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theme/themeOverride12.xml" ContentType="application/vnd.openxmlformats-officedocument.themeOverride+xml"/>
  <Override PartName="/ppt/notesSlides/notesSlide13.xml" ContentType="application/vnd.openxmlformats-officedocument.presentationml.notesSlide+xml"/>
  <Override PartName="/ppt/theme/themeOverride13.xml" ContentType="application/vnd.openxmlformats-officedocument.themeOverride+xml"/>
  <Override PartName="/ppt/notesSlides/notesSlide14.xml" ContentType="application/vnd.openxmlformats-officedocument.presentationml.notesSlide+xml"/>
  <Override PartName="/ppt/theme/themeOverride14.xml" ContentType="application/vnd.openxmlformats-officedocument.themeOverride+xml"/>
  <Override PartName="/ppt/notesSlides/notesSlide15.xml" ContentType="application/vnd.openxmlformats-officedocument.presentationml.notesSlide+xml"/>
  <Override PartName="/ppt/theme/themeOverride15.xml" ContentType="application/vnd.openxmlformats-officedocument.themeOverride+xml"/>
  <Override PartName="/ppt/notesSlides/notesSlide16.xml" ContentType="application/vnd.openxmlformats-officedocument.presentationml.notesSlide+xml"/>
  <Override PartName="/ppt/theme/themeOverride16.xml" ContentType="application/vnd.openxmlformats-officedocument.themeOverride+xml"/>
  <Override PartName="/ppt/notesSlides/notesSlide17.xml" ContentType="application/vnd.openxmlformats-officedocument.presentationml.notesSlide+xml"/>
  <Override PartName="/ppt/theme/themeOverride17.xml" ContentType="application/vnd.openxmlformats-officedocument.themeOverride+xml"/>
  <Override PartName="/ppt/notesSlides/notesSlide18.xml" ContentType="application/vnd.openxmlformats-officedocument.presentationml.notesSlide+xml"/>
  <Override PartName="/ppt/theme/themeOverride18.xml" ContentType="application/vnd.openxmlformats-officedocument.themeOverride+xml"/>
  <Override PartName="/ppt/notesSlides/notesSlide19.xml" ContentType="application/vnd.openxmlformats-officedocument.presentationml.notesSlide+xml"/>
  <Override PartName="/ppt/theme/themeOverride19.xml" ContentType="application/vnd.openxmlformats-officedocument.themeOverride+xml"/>
  <Override PartName="/ppt/notesSlides/notesSlide20.xml" ContentType="application/vnd.openxmlformats-officedocument.presentationml.notesSlide+xml"/>
  <Override PartName="/ppt/theme/themeOverride20.xml" ContentType="application/vnd.openxmlformats-officedocument.themeOverride+xml"/>
  <Override PartName="/ppt/notesSlides/notesSlide21.xml" ContentType="application/vnd.openxmlformats-officedocument.presentationml.notesSlide+xml"/>
  <Override PartName="/ppt/theme/themeOverride21.xml" ContentType="application/vnd.openxmlformats-officedocument.themeOverride+xml"/>
  <Override PartName="/ppt/notesSlides/notesSlide22.xml" ContentType="application/vnd.openxmlformats-officedocument.presentationml.notesSlide+xml"/>
  <Override PartName="/ppt/theme/themeOverride22.xml" ContentType="application/vnd.openxmlformats-officedocument.themeOverride+xml"/>
  <Override PartName="/ppt/notesSlides/notesSlide23.xml" ContentType="application/vnd.openxmlformats-officedocument.presentationml.notesSlide+xml"/>
  <Override PartName="/ppt/theme/themeOverride23.xml" ContentType="application/vnd.openxmlformats-officedocument.themeOverride+xml"/>
  <Override PartName="/ppt/notesSlides/notesSlide24.xml" ContentType="application/vnd.openxmlformats-officedocument.presentationml.notesSlide+xml"/>
  <Override PartName="/ppt/theme/themeOverride24.xml" ContentType="application/vnd.openxmlformats-officedocument.themeOverride+xml"/>
  <Override PartName="/ppt/notesSlides/notesSlide25.xml" ContentType="application/vnd.openxmlformats-officedocument.presentationml.notesSlide+xml"/>
  <Override PartName="/ppt/theme/themeOverride25.xml" ContentType="application/vnd.openxmlformats-officedocument.themeOverride+xml"/>
  <Override PartName="/ppt/notesSlides/notesSlide26.xml" ContentType="application/vnd.openxmlformats-officedocument.presentationml.notesSlide+xml"/>
  <Override PartName="/ppt/theme/themeOverride26.xml" ContentType="application/vnd.openxmlformats-officedocument.themeOverride+xml"/>
  <Override PartName="/ppt/notesSlides/notesSlide27.xml" ContentType="application/vnd.openxmlformats-officedocument.presentationml.notesSlide+xml"/>
  <Override PartName="/ppt/theme/themeOverride27.xml" ContentType="application/vnd.openxmlformats-officedocument.themeOverride+xml"/>
  <Override PartName="/ppt/notesSlides/notesSlide28.xml" ContentType="application/vnd.openxmlformats-officedocument.presentationml.notesSlide+xml"/>
  <Override PartName="/ppt/theme/themeOverride28.xml" ContentType="application/vnd.openxmlformats-officedocument.themeOverride+xml"/>
  <Override PartName="/ppt/notesSlides/notesSlide29.xml" ContentType="application/vnd.openxmlformats-officedocument.presentationml.notesSlide+xml"/>
  <Override PartName="/ppt/theme/themeOverride29.xml" ContentType="application/vnd.openxmlformats-officedocument.themeOverride+xml"/>
  <Override PartName="/ppt/notesSlides/notesSlide30.xml" ContentType="application/vnd.openxmlformats-officedocument.presentationml.notesSlide+xml"/>
  <Override PartName="/ppt/theme/themeOverride30.xml" ContentType="application/vnd.openxmlformats-officedocument.themeOverride+xml"/>
  <Override PartName="/ppt/notesSlides/notesSlide31.xml" ContentType="application/vnd.openxmlformats-officedocument.presentationml.notesSlide+xml"/>
  <Override PartName="/ppt/theme/themeOverride31.xml" ContentType="application/vnd.openxmlformats-officedocument.themeOverride+xml"/>
  <Override PartName="/ppt/notesSlides/notesSlide32.xml" ContentType="application/vnd.openxmlformats-officedocument.presentationml.notesSlide+xml"/>
  <Override PartName="/ppt/theme/themeOverride32.xml" ContentType="application/vnd.openxmlformats-officedocument.themeOverride+xml"/>
  <Override PartName="/ppt/notesSlides/notesSlide33.xml" ContentType="application/vnd.openxmlformats-officedocument.presentationml.notesSlide+xml"/>
  <Override PartName="/ppt/theme/themeOverride33.xml" ContentType="application/vnd.openxmlformats-officedocument.themeOverride+xml"/>
  <Override PartName="/ppt/tags/tag7.xml" ContentType="application/vnd.openxmlformats-officedocument.presentationml.tags+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527" r:id="rId2"/>
    <p:sldId id="607" r:id="rId3"/>
    <p:sldId id="576" r:id="rId4"/>
    <p:sldId id="577" r:id="rId5"/>
    <p:sldId id="578" r:id="rId6"/>
    <p:sldId id="579" r:id="rId7"/>
    <p:sldId id="580" r:id="rId8"/>
    <p:sldId id="581" r:id="rId9"/>
    <p:sldId id="582" r:id="rId10"/>
    <p:sldId id="583" r:id="rId11"/>
    <p:sldId id="584" r:id="rId12"/>
    <p:sldId id="585" r:id="rId13"/>
    <p:sldId id="586" r:id="rId14"/>
    <p:sldId id="587" r:id="rId15"/>
    <p:sldId id="588" r:id="rId16"/>
    <p:sldId id="589" r:id="rId17"/>
    <p:sldId id="590" r:id="rId18"/>
    <p:sldId id="591" r:id="rId19"/>
    <p:sldId id="592" r:id="rId20"/>
    <p:sldId id="593" r:id="rId21"/>
    <p:sldId id="594" r:id="rId22"/>
    <p:sldId id="595" r:id="rId23"/>
    <p:sldId id="596" r:id="rId24"/>
    <p:sldId id="597" r:id="rId25"/>
    <p:sldId id="598" r:id="rId26"/>
    <p:sldId id="599" r:id="rId27"/>
    <p:sldId id="600" r:id="rId28"/>
    <p:sldId id="601" r:id="rId29"/>
    <p:sldId id="602" r:id="rId30"/>
    <p:sldId id="603" r:id="rId31"/>
    <p:sldId id="604" r:id="rId32"/>
    <p:sldId id="605" r:id="rId33"/>
    <p:sldId id="606" r:id="rId34"/>
    <p:sldId id="257" r:id="rId35"/>
  </p:sldIdLst>
  <p:sldSz cx="12192000" cy="6858000"/>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EE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94667" autoAdjust="0"/>
  </p:normalViewPr>
  <p:slideViewPr>
    <p:cSldViewPr snapToGrid="0" showGuides="1">
      <p:cViewPr>
        <p:scale>
          <a:sx n="70" d="100"/>
          <a:sy n="70" d="100"/>
        </p:scale>
        <p:origin x="-930" y="-40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7D0993-5684-425B-B40A-14208FF751C6}" type="datetimeFigureOut">
              <a:rPr lang="zh-CN" altLang="en-US" smtClean="0"/>
              <a:t>2017/11/24/Friday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804436-BC14-4D8A-B9F6-8489250B1D37}" type="slidenum">
              <a:rPr lang="zh-CN" altLang="en-US" smtClean="0"/>
              <a:t>‹#›</a:t>
            </a:fld>
            <a:endParaRPr lang="zh-CN" altLang="en-US"/>
          </a:p>
        </p:txBody>
      </p:sp>
    </p:spTree>
    <p:extLst>
      <p:ext uri="{BB962C8B-B14F-4D97-AF65-F5344CB8AC3E}">
        <p14:creationId xmlns:p14="http://schemas.microsoft.com/office/powerpoint/2010/main" val="62586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a:t>
            </a:fld>
            <a:endParaRPr lang="zh-CN" altLang="en-US"/>
          </a:p>
        </p:txBody>
      </p:sp>
    </p:spTree>
    <p:extLst>
      <p:ext uri="{BB962C8B-B14F-4D97-AF65-F5344CB8AC3E}">
        <p14:creationId xmlns:p14="http://schemas.microsoft.com/office/powerpoint/2010/main" val="3449348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a:t>
            </a:fld>
            <a:endParaRPr lang="zh-CN" altLang="en-US"/>
          </a:p>
        </p:txBody>
      </p:sp>
    </p:spTree>
    <p:extLst>
      <p:ext uri="{BB962C8B-B14F-4D97-AF65-F5344CB8AC3E}">
        <p14:creationId xmlns:p14="http://schemas.microsoft.com/office/powerpoint/2010/main" val="27425686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34</a:t>
            </a:fld>
            <a:endParaRPr lang="zh-CN" altLang="en-US"/>
          </a:p>
        </p:txBody>
      </p:sp>
    </p:spTree>
    <p:extLst>
      <p:ext uri="{BB962C8B-B14F-4D97-AF65-F5344CB8AC3E}">
        <p14:creationId xmlns:p14="http://schemas.microsoft.com/office/powerpoint/2010/main" val="1975693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488119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688279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069209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21316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312856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768050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403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354712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303501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889778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947857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EEED"/>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609316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slideLayout" Target="../slideLayouts/slideLayout7.xml"/><Relationship Id="rId5" Type="http://schemas.openxmlformats.org/officeDocument/2006/relationships/tags" Target="../tags/tag5.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hemeOverride" Target="../theme/themeOverride1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hemeOverride" Target="../theme/themeOverride1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1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hemeOverride" Target="../theme/themeOverride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hemeOverride" Target="../theme/themeOverride2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hemeOverride" Target="../theme/themeOverride2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hemeOverride" Target="../theme/themeOverride2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themeOverride" Target="../theme/themeOverride2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themeOverride" Target="../theme/themeOverride2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themeOverride" Target="../theme/themeOverride2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themeOverride" Target="../theme/themeOverride2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themeOverride" Target="../theme/themeOverride29.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themeOverride" Target="../theme/themeOverride30.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themeOverride" Target="../theme/themeOverride31.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themeOverride" Target="../theme/themeOverride32.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themeOverride" Target="../theme/themeOverride33.xml"/><Relationship Id="rId5" Type="http://schemas.openxmlformats.org/officeDocument/2006/relationships/image" Target="../media/image1.jpeg"/><Relationship Id="rId4" Type="http://schemas.openxmlformats.org/officeDocument/2006/relationships/notesSlide" Target="../notesSlides/notesSlide3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8"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MH_Number"/>
          <p:cNvSpPr/>
          <p:nvPr>
            <p:custDataLst>
              <p:tags r:id="rId2"/>
            </p:custDataLst>
          </p:nvPr>
        </p:nvSpPr>
        <p:spPr>
          <a:xfrm>
            <a:off x="1446271" y="841032"/>
            <a:ext cx="708494" cy="5613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lnSpcReduction="10000"/>
          </a:bodyPr>
          <a:lstStyle/>
          <a:p>
            <a:pPr lvl="0" algn="ctr"/>
            <a:r>
              <a:rPr lang="en-US" altLang="zh-CN" sz="4000" dirty="0" smtClean="0">
                <a:solidFill>
                  <a:srgbClr val="FFFFFF"/>
                </a:solidFill>
                <a:cs typeface="+mn-ea"/>
                <a:sym typeface="+mn-lt"/>
              </a:rPr>
              <a:t>10</a:t>
            </a:r>
            <a:endParaRPr lang="zh-CN" altLang="en-US" sz="4000" dirty="0">
              <a:solidFill>
                <a:srgbClr val="FFFFFF"/>
              </a:solidFill>
              <a:cs typeface="+mn-ea"/>
              <a:sym typeface="+mn-lt"/>
            </a:endParaRPr>
          </a:p>
        </p:txBody>
      </p:sp>
      <p:sp>
        <p:nvSpPr>
          <p:cNvPr id="3" name="MH_Others_1"/>
          <p:cNvSpPr txBox="1"/>
          <p:nvPr>
            <p:custDataLst>
              <p:tags r:id="rId3"/>
            </p:custDataLst>
          </p:nvPr>
        </p:nvSpPr>
        <p:spPr>
          <a:xfrm>
            <a:off x="349169" y="1402688"/>
            <a:ext cx="1836402" cy="490403"/>
          </a:xfrm>
          <a:prstGeom prst="rect">
            <a:avLst/>
          </a:prstGeom>
          <a:noFill/>
        </p:spPr>
        <p:txBody>
          <a:bodyPr wrap="square" lIns="0" tIns="0" rIns="0" bIns="0" rtlCol="0">
            <a:normAutofit/>
          </a:bodyPr>
          <a:lstStyle/>
          <a:p>
            <a:pPr algn="r"/>
            <a:r>
              <a:rPr lang="en-US" altLang="zh-CN" sz="2400" spc="100" dirty="0">
                <a:solidFill>
                  <a:srgbClr val="B8B8B8"/>
                </a:solidFill>
                <a:cs typeface="+mn-ea"/>
                <a:sym typeface="+mn-lt"/>
              </a:rPr>
              <a:t>CHAPTER</a:t>
            </a:r>
            <a:endParaRPr lang="zh-CN" altLang="en-US" sz="2400" spc="100" dirty="0">
              <a:solidFill>
                <a:srgbClr val="B8B8B8"/>
              </a:solidFill>
              <a:cs typeface="+mn-ea"/>
              <a:sym typeface="+mn-lt"/>
            </a:endParaRPr>
          </a:p>
        </p:txBody>
      </p:sp>
      <p:sp>
        <p:nvSpPr>
          <p:cNvPr id="4" name="PA_MH_Title"/>
          <p:cNvSpPr txBox="1">
            <a:spLocks noChangeArrowheads="1"/>
          </p:cNvSpPr>
          <p:nvPr>
            <p:custDataLst>
              <p:tags r:id="rId4"/>
            </p:custDataLst>
          </p:nvPr>
        </p:nvSpPr>
        <p:spPr bwMode="auto">
          <a:xfrm>
            <a:off x="2289025" y="745781"/>
            <a:ext cx="5709016" cy="951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30000"/>
              </a:lnSpc>
            </a:pPr>
            <a:r>
              <a:rPr lang="zh-CN" altLang="en-US" sz="4000" spc="600" dirty="0" smtClean="0">
                <a:latin typeface="+mn-lt"/>
                <a:ea typeface="+mn-ea"/>
                <a:cs typeface="+mn-ea"/>
                <a:sym typeface="+mn-lt"/>
              </a:rPr>
              <a:t>土地与房地产管理法</a:t>
            </a:r>
            <a:endParaRPr lang="zh-CN" altLang="en-US" sz="4000" spc="600" dirty="0">
              <a:latin typeface="+mn-lt"/>
              <a:ea typeface="+mn-ea"/>
              <a:cs typeface="+mn-ea"/>
              <a:sym typeface="+mn-lt"/>
            </a:endParaRPr>
          </a:p>
        </p:txBody>
      </p:sp>
      <p:sp>
        <p:nvSpPr>
          <p:cNvPr id="5" name="PA_MH_Title"/>
          <p:cNvSpPr txBox="1">
            <a:spLocks noChangeArrowheads="1"/>
          </p:cNvSpPr>
          <p:nvPr>
            <p:custDataLst>
              <p:tags r:id="rId5"/>
            </p:custDataLst>
          </p:nvPr>
        </p:nvSpPr>
        <p:spPr bwMode="auto">
          <a:xfrm>
            <a:off x="1397879" y="1763728"/>
            <a:ext cx="5508507" cy="4609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20000"/>
              </a:lnSpc>
            </a:pPr>
            <a:r>
              <a:rPr lang="en-US" altLang="zh-CN" sz="2800" dirty="0" smtClean="0">
                <a:solidFill>
                  <a:schemeClr val="accent2"/>
                </a:solidFill>
                <a:latin typeface="+mn-lt"/>
                <a:ea typeface="+mn-ea"/>
                <a:cs typeface="+mn-ea"/>
                <a:sym typeface="+mn-lt"/>
              </a:rPr>
              <a:t>01</a:t>
            </a:r>
            <a:r>
              <a:rPr lang="en-US" altLang="zh-CN" sz="2800" dirty="0" smtClean="0">
                <a:latin typeface="+mn-lt"/>
                <a:ea typeface="+mn-ea"/>
                <a:cs typeface="+mn-ea"/>
                <a:sym typeface="+mn-lt"/>
              </a:rPr>
              <a:t>.</a:t>
            </a:r>
            <a:r>
              <a:rPr lang="zh-CN" altLang="en-US" sz="2800" dirty="0" smtClean="0">
                <a:latin typeface="+mn-lt"/>
                <a:ea typeface="+mn-ea"/>
                <a:cs typeface="+mn-ea"/>
                <a:sym typeface="+mn-lt"/>
              </a:rPr>
              <a:t>土地管理法律制度</a:t>
            </a:r>
            <a:endParaRPr lang="en-US" altLang="zh-CN" sz="2800" dirty="0" smtClean="0">
              <a:latin typeface="+mn-lt"/>
              <a:ea typeface="+mn-ea"/>
              <a:cs typeface="+mn-ea"/>
              <a:sym typeface="+mn-lt"/>
            </a:endParaRPr>
          </a:p>
          <a:p>
            <a:pPr>
              <a:lnSpc>
                <a:spcPct val="120000"/>
              </a:lnSpc>
            </a:pPr>
            <a:r>
              <a:rPr lang="en-US" altLang="zh-CN" sz="2800" dirty="0" smtClean="0">
                <a:solidFill>
                  <a:srgbClr val="FAAA21"/>
                </a:solidFill>
                <a:latin typeface="+mn-lt"/>
                <a:ea typeface="+mn-ea"/>
                <a:cs typeface="+mn-ea"/>
                <a:sym typeface="+mn-lt"/>
              </a:rPr>
              <a:t>02</a:t>
            </a:r>
            <a:r>
              <a:rPr lang="en-US" altLang="zh-CN" sz="2800" dirty="0" smtClean="0">
                <a:latin typeface="+mn-lt"/>
                <a:ea typeface="+mn-ea"/>
                <a:cs typeface="+mn-ea"/>
                <a:sym typeface="+mn-lt"/>
              </a:rPr>
              <a:t>.</a:t>
            </a:r>
            <a:r>
              <a:rPr lang="zh-CN" altLang="en-US" sz="2800" dirty="0" smtClean="0">
                <a:latin typeface="+mn-lt"/>
                <a:ea typeface="+mn-ea"/>
                <a:cs typeface="+mn-ea"/>
                <a:sym typeface="+mn-lt"/>
              </a:rPr>
              <a:t>房地产管理法律制度</a:t>
            </a:r>
            <a:endParaRPr lang="en-US" altLang="zh-CN" sz="2800" dirty="0" smtClean="0">
              <a:latin typeface="+mn-lt"/>
              <a:ea typeface="+mn-ea"/>
              <a:cs typeface="+mn-ea"/>
              <a:sym typeface="+mn-lt"/>
            </a:endParaRPr>
          </a:p>
          <a:p>
            <a:pPr>
              <a:lnSpc>
                <a:spcPct val="120000"/>
              </a:lnSpc>
            </a:pPr>
            <a:r>
              <a:rPr lang="en-US" altLang="zh-CN" sz="2800" dirty="0" smtClean="0">
                <a:solidFill>
                  <a:srgbClr val="FAAA21"/>
                </a:solidFill>
                <a:cs typeface="+mn-ea"/>
                <a:sym typeface="+mn-lt"/>
              </a:rPr>
              <a:t>03</a:t>
            </a:r>
            <a:r>
              <a:rPr lang="en-US" altLang="zh-CN" sz="2800" dirty="0" smtClean="0">
                <a:cs typeface="+mn-ea"/>
                <a:sym typeface="+mn-lt"/>
              </a:rPr>
              <a:t>.</a:t>
            </a:r>
            <a:r>
              <a:rPr lang="zh-CN" altLang="en-US" sz="2800" dirty="0" smtClean="0">
                <a:cs typeface="+mn-ea"/>
                <a:sym typeface="+mn-lt"/>
              </a:rPr>
              <a:t>法律责任</a:t>
            </a:r>
            <a:endParaRPr lang="en-US" altLang="zh-CN" sz="2800" dirty="0">
              <a:cs typeface="+mn-ea"/>
              <a:sym typeface="+mn-lt"/>
            </a:endParaRPr>
          </a:p>
          <a:p>
            <a:pPr>
              <a:lnSpc>
                <a:spcPct val="120000"/>
              </a:lnSpc>
            </a:pPr>
            <a:endParaRPr lang="en-US" altLang="zh-CN" sz="2800" dirty="0" smtClean="0">
              <a:latin typeface="+mn-lt"/>
              <a:ea typeface="+mn-ea"/>
              <a:cs typeface="+mn-ea"/>
              <a:sym typeface="+mn-lt"/>
            </a:endParaRPr>
          </a:p>
        </p:txBody>
      </p:sp>
    </p:spTree>
    <p:extLst>
      <p:ext uri="{BB962C8B-B14F-4D97-AF65-F5344CB8AC3E}">
        <p14:creationId xmlns:p14="http://schemas.microsoft.com/office/powerpoint/2010/main" val="131073467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土地管理法律制度　</a:t>
            </a:r>
          </a:p>
        </p:txBody>
      </p:sp>
      <p:sp>
        <p:nvSpPr>
          <p:cNvPr id="37" name="文本框 36"/>
          <p:cNvSpPr txBox="1"/>
          <p:nvPr/>
        </p:nvSpPr>
        <p:spPr>
          <a:xfrm>
            <a:off x="696208" y="981569"/>
            <a:ext cx="10777305" cy="3046988"/>
          </a:xfrm>
          <a:prstGeom prst="rect">
            <a:avLst/>
          </a:prstGeom>
          <a:noFill/>
        </p:spPr>
        <p:txBody>
          <a:bodyPr wrap="square" rtlCol="0">
            <a:spAutoFit/>
          </a:bodyPr>
          <a:lstStyle/>
          <a:p>
            <a:r>
              <a:rPr lang="zh-CN" altLang="en-US" sz="2400" b="1" dirty="0"/>
              <a:t>四、建设用地管理</a:t>
            </a:r>
            <a:r>
              <a:rPr lang="zh-CN" altLang="en-US" sz="2400" b="1" dirty="0" smtClean="0"/>
              <a:t>制度</a:t>
            </a:r>
            <a:endParaRPr lang="en-US" altLang="zh-CN" sz="2400" b="1" dirty="0" smtClean="0"/>
          </a:p>
          <a:p>
            <a:endParaRPr lang="en-US" altLang="zh-CN" sz="2400" b="1" dirty="0"/>
          </a:p>
          <a:p>
            <a:pPr indent="534988"/>
            <a:r>
              <a:rPr lang="en-US" altLang="zh-CN" sz="2400" dirty="0"/>
              <a:t>(</a:t>
            </a:r>
            <a:r>
              <a:rPr lang="zh-CN" altLang="en-US" sz="2400" dirty="0"/>
              <a:t>五</a:t>
            </a:r>
            <a:r>
              <a:rPr lang="en-US" altLang="zh-CN" sz="2400" dirty="0"/>
              <a:t>)</a:t>
            </a:r>
            <a:r>
              <a:rPr lang="zh-CN" altLang="en-US" sz="2400" dirty="0"/>
              <a:t>农村村民宅基地规定</a:t>
            </a:r>
          </a:p>
          <a:p>
            <a:pPr indent="534988"/>
            <a:r>
              <a:rPr lang="zh-CN" altLang="en-US" sz="2400" dirty="0"/>
              <a:t>农村村民一户只能拥有一处宅基地</a:t>
            </a:r>
            <a:r>
              <a:rPr lang="en-US" altLang="zh-CN" sz="2400" dirty="0"/>
              <a:t>,</a:t>
            </a:r>
            <a:r>
              <a:rPr lang="zh-CN" altLang="en-US" sz="2400" dirty="0"/>
              <a:t>其宅基地的面积不得超过省、自治区、直辖市规</a:t>
            </a:r>
            <a:r>
              <a:rPr lang="zh-CN" altLang="en-US" sz="2400" dirty="0" smtClean="0"/>
              <a:t>定的标准</a:t>
            </a:r>
            <a:r>
              <a:rPr lang="en-US" altLang="zh-CN" sz="2400" dirty="0"/>
              <a:t>.</a:t>
            </a:r>
            <a:r>
              <a:rPr lang="zh-CN" altLang="en-US" sz="2400" dirty="0"/>
              <a:t>农村村民建住宅</a:t>
            </a:r>
            <a:r>
              <a:rPr lang="en-US" altLang="zh-CN" sz="2400" dirty="0"/>
              <a:t>,</a:t>
            </a:r>
            <a:r>
              <a:rPr lang="zh-CN" altLang="en-US" sz="2400" dirty="0"/>
              <a:t>应当符合乡</a:t>
            </a:r>
            <a:r>
              <a:rPr lang="en-US" altLang="zh-CN" sz="2400" dirty="0"/>
              <a:t>(</a:t>
            </a:r>
            <a:r>
              <a:rPr lang="zh-CN" altLang="en-US" sz="2400" dirty="0"/>
              <a:t>镇</a:t>
            </a:r>
            <a:r>
              <a:rPr lang="en-US" altLang="zh-CN" sz="2400" dirty="0"/>
              <a:t>)</a:t>
            </a:r>
            <a:r>
              <a:rPr lang="zh-CN" altLang="en-US" sz="2400" dirty="0"/>
              <a:t>土地利用总体规划</a:t>
            </a:r>
            <a:r>
              <a:rPr lang="en-US" altLang="zh-CN" sz="2400" dirty="0"/>
              <a:t>,</a:t>
            </a:r>
            <a:r>
              <a:rPr lang="zh-CN" altLang="en-US" sz="2400" dirty="0"/>
              <a:t>并尽量使用原有的宅基地和</a:t>
            </a:r>
            <a:r>
              <a:rPr lang="zh-CN" altLang="en-US" sz="2400" dirty="0" smtClean="0"/>
              <a:t>村内空闲地</a:t>
            </a:r>
            <a:r>
              <a:rPr lang="en-US" altLang="zh-CN" sz="2400" dirty="0"/>
              <a:t>.</a:t>
            </a:r>
            <a:r>
              <a:rPr lang="zh-CN" altLang="en-US" sz="2400" dirty="0"/>
              <a:t>农村村民住宅用地</a:t>
            </a:r>
            <a:r>
              <a:rPr lang="en-US" altLang="zh-CN" sz="2400" dirty="0"/>
              <a:t>,</a:t>
            </a:r>
            <a:r>
              <a:rPr lang="zh-CN" altLang="en-US" sz="2400" dirty="0"/>
              <a:t>经乡</a:t>
            </a:r>
            <a:r>
              <a:rPr lang="en-US" altLang="zh-CN" sz="2400" dirty="0"/>
              <a:t>(</a:t>
            </a:r>
            <a:r>
              <a:rPr lang="zh-CN" altLang="en-US" sz="2400" dirty="0"/>
              <a:t>镇</a:t>
            </a:r>
            <a:r>
              <a:rPr lang="en-US" altLang="zh-CN" sz="2400" dirty="0"/>
              <a:t>)</a:t>
            </a:r>
            <a:r>
              <a:rPr lang="zh-CN" altLang="en-US" sz="2400" dirty="0"/>
              <a:t>人民政府审核</a:t>
            </a:r>
            <a:r>
              <a:rPr lang="en-US" altLang="zh-CN" sz="2400" dirty="0"/>
              <a:t>,</a:t>
            </a:r>
            <a:r>
              <a:rPr lang="zh-CN" altLang="en-US" sz="2400" dirty="0"/>
              <a:t>由县级人民政府批准</a:t>
            </a:r>
            <a:r>
              <a:rPr lang="en-US" altLang="zh-CN" sz="2400" dirty="0"/>
              <a:t>,</a:t>
            </a:r>
            <a:r>
              <a:rPr lang="zh-CN" altLang="en-US" sz="2400" dirty="0"/>
              <a:t>其中</a:t>
            </a:r>
            <a:r>
              <a:rPr lang="en-US" altLang="zh-CN" sz="2400" dirty="0"/>
              <a:t>,</a:t>
            </a:r>
            <a:r>
              <a:rPr lang="zh-CN" altLang="en-US" sz="2400" dirty="0" smtClean="0"/>
              <a:t>涉及占用农用地的</a:t>
            </a:r>
            <a:r>
              <a:rPr lang="en-US" altLang="zh-CN" sz="2400" dirty="0"/>
              <a:t>,</a:t>
            </a:r>
            <a:r>
              <a:rPr lang="zh-CN" altLang="en-US" sz="2400" dirty="0"/>
              <a:t>依照规定办理审批手续</a:t>
            </a:r>
            <a:r>
              <a:rPr lang="en-US" altLang="zh-CN" sz="2400" dirty="0"/>
              <a:t>.</a:t>
            </a:r>
            <a:r>
              <a:rPr lang="zh-CN" altLang="en-US" sz="2400" dirty="0"/>
              <a:t>农村村民出卖、出租住房后</a:t>
            </a:r>
            <a:r>
              <a:rPr lang="en-US" altLang="zh-CN" sz="2400" dirty="0"/>
              <a:t>,</a:t>
            </a:r>
            <a:r>
              <a:rPr lang="zh-CN" altLang="en-US" sz="2400" dirty="0"/>
              <a:t>再申请宅基地的</a:t>
            </a:r>
            <a:r>
              <a:rPr lang="en-US" altLang="zh-CN" sz="2400" dirty="0"/>
              <a:t>,</a:t>
            </a:r>
            <a:r>
              <a:rPr lang="zh-CN" altLang="en-US" sz="2400" dirty="0"/>
              <a:t>不予批准</a:t>
            </a:r>
            <a:r>
              <a:rPr lang="en-US" altLang="zh-CN" sz="2400" dirty="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3747707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房地产管理法律制度</a:t>
            </a:r>
          </a:p>
        </p:txBody>
      </p:sp>
      <p:sp>
        <p:nvSpPr>
          <p:cNvPr id="37" name="文本框 36"/>
          <p:cNvSpPr txBox="1"/>
          <p:nvPr/>
        </p:nvSpPr>
        <p:spPr>
          <a:xfrm>
            <a:off x="696208" y="981569"/>
            <a:ext cx="10777305" cy="4154983"/>
          </a:xfrm>
          <a:prstGeom prst="rect">
            <a:avLst/>
          </a:prstGeom>
          <a:noFill/>
        </p:spPr>
        <p:txBody>
          <a:bodyPr wrap="square" rtlCol="0">
            <a:spAutoFit/>
          </a:bodyPr>
          <a:lstStyle/>
          <a:p>
            <a:r>
              <a:rPr lang="zh-CN" altLang="en-US" sz="2400" b="1" dirty="0"/>
              <a:t>一、</a:t>
            </a:r>
            <a:r>
              <a:rPr lang="zh-CN" altLang="en-US" sz="2400" b="1" dirty="0" smtClean="0"/>
              <a:t>房地产管理法概述</a:t>
            </a:r>
            <a:endParaRPr lang="en-US" altLang="zh-CN" sz="2400" b="1" dirty="0" smtClean="0"/>
          </a:p>
          <a:p>
            <a:endParaRPr lang="zh-CN" altLang="en-US" sz="2400" b="1" dirty="0"/>
          </a:p>
          <a:p>
            <a:pPr indent="623888"/>
            <a:r>
              <a:rPr lang="zh-CN" altLang="en-US" sz="2400" dirty="0"/>
              <a:t>房地产管理法是调整城市规划区内国有土地范围内房地产权属关系</a:t>
            </a:r>
            <a:r>
              <a:rPr lang="en-US" altLang="zh-CN" sz="2400" dirty="0"/>
              <a:t>,</a:t>
            </a:r>
            <a:r>
              <a:rPr lang="zh-CN" altLang="en-US" sz="2400" dirty="0"/>
              <a:t>以及房地产开发</a:t>
            </a:r>
            <a:r>
              <a:rPr lang="zh-CN" altLang="en-US" sz="2400" dirty="0" smtClean="0"/>
              <a:t>、交易和产权</a:t>
            </a:r>
            <a:r>
              <a:rPr lang="zh-CN" altLang="en-US" sz="2400" dirty="0"/>
              <a:t>管理中发生的经济关系的法律规范的总称</a:t>
            </a:r>
            <a:r>
              <a:rPr lang="en-US" altLang="zh-CN" sz="2400" dirty="0"/>
              <a:t>.</a:t>
            </a:r>
            <a:r>
              <a:rPr lang="zh-CN" altLang="en-US" sz="2400" dirty="0"/>
              <a:t>其主要内容包括</a:t>
            </a:r>
            <a:r>
              <a:rPr lang="en-US" altLang="zh-CN" sz="2400" dirty="0"/>
              <a:t>:</a:t>
            </a:r>
            <a:r>
              <a:rPr lang="zh-CN" altLang="en-US" sz="2400" dirty="0"/>
              <a:t>国家对</a:t>
            </a:r>
            <a:r>
              <a:rPr lang="zh-CN" altLang="en-US" sz="2400" dirty="0" smtClean="0"/>
              <a:t>国有土地使用权出让</a:t>
            </a:r>
            <a:r>
              <a:rPr lang="zh-CN" altLang="en-US" sz="2400" dirty="0"/>
              <a:t>、划拨的管理</a:t>
            </a:r>
            <a:r>
              <a:rPr lang="en-US" altLang="zh-CN" sz="2400" dirty="0"/>
              <a:t>,</a:t>
            </a:r>
            <a:r>
              <a:rPr lang="zh-CN" altLang="en-US" sz="2400" dirty="0"/>
              <a:t>以及房地产开发、转让、租赁、抵押、评估的管理等</a:t>
            </a:r>
            <a:r>
              <a:rPr lang="zh-CN" altLang="en-US" sz="2400" dirty="0" smtClean="0"/>
              <a:t>方面的法律规范</a:t>
            </a:r>
            <a:r>
              <a:rPr lang="en-US" altLang="zh-CN" sz="2400" dirty="0"/>
              <a:t>.</a:t>
            </a:r>
            <a:r>
              <a:rPr lang="zh-CN" altLang="en-US" sz="2400" dirty="0"/>
              <a:t>房地产管理法有狭义和广义之分</a:t>
            </a:r>
            <a:r>
              <a:rPr lang="en-US" altLang="zh-CN" sz="2400" dirty="0"/>
              <a:t>.</a:t>
            </a:r>
            <a:r>
              <a:rPr lang="zh-CN" altLang="en-US" sz="2400" dirty="0"/>
              <a:t>狭义的房地产管理法</a:t>
            </a:r>
            <a:r>
              <a:rPr lang="en-US" altLang="zh-CN" sz="2400" dirty="0"/>
              <a:t>,</a:t>
            </a:r>
            <a:r>
              <a:rPr lang="zh-CN" altLang="en-US" sz="2400" dirty="0"/>
              <a:t>是指１９９４年７月５日第八</a:t>
            </a:r>
            <a:r>
              <a:rPr lang="zh-CN" altLang="en-US" sz="2400" dirty="0" smtClean="0"/>
              <a:t>届全国</a:t>
            </a:r>
            <a:r>
              <a:rPr lang="zh-CN" altLang="en-US" sz="2400" dirty="0"/>
              <a:t>人民代表大会常务委员会第八次会议通过并于２００７年和２００９年经过两次修订的</a:t>
            </a:r>
            <a:r>
              <a:rPr lang="en-US" altLang="zh-CN" sz="2400" dirty="0"/>
              <a:t>«</a:t>
            </a:r>
            <a:r>
              <a:rPr lang="zh-CN" altLang="en-US" sz="2400" dirty="0" smtClean="0"/>
              <a:t>城市房地产管</a:t>
            </a:r>
            <a:r>
              <a:rPr lang="zh-CN" altLang="en-US" sz="2400" dirty="0"/>
              <a:t>理法</a:t>
            </a:r>
            <a:r>
              <a:rPr lang="en-US" altLang="zh-CN" sz="2400" dirty="0"/>
              <a:t>».</a:t>
            </a:r>
            <a:r>
              <a:rPr lang="zh-CN" altLang="en-US" sz="2400" dirty="0"/>
              <a:t>广义的房地产管理法</a:t>
            </a:r>
            <a:r>
              <a:rPr lang="en-US" altLang="zh-CN" sz="2400" dirty="0"/>
              <a:t>,</a:t>
            </a:r>
            <a:r>
              <a:rPr lang="zh-CN" altLang="en-US" sz="2400" dirty="0"/>
              <a:t>除包括狭义的房地产管理法外</a:t>
            </a:r>
            <a:r>
              <a:rPr lang="en-US" altLang="zh-CN" sz="2400" dirty="0"/>
              <a:t>,</a:t>
            </a:r>
            <a:r>
              <a:rPr lang="zh-CN" altLang="en-US" sz="2400" dirty="0"/>
              <a:t>还包括</a:t>
            </a:r>
            <a:r>
              <a:rPr lang="en-US" altLang="zh-CN" sz="2400" dirty="0"/>
              <a:t>«</a:t>
            </a:r>
            <a:r>
              <a:rPr lang="zh-CN" altLang="en-US" sz="2400" dirty="0" smtClean="0"/>
              <a:t>中华人民共和国物权法</a:t>
            </a:r>
            <a:r>
              <a:rPr lang="en-US" altLang="zh-CN" sz="2400" dirty="0"/>
              <a:t>»(</a:t>
            </a:r>
            <a:r>
              <a:rPr lang="zh-CN" altLang="en-US" sz="2400" dirty="0"/>
              <a:t>以下简称</a:t>
            </a:r>
            <a:r>
              <a:rPr lang="en-US" altLang="zh-CN" sz="2400" dirty="0"/>
              <a:t>«</a:t>
            </a:r>
            <a:r>
              <a:rPr lang="zh-CN" altLang="en-US" sz="2400" dirty="0"/>
              <a:t>物权法</a:t>
            </a:r>
            <a:r>
              <a:rPr lang="en-US" altLang="zh-CN" sz="2400" dirty="0"/>
              <a:t>»)</a:t>
            </a:r>
            <a:r>
              <a:rPr lang="zh-CN" altLang="en-US" sz="2400" dirty="0"/>
              <a:t>、</a:t>
            </a:r>
            <a:r>
              <a:rPr lang="en-US" altLang="zh-CN" sz="2400" dirty="0"/>
              <a:t>«</a:t>
            </a:r>
            <a:r>
              <a:rPr lang="zh-CN" altLang="en-US" sz="2400" dirty="0"/>
              <a:t>土地管理法</a:t>
            </a:r>
            <a:r>
              <a:rPr lang="en-US" altLang="zh-CN" sz="2400" dirty="0"/>
              <a:t>»</a:t>
            </a:r>
            <a:r>
              <a:rPr lang="zh-CN" altLang="en-US" sz="2400" dirty="0"/>
              <a:t>、</a:t>
            </a:r>
            <a:r>
              <a:rPr lang="en-US" altLang="zh-CN" sz="2400" dirty="0"/>
              <a:t>«</a:t>
            </a:r>
            <a:r>
              <a:rPr lang="zh-CN" altLang="en-US" sz="2400" dirty="0"/>
              <a:t>招标拍卖挂牌出让</a:t>
            </a:r>
            <a:r>
              <a:rPr lang="zh-CN" altLang="en-US" sz="2400" dirty="0" smtClean="0"/>
              <a:t>国有建设用地使用权规</a:t>
            </a:r>
            <a:r>
              <a:rPr lang="zh-CN" altLang="en-US" sz="2400" dirty="0"/>
              <a:t>定</a:t>
            </a:r>
            <a:r>
              <a:rPr lang="en-US" altLang="zh-CN" sz="2400" dirty="0"/>
              <a:t>»</a:t>
            </a:r>
            <a:r>
              <a:rPr lang="zh-CN" altLang="en-US" sz="2400" dirty="0"/>
              <a:t>、</a:t>
            </a:r>
            <a:r>
              <a:rPr lang="en-US" altLang="zh-CN" sz="2400" dirty="0"/>
              <a:t>«</a:t>
            </a:r>
            <a:r>
              <a:rPr lang="zh-CN" altLang="en-US" sz="2400" dirty="0"/>
              <a:t>城市房地产抵押管理办法</a:t>
            </a:r>
            <a:r>
              <a:rPr lang="en-US" altLang="zh-CN" sz="2400" dirty="0"/>
              <a:t>»</a:t>
            </a:r>
            <a:r>
              <a:rPr lang="zh-CN" altLang="en-US" sz="2400" dirty="0"/>
              <a:t>等法规、规章及规范性文件</a:t>
            </a:r>
            <a:r>
              <a:rPr lang="en-US" altLang="zh-CN" sz="2400" dirty="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9846954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房地产管理法律制度</a:t>
            </a:r>
          </a:p>
        </p:txBody>
      </p:sp>
      <p:sp>
        <p:nvSpPr>
          <p:cNvPr id="37" name="文本框 36"/>
          <p:cNvSpPr txBox="1"/>
          <p:nvPr/>
        </p:nvSpPr>
        <p:spPr>
          <a:xfrm>
            <a:off x="696208" y="981569"/>
            <a:ext cx="10777305" cy="5016758"/>
          </a:xfrm>
          <a:prstGeom prst="rect">
            <a:avLst/>
          </a:prstGeom>
          <a:noFill/>
        </p:spPr>
        <p:txBody>
          <a:bodyPr wrap="square" rtlCol="0">
            <a:spAutoFit/>
          </a:bodyPr>
          <a:lstStyle/>
          <a:p>
            <a:r>
              <a:rPr lang="zh-CN" altLang="en-US" sz="2400" b="1" dirty="0"/>
              <a:t>二、房地产开发用地管理</a:t>
            </a:r>
          </a:p>
          <a:p>
            <a:pPr indent="623888"/>
            <a:r>
              <a:rPr lang="en-US" altLang="zh-CN" sz="2400" dirty="0"/>
              <a:t>(</a:t>
            </a:r>
            <a:r>
              <a:rPr lang="zh-CN" altLang="en-US" sz="2400" dirty="0"/>
              <a:t>一</a:t>
            </a:r>
            <a:r>
              <a:rPr lang="en-US" altLang="zh-CN" sz="2400" dirty="0"/>
              <a:t>)</a:t>
            </a:r>
            <a:r>
              <a:rPr lang="zh-CN" altLang="en-US" sz="2400" dirty="0"/>
              <a:t>房地产开发用地概述</a:t>
            </a:r>
          </a:p>
          <a:p>
            <a:pPr indent="623888"/>
            <a:r>
              <a:rPr lang="zh-CN" altLang="en-US" sz="2400" dirty="0"/>
              <a:t>房地产开发用地</a:t>
            </a:r>
            <a:r>
              <a:rPr lang="en-US" altLang="zh-CN" sz="2400" dirty="0"/>
              <a:t>,</a:t>
            </a:r>
            <a:r>
              <a:rPr lang="zh-CN" altLang="en-US" sz="2400" dirty="0"/>
              <a:t>是被用来进行房地产开发活动的土地</a:t>
            </a:r>
            <a:r>
              <a:rPr lang="en-US" altLang="zh-CN" sz="2400" dirty="0"/>
              <a:t>.</a:t>
            </a:r>
            <a:r>
              <a:rPr lang="zh-CN" altLang="en-US" sz="2400" dirty="0"/>
              <a:t>具体而言</a:t>
            </a:r>
            <a:r>
              <a:rPr lang="en-US" altLang="zh-CN" sz="2400" dirty="0"/>
              <a:t>,</a:t>
            </a:r>
            <a:r>
              <a:rPr lang="zh-CN" altLang="en-US" sz="2400" dirty="0" smtClean="0"/>
              <a:t>是指依法取得土地使用权</a:t>
            </a:r>
            <a:r>
              <a:rPr lang="en-US" altLang="zh-CN" sz="2400" dirty="0"/>
              <a:t>,</a:t>
            </a:r>
            <a:r>
              <a:rPr lang="zh-CN" altLang="en-US" sz="2400" dirty="0"/>
              <a:t>进行投资开发建设基础设施和房屋的国有土地</a:t>
            </a:r>
            <a:r>
              <a:rPr lang="en-US" altLang="zh-CN" sz="2400" dirty="0"/>
              <a:t>,</a:t>
            </a:r>
            <a:r>
              <a:rPr lang="zh-CN" altLang="en-US" sz="2400" dirty="0"/>
              <a:t>包括基础设施建设用地、</a:t>
            </a:r>
            <a:r>
              <a:rPr lang="zh-CN" altLang="en-US" sz="2400" dirty="0" smtClean="0"/>
              <a:t>房屋建设用地以及综</a:t>
            </a:r>
            <a:r>
              <a:rPr lang="zh-CN" altLang="en-US" sz="2400" dirty="0"/>
              <a:t>合性开发用地三种情况</a:t>
            </a:r>
            <a:r>
              <a:rPr lang="en-US" altLang="zh-CN" sz="2400" dirty="0" smtClean="0"/>
              <a:t>.</a:t>
            </a:r>
          </a:p>
          <a:p>
            <a:pPr marL="534988" indent="88900"/>
            <a:r>
              <a:rPr lang="en-US" altLang="zh-CN" sz="2000" dirty="0"/>
              <a:t>(</a:t>
            </a:r>
            <a:r>
              <a:rPr lang="zh-CN" altLang="en-US" sz="2000" dirty="0"/>
              <a:t>１</a:t>
            </a:r>
            <a:r>
              <a:rPr lang="en-US" altLang="zh-CN" sz="2000" dirty="0"/>
              <a:t>)</a:t>
            </a:r>
            <a:r>
              <a:rPr lang="zh-CN" altLang="en-US" sz="2000" dirty="0"/>
              <a:t>从权利性质来看</a:t>
            </a:r>
            <a:r>
              <a:rPr lang="en-US" altLang="zh-CN" sz="2000" dirty="0"/>
              <a:t>,</a:t>
            </a:r>
            <a:r>
              <a:rPr lang="zh-CN" altLang="en-US" sz="2000" dirty="0"/>
              <a:t>房地产开发用地仅指取得开发用地的使用权</a:t>
            </a:r>
            <a:r>
              <a:rPr lang="en-US" altLang="zh-CN" sz="2000" dirty="0"/>
              <a:t>,</a:t>
            </a:r>
            <a:r>
              <a:rPr lang="zh-CN" altLang="en-US" sz="2000" dirty="0"/>
              <a:t>而不是所有权</a:t>
            </a:r>
            <a:r>
              <a:rPr lang="en-US" altLang="zh-CN" sz="2000" dirty="0"/>
              <a:t>.</a:t>
            </a:r>
            <a:r>
              <a:rPr lang="zh-CN" altLang="en-US" sz="2000" dirty="0" smtClean="0"/>
              <a:t>我国实</a:t>
            </a:r>
            <a:r>
              <a:rPr lang="zh-CN" altLang="en-US" sz="2000" dirty="0"/>
              <a:t>行土地所有权与使用权分离制度</a:t>
            </a:r>
            <a:r>
              <a:rPr lang="en-US" altLang="zh-CN" sz="2000" dirty="0"/>
              <a:t>,</a:t>
            </a:r>
            <a:r>
              <a:rPr lang="zh-CN" altLang="en-US" sz="2000" dirty="0"/>
              <a:t>使土地使用权商品化</a:t>
            </a:r>
            <a:r>
              <a:rPr lang="en-US" altLang="zh-CN" sz="2000" dirty="0"/>
              <a:t>,</a:t>
            </a:r>
            <a:r>
              <a:rPr lang="zh-CN" altLang="en-US" sz="2000" dirty="0"/>
              <a:t>开发商</a:t>
            </a:r>
            <a:r>
              <a:rPr lang="zh-CN" altLang="en-US" sz="2000" dirty="0" smtClean="0"/>
              <a:t>取得的仅是土地使</a:t>
            </a:r>
            <a:r>
              <a:rPr lang="zh-TW" altLang="en-US" sz="2000" dirty="0" smtClean="0"/>
              <a:t>用权</a:t>
            </a:r>
            <a:r>
              <a:rPr lang="en-US" altLang="zh-TW" sz="2000" dirty="0" smtClean="0"/>
              <a:t>.</a:t>
            </a:r>
            <a:r>
              <a:rPr lang="zh-CN" altLang="en-US" sz="2000" dirty="0"/>
              <a:t>　</a:t>
            </a:r>
          </a:p>
          <a:p>
            <a:pPr marL="534988" indent="88900"/>
            <a:r>
              <a:rPr lang="en-US" altLang="zh-CN" sz="2000" dirty="0"/>
              <a:t>(</a:t>
            </a:r>
            <a:r>
              <a:rPr lang="zh-CN" altLang="en-US" sz="2000" dirty="0"/>
              <a:t>２</a:t>
            </a:r>
            <a:r>
              <a:rPr lang="en-US" altLang="zh-CN" sz="2000" dirty="0"/>
              <a:t>)</a:t>
            </a:r>
            <a:r>
              <a:rPr lang="zh-CN" altLang="en-US" sz="2000" dirty="0"/>
              <a:t>从土地所有权来看</a:t>
            </a:r>
            <a:r>
              <a:rPr lang="en-US" altLang="zh-CN" sz="2000" dirty="0"/>
              <a:t>,</a:t>
            </a:r>
            <a:r>
              <a:rPr lang="zh-CN" altLang="en-US" sz="2000" dirty="0"/>
              <a:t>仅指城镇国有土地</a:t>
            </a:r>
            <a:r>
              <a:rPr lang="en-US" altLang="zh-CN" sz="2000" dirty="0"/>
              <a:t>,</a:t>
            </a:r>
            <a:r>
              <a:rPr lang="zh-CN" altLang="en-US" sz="2000" dirty="0"/>
              <a:t>而不包括集体所有的土地</a:t>
            </a:r>
            <a:r>
              <a:rPr lang="en-US" altLang="zh-CN" sz="2000" dirty="0"/>
              <a:t>.</a:t>
            </a:r>
            <a:r>
              <a:rPr lang="zh-CN" altLang="en-US" sz="2000" dirty="0" smtClean="0"/>
              <a:t>能有偿出让使用权</a:t>
            </a:r>
            <a:r>
              <a:rPr lang="zh-CN" altLang="en-US" sz="2000" dirty="0"/>
              <a:t>的土地只能是城镇国有土地</a:t>
            </a:r>
            <a:r>
              <a:rPr lang="en-US" altLang="zh-CN" sz="2000" dirty="0"/>
              <a:t>,</a:t>
            </a:r>
            <a:r>
              <a:rPr lang="zh-CN" altLang="en-US" sz="2000" dirty="0"/>
              <a:t>集体所有的土地目前不允许作为房地产开发用地</a:t>
            </a:r>
            <a:r>
              <a:rPr lang="en-US" altLang="zh-CN" sz="2000" dirty="0"/>
              <a:t>,</a:t>
            </a:r>
            <a:r>
              <a:rPr lang="zh-CN" altLang="en-US" sz="2000" dirty="0" smtClean="0"/>
              <a:t>如果在城市规划</a:t>
            </a:r>
            <a:r>
              <a:rPr lang="zh-CN" altLang="en-US" sz="2000" dirty="0"/>
              <a:t>区内从事房地产开发经营活动确需占用集体所有的土地</a:t>
            </a:r>
            <a:r>
              <a:rPr lang="en-US" altLang="zh-CN" sz="2000" dirty="0"/>
              <a:t>,</a:t>
            </a:r>
            <a:r>
              <a:rPr lang="zh-CN" altLang="en-US" sz="2000" dirty="0"/>
              <a:t>必须先依法征用转为</a:t>
            </a:r>
            <a:r>
              <a:rPr lang="zh-CN" altLang="en-US" sz="2000" dirty="0" smtClean="0"/>
              <a:t>国有土地后方可进</a:t>
            </a:r>
            <a:r>
              <a:rPr lang="zh-CN" altLang="en-US" sz="2000" dirty="0"/>
              <a:t>行</a:t>
            </a:r>
            <a:r>
              <a:rPr lang="en-US" altLang="zh-CN" sz="2000" dirty="0"/>
              <a:t>.</a:t>
            </a:r>
          </a:p>
          <a:p>
            <a:pPr marL="534988" indent="88900"/>
            <a:r>
              <a:rPr lang="en-US" altLang="zh-CN" sz="2000" dirty="0"/>
              <a:t>(</a:t>
            </a:r>
            <a:r>
              <a:rPr lang="zh-CN" altLang="en-US" sz="2000" dirty="0"/>
              <a:t>３</a:t>
            </a:r>
            <a:r>
              <a:rPr lang="en-US" altLang="zh-CN" sz="2000" dirty="0"/>
              <a:t>)</a:t>
            </a:r>
            <a:r>
              <a:rPr lang="zh-CN" altLang="en-US" sz="2000" dirty="0"/>
              <a:t>从土地范围来看</a:t>
            </a:r>
            <a:r>
              <a:rPr lang="en-US" altLang="zh-CN" sz="2000" dirty="0"/>
              <a:t>,</a:t>
            </a:r>
            <a:r>
              <a:rPr lang="zh-CN" altLang="en-US" sz="2000" dirty="0"/>
              <a:t>出让的土地使用权只是一种地上使用权</a:t>
            </a:r>
            <a:r>
              <a:rPr lang="en-US" altLang="zh-CN" sz="2000" dirty="0"/>
              <a:t>,</a:t>
            </a:r>
            <a:r>
              <a:rPr lang="zh-CN" altLang="en-US" sz="2000" dirty="0"/>
              <a:t>该土地的</a:t>
            </a:r>
            <a:r>
              <a:rPr lang="zh-CN" altLang="en-US" sz="2000" dirty="0" smtClean="0"/>
              <a:t>地下资源和埋藏物仍属于</a:t>
            </a:r>
            <a:r>
              <a:rPr lang="zh-CN" altLang="en-US" sz="2000" dirty="0"/>
              <a:t>国家所有</a:t>
            </a:r>
            <a:r>
              <a:rPr lang="en-US" altLang="zh-CN" sz="2000" dirty="0" smtClean="0"/>
              <a:t>.</a:t>
            </a:r>
            <a:r>
              <a:rPr lang="zh-CN" altLang="en-US" sz="2000" dirty="0" smtClean="0"/>
              <a:t>取得土地使用权是进行房地产开发</a:t>
            </a:r>
            <a:r>
              <a:rPr lang="zh-CN" altLang="en-US" sz="2000" dirty="0"/>
              <a:t>的前提</a:t>
            </a:r>
            <a:r>
              <a:rPr lang="en-US" altLang="zh-CN" sz="2000" dirty="0"/>
              <a:t>,</a:t>
            </a:r>
            <a:r>
              <a:rPr lang="zh-CN" altLang="en-US" sz="2000" dirty="0"/>
              <a:t>而要使建成的房地产成为可交易的不动产</a:t>
            </a:r>
            <a:r>
              <a:rPr lang="en-US" altLang="zh-CN" sz="2000" dirty="0" smtClean="0"/>
              <a:t>,</a:t>
            </a:r>
            <a:r>
              <a:rPr lang="zh-CN" altLang="en-US" sz="2000" dirty="0" smtClean="0"/>
              <a:t>其</a:t>
            </a:r>
            <a:r>
              <a:rPr lang="zh-CN" altLang="en-US" sz="2000" dirty="0"/>
              <a:t>取得的土地使用权必须是可交易的</a:t>
            </a:r>
            <a:r>
              <a:rPr lang="en-US" altLang="zh-CN" sz="2000" dirty="0"/>
              <a:t>.</a:t>
            </a:r>
            <a:r>
              <a:rPr lang="zh-CN" altLang="en-US" sz="2000" dirty="0"/>
              <a:t>取得可交易土地使用权的途径主要有两种</a:t>
            </a:r>
            <a:r>
              <a:rPr lang="en-US" altLang="zh-CN" sz="2000" dirty="0"/>
              <a:t>:</a:t>
            </a:r>
            <a:r>
              <a:rPr lang="zh-CN" altLang="en-US" sz="2000" dirty="0" smtClean="0"/>
              <a:t>出让和</a:t>
            </a:r>
            <a:r>
              <a:rPr lang="zh-TW" altLang="en-US" sz="2000" dirty="0" smtClean="0"/>
              <a:t>划拨。</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25271257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房地产管理法律制度</a:t>
            </a:r>
          </a:p>
        </p:txBody>
      </p:sp>
      <p:sp>
        <p:nvSpPr>
          <p:cNvPr id="37" name="文本框 36"/>
          <p:cNvSpPr txBox="1"/>
          <p:nvPr/>
        </p:nvSpPr>
        <p:spPr>
          <a:xfrm>
            <a:off x="696208" y="981569"/>
            <a:ext cx="10777305" cy="3293209"/>
          </a:xfrm>
          <a:prstGeom prst="rect">
            <a:avLst/>
          </a:prstGeom>
          <a:noFill/>
        </p:spPr>
        <p:txBody>
          <a:bodyPr wrap="square" rtlCol="0">
            <a:spAutoFit/>
          </a:bodyPr>
          <a:lstStyle/>
          <a:p>
            <a:r>
              <a:rPr lang="zh-CN" altLang="en-US" sz="2400" dirty="0"/>
              <a:t>二、房地产开发用地管理</a:t>
            </a:r>
          </a:p>
          <a:p>
            <a:r>
              <a:rPr lang="en-US" altLang="zh-CN" sz="2400" dirty="0" smtClean="0"/>
              <a:t>(</a:t>
            </a:r>
            <a:r>
              <a:rPr lang="zh-CN" altLang="en-US" sz="2400" dirty="0" smtClean="0"/>
              <a:t>二</a:t>
            </a:r>
            <a:r>
              <a:rPr lang="en-US" altLang="zh-CN" sz="2400" dirty="0"/>
              <a:t>)</a:t>
            </a:r>
            <a:r>
              <a:rPr lang="zh-CN" altLang="en-US" sz="2400" dirty="0"/>
              <a:t>土地使用权出让</a:t>
            </a:r>
          </a:p>
          <a:p>
            <a:r>
              <a:rPr lang="zh-CN" altLang="en-US" sz="2000" dirty="0" smtClean="0"/>
              <a:t>１</a:t>
            </a:r>
            <a:r>
              <a:rPr lang="en-US" altLang="zh-CN" sz="2000" dirty="0" smtClean="0"/>
              <a:t>.</a:t>
            </a:r>
            <a:r>
              <a:rPr lang="zh-CN" altLang="en-US" sz="2000" dirty="0" smtClean="0"/>
              <a:t>土地使用权出让</a:t>
            </a:r>
            <a:r>
              <a:rPr lang="zh-CN" altLang="en-US" sz="2000" dirty="0"/>
              <a:t>的概念与特征</a:t>
            </a:r>
          </a:p>
          <a:p>
            <a:r>
              <a:rPr lang="zh-CN" altLang="en-US" sz="2000" dirty="0"/>
              <a:t>土地使用权出让</a:t>
            </a:r>
            <a:r>
              <a:rPr lang="en-US" altLang="zh-CN" sz="2000" dirty="0"/>
              <a:t>,</a:t>
            </a:r>
            <a:r>
              <a:rPr lang="zh-CN" altLang="en-US" sz="2000" dirty="0"/>
              <a:t>是指国家将土地使用权在一定年限内出让给土地使用者</a:t>
            </a:r>
            <a:r>
              <a:rPr lang="en-US" altLang="zh-CN" sz="2000" dirty="0"/>
              <a:t>,</a:t>
            </a:r>
            <a:r>
              <a:rPr lang="zh-CN" altLang="en-US" sz="2000" dirty="0"/>
              <a:t>由土地</a:t>
            </a:r>
            <a:r>
              <a:rPr lang="zh-CN" altLang="en-US" sz="2000" dirty="0" smtClean="0"/>
              <a:t>使用者向国家支付土地使用权出让</a:t>
            </a:r>
            <a:r>
              <a:rPr lang="zh-CN" altLang="en-US" sz="2000" dirty="0"/>
              <a:t>金的行为</a:t>
            </a:r>
            <a:r>
              <a:rPr lang="en-US" altLang="zh-CN" sz="2000" dirty="0"/>
              <a:t>.</a:t>
            </a:r>
            <a:r>
              <a:rPr lang="zh-CN" altLang="en-US" sz="2000" dirty="0"/>
              <a:t>它具有以下几个方面的法律特征</a:t>
            </a:r>
            <a:r>
              <a:rPr lang="en-US" altLang="zh-CN" sz="2000" dirty="0"/>
              <a:t>.</a:t>
            </a:r>
          </a:p>
          <a:p>
            <a:r>
              <a:rPr lang="en-US" altLang="zh-CN" sz="2000" dirty="0"/>
              <a:t>(</a:t>
            </a:r>
            <a:r>
              <a:rPr lang="zh-CN" altLang="en-US" sz="2000" dirty="0"/>
              <a:t>１</a:t>
            </a:r>
            <a:r>
              <a:rPr lang="en-US" altLang="zh-CN" sz="2000" dirty="0"/>
              <a:t>)</a:t>
            </a:r>
            <a:r>
              <a:rPr lang="zh-CN" altLang="en-US" sz="2000" dirty="0"/>
              <a:t>土地使用权出让方是特定的</a:t>
            </a:r>
            <a:r>
              <a:rPr lang="en-US" altLang="zh-CN" sz="2000" dirty="0"/>
              <a:t>.</a:t>
            </a:r>
            <a:r>
              <a:rPr lang="zh-CN" altLang="en-US" sz="2000" dirty="0"/>
              <a:t>它只能是国家、政府部门及其代表者</a:t>
            </a:r>
            <a:r>
              <a:rPr lang="en-US" altLang="zh-CN" sz="2000" dirty="0"/>
              <a:t>.</a:t>
            </a:r>
            <a:r>
              <a:rPr lang="zh-CN" altLang="en-US" sz="2000" dirty="0"/>
              <a:t>除国家或其</a:t>
            </a:r>
            <a:r>
              <a:rPr lang="zh-CN" altLang="en-US" sz="2000" dirty="0" smtClean="0"/>
              <a:t>法定</a:t>
            </a:r>
            <a:r>
              <a:rPr lang="zh-CN" altLang="en-US" sz="2000" dirty="0"/>
              <a:t>代表外</a:t>
            </a:r>
            <a:r>
              <a:rPr lang="en-US" altLang="zh-CN" sz="2000" dirty="0"/>
              <a:t>,</a:t>
            </a:r>
            <a:r>
              <a:rPr lang="zh-CN" altLang="en-US" sz="2000" dirty="0"/>
              <a:t>任何单位和个人都不能作为出让方出让国有土地使用权</a:t>
            </a:r>
            <a:r>
              <a:rPr lang="en-US" altLang="zh-CN" sz="2000" dirty="0"/>
              <a:t>.</a:t>
            </a:r>
          </a:p>
          <a:p>
            <a:r>
              <a:rPr lang="en-US" altLang="zh-CN" sz="2000" dirty="0"/>
              <a:t>(</a:t>
            </a:r>
            <a:r>
              <a:rPr lang="zh-CN" altLang="en-US" sz="2000" dirty="0"/>
              <a:t>２</a:t>
            </a:r>
            <a:r>
              <a:rPr lang="en-US" altLang="zh-CN" sz="2000" dirty="0"/>
              <a:t>)</a:t>
            </a:r>
            <a:r>
              <a:rPr lang="zh-CN" altLang="en-US" sz="2000" dirty="0"/>
              <a:t>土地使用权的出让是有期限的</a:t>
            </a:r>
            <a:r>
              <a:rPr lang="en-US" altLang="zh-CN" sz="2000" dirty="0"/>
              <a:t>,</a:t>
            </a:r>
            <a:r>
              <a:rPr lang="zh-CN" altLang="en-US" sz="2000" dirty="0"/>
              <a:t>最高出让年限由法律规定</a:t>
            </a:r>
            <a:r>
              <a:rPr lang="en-US" altLang="zh-CN" sz="2000" dirty="0"/>
              <a:t>.</a:t>
            </a:r>
          </a:p>
          <a:p>
            <a:r>
              <a:rPr lang="en-US" altLang="zh-CN" sz="2000" dirty="0"/>
              <a:t>(</a:t>
            </a:r>
            <a:r>
              <a:rPr lang="zh-CN" altLang="en-US" sz="2000" dirty="0"/>
              <a:t>３</a:t>
            </a:r>
            <a:r>
              <a:rPr lang="en-US" altLang="zh-CN" sz="2000" dirty="0"/>
              <a:t>)</a:t>
            </a:r>
            <a:r>
              <a:rPr lang="zh-CN" altLang="en-US" sz="2000" dirty="0"/>
              <a:t>土地使用权出让是有偿的</a:t>
            </a:r>
            <a:r>
              <a:rPr lang="en-US" altLang="zh-CN" sz="2000" dirty="0"/>
              <a:t>.</a:t>
            </a:r>
            <a:r>
              <a:rPr lang="zh-CN" altLang="en-US" sz="2000" dirty="0"/>
              <a:t>受让方在支付土地使用权出让金后</a:t>
            </a:r>
            <a:r>
              <a:rPr lang="en-US" altLang="zh-CN" sz="2000" dirty="0"/>
              <a:t>,</a:t>
            </a:r>
            <a:r>
              <a:rPr lang="zh-CN" altLang="en-US" sz="2000" dirty="0"/>
              <a:t>才能向政府土地管</a:t>
            </a:r>
          </a:p>
          <a:p>
            <a:r>
              <a:rPr lang="zh-CN" altLang="en-US" sz="2000" dirty="0"/>
              <a:t>理部门申请登记</a:t>
            </a:r>
            <a:r>
              <a:rPr lang="en-US" altLang="zh-CN" sz="2000" dirty="0"/>
              <a:t>,</a:t>
            </a:r>
            <a:r>
              <a:rPr lang="zh-CN" altLang="en-US" sz="2000" dirty="0"/>
              <a:t>领取土地使用权证</a:t>
            </a:r>
            <a:r>
              <a:rPr lang="en-US" altLang="zh-CN" sz="2000" dirty="0"/>
              <a:t>,</a:t>
            </a:r>
            <a:r>
              <a:rPr lang="zh-CN" altLang="en-US" sz="2000" dirty="0"/>
              <a:t>取得土地使用权</a:t>
            </a:r>
            <a:r>
              <a:rPr lang="en-US" altLang="zh-CN" sz="2000" dirty="0" smtClean="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68337089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房地产管理法律制度</a:t>
            </a:r>
          </a:p>
        </p:txBody>
      </p:sp>
      <p:sp>
        <p:nvSpPr>
          <p:cNvPr id="37" name="文本框 36"/>
          <p:cNvSpPr txBox="1"/>
          <p:nvPr/>
        </p:nvSpPr>
        <p:spPr>
          <a:xfrm>
            <a:off x="696208" y="981569"/>
            <a:ext cx="10777305" cy="4832092"/>
          </a:xfrm>
          <a:prstGeom prst="rect">
            <a:avLst/>
          </a:prstGeom>
          <a:noFill/>
        </p:spPr>
        <p:txBody>
          <a:bodyPr wrap="square" rtlCol="0">
            <a:spAutoFit/>
          </a:bodyPr>
          <a:lstStyle/>
          <a:p>
            <a:r>
              <a:rPr lang="zh-CN" altLang="en-US" sz="2400" dirty="0"/>
              <a:t>二、房地产开发用地管理</a:t>
            </a:r>
          </a:p>
          <a:p>
            <a:pPr indent="534988"/>
            <a:r>
              <a:rPr lang="en-US" altLang="zh-CN" sz="2400" dirty="0" smtClean="0"/>
              <a:t>(</a:t>
            </a:r>
            <a:r>
              <a:rPr lang="zh-CN" altLang="en-US" sz="2400" dirty="0" smtClean="0"/>
              <a:t>二</a:t>
            </a:r>
            <a:r>
              <a:rPr lang="en-US" altLang="zh-CN" sz="2400" dirty="0"/>
              <a:t>)</a:t>
            </a:r>
            <a:r>
              <a:rPr lang="zh-CN" altLang="en-US" sz="2400" dirty="0"/>
              <a:t>土地使用权出让</a:t>
            </a:r>
          </a:p>
          <a:p>
            <a:pPr marL="177800" indent="623888"/>
            <a:r>
              <a:rPr lang="zh-CN" altLang="en-US" sz="2000" dirty="0" smtClean="0"/>
              <a:t>２</a:t>
            </a:r>
            <a:r>
              <a:rPr lang="en-US" altLang="zh-CN" sz="2000" dirty="0" smtClean="0"/>
              <a:t>.</a:t>
            </a:r>
            <a:r>
              <a:rPr lang="zh-CN" altLang="en-US" sz="2000" dirty="0" smtClean="0"/>
              <a:t> </a:t>
            </a:r>
            <a:r>
              <a:rPr lang="zh-CN" altLang="en-US" sz="2000" dirty="0"/>
              <a:t>土地使用权出让的方式</a:t>
            </a:r>
          </a:p>
          <a:p>
            <a:pPr marL="177800" indent="623888"/>
            <a:r>
              <a:rPr lang="zh-CN" altLang="en-US" sz="2000" dirty="0"/>
              <a:t>土地使用权出让采取拍卖、招标、协议三种方式</a:t>
            </a:r>
            <a:r>
              <a:rPr lang="en-US" altLang="zh-CN" sz="2000" dirty="0"/>
              <a:t>.</a:t>
            </a:r>
          </a:p>
          <a:p>
            <a:pPr marL="177800" indent="623888"/>
            <a:r>
              <a:rPr lang="en-US" altLang="zh-CN" sz="2000" dirty="0"/>
              <a:t>(</a:t>
            </a:r>
            <a:r>
              <a:rPr lang="zh-CN" altLang="en-US" sz="2000" dirty="0"/>
              <a:t>１</a:t>
            </a:r>
            <a:r>
              <a:rPr lang="en-US" altLang="zh-CN" sz="2000" dirty="0"/>
              <a:t>)</a:t>
            </a:r>
            <a:r>
              <a:rPr lang="zh-CN" altLang="en-US" sz="2000" dirty="0"/>
              <a:t>拍卖出让</a:t>
            </a:r>
            <a:r>
              <a:rPr lang="en-US" altLang="zh-CN" sz="2000" dirty="0"/>
              <a:t>,</a:t>
            </a:r>
            <a:r>
              <a:rPr lang="zh-CN" altLang="en-US" sz="2000" dirty="0"/>
              <a:t>是指在指定时间、地点</a:t>
            </a:r>
            <a:r>
              <a:rPr lang="en-US" altLang="zh-CN" sz="2000" dirty="0"/>
              <a:t>,</a:t>
            </a:r>
            <a:r>
              <a:rPr lang="zh-CN" altLang="en-US" sz="2000" dirty="0"/>
              <a:t>由市、县人民政府组织符合</a:t>
            </a:r>
            <a:r>
              <a:rPr lang="zh-CN" altLang="en-US" sz="2000" dirty="0" smtClean="0"/>
              <a:t>条件的土地使用权竞投</a:t>
            </a:r>
            <a:r>
              <a:rPr lang="zh-CN" altLang="en-US" sz="2000" dirty="0"/>
              <a:t>者公开竞投某一地块使用权</a:t>
            </a:r>
            <a:r>
              <a:rPr lang="en-US" altLang="zh-CN" sz="2000" dirty="0"/>
              <a:t>,</a:t>
            </a:r>
            <a:r>
              <a:rPr lang="zh-CN" altLang="en-US" sz="2000" dirty="0"/>
              <a:t>按“价高者得”的原则确定土地使用权受让人的一种出让</a:t>
            </a:r>
            <a:r>
              <a:rPr lang="zh-CN" altLang="en-US" sz="2000" dirty="0" smtClean="0"/>
              <a:t>方式</a:t>
            </a:r>
            <a:r>
              <a:rPr lang="en-US" altLang="zh-CN" sz="2000" dirty="0"/>
              <a:t>.</a:t>
            </a:r>
          </a:p>
          <a:p>
            <a:pPr marL="177800" indent="623888"/>
            <a:r>
              <a:rPr lang="en-US" altLang="zh-CN" sz="2000" dirty="0"/>
              <a:t>(</a:t>
            </a:r>
            <a:r>
              <a:rPr lang="zh-CN" altLang="en-US" sz="2000" dirty="0"/>
              <a:t>２</a:t>
            </a:r>
            <a:r>
              <a:rPr lang="en-US" altLang="zh-CN" sz="2000" dirty="0"/>
              <a:t>)</a:t>
            </a:r>
            <a:r>
              <a:rPr lang="zh-CN" altLang="en-US" sz="2000" dirty="0"/>
              <a:t>招标出让</a:t>
            </a:r>
            <a:r>
              <a:rPr lang="en-US" altLang="zh-CN" sz="2000" dirty="0"/>
              <a:t>,</a:t>
            </a:r>
            <a:r>
              <a:rPr lang="zh-CN" altLang="en-US" sz="2000" dirty="0"/>
              <a:t>是指由市、县土地管理部门向符合规定条件的单位发出招标邀请书</a:t>
            </a:r>
            <a:r>
              <a:rPr lang="zh-CN" altLang="en-US" sz="2000" dirty="0" smtClean="0"/>
              <a:t>或者向</a:t>
            </a:r>
            <a:r>
              <a:rPr lang="zh-CN" altLang="en-US" sz="2000" dirty="0"/>
              <a:t>社会公布招标条件</a:t>
            </a:r>
            <a:r>
              <a:rPr lang="en-US" altLang="zh-CN" sz="2000" dirty="0"/>
              <a:t>,</a:t>
            </a:r>
            <a:r>
              <a:rPr lang="zh-CN" altLang="en-US" sz="2000" dirty="0"/>
              <a:t>通过合法的招标程序择优确定中标者</a:t>
            </a:r>
            <a:r>
              <a:rPr lang="en-US" altLang="zh-CN" sz="2000" dirty="0"/>
              <a:t>,</a:t>
            </a:r>
            <a:r>
              <a:rPr lang="zh-CN" altLang="en-US" sz="2000" dirty="0"/>
              <a:t>向其出让土地使用权</a:t>
            </a:r>
            <a:r>
              <a:rPr lang="en-US" altLang="zh-CN" sz="2000" dirty="0"/>
              <a:t>.</a:t>
            </a:r>
          </a:p>
          <a:p>
            <a:pPr marL="177800" indent="623888"/>
            <a:r>
              <a:rPr lang="en-US" altLang="zh-CN" sz="2000" dirty="0"/>
              <a:t>(</a:t>
            </a:r>
            <a:r>
              <a:rPr lang="zh-CN" altLang="en-US" sz="2000" dirty="0"/>
              <a:t>３</a:t>
            </a:r>
            <a:r>
              <a:rPr lang="en-US" altLang="zh-CN" sz="2000" dirty="0"/>
              <a:t>)</a:t>
            </a:r>
            <a:r>
              <a:rPr lang="zh-CN" altLang="en-US" sz="2000" dirty="0"/>
              <a:t>协议出让</a:t>
            </a:r>
            <a:r>
              <a:rPr lang="en-US" altLang="zh-CN" sz="2000" dirty="0"/>
              <a:t>,</a:t>
            </a:r>
            <a:r>
              <a:rPr lang="zh-CN" altLang="en-US" sz="2000" dirty="0"/>
              <a:t>是指市、县人民政府土地行政主管部门与土地使用权</a:t>
            </a:r>
            <a:r>
              <a:rPr lang="zh-CN" altLang="en-US" sz="2000" dirty="0" smtClean="0"/>
              <a:t>的有意受让人直接就土地使用权出让</a:t>
            </a:r>
            <a:r>
              <a:rPr lang="zh-CN" altLang="en-US" sz="2000" dirty="0"/>
              <a:t>的有关事宜进行协商</a:t>
            </a:r>
            <a:r>
              <a:rPr lang="en-US" altLang="zh-CN" sz="2000" dirty="0"/>
              <a:t>,</a:t>
            </a:r>
            <a:r>
              <a:rPr lang="zh-CN" altLang="en-US" sz="2000" dirty="0"/>
              <a:t>达成一致协议的出让方式</a:t>
            </a:r>
            <a:r>
              <a:rPr lang="en-US" altLang="zh-CN" sz="2000" dirty="0"/>
              <a:t>.</a:t>
            </a:r>
          </a:p>
          <a:p>
            <a:pPr marL="177800" indent="623888"/>
            <a:r>
              <a:rPr lang="zh-CN" altLang="en-US" sz="2000" dirty="0" smtClean="0"/>
              <a:t>３</a:t>
            </a:r>
            <a:r>
              <a:rPr lang="en-US" altLang="zh-CN" sz="2000" dirty="0" smtClean="0"/>
              <a:t>.</a:t>
            </a:r>
            <a:r>
              <a:rPr lang="zh-CN" altLang="en-US" sz="2000" dirty="0" smtClean="0"/>
              <a:t> </a:t>
            </a:r>
            <a:r>
              <a:rPr lang="zh-CN" altLang="en-US" sz="2000" dirty="0"/>
              <a:t>土地使用权出让的年限</a:t>
            </a:r>
          </a:p>
          <a:p>
            <a:pPr marL="177800" indent="623888"/>
            <a:r>
              <a:rPr lang="zh-CN" altLang="en-US" sz="2000" dirty="0"/>
              <a:t>我国根据土地规划的不同用途规定了土地使用权出让的最高年限</a:t>
            </a:r>
            <a:r>
              <a:rPr lang="en-US" altLang="zh-CN" sz="2000" dirty="0"/>
              <a:t>:</a:t>
            </a:r>
            <a:r>
              <a:rPr lang="zh-CN" altLang="en-US" sz="2000" dirty="0"/>
              <a:t>居住用地７０年</a:t>
            </a:r>
            <a:r>
              <a:rPr lang="en-US" altLang="zh-CN" sz="2000" dirty="0"/>
              <a:t>,</a:t>
            </a:r>
            <a:r>
              <a:rPr lang="zh-CN" altLang="en-US" sz="2000" dirty="0" smtClean="0"/>
              <a:t>工业</a:t>
            </a:r>
            <a:r>
              <a:rPr lang="zh-CN" altLang="en-US" sz="2000" dirty="0"/>
              <a:t>用地５０年</a:t>
            </a:r>
            <a:r>
              <a:rPr lang="en-US" altLang="zh-CN" sz="2000" dirty="0"/>
              <a:t>,</a:t>
            </a:r>
            <a:r>
              <a:rPr lang="zh-CN" altLang="en-US" sz="2000" dirty="0"/>
              <a:t>教育、科技、文化、卫生、体育用地５０年</a:t>
            </a:r>
            <a:r>
              <a:rPr lang="en-US" altLang="zh-CN" sz="2000" dirty="0"/>
              <a:t>,</a:t>
            </a:r>
            <a:r>
              <a:rPr lang="zh-CN" altLang="en-US" sz="2000" dirty="0"/>
              <a:t>商业、旅游、娱乐用地４０年</a:t>
            </a:r>
            <a:r>
              <a:rPr lang="en-US" altLang="zh-CN" sz="2000" dirty="0"/>
              <a:t>,</a:t>
            </a:r>
            <a:r>
              <a:rPr lang="zh-CN" altLang="en-US" sz="2000" dirty="0"/>
              <a:t>综合或</a:t>
            </a:r>
            <a:r>
              <a:rPr lang="zh-CN" altLang="en-US" sz="2000" dirty="0" smtClean="0"/>
              <a:t>其他</a:t>
            </a:r>
            <a:r>
              <a:rPr lang="zh-CN" altLang="en-US" sz="2000" dirty="0"/>
              <a:t>用地５０年</a:t>
            </a:r>
            <a:r>
              <a:rPr lang="en-US" altLang="zh-CN" sz="2000" dirty="0"/>
              <a:t>.</a:t>
            </a:r>
            <a:r>
              <a:rPr lang="zh-CN" altLang="en-US" sz="2000" dirty="0"/>
              <a:t>以上是法定的最高年限</a:t>
            </a:r>
            <a:r>
              <a:rPr lang="en-US" altLang="zh-CN" sz="2000" dirty="0"/>
              <a:t>,</a:t>
            </a:r>
            <a:r>
              <a:rPr lang="zh-CN" altLang="en-US" sz="2000" dirty="0"/>
              <a:t>任何土地使用权出让合同都必须照此办理</a:t>
            </a:r>
            <a:r>
              <a:rPr lang="en-US" altLang="zh-CN" sz="2000" dirty="0"/>
              <a:t>,</a:t>
            </a:r>
            <a:r>
              <a:rPr lang="zh-CN" altLang="en-US" sz="2000" dirty="0"/>
              <a:t>超过</a:t>
            </a:r>
            <a:r>
              <a:rPr lang="zh-CN" altLang="en-US" sz="2000" dirty="0" smtClean="0"/>
              <a:t>法定</a:t>
            </a:r>
            <a:r>
              <a:rPr lang="zh-CN" altLang="en-US" sz="2000" dirty="0"/>
              <a:t>最高年限的合同无效</a:t>
            </a:r>
            <a:r>
              <a:rPr lang="en-US" altLang="zh-CN" sz="2000" dirty="0" smtClean="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75382225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房地产管理法律制度</a:t>
            </a:r>
          </a:p>
        </p:txBody>
      </p:sp>
      <p:sp>
        <p:nvSpPr>
          <p:cNvPr id="37" name="文本框 36"/>
          <p:cNvSpPr txBox="1"/>
          <p:nvPr/>
        </p:nvSpPr>
        <p:spPr>
          <a:xfrm>
            <a:off x="696208" y="981569"/>
            <a:ext cx="10777305" cy="2677656"/>
          </a:xfrm>
          <a:prstGeom prst="rect">
            <a:avLst/>
          </a:prstGeom>
          <a:noFill/>
        </p:spPr>
        <p:txBody>
          <a:bodyPr wrap="square" rtlCol="0">
            <a:spAutoFit/>
          </a:bodyPr>
          <a:lstStyle/>
          <a:p>
            <a:r>
              <a:rPr lang="zh-CN" altLang="en-US" sz="2400" dirty="0"/>
              <a:t>二、房地产开发用地管理</a:t>
            </a:r>
          </a:p>
          <a:p>
            <a:pPr indent="534988"/>
            <a:r>
              <a:rPr lang="en-US" altLang="zh-CN" sz="2400" dirty="0" smtClean="0"/>
              <a:t>(</a:t>
            </a:r>
            <a:r>
              <a:rPr lang="zh-CN" altLang="en-US" sz="2400" dirty="0" smtClean="0"/>
              <a:t>二</a:t>
            </a:r>
            <a:r>
              <a:rPr lang="en-US" altLang="zh-CN" sz="2400" dirty="0"/>
              <a:t>)</a:t>
            </a:r>
            <a:r>
              <a:rPr lang="zh-CN" altLang="en-US" sz="2400" dirty="0"/>
              <a:t>土地使用权出让</a:t>
            </a:r>
          </a:p>
          <a:p>
            <a:pPr indent="623888"/>
            <a:r>
              <a:rPr lang="zh-CN" altLang="en-US" sz="2000" dirty="0" smtClean="0"/>
              <a:t>４</a:t>
            </a:r>
            <a:r>
              <a:rPr lang="en-US" altLang="zh-CN" sz="2000" dirty="0" smtClean="0"/>
              <a:t>.</a:t>
            </a:r>
            <a:r>
              <a:rPr lang="zh-CN" altLang="en-US" sz="2000" dirty="0" smtClean="0"/>
              <a:t> </a:t>
            </a:r>
            <a:r>
              <a:rPr lang="zh-CN" altLang="en-US" sz="2000" dirty="0"/>
              <a:t>土地使用权出让合同</a:t>
            </a:r>
          </a:p>
          <a:p>
            <a:pPr marL="446088" indent="534988"/>
            <a:r>
              <a:rPr lang="zh-CN" altLang="en-US" sz="2000" dirty="0"/>
              <a:t>出让土地使用权必须签订书面合同</a:t>
            </a:r>
            <a:r>
              <a:rPr lang="en-US" altLang="zh-CN" sz="2000" dirty="0"/>
              <a:t>.</a:t>
            </a:r>
            <a:r>
              <a:rPr lang="zh-CN" altLang="en-US" sz="2000" dirty="0"/>
              <a:t>土地使用权出让合同</a:t>
            </a:r>
            <a:r>
              <a:rPr lang="en-US" altLang="zh-CN" sz="2000" dirty="0"/>
              <a:t>,</a:t>
            </a:r>
            <a:r>
              <a:rPr lang="zh-CN" altLang="en-US" sz="2000" dirty="0"/>
              <a:t>是指市、县人民政府</a:t>
            </a:r>
            <a:r>
              <a:rPr lang="zh-CN" altLang="en-US" sz="2000" dirty="0" smtClean="0"/>
              <a:t>土地行</a:t>
            </a:r>
            <a:r>
              <a:rPr lang="zh-CN" altLang="en-US" sz="2000" dirty="0"/>
              <a:t>政主管部门代表国家</a:t>
            </a:r>
            <a:r>
              <a:rPr lang="en-US" altLang="zh-CN" sz="2000" dirty="0"/>
              <a:t>(</a:t>
            </a:r>
            <a:r>
              <a:rPr lang="zh-CN" altLang="en-US" sz="2000" dirty="0"/>
              <a:t>出让人</a:t>
            </a:r>
            <a:r>
              <a:rPr lang="en-US" altLang="zh-CN" sz="2000" dirty="0"/>
              <a:t>)</a:t>
            </a:r>
            <a:r>
              <a:rPr lang="zh-CN" altLang="en-US" sz="2000" dirty="0"/>
              <a:t>与土地使用者</a:t>
            </a:r>
            <a:r>
              <a:rPr lang="en-US" altLang="zh-CN" sz="2000" dirty="0"/>
              <a:t>(</a:t>
            </a:r>
            <a:r>
              <a:rPr lang="zh-CN" altLang="en-US" sz="2000" dirty="0"/>
              <a:t>受让人</a:t>
            </a:r>
            <a:r>
              <a:rPr lang="en-US" altLang="zh-CN" sz="2000" dirty="0"/>
              <a:t>)</a:t>
            </a:r>
            <a:r>
              <a:rPr lang="zh-CN" altLang="en-US" sz="2000" dirty="0"/>
              <a:t>就特定地块土地使用权有关事宜达</a:t>
            </a:r>
            <a:r>
              <a:rPr lang="zh-CN" altLang="en-US" sz="2000" dirty="0" smtClean="0"/>
              <a:t>成的</a:t>
            </a:r>
            <a:r>
              <a:rPr lang="en-US" altLang="zh-CN" sz="2000" dirty="0"/>
              <a:t>,</a:t>
            </a:r>
            <a:r>
              <a:rPr lang="zh-CN" altLang="en-US" sz="2000" dirty="0"/>
              <a:t>明确双方权利义务关系的书面协议</a:t>
            </a:r>
            <a:r>
              <a:rPr lang="en-US" altLang="zh-CN" sz="2000" dirty="0"/>
              <a:t>.</a:t>
            </a:r>
          </a:p>
          <a:p>
            <a:pPr marL="446088" indent="534988"/>
            <a:r>
              <a:rPr lang="zh-CN" altLang="en-US" sz="2000" dirty="0"/>
              <a:t>我国各地现阶段的土地使用权出让合同</a:t>
            </a:r>
            <a:r>
              <a:rPr lang="en-US" altLang="zh-CN" sz="2000" dirty="0"/>
              <a:t>,</a:t>
            </a:r>
            <a:r>
              <a:rPr lang="zh-CN" altLang="en-US" sz="2000" dirty="0"/>
              <a:t>一般采取标准合同的格式和主要条款</a:t>
            </a:r>
            <a:r>
              <a:rPr lang="en-US" altLang="zh-CN" sz="2000" dirty="0"/>
              <a:t>.</a:t>
            </a:r>
            <a:r>
              <a:rPr lang="zh-CN" altLang="en-US" sz="2000" dirty="0" smtClean="0"/>
              <a:t>格式由出让方</a:t>
            </a:r>
            <a:r>
              <a:rPr lang="zh-CN" altLang="en-US" sz="2000" dirty="0"/>
              <a:t>提出</a:t>
            </a:r>
            <a:r>
              <a:rPr lang="en-US" altLang="zh-CN" sz="2000" dirty="0"/>
              <a:t>,</a:t>
            </a:r>
            <a:r>
              <a:rPr lang="zh-CN" altLang="en-US" sz="2000" dirty="0"/>
              <a:t>受让方很少有修改的余地</a:t>
            </a:r>
            <a:r>
              <a:rPr lang="en-US" altLang="zh-CN" sz="2000" dirty="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60710206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房地产管理法律制度</a:t>
            </a:r>
          </a:p>
        </p:txBody>
      </p:sp>
      <p:sp>
        <p:nvSpPr>
          <p:cNvPr id="37" name="文本框 36"/>
          <p:cNvSpPr txBox="1"/>
          <p:nvPr/>
        </p:nvSpPr>
        <p:spPr>
          <a:xfrm>
            <a:off x="696208" y="981569"/>
            <a:ext cx="10777305" cy="4832092"/>
          </a:xfrm>
          <a:prstGeom prst="rect">
            <a:avLst/>
          </a:prstGeom>
          <a:noFill/>
        </p:spPr>
        <p:txBody>
          <a:bodyPr wrap="square" rtlCol="0">
            <a:spAutoFit/>
          </a:bodyPr>
          <a:lstStyle/>
          <a:p>
            <a:r>
              <a:rPr lang="zh-CN" altLang="en-US" sz="2400" dirty="0" smtClean="0"/>
              <a:t>二</a:t>
            </a:r>
            <a:r>
              <a:rPr lang="zh-CN" altLang="en-US" sz="2400" dirty="0"/>
              <a:t>、房地产开发用地管理</a:t>
            </a:r>
          </a:p>
          <a:p>
            <a:pPr marL="88900" indent="623888"/>
            <a:r>
              <a:rPr lang="en-US" altLang="zh-CN" sz="2400" dirty="0" smtClean="0"/>
              <a:t>(</a:t>
            </a:r>
            <a:r>
              <a:rPr lang="zh-CN" altLang="en-US" sz="2400" dirty="0"/>
              <a:t>三</a:t>
            </a:r>
            <a:r>
              <a:rPr lang="en-US" altLang="zh-CN" sz="2400" dirty="0"/>
              <a:t>)</a:t>
            </a:r>
            <a:r>
              <a:rPr lang="zh-CN" altLang="en-US" sz="2400" dirty="0"/>
              <a:t>土地使用权划拨</a:t>
            </a:r>
          </a:p>
          <a:p>
            <a:pPr marL="88900" indent="623888"/>
            <a:r>
              <a:rPr lang="zh-CN" altLang="en-US" sz="2000" dirty="0" smtClean="0"/>
              <a:t>１</a:t>
            </a:r>
            <a:r>
              <a:rPr lang="en-US" altLang="zh-CN" sz="2000" dirty="0" smtClean="0"/>
              <a:t>.</a:t>
            </a:r>
            <a:r>
              <a:rPr lang="zh-CN" altLang="en-US" sz="2000" dirty="0" smtClean="0"/>
              <a:t>土地使用权划拨</a:t>
            </a:r>
            <a:r>
              <a:rPr lang="zh-CN" altLang="en-US" sz="2000" dirty="0"/>
              <a:t>的概念</a:t>
            </a:r>
          </a:p>
          <a:p>
            <a:pPr marL="88900" indent="623888"/>
            <a:r>
              <a:rPr lang="zh-CN" altLang="en-US" sz="2000" dirty="0"/>
              <a:t>土地使用权划拨</a:t>
            </a:r>
            <a:r>
              <a:rPr lang="en-US" altLang="zh-CN" sz="2000" dirty="0"/>
              <a:t>,</a:t>
            </a:r>
            <a:r>
              <a:rPr lang="zh-CN" altLang="en-US" sz="2000" dirty="0"/>
              <a:t>是指经县级以上人民政府批准</a:t>
            </a:r>
            <a:r>
              <a:rPr lang="en-US" altLang="zh-CN" sz="2000" dirty="0"/>
              <a:t>,</a:t>
            </a:r>
            <a:r>
              <a:rPr lang="zh-CN" altLang="en-US" sz="2000" dirty="0"/>
              <a:t>在土地使用者缴纳补偿、安置费用后</a:t>
            </a:r>
            <a:r>
              <a:rPr lang="en-US" altLang="zh-CN" sz="2000" dirty="0" smtClean="0"/>
              <a:t>,</a:t>
            </a:r>
            <a:r>
              <a:rPr lang="zh-CN" altLang="en-US" sz="2000" dirty="0" smtClean="0"/>
              <a:t>将该</a:t>
            </a:r>
            <a:r>
              <a:rPr lang="zh-CN" altLang="en-US" sz="2000" dirty="0"/>
              <a:t>土地交付其使用</a:t>
            </a:r>
            <a:r>
              <a:rPr lang="en-US" altLang="zh-CN" sz="2000" dirty="0"/>
              <a:t>,</a:t>
            </a:r>
            <a:r>
              <a:rPr lang="zh-CN" altLang="en-US" sz="2000" dirty="0"/>
              <a:t>或者将土地使用权无偿交付给土地使用者使用的行为</a:t>
            </a:r>
            <a:r>
              <a:rPr lang="en-US" altLang="zh-CN" sz="2000" dirty="0"/>
              <a:t>.</a:t>
            </a:r>
            <a:r>
              <a:rPr lang="zh-CN" altLang="en-US" sz="2000" dirty="0"/>
              <a:t>这种方式</a:t>
            </a:r>
            <a:r>
              <a:rPr lang="zh-CN" altLang="en-US" sz="2000" dirty="0" smtClean="0"/>
              <a:t>具有无偿</a:t>
            </a:r>
            <a:r>
              <a:rPr lang="zh-CN" altLang="en-US" sz="2000" dirty="0"/>
              <a:t>性、无期限性和不可转让性的特点</a:t>
            </a:r>
            <a:r>
              <a:rPr lang="en-US" altLang="zh-CN" sz="2000" dirty="0"/>
              <a:t>.</a:t>
            </a:r>
          </a:p>
          <a:p>
            <a:pPr marL="88900" indent="623888"/>
            <a:r>
              <a:rPr lang="zh-CN" altLang="en-US" sz="2000" dirty="0"/>
              <a:t>我国实行城市国有土地使用权有偿出让前</a:t>
            </a:r>
            <a:r>
              <a:rPr lang="en-US" altLang="zh-CN" sz="2000" dirty="0"/>
              <a:t>,</a:t>
            </a:r>
            <a:r>
              <a:rPr lang="zh-CN" altLang="en-US" sz="2000" dirty="0"/>
              <a:t>采用的是行政划拨土地的方法</a:t>
            </a:r>
            <a:r>
              <a:rPr lang="en-US" altLang="zh-CN" sz="2000" dirty="0"/>
              <a:t>,</a:t>
            </a:r>
            <a:r>
              <a:rPr lang="zh-CN" altLang="en-US" sz="2000" dirty="0"/>
              <a:t>今后也</a:t>
            </a:r>
            <a:r>
              <a:rPr lang="zh-CN" altLang="en-US" sz="2000" dirty="0" smtClean="0"/>
              <a:t>不可能</a:t>
            </a:r>
            <a:r>
              <a:rPr lang="zh-CN" altLang="en-US" sz="2000" dirty="0"/>
              <a:t>完全取消这种方法</a:t>
            </a:r>
            <a:r>
              <a:rPr lang="en-US" altLang="zh-CN" sz="2000" dirty="0"/>
              <a:t>.</a:t>
            </a:r>
            <a:r>
              <a:rPr lang="zh-CN" altLang="en-US" sz="2000" dirty="0"/>
              <a:t>例如</a:t>
            </a:r>
            <a:r>
              <a:rPr lang="en-US" altLang="zh-CN" sz="2000" dirty="0"/>
              <a:t>,</a:t>
            </a:r>
            <a:r>
              <a:rPr lang="zh-CN" altLang="en-US" sz="2000" dirty="0"/>
              <a:t>政府设施用地</a:t>
            </a:r>
            <a:r>
              <a:rPr lang="en-US" altLang="zh-CN" sz="2000" dirty="0"/>
              <a:t>,</a:t>
            </a:r>
            <a:r>
              <a:rPr lang="zh-CN" altLang="en-US" sz="2000" dirty="0"/>
              <a:t>学校、医院、交通等建设用地</a:t>
            </a:r>
            <a:r>
              <a:rPr lang="en-US" altLang="zh-CN" sz="2000" dirty="0"/>
              <a:t>,</a:t>
            </a:r>
            <a:r>
              <a:rPr lang="zh-CN" altLang="en-US" sz="2000" dirty="0" smtClean="0"/>
              <a:t>这些都属于非营利性的公用事业</a:t>
            </a:r>
            <a:r>
              <a:rPr lang="en-US" altLang="zh-CN" sz="2000" dirty="0"/>
              <a:t>,</a:t>
            </a:r>
            <a:r>
              <a:rPr lang="zh-CN" altLang="en-US" sz="2000" dirty="0"/>
              <a:t>目前只能采用划拨的方法</a:t>
            </a:r>
            <a:r>
              <a:rPr lang="en-US" altLang="zh-CN" sz="2000" dirty="0"/>
              <a:t>,</a:t>
            </a:r>
            <a:r>
              <a:rPr lang="zh-CN" altLang="en-US" sz="2000" dirty="0"/>
              <a:t>但它的范围必须逐步缩小</a:t>
            </a:r>
            <a:r>
              <a:rPr lang="en-US" altLang="zh-CN" sz="2000" dirty="0"/>
              <a:t>.</a:t>
            </a:r>
          </a:p>
          <a:p>
            <a:pPr marL="88900" indent="623888"/>
            <a:r>
              <a:rPr lang="zh-CN" altLang="en-US" sz="2000" dirty="0" smtClean="0"/>
              <a:t>２</a:t>
            </a:r>
            <a:r>
              <a:rPr lang="en-US" altLang="zh-CN" sz="2000" dirty="0" smtClean="0"/>
              <a:t>.</a:t>
            </a:r>
            <a:r>
              <a:rPr lang="zh-CN" altLang="en-US" sz="2000" dirty="0" smtClean="0"/>
              <a:t>土地使用权划拨</a:t>
            </a:r>
            <a:r>
              <a:rPr lang="zh-CN" altLang="en-US" sz="2000" dirty="0"/>
              <a:t>的范围</a:t>
            </a:r>
          </a:p>
          <a:p>
            <a:pPr marL="88900" indent="623888"/>
            <a:r>
              <a:rPr lang="zh-CN" altLang="en-US" sz="2000" dirty="0"/>
              <a:t>下列建设用地的土地使用权</a:t>
            </a:r>
            <a:r>
              <a:rPr lang="en-US" altLang="zh-CN" sz="2000" dirty="0"/>
              <a:t>,</a:t>
            </a:r>
            <a:r>
              <a:rPr lang="zh-CN" altLang="en-US" sz="2000" dirty="0"/>
              <a:t>确属必需的</a:t>
            </a:r>
            <a:r>
              <a:rPr lang="en-US" altLang="zh-CN" sz="2000" dirty="0"/>
              <a:t>,</a:t>
            </a:r>
            <a:r>
              <a:rPr lang="zh-CN" altLang="en-US" sz="2000" dirty="0"/>
              <a:t>可以由县级以上人民政府依法批准划拨</a:t>
            </a:r>
            <a:r>
              <a:rPr lang="en-US" altLang="zh-CN" sz="2000" dirty="0"/>
              <a:t>.</a:t>
            </a:r>
          </a:p>
          <a:p>
            <a:pPr marL="88900" indent="623888"/>
            <a:r>
              <a:rPr lang="en-US" altLang="zh-CN" sz="2000" dirty="0"/>
              <a:t>(</a:t>
            </a:r>
            <a:r>
              <a:rPr lang="zh-CN" altLang="en-US" sz="2000" dirty="0"/>
              <a:t>１</a:t>
            </a:r>
            <a:r>
              <a:rPr lang="en-US" altLang="zh-CN" sz="2000" dirty="0"/>
              <a:t>)</a:t>
            </a:r>
            <a:r>
              <a:rPr lang="zh-CN" altLang="en-US" sz="2000" dirty="0"/>
              <a:t>国家机关用地和军事用地</a:t>
            </a:r>
            <a:r>
              <a:rPr lang="en-US" altLang="zh-CN" sz="2000" dirty="0"/>
              <a:t>.</a:t>
            </a:r>
          </a:p>
          <a:p>
            <a:pPr marL="88900" indent="623888"/>
            <a:r>
              <a:rPr lang="en-US" altLang="zh-CN" sz="2000" dirty="0"/>
              <a:t>(</a:t>
            </a:r>
            <a:r>
              <a:rPr lang="zh-CN" altLang="en-US" sz="2000" dirty="0"/>
              <a:t>２</a:t>
            </a:r>
            <a:r>
              <a:rPr lang="en-US" altLang="zh-CN" sz="2000" dirty="0"/>
              <a:t>)</a:t>
            </a:r>
            <a:r>
              <a:rPr lang="zh-CN" altLang="en-US" sz="2000" dirty="0"/>
              <a:t>城市基础设施用地和公益事业用地</a:t>
            </a:r>
            <a:r>
              <a:rPr lang="en-US" altLang="zh-CN" sz="2000" dirty="0"/>
              <a:t>.</a:t>
            </a:r>
          </a:p>
          <a:p>
            <a:pPr marL="88900" indent="623888"/>
            <a:r>
              <a:rPr lang="en-US" altLang="zh-CN" sz="2000" dirty="0"/>
              <a:t>(</a:t>
            </a:r>
            <a:r>
              <a:rPr lang="zh-CN" altLang="en-US" sz="2000" dirty="0"/>
              <a:t>３</a:t>
            </a:r>
            <a:r>
              <a:rPr lang="en-US" altLang="zh-CN" sz="2000" dirty="0"/>
              <a:t>)</a:t>
            </a:r>
            <a:r>
              <a:rPr lang="zh-CN" altLang="en-US" sz="2000" dirty="0"/>
              <a:t>国家重点扶持的能源、交通、水利等项目用地</a:t>
            </a:r>
            <a:r>
              <a:rPr lang="en-US" altLang="zh-CN" sz="2000" dirty="0"/>
              <a:t>.</a:t>
            </a:r>
          </a:p>
          <a:p>
            <a:pPr marL="88900" indent="623888"/>
            <a:r>
              <a:rPr lang="en-US" altLang="zh-CN" sz="2000" dirty="0"/>
              <a:t>(</a:t>
            </a:r>
            <a:r>
              <a:rPr lang="zh-CN" altLang="en-US" sz="2000" dirty="0"/>
              <a:t>４</a:t>
            </a:r>
            <a:r>
              <a:rPr lang="en-US" altLang="zh-CN" sz="2000" dirty="0"/>
              <a:t>)</a:t>
            </a:r>
            <a:r>
              <a:rPr lang="zh-CN" altLang="en-US" sz="2000" dirty="0"/>
              <a:t>法律、行政法规规定的其他用地</a:t>
            </a:r>
            <a:r>
              <a:rPr lang="en-US" altLang="zh-CN" sz="2000" dirty="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60110797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房地产管理法律制度</a:t>
            </a:r>
          </a:p>
        </p:txBody>
      </p:sp>
      <p:sp>
        <p:nvSpPr>
          <p:cNvPr id="37" name="文本框 36"/>
          <p:cNvSpPr txBox="1"/>
          <p:nvPr/>
        </p:nvSpPr>
        <p:spPr>
          <a:xfrm>
            <a:off x="696208" y="981569"/>
            <a:ext cx="10777305" cy="3046988"/>
          </a:xfrm>
          <a:prstGeom prst="rect">
            <a:avLst/>
          </a:prstGeom>
          <a:noFill/>
        </p:spPr>
        <p:txBody>
          <a:bodyPr wrap="square" rtlCol="0">
            <a:spAutoFit/>
          </a:bodyPr>
          <a:lstStyle/>
          <a:p>
            <a:r>
              <a:rPr lang="zh-CN" altLang="en-US" sz="2400" b="1" dirty="0"/>
              <a:t>三、房地产开发管理</a:t>
            </a:r>
          </a:p>
          <a:p>
            <a:pPr indent="623888"/>
            <a:r>
              <a:rPr lang="en-US" altLang="zh-CN" sz="2400" dirty="0"/>
              <a:t>(</a:t>
            </a:r>
            <a:r>
              <a:rPr lang="zh-CN" altLang="en-US" sz="2400" dirty="0"/>
              <a:t>一</a:t>
            </a:r>
            <a:r>
              <a:rPr lang="en-US" altLang="zh-CN" sz="2400" dirty="0"/>
              <a:t>)</a:t>
            </a:r>
            <a:r>
              <a:rPr lang="zh-CN" altLang="en-US" sz="2400" dirty="0"/>
              <a:t>房地产开发的概念</a:t>
            </a:r>
          </a:p>
          <a:p>
            <a:pPr marL="266700" indent="446088"/>
            <a:r>
              <a:rPr lang="zh-CN" altLang="en-US" sz="2400" dirty="0"/>
              <a:t>房地产开发</a:t>
            </a:r>
            <a:r>
              <a:rPr lang="en-US" altLang="zh-CN" sz="2400" dirty="0"/>
              <a:t>,</a:t>
            </a:r>
            <a:r>
              <a:rPr lang="zh-CN" altLang="en-US" sz="2400" dirty="0"/>
              <a:t>是指在依法取得国有土地使用权的土地上进行基础设施、房屋建设</a:t>
            </a:r>
            <a:r>
              <a:rPr lang="zh-CN" altLang="en-US" sz="2400" dirty="0" smtClean="0"/>
              <a:t>的行为</a:t>
            </a:r>
            <a:r>
              <a:rPr lang="en-US" altLang="zh-CN" sz="2400" dirty="0"/>
              <a:t>.</a:t>
            </a:r>
            <a:r>
              <a:rPr lang="zh-CN" altLang="en-US" sz="2400" dirty="0"/>
              <a:t>基础设施建设</a:t>
            </a:r>
            <a:r>
              <a:rPr lang="en-US" altLang="zh-CN" sz="2400" dirty="0"/>
              <a:t>,</a:t>
            </a:r>
            <a:r>
              <a:rPr lang="zh-CN" altLang="en-US" sz="2400" dirty="0"/>
              <a:t>又称土地开发</a:t>
            </a:r>
            <a:r>
              <a:rPr lang="en-US" altLang="zh-CN" sz="2400" dirty="0"/>
              <a:t>,</a:t>
            </a:r>
            <a:r>
              <a:rPr lang="zh-CN" altLang="en-US" sz="2400" dirty="0"/>
              <a:t>是指给水、排水、供电、供热、通信、道路等设施建设和</a:t>
            </a:r>
            <a:r>
              <a:rPr lang="zh-CN" altLang="en-US" sz="2400" dirty="0" smtClean="0"/>
              <a:t>土地的</a:t>
            </a:r>
            <a:r>
              <a:rPr lang="zh-CN" altLang="en-US" sz="2400" dirty="0"/>
              <a:t>平整</a:t>
            </a:r>
            <a:r>
              <a:rPr lang="en-US" altLang="zh-CN" sz="2400" dirty="0"/>
              <a:t>.</a:t>
            </a:r>
            <a:r>
              <a:rPr lang="zh-CN" altLang="en-US" sz="2400" dirty="0"/>
              <a:t>通过基础设施建设和土地平整将自然状态的土地变为可建造房屋及其他建</a:t>
            </a:r>
            <a:r>
              <a:rPr lang="zh-CN" altLang="en-US" sz="2400" dirty="0" smtClean="0"/>
              <a:t>筑物的</a:t>
            </a:r>
            <a:r>
              <a:rPr lang="zh-CN" altLang="en-US" sz="2400" dirty="0"/>
              <a:t>土地</a:t>
            </a:r>
            <a:r>
              <a:rPr lang="en-US" altLang="zh-CN" sz="2400" dirty="0"/>
              <a:t>(</a:t>
            </a:r>
            <a:r>
              <a:rPr lang="zh-CN" altLang="en-US" sz="2400" dirty="0"/>
              <a:t>俗称“生地变熟地”</a:t>
            </a:r>
            <a:r>
              <a:rPr lang="en-US" altLang="zh-CN" sz="2400" dirty="0"/>
              <a:t>).</a:t>
            </a:r>
            <a:r>
              <a:rPr lang="zh-CN" altLang="en-US" sz="2400" dirty="0"/>
              <a:t>房屋建设即在完成基础设施建设的土地上建设房屋的行为</a:t>
            </a:r>
            <a:r>
              <a:rPr lang="en-US" altLang="zh-CN" sz="2400" dirty="0" smtClean="0"/>
              <a:t>,</a:t>
            </a:r>
            <a:r>
              <a:rPr lang="zh-CN" altLang="en-US" sz="2400" dirty="0" smtClean="0"/>
              <a:t>包括</a:t>
            </a:r>
            <a:r>
              <a:rPr lang="zh-CN" altLang="en-US" sz="2400" dirty="0"/>
              <a:t>住宅、工业厂房、商业楼宇、办公用房和其他专门用房</a:t>
            </a:r>
            <a:r>
              <a:rPr lang="en-US" altLang="zh-CN" sz="2400" dirty="0"/>
              <a:t>.</a:t>
            </a:r>
            <a:endParaRPr lang="zh-CN" altLang="en-US"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51105184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房地产管理法律制度</a:t>
            </a:r>
          </a:p>
        </p:txBody>
      </p:sp>
      <p:sp>
        <p:nvSpPr>
          <p:cNvPr id="37" name="文本框 36"/>
          <p:cNvSpPr txBox="1"/>
          <p:nvPr/>
        </p:nvSpPr>
        <p:spPr>
          <a:xfrm>
            <a:off x="607092" y="847865"/>
            <a:ext cx="10777305" cy="5755422"/>
          </a:xfrm>
          <a:prstGeom prst="rect">
            <a:avLst/>
          </a:prstGeom>
          <a:noFill/>
        </p:spPr>
        <p:txBody>
          <a:bodyPr wrap="square" rtlCol="0">
            <a:spAutoFit/>
          </a:bodyPr>
          <a:lstStyle/>
          <a:p>
            <a:r>
              <a:rPr lang="zh-CN" altLang="en-US" sz="2400" b="1" dirty="0"/>
              <a:t>三、房地产开发管理</a:t>
            </a:r>
          </a:p>
          <a:p>
            <a:pPr indent="534988"/>
            <a:r>
              <a:rPr lang="en-US" altLang="zh-CN" sz="2400" dirty="0"/>
              <a:t>(</a:t>
            </a:r>
            <a:r>
              <a:rPr lang="zh-CN" altLang="en-US" sz="2400" dirty="0"/>
              <a:t>二</a:t>
            </a:r>
            <a:r>
              <a:rPr lang="en-US" altLang="zh-CN" sz="2400" dirty="0"/>
              <a:t>)</a:t>
            </a:r>
            <a:r>
              <a:rPr lang="zh-CN" altLang="en-US" sz="2400" dirty="0"/>
              <a:t>房地产开发的要求</a:t>
            </a:r>
          </a:p>
          <a:p>
            <a:pPr indent="534988"/>
            <a:r>
              <a:rPr lang="zh-CN" altLang="en-US" sz="2000" dirty="0" smtClean="0"/>
              <a:t>１</a:t>
            </a:r>
            <a:r>
              <a:rPr lang="en-US" altLang="zh-CN" sz="2000" dirty="0" smtClean="0"/>
              <a:t>.</a:t>
            </a:r>
            <a:r>
              <a:rPr lang="zh-CN" altLang="en-US" sz="2000" dirty="0" smtClean="0"/>
              <a:t> </a:t>
            </a:r>
            <a:r>
              <a:rPr lang="zh-CN" altLang="en-US" sz="2000" dirty="0"/>
              <a:t>按合同约定开发</a:t>
            </a:r>
          </a:p>
          <a:p>
            <a:pPr indent="534988"/>
            <a:r>
              <a:rPr lang="zh-CN" altLang="en-US" sz="2000" dirty="0"/>
              <a:t>以出让方式取得土地使用权进行房地产开发的</a:t>
            </a:r>
            <a:r>
              <a:rPr lang="en-US" altLang="zh-CN" sz="2000" dirty="0"/>
              <a:t>,</a:t>
            </a:r>
            <a:r>
              <a:rPr lang="zh-CN" altLang="en-US" sz="2000" dirty="0"/>
              <a:t>必须按照土地使用权出让合同约</a:t>
            </a:r>
            <a:r>
              <a:rPr lang="zh-CN" altLang="en-US" sz="2000" dirty="0" smtClean="0"/>
              <a:t>定的土地</a:t>
            </a:r>
            <a:r>
              <a:rPr lang="zh-CN" altLang="en-US" sz="2000" dirty="0"/>
              <a:t>用途、动工开发期限开发</a:t>
            </a:r>
            <a:r>
              <a:rPr lang="en-US" altLang="zh-CN" sz="2000" dirty="0"/>
              <a:t>.</a:t>
            </a:r>
            <a:r>
              <a:rPr lang="zh-CN" altLang="en-US" sz="2000" dirty="0"/>
              <a:t>超过出让合同约定的动工开发日期满一年未动工开发的</a:t>
            </a:r>
            <a:r>
              <a:rPr lang="en-US" altLang="zh-CN" sz="2000" dirty="0"/>
              <a:t>,</a:t>
            </a:r>
            <a:r>
              <a:rPr lang="zh-CN" altLang="en-US" sz="2000" dirty="0" smtClean="0"/>
              <a:t>可以征收相当于土地使用权出让</a:t>
            </a:r>
            <a:r>
              <a:rPr lang="zh-CN" altLang="en-US" sz="2000" dirty="0"/>
              <a:t>金２０％以下的土地闲置费</a:t>
            </a:r>
            <a:r>
              <a:rPr lang="en-US" altLang="zh-CN" sz="2000" dirty="0"/>
              <a:t>;</a:t>
            </a:r>
            <a:r>
              <a:rPr lang="zh-CN" altLang="en-US" sz="2000" dirty="0"/>
              <a:t>满两年未动工开发的</a:t>
            </a:r>
            <a:r>
              <a:rPr lang="en-US" altLang="zh-CN" sz="2000" dirty="0"/>
              <a:t>,</a:t>
            </a:r>
            <a:r>
              <a:rPr lang="zh-CN" altLang="en-US" sz="2000" dirty="0" smtClean="0"/>
              <a:t>可以无偿收回土地使用权</a:t>
            </a:r>
            <a:r>
              <a:rPr lang="en-US" altLang="zh-CN" sz="2000" dirty="0"/>
              <a:t>;</a:t>
            </a:r>
            <a:r>
              <a:rPr lang="zh-CN" altLang="en-US" sz="2000" dirty="0"/>
              <a:t>但是</a:t>
            </a:r>
            <a:r>
              <a:rPr lang="en-US" altLang="zh-CN" sz="2000" dirty="0"/>
              <a:t>,</a:t>
            </a:r>
            <a:r>
              <a:rPr lang="zh-CN" altLang="en-US" sz="2000" dirty="0"/>
              <a:t>因不可抗力或者政府行为或者动工开发必需的前期工作造成动</a:t>
            </a:r>
            <a:r>
              <a:rPr lang="zh-CN" altLang="en-US" sz="2000" dirty="0" smtClean="0"/>
              <a:t>工延迟的</a:t>
            </a:r>
            <a:r>
              <a:rPr lang="zh-CN" altLang="en-US" sz="2000" dirty="0"/>
              <a:t>除外</a:t>
            </a:r>
            <a:r>
              <a:rPr lang="en-US" altLang="zh-CN" sz="2000" dirty="0"/>
              <a:t>.</a:t>
            </a:r>
          </a:p>
          <a:p>
            <a:pPr indent="534988"/>
            <a:r>
              <a:rPr lang="zh-CN" altLang="en-US" sz="2000" dirty="0" smtClean="0"/>
              <a:t>２</a:t>
            </a:r>
            <a:r>
              <a:rPr lang="en-US" altLang="zh-CN" sz="2000" dirty="0" smtClean="0"/>
              <a:t>.</a:t>
            </a:r>
            <a:r>
              <a:rPr lang="zh-CN" altLang="en-US" sz="2000" dirty="0" smtClean="0"/>
              <a:t> </a:t>
            </a:r>
            <a:r>
              <a:rPr lang="zh-CN" altLang="en-US" sz="2000" dirty="0"/>
              <a:t>符合法定标准</a:t>
            </a:r>
          </a:p>
          <a:p>
            <a:pPr indent="534988"/>
            <a:r>
              <a:rPr lang="zh-CN" altLang="en-US" sz="2000" dirty="0"/>
              <a:t>房地产开发项目的设计、施工</a:t>
            </a:r>
            <a:r>
              <a:rPr lang="en-US" altLang="zh-CN" sz="2000" dirty="0"/>
              <a:t>,</a:t>
            </a:r>
            <a:r>
              <a:rPr lang="zh-CN" altLang="en-US" sz="2000" dirty="0"/>
              <a:t>必须符合国家的有关标准和规范</a:t>
            </a:r>
            <a:r>
              <a:rPr lang="en-US" altLang="zh-CN" sz="2000" dirty="0"/>
              <a:t>.</a:t>
            </a:r>
          </a:p>
          <a:p>
            <a:pPr indent="534988"/>
            <a:r>
              <a:rPr lang="zh-CN" altLang="en-US" sz="2000" dirty="0" smtClean="0"/>
              <a:t>３</a:t>
            </a:r>
            <a:r>
              <a:rPr lang="en-US" altLang="zh-CN" sz="2000" dirty="0" smtClean="0"/>
              <a:t>.</a:t>
            </a:r>
            <a:r>
              <a:rPr lang="zh-CN" altLang="en-US" sz="2000" dirty="0" smtClean="0"/>
              <a:t> </a:t>
            </a:r>
            <a:r>
              <a:rPr lang="zh-CN" altLang="en-US" sz="2000" dirty="0"/>
              <a:t>验收合格方可交付使用</a:t>
            </a:r>
          </a:p>
          <a:p>
            <a:pPr indent="534988"/>
            <a:r>
              <a:rPr lang="zh-CN" altLang="en-US" sz="2000" dirty="0"/>
              <a:t>房地产开发项目竣工</a:t>
            </a:r>
            <a:r>
              <a:rPr lang="en-US" altLang="zh-CN" sz="2000" dirty="0"/>
              <a:t>,</a:t>
            </a:r>
            <a:r>
              <a:rPr lang="zh-CN" altLang="en-US" sz="2000" dirty="0"/>
              <a:t>经验收合格后</a:t>
            </a:r>
            <a:r>
              <a:rPr lang="en-US" altLang="zh-CN" sz="2000" dirty="0"/>
              <a:t>,</a:t>
            </a:r>
            <a:r>
              <a:rPr lang="zh-CN" altLang="en-US" sz="2000" dirty="0"/>
              <a:t>方可交付使用</a:t>
            </a:r>
            <a:r>
              <a:rPr lang="en-US" altLang="zh-CN" sz="2000" dirty="0"/>
              <a:t>.</a:t>
            </a:r>
            <a:r>
              <a:rPr lang="zh-CN" altLang="en-US" sz="2000" dirty="0"/>
              <a:t>未经验收或者验收不合格的</a:t>
            </a:r>
            <a:r>
              <a:rPr lang="en-US" altLang="zh-CN" sz="2000" dirty="0"/>
              <a:t>,</a:t>
            </a:r>
            <a:r>
              <a:rPr lang="zh-CN" altLang="en-US" sz="2000" dirty="0" smtClean="0"/>
              <a:t>不得交付</a:t>
            </a:r>
            <a:endParaRPr lang="en-US" altLang="zh-CN" sz="2000" dirty="0"/>
          </a:p>
          <a:p>
            <a:pPr indent="534988"/>
            <a:r>
              <a:rPr lang="zh-CN" altLang="en-US" sz="2000" dirty="0" smtClean="0"/>
              <a:t>４</a:t>
            </a:r>
            <a:r>
              <a:rPr lang="en-US" altLang="zh-CN" sz="2000" dirty="0" smtClean="0"/>
              <a:t>.</a:t>
            </a:r>
            <a:r>
              <a:rPr lang="zh-CN" altLang="en-US" sz="2000" dirty="0" smtClean="0"/>
              <a:t> </a:t>
            </a:r>
            <a:r>
              <a:rPr lang="zh-CN" altLang="en-US" sz="2000" dirty="0"/>
              <a:t>群体项目应当综合验收</a:t>
            </a:r>
          </a:p>
          <a:p>
            <a:pPr indent="534988"/>
            <a:r>
              <a:rPr lang="zh-CN" altLang="en-US" sz="2000" dirty="0"/>
              <a:t>住宅小区等群体房地产开发项目竣工</a:t>
            </a:r>
            <a:r>
              <a:rPr lang="en-US" altLang="zh-CN" sz="2000" dirty="0"/>
              <a:t>,</a:t>
            </a:r>
            <a:r>
              <a:rPr lang="zh-CN" altLang="en-US" sz="2000" dirty="0"/>
              <a:t>应当依照下列要求进行综合验收</a:t>
            </a:r>
            <a:r>
              <a:rPr lang="en-US" altLang="zh-CN" sz="2000" dirty="0"/>
              <a:t>:</a:t>
            </a:r>
            <a:r>
              <a:rPr lang="zh-CN" altLang="en-US" sz="2000" dirty="0" smtClean="0"/>
              <a:t>城市规划设计条件的落实情况</a:t>
            </a:r>
            <a:r>
              <a:rPr lang="en-US" altLang="zh-CN" sz="2000" dirty="0"/>
              <a:t>;</a:t>
            </a:r>
            <a:r>
              <a:rPr lang="zh-CN" altLang="en-US" sz="2000" dirty="0"/>
              <a:t>城市规划要求配套的基础设施和公共设施的建设情况</a:t>
            </a:r>
            <a:r>
              <a:rPr lang="en-US" altLang="zh-CN" sz="2000" dirty="0"/>
              <a:t>;</a:t>
            </a:r>
            <a:r>
              <a:rPr lang="zh-CN" altLang="en-US" sz="2000" dirty="0"/>
              <a:t>单项</a:t>
            </a:r>
            <a:r>
              <a:rPr lang="zh-CN" altLang="en-US" sz="2000" dirty="0" smtClean="0"/>
              <a:t>工程的工程质量验收情况</a:t>
            </a:r>
            <a:r>
              <a:rPr lang="en-US" altLang="zh-CN" sz="2000" dirty="0"/>
              <a:t>;</a:t>
            </a:r>
            <a:r>
              <a:rPr lang="zh-CN" altLang="en-US" sz="2000" dirty="0"/>
              <a:t>拆迁安置方案的落实情况</a:t>
            </a:r>
            <a:r>
              <a:rPr lang="en-US" altLang="zh-CN" sz="2000" dirty="0"/>
              <a:t>;</a:t>
            </a:r>
            <a:r>
              <a:rPr lang="zh-CN" altLang="en-US" sz="2000" dirty="0"/>
              <a:t>物业管理的落实情况</a:t>
            </a:r>
            <a:r>
              <a:rPr lang="en-US" altLang="zh-CN" sz="2000" dirty="0"/>
              <a:t>.</a:t>
            </a:r>
          </a:p>
          <a:p>
            <a:pPr indent="534988"/>
            <a:r>
              <a:rPr lang="zh-CN" altLang="en-US" sz="2000" dirty="0" smtClean="0"/>
              <a:t>５</a:t>
            </a:r>
            <a:r>
              <a:rPr lang="en-US" altLang="zh-CN" sz="2000" dirty="0" smtClean="0"/>
              <a:t>.</a:t>
            </a:r>
            <a:r>
              <a:rPr lang="zh-CN" altLang="en-US" sz="2000" dirty="0" smtClean="0"/>
              <a:t>开发项</a:t>
            </a:r>
            <a:r>
              <a:rPr lang="zh-CN" altLang="en-US" sz="2000" dirty="0"/>
              <a:t>目及建设事项备案</a:t>
            </a:r>
          </a:p>
          <a:p>
            <a:pPr indent="534988"/>
            <a:r>
              <a:rPr lang="zh-CN" altLang="en-US" sz="2000" dirty="0"/>
              <a:t>房地产开发企业应当将房地产开发项目建设过程中的主要事项记录在房地产开发项</a:t>
            </a:r>
            <a:r>
              <a:rPr lang="zh-CN" altLang="en-US" sz="2000" dirty="0" smtClean="0"/>
              <a:t>目手册中</a:t>
            </a:r>
            <a:r>
              <a:rPr lang="en-US" altLang="zh-CN" sz="2000" dirty="0"/>
              <a:t>,</a:t>
            </a:r>
            <a:r>
              <a:rPr lang="zh-CN" altLang="en-US" sz="2000" dirty="0"/>
              <a:t>并定期送交房地产开发主管部门备案</a:t>
            </a:r>
            <a:r>
              <a:rPr lang="en-US" altLang="zh-CN" sz="2000" dirty="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09028520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房地产管理法律制度</a:t>
            </a:r>
          </a:p>
        </p:txBody>
      </p:sp>
      <p:sp>
        <p:nvSpPr>
          <p:cNvPr id="37" name="文本框 36"/>
          <p:cNvSpPr txBox="1"/>
          <p:nvPr/>
        </p:nvSpPr>
        <p:spPr>
          <a:xfrm>
            <a:off x="607092" y="847865"/>
            <a:ext cx="10777305" cy="5139869"/>
          </a:xfrm>
          <a:prstGeom prst="rect">
            <a:avLst/>
          </a:prstGeom>
          <a:noFill/>
        </p:spPr>
        <p:txBody>
          <a:bodyPr wrap="square" rtlCol="0">
            <a:spAutoFit/>
          </a:bodyPr>
          <a:lstStyle/>
          <a:p>
            <a:r>
              <a:rPr lang="zh-CN" altLang="en-US" sz="2400" b="1" dirty="0"/>
              <a:t>三、房地产开发管理</a:t>
            </a:r>
          </a:p>
          <a:p>
            <a:pPr indent="623888"/>
            <a:r>
              <a:rPr lang="en-US" altLang="zh-CN" sz="2400" dirty="0"/>
              <a:t>(</a:t>
            </a:r>
            <a:r>
              <a:rPr lang="zh-CN" altLang="en-US" sz="2400" dirty="0"/>
              <a:t>三</a:t>
            </a:r>
            <a:r>
              <a:rPr lang="en-US" altLang="zh-CN" sz="2400" dirty="0"/>
              <a:t>)</a:t>
            </a:r>
            <a:r>
              <a:rPr lang="zh-CN" altLang="en-US" sz="2400" dirty="0"/>
              <a:t>房地产开发企业</a:t>
            </a:r>
          </a:p>
          <a:p>
            <a:pPr indent="623888"/>
            <a:r>
              <a:rPr lang="zh-CN" altLang="en-US" sz="2000" dirty="0" smtClean="0"/>
              <a:t>１</a:t>
            </a:r>
            <a:r>
              <a:rPr lang="en-US" altLang="zh-CN" sz="2000" dirty="0" smtClean="0"/>
              <a:t>.</a:t>
            </a:r>
            <a:r>
              <a:rPr lang="zh-CN" altLang="en-US" sz="2000" dirty="0" smtClean="0"/>
              <a:t>房地产开发企业</a:t>
            </a:r>
            <a:r>
              <a:rPr lang="zh-CN" altLang="en-US" sz="2000" dirty="0"/>
              <a:t>的概念</a:t>
            </a:r>
          </a:p>
          <a:p>
            <a:pPr indent="623888"/>
            <a:r>
              <a:rPr lang="zh-CN" altLang="en-US" sz="2000" dirty="0"/>
              <a:t>房地产开发企业是以营利为目的</a:t>
            </a:r>
            <a:r>
              <a:rPr lang="en-US" altLang="zh-CN" sz="2000" dirty="0"/>
              <a:t>,</a:t>
            </a:r>
            <a:r>
              <a:rPr lang="zh-CN" altLang="en-US" sz="2000" dirty="0"/>
              <a:t>从事房地产开发和经营的企业</a:t>
            </a:r>
            <a:r>
              <a:rPr lang="en-US" altLang="zh-CN" sz="2000" dirty="0"/>
              <a:t>.</a:t>
            </a:r>
            <a:r>
              <a:rPr lang="zh-CN" altLang="en-US" sz="2000" dirty="0"/>
              <a:t>按照经营性质不同</a:t>
            </a:r>
            <a:r>
              <a:rPr lang="en-US" altLang="zh-CN" sz="2000" dirty="0" smtClean="0"/>
              <a:t>,</a:t>
            </a:r>
            <a:r>
              <a:rPr lang="zh-CN" altLang="en-US" sz="2000" dirty="0" smtClean="0"/>
              <a:t>房地产开发企业分为专营企业</a:t>
            </a:r>
            <a:r>
              <a:rPr lang="zh-CN" altLang="en-US" sz="2000" dirty="0"/>
              <a:t>、兼营企业</a:t>
            </a:r>
            <a:r>
              <a:rPr lang="en-US" altLang="zh-CN" sz="2000" dirty="0"/>
              <a:t>.</a:t>
            </a:r>
            <a:r>
              <a:rPr lang="zh-CN" altLang="en-US" sz="2000" dirty="0"/>
              <a:t>专营企业是指以房地产开发经营为主业的企业</a:t>
            </a:r>
            <a:r>
              <a:rPr lang="en-US" altLang="zh-CN" sz="2000" dirty="0" smtClean="0"/>
              <a:t>;</a:t>
            </a:r>
            <a:r>
              <a:rPr lang="zh-CN" altLang="en-US" sz="2000" dirty="0" smtClean="0"/>
              <a:t>兼营企业是指以</a:t>
            </a:r>
            <a:r>
              <a:rPr lang="zh-CN" altLang="en-US" sz="2000" dirty="0"/>
              <a:t>其他经营为主</a:t>
            </a:r>
            <a:r>
              <a:rPr lang="en-US" altLang="zh-CN" sz="2000" dirty="0"/>
              <a:t>,</a:t>
            </a:r>
            <a:r>
              <a:rPr lang="zh-CN" altLang="en-US" sz="2000" dirty="0"/>
              <a:t>兼营房地产开发经营业务的企业</a:t>
            </a:r>
            <a:r>
              <a:rPr lang="en-US" altLang="zh-CN" sz="2000" dirty="0"/>
              <a:t>.</a:t>
            </a:r>
            <a:r>
              <a:rPr lang="zh-CN" altLang="en-US" sz="2000" dirty="0"/>
              <a:t>房地产开发专营企业</a:t>
            </a:r>
            <a:r>
              <a:rPr lang="en-US" altLang="zh-CN" sz="2000" dirty="0"/>
              <a:t>,</a:t>
            </a:r>
            <a:r>
              <a:rPr lang="zh-CN" altLang="en-US" sz="2000" dirty="0" smtClean="0"/>
              <a:t>应按照规定申请资质等级</a:t>
            </a:r>
            <a:r>
              <a:rPr lang="en-US" altLang="zh-CN" sz="2000" dirty="0"/>
              <a:t>;</a:t>
            </a:r>
            <a:r>
              <a:rPr lang="zh-CN" altLang="en-US" sz="2000" dirty="0"/>
              <a:t>兼营企业不规定资质等级</a:t>
            </a:r>
            <a:r>
              <a:rPr lang="en-US" altLang="zh-CN" sz="2000" dirty="0"/>
              <a:t>.</a:t>
            </a:r>
            <a:r>
              <a:rPr lang="zh-CN" altLang="en-US" sz="2000" dirty="0"/>
              <a:t>房地产开发企业按资质条件划分为一</a:t>
            </a:r>
            <a:r>
              <a:rPr lang="zh-CN" altLang="en-US" sz="2000" dirty="0" smtClean="0"/>
              <a:t>、二</a:t>
            </a:r>
            <a:r>
              <a:rPr lang="zh-CN" altLang="en-US" sz="2000" dirty="0"/>
              <a:t>、三、四、五共五个等级</a:t>
            </a:r>
            <a:r>
              <a:rPr lang="en-US" altLang="zh-CN" sz="2000" dirty="0"/>
              <a:t>.</a:t>
            </a:r>
          </a:p>
          <a:p>
            <a:pPr indent="623888"/>
            <a:r>
              <a:rPr lang="zh-CN" altLang="en-US" sz="2000" dirty="0" smtClean="0"/>
              <a:t>２</a:t>
            </a:r>
            <a:r>
              <a:rPr lang="en-US" altLang="zh-CN" sz="2000" dirty="0" smtClean="0"/>
              <a:t>.</a:t>
            </a:r>
            <a:r>
              <a:rPr lang="zh-CN" altLang="en-US" sz="2000" dirty="0" smtClean="0"/>
              <a:t>房地产开发企业</a:t>
            </a:r>
            <a:r>
              <a:rPr lang="zh-CN" altLang="en-US" sz="2000" dirty="0"/>
              <a:t>的设立条件</a:t>
            </a:r>
          </a:p>
          <a:p>
            <a:pPr indent="623888"/>
            <a:r>
              <a:rPr lang="en-US" altLang="zh-CN" sz="2000" dirty="0"/>
              <a:t>«</a:t>
            </a:r>
            <a:r>
              <a:rPr lang="zh-CN" altLang="en-US" sz="2000" dirty="0"/>
              <a:t>城市房地产开发经营管理条例</a:t>
            </a:r>
            <a:r>
              <a:rPr lang="en-US" altLang="zh-CN" sz="2000" dirty="0"/>
              <a:t>»</a:t>
            </a:r>
            <a:r>
              <a:rPr lang="zh-CN" altLang="en-US" sz="2000" dirty="0"/>
              <a:t>第５条规定</a:t>
            </a:r>
            <a:r>
              <a:rPr lang="en-US" altLang="zh-CN" sz="2000" dirty="0"/>
              <a:t>,</a:t>
            </a:r>
            <a:r>
              <a:rPr lang="zh-CN" altLang="en-US" sz="2000" dirty="0"/>
              <a:t>设立房地产开发企业</a:t>
            </a:r>
            <a:r>
              <a:rPr lang="en-US" altLang="zh-CN" sz="2000" dirty="0"/>
              <a:t>,</a:t>
            </a:r>
            <a:r>
              <a:rPr lang="zh-CN" altLang="en-US" sz="2000" dirty="0"/>
              <a:t>除应当符合有关</a:t>
            </a:r>
            <a:r>
              <a:rPr lang="zh-CN" altLang="en-US" sz="2000" dirty="0" smtClean="0"/>
              <a:t>法律</a:t>
            </a:r>
            <a:r>
              <a:rPr lang="zh-CN" altLang="en-US" sz="2000" dirty="0"/>
              <a:t>、行政法规规定的企业设立条件外</a:t>
            </a:r>
            <a:r>
              <a:rPr lang="en-US" altLang="zh-CN" sz="2000" dirty="0"/>
              <a:t>,</a:t>
            </a:r>
            <a:r>
              <a:rPr lang="zh-CN" altLang="en-US" sz="2000" dirty="0"/>
              <a:t>还应当具备下列两个条件</a:t>
            </a:r>
            <a:r>
              <a:rPr lang="en-US" altLang="zh-CN" sz="2000" dirty="0"/>
              <a:t>.</a:t>
            </a:r>
          </a:p>
          <a:p>
            <a:pPr indent="623888"/>
            <a:r>
              <a:rPr lang="en-US" altLang="zh-CN" sz="2000" dirty="0"/>
              <a:t>(</a:t>
            </a:r>
            <a:r>
              <a:rPr lang="zh-CN" altLang="en-US" sz="2000" dirty="0"/>
              <a:t>１</a:t>
            </a:r>
            <a:r>
              <a:rPr lang="en-US" altLang="zh-CN" sz="2000" dirty="0"/>
              <a:t>)</a:t>
            </a:r>
            <a:r>
              <a:rPr lang="zh-CN" altLang="en-US" sz="2000" dirty="0"/>
              <a:t>有１００万元以上的注册资本</a:t>
            </a:r>
            <a:r>
              <a:rPr lang="en-US" altLang="zh-CN" sz="2000" dirty="0"/>
              <a:t>.</a:t>
            </a:r>
          </a:p>
          <a:p>
            <a:pPr indent="623888"/>
            <a:r>
              <a:rPr lang="en-US" altLang="zh-CN" sz="2000" dirty="0"/>
              <a:t>(</a:t>
            </a:r>
            <a:r>
              <a:rPr lang="zh-CN" altLang="en-US" sz="2000" dirty="0"/>
              <a:t>２</a:t>
            </a:r>
            <a:r>
              <a:rPr lang="en-US" altLang="zh-CN" sz="2000" dirty="0"/>
              <a:t>)</a:t>
            </a:r>
            <a:r>
              <a:rPr lang="zh-CN" altLang="en-US" sz="2000" dirty="0"/>
              <a:t>有４名以上持有资格证书的房地产专业、建筑工程专业的专职技术人员</a:t>
            </a:r>
            <a:r>
              <a:rPr lang="en-US" altLang="zh-CN" sz="2000" dirty="0"/>
              <a:t>,</a:t>
            </a:r>
            <a:r>
              <a:rPr lang="zh-CN" altLang="en-US" sz="2000" dirty="0"/>
              <a:t>２名以上</a:t>
            </a:r>
            <a:r>
              <a:rPr lang="zh-CN" altLang="en-US" sz="2000" dirty="0" smtClean="0"/>
              <a:t>持有从业资格证书</a:t>
            </a:r>
            <a:r>
              <a:rPr lang="zh-CN" altLang="en-US" sz="2000" dirty="0"/>
              <a:t>的专职会计人员</a:t>
            </a:r>
            <a:r>
              <a:rPr lang="en-US" altLang="zh-CN" sz="2000" dirty="0" smtClean="0"/>
              <a:t>.</a:t>
            </a:r>
          </a:p>
          <a:p>
            <a:pPr indent="623888"/>
            <a:r>
              <a:rPr lang="zh-CN" altLang="en-US" sz="2000" dirty="0" smtClean="0"/>
              <a:t>３</a:t>
            </a:r>
            <a:r>
              <a:rPr lang="en-US" altLang="zh-CN" sz="2000" dirty="0" smtClean="0"/>
              <a:t>.</a:t>
            </a:r>
            <a:r>
              <a:rPr lang="zh-CN" altLang="en-US" sz="2000" dirty="0" smtClean="0"/>
              <a:t> </a:t>
            </a:r>
            <a:r>
              <a:rPr lang="zh-CN" altLang="en-US" sz="2000" dirty="0"/>
              <a:t>房地产开发企业设立的程序</a:t>
            </a:r>
          </a:p>
          <a:p>
            <a:pPr indent="623888"/>
            <a:r>
              <a:rPr lang="en-US" altLang="zh-CN" sz="2000" dirty="0"/>
              <a:t>(</a:t>
            </a:r>
            <a:r>
              <a:rPr lang="zh-CN" altLang="en-US" sz="2000" dirty="0"/>
              <a:t>１</a:t>
            </a:r>
            <a:r>
              <a:rPr lang="en-US" altLang="zh-CN" sz="2000" dirty="0"/>
              <a:t>)</a:t>
            </a:r>
            <a:r>
              <a:rPr lang="zh-CN" altLang="en-US" sz="2000" dirty="0"/>
              <a:t>办理工商企业登记</a:t>
            </a:r>
            <a:r>
              <a:rPr lang="en-US" altLang="zh-CN" sz="2000" dirty="0" smtClean="0"/>
              <a:t>. </a:t>
            </a:r>
            <a:r>
              <a:rPr lang="en-US" altLang="zh-CN" sz="2000" dirty="0"/>
              <a:t>(</a:t>
            </a:r>
            <a:r>
              <a:rPr lang="zh-CN" altLang="en-US" sz="2000" dirty="0"/>
              <a:t>２</a:t>
            </a:r>
            <a:r>
              <a:rPr lang="en-US" altLang="zh-CN" sz="2000" dirty="0"/>
              <a:t>)</a:t>
            </a:r>
            <a:r>
              <a:rPr lang="zh-CN" altLang="en-US" sz="2000" dirty="0"/>
              <a:t>向房地产开发主管部门备案</a:t>
            </a:r>
            <a:r>
              <a:rPr lang="en-US" altLang="zh-CN" sz="2000" dirty="0" smtClean="0"/>
              <a:t>. </a:t>
            </a:r>
            <a:r>
              <a:rPr lang="en-US" altLang="zh-CN" sz="2000" dirty="0"/>
              <a:t>(</a:t>
            </a:r>
            <a:r>
              <a:rPr lang="zh-CN" altLang="en-US" sz="2000" dirty="0"/>
              <a:t>３</a:t>
            </a:r>
            <a:r>
              <a:rPr lang="en-US" altLang="zh-CN" sz="2000" dirty="0"/>
              <a:t>)</a:t>
            </a:r>
            <a:r>
              <a:rPr lang="zh-CN" altLang="en-US" sz="2000" dirty="0"/>
              <a:t>资质等级核定</a:t>
            </a:r>
            <a:r>
              <a:rPr lang="en-US" altLang="zh-CN" sz="2000" dirty="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77151895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s_1"/>
          <p:cNvSpPr/>
          <p:nvPr>
            <p:custDataLst>
              <p:tags r:id="rId1"/>
            </p:custDataLst>
          </p:nvPr>
        </p:nvSpPr>
        <p:spPr>
          <a:xfrm>
            <a:off x="550960" y="417920"/>
            <a:ext cx="2301421" cy="6399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000" dirty="0" smtClean="0">
                <a:solidFill>
                  <a:srgbClr val="FFFFFF"/>
                </a:solidFill>
                <a:cs typeface="+mn-ea"/>
                <a:sym typeface="+mn-lt"/>
              </a:rPr>
              <a:t>引导案例</a:t>
            </a:r>
            <a:endParaRPr lang="zh-CN" altLang="en-US" sz="4000" dirty="0">
              <a:solidFill>
                <a:srgbClr val="FFFFFF"/>
              </a:solidFill>
              <a:cs typeface="+mn-ea"/>
              <a:sym typeface="+mn-lt"/>
            </a:endParaRPr>
          </a:p>
        </p:txBody>
      </p:sp>
      <p:sp>
        <p:nvSpPr>
          <p:cNvPr id="13" name="文本框 12"/>
          <p:cNvSpPr txBox="1"/>
          <p:nvPr/>
        </p:nvSpPr>
        <p:spPr>
          <a:xfrm>
            <a:off x="1701670" y="1091932"/>
            <a:ext cx="9762450" cy="3416320"/>
          </a:xfrm>
          <a:prstGeom prst="rect">
            <a:avLst/>
          </a:prstGeom>
          <a:noFill/>
          <a:ln>
            <a:solidFill>
              <a:schemeClr val="accent1"/>
            </a:solidFill>
          </a:ln>
        </p:spPr>
        <p:txBody>
          <a:bodyPr wrap="square" rtlCol="0">
            <a:spAutoFit/>
          </a:bodyPr>
          <a:lstStyle/>
          <a:p>
            <a:r>
              <a:rPr lang="zh-CN" altLang="en-US" sz="2400" dirty="0">
                <a:latin typeface="宋体" pitchFamily="2" charset="-122"/>
                <a:ea typeface="宋体" pitchFamily="2" charset="-122"/>
                <a:cs typeface="Arial Unicode MS" pitchFamily="34" charset="-122"/>
              </a:rPr>
              <a:t>李硕林是一留京工作的大学毕业生</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经过多年奋斗</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有了一部分积蓄</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渐渐萌生买房的想法</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可是在北京买房谈何容易</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楼房均价太高</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正当他灰心丧气的时候</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一同事打来电话</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说北京郊区有一处期房正在热卖中</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每平方米均价很便宜</a:t>
            </a:r>
            <a:r>
              <a:rPr lang="en-US" altLang="zh-CN" sz="2400" dirty="0">
                <a:latin typeface="宋体" pitchFamily="2" charset="-122"/>
                <a:ea typeface="宋体" pitchFamily="2" charset="-122"/>
                <a:cs typeface="Arial Unicode MS" pitchFamily="34" charset="-122"/>
              </a:rPr>
              <a:t>.</a:t>
            </a:r>
          </a:p>
          <a:p>
            <a:r>
              <a:rPr lang="zh-CN" altLang="en-US" sz="2400" dirty="0">
                <a:latin typeface="宋体" pitchFamily="2" charset="-122"/>
                <a:ea typeface="宋体" pitchFamily="2" charset="-122"/>
                <a:cs typeface="Arial Unicode MS" pitchFamily="34" charset="-122"/>
              </a:rPr>
              <a:t>第二天他便迫不及待地前去看房</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地点很偏僻</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在一个村里</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不过交通还可以</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在签订房屋预售协议时</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他发现房屋的产权问题并不明确</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开发商告诉他</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这个楼盘的产权统一归乡政府</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他们只拥有“乡产权”</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而且一再保证“乡产权”也是国家规定的房产证的一种</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业主可以对房产任意处分</a:t>
            </a:r>
            <a:r>
              <a:rPr lang="en-US" altLang="zh-CN" sz="2400" dirty="0">
                <a:latin typeface="宋体" pitchFamily="2" charset="-122"/>
                <a:ea typeface="宋体" pitchFamily="2" charset="-122"/>
                <a:cs typeface="Arial Unicode MS" pitchFamily="34" charset="-122"/>
              </a:rPr>
              <a:t>.</a:t>
            </a:r>
            <a:endParaRPr lang="zh-CN" altLang="en-US" sz="2400" dirty="0">
              <a:latin typeface="宋体" pitchFamily="2" charset="-122"/>
              <a:ea typeface="宋体" pitchFamily="2" charset="-122"/>
              <a:cs typeface="Arial Unicode MS" pitchFamily="34" charset="-122"/>
            </a:endParaRPr>
          </a:p>
        </p:txBody>
      </p:sp>
      <p:sp>
        <p:nvSpPr>
          <p:cNvPr id="5" name="文本框 12"/>
          <p:cNvSpPr txBox="1"/>
          <p:nvPr/>
        </p:nvSpPr>
        <p:spPr>
          <a:xfrm>
            <a:off x="1701670" y="4736624"/>
            <a:ext cx="9762450" cy="523220"/>
          </a:xfrm>
          <a:prstGeom prst="rect">
            <a:avLst/>
          </a:prstGeom>
          <a:noFill/>
        </p:spPr>
        <p:txBody>
          <a:bodyPr wrap="square" rtlCol="0">
            <a:spAutoFit/>
          </a:bodyPr>
          <a:lstStyle/>
          <a:p>
            <a:r>
              <a:rPr lang="zh-CN" altLang="en-US" sz="2800" dirty="0">
                <a:latin typeface="微软雅黑" pitchFamily="34" charset="-122"/>
                <a:ea typeface="微软雅黑" pitchFamily="34" charset="-122"/>
                <a:cs typeface="Arial Unicode MS" pitchFamily="34" charset="-122"/>
              </a:rPr>
              <a:t>问题</a:t>
            </a:r>
            <a:r>
              <a:rPr lang="en-US" altLang="zh-CN" sz="2800" dirty="0">
                <a:latin typeface="微软雅黑" pitchFamily="34" charset="-122"/>
                <a:ea typeface="微软雅黑" pitchFamily="34" charset="-122"/>
                <a:cs typeface="Arial Unicode MS" pitchFamily="34" charset="-122"/>
              </a:rPr>
              <a:t>:“</a:t>
            </a:r>
            <a:r>
              <a:rPr lang="zh-CN" altLang="en-US" sz="2800" dirty="0">
                <a:latin typeface="微软雅黑" pitchFamily="34" charset="-122"/>
                <a:ea typeface="微软雅黑" pitchFamily="34" charset="-122"/>
                <a:cs typeface="Arial Unicode MS" pitchFamily="34" charset="-122"/>
              </a:rPr>
              <a:t>乡产权”是房屋产权证的一种吗</a:t>
            </a:r>
            <a:r>
              <a:rPr lang="en-US" altLang="zh-CN" sz="2800" dirty="0">
                <a:latin typeface="微软雅黑" pitchFamily="34" charset="-122"/>
                <a:ea typeface="微软雅黑" pitchFamily="34" charset="-122"/>
                <a:cs typeface="Arial Unicode MS" pitchFamily="34" charset="-122"/>
              </a:rPr>
              <a:t>? </a:t>
            </a:r>
            <a:r>
              <a:rPr lang="zh-CN" altLang="en-US" sz="2800" dirty="0">
                <a:latin typeface="微软雅黑" pitchFamily="34" charset="-122"/>
                <a:ea typeface="微软雅黑" pitchFamily="34" charset="-122"/>
                <a:cs typeface="Arial Unicode MS" pitchFamily="34" charset="-122"/>
              </a:rPr>
              <a:t>受国家法律保护吗</a:t>
            </a:r>
            <a:r>
              <a:rPr lang="en-US" altLang="zh-CN" sz="2800" dirty="0">
                <a:latin typeface="微软雅黑" pitchFamily="34" charset="-122"/>
                <a:ea typeface="微软雅黑" pitchFamily="34" charset="-122"/>
                <a:cs typeface="Arial Unicode MS" pitchFamily="34" charset="-122"/>
              </a:rPr>
              <a:t>?</a:t>
            </a:r>
            <a:endParaRPr lang="zh-CN" altLang="en-US" sz="2800" dirty="0">
              <a:latin typeface="微软雅黑" pitchFamily="34" charset="-122"/>
              <a:ea typeface="微软雅黑" pitchFamily="34" charset="-122"/>
              <a:cs typeface="Arial Unicode MS" pitchFamily="34" charset="-122"/>
            </a:endParaRPr>
          </a:p>
        </p:txBody>
      </p:sp>
    </p:spTree>
    <p:extLst>
      <p:ext uri="{BB962C8B-B14F-4D97-AF65-F5344CB8AC3E}">
        <p14:creationId xmlns:p14="http://schemas.microsoft.com/office/powerpoint/2010/main" val="351127935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房地产管理法律制度</a:t>
            </a:r>
          </a:p>
        </p:txBody>
      </p:sp>
      <p:sp>
        <p:nvSpPr>
          <p:cNvPr id="37" name="文本框 36"/>
          <p:cNvSpPr txBox="1"/>
          <p:nvPr/>
        </p:nvSpPr>
        <p:spPr>
          <a:xfrm>
            <a:off x="607092" y="847864"/>
            <a:ext cx="11044650" cy="5201424"/>
          </a:xfrm>
          <a:prstGeom prst="rect">
            <a:avLst/>
          </a:prstGeom>
          <a:noFill/>
        </p:spPr>
        <p:txBody>
          <a:bodyPr wrap="square" rtlCol="0">
            <a:spAutoFit/>
          </a:bodyPr>
          <a:lstStyle/>
          <a:p>
            <a:r>
              <a:rPr lang="zh-CN" altLang="en-US" sz="2400" b="1" dirty="0"/>
              <a:t>四、房地产交易</a:t>
            </a:r>
            <a:r>
              <a:rPr lang="zh-CN" altLang="en-US" sz="2400" b="1" dirty="0" smtClean="0"/>
              <a:t>管理</a:t>
            </a:r>
            <a:endParaRPr lang="en-US" altLang="zh-CN" sz="2400" b="1" dirty="0" smtClean="0"/>
          </a:p>
          <a:p>
            <a:pPr indent="623888"/>
            <a:r>
              <a:rPr lang="en-US" altLang="zh-CN" sz="2400" dirty="0"/>
              <a:t>(</a:t>
            </a:r>
            <a:r>
              <a:rPr lang="zh-CN" altLang="en-US" sz="2400" dirty="0"/>
              <a:t>一</a:t>
            </a:r>
            <a:r>
              <a:rPr lang="en-US" altLang="zh-CN" sz="2400" dirty="0"/>
              <a:t>)</a:t>
            </a:r>
            <a:r>
              <a:rPr lang="zh-CN" altLang="en-US" sz="2400" dirty="0"/>
              <a:t>房地产交易的概念和一般规定</a:t>
            </a:r>
          </a:p>
          <a:p>
            <a:pPr indent="623888"/>
            <a:r>
              <a:rPr lang="zh-CN" altLang="en-US" sz="2000" dirty="0"/>
              <a:t>房地产交易</a:t>
            </a:r>
            <a:r>
              <a:rPr lang="en-US" altLang="zh-CN" sz="2000" dirty="0"/>
              <a:t>,</a:t>
            </a:r>
            <a:r>
              <a:rPr lang="zh-CN" altLang="en-US" sz="2000" dirty="0"/>
              <a:t>是指以房地产为商品而进行的转让、租赁、抵押、交换等各种经营活动</a:t>
            </a:r>
            <a:r>
              <a:rPr lang="zh-CN" altLang="en-US" sz="2000" dirty="0" smtClean="0"/>
              <a:t>的</a:t>
            </a:r>
            <a:r>
              <a:rPr lang="zh-TW" altLang="en-US" sz="2000" dirty="0" smtClean="0"/>
              <a:t>总称</a:t>
            </a:r>
            <a:r>
              <a:rPr lang="en-US" altLang="zh-TW" sz="2000" dirty="0" smtClean="0"/>
              <a:t>.</a:t>
            </a:r>
            <a:r>
              <a:rPr lang="zh-CN" altLang="en-US" sz="2000" dirty="0" smtClean="0"/>
              <a:t>房地产交易必须遵照以下规定进</a:t>
            </a:r>
            <a:r>
              <a:rPr lang="zh-CN" altLang="en-US" sz="2000" dirty="0"/>
              <a:t>行</a:t>
            </a:r>
            <a:r>
              <a:rPr lang="en-US" altLang="zh-CN" sz="2000" dirty="0"/>
              <a:t>.</a:t>
            </a:r>
          </a:p>
          <a:p>
            <a:pPr indent="623888"/>
            <a:r>
              <a:rPr lang="en-US" altLang="zh-CN" sz="2000" dirty="0"/>
              <a:t>(</a:t>
            </a:r>
            <a:r>
              <a:rPr lang="zh-CN" altLang="en-US" sz="2000" dirty="0"/>
              <a:t>１</a:t>
            </a:r>
            <a:r>
              <a:rPr lang="en-US" altLang="zh-CN" sz="2000" dirty="0"/>
              <a:t>)</a:t>
            </a:r>
            <a:r>
              <a:rPr lang="zh-CN" altLang="en-US" sz="2000" dirty="0"/>
              <a:t>房地一体</a:t>
            </a:r>
            <a:r>
              <a:rPr lang="en-US" altLang="zh-CN" sz="2000" dirty="0" smtClean="0"/>
              <a:t>.</a:t>
            </a:r>
            <a:r>
              <a:rPr lang="zh-CN" altLang="en-US" sz="2000" dirty="0" smtClean="0"/>
              <a:t>     </a:t>
            </a:r>
            <a:r>
              <a:rPr lang="en-US" altLang="zh-CN" sz="2000" dirty="0" smtClean="0"/>
              <a:t>(</a:t>
            </a:r>
            <a:r>
              <a:rPr lang="zh-CN" altLang="en-US" sz="2000" dirty="0"/>
              <a:t>２</a:t>
            </a:r>
            <a:r>
              <a:rPr lang="en-US" altLang="zh-CN" sz="2000" dirty="0"/>
              <a:t>)</a:t>
            </a:r>
            <a:r>
              <a:rPr lang="zh-CN" altLang="en-US" sz="2000" dirty="0"/>
              <a:t>依法登记</a:t>
            </a:r>
            <a:r>
              <a:rPr lang="en-US" altLang="zh-CN" sz="2000" dirty="0"/>
              <a:t>.</a:t>
            </a:r>
          </a:p>
          <a:p>
            <a:pPr indent="623888"/>
            <a:r>
              <a:rPr lang="en-US" altLang="zh-CN" sz="2000" dirty="0"/>
              <a:t>(</a:t>
            </a:r>
            <a:r>
              <a:rPr lang="zh-CN" altLang="en-US" sz="2000" dirty="0"/>
              <a:t>３</a:t>
            </a:r>
            <a:r>
              <a:rPr lang="en-US" altLang="zh-CN" sz="2000" dirty="0"/>
              <a:t>)</a:t>
            </a:r>
            <a:r>
              <a:rPr lang="zh-CN" altLang="en-US" sz="2000" dirty="0"/>
              <a:t>房地产交易价格管理</a:t>
            </a:r>
            <a:r>
              <a:rPr lang="en-US" altLang="zh-CN" sz="2000" dirty="0" smtClean="0"/>
              <a:t>.</a:t>
            </a:r>
            <a:r>
              <a:rPr lang="zh-CN" altLang="en-US" sz="2000" dirty="0" smtClean="0"/>
              <a:t>    </a:t>
            </a:r>
            <a:r>
              <a:rPr lang="en-US" altLang="zh-CN" sz="2000" dirty="0" smtClean="0"/>
              <a:t>(</a:t>
            </a:r>
            <a:r>
              <a:rPr lang="zh-CN" altLang="en-US" sz="2000" dirty="0"/>
              <a:t>４</a:t>
            </a:r>
            <a:r>
              <a:rPr lang="en-US" altLang="zh-CN" sz="2000" dirty="0"/>
              <a:t>)</a:t>
            </a:r>
            <a:r>
              <a:rPr lang="zh-CN" altLang="en-US" sz="2000" dirty="0"/>
              <a:t>房地产转让、抵押</a:t>
            </a:r>
            <a:r>
              <a:rPr lang="en-US" altLang="zh-CN" sz="2000" dirty="0"/>
              <a:t>,</a:t>
            </a:r>
            <a:r>
              <a:rPr lang="zh-CN" altLang="en-US" sz="2000" dirty="0"/>
              <a:t>当事人应当依照规定办理房地产权属登记</a:t>
            </a:r>
            <a:r>
              <a:rPr lang="en-US" altLang="zh-CN" sz="2000" dirty="0"/>
              <a:t>.</a:t>
            </a:r>
          </a:p>
          <a:p>
            <a:pPr indent="623888"/>
            <a:endParaRPr lang="en-US" altLang="zh-CN" sz="2000" dirty="0" smtClean="0"/>
          </a:p>
          <a:p>
            <a:pPr indent="623888"/>
            <a:r>
              <a:rPr lang="en-US" altLang="zh-CN" sz="2400" dirty="0" smtClean="0"/>
              <a:t>(</a:t>
            </a:r>
            <a:r>
              <a:rPr lang="zh-CN" altLang="en-US" sz="2400" dirty="0"/>
              <a:t>二</a:t>
            </a:r>
            <a:r>
              <a:rPr lang="en-US" altLang="zh-CN" sz="2400" dirty="0"/>
              <a:t>)</a:t>
            </a:r>
            <a:r>
              <a:rPr lang="zh-CN" altLang="en-US" sz="2400" dirty="0"/>
              <a:t>房地产转让</a:t>
            </a:r>
          </a:p>
          <a:p>
            <a:pPr marL="446088" indent="534988"/>
            <a:r>
              <a:rPr lang="zh-CN" altLang="en-US" sz="2000" dirty="0" smtClean="0"/>
              <a:t>１</a:t>
            </a:r>
            <a:r>
              <a:rPr lang="en-US" altLang="zh-CN" sz="2000" dirty="0" smtClean="0"/>
              <a:t>.</a:t>
            </a:r>
            <a:r>
              <a:rPr lang="zh-CN" altLang="en-US" sz="2000" dirty="0" smtClean="0"/>
              <a:t>房地产转让</a:t>
            </a:r>
            <a:r>
              <a:rPr lang="zh-CN" altLang="en-US" sz="2000" dirty="0"/>
              <a:t>的概念</a:t>
            </a:r>
          </a:p>
          <a:p>
            <a:pPr marL="446088" indent="534988"/>
            <a:r>
              <a:rPr lang="zh-CN" altLang="en-US" sz="2000" dirty="0"/>
              <a:t>房地产转让</a:t>
            </a:r>
            <a:r>
              <a:rPr lang="en-US" altLang="zh-CN" sz="2000" dirty="0"/>
              <a:t>,</a:t>
            </a:r>
            <a:r>
              <a:rPr lang="zh-CN" altLang="en-US" sz="2000" dirty="0"/>
              <a:t>是指房地产权利人通过买卖、赠予或者其他合法方式</a:t>
            </a:r>
            <a:r>
              <a:rPr lang="en-US" altLang="zh-CN" sz="2000" dirty="0"/>
              <a:t>,</a:t>
            </a:r>
            <a:r>
              <a:rPr lang="zh-CN" altLang="en-US" sz="2000" dirty="0" smtClean="0"/>
              <a:t>将其房地产权利转移给</a:t>
            </a:r>
            <a:r>
              <a:rPr lang="zh-CN" altLang="en-US" sz="2000" dirty="0"/>
              <a:t>他人的行为</a:t>
            </a:r>
            <a:r>
              <a:rPr lang="en-US" altLang="zh-CN" sz="2000" dirty="0" smtClean="0"/>
              <a:t>.</a:t>
            </a:r>
            <a:endParaRPr lang="en-US" altLang="zh-CN" sz="2000" b="1" dirty="0"/>
          </a:p>
          <a:p>
            <a:pPr marL="446088" indent="534988"/>
            <a:r>
              <a:rPr lang="zh-CN" altLang="en-US" sz="2000" dirty="0" smtClean="0"/>
              <a:t>２</a:t>
            </a:r>
            <a:r>
              <a:rPr lang="en-US" altLang="zh-CN" sz="2000" dirty="0" smtClean="0"/>
              <a:t>.</a:t>
            </a:r>
            <a:r>
              <a:rPr lang="zh-CN" altLang="en-US" sz="2000" dirty="0" smtClean="0"/>
              <a:t>房地产转让</a:t>
            </a:r>
            <a:r>
              <a:rPr lang="zh-CN" altLang="en-US" sz="2000" dirty="0"/>
              <a:t>的条件</a:t>
            </a:r>
          </a:p>
          <a:p>
            <a:pPr marL="446088" indent="534988"/>
            <a:r>
              <a:rPr lang="zh-CN" altLang="en-US" sz="2000" dirty="0"/>
              <a:t>以出让方式取得土地使用权的</a:t>
            </a:r>
            <a:r>
              <a:rPr lang="en-US" altLang="zh-CN" sz="2000" dirty="0"/>
              <a:t>,</a:t>
            </a:r>
            <a:r>
              <a:rPr lang="zh-CN" altLang="en-US" sz="2000" dirty="0"/>
              <a:t>转让房地产时应当符合以下三个条件</a:t>
            </a:r>
            <a:r>
              <a:rPr lang="en-US" altLang="zh-CN" sz="2000" dirty="0"/>
              <a:t>.</a:t>
            </a:r>
            <a:r>
              <a:rPr lang="zh-CN" altLang="en-US" sz="2000" dirty="0"/>
              <a:t>第一</a:t>
            </a:r>
            <a:r>
              <a:rPr lang="en-US" altLang="zh-CN" sz="2000" dirty="0"/>
              <a:t>,</a:t>
            </a:r>
            <a:r>
              <a:rPr lang="zh-CN" altLang="en-US" sz="2000" dirty="0" smtClean="0"/>
              <a:t>按照出让合同约</a:t>
            </a:r>
            <a:r>
              <a:rPr lang="zh-CN" altLang="en-US" sz="2000" dirty="0"/>
              <a:t>定</a:t>
            </a:r>
            <a:r>
              <a:rPr lang="en-US" altLang="zh-CN" sz="2000" dirty="0"/>
              <a:t>,</a:t>
            </a:r>
            <a:r>
              <a:rPr lang="zh-CN" altLang="en-US" sz="2000" dirty="0"/>
              <a:t>已经支付全部土地使用权出让金</a:t>
            </a:r>
            <a:r>
              <a:rPr lang="en-US" altLang="zh-CN" sz="2000" dirty="0"/>
              <a:t>,</a:t>
            </a:r>
            <a:r>
              <a:rPr lang="zh-CN" altLang="en-US" sz="2000" dirty="0"/>
              <a:t>并取得土地使用权证书</a:t>
            </a:r>
            <a:r>
              <a:rPr lang="en-US" altLang="zh-CN" sz="2000" dirty="0"/>
              <a:t>.</a:t>
            </a:r>
            <a:r>
              <a:rPr lang="zh-CN" altLang="en-US" sz="2000" dirty="0"/>
              <a:t>第二</a:t>
            </a:r>
            <a:r>
              <a:rPr lang="en-US" altLang="zh-CN" sz="2000" dirty="0"/>
              <a:t>,</a:t>
            </a:r>
            <a:r>
              <a:rPr lang="zh-CN" altLang="en-US" sz="2000" dirty="0"/>
              <a:t>按照出让</a:t>
            </a:r>
            <a:r>
              <a:rPr lang="zh-CN" altLang="en-US" sz="2000" dirty="0" smtClean="0"/>
              <a:t>合同的约定进行投资开发</a:t>
            </a:r>
            <a:r>
              <a:rPr lang="en-US" altLang="zh-CN" sz="2000" dirty="0"/>
              <a:t>,</a:t>
            </a:r>
            <a:r>
              <a:rPr lang="zh-CN" altLang="en-US" sz="2000" dirty="0"/>
              <a:t>属于房屋建设工程的</a:t>
            </a:r>
            <a:r>
              <a:rPr lang="en-US" altLang="zh-CN" sz="2000" dirty="0"/>
              <a:t>,</a:t>
            </a:r>
            <a:r>
              <a:rPr lang="zh-CN" altLang="en-US" sz="2000" dirty="0"/>
              <a:t>完成开发投资总额的２５％以上</a:t>
            </a:r>
            <a:r>
              <a:rPr lang="en-US" altLang="zh-CN" sz="2000" dirty="0"/>
              <a:t>;</a:t>
            </a:r>
            <a:r>
              <a:rPr lang="zh-CN" altLang="en-US" sz="2000" dirty="0" smtClean="0"/>
              <a:t>属于成片开发土地的</a:t>
            </a:r>
            <a:r>
              <a:rPr lang="en-US" altLang="zh-CN" sz="2000" dirty="0"/>
              <a:t>,</a:t>
            </a:r>
            <a:r>
              <a:rPr lang="zh-CN" altLang="en-US" sz="2000" dirty="0"/>
              <a:t>形成工业用地或者其他建设用地条件</a:t>
            </a:r>
            <a:r>
              <a:rPr lang="en-US" altLang="zh-CN" sz="2000" dirty="0"/>
              <a:t>.</a:t>
            </a:r>
            <a:r>
              <a:rPr lang="zh-CN" altLang="en-US" sz="2000" dirty="0"/>
              <a:t>第三</a:t>
            </a:r>
            <a:r>
              <a:rPr lang="en-US" altLang="zh-CN" sz="2000" dirty="0"/>
              <a:t>,</a:t>
            </a:r>
            <a:r>
              <a:rPr lang="zh-CN" altLang="en-US" sz="2000" dirty="0"/>
              <a:t>转让房地产时</a:t>
            </a:r>
            <a:r>
              <a:rPr lang="en-US" altLang="zh-CN" sz="2000" dirty="0"/>
              <a:t>,</a:t>
            </a:r>
            <a:r>
              <a:rPr lang="zh-CN" altLang="en-US" sz="2000" dirty="0"/>
              <a:t>房屋已经建成的</a:t>
            </a:r>
            <a:r>
              <a:rPr lang="en-US" altLang="zh-CN" sz="2000" dirty="0"/>
              <a:t>,</a:t>
            </a:r>
            <a:r>
              <a:rPr lang="zh-CN" altLang="en-US" sz="2000" dirty="0" smtClean="0"/>
              <a:t>还应当持</a:t>
            </a:r>
            <a:r>
              <a:rPr lang="zh-CN" altLang="en-US" sz="2000" dirty="0"/>
              <a:t>有房屋所有权证书</a:t>
            </a:r>
            <a:r>
              <a:rPr lang="en-US" altLang="zh-CN" sz="2000" dirty="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73229017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房地产管理法律制度</a:t>
            </a:r>
          </a:p>
        </p:txBody>
      </p:sp>
      <p:sp>
        <p:nvSpPr>
          <p:cNvPr id="37" name="文本框 36"/>
          <p:cNvSpPr txBox="1"/>
          <p:nvPr/>
        </p:nvSpPr>
        <p:spPr>
          <a:xfrm>
            <a:off x="607092" y="847864"/>
            <a:ext cx="11289716" cy="3908762"/>
          </a:xfrm>
          <a:prstGeom prst="rect">
            <a:avLst/>
          </a:prstGeom>
          <a:noFill/>
        </p:spPr>
        <p:txBody>
          <a:bodyPr wrap="square" rtlCol="0">
            <a:spAutoFit/>
          </a:bodyPr>
          <a:lstStyle/>
          <a:p>
            <a:r>
              <a:rPr lang="zh-CN" altLang="en-US" sz="2400" b="1" dirty="0"/>
              <a:t>四、房地产交易</a:t>
            </a:r>
            <a:r>
              <a:rPr lang="zh-CN" altLang="en-US" sz="2400" b="1" dirty="0" smtClean="0"/>
              <a:t>管理</a:t>
            </a:r>
            <a:endParaRPr lang="en-US" altLang="zh-CN" sz="2400" b="1" dirty="0" smtClean="0"/>
          </a:p>
          <a:p>
            <a:pPr indent="623888"/>
            <a:endParaRPr lang="en-US" altLang="zh-CN" sz="2000" dirty="0" smtClean="0"/>
          </a:p>
          <a:p>
            <a:pPr indent="623888"/>
            <a:r>
              <a:rPr lang="en-US" altLang="zh-CN" sz="2400" dirty="0" smtClean="0"/>
              <a:t>(</a:t>
            </a:r>
            <a:r>
              <a:rPr lang="zh-CN" altLang="en-US" sz="2400" dirty="0"/>
              <a:t>二</a:t>
            </a:r>
            <a:r>
              <a:rPr lang="en-US" altLang="zh-CN" sz="2400" dirty="0"/>
              <a:t>)</a:t>
            </a:r>
            <a:r>
              <a:rPr lang="zh-CN" altLang="en-US" sz="2400" dirty="0"/>
              <a:t>房地产转让</a:t>
            </a:r>
          </a:p>
          <a:p>
            <a:pPr indent="1158875"/>
            <a:r>
              <a:rPr lang="zh-CN" altLang="en-US" sz="2000" dirty="0" smtClean="0"/>
              <a:t>３</a:t>
            </a:r>
            <a:r>
              <a:rPr lang="en-US" altLang="zh-CN" sz="2000" dirty="0" smtClean="0"/>
              <a:t>.</a:t>
            </a:r>
            <a:r>
              <a:rPr lang="zh-CN" altLang="en-US" sz="2000" dirty="0" smtClean="0"/>
              <a:t>房地产转让</a:t>
            </a:r>
            <a:r>
              <a:rPr lang="zh-CN" altLang="en-US" sz="2000" dirty="0"/>
              <a:t>的禁止条件</a:t>
            </a:r>
          </a:p>
          <a:p>
            <a:pPr marL="623888" indent="534988">
              <a:tabLst>
                <a:tab pos="623888" algn="l"/>
              </a:tabLst>
            </a:pPr>
            <a:r>
              <a:rPr lang="zh-CN" altLang="en-US" sz="2000" dirty="0"/>
              <a:t>房地产转让的禁止条件</a:t>
            </a:r>
            <a:r>
              <a:rPr lang="en-US" altLang="zh-CN" sz="2000" dirty="0"/>
              <a:t>,</a:t>
            </a:r>
            <a:r>
              <a:rPr lang="zh-CN" altLang="en-US" sz="2000" dirty="0"/>
              <a:t>是指法律规定不允许进行房地产转让的情形</a:t>
            </a:r>
            <a:r>
              <a:rPr lang="en-US" altLang="zh-CN" sz="2000" dirty="0" smtClean="0"/>
              <a:t>.</a:t>
            </a:r>
          </a:p>
          <a:p>
            <a:pPr marL="623888" indent="534988">
              <a:tabLst>
                <a:tab pos="623888" algn="l"/>
              </a:tabLst>
            </a:pPr>
            <a:r>
              <a:rPr lang="en-US" altLang="zh-CN" sz="2000" dirty="0" smtClean="0"/>
              <a:t>«</a:t>
            </a:r>
            <a:r>
              <a:rPr lang="zh-CN" altLang="en-US" sz="2000" dirty="0" smtClean="0"/>
              <a:t>城市房地产管理法</a:t>
            </a:r>
            <a:r>
              <a:rPr lang="en-US" altLang="zh-CN" sz="2000" dirty="0"/>
              <a:t>»</a:t>
            </a:r>
            <a:r>
              <a:rPr lang="zh-CN" altLang="en-US" sz="2000" dirty="0"/>
              <a:t>规定了不得转让房地产的七种情形</a:t>
            </a:r>
            <a:r>
              <a:rPr lang="en-US" altLang="zh-CN" sz="2000" dirty="0"/>
              <a:t>:</a:t>
            </a:r>
            <a:r>
              <a:rPr lang="zh-CN" altLang="en-US" sz="2000" dirty="0"/>
              <a:t>以出让方式取得土地使用权</a:t>
            </a:r>
            <a:r>
              <a:rPr lang="en-US" altLang="zh-CN" sz="2000" dirty="0"/>
              <a:t>,</a:t>
            </a:r>
            <a:r>
              <a:rPr lang="zh-CN" altLang="en-US" sz="2000" dirty="0" smtClean="0"/>
              <a:t>但不符合以上所述转让房地产</a:t>
            </a:r>
            <a:r>
              <a:rPr lang="zh-CN" altLang="en-US" sz="2000" dirty="0"/>
              <a:t>条件的</a:t>
            </a:r>
            <a:r>
              <a:rPr lang="en-US" altLang="zh-CN" sz="2000" dirty="0"/>
              <a:t>;</a:t>
            </a:r>
            <a:r>
              <a:rPr lang="zh-CN" altLang="en-US" sz="2000" dirty="0"/>
              <a:t>司法机关和行政机关依法裁定、决定查封或者以</a:t>
            </a:r>
            <a:r>
              <a:rPr lang="zh-CN" altLang="en-US" sz="2000" dirty="0" smtClean="0"/>
              <a:t>其他形式限制房地产权利的</a:t>
            </a:r>
            <a:r>
              <a:rPr lang="en-US" altLang="zh-CN" sz="2000" dirty="0"/>
              <a:t>;</a:t>
            </a:r>
            <a:r>
              <a:rPr lang="zh-CN" altLang="en-US" sz="2000" dirty="0"/>
              <a:t>依法收回土地使用权的</a:t>
            </a:r>
            <a:r>
              <a:rPr lang="en-US" altLang="zh-CN" sz="2000" dirty="0"/>
              <a:t>;</a:t>
            </a:r>
            <a:r>
              <a:rPr lang="zh-CN" altLang="en-US" sz="2000" dirty="0"/>
              <a:t>共有房地产</a:t>
            </a:r>
            <a:r>
              <a:rPr lang="en-US" altLang="zh-CN" sz="2000" dirty="0"/>
              <a:t>,</a:t>
            </a:r>
            <a:r>
              <a:rPr lang="zh-CN" altLang="en-US" sz="2000" dirty="0"/>
              <a:t>未经其他共有人书面同意的</a:t>
            </a:r>
            <a:r>
              <a:rPr lang="en-US" altLang="zh-CN" sz="2000" dirty="0"/>
              <a:t>;</a:t>
            </a:r>
            <a:r>
              <a:rPr lang="zh-CN" altLang="en-US" sz="2000" dirty="0"/>
              <a:t>房地产权</a:t>
            </a:r>
            <a:r>
              <a:rPr lang="zh-CN" altLang="en-US" sz="2000" dirty="0" smtClean="0"/>
              <a:t>属有争议的</a:t>
            </a:r>
            <a:r>
              <a:rPr lang="en-US" altLang="zh-CN" sz="2000" dirty="0"/>
              <a:t>;</a:t>
            </a:r>
            <a:r>
              <a:rPr lang="zh-CN" altLang="en-US" sz="2000" dirty="0"/>
              <a:t>未依法登记</a:t>
            </a:r>
            <a:r>
              <a:rPr lang="en-US" altLang="zh-CN" sz="2000" dirty="0"/>
              <a:t>,</a:t>
            </a:r>
            <a:r>
              <a:rPr lang="zh-CN" altLang="en-US" sz="2000" dirty="0"/>
              <a:t>领取房地产权属证书的</a:t>
            </a:r>
            <a:r>
              <a:rPr lang="en-US" altLang="zh-CN" sz="2000" dirty="0"/>
              <a:t>;</a:t>
            </a:r>
            <a:r>
              <a:rPr lang="zh-CN" altLang="en-US" sz="2000" dirty="0"/>
              <a:t>法律、行政法规规定禁止转让的其他情形</a:t>
            </a:r>
            <a:r>
              <a:rPr lang="en-US" altLang="zh-CN" sz="2000" dirty="0" smtClean="0"/>
              <a:t>.</a:t>
            </a:r>
          </a:p>
          <a:p>
            <a:pPr indent="1158875"/>
            <a:r>
              <a:rPr lang="zh-CN" altLang="en-US" sz="2000" dirty="0" smtClean="0"/>
              <a:t>４</a:t>
            </a:r>
            <a:r>
              <a:rPr lang="en-US" altLang="zh-CN" sz="2000" dirty="0" smtClean="0"/>
              <a:t>.</a:t>
            </a:r>
            <a:r>
              <a:rPr lang="zh-CN" altLang="en-US" sz="2000" dirty="0" smtClean="0"/>
              <a:t> 房地产转让</a:t>
            </a:r>
            <a:r>
              <a:rPr lang="zh-CN" altLang="en-US" sz="2000" dirty="0"/>
              <a:t>合同</a:t>
            </a:r>
          </a:p>
          <a:p>
            <a:pPr marL="623888" indent="534988"/>
            <a:r>
              <a:rPr lang="en-US" altLang="zh-CN" sz="2000" dirty="0"/>
              <a:t>«</a:t>
            </a:r>
            <a:r>
              <a:rPr lang="zh-CN" altLang="en-US" sz="2000" dirty="0"/>
              <a:t>城市房地产管理法</a:t>
            </a:r>
            <a:r>
              <a:rPr lang="en-US" altLang="zh-CN" sz="2000" dirty="0"/>
              <a:t>»</a:t>
            </a:r>
            <a:r>
              <a:rPr lang="zh-CN" altLang="en-US" sz="2000" dirty="0"/>
              <a:t>第４１条规定</a:t>
            </a:r>
            <a:r>
              <a:rPr lang="en-US" altLang="zh-CN" sz="2000" dirty="0"/>
              <a:t>:“</a:t>
            </a:r>
            <a:r>
              <a:rPr lang="zh-CN" altLang="en-US" sz="2000" dirty="0"/>
              <a:t>房地产转让</a:t>
            </a:r>
            <a:r>
              <a:rPr lang="en-US" altLang="zh-CN" sz="2000" dirty="0"/>
              <a:t>,</a:t>
            </a:r>
            <a:r>
              <a:rPr lang="zh-CN" altLang="en-US" sz="2000" dirty="0"/>
              <a:t>应当签订书面转让合同</a:t>
            </a:r>
            <a:r>
              <a:rPr lang="en-US" altLang="zh-CN" sz="2000" dirty="0"/>
              <a:t>,</a:t>
            </a:r>
            <a:r>
              <a:rPr lang="zh-CN" altLang="en-US" sz="2000" dirty="0" smtClean="0"/>
              <a:t>合同中应当载明土地使用权</a:t>
            </a:r>
            <a:r>
              <a:rPr lang="zh-CN" altLang="en-US" sz="2000" dirty="0"/>
              <a:t>取得的方式</a:t>
            </a:r>
            <a:r>
              <a:rPr lang="en-US" altLang="zh-CN" sz="2000" dirty="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08531307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房地产管理法律制度</a:t>
            </a:r>
          </a:p>
        </p:txBody>
      </p:sp>
      <p:sp>
        <p:nvSpPr>
          <p:cNvPr id="37" name="文本框 36"/>
          <p:cNvSpPr txBox="1"/>
          <p:nvPr/>
        </p:nvSpPr>
        <p:spPr>
          <a:xfrm>
            <a:off x="607092" y="825580"/>
            <a:ext cx="11289716" cy="5755422"/>
          </a:xfrm>
          <a:prstGeom prst="rect">
            <a:avLst/>
          </a:prstGeom>
          <a:noFill/>
        </p:spPr>
        <p:txBody>
          <a:bodyPr wrap="square" rtlCol="0">
            <a:spAutoFit/>
          </a:bodyPr>
          <a:lstStyle/>
          <a:p>
            <a:r>
              <a:rPr lang="zh-CN" altLang="en-US" sz="2400" b="1" dirty="0"/>
              <a:t>四、房地产交易</a:t>
            </a:r>
            <a:r>
              <a:rPr lang="zh-CN" altLang="en-US" sz="2400" b="1" dirty="0" smtClean="0"/>
              <a:t>管理</a:t>
            </a:r>
            <a:endParaRPr lang="en-US" altLang="zh-CN" sz="2400" b="1" dirty="0" smtClean="0"/>
          </a:p>
          <a:p>
            <a:pPr marL="177800" indent="446088"/>
            <a:r>
              <a:rPr lang="en-US" altLang="zh-CN" sz="2400" dirty="0" smtClean="0"/>
              <a:t>(</a:t>
            </a:r>
            <a:r>
              <a:rPr lang="zh-CN" altLang="en-US" sz="2400" dirty="0"/>
              <a:t>三</a:t>
            </a:r>
            <a:r>
              <a:rPr lang="en-US" altLang="zh-CN" sz="2400" dirty="0"/>
              <a:t>)</a:t>
            </a:r>
            <a:r>
              <a:rPr lang="zh-CN" altLang="en-US" sz="2400" dirty="0"/>
              <a:t>商品房预售</a:t>
            </a:r>
          </a:p>
          <a:p>
            <a:pPr marL="177800" indent="446088"/>
            <a:r>
              <a:rPr lang="zh-CN" altLang="en-US" sz="2000" dirty="0" smtClean="0"/>
              <a:t>１</a:t>
            </a:r>
            <a:r>
              <a:rPr lang="en-US" altLang="zh-CN" sz="2000" dirty="0" smtClean="0"/>
              <a:t>.</a:t>
            </a:r>
            <a:r>
              <a:rPr lang="zh-CN" altLang="en-US" sz="2000" dirty="0" smtClean="0"/>
              <a:t>商品房预售</a:t>
            </a:r>
            <a:r>
              <a:rPr lang="zh-CN" altLang="en-US" sz="2000" dirty="0"/>
              <a:t>的概念</a:t>
            </a:r>
          </a:p>
          <a:p>
            <a:pPr marL="177800" indent="446088"/>
            <a:r>
              <a:rPr lang="zh-CN" altLang="en-US" sz="2000" dirty="0"/>
              <a:t>商品房预售</a:t>
            </a:r>
            <a:r>
              <a:rPr lang="en-US" altLang="zh-CN" sz="2000" dirty="0"/>
              <a:t>,</a:t>
            </a:r>
            <a:r>
              <a:rPr lang="zh-CN" altLang="en-US" sz="2000" dirty="0"/>
              <a:t>是指房地产开发企业将正在建设中的房屋预先出售给承购人</a:t>
            </a:r>
            <a:r>
              <a:rPr lang="en-US" altLang="zh-CN" sz="2000" dirty="0"/>
              <a:t>,</a:t>
            </a:r>
            <a:r>
              <a:rPr lang="zh-CN" altLang="en-US" sz="2000" dirty="0" smtClean="0"/>
              <a:t>由承购人支付</a:t>
            </a:r>
            <a:r>
              <a:rPr lang="zh-CN" altLang="en-US" sz="2000" dirty="0"/>
              <a:t>定金或价款的行为</a:t>
            </a:r>
            <a:r>
              <a:rPr lang="en-US" altLang="zh-CN" sz="2000" dirty="0"/>
              <a:t>,</a:t>
            </a:r>
            <a:r>
              <a:rPr lang="zh-CN" altLang="en-US" sz="2000" dirty="0"/>
              <a:t>常被称为“卖楼花”</a:t>
            </a:r>
            <a:r>
              <a:rPr lang="en-US" altLang="zh-CN" sz="2000" dirty="0"/>
              <a:t>.</a:t>
            </a:r>
            <a:r>
              <a:rPr lang="zh-CN" altLang="en-US" sz="2000" dirty="0"/>
              <a:t>它是房地产开发企业筹措开发资</a:t>
            </a:r>
            <a:r>
              <a:rPr lang="zh-CN" altLang="en-US" sz="2000" dirty="0" smtClean="0"/>
              <a:t>金的一种有效途径</a:t>
            </a:r>
            <a:r>
              <a:rPr lang="en-US" altLang="zh-CN" sz="2000" dirty="0"/>
              <a:t>,</a:t>
            </a:r>
            <a:r>
              <a:rPr lang="zh-CN" altLang="en-US" sz="2000" dirty="0"/>
              <a:t>也是房地产开发企业分散和转移开发经营风险的重要手段</a:t>
            </a:r>
            <a:r>
              <a:rPr lang="en-US" altLang="zh-CN" sz="2000" dirty="0"/>
              <a:t>.</a:t>
            </a:r>
            <a:r>
              <a:rPr lang="zh-CN" altLang="en-US" sz="2000" dirty="0"/>
              <a:t>对于购买人来说</a:t>
            </a:r>
            <a:r>
              <a:rPr lang="en-US" altLang="zh-CN" sz="2000" dirty="0"/>
              <a:t>,“</a:t>
            </a:r>
            <a:r>
              <a:rPr lang="zh-CN" altLang="en-US" sz="2000" dirty="0"/>
              <a:t>预售</a:t>
            </a:r>
            <a:r>
              <a:rPr lang="zh-CN" altLang="en-US" sz="2000" dirty="0" smtClean="0"/>
              <a:t>”这种购房方式可使其避免一</a:t>
            </a:r>
            <a:r>
              <a:rPr lang="zh-CN" altLang="en-US" sz="2000" dirty="0"/>
              <a:t>次性支付巨额购房款</a:t>
            </a:r>
            <a:r>
              <a:rPr lang="en-US" altLang="zh-CN" sz="2000" dirty="0"/>
              <a:t>.</a:t>
            </a:r>
            <a:r>
              <a:rPr lang="zh-CN" altLang="en-US" sz="2000" dirty="0"/>
              <a:t>因此</a:t>
            </a:r>
            <a:r>
              <a:rPr lang="en-US" altLang="zh-CN" sz="2000" dirty="0"/>
              <a:t>,</a:t>
            </a:r>
            <a:r>
              <a:rPr lang="zh-CN" altLang="en-US" sz="2000" dirty="0"/>
              <a:t>这种商品房的转让</a:t>
            </a:r>
            <a:r>
              <a:rPr lang="zh-CN" altLang="en-US" sz="2000" dirty="0" smtClean="0"/>
              <a:t>方式在我国已被广泛</a:t>
            </a:r>
            <a:r>
              <a:rPr lang="zh-CN" altLang="en-US" sz="2000" dirty="0"/>
              <a:t>采用</a:t>
            </a:r>
            <a:r>
              <a:rPr lang="en-US" altLang="zh-CN" sz="2000" dirty="0"/>
              <a:t>.</a:t>
            </a:r>
          </a:p>
          <a:p>
            <a:pPr marL="177800" indent="446088"/>
            <a:r>
              <a:rPr lang="zh-CN" altLang="en-US" sz="2000" dirty="0" smtClean="0"/>
              <a:t>２</a:t>
            </a:r>
            <a:r>
              <a:rPr lang="en-US" altLang="zh-CN" sz="2000" dirty="0" smtClean="0"/>
              <a:t>.</a:t>
            </a:r>
            <a:r>
              <a:rPr lang="zh-CN" altLang="en-US" sz="2000" dirty="0" smtClean="0"/>
              <a:t> </a:t>
            </a:r>
            <a:r>
              <a:rPr lang="zh-CN" altLang="en-US" sz="2000" dirty="0"/>
              <a:t>商品房预售的条件</a:t>
            </a:r>
          </a:p>
          <a:p>
            <a:pPr marL="177800" indent="446088"/>
            <a:r>
              <a:rPr lang="zh-CN" altLang="en-US" sz="2000" dirty="0"/>
              <a:t>商品房预售作为商品房交易中普遍采用的一种形式</a:t>
            </a:r>
            <a:r>
              <a:rPr lang="en-US" altLang="zh-CN" sz="2000" dirty="0"/>
              <a:t>,</a:t>
            </a:r>
            <a:r>
              <a:rPr lang="zh-CN" altLang="en-US" sz="2000" dirty="0"/>
              <a:t>对购房人来讲存在很大的风险</a:t>
            </a:r>
            <a:r>
              <a:rPr lang="en-US" altLang="zh-CN" sz="2000" dirty="0"/>
              <a:t>,</a:t>
            </a:r>
            <a:r>
              <a:rPr lang="zh-CN" altLang="en-US" sz="2000" dirty="0" smtClean="0"/>
              <a:t>一旦发生问题</a:t>
            </a:r>
            <a:r>
              <a:rPr lang="en-US" altLang="zh-CN" sz="2000" dirty="0"/>
              <a:t>,</a:t>
            </a:r>
            <a:r>
              <a:rPr lang="zh-CN" altLang="en-US" sz="2000" dirty="0"/>
              <a:t>就会产生较为严重的后果</a:t>
            </a:r>
            <a:r>
              <a:rPr lang="en-US" altLang="zh-CN" sz="2000" dirty="0"/>
              <a:t>,</a:t>
            </a:r>
            <a:r>
              <a:rPr lang="zh-CN" altLang="en-US" sz="2000" dirty="0"/>
              <a:t>并且难以处理</a:t>
            </a:r>
            <a:r>
              <a:rPr lang="en-US" altLang="zh-CN" sz="2000" dirty="0"/>
              <a:t>.</a:t>
            </a:r>
            <a:r>
              <a:rPr lang="zh-CN" altLang="en-US" sz="2000" dirty="0"/>
              <a:t>因此</a:t>
            </a:r>
            <a:r>
              <a:rPr lang="en-US" altLang="zh-CN" sz="2000" dirty="0"/>
              <a:t>,</a:t>
            </a:r>
            <a:r>
              <a:rPr lang="zh-CN" altLang="en-US" sz="2000" dirty="0"/>
              <a:t>必须明确规定商品房预售</a:t>
            </a:r>
            <a:r>
              <a:rPr lang="zh-CN" altLang="en-US" sz="2000" dirty="0" smtClean="0"/>
              <a:t>的条件</a:t>
            </a:r>
            <a:r>
              <a:rPr lang="en-US" altLang="zh-CN" sz="2000" dirty="0"/>
              <a:t>.</a:t>
            </a:r>
            <a:r>
              <a:rPr lang="zh-CN" altLang="en-US" sz="2000" dirty="0"/>
              <a:t>商品房预售的条件有以下几个方面</a:t>
            </a:r>
            <a:r>
              <a:rPr lang="en-US" altLang="zh-CN" sz="2000" dirty="0"/>
              <a:t>.</a:t>
            </a:r>
          </a:p>
          <a:p>
            <a:pPr marL="177800" indent="446088"/>
            <a:r>
              <a:rPr lang="en-US" altLang="zh-CN" sz="2000" dirty="0"/>
              <a:t>(</a:t>
            </a:r>
            <a:r>
              <a:rPr lang="zh-CN" altLang="en-US" sz="2000" dirty="0"/>
              <a:t>１</a:t>
            </a:r>
            <a:r>
              <a:rPr lang="en-US" altLang="zh-CN" sz="2000" dirty="0"/>
              <a:t>)</a:t>
            </a:r>
            <a:r>
              <a:rPr lang="zh-CN" altLang="en-US" sz="2000" dirty="0"/>
              <a:t>预售方已交付全部土地使用权出让金</a:t>
            </a:r>
            <a:r>
              <a:rPr lang="en-US" altLang="zh-CN" sz="2000" dirty="0"/>
              <a:t>,</a:t>
            </a:r>
            <a:r>
              <a:rPr lang="zh-CN" altLang="en-US" sz="2000" dirty="0"/>
              <a:t>并取得土地使用权证书</a:t>
            </a:r>
            <a:r>
              <a:rPr lang="en-US" altLang="zh-CN" sz="2000" dirty="0"/>
              <a:t>.</a:t>
            </a:r>
          </a:p>
          <a:p>
            <a:pPr marL="177800" indent="446088"/>
            <a:r>
              <a:rPr lang="en-US" altLang="zh-CN" sz="2000" dirty="0"/>
              <a:t>(</a:t>
            </a:r>
            <a:r>
              <a:rPr lang="zh-CN" altLang="en-US" sz="2000" dirty="0"/>
              <a:t>２</a:t>
            </a:r>
            <a:r>
              <a:rPr lang="en-US" altLang="zh-CN" sz="2000" dirty="0"/>
              <a:t>)</a:t>
            </a:r>
            <a:r>
              <a:rPr lang="zh-CN" altLang="en-US" sz="2000" dirty="0"/>
              <a:t>预售方持有建设工程规划许可证和施工许可证</a:t>
            </a:r>
            <a:r>
              <a:rPr lang="en-US" altLang="zh-CN" sz="2000" dirty="0"/>
              <a:t>.</a:t>
            </a:r>
          </a:p>
          <a:p>
            <a:pPr marL="177800" indent="446088"/>
            <a:r>
              <a:rPr lang="en-US" altLang="zh-CN" sz="2000" dirty="0"/>
              <a:t>(</a:t>
            </a:r>
            <a:r>
              <a:rPr lang="zh-CN" altLang="en-US" sz="2000" dirty="0"/>
              <a:t>３</a:t>
            </a:r>
            <a:r>
              <a:rPr lang="en-US" altLang="zh-CN" sz="2000" dirty="0"/>
              <a:t>)</a:t>
            </a:r>
            <a:r>
              <a:rPr lang="zh-CN" altLang="en-US" sz="2000" dirty="0"/>
              <a:t>按提供的预售商品房计算</a:t>
            </a:r>
            <a:r>
              <a:rPr lang="en-US" altLang="zh-CN" sz="2000" dirty="0"/>
              <a:t>,</a:t>
            </a:r>
            <a:r>
              <a:rPr lang="zh-CN" altLang="en-US" sz="2000" dirty="0"/>
              <a:t>预售方投入的建设资金达到工程建设总投资的２５％ </a:t>
            </a:r>
            <a:r>
              <a:rPr lang="zh-CN" altLang="en-US" sz="2000" dirty="0" smtClean="0"/>
              <a:t>以上</a:t>
            </a:r>
            <a:r>
              <a:rPr lang="en-US" altLang="zh-CN" sz="2000" dirty="0"/>
              <a:t>,</a:t>
            </a:r>
            <a:r>
              <a:rPr lang="zh-CN" altLang="en-US" sz="2000" dirty="0"/>
              <a:t>并已确定施工进度和竣工交付日期</a:t>
            </a:r>
            <a:r>
              <a:rPr lang="en-US" altLang="zh-CN" sz="2000" dirty="0"/>
              <a:t>.</a:t>
            </a:r>
          </a:p>
          <a:p>
            <a:pPr marL="177800" indent="446088"/>
            <a:r>
              <a:rPr lang="en-US" altLang="zh-CN" sz="2000" dirty="0"/>
              <a:t>(</a:t>
            </a:r>
            <a:r>
              <a:rPr lang="zh-CN" altLang="en-US" sz="2000" dirty="0"/>
              <a:t>４</a:t>
            </a:r>
            <a:r>
              <a:rPr lang="en-US" altLang="zh-CN" sz="2000" dirty="0"/>
              <a:t>)</a:t>
            </a:r>
            <a:r>
              <a:rPr lang="zh-CN" altLang="en-US" sz="2000" dirty="0"/>
              <a:t>已办理预售登记</a:t>
            </a:r>
            <a:r>
              <a:rPr lang="en-US" altLang="zh-CN" sz="2000" dirty="0"/>
              <a:t>,</a:t>
            </a:r>
            <a:r>
              <a:rPr lang="zh-CN" altLang="en-US" sz="2000" dirty="0"/>
              <a:t>并取得商品房预售许可证</a:t>
            </a:r>
            <a:r>
              <a:rPr lang="en-US" altLang="zh-CN" sz="2000" dirty="0"/>
              <a:t>.</a:t>
            </a:r>
          </a:p>
          <a:p>
            <a:pPr marL="177800" indent="446088"/>
            <a:r>
              <a:rPr lang="zh-CN" altLang="en-US" sz="2000" dirty="0"/>
              <a:t>只有符合上述条件的商品房预售</a:t>
            </a:r>
            <a:r>
              <a:rPr lang="en-US" altLang="zh-CN" sz="2000" dirty="0"/>
              <a:t>,</a:t>
            </a:r>
            <a:r>
              <a:rPr lang="zh-CN" altLang="en-US" sz="2000" dirty="0"/>
              <a:t>才具有法律效力</a:t>
            </a:r>
            <a:r>
              <a:rPr lang="en-US" altLang="zh-CN" sz="2000" dirty="0"/>
              <a:t>,</a:t>
            </a:r>
            <a:r>
              <a:rPr lang="zh-CN" altLang="en-US" sz="2000" dirty="0"/>
              <a:t>受法律保护</a:t>
            </a:r>
            <a:r>
              <a:rPr lang="en-US" altLang="zh-CN" sz="2000" dirty="0"/>
              <a:t>.</a:t>
            </a:r>
            <a:r>
              <a:rPr lang="zh-CN" altLang="en-US" sz="2000" dirty="0"/>
              <a:t>违反法定条件预售</a:t>
            </a:r>
            <a:r>
              <a:rPr lang="zh-CN" altLang="en-US" sz="2000" dirty="0" smtClean="0"/>
              <a:t>商品房的</a:t>
            </a:r>
            <a:r>
              <a:rPr lang="en-US" altLang="zh-CN" sz="2000" dirty="0"/>
              <a:t>,</a:t>
            </a:r>
            <a:r>
              <a:rPr lang="zh-CN" altLang="en-US" sz="2000" dirty="0"/>
              <a:t>由县级以上人民政府房地产管理部门责令停止预售活动</a:t>
            </a:r>
            <a:r>
              <a:rPr lang="en-US" altLang="zh-CN" sz="2000" dirty="0"/>
              <a:t>,</a:t>
            </a:r>
            <a:r>
              <a:rPr lang="zh-CN" altLang="en-US" sz="2000" dirty="0"/>
              <a:t>没收违法所得</a:t>
            </a:r>
            <a:r>
              <a:rPr lang="en-US" altLang="zh-CN" sz="2000" dirty="0"/>
              <a:t>,</a:t>
            </a:r>
            <a:r>
              <a:rPr lang="zh-CN" altLang="en-US" sz="2000" dirty="0" smtClean="0"/>
              <a:t>并可处以</a:t>
            </a:r>
            <a:r>
              <a:rPr lang="zh-TW" altLang="en-US" sz="2000" dirty="0" smtClean="0"/>
              <a:t>罚款</a:t>
            </a:r>
            <a:r>
              <a:rPr lang="en-US" altLang="zh-TW" sz="2000" dirty="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3053535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房地产管理法律制度</a:t>
            </a:r>
          </a:p>
        </p:txBody>
      </p:sp>
      <p:sp>
        <p:nvSpPr>
          <p:cNvPr id="37" name="文本框 36"/>
          <p:cNvSpPr txBox="1"/>
          <p:nvPr/>
        </p:nvSpPr>
        <p:spPr>
          <a:xfrm>
            <a:off x="607092" y="825580"/>
            <a:ext cx="11289716" cy="3600986"/>
          </a:xfrm>
          <a:prstGeom prst="rect">
            <a:avLst/>
          </a:prstGeom>
          <a:noFill/>
        </p:spPr>
        <p:txBody>
          <a:bodyPr wrap="square" rtlCol="0">
            <a:spAutoFit/>
          </a:bodyPr>
          <a:lstStyle/>
          <a:p>
            <a:r>
              <a:rPr lang="zh-CN" altLang="en-US" sz="2400" b="1" dirty="0"/>
              <a:t>四、房地产交易</a:t>
            </a:r>
            <a:r>
              <a:rPr lang="zh-CN" altLang="en-US" sz="2400" b="1" dirty="0" smtClean="0"/>
              <a:t>管理</a:t>
            </a:r>
            <a:endParaRPr lang="en-US" altLang="zh-CN" sz="2400" b="1" dirty="0" smtClean="0"/>
          </a:p>
          <a:p>
            <a:pPr marL="177800" indent="357188">
              <a:tabLst>
                <a:tab pos="712788" algn="l"/>
              </a:tabLst>
            </a:pPr>
            <a:r>
              <a:rPr lang="en-US" altLang="zh-CN" sz="2400" dirty="0" smtClean="0"/>
              <a:t>(</a:t>
            </a:r>
            <a:r>
              <a:rPr lang="zh-CN" altLang="en-US" sz="2400" dirty="0" smtClean="0"/>
              <a:t>四</a:t>
            </a:r>
            <a:r>
              <a:rPr lang="en-US" altLang="zh-CN" sz="2400" dirty="0"/>
              <a:t>)</a:t>
            </a:r>
            <a:r>
              <a:rPr lang="zh-CN" altLang="en-US" sz="2400" dirty="0"/>
              <a:t>房地产抵押</a:t>
            </a:r>
          </a:p>
          <a:p>
            <a:pPr marL="177800" indent="357188">
              <a:tabLst>
                <a:tab pos="712788" algn="l"/>
              </a:tabLst>
            </a:pPr>
            <a:r>
              <a:rPr lang="zh-CN" altLang="en-US" sz="2000" dirty="0" smtClean="0"/>
              <a:t>１</a:t>
            </a:r>
            <a:r>
              <a:rPr lang="en-US" altLang="zh-CN" sz="2000" dirty="0" smtClean="0"/>
              <a:t>.</a:t>
            </a:r>
            <a:r>
              <a:rPr lang="zh-CN" altLang="en-US" sz="2000" dirty="0" smtClean="0"/>
              <a:t>房地产抵押</a:t>
            </a:r>
            <a:r>
              <a:rPr lang="zh-CN" altLang="en-US" sz="2000" dirty="0"/>
              <a:t>的概念</a:t>
            </a:r>
          </a:p>
          <a:p>
            <a:pPr marL="177800" indent="357188">
              <a:tabLst>
                <a:tab pos="712788" algn="l"/>
              </a:tabLst>
            </a:pPr>
            <a:r>
              <a:rPr lang="zh-CN" altLang="en-US" sz="2000" dirty="0"/>
              <a:t>房地产抵押</a:t>
            </a:r>
            <a:r>
              <a:rPr lang="en-US" altLang="zh-CN" sz="2000" dirty="0"/>
              <a:t>,</a:t>
            </a:r>
            <a:r>
              <a:rPr lang="zh-CN" altLang="en-US" sz="2000" dirty="0"/>
              <a:t>是指抵押人以其合法的房地产</a:t>
            </a:r>
            <a:r>
              <a:rPr lang="en-US" altLang="zh-CN" sz="2000" dirty="0"/>
              <a:t>,</a:t>
            </a:r>
            <a:r>
              <a:rPr lang="zh-CN" altLang="en-US" sz="2000" dirty="0"/>
              <a:t>以不转移</a:t>
            </a:r>
            <a:r>
              <a:rPr lang="zh-CN" altLang="en-US" sz="2000" dirty="0" smtClean="0"/>
              <a:t>占有的方式向抵押权人提供债务履行</a:t>
            </a:r>
            <a:r>
              <a:rPr lang="zh-CN" altLang="en-US" sz="2000" dirty="0"/>
              <a:t>担保的行为</a:t>
            </a:r>
            <a:r>
              <a:rPr lang="en-US" altLang="zh-CN" sz="2000" dirty="0"/>
              <a:t>.</a:t>
            </a:r>
            <a:r>
              <a:rPr lang="zh-CN" altLang="en-US" sz="2000" dirty="0"/>
              <a:t>其中</a:t>
            </a:r>
            <a:r>
              <a:rPr lang="en-US" altLang="zh-CN" sz="2000" dirty="0"/>
              <a:t>,</a:t>
            </a:r>
            <a:r>
              <a:rPr lang="zh-CN" altLang="en-US" sz="2000" dirty="0"/>
              <a:t>提供房地产的债务人或第三人叫抵押人</a:t>
            </a:r>
            <a:r>
              <a:rPr lang="en-US" altLang="zh-CN" sz="2000" dirty="0"/>
              <a:t>,</a:t>
            </a:r>
            <a:r>
              <a:rPr lang="zh-CN" altLang="en-US" sz="2000" dirty="0"/>
              <a:t>接受房地产</a:t>
            </a:r>
            <a:r>
              <a:rPr lang="zh-CN" altLang="en-US" sz="2000" dirty="0" smtClean="0"/>
              <a:t>的债权人叫抵押权人</a:t>
            </a:r>
            <a:r>
              <a:rPr lang="en-US" altLang="zh-CN" sz="2000" dirty="0"/>
              <a:t>.</a:t>
            </a:r>
            <a:r>
              <a:rPr lang="zh-CN" altLang="en-US" sz="2000" dirty="0"/>
              <a:t>债务人到期不能清偿债务时</a:t>
            </a:r>
            <a:r>
              <a:rPr lang="en-US" altLang="zh-CN" sz="2000" dirty="0"/>
              <a:t>,</a:t>
            </a:r>
            <a:r>
              <a:rPr lang="zh-CN" altLang="en-US" sz="2000" dirty="0"/>
              <a:t>债权人有权从抵押房地产的折价或拍卖</a:t>
            </a:r>
            <a:r>
              <a:rPr lang="zh-CN" altLang="en-US" sz="2000" dirty="0" smtClean="0"/>
              <a:t>所得中优先</a:t>
            </a:r>
            <a:r>
              <a:rPr lang="zh-TW" altLang="en-US" sz="2000" dirty="0" smtClean="0"/>
              <a:t>受偿</a:t>
            </a:r>
            <a:r>
              <a:rPr lang="en-US" altLang="zh-TW" sz="2000" dirty="0"/>
              <a:t>.</a:t>
            </a:r>
          </a:p>
          <a:p>
            <a:pPr marL="177800" indent="357188">
              <a:tabLst>
                <a:tab pos="712788" algn="l"/>
              </a:tabLst>
            </a:pPr>
            <a:r>
              <a:rPr lang="zh-CN" altLang="en-US" sz="2000" dirty="0" smtClean="0"/>
              <a:t>２</a:t>
            </a:r>
            <a:r>
              <a:rPr lang="en-US" altLang="zh-CN" sz="2000" dirty="0" smtClean="0"/>
              <a:t>.</a:t>
            </a:r>
            <a:r>
              <a:rPr lang="zh-CN" altLang="en-US" sz="2000" dirty="0" smtClean="0"/>
              <a:t> </a:t>
            </a:r>
            <a:r>
              <a:rPr lang="zh-CN" altLang="en-US" sz="2000" dirty="0"/>
              <a:t>房地产抵押的范围</a:t>
            </a:r>
          </a:p>
          <a:p>
            <a:pPr marL="177800" indent="357188">
              <a:tabLst>
                <a:tab pos="712788" algn="l"/>
              </a:tabLst>
            </a:pPr>
            <a:r>
              <a:rPr lang="zh-CN" altLang="en-US" sz="2000" dirty="0"/>
              <a:t>房地产抵押的范围</a:t>
            </a:r>
            <a:r>
              <a:rPr lang="en-US" altLang="zh-CN" sz="2000" dirty="0"/>
              <a:t>,</a:t>
            </a:r>
            <a:r>
              <a:rPr lang="zh-CN" altLang="en-US" sz="2000" dirty="0"/>
              <a:t>是指房地产抵押权标的的范围</a:t>
            </a:r>
            <a:r>
              <a:rPr lang="en-US" altLang="zh-CN" sz="2000" dirty="0"/>
              <a:t>.«</a:t>
            </a:r>
            <a:r>
              <a:rPr lang="zh-CN" altLang="en-US" sz="2000" dirty="0"/>
              <a:t>物权法</a:t>
            </a:r>
            <a:r>
              <a:rPr lang="en-US" altLang="zh-CN" sz="2000" dirty="0"/>
              <a:t>»</a:t>
            </a:r>
            <a:r>
              <a:rPr lang="zh-CN" altLang="en-US" sz="2000" dirty="0"/>
              <a:t>第１８０条规定</a:t>
            </a:r>
            <a:r>
              <a:rPr lang="en-US" altLang="zh-CN" sz="2000" dirty="0"/>
              <a:t>,</a:t>
            </a:r>
            <a:r>
              <a:rPr lang="zh-CN" altLang="en-US" sz="2000" dirty="0"/>
              <a:t>债务人</a:t>
            </a:r>
            <a:r>
              <a:rPr lang="zh-CN" altLang="en-US" sz="2000" dirty="0" smtClean="0"/>
              <a:t>或者</a:t>
            </a:r>
            <a:r>
              <a:rPr lang="zh-CN" altLang="en-US" sz="2000" dirty="0"/>
              <a:t>第三人有权处分的下列财产可以抵押</a:t>
            </a:r>
            <a:r>
              <a:rPr lang="en-US" altLang="zh-CN" sz="2000" dirty="0"/>
              <a:t>:</a:t>
            </a:r>
            <a:r>
              <a:rPr lang="zh-CN" altLang="en-US" sz="2000" dirty="0"/>
              <a:t>建筑物和其他土地附着物</a:t>
            </a:r>
            <a:r>
              <a:rPr lang="en-US" altLang="zh-CN" sz="2000" dirty="0"/>
              <a:t>;</a:t>
            </a:r>
            <a:r>
              <a:rPr lang="zh-CN" altLang="en-US" sz="2000" dirty="0"/>
              <a:t>建设用地使用权</a:t>
            </a:r>
            <a:r>
              <a:rPr lang="en-US" altLang="zh-CN" sz="2000" dirty="0"/>
              <a:t>;</a:t>
            </a:r>
            <a:r>
              <a:rPr lang="zh-CN" altLang="en-US" sz="2000" dirty="0" smtClean="0"/>
              <a:t>以招标</a:t>
            </a:r>
            <a:r>
              <a:rPr lang="zh-CN" altLang="en-US" sz="2000" dirty="0"/>
              <a:t>、拍卖、公开协商等方式取得的荒地等土地承包经营权</a:t>
            </a:r>
            <a:r>
              <a:rPr lang="en-US" altLang="zh-CN" sz="2000" dirty="0"/>
              <a:t>;</a:t>
            </a:r>
            <a:r>
              <a:rPr lang="zh-CN" altLang="en-US" sz="2000" dirty="0"/>
              <a:t>生产设备、原材料、半成品、产品</a:t>
            </a:r>
            <a:r>
              <a:rPr lang="en-US" altLang="zh-CN" sz="2000" dirty="0" smtClean="0"/>
              <a:t>;</a:t>
            </a:r>
            <a:r>
              <a:rPr lang="zh-CN" altLang="en-US" sz="2000" dirty="0" smtClean="0"/>
              <a:t>正在</a:t>
            </a:r>
            <a:r>
              <a:rPr lang="zh-CN" altLang="en-US" sz="2000" dirty="0"/>
              <a:t>建造的建筑物、船舶、航空器</a:t>
            </a:r>
            <a:r>
              <a:rPr lang="en-US" altLang="zh-CN" sz="2000" dirty="0"/>
              <a:t>;</a:t>
            </a:r>
            <a:r>
              <a:rPr lang="zh-CN" altLang="en-US" sz="2000" dirty="0"/>
              <a:t>交通运输工具</a:t>
            </a:r>
            <a:r>
              <a:rPr lang="en-US" altLang="zh-CN" sz="2000" dirty="0"/>
              <a:t>;</a:t>
            </a:r>
            <a:r>
              <a:rPr lang="zh-CN" altLang="en-US" sz="2000" dirty="0"/>
              <a:t>法律、行政法规未禁止抵押的其他财产</a:t>
            </a:r>
            <a:r>
              <a:rPr lang="en-US" altLang="zh-CN" sz="2000" dirty="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45843630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房地产管理法律制度</a:t>
            </a:r>
          </a:p>
        </p:txBody>
      </p:sp>
      <p:sp>
        <p:nvSpPr>
          <p:cNvPr id="37" name="文本框 36"/>
          <p:cNvSpPr txBox="1"/>
          <p:nvPr/>
        </p:nvSpPr>
        <p:spPr>
          <a:xfrm>
            <a:off x="607092" y="825580"/>
            <a:ext cx="11289716" cy="5447645"/>
          </a:xfrm>
          <a:prstGeom prst="rect">
            <a:avLst/>
          </a:prstGeom>
          <a:noFill/>
        </p:spPr>
        <p:txBody>
          <a:bodyPr wrap="square" rtlCol="0">
            <a:spAutoFit/>
          </a:bodyPr>
          <a:lstStyle/>
          <a:p>
            <a:r>
              <a:rPr lang="zh-CN" altLang="en-US" sz="2400" b="1" dirty="0"/>
              <a:t>四、房地产交易</a:t>
            </a:r>
            <a:r>
              <a:rPr lang="zh-CN" altLang="en-US" sz="2400" b="1" dirty="0" smtClean="0"/>
              <a:t>管理</a:t>
            </a:r>
            <a:endParaRPr lang="en-US" altLang="zh-CN" sz="2400" b="1" dirty="0" smtClean="0"/>
          </a:p>
          <a:p>
            <a:pPr marL="177800" indent="357188">
              <a:tabLst>
                <a:tab pos="712788" algn="l"/>
              </a:tabLst>
            </a:pPr>
            <a:r>
              <a:rPr lang="en-US" altLang="zh-CN" sz="2400" dirty="0" smtClean="0"/>
              <a:t>(</a:t>
            </a:r>
            <a:r>
              <a:rPr lang="zh-CN" altLang="en-US" sz="2400" dirty="0" smtClean="0"/>
              <a:t>四</a:t>
            </a:r>
            <a:r>
              <a:rPr lang="en-US" altLang="zh-CN" sz="2400" dirty="0"/>
              <a:t>)</a:t>
            </a:r>
            <a:r>
              <a:rPr lang="zh-CN" altLang="en-US" sz="2400" dirty="0"/>
              <a:t>房地产抵押</a:t>
            </a:r>
          </a:p>
          <a:p>
            <a:pPr marL="266700" indent="357188"/>
            <a:r>
              <a:rPr lang="zh-CN" altLang="en-US" sz="2000" dirty="0" smtClean="0"/>
              <a:t>３</a:t>
            </a:r>
            <a:r>
              <a:rPr lang="en-US" altLang="zh-CN" sz="2000" dirty="0" smtClean="0"/>
              <a:t>.</a:t>
            </a:r>
            <a:r>
              <a:rPr lang="zh-CN" altLang="en-US" sz="2000" dirty="0" smtClean="0"/>
              <a:t> </a:t>
            </a:r>
            <a:r>
              <a:rPr lang="zh-CN" altLang="en-US" sz="2000" dirty="0"/>
              <a:t>房地产抵押权设定的条件</a:t>
            </a:r>
          </a:p>
          <a:p>
            <a:pPr marL="266700" indent="357188"/>
            <a:r>
              <a:rPr lang="zh-CN" altLang="en-US" sz="2000" dirty="0"/>
              <a:t>房地产抵押权的有效设定必须以合法为前提</a:t>
            </a:r>
            <a:r>
              <a:rPr lang="en-US" altLang="zh-CN" sz="2000" dirty="0"/>
              <a:t>,</a:t>
            </a:r>
            <a:r>
              <a:rPr lang="zh-CN" altLang="en-US" sz="2000" dirty="0"/>
              <a:t>并符合下列条件</a:t>
            </a:r>
            <a:r>
              <a:rPr lang="en-US" altLang="zh-CN" sz="2000" dirty="0"/>
              <a:t>.</a:t>
            </a:r>
          </a:p>
          <a:p>
            <a:pPr marL="266700" indent="357188"/>
            <a:r>
              <a:rPr lang="en-US" altLang="zh-CN" sz="2000" dirty="0"/>
              <a:t>(</a:t>
            </a:r>
            <a:r>
              <a:rPr lang="zh-CN" altLang="en-US" sz="2000" dirty="0"/>
              <a:t>１</a:t>
            </a:r>
            <a:r>
              <a:rPr lang="en-US" altLang="zh-CN" sz="2000" dirty="0"/>
              <a:t>)</a:t>
            </a:r>
            <a:r>
              <a:rPr lang="zh-CN" altLang="en-US" sz="2000" dirty="0"/>
              <a:t>抵押人对其用以抵押的房地产依法享有处分权</a:t>
            </a:r>
            <a:r>
              <a:rPr lang="en-US" altLang="zh-CN" sz="2000" dirty="0"/>
              <a:t>.</a:t>
            </a:r>
            <a:r>
              <a:rPr lang="zh-CN" altLang="en-US" sz="2000" dirty="0"/>
              <a:t>例如</a:t>
            </a:r>
            <a:r>
              <a:rPr lang="en-US" altLang="zh-CN" sz="2000" dirty="0"/>
              <a:t>,</a:t>
            </a:r>
            <a:r>
              <a:rPr lang="zh-CN" altLang="en-US" sz="2000" dirty="0"/>
              <a:t>以房地产设定抵押权的</a:t>
            </a:r>
            <a:r>
              <a:rPr lang="en-US" altLang="zh-CN" sz="2000" dirty="0"/>
              <a:t>,</a:t>
            </a:r>
            <a:r>
              <a:rPr lang="zh-CN" altLang="en-US" sz="2000" dirty="0" smtClean="0"/>
              <a:t>抵押人应对抵押</a:t>
            </a:r>
            <a:r>
              <a:rPr lang="zh-CN" altLang="en-US" sz="2000" dirty="0"/>
              <a:t>的房屋享有所有权</a:t>
            </a:r>
            <a:r>
              <a:rPr lang="en-US" altLang="zh-CN" sz="2000" dirty="0"/>
              <a:t>.</a:t>
            </a:r>
            <a:r>
              <a:rPr lang="zh-CN" altLang="en-US" sz="2000" dirty="0"/>
              <a:t>抵押人以共有房产设定抵押权时</a:t>
            </a:r>
            <a:r>
              <a:rPr lang="en-US" altLang="zh-CN" sz="2000" dirty="0"/>
              <a:t>,</a:t>
            </a:r>
            <a:r>
              <a:rPr lang="zh-CN" altLang="en-US" sz="2000" dirty="0" smtClean="0"/>
              <a:t>须经全体共有人书面同意</a:t>
            </a:r>
            <a:r>
              <a:rPr lang="en-US" altLang="zh-CN" sz="2000" dirty="0"/>
              <a:t>.</a:t>
            </a:r>
          </a:p>
          <a:p>
            <a:pPr marL="266700" indent="357188"/>
            <a:r>
              <a:rPr lang="en-US" altLang="zh-CN" sz="2000" dirty="0"/>
              <a:t>(</a:t>
            </a:r>
            <a:r>
              <a:rPr lang="zh-CN" altLang="en-US" sz="2000" dirty="0"/>
              <a:t>２</a:t>
            </a:r>
            <a:r>
              <a:rPr lang="en-US" altLang="zh-CN" sz="2000" dirty="0"/>
              <a:t>)</a:t>
            </a:r>
            <a:r>
              <a:rPr lang="zh-CN" altLang="en-US" sz="2000" dirty="0"/>
              <a:t>抵押权人通常是国家法律允许从事贷款业务的金融机构</a:t>
            </a:r>
            <a:r>
              <a:rPr lang="en-US" altLang="zh-CN" sz="2000" dirty="0"/>
              <a:t>.</a:t>
            </a:r>
            <a:r>
              <a:rPr lang="zh-CN" altLang="en-US" sz="2000" dirty="0"/>
              <a:t>在我国</a:t>
            </a:r>
            <a:r>
              <a:rPr lang="en-US" altLang="zh-CN" sz="2000" dirty="0"/>
              <a:t>,</a:t>
            </a:r>
            <a:r>
              <a:rPr lang="zh-CN" altLang="en-US" sz="2000" dirty="0" smtClean="0"/>
              <a:t>具有发放贷款资格的金融机构</a:t>
            </a:r>
            <a:r>
              <a:rPr lang="zh-CN" altLang="en-US" sz="2000" dirty="0"/>
              <a:t>主要有政策性银行</a:t>
            </a:r>
            <a:r>
              <a:rPr lang="en-US" altLang="zh-CN" sz="2000" dirty="0"/>
              <a:t>(</a:t>
            </a:r>
            <a:r>
              <a:rPr lang="zh-CN" altLang="en-US" sz="2000" dirty="0"/>
              <a:t>如开发银行、农业银行</a:t>
            </a:r>
            <a:r>
              <a:rPr lang="en-US" altLang="zh-CN" sz="2000" dirty="0"/>
              <a:t>)</a:t>
            </a:r>
            <a:r>
              <a:rPr lang="zh-CN" altLang="en-US" sz="2000" dirty="0"/>
              <a:t>、商业银行、信托投资公司、</a:t>
            </a:r>
            <a:r>
              <a:rPr lang="zh-CN" altLang="en-US" sz="2000" dirty="0" smtClean="0"/>
              <a:t>信用社等</a:t>
            </a:r>
            <a:r>
              <a:rPr lang="en-US" altLang="zh-CN" sz="2000" dirty="0"/>
              <a:t>.</a:t>
            </a:r>
            <a:r>
              <a:rPr lang="zh-CN" altLang="en-US" sz="2000" dirty="0"/>
              <a:t>无论哪种银行作为抵押权人</a:t>
            </a:r>
            <a:r>
              <a:rPr lang="en-US" altLang="zh-CN" sz="2000" dirty="0"/>
              <a:t>,</a:t>
            </a:r>
            <a:r>
              <a:rPr lang="zh-CN" altLang="en-US" sz="2000" dirty="0"/>
              <a:t>都必须具有合法的资格</a:t>
            </a:r>
            <a:r>
              <a:rPr lang="en-US" altLang="zh-CN" sz="2000" dirty="0"/>
              <a:t>.</a:t>
            </a:r>
          </a:p>
          <a:p>
            <a:pPr marL="266700" indent="357188"/>
            <a:r>
              <a:rPr lang="en-US" altLang="zh-CN" sz="2000" dirty="0"/>
              <a:t>(</a:t>
            </a:r>
            <a:r>
              <a:rPr lang="zh-CN" altLang="en-US" sz="2000" dirty="0"/>
              <a:t>３</a:t>
            </a:r>
            <a:r>
              <a:rPr lang="en-US" altLang="zh-CN" sz="2000" dirty="0"/>
              <a:t>)</a:t>
            </a:r>
            <a:r>
              <a:rPr lang="zh-CN" altLang="en-US" sz="2000" dirty="0"/>
              <a:t>用以设定抵押权的房地产必须符合法定范围和法定要求</a:t>
            </a:r>
            <a:r>
              <a:rPr lang="en-US" altLang="zh-CN" sz="2000" dirty="0"/>
              <a:t>.«</a:t>
            </a:r>
            <a:r>
              <a:rPr lang="zh-CN" altLang="en-US" sz="2000" dirty="0"/>
              <a:t>物权法</a:t>
            </a:r>
            <a:r>
              <a:rPr lang="en-US" altLang="zh-CN" sz="2000" dirty="0"/>
              <a:t>»</a:t>
            </a:r>
            <a:r>
              <a:rPr lang="zh-CN" altLang="en-US" sz="2000" dirty="0" smtClean="0"/>
              <a:t>第</a:t>
            </a:r>
            <a:r>
              <a:rPr lang="en-US" altLang="zh-CN" sz="2000" dirty="0" smtClean="0"/>
              <a:t>184</a:t>
            </a:r>
            <a:r>
              <a:rPr lang="zh-CN" altLang="en-US" sz="2000" dirty="0" smtClean="0"/>
              <a:t>条</a:t>
            </a:r>
            <a:r>
              <a:rPr lang="zh-CN" altLang="en-US" sz="2000" dirty="0"/>
              <a:t>规定</a:t>
            </a:r>
            <a:r>
              <a:rPr lang="en-US" altLang="zh-CN" sz="2000" dirty="0" smtClean="0"/>
              <a:t>,</a:t>
            </a:r>
            <a:r>
              <a:rPr lang="zh-CN" altLang="en-US" sz="2000" dirty="0" smtClean="0"/>
              <a:t>下列财产不得设定抵押</a:t>
            </a:r>
            <a:r>
              <a:rPr lang="en-US" altLang="zh-CN" sz="2000" dirty="0"/>
              <a:t>:</a:t>
            </a:r>
            <a:r>
              <a:rPr lang="zh-CN" altLang="en-US" sz="2000" dirty="0"/>
              <a:t>土地所有权</a:t>
            </a:r>
            <a:r>
              <a:rPr lang="en-US" altLang="zh-CN" sz="2000" dirty="0"/>
              <a:t>;</a:t>
            </a:r>
            <a:r>
              <a:rPr lang="zh-CN" altLang="en-US" sz="2000" dirty="0"/>
              <a:t>耕地、宅基地、自留地、自留山等集体</a:t>
            </a:r>
            <a:r>
              <a:rPr lang="zh-CN" altLang="en-US" sz="2000" dirty="0" smtClean="0"/>
              <a:t>所有的土地使用权</a:t>
            </a:r>
            <a:r>
              <a:rPr lang="en-US" altLang="zh-CN" sz="2000" dirty="0"/>
              <a:t>,</a:t>
            </a:r>
            <a:r>
              <a:rPr lang="zh-CN" altLang="en-US" sz="2000" dirty="0"/>
              <a:t>但法律规定可以抵押的除外</a:t>
            </a:r>
            <a:r>
              <a:rPr lang="en-US" altLang="zh-CN" sz="2000" dirty="0"/>
              <a:t>;</a:t>
            </a:r>
            <a:r>
              <a:rPr lang="zh-CN" altLang="en-US" sz="2000" dirty="0"/>
              <a:t>学校、幼儿园、医院等以公益为目的的事业单位、社会团</a:t>
            </a:r>
            <a:r>
              <a:rPr lang="zh-CN" altLang="en-US" sz="2000" dirty="0" smtClean="0"/>
              <a:t>体的教育设施</a:t>
            </a:r>
            <a:r>
              <a:rPr lang="zh-CN" altLang="en-US" sz="2000" dirty="0"/>
              <a:t>、医疗卫生设施和其他社会公益设施</a:t>
            </a:r>
            <a:r>
              <a:rPr lang="en-US" altLang="zh-CN" sz="2000" dirty="0"/>
              <a:t>;</a:t>
            </a:r>
            <a:r>
              <a:rPr lang="zh-CN" altLang="en-US" sz="2000" dirty="0"/>
              <a:t>所有权、使用权不明或者有争议的财产</a:t>
            </a:r>
            <a:r>
              <a:rPr lang="en-US" altLang="zh-CN" sz="2000" dirty="0"/>
              <a:t>;</a:t>
            </a:r>
            <a:r>
              <a:rPr lang="zh-CN" altLang="en-US" sz="2000" dirty="0" smtClean="0"/>
              <a:t>依法被查封</a:t>
            </a:r>
            <a:r>
              <a:rPr lang="zh-CN" altLang="en-US" sz="2000" dirty="0"/>
              <a:t>、扣押、监管的财产</a:t>
            </a:r>
            <a:r>
              <a:rPr lang="en-US" altLang="zh-CN" sz="2000" dirty="0"/>
              <a:t>;</a:t>
            </a:r>
            <a:r>
              <a:rPr lang="zh-CN" altLang="en-US" sz="2000" dirty="0"/>
              <a:t>法律、行政法规规定不得抵押的其他财产</a:t>
            </a:r>
            <a:r>
              <a:rPr lang="en-US" altLang="zh-CN" sz="2000" dirty="0"/>
              <a:t>.</a:t>
            </a:r>
          </a:p>
          <a:p>
            <a:pPr marL="266700" indent="357188"/>
            <a:r>
              <a:rPr lang="zh-CN" altLang="en-US" sz="2000" dirty="0" smtClean="0"/>
              <a:t>４</a:t>
            </a:r>
            <a:r>
              <a:rPr lang="en-US" altLang="zh-CN" sz="2000" dirty="0" smtClean="0"/>
              <a:t>.</a:t>
            </a:r>
            <a:r>
              <a:rPr lang="zh-CN" altLang="en-US" sz="2000" dirty="0" smtClean="0"/>
              <a:t> </a:t>
            </a:r>
            <a:r>
              <a:rPr lang="zh-CN" altLang="en-US" sz="2000" dirty="0"/>
              <a:t>房地产抵押登记</a:t>
            </a:r>
          </a:p>
          <a:p>
            <a:pPr marL="266700" indent="357188"/>
            <a:r>
              <a:rPr lang="zh-CN" altLang="en-US" sz="2000" dirty="0"/>
              <a:t>房地产抵押</a:t>
            </a:r>
            <a:r>
              <a:rPr lang="en-US" altLang="zh-CN" sz="2000" dirty="0"/>
              <a:t>,</a:t>
            </a:r>
            <a:r>
              <a:rPr lang="zh-CN" altLang="en-US" sz="2000" dirty="0"/>
              <a:t>要求当事人签订书面抵押合同</a:t>
            </a:r>
            <a:r>
              <a:rPr lang="en-US" altLang="zh-CN" sz="2000" dirty="0"/>
              <a:t>,</a:t>
            </a:r>
            <a:r>
              <a:rPr lang="zh-CN" altLang="en-US" sz="2000" dirty="0"/>
              <a:t>并依法办理抵押登记</a:t>
            </a:r>
            <a:r>
              <a:rPr lang="en-US" altLang="zh-CN" sz="2000" dirty="0"/>
              <a:t>,</a:t>
            </a:r>
            <a:r>
              <a:rPr lang="zh-CN" altLang="en-US" sz="2000" dirty="0" smtClean="0"/>
              <a:t>抵押合同自登记之日起生效</a:t>
            </a:r>
            <a:r>
              <a:rPr lang="en-US" altLang="zh-CN" sz="2000" dirty="0"/>
              <a:t>.</a:t>
            </a:r>
            <a:r>
              <a:rPr lang="zh-CN" altLang="en-US" sz="2000" dirty="0"/>
              <a:t>当事人未依法办理抵押登记的</a:t>
            </a:r>
            <a:r>
              <a:rPr lang="en-US" altLang="zh-CN" sz="2000" dirty="0"/>
              <a:t>,</a:t>
            </a:r>
            <a:r>
              <a:rPr lang="zh-CN" altLang="en-US" sz="2000" dirty="0"/>
              <a:t>不得对抗第三人</a:t>
            </a:r>
            <a:r>
              <a:rPr lang="en-US" altLang="zh-CN" sz="2000" dirty="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82220904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房地产管理法律制度</a:t>
            </a:r>
          </a:p>
        </p:txBody>
      </p:sp>
      <p:sp>
        <p:nvSpPr>
          <p:cNvPr id="37" name="文本框 36"/>
          <p:cNvSpPr txBox="1"/>
          <p:nvPr/>
        </p:nvSpPr>
        <p:spPr>
          <a:xfrm>
            <a:off x="607092" y="825580"/>
            <a:ext cx="11289716" cy="5693866"/>
          </a:xfrm>
          <a:prstGeom prst="rect">
            <a:avLst/>
          </a:prstGeom>
          <a:noFill/>
        </p:spPr>
        <p:txBody>
          <a:bodyPr wrap="square" rtlCol="0">
            <a:spAutoFit/>
          </a:bodyPr>
          <a:lstStyle/>
          <a:p>
            <a:r>
              <a:rPr lang="en-US" altLang="zh-CN" sz="2400" b="1" dirty="0"/>
              <a:t>(</a:t>
            </a:r>
            <a:r>
              <a:rPr lang="zh-CN" altLang="en-US" sz="2400" b="1" dirty="0"/>
              <a:t>五</a:t>
            </a:r>
            <a:r>
              <a:rPr lang="en-US" altLang="zh-CN" sz="2400" b="1" dirty="0"/>
              <a:t>)</a:t>
            </a:r>
            <a:r>
              <a:rPr lang="zh-CN" altLang="en-US" sz="2400" b="1" dirty="0"/>
              <a:t>房屋租赁</a:t>
            </a:r>
          </a:p>
          <a:p>
            <a:pPr indent="534988"/>
            <a:r>
              <a:rPr lang="zh-CN" altLang="en-US" sz="2000" dirty="0" smtClean="0"/>
              <a:t>１</a:t>
            </a:r>
            <a:r>
              <a:rPr lang="en-US" altLang="zh-CN" sz="2000" dirty="0" smtClean="0"/>
              <a:t>.</a:t>
            </a:r>
            <a:r>
              <a:rPr lang="zh-CN" altLang="en-US" sz="2000" dirty="0" smtClean="0"/>
              <a:t>房屋租赁</a:t>
            </a:r>
            <a:r>
              <a:rPr lang="zh-CN" altLang="en-US" sz="2000" dirty="0"/>
              <a:t>的概念</a:t>
            </a:r>
          </a:p>
          <a:p>
            <a:pPr indent="534988"/>
            <a:r>
              <a:rPr lang="zh-CN" altLang="en-US" sz="2000" dirty="0"/>
              <a:t>房屋租赁是指房屋所有权人作为出租方将其房屋出租给承租人使用</a:t>
            </a:r>
            <a:r>
              <a:rPr lang="en-US" altLang="zh-CN" sz="2000" dirty="0"/>
              <a:t>,</a:t>
            </a:r>
            <a:r>
              <a:rPr lang="zh-CN" altLang="en-US" sz="2000" dirty="0"/>
              <a:t>由承租人向出</a:t>
            </a:r>
            <a:r>
              <a:rPr lang="zh-CN" altLang="en-US" sz="2000" dirty="0" smtClean="0"/>
              <a:t>租人支付</a:t>
            </a:r>
            <a:r>
              <a:rPr lang="zh-CN" altLang="en-US" sz="2000" dirty="0"/>
              <a:t>租金的行为</a:t>
            </a:r>
            <a:r>
              <a:rPr lang="en-US" altLang="zh-CN" sz="2000" dirty="0"/>
              <a:t>.</a:t>
            </a:r>
          </a:p>
          <a:p>
            <a:pPr indent="534988"/>
            <a:r>
              <a:rPr lang="zh-CN" altLang="en-US" sz="2000" dirty="0" smtClean="0"/>
              <a:t>２</a:t>
            </a:r>
            <a:r>
              <a:rPr lang="en-US" altLang="zh-CN" sz="2000" dirty="0" smtClean="0"/>
              <a:t>.</a:t>
            </a:r>
            <a:r>
              <a:rPr lang="zh-CN" altLang="en-US" sz="2000" dirty="0" smtClean="0"/>
              <a:t> </a:t>
            </a:r>
            <a:r>
              <a:rPr lang="zh-CN" altLang="en-US" sz="2000" dirty="0"/>
              <a:t>房屋租赁合同</a:t>
            </a:r>
          </a:p>
          <a:p>
            <a:pPr indent="534988"/>
            <a:r>
              <a:rPr lang="zh-CN" altLang="en-US" sz="2000" dirty="0"/>
              <a:t>房屋租赁时</a:t>
            </a:r>
            <a:r>
              <a:rPr lang="en-US" altLang="zh-CN" sz="2000" dirty="0"/>
              <a:t>,</a:t>
            </a:r>
            <a:r>
              <a:rPr lang="zh-CN" altLang="en-US" sz="2000" dirty="0"/>
              <a:t>出租人和承租人应当签订书面租赁合同</a:t>
            </a:r>
            <a:r>
              <a:rPr lang="en-US" altLang="zh-CN" sz="2000" dirty="0"/>
              <a:t>,</a:t>
            </a:r>
            <a:r>
              <a:rPr lang="zh-CN" altLang="en-US" sz="2000" dirty="0"/>
              <a:t>约定租赁期限、租赁用途、</a:t>
            </a:r>
            <a:r>
              <a:rPr lang="zh-CN" altLang="en-US" sz="2000" dirty="0" smtClean="0"/>
              <a:t>租赁价格</a:t>
            </a:r>
            <a:r>
              <a:rPr lang="zh-CN" altLang="en-US" sz="2000" dirty="0"/>
              <a:t>、修缮责任等条款</a:t>
            </a:r>
            <a:r>
              <a:rPr lang="en-US" altLang="zh-CN" sz="2000" dirty="0"/>
              <a:t>,</a:t>
            </a:r>
            <a:r>
              <a:rPr lang="zh-CN" altLang="en-US" sz="2000" dirty="0"/>
              <a:t>以及双方的其他权利和义务</a:t>
            </a:r>
            <a:r>
              <a:rPr lang="en-US" altLang="zh-CN" sz="2000" dirty="0"/>
              <a:t>,</a:t>
            </a:r>
            <a:r>
              <a:rPr lang="zh-CN" altLang="en-US" sz="2000" dirty="0"/>
              <a:t>并向房产管理部门登记备案</a:t>
            </a:r>
            <a:r>
              <a:rPr lang="en-US" altLang="zh-CN" sz="2000" dirty="0"/>
              <a:t>.</a:t>
            </a:r>
          </a:p>
          <a:p>
            <a:pPr indent="534988"/>
            <a:r>
              <a:rPr lang="zh-CN" altLang="en-US" sz="2000" dirty="0" smtClean="0"/>
              <a:t>３</a:t>
            </a:r>
            <a:r>
              <a:rPr lang="en-US" altLang="zh-CN" sz="2000" dirty="0" smtClean="0"/>
              <a:t>.</a:t>
            </a:r>
            <a:r>
              <a:rPr lang="zh-CN" altLang="en-US" sz="2000" dirty="0" smtClean="0"/>
              <a:t> </a:t>
            </a:r>
            <a:r>
              <a:rPr lang="zh-CN" altLang="en-US" sz="2000" dirty="0"/>
              <a:t>出租人和承租人的权利义务</a:t>
            </a:r>
          </a:p>
          <a:p>
            <a:pPr indent="534988"/>
            <a:r>
              <a:rPr lang="zh-CN" altLang="en-US" sz="2000" dirty="0"/>
              <a:t>租赁期间</a:t>
            </a:r>
            <a:r>
              <a:rPr lang="en-US" altLang="zh-CN" sz="2000" dirty="0"/>
              <a:t>,</a:t>
            </a:r>
            <a:r>
              <a:rPr lang="zh-CN" altLang="en-US" sz="2000" dirty="0"/>
              <a:t>出租人负有及时、认真检查和维修其所出租房屋及其附属设施的义务</a:t>
            </a:r>
            <a:r>
              <a:rPr lang="en-US" altLang="zh-CN" sz="2000" dirty="0"/>
              <a:t>.</a:t>
            </a:r>
            <a:r>
              <a:rPr lang="zh-CN" altLang="en-US" sz="2000" dirty="0" smtClean="0"/>
              <a:t>出租人转让房地产</a:t>
            </a:r>
            <a:r>
              <a:rPr lang="zh-CN" altLang="en-US" sz="2000" dirty="0"/>
              <a:t>的</a:t>
            </a:r>
            <a:r>
              <a:rPr lang="en-US" altLang="zh-CN" sz="2000" dirty="0"/>
              <a:t>,</a:t>
            </a:r>
            <a:r>
              <a:rPr lang="zh-CN" altLang="en-US" sz="2000" dirty="0"/>
              <a:t>还应提前通知承租人</a:t>
            </a:r>
            <a:r>
              <a:rPr lang="en-US" altLang="zh-CN" sz="2000" dirty="0"/>
              <a:t>,</a:t>
            </a:r>
            <a:r>
              <a:rPr lang="zh-CN" altLang="en-US" sz="2000" dirty="0"/>
              <a:t>承租人在同等条件下享有优先购买权</a:t>
            </a:r>
            <a:r>
              <a:rPr lang="en-US" altLang="zh-CN" sz="2000" dirty="0"/>
              <a:t>.</a:t>
            </a:r>
            <a:r>
              <a:rPr lang="zh-CN" altLang="en-US" sz="2000" dirty="0" smtClean="0"/>
              <a:t>如出租人将房地产转让给</a:t>
            </a:r>
            <a:r>
              <a:rPr lang="zh-CN" altLang="en-US" sz="2000" dirty="0"/>
              <a:t>他人的</a:t>
            </a:r>
            <a:r>
              <a:rPr lang="en-US" altLang="zh-CN" sz="2000" dirty="0"/>
              <a:t>,</a:t>
            </a:r>
            <a:r>
              <a:rPr lang="zh-CN" altLang="en-US" sz="2000" dirty="0"/>
              <a:t>原房地产租赁关系继续有效</a:t>
            </a:r>
            <a:r>
              <a:rPr lang="en-US" altLang="zh-CN" sz="2000" dirty="0"/>
              <a:t>.</a:t>
            </a:r>
            <a:r>
              <a:rPr lang="zh-CN" altLang="en-US" sz="2000" dirty="0"/>
              <a:t>承租人负有按合同规定支付</a:t>
            </a:r>
            <a:r>
              <a:rPr lang="zh-CN" altLang="en-US" sz="2000" dirty="0" smtClean="0"/>
              <a:t>租金和合理使用房地产</a:t>
            </a:r>
            <a:r>
              <a:rPr lang="zh-CN" altLang="en-US" sz="2000" dirty="0"/>
              <a:t>的义务</a:t>
            </a:r>
            <a:r>
              <a:rPr lang="en-US" altLang="zh-CN" sz="2000" dirty="0"/>
              <a:t>,</a:t>
            </a:r>
            <a:r>
              <a:rPr lang="zh-CN" altLang="en-US" sz="2000" dirty="0"/>
              <a:t>并不得转让房地产</a:t>
            </a:r>
            <a:r>
              <a:rPr lang="en-US" altLang="zh-CN" sz="2000" dirty="0"/>
              <a:t>.</a:t>
            </a:r>
            <a:r>
              <a:rPr lang="zh-CN" altLang="en-US" sz="2000" dirty="0"/>
              <a:t>互换、转租以及利用房地产与他人联营、合营的</a:t>
            </a:r>
            <a:r>
              <a:rPr lang="en-US" altLang="zh-CN" sz="2000" dirty="0" smtClean="0"/>
              <a:t>,</a:t>
            </a:r>
            <a:r>
              <a:rPr lang="zh-CN" altLang="en-US" sz="2000" dirty="0" smtClean="0"/>
              <a:t>应</a:t>
            </a:r>
            <a:r>
              <a:rPr lang="zh-CN" altLang="en-US" sz="2000" dirty="0"/>
              <a:t>征得原出租人同意</a:t>
            </a:r>
            <a:r>
              <a:rPr lang="en-US" altLang="zh-CN" sz="2000" dirty="0"/>
              <a:t>.</a:t>
            </a:r>
            <a:r>
              <a:rPr lang="zh-CN" altLang="en-US" sz="2000" dirty="0"/>
              <a:t>以划拨方式取得土地使用权而建筑的房屋</a:t>
            </a:r>
            <a:r>
              <a:rPr lang="en-US" altLang="zh-CN" sz="2000" dirty="0"/>
              <a:t>,</a:t>
            </a:r>
            <a:r>
              <a:rPr lang="zh-CN" altLang="en-US" sz="2000" dirty="0"/>
              <a:t>房屋所有权人将其出</a:t>
            </a:r>
            <a:r>
              <a:rPr lang="zh-CN" altLang="en-US" sz="2000" dirty="0" smtClean="0"/>
              <a:t>租的</a:t>
            </a:r>
            <a:r>
              <a:rPr lang="en-US" altLang="zh-CN" sz="2000" dirty="0"/>
              <a:t>,</a:t>
            </a:r>
            <a:r>
              <a:rPr lang="zh-CN" altLang="en-US" sz="2000" dirty="0"/>
              <a:t>应当将租金中所含的土地收益上缴国家</a:t>
            </a:r>
            <a:r>
              <a:rPr lang="en-US" altLang="zh-CN" sz="2000" dirty="0"/>
              <a:t>.</a:t>
            </a:r>
          </a:p>
          <a:p>
            <a:pPr indent="534988"/>
            <a:r>
              <a:rPr lang="zh-CN" altLang="en-US" sz="2000" dirty="0" smtClean="0"/>
              <a:t>４</a:t>
            </a:r>
            <a:r>
              <a:rPr lang="en-US" altLang="zh-CN" sz="2000" dirty="0" smtClean="0"/>
              <a:t>.</a:t>
            </a:r>
            <a:r>
              <a:rPr lang="zh-CN" altLang="en-US" sz="2000" dirty="0" smtClean="0"/>
              <a:t> </a:t>
            </a:r>
            <a:r>
              <a:rPr lang="zh-CN" altLang="en-US" sz="2000" dirty="0"/>
              <a:t>房屋租赁的禁止条件</a:t>
            </a:r>
          </a:p>
          <a:p>
            <a:pPr indent="534988"/>
            <a:r>
              <a:rPr lang="zh-CN" altLang="en-US" sz="2000" dirty="0"/>
              <a:t>房屋租赁管理规定</a:t>
            </a:r>
            <a:r>
              <a:rPr lang="en-US" altLang="zh-CN" sz="2000" dirty="0"/>
              <a:t>,</a:t>
            </a:r>
            <a:r>
              <a:rPr lang="zh-CN" altLang="en-US" sz="2000" dirty="0"/>
              <a:t>有下列情形之一的房屋不得出租</a:t>
            </a:r>
            <a:r>
              <a:rPr lang="en-US" altLang="zh-CN" sz="2000" dirty="0"/>
              <a:t>:</a:t>
            </a:r>
            <a:r>
              <a:rPr lang="zh-CN" altLang="en-US" sz="2000" dirty="0"/>
              <a:t>依法未取得房屋所有权证的</a:t>
            </a:r>
            <a:r>
              <a:rPr lang="en-US" altLang="zh-CN" sz="2000" dirty="0"/>
              <a:t>;</a:t>
            </a:r>
            <a:r>
              <a:rPr lang="zh-CN" altLang="en-US" sz="2000" dirty="0" smtClean="0"/>
              <a:t>权属有争议</a:t>
            </a:r>
            <a:r>
              <a:rPr lang="zh-CN" altLang="en-US" sz="2000" dirty="0"/>
              <a:t>的</a:t>
            </a:r>
            <a:r>
              <a:rPr lang="en-US" altLang="zh-CN" sz="2000" dirty="0"/>
              <a:t>;</a:t>
            </a:r>
            <a:r>
              <a:rPr lang="zh-CN" altLang="en-US" sz="2000" dirty="0"/>
              <a:t>共有房屋未取得共有人同意的</a:t>
            </a:r>
            <a:r>
              <a:rPr lang="en-US" altLang="zh-CN" sz="2000" dirty="0"/>
              <a:t>;</a:t>
            </a:r>
            <a:r>
              <a:rPr lang="zh-CN" altLang="en-US" sz="2000" dirty="0"/>
              <a:t>不符合安全标准的</a:t>
            </a:r>
            <a:r>
              <a:rPr lang="en-US" altLang="zh-CN" sz="2000" dirty="0"/>
              <a:t>;</a:t>
            </a:r>
            <a:r>
              <a:rPr lang="zh-CN" altLang="en-US" sz="2000" dirty="0"/>
              <a:t>属于违章建筑的</a:t>
            </a:r>
            <a:r>
              <a:rPr lang="en-US" altLang="zh-CN" sz="2000" dirty="0"/>
              <a:t>;</a:t>
            </a:r>
            <a:r>
              <a:rPr lang="zh-CN" altLang="en-US" sz="2000" dirty="0"/>
              <a:t>已抵押</a:t>
            </a:r>
            <a:r>
              <a:rPr lang="en-US" altLang="zh-CN" sz="2000" dirty="0" smtClean="0"/>
              <a:t>,</a:t>
            </a:r>
            <a:r>
              <a:rPr lang="zh-CN" altLang="en-US" sz="2000" dirty="0" smtClean="0"/>
              <a:t>未经抵押权人</a:t>
            </a:r>
            <a:r>
              <a:rPr lang="zh-CN" altLang="en-US" sz="2000" dirty="0"/>
              <a:t>同意的</a:t>
            </a:r>
            <a:r>
              <a:rPr lang="en-US" altLang="zh-CN" sz="2000" dirty="0"/>
              <a:t>;</a:t>
            </a:r>
            <a:r>
              <a:rPr lang="zh-CN" altLang="en-US" sz="2000" dirty="0"/>
              <a:t>不符合公安、环保、卫生等主管部门的有关规定</a:t>
            </a:r>
            <a:r>
              <a:rPr lang="en-US" altLang="zh-CN" sz="2000" dirty="0"/>
              <a:t>;</a:t>
            </a:r>
            <a:r>
              <a:rPr lang="zh-CN" altLang="en-US" sz="2000" dirty="0"/>
              <a:t>司法机关</a:t>
            </a:r>
            <a:r>
              <a:rPr lang="zh-CN" altLang="en-US" sz="2000" dirty="0" smtClean="0"/>
              <a:t>和行政机关依法</a:t>
            </a:r>
            <a:r>
              <a:rPr lang="zh-CN" altLang="en-US" sz="2000" dirty="0"/>
              <a:t>裁定、决定查封或者以其他形式限制房地产权利的</a:t>
            </a:r>
            <a:r>
              <a:rPr lang="en-US" altLang="zh-CN" sz="2000" dirty="0"/>
              <a:t>;</a:t>
            </a:r>
            <a:r>
              <a:rPr lang="zh-CN" altLang="en-US" sz="2000" dirty="0"/>
              <a:t>有关法律、法规禁止出租的其</a:t>
            </a:r>
            <a:r>
              <a:rPr lang="zh-CN" altLang="en-US" sz="2000" dirty="0" smtClean="0"/>
              <a:t>他</a:t>
            </a:r>
            <a:r>
              <a:rPr lang="zh-Hant" altLang="en-US" sz="2000" dirty="0" smtClean="0"/>
              <a:t>情形</a:t>
            </a:r>
            <a:r>
              <a:rPr lang="en-US" altLang="zh-Hant" sz="2000" dirty="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40475069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房地产管理法律制度</a:t>
            </a:r>
          </a:p>
        </p:txBody>
      </p:sp>
      <p:sp>
        <p:nvSpPr>
          <p:cNvPr id="37" name="文本框 36"/>
          <p:cNvSpPr txBox="1"/>
          <p:nvPr/>
        </p:nvSpPr>
        <p:spPr>
          <a:xfrm>
            <a:off x="607092" y="825580"/>
            <a:ext cx="11289716" cy="5570756"/>
          </a:xfrm>
          <a:prstGeom prst="rect">
            <a:avLst/>
          </a:prstGeom>
          <a:noFill/>
        </p:spPr>
        <p:txBody>
          <a:bodyPr wrap="square" rtlCol="0">
            <a:spAutoFit/>
          </a:bodyPr>
          <a:lstStyle/>
          <a:p>
            <a:r>
              <a:rPr lang="zh-CN" altLang="en-US" sz="2400" b="1" dirty="0"/>
              <a:t>五、房地产产权登记</a:t>
            </a:r>
            <a:r>
              <a:rPr lang="zh-CN" altLang="en-US" sz="2400" b="1" dirty="0" smtClean="0"/>
              <a:t>管理</a:t>
            </a:r>
            <a:endParaRPr lang="en-US" altLang="zh-CN" sz="2400" b="1" dirty="0" smtClean="0"/>
          </a:p>
          <a:p>
            <a:pPr indent="623888"/>
            <a:r>
              <a:rPr lang="zh-CN" altLang="en-US" sz="2000" dirty="0"/>
              <a:t>房地产产权登记管理</a:t>
            </a:r>
            <a:r>
              <a:rPr lang="en-US" altLang="zh-CN" sz="2000" dirty="0"/>
              <a:t>,</a:t>
            </a:r>
            <a:r>
              <a:rPr lang="zh-CN" altLang="en-US" sz="2000" dirty="0"/>
              <a:t>是指国家有关房地产管理机关对房地产产权及其合法变动情况</a:t>
            </a:r>
            <a:r>
              <a:rPr lang="en-US" altLang="zh-CN" sz="2000" dirty="0" smtClean="0"/>
              <a:t>,</a:t>
            </a:r>
            <a:r>
              <a:rPr lang="zh-CN" altLang="en-US" sz="2000" dirty="0" smtClean="0"/>
              <a:t>予以审查</a:t>
            </a:r>
            <a:r>
              <a:rPr lang="zh-CN" altLang="en-US" sz="2000" dirty="0"/>
              <a:t>、确认、记载</a:t>
            </a:r>
            <a:r>
              <a:rPr lang="en-US" altLang="zh-CN" sz="2000" dirty="0"/>
              <a:t>,</a:t>
            </a:r>
            <a:r>
              <a:rPr lang="zh-CN" altLang="en-US" sz="2000" dirty="0"/>
              <a:t>并颁发相应证书的管理活动</a:t>
            </a:r>
            <a:r>
              <a:rPr lang="en-US" altLang="zh-CN" sz="2000" dirty="0"/>
              <a:t>.</a:t>
            </a:r>
            <a:r>
              <a:rPr lang="zh-CN" altLang="en-US" sz="2000" dirty="0" smtClean="0"/>
              <a:t>房地产产权登记制度能够确认和保护房地产权</a:t>
            </a:r>
            <a:r>
              <a:rPr lang="zh-CN" altLang="en-US" sz="2000" dirty="0"/>
              <a:t>利人的合法利益</a:t>
            </a:r>
            <a:r>
              <a:rPr lang="en-US" altLang="zh-CN" sz="2000" dirty="0"/>
              <a:t>,</a:t>
            </a:r>
            <a:r>
              <a:rPr lang="zh-CN" altLang="en-US" sz="2000" dirty="0"/>
              <a:t>保证房地产权利人取得、变更房地产的法律效力</a:t>
            </a:r>
            <a:r>
              <a:rPr lang="en-US" altLang="zh-CN" sz="2000" dirty="0"/>
              <a:t>,</a:t>
            </a:r>
            <a:r>
              <a:rPr lang="zh-CN" altLang="en-US" sz="2000" dirty="0" smtClean="0"/>
              <a:t>便于加强国家对房地产</a:t>
            </a:r>
            <a:r>
              <a:rPr lang="zh-CN" altLang="en-US" sz="2000" dirty="0"/>
              <a:t>工作的管理</a:t>
            </a:r>
            <a:r>
              <a:rPr lang="en-US" altLang="zh-CN" sz="2000" dirty="0"/>
              <a:t>,</a:t>
            </a:r>
            <a:r>
              <a:rPr lang="zh-CN" altLang="en-US" sz="2000" dirty="0"/>
              <a:t>并能为有关国家机关处理房地产权属纠纷提供必要的依据</a:t>
            </a:r>
            <a:r>
              <a:rPr lang="en-US" altLang="zh-CN" sz="2000" dirty="0" smtClean="0"/>
              <a:t>.</a:t>
            </a:r>
          </a:p>
          <a:p>
            <a:pPr indent="623888"/>
            <a:r>
              <a:rPr lang="en-US" altLang="zh-CN" sz="2400" dirty="0" smtClean="0"/>
              <a:t>(</a:t>
            </a:r>
            <a:r>
              <a:rPr lang="zh-CN" altLang="en-US" sz="2400" dirty="0"/>
              <a:t>一</a:t>
            </a:r>
            <a:r>
              <a:rPr lang="en-US" altLang="zh-CN" sz="2400" dirty="0"/>
              <a:t>)</a:t>
            </a:r>
            <a:r>
              <a:rPr lang="zh-CN" altLang="en-US" sz="2400" dirty="0"/>
              <a:t>地产产权登记</a:t>
            </a:r>
          </a:p>
          <a:p>
            <a:pPr indent="623888"/>
            <a:r>
              <a:rPr lang="zh-CN" altLang="en-US" sz="2000" dirty="0"/>
              <a:t>地产产权登记主要包括土地所有权登记、土地使用权登记、土地他项权利登记</a:t>
            </a:r>
            <a:r>
              <a:rPr lang="en-US" altLang="zh-CN" sz="2000" dirty="0" smtClean="0"/>
              <a:t>.</a:t>
            </a:r>
            <a:r>
              <a:rPr lang="zh-CN" altLang="en-US" sz="2000" dirty="0" smtClean="0"/>
              <a:t> 按照</a:t>
            </a:r>
            <a:r>
              <a:rPr lang="en-US" altLang="zh-CN" sz="2000" dirty="0"/>
              <a:t>«</a:t>
            </a:r>
            <a:r>
              <a:rPr lang="zh-CN" altLang="en-US" sz="2000" dirty="0"/>
              <a:t>土地登记规则</a:t>
            </a:r>
            <a:r>
              <a:rPr lang="en-US" altLang="zh-CN" sz="2000" dirty="0"/>
              <a:t>»</a:t>
            </a:r>
            <a:r>
              <a:rPr lang="zh-CN" altLang="en-US" sz="2000" dirty="0"/>
              <a:t>的规定</a:t>
            </a:r>
            <a:r>
              <a:rPr lang="en-US" altLang="zh-CN" sz="2000" dirty="0"/>
              <a:t>,</a:t>
            </a:r>
            <a:r>
              <a:rPr lang="zh-CN" altLang="en-US" sz="2000" dirty="0"/>
              <a:t>地产产权登记分为设定权利登记、</a:t>
            </a:r>
            <a:r>
              <a:rPr lang="zh-CN" altLang="en-US" sz="2000" dirty="0" smtClean="0"/>
              <a:t>变更权利登记和注销权利</a:t>
            </a:r>
            <a:r>
              <a:rPr lang="zh-TW" altLang="en-US" sz="2000" dirty="0" smtClean="0"/>
              <a:t>登记</a:t>
            </a:r>
            <a:r>
              <a:rPr lang="en-US" altLang="zh-TW" sz="2000" dirty="0" smtClean="0"/>
              <a:t>.</a:t>
            </a:r>
          </a:p>
          <a:p>
            <a:pPr indent="623888"/>
            <a:r>
              <a:rPr lang="en-US" altLang="zh-CN" sz="2400" dirty="0"/>
              <a:t>(</a:t>
            </a:r>
            <a:r>
              <a:rPr lang="zh-CN" altLang="en-US" sz="2400" dirty="0"/>
              <a:t>二</a:t>
            </a:r>
            <a:r>
              <a:rPr lang="en-US" altLang="zh-CN" sz="2400" dirty="0"/>
              <a:t>)</a:t>
            </a:r>
            <a:r>
              <a:rPr lang="zh-CN" altLang="en-US" sz="2400" dirty="0"/>
              <a:t>房地产产权登记</a:t>
            </a:r>
          </a:p>
          <a:p>
            <a:pPr indent="623888"/>
            <a:r>
              <a:rPr lang="zh-CN" altLang="en-US" sz="2000" dirty="0"/>
              <a:t>凡在城市、县城、建制镇和工矿区范围内的房屋</a:t>
            </a:r>
            <a:r>
              <a:rPr lang="en-US" altLang="zh-CN" sz="2000" dirty="0"/>
              <a:t>,</a:t>
            </a:r>
            <a:r>
              <a:rPr lang="zh-CN" altLang="en-US" sz="2000" dirty="0"/>
              <a:t>都必须到房屋所在地的市、</a:t>
            </a:r>
            <a:r>
              <a:rPr lang="zh-CN" altLang="en-US" sz="2000" dirty="0" smtClean="0"/>
              <a:t>县级房屋管理机关登记</a:t>
            </a:r>
            <a:r>
              <a:rPr lang="en-US" altLang="zh-CN" sz="2000" dirty="0"/>
              <a:t>,</a:t>
            </a:r>
            <a:r>
              <a:rPr lang="zh-CN" altLang="en-US" sz="2000" dirty="0"/>
              <a:t>领取</a:t>
            </a:r>
            <a:r>
              <a:rPr lang="en-US" altLang="zh-CN" sz="2000" dirty="0"/>
              <a:t>«</a:t>
            </a:r>
            <a:r>
              <a:rPr lang="zh-CN" altLang="en-US" sz="2000" dirty="0"/>
              <a:t>房屋所有权证</a:t>
            </a:r>
            <a:r>
              <a:rPr lang="en-US" altLang="zh-CN" sz="2000" dirty="0"/>
              <a:t>»</a:t>
            </a:r>
            <a:r>
              <a:rPr lang="zh-CN" altLang="en-US" sz="2000" dirty="0"/>
              <a:t>或</a:t>
            </a:r>
            <a:r>
              <a:rPr lang="en-US" altLang="zh-CN" sz="2000" dirty="0"/>
              <a:t>«</a:t>
            </a:r>
            <a:r>
              <a:rPr lang="zh-CN" altLang="en-US" sz="2000" dirty="0"/>
              <a:t>房地产权证</a:t>
            </a:r>
            <a:r>
              <a:rPr lang="en-US" altLang="zh-CN" sz="2000" dirty="0"/>
              <a:t>»,</a:t>
            </a:r>
            <a:r>
              <a:rPr lang="zh-CN" altLang="en-US" sz="2000" dirty="0"/>
              <a:t>共有的房屋应当领取</a:t>
            </a:r>
            <a:r>
              <a:rPr lang="en-US" altLang="zh-CN" sz="2000" dirty="0"/>
              <a:t>«</a:t>
            </a:r>
            <a:r>
              <a:rPr lang="zh-CN" altLang="en-US" sz="2000" dirty="0"/>
              <a:t>房屋共有权证</a:t>
            </a:r>
            <a:r>
              <a:rPr lang="en-US" altLang="zh-CN" sz="2000" dirty="0"/>
              <a:t>»</a:t>
            </a:r>
            <a:r>
              <a:rPr lang="en-US" altLang="zh-CN" sz="2000" dirty="0" smtClean="0"/>
              <a:t>.</a:t>
            </a:r>
          </a:p>
          <a:p>
            <a:pPr indent="623888"/>
            <a:r>
              <a:rPr lang="en-US" altLang="zh-CN" sz="2400" dirty="0"/>
              <a:t>(</a:t>
            </a:r>
            <a:r>
              <a:rPr lang="zh-CN" altLang="en-US" sz="2400" dirty="0"/>
              <a:t>三</a:t>
            </a:r>
            <a:r>
              <a:rPr lang="en-US" altLang="zh-CN" sz="2400" dirty="0"/>
              <a:t>)</a:t>
            </a:r>
            <a:r>
              <a:rPr lang="zh-CN" altLang="en-US" sz="2400" dirty="0"/>
              <a:t>地产、房产抵押登记</a:t>
            </a:r>
          </a:p>
          <a:p>
            <a:pPr indent="623888"/>
            <a:r>
              <a:rPr lang="zh-CN" altLang="en-US" sz="2000" dirty="0" smtClean="0"/>
              <a:t>１</a:t>
            </a:r>
            <a:r>
              <a:rPr lang="en-US" altLang="zh-CN" sz="2000" dirty="0" smtClean="0"/>
              <a:t>.</a:t>
            </a:r>
            <a:r>
              <a:rPr lang="zh-CN" altLang="en-US" sz="2000" dirty="0" smtClean="0"/>
              <a:t> </a:t>
            </a:r>
            <a:r>
              <a:rPr lang="zh-CN" altLang="en-US" sz="2000" dirty="0"/>
              <a:t>土地使用权抵押登记</a:t>
            </a:r>
          </a:p>
          <a:p>
            <a:pPr indent="623888"/>
            <a:r>
              <a:rPr lang="zh-CN" altLang="en-US" sz="2000" dirty="0"/>
              <a:t>土地使用权抵押权的设立、变更和消灭应依法办理土地登记手续</a:t>
            </a:r>
            <a:r>
              <a:rPr lang="en-US" altLang="zh-CN" sz="2000" dirty="0" smtClean="0"/>
              <a:t>.</a:t>
            </a:r>
          </a:p>
          <a:p>
            <a:pPr indent="623888"/>
            <a:r>
              <a:rPr lang="zh-CN" altLang="en-US" sz="2000" dirty="0" smtClean="0"/>
              <a:t>２</a:t>
            </a:r>
            <a:r>
              <a:rPr lang="en-US" altLang="zh-CN" sz="2000" dirty="0" smtClean="0"/>
              <a:t>.</a:t>
            </a:r>
            <a:r>
              <a:rPr lang="zh-CN" altLang="en-US" sz="2000" dirty="0" smtClean="0"/>
              <a:t>房地产抵押登记</a:t>
            </a:r>
            <a:endParaRPr lang="zh-CN" altLang="en-US" sz="2000" dirty="0"/>
          </a:p>
          <a:p>
            <a:pPr indent="623888"/>
            <a:r>
              <a:rPr lang="zh-CN" altLang="en-US" sz="2000" dirty="0"/>
              <a:t>房地产抵押合同自签订之日起３０日内</a:t>
            </a:r>
            <a:r>
              <a:rPr lang="en-US" altLang="zh-CN" sz="2000" dirty="0"/>
              <a:t>,</a:t>
            </a:r>
            <a:r>
              <a:rPr lang="zh-CN" altLang="en-US" sz="2000" dirty="0"/>
              <a:t>抵押当事人应当到房地产</a:t>
            </a:r>
            <a:r>
              <a:rPr lang="zh-CN" altLang="en-US" sz="2000" dirty="0" smtClean="0"/>
              <a:t>所在地房地产管理部门办理房地产抵押登记</a:t>
            </a:r>
            <a:r>
              <a:rPr lang="en-US" altLang="zh-CN" sz="2000" dirty="0"/>
              <a:t>.</a:t>
            </a:r>
            <a:endParaRPr lang="en-US" altLang="zh-CN"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67384411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法律责任</a:t>
            </a:r>
          </a:p>
        </p:txBody>
      </p:sp>
      <p:sp>
        <p:nvSpPr>
          <p:cNvPr id="37" name="文本框 36"/>
          <p:cNvSpPr txBox="1"/>
          <p:nvPr/>
        </p:nvSpPr>
        <p:spPr>
          <a:xfrm>
            <a:off x="607092" y="825580"/>
            <a:ext cx="11289716" cy="4462760"/>
          </a:xfrm>
          <a:prstGeom prst="rect">
            <a:avLst/>
          </a:prstGeom>
          <a:noFill/>
        </p:spPr>
        <p:txBody>
          <a:bodyPr wrap="square" rtlCol="0">
            <a:spAutoFit/>
          </a:bodyPr>
          <a:lstStyle/>
          <a:p>
            <a:r>
              <a:rPr lang="zh-CN" altLang="en-US" sz="2400" b="1" dirty="0"/>
              <a:t>一、违反土地管理法的法律责任</a:t>
            </a:r>
          </a:p>
          <a:p>
            <a:pPr indent="623888"/>
            <a:r>
              <a:rPr lang="zh-CN" altLang="en-US" sz="2400" dirty="0"/>
              <a:t>违反土地管理法的法律责任</a:t>
            </a:r>
            <a:r>
              <a:rPr lang="en-US" altLang="zh-CN" sz="2400" dirty="0"/>
              <a:t>,</a:t>
            </a:r>
            <a:r>
              <a:rPr lang="zh-CN" altLang="en-US" sz="2400" dirty="0"/>
              <a:t>是指公民、法人或者其他组织违反</a:t>
            </a:r>
            <a:r>
              <a:rPr lang="en-US" altLang="zh-CN" sz="2400" dirty="0"/>
              <a:t>«</a:t>
            </a:r>
            <a:r>
              <a:rPr lang="zh-CN" altLang="en-US" sz="2400" dirty="0"/>
              <a:t>土地管理法</a:t>
            </a:r>
            <a:r>
              <a:rPr lang="en-US" altLang="zh-CN" sz="2400" dirty="0"/>
              <a:t>»,</a:t>
            </a:r>
            <a:r>
              <a:rPr lang="zh-CN" altLang="en-US" sz="2400" dirty="0" smtClean="0"/>
              <a:t>侵害土地管理秩序所应承担</a:t>
            </a:r>
            <a:r>
              <a:rPr lang="zh-CN" altLang="en-US" sz="2400" dirty="0"/>
              <a:t>的法律后果</a:t>
            </a:r>
            <a:r>
              <a:rPr lang="en-US" altLang="zh-CN" sz="2400" dirty="0"/>
              <a:t>.</a:t>
            </a:r>
          </a:p>
          <a:p>
            <a:pPr indent="623888"/>
            <a:r>
              <a:rPr lang="en-US" altLang="zh-CN" sz="2400" dirty="0"/>
              <a:t>(</a:t>
            </a:r>
            <a:r>
              <a:rPr lang="zh-CN" altLang="en-US" sz="2400" dirty="0"/>
              <a:t>一</a:t>
            </a:r>
            <a:r>
              <a:rPr lang="en-US" altLang="zh-CN" sz="2400" dirty="0"/>
              <a:t>)</a:t>
            </a:r>
            <a:r>
              <a:rPr lang="zh-CN" altLang="en-US" sz="2400" dirty="0"/>
              <a:t>非法转让土地的法律责任</a:t>
            </a:r>
          </a:p>
          <a:p>
            <a:r>
              <a:rPr lang="zh-CN" altLang="en-US" sz="2000" dirty="0"/>
              <a:t>买卖或者以其他形式非法转让土地的</a:t>
            </a:r>
            <a:r>
              <a:rPr lang="en-US" altLang="zh-CN" sz="2000" dirty="0"/>
              <a:t>,</a:t>
            </a:r>
            <a:r>
              <a:rPr lang="zh-CN" altLang="en-US" sz="2000" dirty="0"/>
              <a:t>由县级以上人民政府</a:t>
            </a:r>
            <a:r>
              <a:rPr lang="zh-CN" altLang="en-US" sz="2000" dirty="0" smtClean="0"/>
              <a:t>土地行政主管部门没收违法</a:t>
            </a:r>
            <a:r>
              <a:rPr lang="zh-CN" altLang="en-US" sz="2000" dirty="0"/>
              <a:t>所得</a:t>
            </a:r>
            <a:r>
              <a:rPr lang="en-US" altLang="zh-CN" sz="2000" dirty="0"/>
              <a:t>;</a:t>
            </a:r>
            <a:r>
              <a:rPr lang="zh-CN" altLang="en-US" sz="2000" dirty="0"/>
              <a:t>对擅自将农用地改为建设用地的</a:t>
            </a:r>
            <a:r>
              <a:rPr lang="en-US" altLang="zh-CN" sz="2000" dirty="0"/>
              <a:t>,</a:t>
            </a:r>
            <a:r>
              <a:rPr lang="zh-CN" altLang="en-US" sz="2000" dirty="0"/>
              <a:t>限期拆除建筑物和其他设施</a:t>
            </a:r>
            <a:r>
              <a:rPr lang="en-US" altLang="zh-CN" sz="2000" dirty="0"/>
              <a:t>,</a:t>
            </a:r>
            <a:r>
              <a:rPr lang="zh-CN" altLang="en-US" sz="2000" dirty="0"/>
              <a:t>恢复土地原状</a:t>
            </a:r>
            <a:r>
              <a:rPr lang="en-US" altLang="zh-CN" sz="2000" dirty="0"/>
              <a:t>;</a:t>
            </a:r>
            <a:r>
              <a:rPr lang="zh-CN" altLang="en-US" sz="2000" dirty="0" smtClean="0"/>
              <a:t>对符合土地利用总体规划</a:t>
            </a:r>
            <a:r>
              <a:rPr lang="zh-CN" altLang="en-US" sz="2000" dirty="0"/>
              <a:t>的</a:t>
            </a:r>
            <a:r>
              <a:rPr lang="en-US" altLang="zh-CN" sz="2000" dirty="0"/>
              <a:t>,</a:t>
            </a:r>
            <a:r>
              <a:rPr lang="zh-CN" altLang="en-US" sz="2000" dirty="0"/>
              <a:t>没收建筑物和其他设施</a:t>
            </a:r>
            <a:r>
              <a:rPr lang="en-US" altLang="zh-CN" sz="2000" dirty="0"/>
              <a:t>,</a:t>
            </a:r>
            <a:r>
              <a:rPr lang="zh-CN" altLang="en-US" sz="2000" dirty="0"/>
              <a:t>可以并处罚款</a:t>
            </a:r>
            <a:r>
              <a:rPr lang="en-US" altLang="zh-CN" sz="2000" dirty="0"/>
              <a:t>;</a:t>
            </a:r>
            <a:r>
              <a:rPr lang="zh-CN" altLang="en-US" sz="2000" dirty="0"/>
              <a:t>对直接负责</a:t>
            </a:r>
            <a:r>
              <a:rPr lang="zh-CN" altLang="en-US" sz="2000" dirty="0" smtClean="0"/>
              <a:t>的主管人员和其他直接责任人员</a:t>
            </a:r>
            <a:r>
              <a:rPr lang="en-US" altLang="zh-CN" sz="2000" dirty="0"/>
              <a:t>,</a:t>
            </a:r>
            <a:r>
              <a:rPr lang="zh-CN" altLang="en-US" sz="2000" dirty="0"/>
              <a:t>依法给予行政处分</a:t>
            </a:r>
            <a:r>
              <a:rPr lang="en-US" altLang="zh-CN" sz="2000" dirty="0"/>
              <a:t>;</a:t>
            </a:r>
            <a:r>
              <a:rPr lang="zh-CN" altLang="en-US" sz="2000" dirty="0"/>
              <a:t>构成犯罪的</a:t>
            </a:r>
            <a:r>
              <a:rPr lang="en-US" altLang="zh-CN" sz="2000" dirty="0"/>
              <a:t>,</a:t>
            </a:r>
            <a:r>
              <a:rPr lang="zh-CN" altLang="en-US" sz="2000" dirty="0"/>
              <a:t>依法追究刑事责任</a:t>
            </a:r>
            <a:r>
              <a:rPr lang="en-US" altLang="zh-CN" sz="2000" dirty="0"/>
              <a:t>.</a:t>
            </a:r>
          </a:p>
          <a:p>
            <a:pPr indent="623888"/>
            <a:endParaRPr lang="en-US" altLang="zh-CN" sz="2400" dirty="0" smtClean="0"/>
          </a:p>
          <a:p>
            <a:pPr indent="623888"/>
            <a:r>
              <a:rPr lang="en-US" altLang="zh-CN" sz="2400" dirty="0" smtClean="0"/>
              <a:t>(</a:t>
            </a:r>
            <a:r>
              <a:rPr lang="zh-CN" altLang="en-US" sz="2400" dirty="0"/>
              <a:t>二</a:t>
            </a:r>
            <a:r>
              <a:rPr lang="en-US" altLang="zh-CN" sz="2400" dirty="0"/>
              <a:t>)</a:t>
            </a:r>
            <a:r>
              <a:rPr lang="zh-CN" altLang="en-US" sz="2400" dirty="0"/>
              <a:t>擅自占用耕地、拒不履行土地复垦义务的法律责任</a:t>
            </a:r>
          </a:p>
          <a:p>
            <a:pPr indent="623888"/>
            <a:r>
              <a:rPr lang="zh-CN" altLang="en-US" sz="2000" dirty="0"/>
              <a:t>占用耕地建窑、建坟或者擅自在耕地上建房、挖砂、采石、采矿、取土等</a:t>
            </a:r>
            <a:r>
              <a:rPr lang="en-US" altLang="zh-CN" sz="2000" dirty="0"/>
              <a:t>,</a:t>
            </a:r>
            <a:r>
              <a:rPr lang="zh-CN" altLang="en-US" sz="2000" dirty="0"/>
              <a:t>破坏种植</a:t>
            </a:r>
            <a:r>
              <a:rPr lang="zh-CN" altLang="en-US" sz="2000" dirty="0" smtClean="0"/>
              <a:t>条件</a:t>
            </a:r>
            <a:r>
              <a:rPr lang="zh-CN" altLang="en-US" sz="2000" dirty="0"/>
              <a:t>的</a:t>
            </a:r>
            <a:r>
              <a:rPr lang="en-US" altLang="zh-CN" sz="2000" dirty="0"/>
              <a:t>,</a:t>
            </a:r>
            <a:r>
              <a:rPr lang="zh-CN" altLang="en-US" sz="2000" dirty="0"/>
              <a:t>或者因开发土地造成土地荒漠化、盐渍化的</a:t>
            </a:r>
            <a:r>
              <a:rPr lang="en-US" altLang="zh-CN" sz="2000" dirty="0"/>
              <a:t>,</a:t>
            </a:r>
            <a:r>
              <a:rPr lang="zh-CN" altLang="en-US" sz="2000" dirty="0"/>
              <a:t>由县级以上人民政府</a:t>
            </a:r>
            <a:r>
              <a:rPr lang="zh-CN" altLang="en-US" sz="2000" dirty="0" smtClean="0"/>
              <a:t>土地行政主管部门责令限期</a:t>
            </a:r>
            <a:r>
              <a:rPr lang="zh-CN" altLang="en-US" sz="2000" dirty="0"/>
              <a:t>改正或者治理</a:t>
            </a:r>
            <a:r>
              <a:rPr lang="en-US" altLang="zh-CN" sz="2000" dirty="0"/>
              <a:t>,</a:t>
            </a:r>
            <a:r>
              <a:rPr lang="zh-CN" altLang="en-US" sz="2000" dirty="0"/>
              <a:t>可以并处罚款</a:t>
            </a:r>
            <a:r>
              <a:rPr lang="en-US" altLang="zh-CN" sz="2000" dirty="0"/>
              <a:t>;</a:t>
            </a:r>
            <a:r>
              <a:rPr lang="zh-CN" altLang="en-US" sz="2000" dirty="0"/>
              <a:t>构成犯罪的</a:t>
            </a:r>
            <a:r>
              <a:rPr lang="en-US" altLang="zh-CN" sz="2000" dirty="0"/>
              <a:t>,</a:t>
            </a:r>
            <a:r>
              <a:rPr lang="zh-CN" altLang="en-US" sz="2000" dirty="0"/>
              <a:t>依法追究刑事责任</a:t>
            </a:r>
            <a:r>
              <a:rPr lang="en-US" altLang="zh-CN" sz="2000" dirty="0"/>
              <a:t>.</a:t>
            </a:r>
            <a:endParaRPr lang="en-US" altLang="zh-CN"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49864602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法律责任</a:t>
            </a:r>
          </a:p>
        </p:txBody>
      </p:sp>
      <p:sp>
        <p:nvSpPr>
          <p:cNvPr id="37" name="文本框 36"/>
          <p:cNvSpPr txBox="1"/>
          <p:nvPr/>
        </p:nvSpPr>
        <p:spPr>
          <a:xfrm>
            <a:off x="607092" y="825580"/>
            <a:ext cx="11289716" cy="4770537"/>
          </a:xfrm>
          <a:prstGeom prst="rect">
            <a:avLst/>
          </a:prstGeom>
          <a:noFill/>
        </p:spPr>
        <p:txBody>
          <a:bodyPr wrap="square" rtlCol="0">
            <a:spAutoFit/>
          </a:bodyPr>
          <a:lstStyle/>
          <a:p>
            <a:r>
              <a:rPr lang="zh-CN" altLang="en-US" sz="2400" b="1" dirty="0"/>
              <a:t>一、违反土地管理法的法律责任</a:t>
            </a:r>
          </a:p>
          <a:p>
            <a:pPr indent="623888"/>
            <a:r>
              <a:rPr lang="zh-CN" altLang="en-US" sz="2400" dirty="0"/>
              <a:t>违反土地管理法的法律责任</a:t>
            </a:r>
            <a:r>
              <a:rPr lang="en-US" altLang="zh-CN" sz="2400" dirty="0"/>
              <a:t>,</a:t>
            </a:r>
            <a:r>
              <a:rPr lang="zh-CN" altLang="en-US" sz="2400" dirty="0"/>
              <a:t>是指公民、法人或者其他组织违反</a:t>
            </a:r>
            <a:r>
              <a:rPr lang="en-US" altLang="zh-CN" sz="2400" dirty="0"/>
              <a:t>«</a:t>
            </a:r>
            <a:r>
              <a:rPr lang="zh-CN" altLang="en-US" sz="2400" dirty="0"/>
              <a:t>土地管理法</a:t>
            </a:r>
            <a:r>
              <a:rPr lang="en-US" altLang="zh-CN" sz="2400" dirty="0"/>
              <a:t>»,</a:t>
            </a:r>
            <a:r>
              <a:rPr lang="zh-CN" altLang="en-US" sz="2400" dirty="0" smtClean="0"/>
              <a:t>侵害土地管理秩序所应承担</a:t>
            </a:r>
            <a:r>
              <a:rPr lang="zh-CN" altLang="en-US" sz="2400" dirty="0"/>
              <a:t>的法律后果</a:t>
            </a:r>
            <a:r>
              <a:rPr lang="en-US" altLang="zh-CN" sz="2400" dirty="0"/>
              <a:t>.</a:t>
            </a:r>
          </a:p>
          <a:p>
            <a:pPr indent="623888"/>
            <a:r>
              <a:rPr lang="en-US" altLang="zh-CN" sz="2400" dirty="0"/>
              <a:t>(</a:t>
            </a:r>
            <a:r>
              <a:rPr lang="zh-CN" altLang="en-US" sz="2400" dirty="0"/>
              <a:t>三</a:t>
            </a:r>
            <a:r>
              <a:rPr lang="en-US" altLang="zh-CN" sz="2400" dirty="0"/>
              <a:t>)</a:t>
            </a:r>
            <a:r>
              <a:rPr lang="zh-CN" altLang="en-US" sz="2400" dirty="0"/>
              <a:t>未经批准或者采取欺骗手段骗取批准</a:t>
            </a:r>
            <a:r>
              <a:rPr lang="en-US" altLang="zh-CN" sz="2400" dirty="0"/>
              <a:t>,</a:t>
            </a:r>
            <a:r>
              <a:rPr lang="zh-CN" altLang="en-US" sz="2400" dirty="0"/>
              <a:t>非法占用土地的法律责任</a:t>
            </a:r>
          </a:p>
          <a:p>
            <a:pPr indent="623888"/>
            <a:r>
              <a:rPr lang="zh-CN" altLang="en-US" sz="2000" dirty="0"/>
              <a:t>未经批准或者采取欺骗手段骗取批准</a:t>
            </a:r>
            <a:r>
              <a:rPr lang="en-US" altLang="zh-CN" sz="2000" dirty="0"/>
              <a:t>,</a:t>
            </a:r>
            <a:r>
              <a:rPr lang="zh-CN" altLang="en-US" sz="2000" dirty="0"/>
              <a:t>非法占用土地的</a:t>
            </a:r>
            <a:r>
              <a:rPr lang="en-US" altLang="zh-CN" sz="2000" dirty="0"/>
              <a:t>,</a:t>
            </a:r>
            <a:r>
              <a:rPr lang="zh-CN" altLang="en-US" sz="2000" dirty="0"/>
              <a:t>由县级以上人民政府</a:t>
            </a:r>
            <a:r>
              <a:rPr lang="zh-CN" altLang="en-US" sz="2000" dirty="0" smtClean="0"/>
              <a:t>土地行政主管部门责令退还</a:t>
            </a:r>
            <a:r>
              <a:rPr lang="zh-CN" altLang="en-US" sz="2000" dirty="0"/>
              <a:t>非法占用的土地</a:t>
            </a:r>
            <a:r>
              <a:rPr lang="en-US" altLang="zh-CN" sz="2000" dirty="0"/>
              <a:t>;</a:t>
            </a:r>
            <a:r>
              <a:rPr lang="zh-CN" altLang="en-US" sz="2000" dirty="0"/>
              <a:t>对擅自将农用地改为建设用地的</a:t>
            </a:r>
            <a:r>
              <a:rPr lang="en-US" altLang="zh-CN" sz="2000" dirty="0"/>
              <a:t>,</a:t>
            </a:r>
            <a:r>
              <a:rPr lang="zh-CN" altLang="en-US" sz="2000" dirty="0"/>
              <a:t>限期拆除建筑物和</a:t>
            </a:r>
            <a:r>
              <a:rPr lang="zh-CN" altLang="en-US" sz="2000" dirty="0" smtClean="0"/>
              <a:t>其他设施</a:t>
            </a:r>
            <a:r>
              <a:rPr lang="en-US" altLang="zh-CN" sz="2000" dirty="0"/>
              <a:t>,</a:t>
            </a:r>
            <a:r>
              <a:rPr lang="zh-CN" altLang="en-US" sz="2000" dirty="0"/>
              <a:t>恢复土地原状</a:t>
            </a:r>
            <a:r>
              <a:rPr lang="en-US" altLang="zh-CN" sz="2000" dirty="0"/>
              <a:t>;</a:t>
            </a:r>
            <a:r>
              <a:rPr lang="zh-CN" altLang="en-US" sz="2000" dirty="0"/>
              <a:t>对符合土地利用总体规划的</a:t>
            </a:r>
            <a:r>
              <a:rPr lang="en-US" altLang="zh-CN" sz="2000" dirty="0"/>
              <a:t>,</a:t>
            </a:r>
            <a:r>
              <a:rPr lang="zh-CN" altLang="en-US" sz="2000" dirty="0"/>
              <a:t>没收其建筑物和其他设施</a:t>
            </a:r>
            <a:r>
              <a:rPr lang="en-US" altLang="zh-CN" sz="2000" dirty="0"/>
              <a:t>,</a:t>
            </a:r>
            <a:r>
              <a:rPr lang="zh-CN" altLang="en-US" sz="2000" dirty="0" smtClean="0"/>
              <a:t>可以并处罚款</a:t>
            </a:r>
            <a:r>
              <a:rPr lang="en-US" altLang="zh-CN" sz="2000" dirty="0"/>
              <a:t>;</a:t>
            </a:r>
            <a:r>
              <a:rPr lang="zh-CN" altLang="en-US" sz="2000" dirty="0"/>
              <a:t>对非法占用土地单位的直接负责的主管人员和其他直接责任人员</a:t>
            </a:r>
            <a:r>
              <a:rPr lang="en-US" altLang="zh-CN" sz="2000" dirty="0"/>
              <a:t>,</a:t>
            </a:r>
            <a:r>
              <a:rPr lang="zh-CN" altLang="en-US" sz="2000" dirty="0"/>
              <a:t>依法给予行政处分</a:t>
            </a:r>
            <a:r>
              <a:rPr lang="en-US" altLang="zh-CN" sz="2000" dirty="0" smtClean="0"/>
              <a:t>;</a:t>
            </a:r>
            <a:r>
              <a:rPr lang="zh-CN" altLang="en-US" sz="2000" dirty="0" smtClean="0"/>
              <a:t>构</a:t>
            </a:r>
            <a:r>
              <a:rPr lang="zh-CN" altLang="en-US" sz="2000" dirty="0"/>
              <a:t>成犯罪的</a:t>
            </a:r>
            <a:r>
              <a:rPr lang="en-US" altLang="zh-CN" sz="2000" dirty="0"/>
              <a:t>,</a:t>
            </a:r>
            <a:r>
              <a:rPr lang="zh-CN" altLang="en-US" sz="2000" dirty="0"/>
              <a:t>依法追究刑事责任</a:t>
            </a:r>
            <a:r>
              <a:rPr lang="en-US" altLang="zh-CN" sz="2000" dirty="0"/>
              <a:t>.</a:t>
            </a:r>
            <a:r>
              <a:rPr lang="zh-CN" altLang="en-US" sz="2000" dirty="0"/>
              <a:t>超过批准的数量占用土地</a:t>
            </a:r>
            <a:r>
              <a:rPr lang="en-US" altLang="zh-CN" sz="2000" dirty="0"/>
              <a:t>,</a:t>
            </a:r>
            <a:r>
              <a:rPr lang="zh-CN" altLang="en-US" sz="2000" dirty="0" smtClean="0"/>
              <a:t>多占的土地以非法占用土地</a:t>
            </a:r>
            <a:r>
              <a:rPr lang="zh-TW" altLang="en-US" sz="2000" dirty="0" smtClean="0"/>
              <a:t>论处</a:t>
            </a:r>
            <a:r>
              <a:rPr lang="en-US" altLang="zh-TW" sz="2000" dirty="0" smtClean="0"/>
              <a:t>.</a:t>
            </a:r>
          </a:p>
          <a:p>
            <a:pPr indent="623888"/>
            <a:endParaRPr lang="en-US" altLang="zh-TW" sz="2400" dirty="0" smtClean="0"/>
          </a:p>
          <a:p>
            <a:pPr indent="623888"/>
            <a:r>
              <a:rPr lang="en-US" altLang="zh-TW" sz="2400" dirty="0" smtClean="0"/>
              <a:t>(</a:t>
            </a:r>
            <a:r>
              <a:rPr lang="zh-CN" altLang="en-US" sz="2400" dirty="0" smtClean="0"/>
              <a:t>四</a:t>
            </a:r>
            <a:r>
              <a:rPr lang="en-US" altLang="zh-CN" sz="2400" dirty="0"/>
              <a:t>)</a:t>
            </a:r>
            <a:r>
              <a:rPr lang="zh-CN" altLang="en-US" sz="2400" dirty="0"/>
              <a:t>农村村民非法占用土地建住宅的法律责任</a:t>
            </a:r>
          </a:p>
          <a:p>
            <a:pPr indent="623888"/>
            <a:r>
              <a:rPr lang="zh-CN" altLang="en-US" sz="2000" dirty="0"/>
              <a:t>农村村民未经批准或者采取欺骗手段骗取批准</a:t>
            </a:r>
            <a:r>
              <a:rPr lang="en-US" altLang="zh-CN" sz="2000" dirty="0"/>
              <a:t>,</a:t>
            </a:r>
            <a:r>
              <a:rPr lang="zh-CN" altLang="en-US" sz="2000" dirty="0"/>
              <a:t>非法占用土地建住宅的</a:t>
            </a:r>
            <a:r>
              <a:rPr lang="en-US" altLang="zh-CN" sz="2000" dirty="0"/>
              <a:t>,</a:t>
            </a:r>
            <a:r>
              <a:rPr lang="zh-CN" altLang="en-US" sz="2000" dirty="0"/>
              <a:t>由县级以上</a:t>
            </a:r>
            <a:r>
              <a:rPr lang="zh-CN" altLang="en-US" sz="2000" dirty="0" smtClean="0"/>
              <a:t>人民</a:t>
            </a:r>
            <a:r>
              <a:rPr lang="zh-CN" altLang="en-US" sz="2000" dirty="0"/>
              <a:t>政府土地行政主管部门责令退还非法占用的土地</a:t>
            </a:r>
            <a:r>
              <a:rPr lang="en-US" altLang="zh-CN" sz="2000" dirty="0"/>
              <a:t>,</a:t>
            </a:r>
            <a:r>
              <a:rPr lang="zh-CN" altLang="en-US" sz="2000" dirty="0"/>
              <a:t>限期拆除在非法占用的土地上新</a:t>
            </a:r>
            <a:r>
              <a:rPr lang="zh-CN" altLang="en-US" sz="2000" dirty="0" smtClean="0"/>
              <a:t>建的房屋</a:t>
            </a:r>
            <a:r>
              <a:rPr lang="en-US" altLang="zh-CN" sz="2000" dirty="0"/>
              <a:t>.</a:t>
            </a:r>
            <a:r>
              <a:rPr lang="zh-CN" altLang="en-US" sz="2000" dirty="0"/>
              <a:t>超过省规定的标准</a:t>
            </a:r>
            <a:r>
              <a:rPr lang="en-US" altLang="zh-CN" sz="2000" dirty="0"/>
              <a:t>,</a:t>
            </a:r>
            <a:r>
              <a:rPr lang="zh-CN" altLang="en-US" sz="2000" dirty="0"/>
              <a:t>多占的土地以非法占用土地论处</a:t>
            </a:r>
            <a:r>
              <a:rPr lang="en-US" altLang="zh-CN" sz="2000" dirty="0"/>
              <a:t>.</a:t>
            </a:r>
            <a:endParaRPr lang="en-US" altLang="zh-CN"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85373355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法律责任</a:t>
            </a:r>
          </a:p>
        </p:txBody>
      </p:sp>
      <p:sp>
        <p:nvSpPr>
          <p:cNvPr id="37" name="文本框 36"/>
          <p:cNvSpPr txBox="1"/>
          <p:nvPr/>
        </p:nvSpPr>
        <p:spPr>
          <a:xfrm>
            <a:off x="607092" y="825580"/>
            <a:ext cx="11066929" cy="5509200"/>
          </a:xfrm>
          <a:prstGeom prst="rect">
            <a:avLst/>
          </a:prstGeom>
          <a:noFill/>
        </p:spPr>
        <p:txBody>
          <a:bodyPr wrap="square" rtlCol="0">
            <a:spAutoFit/>
          </a:bodyPr>
          <a:lstStyle/>
          <a:p>
            <a:r>
              <a:rPr lang="zh-CN" altLang="en-US" sz="2400" b="1" dirty="0"/>
              <a:t>一、违反土地管理法的法律责任</a:t>
            </a:r>
          </a:p>
          <a:p>
            <a:pPr indent="623888"/>
            <a:r>
              <a:rPr lang="zh-CN" altLang="en-US" sz="2400" dirty="0"/>
              <a:t>违反土地管理法的法律责任</a:t>
            </a:r>
            <a:r>
              <a:rPr lang="en-US" altLang="zh-CN" sz="2400" dirty="0"/>
              <a:t>,</a:t>
            </a:r>
            <a:r>
              <a:rPr lang="zh-CN" altLang="en-US" sz="2400" dirty="0"/>
              <a:t>是指公民、法人或者其他组织违反</a:t>
            </a:r>
            <a:r>
              <a:rPr lang="en-US" altLang="zh-CN" sz="2400" dirty="0"/>
              <a:t>«</a:t>
            </a:r>
            <a:r>
              <a:rPr lang="zh-CN" altLang="en-US" sz="2400" dirty="0"/>
              <a:t>土地管理法</a:t>
            </a:r>
            <a:r>
              <a:rPr lang="en-US" altLang="zh-CN" sz="2400" dirty="0"/>
              <a:t>»,</a:t>
            </a:r>
            <a:r>
              <a:rPr lang="zh-CN" altLang="en-US" sz="2400" dirty="0" smtClean="0"/>
              <a:t>侵害土地管理秩序所应承担</a:t>
            </a:r>
            <a:r>
              <a:rPr lang="zh-CN" altLang="en-US" sz="2400" dirty="0"/>
              <a:t>的法律后果</a:t>
            </a:r>
            <a:r>
              <a:rPr lang="en-US" altLang="zh-CN" sz="2400" dirty="0"/>
              <a:t>.</a:t>
            </a:r>
          </a:p>
          <a:p>
            <a:pPr indent="623888"/>
            <a:r>
              <a:rPr lang="en-US" altLang="zh-CN" sz="2400" dirty="0"/>
              <a:t>(</a:t>
            </a:r>
            <a:r>
              <a:rPr lang="zh-CN" altLang="en-US" sz="2400" dirty="0"/>
              <a:t>五</a:t>
            </a:r>
            <a:r>
              <a:rPr lang="en-US" altLang="zh-CN" sz="2400" dirty="0"/>
              <a:t>)</a:t>
            </a:r>
            <a:r>
              <a:rPr lang="zh-CN" altLang="en-US" sz="2400" dirty="0"/>
              <a:t>非法批准占用土地的法律责任</a:t>
            </a:r>
          </a:p>
          <a:p>
            <a:pPr indent="623888"/>
            <a:r>
              <a:rPr lang="zh-CN" altLang="en-US" sz="2000" dirty="0"/>
              <a:t>无权批准征用、使用土地的单位或者个人非法批准占用土地的</a:t>
            </a:r>
            <a:r>
              <a:rPr lang="en-US" altLang="zh-CN" sz="2000" dirty="0"/>
              <a:t>,</a:t>
            </a:r>
            <a:r>
              <a:rPr lang="zh-CN" altLang="en-US" sz="2000" dirty="0"/>
              <a:t>超越批准权限非法</a:t>
            </a:r>
            <a:r>
              <a:rPr lang="zh-CN" altLang="en-US" sz="2000" dirty="0" smtClean="0"/>
              <a:t>批准占用</a:t>
            </a:r>
            <a:r>
              <a:rPr lang="zh-CN" altLang="en-US" sz="2000" dirty="0"/>
              <a:t>土地的</a:t>
            </a:r>
            <a:r>
              <a:rPr lang="en-US" altLang="zh-CN" sz="2000" dirty="0"/>
              <a:t>,</a:t>
            </a:r>
            <a:r>
              <a:rPr lang="zh-CN" altLang="en-US" sz="2000" dirty="0"/>
              <a:t>不按照土地利用总体规划确定的用途批准用地的</a:t>
            </a:r>
            <a:r>
              <a:rPr lang="en-US" altLang="zh-CN" sz="2000" dirty="0"/>
              <a:t>,</a:t>
            </a:r>
            <a:r>
              <a:rPr lang="zh-CN" altLang="en-US" sz="2000" dirty="0"/>
              <a:t>或者违反法律规定的程序</a:t>
            </a:r>
            <a:r>
              <a:rPr lang="zh-CN" altLang="en-US" sz="2000" dirty="0" smtClean="0"/>
              <a:t>批准</a:t>
            </a:r>
            <a:r>
              <a:rPr lang="zh-CN" altLang="en-US" sz="2000" dirty="0"/>
              <a:t>占用、征用土地的</a:t>
            </a:r>
            <a:r>
              <a:rPr lang="en-US" altLang="zh-CN" sz="2000" dirty="0"/>
              <a:t>,</a:t>
            </a:r>
            <a:r>
              <a:rPr lang="zh-CN" altLang="en-US" sz="2000" dirty="0"/>
              <a:t>其批准文件无效</a:t>
            </a:r>
            <a:r>
              <a:rPr lang="en-US" altLang="zh-CN" sz="2000" dirty="0"/>
              <a:t>,</a:t>
            </a:r>
            <a:r>
              <a:rPr lang="zh-CN" altLang="en-US" sz="2000" dirty="0"/>
              <a:t>对非法批准征用、使用土地的直接负责</a:t>
            </a:r>
            <a:r>
              <a:rPr lang="zh-CN" altLang="en-US" sz="2000" dirty="0" smtClean="0"/>
              <a:t>的主管人员和其他直接责任人员依法给</a:t>
            </a:r>
            <a:r>
              <a:rPr lang="zh-CN" altLang="en-US" sz="2000" dirty="0"/>
              <a:t>予行政处分</a:t>
            </a:r>
            <a:r>
              <a:rPr lang="en-US" altLang="zh-CN" sz="2000" dirty="0"/>
              <a:t>;</a:t>
            </a:r>
            <a:r>
              <a:rPr lang="zh-CN" altLang="en-US" sz="2000" dirty="0"/>
              <a:t>构成犯罪的</a:t>
            </a:r>
            <a:r>
              <a:rPr lang="en-US" altLang="zh-CN" sz="2000" dirty="0"/>
              <a:t>,</a:t>
            </a:r>
            <a:r>
              <a:rPr lang="zh-CN" altLang="en-US" sz="2000" dirty="0"/>
              <a:t>依法追究刑事责任</a:t>
            </a:r>
            <a:r>
              <a:rPr lang="en-US" altLang="zh-CN" sz="2000" dirty="0"/>
              <a:t>.</a:t>
            </a:r>
          </a:p>
          <a:p>
            <a:pPr indent="623888"/>
            <a:endParaRPr lang="en-US" altLang="zh-CN" sz="2400" dirty="0" smtClean="0"/>
          </a:p>
          <a:p>
            <a:pPr indent="623888"/>
            <a:r>
              <a:rPr lang="en-US" altLang="zh-CN" sz="2400" dirty="0" smtClean="0"/>
              <a:t>(</a:t>
            </a:r>
            <a:r>
              <a:rPr lang="zh-CN" altLang="en-US" sz="2400" dirty="0"/>
              <a:t>六</a:t>
            </a:r>
            <a:r>
              <a:rPr lang="en-US" altLang="zh-CN" sz="2400" dirty="0"/>
              <a:t>)</a:t>
            </a:r>
            <a:r>
              <a:rPr lang="zh-CN" altLang="en-US" sz="2400" dirty="0"/>
              <a:t>侵占、挪用被征用土地单位的征地补偿费用和其他有关费</a:t>
            </a:r>
            <a:r>
              <a:rPr lang="zh-CN" altLang="en-US" sz="2400" dirty="0" smtClean="0"/>
              <a:t>用的法律责任</a:t>
            </a:r>
            <a:endParaRPr lang="en-US" altLang="zh-CN" sz="2400" dirty="0" smtClean="0"/>
          </a:p>
          <a:p>
            <a:pPr indent="623888"/>
            <a:r>
              <a:rPr lang="zh-CN" altLang="en-US" sz="2000" dirty="0" smtClean="0"/>
              <a:t>侵</a:t>
            </a:r>
            <a:r>
              <a:rPr lang="zh-CN" altLang="en-US" sz="2000" dirty="0"/>
              <a:t>占、挪用被征用土地单位的征地补偿费用和其他有关费用</a:t>
            </a:r>
            <a:r>
              <a:rPr lang="en-US" altLang="zh-CN" sz="2000" dirty="0"/>
              <a:t>,</a:t>
            </a:r>
            <a:r>
              <a:rPr lang="zh-CN" altLang="en-US" sz="2000" dirty="0"/>
              <a:t>构成</a:t>
            </a:r>
            <a:r>
              <a:rPr lang="zh-CN" altLang="en-US" sz="2000" dirty="0" smtClean="0"/>
              <a:t>犯罪的依法追究刑事责</a:t>
            </a:r>
            <a:r>
              <a:rPr lang="zh-CN" altLang="en-US" sz="2000" dirty="0"/>
              <a:t>任</a:t>
            </a:r>
            <a:r>
              <a:rPr lang="en-US" altLang="zh-CN" sz="2000" dirty="0"/>
              <a:t>;</a:t>
            </a:r>
            <a:r>
              <a:rPr lang="zh-CN" altLang="en-US" sz="2000" dirty="0"/>
              <a:t>尚不构成犯罪的</a:t>
            </a:r>
            <a:r>
              <a:rPr lang="en-US" altLang="zh-CN" sz="2000" dirty="0"/>
              <a:t>,</a:t>
            </a:r>
            <a:r>
              <a:rPr lang="zh-CN" altLang="en-US" sz="2000" dirty="0"/>
              <a:t>依法给予行政处分</a:t>
            </a:r>
            <a:r>
              <a:rPr lang="en-US" altLang="zh-CN" sz="2000" dirty="0"/>
              <a:t>.</a:t>
            </a:r>
          </a:p>
          <a:p>
            <a:pPr indent="623888"/>
            <a:endParaRPr lang="en-US" altLang="zh-CN" sz="2400" dirty="0" smtClean="0"/>
          </a:p>
          <a:p>
            <a:pPr indent="623888"/>
            <a:r>
              <a:rPr lang="en-US" altLang="zh-CN" sz="2400" dirty="0" smtClean="0"/>
              <a:t>(</a:t>
            </a:r>
            <a:r>
              <a:rPr lang="zh-CN" altLang="en-US" sz="2400" dirty="0"/>
              <a:t>七</a:t>
            </a:r>
            <a:r>
              <a:rPr lang="en-US" altLang="zh-CN" sz="2400" dirty="0"/>
              <a:t>)</a:t>
            </a:r>
            <a:r>
              <a:rPr lang="zh-CN" altLang="en-US" sz="2400" dirty="0"/>
              <a:t>逾期使用土地或不按批准用途使用国有土地的法律责任</a:t>
            </a:r>
          </a:p>
          <a:p>
            <a:pPr indent="623888"/>
            <a:r>
              <a:rPr lang="zh-CN" altLang="en-US" sz="2000" dirty="0"/>
              <a:t>依法收回国有土地使用权</a:t>
            </a:r>
            <a:r>
              <a:rPr lang="en-US" altLang="zh-CN" sz="2000" dirty="0"/>
              <a:t>,</a:t>
            </a:r>
            <a:r>
              <a:rPr lang="zh-CN" altLang="en-US" sz="2000" dirty="0"/>
              <a:t>而当事人拒不交出土地的</a:t>
            </a:r>
            <a:r>
              <a:rPr lang="en-US" altLang="zh-CN" sz="2000" dirty="0"/>
              <a:t>,</a:t>
            </a:r>
            <a:r>
              <a:rPr lang="zh-CN" altLang="en-US" sz="2000" dirty="0" smtClean="0"/>
              <a:t>临时使用土地期限已满拒不归还的</a:t>
            </a:r>
            <a:r>
              <a:rPr lang="en-US" altLang="zh-CN" sz="2000" dirty="0"/>
              <a:t>,</a:t>
            </a:r>
            <a:r>
              <a:rPr lang="zh-CN" altLang="en-US" sz="2000" dirty="0"/>
              <a:t>或者不按批准的用途使用国有土地的</a:t>
            </a:r>
            <a:r>
              <a:rPr lang="en-US" altLang="zh-CN" sz="2000" dirty="0"/>
              <a:t>,</a:t>
            </a:r>
            <a:r>
              <a:rPr lang="zh-CN" altLang="en-US" sz="2000" dirty="0"/>
              <a:t>由县级以上人民政府土地主管部门责令交还</a:t>
            </a:r>
            <a:r>
              <a:rPr lang="zh-CN" altLang="en-US" sz="2000" dirty="0" smtClean="0"/>
              <a:t>土地</a:t>
            </a:r>
            <a:r>
              <a:rPr lang="en-US" altLang="zh-CN" sz="2000" dirty="0"/>
              <a:t>,</a:t>
            </a:r>
            <a:r>
              <a:rPr lang="zh-CN" altLang="en-US" sz="2000" dirty="0"/>
              <a:t>处以罚款</a:t>
            </a:r>
            <a:r>
              <a:rPr lang="en-US" altLang="zh-CN" sz="2000" dirty="0"/>
              <a:t>.</a:t>
            </a:r>
            <a:endParaRPr lang="en-US" altLang="zh-CN"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88804977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土地管理法律制度　</a:t>
            </a:r>
          </a:p>
        </p:txBody>
      </p:sp>
      <p:sp>
        <p:nvSpPr>
          <p:cNvPr id="37" name="文本框 36"/>
          <p:cNvSpPr txBox="1"/>
          <p:nvPr/>
        </p:nvSpPr>
        <p:spPr>
          <a:xfrm>
            <a:off x="673929" y="1159845"/>
            <a:ext cx="10910977" cy="3416320"/>
          </a:xfrm>
          <a:prstGeom prst="rect">
            <a:avLst/>
          </a:prstGeom>
          <a:noFill/>
        </p:spPr>
        <p:txBody>
          <a:bodyPr wrap="square" rtlCol="0">
            <a:spAutoFit/>
          </a:bodyPr>
          <a:lstStyle/>
          <a:p>
            <a:r>
              <a:rPr lang="zh-CN" altLang="en-US" sz="2400" b="1" dirty="0"/>
              <a:t>一、土地管理法概述</a:t>
            </a:r>
          </a:p>
          <a:p>
            <a:pPr indent="623888"/>
            <a:r>
              <a:rPr lang="zh-CN" altLang="en-US" sz="2400" dirty="0"/>
              <a:t>土地是人类赖以生存的最重要的自然资源</a:t>
            </a:r>
            <a:r>
              <a:rPr lang="en-US" altLang="zh-CN" sz="2400" dirty="0"/>
              <a:t>.</a:t>
            </a:r>
            <a:r>
              <a:rPr lang="zh-CN" altLang="en-US" sz="2400" dirty="0"/>
              <a:t>我国是一个地少人多的国家</a:t>
            </a:r>
            <a:r>
              <a:rPr lang="en-US" altLang="zh-CN" sz="2400" dirty="0"/>
              <a:t>,</a:t>
            </a:r>
            <a:r>
              <a:rPr lang="zh-CN" altLang="en-US" sz="2400" dirty="0"/>
              <a:t>随着</a:t>
            </a:r>
            <a:r>
              <a:rPr lang="zh-CN" altLang="en-US" sz="2400" dirty="0" smtClean="0"/>
              <a:t>人口的增</a:t>
            </a:r>
            <a:r>
              <a:rPr lang="zh-CN" altLang="en-US" sz="2400" dirty="0"/>
              <a:t>加</a:t>
            </a:r>
            <a:r>
              <a:rPr lang="en-US" altLang="zh-CN" sz="2400" dirty="0"/>
              <a:t>,</a:t>
            </a:r>
            <a:r>
              <a:rPr lang="zh-CN" altLang="en-US" sz="2400" dirty="0"/>
              <a:t>人地矛盾越来越突出</a:t>
            </a:r>
            <a:r>
              <a:rPr lang="en-US" altLang="zh-CN" sz="2400" dirty="0"/>
              <a:t>.</a:t>
            </a:r>
            <a:r>
              <a:rPr lang="zh-CN" altLang="en-US" sz="2400" dirty="0"/>
              <a:t>为加强土地管理</a:t>
            </a:r>
            <a:r>
              <a:rPr lang="en-US" altLang="zh-CN" sz="2400" dirty="0"/>
              <a:t>,</a:t>
            </a:r>
            <a:r>
              <a:rPr lang="zh-CN" altLang="en-US" sz="2400" dirty="0"/>
              <a:t>维护土地的社会主义公有制</a:t>
            </a:r>
            <a:r>
              <a:rPr lang="en-US" altLang="zh-CN" sz="2400" dirty="0"/>
              <a:t>,</a:t>
            </a:r>
            <a:r>
              <a:rPr lang="zh-CN" altLang="en-US" sz="2400" dirty="0"/>
              <a:t>保护、</a:t>
            </a:r>
            <a:r>
              <a:rPr lang="zh-CN" altLang="en-US" sz="2400" dirty="0" smtClean="0"/>
              <a:t>开发土地资源</a:t>
            </a:r>
            <a:r>
              <a:rPr lang="en-US" altLang="zh-CN" sz="2400" dirty="0"/>
              <a:t>,</a:t>
            </a:r>
            <a:r>
              <a:rPr lang="zh-CN" altLang="en-US" sz="2400" dirty="0"/>
              <a:t>合理利用土地</a:t>
            </a:r>
            <a:r>
              <a:rPr lang="en-US" altLang="zh-CN" sz="2400" dirty="0"/>
              <a:t>,</a:t>
            </a:r>
            <a:r>
              <a:rPr lang="zh-CN" altLang="en-US" sz="2400" dirty="0"/>
              <a:t>切实保护耕地</a:t>
            </a:r>
            <a:r>
              <a:rPr lang="en-US" altLang="zh-CN" sz="2400" dirty="0"/>
              <a:t>,</a:t>
            </a:r>
            <a:r>
              <a:rPr lang="zh-CN" altLang="en-US" sz="2400" dirty="0"/>
              <a:t>促进社会经济的可持续发展</a:t>
            </a:r>
            <a:r>
              <a:rPr lang="en-US" altLang="zh-CN" sz="2400" dirty="0"/>
              <a:t>,</a:t>
            </a:r>
            <a:r>
              <a:rPr lang="zh-CN" altLang="en-US" sz="2400" dirty="0"/>
              <a:t>１９８６年６月第六届</a:t>
            </a:r>
            <a:r>
              <a:rPr lang="zh-CN" altLang="en-US" sz="2400" dirty="0" smtClean="0"/>
              <a:t>全国人大常委</a:t>
            </a:r>
            <a:r>
              <a:rPr lang="zh-CN" altLang="en-US" sz="2400" dirty="0"/>
              <a:t>会第十六次会议通过了</a:t>
            </a:r>
            <a:r>
              <a:rPr lang="en-US" altLang="zh-CN" sz="2400" dirty="0"/>
              <a:t>«</a:t>
            </a:r>
            <a:r>
              <a:rPr lang="zh-CN" altLang="en-US" sz="2400" dirty="0"/>
              <a:t>中华人民共和国土地管理法</a:t>
            </a:r>
            <a:r>
              <a:rPr lang="en-US" altLang="zh-CN" sz="2400" dirty="0"/>
              <a:t>»(</a:t>
            </a:r>
            <a:r>
              <a:rPr lang="zh-CN" altLang="en-US" sz="2400" dirty="0"/>
              <a:t>以下简称</a:t>
            </a:r>
            <a:r>
              <a:rPr lang="en-US" altLang="zh-CN" sz="2400" dirty="0"/>
              <a:t>«</a:t>
            </a:r>
            <a:r>
              <a:rPr lang="zh-CN" altLang="en-US" sz="2400" dirty="0"/>
              <a:t>土地管理法</a:t>
            </a:r>
            <a:r>
              <a:rPr lang="en-US" altLang="zh-CN" sz="2400" dirty="0"/>
              <a:t>»),</a:t>
            </a:r>
            <a:r>
              <a:rPr lang="zh-CN" altLang="en-US" sz="2400" dirty="0" smtClean="0"/>
              <a:t>后经</a:t>
            </a:r>
            <a:r>
              <a:rPr lang="zh-CN" altLang="en-US" sz="2400" dirty="0"/>
              <a:t>１９８８年、１９９８年、２００４年三次修订</a:t>
            </a:r>
            <a:r>
              <a:rPr lang="en-US" altLang="zh-CN" sz="2400" dirty="0"/>
              <a:t>,</a:t>
            </a:r>
            <a:r>
              <a:rPr lang="zh-CN" altLang="en-US" sz="2400" dirty="0"/>
              <a:t>成为我国规范土地管理活动的基本法</a:t>
            </a:r>
            <a:r>
              <a:rPr lang="en-US" altLang="zh-CN" sz="2400" dirty="0"/>
              <a:t>.</a:t>
            </a:r>
            <a:r>
              <a:rPr lang="zh-CN" altLang="en-US" sz="2400" dirty="0"/>
              <a:t>此外</a:t>
            </a:r>
            <a:r>
              <a:rPr lang="en-US" altLang="zh-CN" sz="2400" dirty="0"/>
              <a:t>,«</a:t>
            </a:r>
            <a:r>
              <a:rPr lang="zh-CN" altLang="en-US" sz="2400" dirty="0" smtClean="0"/>
              <a:t>中华人民共和国土地管理法实施</a:t>
            </a:r>
            <a:r>
              <a:rPr lang="zh-CN" altLang="en-US" sz="2400" dirty="0"/>
              <a:t>条例</a:t>
            </a:r>
            <a:r>
              <a:rPr lang="en-US" altLang="zh-CN" sz="2400" dirty="0"/>
              <a:t>»«</a:t>
            </a:r>
            <a:r>
              <a:rPr lang="zh-CN" altLang="en-US" sz="2400" dirty="0"/>
              <a:t>国务院关于深化改革严格土地管理的决定</a:t>
            </a:r>
            <a:r>
              <a:rPr lang="en-US" altLang="zh-CN" sz="2400" dirty="0"/>
              <a:t>»</a:t>
            </a:r>
            <a:r>
              <a:rPr lang="zh-CN" altLang="en-US" sz="2400" dirty="0"/>
              <a:t>等</a:t>
            </a:r>
            <a:r>
              <a:rPr lang="zh-CN" altLang="en-US" sz="2400" dirty="0" smtClean="0"/>
              <a:t>成为贯彻落实</a:t>
            </a:r>
            <a:r>
              <a:rPr lang="en-US" altLang="zh-CN" sz="2400" dirty="0"/>
              <a:t>«</a:t>
            </a:r>
            <a:r>
              <a:rPr lang="zh-CN" altLang="en-US" sz="2400" dirty="0"/>
              <a:t>土地管理法</a:t>
            </a:r>
            <a:r>
              <a:rPr lang="en-US" altLang="zh-CN" sz="2400" dirty="0"/>
              <a:t>»</a:t>
            </a:r>
            <a:r>
              <a:rPr lang="zh-CN" altLang="en-US" sz="2400" dirty="0"/>
              <a:t>的重要补充性法律文件</a:t>
            </a:r>
            <a:r>
              <a:rPr lang="en-US" altLang="zh-CN" sz="24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29915382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法律责任</a:t>
            </a:r>
          </a:p>
        </p:txBody>
      </p:sp>
      <p:sp>
        <p:nvSpPr>
          <p:cNvPr id="37" name="文本框 36"/>
          <p:cNvSpPr txBox="1"/>
          <p:nvPr/>
        </p:nvSpPr>
        <p:spPr>
          <a:xfrm>
            <a:off x="607092" y="825580"/>
            <a:ext cx="11066929" cy="5324534"/>
          </a:xfrm>
          <a:prstGeom prst="rect">
            <a:avLst/>
          </a:prstGeom>
          <a:noFill/>
        </p:spPr>
        <p:txBody>
          <a:bodyPr wrap="square" rtlCol="0">
            <a:spAutoFit/>
          </a:bodyPr>
          <a:lstStyle/>
          <a:p>
            <a:r>
              <a:rPr lang="zh-CN" altLang="en-US" sz="2400" b="1" dirty="0"/>
              <a:t>一、违反土地管理法的法律责任</a:t>
            </a:r>
          </a:p>
          <a:p>
            <a:pPr indent="623888"/>
            <a:r>
              <a:rPr lang="zh-CN" altLang="en-US" sz="2400" dirty="0"/>
              <a:t>违反土地管理法的法律责任</a:t>
            </a:r>
            <a:r>
              <a:rPr lang="en-US" altLang="zh-CN" sz="2400" dirty="0"/>
              <a:t>,</a:t>
            </a:r>
            <a:r>
              <a:rPr lang="zh-CN" altLang="en-US" sz="2400" dirty="0"/>
              <a:t>是指公民、法人或者其他组织违反</a:t>
            </a:r>
            <a:r>
              <a:rPr lang="en-US" altLang="zh-CN" sz="2400" dirty="0"/>
              <a:t>«</a:t>
            </a:r>
            <a:r>
              <a:rPr lang="zh-CN" altLang="en-US" sz="2400" dirty="0"/>
              <a:t>土地管理法</a:t>
            </a:r>
            <a:r>
              <a:rPr lang="en-US" altLang="zh-CN" sz="2400" dirty="0"/>
              <a:t>»,</a:t>
            </a:r>
            <a:r>
              <a:rPr lang="zh-CN" altLang="en-US" sz="2400" dirty="0" smtClean="0"/>
              <a:t>侵害土地管理秩序所应承担</a:t>
            </a:r>
            <a:r>
              <a:rPr lang="zh-CN" altLang="en-US" sz="2400" dirty="0"/>
              <a:t>的法律后果</a:t>
            </a:r>
            <a:r>
              <a:rPr lang="en-US" altLang="zh-CN" sz="2400" dirty="0"/>
              <a:t>.</a:t>
            </a:r>
          </a:p>
          <a:p>
            <a:endParaRPr lang="en-US" altLang="zh-CN" sz="2400" dirty="0" smtClean="0"/>
          </a:p>
          <a:p>
            <a:pPr indent="623888"/>
            <a:r>
              <a:rPr lang="en-US" altLang="zh-CN" sz="2400" dirty="0" smtClean="0"/>
              <a:t>(</a:t>
            </a:r>
            <a:r>
              <a:rPr lang="zh-CN" altLang="en-US" sz="2400" dirty="0"/>
              <a:t>八</a:t>
            </a:r>
            <a:r>
              <a:rPr lang="en-US" altLang="zh-CN" sz="2400" dirty="0"/>
              <a:t>)</a:t>
            </a:r>
            <a:r>
              <a:rPr lang="zh-CN" altLang="en-US" sz="2400" dirty="0"/>
              <a:t>擅自将农民集体所有的土地的使用权出让、转让或者出租用于非农业建设的法律责任</a:t>
            </a:r>
          </a:p>
          <a:p>
            <a:pPr indent="623888"/>
            <a:r>
              <a:rPr lang="zh-CN" altLang="en-US" sz="2000" dirty="0"/>
              <a:t>擅自将农民集体所有的土地的使用权出让、转让或者出租用于非农业建设的</a:t>
            </a:r>
            <a:r>
              <a:rPr lang="en-US" altLang="zh-CN" sz="2000" dirty="0"/>
              <a:t>,</a:t>
            </a:r>
            <a:r>
              <a:rPr lang="zh-CN" altLang="en-US" sz="2000" dirty="0" smtClean="0"/>
              <a:t>由县级以上人民政府土地主管部门责令限期</a:t>
            </a:r>
            <a:r>
              <a:rPr lang="zh-CN" altLang="en-US" sz="2000" dirty="0"/>
              <a:t>改正</a:t>
            </a:r>
            <a:r>
              <a:rPr lang="en-US" altLang="zh-CN" sz="2000" dirty="0"/>
              <a:t>,</a:t>
            </a:r>
            <a:r>
              <a:rPr lang="zh-CN" altLang="en-US" sz="2000" dirty="0"/>
              <a:t>没收违法所得</a:t>
            </a:r>
            <a:r>
              <a:rPr lang="en-US" altLang="zh-CN" sz="2000" dirty="0"/>
              <a:t>,</a:t>
            </a:r>
            <a:r>
              <a:rPr lang="zh-CN" altLang="en-US" sz="2000" dirty="0"/>
              <a:t>并处罚款</a:t>
            </a:r>
            <a:r>
              <a:rPr lang="en-US" altLang="zh-CN" sz="2000" dirty="0"/>
              <a:t>.</a:t>
            </a:r>
          </a:p>
          <a:p>
            <a:pPr indent="623888"/>
            <a:endParaRPr lang="en-US" altLang="zh-CN" sz="2400" dirty="0" smtClean="0"/>
          </a:p>
          <a:p>
            <a:pPr indent="623888"/>
            <a:r>
              <a:rPr lang="en-US" altLang="zh-CN" sz="2400" dirty="0" smtClean="0"/>
              <a:t>(</a:t>
            </a:r>
            <a:r>
              <a:rPr lang="zh-CN" altLang="en-US" sz="2400" dirty="0"/>
              <a:t>九</a:t>
            </a:r>
            <a:r>
              <a:rPr lang="en-US" altLang="zh-CN" sz="2400" dirty="0"/>
              <a:t>)</a:t>
            </a:r>
            <a:r>
              <a:rPr lang="zh-CN" altLang="en-US" sz="2400" dirty="0"/>
              <a:t>不依照规定办理土地变更登记的法律责任</a:t>
            </a:r>
          </a:p>
          <a:p>
            <a:pPr indent="623888"/>
            <a:r>
              <a:rPr lang="zh-CN" altLang="en-US" sz="2000" dirty="0"/>
              <a:t>不依照规定办理土地变更登记的</a:t>
            </a:r>
            <a:r>
              <a:rPr lang="en-US" altLang="zh-CN" sz="2000" dirty="0"/>
              <a:t>,</a:t>
            </a:r>
            <a:r>
              <a:rPr lang="zh-CN" altLang="en-US" sz="2000" dirty="0"/>
              <a:t>由县级以上人民政府</a:t>
            </a:r>
            <a:r>
              <a:rPr lang="zh-CN" altLang="en-US" sz="2000" dirty="0" smtClean="0"/>
              <a:t>土地行政主管部门责令其限期</a:t>
            </a:r>
            <a:r>
              <a:rPr lang="zh-TW" altLang="en-US" sz="2000" dirty="0" smtClean="0"/>
              <a:t>办</a:t>
            </a:r>
            <a:r>
              <a:rPr lang="zh-TW" altLang="en-US" sz="2000" dirty="0"/>
              <a:t>理</a:t>
            </a:r>
            <a:r>
              <a:rPr lang="en-US" altLang="zh-TW" sz="2000" dirty="0" smtClean="0"/>
              <a:t>.</a:t>
            </a:r>
          </a:p>
          <a:p>
            <a:pPr indent="623888"/>
            <a:endParaRPr lang="en-US" altLang="zh-TW" sz="2400" dirty="0" smtClean="0"/>
          </a:p>
          <a:p>
            <a:pPr indent="623888"/>
            <a:r>
              <a:rPr lang="en-US" altLang="zh-TW" sz="2400" dirty="0" smtClean="0"/>
              <a:t>(</a:t>
            </a:r>
            <a:r>
              <a:rPr lang="zh-CN" altLang="en-US" sz="2400" dirty="0" smtClean="0"/>
              <a:t>十</a:t>
            </a:r>
            <a:r>
              <a:rPr lang="en-US" altLang="zh-CN" sz="2400" dirty="0"/>
              <a:t>)</a:t>
            </a:r>
            <a:r>
              <a:rPr lang="zh-CN" altLang="en-US" sz="2400" dirty="0"/>
              <a:t>土地行政主管部门的工作人员玩忽职守、滥用职权、徇私舞弊的法律责任</a:t>
            </a:r>
          </a:p>
          <a:p>
            <a:pPr indent="623888"/>
            <a:r>
              <a:rPr lang="zh-CN" altLang="en-US" sz="2000" dirty="0"/>
              <a:t>土地行政主管部门的工作人员玩忽职守、滥用职权、徇私舞弊</a:t>
            </a:r>
            <a:r>
              <a:rPr lang="en-US" altLang="zh-CN" sz="2000" dirty="0"/>
              <a:t>,</a:t>
            </a:r>
            <a:r>
              <a:rPr lang="zh-CN" altLang="en-US" sz="2000" dirty="0"/>
              <a:t>构成犯罪的</a:t>
            </a:r>
            <a:r>
              <a:rPr lang="en-US" altLang="zh-CN" sz="2000" dirty="0"/>
              <a:t>,</a:t>
            </a:r>
            <a:r>
              <a:rPr lang="zh-CN" altLang="en-US" sz="2000" dirty="0" smtClean="0"/>
              <a:t>依法追究刑事责</a:t>
            </a:r>
            <a:r>
              <a:rPr lang="zh-CN" altLang="en-US" sz="2000" dirty="0"/>
              <a:t>任</a:t>
            </a:r>
            <a:r>
              <a:rPr lang="en-US" altLang="zh-CN" sz="2000" dirty="0"/>
              <a:t>;</a:t>
            </a:r>
            <a:r>
              <a:rPr lang="zh-CN" altLang="en-US" sz="2000" dirty="0"/>
              <a:t>尚不构成犯罪的</a:t>
            </a:r>
            <a:r>
              <a:rPr lang="en-US" altLang="zh-CN" sz="2000" dirty="0"/>
              <a:t>,</a:t>
            </a:r>
            <a:r>
              <a:rPr lang="zh-CN" altLang="en-US" sz="2000" dirty="0"/>
              <a:t>依法给予行政处分</a:t>
            </a:r>
            <a:r>
              <a:rPr lang="en-US" altLang="zh-CN" sz="2000" dirty="0"/>
              <a:t>.</a:t>
            </a:r>
            <a:endParaRPr lang="en-US" altLang="zh-CN"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24795397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法律责任</a:t>
            </a:r>
          </a:p>
        </p:txBody>
      </p:sp>
      <p:sp>
        <p:nvSpPr>
          <p:cNvPr id="37" name="文本框 36"/>
          <p:cNvSpPr txBox="1"/>
          <p:nvPr/>
        </p:nvSpPr>
        <p:spPr>
          <a:xfrm>
            <a:off x="607092" y="825580"/>
            <a:ext cx="11066929" cy="5447645"/>
          </a:xfrm>
          <a:prstGeom prst="rect">
            <a:avLst/>
          </a:prstGeom>
          <a:noFill/>
        </p:spPr>
        <p:txBody>
          <a:bodyPr wrap="square" rtlCol="0">
            <a:spAutoFit/>
          </a:bodyPr>
          <a:lstStyle/>
          <a:p>
            <a:r>
              <a:rPr lang="zh-CN" altLang="en-US" sz="2400" b="1" dirty="0"/>
              <a:t>二、违反房地产管理法的法律责</a:t>
            </a:r>
            <a:r>
              <a:rPr lang="zh-CN" altLang="en-US" sz="2400" b="1" dirty="0" smtClean="0"/>
              <a:t>任</a:t>
            </a:r>
            <a:endParaRPr lang="en-US" altLang="zh-CN" sz="2400" b="1" dirty="0" smtClean="0"/>
          </a:p>
          <a:p>
            <a:pPr indent="623888"/>
            <a:r>
              <a:rPr lang="zh-CN" altLang="en-US" sz="2400" dirty="0"/>
              <a:t>违反房地产管理法的法律责任</a:t>
            </a:r>
            <a:r>
              <a:rPr lang="en-US" altLang="zh-CN" sz="2400" dirty="0"/>
              <a:t>,</a:t>
            </a:r>
            <a:r>
              <a:rPr lang="zh-CN" altLang="en-US" sz="2400" dirty="0"/>
              <a:t>是指公民、法人或者其他组织违反</a:t>
            </a:r>
            <a:r>
              <a:rPr lang="en-US" altLang="zh-CN" sz="2400" dirty="0"/>
              <a:t>«</a:t>
            </a:r>
            <a:r>
              <a:rPr lang="zh-CN" altLang="en-US" sz="2400" dirty="0"/>
              <a:t>城市房地产管</a:t>
            </a:r>
            <a:r>
              <a:rPr lang="zh-CN" altLang="en-US" sz="2400" dirty="0" smtClean="0"/>
              <a:t>理</a:t>
            </a:r>
            <a:r>
              <a:rPr lang="zh-CN" altLang="en-US" sz="2400" dirty="0"/>
              <a:t>法</a:t>
            </a:r>
            <a:r>
              <a:rPr lang="en-US" altLang="zh-CN" sz="2400" dirty="0"/>
              <a:t>»,</a:t>
            </a:r>
            <a:r>
              <a:rPr lang="zh-CN" altLang="en-US" sz="2400" dirty="0"/>
              <a:t>侵害房地产关系和房地产管理秩序所应承担的法律后果</a:t>
            </a:r>
            <a:r>
              <a:rPr lang="en-US" altLang="zh-CN" sz="2400" dirty="0" smtClean="0"/>
              <a:t>.</a:t>
            </a:r>
          </a:p>
          <a:p>
            <a:pPr indent="623888"/>
            <a:r>
              <a:rPr lang="en-US" altLang="zh-CN" sz="2400" dirty="0"/>
              <a:t>(</a:t>
            </a:r>
            <a:r>
              <a:rPr lang="zh-CN" altLang="en-US" sz="2400" dirty="0"/>
              <a:t>一</a:t>
            </a:r>
            <a:r>
              <a:rPr lang="en-US" altLang="zh-CN" sz="2400" dirty="0"/>
              <a:t>)</a:t>
            </a:r>
            <a:r>
              <a:rPr lang="zh-CN" altLang="en-US" sz="2400" dirty="0"/>
              <a:t>擅自批准出让</a:t>
            </a:r>
            <a:r>
              <a:rPr lang="en-US" altLang="zh-CN" sz="2400" dirty="0"/>
              <a:t>,</a:t>
            </a:r>
            <a:r>
              <a:rPr lang="zh-CN" altLang="en-US" sz="2400" dirty="0"/>
              <a:t>或者未经批准擅自出让土地使用权的法律责任</a:t>
            </a:r>
          </a:p>
          <a:p>
            <a:pPr indent="623888"/>
            <a:r>
              <a:rPr lang="en-US" altLang="zh-CN" sz="2000" dirty="0"/>
              <a:t>«</a:t>
            </a:r>
            <a:r>
              <a:rPr lang="zh-CN" altLang="en-US" sz="2000" dirty="0"/>
              <a:t>城市房地产管理法</a:t>
            </a:r>
            <a:r>
              <a:rPr lang="en-US" altLang="zh-CN" sz="2000" dirty="0"/>
              <a:t>»</a:t>
            </a:r>
            <a:r>
              <a:rPr lang="zh-CN" altLang="en-US" sz="2000" dirty="0"/>
              <a:t>第６４条规定</a:t>
            </a:r>
            <a:r>
              <a:rPr lang="en-US" altLang="zh-CN" sz="2000" dirty="0"/>
              <a:t>:“</a:t>
            </a:r>
            <a:r>
              <a:rPr lang="zh-CN" altLang="en-US" sz="2000" dirty="0"/>
              <a:t>违反本法第１１条、第１２条的规定</a:t>
            </a:r>
            <a:r>
              <a:rPr lang="en-US" altLang="zh-CN" sz="2000" dirty="0"/>
              <a:t>,</a:t>
            </a:r>
            <a:r>
              <a:rPr lang="zh-CN" altLang="en-US" sz="2000" dirty="0" smtClean="0"/>
              <a:t>擅自批准出让或</a:t>
            </a:r>
            <a:r>
              <a:rPr lang="zh-CN" altLang="en-US" sz="2000" dirty="0"/>
              <a:t>者擅自出让土地使用权用于房地产开发的</a:t>
            </a:r>
            <a:r>
              <a:rPr lang="en-US" altLang="zh-CN" sz="2000" dirty="0"/>
              <a:t>,</a:t>
            </a:r>
            <a:r>
              <a:rPr lang="zh-CN" altLang="en-US" sz="2000" dirty="0"/>
              <a:t>由上级机关或者所在单位给</a:t>
            </a:r>
            <a:r>
              <a:rPr lang="zh-CN" altLang="en-US" sz="2000" dirty="0" smtClean="0"/>
              <a:t>予有关责任人员行政处分</a:t>
            </a:r>
            <a:r>
              <a:rPr lang="en-US" altLang="zh-CN" sz="2000" dirty="0"/>
              <a:t>.”</a:t>
            </a:r>
          </a:p>
          <a:p>
            <a:pPr indent="623888"/>
            <a:r>
              <a:rPr lang="en-US" altLang="zh-CN" sz="2400" dirty="0"/>
              <a:t>(</a:t>
            </a:r>
            <a:r>
              <a:rPr lang="zh-CN" altLang="en-US" sz="2400" dirty="0"/>
              <a:t>二</a:t>
            </a:r>
            <a:r>
              <a:rPr lang="en-US" altLang="zh-CN" sz="2400" dirty="0"/>
              <a:t>)</a:t>
            </a:r>
            <a:r>
              <a:rPr lang="zh-CN" altLang="en-US" sz="2400" dirty="0"/>
              <a:t>擅自开发房地产的法律责任</a:t>
            </a:r>
          </a:p>
          <a:p>
            <a:pPr indent="623888"/>
            <a:r>
              <a:rPr lang="en-US" altLang="zh-CN" sz="2000" dirty="0"/>
              <a:t>«</a:t>
            </a:r>
            <a:r>
              <a:rPr lang="zh-CN" altLang="en-US" sz="2000" dirty="0"/>
              <a:t>城市房地产管理法</a:t>
            </a:r>
            <a:r>
              <a:rPr lang="en-US" altLang="zh-CN" sz="2000" dirty="0"/>
              <a:t>»</a:t>
            </a:r>
            <a:r>
              <a:rPr lang="zh-CN" altLang="en-US" sz="2000" dirty="0"/>
              <a:t>第６５条规定</a:t>
            </a:r>
            <a:r>
              <a:rPr lang="en-US" altLang="zh-CN" sz="2000" dirty="0"/>
              <a:t>:“</a:t>
            </a:r>
            <a:r>
              <a:rPr lang="zh-CN" altLang="en-US" sz="2000" dirty="0"/>
              <a:t>违反本法第３０条规定</a:t>
            </a:r>
            <a:r>
              <a:rPr lang="en-US" altLang="zh-CN" sz="2000" dirty="0"/>
              <a:t>,</a:t>
            </a:r>
            <a:r>
              <a:rPr lang="zh-CN" altLang="en-US" sz="2000" dirty="0" smtClean="0"/>
              <a:t>未取得营业执照擅自从事房地产开发业务</a:t>
            </a:r>
            <a:r>
              <a:rPr lang="zh-CN" altLang="en-US" sz="2000" dirty="0"/>
              <a:t>的</a:t>
            </a:r>
            <a:r>
              <a:rPr lang="en-US" altLang="zh-CN" sz="2000" dirty="0"/>
              <a:t>,</a:t>
            </a:r>
            <a:r>
              <a:rPr lang="zh-CN" altLang="en-US" sz="2000" dirty="0"/>
              <a:t>由县级以上人民政府工商行政管理部门责令停止房地产开发业务活动</a:t>
            </a:r>
            <a:r>
              <a:rPr lang="en-US" altLang="zh-CN" sz="2000" dirty="0" smtClean="0"/>
              <a:t>,</a:t>
            </a:r>
            <a:r>
              <a:rPr lang="zh-CN" altLang="en-US" sz="2000" dirty="0" smtClean="0"/>
              <a:t>没收违法</a:t>
            </a:r>
            <a:r>
              <a:rPr lang="zh-CN" altLang="en-US" sz="2000" dirty="0"/>
              <a:t>所得</a:t>
            </a:r>
            <a:r>
              <a:rPr lang="en-US" altLang="zh-CN" sz="2000" dirty="0"/>
              <a:t>,</a:t>
            </a:r>
            <a:r>
              <a:rPr lang="zh-CN" altLang="en-US" sz="2000" dirty="0"/>
              <a:t>可以并处罚款</a:t>
            </a:r>
            <a:r>
              <a:rPr lang="en-US" altLang="zh-CN" sz="2000" dirty="0"/>
              <a:t>.”</a:t>
            </a:r>
          </a:p>
          <a:p>
            <a:pPr indent="623888"/>
            <a:r>
              <a:rPr lang="en-US" altLang="zh-CN" sz="2400" dirty="0"/>
              <a:t>(</a:t>
            </a:r>
            <a:r>
              <a:rPr lang="zh-CN" altLang="en-US" sz="2400" dirty="0"/>
              <a:t>三</a:t>
            </a:r>
            <a:r>
              <a:rPr lang="en-US" altLang="zh-CN" sz="2400" dirty="0"/>
              <a:t>)</a:t>
            </a:r>
            <a:r>
              <a:rPr lang="zh-CN" altLang="en-US" sz="2400" dirty="0"/>
              <a:t>违法转让土地使用权的法律责任</a:t>
            </a:r>
          </a:p>
          <a:p>
            <a:pPr indent="623888"/>
            <a:r>
              <a:rPr lang="en-US" altLang="zh-CN" sz="2000" dirty="0"/>
              <a:t>«</a:t>
            </a:r>
            <a:r>
              <a:rPr lang="zh-CN" altLang="en-US" sz="2000" dirty="0"/>
              <a:t>城市房地产管理法</a:t>
            </a:r>
            <a:r>
              <a:rPr lang="en-US" altLang="zh-CN" sz="2000" dirty="0"/>
              <a:t>»</a:t>
            </a:r>
            <a:r>
              <a:rPr lang="zh-CN" altLang="en-US" sz="2000" dirty="0"/>
              <a:t>第６６条规定</a:t>
            </a:r>
            <a:r>
              <a:rPr lang="en-US" altLang="zh-CN" sz="2000" dirty="0"/>
              <a:t>:“</a:t>
            </a:r>
            <a:r>
              <a:rPr lang="zh-CN" altLang="en-US" sz="2000" dirty="0"/>
              <a:t>违反本法第３９条第１款</a:t>
            </a:r>
            <a:r>
              <a:rPr lang="zh-CN" altLang="en-US" sz="2000" dirty="0" smtClean="0"/>
              <a:t>的规定转让土地使用权的</a:t>
            </a:r>
            <a:r>
              <a:rPr lang="en-US" altLang="zh-CN" sz="2000" dirty="0"/>
              <a:t>,</a:t>
            </a:r>
            <a:r>
              <a:rPr lang="zh-CN" altLang="en-US" sz="2000" dirty="0"/>
              <a:t>由县级以上人民政府土地管理部门没收违法所得</a:t>
            </a:r>
            <a:r>
              <a:rPr lang="en-US" altLang="zh-CN" sz="2000" dirty="0"/>
              <a:t>,</a:t>
            </a:r>
            <a:r>
              <a:rPr lang="zh-CN" altLang="en-US" sz="2000" dirty="0"/>
              <a:t>可以并处罚款</a:t>
            </a:r>
            <a:r>
              <a:rPr lang="en-US" altLang="zh-CN" sz="2000" dirty="0"/>
              <a:t>.”</a:t>
            </a:r>
          </a:p>
          <a:p>
            <a:pPr indent="623888"/>
            <a:r>
              <a:rPr lang="en-US" altLang="zh-CN" sz="2400" dirty="0"/>
              <a:t>(</a:t>
            </a:r>
            <a:r>
              <a:rPr lang="zh-CN" altLang="en-US" sz="2400" dirty="0"/>
              <a:t>四</a:t>
            </a:r>
            <a:r>
              <a:rPr lang="en-US" altLang="zh-CN" sz="2400" dirty="0"/>
              <a:t>)</a:t>
            </a:r>
            <a:r>
              <a:rPr lang="zh-CN" altLang="en-US" sz="2400" dirty="0"/>
              <a:t>违法转让划拨土地的房地产的法律责任</a:t>
            </a:r>
          </a:p>
          <a:p>
            <a:pPr indent="623888"/>
            <a:r>
              <a:rPr lang="zh-CN" altLang="en-US" sz="2000" dirty="0"/>
              <a:t>以划拨方式取得土地使用权</a:t>
            </a:r>
            <a:r>
              <a:rPr lang="en-US" altLang="zh-CN" sz="2000" dirty="0"/>
              <a:t>,</a:t>
            </a:r>
            <a:r>
              <a:rPr lang="zh-CN" altLang="en-US" sz="2000" dirty="0"/>
              <a:t>非法转让房地产的</a:t>
            </a:r>
            <a:r>
              <a:rPr lang="en-US" altLang="zh-CN" sz="2000" dirty="0"/>
              <a:t>,</a:t>
            </a:r>
            <a:r>
              <a:rPr lang="zh-CN" altLang="en-US" sz="2000" dirty="0"/>
              <a:t>由县级以上</a:t>
            </a:r>
            <a:r>
              <a:rPr lang="zh-CN" altLang="en-US" sz="2000" dirty="0" smtClean="0"/>
              <a:t>人民政府土地管理部门责令缴纳土地使用权出让</a:t>
            </a:r>
            <a:r>
              <a:rPr lang="zh-CN" altLang="en-US" sz="2000" dirty="0"/>
              <a:t>金</a:t>
            </a:r>
            <a:r>
              <a:rPr lang="en-US" altLang="zh-CN" sz="2000" dirty="0"/>
              <a:t>,</a:t>
            </a:r>
            <a:r>
              <a:rPr lang="zh-CN" altLang="en-US" sz="2000" dirty="0"/>
              <a:t>没收违法所得</a:t>
            </a:r>
            <a:r>
              <a:rPr lang="en-US" altLang="zh-CN" sz="2000" dirty="0"/>
              <a:t>,</a:t>
            </a:r>
            <a:r>
              <a:rPr lang="zh-CN" altLang="en-US" sz="2000" dirty="0"/>
              <a:t>可以并处罚款</a:t>
            </a:r>
            <a:r>
              <a:rPr lang="en-US" altLang="zh-CN" sz="2000" dirty="0"/>
              <a:t>.</a:t>
            </a:r>
            <a:endParaRPr lang="en-US" altLang="zh-CN"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44290101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法律责任</a:t>
            </a:r>
          </a:p>
        </p:txBody>
      </p:sp>
      <p:sp>
        <p:nvSpPr>
          <p:cNvPr id="37" name="文本框 36"/>
          <p:cNvSpPr txBox="1"/>
          <p:nvPr/>
        </p:nvSpPr>
        <p:spPr>
          <a:xfrm>
            <a:off x="607092" y="825580"/>
            <a:ext cx="11066929" cy="5447645"/>
          </a:xfrm>
          <a:prstGeom prst="rect">
            <a:avLst/>
          </a:prstGeom>
          <a:noFill/>
        </p:spPr>
        <p:txBody>
          <a:bodyPr wrap="square" rtlCol="0">
            <a:spAutoFit/>
          </a:bodyPr>
          <a:lstStyle/>
          <a:p>
            <a:r>
              <a:rPr lang="zh-CN" altLang="en-US" sz="2400" b="1" dirty="0"/>
              <a:t>二、违反房地产管理法的法律责</a:t>
            </a:r>
            <a:r>
              <a:rPr lang="zh-CN" altLang="en-US" sz="2400" b="1" dirty="0" smtClean="0"/>
              <a:t>任</a:t>
            </a:r>
            <a:endParaRPr lang="en-US" altLang="zh-CN" sz="2400" b="1" dirty="0" smtClean="0"/>
          </a:p>
          <a:p>
            <a:pPr indent="623888"/>
            <a:r>
              <a:rPr lang="zh-CN" altLang="en-US" sz="2400" dirty="0"/>
              <a:t>违反房地产管理法的法律责任</a:t>
            </a:r>
            <a:r>
              <a:rPr lang="en-US" altLang="zh-CN" sz="2400" dirty="0"/>
              <a:t>,</a:t>
            </a:r>
            <a:r>
              <a:rPr lang="zh-CN" altLang="en-US" sz="2400" dirty="0"/>
              <a:t>是指公民、法人或者其他组织违反</a:t>
            </a:r>
            <a:r>
              <a:rPr lang="en-US" altLang="zh-CN" sz="2400" dirty="0"/>
              <a:t>«</a:t>
            </a:r>
            <a:r>
              <a:rPr lang="zh-CN" altLang="en-US" sz="2400" dirty="0"/>
              <a:t>城市房地产管</a:t>
            </a:r>
            <a:r>
              <a:rPr lang="zh-CN" altLang="en-US" sz="2400" dirty="0" smtClean="0"/>
              <a:t>理</a:t>
            </a:r>
            <a:r>
              <a:rPr lang="zh-CN" altLang="en-US" sz="2400" dirty="0"/>
              <a:t>法</a:t>
            </a:r>
            <a:r>
              <a:rPr lang="en-US" altLang="zh-CN" sz="2400" dirty="0"/>
              <a:t>»,</a:t>
            </a:r>
            <a:r>
              <a:rPr lang="zh-CN" altLang="en-US" sz="2400" dirty="0"/>
              <a:t>侵害房地产关系和房地产管理秩序所应承担的法律后果</a:t>
            </a:r>
            <a:r>
              <a:rPr lang="en-US" altLang="zh-CN" sz="2400" dirty="0" smtClean="0"/>
              <a:t>.</a:t>
            </a:r>
          </a:p>
          <a:p>
            <a:pPr indent="623888"/>
            <a:r>
              <a:rPr lang="en-US" altLang="zh-CN" sz="2400" dirty="0"/>
              <a:t>(</a:t>
            </a:r>
            <a:r>
              <a:rPr lang="zh-CN" altLang="en-US" sz="2400" dirty="0"/>
              <a:t>五</a:t>
            </a:r>
            <a:r>
              <a:rPr lang="en-US" altLang="zh-CN" sz="2400" dirty="0"/>
              <a:t>)</a:t>
            </a:r>
            <a:r>
              <a:rPr lang="zh-CN" altLang="en-US" sz="2400" dirty="0"/>
              <a:t>违法预售商品房的法律责任</a:t>
            </a:r>
          </a:p>
          <a:p>
            <a:pPr indent="623888"/>
            <a:r>
              <a:rPr lang="en-US" altLang="zh-CN" sz="2000" dirty="0"/>
              <a:t>«</a:t>
            </a:r>
            <a:r>
              <a:rPr lang="zh-CN" altLang="en-US" sz="2000" dirty="0"/>
              <a:t>城市房地产管理法</a:t>
            </a:r>
            <a:r>
              <a:rPr lang="en-US" altLang="zh-CN" sz="2000" dirty="0"/>
              <a:t>»</a:t>
            </a:r>
            <a:r>
              <a:rPr lang="zh-CN" altLang="en-US" sz="2000" dirty="0"/>
              <a:t>第６８条规定</a:t>
            </a:r>
            <a:r>
              <a:rPr lang="en-US" altLang="zh-CN" sz="2000" dirty="0"/>
              <a:t>:“</a:t>
            </a:r>
            <a:r>
              <a:rPr lang="zh-CN" altLang="en-US" sz="2000" dirty="0"/>
              <a:t>违反本法第４５条第１款的规定预售商品房的</a:t>
            </a:r>
            <a:r>
              <a:rPr lang="en-US" altLang="zh-CN" sz="2000" dirty="0"/>
              <a:t>,</a:t>
            </a:r>
            <a:r>
              <a:rPr lang="zh-CN" altLang="en-US" sz="2000" dirty="0" smtClean="0"/>
              <a:t>由县级以上人民政府房产管理部门责令停止预售活动</a:t>
            </a:r>
            <a:r>
              <a:rPr lang="en-US" altLang="zh-CN" sz="2000" dirty="0"/>
              <a:t>,</a:t>
            </a:r>
            <a:r>
              <a:rPr lang="zh-CN" altLang="en-US" sz="2000" dirty="0"/>
              <a:t>没收违法所得</a:t>
            </a:r>
            <a:r>
              <a:rPr lang="en-US" altLang="zh-CN" sz="2000" dirty="0"/>
              <a:t>,</a:t>
            </a:r>
            <a:r>
              <a:rPr lang="zh-CN" altLang="en-US" sz="2000" dirty="0"/>
              <a:t>可以并处罚款</a:t>
            </a:r>
            <a:r>
              <a:rPr lang="en-US" altLang="zh-CN" sz="2000" dirty="0"/>
              <a:t>.”</a:t>
            </a:r>
          </a:p>
          <a:p>
            <a:pPr indent="623888"/>
            <a:r>
              <a:rPr lang="en-US" altLang="zh-CN" sz="2400" dirty="0"/>
              <a:t>(</a:t>
            </a:r>
            <a:r>
              <a:rPr lang="zh-CN" altLang="en-US" sz="2400" dirty="0"/>
              <a:t>六</a:t>
            </a:r>
            <a:r>
              <a:rPr lang="en-US" altLang="zh-CN" sz="2400" dirty="0"/>
              <a:t>)</a:t>
            </a:r>
            <a:r>
              <a:rPr lang="zh-CN" altLang="en-US" sz="2400" dirty="0"/>
              <a:t>擅自从事房地产中介服务活动的法律责任</a:t>
            </a:r>
          </a:p>
          <a:p>
            <a:pPr indent="623888"/>
            <a:r>
              <a:rPr lang="en-US" altLang="zh-CN" sz="2000" dirty="0"/>
              <a:t>«</a:t>
            </a:r>
            <a:r>
              <a:rPr lang="zh-CN" altLang="en-US" sz="2000" dirty="0"/>
              <a:t>城市房地产管理法</a:t>
            </a:r>
            <a:r>
              <a:rPr lang="en-US" altLang="zh-CN" sz="2000" dirty="0"/>
              <a:t>»</a:t>
            </a:r>
            <a:r>
              <a:rPr lang="zh-CN" altLang="en-US" sz="2000" dirty="0"/>
              <a:t>第６９条规定</a:t>
            </a:r>
            <a:r>
              <a:rPr lang="en-US" altLang="zh-CN" sz="2000" dirty="0"/>
              <a:t>:“</a:t>
            </a:r>
            <a:r>
              <a:rPr lang="zh-CN" altLang="en-US" sz="2000" dirty="0"/>
              <a:t>违反本法第５８条的规定</a:t>
            </a:r>
            <a:r>
              <a:rPr lang="en-US" altLang="zh-CN" sz="2000" dirty="0"/>
              <a:t>,</a:t>
            </a:r>
            <a:r>
              <a:rPr lang="zh-CN" altLang="en-US" sz="2000" dirty="0" smtClean="0"/>
              <a:t>未取得营业执照擅自从事房地产中介服务业务</a:t>
            </a:r>
            <a:r>
              <a:rPr lang="zh-CN" altLang="en-US" sz="2000" dirty="0"/>
              <a:t>的</a:t>
            </a:r>
            <a:r>
              <a:rPr lang="en-US" altLang="zh-CN" sz="2000" dirty="0"/>
              <a:t>,</a:t>
            </a:r>
            <a:r>
              <a:rPr lang="zh-CN" altLang="en-US" sz="2000" dirty="0"/>
              <a:t>由县级以上人民政府工</a:t>
            </a:r>
            <a:r>
              <a:rPr lang="zh-CN" altLang="en-US" sz="2000" dirty="0" smtClean="0"/>
              <a:t>商行政管理部门责令停止房地产中介服务业务活动</a:t>
            </a:r>
            <a:r>
              <a:rPr lang="en-US" altLang="zh-CN" sz="2000" dirty="0"/>
              <a:t>,</a:t>
            </a:r>
            <a:r>
              <a:rPr lang="zh-CN" altLang="en-US" sz="2000" dirty="0"/>
              <a:t>没收违法所得</a:t>
            </a:r>
            <a:r>
              <a:rPr lang="en-US" altLang="zh-CN" sz="2000" dirty="0"/>
              <a:t>,</a:t>
            </a:r>
            <a:r>
              <a:rPr lang="zh-CN" altLang="en-US" sz="2000" dirty="0"/>
              <a:t>可以并处罚款</a:t>
            </a:r>
            <a:r>
              <a:rPr lang="en-US" altLang="zh-CN" sz="2000" dirty="0"/>
              <a:t>.”</a:t>
            </a:r>
          </a:p>
          <a:p>
            <a:pPr indent="623888"/>
            <a:r>
              <a:rPr lang="en-US" altLang="zh-CN" sz="2400" dirty="0"/>
              <a:t>(</a:t>
            </a:r>
            <a:r>
              <a:rPr lang="zh-CN" altLang="en-US" sz="2400" dirty="0"/>
              <a:t>七</a:t>
            </a:r>
            <a:r>
              <a:rPr lang="en-US" altLang="zh-CN" sz="2400" dirty="0"/>
              <a:t>)</a:t>
            </a:r>
            <a:r>
              <a:rPr lang="zh-CN" altLang="en-US" sz="2400" dirty="0"/>
              <a:t>违法向房地产开发企业收费的法律责任</a:t>
            </a:r>
          </a:p>
          <a:p>
            <a:pPr indent="623888"/>
            <a:r>
              <a:rPr lang="zh-CN" altLang="en-US" sz="2000" dirty="0"/>
              <a:t>没有法律、法规依据向房地产开发企业收费的</a:t>
            </a:r>
            <a:r>
              <a:rPr lang="en-US" altLang="zh-CN" sz="2000" dirty="0"/>
              <a:t>,</a:t>
            </a:r>
            <a:r>
              <a:rPr lang="zh-CN" altLang="en-US" sz="2000" dirty="0"/>
              <a:t>上级机关应当责令退回所收取的钱款</a:t>
            </a:r>
            <a:r>
              <a:rPr lang="en-US" altLang="zh-CN" sz="2000" dirty="0" smtClean="0"/>
              <a:t>;</a:t>
            </a:r>
            <a:r>
              <a:rPr lang="zh-CN" altLang="en-US" sz="2000" dirty="0" smtClean="0"/>
              <a:t>情节严</a:t>
            </a:r>
            <a:r>
              <a:rPr lang="zh-CN" altLang="en-US" sz="2000" dirty="0"/>
              <a:t>重的</a:t>
            </a:r>
            <a:r>
              <a:rPr lang="en-US" altLang="zh-CN" sz="2000" dirty="0"/>
              <a:t>,</a:t>
            </a:r>
            <a:r>
              <a:rPr lang="zh-CN" altLang="en-US" sz="2000" dirty="0"/>
              <a:t>由上级机关或者所在单位给予直接责任人员行政处分</a:t>
            </a:r>
            <a:r>
              <a:rPr lang="en-US" altLang="zh-CN" sz="2000" dirty="0"/>
              <a:t>.</a:t>
            </a:r>
          </a:p>
          <a:p>
            <a:pPr indent="623888"/>
            <a:r>
              <a:rPr lang="en-US" altLang="zh-CN" sz="2400" dirty="0"/>
              <a:t>(</a:t>
            </a:r>
            <a:r>
              <a:rPr lang="zh-CN" altLang="en-US" sz="2400" dirty="0"/>
              <a:t>八</a:t>
            </a:r>
            <a:r>
              <a:rPr lang="en-US" altLang="zh-CN" sz="2400" dirty="0"/>
              <a:t>)</a:t>
            </a:r>
            <a:r>
              <a:rPr lang="zh-CN" altLang="en-US" sz="2400" dirty="0"/>
              <a:t>行政执法人员违法犯罪的责任</a:t>
            </a:r>
          </a:p>
          <a:p>
            <a:pPr indent="623888"/>
            <a:r>
              <a:rPr lang="en-US" altLang="zh-CN" sz="2000" dirty="0"/>
              <a:t>«</a:t>
            </a:r>
            <a:r>
              <a:rPr lang="zh-CN" altLang="en-US" sz="2000" dirty="0"/>
              <a:t>城市房地产管理法</a:t>
            </a:r>
            <a:r>
              <a:rPr lang="en-US" altLang="zh-CN" sz="2000" dirty="0"/>
              <a:t>»</a:t>
            </a:r>
            <a:r>
              <a:rPr lang="zh-CN" altLang="en-US" sz="2000" dirty="0"/>
              <a:t>第７１条规定</a:t>
            </a:r>
            <a:r>
              <a:rPr lang="en-US" altLang="zh-CN" sz="2000" dirty="0"/>
              <a:t>:“</a:t>
            </a:r>
            <a:r>
              <a:rPr lang="zh-CN" altLang="en-US" sz="2000" dirty="0"/>
              <a:t>房产管理部门、土地管理部门工作人员玩忽职守</a:t>
            </a:r>
            <a:r>
              <a:rPr lang="zh-CN" altLang="en-US" sz="2000" dirty="0" smtClean="0"/>
              <a:t>、滥用职权</a:t>
            </a:r>
            <a:r>
              <a:rPr lang="en-US" altLang="zh-CN" sz="2000" dirty="0"/>
              <a:t>,</a:t>
            </a:r>
            <a:r>
              <a:rPr lang="zh-CN" altLang="en-US" sz="2000" dirty="0"/>
              <a:t>构成犯罪的</a:t>
            </a:r>
            <a:r>
              <a:rPr lang="en-US" altLang="zh-CN" sz="2000" dirty="0"/>
              <a:t>,</a:t>
            </a:r>
            <a:r>
              <a:rPr lang="zh-CN" altLang="en-US" sz="2000" dirty="0"/>
              <a:t>依法追究刑事责任</a:t>
            </a:r>
            <a:r>
              <a:rPr lang="en-US" altLang="zh-CN" sz="2000" dirty="0"/>
              <a:t>;</a:t>
            </a:r>
            <a:r>
              <a:rPr lang="zh-CN" altLang="en-US" sz="2000" dirty="0"/>
              <a:t>不构成犯罪的</a:t>
            </a:r>
            <a:r>
              <a:rPr lang="en-US" altLang="zh-CN" sz="2000" dirty="0"/>
              <a:t>,</a:t>
            </a:r>
            <a:r>
              <a:rPr lang="zh-CN" altLang="en-US" sz="2000" dirty="0"/>
              <a:t>给予行政处分</a:t>
            </a:r>
            <a:r>
              <a:rPr lang="en-US" altLang="zh-CN" sz="2000" dirty="0" smtClean="0"/>
              <a:t>.</a:t>
            </a:r>
            <a:endParaRPr lang="en-US" altLang="zh-CN"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96823073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法律责任</a:t>
            </a:r>
          </a:p>
        </p:txBody>
      </p:sp>
      <p:sp>
        <p:nvSpPr>
          <p:cNvPr id="37" name="文本框 36"/>
          <p:cNvSpPr txBox="1"/>
          <p:nvPr/>
        </p:nvSpPr>
        <p:spPr>
          <a:xfrm>
            <a:off x="607092" y="825580"/>
            <a:ext cx="11066929" cy="5447645"/>
          </a:xfrm>
          <a:prstGeom prst="rect">
            <a:avLst/>
          </a:prstGeom>
          <a:noFill/>
        </p:spPr>
        <p:txBody>
          <a:bodyPr wrap="square" rtlCol="0">
            <a:spAutoFit/>
          </a:bodyPr>
          <a:lstStyle/>
          <a:p>
            <a:r>
              <a:rPr lang="zh-CN" altLang="en-US" sz="2400" b="1" dirty="0"/>
              <a:t>二、违反房地产管理法的法律责</a:t>
            </a:r>
            <a:r>
              <a:rPr lang="zh-CN" altLang="en-US" sz="2400" b="1" dirty="0" smtClean="0"/>
              <a:t>任</a:t>
            </a:r>
            <a:endParaRPr lang="en-US" altLang="zh-CN" sz="2400" b="1" dirty="0" smtClean="0"/>
          </a:p>
          <a:p>
            <a:pPr indent="623888"/>
            <a:r>
              <a:rPr lang="zh-CN" altLang="en-US" sz="2400" dirty="0"/>
              <a:t>违反房地产管理法的法律责任</a:t>
            </a:r>
            <a:r>
              <a:rPr lang="en-US" altLang="zh-CN" sz="2400" dirty="0"/>
              <a:t>,</a:t>
            </a:r>
            <a:r>
              <a:rPr lang="zh-CN" altLang="en-US" sz="2400" dirty="0"/>
              <a:t>是指公民、法人或者其他组织违反</a:t>
            </a:r>
            <a:r>
              <a:rPr lang="en-US" altLang="zh-CN" sz="2400" dirty="0"/>
              <a:t>«</a:t>
            </a:r>
            <a:r>
              <a:rPr lang="zh-CN" altLang="en-US" sz="2400" dirty="0"/>
              <a:t>城市房地产管</a:t>
            </a:r>
            <a:r>
              <a:rPr lang="zh-CN" altLang="en-US" sz="2400" dirty="0" smtClean="0"/>
              <a:t>理</a:t>
            </a:r>
            <a:r>
              <a:rPr lang="zh-CN" altLang="en-US" sz="2400" dirty="0"/>
              <a:t>法</a:t>
            </a:r>
            <a:r>
              <a:rPr lang="en-US" altLang="zh-CN" sz="2400" dirty="0"/>
              <a:t>»,</a:t>
            </a:r>
            <a:r>
              <a:rPr lang="zh-CN" altLang="en-US" sz="2400" dirty="0"/>
              <a:t>侵害房地产关系和房地产管理秩序所应承担的法律后果</a:t>
            </a:r>
            <a:r>
              <a:rPr lang="en-US" altLang="zh-CN" sz="2400" dirty="0" smtClean="0"/>
              <a:t>.</a:t>
            </a:r>
          </a:p>
          <a:p>
            <a:pPr indent="623888"/>
            <a:r>
              <a:rPr lang="en-US" altLang="zh-CN" sz="2400" dirty="0"/>
              <a:t>(</a:t>
            </a:r>
            <a:r>
              <a:rPr lang="zh-CN" altLang="en-US" sz="2400" dirty="0"/>
              <a:t>五</a:t>
            </a:r>
            <a:r>
              <a:rPr lang="en-US" altLang="zh-CN" sz="2400" dirty="0"/>
              <a:t>)</a:t>
            </a:r>
            <a:r>
              <a:rPr lang="zh-CN" altLang="en-US" sz="2400" dirty="0"/>
              <a:t>违法预售商品房的法律责任</a:t>
            </a:r>
          </a:p>
          <a:p>
            <a:pPr indent="623888"/>
            <a:r>
              <a:rPr lang="en-US" altLang="zh-CN" sz="2000" dirty="0"/>
              <a:t>«</a:t>
            </a:r>
            <a:r>
              <a:rPr lang="zh-CN" altLang="en-US" sz="2000" dirty="0"/>
              <a:t>城市房地产管理法</a:t>
            </a:r>
            <a:r>
              <a:rPr lang="en-US" altLang="zh-CN" sz="2000" dirty="0"/>
              <a:t>»</a:t>
            </a:r>
            <a:r>
              <a:rPr lang="zh-CN" altLang="en-US" sz="2000" dirty="0"/>
              <a:t>第６８条规定</a:t>
            </a:r>
            <a:r>
              <a:rPr lang="en-US" altLang="zh-CN" sz="2000" dirty="0"/>
              <a:t>:“</a:t>
            </a:r>
            <a:r>
              <a:rPr lang="zh-CN" altLang="en-US" sz="2000" dirty="0"/>
              <a:t>违反本法第４５条第１款的规定预售商品房的</a:t>
            </a:r>
            <a:r>
              <a:rPr lang="en-US" altLang="zh-CN" sz="2000" dirty="0"/>
              <a:t>,</a:t>
            </a:r>
            <a:r>
              <a:rPr lang="zh-CN" altLang="en-US" sz="2000" dirty="0" smtClean="0"/>
              <a:t>由县级以上人民政府房产管理部门责令停止预售活动</a:t>
            </a:r>
            <a:r>
              <a:rPr lang="en-US" altLang="zh-CN" sz="2000" dirty="0"/>
              <a:t>,</a:t>
            </a:r>
            <a:r>
              <a:rPr lang="zh-CN" altLang="en-US" sz="2000" dirty="0"/>
              <a:t>没收违法所得</a:t>
            </a:r>
            <a:r>
              <a:rPr lang="en-US" altLang="zh-CN" sz="2000" dirty="0"/>
              <a:t>,</a:t>
            </a:r>
            <a:r>
              <a:rPr lang="zh-CN" altLang="en-US" sz="2000" dirty="0"/>
              <a:t>可以并处罚款</a:t>
            </a:r>
            <a:r>
              <a:rPr lang="en-US" altLang="zh-CN" sz="2000" dirty="0"/>
              <a:t>.”</a:t>
            </a:r>
          </a:p>
          <a:p>
            <a:pPr indent="623888"/>
            <a:r>
              <a:rPr lang="en-US" altLang="zh-CN" sz="2400" dirty="0"/>
              <a:t>(</a:t>
            </a:r>
            <a:r>
              <a:rPr lang="zh-CN" altLang="en-US" sz="2400" dirty="0"/>
              <a:t>六</a:t>
            </a:r>
            <a:r>
              <a:rPr lang="en-US" altLang="zh-CN" sz="2400" dirty="0"/>
              <a:t>)</a:t>
            </a:r>
            <a:r>
              <a:rPr lang="zh-CN" altLang="en-US" sz="2400" dirty="0"/>
              <a:t>擅自从事房地产中介服务活动的法律责任</a:t>
            </a:r>
          </a:p>
          <a:p>
            <a:pPr indent="623888"/>
            <a:r>
              <a:rPr lang="en-US" altLang="zh-CN" sz="2000" dirty="0"/>
              <a:t>«</a:t>
            </a:r>
            <a:r>
              <a:rPr lang="zh-CN" altLang="en-US" sz="2000" dirty="0"/>
              <a:t>城市房地产管理法</a:t>
            </a:r>
            <a:r>
              <a:rPr lang="en-US" altLang="zh-CN" sz="2000" dirty="0"/>
              <a:t>»</a:t>
            </a:r>
            <a:r>
              <a:rPr lang="zh-CN" altLang="en-US" sz="2000" dirty="0"/>
              <a:t>第６９条规定</a:t>
            </a:r>
            <a:r>
              <a:rPr lang="en-US" altLang="zh-CN" sz="2000" dirty="0"/>
              <a:t>:“</a:t>
            </a:r>
            <a:r>
              <a:rPr lang="zh-CN" altLang="en-US" sz="2000" dirty="0"/>
              <a:t>违反本法第５８条的规定</a:t>
            </a:r>
            <a:r>
              <a:rPr lang="en-US" altLang="zh-CN" sz="2000" dirty="0"/>
              <a:t>,</a:t>
            </a:r>
            <a:r>
              <a:rPr lang="zh-CN" altLang="en-US" sz="2000" dirty="0" smtClean="0"/>
              <a:t>未取得营业执照擅自从事房地产中介服务业务</a:t>
            </a:r>
            <a:r>
              <a:rPr lang="zh-CN" altLang="en-US" sz="2000" dirty="0"/>
              <a:t>的</a:t>
            </a:r>
            <a:r>
              <a:rPr lang="en-US" altLang="zh-CN" sz="2000" dirty="0"/>
              <a:t>,</a:t>
            </a:r>
            <a:r>
              <a:rPr lang="zh-CN" altLang="en-US" sz="2000" dirty="0"/>
              <a:t>由县级以上人民政府工</a:t>
            </a:r>
            <a:r>
              <a:rPr lang="zh-CN" altLang="en-US" sz="2000" dirty="0" smtClean="0"/>
              <a:t>商行政管理部门责令停止房地产中介服务业务活动</a:t>
            </a:r>
            <a:r>
              <a:rPr lang="en-US" altLang="zh-CN" sz="2000" dirty="0"/>
              <a:t>,</a:t>
            </a:r>
            <a:r>
              <a:rPr lang="zh-CN" altLang="en-US" sz="2000" dirty="0"/>
              <a:t>没收违法所得</a:t>
            </a:r>
            <a:r>
              <a:rPr lang="en-US" altLang="zh-CN" sz="2000" dirty="0"/>
              <a:t>,</a:t>
            </a:r>
            <a:r>
              <a:rPr lang="zh-CN" altLang="en-US" sz="2000" dirty="0"/>
              <a:t>可以并处罚款</a:t>
            </a:r>
            <a:r>
              <a:rPr lang="en-US" altLang="zh-CN" sz="2000" dirty="0"/>
              <a:t>.”</a:t>
            </a:r>
          </a:p>
          <a:p>
            <a:pPr indent="623888"/>
            <a:r>
              <a:rPr lang="en-US" altLang="zh-CN" sz="2400" dirty="0"/>
              <a:t>(</a:t>
            </a:r>
            <a:r>
              <a:rPr lang="zh-CN" altLang="en-US" sz="2400" dirty="0"/>
              <a:t>七</a:t>
            </a:r>
            <a:r>
              <a:rPr lang="en-US" altLang="zh-CN" sz="2400" dirty="0"/>
              <a:t>)</a:t>
            </a:r>
            <a:r>
              <a:rPr lang="zh-CN" altLang="en-US" sz="2400" dirty="0"/>
              <a:t>违法向房地产开发企业收费的法律责任</a:t>
            </a:r>
          </a:p>
          <a:p>
            <a:pPr indent="623888"/>
            <a:r>
              <a:rPr lang="zh-CN" altLang="en-US" sz="2000" dirty="0"/>
              <a:t>没有法律、法规依据向房地产开发企业收费的</a:t>
            </a:r>
            <a:r>
              <a:rPr lang="en-US" altLang="zh-CN" sz="2000" dirty="0"/>
              <a:t>,</a:t>
            </a:r>
            <a:r>
              <a:rPr lang="zh-CN" altLang="en-US" sz="2000" dirty="0"/>
              <a:t>上级机关应当责令退回所收取的钱款</a:t>
            </a:r>
            <a:r>
              <a:rPr lang="en-US" altLang="zh-CN" sz="2000" dirty="0" smtClean="0"/>
              <a:t>;</a:t>
            </a:r>
            <a:r>
              <a:rPr lang="zh-CN" altLang="en-US" sz="2000" dirty="0" smtClean="0"/>
              <a:t>情节严</a:t>
            </a:r>
            <a:r>
              <a:rPr lang="zh-CN" altLang="en-US" sz="2000" dirty="0"/>
              <a:t>重的</a:t>
            </a:r>
            <a:r>
              <a:rPr lang="en-US" altLang="zh-CN" sz="2000" dirty="0"/>
              <a:t>,</a:t>
            </a:r>
            <a:r>
              <a:rPr lang="zh-CN" altLang="en-US" sz="2000" dirty="0"/>
              <a:t>由上级机关或者所在单位给予直接责任人员行政处分</a:t>
            </a:r>
            <a:r>
              <a:rPr lang="en-US" altLang="zh-CN" sz="2000" dirty="0"/>
              <a:t>.</a:t>
            </a:r>
          </a:p>
          <a:p>
            <a:pPr indent="623888"/>
            <a:r>
              <a:rPr lang="en-US" altLang="zh-CN" sz="2400" dirty="0"/>
              <a:t>(</a:t>
            </a:r>
            <a:r>
              <a:rPr lang="zh-CN" altLang="en-US" sz="2400" dirty="0"/>
              <a:t>八</a:t>
            </a:r>
            <a:r>
              <a:rPr lang="en-US" altLang="zh-CN" sz="2400" dirty="0"/>
              <a:t>)</a:t>
            </a:r>
            <a:r>
              <a:rPr lang="zh-CN" altLang="en-US" sz="2400" dirty="0"/>
              <a:t>行政执法人员违法犯罪的责任</a:t>
            </a:r>
          </a:p>
          <a:p>
            <a:pPr indent="623888"/>
            <a:r>
              <a:rPr lang="en-US" altLang="zh-CN" sz="2000" dirty="0"/>
              <a:t>«</a:t>
            </a:r>
            <a:r>
              <a:rPr lang="zh-CN" altLang="en-US" sz="2000" dirty="0"/>
              <a:t>城市房地产管理法</a:t>
            </a:r>
            <a:r>
              <a:rPr lang="en-US" altLang="zh-CN" sz="2000" dirty="0"/>
              <a:t>»</a:t>
            </a:r>
            <a:r>
              <a:rPr lang="zh-CN" altLang="en-US" sz="2000" dirty="0"/>
              <a:t>第７１条规定</a:t>
            </a:r>
            <a:r>
              <a:rPr lang="en-US" altLang="zh-CN" sz="2000" dirty="0"/>
              <a:t>:“</a:t>
            </a:r>
            <a:r>
              <a:rPr lang="zh-CN" altLang="en-US" sz="2000" dirty="0"/>
              <a:t>房产管理部门、土地管理部门工作人员玩忽职守</a:t>
            </a:r>
            <a:r>
              <a:rPr lang="zh-CN" altLang="en-US" sz="2000" dirty="0" smtClean="0"/>
              <a:t>、滥用职权</a:t>
            </a:r>
            <a:r>
              <a:rPr lang="en-US" altLang="zh-CN" sz="2000" dirty="0"/>
              <a:t>,</a:t>
            </a:r>
            <a:r>
              <a:rPr lang="zh-CN" altLang="en-US" sz="2000" dirty="0"/>
              <a:t>构成犯罪的</a:t>
            </a:r>
            <a:r>
              <a:rPr lang="en-US" altLang="zh-CN" sz="2000" dirty="0"/>
              <a:t>,</a:t>
            </a:r>
            <a:r>
              <a:rPr lang="zh-CN" altLang="en-US" sz="2000" dirty="0"/>
              <a:t>依法追究刑事责任</a:t>
            </a:r>
            <a:r>
              <a:rPr lang="en-US" altLang="zh-CN" sz="2000" dirty="0"/>
              <a:t>;</a:t>
            </a:r>
            <a:r>
              <a:rPr lang="zh-CN" altLang="en-US" sz="2000" dirty="0"/>
              <a:t>不构成犯罪的</a:t>
            </a:r>
            <a:r>
              <a:rPr lang="en-US" altLang="zh-CN" sz="2000" dirty="0"/>
              <a:t>,</a:t>
            </a:r>
            <a:r>
              <a:rPr lang="zh-CN" altLang="en-US" sz="2000" dirty="0"/>
              <a:t>给予行政处分</a:t>
            </a:r>
            <a:r>
              <a:rPr lang="en-US" altLang="zh-CN" sz="2000" smtClean="0"/>
              <a:t>.</a:t>
            </a:r>
            <a:endParaRPr lang="en-US" altLang="zh-CN"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78090389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A_文本框 4"/>
          <p:cNvSpPr txBox="1"/>
          <p:nvPr>
            <p:custDataLst>
              <p:tags r:id="rId2"/>
            </p:custDataLst>
          </p:nvPr>
        </p:nvSpPr>
        <p:spPr>
          <a:xfrm>
            <a:off x="737936" y="2982815"/>
            <a:ext cx="6363904" cy="923330"/>
          </a:xfrm>
          <a:prstGeom prst="rect">
            <a:avLst/>
          </a:prstGeom>
          <a:noFill/>
        </p:spPr>
        <p:txBody>
          <a:bodyPr wrap="square" rtlCol="0">
            <a:spAutoFit/>
          </a:bodyPr>
          <a:lstStyle/>
          <a:p>
            <a:r>
              <a:rPr lang="zh-CN" altLang="en-US" sz="5400" spc="600" smtClean="0">
                <a:cs typeface="+mn-ea"/>
                <a:sym typeface="+mn-lt"/>
              </a:rPr>
              <a:t>本章结束</a:t>
            </a:r>
            <a:endParaRPr lang="zh-CN" altLang="en-US" sz="5400" spc="600" dirty="0">
              <a:cs typeface="+mn-ea"/>
              <a:sym typeface="+mn-lt"/>
            </a:endParaRPr>
          </a:p>
        </p:txBody>
      </p:sp>
    </p:spTree>
    <p:extLst>
      <p:ext uri="{BB962C8B-B14F-4D97-AF65-F5344CB8AC3E}">
        <p14:creationId xmlns:p14="http://schemas.microsoft.com/office/powerpoint/2010/main" val="313872334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土地管理法律制度　</a:t>
            </a:r>
          </a:p>
        </p:txBody>
      </p:sp>
      <p:sp>
        <p:nvSpPr>
          <p:cNvPr id="37" name="文本框 36"/>
          <p:cNvSpPr txBox="1"/>
          <p:nvPr/>
        </p:nvSpPr>
        <p:spPr>
          <a:xfrm>
            <a:off x="696208" y="981570"/>
            <a:ext cx="10910977" cy="4832092"/>
          </a:xfrm>
          <a:prstGeom prst="rect">
            <a:avLst/>
          </a:prstGeom>
          <a:noFill/>
        </p:spPr>
        <p:txBody>
          <a:bodyPr wrap="square" rtlCol="0">
            <a:spAutoFit/>
          </a:bodyPr>
          <a:lstStyle/>
          <a:p>
            <a:r>
              <a:rPr lang="zh-CN" altLang="en-US" sz="2400" b="1" dirty="0"/>
              <a:t>二、土地的所有权和使用权</a:t>
            </a:r>
          </a:p>
          <a:p>
            <a:pPr indent="623888"/>
            <a:r>
              <a:rPr lang="en-US" altLang="zh-CN" sz="2400" dirty="0"/>
              <a:t>(</a:t>
            </a:r>
            <a:r>
              <a:rPr lang="zh-CN" altLang="en-US" sz="2400" dirty="0"/>
              <a:t>一</a:t>
            </a:r>
            <a:r>
              <a:rPr lang="en-US" altLang="zh-CN" sz="2400" dirty="0"/>
              <a:t>)</a:t>
            </a:r>
            <a:r>
              <a:rPr lang="zh-CN" altLang="en-US" sz="2400" dirty="0"/>
              <a:t>土地所有权</a:t>
            </a:r>
          </a:p>
          <a:p>
            <a:pPr indent="623888"/>
            <a:r>
              <a:rPr lang="zh-CN" altLang="en-US" sz="2400" dirty="0"/>
              <a:t>土地所有权是指组织或自然人依法对土地占有、使用、收益和处分的权利</a:t>
            </a:r>
            <a:r>
              <a:rPr lang="en-US" altLang="zh-CN" sz="2400" dirty="0"/>
              <a:t>,</a:t>
            </a:r>
            <a:r>
              <a:rPr lang="zh-CN" altLang="en-US" sz="2400" dirty="0"/>
              <a:t>分为</a:t>
            </a:r>
            <a:r>
              <a:rPr lang="zh-CN" altLang="en-US" sz="2400" dirty="0" smtClean="0"/>
              <a:t>国家土地所有权和农</a:t>
            </a:r>
            <a:r>
              <a:rPr lang="zh-CN" altLang="en-US" sz="2400" dirty="0"/>
              <a:t>村集体土地所有权</a:t>
            </a:r>
            <a:r>
              <a:rPr lang="en-US" altLang="zh-CN" sz="2400" dirty="0"/>
              <a:t>.</a:t>
            </a:r>
          </a:p>
          <a:p>
            <a:pPr indent="623888"/>
            <a:r>
              <a:rPr lang="en-US" altLang="zh-CN" sz="2400" dirty="0" smtClean="0"/>
              <a:t>1.</a:t>
            </a:r>
            <a:r>
              <a:rPr lang="zh-CN" altLang="en-US" sz="2400" dirty="0" smtClean="0"/>
              <a:t>国家</a:t>
            </a:r>
            <a:r>
              <a:rPr lang="zh-CN" altLang="en-US" sz="2400" dirty="0"/>
              <a:t>土地所有权</a:t>
            </a:r>
          </a:p>
          <a:p>
            <a:pPr indent="623888"/>
            <a:r>
              <a:rPr lang="zh-CN" altLang="en-US" sz="2000" dirty="0"/>
              <a:t>国家土地所有权是指国家占有、使用、收益和处分属于全民所有的土地的权利</a:t>
            </a:r>
            <a:r>
              <a:rPr lang="en-US" altLang="zh-CN" sz="2000" dirty="0" smtClean="0"/>
              <a:t>.</a:t>
            </a:r>
          </a:p>
          <a:p>
            <a:pPr indent="623888"/>
            <a:r>
              <a:rPr lang="en-US" altLang="zh-CN" sz="2000" dirty="0" smtClean="0"/>
              <a:t>2.</a:t>
            </a:r>
            <a:r>
              <a:rPr lang="zh-CN" altLang="en-US" sz="2000" dirty="0" smtClean="0"/>
              <a:t>农村</a:t>
            </a:r>
            <a:r>
              <a:rPr lang="zh-CN" altLang="en-US" sz="2000" dirty="0"/>
              <a:t>集体土地所有权</a:t>
            </a:r>
          </a:p>
          <a:p>
            <a:pPr indent="623888"/>
            <a:r>
              <a:rPr lang="zh-CN" altLang="en-US" sz="2000" dirty="0"/>
              <a:t>农村集体土地所有权是农村集体经济组织依法占有、使用、收益和处分其土地的权利</a:t>
            </a:r>
            <a:r>
              <a:rPr lang="en-US" altLang="zh-CN" sz="2000" dirty="0" smtClean="0"/>
              <a:t>.</a:t>
            </a:r>
          </a:p>
          <a:p>
            <a:pPr indent="623888"/>
            <a:r>
              <a:rPr lang="en-US" altLang="zh-CN" sz="2400" dirty="0" smtClean="0"/>
              <a:t>(</a:t>
            </a:r>
            <a:r>
              <a:rPr lang="zh-CN" altLang="en-US" sz="2400" dirty="0" smtClean="0"/>
              <a:t>二</a:t>
            </a:r>
            <a:r>
              <a:rPr lang="en-US" altLang="zh-CN" sz="2400" dirty="0"/>
              <a:t>)</a:t>
            </a:r>
            <a:r>
              <a:rPr lang="zh-CN" altLang="en-US" sz="2400" dirty="0"/>
              <a:t>土地使用权</a:t>
            </a:r>
          </a:p>
          <a:p>
            <a:pPr indent="623888"/>
            <a:r>
              <a:rPr lang="zh-CN" altLang="en-US" sz="2000" dirty="0"/>
              <a:t>土地使用权主要表现为土地使用人对土地享有的使用权、出租权、转让权和抵押权</a:t>
            </a:r>
            <a:r>
              <a:rPr lang="en-US" altLang="zh-CN" sz="2000" dirty="0" smtClean="0"/>
              <a:t>.</a:t>
            </a:r>
          </a:p>
          <a:p>
            <a:pPr indent="623888"/>
            <a:r>
              <a:rPr lang="en-US" altLang="zh-CN" sz="2400" dirty="0"/>
              <a:t>(</a:t>
            </a:r>
            <a:r>
              <a:rPr lang="zh-CN" altLang="en-US" sz="2400" dirty="0"/>
              <a:t>三</a:t>
            </a:r>
            <a:r>
              <a:rPr lang="en-US" altLang="zh-CN" sz="2400" dirty="0"/>
              <a:t>)</a:t>
            </a:r>
            <a:r>
              <a:rPr lang="zh-CN" altLang="en-US" sz="2400" dirty="0"/>
              <a:t>土地所有权和使用权的确认</a:t>
            </a:r>
          </a:p>
          <a:p>
            <a:pPr indent="623888"/>
            <a:r>
              <a:rPr lang="zh-CN" altLang="en-US" sz="2000" dirty="0"/>
              <a:t>单位和个人依法使用国有土地</a:t>
            </a:r>
            <a:r>
              <a:rPr lang="en-US" altLang="zh-CN" sz="2000" dirty="0"/>
              <a:t>,</a:t>
            </a:r>
            <a:r>
              <a:rPr lang="zh-CN" altLang="en-US" sz="2000" dirty="0"/>
              <a:t>由县级以上人民政府登记造册</a:t>
            </a:r>
            <a:r>
              <a:rPr lang="en-US" altLang="zh-CN" sz="2000" dirty="0"/>
              <a:t>,</a:t>
            </a:r>
            <a:r>
              <a:rPr lang="zh-CN" altLang="en-US" sz="2000" dirty="0"/>
              <a:t>核发证书</a:t>
            </a:r>
            <a:r>
              <a:rPr lang="en-US" altLang="zh-CN" sz="2000" dirty="0"/>
              <a:t>,</a:t>
            </a:r>
            <a:r>
              <a:rPr lang="zh-CN" altLang="en-US" sz="2000" dirty="0"/>
              <a:t>确认使用权</a:t>
            </a:r>
            <a:r>
              <a:rPr lang="en-US" altLang="zh-CN" sz="2000" dirty="0"/>
              <a:t>.</a:t>
            </a:r>
          </a:p>
          <a:p>
            <a:pPr indent="623888"/>
            <a:r>
              <a:rPr lang="zh-CN" altLang="en-US" sz="2000" dirty="0"/>
              <a:t>农民集体所有的土地</a:t>
            </a:r>
            <a:r>
              <a:rPr lang="en-US" altLang="zh-CN" sz="2000" dirty="0"/>
              <a:t>,</a:t>
            </a:r>
            <a:r>
              <a:rPr lang="zh-CN" altLang="en-US" sz="2000" dirty="0"/>
              <a:t>由县级人民政府登记造册</a:t>
            </a:r>
            <a:r>
              <a:rPr lang="en-US" altLang="zh-CN" sz="2000" dirty="0"/>
              <a:t>,</a:t>
            </a:r>
            <a:r>
              <a:rPr lang="zh-CN" altLang="en-US" sz="2000" dirty="0"/>
              <a:t>核发证书</a:t>
            </a:r>
            <a:r>
              <a:rPr lang="en-US" altLang="zh-CN" sz="2000" dirty="0"/>
              <a:t>,</a:t>
            </a:r>
            <a:r>
              <a:rPr lang="zh-CN" altLang="en-US" sz="2000" dirty="0"/>
              <a:t>确认所有权</a:t>
            </a:r>
            <a:r>
              <a:rPr lang="en-US" altLang="zh-CN" sz="2000" dirty="0"/>
              <a:t>.</a:t>
            </a:r>
            <a:r>
              <a:rPr lang="zh-CN" altLang="en-US" sz="2000" dirty="0"/>
              <a:t>集体土地使</a:t>
            </a:r>
          </a:p>
          <a:p>
            <a:pPr indent="623888"/>
            <a:r>
              <a:rPr lang="zh-CN" altLang="en-US" sz="2000" dirty="0"/>
              <a:t>用权包括农业用地使用权和建设用地使用权</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33835055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土地管理法律制度　</a:t>
            </a:r>
          </a:p>
        </p:txBody>
      </p:sp>
      <p:sp>
        <p:nvSpPr>
          <p:cNvPr id="37" name="文本框 36"/>
          <p:cNvSpPr txBox="1"/>
          <p:nvPr/>
        </p:nvSpPr>
        <p:spPr>
          <a:xfrm>
            <a:off x="696208" y="981570"/>
            <a:ext cx="10910977" cy="4585871"/>
          </a:xfrm>
          <a:prstGeom prst="rect">
            <a:avLst/>
          </a:prstGeom>
          <a:noFill/>
        </p:spPr>
        <p:txBody>
          <a:bodyPr wrap="square" rtlCol="0">
            <a:spAutoFit/>
          </a:bodyPr>
          <a:lstStyle/>
          <a:p>
            <a:r>
              <a:rPr lang="zh-CN" altLang="en-US" sz="2400" b="1" dirty="0"/>
              <a:t>三、耕地保护</a:t>
            </a:r>
            <a:r>
              <a:rPr lang="zh-CN" altLang="en-US" sz="2400" b="1" dirty="0" smtClean="0"/>
              <a:t>制度</a:t>
            </a:r>
            <a:endParaRPr lang="en-US" altLang="zh-CN" sz="2400" b="1" dirty="0" smtClean="0"/>
          </a:p>
          <a:p>
            <a:pPr indent="623888"/>
            <a:r>
              <a:rPr lang="en-US" altLang="zh-CN" sz="2400" dirty="0"/>
              <a:t>(</a:t>
            </a:r>
            <a:r>
              <a:rPr lang="zh-CN" altLang="en-US" sz="2400" dirty="0"/>
              <a:t>一</a:t>
            </a:r>
            <a:r>
              <a:rPr lang="en-US" altLang="zh-CN" sz="2400" dirty="0"/>
              <a:t>)</a:t>
            </a:r>
            <a:r>
              <a:rPr lang="zh-CN" altLang="en-US" sz="2400" dirty="0"/>
              <a:t>建立基本农田保护制度</a:t>
            </a:r>
          </a:p>
          <a:p>
            <a:pPr indent="623888"/>
            <a:r>
              <a:rPr lang="en-US" altLang="zh-CN" sz="2000" dirty="0"/>
              <a:t>«</a:t>
            </a:r>
            <a:r>
              <a:rPr lang="zh-CN" altLang="en-US" sz="2000" dirty="0"/>
              <a:t>土地管理法</a:t>
            </a:r>
            <a:r>
              <a:rPr lang="en-US" altLang="zh-CN" sz="2000" dirty="0"/>
              <a:t>»</a:t>
            </a:r>
            <a:r>
              <a:rPr lang="zh-CN" altLang="en-US" sz="2000" dirty="0"/>
              <a:t>规定</a:t>
            </a:r>
            <a:r>
              <a:rPr lang="en-US" altLang="zh-CN" sz="2000" dirty="0"/>
              <a:t>,</a:t>
            </a:r>
            <a:r>
              <a:rPr lang="zh-CN" altLang="en-US" sz="2000" dirty="0"/>
              <a:t>下列耕地应当划入基本农田保护区</a:t>
            </a:r>
            <a:r>
              <a:rPr lang="en-US" altLang="zh-CN" sz="2000" dirty="0"/>
              <a:t>,</a:t>
            </a:r>
            <a:r>
              <a:rPr lang="zh-CN" altLang="en-US" sz="2000" dirty="0"/>
              <a:t>严格管理</a:t>
            </a:r>
            <a:r>
              <a:rPr lang="en-US" altLang="zh-CN" sz="2000" dirty="0"/>
              <a:t>:</a:t>
            </a:r>
            <a:r>
              <a:rPr lang="zh-CN" altLang="en-US" sz="2000" dirty="0"/>
              <a:t>经国务</a:t>
            </a:r>
            <a:r>
              <a:rPr lang="zh-CN" altLang="en-US" sz="2000" dirty="0" smtClean="0"/>
              <a:t>院有关主管部门</a:t>
            </a:r>
            <a:r>
              <a:rPr lang="zh-CN" altLang="en-US" sz="2000" dirty="0"/>
              <a:t>或者县级以上地方人民政府批准确定的粮、棉、油生产基地内的耕地</a:t>
            </a:r>
            <a:r>
              <a:rPr lang="en-US" altLang="zh-CN" sz="2000" dirty="0"/>
              <a:t>;</a:t>
            </a:r>
            <a:r>
              <a:rPr lang="zh-CN" altLang="en-US" sz="2000" dirty="0"/>
              <a:t>有</a:t>
            </a:r>
            <a:r>
              <a:rPr lang="zh-CN" altLang="en-US" sz="2000" dirty="0" smtClean="0"/>
              <a:t>良好的水利与水土保持设施</a:t>
            </a:r>
            <a:r>
              <a:rPr lang="zh-CN" altLang="en-US" sz="2000" dirty="0"/>
              <a:t>的耕地</a:t>
            </a:r>
            <a:r>
              <a:rPr lang="en-US" altLang="zh-CN" sz="2000" dirty="0"/>
              <a:t>;</a:t>
            </a:r>
            <a:r>
              <a:rPr lang="zh-CN" altLang="en-US" sz="2000" dirty="0"/>
              <a:t>正在实施改造计划以及可以改造的中、低产田</a:t>
            </a:r>
            <a:r>
              <a:rPr lang="en-US" altLang="zh-CN" sz="2000" dirty="0"/>
              <a:t>;</a:t>
            </a:r>
            <a:r>
              <a:rPr lang="zh-CN" altLang="en-US" sz="2000" dirty="0"/>
              <a:t>蔬菜生产基地</a:t>
            </a:r>
            <a:r>
              <a:rPr lang="en-US" altLang="zh-CN" sz="2000" dirty="0"/>
              <a:t>;</a:t>
            </a:r>
            <a:r>
              <a:rPr lang="zh-CN" altLang="en-US" sz="2000" dirty="0"/>
              <a:t>农业</a:t>
            </a:r>
            <a:r>
              <a:rPr lang="zh-CN" altLang="en-US" sz="2000" dirty="0" smtClean="0"/>
              <a:t>科研</a:t>
            </a:r>
            <a:r>
              <a:rPr lang="zh-CN" altLang="en-US" sz="2000" dirty="0"/>
              <a:t>、教学试验田</a:t>
            </a:r>
            <a:r>
              <a:rPr lang="en-US" altLang="zh-CN" sz="2000" dirty="0"/>
              <a:t>;</a:t>
            </a:r>
            <a:r>
              <a:rPr lang="zh-CN" altLang="en-US" sz="2000" dirty="0"/>
              <a:t>国务院规定应当划入基本农田保护区的其他耕地</a:t>
            </a:r>
            <a:r>
              <a:rPr lang="en-US" altLang="zh-CN" sz="2000" dirty="0"/>
              <a:t>.</a:t>
            </a:r>
            <a:r>
              <a:rPr lang="zh-CN" altLang="en-US" sz="2000" dirty="0"/>
              <a:t>各省、自治区、直辖</a:t>
            </a:r>
            <a:r>
              <a:rPr lang="zh-CN" altLang="en-US" sz="2000" dirty="0" smtClean="0"/>
              <a:t>市划定的</a:t>
            </a:r>
            <a:r>
              <a:rPr lang="zh-CN" altLang="en-US" sz="2000" dirty="0"/>
              <a:t>基本农田应当占本行政区域内耕地的８０％以上</a:t>
            </a:r>
            <a:r>
              <a:rPr lang="en-US" altLang="zh-CN" sz="2000" dirty="0"/>
              <a:t>.</a:t>
            </a:r>
            <a:r>
              <a:rPr lang="zh-CN" altLang="en-US" sz="2000" dirty="0"/>
              <a:t>基本农田保护区以乡</a:t>
            </a:r>
            <a:r>
              <a:rPr lang="en-US" altLang="zh-CN" sz="2000" dirty="0"/>
              <a:t>(</a:t>
            </a:r>
            <a:r>
              <a:rPr lang="zh-CN" altLang="en-US" sz="2000" dirty="0"/>
              <a:t>镇</a:t>
            </a:r>
            <a:r>
              <a:rPr lang="en-US" altLang="zh-CN" sz="2000" dirty="0"/>
              <a:t>)</a:t>
            </a:r>
            <a:r>
              <a:rPr lang="zh-CN" altLang="en-US" sz="2000" dirty="0" smtClean="0"/>
              <a:t>为单位进行划</a:t>
            </a:r>
            <a:r>
              <a:rPr lang="zh-CN" altLang="en-US" sz="2000" dirty="0"/>
              <a:t>区定界</a:t>
            </a:r>
            <a:r>
              <a:rPr lang="en-US" altLang="zh-CN" sz="2000" dirty="0"/>
              <a:t>.</a:t>
            </a:r>
          </a:p>
          <a:p>
            <a:pPr indent="623888"/>
            <a:r>
              <a:rPr lang="zh-CN" altLang="en-US" sz="2000" dirty="0"/>
              <a:t>非农业建设必须节约使用土地</a:t>
            </a:r>
            <a:r>
              <a:rPr lang="en-US" altLang="zh-CN" sz="2000" dirty="0"/>
              <a:t>,</a:t>
            </a:r>
            <a:r>
              <a:rPr lang="zh-CN" altLang="en-US" sz="2000" dirty="0"/>
              <a:t>可以利用荒地的</a:t>
            </a:r>
            <a:r>
              <a:rPr lang="en-US" altLang="zh-CN" sz="2000" dirty="0"/>
              <a:t>,</a:t>
            </a:r>
            <a:r>
              <a:rPr lang="zh-CN" altLang="en-US" sz="2000" dirty="0"/>
              <a:t>不得占用耕地</a:t>
            </a:r>
            <a:r>
              <a:rPr lang="en-US" altLang="zh-CN" sz="2000" dirty="0"/>
              <a:t>;</a:t>
            </a:r>
            <a:r>
              <a:rPr lang="zh-CN" altLang="en-US" sz="2000" dirty="0"/>
              <a:t>可以利用劣地的</a:t>
            </a:r>
            <a:r>
              <a:rPr lang="en-US" altLang="zh-CN" sz="2000" dirty="0"/>
              <a:t>,</a:t>
            </a:r>
            <a:r>
              <a:rPr lang="zh-CN" altLang="en-US" sz="2000" dirty="0" smtClean="0"/>
              <a:t>不得占用</a:t>
            </a:r>
            <a:r>
              <a:rPr lang="zh-CN" altLang="en-US" sz="2000" dirty="0"/>
              <a:t>好地</a:t>
            </a:r>
            <a:r>
              <a:rPr lang="en-US" altLang="zh-CN" sz="2000" dirty="0"/>
              <a:t>.</a:t>
            </a:r>
            <a:r>
              <a:rPr lang="zh-CN" altLang="en-US" sz="2000" dirty="0"/>
              <a:t>禁止占用耕地建窑、建坟或者擅自在耕地上建房、挖砂、采石、采矿、取土等</a:t>
            </a:r>
            <a:r>
              <a:rPr lang="en-US" altLang="zh-CN" sz="2000" dirty="0"/>
              <a:t>.</a:t>
            </a:r>
            <a:r>
              <a:rPr lang="zh-CN" altLang="en-US" sz="2000" dirty="0" smtClean="0"/>
              <a:t>禁止</a:t>
            </a:r>
            <a:r>
              <a:rPr lang="zh-CN" altLang="en-US" sz="2000" dirty="0"/>
              <a:t>占用基本农田发展林果业和挖塘养鱼</a:t>
            </a:r>
            <a:r>
              <a:rPr lang="en-US" altLang="zh-CN" sz="2000" dirty="0" smtClean="0"/>
              <a:t>.</a:t>
            </a:r>
          </a:p>
          <a:p>
            <a:pPr indent="623888"/>
            <a:r>
              <a:rPr lang="en-US" altLang="zh-CN" sz="2400" dirty="0"/>
              <a:t>(</a:t>
            </a:r>
            <a:r>
              <a:rPr lang="zh-CN" altLang="en-US" sz="2400" dirty="0"/>
              <a:t>二</a:t>
            </a:r>
            <a:r>
              <a:rPr lang="en-US" altLang="zh-CN" sz="2400" dirty="0"/>
              <a:t>)</a:t>
            </a:r>
            <a:r>
              <a:rPr lang="zh-CN" altLang="en-US" sz="2400" dirty="0"/>
              <a:t>实行占用耕地补偿制度</a:t>
            </a:r>
          </a:p>
          <a:p>
            <a:pPr indent="623888"/>
            <a:r>
              <a:rPr lang="en-US" altLang="zh-CN" sz="2000" dirty="0"/>
              <a:t>«</a:t>
            </a:r>
            <a:r>
              <a:rPr lang="zh-CN" altLang="en-US" sz="2000" dirty="0"/>
              <a:t>土地管理法</a:t>
            </a:r>
            <a:r>
              <a:rPr lang="en-US" altLang="zh-CN" sz="2000" dirty="0"/>
              <a:t>»</a:t>
            </a:r>
            <a:r>
              <a:rPr lang="zh-CN" altLang="en-US" sz="2000" dirty="0"/>
              <a:t>规定</a:t>
            </a:r>
            <a:r>
              <a:rPr lang="en-US" altLang="zh-CN" sz="2000" dirty="0"/>
              <a:t>:</a:t>
            </a:r>
            <a:r>
              <a:rPr lang="zh-CN" altLang="en-US" sz="2000" dirty="0"/>
              <a:t>非农业建设经批准占用耕地的</a:t>
            </a:r>
            <a:r>
              <a:rPr lang="en-US" altLang="zh-CN" sz="2000" dirty="0"/>
              <a:t>,</a:t>
            </a:r>
            <a:r>
              <a:rPr lang="zh-CN" altLang="en-US" sz="2000" dirty="0"/>
              <a:t>按照“占多少</a:t>
            </a:r>
            <a:r>
              <a:rPr lang="en-US" altLang="zh-CN" sz="2000" dirty="0"/>
              <a:t>,</a:t>
            </a:r>
            <a:r>
              <a:rPr lang="zh-CN" altLang="en-US" sz="2000" dirty="0"/>
              <a:t>垦多少”的原则</a:t>
            </a:r>
            <a:r>
              <a:rPr lang="en-US" altLang="zh-CN" sz="2000" dirty="0"/>
              <a:t>,</a:t>
            </a:r>
            <a:r>
              <a:rPr lang="zh-CN" altLang="en-US" sz="2000" dirty="0" smtClean="0"/>
              <a:t>由占用耕地单位负责开垦</a:t>
            </a:r>
            <a:r>
              <a:rPr lang="zh-CN" altLang="en-US" sz="2000" dirty="0"/>
              <a:t>与所占用耕地的数量和质量相当的耕地</a:t>
            </a:r>
            <a:r>
              <a:rPr lang="en-US" altLang="zh-CN" sz="2000" dirty="0"/>
              <a:t>;</a:t>
            </a:r>
            <a:r>
              <a:rPr lang="zh-CN" altLang="en-US" sz="2000" dirty="0"/>
              <a:t>没有条件开垦或开垦的</a:t>
            </a:r>
            <a:r>
              <a:rPr lang="zh-CN" altLang="en-US" sz="2000" dirty="0" smtClean="0"/>
              <a:t>耕地不符合</a:t>
            </a:r>
            <a:r>
              <a:rPr lang="zh-CN" altLang="en-US" sz="2000" dirty="0"/>
              <a:t>要求的</a:t>
            </a:r>
            <a:r>
              <a:rPr lang="en-US" altLang="zh-CN" sz="2000" dirty="0"/>
              <a:t>,</a:t>
            </a:r>
            <a:r>
              <a:rPr lang="zh-CN" altLang="en-US" sz="2000" dirty="0"/>
              <a:t>应当缴纳耕地开垦费</a:t>
            </a:r>
            <a:r>
              <a:rPr lang="en-US" altLang="zh-CN" sz="2000" dirty="0"/>
              <a:t>,</a:t>
            </a:r>
            <a:r>
              <a:rPr lang="zh-CN" altLang="en-US" sz="2000" dirty="0"/>
              <a:t>专款用于开垦新的耕地</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15510945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土地管理法律制度　</a:t>
            </a:r>
          </a:p>
        </p:txBody>
      </p:sp>
      <p:sp>
        <p:nvSpPr>
          <p:cNvPr id="37" name="文本框 36"/>
          <p:cNvSpPr txBox="1"/>
          <p:nvPr/>
        </p:nvSpPr>
        <p:spPr>
          <a:xfrm>
            <a:off x="696208" y="981570"/>
            <a:ext cx="10910977" cy="4585871"/>
          </a:xfrm>
          <a:prstGeom prst="rect">
            <a:avLst/>
          </a:prstGeom>
          <a:noFill/>
        </p:spPr>
        <p:txBody>
          <a:bodyPr wrap="square" rtlCol="0">
            <a:spAutoFit/>
          </a:bodyPr>
          <a:lstStyle/>
          <a:p>
            <a:r>
              <a:rPr lang="zh-CN" altLang="en-US" sz="2400" b="1" dirty="0"/>
              <a:t>三、耕地保护</a:t>
            </a:r>
            <a:r>
              <a:rPr lang="zh-CN" altLang="en-US" sz="2400" b="1" dirty="0" smtClean="0"/>
              <a:t>制度</a:t>
            </a:r>
            <a:endParaRPr lang="en-US" altLang="zh-CN" sz="2400" b="1" dirty="0" smtClean="0"/>
          </a:p>
          <a:p>
            <a:pPr indent="623888"/>
            <a:r>
              <a:rPr lang="en-US" altLang="zh-CN" sz="2400" dirty="0"/>
              <a:t>(</a:t>
            </a:r>
            <a:r>
              <a:rPr lang="zh-CN" altLang="en-US" sz="2400" dirty="0"/>
              <a:t>三</a:t>
            </a:r>
            <a:r>
              <a:rPr lang="en-US" altLang="zh-CN" sz="2400" dirty="0"/>
              <a:t>)</a:t>
            </a:r>
            <a:r>
              <a:rPr lang="zh-CN" altLang="en-US" sz="2400" dirty="0"/>
              <a:t>禁止闲置、荒芜耕地</a:t>
            </a:r>
          </a:p>
          <a:p>
            <a:pPr indent="623888"/>
            <a:r>
              <a:rPr lang="zh-CN" altLang="en-US" sz="2000" dirty="0"/>
              <a:t>已经办理审批手续的非农业建设用耕地</a:t>
            </a:r>
            <a:r>
              <a:rPr lang="en-US" altLang="zh-CN" sz="2000" dirty="0"/>
              <a:t>,</a:t>
            </a:r>
            <a:r>
              <a:rPr lang="zh-CN" altLang="en-US" sz="2000" dirty="0"/>
              <a:t>一年内不用又可以耕种和收获的</a:t>
            </a:r>
            <a:r>
              <a:rPr lang="en-US" altLang="zh-CN" sz="2000" dirty="0"/>
              <a:t>,</a:t>
            </a:r>
            <a:r>
              <a:rPr lang="zh-CN" altLang="en-US" sz="2000" dirty="0" smtClean="0"/>
              <a:t>应由原耕种该</a:t>
            </a:r>
            <a:r>
              <a:rPr lang="zh-CN" altLang="en-US" sz="2000" dirty="0"/>
              <a:t>耕地的集体或个人恢复耕种</a:t>
            </a:r>
            <a:r>
              <a:rPr lang="en-US" altLang="zh-CN" sz="2000" dirty="0"/>
              <a:t>,</a:t>
            </a:r>
            <a:r>
              <a:rPr lang="zh-CN" altLang="en-US" sz="2000" dirty="0"/>
              <a:t>也可以由用地单位组织耕种</a:t>
            </a:r>
            <a:r>
              <a:rPr lang="en-US" altLang="zh-CN" sz="2000" dirty="0"/>
              <a:t>;</a:t>
            </a:r>
            <a:r>
              <a:rPr lang="zh-CN" altLang="en-US" sz="2000" dirty="0"/>
              <a:t>一年以上未动工建设的</a:t>
            </a:r>
            <a:r>
              <a:rPr lang="en-US" altLang="zh-CN" sz="2000" dirty="0"/>
              <a:t>,</a:t>
            </a:r>
            <a:r>
              <a:rPr lang="zh-CN" altLang="en-US" sz="2000" dirty="0" smtClean="0"/>
              <a:t>应按省</a:t>
            </a:r>
            <a:r>
              <a:rPr lang="zh-CN" altLang="en-US" sz="2000" dirty="0"/>
              <a:t>、自治区、直辖市的规定缴纳闲置费</a:t>
            </a:r>
            <a:r>
              <a:rPr lang="en-US" altLang="zh-CN" sz="2000" dirty="0"/>
              <a:t>;</a:t>
            </a:r>
            <a:r>
              <a:rPr lang="zh-CN" altLang="en-US" sz="2000" dirty="0"/>
              <a:t>连续两年未使用的</a:t>
            </a:r>
            <a:r>
              <a:rPr lang="en-US" altLang="zh-CN" sz="2000" dirty="0"/>
              <a:t>,</a:t>
            </a:r>
            <a:r>
              <a:rPr lang="zh-CN" altLang="en-US" sz="2000" dirty="0"/>
              <a:t>经原批准机关批准</a:t>
            </a:r>
            <a:r>
              <a:rPr lang="en-US" altLang="zh-CN" sz="2000" dirty="0"/>
              <a:t>,</a:t>
            </a:r>
            <a:r>
              <a:rPr lang="zh-CN" altLang="en-US" sz="2000" dirty="0" smtClean="0"/>
              <a:t>由县级以上人民政府无偿收回用地单位</a:t>
            </a:r>
            <a:r>
              <a:rPr lang="zh-CN" altLang="en-US" sz="2000" dirty="0"/>
              <a:t>的使用权</a:t>
            </a:r>
            <a:r>
              <a:rPr lang="en-US" altLang="zh-CN" sz="2000" dirty="0"/>
              <a:t>,</a:t>
            </a:r>
            <a:r>
              <a:rPr lang="zh-CN" altLang="en-US" sz="2000" dirty="0"/>
              <a:t>该幅土地原为农民集体所有的</a:t>
            </a:r>
            <a:r>
              <a:rPr lang="en-US" altLang="zh-CN" sz="2000" dirty="0"/>
              <a:t>,</a:t>
            </a:r>
            <a:r>
              <a:rPr lang="zh-CN" altLang="en-US" sz="2000" dirty="0" smtClean="0"/>
              <a:t>应交由原农村集体经济组织恢复耕种</a:t>
            </a:r>
            <a:r>
              <a:rPr lang="en-US" altLang="zh-CN" sz="2000" dirty="0" smtClean="0"/>
              <a:t>.</a:t>
            </a:r>
          </a:p>
          <a:p>
            <a:pPr indent="623888"/>
            <a:r>
              <a:rPr lang="zh-CN" altLang="en-US" sz="2000" dirty="0" smtClean="0"/>
              <a:t>承包经营耕地连续两</a:t>
            </a:r>
            <a:r>
              <a:rPr lang="zh-CN" altLang="en-US" sz="2000" dirty="0"/>
              <a:t>年弃耕抛荒的</a:t>
            </a:r>
            <a:r>
              <a:rPr lang="en-US" altLang="zh-CN" sz="2000" dirty="0"/>
              <a:t>,</a:t>
            </a:r>
            <a:r>
              <a:rPr lang="zh-CN" altLang="en-US" sz="2000" dirty="0"/>
              <a:t>原发包单位应当终止承包合同</a:t>
            </a:r>
            <a:r>
              <a:rPr lang="en-US" altLang="zh-CN" sz="2000" dirty="0"/>
              <a:t>,</a:t>
            </a:r>
            <a:r>
              <a:rPr lang="zh-CN" altLang="en-US" sz="2000" dirty="0"/>
              <a:t>收回发包的耕地</a:t>
            </a:r>
            <a:r>
              <a:rPr lang="en-US" altLang="zh-CN" sz="2000" dirty="0" smtClean="0"/>
              <a:t>.</a:t>
            </a:r>
          </a:p>
          <a:p>
            <a:pPr indent="623888"/>
            <a:r>
              <a:rPr lang="en-US" altLang="zh-CN" sz="2400" dirty="0"/>
              <a:t>(</a:t>
            </a:r>
            <a:r>
              <a:rPr lang="zh-CN" altLang="en-US" sz="2400" dirty="0"/>
              <a:t>四</a:t>
            </a:r>
            <a:r>
              <a:rPr lang="en-US" altLang="zh-CN" sz="2400" dirty="0"/>
              <a:t>)</a:t>
            </a:r>
            <a:r>
              <a:rPr lang="zh-CN" altLang="en-US" sz="2400" dirty="0"/>
              <a:t>鼓励开发未利用的土地</a:t>
            </a:r>
          </a:p>
          <a:p>
            <a:pPr indent="623888"/>
            <a:r>
              <a:rPr lang="zh-CN" altLang="en-US" sz="2000" dirty="0"/>
              <a:t>国家鼓励单位和个人开发未利用的土地</a:t>
            </a:r>
            <a:r>
              <a:rPr lang="en-US" altLang="zh-CN" sz="2000" dirty="0"/>
              <a:t>;</a:t>
            </a:r>
            <a:r>
              <a:rPr lang="zh-CN" altLang="en-US" sz="2000" dirty="0"/>
              <a:t>适宜开发为农业用地的</a:t>
            </a:r>
            <a:r>
              <a:rPr lang="en-US" altLang="zh-CN" sz="2000" dirty="0"/>
              <a:t>,</a:t>
            </a:r>
            <a:r>
              <a:rPr lang="zh-CN" altLang="en-US" sz="2000" dirty="0"/>
              <a:t>应当优先开发成农</a:t>
            </a:r>
            <a:r>
              <a:rPr lang="zh-CN" altLang="en-US" sz="2000" dirty="0" smtClean="0"/>
              <a:t>用地</a:t>
            </a:r>
            <a:r>
              <a:rPr lang="en-US" altLang="zh-CN" sz="2000" dirty="0"/>
              <a:t>.</a:t>
            </a:r>
            <a:r>
              <a:rPr lang="zh-CN" altLang="en-US" sz="2000" dirty="0"/>
              <a:t>开垦未利用的土地</a:t>
            </a:r>
            <a:r>
              <a:rPr lang="en-US" altLang="zh-CN" sz="2000" dirty="0"/>
              <a:t>,</a:t>
            </a:r>
            <a:r>
              <a:rPr lang="zh-CN" altLang="en-US" sz="2000" dirty="0"/>
              <a:t>必须经过科学论证和评估</a:t>
            </a:r>
            <a:r>
              <a:rPr lang="en-US" altLang="zh-CN" sz="2000" dirty="0"/>
              <a:t>,</a:t>
            </a:r>
            <a:r>
              <a:rPr lang="zh-CN" altLang="en-US" sz="2000" dirty="0"/>
              <a:t>在土地利用总体规划的可开垦的区</a:t>
            </a:r>
            <a:r>
              <a:rPr lang="zh-CN" altLang="en-US" sz="2000" dirty="0" smtClean="0"/>
              <a:t>域内</a:t>
            </a:r>
            <a:r>
              <a:rPr lang="en-US" altLang="zh-CN" sz="2000" dirty="0"/>
              <a:t>,</a:t>
            </a:r>
            <a:r>
              <a:rPr lang="zh-CN" altLang="en-US" sz="2000" dirty="0"/>
              <a:t>经批准后进行</a:t>
            </a:r>
            <a:r>
              <a:rPr lang="en-US" altLang="zh-CN" sz="2000" dirty="0"/>
              <a:t>.</a:t>
            </a:r>
            <a:r>
              <a:rPr lang="zh-CN" altLang="en-US" sz="2000" dirty="0"/>
              <a:t>禁止毁坏森林、草原开垦耕地</a:t>
            </a:r>
            <a:r>
              <a:rPr lang="en-US" altLang="zh-CN" sz="2000" dirty="0"/>
              <a:t>,</a:t>
            </a:r>
            <a:r>
              <a:rPr lang="zh-CN" altLang="en-US" sz="2000" dirty="0"/>
              <a:t>禁止围湖造田和侵占江河滩地</a:t>
            </a:r>
            <a:r>
              <a:rPr lang="en-US" altLang="zh-CN" sz="2000" dirty="0"/>
              <a:t>.</a:t>
            </a:r>
            <a:r>
              <a:rPr lang="zh-CN" altLang="en-US" sz="2000" dirty="0" smtClean="0"/>
              <a:t>对破坏生态环境开垦</a:t>
            </a:r>
            <a:r>
              <a:rPr lang="zh-CN" altLang="en-US" sz="2000" dirty="0"/>
              <a:t>、围垦的土地</a:t>
            </a:r>
            <a:r>
              <a:rPr lang="en-US" altLang="zh-CN" sz="2000" dirty="0"/>
              <a:t>,</a:t>
            </a:r>
            <a:r>
              <a:rPr lang="zh-CN" altLang="en-US" sz="2000" dirty="0"/>
              <a:t>要有计划、有步骤地退耕、还林、还牧、还湖</a:t>
            </a:r>
            <a:r>
              <a:rPr lang="en-US" altLang="zh-CN" sz="2000" dirty="0" smtClean="0"/>
              <a:t>.</a:t>
            </a:r>
          </a:p>
          <a:p>
            <a:r>
              <a:rPr lang="zh-CN" altLang="en-US" sz="2000" dirty="0" smtClean="0"/>
              <a:t>       开发未确定使用权</a:t>
            </a:r>
            <a:r>
              <a:rPr lang="zh-CN" altLang="en-US" sz="2000" dirty="0"/>
              <a:t>的国有荒山、荒地、荒滩</a:t>
            </a:r>
            <a:r>
              <a:rPr lang="en-US" altLang="zh-CN" sz="2000" dirty="0"/>
              <a:t>,</a:t>
            </a:r>
            <a:r>
              <a:rPr lang="zh-CN" altLang="en-US" sz="2000" dirty="0"/>
              <a:t>从事种植业、林业、畜牧业、渔业生产的</a:t>
            </a:r>
            <a:r>
              <a:rPr lang="en-US" altLang="zh-CN" sz="2000" dirty="0"/>
              <a:t>,</a:t>
            </a:r>
            <a:r>
              <a:rPr lang="zh-CN" altLang="en-US" sz="2000" dirty="0" smtClean="0"/>
              <a:t>经县</a:t>
            </a:r>
            <a:r>
              <a:rPr lang="zh-CN" altLang="en-US" sz="2000" dirty="0"/>
              <a:t>级以上人民政府依法批准</a:t>
            </a:r>
            <a:r>
              <a:rPr lang="en-US" altLang="zh-CN" sz="2000" dirty="0"/>
              <a:t>,</a:t>
            </a:r>
            <a:r>
              <a:rPr lang="zh-CN" altLang="en-US" sz="2000" dirty="0"/>
              <a:t>可以确定给开发单位或者个人长期使用</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8419477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土地管理法律制度　</a:t>
            </a:r>
          </a:p>
        </p:txBody>
      </p:sp>
      <p:sp>
        <p:nvSpPr>
          <p:cNvPr id="37" name="文本框 36"/>
          <p:cNvSpPr txBox="1"/>
          <p:nvPr/>
        </p:nvSpPr>
        <p:spPr>
          <a:xfrm>
            <a:off x="696208" y="981569"/>
            <a:ext cx="10777305" cy="2717627"/>
          </a:xfrm>
          <a:prstGeom prst="rect">
            <a:avLst/>
          </a:prstGeom>
          <a:noFill/>
        </p:spPr>
        <p:txBody>
          <a:bodyPr wrap="square" rtlCol="0">
            <a:spAutoFit/>
          </a:bodyPr>
          <a:lstStyle/>
          <a:p>
            <a:r>
              <a:rPr lang="zh-CN" altLang="en-US" sz="2400" b="1" dirty="0"/>
              <a:t>三、耕地保护</a:t>
            </a:r>
            <a:r>
              <a:rPr lang="zh-CN" altLang="en-US" sz="2400" b="1" dirty="0" smtClean="0"/>
              <a:t>制度</a:t>
            </a:r>
            <a:endParaRPr lang="en-US" altLang="zh-CN" sz="2400" b="1" dirty="0" smtClean="0"/>
          </a:p>
          <a:p>
            <a:pPr indent="623888"/>
            <a:r>
              <a:rPr lang="en-US" altLang="zh-CN" sz="2400" dirty="0"/>
              <a:t>(</a:t>
            </a:r>
            <a:r>
              <a:rPr lang="zh-CN" altLang="en-US" sz="2400" dirty="0"/>
              <a:t>五</a:t>
            </a:r>
            <a:r>
              <a:rPr lang="en-US" altLang="zh-CN" sz="2400" dirty="0"/>
              <a:t>)</a:t>
            </a:r>
            <a:r>
              <a:rPr lang="zh-CN" altLang="en-US" sz="2400" dirty="0"/>
              <a:t>搞好土地整治</a:t>
            </a:r>
          </a:p>
          <a:p>
            <a:pPr marL="177800" indent="446088"/>
            <a:r>
              <a:rPr lang="zh-CN" altLang="en-US" sz="2000" dirty="0"/>
              <a:t>国家鼓励土地整理</a:t>
            </a:r>
            <a:r>
              <a:rPr lang="en-US" altLang="zh-CN" sz="2000" dirty="0"/>
              <a:t>.</a:t>
            </a:r>
            <a:r>
              <a:rPr lang="zh-CN" altLang="en-US" sz="2000" dirty="0"/>
              <a:t>县、乡</a:t>
            </a:r>
            <a:r>
              <a:rPr lang="en-US" altLang="zh-CN" sz="2000" dirty="0"/>
              <a:t>(</a:t>
            </a:r>
            <a:r>
              <a:rPr lang="zh-CN" altLang="en-US" sz="2000" dirty="0"/>
              <a:t>镇</a:t>
            </a:r>
            <a:r>
              <a:rPr lang="en-US" altLang="zh-CN" sz="2000" dirty="0"/>
              <a:t>)</a:t>
            </a:r>
            <a:r>
              <a:rPr lang="zh-CN" altLang="en-US" sz="2000" dirty="0"/>
              <a:t>人民政府应当组织农村集体经济组织</a:t>
            </a:r>
            <a:r>
              <a:rPr lang="en-US" altLang="zh-CN" sz="2000" dirty="0"/>
              <a:t>,</a:t>
            </a:r>
            <a:r>
              <a:rPr lang="zh-CN" altLang="en-US" sz="2000" dirty="0" smtClean="0"/>
              <a:t>按照土地利用总体规划</a:t>
            </a:r>
            <a:r>
              <a:rPr lang="en-US" altLang="zh-CN" sz="2000" dirty="0"/>
              <a:t>,</a:t>
            </a:r>
            <a:r>
              <a:rPr lang="zh-CN" altLang="en-US" sz="2000" dirty="0"/>
              <a:t>对田、水、路、林、村综合整治</a:t>
            </a:r>
            <a:r>
              <a:rPr lang="en-US" altLang="zh-CN" sz="2000" dirty="0"/>
              <a:t>,</a:t>
            </a:r>
            <a:r>
              <a:rPr lang="zh-CN" altLang="en-US" sz="2000" dirty="0"/>
              <a:t>提高耕地质量</a:t>
            </a:r>
            <a:r>
              <a:rPr lang="en-US" altLang="zh-CN" sz="2000" dirty="0"/>
              <a:t>,</a:t>
            </a:r>
            <a:r>
              <a:rPr lang="zh-CN" altLang="en-US" sz="2000" dirty="0"/>
              <a:t>增加有效耕地面积</a:t>
            </a:r>
            <a:r>
              <a:rPr lang="en-US" altLang="zh-CN" sz="2000" dirty="0"/>
              <a:t>,</a:t>
            </a:r>
            <a:r>
              <a:rPr lang="zh-CN" altLang="en-US" sz="2000" dirty="0" smtClean="0"/>
              <a:t>改善农业生产条件和生态环境</a:t>
            </a:r>
            <a:r>
              <a:rPr lang="en-US" altLang="zh-CN" sz="2000" dirty="0"/>
              <a:t>.</a:t>
            </a:r>
            <a:r>
              <a:rPr lang="zh-CN" altLang="en-US" sz="2000" dirty="0"/>
              <a:t>地方各级人民政府应当采取措施</a:t>
            </a:r>
            <a:r>
              <a:rPr lang="en-US" altLang="zh-CN" sz="2000" dirty="0"/>
              <a:t>,</a:t>
            </a:r>
            <a:r>
              <a:rPr lang="zh-CN" altLang="en-US" sz="2000" dirty="0"/>
              <a:t>改造中、低产田</a:t>
            </a:r>
            <a:r>
              <a:rPr lang="en-US" altLang="zh-CN" sz="2000" dirty="0"/>
              <a:t>,</a:t>
            </a:r>
            <a:r>
              <a:rPr lang="zh-CN" altLang="en-US" sz="2000" dirty="0"/>
              <a:t>整治闲散地和废弃地</a:t>
            </a:r>
            <a:r>
              <a:rPr lang="en-US" altLang="zh-CN" sz="2000" dirty="0"/>
              <a:t>.</a:t>
            </a:r>
          </a:p>
          <a:p>
            <a:pPr marL="177800" indent="446088"/>
            <a:r>
              <a:rPr lang="zh-CN" altLang="en-US" sz="2000" dirty="0"/>
              <a:t>因挖损、塌陷、压占等造成土地破坏</a:t>
            </a:r>
            <a:r>
              <a:rPr lang="en-US" altLang="zh-CN" sz="2000" dirty="0"/>
              <a:t>,</a:t>
            </a:r>
            <a:r>
              <a:rPr lang="zh-CN" altLang="en-US" sz="2000" dirty="0"/>
              <a:t>用地单位和个人应当按照国家有关规定负责复垦</a:t>
            </a:r>
            <a:r>
              <a:rPr lang="en-US" altLang="zh-CN" sz="2000" dirty="0" smtClean="0"/>
              <a:t>;</a:t>
            </a:r>
            <a:r>
              <a:rPr lang="zh-CN" altLang="en-US" sz="2000" dirty="0"/>
              <a:t>没有条件复垦或者复垦不符合要求的</a:t>
            </a:r>
            <a:r>
              <a:rPr lang="en-US" altLang="zh-CN" sz="2000" dirty="0"/>
              <a:t>,</a:t>
            </a:r>
            <a:r>
              <a:rPr lang="zh-CN" altLang="en-US" sz="2000" dirty="0"/>
              <a:t>应当缴纳土地复垦费</a:t>
            </a:r>
            <a:r>
              <a:rPr lang="en-US" altLang="zh-CN" sz="2000" dirty="0"/>
              <a:t>,</a:t>
            </a:r>
            <a:r>
              <a:rPr lang="zh-CN" altLang="en-US" sz="2000" dirty="0"/>
              <a:t>专项用于土地复垦</a:t>
            </a:r>
            <a:r>
              <a:rPr lang="en-US" altLang="zh-CN" sz="2000" dirty="0"/>
              <a:t>.</a:t>
            </a:r>
            <a:r>
              <a:rPr lang="zh-CN" altLang="en-US" sz="2000" dirty="0"/>
              <a:t>复垦</a:t>
            </a:r>
            <a:r>
              <a:rPr lang="zh-CN" altLang="en-US" sz="2000" dirty="0" smtClean="0"/>
              <a:t>的土地应当优先用于农业</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11161101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土地管理法律制度　</a:t>
            </a:r>
          </a:p>
        </p:txBody>
      </p:sp>
      <p:sp>
        <p:nvSpPr>
          <p:cNvPr id="37" name="文本框 36"/>
          <p:cNvSpPr txBox="1"/>
          <p:nvPr/>
        </p:nvSpPr>
        <p:spPr>
          <a:xfrm>
            <a:off x="696208" y="981569"/>
            <a:ext cx="10777305" cy="4339650"/>
          </a:xfrm>
          <a:prstGeom prst="rect">
            <a:avLst/>
          </a:prstGeom>
          <a:noFill/>
        </p:spPr>
        <p:txBody>
          <a:bodyPr wrap="square" rtlCol="0">
            <a:spAutoFit/>
          </a:bodyPr>
          <a:lstStyle/>
          <a:p>
            <a:r>
              <a:rPr lang="zh-CN" altLang="en-US" sz="2400" b="1" dirty="0"/>
              <a:t>四、建设用地管理</a:t>
            </a:r>
            <a:r>
              <a:rPr lang="zh-CN" altLang="en-US" sz="2400" b="1" dirty="0" smtClean="0"/>
              <a:t>制度</a:t>
            </a:r>
            <a:endParaRPr lang="en-US" altLang="zh-CN" sz="2400" b="1" dirty="0" smtClean="0"/>
          </a:p>
          <a:p>
            <a:endParaRPr lang="en-US" altLang="zh-CN" sz="2400" b="1" dirty="0"/>
          </a:p>
          <a:p>
            <a:pPr indent="534988"/>
            <a:r>
              <a:rPr lang="en-US" altLang="zh-CN" sz="2400" dirty="0"/>
              <a:t>(</a:t>
            </a:r>
            <a:r>
              <a:rPr lang="zh-CN" altLang="en-US" sz="2400" dirty="0"/>
              <a:t>一</a:t>
            </a:r>
            <a:r>
              <a:rPr lang="en-US" altLang="zh-CN" sz="2400" dirty="0"/>
              <a:t>)</a:t>
            </a:r>
            <a:r>
              <a:rPr lang="zh-CN" altLang="en-US" sz="2400" dirty="0"/>
              <a:t>建设用地的申请与审批</a:t>
            </a:r>
          </a:p>
          <a:p>
            <a:pPr indent="534988"/>
            <a:r>
              <a:rPr lang="zh-CN" altLang="en-US" sz="2000" dirty="0"/>
              <a:t>任何单位和个人进行建设</a:t>
            </a:r>
            <a:r>
              <a:rPr lang="en-US" altLang="zh-CN" sz="2000" dirty="0"/>
              <a:t>,</a:t>
            </a:r>
            <a:r>
              <a:rPr lang="zh-CN" altLang="en-US" sz="2000" dirty="0"/>
              <a:t>需要使用土地的</a:t>
            </a:r>
            <a:r>
              <a:rPr lang="en-US" altLang="zh-CN" sz="2000" dirty="0"/>
              <a:t>,</a:t>
            </a:r>
            <a:r>
              <a:rPr lang="zh-CN" altLang="en-US" sz="2000" dirty="0"/>
              <a:t>必须依法申请使用国有土地</a:t>
            </a:r>
            <a:r>
              <a:rPr lang="en-US" altLang="zh-CN" sz="2000" dirty="0"/>
              <a:t>;</a:t>
            </a:r>
            <a:r>
              <a:rPr lang="zh-CN" altLang="en-US" sz="2000" dirty="0"/>
              <a:t>但是</a:t>
            </a:r>
            <a:r>
              <a:rPr lang="en-US" altLang="zh-CN" sz="2000" dirty="0"/>
              <a:t>,</a:t>
            </a:r>
            <a:r>
              <a:rPr lang="zh-CN" altLang="en-US" sz="2000" dirty="0" smtClean="0"/>
              <a:t>兴办乡镇企业和村民建设住宅经依法</a:t>
            </a:r>
            <a:r>
              <a:rPr lang="zh-CN" altLang="en-US" sz="2000" dirty="0"/>
              <a:t>批准使用本集体经济组织农民集体所有的土地的</a:t>
            </a:r>
            <a:r>
              <a:rPr lang="en-US" altLang="zh-CN" sz="2000" dirty="0"/>
              <a:t>,</a:t>
            </a:r>
            <a:r>
              <a:rPr lang="zh-CN" altLang="en-US" sz="2000" dirty="0"/>
              <a:t>或</a:t>
            </a:r>
            <a:r>
              <a:rPr lang="zh-CN" altLang="en-US" sz="2000" dirty="0" smtClean="0"/>
              <a:t>者乡</a:t>
            </a:r>
            <a:r>
              <a:rPr lang="en-US" altLang="zh-CN" sz="2000" dirty="0" smtClean="0"/>
              <a:t>(</a:t>
            </a:r>
            <a:r>
              <a:rPr lang="zh-CN" altLang="en-US" sz="2000" dirty="0"/>
              <a:t>镇</a:t>
            </a:r>
            <a:r>
              <a:rPr lang="en-US" altLang="zh-CN" sz="2000" dirty="0"/>
              <a:t>)</a:t>
            </a:r>
            <a:r>
              <a:rPr lang="zh-CN" altLang="en-US" sz="2000" dirty="0"/>
              <a:t>村公共设施和公益事业建设经依法批准使用农民集体所有的土地的除外</a:t>
            </a:r>
            <a:r>
              <a:rPr lang="en-US" altLang="zh-CN" sz="2000" dirty="0"/>
              <a:t>.</a:t>
            </a:r>
            <a:r>
              <a:rPr lang="zh-CN" altLang="en-US" sz="2000" dirty="0"/>
              <a:t>依法申请</a:t>
            </a:r>
            <a:r>
              <a:rPr lang="zh-CN" altLang="en-US" sz="2000" dirty="0" smtClean="0"/>
              <a:t>使用的</a:t>
            </a:r>
            <a:r>
              <a:rPr lang="zh-CN" altLang="en-US" sz="2000" dirty="0"/>
              <a:t>国有土地包括国家所有的土地和国家征收的原属于农民集体所有的土地</a:t>
            </a:r>
            <a:r>
              <a:rPr lang="en-US" altLang="zh-CN" sz="2000" dirty="0"/>
              <a:t>.</a:t>
            </a:r>
          </a:p>
          <a:p>
            <a:pPr indent="534988"/>
            <a:r>
              <a:rPr lang="zh-CN" altLang="en-US" sz="2000" dirty="0"/>
              <a:t>建设占用土地</a:t>
            </a:r>
            <a:r>
              <a:rPr lang="en-US" altLang="zh-CN" sz="2000" dirty="0"/>
              <a:t>,</a:t>
            </a:r>
            <a:r>
              <a:rPr lang="zh-CN" altLang="en-US" sz="2000" dirty="0"/>
              <a:t>涉及农用地转为建设用地的</a:t>
            </a:r>
            <a:r>
              <a:rPr lang="en-US" altLang="zh-CN" sz="2000" dirty="0"/>
              <a:t>,</a:t>
            </a:r>
            <a:r>
              <a:rPr lang="zh-CN" altLang="en-US" sz="2000" dirty="0"/>
              <a:t>应当办理农用地转用审批手续</a:t>
            </a:r>
            <a:r>
              <a:rPr lang="en-US" altLang="zh-CN" sz="2000" dirty="0"/>
              <a:t>,</a:t>
            </a:r>
            <a:r>
              <a:rPr lang="zh-CN" altLang="en-US" sz="2000" dirty="0" smtClean="0"/>
              <a:t>依照相应的程序和审批权限由国务院</a:t>
            </a:r>
            <a:r>
              <a:rPr lang="en-US" altLang="zh-CN" sz="2000" dirty="0"/>
              <a:t>,</a:t>
            </a:r>
            <a:r>
              <a:rPr lang="zh-CN" altLang="en-US" sz="2000" dirty="0"/>
              <a:t>省、自治区、直辖市人民政府</a:t>
            </a:r>
            <a:r>
              <a:rPr lang="en-US" altLang="zh-CN" sz="2000" dirty="0"/>
              <a:t>,</a:t>
            </a:r>
            <a:r>
              <a:rPr lang="zh-CN" altLang="en-US" sz="2000" dirty="0"/>
              <a:t>市、县人民政府批准</a:t>
            </a:r>
            <a:r>
              <a:rPr lang="en-US" altLang="zh-CN" sz="2000" dirty="0" smtClean="0"/>
              <a:t>.</a:t>
            </a:r>
          </a:p>
          <a:p>
            <a:pPr marL="534988"/>
            <a:endParaRPr lang="en-US" altLang="zh-CN" sz="2000" b="1" dirty="0"/>
          </a:p>
          <a:p>
            <a:pPr marL="534988"/>
            <a:r>
              <a:rPr lang="en-US" altLang="zh-CN" sz="2400" dirty="0"/>
              <a:t>(</a:t>
            </a:r>
            <a:r>
              <a:rPr lang="zh-CN" altLang="en-US" sz="2400" dirty="0"/>
              <a:t>二</a:t>
            </a:r>
            <a:r>
              <a:rPr lang="en-US" altLang="zh-CN" sz="2400" dirty="0"/>
              <a:t>)</a:t>
            </a:r>
            <a:r>
              <a:rPr lang="zh-CN" altLang="en-US" sz="2400" dirty="0"/>
              <a:t>建设用地的补偿和安置</a:t>
            </a:r>
          </a:p>
          <a:p>
            <a:pPr marL="534988"/>
            <a:r>
              <a:rPr lang="en-US" altLang="zh-CN" sz="2000" dirty="0"/>
              <a:t>«</a:t>
            </a:r>
            <a:r>
              <a:rPr lang="zh-CN" altLang="en-US" sz="2000" dirty="0"/>
              <a:t>土地管理法</a:t>
            </a:r>
            <a:r>
              <a:rPr lang="en-US" altLang="zh-CN" sz="2000" dirty="0"/>
              <a:t>»</a:t>
            </a:r>
            <a:r>
              <a:rPr lang="zh-CN" altLang="en-US" sz="2000" dirty="0"/>
              <a:t>规定</a:t>
            </a:r>
            <a:r>
              <a:rPr lang="en-US" altLang="zh-CN" sz="2000" dirty="0"/>
              <a:t>:</a:t>
            </a:r>
            <a:r>
              <a:rPr lang="zh-CN" altLang="en-US" sz="2000" dirty="0"/>
              <a:t>征收土地的</a:t>
            </a:r>
            <a:r>
              <a:rPr lang="en-US" altLang="zh-CN" sz="2000" dirty="0"/>
              <a:t>,</a:t>
            </a:r>
            <a:r>
              <a:rPr lang="zh-CN" altLang="en-US" sz="2000" dirty="0"/>
              <a:t>按照被征收土地的原用途给予补偿</a:t>
            </a:r>
            <a:r>
              <a:rPr lang="en-US" altLang="zh-CN" sz="2000" dirty="0"/>
              <a:t>.</a:t>
            </a:r>
            <a:r>
              <a:rPr lang="zh-CN" altLang="en-US" sz="2000" dirty="0"/>
              <a:t>征收</a:t>
            </a:r>
            <a:r>
              <a:rPr lang="zh-CN" altLang="en-US" sz="2000" dirty="0" smtClean="0"/>
              <a:t>耕地的补偿费用包括土地补偿费</a:t>
            </a:r>
            <a:r>
              <a:rPr lang="zh-CN" altLang="en-US" sz="2000" dirty="0"/>
              <a:t>、安置补助费以及地上附着物和青苗的补偿费</a:t>
            </a:r>
            <a:r>
              <a:rPr lang="en-US" altLang="zh-CN" sz="2000" dirty="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54646716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土地管理法律制度　</a:t>
            </a:r>
          </a:p>
        </p:txBody>
      </p:sp>
      <p:sp>
        <p:nvSpPr>
          <p:cNvPr id="37" name="文本框 36"/>
          <p:cNvSpPr txBox="1"/>
          <p:nvPr/>
        </p:nvSpPr>
        <p:spPr>
          <a:xfrm>
            <a:off x="696208" y="981569"/>
            <a:ext cx="10777305" cy="5016757"/>
          </a:xfrm>
          <a:prstGeom prst="rect">
            <a:avLst/>
          </a:prstGeom>
          <a:noFill/>
        </p:spPr>
        <p:txBody>
          <a:bodyPr wrap="square" rtlCol="0">
            <a:spAutoFit/>
          </a:bodyPr>
          <a:lstStyle/>
          <a:p>
            <a:r>
              <a:rPr lang="zh-CN" altLang="en-US" sz="2400" b="1" dirty="0"/>
              <a:t>四、建设用地管理</a:t>
            </a:r>
            <a:r>
              <a:rPr lang="zh-CN" altLang="en-US" sz="2400" b="1" dirty="0" smtClean="0"/>
              <a:t>制度</a:t>
            </a:r>
            <a:endParaRPr lang="en-US" altLang="zh-CN" sz="2400" b="1" dirty="0" smtClean="0"/>
          </a:p>
          <a:p>
            <a:endParaRPr lang="en-US" altLang="zh-CN" sz="2400" b="1" dirty="0"/>
          </a:p>
          <a:p>
            <a:pPr indent="623888"/>
            <a:r>
              <a:rPr lang="en-US" altLang="zh-CN" sz="2400" dirty="0"/>
              <a:t>(</a:t>
            </a:r>
            <a:r>
              <a:rPr lang="zh-CN" altLang="en-US" sz="2400" dirty="0"/>
              <a:t>三</a:t>
            </a:r>
            <a:r>
              <a:rPr lang="en-US" altLang="zh-CN" sz="2400" dirty="0"/>
              <a:t>)</a:t>
            </a:r>
            <a:r>
              <a:rPr lang="zh-CN" altLang="en-US" sz="2400" dirty="0"/>
              <a:t>土地有偿使用规定</a:t>
            </a:r>
          </a:p>
          <a:p>
            <a:pPr marL="177800" indent="446088"/>
            <a:r>
              <a:rPr lang="zh-CN" altLang="en-US" sz="2000" dirty="0"/>
              <a:t>建设单位使用国有土地</a:t>
            </a:r>
            <a:r>
              <a:rPr lang="en-US" altLang="zh-CN" sz="2000" dirty="0"/>
              <a:t>,</a:t>
            </a:r>
            <a:r>
              <a:rPr lang="zh-CN" altLang="en-US" sz="2000" dirty="0"/>
              <a:t>应当以出让等方式有偿取得</a:t>
            </a:r>
            <a:r>
              <a:rPr lang="en-US" altLang="zh-CN" sz="2000" dirty="0"/>
              <a:t>;</a:t>
            </a:r>
            <a:r>
              <a:rPr lang="zh-CN" altLang="en-US" sz="2000" dirty="0"/>
              <a:t>但是</a:t>
            </a:r>
            <a:r>
              <a:rPr lang="en-US" altLang="zh-CN" sz="2000" dirty="0"/>
              <a:t>,</a:t>
            </a:r>
            <a:r>
              <a:rPr lang="zh-CN" altLang="en-US" sz="2000" dirty="0"/>
              <a:t>下列建设用地</a:t>
            </a:r>
            <a:r>
              <a:rPr lang="en-US" altLang="zh-CN" sz="2000" dirty="0"/>
              <a:t>,</a:t>
            </a:r>
            <a:r>
              <a:rPr lang="zh-CN" altLang="en-US" sz="2000" dirty="0" smtClean="0"/>
              <a:t>经县级以上人民政府依法</a:t>
            </a:r>
            <a:r>
              <a:rPr lang="zh-CN" altLang="en-US" sz="2000" dirty="0"/>
              <a:t>批准</a:t>
            </a:r>
            <a:r>
              <a:rPr lang="en-US" altLang="zh-CN" sz="2000" dirty="0"/>
              <a:t>,</a:t>
            </a:r>
            <a:r>
              <a:rPr lang="zh-CN" altLang="en-US" sz="2000" dirty="0"/>
              <a:t>可以以划拨方式取得</a:t>
            </a:r>
            <a:r>
              <a:rPr lang="en-US" altLang="zh-CN" sz="2000" dirty="0"/>
              <a:t>:</a:t>
            </a:r>
            <a:r>
              <a:rPr lang="zh-CN" altLang="en-US" sz="2000" dirty="0"/>
              <a:t>国家机关用地和军事用地</a:t>
            </a:r>
            <a:r>
              <a:rPr lang="en-US" altLang="zh-CN" sz="2000" dirty="0"/>
              <a:t>;</a:t>
            </a:r>
            <a:r>
              <a:rPr lang="zh-CN" altLang="en-US" sz="2000" dirty="0" smtClean="0"/>
              <a:t>城市基础设施用地和公益事业</a:t>
            </a:r>
            <a:r>
              <a:rPr lang="zh-CN" altLang="en-US" sz="2000" dirty="0"/>
              <a:t>用地</a:t>
            </a:r>
            <a:r>
              <a:rPr lang="en-US" altLang="zh-CN" sz="2000" dirty="0"/>
              <a:t>;</a:t>
            </a:r>
            <a:r>
              <a:rPr lang="zh-CN" altLang="en-US" sz="2000" dirty="0"/>
              <a:t>国家重点扶持的能源、交通、水利等基础设施用地</a:t>
            </a:r>
            <a:r>
              <a:rPr lang="en-US" altLang="zh-CN" sz="2000" dirty="0"/>
              <a:t>;</a:t>
            </a:r>
            <a:r>
              <a:rPr lang="zh-CN" altLang="en-US" sz="2000" dirty="0"/>
              <a:t>法律、行政法规规定的</a:t>
            </a:r>
            <a:r>
              <a:rPr lang="zh-CN" altLang="en-US" sz="2000" dirty="0" smtClean="0"/>
              <a:t>其他</a:t>
            </a:r>
            <a:r>
              <a:rPr lang="zh-CN" altLang="en-US" sz="2000" dirty="0"/>
              <a:t>用地</a:t>
            </a:r>
            <a:r>
              <a:rPr lang="en-US" altLang="zh-CN" sz="2000" dirty="0"/>
              <a:t>.</a:t>
            </a:r>
            <a:endParaRPr lang="en-US" altLang="zh-CN" sz="2000" b="1" dirty="0"/>
          </a:p>
          <a:p>
            <a:pPr marL="177800" indent="446088"/>
            <a:r>
              <a:rPr lang="zh-CN" altLang="en-US" sz="2000" dirty="0"/>
              <a:t>以出让等有偿使用方式取得国有土地使用权的建设单位</a:t>
            </a:r>
            <a:r>
              <a:rPr lang="en-US" altLang="zh-CN" sz="2000" dirty="0"/>
              <a:t>,</a:t>
            </a:r>
            <a:r>
              <a:rPr lang="zh-CN" altLang="en-US" sz="2000" dirty="0"/>
              <a:t>按照国务院规</a:t>
            </a:r>
            <a:r>
              <a:rPr lang="zh-CN" altLang="en-US" sz="2000" dirty="0" smtClean="0"/>
              <a:t>定的标准和办法</a:t>
            </a:r>
            <a:r>
              <a:rPr lang="en-US" altLang="zh-CN" sz="2000" dirty="0"/>
              <a:t>,</a:t>
            </a:r>
            <a:r>
              <a:rPr lang="zh-CN" altLang="en-US" sz="2000" dirty="0"/>
              <a:t>缴纳土地使用权出让金等土地有偿使用费和其他费用后</a:t>
            </a:r>
            <a:r>
              <a:rPr lang="en-US" altLang="zh-CN" sz="2000" dirty="0"/>
              <a:t>,</a:t>
            </a:r>
            <a:r>
              <a:rPr lang="zh-CN" altLang="en-US" sz="2000" dirty="0"/>
              <a:t>方可使用土地</a:t>
            </a:r>
            <a:r>
              <a:rPr lang="en-US" altLang="zh-CN" sz="2000" dirty="0"/>
              <a:t>.</a:t>
            </a:r>
            <a:r>
              <a:rPr lang="zh-CN" altLang="en-US" sz="2000" dirty="0"/>
              <a:t>所收到的</a:t>
            </a:r>
            <a:r>
              <a:rPr lang="zh-CN" altLang="en-US" sz="2000" dirty="0" smtClean="0"/>
              <a:t>土地</a:t>
            </a:r>
            <a:r>
              <a:rPr lang="zh-CN" altLang="en-US" sz="2000" dirty="0"/>
              <a:t>有偿使用费</a:t>
            </a:r>
            <a:r>
              <a:rPr lang="en-US" altLang="zh-CN" sz="2000" dirty="0"/>
              <a:t>,</a:t>
            </a:r>
            <a:r>
              <a:rPr lang="zh-CN" altLang="en-US" sz="2000" dirty="0"/>
              <a:t>３０％上缴中央财政</a:t>
            </a:r>
            <a:r>
              <a:rPr lang="en-US" altLang="zh-CN" sz="2000" dirty="0"/>
              <a:t>,</a:t>
            </a:r>
            <a:r>
              <a:rPr lang="zh-CN" altLang="en-US" sz="2000" dirty="0"/>
              <a:t>７０％留给有关地方人民政府</a:t>
            </a:r>
            <a:r>
              <a:rPr lang="en-US" altLang="zh-CN" sz="2000" dirty="0"/>
              <a:t>,</a:t>
            </a:r>
            <a:r>
              <a:rPr lang="zh-CN" altLang="en-US" sz="2000" dirty="0"/>
              <a:t>专项用于耕地开发</a:t>
            </a:r>
            <a:r>
              <a:rPr lang="en-US" altLang="zh-CN" sz="2000" dirty="0" smtClean="0"/>
              <a:t>.</a:t>
            </a:r>
          </a:p>
          <a:p>
            <a:pPr indent="623888"/>
            <a:endParaRPr lang="en-US" altLang="zh-CN" sz="2400" dirty="0" smtClean="0"/>
          </a:p>
          <a:p>
            <a:pPr indent="623888"/>
            <a:r>
              <a:rPr lang="en-US" altLang="zh-CN" sz="2400" dirty="0" smtClean="0"/>
              <a:t>(</a:t>
            </a:r>
            <a:r>
              <a:rPr lang="zh-CN" altLang="en-US" sz="2400" dirty="0"/>
              <a:t>四</a:t>
            </a:r>
            <a:r>
              <a:rPr lang="en-US" altLang="zh-CN" sz="2400" dirty="0"/>
              <a:t>)</a:t>
            </a:r>
            <a:r>
              <a:rPr lang="zh-CN" altLang="en-US" sz="2400" dirty="0"/>
              <a:t>农村集体经济组织使用建设用地规定</a:t>
            </a:r>
          </a:p>
          <a:p>
            <a:pPr marL="177800" indent="446088"/>
            <a:r>
              <a:rPr lang="zh-CN" altLang="en-US" sz="2000" dirty="0"/>
              <a:t>农村集体经济组织使用乡</a:t>
            </a:r>
            <a:r>
              <a:rPr lang="en-US" altLang="zh-CN" sz="2000" dirty="0"/>
              <a:t>(</a:t>
            </a:r>
            <a:r>
              <a:rPr lang="zh-CN" altLang="en-US" sz="2000" dirty="0"/>
              <a:t>镇</a:t>
            </a:r>
            <a:r>
              <a:rPr lang="en-US" altLang="zh-CN" sz="2000" dirty="0"/>
              <a:t>)</a:t>
            </a:r>
            <a:r>
              <a:rPr lang="zh-CN" altLang="en-US" sz="2000" dirty="0"/>
              <a:t>土地利用总体规划确定的建设用地兴办企业或者与</a:t>
            </a:r>
            <a:r>
              <a:rPr lang="zh-CN" altLang="en-US" sz="2000" dirty="0" smtClean="0"/>
              <a:t>其他单位</a:t>
            </a:r>
            <a:r>
              <a:rPr lang="zh-CN" altLang="en-US" sz="2000" dirty="0"/>
              <a:t>、个人以土地使用权入股、联营等形式共同举办企业的</a:t>
            </a:r>
            <a:r>
              <a:rPr lang="en-US" altLang="zh-CN" sz="2000" dirty="0"/>
              <a:t>,</a:t>
            </a:r>
            <a:r>
              <a:rPr lang="zh-CN" altLang="en-US" sz="2000" dirty="0"/>
              <a:t>应当持有关批准文件</a:t>
            </a:r>
            <a:r>
              <a:rPr lang="en-US" altLang="zh-CN" sz="2000" dirty="0"/>
              <a:t>,</a:t>
            </a:r>
            <a:r>
              <a:rPr lang="zh-CN" altLang="en-US" sz="2000" dirty="0"/>
              <a:t>向县级以上</a:t>
            </a:r>
            <a:r>
              <a:rPr lang="zh-CN" altLang="en-US" sz="2000" dirty="0" smtClean="0"/>
              <a:t>地方</a:t>
            </a:r>
            <a:r>
              <a:rPr lang="zh-CN" altLang="en-US" sz="2000" dirty="0"/>
              <a:t>人民政府土地行政主管部门提出申请</a:t>
            </a:r>
            <a:r>
              <a:rPr lang="en-US" altLang="zh-CN" sz="2000" dirty="0"/>
              <a:t>,</a:t>
            </a:r>
            <a:r>
              <a:rPr lang="zh-CN" altLang="en-US" sz="2000" dirty="0"/>
              <a:t>按照省、自治区、直辖市规定的批准权限</a:t>
            </a:r>
            <a:r>
              <a:rPr lang="en-US" altLang="zh-CN" sz="2000" dirty="0"/>
              <a:t>,</a:t>
            </a:r>
            <a:r>
              <a:rPr lang="zh-CN" altLang="en-US" sz="2000" dirty="0"/>
              <a:t>由县级</a:t>
            </a:r>
            <a:r>
              <a:rPr lang="zh-CN" altLang="en-US" sz="2000" dirty="0" smtClean="0"/>
              <a:t>以上地方</a:t>
            </a:r>
            <a:r>
              <a:rPr lang="zh-CN" altLang="en-US" sz="2000" dirty="0"/>
              <a:t>人民政府批准</a:t>
            </a:r>
            <a:r>
              <a:rPr lang="en-US" altLang="zh-CN" sz="2000" dirty="0"/>
              <a:t>;</a:t>
            </a:r>
            <a:r>
              <a:rPr lang="zh-CN" altLang="en-US" sz="2000" dirty="0"/>
              <a:t>其中</a:t>
            </a:r>
            <a:r>
              <a:rPr lang="en-US" altLang="zh-CN" sz="2000" dirty="0"/>
              <a:t>,</a:t>
            </a:r>
            <a:r>
              <a:rPr lang="zh-CN" altLang="en-US" sz="2000" dirty="0"/>
              <a:t>涉及占用农用地的</a:t>
            </a:r>
            <a:r>
              <a:rPr lang="en-US" altLang="zh-CN" sz="2000" dirty="0"/>
              <a:t>,</a:t>
            </a:r>
            <a:r>
              <a:rPr lang="zh-CN" altLang="en-US" sz="2000" dirty="0"/>
              <a:t>依照规定办理审批手续</a:t>
            </a:r>
            <a:r>
              <a:rPr lang="en-US" altLang="zh-CN" sz="2000" dirty="0"/>
              <a:t>.</a:t>
            </a:r>
            <a:endParaRPr lang="zh-CN" altLang="en-US"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62863489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72"/>
</p:tagLst>
</file>

<file path=ppt/tags/tag2.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NUMBER"/>
</p:tagLst>
</file>

<file path=ppt/tags/tag3.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 name="MH_ORDER" val="NUMBER"/>
</p:tagLst>
</file>

<file path=ppt/tags/tag4.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TITLE"/>
  <p:tag name="ID" val="626775"/>
  <p:tag name="MH_ORDER" val="NUMBER"/>
  <p:tag name="PA" val="v3.2.0"/>
</p:tagLst>
</file>

<file path=ppt/tags/tag5.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 name="PA" val="v3.2.0"/>
</p:tagLst>
</file>

<file path=ppt/tags/tag6.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fontScheme name="wcztaaj1">
      <a:majorFont>
        <a:latin typeface="微软雅黑 Light"/>
        <a:ea typeface="锐字工房云字库细圆GBK"/>
        <a:cs typeface=""/>
      </a:majorFont>
      <a:minorFont>
        <a:latin typeface="微软雅黑 Light"/>
        <a:ea typeface="锐字工房云字库细圆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2752</TotalTime>
  <Words>6943</Words>
  <Application>Microsoft Office PowerPoint</Application>
  <PresentationFormat>自定义</PresentationFormat>
  <Paragraphs>325</Paragraphs>
  <Slides>34</Slides>
  <Notes>34</Notes>
  <HiddenSlides>0</HiddenSlides>
  <MMClips>0</MMClips>
  <ScaleCrop>false</ScaleCrop>
  <HeadingPairs>
    <vt:vector size="4" baseType="variant">
      <vt:variant>
        <vt:lpstr>主题</vt:lpstr>
      </vt:variant>
      <vt:variant>
        <vt:i4>1</vt:i4>
      </vt:variant>
      <vt:variant>
        <vt:lpstr>幻灯片标题</vt:lpstr>
      </vt:variant>
      <vt:variant>
        <vt:i4>34</vt:i4>
      </vt:variant>
    </vt:vector>
  </HeadingPairs>
  <TitlesOfParts>
    <vt:vector size="35"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72</dc:title>
  <dc:creator>刘思蜀</dc:creator>
  <cp:lastModifiedBy>SJYY</cp:lastModifiedBy>
  <cp:revision>428</cp:revision>
  <dcterms:created xsi:type="dcterms:W3CDTF">2017-08-16T15:25:39Z</dcterms:created>
  <dcterms:modified xsi:type="dcterms:W3CDTF">2017-11-24T05:55:22Z</dcterms:modified>
</cp:coreProperties>
</file>