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notesSlides/notesSlide26.xml" ContentType="application/vnd.openxmlformats-officedocument.presentationml.notesSlide+xml"/>
  <Override PartName="/ppt/theme/themeOverride26.xml" ContentType="application/vnd.openxmlformats-officedocument.themeOverride+xml"/>
  <Override PartName="/ppt/notesSlides/notesSlide27.xml" ContentType="application/vnd.openxmlformats-officedocument.presentationml.notesSlide+xml"/>
  <Override PartName="/ppt/theme/themeOverride27.xml" ContentType="application/vnd.openxmlformats-officedocument.themeOverride+xml"/>
  <Override PartName="/ppt/notesSlides/notesSlide28.xml" ContentType="application/vnd.openxmlformats-officedocument.presentationml.notesSlide+xml"/>
  <Override PartName="/ppt/theme/themeOverride28.xml" ContentType="application/vnd.openxmlformats-officedocument.themeOverride+xml"/>
  <Override PartName="/ppt/notesSlides/notesSlide29.xml" ContentType="application/vnd.openxmlformats-officedocument.presentationml.notesSlide+xml"/>
  <Override PartName="/ppt/theme/themeOverride29.xml" ContentType="application/vnd.openxmlformats-officedocument.themeOverride+xml"/>
  <Override PartName="/ppt/notesSlides/notesSlide30.xml" ContentType="application/vnd.openxmlformats-officedocument.presentationml.notesSlide+xml"/>
  <Override PartName="/ppt/theme/themeOverride30.xml" ContentType="application/vnd.openxmlformats-officedocument.themeOverride+xml"/>
  <Override PartName="/ppt/notesSlides/notesSlide31.xml" ContentType="application/vnd.openxmlformats-officedocument.presentationml.notesSlide+xml"/>
  <Override PartName="/ppt/theme/themeOverride31.xml" ContentType="application/vnd.openxmlformats-officedocument.themeOverride+xml"/>
  <Override PartName="/ppt/notesSlides/notesSlide32.xml" ContentType="application/vnd.openxmlformats-officedocument.presentationml.notesSlide+xml"/>
  <Override PartName="/ppt/theme/themeOverride32.xml" ContentType="application/vnd.openxmlformats-officedocument.themeOverride+xml"/>
  <Override PartName="/ppt/tags/tag7.xml" ContentType="application/vnd.openxmlformats-officedocument.presentationml.tags+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531" r:id="rId2"/>
    <p:sldId id="699" r:id="rId3"/>
    <p:sldId id="668" r:id="rId4"/>
    <p:sldId id="669" r:id="rId5"/>
    <p:sldId id="670" r:id="rId6"/>
    <p:sldId id="671" r:id="rId7"/>
    <p:sldId id="672" r:id="rId8"/>
    <p:sldId id="673" r:id="rId9"/>
    <p:sldId id="674" r:id="rId10"/>
    <p:sldId id="675" r:id="rId11"/>
    <p:sldId id="676" r:id="rId12"/>
    <p:sldId id="677" r:id="rId13"/>
    <p:sldId id="678" r:id="rId14"/>
    <p:sldId id="679" r:id="rId15"/>
    <p:sldId id="680" r:id="rId16"/>
    <p:sldId id="681" r:id="rId17"/>
    <p:sldId id="682" r:id="rId18"/>
    <p:sldId id="683" r:id="rId19"/>
    <p:sldId id="684" r:id="rId20"/>
    <p:sldId id="685" r:id="rId21"/>
    <p:sldId id="686" r:id="rId22"/>
    <p:sldId id="687" r:id="rId23"/>
    <p:sldId id="688" r:id="rId24"/>
    <p:sldId id="689" r:id="rId25"/>
    <p:sldId id="690" r:id="rId26"/>
    <p:sldId id="691" r:id="rId27"/>
    <p:sldId id="692" r:id="rId28"/>
    <p:sldId id="693" r:id="rId29"/>
    <p:sldId id="694" r:id="rId30"/>
    <p:sldId id="695" r:id="rId31"/>
    <p:sldId id="696" r:id="rId32"/>
    <p:sldId id="697" r:id="rId33"/>
    <p:sldId id="257"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33</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hemeOverride" Target="../theme/themeOverride25.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themeOverride" Target="../theme/themeOverride26.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themeOverride" Target="../theme/themeOverride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hemeOverride" Target="../theme/themeOverride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hemeOverride" Target="../theme/themeOverride29.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themeOverride" Target="../theme/themeOverride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themeOverride" Target="../theme/themeOverride31.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32.xml"/><Relationship Id="rId5" Type="http://schemas.openxmlformats.org/officeDocument/2006/relationships/image" Target="../media/image1.jpeg"/><Relationship Id="rId4" Type="http://schemas.openxmlformats.org/officeDocument/2006/relationships/notesSlide" Target="../notesSlides/notesSlide3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14</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612077"/>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税收法律制度</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420158" y="1986572"/>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税收与税法概述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流转税法律制度</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03</a:t>
            </a:r>
            <a:r>
              <a:rPr lang="en-US" altLang="zh-CN" sz="2800" dirty="0" smtClean="0">
                <a:cs typeface="+mn-ea"/>
                <a:sym typeface="+mn-lt"/>
              </a:rPr>
              <a:t>.</a:t>
            </a:r>
            <a:r>
              <a:rPr lang="zh-CN" altLang="en-US" sz="2800" dirty="0" smtClean="0">
                <a:cs typeface="+mn-ea"/>
                <a:sym typeface="+mn-lt"/>
              </a:rPr>
              <a:t>所得税法律制度</a:t>
            </a:r>
            <a:endParaRPr lang="en-US" altLang="zh-CN" sz="2800" dirty="0" smtClean="0">
              <a:cs typeface="+mn-ea"/>
              <a:sym typeface="+mn-lt"/>
            </a:endParaRPr>
          </a:p>
        </p:txBody>
      </p:sp>
    </p:spTree>
    <p:extLst>
      <p:ext uri="{BB962C8B-B14F-4D97-AF65-F5344CB8AC3E}">
        <p14:creationId xmlns:p14="http://schemas.microsoft.com/office/powerpoint/2010/main" val="22575901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5078313"/>
          </a:xfrm>
          <a:prstGeom prst="rect">
            <a:avLst/>
          </a:prstGeom>
          <a:noFill/>
        </p:spPr>
        <p:txBody>
          <a:bodyPr wrap="square" rtlCol="0">
            <a:spAutoFit/>
          </a:bodyPr>
          <a:lstStyle/>
          <a:p>
            <a:r>
              <a:rPr lang="zh-CN" altLang="en-US" sz="2400" dirty="0"/>
              <a:t>四、税收分类</a:t>
            </a:r>
          </a:p>
          <a:p>
            <a:pPr indent="623888"/>
            <a:r>
              <a:rPr lang="zh-CN" altLang="en-US" sz="2000" dirty="0"/>
              <a:t>税收分类实质上是税种的分类</a:t>
            </a:r>
            <a:r>
              <a:rPr lang="en-US" altLang="zh-CN" sz="2000" dirty="0" smtClean="0"/>
              <a:t>,</a:t>
            </a:r>
            <a:r>
              <a:rPr lang="zh-CN" altLang="en-US" sz="2000" dirty="0" smtClean="0"/>
              <a:t> 由于对</a:t>
            </a:r>
            <a:r>
              <a:rPr lang="zh-CN" altLang="en-US" sz="2000" dirty="0"/>
              <a:t>不同的税种可以按照不同的标准、从不同的角度进行比较研究</a:t>
            </a:r>
            <a:r>
              <a:rPr lang="en-US" altLang="zh-CN" sz="2000" dirty="0"/>
              <a:t>,</a:t>
            </a:r>
            <a:r>
              <a:rPr lang="zh-CN" altLang="en-US" sz="2000" dirty="0"/>
              <a:t>因此</a:t>
            </a:r>
            <a:r>
              <a:rPr lang="en-US" altLang="zh-CN" sz="2000" dirty="0"/>
              <a:t>,</a:t>
            </a:r>
            <a:r>
              <a:rPr lang="zh-CN" altLang="en-US" sz="2000" dirty="0" smtClean="0"/>
              <a:t>税收分类的方法是多种多样</a:t>
            </a:r>
            <a:r>
              <a:rPr lang="zh-CN" altLang="en-US" sz="2000" dirty="0"/>
              <a:t>的</a:t>
            </a:r>
            <a:r>
              <a:rPr lang="en-US" altLang="zh-CN" sz="2000" dirty="0"/>
              <a:t>.</a:t>
            </a:r>
            <a:r>
              <a:rPr lang="zh-CN" altLang="en-US" sz="2000" dirty="0"/>
              <a:t>以下简要介绍几种主要的税收分类方法</a:t>
            </a:r>
            <a:r>
              <a:rPr lang="en-US" altLang="zh-CN" sz="2000" dirty="0" smtClean="0"/>
              <a:t>.</a:t>
            </a:r>
            <a:endParaRPr lang="en-US" altLang="zh-CN" sz="2000" dirty="0"/>
          </a:p>
          <a:p>
            <a:pPr indent="534988"/>
            <a:r>
              <a:rPr lang="en-US" altLang="zh-CN" sz="2000" dirty="0"/>
              <a:t>(</a:t>
            </a:r>
            <a:r>
              <a:rPr lang="zh-CN" altLang="en-US" sz="2000" dirty="0"/>
              <a:t>一</a:t>
            </a:r>
            <a:r>
              <a:rPr lang="en-US" altLang="zh-CN" sz="2000" dirty="0"/>
              <a:t>)</a:t>
            </a:r>
            <a:r>
              <a:rPr lang="zh-CN" altLang="en-US" sz="2000" dirty="0" smtClean="0"/>
              <a:t>按税收缴纳形式划分</a:t>
            </a:r>
            <a:endParaRPr lang="en-US" altLang="zh-CN" sz="2000" dirty="0" smtClean="0"/>
          </a:p>
          <a:p>
            <a:pPr indent="534988"/>
            <a:r>
              <a:rPr lang="zh-CN" altLang="en-US" sz="2000" dirty="0"/>
              <a:t>按缴纳形式的不同</a:t>
            </a:r>
            <a:r>
              <a:rPr lang="en-US" altLang="zh-CN" sz="2000" dirty="0"/>
              <a:t>,</a:t>
            </a:r>
            <a:r>
              <a:rPr lang="zh-CN" altLang="en-US" sz="2000" dirty="0"/>
              <a:t>可将税种分为力役税、实物税和货币税</a:t>
            </a:r>
            <a:r>
              <a:rPr lang="en-US" altLang="zh-CN" sz="2000" dirty="0" smtClean="0"/>
              <a:t>.</a:t>
            </a:r>
          </a:p>
          <a:p>
            <a:pPr indent="534988"/>
            <a:r>
              <a:rPr lang="en-US" altLang="zh-CN" sz="2000" dirty="0"/>
              <a:t>(</a:t>
            </a:r>
            <a:r>
              <a:rPr lang="zh-CN" altLang="en-US" sz="2000" dirty="0"/>
              <a:t>二</a:t>
            </a:r>
            <a:r>
              <a:rPr lang="en-US" altLang="zh-CN" sz="2000" dirty="0"/>
              <a:t>)</a:t>
            </a:r>
            <a:r>
              <a:rPr lang="zh-CN" altLang="en-US" sz="2000" dirty="0"/>
              <a:t>按税收计税依据划分</a:t>
            </a:r>
          </a:p>
          <a:p>
            <a:pPr indent="534988"/>
            <a:r>
              <a:rPr lang="zh-CN" altLang="en-US" sz="2000" dirty="0"/>
              <a:t>按计税依据的不同分类</a:t>
            </a:r>
            <a:r>
              <a:rPr lang="en-US" altLang="zh-CN" sz="2000" dirty="0"/>
              <a:t>,</a:t>
            </a:r>
            <a:r>
              <a:rPr lang="zh-CN" altLang="en-US" sz="2000" dirty="0"/>
              <a:t>可将税种分为从价税和从量税</a:t>
            </a:r>
            <a:r>
              <a:rPr lang="en-US" altLang="zh-CN" sz="2000" dirty="0" smtClean="0"/>
              <a:t>.</a:t>
            </a:r>
          </a:p>
          <a:p>
            <a:pPr indent="534988"/>
            <a:r>
              <a:rPr lang="en-US" altLang="zh-CN" sz="2000" dirty="0"/>
              <a:t>(</a:t>
            </a:r>
            <a:r>
              <a:rPr lang="zh-CN" altLang="en-US" sz="2000" dirty="0"/>
              <a:t>三</a:t>
            </a:r>
            <a:r>
              <a:rPr lang="en-US" altLang="zh-CN" sz="2000" dirty="0"/>
              <a:t>)</a:t>
            </a:r>
            <a:r>
              <a:rPr lang="zh-CN" altLang="en-US" sz="2000" dirty="0"/>
              <a:t>按税收管理和受益权限划分</a:t>
            </a:r>
          </a:p>
          <a:p>
            <a:pPr indent="534988"/>
            <a:r>
              <a:rPr lang="zh-CN" altLang="en-US" sz="2000" dirty="0"/>
              <a:t>按税收管理和受益权限的不同</a:t>
            </a:r>
            <a:r>
              <a:rPr lang="en-US" altLang="zh-CN" sz="2000" dirty="0"/>
              <a:t>,</a:t>
            </a:r>
            <a:r>
              <a:rPr lang="zh-CN" altLang="en-US" sz="2000" dirty="0"/>
              <a:t>可将税种划分为中央税、地方税以及中央和地方共享税</a:t>
            </a:r>
            <a:r>
              <a:rPr lang="en-US" altLang="zh-CN" sz="2000" dirty="0" smtClean="0"/>
              <a:t>.</a:t>
            </a:r>
          </a:p>
          <a:p>
            <a:pPr indent="534988"/>
            <a:r>
              <a:rPr lang="en-US" altLang="zh-CN" sz="2000" dirty="0"/>
              <a:t>(</a:t>
            </a:r>
            <a:r>
              <a:rPr lang="zh-CN" altLang="en-US" sz="2000" dirty="0"/>
              <a:t>四</a:t>
            </a:r>
            <a:r>
              <a:rPr lang="en-US" altLang="zh-CN" sz="2000" dirty="0"/>
              <a:t>)</a:t>
            </a:r>
            <a:r>
              <a:rPr lang="zh-CN" altLang="en-US" sz="2000" dirty="0"/>
              <a:t>按税收负担能否转嫁划分</a:t>
            </a:r>
          </a:p>
          <a:p>
            <a:pPr indent="534988"/>
            <a:r>
              <a:rPr lang="zh-CN" altLang="en-US" sz="2000" dirty="0"/>
              <a:t>按照税收负担的最终归宿</a:t>
            </a:r>
            <a:r>
              <a:rPr lang="en-US" altLang="zh-CN" sz="2000" dirty="0"/>
              <a:t>,</a:t>
            </a:r>
            <a:r>
              <a:rPr lang="zh-CN" altLang="en-US" sz="2000" dirty="0"/>
              <a:t>即税负能否转嫁为标准</a:t>
            </a:r>
            <a:r>
              <a:rPr lang="en-US" altLang="zh-CN" sz="2000" dirty="0"/>
              <a:t>,</a:t>
            </a:r>
            <a:r>
              <a:rPr lang="zh-CN" altLang="en-US" sz="2000" dirty="0"/>
              <a:t>税收可分为直接税和间接税</a:t>
            </a:r>
            <a:r>
              <a:rPr lang="en-US" altLang="zh-CN" sz="2000" dirty="0" smtClean="0"/>
              <a:t>.</a:t>
            </a:r>
          </a:p>
          <a:p>
            <a:pPr indent="534988"/>
            <a:r>
              <a:rPr lang="en-US" altLang="zh-CN" sz="2000" dirty="0"/>
              <a:t>(</a:t>
            </a:r>
            <a:r>
              <a:rPr lang="zh-CN" altLang="en-US" sz="2000" dirty="0"/>
              <a:t>五</a:t>
            </a:r>
            <a:r>
              <a:rPr lang="en-US" altLang="zh-CN" sz="2000" dirty="0"/>
              <a:t>)</a:t>
            </a:r>
            <a:r>
              <a:rPr lang="zh-CN" altLang="en-US" sz="2000" dirty="0"/>
              <a:t>按税收与价格的组成关系划分</a:t>
            </a:r>
          </a:p>
          <a:p>
            <a:pPr indent="534988"/>
            <a:r>
              <a:rPr lang="zh-CN" altLang="en-US" sz="2000" dirty="0"/>
              <a:t>按税收与价格的关系</a:t>
            </a:r>
            <a:r>
              <a:rPr lang="en-US" altLang="zh-CN" sz="2000" dirty="0"/>
              <a:t>,</a:t>
            </a:r>
            <a:r>
              <a:rPr lang="zh-CN" altLang="en-US" sz="2000" dirty="0"/>
              <a:t>可将税种分为价内税和价外税</a:t>
            </a:r>
            <a:r>
              <a:rPr lang="en-US" altLang="zh-CN" sz="2000" dirty="0" smtClean="0"/>
              <a:t>.</a:t>
            </a:r>
          </a:p>
          <a:p>
            <a:pPr indent="534988"/>
            <a:r>
              <a:rPr lang="en-US" altLang="zh-CN" sz="2000" dirty="0"/>
              <a:t>(</a:t>
            </a:r>
            <a:r>
              <a:rPr lang="zh-CN" altLang="en-US" sz="2000" dirty="0"/>
              <a:t>六</a:t>
            </a:r>
            <a:r>
              <a:rPr lang="en-US" altLang="zh-CN" sz="2000" dirty="0"/>
              <a:t>)</a:t>
            </a:r>
            <a:r>
              <a:rPr lang="zh-CN" altLang="en-US" sz="2000" dirty="0"/>
              <a:t>按征税对象的不同性质划分</a:t>
            </a:r>
          </a:p>
          <a:p>
            <a:pPr indent="534988"/>
            <a:r>
              <a:rPr lang="zh-CN" altLang="en-US" sz="2000" dirty="0"/>
              <a:t>按课税对象的性质划分</a:t>
            </a:r>
            <a:r>
              <a:rPr lang="en-US" altLang="zh-CN" sz="2000" dirty="0"/>
              <a:t>,</a:t>
            </a:r>
            <a:r>
              <a:rPr lang="zh-CN" altLang="en-US" sz="2000" dirty="0"/>
              <a:t>可将税种分为流转税类、所得税类、资源税类、财产税类和行为</a:t>
            </a:r>
          </a:p>
          <a:p>
            <a:pPr indent="534988"/>
            <a:r>
              <a:rPr lang="zh-CN" altLang="en-US" sz="2000" dirty="0"/>
              <a:t>税类五大类型</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1943316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5663089"/>
          </a:xfrm>
          <a:prstGeom prst="rect">
            <a:avLst/>
          </a:prstGeom>
          <a:noFill/>
        </p:spPr>
        <p:txBody>
          <a:bodyPr wrap="square" rtlCol="0">
            <a:spAutoFit/>
          </a:bodyPr>
          <a:lstStyle/>
          <a:p>
            <a:r>
              <a:rPr lang="zh-CN" altLang="en-US" sz="2400" dirty="0"/>
              <a:t>一、增值税法律</a:t>
            </a:r>
            <a:r>
              <a:rPr lang="zh-CN" altLang="en-US" sz="2400" dirty="0" smtClean="0"/>
              <a:t>制度</a:t>
            </a:r>
            <a:endParaRPr lang="en-US" altLang="zh-CN" sz="2400" dirty="0" smtClean="0"/>
          </a:p>
          <a:p>
            <a:pPr indent="623888"/>
            <a:r>
              <a:rPr lang="en-US" altLang="zh-CN" sz="2000" dirty="0"/>
              <a:t>(</a:t>
            </a:r>
            <a:r>
              <a:rPr lang="zh-CN" altLang="en-US" sz="2000" dirty="0"/>
              <a:t>一</a:t>
            </a:r>
            <a:r>
              <a:rPr lang="en-US" altLang="zh-CN" sz="2000" dirty="0"/>
              <a:t>)</a:t>
            </a:r>
            <a:r>
              <a:rPr lang="zh-CN" altLang="en-US" sz="2000" dirty="0"/>
              <a:t>增值税的概念</a:t>
            </a:r>
          </a:p>
          <a:p>
            <a:pPr indent="623888"/>
            <a:r>
              <a:rPr lang="zh-CN" altLang="en-US" sz="2000" dirty="0"/>
              <a:t>增值税是指对从事销售货物或者提供加工、修理修配劳务</a:t>
            </a:r>
            <a:r>
              <a:rPr lang="en-US" altLang="zh-CN" sz="2000" dirty="0"/>
              <a:t>,</a:t>
            </a:r>
            <a:r>
              <a:rPr lang="zh-CN" altLang="en-US" sz="2000" dirty="0"/>
              <a:t>以及进口货物的单位和个人</a:t>
            </a:r>
          </a:p>
          <a:p>
            <a:pPr indent="623888"/>
            <a:r>
              <a:rPr lang="zh-CN" altLang="en-US" sz="2000" dirty="0"/>
              <a:t>取得的增值额为计税依据征收的一种流转税</a:t>
            </a:r>
            <a:r>
              <a:rPr lang="en-US" altLang="zh-CN" sz="2000" dirty="0"/>
              <a:t>.</a:t>
            </a:r>
            <a:r>
              <a:rPr lang="zh-CN" altLang="en-US" sz="2000" dirty="0"/>
              <a:t>这里所说的“增值额”是指纳税人在生产、经</a:t>
            </a:r>
          </a:p>
          <a:p>
            <a:pPr indent="623888"/>
            <a:r>
              <a:rPr lang="zh-CN" altLang="en-US" sz="2000" dirty="0"/>
              <a:t>营或劳务服务活动中所创造的新增价值</a:t>
            </a:r>
            <a:r>
              <a:rPr lang="en-US" altLang="zh-CN" sz="2000" dirty="0"/>
              <a:t>,</a:t>
            </a:r>
            <a:r>
              <a:rPr lang="zh-CN" altLang="en-US" sz="2000" dirty="0"/>
              <a:t>即纳税人在一定时期内销售产品或提供劳务服务</a:t>
            </a:r>
          </a:p>
          <a:p>
            <a:pPr indent="623888"/>
            <a:r>
              <a:rPr lang="zh-CN" altLang="en-US" sz="2000" dirty="0"/>
              <a:t>所取得的收入大于其购进商品或取得劳务服务时所支付金额的差额</a:t>
            </a:r>
            <a:r>
              <a:rPr lang="en-US" altLang="zh-CN" sz="2000" dirty="0" smtClean="0"/>
              <a:t>.</a:t>
            </a:r>
            <a:endParaRPr lang="en-US" altLang="ja-JP" sz="2000" b="1" dirty="0"/>
          </a:p>
          <a:p>
            <a:pPr indent="623888"/>
            <a:r>
              <a:rPr lang="en-US" altLang="zh-CN" sz="2000" dirty="0"/>
              <a:t>(</a:t>
            </a:r>
            <a:r>
              <a:rPr lang="zh-CN" altLang="en-US" sz="2000" dirty="0"/>
              <a:t>二</a:t>
            </a:r>
            <a:r>
              <a:rPr lang="en-US" altLang="zh-CN" sz="2000" dirty="0"/>
              <a:t>)</a:t>
            </a:r>
            <a:r>
              <a:rPr lang="zh-CN" altLang="en-US" sz="2000" dirty="0"/>
              <a:t>增值税的纳税人</a:t>
            </a:r>
          </a:p>
          <a:p>
            <a:pPr indent="623888"/>
            <a:r>
              <a:rPr lang="zh-CN" altLang="en-US" sz="2000" dirty="0"/>
              <a:t>增值税的纳税人是指在中国境内销售货物或者提供加工、修理修配劳务</a:t>
            </a:r>
            <a:r>
              <a:rPr lang="en-US" altLang="zh-CN" sz="2000" dirty="0"/>
              <a:t>,</a:t>
            </a:r>
            <a:r>
              <a:rPr lang="zh-CN" altLang="en-US" sz="2000" dirty="0"/>
              <a:t>以及进口货物</a:t>
            </a:r>
          </a:p>
          <a:p>
            <a:pPr indent="623888"/>
            <a:r>
              <a:rPr lang="zh-CN" altLang="en-US" sz="2000" dirty="0"/>
              <a:t>的单位和个人</a:t>
            </a:r>
            <a:r>
              <a:rPr lang="en-US" altLang="zh-CN" sz="2000" dirty="0" smtClean="0"/>
              <a:t>.</a:t>
            </a:r>
          </a:p>
          <a:p>
            <a:pPr indent="623888"/>
            <a:r>
              <a:rPr lang="zh-CN" altLang="en-US" sz="2000" dirty="0"/>
              <a:t>为了便于征管</a:t>
            </a:r>
            <a:r>
              <a:rPr lang="en-US" altLang="zh-CN" sz="2000" dirty="0"/>
              <a:t>,</a:t>
            </a:r>
            <a:r>
              <a:rPr lang="zh-CN" altLang="en-US" sz="2000" dirty="0"/>
              <a:t>借鉴国际通行的做法</a:t>
            </a:r>
            <a:r>
              <a:rPr lang="en-US" altLang="zh-CN" sz="2000" dirty="0"/>
              <a:t>,</a:t>
            </a:r>
            <a:r>
              <a:rPr lang="zh-CN" altLang="en-US" sz="2000" dirty="0"/>
              <a:t>通常将增值税的纳税人分为两类</a:t>
            </a:r>
            <a:r>
              <a:rPr lang="en-US" altLang="zh-CN" sz="2000" dirty="0"/>
              <a:t>:</a:t>
            </a:r>
            <a:r>
              <a:rPr lang="zh-CN" altLang="en-US" sz="2000" dirty="0"/>
              <a:t>小规模纳税人</a:t>
            </a:r>
          </a:p>
          <a:p>
            <a:pPr indent="623888"/>
            <a:r>
              <a:rPr lang="zh-CN" altLang="en-US" sz="2000" dirty="0"/>
              <a:t>和一般纳税人</a:t>
            </a:r>
            <a:r>
              <a:rPr lang="en-US" altLang="zh-CN" sz="2000" dirty="0" smtClean="0"/>
              <a:t>.</a:t>
            </a:r>
          </a:p>
          <a:p>
            <a:pPr indent="623888"/>
            <a:r>
              <a:rPr lang="en-US" altLang="zh-CN" sz="2000" dirty="0"/>
              <a:t>(</a:t>
            </a:r>
            <a:r>
              <a:rPr lang="zh-CN" altLang="en-US" sz="2000" dirty="0"/>
              <a:t>三</a:t>
            </a:r>
            <a:r>
              <a:rPr lang="en-US" altLang="zh-CN" sz="2000" dirty="0"/>
              <a:t>)</a:t>
            </a:r>
            <a:r>
              <a:rPr lang="zh-CN" altLang="en-US" sz="2000" dirty="0"/>
              <a:t>增值税的税率或征收率</a:t>
            </a:r>
          </a:p>
          <a:p>
            <a:pPr indent="623888"/>
            <a:r>
              <a:rPr lang="en-US" altLang="zh-CN" sz="2000" dirty="0"/>
              <a:t>(</a:t>
            </a:r>
            <a:r>
              <a:rPr lang="zh-CN" altLang="en-US" sz="2000" dirty="0"/>
              <a:t>１</a:t>
            </a:r>
            <a:r>
              <a:rPr lang="en-US" altLang="zh-CN" sz="2000" dirty="0"/>
              <a:t>)</a:t>
            </a:r>
            <a:r>
              <a:rPr lang="zh-CN" altLang="en-US" sz="2000" dirty="0"/>
              <a:t>增值税一般纳税人适用两档税率</a:t>
            </a:r>
            <a:r>
              <a:rPr lang="en-US" altLang="zh-CN" sz="2000" dirty="0"/>
              <a:t>:</a:t>
            </a:r>
            <a:r>
              <a:rPr lang="zh-CN" altLang="en-US" sz="2000" dirty="0"/>
              <a:t>基本税率为１７％</a:t>
            </a:r>
            <a:r>
              <a:rPr lang="en-US" altLang="zh-CN" sz="2000" dirty="0"/>
              <a:t>,</a:t>
            </a:r>
            <a:r>
              <a:rPr lang="zh-CN" altLang="en-US" sz="2000" dirty="0"/>
              <a:t>低税率为１３％</a:t>
            </a:r>
            <a:r>
              <a:rPr lang="en-US" altLang="zh-CN" sz="2000" dirty="0" smtClean="0"/>
              <a:t>.</a:t>
            </a:r>
          </a:p>
          <a:p>
            <a:pPr indent="623888"/>
            <a:r>
              <a:rPr lang="en-US" altLang="zh-CN" sz="2000" dirty="0"/>
              <a:t>(</a:t>
            </a:r>
            <a:r>
              <a:rPr lang="zh-CN" altLang="en-US" sz="2000" dirty="0"/>
              <a:t>２</a:t>
            </a:r>
            <a:r>
              <a:rPr lang="en-US" altLang="zh-CN" sz="2000" dirty="0"/>
              <a:t>)</a:t>
            </a:r>
            <a:r>
              <a:rPr lang="zh-CN" altLang="en-US" sz="2000" dirty="0"/>
              <a:t>小规模纳税人适用的征收率为３％</a:t>
            </a:r>
            <a:r>
              <a:rPr lang="en-US" altLang="zh-CN" sz="2000" dirty="0"/>
              <a:t>.</a:t>
            </a:r>
          </a:p>
          <a:p>
            <a:pPr indent="623888"/>
            <a:r>
              <a:rPr lang="en-US" altLang="zh-CN" sz="2000" dirty="0"/>
              <a:t>(</a:t>
            </a:r>
            <a:r>
              <a:rPr lang="zh-CN" altLang="en-US" sz="2000" dirty="0"/>
              <a:t>３</a:t>
            </a:r>
            <a:r>
              <a:rPr lang="en-US" altLang="zh-CN" sz="2000" dirty="0"/>
              <a:t>)</a:t>
            </a:r>
            <a:r>
              <a:rPr lang="zh-CN" altLang="en-US" sz="2000" dirty="0"/>
              <a:t>纳税人出口货物</a:t>
            </a:r>
            <a:r>
              <a:rPr lang="en-US" altLang="zh-CN" sz="2000" dirty="0"/>
              <a:t>,</a:t>
            </a:r>
            <a:r>
              <a:rPr lang="zh-CN" altLang="en-US" sz="2000" dirty="0"/>
              <a:t>税率为零</a:t>
            </a:r>
            <a:r>
              <a:rPr lang="en-US" altLang="zh-CN" sz="2000" dirty="0"/>
              <a:t>;</a:t>
            </a:r>
            <a:r>
              <a:rPr lang="zh-CN" altLang="en-US" sz="2000" dirty="0"/>
              <a:t>但是</a:t>
            </a:r>
            <a:r>
              <a:rPr lang="en-US" altLang="zh-CN" sz="2000" dirty="0"/>
              <a:t>,</a:t>
            </a:r>
            <a:r>
              <a:rPr lang="zh-CN" altLang="en-US" sz="2000" dirty="0"/>
              <a:t>国务院另有规定的除外</a:t>
            </a:r>
            <a:r>
              <a:rPr lang="en-US" altLang="zh-CN" sz="2000" dirty="0" smtClean="0"/>
              <a:t>.</a:t>
            </a:r>
          </a:p>
          <a:p>
            <a:pPr indent="623888"/>
            <a:r>
              <a:rPr lang="en-US" altLang="zh-CN" sz="2000" dirty="0"/>
              <a:t>(</a:t>
            </a:r>
            <a:r>
              <a:rPr lang="zh-CN" altLang="en-US" sz="2000" dirty="0"/>
              <a:t>四</a:t>
            </a:r>
            <a:r>
              <a:rPr lang="en-US" altLang="zh-CN" sz="2000" dirty="0"/>
              <a:t>)</a:t>
            </a:r>
            <a:r>
              <a:rPr lang="zh-CN" altLang="en-US" sz="2000" dirty="0"/>
              <a:t>增值税的纳税期限和纳税</a:t>
            </a:r>
            <a:r>
              <a:rPr lang="zh-CN" altLang="en-US" sz="2000" dirty="0" smtClean="0"/>
              <a:t>地点</a:t>
            </a:r>
            <a:endParaRPr lang="en-US" altLang="zh-CN" sz="2000" dirty="0" smtClean="0"/>
          </a:p>
          <a:p>
            <a:pPr indent="623888"/>
            <a:r>
              <a:rPr lang="zh-CN" altLang="en-US" sz="2000" dirty="0"/>
              <a:t>纳税人的具体纳税期限</a:t>
            </a:r>
            <a:r>
              <a:rPr lang="en-US" altLang="zh-CN" sz="2000" dirty="0"/>
              <a:t>,</a:t>
            </a:r>
            <a:r>
              <a:rPr lang="zh-CN" altLang="en-US" sz="2000" dirty="0" smtClean="0"/>
              <a:t>由主管税务机关根据纳税人应纳税额</a:t>
            </a:r>
            <a:r>
              <a:rPr lang="zh-CN" altLang="en-US" sz="2000" dirty="0"/>
              <a:t>的大小分别核定</a:t>
            </a:r>
            <a:r>
              <a:rPr lang="en-US" altLang="zh-CN" sz="2000" dirty="0" smtClean="0"/>
              <a:t>.</a:t>
            </a:r>
          </a:p>
          <a:p>
            <a:pPr indent="623888"/>
            <a:r>
              <a:rPr lang="zh-CN" altLang="en-US" sz="2000" dirty="0" smtClean="0"/>
              <a:t>增值</a:t>
            </a:r>
            <a:r>
              <a:rPr lang="zh-CN" altLang="en-US" sz="2000" dirty="0"/>
              <a:t>税的纳税地点一般应在纳税人机构所在地或纳税义务发生地</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0763337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3847207"/>
          </a:xfrm>
          <a:prstGeom prst="rect">
            <a:avLst/>
          </a:prstGeom>
          <a:noFill/>
        </p:spPr>
        <p:txBody>
          <a:bodyPr wrap="square" rtlCol="0">
            <a:spAutoFit/>
          </a:bodyPr>
          <a:lstStyle/>
          <a:p>
            <a:r>
              <a:rPr lang="zh-CN" altLang="en-US" sz="2400" b="1" dirty="0"/>
              <a:t>二、消费税法律</a:t>
            </a:r>
            <a:r>
              <a:rPr lang="zh-CN" altLang="en-US" sz="2400" b="1" dirty="0" smtClean="0"/>
              <a:t>制度</a:t>
            </a:r>
            <a:endParaRPr lang="en-US" altLang="zh-CN" sz="2400" b="1" dirty="0" smtClean="0"/>
          </a:p>
          <a:p>
            <a:pPr indent="623888"/>
            <a:endParaRPr lang="en-US" altLang="zh-CN" sz="2000" dirty="0" smtClean="0"/>
          </a:p>
          <a:p>
            <a:pPr indent="623888"/>
            <a:r>
              <a:rPr lang="en-US" altLang="zh-CN" sz="2000" dirty="0" smtClean="0"/>
              <a:t>(</a:t>
            </a:r>
            <a:r>
              <a:rPr lang="zh-CN" altLang="en-US" sz="2000" dirty="0"/>
              <a:t>一</a:t>
            </a:r>
            <a:r>
              <a:rPr lang="en-US" altLang="zh-CN" sz="2000" dirty="0"/>
              <a:t>)</a:t>
            </a:r>
            <a:r>
              <a:rPr lang="zh-CN" altLang="en-US" sz="2000" dirty="0"/>
              <a:t>消费税的概念</a:t>
            </a:r>
          </a:p>
          <a:p>
            <a:pPr indent="623888"/>
            <a:r>
              <a:rPr lang="zh-CN" altLang="en-US" sz="2000" dirty="0"/>
              <a:t>消费税是指对特定的消费品和消费行为在特定的环节征收的一种流转税</a:t>
            </a:r>
            <a:r>
              <a:rPr lang="en-US" altLang="zh-CN" sz="2000" dirty="0"/>
              <a:t>.</a:t>
            </a:r>
            <a:r>
              <a:rPr lang="zh-CN" altLang="en-US" sz="2000" dirty="0"/>
              <a:t>具体地说</a:t>
            </a:r>
            <a:r>
              <a:rPr lang="en-US" altLang="zh-CN" sz="2000" dirty="0"/>
              <a:t>,</a:t>
            </a:r>
          </a:p>
          <a:p>
            <a:pPr indent="623888"/>
            <a:r>
              <a:rPr lang="zh-CN" altLang="en-US" sz="2000" dirty="0"/>
              <a:t>消费税是指对从事生产、委托加工及进口应税消费品的单位和个人</a:t>
            </a:r>
            <a:r>
              <a:rPr lang="en-US" altLang="zh-CN" sz="2000" dirty="0"/>
              <a:t>,</a:t>
            </a:r>
            <a:r>
              <a:rPr lang="zh-CN" altLang="en-US" sz="2000" dirty="0"/>
              <a:t>就其消费品的销售额或</a:t>
            </a:r>
          </a:p>
          <a:p>
            <a:pPr indent="623888"/>
            <a:r>
              <a:rPr lang="zh-CN" altLang="en-US" sz="2000" dirty="0"/>
              <a:t>销售数量或者销售额与销售数量相结合征收的一种流转税</a:t>
            </a:r>
            <a:r>
              <a:rPr lang="en-US" altLang="zh-CN" sz="2000" dirty="0"/>
              <a:t>.</a:t>
            </a:r>
          </a:p>
          <a:p>
            <a:pPr indent="623888"/>
            <a:r>
              <a:rPr lang="en-US" altLang="zh-CN" sz="2000" dirty="0"/>
              <a:t>(</a:t>
            </a:r>
            <a:r>
              <a:rPr lang="zh-CN" altLang="en-US" sz="2000" dirty="0"/>
              <a:t>二</a:t>
            </a:r>
            <a:r>
              <a:rPr lang="en-US" altLang="zh-CN" sz="2000" dirty="0"/>
              <a:t>)</a:t>
            </a:r>
            <a:r>
              <a:rPr lang="zh-CN" altLang="en-US" sz="2000" dirty="0"/>
              <a:t>消费税的纳税人</a:t>
            </a:r>
          </a:p>
          <a:p>
            <a:pPr indent="623888"/>
            <a:r>
              <a:rPr lang="zh-CN" altLang="en-US" sz="2000" dirty="0"/>
              <a:t>消费税的纳税人是在我国境内生产、委托加工和进口应税消费品的单位和个人</a:t>
            </a:r>
            <a:r>
              <a:rPr lang="en-US" altLang="zh-CN" sz="2000" dirty="0"/>
              <a:t>.</a:t>
            </a:r>
          </a:p>
          <a:p>
            <a:pPr indent="623888"/>
            <a:r>
              <a:rPr lang="en-US" altLang="zh-CN" sz="2000" dirty="0"/>
              <a:t>(</a:t>
            </a:r>
            <a:r>
              <a:rPr lang="zh-CN" altLang="en-US" sz="2000" dirty="0"/>
              <a:t>三</a:t>
            </a:r>
            <a:r>
              <a:rPr lang="en-US" altLang="zh-CN" sz="2000" dirty="0"/>
              <a:t>)</a:t>
            </a:r>
            <a:r>
              <a:rPr lang="zh-CN" altLang="en-US" sz="2000" dirty="0"/>
              <a:t>消费税的税目及税率</a:t>
            </a:r>
          </a:p>
          <a:p>
            <a:pPr indent="623888"/>
            <a:r>
              <a:rPr lang="zh-CN" altLang="en-US" sz="2000" dirty="0"/>
              <a:t>我国现行消费税共设置了１４个税目</a:t>
            </a:r>
            <a:r>
              <a:rPr lang="en-US" altLang="zh-CN" sz="2000" dirty="0"/>
              <a:t>,</a:t>
            </a:r>
            <a:r>
              <a:rPr lang="zh-CN" altLang="en-US" sz="2000" dirty="0"/>
              <a:t>包括烟、酒及酒精、化妆品、贵重首饰及珠宝玉石、</a:t>
            </a:r>
          </a:p>
          <a:p>
            <a:pPr indent="623888"/>
            <a:r>
              <a:rPr lang="zh-CN" altLang="en-US" sz="2000" dirty="0"/>
              <a:t>鞭炮烟火、成品油、汽车轮胎、摩托车、小汽车、高尔夫球及球具、高档手表、游艇、木制一</a:t>
            </a:r>
            <a:r>
              <a:rPr lang="zh-CN" altLang="en-US" sz="2000" dirty="0" smtClean="0"/>
              <a:t>次性筷子</a:t>
            </a:r>
            <a:r>
              <a:rPr lang="zh-CN" altLang="en-US" sz="2000" dirty="0"/>
              <a:t>、实木地板</a:t>
            </a:r>
            <a:r>
              <a:rPr lang="en-US" altLang="zh-CN" sz="20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808726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3508653"/>
          </a:xfrm>
          <a:prstGeom prst="rect">
            <a:avLst/>
          </a:prstGeom>
          <a:noFill/>
        </p:spPr>
        <p:txBody>
          <a:bodyPr wrap="square" rtlCol="0">
            <a:spAutoFit/>
          </a:bodyPr>
          <a:lstStyle/>
          <a:p>
            <a:r>
              <a:rPr lang="zh-CN" altLang="en-US" sz="2400" b="1" dirty="0"/>
              <a:t>二、消费税法律</a:t>
            </a:r>
            <a:r>
              <a:rPr lang="zh-CN" altLang="en-US" sz="2400" b="1" dirty="0" smtClean="0"/>
              <a:t>制度</a:t>
            </a:r>
            <a:endParaRPr lang="en-US" altLang="zh-CN" sz="2400" b="1" dirty="0" smtClean="0"/>
          </a:p>
          <a:p>
            <a:pPr indent="623888"/>
            <a:endParaRPr lang="en-US" altLang="zh-CN" sz="2000" dirty="0" smtClean="0"/>
          </a:p>
          <a:p>
            <a:pPr indent="623888"/>
            <a:r>
              <a:rPr lang="en-US" altLang="zh-CN" sz="2000" dirty="0" smtClean="0"/>
              <a:t>(</a:t>
            </a:r>
            <a:r>
              <a:rPr lang="zh-CN" altLang="en-US" sz="2000" dirty="0"/>
              <a:t>四</a:t>
            </a:r>
            <a:r>
              <a:rPr lang="en-US" altLang="zh-CN" sz="2000" dirty="0"/>
              <a:t>)</a:t>
            </a:r>
            <a:r>
              <a:rPr lang="zh-CN" altLang="en-US" sz="2000" dirty="0"/>
              <a:t>消费税纳税义务发生时间</a:t>
            </a:r>
          </a:p>
          <a:p>
            <a:pPr indent="623888"/>
            <a:r>
              <a:rPr lang="en-US" altLang="zh-CN" sz="2000" dirty="0"/>
              <a:t>(</a:t>
            </a:r>
            <a:r>
              <a:rPr lang="zh-CN" altLang="en-US" sz="2000" dirty="0"/>
              <a:t>１</a:t>
            </a:r>
            <a:r>
              <a:rPr lang="en-US" altLang="zh-CN" sz="2000" dirty="0"/>
              <a:t>)</a:t>
            </a:r>
            <a:r>
              <a:rPr lang="zh-CN" altLang="en-US" sz="2000" dirty="0"/>
              <a:t>纳税人生产应税消费品</a:t>
            </a:r>
            <a:r>
              <a:rPr lang="en-US" altLang="zh-CN" sz="2000" dirty="0"/>
              <a:t>,</a:t>
            </a:r>
            <a:r>
              <a:rPr lang="zh-CN" altLang="en-US" sz="2000" dirty="0"/>
              <a:t>除金银首饰外</a:t>
            </a:r>
            <a:r>
              <a:rPr lang="en-US" altLang="zh-CN" sz="2000" dirty="0"/>
              <a:t>,</a:t>
            </a:r>
            <a:r>
              <a:rPr lang="zh-CN" altLang="en-US" sz="2000" dirty="0"/>
              <a:t>均于销售时纳税</a:t>
            </a:r>
            <a:r>
              <a:rPr lang="en-US" altLang="zh-CN" sz="2000" dirty="0" smtClean="0"/>
              <a:t>.</a:t>
            </a:r>
          </a:p>
          <a:p>
            <a:pPr marL="623888"/>
            <a:r>
              <a:rPr lang="en-US" altLang="zh-CN" sz="2000" dirty="0"/>
              <a:t>(</a:t>
            </a:r>
            <a:r>
              <a:rPr lang="zh-CN" altLang="en-US" sz="2000" dirty="0"/>
              <a:t>２</a:t>
            </a:r>
            <a:r>
              <a:rPr lang="en-US" altLang="zh-CN" sz="2000" dirty="0"/>
              <a:t>)</a:t>
            </a:r>
            <a:r>
              <a:rPr lang="zh-CN" altLang="en-US" sz="2000" dirty="0"/>
              <a:t>除铂金首饰在生产环节纳税外</a:t>
            </a:r>
            <a:r>
              <a:rPr lang="en-US" altLang="zh-CN" sz="2000" dirty="0"/>
              <a:t>,</a:t>
            </a:r>
            <a:r>
              <a:rPr lang="zh-CN" altLang="en-US" sz="2000" dirty="0"/>
              <a:t>其他金银首饰消费品在生产、</a:t>
            </a:r>
            <a:r>
              <a:rPr lang="zh-CN" altLang="en-US" sz="2000" dirty="0" smtClean="0"/>
              <a:t>批发和进口环节不纳消费</a:t>
            </a:r>
            <a:r>
              <a:rPr lang="zh-CN" altLang="en-US" sz="2000" dirty="0"/>
              <a:t>税</a:t>
            </a:r>
            <a:r>
              <a:rPr lang="en-US" altLang="zh-CN" sz="2000" dirty="0"/>
              <a:t>,</a:t>
            </a:r>
            <a:r>
              <a:rPr lang="zh-CN" altLang="en-US" sz="2000" dirty="0"/>
              <a:t>只在零售环节纳税</a:t>
            </a:r>
            <a:r>
              <a:rPr lang="en-US" altLang="zh-CN" sz="2000" dirty="0"/>
              <a:t>,</a:t>
            </a:r>
            <a:r>
              <a:rPr lang="zh-CN" altLang="en-US" sz="2000" dirty="0"/>
              <a:t>其纳税义务发生时间为收讫销货款或取得索取销货款凭据</a:t>
            </a:r>
            <a:r>
              <a:rPr lang="zh-CN" altLang="en-US" sz="2000" dirty="0" smtClean="0"/>
              <a:t>的</a:t>
            </a:r>
            <a:r>
              <a:rPr lang="zh-TW" altLang="en-US" sz="2000" dirty="0" smtClean="0"/>
              <a:t>当天</a:t>
            </a:r>
            <a:r>
              <a:rPr lang="en-US" altLang="zh-TW" sz="2000" dirty="0" smtClean="0"/>
              <a:t>.</a:t>
            </a:r>
            <a:r>
              <a:rPr lang="en-US" altLang="zh-CN" sz="2000" dirty="0"/>
              <a:t> </a:t>
            </a:r>
            <a:endParaRPr lang="en-US" altLang="zh-CN" sz="2000" dirty="0" smtClean="0"/>
          </a:p>
          <a:p>
            <a:pPr indent="623888"/>
            <a:r>
              <a:rPr lang="en-US" altLang="zh-CN" sz="2000" dirty="0" smtClean="0"/>
              <a:t>(</a:t>
            </a:r>
            <a:r>
              <a:rPr lang="zh-CN" altLang="en-US" sz="2000" dirty="0"/>
              <a:t>３</a:t>
            </a:r>
            <a:r>
              <a:rPr lang="en-US" altLang="zh-CN" sz="2000" dirty="0"/>
              <a:t>)</a:t>
            </a:r>
            <a:r>
              <a:rPr lang="zh-CN" altLang="en-US" sz="2000" dirty="0"/>
              <a:t>纳税人自产自用的应税消费品</a:t>
            </a:r>
            <a:r>
              <a:rPr lang="en-US" altLang="zh-CN" sz="2000" dirty="0"/>
              <a:t>,</a:t>
            </a:r>
            <a:r>
              <a:rPr lang="zh-CN" altLang="en-US" sz="2000" dirty="0"/>
              <a:t>其纳税义务的发生时间为移送使用的当天</a:t>
            </a:r>
            <a:r>
              <a:rPr lang="en-US" altLang="zh-CN" sz="2000" dirty="0"/>
              <a:t>.</a:t>
            </a:r>
          </a:p>
          <a:p>
            <a:pPr indent="623888"/>
            <a:r>
              <a:rPr lang="en-US" altLang="zh-CN" sz="2000" dirty="0"/>
              <a:t>(</a:t>
            </a:r>
            <a:r>
              <a:rPr lang="zh-CN" altLang="en-US" sz="2000" dirty="0"/>
              <a:t>４</a:t>
            </a:r>
            <a:r>
              <a:rPr lang="en-US" altLang="zh-CN" sz="2000" dirty="0"/>
              <a:t>)</a:t>
            </a:r>
            <a:r>
              <a:rPr lang="zh-CN" altLang="en-US" sz="2000" dirty="0"/>
              <a:t>委托加工的应税消费品</a:t>
            </a:r>
            <a:r>
              <a:rPr lang="en-US" altLang="zh-CN" sz="2000" dirty="0"/>
              <a:t>,</a:t>
            </a:r>
            <a:r>
              <a:rPr lang="zh-CN" altLang="en-US" sz="2000" dirty="0"/>
              <a:t>由受托方向委托方交货时代收代缴消费税</a:t>
            </a:r>
            <a:r>
              <a:rPr lang="en-US" altLang="zh-CN" sz="2000" dirty="0"/>
              <a:t>.</a:t>
            </a:r>
            <a:r>
              <a:rPr lang="zh-CN" altLang="en-US" sz="2000" dirty="0"/>
              <a:t>纳税人委托个</a:t>
            </a:r>
          </a:p>
          <a:p>
            <a:pPr indent="623888"/>
            <a:r>
              <a:rPr lang="zh-CN" altLang="en-US" sz="2000" dirty="0"/>
              <a:t>体经营者加工的应税消费品</a:t>
            </a:r>
            <a:r>
              <a:rPr lang="en-US" altLang="zh-CN" sz="2000" dirty="0"/>
              <a:t>,</a:t>
            </a:r>
            <a:r>
              <a:rPr lang="zh-CN" altLang="en-US" sz="2000" dirty="0"/>
              <a:t>其纳税义务的发生时间</a:t>
            </a:r>
            <a:r>
              <a:rPr lang="en-US" altLang="zh-CN" sz="2000" dirty="0"/>
              <a:t>,</a:t>
            </a:r>
            <a:r>
              <a:rPr lang="zh-CN" altLang="en-US" sz="2000" dirty="0"/>
              <a:t>为受托方向委托方交货的当天</a:t>
            </a:r>
            <a:r>
              <a:rPr lang="en-US" altLang="zh-CN" sz="2000" dirty="0"/>
              <a:t>.</a:t>
            </a:r>
          </a:p>
          <a:p>
            <a:pPr indent="623888"/>
            <a:r>
              <a:rPr lang="en-US" altLang="zh-CN" sz="2000" dirty="0"/>
              <a:t>(</a:t>
            </a:r>
            <a:r>
              <a:rPr lang="zh-CN" altLang="en-US" sz="2000" dirty="0"/>
              <a:t>５</a:t>
            </a:r>
            <a:r>
              <a:rPr lang="en-US" altLang="zh-CN" sz="2000" dirty="0"/>
              <a:t>)</a:t>
            </a:r>
            <a:r>
              <a:rPr lang="zh-CN" altLang="en-US" sz="2000" dirty="0"/>
              <a:t>进口的应税消费品</a:t>
            </a:r>
            <a:r>
              <a:rPr lang="en-US" altLang="zh-CN" sz="2000" dirty="0"/>
              <a:t>,</a:t>
            </a:r>
            <a:r>
              <a:rPr lang="zh-CN" altLang="en-US" sz="2000" dirty="0"/>
              <a:t>由报关进口人在报关进口时纳税</a:t>
            </a:r>
            <a:r>
              <a:rPr lang="en-US" altLang="zh-CN" sz="2000" dirty="0"/>
              <a:t>.</a:t>
            </a:r>
            <a:r>
              <a:rPr lang="zh-CN" altLang="en-US" sz="2000" dirty="0"/>
              <a:t>其纳税义务的发生时间</a:t>
            </a:r>
            <a:r>
              <a:rPr lang="en-US" altLang="zh-CN" sz="2000" dirty="0"/>
              <a:t>,</a:t>
            </a:r>
            <a:r>
              <a:rPr lang="zh-CN" altLang="en-US" sz="2000" dirty="0"/>
              <a:t>为</a:t>
            </a:r>
          </a:p>
          <a:p>
            <a:pPr indent="623888"/>
            <a:r>
              <a:rPr lang="zh-CN" altLang="en-US" sz="2000" dirty="0"/>
              <a:t>报关进口的当天</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1674493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3539430"/>
          </a:xfrm>
          <a:prstGeom prst="rect">
            <a:avLst/>
          </a:prstGeom>
          <a:noFill/>
        </p:spPr>
        <p:txBody>
          <a:bodyPr wrap="square" rtlCol="0">
            <a:spAutoFit/>
          </a:bodyPr>
          <a:lstStyle/>
          <a:p>
            <a:r>
              <a:rPr lang="zh-CN" altLang="en-US" sz="2400" b="1" dirty="0"/>
              <a:t>二、消费税法律</a:t>
            </a:r>
            <a:r>
              <a:rPr lang="zh-CN" altLang="en-US" sz="2400" b="1" dirty="0" smtClean="0"/>
              <a:t>制度</a:t>
            </a:r>
            <a:endParaRPr lang="en-US" altLang="zh-CN" sz="2400" b="1" dirty="0" smtClean="0"/>
          </a:p>
          <a:p>
            <a:pPr indent="623888"/>
            <a:endParaRPr lang="en-US" altLang="zh-CN" sz="2000" dirty="0" smtClean="0"/>
          </a:p>
          <a:p>
            <a:pPr indent="623888"/>
            <a:r>
              <a:rPr lang="en-US" altLang="zh-CN" sz="2000" dirty="0"/>
              <a:t>(</a:t>
            </a:r>
            <a:r>
              <a:rPr lang="zh-CN" altLang="en-US" sz="2000" dirty="0"/>
              <a:t>五</a:t>
            </a:r>
            <a:r>
              <a:rPr lang="en-US" altLang="zh-CN" sz="2000" dirty="0"/>
              <a:t>)</a:t>
            </a:r>
            <a:r>
              <a:rPr lang="zh-CN" altLang="en-US" sz="2000" dirty="0"/>
              <a:t>消费税的纳税期限和纳税地点</a:t>
            </a:r>
          </a:p>
          <a:p>
            <a:pPr marL="623888"/>
            <a:r>
              <a:rPr lang="zh-CN" altLang="en-US" sz="2000" dirty="0" smtClean="0"/>
              <a:t>       我国消费</a:t>
            </a:r>
            <a:r>
              <a:rPr lang="zh-CN" altLang="en-US" sz="2000" dirty="0"/>
              <a:t>税的纳税期限分别为１日、３日、５日、１０日、１５日、１个月或者１个季度</a:t>
            </a:r>
            <a:r>
              <a:rPr lang="en-US" altLang="zh-CN" sz="2000" dirty="0"/>
              <a:t>.</a:t>
            </a:r>
            <a:r>
              <a:rPr lang="zh-CN" altLang="en-US" sz="2000" dirty="0"/>
              <a:t>纳</a:t>
            </a:r>
            <a:r>
              <a:rPr lang="zh-CN" altLang="en-US" sz="2000" dirty="0" smtClean="0"/>
              <a:t>税人的具体纳</a:t>
            </a:r>
            <a:r>
              <a:rPr lang="zh-CN" altLang="en-US" sz="2000" dirty="0"/>
              <a:t>税期限</a:t>
            </a:r>
            <a:r>
              <a:rPr lang="en-US" altLang="zh-CN" sz="2000" dirty="0"/>
              <a:t>,</a:t>
            </a:r>
            <a:r>
              <a:rPr lang="zh-CN" altLang="en-US" sz="2000" dirty="0"/>
              <a:t>由主管税务机关根据纳税人应纳税额的大小分别核定</a:t>
            </a:r>
            <a:r>
              <a:rPr lang="en-US" altLang="zh-CN" sz="2000" dirty="0"/>
              <a:t>;</a:t>
            </a:r>
            <a:r>
              <a:rPr lang="zh-CN" altLang="en-US" sz="2000" dirty="0" smtClean="0"/>
              <a:t>不能按照固定期限纳</a:t>
            </a:r>
            <a:r>
              <a:rPr lang="zh-CN" altLang="en-US" sz="2000" dirty="0"/>
              <a:t>税的</a:t>
            </a:r>
            <a:r>
              <a:rPr lang="en-US" altLang="zh-CN" sz="2000" dirty="0"/>
              <a:t>,</a:t>
            </a:r>
            <a:r>
              <a:rPr lang="zh-CN" altLang="en-US" sz="2000" dirty="0"/>
              <a:t>可以按次纳税</a:t>
            </a:r>
            <a:r>
              <a:rPr lang="en-US" altLang="zh-CN" sz="2000" dirty="0"/>
              <a:t>.</a:t>
            </a:r>
          </a:p>
          <a:p>
            <a:pPr marL="623888"/>
            <a:r>
              <a:rPr lang="zh-CN" altLang="en-US" sz="2000" dirty="0" smtClean="0"/>
              <a:t>      纳税人以</a:t>
            </a:r>
            <a:r>
              <a:rPr lang="zh-CN" altLang="en-US" sz="2000" dirty="0"/>
              <a:t>１个月或者１个季度为１个纳税期的</a:t>
            </a:r>
            <a:r>
              <a:rPr lang="en-US" altLang="zh-CN" sz="2000" dirty="0"/>
              <a:t>,</a:t>
            </a:r>
            <a:r>
              <a:rPr lang="zh-CN" altLang="en-US" sz="2000" dirty="0"/>
              <a:t>自期满之日起１５日内申报纳税</a:t>
            </a:r>
            <a:r>
              <a:rPr lang="en-US" altLang="zh-CN" sz="2000" dirty="0"/>
              <a:t>;</a:t>
            </a:r>
            <a:r>
              <a:rPr lang="zh-CN" altLang="en-US" sz="2000" dirty="0"/>
              <a:t>以</a:t>
            </a:r>
            <a:r>
              <a:rPr lang="zh-CN" altLang="en-US" sz="2000" dirty="0" smtClean="0"/>
              <a:t>１日</a:t>
            </a:r>
            <a:r>
              <a:rPr lang="zh-CN" altLang="en-US" sz="2000" dirty="0"/>
              <a:t>、３日、５日、１０日或者１５日为１个纳税期的</a:t>
            </a:r>
            <a:r>
              <a:rPr lang="en-US" altLang="zh-CN" sz="2000" dirty="0"/>
              <a:t>,</a:t>
            </a:r>
            <a:r>
              <a:rPr lang="zh-CN" altLang="en-US" sz="2000" dirty="0"/>
              <a:t>自期满之日起５日内预缴税款</a:t>
            </a:r>
            <a:r>
              <a:rPr lang="en-US" altLang="zh-CN" sz="2000" dirty="0"/>
              <a:t>,</a:t>
            </a:r>
            <a:r>
              <a:rPr lang="zh-CN" altLang="en-US" sz="2000" dirty="0"/>
              <a:t>于次月</a:t>
            </a:r>
            <a:r>
              <a:rPr lang="zh-CN" altLang="en-US" sz="2000" dirty="0" smtClean="0"/>
              <a:t>１日起</a:t>
            </a:r>
            <a:r>
              <a:rPr lang="zh-CN" altLang="en-US" sz="2000" dirty="0"/>
              <a:t>１５日内申报纳税并结清上月应纳税款</a:t>
            </a:r>
            <a:r>
              <a:rPr lang="en-US" altLang="zh-CN" sz="2000" dirty="0"/>
              <a:t>.</a:t>
            </a:r>
          </a:p>
          <a:p>
            <a:pPr marL="623888"/>
            <a:r>
              <a:rPr lang="zh-CN" altLang="en-US" sz="2000" dirty="0" smtClean="0"/>
              <a:t>      纳税人进口应税消费品</a:t>
            </a:r>
            <a:r>
              <a:rPr lang="en-US" altLang="zh-CN" sz="2000" dirty="0"/>
              <a:t>,</a:t>
            </a:r>
            <a:r>
              <a:rPr lang="zh-CN" altLang="en-US" sz="2000" dirty="0"/>
              <a:t>应当自海关填发海关进口消费税专用缴款书之日起１５日</a:t>
            </a:r>
            <a:r>
              <a:rPr lang="zh-CN" altLang="en-US" sz="2000" dirty="0" smtClean="0"/>
              <a:t>内缴纳税款</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041020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5262979"/>
          </a:xfrm>
          <a:prstGeom prst="rect">
            <a:avLst/>
          </a:prstGeom>
          <a:noFill/>
        </p:spPr>
        <p:txBody>
          <a:bodyPr wrap="square" rtlCol="0">
            <a:spAutoFit/>
          </a:bodyPr>
          <a:lstStyle/>
          <a:p>
            <a:r>
              <a:rPr lang="zh-CN" altLang="en-US" sz="2400" b="1" dirty="0"/>
              <a:t>三、营业税法律制度</a:t>
            </a:r>
          </a:p>
          <a:p>
            <a:pPr indent="712788"/>
            <a:endParaRPr lang="en-US" altLang="zh-CN" sz="2400" dirty="0" smtClean="0"/>
          </a:p>
          <a:p>
            <a:pPr indent="712788"/>
            <a:r>
              <a:rPr lang="en-US" altLang="zh-CN" sz="2400" dirty="0" smtClean="0"/>
              <a:t>(</a:t>
            </a:r>
            <a:r>
              <a:rPr lang="zh-CN" altLang="en-US" sz="2400" dirty="0"/>
              <a:t>一</a:t>
            </a:r>
            <a:r>
              <a:rPr lang="en-US" altLang="zh-CN" sz="2400" dirty="0"/>
              <a:t>)</a:t>
            </a:r>
            <a:r>
              <a:rPr lang="zh-CN" altLang="en-US" sz="2400" dirty="0"/>
              <a:t>营业税的概念</a:t>
            </a:r>
          </a:p>
          <a:p>
            <a:pPr indent="712788"/>
            <a:r>
              <a:rPr lang="zh-CN" altLang="en-US" sz="2400" dirty="0"/>
              <a:t>营业税是对在我国境内提供应税劳务、转让无形资产或销售不动产的单位和个人所</a:t>
            </a:r>
            <a:r>
              <a:rPr lang="zh-CN" altLang="en-US" sz="2400" dirty="0" smtClean="0"/>
              <a:t>取得的营业额</a:t>
            </a:r>
            <a:r>
              <a:rPr lang="zh-CN" altLang="en-US" sz="2400" dirty="0"/>
              <a:t>征收的一种商品与劳务税</a:t>
            </a:r>
            <a:r>
              <a:rPr lang="en-US" altLang="zh-CN" sz="2400" dirty="0"/>
              <a:t>.</a:t>
            </a:r>
          </a:p>
          <a:p>
            <a:pPr indent="712788"/>
            <a:r>
              <a:rPr lang="en-US" altLang="zh-CN" sz="2400" dirty="0"/>
              <a:t>(</a:t>
            </a:r>
            <a:r>
              <a:rPr lang="zh-CN" altLang="en-US" sz="2400" dirty="0"/>
              <a:t>二</a:t>
            </a:r>
            <a:r>
              <a:rPr lang="en-US" altLang="zh-CN" sz="2400" dirty="0"/>
              <a:t>)</a:t>
            </a:r>
            <a:r>
              <a:rPr lang="zh-CN" altLang="en-US" sz="2400" dirty="0"/>
              <a:t>营业税的纳税人</a:t>
            </a:r>
          </a:p>
          <a:p>
            <a:pPr indent="712788"/>
            <a:r>
              <a:rPr lang="zh-CN" altLang="en-US" sz="2400" dirty="0"/>
              <a:t>在中华人民共和国境内提供应税劳务、转让无形资产或销售不动产</a:t>
            </a:r>
            <a:r>
              <a:rPr lang="zh-CN" altLang="en-US" sz="2400" dirty="0" smtClean="0"/>
              <a:t>的单位和个人为营业</a:t>
            </a:r>
            <a:r>
              <a:rPr lang="zh-CN" altLang="en-US" sz="2400" dirty="0"/>
              <a:t>税的纳税人</a:t>
            </a:r>
            <a:r>
              <a:rPr lang="en-US" altLang="zh-CN" sz="2400" dirty="0"/>
              <a:t>.</a:t>
            </a:r>
          </a:p>
          <a:p>
            <a:pPr indent="712788"/>
            <a:r>
              <a:rPr lang="zh-CN" altLang="en-US" sz="2400" dirty="0"/>
              <a:t>企业租赁或承包给他人经营的</a:t>
            </a:r>
            <a:r>
              <a:rPr lang="en-US" altLang="zh-CN" sz="2400" dirty="0"/>
              <a:t>,</a:t>
            </a:r>
            <a:r>
              <a:rPr lang="zh-CN" altLang="en-US" sz="2400" dirty="0"/>
              <a:t>以承租人或承包人为纳税人</a:t>
            </a:r>
            <a:r>
              <a:rPr lang="en-US" altLang="zh-CN" sz="2400" dirty="0"/>
              <a:t>.</a:t>
            </a:r>
          </a:p>
          <a:p>
            <a:pPr indent="712788"/>
            <a:r>
              <a:rPr lang="zh-CN" altLang="en-US" sz="2400" dirty="0"/>
              <a:t>单位和个体户的员工、雇工在为本单位或雇主提供劳务时</a:t>
            </a:r>
            <a:r>
              <a:rPr lang="en-US" altLang="zh-CN" sz="2400" dirty="0"/>
              <a:t>,</a:t>
            </a:r>
            <a:r>
              <a:rPr lang="zh-CN" altLang="en-US" sz="2400" dirty="0"/>
              <a:t>不是纳税人</a:t>
            </a:r>
            <a:r>
              <a:rPr lang="en-US" altLang="zh-CN" sz="2400" dirty="0"/>
              <a:t>.</a:t>
            </a:r>
          </a:p>
          <a:p>
            <a:pPr indent="712788"/>
            <a:r>
              <a:rPr lang="en-US" altLang="zh-CN" sz="2400" dirty="0"/>
              <a:t>(</a:t>
            </a:r>
            <a:r>
              <a:rPr lang="zh-CN" altLang="en-US" sz="2400" dirty="0"/>
              <a:t>三</a:t>
            </a:r>
            <a:r>
              <a:rPr lang="en-US" altLang="zh-CN" sz="2400" dirty="0"/>
              <a:t>)</a:t>
            </a:r>
            <a:r>
              <a:rPr lang="zh-CN" altLang="en-US" sz="2400" dirty="0"/>
              <a:t>营业税的征税范围</a:t>
            </a:r>
          </a:p>
          <a:p>
            <a:pPr indent="712788"/>
            <a:r>
              <a:rPr lang="zh-CN" altLang="en-US" sz="2400" dirty="0"/>
              <a:t>营业税的征税范围基本上是按行业类别设置的</a:t>
            </a:r>
            <a:r>
              <a:rPr lang="en-US" altLang="zh-CN" sz="2400" dirty="0"/>
              <a:t>,</a:t>
            </a:r>
            <a:r>
              <a:rPr lang="zh-CN" altLang="en-US" sz="2400" dirty="0" smtClean="0"/>
              <a:t>同时包含转让无形资产和销售不动产业务</a:t>
            </a:r>
            <a:r>
              <a:rPr lang="en-US" altLang="zh-CN" sz="2400" dirty="0"/>
              <a:t>,</a:t>
            </a:r>
            <a:r>
              <a:rPr lang="zh-CN" altLang="en-US" sz="2400" dirty="0"/>
              <a:t>分别为交通运输业、建筑业、金融保险业、邮电通信业、文化体育业、娱乐业、服务业、</a:t>
            </a:r>
            <a:r>
              <a:rPr lang="zh-CN" altLang="en-US" sz="2400" dirty="0" smtClean="0"/>
              <a:t>转让无形资产和销售不动产</a:t>
            </a:r>
            <a:r>
              <a:rPr lang="en-US" altLang="zh-CN" sz="2400" dirty="0" smtClean="0"/>
              <a:t>.</a:t>
            </a:r>
            <a:endParaRPr lang="en-US" altLang="zh-CN"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1185671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1938992"/>
          </a:xfrm>
          <a:prstGeom prst="rect">
            <a:avLst/>
          </a:prstGeom>
          <a:noFill/>
        </p:spPr>
        <p:txBody>
          <a:bodyPr wrap="square" rtlCol="0">
            <a:spAutoFit/>
          </a:bodyPr>
          <a:lstStyle/>
          <a:p>
            <a:r>
              <a:rPr lang="zh-CN" altLang="en-US" sz="2400" b="1" dirty="0"/>
              <a:t>三、营业税法律制度</a:t>
            </a:r>
          </a:p>
          <a:p>
            <a:pPr indent="712788"/>
            <a:endParaRPr lang="en-US" altLang="zh-CN" sz="2400" dirty="0" smtClean="0"/>
          </a:p>
          <a:p>
            <a:pPr indent="534988"/>
            <a:r>
              <a:rPr lang="en-US" altLang="zh-CN" sz="2400" dirty="0"/>
              <a:t>(</a:t>
            </a:r>
            <a:r>
              <a:rPr lang="zh-CN" altLang="en-US" sz="2400" dirty="0"/>
              <a:t>四</a:t>
            </a:r>
            <a:r>
              <a:rPr lang="en-US" altLang="zh-CN" sz="2400" dirty="0"/>
              <a:t>)</a:t>
            </a:r>
            <a:r>
              <a:rPr lang="zh-CN" altLang="en-US" sz="2400" dirty="0"/>
              <a:t>营业税的税率</a:t>
            </a:r>
          </a:p>
          <a:p>
            <a:pPr indent="534988"/>
            <a:r>
              <a:rPr lang="zh-CN" altLang="en-US" sz="2400" dirty="0"/>
              <a:t>营业税实行分行业比例税率</a:t>
            </a:r>
            <a:r>
              <a:rPr lang="en-US" altLang="zh-CN" sz="2400" dirty="0"/>
              <a:t>,</a:t>
            </a:r>
            <a:r>
              <a:rPr lang="zh-CN" altLang="en-US" sz="2400" dirty="0"/>
              <a:t>主要有３％、５％ 和２０％ 三个档次</a:t>
            </a:r>
            <a:r>
              <a:rPr lang="en-US" altLang="zh-CN" sz="2400" dirty="0"/>
              <a:t>,</a:t>
            </a:r>
            <a:r>
              <a:rPr lang="zh-CN" altLang="en-US" sz="2400" dirty="0"/>
              <a:t>税率具体情况见表</a:t>
            </a:r>
            <a:endParaRPr lang="en-US" altLang="zh-CN"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pic>
        <p:nvPicPr>
          <p:cNvPr id="8" name="图片 7" descr="屏幕快照 2017-09-10 上午12.11.07.png"/>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094194" y="2473560"/>
            <a:ext cx="7998042" cy="3983971"/>
          </a:xfrm>
          <a:prstGeom prst="rect">
            <a:avLst/>
          </a:prstGeom>
        </p:spPr>
      </p:pic>
    </p:spTree>
    <p:extLst>
      <p:ext uri="{BB962C8B-B14F-4D97-AF65-F5344CB8AC3E}">
        <p14:creationId xmlns:p14="http://schemas.microsoft.com/office/powerpoint/2010/main" val="35477380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4524315"/>
          </a:xfrm>
          <a:prstGeom prst="rect">
            <a:avLst/>
          </a:prstGeom>
          <a:noFill/>
        </p:spPr>
        <p:txBody>
          <a:bodyPr wrap="square" rtlCol="0">
            <a:spAutoFit/>
          </a:bodyPr>
          <a:lstStyle/>
          <a:p>
            <a:r>
              <a:rPr lang="zh-CN" altLang="en-US" sz="2400" b="1" dirty="0"/>
              <a:t>三、营业税法律制度</a:t>
            </a:r>
          </a:p>
          <a:p>
            <a:pPr indent="712788"/>
            <a:endParaRPr lang="en-US" altLang="zh-CN" sz="2400" dirty="0" smtClean="0"/>
          </a:p>
          <a:p>
            <a:pPr indent="623888"/>
            <a:r>
              <a:rPr lang="en-US" altLang="zh-CN" sz="2400" dirty="0"/>
              <a:t>(</a:t>
            </a:r>
            <a:r>
              <a:rPr lang="zh-CN" altLang="en-US" sz="2400" dirty="0"/>
              <a:t>五</a:t>
            </a:r>
            <a:r>
              <a:rPr lang="en-US" altLang="zh-CN" sz="2400" dirty="0"/>
              <a:t>)</a:t>
            </a:r>
            <a:r>
              <a:rPr lang="zh-CN" altLang="en-US" sz="2400" dirty="0"/>
              <a:t>营业税的纳税义务发生时间</a:t>
            </a:r>
          </a:p>
          <a:p>
            <a:pPr indent="623888"/>
            <a:r>
              <a:rPr lang="zh-CN" altLang="en-US" sz="2400" dirty="0"/>
              <a:t>营业税的纳税义务发生时间</a:t>
            </a:r>
            <a:r>
              <a:rPr lang="en-US" altLang="zh-CN" sz="2400" dirty="0"/>
              <a:t>,</a:t>
            </a:r>
            <a:r>
              <a:rPr lang="zh-CN" altLang="en-US" sz="2400" dirty="0"/>
              <a:t>为纳税人收讫营业收入款项或</a:t>
            </a:r>
            <a:r>
              <a:rPr lang="zh-CN" altLang="en-US" sz="2400" dirty="0" smtClean="0"/>
              <a:t>者取得索取营业收入款项凭据</a:t>
            </a:r>
            <a:r>
              <a:rPr lang="zh-CN" altLang="en-US" sz="2400" dirty="0"/>
              <a:t>当天</a:t>
            </a:r>
            <a:r>
              <a:rPr lang="en-US" altLang="zh-CN" sz="2400" dirty="0"/>
              <a:t>.</a:t>
            </a:r>
            <a:r>
              <a:rPr lang="zh-CN" altLang="en-US" sz="2400" dirty="0"/>
              <a:t>扣缴义务人的纳税义务发生时间</a:t>
            </a:r>
            <a:r>
              <a:rPr lang="en-US" altLang="zh-CN" sz="2400" dirty="0"/>
              <a:t>,</a:t>
            </a:r>
            <a:r>
              <a:rPr lang="zh-CN" altLang="en-US" sz="2400" dirty="0"/>
              <a:t>为扣缴义务人代纳税人收讫营业收入款项</a:t>
            </a:r>
            <a:r>
              <a:rPr lang="zh-CN" altLang="en-US" sz="2400" dirty="0" smtClean="0"/>
              <a:t>或者取得索取营业收入款项凭据</a:t>
            </a:r>
            <a:r>
              <a:rPr lang="zh-CN" altLang="en-US" sz="2400" dirty="0"/>
              <a:t>的当天</a:t>
            </a:r>
            <a:r>
              <a:rPr lang="en-US" altLang="zh-CN" sz="2400" dirty="0"/>
              <a:t>.</a:t>
            </a:r>
            <a:r>
              <a:rPr lang="zh-CN" altLang="en-US" sz="2400" dirty="0"/>
              <a:t>因纳税人之间的结算有多种形式</a:t>
            </a:r>
            <a:r>
              <a:rPr lang="en-US" altLang="zh-CN" sz="2400" dirty="0"/>
              <a:t>,</a:t>
            </a:r>
            <a:r>
              <a:rPr lang="zh-CN" altLang="en-US" sz="2400" dirty="0"/>
              <a:t>税法对一些具体</a:t>
            </a:r>
          </a:p>
          <a:p>
            <a:pPr marL="623888"/>
            <a:r>
              <a:rPr lang="zh-CN" altLang="en-US" sz="2000" dirty="0"/>
              <a:t>项目作了如下几项规定</a:t>
            </a:r>
            <a:r>
              <a:rPr lang="en-US" altLang="zh-CN" sz="2000" dirty="0"/>
              <a:t>.</a:t>
            </a:r>
          </a:p>
          <a:p>
            <a:pPr marL="623888"/>
            <a:r>
              <a:rPr lang="en-US" altLang="zh-CN" sz="2000" dirty="0"/>
              <a:t>(</a:t>
            </a:r>
            <a:r>
              <a:rPr lang="zh-CN" altLang="en-US" sz="2000" dirty="0"/>
              <a:t>１</a:t>
            </a:r>
            <a:r>
              <a:rPr lang="en-US" altLang="zh-CN" sz="2000" dirty="0"/>
              <a:t>)</a:t>
            </a:r>
            <a:r>
              <a:rPr lang="zh-CN" altLang="en-US" sz="2000" dirty="0"/>
              <a:t>纳税人转让土地使用权或者销售不动产</a:t>
            </a:r>
            <a:r>
              <a:rPr lang="en-US" altLang="zh-CN" sz="2000" dirty="0"/>
              <a:t>,</a:t>
            </a:r>
            <a:r>
              <a:rPr lang="zh-CN" altLang="en-US" sz="2000" dirty="0"/>
              <a:t>采用预收款方式的</a:t>
            </a:r>
            <a:r>
              <a:rPr lang="en-US" altLang="zh-CN" sz="2000" dirty="0"/>
              <a:t>,</a:t>
            </a:r>
            <a:r>
              <a:rPr lang="zh-CN" altLang="en-US" sz="2000" dirty="0" smtClean="0"/>
              <a:t>其纳税义务发生时间为收到预收款</a:t>
            </a:r>
            <a:r>
              <a:rPr lang="zh-CN" altLang="en-US" sz="2000" dirty="0"/>
              <a:t>的当天</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纳税人自建建筑物销售</a:t>
            </a:r>
            <a:r>
              <a:rPr lang="en-US" altLang="zh-CN" sz="2000" dirty="0"/>
              <a:t>,</a:t>
            </a:r>
            <a:r>
              <a:rPr lang="zh-CN" altLang="en-US" sz="2000" dirty="0"/>
              <a:t>其纳税义务发生时间</a:t>
            </a:r>
            <a:r>
              <a:rPr lang="en-US" altLang="zh-CN" sz="2000" dirty="0"/>
              <a:t>,</a:t>
            </a:r>
            <a:r>
              <a:rPr lang="zh-CN" altLang="en-US" sz="2000" dirty="0" smtClean="0"/>
              <a:t>为其销售自建建筑物并收讫营业额或</a:t>
            </a:r>
            <a:r>
              <a:rPr lang="zh-CN" altLang="en-US" sz="2000" dirty="0"/>
              <a:t>者取得索取营业额凭据的当天</a:t>
            </a:r>
            <a:r>
              <a:rPr lang="en-US" altLang="zh-CN" sz="2000" dirty="0" smtClean="0"/>
              <a:t>.</a:t>
            </a:r>
          </a:p>
          <a:p>
            <a:pPr marL="623888"/>
            <a:r>
              <a:rPr lang="en-US" altLang="zh-CN" sz="2000" dirty="0"/>
              <a:t>(</a:t>
            </a:r>
            <a:r>
              <a:rPr lang="zh-CN" altLang="en-US" sz="2000" dirty="0"/>
              <a:t>３</a:t>
            </a:r>
            <a:r>
              <a:rPr lang="en-US" altLang="zh-CN" sz="2000" dirty="0"/>
              <a:t>)</a:t>
            </a:r>
            <a:r>
              <a:rPr lang="zh-CN" altLang="en-US" sz="2000" dirty="0"/>
              <a:t>纳税人将不动产无偿赠予他人</a:t>
            </a:r>
            <a:r>
              <a:rPr lang="en-US" altLang="zh-CN" sz="2000" dirty="0"/>
              <a:t>,</a:t>
            </a:r>
            <a:r>
              <a:rPr lang="zh-CN" altLang="en-US" sz="2000" dirty="0"/>
              <a:t>其纳税义务发生时间为不动产所有权转移的当天</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5774005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4524315"/>
          </a:xfrm>
          <a:prstGeom prst="rect">
            <a:avLst/>
          </a:prstGeom>
          <a:noFill/>
        </p:spPr>
        <p:txBody>
          <a:bodyPr wrap="square" rtlCol="0">
            <a:spAutoFit/>
          </a:bodyPr>
          <a:lstStyle/>
          <a:p>
            <a:r>
              <a:rPr lang="zh-CN" altLang="en-US" sz="2400" b="1" dirty="0"/>
              <a:t>三、营业税法律制度</a:t>
            </a:r>
          </a:p>
          <a:p>
            <a:pPr indent="712788"/>
            <a:endParaRPr lang="en-US" altLang="zh-CN" sz="2400" dirty="0" smtClean="0"/>
          </a:p>
          <a:p>
            <a:pPr indent="623888"/>
            <a:r>
              <a:rPr lang="en-US" altLang="zh-CN" sz="2400" dirty="0"/>
              <a:t>(</a:t>
            </a:r>
            <a:r>
              <a:rPr lang="zh-CN" altLang="en-US" sz="2400" dirty="0"/>
              <a:t>六</a:t>
            </a:r>
            <a:r>
              <a:rPr lang="en-US" altLang="zh-CN" sz="2400" dirty="0"/>
              <a:t>)</a:t>
            </a:r>
            <a:r>
              <a:rPr lang="zh-CN" altLang="en-US" sz="2400" dirty="0"/>
              <a:t>营业税的纳税期限</a:t>
            </a:r>
          </a:p>
          <a:p>
            <a:pPr indent="623888"/>
            <a:r>
              <a:rPr lang="zh-CN" altLang="en-US" sz="2400" dirty="0"/>
              <a:t>营业税的纳税期限</a:t>
            </a:r>
            <a:r>
              <a:rPr lang="en-US" altLang="zh-CN" sz="2400" dirty="0"/>
              <a:t>,</a:t>
            </a:r>
            <a:r>
              <a:rPr lang="zh-CN" altLang="en-US" sz="2400" dirty="0"/>
              <a:t>分别为５日、１０日、１５日或者１个月</a:t>
            </a:r>
            <a:r>
              <a:rPr lang="en-US" altLang="zh-CN" sz="2400" dirty="0"/>
              <a:t>.</a:t>
            </a:r>
            <a:r>
              <a:rPr lang="zh-CN" altLang="en-US" sz="2400" dirty="0"/>
              <a:t>纳税人的具体纳税期限</a:t>
            </a:r>
            <a:r>
              <a:rPr lang="en-US" altLang="zh-CN" sz="2400" dirty="0"/>
              <a:t>,</a:t>
            </a:r>
            <a:r>
              <a:rPr lang="zh-CN" altLang="en-US" sz="2400" dirty="0" smtClean="0"/>
              <a:t>由主管税务机关根据纳税人应纳税额分别核</a:t>
            </a:r>
            <a:r>
              <a:rPr lang="zh-CN" altLang="en-US" sz="2400" dirty="0"/>
              <a:t>定</a:t>
            </a:r>
            <a:r>
              <a:rPr lang="en-US" altLang="zh-CN" sz="2400" dirty="0"/>
              <a:t>;</a:t>
            </a:r>
            <a:r>
              <a:rPr lang="zh-CN" altLang="en-US" sz="2400" dirty="0"/>
              <a:t>不能按照固定期限纳税的</a:t>
            </a:r>
            <a:r>
              <a:rPr lang="en-US" altLang="zh-CN" sz="2400" dirty="0"/>
              <a:t>,</a:t>
            </a:r>
            <a:r>
              <a:rPr lang="zh-CN" altLang="en-US" sz="2400" dirty="0"/>
              <a:t>可以按次纳税</a:t>
            </a:r>
            <a:r>
              <a:rPr lang="en-US" altLang="zh-CN" sz="2400" dirty="0" smtClean="0"/>
              <a:t>.</a:t>
            </a:r>
          </a:p>
          <a:p>
            <a:pPr indent="623888"/>
            <a:r>
              <a:rPr lang="zh-CN" altLang="en-US" sz="2400" dirty="0" smtClean="0"/>
              <a:t>纳税人以</a:t>
            </a:r>
            <a:r>
              <a:rPr lang="zh-CN" altLang="en-US" sz="2400" dirty="0"/>
              <a:t>１个月为一期纳税的</a:t>
            </a:r>
            <a:r>
              <a:rPr lang="en-US" altLang="zh-CN" sz="2400" dirty="0"/>
              <a:t>,</a:t>
            </a:r>
            <a:r>
              <a:rPr lang="zh-CN" altLang="en-US" sz="2400" dirty="0"/>
              <a:t>自期满之日起１０日内申报纳税</a:t>
            </a:r>
            <a:r>
              <a:rPr lang="en-US" altLang="zh-CN" sz="2400" dirty="0"/>
              <a:t>;</a:t>
            </a:r>
            <a:r>
              <a:rPr lang="zh-CN" altLang="en-US" sz="2400" dirty="0"/>
              <a:t>以５日、１０日或者</a:t>
            </a:r>
            <a:r>
              <a:rPr lang="zh-CN" altLang="en-US" sz="2400" dirty="0" smtClean="0"/>
              <a:t>１５日</a:t>
            </a:r>
            <a:r>
              <a:rPr lang="zh-CN" altLang="en-US" sz="2400" dirty="0"/>
              <a:t>为一期纳税的</a:t>
            </a:r>
            <a:r>
              <a:rPr lang="en-US" altLang="zh-CN" sz="2400" dirty="0"/>
              <a:t>,</a:t>
            </a:r>
            <a:r>
              <a:rPr lang="zh-CN" altLang="en-US" sz="2400" dirty="0"/>
              <a:t>自期满之日起５日内预缴税款</a:t>
            </a:r>
            <a:r>
              <a:rPr lang="en-US" altLang="zh-CN" sz="2400" dirty="0"/>
              <a:t>,</a:t>
            </a:r>
            <a:r>
              <a:rPr lang="zh-CN" altLang="en-US" sz="2400" dirty="0"/>
              <a:t>次月１日起１０日内申报纳税并结</a:t>
            </a:r>
            <a:r>
              <a:rPr lang="zh-CN" altLang="en-US" sz="2400" dirty="0" smtClean="0"/>
              <a:t>清上月应纳税款</a:t>
            </a:r>
            <a:r>
              <a:rPr lang="en-US" altLang="zh-CN" sz="2400" dirty="0"/>
              <a:t>.</a:t>
            </a:r>
          </a:p>
          <a:p>
            <a:pPr indent="623888"/>
            <a:r>
              <a:rPr lang="zh-CN" altLang="en-US" sz="2400" dirty="0"/>
              <a:t>金融业</a:t>
            </a:r>
            <a:r>
              <a:rPr lang="en-US" altLang="zh-CN" sz="2400" dirty="0"/>
              <a:t>(</a:t>
            </a:r>
            <a:r>
              <a:rPr lang="zh-CN" altLang="en-US" sz="2400" dirty="0"/>
              <a:t>不包括典当业</a:t>
            </a:r>
            <a:r>
              <a:rPr lang="en-US" altLang="zh-CN" sz="2400" dirty="0"/>
              <a:t>)</a:t>
            </a:r>
            <a:r>
              <a:rPr lang="zh-CN" altLang="en-US" sz="2400" dirty="0"/>
              <a:t>的纳税期限为１个季度</a:t>
            </a:r>
            <a:r>
              <a:rPr lang="en-US" altLang="zh-CN" sz="2400" dirty="0"/>
              <a:t>,</a:t>
            </a:r>
            <a:r>
              <a:rPr lang="zh-CN" altLang="en-US" sz="2400" dirty="0"/>
              <a:t>自纳税期满之日起１０日内申报纳税</a:t>
            </a:r>
            <a:r>
              <a:rPr lang="en-US" altLang="zh-CN" sz="2400" dirty="0" smtClean="0"/>
              <a:t>.</a:t>
            </a:r>
            <a:r>
              <a:rPr lang="zh-CN" altLang="en-US" sz="2400" dirty="0" smtClean="0"/>
              <a:t>保险业</a:t>
            </a:r>
            <a:r>
              <a:rPr lang="zh-CN" altLang="en-US" sz="2400" dirty="0"/>
              <a:t>的纳税期限为１个月</a:t>
            </a:r>
            <a:r>
              <a:rPr lang="en-US" altLang="zh-CN" sz="2400" dirty="0" smtClean="0"/>
              <a:t>.</a:t>
            </a:r>
            <a:r>
              <a:rPr lang="zh-CN" altLang="en-US" sz="2400" dirty="0" smtClean="0"/>
              <a:t>营业税扣缴义务人解缴税款期限比照营业税纳</a:t>
            </a:r>
            <a:r>
              <a:rPr lang="zh-CN" altLang="en-US" sz="2400" dirty="0"/>
              <a:t>税人有关规定执行</a:t>
            </a:r>
            <a:r>
              <a:rPr lang="en-US" altLang="zh-CN" sz="2400" dirty="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5210507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5386090"/>
          </a:xfrm>
          <a:prstGeom prst="rect">
            <a:avLst/>
          </a:prstGeom>
          <a:noFill/>
        </p:spPr>
        <p:txBody>
          <a:bodyPr wrap="square" rtlCol="0">
            <a:spAutoFit/>
          </a:bodyPr>
          <a:lstStyle/>
          <a:p>
            <a:r>
              <a:rPr lang="zh-CN" altLang="en-US" sz="2400" dirty="0"/>
              <a:t>三、营业税法律制度</a:t>
            </a:r>
            <a:endParaRPr lang="en-US" altLang="zh-CN" sz="2400" dirty="0" smtClean="0"/>
          </a:p>
          <a:p>
            <a:pPr indent="534988"/>
            <a:r>
              <a:rPr lang="en-US" altLang="zh-CN" sz="2000" dirty="0" smtClean="0"/>
              <a:t>(</a:t>
            </a:r>
            <a:r>
              <a:rPr lang="zh-CN" altLang="en-US" sz="2000" dirty="0"/>
              <a:t>七</a:t>
            </a:r>
            <a:r>
              <a:rPr lang="en-US" altLang="zh-CN" sz="2000" dirty="0"/>
              <a:t>)</a:t>
            </a:r>
            <a:r>
              <a:rPr lang="zh-CN" altLang="en-US" sz="2000" dirty="0"/>
              <a:t>营业税的纳税地点</a:t>
            </a:r>
          </a:p>
          <a:p>
            <a:pPr indent="534988"/>
            <a:r>
              <a:rPr lang="zh-CN" altLang="en-US" sz="2000" dirty="0"/>
              <a:t>营业税的纳税地点原则上采取属地征收的方法</a:t>
            </a:r>
            <a:r>
              <a:rPr lang="en-US" altLang="zh-CN" sz="2000" dirty="0"/>
              <a:t>,</a:t>
            </a:r>
            <a:r>
              <a:rPr lang="zh-CN" altLang="en-US" sz="2000" dirty="0"/>
              <a:t>就是纳税</a:t>
            </a:r>
            <a:r>
              <a:rPr lang="zh-CN" altLang="en-US" sz="2000" dirty="0" smtClean="0"/>
              <a:t>人在经营行为发生地缴纳应纳税款</a:t>
            </a:r>
            <a:r>
              <a:rPr lang="en-US" altLang="zh-CN" sz="2000" dirty="0"/>
              <a:t>,</a:t>
            </a:r>
            <a:r>
              <a:rPr lang="zh-CN" altLang="en-US" sz="2000" dirty="0"/>
              <a:t>具体有以下几种情况</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纳税人提供应税劳务</a:t>
            </a:r>
            <a:r>
              <a:rPr lang="en-US" altLang="zh-CN" sz="2000" dirty="0"/>
              <a:t>,</a:t>
            </a:r>
            <a:r>
              <a:rPr lang="zh-CN" altLang="en-US" sz="2000" dirty="0"/>
              <a:t>应当向应税劳务发生地的主管税务机关申报纳税</a:t>
            </a:r>
            <a:r>
              <a:rPr lang="en-US" altLang="zh-CN" sz="2000" dirty="0"/>
              <a:t>.</a:t>
            </a:r>
            <a:r>
              <a:rPr lang="zh-CN" altLang="en-US" sz="2000" dirty="0" smtClean="0"/>
              <a:t>纳税人从事运输业务</a:t>
            </a:r>
            <a:r>
              <a:rPr lang="zh-CN" altLang="en-US" sz="2000" dirty="0"/>
              <a:t>的</a:t>
            </a:r>
            <a:r>
              <a:rPr lang="en-US" altLang="zh-CN" sz="2000" dirty="0"/>
              <a:t>,</a:t>
            </a:r>
            <a:r>
              <a:rPr lang="zh-CN" altLang="en-US" sz="2000" dirty="0"/>
              <a:t>应当向其机构所在地主管税务机关申报纳税</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纳税人转让土地使用权</a:t>
            </a:r>
            <a:r>
              <a:rPr lang="en-US" altLang="zh-CN" sz="2000" dirty="0"/>
              <a:t>,</a:t>
            </a:r>
            <a:r>
              <a:rPr lang="zh-CN" altLang="en-US" sz="2000" dirty="0"/>
              <a:t>应当向土地所在地主管税务机关申报纳税</a:t>
            </a:r>
            <a:r>
              <a:rPr lang="en-US" altLang="zh-CN" sz="2000" dirty="0"/>
              <a:t>.</a:t>
            </a:r>
            <a:r>
              <a:rPr lang="zh-CN" altLang="en-US" sz="2000" dirty="0"/>
              <a:t>纳税人转让</a:t>
            </a:r>
            <a:r>
              <a:rPr lang="zh-CN" altLang="en-US" sz="2000" dirty="0" smtClean="0"/>
              <a:t>其他无形资产</a:t>
            </a:r>
            <a:r>
              <a:rPr lang="en-US" altLang="zh-CN" sz="2000" dirty="0"/>
              <a:t>,</a:t>
            </a:r>
            <a:r>
              <a:rPr lang="zh-CN" altLang="en-US" sz="2000" dirty="0"/>
              <a:t>应当向其机构所在地主管税务机关申报纳税</a:t>
            </a:r>
            <a:r>
              <a:rPr lang="en-US" altLang="zh-CN" sz="2000" dirty="0"/>
              <a:t>.</a:t>
            </a:r>
            <a:r>
              <a:rPr lang="zh-CN" altLang="en-US" sz="2000" dirty="0"/>
              <a:t>纳税人销售不动产</a:t>
            </a:r>
            <a:r>
              <a:rPr lang="en-US" altLang="zh-CN" sz="2000" dirty="0"/>
              <a:t>,</a:t>
            </a:r>
            <a:r>
              <a:rPr lang="zh-CN" altLang="en-US" sz="2000" dirty="0"/>
              <a:t>应</a:t>
            </a:r>
            <a:r>
              <a:rPr lang="zh-CN" altLang="en-US" sz="2000" dirty="0" smtClean="0"/>
              <a:t>当向不动产</a:t>
            </a:r>
            <a:r>
              <a:rPr lang="zh-CN" altLang="en-US" sz="2000" dirty="0"/>
              <a:t>所在地主管税务机关申报纳税</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纳税人提供的应税劳务发生在外县</a:t>
            </a:r>
            <a:r>
              <a:rPr lang="en-US" altLang="zh-CN" sz="2000" dirty="0"/>
              <a:t>(</a:t>
            </a:r>
            <a:r>
              <a:rPr lang="zh-CN" altLang="en-US" sz="2000" dirty="0"/>
              <a:t>市</a:t>
            </a:r>
            <a:r>
              <a:rPr lang="en-US" altLang="zh-CN" sz="2000" dirty="0"/>
              <a:t>),</a:t>
            </a:r>
            <a:r>
              <a:rPr lang="zh-CN" altLang="en-US" sz="2000" dirty="0"/>
              <a:t>应向应税劳务发</a:t>
            </a:r>
            <a:r>
              <a:rPr lang="zh-CN" altLang="en-US" sz="2000" dirty="0" smtClean="0"/>
              <a:t>生地的主管税务机关申报纳税而未申报</a:t>
            </a:r>
            <a:r>
              <a:rPr lang="zh-CN" altLang="en-US" sz="2000" dirty="0"/>
              <a:t>的</a:t>
            </a:r>
            <a:r>
              <a:rPr lang="en-US" altLang="zh-CN" sz="2000" dirty="0"/>
              <a:t>,</a:t>
            </a:r>
            <a:r>
              <a:rPr lang="zh-CN" altLang="en-US" sz="2000" dirty="0"/>
              <a:t>由其机构所在地或居住地主管税务机关补征税款</a:t>
            </a:r>
            <a:r>
              <a:rPr lang="en-US" altLang="zh-CN" sz="2000" dirty="0"/>
              <a:t>.</a:t>
            </a:r>
          </a:p>
          <a:p>
            <a:pPr indent="534988"/>
            <a:r>
              <a:rPr lang="en-US" altLang="zh-CN" sz="2000" dirty="0"/>
              <a:t>(</a:t>
            </a:r>
            <a:r>
              <a:rPr lang="zh-CN" altLang="en-US" sz="2000" dirty="0"/>
              <a:t>４</a:t>
            </a:r>
            <a:r>
              <a:rPr lang="en-US" altLang="zh-CN" sz="2000" dirty="0"/>
              <a:t>)</a:t>
            </a:r>
            <a:r>
              <a:rPr lang="zh-CN" altLang="en-US" sz="2000" dirty="0"/>
              <a:t>纳税人承包的工程跨省、自治区、直辖市的</a:t>
            </a:r>
            <a:r>
              <a:rPr lang="en-US" altLang="zh-CN" sz="2000" dirty="0"/>
              <a:t>,</a:t>
            </a:r>
            <a:r>
              <a:rPr lang="zh-CN" altLang="en-US" sz="2000" dirty="0"/>
              <a:t>向其机构</a:t>
            </a:r>
            <a:r>
              <a:rPr lang="zh-CN" altLang="en-US" sz="2000" dirty="0" smtClean="0"/>
              <a:t>所在地主管税务机关申报</a:t>
            </a:r>
            <a:r>
              <a:rPr lang="zh-TW" altLang="en-US" sz="2000" dirty="0" smtClean="0"/>
              <a:t>纳</a:t>
            </a:r>
            <a:r>
              <a:rPr lang="zh-TW" altLang="en-US" sz="2000" dirty="0"/>
              <a:t>税</a:t>
            </a:r>
            <a:r>
              <a:rPr lang="en-US" altLang="zh-TW" sz="2000" dirty="0"/>
              <a:t>.</a:t>
            </a:r>
          </a:p>
          <a:p>
            <a:pPr indent="534988"/>
            <a:r>
              <a:rPr lang="en-US" altLang="zh-CN" sz="2000" dirty="0"/>
              <a:t>(</a:t>
            </a:r>
            <a:r>
              <a:rPr lang="zh-CN" altLang="en-US" sz="2000" dirty="0"/>
              <a:t>５</a:t>
            </a:r>
            <a:r>
              <a:rPr lang="en-US" altLang="zh-CN" sz="2000" dirty="0"/>
              <a:t>)</a:t>
            </a:r>
            <a:r>
              <a:rPr lang="zh-CN" altLang="en-US" sz="2000" dirty="0"/>
              <a:t>纳税人在本省、自治区、直辖市范围内发生应税行为</a:t>
            </a:r>
            <a:r>
              <a:rPr lang="en-US" altLang="zh-CN" sz="2000" dirty="0"/>
              <a:t>,</a:t>
            </a:r>
            <a:r>
              <a:rPr lang="zh-CN" altLang="en-US" sz="2000" dirty="0"/>
              <a:t>其纳税地点需要调整的</a:t>
            </a:r>
            <a:r>
              <a:rPr lang="en-US" altLang="zh-CN" sz="2000" dirty="0"/>
              <a:t>,</a:t>
            </a:r>
            <a:r>
              <a:rPr lang="zh-CN" altLang="en-US" sz="2000" dirty="0"/>
              <a:t>由省</a:t>
            </a:r>
            <a:r>
              <a:rPr lang="zh-CN" altLang="en-US" sz="2000" dirty="0" smtClean="0"/>
              <a:t>、自治</a:t>
            </a:r>
            <a:r>
              <a:rPr lang="zh-CN" altLang="en-US" sz="2000" dirty="0"/>
              <a:t>区、直辖市人民政府所属税务机关确定</a:t>
            </a:r>
            <a:r>
              <a:rPr lang="en-US" altLang="zh-CN" sz="2000" dirty="0"/>
              <a:t>.</a:t>
            </a:r>
          </a:p>
          <a:p>
            <a:pPr indent="534988"/>
            <a:r>
              <a:rPr lang="en-US" altLang="zh-CN" sz="2000" dirty="0"/>
              <a:t>(</a:t>
            </a:r>
            <a:r>
              <a:rPr lang="zh-CN" altLang="en-US" sz="2000" dirty="0"/>
              <a:t>６</a:t>
            </a:r>
            <a:r>
              <a:rPr lang="en-US" altLang="zh-CN" sz="2000" dirty="0"/>
              <a:t>)</a:t>
            </a:r>
            <a:r>
              <a:rPr lang="zh-CN" altLang="en-US" sz="2000" dirty="0"/>
              <a:t>扣缴义务人应当向其机构所在地的主管税务机关申报缴纳其扣缴的营业税税款</a:t>
            </a:r>
            <a:r>
              <a:rPr lang="en-US" altLang="zh-CN" sz="2000" dirty="0" smtClean="0"/>
              <a:t>.</a:t>
            </a:r>
            <a:r>
              <a:rPr lang="zh-CN" altLang="en-US" sz="2000" dirty="0" smtClean="0"/>
              <a:t>但建筑安装工程业务</a:t>
            </a:r>
            <a:r>
              <a:rPr lang="zh-CN" altLang="en-US" sz="2000" dirty="0"/>
              <a:t>的总承包人</a:t>
            </a:r>
            <a:r>
              <a:rPr lang="en-US" altLang="zh-CN" sz="2000" dirty="0"/>
              <a:t>,</a:t>
            </a:r>
            <a:r>
              <a:rPr lang="zh-CN" altLang="en-US" sz="2000" dirty="0"/>
              <a:t>扣缴分包或者转包的非跨省</a:t>
            </a:r>
            <a:r>
              <a:rPr lang="en-US" altLang="zh-CN" sz="2000" dirty="0"/>
              <a:t>(</a:t>
            </a:r>
            <a:r>
              <a:rPr lang="zh-CN" altLang="en-US" sz="2000" dirty="0"/>
              <a:t>自治区、直辖市</a:t>
            </a:r>
            <a:r>
              <a:rPr lang="en-US" altLang="zh-CN" sz="2000" dirty="0"/>
              <a:t>)</a:t>
            </a:r>
            <a:r>
              <a:rPr lang="zh-CN" altLang="en-US" sz="2000" dirty="0" smtClean="0"/>
              <a:t>工程的营业税税款</a:t>
            </a:r>
            <a:r>
              <a:rPr lang="en-US" altLang="zh-CN" sz="2000" dirty="0"/>
              <a:t>,</a:t>
            </a:r>
            <a:r>
              <a:rPr lang="zh-CN" altLang="en-US" sz="2000" dirty="0"/>
              <a:t>应当向分包或转包工程的劳务发生地主管税务机关解缴</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0213501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3785652"/>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自</a:t>
            </a:r>
            <a:r>
              <a:rPr lang="en-US" altLang="zh-CN" sz="2400" dirty="0">
                <a:latin typeface="宋体" pitchFamily="2" charset="-122"/>
                <a:ea typeface="宋体" pitchFamily="2" charset="-122"/>
                <a:cs typeface="Arial Unicode MS" pitchFamily="34" charset="-122"/>
              </a:rPr>
              <a:t>2009</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1</a:t>
            </a:r>
            <a:r>
              <a:rPr lang="zh-CN" altLang="en-US" sz="2400" dirty="0">
                <a:latin typeface="宋体" pitchFamily="2" charset="-122"/>
                <a:ea typeface="宋体" pitchFamily="2" charset="-122"/>
                <a:cs typeface="Arial Unicode MS" pitchFamily="34" charset="-122"/>
              </a:rPr>
              <a:t>月</a:t>
            </a:r>
            <a:r>
              <a:rPr lang="en-US" altLang="zh-CN" sz="2400" dirty="0">
                <a:latin typeface="宋体" pitchFamily="2" charset="-122"/>
                <a:ea typeface="宋体" pitchFamily="2" charset="-122"/>
                <a:cs typeface="Arial Unicode MS" pitchFamily="34" charset="-122"/>
              </a:rPr>
              <a:t>1</a:t>
            </a:r>
            <a:r>
              <a:rPr lang="zh-CN" altLang="en-US" sz="2400" dirty="0">
                <a:latin typeface="宋体" pitchFamily="2" charset="-122"/>
                <a:ea typeface="宋体" pitchFamily="2" charset="-122"/>
                <a:cs typeface="Arial Unicode MS" pitchFamily="34" charset="-122"/>
              </a:rPr>
              <a:t>日起</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我国在全国范围内实施增值税转型改革</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这标志着我国增值税改革迈出了重要一步</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必将对我国宏观经济发展产生积极而又深远的影响</a:t>
            </a:r>
            <a:r>
              <a:rPr lang="en-US" altLang="zh-CN" sz="2400" dirty="0">
                <a:latin typeface="宋体" pitchFamily="2" charset="-122"/>
                <a:ea typeface="宋体" pitchFamily="2" charset="-122"/>
                <a:cs typeface="Arial Unicode MS" pitchFamily="34" charset="-122"/>
              </a:rPr>
              <a:t>.</a:t>
            </a:r>
          </a:p>
          <a:p>
            <a:r>
              <a:rPr lang="zh-CN" altLang="en-US" sz="2400" dirty="0">
                <a:latin typeface="宋体" pitchFamily="2" charset="-122"/>
                <a:ea typeface="宋体" pitchFamily="2" charset="-122"/>
                <a:cs typeface="Arial Unicode MS" pitchFamily="34" charset="-122"/>
              </a:rPr>
              <a:t>增值税转型改革主要内容为</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在对货物和劳务普遍征收增值税的前提下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根据对外购固定资产所含税金扣除方式的不同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增值税分为生产型、收入型和消费型三种类型</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目前世界上实行增值税的国家和地区中</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绝大多数国家和地区实行消费型增值税</a:t>
            </a:r>
            <a:r>
              <a:rPr lang="en-US" altLang="zh-CN" sz="2400" dirty="0">
                <a:latin typeface="宋体" pitchFamily="2" charset="-122"/>
                <a:ea typeface="宋体" pitchFamily="2" charset="-122"/>
                <a:cs typeface="Arial Unicode MS" pitchFamily="34" charset="-122"/>
              </a:rPr>
              <a:t>.</a:t>
            </a:r>
          </a:p>
          <a:p>
            <a:r>
              <a:rPr lang="zh-CN" altLang="en-US" sz="2400" dirty="0">
                <a:latin typeface="宋体" pitchFamily="2" charset="-122"/>
                <a:ea typeface="宋体" pitchFamily="2" charset="-122"/>
                <a:cs typeface="Arial Unicode MS" pitchFamily="34" charset="-122"/>
              </a:rPr>
              <a:t>增值税转型改革</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允许企业抵扣其购进设备所含的增值税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这既是一项重大的减税政策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也是积极财政政策的重要组成部分</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预计将为纳税人减轻税收负担超过</a:t>
            </a:r>
            <a:r>
              <a:rPr lang="en-US" altLang="zh-CN" sz="2400" dirty="0">
                <a:latin typeface="宋体" pitchFamily="2" charset="-122"/>
                <a:ea typeface="宋体" pitchFamily="2" charset="-122"/>
                <a:cs typeface="Arial Unicode MS" pitchFamily="34" charset="-122"/>
              </a:rPr>
              <a:t>1200</a:t>
            </a:r>
            <a:r>
              <a:rPr lang="zh-CN" altLang="en-US" sz="2400" dirty="0">
                <a:latin typeface="宋体" pitchFamily="2" charset="-122"/>
                <a:ea typeface="宋体" pitchFamily="2" charset="-122"/>
                <a:cs typeface="Arial Unicode MS" pitchFamily="34" charset="-122"/>
              </a:rPr>
              <a:t>亿元</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5218222"/>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a:t>
            </a:r>
            <a:r>
              <a:rPr lang="en-US" altLang="zh-CN" sz="2800" dirty="0" smtClean="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根据本章内容</a:t>
            </a:r>
            <a:r>
              <a:rPr lang="en-US" altLang="zh-CN" sz="2800" dirty="0">
                <a:latin typeface="微软雅黑" pitchFamily="34" charset="-122"/>
                <a:ea typeface="微软雅黑" pitchFamily="34" charset="-122"/>
                <a:cs typeface="Arial Unicode MS" pitchFamily="34" charset="-122"/>
              </a:rPr>
              <a:t>,</a:t>
            </a:r>
            <a:r>
              <a:rPr lang="zh-CN" altLang="en-US" sz="2800" dirty="0">
                <a:latin typeface="微软雅黑" pitchFamily="34" charset="-122"/>
                <a:ea typeface="微软雅黑" pitchFamily="34" charset="-122"/>
                <a:cs typeface="Arial Unicode MS" pitchFamily="34" charset="-122"/>
              </a:rPr>
              <a:t>思考我国增值税改革的意义</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1199925645"/>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5447645"/>
          </a:xfrm>
          <a:prstGeom prst="rect">
            <a:avLst/>
          </a:prstGeom>
          <a:noFill/>
        </p:spPr>
        <p:txBody>
          <a:bodyPr wrap="square" rtlCol="0">
            <a:spAutoFit/>
          </a:bodyPr>
          <a:lstStyle/>
          <a:p>
            <a:r>
              <a:rPr lang="zh-CN" altLang="en-US" sz="2400" dirty="0"/>
              <a:t>四、关税法律</a:t>
            </a:r>
            <a:r>
              <a:rPr lang="zh-CN" altLang="en-US" sz="2400" dirty="0" smtClean="0"/>
              <a:t>制度</a:t>
            </a:r>
            <a:endParaRPr lang="en-US" altLang="zh-CN" sz="2400" dirty="0" smtClean="0"/>
          </a:p>
          <a:p>
            <a:pPr indent="534988"/>
            <a:r>
              <a:rPr lang="zh-CN" altLang="zh-CN" sz="2400" dirty="0"/>
              <a:t> </a:t>
            </a:r>
            <a:r>
              <a:rPr lang="en-US" altLang="zh-CN" sz="2000" dirty="0" smtClean="0"/>
              <a:t>(</a:t>
            </a:r>
            <a:r>
              <a:rPr lang="zh-CN" altLang="en-US" sz="2000" dirty="0"/>
              <a:t>一</a:t>
            </a:r>
            <a:r>
              <a:rPr lang="en-US" altLang="zh-CN" sz="2000" dirty="0"/>
              <a:t>)</a:t>
            </a:r>
            <a:r>
              <a:rPr lang="zh-CN" altLang="en-US" sz="2000" dirty="0"/>
              <a:t>关税的概念</a:t>
            </a:r>
          </a:p>
          <a:p>
            <a:pPr indent="534988"/>
            <a:r>
              <a:rPr lang="zh-CN" altLang="en-US" sz="2000" dirty="0"/>
              <a:t>关税是海关依法对进出国境或关境的货物、物品征收的一种税</a:t>
            </a:r>
            <a:r>
              <a:rPr lang="en-US" altLang="zh-CN" sz="2000" dirty="0"/>
              <a:t>.</a:t>
            </a:r>
            <a:r>
              <a:rPr lang="zh-CN" altLang="en-US" sz="2000" dirty="0"/>
              <a:t>关境又称“海关境域</a:t>
            </a:r>
            <a:r>
              <a:rPr lang="zh-CN" altLang="en-US" sz="2000" dirty="0" smtClean="0"/>
              <a:t>”或</a:t>
            </a:r>
            <a:r>
              <a:rPr lang="zh-CN" altLang="en-US" sz="2000" dirty="0"/>
              <a:t>“关税领域”</a:t>
            </a:r>
            <a:r>
              <a:rPr lang="en-US" altLang="zh-CN" sz="2000" dirty="0"/>
              <a:t>,</a:t>
            </a:r>
            <a:r>
              <a:rPr lang="zh-CN" altLang="en-US" sz="2000" dirty="0"/>
              <a:t>是指一国海关法规可以全面实施的领域</a:t>
            </a:r>
            <a:r>
              <a:rPr lang="en-US" altLang="zh-CN" sz="2000" dirty="0"/>
              <a:t>.</a:t>
            </a:r>
            <a:r>
              <a:rPr lang="zh-CN" altLang="en-US" sz="2000" dirty="0"/>
              <a:t>国境是一个主权国家的领土范围</a:t>
            </a:r>
            <a:r>
              <a:rPr lang="en-US" altLang="zh-CN" sz="2000" dirty="0" smtClean="0"/>
              <a:t>.</a:t>
            </a:r>
            <a:r>
              <a:rPr lang="zh-CN" altLang="en-US" sz="2000" dirty="0" smtClean="0"/>
              <a:t>通常情况下</a:t>
            </a:r>
            <a:r>
              <a:rPr lang="en-US" altLang="zh-CN" sz="2000" dirty="0"/>
              <a:t>,</a:t>
            </a:r>
            <a:r>
              <a:rPr lang="zh-CN" altLang="en-US" sz="2000" dirty="0"/>
              <a:t>一国的关境与其国境的范围是一致的</a:t>
            </a:r>
            <a:r>
              <a:rPr lang="en-US" altLang="zh-CN" sz="2000" dirty="0"/>
              <a:t>,</a:t>
            </a:r>
            <a:r>
              <a:rPr lang="zh-CN" altLang="en-US" sz="2000" dirty="0"/>
              <a:t>关境即是国境</a:t>
            </a:r>
            <a:r>
              <a:rPr lang="en-US" altLang="zh-CN" sz="2000" dirty="0"/>
              <a:t>.</a:t>
            </a:r>
            <a:r>
              <a:rPr lang="zh-CN" altLang="en-US" sz="2000" dirty="0"/>
              <a:t>但由于自由港、</a:t>
            </a:r>
            <a:r>
              <a:rPr lang="zh-CN" altLang="en-US" sz="2000" dirty="0" smtClean="0"/>
              <a:t>自由区和关</a:t>
            </a:r>
            <a:r>
              <a:rPr lang="zh-CN" altLang="en-US" sz="2000" dirty="0"/>
              <a:t>税同盟的存在</a:t>
            </a:r>
            <a:r>
              <a:rPr lang="en-US" altLang="zh-CN" sz="2000" dirty="0"/>
              <a:t>,</a:t>
            </a:r>
            <a:r>
              <a:rPr lang="zh-CN" altLang="en-US" sz="2000" dirty="0"/>
              <a:t>关境与国境有时不完全一致</a:t>
            </a:r>
            <a:r>
              <a:rPr lang="en-US" altLang="zh-CN" sz="2000" dirty="0"/>
              <a:t>.</a:t>
            </a:r>
          </a:p>
          <a:p>
            <a:pPr indent="534988"/>
            <a:r>
              <a:rPr lang="zh-CN" altLang="en-US" sz="2000" dirty="0"/>
              <a:t>关税一般分为进口关税、出口关税和过境关税</a:t>
            </a:r>
            <a:r>
              <a:rPr lang="en-US" altLang="zh-CN" sz="2000" dirty="0"/>
              <a:t>.</a:t>
            </a:r>
            <a:r>
              <a:rPr lang="zh-CN" altLang="en-US" sz="2000" dirty="0"/>
              <a:t>我国目前将进出境货物征</a:t>
            </a:r>
            <a:r>
              <a:rPr lang="zh-CN" altLang="en-US" sz="2000" dirty="0" smtClean="0"/>
              <a:t>收的关税分为进口关税和出口关税两类</a:t>
            </a:r>
            <a:r>
              <a:rPr lang="en-US" altLang="zh-CN" sz="2000" dirty="0" smtClean="0"/>
              <a:t>.</a:t>
            </a:r>
            <a:endParaRPr lang="en-US" altLang="zh-CN" sz="2000" dirty="0"/>
          </a:p>
          <a:p>
            <a:pPr indent="534988"/>
            <a:r>
              <a:rPr lang="en-US" altLang="zh-CN" sz="2000" dirty="0"/>
              <a:t>(</a:t>
            </a:r>
            <a:r>
              <a:rPr lang="zh-CN" altLang="en-US" sz="2000" dirty="0"/>
              <a:t>二</a:t>
            </a:r>
            <a:r>
              <a:rPr lang="en-US" altLang="zh-CN" sz="2000" dirty="0"/>
              <a:t>)</a:t>
            </a:r>
            <a:r>
              <a:rPr lang="zh-CN" altLang="en-US" sz="2000" dirty="0"/>
              <a:t>关税的纳税人</a:t>
            </a:r>
          </a:p>
          <a:p>
            <a:pPr indent="534988"/>
            <a:r>
              <a:rPr lang="zh-CN" altLang="en-US" sz="2000" dirty="0"/>
              <a:t>进口货物的收货人、出口货物的发货人、进境物品的所有人</a:t>
            </a:r>
            <a:r>
              <a:rPr lang="en-US" altLang="zh-CN" sz="2000" dirty="0"/>
              <a:t>,</a:t>
            </a:r>
            <a:r>
              <a:rPr lang="zh-CN" altLang="en-US" sz="2000" dirty="0"/>
              <a:t>是关税的纳税义务人</a:t>
            </a:r>
            <a:r>
              <a:rPr lang="en-US" altLang="zh-CN" sz="2000" dirty="0" smtClean="0"/>
              <a:t>.</a:t>
            </a:r>
          </a:p>
          <a:p>
            <a:pPr indent="534988"/>
            <a:endParaRPr lang="en-US" altLang="zh-CN" sz="2000" dirty="0"/>
          </a:p>
          <a:p>
            <a:pPr indent="534988"/>
            <a:r>
              <a:rPr lang="en-US" altLang="zh-CN" sz="2000" dirty="0"/>
              <a:t>(</a:t>
            </a:r>
            <a:r>
              <a:rPr lang="zh-CN" altLang="en-US" sz="2000" dirty="0"/>
              <a:t>三</a:t>
            </a:r>
            <a:r>
              <a:rPr lang="en-US" altLang="zh-CN" sz="2000" dirty="0"/>
              <a:t>)</a:t>
            </a:r>
            <a:r>
              <a:rPr lang="zh-CN" altLang="en-US" sz="2000" dirty="0"/>
              <a:t>关税的征税范围</a:t>
            </a:r>
          </a:p>
          <a:p>
            <a:pPr indent="534988"/>
            <a:r>
              <a:rPr lang="zh-CN" altLang="en-US" sz="2000" dirty="0"/>
              <a:t>关税的征税范围包括国家准许进出口的货物、进境物品</a:t>
            </a:r>
            <a:r>
              <a:rPr lang="en-US" altLang="zh-CN" sz="2000" dirty="0"/>
              <a:t>,</a:t>
            </a:r>
            <a:r>
              <a:rPr lang="zh-CN" altLang="en-US" sz="2000" dirty="0"/>
              <a:t>但法律、行政法规另有规定的</a:t>
            </a:r>
          </a:p>
          <a:p>
            <a:pPr indent="534988"/>
            <a:r>
              <a:rPr lang="zh-CN" altLang="en-US" sz="2000" dirty="0"/>
              <a:t>除外</a:t>
            </a:r>
            <a:r>
              <a:rPr lang="en-US" altLang="zh-CN" sz="2000" dirty="0"/>
              <a:t>.</a:t>
            </a:r>
            <a:r>
              <a:rPr lang="zh-CN" altLang="en-US" sz="2000" dirty="0"/>
              <a:t>货物是指贸易性商品</a:t>
            </a:r>
            <a:r>
              <a:rPr lang="en-US" altLang="zh-CN" sz="2000" dirty="0"/>
              <a:t>;</a:t>
            </a:r>
            <a:r>
              <a:rPr lang="zh-CN" altLang="en-US" sz="2000" dirty="0"/>
              <a:t>物品包括入境旅客随身携带的行李和物品、个人出递物品、各</a:t>
            </a:r>
          </a:p>
          <a:p>
            <a:pPr indent="534988"/>
            <a:r>
              <a:rPr lang="zh-CN" altLang="en-US" sz="2000" dirty="0"/>
              <a:t>种运输工具上的服务人员携带进口的自用物品、馈赠物品以及其他方式进入国境的个人物</a:t>
            </a:r>
          </a:p>
          <a:p>
            <a:pPr indent="534988"/>
            <a:r>
              <a:rPr lang="zh-CN" altLang="en-US" sz="2000" dirty="0"/>
              <a:t>品</a:t>
            </a:r>
            <a:r>
              <a:rPr lang="en-US" altLang="zh-CN" sz="2000" dirty="0"/>
              <a:t>.</a:t>
            </a:r>
            <a:r>
              <a:rPr lang="zh-CN" altLang="en-US" sz="2000" dirty="0"/>
              <a:t>除关税优惠政策规定的以外</a:t>
            </a:r>
            <a:r>
              <a:rPr lang="en-US" altLang="zh-CN" sz="2000" dirty="0"/>
              <a:t>,</a:t>
            </a:r>
            <a:r>
              <a:rPr lang="zh-CN" altLang="en-US" sz="2000" dirty="0"/>
              <a:t>进口货物大部分都征收关税</a:t>
            </a:r>
            <a:r>
              <a:rPr lang="en-US" altLang="zh-CN" sz="2000" dirty="0"/>
              <a:t>;</a:t>
            </a:r>
            <a:r>
              <a:rPr lang="zh-CN" altLang="en-US" sz="2000" dirty="0"/>
              <a:t>出口货物一般不征税</a:t>
            </a:r>
            <a:r>
              <a:rPr lang="en-US" altLang="zh-CN" sz="2000" dirty="0"/>
              <a:t>,</a:t>
            </a:r>
            <a:r>
              <a:rPr lang="zh-CN" altLang="en-US" sz="2000" dirty="0"/>
              <a:t>仅对</a:t>
            </a:r>
          </a:p>
          <a:p>
            <a:pPr indent="534988"/>
            <a:r>
              <a:rPr lang="zh-CN" altLang="en-US" sz="2000" dirty="0"/>
              <a:t>少部分货物征收出口关税</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6558363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0933257" cy="5078313"/>
          </a:xfrm>
          <a:prstGeom prst="rect">
            <a:avLst/>
          </a:prstGeom>
          <a:noFill/>
        </p:spPr>
        <p:txBody>
          <a:bodyPr wrap="square" rtlCol="0">
            <a:spAutoFit/>
          </a:bodyPr>
          <a:lstStyle/>
          <a:p>
            <a:r>
              <a:rPr lang="zh-CN" altLang="en-US" sz="2400" dirty="0"/>
              <a:t>四、关税法律</a:t>
            </a:r>
            <a:r>
              <a:rPr lang="zh-CN" altLang="en-US" sz="2400" dirty="0" smtClean="0"/>
              <a:t>制度</a:t>
            </a:r>
            <a:endParaRPr lang="en-US" altLang="zh-CN" sz="2400" dirty="0" smtClean="0"/>
          </a:p>
          <a:p>
            <a:pPr indent="534988"/>
            <a:r>
              <a:rPr lang="en-US" altLang="zh-CN" sz="2000" dirty="0"/>
              <a:t>(</a:t>
            </a:r>
            <a:r>
              <a:rPr lang="zh-CN" altLang="en-US" sz="2000" dirty="0"/>
              <a:t>四</a:t>
            </a:r>
            <a:r>
              <a:rPr lang="en-US" altLang="zh-CN" sz="2000" dirty="0"/>
              <a:t>)</a:t>
            </a:r>
            <a:r>
              <a:rPr lang="zh-CN" altLang="en-US" sz="2000" dirty="0"/>
              <a:t>关税的税率</a:t>
            </a:r>
          </a:p>
          <a:p>
            <a:pPr indent="534988"/>
            <a:r>
              <a:rPr lang="zh-CN" altLang="en-US" sz="2000" dirty="0"/>
              <a:t>根据关税条例规定</a:t>
            </a:r>
            <a:r>
              <a:rPr lang="en-US" altLang="zh-CN" sz="2000" dirty="0"/>
              <a:t>,</a:t>
            </a:r>
            <a:r>
              <a:rPr lang="zh-CN" altLang="en-US" sz="2000" dirty="0"/>
              <a:t>关税的税率分为进口税率、出口税率和暂定税率</a:t>
            </a:r>
            <a:r>
              <a:rPr lang="en-US" altLang="zh-CN" sz="2000" dirty="0"/>
              <a:t>.</a:t>
            </a:r>
          </a:p>
          <a:p>
            <a:pPr indent="534988"/>
            <a:r>
              <a:rPr lang="zh-CN" altLang="en-US" sz="2000" dirty="0" smtClean="0"/>
              <a:t>１</a:t>
            </a:r>
            <a:r>
              <a:rPr lang="en-US" altLang="zh-CN" sz="2000" dirty="0" smtClean="0"/>
              <a:t>.</a:t>
            </a:r>
            <a:r>
              <a:rPr lang="zh-CN" altLang="en-US" sz="2000" dirty="0" smtClean="0"/>
              <a:t> </a:t>
            </a:r>
            <a:r>
              <a:rPr lang="zh-CN" altLang="en-US" sz="2000" dirty="0"/>
              <a:t>进口税率</a:t>
            </a:r>
          </a:p>
          <a:p>
            <a:pPr indent="534988"/>
            <a:r>
              <a:rPr lang="zh-CN" altLang="en-US" sz="2000" dirty="0"/>
              <a:t>进口关税设置最惠国税率、协定税率、特惠税率、普通税率等税率</a:t>
            </a:r>
            <a:r>
              <a:rPr lang="en-US" altLang="zh-CN" sz="2000" dirty="0"/>
              <a:t>.</a:t>
            </a:r>
          </a:p>
          <a:p>
            <a:pPr marL="534988" indent="446088"/>
            <a:r>
              <a:rPr lang="en-US" altLang="zh-CN" sz="2000" dirty="0"/>
              <a:t>(</a:t>
            </a:r>
            <a:r>
              <a:rPr lang="zh-CN" altLang="en-US" sz="2000" dirty="0"/>
              <a:t>１</a:t>
            </a:r>
            <a:r>
              <a:rPr lang="en-US" altLang="zh-CN" sz="2000" dirty="0"/>
              <a:t>)</a:t>
            </a:r>
            <a:r>
              <a:rPr lang="zh-CN" altLang="en-US" sz="2000" dirty="0"/>
              <a:t>最惠国税率</a:t>
            </a:r>
            <a:r>
              <a:rPr lang="en-US" altLang="zh-CN" sz="2000" dirty="0"/>
              <a:t>.</a:t>
            </a:r>
            <a:r>
              <a:rPr lang="zh-CN" altLang="en-US" sz="2000" dirty="0"/>
              <a:t>适用原产于与我国共同适用最惠国待遇条款的世界贸易组织成员</a:t>
            </a:r>
            <a:r>
              <a:rPr lang="zh-CN" altLang="en-US" sz="2000" dirty="0" smtClean="0"/>
              <a:t>的进口货物</a:t>
            </a:r>
            <a:r>
              <a:rPr lang="en-US" altLang="zh-CN" sz="2000" dirty="0"/>
              <a:t>,</a:t>
            </a:r>
            <a:r>
              <a:rPr lang="zh-CN" altLang="en-US" sz="2000" dirty="0"/>
              <a:t>原产于与我国签订含有相互给予最惠国待遇条款的双边贸易协定的国家或者</a:t>
            </a:r>
            <a:r>
              <a:rPr lang="zh-CN" altLang="en-US" sz="2000" dirty="0" smtClean="0"/>
              <a:t>地区的进口货物</a:t>
            </a:r>
            <a:r>
              <a:rPr lang="en-US" altLang="zh-CN" sz="2000" dirty="0"/>
              <a:t>,</a:t>
            </a:r>
            <a:r>
              <a:rPr lang="zh-CN" altLang="en-US" sz="2000" dirty="0"/>
              <a:t>以及原产于我国境内的进口货物</a:t>
            </a:r>
            <a:r>
              <a:rPr lang="en-US" altLang="zh-CN" sz="2000" dirty="0"/>
              <a:t>.</a:t>
            </a:r>
          </a:p>
          <a:p>
            <a:pPr marL="534988" indent="446088"/>
            <a:r>
              <a:rPr lang="en-US" altLang="zh-CN" sz="2000" dirty="0"/>
              <a:t>(</a:t>
            </a:r>
            <a:r>
              <a:rPr lang="zh-CN" altLang="en-US" sz="2000" dirty="0"/>
              <a:t>２</a:t>
            </a:r>
            <a:r>
              <a:rPr lang="en-US" altLang="zh-CN" sz="2000" dirty="0"/>
              <a:t>)</a:t>
            </a:r>
            <a:r>
              <a:rPr lang="zh-CN" altLang="en-US" sz="2000" dirty="0"/>
              <a:t>协定税率</a:t>
            </a:r>
            <a:r>
              <a:rPr lang="en-US" altLang="zh-CN" sz="2000" dirty="0"/>
              <a:t>.</a:t>
            </a:r>
            <a:r>
              <a:rPr lang="zh-CN" altLang="en-US" sz="2000" dirty="0"/>
              <a:t>适用原产于我国参加的含有关税优惠条款的区域性贸易协</a:t>
            </a:r>
            <a:r>
              <a:rPr lang="zh-CN" altLang="en-US" sz="2000" dirty="0" smtClean="0"/>
              <a:t>定有关缔约方的进口货物</a:t>
            </a:r>
            <a:r>
              <a:rPr lang="en-US" altLang="zh-CN" sz="2000" dirty="0"/>
              <a:t>.</a:t>
            </a:r>
          </a:p>
          <a:p>
            <a:pPr marL="534988" indent="446088"/>
            <a:r>
              <a:rPr lang="en-US" altLang="zh-CN" sz="2000" dirty="0"/>
              <a:t>(</a:t>
            </a:r>
            <a:r>
              <a:rPr lang="zh-CN" altLang="en-US" sz="2000" dirty="0"/>
              <a:t>３</a:t>
            </a:r>
            <a:r>
              <a:rPr lang="en-US" altLang="zh-CN" sz="2000" dirty="0"/>
              <a:t>)</a:t>
            </a:r>
            <a:r>
              <a:rPr lang="zh-CN" altLang="en-US" sz="2000" dirty="0"/>
              <a:t>特惠税率</a:t>
            </a:r>
            <a:r>
              <a:rPr lang="en-US" altLang="zh-CN" sz="2000" dirty="0"/>
              <a:t>.</a:t>
            </a:r>
            <a:r>
              <a:rPr lang="zh-CN" altLang="en-US" sz="2000" dirty="0"/>
              <a:t>适用原产于与我国签订有特殊关税优惠条款协定的国家或者</a:t>
            </a:r>
            <a:r>
              <a:rPr lang="zh-CN" altLang="en-US" sz="2000" dirty="0" smtClean="0"/>
              <a:t>地区的进口货物</a:t>
            </a:r>
            <a:r>
              <a:rPr lang="en-US" altLang="zh-CN" sz="2000" dirty="0"/>
              <a:t>.</a:t>
            </a:r>
          </a:p>
          <a:p>
            <a:pPr marL="534988" indent="446088"/>
            <a:r>
              <a:rPr lang="en-US" altLang="zh-CN" sz="2000" dirty="0"/>
              <a:t>(</a:t>
            </a:r>
            <a:r>
              <a:rPr lang="zh-CN" altLang="en-US" sz="2000" dirty="0"/>
              <a:t>４</a:t>
            </a:r>
            <a:r>
              <a:rPr lang="en-US" altLang="zh-CN" sz="2000" dirty="0"/>
              <a:t>)</a:t>
            </a:r>
            <a:r>
              <a:rPr lang="zh-CN" altLang="en-US" sz="2000" dirty="0"/>
              <a:t>普通税率</a:t>
            </a:r>
            <a:r>
              <a:rPr lang="en-US" altLang="zh-CN" sz="2000" dirty="0"/>
              <a:t>.</a:t>
            </a:r>
            <a:r>
              <a:rPr lang="zh-CN" altLang="en-US" sz="2000" dirty="0"/>
              <a:t>适用原产于上述国家或者地区以外的其他国家或地区的进口货物</a:t>
            </a:r>
            <a:r>
              <a:rPr lang="en-US" altLang="zh-CN" sz="2000" dirty="0" smtClean="0"/>
              <a:t>.</a:t>
            </a:r>
          </a:p>
          <a:p>
            <a:pPr indent="534988"/>
            <a:r>
              <a:rPr lang="zh-CN" altLang="en-US" sz="2000" dirty="0" smtClean="0"/>
              <a:t>２</a:t>
            </a:r>
            <a:r>
              <a:rPr lang="en-US" altLang="zh-CN" sz="2000" dirty="0" smtClean="0"/>
              <a:t>.</a:t>
            </a:r>
            <a:r>
              <a:rPr lang="zh-CN" altLang="en-US" sz="2000" dirty="0" smtClean="0"/>
              <a:t> </a:t>
            </a:r>
            <a:r>
              <a:rPr lang="zh-CN" altLang="en-US" sz="2000" dirty="0"/>
              <a:t>出口税率</a:t>
            </a:r>
          </a:p>
          <a:p>
            <a:pPr marL="534988"/>
            <a:r>
              <a:rPr lang="zh-CN" altLang="en-US" sz="2000" dirty="0"/>
              <a:t>因我国对绝大多数出口产品不征收出口关税</a:t>
            </a:r>
            <a:r>
              <a:rPr lang="en-US" altLang="zh-CN" sz="2000" dirty="0"/>
              <a:t>,</a:t>
            </a:r>
            <a:r>
              <a:rPr lang="zh-CN" altLang="en-US" sz="2000" dirty="0"/>
              <a:t>所以出口关税比较单一</a:t>
            </a:r>
            <a:r>
              <a:rPr lang="en-US" altLang="zh-CN" sz="2000" dirty="0"/>
              <a:t>,</a:t>
            </a:r>
            <a:r>
              <a:rPr lang="zh-CN" altLang="en-US" sz="2000" dirty="0" smtClean="0"/>
              <a:t>没有普通税率和优惠税率之分</a:t>
            </a:r>
            <a:r>
              <a:rPr lang="en-US" altLang="zh-CN" sz="2000" dirty="0"/>
              <a:t>,</a:t>
            </a:r>
            <a:r>
              <a:rPr lang="zh-CN" altLang="en-US" sz="2000" dirty="0"/>
              <a:t>一般实行差别比例税率</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4137169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1245158" cy="3231654"/>
          </a:xfrm>
          <a:prstGeom prst="rect">
            <a:avLst/>
          </a:prstGeom>
          <a:noFill/>
        </p:spPr>
        <p:txBody>
          <a:bodyPr wrap="square" rtlCol="0">
            <a:spAutoFit/>
          </a:bodyPr>
          <a:lstStyle/>
          <a:p>
            <a:r>
              <a:rPr lang="zh-CN" altLang="en-US" sz="2400" dirty="0"/>
              <a:t>四、关税法律</a:t>
            </a:r>
            <a:r>
              <a:rPr lang="zh-CN" altLang="en-US" sz="2400" dirty="0" smtClean="0"/>
              <a:t>制度</a:t>
            </a:r>
            <a:endParaRPr lang="en-US" altLang="zh-CN" sz="2400" dirty="0" smtClean="0"/>
          </a:p>
          <a:p>
            <a:pPr indent="534988"/>
            <a:r>
              <a:rPr lang="en-US" altLang="zh-CN" sz="2000" dirty="0"/>
              <a:t>(</a:t>
            </a:r>
            <a:r>
              <a:rPr lang="zh-CN" altLang="en-US" sz="2000" dirty="0"/>
              <a:t>四</a:t>
            </a:r>
            <a:r>
              <a:rPr lang="en-US" altLang="zh-CN" sz="2000" dirty="0"/>
              <a:t>)</a:t>
            </a:r>
            <a:r>
              <a:rPr lang="zh-CN" altLang="en-US" sz="2000" dirty="0"/>
              <a:t>关税的税率</a:t>
            </a:r>
          </a:p>
          <a:p>
            <a:pPr indent="534988"/>
            <a:r>
              <a:rPr lang="zh-CN" altLang="en-US" sz="2000" dirty="0"/>
              <a:t>根据关税条例规定</a:t>
            </a:r>
            <a:r>
              <a:rPr lang="en-US" altLang="zh-CN" sz="2000" dirty="0"/>
              <a:t>,</a:t>
            </a:r>
            <a:r>
              <a:rPr lang="zh-CN" altLang="en-US" sz="2000" dirty="0"/>
              <a:t>关税的税率分为进口税率、出口税率和暂定税率</a:t>
            </a:r>
            <a:r>
              <a:rPr lang="en-US" altLang="zh-CN" sz="2000" dirty="0"/>
              <a:t>.</a:t>
            </a:r>
          </a:p>
          <a:p>
            <a:pPr indent="446088"/>
            <a:endParaRPr lang="en-US" altLang="zh-CN" sz="2000" dirty="0" smtClean="0"/>
          </a:p>
          <a:p>
            <a:pPr indent="446088"/>
            <a:r>
              <a:rPr lang="zh-CN" altLang="en-US" sz="2000" dirty="0" smtClean="0"/>
              <a:t>３</a:t>
            </a:r>
            <a:r>
              <a:rPr lang="en-US" altLang="zh-CN" sz="2000" dirty="0"/>
              <a:t>.</a:t>
            </a:r>
            <a:r>
              <a:rPr lang="zh-CN" altLang="en-US" sz="2000" dirty="0" smtClean="0"/>
              <a:t> </a:t>
            </a:r>
            <a:r>
              <a:rPr lang="zh-CN" altLang="en-US" sz="2000" dirty="0"/>
              <a:t>暂定税率</a:t>
            </a:r>
          </a:p>
          <a:p>
            <a:pPr indent="446088"/>
            <a:r>
              <a:rPr lang="zh-CN" altLang="en-US" sz="2000" dirty="0"/>
              <a:t>根据</a:t>
            </a:r>
            <a:r>
              <a:rPr lang="en-US" altLang="zh-CN" sz="2000" dirty="0"/>
              <a:t>«</a:t>
            </a:r>
            <a:r>
              <a:rPr lang="zh-CN" altLang="en-US" sz="2000" dirty="0"/>
              <a:t>中华人民共和国进出口关税条例</a:t>
            </a:r>
            <a:r>
              <a:rPr lang="en-US" altLang="zh-CN" sz="2000" dirty="0"/>
              <a:t>»</a:t>
            </a:r>
            <a:r>
              <a:rPr lang="zh-CN" altLang="en-US" sz="2000" dirty="0"/>
              <a:t>的规定</a:t>
            </a:r>
            <a:r>
              <a:rPr lang="en-US" altLang="zh-CN" sz="2000" dirty="0"/>
              <a:t>,</a:t>
            </a:r>
            <a:r>
              <a:rPr lang="zh-CN" altLang="en-US" sz="2000" dirty="0"/>
              <a:t>对进出口货物在一定</a:t>
            </a:r>
            <a:r>
              <a:rPr lang="zh-CN" altLang="en-US" sz="2000" dirty="0" smtClean="0"/>
              <a:t>期限内可以实行暂</a:t>
            </a:r>
            <a:r>
              <a:rPr lang="zh-CN" altLang="en-US" sz="2000" dirty="0"/>
              <a:t>定税率</a:t>
            </a:r>
            <a:r>
              <a:rPr lang="en-US" altLang="zh-CN" sz="2000" dirty="0"/>
              <a:t>.</a:t>
            </a:r>
          </a:p>
          <a:p>
            <a:pPr indent="446088"/>
            <a:r>
              <a:rPr lang="en-US" altLang="zh-CN" sz="2000" dirty="0"/>
              <a:t>(</a:t>
            </a:r>
            <a:r>
              <a:rPr lang="zh-CN" altLang="en-US" sz="2000" dirty="0"/>
              <a:t>１</a:t>
            </a:r>
            <a:r>
              <a:rPr lang="en-US" altLang="zh-CN" sz="2000" dirty="0"/>
              <a:t>)</a:t>
            </a:r>
            <a:r>
              <a:rPr lang="zh-CN" altLang="en-US" sz="2000" dirty="0"/>
              <a:t>进口货物暂定税率</a:t>
            </a:r>
            <a:r>
              <a:rPr lang="en-US" altLang="zh-CN" sz="2000" dirty="0"/>
              <a:t>.</a:t>
            </a:r>
            <a:r>
              <a:rPr lang="zh-CN" altLang="en-US" sz="2000" dirty="0"/>
              <a:t>适用最惠国税率的进口货物有暂定税率的</a:t>
            </a:r>
            <a:r>
              <a:rPr lang="en-US" altLang="zh-CN" sz="2000" dirty="0"/>
              <a:t>,</a:t>
            </a:r>
            <a:r>
              <a:rPr lang="zh-CN" altLang="en-US" sz="2000" dirty="0"/>
              <a:t>应当适用暂定税</a:t>
            </a:r>
          </a:p>
          <a:p>
            <a:pPr indent="446088"/>
            <a:r>
              <a:rPr lang="zh-CN" altLang="en-US" sz="2000" dirty="0"/>
              <a:t>率</a:t>
            </a:r>
            <a:r>
              <a:rPr lang="en-US" altLang="zh-CN" sz="2000" dirty="0"/>
              <a:t>;</a:t>
            </a:r>
            <a:r>
              <a:rPr lang="zh-CN" altLang="en-US" sz="2000" dirty="0"/>
              <a:t>适用协定税率、特惠税率的进口货物有暂定税率的</a:t>
            </a:r>
            <a:r>
              <a:rPr lang="en-US" altLang="zh-CN" sz="2000" dirty="0"/>
              <a:t>,</a:t>
            </a:r>
            <a:r>
              <a:rPr lang="zh-CN" altLang="en-US" sz="2000" dirty="0"/>
              <a:t>应当从低适用税率</a:t>
            </a:r>
            <a:r>
              <a:rPr lang="en-US" altLang="zh-CN" sz="2000" dirty="0"/>
              <a:t>;</a:t>
            </a:r>
            <a:r>
              <a:rPr lang="zh-CN" altLang="en-US" sz="2000" dirty="0"/>
              <a:t>适用普通税率的</a:t>
            </a:r>
          </a:p>
          <a:p>
            <a:pPr indent="446088"/>
            <a:r>
              <a:rPr lang="zh-CN" altLang="en-US" sz="2000" dirty="0"/>
              <a:t>进口货物</a:t>
            </a:r>
            <a:r>
              <a:rPr lang="en-US" altLang="zh-CN" sz="2000" dirty="0"/>
              <a:t>,</a:t>
            </a:r>
            <a:r>
              <a:rPr lang="zh-CN" altLang="en-US" sz="2000" dirty="0"/>
              <a:t>不适用暂定税率</a:t>
            </a:r>
            <a:r>
              <a:rPr lang="en-US" altLang="zh-CN" sz="2000" dirty="0"/>
              <a:t>.</a:t>
            </a:r>
          </a:p>
          <a:p>
            <a:pPr indent="446088"/>
            <a:r>
              <a:rPr lang="en-US" altLang="zh-CN" sz="2000" dirty="0"/>
              <a:t>(</a:t>
            </a:r>
            <a:r>
              <a:rPr lang="zh-CN" altLang="en-US" sz="2000" dirty="0"/>
              <a:t>２</a:t>
            </a:r>
            <a:r>
              <a:rPr lang="en-US" altLang="zh-CN" sz="2000" dirty="0"/>
              <a:t>)</a:t>
            </a:r>
            <a:r>
              <a:rPr lang="zh-CN" altLang="en-US" sz="2000" dirty="0"/>
              <a:t>出口货物暂定税率</a:t>
            </a:r>
            <a:r>
              <a:rPr lang="en-US" altLang="zh-CN" sz="2000" dirty="0"/>
              <a:t>.</a:t>
            </a:r>
            <a:r>
              <a:rPr lang="zh-CN" altLang="en-US" sz="2000" dirty="0"/>
              <a:t>适用出口税率的出口货物有暂定税率的</a:t>
            </a:r>
            <a:r>
              <a:rPr lang="en-US" altLang="zh-CN" sz="2000" dirty="0"/>
              <a:t>,</a:t>
            </a:r>
            <a:r>
              <a:rPr lang="zh-CN" altLang="en-US" sz="2000" dirty="0"/>
              <a:t>应当适用暂定税率</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465976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流转税法律制度</a:t>
            </a:r>
          </a:p>
        </p:txBody>
      </p:sp>
      <p:sp>
        <p:nvSpPr>
          <p:cNvPr id="37" name="文本框 36"/>
          <p:cNvSpPr txBox="1"/>
          <p:nvPr/>
        </p:nvSpPr>
        <p:spPr>
          <a:xfrm>
            <a:off x="673928" y="847865"/>
            <a:ext cx="11245158" cy="3539430"/>
          </a:xfrm>
          <a:prstGeom prst="rect">
            <a:avLst/>
          </a:prstGeom>
          <a:noFill/>
        </p:spPr>
        <p:txBody>
          <a:bodyPr wrap="square" rtlCol="0">
            <a:spAutoFit/>
          </a:bodyPr>
          <a:lstStyle/>
          <a:p>
            <a:r>
              <a:rPr lang="zh-CN" altLang="en-US" sz="2400" dirty="0"/>
              <a:t>四、关税法律</a:t>
            </a:r>
            <a:r>
              <a:rPr lang="zh-CN" altLang="en-US" sz="2400" dirty="0" smtClean="0"/>
              <a:t>制度</a:t>
            </a:r>
            <a:endParaRPr lang="en-US" altLang="zh-CN" sz="2400" dirty="0" smtClean="0"/>
          </a:p>
          <a:p>
            <a:pPr indent="623888"/>
            <a:endParaRPr lang="en-US" altLang="zh-CN" sz="2000" dirty="0" smtClean="0"/>
          </a:p>
          <a:p>
            <a:pPr indent="623888"/>
            <a:r>
              <a:rPr lang="en-US" altLang="zh-CN" sz="2000" dirty="0" smtClean="0"/>
              <a:t>(</a:t>
            </a:r>
            <a:r>
              <a:rPr lang="zh-CN" altLang="en-US" sz="2000" dirty="0"/>
              <a:t>五</a:t>
            </a:r>
            <a:r>
              <a:rPr lang="en-US" altLang="zh-CN" sz="2000" dirty="0"/>
              <a:t>)</a:t>
            </a:r>
            <a:r>
              <a:rPr lang="zh-CN" altLang="en-US" sz="2000" dirty="0"/>
              <a:t>关税的征收管理</a:t>
            </a:r>
          </a:p>
          <a:p>
            <a:pPr indent="623888"/>
            <a:r>
              <a:rPr lang="zh-CN" altLang="en-US" sz="2000" dirty="0"/>
              <a:t>进口货物自运输工具申报进境之日起１４日内</a:t>
            </a:r>
            <a:r>
              <a:rPr lang="en-US" altLang="zh-CN" sz="2000" dirty="0"/>
              <a:t>,</a:t>
            </a:r>
            <a:r>
              <a:rPr lang="zh-CN" altLang="en-US" sz="2000" dirty="0"/>
              <a:t>出口货物在货物运抵海关监管区后装货</a:t>
            </a:r>
          </a:p>
          <a:p>
            <a:pPr indent="623888"/>
            <a:r>
              <a:rPr lang="zh-CN" altLang="en-US" sz="2000" dirty="0"/>
              <a:t>的２４小时之前</a:t>
            </a:r>
            <a:r>
              <a:rPr lang="en-US" altLang="zh-CN" sz="2000" dirty="0"/>
              <a:t>,</a:t>
            </a:r>
            <a:r>
              <a:rPr lang="zh-CN" altLang="en-US" sz="2000" dirty="0"/>
              <a:t>由进出口货物的纳税人向货物进</a:t>
            </a:r>
            <a:r>
              <a:rPr lang="en-US" altLang="zh-CN" sz="2000" dirty="0"/>
              <a:t>(</a:t>
            </a:r>
            <a:r>
              <a:rPr lang="zh-CN" altLang="en-US" sz="2000" dirty="0"/>
              <a:t>出</a:t>
            </a:r>
            <a:r>
              <a:rPr lang="en-US" altLang="zh-CN" sz="2000" dirty="0"/>
              <a:t>)</a:t>
            </a:r>
            <a:r>
              <a:rPr lang="zh-CN" altLang="en-US" sz="2000" dirty="0"/>
              <a:t>境地海关申报</a:t>
            </a:r>
            <a:r>
              <a:rPr lang="en-US" altLang="zh-CN" sz="2000" dirty="0"/>
              <a:t>,</a:t>
            </a:r>
            <a:r>
              <a:rPr lang="zh-CN" altLang="en-US" sz="2000" dirty="0"/>
              <a:t>海关根据</a:t>
            </a:r>
            <a:r>
              <a:rPr lang="en-US" altLang="zh-CN" sz="2000" dirty="0"/>
              <a:t>«</a:t>
            </a:r>
            <a:r>
              <a:rPr lang="zh-CN" altLang="en-US" sz="2000" dirty="0"/>
              <a:t>中华人民共</a:t>
            </a:r>
          </a:p>
          <a:p>
            <a:pPr indent="623888"/>
            <a:r>
              <a:rPr lang="zh-CN" altLang="en-US" sz="2000" dirty="0"/>
              <a:t>和国海关进出口税则</a:t>
            </a:r>
            <a:r>
              <a:rPr lang="en-US" altLang="zh-CN" sz="2000" dirty="0"/>
              <a:t>»</a:t>
            </a:r>
            <a:r>
              <a:rPr lang="zh-CN" altLang="en-US" sz="2000" dirty="0"/>
              <a:t>对进</a:t>
            </a:r>
            <a:r>
              <a:rPr lang="en-US" altLang="zh-CN" sz="2000" dirty="0"/>
              <a:t>(</a:t>
            </a:r>
            <a:r>
              <a:rPr lang="zh-CN" altLang="en-US" sz="2000" dirty="0"/>
              <a:t>出</a:t>
            </a:r>
            <a:r>
              <a:rPr lang="en-US" altLang="zh-CN" sz="2000" dirty="0"/>
              <a:t>)</a:t>
            </a:r>
            <a:r>
              <a:rPr lang="zh-CN" altLang="en-US" sz="2000" dirty="0"/>
              <a:t>口货物进行归类</a:t>
            </a:r>
            <a:r>
              <a:rPr lang="en-US" altLang="zh-CN" sz="2000" dirty="0"/>
              <a:t>,</a:t>
            </a:r>
            <a:r>
              <a:rPr lang="zh-CN" altLang="en-US" sz="2000" dirty="0"/>
              <a:t>并依据其完税价格和适用税率计算应缴纳</a:t>
            </a:r>
          </a:p>
          <a:p>
            <a:pPr indent="623888"/>
            <a:r>
              <a:rPr lang="zh-CN" altLang="en-US" sz="2000" dirty="0"/>
              <a:t>的关税和进口环节代征税</a:t>
            </a:r>
            <a:r>
              <a:rPr lang="en-US" altLang="zh-CN" sz="2000" dirty="0"/>
              <a:t>,</a:t>
            </a:r>
            <a:r>
              <a:rPr lang="zh-CN" altLang="en-US" sz="2000" dirty="0"/>
              <a:t>并填发税款缴款书</a:t>
            </a:r>
            <a:r>
              <a:rPr lang="en-US" altLang="zh-CN" sz="2000" dirty="0"/>
              <a:t>.</a:t>
            </a:r>
            <a:r>
              <a:rPr lang="zh-CN" altLang="en-US" sz="2000" dirty="0"/>
              <a:t>纳税人应当自海关填发税款缴款书之日起</a:t>
            </a:r>
          </a:p>
          <a:p>
            <a:pPr indent="623888"/>
            <a:r>
              <a:rPr lang="zh-CN" altLang="en-US" sz="2000" dirty="0"/>
              <a:t>１５日内</a:t>
            </a:r>
            <a:r>
              <a:rPr lang="en-US" altLang="zh-CN" sz="2000" dirty="0"/>
              <a:t>,</a:t>
            </a:r>
            <a:r>
              <a:rPr lang="zh-CN" altLang="en-US" sz="2000" dirty="0"/>
              <a:t>向指定银行缴纳税款</a:t>
            </a:r>
            <a:r>
              <a:rPr lang="en-US" altLang="zh-CN" sz="2000" dirty="0"/>
              <a:t>.</a:t>
            </a:r>
            <a:r>
              <a:rPr lang="zh-CN" altLang="en-US" sz="2000" dirty="0"/>
              <a:t>纳税人未按期缴纳税款的</a:t>
            </a:r>
            <a:r>
              <a:rPr lang="en-US" altLang="zh-CN" sz="2000" dirty="0"/>
              <a:t>,</a:t>
            </a:r>
            <a:r>
              <a:rPr lang="zh-CN" altLang="en-US" sz="2000" dirty="0"/>
              <a:t>从滞纳税款之日起</a:t>
            </a:r>
            <a:r>
              <a:rPr lang="en-US" altLang="zh-CN" sz="2000" dirty="0"/>
              <a:t>,</a:t>
            </a:r>
            <a:r>
              <a:rPr lang="zh-CN" altLang="en-US" sz="2000" dirty="0"/>
              <a:t>按日加收滞</a:t>
            </a:r>
          </a:p>
          <a:p>
            <a:pPr indent="623888"/>
            <a:r>
              <a:rPr lang="zh-CN" altLang="en-US" sz="2000" dirty="0"/>
              <a:t>纳税款５</a:t>
            </a:r>
            <a:r>
              <a:rPr lang="en-US" altLang="zh-CN" sz="2000" dirty="0"/>
              <a:t>‱ </a:t>
            </a:r>
            <a:r>
              <a:rPr lang="zh-CN" altLang="en-US" sz="2000" dirty="0"/>
              <a:t>的滞纳金</a:t>
            </a:r>
            <a:r>
              <a:rPr lang="en-US" altLang="zh-CN" sz="2000" dirty="0"/>
              <a:t>.</a:t>
            </a:r>
          </a:p>
          <a:p>
            <a:pPr indent="623888"/>
            <a:r>
              <a:rPr lang="zh-CN" altLang="en-US" sz="2000" dirty="0"/>
              <a:t>纳税人因不可抗力或者在国家税收政策调整的情形下</a:t>
            </a:r>
            <a:r>
              <a:rPr lang="en-US" altLang="zh-CN" sz="2000" dirty="0"/>
              <a:t>,</a:t>
            </a:r>
            <a:r>
              <a:rPr lang="zh-CN" altLang="en-US" sz="2000" dirty="0"/>
              <a:t>不能按期缴纳税款的</a:t>
            </a:r>
            <a:r>
              <a:rPr lang="en-US" altLang="zh-CN" sz="2000" dirty="0"/>
              <a:t>,</a:t>
            </a:r>
            <a:r>
              <a:rPr lang="zh-CN" altLang="en-US" sz="2000" dirty="0"/>
              <a:t>经海关总</a:t>
            </a:r>
          </a:p>
          <a:p>
            <a:pPr indent="623888"/>
            <a:r>
              <a:rPr lang="zh-CN" altLang="en-US" sz="2000" dirty="0"/>
              <a:t>署批准</a:t>
            </a:r>
            <a:r>
              <a:rPr lang="en-US" altLang="zh-CN" sz="2000" dirty="0"/>
              <a:t>,</a:t>
            </a:r>
            <a:r>
              <a:rPr lang="zh-CN" altLang="en-US" sz="2000" dirty="0"/>
              <a:t>可以延期缴纳税款</a:t>
            </a:r>
            <a:r>
              <a:rPr lang="en-US" altLang="zh-CN" sz="2000" dirty="0"/>
              <a:t>,</a:t>
            </a:r>
            <a:r>
              <a:rPr lang="zh-CN" altLang="en-US" sz="2000" dirty="0"/>
              <a:t>但最长不得超过６个月</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60220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4188392"/>
          </a:xfrm>
          <a:prstGeom prst="rect">
            <a:avLst/>
          </a:prstGeom>
          <a:noFill/>
        </p:spPr>
        <p:txBody>
          <a:bodyPr wrap="square" rtlCol="0">
            <a:spAutoFit/>
          </a:bodyPr>
          <a:lstStyle/>
          <a:p>
            <a:r>
              <a:rPr lang="zh-CN" altLang="en-US" sz="2400" dirty="0"/>
              <a:t>一、企业所得税法律制度</a:t>
            </a:r>
          </a:p>
          <a:p>
            <a:pPr indent="446088"/>
            <a:endParaRPr lang="en-US" altLang="zh-CN" sz="2000" dirty="0" smtClean="0"/>
          </a:p>
          <a:p>
            <a:pPr indent="446088"/>
            <a:r>
              <a:rPr lang="en-US" altLang="zh-CN" sz="2000" dirty="0" smtClean="0"/>
              <a:t>(</a:t>
            </a:r>
            <a:r>
              <a:rPr lang="zh-CN" altLang="en-US" sz="2000" dirty="0"/>
              <a:t>一</a:t>
            </a:r>
            <a:r>
              <a:rPr lang="en-US" altLang="zh-CN" sz="2000" dirty="0"/>
              <a:t>)</a:t>
            </a:r>
            <a:r>
              <a:rPr lang="zh-CN" altLang="en-US" sz="2000" dirty="0"/>
              <a:t>企业所得税的概念</a:t>
            </a:r>
          </a:p>
          <a:p>
            <a:pPr indent="446088"/>
            <a:r>
              <a:rPr lang="zh-CN" altLang="en-US" sz="2000" dirty="0"/>
              <a:t>企业所得税是指国家对企业和组织的生产经营所得和其他所得依法征收的一种税</a:t>
            </a:r>
            <a:r>
              <a:rPr lang="en-US" altLang="zh-CN" sz="2000" dirty="0"/>
              <a:t>.</a:t>
            </a:r>
          </a:p>
          <a:p>
            <a:pPr indent="446088"/>
            <a:endParaRPr lang="en-US" altLang="zh-CN" sz="2000" dirty="0" smtClean="0"/>
          </a:p>
          <a:p>
            <a:pPr indent="446088"/>
            <a:r>
              <a:rPr lang="en-US" altLang="zh-CN" sz="2000" dirty="0" smtClean="0"/>
              <a:t>(</a:t>
            </a:r>
            <a:r>
              <a:rPr lang="zh-CN" altLang="en-US" sz="2000" dirty="0"/>
              <a:t>二</a:t>
            </a:r>
            <a:r>
              <a:rPr lang="en-US" altLang="zh-CN" sz="2000" dirty="0"/>
              <a:t>)</a:t>
            </a:r>
            <a:r>
              <a:rPr lang="zh-CN" altLang="en-US" sz="2000" dirty="0"/>
              <a:t>企业所得税的纳税人</a:t>
            </a:r>
          </a:p>
          <a:p>
            <a:pPr indent="446088"/>
            <a:r>
              <a:rPr lang="zh-CN" altLang="en-US" sz="2000" dirty="0"/>
              <a:t>在中华人民共和国境内</a:t>
            </a:r>
            <a:r>
              <a:rPr lang="en-US" altLang="zh-CN" sz="2000" dirty="0"/>
              <a:t>,</a:t>
            </a:r>
            <a:r>
              <a:rPr lang="zh-CN" altLang="en-US" sz="2000" dirty="0"/>
              <a:t>企业和其他取得收入的组织</a:t>
            </a:r>
            <a:r>
              <a:rPr lang="en-US" altLang="zh-CN" sz="2000" dirty="0"/>
              <a:t>(</a:t>
            </a:r>
            <a:r>
              <a:rPr lang="zh-CN" altLang="en-US" sz="2000" dirty="0"/>
              <a:t>以下简称企业</a:t>
            </a:r>
            <a:r>
              <a:rPr lang="en-US" altLang="zh-CN" sz="2000" dirty="0"/>
              <a:t>)</a:t>
            </a:r>
            <a:r>
              <a:rPr lang="zh-CN" altLang="en-US" sz="2000" dirty="0"/>
              <a:t>为企业</a:t>
            </a:r>
            <a:r>
              <a:rPr lang="zh-CN" altLang="en-US" sz="2000" dirty="0" smtClean="0"/>
              <a:t>所得税的纳</a:t>
            </a:r>
            <a:r>
              <a:rPr lang="zh-CN" altLang="en-US" sz="2000" dirty="0"/>
              <a:t>税人</a:t>
            </a:r>
            <a:r>
              <a:rPr lang="en-US" altLang="zh-CN" sz="2000" dirty="0"/>
              <a:t>.</a:t>
            </a:r>
          </a:p>
          <a:p>
            <a:pPr indent="446088"/>
            <a:r>
              <a:rPr lang="zh-CN" altLang="en-US" sz="2000" dirty="0"/>
              <a:t>企业分为居民企业和非居民企业</a:t>
            </a:r>
            <a:r>
              <a:rPr lang="en-US" altLang="zh-CN" sz="2000" dirty="0"/>
              <a:t>.</a:t>
            </a:r>
          </a:p>
          <a:p>
            <a:pPr indent="446088"/>
            <a:r>
              <a:rPr lang="zh-CN" altLang="en-US" sz="2000" dirty="0"/>
              <a:t>居民企业</a:t>
            </a:r>
            <a:r>
              <a:rPr lang="en-US" altLang="zh-CN" sz="2000" dirty="0"/>
              <a:t>,</a:t>
            </a:r>
            <a:r>
              <a:rPr lang="zh-CN" altLang="en-US" sz="2000" dirty="0"/>
              <a:t>是指依法在中国境内成立</a:t>
            </a:r>
            <a:r>
              <a:rPr lang="en-US" altLang="zh-CN" sz="2000" dirty="0"/>
              <a:t>,</a:t>
            </a:r>
            <a:r>
              <a:rPr lang="zh-CN" altLang="en-US" sz="2000" dirty="0"/>
              <a:t>或者依照境外</a:t>
            </a:r>
            <a:r>
              <a:rPr lang="en-US" altLang="zh-CN" sz="2000" dirty="0"/>
              <a:t>(</a:t>
            </a:r>
            <a:r>
              <a:rPr lang="zh-CN" altLang="en-US" sz="2000" dirty="0"/>
              <a:t>地区</a:t>
            </a:r>
            <a:r>
              <a:rPr lang="en-US" altLang="zh-CN" sz="2000" dirty="0"/>
              <a:t>)</a:t>
            </a:r>
            <a:r>
              <a:rPr lang="zh-CN" altLang="en-US" sz="2000" dirty="0"/>
              <a:t>法律成立但实际管理机构</a:t>
            </a:r>
            <a:r>
              <a:rPr lang="zh-CN" altLang="en-US" sz="2000" dirty="0" smtClean="0"/>
              <a:t>在中</a:t>
            </a:r>
            <a:r>
              <a:rPr lang="zh-CN" altLang="en-US" sz="2000" dirty="0"/>
              <a:t>国境内的企业</a:t>
            </a:r>
            <a:r>
              <a:rPr lang="en-US" altLang="zh-CN" sz="2000" dirty="0"/>
              <a:t>.</a:t>
            </a:r>
            <a:r>
              <a:rPr lang="zh-CN" altLang="en-US" sz="2000" dirty="0"/>
              <a:t>例如</a:t>
            </a:r>
            <a:r>
              <a:rPr lang="en-US" altLang="zh-CN" sz="2000" dirty="0"/>
              <a:t>,</a:t>
            </a:r>
            <a:r>
              <a:rPr lang="zh-CN" altLang="en-US" sz="2000" dirty="0"/>
              <a:t>在我国注册成立的沃尔玛</a:t>
            </a:r>
            <a:r>
              <a:rPr lang="en-US" altLang="zh-CN" sz="2000" dirty="0"/>
              <a:t>(</a:t>
            </a:r>
            <a:r>
              <a:rPr lang="zh-CN" altLang="en-US" sz="2000" dirty="0"/>
              <a:t>中国</a:t>
            </a:r>
            <a:r>
              <a:rPr lang="en-US" altLang="zh-CN" sz="2000" dirty="0"/>
              <a:t>)</a:t>
            </a:r>
            <a:r>
              <a:rPr lang="zh-CN" altLang="en-US" sz="2000" dirty="0"/>
              <a:t>公司、通用汽车</a:t>
            </a:r>
            <a:r>
              <a:rPr lang="en-US" altLang="zh-CN" sz="2000" dirty="0"/>
              <a:t>(</a:t>
            </a:r>
            <a:r>
              <a:rPr lang="zh-CN" altLang="en-US" sz="2000" dirty="0"/>
              <a:t>中国</a:t>
            </a:r>
            <a:r>
              <a:rPr lang="en-US" altLang="zh-CN" sz="2000" dirty="0"/>
              <a:t>)</a:t>
            </a:r>
            <a:r>
              <a:rPr lang="zh-CN" altLang="en-US" sz="2000" dirty="0"/>
              <a:t>公司</a:t>
            </a:r>
            <a:r>
              <a:rPr lang="en-US" altLang="zh-CN" sz="2000" dirty="0"/>
              <a:t>,</a:t>
            </a:r>
            <a:r>
              <a:rPr lang="zh-CN" altLang="en-US" sz="2000" dirty="0"/>
              <a:t>就</a:t>
            </a:r>
            <a:r>
              <a:rPr lang="zh-CN" altLang="en-US" sz="2000" dirty="0" smtClean="0"/>
              <a:t>是我国的居民企业</a:t>
            </a:r>
            <a:r>
              <a:rPr lang="en-US" altLang="zh-CN" sz="2000" dirty="0"/>
              <a:t>.</a:t>
            </a:r>
            <a:r>
              <a:rPr lang="zh-CN" altLang="en-US" sz="2000" dirty="0"/>
              <a:t>在国外依法成立的公司</a:t>
            </a:r>
            <a:r>
              <a:rPr lang="en-US" altLang="zh-CN" sz="2000" dirty="0"/>
              <a:t>,</a:t>
            </a:r>
            <a:r>
              <a:rPr lang="zh-CN" altLang="en-US" sz="2000" dirty="0"/>
              <a:t>如果实际管理机构在我国境内</a:t>
            </a:r>
            <a:r>
              <a:rPr lang="en-US" altLang="zh-CN" sz="2000" dirty="0"/>
              <a:t>,</a:t>
            </a:r>
            <a:r>
              <a:rPr lang="zh-CN" altLang="en-US" sz="2000" dirty="0"/>
              <a:t>也是</a:t>
            </a:r>
            <a:r>
              <a:rPr lang="zh-CN" altLang="en-US" sz="2000" dirty="0" smtClean="0"/>
              <a:t>我国的居民</a:t>
            </a:r>
            <a:r>
              <a:rPr lang="zh-TW" altLang="en-US" sz="2000" dirty="0" smtClean="0"/>
              <a:t>企业</a:t>
            </a:r>
            <a:r>
              <a:rPr lang="en-US" altLang="zh-TW" sz="2000" dirty="0"/>
              <a:t>.</a:t>
            </a:r>
          </a:p>
          <a:p>
            <a:pPr indent="446088"/>
            <a:r>
              <a:rPr lang="zh-CN" altLang="en-US" sz="2000" dirty="0" smtClean="0"/>
              <a:t>非居民企业</a:t>
            </a:r>
            <a:r>
              <a:rPr lang="en-US" altLang="zh-CN" sz="2000" dirty="0"/>
              <a:t>,</a:t>
            </a:r>
            <a:r>
              <a:rPr lang="zh-CN" altLang="en-US" sz="2000" dirty="0"/>
              <a:t>是指依照境外</a:t>
            </a:r>
            <a:r>
              <a:rPr lang="en-US" altLang="zh-CN" sz="2000" dirty="0"/>
              <a:t>(</a:t>
            </a:r>
            <a:r>
              <a:rPr lang="zh-CN" altLang="en-US" sz="2000" dirty="0"/>
              <a:t>地区</a:t>
            </a:r>
            <a:r>
              <a:rPr lang="en-US" altLang="zh-CN" sz="2000" dirty="0"/>
              <a:t>)</a:t>
            </a:r>
            <a:r>
              <a:rPr lang="zh-CN" altLang="en-US" sz="2000" dirty="0"/>
              <a:t>法律成立且实际管理机构不在中国境内</a:t>
            </a:r>
            <a:r>
              <a:rPr lang="en-US" altLang="zh-CN" sz="2000" dirty="0"/>
              <a:t>,</a:t>
            </a:r>
            <a:r>
              <a:rPr lang="zh-CN" altLang="en-US" sz="2000" dirty="0"/>
              <a:t>但在中</a:t>
            </a:r>
            <a:r>
              <a:rPr lang="zh-CN" altLang="en-US" sz="2000" dirty="0" smtClean="0"/>
              <a:t>国境内设立机构</a:t>
            </a:r>
            <a:r>
              <a:rPr lang="zh-CN" altLang="en-US" sz="2000" dirty="0"/>
              <a:t>、场所的</a:t>
            </a:r>
            <a:r>
              <a:rPr lang="en-US" altLang="zh-CN" sz="2000" dirty="0"/>
              <a:t>,</a:t>
            </a:r>
            <a:r>
              <a:rPr lang="zh-CN" altLang="en-US" sz="2000" dirty="0"/>
              <a:t>或者在中国境内未设立机构、场所</a:t>
            </a:r>
            <a:r>
              <a:rPr lang="en-US" altLang="zh-CN" sz="2000" dirty="0"/>
              <a:t>,</a:t>
            </a:r>
            <a:r>
              <a:rPr lang="zh-CN" altLang="en-US" sz="2000" dirty="0"/>
              <a:t>但有来源于中国境内所得的企业</a:t>
            </a:r>
            <a:r>
              <a:rPr lang="en-US" altLang="zh-CN" sz="2000" dirty="0" smtClean="0"/>
              <a:t>.</a:t>
            </a:r>
            <a:endParaRPr lang="en-US" altLang="zh-CN"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7935687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3231654"/>
          </a:xfrm>
          <a:prstGeom prst="rect">
            <a:avLst/>
          </a:prstGeom>
          <a:noFill/>
        </p:spPr>
        <p:txBody>
          <a:bodyPr wrap="square" rtlCol="0">
            <a:spAutoFit/>
          </a:bodyPr>
          <a:lstStyle/>
          <a:p>
            <a:r>
              <a:rPr lang="zh-CN" altLang="en-US" sz="2400" dirty="0"/>
              <a:t>一、企业所得税法律制度</a:t>
            </a:r>
          </a:p>
          <a:p>
            <a:pPr indent="623888"/>
            <a:endParaRPr lang="en-US" altLang="zh-CN" sz="2000" dirty="0" smtClean="0"/>
          </a:p>
          <a:p>
            <a:pPr marL="177800" indent="446088"/>
            <a:r>
              <a:rPr lang="en-US" altLang="zh-CN" sz="2000" dirty="0"/>
              <a:t>(</a:t>
            </a:r>
            <a:r>
              <a:rPr lang="zh-CN" altLang="en-US" sz="2000" dirty="0"/>
              <a:t>三</a:t>
            </a:r>
            <a:r>
              <a:rPr lang="en-US" altLang="zh-CN" sz="2000" dirty="0"/>
              <a:t>)</a:t>
            </a:r>
            <a:r>
              <a:rPr lang="zh-CN" altLang="en-US" sz="2000" dirty="0"/>
              <a:t>企业所得税的征税范围</a:t>
            </a:r>
          </a:p>
          <a:p>
            <a:pPr marL="177800" indent="446088"/>
            <a:r>
              <a:rPr lang="zh-CN" altLang="en-US" sz="2000" dirty="0"/>
              <a:t>企业所得税的征税范围包括销售货物所得、提供劳务所得、转让财产所得、</a:t>
            </a:r>
            <a:r>
              <a:rPr lang="zh-CN" altLang="en-US" sz="2000" dirty="0" smtClean="0"/>
              <a:t>股息红利等权益性投资</a:t>
            </a:r>
            <a:r>
              <a:rPr lang="zh-CN" altLang="en-US" sz="2000" dirty="0"/>
              <a:t>所得、利息所得、租金所得、特许权使用费所得、接受捐赠所得和其他所得</a:t>
            </a:r>
            <a:r>
              <a:rPr lang="en-US" altLang="zh-CN" sz="2000" dirty="0"/>
              <a:t>.</a:t>
            </a:r>
          </a:p>
          <a:p>
            <a:pPr marL="177800" indent="446088"/>
            <a:r>
              <a:rPr lang="zh-CN" altLang="en-US" sz="2000" dirty="0"/>
              <a:t>居民企业应当就其来源于中国境内、境外的所得缴纳企业所得税</a:t>
            </a:r>
            <a:r>
              <a:rPr lang="en-US" altLang="zh-CN" sz="2000" dirty="0"/>
              <a:t>.</a:t>
            </a:r>
          </a:p>
          <a:p>
            <a:pPr marL="177800" indent="446088"/>
            <a:r>
              <a:rPr lang="zh-CN" altLang="en-US" sz="2000" dirty="0"/>
              <a:t>非居民企业在中国境内设立机构、场所的</a:t>
            </a:r>
            <a:r>
              <a:rPr lang="en-US" altLang="zh-CN" sz="2000" dirty="0"/>
              <a:t>,</a:t>
            </a:r>
            <a:r>
              <a:rPr lang="zh-CN" altLang="en-US" sz="2000" dirty="0"/>
              <a:t>应当就其所设机构、场所取得的来源于</a:t>
            </a:r>
            <a:r>
              <a:rPr lang="zh-CN" altLang="en-US" sz="2000" dirty="0" smtClean="0"/>
              <a:t>中国境内的</a:t>
            </a:r>
            <a:r>
              <a:rPr lang="zh-CN" altLang="en-US" sz="2000" dirty="0"/>
              <a:t>所得</a:t>
            </a:r>
            <a:r>
              <a:rPr lang="en-US" altLang="zh-CN" sz="2000" dirty="0"/>
              <a:t>,</a:t>
            </a:r>
            <a:r>
              <a:rPr lang="zh-CN" altLang="en-US" sz="2000" dirty="0"/>
              <a:t>以及发生在中国境外但与其所设机构、场所有实际联系的所得</a:t>
            </a:r>
            <a:r>
              <a:rPr lang="en-US" altLang="zh-CN" sz="2000" dirty="0"/>
              <a:t>,</a:t>
            </a:r>
            <a:r>
              <a:rPr lang="zh-CN" altLang="en-US" sz="2000" dirty="0"/>
              <a:t>缴纳企业</a:t>
            </a:r>
            <a:r>
              <a:rPr lang="zh-CN" altLang="en-US" sz="2000" dirty="0" smtClean="0"/>
              <a:t>所</a:t>
            </a:r>
            <a:r>
              <a:rPr lang="zh-TW" altLang="en-US" sz="2000" dirty="0" smtClean="0"/>
              <a:t>得税</a:t>
            </a:r>
            <a:r>
              <a:rPr lang="en-US" altLang="zh-TW" sz="2000" dirty="0"/>
              <a:t>.</a:t>
            </a:r>
          </a:p>
          <a:p>
            <a:pPr marL="177800" indent="446088"/>
            <a:r>
              <a:rPr lang="zh-CN" altLang="en-US" sz="2000" dirty="0" smtClean="0"/>
              <a:t>非居民企业</a:t>
            </a:r>
            <a:r>
              <a:rPr lang="zh-CN" altLang="en-US" sz="2000" dirty="0"/>
              <a:t>在中国境内未设立机构、场所的</a:t>
            </a:r>
            <a:r>
              <a:rPr lang="en-US" altLang="zh-CN" sz="2000" dirty="0"/>
              <a:t>,</a:t>
            </a:r>
            <a:r>
              <a:rPr lang="zh-CN" altLang="en-US" sz="2000" dirty="0"/>
              <a:t>或者虽设立机构、场所但</a:t>
            </a:r>
            <a:r>
              <a:rPr lang="zh-CN" altLang="en-US" sz="2000" dirty="0" smtClean="0"/>
              <a:t>取得的所得与其所设机构</a:t>
            </a:r>
            <a:r>
              <a:rPr lang="zh-CN" altLang="en-US" sz="2000" dirty="0"/>
              <a:t>、场所没有实际联系的</a:t>
            </a:r>
            <a:r>
              <a:rPr lang="en-US" altLang="zh-CN" sz="2000" dirty="0"/>
              <a:t>,</a:t>
            </a:r>
            <a:r>
              <a:rPr lang="zh-CN" altLang="en-US" sz="2000" dirty="0"/>
              <a:t>应当就其来源于中国境内的所得缴纳企业所得税</a:t>
            </a:r>
            <a:r>
              <a:rPr lang="en-US" altLang="zh-CN" sz="2000" dirty="0"/>
              <a:t>,</a:t>
            </a:r>
            <a:r>
              <a:rPr lang="zh-CN" altLang="en-US" sz="2000" dirty="0" smtClean="0"/>
              <a:t>即预提</a:t>
            </a:r>
            <a:r>
              <a:rPr lang="zh-CN" altLang="en-US" sz="2000" dirty="0"/>
              <a:t>所得税</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6645675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4770537"/>
          </a:xfrm>
          <a:prstGeom prst="rect">
            <a:avLst/>
          </a:prstGeom>
          <a:noFill/>
        </p:spPr>
        <p:txBody>
          <a:bodyPr wrap="square" rtlCol="0">
            <a:spAutoFit/>
          </a:bodyPr>
          <a:lstStyle/>
          <a:p>
            <a:r>
              <a:rPr lang="zh-CN" altLang="en-US" sz="2400" dirty="0"/>
              <a:t>一、企业所得税法律制度</a:t>
            </a:r>
          </a:p>
          <a:p>
            <a:pPr indent="623888"/>
            <a:endParaRPr lang="en-US" altLang="zh-CN" sz="2000" dirty="0" smtClean="0"/>
          </a:p>
          <a:p>
            <a:pPr indent="534988"/>
            <a:r>
              <a:rPr lang="en-US" altLang="zh-CN" sz="2000" dirty="0"/>
              <a:t>(</a:t>
            </a:r>
            <a:r>
              <a:rPr lang="zh-CN" altLang="en-US" sz="2000" dirty="0"/>
              <a:t>四</a:t>
            </a:r>
            <a:r>
              <a:rPr lang="en-US" altLang="zh-CN" sz="2000" dirty="0"/>
              <a:t>)</a:t>
            </a:r>
            <a:r>
              <a:rPr lang="zh-CN" altLang="en-US" sz="2000" dirty="0"/>
              <a:t>企业所得税的税率</a:t>
            </a:r>
          </a:p>
          <a:p>
            <a:pPr indent="534988"/>
            <a:r>
              <a:rPr lang="zh-CN" altLang="en-US" sz="2000" dirty="0"/>
              <a:t>居民企业适用的企业所得税法定税率为２５％</a:t>
            </a:r>
            <a:r>
              <a:rPr lang="en-US" altLang="zh-CN" sz="2000" dirty="0"/>
              <a:t>.</a:t>
            </a:r>
          </a:p>
          <a:p>
            <a:pPr indent="534988"/>
            <a:r>
              <a:rPr lang="zh-CN" altLang="en-US" sz="2000" dirty="0"/>
              <a:t>非居民企业在中国境内未设立机构、场所的</a:t>
            </a:r>
            <a:r>
              <a:rPr lang="en-US" altLang="zh-CN" sz="2000" dirty="0"/>
              <a:t>,</a:t>
            </a:r>
            <a:r>
              <a:rPr lang="zh-CN" altLang="en-US" sz="2000" dirty="0"/>
              <a:t>或者虽设立机构、场所但取得的所得与其</a:t>
            </a:r>
          </a:p>
          <a:p>
            <a:pPr indent="534988"/>
            <a:r>
              <a:rPr lang="zh-CN" altLang="en-US" sz="2000" dirty="0"/>
              <a:t>所设机构、场所没有实际联系的</a:t>
            </a:r>
            <a:r>
              <a:rPr lang="en-US" altLang="zh-CN" sz="2000" dirty="0"/>
              <a:t>,</a:t>
            </a:r>
            <a:r>
              <a:rPr lang="zh-CN" altLang="en-US" sz="2000" dirty="0"/>
              <a:t>其来源于中国境内的所得</a:t>
            </a:r>
            <a:r>
              <a:rPr lang="en-US" altLang="zh-CN" sz="2000" dirty="0"/>
              <a:t>,</a:t>
            </a:r>
            <a:r>
              <a:rPr lang="zh-CN" altLang="en-US" sz="2000" dirty="0"/>
              <a:t>法定税率为２０％</a:t>
            </a:r>
            <a:r>
              <a:rPr lang="en-US" altLang="zh-CN" sz="2000" dirty="0"/>
              <a:t>.</a:t>
            </a:r>
          </a:p>
          <a:p>
            <a:pPr indent="534988"/>
            <a:r>
              <a:rPr lang="zh-CN" altLang="en-US" sz="2000" dirty="0"/>
              <a:t>此外</a:t>
            </a:r>
            <a:r>
              <a:rPr lang="en-US" altLang="zh-CN" sz="2000" dirty="0"/>
              <a:t>,</a:t>
            </a:r>
            <a:r>
              <a:rPr lang="zh-CN" altLang="en-US" sz="2000" dirty="0"/>
              <a:t>国家为了重点扶持和鼓励发展特定的产业和项目</a:t>
            </a:r>
            <a:r>
              <a:rPr lang="en-US" altLang="zh-CN" sz="2000" dirty="0"/>
              <a:t>,</a:t>
            </a:r>
            <a:r>
              <a:rPr lang="zh-CN" altLang="en-US" sz="2000" dirty="0"/>
              <a:t>还规定了两档优惠税率</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符合条件的小型微利企业</a:t>
            </a:r>
            <a:r>
              <a:rPr lang="en-US" altLang="zh-CN" sz="2000" dirty="0"/>
              <a:t>,</a:t>
            </a:r>
            <a:r>
              <a:rPr lang="zh-CN" altLang="en-US" sz="2000" dirty="0"/>
              <a:t>减按２０％的税率征收企业所得税</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国家需要重点扶持的高新技术企业</a:t>
            </a:r>
            <a:r>
              <a:rPr lang="en-US" altLang="zh-CN" sz="2000" dirty="0"/>
              <a:t>,</a:t>
            </a:r>
            <a:r>
              <a:rPr lang="zh-CN" altLang="en-US" sz="2000" dirty="0"/>
              <a:t>减按１５％的税率征收企业所得税</a:t>
            </a:r>
            <a:r>
              <a:rPr lang="en-US" altLang="zh-CN" sz="2000" dirty="0"/>
              <a:t>.</a:t>
            </a:r>
          </a:p>
          <a:p>
            <a:pPr indent="534988"/>
            <a:endParaRPr lang="en-US" altLang="zh-CN" sz="2000" dirty="0" smtClean="0"/>
          </a:p>
          <a:p>
            <a:pPr indent="534988"/>
            <a:r>
              <a:rPr lang="en-US" altLang="zh-CN" sz="2000" dirty="0" smtClean="0"/>
              <a:t>(</a:t>
            </a:r>
            <a:r>
              <a:rPr lang="zh-CN" altLang="en-US" sz="2000" dirty="0"/>
              <a:t>五</a:t>
            </a:r>
            <a:r>
              <a:rPr lang="en-US" altLang="zh-CN" sz="2000" dirty="0"/>
              <a:t>)</a:t>
            </a:r>
            <a:r>
              <a:rPr lang="zh-CN" altLang="en-US" sz="2000" dirty="0"/>
              <a:t>企业所得税的征收方式</a:t>
            </a:r>
          </a:p>
          <a:p>
            <a:pPr indent="534988"/>
            <a:r>
              <a:rPr lang="zh-CN" altLang="en-US" sz="2000" dirty="0"/>
              <a:t>居民企业在中国境内设立不具有法人资格的营业机构的</a:t>
            </a:r>
            <a:r>
              <a:rPr lang="en-US" altLang="zh-CN" sz="2000" dirty="0"/>
              <a:t>,</a:t>
            </a:r>
            <a:r>
              <a:rPr lang="zh-CN" altLang="en-US" sz="2000" dirty="0"/>
              <a:t>应当汇总计算并缴纳企业所</a:t>
            </a:r>
          </a:p>
          <a:p>
            <a:pPr indent="534988"/>
            <a:r>
              <a:rPr lang="zh-CN" altLang="en-US" sz="2000" dirty="0"/>
              <a:t>得税</a:t>
            </a:r>
            <a:r>
              <a:rPr lang="en-US" altLang="zh-CN" sz="2000" dirty="0"/>
              <a:t>.</a:t>
            </a:r>
            <a:r>
              <a:rPr lang="zh-CN" altLang="en-US" sz="2000" dirty="0"/>
              <a:t>企业汇总计算并缴纳企业所得税时</a:t>
            </a:r>
            <a:r>
              <a:rPr lang="en-US" altLang="zh-CN" sz="2000" dirty="0"/>
              <a:t>,</a:t>
            </a:r>
            <a:r>
              <a:rPr lang="zh-CN" altLang="en-US" sz="2000" dirty="0"/>
              <a:t>应当统一核算应纳税所得额</a:t>
            </a:r>
            <a:r>
              <a:rPr lang="en-US" altLang="zh-CN" sz="2000" dirty="0"/>
              <a:t>,</a:t>
            </a:r>
            <a:r>
              <a:rPr lang="zh-CN" altLang="en-US" sz="2000" dirty="0"/>
              <a:t>具体办法由国务院</a:t>
            </a:r>
          </a:p>
          <a:p>
            <a:pPr indent="534988"/>
            <a:r>
              <a:rPr lang="zh-CN" altLang="en-US" sz="2000" dirty="0"/>
              <a:t>财政、税务主管部门另行制定</a:t>
            </a:r>
            <a:r>
              <a:rPr lang="en-US" altLang="zh-CN" sz="2000" dirty="0"/>
              <a:t>.</a:t>
            </a:r>
          </a:p>
          <a:p>
            <a:pPr indent="534988"/>
            <a:r>
              <a:rPr lang="zh-CN" altLang="en-US" sz="2000" dirty="0"/>
              <a:t>除国务院另有规定外</a:t>
            </a:r>
            <a:r>
              <a:rPr lang="en-US" altLang="zh-CN" sz="2000" dirty="0"/>
              <a:t>,</a:t>
            </a:r>
            <a:r>
              <a:rPr lang="zh-CN" altLang="en-US" sz="2000" dirty="0"/>
              <a:t>企业之间不得合并缴纳企业所得税</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194369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4770537"/>
          </a:xfrm>
          <a:prstGeom prst="rect">
            <a:avLst/>
          </a:prstGeom>
          <a:noFill/>
        </p:spPr>
        <p:txBody>
          <a:bodyPr wrap="square" rtlCol="0">
            <a:spAutoFit/>
          </a:bodyPr>
          <a:lstStyle/>
          <a:p>
            <a:r>
              <a:rPr lang="zh-CN" altLang="en-US" sz="2400" dirty="0"/>
              <a:t>一、企业所得税法律制度</a:t>
            </a:r>
          </a:p>
          <a:p>
            <a:pPr indent="623888"/>
            <a:endParaRPr lang="en-US" altLang="zh-CN" sz="2000" dirty="0" smtClean="0"/>
          </a:p>
          <a:p>
            <a:pPr indent="534988"/>
            <a:r>
              <a:rPr lang="en-US" altLang="zh-CN" sz="2000" dirty="0"/>
              <a:t>(</a:t>
            </a:r>
            <a:r>
              <a:rPr lang="zh-CN" altLang="en-US" sz="2000" dirty="0"/>
              <a:t>四</a:t>
            </a:r>
            <a:r>
              <a:rPr lang="en-US" altLang="zh-CN" sz="2000" dirty="0"/>
              <a:t>)</a:t>
            </a:r>
            <a:r>
              <a:rPr lang="zh-CN" altLang="en-US" sz="2000" dirty="0"/>
              <a:t>企业所得税的税率</a:t>
            </a:r>
          </a:p>
          <a:p>
            <a:pPr indent="534988"/>
            <a:r>
              <a:rPr lang="zh-CN" altLang="en-US" sz="2000" dirty="0"/>
              <a:t>居民企业适用的企业所得税法定税率为２５％</a:t>
            </a:r>
            <a:r>
              <a:rPr lang="en-US" altLang="zh-CN" sz="2000" dirty="0"/>
              <a:t>.</a:t>
            </a:r>
          </a:p>
          <a:p>
            <a:pPr indent="534988"/>
            <a:r>
              <a:rPr lang="zh-CN" altLang="en-US" sz="2000" dirty="0"/>
              <a:t>非居民企业在中国境内未设立机构、场所的</a:t>
            </a:r>
            <a:r>
              <a:rPr lang="en-US" altLang="zh-CN" sz="2000" dirty="0"/>
              <a:t>,</a:t>
            </a:r>
            <a:r>
              <a:rPr lang="zh-CN" altLang="en-US" sz="2000" dirty="0"/>
              <a:t>或者虽设立机构、场所但取得的所得与其</a:t>
            </a:r>
          </a:p>
          <a:p>
            <a:pPr indent="534988"/>
            <a:r>
              <a:rPr lang="zh-CN" altLang="en-US" sz="2000" dirty="0"/>
              <a:t>所设机构、场所没有实际联系的</a:t>
            </a:r>
            <a:r>
              <a:rPr lang="en-US" altLang="zh-CN" sz="2000" dirty="0"/>
              <a:t>,</a:t>
            </a:r>
            <a:r>
              <a:rPr lang="zh-CN" altLang="en-US" sz="2000" dirty="0"/>
              <a:t>其来源于中国境内的所得</a:t>
            </a:r>
            <a:r>
              <a:rPr lang="en-US" altLang="zh-CN" sz="2000" dirty="0"/>
              <a:t>,</a:t>
            </a:r>
            <a:r>
              <a:rPr lang="zh-CN" altLang="en-US" sz="2000" dirty="0"/>
              <a:t>法定税率为２０％</a:t>
            </a:r>
            <a:r>
              <a:rPr lang="en-US" altLang="zh-CN" sz="2000" dirty="0"/>
              <a:t>.</a:t>
            </a:r>
          </a:p>
          <a:p>
            <a:pPr indent="534988"/>
            <a:r>
              <a:rPr lang="zh-CN" altLang="en-US" sz="2000" dirty="0"/>
              <a:t>此外</a:t>
            </a:r>
            <a:r>
              <a:rPr lang="en-US" altLang="zh-CN" sz="2000" dirty="0"/>
              <a:t>,</a:t>
            </a:r>
            <a:r>
              <a:rPr lang="zh-CN" altLang="en-US" sz="2000" dirty="0"/>
              <a:t>国家为了重点扶持和鼓励发展特定的产业和项目</a:t>
            </a:r>
            <a:r>
              <a:rPr lang="en-US" altLang="zh-CN" sz="2000" dirty="0"/>
              <a:t>,</a:t>
            </a:r>
            <a:r>
              <a:rPr lang="zh-CN" altLang="en-US" sz="2000" dirty="0"/>
              <a:t>还规定了两档优惠税率</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符合条件的小型微利企业</a:t>
            </a:r>
            <a:r>
              <a:rPr lang="en-US" altLang="zh-CN" sz="2000" dirty="0"/>
              <a:t>,</a:t>
            </a:r>
            <a:r>
              <a:rPr lang="zh-CN" altLang="en-US" sz="2000" dirty="0"/>
              <a:t>减按２０％的税率征收企业所得税</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国家需要重点扶持的高新技术企业</a:t>
            </a:r>
            <a:r>
              <a:rPr lang="en-US" altLang="zh-CN" sz="2000" dirty="0"/>
              <a:t>,</a:t>
            </a:r>
            <a:r>
              <a:rPr lang="zh-CN" altLang="en-US" sz="2000" dirty="0"/>
              <a:t>减按１５％的税率征收企业所得税</a:t>
            </a:r>
            <a:r>
              <a:rPr lang="en-US" altLang="zh-CN" sz="2000" dirty="0"/>
              <a:t>.</a:t>
            </a:r>
          </a:p>
          <a:p>
            <a:pPr indent="534988"/>
            <a:endParaRPr lang="en-US" altLang="zh-CN" sz="2000" smtClean="0"/>
          </a:p>
          <a:p>
            <a:pPr indent="534988"/>
            <a:r>
              <a:rPr lang="en-US" altLang="zh-CN" sz="2000" smtClean="0"/>
              <a:t>(</a:t>
            </a:r>
            <a:r>
              <a:rPr lang="zh-CN" altLang="en-US" sz="2000" dirty="0"/>
              <a:t>五</a:t>
            </a:r>
            <a:r>
              <a:rPr lang="en-US" altLang="zh-CN" sz="2000" dirty="0"/>
              <a:t>)</a:t>
            </a:r>
            <a:r>
              <a:rPr lang="zh-CN" altLang="en-US" sz="2000" dirty="0"/>
              <a:t>企业所得税的征收方式</a:t>
            </a:r>
          </a:p>
          <a:p>
            <a:pPr indent="534988"/>
            <a:r>
              <a:rPr lang="zh-CN" altLang="en-US" sz="2000" dirty="0"/>
              <a:t>居民企业在中国境内设立不具有法人资格的营业机构的</a:t>
            </a:r>
            <a:r>
              <a:rPr lang="en-US" altLang="zh-CN" sz="2000" dirty="0"/>
              <a:t>,</a:t>
            </a:r>
            <a:r>
              <a:rPr lang="zh-CN" altLang="en-US" sz="2000" dirty="0"/>
              <a:t>应当汇总计算并缴纳企业所</a:t>
            </a:r>
          </a:p>
          <a:p>
            <a:pPr indent="534988"/>
            <a:r>
              <a:rPr lang="zh-CN" altLang="en-US" sz="2000" dirty="0"/>
              <a:t>得税</a:t>
            </a:r>
            <a:r>
              <a:rPr lang="en-US" altLang="zh-CN" sz="2000" dirty="0"/>
              <a:t>.</a:t>
            </a:r>
            <a:r>
              <a:rPr lang="zh-CN" altLang="en-US" sz="2000" dirty="0"/>
              <a:t>企业汇总计算并缴纳企业所得税时</a:t>
            </a:r>
            <a:r>
              <a:rPr lang="en-US" altLang="zh-CN" sz="2000" dirty="0"/>
              <a:t>,</a:t>
            </a:r>
            <a:r>
              <a:rPr lang="zh-CN" altLang="en-US" sz="2000" dirty="0"/>
              <a:t>应当统一核算应纳税所得额</a:t>
            </a:r>
            <a:r>
              <a:rPr lang="en-US" altLang="zh-CN" sz="2000" dirty="0"/>
              <a:t>,</a:t>
            </a:r>
            <a:r>
              <a:rPr lang="zh-CN" altLang="en-US" sz="2000" dirty="0"/>
              <a:t>具体办法由国务院</a:t>
            </a:r>
          </a:p>
          <a:p>
            <a:pPr indent="534988"/>
            <a:r>
              <a:rPr lang="zh-CN" altLang="en-US" sz="2000" dirty="0"/>
              <a:t>财政、税务主管部门另行制定</a:t>
            </a:r>
            <a:r>
              <a:rPr lang="en-US" altLang="zh-CN" sz="2000" dirty="0"/>
              <a:t>.</a:t>
            </a:r>
          </a:p>
          <a:p>
            <a:pPr indent="534988"/>
            <a:r>
              <a:rPr lang="zh-CN" altLang="en-US" sz="2000" dirty="0"/>
              <a:t>除国务院另有规定外</a:t>
            </a:r>
            <a:r>
              <a:rPr lang="en-US" altLang="zh-CN" sz="2000" dirty="0"/>
              <a:t>,</a:t>
            </a:r>
            <a:r>
              <a:rPr lang="zh-CN" altLang="en-US" sz="2000" dirty="0"/>
              <a:t>企业之间不得合并缴纳企业所得税</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241366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5078313"/>
          </a:xfrm>
          <a:prstGeom prst="rect">
            <a:avLst/>
          </a:prstGeom>
          <a:noFill/>
        </p:spPr>
        <p:txBody>
          <a:bodyPr wrap="square" rtlCol="0">
            <a:spAutoFit/>
          </a:bodyPr>
          <a:lstStyle/>
          <a:p>
            <a:r>
              <a:rPr lang="zh-CN" altLang="en-US" sz="2400" dirty="0"/>
              <a:t>一、企业所得税法律制度</a:t>
            </a:r>
          </a:p>
          <a:p>
            <a:pPr indent="623888"/>
            <a:endParaRPr lang="en-US" altLang="zh-CN" sz="2000" dirty="0" smtClean="0"/>
          </a:p>
          <a:p>
            <a:pPr indent="623888"/>
            <a:r>
              <a:rPr lang="en-US" altLang="zh-CN" sz="2000" dirty="0"/>
              <a:t>(</a:t>
            </a:r>
            <a:r>
              <a:rPr lang="zh-CN" altLang="en-US" sz="2000" dirty="0"/>
              <a:t>六</a:t>
            </a:r>
            <a:r>
              <a:rPr lang="en-US" altLang="zh-CN" sz="2000" dirty="0"/>
              <a:t>)</a:t>
            </a:r>
            <a:r>
              <a:rPr lang="zh-CN" altLang="en-US" sz="2000" dirty="0"/>
              <a:t>企业所得税的纳税年度</a:t>
            </a:r>
          </a:p>
          <a:p>
            <a:pPr indent="623888"/>
            <a:r>
              <a:rPr lang="zh-CN" altLang="en-US" sz="2000" dirty="0"/>
              <a:t>企业所得税按纳税年度计算</a:t>
            </a:r>
            <a:r>
              <a:rPr lang="en-US" altLang="zh-CN" sz="2000" dirty="0"/>
              <a:t>.</a:t>
            </a:r>
            <a:r>
              <a:rPr lang="zh-CN" altLang="en-US" sz="2000" dirty="0"/>
              <a:t>纳税年度自公历１月１日起至１２月３１日止</a:t>
            </a:r>
            <a:r>
              <a:rPr lang="en-US" altLang="zh-CN" sz="2000" dirty="0"/>
              <a:t>.</a:t>
            </a:r>
          </a:p>
          <a:p>
            <a:pPr indent="623888"/>
            <a:r>
              <a:rPr lang="zh-CN" altLang="en-US" sz="2000" dirty="0"/>
              <a:t>企业在一个纳税年度中间开业</a:t>
            </a:r>
            <a:r>
              <a:rPr lang="en-US" altLang="zh-CN" sz="2000" dirty="0"/>
              <a:t>,</a:t>
            </a:r>
            <a:r>
              <a:rPr lang="zh-CN" altLang="en-US" sz="2000" dirty="0"/>
              <a:t>或者终止经营活动</a:t>
            </a:r>
            <a:r>
              <a:rPr lang="en-US" altLang="zh-CN" sz="2000" dirty="0"/>
              <a:t>,</a:t>
            </a:r>
            <a:r>
              <a:rPr lang="zh-CN" altLang="en-US" sz="2000" dirty="0"/>
              <a:t>使该纳税年度的实际经营期不足１２</a:t>
            </a:r>
          </a:p>
          <a:p>
            <a:pPr indent="623888"/>
            <a:r>
              <a:rPr lang="zh-CN" altLang="en-US" sz="2000" dirty="0"/>
              <a:t>个月的</a:t>
            </a:r>
            <a:r>
              <a:rPr lang="en-US" altLang="zh-CN" sz="2000" dirty="0"/>
              <a:t>,</a:t>
            </a:r>
            <a:r>
              <a:rPr lang="zh-CN" altLang="en-US" sz="2000" dirty="0"/>
              <a:t>应当以其实际经营期为一个纳税年度</a:t>
            </a:r>
            <a:r>
              <a:rPr lang="en-US" altLang="zh-CN" sz="2000" dirty="0"/>
              <a:t>.</a:t>
            </a:r>
          </a:p>
          <a:p>
            <a:pPr indent="623888"/>
            <a:r>
              <a:rPr lang="zh-CN" altLang="en-US" sz="2000" dirty="0"/>
              <a:t>企业依法清算时</a:t>
            </a:r>
            <a:r>
              <a:rPr lang="en-US" altLang="zh-CN" sz="2000" dirty="0"/>
              <a:t>,</a:t>
            </a:r>
            <a:r>
              <a:rPr lang="zh-CN" altLang="en-US" sz="2000" dirty="0"/>
              <a:t>应当以清算期间作为一个纳税年度</a:t>
            </a:r>
            <a:r>
              <a:rPr lang="en-US" altLang="zh-CN" sz="2000" dirty="0"/>
              <a:t>.</a:t>
            </a:r>
          </a:p>
          <a:p>
            <a:pPr indent="623888"/>
            <a:endParaRPr lang="en-US" altLang="zh-CN" sz="2000" dirty="0" smtClean="0"/>
          </a:p>
          <a:p>
            <a:pPr indent="623888"/>
            <a:r>
              <a:rPr lang="en-US" altLang="zh-CN" sz="2000" dirty="0" smtClean="0"/>
              <a:t>(</a:t>
            </a:r>
            <a:r>
              <a:rPr lang="zh-CN" altLang="en-US" sz="2000" dirty="0"/>
              <a:t>七</a:t>
            </a:r>
            <a:r>
              <a:rPr lang="en-US" altLang="zh-CN" sz="2000" dirty="0"/>
              <a:t>)</a:t>
            </a:r>
            <a:r>
              <a:rPr lang="zh-CN" altLang="en-US" sz="2000" dirty="0"/>
              <a:t>企业所得税的纳税申报</a:t>
            </a:r>
          </a:p>
          <a:p>
            <a:pPr indent="623888"/>
            <a:r>
              <a:rPr lang="zh-CN" altLang="en-US" sz="2000" dirty="0"/>
              <a:t>企业所得税分月或者分季预缴</a:t>
            </a:r>
            <a:r>
              <a:rPr lang="en-US" altLang="zh-CN" sz="2000" dirty="0"/>
              <a:t>.</a:t>
            </a:r>
          </a:p>
          <a:p>
            <a:pPr indent="623888"/>
            <a:r>
              <a:rPr lang="zh-CN" altLang="en-US" sz="2000" dirty="0"/>
              <a:t>企业应当自月份或者季度终了之日起１５日内</a:t>
            </a:r>
            <a:r>
              <a:rPr lang="en-US" altLang="zh-CN" sz="2000" dirty="0"/>
              <a:t>,</a:t>
            </a:r>
            <a:r>
              <a:rPr lang="zh-CN" altLang="en-US" sz="2000" dirty="0"/>
              <a:t>向税务机关报送预缴企业所得税纳税申</a:t>
            </a:r>
          </a:p>
          <a:p>
            <a:pPr indent="623888"/>
            <a:r>
              <a:rPr lang="zh-CN" altLang="en-US" sz="2000" dirty="0"/>
              <a:t>报表</a:t>
            </a:r>
            <a:r>
              <a:rPr lang="en-US" altLang="zh-CN" sz="2000" dirty="0"/>
              <a:t>,</a:t>
            </a:r>
            <a:r>
              <a:rPr lang="zh-CN" altLang="en-US" sz="2000" dirty="0"/>
              <a:t>预缴税款</a:t>
            </a:r>
            <a:r>
              <a:rPr lang="en-US" altLang="zh-CN" sz="2000" dirty="0"/>
              <a:t>.</a:t>
            </a:r>
          </a:p>
          <a:p>
            <a:pPr indent="623888"/>
            <a:r>
              <a:rPr lang="zh-CN" altLang="en-US" sz="2000" dirty="0"/>
              <a:t>企业应当自年度终了之日起５个月内</a:t>
            </a:r>
            <a:r>
              <a:rPr lang="en-US" altLang="zh-CN" sz="2000" dirty="0"/>
              <a:t>,</a:t>
            </a:r>
            <a:r>
              <a:rPr lang="zh-CN" altLang="en-US" sz="2000" dirty="0"/>
              <a:t>向税务机关报送年度企业所得税纳税申报表</a:t>
            </a:r>
            <a:r>
              <a:rPr lang="en-US" altLang="zh-CN" sz="2000" dirty="0"/>
              <a:t>,</a:t>
            </a:r>
            <a:r>
              <a:rPr lang="zh-CN" altLang="en-US" sz="2000" dirty="0"/>
              <a:t>并</a:t>
            </a:r>
          </a:p>
          <a:p>
            <a:pPr indent="623888"/>
            <a:r>
              <a:rPr lang="zh-CN" altLang="en-US" sz="2000" dirty="0"/>
              <a:t>汇算清缴</a:t>
            </a:r>
            <a:r>
              <a:rPr lang="en-US" altLang="zh-CN" sz="2000" dirty="0"/>
              <a:t>,</a:t>
            </a:r>
            <a:r>
              <a:rPr lang="zh-CN" altLang="en-US" sz="2000" dirty="0"/>
              <a:t>结清应缴应退税款</a:t>
            </a:r>
            <a:r>
              <a:rPr lang="en-US" altLang="zh-CN" sz="2000" dirty="0"/>
              <a:t>.</a:t>
            </a:r>
          </a:p>
          <a:p>
            <a:pPr indent="623888"/>
            <a:r>
              <a:rPr lang="zh-CN" altLang="en-US" sz="2000" dirty="0"/>
              <a:t>企业在报送企业所得税纳税申报表时</a:t>
            </a:r>
            <a:r>
              <a:rPr lang="en-US" altLang="zh-CN" sz="2000" dirty="0"/>
              <a:t>,</a:t>
            </a:r>
            <a:r>
              <a:rPr lang="zh-CN" altLang="en-US" sz="2000" dirty="0"/>
              <a:t>应当按照规定附送财务会计报告和其他有关资</a:t>
            </a:r>
          </a:p>
          <a:p>
            <a:pPr indent="623888"/>
            <a:r>
              <a:rPr lang="zh-CN" altLang="en-US" sz="2000" dirty="0"/>
              <a:t>料</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80739843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2923877"/>
          </a:xfrm>
          <a:prstGeom prst="rect">
            <a:avLst/>
          </a:prstGeom>
          <a:noFill/>
        </p:spPr>
        <p:txBody>
          <a:bodyPr wrap="square" rtlCol="0">
            <a:spAutoFit/>
          </a:bodyPr>
          <a:lstStyle/>
          <a:p>
            <a:r>
              <a:rPr lang="zh-CN" altLang="en-US" sz="2400" dirty="0"/>
              <a:t>一、企业所得税法律制度</a:t>
            </a:r>
          </a:p>
          <a:p>
            <a:pPr indent="623888"/>
            <a:endParaRPr lang="en-US" altLang="zh-CN" sz="2000" dirty="0" smtClean="0"/>
          </a:p>
          <a:p>
            <a:pPr indent="534988"/>
            <a:r>
              <a:rPr lang="en-US" altLang="zh-CN" sz="2000" dirty="0"/>
              <a:t>(</a:t>
            </a:r>
            <a:r>
              <a:rPr lang="zh-CN" altLang="en-US" sz="2000" dirty="0"/>
              <a:t>八</a:t>
            </a:r>
            <a:r>
              <a:rPr lang="en-US" altLang="zh-CN" sz="2000" dirty="0"/>
              <a:t>)</a:t>
            </a:r>
            <a:r>
              <a:rPr lang="zh-CN" altLang="en-US" sz="2000" dirty="0"/>
              <a:t>企业所得税的纳税地点</a:t>
            </a:r>
          </a:p>
          <a:p>
            <a:pPr indent="534988"/>
            <a:r>
              <a:rPr lang="zh-CN" altLang="en-US" sz="2000" dirty="0"/>
              <a:t>除税收法律、行政法规另有规定外</a:t>
            </a:r>
            <a:r>
              <a:rPr lang="en-US" altLang="zh-CN" sz="2000" dirty="0"/>
              <a:t>,</a:t>
            </a:r>
            <a:r>
              <a:rPr lang="zh-CN" altLang="en-US" sz="2000" dirty="0"/>
              <a:t>居民企业以企业登记注册地为纳税地点</a:t>
            </a:r>
            <a:r>
              <a:rPr lang="en-US" altLang="zh-CN" sz="2000" dirty="0"/>
              <a:t>;</a:t>
            </a:r>
            <a:r>
              <a:rPr lang="zh-CN" altLang="en-US" sz="2000" dirty="0" smtClean="0"/>
              <a:t>但登记注册地在境外的</a:t>
            </a:r>
            <a:r>
              <a:rPr lang="en-US" altLang="zh-CN" sz="2000" dirty="0"/>
              <a:t>,</a:t>
            </a:r>
            <a:r>
              <a:rPr lang="zh-CN" altLang="en-US" sz="2000" dirty="0"/>
              <a:t>以实际管理机构所在地为纳税地点</a:t>
            </a:r>
            <a:r>
              <a:rPr lang="en-US" altLang="zh-CN" sz="2000" dirty="0"/>
              <a:t>.</a:t>
            </a:r>
          </a:p>
          <a:p>
            <a:pPr indent="534988"/>
            <a:r>
              <a:rPr lang="zh-CN" altLang="en-US" sz="2000" dirty="0"/>
              <a:t>非居民企业在中国境内设立机构、场所的</a:t>
            </a:r>
            <a:r>
              <a:rPr lang="en-US" altLang="zh-CN" sz="2000" dirty="0"/>
              <a:t>,</a:t>
            </a:r>
            <a:r>
              <a:rPr lang="zh-CN" altLang="en-US" sz="2000" dirty="0"/>
              <a:t>应当就其所设机构、场所取得的来源于</a:t>
            </a:r>
            <a:r>
              <a:rPr lang="zh-CN" altLang="en-US" sz="2000" dirty="0" smtClean="0"/>
              <a:t>中国境内的</a:t>
            </a:r>
            <a:r>
              <a:rPr lang="zh-CN" altLang="en-US" sz="2000" dirty="0"/>
              <a:t>所得</a:t>
            </a:r>
            <a:r>
              <a:rPr lang="en-US" altLang="zh-CN" sz="2000" dirty="0"/>
              <a:t>,</a:t>
            </a:r>
            <a:r>
              <a:rPr lang="zh-CN" altLang="en-US" sz="2000" dirty="0"/>
              <a:t>以及发生在中国境外但与其所设机构、场所有实际联系的所得</a:t>
            </a:r>
            <a:r>
              <a:rPr lang="en-US" altLang="zh-CN" sz="2000" dirty="0"/>
              <a:t>,</a:t>
            </a:r>
            <a:r>
              <a:rPr lang="zh-CN" altLang="en-US" sz="2000" dirty="0"/>
              <a:t>以机构、场</a:t>
            </a:r>
            <a:r>
              <a:rPr lang="zh-CN" altLang="en-US" sz="2000" dirty="0" smtClean="0"/>
              <a:t>所所在地为纳</a:t>
            </a:r>
            <a:r>
              <a:rPr lang="zh-CN" altLang="en-US" sz="2000" dirty="0"/>
              <a:t>税地点</a:t>
            </a:r>
            <a:r>
              <a:rPr lang="en-US" altLang="zh-CN" sz="2000" dirty="0"/>
              <a:t>.</a:t>
            </a:r>
            <a:r>
              <a:rPr lang="zh-CN" altLang="en-US" sz="2000" dirty="0"/>
              <a:t>非居民企业在中国境内设立两个或者两个以上机构、场所的</a:t>
            </a:r>
            <a:r>
              <a:rPr lang="en-US" altLang="zh-CN" sz="2000" dirty="0"/>
              <a:t>,</a:t>
            </a:r>
            <a:r>
              <a:rPr lang="zh-CN" altLang="en-US" sz="2000" dirty="0" smtClean="0"/>
              <a:t>经税务机构审核</a:t>
            </a:r>
            <a:r>
              <a:rPr lang="zh-CN" altLang="en-US" sz="2000" dirty="0"/>
              <a:t>批准</a:t>
            </a:r>
            <a:r>
              <a:rPr lang="en-US" altLang="zh-CN" sz="2000" dirty="0"/>
              <a:t>,</a:t>
            </a:r>
            <a:r>
              <a:rPr lang="zh-CN" altLang="en-US" sz="2000" dirty="0"/>
              <a:t>可以选择由其主要机构、场所汇总缴纳企业所得税</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6050825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5201424"/>
          </a:xfrm>
          <a:prstGeom prst="rect">
            <a:avLst/>
          </a:prstGeom>
          <a:noFill/>
        </p:spPr>
        <p:txBody>
          <a:bodyPr wrap="square" rtlCol="0">
            <a:spAutoFit/>
          </a:bodyPr>
          <a:lstStyle/>
          <a:p>
            <a:r>
              <a:rPr lang="zh-CN" altLang="en-US" sz="2400" dirty="0"/>
              <a:t>一、税收的概念、特征和作用</a:t>
            </a:r>
          </a:p>
          <a:p>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税收的概念</a:t>
            </a:r>
          </a:p>
          <a:p>
            <a:pPr indent="623888"/>
            <a:r>
              <a:rPr lang="zh-CN" altLang="en-US" sz="2400" dirty="0"/>
              <a:t>税收是国家为了实现其职能</a:t>
            </a:r>
            <a:r>
              <a:rPr lang="en-US" altLang="zh-CN" sz="2400" dirty="0"/>
              <a:t>,</a:t>
            </a:r>
            <a:r>
              <a:rPr lang="zh-CN" altLang="en-US" sz="2400" dirty="0"/>
              <a:t>凭借政治权力</a:t>
            </a:r>
            <a:r>
              <a:rPr lang="en-US" altLang="zh-CN" sz="2400" dirty="0"/>
              <a:t>,</a:t>
            </a:r>
            <a:r>
              <a:rPr lang="zh-CN" altLang="en-US" sz="2400" dirty="0"/>
              <a:t>按照法定标准</a:t>
            </a:r>
            <a:r>
              <a:rPr lang="en-US" altLang="zh-CN" sz="2400" dirty="0"/>
              <a:t>,</a:t>
            </a:r>
            <a:r>
              <a:rPr lang="zh-CN" altLang="en-US" sz="2400" dirty="0"/>
              <a:t>无偿取得财政收入</a:t>
            </a:r>
            <a:r>
              <a:rPr lang="zh-CN" altLang="en-US" sz="2400" dirty="0" smtClean="0"/>
              <a:t>的一种特定</a:t>
            </a:r>
            <a:r>
              <a:rPr lang="zh-CN" altLang="en-US" sz="2400" dirty="0"/>
              <a:t>分配形式</a:t>
            </a:r>
            <a:r>
              <a:rPr lang="en-US" altLang="zh-CN" sz="2400" dirty="0"/>
              <a:t>.</a:t>
            </a:r>
            <a:r>
              <a:rPr lang="zh-CN" altLang="en-US" sz="2400" dirty="0"/>
              <a:t>它是财政收入的主要来源</a:t>
            </a:r>
            <a:r>
              <a:rPr lang="en-US" altLang="zh-CN" sz="2400" dirty="0"/>
              <a:t>,</a:t>
            </a:r>
            <a:r>
              <a:rPr lang="zh-CN" altLang="en-US" sz="2400" dirty="0"/>
              <a:t>体现了国家与纳税人在征税、纳税的利益分配</a:t>
            </a:r>
            <a:r>
              <a:rPr lang="zh-CN" altLang="en-US" sz="2400" dirty="0" smtClean="0"/>
              <a:t>上的一种特殊关</a:t>
            </a:r>
            <a:r>
              <a:rPr lang="zh-CN" altLang="en-US" sz="2400" dirty="0"/>
              <a:t>系</a:t>
            </a:r>
            <a:r>
              <a:rPr lang="en-US" altLang="zh-CN" sz="2400" dirty="0"/>
              <a:t>.</a:t>
            </a:r>
          </a:p>
          <a:p>
            <a:pPr indent="623888"/>
            <a:r>
              <a:rPr lang="en-US" altLang="zh-CN" sz="2400" dirty="0"/>
              <a:t>(</a:t>
            </a:r>
            <a:r>
              <a:rPr lang="zh-CN" altLang="en-US" sz="2400" dirty="0"/>
              <a:t>二</a:t>
            </a:r>
            <a:r>
              <a:rPr lang="en-US" altLang="zh-CN" sz="2400" dirty="0"/>
              <a:t>)</a:t>
            </a:r>
            <a:r>
              <a:rPr lang="zh-CN" altLang="en-US" sz="2400" dirty="0"/>
              <a:t>税收的特征</a:t>
            </a:r>
          </a:p>
          <a:p>
            <a:pPr indent="623888"/>
            <a:r>
              <a:rPr lang="zh-CN" altLang="en-US" sz="2400" dirty="0"/>
              <a:t>税收与其他财政收入形式相比</a:t>
            </a:r>
            <a:r>
              <a:rPr lang="en-US" altLang="zh-CN" sz="2400" dirty="0"/>
              <a:t>,</a:t>
            </a:r>
            <a:r>
              <a:rPr lang="zh-CN" altLang="en-US" sz="2400" dirty="0"/>
              <a:t>具有强制性、无偿性和固定性三个特征</a:t>
            </a:r>
            <a:r>
              <a:rPr lang="en-US" altLang="zh-CN" sz="2400" dirty="0"/>
              <a:t>.</a:t>
            </a:r>
          </a:p>
          <a:p>
            <a:pPr indent="623888"/>
            <a:r>
              <a:rPr lang="zh-TW" altLang="en-US" sz="2000" dirty="0" smtClean="0"/>
              <a:t>１</a:t>
            </a:r>
            <a:r>
              <a:rPr lang="en-US" altLang="zh-TW" sz="2000" dirty="0" smtClean="0"/>
              <a:t>.</a:t>
            </a:r>
            <a:r>
              <a:rPr lang="zh-TW" altLang="en-US" sz="2000" dirty="0" smtClean="0"/>
              <a:t> </a:t>
            </a:r>
            <a:r>
              <a:rPr lang="zh-TW" altLang="en-US" sz="2000" dirty="0"/>
              <a:t>强制性</a:t>
            </a:r>
          </a:p>
          <a:p>
            <a:pPr indent="623888"/>
            <a:r>
              <a:rPr lang="zh-TW" altLang="en-US" sz="2000" dirty="0"/>
              <a:t>强制性是指国家以社会管理者的身份</a:t>
            </a:r>
            <a:r>
              <a:rPr lang="en-US" altLang="zh-TW" sz="2000" dirty="0"/>
              <a:t>,</a:t>
            </a:r>
            <a:r>
              <a:rPr lang="zh-TW" altLang="en-US" sz="2000" dirty="0"/>
              <a:t>凭借政治权力</a:t>
            </a:r>
            <a:r>
              <a:rPr lang="en-US" altLang="zh-TW" sz="2000" dirty="0"/>
              <a:t>,</a:t>
            </a:r>
            <a:r>
              <a:rPr lang="zh-TW" altLang="en-US" sz="2000" dirty="0" smtClean="0"/>
              <a:t>通过法律</a:t>
            </a:r>
            <a:r>
              <a:rPr lang="zh-TW" altLang="en-US" sz="2000" dirty="0"/>
              <a:t>或</a:t>
            </a:r>
            <a:r>
              <a:rPr lang="zh-TW" altLang="en-US" sz="2000" dirty="0" smtClean="0"/>
              <a:t>政令来进行强制</a:t>
            </a:r>
            <a:r>
              <a:rPr lang="zh-CN" altLang="en-US" sz="2000" dirty="0"/>
              <a:t>征收税收</a:t>
            </a:r>
            <a:r>
              <a:rPr lang="en-US" altLang="zh-CN" sz="2000" dirty="0" smtClean="0"/>
              <a:t>.</a:t>
            </a:r>
          </a:p>
          <a:p>
            <a:pPr indent="623888"/>
            <a:r>
              <a:rPr lang="zh-TW" altLang="en-US" sz="2000" dirty="0" smtClean="0"/>
              <a:t>２</a:t>
            </a:r>
            <a:r>
              <a:rPr lang="en-US" altLang="zh-TW" sz="2000" dirty="0" smtClean="0"/>
              <a:t>.</a:t>
            </a:r>
            <a:r>
              <a:rPr lang="zh-TW" altLang="en-US" sz="2000" dirty="0" smtClean="0"/>
              <a:t> </a:t>
            </a:r>
            <a:r>
              <a:rPr lang="zh-TW" altLang="en-US" sz="2000" dirty="0"/>
              <a:t>无偿性</a:t>
            </a:r>
          </a:p>
          <a:p>
            <a:pPr indent="623888"/>
            <a:r>
              <a:rPr lang="zh-TW" altLang="en-US" sz="2000" dirty="0"/>
              <a:t>无偿性是指国家取得税收收入既不需偿还</a:t>
            </a:r>
            <a:r>
              <a:rPr lang="en-US" altLang="zh-TW" sz="2000" dirty="0"/>
              <a:t>,</a:t>
            </a:r>
            <a:r>
              <a:rPr lang="zh-TW" altLang="en-US" sz="2000" dirty="0"/>
              <a:t>也不需对纳税人付出任何代价</a:t>
            </a:r>
            <a:r>
              <a:rPr lang="en-US" altLang="zh-TW" sz="2000" dirty="0" smtClean="0"/>
              <a:t>.</a:t>
            </a:r>
          </a:p>
          <a:p>
            <a:pPr indent="623888"/>
            <a:r>
              <a:rPr lang="en-US" altLang="zh-CN" sz="2000" dirty="0" smtClean="0"/>
              <a:t>3.</a:t>
            </a:r>
            <a:r>
              <a:rPr lang="zh-CN" altLang="en-US" sz="2000" dirty="0" smtClean="0"/>
              <a:t> </a:t>
            </a:r>
            <a:r>
              <a:rPr lang="zh-CN" altLang="en-US" sz="2000" dirty="0"/>
              <a:t>固定性</a:t>
            </a:r>
          </a:p>
          <a:p>
            <a:pPr marL="623888"/>
            <a:r>
              <a:rPr lang="zh-CN" altLang="en-US" sz="2000" dirty="0"/>
              <a:t>固定性是指国家征税以法律形式预先规定征税范围和征收比例</a:t>
            </a:r>
            <a:r>
              <a:rPr lang="en-US" altLang="zh-CN" sz="2000" dirty="0"/>
              <a:t>,</a:t>
            </a:r>
            <a:r>
              <a:rPr lang="zh-CN" altLang="en-US" sz="2000" dirty="0"/>
              <a:t>便于征纳双方共同</a:t>
            </a:r>
            <a:r>
              <a:rPr lang="zh-CN" altLang="en-US" sz="2000" dirty="0" smtClean="0"/>
              <a:t>遵守</a:t>
            </a:r>
            <a:r>
              <a:rPr lang="en-US" altLang="zh-CN" sz="2000" dirty="0"/>
              <a:t>.</a:t>
            </a:r>
            <a:r>
              <a:rPr lang="zh-CN" altLang="en-US" sz="2000" dirty="0"/>
              <a:t>税收的固定性既包括时间上的连续性</a:t>
            </a:r>
            <a:r>
              <a:rPr lang="en-US" altLang="zh-CN" sz="2000" dirty="0"/>
              <a:t>,</a:t>
            </a:r>
            <a:r>
              <a:rPr lang="zh-CN" altLang="en-US" sz="2000" dirty="0"/>
              <a:t>又包括征收比例的固定性</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71599095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4770537"/>
          </a:xfrm>
          <a:prstGeom prst="rect">
            <a:avLst/>
          </a:prstGeom>
          <a:noFill/>
        </p:spPr>
        <p:txBody>
          <a:bodyPr wrap="square" rtlCol="0">
            <a:spAutoFit/>
          </a:bodyPr>
          <a:lstStyle/>
          <a:p>
            <a:r>
              <a:rPr lang="zh-CN" altLang="en-US" sz="2400" dirty="0"/>
              <a:t>二、个人所得税法律制度</a:t>
            </a:r>
          </a:p>
          <a:p>
            <a:pPr indent="623888"/>
            <a:endParaRPr lang="en-US" altLang="zh-CN" sz="2000" dirty="0" smtClean="0"/>
          </a:p>
          <a:p>
            <a:pPr indent="623888"/>
            <a:r>
              <a:rPr lang="en-US" altLang="zh-CN" sz="2000" dirty="0" smtClean="0"/>
              <a:t>(</a:t>
            </a:r>
            <a:r>
              <a:rPr lang="zh-CN" altLang="en-US" sz="2000" dirty="0"/>
              <a:t>一</a:t>
            </a:r>
            <a:r>
              <a:rPr lang="en-US" altLang="zh-CN" sz="2000" dirty="0"/>
              <a:t>)</a:t>
            </a:r>
            <a:r>
              <a:rPr lang="zh-CN" altLang="en-US" sz="2000" dirty="0"/>
              <a:t>个人所得税的概念</a:t>
            </a:r>
          </a:p>
          <a:p>
            <a:pPr indent="623888"/>
            <a:r>
              <a:rPr lang="zh-CN" altLang="en-US" sz="2000" dirty="0"/>
              <a:t>个人所得税是对个人取得的各项应纳税所得征收的一种税</a:t>
            </a:r>
            <a:r>
              <a:rPr lang="en-US" altLang="zh-CN" sz="2000" dirty="0"/>
              <a:t>.</a:t>
            </a:r>
          </a:p>
          <a:p>
            <a:pPr indent="623888"/>
            <a:endParaRPr lang="en-US" altLang="zh-CN" sz="2000" dirty="0" smtClean="0"/>
          </a:p>
          <a:p>
            <a:pPr indent="623888"/>
            <a:r>
              <a:rPr lang="en-US" altLang="zh-CN" sz="2000" dirty="0" smtClean="0"/>
              <a:t>(</a:t>
            </a:r>
            <a:r>
              <a:rPr lang="zh-CN" altLang="en-US" sz="2000" dirty="0"/>
              <a:t>二</a:t>
            </a:r>
            <a:r>
              <a:rPr lang="en-US" altLang="zh-CN" sz="2000" dirty="0"/>
              <a:t>)</a:t>
            </a:r>
            <a:r>
              <a:rPr lang="zh-CN" altLang="en-US" sz="2000" dirty="0"/>
              <a:t>个人所得税的纳税人</a:t>
            </a:r>
          </a:p>
          <a:p>
            <a:pPr indent="623888"/>
            <a:r>
              <a:rPr lang="zh-CN" altLang="en-US" sz="2000" dirty="0"/>
              <a:t>我国个人所得税的纳税人</a:t>
            </a:r>
            <a:r>
              <a:rPr lang="en-US" altLang="zh-CN" sz="2000" dirty="0"/>
              <a:t>,</a:t>
            </a:r>
            <a:r>
              <a:rPr lang="zh-CN" altLang="en-US" sz="2000" dirty="0"/>
              <a:t>包括中国公民、个体工商户、个人独资企业和合伙企业</a:t>
            </a:r>
            <a:r>
              <a:rPr lang="zh-CN" altLang="en-US" sz="2000" dirty="0" smtClean="0"/>
              <a:t>的个人投资者</a:t>
            </a:r>
            <a:r>
              <a:rPr lang="en-US" altLang="zh-CN" sz="2000" dirty="0"/>
              <a:t>,</a:t>
            </a:r>
            <a:r>
              <a:rPr lang="zh-CN" altLang="en-US" sz="2000" dirty="0"/>
              <a:t>在华取得所得的外籍人员</a:t>
            </a:r>
            <a:r>
              <a:rPr lang="en-US" altLang="zh-CN" sz="2000" dirty="0"/>
              <a:t>(</a:t>
            </a:r>
            <a:r>
              <a:rPr lang="zh-CN" altLang="en-US" sz="2000" dirty="0"/>
              <a:t>包括无国籍人员</a:t>
            </a:r>
            <a:r>
              <a:rPr lang="en-US" altLang="zh-CN" sz="2000" dirty="0"/>
              <a:t>),</a:t>
            </a:r>
            <a:r>
              <a:rPr lang="zh-CN" altLang="en-US" sz="2000" dirty="0"/>
              <a:t>我国香港、澳门、台湾同胞</a:t>
            </a:r>
            <a:r>
              <a:rPr lang="en-US" altLang="zh-CN" sz="2000" dirty="0"/>
              <a:t>.</a:t>
            </a:r>
          </a:p>
          <a:p>
            <a:pPr indent="623888"/>
            <a:endParaRPr lang="en-US" altLang="zh-CN" sz="2000" dirty="0" smtClean="0"/>
          </a:p>
          <a:p>
            <a:pPr indent="623888"/>
            <a:r>
              <a:rPr lang="en-US" altLang="zh-CN" sz="2000" dirty="0" smtClean="0"/>
              <a:t>(</a:t>
            </a:r>
            <a:r>
              <a:rPr lang="zh-CN" altLang="en-US" sz="2000" dirty="0"/>
              <a:t>三</a:t>
            </a:r>
            <a:r>
              <a:rPr lang="en-US" altLang="zh-CN" sz="2000" dirty="0"/>
              <a:t>)</a:t>
            </a:r>
            <a:r>
              <a:rPr lang="zh-CN" altLang="en-US" sz="2000" dirty="0"/>
              <a:t>个人所得税的征税对象</a:t>
            </a:r>
          </a:p>
          <a:p>
            <a:pPr indent="623888"/>
            <a:r>
              <a:rPr lang="zh-CN" altLang="en-US" sz="2000" dirty="0"/>
              <a:t>下列各项个人所得</a:t>
            </a:r>
            <a:r>
              <a:rPr lang="en-US" altLang="zh-CN" sz="2000" dirty="0"/>
              <a:t>,</a:t>
            </a:r>
            <a:r>
              <a:rPr lang="zh-CN" altLang="en-US" sz="2000" dirty="0"/>
              <a:t>应纳个人所得税</a:t>
            </a:r>
            <a:r>
              <a:rPr lang="en-US" altLang="zh-CN" sz="2000" dirty="0"/>
              <a:t>:</a:t>
            </a:r>
            <a:r>
              <a:rPr lang="zh-CN" altLang="en-US" sz="2000" dirty="0"/>
              <a:t>工资、薪金所得</a:t>
            </a:r>
            <a:r>
              <a:rPr lang="en-US" altLang="zh-CN" sz="2000" dirty="0"/>
              <a:t>;</a:t>
            </a:r>
            <a:r>
              <a:rPr lang="zh-CN" altLang="en-US" sz="2000" dirty="0"/>
              <a:t>个体工商户生产、经营所得</a:t>
            </a:r>
            <a:r>
              <a:rPr lang="en-US" altLang="zh-CN" sz="2000" dirty="0"/>
              <a:t>;</a:t>
            </a:r>
            <a:r>
              <a:rPr lang="zh-CN" altLang="en-US" sz="2000" dirty="0"/>
              <a:t>对企事</a:t>
            </a:r>
          </a:p>
          <a:p>
            <a:pPr indent="623888"/>
            <a:r>
              <a:rPr lang="zh-CN" altLang="en-US" sz="2000" dirty="0"/>
              <a:t>业单位的承包经营、承租经营所得</a:t>
            </a:r>
            <a:r>
              <a:rPr lang="en-US" altLang="zh-CN" sz="2000" dirty="0"/>
              <a:t>;</a:t>
            </a:r>
            <a:r>
              <a:rPr lang="zh-CN" altLang="en-US" sz="2000" dirty="0"/>
              <a:t>劳务报酬所得</a:t>
            </a:r>
            <a:r>
              <a:rPr lang="en-US" altLang="zh-CN" sz="2000" dirty="0"/>
              <a:t>;</a:t>
            </a:r>
            <a:r>
              <a:rPr lang="zh-CN" altLang="en-US" sz="2000" dirty="0"/>
              <a:t>稿酬所得</a:t>
            </a:r>
            <a:r>
              <a:rPr lang="en-US" altLang="zh-CN" sz="2000" dirty="0"/>
              <a:t>;</a:t>
            </a:r>
            <a:r>
              <a:rPr lang="zh-CN" altLang="en-US" sz="2000" dirty="0"/>
              <a:t>特许权使用费所得</a:t>
            </a:r>
            <a:r>
              <a:rPr lang="en-US" altLang="zh-CN" sz="2000" dirty="0"/>
              <a:t>;</a:t>
            </a:r>
            <a:r>
              <a:rPr lang="zh-CN" altLang="en-US" sz="2000" dirty="0"/>
              <a:t>利息、股息、</a:t>
            </a:r>
          </a:p>
          <a:p>
            <a:pPr indent="623888"/>
            <a:r>
              <a:rPr lang="zh-CN" altLang="en-US" sz="2000" dirty="0"/>
              <a:t>红利所得</a:t>
            </a:r>
            <a:r>
              <a:rPr lang="en-US" altLang="zh-CN" sz="2000" dirty="0"/>
              <a:t>;</a:t>
            </a:r>
            <a:r>
              <a:rPr lang="zh-CN" altLang="en-US" sz="2000" dirty="0"/>
              <a:t>财产租赁所得</a:t>
            </a:r>
            <a:r>
              <a:rPr lang="en-US" altLang="zh-CN" sz="2000" dirty="0"/>
              <a:t>;</a:t>
            </a:r>
            <a:r>
              <a:rPr lang="zh-CN" altLang="en-US" sz="2000" dirty="0"/>
              <a:t>财产转让所得</a:t>
            </a:r>
            <a:r>
              <a:rPr lang="en-US" altLang="zh-CN" sz="2000" dirty="0"/>
              <a:t>;</a:t>
            </a:r>
            <a:r>
              <a:rPr lang="zh-CN" altLang="en-US" sz="2000" dirty="0"/>
              <a:t>偶然所得</a:t>
            </a:r>
            <a:r>
              <a:rPr lang="en-US" altLang="zh-CN" sz="2000" dirty="0"/>
              <a:t>;</a:t>
            </a:r>
            <a:r>
              <a:rPr lang="zh-CN" altLang="en-US" sz="2000" dirty="0"/>
              <a:t>经国务院财政部门确定征税的其他所得</a:t>
            </a:r>
            <a:r>
              <a:rPr lang="en-US" altLang="zh-CN" sz="2000" dirty="0"/>
              <a:t>.</a:t>
            </a:r>
          </a:p>
          <a:p>
            <a:pPr indent="623888"/>
            <a:r>
              <a:rPr lang="zh-CN" altLang="en-US" sz="2000" dirty="0"/>
              <a:t>个人取得的所得</a:t>
            </a:r>
            <a:r>
              <a:rPr lang="en-US" altLang="zh-CN" sz="2000" dirty="0"/>
              <a:t>,</a:t>
            </a:r>
            <a:r>
              <a:rPr lang="zh-CN" altLang="en-US" sz="2000" dirty="0"/>
              <a:t>难以界定应纳税所得项目的</a:t>
            </a:r>
            <a:r>
              <a:rPr lang="en-US" altLang="zh-CN" sz="2000" dirty="0"/>
              <a:t>,</a:t>
            </a:r>
            <a:r>
              <a:rPr lang="zh-CN" altLang="en-US" sz="2000" dirty="0"/>
              <a:t>由主管税务机关确定</a:t>
            </a:r>
            <a:r>
              <a:rPr lang="en-US" altLang="zh-CN" sz="2000" dirty="0"/>
              <a:t>.</a:t>
            </a:r>
          </a:p>
          <a:p>
            <a:pPr indent="623888"/>
            <a:endParaRPr lang="en-US" altLang="zh-CN" sz="2000" dirty="0" smtClean="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647734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799585" cy="4770537"/>
          </a:xfrm>
          <a:prstGeom prst="rect">
            <a:avLst/>
          </a:prstGeom>
          <a:noFill/>
        </p:spPr>
        <p:txBody>
          <a:bodyPr wrap="square" rtlCol="0">
            <a:spAutoFit/>
          </a:bodyPr>
          <a:lstStyle/>
          <a:p>
            <a:r>
              <a:rPr lang="zh-CN" altLang="en-US" sz="2400" dirty="0"/>
              <a:t>二、个人所得税法律制度</a:t>
            </a:r>
          </a:p>
          <a:p>
            <a:pPr indent="623888"/>
            <a:endParaRPr lang="en-US" altLang="zh-CN" sz="2000" dirty="0" smtClean="0"/>
          </a:p>
          <a:p>
            <a:pPr indent="623888"/>
            <a:r>
              <a:rPr lang="en-US" altLang="zh-CN" sz="2000" dirty="0" smtClean="0"/>
              <a:t>(</a:t>
            </a:r>
            <a:r>
              <a:rPr lang="zh-CN" altLang="en-US" sz="2000" dirty="0"/>
              <a:t>四</a:t>
            </a:r>
            <a:r>
              <a:rPr lang="en-US" altLang="zh-CN" sz="2000" dirty="0"/>
              <a:t>)</a:t>
            </a:r>
            <a:r>
              <a:rPr lang="zh-CN" altLang="en-US" sz="2000" dirty="0"/>
              <a:t>个人所得税的税率</a:t>
            </a:r>
          </a:p>
          <a:p>
            <a:pPr indent="623888"/>
            <a:r>
              <a:rPr lang="zh-CN" altLang="en-US" sz="2000" dirty="0"/>
              <a:t>个人所得税按所得项目不同分别适用超额累进税率和比例税率</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工资、薪金所得</a:t>
            </a:r>
            <a:r>
              <a:rPr lang="en-US" altLang="zh-CN" sz="2000" dirty="0"/>
              <a:t>,</a:t>
            </a:r>
            <a:r>
              <a:rPr lang="zh-CN" altLang="en-US" sz="2000" dirty="0"/>
              <a:t>适用超额累进税率</a:t>
            </a:r>
            <a:r>
              <a:rPr lang="en-US" altLang="zh-CN" sz="2000" dirty="0"/>
              <a:t>,</a:t>
            </a:r>
            <a:r>
              <a:rPr lang="zh-CN" altLang="en-US" sz="2000" dirty="0"/>
              <a:t>税率为３％</a:t>
            </a:r>
            <a:r>
              <a:rPr lang="en-US" altLang="zh-CN" sz="2000" dirty="0"/>
              <a:t>~</a:t>
            </a:r>
            <a:r>
              <a:rPr lang="zh-CN" altLang="en-US" sz="2000" dirty="0"/>
              <a:t>４５％</a:t>
            </a:r>
            <a:r>
              <a:rPr lang="en-US" altLang="zh-CN" sz="2000" dirty="0"/>
              <a:t>,</a:t>
            </a:r>
            <a:r>
              <a:rPr lang="zh-CN" altLang="en-US" sz="2000" dirty="0"/>
              <a:t>其级数和具体各级适用</a:t>
            </a:r>
            <a:r>
              <a:rPr lang="zh-CN" altLang="en-US" sz="2000" dirty="0" smtClean="0"/>
              <a:t>税率</a:t>
            </a:r>
            <a:endParaRPr lang="en-US" altLang="zh-CN" sz="2000" dirty="0" smtClean="0"/>
          </a:p>
          <a:p>
            <a:pPr indent="623888"/>
            <a:r>
              <a:rPr lang="en-US" altLang="zh-CN" sz="2000" dirty="0"/>
              <a:t>(</a:t>
            </a:r>
            <a:r>
              <a:rPr lang="zh-CN" altLang="en-US" sz="2000" dirty="0"/>
              <a:t>２</a:t>
            </a:r>
            <a:r>
              <a:rPr lang="en-US" altLang="zh-CN" sz="2000" dirty="0"/>
              <a:t>)</a:t>
            </a:r>
            <a:r>
              <a:rPr lang="zh-CN" altLang="en-US" sz="2000" dirty="0"/>
              <a:t>个体工商户的生产、经营所得和对企事业单位的承包经营、承租经营所得</a:t>
            </a:r>
            <a:r>
              <a:rPr lang="en-US" altLang="zh-CN" sz="2000" dirty="0"/>
              <a:t>,</a:t>
            </a:r>
            <a:r>
              <a:rPr lang="zh-CN" altLang="en-US" sz="2000" dirty="0"/>
              <a:t>适用超额</a:t>
            </a:r>
          </a:p>
          <a:p>
            <a:pPr indent="623888"/>
            <a:r>
              <a:rPr lang="zh-CN" altLang="en-US" sz="2000" dirty="0"/>
              <a:t>累进税率</a:t>
            </a:r>
            <a:r>
              <a:rPr lang="en-US" altLang="zh-CN" sz="2000" dirty="0"/>
              <a:t>,</a:t>
            </a:r>
            <a:r>
              <a:rPr lang="zh-CN" altLang="en-US" sz="2000" dirty="0"/>
              <a:t>税率为５％</a:t>
            </a:r>
            <a:r>
              <a:rPr lang="en-US" altLang="zh-CN" sz="2000" dirty="0"/>
              <a:t>~</a:t>
            </a:r>
            <a:r>
              <a:rPr lang="zh-CN" altLang="en-US" sz="2000" dirty="0"/>
              <a:t>３５％</a:t>
            </a:r>
            <a:r>
              <a:rPr lang="en-US" altLang="zh-CN" sz="2000" dirty="0"/>
              <a:t>,</a:t>
            </a:r>
            <a:r>
              <a:rPr lang="zh-CN" altLang="en-US" sz="2000" dirty="0"/>
              <a:t>其级数和具体各级适用</a:t>
            </a:r>
            <a:r>
              <a:rPr lang="zh-CN" altLang="en-US" sz="2000" dirty="0" smtClean="0"/>
              <a:t>税率</a:t>
            </a:r>
            <a:endParaRPr lang="en-US" altLang="zh-CN" sz="2000" dirty="0" smtClean="0"/>
          </a:p>
          <a:p>
            <a:pPr indent="623888"/>
            <a:r>
              <a:rPr lang="en-US" altLang="zh-CN" sz="2000" dirty="0"/>
              <a:t>(</a:t>
            </a:r>
            <a:r>
              <a:rPr lang="zh-CN" altLang="en-US" sz="2000" dirty="0"/>
              <a:t>３</a:t>
            </a:r>
            <a:r>
              <a:rPr lang="en-US" altLang="zh-CN" sz="2000" dirty="0"/>
              <a:t>)</a:t>
            </a:r>
            <a:r>
              <a:rPr lang="zh-CN" altLang="en-US" sz="2000" dirty="0"/>
              <a:t>劳务报酬所得</a:t>
            </a:r>
            <a:r>
              <a:rPr lang="en-US" altLang="zh-CN" sz="2000" dirty="0"/>
              <a:t>,</a:t>
            </a:r>
            <a:r>
              <a:rPr lang="zh-CN" altLang="en-US" sz="2000" dirty="0"/>
              <a:t>适用比例税率</a:t>
            </a:r>
            <a:r>
              <a:rPr lang="en-US" altLang="zh-CN" sz="2000" dirty="0"/>
              <a:t>,</a:t>
            </a:r>
            <a:r>
              <a:rPr lang="zh-CN" altLang="en-US" sz="2000" dirty="0"/>
              <a:t>税率为２０％</a:t>
            </a:r>
            <a:r>
              <a:rPr lang="en-US" altLang="zh-CN" sz="2000" dirty="0"/>
              <a:t>.</a:t>
            </a:r>
            <a:r>
              <a:rPr lang="zh-CN" altLang="en-US" sz="2000" dirty="0"/>
              <a:t>对劳务报酬所得一次收入畸高的</a:t>
            </a:r>
            <a:r>
              <a:rPr lang="en-US" altLang="zh-CN" sz="2000" dirty="0"/>
              <a:t>,</a:t>
            </a:r>
            <a:r>
              <a:rPr lang="zh-CN" altLang="en-US" sz="2000" dirty="0"/>
              <a:t>可以</a:t>
            </a:r>
          </a:p>
          <a:p>
            <a:pPr marL="623888"/>
            <a:r>
              <a:rPr lang="zh-CN" altLang="en-US" sz="2000" dirty="0"/>
              <a:t>实行加成征收</a:t>
            </a:r>
            <a:r>
              <a:rPr lang="en-US" altLang="zh-CN" sz="2000" dirty="0"/>
              <a:t>.</a:t>
            </a:r>
            <a:r>
              <a:rPr lang="zh-CN" altLang="en-US" sz="2000" dirty="0"/>
              <a:t>这里的加成征收</a:t>
            </a:r>
            <a:r>
              <a:rPr lang="en-US" altLang="zh-CN" sz="2000" dirty="0"/>
              <a:t>,</a:t>
            </a:r>
            <a:r>
              <a:rPr lang="zh-CN" altLang="en-US" sz="2000" dirty="0"/>
              <a:t>是指对应纳税所得额超过２００００</a:t>
            </a:r>
            <a:r>
              <a:rPr lang="en-US" altLang="zh-CN" sz="2000" dirty="0"/>
              <a:t>~</a:t>
            </a:r>
            <a:r>
              <a:rPr lang="zh-CN" altLang="en-US" sz="2000" dirty="0"/>
              <a:t>５００００元的部分</a:t>
            </a:r>
            <a:r>
              <a:rPr lang="en-US" altLang="zh-CN" sz="2000" dirty="0"/>
              <a:t>,</a:t>
            </a:r>
            <a:r>
              <a:rPr lang="zh-CN" altLang="en-US" sz="2000" dirty="0" smtClean="0"/>
              <a:t>依照税法规定计算应纳税额</a:t>
            </a:r>
            <a:r>
              <a:rPr lang="zh-CN" altLang="en-US" sz="2000" dirty="0"/>
              <a:t>后再按照应纳税额加征五成</a:t>
            </a:r>
            <a:r>
              <a:rPr lang="en-US" altLang="zh-CN" sz="2000" dirty="0"/>
              <a:t>;</a:t>
            </a:r>
            <a:r>
              <a:rPr lang="zh-CN" altLang="en-US" sz="2000" dirty="0"/>
              <a:t>超过５００００元的部分</a:t>
            </a:r>
            <a:r>
              <a:rPr lang="en-US" altLang="zh-CN" sz="2000" dirty="0"/>
              <a:t>,</a:t>
            </a:r>
            <a:r>
              <a:rPr lang="zh-CN" altLang="en-US" sz="2000" dirty="0"/>
              <a:t>加征十成</a:t>
            </a:r>
            <a:r>
              <a:rPr lang="en-US" altLang="zh-CN" sz="2000" dirty="0"/>
              <a:t>.</a:t>
            </a:r>
            <a:r>
              <a:rPr lang="zh-CN" altLang="en-US" sz="2000" dirty="0" smtClean="0"/>
              <a:t>因此</a:t>
            </a:r>
            <a:r>
              <a:rPr lang="en-US" altLang="zh-CN" sz="2000" dirty="0"/>
              <a:t>,</a:t>
            </a:r>
            <a:r>
              <a:rPr lang="zh-CN" altLang="en-US" sz="2000" dirty="0"/>
              <a:t>劳务报酬所得实际上适用２０％、３０％、４０％的三级超额累进</a:t>
            </a:r>
            <a:r>
              <a:rPr lang="zh-CN" altLang="en-US" sz="2000" dirty="0" smtClean="0"/>
              <a:t>税率</a:t>
            </a:r>
            <a:endParaRPr lang="en-US" altLang="zh-CN" sz="2000" dirty="0" smtClean="0"/>
          </a:p>
          <a:p>
            <a:pPr indent="623888"/>
            <a:r>
              <a:rPr lang="en-US" altLang="zh-CN" sz="2000" dirty="0"/>
              <a:t>(</a:t>
            </a:r>
            <a:r>
              <a:rPr lang="zh-CN" altLang="en-US" sz="2000" dirty="0"/>
              <a:t>４</a:t>
            </a:r>
            <a:r>
              <a:rPr lang="en-US" altLang="zh-CN" sz="2000" dirty="0"/>
              <a:t>)</a:t>
            </a:r>
            <a:r>
              <a:rPr lang="zh-CN" altLang="en-US" sz="2000" dirty="0"/>
              <a:t>稿酬所得</a:t>
            </a:r>
            <a:r>
              <a:rPr lang="en-US" altLang="zh-CN" sz="2000" dirty="0"/>
              <a:t>,</a:t>
            </a:r>
            <a:r>
              <a:rPr lang="zh-CN" altLang="en-US" sz="2000" dirty="0"/>
              <a:t>适用比例税率</a:t>
            </a:r>
            <a:r>
              <a:rPr lang="en-US" altLang="zh-CN" sz="2000" dirty="0"/>
              <a:t>,</a:t>
            </a:r>
            <a:r>
              <a:rPr lang="zh-CN" altLang="en-US" sz="2000" dirty="0"/>
              <a:t>税率为２０％</a:t>
            </a:r>
            <a:r>
              <a:rPr lang="en-US" altLang="zh-CN" sz="2000" dirty="0"/>
              <a:t>,</a:t>
            </a:r>
            <a:r>
              <a:rPr lang="zh-CN" altLang="en-US" sz="2000" dirty="0"/>
              <a:t>并按应纳税额减征３０％</a:t>
            </a:r>
            <a:r>
              <a:rPr lang="en-US" altLang="zh-CN" sz="2000" dirty="0"/>
              <a:t>.</a:t>
            </a:r>
            <a:r>
              <a:rPr lang="zh-CN" altLang="en-US" sz="2000" dirty="0" smtClean="0"/>
              <a:t>其实际税率为１４％</a:t>
            </a:r>
            <a:r>
              <a:rPr lang="en-US" altLang="zh-CN" sz="2000" dirty="0"/>
              <a:t>.</a:t>
            </a:r>
          </a:p>
          <a:p>
            <a:pPr marL="623888"/>
            <a:r>
              <a:rPr lang="en-US" altLang="zh-CN" sz="2000" dirty="0"/>
              <a:t>(</a:t>
            </a:r>
            <a:r>
              <a:rPr lang="zh-CN" altLang="en-US" sz="2000" dirty="0"/>
              <a:t>５</a:t>
            </a:r>
            <a:r>
              <a:rPr lang="en-US" altLang="zh-CN" sz="2000" dirty="0"/>
              <a:t>)</a:t>
            </a:r>
            <a:r>
              <a:rPr lang="zh-CN" altLang="en-US" sz="2000" dirty="0"/>
              <a:t>特许权使用费所得</a:t>
            </a:r>
            <a:r>
              <a:rPr lang="en-US" altLang="zh-CN" sz="2000" dirty="0"/>
              <a:t>,</a:t>
            </a:r>
            <a:r>
              <a:rPr lang="zh-CN" altLang="en-US" sz="2000" dirty="0"/>
              <a:t>利息、股息、红利所得</a:t>
            </a:r>
            <a:r>
              <a:rPr lang="en-US" altLang="zh-CN" sz="2000" dirty="0"/>
              <a:t>,</a:t>
            </a:r>
            <a:r>
              <a:rPr lang="zh-CN" altLang="en-US" sz="2000" dirty="0"/>
              <a:t>财产租赁所得</a:t>
            </a:r>
            <a:r>
              <a:rPr lang="en-US" altLang="zh-CN" sz="2000" dirty="0"/>
              <a:t>,</a:t>
            </a:r>
            <a:r>
              <a:rPr lang="zh-CN" altLang="en-US" sz="2000" dirty="0"/>
              <a:t>财产转让所得</a:t>
            </a:r>
            <a:r>
              <a:rPr lang="en-US" altLang="zh-CN" sz="2000" dirty="0"/>
              <a:t>,</a:t>
            </a:r>
            <a:r>
              <a:rPr lang="zh-CN" altLang="en-US" sz="2000" dirty="0"/>
              <a:t>偶然</a:t>
            </a:r>
            <a:r>
              <a:rPr lang="zh-CN" altLang="en-US" sz="2000" dirty="0" smtClean="0"/>
              <a:t>所得和</a:t>
            </a:r>
            <a:r>
              <a:rPr lang="zh-CN" altLang="en-US" sz="2000" dirty="0"/>
              <a:t>其他所得</a:t>
            </a:r>
            <a:r>
              <a:rPr lang="en-US" altLang="zh-CN" sz="2000" dirty="0"/>
              <a:t>,</a:t>
            </a:r>
            <a:r>
              <a:rPr lang="zh-CN" altLang="en-US" sz="2000" dirty="0"/>
              <a:t>适用比例税率</a:t>
            </a:r>
            <a:r>
              <a:rPr lang="en-US" altLang="zh-CN" sz="2000" dirty="0"/>
              <a:t>,</a:t>
            </a:r>
            <a:r>
              <a:rPr lang="zh-CN" altLang="en-US" sz="2000" dirty="0"/>
              <a:t>税率为２０％</a:t>
            </a:r>
            <a:r>
              <a:rPr lang="en-US" altLang="zh-CN" sz="2000" dirty="0"/>
              <a:t>.</a:t>
            </a:r>
            <a:r>
              <a:rPr lang="zh-CN" altLang="en-US" sz="2000" dirty="0"/>
              <a:t>出租居民住用适用房适用１０％的税率</a:t>
            </a:r>
            <a:r>
              <a:rPr lang="en-US" altLang="zh-CN" sz="2000" dirty="0"/>
              <a:t>.</a:t>
            </a:r>
          </a:p>
          <a:p>
            <a:pPr marL="623888"/>
            <a:r>
              <a:rPr lang="zh-CN" altLang="en-US" sz="2000" dirty="0"/>
              <a:t>对储蓄存款利息所得征收个人所得税</a:t>
            </a:r>
            <a:r>
              <a:rPr lang="en-US" altLang="zh-CN" sz="2000" dirty="0"/>
              <a:t>,</a:t>
            </a:r>
            <a:r>
              <a:rPr lang="zh-CN" altLang="en-US" sz="2000" dirty="0"/>
              <a:t>减按５％的比例税率执行</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1313208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所得税法律制度</a:t>
            </a:r>
          </a:p>
        </p:txBody>
      </p:sp>
      <p:sp>
        <p:nvSpPr>
          <p:cNvPr id="37" name="文本框 36"/>
          <p:cNvSpPr txBox="1"/>
          <p:nvPr/>
        </p:nvSpPr>
        <p:spPr>
          <a:xfrm>
            <a:off x="673928" y="847865"/>
            <a:ext cx="10955536" cy="5386090"/>
          </a:xfrm>
          <a:prstGeom prst="rect">
            <a:avLst/>
          </a:prstGeom>
          <a:noFill/>
        </p:spPr>
        <p:txBody>
          <a:bodyPr wrap="square" rtlCol="0">
            <a:spAutoFit/>
          </a:bodyPr>
          <a:lstStyle/>
          <a:p>
            <a:r>
              <a:rPr lang="zh-CN" altLang="en-US" sz="2400" dirty="0"/>
              <a:t>二、个人所得税法律制度</a:t>
            </a:r>
          </a:p>
          <a:p>
            <a:pPr indent="623888"/>
            <a:endParaRPr lang="en-US" altLang="zh-CN" sz="2000" dirty="0" smtClean="0"/>
          </a:p>
          <a:p>
            <a:pPr indent="534988"/>
            <a:r>
              <a:rPr lang="en-US" altLang="zh-CN" sz="2000" dirty="0"/>
              <a:t>(</a:t>
            </a:r>
            <a:r>
              <a:rPr lang="zh-CN" altLang="en-US" sz="2000" dirty="0"/>
              <a:t>五</a:t>
            </a:r>
            <a:r>
              <a:rPr lang="en-US" altLang="zh-CN" sz="2000" dirty="0"/>
              <a:t>)</a:t>
            </a:r>
            <a:r>
              <a:rPr lang="zh-CN" altLang="en-US" sz="2000" dirty="0"/>
              <a:t>个人所得税的征收管理</a:t>
            </a:r>
          </a:p>
          <a:p>
            <a:pPr indent="534988"/>
            <a:r>
              <a:rPr lang="zh-CN" altLang="en-US" sz="2000" dirty="0" smtClean="0"/>
              <a:t>１</a:t>
            </a:r>
            <a:r>
              <a:rPr lang="en-US" altLang="zh-CN" sz="2000" dirty="0" smtClean="0"/>
              <a:t>.</a:t>
            </a:r>
            <a:r>
              <a:rPr lang="zh-CN" altLang="en-US" sz="2000" dirty="0" smtClean="0"/>
              <a:t>自行申报纳</a:t>
            </a:r>
            <a:r>
              <a:rPr lang="zh-CN" altLang="en-US" sz="2000" dirty="0"/>
              <a:t>税</a:t>
            </a:r>
          </a:p>
          <a:p>
            <a:pPr indent="890588"/>
            <a:r>
              <a:rPr lang="en-US" altLang="zh-CN" sz="2000" dirty="0"/>
              <a:t>(</a:t>
            </a:r>
            <a:r>
              <a:rPr lang="zh-CN" altLang="en-US" sz="2000" dirty="0"/>
              <a:t>１</a:t>
            </a:r>
            <a:r>
              <a:rPr lang="en-US" altLang="zh-CN" sz="2000" dirty="0"/>
              <a:t>)</a:t>
            </a:r>
            <a:r>
              <a:rPr lang="zh-CN" altLang="en-US" sz="2000" dirty="0"/>
              <a:t>自行申报纳税的纳税义务人</a:t>
            </a:r>
            <a:r>
              <a:rPr lang="en-US" altLang="zh-CN" sz="2000" dirty="0"/>
              <a:t>.</a:t>
            </a:r>
          </a:p>
          <a:p>
            <a:pPr marL="534988" indent="355600"/>
            <a:r>
              <a:rPr lang="zh-CN" altLang="en-US" sz="2000" dirty="0"/>
              <a:t>纳税义务人有下列情形之一的</a:t>
            </a:r>
            <a:r>
              <a:rPr lang="en-US" altLang="zh-CN" sz="2000" dirty="0"/>
              <a:t>,</a:t>
            </a:r>
            <a:r>
              <a:rPr lang="zh-CN" altLang="en-US" sz="2000" dirty="0"/>
              <a:t>应当按照规定到主管税务机关办理纳税申报</a:t>
            </a:r>
            <a:r>
              <a:rPr lang="en-US" altLang="zh-CN" sz="2000" dirty="0"/>
              <a:t>:</a:t>
            </a:r>
            <a:r>
              <a:rPr lang="zh-CN" altLang="en-US" sz="2000" dirty="0"/>
              <a:t>年</a:t>
            </a:r>
            <a:r>
              <a:rPr lang="zh-CN" altLang="en-US" sz="2000" dirty="0" smtClean="0"/>
              <a:t>所得</a:t>
            </a:r>
            <a:r>
              <a:rPr lang="en-US" altLang="zh-CN" sz="2000" dirty="0" smtClean="0"/>
              <a:t>12</a:t>
            </a:r>
            <a:r>
              <a:rPr lang="zh-CN" altLang="en-US" sz="2000" dirty="0" smtClean="0"/>
              <a:t>万元</a:t>
            </a:r>
            <a:r>
              <a:rPr lang="zh-CN" altLang="en-US" sz="2000" dirty="0"/>
              <a:t>以上的</a:t>
            </a:r>
            <a:r>
              <a:rPr lang="en-US" altLang="zh-CN" sz="2000" dirty="0"/>
              <a:t>;</a:t>
            </a:r>
            <a:r>
              <a:rPr lang="zh-CN" altLang="en-US" sz="2000" dirty="0"/>
              <a:t>从中国境内两处或者两处以上取得工资、薪金所得的</a:t>
            </a:r>
            <a:r>
              <a:rPr lang="en-US" altLang="zh-CN" sz="2000" dirty="0"/>
              <a:t>;</a:t>
            </a:r>
            <a:r>
              <a:rPr lang="zh-CN" altLang="en-US" sz="2000" dirty="0"/>
              <a:t>从中国境外取得所得的</a:t>
            </a:r>
            <a:r>
              <a:rPr lang="en-US" altLang="zh-CN" sz="2000" dirty="0" smtClean="0"/>
              <a:t>;</a:t>
            </a:r>
            <a:r>
              <a:rPr lang="zh-CN" altLang="en-US" sz="2000" dirty="0" smtClean="0"/>
              <a:t>取得应纳</a:t>
            </a:r>
            <a:r>
              <a:rPr lang="zh-CN" altLang="en-US" sz="2000" dirty="0"/>
              <a:t>税所得</a:t>
            </a:r>
            <a:r>
              <a:rPr lang="en-US" altLang="zh-CN" sz="2000" dirty="0"/>
              <a:t>,</a:t>
            </a:r>
            <a:r>
              <a:rPr lang="zh-CN" altLang="en-US" sz="2000" dirty="0"/>
              <a:t>没有扣缴义务人的</a:t>
            </a:r>
            <a:r>
              <a:rPr lang="en-US" altLang="zh-CN" sz="2000" dirty="0"/>
              <a:t>;</a:t>
            </a:r>
            <a:r>
              <a:rPr lang="zh-CN" altLang="en-US" sz="2000" dirty="0"/>
              <a:t>国务院规定的其他情形</a:t>
            </a:r>
            <a:r>
              <a:rPr lang="en-US" altLang="zh-CN" sz="2000" dirty="0"/>
              <a:t>.</a:t>
            </a:r>
          </a:p>
          <a:p>
            <a:pPr marL="534988" indent="355600"/>
            <a:r>
              <a:rPr lang="en-US" altLang="zh-CN" sz="2000" dirty="0"/>
              <a:t>(</a:t>
            </a:r>
            <a:r>
              <a:rPr lang="zh-CN" altLang="en-US" sz="2000" dirty="0"/>
              <a:t>２</a:t>
            </a:r>
            <a:r>
              <a:rPr lang="en-US" altLang="zh-CN" sz="2000" dirty="0"/>
              <a:t>)</a:t>
            </a:r>
            <a:r>
              <a:rPr lang="zh-CN" altLang="en-US" sz="2000" dirty="0"/>
              <a:t>自行申报纳税的纳税期限</a:t>
            </a:r>
            <a:r>
              <a:rPr lang="en-US" altLang="zh-CN" sz="2000" dirty="0"/>
              <a:t>.</a:t>
            </a:r>
          </a:p>
          <a:p>
            <a:pPr marL="534988" indent="355600"/>
            <a:r>
              <a:rPr lang="zh-CN" altLang="en-US" sz="2000" dirty="0"/>
              <a:t>自行申报纳税人每月应纳的税款</a:t>
            </a:r>
            <a:r>
              <a:rPr lang="en-US" altLang="zh-CN" sz="2000" dirty="0"/>
              <a:t>,</a:t>
            </a:r>
            <a:r>
              <a:rPr lang="zh-CN" altLang="en-US" sz="2000" dirty="0"/>
              <a:t>应当在次月７日内缴入国库</a:t>
            </a:r>
            <a:r>
              <a:rPr lang="en-US" altLang="zh-CN" sz="2000" dirty="0"/>
              <a:t>,</a:t>
            </a:r>
            <a:r>
              <a:rPr lang="zh-CN" altLang="en-US" sz="2000" dirty="0" smtClean="0"/>
              <a:t>并向税务机关报送纳税申报表</a:t>
            </a:r>
            <a:r>
              <a:rPr lang="en-US" altLang="zh-CN" sz="2000" dirty="0"/>
              <a:t>.</a:t>
            </a:r>
          </a:p>
          <a:p>
            <a:pPr marL="534988" indent="355600"/>
            <a:r>
              <a:rPr lang="zh-CN" altLang="en-US" sz="2000" dirty="0"/>
              <a:t>从中国境外取得所得的纳税义务人</a:t>
            </a:r>
            <a:r>
              <a:rPr lang="en-US" altLang="zh-CN" sz="2000" dirty="0"/>
              <a:t>,</a:t>
            </a:r>
            <a:r>
              <a:rPr lang="zh-CN" altLang="en-US" sz="2000" dirty="0"/>
              <a:t>应当在年度终了后３０日内</a:t>
            </a:r>
            <a:r>
              <a:rPr lang="en-US" altLang="zh-CN" sz="2000" dirty="0"/>
              <a:t>,</a:t>
            </a:r>
            <a:r>
              <a:rPr lang="zh-CN" altLang="en-US" sz="2000" dirty="0"/>
              <a:t>将应纳</a:t>
            </a:r>
            <a:r>
              <a:rPr lang="zh-CN" altLang="en-US" sz="2000" dirty="0" smtClean="0"/>
              <a:t>的税款缴入国库</a:t>
            </a:r>
            <a:r>
              <a:rPr lang="en-US" altLang="zh-CN" sz="2000" dirty="0"/>
              <a:t>,</a:t>
            </a:r>
            <a:r>
              <a:rPr lang="zh-CN" altLang="en-US" sz="2000" dirty="0"/>
              <a:t>并向税务机关报送纳税申报表</a:t>
            </a:r>
            <a:r>
              <a:rPr lang="en-US" altLang="zh-CN" sz="2000" dirty="0" smtClean="0"/>
              <a:t>.</a:t>
            </a:r>
          </a:p>
          <a:p>
            <a:pPr marL="534988" indent="355600"/>
            <a:r>
              <a:rPr lang="zh-CN" altLang="en-US" sz="2000" dirty="0" smtClean="0"/>
              <a:t>年</a:t>
            </a:r>
            <a:r>
              <a:rPr lang="zh-CN" altLang="en-US" sz="2000" dirty="0"/>
              <a:t>所得１２万元以上的纳税义务人</a:t>
            </a:r>
            <a:r>
              <a:rPr lang="en-US" altLang="zh-CN" sz="2000" dirty="0"/>
              <a:t>,</a:t>
            </a:r>
            <a:r>
              <a:rPr lang="zh-CN" altLang="en-US" sz="2000" dirty="0"/>
              <a:t>在年度终了后３个</a:t>
            </a:r>
            <a:r>
              <a:rPr lang="zh-CN" altLang="en-US" sz="2000" dirty="0" smtClean="0"/>
              <a:t>月内到主管税务机关办理纳税</a:t>
            </a:r>
            <a:r>
              <a:rPr lang="zh-TW" altLang="en-US" sz="2000" dirty="0" smtClean="0"/>
              <a:t>申报</a:t>
            </a:r>
            <a:r>
              <a:rPr lang="en-US" altLang="zh-TW" sz="2000" dirty="0" smtClean="0"/>
              <a:t>.</a:t>
            </a:r>
          </a:p>
          <a:p>
            <a:pPr indent="534988"/>
            <a:r>
              <a:rPr lang="zh-CN" altLang="en-US" sz="2000" dirty="0" smtClean="0"/>
              <a:t>２</a:t>
            </a:r>
            <a:r>
              <a:rPr lang="en-US" altLang="zh-CN" sz="2000" dirty="0" smtClean="0"/>
              <a:t>.</a:t>
            </a:r>
            <a:r>
              <a:rPr lang="zh-CN" altLang="en-US" sz="2000" dirty="0" smtClean="0"/>
              <a:t> </a:t>
            </a:r>
            <a:r>
              <a:rPr lang="zh-CN" altLang="en-US" sz="2000" dirty="0"/>
              <a:t>代扣代缴</a:t>
            </a:r>
          </a:p>
          <a:p>
            <a:pPr marL="534988"/>
            <a:r>
              <a:rPr lang="zh-CN" altLang="en-US" sz="2000" dirty="0"/>
              <a:t>个人所得税</a:t>
            </a:r>
            <a:r>
              <a:rPr lang="en-US" altLang="zh-CN" sz="2000" dirty="0"/>
              <a:t>,</a:t>
            </a:r>
            <a:r>
              <a:rPr lang="zh-CN" altLang="en-US" sz="2000" dirty="0"/>
              <a:t>以支付所得的单位或者个人为扣缴义务人</a:t>
            </a:r>
            <a:r>
              <a:rPr lang="en-US" altLang="zh-CN" sz="2000" dirty="0"/>
              <a:t>.</a:t>
            </a:r>
            <a:r>
              <a:rPr lang="zh-CN" altLang="en-US" sz="2000" dirty="0"/>
              <a:t>扣缴义务人每月所扣的税款</a:t>
            </a:r>
            <a:r>
              <a:rPr lang="en-US" altLang="zh-CN" sz="2000" dirty="0" smtClean="0"/>
              <a:t>,</a:t>
            </a:r>
            <a:r>
              <a:rPr lang="zh-CN" altLang="en-US" sz="2000" dirty="0" smtClean="0"/>
              <a:t>应</a:t>
            </a:r>
            <a:r>
              <a:rPr lang="zh-CN" altLang="en-US" sz="2000" dirty="0"/>
              <a:t>当在次月７日内缴入国库</a:t>
            </a:r>
            <a:r>
              <a:rPr lang="en-US" altLang="zh-CN" sz="2000" dirty="0"/>
              <a:t>.</a:t>
            </a:r>
            <a:r>
              <a:rPr lang="zh-CN" altLang="en-US" sz="2000" dirty="0"/>
              <a:t>对扣缴义务人按照所扣缴的税款</a:t>
            </a:r>
            <a:r>
              <a:rPr lang="en-US" altLang="zh-CN" sz="2000" dirty="0"/>
              <a:t>,</a:t>
            </a:r>
            <a:r>
              <a:rPr lang="zh-CN" altLang="en-US" sz="2000" dirty="0"/>
              <a:t>付给２％的手续费</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53670227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3046988"/>
          </a:xfrm>
          <a:prstGeom prst="rect">
            <a:avLst/>
          </a:prstGeom>
          <a:noFill/>
        </p:spPr>
        <p:txBody>
          <a:bodyPr wrap="square" rtlCol="0">
            <a:spAutoFit/>
          </a:bodyPr>
          <a:lstStyle/>
          <a:p>
            <a:r>
              <a:rPr lang="zh-CN" altLang="en-US" sz="2400" dirty="0"/>
              <a:t>一、税收的概念、特征和作用</a:t>
            </a:r>
          </a:p>
          <a:p>
            <a:endParaRPr lang="en-US" altLang="zh-CN" sz="2400" dirty="0" smtClean="0"/>
          </a:p>
          <a:p>
            <a:pPr indent="623888"/>
            <a:r>
              <a:rPr lang="en-US" altLang="zh-CN" sz="2400" dirty="0"/>
              <a:t>(</a:t>
            </a:r>
            <a:r>
              <a:rPr lang="zh-CN" altLang="en-US" sz="2400" dirty="0"/>
              <a:t>三</a:t>
            </a:r>
            <a:r>
              <a:rPr lang="en-US" altLang="zh-CN" sz="2400" dirty="0"/>
              <a:t>)</a:t>
            </a:r>
            <a:r>
              <a:rPr lang="zh-CN" altLang="en-US" sz="2400" dirty="0"/>
              <a:t>税收的作用</a:t>
            </a:r>
          </a:p>
          <a:p>
            <a:pPr indent="623888"/>
            <a:r>
              <a:rPr lang="zh-CN" altLang="en-US" sz="2400" dirty="0"/>
              <a:t>在社会主义市场经济运行中</a:t>
            </a:r>
            <a:r>
              <a:rPr lang="en-US" altLang="zh-CN" sz="2400" dirty="0"/>
              <a:t>,</a:t>
            </a:r>
            <a:r>
              <a:rPr lang="zh-CN" altLang="en-US" sz="2400" dirty="0"/>
              <a:t>税收主要具有以下四个方面的作用</a:t>
            </a:r>
            <a:r>
              <a:rPr lang="en-US" altLang="zh-CN" sz="2400" dirty="0"/>
              <a:t>.</a:t>
            </a:r>
          </a:p>
          <a:p>
            <a:pPr indent="1158875"/>
            <a:r>
              <a:rPr lang="en-US" altLang="zh-CN" sz="2400" dirty="0"/>
              <a:t>(</a:t>
            </a:r>
            <a:r>
              <a:rPr lang="zh-CN" altLang="en-US" sz="2400" dirty="0"/>
              <a:t>１</a:t>
            </a:r>
            <a:r>
              <a:rPr lang="en-US" altLang="zh-CN" sz="2400" dirty="0"/>
              <a:t>)</a:t>
            </a:r>
            <a:r>
              <a:rPr lang="zh-CN" altLang="en-US" sz="2400" dirty="0"/>
              <a:t>税收具有资源配置的作用</a:t>
            </a:r>
            <a:r>
              <a:rPr lang="en-US" altLang="zh-CN" sz="2400" dirty="0"/>
              <a:t>.</a:t>
            </a:r>
          </a:p>
          <a:p>
            <a:pPr indent="1158875"/>
            <a:r>
              <a:rPr lang="en-US" altLang="zh-CN" sz="2400" dirty="0"/>
              <a:t>(</a:t>
            </a:r>
            <a:r>
              <a:rPr lang="zh-CN" altLang="en-US" sz="2400" dirty="0"/>
              <a:t>２</a:t>
            </a:r>
            <a:r>
              <a:rPr lang="en-US" altLang="zh-CN" sz="2400" dirty="0"/>
              <a:t>)</a:t>
            </a:r>
            <a:r>
              <a:rPr lang="zh-CN" altLang="en-US" sz="2400" dirty="0"/>
              <a:t>税收具有收入再分配的作用</a:t>
            </a:r>
            <a:r>
              <a:rPr lang="en-US" altLang="zh-CN" sz="2400" dirty="0"/>
              <a:t>.</a:t>
            </a:r>
          </a:p>
          <a:p>
            <a:pPr indent="1158875"/>
            <a:r>
              <a:rPr lang="en-US" altLang="zh-CN" sz="2400" dirty="0"/>
              <a:t>(</a:t>
            </a:r>
            <a:r>
              <a:rPr lang="zh-CN" altLang="en-US" sz="2400" dirty="0"/>
              <a:t>３</a:t>
            </a:r>
            <a:r>
              <a:rPr lang="en-US" altLang="zh-CN" sz="2400" dirty="0"/>
              <a:t>)</a:t>
            </a:r>
            <a:r>
              <a:rPr lang="zh-CN" altLang="en-US" sz="2400" dirty="0"/>
              <a:t>税收具有稳定经济的作用</a:t>
            </a:r>
            <a:r>
              <a:rPr lang="en-US" altLang="zh-CN" sz="2400" dirty="0"/>
              <a:t>.</a:t>
            </a:r>
          </a:p>
          <a:p>
            <a:pPr indent="1158875"/>
            <a:r>
              <a:rPr lang="en-US" altLang="zh-CN" sz="2400" dirty="0"/>
              <a:t>(</a:t>
            </a:r>
            <a:r>
              <a:rPr lang="zh-CN" altLang="en-US" sz="2400" dirty="0"/>
              <a:t>４</a:t>
            </a:r>
            <a:r>
              <a:rPr lang="en-US" altLang="zh-CN" sz="2400" dirty="0"/>
              <a:t>)</a:t>
            </a:r>
            <a:r>
              <a:rPr lang="zh-CN" altLang="en-US" sz="2400" dirty="0"/>
              <a:t>税收具有维护国家政权的作用</a:t>
            </a:r>
            <a:r>
              <a:rPr lang="en-US" altLang="zh-CN" sz="24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0820928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4524315"/>
          </a:xfrm>
          <a:prstGeom prst="rect">
            <a:avLst/>
          </a:prstGeom>
          <a:noFill/>
        </p:spPr>
        <p:txBody>
          <a:bodyPr wrap="square" rtlCol="0">
            <a:spAutoFit/>
          </a:bodyPr>
          <a:lstStyle/>
          <a:p>
            <a:r>
              <a:rPr lang="zh-CN" altLang="en-US" sz="2400" b="1" dirty="0"/>
              <a:t>二、税法的概念及构成要素</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税法的概念</a:t>
            </a:r>
          </a:p>
          <a:p>
            <a:pPr indent="623888"/>
            <a:r>
              <a:rPr lang="zh-CN" altLang="en-US" sz="2400" dirty="0"/>
              <a:t>税法是国家权力机关和行政机关制定的用以调整国家与纳税人之间在征纳税</a:t>
            </a:r>
            <a:r>
              <a:rPr lang="zh-CN" altLang="en-US" sz="2400" dirty="0" smtClean="0"/>
              <a:t>方面的权利与义务关</a:t>
            </a:r>
            <a:r>
              <a:rPr lang="zh-CN" altLang="en-US" sz="2400" dirty="0"/>
              <a:t>系的法律规范的总称</a:t>
            </a:r>
            <a:r>
              <a:rPr lang="en-US" altLang="zh-CN" sz="2400" dirty="0"/>
              <a:t>,</a:t>
            </a:r>
            <a:r>
              <a:rPr lang="zh-CN" altLang="en-US" sz="2400" dirty="0"/>
              <a:t>是国家法律的重要组成部分</a:t>
            </a:r>
            <a:r>
              <a:rPr lang="en-US" altLang="zh-CN" sz="2400" dirty="0" smtClean="0"/>
              <a:t>.</a:t>
            </a:r>
          </a:p>
          <a:p>
            <a:pPr indent="623888"/>
            <a:endParaRPr lang="en-US" altLang="ja-JP" sz="2400" b="1" dirty="0"/>
          </a:p>
          <a:p>
            <a:pPr indent="623888"/>
            <a:r>
              <a:rPr lang="en-US" altLang="zh-CN" sz="2400" dirty="0"/>
              <a:t>(</a:t>
            </a:r>
            <a:r>
              <a:rPr lang="zh-CN" altLang="en-US" sz="2400" dirty="0"/>
              <a:t>二</a:t>
            </a:r>
            <a:r>
              <a:rPr lang="en-US" altLang="zh-CN" sz="2400" dirty="0"/>
              <a:t>)</a:t>
            </a:r>
            <a:r>
              <a:rPr lang="zh-CN" altLang="en-US" sz="2400" dirty="0"/>
              <a:t>税法的构成要素</a:t>
            </a:r>
          </a:p>
          <a:p>
            <a:pPr marL="712788"/>
            <a:r>
              <a:rPr lang="zh-TW" altLang="en-US" sz="2400" dirty="0" smtClean="0"/>
              <a:t>１</a:t>
            </a:r>
            <a:r>
              <a:rPr lang="en-US" altLang="zh-TW" sz="2400" dirty="0" smtClean="0"/>
              <a:t>.</a:t>
            </a:r>
            <a:r>
              <a:rPr lang="zh-TW" altLang="en-US" sz="2400" dirty="0" smtClean="0"/>
              <a:t>纳</a:t>
            </a:r>
            <a:r>
              <a:rPr lang="zh-TW" altLang="en-US" sz="2400" dirty="0"/>
              <a:t>税人</a:t>
            </a:r>
          </a:p>
          <a:p>
            <a:pPr marL="712788"/>
            <a:r>
              <a:rPr lang="zh-CN" altLang="en-US" sz="2400" dirty="0"/>
              <a:t>纳税人亦称“纳税义务人”或“纳税主体”</a:t>
            </a:r>
            <a:r>
              <a:rPr lang="en-US" altLang="zh-CN" sz="2400" dirty="0"/>
              <a:t>,</a:t>
            </a:r>
            <a:r>
              <a:rPr lang="zh-CN" altLang="en-US" sz="2400" dirty="0"/>
              <a:t>是税法规定的直接负有纳税义务</a:t>
            </a:r>
            <a:r>
              <a:rPr lang="zh-CN" altLang="en-US" sz="2400" dirty="0" smtClean="0"/>
              <a:t>的单位和个人</a:t>
            </a:r>
            <a:r>
              <a:rPr lang="en-US" altLang="zh-CN" sz="2400" dirty="0" smtClean="0"/>
              <a:t>.</a:t>
            </a:r>
          </a:p>
          <a:p>
            <a:pPr marL="712788"/>
            <a:r>
              <a:rPr lang="zh-CN" altLang="en-US" sz="2400" dirty="0" smtClean="0"/>
              <a:t>２</a:t>
            </a:r>
            <a:r>
              <a:rPr lang="en-US" altLang="zh-CN" sz="2400" dirty="0"/>
              <a:t>.</a:t>
            </a:r>
            <a:r>
              <a:rPr lang="zh-CN" altLang="en-US" sz="2400" dirty="0" smtClean="0"/>
              <a:t>征税对</a:t>
            </a:r>
            <a:r>
              <a:rPr lang="zh-CN" altLang="en-US" sz="2400" dirty="0"/>
              <a:t>象</a:t>
            </a:r>
          </a:p>
          <a:p>
            <a:pPr marL="712788"/>
            <a:r>
              <a:rPr lang="zh-CN" altLang="en-US" sz="2400" dirty="0"/>
              <a:t>征税对象亦称“征税客体”</a:t>
            </a:r>
            <a:r>
              <a:rPr lang="en-US" altLang="zh-CN" sz="2400" dirty="0"/>
              <a:t>,</a:t>
            </a:r>
            <a:r>
              <a:rPr lang="zh-CN" altLang="en-US" sz="2400" dirty="0"/>
              <a:t>指对什么课税</a:t>
            </a:r>
            <a:r>
              <a:rPr lang="en-US" altLang="zh-CN" sz="2400" dirty="0"/>
              <a:t>,</a:t>
            </a:r>
            <a:r>
              <a:rPr lang="zh-CN" altLang="en-US" sz="2400" dirty="0"/>
              <a:t>是税法规定的征税的标的物</a:t>
            </a:r>
            <a:r>
              <a:rPr lang="en-US" altLang="zh-CN" sz="2400" dirty="0" smtClean="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7336002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4893647"/>
          </a:xfrm>
          <a:prstGeom prst="rect">
            <a:avLst/>
          </a:prstGeom>
          <a:noFill/>
        </p:spPr>
        <p:txBody>
          <a:bodyPr wrap="square" rtlCol="0">
            <a:spAutoFit/>
          </a:bodyPr>
          <a:lstStyle/>
          <a:p>
            <a:r>
              <a:rPr lang="zh-CN" altLang="en-US" sz="2400" b="1" dirty="0"/>
              <a:t>二、税法的概念及构成要素</a:t>
            </a:r>
          </a:p>
          <a:p>
            <a:pPr indent="623888"/>
            <a:endParaRPr lang="en-US" altLang="ja-JP" sz="2400" b="1" dirty="0"/>
          </a:p>
          <a:p>
            <a:pPr indent="623888"/>
            <a:r>
              <a:rPr lang="en-US" altLang="zh-CN" sz="2400" dirty="0"/>
              <a:t>(</a:t>
            </a:r>
            <a:r>
              <a:rPr lang="zh-CN" altLang="en-US" sz="2400" dirty="0"/>
              <a:t>二</a:t>
            </a:r>
            <a:r>
              <a:rPr lang="en-US" altLang="zh-CN" sz="2400" dirty="0"/>
              <a:t>)</a:t>
            </a:r>
            <a:r>
              <a:rPr lang="zh-CN" altLang="en-US" sz="2400" dirty="0"/>
              <a:t>税法的构成要素</a:t>
            </a:r>
          </a:p>
          <a:p>
            <a:pPr marL="623888" indent="446088"/>
            <a:r>
              <a:rPr lang="zh-TW" altLang="en-US" sz="2400" dirty="0" smtClean="0"/>
              <a:t>３</a:t>
            </a:r>
            <a:r>
              <a:rPr lang="en-US" altLang="zh-TW" sz="2400" dirty="0" smtClean="0"/>
              <a:t>.</a:t>
            </a:r>
            <a:r>
              <a:rPr lang="zh-TW" altLang="en-US" sz="2400" dirty="0" smtClean="0"/>
              <a:t>税目</a:t>
            </a:r>
            <a:endParaRPr lang="zh-TW" altLang="en-US" sz="2400" dirty="0"/>
          </a:p>
          <a:p>
            <a:pPr marL="623888" indent="446088"/>
            <a:r>
              <a:rPr lang="zh-TW" altLang="en-US" sz="2400" dirty="0"/>
              <a:t>税目是征税对象的具体项目</a:t>
            </a:r>
            <a:r>
              <a:rPr lang="en-US" altLang="zh-TW" sz="2400" dirty="0"/>
              <a:t>,</a:t>
            </a:r>
            <a:r>
              <a:rPr lang="zh-TW" altLang="en-US" sz="2400" dirty="0"/>
              <a:t>它具体地规定了一个税种的征税范围</a:t>
            </a:r>
            <a:r>
              <a:rPr lang="en-US" altLang="zh-TW" sz="2400" dirty="0"/>
              <a:t>,</a:t>
            </a:r>
            <a:r>
              <a:rPr lang="zh-TW" altLang="en-US" sz="2400" dirty="0"/>
              <a:t>体现了征税的度</a:t>
            </a:r>
            <a:r>
              <a:rPr lang="en-US" altLang="zh-TW" sz="2400" dirty="0" smtClean="0"/>
              <a:t>.</a:t>
            </a:r>
            <a:r>
              <a:rPr lang="zh-CN" altLang="en-US" sz="2400" dirty="0" smtClean="0"/>
              <a:t>规</a:t>
            </a:r>
            <a:r>
              <a:rPr lang="zh-CN" altLang="en-US" sz="2400" dirty="0"/>
              <a:t>定税目的目的有两个</a:t>
            </a:r>
            <a:r>
              <a:rPr lang="en-US" altLang="zh-CN" sz="2400" dirty="0"/>
              <a:t>:</a:t>
            </a:r>
            <a:r>
              <a:rPr lang="zh-CN" altLang="en-US" sz="2400" dirty="0"/>
              <a:t>一是为了明确征税的具体范围</a:t>
            </a:r>
            <a:r>
              <a:rPr lang="en-US" altLang="zh-CN" sz="2400" dirty="0"/>
              <a:t>;</a:t>
            </a:r>
            <a:r>
              <a:rPr lang="zh-CN" altLang="en-US" sz="2400" dirty="0"/>
              <a:t>二是为了对不同的征税项目加以</a:t>
            </a:r>
            <a:r>
              <a:rPr lang="zh-CN" altLang="en-US" sz="2400" dirty="0" smtClean="0"/>
              <a:t>区分</a:t>
            </a:r>
            <a:r>
              <a:rPr lang="en-US" altLang="zh-CN" sz="2400" dirty="0"/>
              <a:t>,</a:t>
            </a:r>
            <a:r>
              <a:rPr lang="zh-CN" altLang="en-US" sz="2400" dirty="0"/>
              <a:t>从而制定高低不同的税率</a:t>
            </a:r>
            <a:r>
              <a:rPr lang="en-US" altLang="zh-CN" sz="2400" dirty="0" smtClean="0"/>
              <a:t>.</a:t>
            </a:r>
            <a:endParaRPr lang="en-US" altLang="ja-JP" sz="2400" b="1" dirty="0"/>
          </a:p>
          <a:p>
            <a:pPr marL="623888" indent="446088"/>
            <a:r>
              <a:rPr lang="zh-TW" altLang="en-US" sz="2400" dirty="0" smtClean="0"/>
              <a:t>４</a:t>
            </a:r>
            <a:r>
              <a:rPr lang="en-US" altLang="zh-TW" sz="2400" dirty="0" smtClean="0"/>
              <a:t>.</a:t>
            </a:r>
            <a:r>
              <a:rPr lang="zh-TW" altLang="en-US" sz="2400" dirty="0" smtClean="0"/>
              <a:t>税率</a:t>
            </a:r>
            <a:endParaRPr lang="zh-TW" altLang="en-US" sz="2400" dirty="0"/>
          </a:p>
          <a:p>
            <a:pPr marL="623888" indent="446088"/>
            <a:r>
              <a:rPr lang="zh-TW" altLang="en-US" sz="2400" dirty="0"/>
              <a:t>税率是指应纳税额与征税对象数额</a:t>
            </a:r>
            <a:r>
              <a:rPr lang="en-US" altLang="zh-TW" sz="2400" dirty="0"/>
              <a:t>(</a:t>
            </a:r>
            <a:r>
              <a:rPr lang="zh-TW" altLang="en-US" sz="2400" dirty="0"/>
              <a:t>数量</a:t>
            </a:r>
            <a:r>
              <a:rPr lang="en-US" altLang="zh-TW" sz="2400" dirty="0"/>
              <a:t>)</a:t>
            </a:r>
            <a:r>
              <a:rPr lang="zh-TW" altLang="en-US" sz="2400" dirty="0"/>
              <a:t>之间的法定比例</a:t>
            </a:r>
            <a:r>
              <a:rPr lang="en-US" altLang="zh-TW" sz="2400" dirty="0"/>
              <a:t>,</a:t>
            </a:r>
            <a:r>
              <a:rPr lang="zh-TW" altLang="en-US" sz="2400" dirty="0"/>
              <a:t>是计算税额和税收负担</a:t>
            </a:r>
            <a:r>
              <a:rPr lang="zh-TW" altLang="en-US" sz="2400" dirty="0" smtClean="0"/>
              <a:t>的尺度</a:t>
            </a:r>
            <a:r>
              <a:rPr lang="en-US" altLang="zh-TW" sz="2400" dirty="0"/>
              <a:t>.</a:t>
            </a:r>
            <a:r>
              <a:rPr lang="zh-TW" altLang="en-US" sz="2400" dirty="0"/>
              <a:t>它体现了征税的程度</a:t>
            </a:r>
            <a:r>
              <a:rPr lang="en-US" altLang="zh-TW" sz="2400" dirty="0"/>
              <a:t>,</a:t>
            </a:r>
            <a:r>
              <a:rPr lang="zh-TW" altLang="en-US" sz="2400" dirty="0"/>
              <a:t>是税收法律制度中的核心要素</a:t>
            </a:r>
            <a:r>
              <a:rPr lang="en-US" altLang="zh-TW" sz="2400" dirty="0" smtClean="0"/>
              <a:t>.</a:t>
            </a:r>
          </a:p>
          <a:p>
            <a:pPr marL="623888" indent="446088"/>
            <a:r>
              <a:rPr lang="zh-CN" altLang="en-US" sz="2400" dirty="0" smtClean="0"/>
              <a:t>５</a:t>
            </a:r>
            <a:r>
              <a:rPr lang="en-US" altLang="zh-CN" sz="2400" dirty="0" smtClean="0"/>
              <a:t>.</a:t>
            </a:r>
            <a:r>
              <a:rPr lang="zh-CN" altLang="en-US" sz="2400" dirty="0" smtClean="0"/>
              <a:t>计税依据</a:t>
            </a:r>
            <a:endParaRPr lang="zh-CN" altLang="en-US" sz="2400" dirty="0"/>
          </a:p>
          <a:p>
            <a:pPr marL="623888" indent="446088"/>
            <a:r>
              <a:rPr lang="zh-CN" altLang="en-US" sz="2400" dirty="0"/>
              <a:t>计税依据是指计算应纳税额所依据的标准</a:t>
            </a:r>
            <a:r>
              <a:rPr lang="en-US" altLang="zh-CN" sz="2400" dirty="0"/>
              <a:t>,</a:t>
            </a:r>
            <a:r>
              <a:rPr lang="zh-CN" altLang="en-US" sz="2400" dirty="0"/>
              <a:t>即根据什么来计算纳税人应缴纳的税额</a:t>
            </a:r>
            <a:r>
              <a:rPr lang="en-US" altLang="zh-CN" sz="2400" dirty="0" smtClean="0"/>
              <a:t>.</a:t>
            </a:r>
            <a:r>
              <a:rPr lang="zh-CN" altLang="en-US" sz="2400" dirty="0" smtClean="0"/>
              <a:t>计税依据</a:t>
            </a:r>
            <a:r>
              <a:rPr lang="zh-CN" altLang="en-US" sz="2400" dirty="0"/>
              <a:t>一般有两种</a:t>
            </a:r>
            <a:r>
              <a:rPr lang="en-US" altLang="zh-CN" sz="2400" dirty="0"/>
              <a:t>:</a:t>
            </a:r>
            <a:r>
              <a:rPr lang="zh-CN" altLang="en-US" sz="2400" dirty="0"/>
              <a:t>一是从价计征</a:t>
            </a:r>
            <a:r>
              <a:rPr lang="en-US" altLang="zh-CN" sz="2400" dirty="0"/>
              <a:t>;</a:t>
            </a:r>
            <a:r>
              <a:rPr lang="zh-CN" altLang="en-US" sz="2400" dirty="0"/>
              <a:t>二是从量计征</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574512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5262979"/>
          </a:xfrm>
          <a:prstGeom prst="rect">
            <a:avLst/>
          </a:prstGeom>
          <a:noFill/>
        </p:spPr>
        <p:txBody>
          <a:bodyPr wrap="square" rtlCol="0">
            <a:spAutoFit/>
          </a:bodyPr>
          <a:lstStyle/>
          <a:p>
            <a:r>
              <a:rPr lang="zh-CN" altLang="en-US" sz="2400" b="1" dirty="0"/>
              <a:t>二、税法的概念及构成要素</a:t>
            </a:r>
          </a:p>
          <a:p>
            <a:pPr indent="623888"/>
            <a:endParaRPr lang="en-US" altLang="ja-JP" sz="2400" b="1" dirty="0"/>
          </a:p>
          <a:p>
            <a:pPr indent="623888"/>
            <a:r>
              <a:rPr lang="en-US" altLang="zh-CN" sz="2400" dirty="0"/>
              <a:t>(</a:t>
            </a:r>
            <a:r>
              <a:rPr lang="zh-CN" altLang="en-US" sz="2400" dirty="0"/>
              <a:t>二</a:t>
            </a:r>
            <a:r>
              <a:rPr lang="en-US" altLang="zh-CN" sz="2400" dirty="0"/>
              <a:t>)</a:t>
            </a:r>
            <a:r>
              <a:rPr lang="zh-CN" altLang="en-US" sz="2400" dirty="0"/>
              <a:t>税法的构成要素</a:t>
            </a:r>
          </a:p>
          <a:p>
            <a:pPr marL="446088" indent="623888"/>
            <a:r>
              <a:rPr lang="zh-CN" altLang="en-US" sz="2400" dirty="0" smtClean="0"/>
              <a:t>６</a:t>
            </a:r>
            <a:r>
              <a:rPr lang="en-US" altLang="zh-CN" sz="2400" dirty="0" smtClean="0"/>
              <a:t>.</a:t>
            </a:r>
            <a:r>
              <a:rPr lang="zh-CN" altLang="en-US" sz="2400" dirty="0" smtClean="0"/>
              <a:t>纳税环节</a:t>
            </a:r>
            <a:endParaRPr lang="zh-CN" altLang="en-US" sz="2400" dirty="0"/>
          </a:p>
          <a:p>
            <a:pPr marL="446088" indent="623888"/>
            <a:r>
              <a:rPr lang="zh-CN" altLang="en-US" sz="2400" dirty="0"/>
              <a:t>纳税环节是指税法规定的商品在整个流转过程中应当缴纳税款的环节</a:t>
            </a:r>
            <a:r>
              <a:rPr lang="en-US" altLang="zh-CN" sz="2400" dirty="0"/>
              <a:t>.</a:t>
            </a:r>
            <a:r>
              <a:rPr lang="zh-CN" altLang="en-US" sz="2400" dirty="0" smtClean="0"/>
              <a:t>商品从生产到消费要经过许多流转环节</a:t>
            </a:r>
            <a:r>
              <a:rPr lang="en-US" altLang="zh-CN" sz="2400" dirty="0"/>
              <a:t>,</a:t>
            </a:r>
            <a:r>
              <a:rPr lang="zh-CN" altLang="en-US" sz="2400" dirty="0"/>
              <a:t>如工业品一般要经过工业生产、商业批发、商业零售等环节</a:t>
            </a:r>
            <a:r>
              <a:rPr lang="en-US" altLang="zh-CN" sz="2400" dirty="0" smtClean="0"/>
              <a:t>.</a:t>
            </a:r>
          </a:p>
          <a:p>
            <a:pPr marL="446088" indent="623888"/>
            <a:r>
              <a:rPr lang="zh-CN" altLang="en-US" sz="2400" dirty="0" smtClean="0"/>
              <a:t>７</a:t>
            </a:r>
            <a:r>
              <a:rPr lang="en-US" altLang="zh-CN" sz="2400" dirty="0" smtClean="0"/>
              <a:t>.</a:t>
            </a:r>
            <a:r>
              <a:rPr lang="zh-CN" altLang="en-US" sz="2400" dirty="0" smtClean="0"/>
              <a:t>纳</a:t>
            </a:r>
            <a:r>
              <a:rPr lang="zh-CN" altLang="en-US" sz="2400" dirty="0"/>
              <a:t>税期限</a:t>
            </a:r>
          </a:p>
          <a:p>
            <a:pPr marL="446088" indent="623888"/>
            <a:r>
              <a:rPr lang="zh-CN" altLang="en-US" sz="2400" dirty="0"/>
              <a:t>纳税期限是指纳税人的纳税义务发生后应依法缴纳税款的期限</a:t>
            </a:r>
            <a:r>
              <a:rPr lang="en-US" altLang="zh-CN" sz="2400" dirty="0"/>
              <a:t>.</a:t>
            </a:r>
            <a:r>
              <a:rPr lang="zh-CN" altLang="en-US" sz="2400" dirty="0" smtClean="0"/>
              <a:t>规定纳税期限是为了保证国家财政收入</a:t>
            </a:r>
            <a:r>
              <a:rPr lang="zh-CN" altLang="en-US" sz="2400" dirty="0"/>
              <a:t>的及时实现</a:t>
            </a:r>
            <a:r>
              <a:rPr lang="en-US" altLang="zh-CN" sz="2400" dirty="0"/>
              <a:t>,</a:t>
            </a:r>
            <a:r>
              <a:rPr lang="zh-CN" altLang="en-US" sz="2400" dirty="0"/>
              <a:t>也是税收强制性和固定性的体现</a:t>
            </a:r>
            <a:r>
              <a:rPr lang="en-US" altLang="zh-CN" sz="2400" dirty="0" smtClean="0"/>
              <a:t>.</a:t>
            </a:r>
          </a:p>
          <a:p>
            <a:pPr marL="446088" indent="623888"/>
            <a:r>
              <a:rPr lang="zh-CN" altLang="en-US" sz="2400" dirty="0" smtClean="0"/>
              <a:t>８</a:t>
            </a:r>
            <a:r>
              <a:rPr lang="en-US" altLang="zh-CN" sz="2400" dirty="0" smtClean="0"/>
              <a:t>.</a:t>
            </a:r>
            <a:r>
              <a:rPr lang="zh-CN" altLang="en-US" sz="2400" dirty="0" smtClean="0"/>
              <a:t>起征点与免</a:t>
            </a:r>
            <a:r>
              <a:rPr lang="zh-CN" altLang="en-US" sz="2400" dirty="0"/>
              <a:t>征点</a:t>
            </a:r>
          </a:p>
          <a:p>
            <a:pPr marL="446088" indent="623888"/>
            <a:r>
              <a:rPr lang="zh-CN" altLang="en-US" sz="2400" dirty="0"/>
              <a:t>起征点是指课税对象达到一定数额时才开始征税</a:t>
            </a:r>
            <a:r>
              <a:rPr lang="en-US" altLang="zh-CN" sz="2400" dirty="0"/>
              <a:t>,</a:t>
            </a:r>
            <a:r>
              <a:rPr lang="zh-CN" altLang="en-US" sz="2400" dirty="0" smtClean="0"/>
              <a:t>一旦达到起征点则按课税对象总量依</a:t>
            </a:r>
            <a:r>
              <a:rPr lang="zh-CN" altLang="en-US" sz="2400" dirty="0"/>
              <a:t>一定税率征税</a:t>
            </a:r>
            <a:r>
              <a:rPr lang="en-US" altLang="zh-CN" sz="2400" dirty="0"/>
              <a:t>.</a:t>
            </a:r>
            <a:r>
              <a:rPr lang="zh-CN" altLang="en-US" sz="2400" dirty="0"/>
              <a:t>免征点是指所有课税对象都有一个免征额</a:t>
            </a:r>
            <a:r>
              <a:rPr lang="en-US" altLang="zh-CN" sz="2400" dirty="0"/>
              <a:t>,</a:t>
            </a:r>
            <a:r>
              <a:rPr lang="zh-CN" altLang="en-US" sz="2400" dirty="0"/>
              <a:t>扣除免征额之后</a:t>
            </a:r>
            <a:r>
              <a:rPr lang="en-US" altLang="zh-CN" sz="2400" dirty="0"/>
              <a:t>,</a:t>
            </a:r>
            <a:r>
              <a:rPr lang="zh-CN" altLang="en-US" sz="2400" dirty="0"/>
              <a:t>剩</a:t>
            </a:r>
            <a:r>
              <a:rPr lang="zh-CN" altLang="en-US" sz="2400" dirty="0" smtClean="0"/>
              <a:t>余的课税对</a:t>
            </a:r>
            <a:r>
              <a:rPr lang="zh-CN" altLang="en-US" sz="2400" dirty="0"/>
              <a:t>象再按一定税率征税</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5460803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4524315"/>
          </a:xfrm>
          <a:prstGeom prst="rect">
            <a:avLst/>
          </a:prstGeom>
          <a:noFill/>
        </p:spPr>
        <p:txBody>
          <a:bodyPr wrap="square" rtlCol="0">
            <a:spAutoFit/>
          </a:bodyPr>
          <a:lstStyle/>
          <a:p>
            <a:r>
              <a:rPr lang="zh-CN" altLang="en-US" sz="2400" b="1" dirty="0"/>
              <a:t>二、税法的概念及构成要素</a:t>
            </a:r>
          </a:p>
          <a:p>
            <a:pPr indent="623888"/>
            <a:endParaRPr lang="en-US" altLang="ja-JP" sz="2400" b="1" dirty="0"/>
          </a:p>
          <a:p>
            <a:pPr indent="623888"/>
            <a:r>
              <a:rPr lang="en-US" altLang="zh-CN" sz="2400" dirty="0"/>
              <a:t>(</a:t>
            </a:r>
            <a:r>
              <a:rPr lang="zh-CN" altLang="en-US" sz="2400" dirty="0"/>
              <a:t>二</a:t>
            </a:r>
            <a:r>
              <a:rPr lang="en-US" altLang="zh-CN" sz="2400" dirty="0"/>
              <a:t>)</a:t>
            </a:r>
            <a:r>
              <a:rPr lang="zh-CN" altLang="en-US" sz="2400" dirty="0"/>
              <a:t>税法的构成要素</a:t>
            </a:r>
          </a:p>
          <a:p>
            <a:pPr marL="534988" indent="623888"/>
            <a:r>
              <a:rPr lang="zh-CN" altLang="en-US" sz="2400" dirty="0" smtClean="0"/>
              <a:t>９</a:t>
            </a:r>
            <a:r>
              <a:rPr lang="en-US" altLang="zh-CN" sz="2400" dirty="0" smtClean="0"/>
              <a:t>.</a:t>
            </a:r>
            <a:r>
              <a:rPr lang="zh-CN" altLang="en-US" sz="2400" dirty="0" smtClean="0"/>
              <a:t>减</a:t>
            </a:r>
            <a:r>
              <a:rPr lang="zh-CN" altLang="en-US" sz="2400" dirty="0"/>
              <a:t>税和免税</a:t>
            </a:r>
          </a:p>
          <a:p>
            <a:pPr marL="534988" indent="623888"/>
            <a:r>
              <a:rPr lang="zh-CN" altLang="en-US" sz="2400" dirty="0"/>
              <a:t>减税和免税是指国家为实现一定的政治经济政策</a:t>
            </a:r>
            <a:r>
              <a:rPr lang="en-US" altLang="zh-CN" sz="2400" dirty="0"/>
              <a:t>,</a:t>
            </a:r>
            <a:r>
              <a:rPr lang="zh-CN" altLang="en-US" sz="2400" dirty="0"/>
              <a:t>给某些纳税人或征税对</a:t>
            </a:r>
            <a:r>
              <a:rPr lang="zh-CN" altLang="en-US" sz="2400" dirty="0" smtClean="0"/>
              <a:t>象的鼓励或特殊照顾</a:t>
            </a:r>
            <a:r>
              <a:rPr lang="en-US" altLang="zh-CN" sz="2400" dirty="0"/>
              <a:t>.</a:t>
            </a:r>
            <a:r>
              <a:rPr lang="zh-CN" altLang="en-US" sz="2400" dirty="0"/>
              <a:t>减税是对应纳税额少征收的一部分</a:t>
            </a:r>
            <a:r>
              <a:rPr lang="en-US" altLang="zh-CN" sz="2400" dirty="0"/>
              <a:t>;</a:t>
            </a:r>
            <a:r>
              <a:rPr lang="zh-CN" altLang="en-US" sz="2400" dirty="0"/>
              <a:t>免税是对应纳税额全部予以免征</a:t>
            </a:r>
            <a:r>
              <a:rPr lang="en-US" altLang="zh-CN" sz="2400" dirty="0"/>
              <a:t>.</a:t>
            </a:r>
            <a:r>
              <a:rPr lang="zh-CN" altLang="en-US" sz="2400" dirty="0" smtClean="0"/>
              <a:t>从某种意义上讲</a:t>
            </a:r>
            <a:r>
              <a:rPr lang="en-US" altLang="zh-CN" sz="2400" dirty="0"/>
              <a:t>,</a:t>
            </a:r>
            <a:r>
              <a:rPr lang="zh-CN" altLang="en-US" sz="2400" dirty="0"/>
              <a:t>减税和免税也是税率的一种辅助和补充手段</a:t>
            </a:r>
            <a:r>
              <a:rPr lang="en-US" altLang="zh-CN" sz="2400" dirty="0" smtClean="0"/>
              <a:t>.</a:t>
            </a:r>
          </a:p>
          <a:p>
            <a:pPr marL="534988" indent="623888"/>
            <a:r>
              <a:rPr lang="zh-CN" altLang="en-US" sz="2400" dirty="0" smtClean="0"/>
              <a:t>１０</a:t>
            </a:r>
            <a:r>
              <a:rPr lang="en-US" altLang="zh-CN" sz="2400" dirty="0" smtClean="0"/>
              <a:t>.</a:t>
            </a:r>
            <a:r>
              <a:rPr lang="zh-CN" altLang="en-US" sz="2400" dirty="0" smtClean="0"/>
              <a:t> </a:t>
            </a:r>
            <a:r>
              <a:rPr lang="zh-CN" altLang="en-US" sz="2400" dirty="0"/>
              <a:t>违章处理</a:t>
            </a:r>
          </a:p>
          <a:p>
            <a:pPr marL="534988" indent="623888"/>
            <a:r>
              <a:rPr lang="zh-CN" altLang="en-US" sz="2400" dirty="0"/>
              <a:t>违章处理是指对纳税人违反税法的行为所作的处罚</a:t>
            </a:r>
            <a:r>
              <a:rPr lang="en-US" altLang="zh-CN" sz="2400" dirty="0"/>
              <a:t>,</a:t>
            </a:r>
            <a:r>
              <a:rPr lang="zh-CN" altLang="en-US" sz="2400" dirty="0"/>
              <a:t>它是维护国家税法严肃</a:t>
            </a:r>
            <a:r>
              <a:rPr lang="zh-CN" altLang="en-US" sz="2400" dirty="0" smtClean="0"/>
              <a:t>性的一种必要措施</a:t>
            </a:r>
            <a:r>
              <a:rPr lang="en-US" altLang="zh-CN" sz="2400" dirty="0"/>
              <a:t>,</a:t>
            </a:r>
            <a:r>
              <a:rPr lang="zh-CN" altLang="en-US" sz="2400" dirty="0"/>
              <a:t>也是税收强制性的一种具体体现</a:t>
            </a:r>
            <a:r>
              <a:rPr lang="en-US" altLang="zh-CN" sz="2400" dirty="0"/>
              <a:t>.</a:t>
            </a:r>
            <a:r>
              <a:rPr lang="zh-CN" altLang="en-US" sz="2400" dirty="0"/>
              <a:t>违章处理的方式主要有加收滞纳金、</a:t>
            </a:r>
            <a:r>
              <a:rPr lang="zh-CN" altLang="en-US" sz="2400" dirty="0" smtClean="0"/>
              <a:t>处以罚款</a:t>
            </a:r>
            <a:r>
              <a:rPr lang="zh-CN" altLang="en-US" sz="2400" dirty="0"/>
              <a:t>、通知银行扣款、吊销税务登记证、会同工商行政管理部门吊销营业执照、</a:t>
            </a:r>
            <a:r>
              <a:rPr lang="zh-CN" altLang="en-US" sz="2400" dirty="0" smtClean="0"/>
              <a:t>移送司法机关追究刑事责</a:t>
            </a:r>
            <a:r>
              <a:rPr lang="zh-CN" altLang="en-US" sz="2400" dirty="0"/>
              <a:t>任等</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595806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税收与税法概述</a:t>
            </a:r>
          </a:p>
        </p:txBody>
      </p:sp>
      <p:sp>
        <p:nvSpPr>
          <p:cNvPr id="37" name="文本框 36"/>
          <p:cNvSpPr txBox="1"/>
          <p:nvPr/>
        </p:nvSpPr>
        <p:spPr>
          <a:xfrm>
            <a:off x="673928" y="959285"/>
            <a:ext cx="10933257" cy="4524315"/>
          </a:xfrm>
          <a:prstGeom prst="rect">
            <a:avLst/>
          </a:prstGeom>
          <a:noFill/>
        </p:spPr>
        <p:txBody>
          <a:bodyPr wrap="square" rtlCol="0">
            <a:spAutoFit/>
          </a:bodyPr>
          <a:lstStyle/>
          <a:p>
            <a:r>
              <a:rPr lang="zh-CN" altLang="en-US" sz="2400" b="1" dirty="0"/>
              <a:t>三、税收法律关系</a:t>
            </a:r>
            <a:endParaRPr lang="en-US" altLang="ja-JP" sz="2400" b="1" dirty="0"/>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税收法律关系的概念</a:t>
            </a:r>
          </a:p>
          <a:p>
            <a:pPr indent="623888"/>
            <a:r>
              <a:rPr lang="zh-CN" altLang="en-US" sz="2400" dirty="0"/>
              <a:t>税收法律关系是指税收法律制度所确认和调整的国家与纳税人之间、</a:t>
            </a:r>
            <a:r>
              <a:rPr lang="zh-CN" altLang="en-US" sz="2400" dirty="0" smtClean="0"/>
              <a:t>国家与国家之间以及各级政府之间在税收分配过</a:t>
            </a:r>
            <a:r>
              <a:rPr lang="zh-CN" altLang="en-US" sz="2400" dirty="0"/>
              <a:t>程中形成的权利和义务关系</a:t>
            </a:r>
            <a:r>
              <a:rPr lang="en-US" altLang="zh-CN" sz="2400" dirty="0"/>
              <a:t>.</a:t>
            </a:r>
            <a:r>
              <a:rPr lang="zh-CN" altLang="en-US" sz="2400" dirty="0" smtClean="0"/>
              <a:t>税收法律关系体现为国家征税与纳税人纳</a:t>
            </a:r>
            <a:r>
              <a:rPr lang="zh-CN" altLang="en-US" sz="2400" dirty="0"/>
              <a:t>税的利益分配关系</a:t>
            </a:r>
            <a:r>
              <a:rPr lang="en-US" altLang="zh-CN" sz="2400" dirty="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税收法律关系的要素</a:t>
            </a:r>
          </a:p>
          <a:p>
            <a:pPr indent="623888"/>
            <a:r>
              <a:rPr lang="zh-CN" altLang="en-US" sz="2400" dirty="0"/>
              <a:t>税收法律关系的要素是构成税收法律关系的必要条件</a:t>
            </a:r>
            <a:r>
              <a:rPr lang="en-US" altLang="zh-CN" sz="2400" dirty="0"/>
              <a:t>.</a:t>
            </a:r>
            <a:r>
              <a:rPr lang="zh-CN" altLang="en-US" sz="2400" dirty="0" smtClean="0"/>
              <a:t>每一税收法律关系必须具备这些</a:t>
            </a:r>
            <a:r>
              <a:rPr lang="zh-CN" altLang="en-US" sz="2400" dirty="0"/>
              <a:t>条件或要素</a:t>
            </a:r>
            <a:r>
              <a:rPr lang="en-US" altLang="zh-CN" sz="2400" dirty="0"/>
              <a:t>,</a:t>
            </a:r>
            <a:r>
              <a:rPr lang="zh-CN" altLang="en-US" sz="2400" dirty="0"/>
              <a:t>否则</a:t>
            </a:r>
            <a:r>
              <a:rPr lang="en-US" altLang="zh-CN" sz="2400" dirty="0"/>
              <a:t>,</a:t>
            </a:r>
            <a:r>
              <a:rPr lang="zh-CN" altLang="en-US" sz="2400" dirty="0"/>
              <a:t>税收法律关系就不存在</a:t>
            </a:r>
            <a:r>
              <a:rPr lang="en-US" altLang="zh-CN" sz="2400" dirty="0"/>
              <a:t>.</a:t>
            </a:r>
            <a:r>
              <a:rPr lang="zh-CN" altLang="en-US" sz="2400" dirty="0"/>
              <a:t>其中</a:t>
            </a:r>
            <a:r>
              <a:rPr lang="en-US" altLang="zh-CN" sz="2400" dirty="0"/>
              <a:t>,</a:t>
            </a:r>
            <a:r>
              <a:rPr lang="zh-CN" altLang="en-US" sz="2400" dirty="0"/>
              <a:t>每一要素发生变化</a:t>
            </a:r>
            <a:r>
              <a:rPr lang="en-US" altLang="zh-CN" sz="2400" dirty="0"/>
              <a:t>,</a:t>
            </a:r>
            <a:r>
              <a:rPr lang="zh-CN" altLang="en-US" sz="2400" dirty="0" smtClean="0"/>
              <a:t>税收法律关系也随之变化</a:t>
            </a:r>
            <a:r>
              <a:rPr lang="en-US" altLang="zh-CN" sz="2400" dirty="0"/>
              <a:t>.</a:t>
            </a:r>
            <a:r>
              <a:rPr lang="zh-CN" altLang="en-US" sz="2400" dirty="0"/>
              <a:t>同其他法律关系一样</a:t>
            </a:r>
            <a:r>
              <a:rPr lang="en-US" altLang="zh-CN" sz="2400" dirty="0"/>
              <a:t>,</a:t>
            </a:r>
            <a:r>
              <a:rPr lang="zh-CN" altLang="en-US" sz="2400" dirty="0"/>
              <a:t>税收法律关系也包括主体、客体、内容三个要素</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757529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2752</TotalTime>
  <Words>5871</Words>
  <Application>Microsoft Office PowerPoint</Application>
  <PresentationFormat>自定义</PresentationFormat>
  <Paragraphs>384</Paragraphs>
  <Slides>33</Slides>
  <Notes>33</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427</cp:revision>
  <dcterms:created xsi:type="dcterms:W3CDTF">2017-08-16T15:25:39Z</dcterms:created>
  <dcterms:modified xsi:type="dcterms:W3CDTF">2017-11-24T05:57:44Z</dcterms:modified>
</cp:coreProperties>
</file>