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tags/tag7.xml" ContentType="application/vnd.openxmlformats-officedocument.presentationml.tags+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529" r:id="rId2"/>
    <p:sldId id="646" r:id="rId3"/>
    <p:sldId id="631" r:id="rId4"/>
    <p:sldId id="632" r:id="rId5"/>
    <p:sldId id="633" r:id="rId6"/>
    <p:sldId id="634" r:id="rId7"/>
    <p:sldId id="635" r:id="rId8"/>
    <p:sldId id="636" r:id="rId9"/>
    <p:sldId id="637" r:id="rId10"/>
    <p:sldId id="638" r:id="rId11"/>
    <p:sldId id="639" r:id="rId12"/>
    <p:sldId id="640" r:id="rId13"/>
    <p:sldId id="641" r:id="rId14"/>
    <p:sldId id="642" r:id="rId15"/>
    <p:sldId id="643" r:id="rId16"/>
    <p:sldId id="644" r:id="rId17"/>
    <p:sldId id="645" r:id="rId18"/>
    <p:sldId id="257" r:id="rId19"/>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70" d="100"/>
          <a:sy n="70" d="100"/>
        </p:scale>
        <p:origin x="-930" y="-4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hemeOverride" Target="../theme/themeOverride17.xml"/><Relationship Id="rId5" Type="http://schemas.openxmlformats.org/officeDocument/2006/relationships/image" Target="../media/image1.jpeg"/><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841032"/>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lnSpcReduction="10000"/>
          </a:bodyPr>
          <a:lstStyle/>
          <a:p>
            <a:pPr lvl="0" algn="ctr"/>
            <a:r>
              <a:rPr lang="en-US" altLang="zh-CN" sz="4000" dirty="0" smtClean="0">
                <a:solidFill>
                  <a:srgbClr val="FFFFFF"/>
                </a:solidFill>
                <a:cs typeface="+mn-ea"/>
                <a:sym typeface="+mn-lt"/>
              </a:rPr>
              <a:t>12</a:t>
            </a:r>
            <a:endParaRPr lang="zh-CN" altLang="en-US" sz="4000" dirty="0">
              <a:solidFill>
                <a:srgbClr val="FFFFFF"/>
              </a:solidFill>
              <a:cs typeface="+mn-ea"/>
              <a:sym typeface="+mn-lt"/>
            </a:endParaRPr>
          </a:p>
        </p:txBody>
      </p:sp>
      <p:sp>
        <p:nvSpPr>
          <p:cNvPr id="3" name="MH_Others_1"/>
          <p:cNvSpPr txBox="1"/>
          <p:nvPr>
            <p:custDataLst>
              <p:tags r:id="rId3"/>
            </p:custDataLst>
          </p:nvPr>
        </p:nvSpPr>
        <p:spPr>
          <a:xfrm>
            <a:off x="349169" y="1402688"/>
            <a:ext cx="1836402" cy="490403"/>
          </a:xfrm>
          <a:prstGeom prst="rect">
            <a:avLst/>
          </a:prstGeom>
          <a:noFill/>
        </p:spPr>
        <p:txBody>
          <a:bodyPr wrap="square" lIns="0" tIns="0" rIns="0" bIns="0" rtlCol="0">
            <a:normAutofit/>
          </a:bodyPr>
          <a:lstStyle/>
          <a:p>
            <a:pPr algn="r"/>
            <a:r>
              <a:rPr lang="en-US" altLang="zh-CN" sz="2400" spc="100" dirty="0">
                <a:solidFill>
                  <a:srgbClr val="B8B8B8"/>
                </a:solidFill>
                <a:cs typeface="+mn-ea"/>
                <a:sym typeface="+mn-lt"/>
              </a:rPr>
              <a:t>CHAPTER</a:t>
            </a:r>
            <a:endParaRPr lang="zh-CN" altLang="en-US" sz="2400" spc="100" dirty="0">
              <a:solidFill>
                <a:srgbClr val="B8B8B8"/>
              </a:solidFill>
              <a:cs typeface="+mn-ea"/>
              <a:sym typeface="+mn-lt"/>
            </a:endParaRPr>
          </a:p>
        </p:txBody>
      </p:sp>
      <p:sp>
        <p:nvSpPr>
          <p:cNvPr id="4" name="PA_MH_Title"/>
          <p:cNvSpPr txBox="1">
            <a:spLocks noChangeArrowheads="1"/>
          </p:cNvSpPr>
          <p:nvPr>
            <p:custDataLst>
              <p:tags r:id="rId4"/>
            </p:custDataLst>
          </p:nvPr>
        </p:nvSpPr>
        <p:spPr bwMode="auto">
          <a:xfrm>
            <a:off x="2289025" y="612077"/>
            <a:ext cx="5709016" cy="95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spc="600" dirty="0" smtClean="0">
                <a:latin typeface="+mn-lt"/>
                <a:ea typeface="+mn-ea"/>
                <a:cs typeface="+mn-ea"/>
                <a:sym typeface="+mn-lt"/>
              </a:rPr>
              <a:t>消费者权益保护法</a:t>
            </a:r>
            <a:endParaRPr lang="zh-CN" altLang="en-US" sz="4000" spc="600" dirty="0">
              <a:latin typeface="+mn-lt"/>
              <a:ea typeface="+mn-ea"/>
              <a:cs typeface="+mn-ea"/>
              <a:sym typeface="+mn-lt"/>
            </a:endParaRPr>
          </a:p>
        </p:txBody>
      </p:sp>
      <p:sp>
        <p:nvSpPr>
          <p:cNvPr id="5" name="PA_MH_Title"/>
          <p:cNvSpPr txBox="1">
            <a:spLocks noChangeArrowheads="1"/>
          </p:cNvSpPr>
          <p:nvPr>
            <p:custDataLst>
              <p:tags r:id="rId5"/>
            </p:custDataLst>
          </p:nvPr>
        </p:nvSpPr>
        <p:spPr bwMode="auto">
          <a:xfrm>
            <a:off x="1397879" y="1763728"/>
            <a:ext cx="5508507" cy="460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20000"/>
              </a:lnSpc>
            </a:pPr>
            <a:r>
              <a:rPr lang="en-US" altLang="zh-CN" sz="2800" dirty="0" smtClean="0">
                <a:solidFill>
                  <a:schemeClr val="accent2"/>
                </a:solidFill>
                <a:latin typeface="+mn-lt"/>
                <a:ea typeface="+mn-ea"/>
                <a:cs typeface="+mn-ea"/>
                <a:sym typeface="+mn-lt"/>
              </a:rPr>
              <a:t>01</a:t>
            </a:r>
            <a:r>
              <a:rPr lang="en-US" altLang="zh-CN" sz="2800" dirty="0" smtClean="0">
                <a:latin typeface="+mn-lt"/>
                <a:ea typeface="+mn-ea"/>
                <a:cs typeface="+mn-ea"/>
                <a:sym typeface="+mn-lt"/>
              </a:rPr>
              <a:t>.</a:t>
            </a:r>
            <a:r>
              <a:rPr lang="zh-CN" altLang="en-US" sz="2800" dirty="0" smtClean="0">
                <a:latin typeface="+mn-lt"/>
                <a:ea typeface="+mn-ea"/>
                <a:cs typeface="+mn-ea"/>
                <a:sym typeface="+mn-lt"/>
              </a:rPr>
              <a:t>消费者权益保护法概述</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02</a:t>
            </a:r>
            <a:r>
              <a:rPr lang="en-US" altLang="zh-CN" sz="2800" dirty="0" smtClean="0">
                <a:latin typeface="+mn-lt"/>
                <a:ea typeface="+mn-ea"/>
                <a:cs typeface="+mn-ea"/>
                <a:sym typeface="+mn-lt"/>
              </a:rPr>
              <a:t>.</a:t>
            </a:r>
            <a:r>
              <a:rPr lang="zh-CN" altLang="en-US" sz="2800" dirty="0" smtClean="0">
                <a:latin typeface="+mn-lt"/>
                <a:ea typeface="+mn-ea"/>
                <a:cs typeface="+mn-ea"/>
                <a:sym typeface="+mn-lt"/>
              </a:rPr>
              <a:t>消费者权利与经营者的义务</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cs typeface="+mn-ea"/>
                <a:sym typeface="+mn-lt"/>
              </a:rPr>
              <a:t>03</a:t>
            </a:r>
            <a:r>
              <a:rPr lang="en-US" altLang="zh-CN" sz="2800" dirty="0" smtClean="0">
                <a:cs typeface="+mn-ea"/>
                <a:sym typeface="+mn-lt"/>
              </a:rPr>
              <a:t>.</a:t>
            </a:r>
            <a:r>
              <a:rPr lang="zh-CN" altLang="en-US" sz="2800" dirty="0" smtClean="0">
                <a:cs typeface="+mn-ea"/>
                <a:sym typeface="+mn-lt"/>
              </a:rPr>
              <a:t>消费者合法权益的保护和</a:t>
            </a:r>
            <a:endParaRPr lang="en-US" altLang="zh-CN" sz="2800" dirty="0" smtClean="0">
              <a:cs typeface="+mn-ea"/>
              <a:sym typeface="+mn-lt"/>
            </a:endParaRPr>
          </a:p>
          <a:p>
            <a:pPr>
              <a:lnSpc>
                <a:spcPct val="120000"/>
              </a:lnSpc>
            </a:pPr>
            <a:r>
              <a:rPr lang="zh-CN" altLang="zh-CN" sz="2800" dirty="0">
                <a:cs typeface="+mn-ea"/>
                <a:sym typeface="+mn-lt"/>
              </a:rPr>
              <a:t> </a:t>
            </a:r>
            <a:r>
              <a:rPr lang="zh-CN" altLang="en-US" sz="2800" dirty="0" smtClean="0">
                <a:cs typeface="+mn-ea"/>
                <a:sym typeface="+mn-lt"/>
              </a:rPr>
              <a:t>      消费争议的解决</a:t>
            </a:r>
            <a:endParaRPr lang="en-US" altLang="zh-CN" sz="2800" dirty="0" smtClean="0">
              <a:cs typeface="+mn-ea"/>
              <a:sym typeface="+mn-lt"/>
            </a:endParaRPr>
          </a:p>
          <a:p>
            <a:pPr>
              <a:lnSpc>
                <a:spcPct val="120000"/>
              </a:lnSpc>
            </a:pPr>
            <a:r>
              <a:rPr lang="en-US" altLang="zh-CN" sz="2800" dirty="0" smtClean="0">
                <a:solidFill>
                  <a:srgbClr val="FAAA21"/>
                </a:solidFill>
                <a:cs typeface="+mn-ea"/>
                <a:sym typeface="+mn-lt"/>
              </a:rPr>
              <a:t>04</a:t>
            </a:r>
            <a:r>
              <a:rPr lang="en-US" altLang="zh-CN" sz="2800" dirty="0" smtClean="0">
                <a:cs typeface="+mn-ea"/>
                <a:sym typeface="+mn-lt"/>
              </a:rPr>
              <a:t>.</a:t>
            </a:r>
            <a:r>
              <a:rPr lang="zh-CN" altLang="en-US" sz="2800" dirty="0" smtClean="0">
                <a:cs typeface="+mn-ea"/>
                <a:sym typeface="+mn-lt"/>
              </a:rPr>
              <a:t>违反消费者合法权益</a:t>
            </a:r>
            <a:endParaRPr lang="en-US" altLang="zh-CN" sz="2800" dirty="0" smtClean="0">
              <a:cs typeface="+mn-ea"/>
              <a:sym typeface="+mn-lt"/>
            </a:endParaRPr>
          </a:p>
          <a:p>
            <a:pPr>
              <a:lnSpc>
                <a:spcPct val="120000"/>
              </a:lnSpc>
            </a:pPr>
            <a:r>
              <a:rPr lang="zh-CN" altLang="zh-CN" sz="2800" dirty="0" smtClean="0">
                <a:cs typeface="+mn-ea"/>
                <a:sym typeface="+mn-lt"/>
              </a:rPr>
              <a:t> </a:t>
            </a:r>
            <a:r>
              <a:rPr lang="zh-CN" altLang="en-US" sz="2800" dirty="0" smtClean="0">
                <a:cs typeface="+mn-ea"/>
                <a:sym typeface="+mn-lt"/>
              </a:rPr>
              <a:t>      保护法的法律责任</a:t>
            </a:r>
            <a:endParaRPr lang="en-US" altLang="zh-CN" sz="2800" dirty="0" smtClean="0">
              <a:latin typeface="+mn-lt"/>
              <a:ea typeface="+mn-ea"/>
              <a:cs typeface="+mn-ea"/>
              <a:sym typeface="+mn-lt"/>
            </a:endParaRPr>
          </a:p>
        </p:txBody>
      </p:sp>
    </p:spTree>
    <p:extLst>
      <p:ext uri="{BB962C8B-B14F-4D97-AF65-F5344CB8AC3E}">
        <p14:creationId xmlns:p14="http://schemas.microsoft.com/office/powerpoint/2010/main" val="238170413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消费者合法权益的保护和消费争议的解决</a:t>
            </a:r>
          </a:p>
        </p:txBody>
      </p:sp>
      <p:sp>
        <p:nvSpPr>
          <p:cNvPr id="37" name="文本框 36"/>
          <p:cNvSpPr txBox="1"/>
          <p:nvPr/>
        </p:nvSpPr>
        <p:spPr>
          <a:xfrm>
            <a:off x="607092" y="825580"/>
            <a:ext cx="11066929" cy="5755421"/>
          </a:xfrm>
          <a:prstGeom prst="rect">
            <a:avLst/>
          </a:prstGeom>
          <a:noFill/>
        </p:spPr>
        <p:txBody>
          <a:bodyPr wrap="square" rtlCol="0">
            <a:spAutoFit/>
          </a:bodyPr>
          <a:lstStyle/>
          <a:p>
            <a:r>
              <a:rPr lang="zh-CN" altLang="en-US" sz="2400" b="1" dirty="0"/>
              <a:t>二、消费争议的解决方式</a:t>
            </a:r>
            <a:endParaRPr lang="en-US" altLang="zh-CN" sz="2400" b="1" dirty="0" smtClean="0"/>
          </a:p>
          <a:p>
            <a:pPr indent="534988"/>
            <a:r>
              <a:rPr lang="zh-CN" altLang="en-US" sz="2400" dirty="0"/>
              <a:t>消费者和经营者发生消费者权益争议的</a:t>
            </a:r>
            <a:r>
              <a:rPr lang="en-US" altLang="zh-CN" sz="2400" dirty="0"/>
              <a:t>,</a:t>
            </a:r>
            <a:r>
              <a:rPr lang="zh-CN" altLang="en-US" sz="2400" dirty="0"/>
              <a:t>可以通过下列途径解决</a:t>
            </a:r>
            <a:r>
              <a:rPr lang="en-US" altLang="zh-CN" sz="2400" dirty="0" smtClean="0"/>
              <a:t>.</a:t>
            </a:r>
          </a:p>
          <a:p>
            <a:pPr indent="534988"/>
            <a:r>
              <a:rPr lang="en-US" altLang="zh-CN" sz="2400" dirty="0"/>
              <a:t>(</a:t>
            </a:r>
            <a:r>
              <a:rPr lang="zh-CN" altLang="en-US" sz="2400" dirty="0"/>
              <a:t>一</a:t>
            </a:r>
            <a:r>
              <a:rPr lang="en-US" altLang="zh-CN" sz="2400" dirty="0"/>
              <a:t>)</a:t>
            </a:r>
            <a:r>
              <a:rPr lang="zh-CN" altLang="en-US" sz="2400" dirty="0"/>
              <a:t>与经营者协商和解</a:t>
            </a:r>
          </a:p>
          <a:p>
            <a:pPr indent="534988"/>
            <a:r>
              <a:rPr lang="zh-CN" altLang="en-US" sz="2000" dirty="0"/>
              <a:t>协商和解是消费者与经营者在平等自愿互谅的基础上</a:t>
            </a:r>
            <a:r>
              <a:rPr lang="en-US" altLang="zh-CN" sz="2000" dirty="0"/>
              <a:t>,</a:t>
            </a:r>
            <a:r>
              <a:rPr lang="zh-CN" altLang="en-US" sz="2000" dirty="0"/>
              <a:t>根据法律、规定和约定</a:t>
            </a:r>
            <a:r>
              <a:rPr lang="en-US" altLang="zh-CN" sz="2000" dirty="0"/>
              <a:t>,</a:t>
            </a:r>
            <a:r>
              <a:rPr lang="zh-CN" altLang="en-US" sz="2000" dirty="0" smtClean="0"/>
              <a:t>就有关争议进行协商</a:t>
            </a:r>
            <a:r>
              <a:rPr lang="en-US" altLang="zh-CN" sz="2000" dirty="0"/>
              <a:t>,</a:t>
            </a:r>
            <a:r>
              <a:rPr lang="zh-CN" altLang="en-US" sz="2000" dirty="0"/>
              <a:t>最终达成解决争议的方案</a:t>
            </a:r>
            <a:r>
              <a:rPr lang="en-US" altLang="zh-CN" sz="2000" dirty="0" smtClean="0"/>
              <a:t>.</a:t>
            </a:r>
            <a:r>
              <a:rPr lang="en-US" altLang="zh-CN" sz="2000" dirty="0"/>
              <a:t> </a:t>
            </a:r>
            <a:endParaRPr lang="en-US" altLang="zh-CN" sz="2000" dirty="0" smtClean="0"/>
          </a:p>
          <a:p>
            <a:pPr indent="534988"/>
            <a:r>
              <a:rPr lang="en-US" altLang="zh-CN" sz="2400" dirty="0" smtClean="0"/>
              <a:t>(</a:t>
            </a:r>
            <a:r>
              <a:rPr lang="zh-CN" altLang="en-US" sz="2400" dirty="0"/>
              <a:t>二</a:t>
            </a:r>
            <a:r>
              <a:rPr lang="en-US" altLang="zh-CN" sz="2400" dirty="0"/>
              <a:t>)</a:t>
            </a:r>
            <a:r>
              <a:rPr lang="zh-CN" altLang="en-US" sz="2400" dirty="0"/>
              <a:t>请求消费</a:t>
            </a:r>
            <a:r>
              <a:rPr lang="zh-CN" altLang="en-US" sz="2400" dirty="0" smtClean="0"/>
              <a:t>者协会调解</a:t>
            </a:r>
            <a:endParaRPr lang="en-US" altLang="zh-CN" sz="2400" dirty="0" smtClean="0"/>
          </a:p>
          <a:p>
            <a:pPr indent="534988"/>
            <a:r>
              <a:rPr lang="zh-CN" altLang="en-US" sz="2000" dirty="0" smtClean="0"/>
              <a:t>消费</a:t>
            </a:r>
            <a:r>
              <a:rPr lang="zh-CN" altLang="en-US" sz="2000" dirty="0"/>
              <a:t>者与经营者发生争议后</a:t>
            </a:r>
            <a:r>
              <a:rPr lang="en-US" altLang="zh-CN" sz="2000" dirty="0"/>
              <a:t>,</a:t>
            </a:r>
            <a:r>
              <a:rPr lang="zh-CN" altLang="en-US" sz="2000" dirty="0"/>
              <a:t>可以请求消费者协会进行沟通、协调</a:t>
            </a:r>
            <a:r>
              <a:rPr lang="en-US" altLang="zh-CN" sz="2000" dirty="0"/>
              <a:t>,</a:t>
            </a:r>
            <a:r>
              <a:rPr lang="zh-CN" altLang="en-US" sz="2000" dirty="0"/>
              <a:t>解决双方之间的</a:t>
            </a:r>
            <a:r>
              <a:rPr lang="zh-CN" altLang="en-US" sz="2000" dirty="0" smtClean="0"/>
              <a:t>矛盾</a:t>
            </a:r>
            <a:r>
              <a:rPr lang="en-US" altLang="zh-CN" sz="2000" dirty="0" smtClean="0"/>
              <a:t>.</a:t>
            </a:r>
            <a:r>
              <a:rPr lang="zh-CN" altLang="en-US" sz="2000" dirty="0"/>
              <a:t>消费者协会是沟通消费者和经营者之间的桥梁、纽带</a:t>
            </a:r>
            <a:r>
              <a:rPr lang="en-US" altLang="zh-CN" sz="2000" dirty="0"/>
              <a:t>,</a:t>
            </a:r>
            <a:r>
              <a:rPr lang="zh-CN" altLang="en-US" sz="2000" dirty="0"/>
              <a:t>工作应当细致入微、耐心指导、</a:t>
            </a:r>
            <a:r>
              <a:rPr lang="zh-CN" altLang="en-US" sz="2000" dirty="0" smtClean="0"/>
              <a:t>公平</a:t>
            </a:r>
            <a:r>
              <a:rPr lang="zh-CN" altLang="en-US" sz="2000" dirty="0"/>
              <a:t>公正、依法进行</a:t>
            </a:r>
            <a:r>
              <a:rPr lang="en-US" altLang="zh-CN" sz="2000" dirty="0" smtClean="0"/>
              <a:t>.</a:t>
            </a:r>
          </a:p>
          <a:p>
            <a:pPr indent="534988"/>
            <a:r>
              <a:rPr lang="en-US" altLang="zh-CN" sz="2400" dirty="0"/>
              <a:t>(</a:t>
            </a:r>
            <a:r>
              <a:rPr lang="zh-CN" altLang="en-US" sz="2400" dirty="0"/>
              <a:t>三</a:t>
            </a:r>
            <a:r>
              <a:rPr lang="en-US" altLang="zh-CN" sz="2400" dirty="0"/>
              <a:t>)</a:t>
            </a:r>
            <a:r>
              <a:rPr lang="zh-CN" altLang="en-US" sz="2400" dirty="0"/>
              <a:t>向有关行政部门申诉</a:t>
            </a:r>
          </a:p>
          <a:p>
            <a:pPr indent="534988"/>
            <a:r>
              <a:rPr lang="zh-CN" altLang="en-US" sz="2000" dirty="0"/>
              <a:t>消费者与经营者之间在发生争议后</a:t>
            </a:r>
            <a:r>
              <a:rPr lang="en-US" altLang="zh-CN" sz="2000" dirty="0"/>
              <a:t>,</a:t>
            </a:r>
            <a:r>
              <a:rPr lang="zh-CN" altLang="en-US" sz="2000" dirty="0"/>
              <a:t>还可以向工商行政管理机关、技术监督机关和其</a:t>
            </a:r>
            <a:r>
              <a:rPr lang="zh-CN" altLang="en-US" sz="2000" dirty="0" smtClean="0"/>
              <a:t>他有关行政机关申诉</a:t>
            </a:r>
            <a:r>
              <a:rPr lang="en-US" altLang="zh-CN" sz="2000" dirty="0" smtClean="0"/>
              <a:t>.</a:t>
            </a:r>
          </a:p>
          <a:p>
            <a:pPr indent="534988"/>
            <a:r>
              <a:rPr lang="en-US" altLang="zh-CN" sz="2400" dirty="0"/>
              <a:t>(</a:t>
            </a:r>
            <a:r>
              <a:rPr lang="zh-CN" altLang="en-US" sz="2400" dirty="0"/>
              <a:t>四</a:t>
            </a:r>
            <a:r>
              <a:rPr lang="en-US" altLang="zh-CN" sz="2400" dirty="0"/>
              <a:t>)</a:t>
            </a:r>
            <a:r>
              <a:rPr lang="zh-CN" altLang="en-US" sz="2400" dirty="0"/>
              <a:t>根据与经营者达成的仲裁协议提请仲裁机构</a:t>
            </a:r>
            <a:r>
              <a:rPr lang="zh-CN" altLang="en-US" sz="2400" dirty="0" smtClean="0"/>
              <a:t>仲裁</a:t>
            </a:r>
            <a:endParaRPr lang="en-US" altLang="zh-CN" sz="2400" dirty="0" smtClean="0"/>
          </a:p>
          <a:p>
            <a:pPr indent="534988"/>
            <a:r>
              <a:rPr lang="zh-CN" altLang="en-US" sz="2000" dirty="0" smtClean="0"/>
              <a:t>仲裁是指发生纠纷</a:t>
            </a:r>
            <a:r>
              <a:rPr lang="zh-CN" altLang="en-US" sz="2000" dirty="0"/>
              <a:t>的当事人</a:t>
            </a:r>
            <a:r>
              <a:rPr lang="en-US" altLang="zh-CN" sz="2000" dirty="0"/>
              <a:t>,</a:t>
            </a:r>
            <a:r>
              <a:rPr lang="zh-CN" altLang="en-US" sz="2000" dirty="0"/>
              <a:t>自愿将他们之间的争议提交仲裁机构进行裁决的活动</a:t>
            </a:r>
            <a:r>
              <a:rPr lang="en-US" altLang="zh-CN" sz="2000" dirty="0" smtClean="0"/>
              <a:t>.</a:t>
            </a:r>
          </a:p>
          <a:p>
            <a:pPr indent="534988"/>
            <a:r>
              <a:rPr lang="en-US" altLang="zh-CN" sz="2400" dirty="0"/>
              <a:t>(</a:t>
            </a:r>
            <a:r>
              <a:rPr lang="zh-CN" altLang="en-US" sz="2400" dirty="0"/>
              <a:t>五</a:t>
            </a:r>
            <a:r>
              <a:rPr lang="en-US" altLang="zh-CN" sz="2400" dirty="0"/>
              <a:t>)</a:t>
            </a:r>
            <a:r>
              <a:rPr lang="zh-CN" altLang="en-US" sz="2400" dirty="0"/>
              <a:t>向人民法院提起诉讼</a:t>
            </a:r>
          </a:p>
          <a:p>
            <a:pPr indent="534988"/>
            <a:r>
              <a:rPr lang="zh-CN" altLang="en-US" sz="2000" dirty="0"/>
              <a:t>诉讼就是通过审判的程序解决消费争议</a:t>
            </a:r>
            <a:r>
              <a:rPr lang="en-US" altLang="zh-CN" sz="2000" dirty="0"/>
              <a:t>.</a:t>
            </a:r>
            <a:r>
              <a:rPr lang="zh-CN" altLang="en-US" sz="2000" dirty="0"/>
              <a:t>它是最强有力的争议解决方法</a:t>
            </a:r>
            <a:r>
              <a:rPr lang="en-US" altLang="zh-CN" sz="2000" dirty="0"/>
              <a:t>,</a:t>
            </a:r>
            <a:r>
              <a:rPr lang="zh-CN" altLang="en-US" sz="2000" dirty="0"/>
              <a:t>无法通过</a:t>
            </a:r>
            <a:r>
              <a:rPr lang="zh-CN" altLang="en-US" sz="2000" dirty="0" smtClean="0"/>
              <a:t>其他方法解决</a:t>
            </a:r>
            <a:r>
              <a:rPr lang="zh-CN" altLang="en-US" sz="2000" dirty="0"/>
              <a:t>的消费争议</a:t>
            </a:r>
            <a:r>
              <a:rPr lang="en-US" altLang="zh-CN" sz="2000" dirty="0"/>
              <a:t>,</a:t>
            </a:r>
            <a:r>
              <a:rPr lang="zh-CN" altLang="en-US" sz="2000" dirty="0"/>
              <a:t>都可以通过诉讼的途径解决</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99522658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消费者合法权益的保护和消费争议的解决</a:t>
            </a:r>
          </a:p>
        </p:txBody>
      </p:sp>
      <p:sp>
        <p:nvSpPr>
          <p:cNvPr id="37" name="文本框 36"/>
          <p:cNvSpPr txBox="1"/>
          <p:nvPr/>
        </p:nvSpPr>
        <p:spPr>
          <a:xfrm>
            <a:off x="607092" y="825580"/>
            <a:ext cx="11066929" cy="4278094"/>
          </a:xfrm>
          <a:prstGeom prst="rect">
            <a:avLst/>
          </a:prstGeom>
          <a:noFill/>
        </p:spPr>
        <p:txBody>
          <a:bodyPr wrap="square" rtlCol="0">
            <a:spAutoFit/>
          </a:bodyPr>
          <a:lstStyle/>
          <a:p>
            <a:r>
              <a:rPr lang="zh-CN" altLang="en-US" sz="2400" dirty="0"/>
              <a:t>三、消费者损害赔偿请求权的</a:t>
            </a:r>
            <a:r>
              <a:rPr lang="zh-CN" altLang="en-US" sz="2400" dirty="0" smtClean="0"/>
              <a:t>行使</a:t>
            </a:r>
            <a:endParaRPr lang="en-US" altLang="zh-CN" sz="2400" dirty="0" smtClean="0"/>
          </a:p>
          <a:p>
            <a:pPr indent="712788"/>
            <a:r>
              <a:rPr lang="zh-CN" altLang="en-US" sz="2400" dirty="0"/>
              <a:t>为保证在发生消费争议时</a:t>
            </a:r>
            <a:r>
              <a:rPr lang="en-US" altLang="zh-CN" sz="2400" dirty="0"/>
              <a:t>,</a:t>
            </a:r>
            <a:r>
              <a:rPr lang="zh-CN" altLang="en-US" sz="2400" dirty="0"/>
              <a:t>能够准确确定责任承担者</a:t>
            </a:r>
            <a:r>
              <a:rPr lang="en-US" altLang="zh-CN" sz="2400" dirty="0"/>
              <a:t>,«</a:t>
            </a:r>
            <a:r>
              <a:rPr lang="zh-CN" altLang="en-US" sz="2400" dirty="0"/>
              <a:t>消费者权益保护法</a:t>
            </a:r>
            <a:r>
              <a:rPr lang="en-US" altLang="zh-CN" sz="2400" dirty="0"/>
              <a:t>»</a:t>
            </a:r>
            <a:r>
              <a:rPr lang="zh-CN" altLang="en-US" sz="2400" dirty="0" smtClean="0"/>
              <a:t>就损害赔偿责</a:t>
            </a:r>
            <a:r>
              <a:rPr lang="zh-CN" altLang="en-US" sz="2400" dirty="0"/>
              <a:t>任主体的确定作出了如下几个方面的规定</a:t>
            </a:r>
            <a:r>
              <a:rPr lang="en-US" altLang="zh-CN" sz="2400" dirty="0"/>
              <a:t>.</a:t>
            </a:r>
          </a:p>
          <a:p>
            <a:pPr marL="357188" indent="355600"/>
            <a:endParaRPr lang="en-US" altLang="zh-CN" sz="2000" dirty="0" smtClean="0"/>
          </a:p>
          <a:p>
            <a:pPr marL="357188" indent="355600"/>
            <a:r>
              <a:rPr lang="en-US" altLang="zh-CN" sz="2000" dirty="0" smtClean="0"/>
              <a:t>(</a:t>
            </a:r>
            <a:r>
              <a:rPr lang="zh-CN" altLang="en-US" sz="2000" dirty="0"/>
              <a:t>１</a:t>
            </a:r>
            <a:r>
              <a:rPr lang="en-US" altLang="zh-CN" sz="2000" dirty="0"/>
              <a:t>)</a:t>
            </a:r>
            <a:r>
              <a:rPr lang="zh-CN" altLang="en-US" sz="2000" dirty="0"/>
              <a:t>消费者在购买、使用商品时</a:t>
            </a:r>
            <a:r>
              <a:rPr lang="en-US" altLang="zh-CN" sz="2000" dirty="0"/>
              <a:t>,</a:t>
            </a:r>
            <a:r>
              <a:rPr lang="zh-CN" altLang="en-US" sz="2000" dirty="0"/>
              <a:t>其合法权益受到损害的</a:t>
            </a:r>
            <a:r>
              <a:rPr lang="en-US" altLang="zh-CN" sz="2000" dirty="0"/>
              <a:t>,</a:t>
            </a:r>
            <a:r>
              <a:rPr lang="zh-CN" altLang="en-US" sz="2000" dirty="0"/>
              <a:t>可以向销售者要求赔偿</a:t>
            </a:r>
            <a:r>
              <a:rPr lang="en-US" altLang="zh-CN" sz="2000" dirty="0"/>
              <a:t>.</a:t>
            </a:r>
            <a:r>
              <a:rPr lang="zh-CN" altLang="en-US" sz="2000" dirty="0" smtClean="0"/>
              <a:t>销售者赔偿</a:t>
            </a:r>
            <a:r>
              <a:rPr lang="zh-CN" altLang="en-US" sz="2000" dirty="0"/>
              <a:t>后</a:t>
            </a:r>
            <a:r>
              <a:rPr lang="en-US" altLang="zh-CN" sz="2000" dirty="0"/>
              <a:t>,</a:t>
            </a:r>
            <a:r>
              <a:rPr lang="zh-CN" altLang="en-US" sz="2000" dirty="0"/>
              <a:t>属于生产者的责任或者属于向销售者提供商品的其他销售者的责任的</a:t>
            </a:r>
            <a:r>
              <a:rPr lang="en-US" altLang="zh-CN" sz="2000" dirty="0"/>
              <a:t>,</a:t>
            </a:r>
            <a:r>
              <a:rPr lang="zh-CN" altLang="en-US" sz="2000" dirty="0"/>
              <a:t>销售</a:t>
            </a:r>
            <a:r>
              <a:rPr lang="zh-CN" altLang="en-US" sz="2000" dirty="0" smtClean="0"/>
              <a:t>者有权向生产者</a:t>
            </a:r>
            <a:r>
              <a:rPr lang="zh-CN" altLang="en-US" sz="2000" dirty="0"/>
              <a:t>或者其他销售者追偿</a:t>
            </a:r>
            <a:r>
              <a:rPr lang="en-US" altLang="zh-CN" sz="2000" dirty="0"/>
              <a:t>.</a:t>
            </a:r>
          </a:p>
          <a:p>
            <a:pPr marL="357188" indent="355600"/>
            <a:r>
              <a:rPr lang="en-US" altLang="zh-CN" sz="2000" dirty="0"/>
              <a:t>(</a:t>
            </a:r>
            <a:r>
              <a:rPr lang="zh-CN" altLang="en-US" sz="2000" dirty="0"/>
              <a:t>２</a:t>
            </a:r>
            <a:r>
              <a:rPr lang="en-US" altLang="zh-CN" sz="2000" dirty="0"/>
              <a:t>)</a:t>
            </a:r>
            <a:r>
              <a:rPr lang="zh-CN" altLang="en-US" sz="2000" dirty="0"/>
              <a:t>消费者或者其他受害人因商品缺陷造成人身、财产损害的</a:t>
            </a:r>
            <a:r>
              <a:rPr lang="en-US" altLang="zh-CN" sz="2000" dirty="0"/>
              <a:t>,</a:t>
            </a:r>
            <a:r>
              <a:rPr lang="zh-CN" altLang="en-US" sz="2000" dirty="0"/>
              <a:t>可以向销售者要求赔偿</a:t>
            </a:r>
            <a:r>
              <a:rPr lang="en-US" altLang="zh-CN" sz="2000" dirty="0" smtClean="0"/>
              <a:t>,</a:t>
            </a:r>
            <a:r>
              <a:rPr lang="zh-CN" altLang="en-US" sz="2000" dirty="0" smtClean="0"/>
              <a:t>也可以向生产</a:t>
            </a:r>
            <a:r>
              <a:rPr lang="zh-CN" altLang="en-US" sz="2000" dirty="0"/>
              <a:t>者要求赔偿</a:t>
            </a:r>
            <a:r>
              <a:rPr lang="en-US" altLang="zh-CN" sz="2000" dirty="0"/>
              <a:t>.</a:t>
            </a:r>
            <a:r>
              <a:rPr lang="zh-CN" altLang="en-US" sz="2000" dirty="0"/>
              <a:t>属于生产者责任的</a:t>
            </a:r>
            <a:r>
              <a:rPr lang="en-US" altLang="zh-CN" sz="2000" dirty="0"/>
              <a:t>,</a:t>
            </a:r>
            <a:r>
              <a:rPr lang="zh-CN" altLang="en-US" sz="2000" dirty="0"/>
              <a:t>销售者赔偿后</a:t>
            </a:r>
            <a:r>
              <a:rPr lang="en-US" altLang="zh-CN" sz="2000" dirty="0"/>
              <a:t>,</a:t>
            </a:r>
            <a:r>
              <a:rPr lang="zh-CN" altLang="en-US" sz="2000" dirty="0"/>
              <a:t>有权向生产者追偿</a:t>
            </a:r>
            <a:r>
              <a:rPr lang="en-US" altLang="zh-CN" sz="2000" dirty="0"/>
              <a:t>.</a:t>
            </a:r>
            <a:r>
              <a:rPr lang="zh-CN" altLang="en-US" sz="2000" dirty="0" smtClean="0"/>
              <a:t>属于销售</a:t>
            </a:r>
            <a:r>
              <a:rPr lang="zh-CN" altLang="en-US" sz="2000" dirty="0"/>
              <a:t>者责任的</a:t>
            </a:r>
            <a:r>
              <a:rPr lang="en-US" altLang="zh-CN" sz="2000" dirty="0"/>
              <a:t>,</a:t>
            </a:r>
            <a:r>
              <a:rPr lang="zh-CN" altLang="en-US" sz="2000" dirty="0"/>
              <a:t>生产者赔偿后</a:t>
            </a:r>
            <a:r>
              <a:rPr lang="en-US" altLang="zh-CN" sz="2000" dirty="0"/>
              <a:t>,</a:t>
            </a:r>
            <a:r>
              <a:rPr lang="zh-CN" altLang="en-US" sz="2000" dirty="0"/>
              <a:t>有权向销售者追偿</a:t>
            </a:r>
            <a:r>
              <a:rPr lang="en-US" altLang="zh-CN" sz="2000" dirty="0"/>
              <a:t>.</a:t>
            </a:r>
          </a:p>
          <a:p>
            <a:pPr marL="357188" indent="355600"/>
            <a:r>
              <a:rPr lang="en-US" altLang="zh-CN" sz="2000" dirty="0"/>
              <a:t>(</a:t>
            </a:r>
            <a:r>
              <a:rPr lang="zh-CN" altLang="en-US" sz="2000" dirty="0"/>
              <a:t>３</a:t>
            </a:r>
            <a:r>
              <a:rPr lang="en-US" altLang="zh-CN" sz="2000" dirty="0"/>
              <a:t>)</a:t>
            </a:r>
            <a:r>
              <a:rPr lang="zh-CN" altLang="en-US" sz="2000" dirty="0"/>
              <a:t>消费者在接受服务时</a:t>
            </a:r>
            <a:r>
              <a:rPr lang="en-US" altLang="zh-CN" sz="2000" dirty="0"/>
              <a:t>,</a:t>
            </a:r>
            <a:r>
              <a:rPr lang="zh-CN" altLang="en-US" sz="2000" dirty="0"/>
              <a:t>其合法权益受到损害的</a:t>
            </a:r>
            <a:r>
              <a:rPr lang="en-US" altLang="zh-CN" sz="2000" dirty="0"/>
              <a:t>,</a:t>
            </a:r>
            <a:r>
              <a:rPr lang="zh-CN" altLang="en-US" sz="2000" dirty="0"/>
              <a:t>可以向服务者要求赔偿</a:t>
            </a:r>
            <a:r>
              <a:rPr lang="en-US" altLang="zh-CN" sz="2000" dirty="0"/>
              <a:t>.</a:t>
            </a:r>
          </a:p>
          <a:p>
            <a:pPr marL="357188" indent="355600"/>
            <a:r>
              <a:rPr lang="en-US" altLang="zh-CN" sz="2000" dirty="0"/>
              <a:t>(</a:t>
            </a:r>
            <a:r>
              <a:rPr lang="zh-CN" altLang="en-US" sz="2000" dirty="0"/>
              <a:t>４</a:t>
            </a:r>
            <a:r>
              <a:rPr lang="en-US" altLang="zh-CN" sz="2000" dirty="0"/>
              <a:t>)</a:t>
            </a:r>
            <a:r>
              <a:rPr lang="zh-CN" altLang="en-US" sz="2000" dirty="0"/>
              <a:t>消费者在购买、使用商品或者接受服务时</a:t>
            </a:r>
            <a:r>
              <a:rPr lang="en-US" altLang="zh-CN" sz="2000" dirty="0"/>
              <a:t>,</a:t>
            </a:r>
            <a:r>
              <a:rPr lang="zh-CN" altLang="en-US" sz="2000" dirty="0"/>
              <a:t>其合法权益受到损害</a:t>
            </a:r>
            <a:r>
              <a:rPr lang="en-US" altLang="zh-CN" sz="2000" dirty="0"/>
              <a:t>,</a:t>
            </a:r>
            <a:r>
              <a:rPr lang="zh-CN" altLang="en-US" sz="2000" dirty="0"/>
              <a:t>因原企业分立、</a:t>
            </a:r>
            <a:r>
              <a:rPr lang="zh-CN" altLang="en-US" sz="2000" dirty="0" smtClean="0"/>
              <a:t>合并</a:t>
            </a:r>
            <a:r>
              <a:rPr lang="zh-CN" altLang="en-US" sz="2000" dirty="0"/>
              <a:t>的</a:t>
            </a:r>
            <a:r>
              <a:rPr lang="en-US" altLang="zh-CN" sz="2000" dirty="0"/>
              <a:t>,</a:t>
            </a:r>
            <a:r>
              <a:rPr lang="zh-CN" altLang="en-US" sz="2000" dirty="0"/>
              <a:t>可以向变更后承受其权利义务的企业要求赔偿</a:t>
            </a:r>
            <a:r>
              <a:rPr lang="en-US" altLang="zh-CN" sz="2000" dirty="0" smtClean="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443349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消费者合法权益的保护和消费争议的解决</a:t>
            </a:r>
          </a:p>
        </p:txBody>
      </p:sp>
      <p:sp>
        <p:nvSpPr>
          <p:cNvPr id="37" name="文本框 36"/>
          <p:cNvSpPr txBox="1"/>
          <p:nvPr/>
        </p:nvSpPr>
        <p:spPr>
          <a:xfrm>
            <a:off x="607092" y="825580"/>
            <a:ext cx="11066929" cy="3970318"/>
          </a:xfrm>
          <a:prstGeom prst="rect">
            <a:avLst/>
          </a:prstGeom>
          <a:noFill/>
        </p:spPr>
        <p:txBody>
          <a:bodyPr wrap="square" rtlCol="0">
            <a:spAutoFit/>
          </a:bodyPr>
          <a:lstStyle/>
          <a:p>
            <a:r>
              <a:rPr lang="zh-CN" altLang="en-US" sz="2400" dirty="0"/>
              <a:t>三、消费者损害赔偿请求权的</a:t>
            </a:r>
            <a:r>
              <a:rPr lang="zh-CN" altLang="en-US" sz="2400" dirty="0" smtClean="0"/>
              <a:t>行使</a:t>
            </a:r>
            <a:endParaRPr lang="en-US" altLang="zh-CN" sz="2400" dirty="0" smtClean="0"/>
          </a:p>
          <a:p>
            <a:pPr indent="712788"/>
            <a:r>
              <a:rPr lang="zh-CN" altLang="en-US" sz="2400" dirty="0"/>
              <a:t>为保证在发生消费争议时</a:t>
            </a:r>
            <a:r>
              <a:rPr lang="en-US" altLang="zh-CN" sz="2400" dirty="0"/>
              <a:t>,</a:t>
            </a:r>
            <a:r>
              <a:rPr lang="zh-CN" altLang="en-US" sz="2400" dirty="0"/>
              <a:t>能够准确确定责任承担者</a:t>
            </a:r>
            <a:r>
              <a:rPr lang="en-US" altLang="zh-CN" sz="2400" dirty="0"/>
              <a:t>,«</a:t>
            </a:r>
            <a:r>
              <a:rPr lang="zh-CN" altLang="en-US" sz="2400" dirty="0"/>
              <a:t>消费者权益保护法</a:t>
            </a:r>
            <a:r>
              <a:rPr lang="en-US" altLang="zh-CN" sz="2400" dirty="0"/>
              <a:t>»</a:t>
            </a:r>
            <a:r>
              <a:rPr lang="zh-CN" altLang="en-US" sz="2400" dirty="0" smtClean="0"/>
              <a:t>就损害赔偿责</a:t>
            </a:r>
            <a:r>
              <a:rPr lang="zh-CN" altLang="en-US" sz="2400" dirty="0"/>
              <a:t>任主体的确定作出了如下几个方面的规定</a:t>
            </a:r>
            <a:r>
              <a:rPr lang="en-US" altLang="zh-CN" sz="2400" dirty="0"/>
              <a:t>.</a:t>
            </a:r>
          </a:p>
          <a:p>
            <a:pPr indent="623888"/>
            <a:endParaRPr lang="en-US" altLang="zh-CN" sz="2000" dirty="0" smtClean="0"/>
          </a:p>
          <a:p>
            <a:pPr indent="623888"/>
            <a:r>
              <a:rPr lang="en-US" altLang="zh-CN" sz="2000" dirty="0" smtClean="0"/>
              <a:t>(</a:t>
            </a:r>
            <a:r>
              <a:rPr lang="zh-CN" altLang="en-US" sz="2000" dirty="0"/>
              <a:t>５</a:t>
            </a:r>
            <a:r>
              <a:rPr lang="en-US" altLang="zh-CN" sz="2000" dirty="0"/>
              <a:t>)</a:t>
            </a:r>
            <a:r>
              <a:rPr lang="zh-CN" altLang="en-US" sz="2000" dirty="0"/>
              <a:t>使用他人营业执照的违法经营者提供的商品或</a:t>
            </a:r>
            <a:r>
              <a:rPr lang="zh-CN" altLang="en-US" sz="2000" dirty="0" smtClean="0"/>
              <a:t>者</a:t>
            </a:r>
            <a:r>
              <a:rPr lang="zh-CN" altLang="en-US" sz="2000" dirty="0"/>
              <a:t>服务</a:t>
            </a:r>
            <a:r>
              <a:rPr lang="en-US" altLang="zh-CN" sz="2000" dirty="0"/>
              <a:t>,</a:t>
            </a:r>
            <a:r>
              <a:rPr lang="zh-CN" altLang="en-US" sz="2000" dirty="0"/>
              <a:t>损害消费者合法权益</a:t>
            </a:r>
            <a:r>
              <a:rPr lang="en-US" altLang="zh-CN" sz="2000" dirty="0"/>
              <a:t>,</a:t>
            </a:r>
            <a:r>
              <a:rPr lang="zh-CN" altLang="en-US" sz="2000" dirty="0" smtClean="0"/>
              <a:t>消费者可以向其要求赔偿</a:t>
            </a:r>
            <a:r>
              <a:rPr lang="en-US" altLang="zh-CN" sz="2000" dirty="0"/>
              <a:t>,</a:t>
            </a:r>
            <a:r>
              <a:rPr lang="zh-CN" altLang="en-US" sz="2000" dirty="0"/>
              <a:t>也可以向营业执照的持有人要求赔偿</a:t>
            </a:r>
            <a:r>
              <a:rPr lang="en-US" altLang="zh-CN" sz="2000" dirty="0"/>
              <a:t>.</a:t>
            </a:r>
          </a:p>
          <a:p>
            <a:pPr indent="623888"/>
            <a:r>
              <a:rPr lang="en-US" altLang="zh-CN" sz="2000" dirty="0"/>
              <a:t>(</a:t>
            </a:r>
            <a:r>
              <a:rPr lang="zh-CN" altLang="en-US" sz="2000" dirty="0"/>
              <a:t>６</a:t>
            </a:r>
            <a:r>
              <a:rPr lang="en-US" altLang="zh-CN" sz="2000" dirty="0"/>
              <a:t>)</a:t>
            </a:r>
            <a:r>
              <a:rPr lang="zh-CN" altLang="en-US" sz="2000" dirty="0"/>
              <a:t>消费者在展销会、租赁柜台购买商品或者接受服务</a:t>
            </a:r>
            <a:r>
              <a:rPr lang="en-US" altLang="zh-CN" sz="2000" dirty="0"/>
              <a:t>,</a:t>
            </a:r>
            <a:r>
              <a:rPr lang="zh-CN" altLang="en-US" sz="2000" dirty="0"/>
              <a:t>其合法权益受到损害的</a:t>
            </a:r>
            <a:r>
              <a:rPr lang="en-US" altLang="zh-CN" sz="2000" dirty="0"/>
              <a:t>,</a:t>
            </a:r>
            <a:r>
              <a:rPr lang="zh-CN" altLang="en-US" sz="2000" dirty="0" smtClean="0"/>
              <a:t>可以向销售者</a:t>
            </a:r>
            <a:r>
              <a:rPr lang="zh-CN" altLang="en-US" sz="2000" dirty="0"/>
              <a:t>或者服务者要求赔偿</a:t>
            </a:r>
            <a:r>
              <a:rPr lang="en-US" altLang="zh-CN" sz="2000" dirty="0"/>
              <a:t>.</a:t>
            </a:r>
            <a:r>
              <a:rPr lang="zh-CN" altLang="en-US" sz="2000" dirty="0"/>
              <a:t>展销会结束或者柜台租赁期满后</a:t>
            </a:r>
            <a:r>
              <a:rPr lang="en-US" altLang="zh-CN" sz="2000" dirty="0"/>
              <a:t>,</a:t>
            </a:r>
            <a:r>
              <a:rPr lang="zh-CN" altLang="en-US" sz="2000" dirty="0"/>
              <a:t>消费者也可以向展销</a:t>
            </a:r>
            <a:r>
              <a:rPr lang="zh-CN" altLang="en-US" sz="2000" dirty="0" smtClean="0"/>
              <a:t>会的举办者</a:t>
            </a:r>
            <a:r>
              <a:rPr lang="zh-CN" altLang="en-US" sz="2000" dirty="0"/>
              <a:t>、柜台的出租者要求赔偿</a:t>
            </a:r>
            <a:r>
              <a:rPr lang="en-US" altLang="zh-CN" sz="2000" dirty="0"/>
              <a:t>.</a:t>
            </a:r>
            <a:r>
              <a:rPr lang="zh-CN" altLang="en-US" sz="2000" dirty="0"/>
              <a:t>展销会的举办者、柜台的出租者赔偿后</a:t>
            </a:r>
            <a:r>
              <a:rPr lang="en-US" altLang="zh-CN" sz="2000" dirty="0"/>
              <a:t>,</a:t>
            </a:r>
            <a:r>
              <a:rPr lang="zh-CN" altLang="en-US" sz="2000" dirty="0"/>
              <a:t>消费</a:t>
            </a:r>
            <a:r>
              <a:rPr lang="zh-CN" altLang="en-US" sz="2000" dirty="0" smtClean="0"/>
              <a:t>者有权向销售者</a:t>
            </a:r>
            <a:r>
              <a:rPr lang="zh-CN" altLang="en-US" sz="2000" dirty="0"/>
              <a:t>或者服务者追偿</a:t>
            </a:r>
            <a:r>
              <a:rPr lang="en-US" altLang="zh-CN" sz="2000" dirty="0"/>
              <a:t>.</a:t>
            </a:r>
          </a:p>
          <a:p>
            <a:pPr indent="623888"/>
            <a:r>
              <a:rPr lang="en-US" altLang="zh-CN" sz="2000" dirty="0"/>
              <a:t>(</a:t>
            </a:r>
            <a:r>
              <a:rPr lang="zh-CN" altLang="en-US" sz="2000" dirty="0"/>
              <a:t>７</a:t>
            </a:r>
            <a:r>
              <a:rPr lang="en-US" altLang="zh-CN" sz="2000" dirty="0"/>
              <a:t>)</a:t>
            </a:r>
            <a:r>
              <a:rPr lang="zh-CN" altLang="en-US" sz="2000" dirty="0"/>
              <a:t>消费者因经营者利用虚假广告提供商品或者服务</a:t>
            </a:r>
            <a:r>
              <a:rPr lang="en-US" altLang="zh-CN" sz="2000" dirty="0"/>
              <a:t>,</a:t>
            </a:r>
            <a:r>
              <a:rPr lang="zh-CN" altLang="en-US" sz="2000" dirty="0"/>
              <a:t>其合法权益受到损害的</a:t>
            </a:r>
            <a:r>
              <a:rPr lang="en-US" altLang="zh-CN" sz="2000" dirty="0"/>
              <a:t>,</a:t>
            </a:r>
            <a:r>
              <a:rPr lang="zh-CN" altLang="en-US" sz="2000" dirty="0" smtClean="0"/>
              <a:t>可以向经营</a:t>
            </a:r>
            <a:r>
              <a:rPr lang="zh-CN" altLang="en-US" sz="2000" dirty="0"/>
              <a:t>者要求赔偿</a:t>
            </a:r>
            <a:r>
              <a:rPr lang="en-US" altLang="zh-CN" sz="2000" dirty="0"/>
              <a:t>.</a:t>
            </a:r>
            <a:r>
              <a:rPr lang="zh-CN" altLang="en-US" sz="2000" dirty="0"/>
              <a:t>广告的经营者发布虚假广告的</a:t>
            </a:r>
            <a:r>
              <a:rPr lang="en-US" altLang="zh-CN" sz="2000" dirty="0"/>
              <a:t>,</a:t>
            </a:r>
            <a:r>
              <a:rPr lang="zh-CN" altLang="en-US" sz="2000" dirty="0"/>
              <a:t>消费者可以请求行政主管部门予以惩处</a:t>
            </a:r>
            <a:r>
              <a:rPr lang="en-US" altLang="zh-CN" sz="2000" dirty="0" smtClean="0"/>
              <a:t>.</a:t>
            </a:r>
            <a:r>
              <a:rPr lang="zh-CN" altLang="en-US" sz="2000" dirty="0" smtClean="0"/>
              <a:t>广告</a:t>
            </a:r>
            <a:r>
              <a:rPr lang="zh-CN" altLang="en-US" sz="2000" dirty="0"/>
              <a:t>的经营者不能提供经营者的真实名称、地址的</a:t>
            </a:r>
            <a:r>
              <a:rPr lang="en-US" altLang="zh-CN" sz="2000" dirty="0"/>
              <a:t>,</a:t>
            </a:r>
            <a:r>
              <a:rPr lang="zh-CN" altLang="en-US" sz="2000" dirty="0"/>
              <a:t>应当承担赔偿责任</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22957371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违反消费者权益保护法的法律责任</a:t>
            </a:r>
          </a:p>
        </p:txBody>
      </p:sp>
      <p:sp>
        <p:nvSpPr>
          <p:cNvPr id="37" name="文本框 36"/>
          <p:cNvSpPr txBox="1"/>
          <p:nvPr/>
        </p:nvSpPr>
        <p:spPr>
          <a:xfrm>
            <a:off x="607092" y="825580"/>
            <a:ext cx="11066929" cy="4154983"/>
          </a:xfrm>
          <a:prstGeom prst="rect">
            <a:avLst/>
          </a:prstGeom>
          <a:noFill/>
        </p:spPr>
        <p:txBody>
          <a:bodyPr wrap="square" rtlCol="0">
            <a:spAutoFit/>
          </a:bodyPr>
          <a:lstStyle/>
          <a:p>
            <a:r>
              <a:rPr lang="zh-CN" altLang="en-US" sz="2400" dirty="0"/>
              <a:t>一、民事责任</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承担民事责任的概括性规定</a:t>
            </a:r>
          </a:p>
          <a:p>
            <a:pPr indent="623888"/>
            <a:r>
              <a:rPr lang="zh-CN" altLang="en-US" sz="2400" dirty="0"/>
              <a:t>经营者提供商品或者服务有下列情况之一的</a:t>
            </a:r>
            <a:r>
              <a:rPr lang="en-US" altLang="zh-CN" sz="2400" dirty="0"/>
              <a:t>,</a:t>
            </a:r>
            <a:r>
              <a:rPr lang="zh-CN" altLang="en-US" sz="2400" dirty="0"/>
              <a:t>除</a:t>
            </a:r>
            <a:r>
              <a:rPr lang="en-US" altLang="zh-CN" sz="2400" dirty="0"/>
              <a:t>«</a:t>
            </a:r>
            <a:r>
              <a:rPr lang="zh-CN" altLang="en-US" sz="2400" dirty="0"/>
              <a:t>消费者权益保护法</a:t>
            </a:r>
            <a:r>
              <a:rPr lang="en-US" altLang="zh-CN" sz="2400" dirty="0"/>
              <a:t>»</a:t>
            </a:r>
            <a:r>
              <a:rPr lang="zh-CN" altLang="en-US" sz="2400" dirty="0"/>
              <a:t>另有规定外</a:t>
            </a:r>
            <a:r>
              <a:rPr lang="en-US" altLang="zh-CN" sz="2400" dirty="0"/>
              <a:t>,</a:t>
            </a:r>
            <a:r>
              <a:rPr lang="zh-CN" altLang="en-US" sz="2400" dirty="0" smtClean="0"/>
              <a:t>应当依</a:t>
            </a:r>
            <a:r>
              <a:rPr lang="zh-CN" altLang="en-US" sz="2400" dirty="0"/>
              <a:t>照</a:t>
            </a:r>
            <a:r>
              <a:rPr lang="en-US" altLang="zh-CN" sz="2400" dirty="0"/>
              <a:t>«</a:t>
            </a:r>
            <a:r>
              <a:rPr lang="zh-CN" altLang="en-US" sz="2400" dirty="0"/>
              <a:t>产品质量法</a:t>
            </a:r>
            <a:r>
              <a:rPr lang="en-US" altLang="zh-CN" sz="2400" dirty="0"/>
              <a:t>»</a:t>
            </a:r>
            <a:r>
              <a:rPr lang="zh-CN" altLang="en-US" sz="2400" dirty="0"/>
              <a:t>和其他有关法律、法规的规定</a:t>
            </a:r>
            <a:r>
              <a:rPr lang="en-US" altLang="zh-CN" sz="2400" dirty="0"/>
              <a:t>,</a:t>
            </a:r>
            <a:r>
              <a:rPr lang="zh-CN" altLang="en-US" sz="2400" dirty="0"/>
              <a:t>承担民事责任</a:t>
            </a:r>
            <a:r>
              <a:rPr lang="en-US" altLang="zh-CN" sz="2400" dirty="0"/>
              <a:t>:</a:t>
            </a:r>
            <a:r>
              <a:rPr lang="zh-CN" altLang="en-US" sz="2400" dirty="0"/>
              <a:t>商品存在缺陷的</a:t>
            </a:r>
            <a:r>
              <a:rPr lang="en-US" altLang="zh-CN" sz="2400" dirty="0"/>
              <a:t>;</a:t>
            </a:r>
            <a:r>
              <a:rPr lang="zh-CN" altLang="en-US" sz="2400" dirty="0" smtClean="0"/>
              <a:t>不具备商品应当具备</a:t>
            </a:r>
            <a:r>
              <a:rPr lang="zh-CN" altLang="en-US" sz="2400" dirty="0"/>
              <a:t>的使用性能而出售时未作说明的</a:t>
            </a:r>
            <a:r>
              <a:rPr lang="en-US" altLang="zh-CN" sz="2400" dirty="0"/>
              <a:t>;</a:t>
            </a:r>
            <a:r>
              <a:rPr lang="zh-CN" altLang="en-US" sz="2400" dirty="0"/>
              <a:t>不符合在商品或者其包装上注</a:t>
            </a:r>
            <a:r>
              <a:rPr lang="zh-CN" altLang="en-US" sz="2400" dirty="0" smtClean="0"/>
              <a:t>明采用的商品标准</a:t>
            </a:r>
            <a:r>
              <a:rPr lang="zh-CN" altLang="en-US" sz="2400" dirty="0"/>
              <a:t>的</a:t>
            </a:r>
            <a:r>
              <a:rPr lang="en-US" altLang="zh-CN" sz="2400" dirty="0"/>
              <a:t>;</a:t>
            </a:r>
            <a:r>
              <a:rPr lang="zh-CN" altLang="en-US" sz="2400" dirty="0"/>
              <a:t>不符合商品说明、实物样品等方式表明的质量状况的</a:t>
            </a:r>
            <a:r>
              <a:rPr lang="en-US" altLang="zh-CN" sz="2400" dirty="0"/>
              <a:t>;</a:t>
            </a:r>
            <a:r>
              <a:rPr lang="zh-CN" altLang="en-US" sz="2400" dirty="0"/>
              <a:t>生产国家明令淘汰的商品</a:t>
            </a:r>
            <a:r>
              <a:rPr lang="zh-CN" altLang="en-US" sz="2400" dirty="0" smtClean="0"/>
              <a:t>或者销售失效</a:t>
            </a:r>
            <a:r>
              <a:rPr lang="zh-CN" altLang="en-US" sz="2400" dirty="0"/>
              <a:t>、变质的商品的</a:t>
            </a:r>
            <a:r>
              <a:rPr lang="en-US" altLang="zh-CN" sz="2400" dirty="0"/>
              <a:t>;</a:t>
            </a:r>
            <a:r>
              <a:rPr lang="zh-CN" altLang="en-US" sz="2400" dirty="0"/>
              <a:t>销售的商品数量不足的</a:t>
            </a:r>
            <a:r>
              <a:rPr lang="en-US" altLang="zh-CN" sz="2400" dirty="0"/>
              <a:t>;</a:t>
            </a:r>
            <a:r>
              <a:rPr lang="zh-CN" altLang="en-US" sz="2400" dirty="0"/>
              <a:t>服务的内容和费用违反约定的</a:t>
            </a:r>
            <a:r>
              <a:rPr lang="en-US" altLang="zh-CN" sz="2400" dirty="0"/>
              <a:t>;</a:t>
            </a:r>
            <a:r>
              <a:rPr lang="zh-CN" altLang="en-US" sz="2400" dirty="0" smtClean="0"/>
              <a:t>对消费者</a:t>
            </a:r>
            <a:r>
              <a:rPr lang="zh-CN" altLang="en-US" sz="2400" dirty="0"/>
              <a:t>提出的修理、重作、更换、退货、补足商品数量、退还货款和服务费用或者赔偿损失的要求</a:t>
            </a:r>
            <a:r>
              <a:rPr lang="en-US" altLang="zh-CN" sz="2400" dirty="0" smtClean="0"/>
              <a:t>,</a:t>
            </a:r>
            <a:r>
              <a:rPr lang="zh-CN" altLang="en-US" sz="2400" dirty="0" smtClean="0"/>
              <a:t>故意拖</a:t>
            </a:r>
            <a:r>
              <a:rPr lang="zh-CN" altLang="en-US" sz="2400" dirty="0"/>
              <a:t>延或者无理拒绝的</a:t>
            </a:r>
            <a:r>
              <a:rPr lang="en-US" altLang="zh-CN" sz="2400" dirty="0"/>
              <a:t>;</a:t>
            </a:r>
            <a:r>
              <a:rPr lang="zh-CN" altLang="en-US" sz="2400" dirty="0"/>
              <a:t>法律、法规规定的其他损害消费者权益的情形</a:t>
            </a:r>
            <a:r>
              <a:rPr lang="en-US" altLang="zh-CN" sz="24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0913807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违反消费者权益保护法的法律责任</a:t>
            </a:r>
          </a:p>
        </p:txBody>
      </p:sp>
      <p:sp>
        <p:nvSpPr>
          <p:cNvPr id="37" name="文本框 36"/>
          <p:cNvSpPr txBox="1"/>
          <p:nvPr/>
        </p:nvSpPr>
        <p:spPr>
          <a:xfrm>
            <a:off x="607092" y="825580"/>
            <a:ext cx="11066929" cy="5262979"/>
          </a:xfrm>
          <a:prstGeom prst="rect">
            <a:avLst/>
          </a:prstGeom>
          <a:noFill/>
        </p:spPr>
        <p:txBody>
          <a:bodyPr wrap="square" rtlCol="0">
            <a:spAutoFit/>
          </a:bodyPr>
          <a:lstStyle/>
          <a:p>
            <a:r>
              <a:rPr lang="zh-CN" altLang="en-US" sz="2400" b="1" dirty="0"/>
              <a:t>一、民事责任</a:t>
            </a:r>
          </a:p>
          <a:p>
            <a:pPr indent="623888"/>
            <a:endParaRPr lang="en-US" altLang="zh-CN" sz="2400" dirty="0" smtClean="0"/>
          </a:p>
          <a:p>
            <a:pPr marL="534988" indent="355600"/>
            <a:r>
              <a:rPr lang="en-US" altLang="zh-CN" sz="2400" dirty="0"/>
              <a:t>(</a:t>
            </a:r>
            <a:r>
              <a:rPr lang="zh-CN" altLang="en-US" sz="2400" dirty="0"/>
              <a:t>二</a:t>
            </a:r>
            <a:r>
              <a:rPr lang="en-US" altLang="zh-CN" sz="2400" dirty="0"/>
              <a:t>)</a:t>
            </a:r>
            <a:r>
              <a:rPr lang="zh-CN" altLang="en-US" sz="2400" dirty="0"/>
              <a:t>侵犯人身权的民事责任</a:t>
            </a:r>
          </a:p>
          <a:p>
            <a:pPr marL="534988" indent="355600"/>
            <a:r>
              <a:rPr lang="en-US" altLang="zh-CN" sz="2400" dirty="0"/>
              <a:t>«</a:t>
            </a:r>
            <a:r>
              <a:rPr lang="zh-CN" altLang="en-US" sz="2400" dirty="0"/>
              <a:t>消费者权益保护法</a:t>
            </a:r>
            <a:r>
              <a:rPr lang="en-US" altLang="zh-CN" sz="2400" dirty="0"/>
              <a:t>»</a:t>
            </a:r>
            <a:r>
              <a:rPr lang="zh-CN" altLang="en-US" sz="2400" dirty="0"/>
              <a:t>对侵犯人身权的民事责任作了专门的规定</a:t>
            </a:r>
            <a:r>
              <a:rPr lang="en-US" altLang="zh-CN" sz="2400" dirty="0"/>
              <a:t>,</a:t>
            </a:r>
            <a:r>
              <a:rPr lang="zh-CN" altLang="en-US" sz="2400" dirty="0" smtClean="0"/>
              <a:t>主要内容包括如下几个</a:t>
            </a:r>
            <a:r>
              <a:rPr lang="zh-CN" altLang="en-US" sz="2400" dirty="0"/>
              <a:t>方面</a:t>
            </a:r>
            <a:r>
              <a:rPr lang="en-US" altLang="zh-CN" sz="2400" dirty="0"/>
              <a:t>.</a:t>
            </a:r>
          </a:p>
          <a:p>
            <a:pPr marL="534988" indent="623888"/>
            <a:r>
              <a:rPr lang="en-US" altLang="zh-CN" sz="2400" dirty="0"/>
              <a:t>(</a:t>
            </a:r>
            <a:r>
              <a:rPr lang="zh-CN" altLang="en-US" sz="2400" dirty="0"/>
              <a:t>１</a:t>
            </a:r>
            <a:r>
              <a:rPr lang="en-US" altLang="zh-CN" sz="2400" dirty="0"/>
              <a:t>)</a:t>
            </a:r>
            <a:r>
              <a:rPr lang="zh-CN" altLang="en-US" sz="2400" dirty="0"/>
              <a:t>经营者提供商品或者服务</a:t>
            </a:r>
            <a:r>
              <a:rPr lang="en-US" altLang="zh-CN" sz="2400" dirty="0"/>
              <a:t>,</a:t>
            </a:r>
            <a:r>
              <a:rPr lang="zh-CN" altLang="en-US" sz="2400" dirty="0"/>
              <a:t>造成消费者或者其他受害人受到人身伤害的</a:t>
            </a:r>
            <a:r>
              <a:rPr lang="en-US" altLang="zh-CN" sz="2400" dirty="0"/>
              <a:t>,</a:t>
            </a:r>
            <a:r>
              <a:rPr lang="zh-CN" altLang="en-US" sz="2400" dirty="0" smtClean="0"/>
              <a:t>应当支付医疗费</a:t>
            </a:r>
            <a:r>
              <a:rPr lang="zh-CN" altLang="en-US" sz="2400" dirty="0"/>
              <a:t>、治疗期间的护理费、因误工减少的收入等费用</a:t>
            </a:r>
            <a:r>
              <a:rPr lang="en-US" altLang="zh-CN" sz="2400" dirty="0"/>
              <a:t>,</a:t>
            </a:r>
            <a:r>
              <a:rPr lang="zh-CN" altLang="en-US" sz="2400" dirty="0"/>
              <a:t>造成残疾的</a:t>
            </a:r>
            <a:r>
              <a:rPr lang="en-US" altLang="zh-CN" sz="2400" dirty="0"/>
              <a:t>,</a:t>
            </a:r>
            <a:r>
              <a:rPr lang="zh-CN" altLang="en-US" sz="2400" dirty="0"/>
              <a:t>还应当支付残疾</a:t>
            </a:r>
            <a:r>
              <a:rPr lang="zh-CN" altLang="en-US" sz="2400" dirty="0" smtClean="0"/>
              <a:t>者生活自助用具费</a:t>
            </a:r>
            <a:r>
              <a:rPr lang="zh-CN" altLang="en-US" sz="2400" dirty="0"/>
              <a:t>、生活补助费、残疾赔偿金以及由其扶养的人所必需的生活费等费用</a:t>
            </a:r>
            <a:r>
              <a:rPr lang="en-US" altLang="zh-CN" sz="2400" dirty="0"/>
              <a:t>.</a:t>
            </a:r>
          </a:p>
          <a:p>
            <a:pPr marL="534988" indent="623888"/>
            <a:r>
              <a:rPr lang="en-US" altLang="zh-CN" sz="2400" dirty="0"/>
              <a:t>(</a:t>
            </a:r>
            <a:r>
              <a:rPr lang="zh-CN" altLang="en-US" sz="2400" dirty="0"/>
              <a:t>２</a:t>
            </a:r>
            <a:r>
              <a:rPr lang="en-US" altLang="zh-CN" sz="2400" dirty="0"/>
              <a:t>)</a:t>
            </a:r>
            <a:r>
              <a:rPr lang="zh-CN" altLang="en-US" sz="2400" dirty="0"/>
              <a:t>经营者提供商品或者服务</a:t>
            </a:r>
            <a:r>
              <a:rPr lang="en-US" altLang="zh-CN" sz="2400" dirty="0"/>
              <a:t>,</a:t>
            </a:r>
            <a:r>
              <a:rPr lang="zh-CN" altLang="en-US" sz="2400" dirty="0"/>
              <a:t>造成消费者或者其他受害人死亡的</a:t>
            </a:r>
            <a:r>
              <a:rPr lang="en-US" altLang="zh-CN" sz="2400" dirty="0"/>
              <a:t>,</a:t>
            </a:r>
            <a:r>
              <a:rPr lang="zh-CN" altLang="en-US" sz="2400" dirty="0"/>
              <a:t>应当支付丧葬费、</a:t>
            </a:r>
            <a:r>
              <a:rPr lang="zh-CN" altLang="en-US" sz="2400" dirty="0" smtClean="0"/>
              <a:t>死亡赔偿金以及</a:t>
            </a:r>
            <a:r>
              <a:rPr lang="zh-CN" altLang="en-US" sz="2400" dirty="0"/>
              <a:t>由死者生前扶养的人所必需的生活费等费用</a:t>
            </a:r>
            <a:r>
              <a:rPr lang="en-US" altLang="zh-CN" sz="2400" dirty="0"/>
              <a:t>.</a:t>
            </a:r>
          </a:p>
          <a:p>
            <a:pPr marL="534988" indent="623888"/>
            <a:r>
              <a:rPr lang="en-US" altLang="zh-CN" sz="2400" dirty="0"/>
              <a:t>(</a:t>
            </a:r>
            <a:r>
              <a:rPr lang="zh-CN" altLang="en-US" sz="2400" dirty="0"/>
              <a:t>３</a:t>
            </a:r>
            <a:r>
              <a:rPr lang="en-US" altLang="zh-CN" sz="2400" dirty="0"/>
              <a:t>)</a:t>
            </a:r>
            <a:r>
              <a:rPr lang="zh-CN" altLang="en-US" sz="2400" dirty="0"/>
              <a:t>经营者违反</a:t>
            </a:r>
            <a:r>
              <a:rPr lang="en-US" altLang="zh-CN" sz="2400" dirty="0"/>
              <a:t>«</a:t>
            </a:r>
            <a:r>
              <a:rPr lang="zh-CN" altLang="en-US" sz="2400" dirty="0"/>
              <a:t>消费者权益保护法</a:t>
            </a:r>
            <a:r>
              <a:rPr lang="en-US" altLang="zh-CN" sz="2400" dirty="0"/>
              <a:t>»</a:t>
            </a:r>
            <a:r>
              <a:rPr lang="zh-CN" altLang="en-US" sz="2400" dirty="0"/>
              <a:t>第２７条规定</a:t>
            </a:r>
            <a:r>
              <a:rPr lang="en-US" altLang="zh-CN" sz="2400" dirty="0"/>
              <a:t>,</a:t>
            </a:r>
            <a:r>
              <a:rPr lang="zh-CN" altLang="en-US" sz="2400" dirty="0"/>
              <a:t>侵害消费者的人格尊严或</a:t>
            </a:r>
            <a:r>
              <a:rPr lang="zh-CN" altLang="en-US" sz="2400" dirty="0" smtClean="0"/>
              <a:t>者侵犯消费者</a:t>
            </a:r>
            <a:r>
              <a:rPr lang="zh-CN" altLang="en-US" sz="2400" dirty="0"/>
              <a:t>人身自由的</a:t>
            </a:r>
            <a:r>
              <a:rPr lang="en-US" altLang="zh-CN" sz="2400" dirty="0"/>
              <a:t>,</a:t>
            </a:r>
            <a:r>
              <a:rPr lang="zh-CN" altLang="en-US" sz="2400" dirty="0"/>
              <a:t>应当停止侵害、恢复名誉、消除影响、赔礼道歉</a:t>
            </a:r>
            <a:r>
              <a:rPr lang="en-US" altLang="zh-CN" sz="2400" dirty="0"/>
              <a:t>,</a:t>
            </a:r>
            <a:r>
              <a:rPr lang="zh-CN" altLang="en-US" sz="2400" dirty="0"/>
              <a:t>并赔偿损失</a:t>
            </a:r>
            <a:r>
              <a:rPr lang="en-US" altLang="zh-CN" sz="24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18141893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违反消费者权益保护法的法律责任</a:t>
            </a:r>
          </a:p>
        </p:txBody>
      </p:sp>
      <p:sp>
        <p:nvSpPr>
          <p:cNvPr id="37" name="文本框 36"/>
          <p:cNvSpPr txBox="1"/>
          <p:nvPr/>
        </p:nvSpPr>
        <p:spPr>
          <a:xfrm>
            <a:off x="673928" y="959286"/>
            <a:ext cx="11066929" cy="4524315"/>
          </a:xfrm>
          <a:prstGeom prst="rect">
            <a:avLst/>
          </a:prstGeom>
          <a:noFill/>
        </p:spPr>
        <p:txBody>
          <a:bodyPr wrap="square" rtlCol="0">
            <a:spAutoFit/>
          </a:bodyPr>
          <a:lstStyle/>
          <a:p>
            <a:r>
              <a:rPr lang="zh-CN" altLang="en-US" sz="2400" b="1" dirty="0"/>
              <a:t>一、民事责任</a:t>
            </a:r>
          </a:p>
          <a:p>
            <a:pPr indent="623888"/>
            <a:endParaRPr lang="en-US" altLang="zh-CN" sz="2400" dirty="0" smtClean="0"/>
          </a:p>
          <a:p>
            <a:pPr indent="534988"/>
            <a:r>
              <a:rPr lang="en-US" altLang="zh-CN" sz="2400" dirty="0"/>
              <a:t>(</a:t>
            </a:r>
            <a:r>
              <a:rPr lang="zh-CN" altLang="en-US" sz="2400" dirty="0"/>
              <a:t>三</a:t>
            </a:r>
            <a:r>
              <a:rPr lang="en-US" altLang="zh-CN" sz="2400" dirty="0"/>
              <a:t>)</a:t>
            </a:r>
            <a:r>
              <a:rPr lang="zh-CN" altLang="en-US" sz="2400" dirty="0"/>
              <a:t>侵犯财产权的民事责任</a:t>
            </a:r>
          </a:p>
          <a:p>
            <a:pPr indent="534988"/>
            <a:r>
              <a:rPr lang="en-US" altLang="zh-CN" sz="2400" dirty="0"/>
              <a:t>«</a:t>
            </a:r>
            <a:r>
              <a:rPr lang="zh-CN" altLang="en-US" sz="2400" dirty="0"/>
              <a:t>消费者权益保护法</a:t>
            </a:r>
            <a:r>
              <a:rPr lang="en-US" altLang="zh-CN" sz="2400" dirty="0"/>
              <a:t>»</a:t>
            </a:r>
            <a:r>
              <a:rPr lang="zh-CN" altLang="en-US" sz="2400" dirty="0"/>
              <a:t>对侵犯财产权的民事责任作了专门的规定</a:t>
            </a:r>
            <a:r>
              <a:rPr lang="en-US" altLang="zh-CN" sz="2400" dirty="0"/>
              <a:t>,</a:t>
            </a:r>
            <a:r>
              <a:rPr lang="zh-CN" altLang="en-US" sz="2400" dirty="0" smtClean="0"/>
              <a:t>主要内容包括如下几个</a:t>
            </a:r>
            <a:r>
              <a:rPr lang="zh-CN" altLang="en-US" sz="2400" dirty="0"/>
              <a:t>方面</a:t>
            </a:r>
            <a:r>
              <a:rPr lang="en-US" altLang="zh-CN" sz="2400" dirty="0"/>
              <a:t>.</a:t>
            </a:r>
          </a:p>
          <a:p>
            <a:pPr indent="534988"/>
            <a:r>
              <a:rPr lang="en-US" altLang="zh-CN" sz="2400" dirty="0"/>
              <a:t>(</a:t>
            </a:r>
            <a:r>
              <a:rPr lang="zh-CN" altLang="en-US" sz="2400" dirty="0"/>
              <a:t>１</a:t>
            </a:r>
            <a:r>
              <a:rPr lang="en-US" altLang="zh-CN" sz="2400" dirty="0"/>
              <a:t>)</a:t>
            </a:r>
            <a:r>
              <a:rPr lang="zh-CN" altLang="en-US" sz="2400" dirty="0"/>
              <a:t>经营者提供商品或者服务</a:t>
            </a:r>
            <a:r>
              <a:rPr lang="en-US" altLang="zh-CN" sz="2400" dirty="0"/>
              <a:t>,</a:t>
            </a:r>
            <a:r>
              <a:rPr lang="zh-CN" altLang="en-US" sz="2400" dirty="0"/>
              <a:t>给消费者造成财产损害的</a:t>
            </a:r>
            <a:r>
              <a:rPr lang="en-US" altLang="zh-CN" sz="2400" dirty="0"/>
              <a:t>,</a:t>
            </a:r>
            <a:r>
              <a:rPr lang="zh-CN" altLang="en-US" sz="2400" dirty="0"/>
              <a:t>应当按照消费者的要求</a:t>
            </a:r>
            <a:r>
              <a:rPr lang="en-US" altLang="zh-CN" sz="2400" dirty="0"/>
              <a:t>,</a:t>
            </a:r>
            <a:r>
              <a:rPr lang="zh-CN" altLang="en-US" sz="2400" dirty="0"/>
              <a:t>以</a:t>
            </a:r>
            <a:r>
              <a:rPr lang="zh-CN" altLang="en-US" sz="2400" dirty="0" smtClean="0"/>
              <a:t>修理</a:t>
            </a:r>
            <a:r>
              <a:rPr lang="zh-CN" altLang="en-US" sz="2400" dirty="0"/>
              <a:t>、重作、更换、退货、补足商品数量、退还货款和服务费用或</a:t>
            </a:r>
            <a:r>
              <a:rPr lang="zh-CN" altLang="en-US" sz="2400" dirty="0" smtClean="0"/>
              <a:t>者赔偿损失等方式承担民事责任</a:t>
            </a:r>
            <a:r>
              <a:rPr lang="en-US" altLang="zh-CN" sz="2400" dirty="0"/>
              <a:t>.</a:t>
            </a:r>
            <a:r>
              <a:rPr lang="zh-CN" altLang="en-US" sz="2400" dirty="0"/>
              <a:t>消费者与经营者另有约定的</a:t>
            </a:r>
            <a:r>
              <a:rPr lang="en-US" altLang="zh-CN" sz="2400" dirty="0"/>
              <a:t>,</a:t>
            </a:r>
            <a:r>
              <a:rPr lang="zh-CN" altLang="en-US" sz="2400" dirty="0"/>
              <a:t>按照约定履行</a:t>
            </a:r>
            <a:r>
              <a:rPr lang="en-US" altLang="zh-CN" sz="2400" dirty="0"/>
              <a:t>.</a:t>
            </a:r>
          </a:p>
          <a:p>
            <a:pPr indent="446088"/>
            <a:r>
              <a:rPr lang="en-US" altLang="zh-CN" sz="2400" dirty="0"/>
              <a:t>(</a:t>
            </a:r>
            <a:r>
              <a:rPr lang="zh-CN" altLang="en-US" sz="2400" dirty="0"/>
              <a:t>２</a:t>
            </a:r>
            <a:r>
              <a:rPr lang="en-US" altLang="zh-CN" sz="2400" dirty="0"/>
              <a:t>)</a:t>
            </a:r>
            <a:r>
              <a:rPr lang="zh-CN" altLang="en-US" sz="2400" dirty="0"/>
              <a:t>对国家规定或者经营者与消费者约定包修、包换、包退的商品</a:t>
            </a:r>
            <a:r>
              <a:rPr lang="en-US" altLang="zh-CN" sz="2400" dirty="0"/>
              <a:t>,</a:t>
            </a:r>
            <a:r>
              <a:rPr lang="zh-CN" altLang="en-US" sz="2400" dirty="0"/>
              <a:t>经营者应当负责</a:t>
            </a:r>
            <a:r>
              <a:rPr lang="zh-CN" altLang="en-US" sz="2400" dirty="0" smtClean="0"/>
              <a:t>修理</a:t>
            </a:r>
            <a:r>
              <a:rPr lang="zh-CN" altLang="en-US" sz="2400" dirty="0"/>
              <a:t>、更换或者退货</a:t>
            </a:r>
            <a:r>
              <a:rPr lang="en-US" altLang="zh-CN" sz="2400" dirty="0"/>
              <a:t>.</a:t>
            </a:r>
            <a:r>
              <a:rPr lang="zh-CN" altLang="en-US" sz="2400" dirty="0"/>
              <a:t>在保修期内修理两次仍不能正常使用的</a:t>
            </a:r>
            <a:r>
              <a:rPr lang="en-US" altLang="zh-CN" sz="2400" dirty="0"/>
              <a:t>,</a:t>
            </a:r>
            <a:r>
              <a:rPr lang="zh-CN" altLang="en-US" sz="2400" dirty="0"/>
              <a:t>经营者应当负责更换或</a:t>
            </a:r>
            <a:r>
              <a:rPr lang="zh-CN" altLang="en-US" sz="2400" dirty="0" smtClean="0"/>
              <a:t>者退</a:t>
            </a:r>
            <a:r>
              <a:rPr lang="zh-TW" altLang="en-US" sz="2400" dirty="0" smtClean="0"/>
              <a:t>货</a:t>
            </a:r>
            <a:r>
              <a:rPr lang="en-US" altLang="zh-TW" sz="2400" dirty="0" smtClean="0"/>
              <a:t>.</a:t>
            </a:r>
            <a:r>
              <a:rPr lang="zh-CN" altLang="en-US" sz="2400" dirty="0"/>
              <a:t>对包修、包换、包退的大件商品</a:t>
            </a:r>
            <a:r>
              <a:rPr lang="en-US" altLang="zh-CN" sz="2400" dirty="0"/>
              <a:t>,</a:t>
            </a:r>
            <a:r>
              <a:rPr lang="zh-CN" altLang="en-US" sz="2400" dirty="0"/>
              <a:t>消费者要求经营者修理、更换、退货的</a:t>
            </a:r>
            <a:r>
              <a:rPr lang="en-US" altLang="zh-CN" sz="2400" dirty="0"/>
              <a:t>,</a:t>
            </a:r>
            <a:r>
              <a:rPr lang="zh-CN" altLang="en-US" sz="2400" dirty="0"/>
              <a:t>经营</a:t>
            </a:r>
            <a:r>
              <a:rPr lang="zh-CN" altLang="en-US" sz="2400" dirty="0" smtClean="0"/>
              <a:t>者应当承担运输等合理费</a:t>
            </a:r>
            <a:r>
              <a:rPr lang="zh-CN" altLang="en-US" sz="2400" dirty="0"/>
              <a:t>用</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43909351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违反消费者权益保护法的法律责任</a:t>
            </a:r>
          </a:p>
        </p:txBody>
      </p:sp>
      <p:sp>
        <p:nvSpPr>
          <p:cNvPr id="37" name="文本框 36"/>
          <p:cNvSpPr txBox="1"/>
          <p:nvPr/>
        </p:nvSpPr>
        <p:spPr>
          <a:xfrm>
            <a:off x="673928" y="959286"/>
            <a:ext cx="11066929" cy="5262979"/>
          </a:xfrm>
          <a:prstGeom prst="rect">
            <a:avLst/>
          </a:prstGeom>
          <a:noFill/>
        </p:spPr>
        <p:txBody>
          <a:bodyPr wrap="square" rtlCol="0">
            <a:spAutoFit/>
          </a:bodyPr>
          <a:lstStyle/>
          <a:p>
            <a:r>
              <a:rPr lang="zh-CN" altLang="en-US" sz="2400" b="1" dirty="0"/>
              <a:t>一、民事责任</a:t>
            </a:r>
          </a:p>
          <a:p>
            <a:pPr indent="623888"/>
            <a:endParaRPr lang="en-US" altLang="zh-CN" sz="2400" dirty="0" smtClean="0"/>
          </a:p>
          <a:p>
            <a:pPr indent="534988"/>
            <a:r>
              <a:rPr lang="en-US" altLang="zh-CN" sz="2400" dirty="0"/>
              <a:t>(</a:t>
            </a:r>
            <a:r>
              <a:rPr lang="zh-CN" altLang="en-US" sz="2400" dirty="0"/>
              <a:t>三</a:t>
            </a:r>
            <a:r>
              <a:rPr lang="en-US" altLang="zh-CN" sz="2400" dirty="0"/>
              <a:t>)</a:t>
            </a:r>
            <a:r>
              <a:rPr lang="zh-CN" altLang="en-US" sz="2400" dirty="0"/>
              <a:t>侵犯财产权的民事责任</a:t>
            </a:r>
          </a:p>
          <a:p>
            <a:pPr indent="534988"/>
            <a:r>
              <a:rPr lang="en-US" altLang="zh-CN" sz="2400" dirty="0"/>
              <a:t>«</a:t>
            </a:r>
            <a:r>
              <a:rPr lang="zh-CN" altLang="en-US" sz="2400" dirty="0"/>
              <a:t>消费者权益保护法</a:t>
            </a:r>
            <a:r>
              <a:rPr lang="en-US" altLang="zh-CN" sz="2400" dirty="0"/>
              <a:t>»</a:t>
            </a:r>
            <a:r>
              <a:rPr lang="zh-CN" altLang="en-US" sz="2400" dirty="0"/>
              <a:t>对侵犯财产权的民事责任作了专门的规定</a:t>
            </a:r>
            <a:r>
              <a:rPr lang="en-US" altLang="zh-CN" sz="2400" dirty="0"/>
              <a:t>,</a:t>
            </a:r>
            <a:r>
              <a:rPr lang="zh-CN" altLang="en-US" sz="2400" dirty="0" smtClean="0"/>
              <a:t>主要内容包括如下几个</a:t>
            </a:r>
            <a:r>
              <a:rPr lang="zh-CN" altLang="en-US" sz="2400" dirty="0"/>
              <a:t>方面</a:t>
            </a:r>
            <a:r>
              <a:rPr lang="en-US" altLang="zh-CN" sz="2400" dirty="0"/>
              <a:t>.</a:t>
            </a:r>
          </a:p>
          <a:p>
            <a:pPr indent="446088"/>
            <a:r>
              <a:rPr lang="en-US" altLang="zh-CN" sz="2400" dirty="0"/>
              <a:t>(</a:t>
            </a:r>
            <a:r>
              <a:rPr lang="zh-CN" altLang="en-US" sz="2400" dirty="0"/>
              <a:t>３</a:t>
            </a:r>
            <a:r>
              <a:rPr lang="en-US" altLang="zh-CN" sz="2400" dirty="0"/>
              <a:t>)</a:t>
            </a:r>
            <a:r>
              <a:rPr lang="zh-CN" altLang="en-US" sz="2400" dirty="0"/>
              <a:t>经营者以邮购方式提供商品的</a:t>
            </a:r>
            <a:r>
              <a:rPr lang="en-US" altLang="zh-CN" sz="2400" dirty="0"/>
              <a:t>,</a:t>
            </a:r>
            <a:r>
              <a:rPr lang="zh-CN" altLang="en-US" sz="2400" dirty="0"/>
              <a:t>应当按照约定提供</a:t>
            </a:r>
            <a:r>
              <a:rPr lang="en-US" altLang="zh-CN" sz="2400" dirty="0"/>
              <a:t>.</a:t>
            </a:r>
            <a:r>
              <a:rPr lang="zh-CN" altLang="en-US" sz="2400" dirty="0"/>
              <a:t>未按照约定提供的</a:t>
            </a:r>
            <a:r>
              <a:rPr lang="en-US" altLang="zh-CN" sz="2400" dirty="0"/>
              <a:t>,</a:t>
            </a:r>
            <a:r>
              <a:rPr lang="zh-CN" altLang="en-US" sz="2400" dirty="0" smtClean="0"/>
              <a:t>应当按照消费者的</a:t>
            </a:r>
            <a:r>
              <a:rPr lang="zh-CN" altLang="en-US" sz="2400" dirty="0"/>
              <a:t>要求履行约定或者退回货款</a:t>
            </a:r>
            <a:r>
              <a:rPr lang="en-US" altLang="zh-CN" sz="2400" dirty="0"/>
              <a:t>,</a:t>
            </a:r>
            <a:r>
              <a:rPr lang="zh-CN" altLang="en-US" sz="2400" dirty="0"/>
              <a:t>并应当承担消费者必须支付的合理费用</a:t>
            </a:r>
            <a:r>
              <a:rPr lang="en-US" altLang="zh-CN" sz="2400" dirty="0"/>
              <a:t>.</a:t>
            </a:r>
          </a:p>
          <a:p>
            <a:pPr indent="446088"/>
            <a:r>
              <a:rPr lang="en-US" altLang="zh-CN" sz="2400" dirty="0"/>
              <a:t>(</a:t>
            </a:r>
            <a:r>
              <a:rPr lang="zh-CN" altLang="en-US" sz="2400" dirty="0"/>
              <a:t>４</a:t>
            </a:r>
            <a:r>
              <a:rPr lang="en-US" altLang="zh-CN" sz="2400" dirty="0"/>
              <a:t>)</a:t>
            </a:r>
            <a:r>
              <a:rPr lang="zh-CN" altLang="en-US" sz="2400" dirty="0"/>
              <a:t>经营者以预收款方式提供商品或者服务的</a:t>
            </a:r>
            <a:r>
              <a:rPr lang="en-US" altLang="zh-CN" sz="2400" dirty="0"/>
              <a:t>,</a:t>
            </a:r>
            <a:r>
              <a:rPr lang="zh-CN" altLang="en-US" sz="2400" dirty="0"/>
              <a:t>应当按照约定提供</a:t>
            </a:r>
            <a:r>
              <a:rPr lang="en-US" altLang="zh-CN" sz="2400" dirty="0"/>
              <a:t>.</a:t>
            </a:r>
            <a:r>
              <a:rPr lang="zh-CN" altLang="en-US" sz="2400" dirty="0"/>
              <a:t>未按照约</a:t>
            </a:r>
            <a:r>
              <a:rPr lang="zh-CN" altLang="en-US" sz="2400" dirty="0" smtClean="0"/>
              <a:t>定提供的</a:t>
            </a:r>
            <a:r>
              <a:rPr lang="en-US" altLang="zh-CN" sz="2400" dirty="0"/>
              <a:t>,</a:t>
            </a:r>
            <a:r>
              <a:rPr lang="zh-CN" altLang="en-US" sz="2400" dirty="0"/>
              <a:t>应当按照消费者的要求履行约定或者退回预付款</a:t>
            </a:r>
            <a:r>
              <a:rPr lang="en-US" altLang="zh-CN" sz="2400" dirty="0"/>
              <a:t>,</a:t>
            </a:r>
            <a:r>
              <a:rPr lang="zh-CN" altLang="en-US" sz="2400" dirty="0"/>
              <a:t>并应当承担预付款的利息及消费</a:t>
            </a:r>
            <a:r>
              <a:rPr lang="zh-CN" altLang="en-US" sz="2400" dirty="0" smtClean="0"/>
              <a:t>者必须支</a:t>
            </a:r>
            <a:r>
              <a:rPr lang="zh-CN" altLang="en-US" sz="2400" dirty="0"/>
              <a:t>付的合理费用</a:t>
            </a:r>
            <a:r>
              <a:rPr lang="en-US" altLang="zh-CN" sz="2400" dirty="0"/>
              <a:t>.</a:t>
            </a:r>
          </a:p>
          <a:p>
            <a:pPr indent="446088"/>
            <a:r>
              <a:rPr lang="en-US" altLang="zh-CN" sz="2400" dirty="0"/>
              <a:t>(</a:t>
            </a:r>
            <a:r>
              <a:rPr lang="zh-CN" altLang="en-US" sz="2400" dirty="0"/>
              <a:t>５</a:t>
            </a:r>
            <a:r>
              <a:rPr lang="en-US" altLang="zh-CN" sz="2400" dirty="0"/>
              <a:t>)</a:t>
            </a:r>
            <a:r>
              <a:rPr lang="zh-CN" altLang="en-US" sz="2400" dirty="0"/>
              <a:t>依法经有关行政部门认定为不合格的商品</a:t>
            </a:r>
            <a:r>
              <a:rPr lang="en-US" altLang="zh-CN" sz="2400" dirty="0"/>
              <a:t>,</a:t>
            </a:r>
            <a:r>
              <a:rPr lang="zh-CN" altLang="en-US" sz="2400" dirty="0"/>
              <a:t>消费者要求退货的</a:t>
            </a:r>
            <a:r>
              <a:rPr lang="en-US" altLang="zh-CN" sz="2400" dirty="0"/>
              <a:t>,</a:t>
            </a:r>
            <a:r>
              <a:rPr lang="zh-CN" altLang="en-US" sz="2400" dirty="0"/>
              <a:t>经营</a:t>
            </a:r>
            <a:r>
              <a:rPr lang="zh-CN" altLang="en-US" sz="2400" dirty="0" smtClean="0"/>
              <a:t>者应当负责</a:t>
            </a:r>
            <a:r>
              <a:rPr lang="zh-TW" altLang="en-US" sz="2400" dirty="0" smtClean="0"/>
              <a:t>退货</a:t>
            </a:r>
            <a:r>
              <a:rPr lang="en-US" altLang="zh-TW" sz="2400" dirty="0"/>
              <a:t>.</a:t>
            </a:r>
          </a:p>
          <a:p>
            <a:pPr indent="446088"/>
            <a:r>
              <a:rPr lang="en-US" altLang="zh-CN" sz="2400" dirty="0"/>
              <a:t>(</a:t>
            </a:r>
            <a:r>
              <a:rPr lang="zh-CN" altLang="en-US" sz="2400" dirty="0"/>
              <a:t>６</a:t>
            </a:r>
            <a:r>
              <a:rPr lang="en-US" altLang="zh-CN" sz="2400" dirty="0"/>
              <a:t>)</a:t>
            </a:r>
            <a:r>
              <a:rPr lang="zh-CN" altLang="en-US" sz="2400" dirty="0"/>
              <a:t>经营者提供商品或者服务有欺诈行为的</a:t>
            </a:r>
            <a:r>
              <a:rPr lang="en-US" altLang="zh-CN" sz="2400" dirty="0"/>
              <a:t>,</a:t>
            </a:r>
            <a:r>
              <a:rPr lang="zh-CN" altLang="en-US" sz="2400" dirty="0"/>
              <a:t>应当按照消费者的要求增加赔偿其受</a:t>
            </a:r>
            <a:r>
              <a:rPr lang="zh-CN" altLang="en-US" sz="2400" dirty="0" smtClean="0"/>
              <a:t>到的</a:t>
            </a:r>
            <a:r>
              <a:rPr lang="zh-CN" altLang="en-US" sz="2400" dirty="0"/>
              <a:t>损失</a:t>
            </a:r>
            <a:r>
              <a:rPr lang="en-US" altLang="zh-CN" sz="2400" dirty="0"/>
              <a:t>,</a:t>
            </a:r>
            <a:r>
              <a:rPr lang="zh-CN" altLang="en-US" sz="2400" dirty="0"/>
              <a:t>增加赔偿的金额为消费者购买商品的价款或者接受服务的费用的一倍</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3361852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违反消费者权益保护法的法律责任</a:t>
            </a:r>
          </a:p>
        </p:txBody>
      </p:sp>
      <p:sp>
        <p:nvSpPr>
          <p:cNvPr id="37" name="文本框 36"/>
          <p:cNvSpPr txBox="1"/>
          <p:nvPr/>
        </p:nvSpPr>
        <p:spPr>
          <a:xfrm>
            <a:off x="673928" y="959286"/>
            <a:ext cx="11066929" cy="4893648"/>
          </a:xfrm>
          <a:prstGeom prst="rect">
            <a:avLst/>
          </a:prstGeom>
          <a:noFill/>
        </p:spPr>
        <p:txBody>
          <a:bodyPr wrap="square" rtlCol="0">
            <a:spAutoFit/>
          </a:bodyPr>
          <a:lstStyle/>
          <a:p>
            <a:r>
              <a:rPr lang="zh-CN" altLang="en-US" sz="2400" b="1" dirty="0"/>
              <a:t>二、行政责任</a:t>
            </a:r>
          </a:p>
          <a:p>
            <a:pPr indent="534988"/>
            <a:r>
              <a:rPr lang="zh-CN" altLang="en-US" sz="2000" dirty="0"/>
              <a:t>经营者有下列情形之一</a:t>
            </a:r>
            <a:r>
              <a:rPr lang="en-US" altLang="zh-CN" sz="2000" dirty="0"/>
              <a:t>,«</a:t>
            </a:r>
            <a:r>
              <a:rPr lang="zh-CN" altLang="en-US" sz="2000" dirty="0"/>
              <a:t>产品质量法</a:t>
            </a:r>
            <a:r>
              <a:rPr lang="en-US" altLang="zh-CN" sz="2000" dirty="0"/>
              <a:t>»</a:t>
            </a:r>
            <a:r>
              <a:rPr lang="zh-CN" altLang="en-US" sz="2000" dirty="0"/>
              <a:t>和其他有关法律、法规对处罚机关和处罚</a:t>
            </a:r>
            <a:r>
              <a:rPr lang="zh-CN" altLang="en-US" sz="2000" dirty="0" smtClean="0"/>
              <a:t>方式有规</a:t>
            </a:r>
            <a:r>
              <a:rPr lang="zh-CN" altLang="en-US" sz="2000" dirty="0"/>
              <a:t>定的</a:t>
            </a:r>
            <a:r>
              <a:rPr lang="en-US" altLang="zh-CN" sz="2000" dirty="0"/>
              <a:t>,</a:t>
            </a:r>
            <a:r>
              <a:rPr lang="zh-CN" altLang="en-US" sz="2000" dirty="0"/>
              <a:t>按照法律、法规的规定执行</a:t>
            </a:r>
            <a:r>
              <a:rPr lang="en-US" altLang="zh-CN" sz="2000" dirty="0"/>
              <a:t>;</a:t>
            </a:r>
            <a:r>
              <a:rPr lang="zh-CN" altLang="en-US" sz="2000" dirty="0"/>
              <a:t>法律、法规未作规定的</a:t>
            </a:r>
            <a:r>
              <a:rPr lang="en-US" altLang="zh-CN" sz="2000" dirty="0"/>
              <a:t>,</a:t>
            </a:r>
            <a:r>
              <a:rPr lang="zh-CN" altLang="en-US" sz="2000" dirty="0"/>
              <a:t>由工商行政管理部门责令改正</a:t>
            </a:r>
            <a:r>
              <a:rPr lang="en-US" altLang="zh-CN" sz="2000" dirty="0" smtClean="0"/>
              <a:t>,</a:t>
            </a:r>
            <a:r>
              <a:rPr lang="zh-CN" altLang="en-US" sz="2000" dirty="0" smtClean="0"/>
              <a:t>可以根据情节单处</a:t>
            </a:r>
            <a:r>
              <a:rPr lang="zh-CN" altLang="en-US" sz="2000" dirty="0"/>
              <a:t>或者并处警告、没收违法所得、处以违法所得１倍以上５倍以下的罚款</a:t>
            </a:r>
            <a:r>
              <a:rPr lang="en-US" altLang="zh-CN" sz="2000" dirty="0" smtClean="0"/>
              <a:t>,</a:t>
            </a:r>
            <a:r>
              <a:rPr lang="zh-CN" altLang="en-US" sz="2000" dirty="0" smtClean="0"/>
              <a:t>没收违法所得的处以</a:t>
            </a:r>
            <a:r>
              <a:rPr lang="en-US" altLang="zh-CN" sz="2000" dirty="0" smtClean="0"/>
              <a:t>1</a:t>
            </a:r>
            <a:r>
              <a:rPr lang="zh-CN" altLang="en-US" sz="2000" dirty="0" smtClean="0"/>
              <a:t>万元</a:t>
            </a:r>
            <a:r>
              <a:rPr lang="zh-CN" altLang="en-US" sz="2000" dirty="0"/>
              <a:t>以下的罚款</a:t>
            </a:r>
            <a:r>
              <a:rPr lang="en-US" altLang="zh-CN" sz="2000" dirty="0"/>
              <a:t>;</a:t>
            </a:r>
            <a:r>
              <a:rPr lang="zh-CN" altLang="en-US" sz="2000" dirty="0"/>
              <a:t>情节严重的</a:t>
            </a:r>
            <a:r>
              <a:rPr lang="en-US" altLang="zh-CN" sz="2000" dirty="0"/>
              <a:t>,</a:t>
            </a:r>
            <a:r>
              <a:rPr lang="zh-CN" altLang="en-US" sz="2000" dirty="0"/>
              <a:t>责令停业整顿、吊销营业执照</a:t>
            </a:r>
            <a:r>
              <a:rPr lang="en-US" altLang="zh-CN" sz="2000" dirty="0" smtClean="0"/>
              <a:t>.</a:t>
            </a:r>
          </a:p>
          <a:p>
            <a:pPr indent="534988"/>
            <a:endParaRPr lang="en-US" altLang="ja-JP" sz="2400" b="1" dirty="0"/>
          </a:p>
          <a:p>
            <a:r>
              <a:rPr lang="zh-CN" altLang="en-US" sz="2400" dirty="0"/>
              <a:t>三、刑事责任</a:t>
            </a:r>
          </a:p>
          <a:p>
            <a:pPr indent="534988"/>
            <a:r>
              <a:rPr lang="zh-CN" altLang="en-US" sz="2000" dirty="0"/>
              <a:t>有下列情形之一的</a:t>
            </a:r>
            <a:r>
              <a:rPr lang="en-US" altLang="zh-CN" sz="2000" dirty="0"/>
              <a:t>,</a:t>
            </a:r>
            <a:r>
              <a:rPr lang="zh-CN" altLang="en-US" sz="2000" dirty="0"/>
              <a:t>有关人员应依照相关法律、法规的规定</a:t>
            </a:r>
            <a:r>
              <a:rPr lang="en-US" altLang="zh-CN" sz="2000" dirty="0"/>
              <a:t>,</a:t>
            </a:r>
            <a:r>
              <a:rPr lang="zh-CN" altLang="en-US" sz="2000" dirty="0"/>
              <a:t>承担刑事责任</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经营者提供商品或者服务</a:t>
            </a:r>
            <a:r>
              <a:rPr lang="en-US" altLang="zh-CN" sz="2000" dirty="0"/>
              <a:t>,</a:t>
            </a:r>
            <a:r>
              <a:rPr lang="zh-CN" altLang="en-US" sz="2000" dirty="0"/>
              <a:t>造成消费者或者其他受害人人身伤害或者死亡</a:t>
            </a:r>
            <a:r>
              <a:rPr lang="en-US" altLang="zh-CN" sz="2000" dirty="0"/>
              <a:t>,</a:t>
            </a:r>
            <a:r>
              <a:rPr lang="zh-CN" altLang="en-US" sz="2000" dirty="0"/>
              <a:t>构成</a:t>
            </a:r>
            <a:r>
              <a:rPr lang="zh-CN" altLang="en-US" sz="2000" dirty="0" smtClean="0"/>
              <a:t>犯罪的</a:t>
            </a:r>
            <a:r>
              <a:rPr lang="en-US" altLang="zh-CN" sz="2000" dirty="0"/>
              <a:t>,</a:t>
            </a:r>
            <a:r>
              <a:rPr lang="zh-CN" altLang="en-US" sz="2000" dirty="0"/>
              <a:t>依法追究刑事责任</a:t>
            </a:r>
            <a:r>
              <a:rPr lang="en-US" altLang="zh-CN" sz="2000" dirty="0"/>
              <a:t>.</a:t>
            </a:r>
          </a:p>
          <a:p>
            <a:pPr indent="534988"/>
            <a:r>
              <a:rPr lang="en-US" altLang="zh-CN" sz="2000" dirty="0"/>
              <a:t>(</a:t>
            </a:r>
            <a:r>
              <a:rPr lang="zh-CN" altLang="en-US" sz="2000" dirty="0"/>
              <a:t>２</a:t>
            </a:r>
            <a:r>
              <a:rPr lang="en-US" altLang="zh-CN" sz="2000" dirty="0"/>
              <a:t>)</a:t>
            </a:r>
            <a:r>
              <a:rPr lang="zh-CN" altLang="en-US" sz="2000" dirty="0"/>
              <a:t>以暴力、威胁等方法阻碍有关行政部门工作人员依法执行职务的</a:t>
            </a:r>
            <a:r>
              <a:rPr lang="en-US" altLang="zh-CN" sz="2000" dirty="0"/>
              <a:t>,</a:t>
            </a:r>
            <a:r>
              <a:rPr lang="zh-CN" altLang="en-US" sz="2000" dirty="0" smtClean="0"/>
              <a:t>依法追究刑事责任</a:t>
            </a:r>
            <a:r>
              <a:rPr lang="en-US" altLang="zh-CN" sz="2000" dirty="0"/>
              <a:t>;</a:t>
            </a:r>
            <a:r>
              <a:rPr lang="zh-CN" altLang="en-US" sz="2000" dirty="0"/>
              <a:t>拒绝、阻碍有关行政部门工作人员依法执行职务</a:t>
            </a:r>
            <a:r>
              <a:rPr lang="en-US" altLang="zh-CN" sz="2000" dirty="0"/>
              <a:t>,</a:t>
            </a:r>
            <a:r>
              <a:rPr lang="zh-CN" altLang="en-US" sz="2000" dirty="0"/>
              <a:t>未使用暴力、威胁方法的</a:t>
            </a:r>
            <a:r>
              <a:rPr lang="en-US" altLang="zh-CN" sz="2000" dirty="0"/>
              <a:t>,</a:t>
            </a:r>
            <a:r>
              <a:rPr lang="zh-CN" altLang="en-US" sz="2000" dirty="0" smtClean="0"/>
              <a:t>由公安机关依</a:t>
            </a:r>
            <a:r>
              <a:rPr lang="zh-CN" altLang="en-US" sz="2000" dirty="0"/>
              <a:t>照</a:t>
            </a:r>
            <a:r>
              <a:rPr lang="en-US" altLang="zh-CN" sz="2000" dirty="0"/>
              <a:t>«</a:t>
            </a:r>
            <a:r>
              <a:rPr lang="zh-CN" altLang="en-US" sz="2000" dirty="0"/>
              <a:t>中华人民共和国治安管理处罚法</a:t>
            </a:r>
            <a:r>
              <a:rPr lang="en-US" altLang="zh-CN" sz="2000" dirty="0"/>
              <a:t>»</a:t>
            </a:r>
            <a:r>
              <a:rPr lang="zh-CN" altLang="en-US" sz="2000" dirty="0"/>
              <a:t>的规定处罚</a:t>
            </a:r>
            <a:r>
              <a:rPr lang="en-US" altLang="zh-CN" sz="2000" dirty="0"/>
              <a:t>.</a:t>
            </a:r>
          </a:p>
          <a:p>
            <a:pPr indent="534988"/>
            <a:r>
              <a:rPr lang="en-US" altLang="zh-CN" sz="2000" dirty="0"/>
              <a:t>(</a:t>
            </a:r>
            <a:r>
              <a:rPr lang="zh-CN" altLang="en-US" sz="2000" dirty="0"/>
              <a:t>３</a:t>
            </a:r>
            <a:r>
              <a:rPr lang="en-US" altLang="zh-CN" sz="2000" dirty="0"/>
              <a:t>)</a:t>
            </a:r>
            <a:r>
              <a:rPr lang="zh-CN" altLang="en-US" sz="2000" dirty="0"/>
              <a:t>国家机关工作人员有玩忽职守或者包庇经营者侵害消费者合法权益的行为的</a:t>
            </a:r>
            <a:r>
              <a:rPr lang="en-US" altLang="zh-CN" sz="2000" dirty="0"/>
              <a:t>,</a:t>
            </a:r>
            <a:r>
              <a:rPr lang="zh-CN" altLang="en-US" sz="2000" dirty="0"/>
              <a:t>由</a:t>
            </a:r>
            <a:r>
              <a:rPr lang="zh-CN" altLang="en-US" sz="2000" dirty="0" smtClean="0"/>
              <a:t>其所在单位</a:t>
            </a:r>
            <a:r>
              <a:rPr lang="zh-CN" altLang="en-US" sz="2000" dirty="0"/>
              <a:t>或者上级机关给予行政处分</a:t>
            </a:r>
            <a:r>
              <a:rPr lang="en-US" altLang="zh-CN" sz="2000" dirty="0"/>
              <a:t>;</a:t>
            </a:r>
            <a:r>
              <a:rPr lang="zh-CN" altLang="en-US" sz="2000" dirty="0"/>
              <a:t>情节严重</a:t>
            </a:r>
            <a:r>
              <a:rPr lang="en-US" altLang="zh-CN" sz="2000" dirty="0"/>
              <a:t>,</a:t>
            </a:r>
            <a:r>
              <a:rPr lang="zh-CN" altLang="en-US" sz="2000" dirty="0"/>
              <a:t>构成犯罪的</a:t>
            </a:r>
            <a:r>
              <a:rPr lang="en-US" altLang="zh-CN" sz="2000" dirty="0"/>
              <a:t>,</a:t>
            </a:r>
            <a:r>
              <a:rPr lang="zh-CN" altLang="en-US" sz="2000" dirty="0"/>
              <a:t>依法追究刑事责任</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4363646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cs typeface="+mn-ea"/>
                <a:sym typeface="+mn-lt"/>
              </a:rPr>
              <a:t>引导案例</a:t>
            </a:r>
            <a:endParaRPr lang="zh-CN" altLang="en-US" sz="4000" dirty="0">
              <a:solidFill>
                <a:srgbClr val="FFFFFF"/>
              </a:solidFill>
              <a:cs typeface="+mn-ea"/>
              <a:sym typeface="+mn-lt"/>
            </a:endParaRPr>
          </a:p>
        </p:txBody>
      </p:sp>
      <p:sp>
        <p:nvSpPr>
          <p:cNvPr id="13" name="文本框 12"/>
          <p:cNvSpPr txBox="1"/>
          <p:nvPr/>
        </p:nvSpPr>
        <p:spPr>
          <a:xfrm>
            <a:off x="1701670" y="1091932"/>
            <a:ext cx="9762450" cy="3785652"/>
          </a:xfrm>
          <a:prstGeom prst="rect">
            <a:avLst/>
          </a:prstGeom>
          <a:noFill/>
          <a:ln>
            <a:solidFill>
              <a:schemeClr val="accent1"/>
            </a:solidFill>
          </a:ln>
        </p:spPr>
        <p:txBody>
          <a:bodyPr wrap="square" rtlCol="0">
            <a:spAutoFit/>
          </a:bodyPr>
          <a:lstStyle/>
          <a:p>
            <a:r>
              <a:rPr lang="zh-CN" altLang="en-US" sz="2000" dirty="0">
                <a:latin typeface="宋体" pitchFamily="2" charset="-122"/>
                <a:ea typeface="宋体" pitchFamily="2" charset="-122"/>
                <a:cs typeface="Arial Unicode MS" pitchFamily="34" charset="-122"/>
              </a:rPr>
              <a:t>李某到一家商场买了一件价值</a:t>
            </a:r>
            <a:r>
              <a:rPr lang="en-US" altLang="zh-CN" sz="2000" dirty="0">
                <a:latin typeface="宋体" pitchFamily="2" charset="-122"/>
                <a:ea typeface="宋体" pitchFamily="2" charset="-122"/>
                <a:cs typeface="Arial Unicode MS" pitchFamily="34" charset="-122"/>
              </a:rPr>
              <a:t>2300</a:t>
            </a:r>
            <a:r>
              <a:rPr lang="zh-CN" altLang="en-US" sz="2000" dirty="0">
                <a:latin typeface="宋体" pitchFamily="2" charset="-122"/>
                <a:ea typeface="宋体" pitchFamily="2" charset="-122"/>
                <a:cs typeface="Arial Unicode MS" pitchFamily="34" charset="-122"/>
              </a:rPr>
              <a:t>元的皮大衣</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回家后发现衣服的袖子上有裂缝</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当日便返回商场</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要求退款</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营业员以裂缝系小毛病为由</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不予退货</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双方发生争议</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李某投诉到消费者协会</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消费者协会经过调查了解</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认为皮衣对李某来说是一件高档消费品</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裂缝虽小</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但确实影响衣服的使用寿命</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因此支持李某退货的要求</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商场经营者不服</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李某只得向当地的工商行政管理部门申诉</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工商行政管理部门经过细致的调查</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在听取了消费者和经营者双方的意见后</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责成经营者将货款退还给李某</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同时责成商场赔偿李某的误工费和交通费</a:t>
            </a:r>
            <a:r>
              <a:rPr lang="en-US" altLang="zh-CN" sz="2000" dirty="0">
                <a:latin typeface="宋体" pitchFamily="2" charset="-122"/>
                <a:ea typeface="宋体" pitchFamily="2" charset="-122"/>
                <a:cs typeface="Arial Unicode MS" pitchFamily="34" charset="-122"/>
              </a:rPr>
              <a:t>.</a:t>
            </a:r>
          </a:p>
          <a:p>
            <a:r>
              <a:rPr lang="zh-CN" altLang="en-US" sz="2000" dirty="0">
                <a:latin typeface="宋体" pitchFamily="2" charset="-122"/>
                <a:ea typeface="宋体" pitchFamily="2" charset="-122"/>
                <a:cs typeface="Arial Unicode MS" pitchFamily="34" charset="-122"/>
              </a:rPr>
              <a:t>消费者的权益是消费者的切身利益</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保护消费者的合法权益</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已经成为全社会关心的问题</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广大消费者运用各种手段</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保护自己的合法权益不受侵害的意识逐步增强</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各地涌现出一大批自觉保护消费者合法权益的集体和个人</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许多经营者严把质量关</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实行修理、更换、退货的承诺制度</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开展优质服务</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搞好售后服务</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有效地保护了消费者的权益</a:t>
            </a:r>
            <a:r>
              <a:rPr lang="en-US" altLang="zh-CN" sz="2000" dirty="0">
                <a:latin typeface="宋体" pitchFamily="2" charset="-122"/>
                <a:ea typeface="宋体" pitchFamily="2" charset="-122"/>
                <a:cs typeface="Arial Unicode MS" pitchFamily="34" charset="-122"/>
              </a:rPr>
              <a:t>,</a:t>
            </a:r>
            <a:r>
              <a:rPr lang="zh-CN" altLang="en-US" sz="2000" dirty="0">
                <a:latin typeface="宋体" pitchFamily="2" charset="-122"/>
                <a:ea typeface="宋体" pitchFamily="2" charset="-122"/>
                <a:cs typeface="Arial Unicode MS" pitchFamily="34" charset="-122"/>
              </a:rPr>
              <a:t>也促进了自身的发展</a:t>
            </a:r>
            <a:r>
              <a:rPr lang="en-US" altLang="zh-CN" sz="2000" dirty="0">
                <a:latin typeface="宋体" pitchFamily="2" charset="-122"/>
                <a:ea typeface="宋体" pitchFamily="2" charset="-122"/>
                <a:cs typeface="Arial Unicode MS" pitchFamily="34" charset="-122"/>
              </a:rPr>
              <a:t>.</a:t>
            </a:r>
            <a:endParaRPr lang="zh-CN" altLang="en-US" sz="2000" dirty="0">
              <a:latin typeface="宋体" pitchFamily="2" charset="-122"/>
              <a:ea typeface="宋体" pitchFamily="2" charset="-122"/>
              <a:cs typeface="Arial Unicode MS" pitchFamily="34" charset="-122"/>
            </a:endParaRPr>
          </a:p>
        </p:txBody>
      </p:sp>
      <p:sp>
        <p:nvSpPr>
          <p:cNvPr id="5" name="文本框 12"/>
          <p:cNvSpPr txBox="1"/>
          <p:nvPr/>
        </p:nvSpPr>
        <p:spPr>
          <a:xfrm>
            <a:off x="1701670" y="5259844"/>
            <a:ext cx="9762450" cy="523220"/>
          </a:xfrm>
          <a:prstGeom prst="rect">
            <a:avLst/>
          </a:prstGeom>
          <a:noFill/>
        </p:spPr>
        <p:txBody>
          <a:bodyPr wrap="square" rtlCol="0">
            <a:spAutoFit/>
          </a:bodyPr>
          <a:lstStyle/>
          <a:p>
            <a:r>
              <a:rPr lang="zh-CN" altLang="en-US" sz="2800" dirty="0">
                <a:latin typeface="微软雅黑" pitchFamily="34" charset="-122"/>
                <a:ea typeface="微软雅黑" pitchFamily="34" charset="-122"/>
                <a:cs typeface="Arial Unicode MS" pitchFamily="34" charset="-122"/>
              </a:rPr>
              <a:t>问题：违反消费者权益保护法应承担什么法律责任</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2372792738"/>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消费</a:t>
            </a:r>
            <a:r>
              <a:rPr lang="zh-CN" altLang="en-US" sz="3200" dirty="0" smtClean="0"/>
              <a:t>者权益保护法概述</a:t>
            </a:r>
            <a:endParaRPr lang="zh-CN" altLang="en-US" sz="3200" b="1" dirty="0"/>
          </a:p>
        </p:txBody>
      </p:sp>
      <p:sp>
        <p:nvSpPr>
          <p:cNvPr id="37" name="文本框 36"/>
          <p:cNvSpPr txBox="1"/>
          <p:nvPr/>
        </p:nvSpPr>
        <p:spPr>
          <a:xfrm>
            <a:off x="607092" y="825580"/>
            <a:ext cx="11066929" cy="5201424"/>
          </a:xfrm>
          <a:prstGeom prst="rect">
            <a:avLst/>
          </a:prstGeom>
          <a:noFill/>
        </p:spPr>
        <p:txBody>
          <a:bodyPr wrap="square" rtlCol="0">
            <a:spAutoFit/>
          </a:bodyPr>
          <a:lstStyle/>
          <a:p>
            <a:r>
              <a:rPr lang="zh-CN" altLang="en-US" sz="2400" dirty="0"/>
              <a:t>一、消费者的含义</a:t>
            </a:r>
          </a:p>
          <a:p>
            <a:pPr indent="623888"/>
            <a:r>
              <a:rPr lang="zh-CN" altLang="en-US" sz="2400" dirty="0"/>
              <a:t>消费者是为了满足生活消费需要</a:t>
            </a:r>
            <a:r>
              <a:rPr lang="en-US" altLang="zh-CN" sz="2400" dirty="0"/>
              <a:t>,</a:t>
            </a:r>
            <a:r>
              <a:rPr lang="zh-CN" altLang="en-US" sz="2400" dirty="0"/>
              <a:t>购买、使用商品或者接受服务的人</a:t>
            </a:r>
            <a:r>
              <a:rPr lang="en-US" altLang="zh-CN" sz="2400" dirty="0"/>
              <a:t>.</a:t>
            </a:r>
            <a:r>
              <a:rPr lang="zh-CN" altLang="en-US" sz="2400" dirty="0"/>
              <a:t>它与经营</a:t>
            </a:r>
            <a:r>
              <a:rPr lang="zh-CN" altLang="en-US" sz="2400" dirty="0" smtClean="0"/>
              <a:t>者相对</a:t>
            </a:r>
            <a:r>
              <a:rPr lang="zh-CN" altLang="en-US" sz="2400" dirty="0"/>
              <a:t>应</a:t>
            </a:r>
            <a:r>
              <a:rPr lang="en-US" altLang="zh-CN" sz="2400" dirty="0"/>
              <a:t>.</a:t>
            </a:r>
            <a:r>
              <a:rPr lang="zh-CN" altLang="en-US" sz="2400" dirty="0"/>
              <a:t>消费者权益是指消费者在购买使用商品或者接受服务时依法享有的受法律保护</a:t>
            </a:r>
            <a:r>
              <a:rPr lang="zh-CN" altLang="en-US" sz="2400" dirty="0" smtClean="0"/>
              <a:t>的权利</a:t>
            </a:r>
            <a:r>
              <a:rPr lang="en-US" altLang="zh-CN" sz="2400" dirty="0"/>
              <a:t>.</a:t>
            </a:r>
            <a:r>
              <a:rPr lang="zh-CN" altLang="en-US" sz="2400" dirty="0"/>
              <a:t>本法未作规定的</a:t>
            </a:r>
            <a:r>
              <a:rPr lang="en-US" altLang="zh-CN" sz="2400" dirty="0"/>
              <a:t>,</a:t>
            </a:r>
            <a:r>
              <a:rPr lang="zh-CN" altLang="en-US" sz="2400" dirty="0"/>
              <a:t>受其他有关法律、法规保护</a:t>
            </a:r>
            <a:r>
              <a:rPr lang="en-US" altLang="zh-CN" sz="2400" dirty="0"/>
              <a:t>.</a:t>
            </a:r>
            <a:endParaRPr lang="en-US" altLang="zh-CN" sz="2400" dirty="0" smtClean="0"/>
          </a:p>
          <a:p>
            <a:endParaRPr lang="en-US" altLang="zh-CN" sz="2400" dirty="0" smtClean="0"/>
          </a:p>
          <a:p>
            <a:r>
              <a:rPr lang="zh-CN" altLang="en-US" sz="2400" dirty="0" smtClean="0"/>
              <a:t>二</a:t>
            </a:r>
            <a:r>
              <a:rPr lang="zh-CN" altLang="en-US" sz="2400" dirty="0"/>
              <a:t>、消费者权益保护法的概念和适用范围</a:t>
            </a:r>
          </a:p>
          <a:p>
            <a:pPr indent="623888"/>
            <a:r>
              <a:rPr lang="zh-CN" altLang="en-US" sz="2400" dirty="0"/>
              <a:t>消费者权益保护法是指保障消费者合法权益</a:t>
            </a:r>
            <a:r>
              <a:rPr lang="en-US" altLang="zh-CN" sz="2400" dirty="0"/>
              <a:t>,</a:t>
            </a:r>
            <a:r>
              <a:rPr lang="zh-CN" altLang="en-US" sz="2400" dirty="0"/>
              <a:t>规范经营者经营活动</a:t>
            </a:r>
            <a:r>
              <a:rPr lang="en-US" altLang="zh-CN" sz="2400" dirty="0"/>
              <a:t>,</a:t>
            </a:r>
            <a:r>
              <a:rPr lang="zh-CN" altLang="en-US" sz="2400" dirty="0"/>
              <a:t>调整生活消费关</a:t>
            </a:r>
            <a:r>
              <a:rPr lang="zh-CN" altLang="en-US" sz="2400" dirty="0" smtClean="0"/>
              <a:t>系的法律规范</a:t>
            </a:r>
            <a:r>
              <a:rPr lang="zh-CN" altLang="en-US" sz="2400" dirty="0"/>
              <a:t>的总称</a:t>
            </a:r>
            <a:r>
              <a:rPr lang="en-US" altLang="zh-CN" sz="2400" dirty="0"/>
              <a:t>.</a:t>
            </a:r>
          </a:p>
          <a:p>
            <a:pPr indent="623888"/>
            <a:r>
              <a:rPr lang="en-US" altLang="zh-CN" sz="2000" dirty="0" smtClean="0"/>
              <a:t>2009</a:t>
            </a:r>
            <a:r>
              <a:rPr lang="zh-CN" altLang="en-US" sz="2000" dirty="0" smtClean="0"/>
              <a:t>年和</a:t>
            </a:r>
            <a:r>
              <a:rPr lang="en-US" altLang="zh-CN" sz="2000" dirty="0" smtClean="0"/>
              <a:t>2013</a:t>
            </a:r>
            <a:r>
              <a:rPr lang="zh-CN" altLang="en-US" sz="2000" dirty="0" smtClean="0"/>
              <a:t>年</a:t>
            </a:r>
            <a:r>
              <a:rPr lang="zh-CN" altLang="en-US" sz="2000" dirty="0"/>
              <a:t>修正的</a:t>
            </a:r>
            <a:r>
              <a:rPr lang="en-US" altLang="zh-CN" sz="2000" dirty="0"/>
              <a:t>«</a:t>
            </a:r>
            <a:r>
              <a:rPr lang="zh-CN" altLang="en-US" sz="2000" dirty="0"/>
              <a:t>消费者权益保护法</a:t>
            </a:r>
            <a:r>
              <a:rPr lang="en-US" altLang="zh-CN" sz="2000" dirty="0"/>
              <a:t>».</a:t>
            </a:r>
            <a:r>
              <a:rPr lang="zh-CN" altLang="en-US" sz="2000" dirty="0"/>
              <a:t>该法的颁布实施是</a:t>
            </a:r>
            <a:r>
              <a:rPr lang="zh-CN" altLang="en-US" sz="2000" dirty="0" smtClean="0"/>
              <a:t>我国第一次以</a:t>
            </a:r>
            <a:r>
              <a:rPr lang="zh-CN" altLang="en-US" sz="2000" dirty="0"/>
              <a:t>立法的形式全面确认消费者的权利</a:t>
            </a:r>
            <a:r>
              <a:rPr lang="en-US" altLang="zh-CN" sz="2000" dirty="0"/>
              <a:t>.</a:t>
            </a:r>
            <a:r>
              <a:rPr lang="zh-CN" altLang="en-US" sz="2000" dirty="0"/>
              <a:t>该法对保护消费者的权益</a:t>
            </a:r>
            <a:r>
              <a:rPr lang="en-US" altLang="zh-CN" sz="2000" dirty="0"/>
              <a:t>,</a:t>
            </a:r>
            <a:r>
              <a:rPr lang="zh-CN" altLang="en-US" sz="2000" dirty="0"/>
              <a:t>规范经营者的行为</a:t>
            </a:r>
            <a:r>
              <a:rPr lang="en-US" altLang="zh-CN" sz="2000" dirty="0"/>
              <a:t>,</a:t>
            </a:r>
            <a:r>
              <a:rPr lang="zh-CN" altLang="en-US" sz="2000" dirty="0" smtClean="0"/>
              <a:t>维护社会经济</a:t>
            </a:r>
            <a:r>
              <a:rPr lang="zh-CN" altLang="en-US" sz="2000" dirty="0"/>
              <a:t>秩序</a:t>
            </a:r>
            <a:r>
              <a:rPr lang="en-US" altLang="zh-CN" sz="2000" dirty="0"/>
              <a:t>,</a:t>
            </a:r>
            <a:r>
              <a:rPr lang="zh-CN" altLang="en-US" sz="2000" dirty="0"/>
              <a:t>促进社会主义市场经济健康发展具有十分重要的意义</a:t>
            </a:r>
            <a:r>
              <a:rPr lang="en-US" altLang="zh-CN" sz="2000" dirty="0"/>
              <a:t>.</a:t>
            </a:r>
          </a:p>
          <a:p>
            <a:pPr indent="623888"/>
            <a:r>
              <a:rPr lang="en-US" altLang="zh-CN" sz="2000" dirty="0"/>
              <a:t>«</a:t>
            </a:r>
            <a:r>
              <a:rPr lang="zh-CN" altLang="en-US" sz="2000" dirty="0"/>
              <a:t>消费者权益保护法</a:t>
            </a:r>
            <a:r>
              <a:rPr lang="en-US" altLang="zh-CN" sz="2000" dirty="0"/>
              <a:t>»</a:t>
            </a:r>
            <a:r>
              <a:rPr lang="zh-CN" altLang="en-US" sz="2000" dirty="0"/>
              <a:t>的适用范围如下</a:t>
            </a:r>
            <a:r>
              <a:rPr lang="en-US" altLang="zh-CN" sz="2000" dirty="0"/>
              <a:t>.</a:t>
            </a:r>
          </a:p>
          <a:p>
            <a:pPr indent="623888"/>
            <a:r>
              <a:rPr lang="en-US" altLang="zh-CN" sz="2000" dirty="0"/>
              <a:t>(</a:t>
            </a:r>
            <a:r>
              <a:rPr lang="zh-CN" altLang="en-US" sz="2000" dirty="0"/>
              <a:t>１</a:t>
            </a:r>
            <a:r>
              <a:rPr lang="en-US" altLang="zh-CN" sz="2000" dirty="0"/>
              <a:t>)</a:t>
            </a:r>
            <a:r>
              <a:rPr lang="zh-CN" altLang="en-US" sz="2000" dirty="0"/>
              <a:t>消费者为生活消费需要购买、使用商品或者接收服务</a:t>
            </a:r>
            <a:r>
              <a:rPr lang="en-US" altLang="zh-CN" sz="2000" dirty="0"/>
              <a:t>,</a:t>
            </a:r>
            <a:r>
              <a:rPr lang="zh-CN" altLang="en-US" sz="2000" dirty="0"/>
              <a:t>其权益受</a:t>
            </a:r>
            <a:r>
              <a:rPr lang="en-US" altLang="zh-CN" sz="2000" dirty="0"/>
              <a:t>«</a:t>
            </a:r>
            <a:r>
              <a:rPr lang="zh-CN" altLang="en-US" sz="2000" dirty="0"/>
              <a:t>消费</a:t>
            </a:r>
            <a:r>
              <a:rPr lang="zh-CN" altLang="en-US" sz="2000" dirty="0" smtClean="0"/>
              <a:t>者权益保护法</a:t>
            </a:r>
            <a:r>
              <a:rPr lang="en-US" altLang="zh-CN" sz="2000" dirty="0"/>
              <a:t>»</a:t>
            </a:r>
            <a:r>
              <a:rPr lang="zh-CN" altLang="en-US" sz="2000" dirty="0"/>
              <a:t>保护</a:t>
            </a:r>
            <a:r>
              <a:rPr lang="en-US" altLang="zh-CN" sz="2000" dirty="0"/>
              <a:t>.</a:t>
            </a:r>
          </a:p>
          <a:p>
            <a:pPr indent="623888"/>
            <a:r>
              <a:rPr lang="en-US" altLang="zh-CN" sz="2000" dirty="0"/>
              <a:t>(</a:t>
            </a:r>
            <a:r>
              <a:rPr lang="zh-CN" altLang="en-US" sz="2000" dirty="0"/>
              <a:t>２</a:t>
            </a:r>
            <a:r>
              <a:rPr lang="en-US" altLang="zh-CN" sz="2000" dirty="0"/>
              <a:t>)</a:t>
            </a:r>
            <a:r>
              <a:rPr lang="zh-CN" altLang="en-US" sz="2000" dirty="0"/>
              <a:t>经营者为消费者提供其生产、销售的商品或者提供服务</a:t>
            </a:r>
            <a:r>
              <a:rPr lang="en-US" altLang="zh-CN" sz="2000" dirty="0"/>
              <a:t>,</a:t>
            </a:r>
            <a:r>
              <a:rPr lang="zh-CN" altLang="en-US" sz="2000" dirty="0"/>
              <a:t>应当遵守</a:t>
            </a:r>
            <a:r>
              <a:rPr lang="en-US" altLang="zh-CN" sz="2000" dirty="0"/>
              <a:t>«</a:t>
            </a:r>
            <a:r>
              <a:rPr lang="zh-CN" altLang="en-US" sz="2000" dirty="0"/>
              <a:t>消费</a:t>
            </a:r>
            <a:r>
              <a:rPr lang="zh-CN" altLang="en-US" sz="2000" dirty="0" smtClean="0"/>
              <a:t>者权益保</a:t>
            </a:r>
            <a:r>
              <a:rPr lang="zh-TW" altLang="en-US" sz="2000" dirty="0" smtClean="0"/>
              <a:t>护法</a:t>
            </a:r>
            <a:r>
              <a:rPr lang="en-US" altLang="zh-TW" sz="2000" dirty="0"/>
              <a:t>».</a:t>
            </a:r>
          </a:p>
          <a:p>
            <a:pPr indent="623888"/>
            <a:r>
              <a:rPr lang="en-US" altLang="zh-CN" sz="2000" dirty="0"/>
              <a:t>(</a:t>
            </a:r>
            <a:r>
              <a:rPr lang="zh-CN" altLang="en-US" sz="2000" dirty="0"/>
              <a:t>３</a:t>
            </a:r>
            <a:r>
              <a:rPr lang="en-US" altLang="zh-CN" sz="2000" dirty="0"/>
              <a:t>)</a:t>
            </a:r>
            <a:r>
              <a:rPr lang="zh-CN" altLang="en-US" sz="2000" dirty="0"/>
              <a:t>农民购买、使用直接用于农业生产的生产资料</a:t>
            </a:r>
            <a:r>
              <a:rPr lang="en-US" altLang="zh-CN" sz="2000" dirty="0"/>
              <a:t>,</a:t>
            </a:r>
            <a:r>
              <a:rPr lang="zh-CN" altLang="en-US" sz="2000" dirty="0"/>
              <a:t>参照</a:t>
            </a:r>
            <a:r>
              <a:rPr lang="en-US" altLang="zh-CN" sz="2000" dirty="0"/>
              <a:t>«</a:t>
            </a:r>
            <a:r>
              <a:rPr lang="zh-CN" altLang="en-US" sz="2000" dirty="0"/>
              <a:t>消费者权益保护法</a:t>
            </a:r>
            <a:r>
              <a:rPr lang="en-US" altLang="zh-CN" sz="2000" dirty="0"/>
              <a:t>»</a:t>
            </a:r>
            <a:r>
              <a:rPr lang="zh-CN" altLang="en-US" sz="2000" dirty="0"/>
              <a:t>执行</a:t>
            </a:r>
            <a:r>
              <a:rPr lang="en-US" altLang="zh-CN" sz="2000" dirty="0"/>
              <a:t>.</a:t>
            </a:r>
            <a:endParaRPr lang="en-US" altLang="ja-JP"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15874125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dirty="0"/>
              <a:t>消费</a:t>
            </a:r>
            <a:r>
              <a:rPr lang="zh-CN" altLang="en-US" sz="3200" dirty="0" smtClean="0"/>
              <a:t>者权益保护法概述</a:t>
            </a:r>
            <a:endParaRPr lang="zh-CN" altLang="en-US" sz="3200" b="1" dirty="0"/>
          </a:p>
        </p:txBody>
      </p:sp>
      <p:sp>
        <p:nvSpPr>
          <p:cNvPr id="37" name="文本框 36"/>
          <p:cNvSpPr txBox="1"/>
          <p:nvPr/>
        </p:nvSpPr>
        <p:spPr>
          <a:xfrm>
            <a:off x="607092" y="825580"/>
            <a:ext cx="11066929" cy="5570756"/>
          </a:xfrm>
          <a:prstGeom prst="rect">
            <a:avLst/>
          </a:prstGeom>
          <a:noFill/>
        </p:spPr>
        <p:txBody>
          <a:bodyPr wrap="square" rtlCol="0">
            <a:spAutoFit/>
          </a:bodyPr>
          <a:lstStyle/>
          <a:p>
            <a:r>
              <a:rPr lang="zh-CN" altLang="en-US" sz="2400" b="1" dirty="0"/>
              <a:t>三、消费者权益保护法的</a:t>
            </a:r>
            <a:r>
              <a:rPr lang="zh-CN" altLang="en-US" sz="2400" b="1" dirty="0" smtClean="0"/>
              <a:t>基本原则</a:t>
            </a:r>
            <a:endParaRPr lang="en-US" altLang="zh-CN" sz="2400" b="1" dirty="0" smtClean="0"/>
          </a:p>
          <a:p>
            <a:endParaRPr lang="en-US" altLang="ja-JP" sz="2400" b="1" dirty="0"/>
          </a:p>
          <a:p>
            <a:pPr indent="623888"/>
            <a:r>
              <a:rPr lang="en-US" altLang="zh-CN" sz="2400" dirty="0"/>
              <a:t>«</a:t>
            </a:r>
            <a:r>
              <a:rPr lang="zh-CN" altLang="en-US" sz="2400" dirty="0"/>
              <a:t>消费者权益保护法</a:t>
            </a:r>
            <a:r>
              <a:rPr lang="en-US" altLang="zh-CN" sz="2400" dirty="0"/>
              <a:t>»</a:t>
            </a:r>
            <a:r>
              <a:rPr lang="zh-CN" altLang="en-US" sz="2400" dirty="0"/>
              <a:t>的基本原则</a:t>
            </a:r>
            <a:r>
              <a:rPr lang="en-US" altLang="zh-CN" sz="2400" dirty="0"/>
              <a:t>,</a:t>
            </a:r>
            <a:r>
              <a:rPr lang="zh-CN" altLang="en-US" sz="2400" dirty="0"/>
              <a:t>是指能全面反映该法所调整的生活消费关</a:t>
            </a:r>
            <a:r>
              <a:rPr lang="zh-CN" altLang="en-US" sz="2400" dirty="0" smtClean="0"/>
              <a:t>系的客观要求</a:t>
            </a:r>
            <a:r>
              <a:rPr lang="en-US" altLang="zh-CN" sz="2400" dirty="0"/>
              <a:t>,</a:t>
            </a:r>
            <a:r>
              <a:rPr lang="zh-CN" altLang="en-US" sz="2400" dirty="0"/>
              <a:t>并贯穿其中</a:t>
            </a:r>
            <a:r>
              <a:rPr lang="en-US" altLang="zh-CN" sz="2400" dirty="0"/>
              <a:t>,</a:t>
            </a:r>
            <a:r>
              <a:rPr lang="zh-CN" altLang="en-US" sz="2400" dirty="0"/>
              <a:t>是必须遵守的基本准则</a:t>
            </a:r>
            <a:r>
              <a:rPr lang="en-US" altLang="zh-CN" sz="2400" dirty="0"/>
              <a:t>.</a:t>
            </a:r>
          </a:p>
          <a:p>
            <a:pPr marL="357188" indent="444500"/>
            <a:r>
              <a:rPr lang="en-US" altLang="zh-CN" sz="2000" dirty="0"/>
              <a:t>(</a:t>
            </a:r>
            <a:r>
              <a:rPr lang="zh-CN" altLang="en-US" sz="2000" dirty="0"/>
              <a:t>一</a:t>
            </a:r>
            <a:r>
              <a:rPr lang="en-US" altLang="zh-CN" sz="2000" dirty="0"/>
              <a:t>)</a:t>
            </a:r>
            <a:r>
              <a:rPr lang="zh-CN" altLang="en-US" sz="2000" dirty="0"/>
              <a:t>经营者依法提供商品或服务的原则</a:t>
            </a:r>
          </a:p>
          <a:p>
            <a:pPr marL="357188" indent="444500"/>
            <a:r>
              <a:rPr lang="zh-CN" altLang="en-US" sz="2000" dirty="0"/>
              <a:t>经营者在经营活动中严格履行法律的各项义务</a:t>
            </a:r>
            <a:r>
              <a:rPr lang="en-US" altLang="zh-CN" sz="2000" dirty="0"/>
              <a:t>,</a:t>
            </a:r>
            <a:r>
              <a:rPr lang="zh-CN" altLang="en-US" sz="2000" dirty="0"/>
              <a:t>是实现消费者有关权利的条件和前提</a:t>
            </a:r>
            <a:r>
              <a:rPr lang="en-US" altLang="zh-CN" sz="2000" dirty="0" smtClean="0"/>
              <a:t>.</a:t>
            </a:r>
            <a:r>
              <a:rPr lang="zh-CN" altLang="en-US" sz="2000" dirty="0" smtClean="0"/>
              <a:t>经营者</a:t>
            </a:r>
            <a:r>
              <a:rPr lang="zh-CN" altLang="en-US" sz="2000" dirty="0"/>
              <a:t>提供的商品或服务</a:t>
            </a:r>
            <a:r>
              <a:rPr lang="en-US" altLang="zh-CN" sz="2000" dirty="0"/>
              <a:t>,</a:t>
            </a:r>
            <a:r>
              <a:rPr lang="zh-CN" altLang="en-US" sz="2000" dirty="0"/>
              <a:t>应当符合有关法律、法规所规定的标准</a:t>
            </a:r>
            <a:r>
              <a:rPr lang="en-US" altLang="zh-CN" sz="2000" dirty="0"/>
              <a:t>,</a:t>
            </a:r>
            <a:r>
              <a:rPr lang="zh-CN" altLang="en-US" sz="2000" dirty="0"/>
              <a:t>应当保证其</a:t>
            </a:r>
            <a:r>
              <a:rPr lang="zh-CN" altLang="en-US" sz="2000" dirty="0" smtClean="0"/>
              <a:t>提供的商品或服务</a:t>
            </a:r>
            <a:r>
              <a:rPr lang="zh-CN" altLang="en-US" sz="2000" dirty="0"/>
              <a:t>符合保障人身、财产安全的要求</a:t>
            </a:r>
            <a:r>
              <a:rPr lang="en-US" altLang="zh-CN" sz="2000" dirty="0"/>
              <a:t>.</a:t>
            </a:r>
          </a:p>
          <a:p>
            <a:pPr marL="357188" indent="444500"/>
            <a:r>
              <a:rPr lang="en-US" altLang="zh-CN" sz="2000" dirty="0"/>
              <a:t>(</a:t>
            </a:r>
            <a:r>
              <a:rPr lang="zh-CN" altLang="en-US" sz="2000" dirty="0"/>
              <a:t>二</a:t>
            </a:r>
            <a:r>
              <a:rPr lang="en-US" altLang="zh-CN" sz="2000" dirty="0"/>
              <a:t>)</a:t>
            </a:r>
            <a:r>
              <a:rPr lang="zh-CN" altLang="en-US" sz="2000" dirty="0"/>
              <a:t>遵循平等、自愿、公平、诚实信用的原则</a:t>
            </a:r>
          </a:p>
          <a:p>
            <a:pPr marL="357188" indent="444500"/>
            <a:r>
              <a:rPr lang="zh-CN" altLang="en-US" sz="2000" dirty="0"/>
              <a:t>经营者与消费者进行交易</a:t>
            </a:r>
            <a:r>
              <a:rPr lang="en-US" altLang="zh-CN" sz="2000" dirty="0"/>
              <a:t>,</a:t>
            </a:r>
            <a:r>
              <a:rPr lang="zh-CN" altLang="en-US" sz="2000" dirty="0"/>
              <a:t>应当在平等、自愿、公平、诚实信用的基础上进行</a:t>
            </a:r>
            <a:r>
              <a:rPr lang="en-US" altLang="zh-CN" sz="2000" dirty="0"/>
              <a:t>.</a:t>
            </a:r>
            <a:r>
              <a:rPr lang="zh-CN" altLang="en-US" sz="2000" dirty="0" smtClean="0"/>
              <a:t>坚持这一原则</a:t>
            </a:r>
            <a:r>
              <a:rPr lang="en-US" altLang="zh-CN" sz="2000" dirty="0"/>
              <a:t>,</a:t>
            </a:r>
            <a:r>
              <a:rPr lang="zh-CN" altLang="en-US" sz="2000" dirty="0"/>
              <a:t>有利于建立稳定的经济秩序</a:t>
            </a:r>
            <a:r>
              <a:rPr lang="en-US" altLang="zh-CN" sz="2000" dirty="0"/>
              <a:t>,</a:t>
            </a:r>
            <a:r>
              <a:rPr lang="zh-CN" altLang="en-US" sz="2000" dirty="0"/>
              <a:t>促进市场经济的蓬勃发展</a:t>
            </a:r>
            <a:r>
              <a:rPr lang="en-US" altLang="zh-CN" sz="2000" dirty="0"/>
              <a:t>.</a:t>
            </a:r>
          </a:p>
          <a:p>
            <a:pPr marL="357188" indent="444500"/>
            <a:r>
              <a:rPr lang="en-US" altLang="zh-CN" sz="2000" dirty="0"/>
              <a:t>(</a:t>
            </a:r>
            <a:r>
              <a:rPr lang="zh-CN" altLang="en-US" sz="2000" dirty="0"/>
              <a:t>三</a:t>
            </a:r>
            <a:r>
              <a:rPr lang="en-US" altLang="zh-CN" sz="2000" dirty="0"/>
              <a:t>)</a:t>
            </a:r>
            <a:r>
              <a:rPr lang="zh-CN" altLang="en-US" sz="2000" dirty="0"/>
              <a:t>国家保障的原则</a:t>
            </a:r>
          </a:p>
          <a:p>
            <a:pPr marL="357188" indent="444500"/>
            <a:r>
              <a:rPr lang="zh-CN" altLang="en-US" sz="2000" dirty="0"/>
              <a:t>国家通过消费者权益保护立法、行政管理手段、加强司法工作等保障消费者合法权益</a:t>
            </a:r>
            <a:r>
              <a:rPr lang="en-US" altLang="zh-CN" sz="2000" dirty="0" smtClean="0"/>
              <a:t>,</a:t>
            </a:r>
            <a:r>
              <a:rPr lang="zh-CN" altLang="en-US" sz="2000" dirty="0" smtClean="0"/>
              <a:t>是</a:t>
            </a:r>
            <a:r>
              <a:rPr lang="en-US" altLang="zh-CN" sz="2000" dirty="0"/>
              <a:t>«</a:t>
            </a:r>
            <a:r>
              <a:rPr lang="zh-CN" altLang="en-US" sz="2000" dirty="0"/>
              <a:t>消费者权益保护法</a:t>
            </a:r>
            <a:r>
              <a:rPr lang="en-US" altLang="zh-CN" sz="2000" dirty="0"/>
              <a:t>»</a:t>
            </a:r>
            <a:r>
              <a:rPr lang="zh-CN" altLang="en-US" sz="2000" dirty="0"/>
              <a:t>最重要的原则</a:t>
            </a:r>
            <a:r>
              <a:rPr lang="en-US" altLang="zh-CN" sz="2000" dirty="0"/>
              <a:t>.</a:t>
            </a:r>
          </a:p>
          <a:p>
            <a:pPr marL="357188" indent="444500"/>
            <a:r>
              <a:rPr lang="en-US" altLang="zh-CN" sz="2000" dirty="0"/>
              <a:t>(</a:t>
            </a:r>
            <a:r>
              <a:rPr lang="zh-CN" altLang="en-US" sz="2000" dirty="0"/>
              <a:t>四</a:t>
            </a:r>
            <a:r>
              <a:rPr lang="en-US" altLang="zh-CN" sz="2000" dirty="0"/>
              <a:t>)</a:t>
            </a:r>
            <a:r>
              <a:rPr lang="zh-CN" altLang="en-US" sz="2000" dirty="0"/>
              <a:t>全社会共同监督的原则</a:t>
            </a:r>
          </a:p>
          <a:p>
            <a:pPr marL="357188" indent="444500"/>
            <a:r>
              <a:rPr lang="zh-CN" altLang="en-US" sz="2000" dirty="0"/>
              <a:t>保护消费者合法权益是全社会的共同责任</a:t>
            </a:r>
            <a:r>
              <a:rPr lang="en-US" altLang="zh-CN" sz="2000" dirty="0"/>
              <a:t>.</a:t>
            </a:r>
            <a:r>
              <a:rPr lang="zh-CN" altLang="en-US" sz="2000" dirty="0"/>
              <a:t>国家鼓励、</a:t>
            </a:r>
            <a:r>
              <a:rPr lang="zh-CN" altLang="en-US" sz="2000" dirty="0" smtClean="0"/>
              <a:t>支持一切组织和个人对损害消费</a:t>
            </a:r>
            <a:r>
              <a:rPr lang="zh-CN" altLang="en-US" sz="2000" dirty="0"/>
              <a:t>者合法权益的行为进行社会监督</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5637102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消费者的权利与经营者的义务</a:t>
            </a:r>
          </a:p>
        </p:txBody>
      </p:sp>
      <p:sp>
        <p:nvSpPr>
          <p:cNvPr id="37" name="文本框 36"/>
          <p:cNvSpPr txBox="1"/>
          <p:nvPr/>
        </p:nvSpPr>
        <p:spPr>
          <a:xfrm>
            <a:off x="607092" y="825580"/>
            <a:ext cx="11066929" cy="5509201"/>
          </a:xfrm>
          <a:prstGeom prst="rect">
            <a:avLst/>
          </a:prstGeom>
          <a:noFill/>
        </p:spPr>
        <p:txBody>
          <a:bodyPr wrap="square" rtlCol="0">
            <a:spAutoFit/>
          </a:bodyPr>
          <a:lstStyle/>
          <a:p>
            <a:r>
              <a:rPr lang="zh-CN" altLang="en-US" sz="2400" dirty="0"/>
              <a:t>一、消费者的权利</a:t>
            </a:r>
          </a:p>
          <a:p>
            <a:pPr indent="623888"/>
            <a:r>
              <a:rPr lang="zh-CN" altLang="en-US" sz="2400" dirty="0"/>
              <a:t>在商品服务市场上</a:t>
            </a:r>
            <a:r>
              <a:rPr lang="en-US" altLang="zh-CN" sz="2400" dirty="0"/>
              <a:t>,</a:t>
            </a:r>
            <a:r>
              <a:rPr lang="zh-CN" altLang="en-US" sz="2400" dirty="0"/>
              <a:t>作为购买一方的消费者占有重要地位</a:t>
            </a:r>
            <a:r>
              <a:rPr lang="en-US" altLang="zh-CN" sz="2400" dirty="0"/>
              <a:t>.</a:t>
            </a:r>
            <a:r>
              <a:rPr lang="zh-CN" altLang="en-US" sz="2400" dirty="0"/>
              <a:t>生产经营</a:t>
            </a:r>
            <a:r>
              <a:rPr lang="zh-CN" altLang="en-US" sz="2400" dirty="0" smtClean="0"/>
              <a:t>者应该根据消费者的需</a:t>
            </a:r>
            <a:r>
              <a:rPr lang="zh-CN" altLang="en-US" sz="2400" dirty="0"/>
              <a:t>求来安排各种商品和服务的供应</a:t>
            </a:r>
            <a:r>
              <a:rPr lang="en-US" altLang="zh-CN" sz="2400" dirty="0"/>
              <a:t>.</a:t>
            </a:r>
            <a:r>
              <a:rPr lang="zh-CN" altLang="en-US" sz="2400" dirty="0"/>
              <a:t>经营者的商品能否销售得出去</a:t>
            </a:r>
            <a:r>
              <a:rPr lang="en-US" altLang="zh-CN" sz="2400" dirty="0"/>
              <a:t>,</a:t>
            </a:r>
            <a:r>
              <a:rPr lang="zh-CN" altLang="en-US" sz="2400" dirty="0" smtClean="0"/>
              <a:t>主要看能否得到消费</a:t>
            </a:r>
            <a:r>
              <a:rPr lang="zh-CN" altLang="en-US" sz="2400" dirty="0"/>
              <a:t>者的承认</a:t>
            </a:r>
            <a:r>
              <a:rPr lang="en-US" altLang="zh-CN" sz="2400" dirty="0"/>
              <a:t>,</a:t>
            </a:r>
            <a:r>
              <a:rPr lang="zh-CN" altLang="en-US" sz="2400" dirty="0"/>
              <a:t>只有尽力满足消费者的需求和愿望</a:t>
            </a:r>
            <a:r>
              <a:rPr lang="en-US" altLang="zh-CN" sz="2400" dirty="0"/>
              <a:t>,</a:t>
            </a:r>
            <a:r>
              <a:rPr lang="zh-CN" altLang="en-US" sz="2400" dirty="0"/>
              <a:t>才能获得尽可能多的收入和利润</a:t>
            </a:r>
            <a:r>
              <a:rPr lang="en-US" altLang="zh-CN" sz="2400" dirty="0"/>
              <a:t>.</a:t>
            </a:r>
            <a:r>
              <a:rPr lang="zh-CN" altLang="en-US" sz="2400" dirty="0" smtClean="0"/>
              <a:t>因此</a:t>
            </a:r>
            <a:r>
              <a:rPr lang="en-US" altLang="zh-CN" sz="2400" dirty="0"/>
              <a:t>,</a:t>
            </a:r>
            <a:r>
              <a:rPr lang="zh-CN" altLang="en-US" sz="2400" dirty="0"/>
              <a:t>消费者的权利行使得越充分</a:t>
            </a:r>
            <a:r>
              <a:rPr lang="en-US" altLang="zh-CN" sz="2400" dirty="0"/>
              <a:t>,</a:t>
            </a:r>
            <a:r>
              <a:rPr lang="zh-CN" altLang="en-US" sz="2400" dirty="0"/>
              <a:t>经营者对各种商品和服务的供应就越能合理地分配到</a:t>
            </a:r>
            <a:r>
              <a:rPr lang="zh-CN" altLang="en-US" sz="2400" dirty="0" smtClean="0"/>
              <a:t>社会最需要的部门和生产单位</a:t>
            </a:r>
            <a:r>
              <a:rPr lang="en-US" altLang="zh-CN" sz="2400" dirty="0"/>
              <a:t>,</a:t>
            </a:r>
            <a:r>
              <a:rPr lang="zh-CN" altLang="en-US" sz="2400" dirty="0"/>
              <a:t>达到社会经济资源的优化配置</a:t>
            </a:r>
            <a:r>
              <a:rPr lang="en-US" altLang="zh-CN" sz="2400" dirty="0"/>
              <a:t>,</a:t>
            </a:r>
            <a:r>
              <a:rPr lang="zh-CN" altLang="en-US" sz="2400" dirty="0"/>
              <a:t>商品服务市场的运行就越规范</a:t>
            </a:r>
            <a:r>
              <a:rPr lang="en-US" altLang="zh-CN" sz="2400" dirty="0" smtClean="0"/>
              <a:t>,</a:t>
            </a:r>
            <a:r>
              <a:rPr lang="zh-CN" altLang="en-US" sz="2400" dirty="0" smtClean="0"/>
              <a:t>越</a:t>
            </a:r>
            <a:r>
              <a:rPr lang="zh-CN" altLang="en-US" sz="2400" dirty="0"/>
              <a:t>有秩序</a:t>
            </a:r>
            <a:r>
              <a:rPr lang="en-US" altLang="zh-CN" sz="2400" dirty="0" smtClean="0"/>
              <a:t>.</a:t>
            </a:r>
          </a:p>
          <a:p>
            <a:pPr indent="623888"/>
            <a:r>
              <a:rPr lang="zh-CN" altLang="en-US" sz="2400" dirty="0" smtClean="0"/>
              <a:t>那么</a:t>
            </a:r>
            <a:r>
              <a:rPr lang="en-US" altLang="zh-CN" sz="2400" dirty="0"/>
              <a:t>,</a:t>
            </a:r>
            <a:r>
              <a:rPr lang="zh-CN" altLang="en-US" sz="2400" dirty="0"/>
              <a:t>消费者在商品服务市场上</a:t>
            </a:r>
            <a:r>
              <a:rPr lang="en-US" altLang="zh-CN" sz="2400" dirty="0"/>
              <a:t>,</a:t>
            </a:r>
            <a:r>
              <a:rPr lang="zh-CN" altLang="en-US" sz="2400" dirty="0"/>
              <a:t>依法享有哪些权利呢</a:t>
            </a:r>
            <a:r>
              <a:rPr lang="en-US" altLang="zh-CN" sz="2400" dirty="0" smtClean="0"/>
              <a:t>?</a:t>
            </a:r>
          </a:p>
          <a:p>
            <a:pPr indent="890588"/>
            <a:r>
              <a:rPr lang="en-US" altLang="zh-CN" sz="2000" dirty="0"/>
              <a:t>(</a:t>
            </a:r>
            <a:r>
              <a:rPr lang="zh-CN" altLang="en-US" sz="2000" dirty="0"/>
              <a:t>一</a:t>
            </a:r>
            <a:r>
              <a:rPr lang="en-US" altLang="zh-CN" sz="2000" dirty="0"/>
              <a:t>)</a:t>
            </a:r>
            <a:r>
              <a:rPr lang="zh-CN" altLang="en-US" sz="2000" dirty="0"/>
              <a:t>安全权</a:t>
            </a:r>
          </a:p>
          <a:p>
            <a:pPr indent="890588"/>
            <a:r>
              <a:rPr lang="zh-CN" altLang="en-US" sz="2000" dirty="0"/>
              <a:t>消费者在购买、使用商品或接受服务时享有人身、财产安全不受损害的权利</a:t>
            </a:r>
            <a:r>
              <a:rPr lang="en-US" altLang="zh-CN" sz="2000" dirty="0" smtClean="0"/>
              <a:t>.</a:t>
            </a:r>
          </a:p>
          <a:p>
            <a:pPr indent="890588"/>
            <a:r>
              <a:rPr lang="en-US" altLang="zh-CN" sz="2000" dirty="0"/>
              <a:t>(</a:t>
            </a:r>
            <a:r>
              <a:rPr lang="zh-CN" altLang="en-US" sz="2000" dirty="0"/>
              <a:t>二</a:t>
            </a:r>
            <a:r>
              <a:rPr lang="en-US" altLang="zh-CN" sz="2000" dirty="0"/>
              <a:t>)</a:t>
            </a:r>
            <a:r>
              <a:rPr lang="zh-CN" altLang="en-US" sz="2000" dirty="0"/>
              <a:t>知情权</a:t>
            </a:r>
          </a:p>
          <a:p>
            <a:pPr indent="890588"/>
            <a:r>
              <a:rPr lang="zh-CN" altLang="en-US" sz="2000" dirty="0"/>
              <a:t>消费者享有知悉其购买、使用的商品或者接受的服务的真实情况的权利</a:t>
            </a:r>
            <a:r>
              <a:rPr lang="en-US" altLang="zh-CN" sz="2000" dirty="0" smtClean="0"/>
              <a:t>.</a:t>
            </a:r>
          </a:p>
          <a:p>
            <a:pPr indent="890588"/>
            <a:r>
              <a:rPr lang="en-US" altLang="zh-CN" sz="2000" dirty="0"/>
              <a:t>(</a:t>
            </a:r>
            <a:r>
              <a:rPr lang="zh-CN" altLang="en-US" sz="2000" dirty="0"/>
              <a:t>三</a:t>
            </a:r>
            <a:r>
              <a:rPr lang="en-US" altLang="zh-CN" sz="2000" dirty="0"/>
              <a:t>)</a:t>
            </a:r>
            <a:r>
              <a:rPr lang="zh-CN" altLang="en-US" sz="2000" dirty="0"/>
              <a:t>自主选择权</a:t>
            </a:r>
          </a:p>
          <a:p>
            <a:pPr indent="890588"/>
            <a:r>
              <a:rPr lang="zh-CN" altLang="en-US" sz="2000" dirty="0"/>
              <a:t>消费者享有自主选择商品或者服务的权利</a:t>
            </a:r>
            <a:r>
              <a:rPr lang="en-US" altLang="zh-CN" sz="2000" dirty="0" smtClean="0"/>
              <a:t>.</a:t>
            </a:r>
            <a:r>
              <a:rPr lang="en-US" altLang="zh-CN" sz="2000" dirty="0"/>
              <a:t> </a:t>
            </a:r>
            <a:endParaRPr lang="en-US" altLang="zh-CN" sz="2000" dirty="0" smtClean="0"/>
          </a:p>
          <a:p>
            <a:pPr indent="890588"/>
            <a:r>
              <a:rPr lang="en-US" altLang="zh-CN" sz="2000" dirty="0" smtClean="0"/>
              <a:t>(</a:t>
            </a:r>
            <a:r>
              <a:rPr lang="zh-CN" altLang="en-US" sz="2000" dirty="0"/>
              <a:t>四</a:t>
            </a:r>
            <a:r>
              <a:rPr lang="en-US" altLang="zh-CN" sz="2000" dirty="0"/>
              <a:t>)</a:t>
            </a:r>
            <a:r>
              <a:rPr lang="zh-CN" altLang="en-US" sz="2000" dirty="0"/>
              <a:t>公平交易权</a:t>
            </a:r>
          </a:p>
          <a:p>
            <a:pPr indent="890588"/>
            <a:r>
              <a:rPr lang="zh-CN" altLang="en-US" sz="2000" dirty="0"/>
              <a:t>消费者享有公平交易的权利</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68331224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消费者的权利与经营者的义务</a:t>
            </a:r>
          </a:p>
        </p:txBody>
      </p:sp>
      <p:sp>
        <p:nvSpPr>
          <p:cNvPr id="37" name="文本框 36"/>
          <p:cNvSpPr txBox="1"/>
          <p:nvPr/>
        </p:nvSpPr>
        <p:spPr>
          <a:xfrm>
            <a:off x="607092" y="825580"/>
            <a:ext cx="11066929" cy="4893647"/>
          </a:xfrm>
          <a:prstGeom prst="rect">
            <a:avLst/>
          </a:prstGeom>
          <a:noFill/>
        </p:spPr>
        <p:txBody>
          <a:bodyPr wrap="square" rtlCol="0">
            <a:spAutoFit/>
          </a:bodyPr>
          <a:lstStyle/>
          <a:p>
            <a:r>
              <a:rPr lang="zh-CN" altLang="en-US" sz="2400" dirty="0"/>
              <a:t>一、消费者的权利</a:t>
            </a:r>
          </a:p>
          <a:p>
            <a:pPr indent="623888"/>
            <a:endParaRPr lang="en-US" altLang="zh-CN" sz="2400" dirty="0" smtClean="0"/>
          </a:p>
          <a:p>
            <a:pPr indent="623888"/>
            <a:r>
              <a:rPr lang="zh-CN" altLang="en-US" sz="2400" dirty="0" smtClean="0"/>
              <a:t>那么</a:t>
            </a:r>
            <a:r>
              <a:rPr lang="en-US" altLang="zh-CN" sz="2400" dirty="0"/>
              <a:t>,</a:t>
            </a:r>
            <a:r>
              <a:rPr lang="zh-CN" altLang="en-US" sz="2400" dirty="0"/>
              <a:t>消费者在商品服务市场上</a:t>
            </a:r>
            <a:r>
              <a:rPr lang="en-US" altLang="zh-CN" sz="2400" dirty="0"/>
              <a:t>,</a:t>
            </a:r>
            <a:r>
              <a:rPr lang="zh-CN" altLang="en-US" sz="2400" dirty="0"/>
              <a:t>依法享有哪些权利呢</a:t>
            </a:r>
            <a:r>
              <a:rPr lang="en-US" altLang="zh-CN" sz="2400" dirty="0" smtClean="0"/>
              <a:t>?</a:t>
            </a:r>
          </a:p>
          <a:p>
            <a:pPr indent="623888"/>
            <a:endParaRPr lang="en-US" altLang="zh-CN" sz="2000" dirty="0" smtClean="0"/>
          </a:p>
          <a:p>
            <a:pPr indent="623888"/>
            <a:r>
              <a:rPr lang="en-US" altLang="zh-CN" sz="2000" dirty="0" smtClean="0"/>
              <a:t>(</a:t>
            </a:r>
            <a:r>
              <a:rPr lang="zh-CN" altLang="en-US" sz="2000" dirty="0"/>
              <a:t>五</a:t>
            </a:r>
            <a:r>
              <a:rPr lang="en-US" altLang="zh-CN" sz="2000" dirty="0"/>
              <a:t>)</a:t>
            </a:r>
            <a:r>
              <a:rPr lang="zh-CN" altLang="en-US" sz="2000" dirty="0"/>
              <a:t>依法求偿权</a:t>
            </a:r>
          </a:p>
          <a:p>
            <a:pPr indent="623888"/>
            <a:r>
              <a:rPr lang="zh-CN" altLang="en-US" sz="2000" dirty="0"/>
              <a:t>消费者因购买、使用商品或者接受服务受到人身、财产损害的</a:t>
            </a:r>
            <a:r>
              <a:rPr lang="en-US" altLang="zh-CN" sz="2000" dirty="0"/>
              <a:t>,</a:t>
            </a:r>
            <a:r>
              <a:rPr lang="zh-CN" altLang="en-US" sz="2000" dirty="0"/>
              <a:t>享有依法获得赔偿</a:t>
            </a:r>
            <a:r>
              <a:rPr lang="zh-CN" altLang="en-US" sz="2000" dirty="0" smtClean="0"/>
              <a:t>的权利</a:t>
            </a:r>
            <a:r>
              <a:rPr lang="en-US" altLang="zh-CN" sz="2000" dirty="0" smtClean="0"/>
              <a:t>.</a:t>
            </a:r>
          </a:p>
          <a:p>
            <a:pPr indent="623888"/>
            <a:r>
              <a:rPr lang="en-US" altLang="zh-CN" sz="2000" dirty="0"/>
              <a:t>(</a:t>
            </a:r>
            <a:r>
              <a:rPr lang="zh-CN" altLang="en-US" sz="2000" dirty="0"/>
              <a:t>六</a:t>
            </a:r>
            <a:r>
              <a:rPr lang="en-US" altLang="zh-CN" sz="2000" dirty="0"/>
              <a:t>)</a:t>
            </a:r>
            <a:r>
              <a:rPr lang="zh-CN" altLang="en-US" sz="2000" dirty="0"/>
              <a:t>依法结社权</a:t>
            </a:r>
          </a:p>
          <a:p>
            <a:pPr indent="623888"/>
            <a:r>
              <a:rPr lang="zh-CN" altLang="en-US" sz="2000" dirty="0"/>
              <a:t>消费者享有依法成立维护自身合法权益的社会团体的权利</a:t>
            </a:r>
            <a:r>
              <a:rPr lang="en-US" altLang="zh-CN" sz="2000" dirty="0" smtClean="0"/>
              <a:t>.</a:t>
            </a:r>
          </a:p>
          <a:p>
            <a:pPr indent="623888"/>
            <a:r>
              <a:rPr lang="en-US" altLang="zh-CN" sz="2000" dirty="0"/>
              <a:t>(</a:t>
            </a:r>
            <a:r>
              <a:rPr lang="zh-CN" altLang="en-US" sz="2000" dirty="0"/>
              <a:t>七</a:t>
            </a:r>
            <a:r>
              <a:rPr lang="en-US" altLang="zh-CN" sz="2000" dirty="0"/>
              <a:t>)</a:t>
            </a:r>
            <a:r>
              <a:rPr lang="zh-CN" altLang="en-US" sz="2000" dirty="0"/>
              <a:t>获取知识权</a:t>
            </a:r>
          </a:p>
          <a:p>
            <a:pPr indent="623888"/>
            <a:r>
              <a:rPr lang="zh-CN" altLang="en-US" sz="2000" dirty="0"/>
              <a:t>消费者享有获得有关消费知识和消费者权益保护方面知识的权利</a:t>
            </a:r>
            <a:r>
              <a:rPr lang="en-US" altLang="zh-CN" sz="2000" dirty="0" smtClean="0"/>
              <a:t>.</a:t>
            </a:r>
            <a:r>
              <a:rPr lang="en-US" altLang="zh-CN" sz="2000" dirty="0"/>
              <a:t> </a:t>
            </a:r>
            <a:endParaRPr lang="en-US" altLang="zh-CN" sz="2000" dirty="0" smtClean="0"/>
          </a:p>
          <a:p>
            <a:pPr indent="623888"/>
            <a:r>
              <a:rPr lang="en-US" altLang="zh-CN" sz="2000" dirty="0" smtClean="0"/>
              <a:t>(</a:t>
            </a:r>
            <a:r>
              <a:rPr lang="zh-CN" altLang="en-US" sz="2000" dirty="0"/>
              <a:t>八</a:t>
            </a:r>
            <a:r>
              <a:rPr lang="en-US" altLang="zh-CN" sz="2000" dirty="0"/>
              <a:t>)</a:t>
            </a:r>
            <a:r>
              <a:rPr lang="zh-CN" altLang="en-US" sz="2000" dirty="0"/>
              <a:t>维护尊严权</a:t>
            </a:r>
          </a:p>
          <a:p>
            <a:pPr indent="623888"/>
            <a:r>
              <a:rPr lang="zh-CN" altLang="en-US" sz="2000" dirty="0"/>
              <a:t>消费者在购买、使用商品和接受服务时</a:t>
            </a:r>
            <a:r>
              <a:rPr lang="en-US" altLang="zh-CN" sz="2000" dirty="0"/>
              <a:t>,</a:t>
            </a:r>
            <a:r>
              <a:rPr lang="zh-CN" altLang="en-US" sz="2000" dirty="0"/>
              <a:t>享有其人格尊严、民族风俗习惯得到</a:t>
            </a:r>
            <a:r>
              <a:rPr lang="zh-CN" altLang="en-US" sz="2000" dirty="0" smtClean="0"/>
              <a:t>尊重的权利</a:t>
            </a:r>
            <a:r>
              <a:rPr lang="en-US" altLang="zh-CN" sz="2000" dirty="0" smtClean="0"/>
              <a:t>.</a:t>
            </a:r>
          </a:p>
          <a:p>
            <a:pPr indent="623888"/>
            <a:r>
              <a:rPr lang="en-US" altLang="zh-CN" sz="2000" dirty="0"/>
              <a:t>(</a:t>
            </a:r>
            <a:r>
              <a:rPr lang="zh-CN" altLang="en-US" sz="2000" dirty="0"/>
              <a:t>九</a:t>
            </a:r>
            <a:r>
              <a:rPr lang="en-US" altLang="zh-CN" sz="2000" dirty="0"/>
              <a:t>)</a:t>
            </a:r>
            <a:r>
              <a:rPr lang="zh-CN" altLang="en-US" sz="2000" dirty="0"/>
              <a:t>监督权</a:t>
            </a:r>
          </a:p>
          <a:p>
            <a:pPr indent="623888"/>
            <a:r>
              <a:rPr lang="zh-CN" altLang="en-US" sz="2000" dirty="0"/>
              <a:t>消费者享有对商品和服务的数量、质量、价格、态度等以及保护消费者权利工作进行监</a:t>
            </a:r>
          </a:p>
          <a:p>
            <a:pPr indent="623888"/>
            <a:r>
              <a:rPr lang="zh-CN" altLang="en-US" sz="2000" dirty="0"/>
              <a:t>督的权利</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92269212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消费者的权利与经营者的义务</a:t>
            </a:r>
          </a:p>
        </p:txBody>
      </p:sp>
      <p:sp>
        <p:nvSpPr>
          <p:cNvPr id="37" name="文本框 36"/>
          <p:cNvSpPr txBox="1"/>
          <p:nvPr/>
        </p:nvSpPr>
        <p:spPr>
          <a:xfrm>
            <a:off x="607092" y="825580"/>
            <a:ext cx="11066929" cy="5755422"/>
          </a:xfrm>
          <a:prstGeom prst="rect">
            <a:avLst/>
          </a:prstGeom>
          <a:noFill/>
        </p:spPr>
        <p:txBody>
          <a:bodyPr wrap="square" rtlCol="0">
            <a:spAutoFit/>
          </a:bodyPr>
          <a:lstStyle/>
          <a:p>
            <a:r>
              <a:rPr lang="zh-CN" altLang="en-US" sz="2400" b="1" dirty="0"/>
              <a:t>二、经营</a:t>
            </a:r>
            <a:r>
              <a:rPr lang="zh-CN" altLang="en-US" sz="2400" b="1" dirty="0" smtClean="0"/>
              <a:t>者的义务</a:t>
            </a:r>
            <a:endParaRPr lang="en-US" altLang="zh-CN" sz="2400" b="1" dirty="0" smtClean="0"/>
          </a:p>
          <a:p>
            <a:endParaRPr lang="en-US" altLang="zh-CN" sz="2400" b="1" dirty="0" smtClean="0"/>
          </a:p>
          <a:p>
            <a:pPr indent="623888"/>
            <a:r>
              <a:rPr lang="zh-CN" altLang="en-US" sz="2000" dirty="0"/>
              <a:t>经营者是指为消费者提供其生产、销售的商品或者提供服务的组织或个人</a:t>
            </a:r>
            <a:r>
              <a:rPr lang="en-US" altLang="zh-CN" sz="2000" dirty="0"/>
              <a:t>.</a:t>
            </a:r>
            <a:r>
              <a:rPr lang="zh-CN" altLang="en-US" sz="2000" dirty="0" smtClean="0"/>
              <a:t>它是以营利为</a:t>
            </a:r>
            <a:r>
              <a:rPr lang="zh-CN" altLang="en-US" sz="2000" dirty="0"/>
              <a:t>目的从事生产经营活动并与消费者相对应的另一方当事人</a:t>
            </a:r>
            <a:r>
              <a:rPr lang="en-US" altLang="zh-CN" sz="2000" dirty="0"/>
              <a:t>.</a:t>
            </a:r>
            <a:r>
              <a:rPr lang="zh-CN" altLang="en-US" sz="2000" dirty="0"/>
              <a:t>经营者的义务是经营</a:t>
            </a:r>
            <a:r>
              <a:rPr lang="zh-CN" altLang="en-US" sz="2000" dirty="0" smtClean="0"/>
              <a:t>者在生产经营活动中为</a:t>
            </a:r>
            <a:r>
              <a:rPr lang="zh-CN" altLang="en-US" sz="2000" dirty="0"/>
              <a:t>一定行为或者不为一定行为的责任</a:t>
            </a:r>
            <a:r>
              <a:rPr lang="en-US" altLang="zh-CN" sz="2000" dirty="0" smtClean="0"/>
              <a:t>.</a:t>
            </a:r>
            <a:r>
              <a:rPr lang="en-US" altLang="zh-CN" sz="2000" dirty="0"/>
              <a:t> «</a:t>
            </a:r>
            <a:r>
              <a:rPr lang="zh-CN" altLang="en-US" sz="2000" dirty="0"/>
              <a:t>消费者权益保护法</a:t>
            </a:r>
            <a:r>
              <a:rPr lang="en-US" altLang="zh-CN" sz="2000" dirty="0"/>
              <a:t>»</a:t>
            </a:r>
            <a:r>
              <a:rPr lang="zh-CN" altLang="en-US" sz="2000" dirty="0" smtClean="0"/>
              <a:t>集中规定了经营</a:t>
            </a:r>
            <a:r>
              <a:rPr lang="zh-CN" altLang="en-US" sz="2000" dirty="0"/>
              <a:t>者的义务</a:t>
            </a:r>
            <a:r>
              <a:rPr lang="en-US" altLang="zh-CN" sz="2000" dirty="0"/>
              <a:t>,</a:t>
            </a:r>
            <a:r>
              <a:rPr lang="zh-CN" altLang="en-US" sz="2000" dirty="0"/>
              <a:t>既是对消费者权利的保障</a:t>
            </a:r>
            <a:r>
              <a:rPr lang="en-US" altLang="zh-CN" sz="2000" dirty="0"/>
              <a:t>,</a:t>
            </a:r>
            <a:r>
              <a:rPr lang="zh-CN" altLang="en-US" sz="2000" dirty="0"/>
              <a:t>又为实现消费者权利提供了基本途径</a:t>
            </a:r>
            <a:r>
              <a:rPr lang="en-US" altLang="zh-CN" sz="2000" dirty="0"/>
              <a:t>.</a:t>
            </a:r>
            <a:r>
              <a:rPr lang="zh-CN" altLang="en-US" sz="2000" dirty="0" smtClean="0"/>
              <a:t>一般情况下</a:t>
            </a:r>
            <a:r>
              <a:rPr lang="en-US" altLang="zh-CN" sz="2000" dirty="0"/>
              <a:t>,</a:t>
            </a:r>
            <a:r>
              <a:rPr lang="zh-CN" altLang="en-US" sz="2000" dirty="0"/>
              <a:t>经营者履行法定义务</a:t>
            </a:r>
            <a:r>
              <a:rPr lang="en-US" altLang="zh-CN" sz="2000" dirty="0"/>
              <a:t>,</a:t>
            </a:r>
            <a:r>
              <a:rPr lang="zh-CN" altLang="en-US" sz="2000" dirty="0"/>
              <a:t>消费者的权利就不至于受到损害</a:t>
            </a:r>
            <a:r>
              <a:rPr lang="en-US" altLang="zh-CN" sz="2000" dirty="0"/>
              <a:t>.</a:t>
            </a:r>
            <a:r>
              <a:rPr lang="zh-CN" altLang="en-US" sz="2000" dirty="0"/>
              <a:t>因此</a:t>
            </a:r>
            <a:r>
              <a:rPr lang="en-US" altLang="zh-CN" sz="2000" dirty="0"/>
              <a:t>,</a:t>
            </a:r>
            <a:r>
              <a:rPr lang="zh-CN" altLang="en-US" sz="2000" dirty="0"/>
              <a:t>经营者对消费</a:t>
            </a:r>
            <a:r>
              <a:rPr lang="zh-CN" altLang="en-US" sz="2000" dirty="0" smtClean="0"/>
              <a:t>者应承担什么义务</a:t>
            </a:r>
            <a:r>
              <a:rPr lang="zh-CN" altLang="en-US" sz="2000" dirty="0"/>
              <a:t>、义务履行好坏</a:t>
            </a:r>
            <a:r>
              <a:rPr lang="en-US" altLang="zh-CN" sz="2000" dirty="0"/>
              <a:t>,</a:t>
            </a:r>
            <a:r>
              <a:rPr lang="zh-CN" altLang="en-US" sz="2000" dirty="0"/>
              <a:t>与消费者权益保护直接相关</a:t>
            </a:r>
            <a:r>
              <a:rPr lang="en-US" altLang="zh-CN" sz="2000" dirty="0"/>
              <a:t>.</a:t>
            </a:r>
            <a:r>
              <a:rPr lang="zh-CN" altLang="en-US" sz="2000" dirty="0"/>
              <a:t>经营者的义务具体包括以下几个</a:t>
            </a:r>
            <a:r>
              <a:rPr lang="zh-CN" altLang="en-US" sz="2000" dirty="0" smtClean="0"/>
              <a:t>方面的</a:t>
            </a:r>
            <a:r>
              <a:rPr lang="zh-CN" altLang="en-US" sz="2000" dirty="0"/>
              <a:t>内容</a:t>
            </a:r>
            <a:r>
              <a:rPr lang="en-US" altLang="zh-CN" sz="2000" dirty="0" smtClean="0"/>
              <a:t>.</a:t>
            </a:r>
          </a:p>
          <a:p>
            <a:pPr indent="623888"/>
            <a:r>
              <a:rPr lang="en-US" altLang="zh-CN" sz="2000" dirty="0"/>
              <a:t>(</a:t>
            </a:r>
            <a:r>
              <a:rPr lang="zh-CN" altLang="en-US" sz="2000" dirty="0"/>
              <a:t>一</a:t>
            </a:r>
            <a:r>
              <a:rPr lang="en-US" altLang="zh-CN" sz="2000" dirty="0"/>
              <a:t>)</a:t>
            </a:r>
            <a:r>
              <a:rPr lang="zh-CN" altLang="en-US" sz="2000" dirty="0"/>
              <a:t>经营</a:t>
            </a:r>
            <a:r>
              <a:rPr lang="zh-CN" altLang="en-US" sz="2000" dirty="0" smtClean="0"/>
              <a:t>者的法定义务和约定义务</a:t>
            </a:r>
            <a:endParaRPr lang="en-US" altLang="zh-CN" sz="2000" dirty="0" smtClean="0"/>
          </a:p>
          <a:p>
            <a:pPr indent="623888"/>
            <a:r>
              <a:rPr lang="en-US" altLang="zh-CN" sz="2000" dirty="0" smtClean="0"/>
              <a:t>(</a:t>
            </a:r>
            <a:r>
              <a:rPr lang="zh-CN" altLang="en-US" sz="2000" dirty="0"/>
              <a:t>二</a:t>
            </a:r>
            <a:r>
              <a:rPr lang="en-US" altLang="zh-CN" sz="2000" dirty="0"/>
              <a:t>)</a:t>
            </a:r>
            <a:r>
              <a:rPr lang="zh-CN" altLang="en-US" sz="2000" dirty="0"/>
              <a:t>经营者接受消费者监督</a:t>
            </a:r>
            <a:r>
              <a:rPr lang="zh-CN" altLang="en-US" sz="2000" dirty="0" smtClean="0"/>
              <a:t>的义务</a:t>
            </a:r>
            <a:endParaRPr lang="en-US" altLang="zh-CN" sz="2000" dirty="0" smtClean="0"/>
          </a:p>
          <a:p>
            <a:pPr indent="623888"/>
            <a:r>
              <a:rPr lang="en-US" altLang="zh-CN" sz="2000" dirty="0"/>
              <a:t>(</a:t>
            </a:r>
            <a:r>
              <a:rPr lang="zh-CN" altLang="en-US" sz="2000" dirty="0"/>
              <a:t>三</a:t>
            </a:r>
            <a:r>
              <a:rPr lang="en-US" altLang="zh-CN" sz="2000" dirty="0"/>
              <a:t>)</a:t>
            </a:r>
            <a:r>
              <a:rPr lang="zh-CN" altLang="en-US" sz="2000" dirty="0"/>
              <a:t>经营者保障消费者人身和财产</a:t>
            </a:r>
            <a:r>
              <a:rPr lang="zh-CN" altLang="en-US" sz="2000" dirty="0" smtClean="0"/>
              <a:t>安全的义务</a:t>
            </a:r>
            <a:endParaRPr lang="en-US" altLang="zh-CN" sz="2000" dirty="0" smtClean="0"/>
          </a:p>
          <a:p>
            <a:pPr indent="623888"/>
            <a:r>
              <a:rPr lang="en-US" altLang="zh-CN" sz="2000" dirty="0"/>
              <a:t>(</a:t>
            </a:r>
            <a:r>
              <a:rPr lang="zh-CN" altLang="en-US" sz="2000" dirty="0"/>
              <a:t>四</a:t>
            </a:r>
            <a:r>
              <a:rPr lang="en-US" altLang="zh-CN" sz="2000" dirty="0"/>
              <a:t>)</a:t>
            </a:r>
            <a:r>
              <a:rPr lang="zh-CN" altLang="en-US" sz="2000" dirty="0"/>
              <a:t>经营者向消费者提供真实信</a:t>
            </a:r>
            <a:r>
              <a:rPr lang="zh-CN" altLang="en-US" sz="2000" dirty="0" smtClean="0"/>
              <a:t>息的义务</a:t>
            </a:r>
            <a:endParaRPr lang="en-US" altLang="zh-CN" sz="2000" dirty="0" smtClean="0"/>
          </a:p>
          <a:p>
            <a:pPr indent="623888"/>
            <a:r>
              <a:rPr lang="en-US" altLang="zh-CN" sz="2000" dirty="0"/>
              <a:t>(</a:t>
            </a:r>
            <a:r>
              <a:rPr lang="zh-CN" altLang="en-US" sz="2000" dirty="0"/>
              <a:t>五</a:t>
            </a:r>
            <a:r>
              <a:rPr lang="en-US" altLang="zh-CN" sz="2000" dirty="0"/>
              <a:t>)</a:t>
            </a:r>
            <a:r>
              <a:rPr lang="zh-CN" altLang="en-US" sz="2000" dirty="0"/>
              <a:t>经营者标明其真实名称和标记</a:t>
            </a:r>
            <a:r>
              <a:rPr lang="zh-CN" altLang="en-US" sz="2000" dirty="0" smtClean="0"/>
              <a:t>的义务</a:t>
            </a:r>
            <a:endParaRPr lang="en-US" altLang="zh-CN" sz="2000" dirty="0" smtClean="0"/>
          </a:p>
          <a:p>
            <a:pPr indent="623888"/>
            <a:r>
              <a:rPr lang="en-US" altLang="zh-CN" sz="2000" dirty="0"/>
              <a:t>(</a:t>
            </a:r>
            <a:r>
              <a:rPr lang="zh-CN" altLang="en-US" sz="2000" dirty="0"/>
              <a:t>六</a:t>
            </a:r>
            <a:r>
              <a:rPr lang="en-US" altLang="zh-CN" sz="2000" dirty="0"/>
              <a:t>)</a:t>
            </a:r>
            <a:r>
              <a:rPr lang="zh-CN" altLang="en-US" sz="2000" dirty="0"/>
              <a:t>经营者出具购货凭证或者服务单据</a:t>
            </a:r>
            <a:r>
              <a:rPr lang="zh-CN" altLang="en-US" sz="2000" dirty="0" smtClean="0"/>
              <a:t>的义务</a:t>
            </a:r>
            <a:endParaRPr lang="en-US" altLang="zh-CN" sz="2000" dirty="0" smtClean="0"/>
          </a:p>
          <a:p>
            <a:pPr indent="623888"/>
            <a:r>
              <a:rPr lang="en-US" altLang="zh-CN" sz="2000" dirty="0"/>
              <a:t>(</a:t>
            </a:r>
            <a:r>
              <a:rPr lang="zh-CN" altLang="en-US" sz="2000" dirty="0"/>
              <a:t>七</a:t>
            </a:r>
            <a:r>
              <a:rPr lang="en-US" altLang="zh-CN" sz="2000" dirty="0"/>
              <a:t>)</a:t>
            </a:r>
            <a:r>
              <a:rPr lang="zh-CN" altLang="en-US" sz="2000" dirty="0"/>
              <a:t>经营者保证商品和服务质</a:t>
            </a:r>
            <a:r>
              <a:rPr lang="zh-CN" altLang="en-US" sz="2000" dirty="0" smtClean="0"/>
              <a:t>量的义务</a:t>
            </a:r>
            <a:endParaRPr lang="en-US" altLang="zh-CN" sz="2000" dirty="0" smtClean="0"/>
          </a:p>
          <a:p>
            <a:pPr indent="623888"/>
            <a:r>
              <a:rPr lang="en-US" altLang="zh-CN" sz="2000" dirty="0"/>
              <a:t>(</a:t>
            </a:r>
            <a:r>
              <a:rPr lang="zh-CN" altLang="en-US" sz="2000" dirty="0"/>
              <a:t>八</a:t>
            </a:r>
            <a:r>
              <a:rPr lang="en-US" altLang="zh-CN" sz="2000" dirty="0"/>
              <a:t>)</a:t>
            </a:r>
            <a:r>
              <a:rPr lang="zh-CN" altLang="en-US" sz="2000" dirty="0"/>
              <a:t>经营者提供三</a:t>
            </a:r>
            <a:r>
              <a:rPr lang="zh-CN" altLang="en-US" sz="2000" dirty="0" smtClean="0"/>
              <a:t>包的义务</a:t>
            </a:r>
            <a:endParaRPr lang="en-US" altLang="zh-CN" sz="2000" dirty="0" smtClean="0"/>
          </a:p>
          <a:p>
            <a:pPr indent="623888"/>
            <a:r>
              <a:rPr lang="en-US" altLang="zh-CN" sz="2000" dirty="0"/>
              <a:t>(</a:t>
            </a:r>
            <a:r>
              <a:rPr lang="zh-CN" altLang="en-US" sz="2000" dirty="0"/>
              <a:t>九</a:t>
            </a:r>
            <a:r>
              <a:rPr lang="en-US" altLang="zh-CN" sz="2000" dirty="0"/>
              <a:t>)</a:t>
            </a:r>
            <a:r>
              <a:rPr lang="zh-CN" altLang="en-US" sz="2000" dirty="0"/>
              <a:t>经营者保护消费者公平合理</a:t>
            </a:r>
            <a:r>
              <a:rPr lang="zh-CN" altLang="en-US" sz="2000" dirty="0" smtClean="0"/>
              <a:t>交易的义务</a:t>
            </a:r>
            <a:endParaRPr lang="en-US" altLang="zh-CN" sz="2000" dirty="0" smtClean="0"/>
          </a:p>
          <a:p>
            <a:pPr indent="623888"/>
            <a:r>
              <a:rPr lang="en-US" altLang="zh-CN" sz="2000" dirty="0"/>
              <a:t>(</a:t>
            </a:r>
            <a:r>
              <a:rPr lang="zh-CN" altLang="en-US" sz="2000" dirty="0"/>
              <a:t>十</a:t>
            </a:r>
            <a:r>
              <a:rPr lang="en-US" altLang="zh-CN" sz="2000" dirty="0"/>
              <a:t>)</a:t>
            </a:r>
            <a:r>
              <a:rPr lang="zh-CN" altLang="en-US" sz="2000" dirty="0"/>
              <a:t>经营者尊重消费者的义务</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248688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消费者合法权益的保护和消费争议的解决</a:t>
            </a:r>
          </a:p>
        </p:txBody>
      </p:sp>
      <p:sp>
        <p:nvSpPr>
          <p:cNvPr id="37" name="文本框 36"/>
          <p:cNvSpPr txBox="1"/>
          <p:nvPr/>
        </p:nvSpPr>
        <p:spPr>
          <a:xfrm>
            <a:off x="607092" y="825580"/>
            <a:ext cx="11066929" cy="5386090"/>
          </a:xfrm>
          <a:prstGeom prst="rect">
            <a:avLst/>
          </a:prstGeom>
          <a:noFill/>
        </p:spPr>
        <p:txBody>
          <a:bodyPr wrap="square" rtlCol="0">
            <a:spAutoFit/>
          </a:bodyPr>
          <a:lstStyle/>
          <a:p>
            <a:r>
              <a:rPr lang="zh-CN" altLang="en-US" sz="2400" dirty="0"/>
              <a:t>一、消费者合法权益的保护</a:t>
            </a:r>
          </a:p>
          <a:p>
            <a:pPr indent="534988"/>
            <a:endParaRPr lang="en-US" altLang="zh-CN" sz="2400" dirty="0" smtClean="0"/>
          </a:p>
          <a:p>
            <a:pPr indent="534988"/>
            <a:r>
              <a:rPr lang="zh-CN" altLang="zh-CN" sz="2400" dirty="0"/>
              <a:t> </a:t>
            </a:r>
            <a:r>
              <a:rPr lang="zh-CN" altLang="en-US" sz="2400" dirty="0" smtClean="0"/>
              <a:t> 保护消费</a:t>
            </a:r>
            <a:r>
              <a:rPr lang="zh-CN" altLang="en-US" sz="2400" dirty="0"/>
              <a:t>者的合法权益</a:t>
            </a:r>
            <a:r>
              <a:rPr lang="en-US" altLang="zh-CN" sz="2400" dirty="0"/>
              <a:t>,</a:t>
            </a:r>
            <a:r>
              <a:rPr lang="zh-CN" altLang="en-US" sz="2400" dirty="0"/>
              <a:t>不仅经营者负有直接的义务</a:t>
            </a:r>
            <a:r>
              <a:rPr lang="en-US" altLang="zh-CN" sz="2400" dirty="0"/>
              <a:t>,</a:t>
            </a:r>
            <a:r>
              <a:rPr lang="zh-CN" altLang="en-US" sz="2400" dirty="0"/>
              <a:t>而且国家、社会也都负有相应</a:t>
            </a:r>
            <a:r>
              <a:rPr lang="zh-CN" altLang="en-US" sz="2400" dirty="0" smtClean="0"/>
              <a:t>的义务</a:t>
            </a:r>
            <a:r>
              <a:rPr lang="en-US" altLang="zh-CN" sz="2400" dirty="0"/>
              <a:t>.</a:t>
            </a:r>
            <a:r>
              <a:rPr lang="zh-CN" altLang="en-US" sz="2400" dirty="0"/>
              <a:t>只有各类主体都有效地承担相应的义务</a:t>
            </a:r>
            <a:r>
              <a:rPr lang="en-US" altLang="zh-CN" sz="2400" dirty="0"/>
              <a:t>,</a:t>
            </a:r>
            <a:r>
              <a:rPr lang="zh-CN" altLang="en-US" sz="2400" dirty="0"/>
              <a:t>消费者的各项权利才能得到有效的保障</a:t>
            </a:r>
            <a:r>
              <a:rPr lang="en-US" altLang="zh-CN" sz="2400" dirty="0" smtClean="0"/>
              <a:t>.</a:t>
            </a:r>
          </a:p>
          <a:p>
            <a:pPr indent="534988"/>
            <a:endParaRPr lang="en-US" altLang="ja-JP" sz="2400" b="1" dirty="0"/>
          </a:p>
          <a:p>
            <a:pPr indent="534988"/>
            <a:r>
              <a:rPr lang="en-US" altLang="zh-CN" sz="2000" dirty="0"/>
              <a:t>(</a:t>
            </a:r>
            <a:r>
              <a:rPr lang="zh-CN" altLang="en-US" sz="2000" dirty="0"/>
              <a:t>一</a:t>
            </a:r>
            <a:r>
              <a:rPr lang="en-US" altLang="zh-CN" sz="2000" dirty="0"/>
              <a:t>)</a:t>
            </a:r>
            <a:r>
              <a:rPr lang="zh-CN" altLang="en-US" sz="2000" dirty="0"/>
              <a:t>消费者合法权益的国家保护</a:t>
            </a:r>
          </a:p>
          <a:p>
            <a:pPr indent="534988"/>
            <a:r>
              <a:rPr lang="zh-CN" altLang="en-US" sz="2000" dirty="0"/>
              <a:t>国家对消费者合法权益的保护主要体现在以下几个方面</a:t>
            </a:r>
            <a:r>
              <a:rPr lang="en-US" altLang="zh-CN" sz="2000" dirty="0" smtClean="0"/>
              <a:t>.</a:t>
            </a:r>
          </a:p>
          <a:p>
            <a:pPr marL="981075"/>
            <a:r>
              <a:rPr lang="zh-CN" altLang="en-US" sz="2000" dirty="0" smtClean="0"/>
              <a:t>１</a:t>
            </a:r>
            <a:r>
              <a:rPr lang="en-US" altLang="zh-CN" sz="2000" dirty="0" smtClean="0"/>
              <a:t>.</a:t>
            </a:r>
            <a:r>
              <a:rPr lang="zh-CN" altLang="en-US" sz="2000" dirty="0" smtClean="0"/>
              <a:t>立法保护</a:t>
            </a:r>
            <a:endParaRPr lang="zh-CN" altLang="en-US" sz="2000" dirty="0"/>
          </a:p>
          <a:p>
            <a:pPr marL="981075"/>
            <a:r>
              <a:rPr lang="zh-CN" altLang="en-US" sz="2000" dirty="0"/>
              <a:t>立法是保护消费者合法权益的基础</a:t>
            </a:r>
            <a:r>
              <a:rPr lang="en-US" altLang="zh-CN" sz="2000" dirty="0" smtClean="0"/>
              <a:t>.</a:t>
            </a:r>
            <a:r>
              <a:rPr lang="zh-CN" altLang="en-US" sz="2000" dirty="0"/>
              <a:t> </a:t>
            </a:r>
            <a:endParaRPr lang="en-US" altLang="zh-CN" sz="2000" dirty="0" smtClean="0"/>
          </a:p>
          <a:p>
            <a:pPr marL="981075"/>
            <a:r>
              <a:rPr lang="zh-CN" altLang="en-US" sz="2000" dirty="0" smtClean="0"/>
              <a:t>２</a:t>
            </a:r>
            <a:r>
              <a:rPr lang="en-US" altLang="zh-CN" sz="2000" dirty="0" smtClean="0"/>
              <a:t>.</a:t>
            </a:r>
            <a:r>
              <a:rPr lang="zh-CN" altLang="en-US" sz="2000" dirty="0" smtClean="0"/>
              <a:t> </a:t>
            </a:r>
            <a:r>
              <a:rPr lang="zh-CN" altLang="en-US" sz="2000" dirty="0"/>
              <a:t>行政保护</a:t>
            </a:r>
          </a:p>
          <a:p>
            <a:pPr marL="981075"/>
            <a:r>
              <a:rPr lang="zh-CN" altLang="en-US" sz="2000" dirty="0"/>
              <a:t>各级人民政府应当加强领导</a:t>
            </a:r>
            <a:r>
              <a:rPr lang="en-US" altLang="zh-CN" sz="2000" dirty="0"/>
              <a:t>,</a:t>
            </a:r>
            <a:r>
              <a:rPr lang="zh-CN" altLang="en-US" sz="2000" dirty="0"/>
              <a:t>组织、协调、督促有关行政部门做好保护消费</a:t>
            </a:r>
            <a:r>
              <a:rPr lang="zh-CN" altLang="en-US" sz="2000" dirty="0" smtClean="0"/>
              <a:t>者合法权益的</a:t>
            </a:r>
            <a:r>
              <a:rPr lang="zh-CN" altLang="en-US" sz="2000" dirty="0"/>
              <a:t>工作</a:t>
            </a:r>
            <a:r>
              <a:rPr lang="en-US" altLang="zh-CN" sz="2000" dirty="0" smtClean="0"/>
              <a:t>.</a:t>
            </a:r>
          </a:p>
          <a:p>
            <a:pPr marL="981075"/>
            <a:r>
              <a:rPr lang="zh-CN" altLang="en-US" sz="2000" dirty="0" smtClean="0"/>
              <a:t>３</a:t>
            </a:r>
            <a:r>
              <a:rPr lang="en-US" altLang="zh-CN" sz="2000" dirty="0" smtClean="0"/>
              <a:t>.</a:t>
            </a:r>
            <a:r>
              <a:rPr lang="zh-CN" altLang="en-US" sz="2000" dirty="0" smtClean="0"/>
              <a:t>司法保护</a:t>
            </a:r>
            <a:endParaRPr lang="zh-CN" altLang="en-US" sz="2000" dirty="0"/>
          </a:p>
          <a:p>
            <a:pPr marL="981075"/>
            <a:r>
              <a:rPr lang="zh-CN" altLang="en-US" sz="2000" dirty="0"/>
              <a:t>有关国家机关应当依照法律、法规的规定</a:t>
            </a:r>
            <a:r>
              <a:rPr lang="en-US" altLang="zh-CN" sz="2000" dirty="0"/>
              <a:t>,</a:t>
            </a:r>
            <a:r>
              <a:rPr lang="zh-CN" altLang="en-US" sz="2000" dirty="0"/>
              <a:t>惩处经营者在提供商品和服务中侵害消费</a:t>
            </a:r>
            <a:r>
              <a:rPr lang="zh-CN" altLang="en-US" sz="2000" dirty="0" smtClean="0"/>
              <a:t>者合法权</a:t>
            </a:r>
            <a:r>
              <a:rPr lang="zh-CN" altLang="en-US" sz="2000" dirty="0"/>
              <a:t>益的违法犯罪行为</a:t>
            </a:r>
            <a:r>
              <a:rPr lang="en-US" altLang="zh-CN" sz="2000" dirty="0"/>
              <a:t>.</a:t>
            </a:r>
            <a:r>
              <a:rPr lang="zh-CN" altLang="en-US" sz="2000" dirty="0"/>
              <a:t>人</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99858341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消费者合法权益的保护和消费争议的解决</a:t>
            </a:r>
          </a:p>
        </p:txBody>
      </p:sp>
      <p:sp>
        <p:nvSpPr>
          <p:cNvPr id="37" name="文本框 36"/>
          <p:cNvSpPr txBox="1"/>
          <p:nvPr/>
        </p:nvSpPr>
        <p:spPr>
          <a:xfrm>
            <a:off x="607092" y="825580"/>
            <a:ext cx="11066929" cy="4154983"/>
          </a:xfrm>
          <a:prstGeom prst="rect">
            <a:avLst/>
          </a:prstGeom>
          <a:noFill/>
        </p:spPr>
        <p:txBody>
          <a:bodyPr wrap="square" rtlCol="0">
            <a:spAutoFit/>
          </a:bodyPr>
          <a:lstStyle/>
          <a:p>
            <a:r>
              <a:rPr lang="zh-CN" altLang="en-US" sz="2400" dirty="0"/>
              <a:t>一、消费者合法权益的保护</a:t>
            </a:r>
          </a:p>
          <a:p>
            <a:pPr indent="534988"/>
            <a:endParaRPr lang="en-US" altLang="zh-CN" sz="2400" dirty="0" smtClean="0"/>
          </a:p>
          <a:p>
            <a:pPr indent="534988"/>
            <a:r>
              <a:rPr lang="zh-CN" altLang="zh-CN" sz="2400" dirty="0"/>
              <a:t> </a:t>
            </a:r>
            <a:r>
              <a:rPr lang="zh-CN" altLang="en-US" sz="2400" dirty="0" smtClean="0"/>
              <a:t> 保护消费</a:t>
            </a:r>
            <a:r>
              <a:rPr lang="zh-CN" altLang="en-US" sz="2400" dirty="0"/>
              <a:t>者的合法权益</a:t>
            </a:r>
            <a:r>
              <a:rPr lang="en-US" altLang="zh-CN" sz="2400" dirty="0"/>
              <a:t>,</a:t>
            </a:r>
            <a:r>
              <a:rPr lang="zh-CN" altLang="en-US" sz="2400" dirty="0"/>
              <a:t>不仅经营者负有直接的义务</a:t>
            </a:r>
            <a:r>
              <a:rPr lang="en-US" altLang="zh-CN" sz="2400" dirty="0"/>
              <a:t>,</a:t>
            </a:r>
            <a:r>
              <a:rPr lang="zh-CN" altLang="en-US" sz="2400" dirty="0"/>
              <a:t>而且国家、社会也都负有相应</a:t>
            </a:r>
            <a:r>
              <a:rPr lang="zh-CN" altLang="en-US" sz="2400" dirty="0" smtClean="0"/>
              <a:t>的义务</a:t>
            </a:r>
            <a:r>
              <a:rPr lang="en-US" altLang="zh-CN" sz="2400" dirty="0"/>
              <a:t>.</a:t>
            </a:r>
            <a:r>
              <a:rPr lang="zh-CN" altLang="en-US" sz="2400" dirty="0"/>
              <a:t>只有各类主体都有效地承担相应的义务</a:t>
            </a:r>
            <a:r>
              <a:rPr lang="en-US" altLang="zh-CN" sz="2400" dirty="0"/>
              <a:t>,</a:t>
            </a:r>
            <a:r>
              <a:rPr lang="zh-CN" altLang="en-US" sz="2400" dirty="0"/>
              <a:t>消费者的各项权利才能得到有效的保障</a:t>
            </a:r>
            <a:r>
              <a:rPr lang="en-US" altLang="zh-CN" sz="2400" dirty="0" smtClean="0"/>
              <a:t>.</a:t>
            </a:r>
          </a:p>
          <a:p>
            <a:pPr marL="534988"/>
            <a:endParaRPr lang="en-US" altLang="ja-JP" sz="2400" b="1" dirty="0"/>
          </a:p>
          <a:p>
            <a:pPr marL="534988"/>
            <a:r>
              <a:rPr lang="en-US" altLang="zh-CN" sz="2000" dirty="0"/>
              <a:t>(</a:t>
            </a:r>
            <a:r>
              <a:rPr lang="zh-CN" altLang="en-US" sz="2000" dirty="0"/>
              <a:t>二</a:t>
            </a:r>
            <a:r>
              <a:rPr lang="en-US" altLang="zh-CN" sz="2000" dirty="0"/>
              <a:t>)</a:t>
            </a:r>
            <a:r>
              <a:rPr lang="zh-CN" altLang="en-US" sz="2000" dirty="0"/>
              <a:t>消费者合法权益的社会保护</a:t>
            </a:r>
          </a:p>
          <a:p>
            <a:pPr marL="534988" indent="446088"/>
            <a:r>
              <a:rPr lang="zh-CN" altLang="en-US" sz="2000" dirty="0"/>
              <a:t>保护消费者合法权益是全社会的共同责任</a:t>
            </a:r>
            <a:r>
              <a:rPr lang="en-US" altLang="zh-CN" sz="2000" dirty="0"/>
              <a:t>.</a:t>
            </a:r>
            <a:r>
              <a:rPr lang="zh-CN" altLang="en-US" sz="2000" dirty="0"/>
              <a:t>国家鼓励、</a:t>
            </a:r>
            <a:r>
              <a:rPr lang="zh-CN" altLang="en-US" sz="2000" dirty="0" smtClean="0"/>
              <a:t>支持一切组织和个人对损害消费</a:t>
            </a:r>
            <a:r>
              <a:rPr lang="zh-CN" altLang="en-US" sz="2000" dirty="0"/>
              <a:t>者合法权益的行为进行社会监督</a:t>
            </a:r>
            <a:r>
              <a:rPr lang="en-US" altLang="zh-CN" sz="2000" dirty="0"/>
              <a:t>.</a:t>
            </a:r>
            <a:r>
              <a:rPr lang="zh-CN" altLang="en-US" sz="2000" dirty="0"/>
              <a:t>消费者协会是依法成立的对商品和服务进行</a:t>
            </a:r>
            <a:r>
              <a:rPr lang="zh-CN" altLang="en-US" sz="2000" dirty="0" smtClean="0"/>
              <a:t>社会监督的保护消费</a:t>
            </a:r>
            <a:r>
              <a:rPr lang="zh-CN" altLang="en-US" sz="2000" dirty="0"/>
              <a:t>者合法权益的社会团体</a:t>
            </a:r>
            <a:r>
              <a:rPr lang="en-US" altLang="zh-CN" sz="2000" dirty="0"/>
              <a:t>,</a:t>
            </a:r>
            <a:r>
              <a:rPr lang="zh-CN" altLang="en-US" sz="2000" dirty="0"/>
              <a:t>在保护消费者合法权益方面起着非常重要的作用</a:t>
            </a:r>
            <a:r>
              <a:rPr lang="en-US" altLang="zh-CN" sz="2000" dirty="0"/>
              <a:t>.</a:t>
            </a:r>
            <a:r>
              <a:rPr lang="zh-CN" altLang="en-US" sz="2000" dirty="0" smtClean="0"/>
              <a:t>另外</a:t>
            </a:r>
            <a:r>
              <a:rPr lang="en-US" altLang="zh-CN" sz="2000" dirty="0"/>
              <a:t>,</a:t>
            </a:r>
            <a:r>
              <a:rPr lang="zh-CN" altLang="en-US" sz="2000" dirty="0"/>
              <a:t>广播、电视、报刊等大众传播媒介应当做好维护消费者合法权益的宣传工作</a:t>
            </a:r>
            <a:r>
              <a:rPr lang="en-US" altLang="zh-CN" sz="2000" dirty="0"/>
              <a:t>,</a:t>
            </a:r>
            <a:r>
              <a:rPr lang="zh-CN" altLang="en-US" sz="2000" dirty="0" smtClean="0"/>
              <a:t>对损害消费者合法权</a:t>
            </a:r>
            <a:r>
              <a:rPr lang="zh-CN" altLang="en-US" sz="2000" dirty="0"/>
              <a:t>益的行为进行舆论监督</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34536665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2747</TotalTime>
  <Words>3445</Words>
  <Application>Microsoft Office PowerPoint</Application>
  <PresentationFormat>自定义</PresentationFormat>
  <Paragraphs>183</Paragraphs>
  <Slides>18</Slides>
  <Notes>18</Notes>
  <HiddenSlides>0</HiddenSlides>
  <MMClips>0</MMClips>
  <ScaleCrop>false</ScaleCrop>
  <HeadingPairs>
    <vt:vector size="4" baseType="variant">
      <vt:variant>
        <vt:lpstr>主题</vt:lpstr>
      </vt:variant>
      <vt:variant>
        <vt:i4>1</vt:i4>
      </vt:variant>
      <vt:variant>
        <vt:lpstr>幻灯片标题</vt:lpstr>
      </vt:variant>
      <vt:variant>
        <vt:i4>18</vt:i4>
      </vt:variant>
    </vt:vector>
  </HeadingPairs>
  <TitlesOfParts>
    <vt:vector size="19"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425</cp:revision>
  <dcterms:created xsi:type="dcterms:W3CDTF">2017-08-16T15:25:39Z</dcterms:created>
  <dcterms:modified xsi:type="dcterms:W3CDTF">2017-11-24T05:56:37Z</dcterms:modified>
</cp:coreProperties>
</file>