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notesSlides/notesSlide2.xml" ContentType="application/vnd.openxmlformats-officedocument.presentationml.notesSlide+xml"/>
  <Override PartName="/ppt/theme/themeOverride2.xml" ContentType="application/vnd.openxmlformats-officedocument.themeOverride+xml"/>
  <Override PartName="/ppt/notesSlides/notesSlide3.xml" ContentType="application/vnd.openxmlformats-officedocument.presentationml.notesSlide+xml"/>
  <Override PartName="/ppt/theme/themeOverride3.xml" ContentType="application/vnd.openxmlformats-officedocument.themeOverride+xml"/>
  <Override PartName="/ppt/notesSlides/notesSlide4.xml" ContentType="application/vnd.openxmlformats-officedocument.presentationml.notesSlide+xml"/>
  <Override PartName="/ppt/theme/themeOverride4.xml" ContentType="application/vnd.openxmlformats-officedocument.themeOverride+xml"/>
  <Override PartName="/ppt/notesSlides/notesSlide5.xml" ContentType="application/vnd.openxmlformats-officedocument.presentationml.notesSlide+xml"/>
  <Override PartName="/ppt/theme/themeOverride5.xml" ContentType="application/vnd.openxmlformats-officedocument.themeOverride+xml"/>
  <Override PartName="/ppt/notesSlides/notesSlide6.xml" ContentType="application/vnd.openxmlformats-officedocument.presentationml.notesSlide+xml"/>
  <Override PartName="/ppt/theme/themeOverride6.xml" ContentType="application/vnd.openxmlformats-officedocument.themeOverride+xml"/>
  <Override PartName="/ppt/notesSlides/notesSlide7.xml" ContentType="application/vnd.openxmlformats-officedocument.presentationml.notesSlide+xml"/>
  <Override PartName="/ppt/theme/themeOverride7.xml" ContentType="application/vnd.openxmlformats-officedocument.themeOverride+xml"/>
  <Override PartName="/ppt/notesSlides/notesSlide8.xml" ContentType="application/vnd.openxmlformats-officedocument.presentationml.notesSlide+xml"/>
  <Override PartName="/ppt/theme/themeOverride8.xml" ContentType="application/vnd.openxmlformats-officedocument.themeOverride+xml"/>
  <Override PartName="/ppt/notesSlides/notesSlide9.xml" ContentType="application/vnd.openxmlformats-officedocument.presentationml.notesSlide+xml"/>
  <Override PartName="/ppt/theme/themeOverride9.xml" ContentType="application/vnd.openxmlformats-officedocument.themeOverride+xml"/>
  <Override PartName="/ppt/notesSlides/notesSlide10.xml" ContentType="application/vnd.openxmlformats-officedocument.presentationml.notesSlide+xml"/>
  <Override PartName="/ppt/theme/themeOverride10.xml" ContentType="application/vnd.openxmlformats-officedocument.themeOverride+xml"/>
  <Override PartName="/ppt/notesSlides/notesSlide11.xml" ContentType="application/vnd.openxmlformats-officedocument.presentationml.notesSlide+xml"/>
  <Override PartName="/ppt/theme/themeOverride11.xml" ContentType="application/vnd.openxmlformats-officedocument.themeOverride+xml"/>
  <Override PartName="/ppt/notesSlides/notesSlide12.xml" ContentType="application/vnd.openxmlformats-officedocument.presentationml.notesSlide+xml"/>
  <Override PartName="/ppt/theme/themeOverride12.xml" ContentType="application/vnd.openxmlformats-officedocument.themeOverride+xml"/>
  <Override PartName="/ppt/notesSlides/notesSlide13.xml" ContentType="application/vnd.openxmlformats-officedocument.presentationml.notesSlide+xml"/>
  <Override PartName="/ppt/theme/themeOverride13.xml" ContentType="application/vnd.openxmlformats-officedocument.themeOverride+xml"/>
  <Override PartName="/ppt/notesSlides/notesSlide14.xml" ContentType="application/vnd.openxmlformats-officedocument.presentationml.notesSlide+xml"/>
  <Override PartName="/ppt/theme/themeOverride14.xml" ContentType="application/vnd.openxmlformats-officedocument.themeOverride+xml"/>
  <Override PartName="/ppt/notesSlides/notesSlide15.xml" ContentType="application/vnd.openxmlformats-officedocument.presentationml.notesSlide+xml"/>
  <Override PartName="/ppt/theme/themeOverride15.xml" ContentType="application/vnd.openxmlformats-officedocument.themeOverride+xml"/>
  <Override PartName="/ppt/notesSlides/notesSlide16.xml" ContentType="application/vnd.openxmlformats-officedocument.presentationml.notesSlide+xml"/>
  <Override PartName="/ppt/theme/themeOverride16.xml" ContentType="application/vnd.openxmlformats-officedocument.themeOverride+xml"/>
  <Override PartName="/ppt/notesSlides/notesSlide17.xml" ContentType="application/vnd.openxmlformats-officedocument.presentationml.notesSlide+xml"/>
  <Override PartName="/ppt/theme/themeOverride17.xml" ContentType="application/vnd.openxmlformats-officedocument.themeOverride+xml"/>
  <Override PartName="/ppt/notesSlides/notesSlide18.xml" ContentType="application/vnd.openxmlformats-officedocument.presentationml.notesSlide+xml"/>
  <Override PartName="/ppt/theme/themeOverride18.xml" ContentType="application/vnd.openxmlformats-officedocument.themeOverride+xml"/>
  <Override PartName="/ppt/notesSlides/notesSlide19.xml" ContentType="application/vnd.openxmlformats-officedocument.presentationml.notesSlide+xml"/>
  <Override PartName="/ppt/theme/themeOverride19.xml" ContentType="application/vnd.openxmlformats-officedocument.themeOverride+xml"/>
  <Override PartName="/ppt/notesSlides/notesSlide20.xml" ContentType="application/vnd.openxmlformats-officedocument.presentationml.notesSlide+xml"/>
  <Override PartName="/ppt/theme/themeOverride20.xml" ContentType="application/vnd.openxmlformats-officedocument.themeOverride+xml"/>
  <Override PartName="/ppt/notesSlides/notesSlide21.xml" ContentType="application/vnd.openxmlformats-officedocument.presentationml.notesSlide+xml"/>
  <Override PartName="/ppt/theme/themeOverride21.xml" ContentType="application/vnd.openxmlformats-officedocument.themeOverride+xml"/>
  <Override PartName="/ppt/notesSlides/notesSlide22.xml" ContentType="application/vnd.openxmlformats-officedocument.presentationml.notesSlide+xml"/>
  <Override PartName="/ppt/theme/themeOverride22.xml" ContentType="application/vnd.openxmlformats-officedocument.themeOverride+xml"/>
  <Override PartName="/ppt/notesSlides/notesSlide23.xml" ContentType="application/vnd.openxmlformats-officedocument.presentationml.notesSlide+xml"/>
  <Override PartName="/ppt/theme/themeOverride23.xml" ContentType="application/vnd.openxmlformats-officedocument.themeOverride+xml"/>
  <Override PartName="/ppt/notesSlides/notesSlide24.xml" ContentType="application/vnd.openxmlformats-officedocument.presentationml.notesSlide+xml"/>
  <Override PartName="/ppt/theme/themeOverride24.xml" ContentType="application/vnd.openxmlformats-officedocument.themeOverride+xml"/>
  <Override PartName="/ppt/notesSlides/notesSlide25.xml" ContentType="application/vnd.openxmlformats-officedocument.presentationml.notesSlide+xml"/>
  <Override PartName="/ppt/theme/themeOverride25.xml" ContentType="application/vnd.openxmlformats-officedocument.themeOverride+xml"/>
  <Override PartName="/ppt/tags/tag7.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528" r:id="rId2"/>
    <p:sldId id="631" r:id="rId3"/>
    <p:sldId id="607" r:id="rId4"/>
    <p:sldId id="608" r:id="rId5"/>
    <p:sldId id="609" r:id="rId6"/>
    <p:sldId id="610" r:id="rId7"/>
    <p:sldId id="611" r:id="rId8"/>
    <p:sldId id="612" r:id="rId9"/>
    <p:sldId id="613" r:id="rId10"/>
    <p:sldId id="614" r:id="rId11"/>
    <p:sldId id="615" r:id="rId12"/>
    <p:sldId id="616" r:id="rId13"/>
    <p:sldId id="617" r:id="rId14"/>
    <p:sldId id="618" r:id="rId15"/>
    <p:sldId id="619" r:id="rId16"/>
    <p:sldId id="620" r:id="rId17"/>
    <p:sldId id="621" r:id="rId18"/>
    <p:sldId id="622" r:id="rId19"/>
    <p:sldId id="623" r:id="rId20"/>
    <p:sldId id="624" r:id="rId21"/>
    <p:sldId id="625" r:id="rId22"/>
    <p:sldId id="626" r:id="rId23"/>
    <p:sldId id="628" r:id="rId24"/>
    <p:sldId id="629" r:id="rId25"/>
    <p:sldId id="630" r:id="rId26"/>
    <p:sldId id="257"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0EE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23" autoAdjust="0"/>
    <p:restoredTop sz="94667" autoAdjust="0"/>
  </p:normalViewPr>
  <p:slideViewPr>
    <p:cSldViewPr snapToGrid="0" showGuides="1">
      <p:cViewPr>
        <p:scale>
          <a:sx n="70" d="100"/>
          <a:sy n="70" d="100"/>
        </p:scale>
        <p:origin x="-936" y="-408"/>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7D0993-5684-425B-B40A-14208FF751C6}" type="datetimeFigureOut">
              <a:rPr lang="zh-CN" altLang="en-US" smtClean="0"/>
              <a:t>2017/11/24/Friday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04436-BC14-4D8A-B9F6-8489250B1D37}" type="slidenum">
              <a:rPr lang="zh-CN" altLang="en-US" smtClean="0"/>
              <a:t>‹#›</a:t>
            </a:fld>
            <a:endParaRPr lang="zh-CN" altLang="en-US"/>
          </a:p>
        </p:txBody>
      </p:sp>
    </p:spTree>
    <p:extLst>
      <p:ext uri="{BB962C8B-B14F-4D97-AF65-F5344CB8AC3E}">
        <p14:creationId xmlns:p14="http://schemas.microsoft.com/office/powerpoint/2010/main" val="62586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a:t>
            </a:fld>
            <a:endParaRPr lang="zh-CN" altLang="en-US"/>
          </a:p>
        </p:txBody>
      </p:sp>
    </p:spTree>
    <p:extLst>
      <p:ext uri="{BB962C8B-B14F-4D97-AF65-F5344CB8AC3E}">
        <p14:creationId xmlns:p14="http://schemas.microsoft.com/office/powerpoint/2010/main" val="34493484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19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a:t>
            </a:fld>
            <a:endParaRPr lang="zh-CN" altLang="en-US"/>
          </a:p>
        </p:txBody>
      </p:sp>
    </p:spTree>
    <p:extLst>
      <p:ext uri="{BB962C8B-B14F-4D97-AF65-F5344CB8AC3E}">
        <p14:creationId xmlns:p14="http://schemas.microsoft.com/office/powerpoint/2010/main" val="27425686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20</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21</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22</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26</a:t>
            </a:fld>
            <a:endParaRPr lang="zh-CN" altLang="en-US"/>
          </a:p>
        </p:txBody>
      </p:sp>
    </p:spTree>
    <p:extLst>
      <p:ext uri="{BB962C8B-B14F-4D97-AF65-F5344CB8AC3E}">
        <p14:creationId xmlns:p14="http://schemas.microsoft.com/office/powerpoint/2010/main" val="1975693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3</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4</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5</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6</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7</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8</a:t>
            </a:fld>
            <a:endParaRPr lang="zh-CN" altLang="en-US"/>
          </a:p>
        </p:txBody>
      </p:sp>
    </p:spTree>
    <p:extLst>
      <p:ext uri="{BB962C8B-B14F-4D97-AF65-F5344CB8AC3E}">
        <p14:creationId xmlns:p14="http://schemas.microsoft.com/office/powerpoint/2010/main" val="3279260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804436-BC14-4D8A-B9F6-8489250B1D37}" type="slidenum">
              <a:rPr lang="zh-CN" altLang="en-US" smtClean="0"/>
              <a:t>9</a:t>
            </a:fld>
            <a:endParaRPr lang="zh-CN" altLang="en-US"/>
          </a:p>
        </p:txBody>
      </p:sp>
    </p:spTree>
    <p:extLst>
      <p:ext uri="{BB962C8B-B14F-4D97-AF65-F5344CB8AC3E}">
        <p14:creationId xmlns:p14="http://schemas.microsoft.com/office/powerpoint/2010/main" val="327926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488119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688279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0692090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21316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3128567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7680502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640349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354712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3035018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1889778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CECA84EA-F990-4386-8F87-63E6D5157C5C}" type="datetimeFigureOut">
              <a:rPr lang="zh-CN" altLang="en-US" smtClean="0"/>
              <a:t>2017/11/24/Friday</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3947857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EEED"/>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A84EA-F990-4386-8F87-63E6D5157C5C}" type="datetimeFigureOut">
              <a:rPr lang="zh-CN" altLang="en-US" smtClean="0"/>
              <a:t>2017/11/24/Friday</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89E189-F818-44BF-AD27-F80074401154}" type="slidenum">
              <a:rPr lang="zh-CN" altLang="en-US" smtClean="0"/>
              <a:t>‹#›</a:t>
            </a:fld>
            <a:endParaRPr lang="zh-CN" altLang="en-US"/>
          </a:p>
        </p:txBody>
      </p:sp>
    </p:spTree>
    <p:extLst>
      <p:ext uri="{BB962C8B-B14F-4D97-AF65-F5344CB8AC3E}">
        <p14:creationId xmlns:p14="http://schemas.microsoft.com/office/powerpoint/2010/main" val="26093166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3.xml"/><Relationship Id="rId7" Type="http://schemas.openxmlformats.org/officeDocument/2006/relationships/notesSlide" Target="../notesSlides/notesSlide1.xml"/><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slideLayout" Target="../slideLayouts/slideLayout7.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themeOverride" Target="../theme/themeOverride2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themeOverride" Target="../theme/themeOverride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hemeOverride" Target="../theme/themeOverride24.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themeOverride" Target="../theme/themeOverride25.xml"/><Relationship Id="rId5" Type="http://schemas.openxmlformats.org/officeDocument/2006/relationships/image" Target="../media/image1.jpeg"/><Relationship Id="rId4"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8"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MH_Number"/>
          <p:cNvSpPr/>
          <p:nvPr>
            <p:custDataLst>
              <p:tags r:id="rId2"/>
            </p:custDataLst>
          </p:nvPr>
        </p:nvSpPr>
        <p:spPr>
          <a:xfrm>
            <a:off x="1446271" y="841032"/>
            <a:ext cx="708494" cy="5613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lnSpcReduction="10000"/>
          </a:bodyPr>
          <a:lstStyle/>
          <a:p>
            <a:pPr lvl="0" algn="ctr"/>
            <a:r>
              <a:rPr lang="en-US" altLang="zh-CN" sz="4000" dirty="0" smtClean="0">
                <a:solidFill>
                  <a:srgbClr val="FFFFFF"/>
                </a:solidFill>
                <a:cs typeface="+mn-ea"/>
                <a:sym typeface="+mn-lt"/>
              </a:rPr>
              <a:t>11</a:t>
            </a:r>
            <a:endParaRPr lang="zh-CN" altLang="en-US" sz="4000" dirty="0">
              <a:solidFill>
                <a:srgbClr val="FFFFFF"/>
              </a:solidFill>
              <a:cs typeface="+mn-ea"/>
              <a:sym typeface="+mn-lt"/>
            </a:endParaRPr>
          </a:p>
        </p:txBody>
      </p:sp>
      <p:sp>
        <p:nvSpPr>
          <p:cNvPr id="3" name="MH_Others_1"/>
          <p:cNvSpPr txBox="1"/>
          <p:nvPr>
            <p:custDataLst>
              <p:tags r:id="rId3"/>
            </p:custDataLst>
          </p:nvPr>
        </p:nvSpPr>
        <p:spPr>
          <a:xfrm>
            <a:off x="349169" y="1402688"/>
            <a:ext cx="1836402" cy="490403"/>
          </a:xfrm>
          <a:prstGeom prst="rect">
            <a:avLst/>
          </a:prstGeom>
          <a:noFill/>
        </p:spPr>
        <p:txBody>
          <a:bodyPr wrap="square" lIns="0" tIns="0" rIns="0" bIns="0" rtlCol="0">
            <a:normAutofit/>
          </a:bodyPr>
          <a:lstStyle/>
          <a:p>
            <a:pPr algn="r"/>
            <a:r>
              <a:rPr lang="en-US" altLang="zh-CN" sz="2400" spc="100" dirty="0">
                <a:solidFill>
                  <a:srgbClr val="B8B8B8"/>
                </a:solidFill>
                <a:cs typeface="+mn-ea"/>
                <a:sym typeface="+mn-lt"/>
              </a:rPr>
              <a:t>CHAPTER</a:t>
            </a:r>
            <a:endParaRPr lang="zh-CN" altLang="en-US" sz="2400" spc="100" dirty="0">
              <a:solidFill>
                <a:srgbClr val="B8B8B8"/>
              </a:solidFill>
              <a:cs typeface="+mn-ea"/>
              <a:sym typeface="+mn-lt"/>
            </a:endParaRPr>
          </a:p>
        </p:txBody>
      </p:sp>
      <p:sp>
        <p:nvSpPr>
          <p:cNvPr id="4" name="PA_MH_Title"/>
          <p:cNvSpPr txBox="1">
            <a:spLocks noChangeArrowheads="1"/>
          </p:cNvSpPr>
          <p:nvPr>
            <p:custDataLst>
              <p:tags r:id="rId4"/>
            </p:custDataLst>
          </p:nvPr>
        </p:nvSpPr>
        <p:spPr bwMode="auto">
          <a:xfrm>
            <a:off x="2289025" y="612077"/>
            <a:ext cx="5709016" cy="951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rm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30000"/>
              </a:lnSpc>
            </a:pPr>
            <a:r>
              <a:rPr lang="zh-CN" altLang="en-US" sz="4000" spc="600" dirty="0" smtClean="0">
                <a:latin typeface="+mn-lt"/>
                <a:ea typeface="+mn-ea"/>
                <a:cs typeface="+mn-ea"/>
                <a:sym typeface="+mn-lt"/>
              </a:rPr>
              <a:t>知识产权法</a:t>
            </a:r>
            <a:endParaRPr lang="zh-CN" altLang="en-US" sz="4000" spc="600" dirty="0">
              <a:latin typeface="+mn-lt"/>
              <a:ea typeface="+mn-ea"/>
              <a:cs typeface="+mn-ea"/>
              <a:sym typeface="+mn-lt"/>
            </a:endParaRPr>
          </a:p>
        </p:txBody>
      </p:sp>
      <p:sp>
        <p:nvSpPr>
          <p:cNvPr id="5" name="PA_MH_Title"/>
          <p:cNvSpPr txBox="1">
            <a:spLocks noChangeArrowheads="1"/>
          </p:cNvSpPr>
          <p:nvPr>
            <p:custDataLst>
              <p:tags r:id="rId5"/>
            </p:custDataLst>
          </p:nvPr>
        </p:nvSpPr>
        <p:spPr bwMode="auto">
          <a:xfrm>
            <a:off x="1397879" y="1763728"/>
            <a:ext cx="5508507" cy="4609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noAutofit/>
          </a:bodyPr>
          <a:lstStyle>
            <a:defPPr>
              <a:defRPr lang="zh-CN"/>
            </a:defPPr>
            <a:lvl1pPr>
              <a:defRPr>
                <a:latin typeface="华文细黑" panose="02010600040101010101" pitchFamily="2" charset="-122"/>
                <a:ea typeface="华文细黑" panose="02010600040101010101" pitchFamily="2" charset="-122"/>
              </a:defRPr>
            </a:lvl1pPr>
            <a:lvl2pPr marL="742950" indent="-285750">
              <a:defRPr>
                <a:latin typeface="Arial Narrow" panose="020B0606020202030204" pitchFamily="34" charset="0"/>
                <a:ea typeface="宋体" panose="02010600030101010101" pitchFamily="2" charset="-122"/>
              </a:defRPr>
            </a:lvl2pPr>
            <a:lvl3pPr marL="1143000" indent="-228600">
              <a:defRPr>
                <a:latin typeface="Arial Narrow" panose="020B0606020202030204" pitchFamily="34" charset="0"/>
                <a:ea typeface="宋体" panose="02010600030101010101" pitchFamily="2" charset="-122"/>
              </a:defRPr>
            </a:lvl3pPr>
            <a:lvl4pPr marL="1600200" indent="-228600">
              <a:defRPr>
                <a:latin typeface="Arial Narrow" panose="020B0606020202030204" pitchFamily="34" charset="0"/>
                <a:ea typeface="宋体" panose="02010600030101010101" pitchFamily="2" charset="-122"/>
              </a:defRPr>
            </a:lvl4pPr>
            <a:lvl5pPr marL="2057400" indent="-228600">
              <a:defRPr>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宋体" panose="02010600030101010101" pitchFamily="2" charset="-122"/>
              </a:defRPr>
            </a:lvl9pPr>
          </a:lstStyle>
          <a:p>
            <a:pPr>
              <a:lnSpc>
                <a:spcPct val="120000"/>
              </a:lnSpc>
            </a:pPr>
            <a:r>
              <a:rPr lang="en-US" altLang="zh-CN" sz="2800" dirty="0" smtClean="0">
                <a:solidFill>
                  <a:schemeClr val="accent2"/>
                </a:solidFill>
                <a:latin typeface="+mn-lt"/>
                <a:ea typeface="+mn-ea"/>
                <a:cs typeface="+mn-ea"/>
                <a:sym typeface="+mn-lt"/>
              </a:rPr>
              <a:t>01</a:t>
            </a:r>
            <a:r>
              <a:rPr lang="en-US" altLang="zh-CN" sz="2800" dirty="0" smtClean="0">
                <a:latin typeface="+mn-lt"/>
                <a:ea typeface="+mn-ea"/>
                <a:cs typeface="+mn-ea"/>
                <a:sym typeface="+mn-lt"/>
              </a:rPr>
              <a:t>.</a:t>
            </a:r>
            <a:r>
              <a:rPr lang="zh-CN" altLang="en-US" sz="2800" dirty="0" smtClean="0">
                <a:latin typeface="+mn-lt"/>
                <a:ea typeface="+mn-ea"/>
                <a:cs typeface="+mn-ea"/>
                <a:sym typeface="+mn-lt"/>
              </a:rPr>
              <a:t>知识产权法概述</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latin typeface="+mn-lt"/>
                <a:ea typeface="+mn-ea"/>
                <a:cs typeface="+mn-ea"/>
                <a:sym typeface="+mn-lt"/>
              </a:rPr>
              <a:t>02</a:t>
            </a:r>
            <a:r>
              <a:rPr lang="en-US" altLang="zh-CN" sz="2800" dirty="0" smtClean="0">
                <a:latin typeface="+mn-lt"/>
                <a:ea typeface="+mn-ea"/>
                <a:cs typeface="+mn-ea"/>
                <a:sym typeface="+mn-lt"/>
              </a:rPr>
              <a:t>.</a:t>
            </a:r>
            <a:r>
              <a:rPr lang="zh-CN" altLang="en-US" sz="2800" dirty="0" smtClean="0">
                <a:latin typeface="+mn-lt"/>
                <a:ea typeface="+mn-ea"/>
                <a:cs typeface="+mn-ea"/>
                <a:sym typeface="+mn-lt"/>
              </a:rPr>
              <a:t>专利法</a:t>
            </a:r>
            <a:endParaRPr lang="en-US" altLang="zh-CN" sz="2800" dirty="0" smtClean="0">
              <a:latin typeface="+mn-lt"/>
              <a:ea typeface="+mn-ea"/>
              <a:cs typeface="+mn-ea"/>
              <a:sym typeface="+mn-lt"/>
            </a:endParaRPr>
          </a:p>
          <a:p>
            <a:pPr>
              <a:lnSpc>
                <a:spcPct val="120000"/>
              </a:lnSpc>
            </a:pPr>
            <a:r>
              <a:rPr lang="en-US" altLang="zh-CN" sz="2800" dirty="0" smtClean="0">
                <a:solidFill>
                  <a:srgbClr val="FAAA21"/>
                </a:solidFill>
                <a:cs typeface="+mn-ea"/>
                <a:sym typeface="+mn-lt"/>
              </a:rPr>
              <a:t>03</a:t>
            </a:r>
            <a:r>
              <a:rPr lang="en-US" altLang="zh-CN" sz="2800" dirty="0" smtClean="0">
                <a:cs typeface="+mn-ea"/>
                <a:sym typeface="+mn-lt"/>
              </a:rPr>
              <a:t>.</a:t>
            </a:r>
            <a:r>
              <a:rPr lang="zh-CN" altLang="en-US" sz="2800" dirty="0" smtClean="0">
                <a:cs typeface="+mn-ea"/>
                <a:sym typeface="+mn-lt"/>
              </a:rPr>
              <a:t>商标法</a:t>
            </a:r>
            <a:endParaRPr lang="en-US" altLang="zh-CN" sz="2800" dirty="0">
              <a:cs typeface="+mn-ea"/>
              <a:sym typeface="+mn-lt"/>
            </a:endParaRPr>
          </a:p>
          <a:p>
            <a:pPr>
              <a:lnSpc>
                <a:spcPct val="120000"/>
              </a:lnSpc>
            </a:pPr>
            <a:endParaRPr lang="en-US" altLang="zh-CN" sz="2800" dirty="0" smtClean="0">
              <a:latin typeface="+mn-lt"/>
              <a:ea typeface="+mn-ea"/>
              <a:cs typeface="+mn-ea"/>
              <a:sym typeface="+mn-lt"/>
            </a:endParaRPr>
          </a:p>
        </p:txBody>
      </p:sp>
    </p:spTree>
    <p:extLst>
      <p:ext uri="{BB962C8B-B14F-4D97-AF65-F5344CB8AC3E}">
        <p14:creationId xmlns:p14="http://schemas.microsoft.com/office/powerpoint/2010/main" val="190161555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4"/>
                                        </p:tgtEl>
                                        <p:attrNameLst>
                                          <p:attrName>style.visibility</p:attrName>
                                        </p:attrNameLst>
                                      </p:cBhvr>
                                      <p:to>
                                        <p:strVal val="visible"/>
                                      </p:to>
                                    </p:set>
                                    <p:anim calcmode="lin" valueType="num">
                                      <p:cBhvr>
                                        <p:cTn id="15"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4"/>
                                        </p:tgtEl>
                                        <p:attrNameLst>
                                          <p:attrName>ppt_y</p:attrName>
                                        </p:attrNameLst>
                                      </p:cBhvr>
                                      <p:tavLst>
                                        <p:tav tm="0">
                                          <p:val>
                                            <p:strVal val="#ppt_y"/>
                                          </p:val>
                                        </p:tav>
                                        <p:tav tm="100000">
                                          <p:val>
                                            <p:strVal val="#ppt_y"/>
                                          </p:val>
                                        </p:tav>
                                      </p:tavLst>
                                    </p:anim>
                                    <p:anim calcmode="lin" valueType="num">
                                      <p:cBhvr>
                                        <p:cTn id="17"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4524315"/>
          </a:xfrm>
          <a:prstGeom prst="rect">
            <a:avLst/>
          </a:prstGeom>
          <a:noFill/>
        </p:spPr>
        <p:txBody>
          <a:bodyPr wrap="square" rtlCol="0">
            <a:spAutoFit/>
          </a:bodyPr>
          <a:lstStyle/>
          <a:p>
            <a:r>
              <a:rPr lang="zh-CN" altLang="en-US" sz="2400" dirty="0"/>
              <a:t>二、专利权的主体与客体</a:t>
            </a:r>
          </a:p>
          <a:p>
            <a:pPr indent="534988"/>
            <a:r>
              <a:rPr lang="en-US" altLang="zh-CN" sz="2400" dirty="0"/>
              <a:t>(</a:t>
            </a:r>
            <a:r>
              <a:rPr lang="zh-CN" altLang="en-US" sz="2400" dirty="0"/>
              <a:t>二</a:t>
            </a:r>
            <a:r>
              <a:rPr lang="en-US" altLang="zh-CN" sz="2400" dirty="0"/>
              <a:t>)</a:t>
            </a:r>
            <a:r>
              <a:rPr lang="zh-CN" altLang="en-US" sz="2400" dirty="0"/>
              <a:t>专利权客体</a:t>
            </a:r>
          </a:p>
          <a:p>
            <a:pPr indent="534988"/>
            <a:r>
              <a:rPr lang="zh-CN" altLang="en-US" sz="2400" dirty="0"/>
              <a:t>专利权的客体是专利权人的权利和义务所指向的对象</a:t>
            </a:r>
            <a:r>
              <a:rPr lang="en-US" altLang="zh-CN" sz="2400" dirty="0"/>
              <a:t>.</a:t>
            </a:r>
            <a:r>
              <a:rPr lang="zh-CN" altLang="en-US" sz="2400" dirty="0"/>
              <a:t>根据我国</a:t>
            </a:r>
            <a:r>
              <a:rPr lang="en-US" altLang="zh-CN" sz="2400" dirty="0"/>
              <a:t>«</a:t>
            </a:r>
            <a:r>
              <a:rPr lang="zh-CN" altLang="en-US" sz="2400" dirty="0"/>
              <a:t>专利法</a:t>
            </a:r>
            <a:r>
              <a:rPr lang="en-US" altLang="zh-CN" sz="2400" dirty="0"/>
              <a:t>»</a:t>
            </a:r>
            <a:r>
              <a:rPr lang="zh-CN" altLang="en-US" sz="2400" dirty="0"/>
              <a:t>的规定</a:t>
            </a:r>
            <a:r>
              <a:rPr lang="en-US" altLang="zh-CN" sz="2400" dirty="0"/>
              <a:t>,</a:t>
            </a:r>
            <a:r>
              <a:rPr lang="zh-CN" altLang="en-US" sz="2400" dirty="0" smtClean="0"/>
              <a:t>专利权</a:t>
            </a:r>
            <a:r>
              <a:rPr lang="zh-CN" altLang="en-US" sz="2400" dirty="0"/>
              <a:t>的客体就是指发明创造</a:t>
            </a:r>
            <a:r>
              <a:rPr lang="en-US" altLang="zh-CN" sz="2400" dirty="0"/>
              <a:t>,</a:t>
            </a:r>
            <a:r>
              <a:rPr lang="zh-CN" altLang="en-US" sz="2400" dirty="0"/>
              <a:t>包括发明专利、实用新型专利和外观设计专利</a:t>
            </a:r>
            <a:r>
              <a:rPr lang="en-US" altLang="zh-CN" sz="2400" dirty="0"/>
              <a:t>.</a:t>
            </a:r>
          </a:p>
          <a:p>
            <a:pPr indent="534988"/>
            <a:r>
              <a:rPr lang="zh-CN" altLang="en-US" sz="2400" dirty="0" smtClean="0"/>
              <a:t>１</a:t>
            </a:r>
            <a:r>
              <a:rPr lang="en-US" altLang="zh-CN" sz="2400" dirty="0" smtClean="0"/>
              <a:t>.</a:t>
            </a:r>
            <a:r>
              <a:rPr lang="zh-CN" altLang="en-US" sz="2400" dirty="0" smtClean="0"/>
              <a:t> </a:t>
            </a:r>
            <a:r>
              <a:rPr lang="zh-CN" altLang="en-US" sz="2400" dirty="0"/>
              <a:t>发明专利</a:t>
            </a:r>
          </a:p>
          <a:p>
            <a:pPr indent="534988"/>
            <a:r>
              <a:rPr lang="zh-CN" altLang="en-US" sz="2400" dirty="0"/>
              <a:t>发明是</a:t>
            </a:r>
            <a:r>
              <a:rPr lang="en-US" altLang="zh-CN" sz="2400" dirty="0"/>
              <a:t>«</a:t>
            </a:r>
            <a:r>
              <a:rPr lang="zh-CN" altLang="en-US" sz="2400" dirty="0"/>
              <a:t>专利法</a:t>
            </a:r>
            <a:r>
              <a:rPr lang="en-US" altLang="zh-CN" sz="2400" dirty="0"/>
              <a:t>»</a:t>
            </a:r>
            <a:r>
              <a:rPr lang="zh-CN" altLang="en-US" sz="2400" dirty="0"/>
              <a:t>的主要保护对象</a:t>
            </a:r>
            <a:r>
              <a:rPr lang="en-US" altLang="zh-CN" sz="2400" dirty="0" smtClean="0"/>
              <a:t>.</a:t>
            </a:r>
          </a:p>
          <a:p>
            <a:pPr indent="534988"/>
            <a:r>
              <a:rPr lang="zh-CN" altLang="en-US" sz="2400" dirty="0"/>
              <a:t>２．实用新型专利</a:t>
            </a:r>
          </a:p>
          <a:p>
            <a:pPr indent="534988"/>
            <a:r>
              <a:rPr lang="zh-CN" altLang="en-US" sz="2400" dirty="0"/>
              <a:t>实用新型是指对产品的形状、构造或者其结合所提出的适于实用的新的技术方案</a:t>
            </a:r>
            <a:r>
              <a:rPr lang="en-US" altLang="zh-CN" sz="2400" dirty="0" smtClean="0"/>
              <a:t>.</a:t>
            </a:r>
          </a:p>
          <a:p>
            <a:pPr indent="534988"/>
            <a:r>
              <a:rPr lang="zh-CN" altLang="en-US" sz="2400" dirty="0" smtClean="0"/>
              <a:t>３</a:t>
            </a:r>
            <a:r>
              <a:rPr lang="en-US" altLang="zh-CN" sz="2400" dirty="0" smtClean="0"/>
              <a:t>.</a:t>
            </a:r>
            <a:r>
              <a:rPr lang="zh-CN" altLang="en-US" sz="2400" dirty="0" smtClean="0"/>
              <a:t> </a:t>
            </a:r>
            <a:r>
              <a:rPr lang="zh-CN" altLang="en-US" sz="2400" dirty="0"/>
              <a:t>外观设计专利</a:t>
            </a:r>
          </a:p>
          <a:p>
            <a:pPr indent="534988"/>
            <a:r>
              <a:rPr lang="en-US" altLang="zh-CN" sz="2400" dirty="0"/>
              <a:t>«</a:t>
            </a:r>
            <a:r>
              <a:rPr lang="zh-CN" altLang="en-US" sz="2400" dirty="0"/>
              <a:t>专利法</a:t>
            </a:r>
            <a:r>
              <a:rPr lang="en-US" altLang="zh-CN" sz="2400" dirty="0"/>
              <a:t>»</a:t>
            </a:r>
            <a:r>
              <a:rPr lang="zh-CN" altLang="en-US" sz="2400" dirty="0"/>
              <a:t>中规定</a:t>
            </a:r>
            <a:r>
              <a:rPr lang="en-US" altLang="zh-CN" sz="2400" dirty="0"/>
              <a:t>:“</a:t>
            </a:r>
            <a:r>
              <a:rPr lang="zh-CN" altLang="en-US" sz="2400" dirty="0"/>
              <a:t>专利法所称外观设计</a:t>
            </a:r>
            <a:r>
              <a:rPr lang="en-US" altLang="zh-CN" sz="2400" dirty="0"/>
              <a:t>,</a:t>
            </a:r>
            <a:r>
              <a:rPr lang="zh-CN" altLang="en-US" sz="2400" dirty="0"/>
              <a:t>是指对产品的形状、图案或者其结合以及</a:t>
            </a:r>
            <a:r>
              <a:rPr lang="zh-CN" altLang="en-US" sz="2400" dirty="0" smtClean="0"/>
              <a:t>色彩与</a:t>
            </a:r>
            <a:r>
              <a:rPr lang="zh-CN" altLang="en-US" sz="2400" dirty="0"/>
              <a:t>形状、图案的结合所作出的富有美感并适于工业应用的新设计</a:t>
            </a:r>
            <a:r>
              <a:rPr lang="en-US" altLang="zh-CN" sz="2400" dirty="0"/>
              <a:t>.”</a:t>
            </a:r>
            <a:endParaRPr lang="en-US" altLang="zh-CN"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08628398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4524315"/>
          </a:xfrm>
          <a:prstGeom prst="rect">
            <a:avLst/>
          </a:prstGeom>
          <a:noFill/>
        </p:spPr>
        <p:txBody>
          <a:bodyPr wrap="square" rtlCol="0">
            <a:spAutoFit/>
          </a:bodyPr>
          <a:lstStyle/>
          <a:p>
            <a:r>
              <a:rPr lang="zh-CN" altLang="en-US" sz="2400" dirty="0"/>
              <a:t>二、专利权的主体与客体</a:t>
            </a:r>
          </a:p>
          <a:p>
            <a:pPr indent="534988"/>
            <a:r>
              <a:rPr lang="en-US" altLang="zh-CN" sz="2400" dirty="0"/>
              <a:t>(</a:t>
            </a:r>
            <a:r>
              <a:rPr lang="zh-CN" altLang="en-US" sz="2400" dirty="0"/>
              <a:t>二</a:t>
            </a:r>
            <a:r>
              <a:rPr lang="en-US" altLang="zh-CN" sz="2400" dirty="0"/>
              <a:t>)</a:t>
            </a:r>
            <a:r>
              <a:rPr lang="zh-CN" altLang="en-US" sz="2400" dirty="0"/>
              <a:t>专利权客体</a:t>
            </a:r>
          </a:p>
          <a:p>
            <a:pPr indent="534988"/>
            <a:r>
              <a:rPr lang="zh-CN" altLang="en-US" sz="2400" dirty="0"/>
              <a:t>专利权的客体是专利权人的权利和义务所指向的对象</a:t>
            </a:r>
            <a:r>
              <a:rPr lang="en-US" altLang="zh-CN" sz="2400" dirty="0"/>
              <a:t>.</a:t>
            </a:r>
            <a:r>
              <a:rPr lang="zh-CN" altLang="en-US" sz="2400" dirty="0"/>
              <a:t>根据我国</a:t>
            </a:r>
            <a:r>
              <a:rPr lang="en-US" altLang="zh-CN" sz="2400" dirty="0"/>
              <a:t>«</a:t>
            </a:r>
            <a:r>
              <a:rPr lang="zh-CN" altLang="en-US" sz="2400" dirty="0"/>
              <a:t>专利法</a:t>
            </a:r>
            <a:r>
              <a:rPr lang="en-US" altLang="zh-CN" sz="2400" dirty="0"/>
              <a:t>»</a:t>
            </a:r>
            <a:r>
              <a:rPr lang="zh-CN" altLang="en-US" sz="2400" dirty="0"/>
              <a:t>的规定</a:t>
            </a:r>
            <a:r>
              <a:rPr lang="en-US" altLang="zh-CN" sz="2400" dirty="0"/>
              <a:t>,</a:t>
            </a:r>
            <a:r>
              <a:rPr lang="zh-CN" altLang="en-US" sz="2400" dirty="0" smtClean="0"/>
              <a:t>专利权</a:t>
            </a:r>
            <a:r>
              <a:rPr lang="zh-CN" altLang="en-US" sz="2400" dirty="0"/>
              <a:t>的客体就是指发明创造</a:t>
            </a:r>
            <a:r>
              <a:rPr lang="en-US" altLang="zh-CN" sz="2400" dirty="0"/>
              <a:t>,</a:t>
            </a:r>
            <a:r>
              <a:rPr lang="zh-CN" altLang="en-US" sz="2400" dirty="0"/>
              <a:t>包括发明专利、实用新型专利和外观设计专利</a:t>
            </a:r>
            <a:r>
              <a:rPr lang="en-US" altLang="zh-CN" sz="2400" dirty="0"/>
              <a:t>.</a:t>
            </a:r>
          </a:p>
          <a:p>
            <a:pPr indent="534988"/>
            <a:r>
              <a:rPr lang="zh-CN" altLang="en-US" sz="2400" dirty="0" smtClean="0"/>
              <a:t>１</a:t>
            </a:r>
            <a:r>
              <a:rPr lang="en-US" altLang="zh-CN" sz="2400" dirty="0" smtClean="0"/>
              <a:t>.</a:t>
            </a:r>
            <a:r>
              <a:rPr lang="zh-CN" altLang="en-US" sz="2400" dirty="0" smtClean="0"/>
              <a:t> </a:t>
            </a:r>
            <a:r>
              <a:rPr lang="zh-CN" altLang="en-US" sz="2400" dirty="0"/>
              <a:t>发明专利</a:t>
            </a:r>
          </a:p>
          <a:p>
            <a:pPr indent="534988"/>
            <a:r>
              <a:rPr lang="zh-CN" altLang="en-US" sz="2400" dirty="0"/>
              <a:t>发明是</a:t>
            </a:r>
            <a:r>
              <a:rPr lang="en-US" altLang="zh-CN" sz="2400" dirty="0"/>
              <a:t>«</a:t>
            </a:r>
            <a:r>
              <a:rPr lang="zh-CN" altLang="en-US" sz="2400" dirty="0"/>
              <a:t>专利法</a:t>
            </a:r>
            <a:r>
              <a:rPr lang="en-US" altLang="zh-CN" sz="2400" dirty="0"/>
              <a:t>»</a:t>
            </a:r>
            <a:r>
              <a:rPr lang="zh-CN" altLang="en-US" sz="2400" dirty="0"/>
              <a:t>的主要保护对象</a:t>
            </a:r>
            <a:r>
              <a:rPr lang="en-US" altLang="zh-CN" sz="2400" dirty="0" smtClean="0"/>
              <a:t>.</a:t>
            </a:r>
          </a:p>
          <a:p>
            <a:pPr indent="534988"/>
            <a:r>
              <a:rPr lang="zh-CN" altLang="en-US" sz="2400" dirty="0"/>
              <a:t>２．实用新型专利</a:t>
            </a:r>
          </a:p>
          <a:p>
            <a:pPr indent="534988"/>
            <a:r>
              <a:rPr lang="zh-CN" altLang="en-US" sz="2400" dirty="0"/>
              <a:t>实用新型是指对产品的形状、构造或者其结合所提出的适于实用的新的技术方案</a:t>
            </a:r>
            <a:r>
              <a:rPr lang="en-US" altLang="zh-CN" sz="2400" dirty="0" smtClean="0"/>
              <a:t>.</a:t>
            </a:r>
          </a:p>
          <a:p>
            <a:pPr indent="534988"/>
            <a:r>
              <a:rPr lang="zh-CN" altLang="en-US" sz="2400" dirty="0" smtClean="0"/>
              <a:t>３</a:t>
            </a:r>
            <a:r>
              <a:rPr lang="en-US" altLang="zh-CN" sz="2400" dirty="0" smtClean="0"/>
              <a:t>.</a:t>
            </a:r>
            <a:r>
              <a:rPr lang="zh-CN" altLang="en-US" sz="2400" dirty="0" smtClean="0"/>
              <a:t> </a:t>
            </a:r>
            <a:r>
              <a:rPr lang="zh-CN" altLang="en-US" sz="2400" dirty="0"/>
              <a:t>外观设计专利</a:t>
            </a:r>
          </a:p>
          <a:p>
            <a:pPr indent="534988"/>
            <a:r>
              <a:rPr lang="en-US" altLang="zh-CN" sz="2400" dirty="0"/>
              <a:t>«</a:t>
            </a:r>
            <a:r>
              <a:rPr lang="zh-CN" altLang="en-US" sz="2400" dirty="0"/>
              <a:t>专利法</a:t>
            </a:r>
            <a:r>
              <a:rPr lang="en-US" altLang="zh-CN" sz="2400" dirty="0"/>
              <a:t>»</a:t>
            </a:r>
            <a:r>
              <a:rPr lang="zh-CN" altLang="en-US" sz="2400" dirty="0"/>
              <a:t>中规定</a:t>
            </a:r>
            <a:r>
              <a:rPr lang="en-US" altLang="zh-CN" sz="2400" dirty="0"/>
              <a:t>:“</a:t>
            </a:r>
            <a:r>
              <a:rPr lang="zh-CN" altLang="en-US" sz="2400" dirty="0"/>
              <a:t>专利法所称外观设计</a:t>
            </a:r>
            <a:r>
              <a:rPr lang="en-US" altLang="zh-CN" sz="2400" dirty="0"/>
              <a:t>,</a:t>
            </a:r>
            <a:r>
              <a:rPr lang="zh-CN" altLang="en-US" sz="2400" dirty="0"/>
              <a:t>是指对产品的形状、图案或者其结合以及</a:t>
            </a:r>
            <a:r>
              <a:rPr lang="zh-CN" altLang="en-US" sz="2400" dirty="0" smtClean="0"/>
              <a:t>色彩与</a:t>
            </a:r>
            <a:r>
              <a:rPr lang="zh-CN" altLang="en-US" sz="2400" dirty="0"/>
              <a:t>形状、图案的结合所作出的富有美感并适于工业应用的新设计</a:t>
            </a:r>
            <a:r>
              <a:rPr lang="en-US" altLang="zh-CN" sz="2400" dirty="0"/>
              <a:t>.”</a:t>
            </a:r>
            <a:endParaRPr lang="en-US" altLang="zh-CN"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04521626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5447645"/>
          </a:xfrm>
          <a:prstGeom prst="rect">
            <a:avLst/>
          </a:prstGeom>
          <a:noFill/>
        </p:spPr>
        <p:txBody>
          <a:bodyPr wrap="square" rtlCol="0">
            <a:spAutoFit/>
          </a:bodyPr>
          <a:lstStyle/>
          <a:p>
            <a:r>
              <a:rPr lang="zh-CN" altLang="en-US" sz="2400" b="1" dirty="0"/>
              <a:t>三、授予专利权的</a:t>
            </a:r>
            <a:r>
              <a:rPr lang="zh-CN" altLang="en-US" sz="2400" b="1" dirty="0" smtClean="0"/>
              <a:t>条件</a:t>
            </a:r>
            <a:endParaRPr lang="en-US" altLang="zh-CN" sz="2400" b="1" dirty="0" smtClean="0"/>
          </a:p>
          <a:p>
            <a:pPr indent="534988"/>
            <a:r>
              <a:rPr lang="zh-CN" altLang="en-US" sz="2400" dirty="0"/>
              <a:t>发明创造要取得专利权必须符合法定的形式条件和实质条件</a:t>
            </a:r>
            <a:r>
              <a:rPr lang="en-US" altLang="zh-CN" sz="2400" dirty="0"/>
              <a:t>.</a:t>
            </a:r>
          </a:p>
          <a:p>
            <a:pPr indent="534988"/>
            <a:r>
              <a:rPr lang="zh-CN" altLang="en-US" sz="2400" dirty="0"/>
              <a:t>形式条件指获得专利所必须具备的程序、形式上的要件</a:t>
            </a:r>
            <a:r>
              <a:rPr lang="en-US" altLang="zh-CN" sz="2400" dirty="0"/>
              <a:t>.</a:t>
            </a:r>
          </a:p>
          <a:p>
            <a:pPr indent="534988"/>
            <a:r>
              <a:rPr lang="zh-CN" altLang="en-US" sz="2400" dirty="0"/>
              <a:t>实质条件即专利性问题</a:t>
            </a:r>
            <a:r>
              <a:rPr lang="en-US" altLang="zh-CN" sz="2400" dirty="0"/>
              <a:t>,</a:t>
            </a:r>
            <a:r>
              <a:rPr lang="zh-CN" altLang="en-US" sz="2400" dirty="0"/>
              <a:t>指申请专利保护的发明创造自身必须具备的条件</a:t>
            </a:r>
            <a:r>
              <a:rPr lang="en-US" altLang="zh-CN" sz="2400" dirty="0"/>
              <a:t>,</a:t>
            </a:r>
            <a:r>
              <a:rPr lang="zh-CN" altLang="en-US" sz="2400" dirty="0" smtClean="0"/>
              <a:t>包括新颖性</a:t>
            </a:r>
            <a:r>
              <a:rPr lang="zh-CN" altLang="en-US" sz="2400" dirty="0"/>
              <a:t>、创造性和实用性等“专利三性”标准</a:t>
            </a:r>
            <a:r>
              <a:rPr lang="en-US" altLang="zh-CN" sz="2400" dirty="0" smtClean="0"/>
              <a:t>.</a:t>
            </a:r>
            <a:endParaRPr lang="en-US" altLang="zh-CN" sz="2400" dirty="0"/>
          </a:p>
          <a:p>
            <a:pPr indent="534988"/>
            <a:endParaRPr lang="en-US" altLang="zh-CN" sz="2400" dirty="0" smtClean="0"/>
          </a:p>
          <a:p>
            <a:pPr indent="534988"/>
            <a:r>
              <a:rPr lang="en-US" altLang="zh-CN" sz="2400" dirty="0" smtClean="0"/>
              <a:t>(</a:t>
            </a:r>
            <a:r>
              <a:rPr lang="zh-CN" altLang="en-US" sz="2400" dirty="0"/>
              <a:t>一</a:t>
            </a:r>
            <a:r>
              <a:rPr lang="en-US" altLang="zh-CN" sz="2400" dirty="0"/>
              <a:t>)</a:t>
            </a:r>
            <a:r>
              <a:rPr lang="zh-CN" altLang="en-US" sz="2400" dirty="0"/>
              <a:t>授予发明和实用新型专利权的</a:t>
            </a:r>
            <a:r>
              <a:rPr lang="zh-CN" altLang="en-US" sz="2400" dirty="0" smtClean="0"/>
              <a:t>条件</a:t>
            </a:r>
            <a:endParaRPr lang="en-US" altLang="zh-CN" sz="2400" dirty="0" smtClean="0"/>
          </a:p>
          <a:p>
            <a:pPr marL="534988" indent="534988"/>
            <a:r>
              <a:rPr lang="zh-TW" altLang="en-US" sz="2000" dirty="0" smtClean="0"/>
              <a:t>１</a:t>
            </a:r>
            <a:r>
              <a:rPr lang="en-US" altLang="zh-TW" sz="2000" dirty="0" smtClean="0"/>
              <a:t>.</a:t>
            </a:r>
            <a:r>
              <a:rPr lang="zh-TW" altLang="en-US" sz="2000" dirty="0" smtClean="0"/>
              <a:t> </a:t>
            </a:r>
            <a:r>
              <a:rPr lang="zh-TW" altLang="en-US" sz="2000" dirty="0"/>
              <a:t>新颖</a:t>
            </a:r>
            <a:r>
              <a:rPr lang="zh-TW" altLang="en-US" sz="2000" dirty="0" smtClean="0"/>
              <a:t>性</a:t>
            </a:r>
            <a:r>
              <a:rPr lang="zh-CN" altLang="zh-TW" sz="2000" dirty="0"/>
              <a:t> </a:t>
            </a:r>
            <a:r>
              <a:rPr lang="zh-CN" altLang="en-US" sz="2000" dirty="0" smtClean="0"/>
              <a:t>  </a:t>
            </a:r>
            <a:endParaRPr lang="en-US" altLang="zh-CN" sz="2000" dirty="0" smtClean="0"/>
          </a:p>
          <a:p>
            <a:pPr marL="534988" indent="534988"/>
            <a:r>
              <a:rPr lang="zh-CN" altLang="en-US" sz="2000" dirty="0" smtClean="0"/>
              <a:t>新颖</a:t>
            </a:r>
            <a:r>
              <a:rPr lang="zh-CN" altLang="en-US" sz="2000" dirty="0"/>
              <a:t>性</a:t>
            </a:r>
            <a:r>
              <a:rPr lang="en-US" altLang="zh-CN" sz="2000" dirty="0"/>
              <a:t>,</a:t>
            </a:r>
            <a:r>
              <a:rPr lang="zh-CN" altLang="en-US" sz="2000" dirty="0"/>
              <a:t>是指该发明或者实用新型不属于现有技术</a:t>
            </a:r>
            <a:r>
              <a:rPr lang="en-US" altLang="zh-CN" sz="2000" dirty="0"/>
              <a:t>;</a:t>
            </a:r>
            <a:r>
              <a:rPr lang="zh-CN" altLang="en-US" sz="2000" dirty="0" smtClean="0"/>
              <a:t>也没有任何单位</a:t>
            </a:r>
            <a:r>
              <a:rPr lang="zh-CN" altLang="en-US" sz="2000" dirty="0"/>
              <a:t>或者个人就同样的发明或者实用新型在申请日以前向国务院专</a:t>
            </a:r>
            <a:r>
              <a:rPr lang="zh-CN" altLang="en-US" sz="2000" dirty="0" smtClean="0"/>
              <a:t>利行政部门提</a:t>
            </a:r>
            <a:r>
              <a:rPr lang="zh-CN" altLang="en-US" sz="2000" dirty="0"/>
              <a:t>出过申请</a:t>
            </a:r>
            <a:r>
              <a:rPr lang="en-US" altLang="zh-CN" sz="2000" dirty="0"/>
              <a:t>,</a:t>
            </a:r>
            <a:r>
              <a:rPr lang="zh-CN" altLang="en-US" sz="2000" dirty="0"/>
              <a:t>并记载在申请日以后公布的专利申请文件或者公告的专利文件中</a:t>
            </a:r>
            <a:r>
              <a:rPr lang="en-US" altLang="zh-CN" sz="2000" dirty="0" smtClean="0"/>
              <a:t>.</a:t>
            </a:r>
          </a:p>
          <a:p>
            <a:pPr marL="534988" indent="534988"/>
            <a:r>
              <a:rPr lang="zh-TW" altLang="en-US" sz="2000" dirty="0" smtClean="0"/>
              <a:t>２</a:t>
            </a:r>
            <a:r>
              <a:rPr lang="en-US" altLang="zh-TW" sz="2000" dirty="0" smtClean="0"/>
              <a:t>.</a:t>
            </a:r>
            <a:r>
              <a:rPr lang="zh-TW" altLang="en-US" sz="2000" dirty="0" smtClean="0"/>
              <a:t> 创造性</a:t>
            </a:r>
            <a:endParaRPr lang="en-US" altLang="zh-TW" sz="2000" dirty="0" smtClean="0"/>
          </a:p>
          <a:p>
            <a:pPr marL="534988" indent="534988"/>
            <a:r>
              <a:rPr lang="zh-CN" altLang="en-US" sz="2000" dirty="0"/>
              <a:t>创造性</a:t>
            </a:r>
            <a:r>
              <a:rPr lang="en-US" altLang="zh-CN" sz="2000" dirty="0"/>
              <a:t>,</a:t>
            </a:r>
            <a:r>
              <a:rPr lang="zh-CN" altLang="en-US" sz="2000" dirty="0" smtClean="0"/>
              <a:t>是指与现有技术相比</a:t>
            </a:r>
            <a:r>
              <a:rPr lang="en-US" altLang="zh-CN" sz="2000" dirty="0"/>
              <a:t>,</a:t>
            </a:r>
            <a:r>
              <a:rPr lang="zh-CN" altLang="en-US" sz="2000" dirty="0"/>
              <a:t>该发明具有突出的实质性特点和显著的进步</a:t>
            </a:r>
            <a:r>
              <a:rPr lang="en-US" altLang="zh-CN" sz="2000" dirty="0"/>
              <a:t>,</a:t>
            </a:r>
            <a:r>
              <a:rPr lang="zh-CN" altLang="en-US" sz="2000" dirty="0"/>
              <a:t>该实用新型具有实质性特点和进步</a:t>
            </a:r>
            <a:r>
              <a:rPr lang="en-US" altLang="zh-CN" sz="2000" dirty="0"/>
              <a:t>.</a:t>
            </a:r>
            <a:r>
              <a:rPr lang="en-US" altLang="zh-CN" sz="2000" dirty="0" smtClean="0"/>
              <a:t>”</a:t>
            </a:r>
          </a:p>
          <a:p>
            <a:pPr marL="534988" indent="534988"/>
            <a:r>
              <a:rPr lang="zh-TW" altLang="en-US" sz="2000" dirty="0" smtClean="0"/>
              <a:t>３</a:t>
            </a:r>
            <a:r>
              <a:rPr lang="en-US" altLang="zh-TW" sz="2000" dirty="0" smtClean="0"/>
              <a:t>.</a:t>
            </a:r>
            <a:r>
              <a:rPr lang="zh-TW" altLang="en-US" sz="2000" dirty="0" smtClean="0"/>
              <a:t> </a:t>
            </a:r>
            <a:r>
              <a:rPr lang="zh-TW" altLang="en-US" sz="2000" dirty="0"/>
              <a:t>实</a:t>
            </a:r>
            <a:r>
              <a:rPr lang="zh-TW" altLang="en-US" sz="2000" dirty="0" smtClean="0"/>
              <a:t>用性</a:t>
            </a:r>
            <a:endParaRPr lang="en-US" altLang="zh-TW" sz="2000" dirty="0" smtClean="0"/>
          </a:p>
          <a:p>
            <a:pPr indent="1069975"/>
            <a:r>
              <a:rPr lang="en-US" altLang="zh-CN" sz="2000" dirty="0" smtClean="0"/>
              <a:t>“</a:t>
            </a:r>
            <a:r>
              <a:rPr lang="zh-CN" altLang="en-US" sz="2000" dirty="0"/>
              <a:t>实用性</a:t>
            </a:r>
            <a:r>
              <a:rPr lang="en-US" altLang="zh-CN" sz="2000" dirty="0"/>
              <a:t>,</a:t>
            </a:r>
            <a:r>
              <a:rPr lang="zh-CN" altLang="en-US" sz="2000" dirty="0"/>
              <a:t>是指该发明或者实用新型能够制造或者使用</a:t>
            </a:r>
            <a:r>
              <a:rPr lang="en-US" altLang="zh-CN" sz="2000" dirty="0" smtClean="0"/>
              <a:t>,</a:t>
            </a:r>
            <a:r>
              <a:rPr lang="zh-CN" altLang="en-US" sz="2000" dirty="0" smtClean="0"/>
              <a:t>并且能够产生积极效果</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31721673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4524315"/>
          </a:xfrm>
          <a:prstGeom prst="rect">
            <a:avLst/>
          </a:prstGeom>
          <a:noFill/>
        </p:spPr>
        <p:txBody>
          <a:bodyPr wrap="square" rtlCol="0">
            <a:spAutoFit/>
          </a:bodyPr>
          <a:lstStyle/>
          <a:p>
            <a:r>
              <a:rPr lang="zh-CN" altLang="en-US" sz="2400" b="1" dirty="0"/>
              <a:t>三、授予专利权的</a:t>
            </a:r>
            <a:r>
              <a:rPr lang="zh-CN" altLang="en-US" sz="2400" b="1" dirty="0" smtClean="0"/>
              <a:t>条件</a:t>
            </a:r>
            <a:endParaRPr lang="en-US" altLang="zh-CN" sz="2400" b="1" dirty="0" smtClean="0"/>
          </a:p>
          <a:p>
            <a:pPr indent="534988"/>
            <a:endParaRPr lang="en-US" altLang="zh-CN" sz="2400" dirty="0" smtClean="0"/>
          </a:p>
          <a:p>
            <a:pPr indent="534988"/>
            <a:r>
              <a:rPr lang="en-US" altLang="zh-CN" sz="2400" dirty="0" smtClean="0"/>
              <a:t>(</a:t>
            </a:r>
            <a:r>
              <a:rPr lang="zh-CN" altLang="en-US" sz="2400" dirty="0"/>
              <a:t>二</a:t>
            </a:r>
            <a:r>
              <a:rPr lang="en-US" altLang="zh-CN" sz="2400" dirty="0"/>
              <a:t>)</a:t>
            </a:r>
            <a:r>
              <a:rPr lang="zh-CN" altLang="en-US" sz="2400" dirty="0"/>
              <a:t>授予外观设计专利的条件</a:t>
            </a:r>
          </a:p>
          <a:p>
            <a:pPr indent="534988"/>
            <a:r>
              <a:rPr lang="zh-CN" altLang="en-US" sz="2400" dirty="0"/>
              <a:t>授予专利权的外观设计</a:t>
            </a:r>
            <a:r>
              <a:rPr lang="en-US" altLang="zh-CN" sz="2400" dirty="0"/>
              <a:t>,</a:t>
            </a:r>
            <a:r>
              <a:rPr lang="zh-CN" altLang="en-US" sz="2400" dirty="0"/>
              <a:t>应当不属于现有设计</a:t>
            </a:r>
            <a:r>
              <a:rPr lang="en-US" altLang="zh-CN" sz="2400" dirty="0"/>
              <a:t>;</a:t>
            </a:r>
            <a:r>
              <a:rPr lang="zh-CN" altLang="en-US" sz="2400" dirty="0"/>
              <a:t>也没有任何单位或者个人就同样</a:t>
            </a:r>
            <a:r>
              <a:rPr lang="zh-CN" altLang="en-US" sz="2400" dirty="0" smtClean="0"/>
              <a:t>的外观设计在申请</a:t>
            </a:r>
            <a:r>
              <a:rPr lang="zh-CN" altLang="en-US" sz="2400" dirty="0"/>
              <a:t>日以前向国务院专利行政部门提出过申请</a:t>
            </a:r>
            <a:r>
              <a:rPr lang="en-US" altLang="zh-CN" sz="2400" dirty="0"/>
              <a:t>,</a:t>
            </a:r>
            <a:r>
              <a:rPr lang="zh-CN" altLang="en-US" sz="2400" dirty="0"/>
              <a:t>并记载在申请日以后公告的专利</a:t>
            </a:r>
            <a:r>
              <a:rPr lang="zh-CN" altLang="en-US" sz="2400" dirty="0" smtClean="0"/>
              <a:t>文</a:t>
            </a:r>
            <a:r>
              <a:rPr lang="zh-TW" altLang="en-US" sz="2400" dirty="0" smtClean="0"/>
              <a:t>件中</a:t>
            </a:r>
            <a:r>
              <a:rPr lang="en-US" altLang="zh-TW" sz="2400" dirty="0"/>
              <a:t>.</a:t>
            </a:r>
          </a:p>
          <a:p>
            <a:pPr indent="534988"/>
            <a:r>
              <a:rPr lang="zh-CN" altLang="en-US" sz="2400" dirty="0" smtClean="0"/>
              <a:t>授予专利权</a:t>
            </a:r>
            <a:r>
              <a:rPr lang="zh-CN" altLang="en-US" sz="2400" dirty="0"/>
              <a:t>的外观设计与现有设计或者现有设计特征的组合相比</a:t>
            </a:r>
            <a:r>
              <a:rPr lang="en-US" altLang="zh-CN" sz="2400" dirty="0"/>
              <a:t>,</a:t>
            </a:r>
            <a:r>
              <a:rPr lang="zh-CN" altLang="en-US" sz="2400" dirty="0"/>
              <a:t>应当具有明显区别</a:t>
            </a:r>
            <a:r>
              <a:rPr lang="en-US" altLang="zh-CN" sz="2400" dirty="0" smtClean="0"/>
              <a:t>.</a:t>
            </a:r>
            <a:r>
              <a:rPr lang="zh-CN" altLang="en-US" sz="2400" dirty="0" smtClean="0"/>
              <a:t>授予专利权</a:t>
            </a:r>
            <a:r>
              <a:rPr lang="zh-CN" altLang="en-US" sz="2400" dirty="0"/>
              <a:t>的外观设计不得与他人在申请日以前已经取得的合法权利相冲突</a:t>
            </a:r>
            <a:r>
              <a:rPr lang="en-US" altLang="zh-CN" sz="2400" dirty="0"/>
              <a:t>.</a:t>
            </a:r>
          </a:p>
          <a:p>
            <a:pPr indent="534988"/>
            <a:r>
              <a:rPr lang="zh-CN" altLang="en-US" sz="2400" dirty="0"/>
              <a:t>本法所称现有设计</a:t>
            </a:r>
            <a:r>
              <a:rPr lang="en-US" altLang="zh-CN" sz="2400" dirty="0"/>
              <a:t>,</a:t>
            </a:r>
            <a:r>
              <a:rPr lang="zh-CN" altLang="en-US" sz="2400" dirty="0"/>
              <a:t>是指申请日以前在国内外为公众所知的设计</a:t>
            </a:r>
            <a:r>
              <a:rPr lang="en-US" altLang="zh-CN" sz="2400" dirty="0"/>
              <a:t>.</a:t>
            </a:r>
            <a:r>
              <a:rPr lang="zh-CN" altLang="en-US" sz="2400" dirty="0"/>
              <a:t>授予专利权</a:t>
            </a:r>
            <a:r>
              <a:rPr lang="zh-CN" altLang="en-US" sz="2400" dirty="0" smtClean="0"/>
              <a:t>的外观设计</a:t>
            </a:r>
            <a:r>
              <a:rPr lang="en-US" altLang="zh-CN" sz="2400" dirty="0"/>
              <a:t>,</a:t>
            </a:r>
            <a:r>
              <a:rPr lang="zh-CN" altLang="en-US" sz="2400" dirty="0"/>
              <a:t>应当同申请日以前在国内外出版物上公开发表过或者国内公开使用过的外观设计</a:t>
            </a:r>
            <a:r>
              <a:rPr lang="zh-CN" altLang="en-US" sz="2400" dirty="0" smtClean="0"/>
              <a:t>不相同</a:t>
            </a:r>
            <a:r>
              <a:rPr lang="zh-CN" altLang="en-US" sz="2400" dirty="0"/>
              <a:t>或者不相近似</a:t>
            </a:r>
            <a:r>
              <a:rPr lang="en-US" altLang="zh-CN" sz="24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451288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4708981"/>
          </a:xfrm>
          <a:prstGeom prst="rect">
            <a:avLst/>
          </a:prstGeom>
          <a:noFill/>
        </p:spPr>
        <p:txBody>
          <a:bodyPr wrap="square" rtlCol="0">
            <a:spAutoFit/>
          </a:bodyPr>
          <a:lstStyle/>
          <a:p>
            <a:r>
              <a:rPr lang="zh-CN" altLang="en-US" sz="2400" b="1" dirty="0"/>
              <a:t>三、授予专利权的</a:t>
            </a:r>
            <a:r>
              <a:rPr lang="zh-CN" altLang="en-US" sz="2400" b="1" dirty="0" smtClean="0"/>
              <a:t>条件</a:t>
            </a:r>
            <a:endParaRPr lang="en-US" altLang="zh-CN" sz="2400" b="1" dirty="0" smtClean="0"/>
          </a:p>
          <a:p>
            <a:pPr indent="534988"/>
            <a:endParaRPr lang="en-US" altLang="zh-CN" sz="2400" dirty="0" smtClean="0"/>
          </a:p>
          <a:p>
            <a:pPr indent="623888"/>
            <a:r>
              <a:rPr lang="en-US" altLang="zh-CN" sz="2400" dirty="0"/>
              <a:t>(</a:t>
            </a:r>
            <a:r>
              <a:rPr lang="zh-CN" altLang="en-US" sz="2400" dirty="0"/>
              <a:t>三</a:t>
            </a:r>
            <a:r>
              <a:rPr lang="en-US" altLang="zh-CN" sz="2400" dirty="0"/>
              <a:t>)</a:t>
            </a:r>
            <a:r>
              <a:rPr lang="zh-CN" altLang="en-US" sz="2400" dirty="0"/>
              <a:t>专利法的排除客体</a:t>
            </a:r>
          </a:p>
          <a:p>
            <a:pPr indent="623888"/>
            <a:r>
              <a:rPr lang="zh-CN" altLang="en-US" sz="2400" dirty="0"/>
              <a:t>并非所有符合新颖性、创造性和实用性要求的发明创造都能成为专利</a:t>
            </a:r>
            <a:r>
              <a:rPr lang="en-US" altLang="zh-CN" sz="2400" dirty="0"/>
              <a:t>.</a:t>
            </a:r>
            <a:r>
              <a:rPr lang="zh-CN" altLang="en-US" sz="2400" dirty="0"/>
              <a:t>具体来说</a:t>
            </a:r>
            <a:r>
              <a:rPr lang="en-US" altLang="zh-CN" sz="2400" dirty="0"/>
              <a:t>,</a:t>
            </a:r>
            <a:r>
              <a:rPr lang="zh-CN" altLang="en-US" sz="2400" dirty="0" smtClean="0"/>
              <a:t>不授予专利权</a:t>
            </a:r>
            <a:r>
              <a:rPr lang="zh-CN" altLang="en-US" sz="2400" dirty="0"/>
              <a:t>的可分为以下三类</a:t>
            </a:r>
            <a:r>
              <a:rPr lang="en-US" altLang="zh-CN" sz="2400" dirty="0"/>
              <a:t>.</a:t>
            </a:r>
          </a:p>
          <a:p>
            <a:pPr marL="623888"/>
            <a:r>
              <a:rPr lang="en-US" altLang="zh-CN" sz="2000" dirty="0"/>
              <a:t>(</a:t>
            </a:r>
            <a:r>
              <a:rPr lang="zh-CN" altLang="en-US" sz="2000" dirty="0"/>
              <a:t>１</a:t>
            </a:r>
            <a:r>
              <a:rPr lang="en-US" altLang="zh-CN" sz="2000" dirty="0"/>
              <a:t>)</a:t>
            </a:r>
            <a:r>
              <a:rPr lang="zh-CN" altLang="en-US" sz="2000" dirty="0"/>
              <a:t>对违反法律、社会公德或者妨害公共利益的发明创造</a:t>
            </a:r>
            <a:r>
              <a:rPr lang="en-US" altLang="zh-CN" sz="2000" dirty="0"/>
              <a:t>,</a:t>
            </a:r>
            <a:r>
              <a:rPr lang="zh-CN" altLang="en-US" sz="2000" dirty="0"/>
              <a:t>不授予专利权</a:t>
            </a:r>
            <a:r>
              <a:rPr lang="en-US" altLang="zh-CN" sz="2000" dirty="0"/>
              <a:t>.</a:t>
            </a:r>
            <a:r>
              <a:rPr lang="zh-CN" altLang="en-US" sz="2000" dirty="0"/>
              <a:t>违反国家</a:t>
            </a:r>
            <a:r>
              <a:rPr lang="zh-CN" altLang="en-US" sz="2000" dirty="0" smtClean="0"/>
              <a:t>法律</a:t>
            </a:r>
            <a:r>
              <a:rPr lang="zh-CN" altLang="en-US" sz="2000" dirty="0"/>
              <a:t>、社会公德或者妨害公共利益的发明创造不属于专利保护范围</a:t>
            </a:r>
            <a:r>
              <a:rPr lang="en-US" altLang="zh-CN" sz="2000" dirty="0"/>
              <a:t>,</a:t>
            </a:r>
            <a:r>
              <a:rPr lang="zh-CN" altLang="en-US" sz="2000" dirty="0"/>
              <a:t>几乎所有国家的专利法</a:t>
            </a:r>
            <a:r>
              <a:rPr lang="zh-CN" altLang="en-US" sz="2000" dirty="0" smtClean="0"/>
              <a:t>都有类</a:t>
            </a:r>
            <a:r>
              <a:rPr lang="zh-CN" altLang="en-US" sz="2000" dirty="0"/>
              <a:t>似的规定</a:t>
            </a:r>
            <a:r>
              <a:rPr lang="en-US" altLang="zh-CN" sz="2000" dirty="0"/>
              <a:t>,</a:t>
            </a:r>
            <a:r>
              <a:rPr lang="zh-CN" altLang="en-US" sz="2000" dirty="0"/>
              <a:t>我国专利法也一样</a:t>
            </a:r>
            <a:r>
              <a:rPr lang="en-US" altLang="zh-CN" sz="2000" dirty="0"/>
              <a:t>.</a:t>
            </a:r>
            <a:r>
              <a:rPr lang="zh-CN" altLang="en-US" sz="2000" dirty="0"/>
              <a:t>因为这些发明创造对社会没有进步作用</a:t>
            </a:r>
            <a:r>
              <a:rPr lang="en-US" altLang="zh-CN" sz="2000" dirty="0"/>
              <a:t>,</a:t>
            </a:r>
            <a:r>
              <a:rPr lang="zh-CN" altLang="en-US" sz="2000" dirty="0"/>
              <a:t>违背专利</a:t>
            </a:r>
            <a:r>
              <a:rPr lang="zh-CN" altLang="en-US" sz="2000" dirty="0" smtClean="0"/>
              <a:t>法的宗旨</a:t>
            </a:r>
            <a:r>
              <a:rPr lang="en-US" altLang="zh-CN" sz="2000" dirty="0"/>
              <a:t>,</a:t>
            </a:r>
            <a:r>
              <a:rPr lang="zh-CN" altLang="en-US" sz="2000" dirty="0"/>
              <a:t>有些甚至属于犯罪工具</a:t>
            </a:r>
            <a:r>
              <a:rPr lang="en-US" altLang="zh-CN" sz="2000" dirty="0"/>
              <a:t>,</a:t>
            </a:r>
            <a:r>
              <a:rPr lang="zh-CN" altLang="en-US" sz="2000" dirty="0"/>
              <a:t>对人民群众的生命财产构成重大威胁</a:t>
            </a:r>
            <a:r>
              <a:rPr lang="en-US" altLang="zh-CN" sz="2000" dirty="0"/>
              <a:t>,</a:t>
            </a:r>
            <a:r>
              <a:rPr lang="zh-CN" altLang="en-US" sz="2000" dirty="0"/>
              <a:t>如伪造货币的机器、</a:t>
            </a:r>
            <a:r>
              <a:rPr lang="zh-CN" altLang="en-US" sz="2000" dirty="0" smtClean="0"/>
              <a:t>赌博</a:t>
            </a:r>
            <a:r>
              <a:rPr lang="zh-CN" altLang="en-US" sz="2000" dirty="0"/>
              <a:t>用具、盗窃用具等</a:t>
            </a:r>
            <a:r>
              <a:rPr lang="en-US" altLang="zh-CN" sz="2000" dirty="0"/>
              <a:t>.</a:t>
            </a:r>
          </a:p>
          <a:p>
            <a:pPr marL="623888"/>
            <a:r>
              <a:rPr lang="en-US" altLang="zh-CN" sz="2000" dirty="0"/>
              <a:t>(</a:t>
            </a:r>
            <a:r>
              <a:rPr lang="zh-CN" altLang="en-US" sz="2000" dirty="0"/>
              <a:t>２</a:t>
            </a:r>
            <a:r>
              <a:rPr lang="en-US" altLang="zh-CN" sz="2000" dirty="0"/>
              <a:t>)</a:t>
            </a:r>
            <a:r>
              <a:rPr lang="zh-CN" altLang="en-US" sz="2000" dirty="0"/>
              <a:t>对违反法律、行政法规的规定获取或者利用遗传资源</a:t>
            </a:r>
            <a:r>
              <a:rPr lang="en-US" altLang="zh-CN" sz="2000" dirty="0"/>
              <a:t>,</a:t>
            </a:r>
            <a:r>
              <a:rPr lang="zh-CN" altLang="en-US" sz="2000" dirty="0"/>
              <a:t>并依赖该遗传资源</a:t>
            </a:r>
            <a:r>
              <a:rPr lang="zh-CN" altLang="en-US" sz="2000" dirty="0" smtClean="0"/>
              <a:t>完成的发明创造</a:t>
            </a:r>
            <a:r>
              <a:rPr lang="en-US" altLang="zh-CN" sz="2000" dirty="0"/>
              <a:t>,</a:t>
            </a:r>
            <a:r>
              <a:rPr lang="zh-CN" altLang="en-US" sz="2000" dirty="0"/>
              <a:t>不授予专利权</a:t>
            </a:r>
            <a:r>
              <a:rPr lang="en-US" altLang="zh-CN" sz="2000" dirty="0"/>
              <a:t>.</a:t>
            </a:r>
          </a:p>
          <a:p>
            <a:pPr marL="623888"/>
            <a:r>
              <a:rPr lang="en-US" altLang="zh-CN" sz="2000" dirty="0"/>
              <a:t>(</a:t>
            </a:r>
            <a:r>
              <a:rPr lang="zh-CN" altLang="en-US" sz="2000" dirty="0"/>
              <a:t>３</a:t>
            </a:r>
            <a:r>
              <a:rPr lang="en-US" altLang="zh-CN" sz="2000" dirty="0"/>
              <a:t>)</a:t>
            </a:r>
            <a:r>
              <a:rPr lang="zh-CN" altLang="en-US" sz="2000" dirty="0"/>
              <a:t>有些智力成果</a:t>
            </a:r>
            <a:r>
              <a:rPr lang="en-US" altLang="zh-CN" sz="2000" dirty="0"/>
              <a:t>,</a:t>
            </a:r>
            <a:r>
              <a:rPr lang="zh-CN" altLang="en-US" sz="2000" dirty="0"/>
              <a:t>由于它们不具备创造性或实用性</a:t>
            </a:r>
            <a:r>
              <a:rPr lang="en-US" altLang="zh-CN" sz="2000" dirty="0"/>
              <a:t>,</a:t>
            </a:r>
            <a:r>
              <a:rPr lang="zh-CN" altLang="en-US" sz="2000" dirty="0"/>
              <a:t>在专利性上不完整</a:t>
            </a:r>
            <a:r>
              <a:rPr lang="en-US" altLang="zh-CN" sz="2000" dirty="0"/>
              <a:t>,</a:t>
            </a:r>
            <a:r>
              <a:rPr lang="zh-CN" altLang="en-US" sz="2000" dirty="0" smtClean="0"/>
              <a:t>不属于专利法所说</a:t>
            </a:r>
            <a:r>
              <a:rPr lang="zh-CN" altLang="en-US" sz="2000" dirty="0"/>
              <a:t>的发明创造</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924611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4955203"/>
          </a:xfrm>
          <a:prstGeom prst="rect">
            <a:avLst/>
          </a:prstGeom>
          <a:noFill/>
        </p:spPr>
        <p:txBody>
          <a:bodyPr wrap="square" rtlCol="0">
            <a:spAutoFit/>
          </a:bodyPr>
          <a:lstStyle/>
          <a:p>
            <a:r>
              <a:rPr lang="zh-CN" altLang="en-US" sz="2400" b="1" dirty="0"/>
              <a:t>四、专利权的取得</a:t>
            </a:r>
            <a:endParaRPr lang="en-US" altLang="zh-CN" sz="2400" b="1" dirty="0" smtClean="0"/>
          </a:p>
          <a:p>
            <a:pPr indent="623888"/>
            <a:r>
              <a:rPr lang="zh-CN" altLang="en-US" sz="2400" dirty="0"/>
              <a:t>专利权的取得可以是原始取得</a:t>
            </a:r>
            <a:r>
              <a:rPr lang="en-US" altLang="zh-CN" sz="2400" dirty="0"/>
              <a:t>,</a:t>
            </a:r>
            <a:r>
              <a:rPr lang="zh-CN" altLang="en-US" sz="2400" dirty="0"/>
              <a:t>也可以是继受取得</a:t>
            </a:r>
            <a:r>
              <a:rPr lang="en-US" altLang="zh-CN" sz="2400" dirty="0"/>
              <a:t>.</a:t>
            </a:r>
            <a:r>
              <a:rPr lang="zh-CN" altLang="en-US" sz="2400" dirty="0"/>
              <a:t>专利权的原始取得是专利权</a:t>
            </a:r>
            <a:r>
              <a:rPr lang="zh-CN" altLang="en-US" sz="2400" dirty="0" smtClean="0"/>
              <a:t>取得的</a:t>
            </a:r>
            <a:r>
              <a:rPr lang="zh-CN" altLang="en-US" sz="2400" dirty="0"/>
              <a:t>基本途径</a:t>
            </a:r>
            <a:r>
              <a:rPr lang="en-US" altLang="zh-CN" sz="2400" dirty="0"/>
              <a:t>.</a:t>
            </a:r>
            <a:r>
              <a:rPr lang="zh-CN" altLang="en-US" sz="2400" dirty="0"/>
              <a:t>根据</a:t>
            </a:r>
            <a:r>
              <a:rPr lang="en-US" altLang="zh-CN" sz="2400" dirty="0"/>
              <a:t>«</a:t>
            </a:r>
            <a:r>
              <a:rPr lang="zh-CN" altLang="en-US" sz="2400" dirty="0"/>
              <a:t>专利法</a:t>
            </a:r>
            <a:r>
              <a:rPr lang="en-US" altLang="zh-CN" sz="2400" dirty="0"/>
              <a:t>»</a:t>
            </a:r>
            <a:r>
              <a:rPr lang="zh-CN" altLang="en-US" sz="2400" dirty="0"/>
              <a:t>的规定</a:t>
            </a:r>
            <a:r>
              <a:rPr lang="en-US" altLang="zh-CN" sz="2400" dirty="0"/>
              <a:t>,</a:t>
            </a:r>
            <a:r>
              <a:rPr lang="zh-CN" altLang="en-US" sz="2400" dirty="0"/>
              <a:t>企业取得专利权必须符合法律规定的条件</a:t>
            </a:r>
            <a:r>
              <a:rPr lang="en-US" altLang="zh-CN" sz="2400" dirty="0"/>
              <a:t>,</a:t>
            </a:r>
            <a:r>
              <a:rPr lang="zh-CN" altLang="en-US" sz="2400" dirty="0"/>
              <a:t>必须遵循</a:t>
            </a:r>
            <a:r>
              <a:rPr lang="zh-CN" altLang="en-US" sz="2400" dirty="0" smtClean="0"/>
              <a:t>法定的程序</a:t>
            </a:r>
            <a:r>
              <a:rPr lang="en-US" altLang="zh-CN" sz="2400" dirty="0" smtClean="0"/>
              <a:t>.</a:t>
            </a:r>
          </a:p>
          <a:p>
            <a:pPr indent="623888"/>
            <a:r>
              <a:rPr lang="en-US" altLang="zh-CN" sz="2000" dirty="0"/>
              <a:t>(</a:t>
            </a:r>
            <a:r>
              <a:rPr lang="zh-CN" altLang="en-US" sz="2000" dirty="0"/>
              <a:t>一</a:t>
            </a:r>
            <a:r>
              <a:rPr lang="en-US" altLang="zh-CN" sz="2000" dirty="0"/>
              <a:t>)</a:t>
            </a:r>
            <a:r>
              <a:rPr lang="zh-CN" altLang="en-US" sz="2000" dirty="0"/>
              <a:t>专利申请原则</a:t>
            </a:r>
          </a:p>
          <a:p>
            <a:pPr indent="623888"/>
            <a:r>
              <a:rPr lang="zh-CN" altLang="en-US" sz="2000" dirty="0"/>
              <a:t>专利申请应当遵循以下几项原则</a:t>
            </a:r>
            <a:r>
              <a:rPr lang="en-US" altLang="zh-CN" sz="2000" dirty="0"/>
              <a:t>.</a:t>
            </a:r>
          </a:p>
          <a:p>
            <a:pPr indent="623888"/>
            <a:r>
              <a:rPr lang="zh-CN" altLang="en-US" sz="2000" dirty="0" smtClean="0"/>
              <a:t>１</a:t>
            </a:r>
            <a:r>
              <a:rPr lang="en-US" altLang="zh-CN" sz="2000" dirty="0" smtClean="0"/>
              <a:t>.</a:t>
            </a:r>
            <a:r>
              <a:rPr lang="zh-CN" altLang="en-US" sz="2000" dirty="0" smtClean="0"/>
              <a:t> </a:t>
            </a:r>
            <a:r>
              <a:rPr lang="zh-CN" altLang="en-US" sz="2000" dirty="0"/>
              <a:t>先申请原则</a:t>
            </a:r>
          </a:p>
          <a:p>
            <a:pPr marL="177800" indent="446088"/>
            <a:r>
              <a:rPr lang="en-US" altLang="zh-CN" sz="2000" dirty="0"/>
              <a:t>«</a:t>
            </a:r>
            <a:r>
              <a:rPr lang="zh-CN" altLang="en-US" sz="2000" dirty="0"/>
              <a:t>专利法</a:t>
            </a:r>
            <a:r>
              <a:rPr lang="en-US" altLang="zh-CN" sz="2000" dirty="0"/>
              <a:t>»</a:t>
            </a:r>
            <a:r>
              <a:rPr lang="zh-CN" altLang="en-US" sz="2000" dirty="0"/>
              <a:t>第９条第２款规定</a:t>
            </a:r>
            <a:r>
              <a:rPr lang="en-US" altLang="zh-CN" sz="2000" dirty="0"/>
              <a:t>:“</a:t>
            </a:r>
            <a:r>
              <a:rPr lang="zh-CN" altLang="en-US" sz="2000" dirty="0"/>
              <a:t>两个以上的申请人分别就同样的发明创造申请专利的</a:t>
            </a:r>
            <a:r>
              <a:rPr lang="en-US" altLang="zh-CN" sz="2000" dirty="0" smtClean="0"/>
              <a:t>,</a:t>
            </a:r>
            <a:r>
              <a:rPr lang="zh-CN" altLang="en-US" sz="2000" dirty="0" smtClean="0"/>
              <a:t>专利权授</a:t>
            </a:r>
            <a:r>
              <a:rPr lang="zh-CN" altLang="en-US" sz="2000" dirty="0"/>
              <a:t>予最先申请的人</a:t>
            </a:r>
            <a:r>
              <a:rPr lang="en-US" altLang="zh-CN" sz="2000" dirty="0"/>
              <a:t>.</a:t>
            </a:r>
            <a:r>
              <a:rPr lang="zh-CN" altLang="en-US" sz="2000" dirty="0"/>
              <a:t>如果在同一天申请的</a:t>
            </a:r>
            <a:r>
              <a:rPr lang="en-US" altLang="zh-CN" sz="2000" dirty="0"/>
              <a:t>,</a:t>
            </a:r>
            <a:r>
              <a:rPr lang="zh-CN" altLang="en-US" sz="2000" dirty="0"/>
              <a:t>申请人应当在收到专利局通知后</a:t>
            </a:r>
            <a:r>
              <a:rPr lang="zh-CN" altLang="en-US" sz="2000" dirty="0" smtClean="0"/>
              <a:t>自行协商确定申请人</a:t>
            </a:r>
            <a:r>
              <a:rPr lang="en-US" altLang="zh-CN" sz="2000" dirty="0"/>
              <a:t>.”</a:t>
            </a:r>
          </a:p>
          <a:p>
            <a:pPr marL="177800" indent="446088"/>
            <a:r>
              <a:rPr lang="zh-CN" altLang="en-US" sz="2000" dirty="0" smtClean="0"/>
              <a:t>２</a:t>
            </a:r>
            <a:r>
              <a:rPr lang="en-US" altLang="zh-CN" sz="2000" dirty="0" smtClean="0"/>
              <a:t>.</a:t>
            </a:r>
            <a:r>
              <a:rPr lang="zh-CN" altLang="en-US" sz="2000" dirty="0" smtClean="0"/>
              <a:t> </a:t>
            </a:r>
            <a:r>
              <a:rPr lang="zh-CN" altLang="en-US" sz="2000" dirty="0"/>
              <a:t>单一性原则</a:t>
            </a:r>
          </a:p>
          <a:p>
            <a:pPr marL="177800" indent="446088"/>
            <a:r>
              <a:rPr lang="zh-CN" altLang="en-US" sz="2000" dirty="0"/>
              <a:t>单一性原则是指一件发明或实用新型专利的申请应当限于一项发明或实用新型</a:t>
            </a:r>
            <a:r>
              <a:rPr lang="en-US" altLang="zh-CN" sz="2000" dirty="0"/>
              <a:t>,</a:t>
            </a:r>
            <a:r>
              <a:rPr lang="zh-CN" altLang="en-US" sz="2000" dirty="0" smtClean="0"/>
              <a:t>一件外观设计专</a:t>
            </a:r>
            <a:r>
              <a:rPr lang="zh-CN" altLang="en-US" sz="2000" dirty="0"/>
              <a:t>利的申请应当限于一种产品所</a:t>
            </a:r>
            <a:r>
              <a:rPr lang="zh-CN" altLang="en-US" sz="2000" dirty="0" smtClean="0"/>
              <a:t>使用的外观设计</a:t>
            </a:r>
            <a:endParaRPr lang="en-US" altLang="zh-CN" sz="2000" dirty="0"/>
          </a:p>
          <a:p>
            <a:pPr marL="177800" indent="446088"/>
            <a:r>
              <a:rPr lang="zh-CN" altLang="en-US" sz="2000" dirty="0" smtClean="0"/>
              <a:t>３</a:t>
            </a:r>
            <a:r>
              <a:rPr lang="en-US" altLang="zh-CN" sz="2000" dirty="0" smtClean="0"/>
              <a:t>.</a:t>
            </a:r>
            <a:r>
              <a:rPr lang="zh-CN" altLang="en-US" sz="2000" dirty="0" smtClean="0"/>
              <a:t> </a:t>
            </a:r>
            <a:r>
              <a:rPr lang="zh-CN" altLang="en-US" sz="2000" dirty="0"/>
              <a:t>优先权原则</a:t>
            </a:r>
          </a:p>
          <a:p>
            <a:pPr marL="177800" indent="446088"/>
            <a:r>
              <a:rPr lang="zh-CN" altLang="en-US" sz="2000" dirty="0"/>
              <a:t>优先权原则是指在一国提出专利申请的人</a:t>
            </a:r>
            <a:r>
              <a:rPr lang="en-US" altLang="zh-CN" sz="2000" dirty="0"/>
              <a:t>,</a:t>
            </a:r>
            <a:r>
              <a:rPr lang="zh-CN" altLang="en-US" sz="2000" dirty="0"/>
              <a:t>从最初的申请日</a:t>
            </a:r>
            <a:r>
              <a:rPr lang="en-US" altLang="zh-CN" sz="2000" dirty="0"/>
              <a:t>(</a:t>
            </a:r>
            <a:r>
              <a:rPr lang="zh-CN" altLang="en-US" sz="2000" dirty="0"/>
              <a:t>优先日</a:t>
            </a:r>
            <a:r>
              <a:rPr lang="en-US" altLang="zh-CN" sz="2000" dirty="0"/>
              <a:t>)</a:t>
            </a:r>
            <a:r>
              <a:rPr lang="zh-CN" altLang="en-US" sz="2000" dirty="0"/>
              <a:t>起</a:t>
            </a:r>
            <a:r>
              <a:rPr lang="en-US" altLang="zh-CN" sz="2000" dirty="0"/>
              <a:t>,</a:t>
            </a:r>
            <a:r>
              <a:rPr lang="zh-CN" altLang="en-US" sz="2000" dirty="0"/>
              <a:t>在一定</a:t>
            </a:r>
            <a:r>
              <a:rPr lang="zh-CN" altLang="en-US" sz="2000" dirty="0" smtClean="0"/>
              <a:t>期限内又</a:t>
            </a:r>
            <a:r>
              <a:rPr lang="zh-CN" altLang="en-US" sz="2000" dirty="0"/>
              <a:t>在他国提出同样内容的专利申请的</a:t>
            </a:r>
            <a:r>
              <a:rPr lang="en-US" altLang="zh-CN" sz="2000" dirty="0"/>
              <a:t>,</a:t>
            </a:r>
            <a:r>
              <a:rPr lang="zh-CN" altLang="en-US" sz="2000" dirty="0"/>
              <a:t>享有优先权</a:t>
            </a:r>
            <a:r>
              <a:rPr lang="en-US" altLang="zh-CN" sz="2000" dirty="0"/>
              <a:t>.</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3291038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4154983"/>
          </a:xfrm>
          <a:prstGeom prst="rect">
            <a:avLst/>
          </a:prstGeom>
          <a:noFill/>
        </p:spPr>
        <p:txBody>
          <a:bodyPr wrap="square" rtlCol="0">
            <a:spAutoFit/>
          </a:bodyPr>
          <a:lstStyle/>
          <a:p>
            <a:r>
              <a:rPr lang="zh-CN" altLang="en-US" sz="2400" b="1" dirty="0"/>
              <a:t>四、专利权的取得</a:t>
            </a:r>
            <a:endParaRPr lang="en-US" altLang="zh-CN" sz="2400" b="1" dirty="0" smtClean="0"/>
          </a:p>
          <a:p>
            <a:pPr indent="623888"/>
            <a:r>
              <a:rPr lang="zh-CN" altLang="en-US" sz="2400" dirty="0"/>
              <a:t>专利权的取得可以是原始取得</a:t>
            </a:r>
            <a:r>
              <a:rPr lang="en-US" altLang="zh-CN" sz="2400" dirty="0"/>
              <a:t>,</a:t>
            </a:r>
            <a:r>
              <a:rPr lang="zh-CN" altLang="en-US" sz="2400" dirty="0"/>
              <a:t>也可以是继受取得</a:t>
            </a:r>
            <a:r>
              <a:rPr lang="en-US" altLang="zh-CN" sz="2400" dirty="0"/>
              <a:t>.</a:t>
            </a:r>
            <a:r>
              <a:rPr lang="zh-CN" altLang="en-US" sz="2400" dirty="0"/>
              <a:t>专利权的原始取得是专利权</a:t>
            </a:r>
            <a:r>
              <a:rPr lang="zh-CN" altLang="en-US" sz="2400" dirty="0" smtClean="0"/>
              <a:t>取得的</a:t>
            </a:r>
            <a:r>
              <a:rPr lang="zh-CN" altLang="en-US" sz="2400" dirty="0"/>
              <a:t>基本途径</a:t>
            </a:r>
            <a:r>
              <a:rPr lang="en-US" altLang="zh-CN" sz="2400" dirty="0"/>
              <a:t>.</a:t>
            </a:r>
            <a:r>
              <a:rPr lang="zh-CN" altLang="en-US" sz="2400" dirty="0"/>
              <a:t>根据</a:t>
            </a:r>
            <a:r>
              <a:rPr lang="en-US" altLang="zh-CN" sz="2400" dirty="0"/>
              <a:t>«</a:t>
            </a:r>
            <a:r>
              <a:rPr lang="zh-CN" altLang="en-US" sz="2400" dirty="0"/>
              <a:t>专利法</a:t>
            </a:r>
            <a:r>
              <a:rPr lang="en-US" altLang="zh-CN" sz="2400" dirty="0"/>
              <a:t>»</a:t>
            </a:r>
            <a:r>
              <a:rPr lang="zh-CN" altLang="en-US" sz="2400" dirty="0"/>
              <a:t>的规定</a:t>
            </a:r>
            <a:r>
              <a:rPr lang="en-US" altLang="zh-CN" sz="2400" dirty="0"/>
              <a:t>,</a:t>
            </a:r>
            <a:r>
              <a:rPr lang="zh-CN" altLang="en-US" sz="2400" dirty="0"/>
              <a:t>企业取得专利权必须符合法律规定的条件</a:t>
            </a:r>
            <a:r>
              <a:rPr lang="en-US" altLang="zh-CN" sz="2400" dirty="0"/>
              <a:t>,</a:t>
            </a:r>
            <a:r>
              <a:rPr lang="zh-CN" altLang="en-US" sz="2400" dirty="0"/>
              <a:t>必须遵循</a:t>
            </a:r>
            <a:r>
              <a:rPr lang="zh-CN" altLang="en-US" sz="2400" dirty="0" smtClean="0"/>
              <a:t>法定的程序</a:t>
            </a:r>
            <a:r>
              <a:rPr lang="en-US" altLang="zh-CN" sz="2400" dirty="0" smtClean="0"/>
              <a:t>.</a:t>
            </a:r>
          </a:p>
          <a:p>
            <a:pPr indent="623888"/>
            <a:r>
              <a:rPr lang="en-US" altLang="zh-CN" sz="2400" dirty="0"/>
              <a:t>(</a:t>
            </a:r>
            <a:r>
              <a:rPr lang="zh-CN" altLang="en-US" sz="2400" dirty="0"/>
              <a:t>二</a:t>
            </a:r>
            <a:r>
              <a:rPr lang="en-US" altLang="zh-CN" sz="2400" dirty="0"/>
              <a:t>)</a:t>
            </a:r>
            <a:r>
              <a:rPr lang="zh-CN" altLang="en-US" sz="2400" dirty="0"/>
              <a:t>专利权</a:t>
            </a:r>
            <a:r>
              <a:rPr lang="zh-CN" altLang="en-US" sz="2400" dirty="0" smtClean="0"/>
              <a:t>的取得程序</a:t>
            </a:r>
            <a:endParaRPr lang="en-US" altLang="zh-CN" sz="2400" dirty="0" smtClean="0"/>
          </a:p>
          <a:p>
            <a:pPr indent="1158875"/>
            <a:r>
              <a:rPr lang="zh-CN" altLang="en-US" sz="2400" dirty="0"/>
              <a:t>根据</a:t>
            </a:r>
            <a:r>
              <a:rPr lang="en-US" altLang="zh-CN" sz="2400" dirty="0"/>
              <a:t>«</a:t>
            </a:r>
            <a:r>
              <a:rPr lang="zh-CN" altLang="en-US" sz="2400" dirty="0"/>
              <a:t>专利法</a:t>
            </a:r>
            <a:r>
              <a:rPr lang="en-US" altLang="zh-CN" sz="2400" dirty="0"/>
              <a:t>»</a:t>
            </a:r>
            <a:r>
              <a:rPr lang="zh-CN" altLang="en-US" sz="2400" dirty="0"/>
              <a:t>的规定</a:t>
            </a:r>
            <a:r>
              <a:rPr lang="en-US" altLang="zh-CN" sz="2400" dirty="0"/>
              <a:t>,</a:t>
            </a:r>
            <a:r>
              <a:rPr lang="zh-CN" altLang="en-US" sz="2400" dirty="0"/>
              <a:t>专利权的取得程序包括申请、审查与批准</a:t>
            </a:r>
            <a:r>
              <a:rPr lang="en-US" altLang="zh-CN" sz="2400" dirty="0"/>
              <a:t>.</a:t>
            </a:r>
          </a:p>
          <a:p>
            <a:pPr indent="1158875"/>
            <a:r>
              <a:rPr lang="zh-CN" altLang="en-US" sz="2400" dirty="0" smtClean="0"/>
              <a:t>１</a:t>
            </a:r>
            <a:r>
              <a:rPr lang="en-US" altLang="zh-CN" sz="2400" dirty="0" smtClean="0"/>
              <a:t>.</a:t>
            </a:r>
            <a:r>
              <a:rPr lang="zh-CN" altLang="en-US" sz="2400" dirty="0" smtClean="0"/>
              <a:t> </a:t>
            </a:r>
            <a:r>
              <a:rPr lang="zh-CN" altLang="en-US" sz="2400" dirty="0"/>
              <a:t>专利权</a:t>
            </a:r>
            <a:r>
              <a:rPr lang="zh-CN" altLang="en-US" sz="2400" dirty="0" smtClean="0"/>
              <a:t>的申请</a:t>
            </a:r>
            <a:endParaRPr lang="en-US" altLang="zh-CN" sz="2400" dirty="0" smtClean="0"/>
          </a:p>
          <a:p>
            <a:pPr indent="1158875"/>
            <a:r>
              <a:rPr lang="en-US" altLang="zh-CN" sz="2400" dirty="0"/>
              <a:t>(</a:t>
            </a:r>
            <a:r>
              <a:rPr lang="zh-CN" altLang="en-US" sz="2400" dirty="0"/>
              <a:t>１</a:t>
            </a:r>
            <a:r>
              <a:rPr lang="en-US" altLang="zh-CN" sz="2400" dirty="0"/>
              <a:t>)</a:t>
            </a:r>
            <a:r>
              <a:rPr lang="zh-CN" altLang="en-US" sz="2400" dirty="0"/>
              <a:t>申请文件的提交</a:t>
            </a:r>
            <a:r>
              <a:rPr lang="en-US" altLang="zh-CN" sz="2400" dirty="0" smtClean="0"/>
              <a:t>.</a:t>
            </a:r>
            <a:r>
              <a:rPr lang="zh-CN" altLang="en-US" sz="2400" dirty="0" smtClean="0"/>
              <a:t> </a:t>
            </a:r>
            <a:r>
              <a:rPr lang="en-US" altLang="zh-CN" sz="2400" dirty="0"/>
              <a:t>(</a:t>
            </a:r>
            <a:r>
              <a:rPr lang="zh-CN" altLang="en-US" sz="2400" dirty="0"/>
              <a:t>２</a:t>
            </a:r>
            <a:r>
              <a:rPr lang="en-US" altLang="zh-CN" sz="2400" dirty="0"/>
              <a:t>)</a:t>
            </a:r>
            <a:r>
              <a:rPr lang="zh-CN" altLang="en-US" sz="2400" dirty="0"/>
              <a:t>专利申请日的确定</a:t>
            </a:r>
            <a:r>
              <a:rPr lang="en-US" altLang="zh-CN" sz="2400" dirty="0" smtClean="0"/>
              <a:t>.</a:t>
            </a:r>
            <a:r>
              <a:rPr lang="zh-CN" altLang="en-US" sz="2400" dirty="0" smtClean="0"/>
              <a:t> </a:t>
            </a:r>
            <a:r>
              <a:rPr lang="zh-CN" altLang="en-US" sz="2400" dirty="0"/>
              <a:t>３</a:t>
            </a:r>
            <a:r>
              <a:rPr lang="en-US" altLang="zh-CN" sz="2400" dirty="0"/>
              <a:t>)</a:t>
            </a:r>
            <a:r>
              <a:rPr lang="zh-CN" altLang="en-US" sz="2400" dirty="0"/>
              <a:t>专利申请的修改和撤回</a:t>
            </a:r>
            <a:r>
              <a:rPr lang="en-US" altLang="zh-CN" sz="2400" dirty="0"/>
              <a:t>.</a:t>
            </a:r>
            <a:endParaRPr lang="zh-CN" altLang="en-US" sz="2400" dirty="0"/>
          </a:p>
          <a:p>
            <a:pPr indent="1158875"/>
            <a:endParaRPr lang="en-US" altLang="zh-CN" sz="2400" dirty="0" smtClean="0"/>
          </a:p>
          <a:p>
            <a:pPr indent="1158875"/>
            <a:r>
              <a:rPr lang="zh-CN" altLang="en-US" sz="2400" dirty="0" smtClean="0"/>
              <a:t>２</a:t>
            </a:r>
            <a:r>
              <a:rPr lang="en-US" altLang="zh-CN" sz="2400" dirty="0" smtClean="0"/>
              <a:t>.</a:t>
            </a:r>
            <a:r>
              <a:rPr lang="zh-CN" altLang="en-US" sz="2400" dirty="0" smtClean="0"/>
              <a:t>专利申请</a:t>
            </a:r>
            <a:r>
              <a:rPr lang="zh-CN" altLang="en-US" sz="2400" dirty="0"/>
              <a:t>的审查与</a:t>
            </a:r>
            <a:r>
              <a:rPr lang="zh-CN" altLang="en-US" sz="2400" dirty="0" smtClean="0"/>
              <a:t>批准</a:t>
            </a:r>
            <a:endParaRPr lang="en-US" altLang="zh-CN" sz="2400" dirty="0" smtClean="0"/>
          </a:p>
          <a:p>
            <a:pPr indent="1158875"/>
            <a:r>
              <a:rPr lang="en-US" altLang="zh-CN" sz="2400" dirty="0"/>
              <a:t>(</a:t>
            </a:r>
            <a:r>
              <a:rPr lang="zh-CN" altLang="en-US" sz="2400" dirty="0"/>
              <a:t>１</a:t>
            </a:r>
            <a:r>
              <a:rPr lang="en-US" altLang="zh-CN" sz="2400" dirty="0"/>
              <a:t>)</a:t>
            </a:r>
            <a:r>
              <a:rPr lang="zh-CN" altLang="en-US" sz="2400" dirty="0"/>
              <a:t>初步审查</a:t>
            </a:r>
            <a:r>
              <a:rPr lang="en-US" altLang="zh-CN" sz="2400" dirty="0" smtClean="0"/>
              <a:t>.</a:t>
            </a:r>
            <a:r>
              <a:rPr lang="zh-CN" altLang="en-US" sz="2400" dirty="0" smtClean="0"/>
              <a:t> </a:t>
            </a:r>
            <a:r>
              <a:rPr lang="en-US" altLang="zh-CN" sz="2400" dirty="0"/>
              <a:t>(</a:t>
            </a:r>
            <a:r>
              <a:rPr lang="zh-CN" altLang="en-US" sz="2400" dirty="0"/>
              <a:t>２</a:t>
            </a:r>
            <a:r>
              <a:rPr lang="en-US" altLang="zh-CN" sz="2400" dirty="0"/>
              <a:t>)</a:t>
            </a:r>
            <a:r>
              <a:rPr lang="zh-CN" altLang="en-US" sz="2400" dirty="0"/>
              <a:t>实质审查</a:t>
            </a:r>
            <a:r>
              <a:rPr lang="en-US" altLang="zh-CN" sz="2400" dirty="0" smtClean="0"/>
              <a:t>.</a:t>
            </a:r>
            <a:r>
              <a:rPr lang="zh-CN" altLang="en-US" sz="2400" dirty="0" smtClean="0"/>
              <a:t> </a:t>
            </a:r>
            <a:r>
              <a:rPr lang="en-US" altLang="zh-CN" sz="2400" dirty="0"/>
              <a:t>(</a:t>
            </a:r>
            <a:r>
              <a:rPr lang="zh-CN" altLang="en-US" sz="2400" dirty="0"/>
              <a:t>３</a:t>
            </a:r>
            <a:r>
              <a:rPr lang="en-US" altLang="zh-CN" sz="2400" dirty="0"/>
              <a:t>)</a:t>
            </a:r>
            <a:r>
              <a:rPr lang="zh-CN" altLang="en-US" sz="2400" dirty="0"/>
              <a:t>授予专利</a:t>
            </a:r>
            <a:r>
              <a:rPr lang="en-US" altLang="zh-CN" sz="2400" dirty="0" smtClean="0"/>
              <a:t>.</a:t>
            </a:r>
            <a:r>
              <a:rPr lang="en-US" altLang="zh-CN" sz="2400" dirty="0"/>
              <a:t> (</a:t>
            </a:r>
            <a:r>
              <a:rPr lang="zh-CN" altLang="en-US" sz="2400" dirty="0"/>
              <a:t>４</a:t>
            </a:r>
            <a:r>
              <a:rPr lang="en-US" altLang="zh-CN" sz="2400" dirty="0"/>
              <a:t>)</a:t>
            </a:r>
            <a:r>
              <a:rPr lang="zh-CN" altLang="en-US" sz="2400" dirty="0"/>
              <a:t>专利复审</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619708219"/>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5262979"/>
          </a:xfrm>
          <a:prstGeom prst="rect">
            <a:avLst/>
          </a:prstGeom>
          <a:noFill/>
        </p:spPr>
        <p:txBody>
          <a:bodyPr wrap="square" rtlCol="0">
            <a:spAutoFit/>
          </a:bodyPr>
          <a:lstStyle/>
          <a:p>
            <a:r>
              <a:rPr lang="zh-CN" altLang="en-US" sz="2400" b="1" dirty="0"/>
              <a:t>五、专利权</a:t>
            </a:r>
            <a:r>
              <a:rPr lang="zh-CN" altLang="en-US" sz="2400" b="1" dirty="0" smtClean="0"/>
              <a:t>人的权利和义务</a:t>
            </a:r>
            <a:endParaRPr lang="en-US" altLang="zh-CN" sz="2400" b="1" dirty="0" smtClean="0"/>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专利权人的权利</a:t>
            </a:r>
          </a:p>
          <a:p>
            <a:pPr indent="623888"/>
            <a:r>
              <a:rPr lang="zh-CN" altLang="en-US" sz="2400" dirty="0"/>
              <a:t>专利权人是专利权的所有人及持有人的统称</a:t>
            </a:r>
            <a:r>
              <a:rPr lang="en-US" altLang="zh-CN" sz="2400" dirty="0"/>
              <a:t>,</a:t>
            </a:r>
            <a:r>
              <a:rPr lang="zh-CN" altLang="en-US" sz="2400" dirty="0"/>
              <a:t>即专利申请被批准时</a:t>
            </a:r>
            <a:r>
              <a:rPr lang="en-US" altLang="zh-CN" sz="2400" dirty="0"/>
              <a:t>,</a:t>
            </a:r>
            <a:r>
              <a:rPr lang="zh-CN" altLang="en-US" sz="2400" dirty="0"/>
              <a:t>被授予专利权</a:t>
            </a:r>
            <a:r>
              <a:rPr lang="zh-CN" altLang="en-US" sz="2400" dirty="0" smtClean="0"/>
              <a:t>的专利申请人</a:t>
            </a:r>
            <a:r>
              <a:rPr lang="en-US" altLang="zh-CN" sz="2400" dirty="0"/>
              <a:t>.</a:t>
            </a:r>
            <a:r>
              <a:rPr lang="zh-CN" altLang="en-US" sz="2400" dirty="0"/>
              <a:t>专利权人既可以是单位也可以是个人</a:t>
            </a:r>
            <a:r>
              <a:rPr lang="en-US" altLang="zh-CN" sz="2400" dirty="0"/>
              <a:t>.</a:t>
            </a:r>
            <a:r>
              <a:rPr lang="zh-CN" altLang="en-US" sz="2400" dirty="0"/>
              <a:t>专利权人的权利是指在一定期限和地</a:t>
            </a:r>
            <a:r>
              <a:rPr lang="zh-CN" altLang="en-US" sz="2400" dirty="0" smtClean="0"/>
              <a:t>域内</a:t>
            </a:r>
            <a:r>
              <a:rPr lang="en-US" altLang="zh-CN" sz="2400" dirty="0"/>
              <a:t>,</a:t>
            </a:r>
            <a:r>
              <a:rPr lang="zh-CN" altLang="en-US" sz="2400" dirty="0"/>
              <a:t>专利权人依法对其获得的专利权的发明创造享有的权利</a:t>
            </a:r>
            <a:r>
              <a:rPr lang="en-US" altLang="zh-CN" sz="2400" dirty="0"/>
              <a:t>.</a:t>
            </a:r>
            <a:r>
              <a:rPr lang="zh-CN" altLang="en-US" sz="2400" dirty="0"/>
              <a:t>在我国</a:t>
            </a:r>
            <a:r>
              <a:rPr lang="en-US" altLang="zh-CN" sz="2400" dirty="0"/>
              <a:t>,</a:t>
            </a:r>
            <a:r>
              <a:rPr lang="zh-CN" altLang="en-US" sz="2400" dirty="0"/>
              <a:t>专利权人</a:t>
            </a:r>
            <a:r>
              <a:rPr lang="zh-CN" altLang="en-US" sz="2400" dirty="0" smtClean="0"/>
              <a:t>主要有以下几个</a:t>
            </a:r>
            <a:r>
              <a:rPr lang="zh-CN" altLang="en-US" sz="2400" dirty="0"/>
              <a:t>方面的权利</a:t>
            </a:r>
            <a:r>
              <a:rPr lang="en-US" altLang="zh-CN" sz="2400" dirty="0" smtClean="0"/>
              <a:t>.</a:t>
            </a:r>
            <a:endParaRPr lang="en-US" altLang="zh-CN" sz="2400" dirty="0"/>
          </a:p>
          <a:p>
            <a:pPr indent="623888"/>
            <a:r>
              <a:rPr lang="zh-TW" altLang="en-US" sz="2400" dirty="0" smtClean="0"/>
              <a:t>１</a:t>
            </a:r>
            <a:r>
              <a:rPr lang="en-US" altLang="zh-TW" sz="2400" dirty="0" smtClean="0"/>
              <a:t>.</a:t>
            </a:r>
            <a:r>
              <a:rPr lang="zh-TW" altLang="en-US" sz="2400" dirty="0" smtClean="0"/>
              <a:t>独占权    </a:t>
            </a:r>
            <a:r>
              <a:rPr lang="en-US" altLang="zh-TW" sz="2400" dirty="0" smtClean="0"/>
              <a:t> 2</a:t>
            </a:r>
            <a:r>
              <a:rPr lang="en-US" altLang="zh-CN" sz="2400" dirty="0" smtClean="0"/>
              <a:t>.</a:t>
            </a:r>
            <a:r>
              <a:rPr lang="zh-CN" altLang="en-US" sz="2400" dirty="0" smtClean="0"/>
              <a:t> 许可实施权  </a:t>
            </a:r>
            <a:r>
              <a:rPr lang="en-US" altLang="zh-CN" sz="2400" dirty="0" smtClean="0"/>
              <a:t>   </a:t>
            </a:r>
            <a:r>
              <a:rPr lang="zh-TW" altLang="en-US" sz="2400" dirty="0" smtClean="0"/>
              <a:t>３</a:t>
            </a:r>
            <a:r>
              <a:rPr lang="en-US" altLang="zh-TW" sz="2400" dirty="0" smtClean="0"/>
              <a:t>.</a:t>
            </a:r>
            <a:r>
              <a:rPr lang="zh-TW" altLang="en-US" sz="2400" dirty="0" smtClean="0"/>
              <a:t> 转让权  </a:t>
            </a:r>
            <a:r>
              <a:rPr lang="en-US" altLang="zh-TW" sz="2400" dirty="0" smtClean="0"/>
              <a:t>   </a:t>
            </a:r>
            <a:r>
              <a:rPr lang="zh-TW" altLang="en-US" sz="2400" dirty="0" smtClean="0"/>
              <a:t>４</a:t>
            </a:r>
            <a:r>
              <a:rPr lang="en-US" altLang="zh-TW" sz="2400" dirty="0" smtClean="0"/>
              <a:t>.</a:t>
            </a:r>
            <a:r>
              <a:rPr lang="zh-TW" altLang="en-US" sz="2400" dirty="0" smtClean="0"/>
              <a:t> 标记权</a:t>
            </a:r>
            <a:endParaRPr lang="en-US" altLang="zh-TW" sz="2400" dirty="0" smtClean="0"/>
          </a:p>
          <a:p>
            <a:pPr indent="623888"/>
            <a:r>
              <a:rPr lang="zh-TW" altLang="en-US" sz="2400" dirty="0" smtClean="0"/>
              <a:t>５</a:t>
            </a:r>
            <a:r>
              <a:rPr lang="en-US" altLang="zh-TW" sz="2400" dirty="0" smtClean="0"/>
              <a:t>.</a:t>
            </a:r>
            <a:r>
              <a:rPr lang="zh-TW" altLang="en-US" sz="2400" dirty="0" smtClean="0"/>
              <a:t> 放弃权   </a:t>
            </a:r>
            <a:r>
              <a:rPr lang="zh-CN" altLang="en-US" sz="2400" dirty="0" smtClean="0"/>
              <a:t>６</a:t>
            </a:r>
            <a:r>
              <a:rPr lang="en-US" altLang="zh-CN" sz="2400" dirty="0" smtClean="0"/>
              <a:t>.</a:t>
            </a:r>
            <a:r>
              <a:rPr lang="zh-CN" altLang="en-US" sz="2400" dirty="0" smtClean="0"/>
              <a:t>请求保护权</a:t>
            </a:r>
            <a:endParaRPr lang="en-US" altLang="zh-CN" sz="2400" dirty="0" smtClean="0"/>
          </a:p>
          <a:p>
            <a:pPr indent="623888"/>
            <a:endParaRPr lang="en-US" altLang="zh-CN" sz="2400" dirty="0" smtClean="0"/>
          </a:p>
          <a:p>
            <a:pPr indent="623888"/>
            <a:r>
              <a:rPr lang="en-US" altLang="zh-CN" sz="2400" dirty="0" smtClean="0"/>
              <a:t>(</a:t>
            </a:r>
            <a:r>
              <a:rPr lang="zh-CN" altLang="en-US" sz="2400" dirty="0"/>
              <a:t>二</a:t>
            </a:r>
            <a:r>
              <a:rPr lang="en-US" altLang="zh-CN" sz="2400" dirty="0"/>
              <a:t>)</a:t>
            </a:r>
            <a:r>
              <a:rPr lang="zh-CN" altLang="en-US" sz="2400" dirty="0"/>
              <a:t>专利权</a:t>
            </a:r>
            <a:r>
              <a:rPr lang="zh-CN" altLang="en-US" sz="2400" dirty="0" smtClean="0"/>
              <a:t>人的义务</a:t>
            </a:r>
            <a:endParaRPr lang="en-US" altLang="zh-CN" sz="2400" dirty="0" smtClean="0"/>
          </a:p>
          <a:p>
            <a:pPr indent="623888"/>
            <a:r>
              <a:rPr lang="zh-CN" altLang="en-US" sz="2400" dirty="0"/>
              <a:t>专利权人的义务是指授予专利权的专利申请人应承担的义务</a:t>
            </a:r>
            <a:r>
              <a:rPr lang="en-US" altLang="zh-CN" sz="2400" dirty="0"/>
              <a:t>.</a:t>
            </a:r>
            <a:r>
              <a:rPr lang="zh-CN" altLang="en-US" sz="2400" dirty="0"/>
              <a:t>依据</a:t>
            </a:r>
            <a:r>
              <a:rPr lang="en-US" altLang="zh-CN" sz="2400" dirty="0"/>
              <a:t>«</a:t>
            </a:r>
            <a:r>
              <a:rPr lang="zh-CN" altLang="en-US" sz="2400" dirty="0"/>
              <a:t>专利法</a:t>
            </a:r>
            <a:r>
              <a:rPr lang="en-US" altLang="zh-CN" sz="2400" dirty="0"/>
              <a:t>»</a:t>
            </a:r>
            <a:r>
              <a:rPr lang="zh-CN" altLang="en-US" sz="2400" dirty="0" smtClean="0"/>
              <a:t>和相关国际条约</a:t>
            </a:r>
            <a:r>
              <a:rPr lang="zh-CN" altLang="en-US" sz="2400" dirty="0"/>
              <a:t>的规定</a:t>
            </a:r>
            <a:r>
              <a:rPr lang="en-US" altLang="zh-CN" sz="2400" dirty="0"/>
              <a:t>,</a:t>
            </a:r>
            <a:r>
              <a:rPr lang="zh-CN" altLang="en-US" sz="2400" dirty="0"/>
              <a:t>专利权人应履行的义务包括以下两个方面</a:t>
            </a:r>
            <a:r>
              <a:rPr lang="en-US" altLang="zh-CN" sz="2400" dirty="0" smtClean="0"/>
              <a:t>.</a:t>
            </a:r>
          </a:p>
          <a:p>
            <a:pPr indent="623888"/>
            <a:r>
              <a:rPr lang="zh-CN" altLang="en-US" sz="2400" dirty="0" smtClean="0"/>
              <a:t>１</a:t>
            </a:r>
            <a:r>
              <a:rPr lang="en-US" altLang="zh-CN" sz="2400" dirty="0" smtClean="0"/>
              <a:t>.</a:t>
            </a:r>
            <a:r>
              <a:rPr lang="zh-CN" altLang="en-US" sz="2400" dirty="0" smtClean="0"/>
              <a:t>按规定缴纳专</a:t>
            </a:r>
            <a:r>
              <a:rPr lang="zh-CN" altLang="en-US" sz="2400" dirty="0"/>
              <a:t>利年费</a:t>
            </a:r>
            <a:r>
              <a:rPr lang="zh-CN" altLang="en-US" sz="2400" dirty="0" smtClean="0"/>
              <a:t>的义务</a:t>
            </a:r>
            <a:r>
              <a:rPr lang="en-US" altLang="zh-CN" sz="2400" dirty="0" smtClean="0"/>
              <a:t>  </a:t>
            </a:r>
            <a:r>
              <a:rPr lang="zh-CN" altLang="en-US" sz="2400" dirty="0" smtClean="0"/>
              <a:t>２</a:t>
            </a:r>
            <a:r>
              <a:rPr lang="en-US" altLang="zh-CN" sz="2400" dirty="0" smtClean="0"/>
              <a:t>.</a:t>
            </a:r>
            <a:r>
              <a:rPr lang="zh-CN" altLang="en-US" sz="2400" dirty="0" smtClean="0"/>
              <a:t> </a:t>
            </a:r>
            <a:r>
              <a:rPr lang="zh-CN" altLang="en-US" sz="2400" dirty="0"/>
              <a:t>不得滥用专利权的义务</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22832795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4154983"/>
          </a:xfrm>
          <a:prstGeom prst="rect">
            <a:avLst/>
          </a:prstGeom>
          <a:noFill/>
        </p:spPr>
        <p:txBody>
          <a:bodyPr wrap="square" rtlCol="0">
            <a:spAutoFit/>
          </a:bodyPr>
          <a:lstStyle/>
          <a:p>
            <a:r>
              <a:rPr lang="zh-CN" altLang="en-US" sz="2400" b="1" dirty="0"/>
              <a:t>六、对专利权的限制</a:t>
            </a:r>
            <a:endParaRPr lang="en-US" altLang="zh-CN" sz="2400" b="1" dirty="0" smtClean="0"/>
          </a:p>
          <a:p>
            <a:pPr indent="534988"/>
            <a:r>
              <a:rPr lang="zh-CN" altLang="en-US" sz="2400" dirty="0"/>
              <a:t>专利权的限制是指专利法规定的</a:t>
            </a:r>
            <a:r>
              <a:rPr lang="en-US" altLang="zh-CN" sz="2400" dirty="0"/>
              <a:t>,</a:t>
            </a:r>
            <a:r>
              <a:rPr lang="zh-CN" altLang="en-US" sz="2400" dirty="0"/>
              <a:t>允许第三人</a:t>
            </a:r>
            <a:r>
              <a:rPr lang="zh-CN" altLang="en-US" sz="2400" dirty="0" smtClean="0"/>
              <a:t>在某些特殊情况下可以不经专利权人许可而实施其专</a:t>
            </a:r>
            <a:r>
              <a:rPr lang="zh-CN" altLang="en-US" sz="2400" dirty="0"/>
              <a:t>利</a:t>
            </a:r>
            <a:r>
              <a:rPr lang="en-US" altLang="zh-CN" sz="2400" dirty="0"/>
              <a:t>,</a:t>
            </a:r>
            <a:r>
              <a:rPr lang="zh-CN" altLang="en-US" sz="2400" dirty="0"/>
              <a:t>且其实施行为并不构成侵权的一种法律制度</a:t>
            </a:r>
            <a:r>
              <a:rPr lang="en-US" altLang="zh-CN" sz="2400" dirty="0" smtClean="0"/>
              <a:t>.</a:t>
            </a:r>
          </a:p>
          <a:p>
            <a:pPr marL="623888"/>
            <a:endParaRPr lang="en-US" altLang="zh-CN" sz="2400" dirty="0" smtClean="0"/>
          </a:p>
          <a:p>
            <a:pPr marL="623888"/>
            <a:r>
              <a:rPr lang="en-US" altLang="zh-CN" sz="2400" dirty="0" smtClean="0"/>
              <a:t>(</a:t>
            </a:r>
            <a:r>
              <a:rPr lang="zh-CN" altLang="en-US" sz="2400" dirty="0"/>
              <a:t>一</a:t>
            </a:r>
            <a:r>
              <a:rPr lang="en-US" altLang="zh-CN" sz="2400" dirty="0"/>
              <a:t>)</a:t>
            </a:r>
            <a:r>
              <a:rPr lang="zh-CN" altLang="en-US" sz="2400" dirty="0"/>
              <a:t>专利权限制的种类</a:t>
            </a:r>
          </a:p>
          <a:p>
            <a:pPr marL="623888" indent="534988"/>
            <a:r>
              <a:rPr lang="zh-CN" altLang="en-US" sz="2400" dirty="0"/>
              <a:t>强制许可</a:t>
            </a:r>
            <a:r>
              <a:rPr lang="en-US" altLang="zh-CN" sz="2400" dirty="0"/>
              <a:t>,</a:t>
            </a:r>
            <a:r>
              <a:rPr lang="zh-CN" altLang="en-US" sz="2400" dirty="0"/>
              <a:t>也称非自愿许可</a:t>
            </a:r>
            <a:r>
              <a:rPr lang="en-US" altLang="zh-CN" sz="2400" dirty="0"/>
              <a:t>,</a:t>
            </a:r>
            <a:r>
              <a:rPr lang="zh-CN" altLang="en-US" sz="2400" dirty="0"/>
              <a:t>是指国务院专利行政部门根据具体情况</a:t>
            </a:r>
            <a:r>
              <a:rPr lang="en-US" altLang="zh-CN" sz="2400" dirty="0"/>
              <a:t>,</a:t>
            </a:r>
            <a:r>
              <a:rPr lang="zh-CN" altLang="en-US" sz="2400" dirty="0"/>
              <a:t>不经专利权人</a:t>
            </a:r>
            <a:r>
              <a:rPr lang="zh-CN" altLang="en-US" sz="2400" dirty="0" smtClean="0"/>
              <a:t>同意</a:t>
            </a:r>
            <a:r>
              <a:rPr lang="en-US" altLang="zh-CN" sz="2400" dirty="0"/>
              <a:t>,</a:t>
            </a:r>
            <a:r>
              <a:rPr lang="zh-CN" altLang="en-US" sz="2400" dirty="0"/>
              <a:t>通过行政程序授权他人实施发明或者实用新型专利的一种法律制度</a:t>
            </a:r>
            <a:r>
              <a:rPr lang="en-US" altLang="zh-CN" sz="2400" dirty="0"/>
              <a:t>.</a:t>
            </a:r>
            <a:r>
              <a:rPr lang="zh-CN" altLang="en-US" sz="2400" dirty="0" smtClean="0"/>
              <a:t>强制许可可分为以下三种类型</a:t>
            </a:r>
            <a:r>
              <a:rPr lang="en-US" altLang="zh-CN" sz="2400" dirty="0" smtClean="0"/>
              <a:t>.</a:t>
            </a:r>
          </a:p>
          <a:p>
            <a:pPr marL="623888" indent="801688"/>
            <a:r>
              <a:rPr lang="zh-CN" altLang="en-US" sz="2400" dirty="0" smtClean="0"/>
              <a:t>１</a:t>
            </a:r>
            <a:r>
              <a:rPr lang="en-US" altLang="zh-CN" sz="2400" dirty="0" smtClean="0"/>
              <a:t>.</a:t>
            </a:r>
            <a:r>
              <a:rPr lang="zh-CN" altLang="en-US" sz="2400" dirty="0" smtClean="0"/>
              <a:t>合理条件的强制许可</a:t>
            </a:r>
            <a:endParaRPr lang="en-US" altLang="zh-CN" sz="2400" dirty="0" smtClean="0"/>
          </a:p>
          <a:p>
            <a:pPr marL="623888" indent="801688"/>
            <a:r>
              <a:rPr lang="zh-CN" altLang="en-US" sz="2400" dirty="0" smtClean="0"/>
              <a:t>２</a:t>
            </a:r>
            <a:r>
              <a:rPr lang="en-US" altLang="zh-CN" sz="2400" dirty="0" smtClean="0"/>
              <a:t>.</a:t>
            </a:r>
            <a:r>
              <a:rPr lang="zh-CN" altLang="en-US" sz="2400" dirty="0" smtClean="0"/>
              <a:t>国家强制许可</a:t>
            </a:r>
            <a:endParaRPr lang="en-US" altLang="zh-CN" sz="2400" dirty="0" smtClean="0"/>
          </a:p>
          <a:p>
            <a:pPr marL="623888" indent="801688"/>
            <a:r>
              <a:rPr lang="zh-CN" altLang="en-US" sz="2400" dirty="0" smtClean="0"/>
              <a:t>３</a:t>
            </a:r>
            <a:r>
              <a:rPr lang="en-US" altLang="zh-CN" sz="2400" dirty="0" smtClean="0"/>
              <a:t>.</a:t>
            </a:r>
            <a:r>
              <a:rPr lang="zh-CN" altLang="en-US" sz="2400" dirty="0" smtClean="0"/>
              <a:t> </a:t>
            </a:r>
            <a:r>
              <a:rPr lang="zh-CN" altLang="en-US" sz="2400" dirty="0"/>
              <a:t>依存专利强制许可</a:t>
            </a:r>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106677736"/>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5262979"/>
          </a:xfrm>
          <a:prstGeom prst="rect">
            <a:avLst/>
          </a:prstGeom>
          <a:noFill/>
        </p:spPr>
        <p:txBody>
          <a:bodyPr wrap="square" rtlCol="0">
            <a:spAutoFit/>
          </a:bodyPr>
          <a:lstStyle/>
          <a:p>
            <a:r>
              <a:rPr lang="zh-CN" altLang="en-US" sz="2400" b="1" dirty="0"/>
              <a:t>六、对专利权的限制</a:t>
            </a:r>
            <a:endParaRPr lang="en-US" altLang="zh-CN" sz="2400" b="1" dirty="0" smtClean="0"/>
          </a:p>
          <a:p>
            <a:pPr indent="712788"/>
            <a:endParaRPr lang="en-US" altLang="zh-CN" sz="2400" dirty="0"/>
          </a:p>
          <a:p>
            <a:pPr indent="712788"/>
            <a:r>
              <a:rPr lang="en-US" altLang="zh-CN" sz="2400" dirty="0" smtClean="0"/>
              <a:t>(</a:t>
            </a:r>
            <a:r>
              <a:rPr lang="zh-CN" altLang="en-US" sz="2400" dirty="0"/>
              <a:t>二</a:t>
            </a:r>
            <a:r>
              <a:rPr lang="en-US" altLang="zh-CN" sz="2400" dirty="0"/>
              <a:t>)</a:t>
            </a:r>
            <a:r>
              <a:rPr lang="zh-CN" altLang="en-US" sz="2400" dirty="0"/>
              <a:t>不视为侵犯专利权的行为</a:t>
            </a:r>
          </a:p>
          <a:p>
            <a:pPr indent="712788"/>
            <a:r>
              <a:rPr lang="en-US" altLang="zh-CN" sz="2400" dirty="0"/>
              <a:t>«</a:t>
            </a:r>
            <a:r>
              <a:rPr lang="zh-CN" altLang="en-US" sz="2400" dirty="0"/>
              <a:t>专利法</a:t>
            </a:r>
            <a:r>
              <a:rPr lang="en-US" altLang="zh-CN" sz="2400" dirty="0"/>
              <a:t>»</a:t>
            </a:r>
            <a:r>
              <a:rPr lang="zh-CN" altLang="en-US" sz="2400" dirty="0"/>
              <a:t>第６９条规定</a:t>
            </a:r>
            <a:r>
              <a:rPr lang="en-US" altLang="zh-CN" sz="2400" dirty="0"/>
              <a:t>,</a:t>
            </a:r>
            <a:r>
              <a:rPr lang="zh-CN" altLang="en-US" sz="2400" dirty="0"/>
              <a:t>有下列情形之一的</a:t>
            </a:r>
            <a:r>
              <a:rPr lang="en-US" altLang="zh-CN" sz="2400" dirty="0"/>
              <a:t>,</a:t>
            </a:r>
            <a:r>
              <a:rPr lang="zh-CN" altLang="en-US" sz="2400" dirty="0"/>
              <a:t>不视为侵犯专利权</a:t>
            </a:r>
            <a:r>
              <a:rPr lang="en-US" altLang="zh-CN" sz="2400" dirty="0"/>
              <a:t>:</a:t>
            </a:r>
          </a:p>
          <a:p>
            <a:pPr indent="712788"/>
            <a:r>
              <a:rPr lang="en-US" altLang="zh-CN" sz="2400" dirty="0"/>
              <a:t>(</a:t>
            </a:r>
            <a:r>
              <a:rPr lang="zh-CN" altLang="en-US" sz="2400" dirty="0"/>
              <a:t>１</a:t>
            </a:r>
            <a:r>
              <a:rPr lang="en-US" altLang="zh-CN" sz="2400" dirty="0"/>
              <a:t>)</a:t>
            </a:r>
            <a:r>
              <a:rPr lang="zh-CN" altLang="en-US" sz="2400" dirty="0"/>
              <a:t>专利产品或者依照专利方法直接获得的产品</a:t>
            </a:r>
            <a:r>
              <a:rPr lang="en-US" altLang="zh-CN" sz="2400" dirty="0"/>
              <a:t>,</a:t>
            </a:r>
            <a:r>
              <a:rPr lang="zh-CN" altLang="en-US" sz="2400" dirty="0"/>
              <a:t>由专利权人或者经其许可的单位、</a:t>
            </a:r>
            <a:r>
              <a:rPr lang="zh-CN" altLang="en-US" sz="2400" dirty="0" smtClean="0"/>
              <a:t>个人售</a:t>
            </a:r>
            <a:r>
              <a:rPr lang="zh-CN" altLang="en-US" sz="2400" dirty="0"/>
              <a:t>出后</a:t>
            </a:r>
            <a:r>
              <a:rPr lang="en-US" altLang="zh-CN" sz="2400" dirty="0"/>
              <a:t>,</a:t>
            </a:r>
            <a:r>
              <a:rPr lang="zh-CN" altLang="en-US" sz="2400" dirty="0"/>
              <a:t>使用、许诺销售、销售、进口该产品的</a:t>
            </a:r>
            <a:r>
              <a:rPr lang="en-US" altLang="zh-CN" sz="2400" dirty="0"/>
              <a:t>;</a:t>
            </a:r>
          </a:p>
          <a:p>
            <a:pPr indent="712788"/>
            <a:r>
              <a:rPr lang="en-US" altLang="zh-CN" sz="2400" dirty="0"/>
              <a:t>(</a:t>
            </a:r>
            <a:r>
              <a:rPr lang="zh-CN" altLang="en-US" sz="2400" dirty="0"/>
              <a:t>２</a:t>
            </a:r>
            <a:r>
              <a:rPr lang="en-US" altLang="zh-CN" sz="2400" dirty="0"/>
              <a:t>)</a:t>
            </a:r>
            <a:r>
              <a:rPr lang="zh-CN" altLang="en-US" sz="2400" dirty="0"/>
              <a:t>在专利申请日前已经制造相同产品、使用相同方法或者已经做好制造、</a:t>
            </a:r>
            <a:r>
              <a:rPr lang="zh-CN" altLang="en-US" sz="2400" dirty="0" smtClean="0"/>
              <a:t>使用的必要准备</a:t>
            </a:r>
            <a:r>
              <a:rPr lang="en-US" altLang="zh-CN" sz="2400" dirty="0"/>
              <a:t>,</a:t>
            </a:r>
            <a:r>
              <a:rPr lang="zh-CN" altLang="en-US" sz="2400" dirty="0"/>
              <a:t>并且仅在原有范围内继续制造、使用的</a:t>
            </a:r>
            <a:r>
              <a:rPr lang="en-US" altLang="zh-CN" sz="2400" dirty="0"/>
              <a:t>;</a:t>
            </a:r>
          </a:p>
          <a:p>
            <a:pPr indent="712788"/>
            <a:r>
              <a:rPr lang="en-US" altLang="zh-CN" sz="2400" dirty="0"/>
              <a:t>(</a:t>
            </a:r>
            <a:r>
              <a:rPr lang="zh-CN" altLang="en-US" sz="2400" dirty="0"/>
              <a:t>３</a:t>
            </a:r>
            <a:r>
              <a:rPr lang="en-US" altLang="zh-CN" sz="2400" dirty="0"/>
              <a:t>)</a:t>
            </a:r>
            <a:r>
              <a:rPr lang="zh-CN" altLang="en-US" sz="2400" dirty="0"/>
              <a:t>临时通过中国领陆、领水、领空的外国运输工具</a:t>
            </a:r>
            <a:r>
              <a:rPr lang="en-US" altLang="zh-CN" sz="2400" dirty="0"/>
              <a:t>,</a:t>
            </a:r>
            <a:r>
              <a:rPr lang="zh-CN" altLang="en-US" sz="2400" dirty="0"/>
              <a:t>依照其所属国同中国签订的协议</a:t>
            </a:r>
            <a:r>
              <a:rPr lang="zh-CN" altLang="en-US" sz="2400" dirty="0" smtClean="0"/>
              <a:t>或者</a:t>
            </a:r>
            <a:r>
              <a:rPr lang="zh-CN" altLang="en-US" sz="2400" dirty="0"/>
              <a:t>共同参加的国际条约</a:t>
            </a:r>
            <a:r>
              <a:rPr lang="en-US" altLang="zh-CN" sz="2400" dirty="0"/>
              <a:t>,</a:t>
            </a:r>
            <a:r>
              <a:rPr lang="zh-CN" altLang="en-US" sz="2400" dirty="0"/>
              <a:t>或者依照互惠原则</a:t>
            </a:r>
            <a:r>
              <a:rPr lang="en-US" altLang="zh-CN" sz="2400" dirty="0"/>
              <a:t>,</a:t>
            </a:r>
            <a:r>
              <a:rPr lang="zh-CN" altLang="en-US" sz="2400" dirty="0"/>
              <a:t>为运输工具自身需要而在其装置和设备中</a:t>
            </a:r>
            <a:r>
              <a:rPr lang="zh-CN" altLang="en-US" sz="2400" dirty="0" smtClean="0"/>
              <a:t>使用有关专</a:t>
            </a:r>
            <a:r>
              <a:rPr lang="zh-CN" altLang="en-US" sz="2400" dirty="0"/>
              <a:t>利的</a:t>
            </a:r>
            <a:r>
              <a:rPr lang="en-US" altLang="zh-CN" sz="2400" dirty="0"/>
              <a:t>;</a:t>
            </a:r>
          </a:p>
          <a:p>
            <a:pPr indent="712788"/>
            <a:r>
              <a:rPr lang="en-US" altLang="zh-CN" sz="2400" dirty="0"/>
              <a:t>(</a:t>
            </a:r>
            <a:r>
              <a:rPr lang="zh-CN" altLang="en-US" sz="2400" dirty="0"/>
              <a:t>４</a:t>
            </a:r>
            <a:r>
              <a:rPr lang="en-US" altLang="zh-CN" sz="2400" dirty="0"/>
              <a:t>)</a:t>
            </a:r>
            <a:r>
              <a:rPr lang="zh-CN" altLang="en-US" sz="2400" dirty="0"/>
              <a:t>专为科学研究和实验而使用有关专利的</a:t>
            </a:r>
            <a:r>
              <a:rPr lang="en-US" altLang="zh-CN" sz="2400" dirty="0"/>
              <a:t>;</a:t>
            </a:r>
          </a:p>
          <a:p>
            <a:pPr indent="712788"/>
            <a:r>
              <a:rPr lang="en-US" altLang="zh-CN" sz="2400" dirty="0"/>
              <a:t>(</a:t>
            </a:r>
            <a:r>
              <a:rPr lang="zh-CN" altLang="en-US" sz="2400" dirty="0"/>
              <a:t>５</a:t>
            </a:r>
            <a:r>
              <a:rPr lang="en-US" altLang="zh-CN" sz="2400" dirty="0"/>
              <a:t>)</a:t>
            </a:r>
            <a:r>
              <a:rPr lang="zh-CN" altLang="en-US" sz="2400" dirty="0"/>
              <a:t>为提供行政审批所需要的信息</a:t>
            </a:r>
            <a:r>
              <a:rPr lang="en-US" altLang="zh-CN" sz="2400" dirty="0"/>
              <a:t>,</a:t>
            </a:r>
            <a:r>
              <a:rPr lang="zh-CN" altLang="en-US" sz="2400" dirty="0"/>
              <a:t>制造、使用、进口专利药品或者专利医疗器械的</a:t>
            </a:r>
            <a:r>
              <a:rPr lang="en-US" altLang="zh-CN" sz="2400" dirty="0"/>
              <a:t>,</a:t>
            </a:r>
            <a:r>
              <a:rPr lang="zh-CN" altLang="en-US" sz="2400" dirty="0" smtClean="0"/>
              <a:t>以及专门为</a:t>
            </a:r>
            <a:r>
              <a:rPr lang="zh-CN" altLang="en-US" sz="2400" dirty="0"/>
              <a:t>其制造、进口专利药品或者专利医疗器械的</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46668019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a:xfrm>
            <a:off x="550960" y="417920"/>
            <a:ext cx="2301421" cy="6399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lvl="0" algn="ctr"/>
            <a:r>
              <a:rPr lang="zh-CN" altLang="en-US" sz="4000" dirty="0" smtClean="0">
                <a:solidFill>
                  <a:srgbClr val="FFFFFF"/>
                </a:solidFill>
                <a:cs typeface="+mn-ea"/>
                <a:sym typeface="+mn-lt"/>
              </a:rPr>
              <a:t>引导案例</a:t>
            </a:r>
            <a:endParaRPr lang="zh-CN" altLang="en-US" sz="4000" dirty="0">
              <a:solidFill>
                <a:srgbClr val="FFFFFF"/>
              </a:solidFill>
              <a:cs typeface="+mn-ea"/>
              <a:sym typeface="+mn-lt"/>
            </a:endParaRPr>
          </a:p>
        </p:txBody>
      </p:sp>
      <p:sp>
        <p:nvSpPr>
          <p:cNvPr id="13" name="文本框 12"/>
          <p:cNvSpPr txBox="1"/>
          <p:nvPr/>
        </p:nvSpPr>
        <p:spPr>
          <a:xfrm>
            <a:off x="1701670" y="1091932"/>
            <a:ext cx="9762450" cy="3046988"/>
          </a:xfrm>
          <a:prstGeom prst="rect">
            <a:avLst/>
          </a:prstGeom>
          <a:noFill/>
          <a:ln>
            <a:solidFill>
              <a:schemeClr val="accent1"/>
            </a:solidFill>
          </a:ln>
        </p:spPr>
        <p:txBody>
          <a:bodyPr wrap="square" rtlCol="0">
            <a:spAutoFit/>
          </a:bodyPr>
          <a:lstStyle/>
          <a:p>
            <a:r>
              <a:rPr lang="zh-CN" altLang="en-US" sz="2400" dirty="0">
                <a:latin typeface="宋体" pitchFamily="2" charset="-122"/>
                <a:ea typeface="宋体" pitchFamily="2" charset="-122"/>
                <a:cs typeface="Arial Unicode MS" pitchFamily="34" charset="-122"/>
              </a:rPr>
              <a:t>王某于</a:t>
            </a:r>
            <a:r>
              <a:rPr lang="en-US" altLang="zh-CN" sz="2400" dirty="0">
                <a:latin typeface="宋体" pitchFamily="2" charset="-122"/>
                <a:ea typeface="宋体" pitchFamily="2" charset="-122"/>
                <a:cs typeface="Arial Unicode MS" pitchFamily="34" charset="-122"/>
              </a:rPr>
              <a:t>2016</a:t>
            </a:r>
            <a:r>
              <a:rPr lang="zh-CN" altLang="en-US" sz="2400" dirty="0">
                <a:latin typeface="宋体" pitchFamily="2" charset="-122"/>
                <a:ea typeface="宋体" pitchFamily="2" charset="-122"/>
                <a:cs typeface="Arial Unicode MS" pitchFamily="34" charset="-122"/>
              </a:rPr>
              <a:t>年</a:t>
            </a:r>
            <a:r>
              <a:rPr lang="en-US" altLang="zh-CN" sz="2400" dirty="0">
                <a:latin typeface="宋体" pitchFamily="2" charset="-122"/>
                <a:ea typeface="宋体" pitchFamily="2" charset="-122"/>
                <a:cs typeface="Arial Unicode MS" pitchFamily="34" charset="-122"/>
              </a:rPr>
              <a:t>5</a:t>
            </a:r>
            <a:r>
              <a:rPr lang="zh-CN" altLang="en-US" sz="2400" dirty="0">
                <a:latin typeface="宋体" pitchFamily="2" charset="-122"/>
                <a:ea typeface="宋体" pitchFamily="2" charset="-122"/>
                <a:cs typeface="Arial Unicode MS" pitchFamily="34" charset="-122"/>
              </a:rPr>
              <a:t>月获得一项实用新型专利</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同年</a:t>
            </a:r>
            <a:r>
              <a:rPr lang="en-US" altLang="zh-CN" sz="2400" dirty="0">
                <a:latin typeface="宋体" pitchFamily="2" charset="-122"/>
                <a:ea typeface="宋体" pitchFamily="2" charset="-122"/>
                <a:cs typeface="Arial Unicode MS" pitchFamily="34" charset="-122"/>
              </a:rPr>
              <a:t>9</a:t>
            </a:r>
            <a:r>
              <a:rPr lang="zh-CN" altLang="en-US" sz="2400" dirty="0">
                <a:latin typeface="宋体" pitchFamily="2" charset="-122"/>
                <a:ea typeface="宋体" pitchFamily="2" charset="-122"/>
                <a:cs typeface="Arial Unicode MS" pitchFamily="34" charset="-122"/>
              </a:rPr>
              <a:t>月王某在市场上发现了侵犯其专利权的产品</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该产品注明的生产厂商为甲厂</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王某于是与该生产厂家甲厂联系</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但甲厂说此产品乃该厂设计员自行设计研究的</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且此产品与王某的专利产品并不完全相同</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王某拿来专利文件与其对比</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经对比发现</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甲厂的产品除包括王某专利产品的全部</a:t>
            </a:r>
            <a:r>
              <a:rPr lang="en-US" altLang="zh-CN" sz="2400" dirty="0">
                <a:latin typeface="宋体" pitchFamily="2" charset="-122"/>
                <a:ea typeface="宋体" pitchFamily="2" charset="-122"/>
                <a:cs typeface="Arial Unicode MS" pitchFamily="34" charset="-122"/>
              </a:rPr>
              <a:t>3</a:t>
            </a:r>
            <a:r>
              <a:rPr lang="zh-CN" altLang="en-US" sz="2400" dirty="0">
                <a:latin typeface="宋体" pitchFamily="2" charset="-122"/>
                <a:ea typeface="宋体" pitchFamily="2" charset="-122"/>
                <a:cs typeface="Arial Unicode MS" pitchFamily="34" charset="-122"/>
              </a:rPr>
              <a:t>个技术特征外</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还有</a:t>
            </a:r>
            <a:r>
              <a:rPr lang="en-US" altLang="zh-CN" sz="2400" dirty="0">
                <a:latin typeface="宋体" pitchFamily="2" charset="-122"/>
                <a:ea typeface="宋体" pitchFamily="2" charset="-122"/>
                <a:cs typeface="Arial Unicode MS" pitchFamily="34" charset="-122"/>
              </a:rPr>
              <a:t>2</a:t>
            </a:r>
            <a:r>
              <a:rPr lang="zh-CN" altLang="en-US" sz="2400" dirty="0">
                <a:latin typeface="宋体" pitchFamily="2" charset="-122"/>
                <a:ea typeface="宋体" pitchFamily="2" charset="-122"/>
                <a:cs typeface="Arial Unicode MS" pitchFamily="34" charset="-122"/>
              </a:rPr>
              <a:t>项特有技术特征</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因此</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甲厂认为自己的产品与王某的专利产品是两个不同的产品</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不存在侵权的问题</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由于双方意见不能达成一致</a:t>
            </a:r>
            <a:r>
              <a:rPr lang="en-US" altLang="zh-CN" sz="2400" dirty="0">
                <a:latin typeface="宋体" pitchFamily="2" charset="-122"/>
                <a:ea typeface="宋体" pitchFamily="2" charset="-122"/>
                <a:cs typeface="Arial Unicode MS" pitchFamily="34" charset="-122"/>
              </a:rPr>
              <a:t>,</a:t>
            </a:r>
            <a:r>
              <a:rPr lang="zh-CN" altLang="en-US" sz="2400" dirty="0">
                <a:latin typeface="宋体" pitchFamily="2" charset="-122"/>
                <a:ea typeface="宋体" pitchFamily="2" charset="-122"/>
                <a:cs typeface="Arial Unicode MS" pitchFamily="34" charset="-122"/>
              </a:rPr>
              <a:t>最终王某将该生产厂家甲厂告上法庭</a:t>
            </a:r>
            <a:r>
              <a:rPr lang="en-US" altLang="zh-CN" sz="2400" dirty="0">
                <a:latin typeface="宋体" pitchFamily="2" charset="-122"/>
                <a:ea typeface="宋体" pitchFamily="2" charset="-122"/>
                <a:cs typeface="Arial Unicode MS" pitchFamily="34" charset="-122"/>
              </a:rPr>
              <a:t>.</a:t>
            </a:r>
            <a:endParaRPr lang="zh-CN" altLang="en-US" sz="2400" dirty="0">
              <a:latin typeface="宋体" pitchFamily="2" charset="-122"/>
              <a:ea typeface="宋体" pitchFamily="2" charset="-122"/>
              <a:cs typeface="Arial Unicode MS" pitchFamily="34" charset="-122"/>
            </a:endParaRPr>
          </a:p>
        </p:txBody>
      </p:sp>
      <p:sp>
        <p:nvSpPr>
          <p:cNvPr id="5" name="文本框 12"/>
          <p:cNvSpPr txBox="1"/>
          <p:nvPr/>
        </p:nvSpPr>
        <p:spPr>
          <a:xfrm>
            <a:off x="1701670" y="4736624"/>
            <a:ext cx="9762450" cy="523220"/>
          </a:xfrm>
          <a:prstGeom prst="rect">
            <a:avLst/>
          </a:prstGeom>
          <a:noFill/>
        </p:spPr>
        <p:txBody>
          <a:bodyPr wrap="square" rtlCol="0">
            <a:spAutoFit/>
          </a:bodyPr>
          <a:lstStyle/>
          <a:p>
            <a:r>
              <a:rPr lang="zh-CN" altLang="en-US" sz="2800" dirty="0" smtClean="0">
                <a:latin typeface="微软雅黑" pitchFamily="34" charset="-122"/>
                <a:ea typeface="微软雅黑" pitchFamily="34" charset="-122"/>
                <a:cs typeface="Arial Unicode MS" pitchFamily="34" charset="-122"/>
              </a:rPr>
              <a:t>问题：甲</a:t>
            </a:r>
            <a:r>
              <a:rPr lang="zh-CN" altLang="en-US" sz="2800" dirty="0">
                <a:latin typeface="微软雅黑" pitchFamily="34" charset="-122"/>
                <a:ea typeface="微软雅黑" pitchFamily="34" charset="-122"/>
                <a:cs typeface="Arial Unicode MS" pitchFamily="34" charset="-122"/>
              </a:rPr>
              <a:t>生产厂家的行为是否构成侵权</a:t>
            </a:r>
            <a:r>
              <a:rPr lang="en-US" altLang="zh-CN" sz="2800" dirty="0">
                <a:latin typeface="微软雅黑" pitchFamily="34" charset="-122"/>
                <a:ea typeface="微软雅黑" pitchFamily="34" charset="-122"/>
                <a:cs typeface="Arial Unicode MS" pitchFamily="34" charset="-122"/>
              </a:rPr>
              <a:t>? </a:t>
            </a:r>
            <a:r>
              <a:rPr lang="zh-CN" altLang="en-US" sz="2800" dirty="0">
                <a:latin typeface="微软雅黑" pitchFamily="34" charset="-122"/>
                <a:ea typeface="微软雅黑" pitchFamily="34" charset="-122"/>
                <a:cs typeface="Arial Unicode MS" pitchFamily="34" charset="-122"/>
              </a:rPr>
              <a:t>为什么</a:t>
            </a:r>
            <a:r>
              <a:rPr lang="en-US" altLang="zh-CN" sz="2800" dirty="0">
                <a:latin typeface="微软雅黑" pitchFamily="34" charset="-122"/>
                <a:ea typeface="微软雅黑" pitchFamily="34" charset="-122"/>
                <a:cs typeface="Arial Unicode MS" pitchFamily="34" charset="-122"/>
              </a:rPr>
              <a:t>?</a:t>
            </a:r>
            <a:endParaRPr lang="zh-CN" altLang="en-US" sz="2800" dirty="0">
              <a:latin typeface="微软雅黑" pitchFamily="34" charset="-122"/>
              <a:ea typeface="微软雅黑" pitchFamily="34" charset="-122"/>
              <a:cs typeface="Arial Unicode MS" pitchFamily="34" charset="-122"/>
            </a:endParaRPr>
          </a:p>
        </p:txBody>
      </p:sp>
    </p:spTree>
    <p:extLst>
      <p:ext uri="{BB962C8B-B14F-4D97-AF65-F5344CB8AC3E}">
        <p14:creationId xmlns:p14="http://schemas.microsoft.com/office/powerpoint/2010/main" val="3139471537"/>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3046988"/>
          </a:xfrm>
          <a:prstGeom prst="rect">
            <a:avLst/>
          </a:prstGeom>
          <a:noFill/>
        </p:spPr>
        <p:txBody>
          <a:bodyPr wrap="square" rtlCol="0">
            <a:spAutoFit/>
          </a:bodyPr>
          <a:lstStyle/>
          <a:p>
            <a:r>
              <a:rPr lang="zh-CN" altLang="en-US" sz="2400" b="1" dirty="0"/>
              <a:t>六、对专利权的限制</a:t>
            </a:r>
            <a:endParaRPr lang="en-US" altLang="zh-CN" sz="2400" b="1" dirty="0" smtClean="0"/>
          </a:p>
          <a:p>
            <a:pPr indent="712788"/>
            <a:endParaRPr lang="en-US" altLang="zh-CN" sz="2400" dirty="0"/>
          </a:p>
          <a:p>
            <a:pPr indent="623888"/>
            <a:r>
              <a:rPr lang="en-US" altLang="zh-CN" sz="2400" dirty="0"/>
              <a:t>(</a:t>
            </a:r>
            <a:r>
              <a:rPr lang="zh-CN" altLang="en-US" sz="2400" dirty="0"/>
              <a:t>三</a:t>
            </a:r>
            <a:r>
              <a:rPr lang="en-US" altLang="zh-CN" sz="2400" dirty="0"/>
              <a:t>)</a:t>
            </a:r>
            <a:r>
              <a:rPr lang="zh-CN" altLang="en-US" sz="2400" dirty="0"/>
              <a:t>国家计划许可</a:t>
            </a:r>
          </a:p>
          <a:p>
            <a:pPr indent="623888"/>
            <a:r>
              <a:rPr lang="zh-CN" altLang="en-US" sz="2400" dirty="0"/>
              <a:t>根据</a:t>
            </a:r>
            <a:r>
              <a:rPr lang="en-US" altLang="zh-CN" sz="2400" dirty="0"/>
              <a:t>«</a:t>
            </a:r>
            <a:r>
              <a:rPr lang="zh-CN" altLang="en-US" sz="2400" dirty="0"/>
              <a:t>专利法</a:t>
            </a:r>
            <a:r>
              <a:rPr lang="en-US" altLang="zh-CN" sz="2400" dirty="0"/>
              <a:t>»</a:t>
            </a:r>
            <a:r>
              <a:rPr lang="zh-CN" altLang="en-US" sz="2400" dirty="0"/>
              <a:t>第１４条的规定</a:t>
            </a:r>
            <a:r>
              <a:rPr lang="en-US" altLang="zh-CN" sz="2400" dirty="0"/>
              <a:t>,</a:t>
            </a:r>
            <a:r>
              <a:rPr lang="zh-CN" altLang="en-US" sz="2400" dirty="0"/>
              <a:t>国有企业事业单位的发明专利</a:t>
            </a:r>
            <a:r>
              <a:rPr lang="en-US" altLang="zh-CN" sz="2400" dirty="0"/>
              <a:t>,</a:t>
            </a:r>
            <a:r>
              <a:rPr lang="zh-CN" altLang="en-US" sz="2400" dirty="0"/>
              <a:t>对国家利益或者公共</a:t>
            </a:r>
            <a:r>
              <a:rPr lang="zh-CN" altLang="en-US" sz="2400" dirty="0" smtClean="0"/>
              <a:t>利益</a:t>
            </a:r>
            <a:r>
              <a:rPr lang="zh-CN" altLang="en-US" sz="2400" dirty="0"/>
              <a:t>具有重大意义的</a:t>
            </a:r>
            <a:r>
              <a:rPr lang="en-US" altLang="zh-CN" sz="2400" dirty="0"/>
              <a:t>,</a:t>
            </a:r>
            <a:r>
              <a:rPr lang="zh-CN" altLang="en-US" sz="2400" dirty="0"/>
              <a:t>国务院有关主管部门和省、自治区、直辖市人民政府报经国务院批准</a:t>
            </a:r>
            <a:r>
              <a:rPr lang="en-US" altLang="zh-CN" sz="2400" dirty="0"/>
              <a:t>,</a:t>
            </a:r>
            <a:r>
              <a:rPr lang="zh-CN" altLang="en-US" sz="2400" dirty="0" smtClean="0"/>
              <a:t>可以决</a:t>
            </a:r>
            <a:r>
              <a:rPr lang="zh-CN" altLang="en-US" sz="2400" dirty="0"/>
              <a:t>定在批准的范围内推广应用</a:t>
            </a:r>
            <a:r>
              <a:rPr lang="en-US" altLang="zh-CN" sz="2400" dirty="0"/>
              <a:t>,</a:t>
            </a:r>
            <a:r>
              <a:rPr lang="zh-CN" altLang="en-US" sz="2400" dirty="0"/>
              <a:t>允许指定的单位实施</a:t>
            </a:r>
            <a:r>
              <a:rPr lang="en-US" altLang="zh-CN" sz="2400" dirty="0"/>
              <a:t>,</a:t>
            </a:r>
            <a:r>
              <a:rPr lang="zh-CN" altLang="en-US" sz="2400" dirty="0" smtClean="0"/>
              <a:t>由实施单位按照国家规定向专利权人支付使用费</a:t>
            </a:r>
            <a:r>
              <a:rPr lang="en-US" altLang="zh-CN" sz="2400" dirty="0"/>
              <a:t>,</a:t>
            </a:r>
            <a:r>
              <a:rPr lang="zh-CN" altLang="en-US" sz="2400" dirty="0"/>
              <a:t>对于外国专利权人的专利</a:t>
            </a:r>
            <a:r>
              <a:rPr lang="en-US" altLang="zh-CN" sz="2400" dirty="0"/>
              <a:t>,</a:t>
            </a:r>
            <a:r>
              <a:rPr lang="zh-CN" altLang="en-US" sz="2400" dirty="0"/>
              <a:t>不适用这种国家计划许可</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41843344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商标法</a:t>
            </a:r>
            <a:endParaRPr lang="zh-CN" altLang="en-US" sz="3200" b="1" dirty="0"/>
          </a:p>
        </p:txBody>
      </p:sp>
      <p:sp>
        <p:nvSpPr>
          <p:cNvPr id="37" name="文本框 36"/>
          <p:cNvSpPr txBox="1"/>
          <p:nvPr/>
        </p:nvSpPr>
        <p:spPr>
          <a:xfrm>
            <a:off x="607092" y="825580"/>
            <a:ext cx="11066929" cy="5632310"/>
          </a:xfrm>
          <a:prstGeom prst="rect">
            <a:avLst/>
          </a:prstGeom>
          <a:noFill/>
        </p:spPr>
        <p:txBody>
          <a:bodyPr wrap="square" rtlCol="0">
            <a:spAutoFit/>
          </a:bodyPr>
          <a:lstStyle/>
          <a:p>
            <a:r>
              <a:rPr lang="zh-CN" altLang="en-US" sz="2400" b="1" dirty="0"/>
              <a:t>一、商标与商标法概述</a:t>
            </a:r>
          </a:p>
          <a:p>
            <a:pPr indent="534988"/>
            <a:r>
              <a:rPr lang="en-US" altLang="zh-CN" sz="2400" dirty="0"/>
              <a:t>(</a:t>
            </a:r>
            <a:r>
              <a:rPr lang="zh-CN" altLang="en-US" sz="2400" dirty="0"/>
              <a:t>一</a:t>
            </a:r>
            <a:r>
              <a:rPr lang="en-US" altLang="zh-CN" sz="2400" dirty="0"/>
              <a:t>)</a:t>
            </a:r>
            <a:r>
              <a:rPr lang="zh-CN" altLang="en-US" sz="2400" dirty="0"/>
              <a:t>商标的概念及特征</a:t>
            </a:r>
          </a:p>
          <a:p>
            <a:pPr indent="534988"/>
            <a:r>
              <a:rPr lang="zh-CN" altLang="en-US" sz="2400" dirty="0"/>
              <a:t>商标是商品和商业服务的标志</a:t>
            </a:r>
            <a:r>
              <a:rPr lang="en-US" altLang="zh-CN" sz="2400" dirty="0"/>
              <a:t>.</a:t>
            </a:r>
            <a:r>
              <a:rPr lang="zh-CN" altLang="en-US" sz="2400" dirty="0"/>
              <a:t>它是商业主体在其提供的商品或者服务上使用的</a:t>
            </a:r>
            <a:r>
              <a:rPr lang="en-US" altLang="zh-CN" sz="2400" dirty="0"/>
              <a:t>,</a:t>
            </a:r>
            <a:r>
              <a:rPr lang="zh-CN" altLang="en-US" sz="2400" dirty="0" smtClean="0"/>
              <a:t>能够将其商品或服务</a:t>
            </a:r>
            <a:r>
              <a:rPr lang="zh-CN" altLang="en-US" sz="2400" dirty="0"/>
              <a:t>与其他市场主体提供的商品或服务区别开的标志</a:t>
            </a:r>
            <a:r>
              <a:rPr lang="en-US" altLang="zh-CN" sz="2400" dirty="0"/>
              <a:t>.</a:t>
            </a:r>
            <a:r>
              <a:rPr lang="zh-CN" altLang="en-US" sz="2400" dirty="0"/>
              <a:t>这种标记通常用</a:t>
            </a:r>
            <a:r>
              <a:rPr lang="zh-CN" altLang="en-US" sz="2400" dirty="0" smtClean="0"/>
              <a:t>文字</a:t>
            </a:r>
            <a:r>
              <a:rPr lang="zh-CN" altLang="en-US" sz="2400" dirty="0"/>
              <a:t>、图形、字母、数字、三维标志和颜色的组合</a:t>
            </a:r>
            <a:r>
              <a:rPr lang="en-US" altLang="zh-CN" sz="2400" dirty="0"/>
              <a:t>,</a:t>
            </a:r>
            <a:r>
              <a:rPr lang="zh-CN" altLang="en-US" sz="2400" dirty="0"/>
              <a:t>以及上述要素的组合来表示</a:t>
            </a:r>
            <a:r>
              <a:rPr lang="en-US" altLang="zh-CN" sz="2400" dirty="0"/>
              <a:t>.</a:t>
            </a:r>
            <a:r>
              <a:rPr lang="zh-CN" altLang="en-US" sz="2400" dirty="0" smtClean="0"/>
              <a:t>可以将商标用于</a:t>
            </a:r>
            <a:r>
              <a:rPr lang="zh-CN" altLang="en-US" sz="2400" dirty="0"/>
              <a:t>商品、商品包装或者容器以及商品交易文书上</a:t>
            </a:r>
            <a:r>
              <a:rPr lang="en-US" altLang="zh-CN" sz="2400" dirty="0"/>
              <a:t>,</a:t>
            </a:r>
            <a:r>
              <a:rPr lang="zh-CN" altLang="en-US" sz="2400" dirty="0"/>
              <a:t>或者将商标用于广告宣传、展览以及</a:t>
            </a:r>
            <a:r>
              <a:rPr lang="zh-CN" altLang="en-US" sz="2400" dirty="0" smtClean="0"/>
              <a:t>其他商业活动中</a:t>
            </a:r>
            <a:r>
              <a:rPr lang="en-US" altLang="zh-CN" sz="2400" dirty="0"/>
              <a:t>.</a:t>
            </a:r>
          </a:p>
          <a:p>
            <a:pPr indent="534988"/>
            <a:r>
              <a:rPr lang="zh-CN" altLang="en-US" sz="2400" dirty="0"/>
              <a:t>对于商品的生产者或经营者来说</a:t>
            </a:r>
            <a:r>
              <a:rPr lang="en-US" altLang="zh-CN" sz="2400" dirty="0"/>
              <a:t>,</a:t>
            </a:r>
            <a:r>
              <a:rPr lang="zh-CN" altLang="en-US" sz="2400" dirty="0"/>
              <a:t>商标具有排他性、标记性、地域性和竞争性的特征</a:t>
            </a:r>
            <a:r>
              <a:rPr lang="en-US" altLang="zh-CN" sz="2400" dirty="0"/>
              <a:t>.</a:t>
            </a:r>
          </a:p>
          <a:p>
            <a:pPr indent="534988"/>
            <a:r>
              <a:rPr lang="en-US" altLang="zh-CN" sz="2400" dirty="0"/>
              <a:t>(</a:t>
            </a:r>
            <a:r>
              <a:rPr lang="zh-CN" altLang="en-US" sz="2400" dirty="0"/>
              <a:t>二</a:t>
            </a:r>
            <a:r>
              <a:rPr lang="en-US" altLang="zh-CN" sz="2400" dirty="0"/>
              <a:t>)</a:t>
            </a:r>
            <a:r>
              <a:rPr lang="zh-CN" altLang="en-US" sz="2400" dirty="0"/>
              <a:t>商标法的概念及立法宗旨</a:t>
            </a:r>
          </a:p>
          <a:p>
            <a:pPr indent="534988"/>
            <a:r>
              <a:rPr lang="zh-CN" altLang="en-US" sz="2400" dirty="0"/>
              <a:t>商标法是确认商标专用权</a:t>
            </a:r>
            <a:r>
              <a:rPr lang="en-US" altLang="zh-CN" sz="2400" dirty="0"/>
              <a:t>,</a:t>
            </a:r>
            <a:r>
              <a:rPr lang="zh-CN" altLang="en-US" sz="2400" dirty="0"/>
              <a:t>规定商标注册、使用、转让、保护和管理的法律规范的总称</a:t>
            </a:r>
            <a:r>
              <a:rPr lang="en-US" altLang="zh-CN" sz="2400" dirty="0"/>
              <a:t>.</a:t>
            </a:r>
          </a:p>
          <a:p>
            <a:pPr indent="534988"/>
            <a:r>
              <a:rPr lang="zh-CN" altLang="en-US" sz="2400" dirty="0"/>
              <a:t>我国商标法的立法宗旨是</a:t>
            </a:r>
            <a:r>
              <a:rPr lang="en-US" altLang="zh-CN" sz="2400" dirty="0"/>
              <a:t>,</a:t>
            </a:r>
            <a:r>
              <a:rPr lang="zh-CN" altLang="en-US" sz="2400" dirty="0"/>
              <a:t>加强商标管理</a:t>
            </a:r>
            <a:r>
              <a:rPr lang="en-US" altLang="zh-CN" sz="2400" dirty="0"/>
              <a:t>,</a:t>
            </a:r>
            <a:r>
              <a:rPr lang="zh-CN" altLang="en-US" sz="2400" dirty="0"/>
              <a:t>保护商标专有权</a:t>
            </a:r>
            <a:r>
              <a:rPr lang="en-US" altLang="zh-CN" sz="2400" dirty="0"/>
              <a:t>,</a:t>
            </a:r>
            <a:r>
              <a:rPr lang="zh-CN" altLang="en-US" sz="2400" dirty="0"/>
              <a:t>促进生产者、经营</a:t>
            </a:r>
            <a:r>
              <a:rPr lang="zh-CN" altLang="en-US" sz="2400" dirty="0" smtClean="0"/>
              <a:t>者保证商品和服务质量</a:t>
            </a:r>
            <a:r>
              <a:rPr lang="en-US" altLang="zh-CN" sz="2400" dirty="0"/>
              <a:t>,</a:t>
            </a:r>
            <a:r>
              <a:rPr lang="zh-CN" altLang="en-US" sz="2400" dirty="0"/>
              <a:t>维护商标信誉</a:t>
            </a:r>
            <a:r>
              <a:rPr lang="en-US" altLang="zh-CN" sz="2400" dirty="0"/>
              <a:t>,</a:t>
            </a:r>
            <a:r>
              <a:rPr lang="zh-CN" altLang="en-US" sz="2400" dirty="0"/>
              <a:t>以保障消费者和生产者、经营者的利益</a:t>
            </a:r>
            <a:r>
              <a:rPr lang="en-US" altLang="zh-CN" sz="2400" dirty="0"/>
              <a:t>,</a:t>
            </a:r>
            <a:r>
              <a:rPr lang="zh-CN" altLang="en-US" sz="2400" dirty="0"/>
              <a:t>促进社会主义</a:t>
            </a:r>
            <a:r>
              <a:rPr lang="zh-CN" altLang="en-US" sz="2400" dirty="0" smtClean="0"/>
              <a:t>市场经济</a:t>
            </a:r>
            <a:r>
              <a:rPr lang="zh-CN" altLang="en-US" sz="2400" dirty="0"/>
              <a:t>的发展</a:t>
            </a:r>
            <a:r>
              <a:rPr lang="en-US" altLang="zh-CN" sz="2400" dirty="0"/>
              <a:t>.</a:t>
            </a:r>
            <a:endParaRPr lang="zh-CN" altLang="en-US" sz="24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9835293"/>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商标法</a:t>
            </a:r>
            <a:endParaRPr lang="zh-CN" altLang="en-US" sz="3200" b="1" dirty="0"/>
          </a:p>
        </p:txBody>
      </p:sp>
      <p:sp>
        <p:nvSpPr>
          <p:cNvPr id="37" name="文本框 36"/>
          <p:cNvSpPr txBox="1"/>
          <p:nvPr/>
        </p:nvSpPr>
        <p:spPr>
          <a:xfrm>
            <a:off x="607092" y="825580"/>
            <a:ext cx="11066929" cy="4708981"/>
          </a:xfrm>
          <a:prstGeom prst="rect">
            <a:avLst/>
          </a:prstGeom>
          <a:noFill/>
        </p:spPr>
        <p:txBody>
          <a:bodyPr wrap="square" rtlCol="0">
            <a:spAutoFit/>
          </a:bodyPr>
          <a:lstStyle/>
          <a:p>
            <a:r>
              <a:rPr lang="zh-CN" altLang="en-US" sz="2400" b="1" dirty="0"/>
              <a:t>二、商标的注册与核准</a:t>
            </a:r>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商标注册的概念</a:t>
            </a:r>
          </a:p>
          <a:p>
            <a:pPr indent="623888"/>
            <a:r>
              <a:rPr lang="zh-CN" altLang="en-US" sz="2000" dirty="0"/>
              <a:t>商标注册是指商标使用人将其使用的商标按照法律规定的条件和程序</a:t>
            </a:r>
            <a:r>
              <a:rPr lang="en-US" altLang="zh-CN" sz="2000" dirty="0"/>
              <a:t>,</a:t>
            </a:r>
            <a:r>
              <a:rPr lang="zh-CN" altLang="en-US" sz="2000" dirty="0" smtClean="0"/>
              <a:t>向商标管理机关提出注册申请</a:t>
            </a:r>
            <a:r>
              <a:rPr lang="en-US" altLang="zh-CN" sz="2000" dirty="0"/>
              <a:t>,</a:t>
            </a:r>
            <a:r>
              <a:rPr lang="zh-CN" altLang="en-US" sz="2000" dirty="0"/>
              <a:t>以取得商标专用权的行为</a:t>
            </a:r>
            <a:r>
              <a:rPr lang="en-US" altLang="zh-CN" sz="2000" dirty="0"/>
              <a:t>.«</a:t>
            </a:r>
            <a:r>
              <a:rPr lang="zh-CN" altLang="en-US" sz="2000" dirty="0"/>
              <a:t>商标法</a:t>
            </a:r>
            <a:r>
              <a:rPr lang="en-US" altLang="zh-CN" sz="2000" dirty="0"/>
              <a:t>»</a:t>
            </a:r>
            <a:r>
              <a:rPr lang="zh-CN" altLang="en-US" sz="2000" dirty="0"/>
              <a:t>第３条规定</a:t>
            </a:r>
            <a:r>
              <a:rPr lang="en-US" altLang="zh-CN" sz="2000" dirty="0"/>
              <a:t>:“</a:t>
            </a:r>
            <a:r>
              <a:rPr lang="zh-CN" altLang="en-US" sz="2000" dirty="0"/>
              <a:t>经商标局核准注册</a:t>
            </a:r>
            <a:r>
              <a:rPr lang="zh-CN" altLang="en-US" sz="2000" dirty="0" smtClean="0"/>
              <a:t>的商标为注册商标</a:t>
            </a:r>
            <a:r>
              <a:rPr lang="en-US" altLang="zh-CN" sz="2000" dirty="0"/>
              <a:t>,</a:t>
            </a:r>
            <a:r>
              <a:rPr lang="zh-CN" altLang="en-US" sz="2000" dirty="0"/>
              <a:t>经商标局核准注册的商标为注册商标</a:t>
            </a:r>
            <a:r>
              <a:rPr lang="en-US" altLang="zh-CN" sz="2000" dirty="0"/>
              <a:t>,</a:t>
            </a:r>
            <a:r>
              <a:rPr lang="zh-CN" altLang="en-US" sz="2000" dirty="0"/>
              <a:t>商标注册人享有商标专用权</a:t>
            </a:r>
            <a:r>
              <a:rPr lang="en-US" altLang="zh-CN" sz="2000" dirty="0"/>
              <a:t>,</a:t>
            </a:r>
            <a:r>
              <a:rPr lang="zh-CN" altLang="en-US" sz="2000" dirty="0" smtClean="0"/>
              <a:t>受法</a:t>
            </a:r>
            <a:r>
              <a:rPr lang="zh-TW" altLang="en-US" sz="2000" dirty="0" smtClean="0"/>
              <a:t>律保护</a:t>
            </a:r>
            <a:r>
              <a:rPr lang="en-US" altLang="zh-TW" sz="2000" dirty="0"/>
              <a:t>.”</a:t>
            </a:r>
          </a:p>
          <a:p>
            <a:pPr indent="623888"/>
            <a:endParaRPr lang="en-US" altLang="zh-CN" sz="2400" dirty="0" smtClean="0"/>
          </a:p>
          <a:p>
            <a:pPr indent="623888"/>
            <a:r>
              <a:rPr lang="en-US" altLang="zh-CN" sz="2400" dirty="0" smtClean="0"/>
              <a:t>(</a:t>
            </a:r>
            <a:r>
              <a:rPr lang="zh-CN" altLang="en-US" sz="2400" dirty="0"/>
              <a:t>二</a:t>
            </a:r>
            <a:r>
              <a:rPr lang="en-US" altLang="zh-CN" sz="2400" dirty="0"/>
              <a:t>)</a:t>
            </a:r>
            <a:r>
              <a:rPr lang="zh-CN" altLang="en-US" sz="2400" dirty="0"/>
              <a:t>商标注册申请的方法</a:t>
            </a:r>
          </a:p>
          <a:p>
            <a:pPr indent="1069975"/>
            <a:r>
              <a:rPr lang="zh-CN" altLang="en-US" sz="2000" dirty="0"/>
              <a:t>申请商标注册应当遵循以下几条规定</a:t>
            </a:r>
            <a:r>
              <a:rPr lang="en-US" altLang="zh-CN" sz="2000" dirty="0"/>
              <a:t>.</a:t>
            </a:r>
          </a:p>
          <a:p>
            <a:pPr indent="1069975"/>
            <a:r>
              <a:rPr lang="en-US" altLang="zh-CN" sz="2000" dirty="0"/>
              <a:t>(</a:t>
            </a:r>
            <a:r>
              <a:rPr lang="zh-CN" altLang="en-US" sz="2000" dirty="0"/>
              <a:t>１</a:t>
            </a:r>
            <a:r>
              <a:rPr lang="en-US" altLang="zh-CN" sz="2000" dirty="0"/>
              <a:t>)</a:t>
            </a:r>
            <a:r>
              <a:rPr lang="zh-CN" altLang="en-US" sz="2000" dirty="0"/>
              <a:t>按规定的商品分类表填报使用商标的商品类别和商品名称</a:t>
            </a:r>
            <a:r>
              <a:rPr lang="en-US" altLang="zh-CN" sz="2000" dirty="0"/>
              <a:t>.</a:t>
            </a:r>
          </a:p>
          <a:p>
            <a:pPr indent="1069975"/>
            <a:r>
              <a:rPr lang="en-US" altLang="zh-CN" sz="2000" dirty="0"/>
              <a:t>(</a:t>
            </a:r>
            <a:r>
              <a:rPr lang="zh-CN" altLang="en-US" sz="2000" dirty="0"/>
              <a:t>２</a:t>
            </a:r>
            <a:r>
              <a:rPr lang="en-US" altLang="zh-CN" sz="2000" dirty="0"/>
              <a:t>)</a:t>
            </a:r>
            <a:r>
              <a:rPr lang="zh-CN" altLang="en-US" sz="2000" dirty="0"/>
              <a:t>同一申请人在不同类别的商品上使用同一商标的</a:t>
            </a:r>
            <a:r>
              <a:rPr lang="en-US" altLang="zh-CN" sz="2000" dirty="0"/>
              <a:t>,</a:t>
            </a:r>
            <a:r>
              <a:rPr lang="zh-CN" altLang="en-US" sz="2000" dirty="0" smtClean="0"/>
              <a:t>应当按商品分类表提出注册</a:t>
            </a:r>
            <a:r>
              <a:rPr lang="zh-TW" altLang="en-US" sz="2000" dirty="0" smtClean="0"/>
              <a:t>申请</a:t>
            </a:r>
            <a:r>
              <a:rPr lang="en-US" altLang="zh-TW" sz="2000" dirty="0"/>
              <a:t>.</a:t>
            </a:r>
          </a:p>
          <a:p>
            <a:pPr indent="1069975"/>
            <a:r>
              <a:rPr lang="en-US" altLang="zh-CN" sz="2000" dirty="0"/>
              <a:t>(</a:t>
            </a:r>
            <a:r>
              <a:rPr lang="zh-CN" altLang="en-US" sz="2000" dirty="0"/>
              <a:t>３</a:t>
            </a:r>
            <a:r>
              <a:rPr lang="en-US" altLang="zh-CN" sz="2000" dirty="0"/>
              <a:t>)</a:t>
            </a:r>
            <a:r>
              <a:rPr lang="zh-CN" altLang="en-US" sz="2000" dirty="0"/>
              <a:t>注册商标需要在同一类的其他商品上使用的</a:t>
            </a:r>
            <a:r>
              <a:rPr lang="en-US" altLang="zh-CN" sz="2000" dirty="0"/>
              <a:t>,</a:t>
            </a:r>
            <a:r>
              <a:rPr lang="zh-CN" altLang="en-US" sz="2000" dirty="0"/>
              <a:t>应当另行提出注册申请</a:t>
            </a:r>
            <a:r>
              <a:rPr lang="en-US" altLang="zh-CN" sz="2000" dirty="0"/>
              <a:t>.</a:t>
            </a:r>
          </a:p>
          <a:p>
            <a:pPr indent="1069975"/>
            <a:r>
              <a:rPr lang="en-US" altLang="zh-CN" sz="2000" dirty="0"/>
              <a:t>(</a:t>
            </a:r>
            <a:r>
              <a:rPr lang="zh-CN" altLang="en-US" sz="2000" dirty="0"/>
              <a:t>４</a:t>
            </a:r>
            <a:r>
              <a:rPr lang="en-US" altLang="zh-CN" sz="2000" dirty="0"/>
              <a:t>)</a:t>
            </a:r>
            <a:r>
              <a:rPr lang="zh-CN" altLang="en-US" sz="2000" dirty="0"/>
              <a:t>注册商标需要改变其标志的</a:t>
            </a:r>
            <a:r>
              <a:rPr lang="en-US" altLang="zh-CN" sz="2000" dirty="0"/>
              <a:t>,</a:t>
            </a:r>
            <a:r>
              <a:rPr lang="zh-CN" altLang="en-US" sz="2000" dirty="0"/>
              <a:t>应当重新提出注册申请</a:t>
            </a:r>
            <a:r>
              <a:rPr lang="en-US" altLang="zh-CN" sz="2000" dirty="0"/>
              <a:t>.</a:t>
            </a:r>
          </a:p>
          <a:p>
            <a:pPr indent="1069975"/>
            <a:r>
              <a:rPr lang="en-US" altLang="zh-CN" sz="2000" dirty="0"/>
              <a:t>(</a:t>
            </a:r>
            <a:r>
              <a:rPr lang="zh-CN" altLang="en-US" sz="2000" dirty="0"/>
              <a:t>５</a:t>
            </a:r>
            <a:r>
              <a:rPr lang="en-US" altLang="zh-CN" sz="2000" dirty="0"/>
              <a:t>)</a:t>
            </a:r>
            <a:r>
              <a:rPr lang="zh-CN" altLang="en-US" sz="2000" dirty="0"/>
              <a:t>注册商标需要变更注册人的名义、地址或者其他注册事项的</a:t>
            </a:r>
            <a:r>
              <a:rPr lang="en-US" altLang="zh-CN" sz="2000" dirty="0"/>
              <a:t>,</a:t>
            </a:r>
            <a:r>
              <a:rPr lang="zh-CN" altLang="en-US" sz="2000" dirty="0"/>
              <a:t>应当提出变更申请</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1176348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商标法</a:t>
            </a:r>
            <a:endParaRPr lang="zh-CN" altLang="en-US" sz="3200" b="1" dirty="0"/>
          </a:p>
        </p:txBody>
      </p:sp>
      <p:sp>
        <p:nvSpPr>
          <p:cNvPr id="37" name="文本框 36"/>
          <p:cNvSpPr txBox="1"/>
          <p:nvPr/>
        </p:nvSpPr>
        <p:spPr>
          <a:xfrm>
            <a:off x="607092" y="825580"/>
            <a:ext cx="11066929" cy="5693866"/>
          </a:xfrm>
          <a:prstGeom prst="rect">
            <a:avLst/>
          </a:prstGeom>
          <a:noFill/>
        </p:spPr>
        <p:txBody>
          <a:bodyPr wrap="square" rtlCol="0">
            <a:spAutoFit/>
          </a:bodyPr>
          <a:lstStyle/>
          <a:p>
            <a:r>
              <a:rPr lang="zh-CN" altLang="en-US" sz="2400" b="1" dirty="0"/>
              <a:t>二、商标的注册与核准</a:t>
            </a:r>
          </a:p>
          <a:p>
            <a:pPr indent="623888"/>
            <a:endParaRPr lang="en-US" altLang="zh-CN" sz="2400" dirty="0" smtClean="0"/>
          </a:p>
          <a:p>
            <a:pPr indent="623888"/>
            <a:r>
              <a:rPr lang="en-US" altLang="zh-CN" sz="2400" dirty="0"/>
              <a:t>(</a:t>
            </a:r>
            <a:r>
              <a:rPr lang="zh-CN" altLang="en-US" sz="2400" dirty="0"/>
              <a:t>三</a:t>
            </a:r>
            <a:r>
              <a:rPr lang="en-US" altLang="zh-CN" sz="2400" dirty="0"/>
              <a:t>)</a:t>
            </a:r>
            <a:r>
              <a:rPr lang="zh-CN" altLang="en-US" sz="2400" dirty="0"/>
              <a:t>商标注册的审查与核准</a:t>
            </a:r>
          </a:p>
          <a:p>
            <a:pPr indent="623888"/>
            <a:r>
              <a:rPr lang="zh-CN" altLang="en-US" sz="2400" dirty="0"/>
              <a:t>商标审查是商标主管机关对商标注册申请是否符合商标法的规定所进</a:t>
            </a:r>
            <a:r>
              <a:rPr lang="zh-CN" altLang="en-US" sz="2400" dirty="0" smtClean="0"/>
              <a:t>行的一系列活动</a:t>
            </a:r>
            <a:r>
              <a:rPr lang="en-US" altLang="zh-CN" sz="2400" dirty="0"/>
              <a:t>.</a:t>
            </a:r>
            <a:r>
              <a:rPr lang="zh-CN" altLang="en-US" sz="2400" dirty="0"/>
              <a:t>商标审查是决定授予商标专用权的关键</a:t>
            </a:r>
            <a:r>
              <a:rPr lang="en-US" altLang="zh-CN" sz="2400" dirty="0"/>
              <a:t>.</a:t>
            </a:r>
            <a:r>
              <a:rPr lang="zh-CN" altLang="en-US" sz="2400" dirty="0"/>
              <a:t>商标审查主要包括形式审查、实质审查、</a:t>
            </a:r>
            <a:r>
              <a:rPr lang="zh-CN" altLang="en-US" sz="2400" dirty="0" smtClean="0"/>
              <a:t>公告</a:t>
            </a:r>
            <a:r>
              <a:rPr lang="zh-CN" altLang="en-US" sz="2400" dirty="0"/>
              <a:t>核准及对有争议的商标的复审或裁定</a:t>
            </a:r>
            <a:r>
              <a:rPr lang="en-US" altLang="zh-CN" sz="2400" dirty="0"/>
              <a:t>.</a:t>
            </a:r>
            <a:endParaRPr lang="en-US" altLang="zh-CN" sz="2400" dirty="0" smtClean="0"/>
          </a:p>
          <a:p>
            <a:pPr indent="623888"/>
            <a:r>
              <a:rPr lang="zh-CN" altLang="en-US" sz="2000" dirty="0" smtClean="0"/>
              <a:t>１</a:t>
            </a:r>
            <a:r>
              <a:rPr lang="en-US" altLang="zh-CN" sz="2000" dirty="0" smtClean="0"/>
              <a:t>.</a:t>
            </a:r>
            <a:r>
              <a:rPr lang="zh-CN" altLang="en-US" sz="2000" dirty="0" smtClean="0"/>
              <a:t>形式审查</a:t>
            </a:r>
            <a:endParaRPr lang="zh-CN" altLang="en-US" sz="2000" dirty="0"/>
          </a:p>
          <a:p>
            <a:pPr indent="623888"/>
            <a:r>
              <a:rPr lang="zh-CN" altLang="en-US" sz="2000" dirty="0"/>
              <a:t>形式审查主要审查申请手续是否齐备</a:t>
            </a:r>
            <a:r>
              <a:rPr lang="en-US" altLang="zh-CN" sz="2000" dirty="0"/>
              <a:t>,</a:t>
            </a:r>
            <a:r>
              <a:rPr lang="zh-CN" altLang="en-US" sz="2000" dirty="0"/>
              <a:t>申请人是否具备申请资格</a:t>
            </a:r>
            <a:r>
              <a:rPr lang="en-US" altLang="zh-CN" sz="2000" dirty="0"/>
              <a:t>,</a:t>
            </a:r>
            <a:r>
              <a:rPr lang="zh-CN" altLang="en-US" sz="2000" dirty="0"/>
              <a:t>申请文件是否齐全</a:t>
            </a:r>
            <a:r>
              <a:rPr lang="en-US" altLang="zh-CN" sz="2000" dirty="0" smtClean="0"/>
              <a:t>,</a:t>
            </a:r>
            <a:r>
              <a:rPr lang="zh-CN" altLang="en-US" sz="2000" dirty="0" smtClean="0"/>
              <a:t>申请书填写是否符合规</a:t>
            </a:r>
            <a:r>
              <a:rPr lang="zh-CN" altLang="en-US" sz="2000" dirty="0"/>
              <a:t>定</a:t>
            </a:r>
            <a:r>
              <a:rPr lang="en-US" altLang="zh-CN" sz="2000" dirty="0"/>
              <a:t>,</a:t>
            </a:r>
            <a:r>
              <a:rPr lang="zh-CN" altLang="en-US" sz="2000" dirty="0"/>
              <a:t>商标及商标图样的规格、数量是否符合要求</a:t>
            </a:r>
            <a:r>
              <a:rPr lang="en-US" altLang="zh-CN" sz="2000" dirty="0"/>
              <a:t>,</a:t>
            </a:r>
            <a:r>
              <a:rPr lang="zh-CN" altLang="en-US" sz="2000" dirty="0"/>
              <a:t>应交送</a:t>
            </a:r>
            <a:r>
              <a:rPr lang="zh-CN" altLang="en-US" sz="2000" dirty="0" smtClean="0"/>
              <a:t>的证明文件是否完备</a:t>
            </a:r>
            <a:r>
              <a:rPr lang="en-US" altLang="zh-CN" sz="2000" dirty="0"/>
              <a:t>,</a:t>
            </a:r>
            <a:r>
              <a:rPr lang="zh-CN" altLang="en-US" sz="2000" dirty="0"/>
              <a:t>规费是否缴纳</a:t>
            </a:r>
            <a:r>
              <a:rPr lang="en-US" altLang="zh-CN" sz="2000" dirty="0"/>
              <a:t>,</a:t>
            </a:r>
            <a:r>
              <a:rPr lang="zh-CN" altLang="en-US" sz="2000" dirty="0"/>
              <a:t>等等</a:t>
            </a:r>
            <a:r>
              <a:rPr lang="en-US" altLang="zh-CN" sz="2000" dirty="0"/>
              <a:t>.</a:t>
            </a:r>
            <a:r>
              <a:rPr lang="zh-CN" altLang="en-US" sz="2000" dirty="0"/>
              <a:t>形式审查符合规定的</a:t>
            </a:r>
            <a:r>
              <a:rPr lang="en-US" altLang="zh-CN" sz="2000" dirty="0"/>
              <a:t>,</a:t>
            </a:r>
            <a:r>
              <a:rPr lang="zh-CN" altLang="en-US" sz="2000" dirty="0"/>
              <a:t>商标局予以受理</a:t>
            </a:r>
            <a:r>
              <a:rPr lang="en-US" altLang="zh-CN" sz="2000" dirty="0"/>
              <a:t>,</a:t>
            </a:r>
            <a:r>
              <a:rPr lang="zh-CN" altLang="en-US" sz="2000" dirty="0"/>
              <a:t>编定申请号</a:t>
            </a:r>
            <a:r>
              <a:rPr lang="en-US" altLang="zh-CN" sz="2000" dirty="0"/>
              <a:t>,</a:t>
            </a:r>
            <a:r>
              <a:rPr lang="zh-CN" altLang="en-US" sz="2000" dirty="0" smtClean="0"/>
              <a:t>发给受理通知书</a:t>
            </a:r>
            <a:r>
              <a:rPr lang="en-US" altLang="zh-CN" sz="2000" dirty="0" smtClean="0"/>
              <a:t>.</a:t>
            </a:r>
            <a:endParaRPr lang="en-US" altLang="zh-CN" sz="2000" dirty="0"/>
          </a:p>
          <a:p>
            <a:pPr indent="623888"/>
            <a:r>
              <a:rPr lang="zh-CN" altLang="en-US" sz="2000" dirty="0" smtClean="0"/>
              <a:t>２</a:t>
            </a:r>
            <a:r>
              <a:rPr lang="en-US" altLang="zh-CN" sz="2000" dirty="0" smtClean="0"/>
              <a:t>.</a:t>
            </a:r>
            <a:r>
              <a:rPr lang="zh-CN" altLang="en-US" sz="2000" dirty="0" smtClean="0"/>
              <a:t> </a:t>
            </a:r>
            <a:r>
              <a:rPr lang="zh-CN" altLang="en-US" sz="2000" dirty="0"/>
              <a:t>实质审查</a:t>
            </a:r>
          </a:p>
          <a:p>
            <a:pPr indent="623888"/>
            <a:r>
              <a:rPr lang="zh-CN" altLang="en-US" sz="2000" dirty="0"/>
              <a:t>实质审查是对商标是否具备注册条件的审查</a:t>
            </a:r>
            <a:r>
              <a:rPr lang="en-US" altLang="zh-CN" sz="2000" dirty="0"/>
              <a:t>.</a:t>
            </a:r>
            <a:r>
              <a:rPr lang="zh-CN" altLang="en-US" sz="2000" dirty="0"/>
              <a:t>申请注册的</a:t>
            </a:r>
            <a:r>
              <a:rPr lang="zh-CN" altLang="en-US" sz="2000" dirty="0" smtClean="0"/>
              <a:t>商标能否初步审定并予以公告取决于是否通过实质审查</a:t>
            </a:r>
            <a:r>
              <a:rPr lang="en-US" altLang="zh-CN" sz="2000" dirty="0" smtClean="0"/>
              <a:t>.</a:t>
            </a:r>
            <a:endParaRPr lang="en-US" altLang="zh-CN" sz="2000" dirty="0"/>
          </a:p>
          <a:p>
            <a:pPr indent="623888"/>
            <a:r>
              <a:rPr lang="zh-CN" altLang="en-US" sz="2000" dirty="0" smtClean="0"/>
              <a:t>３</a:t>
            </a:r>
            <a:r>
              <a:rPr lang="en-US" altLang="zh-CN" sz="2000" dirty="0" smtClean="0"/>
              <a:t>.</a:t>
            </a:r>
            <a:r>
              <a:rPr lang="zh-CN" altLang="en-US" sz="2000" dirty="0" smtClean="0"/>
              <a:t>公告核准</a:t>
            </a:r>
            <a:endParaRPr lang="zh-CN" altLang="en-US" sz="2000" dirty="0"/>
          </a:p>
          <a:p>
            <a:pPr indent="623888"/>
            <a:r>
              <a:rPr lang="zh-CN" altLang="en-US" sz="2000" dirty="0"/>
              <a:t>申请注册的商标</a:t>
            </a:r>
            <a:r>
              <a:rPr lang="en-US" altLang="zh-CN" sz="2000" dirty="0"/>
              <a:t>,</a:t>
            </a:r>
            <a:r>
              <a:rPr lang="zh-CN" altLang="en-US" sz="2000" dirty="0"/>
              <a:t>凡符合商标法规定的</a:t>
            </a:r>
            <a:r>
              <a:rPr lang="en-US" altLang="zh-CN" sz="2000" dirty="0"/>
              <a:t>,</a:t>
            </a:r>
            <a:r>
              <a:rPr lang="zh-CN" altLang="en-US" sz="2000" dirty="0"/>
              <a:t>由商标局初步审定</a:t>
            </a:r>
            <a:r>
              <a:rPr lang="en-US" altLang="zh-CN" sz="2000" dirty="0"/>
              <a:t>,</a:t>
            </a:r>
            <a:r>
              <a:rPr lang="zh-CN" altLang="en-US" sz="2000" dirty="0"/>
              <a:t>予以公告</a:t>
            </a:r>
            <a:r>
              <a:rPr lang="en-US" altLang="zh-CN" sz="2000" dirty="0" smtClean="0"/>
              <a:t>.</a:t>
            </a:r>
          </a:p>
          <a:p>
            <a:pPr indent="623888"/>
            <a:r>
              <a:rPr lang="zh-CN" altLang="en-US" sz="2000" dirty="0" smtClean="0"/>
              <a:t>４</a:t>
            </a:r>
            <a:r>
              <a:rPr lang="en-US" altLang="zh-CN" sz="2000" dirty="0" smtClean="0"/>
              <a:t>.</a:t>
            </a:r>
            <a:r>
              <a:rPr lang="zh-CN" altLang="en-US" sz="2000" dirty="0" smtClean="0"/>
              <a:t> </a:t>
            </a:r>
            <a:r>
              <a:rPr lang="zh-CN" altLang="en-US" sz="2000" dirty="0"/>
              <a:t>复审或裁定</a:t>
            </a:r>
          </a:p>
          <a:p>
            <a:pPr indent="623888"/>
            <a:r>
              <a:rPr lang="zh-CN" altLang="en-US" sz="2000" dirty="0"/>
              <a:t>对驳回申请、不予公告的商标</a:t>
            </a:r>
            <a:r>
              <a:rPr lang="en-US" altLang="zh-CN" sz="2000" dirty="0"/>
              <a:t>,</a:t>
            </a:r>
            <a:r>
              <a:rPr lang="zh-CN" altLang="en-US" sz="2000" dirty="0"/>
              <a:t>商标局应当书面通知申请人</a:t>
            </a:r>
            <a:r>
              <a:rPr lang="en-US" altLang="zh-CN" sz="2000" dirty="0"/>
              <a:t>.</a:t>
            </a:r>
            <a:endParaRPr lang="zh-CN" altLang="en-US"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88977315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商标法</a:t>
            </a:r>
            <a:endParaRPr lang="zh-CN" altLang="en-US" sz="3200" b="1" dirty="0"/>
          </a:p>
        </p:txBody>
      </p:sp>
      <p:sp>
        <p:nvSpPr>
          <p:cNvPr id="37" name="文本框 36"/>
          <p:cNvSpPr txBox="1"/>
          <p:nvPr/>
        </p:nvSpPr>
        <p:spPr>
          <a:xfrm>
            <a:off x="607092" y="825580"/>
            <a:ext cx="11066929" cy="5447645"/>
          </a:xfrm>
          <a:prstGeom prst="rect">
            <a:avLst/>
          </a:prstGeom>
          <a:noFill/>
        </p:spPr>
        <p:txBody>
          <a:bodyPr wrap="square" rtlCol="0">
            <a:spAutoFit/>
          </a:bodyPr>
          <a:lstStyle/>
          <a:p>
            <a:r>
              <a:rPr lang="zh-CN" altLang="en-US" sz="2400" b="1" dirty="0"/>
              <a:t>三、商标权</a:t>
            </a:r>
          </a:p>
          <a:p>
            <a:pPr indent="534988"/>
            <a:endParaRPr lang="en-US" altLang="zh-CN" sz="2400" dirty="0" smtClean="0"/>
          </a:p>
          <a:p>
            <a:pPr indent="534988"/>
            <a:r>
              <a:rPr lang="en-US" altLang="zh-CN" sz="2400" dirty="0" smtClean="0"/>
              <a:t>(</a:t>
            </a:r>
            <a:r>
              <a:rPr lang="zh-CN" altLang="en-US" sz="2400" dirty="0"/>
              <a:t>一</a:t>
            </a:r>
            <a:r>
              <a:rPr lang="en-US" altLang="zh-CN" sz="2400" dirty="0"/>
              <a:t>)</a:t>
            </a:r>
            <a:r>
              <a:rPr lang="zh-CN" altLang="en-US" sz="2400" dirty="0"/>
              <a:t>商标权的概念</a:t>
            </a:r>
          </a:p>
          <a:p>
            <a:pPr indent="534988"/>
            <a:r>
              <a:rPr lang="zh-CN" altLang="en-US" sz="2000" dirty="0"/>
              <a:t>商标权是商标专用权的简称</a:t>
            </a:r>
            <a:r>
              <a:rPr lang="en-US" altLang="zh-CN" sz="2000" dirty="0"/>
              <a:t>,</a:t>
            </a:r>
            <a:r>
              <a:rPr lang="zh-CN" altLang="en-US" sz="2000" dirty="0"/>
              <a:t>是指商标主管机关依法授予商标</a:t>
            </a:r>
            <a:r>
              <a:rPr lang="zh-CN" altLang="en-US" sz="2000" dirty="0" smtClean="0"/>
              <a:t>所有人对其注册商标受国家法律保护</a:t>
            </a:r>
            <a:r>
              <a:rPr lang="zh-CN" altLang="en-US" sz="2000" dirty="0"/>
              <a:t>的专有权</a:t>
            </a:r>
            <a:r>
              <a:rPr lang="en-US" altLang="zh-CN" sz="2000" dirty="0"/>
              <a:t>.</a:t>
            </a:r>
            <a:r>
              <a:rPr lang="zh-CN" altLang="en-US" sz="2000" dirty="0"/>
              <a:t>由于我国实行注册取得商标专用权的原则</a:t>
            </a:r>
            <a:r>
              <a:rPr lang="en-US" altLang="zh-CN" sz="2000" dirty="0"/>
              <a:t>,</a:t>
            </a:r>
            <a:r>
              <a:rPr lang="zh-CN" altLang="en-US" sz="2000" dirty="0" smtClean="0"/>
              <a:t>商标权也就是因商标注册而产</a:t>
            </a:r>
            <a:r>
              <a:rPr lang="zh-CN" altLang="en-US" sz="2000" dirty="0"/>
              <a:t>生的权利</a:t>
            </a:r>
            <a:r>
              <a:rPr lang="en-US" altLang="zh-CN" sz="2000" dirty="0"/>
              <a:t>.</a:t>
            </a:r>
            <a:r>
              <a:rPr lang="zh-CN" altLang="en-US" sz="2000" dirty="0"/>
              <a:t>商标注册人依法支配其注册商标并禁止他人侵害的权利</a:t>
            </a:r>
            <a:r>
              <a:rPr lang="en-US" altLang="zh-CN" sz="2000" dirty="0"/>
              <a:t>,</a:t>
            </a:r>
            <a:r>
              <a:rPr lang="zh-CN" altLang="en-US" sz="2000" dirty="0" smtClean="0"/>
              <a:t>包括商标注册人对其注册商标</a:t>
            </a:r>
            <a:r>
              <a:rPr lang="zh-CN" altLang="en-US" sz="2000" dirty="0"/>
              <a:t>的排他使用权、收益权、处分权、续展权和禁止他人侵害的权利</a:t>
            </a:r>
            <a:r>
              <a:rPr lang="en-US" altLang="zh-CN" sz="2000" dirty="0" smtClean="0"/>
              <a:t>.</a:t>
            </a:r>
          </a:p>
          <a:p>
            <a:pPr indent="534988"/>
            <a:endParaRPr lang="en-US" altLang="zh-CN" sz="2400" dirty="0" smtClean="0"/>
          </a:p>
          <a:p>
            <a:pPr indent="534988"/>
            <a:r>
              <a:rPr lang="en-US" altLang="zh-CN" sz="2400" dirty="0" smtClean="0"/>
              <a:t>(</a:t>
            </a:r>
            <a:r>
              <a:rPr lang="zh-CN" altLang="en-US" sz="2400" dirty="0"/>
              <a:t>二</a:t>
            </a:r>
            <a:r>
              <a:rPr lang="en-US" altLang="zh-CN" sz="2400" dirty="0"/>
              <a:t>)</a:t>
            </a:r>
            <a:r>
              <a:rPr lang="zh-CN" altLang="en-US" sz="2400" dirty="0"/>
              <a:t>商标权的主体</a:t>
            </a:r>
          </a:p>
          <a:p>
            <a:pPr indent="534988"/>
            <a:r>
              <a:rPr lang="zh-CN" altLang="en-US" sz="2000" dirty="0"/>
              <a:t>商标权的主体是指通过法定程序</a:t>
            </a:r>
            <a:r>
              <a:rPr lang="en-US" altLang="zh-CN" sz="2000" dirty="0"/>
              <a:t>,</a:t>
            </a:r>
            <a:r>
              <a:rPr lang="zh-CN" altLang="en-US" sz="2000" dirty="0"/>
              <a:t>在自己生产、制造、加工、拣选、经销的商品或</a:t>
            </a:r>
            <a:r>
              <a:rPr lang="zh-CN" altLang="en-US" sz="2000" dirty="0" smtClean="0"/>
              <a:t>提供的服务上</a:t>
            </a:r>
            <a:r>
              <a:rPr lang="zh-CN" altLang="en-US" sz="2000" dirty="0"/>
              <a:t>享有商标专用权的人</a:t>
            </a:r>
            <a:r>
              <a:rPr lang="en-US" altLang="zh-CN" sz="2000" dirty="0"/>
              <a:t>.</a:t>
            </a:r>
            <a:r>
              <a:rPr lang="zh-CN" altLang="en-US" sz="2000" dirty="0"/>
              <a:t>商标权的主体即商标权的所有人</a:t>
            </a:r>
            <a:r>
              <a:rPr lang="en-US" altLang="zh-CN" sz="2000" dirty="0"/>
              <a:t>,</a:t>
            </a:r>
            <a:r>
              <a:rPr lang="zh-CN" altLang="en-US" sz="2000" dirty="0"/>
              <a:t>可以是自然人、法人或</a:t>
            </a:r>
            <a:r>
              <a:rPr lang="zh-CN" altLang="en-US" sz="2000" dirty="0" smtClean="0"/>
              <a:t>其他组织</a:t>
            </a:r>
            <a:r>
              <a:rPr lang="en-US" altLang="zh-CN" sz="2000" dirty="0"/>
              <a:t>,</a:t>
            </a:r>
            <a:r>
              <a:rPr lang="zh-CN" altLang="en-US" sz="2000" dirty="0"/>
              <a:t>也可以是外国人</a:t>
            </a:r>
            <a:r>
              <a:rPr lang="en-US" altLang="zh-CN" sz="2000" dirty="0"/>
              <a:t>.</a:t>
            </a:r>
            <a:r>
              <a:rPr lang="zh-CN" altLang="en-US" sz="2000" dirty="0"/>
              <a:t>两个以上的自然人、法人或者其他组织可以共同申请同一商标</a:t>
            </a:r>
            <a:r>
              <a:rPr lang="en-US" altLang="zh-CN" sz="2000" dirty="0"/>
              <a:t>,</a:t>
            </a:r>
            <a:r>
              <a:rPr lang="zh-CN" altLang="en-US" sz="2000" dirty="0" smtClean="0"/>
              <a:t>共同</a:t>
            </a:r>
            <a:r>
              <a:rPr lang="zh-CN" altLang="en-US" sz="2000" dirty="0"/>
              <a:t>享有和行使商标专用权</a:t>
            </a:r>
            <a:r>
              <a:rPr lang="en-US" altLang="zh-CN" sz="2000" dirty="0" smtClean="0"/>
              <a:t>.</a:t>
            </a:r>
          </a:p>
          <a:p>
            <a:pPr indent="534988"/>
            <a:endParaRPr lang="en-US" altLang="zh-CN" sz="2400" dirty="0" smtClean="0"/>
          </a:p>
          <a:p>
            <a:pPr indent="534988"/>
            <a:r>
              <a:rPr lang="en-US" altLang="zh-CN" sz="2400" dirty="0" smtClean="0"/>
              <a:t>(</a:t>
            </a:r>
            <a:r>
              <a:rPr lang="zh-CN" altLang="en-US" sz="2400" dirty="0"/>
              <a:t>三</a:t>
            </a:r>
            <a:r>
              <a:rPr lang="en-US" altLang="zh-CN" sz="2400" dirty="0"/>
              <a:t>)</a:t>
            </a:r>
            <a:r>
              <a:rPr lang="zh-CN" altLang="en-US" sz="2400" dirty="0"/>
              <a:t>商标权的客体</a:t>
            </a:r>
          </a:p>
          <a:p>
            <a:pPr indent="534988"/>
            <a:r>
              <a:rPr lang="zh-CN" altLang="en-US" sz="2000" dirty="0"/>
              <a:t>商标权的客体即法律对商标权所保护的具体对象</a:t>
            </a:r>
            <a:r>
              <a:rPr lang="en-US" altLang="zh-CN" sz="2000" dirty="0"/>
              <a:t>,</a:t>
            </a:r>
            <a:r>
              <a:rPr lang="zh-CN" altLang="en-US" sz="2000" dirty="0"/>
              <a:t>是商标权的物化载体</a:t>
            </a:r>
            <a:r>
              <a:rPr lang="en-US" altLang="zh-CN" sz="2000" dirty="0"/>
              <a:t>,</a:t>
            </a:r>
            <a:r>
              <a:rPr lang="zh-CN" altLang="en-US" sz="2000" dirty="0"/>
              <a:t>即注册商标</a:t>
            </a:r>
            <a:r>
              <a:rPr lang="en-US" altLang="zh-CN" sz="2000" dirty="0" smtClean="0"/>
              <a:t>.</a:t>
            </a:r>
            <a:r>
              <a:rPr lang="zh-CN" altLang="en-US" sz="2000" dirty="0" smtClean="0"/>
              <a:t>没有注册</a:t>
            </a:r>
            <a:r>
              <a:rPr lang="zh-CN" altLang="en-US" sz="2000" dirty="0"/>
              <a:t>的商标以及未予核准注册的商标</a:t>
            </a:r>
            <a:r>
              <a:rPr lang="en-US" altLang="zh-CN" sz="2000" dirty="0"/>
              <a:t>,</a:t>
            </a:r>
            <a:r>
              <a:rPr lang="zh-CN" altLang="en-US" sz="2000" dirty="0"/>
              <a:t>其专用权均不受法律的保护</a:t>
            </a:r>
            <a:r>
              <a:rPr lang="en-US" altLang="zh-CN" sz="2000" dirty="0"/>
              <a:t>,</a:t>
            </a:r>
            <a:r>
              <a:rPr lang="zh-CN" altLang="en-US" sz="2000" dirty="0"/>
              <a:t>因而不是商标权</a:t>
            </a:r>
            <a:r>
              <a:rPr lang="zh-CN" altLang="en-US" sz="2000" dirty="0" smtClean="0"/>
              <a:t>的</a:t>
            </a:r>
            <a:r>
              <a:rPr lang="ja-JP" altLang="en-US" sz="2000" dirty="0" smtClean="0"/>
              <a:t>客体</a:t>
            </a:r>
            <a:r>
              <a:rPr lang="en-US" altLang="ja-JP" sz="2000" dirty="0" smtClean="0"/>
              <a:t>.</a:t>
            </a:r>
            <a:endParaRPr lang="en-US" altLang="ja-JP"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41197571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smtClean="0"/>
              <a:t>商标法</a:t>
            </a:r>
            <a:endParaRPr lang="zh-CN" altLang="en-US" sz="3200" b="1" dirty="0"/>
          </a:p>
        </p:txBody>
      </p:sp>
      <p:sp>
        <p:nvSpPr>
          <p:cNvPr id="37" name="文本框 36"/>
          <p:cNvSpPr txBox="1"/>
          <p:nvPr/>
        </p:nvSpPr>
        <p:spPr>
          <a:xfrm>
            <a:off x="607092" y="825580"/>
            <a:ext cx="11066929" cy="4955203"/>
          </a:xfrm>
          <a:prstGeom prst="rect">
            <a:avLst/>
          </a:prstGeom>
          <a:noFill/>
        </p:spPr>
        <p:txBody>
          <a:bodyPr wrap="square" rtlCol="0">
            <a:spAutoFit/>
          </a:bodyPr>
          <a:lstStyle/>
          <a:p>
            <a:r>
              <a:rPr lang="zh-CN" altLang="en-US" sz="2400" b="1" dirty="0"/>
              <a:t>四、商标权的争议与保护</a:t>
            </a:r>
            <a:endParaRPr lang="en-US" altLang="zh-CN" sz="2400" b="1" dirty="0" smtClean="0"/>
          </a:p>
          <a:p>
            <a:pPr indent="534988"/>
            <a:endParaRPr lang="en-US" altLang="zh-CN" sz="2400" dirty="0" smtClean="0"/>
          </a:p>
          <a:p>
            <a:pPr indent="623888"/>
            <a:r>
              <a:rPr lang="en-US" altLang="zh-CN" sz="2400" dirty="0"/>
              <a:t>(</a:t>
            </a:r>
            <a:r>
              <a:rPr lang="zh-CN" altLang="en-US" sz="2400" dirty="0"/>
              <a:t>一</a:t>
            </a:r>
            <a:r>
              <a:rPr lang="en-US" altLang="zh-CN" sz="2400" dirty="0"/>
              <a:t>)</a:t>
            </a:r>
            <a:r>
              <a:rPr lang="zh-CN" altLang="en-US" sz="2400" dirty="0"/>
              <a:t>商标权争议</a:t>
            </a:r>
          </a:p>
          <a:p>
            <a:pPr indent="623888"/>
            <a:r>
              <a:rPr lang="zh-CN" altLang="en-US" sz="2000" dirty="0"/>
              <a:t>商标权争议是商标专用权的归属之争</a:t>
            </a:r>
            <a:r>
              <a:rPr lang="en-US" altLang="zh-CN" sz="2000" dirty="0"/>
              <a:t>,</a:t>
            </a:r>
            <a:r>
              <a:rPr lang="zh-CN" altLang="en-US" sz="2000" dirty="0"/>
              <a:t>是指商标注册人因后来注册的商标与其</a:t>
            </a:r>
            <a:r>
              <a:rPr lang="zh-CN" altLang="en-US" sz="2000" dirty="0" smtClean="0"/>
              <a:t>在同一种或类</a:t>
            </a:r>
            <a:r>
              <a:rPr lang="zh-CN" altLang="en-US" sz="2000" dirty="0"/>
              <a:t>似商品上注册在先的商标相同或者近似而向商标评审委员会提出的争议</a:t>
            </a:r>
            <a:r>
              <a:rPr lang="en-US" altLang="zh-CN" sz="2000" dirty="0"/>
              <a:t>.</a:t>
            </a:r>
            <a:endParaRPr lang="en-US" altLang="zh-CN" sz="2000" dirty="0" smtClean="0"/>
          </a:p>
          <a:p>
            <a:pPr indent="623888"/>
            <a:r>
              <a:rPr lang="en-US" altLang="zh-CN" sz="2400" dirty="0"/>
              <a:t>(</a:t>
            </a:r>
            <a:r>
              <a:rPr lang="zh-CN" altLang="en-US" sz="2400" dirty="0"/>
              <a:t>二</a:t>
            </a:r>
            <a:r>
              <a:rPr lang="en-US" altLang="zh-CN" sz="2400" dirty="0"/>
              <a:t>)</a:t>
            </a:r>
            <a:r>
              <a:rPr lang="zh-CN" altLang="en-US" sz="2400" dirty="0"/>
              <a:t>商标权的保护</a:t>
            </a:r>
          </a:p>
          <a:p>
            <a:pPr indent="623888"/>
            <a:r>
              <a:rPr lang="zh-CN" altLang="en-US" sz="2000" dirty="0" smtClean="0"/>
              <a:t>１</a:t>
            </a:r>
            <a:r>
              <a:rPr lang="en-US" altLang="zh-CN" sz="2000" dirty="0" smtClean="0"/>
              <a:t>.</a:t>
            </a:r>
            <a:r>
              <a:rPr lang="zh-CN" altLang="en-US" sz="2000" dirty="0" smtClean="0"/>
              <a:t>商标专用权保护范围</a:t>
            </a:r>
            <a:endParaRPr lang="zh-CN" altLang="en-US" sz="2000" dirty="0"/>
          </a:p>
          <a:p>
            <a:pPr indent="623888"/>
            <a:r>
              <a:rPr lang="zh-CN" altLang="en-US" sz="2000" dirty="0"/>
              <a:t>注册商标的专用权以核准注册的商标和核定使用的商品为限</a:t>
            </a:r>
            <a:r>
              <a:rPr lang="en-US" altLang="zh-CN" sz="2000" dirty="0"/>
              <a:t>.</a:t>
            </a:r>
            <a:r>
              <a:rPr lang="zh-CN" altLang="en-US" sz="2000" dirty="0"/>
              <a:t>因此</a:t>
            </a:r>
            <a:r>
              <a:rPr lang="en-US" altLang="zh-CN" sz="2000" dirty="0"/>
              <a:t>,</a:t>
            </a:r>
            <a:r>
              <a:rPr lang="zh-CN" altLang="en-US" sz="2000" dirty="0"/>
              <a:t>商标专用权的保</a:t>
            </a:r>
          </a:p>
          <a:p>
            <a:pPr indent="623888"/>
            <a:r>
              <a:rPr lang="zh-CN" altLang="en-US" sz="2000" dirty="0"/>
              <a:t>护范围主要有以下三个方面</a:t>
            </a:r>
            <a:r>
              <a:rPr lang="en-US" altLang="zh-CN" sz="2000" dirty="0"/>
              <a:t>.</a:t>
            </a:r>
          </a:p>
          <a:p>
            <a:pPr indent="1069975"/>
            <a:r>
              <a:rPr lang="en-US" altLang="zh-CN" sz="2000" dirty="0"/>
              <a:t>(</a:t>
            </a:r>
            <a:r>
              <a:rPr lang="zh-CN" altLang="en-US" sz="2000" dirty="0"/>
              <a:t>１</a:t>
            </a:r>
            <a:r>
              <a:rPr lang="en-US" altLang="zh-CN" sz="2000" dirty="0"/>
              <a:t>)</a:t>
            </a:r>
            <a:r>
              <a:rPr lang="zh-CN" altLang="en-US" sz="2000" dirty="0"/>
              <a:t>核准注册的商标</a:t>
            </a:r>
            <a:r>
              <a:rPr lang="en-US" altLang="zh-CN" sz="2000" dirty="0"/>
              <a:t>,</a:t>
            </a:r>
            <a:r>
              <a:rPr lang="zh-CN" altLang="en-US" sz="2000" dirty="0"/>
              <a:t>未注册的商标在一般情况下不受法律保护</a:t>
            </a:r>
            <a:r>
              <a:rPr lang="en-US" altLang="zh-CN" sz="2000" dirty="0"/>
              <a:t>.</a:t>
            </a:r>
          </a:p>
          <a:p>
            <a:pPr indent="1069975"/>
            <a:r>
              <a:rPr lang="en-US" altLang="zh-CN" sz="2000" dirty="0"/>
              <a:t>(</a:t>
            </a:r>
            <a:r>
              <a:rPr lang="zh-CN" altLang="en-US" sz="2000" dirty="0"/>
              <a:t>２</a:t>
            </a:r>
            <a:r>
              <a:rPr lang="en-US" altLang="zh-CN" sz="2000" dirty="0"/>
              <a:t>)</a:t>
            </a:r>
            <a:r>
              <a:rPr lang="zh-CN" altLang="en-US" sz="2000" dirty="0"/>
              <a:t>核定使用的商品</a:t>
            </a:r>
            <a:r>
              <a:rPr lang="en-US" altLang="zh-CN" sz="2000" dirty="0"/>
              <a:t>,</a:t>
            </a:r>
            <a:r>
              <a:rPr lang="zh-CN" altLang="en-US" sz="2000" dirty="0"/>
              <a:t>他人未经许可不得在相同或类似商品上使用相同或近似的商标</a:t>
            </a:r>
            <a:r>
              <a:rPr lang="en-US" altLang="zh-CN" sz="2000" dirty="0"/>
              <a:t>.</a:t>
            </a:r>
          </a:p>
          <a:p>
            <a:pPr indent="1069975"/>
            <a:r>
              <a:rPr lang="en-US" altLang="zh-CN" sz="2000" dirty="0"/>
              <a:t>(</a:t>
            </a:r>
            <a:r>
              <a:rPr lang="zh-CN" altLang="en-US" sz="2000" dirty="0"/>
              <a:t>３</a:t>
            </a:r>
            <a:r>
              <a:rPr lang="en-US" altLang="zh-CN" sz="2000" dirty="0"/>
              <a:t>)</a:t>
            </a:r>
            <a:r>
              <a:rPr lang="zh-CN" altLang="en-US" sz="2000" dirty="0"/>
              <a:t>在注册商标的有效期限内</a:t>
            </a:r>
            <a:r>
              <a:rPr lang="en-US" altLang="zh-CN" sz="2000" dirty="0"/>
              <a:t>,</a:t>
            </a:r>
            <a:r>
              <a:rPr lang="zh-CN" altLang="en-US" sz="2000" dirty="0"/>
              <a:t>超过有效期限没有续展的</a:t>
            </a:r>
            <a:r>
              <a:rPr lang="en-US" altLang="zh-CN" sz="2000" dirty="0"/>
              <a:t>,</a:t>
            </a:r>
            <a:r>
              <a:rPr lang="zh-CN" altLang="en-US" sz="2000" dirty="0"/>
              <a:t>不再受法律保护</a:t>
            </a:r>
            <a:r>
              <a:rPr lang="en-US" altLang="zh-CN" sz="2000" dirty="0"/>
              <a:t>.</a:t>
            </a:r>
          </a:p>
          <a:p>
            <a:pPr indent="623888"/>
            <a:r>
              <a:rPr lang="zh-CN" altLang="en-US" sz="2000" dirty="0" smtClean="0"/>
              <a:t>２</a:t>
            </a:r>
            <a:r>
              <a:rPr lang="en-US" altLang="zh-CN" sz="2000" dirty="0" smtClean="0"/>
              <a:t>.</a:t>
            </a:r>
            <a:r>
              <a:rPr lang="zh-CN" altLang="en-US" sz="2000" dirty="0" smtClean="0"/>
              <a:t> </a:t>
            </a:r>
            <a:r>
              <a:rPr lang="zh-CN" altLang="en-US" sz="2000" dirty="0"/>
              <a:t>侵犯商标专用权的法律责任</a:t>
            </a:r>
          </a:p>
          <a:p>
            <a:pPr indent="1069975"/>
            <a:r>
              <a:rPr lang="en-US" altLang="zh-CN" sz="2000" dirty="0"/>
              <a:t>(</a:t>
            </a:r>
            <a:r>
              <a:rPr lang="zh-CN" altLang="en-US" sz="2000" dirty="0"/>
              <a:t>１</a:t>
            </a:r>
            <a:r>
              <a:rPr lang="en-US" altLang="zh-CN" sz="2000" dirty="0"/>
              <a:t>)</a:t>
            </a:r>
            <a:r>
              <a:rPr lang="zh-CN" altLang="en-US" sz="2000" dirty="0"/>
              <a:t>侵犯注册商标专用权的行为</a:t>
            </a:r>
            <a:r>
              <a:rPr lang="en-US" altLang="zh-CN" sz="2000" dirty="0" smtClean="0"/>
              <a:t>.</a:t>
            </a:r>
          </a:p>
          <a:p>
            <a:pPr indent="1069975"/>
            <a:r>
              <a:rPr lang="en-US" altLang="zh-CN" sz="2000" dirty="0"/>
              <a:t>(</a:t>
            </a:r>
            <a:r>
              <a:rPr lang="zh-CN" altLang="en-US" sz="2000" dirty="0"/>
              <a:t>２</a:t>
            </a:r>
            <a:r>
              <a:rPr lang="en-US" altLang="zh-CN" sz="2000" dirty="0"/>
              <a:t>)</a:t>
            </a:r>
            <a:r>
              <a:rPr lang="zh-CN" altLang="en-US" sz="2000" dirty="0"/>
              <a:t>侵犯商标专用权应承担的法律责任</a:t>
            </a:r>
            <a:r>
              <a:rPr lang="en-US" altLang="zh-CN" sz="2000" dirty="0"/>
              <a:t>.</a:t>
            </a:r>
            <a:endParaRPr lang="en-US" altLang="ja-JP" sz="2000"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321823977"/>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5"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PA_文本框 4"/>
          <p:cNvSpPr txBox="1"/>
          <p:nvPr>
            <p:custDataLst>
              <p:tags r:id="rId2"/>
            </p:custDataLst>
          </p:nvPr>
        </p:nvSpPr>
        <p:spPr>
          <a:xfrm>
            <a:off x="737936" y="2982815"/>
            <a:ext cx="6363904" cy="923330"/>
          </a:xfrm>
          <a:prstGeom prst="rect">
            <a:avLst/>
          </a:prstGeom>
          <a:noFill/>
        </p:spPr>
        <p:txBody>
          <a:bodyPr wrap="square" rtlCol="0">
            <a:spAutoFit/>
          </a:bodyPr>
          <a:lstStyle/>
          <a:p>
            <a:r>
              <a:rPr lang="zh-CN" altLang="en-US" sz="5400" spc="600" smtClean="0">
                <a:cs typeface="+mn-ea"/>
                <a:sym typeface="+mn-lt"/>
              </a:rPr>
              <a:t>本章结束</a:t>
            </a:r>
            <a:endParaRPr lang="zh-CN" altLang="en-US" sz="5400" spc="600" dirty="0">
              <a:cs typeface="+mn-ea"/>
              <a:sym typeface="+mn-lt"/>
            </a:endParaRPr>
          </a:p>
        </p:txBody>
      </p:sp>
    </p:spTree>
    <p:extLst>
      <p:ext uri="{BB962C8B-B14F-4D97-AF65-F5344CB8AC3E}">
        <p14:creationId xmlns:p14="http://schemas.microsoft.com/office/powerpoint/2010/main" val="313872334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知识产权法概述</a:t>
            </a:r>
          </a:p>
        </p:txBody>
      </p:sp>
      <p:sp>
        <p:nvSpPr>
          <p:cNvPr id="37" name="文本框 36"/>
          <p:cNvSpPr txBox="1"/>
          <p:nvPr/>
        </p:nvSpPr>
        <p:spPr>
          <a:xfrm>
            <a:off x="607092" y="825580"/>
            <a:ext cx="11066929" cy="4893647"/>
          </a:xfrm>
          <a:prstGeom prst="rect">
            <a:avLst/>
          </a:prstGeom>
          <a:noFill/>
        </p:spPr>
        <p:txBody>
          <a:bodyPr wrap="square" rtlCol="0">
            <a:spAutoFit/>
          </a:bodyPr>
          <a:lstStyle/>
          <a:p>
            <a:r>
              <a:rPr lang="zh-CN" altLang="en-US" sz="2400" b="1" dirty="0"/>
              <a:t>一、知识产权的概念与范围</a:t>
            </a:r>
          </a:p>
          <a:p>
            <a:pPr indent="623888"/>
            <a:r>
              <a:rPr lang="en-US" altLang="zh-CN" sz="2400" dirty="0"/>
              <a:t>(</a:t>
            </a:r>
            <a:r>
              <a:rPr lang="zh-CN" altLang="en-US" sz="2400" dirty="0"/>
              <a:t>一</a:t>
            </a:r>
            <a:r>
              <a:rPr lang="en-US" altLang="zh-CN" sz="2400" dirty="0"/>
              <a:t>)</a:t>
            </a:r>
            <a:r>
              <a:rPr lang="zh-CN" altLang="en-US" sz="2400" dirty="0"/>
              <a:t>知识产权的概念</a:t>
            </a:r>
          </a:p>
          <a:p>
            <a:pPr indent="623888"/>
            <a:r>
              <a:rPr lang="zh-CN" altLang="en-US" sz="2400" dirty="0"/>
              <a:t>知识产权是人们基于自己的智力活动创造的成果和经营管理活动中的标记、</a:t>
            </a:r>
            <a:r>
              <a:rPr lang="zh-CN" altLang="en-US" sz="2400" dirty="0" smtClean="0"/>
              <a:t>信誉而依法</a:t>
            </a:r>
            <a:r>
              <a:rPr lang="zh-CN" altLang="en-US" sz="2400" dirty="0"/>
              <a:t>享有的权利</a:t>
            </a:r>
            <a:r>
              <a:rPr lang="en-US" altLang="zh-CN" sz="2400" dirty="0"/>
              <a:t>.</a:t>
            </a:r>
            <a:r>
              <a:rPr lang="zh-CN" altLang="en-US" sz="2400" dirty="0"/>
              <a:t>可以说</a:t>
            </a:r>
            <a:r>
              <a:rPr lang="en-US" altLang="zh-CN" sz="2400" dirty="0"/>
              <a:t>,</a:t>
            </a:r>
            <a:r>
              <a:rPr lang="zh-CN" altLang="en-US" sz="2400" dirty="0"/>
              <a:t>知识产权是人们因智力成果而依法享有的专有权利</a:t>
            </a:r>
            <a:r>
              <a:rPr lang="en-US" altLang="zh-CN" sz="2400" dirty="0"/>
              <a:t>.</a:t>
            </a:r>
          </a:p>
          <a:p>
            <a:pPr indent="623888"/>
            <a:r>
              <a:rPr lang="en-US" altLang="zh-CN" sz="2400" dirty="0"/>
              <a:t>(</a:t>
            </a:r>
            <a:r>
              <a:rPr lang="zh-CN" altLang="en-US" sz="2400" dirty="0"/>
              <a:t>二</a:t>
            </a:r>
            <a:r>
              <a:rPr lang="en-US" altLang="zh-CN" sz="2400" dirty="0"/>
              <a:t>)</a:t>
            </a:r>
            <a:r>
              <a:rPr lang="zh-CN" altLang="en-US" sz="2400" dirty="0"/>
              <a:t>知识产权的范围</a:t>
            </a:r>
          </a:p>
          <a:p>
            <a:pPr indent="623888"/>
            <a:r>
              <a:rPr lang="zh-CN" altLang="en-US" sz="2400" dirty="0"/>
              <a:t>随着科学技术的发展和社会的进步</a:t>
            </a:r>
            <a:r>
              <a:rPr lang="en-US" altLang="zh-CN" sz="2400" dirty="0"/>
              <a:t>,</a:t>
            </a:r>
            <a:r>
              <a:rPr lang="zh-CN" altLang="en-US" sz="2400" dirty="0"/>
              <a:t>加强对知识产权的保护显得尤为重要和迫切</a:t>
            </a:r>
            <a:r>
              <a:rPr lang="en-US" altLang="zh-CN" sz="2400" dirty="0"/>
              <a:t>.</a:t>
            </a:r>
            <a:r>
              <a:rPr lang="zh-CN" altLang="en-US" sz="2400" dirty="0" smtClean="0"/>
              <a:t>世界贸易组织中的</a:t>
            </a:r>
            <a:r>
              <a:rPr lang="en-US" altLang="zh-CN" sz="2400" dirty="0"/>
              <a:t>«</a:t>
            </a:r>
            <a:r>
              <a:rPr lang="zh-CN" altLang="en-US" sz="2400" dirty="0"/>
              <a:t>与贸易有关的知识产权协定</a:t>
            </a:r>
            <a:r>
              <a:rPr lang="en-US" altLang="zh-CN" sz="2400" dirty="0"/>
              <a:t>»</a:t>
            </a:r>
            <a:r>
              <a:rPr lang="zh-CN" altLang="en-US" sz="2400" dirty="0"/>
              <a:t>明确规定</a:t>
            </a:r>
            <a:r>
              <a:rPr lang="en-US" altLang="zh-CN" sz="2400" dirty="0"/>
              <a:t>:</a:t>
            </a:r>
            <a:r>
              <a:rPr lang="zh-CN" altLang="en-US" sz="2400" dirty="0"/>
              <a:t>知识产权属于私权</a:t>
            </a:r>
            <a:r>
              <a:rPr lang="en-US" altLang="zh-CN" sz="2400" dirty="0"/>
              <a:t>.</a:t>
            </a:r>
            <a:r>
              <a:rPr lang="zh-CN" altLang="en-US" sz="2400" dirty="0"/>
              <a:t>我国</a:t>
            </a:r>
            <a:r>
              <a:rPr lang="en-US" altLang="zh-CN" sz="2400" dirty="0"/>
              <a:t>«</a:t>
            </a:r>
            <a:r>
              <a:rPr lang="zh-CN" altLang="en-US" sz="2400" dirty="0" smtClean="0"/>
              <a:t>民法通则</a:t>
            </a:r>
            <a:r>
              <a:rPr lang="en-US" altLang="zh-CN" sz="2400" dirty="0"/>
              <a:t>»</a:t>
            </a:r>
            <a:r>
              <a:rPr lang="zh-CN" altLang="en-US" sz="2400" dirty="0"/>
              <a:t>也将知识产权作为一种特殊的民事权利予以规定</a:t>
            </a:r>
            <a:r>
              <a:rPr lang="en-US" altLang="zh-CN" sz="2400" dirty="0" smtClean="0"/>
              <a:t>.</a:t>
            </a:r>
            <a:r>
              <a:rPr lang="zh-CN" altLang="en-US" sz="2400" dirty="0"/>
              <a:t>知识产权有广义和狭义之分</a:t>
            </a:r>
            <a:r>
              <a:rPr lang="en-US" altLang="zh-CN" sz="2400" dirty="0"/>
              <a:t>.</a:t>
            </a:r>
            <a:r>
              <a:rPr lang="zh-CN" altLang="en-US" sz="2400" dirty="0"/>
              <a:t>广义的知识产权包括著作权、邻接权、商标权、商号权、</a:t>
            </a:r>
            <a:r>
              <a:rPr lang="zh-CN" altLang="en-US" sz="2400" dirty="0" smtClean="0"/>
              <a:t>商业秘密权</a:t>
            </a:r>
            <a:r>
              <a:rPr lang="zh-CN" altLang="en-US" sz="2400" dirty="0"/>
              <a:t>、产地标记权、专利权、集成电路布图设计权、新植物品种权等各种权利</a:t>
            </a:r>
            <a:r>
              <a:rPr lang="en-US" altLang="zh-CN" sz="2400" dirty="0"/>
              <a:t>.</a:t>
            </a:r>
            <a:r>
              <a:rPr lang="zh-CN" altLang="en-US" sz="2400" dirty="0"/>
              <a:t>狭义</a:t>
            </a:r>
            <a:r>
              <a:rPr lang="zh-CN" altLang="en-US" sz="2400" dirty="0" smtClean="0"/>
              <a:t>的知识产权分为两个类别</a:t>
            </a:r>
            <a:r>
              <a:rPr lang="en-US" altLang="zh-CN" sz="2400" dirty="0"/>
              <a:t>:</a:t>
            </a:r>
            <a:r>
              <a:rPr lang="zh-CN" altLang="en-US" sz="2400" dirty="0"/>
              <a:t>一类是文学产权</a:t>
            </a:r>
            <a:r>
              <a:rPr lang="en-US" altLang="zh-CN" sz="2400" dirty="0"/>
              <a:t>,</a:t>
            </a:r>
            <a:r>
              <a:rPr lang="zh-CN" altLang="en-US" sz="2400" dirty="0"/>
              <a:t>包括著作权及与著作权有关的邻接权</a:t>
            </a:r>
            <a:r>
              <a:rPr lang="en-US" altLang="zh-CN" sz="2400" dirty="0"/>
              <a:t>;</a:t>
            </a:r>
            <a:r>
              <a:rPr lang="zh-CN" altLang="en-US" sz="2400" dirty="0" smtClean="0"/>
              <a:t>另一类是工业产权</a:t>
            </a:r>
            <a:r>
              <a:rPr lang="en-US" altLang="zh-CN" sz="2400" dirty="0"/>
              <a:t>,</a:t>
            </a:r>
            <a:r>
              <a:rPr lang="zh-CN" altLang="en-US" sz="2400" dirty="0"/>
              <a:t>主要有专利权和商标权</a:t>
            </a:r>
            <a:r>
              <a:rPr lang="en-US" altLang="zh-CN" sz="2400" dirty="0"/>
              <a:t>.</a:t>
            </a:r>
            <a:endParaRPr lang="en-US" altLang="zh-CN"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761003178"/>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知识产权法概述</a:t>
            </a:r>
          </a:p>
        </p:txBody>
      </p:sp>
      <p:sp>
        <p:nvSpPr>
          <p:cNvPr id="37" name="文本框 36"/>
          <p:cNvSpPr txBox="1"/>
          <p:nvPr/>
        </p:nvSpPr>
        <p:spPr>
          <a:xfrm>
            <a:off x="607092" y="825580"/>
            <a:ext cx="11066929" cy="5816978"/>
          </a:xfrm>
          <a:prstGeom prst="rect">
            <a:avLst/>
          </a:prstGeom>
          <a:noFill/>
        </p:spPr>
        <p:txBody>
          <a:bodyPr wrap="square" rtlCol="0">
            <a:spAutoFit/>
          </a:bodyPr>
          <a:lstStyle/>
          <a:p>
            <a:r>
              <a:rPr lang="zh-CN" altLang="en-US" sz="2400" dirty="0"/>
              <a:t>二、知识产权的性质和法律特征</a:t>
            </a:r>
          </a:p>
          <a:p>
            <a:pPr indent="534988"/>
            <a:r>
              <a:rPr lang="en-US" altLang="zh-CN" sz="2400" dirty="0"/>
              <a:t>(</a:t>
            </a:r>
            <a:r>
              <a:rPr lang="zh-CN" altLang="en-US" sz="2400" dirty="0"/>
              <a:t>一</a:t>
            </a:r>
            <a:r>
              <a:rPr lang="en-US" altLang="zh-CN" sz="2400" dirty="0"/>
              <a:t>)</a:t>
            </a:r>
            <a:r>
              <a:rPr lang="zh-CN" altLang="en-US" sz="2400" dirty="0"/>
              <a:t>知识产权的性质</a:t>
            </a:r>
          </a:p>
          <a:p>
            <a:pPr indent="534988"/>
            <a:r>
              <a:rPr lang="zh-CN" altLang="en-US" sz="2400" dirty="0"/>
              <a:t>产权是财产所有权的简称</a:t>
            </a:r>
            <a:r>
              <a:rPr lang="en-US" altLang="zh-CN" sz="2400" dirty="0"/>
              <a:t>.</a:t>
            </a:r>
            <a:r>
              <a:rPr lang="zh-CN" altLang="en-US" sz="2400" dirty="0"/>
              <a:t>它包括对财产的占有、使用、收益、处分及</a:t>
            </a:r>
            <a:r>
              <a:rPr lang="zh-CN" altLang="en-US" sz="2400" dirty="0" smtClean="0"/>
              <a:t>其他与财产有关的权</a:t>
            </a:r>
            <a:r>
              <a:rPr lang="zh-CN" altLang="en-US" sz="2400" dirty="0"/>
              <a:t>利</a:t>
            </a:r>
            <a:r>
              <a:rPr lang="en-US" altLang="zh-CN" sz="2400" dirty="0"/>
              <a:t>.</a:t>
            </a:r>
            <a:r>
              <a:rPr lang="zh-CN" altLang="en-US" sz="2400" dirty="0"/>
              <a:t>产权的客体是财产</a:t>
            </a:r>
            <a:r>
              <a:rPr lang="en-US" altLang="zh-CN" sz="2400" dirty="0"/>
              <a:t>,</a:t>
            </a:r>
            <a:r>
              <a:rPr lang="zh-CN" altLang="en-US" sz="2400" dirty="0"/>
              <a:t>根据财产的一般的分类</a:t>
            </a:r>
            <a:r>
              <a:rPr lang="en-US" altLang="zh-CN" sz="2400" dirty="0"/>
              <a:t>,</a:t>
            </a:r>
            <a:r>
              <a:rPr lang="zh-CN" altLang="en-US" sz="2400" dirty="0" smtClean="0"/>
              <a:t>产权被分为有形财产权和无形财产权</a:t>
            </a:r>
            <a:r>
              <a:rPr lang="en-US" altLang="zh-CN" sz="2400" dirty="0"/>
              <a:t>.</a:t>
            </a:r>
            <a:r>
              <a:rPr lang="zh-CN" altLang="en-US" sz="2400" dirty="0"/>
              <a:t>知识产权是一种无形财产权</a:t>
            </a:r>
            <a:r>
              <a:rPr lang="en-US" altLang="zh-CN" sz="2400" dirty="0"/>
              <a:t>.</a:t>
            </a:r>
            <a:r>
              <a:rPr lang="zh-CN" altLang="en-US" sz="2400" dirty="0"/>
              <a:t>知识产品之无形是相对于物之有形而言的</a:t>
            </a:r>
            <a:r>
              <a:rPr lang="en-US" altLang="zh-CN" sz="2400" dirty="0"/>
              <a:t>,</a:t>
            </a:r>
            <a:r>
              <a:rPr lang="zh-CN" altLang="en-US" sz="2400" dirty="0"/>
              <a:t>它具有</a:t>
            </a:r>
            <a:r>
              <a:rPr lang="zh-CN" altLang="en-US" sz="2400" dirty="0" smtClean="0"/>
              <a:t>不同的</a:t>
            </a:r>
            <a:r>
              <a:rPr lang="zh-CN" altLang="en-US" sz="2400" dirty="0"/>
              <a:t>控制、使用、处分形态</a:t>
            </a:r>
            <a:r>
              <a:rPr lang="en-US" altLang="zh-CN" sz="2400" dirty="0" smtClean="0"/>
              <a:t>.</a:t>
            </a:r>
          </a:p>
          <a:p>
            <a:pPr indent="534988"/>
            <a:r>
              <a:rPr lang="en-US" altLang="zh-CN" sz="2400" dirty="0"/>
              <a:t>(</a:t>
            </a:r>
            <a:r>
              <a:rPr lang="zh-CN" altLang="en-US" sz="2400" dirty="0"/>
              <a:t>二</a:t>
            </a:r>
            <a:r>
              <a:rPr lang="en-US" altLang="zh-CN" sz="2400" dirty="0"/>
              <a:t>)</a:t>
            </a:r>
            <a:r>
              <a:rPr lang="zh-CN" altLang="en-US" sz="2400" dirty="0"/>
              <a:t>知识产权的法律特征</a:t>
            </a:r>
          </a:p>
          <a:p>
            <a:pPr indent="534988"/>
            <a:r>
              <a:rPr lang="zh-CN" altLang="en-US" sz="2000" dirty="0"/>
              <a:t>知识产权基于其无形财产权的属性</a:t>
            </a:r>
            <a:r>
              <a:rPr lang="en-US" altLang="zh-CN" sz="2000" dirty="0"/>
              <a:t>,</a:t>
            </a:r>
            <a:r>
              <a:rPr lang="zh-CN" altLang="en-US" sz="2000" dirty="0"/>
              <a:t>具有以下基本特征</a:t>
            </a:r>
            <a:r>
              <a:rPr lang="en-US" altLang="zh-CN" sz="2000" dirty="0"/>
              <a:t>.</a:t>
            </a:r>
          </a:p>
          <a:p>
            <a:pPr indent="534988"/>
            <a:r>
              <a:rPr lang="zh-TW" altLang="en-US" sz="2000" dirty="0" smtClean="0"/>
              <a:t>１</a:t>
            </a:r>
            <a:r>
              <a:rPr lang="en-US" altLang="zh-TW" sz="2000" dirty="0" smtClean="0"/>
              <a:t>.</a:t>
            </a:r>
            <a:r>
              <a:rPr lang="zh-TW" altLang="en-US" sz="2000" dirty="0" smtClean="0"/>
              <a:t> </a:t>
            </a:r>
            <a:r>
              <a:rPr lang="zh-TW" altLang="en-US" sz="2000" dirty="0"/>
              <a:t>专有性</a:t>
            </a:r>
          </a:p>
          <a:p>
            <a:pPr indent="534988"/>
            <a:r>
              <a:rPr lang="zh-TW" altLang="en-US" sz="2000" dirty="0"/>
              <a:t>专有性又称独占性、排他性</a:t>
            </a:r>
            <a:r>
              <a:rPr lang="en-US" altLang="zh-TW" sz="2000" dirty="0"/>
              <a:t>,</a:t>
            </a:r>
            <a:r>
              <a:rPr lang="zh-TW" altLang="en-US" sz="2000" dirty="0"/>
              <a:t>是指智力成果专属于创造人</a:t>
            </a:r>
            <a:r>
              <a:rPr lang="en-US" altLang="zh-TW" sz="2000" dirty="0"/>
              <a:t>,</a:t>
            </a:r>
            <a:r>
              <a:rPr lang="zh-TW" altLang="en-US" sz="2000" dirty="0"/>
              <a:t>未经知识产权所有人的许可</a:t>
            </a:r>
            <a:r>
              <a:rPr lang="en-US" altLang="zh-TW" sz="2000" dirty="0" smtClean="0"/>
              <a:t>,</a:t>
            </a:r>
            <a:r>
              <a:rPr lang="zh-CN" altLang="en-US" sz="2000" dirty="0" smtClean="0"/>
              <a:t>任</a:t>
            </a:r>
            <a:r>
              <a:rPr lang="zh-CN" altLang="en-US" sz="2000" dirty="0"/>
              <a:t>何人不得利用该项知识产权</a:t>
            </a:r>
            <a:r>
              <a:rPr lang="en-US" altLang="zh-CN" sz="2000" dirty="0"/>
              <a:t>,</a:t>
            </a:r>
            <a:r>
              <a:rPr lang="zh-CN" altLang="en-US" sz="2000" dirty="0"/>
              <a:t>否则构成侵权</a:t>
            </a:r>
            <a:r>
              <a:rPr lang="en-US" altLang="zh-CN" sz="2000" dirty="0"/>
              <a:t>,</a:t>
            </a:r>
            <a:r>
              <a:rPr lang="zh-CN" altLang="en-US" sz="2000" dirty="0"/>
              <a:t>应承担法律责任</a:t>
            </a:r>
            <a:r>
              <a:rPr lang="en-US" altLang="zh-CN" sz="2000" dirty="0" smtClean="0"/>
              <a:t>.</a:t>
            </a:r>
          </a:p>
          <a:p>
            <a:pPr indent="534988"/>
            <a:r>
              <a:rPr lang="ja-JP" altLang="en-US" sz="2000" dirty="0" smtClean="0"/>
              <a:t>２</a:t>
            </a:r>
            <a:r>
              <a:rPr lang="en-US" altLang="ja-JP" sz="2000" dirty="0" smtClean="0"/>
              <a:t>.</a:t>
            </a:r>
            <a:r>
              <a:rPr lang="ja-JP" altLang="en-US" sz="2000" dirty="0" smtClean="0"/>
              <a:t> </a:t>
            </a:r>
            <a:r>
              <a:rPr lang="ja-JP" altLang="en-US" sz="2000" dirty="0"/>
              <a:t>地域性</a:t>
            </a:r>
          </a:p>
          <a:p>
            <a:pPr indent="534988"/>
            <a:r>
              <a:rPr lang="ja-JP" altLang="en-US" sz="2000" dirty="0"/>
              <a:t>知识产权的地域性是指知识产权只在授予或者确认其权利的国家产生</a:t>
            </a:r>
            <a:r>
              <a:rPr lang="en-US" altLang="ja-JP" sz="2000" dirty="0"/>
              <a:t>,</a:t>
            </a:r>
            <a:r>
              <a:rPr lang="ja-JP" altLang="en-US" sz="2000" dirty="0"/>
              <a:t>并且只</a:t>
            </a:r>
            <a:r>
              <a:rPr lang="ja-JP" altLang="en-US" sz="2000" dirty="0" smtClean="0"/>
              <a:t>能在该国范围内发生法律效力</a:t>
            </a:r>
            <a:r>
              <a:rPr lang="en-US" altLang="ja-JP" sz="2000" dirty="0"/>
              <a:t>,</a:t>
            </a:r>
            <a:r>
              <a:rPr lang="ja-JP" altLang="en-US" sz="2000" dirty="0"/>
              <a:t>受法律保护</a:t>
            </a:r>
            <a:r>
              <a:rPr lang="en-US" altLang="ja-JP" sz="2000" dirty="0"/>
              <a:t>,</a:t>
            </a:r>
            <a:r>
              <a:rPr lang="ja-JP" altLang="en-US" sz="2000" dirty="0"/>
              <a:t>而其他国家没有对其保护的义务</a:t>
            </a:r>
            <a:r>
              <a:rPr lang="en-US" altLang="ja-JP" sz="2000" dirty="0" smtClean="0"/>
              <a:t>.</a:t>
            </a:r>
          </a:p>
          <a:p>
            <a:pPr indent="534988"/>
            <a:r>
              <a:rPr lang="zh-TW" altLang="en-US" sz="2000" dirty="0" smtClean="0"/>
              <a:t>３</a:t>
            </a:r>
            <a:r>
              <a:rPr lang="en-US" altLang="zh-TW" sz="2000" dirty="0" smtClean="0"/>
              <a:t>.</a:t>
            </a:r>
            <a:r>
              <a:rPr lang="zh-TW" altLang="en-US" sz="2000" dirty="0" smtClean="0"/>
              <a:t> </a:t>
            </a:r>
            <a:r>
              <a:rPr lang="zh-TW" altLang="en-US" sz="2000" dirty="0"/>
              <a:t>时间性</a:t>
            </a:r>
          </a:p>
          <a:p>
            <a:pPr indent="534988"/>
            <a:r>
              <a:rPr lang="zh-TW" altLang="en-US" sz="2000" dirty="0"/>
              <a:t>知识产权的时间性是指知识产权只在法律规定的期限内受到保护</a:t>
            </a:r>
            <a:r>
              <a:rPr lang="en-US" altLang="zh-TW" sz="2000" dirty="0"/>
              <a:t>,</a:t>
            </a:r>
            <a:r>
              <a:rPr lang="zh-TW" altLang="en-US" sz="2000" dirty="0"/>
              <a:t>一旦保护期限届满</a:t>
            </a:r>
            <a:r>
              <a:rPr lang="en-US" altLang="zh-TW" sz="2000" dirty="0" smtClean="0"/>
              <a:t>,</a:t>
            </a:r>
            <a:r>
              <a:rPr lang="zh-CN" altLang="en-US" sz="2000" dirty="0" smtClean="0"/>
              <a:t>权</a:t>
            </a:r>
            <a:r>
              <a:rPr lang="zh-CN" altLang="en-US" sz="2000" dirty="0"/>
              <a:t>利自行终止</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005059545"/>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知识产权法概述</a:t>
            </a:r>
          </a:p>
        </p:txBody>
      </p:sp>
      <p:sp>
        <p:nvSpPr>
          <p:cNvPr id="37" name="文本框 36"/>
          <p:cNvSpPr txBox="1"/>
          <p:nvPr/>
        </p:nvSpPr>
        <p:spPr>
          <a:xfrm>
            <a:off x="607092" y="825580"/>
            <a:ext cx="11066929" cy="4893647"/>
          </a:xfrm>
          <a:prstGeom prst="rect">
            <a:avLst/>
          </a:prstGeom>
          <a:noFill/>
        </p:spPr>
        <p:txBody>
          <a:bodyPr wrap="square" rtlCol="0">
            <a:spAutoFit/>
          </a:bodyPr>
          <a:lstStyle/>
          <a:p>
            <a:r>
              <a:rPr lang="zh-CN" altLang="en-US" sz="2400" b="1" dirty="0"/>
              <a:t>三、知识产权</a:t>
            </a:r>
            <a:r>
              <a:rPr lang="zh-CN" altLang="en-US" sz="2400" b="1" dirty="0" smtClean="0"/>
              <a:t>的立法概述</a:t>
            </a:r>
            <a:endParaRPr lang="en-US" altLang="zh-CN" sz="2400" b="1" dirty="0" smtClean="0"/>
          </a:p>
          <a:p>
            <a:pPr indent="623888"/>
            <a:endParaRPr lang="en-US" altLang="zh-CN" sz="2400" dirty="0" smtClean="0"/>
          </a:p>
          <a:p>
            <a:pPr indent="623888"/>
            <a:r>
              <a:rPr lang="en-US" altLang="zh-CN" sz="2400" dirty="0" smtClean="0"/>
              <a:t>(</a:t>
            </a:r>
            <a:r>
              <a:rPr lang="zh-CN" altLang="en-US" sz="2400" dirty="0"/>
              <a:t>一</a:t>
            </a:r>
            <a:r>
              <a:rPr lang="en-US" altLang="zh-CN" sz="2400" dirty="0"/>
              <a:t>)</a:t>
            </a:r>
            <a:r>
              <a:rPr lang="zh-CN" altLang="en-US" sz="2400" dirty="0"/>
              <a:t>知识产权法</a:t>
            </a:r>
          </a:p>
          <a:p>
            <a:pPr indent="623888"/>
            <a:r>
              <a:rPr lang="zh-CN" altLang="en-US" sz="2400" dirty="0"/>
              <a:t>知识产权法是调整在创造、利用智力成果和商业标记过程中所产</a:t>
            </a:r>
            <a:r>
              <a:rPr lang="zh-CN" altLang="en-US" sz="2400" dirty="0" smtClean="0"/>
              <a:t>生的各种权利义务关</a:t>
            </a:r>
            <a:r>
              <a:rPr lang="zh-CN" altLang="en-US" sz="2400" dirty="0"/>
              <a:t>系的法律规范的总称</a:t>
            </a:r>
            <a:r>
              <a:rPr lang="en-US" altLang="zh-CN" sz="2400" dirty="0"/>
              <a:t>.</a:t>
            </a:r>
            <a:r>
              <a:rPr lang="zh-CN" altLang="en-US" sz="2400" dirty="0"/>
              <a:t>它是国际上通行的确认、保护和利用著作权、工业产权以及</a:t>
            </a:r>
            <a:r>
              <a:rPr lang="zh-CN" altLang="en-US" sz="2400" dirty="0" smtClean="0"/>
              <a:t>其他智力成果专有权</a:t>
            </a:r>
            <a:r>
              <a:rPr lang="zh-CN" altLang="en-US" sz="2400" dirty="0"/>
              <a:t>利的一种法律制度</a:t>
            </a:r>
            <a:r>
              <a:rPr lang="en-US" altLang="zh-CN" sz="2400" dirty="0" smtClean="0"/>
              <a:t>.</a:t>
            </a:r>
          </a:p>
          <a:p>
            <a:pPr indent="623888"/>
            <a:endParaRPr lang="en-US" altLang="zh-CN" sz="2400" dirty="0" smtClean="0"/>
          </a:p>
          <a:p>
            <a:pPr indent="623888"/>
            <a:r>
              <a:rPr lang="en-US" altLang="zh-CN" sz="2400" dirty="0" smtClean="0"/>
              <a:t>(</a:t>
            </a:r>
            <a:r>
              <a:rPr lang="zh-CN" altLang="en-US" sz="2400" dirty="0"/>
              <a:t>二</a:t>
            </a:r>
            <a:r>
              <a:rPr lang="en-US" altLang="zh-CN" sz="2400" dirty="0"/>
              <a:t>)</a:t>
            </a:r>
            <a:r>
              <a:rPr lang="zh-CN" altLang="en-US" sz="2400" dirty="0"/>
              <a:t>我国知识产权的立法情况</a:t>
            </a:r>
          </a:p>
          <a:p>
            <a:pPr indent="623888"/>
            <a:r>
              <a:rPr lang="zh-CN" altLang="en-US" sz="2400" dirty="0"/>
              <a:t>自改革开放以来</a:t>
            </a:r>
            <a:r>
              <a:rPr lang="en-US" altLang="zh-CN" sz="2400" dirty="0"/>
              <a:t>,</a:t>
            </a:r>
            <a:r>
              <a:rPr lang="zh-CN" altLang="en-US" sz="2400" dirty="0"/>
              <a:t>我国陆续颁布实施了一系列保护各类知识产权的法律、法规</a:t>
            </a:r>
            <a:r>
              <a:rPr lang="en-US" altLang="zh-CN" sz="2400" dirty="0"/>
              <a:t>,</a:t>
            </a:r>
            <a:r>
              <a:rPr lang="zh-CN" altLang="en-US" sz="2400" dirty="0" smtClean="0"/>
              <a:t>知识产权</a:t>
            </a:r>
            <a:r>
              <a:rPr lang="zh-CN" altLang="en-US" sz="2400" dirty="0"/>
              <a:t>法律体系得到了不断完善</a:t>
            </a:r>
            <a:r>
              <a:rPr lang="en-US" altLang="zh-CN" sz="2400" dirty="0" smtClean="0"/>
              <a:t>.</a:t>
            </a:r>
          </a:p>
          <a:p>
            <a:pPr indent="623888"/>
            <a:r>
              <a:rPr lang="zh-CN" altLang="en-US" sz="2400" dirty="0"/>
              <a:t>在国际知识产权保护方面</a:t>
            </a:r>
            <a:r>
              <a:rPr lang="en-US" altLang="zh-CN" sz="2400" dirty="0"/>
              <a:t>,</a:t>
            </a:r>
            <a:r>
              <a:rPr lang="zh-CN" altLang="en-US" sz="2400" dirty="0"/>
              <a:t>我国１９８０年加入了</a:t>
            </a:r>
            <a:r>
              <a:rPr lang="en-US" altLang="zh-CN" sz="2400" dirty="0"/>
              <a:t>«</a:t>
            </a:r>
            <a:r>
              <a:rPr lang="zh-CN" altLang="en-US" sz="2400" dirty="0"/>
              <a:t>成立世界知识产权组织公约</a:t>
            </a:r>
            <a:r>
              <a:rPr lang="en-US" altLang="zh-CN" sz="2400" dirty="0"/>
              <a:t>»,</a:t>
            </a:r>
            <a:r>
              <a:rPr lang="zh-CN" altLang="en-US" sz="2400" dirty="0" smtClean="0"/>
              <a:t>１９８５年３月</a:t>
            </a:r>
            <a:r>
              <a:rPr lang="zh-CN" altLang="en-US" sz="2400" dirty="0"/>
              <a:t>加入了</a:t>
            </a:r>
            <a:r>
              <a:rPr lang="en-US" altLang="zh-CN" sz="2400" dirty="0"/>
              <a:t>«</a:t>
            </a:r>
            <a:r>
              <a:rPr lang="zh-CN" altLang="en-US" sz="2400" dirty="0"/>
              <a:t>保护工业产权巴黎公约</a:t>
            </a:r>
            <a:r>
              <a:rPr lang="en-US" altLang="zh-CN" sz="2400" dirty="0"/>
              <a:t>»,</a:t>
            </a:r>
            <a:r>
              <a:rPr lang="zh-CN" altLang="en-US" sz="2400" dirty="0"/>
              <a:t>２００１年加入了</a:t>
            </a:r>
            <a:r>
              <a:rPr lang="en-US" altLang="zh-CN" sz="2400" dirty="0"/>
              <a:t>WTO,</a:t>
            </a:r>
            <a:r>
              <a:rPr lang="zh-CN" altLang="en-US" sz="2400" dirty="0"/>
              <a:t>意味着接受“与贸易有关</a:t>
            </a:r>
            <a:r>
              <a:rPr lang="zh-CN" altLang="en-US" sz="2400" dirty="0" smtClean="0"/>
              <a:t>的知识产权协</a:t>
            </a:r>
            <a:r>
              <a:rPr lang="zh-CN" altLang="en-US" sz="2400" dirty="0"/>
              <a:t>定”</a:t>
            </a:r>
            <a:r>
              <a:rPr lang="en-US" altLang="zh-CN" sz="2400" dirty="0"/>
              <a:t>,</a:t>
            </a:r>
            <a:r>
              <a:rPr lang="zh-CN" altLang="en-US" sz="2400" dirty="0"/>
              <a:t>标志我国在知识产权方面已经与世界接轨</a:t>
            </a:r>
            <a:r>
              <a:rPr lang="en-US" altLang="zh-CN" sz="2400" dirty="0"/>
              <a:t>.</a:t>
            </a:r>
            <a:endParaRPr lang="en-US" altLang="zh-CN" sz="24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64081389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知识产权法概述</a:t>
            </a:r>
          </a:p>
        </p:txBody>
      </p:sp>
      <p:sp>
        <p:nvSpPr>
          <p:cNvPr id="37" name="文本框 36"/>
          <p:cNvSpPr txBox="1"/>
          <p:nvPr/>
        </p:nvSpPr>
        <p:spPr>
          <a:xfrm>
            <a:off x="607092" y="825580"/>
            <a:ext cx="11066929" cy="5078313"/>
          </a:xfrm>
          <a:prstGeom prst="rect">
            <a:avLst/>
          </a:prstGeom>
          <a:noFill/>
        </p:spPr>
        <p:txBody>
          <a:bodyPr wrap="square" rtlCol="0">
            <a:spAutoFit/>
          </a:bodyPr>
          <a:lstStyle/>
          <a:p>
            <a:r>
              <a:rPr lang="zh-CN" altLang="en-US" sz="2400" b="1" dirty="0"/>
              <a:t>四、建立知识产权法律制度的意义</a:t>
            </a:r>
            <a:endParaRPr lang="en-US" altLang="zh-CN" sz="2400" b="1" dirty="0" smtClean="0"/>
          </a:p>
          <a:p>
            <a:pPr indent="534988"/>
            <a:r>
              <a:rPr lang="zh-CN" altLang="en-US" sz="2400" dirty="0"/>
              <a:t>随着知识经济和市场经济的迅速发展</a:t>
            </a:r>
            <a:r>
              <a:rPr lang="en-US" altLang="zh-CN" sz="2400" dirty="0"/>
              <a:t>,</a:t>
            </a:r>
            <a:r>
              <a:rPr lang="zh-CN" altLang="en-US" sz="2400" dirty="0"/>
              <a:t>知识产权将愈来愈上升为最强大的财富源泉</a:t>
            </a:r>
            <a:r>
              <a:rPr lang="en-US" altLang="zh-CN" sz="2400" dirty="0"/>
              <a:t>,</a:t>
            </a:r>
            <a:r>
              <a:rPr lang="zh-CN" altLang="en-US" sz="2400" dirty="0" smtClean="0"/>
              <a:t>建立知识产权管理和保护</a:t>
            </a:r>
            <a:r>
              <a:rPr lang="zh-CN" altLang="en-US" sz="2400" dirty="0"/>
              <a:t>制度</a:t>
            </a:r>
            <a:r>
              <a:rPr lang="en-US" altLang="zh-CN" sz="2400" dirty="0"/>
              <a:t>,</a:t>
            </a:r>
            <a:r>
              <a:rPr lang="zh-CN" altLang="en-US" sz="2400" dirty="0"/>
              <a:t>制定知识产权培育和经营战略</a:t>
            </a:r>
            <a:r>
              <a:rPr lang="en-US" altLang="zh-CN" sz="2400" dirty="0"/>
              <a:t>,</a:t>
            </a:r>
            <a:r>
              <a:rPr lang="zh-CN" altLang="en-US" sz="2400" dirty="0"/>
              <a:t>对社会经济的发展将起到</a:t>
            </a:r>
            <a:r>
              <a:rPr lang="zh-CN" altLang="en-US" sz="2400" dirty="0" smtClean="0"/>
              <a:t>一定的推动</a:t>
            </a:r>
            <a:r>
              <a:rPr lang="zh-CN" altLang="en-US" sz="2400" dirty="0"/>
              <a:t>作用</a:t>
            </a:r>
            <a:r>
              <a:rPr lang="en-US" altLang="zh-CN" sz="2400" dirty="0" smtClean="0"/>
              <a:t>.</a:t>
            </a:r>
          </a:p>
          <a:p>
            <a:pPr indent="534988"/>
            <a:r>
              <a:rPr lang="en-US" altLang="zh-CN" sz="2400" dirty="0"/>
              <a:t>(</a:t>
            </a:r>
            <a:r>
              <a:rPr lang="zh-CN" altLang="en-US" sz="2400" dirty="0"/>
              <a:t>一</a:t>
            </a:r>
            <a:r>
              <a:rPr lang="en-US" altLang="zh-CN" sz="2400" dirty="0"/>
              <a:t>)</a:t>
            </a:r>
            <a:r>
              <a:rPr lang="zh-CN" altLang="en-US" sz="2400" dirty="0"/>
              <a:t>有效地保护知识产权</a:t>
            </a:r>
            <a:r>
              <a:rPr lang="en-US" altLang="zh-CN" sz="2400" dirty="0"/>
              <a:t>,</a:t>
            </a:r>
            <a:r>
              <a:rPr lang="zh-CN" altLang="en-US" sz="2400" dirty="0"/>
              <a:t>有利于企业的正常经营与发展</a:t>
            </a:r>
          </a:p>
          <a:p>
            <a:pPr indent="534988"/>
            <a:r>
              <a:rPr lang="zh-CN" altLang="en-US" sz="2000" dirty="0"/>
              <a:t>建立完善的知识产权管理与保护制度</a:t>
            </a:r>
            <a:r>
              <a:rPr lang="en-US" altLang="zh-CN" sz="2000" dirty="0"/>
              <a:t>,</a:t>
            </a:r>
            <a:r>
              <a:rPr lang="zh-CN" altLang="en-US" sz="2000" dirty="0"/>
              <a:t>制定有计划的知识产权发展和营运战略</a:t>
            </a:r>
            <a:r>
              <a:rPr lang="en-US" altLang="zh-CN" sz="2000" dirty="0"/>
              <a:t>,</a:t>
            </a:r>
            <a:r>
              <a:rPr lang="zh-CN" altLang="en-US" sz="2000" dirty="0" smtClean="0"/>
              <a:t>可增强企业运用知识产权</a:t>
            </a:r>
            <a:r>
              <a:rPr lang="zh-CN" altLang="en-US" sz="2000" dirty="0"/>
              <a:t>部署的能力</a:t>
            </a:r>
            <a:r>
              <a:rPr lang="en-US" altLang="zh-CN" sz="2000" dirty="0"/>
              <a:t>,</a:t>
            </a:r>
            <a:r>
              <a:rPr lang="zh-CN" altLang="en-US" sz="2000" dirty="0"/>
              <a:t>可有效避免企事业知识产权的被侵权和被侵权事件的发生</a:t>
            </a:r>
            <a:r>
              <a:rPr lang="en-US" altLang="zh-CN" sz="2000" dirty="0" smtClean="0"/>
              <a:t>,</a:t>
            </a:r>
            <a:r>
              <a:rPr lang="zh-CN" altLang="en-US" sz="2000" dirty="0" smtClean="0"/>
              <a:t>保证单位生产</a:t>
            </a:r>
            <a:r>
              <a:rPr lang="zh-CN" altLang="en-US" sz="2000" dirty="0"/>
              <a:t>的正常经营</a:t>
            </a:r>
            <a:r>
              <a:rPr lang="en-US" altLang="zh-CN" sz="2000" dirty="0"/>
              <a:t>,</a:t>
            </a:r>
            <a:r>
              <a:rPr lang="zh-CN" altLang="en-US" sz="2000" dirty="0"/>
              <a:t>防止因生产技术或知识产权的丢失而使企业陷入瘫痪</a:t>
            </a:r>
            <a:r>
              <a:rPr lang="zh-CN" altLang="en-US" sz="2000" dirty="0" smtClean="0"/>
              <a:t>的情况发生</a:t>
            </a:r>
            <a:r>
              <a:rPr lang="en-US" altLang="zh-CN" sz="2000" dirty="0" smtClean="0"/>
              <a:t>.</a:t>
            </a:r>
          </a:p>
          <a:p>
            <a:pPr indent="534988"/>
            <a:r>
              <a:rPr lang="en-US" altLang="zh-CN" sz="2400" dirty="0"/>
              <a:t>(</a:t>
            </a:r>
            <a:r>
              <a:rPr lang="zh-CN" altLang="en-US" sz="2400" dirty="0"/>
              <a:t>二</a:t>
            </a:r>
            <a:r>
              <a:rPr lang="en-US" altLang="zh-CN" sz="2400" dirty="0"/>
              <a:t>)</a:t>
            </a:r>
            <a:r>
              <a:rPr lang="zh-CN" altLang="en-US" sz="2400" dirty="0"/>
              <a:t>有效地保护公司知识产权</a:t>
            </a:r>
            <a:r>
              <a:rPr lang="en-US" altLang="zh-CN" sz="2400" dirty="0"/>
              <a:t>,</a:t>
            </a:r>
            <a:r>
              <a:rPr lang="zh-CN" altLang="en-US" sz="2400" dirty="0"/>
              <a:t>满足国家法律政策上的要求</a:t>
            </a:r>
          </a:p>
          <a:p>
            <a:pPr indent="534988"/>
            <a:r>
              <a:rPr lang="zh-CN" altLang="en-US" sz="2000" dirty="0"/>
              <a:t>１９９４年７月５日</a:t>
            </a:r>
            <a:r>
              <a:rPr lang="en-US" altLang="zh-CN" sz="2000" dirty="0"/>
              <a:t>,</a:t>
            </a:r>
            <a:r>
              <a:rPr lang="zh-CN" altLang="en-US" sz="2000" dirty="0"/>
              <a:t>国务院作出</a:t>
            </a:r>
            <a:r>
              <a:rPr lang="en-US" altLang="zh-CN" sz="2000" dirty="0"/>
              <a:t>«</a:t>
            </a:r>
            <a:r>
              <a:rPr lang="zh-CN" altLang="en-US" sz="2000" dirty="0"/>
              <a:t>关于进一步加强知识产权保护工作的决定</a:t>
            </a:r>
            <a:r>
              <a:rPr lang="en-US" altLang="zh-CN" sz="2000" dirty="0"/>
              <a:t>».«</a:t>
            </a:r>
            <a:r>
              <a:rPr lang="zh-CN" altLang="en-US" sz="2000" dirty="0"/>
              <a:t>决定</a:t>
            </a:r>
            <a:r>
              <a:rPr lang="en-US" altLang="zh-CN" sz="2000" dirty="0"/>
              <a:t>»</a:t>
            </a:r>
            <a:r>
              <a:rPr lang="zh-CN" altLang="en-US" sz="2000" dirty="0"/>
              <a:t>明确</a:t>
            </a:r>
          </a:p>
          <a:p>
            <a:pPr indent="534988"/>
            <a:r>
              <a:rPr lang="zh-CN" altLang="en-US" sz="2000" dirty="0"/>
              <a:t>要求</a:t>
            </a:r>
            <a:r>
              <a:rPr lang="en-US" altLang="zh-CN" sz="2000" dirty="0"/>
              <a:t>:“</a:t>
            </a:r>
            <a:r>
              <a:rPr lang="zh-CN" altLang="en-US" sz="2000" dirty="0"/>
              <a:t>企事业单位要把保护知识产权作为建立现代企业制度和现代科研院所制度的一项</a:t>
            </a:r>
            <a:r>
              <a:rPr lang="zh-CN" altLang="en-US" sz="2000" dirty="0" smtClean="0"/>
              <a:t>重要内容</a:t>
            </a:r>
            <a:r>
              <a:rPr lang="en-US" altLang="zh-CN" sz="2000" dirty="0"/>
              <a:t>,</a:t>
            </a:r>
            <a:r>
              <a:rPr lang="zh-CN" altLang="en-US" sz="2000" dirty="0"/>
              <a:t>增强知识产权意识</a:t>
            </a:r>
            <a:r>
              <a:rPr lang="en-US" altLang="zh-CN" sz="2000" dirty="0"/>
              <a:t>,</a:t>
            </a:r>
            <a:r>
              <a:rPr lang="zh-CN" altLang="en-US" sz="2000" dirty="0"/>
              <a:t>遵守知识产权法律法规</a:t>
            </a:r>
            <a:r>
              <a:rPr lang="en-US" altLang="zh-CN" sz="2000" dirty="0"/>
              <a:t>,</a:t>
            </a:r>
            <a:r>
              <a:rPr lang="zh-CN" altLang="en-US" sz="2000" dirty="0"/>
              <a:t>把加强知识产权保护纳入本单位</a:t>
            </a:r>
            <a:r>
              <a:rPr lang="zh-CN" altLang="en-US" sz="2000" dirty="0" smtClean="0"/>
              <a:t>的研究开发</a:t>
            </a:r>
            <a:r>
              <a:rPr lang="zh-CN" altLang="en-US" sz="2000" dirty="0"/>
              <a:t>、生产经营和内部管理工作并形成相应的制度</a:t>
            </a:r>
            <a:r>
              <a:rPr lang="en-US" altLang="zh-CN" sz="2000" dirty="0"/>
              <a:t>.”</a:t>
            </a:r>
            <a:r>
              <a:rPr lang="zh-CN" altLang="en-US" sz="2000" dirty="0"/>
              <a:t>２００１年、２００２年、２００３年</a:t>
            </a:r>
            <a:r>
              <a:rPr lang="zh-CN" altLang="en-US" sz="2000" dirty="0" smtClean="0"/>
              <a:t>又先后颁布了一些规</a:t>
            </a:r>
            <a:r>
              <a:rPr lang="zh-CN" altLang="en-US" sz="2000" dirty="0"/>
              <a:t>定和通知</a:t>
            </a:r>
            <a:r>
              <a:rPr lang="en-US" altLang="zh-CN" sz="2000" dirty="0"/>
              <a:t>,</a:t>
            </a:r>
            <a:r>
              <a:rPr lang="zh-CN" altLang="en-US" sz="2000" dirty="0"/>
              <a:t>进一步明确了企业建立知识产权管理制度不仅是加强其本身竞争力的需要</a:t>
            </a:r>
            <a:r>
              <a:rPr lang="en-US" altLang="zh-CN" sz="2000" dirty="0"/>
              <a:t>,</a:t>
            </a:r>
            <a:r>
              <a:rPr lang="zh-CN" altLang="en-US" sz="2000" dirty="0"/>
              <a:t>也</a:t>
            </a:r>
            <a:r>
              <a:rPr lang="zh-CN" altLang="en-US" sz="2000" dirty="0" smtClean="0"/>
              <a:t>是国家</a:t>
            </a:r>
            <a:r>
              <a:rPr lang="zh-CN" altLang="en-US" sz="2000" dirty="0"/>
              <a:t>法律和政策的要求</a:t>
            </a:r>
            <a:r>
              <a:rPr lang="en-US" altLang="zh-CN" sz="2000" dirty="0"/>
              <a:t>,</a:t>
            </a:r>
            <a:r>
              <a:rPr lang="zh-CN" altLang="en-US" sz="2000" dirty="0"/>
              <a:t>已经成为申请科技计划项目和申报高新技术企业的必要条件</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3098899162"/>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知识产权法概述</a:t>
            </a:r>
          </a:p>
        </p:txBody>
      </p:sp>
      <p:sp>
        <p:nvSpPr>
          <p:cNvPr id="37" name="文本框 36"/>
          <p:cNvSpPr txBox="1"/>
          <p:nvPr/>
        </p:nvSpPr>
        <p:spPr>
          <a:xfrm>
            <a:off x="607092" y="825580"/>
            <a:ext cx="11066929" cy="5139868"/>
          </a:xfrm>
          <a:prstGeom prst="rect">
            <a:avLst/>
          </a:prstGeom>
          <a:noFill/>
        </p:spPr>
        <p:txBody>
          <a:bodyPr wrap="square" rtlCol="0">
            <a:spAutoFit/>
          </a:bodyPr>
          <a:lstStyle/>
          <a:p>
            <a:r>
              <a:rPr lang="zh-CN" altLang="en-US" sz="2400" b="1" dirty="0"/>
              <a:t>四、建立知识产权法律制度的意义</a:t>
            </a:r>
            <a:endParaRPr lang="en-US" altLang="zh-CN" sz="2400" b="1" dirty="0" smtClean="0"/>
          </a:p>
          <a:p>
            <a:pPr indent="534988"/>
            <a:r>
              <a:rPr lang="zh-CN" altLang="en-US" sz="2400" dirty="0"/>
              <a:t>随着知识经济和市场经济的迅速发展</a:t>
            </a:r>
            <a:r>
              <a:rPr lang="en-US" altLang="zh-CN" sz="2400" dirty="0"/>
              <a:t>,</a:t>
            </a:r>
            <a:r>
              <a:rPr lang="zh-CN" altLang="en-US" sz="2400" dirty="0"/>
              <a:t>知识产权将愈来愈上升为最强大的财富源泉</a:t>
            </a:r>
            <a:r>
              <a:rPr lang="en-US" altLang="zh-CN" sz="2400" dirty="0"/>
              <a:t>,</a:t>
            </a:r>
            <a:r>
              <a:rPr lang="zh-CN" altLang="en-US" sz="2400" dirty="0" smtClean="0"/>
              <a:t>建立知识产权管理和保护</a:t>
            </a:r>
            <a:r>
              <a:rPr lang="zh-CN" altLang="en-US" sz="2400" dirty="0"/>
              <a:t>制度</a:t>
            </a:r>
            <a:r>
              <a:rPr lang="en-US" altLang="zh-CN" sz="2400" dirty="0"/>
              <a:t>,</a:t>
            </a:r>
            <a:r>
              <a:rPr lang="zh-CN" altLang="en-US" sz="2400" dirty="0"/>
              <a:t>制定知识产权培育和经营战略</a:t>
            </a:r>
            <a:r>
              <a:rPr lang="en-US" altLang="zh-CN" sz="2400" dirty="0"/>
              <a:t>,</a:t>
            </a:r>
            <a:r>
              <a:rPr lang="zh-CN" altLang="en-US" sz="2400" dirty="0"/>
              <a:t>对社会经济的发展将起到</a:t>
            </a:r>
            <a:r>
              <a:rPr lang="zh-CN" altLang="en-US" sz="2400" dirty="0" smtClean="0"/>
              <a:t>一定的推动</a:t>
            </a:r>
            <a:r>
              <a:rPr lang="zh-CN" altLang="en-US" sz="2400" dirty="0"/>
              <a:t>作用</a:t>
            </a:r>
            <a:r>
              <a:rPr lang="en-US" altLang="zh-CN" sz="2400" dirty="0" smtClean="0"/>
              <a:t>.</a:t>
            </a:r>
          </a:p>
          <a:p>
            <a:pPr indent="534988"/>
            <a:r>
              <a:rPr lang="en-US" altLang="zh-CN" sz="2400" dirty="0"/>
              <a:t>(</a:t>
            </a:r>
            <a:r>
              <a:rPr lang="zh-CN" altLang="en-US" sz="2400" dirty="0"/>
              <a:t>三</a:t>
            </a:r>
            <a:r>
              <a:rPr lang="en-US" altLang="zh-CN" sz="2400" dirty="0"/>
              <a:t>)</a:t>
            </a:r>
            <a:r>
              <a:rPr lang="zh-CN" altLang="en-US" sz="2400" dirty="0"/>
              <a:t>有效地保护公司知识产权</a:t>
            </a:r>
            <a:r>
              <a:rPr lang="en-US" altLang="zh-CN" sz="2400" dirty="0"/>
              <a:t>,</a:t>
            </a:r>
            <a:r>
              <a:rPr lang="zh-CN" altLang="en-US" sz="2400" dirty="0"/>
              <a:t>有利于调动人们从事科学技术研究和智力创作的积极性</a:t>
            </a:r>
          </a:p>
          <a:p>
            <a:pPr indent="534988"/>
            <a:r>
              <a:rPr lang="zh-CN" altLang="en-US" sz="2000" dirty="0"/>
              <a:t>知识产权法确认发明人、设计人、作者等对其创造性劳动成果依法享有专有权</a:t>
            </a:r>
            <a:r>
              <a:rPr lang="en-US" altLang="zh-CN" sz="2000" dirty="0"/>
              <a:t>,</a:t>
            </a:r>
            <a:r>
              <a:rPr lang="zh-CN" altLang="en-US" sz="2000" dirty="0" smtClean="0"/>
              <a:t>并保护其不受</a:t>
            </a:r>
            <a:r>
              <a:rPr lang="zh-CN" altLang="en-US" sz="2000" dirty="0"/>
              <a:t>侵犯</a:t>
            </a:r>
            <a:r>
              <a:rPr lang="en-US" altLang="zh-CN" sz="2000" dirty="0"/>
              <a:t>,</a:t>
            </a:r>
            <a:r>
              <a:rPr lang="zh-CN" altLang="en-US" sz="2000" dirty="0"/>
              <a:t>这不仅使他们受到精神鼓励</a:t>
            </a:r>
            <a:r>
              <a:rPr lang="en-US" altLang="zh-CN" sz="2000" dirty="0"/>
              <a:t>,</a:t>
            </a:r>
            <a:r>
              <a:rPr lang="zh-CN" altLang="en-US" sz="2000" dirty="0"/>
              <a:t>而且能使其在法律保护下取得经济利益</a:t>
            </a:r>
            <a:r>
              <a:rPr lang="en-US" altLang="zh-CN" sz="2000" dirty="0"/>
              <a:t>.</a:t>
            </a:r>
            <a:r>
              <a:rPr lang="zh-CN" altLang="en-US" sz="2000" dirty="0" smtClean="0"/>
              <a:t>这样就会调动人们从事科研活动和智力创</a:t>
            </a:r>
            <a:r>
              <a:rPr lang="zh-CN" altLang="en-US" sz="2000" dirty="0"/>
              <a:t>作的积极性</a:t>
            </a:r>
            <a:r>
              <a:rPr lang="en-US" altLang="zh-CN" sz="2000" dirty="0"/>
              <a:t>,</a:t>
            </a:r>
            <a:r>
              <a:rPr lang="zh-CN" altLang="en-US" sz="2000" dirty="0"/>
              <a:t>从而创造出更多更好的精神财富</a:t>
            </a:r>
            <a:r>
              <a:rPr lang="en-US" altLang="zh-CN" sz="2000" dirty="0"/>
              <a:t>.</a:t>
            </a:r>
            <a:r>
              <a:rPr lang="zh-CN" altLang="en-US" sz="2000" dirty="0"/>
              <a:t>因此</a:t>
            </a:r>
            <a:r>
              <a:rPr lang="en-US" altLang="zh-CN" sz="2000" dirty="0"/>
              <a:t>,</a:t>
            </a:r>
            <a:r>
              <a:rPr lang="zh-CN" altLang="en-US" sz="2000" dirty="0" smtClean="0"/>
              <a:t>建立知识产权</a:t>
            </a:r>
            <a:r>
              <a:rPr lang="zh-CN" altLang="en-US" sz="2000" dirty="0"/>
              <a:t>法律制度</a:t>
            </a:r>
            <a:r>
              <a:rPr lang="en-US" altLang="zh-CN" sz="2000" dirty="0"/>
              <a:t>,</a:t>
            </a:r>
            <a:r>
              <a:rPr lang="zh-CN" altLang="en-US" sz="2000" dirty="0"/>
              <a:t>有助于在全社会进一步形成尊重知识、尊重人才的良好风尚</a:t>
            </a:r>
            <a:r>
              <a:rPr lang="en-US" altLang="zh-CN" sz="2000" dirty="0"/>
              <a:t>,</a:t>
            </a:r>
            <a:r>
              <a:rPr lang="zh-CN" altLang="en-US" sz="2000" dirty="0" smtClean="0"/>
              <a:t>保护知识产权</a:t>
            </a:r>
            <a:r>
              <a:rPr lang="zh-CN" altLang="en-US" sz="2000" dirty="0"/>
              <a:t>人的合法权益</a:t>
            </a:r>
            <a:r>
              <a:rPr lang="en-US" altLang="zh-CN" sz="2000" dirty="0"/>
              <a:t>,</a:t>
            </a:r>
            <a:r>
              <a:rPr lang="zh-CN" altLang="en-US" sz="2000" dirty="0"/>
              <a:t>激发他们的创造热情</a:t>
            </a:r>
            <a:r>
              <a:rPr lang="en-US" altLang="zh-CN" sz="2000" dirty="0"/>
              <a:t>.</a:t>
            </a:r>
          </a:p>
          <a:p>
            <a:pPr indent="534988"/>
            <a:r>
              <a:rPr lang="en-US" altLang="zh-CN" sz="2400" dirty="0"/>
              <a:t>(</a:t>
            </a:r>
            <a:r>
              <a:rPr lang="zh-CN" altLang="en-US" sz="2400" dirty="0"/>
              <a:t>四</a:t>
            </a:r>
            <a:r>
              <a:rPr lang="en-US" altLang="zh-CN" sz="2400" dirty="0"/>
              <a:t>)</a:t>
            </a:r>
            <a:r>
              <a:rPr lang="zh-CN" altLang="en-US" sz="2400" dirty="0"/>
              <a:t>有效地保护公司知识产权</a:t>
            </a:r>
            <a:r>
              <a:rPr lang="en-US" altLang="zh-CN" sz="2400" dirty="0"/>
              <a:t>,</a:t>
            </a:r>
            <a:r>
              <a:rPr lang="zh-CN" altLang="en-US" sz="2400" dirty="0"/>
              <a:t>有利于促进国际经济技术和文化的交流与合作</a:t>
            </a:r>
          </a:p>
          <a:p>
            <a:pPr indent="534988"/>
            <a:r>
              <a:rPr lang="zh-CN" altLang="en-US" sz="2000" dirty="0"/>
              <a:t>建立知识产权法律制度</a:t>
            </a:r>
            <a:r>
              <a:rPr lang="en-US" altLang="zh-CN" sz="2000" dirty="0"/>
              <a:t>,</a:t>
            </a:r>
            <a:r>
              <a:rPr lang="zh-CN" altLang="en-US" sz="2000" dirty="0"/>
              <a:t>是进行国际竞争</a:t>
            </a:r>
            <a:r>
              <a:rPr lang="en-US" altLang="zh-CN" sz="2000" dirty="0"/>
              <a:t>,</a:t>
            </a:r>
            <a:r>
              <a:rPr lang="zh-CN" altLang="en-US" sz="2000" dirty="0"/>
              <a:t>开展国际科技、经济、文化交流与合作的</a:t>
            </a:r>
            <a:r>
              <a:rPr lang="zh-CN" altLang="en-US" sz="2000" dirty="0" smtClean="0"/>
              <a:t>基本环境和条件之一</a:t>
            </a:r>
            <a:r>
              <a:rPr lang="en-US" altLang="zh-CN" sz="2000" dirty="0"/>
              <a:t>.</a:t>
            </a:r>
            <a:r>
              <a:rPr lang="zh-CN" altLang="en-US" sz="2000" dirty="0"/>
              <a:t>知识产权法律制度的建立</a:t>
            </a:r>
            <a:r>
              <a:rPr lang="en-US" altLang="zh-CN" sz="2000" dirty="0"/>
              <a:t>,</a:t>
            </a:r>
            <a:r>
              <a:rPr lang="zh-CN" altLang="en-US" sz="2000" dirty="0"/>
              <a:t>对开发智力成果</a:t>
            </a:r>
            <a:r>
              <a:rPr lang="en-US" altLang="zh-CN" sz="2000" dirty="0"/>
              <a:t>,</a:t>
            </a:r>
            <a:r>
              <a:rPr lang="zh-CN" altLang="en-US" sz="2000" dirty="0"/>
              <a:t>开拓技术市场</a:t>
            </a:r>
            <a:r>
              <a:rPr lang="en-US" altLang="zh-CN" sz="2000" dirty="0"/>
              <a:t>,</a:t>
            </a:r>
            <a:r>
              <a:rPr lang="zh-CN" altLang="en-US" sz="2000" dirty="0" smtClean="0"/>
              <a:t>引进先进技术</a:t>
            </a:r>
            <a:r>
              <a:rPr lang="en-US" altLang="zh-CN" sz="2000" dirty="0"/>
              <a:t>,</a:t>
            </a:r>
            <a:r>
              <a:rPr lang="zh-CN" altLang="en-US" sz="2000" dirty="0"/>
              <a:t>扩大对外经济技术、科学文化的交流与合作</a:t>
            </a:r>
            <a:r>
              <a:rPr lang="en-US" altLang="zh-CN" sz="2000" dirty="0"/>
              <a:t>,</a:t>
            </a:r>
            <a:r>
              <a:rPr lang="zh-CN" altLang="en-US" sz="2000" dirty="0"/>
              <a:t>必将起到积极的促进作用</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597625511"/>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5262979"/>
          </a:xfrm>
          <a:prstGeom prst="rect">
            <a:avLst/>
          </a:prstGeom>
          <a:noFill/>
        </p:spPr>
        <p:txBody>
          <a:bodyPr wrap="square" rtlCol="0">
            <a:spAutoFit/>
          </a:bodyPr>
          <a:lstStyle/>
          <a:p>
            <a:r>
              <a:rPr lang="zh-CN" altLang="en-US" sz="2400" b="1" dirty="0"/>
              <a:t>一、专利与专利法的概念</a:t>
            </a:r>
          </a:p>
          <a:p>
            <a:pPr indent="623888"/>
            <a:r>
              <a:rPr lang="en-US" altLang="zh-CN" sz="2400" dirty="0"/>
              <a:t>(</a:t>
            </a:r>
            <a:r>
              <a:rPr lang="zh-CN" altLang="en-US" sz="2400" dirty="0"/>
              <a:t>一</a:t>
            </a:r>
            <a:r>
              <a:rPr lang="en-US" altLang="zh-CN" sz="2400" dirty="0"/>
              <a:t>)</a:t>
            </a:r>
            <a:r>
              <a:rPr lang="zh-CN" altLang="en-US" sz="2400" dirty="0"/>
              <a:t>专利的概念</a:t>
            </a:r>
          </a:p>
          <a:p>
            <a:pPr indent="623888"/>
            <a:r>
              <a:rPr lang="zh-CN" altLang="en-US" sz="2000" dirty="0"/>
              <a:t>专利是专利权的简称</a:t>
            </a:r>
            <a:r>
              <a:rPr lang="en-US" altLang="zh-CN" sz="2000" dirty="0"/>
              <a:t>,</a:t>
            </a:r>
            <a:r>
              <a:rPr lang="zh-CN" altLang="en-US" sz="2000" dirty="0"/>
              <a:t>一般包括发明、实用新型和外观设计三种专利</a:t>
            </a:r>
            <a:r>
              <a:rPr lang="en-US" altLang="zh-CN" sz="2000" dirty="0"/>
              <a:t>.</a:t>
            </a:r>
            <a:r>
              <a:rPr lang="zh-CN" altLang="en-US" sz="2000" dirty="0"/>
              <a:t>专利</a:t>
            </a:r>
            <a:r>
              <a:rPr lang="zh-CN" altLang="en-US" sz="2000" dirty="0" smtClean="0"/>
              <a:t>具有两层含义</a:t>
            </a:r>
            <a:r>
              <a:rPr lang="en-US" altLang="zh-CN" sz="2000" dirty="0"/>
              <a:t>.</a:t>
            </a:r>
            <a:r>
              <a:rPr lang="zh-CN" altLang="en-US" sz="2000" dirty="0"/>
              <a:t>第一</a:t>
            </a:r>
            <a:r>
              <a:rPr lang="en-US" altLang="zh-CN" sz="2000" dirty="0"/>
              <a:t>,</a:t>
            </a:r>
            <a:r>
              <a:rPr lang="zh-CN" altLang="en-US" sz="2000" dirty="0"/>
              <a:t>指专利权</a:t>
            </a:r>
            <a:r>
              <a:rPr lang="en-US" altLang="zh-CN" sz="2000" dirty="0"/>
              <a:t>,</a:t>
            </a:r>
            <a:r>
              <a:rPr lang="zh-CN" altLang="en-US" sz="2000" dirty="0"/>
              <a:t>即公民、法人或者其他组织就其发明创造依法取得的在一定期限</a:t>
            </a:r>
            <a:r>
              <a:rPr lang="zh-CN" altLang="en-US" sz="2000" dirty="0" smtClean="0"/>
              <a:t>内的专有权</a:t>
            </a:r>
            <a:r>
              <a:rPr lang="en-US" altLang="zh-CN" sz="2000" dirty="0"/>
              <a:t>.</a:t>
            </a:r>
            <a:r>
              <a:rPr lang="zh-CN" altLang="en-US" sz="2000" dirty="0"/>
              <a:t>第二</a:t>
            </a:r>
            <a:r>
              <a:rPr lang="en-US" altLang="zh-CN" sz="2000" dirty="0"/>
              <a:t>,</a:t>
            </a:r>
            <a:r>
              <a:rPr lang="zh-CN" altLang="en-US" sz="2000" dirty="0"/>
              <a:t>专利技术</a:t>
            </a:r>
            <a:r>
              <a:rPr lang="en-US" altLang="zh-CN" sz="2000" dirty="0"/>
              <a:t>,</a:t>
            </a:r>
            <a:r>
              <a:rPr lang="zh-CN" altLang="en-US" sz="2000" dirty="0"/>
              <a:t>指主管机关依照法定程序审查批准并赋予专有权的发明创造</a:t>
            </a:r>
            <a:r>
              <a:rPr lang="en-US" altLang="zh-CN" sz="2000" dirty="0"/>
              <a:t>.</a:t>
            </a:r>
            <a:r>
              <a:rPr lang="zh-CN" altLang="en-US" sz="2000" dirty="0" smtClean="0"/>
              <a:t>专利实际意义可理解为</a:t>
            </a:r>
            <a:r>
              <a:rPr lang="en-US" altLang="zh-CN" sz="2000" dirty="0"/>
              <a:t>:</a:t>
            </a:r>
            <a:r>
              <a:rPr lang="zh-CN" altLang="en-US" sz="2000" dirty="0"/>
              <a:t>是一种权利</a:t>
            </a:r>
            <a:r>
              <a:rPr lang="en-US" altLang="zh-CN" sz="2000" dirty="0"/>
              <a:t>;</a:t>
            </a:r>
            <a:r>
              <a:rPr lang="zh-CN" altLang="en-US" sz="2000" dirty="0"/>
              <a:t>是一张证书</a:t>
            </a:r>
            <a:r>
              <a:rPr lang="en-US" altLang="zh-CN" sz="2000" dirty="0"/>
              <a:t>;</a:t>
            </a:r>
            <a:r>
              <a:rPr lang="zh-CN" altLang="en-US" sz="2000" dirty="0"/>
              <a:t>是发明的内容</a:t>
            </a:r>
            <a:r>
              <a:rPr lang="en-US" altLang="zh-CN" sz="2000" dirty="0"/>
              <a:t>.</a:t>
            </a:r>
          </a:p>
          <a:p>
            <a:pPr indent="623888"/>
            <a:r>
              <a:rPr lang="zh-CN" altLang="en-US" sz="2000" dirty="0"/>
              <a:t>专利权是指按照</a:t>
            </a:r>
            <a:r>
              <a:rPr lang="en-US" altLang="zh-CN" sz="2000" dirty="0"/>
              <a:t>«</a:t>
            </a:r>
            <a:r>
              <a:rPr lang="zh-CN" altLang="en-US" sz="2000" dirty="0"/>
              <a:t>专利法</a:t>
            </a:r>
            <a:r>
              <a:rPr lang="en-US" altLang="zh-CN" sz="2000" dirty="0"/>
              <a:t>»</a:t>
            </a:r>
            <a:r>
              <a:rPr lang="zh-CN" altLang="en-US" sz="2000" dirty="0"/>
              <a:t>的规定</a:t>
            </a:r>
            <a:r>
              <a:rPr lang="en-US" altLang="zh-CN" sz="2000" dirty="0"/>
              <a:t>,</a:t>
            </a:r>
            <a:r>
              <a:rPr lang="zh-CN" altLang="en-US" sz="2000" dirty="0"/>
              <a:t>由国家专利行政部门授予发明人、</a:t>
            </a:r>
            <a:r>
              <a:rPr lang="zh-CN" altLang="en-US" sz="2000" dirty="0" smtClean="0"/>
              <a:t>设计人或其所属单位</a:t>
            </a:r>
            <a:r>
              <a:rPr lang="en-US" altLang="zh-CN" sz="2000" dirty="0"/>
              <a:t>,</a:t>
            </a:r>
            <a:r>
              <a:rPr lang="zh-CN" altLang="en-US" sz="2000" dirty="0"/>
              <a:t>在一定期限内对某项发明享有的专用权</a:t>
            </a:r>
            <a:r>
              <a:rPr lang="en-US" altLang="zh-CN" sz="2000" dirty="0"/>
              <a:t>.</a:t>
            </a:r>
          </a:p>
          <a:p>
            <a:pPr indent="623888"/>
            <a:endParaRPr lang="en-US" altLang="zh-CN" sz="2400" dirty="0" smtClean="0"/>
          </a:p>
          <a:p>
            <a:pPr indent="623888"/>
            <a:r>
              <a:rPr lang="en-US" altLang="zh-CN" sz="2400" dirty="0" smtClean="0"/>
              <a:t>(</a:t>
            </a:r>
            <a:r>
              <a:rPr lang="zh-CN" altLang="en-US" sz="2400" dirty="0"/>
              <a:t>二</a:t>
            </a:r>
            <a:r>
              <a:rPr lang="en-US" altLang="zh-CN" sz="2400" dirty="0"/>
              <a:t>)</a:t>
            </a:r>
            <a:r>
              <a:rPr lang="zh-CN" altLang="en-US" sz="2400" dirty="0"/>
              <a:t>专利法的概念</a:t>
            </a:r>
          </a:p>
          <a:p>
            <a:pPr indent="623888"/>
            <a:r>
              <a:rPr lang="zh-CN" altLang="en-US" sz="2000" dirty="0"/>
              <a:t>专利法是调整在确认和保护发明创造的专有权以及在利用专有的发明创造过</a:t>
            </a:r>
            <a:r>
              <a:rPr lang="zh-CN" altLang="en-US" sz="2000" dirty="0" smtClean="0"/>
              <a:t>程中产生的</a:t>
            </a:r>
            <a:r>
              <a:rPr lang="zh-CN" altLang="en-US" sz="2000" dirty="0"/>
              <a:t>社会关系的法律规范的总称</a:t>
            </a:r>
            <a:r>
              <a:rPr lang="en-US" altLang="zh-CN" sz="2000" dirty="0"/>
              <a:t>.</a:t>
            </a:r>
          </a:p>
          <a:p>
            <a:pPr indent="623888"/>
            <a:r>
              <a:rPr lang="zh-CN" altLang="en-US" sz="2000" dirty="0"/>
              <a:t>专利权是基于发明创造</a:t>
            </a:r>
            <a:r>
              <a:rPr lang="en-US" altLang="zh-CN" sz="2000" dirty="0"/>
              <a:t>,</a:t>
            </a:r>
            <a:r>
              <a:rPr lang="zh-CN" altLang="en-US" sz="2000" dirty="0"/>
              <a:t>由申请人向国家专利局提出专利申请</a:t>
            </a:r>
            <a:r>
              <a:rPr lang="en-US" altLang="zh-CN" sz="2000" dirty="0"/>
              <a:t>,</a:t>
            </a:r>
            <a:r>
              <a:rPr lang="zh-CN" altLang="en-US" sz="2000" dirty="0" smtClean="0"/>
              <a:t>经专利局依法审查准</a:t>
            </a:r>
            <a:endParaRPr lang="zh-CN" altLang="en-US" sz="2000" dirty="0"/>
          </a:p>
          <a:p>
            <a:pPr indent="623888"/>
            <a:r>
              <a:rPr lang="zh-CN" altLang="en-US" sz="2000" dirty="0"/>
              <a:t>后</a:t>
            </a:r>
            <a:r>
              <a:rPr lang="en-US" altLang="zh-CN" sz="2000" dirty="0"/>
              <a:t>,</a:t>
            </a:r>
            <a:r>
              <a:rPr lang="zh-CN" altLang="en-US" sz="2000" dirty="0"/>
              <a:t>向申请人授予的在规定的时间内对该项发明创造享有的独占权</a:t>
            </a:r>
            <a:r>
              <a:rPr lang="en-US" altLang="zh-CN" sz="2000" dirty="0"/>
              <a:t>.</a:t>
            </a:r>
            <a:r>
              <a:rPr lang="zh-CN" altLang="en-US" sz="2000" dirty="0"/>
              <a:t>专利制度</a:t>
            </a:r>
            <a:r>
              <a:rPr lang="zh-CN" altLang="en-US" sz="2000" dirty="0" smtClean="0"/>
              <a:t>旨在通过赋予发明创造者</a:t>
            </a:r>
            <a:r>
              <a:rPr lang="zh-CN" altLang="en-US" sz="2000" dirty="0"/>
              <a:t>一定的垄断权</a:t>
            </a:r>
            <a:r>
              <a:rPr lang="en-US" altLang="zh-CN" sz="2000" dirty="0"/>
              <a:t>,</a:t>
            </a:r>
            <a:r>
              <a:rPr lang="zh-CN" altLang="en-US" sz="2000" dirty="0"/>
              <a:t>从而鼓励发明创造和技术创新</a:t>
            </a:r>
            <a:r>
              <a:rPr lang="en-US" altLang="zh-CN" sz="2000" dirty="0"/>
              <a:t>,</a:t>
            </a:r>
            <a:r>
              <a:rPr lang="zh-CN" altLang="en-US" sz="2000" dirty="0"/>
              <a:t>同时</a:t>
            </a:r>
            <a:r>
              <a:rPr lang="en-US" altLang="zh-CN" sz="2000" dirty="0"/>
              <a:t>,</a:t>
            </a:r>
            <a:r>
              <a:rPr lang="zh-CN" altLang="en-US" sz="2000" dirty="0"/>
              <a:t>专利</a:t>
            </a:r>
            <a:r>
              <a:rPr lang="zh-CN" altLang="en-US" sz="2000" dirty="0" smtClean="0"/>
              <a:t>制度有利于促进发明技术</a:t>
            </a:r>
            <a:r>
              <a:rPr lang="zh-CN" altLang="en-US" sz="2000" dirty="0"/>
              <a:t>的传播</a:t>
            </a:r>
            <a:r>
              <a:rPr lang="en-US" altLang="zh-CN" sz="2000" dirty="0"/>
              <a:t>,</a:t>
            </a:r>
            <a:r>
              <a:rPr lang="zh-CN" altLang="en-US" sz="2000" dirty="0"/>
              <a:t>避免对相同技术的重复研究</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601591260"/>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304800"/>
            <a:ext cx="304800" cy="487680"/>
            <a:chOff x="2164080" y="345440"/>
            <a:chExt cx="304800" cy="487680"/>
          </a:xfrm>
        </p:grpSpPr>
        <p:sp>
          <p:nvSpPr>
            <p:cNvPr id="3" name="矩形 2"/>
            <p:cNvSpPr/>
            <p:nvPr/>
          </p:nvSpPr>
          <p:spPr>
            <a:xfrm>
              <a:off x="216408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4" name="矩形 3"/>
            <p:cNvSpPr/>
            <p:nvPr/>
          </p:nvSpPr>
          <p:spPr>
            <a:xfrm>
              <a:off x="228600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5" name="矩形 4"/>
            <p:cNvSpPr/>
            <p:nvPr/>
          </p:nvSpPr>
          <p:spPr>
            <a:xfrm>
              <a:off x="2407920" y="345440"/>
              <a:ext cx="60960" cy="4876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sp>
        <p:nvSpPr>
          <p:cNvPr id="6" name="文本框 5"/>
          <p:cNvSpPr txBox="1"/>
          <p:nvPr/>
        </p:nvSpPr>
        <p:spPr>
          <a:xfrm>
            <a:off x="548639" y="256252"/>
            <a:ext cx="7293451" cy="584776"/>
          </a:xfrm>
          <a:prstGeom prst="rect">
            <a:avLst/>
          </a:prstGeom>
          <a:noFill/>
        </p:spPr>
        <p:txBody>
          <a:bodyPr wrap="square" rtlCol="0">
            <a:spAutoFit/>
          </a:bodyPr>
          <a:lstStyle/>
          <a:p>
            <a:r>
              <a:rPr lang="zh-CN" altLang="en-US" sz="3200" b="1" dirty="0"/>
              <a:t>专利法</a:t>
            </a:r>
          </a:p>
        </p:txBody>
      </p:sp>
      <p:sp>
        <p:nvSpPr>
          <p:cNvPr id="37" name="文本框 36"/>
          <p:cNvSpPr txBox="1"/>
          <p:nvPr/>
        </p:nvSpPr>
        <p:spPr>
          <a:xfrm>
            <a:off x="607092" y="825580"/>
            <a:ext cx="11066929" cy="5724644"/>
          </a:xfrm>
          <a:prstGeom prst="rect">
            <a:avLst/>
          </a:prstGeom>
          <a:noFill/>
        </p:spPr>
        <p:txBody>
          <a:bodyPr wrap="square" rtlCol="0">
            <a:spAutoFit/>
          </a:bodyPr>
          <a:lstStyle/>
          <a:p>
            <a:r>
              <a:rPr lang="zh-CN" altLang="en-US" sz="2400" dirty="0"/>
              <a:t>二、专利权的主体与客体</a:t>
            </a:r>
          </a:p>
          <a:p>
            <a:pPr indent="534988"/>
            <a:r>
              <a:rPr lang="en-US" altLang="zh-CN" sz="2400" dirty="0"/>
              <a:t>(</a:t>
            </a:r>
            <a:r>
              <a:rPr lang="zh-CN" altLang="en-US" sz="2400" dirty="0"/>
              <a:t>一</a:t>
            </a:r>
            <a:r>
              <a:rPr lang="en-US" altLang="zh-CN" sz="2400" dirty="0"/>
              <a:t>)</a:t>
            </a:r>
            <a:r>
              <a:rPr lang="zh-CN" altLang="en-US" sz="2400" dirty="0"/>
              <a:t>专利权的主体</a:t>
            </a:r>
          </a:p>
          <a:p>
            <a:pPr indent="534988"/>
            <a:r>
              <a:rPr lang="zh-CN" altLang="en-US" sz="2000" dirty="0"/>
              <a:t>专利权的主体</a:t>
            </a:r>
            <a:r>
              <a:rPr lang="en-US" altLang="zh-CN" sz="2000" dirty="0"/>
              <a:t>,</a:t>
            </a:r>
            <a:r>
              <a:rPr lang="zh-CN" altLang="en-US" sz="2000" dirty="0"/>
              <a:t>称为专利权人</a:t>
            </a:r>
            <a:r>
              <a:rPr lang="en-US" altLang="zh-CN" sz="2000" dirty="0"/>
              <a:t>,</a:t>
            </a:r>
            <a:r>
              <a:rPr lang="zh-CN" altLang="en-US" sz="2000" dirty="0"/>
              <a:t>是指有权申请并获得专利权的单位和个人</a:t>
            </a:r>
            <a:r>
              <a:rPr lang="en-US" altLang="zh-CN" sz="2000" dirty="0"/>
              <a:t>.«</a:t>
            </a:r>
            <a:r>
              <a:rPr lang="zh-CN" altLang="en-US" sz="2000" dirty="0"/>
              <a:t>专利法</a:t>
            </a:r>
            <a:r>
              <a:rPr lang="en-US" altLang="zh-CN" sz="2000" dirty="0"/>
              <a:t>»</a:t>
            </a:r>
            <a:r>
              <a:rPr lang="zh-CN" altLang="en-US" sz="2000" dirty="0" smtClean="0"/>
              <a:t>规定</a:t>
            </a:r>
            <a:r>
              <a:rPr lang="en-US" altLang="zh-CN" sz="2000" dirty="0"/>
              <a:t>,</a:t>
            </a:r>
            <a:r>
              <a:rPr lang="zh-CN" altLang="en-US" sz="2000" dirty="0"/>
              <a:t>发明人或设计人、发明创造的单位、共同发明创造人、合法受让人、外国人、</a:t>
            </a:r>
            <a:r>
              <a:rPr lang="zh-CN" altLang="en-US" sz="2000" dirty="0" smtClean="0"/>
              <a:t>外国企业或外</a:t>
            </a:r>
            <a:r>
              <a:rPr lang="zh-CN" altLang="en-US" sz="2000" dirty="0"/>
              <a:t>国组织都可以成为专利权的主体</a:t>
            </a:r>
            <a:r>
              <a:rPr lang="en-US" altLang="zh-CN" sz="2000" dirty="0" smtClean="0"/>
              <a:t>.</a:t>
            </a:r>
          </a:p>
          <a:p>
            <a:pPr indent="534988"/>
            <a:r>
              <a:rPr lang="zh-CN" altLang="en-US" sz="2000" dirty="0" smtClean="0"/>
              <a:t>１</a:t>
            </a:r>
            <a:r>
              <a:rPr lang="en-US" altLang="zh-CN" sz="2000" dirty="0" smtClean="0"/>
              <a:t>.</a:t>
            </a:r>
            <a:r>
              <a:rPr lang="zh-CN" altLang="en-US" sz="2000" dirty="0" smtClean="0"/>
              <a:t> </a:t>
            </a:r>
            <a:r>
              <a:rPr lang="zh-CN" altLang="en-US" sz="2000" dirty="0"/>
              <a:t>发明人或设计人</a:t>
            </a:r>
          </a:p>
          <a:p>
            <a:pPr indent="534988"/>
            <a:r>
              <a:rPr lang="zh-CN" altLang="en-US" sz="2000" dirty="0"/>
              <a:t>对发明创造的实质性特点作出创造性贡献的自然人</a:t>
            </a:r>
            <a:r>
              <a:rPr lang="en-US" altLang="zh-CN" sz="2000" dirty="0"/>
              <a:t>,</a:t>
            </a:r>
            <a:r>
              <a:rPr lang="zh-CN" altLang="en-US" sz="2000" dirty="0"/>
              <a:t>可以是一人</a:t>
            </a:r>
            <a:r>
              <a:rPr lang="en-US" altLang="zh-CN" sz="2000" dirty="0"/>
              <a:t>,</a:t>
            </a:r>
            <a:r>
              <a:rPr lang="zh-CN" altLang="en-US" sz="2000" dirty="0"/>
              <a:t>也可以是多人</a:t>
            </a:r>
            <a:r>
              <a:rPr lang="en-US" altLang="zh-CN" sz="2000" dirty="0" smtClean="0"/>
              <a:t>.</a:t>
            </a:r>
          </a:p>
          <a:p>
            <a:pPr indent="534988"/>
            <a:r>
              <a:rPr lang="zh-CN" altLang="en-US" sz="2000" dirty="0" smtClean="0"/>
              <a:t>２</a:t>
            </a:r>
            <a:r>
              <a:rPr lang="en-US" altLang="zh-CN" sz="2000" dirty="0" smtClean="0"/>
              <a:t>.</a:t>
            </a:r>
            <a:r>
              <a:rPr lang="zh-CN" altLang="en-US" sz="2000" dirty="0" smtClean="0"/>
              <a:t> </a:t>
            </a:r>
            <a:r>
              <a:rPr lang="zh-CN" altLang="en-US" sz="2000" dirty="0"/>
              <a:t>发明创造的单位</a:t>
            </a:r>
          </a:p>
          <a:p>
            <a:pPr indent="534988"/>
            <a:r>
              <a:rPr lang="en-US" altLang="zh-CN" sz="2000" dirty="0"/>
              <a:t>«</a:t>
            </a:r>
            <a:r>
              <a:rPr lang="zh-CN" altLang="en-US" sz="2000" dirty="0"/>
              <a:t>专利法</a:t>
            </a:r>
            <a:r>
              <a:rPr lang="en-US" altLang="zh-CN" sz="2000" dirty="0"/>
              <a:t>»</a:t>
            </a:r>
            <a:r>
              <a:rPr lang="zh-CN" altLang="en-US" sz="2000" dirty="0"/>
              <a:t>第６条规定</a:t>
            </a:r>
            <a:r>
              <a:rPr lang="en-US" altLang="zh-CN" sz="2000" dirty="0"/>
              <a:t>,</a:t>
            </a:r>
            <a:r>
              <a:rPr lang="zh-CN" altLang="en-US" sz="2000" dirty="0"/>
              <a:t>执行本单位的任务或者主要是利用本单位的物质技术条件所</a:t>
            </a:r>
            <a:r>
              <a:rPr lang="zh-CN" altLang="en-US" sz="2000" dirty="0" smtClean="0"/>
              <a:t>完成的发明创造为职务发明创造</a:t>
            </a:r>
            <a:r>
              <a:rPr lang="en-US" altLang="zh-CN" sz="2000" dirty="0" smtClean="0"/>
              <a:t>.</a:t>
            </a:r>
          </a:p>
          <a:p>
            <a:pPr indent="534988"/>
            <a:r>
              <a:rPr lang="zh-CN" altLang="en-US" sz="2000" dirty="0" smtClean="0"/>
              <a:t>３</a:t>
            </a:r>
            <a:r>
              <a:rPr lang="en-US" altLang="zh-CN" sz="2000" dirty="0" smtClean="0"/>
              <a:t>.</a:t>
            </a:r>
            <a:r>
              <a:rPr lang="zh-CN" altLang="en-US" sz="2000" dirty="0" smtClean="0"/>
              <a:t> </a:t>
            </a:r>
            <a:r>
              <a:rPr lang="zh-CN" altLang="en-US" sz="2000" dirty="0"/>
              <a:t>共同发明创造人</a:t>
            </a:r>
          </a:p>
          <a:p>
            <a:pPr indent="534988"/>
            <a:r>
              <a:rPr lang="zh-CN" altLang="en-US" sz="2000" dirty="0"/>
              <a:t>两个以上单位或个人共同完成的发明创造</a:t>
            </a:r>
            <a:r>
              <a:rPr lang="en-US" altLang="zh-CN" sz="2000" dirty="0"/>
              <a:t>,</a:t>
            </a:r>
            <a:r>
              <a:rPr lang="zh-CN" altLang="en-US" sz="2000" dirty="0"/>
              <a:t>称为共同发明创造</a:t>
            </a:r>
            <a:r>
              <a:rPr lang="en-US" altLang="zh-CN" sz="2000" dirty="0" smtClean="0"/>
              <a:t>.</a:t>
            </a:r>
          </a:p>
          <a:p>
            <a:pPr indent="534988"/>
            <a:r>
              <a:rPr lang="zh-CN" altLang="en-US" sz="2000" dirty="0" smtClean="0"/>
              <a:t>４</a:t>
            </a:r>
            <a:r>
              <a:rPr lang="en-US" altLang="zh-CN" sz="2000" dirty="0" smtClean="0"/>
              <a:t>.</a:t>
            </a:r>
            <a:r>
              <a:rPr lang="zh-CN" altLang="en-US" sz="2000" dirty="0" smtClean="0"/>
              <a:t> </a:t>
            </a:r>
            <a:r>
              <a:rPr lang="zh-CN" altLang="en-US" sz="2000" dirty="0"/>
              <a:t>合法受让人</a:t>
            </a:r>
          </a:p>
          <a:p>
            <a:pPr indent="534988"/>
            <a:r>
              <a:rPr lang="zh-CN" altLang="en-US" sz="2000" dirty="0"/>
              <a:t>发明创造的单位或个人</a:t>
            </a:r>
            <a:r>
              <a:rPr lang="en-US" altLang="zh-CN" sz="2000" dirty="0"/>
              <a:t>,</a:t>
            </a:r>
            <a:r>
              <a:rPr lang="zh-CN" altLang="en-US" sz="2000" dirty="0"/>
              <a:t>将自己所有的专利转让给他人</a:t>
            </a:r>
            <a:r>
              <a:rPr lang="en-US" altLang="zh-CN" sz="2000" dirty="0"/>
              <a:t>,</a:t>
            </a:r>
            <a:r>
              <a:rPr lang="zh-CN" altLang="en-US" sz="2000" dirty="0"/>
              <a:t>合法受让人将受让</a:t>
            </a:r>
            <a:r>
              <a:rPr lang="zh-CN" altLang="en-US" sz="2000" dirty="0" smtClean="0"/>
              <a:t>的发明创造申请专</a:t>
            </a:r>
            <a:r>
              <a:rPr lang="zh-CN" altLang="en-US" sz="2000" dirty="0"/>
              <a:t>利</a:t>
            </a:r>
            <a:r>
              <a:rPr lang="en-US" altLang="zh-CN" sz="2000" dirty="0"/>
              <a:t>,</a:t>
            </a:r>
            <a:r>
              <a:rPr lang="zh-CN" altLang="en-US" sz="2000" dirty="0"/>
              <a:t>申请被批准后</a:t>
            </a:r>
            <a:r>
              <a:rPr lang="en-US" altLang="zh-CN" sz="2000" dirty="0"/>
              <a:t>,</a:t>
            </a:r>
            <a:r>
              <a:rPr lang="zh-CN" altLang="en-US" sz="2000" dirty="0"/>
              <a:t>专利归申请人所有</a:t>
            </a:r>
            <a:r>
              <a:rPr lang="en-US" altLang="zh-CN" sz="2000" dirty="0" smtClean="0"/>
              <a:t>.</a:t>
            </a:r>
          </a:p>
          <a:p>
            <a:pPr indent="534988"/>
            <a:r>
              <a:rPr lang="zh-CN" altLang="en-US" sz="2000" dirty="0" smtClean="0"/>
              <a:t>５</a:t>
            </a:r>
            <a:r>
              <a:rPr lang="en-US" altLang="zh-CN" sz="2000" dirty="0" smtClean="0"/>
              <a:t>.</a:t>
            </a:r>
            <a:r>
              <a:rPr lang="zh-CN" altLang="en-US" sz="2000" dirty="0" smtClean="0"/>
              <a:t> </a:t>
            </a:r>
            <a:r>
              <a:rPr lang="zh-CN" altLang="en-US" sz="2000" dirty="0"/>
              <a:t>外国人、外国企业或组织</a:t>
            </a:r>
          </a:p>
          <a:p>
            <a:pPr indent="534988"/>
            <a:r>
              <a:rPr lang="zh-CN" altLang="en-US" sz="2000" dirty="0"/>
              <a:t>在中国有经常居所或营业场所的外国人、外国企业或外国组织在中国申请专利的</a:t>
            </a:r>
            <a:r>
              <a:rPr lang="en-US" altLang="zh-CN" sz="2000" dirty="0"/>
              <a:t>,</a:t>
            </a:r>
            <a:r>
              <a:rPr lang="zh-CN" altLang="en-US" sz="2000" dirty="0"/>
              <a:t>根据</a:t>
            </a:r>
          </a:p>
          <a:p>
            <a:pPr indent="534988"/>
            <a:r>
              <a:rPr lang="en-US" altLang="zh-CN" sz="2000" dirty="0"/>
              <a:t>«</a:t>
            </a:r>
            <a:r>
              <a:rPr lang="zh-CN" altLang="en-US" sz="2000" dirty="0"/>
              <a:t>保护工业产权巴黎公约</a:t>
            </a:r>
            <a:r>
              <a:rPr lang="en-US" altLang="zh-CN" sz="2000" dirty="0"/>
              <a:t>»</a:t>
            </a:r>
            <a:r>
              <a:rPr lang="zh-CN" altLang="en-US" sz="2000" dirty="0"/>
              <a:t>和国际惯例</a:t>
            </a:r>
            <a:r>
              <a:rPr lang="en-US" altLang="zh-CN" sz="2000" dirty="0"/>
              <a:t>,</a:t>
            </a:r>
            <a:r>
              <a:rPr lang="zh-CN" altLang="en-US" sz="2000" dirty="0"/>
              <a:t>享有与我国公民、企业、组织同等的国民待遇</a:t>
            </a:r>
            <a:r>
              <a:rPr lang="en-US" altLang="zh-CN" sz="2000" dirty="0"/>
              <a:t>.</a:t>
            </a:r>
            <a:endParaRPr lang="en-US" altLang="zh-CN" sz="2000" b="1" dirty="0"/>
          </a:p>
        </p:txBody>
      </p:sp>
      <p:sp>
        <p:nvSpPr>
          <p:cNvPr id="7" name="文本框 6"/>
          <p:cNvSpPr txBox="1"/>
          <p:nvPr/>
        </p:nvSpPr>
        <p:spPr>
          <a:xfrm>
            <a:off x="-1826851" y="66853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2994513874"/>
      </p:ext>
    </p:extLst>
  </p:cSld>
  <p:clrMapOvr>
    <a:masterClrMapping/>
  </p:clrMapOvr>
  <mc:AlternateContent xmlns:mc="http://schemas.openxmlformats.org/markup-compatibility/2006" xmlns:p14="http://schemas.microsoft.com/office/powerpoint/2010/main">
    <mc:Choice Requires="p14">
      <p:transition spd="slow" p14:dur="1600" advTm="2000">
        <p14:conveyor dir="l"/>
      </p:transition>
    </mc:Choice>
    <mc:Fallback xmlns="">
      <p:transition spd="slow" advTm="2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72"/>
</p:tagLst>
</file>

<file path=ppt/tags/tag2.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NUMBER"/>
  <p:tag name="ID" val="626775"/>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 name="MH_ORDER" val="NUMBER"/>
</p:tagLst>
</file>

<file path=ppt/tags/tag4.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TITLE"/>
  <p:tag name="ID" val="626775"/>
  <p:tag name="MH_ORDER" val="NUMBER"/>
  <p:tag name="PA" val="v3.2.0"/>
</p:tagLst>
</file>

<file path=ppt/tags/tag5.xml><?xml version="1.0" encoding="utf-8"?>
<p:tagLst xmlns:a="http://schemas.openxmlformats.org/drawingml/2006/main" xmlns:r="http://schemas.openxmlformats.org/officeDocument/2006/relationships" xmlns:p="http://schemas.openxmlformats.org/presentationml/2006/main">
  <p:tag name="MH" val="20170721170040"/>
  <p:tag name="MH_LIBRARY" val="CONTENTS"/>
  <p:tag name="MH_TYPE" val="TITLE"/>
  <p:tag name="ID" val="626775"/>
  <p:tag name="MH_ORDER" val="NUMBER"/>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813122641"/>
  <p:tag name="MH_LIBRARY" val="CONTENTS"/>
  <p:tag name="MH_TYPE" val="OTHERS"/>
  <p:tag name="ID" val="626775"/>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fontScheme name="wcztaaj1">
      <a:majorFont>
        <a:latin typeface="微软雅黑 Light"/>
        <a:ea typeface="锐字工房云字库细圆GBK"/>
        <a:cs typeface=""/>
      </a:majorFont>
      <a:minorFont>
        <a:latin typeface="微软雅黑 Light"/>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2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CF8404"/>
    </a:accent1>
    <a:accent2>
      <a:srgbClr val="FAAA21"/>
    </a:accent2>
    <a:accent3>
      <a:srgbClr val="8A5903"/>
    </a:accent3>
    <a:accent4>
      <a:srgbClr val="9B6303"/>
    </a:accent4>
    <a:accent5>
      <a:srgbClr val="CF8404"/>
    </a:accent5>
    <a:accent6>
      <a:srgbClr val="684202"/>
    </a:accent6>
    <a:hlink>
      <a:srgbClr val="CF840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2748</TotalTime>
  <Words>4754</Words>
  <Application>Microsoft Office PowerPoint</Application>
  <PresentationFormat>自定义</PresentationFormat>
  <Paragraphs>267</Paragraphs>
  <Slides>26</Slides>
  <Notes>26</Notes>
  <HiddenSlides>0</HiddenSlides>
  <MMClips>0</MMClips>
  <ScaleCrop>false</ScaleCrop>
  <HeadingPairs>
    <vt:vector size="4" baseType="variant">
      <vt:variant>
        <vt:lpstr>主题</vt:lpstr>
      </vt:variant>
      <vt:variant>
        <vt:i4>1</vt:i4>
      </vt:variant>
      <vt:variant>
        <vt:lpstr>幻灯片标题</vt:lpstr>
      </vt:variant>
      <vt:variant>
        <vt:i4>26</vt:i4>
      </vt:variant>
    </vt:vector>
  </HeadingPairs>
  <TitlesOfParts>
    <vt:vector size="27"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72</dc:title>
  <dc:creator>刘思蜀</dc:creator>
  <cp:lastModifiedBy>SJYY</cp:lastModifiedBy>
  <cp:revision>427</cp:revision>
  <dcterms:created xsi:type="dcterms:W3CDTF">2017-08-16T15:25:39Z</dcterms:created>
  <dcterms:modified xsi:type="dcterms:W3CDTF">2017-11-24T05:56:08Z</dcterms:modified>
</cp:coreProperties>
</file>