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notesSlides/notesSlide34.xml" ContentType="application/vnd.openxmlformats-officedocument.presentationml.notesSlide+xml"/>
  <Override PartName="/ppt/theme/themeOverride34.xml" ContentType="application/vnd.openxmlformats-officedocument.themeOverride+xml"/>
  <Override PartName="/ppt/notesSlides/notesSlide35.xml" ContentType="application/vnd.openxmlformats-officedocument.presentationml.notesSlide+xml"/>
  <Override PartName="/ppt/theme/themeOverride35.xml" ContentType="application/vnd.openxmlformats-officedocument.themeOverride+xml"/>
  <Override PartName="/ppt/notesSlides/notesSlide36.xml" ContentType="application/vnd.openxmlformats-officedocument.presentationml.notesSlide+xml"/>
  <Override PartName="/ppt/theme/themeOverride36.xml" ContentType="application/vnd.openxmlformats-officedocument.themeOverride+xml"/>
  <Override PartName="/ppt/notesSlides/notesSlide37.xml" ContentType="application/vnd.openxmlformats-officedocument.presentationml.notesSlide+xml"/>
  <Override PartName="/ppt/theme/themeOverride37.xml" ContentType="application/vnd.openxmlformats-officedocument.themeOverride+xml"/>
  <Override PartName="/ppt/notesSlides/notesSlide38.xml" ContentType="application/vnd.openxmlformats-officedocument.presentationml.notesSlide+xml"/>
  <Override PartName="/ppt/theme/themeOverride38.xml" ContentType="application/vnd.openxmlformats-officedocument.themeOverride+xml"/>
  <Override PartName="/ppt/notesSlides/notesSlide39.xml" ContentType="application/vnd.openxmlformats-officedocument.presentationml.notesSlide+xml"/>
  <Override PartName="/ppt/theme/themeOverride39.xml" ContentType="application/vnd.openxmlformats-officedocument.themeOverride+xml"/>
  <Override PartName="/ppt/notesSlides/notesSlide40.xml" ContentType="application/vnd.openxmlformats-officedocument.presentationml.notesSlide+xml"/>
  <Override PartName="/ppt/theme/themeOverride40.xml" ContentType="application/vnd.openxmlformats-officedocument.themeOverride+xml"/>
  <Override PartName="/ppt/notesSlides/notesSlide41.xml" ContentType="application/vnd.openxmlformats-officedocument.presentationml.notesSlide+xml"/>
  <Override PartName="/ppt/theme/themeOverride41.xml" ContentType="application/vnd.openxmlformats-officedocument.themeOverride+xml"/>
  <Override PartName="/ppt/notesSlides/notesSlide42.xml" ContentType="application/vnd.openxmlformats-officedocument.presentationml.notesSlide+xml"/>
  <Override PartName="/ppt/theme/themeOverride42.xml" ContentType="application/vnd.openxmlformats-officedocument.themeOverride+xml"/>
  <Override PartName="/ppt/notesSlides/notesSlide43.xml" ContentType="application/vnd.openxmlformats-officedocument.presentationml.notesSlide+xml"/>
  <Override PartName="/ppt/theme/themeOverride43.xml" ContentType="application/vnd.openxmlformats-officedocument.themeOverride+xml"/>
  <Override PartName="/ppt/notesSlides/notesSlide44.xml" ContentType="application/vnd.openxmlformats-officedocument.presentationml.notesSlide+xml"/>
  <Override PartName="/ppt/theme/themeOverride44.xml" ContentType="application/vnd.openxmlformats-officedocument.themeOverride+xml"/>
  <Override PartName="/ppt/notesSlides/notesSlide45.xml" ContentType="application/vnd.openxmlformats-officedocument.presentationml.notesSlide+xml"/>
  <Override PartName="/ppt/theme/themeOverride45.xml" ContentType="application/vnd.openxmlformats-officedocument.themeOverride+xml"/>
  <Override PartName="/ppt/notesSlides/notesSlide46.xml" ContentType="application/vnd.openxmlformats-officedocument.presentationml.notesSlide+xml"/>
  <Override PartName="/ppt/theme/themeOverride46.xml" ContentType="application/vnd.openxmlformats-officedocument.themeOverride+xml"/>
  <Override PartName="/ppt/notesSlides/notesSlide47.xml" ContentType="application/vnd.openxmlformats-officedocument.presentationml.notesSlide+xml"/>
  <Override PartName="/ppt/theme/themeOverride47.xml" ContentType="application/vnd.openxmlformats-officedocument.themeOverride+xml"/>
  <Override PartName="/ppt/notesSlides/notesSlide48.xml" ContentType="application/vnd.openxmlformats-officedocument.presentationml.notesSlide+xml"/>
  <Override PartName="/ppt/theme/themeOverride48.xml" ContentType="application/vnd.openxmlformats-officedocument.themeOverride+xml"/>
  <Override PartName="/ppt/notesSlides/notesSlide49.xml" ContentType="application/vnd.openxmlformats-officedocument.presentationml.notesSlide+xml"/>
  <Override PartName="/ppt/theme/themeOverride49.xml" ContentType="application/vnd.openxmlformats-officedocument.themeOverride+xml"/>
  <Override PartName="/ppt/notesSlides/notesSlide50.xml" ContentType="application/vnd.openxmlformats-officedocument.presentationml.notesSlide+xml"/>
  <Override PartName="/ppt/theme/themeOverride50.xml" ContentType="application/vnd.openxmlformats-officedocument.themeOverride+xml"/>
  <Override PartName="/ppt/notesSlides/notesSlide51.xml" ContentType="application/vnd.openxmlformats-officedocument.presentationml.notesSlide+xml"/>
  <Override PartName="/ppt/theme/themeOverride51.xml" ContentType="application/vnd.openxmlformats-officedocument.themeOverride+xml"/>
  <Override PartName="/ppt/notesSlides/notesSlide52.xml" ContentType="application/vnd.openxmlformats-officedocument.presentationml.notesSlide+xml"/>
  <Override PartName="/ppt/theme/themeOverride52.xml" ContentType="application/vnd.openxmlformats-officedocument.themeOverride+xml"/>
  <Override PartName="/ppt/tags/tag6.xml" ContentType="application/vnd.openxmlformats-officedocument.presentationml.tags+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348" r:id="rId2"/>
    <p:sldId id="402" r:id="rId3"/>
    <p:sldId id="349" r:id="rId4"/>
    <p:sldId id="350" r:id="rId5"/>
    <p:sldId id="352" r:id="rId6"/>
    <p:sldId id="354" r:id="rId7"/>
    <p:sldId id="355" r:id="rId8"/>
    <p:sldId id="356" r:id="rId9"/>
    <p:sldId id="357" r:id="rId10"/>
    <p:sldId id="358" r:id="rId11"/>
    <p:sldId id="359" r:id="rId12"/>
    <p:sldId id="360" r:id="rId13"/>
    <p:sldId id="361" r:id="rId14"/>
    <p:sldId id="362" r:id="rId15"/>
    <p:sldId id="363" r:id="rId16"/>
    <p:sldId id="364" r:id="rId17"/>
    <p:sldId id="365" r:id="rId18"/>
    <p:sldId id="366" r:id="rId19"/>
    <p:sldId id="367" r:id="rId20"/>
    <p:sldId id="368" r:id="rId21"/>
    <p:sldId id="369" r:id="rId22"/>
    <p:sldId id="370" r:id="rId23"/>
    <p:sldId id="371" r:id="rId24"/>
    <p:sldId id="372" r:id="rId25"/>
    <p:sldId id="373" r:id="rId26"/>
    <p:sldId id="374" r:id="rId27"/>
    <p:sldId id="375" r:id="rId28"/>
    <p:sldId id="376" r:id="rId29"/>
    <p:sldId id="377" r:id="rId30"/>
    <p:sldId id="378" r:id="rId31"/>
    <p:sldId id="379" r:id="rId32"/>
    <p:sldId id="380" r:id="rId33"/>
    <p:sldId id="381" r:id="rId34"/>
    <p:sldId id="382" r:id="rId35"/>
    <p:sldId id="383" r:id="rId36"/>
    <p:sldId id="384" r:id="rId37"/>
    <p:sldId id="385" r:id="rId38"/>
    <p:sldId id="386" r:id="rId39"/>
    <p:sldId id="387" r:id="rId40"/>
    <p:sldId id="388" r:id="rId41"/>
    <p:sldId id="389" r:id="rId42"/>
    <p:sldId id="390" r:id="rId43"/>
    <p:sldId id="391" r:id="rId44"/>
    <p:sldId id="392" r:id="rId45"/>
    <p:sldId id="393" r:id="rId46"/>
    <p:sldId id="395" r:id="rId47"/>
    <p:sldId id="396" r:id="rId48"/>
    <p:sldId id="397" r:id="rId49"/>
    <p:sldId id="398" r:id="rId50"/>
    <p:sldId id="399" r:id="rId51"/>
    <p:sldId id="400" r:id="rId52"/>
    <p:sldId id="401" r:id="rId53"/>
    <p:sldId id="257" r:id="rId54"/>
  </p:sldIdLst>
  <p:sldSz cx="12192000" cy="6858000"/>
  <p:notesSz cx="6858000" cy="9144000"/>
  <p:custDataLst>
    <p:tags r:id="rId5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53</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alphaModFix amt="25000"/>
            <a:lum/>
          </a:blip>
          <a:srcRect/>
          <a:tile tx="0" ty="0" sx="100000" sy="100000" flip="none" algn="tl"/>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themeOverride" Target="../theme/themeOverride33.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7.xml"/><Relationship Id="rId1" Type="http://schemas.openxmlformats.org/officeDocument/2006/relationships/themeOverride" Target="../theme/themeOverride34.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themeOverride" Target="../theme/themeOverride3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themeOverride" Target="../theme/themeOverride3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themeOverride" Target="../theme/themeOverride37.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7.xml"/><Relationship Id="rId1" Type="http://schemas.openxmlformats.org/officeDocument/2006/relationships/themeOverride" Target="../theme/themeOverride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themeOverride" Target="../theme/themeOverride39.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themeOverride" Target="../theme/themeOverride40.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7.xml"/><Relationship Id="rId1" Type="http://schemas.openxmlformats.org/officeDocument/2006/relationships/themeOverride" Target="../theme/themeOverride4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7.xml"/><Relationship Id="rId1" Type="http://schemas.openxmlformats.org/officeDocument/2006/relationships/themeOverride" Target="../theme/themeOverride4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7.xml"/><Relationship Id="rId1" Type="http://schemas.openxmlformats.org/officeDocument/2006/relationships/themeOverride" Target="../theme/themeOverride4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7.xml"/><Relationship Id="rId1" Type="http://schemas.openxmlformats.org/officeDocument/2006/relationships/themeOverride" Target="../theme/themeOverride44.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7.xml"/><Relationship Id="rId1" Type="http://schemas.openxmlformats.org/officeDocument/2006/relationships/themeOverride" Target="../theme/themeOverride45.xml"/></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themeOverride" Target="../theme/themeOverride4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themeOverride" Target="../theme/themeOverride47.xml"/></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7.xml"/><Relationship Id="rId1" Type="http://schemas.openxmlformats.org/officeDocument/2006/relationships/themeOverride" Target="../theme/themeOverride48.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7.xml"/><Relationship Id="rId1" Type="http://schemas.openxmlformats.org/officeDocument/2006/relationships/themeOverride" Target="../theme/themeOverride49.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7.xml"/><Relationship Id="rId1" Type="http://schemas.openxmlformats.org/officeDocument/2006/relationships/themeOverride" Target="../theme/themeOverride50.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7.xml"/><Relationship Id="rId1" Type="http://schemas.openxmlformats.org/officeDocument/2006/relationships/themeOverride" Target="../theme/themeOverride51.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themeOverride" Target="../theme/themeOverride52.xml"/><Relationship Id="rId5" Type="http://schemas.openxmlformats.org/officeDocument/2006/relationships/image" Target="../media/image2.jpeg"/><Relationship Id="rId4" Type="http://schemas.openxmlformats.org/officeDocument/2006/relationships/notesSlide" Target="../notesSlides/notesSlide5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MH_Title"/>
          <p:cNvSpPr txBox="1">
            <a:spLocks noChangeArrowheads="1"/>
          </p:cNvSpPr>
          <p:nvPr>
            <p:custDataLst>
              <p:tags r:id="rId2"/>
            </p:custDataLst>
          </p:nvPr>
        </p:nvSpPr>
        <p:spPr bwMode="auto">
          <a:xfrm>
            <a:off x="1446271" y="2076773"/>
            <a:ext cx="5508507" cy="3941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50000"/>
              </a:lnSpc>
            </a:pPr>
            <a:r>
              <a:rPr lang="en-US" altLang="zh-CN" sz="2400" dirty="0" smtClean="0">
                <a:solidFill>
                  <a:schemeClr val="accent2"/>
                </a:solidFill>
                <a:latin typeface="微软雅黑" pitchFamily="34" charset="-122"/>
                <a:ea typeface="微软雅黑" pitchFamily="34" charset="-122"/>
                <a:cs typeface="+mn-ea"/>
                <a:sym typeface="+mn-lt"/>
              </a:rPr>
              <a:t>01</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公司法概述</a:t>
            </a:r>
            <a:endParaRPr lang="en-US" altLang="zh-CN" sz="2400" dirty="0" smtClean="0">
              <a:latin typeface="微软雅黑" pitchFamily="34" charset="-122"/>
              <a:ea typeface="微软雅黑" pitchFamily="34" charset="-122"/>
              <a:cs typeface="+mn-ea"/>
              <a:sym typeface="+mn-lt"/>
            </a:endParaRPr>
          </a:p>
          <a:p>
            <a:pPr>
              <a:lnSpc>
                <a:spcPct val="150000"/>
              </a:lnSpc>
            </a:pPr>
            <a:r>
              <a:rPr lang="en-US" altLang="zh-CN" sz="2400" dirty="0" smtClean="0">
                <a:solidFill>
                  <a:srgbClr val="FAAA21"/>
                </a:solidFill>
                <a:latin typeface="微软雅黑" pitchFamily="34" charset="-122"/>
                <a:ea typeface="微软雅黑" pitchFamily="34" charset="-122"/>
                <a:cs typeface="+mn-ea"/>
                <a:sym typeface="+mn-lt"/>
              </a:rPr>
              <a:t>02</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有限责任公司</a:t>
            </a:r>
            <a:endParaRPr lang="en-US" altLang="zh-CN" sz="2400" dirty="0" smtClean="0">
              <a:latin typeface="微软雅黑" pitchFamily="34" charset="-122"/>
              <a:ea typeface="微软雅黑" pitchFamily="34" charset="-122"/>
              <a:cs typeface="+mn-ea"/>
              <a:sym typeface="+mn-lt"/>
            </a:endParaRPr>
          </a:p>
          <a:p>
            <a:pPr>
              <a:lnSpc>
                <a:spcPct val="150000"/>
              </a:lnSpc>
            </a:pPr>
            <a:r>
              <a:rPr lang="en-US" altLang="zh-CN" sz="2400" dirty="0" smtClean="0">
                <a:solidFill>
                  <a:srgbClr val="FAAA21"/>
                </a:solidFill>
                <a:latin typeface="微软雅黑" pitchFamily="34" charset="-122"/>
                <a:ea typeface="微软雅黑" pitchFamily="34" charset="-122"/>
                <a:cs typeface="+mn-ea"/>
                <a:sym typeface="+mn-lt"/>
              </a:rPr>
              <a:t>03</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股份有限公司</a:t>
            </a:r>
            <a:endParaRPr lang="en-US" altLang="zh-CN" sz="2400" dirty="0" smtClean="0">
              <a:latin typeface="微软雅黑" pitchFamily="34" charset="-122"/>
              <a:ea typeface="微软雅黑" pitchFamily="34" charset="-122"/>
              <a:cs typeface="+mn-ea"/>
              <a:sym typeface="+mn-lt"/>
            </a:endParaRPr>
          </a:p>
          <a:p>
            <a:pPr>
              <a:lnSpc>
                <a:spcPct val="150000"/>
              </a:lnSpc>
            </a:pPr>
            <a:r>
              <a:rPr lang="zh-CN" altLang="zh-CN" sz="2400" dirty="0" smtClean="0">
                <a:solidFill>
                  <a:schemeClr val="accent2"/>
                </a:solidFill>
                <a:latin typeface="微软雅黑" pitchFamily="34" charset="-122"/>
                <a:ea typeface="微软雅黑" pitchFamily="34" charset="-122"/>
                <a:cs typeface="+mn-ea"/>
                <a:sym typeface="+mn-lt"/>
              </a:rPr>
              <a:t>0</a:t>
            </a:r>
            <a:r>
              <a:rPr lang="en-US" altLang="zh-CN" sz="2400" dirty="0" smtClean="0">
                <a:solidFill>
                  <a:schemeClr val="accent2"/>
                </a:solidFill>
                <a:latin typeface="微软雅黑" pitchFamily="34" charset="-122"/>
                <a:ea typeface="微软雅黑" pitchFamily="34" charset="-122"/>
                <a:cs typeface="+mn-ea"/>
                <a:sym typeface="+mn-lt"/>
              </a:rPr>
              <a:t>4</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公司债券与财务会计</a:t>
            </a:r>
            <a:endParaRPr lang="en-US" altLang="zh-CN" sz="2400" dirty="0" smtClean="0">
              <a:latin typeface="微软雅黑" pitchFamily="34" charset="-122"/>
              <a:ea typeface="微软雅黑" pitchFamily="34" charset="-122"/>
              <a:cs typeface="+mn-ea"/>
              <a:sym typeface="+mn-lt"/>
            </a:endParaRPr>
          </a:p>
          <a:p>
            <a:pPr>
              <a:lnSpc>
                <a:spcPct val="150000"/>
              </a:lnSpc>
            </a:pPr>
            <a:r>
              <a:rPr lang="en-US" altLang="zh-CN" sz="2400" dirty="0" smtClean="0">
                <a:solidFill>
                  <a:srgbClr val="FAAA21"/>
                </a:solidFill>
                <a:latin typeface="微软雅黑" pitchFamily="34" charset="-122"/>
                <a:ea typeface="微软雅黑" pitchFamily="34" charset="-122"/>
                <a:cs typeface="+mn-ea"/>
                <a:sym typeface="+mn-lt"/>
              </a:rPr>
              <a:t>05</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公司合并、分立、减资与增资</a:t>
            </a:r>
            <a:endParaRPr lang="en-US" altLang="zh-CN" sz="2400" dirty="0" smtClean="0">
              <a:latin typeface="微软雅黑" pitchFamily="34" charset="-122"/>
              <a:ea typeface="微软雅黑" pitchFamily="34" charset="-122"/>
              <a:cs typeface="+mn-ea"/>
              <a:sym typeface="+mn-lt"/>
            </a:endParaRPr>
          </a:p>
          <a:p>
            <a:pPr>
              <a:lnSpc>
                <a:spcPct val="150000"/>
              </a:lnSpc>
            </a:pPr>
            <a:r>
              <a:rPr lang="en-US" altLang="zh-CN" sz="2400" dirty="0" smtClean="0">
                <a:solidFill>
                  <a:srgbClr val="FAAA21"/>
                </a:solidFill>
                <a:latin typeface="微软雅黑" pitchFamily="34" charset="-122"/>
                <a:ea typeface="微软雅黑" pitchFamily="34" charset="-122"/>
                <a:cs typeface="+mn-ea"/>
                <a:sym typeface="+mn-lt"/>
              </a:rPr>
              <a:t>06</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公司的解散和清算</a:t>
            </a:r>
            <a:endParaRPr lang="en-US" altLang="zh-CN" sz="2400" dirty="0">
              <a:latin typeface="微软雅黑" pitchFamily="34" charset="-122"/>
              <a:ea typeface="微软雅黑" pitchFamily="34" charset="-122"/>
              <a:cs typeface="+mn-ea"/>
              <a:sym typeface="+mn-lt"/>
            </a:endParaRPr>
          </a:p>
          <a:p>
            <a:pPr>
              <a:lnSpc>
                <a:spcPct val="150000"/>
              </a:lnSpc>
            </a:pPr>
            <a:r>
              <a:rPr lang="zh-CN" altLang="zh-CN" sz="2400" dirty="0" smtClean="0">
                <a:solidFill>
                  <a:schemeClr val="accent2"/>
                </a:solidFill>
                <a:latin typeface="微软雅黑" pitchFamily="34" charset="-122"/>
                <a:ea typeface="微软雅黑" pitchFamily="34" charset="-122"/>
                <a:cs typeface="+mn-ea"/>
                <a:sym typeface="+mn-lt"/>
              </a:rPr>
              <a:t>0</a:t>
            </a:r>
            <a:r>
              <a:rPr lang="en-US" altLang="zh-CN" sz="2400" dirty="0" smtClean="0">
                <a:solidFill>
                  <a:schemeClr val="accent2"/>
                </a:solidFill>
                <a:latin typeface="微软雅黑" pitchFamily="34" charset="-122"/>
                <a:ea typeface="微软雅黑" pitchFamily="34" charset="-122"/>
                <a:cs typeface="+mn-ea"/>
                <a:sym typeface="+mn-lt"/>
              </a:rPr>
              <a:t>7</a:t>
            </a:r>
            <a:r>
              <a:rPr lang="en-US" altLang="zh-CN" sz="2400" dirty="0" smtClean="0">
                <a:latin typeface="微软雅黑" pitchFamily="34" charset="-122"/>
                <a:ea typeface="微软雅黑" pitchFamily="34" charset="-122"/>
                <a:cs typeface="+mn-ea"/>
                <a:sym typeface="+mn-lt"/>
              </a:rPr>
              <a:t> </a:t>
            </a:r>
            <a:r>
              <a:rPr lang="zh-CN" altLang="en-US" sz="2400" dirty="0" smtClean="0">
                <a:latin typeface="微软雅黑" pitchFamily="34" charset="-122"/>
                <a:ea typeface="微软雅黑" pitchFamily="34" charset="-122"/>
                <a:cs typeface="+mn-ea"/>
                <a:sym typeface="+mn-lt"/>
              </a:rPr>
              <a:t>违反公司法的法律责任</a:t>
            </a:r>
            <a:endParaRPr lang="zh-CN" altLang="en-US" sz="2400" dirty="0">
              <a:latin typeface="微软雅黑" pitchFamily="34" charset="-122"/>
              <a:ea typeface="微软雅黑" pitchFamily="34" charset="-122"/>
              <a:cs typeface="+mn-ea"/>
              <a:sym typeface="+mn-lt"/>
            </a:endParaRPr>
          </a:p>
        </p:txBody>
      </p:sp>
      <p:sp>
        <p:nvSpPr>
          <p:cNvPr id="6" name="PA_MH_Title"/>
          <p:cNvSpPr txBox="1">
            <a:spLocks noChangeArrowheads="1"/>
          </p:cNvSpPr>
          <p:nvPr>
            <p:custDataLst>
              <p:tags r:id="rId3"/>
            </p:custDataLst>
          </p:nvPr>
        </p:nvSpPr>
        <p:spPr bwMode="auto">
          <a:xfrm>
            <a:off x="2292824" y="1130342"/>
            <a:ext cx="3986423" cy="769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lnSpcReduction="10000"/>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b="1" dirty="0" smtClean="0">
                <a:latin typeface="微软雅黑" pitchFamily="34" charset="-122"/>
                <a:ea typeface="微软雅黑" pitchFamily="34" charset="-122"/>
                <a:sym typeface="+mn-lt"/>
              </a:rPr>
              <a:t>公司法</a:t>
            </a:r>
            <a:endParaRPr lang="zh-CN" altLang="en-US" sz="4000" b="1" dirty="0">
              <a:latin typeface="微软雅黑" pitchFamily="34" charset="-122"/>
              <a:ea typeface="微软雅黑" pitchFamily="34" charset="-122"/>
              <a:sym typeface="+mn-lt"/>
            </a:endParaRPr>
          </a:p>
        </p:txBody>
      </p:sp>
      <p:sp>
        <p:nvSpPr>
          <p:cNvPr id="7" name="MH_Number"/>
          <p:cNvSpPr/>
          <p:nvPr>
            <p:custDataLst>
              <p:tags r:id="rId4"/>
            </p:custDataLst>
          </p:nvPr>
        </p:nvSpPr>
        <p:spPr>
          <a:xfrm>
            <a:off x="1446271" y="1130342"/>
            <a:ext cx="708494" cy="7691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en-US" altLang="zh-CN" sz="4000" dirty="0" smtClean="0">
                <a:solidFill>
                  <a:srgbClr val="FFFFFF"/>
                </a:solidFill>
                <a:latin typeface="微软雅黑" pitchFamily="34" charset="-122"/>
                <a:ea typeface="微软雅黑" pitchFamily="34" charset="-122"/>
                <a:cs typeface="+mn-ea"/>
                <a:sym typeface="+mn-lt"/>
              </a:rPr>
              <a:t>04</a:t>
            </a:r>
            <a:endParaRPr lang="zh-CN" altLang="en-US" sz="4000" dirty="0">
              <a:solidFill>
                <a:srgbClr val="FFFFFF"/>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238611140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6"/>
                                        </p:tgtEl>
                                        <p:attrNameLst>
                                          <p:attrName>ppt_y</p:attrName>
                                        </p:attrNameLst>
                                      </p:cBhvr>
                                      <p:tavLst>
                                        <p:tav tm="0">
                                          <p:val>
                                            <p:strVal val="#ppt_y"/>
                                          </p:val>
                                        </p:tav>
                                        <p:tav tm="100000">
                                          <p:val>
                                            <p:strVal val="#ppt_y"/>
                                          </p:val>
                                        </p:tav>
                                      </p:tavLst>
                                    </p:anim>
                                    <p:anim calcmode="lin" valueType="num">
                                      <p:cBhvr>
                                        <p:cTn id="15"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6"/>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6124754"/>
          </a:xfrm>
          <a:prstGeom prst="rect">
            <a:avLst/>
          </a:prstGeom>
          <a:noFill/>
        </p:spPr>
        <p:txBody>
          <a:bodyPr wrap="square" rtlCol="0">
            <a:spAutoFit/>
          </a:bodyPr>
          <a:lstStyle/>
          <a:p>
            <a:r>
              <a:rPr lang="zh-CN" altLang="en-US" sz="2400" b="1" dirty="0"/>
              <a:t>三、有限责任公司的组织机构</a:t>
            </a:r>
          </a:p>
          <a:p>
            <a:pPr indent="534988"/>
            <a:r>
              <a:rPr lang="zh-CN" altLang="en-US" sz="2400" dirty="0"/>
              <a:t>有限责任公司的组织机构主要包括股东会、董事会、执行董事、</a:t>
            </a:r>
            <a:r>
              <a:rPr lang="zh-CN" altLang="en-US" sz="2400" dirty="0" smtClean="0"/>
              <a:t>监事会或监事及高级管理人员</a:t>
            </a:r>
            <a:r>
              <a:rPr lang="en-US" altLang="zh-CN" sz="2400" dirty="0"/>
              <a:t>.</a:t>
            </a:r>
          </a:p>
          <a:p>
            <a:pPr indent="534988"/>
            <a:r>
              <a:rPr lang="en-US" altLang="zh-CN" sz="2400" dirty="0"/>
              <a:t>(</a:t>
            </a:r>
            <a:r>
              <a:rPr lang="zh-CN" altLang="en-US" sz="2400" dirty="0"/>
              <a:t>一</a:t>
            </a:r>
            <a:r>
              <a:rPr lang="en-US" altLang="zh-CN" sz="2400" dirty="0"/>
              <a:t>)</a:t>
            </a:r>
            <a:r>
              <a:rPr lang="zh-CN" altLang="en-US" sz="2400" dirty="0"/>
              <a:t>股东会</a:t>
            </a:r>
          </a:p>
          <a:p>
            <a:pPr indent="534988"/>
            <a:r>
              <a:rPr lang="zh-CN" altLang="en-US" sz="2400" dirty="0" smtClean="0"/>
              <a:t>１</a:t>
            </a:r>
            <a:r>
              <a:rPr lang="en-US" altLang="zh-CN" sz="2400" dirty="0" smtClean="0"/>
              <a:t>.</a:t>
            </a:r>
            <a:r>
              <a:rPr lang="zh-CN" altLang="en-US" sz="2400" dirty="0" smtClean="0"/>
              <a:t>股东</a:t>
            </a:r>
            <a:r>
              <a:rPr lang="zh-CN" altLang="en-US" sz="2400" dirty="0"/>
              <a:t>会的性质和职权</a:t>
            </a:r>
          </a:p>
          <a:p>
            <a:pPr indent="534988"/>
            <a:r>
              <a:rPr lang="zh-CN" altLang="en-US" sz="2000" dirty="0"/>
              <a:t>股东是指公司的出资人</a:t>
            </a:r>
            <a:r>
              <a:rPr lang="en-US" altLang="zh-CN" sz="2000" dirty="0"/>
              <a:t>.</a:t>
            </a:r>
            <a:r>
              <a:rPr lang="zh-CN" altLang="en-US" sz="2000" dirty="0"/>
              <a:t>在我国</a:t>
            </a:r>
            <a:r>
              <a:rPr lang="en-US" altLang="zh-CN" sz="2000" dirty="0"/>
              <a:t>,</a:t>
            </a:r>
            <a:r>
              <a:rPr lang="zh-CN" altLang="en-US" sz="2000" dirty="0"/>
              <a:t>除国家有某些限制的特别规定外</a:t>
            </a:r>
            <a:r>
              <a:rPr lang="en-US" altLang="zh-CN" sz="2000" dirty="0"/>
              <a:t>,</a:t>
            </a:r>
            <a:r>
              <a:rPr lang="zh-CN" altLang="en-US" sz="2000" dirty="0" smtClean="0"/>
              <a:t>有权代表国家投资的机构</a:t>
            </a:r>
            <a:r>
              <a:rPr lang="zh-CN" altLang="en-US" sz="2000" dirty="0"/>
              <a:t>或者政府部门、企业法人、具有法人资格的事业单位和社会团体、自然人</a:t>
            </a:r>
            <a:r>
              <a:rPr lang="en-US" altLang="zh-CN" sz="2000" dirty="0"/>
              <a:t>,</a:t>
            </a:r>
            <a:r>
              <a:rPr lang="zh-CN" altLang="en-US" sz="2000" dirty="0" smtClean="0"/>
              <a:t>均可以依法成为有限责</a:t>
            </a:r>
            <a:r>
              <a:rPr lang="zh-CN" altLang="en-US" sz="2000" dirty="0"/>
              <a:t>任公司的股东</a:t>
            </a:r>
            <a:r>
              <a:rPr lang="en-US" altLang="zh-CN" sz="2000" dirty="0"/>
              <a:t>.</a:t>
            </a:r>
            <a:r>
              <a:rPr lang="zh-CN" altLang="en-US" sz="2000" dirty="0"/>
              <a:t>股东会由全体股东组成</a:t>
            </a:r>
            <a:r>
              <a:rPr lang="en-US" altLang="zh-CN" sz="2000" dirty="0"/>
              <a:t>,</a:t>
            </a:r>
            <a:r>
              <a:rPr lang="zh-CN" altLang="en-US" sz="2000" dirty="0"/>
              <a:t>是公司的权力机构</a:t>
            </a:r>
            <a:r>
              <a:rPr lang="en-US" altLang="zh-CN" sz="2000" dirty="0"/>
              <a:t>,</a:t>
            </a:r>
            <a:r>
              <a:rPr lang="zh-CN" altLang="en-US" sz="2000" dirty="0"/>
              <a:t>即最高决策机关</a:t>
            </a:r>
            <a:r>
              <a:rPr lang="en-US" altLang="zh-CN" sz="2000" dirty="0" smtClean="0"/>
              <a:t>,</a:t>
            </a:r>
            <a:r>
              <a:rPr lang="zh-CN" altLang="en-US" sz="2000" dirty="0" smtClean="0"/>
              <a:t>只对</a:t>
            </a:r>
            <a:r>
              <a:rPr lang="zh-CN" altLang="en-US" sz="2000" dirty="0"/>
              <a:t>公司的重大问题进行决策</a:t>
            </a:r>
            <a:r>
              <a:rPr lang="en-US" altLang="zh-CN" sz="2000" dirty="0"/>
              <a:t>.</a:t>
            </a:r>
          </a:p>
          <a:p>
            <a:pPr indent="534988"/>
            <a:r>
              <a:rPr lang="zh-CN" altLang="en-US" sz="2400" dirty="0" smtClean="0"/>
              <a:t>２</a:t>
            </a:r>
            <a:r>
              <a:rPr lang="en-US" altLang="zh-CN" sz="2400" dirty="0" smtClean="0"/>
              <a:t>.</a:t>
            </a:r>
            <a:r>
              <a:rPr lang="zh-CN" altLang="en-US" sz="2400" dirty="0" smtClean="0"/>
              <a:t>股东会的</a:t>
            </a:r>
            <a:r>
              <a:rPr lang="zh-CN" altLang="en-US" sz="2400" dirty="0"/>
              <a:t>形式</a:t>
            </a:r>
          </a:p>
          <a:p>
            <a:pPr indent="534988"/>
            <a:r>
              <a:rPr lang="zh-CN" altLang="en-US" sz="2000" dirty="0"/>
              <a:t>股东会会议分为定期会议和临时会议</a:t>
            </a:r>
            <a:r>
              <a:rPr lang="en-US" altLang="zh-CN" sz="2000" dirty="0" smtClean="0"/>
              <a:t>.</a:t>
            </a:r>
            <a:r>
              <a:rPr lang="zh-CN" altLang="en-US" sz="2000" dirty="0"/>
              <a:t> </a:t>
            </a:r>
            <a:endParaRPr lang="en-US" altLang="zh-CN" sz="2000" dirty="0" smtClean="0"/>
          </a:p>
          <a:p>
            <a:pPr indent="534988"/>
            <a:r>
              <a:rPr lang="zh-CN" altLang="en-US" sz="2400" dirty="0" smtClean="0"/>
              <a:t>３</a:t>
            </a:r>
            <a:r>
              <a:rPr lang="en-US" altLang="zh-CN" sz="2400" dirty="0" smtClean="0"/>
              <a:t>.</a:t>
            </a:r>
            <a:r>
              <a:rPr lang="zh-CN" altLang="en-US" sz="2400" dirty="0" smtClean="0"/>
              <a:t>股东会的召开</a:t>
            </a:r>
            <a:endParaRPr lang="en-US" altLang="zh-CN" sz="2400" dirty="0" smtClean="0"/>
          </a:p>
          <a:p>
            <a:pPr indent="534988"/>
            <a:r>
              <a:rPr lang="zh-CN" altLang="en-US" sz="2000" dirty="0"/>
              <a:t>首次股东会会议由出资最多的股东召集和主持</a:t>
            </a:r>
            <a:r>
              <a:rPr lang="en-US" altLang="zh-CN" sz="2000" dirty="0"/>
              <a:t>,</a:t>
            </a:r>
            <a:r>
              <a:rPr lang="zh-CN" altLang="en-US" sz="2000" dirty="0"/>
              <a:t>依照</a:t>
            </a:r>
            <a:r>
              <a:rPr lang="en-US" altLang="zh-CN" sz="2000" dirty="0"/>
              <a:t>«</a:t>
            </a:r>
            <a:r>
              <a:rPr lang="zh-CN" altLang="en-US" sz="2000" dirty="0"/>
              <a:t>公司法</a:t>
            </a:r>
            <a:r>
              <a:rPr lang="en-US" altLang="zh-CN" sz="2000" dirty="0"/>
              <a:t>»</a:t>
            </a:r>
            <a:r>
              <a:rPr lang="zh-CN" altLang="en-US" sz="2000" dirty="0"/>
              <a:t>行使职权</a:t>
            </a:r>
            <a:r>
              <a:rPr lang="en-US" altLang="zh-CN" sz="2000" dirty="0"/>
              <a:t>;</a:t>
            </a:r>
            <a:r>
              <a:rPr lang="zh-CN" altLang="en-US" sz="2000" dirty="0" smtClean="0"/>
              <a:t>有限责任公司设立董事会的</a:t>
            </a:r>
            <a:r>
              <a:rPr lang="en-US" altLang="zh-CN" sz="2000" dirty="0"/>
              <a:t>,</a:t>
            </a:r>
            <a:r>
              <a:rPr lang="zh-CN" altLang="en-US" sz="2000" dirty="0"/>
              <a:t>由董事会召集</a:t>
            </a:r>
            <a:r>
              <a:rPr lang="en-US" altLang="zh-CN" sz="2000" dirty="0"/>
              <a:t>,</a:t>
            </a:r>
            <a:r>
              <a:rPr lang="zh-CN" altLang="en-US" sz="2000" dirty="0"/>
              <a:t>董事长主持</a:t>
            </a:r>
            <a:r>
              <a:rPr lang="en-US" altLang="zh-CN" sz="2000" dirty="0"/>
              <a:t>;</a:t>
            </a:r>
            <a:r>
              <a:rPr lang="zh-CN" altLang="en-US" sz="2000" dirty="0"/>
              <a:t>董事长不能履行职务或不履行职务的</a:t>
            </a:r>
            <a:r>
              <a:rPr lang="en-US" altLang="zh-CN" sz="2000" dirty="0"/>
              <a:t>,</a:t>
            </a:r>
            <a:r>
              <a:rPr lang="zh-CN" altLang="en-US" sz="2000" dirty="0" smtClean="0"/>
              <a:t>由副董事长主持</a:t>
            </a:r>
            <a:r>
              <a:rPr lang="en-US" altLang="zh-CN" sz="2000" dirty="0"/>
              <a:t>;</a:t>
            </a:r>
            <a:r>
              <a:rPr lang="zh-CN" altLang="en-US" sz="2000" dirty="0"/>
              <a:t>副董事长不能履行职务或不履行职务的</a:t>
            </a:r>
            <a:r>
              <a:rPr lang="en-US" altLang="zh-CN" sz="2000" dirty="0"/>
              <a:t>,</a:t>
            </a:r>
            <a:r>
              <a:rPr lang="zh-CN" altLang="en-US" sz="2000" dirty="0"/>
              <a:t>由半数以上董事共同推举１名董事主持</a:t>
            </a:r>
            <a:r>
              <a:rPr lang="en-US" altLang="zh-CN" sz="2000" dirty="0" smtClean="0"/>
              <a:t>.</a:t>
            </a:r>
          </a:p>
          <a:p>
            <a:pPr indent="534988"/>
            <a:r>
              <a:rPr lang="zh-CN" altLang="en-US" sz="2400" dirty="0" smtClean="0"/>
              <a:t>４</a:t>
            </a:r>
            <a:r>
              <a:rPr lang="en-US" altLang="zh-CN" sz="2400" dirty="0" smtClean="0"/>
              <a:t>.</a:t>
            </a:r>
            <a:r>
              <a:rPr lang="zh-CN" altLang="en-US" sz="2400" dirty="0" smtClean="0"/>
              <a:t>股东</a:t>
            </a:r>
            <a:r>
              <a:rPr lang="zh-CN" altLang="en-US" sz="2400" dirty="0"/>
              <a:t>会的议事规则</a:t>
            </a:r>
          </a:p>
          <a:p>
            <a:pPr indent="534988"/>
            <a:r>
              <a:rPr lang="zh-CN" altLang="en-US" sz="2000" dirty="0"/>
              <a:t>召开股东会会议</a:t>
            </a:r>
            <a:r>
              <a:rPr lang="en-US" altLang="zh-CN" sz="2000" dirty="0"/>
              <a:t>,</a:t>
            </a:r>
            <a:r>
              <a:rPr lang="zh-CN" altLang="en-US" sz="2000" dirty="0"/>
              <a:t>应当于会议召开１５日前通知全体股东</a:t>
            </a:r>
            <a:r>
              <a:rPr lang="en-US" altLang="zh-CN" sz="2000" dirty="0"/>
              <a:t>;</a:t>
            </a:r>
            <a:r>
              <a:rPr lang="zh-CN" altLang="en-US" sz="2000" dirty="0"/>
              <a:t>但是</a:t>
            </a:r>
            <a:r>
              <a:rPr lang="en-US" altLang="zh-CN" sz="2000" dirty="0"/>
              <a:t>,</a:t>
            </a:r>
            <a:r>
              <a:rPr lang="zh-CN" altLang="en-US" sz="2000" dirty="0"/>
              <a:t>公司章程另有规定或</a:t>
            </a:r>
            <a:r>
              <a:rPr lang="zh-CN" altLang="en-US" sz="2000" dirty="0" smtClean="0"/>
              <a:t>者全体股东另有约</a:t>
            </a:r>
            <a:r>
              <a:rPr lang="zh-CN" altLang="en-US" sz="2000" dirty="0"/>
              <a:t>定的除外</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8752842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4924425"/>
          </a:xfrm>
          <a:prstGeom prst="rect">
            <a:avLst/>
          </a:prstGeom>
          <a:noFill/>
        </p:spPr>
        <p:txBody>
          <a:bodyPr wrap="square" rtlCol="0">
            <a:spAutoFit/>
          </a:bodyPr>
          <a:lstStyle/>
          <a:p>
            <a:r>
              <a:rPr lang="zh-CN" altLang="en-US" sz="2400" b="1" dirty="0"/>
              <a:t>三、有限责任公司的组织机构</a:t>
            </a:r>
          </a:p>
          <a:p>
            <a:pPr indent="534988"/>
            <a:r>
              <a:rPr lang="zh-CN" altLang="en-US" sz="2400" dirty="0"/>
              <a:t>有限责任公司的组织机构主要包括股东会、董事会、执行董事、</a:t>
            </a:r>
            <a:r>
              <a:rPr lang="zh-CN" altLang="en-US" sz="2400" dirty="0" smtClean="0"/>
              <a:t>监事会或监事及高级管理人员</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董事会和经理</a:t>
            </a:r>
          </a:p>
          <a:p>
            <a:pPr indent="534988"/>
            <a:r>
              <a:rPr lang="zh-CN" altLang="en-US" sz="2000" dirty="0" smtClean="0"/>
              <a:t>１</a:t>
            </a:r>
            <a:r>
              <a:rPr lang="en-US" altLang="zh-CN" sz="2000" dirty="0" smtClean="0"/>
              <a:t>.</a:t>
            </a:r>
            <a:r>
              <a:rPr lang="zh-CN" altLang="en-US" sz="2000" dirty="0" smtClean="0"/>
              <a:t>董事会的性质与组成</a:t>
            </a:r>
          </a:p>
          <a:p>
            <a:pPr indent="534988"/>
            <a:r>
              <a:rPr lang="zh-CN" altLang="en-US" sz="2000" dirty="0" smtClean="0"/>
              <a:t>有限责任公司的董事会</a:t>
            </a:r>
            <a:r>
              <a:rPr lang="en-US" altLang="zh-CN" sz="2000" dirty="0" smtClean="0"/>
              <a:t>,</a:t>
            </a:r>
            <a:r>
              <a:rPr lang="zh-CN" altLang="en-US" sz="2000" dirty="0" smtClean="0"/>
              <a:t>是依照法定程序产生的由全体董事组成的公司执行机构</a:t>
            </a:r>
            <a:r>
              <a:rPr lang="en-US" altLang="zh-CN" sz="2000" dirty="0" smtClean="0"/>
              <a:t>,</a:t>
            </a:r>
            <a:r>
              <a:rPr lang="zh-CN" altLang="en-US" sz="2000" dirty="0" smtClean="0"/>
              <a:t>向股东会负责</a:t>
            </a:r>
            <a:r>
              <a:rPr lang="en-US" altLang="zh-CN" sz="2000" dirty="0" smtClean="0"/>
              <a:t>.</a:t>
            </a:r>
            <a:r>
              <a:rPr lang="zh-CN" altLang="en-US" sz="2000" dirty="0" smtClean="0"/>
              <a:t>其成员一般由３</a:t>
            </a:r>
            <a:r>
              <a:rPr lang="en-US" altLang="zh-CN" sz="2000" dirty="0" smtClean="0"/>
              <a:t>~</a:t>
            </a:r>
            <a:r>
              <a:rPr lang="zh-CN" altLang="en-US" sz="2000" dirty="0" smtClean="0"/>
              <a:t>１３人组成</a:t>
            </a:r>
            <a:r>
              <a:rPr lang="en-US" altLang="zh-CN" sz="2000" dirty="0" smtClean="0"/>
              <a:t>.</a:t>
            </a:r>
            <a:r>
              <a:rPr lang="zh-CN" altLang="en-US" sz="2000" dirty="0" smtClean="0"/>
              <a:t>董事会设董事长１人</a:t>
            </a:r>
            <a:r>
              <a:rPr lang="en-US" altLang="zh-CN" sz="2000" dirty="0" smtClean="0"/>
              <a:t>,</a:t>
            </a:r>
            <a:r>
              <a:rPr lang="zh-CN" altLang="en-US" sz="2000" dirty="0" smtClean="0"/>
              <a:t>可以设副董事长</a:t>
            </a:r>
            <a:r>
              <a:rPr lang="en-US" altLang="zh-CN" sz="2000" dirty="0" smtClean="0"/>
              <a:t>.</a:t>
            </a:r>
            <a:r>
              <a:rPr lang="zh-CN" altLang="en-US" sz="2000" dirty="0" smtClean="0"/>
              <a:t>董事长、副董事长的产生办法由公司章程规定</a:t>
            </a:r>
            <a:r>
              <a:rPr lang="en-US" altLang="zh-CN" sz="2000" dirty="0" smtClean="0"/>
              <a:t>.</a:t>
            </a:r>
            <a:r>
              <a:rPr lang="zh-CN" altLang="en-US" sz="2000" dirty="0" smtClean="0"/>
              <a:t>董事长为公司的法定代表人</a:t>
            </a:r>
            <a:r>
              <a:rPr lang="en-US" altLang="zh-CN" sz="2000" dirty="0" smtClean="0"/>
              <a:t>.</a:t>
            </a:r>
          </a:p>
          <a:p>
            <a:pPr indent="534988"/>
            <a:r>
              <a:rPr lang="zh-CN" altLang="en-US" sz="2000" dirty="0" smtClean="0"/>
              <a:t>２</a:t>
            </a:r>
            <a:r>
              <a:rPr lang="en-US" altLang="zh-CN" sz="2000" dirty="0" smtClean="0"/>
              <a:t>.</a:t>
            </a:r>
            <a:r>
              <a:rPr lang="zh-CN" altLang="en-US" sz="2000" dirty="0" smtClean="0"/>
              <a:t>董事</a:t>
            </a:r>
            <a:r>
              <a:rPr lang="zh-CN" altLang="en-US" sz="2000" dirty="0"/>
              <a:t>会的职权</a:t>
            </a:r>
          </a:p>
          <a:p>
            <a:pPr indent="534988"/>
            <a:r>
              <a:rPr lang="zh-CN" altLang="en-US" sz="2000" dirty="0"/>
              <a:t>董事会依法行使下列职权</a:t>
            </a:r>
            <a:r>
              <a:rPr lang="en-US" altLang="zh-CN" sz="2000" dirty="0"/>
              <a:t>:</a:t>
            </a:r>
            <a:r>
              <a:rPr lang="zh-CN" altLang="en-US" sz="2000" dirty="0"/>
              <a:t>召集股东会会议</a:t>
            </a:r>
            <a:r>
              <a:rPr lang="en-US" altLang="zh-CN" sz="2000" dirty="0"/>
              <a:t>,</a:t>
            </a:r>
            <a:r>
              <a:rPr lang="zh-CN" altLang="en-US" sz="2000" dirty="0"/>
              <a:t>并向股东会报告工作</a:t>
            </a:r>
            <a:r>
              <a:rPr lang="en-US" altLang="zh-CN" sz="2000" dirty="0"/>
              <a:t>;</a:t>
            </a:r>
            <a:r>
              <a:rPr lang="zh-CN" altLang="en-US" sz="2000" dirty="0"/>
              <a:t>执行股东会的决议</a:t>
            </a:r>
            <a:r>
              <a:rPr lang="en-US" altLang="zh-CN" sz="2000" dirty="0" smtClean="0"/>
              <a:t>;</a:t>
            </a:r>
            <a:r>
              <a:rPr lang="zh-CN" altLang="en-US" sz="2000" dirty="0"/>
              <a:t>决定公司的经营计划和投资方案</a:t>
            </a:r>
            <a:r>
              <a:rPr lang="en-US" altLang="zh-CN" sz="2000" dirty="0"/>
              <a:t>;</a:t>
            </a:r>
            <a:r>
              <a:rPr lang="zh-CN" altLang="en-US" sz="2000" dirty="0"/>
              <a:t>制定公司的年度财务预算方案、决算方案</a:t>
            </a:r>
            <a:r>
              <a:rPr lang="en-US" altLang="zh-CN" sz="2000" dirty="0"/>
              <a:t>;</a:t>
            </a:r>
            <a:r>
              <a:rPr lang="zh-CN" altLang="en-US" sz="2000" dirty="0" smtClean="0"/>
              <a:t>制定利润分配方案和弥补亏损方</a:t>
            </a:r>
            <a:r>
              <a:rPr lang="zh-CN" altLang="en-US" sz="2000" dirty="0"/>
              <a:t>案</a:t>
            </a:r>
            <a:r>
              <a:rPr lang="en-US" altLang="zh-CN" sz="2000" dirty="0"/>
              <a:t>;</a:t>
            </a:r>
            <a:r>
              <a:rPr lang="zh-CN" altLang="en-US" sz="2000" dirty="0"/>
              <a:t>制定公司增加或者减少注册资本以及发行公司债券的方案</a:t>
            </a:r>
            <a:r>
              <a:rPr lang="en-US" altLang="zh-CN" sz="2000" dirty="0"/>
              <a:t>;</a:t>
            </a:r>
            <a:r>
              <a:rPr lang="zh-CN" altLang="en-US" sz="2000" dirty="0" smtClean="0"/>
              <a:t>制定公司合并</a:t>
            </a:r>
            <a:r>
              <a:rPr lang="zh-CN" altLang="en-US" sz="2000" dirty="0"/>
              <a:t>、分立、解散或者变更公司形式的方案</a:t>
            </a:r>
            <a:r>
              <a:rPr lang="en-US" altLang="zh-CN" sz="2000" dirty="0"/>
              <a:t>;</a:t>
            </a:r>
            <a:r>
              <a:rPr lang="zh-CN" altLang="en-US" sz="2000" dirty="0"/>
              <a:t>决定公司内部管理机构的设置</a:t>
            </a:r>
            <a:r>
              <a:rPr lang="en-US" altLang="zh-CN" sz="2000" dirty="0"/>
              <a:t>;</a:t>
            </a:r>
            <a:r>
              <a:rPr lang="zh-CN" altLang="en-US" sz="2000" dirty="0"/>
              <a:t>决定聘任或</a:t>
            </a:r>
            <a:r>
              <a:rPr lang="zh-CN" altLang="en-US" sz="2000" dirty="0" smtClean="0"/>
              <a:t>者解聘公司经理及其报酬事项</a:t>
            </a:r>
            <a:r>
              <a:rPr lang="en-US" altLang="zh-CN" sz="2000" dirty="0"/>
              <a:t>,</a:t>
            </a:r>
            <a:r>
              <a:rPr lang="zh-CN" altLang="en-US" sz="2000" dirty="0"/>
              <a:t>并根据经理的提名决定聘任或者解聘公司副经理、</a:t>
            </a:r>
            <a:r>
              <a:rPr lang="zh-CN" altLang="en-US" sz="2000" dirty="0" smtClean="0"/>
              <a:t>财务负责人及其报酬事项</a:t>
            </a:r>
            <a:r>
              <a:rPr lang="en-US" altLang="zh-CN" sz="2000" dirty="0"/>
              <a:t>;</a:t>
            </a:r>
            <a:r>
              <a:rPr lang="zh-CN" altLang="en-US" sz="2000" dirty="0"/>
              <a:t>制定公司的基本管理制度</a:t>
            </a:r>
            <a:r>
              <a:rPr lang="en-US" altLang="zh-CN" sz="2000" dirty="0"/>
              <a:t>;</a:t>
            </a:r>
            <a:r>
              <a:rPr lang="zh-CN" altLang="en-US" sz="2000" dirty="0"/>
              <a:t>公司章程规定的其他职权</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4466990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5570756"/>
          </a:xfrm>
          <a:prstGeom prst="rect">
            <a:avLst/>
          </a:prstGeom>
          <a:noFill/>
        </p:spPr>
        <p:txBody>
          <a:bodyPr wrap="square" rtlCol="0">
            <a:spAutoFit/>
          </a:bodyPr>
          <a:lstStyle/>
          <a:p>
            <a:r>
              <a:rPr lang="zh-CN" altLang="en-US" sz="2400" b="1" dirty="0"/>
              <a:t>三、有限责任公司的组织机构</a:t>
            </a:r>
          </a:p>
          <a:p>
            <a:pPr indent="534988"/>
            <a:r>
              <a:rPr lang="zh-CN" altLang="en-US" sz="2400" dirty="0"/>
              <a:t>有限责任公司的组织机构主要包括股东会、董事会、执行董事、</a:t>
            </a:r>
            <a:r>
              <a:rPr lang="zh-CN" altLang="en-US" sz="2400" dirty="0" smtClean="0"/>
              <a:t>监事会或监事及高级管理人员</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董事会和经理</a:t>
            </a:r>
          </a:p>
          <a:p>
            <a:pPr marL="534988"/>
            <a:r>
              <a:rPr lang="zh-CN" altLang="en-US" sz="2000" dirty="0" smtClean="0"/>
              <a:t>３</a:t>
            </a:r>
            <a:r>
              <a:rPr lang="en-US" altLang="zh-CN" sz="2000" dirty="0" smtClean="0"/>
              <a:t>.</a:t>
            </a:r>
            <a:r>
              <a:rPr lang="zh-CN" altLang="en-US" sz="2000" dirty="0" smtClean="0"/>
              <a:t> </a:t>
            </a:r>
            <a:r>
              <a:rPr lang="zh-CN" altLang="en-US" sz="2000" dirty="0"/>
              <a:t>董事会的召开</a:t>
            </a:r>
          </a:p>
          <a:p>
            <a:pPr marL="534988"/>
            <a:r>
              <a:rPr lang="zh-CN" altLang="en-US" sz="2000" dirty="0"/>
              <a:t>董事会会议由董事长召集和主持</a:t>
            </a:r>
            <a:r>
              <a:rPr lang="en-US" altLang="zh-CN" sz="2000" dirty="0"/>
              <a:t>;</a:t>
            </a:r>
            <a:r>
              <a:rPr lang="zh-CN" altLang="en-US" sz="2000" dirty="0"/>
              <a:t>董事长不能履行职务或者不履行职务的</a:t>
            </a:r>
            <a:r>
              <a:rPr lang="en-US" altLang="zh-CN" sz="2000" dirty="0"/>
              <a:t>,</a:t>
            </a:r>
            <a:r>
              <a:rPr lang="zh-CN" altLang="en-US" sz="2000" dirty="0" smtClean="0"/>
              <a:t>由副董事长召集和主持</a:t>
            </a:r>
            <a:r>
              <a:rPr lang="en-US" altLang="zh-CN" sz="2000" dirty="0"/>
              <a:t>;</a:t>
            </a:r>
            <a:r>
              <a:rPr lang="zh-CN" altLang="en-US" sz="2000" dirty="0"/>
              <a:t>副董事长不能履行职务或者不履行职务的</a:t>
            </a:r>
            <a:r>
              <a:rPr lang="en-US" altLang="zh-CN" sz="2000" dirty="0"/>
              <a:t>,</a:t>
            </a:r>
            <a:r>
              <a:rPr lang="zh-CN" altLang="en-US" sz="2000" dirty="0"/>
              <a:t>由半数以上董事共同推举１名</a:t>
            </a:r>
            <a:r>
              <a:rPr lang="zh-CN" altLang="en-US" sz="2000" dirty="0" smtClean="0"/>
              <a:t>董事召集和主持</a:t>
            </a:r>
            <a:r>
              <a:rPr lang="en-US" altLang="zh-CN" sz="2000" dirty="0"/>
              <a:t>.</a:t>
            </a:r>
          </a:p>
          <a:p>
            <a:pPr marL="534988"/>
            <a:r>
              <a:rPr lang="zh-CN" altLang="en-US" sz="2000" dirty="0" smtClean="0"/>
              <a:t>４</a:t>
            </a:r>
            <a:r>
              <a:rPr lang="en-US" altLang="zh-CN" sz="2000" dirty="0" smtClean="0"/>
              <a:t>.</a:t>
            </a:r>
            <a:r>
              <a:rPr lang="zh-CN" altLang="en-US" sz="2000" dirty="0" smtClean="0"/>
              <a:t> </a:t>
            </a:r>
            <a:r>
              <a:rPr lang="zh-CN" altLang="en-US" sz="2000" dirty="0"/>
              <a:t>董事会的议事规则</a:t>
            </a:r>
          </a:p>
          <a:p>
            <a:pPr marL="534988"/>
            <a:r>
              <a:rPr lang="zh-CN" altLang="en-US" sz="2000" dirty="0"/>
              <a:t>董事会的议事方式和表决程序</a:t>
            </a:r>
            <a:r>
              <a:rPr lang="en-US" altLang="zh-CN" sz="2000" dirty="0"/>
              <a:t>,</a:t>
            </a:r>
            <a:r>
              <a:rPr lang="zh-CN" altLang="en-US" sz="2000" dirty="0"/>
              <a:t>除</a:t>
            </a:r>
            <a:r>
              <a:rPr lang="en-US" altLang="zh-CN" sz="2000" dirty="0"/>
              <a:t>«</a:t>
            </a:r>
            <a:r>
              <a:rPr lang="zh-CN" altLang="en-US" sz="2000" dirty="0"/>
              <a:t>公司法</a:t>
            </a:r>
            <a:r>
              <a:rPr lang="en-US" altLang="zh-CN" sz="2000" dirty="0"/>
              <a:t>»</a:t>
            </a:r>
            <a:r>
              <a:rPr lang="zh-CN" altLang="en-US" sz="2000" dirty="0"/>
              <a:t>另有规定外</a:t>
            </a:r>
            <a:r>
              <a:rPr lang="en-US" altLang="zh-CN" sz="2000" dirty="0"/>
              <a:t>,</a:t>
            </a:r>
            <a:r>
              <a:rPr lang="zh-CN" altLang="en-US" sz="2000" dirty="0"/>
              <a:t>由公司章程规定</a:t>
            </a:r>
            <a:r>
              <a:rPr lang="en-US" altLang="zh-CN" sz="2000" dirty="0"/>
              <a:t>.</a:t>
            </a:r>
            <a:r>
              <a:rPr lang="zh-CN" altLang="en-US" sz="2000" dirty="0" smtClean="0"/>
              <a:t>董事会决议的表决实</a:t>
            </a:r>
            <a:r>
              <a:rPr lang="zh-CN" altLang="en-US" sz="2000" dirty="0"/>
              <a:t>行１人１票</a:t>
            </a:r>
            <a:r>
              <a:rPr lang="en-US" altLang="zh-CN" sz="2000" dirty="0"/>
              <a:t>.</a:t>
            </a:r>
            <a:r>
              <a:rPr lang="zh-CN" altLang="en-US" sz="2000" dirty="0"/>
              <a:t>董事会应当对所议事项的决定形成会议记录</a:t>
            </a:r>
            <a:r>
              <a:rPr lang="en-US" altLang="zh-CN" sz="2000" dirty="0"/>
              <a:t>,</a:t>
            </a:r>
            <a:r>
              <a:rPr lang="zh-CN" altLang="en-US" sz="2000" dirty="0"/>
              <a:t>出席会议的董事应</a:t>
            </a:r>
            <a:r>
              <a:rPr lang="zh-CN" altLang="en-US" sz="2000" dirty="0" smtClean="0"/>
              <a:t>当在会议记录上签名</a:t>
            </a:r>
            <a:r>
              <a:rPr lang="en-US" altLang="zh-CN" sz="2000" dirty="0"/>
              <a:t>.</a:t>
            </a:r>
          </a:p>
          <a:p>
            <a:pPr marL="534988"/>
            <a:r>
              <a:rPr lang="zh-TW" altLang="en-US" sz="2000" dirty="0" smtClean="0"/>
              <a:t>５</a:t>
            </a:r>
            <a:r>
              <a:rPr lang="en-US" altLang="zh-TW" sz="2000" dirty="0" smtClean="0"/>
              <a:t>.</a:t>
            </a:r>
            <a:r>
              <a:rPr lang="zh-TW" altLang="en-US" sz="2000" dirty="0" smtClean="0"/>
              <a:t> </a:t>
            </a:r>
            <a:r>
              <a:rPr lang="zh-TW" altLang="en-US" sz="2000" dirty="0"/>
              <a:t>经理</a:t>
            </a:r>
          </a:p>
          <a:p>
            <a:pPr marL="534988"/>
            <a:r>
              <a:rPr lang="zh-TW" altLang="en-US" sz="2000" dirty="0"/>
              <a:t>有限责任公司可以设经理</a:t>
            </a:r>
            <a:r>
              <a:rPr lang="en-US" altLang="zh-TW" sz="2000" dirty="0"/>
              <a:t>,</a:t>
            </a:r>
            <a:r>
              <a:rPr lang="zh-TW" altLang="en-US" sz="2000" dirty="0"/>
              <a:t>由董事会决定聘任或者解聘</a:t>
            </a:r>
            <a:r>
              <a:rPr lang="en-US" altLang="zh-TW" sz="2000" dirty="0"/>
              <a:t>.</a:t>
            </a:r>
            <a:r>
              <a:rPr lang="zh-TW" altLang="en-US" sz="2000" dirty="0"/>
              <a:t>经理对董事会负责</a:t>
            </a:r>
            <a:r>
              <a:rPr lang="en-US" altLang="zh-TW" sz="2000" dirty="0"/>
              <a:t>,</a:t>
            </a:r>
            <a:r>
              <a:rPr lang="zh-TW" altLang="en-US" sz="2000" dirty="0" smtClean="0"/>
              <a:t>行使下列职权</a:t>
            </a:r>
            <a:r>
              <a:rPr lang="en-US" altLang="zh-TW" sz="2000" dirty="0"/>
              <a:t>:</a:t>
            </a:r>
            <a:r>
              <a:rPr lang="zh-TW" altLang="en-US" sz="2000" dirty="0"/>
              <a:t>主持公司的生产经营管理工作</a:t>
            </a:r>
            <a:r>
              <a:rPr lang="en-US" altLang="zh-TW" sz="2000" dirty="0"/>
              <a:t>,</a:t>
            </a:r>
            <a:r>
              <a:rPr lang="zh-TW" altLang="en-US" sz="2000" dirty="0"/>
              <a:t>组织实施董事会决议</a:t>
            </a:r>
            <a:r>
              <a:rPr lang="en-US" altLang="zh-TW" sz="2000" dirty="0"/>
              <a:t>;</a:t>
            </a:r>
            <a:r>
              <a:rPr lang="zh-TW" altLang="en-US" sz="2000" dirty="0"/>
              <a:t>组织实施公司</a:t>
            </a:r>
            <a:r>
              <a:rPr lang="zh-TW" altLang="en-US" sz="2000" dirty="0" smtClean="0"/>
              <a:t>年度经营计划和投资方</a:t>
            </a:r>
            <a:r>
              <a:rPr lang="zh-TW" altLang="en-US" sz="2000" dirty="0"/>
              <a:t>案</a:t>
            </a:r>
            <a:r>
              <a:rPr lang="en-US" altLang="zh-TW" sz="2000" dirty="0"/>
              <a:t>;</a:t>
            </a:r>
            <a:r>
              <a:rPr lang="zh-TW" altLang="en-US" sz="2000" dirty="0"/>
              <a:t>拟订公司内部管理机构设置方案</a:t>
            </a:r>
            <a:r>
              <a:rPr lang="en-US" altLang="zh-TW" sz="2000" dirty="0"/>
              <a:t>;</a:t>
            </a:r>
            <a:r>
              <a:rPr lang="zh-TW" altLang="en-US" sz="2000" dirty="0"/>
              <a:t>拟订公司的基本管理制度</a:t>
            </a:r>
            <a:r>
              <a:rPr lang="en-US" altLang="zh-TW" sz="2000" dirty="0"/>
              <a:t>;</a:t>
            </a:r>
            <a:r>
              <a:rPr lang="zh-TW" altLang="en-US" sz="2000" dirty="0"/>
              <a:t>制定</a:t>
            </a:r>
            <a:r>
              <a:rPr lang="zh-TW" altLang="en-US" sz="2000" dirty="0" smtClean="0"/>
              <a:t>公司的具体规章</a:t>
            </a:r>
            <a:r>
              <a:rPr lang="en-US" altLang="zh-TW" sz="2000" dirty="0"/>
              <a:t>;</a:t>
            </a:r>
            <a:r>
              <a:rPr lang="zh-TW" altLang="en-US" sz="2000" dirty="0"/>
              <a:t>提请聘任或者解聘公司副经理、财务负责人</a:t>
            </a:r>
            <a:r>
              <a:rPr lang="en-US" altLang="zh-TW" sz="2000" dirty="0"/>
              <a:t>;</a:t>
            </a:r>
            <a:r>
              <a:rPr lang="zh-TW" altLang="en-US" sz="2000" dirty="0"/>
              <a:t>决定聘任或者解聘除应由董事会决定聘</a:t>
            </a:r>
            <a:r>
              <a:rPr lang="zh-TW" altLang="en-US" sz="2000" dirty="0" smtClean="0"/>
              <a:t>任或</a:t>
            </a:r>
            <a:r>
              <a:rPr lang="zh-TW" altLang="en-US" sz="2000" dirty="0"/>
              <a:t>者解聘以外的负责管理人员</a:t>
            </a:r>
            <a:r>
              <a:rPr lang="en-US" altLang="zh-TW" sz="2000" dirty="0"/>
              <a:t>;</a:t>
            </a:r>
            <a:r>
              <a:rPr lang="zh-TW" altLang="en-US" sz="2000" dirty="0"/>
              <a:t>董事会授予的其他职权</a:t>
            </a:r>
            <a:r>
              <a:rPr lang="en-US" altLang="zh-TW" sz="2000" dirty="0"/>
              <a:t>.</a:t>
            </a:r>
          </a:p>
          <a:p>
            <a:pPr marL="534988"/>
            <a:r>
              <a:rPr lang="zh-CN" altLang="en-US" sz="2000" dirty="0"/>
              <a:t>公司章程对经理职权另有规定的</a:t>
            </a:r>
            <a:r>
              <a:rPr lang="en-US" altLang="zh-CN" sz="2000" dirty="0"/>
              <a:t>,</a:t>
            </a:r>
            <a:r>
              <a:rPr lang="zh-CN" altLang="en-US" sz="2000" dirty="0"/>
              <a:t>从其规定</a:t>
            </a:r>
            <a:r>
              <a:rPr lang="en-US" altLang="zh-CN" sz="2000" dirty="0"/>
              <a:t>.</a:t>
            </a:r>
            <a:r>
              <a:rPr lang="zh-CN" altLang="en-US" sz="2000" dirty="0" smtClean="0"/>
              <a:t>经理列席</a:t>
            </a:r>
            <a:r>
              <a:rPr lang="zh-CN" altLang="en-US" sz="2000" dirty="0"/>
              <a:t>董事会会议</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6371169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5878532"/>
          </a:xfrm>
          <a:prstGeom prst="rect">
            <a:avLst/>
          </a:prstGeom>
          <a:noFill/>
        </p:spPr>
        <p:txBody>
          <a:bodyPr wrap="square" rtlCol="0">
            <a:spAutoFit/>
          </a:bodyPr>
          <a:lstStyle/>
          <a:p>
            <a:r>
              <a:rPr lang="zh-CN" altLang="en-US" sz="2400" b="1" dirty="0"/>
              <a:t>三、有限责任公司的组织机构</a:t>
            </a:r>
          </a:p>
          <a:p>
            <a:pPr indent="534988"/>
            <a:r>
              <a:rPr lang="zh-CN" altLang="en-US" sz="2400" dirty="0"/>
              <a:t>有限责任公司的组织机构主要包括股东会、董事会、执行董事、</a:t>
            </a:r>
            <a:r>
              <a:rPr lang="zh-CN" altLang="en-US" sz="2400" dirty="0" smtClean="0"/>
              <a:t>监事会或监事及高级管理人员</a:t>
            </a:r>
            <a:r>
              <a:rPr lang="en-US" altLang="zh-CN" sz="2400" dirty="0"/>
              <a:t>.</a:t>
            </a:r>
          </a:p>
          <a:p>
            <a:pPr indent="534988"/>
            <a:r>
              <a:rPr lang="en-US" altLang="zh-CN" sz="2400" dirty="0"/>
              <a:t>(</a:t>
            </a:r>
            <a:r>
              <a:rPr lang="zh-CN" altLang="en-US" sz="2400" dirty="0"/>
              <a:t>三</a:t>
            </a:r>
            <a:r>
              <a:rPr lang="en-US" altLang="zh-CN" sz="2400" dirty="0"/>
              <a:t>)</a:t>
            </a:r>
            <a:r>
              <a:rPr lang="zh-CN" altLang="en-US" sz="2400" dirty="0"/>
              <a:t>监事会或监事</a:t>
            </a:r>
          </a:p>
          <a:p>
            <a:pPr indent="534988"/>
            <a:r>
              <a:rPr lang="zh-CN" altLang="en-US" sz="2000" dirty="0" smtClean="0"/>
              <a:t>１</a:t>
            </a:r>
            <a:r>
              <a:rPr lang="en-US" altLang="zh-CN" sz="2000" dirty="0" smtClean="0"/>
              <a:t>.</a:t>
            </a:r>
            <a:r>
              <a:rPr lang="zh-CN" altLang="en-US" sz="2000" dirty="0" smtClean="0"/>
              <a:t> </a:t>
            </a:r>
            <a:r>
              <a:rPr lang="zh-CN" altLang="en-US" sz="2000" dirty="0"/>
              <a:t>监事会或监事的性质与组成</a:t>
            </a:r>
          </a:p>
          <a:p>
            <a:pPr indent="534988"/>
            <a:r>
              <a:rPr lang="zh-CN" altLang="en-US" sz="2000" dirty="0"/>
              <a:t>有限责任公司的监事会是公司的内部监督机构</a:t>
            </a:r>
            <a:r>
              <a:rPr lang="en-US" altLang="zh-CN" sz="2000" dirty="0"/>
              <a:t>,</a:t>
            </a:r>
            <a:r>
              <a:rPr lang="zh-CN" altLang="en-US" sz="2000" dirty="0"/>
              <a:t>其成员不得少于３人</a:t>
            </a:r>
            <a:r>
              <a:rPr lang="en-US" altLang="zh-CN" sz="2000" dirty="0" smtClean="0"/>
              <a:t>.</a:t>
            </a:r>
          </a:p>
          <a:p>
            <a:pPr indent="534988"/>
            <a:r>
              <a:rPr lang="zh-CN" altLang="en-US" sz="2000" dirty="0" smtClean="0"/>
              <a:t>２</a:t>
            </a:r>
            <a:r>
              <a:rPr lang="en-US" altLang="zh-CN" sz="2000" dirty="0" smtClean="0"/>
              <a:t>.</a:t>
            </a:r>
            <a:r>
              <a:rPr lang="zh-CN" altLang="en-US" sz="2000" dirty="0" smtClean="0"/>
              <a:t> </a:t>
            </a:r>
            <a:r>
              <a:rPr lang="zh-CN" altLang="en-US" sz="2000" dirty="0"/>
              <a:t>监事会或监事的职权</a:t>
            </a:r>
          </a:p>
          <a:p>
            <a:pPr indent="534988"/>
            <a:r>
              <a:rPr lang="zh-CN" altLang="en-US" sz="2000" dirty="0"/>
              <a:t>监事会或监事依法可以行使下列职权</a:t>
            </a:r>
            <a:r>
              <a:rPr lang="en-US" altLang="zh-CN" sz="2000" dirty="0"/>
              <a:t>:</a:t>
            </a:r>
            <a:r>
              <a:rPr lang="zh-CN" altLang="en-US" sz="2000" dirty="0"/>
              <a:t>检查公司财务</a:t>
            </a:r>
            <a:r>
              <a:rPr lang="en-US" altLang="zh-CN" sz="2000" dirty="0"/>
              <a:t>;</a:t>
            </a:r>
            <a:r>
              <a:rPr lang="zh-CN" altLang="en-US" sz="2000" dirty="0"/>
              <a:t>对董事、</a:t>
            </a:r>
            <a:r>
              <a:rPr lang="zh-CN" altLang="en-US" sz="2000" dirty="0" smtClean="0"/>
              <a:t>高级管理人员执行公司职务</a:t>
            </a:r>
            <a:r>
              <a:rPr lang="zh-CN" altLang="en-US" sz="2000" dirty="0"/>
              <a:t>的行为进行监督</a:t>
            </a:r>
            <a:r>
              <a:rPr lang="en-US" altLang="zh-CN" sz="2000" dirty="0"/>
              <a:t>,</a:t>
            </a:r>
            <a:r>
              <a:rPr lang="zh-CN" altLang="en-US" sz="2000" dirty="0"/>
              <a:t>对违反法律、行政法规、公司章程或者股东会决议的董事、</a:t>
            </a:r>
            <a:r>
              <a:rPr lang="zh-CN" altLang="en-US" sz="2000" dirty="0" smtClean="0"/>
              <a:t>高级管理人员提出罢免</a:t>
            </a:r>
            <a:r>
              <a:rPr lang="zh-CN" altLang="en-US" sz="2000" dirty="0"/>
              <a:t>的建议</a:t>
            </a:r>
            <a:r>
              <a:rPr lang="en-US" altLang="zh-CN" sz="2000" dirty="0"/>
              <a:t>;</a:t>
            </a:r>
            <a:r>
              <a:rPr lang="zh-CN" altLang="en-US" sz="2000" dirty="0"/>
              <a:t>当董事、高级管理人员的行为损害公司的利益时</a:t>
            </a:r>
            <a:r>
              <a:rPr lang="en-US" altLang="zh-CN" sz="2000" dirty="0"/>
              <a:t>,</a:t>
            </a:r>
            <a:r>
              <a:rPr lang="zh-CN" altLang="en-US" sz="2000" dirty="0"/>
              <a:t>要求董事、</a:t>
            </a:r>
            <a:r>
              <a:rPr lang="zh-CN" altLang="en-US" sz="2000" dirty="0" smtClean="0"/>
              <a:t>高级管理人员予以纠</a:t>
            </a:r>
            <a:r>
              <a:rPr lang="zh-CN" altLang="en-US" sz="2000" dirty="0"/>
              <a:t>正</a:t>
            </a:r>
            <a:r>
              <a:rPr lang="en-US" altLang="zh-CN" sz="2000" dirty="0"/>
              <a:t>;</a:t>
            </a:r>
            <a:r>
              <a:rPr lang="zh-CN" altLang="en-US" sz="2000" dirty="0"/>
              <a:t>提议召开临时股东会会议</a:t>
            </a:r>
            <a:r>
              <a:rPr lang="en-US" altLang="zh-CN" sz="2000" dirty="0"/>
              <a:t>,</a:t>
            </a:r>
            <a:r>
              <a:rPr lang="zh-CN" altLang="en-US" sz="2000" dirty="0"/>
              <a:t>在董事会不履行本法规</a:t>
            </a:r>
            <a:r>
              <a:rPr lang="zh-CN" altLang="en-US" sz="2000" dirty="0" smtClean="0"/>
              <a:t>定的召集和主持股东会会议职责时召集和主持股东会会议</a:t>
            </a:r>
            <a:r>
              <a:rPr lang="en-US" altLang="zh-CN" sz="2000" dirty="0"/>
              <a:t>;</a:t>
            </a:r>
            <a:r>
              <a:rPr lang="zh-CN" altLang="en-US" sz="2000" dirty="0"/>
              <a:t>向股东会会议提出提案</a:t>
            </a:r>
            <a:r>
              <a:rPr lang="en-US" altLang="zh-CN" sz="2000" dirty="0"/>
              <a:t>;</a:t>
            </a:r>
            <a:r>
              <a:rPr lang="zh-CN" altLang="en-US" sz="2000" dirty="0"/>
              <a:t>依照</a:t>
            </a:r>
            <a:r>
              <a:rPr lang="en-US" altLang="zh-CN" sz="2000" dirty="0"/>
              <a:t>«</a:t>
            </a:r>
            <a:r>
              <a:rPr lang="zh-CN" altLang="en-US" sz="2000" dirty="0"/>
              <a:t>公司法</a:t>
            </a:r>
            <a:r>
              <a:rPr lang="en-US" altLang="zh-CN" sz="2000" dirty="0"/>
              <a:t>»</a:t>
            </a:r>
            <a:r>
              <a:rPr lang="zh-CN" altLang="en-US" sz="2000" dirty="0" smtClean="0"/>
              <a:t>第</a:t>
            </a:r>
            <a:r>
              <a:rPr lang="en-US" altLang="zh-CN" sz="2000" dirty="0" smtClean="0"/>
              <a:t>152</a:t>
            </a:r>
            <a:r>
              <a:rPr lang="zh-CN" altLang="en-US" sz="2000" dirty="0" smtClean="0"/>
              <a:t>条</a:t>
            </a:r>
            <a:r>
              <a:rPr lang="zh-CN" altLang="en-US" sz="2000" dirty="0"/>
              <a:t>的规定</a:t>
            </a:r>
            <a:r>
              <a:rPr lang="en-US" altLang="zh-CN" sz="2000" dirty="0"/>
              <a:t>,</a:t>
            </a:r>
            <a:r>
              <a:rPr lang="zh-CN" altLang="en-US" sz="2000" dirty="0" smtClean="0"/>
              <a:t>对董事</a:t>
            </a:r>
            <a:r>
              <a:rPr lang="zh-CN" altLang="en-US" sz="2000" dirty="0"/>
              <a:t>、高级管理人员提起诉讼</a:t>
            </a:r>
            <a:r>
              <a:rPr lang="en-US" altLang="zh-CN" sz="2000" dirty="0"/>
              <a:t>;</a:t>
            </a:r>
            <a:r>
              <a:rPr lang="zh-CN" altLang="en-US" sz="2000" dirty="0"/>
              <a:t>公司章程规定的其他职权</a:t>
            </a:r>
            <a:r>
              <a:rPr lang="en-US" altLang="zh-CN" sz="2000" dirty="0" smtClean="0"/>
              <a:t>.</a:t>
            </a:r>
          </a:p>
          <a:p>
            <a:pPr indent="534988"/>
            <a:r>
              <a:rPr lang="zh-CN" altLang="en-US" sz="2000" dirty="0" smtClean="0"/>
              <a:t>３</a:t>
            </a:r>
            <a:r>
              <a:rPr lang="en-US" altLang="zh-CN" sz="2000" dirty="0" smtClean="0"/>
              <a:t>.</a:t>
            </a:r>
            <a:r>
              <a:rPr lang="zh-CN" altLang="en-US" sz="2000" dirty="0" smtClean="0"/>
              <a:t> </a:t>
            </a:r>
            <a:r>
              <a:rPr lang="zh-CN" altLang="en-US" sz="2000" dirty="0"/>
              <a:t>监事会的议事规则</a:t>
            </a:r>
          </a:p>
          <a:p>
            <a:pPr indent="534988"/>
            <a:r>
              <a:rPr lang="zh-CN" altLang="en-US" sz="2000" dirty="0"/>
              <a:t>监事会每年度至少召开１次会议</a:t>
            </a:r>
            <a:r>
              <a:rPr lang="en-US" altLang="zh-CN" sz="2000" dirty="0"/>
              <a:t>,</a:t>
            </a:r>
            <a:r>
              <a:rPr lang="zh-CN" altLang="en-US" sz="2000" dirty="0"/>
              <a:t>监事可以提议召开临时监事会会议</a:t>
            </a:r>
            <a:r>
              <a:rPr lang="en-US" altLang="zh-CN" sz="2000" dirty="0"/>
              <a:t>.</a:t>
            </a:r>
            <a:r>
              <a:rPr lang="zh-CN" altLang="en-US" sz="2000" dirty="0"/>
              <a:t>监事</a:t>
            </a:r>
            <a:r>
              <a:rPr lang="zh-CN" altLang="en-US" sz="2000" dirty="0" smtClean="0"/>
              <a:t>会的议事方式和表决程序</a:t>
            </a:r>
            <a:r>
              <a:rPr lang="en-US" altLang="zh-CN" sz="2000" dirty="0"/>
              <a:t>,</a:t>
            </a:r>
            <a:r>
              <a:rPr lang="zh-CN" altLang="en-US" sz="2000" dirty="0"/>
              <a:t>除</a:t>
            </a:r>
            <a:r>
              <a:rPr lang="en-US" altLang="zh-CN" sz="2000" dirty="0"/>
              <a:t>«</a:t>
            </a:r>
            <a:r>
              <a:rPr lang="zh-CN" altLang="en-US" sz="2000" dirty="0"/>
              <a:t>公司法</a:t>
            </a:r>
            <a:r>
              <a:rPr lang="en-US" altLang="zh-CN" sz="2000" dirty="0"/>
              <a:t>»</a:t>
            </a:r>
            <a:r>
              <a:rPr lang="zh-CN" altLang="en-US" sz="2000" dirty="0"/>
              <a:t>有规定的以外</a:t>
            </a:r>
            <a:r>
              <a:rPr lang="en-US" altLang="zh-CN" sz="2000" dirty="0"/>
              <a:t>,</a:t>
            </a:r>
            <a:r>
              <a:rPr lang="zh-CN" altLang="en-US" sz="2000" dirty="0"/>
              <a:t>由公司章程规定</a:t>
            </a:r>
            <a:r>
              <a:rPr lang="en-US" altLang="zh-CN" sz="2000" dirty="0"/>
              <a:t>.</a:t>
            </a:r>
            <a:r>
              <a:rPr lang="zh-CN" altLang="en-US" sz="2000" dirty="0" smtClean="0"/>
              <a:t>监事会决议应当经半数以上监事通过</a:t>
            </a:r>
            <a:r>
              <a:rPr lang="en-US" altLang="zh-CN" sz="2000" dirty="0"/>
              <a:t>.</a:t>
            </a:r>
            <a:r>
              <a:rPr lang="zh-CN" altLang="en-US" sz="2000" dirty="0"/>
              <a:t>监事会应当对所议事项的决定形成会议记录</a:t>
            </a:r>
            <a:r>
              <a:rPr lang="en-US" altLang="zh-CN" sz="2000" dirty="0"/>
              <a:t>,</a:t>
            </a:r>
            <a:r>
              <a:rPr lang="zh-CN" altLang="en-US" sz="2000" dirty="0"/>
              <a:t>出席会议的监事应</a:t>
            </a:r>
            <a:r>
              <a:rPr lang="zh-CN" altLang="en-US" sz="2000" dirty="0" smtClean="0"/>
              <a:t>当在会议记录上签名</a:t>
            </a:r>
            <a:r>
              <a:rPr lang="en-US" altLang="zh-CN" sz="2000" dirty="0"/>
              <a:t>.</a:t>
            </a:r>
          </a:p>
          <a:p>
            <a:pPr indent="534988"/>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729109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4955203"/>
          </a:xfrm>
          <a:prstGeom prst="rect">
            <a:avLst/>
          </a:prstGeom>
          <a:noFill/>
        </p:spPr>
        <p:txBody>
          <a:bodyPr wrap="square" rtlCol="0">
            <a:spAutoFit/>
          </a:bodyPr>
          <a:lstStyle/>
          <a:p>
            <a:r>
              <a:rPr lang="zh-CN" altLang="en-US" sz="2400" b="1" dirty="0"/>
              <a:t>三、有限责任公司的组织机构</a:t>
            </a:r>
          </a:p>
          <a:p>
            <a:pPr indent="534988"/>
            <a:r>
              <a:rPr lang="zh-CN" altLang="en-US" sz="2400" dirty="0"/>
              <a:t>有限责任公司的组织机构主要包括股东会、董事会、执行董事、</a:t>
            </a:r>
            <a:r>
              <a:rPr lang="zh-CN" altLang="en-US" sz="2400" dirty="0" smtClean="0"/>
              <a:t>监事会或监事及高级管理人员</a:t>
            </a:r>
            <a:r>
              <a:rPr lang="en-US" altLang="zh-CN" sz="2400" dirty="0"/>
              <a:t>.</a:t>
            </a:r>
          </a:p>
          <a:p>
            <a:pPr indent="446088"/>
            <a:r>
              <a:rPr lang="en-US" altLang="zh-CN" sz="2400" dirty="0"/>
              <a:t>(</a:t>
            </a:r>
            <a:r>
              <a:rPr lang="zh-CN" altLang="en-US" sz="2400" dirty="0"/>
              <a:t>四</a:t>
            </a:r>
            <a:r>
              <a:rPr lang="en-US" altLang="zh-CN" sz="2400" dirty="0"/>
              <a:t>)</a:t>
            </a:r>
            <a:r>
              <a:rPr lang="zh-CN" altLang="en-US" sz="2400" dirty="0"/>
              <a:t>有限责任公司董事、监事、经理的任职资格、义务和责任</a:t>
            </a:r>
          </a:p>
          <a:p>
            <a:pPr indent="446088"/>
            <a:r>
              <a:rPr lang="zh-CN" altLang="en-US" sz="2000" dirty="0" smtClean="0"/>
              <a:t>１</a:t>
            </a:r>
            <a:r>
              <a:rPr lang="en-US" altLang="zh-CN" sz="2000" dirty="0" smtClean="0"/>
              <a:t>.</a:t>
            </a:r>
            <a:r>
              <a:rPr lang="zh-CN" altLang="en-US" sz="2000" dirty="0" smtClean="0"/>
              <a:t>董事</a:t>
            </a:r>
            <a:r>
              <a:rPr lang="zh-CN" altLang="en-US" sz="2000" dirty="0"/>
              <a:t>、监事、经理的任职资格</a:t>
            </a:r>
          </a:p>
          <a:p>
            <a:r>
              <a:rPr lang="en-US" altLang="zh-CN" sz="2000" dirty="0" smtClean="0"/>
              <a:t>     </a:t>
            </a:r>
            <a:r>
              <a:rPr lang="zh-CN" altLang="en-US" sz="2000" dirty="0" smtClean="0"/>
              <a:t>我国</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有下列情形之一的</a:t>
            </a:r>
            <a:r>
              <a:rPr lang="en-US" altLang="zh-CN" sz="2000" dirty="0"/>
              <a:t>,</a:t>
            </a:r>
            <a:r>
              <a:rPr lang="zh-CN" altLang="en-US" sz="2000" dirty="0"/>
              <a:t>不得担任有限责任公司的董事、监事、经理</a:t>
            </a:r>
            <a:r>
              <a:rPr lang="en-US" altLang="zh-CN" sz="2000" dirty="0"/>
              <a:t>:</a:t>
            </a:r>
            <a:r>
              <a:rPr lang="zh-CN" altLang="en-US" sz="2000" dirty="0" smtClean="0"/>
              <a:t>无民事行为</a:t>
            </a:r>
            <a:r>
              <a:rPr lang="zh-CN" altLang="en-US" sz="2000" dirty="0"/>
              <a:t>能力或者限制民事行为能力</a:t>
            </a:r>
            <a:r>
              <a:rPr lang="en-US" altLang="zh-CN" sz="2000" dirty="0"/>
              <a:t>;</a:t>
            </a:r>
            <a:r>
              <a:rPr lang="zh-CN" altLang="en-US" sz="2000" dirty="0"/>
              <a:t>因贪污、贿赂、侵占财产、挪用财产或者破坏</a:t>
            </a:r>
            <a:r>
              <a:rPr lang="zh-CN" altLang="en-US" sz="2000" dirty="0" smtClean="0"/>
              <a:t>社会主义市场经济</a:t>
            </a:r>
            <a:r>
              <a:rPr lang="zh-CN" altLang="en-US" sz="2000" dirty="0"/>
              <a:t>秩序</a:t>
            </a:r>
            <a:r>
              <a:rPr lang="en-US" altLang="zh-CN" sz="2000" dirty="0"/>
              <a:t>,</a:t>
            </a:r>
            <a:r>
              <a:rPr lang="zh-CN" altLang="en-US" sz="2000" dirty="0"/>
              <a:t>被判处刑罚</a:t>
            </a:r>
            <a:r>
              <a:rPr lang="en-US" altLang="zh-CN" sz="2000" dirty="0"/>
              <a:t>,</a:t>
            </a:r>
            <a:r>
              <a:rPr lang="zh-CN" altLang="en-US" sz="2000" dirty="0"/>
              <a:t>执行期满未逾５年</a:t>
            </a:r>
            <a:r>
              <a:rPr lang="en-US" altLang="zh-CN" sz="2000" dirty="0"/>
              <a:t>,</a:t>
            </a:r>
            <a:r>
              <a:rPr lang="zh-CN" altLang="en-US" sz="2000" dirty="0"/>
              <a:t>或者因犯罪被剥夺政治权利</a:t>
            </a:r>
            <a:r>
              <a:rPr lang="en-US" altLang="zh-CN" sz="2000" dirty="0"/>
              <a:t>,</a:t>
            </a:r>
            <a:r>
              <a:rPr lang="zh-CN" altLang="en-US" sz="2000" dirty="0" smtClean="0"/>
              <a:t>执行期满未逾５年</a:t>
            </a:r>
            <a:r>
              <a:rPr lang="en-US" altLang="zh-CN" sz="2000" dirty="0"/>
              <a:t>;</a:t>
            </a:r>
            <a:r>
              <a:rPr lang="zh-CN" altLang="en-US" sz="2000" dirty="0"/>
              <a:t>担任破产清算的公司、企业的董事或者厂长、经理</a:t>
            </a:r>
            <a:r>
              <a:rPr lang="en-US" altLang="zh-CN" sz="2000" dirty="0"/>
              <a:t>,</a:t>
            </a:r>
            <a:r>
              <a:rPr lang="zh-CN" altLang="en-US" sz="2000" dirty="0"/>
              <a:t>对该公司、企业</a:t>
            </a:r>
            <a:r>
              <a:rPr lang="zh-CN" altLang="en-US" sz="2000" dirty="0" smtClean="0"/>
              <a:t>的破产负有个人责任的</a:t>
            </a:r>
            <a:r>
              <a:rPr lang="en-US" altLang="zh-CN" sz="2000" dirty="0"/>
              <a:t>,</a:t>
            </a:r>
            <a:r>
              <a:rPr lang="zh-CN" altLang="en-US" sz="2000" dirty="0"/>
              <a:t>自该公司、企业破产清算完结之日起未逾３年</a:t>
            </a:r>
            <a:r>
              <a:rPr lang="en-US" altLang="zh-CN" sz="2000" dirty="0"/>
              <a:t>;</a:t>
            </a:r>
            <a:r>
              <a:rPr lang="zh-CN" altLang="en-US" sz="2000" dirty="0"/>
              <a:t>担任因违法被吊销营业执照、</a:t>
            </a:r>
            <a:r>
              <a:rPr lang="zh-CN" altLang="en-US" sz="2000" dirty="0" smtClean="0"/>
              <a:t>责令关闭的</a:t>
            </a:r>
            <a:r>
              <a:rPr lang="zh-CN" altLang="en-US" sz="2000" dirty="0"/>
              <a:t>公司、企业的法定代表人</a:t>
            </a:r>
            <a:r>
              <a:rPr lang="en-US" altLang="zh-CN" sz="2000" dirty="0"/>
              <a:t>,</a:t>
            </a:r>
            <a:r>
              <a:rPr lang="zh-CN" altLang="en-US" sz="2000" dirty="0"/>
              <a:t>并负有个人责任的</a:t>
            </a:r>
            <a:r>
              <a:rPr lang="en-US" altLang="zh-CN" sz="2000" dirty="0"/>
              <a:t>,</a:t>
            </a:r>
            <a:r>
              <a:rPr lang="zh-CN" altLang="en-US" sz="2000" dirty="0"/>
              <a:t>自该公司、企业被吊销营业执照之</a:t>
            </a:r>
            <a:r>
              <a:rPr lang="zh-CN" altLang="en-US" sz="2000" dirty="0" smtClean="0"/>
              <a:t>日起未逾３年</a:t>
            </a:r>
            <a:r>
              <a:rPr lang="en-US" altLang="zh-CN" sz="2000" dirty="0"/>
              <a:t>;</a:t>
            </a:r>
            <a:r>
              <a:rPr lang="zh-CN" altLang="en-US" sz="2000" dirty="0"/>
              <a:t>个人所负数额较大的债务到期未清偿</a:t>
            </a:r>
            <a:r>
              <a:rPr lang="en-US" altLang="zh-CN" sz="2000" dirty="0" smtClean="0"/>
              <a:t>.</a:t>
            </a:r>
          </a:p>
          <a:p>
            <a:pPr indent="446088"/>
            <a:r>
              <a:rPr lang="zh-CN" altLang="en-US" sz="2000" dirty="0" smtClean="0"/>
              <a:t>２</a:t>
            </a:r>
            <a:r>
              <a:rPr lang="en-US" altLang="zh-CN" sz="2000" dirty="0" smtClean="0"/>
              <a:t>.</a:t>
            </a:r>
            <a:r>
              <a:rPr lang="zh-CN" altLang="en-US" sz="2000" dirty="0" smtClean="0"/>
              <a:t>董事</a:t>
            </a:r>
            <a:r>
              <a:rPr lang="zh-CN" altLang="en-US" sz="2000" dirty="0"/>
              <a:t>、监事、经理的义务和责任</a:t>
            </a:r>
          </a:p>
          <a:p>
            <a:pPr indent="446088"/>
            <a:r>
              <a:rPr lang="en-US" altLang="zh-CN" sz="2000" dirty="0"/>
              <a:t>«</a:t>
            </a:r>
            <a:r>
              <a:rPr lang="zh-CN" altLang="en-US" sz="2000" dirty="0"/>
              <a:t>公司法</a:t>
            </a:r>
            <a:r>
              <a:rPr lang="en-US" altLang="zh-CN" sz="2000" dirty="0"/>
              <a:t>»</a:t>
            </a:r>
            <a:r>
              <a:rPr lang="zh-CN" altLang="en-US" sz="2000" dirty="0"/>
              <a:t>明确规定</a:t>
            </a:r>
            <a:r>
              <a:rPr lang="en-US" altLang="zh-CN" sz="2000" dirty="0"/>
              <a:t>,</a:t>
            </a:r>
            <a:r>
              <a:rPr lang="zh-CN" altLang="en-US" sz="2000" dirty="0"/>
              <a:t>董事、监事、高级管理人员应当遵守法律、行政法规和公司章程</a:t>
            </a:r>
            <a:r>
              <a:rPr lang="en-US" altLang="zh-CN" sz="2000" dirty="0"/>
              <a:t>,</a:t>
            </a:r>
            <a:r>
              <a:rPr lang="zh-CN" altLang="en-US" sz="2000" dirty="0" smtClean="0"/>
              <a:t>对公司负有忠实义务和勤勉义务</a:t>
            </a:r>
            <a:r>
              <a:rPr lang="en-US" altLang="zh-CN" sz="2000" dirty="0"/>
              <a:t>.</a:t>
            </a:r>
            <a:r>
              <a:rPr lang="zh-CN" altLang="en-US" sz="2000" dirty="0"/>
              <a:t>董事、监事和高级管理人员不得利用职权收受贿赂或者</a:t>
            </a:r>
            <a:r>
              <a:rPr lang="zh-CN" altLang="en-US" sz="2000" dirty="0" smtClean="0"/>
              <a:t>其他非法收入</a:t>
            </a:r>
            <a:r>
              <a:rPr lang="en-US" altLang="zh-CN" sz="2000" dirty="0"/>
              <a:t>,</a:t>
            </a:r>
            <a:r>
              <a:rPr lang="zh-CN" altLang="en-US" sz="2000" dirty="0"/>
              <a:t>不得侵占公司的财产</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8481955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5201424"/>
          </a:xfrm>
          <a:prstGeom prst="rect">
            <a:avLst/>
          </a:prstGeom>
          <a:noFill/>
        </p:spPr>
        <p:txBody>
          <a:bodyPr wrap="square" rtlCol="0">
            <a:spAutoFit/>
          </a:bodyPr>
          <a:lstStyle/>
          <a:p>
            <a:r>
              <a:rPr lang="zh-CN" altLang="en-US" sz="2400" b="1" dirty="0"/>
              <a:t>四、一人有限责任公司的特别规定</a:t>
            </a:r>
          </a:p>
          <a:p>
            <a:pPr indent="534988"/>
            <a:r>
              <a:rPr lang="zh-CN" altLang="en-US" sz="2400" dirty="0"/>
              <a:t>一人有限责任公司</a:t>
            </a:r>
            <a:r>
              <a:rPr lang="en-US" altLang="zh-CN" sz="2400" dirty="0"/>
              <a:t>,</a:t>
            </a:r>
            <a:r>
              <a:rPr lang="zh-CN" altLang="en-US" sz="2400" dirty="0"/>
              <a:t>是指只有一个自然人股东或者一个法人股东的有限责任公司</a:t>
            </a:r>
            <a:r>
              <a:rPr lang="en-US" altLang="zh-CN" sz="2400" dirty="0"/>
              <a:t>.</a:t>
            </a:r>
            <a:r>
              <a:rPr lang="zh-CN" altLang="en-US" sz="2400" dirty="0" smtClean="0"/>
              <a:t>作为一种</a:t>
            </a:r>
            <a:r>
              <a:rPr lang="zh-CN" altLang="en-US" sz="2400" dirty="0"/>
              <a:t>特殊的有限责任公司表现形式</a:t>
            </a:r>
            <a:r>
              <a:rPr lang="en-US" altLang="zh-CN" sz="2400" dirty="0"/>
              <a:t>,«</a:t>
            </a:r>
            <a:r>
              <a:rPr lang="zh-CN" altLang="en-US" sz="2400" dirty="0"/>
              <a:t>公司法</a:t>
            </a:r>
            <a:r>
              <a:rPr lang="en-US" altLang="zh-CN" sz="2400" dirty="0"/>
              <a:t>»</a:t>
            </a:r>
            <a:r>
              <a:rPr lang="zh-CN" altLang="en-US" sz="2400" dirty="0"/>
              <a:t>作出如下几条特别规定</a:t>
            </a:r>
            <a:r>
              <a:rPr lang="en-US" altLang="zh-CN" sz="2400" dirty="0"/>
              <a:t>.</a:t>
            </a:r>
          </a:p>
          <a:p>
            <a:pPr indent="534988"/>
            <a:r>
              <a:rPr lang="en-US" altLang="zh-CN" sz="2000" dirty="0"/>
              <a:t>(</a:t>
            </a:r>
            <a:r>
              <a:rPr lang="zh-CN" altLang="en-US" sz="2000" dirty="0"/>
              <a:t>１</a:t>
            </a:r>
            <a:r>
              <a:rPr lang="en-US" altLang="zh-CN" sz="2000" dirty="0"/>
              <a:t>)</a:t>
            </a:r>
            <a:r>
              <a:rPr lang="zh-CN" altLang="en-US" sz="2000" dirty="0"/>
              <a:t>一人有限责任公司的注册资本最低限额为人民币１０万元</a:t>
            </a:r>
            <a:r>
              <a:rPr lang="en-US" altLang="zh-CN" sz="2000" dirty="0"/>
              <a:t>.</a:t>
            </a:r>
            <a:r>
              <a:rPr lang="zh-CN" altLang="en-US" sz="2000" dirty="0"/>
              <a:t>股东应</a:t>
            </a:r>
            <a:r>
              <a:rPr lang="zh-CN" altLang="en-US" sz="2000" dirty="0" smtClean="0"/>
              <a:t>当一次足额缴纳公司章程规</a:t>
            </a:r>
            <a:r>
              <a:rPr lang="zh-CN" altLang="en-US" sz="2000" dirty="0"/>
              <a:t>定的出资额</a:t>
            </a:r>
            <a:r>
              <a:rPr lang="en-US" altLang="zh-CN" sz="2000" dirty="0"/>
              <a:t>.</a:t>
            </a:r>
            <a:r>
              <a:rPr lang="zh-CN" altLang="en-US" sz="2000" dirty="0"/>
              <a:t>一个自然人只能投资设立一个一人有限责任公司</a:t>
            </a:r>
            <a:r>
              <a:rPr lang="en-US" altLang="zh-CN" sz="2000" dirty="0"/>
              <a:t>.</a:t>
            </a:r>
            <a:r>
              <a:rPr lang="zh-CN" altLang="en-US" sz="2000" dirty="0"/>
              <a:t>该</a:t>
            </a:r>
            <a:r>
              <a:rPr lang="zh-CN" altLang="en-US" sz="2000" dirty="0" smtClean="0"/>
              <a:t>一人有限责任</a:t>
            </a:r>
            <a:r>
              <a:rPr lang="zh-CN" altLang="en-US" sz="2000" dirty="0"/>
              <a:t>公司不能投资设立新的一人有限责任公司</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一人有限责任公司应当在公司登记中注明自然人独资或者法人独资</a:t>
            </a:r>
            <a:r>
              <a:rPr lang="en-US" altLang="zh-CN" sz="2000" dirty="0"/>
              <a:t>,</a:t>
            </a:r>
            <a:r>
              <a:rPr lang="zh-CN" altLang="en-US" sz="2000" dirty="0" smtClean="0"/>
              <a:t>并在公司营业执</a:t>
            </a:r>
            <a:r>
              <a:rPr lang="zh-CN" altLang="en-US" sz="2000" dirty="0"/>
              <a:t>照中载明</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一人有限责任公司章程由股东制定</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一人有限责任公司不设股东会</a:t>
            </a:r>
            <a:r>
              <a:rPr lang="en-US" altLang="zh-CN" sz="2000" dirty="0"/>
              <a:t>,</a:t>
            </a:r>
            <a:r>
              <a:rPr lang="zh-CN" altLang="en-US" sz="2000" dirty="0"/>
              <a:t>股东行使相当于有限责任公司股东会的职权</a:t>
            </a:r>
            <a:r>
              <a:rPr lang="en-US" altLang="zh-CN" sz="2000" dirty="0"/>
              <a:t>.</a:t>
            </a:r>
            <a:r>
              <a:rPr lang="zh-CN" altLang="en-US" sz="2000" dirty="0" smtClean="0"/>
              <a:t>股东作出相当于有限责任公司股东</a:t>
            </a:r>
            <a:r>
              <a:rPr lang="zh-CN" altLang="en-US" sz="2000" dirty="0"/>
              <a:t>会的职权决定时</a:t>
            </a:r>
            <a:r>
              <a:rPr lang="en-US" altLang="zh-CN" sz="2000" dirty="0"/>
              <a:t>,</a:t>
            </a:r>
            <a:r>
              <a:rPr lang="zh-CN" altLang="en-US" sz="2000" dirty="0"/>
              <a:t>应当采用书面形式</a:t>
            </a:r>
            <a:r>
              <a:rPr lang="en-US" altLang="zh-CN" sz="2000" dirty="0"/>
              <a:t>,</a:t>
            </a:r>
            <a:r>
              <a:rPr lang="zh-CN" altLang="en-US" sz="2000" dirty="0" smtClean="0"/>
              <a:t>并由股东签字后置备于</a:t>
            </a:r>
            <a:r>
              <a:rPr lang="zh-TW" altLang="en-US" sz="2000" dirty="0" smtClean="0"/>
              <a:t>公司</a:t>
            </a:r>
            <a:r>
              <a:rPr lang="en-US" altLang="zh-TW" sz="2000" dirty="0"/>
              <a:t>.</a:t>
            </a:r>
          </a:p>
          <a:p>
            <a:pPr indent="534988"/>
            <a:r>
              <a:rPr lang="en-US" altLang="zh-CN" sz="2000" dirty="0"/>
              <a:t>(</a:t>
            </a:r>
            <a:r>
              <a:rPr lang="zh-CN" altLang="en-US" sz="2000" dirty="0"/>
              <a:t>５</a:t>
            </a:r>
            <a:r>
              <a:rPr lang="en-US" altLang="zh-CN" sz="2000" dirty="0"/>
              <a:t>)</a:t>
            </a:r>
            <a:r>
              <a:rPr lang="zh-CN" altLang="en-US" sz="2000" dirty="0"/>
              <a:t>一人有限责任公司应当在每一会计年度终了时编制财务会计报告</a:t>
            </a:r>
            <a:r>
              <a:rPr lang="en-US" altLang="zh-CN" sz="2000" dirty="0"/>
              <a:t>,</a:t>
            </a:r>
            <a:r>
              <a:rPr lang="zh-CN" altLang="en-US" sz="2000" dirty="0" smtClean="0"/>
              <a:t>并经会计师事务所审计</a:t>
            </a:r>
            <a:r>
              <a:rPr lang="en-US" altLang="zh-CN" sz="2000" dirty="0"/>
              <a:t>.</a:t>
            </a:r>
          </a:p>
          <a:p>
            <a:pPr indent="534988"/>
            <a:r>
              <a:rPr lang="en-US" altLang="zh-CN" sz="2000" dirty="0"/>
              <a:t>(</a:t>
            </a:r>
            <a:r>
              <a:rPr lang="zh-CN" altLang="en-US" sz="2000" dirty="0"/>
              <a:t>６</a:t>
            </a:r>
            <a:r>
              <a:rPr lang="en-US" altLang="zh-CN" sz="2000" dirty="0"/>
              <a:t>)</a:t>
            </a:r>
            <a:r>
              <a:rPr lang="zh-CN" altLang="en-US" sz="2000" dirty="0"/>
              <a:t>一人有限责任公司的股东不能证明公司财产独立于股东自己的财产的</a:t>
            </a:r>
            <a:r>
              <a:rPr lang="en-US" altLang="zh-CN" sz="2000" dirty="0"/>
              <a:t>,</a:t>
            </a:r>
            <a:r>
              <a:rPr lang="zh-CN" altLang="en-US" sz="2000" dirty="0" smtClean="0"/>
              <a:t>应当对公司债务承担连带责</a:t>
            </a:r>
            <a:r>
              <a:rPr lang="zh-CN" altLang="en-US" sz="2000" dirty="0"/>
              <a:t>任</a:t>
            </a:r>
            <a:r>
              <a:rPr lang="en-US" altLang="zh-CN" sz="2000" dirty="0"/>
              <a:t>.</a:t>
            </a:r>
          </a:p>
          <a:p>
            <a:pPr indent="534988"/>
            <a:r>
              <a:rPr lang="en-US" altLang="zh-CN" sz="2000" dirty="0"/>
              <a:t>(</a:t>
            </a:r>
            <a:r>
              <a:rPr lang="zh-CN" altLang="en-US" sz="2000" dirty="0"/>
              <a:t>７</a:t>
            </a:r>
            <a:r>
              <a:rPr lang="en-US" altLang="zh-CN" sz="2000" dirty="0"/>
              <a:t>)</a:t>
            </a:r>
            <a:r>
              <a:rPr lang="zh-CN" altLang="en-US" sz="2000" dirty="0"/>
              <a:t>一人有限责任公司的设立和组织机构</a:t>
            </a:r>
            <a:r>
              <a:rPr lang="en-US" altLang="zh-CN" sz="2000" dirty="0"/>
              <a:t>,</a:t>
            </a:r>
            <a:r>
              <a:rPr lang="zh-CN" altLang="en-US" sz="2000" dirty="0"/>
              <a:t>适用上述规定</a:t>
            </a:r>
            <a:r>
              <a:rPr lang="en-US" altLang="zh-CN" sz="2000" dirty="0"/>
              <a:t>;</a:t>
            </a:r>
            <a:r>
              <a:rPr lang="zh-CN" altLang="en-US" sz="2000" dirty="0"/>
              <a:t>超出上述规定范围的</a:t>
            </a:r>
            <a:r>
              <a:rPr lang="en-US" altLang="zh-CN" sz="2000" dirty="0"/>
              <a:t>,</a:t>
            </a:r>
            <a:r>
              <a:rPr lang="zh-CN" altLang="en-US" sz="2000" dirty="0"/>
              <a:t>适</a:t>
            </a:r>
            <a:r>
              <a:rPr lang="zh-CN" altLang="en-US" sz="2000" dirty="0" smtClean="0"/>
              <a:t>用</a:t>
            </a:r>
            <a:r>
              <a:rPr lang="en-US" altLang="zh-CN" sz="2000" dirty="0" smtClean="0"/>
              <a:t>«</a:t>
            </a:r>
            <a:r>
              <a:rPr lang="zh-CN" altLang="en-US" sz="2000" dirty="0" smtClean="0"/>
              <a:t>公</a:t>
            </a:r>
            <a:r>
              <a:rPr lang="zh-CN" altLang="en-US" sz="2000" dirty="0"/>
              <a:t>司法</a:t>
            </a:r>
            <a:r>
              <a:rPr lang="en-US" altLang="zh-CN" sz="2000" dirty="0"/>
              <a:t>»</a:t>
            </a:r>
            <a:r>
              <a:rPr lang="zh-CN" altLang="en-US" sz="2000" dirty="0"/>
              <a:t>有关有限责任公司的规定</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2188766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4955203"/>
          </a:xfrm>
          <a:prstGeom prst="rect">
            <a:avLst/>
          </a:prstGeom>
          <a:noFill/>
        </p:spPr>
        <p:txBody>
          <a:bodyPr wrap="square" rtlCol="0">
            <a:spAutoFit/>
          </a:bodyPr>
          <a:lstStyle/>
          <a:p>
            <a:r>
              <a:rPr lang="zh-CN" altLang="en-US" sz="2400" b="1" dirty="0"/>
              <a:t>五、国有独资公司的特别规定</a:t>
            </a:r>
          </a:p>
          <a:p>
            <a:pPr indent="534988"/>
            <a:r>
              <a:rPr lang="en-US" altLang="zh-CN" sz="2400" dirty="0"/>
              <a:t>«</a:t>
            </a:r>
            <a:r>
              <a:rPr lang="zh-CN" altLang="en-US" sz="2400" dirty="0"/>
              <a:t>公司法</a:t>
            </a:r>
            <a:r>
              <a:rPr lang="en-US" altLang="zh-CN" sz="2400" dirty="0"/>
              <a:t>»</a:t>
            </a:r>
            <a:r>
              <a:rPr lang="zh-CN" altLang="en-US" sz="2400" dirty="0"/>
              <a:t>所称的国有独资公司</a:t>
            </a:r>
            <a:r>
              <a:rPr lang="en-US" altLang="zh-CN" sz="2400" dirty="0"/>
              <a:t>,</a:t>
            </a:r>
            <a:r>
              <a:rPr lang="zh-CN" altLang="en-US" sz="2400" dirty="0"/>
              <a:t>是指国家单独出资、由国务院或</a:t>
            </a:r>
            <a:r>
              <a:rPr lang="zh-CN" altLang="en-US" sz="2400" dirty="0" smtClean="0"/>
              <a:t>者地方人民政府授权本级</a:t>
            </a:r>
            <a:r>
              <a:rPr lang="zh-CN" altLang="en-US" sz="2400" dirty="0"/>
              <a:t>人民政府国有资产监督管理机构履行出资人职责的有限责任公司</a:t>
            </a:r>
            <a:r>
              <a:rPr lang="en-US" altLang="zh-CN" sz="2400" dirty="0"/>
              <a:t>.</a:t>
            </a:r>
            <a:r>
              <a:rPr lang="zh-CN" altLang="en-US" sz="2400" dirty="0"/>
              <a:t>鉴于中国的特殊</a:t>
            </a:r>
            <a:r>
              <a:rPr lang="zh-CN" altLang="en-US" sz="2400" dirty="0" smtClean="0"/>
              <a:t>国情</a:t>
            </a:r>
            <a:r>
              <a:rPr lang="en-US" altLang="zh-CN" sz="2400" dirty="0"/>
              <a:t>,«</a:t>
            </a:r>
            <a:r>
              <a:rPr lang="zh-CN" altLang="en-US" sz="2400" dirty="0"/>
              <a:t>公司法</a:t>
            </a:r>
            <a:r>
              <a:rPr lang="en-US" altLang="zh-CN" sz="2400" dirty="0"/>
              <a:t>»</a:t>
            </a:r>
            <a:r>
              <a:rPr lang="zh-CN" altLang="en-US" sz="2400" dirty="0"/>
              <a:t>作了如下几条特别规定</a:t>
            </a:r>
            <a:r>
              <a:rPr lang="en-US" altLang="zh-CN" sz="2400" dirty="0"/>
              <a:t>.</a:t>
            </a:r>
          </a:p>
          <a:p>
            <a:pPr indent="534988"/>
            <a:r>
              <a:rPr lang="en-US" altLang="zh-CN" sz="2000" dirty="0"/>
              <a:t>(</a:t>
            </a:r>
            <a:r>
              <a:rPr lang="zh-CN" altLang="en-US" sz="2000" dirty="0"/>
              <a:t>１</a:t>
            </a:r>
            <a:r>
              <a:rPr lang="en-US" altLang="zh-CN" sz="2000" dirty="0"/>
              <a:t>)</a:t>
            </a:r>
            <a:r>
              <a:rPr lang="zh-CN" altLang="en-US" sz="2000" dirty="0"/>
              <a:t>国有独资公司章程由国有资产监督管理机构制定</a:t>
            </a:r>
            <a:r>
              <a:rPr lang="en-US" altLang="zh-CN" sz="2000" dirty="0"/>
              <a:t>,</a:t>
            </a:r>
            <a:r>
              <a:rPr lang="zh-CN" altLang="en-US" sz="2000" dirty="0"/>
              <a:t>或者由董事会制定报</a:t>
            </a:r>
            <a:r>
              <a:rPr lang="zh-CN" altLang="en-US" sz="2000" dirty="0" smtClean="0"/>
              <a:t>国有资产监督管理机构</a:t>
            </a:r>
            <a:r>
              <a:rPr lang="zh-CN" altLang="en-US" sz="2000" dirty="0"/>
              <a:t>批准</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国有独资公司不设股东会</a:t>
            </a:r>
            <a:r>
              <a:rPr lang="en-US" altLang="zh-CN" sz="2000" dirty="0"/>
              <a:t>,</a:t>
            </a:r>
            <a:r>
              <a:rPr lang="zh-CN" altLang="en-US" sz="2000" dirty="0"/>
              <a:t>由国有资产监督管理机构行使股东会职权</a:t>
            </a:r>
            <a:r>
              <a:rPr lang="en-US" altLang="zh-CN" sz="2000" dirty="0" smtClean="0"/>
              <a:t>.</a:t>
            </a:r>
            <a:r>
              <a:rPr lang="en-US" altLang="zh-CN" sz="2000" dirty="0"/>
              <a:t> </a:t>
            </a:r>
            <a:endParaRPr lang="en-US" altLang="zh-CN" sz="2000" dirty="0" smtClean="0"/>
          </a:p>
          <a:p>
            <a:pPr indent="534988"/>
            <a:r>
              <a:rPr lang="en-US" altLang="zh-CN" sz="2000" dirty="0" smtClean="0"/>
              <a:t>(</a:t>
            </a:r>
            <a:r>
              <a:rPr lang="zh-CN" altLang="en-US" sz="2000" dirty="0"/>
              <a:t>３</a:t>
            </a:r>
            <a:r>
              <a:rPr lang="en-US" altLang="zh-CN" sz="2000" dirty="0"/>
              <a:t>)</a:t>
            </a:r>
            <a:r>
              <a:rPr lang="zh-CN" altLang="en-US" sz="2000" dirty="0"/>
              <a:t>国有独资公司设董事会</a:t>
            </a:r>
            <a:r>
              <a:rPr lang="en-US" altLang="zh-CN" sz="2000" dirty="0"/>
              <a:t>,</a:t>
            </a:r>
            <a:r>
              <a:rPr lang="zh-CN" altLang="en-US" sz="2000" dirty="0"/>
              <a:t>依照</a:t>
            </a:r>
            <a:r>
              <a:rPr lang="en-US" altLang="zh-CN" sz="2000" dirty="0"/>
              <a:t>«</a:t>
            </a:r>
            <a:r>
              <a:rPr lang="zh-CN" altLang="en-US" sz="2000" dirty="0"/>
              <a:t>公司法</a:t>
            </a:r>
            <a:r>
              <a:rPr lang="en-US" altLang="zh-CN" sz="2000" dirty="0"/>
              <a:t>»</a:t>
            </a:r>
            <a:r>
              <a:rPr lang="zh-CN" altLang="en-US" sz="2000" dirty="0"/>
              <a:t>第４７条、第６７条的规定行使职权</a:t>
            </a:r>
            <a:r>
              <a:rPr lang="en-US" altLang="zh-CN" sz="2000" dirty="0" smtClean="0"/>
              <a:t>.</a:t>
            </a:r>
          </a:p>
          <a:p>
            <a:r>
              <a:rPr lang="zh-CN" altLang="en-US" sz="2000" dirty="0" smtClean="0"/>
              <a:t>    </a:t>
            </a:r>
            <a:r>
              <a:rPr lang="en-US" altLang="zh-CN" sz="2000" dirty="0" smtClean="0"/>
              <a:t>(</a:t>
            </a:r>
            <a:r>
              <a:rPr lang="zh-CN" altLang="en-US" sz="2000" dirty="0"/>
              <a:t>４</a:t>
            </a:r>
            <a:r>
              <a:rPr lang="en-US" altLang="zh-CN" sz="2000" dirty="0"/>
              <a:t>)</a:t>
            </a:r>
            <a:r>
              <a:rPr lang="zh-CN" altLang="en-US" sz="2000" dirty="0"/>
              <a:t>国有独资公司设经理</a:t>
            </a:r>
            <a:r>
              <a:rPr lang="en-US" altLang="zh-CN" sz="2000" dirty="0"/>
              <a:t>,</a:t>
            </a:r>
            <a:r>
              <a:rPr lang="zh-CN" altLang="en-US" sz="2000" dirty="0"/>
              <a:t>由董事会聘任或者解聘</a:t>
            </a:r>
            <a:r>
              <a:rPr lang="en-US" altLang="zh-CN" sz="2000" dirty="0" smtClean="0"/>
              <a:t>.</a:t>
            </a:r>
          </a:p>
          <a:p>
            <a:pPr indent="534988"/>
            <a:r>
              <a:rPr lang="en-US" altLang="zh-CN" sz="2000" dirty="0"/>
              <a:t>(</a:t>
            </a:r>
            <a:r>
              <a:rPr lang="zh-CN" altLang="en-US" sz="2000" dirty="0"/>
              <a:t>５</a:t>
            </a:r>
            <a:r>
              <a:rPr lang="en-US" altLang="zh-CN" sz="2000" dirty="0"/>
              <a:t>)</a:t>
            </a:r>
            <a:r>
              <a:rPr lang="zh-CN" altLang="en-US" sz="2000" dirty="0"/>
              <a:t>国有独资公司的董事长、副董事长、董事、高级管理人员</a:t>
            </a:r>
            <a:r>
              <a:rPr lang="en-US" altLang="zh-CN" sz="2000" dirty="0"/>
              <a:t>,</a:t>
            </a:r>
            <a:r>
              <a:rPr lang="zh-CN" altLang="en-US" sz="2000" dirty="0"/>
              <a:t>未经</a:t>
            </a:r>
            <a:r>
              <a:rPr lang="zh-CN" altLang="en-US" sz="2000" dirty="0" smtClean="0"/>
              <a:t>国有资产监督管理机构</a:t>
            </a:r>
            <a:r>
              <a:rPr lang="zh-CN" altLang="en-US" sz="2000" dirty="0"/>
              <a:t>同意</a:t>
            </a:r>
            <a:r>
              <a:rPr lang="en-US" altLang="zh-CN" sz="2000" dirty="0"/>
              <a:t>,</a:t>
            </a:r>
            <a:r>
              <a:rPr lang="zh-CN" altLang="en-US" sz="2000" dirty="0"/>
              <a:t>不得在其他有限责任公司、股份有限公司或者其他经济组织兼职</a:t>
            </a:r>
            <a:r>
              <a:rPr lang="en-US" altLang="zh-CN" sz="2000" dirty="0"/>
              <a:t>.</a:t>
            </a:r>
          </a:p>
          <a:p>
            <a:pPr indent="534988"/>
            <a:r>
              <a:rPr lang="en-US" altLang="zh-CN" sz="2000" dirty="0"/>
              <a:t>(</a:t>
            </a:r>
            <a:r>
              <a:rPr lang="zh-CN" altLang="en-US" sz="2000" dirty="0"/>
              <a:t>６</a:t>
            </a:r>
            <a:r>
              <a:rPr lang="en-US" altLang="zh-CN" sz="2000" dirty="0"/>
              <a:t>)</a:t>
            </a:r>
            <a:r>
              <a:rPr lang="zh-CN" altLang="en-US" sz="2000" dirty="0"/>
              <a:t>国有独资公司监事会成员不得少于５人</a:t>
            </a:r>
            <a:r>
              <a:rPr lang="en-US" altLang="zh-CN" sz="2000" dirty="0"/>
              <a:t>,</a:t>
            </a:r>
            <a:r>
              <a:rPr lang="zh-CN" altLang="en-US" sz="2000" dirty="0"/>
              <a:t>其中职工代表的比例不得低于１</a:t>
            </a:r>
            <a:r>
              <a:rPr lang="en-US" altLang="zh-CN" sz="2000" dirty="0"/>
              <a:t>/</a:t>
            </a:r>
            <a:r>
              <a:rPr lang="zh-CN" altLang="en-US" sz="2000" dirty="0"/>
              <a:t>３</a:t>
            </a:r>
            <a:r>
              <a:rPr lang="en-US" altLang="zh-CN" sz="2000" dirty="0"/>
              <a:t>,</a:t>
            </a:r>
            <a:r>
              <a:rPr lang="zh-CN" altLang="en-US" sz="2000" dirty="0" smtClean="0"/>
              <a:t>具体比例由公司章程规</a:t>
            </a:r>
            <a:r>
              <a:rPr lang="zh-CN" altLang="en-US" sz="2000" dirty="0"/>
              <a:t>定</a:t>
            </a:r>
            <a:r>
              <a:rPr lang="en-US" altLang="zh-CN" sz="2000" dirty="0" smtClean="0"/>
              <a:t>.</a:t>
            </a:r>
          </a:p>
          <a:p>
            <a:pPr indent="534988"/>
            <a:r>
              <a:rPr lang="en-US" altLang="zh-CN" sz="2000" dirty="0"/>
              <a:t>(</a:t>
            </a:r>
            <a:r>
              <a:rPr lang="zh-CN" altLang="en-US" sz="2000" dirty="0"/>
              <a:t>７</a:t>
            </a:r>
            <a:r>
              <a:rPr lang="en-US" altLang="zh-CN" sz="2000" dirty="0"/>
              <a:t>)</a:t>
            </a:r>
            <a:r>
              <a:rPr lang="zh-CN" altLang="en-US" sz="2000" dirty="0"/>
              <a:t>国有独资公司的设立和组织机构</a:t>
            </a:r>
            <a:r>
              <a:rPr lang="en-US" altLang="zh-CN" sz="2000" dirty="0"/>
              <a:t>,</a:t>
            </a:r>
            <a:r>
              <a:rPr lang="zh-CN" altLang="en-US" sz="2000" dirty="0"/>
              <a:t>适用上述规定</a:t>
            </a:r>
            <a:r>
              <a:rPr lang="en-US" altLang="zh-CN" sz="2000" dirty="0"/>
              <a:t>;</a:t>
            </a:r>
            <a:r>
              <a:rPr lang="zh-CN" altLang="en-US" sz="2000" dirty="0"/>
              <a:t>超出上述规定范围的</a:t>
            </a:r>
            <a:r>
              <a:rPr lang="en-US" altLang="zh-CN" sz="2000" dirty="0"/>
              <a:t>,</a:t>
            </a:r>
            <a:r>
              <a:rPr lang="zh-CN" altLang="en-US" sz="2000" dirty="0"/>
              <a:t>适用</a:t>
            </a:r>
            <a:r>
              <a:rPr lang="en-US" altLang="zh-CN" sz="2000" dirty="0"/>
              <a:t>«</a:t>
            </a:r>
            <a:r>
              <a:rPr lang="zh-CN" altLang="en-US" sz="2000" dirty="0"/>
              <a:t>公</a:t>
            </a:r>
            <a:r>
              <a:rPr lang="zh-CN" altLang="en-US" sz="2000" dirty="0" smtClean="0"/>
              <a:t>司法</a:t>
            </a:r>
            <a:r>
              <a:rPr lang="en-US" altLang="zh-CN" sz="2000" dirty="0"/>
              <a:t>»</a:t>
            </a:r>
            <a:r>
              <a:rPr lang="zh-CN" altLang="en-US" sz="2000" dirty="0"/>
              <a:t>有关有限责任公司的规定</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8377123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6063198"/>
          </a:xfrm>
          <a:prstGeom prst="rect">
            <a:avLst/>
          </a:prstGeom>
          <a:noFill/>
        </p:spPr>
        <p:txBody>
          <a:bodyPr wrap="square" rtlCol="0">
            <a:spAutoFit/>
          </a:bodyPr>
          <a:lstStyle/>
          <a:p>
            <a:r>
              <a:rPr lang="zh-CN" altLang="en-US" sz="2400" b="1" dirty="0"/>
              <a:t>六、有限责任公司的股权转让</a:t>
            </a:r>
          </a:p>
          <a:p>
            <a:pPr indent="534988"/>
            <a:r>
              <a:rPr lang="en-US" altLang="zh-CN" sz="2400" dirty="0"/>
              <a:t>(</a:t>
            </a:r>
            <a:r>
              <a:rPr lang="zh-CN" altLang="en-US" sz="2400" dirty="0"/>
              <a:t>一</a:t>
            </a:r>
            <a:r>
              <a:rPr lang="en-US" altLang="zh-CN" sz="2400" dirty="0"/>
              <a:t>)</a:t>
            </a:r>
            <a:r>
              <a:rPr lang="zh-CN" altLang="en-US" sz="2400" dirty="0"/>
              <a:t>股权转让的一般规则和手续办理</a:t>
            </a:r>
          </a:p>
          <a:p>
            <a:pPr indent="446088"/>
            <a:r>
              <a:rPr lang="zh-CN" altLang="en-US" sz="2000" dirty="0" smtClean="0"/>
              <a:t>１</a:t>
            </a:r>
            <a:r>
              <a:rPr lang="en-US" altLang="zh-CN" sz="2000" dirty="0"/>
              <a:t>.</a:t>
            </a:r>
            <a:r>
              <a:rPr lang="zh-CN" altLang="en-US" sz="2000" dirty="0" smtClean="0"/>
              <a:t> </a:t>
            </a:r>
            <a:r>
              <a:rPr lang="zh-CN" altLang="en-US" sz="2000" dirty="0"/>
              <a:t>股东之间转让股权</a:t>
            </a:r>
          </a:p>
          <a:p>
            <a:pPr indent="4460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有限责任公司的股东之间可以相互转让其全部或者部分股权</a:t>
            </a:r>
            <a:r>
              <a:rPr lang="en-US" altLang="zh-CN" sz="2000" dirty="0"/>
              <a:t>.«</a:t>
            </a:r>
            <a:r>
              <a:rPr lang="zh-CN" altLang="en-US" sz="2000" dirty="0"/>
              <a:t>公</a:t>
            </a:r>
            <a:r>
              <a:rPr lang="zh-CN" altLang="en-US" sz="2000" dirty="0" smtClean="0"/>
              <a:t>司法</a:t>
            </a:r>
            <a:r>
              <a:rPr lang="en-US" altLang="zh-CN" sz="2000" dirty="0"/>
              <a:t>»</a:t>
            </a:r>
            <a:r>
              <a:rPr lang="zh-CN" altLang="en-US" sz="2000" dirty="0"/>
              <a:t>对股东之间的股权转让没有限制</a:t>
            </a:r>
            <a:r>
              <a:rPr lang="en-US" altLang="zh-CN" sz="2000" dirty="0"/>
              <a:t>.</a:t>
            </a:r>
          </a:p>
          <a:p>
            <a:pPr indent="446088"/>
            <a:r>
              <a:rPr lang="zh-CN" altLang="en-US" sz="2000" dirty="0" smtClean="0"/>
              <a:t>２</a:t>
            </a:r>
            <a:r>
              <a:rPr lang="en-US" altLang="zh-CN" sz="2000" dirty="0" smtClean="0"/>
              <a:t>.</a:t>
            </a:r>
            <a:r>
              <a:rPr lang="zh-CN" altLang="en-US" sz="2000" dirty="0" smtClean="0"/>
              <a:t> </a:t>
            </a:r>
            <a:r>
              <a:rPr lang="zh-CN" altLang="en-US" sz="2000" dirty="0"/>
              <a:t>向股东以外的人转让股权</a:t>
            </a:r>
          </a:p>
          <a:p>
            <a:pPr indent="446088"/>
            <a:r>
              <a:rPr lang="zh-CN" altLang="en-US" sz="2000" dirty="0"/>
              <a:t>股东向股东以外的人转让股权</a:t>
            </a:r>
            <a:r>
              <a:rPr lang="en-US" altLang="zh-CN" sz="2000" dirty="0"/>
              <a:t>,</a:t>
            </a:r>
            <a:r>
              <a:rPr lang="zh-CN" altLang="en-US" sz="2000" dirty="0"/>
              <a:t>应当经其他股东过半数同意</a:t>
            </a:r>
            <a:r>
              <a:rPr lang="en-US" altLang="zh-CN" sz="2000" dirty="0"/>
              <a:t>.</a:t>
            </a:r>
            <a:r>
              <a:rPr lang="zh-CN" altLang="en-US" sz="2000" dirty="0" smtClean="0"/>
              <a:t>股东应就其股权转让事项书</a:t>
            </a:r>
            <a:r>
              <a:rPr lang="zh-CN" altLang="en-US" sz="2000" dirty="0"/>
              <a:t>面通知其他股东征求同意</a:t>
            </a:r>
            <a:r>
              <a:rPr lang="en-US" altLang="zh-CN" sz="2000" dirty="0"/>
              <a:t>,</a:t>
            </a:r>
            <a:r>
              <a:rPr lang="zh-CN" altLang="en-US" sz="2000" dirty="0"/>
              <a:t>其他股东自接到书面通知之</a:t>
            </a:r>
            <a:r>
              <a:rPr lang="zh-CN" altLang="en-US" sz="2000" dirty="0" smtClean="0"/>
              <a:t>日起满</a:t>
            </a:r>
            <a:r>
              <a:rPr lang="en-US" altLang="zh-CN" sz="2000" dirty="0" smtClean="0"/>
              <a:t>30</a:t>
            </a:r>
            <a:r>
              <a:rPr lang="zh-CN" altLang="en-US" sz="2000" dirty="0" smtClean="0"/>
              <a:t>日</a:t>
            </a:r>
            <a:r>
              <a:rPr lang="zh-CN" altLang="en-US" sz="2000" dirty="0"/>
              <a:t>未答复的</a:t>
            </a:r>
            <a:r>
              <a:rPr lang="en-US" altLang="zh-CN" sz="2000" dirty="0"/>
              <a:t>,</a:t>
            </a:r>
            <a:r>
              <a:rPr lang="zh-CN" altLang="en-US" sz="2000" dirty="0" smtClean="0"/>
              <a:t>视为同意转让</a:t>
            </a:r>
            <a:r>
              <a:rPr lang="en-US" altLang="zh-CN" sz="2000" dirty="0"/>
              <a:t>.</a:t>
            </a:r>
            <a:r>
              <a:rPr lang="zh-CN" altLang="en-US" sz="2000" dirty="0"/>
              <a:t>其他股东半数以上不同意转让的</a:t>
            </a:r>
            <a:r>
              <a:rPr lang="en-US" altLang="zh-CN" sz="2000" dirty="0"/>
              <a:t>,</a:t>
            </a:r>
            <a:r>
              <a:rPr lang="zh-CN" altLang="en-US" sz="2000" dirty="0"/>
              <a:t>不同意的股东应当购买该转让的股权</a:t>
            </a:r>
            <a:r>
              <a:rPr lang="en-US" altLang="zh-CN" sz="2000" dirty="0"/>
              <a:t>;</a:t>
            </a:r>
            <a:r>
              <a:rPr lang="zh-CN" altLang="en-US" sz="2000" dirty="0" smtClean="0"/>
              <a:t>不购买的</a:t>
            </a:r>
            <a:r>
              <a:rPr lang="en-US" altLang="zh-CN" sz="2000" dirty="0"/>
              <a:t>,</a:t>
            </a:r>
            <a:r>
              <a:rPr lang="zh-CN" altLang="en-US" sz="2000" dirty="0"/>
              <a:t>视为同意转让</a:t>
            </a:r>
            <a:r>
              <a:rPr lang="en-US" altLang="zh-CN" sz="2000" dirty="0"/>
              <a:t>.</a:t>
            </a:r>
            <a:r>
              <a:rPr lang="zh-CN" altLang="en-US" sz="2000" dirty="0"/>
              <a:t>经股东同意转让的股权</a:t>
            </a:r>
            <a:r>
              <a:rPr lang="en-US" altLang="zh-CN" sz="2000" dirty="0"/>
              <a:t>,</a:t>
            </a:r>
            <a:r>
              <a:rPr lang="zh-CN" altLang="en-US" sz="2000" dirty="0"/>
              <a:t>在同等条件下</a:t>
            </a:r>
            <a:r>
              <a:rPr lang="en-US" altLang="zh-CN" sz="2000" dirty="0"/>
              <a:t>,</a:t>
            </a:r>
            <a:r>
              <a:rPr lang="zh-CN" altLang="en-US" sz="2000" dirty="0"/>
              <a:t>其他股东有优先购买权</a:t>
            </a:r>
            <a:r>
              <a:rPr lang="en-US" altLang="zh-CN" sz="2000" dirty="0"/>
              <a:t>.</a:t>
            </a:r>
            <a:r>
              <a:rPr lang="zh-CN" altLang="en-US" sz="2000" dirty="0" smtClean="0"/>
              <a:t>两个以上股东主张行使优先购买权</a:t>
            </a:r>
            <a:r>
              <a:rPr lang="zh-CN" altLang="en-US" sz="2000" dirty="0"/>
              <a:t>的</a:t>
            </a:r>
            <a:r>
              <a:rPr lang="en-US" altLang="zh-CN" sz="2000" dirty="0"/>
              <a:t>,</a:t>
            </a:r>
            <a:r>
              <a:rPr lang="zh-CN" altLang="en-US" sz="2000" dirty="0"/>
              <a:t>协商确定各自的购买比例</a:t>
            </a:r>
            <a:r>
              <a:rPr lang="en-US" altLang="zh-CN" sz="2000" dirty="0"/>
              <a:t>;</a:t>
            </a:r>
            <a:r>
              <a:rPr lang="zh-CN" altLang="en-US" sz="2000" dirty="0"/>
              <a:t>协商不成的</a:t>
            </a:r>
            <a:r>
              <a:rPr lang="en-US" altLang="zh-CN" sz="2000" dirty="0"/>
              <a:t>,</a:t>
            </a:r>
            <a:r>
              <a:rPr lang="zh-CN" altLang="en-US" sz="2000" dirty="0"/>
              <a:t>按照转让时</a:t>
            </a:r>
            <a:r>
              <a:rPr lang="zh-CN" altLang="en-US" sz="2000" dirty="0" smtClean="0"/>
              <a:t>各自的出资</a:t>
            </a:r>
            <a:r>
              <a:rPr lang="zh-CN" altLang="en-US" sz="2000" dirty="0"/>
              <a:t>比例行使优先购买权</a:t>
            </a:r>
            <a:r>
              <a:rPr lang="en-US" altLang="zh-CN" sz="2000" dirty="0"/>
              <a:t>.</a:t>
            </a:r>
            <a:r>
              <a:rPr lang="zh-CN" altLang="en-US" sz="2000" dirty="0"/>
              <a:t>公司章程对股权转让另有规定的</a:t>
            </a:r>
            <a:r>
              <a:rPr lang="en-US" altLang="zh-CN" sz="2000" dirty="0" smtClean="0"/>
              <a:t>,</a:t>
            </a:r>
          </a:p>
          <a:p>
            <a:pPr indent="446088"/>
            <a:r>
              <a:rPr lang="zh-CN" altLang="en-US" sz="2000" dirty="0" smtClean="0"/>
              <a:t> ３</a:t>
            </a:r>
            <a:r>
              <a:rPr lang="en-US" altLang="zh-CN" sz="2000" dirty="0" smtClean="0"/>
              <a:t>.</a:t>
            </a:r>
            <a:r>
              <a:rPr lang="zh-CN" altLang="en-US" sz="2000" dirty="0" smtClean="0"/>
              <a:t>人民法院</a:t>
            </a:r>
            <a:r>
              <a:rPr lang="zh-CN" altLang="en-US" sz="2000" dirty="0"/>
              <a:t>依法强制转让股权</a:t>
            </a:r>
          </a:p>
          <a:p>
            <a:pPr indent="446088"/>
            <a:r>
              <a:rPr lang="zh-CN" altLang="en-US" sz="2000" dirty="0"/>
              <a:t>人民法院依照法律规定的强制执行程序转让股东的股权时</a:t>
            </a:r>
            <a:r>
              <a:rPr lang="en-US" altLang="zh-CN" sz="2000" dirty="0"/>
              <a:t>,</a:t>
            </a:r>
            <a:r>
              <a:rPr lang="zh-CN" altLang="en-US" sz="2000" dirty="0"/>
              <a:t>应当通知公司及全体股东</a:t>
            </a:r>
            <a:r>
              <a:rPr lang="en-US" altLang="zh-CN" sz="2000" dirty="0" smtClean="0"/>
              <a:t>,</a:t>
            </a:r>
            <a:r>
              <a:rPr lang="zh-CN" altLang="en-US" sz="2000" dirty="0" smtClean="0"/>
              <a:t>其他股东在</a:t>
            </a:r>
            <a:r>
              <a:rPr lang="zh-CN" altLang="en-US" sz="2000" dirty="0"/>
              <a:t>同等条件下有优先购买权</a:t>
            </a:r>
            <a:r>
              <a:rPr lang="en-US" altLang="zh-CN" sz="2000" dirty="0"/>
              <a:t>.</a:t>
            </a:r>
            <a:r>
              <a:rPr lang="zh-CN" altLang="en-US" sz="2000" dirty="0"/>
              <a:t>其他股东自人民法院通知之</a:t>
            </a:r>
            <a:r>
              <a:rPr lang="zh-CN" altLang="en-US" sz="2000" dirty="0" smtClean="0"/>
              <a:t>日起满</a:t>
            </a:r>
            <a:r>
              <a:rPr lang="en-US" altLang="zh-CN" sz="2000" dirty="0" smtClean="0"/>
              <a:t>20</a:t>
            </a:r>
            <a:r>
              <a:rPr lang="zh-CN" altLang="en-US" sz="2000" dirty="0" smtClean="0"/>
              <a:t>日不行使优先购买权</a:t>
            </a:r>
            <a:r>
              <a:rPr lang="zh-CN" altLang="en-US" sz="2000" dirty="0"/>
              <a:t>的</a:t>
            </a:r>
            <a:r>
              <a:rPr lang="en-US" altLang="zh-CN" sz="2000" dirty="0"/>
              <a:t>,</a:t>
            </a:r>
            <a:r>
              <a:rPr lang="zh-CN" altLang="en-US" sz="2000" dirty="0"/>
              <a:t>视为放弃优先购买权</a:t>
            </a:r>
            <a:r>
              <a:rPr lang="en-US" altLang="zh-CN" sz="2000" dirty="0"/>
              <a:t>.</a:t>
            </a:r>
          </a:p>
          <a:p>
            <a:pPr indent="446088"/>
            <a:r>
              <a:rPr lang="zh-CN" altLang="en-US" sz="2000" dirty="0" smtClean="0"/>
              <a:t>４</a:t>
            </a:r>
            <a:r>
              <a:rPr lang="en-US" altLang="zh-CN" sz="2000" dirty="0" smtClean="0"/>
              <a:t>.</a:t>
            </a:r>
            <a:r>
              <a:rPr lang="zh-CN" altLang="en-US" sz="2000" dirty="0" smtClean="0"/>
              <a:t>办理股权转让手续</a:t>
            </a:r>
            <a:endParaRPr lang="zh-CN" altLang="en-US" sz="2000" dirty="0"/>
          </a:p>
          <a:p>
            <a:pPr indent="446088"/>
            <a:r>
              <a:rPr lang="zh-CN" altLang="en-US" sz="2000" dirty="0"/>
              <a:t>股东依法转让股权后</a:t>
            </a:r>
            <a:r>
              <a:rPr lang="en-US" altLang="zh-CN" sz="2000" dirty="0"/>
              <a:t>,</a:t>
            </a:r>
            <a:r>
              <a:rPr lang="zh-CN" altLang="en-US" sz="2000" dirty="0"/>
              <a:t>公司应当注销原股东的出资证明书</a:t>
            </a:r>
            <a:r>
              <a:rPr lang="en-US" altLang="zh-CN" sz="2000" dirty="0"/>
              <a:t>,</a:t>
            </a:r>
            <a:r>
              <a:rPr lang="zh-CN" altLang="en-US" sz="2000" dirty="0"/>
              <a:t>向新股东签发出资证明书</a:t>
            </a:r>
            <a:r>
              <a:rPr lang="en-US" altLang="zh-CN" sz="2000" dirty="0" smtClean="0"/>
              <a:t>,</a:t>
            </a:r>
            <a:r>
              <a:rPr lang="zh-CN" altLang="en-US" sz="2000" dirty="0" smtClean="0"/>
              <a:t>并相应修改公司章程和股东名册</a:t>
            </a:r>
            <a:r>
              <a:rPr lang="zh-CN" altLang="en-US" sz="2000" dirty="0"/>
              <a:t>中有关股东及其出资额的记载</a:t>
            </a:r>
            <a:r>
              <a:rPr lang="en-US" altLang="zh-CN" sz="2000" dirty="0"/>
              <a:t>.</a:t>
            </a:r>
            <a:r>
              <a:rPr lang="zh-CN" altLang="en-US" sz="2000" dirty="0"/>
              <a:t>对公司章</a:t>
            </a:r>
            <a:r>
              <a:rPr lang="zh-CN" altLang="en-US" sz="2000" dirty="0" smtClean="0"/>
              <a:t>程的该项修改不需再由股东会表决</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1247622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68358" y="959285"/>
            <a:ext cx="11183893" cy="4893648"/>
          </a:xfrm>
          <a:prstGeom prst="rect">
            <a:avLst/>
          </a:prstGeom>
          <a:noFill/>
        </p:spPr>
        <p:txBody>
          <a:bodyPr wrap="square" rtlCol="0">
            <a:spAutoFit/>
          </a:bodyPr>
          <a:lstStyle/>
          <a:p>
            <a:r>
              <a:rPr lang="zh-CN" altLang="en-US" sz="2400" b="1" dirty="0"/>
              <a:t>六、有限责任公司的股权转让</a:t>
            </a:r>
          </a:p>
          <a:p>
            <a:pPr indent="623888"/>
            <a:r>
              <a:rPr lang="en-US" altLang="zh-CN" sz="2400" dirty="0"/>
              <a:t>(</a:t>
            </a:r>
            <a:r>
              <a:rPr lang="zh-CN" altLang="en-US" sz="2400" dirty="0"/>
              <a:t>二</a:t>
            </a:r>
            <a:r>
              <a:rPr lang="en-US" altLang="zh-CN" sz="2400" dirty="0"/>
              <a:t>)</a:t>
            </a:r>
            <a:r>
              <a:rPr lang="zh-CN" altLang="en-US" sz="2400" dirty="0"/>
              <a:t>有限责任公司股东退出公司</a:t>
            </a:r>
          </a:p>
          <a:p>
            <a:pPr marL="6238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有下列情形之一的</a:t>
            </a:r>
            <a:r>
              <a:rPr lang="en-US" altLang="zh-CN" sz="2000" dirty="0"/>
              <a:t>,</a:t>
            </a:r>
            <a:r>
              <a:rPr lang="zh-CN" altLang="en-US" sz="2000" dirty="0"/>
              <a:t>对股东会该项决议投反对</a:t>
            </a:r>
            <a:r>
              <a:rPr lang="zh-CN" altLang="en-US" sz="2000" dirty="0" smtClean="0"/>
              <a:t>票的股东可以请求公司按照合</a:t>
            </a:r>
            <a:r>
              <a:rPr lang="zh-CN" altLang="en-US" sz="2000" dirty="0"/>
              <a:t>理的价格收购其股权</a:t>
            </a:r>
            <a:r>
              <a:rPr lang="en-US" altLang="zh-CN" sz="2000" dirty="0"/>
              <a:t>:</a:t>
            </a:r>
            <a:r>
              <a:rPr lang="zh-CN" altLang="en-US" sz="2000" dirty="0"/>
              <a:t>公司连续５年不向股东分配利润</a:t>
            </a:r>
            <a:r>
              <a:rPr lang="en-US" altLang="zh-CN" sz="2000" dirty="0"/>
              <a:t>,</a:t>
            </a:r>
            <a:r>
              <a:rPr lang="zh-CN" altLang="en-US" sz="2000" dirty="0"/>
              <a:t>而公司该５年连续赢利</a:t>
            </a:r>
            <a:r>
              <a:rPr lang="en-US" altLang="zh-CN" sz="2000" dirty="0"/>
              <a:t>,</a:t>
            </a:r>
            <a:r>
              <a:rPr lang="zh-CN" altLang="en-US" sz="2000" dirty="0"/>
              <a:t>并</a:t>
            </a:r>
            <a:r>
              <a:rPr lang="zh-CN" altLang="en-US" sz="2000" dirty="0" smtClean="0"/>
              <a:t>且符合本法规</a:t>
            </a:r>
            <a:r>
              <a:rPr lang="zh-CN" altLang="en-US" sz="2000" dirty="0"/>
              <a:t>定的分配利润条件的</a:t>
            </a:r>
            <a:r>
              <a:rPr lang="en-US" altLang="zh-CN" sz="2000" dirty="0"/>
              <a:t>;</a:t>
            </a:r>
            <a:r>
              <a:rPr lang="zh-CN" altLang="en-US" sz="2000" dirty="0"/>
              <a:t>公司合并、分立、转让主要财产的</a:t>
            </a:r>
            <a:r>
              <a:rPr lang="en-US" altLang="zh-CN" sz="2000" dirty="0"/>
              <a:t>;</a:t>
            </a:r>
            <a:r>
              <a:rPr lang="zh-CN" altLang="en-US" sz="2000" dirty="0"/>
              <a:t>公司章程规</a:t>
            </a:r>
            <a:r>
              <a:rPr lang="zh-CN" altLang="en-US" sz="2000" dirty="0" smtClean="0"/>
              <a:t>定的营业期限届满或者章程规定的其他解散事由出现</a:t>
            </a:r>
            <a:r>
              <a:rPr lang="en-US" altLang="zh-CN" sz="2000" dirty="0" smtClean="0"/>
              <a:t>,</a:t>
            </a:r>
            <a:r>
              <a:rPr lang="zh-CN" altLang="en-US" sz="2000" dirty="0" smtClean="0"/>
              <a:t>股东会会议通过决议修改章程使公司存续的</a:t>
            </a:r>
            <a:r>
              <a:rPr lang="en-US" altLang="zh-CN" sz="2000" dirty="0" smtClean="0"/>
              <a:t>.</a:t>
            </a:r>
          </a:p>
          <a:p>
            <a:pPr marL="623888"/>
            <a:r>
              <a:rPr lang="zh-CN" altLang="en-US" sz="2000" dirty="0"/>
              <a:t>自股东会会议决议通过之日起６０内</a:t>
            </a:r>
            <a:r>
              <a:rPr lang="en-US" altLang="zh-CN" sz="2000" dirty="0"/>
              <a:t>,</a:t>
            </a:r>
            <a:r>
              <a:rPr lang="zh-CN" altLang="en-US" sz="2000" dirty="0"/>
              <a:t>股东与公司不能达成股权收购协议的</a:t>
            </a:r>
            <a:r>
              <a:rPr lang="en-US" altLang="zh-CN" sz="2000" dirty="0"/>
              <a:t>,</a:t>
            </a:r>
            <a:r>
              <a:rPr lang="zh-CN" altLang="en-US" sz="2000" dirty="0" smtClean="0"/>
              <a:t>股东可以自股东会会议决议通过之</a:t>
            </a:r>
            <a:r>
              <a:rPr lang="zh-CN" altLang="en-US" sz="2000" dirty="0"/>
              <a:t>日起９０内向人民法院提起诉讼</a:t>
            </a:r>
            <a:r>
              <a:rPr lang="en-US" altLang="zh-CN" sz="2000" dirty="0" smtClean="0"/>
              <a:t>.</a:t>
            </a:r>
          </a:p>
          <a:p>
            <a:pPr indent="623888"/>
            <a:r>
              <a:rPr lang="en-US" altLang="zh-CN" sz="2400" dirty="0"/>
              <a:t>(</a:t>
            </a:r>
            <a:r>
              <a:rPr lang="zh-CN" altLang="en-US" sz="2400" dirty="0"/>
              <a:t>三</a:t>
            </a:r>
            <a:r>
              <a:rPr lang="en-US" altLang="zh-CN" sz="2400" dirty="0"/>
              <a:t>)</a:t>
            </a:r>
            <a:r>
              <a:rPr lang="zh-CN" altLang="en-US" sz="2400" dirty="0"/>
              <a:t>自然人股东资格的继承</a:t>
            </a:r>
          </a:p>
          <a:p>
            <a:pPr marL="623888"/>
            <a:r>
              <a:rPr lang="zh-CN" altLang="en-US" sz="2000" dirty="0"/>
              <a:t>自然人股东死亡后</a:t>
            </a:r>
            <a:r>
              <a:rPr lang="en-US" altLang="zh-CN" sz="2000" dirty="0"/>
              <a:t>,</a:t>
            </a:r>
            <a:r>
              <a:rPr lang="zh-CN" altLang="en-US" sz="2000" dirty="0"/>
              <a:t>其合法继承人可以继承股东资格</a:t>
            </a:r>
            <a:r>
              <a:rPr lang="en-US" altLang="zh-CN" sz="2000" dirty="0"/>
              <a:t>.</a:t>
            </a:r>
            <a:r>
              <a:rPr lang="zh-CN" altLang="en-US" sz="2000" dirty="0"/>
              <a:t>在继承人为原有公司股东</a:t>
            </a:r>
            <a:r>
              <a:rPr lang="zh-CN" altLang="en-US" sz="2000" dirty="0" smtClean="0"/>
              <a:t>的情况下</a:t>
            </a:r>
            <a:r>
              <a:rPr lang="en-US" altLang="zh-CN" sz="2000" dirty="0"/>
              <a:t>,</a:t>
            </a:r>
            <a:r>
              <a:rPr lang="zh-CN" altLang="en-US" sz="2000" dirty="0"/>
              <a:t>股权继承不发生任何障碍</a:t>
            </a:r>
            <a:r>
              <a:rPr lang="en-US" altLang="zh-CN" sz="2000" dirty="0"/>
              <a:t>,</a:t>
            </a:r>
            <a:r>
              <a:rPr lang="zh-CN" altLang="en-US" sz="2000" dirty="0"/>
              <a:t>因为这并未侵害公司的人合性</a:t>
            </a:r>
            <a:r>
              <a:rPr lang="en-US" altLang="zh-CN" sz="2000" dirty="0"/>
              <a:t>,</a:t>
            </a:r>
            <a:r>
              <a:rPr lang="zh-CN" altLang="en-US" sz="2000" dirty="0"/>
              <a:t>等同于股东之间的股权转让</a:t>
            </a:r>
            <a:r>
              <a:rPr lang="en-US" altLang="zh-CN" sz="2000" dirty="0" smtClean="0"/>
              <a:t>.</a:t>
            </a:r>
            <a:r>
              <a:rPr lang="zh-CN" altLang="en-US" sz="2000" dirty="0" smtClean="0"/>
              <a:t>在继承人</a:t>
            </a:r>
            <a:r>
              <a:rPr lang="zh-CN" altLang="en-US" sz="2000" dirty="0"/>
              <a:t>不是公司原有股东的情形下</a:t>
            </a:r>
            <a:r>
              <a:rPr lang="en-US" altLang="zh-CN" sz="2000" dirty="0"/>
              <a:t>,</a:t>
            </a:r>
            <a:r>
              <a:rPr lang="zh-CN" altLang="en-US" sz="2000" dirty="0"/>
              <a:t>如果继承人继受股权</a:t>
            </a:r>
            <a:r>
              <a:rPr lang="en-US" altLang="zh-CN" sz="2000" dirty="0"/>
              <a:t>,</a:t>
            </a:r>
            <a:r>
              <a:rPr lang="zh-CN" altLang="en-US" sz="2000" dirty="0"/>
              <a:t>就有可能危害公司的人合性</a:t>
            </a:r>
            <a:r>
              <a:rPr lang="en-US" altLang="zh-CN" sz="2000" dirty="0"/>
              <a:t>,</a:t>
            </a:r>
            <a:r>
              <a:rPr lang="zh-CN" altLang="en-US" sz="2000" dirty="0" smtClean="0"/>
              <a:t>因此</a:t>
            </a:r>
            <a:r>
              <a:rPr lang="en-US" altLang="zh-CN" sz="2000" dirty="0"/>
              <a:t>,</a:t>
            </a:r>
            <a:r>
              <a:rPr lang="zh-CN" altLang="en-US" sz="2000" dirty="0"/>
              <a:t>此时</a:t>
            </a:r>
            <a:r>
              <a:rPr lang="en-US" altLang="zh-CN" sz="2000" dirty="0"/>
              <a:t>,</a:t>
            </a:r>
            <a:r>
              <a:rPr lang="zh-CN" altLang="en-US" sz="2000" dirty="0"/>
              <a:t>关于股权继承问题</a:t>
            </a:r>
            <a:r>
              <a:rPr lang="en-US" altLang="zh-CN" sz="2000" dirty="0"/>
              <a:t>,</a:t>
            </a:r>
            <a:r>
              <a:rPr lang="zh-CN" altLang="en-US" sz="2000" dirty="0"/>
              <a:t>就应当由公司表决是否同意</a:t>
            </a:r>
            <a:r>
              <a:rPr lang="en-US" altLang="zh-CN" sz="2000" dirty="0"/>
              <a:t>,</a:t>
            </a:r>
            <a:r>
              <a:rPr lang="zh-CN" altLang="en-US" sz="2000" dirty="0"/>
              <a:t>在公司其他股东过半数</a:t>
            </a:r>
            <a:r>
              <a:rPr lang="zh-CN" altLang="en-US" sz="2000" dirty="0" smtClean="0"/>
              <a:t>同意的情况下</a:t>
            </a:r>
            <a:r>
              <a:rPr lang="en-US" altLang="zh-CN" sz="2000" dirty="0"/>
              <a:t>,</a:t>
            </a:r>
            <a:r>
              <a:rPr lang="zh-CN" altLang="en-US" sz="2000" dirty="0"/>
              <a:t>继承人继受原股东资格</a:t>
            </a:r>
            <a:r>
              <a:rPr lang="en-US" altLang="zh-CN" sz="2000" dirty="0"/>
              <a:t>.</a:t>
            </a:r>
            <a:r>
              <a:rPr lang="zh-CN" altLang="en-US" sz="2000" dirty="0"/>
              <a:t>但是</a:t>
            </a:r>
            <a:r>
              <a:rPr lang="en-US" altLang="zh-CN" sz="2000" dirty="0"/>
              <a:t>,</a:t>
            </a:r>
            <a:r>
              <a:rPr lang="zh-CN" altLang="en-US" sz="2000" dirty="0"/>
              <a:t>如果其他股东半数以上不同意继承人继受股权</a:t>
            </a:r>
            <a:r>
              <a:rPr lang="en-US" altLang="zh-CN" sz="2000" dirty="0"/>
              <a:t>,</a:t>
            </a:r>
            <a:r>
              <a:rPr lang="zh-CN" altLang="en-US" sz="2000" dirty="0" smtClean="0"/>
              <a:t>则异议股东可以以</a:t>
            </a:r>
            <a:r>
              <a:rPr lang="zh-CN" altLang="en-US" sz="2000" dirty="0"/>
              <a:t>合理的价格购买该股权</a:t>
            </a:r>
            <a:r>
              <a:rPr lang="en-US" altLang="zh-CN" sz="2000" dirty="0"/>
              <a:t>.</a:t>
            </a:r>
            <a:r>
              <a:rPr lang="zh-CN" altLang="en-US" sz="2000" dirty="0"/>
              <a:t>但是</a:t>
            </a:r>
            <a:r>
              <a:rPr lang="en-US" altLang="zh-CN" sz="2000" dirty="0"/>
              <a:t>,</a:t>
            </a:r>
            <a:r>
              <a:rPr lang="zh-CN" altLang="en-US" sz="2000" dirty="0"/>
              <a:t>公司章程另有规定的除外</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087377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668358" y="959285"/>
            <a:ext cx="11183893" cy="3970318"/>
          </a:xfrm>
          <a:prstGeom prst="rect">
            <a:avLst/>
          </a:prstGeom>
          <a:noFill/>
        </p:spPr>
        <p:txBody>
          <a:bodyPr wrap="square" rtlCol="0">
            <a:spAutoFit/>
          </a:bodyPr>
          <a:lstStyle/>
          <a:p>
            <a:r>
              <a:rPr lang="zh-CN" altLang="en-US" sz="2400" b="1" dirty="0"/>
              <a:t>一、股份有限公司的概念与特征</a:t>
            </a:r>
          </a:p>
          <a:p>
            <a:pPr indent="534988"/>
            <a:r>
              <a:rPr lang="zh-CN" altLang="en-US" sz="2400" dirty="0"/>
              <a:t>股份有限公司又称股份公司</a:t>
            </a:r>
            <a:r>
              <a:rPr lang="en-US" altLang="zh-CN" sz="2400" dirty="0"/>
              <a:t>,</a:t>
            </a:r>
            <a:r>
              <a:rPr lang="zh-CN" altLang="en-US" sz="2400" dirty="0"/>
              <a:t>是指注册资本由等额股份构成</a:t>
            </a:r>
            <a:r>
              <a:rPr lang="en-US" altLang="zh-CN" sz="2400" dirty="0"/>
              <a:t>,</a:t>
            </a:r>
            <a:r>
              <a:rPr lang="zh-CN" altLang="en-US" sz="2400" dirty="0"/>
              <a:t>股东以其认购</a:t>
            </a:r>
            <a:r>
              <a:rPr lang="zh-CN" altLang="en-US" sz="2400" dirty="0" smtClean="0"/>
              <a:t>的股份为限对公司承担责</a:t>
            </a:r>
            <a:r>
              <a:rPr lang="zh-CN" altLang="en-US" sz="2400" dirty="0"/>
              <a:t>任</a:t>
            </a:r>
            <a:r>
              <a:rPr lang="en-US" altLang="zh-CN" sz="2400" dirty="0"/>
              <a:t>,</a:t>
            </a:r>
            <a:r>
              <a:rPr lang="zh-CN" altLang="en-US" sz="2400" dirty="0"/>
              <a:t>公司以其全部资产对公司债务承担责任的企业法人</a:t>
            </a:r>
            <a:r>
              <a:rPr lang="en-US" altLang="zh-CN" sz="2400" dirty="0"/>
              <a:t>.</a:t>
            </a:r>
          </a:p>
          <a:p>
            <a:pPr indent="534988"/>
            <a:r>
              <a:rPr lang="zh-CN" altLang="en-US" sz="2000" dirty="0"/>
              <a:t>股份有限公司具有以下几个方面的特征</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公司的资合性</a:t>
            </a:r>
            <a:r>
              <a:rPr lang="en-US" altLang="zh-CN" sz="2000" dirty="0"/>
              <a:t>.</a:t>
            </a:r>
            <a:r>
              <a:rPr lang="zh-CN" altLang="en-US" sz="2000" dirty="0"/>
              <a:t>股份有限公司是一种完全而纯粹的资合性公司</a:t>
            </a:r>
            <a:r>
              <a:rPr lang="en-US" altLang="zh-CN" sz="2000" dirty="0"/>
              <a:t>,</a:t>
            </a:r>
            <a:r>
              <a:rPr lang="zh-CN" altLang="en-US" sz="2000" dirty="0"/>
              <a:t>对股东的身份无</a:t>
            </a:r>
            <a:r>
              <a:rPr lang="zh-CN" altLang="en-US" sz="2000" dirty="0" smtClean="0"/>
              <a:t>特殊</a:t>
            </a:r>
            <a:r>
              <a:rPr lang="zh-CN" altLang="en-US" sz="2000" dirty="0"/>
              <a:t>要求</a:t>
            </a:r>
            <a:r>
              <a:rPr lang="en-US" altLang="zh-CN" sz="2000" dirty="0"/>
              <a:t>,</a:t>
            </a:r>
            <a:r>
              <a:rPr lang="zh-CN" altLang="en-US" sz="2000" dirty="0"/>
              <a:t>股份可以在法定范围内自由转让</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资本募集的公开性</a:t>
            </a:r>
            <a:r>
              <a:rPr lang="en-US" altLang="zh-CN" sz="2000" dirty="0"/>
              <a:t>.</a:t>
            </a:r>
            <a:r>
              <a:rPr lang="zh-CN" altLang="en-US" sz="2000" dirty="0"/>
              <a:t>具备一定条件的股份有限公司可以通过发行股</a:t>
            </a:r>
            <a:r>
              <a:rPr lang="zh-CN" altLang="en-US" sz="2000" dirty="0" smtClean="0"/>
              <a:t>票的方式筹集社会资</a:t>
            </a:r>
            <a:r>
              <a:rPr lang="zh-CN" altLang="en-US" sz="2000" dirty="0"/>
              <a:t>金</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资本的股份性</a:t>
            </a:r>
            <a:r>
              <a:rPr lang="en-US" altLang="zh-CN" sz="2000" dirty="0"/>
              <a:t>.</a:t>
            </a:r>
            <a:r>
              <a:rPr lang="zh-CN" altLang="en-US" sz="2000" dirty="0"/>
              <a:t>股份有限公司的资本划分为等额的股份</a:t>
            </a:r>
            <a:r>
              <a:rPr lang="en-US" altLang="zh-CN" sz="2000" dirty="0"/>
              <a:t>,</a:t>
            </a:r>
            <a:r>
              <a:rPr lang="zh-CN" altLang="en-US" sz="2000" dirty="0"/>
              <a:t>并以股票这种有价证</a:t>
            </a:r>
            <a:r>
              <a:rPr lang="zh-CN" altLang="en-US" sz="2000" dirty="0" smtClean="0"/>
              <a:t>券的形式加以</a:t>
            </a:r>
            <a:r>
              <a:rPr lang="zh-CN" altLang="en-US" sz="2000" dirty="0"/>
              <a:t>表示</a:t>
            </a:r>
            <a:r>
              <a:rPr lang="en-US" altLang="zh-CN" sz="2000" dirty="0"/>
              <a:t>,</a:t>
            </a:r>
            <a:r>
              <a:rPr lang="zh-CN" altLang="en-US" sz="2000" dirty="0"/>
              <a:t>每个股东持有的股份可以不同</a:t>
            </a:r>
            <a:r>
              <a:rPr lang="en-US" altLang="zh-CN" sz="2000" dirty="0"/>
              <a:t>,</a:t>
            </a:r>
            <a:r>
              <a:rPr lang="zh-CN" altLang="en-US" sz="2000" dirty="0"/>
              <a:t>但每股代表的金额必须相等</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股东的广泛性</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股份有限公司的发起人人数应在２人以上</a:t>
            </a:r>
            <a:r>
              <a:rPr lang="zh-CN" altLang="en-US" sz="2000" dirty="0" smtClean="0"/>
              <a:t>２００人</a:t>
            </a:r>
            <a:r>
              <a:rPr lang="ja-JP" altLang="en-US" sz="2000" dirty="0" smtClean="0"/>
              <a:t>以下</a:t>
            </a:r>
            <a:r>
              <a:rPr lang="en-US" altLang="ja-JP" sz="2000" dirty="0"/>
              <a:t>.</a:t>
            </a:r>
          </a:p>
          <a:p>
            <a:pPr indent="534988"/>
            <a:r>
              <a:rPr lang="en-US" altLang="zh-CN" sz="2000" dirty="0"/>
              <a:t>(</a:t>
            </a:r>
            <a:r>
              <a:rPr lang="zh-CN" altLang="en-US" sz="2000" dirty="0"/>
              <a:t>５</a:t>
            </a:r>
            <a:r>
              <a:rPr lang="en-US" altLang="zh-CN" sz="2000" dirty="0"/>
              <a:t>)</a:t>
            </a:r>
            <a:r>
              <a:rPr lang="zh-CN" altLang="en-US" sz="2000" dirty="0"/>
              <a:t>充分的法人性</a:t>
            </a:r>
            <a:r>
              <a:rPr lang="en-US" altLang="zh-CN" sz="2000" dirty="0"/>
              <a:t>.</a:t>
            </a:r>
            <a:r>
              <a:rPr lang="zh-CN" altLang="en-US" sz="2000" dirty="0"/>
              <a:t>股份有限公司具有最完备的组织机构和最为独立的财产</a:t>
            </a:r>
            <a:r>
              <a:rPr lang="en-US" altLang="zh-CN" sz="2000" dirty="0"/>
              <a:t>,</a:t>
            </a:r>
            <a:r>
              <a:rPr lang="zh-CN" altLang="en-US" sz="2000" dirty="0" smtClean="0"/>
              <a:t>充分体现了法人组  织</a:t>
            </a:r>
            <a:r>
              <a:rPr lang="zh-CN" altLang="en-US" sz="2000" dirty="0"/>
              <a:t>的基本特征</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785916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b="1" dirty="0" smtClean="0">
                <a:solidFill>
                  <a:srgbClr val="FFFFFF"/>
                </a:solidFill>
                <a:latin typeface="微软雅黑" pitchFamily="34" charset="-122"/>
                <a:ea typeface="微软雅黑" pitchFamily="34" charset="-122"/>
                <a:cs typeface="+mn-ea"/>
                <a:sym typeface="+mn-lt"/>
              </a:rPr>
              <a:t>引导案例</a:t>
            </a:r>
            <a:endParaRPr lang="zh-CN" altLang="en-US" sz="4000" b="1" dirty="0">
              <a:solidFill>
                <a:srgbClr val="FFFFFF"/>
              </a:solidFill>
              <a:latin typeface="微软雅黑" pitchFamily="34" charset="-122"/>
              <a:ea typeface="微软雅黑" pitchFamily="34" charset="-122"/>
              <a:cs typeface="+mn-ea"/>
              <a:sym typeface="+mn-lt"/>
            </a:endParaRPr>
          </a:p>
        </p:txBody>
      </p:sp>
      <p:sp>
        <p:nvSpPr>
          <p:cNvPr id="13" name="文本框 12"/>
          <p:cNvSpPr txBox="1"/>
          <p:nvPr/>
        </p:nvSpPr>
        <p:spPr>
          <a:xfrm>
            <a:off x="1701670" y="1091932"/>
            <a:ext cx="9762450" cy="3416320"/>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智达股份有限公司属于发起设立的股份有限公司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注册资本为</a:t>
            </a:r>
            <a:r>
              <a:rPr lang="zh-CN" altLang="en-US" sz="2400" dirty="0" smtClean="0">
                <a:latin typeface="宋体" pitchFamily="2" charset="-122"/>
                <a:ea typeface="宋体" pitchFamily="2" charset="-122"/>
                <a:cs typeface="Arial Unicode MS" pitchFamily="34" charset="-122"/>
              </a:rPr>
              <a:t>人民币</a:t>
            </a:r>
            <a:r>
              <a:rPr lang="en-US" altLang="zh-CN" sz="2400" dirty="0" smtClean="0">
                <a:latin typeface="宋体" pitchFamily="2" charset="-122"/>
                <a:ea typeface="宋体" pitchFamily="2" charset="-122"/>
                <a:cs typeface="Arial Unicode MS" pitchFamily="34" charset="-122"/>
              </a:rPr>
              <a:t>3000</a:t>
            </a:r>
            <a:r>
              <a:rPr lang="zh-CN" altLang="en-US" sz="2400" dirty="0" smtClean="0">
                <a:latin typeface="宋体" pitchFamily="2" charset="-122"/>
                <a:ea typeface="宋体" pitchFamily="2" charset="-122"/>
                <a:cs typeface="Arial Unicode MS" pitchFamily="34" charset="-122"/>
              </a:rPr>
              <a:t>万</a:t>
            </a:r>
            <a:r>
              <a:rPr lang="zh-CN" altLang="en-US" sz="2400" dirty="0">
                <a:latin typeface="宋体" pitchFamily="2" charset="-122"/>
                <a:ea typeface="宋体" pitchFamily="2" charset="-122"/>
                <a:cs typeface="Arial Unicode MS" pitchFamily="34" charset="-122"/>
              </a:rPr>
              <a:t>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公司章程规定</a:t>
            </a:r>
            <a:r>
              <a:rPr lang="zh-CN" altLang="en-US" sz="2400" dirty="0" smtClean="0">
                <a:latin typeface="宋体" pitchFamily="2" charset="-122"/>
                <a:ea typeface="宋体" pitchFamily="2" charset="-122"/>
                <a:cs typeface="Arial Unicode MS" pitchFamily="34" charset="-122"/>
              </a:rPr>
              <a:t>每年</a:t>
            </a:r>
            <a:r>
              <a:rPr lang="en-US" altLang="zh-CN" sz="2400" dirty="0" smtClean="0">
                <a:latin typeface="宋体" pitchFamily="2" charset="-122"/>
                <a:ea typeface="宋体" pitchFamily="2" charset="-122"/>
                <a:cs typeface="Arial Unicode MS" pitchFamily="34" charset="-122"/>
              </a:rPr>
              <a:t>6</a:t>
            </a:r>
            <a:r>
              <a:rPr lang="zh-CN" altLang="en-US" sz="2400" dirty="0" smtClean="0">
                <a:latin typeface="宋体" pitchFamily="2" charset="-122"/>
                <a:ea typeface="宋体" pitchFamily="2" charset="-122"/>
                <a:cs typeface="Arial Unicode MS" pitchFamily="34" charset="-122"/>
              </a:rPr>
              <a:t>月</a:t>
            </a:r>
            <a:r>
              <a:rPr lang="en-US" altLang="zh-CN" sz="2400" dirty="0" smtClean="0">
                <a:latin typeface="宋体" pitchFamily="2" charset="-122"/>
                <a:ea typeface="宋体" pitchFamily="2" charset="-122"/>
                <a:cs typeface="Arial Unicode MS" pitchFamily="34" charset="-122"/>
              </a:rPr>
              <a:t>1</a:t>
            </a:r>
            <a:r>
              <a:rPr lang="zh-CN" altLang="en-US" sz="2400" dirty="0" smtClean="0">
                <a:latin typeface="宋体" pitchFamily="2" charset="-122"/>
                <a:ea typeface="宋体" pitchFamily="2" charset="-122"/>
                <a:cs typeface="Arial Unicode MS" pitchFamily="34" charset="-122"/>
              </a:rPr>
              <a:t>日</a:t>
            </a:r>
            <a:r>
              <a:rPr lang="zh-CN" altLang="en-US" sz="2400" dirty="0">
                <a:latin typeface="宋体" pitchFamily="2" charset="-122"/>
                <a:ea typeface="宋体" pitchFamily="2" charset="-122"/>
                <a:cs typeface="Arial Unicode MS" pitchFamily="34" charset="-122"/>
              </a:rPr>
              <a:t>召开股东大会年会</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智达股份有限公司管理混乱</a:t>
            </a:r>
            <a:r>
              <a:rPr lang="en-US" altLang="zh-CN" sz="2400" dirty="0">
                <a:latin typeface="宋体" pitchFamily="2" charset="-122"/>
                <a:ea typeface="宋体" pitchFamily="2" charset="-122"/>
                <a:cs typeface="Arial Unicode MS" pitchFamily="34" charset="-122"/>
              </a:rPr>
              <a:t>,</a:t>
            </a:r>
            <a:r>
              <a:rPr lang="zh-CN" altLang="en-US" sz="2400" dirty="0" smtClean="0">
                <a:latin typeface="宋体" pitchFamily="2" charset="-122"/>
                <a:ea typeface="宋体" pitchFamily="2" charset="-122"/>
                <a:cs typeface="Arial Unicode MS" pitchFamily="34" charset="-122"/>
              </a:rPr>
              <a:t>自</a:t>
            </a:r>
            <a:r>
              <a:rPr lang="en-US" altLang="zh-CN" sz="2400" dirty="0" smtClean="0">
                <a:latin typeface="宋体" pitchFamily="2" charset="-122"/>
                <a:ea typeface="宋体" pitchFamily="2" charset="-122"/>
                <a:cs typeface="Arial Unicode MS" pitchFamily="34" charset="-122"/>
              </a:rPr>
              <a:t>2004</a:t>
            </a:r>
            <a:r>
              <a:rPr lang="zh-CN" altLang="en-US" sz="2400" dirty="0" smtClean="0">
                <a:latin typeface="宋体" pitchFamily="2" charset="-122"/>
                <a:ea typeface="宋体" pitchFamily="2" charset="-122"/>
                <a:cs typeface="Arial Unicode MS" pitchFamily="34" charset="-122"/>
              </a:rPr>
              <a:t>年起</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陷入亏损境地</a:t>
            </a:r>
            <a:r>
              <a:rPr lang="en-US" altLang="zh-CN" sz="2400" dirty="0" smtClean="0">
                <a:latin typeface="宋体" pitchFamily="2" charset="-122"/>
                <a:ea typeface="宋体" pitchFamily="2" charset="-122"/>
                <a:cs typeface="Arial Unicode MS" pitchFamily="34" charset="-122"/>
              </a:rPr>
              <a:t>.2005</a:t>
            </a:r>
            <a:r>
              <a:rPr lang="zh-CN" altLang="en-US" sz="2400" dirty="0" smtClean="0">
                <a:latin typeface="宋体" pitchFamily="2" charset="-122"/>
                <a:ea typeface="宋体" pitchFamily="2" charset="-122"/>
                <a:cs typeface="Arial Unicode MS" pitchFamily="34" charset="-122"/>
              </a:rPr>
              <a:t>年</a:t>
            </a:r>
            <a:r>
              <a:rPr lang="en-US" altLang="zh-CN" sz="2400" dirty="0" smtClean="0">
                <a:latin typeface="宋体" pitchFamily="2" charset="-122"/>
                <a:ea typeface="宋体" pitchFamily="2" charset="-122"/>
                <a:cs typeface="Arial Unicode MS" pitchFamily="34" charset="-122"/>
              </a:rPr>
              <a:t>5</a:t>
            </a:r>
            <a:r>
              <a:rPr lang="zh-CN" altLang="en-US" sz="2400" dirty="0" smtClean="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部分公司股东要求查阅财务账册遭到拒绝</a:t>
            </a:r>
            <a:r>
              <a:rPr lang="en-US" altLang="zh-CN" sz="2400" dirty="0" smtClean="0">
                <a:latin typeface="宋体" pitchFamily="2" charset="-122"/>
                <a:ea typeface="宋体" pitchFamily="2" charset="-122"/>
                <a:cs typeface="Arial Unicode MS" pitchFamily="34" charset="-122"/>
              </a:rPr>
              <a:t>.2005</a:t>
            </a:r>
            <a:r>
              <a:rPr lang="zh-CN" altLang="en-US" sz="2400" dirty="0" smtClean="0">
                <a:latin typeface="宋体" pitchFamily="2" charset="-122"/>
                <a:ea typeface="宋体" pitchFamily="2" charset="-122"/>
                <a:cs typeface="Arial Unicode MS" pitchFamily="34" charset="-122"/>
              </a:rPr>
              <a:t>年</a:t>
            </a:r>
            <a:r>
              <a:rPr lang="zh-CN" altLang="en-US" sz="2400" dirty="0">
                <a:latin typeface="宋体" pitchFamily="2" charset="-122"/>
                <a:ea typeface="宋体" pitchFamily="2" charset="-122"/>
                <a:cs typeface="Arial Unicode MS" pitchFamily="34" charset="-122"/>
              </a:rPr>
              <a:t>股东大会年会召开</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股东发觉公司财务会计报表仍不向他们公开</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公司的解释是</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公司的商业秘密股东无须知道</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经股东强烈要求</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公司才提供了一套财务报表</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包括资产负债表和利润分配表</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股东大会年会闭会后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不少股东了解到公司提供给他们的财务报表与送交工商部门、税务部门的不一致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公司对此的解释是</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送交有关部门的财务报表是为应付检查的</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股东看到的才是真正的报表</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4671576"/>
            <a:ext cx="9762450" cy="1384995"/>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smtClean="0">
                <a:latin typeface="微软雅黑" pitchFamily="34" charset="-122"/>
                <a:ea typeface="微软雅黑" pitchFamily="34" charset="-122"/>
                <a:cs typeface="Arial Unicode MS" pitchFamily="34" charset="-122"/>
              </a:rPr>
              <a:t>:</a:t>
            </a:r>
          </a:p>
          <a:p>
            <a:r>
              <a:rPr lang="zh-CN" altLang="en-US" sz="2800" dirty="0" smtClean="0">
                <a:latin typeface="微软雅黑" pitchFamily="34" charset="-122"/>
                <a:ea typeface="微软雅黑" pitchFamily="34" charset="-122"/>
                <a:cs typeface="Arial Unicode MS" pitchFamily="34" charset="-122"/>
              </a:rPr>
              <a:t>上述</a:t>
            </a:r>
            <a:r>
              <a:rPr lang="zh-CN" altLang="en-US" sz="2800" dirty="0">
                <a:latin typeface="微软雅黑" pitchFamily="34" charset="-122"/>
                <a:ea typeface="微软雅黑" pitchFamily="34" charset="-122"/>
                <a:cs typeface="Arial Unicode MS" pitchFamily="34" charset="-122"/>
              </a:rPr>
              <a:t>案例所提供的资料部分地反映了我国某些公司行为的</a:t>
            </a:r>
            <a:r>
              <a:rPr lang="zh-CN" altLang="en-US" sz="2800" dirty="0" smtClean="0">
                <a:latin typeface="微软雅黑" pitchFamily="34" charset="-122"/>
                <a:ea typeface="微软雅黑" pitchFamily="34" charset="-122"/>
                <a:cs typeface="Arial Unicode MS" pitchFamily="34" charset="-122"/>
              </a:rPr>
              <a:t>不规范</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指出其中的</a:t>
            </a:r>
            <a:r>
              <a:rPr lang="zh-CN" altLang="en-US" sz="2800" dirty="0" smtClean="0">
                <a:latin typeface="微软雅黑" pitchFamily="34" charset="-122"/>
                <a:ea typeface="微软雅黑" pitchFamily="34" charset="-122"/>
                <a:cs typeface="Arial Unicode MS" pitchFamily="34" charset="-122"/>
              </a:rPr>
              <a:t>错误</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2286364172"/>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668358" y="959285"/>
            <a:ext cx="11183893" cy="4893648"/>
          </a:xfrm>
          <a:prstGeom prst="rect">
            <a:avLst/>
          </a:prstGeom>
          <a:noFill/>
        </p:spPr>
        <p:txBody>
          <a:bodyPr wrap="square" rtlCol="0">
            <a:spAutoFit/>
          </a:bodyPr>
          <a:lstStyle/>
          <a:p>
            <a:r>
              <a:rPr lang="zh-CN" altLang="en-US" sz="2400" b="1" dirty="0"/>
              <a:t>二、股份有限公司的设立</a:t>
            </a:r>
          </a:p>
          <a:p>
            <a:pPr indent="446088"/>
            <a:r>
              <a:rPr lang="en-US" altLang="zh-CN" sz="2400" dirty="0"/>
              <a:t>(</a:t>
            </a:r>
            <a:r>
              <a:rPr lang="zh-CN" altLang="en-US" sz="2400" dirty="0"/>
              <a:t>一</a:t>
            </a:r>
            <a:r>
              <a:rPr lang="en-US" altLang="zh-CN" sz="2400" dirty="0"/>
              <a:t>)</a:t>
            </a:r>
            <a:r>
              <a:rPr lang="zh-CN" altLang="en-US" sz="2400" dirty="0"/>
              <a:t>股份有限公司的设立方式</a:t>
            </a:r>
          </a:p>
          <a:p>
            <a:pPr indent="446088"/>
            <a:r>
              <a:rPr lang="zh-CN" altLang="en-US" sz="2000" dirty="0"/>
              <a:t>股份有限公司的设立</a:t>
            </a:r>
            <a:r>
              <a:rPr lang="en-US" altLang="zh-CN" sz="2000" dirty="0"/>
              <a:t>,</a:t>
            </a:r>
            <a:r>
              <a:rPr lang="zh-CN" altLang="en-US" sz="2000" dirty="0"/>
              <a:t>可以采取发起设立或者募集设立的方式</a:t>
            </a:r>
            <a:r>
              <a:rPr lang="en-US" altLang="zh-CN" sz="2000" dirty="0"/>
              <a:t>.</a:t>
            </a:r>
            <a:r>
              <a:rPr lang="zh-CN" altLang="en-US" sz="2000" dirty="0"/>
              <a:t>发起设立</a:t>
            </a:r>
            <a:r>
              <a:rPr lang="en-US" altLang="zh-CN" sz="2000" dirty="0"/>
              <a:t>,</a:t>
            </a:r>
            <a:r>
              <a:rPr lang="zh-CN" altLang="en-US" sz="2000" dirty="0" smtClean="0"/>
              <a:t>是指由发起人认购公司应发</a:t>
            </a:r>
            <a:r>
              <a:rPr lang="zh-CN" altLang="en-US" sz="2000" dirty="0"/>
              <a:t>行的全部股份而设立公司</a:t>
            </a:r>
            <a:r>
              <a:rPr lang="en-US" altLang="zh-CN" sz="2000" dirty="0"/>
              <a:t>.</a:t>
            </a:r>
            <a:r>
              <a:rPr lang="zh-CN" altLang="en-US" sz="2000" dirty="0"/>
              <a:t>募集设立</a:t>
            </a:r>
            <a:r>
              <a:rPr lang="en-US" altLang="zh-CN" sz="2000" dirty="0"/>
              <a:t>,</a:t>
            </a:r>
            <a:r>
              <a:rPr lang="zh-CN" altLang="en-US" sz="2000" dirty="0" smtClean="0"/>
              <a:t>是指由发起人认购公司应发行股份的</a:t>
            </a:r>
            <a:r>
              <a:rPr lang="zh-CN" altLang="en-US" sz="2000" dirty="0"/>
              <a:t>一部分</a:t>
            </a:r>
            <a:r>
              <a:rPr lang="en-US" altLang="zh-CN" sz="2000" dirty="0"/>
              <a:t>,</a:t>
            </a:r>
            <a:r>
              <a:rPr lang="zh-CN" altLang="en-US" sz="2000" dirty="0"/>
              <a:t>其余股份向社会公开募集或者向特定对象募集而设立公司</a:t>
            </a:r>
            <a:r>
              <a:rPr lang="en-US" altLang="zh-CN" sz="2000" dirty="0"/>
              <a:t>.</a:t>
            </a:r>
            <a:r>
              <a:rPr lang="zh-CN" altLang="en-US" sz="2000" dirty="0" smtClean="0"/>
              <a:t>以募集设立方式设立股份</a:t>
            </a:r>
            <a:r>
              <a:rPr lang="zh-CN" altLang="en-US" sz="2000" dirty="0"/>
              <a:t>有限公司的</a:t>
            </a:r>
            <a:r>
              <a:rPr lang="en-US" altLang="zh-CN" sz="2000" dirty="0"/>
              <a:t>,</a:t>
            </a:r>
            <a:r>
              <a:rPr lang="zh-CN" altLang="en-US" sz="2000" dirty="0"/>
              <a:t>发起人认购的股份不得少于公司股份总数的３５％</a:t>
            </a:r>
            <a:r>
              <a:rPr lang="en-US" altLang="zh-CN" sz="2000" dirty="0"/>
              <a:t>;</a:t>
            </a:r>
            <a:r>
              <a:rPr lang="zh-CN" altLang="en-US" sz="2000" dirty="0"/>
              <a:t>但是法律、</a:t>
            </a:r>
            <a:r>
              <a:rPr lang="zh-CN" altLang="en-US" sz="2000" dirty="0" smtClean="0"/>
              <a:t>行政法规</a:t>
            </a:r>
            <a:r>
              <a:rPr lang="zh-CN" altLang="en-US" sz="2000" dirty="0"/>
              <a:t>另有规定的</a:t>
            </a:r>
            <a:r>
              <a:rPr lang="en-US" altLang="zh-CN" sz="2000" dirty="0"/>
              <a:t>,</a:t>
            </a:r>
            <a:r>
              <a:rPr lang="zh-CN" altLang="en-US" sz="2000" dirty="0"/>
              <a:t>从其规定</a:t>
            </a:r>
            <a:r>
              <a:rPr lang="en-US" altLang="zh-CN" sz="2000" dirty="0" smtClean="0"/>
              <a:t>.</a:t>
            </a:r>
          </a:p>
          <a:p>
            <a:pPr indent="446088"/>
            <a:r>
              <a:rPr lang="en-US" altLang="zh-CN" sz="2400" dirty="0"/>
              <a:t>(</a:t>
            </a:r>
            <a:r>
              <a:rPr lang="zh-CN" altLang="en-US" sz="2400" dirty="0"/>
              <a:t>二</a:t>
            </a:r>
            <a:r>
              <a:rPr lang="en-US" altLang="zh-CN" sz="2400" dirty="0"/>
              <a:t>)</a:t>
            </a:r>
            <a:r>
              <a:rPr lang="zh-CN" altLang="en-US" sz="2400" dirty="0"/>
              <a:t>股份有限公司的设立条件</a:t>
            </a:r>
          </a:p>
          <a:p>
            <a:pPr indent="4460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设立股份有限公司应当具备下列条件</a:t>
            </a:r>
            <a:r>
              <a:rPr lang="en-US" altLang="zh-CN" sz="2000" dirty="0"/>
              <a:t>.</a:t>
            </a:r>
          </a:p>
          <a:p>
            <a:pPr indent="446088"/>
            <a:r>
              <a:rPr lang="zh-CN" altLang="en-US" sz="2000" dirty="0" smtClean="0"/>
              <a:t>１</a:t>
            </a:r>
            <a:r>
              <a:rPr lang="en-US" altLang="zh-CN" sz="2000" dirty="0" smtClean="0"/>
              <a:t>.</a:t>
            </a:r>
            <a:r>
              <a:rPr lang="zh-CN" altLang="en-US" sz="2000" dirty="0" smtClean="0"/>
              <a:t> </a:t>
            </a:r>
            <a:r>
              <a:rPr lang="zh-CN" altLang="en-US" sz="2000" dirty="0"/>
              <a:t>发起人符合法定人数</a:t>
            </a:r>
          </a:p>
          <a:p>
            <a:pPr indent="446088"/>
            <a:r>
              <a:rPr lang="zh-CN" altLang="en-US" sz="2000" dirty="0"/>
              <a:t>设立股份有限公司</a:t>
            </a:r>
            <a:r>
              <a:rPr lang="en-US" altLang="zh-CN" sz="2000" dirty="0"/>
              <a:t>,</a:t>
            </a:r>
            <a:r>
              <a:rPr lang="zh-CN" altLang="en-US" sz="2000" dirty="0"/>
              <a:t>应当有２人以上２００人以下为发起人</a:t>
            </a:r>
            <a:r>
              <a:rPr lang="en-US" altLang="zh-CN" sz="2000" dirty="0"/>
              <a:t>,</a:t>
            </a:r>
            <a:r>
              <a:rPr lang="zh-CN" altLang="en-US" sz="2000" dirty="0"/>
              <a:t>其中须有半数</a:t>
            </a:r>
            <a:r>
              <a:rPr lang="zh-CN" altLang="en-US" sz="2000" dirty="0" smtClean="0"/>
              <a:t>以上的发起人在中</a:t>
            </a:r>
            <a:r>
              <a:rPr lang="zh-CN" altLang="en-US" sz="2000" dirty="0"/>
              <a:t>国境内有住所</a:t>
            </a:r>
            <a:r>
              <a:rPr lang="en-US" altLang="zh-CN" sz="2000" dirty="0" smtClean="0"/>
              <a:t>.</a:t>
            </a:r>
          </a:p>
          <a:p>
            <a:pPr indent="446088"/>
            <a:r>
              <a:rPr lang="zh-CN" altLang="en-US" sz="2000" dirty="0" smtClean="0"/>
              <a:t>２</a:t>
            </a:r>
            <a:r>
              <a:rPr lang="en-US" altLang="zh-CN" sz="2000" dirty="0" smtClean="0"/>
              <a:t>.</a:t>
            </a:r>
            <a:r>
              <a:rPr lang="zh-CN" altLang="en-US" sz="2000" dirty="0" smtClean="0"/>
              <a:t> </a:t>
            </a:r>
            <a:r>
              <a:rPr lang="zh-CN" altLang="en-US" sz="2000" dirty="0"/>
              <a:t>发起人认购和募集的股本达到法定资本最低限额</a:t>
            </a:r>
          </a:p>
          <a:p>
            <a:pPr indent="446088"/>
            <a:r>
              <a:rPr lang="zh-CN" altLang="en-US" sz="2000" dirty="0"/>
              <a:t>采取发起设立方式设立的股份有限公司</a:t>
            </a:r>
            <a:r>
              <a:rPr lang="en-US" altLang="zh-CN" sz="2000" dirty="0"/>
              <a:t>,</a:t>
            </a:r>
            <a:r>
              <a:rPr lang="zh-CN" altLang="en-US" sz="2000" dirty="0"/>
              <a:t>注册资本为在公司登记机关登记</a:t>
            </a:r>
            <a:r>
              <a:rPr lang="zh-CN" altLang="en-US" sz="2000" dirty="0" smtClean="0"/>
              <a:t>的全体发起人认购</a:t>
            </a:r>
            <a:r>
              <a:rPr lang="zh-CN" altLang="en-US" sz="2000" dirty="0"/>
              <a:t>的股本总额</a:t>
            </a:r>
            <a:r>
              <a:rPr lang="en-US" altLang="zh-CN" sz="2000" dirty="0" smtClean="0"/>
              <a:t>.</a:t>
            </a:r>
            <a:r>
              <a:rPr lang="zh-CN" altLang="en-US" sz="2000" dirty="0"/>
              <a:t>公司全体发起人的首次出资额不得低于注册资本的２０％</a:t>
            </a:r>
            <a:r>
              <a:rPr lang="en-US" altLang="zh-CN" sz="2000" dirty="0"/>
              <a:t>,</a:t>
            </a:r>
            <a:r>
              <a:rPr lang="zh-CN" altLang="en-US" sz="2000" dirty="0" smtClean="0"/>
              <a:t>其余部分由发起人自公司成立之</a:t>
            </a:r>
            <a:r>
              <a:rPr lang="zh-CN" altLang="en-US" sz="2000" dirty="0"/>
              <a:t>日起２年内缴足</a:t>
            </a:r>
            <a:r>
              <a:rPr lang="en-US" altLang="zh-CN" sz="2000" dirty="0"/>
              <a:t>;</a:t>
            </a:r>
            <a:r>
              <a:rPr lang="zh-CN" altLang="en-US" sz="2000" dirty="0"/>
              <a:t>其中</a:t>
            </a:r>
            <a:r>
              <a:rPr lang="en-US" altLang="zh-CN" sz="2000" dirty="0"/>
              <a:t>,</a:t>
            </a:r>
            <a:r>
              <a:rPr lang="zh-CN" altLang="en-US" sz="2000" dirty="0"/>
              <a:t>投资公司可以在５年内缴足</a:t>
            </a:r>
            <a:r>
              <a:rPr lang="en-US" altLang="zh-CN" sz="2000" dirty="0"/>
              <a:t>.</a:t>
            </a:r>
            <a:r>
              <a:rPr lang="zh-CN" altLang="en-US" sz="2000" dirty="0"/>
              <a:t>在缴足前</a:t>
            </a:r>
            <a:r>
              <a:rPr lang="en-US" altLang="zh-CN" sz="2000" dirty="0"/>
              <a:t>,</a:t>
            </a:r>
            <a:r>
              <a:rPr lang="zh-CN" altLang="en-US" sz="2000" dirty="0" smtClean="0"/>
              <a:t>不得向他人募集股份</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882116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755422"/>
          </a:xfrm>
          <a:prstGeom prst="rect">
            <a:avLst/>
          </a:prstGeom>
          <a:noFill/>
        </p:spPr>
        <p:txBody>
          <a:bodyPr wrap="square" rtlCol="0">
            <a:spAutoFit/>
          </a:bodyPr>
          <a:lstStyle/>
          <a:p>
            <a:r>
              <a:rPr lang="zh-CN" altLang="en-US" sz="2400" b="1" dirty="0"/>
              <a:t>二、股份有限公司的设立</a:t>
            </a:r>
          </a:p>
          <a:p>
            <a:pPr indent="446088"/>
            <a:r>
              <a:rPr lang="en-US" altLang="zh-CN" sz="2400" dirty="0" smtClean="0"/>
              <a:t>(</a:t>
            </a:r>
            <a:r>
              <a:rPr lang="zh-CN" altLang="en-US" sz="2400" dirty="0"/>
              <a:t>二</a:t>
            </a:r>
            <a:r>
              <a:rPr lang="en-US" altLang="zh-CN" sz="2400" dirty="0"/>
              <a:t>)</a:t>
            </a:r>
            <a:r>
              <a:rPr lang="zh-CN" altLang="en-US" sz="2400" dirty="0"/>
              <a:t>股份有限公司的设立</a:t>
            </a:r>
            <a:r>
              <a:rPr lang="zh-CN" altLang="en-US" sz="2400" dirty="0" smtClean="0"/>
              <a:t>条件</a:t>
            </a:r>
            <a:endParaRPr lang="en-US" altLang="zh-CN" sz="2400" dirty="0" smtClean="0"/>
          </a:p>
          <a:p>
            <a:pPr indent="446088"/>
            <a:r>
              <a:rPr lang="zh-CN" altLang="en-US" sz="2000" dirty="0" smtClean="0"/>
              <a:t>３</a:t>
            </a:r>
            <a:r>
              <a:rPr lang="en-US" altLang="zh-CN" sz="2000" dirty="0" smtClean="0"/>
              <a:t>.</a:t>
            </a:r>
            <a:r>
              <a:rPr lang="zh-CN" altLang="en-US" sz="2000" dirty="0" smtClean="0"/>
              <a:t> </a:t>
            </a:r>
            <a:r>
              <a:rPr lang="zh-CN" altLang="en-US" sz="2000" dirty="0"/>
              <a:t>股份发行、筹办事项符合法律规定</a:t>
            </a:r>
          </a:p>
          <a:p>
            <a:pPr indent="446088"/>
            <a:r>
              <a:rPr lang="zh-CN" altLang="en-US" sz="2000" dirty="0"/>
              <a:t>股份有限公司的发起人必须按照</a:t>
            </a:r>
            <a:r>
              <a:rPr lang="en-US" altLang="zh-CN" sz="2000" dirty="0"/>
              <a:t>«</a:t>
            </a:r>
            <a:r>
              <a:rPr lang="zh-CN" altLang="en-US" sz="2000" dirty="0"/>
              <a:t>公司法</a:t>
            </a:r>
            <a:r>
              <a:rPr lang="en-US" altLang="zh-CN" sz="2000" dirty="0"/>
              <a:t>»</a:t>
            </a:r>
            <a:r>
              <a:rPr lang="zh-CN" altLang="en-US" sz="2000" dirty="0"/>
              <a:t>的规定认购其应认购的股份</a:t>
            </a:r>
            <a:r>
              <a:rPr lang="en-US" altLang="zh-CN" sz="2000" dirty="0"/>
              <a:t>,</a:t>
            </a:r>
            <a:r>
              <a:rPr lang="zh-CN" altLang="en-US" sz="2000" dirty="0"/>
              <a:t>必须承担</a:t>
            </a:r>
            <a:r>
              <a:rPr lang="zh-CN" altLang="en-US" sz="2000" dirty="0" smtClean="0"/>
              <a:t>公司的筹办事务</a:t>
            </a:r>
            <a:r>
              <a:rPr lang="en-US" altLang="zh-CN" sz="2000" dirty="0"/>
              <a:t>.</a:t>
            </a:r>
          </a:p>
          <a:p>
            <a:pPr indent="446088"/>
            <a:r>
              <a:rPr lang="zh-CN" altLang="en-US" sz="2000" dirty="0" smtClean="0"/>
              <a:t>４</a:t>
            </a:r>
            <a:r>
              <a:rPr lang="en-US" altLang="zh-CN" sz="2000" dirty="0" smtClean="0"/>
              <a:t>.</a:t>
            </a:r>
            <a:r>
              <a:rPr lang="zh-CN" altLang="en-US" sz="2000" dirty="0" smtClean="0"/>
              <a:t> </a:t>
            </a:r>
            <a:r>
              <a:rPr lang="zh-CN" altLang="en-US" sz="2000" dirty="0"/>
              <a:t>发起人制定公司章程</a:t>
            </a:r>
            <a:r>
              <a:rPr lang="en-US" altLang="zh-CN" sz="2000" dirty="0"/>
              <a:t>,</a:t>
            </a:r>
            <a:r>
              <a:rPr lang="zh-CN" altLang="en-US" sz="2000" dirty="0"/>
              <a:t>采用募集方式设立的经创立大会通过</a:t>
            </a:r>
          </a:p>
          <a:p>
            <a:pPr marL="446088"/>
            <a:r>
              <a:rPr lang="en-US" altLang="zh-CN" sz="2000" dirty="0" smtClean="0"/>
              <a:t>    </a:t>
            </a:r>
            <a:r>
              <a:rPr lang="zh-CN" altLang="en-US" sz="2000" dirty="0" smtClean="0"/>
              <a:t>股份有限公司</a:t>
            </a:r>
            <a:r>
              <a:rPr lang="zh-CN" altLang="en-US" sz="2000" dirty="0"/>
              <a:t>的章程</a:t>
            </a:r>
            <a:r>
              <a:rPr lang="en-US" altLang="zh-CN" sz="2000" dirty="0"/>
              <a:t>,</a:t>
            </a:r>
            <a:r>
              <a:rPr lang="zh-CN" altLang="en-US" sz="2000" dirty="0"/>
              <a:t>是股份有限公司重要的文件</a:t>
            </a:r>
            <a:r>
              <a:rPr lang="en-US" altLang="zh-CN" sz="2000" dirty="0"/>
              <a:t>,</a:t>
            </a:r>
            <a:r>
              <a:rPr lang="zh-CN" altLang="en-US" sz="2000" dirty="0"/>
              <a:t>其中规定了公司最重要的事项</a:t>
            </a:r>
            <a:r>
              <a:rPr lang="en-US" altLang="zh-CN" sz="2000" dirty="0"/>
              <a:t>,</a:t>
            </a:r>
            <a:r>
              <a:rPr lang="zh-CN" altLang="en-US" sz="2000" dirty="0" smtClean="0"/>
              <a:t>它不仅是设</a:t>
            </a:r>
            <a:r>
              <a:rPr lang="zh-CN" altLang="en-US" sz="2000" dirty="0"/>
              <a:t>立公司的基础</a:t>
            </a:r>
            <a:r>
              <a:rPr lang="en-US" altLang="zh-CN" sz="2000" dirty="0"/>
              <a:t>,</a:t>
            </a:r>
            <a:r>
              <a:rPr lang="zh-CN" altLang="en-US" sz="2000" dirty="0"/>
              <a:t>也是公司及其股东的行为准则</a:t>
            </a:r>
            <a:r>
              <a:rPr lang="en-US" altLang="zh-CN" sz="2000" dirty="0"/>
              <a:t>.</a:t>
            </a:r>
            <a:r>
              <a:rPr lang="zh-CN" altLang="en-US" sz="2000" dirty="0"/>
              <a:t>公司章程由发起人制定</a:t>
            </a:r>
            <a:r>
              <a:rPr lang="en-US" altLang="zh-CN" sz="2000" dirty="0"/>
              <a:t>,</a:t>
            </a:r>
            <a:r>
              <a:rPr lang="zh-CN" altLang="en-US" sz="2000" dirty="0" smtClean="0"/>
              <a:t>但以募集设立方式设立股份</a:t>
            </a:r>
            <a:r>
              <a:rPr lang="zh-CN" altLang="en-US" sz="2000" dirty="0"/>
              <a:t>有限公司的</a:t>
            </a:r>
            <a:r>
              <a:rPr lang="en-US" altLang="zh-CN" sz="2000" dirty="0"/>
              <a:t>,</a:t>
            </a:r>
            <a:r>
              <a:rPr lang="zh-CN" altLang="en-US" sz="2000" dirty="0"/>
              <a:t>必须召开由认股人组成的创立大会</a:t>
            </a:r>
            <a:r>
              <a:rPr lang="en-US" altLang="zh-CN" sz="2000" dirty="0"/>
              <a:t>,</a:t>
            </a:r>
            <a:r>
              <a:rPr lang="zh-CN" altLang="en-US" sz="2000" dirty="0"/>
              <a:t>并经创</a:t>
            </a:r>
            <a:r>
              <a:rPr lang="zh-CN" altLang="en-US" sz="2000" dirty="0" smtClean="0"/>
              <a:t>立大会决议通过</a:t>
            </a:r>
            <a:r>
              <a:rPr lang="en-US" altLang="zh-CN" sz="2000" dirty="0"/>
              <a:t>.</a:t>
            </a:r>
            <a:r>
              <a:rPr lang="zh-CN" altLang="en-US" sz="2000" dirty="0"/>
              <a:t>股份有限公司章程应当载明下列事项</a:t>
            </a:r>
            <a:r>
              <a:rPr lang="en-US" altLang="zh-CN" sz="2000" dirty="0"/>
              <a:t>:</a:t>
            </a:r>
            <a:r>
              <a:rPr lang="zh-CN" altLang="en-US" sz="2000" dirty="0"/>
              <a:t>公司名称和住所</a:t>
            </a:r>
            <a:r>
              <a:rPr lang="en-US" altLang="zh-CN" sz="2000" dirty="0"/>
              <a:t>;</a:t>
            </a:r>
            <a:r>
              <a:rPr lang="zh-CN" altLang="en-US" sz="2000" dirty="0"/>
              <a:t>公司经营范围</a:t>
            </a:r>
            <a:r>
              <a:rPr lang="en-US" altLang="zh-CN" sz="2000" dirty="0"/>
              <a:t>;</a:t>
            </a:r>
            <a:r>
              <a:rPr lang="zh-CN" altLang="en-US" sz="2000" dirty="0"/>
              <a:t>公司设立方式</a:t>
            </a:r>
            <a:r>
              <a:rPr lang="en-US" altLang="zh-CN" sz="2000" dirty="0" smtClean="0"/>
              <a:t>;</a:t>
            </a:r>
            <a:r>
              <a:rPr lang="zh-CN" altLang="en-US" sz="2000" dirty="0" smtClean="0"/>
              <a:t>公司股份总数</a:t>
            </a:r>
            <a:r>
              <a:rPr lang="zh-CN" altLang="en-US" sz="2000" dirty="0"/>
              <a:t>、每股金额和注册资本</a:t>
            </a:r>
            <a:r>
              <a:rPr lang="en-US" altLang="zh-CN" sz="2000" dirty="0"/>
              <a:t>;</a:t>
            </a:r>
            <a:r>
              <a:rPr lang="zh-CN" altLang="en-US" sz="2000" dirty="0"/>
              <a:t>发起人的姓名或者名称、认购的股份数、</a:t>
            </a:r>
            <a:r>
              <a:rPr lang="zh-CN" altLang="en-US" sz="2000" dirty="0" smtClean="0"/>
              <a:t>出资方式和出资时间</a:t>
            </a:r>
            <a:r>
              <a:rPr lang="en-US" altLang="zh-CN" sz="2000" dirty="0"/>
              <a:t>;</a:t>
            </a:r>
            <a:r>
              <a:rPr lang="zh-CN" altLang="en-US" sz="2000" dirty="0"/>
              <a:t>董事会的组成、职权和议事规则</a:t>
            </a:r>
            <a:r>
              <a:rPr lang="en-US" altLang="zh-CN" sz="2000" dirty="0"/>
              <a:t>;</a:t>
            </a:r>
            <a:r>
              <a:rPr lang="zh-CN" altLang="en-US" sz="2000" dirty="0"/>
              <a:t>公司法定代表人</a:t>
            </a:r>
            <a:r>
              <a:rPr lang="en-US" altLang="zh-CN" sz="2000" dirty="0"/>
              <a:t>;</a:t>
            </a:r>
            <a:r>
              <a:rPr lang="zh-CN" altLang="en-US" sz="2000" dirty="0"/>
              <a:t>监事会的组成、职权和议事规则</a:t>
            </a:r>
            <a:r>
              <a:rPr lang="en-US" altLang="zh-CN" sz="2000" dirty="0" smtClean="0"/>
              <a:t>;</a:t>
            </a:r>
            <a:r>
              <a:rPr lang="zh-CN" altLang="en-US" sz="2000" dirty="0" smtClean="0"/>
              <a:t>公司利润分配办法</a:t>
            </a:r>
            <a:r>
              <a:rPr lang="en-US" altLang="zh-CN" sz="2000" dirty="0"/>
              <a:t>;</a:t>
            </a:r>
            <a:r>
              <a:rPr lang="zh-CN" altLang="en-US" sz="2000" dirty="0"/>
              <a:t>公司的解散事由与清算办法</a:t>
            </a:r>
            <a:r>
              <a:rPr lang="en-US" altLang="zh-CN" sz="2000" dirty="0"/>
              <a:t>;</a:t>
            </a:r>
            <a:r>
              <a:rPr lang="zh-CN" altLang="en-US" sz="2000" dirty="0"/>
              <a:t>公司的通知和公告办法</a:t>
            </a:r>
            <a:r>
              <a:rPr lang="en-US" altLang="zh-CN" sz="2000" dirty="0"/>
              <a:t>;</a:t>
            </a:r>
            <a:r>
              <a:rPr lang="zh-CN" altLang="en-US" sz="2000" dirty="0" smtClean="0"/>
              <a:t>股东大会会议认为需要规</a:t>
            </a:r>
            <a:r>
              <a:rPr lang="zh-CN" altLang="en-US" sz="2000" dirty="0"/>
              <a:t>定的其他事项</a:t>
            </a:r>
            <a:r>
              <a:rPr lang="en-US" altLang="zh-CN" sz="2000" dirty="0"/>
              <a:t>.</a:t>
            </a:r>
          </a:p>
          <a:p>
            <a:pPr marL="446088"/>
            <a:r>
              <a:rPr lang="zh-CN" altLang="en-US" sz="2000" dirty="0" smtClean="0"/>
              <a:t>５</a:t>
            </a:r>
            <a:r>
              <a:rPr lang="en-US" altLang="zh-CN" sz="2000" dirty="0" smtClean="0"/>
              <a:t>.</a:t>
            </a:r>
            <a:r>
              <a:rPr lang="zh-CN" altLang="en-US" sz="2000" dirty="0" smtClean="0"/>
              <a:t> </a:t>
            </a:r>
            <a:r>
              <a:rPr lang="zh-CN" altLang="en-US" sz="2000" dirty="0"/>
              <a:t>有公司名称</a:t>
            </a:r>
            <a:r>
              <a:rPr lang="en-US" altLang="zh-CN" sz="2000" dirty="0"/>
              <a:t>,</a:t>
            </a:r>
            <a:r>
              <a:rPr lang="zh-CN" altLang="en-US" sz="2000" dirty="0"/>
              <a:t>建立符合股份有限公司要求的组织机构</a:t>
            </a:r>
          </a:p>
          <a:p>
            <a:pPr marL="446088"/>
            <a:r>
              <a:rPr lang="en-US" altLang="zh-CN" sz="2000" dirty="0" smtClean="0"/>
              <a:t>    </a:t>
            </a:r>
            <a:r>
              <a:rPr lang="zh-CN" altLang="en-US" sz="2000" dirty="0" smtClean="0"/>
              <a:t>设立股份有限公司必须选</a:t>
            </a:r>
            <a:r>
              <a:rPr lang="zh-CN" altLang="en-US" sz="2000" dirty="0"/>
              <a:t>定公司的名称</a:t>
            </a:r>
            <a:r>
              <a:rPr lang="en-US" altLang="zh-CN" sz="2000" dirty="0"/>
              <a:t>,</a:t>
            </a:r>
            <a:r>
              <a:rPr lang="zh-CN" altLang="en-US" sz="2000" dirty="0"/>
              <a:t>必须在公司的名称中标明“股份有限公司”</a:t>
            </a:r>
            <a:r>
              <a:rPr lang="zh-CN" altLang="en-US" sz="2000" dirty="0" smtClean="0"/>
              <a:t>的字样</a:t>
            </a:r>
            <a:r>
              <a:rPr lang="en-US" altLang="zh-CN" sz="2000" dirty="0"/>
              <a:t>,</a:t>
            </a:r>
            <a:r>
              <a:rPr lang="zh-CN" altLang="en-US" sz="2000" dirty="0"/>
              <a:t>同时应依法建立组织机构</a:t>
            </a:r>
            <a:r>
              <a:rPr lang="en-US" altLang="zh-CN" sz="2000" dirty="0"/>
              <a:t>.</a:t>
            </a:r>
            <a:r>
              <a:rPr lang="zh-CN" altLang="en-US" sz="2000" dirty="0"/>
              <a:t>采取发起设立方式的</a:t>
            </a:r>
            <a:r>
              <a:rPr lang="en-US" altLang="zh-CN" sz="2000" dirty="0"/>
              <a:t>,</a:t>
            </a:r>
            <a:r>
              <a:rPr lang="zh-CN" altLang="en-US" sz="2000" dirty="0"/>
              <a:t>应选举董事会和监事会</a:t>
            </a:r>
            <a:r>
              <a:rPr lang="en-US" altLang="zh-CN" sz="2000" dirty="0"/>
              <a:t>.</a:t>
            </a:r>
            <a:r>
              <a:rPr lang="zh-CN" altLang="en-US" sz="2000" dirty="0" smtClean="0"/>
              <a:t>采取募集方式设</a:t>
            </a:r>
            <a:r>
              <a:rPr lang="zh-CN" altLang="en-US" sz="2000" dirty="0"/>
              <a:t>立的</a:t>
            </a:r>
            <a:r>
              <a:rPr lang="en-US" altLang="zh-CN" sz="2000" dirty="0"/>
              <a:t>,</a:t>
            </a:r>
            <a:r>
              <a:rPr lang="zh-CN" altLang="en-US" sz="2000" dirty="0"/>
              <a:t>应依法召开创立大会</a:t>
            </a:r>
            <a:r>
              <a:rPr lang="en-US" altLang="zh-CN" sz="2000" dirty="0"/>
              <a:t>,</a:t>
            </a:r>
            <a:r>
              <a:rPr lang="zh-CN" altLang="en-US" sz="2000" dirty="0"/>
              <a:t>选举董事会和监事会</a:t>
            </a:r>
            <a:r>
              <a:rPr lang="en-US" altLang="zh-CN" sz="2000" dirty="0"/>
              <a:t>.</a:t>
            </a:r>
          </a:p>
          <a:p>
            <a:pPr marL="446088"/>
            <a:r>
              <a:rPr lang="zh-CN" altLang="en-US" sz="2000" dirty="0" smtClean="0"/>
              <a:t>６</a:t>
            </a:r>
            <a:r>
              <a:rPr lang="en-US" altLang="zh-CN" sz="2000" dirty="0" smtClean="0"/>
              <a:t>.</a:t>
            </a:r>
            <a:r>
              <a:rPr lang="zh-CN" altLang="en-US" sz="2000" dirty="0" smtClean="0"/>
              <a:t> </a:t>
            </a:r>
            <a:r>
              <a:rPr lang="zh-CN" altLang="en-US" sz="2000" dirty="0"/>
              <a:t>有公司住所</a:t>
            </a:r>
          </a:p>
          <a:p>
            <a:pPr marL="446088"/>
            <a:r>
              <a:rPr lang="zh-CN" altLang="en-US" sz="2000" dirty="0" smtClean="0"/>
              <a:t>    股份有限公司以其主要办事机构</a:t>
            </a:r>
            <a:r>
              <a:rPr lang="zh-CN" altLang="en-US" sz="2000" dirty="0"/>
              <a:t>所在地为住所</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313627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4278094"/>
          </a:xfrm>
          <a:prstGeom prst="rect">
            <a:avLst/>
          </a:prstGeom>
          <a:noFill/>
        </p:spPr>
        <p:txBody>
          <a:bodyPr wrap="square" rtlCol="0">
            <a:spAutoFit/>
          </a:bodyPr>
          <a:lstStyle/>
          <a:p>
            <a:r>
              <a:rPr lang="zh-CN" altLang="en-US" sz="2400" b="1" dirty="0" smtClean="0"/>
              <a:t>二、股份有限公司的设立</a:t>
            </a:r>
            <a:endParaRPr lang="en-US" altLang="zh-CN" sz="2400" b="1" dirty="0" smtClean="0"/>
          </a:p>
          <a:p>
            <a:pPr indent="534988"/>
            <a:r>
              <a:rPr lang="en-US" altLang="zh-CN" sz="2400" dirty="0"/>
              <a:t>(</a:t>
            </a:r>
            <a:r>
              <a:rPr lang="zh-CN" altLang="en-US" sz="2400" dirty="0"/>
              <a:t>三</a:t>
            </a:r>
            <a:r>
              <a:rPr lang="en-US" altLang="zh-CN" sz="2400" dirty="0"/>
              <a:t>)</a:t>
            </a:r>
            <a:r>
              <a:rPr lang="zh-CN" altLang="en-US" sz="2400" dirty="0"/>
              <a:t>股份有限公司的设立程序</a:t>
            </a:r>
          </a:p>
          <a:p>
            <a:pPr indent="534988"/>
            <a:r>
              <a:rPr lang="zh-CN" altLang="en-US" sz="2400" dirty="0" smtClean="0"/>
              <a:t>１</a:t>
            </a:r>
            <a:r>
              <a:rPr lang="en-US" altLang="zh-CN" sz="2400" dirty="0" smtClean="0"/>
              <a:t>.</a:t>
            </a:r>
            <a:r>
              <a:rPr lang="zh-CN" altLang="en-US" sz="2400" dirty="0" smtClean="0"/>
              <a:t>发起设立程序</a:t>
            </a:r>
            <a:endParaRPr lang="zh-CN" altLang="en-US" sz="2400" dirty="0"/>
          </a:p>
          <a:p>
            <a:pPr indent="534988"/>
            <a:r>
              <a:rPr lang="zh-CN" altLang="en-US" sz="2000" dirty="0"/>
              <a:t>根据</a:t>
            </a:r>
            <a:r>
              <a:rPr lang="en-US" altLang="zh-CN" sz="2000" dirty="0"/>
              <a:t>«</a:t>
            </a:r>
            <a:r>
              <a:rPr lang="zh-CN" altLang="en-US" sz="2000" dirty="0"/>
              <a:t>公司法</a:t>
            </a:r>
            <a:r>
              <a:rPr lang="en-US" altLang="zh-CN" sz="2000" dirty="0"/>
              <a:t>»</a:t>
            </a:r>
            <a:r>
              <a:rPr lang="zh-CN" altLang="en-US" sz="2000" dirty="0"/>
              <a:t>及有关法律的规定</a:t>
            </a:r>
            <a:r>
              <a:rPr lang="en-US" altLang="zh-CN" sz="2000" dirty="0"/>
              <a:t>,</a:t>
            </a:r>
            <a:r>
              <a:rPr lang="zh-CN" altLang="en-US" sz="2000" dirty="0"/>
              <a:t>以发起方式设立的股份有限公司</a:t>
            </a:r>
            <a:r>
              <a:rPr lang="en-US" altLang="zh-CN" sz="2000" dirty="0"/>
              <a:t>,</a:t>
            </a:r>
            <a:r>
              <a:rPr lang="zh-CN" altLang="en-US" sz="2000" dirty="0" smtClean="0"/>
              <a:t>应当经过以下</a:t>
            </a:r>
            <a:r>
              <a:rPr lang="zh-TW" altLang="en-US" sz="2000" dirty="0" smtClean="0"/>
              <a:t>程序</a:t>
            </a:r>
            <a:r>
              <a:rPr lang="en-US" altLang="zh-TW" sz="2000" dirty="0" smtClean="0"/>
              <a:t>.</a:t>
            </a:r>
          </a:p>
          <a:p>
            <a:pPr indent="981075"/>
            <a:r>
              <a:rPr lang="en-US" altLang="zh-CN" sz="2000" dirty="0"/>
              <a:t>(</a:t>
            </a:r>
            <a:r>
              <a:rPr lang="zh-CN" altLang="en-US" sz="2000" dirty="0"/>
              <a:t>１</a:t>
            </a:r>
            <a:r>
              <a:rPr lang="en-US" altLang="zh-CN" sz="2000" dirty="0"/>
              <a:t>)</a:t>
            </a:r>
            <a:r>
              <a:rPr lang="zh-CN" altLang="en-US" sz="2000" dirty="0"/>
              <a:t>发起人发起</a:t>
            </a:r>
            <a:r>
              <a:rPr lang="en-US" altLang="zh-CN" sz="2000" dirty="0"/>
              <a:t>.</a:t>
            </a:r>
          </a:p>
          <a:p>
            <a:pPr indent="981075"/>
            <a:r>
              <a:rPr lang="en-US" altLang="zh-CN" sz="2000" dirty="0"/>
              <a:t>(</a:t>
            </a:r>
            <a:r>
              <a:rPr lang="zh-CN" altLang="en-US" sz="2000" dirty="0"/>
              <a:t>２</a:t>
            </a:r>
            <a:r>
              <a:rPr lang="en-US" altLang="zh-CN" sz="2000" dirty="0"/>
              <a:t>)</a:t>
            </a:r>
            <a:r>
              <a:rPr lang="zh-CN" altLang="en-US" sz="2000" dirty="0"/>
              <a:t>公司名称预先核准</a:t>
            </a:r>
            <a:r>
              <a:rPr lang="en-US" altLang="zh-CN" sz="2000" dirty="0"/>
              <a:t>.</a:t>
            </a:r>
          </a:p>
          <a:p>
            <a:pPr indent="981075"/>
            <a:r>
              <a:rPr lang="en-US" altLang="zh-CN" sz="2000" dirty="0"/>
              <a:t>(</a:t>
            </a:r>
            <a:r>
              <a:rPr lang="zh-CN" altLang="en-US" sz="2000" dirty="0"/>
              <a:t>３</a:t>
            </a:r>
            <a:r>
              <a:rPr lang="en-US" altLang="zh-CN" sz="2000" dirty="0"/>
              <a:t>)</a:t>
            </a:r>
            <a:r>
              <a:rPr lang="zh-CN" altLang="en-US" sz="2000" dirty="0"/>
              <a:t>发起人书面认足公司章程规定其认购的股份</a:t>
            </a:r>
            <a:r>
              <a:rPr lang="en-US" altLang="zh-CN" sz="2000" dirty="0"/>
              <a:t>.</a:t>
            </a:r>
          </a:p>
          <a:p>
            <a:pPr indent="981075"/>
            <a:r>
              <a:rPr lang="en-US" altLang="zh-CN" sz="2000" dirty="0"/>
              <a:t>(</a:t>
            </a:r>
            <a:r>
              <a:rPr lang="zh-CN" altLang="en-US" sz="2000" dirty="0"/>
              <a:t>４</a:t>
            </a:r>
            <a:r>
              <a:rPr lang="en-US" altLang="zh-CN" sz="2000" dirty="0"/>
              <a:t>)</a:t>
            </a:r>
            <a:r>
              <a:rPr lang="zh-CN" altLang="en-US" sz="2000" dirty="0"/>
              <a:t>缴纳出资</a:t>
            </a:r>
            <a:r>
              <a:rPr lang="en-US" altLang="zh-CN" sz="2000" dirty="0"/>
              <a:t>.</a:t>
            </a:r>
            <a:r>
              <a:rPr lang="zh-CN" altLang="en-US" sz="2000" dirty="0"/>
              <a:t>发起人应书面认足公司章程规定其认购的股份</a:t>
            </a:r>
            <a:r>
              <a:rPr lang="en-US" altLang="zh-CN" sz="2000" dirty="0"/>
              <a:t>,</a:t>
            </a:r>
            <a:r>
              <a:rPr lang="zh-CN" altLang="en-US" sz="2000" dirty="0"/>
              <a:t>按</a:t>
            </a:r>
            <a:r>
              <a:rPr lang="en-US" altLang="zh-CN" sz="2000" dirty="0"/>
              <a:t>«</a:t>
            </a:r>
            <a:r>
              <a:rPr lang="zh-CN" altLang="en-US" sz="2000" dirty="0"/>
              <a:t>公司法</a:t>
            </a:r>
            <a:r>
              <a:rPr lang="en-US" altLang="zh-CN" sz="2000" dirty="0"/>
              <a:t>»</a:t>
            </a:r>
            <a:r>
              <a:rPr lang="zh-CN" altLang="en-US" sz="2000" dirty="0" smtClean="0"/>
              <a:t>的规定缴纳出资</a:t>
            </a:r>
            <a:r>
              <a:rPr lang="en-US" altLang="zh-CN" sz="2000" dirty="0" smtClean="0"/>
              <a:t>.</a:t>
            </a:r>
          </a:p>
          <a:p>
            <a:pPr indent="981075"/>
            <a:r>
              <a:rPr lang="zh-CN" altLang="en-US" sz="2000" dirty="0" smtClean="0"/>
              <a:t>    以非货币财产出资</a:t>
            </a:r>
            <a:r>
              <a:rPr lang="zh-CN" altLang="en-US" sz="2000" dirty="0"/>
              <a:t>的</a:t>
            </a:r>
            <a:r>
              <a:rPr lang="en-US" altLang="zh-CN" sz="2000" dirty="0"/>
              <a:t>,</a:t>
            </a:r>
            <a:r>
              <a:rPr lang="zh-CN" altLang="en-US" sz="2000" dirty="0"/>
              <a:t>应当依法办理其财产权的转移手续</a:t>
            </a:r>
            <a:r>
              <a:rPr lang="en-US" altLang="zh-CN" sz="2000" dirty="0"/>
              <a:t>.</a:t>
            </a:r>
          </a:p>
          <a:p>
            <a:pPr indent="981075"/>
            <a:r>
              <a:rPr lang="en-US" altLang="zh-CN" sz="2000" dirty="0"/>
              <a:t>(</a:t>
            </a:r>
            <a:r>
              <a:rPr lang="zh-CN" altLang="en-US" sz="2000" dirty="0"/>
              <a:t>５</a:t>
            </a:r>
            <a:r>
              <a:rPr lang="en-US" altLang="zh-CN" sz="2000" dirty="0"/>
              <a:t>)</a:t>
            </a:r>
            <a:r>
              <a:rPr lang="zh-CN" altLang="en-US" sz="2000" dirty="0"/>
              <a:t>选举董事会和监事会</a:t>
            </a:r>
            <a:r>
              <a:rPr lang="en-US" altLang="zh-CN" sz="2000" dirty="0"/>
              <a:t>.</a:t>
            </a:r>
            <a:r>
              <a:rPr lang="zh-CN" altLang="en-US" sz="2000" dirty="0"/>
              <a:t>发起人首次缴纳出资后</a:t>
            </a:r>
            <a:r>
              <a:rPr lang="en-US" altLang="zh-CN" sz="2000" dirty="0"/>
              <a:t>,</a:t>
            </a:r>
            <a:r>
              <a:rPr lang="zh-CN" altLang="en-US" sz="2000" dirty="0"/>
              <a:t>应当选举董事会和监事会</a:t>
            </a:r>
            <a:r>
              <a:rPr lang="en-US" altLang="zh-CN" sz="2000" dirty="0"/>
              <a:t>,</a:t>
            </a:r>
            <a:r>
              <a:rPr lang="zh-CN" altLang="en-US" sz="2000" dirty="0"/>
              <a:t>建立</a:t>
            </a:r>
            <a:r>
              <a:rPr lang="zh-CN" altLang="en-US" sz="2000" dirty="0" smtClean="0"/>
              <a:t>公司的组</a:t>
            </a:r>
            <a:endParaRPr lang="en-US" altLang="zh-CN" sz="2000" dirty="0" smtClean="0"/>
          </a:p>
          <a:p>
            <a:pPr indent="981075"/>
            <a:r>
              <a:rPr lang="en-US" altLang="zh-CN" sz="2000" dirty="0"/>
              <a:t> </a:t>
            </a:r>
            <a:r>
              <a:rPr lang="en-US" altLang="zh-CN" sz="2000" dirty="0" smtClean="0"/>
              <a:t>   </a:t>
            </a:r>
            <a:r>
              <a:rPr lang="zh-CN" altLang="en-US" sz="2000" dirty="0" smtClean="0"/>
              <a:t>织机构</a:t>
            </a:r>
            <a:r>
              <a:rPr lang="en-US" altLang="zh-CN" sz="2000" dirty="0"/>
              <a:t>.</a:t>
            </a:r>
          </a:p>
          <a:p>
            <a:pPr indent="981075"/>
            <a:r>
              <a:rPr lang="en-US" altLang="zh-CN" sz="2000" dirty="0"/>
              <a:t>(</a:t>
            </a:r>
            <a:r>
              <a:rPr lang="zh-CN" altLang="en-US" sz="2000" dirty="0"/>
              <a:t>６</a:t>
            </a:r>
            <a:r>
              <a:rPr lang="en-US" altLang="zh-CN" sz="2000" dirty="0"/>
              <a:t>)</a:t>
            </a:r>
            <a:r>
              <a:rPr lang="zh-CN" altLang="en-US" sz="2000" dirty="0"/>
              <a:t>申请设立登记</a:t>
            </a:r>
            <a:r>
              <a:rPr lang="en-US" altLang="zh-CN" sz="2000" dirty="0"/>
              <a:t>.</a:t>
            </a:r>
            <a:r>
              <a:rPr lang="zh-CN" altLang="en-US" sz="2000" dirty="0"/>
              <a:t>发起人选举董事会和监事会后</a:t>
            </a:r>
            <a:r>
              <a:rPr lang="en-US" altLang="zh-CN" sz="2000" dirty="0"/>
              <a:t>,</a:t>
            </a:r>
            <a:r>
              <a:rPr lang="zh-CN" altLang="en-US" sz="2000" dirty="0"/>
              <a:t>董事会应当向公司登记机关报送</a:t>
            </a:r>
            <a:r>
              <a:rPr lang="zh-CN" altLang="en-US" sz="2000" dirty="0" smtClean="0"/>
              <a:t>公司章                          </a:t>
            </a:r>
            <a:endParaRPr lang="en-US" altLang="zh-CN" sz="2000" dirty="0" smtClean="0"/>
          </a:p>
          <a:p>
            <a:pPr indent="981075"/>
            <a:r>
              <a:rPr lang="en-US" altLang="zh-CN" sz="2000" dirty="0"/>
              <a:t> </a:t>
            </a:r>
            <a:r>
              <a:rPr lang="en-US" altLang="zh-CN" sz="2000" dirty="0" smtClean="0"/>
              <a:t>   </a:t>
            </a:r>
            <a:r>
              <a:rPr lang="zh-CN" altLang="en-US" sz="2000" dirty="0" smtClean="0"/>
              <a:t>程</a:t>
            </a:r>
            <a:r>
              <a:rPr lang="en-US" altLang="zh-CN" sz="2000" dirty="0" smtClean="0"/>
              <a:t>,</a:t>
            </a:r>
            <a:r>
              <a:rPr lang="zh-CN" altLang="en-US" sz="2000" dirty="0" smtClean="0"/>
              <a:t>由依法设</a:t>
            </a:r>
            <a:r>
              <a:rPr lang="zh-CN" altLang="en-US" sz="2000" dirty="0"/>
              <a:t>定的验资机构出具的验资证明以及法律、行政法规规定的其他文件</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9092112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3662541"/>
          </a:xfrm>
          <a:prstGeom prst="rect">
            <a:avLst/>
          </a:prstGeom>
          <a:noFill/>
        </p:spPr>
        <p:txBody>
          <a:bodyPr wrap="square" rtlCol="0">
            <a:spAutoFit/>
          </a:bodyPr>
          <a:lstStyle/>
          <a:p>
            <a:r>
              <a:rPr lang="zh-CN" altLang="en-US" sz="2400" b="1" dirty="0" smtClean="0"/>
              <a:t>二、股份有限公司的设立</a:t>
            </a:r>
            <a:endParaRPr lang="en-US" altLang="zh-CN" sz="2400" b="1" dirty="0" smtClean="0"/>
          </a:p>
          <a:p>
            <a:pPr indent="534988"/>
            <a:r>
              <a:rPr lang="en-US" altLang="zh-CN" sz="2400" dirty="0"/>
              <a:t>(</a:t>
            </a:r>
            <a:r>
              <a:rPr lang="zh-CN" altLang="en-US" sz="2400" dirty="0"/>
              <a:t>三</a:t>
            </a:r>
            <a:r>
              <a:rPr lang="en-US" altLang="zh-CN" sz="2400" dirty="0"/>
              <a:t>)</a:t>
            </a:r>
            <a:r>
              <a:rPr lang="zh-CN" altLang="en-US" sz="2400" dirty="0"/>
              <a:t>股份有限公司的设立程序</a:t>
            </a:r>
          </a:p>
          <a:p>
            <a:pPr indent="890588"/>
            <a:r>
              <a:rPr lang="zh-CN" altLang="en-US" sz="2400" dirty="0" smtClean="0"/>
              <a:t>２ </a:t>
            </a:r>
            <a:r>
              <a:rPr lang="en-US" altLang="zh-CN" sz="2400" dirty="0" smtClean="0"/>
              <a:t>.</a:t>
            </a:r>
            <a:r>
              <a:rPr lang="zh-CN" altLang="en-US" sz="2400" dirty="0" smtClean="0"/>
              <a:t>募集设立程序</a:t>
            </a:r>
            <a:endParaRPr lang="en-US" altLang="zh-CN" sz="2400" dirty="0"/>
          </a:p>
          <a:p>
            <a:pPr indent="890588"/>
            <a:r>
              <a:rPr lang="zh-CN" altLang="en-US" sz="2000" dirty="0" smtClean="0"/>
              <a:t>（</a:t>
            </a:r>
            <a:r>
              <a:rPr lang="en-US" altLang="zh-CN" sz="2000" dirty="0" smtClean="0"/>
              <a:t>1</a:t>
            </a:r>
            <a:r>
              <a:rPr lang="zh-CN" altLang="en-US" sz="2000" dirty="0" smtClean="0"/>
              <a:t>）发起人发起</a:t>
            </a:r>
            <a:r>
              <a:rPr lang="en-US" altLang="zh-CN" sz="2000" dirty="0"/>
              <a:t>.</a:t>
            </a:r>
          </a:p>
          <a:p>
            <a:pPr indent="890588"/>
            <a:r>
              <a:rPr lang="zh-CN" altLang="en-US" sz="2000" dirty="0" smtClean="0"/>
              <a:t>（</a:t>
            </a:r>
            <a:r>
              <a:rPr lang="en-US" altLang="zh-CN" sz="2000" dirty="0" smtClean="0"/>
              <a:t>2</a:t>
            </a:r>
            <a:r>
              <a:rPr lang="zh-CN" altLang="en-US" sz="2000" dirty="0" smtClean="0"/>
              <a:t>）公司名称预先核准</a:t>
            </a:r>
            <a:r>
              <a:rPr lang="en-US" altLang="zh-CN" sz="2000" dirty="0"/>
              <a:t>.</a:t>
            </a:r>
          </a:p>
          <a:p>
            <a:pPr indent="890588"/>
            <a:r>
              <a:rPr lang="zh-CN" altLang="en-US" sz="2000" dirty="0" smtClean="0"/>
              <a:t>（</a:t>
            </a:r>
            <a:r>
              <a:rPr lang="en-US" altLang="zh-CN" sz="2000" dirty="0" smtClean="0"/>
              <a:t>3</a:t>
            </a:r>
            <a:r>
              <a:rPr lang="zh-CN" altLang="en-US" sz="2000" dirty="0" smtClean="0"/>
              <a:t>）发起人认购股份</a:t>
            </a:r>
            <a:r>
              <a:rPr lang="en-US" altLang="zh-CN" sz="2000" dirty="0"/>
              <a:t>.</a:t>
            </a:r>
            <a:r>
              <a:rPr lang="zh-CN" altLang="en-US" sz="2000" dirty="0"/>
              <a:t>发起人认购的股份不得少于公司股份总数</a:t>
            </a:r>
            <a:r>
              <a:rPr lang="zh-CN" altLang="en-US" sz="2000" dirty="0" smtClean="0"/>
              <a:t>的</a:t>
            </a:r>
            <a:r>
              <a:rPr lang="en-US" altLang="zh-CN" sz="2000" dirty="0" smtClean="0"/>
              <a:t>35%;</a:t>
            </a:r>
            <a:r>
              <a:rPr lang="zh-CN" altLang="en-US" sz="2000" dirty="0"/>
              <a:t>但是</a:t>
            </a:r>
            <a:r>
              <a:rPr lang="en-US" altLang="zh-CN" sz="2000" dirty="0"/>
              <a:t>,</a:t>
            </a:r>
            <a:r>
              <a:rPr lang="zh-CN" altLang="en-US" sz="2000" dirty="0"/>
              <a:t>法律、行</a:t>
            </a:r>
          </a:p>
          <a:p>
            <a:pPr indent="1336675"/>
            <a:r>
              <a:rPr lang="zh-CN" altLang="en-US" sz="2000" dirty="0" smtClean="0"/>
              <a:t>   政法规另有规</a:t>
            </a:r>
            <a:r>
              <a:rPr lang="zh-CN" altLang="en-US" sz="2000" dirty="0"/>
              <a:t>定的</a:t>
            </a:r>
            <a:r>
              <a:rPr lang="en-US" altLang="zh-CN" sz="2000" dirty="0"/>
              <a:t>,</a:t>
            </a:r>
            <a:r>
              <a:rPr lang="zh-CN" altLang="en-US" sz="2000" dirty="0"/>
              <a:t>从其规定</a:t>
            </a:r>
            <a:r>
              <a:rPr lang="en-US" altLang="zh-CN" sz="2000" dirty="0"/>
              <a:t>.</a:t>
            </a:r>
          </a:p>
          <a:p>
            <a:pPr indent="890588"/>
            <a:r>
              <a:rPr lang="zh-CN" altLang="en-US" sz="2000" dirty="0" smtClean="0"/>
              <a:t>（</a:t>
            </a:r>
            <a:r>
              <a:rPr lang="en-US" altLang="zh-CN" sz="2000" dirty="0" smtClean="0"/>
              <a:t>4</a:t>
            </a:r>
            <a:r>
              <a:rPr lang="zh-CN" altLang="en-US" sz="2000" dirty="0" smtClean="0"/>
              <a:t>）向</a:t>
            </a:r>
            <a:r>
              <a:rPr lang="zh-CN" altLang="en-US" sz="2000" dirty="0"/>
              <a:t>社会公开募集股份</a:t>
            </a:r>
            <a:r>
              <a:rPr lang="en-US" altLang="zh-CN" sz="2000" dirty="0"/>
              <a:t>.</a:t>
            </a:r>
            <a:r>
              <a:rPr lang="zh-CN" altLang="en-US" sz="2000" dirty="0"/>
              <a:t>发起人向社会公开募集股份</a:t>
            </a:r>
            <a:r>
              <a:rPr lang="en-US" altLang="zh-CN" sz="2000" dirty="0"/>
              <a:t>,</a:t>
            </a:r>
            <a:r>
              <a:rPr lang="zh-CN" altLang="en-US" sz="2000" dirty="0"/>
              <a:t>必须公告招股说明书</a:t>
            </a:r>
            <a:r>
              <a:rPr lang="en-US" altLang="zh-CN" sz="2000" dirty="0"/>
              <a:t>,</a:t>
            </a:r>
            <a:r>
              <a:rPr lang="zh-CN" altLang="en-US" sz="2000" dirty="0" smtClean="0"/>
              <a:t>并制作认股书</a:t>
            </a:r>
            <a:r>
              <a:rPr lang="en-US" altLang="zh-CN" sz="2000" dirty="0" smtClean="0"/>
              <a:t>.</a:t>
            </a:r>
          </a:p>
          <a:p>
            <a:pPr indent="981075"/>
            <a:r>
              <a:rPr lang="en-US" altLang="zh-CN" sz="2000" dirty="0" smtClean="0"/>
              <a:t>(</a:t>
            </a:r>
            <a:r>
              <a:rPr lang="zh-CN" altLang="en-US" sz="2000" dirty="0"/>
              <a:t>５</a:t>
            </a:r>
            <a:r>
              <a:rPr lang="en-US" altLang="zh-CN" sz="2000" dirty="0"/>
              <a:t>)</a:t>
            </a:r>
            <a:r>
              <a:rPr lang="zh-CN" altLang="en-US" sz="2000" dirty="0"/>
              <a:t>召开创立大会</a:t>
            </a:r>
            <a:r>
              <a:rPr lang="en-US" altLang="zh-CN" sz="2000" dirty="0" smtClean="0"/>
              <a:t>.</a:t>
            </a:r>
            <a:r>
              <a:rPr lang="zh-CN" altLang="en-US" sz="2000" dirty="0"/>
              <a:t>发行股份的股款缴足后</a:t>
            </a:r>
            <a:r>
              <a:rPr lang="en-US" altLang="zh-CN" sz="2000" dirty="0"/>
              <a:t>,</a:t>
            </a:r>
            <a:r>
              <a:rPr lang="zh-CN" altLang="en-US" sz="2000" dirty="0"/>
              <a:t>必须经依法设</a:t>
            </a:r>
            <a:r>
              <a:rPr lang="zh-CN" altLang="en-US" sz="2000" dirty="0" smtClean="0"/>
              <a:t>立的验资机构验资并出具证明</a:t>
            </a:r>
            <a:r>
              <a:rPr lang="en-US" altLang="zh-CN" sz="2000" dirty="0" smtClean="0"/>
              <a:t>. </a:t>
            </a:r>
          </a:p>
          <a:p>
            <a:pPr indent="981075"/>
            <a:r>
              <a:rPr lang="en-US" altLang="zh-CN" sz="2000" dirty="0"/>
              <a:t> </a:t>
            </a:r>
            <a:r>
              <a:rPr lang="en-US" altLang="zh-CN" sz="2000" dirty="0" smtClean="0"/>
              <a:t> </a:t>
            </a:r>
            <a:r>
              <a:rPr lang="zh-CN" altLang="en-US" sz="2000" dirty="0" smtClean="0"/>
              <a:t>发起人应当自股款缴足之</a:t>
            </a:r>
            <a:r>
              <a:rPr lang="zh-CN" altLang="en-US" sz="2000" dirty="0"/>
              <a:t>日</a:t>
            </a:r>
            <a:r>
              <a:rPr lang="zh-CN" altLang="en-US" sz="2000" dirty="0" smtClean="0"/>
              <a:t>起</a:t>
            </a:r>
            <a:r>
              <a:rPr lang="en-US" altLang="zh-CN" sz="2000" dirty="0" smtClean="0"/>
              <a:t>30</a:t>
            </a:r>
            <a:r>
              <a:rPr lang="zh-CN" altLang="en-US" sz="2000" dirty="0" smtClean="0"/>
              <a:t>日内</a:t>
            </a:r>
            <a:r>
              <a:rPr lang="zh-CN" altLang="en-US" sz="2000" dirty="0"/>
              <a:t>主持召开公司创立大会</a:t>
            </a:r>
            <a:r>
              <a:rPr lang="en-US" altLang="zh-CN" sz="2000" dirty="0" smtClean="0"/>
              <a:t>.</a:t>
            </a:r>
          </a:p>
          <a:p>
            <a:pPr indent="981075"/>
            <a:r>
              <a:rPr lang="zh-CN" altLang="en-US" sz="2000" dirty="0" smtClean="0"/>
              <a:t>（</a:t>
            </a:r>
            <a:r>
              <a:rPr lang="en-US" altLang="zh-CN" sz="2000" dirty="0" smtClean="0"/>
              <a:t>6</a:t>
            </a:r>
            <a:r>
              <a:rPr lang="zh-CN" altLang="en-US" sz="2000" dirty="0" smtClean="0"/>
              <a:t>）申请设立登记。</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9093897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478423"/>
          </a:xfrm>
          <a:prstGeom prst="rect">
            <a:avLst/>
          </a:prstGeom>
          <a:noFill/>
        </p:spPr>
        <p:txBody>
          <a:bodyPr wrap="square" rtlCol="0">
            <a:spAutoFit/>
          </a:bodyPr>
          <a:lstStyle/>
          <a:p>
            <a:r>
              <a:rPr lang="zh-CN" altLang="en-US" sz="2400" b="1" dirty="0"/>
              <a:t>三、股份有限公司的组织机构</a:t>
            </a:r>
          </a:p>
          <a:p>
            <a:r>
              <a:rPr lang="zh-CN" altLang="en-US" sz="2400" dirty="0" smtClean="0"/>
              <a:t>        股份</a:t>
            </a:r>
            <a:r>
              <a:rPr lang="zh-CN" altLang="en-US" sz="2400" dirty="0"/>
              <a:t>有限公司的组织机构由股东大会、董事会和经理、监事会组成</a:t>
            </a:r>
            <a:r>
              <a:rPr lang="en-US" altLang="zh-CN" sz="2400" dirty="0"/>
              <a:t>.</a:t>
            </a:r>
          </a:p>
          <a:p>
            <a:pPr indent="534988"/>
            <a:r>
              <a:rPr lang="en-US" altLang="zh-CN" sz="2400" dirty="0"/>
              <a:t>(</a:t>
            </a:r>
            <a:r>
              <a:rPr lang="zh-CN" altLang="en-US" sz="2400" dirty="0"/>
              <a:t>一</a:t>
            </a:r>
            <a:r>
              <a:rPr lang="en-US" altLang="zh-CN" sz="2400" dirty="0"/>
              <a:t>)</a:t>
            </a:r>
            <a:r>
              <a:rPr lang="zh-CN" altLang="en-US" sz="2400" dirty="0"/>
              <a:t>股东大会</a:t>
            </a:r>
          </a:p>
          <a:p>
            <a:pPr indent="534988"/>
            <a:r>
              <a:rPr lang="zh-CN" altLang="en-US" sz="2000" dirty="0" smtClean="0"/>
              <a:t>１</a:t>
            </a:r>
            <a:r>
              <a:rPr lang="en-US" altLang="zh-CN" sz="2000" dirty="0" smtClean="0"/>
              <a:t>.</a:t>
            </a:r>
            <a:r>
              <a:rPr lang="zh-CN" altLang="en-US" sz="2000" dirty="0" smtClean="0"/>
              <a:t> </a:t>
            </a:r>
            <a:r>
              <a:rPr lang="zh-CN" altLang="en-US" sz="2000" dirty="0"/>
              <a:t>股东大会的性质、组成和职权</a:t>
            </a:r>
          </a:p>
          <a:p>
            <a:pPr indent="534988"/>
            <a:r>
              <a:rPr lang="zh-CN" altLang="en-US" sz="2000" dirty="0"/>
              <a:t>股份有限公司股东大会由全体股东组成</a:t>
            </a:r>
            <a:r>
              <a:rPr lang="en-US" altLang="zh-CN" sz="2000" dirty="0"/>
              <a:t>,</a:t>
            </a:r>
            <a:r>
              <a:rPr lang="zh-CN" altLang="en-US" sz="2000" dirty="0"/>
              <a:t>股东大会是公司的权力机构</a:t>
            </a:r>
            <a:r>
              <a:rPr lang="en-US" altLang="zh-CN" sz="2000" dirty="0"/>
              <a:t>,</a:t>
            </a:r>
            <a:r>
              <a:rPr lang="zh-CN" altLang="en-US" sz="2000" dirty="0"/>
              <a:t>依照</a:t>
            </a:r>
            <a:r>
              <a:rPr lang="en-US" altLang="zh-CN" sz="2000" dirty="0"/>
              <a:t>«</a:t>
            </a:r>
            <a:r>
              <a:rPr lang="zh-CN" altLang="en-US" sz="2000" dirty="0"/>
              <a:t>公司法</a:t>
            </a:r>
            <a:r>
              <a:rPr lang="en-US" altLang="zh-CN" sz="2000" dirty="0"/>
              <a:t>»</a:t>
            </a:r>
            <a:r>
              <a:rPr lang="zh-CN" altLang="en-US" sz="2000" dirty="0" smtClean="0"/>
              <a:t>行使职权</a:t>
            </a:r>
            <a:r>
              <a:rPr lang="en-US" altLang="zh-CN" sz="2000" dirty="0"/>
              <a:t>.«</a:t>
            </a:r>
            <a:r>
              <a:rPr lang="zh-CN" altLang="en-US" sz="2000" dirty="0"/>
              <a:t>公司法</a:t>
            </a:r>
            <a:r>
              <a:rPr lang="en-US" altLang="zh-CN" sz="2000" dirty="0"/>
              <a:t>»</a:t>
            </a:r>
            <a:r>
              <a:rPr lang="zh-CN" altLang="en-US" sz="2000" dirty="0"/>
              <a:t>关于有限责任公司股东会职权的规定</a:t>
            </a:r>
            <a:r>
              <a:rPr lang="en-US" altLang="zh-CN" sz="2000" dirty="0"/>
              <a:t>,</a:t>
            </a:r>
            <a:r>
              <a:rPr lang="zh-CN" altLang="en-US" sz="2000" dirty="0"/>
              <a:t>适用于股份有限公司股东大会</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股东大会的形式</a:t>
            </a:r>
          </a:p>
          <a:p>
            <a:pPr indent="534988"/>
            <a:r>
              <a:rPr lang="zh-CN" altLang="en-US" sz="2000" dirty="0"/>
              <a:t>股东大会有年会和临时会议两种形式</a:t>
            </a:r>
            <a:r>
              <a:rPr lang="en-US" altLang="zh-CN" sz="2000" dirty="0"/>
              <a:t>.</a:t>
            </a:r>
            <a:r>
              <a:rPr lang="zh-CN" altLang="en-US" sz="2000" dirty="0"/>
              <a:t>股东大会应当每年召开１次年会</a:t>
            </a:r>
            <a:r>
              <a:rPr lang="en-US" altLang="zh-CN" sz="2000" dirty="0"/>
              <a:t>.</a:t>
            </a:r>
            <a:r>
              <a:rPr lang="zh-CN" altLang="en-US" sz="2000" dirty="0" smtClean="0"/>
              <a:t>有下列情形之</a:t>
            </a:r>
            <a:r>
              <a:rPr lang="zh-CN" altLang="en-US" sz="2000" dirty="0"/>
              <a:t>一的</a:t>
            </a:r>
            <a:r>
              <a:rPr lang="en-US" altLang="zh-CN" sz="2000" dirty="0"/>
              <a:t>,</a:t>
            </a:r>
            <a:r>
              <a:rPr lang="zh-CN" altLang="en-US" sz="2000" dirty="0"/>
              <a:t>应当在２个月内召开临时股东大会</a:t>
            </a:r>
            <a:r>
              <a:rPr lang="en-US" altLang="zh-CN" sz="2000" dirty="0"/>
              <a:t>:</a:t>
            </a:r>
            <a:r>
              <a:rPr lang="zh-CN" altLang="en-US" sz="2000" dirty="0"/>
              <a:t>董事人数不足本法规定人数或者公司章程</a:t>
            </a:r>
            <a:r>
              <a:rPr lang="zh-CN" altLang="en-US" sz="2000" dirty="0" smtClean="0"/>
              <a:t>所定人数的</a:t>
            </a:r>
            <a:r>
              <a:rPr lang="zh-CN" altLang="en-US" sz="2000" dirty="0"/>
              <a:t>２</a:t>
            </a:r>
            <a:r>
              <a:rPr lang="en-US" altLang="zh-CN" sz="2000" dirty="0"/>
              <a:t>/</a:t>
            </a:r>
            <a:r>
              <a:rPr lang="zh-CN" altLang="en-US" sz="2000" dirty="0"/>
              <a:t>３时</a:t>
            </a:r>
            <a:r>
              <a:rPr lang="en-US" altLang="zh-CN" sz="2000" dirty="0"/>
              <a:t>;</a:t>
            </a:r>
            <a:r>
              <a:rPr lang="zh-CN" altLang="en-US" sz="2000" dirty="0"/>
              <a:t>公司未弥补的亏损达实收股本总额１</a:t>
            </a:r>
            <a:r>
              <a:rPr lang="en-US" altLang="zh-CN" sz="2000" dirty="0"/>
              <a:t>/</a:t>
            </a:r>
            <a:r>
              <a:rPr lang="zh-CN" altLang="en-US" sz="2000" dirty="0"/>
              <a:t>３时</a:t>
            </a:r>
            <a:r>
              <a:rPr lang="en-US" altLang="zh-CN" sz="2000" dirty="0"/>
              <a:t>;</a:t>
            </a:r>
            <a:r>
              <a:rPr lang="zh-CN" altLang="en-US" sz="2000" dirty="0"/>
              <a:t>单独或者合计持有公司１０％</a:t>
            </a:r>
            <a:r>
              <a:rPr lang="zh-CN" altLang="en-US" sz="2000" dirty="0" smtClean="0"/>
              <a:t>以上股份</a:t>
            </a:r>
            <a:r>
              <a:rPr lang="zh-CN" altLang="en-US" sz="2000" dirty="0"/>
              <a:t>的股东请求时</a:t>
            </a:r>
            <a:r>
              <a:rPr lang="en-US" altLang="zh-CN" sz="2000" dirty="0"/>
              <a:t>;</a:t>
            </a:r>
            <a:r>
              <a:rPr lang="zh-CN" altLang="en-US" sz="2000" dirty="0"/>
              <a:t>董事会认为必要时</a:t>
            </a:r>
            <a:r>
              <a:rPr lang="en-US" altLang="zh-CN" sz="2000" dirty="0"/>
              <a:t>;</a:t>
            </a:r>
            <a:r>
              <a:rPr lang="zh-CN" altLang="en-US" sz="2000" dirty="0"/>
              <a:t>监事会提议召开时</a:t>
            </a:r>
            <a:r>
              <a:rPr lang="en-US" altLang="zh-CN" sz="2000" dirty="0"/>
              <a:t>;</a:t>
            </a:r>
            <a:r>
              <a:rPr lang="zh-CN" altLang="en-US" sz="2000" dirty="0"/>
              <a:t>公司章程规定的其他情形</a:t>
            </a:r>
            <a:r>
              <a:rPr lang="en-US" altLang="zh-CN" sz="2000" dirty="0"/>
              <a:t>.</a:t>
            </a:r>
          </a:p>
          <a:p>
            <a:pPr indent="534988"/>
            <a:r>
              <a:rPr lang="zh-CN" altLang="en-US" sz="2000" dirty="0" smtClean="0"/>
              <a:t>３</a:t>
            </a:r>
            <a:r>
              <a:rPr lang="en-US" altLang="zh-CN" sz="2000" dirty="0" smtClean="0"/>
              <a:t>.</a:t>
            </a:r>
            <a:r>
              <a:rPr lang="zh-CN" altLang="en-US" sz="2000" dirty="0" smtClean="0"/>
              <a:t> </a:t>
            </a:r>
            <a:r>
              <a:rPr lang="zh-CN" altLang="en-US" sz="2000" dirty="0"/>
              <a:t>股东大会的召开</a:t>
            </a:r>
          </a:p>
          <a:p>
            <a:pPr indent="534988"/>
            <a:r>
              <a:rPr lang="zh-CN" altLang="en-US" sz="2000" dirty="0"/>
              <a:t>股东大会会议由董事会召集</a:t>
            </a:r>
            <a:r>
              <a:rPr lang="en-US" altLang="zh-CN" sz="2000" dirty="0"/>
              <a:t>,</a:t>
            </a:r>
            <a:r>
              <a:rPr lang="zh-CN" altLang="en-US" sz="2000" dirty="0"/>
              <a:t>董事长主持</a:t>
            </a:r>
            <a:r>
              <a:rPr lang="en-US" altLang="zh-CN" sz="2000" dirty="0"/>
              <a:t>;</a:t>
            </a:r>
            <a:r>
              <a:rPr lang="zh-CN" altLang="en-US" sz="2000" dirty="0"/>
              <a:t>董事长不能履行职务或者不履行职务的</a:t>
            </a:r>
            <a:r>
              <a:rPr lang="en-US" altLang="zh-CN" sz="2000" dirty="0"/>
              <a:t>,</a:t>
            </a:r>
            <a:r>
              <a:rPr lang="zh-CN" altLang="en-US" sz="2000" dirty="0" smtClean="0"/>
              <a:t>由副董事长主持</a:t>
            </a:r>
            <a:r>
              <a:rPr lang="en-US" altLang="zh-CN" sz="2000" dirty="0"/>
              <a:t>;</a:t>
            </a:r>
            <a:r>
              <a:rPr lang="zh-CN" altLang="en-US" sz="2000" dirty="0"/>
              <a:t>副董事长不能履行职务或者不履行职务的</a:t>
            </a:r>
            <a:r>
              <a:rPr lang="en-US" altLang="zh-CN" sz="2000" dirty="0"/>
              <a:t>,</a:t>
            </a:r>
            <a:r>
              <a:rPr lang="zh-CN" altLang="en-US" sz="2000" dirty="0" smtClean="0"/>
              <a:t>由半数以上董事共同推举一名董事主持</a:t>
            </a:r>
            <a:r>
              <a:rPr lang="en-US" altLang="zh-CN" sz="2000" dirty="0" smtClean="0"/>
              <a:t>.</a:t>
            </a:r>
          </a:p>
          <a:p>
            <a:pPr indent="534988"/>
            <a:r>
              <a:rPr lang="zh-CN" altLang="en-US" sz="2000" dirty="0" smtClean="0"/>
              <a:t>４</a:t>
            </a:r>
            <a:r>
              <a:rPr lang="en-US" altLang="zh-CN" sz="2000" dirty="0"/>
              <a:t>.</a:t>
            </a:r>
            <a:r>
              <a:rPr lang="zh-CN" altLang="en-US" sz="2000" dirty="0" smtClean="0"/>
              <a:t> </a:t>
            </a:r>
            <a:r>
              <a:rPr lang="zh-CN" altLang="en-US" sz="2000" dirty="0"/>
              <a:t>股东大会的决议</a:t>
            </a:r>
          </a:p>
          <a:p>
            <a:pPr indent="534988"/>
            <a:r>
              <a:rPr lang="zh-CN" altLang="en-US" sz="2000" dirty="0"/>
              <a:t>股东出席股东大会会议</a:t>
            </a:r>
            <a:r>
              <a:rPr lang="en-US" altLang="zh-CN" sz="2000" dirty="0"/>
              <a:t>,</a:t>
            </a:r>
            <a:r>
              <a:rPr lang="zh-CN" altLang="en-US" sz="2000" dirty="0"/>
              <a:t>所持每一股份有一表决权</a:t>
            </a:r>
            <a:r>
              <a:rPr lang="en-US" altLang="zh-CN" sz="2000" dirty="0"/>
              <a:t>.</a:t>
            </a:r>
            <a:r>
              <a:rPr lang="zh-CN" altLang="en-US" sz="2000" dirty="0"/>
              <a:t>但是</a:t>
            </a:r>
            <a:r>
              <a:rPr lang="en-US" altLang="zh-CN" sz="2000" dirty="0"/>
              <a:t>,</a:t>
            </a:r>
            <a:r>
              <a:rPr lang="zh-CN" altLang="en-US" sz="2000" dirty="0"/>
              <a:t>公司持</a:t>
            </a:r>
            <a:r>
              <a:rPr lang="zh-CN" altLang="en-US" sz="2000" dirty="0" smtClean="0"/>
              <a:t>有的本公司股份没有表决权</a:t>
            </a:r>
            <a:r>
              <a:rPr lang="en-US" altLang="zh-CN" sz="2000" dirty="0"/>
              <a:t>.</a:t>
            </a:r>
            <a:r>
              <a:rPr lang="zh-CN" altLang="en-US" sz="2000" dirty="0"/>
              <a:t>股东大会作出决议</a:t>
            </a:r>
            <a:r>
              <a:rPr lang="en-US" altLang="zh-CN" sz="2000" dirty="0"/>
              <a:t>,</a:t>
            </a:r>
            <a:r>
              <a:rPr lang="zh-CN" altLang="en-US" sz="2000" dirty="0"/>
              <a:t>必须经出席会议的股东所持表决权过半数通过</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1097616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4893647"/>
          </a:xfrm>
          <a:prstGeom prst="rect">
            <a:avLst/>
          </a:prstGeom>
          <a:noFill/>
        </p:spPr>
        <p:txBody>
          <a:bodyPr wrap="square" rtlCol="0">
            <a:spAutoFit/>
          </a:bodyPr>
          <a:lstStyle/>
          <a:p>
            <a:r>
              <a:rPr lang="zh-CN" altLang="en-US" sz="2400" b="1" dirty="0"/>
              <a:t>三、股份有限公司的组织机构</a:t>
            </a:r>
          </a:p>
          <a:p>
            <a:r>
              <a:rPr lang="zh-CN" altLang="en-US" sz="2400" dirty="0" smtClean="0"/>
              <a:t>        股份</a:t>
            </a:r>
            <a:r>
              <a:rPr lang="zh-CN" altLang="en-US" sz="2400" dirty="0"/>
              <a:t>有限公司的组织机构由股东大会、董事会和经理、监事会组成</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董事会和经理</a:t>
            </a:r>
          </a:p>
          <a:p>
            <a:pPr indent="534988"/>
            <a:r>
              <a:rPr lang="zh-TW" altLang="en-US" sz="2000" dirty="0" smtClean="0"/>
              <a:t>１</a:t>
            </a:r>
            <a:r>
              <a:rPr lang="en-US" altLang="zh-TW" sz="2000" dirty="0" smtClean="0"/>
              <a:t>.</a:t>
            </a:r>
            <a:r>
              <a:rPr lang="zh-TW" altLang="en-US" sz="2000" dirty="0" smtClean="0"/>
              <a:t>董事会</a:t>
            </a:r>
            <a:endParaRPr lang="zh-TW" altLang="en-US" sz="2000" dirty="0"/>
          </a:p>
          <a:p>
            <a:pPr indent="890588"/>
            <a:r>
              <a:rPr lang="en-US" altLang="zh-TW" sz="2000" dirty="0"/>
              <a:t>(</a:t>
            </a:r>
            <a:r>
              <a:rPr lang="zh-TW" altLang="en-US" sz="2000" dirty="0"/>
              <a:t>１</a:t>
            </a:r>
            <a:r>
              <a:rPr lang="en-US" altLang="zh-TW" sz="2000" dirty="0"/>
              <a:t>)</a:t>
            </a:r>
            <a:r>
              <a:rPr lang="zh-TW" altLang="en-US" sz="2000" dirty="0"/>
              <a:t>董事会的性质、组成和职权</a:t>
            </a:r>
            <a:r>
              <a:rPr lang="en-US" altLang="zh-TW" sz="2000" dirty="0"/>
              <a:t>.</a:t>
            </a:r>
          </a:p>
          <a:p>
            <a:pPr indent="890588"/>
            <a:r>
              <a:rPr lang="zh-CN" altLang="en-US" sz="2000" dirty="0"/>
              <a:t>股份有限公司设董事会</a:t>
            </a:r>
            <a:r>
              <a:rPr lang="en-US" altLang="zh-CN" sz="2000" dirty="0"/>
              <a:t>,</a:t>
            </a:r>
            <a:r>
              <a:rPr lang="zh-CN" altLang="en-US" sz="2000" dirty="0" smtClean="0"/>
              <a:t>其成员为</a:t>
            </a:r>
            <a:r>
              <a:rPr lang="en-US" altLang="zh-CN" sz="2000" dirty="0" smtClean="0"/>
              <a:t>5~19</a:t>
            </a:r>
            <a:r>
              <a:rPr lang="zh-CN" altLang="en-US" sz="2000" dirty="0"/>
              <a:t>人</a:t>
            </a:r>
            <a:r>
              <a:rPr lang="en-US" altLang="zh-CN" sz="2000" dirty="0" smtClean="0"/>
              <a:t>.</a:t>
            </a:r>
            <a:r>
              <a:rPr lang="zh-CN" altLang="en-US" sz="2000" dirty="0"/>
              <a:t>董事会成员中可以有公司职工代表</a:t>
            </a:r>
            <a:r>
              <a:rPr lang="en-US" altLang="zh-CN" sz="2000" dirty="0"/>
              <a:t>.</a:t>
            </a:r>
            <a:r>
              <a:rPr lang="zh-CN" altLang="en-US" sz="2000" dirty="0" smtClean="0"/>
              <a:t>董事会</a:t>
            </a:r>
            <a:r>
              <a:rPr lang="zh-CN" altLang="en-US" sz="2000" dirty="0"/>
              <a:t>中的职工代表由公司职工通过职工代表大会、职工大会或者其他形式民主选举产生</a:t>
            </a:r>
            <a:r>
              <a:rPr lang="en-US" altLang="zh-CN" sz="2000" dirty="0" smtClean="0"/>
              <a:t>.</a:t>
            </a:r>
          </a:p>
          <a:p>
            <a:pPr indent="890588"/>
            <a:r>
              <a:rPr lang="en-US" altLang="zh-CN" sz="2000" dirty="0"/>
              <a:t>(</a:t>
            </a:r>
            <a:r>
              <a:rPr lang="zh-CN" altLang="en-US" sz="2000" dirty="0"/>
              <a:t>２</a:t>
            </a:r>
            <a:r>
              <a:rPr lang="en-US" altLang="zh-CN" sz="2000" dirty="0"/>
              <a:t>)</a:t>
            </a:r>
            <a:r>
              <a:rPr lang="zh-CN" altLang="en-US" sz="2000" dirty="0"/>
              <a:t>董事会的召开</a:t>
            </a:r>
            <a:r>
              <a:rPr lang="en-US" altLang="zh-CN" sz="2000" dirty="0"/>
              <a:t>.</a:t>
            </a:r>
          </a:p>
          <a:p>
            <a:pPr indent="890588"/>
            <a:r>
              <a:rPr lang="zh-CN" altLang="en-US" sz="2000" dirty="0"/>
              <a:t>董事会设董事长１人</a:t>
            </a:r>
            <a:r>
              <a:rPr lang="en-US" altLang="zh-CN" sz="2000" dirty="0"/>
              <a:t>,</a:t>
            </a:r>
            <a:r>
              <a:rPr lang="zh-CN" altLang="en-US" sz="2000" dirty="0"/>
              <a:t>可以设副董事长</a:t>
            </a:r>
            <a:r>
              <a:rPr lang="en-US" altLang="zh-CN" sz="2000" dirty="0"/>
              <a:t>.</a:t>
            </a:r>
            <a:r>
              <a:rPr lang="zh-CN" altLang="en-US" sz="2000" dirty="0"/>
              <a:t>董事长和副董事长由董事会以全体董</a:t>
            </a:r>
            <a:r>
              <a:rPr lang="zh-CN" altLang="en-US" sz="2000" dirty="0" smtClean="0"/>
              <a:t>事的过半数选举产生</a:t>
            </a:r>
            <a:r>
              <a:rPr lang="en-US" altLang="zh-CN" sz="2000" dirty="0"/>
              <a:t>.</a:t>
            </a:r>
            <a:r>
              <a:rPr lang="zh-CN" altLang="en-US" sz="2000" dirty="0"/>
              <a:t>董事长召集和主持董事会会议</a:t>
            </a:r>
            <a:r>
              <a:rPr lang="en-US" altLang="zh-CN" sz="2000" dirty="0"/>
              <a:t>,</a:t>
            </a:r>
            <a:r>
              <a:rPr lang="zh-CN" altLang="en-US" sz="2000" dirty="0"/>
              <a:t>检查董事会决议</a:t>
            </a:r>
            <a:r>
              <a:rPr lang="zh-CN" altLang="en-US" sz="2000" dirty="0" smtClean="0"/>
              <a:t>的实施情况</a:t>
            </a:r>
            <a:endParaRPr lang="en-US" altLang="zh-CN" sz="2000" dirty="0" smtClean="0"/>
          </a:p>
          <a:p>
            <a:pPr indent="890588"/>
            <a:r>
              <a:rPr lang="en-US" altLang="zh-CN" sz="2000" dirty="0"/>
              <a:t>(</a:t>
            </a:r>
            <a:r>
              <a:rPr lang="zh-CN" altLang="en-US" sz="2000" dirty="0"/>
              <a:t>３</a:t>
            </a:r>
            <a:r>
              <a:rPr lang="en-US" altLang="zh-CN" sz="2000" dirty="0"/>
              <a:t>)</a:t>
            </a:r>
            <a:r>
              <a:rPr lang="zh-CN" altLang="en-US" sz="2000" dirty="0"/>
              <a:t>董事会的决议</a:t>
            </a:r>
            <a:r>
              <a:rPr lang="en-US" altLang="zh-CN" sz="2000" dirty="0"/>
              <a:t>.</a:t>
            </a:r>
          </a:p>
          <a:p>
            <a:pPr indent="890588"/>
            <a:r>
              <a:rPr lang="zh-CN" altLang="en-US" sz="2000" dirty="0"/>
              <a:t>董事会会议应有过半数的董事出席方可举行</a:t>
            </a:r>
            <a:r>
              <a:rPr lang="en-US" altLang="zh-CN" sz="2000" dirty="0"/>
              <a:t>.</a:t>
            </a:r>
            <a:r>
              <a:rPr lang="zh-CN" altLang="en-US" sz="2000" dirty="0"/>
              <a:t>董事会作出决议</a:t>
            </a:r>
            <a:r>
              <a:rPr lang="en-US" altLang="zh-CN" sz="2000" dirty="0"/>
              <a:t>,</a:t>
            </a:r>
            <a:r>
              <a:rPr lang="zh-CN" altLang="en-US" sz="2000" dirty="0"/>
              <a:t>必须经全体董</a:t>
            </a:r>
            <a:r>
              <a:rPr lang="zh-CN" altLang="en-US" sz="2000" dirty="0" smtClean="0"/>
              <a:t>事的过半数通过</a:t>
            </a:r>
            <a:r>
              <a:rPr lang="en-US" altLang="zh-CN" sz="2000" dirty="0" smtClean="0"/>
              <a:t>.</a:t>
            </a:r>
          </a:p>
          <a:p>
            <a:pPr indent="534988"/>
            <a:r>
              <a:rPr lang="zh-TW" altLang="en-US" sz="2000" dirty="0" smtClean="0"/>
              <a:t>２</a:t>
            </a:r>
            <a:r>
              <a:rPr lang="en-US" altLang="zh-TW" sz="2000" dirty="0" smtClean="0"/>
              <a:t>.</a:t>
            </a:r>
            <a:r>
              <a:rPr lang="zh-TW" altLang="en-US" sz="2000" dirty="0" smtClean="0"/>
              <a:t> </a:t>
            </a:r>
            <a:r>
              <a:rPr lang="zh-TW" altLang="en-US" sz="2000" dirty="0"/>
              <a:t>经理</a:t>
            </a:r>
          </a:p>
          <a:p>
            <a:pPr indent="534988"/>
            <a:r>
              <a:rPr lang="zh-TW" altLang="en-US" sz="2000" dirty="0"/>
              <a:t>股份有限公司的经理由董事会决定聘任或者解聘</a:t>
            </a:r>
            <a:r>
              <a:rPr lang="en-US" altLang="zh-TW" sz="2000" dirty="0"/>
              <a:t>.</a:t>
            </a:r>
            <a:r>
              <a:rPr lang="zh-TW" altLang="en-US" sz="2000" dirty="0"/>
              <a:t>经理依据法律、行政法规和公司</a:t>
            </a:r>
            <a:r>
              <a:rPr lang="zh-TW" altLang="en-US" sz="2000" dirty="0" smtClean="0"/>
              <a:t>章程的规</a:t>
            </a:r>
            <a:r>
              <a:rPr lang="zh-TW" altLang="en-US" sz="2000" dirty="0"/>
              <a:t>定</a:t>
            </a:r>
            <a:r>
              <a:rPr lang="en-US" altLang="zh-TW" sz="2000" dirty="0"/>
              <a:t>,</a:t>
            </a:r>
            <a:r>
              <a:rPr lang="zh-TW" altLang="en-US" sz="2000" dirty="0"/>
              <a:t>负责公司的日常经营管理工作</a:t>
            </a:r>
            <a:r>
              <a:rPr lang="en-US" altLang="zh-TW" sz="2000" dirty="0" smtClean="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9480754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201424"/>
          </a:xfrm>
          <a:prstGeom prst="rect">
            <a:avLst/>
          </a:prstGeom>
          <a:noFill/>
        </p:spPr>
        <p:txBody>
          <a:bodyPr wrap="square" rtlCol="0">
            <a:spAutoFit/>
          </a:bodyPr>
          <a:lstStyle/>
          <a:p>
            <a:r>
              <a:rPr lang="zh-CN" altLang="en-US" sz="2400" b="1" dirty="0"/>
              <a:t>三、股份有限公司的组织机构</a:t>
            </a:r>
          </a:p>
          <a:p>
            <a:r>
              <a:rPr lang="zh-CN" altLang="en-US" sz="2400" dirty="0" smtClean="0"/>
              <a:t>        股份</a:t>
            </a:r>
            <a:r>
              <a:rPr lang="zh-CN" altLang="en-US" sz="2400" dirty="0"/>
              <a:t>有限公司的组织机构由股东大会、董事会和经理、监事会组成</a:t>
            </a:r>
            <a:r>
              <a:rPr lang="en-US" altLang="zh-CN" sz="2400" dirty="0"/>
              <a:t>.</a:t>
            </a:r>
          </a:p>
          <a:p>
            <a:pPr indent="534988"/>
            <a:r>
              <a:rPr lang="en-US" altLang="zh-CN" sz="2400" dirty="0"/>
              <a:t>(</a:t>
            </a:r>
            <a:r>
              <a:rPr lang="zh-CN" altLang="en-US" sz="2400" dirty="0"/>
              <a:t>三</a:t>
            </a:r>
            <a:r>
              <a:rPr lang="en-US" altLang="zh-CN" sz="2400" dirty="0"/>
              <a:t>)</a:t>
            </a:r>
            <a:r>
              <a:rPr lang="zh-CN" altLang="en-US" sz="2400" dirty="0"/>
              <a:t>监事会</a:t>
            </a:r>
          </a:p>
          <a:p>
            <a:pPr indent="534988"/>
            <a:r>
              <a:rPr lang="zh-CN" altLang="en-US" sz="2000" dirty="0" smtClean="0"/>
              <a:t>１</a:t>
            </a:r>
            <a:r>
              <a:rPr lang="en-US" altLang="zh-CN" sz="2000" dirty="0" smtClean="0"/>
              <a:t>.</a:t>
            </a:r>
            <a:r>
              <a:rPr lang="zh-CN" altLang="en-US" sz="2000" dirty="0" smtClean="0"/>
              <a:t>监事</a:t>
            </a:r>
            <a:r>
              <a:rPr lang="zh-CN" altLang="en-US" sz="2000" dirty="0"/>
              <a:t>会的性质、组成和职权</a:t>
            </a:r>
          </a:p>
          <a:p>
            <a:pPr indent="534988"/>
            <a:r>
              <a:rPr lang="zh-CN" altLang="en-US" sz="2000" dirty="0"/>
              <a:t>监事会是股份有限公司依照</a:t>
            </a:r>
            <a:r>
              <a:rPr lang="en-US" altLang="zh-CN" sz="2000" dirty="0"/>
              <a:t>«</a:t>
            </a:r>
            <a:r>
              <a:rPr lang="zh-CN" altLang="en-US" sz="2000" dirty="0"/>
              <a:t>公司法</a:t>
            </a:r>
            <a:r>
              <a:rPr lang="en-US" altLang="zh-CN" sz="2000" dirty="0"/>
              <a:t>»</a:t>
            </a:r>
            <a:r>
              <a:rPr lang="zh-CN" altLang="en-US" sz="2000" dirty="0"/>
              <a:t>及公司章程设立的</a:t>
            </a:r>
            <a:r>
              <a:rPr lang="en-US" altLang="zh-CN" sz="2000" dirty="0"/>
              <a:t>,</a:t>
            </a:r>
            <a:r>
              <a:rPr lang="zh-CN" altLang="en-US" sz="2000" dirty="0" smtClean="0"/>
              <a:t>是对公司各项事务进行监督的机构</a:t>
            </a:r>
            <a:r>
              <a:rPr lang="en-US" altLang="zh-CN" sz="2000" dirty="0"/>
              <a:t>.</a:t>
            </a:r>
            <a:r>
              <a:rPr lang="zh-CN" altLang="en-US" sz="2000" dirty="0"/>
              <a:t>设立监事会的目的就是对董事及经理的活动实施监督</a:t>
            </a:r>
            <a:r>
              <a:rPr lang="en-US" altLang="zh-CN" sz="2000" dirty="0"/>
              <a:t>,</a:t>
            </a:r>
            <a:r>
              <a:rPr lang="zh-CN" altLang="en-US" sz="2000" dirty="0"/>
              <a:t>保证董事和经理依法</a:t>
            </a:r>
            <a:r>
              <a:rPr lang="zh-CN" altLang="en-US" sz="2000" dirty="0" smtClean="0"/>
              <a:t>履行</a:t>
            </a:r>
            <a:r>
              <a:rPr lang="zh-TW" altLang="en-US" sz="2000" dirty="0" smtClean="0"/>
              <a:t>职责</a:t>
            </a:r>
            <a:r>
              <a:rPr lang="en-US" altLang="zh-TW" sz="2000" dirty="0" smtClean="0"/>
              <a:t>.</a:t>
            </a:r>
            <a:r>
              <a:rPr lang="zh-CN" altLang="en-US" sz="2000" dirty="0" smtClean="0"/>
              <a:t>股份有限公司设监事会</a:t>
            </a:r>
            <a:r>
              <a:rPr lang="en-US" altLang="zh-CN" sz="2000" dirty="0"/>
              <a:t>,</a:t>
            </a:r>
            <a:r>
              <a:rPr lang="zh-CN" altLang="en-US" sz="2000" dirty="0"/>
              <a:t>其成员不得少于３人</a:t>
            </a:r>
            <a:r>
              <a:rPr lang="en-US" altLang="zh-CN" sz="2000" dirty="0"/>
              <a:t>.</a:t>
            </a:r>
            <a:r>
              <a:rPr lang="zh-CN" altLang="en-US" sz="2000" dirty="0"/>
              <a:t>监事会应当包括股东代表和适</a:t>
            </a:r>
            <a:r>
              <a:rPr lang="zh-CN" altLang="en-US" sz="2000" dirty="0" smtClean="0"/>
              <a:t>当比例的公司职</a:t>
            </a:r>
            <a:r>
              <a:rPr lang="zh-CN" altLang="en-US" sz="2000" dirty="0"/>
              <a:t>工代表</a:t>
            </a:r>
            <a:r>
              <a:rPr lang="en-US" altLang="zh-CN" sz="2000" dirty="0"/>
              <a:t>,</a:t>
            </a:r>
            <a:r>
              <a:rPr lang="zh-CN" altLang="en-US" sz="2000" dirty="0"/>
              <a:t>其中职工代表的比例不得低于１</a:t>
            </a:r>
            <a:r>
              <a:rPr lang="en-US" altLang="zh-CN" sz="2000" dirty="0"/>
              <a:t>/</a:t>
            </a:r>
            <a:r>
              <a:rPr lang="zh-CN" altLang="en-US" sz="2000" dirty="0"/>
              <a:t>３</a:t>
            </a:r>
            <a:r>
              <a:rPr lang="en-US" altLang="zh-CN" sz="2000" dirty="0"/>
              <a:t>,</a:t>
            </a:r>
            <a:r>
              <a:rPr lang="zh-CN" altLang="en-US" sz="2000" dirty="0"/>
              <a:t>具体比例由公司章程规定</a:t>
            </a:r>
            <a:r>
              <a:rPr lang="en-US" altLang="zh-CN" sz="2000" dirty="0"/>
              <a:t>.</a:t>
            </a:r>
            <a:r>
              <a:rPr lang="zh-CN" altLang="en-US" sz="2000" dirty="0"/>
              <a:t>监事会</a:t>
            </a:r>
            <a:r>
              <a:rPr lang="zh-CN" altLang="en-US" sz="2000" dirty="0" smtClean="0"/>
              <a:t>中的职工代表由公司职工通过职</a:t>
            </a:r>
            <a:r>
              <a:rPr lang="zh-CN" altLang="en-US" sz="2000" dirty="0"/>
              <a:t>工代表大会、职工大会或者其他形式的民主选举产生</a:t>
            </a:r>
            <a:r>
              <a:rPr lang="en-US" altLang="zh-CN" sz="2000" dirty="0"/>
              <a:t>.</a:t>
            </a:r>
            <a:r>
              <a:rPr lang="zh-CN" altLang="en-US" sz="2000" dirty="0"/>
              <a:t>董事</a:t>
            </a:r>
            <a:r>
              <a:rPr lang="zh-CN" altLang="en-US" sz="2000" dirty="0" smtClean="0"/>
              <a:t>、高级管理人员不得兼任监事</a:t>
            </a:r>
            <a:r>
              <a:rPr lang="en-US" altLang="zh-CN" sz="2000" dirty="0"/>
              <a:t>.</a:t>
            </a:r>
          </a:p>
          <a:p>
            <a:pPr indent="534988"/>
            <a:r>
              <a:rPr lang="zh-CN" altLang="en-US" sz="2000" dirty="0" smtClean="0"/>
              <a:t>２</a:t>
            </a:r>
            <a:r>
              <a:rPr lang="en-US" altLang="zh-CN" sz="2000" dirty="0" smtClean="0"/>
              <a:t>.</a:t>
            </a:r>
            <a:r>
              <a:rPr lang="zh-CN" altLang="en-US" sz="2000" dirty="0" smtClean="0"/>
              <a:t>监事</a:t>
            </a:r>
            <a:r>
              <a:rPr lang="zh-CN" altLang="en-US" sz="2000" dirty="0"/>
              <a:t>会的召开</a:t>
            </a:r>
          </a:p>
          <a:p>
            <a:pPr indent="534988"/>
            <a:r>
              <a:rPr lang="zh-CN" altLang="en-US" sz="2000" dirty="0"/>
              <a:t>监事会设主席１人</a:t>
            </a:r>
            <a:r>
              <a:rPr lang="en-US" altLang="zh-CN" sz="2000" dirty="0"/>
              <a:t>,</a:t>
            </a:r>
            <a:r>
              <a:rPr lang="zh-CN" altLang="en-US" sz="2000" dirty="0"/>
              <a:t>可以设副主席</a:t>
            </a:r>
            <a:r>
              <a:rPr lang="en-US" altLang="zh-CN" sz="2000" dirty="0"/>
              <a:t>.</a:t>
            </a:r>
            <a:r>
              <a:rPr lang="zh-CN" altLang="en-US" sz="2000" dirty="0"/>
              <a:t>监事会主席和副主席由全体监事过半数选举产生</a:t>
            </a:r>
            <a:r>
              <a:rPr lang="en-US" altLang="zh-CN" sz="2000" dirty="0"/>
              <a:t>.</a:t>
            </a:r>
          </a:p>
          <a:p>
            <a:pPr indent="534988"/>
            <a:r>
              <a:rPr lang="zh-CN" altLang="en-US" sz="2000" dirty="0"/>
              <a:t>监事会主席召集和主持监事会会议</a:t>
            </a:r>
            <a:r>
              <a:rPr lang="en-US" altLang="zh-CN" sz="2000" dirty="0"/>
              <a:t>;</a:t>
            </a:r>
            <a:r>
              <a:rPr lang="zh-CN" altLang="en-US" sz="2000" dirty="0"/>
              <a:t>监事会主席不能履行职务或者不履行职务的</a:t>
            </a:r>
            <a:r>
              <a:rPr lang="en-US" altLang="zh-CN" sz="2000" dirty="0"/>
              <a:t>,</a:t>
            </a:r>
            <a:r>
              <a:rPr lang="zh-CN" altLang="en-US" sz="2000" dirty="0"/>
              <a:t>由监事会</a:t>
            </a:r>
          </a:p>
          <a:p>
            <a:pPr indent="534988"/>
            <a:r>
              <a:rPr lang="zh-CN" altLang="en-US" sz="2000" dirty="0"/>
              <a:t>副主席召集和主持监事会会议</a:t>
            </a:r>
            <a:r>
              <a:rPr lang="en-US" altLang="zh-CN" sz="2000" dirty="0"/>
              <a:t>;</a:t>
            </a:r>
            <a:r>
              <a:rPr lang="zh-CN" altLang="en-US" sz="2000" dirty="0"/>
              <a:t>监事会副主席不能履行职务或者不履行职务的</a:t>
            </a:r>
            <a:r>
              <a:rPr lang="en-US" altLang="zh-CN" sz="2000" dirty="0"/>
              <a:t>,</a:t>
            </a:r>
            <a:r>
              <a:rPr lang="zh-CN" altLang="en-US" sz="2000" dirty="0"/>
              <a:t>由半数以上</a:t>
            </a:r>
          </a:p>
          <a:p>
            <a:pPr indent="534988"/>
            <a:r>
              <a:rPr lang="zh-CN" altLang="en-US" sz="2000" dirty="0"/>
              <a:t>监事共同推举１名监事召集和主持监事会会议</a:t>
            </a:r>
            <a:r>
              <a:rPr lang="en-US" altLang="zh-CN" sz="2000" dirty="0"/>
              <a:t>.</a:t>
            </a:r>
          </a:p>
          <a:p>
            <a:pPr indent="534988"/>
            <a:r>
              <a:rPr lang="zh-CN" altLang="en-US" sz="2000" dirty="0" smtClean="0"/>
              <a:t>３</a:t>
            </a:r>
            <a:r>
              <a:rPr lang="en-US" altLang="zh-CN" sz="2000" dirty="0" smtClean="0"/>
              <a:t>.</a:t>
            </a:r>
            <a:r>
              <a:rPr lang="zh-CN" altLang="en-US" sz="2000" dirty="0" smtClean="0"/>
              <a:t>监事</a:t>
            </a:r>
            <a:r>
              <a:rPr lang="zh-CN" altLang="en-US" sz="2000" dirty="0"/>
              <a:t>会的决议</a:t>
            </a:r>
          </a:p>
          <a:p>
            <a:pPr indent="534988"/>
            <a:r>
              <a:rPr lang="zh-CN" altLang="en-US" sz="2000" dirty="0"/>
              <a:t>监事会每６个月至少召开１次会议</a:t>
            </a:r>
            <a:r>
              <a:rPr lang="en-US" altLang="zh-CN" sz="2000" dirty="0"/>
              <a:t>.</a:t>
            </a:r>
            <a:r>
              <a:rPr lang="zh-CN" altLang="en-US" sz="2000" dirty="0"/>
              <a:t>监事可以提议召开临时监事会会议</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2954418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4832092"/>
          </a:xfrm>
          <a:prstGeom prst="rect">
            <a:avLst/>
          </a:prstGeom>
          <a:noFill/>
        </p:spPr>
        <p:txBody>
          <a:bodyPr wrap="square" rtlCol="0">
            <a:spAutoFit/>
          </a:bodyPr>
          <a:lstStyle/>
          <a:p>
            <a:r>
              <a:rPr lang="zh-CN" altLang="en-US" sz="2400" b="1" dirty="0"/>
              <a:t>四、股份有限公司的股份发行和转让</a:t>
            </a:r>
          </a:p>
          <a:p>
            <a:pPr indent="534988"/>
            <a:r>
              <a:rPr lang="en-US" altLang="zh-CN" sz="2400" b="1" dirty="0"/>
              <a:t>(</a:t>
            </a:r>
            <a:r>
              <a:rPr lang="zh-CN" altLang="en-US" sz="2400" b="1" dirty="0"/>
              <a:t>一</a:t>
            </a:r>
            <a:r>
              <a:rPr lang="en-US" altLang="zh-CN" sz="2400" b="1" dirty="0"/>
              <a:t>)</a:t>
            </a:r>
            <a:r>
              <a:rPr lang="zh-CN" altLang="en-US" sz="2400" b="1" dirty="0"/>
              <a:t>股份发行</a:t>
            </a:r>
          </a:p>
          <a:p>
            <a:pPr indent="534988"/>
            <a:r>
              <a:rPr lang="zh-CN" altLang="en-US" sz="2000" dirty="0" smtClean="0"/>
              <a:t>１</a:t>
            </a:r>
            <a:r>
              <a:rPr lang="en-US" altLang="zh-CN" sz="2000" dirty="0" smtClean="0"/>
              <a:t>.</a:t>
            </a:r>
            <a:r>
              <a:rPr lang="zh-CN" altLang="en-US" sz="2000" dirty="0" smtClean="0"/>
              <a:t>股份和</a:t>
            </a:r>
            <a:r>
              <a:rPr lang="zh-CN" altLang="en-US" sz="2000" dirty="0"/>
              <a:t>股票的概念与特征</a:t>
            </a:r>
          </a:p>
          <a:p>
            <a:pPr indent="534988"/>
            <a:r>
              <a:rPr lang="en-US" altLang="zh-CN" sz="2000" dirty="0" smtClean="0"/>
              <a:t>    (</a:t>
            </a:r>
            <a:r>
              <a:rPr lang="zh-CN" altLang="en-US" sz="2000" dirty="0"/>
              <a:t>１</a:t>
            </a:r>
            <a:r>
              <a:rPr lang="en-US" altLang="zh-CN" sz="2000" dirty="0"/>
              <a:t>)</a:t>
            </a:r>
            <a:r>
              <a:rPr lang="zh-CN" altLang="en-US" sz="2000" dirty="0"/>
              <a:t>股份的概念与特征</a:t>
            </a:r>
            <a:r>
              <a:rPr lang="en-US" altLang="zh-CN" sz="2000" dirty="0"/>
              <a:t>.</a:t>
            </a:r>
          </a:p>
          <a:p>
            <a:pPr indent="890588"/>
            <a:r>
              <a:rPr lang="zh-CN" altLang="en-US" sz="2000" dirty="0"/>
              <a:t>股份</a:t>
            </a:r>
            <a:r>
              <a:rPr lang="en-US" altLang="zh-CN" sz="2000" dirty="0"/>
              <a:t>,</a:t>
            </a:r>
            <a:r>
              <a:rPr lang="zh-CN" altLang="en-US" sz="2000" dirty="0"/>
              <a:t>是指按相等金额或者相同比例</a:t>
            </a:r>
            <a:r>
              <a:rPr lang="en-US" altLang="zh-CN" sz="2000" dirty="0"/>
              <a:t>,</a:t>
            </a:r>
            <a:r>
              <a:rPr lang="zh-CN" altLang="en-US" sz="2000" dirty="0"/>
              <a:t>平均划分公司资本的基本计量单位</a:t>
            </a:r>
            <a:r>
              <a:rPr lang="en-US" altLang="zh-CN" sz="2000" dirty="0"/>
              <a:t>.</a:t>
            </a:r>
            <a:r>
              <a:rPr lang="zh-CN" altLang="en-US" sz="2000" dirty="0" smtClean="0"/>
              <a:t>股份是股份有限公司资</a:t>
            </a:r>
            <a:r>
              <a:rPr lang="zh-CN" altLang="en-US" sz="2000" dirty="0"/>
              <a:t>本的构成单位</a:t>
            </a:r>
            <a:r>
              <a:rPr lang="en-US" altLang="zh-CN" sz="2000" dirty="0"/>
              <a:t>,</a:t>
            </a:r>
            <a:r>
              <a:rPr lang="zh-CN" altLang="en-US" sz="2000" dirty="0"/>
              <a:t>是股东权利与义务的产生依据</a:t>
            </a:r>
            <a:r>
              <a:rPr lang="en-US" altLang="zh-CN" sz="2000" dirty="0"/>
              <a:t>.</a:t>
            </a:r>
          </a:p>
          <a:p>
            <a:r>
              <a:rPr lang="zh-CN" altLang="en-US" sz="2000" dirty="0"/>
              <a:t>股份具有以下特征</a:t>
            </a:r>
            <a:r>
              <a:rPr lang="en-US" altLang="zh-CN" sz="2000" dirty="0"/>
              <a:t>:</a:t>
            </a:r>
            <a:r>
              <a:rPr lang="zh-CN" altLang="en-US" sz="2000" dirty="0"/>
              <a:t>股份一律平等</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股份的发行实行公平、公正的原则</a:t>
            </a:r>
            <a:r>
              <a:rPr lang="en-US" altLang="zh-CN" sz="2000" dirty="0" smtClean="0"/>
              <a:t>,</a:t>
            </a:r>
            <a:r>
              <a:rPr lang="zh-CN" altLang="en-US" sz="2000" dirty="0" smtClean="0"/>
              <a:t>同种类</a:t>
            </a:r>
            <a:r>
              <a:rPr lang="zh-CN" altLang="en-US" sz="2000" dirty="0"/>
              <a:t>的每一股份应当具有同等权利</a:t>
            </a:r>
            <a:r>
              <a:rPr lang="en-US" altLang="zh-CN" sz="2000" dirty="0"/>
              <a:t>;</a:t>
            </a:r>
            <a:r>
              <a:rPr lang="zh-CN" altLang="en-US" sz="2000" dirty="0"/>
              <a:t>股份不可分割</a:t>
            </a:r>
            <a:r>
              <a:rPr lang="en-US" altLang="zh-CN" sz="2000" dirty="0"/>
              <a:t>;</a:t>
            </a:r>
            <a:r>
              <a:rPr lang="zh-CN" altLang="en-US" sz="2000" dirty="0"/>
              <a:t>股份可以转让</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smtClean="0"/>
              <a:t>股东持的股份可以依法转让</a:t>
            </a:r>
            <a:r>
              <a:rPr lang="en-US" altLang="zh-CN" sz="2000" dirty="0"/>
              <a:t>;</a:t>
            </a:r>
            <a:r>
              <a:rPr lang="zh-CN" altLang="en-US" sz="2000" dirty="0"/>
              <a:t>股份为有价证券</a:t>
            </a:r>
            <a:r>
              <a:rPr lang="en-US" altLang="zh-CN" sz="2000" dirty="0"/>
              <a:t>,</a:t>
            </a:r>
            <a:r>
              <a:rPr lang="zh-CN" altLang="en-US" sz="2000" dirty="0" smtClean="0"/>
              <a:t>具有</a:t>
            </a:r>
            <a:r>
              <a:rPr lang="zh-CN" altLang="en-US" sz="2000" dirty="0"/>
              <a:t>流通性</a:t>
            </a:r>
            <a:r>
              <a:rPr lang="en-US" altLang="zh-CN" sz="2000" dirty="0"/>
              <a:t>,</a:t>
            </a:r>
            <a:r>
              <a:rPr lang="zh-CN" altLang="en-US" sz="2000" dirty="0"/>
              <a:t>可以在不同的投资者之间交易</a:t>
            </a:r>
            <a:r>
              <a:rPr lang="zh-CN" altLang="en-US" sz="2000" dirty="0" smtClean="0"/>
              <a:t>、</a:t>
            </a:r>
            <a:r>
              <a:rPr lang="zh-TW" altLang="en-US" sz="2000" dirty="0" smtClean="0"/>
              <a:t>变现</a:t>
            </a:r>
            <a:r>
              <a:rPr lang="en-US" altLang="zh-TW" sz="2000" dirty="0"/>
              <a:t>.</a:t>
            </a:r>
          </a:p>
          <a:p>
            <a:pPr indent="801688"/>
            <a:r>
              <a:rPr lang="en-US" altLang="zh-CN" sz="2000" dirty="0"/>
              <a:t>(</a:t>
            </a:r>
            <a:r>
              <a:rPr lang="zh-CN" altLang="en-US" sz="2000" dirty="0"/>
              <a:t>２</a:t>
            </a:r>
            <a:r>
              <a:rPr lang="en-US" altLang="zh-CN" sz="2000" dirty="0"/>
              <a:t>)</a:t>
            </a:r>
            <a:r>
              <a:rPr lang="zh-CN" altLang="en-US" sz="2000" dirty="0"/>
              <a:t>股票的概念与特征</a:t>
            </a:r>
            <a:r>
              <a:rPr lang="en-US" altLang="zh-CN" sz="2000" dirty="0"/>
              <a:t>.</a:t>
            </a:r>
          </a:p>
          <a:p>
            <a:pPr indent="801688"/>
            <a:r>
              <a:rPr lang="zh-CN" altLang="en-US" sz="2000" dirty="0"/>
              <a:t>股票</a:t>
            </a:r>
            <a:r>
              <a:rPr lang="en-US" altLang="zh-CN" sz="2000" dirty="0"/>
              <a:t>,</a:t>
            </a:r>
            <a:r>
              <a:rPr lang="zh-CN" altLang="en-US" sz="2000" dirty="0"/>
              <a:t>是股份的表现形式</a:t>
            </a:r>
            <a:r>
              <a:rPr lang="en-US" altLang="zh-CN" sz="2000" dirty="0"/>
              <a:t>,</a:t>
            </a:r>
            <a:r>
              <a:rPr lang="zh-CN" altLang="en-US" sz="2000" dirty="0"/>
              <a:t>是公司签发的证明股东所持股份的凭证</a:t>
            </a:r>
            <a:r>
              <a:rPr lang="en-US" altLang="zh-CN" sz="2000" dirty="0" smtClean="0"/>
              <a:t>.</a:t>
            </a:r>
          </a:p>
          <a:p>
            <a:r>
              <a:rPr lang="zh-CN" altLang="en-US" sz="2000" dirty="0"/>
              <a:t>股票具有以下特征</a:t>
            </a:r>
            <a:r>
              <a:rPr lang="en-US" altLang="zh-CN" sz="2000" dirty="0"/>
              <a:t>:</a:t>
            </a:r>
            <a:r>
              <a:rPr lang="zh-CN" altLang="en-US" sz="2000" dirty="0"/>
              <a:t>股票是要式证券</a:t>
            </a:r>
            <a:r>
              <a:rPr lang="en-US" altLang="zh-CN" sz="2000" dirty="0"/>
              <a:t>,</a:t>
            </a:r>
            <a:r>
              <a:rPr lang="zh-CN" altLang="en-US" sz="2000" dirty="0"/>
              <a:t>股票采用纸面形式或者国务</a:t>
            </a:r>
            <a:r>
              <a:rPr lang="zh-CN" altLang="en-US" sz="2000" dirty="0" smtClean="0"/>
              <a:t>院证券监督管理机构规</a:t>
            </a:r>
            <a:r>
              <a:rPr lang="zh-CN" altLang="en-US" sz="2000" dirty="0"/>
              <a:t>定的其他形式</a:t>
            </a:r>
            <a:r>
              <a:rPr lang="en-US" altLang="zh-CN" sz="2000" dirty="0"/>
              <a:t>,</a:t>
            </a:r>
            <a:r>
              <a:rPr lang="zh-CN" altLang="en-US" sz="2000" dirty="0"/>
              <a:t>股票应当载明公司的名称、公司成立日期、股票种类、票面金额及</a:t>
            </a:r>
            <a:r>
              <a:rPr lang="zh-CN" altLang="en-US" sz="2000" dirty="0" smtClean="0"/>
              <a:t>代表的股份数</a:t>
            </a:r>
            <a:r>
              <a:rPr lang="zh-CN" altLang="en-US" sz="2000" dirty="0"/>
              <a:t>、股票的编号、法定代表人签名、公司盖章</a:t>
            </a:r>
            <a:r>
              <a:rPr lang="en-US" altLang="zh-CN" sz="2000" dirty="0"/>
              <a:t>,</a:t>
            </a:r>
            <a:r>
              <a:rPr lang="zh-CN" altLang="en-US" sz="2000" dirty="0"/>
              <a:t>发起人的股票</a:t>
            </a:r>
            <a:r>
              <a:rPr lang="en-US" altLang="zh-CN" sz="2000" dirty="0"/>
              <a:t>,</a:t>
            </a:r>
            <a:r>
              <a:rPr lang="zh-CN" altLang="en-US" sz="2000" dirty="0"/>
              <a:t>应当标明发起人股票字样</a:t>
            </a:r>
            <a:r>
              <a:rPr lang="en-US" altLang="zh-CN" sz="2000" dirty="0"/>
              <a:t>;</a:t>
            </a:r>
            <a:r>
              <a:rPr lang="zh-CN" altLang="en-US" sz="2000" dirty="0" smtClean="0"/>
              <a:t>股票</a:t>
            </a:r>
            <a:r>
              <a:rPr lang="zh-CN" altLang="en-US" sz="2000" dirty="0"/>
              <a:t>是有价证券</a:t>
            </a:r>
            <a:r>
              <a:rPr lang="en-US" altLang="zh-CN" sz="2000" dirty="0"/>
              <a:t>,</a:t>
            </a:r>
            <a:r>
              <a:rPr lang="zh-CN" altLang="en-US" sz="2000" dirty="0"/>
              <a:t>股票所代表的是一种具有财产内容的权利</a:t>
            </a:r>
            <a:r>
              <a:rPr lang="en-US" altLang="zh-CN" sz="2000" dirty="0"/>
              <a:t>,</a:t>
            </a:r>
            <a:r>
              <a:rPr lang="zh-CN" altLang="en-US" sz="2000" dirty="0"/>
              <a:t>可以流通</a:t>
            </a:r>
            <a:r>
              <a:rPr lang="en-US" altLang="zh-CN" sz="2000" dirty="0"/>
              <a:t>,</a:t>
            </a:r>
            <a:r>
              <a:rPr lang="zh-CN" altLang="en-US" sz="2000" dirty="0"/>
              <a:t>并可以设置权利质押</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201274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755422"/>
          </a:xfrm>
          <a:prstGeom prst="rect">
            <a:avLst/>
          </a:prstGeom>
          <a:noFill/>
        </p:spPr>
        <p:txBody>
          <a:bodyPr wrap="square" rtlCol="0">
            <a:spAutoFit/>
          </a:bodyPr>
          <a:lstStyle/>
          <a:p>
            <a:r>
              <a:rPr lang="zh-CN" altLang="en-US" sz="2400" b="1" dirty="0"/>
              <a:t>四、股份有限公司的股份发行和转让</a:t>
            </a:r>
          </a:p>
          <a:p>
            <a:pPr indent="534988"/>
            <a:r>
              <a:rPr lang="en-US" altLang="zh-CN" sz="2400" b="1" dirty="0"/>
              <a:t>(</a:t>
            </a:r>
            <a:r>
              <a:rPr lang="zh-CN" altLang="en-US" sz="2400" b="1" dirty="0"/>
              <a:t>一</a:t>
            </a:r>
            <a:r>
              <a:rPr lang="en-US" altLang="zh-CN" sz="2400" b="1" dirty="0"/>
              <a:t>)</a:t>
            </a:r>
            <a:r>
              <a:rPr lang="zh-CN" altLang="en-US" sz="2400" b="1" dirty="0"/>
              <a:t>股份发行</a:t>
            </a:r>
          </a:p>
          <a:p>
            <a:pPr indent="534988"/>
            <a:r>
              <a:rPr lang="zh-CN" altLang="en-US" sz="2000" dirty="0" smtClean="0"/>
              <a:t>２</a:t>
            </a:r>
            <a:r>
              <a:rPr lang="en-US" altLang="zh-CN" sz="2000" dirty="0" smtClean="0"/>
              <a:t>.</a:t>
            </a:r>
            <a:r>
              <a:rPr lang="zh-CN" altLang="en-US" sz="2000" dirty="0" smtClean="0"/>
              <a:t>股票</a:t>
            </a:r>
            <a:r>
              <a:rPr lang="en-US" altLang="zh-CN" sz="2000" dirty="0"/>
              <a:t>(</a:t>
            </a:r>
            <a:r>
              <a:rPr lang="zh-CN" altLang="en-US" sz="2000" dirty="0"/>
              <a:t>股份</a:t>
            </a:r>
            <a:r>
              <a:rPr lang="en-US" altLang="zh-CN" sz="2000" dirty="0"/>
              <a:t>)</a:t>
            </a:r>
            <a:r>
              <a:rPr lang="zh-CN" altLang="en-US" sz="2000" dirty="0"/>
              <a:t>的种类</a:t>
            </a:r>
          </a:p>
          <a:p>
            <a:pPr indent="534988"/>
            <a:r>
              <a:rPr lang="en-US" altLang="zh-CN" sz="2000" dirty="0"/>
              <a:t>(</a:t>
            </a:r>
            <a:r>
              <a:rPr lang="zh-CN" altLang="en-US" sz="2000" dirty="0"/>
              <a:t>１</a:t>
            </a:r>
            <a:r>
              <a:rPr lang="en-US" altLang="zh-CN" sz="2000" dirty="0"/>
              <a:t>)</a:t>
            </a:r>
            <a:r>
              <a:rPr lang="zh-CN" altLang="en-US" sz="2000" dirty="0"/>
              <a:t>根据股份所代表的股东权利性质不同划分</a:t>
            </a:r>
            <a:r>
              <a:rPr lang="en-US" altLang="zh-CN" sz="2000" dirty="0"/>
              <a:t>,</a:t>
            </a:r>
            <a:r>
              <a:rPr lang="zh-CN" altLang="en-US" sz="2000" dirty="0"/>
              <a:t>可以分为普通股和特别股</a:t>
            </a:r>
            <a:r>
              <a:rPr lang="en-US" altLang="zh-CN" sz="2000" dirty="0" smtClean="0"/>
              <a:t>.</a:t>
            </a:r>
            <a:r>
              <a:rPr lang="zh-CN" altLang="en-US" sz="2000" dirty="0" smtClean="0"/>
              <a:t>普通</a:t>
            </a:r>
            <a:r>
              <a:rPr lang="zh-CN" altLang="en-US" sz="2000" dirty="0"/>
              <a:t>股</a:t>
            </a:r>
            <a:r>
              <a:rPr lang="en-US" altLang="zh-CN" sz="2000" dirty="0"/>
              <a:t>,</a:t>
            </a:r>
            <a:r>
              <a:rPr lang="zh-CN" altLang="en-US" sz="2000" dirty="0"/>
              <a:t>是指股东所拥有的权利和义务完全相等</a:t>
            </a:r>
            <a:r>
              <a:rPr lang="en-US" altLang="zh-CN" sz="2000" dirty="0"/>
              <a:t>,</a:t>
            </a:r>
            <a:r>
              <a:rPr lang="zh-CN" altLang="en-US" sz="2000" dirty="0"/>
              <a:t>没有特别待遇差别</a:t>
            </a:r>
            <a:r>
              <a:rPr lang="en-US" altLang="zh-CN" sz="2000" dirty="0"/>
              <a:t>.</a:t>
            </a:r>
            <a:r>
              <a:rPr lang="zh-CN" altLang="en-US" sz="2000" dirty="0"/>
              <a:t>特别股</a:t>
            </a:r>
            <a:r>
              <a:rPr lang="en-US" altLang="zh-CN" sz="2000" dirty="0"/>
              <a:t>,</a:t>
            </a:r>
            <a:r>
              <a:rPr lang="zh-CN" altLang="en-US" sz="2000" dirty="0" smtClean="0"/>
              <a:t>是相对于普通股而</a:t>
            </a:r>
            <a:r>
              <a:rPr lang="zh-CN" altLang="en-US" sz="2000" dirty="0"/>
              <a:t>言的</a:t>
            </a:r>
            <a:r>
              <a:rPr lang="en-US" altLang="zh-CN" sz="2000" dirty="0"/>
              <a:t>,</a:t>
            </a:r>
            <a:r>
              <a:rPr lang="zh-CN" altLang="en-US" sz="2000" dirty="0"/>
              <a:t>权利和义务不同于普通股</a:t>
            </a:r>
            <a:r>
              <a:rPr lang="en-US" altLang="zh-CN" sz="2000" dirty="0"/>
              <a:t>.</a:t>
            </a:r>
            <a:r>
              <a:rPr lang="zh-CN" altLang="en-US" sz="2000" dirty="0"/>
              <a:t>特别股股东权利内容由公司章程依法规定</a:t>
            </a:r>
            <a:r>
              <a:rPr lang="en-US" altLang="zh-CN" sz="2000" dirty="0"/>
              <a:t>,</a:t>
            </a:r>
            <a:r>
              <a:rPr lang="zh-CN" altLang="en-US" sz="2000" dirty="0" smtClean="0"/>
              <a:t>一般指股东在</a:t>
            </a:r>
            <a:r>
              <a:rPr lang="zh-CN" altLang="en-US" sz="2000" dirty="0"/>
              <a:t>公司盈余分配、剩余财产分配</a:t>
            </a:r>
            <a:r>
              <a:rPr lang="en-US" altLang="zh-CN" sz="2000" dirty="0"/>
              <a:t>,</a:t>
            </a:r>
            <a:r>
              <a:rPr lang="zh-CN" altLang="en-US" sz="2000" dirty="0"/>
              <a:t>以及公司事务的表决等方面拥有</a:t>
            </a:r>
            <a:r>
              <a:rPr lang="zh-CN" altLang="en-US" sz="2000" dirty="0" smtClean="0"/>
              <a:t>不同于普通股股东</a:t>
            </a:r>
            <a:r>
              <a:rPr lang="zh-CN" altLang="en-US" sz="2000" dirty="0"/>
              <a:t>的权利和义务</a:t>
            </a:r>
            <a:r>
              <a:rPr lang="en-US" altLang="zh-CN" sz="2000" dirty="0"/>
              <a:t>.</a:t>
            </a:r>
            <a:r>
              <a:rPr lang="zh-CN" altLang="en-US" sz="2000" dirty="0"/>
              <a:t>特别股又可分为优先股和劣后股两种</a:t>
            </a:r>
            <a:r>
              <a:rPr lang="en-US" altLang="zh-CN" sz="2000" dirty="0"/>
              <a:t>.</a:t>
            </a:r>
            <a:r>
              <a:rPr lang="zh-CN" altLang="en-US" sz="2000" dirty="0"/>
              <a:t>优先股</a:t>
            </a:r>
            <a:r>
              <a:rPr lang="en-US" altLang="zh-CN" sz="2000" dirty="0"/>
              <a:t>,</a:t>
            </a:r>
            <a:r>
              <a:rPr lang="zh-CN" altLang="en-US" sz="2000" dirty="0" smtClean="0"/>
              <a:t>是指持股股东比普通股股东</a:t>
            </a:r>
            <a:r>
              <a:rPr lang="zh-CN" altLang="en-US" sz="2000" dirty="0"/>
              <a:t>享有优先权的股份</a:t>
            </a:r>
            <a:r>
              <a:rPr lang="en-US" altLang="zh-CN" sz="2000" dirty="0"/>
              <a:t>.</a:t>
            </a:r>
            <a:r>
              <a:rPr lang="zh-CN" altLang="en-US" sz="2000" dirty="0"/>
              <a:t>根据优先权的内容不同</a:t>
            </a:r>
            <a:r>
              <a:rPr lang="en-US" altLang="zh-CN" sz="2000" dirty="0"/>
              <a:t>,</a:t>
            </a:r>
            <a:r>
              <a:rPr lang="zh-CN" altLang="en-US" sz="2000" dirty="0"/>
              <a:t>优先股又可分为表决权优先股、公司</a:t>
            </a:r>
            <a:r>
              <a:rPr lang="zh-CN" altLang="en-US" sz="2000" dirty="0" smtClean="0"/>
              <a:t>盈余</a:t>
            </a:r>
            <a:r>
              <a:rPr lang="en-US" altLang="zh-CN" sz="2000" dirty="0" smtClean="0"/>
              <a:t>(</a:t>
            </a:r>
            <a:r>
              <a:rPr lang="zh-CN" altLang="en-US" sz="2000" dirty="0"/>
              <a:t>股利分派</a:t>
            </a:r>
            <a:r>
              <a:rPr lang="en-US" altLang="zh-CN" sz="2000" dirty="0"/>
              <a:t>)</a:t>
            </a:r>
            <a:r>
              <a:rPr lang="zh-CN" altLang="en-US" sz="2000" dirty="0"/>
              <a:t>优先股、剩余财产分派优先股三种</a:t>
            </a:r>
            <a:r>
              <a:rPr lang="en-US" altLang="zh-CN" sz="2000" dirty="0"/>
              <a:t>.</a:t>
            </a:r>
            <a:r>
              <a:rPr lang="zh-CN" altLang="en-US" sz="2000" dirty="0"/>
              <a:t>劣后股</a:t>
            </a:r>
            <a:r>
              <a:rPr lang="en-US" altLang="zh-CN" sz="2000" dirty="0"/>
              <a:t>,</a:t>
            </a:r>
            <a:r>
              <a:rPr lang="zh-CN" altLang="en-US" sz="2000" dirty="0"/>
              <a:t>是</a:t>
            </a:r>
            <a:r>
              <a:rPr lang="zh-CN" altLang="en-US" sz="2000" dirty="0" smtClean="0"/>
              <a:t>指在分配公司盈余或分配公司剩余财产方面逊后于</a:t>
            </a:r>
            <a:r>
              <a:rPr lang="zh-CN" altLang="en-US" sz="2000" dirty="0"/>
              <a:t>普通股的股份</a:t>
            </a:r>
            <a:r>
              <a:rPr lang="en-US" altLang="zh-CN" sz="2000" dirty="0"/>
              <a:t>.</a:t>
            </a:r>
            <a:r>
              <a:rPr lang="zh-CN" altLang="en-US" sz="2000" dirty="0"/>
              <a:t>我国股份有限公司发行的股份主要为普通股</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根据股票票面是否记载股东的姓名等内容划分</a:t>
            </a:r>
            <a:r>
              <a:rPr lang="en-US" altLang="zh-CN" sz="2000" dirty="0"/>
              <a:t>,</a:t>
            </a:r>
            <a:r>
              <a:rPr lang="zh-CN" altLang="en-US" sz="2000" dirty="0"/>
              <a:t>可分为记名股票和无记名股票</a:t>
            </a:r>
            <a:r>
              <a:rPr lang="en-US" altLang="zh-CN" sz="2000" dirty="0" smtClean="0"/>
              <a:t>.</a:t>
            </a:r>
            <a:r>
              <a:rPr lang="zh-CN" altLang="en-US" sz="2000" dirty="0" smtClean="0"/>
              <a:t>记名</a:t>
            </a:r>
            <a:r>
              <a:rPr lang="zh-CN" altLang="en-US" sz="2000" dirty="0"/>
              <a:t>股票的权利只能由股东本人享有</a:t>
            </a:r>
            <a:r>
              <a:rPr lang="en-US" altLang="zh-CN" sz="2000" dirty="0"/>
              <a:t>,</a:t>
            </a:r>
            <a:r>
              <a:rPr lang="zh-CN" altLang="en-US" sz="2000" dirty="0"/>
              <a:t>而非以持有股票为要件</a:t>
            </a:r>
            <a:r>
              <a:rPr lang="en-US" altLang="zh-CN" sz="2000" dirty="0"/>
              <a:t>;</a:t>
            </a:r>
            <a:r>
              <a:rPr lang="zh-CN" altLang="en-US" sz="2000" dirty="0"/>
              <a:t>无记名股票的权利与</a:t>
            </a:r>
            <a:r>
              <a:rPr lang="zh-CN" altLang="en-US" sz="2000" dirty="0" smtClean="0"/>
              <a:t>股票不可分离</a:t>
            </a:r>
            <a:r>
              <a:rPr lang="en-US" altLang="zh-CN" sz="2000" dirty="0"/>
              <a:t>,</a:t>
            </a:r>
            <a:r>
              <a:rPr lang="zh-CN" altLang="en-US" sz="2000" dirty="0"/>
              <a:t>合法持有股票者即可视为股东</a:t>
            </a:r>
            <a:r>
              <a:rPr lang="en-US" altLang="zh-CN" sz="2000" dirty="0"/>
              <a:t>,</a:t>
            </a:r>
            <a:r>
              <a:rPr lang="zh-CN" altLang="en-US" sz="2000" dirty="0"/>
              <a:t>享有股东权利</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根据股票票面是否记载金额为标准划分</a:t>
            </a:r>
            <a:r>
              <a:rPr lang="en-US" altLang="zh-CN" sz="2000" dirty="0"/>
              <a:t>,</a:t>
            </a:r>
            <a:r>
              <a:rPr lang="zh-CN" altLang="en-US" sz="2000" dirty="0"/>
              <a:t>可分为面额股和无面额股</a:t>
            </a:r>
            <a:r>
              <a:rPr lang="en-US" altLang="zh-CN" sz="2000" dirty="0" smtClean="0"/>
              <a:t>.</a:t>
            </a:r>
            <a:r>
              <a:rPr lang="zh-CN" altLang="en-US" sz="2000" dirty="0" smtClean="0"/>
              <a:t>面额</a:t>
            </a:r>
            <a:r>
              <a:rPr lang="zh-CN" altLang="en-US" sz="2000" dirty="0"/>
              <a:t>股即票面有金额记载</a:t>
            </a:r>
            <a:r>
              <a:rPr lang="en-US" altLang="zh-CN" sz="2000" dirty="0"/>
              <a:t>.</a:t>
            </a:r>
            <a:r>
              <a:rPr lang="zh-CN" altLang="en-US" sz="2000" dirty="0"/>
              <a:t>无面额股又称比例股</a:t>
            </a:r>
            <a:r>
              <a:rPr lang="en-US" altLang="zh-CN" sz="2000" dirty="0"/>
              <a:t>,</a:t>
            </a:r>
            <a:r>
              <a:rPr lang="zh-CN" altLang="en-US" sz="2000" dirty="0"/>
              <a:t>票面无金额记载</a:t>
            </a:r>
            <a:r>
              <a:rPr lang="en-US" altLang="zh-CN" sz="2000" dirty="0"/>
              <a:t>,</a:t>
            </a:r>
            <a:r>
              <a:rPr lang="zh-CN" altLang="en-US" sz="2000" dirty="0" smtClean="0"/>
              <a:t>只表示每股占公司资本总额</a:t>
            </a:r>
            <a:r>
              <a:rPr lang="zh-CN" altLang="en-US" sz="2000" dirty="0"/>
              <a:t>的比例</a:t>
            </a:r>
            <a:r>
              <a:rPr lang="en-US" altLang="zh-CN" sz="2000" dirty="0"/>
              <a:t>.</a:t>
            </a:r>
            <a:r>
              <a:rPr lang="zh-CN" altLang="en-US" sz="2000" dirty="0"/>
              <a:t>目前我国法律不允许发行无面额股</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根据投资主体和产权管理制度不同划分</a:t>
            </a:r>
            <a:r>
              <a:rPr lang="en-US" altLang="zh-CN" sz="2000" dirty="0"/>
              <a:t>,</a:t>
            </a:r>
            <a:r>
              <a:rPr lang="zh-CN" altLang="en-US" sz="2000" dirty="0"/>
              <a:t>可分为国家股、法人股、个人股和外资</a:t>
            </a:r>
            <a:r>
              <a:rPr lang="zh-CN" altLang="en-US" sz="2000" dirty="0" smtClean="0"/>
              <a:t>股等</a:t>
            </a:r>
            <a:r>
              <a:rPr lang="en-US" altLang="zh-CN" sz="2000" dirty="0"/>
              <a:t>.</a:t>
            </a:r>
          </a:p>
          <a:p>
            <a:pPr indent="534988"/>
            <a:r>
              <a:rPr lang="en-US" altLang="zh-CN" sz="2000" dirty="0"/>
              <a:t>(</a:t>
            </a:r>
            <a:r>
              <a:rPr lang="zh-CN" altLang="en-US" sz="2000" dirty="0"/>
              <a:t>５</a:t>
            </a:r>
            <a:r>
              <a:rPr lang="en-US" altLang="zh-CN" sz="2000" dirty="0"/>
              <a:t>)</a:t>
            </a:r>
            <a:r>
              <a:rPr lang="zh-CN" altLang="en-US" sz="2000" dirty="0"/>
              <a:t>根据认购和交易的币种划分</a:t>
            </a:r>
            <a:r>
              <a:rPr lang="en-US" altLang="zh-CN" sz="2000" dirty="0"/>
              <a:t>,</a:t>
            </a:r>
            <a:r>
              <a:rPr lang="zh-CN" altLang="en-US" sz="2000" dirty="0"/>
              <a:t>可分为</a:t>
            </a:r>
            <a:r>
              <a:rPr lang="en-US" altLang="zh-CN" sz="2000" dirty="0"/>
              <a:t>A </a:t>
            </a:r>
            <a:r>
              <a:rPr lang="zh-CN" altLang="en-US" sz="2000" dirty="0"/>
              <a:t>股和</a:t>
            </a:r>
            <a:r>
              <a:rPr lang="en-US" altLang="zh-CN" sz="2000" dirty="0"/>
              <a:t>B</a:t>
            </a:r>
            <a:r>
              <a:rPr lang="zh-CN" altLang="en-US" sz="2000" dirty="0"/>
              <a:t>股</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6553118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139869"/>
          </a:xfrm>
          <a:prstGeom prst="rect">
            <a:avLst/>
          </a:prstGeom>
          <a:noFill/>
        </p:spPr>
        <p:txBody>
          <a:bodyPr wrap="square" rtlCol="0">
            <a:spAutoFit/>
          </a:bodyPr>
          <a:lstStyle/>
          <a:p>
            <a:r>
              <a:rPr lang="zh-CN" altLang="en-US" sz="2400" b="1" dirty="0"/>
              <a:t>四、股份有限公司的股份发行和转让</a:t>
            </a:r>
          </a:p>
          <a:p>
            <a:pPr indent="534988"/>
            <a:r>
              <a:rPr lang="en-US" altLang="zh-CN" sz="2400" b="1" dirty="0"/>
              <a:t>(</a:t>
            </a:r>
            <a:r>
              <a:rPr lang="zh-CN" altLang="en-US" sz="2400" b="1" dirty="0"/>
              <a:t>一</a:t>
            </a:r>
            <a:r>
              <a:rPr lang="en-US" altLang="zh-CN" sz="2400" b="1" dirty="0"/>
              <a:t>)</a:t>
            </a:r>
            <a:r>
              <a:rPr lang="zh-CN" altLang="en-US" sz="2400" b="1" dirty="0"/>
              <a:t>股份发行</a:t>
            </a:r>
          </a:p>
          <a:p>
            <a:pPr indent="534988"/>
            <a:r>
              <a:rPr lang="zh-CN" altLang="en-US" sz="2000" dirty="0" smtClean="0"/>
              <a:t>３</a:t>
            </a:r>
            <a:r>
              <a:rPr lang="en-US" altLang="zh-CN" sz="2000" dirty="0" smtClean="0"/>
              <a:t>.</a:t>
            </a:r>
            <a:r>
              <a:rPr lang="zh-CN" altLang="en-US" sz="2000" dirty="0" smtClean="0"/>
              <a:t> </a:t>
            </a:r>
            <a:r>
              <a:rPr lang="zh-CN" altLang="en-US" sz="2000" dirty="0"/>
              <a:t>股份发行的概念、种类、条件、原则与价格</a:t>
            </a:r>
          </a:p>
          <a:p>
            <a:pPr indent="534988"/>
            <a:r>
              <a:rPr lang="en-US" altLang="zh-CN" sz="2000" dirty="0"/>
              <a:t>(</a:t>
            </a:r>
            <a:r>
              <a:rPr lang="zh-CN" altLang="en-US" sz="2000" dirty="0"/>
              <a:t>１</a:t>
            </a:r>
            <a:r>
              <a:rPr lang="en-US" altLang="zh-CN" sz="2000" dirty="0"/>
              <a:t>)</a:t>
            </a:r>
            <a:r>
              <a:rPr lang="zh-CN" altLang="en-US" sz="2000" dirty="0"/>
              <a:t>股份发行的概念</a:t>
            </a:r>
            <a:r>
              <a:rPr lang="en-US" altLang="zh-CN" sz="2000" dirty="0"/>
              <a:t>.</a:t>
            </a:r>
          </a:p>
          <a:p>
            <a:pPr indent="534988"/>
            <a:r>
              <a:rPr lang="zh-CN" altLang="en-US" sz="2000" dirty="0"/>
              <a:t>股份发行</a:t>
            </a:r>
            <a:r>
              <a:rPr lang="en-US" altLang="zh-CN" sz="2000" dirty="0"/>
              <a:t>,</a:t>
            </a:r>
            <a:r>
              <a:rPr lang="zh-CN" altLang="en-US" sz="2000" dirty="0"/>
              <a:t>是指设立股份有限公司或股份有限公司成立后为筹集资金</a:t>
            </a:r>
            <a:r>
              <a:rPr lang="en-US" altLang="zh-CN" sz="2000" dirty="0"/>
              <a:t>,</a:t>
            </a:r>
            <a:r>
              <a:rPr lang="zh-CN" altLang="en-US" sz="2000" dirty="0" smtClean="0"/>
              <a:t>依照法律规定发售股份</a:t>
            </a:r>
            <a:r>
              <a:rPr lang="zh-CN" altLang="en-US" sz="2000" dirty="0"/>
              <a:t>的行为</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股份发行的种类</a:t>
            </a:r>
            <a:r>
              <a:rPr lang="en-US" altLang="zh-CN" sz="2000" dirty="0"/>
              <a:t>.</a:t>
            </a:r>
          </a:p>
          <a:p>
            <a:pPr indent="534988"/>
            <a:r>
              <a:rPr lang="zh-CN" altLang="en-US" sz="2000" dirty="0"/>
              <a:t>股份有限公司发行股票</a:t>
            </a:r>
            <a:r>
              <a:rPr lang="en-US" altLang="zh-CN" sz="2000" dirty="0"/>
              <a:t>,</a:t>
            </a:r>
            <a:r>
              <a:rPr lang="zh-CN" altLang="en-US" sz="2000" dirty="0"/>
              <a:t>分为设立发行和新股发行两种</a:t>
            </a:r>
            <a:r>
              <a:rPr lang="en-US" altLang="zh-CN" sz="2000" dirty="0"/>
              <a:t>.</a:t>
            </a:r>
          </a:p>
          <a:p>
            <a:pPr indent="534988"/>
            <a:r>
              <a:rPr lang="zh-CN" altLang="en-US" sz="2000" dirty="0"/>
              <a:t>设立发行</a:t>
            </a:r>
            <a:r>
              <a:rPr lang="en-US" altLang="zh-CN" sz="2000" dirty="0"/>
              <a:t>,</a:t>
            </a:r>
            <a:r>
              <a:rPr lang="zh-CN" altLang="en-US" sz="2000" dirty="0"/>
              <a:t>是指公司在设立过程中发行股份</a:t>
            </a:r>
            <a:r>
              <a:rPr lang="en-US" altLang="zh-CN" sz="2000" dirty="0"/>
              <a:t>.</a:t>
            </a:r>
            <a:r>
              <a:rPr lang="zh-CN" altLang="en-US" sz="2000" dirty="0"/>
              <a:t>根据公司设立方式不同</a:t>
            </a:r>
            <a:r>
              <a:rPr lang="en-US" altLang="zh-CN" sz="2000" dirty="0"/>
              <a:t>,</a:t>
            </a:r>
            <a:r>
              <a:rPr lang="zh-CN" altLang="en-US" sz="2000" dirty="0"/>
              <a:t>设立发</a:t>
            </a:r>
            <a:r>
              <a:rPr lang="zh-CN" altLang="en-US" sz="2000" dirty="0" smtClean="0"/>
              <a:t>行的对象包括发起人和</a:t>
            </a:r>
            <a:r>
              <a:rPr lang="zh-CN" altLang="en-US" sz="2000" dirty="0"/>
              <a:t>社会公众</a:t>
            </a:r>
            <a:r>
              <a:rPr lang="en-US" altLang="zh-CN" sz="2000" dirty="0"/>
              <a:t>.</a:t>
            </a:r>
            <a:r>
              <a:rPr lang="zh-CN" altLang="en-US" sz="2000" dirty="0"/>
              <a:t>在公司成立登记之前</a:t>
            </a:r>
            <a:r>
              <a:rPr lang="en-US" altLang="zh-CN" sz="2000" dirty="0"/>
              <a:t>,</a:t>
            </a:r>
            <a:r>
              <a:rPr lang="zh-CN" altLang="en-US" sz="2000" dirty="0"/>
              <a:t>股份发行只是认购股份</a:t>
            </a:r>
            <a:r>
              <a:rPr lang="en-US" altLang="zh-CN" sz="2000" dirty="0"/>
              <a:t>,</a:t>
            </a:r>
            <a:r>
              <a:rPr lang="zh-CN" altLang="en-US" sz="2000" dirty="0"/>
              <a:t>并不向股东交付</a:t>
            </a:r>
            <a:r>
              <a:rPr lang="zh-CN" altLang="en-US" sz="2000" dirty="0" smtClean="0"/>
              <a:t>股票</a:t>
            </a:r>
            <a:r>
              <a:rPr lang="en-US" altLang="zh-CN" sz="2000" dirty="0"/>
              <a:t>,</a:t>
            </a:r>
            <a:r>
              <a:rPr lang="zh-CN" altLang="en-US" sz="2000" dirty="0"/>
              <a:t>公司登记成立后</a:t>
            </a:r>
            <a:r>
              <a:rPr lang="en-US" altLang="zh-CN" sz="2000" dirty="0"/>
              <a:t>,</a:t>
            </a:r>
            <a:r>
              <a:rPr lang="zh-CN" altLang="en-US" sz="2000" dirty="0"/>
              <a:t>才能正式向股东交付股票</a:t>
            </a:r>
            <a:r>
              <a:rPr lang="en-US" altLang="zh-CN" sz="2000" dirty="0"/>
              <a:t>.</a:t>
            </a:r>
          </a:p>
          <a:p>
            <a:pPr indent="534988"/>
            <a:r>
              <a:rPr lang="en-US" altLang="zh-CN" sz="2000" dirty="0" smtClean="0"/>
              <a:t>(</a:t>
            </a:r>
            <a:r>
              <a:rPr lang="zh-CN" altLang="en-US" sz="2000" dirty="0"/>
              <a:t>３</a:t>
            </a:r>
            <a:r>
              <a:rPr lang="en-US" altLang="zh-CN" sz="2000" dirty="0"/>
              <a:t>)</a:t>
            </a:r>
            <a:r>
              <a:rPr lang="zh-CN" altLang="en-US" sz="2000" dirty="0"/>
              <a:t>股份发行的条件</a:t>
            </a:r>
            <a:r>
              <a:rPr lang="en-US" altLang="zh-CN" sz="2000" dirty="0"/>
              <a:t>.</a:t>
            </a:r>
          </a:p>
          <a:p>
            <a:pPr indent="534988"/>
            <a:r>
              <a:rPr lang="zh-CN" altLang="en-US" sz="2000" dirty="0"/>
              <a:t>设立股份有限公司公开发行股票</a:t>
            </a:r>
            <a:r>
              <a:rPr lang="en-US" altLang="zh-CN" sz="2000" dirty="0"/>
              <a:t>,</a:t>
            </a:r>
            <a:r>
              <a:rPr lang="zh-CN" altLang="en-US" sz="2000" dirty="0"/>
              <a:t>应符合下列条件</a:t>
            </a:r>
            <a:r>
              <a:rPr lang="en-US" altLang="zh-CN" sz="2000" dirty="0"/>
              <a:t>:</a:t>
            </a:r>
            <a:r>
              <a:rPr lang="zh-CN" altLang="en-US" sz="2000" dirty="0"/>
              <a:t>生产经营符合国家规定的产业</a:t>
            </a:r>
            <a:r>
              <a:rPr lang="zh-CN" altLang="en-US" sz="2000" dirty="0" smtClean="0"/>
              <a:t>政策</a:t>
            </a:r>
            <a:r>
              <a:rPr lang="en-US" altLang="zh-CN" sz="2000" dirty="0"/>
              <a:t>;</a:t>
            </a:r>
            <a:r>
              <a:rPr lang="zh-CN" altLang="en-US" sz="2000" dirty="0"/>
              <a:t>发行普通股限于一种</a:t>
            </a:r>
            <a:r>
              <a:rPr lang="en-US" altLang="zh-CN" sz="2000" dirty="0"/>
              <a:t>,</a:t>
            </a:r>
            <a:r>
              <a:rPr lang="zh-CN" altLang="en-US" sz="2000" dirty="0"/>
              <a:t>同股同权</a:t>
            </a:r>
            <a:r>
              <a:rPr lang="en-US" altLang="zh-CN" sz="2000" dirty="0" smtClean="0"/>
              <a:t>;</a:t>
            </a:r>
          </a:p>
          <a:p>
            <a:pPr indent="534988"/>
            <a:r>
              <a:rPr lang="en-US" altLang="zh-CN" sz="2000" dirty="0"/>
              <a:t>(</a:t>
            </a:r>
            <a:r>
              <a:rPr lang="zh-CN" altLang="en-US" sz="2000" dirty="0"/>
              <a:t>４</a:t>
            </a:r>
            <a:r>
              <a:rPr lang="en-US" altLang="zh-CN" sz="2000" dirty="0"/>
              <a:t>)</a:t>
            </a:r>
            <a:r>
              <a:rPr lang="zh-CN" altLang="en-US" sz="2000" dirty="0"/>
              <a:t>股份发行的原则与价格</a:t>
            </a:r>
            <a:r>
              <a:rPr lang="en-US" altLang="zh-CN" sz="2000" dirty="0"/>
              <a:t>.</a:t>
            </a:r>
          </a:p>
          <a:p>
            <a:pPr indent="534988"/>
            <a:r>
              <a:rPr lang="zh-CN" altLang="en-US" sz="2000" dirty="0"/>
              <a:t>我国股份有限公司股份的发行实行公平、公正的原则</a:t>
            </a:r>
            <a:r>
              <a:rPr lang="en-US" altLang="zh-CN" sz="2000" dirty="0"/>
              <a:t>,</a:t>
            </a:r>
            <a:r>
              <a:rPr lang="zh-CN" altLang="en-US" sz="2000" dirty="0"/>
              <a:t>同股同权、同股同利、同股同价</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9835476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公司法概述</a:t>
            </a:r>
          </a:p>
        </p:txBody>
      </p:sp>
      <p:sp>
        <p:nvSpPr>
          <p:cNvPr id="37" name="文本框 36"/>
          <p:cNvSpPr txBox="1"/>
          <p:nvPr/>
        </p:nvSpPr>
        <p:spPr>
          <a:xfrm>
            <a:off x="601522" y="825579"/>
            <a:ext cx="10961106" cy="5755422"/>
          </a:xfrm>
          <a:prstGeom prst="rect">
            <a:avLst/>
          </a:prstGeom>
          <a:noFill/>
        </p:spPr>
        <p:txBody>
          <a:bodyPr wrap="square" rtlCol="0">
            <a:spAutoFit/>
          </a:bodyPr>
          <a:lstStyle/>
          <a:p>
            <a:r>
              <a:rPr lang="zh-CN" altLang="en-US" sz="2400" b="1" dirty="0"/>
              <a:t>一、公司的概念、</a:t>
            </a:r>
            <a:r>
              <a:rPr lang="zh-CN" altLang="en-US" sz="2400" b="1" dirty="0" smtClean="0"/>
              <a:t>特征与分类</a:t>
            </a:r>
            <a:endParaRPr lang="en-US" altLang="zh-CN" sz="2400" b="1" dirty="0" smtClean="0"/>
          </a:p>
          <a:p>
            <a:pPr marL="446088"/>
            <a:r>
              <a:rPr lang="en-US" altLang="zh-CN" sz="2400" dirty="0"/>
              <a:t>(</a:t>
            </a:r>
            <a:r>
              <a:rPr lang="zh-CN" altLang="en-US" sz="2400" dirty="0"/>
              <a:t>一</a:t>
            </a:r>
            <a:r>
              <a:rPr lang="en-US" altLang="zh-CN" sz="2400" dirty="0"/>
              <a:t>)</a:t>
            </a:r>
            <a:r>
              <a:rPr lang="zh-CN" altLang="en-US" sz="2400" dirty="0"/>
              <a:t>公司的概念与特征</a:t>
            </a:r>
          </a:p>
          <a:p>
            <a:pPr marL="446088"/>
            <a:r>
              <a:rPr lang="zh-CN" altLang="en-US" sz="2000" dirty="0"/>
              <a:t>公司是社会生产力发展到一定历史阶段而出现的一种企业组织形式</a:t>
            </a:r>
            <a:r>
              <a:rPr lang="en-US" altLang="zh-CN" sz="2000" dirty="0"/>
              <a:t>.</a:t>
            </a:r>
            <a:r>
              <a:rPr lang="zh-CN" altLang="en-US" sz="2000" dirty="0" smtClean="0"/>
              <a:t>由于法律体制和法律传统</a:t>
            </a:r>
            <a:r>
              <a:rPr lang="zh-CN" altLang="en-US" sz="2000" dirty="0"/>
              <a:t>的差异</a:t>
            </a:r>
            <a:r>
              <a:rPr lang="en-US" altLang="zh-CN" sz="2000" dirty="0"/>
              <a:t>,</a:t>
            </a:r>
            <a:r>
              <a:rPr lang="zh-CN" altLang="en-US" sz="2000" dirty="0"/>
              <a:t>各国与地区有关公司的概念有着很大的区别</a:t>
            </a:r>
            <a:r>
              <a:rPr lang="en-US" altLang="zh-CN" sz="2000" dirty="0"/>
              <a:t>.</a:t>
            </a:r>
            <a:r>
              <a:rPr lang="zh-CN" altLang="en-US" sz="2000" dirty="0"/>
              <a:t>即使在同一国家和地区</a:t>
            </a:r>
            <a:r>
              <a:rPr lang="en-US" altLang="zh-CN" sz="2000" dirty="0"/>
              <a:t>,</a:t>
            </a:r>
            <a:r>
              <a:rPr lang="zh-CN" altLang="en-US" sz="2000" dirty="0" smtClean="0"/>
              <a:t>随着</a:t>
            </a:r>
            <a:r>
              <a:rPr lang="zh-CN" altLang="en-US" sz="2000" dirty="0"/>
              <a:t>社会经济实践与公司法自身的发展</a:t>
            </a:r>
            <a:r>
              <a:rPr lang="en-US" altLang="zh-CN" sz="2000" dirty="0"/>
              <a:t>,</a:t>
            </a:r>
            <a:r>
              <a:rPr lang="zh-CN" altLang="en-US" sz="2000" dirty="0"/>
              <a:t>公司的概念及内涵也处于发展变动之中</a:t>
            </a:r>
            <a:r>
              <a:rPr lang="en-US" altLang="zh-CN" sz="2000" dirty="0"/>
              <a:t>.</a:t>
            </a:r>
            <a:r>
              <a:rPr lang="zh-CN" altLang="en-US" sz="2000" dirty="0" smtClean="0"/>
              <a:t>   </a:t>
            </a:r>
            <a:endParaRPr lang="en-US" altLang="zh-CN" sz="2000" dirty="0" smtClean="0"/>
          </a:p>
          <a:p>
            <a:pPr indent="446088"/>
            <a:r>
              <a:rPr lang="zh-CN" altLang="en-US" sz="2000" dirty="0"/>
              <a:t>在我国</a:t>
            </a:r>
            <a:r>
              <a:rPr lang="en-US" altLang="zh-CN" sz="2000" dirty="0"/>
              <a:t>,</a:t>
            </a:r>
            <a:r>
              <a:rPr lang="zh-CN" altLang="en-US" sz="2000" dirty="0"/>
              <a:t>根据</a:t>
            </a:r>
            <a:r>
              <a:rPr lang="en-US" altLang="zh-CN" sz="2000" dirty="0"/>
              <a:t>«</a:t>
            </a:r>
            <a:r>
              <a:rPr lang="zh-CN" altLang="en-US" sz="2000" dirty="0"/>
              <a:t>公司法</a:t>
            </a:r>
            <a:r>
              <a:rPr lang="en-US" altLang="zh-CN" sz="2000" dirty="0"/>
              <a:t>»</a:t>
            </a:r>
            <a:r>
              <a:rPr lang="zh-CN" altLang="en-US" sz="2000" dirty="0"/>
              <a:t>的规定</a:t>
            </a:r>
            <a:r>
              <a:rPr lang="en-US" altLang="zh-CN" sz="2000" dirty="0"/>
              <a:t>,</a:t>
            </a:r>
            <a:r>
              <a:rPr lang="zh-CN" altLang="en-US" sz="2000" dirty="0" smtClean="0"/>
              <a:t>公司具有以下几个</a:t>
            </a:r>
            <a:r>
              <a:rPr lang="zh-CN" altLang="en-US" sz="2000" dirty="0"/>
              <a:t>特征</a:t>
            </a:r>
            <a:r>
              <a:rPr lang="en-US" altLang="zh-CN" sz="2000" dirty="0"/>
              <a:t>.</a:t>
            </a:r>
          </a:p>
          <a:p>
            <a:pPr indent="446088"/>
            <a:r>
              <a:rPr lang="zh-CN" altLang="en-US" sz="2000" dirty="0" smtClean="0"/>
              <a:t>１</a:t>
            </a:r>
            <a:r>
              <a:rPr lang="en-US" altLang="zh-CN" sz="2000" dirty="0" smtClean="0"/>
              <a:t>.</a:t>
            </a:r>
            <a:r>
              <a:rPr lang="zh-CN" altLang="en-US" sz="2000" dirty="0" smtClean="0"/>
              <a:t> </a:t>
            </a:r>
            <a:r>
              <a:rPr lang="zh-CN" altLang="en-US" sz="2000" dirty="0"/>
              <a:t>依法设立</a:t>
            </a:r>
          </a:p>
          <a:p>
            <a:pPr indent="446088"/>
            <a:r>
              <a:rPr lang="zh-CN" altLang="en-US" sz="2000" dirty="0"/>
              <a:t>公司依法设立是公司法的明确规定</a:t>
            </a:r>
            <a:r>
              <a:rPr lang="en-US" altLang="zh-CN" sz="2000" dirty="0"/>
              <a:t>.</a:t>
            </a:r>
            <a:r>
              <a:rPr lang="zh-CN" altLang="en-US" sz="2000" dirty="0"/>
              <a:t>设立公司必须具备法律规</a:t>
            </a:r>
            <a:r>
              <a:rPr lang="zh-CN" altLang="en-US" sz="2000" dirty="0" smtClean="0"/>
              <a:t>定的条件并依照法律规定的程序</a:t>
            </a:r>
            <a:r>
              <a:rPr lang="en-US" altLang="zh-CN" sz="2000" dirty="0" smtClean="0"/>
              <a:t>.</a:t>
            </a:r>
          </a:p>
          <a:p>
            <a:pPr indent="446088"/>
            <a:r>
              <a:rPr lang="zh-CN" altLang="en-US" sz="2000" dirty="0" smtClean="0"/>
              <a:t>２</a:t>
            </a:r>
            <a:r>
              <a:rPr lang="en-US" altLang="zh-CN" sz="2000" dirty="0" smtClean="0"/>
              <a:t>.</a:t>
            </a:r>
            <a:r>
              <a:rPr lang="zh-CN" altLang="en-US" sz="2000" dirty="0" smtClean="0"/>
              <a:t> </a:t>
            </a:r>
            <a:r>
              <a:rPr lang="zh-CN" altLang="en-US" sz="2000" dirty="0"/>
              <a:t>以营利为目的</a:t>
            </a:r>
          </a:p>
          <a:p>
            <a:pPr indent="446088"/>
            <a:r>
              <a:rPr lang="zh-CN" altLang="en-US" sz="2000" dirty="0"/>
              <a:t>公司是营利性的经营组织</a:t>
            </a:r>
            <a:r>
              <a:rPr lang="en-US" altLang="zh-CN" sz="2000" dirty="0"/>
              <a:t>,</a:t>
            </a:r>
            <a:r>
              <a:rPr lang="zh-CN" altLang="en-US" sz="2000" dirty="0"/>
              <a:t>因此营利性是</a:t>
            </a:r>
            <a:r>
              <a:rPr lang="zh-CN" altLang="en-US" sz="2000" dirty="0" smtClean="0"/>
              <a:t>公司的本质特征之一</a:t>
            </a:r>
            <a:endParaRPr lang="en-US" altLang="zh-CN" sz="2000" dirty="0" smtClean="0"/>
          </a:p>
          <a:p>
            <a:pPr indent="446088"/>
            <a:r>
              <a:rPr lang="zh-CN" altLang="en-US" sz="2000" dirty="0" smtClean="0"/>
              <a:t>３</a:t>
            </a:r>
            <a:r>
              <a:rPr lang="en-US" altLang="zh-CN" sz="2000" dirty="0" smtClean="0"/>
              <a:t>.</a:t>
            </a:r>
            <a:r>
              <a:rPr lang="zh-CN" altLang="en-US" sz="2000" dirty="0" smtClean="0"/>
              <a:t> </a:t>
            </a:r>
            <a:r>
              <a:rPr lang="zh-CN" altLang="en-US" sz="2000" dirty="0"/>
              <a:t>企业法人</a:t>
            </a:r>
          </a:p>
          <a:p>
            <a:pPr indent="446088"/>
            <a:r>
              <a:rPr lang="zh-CN" altLang="en-US" sz="2000" dirty="0"/>
              <a:t>公司是企业法人</a:t>
            </a:r>
            <a:r>
              <a:rPr lang="en-US" altLang="zh-CN" sz="2000" dirty="0"/>
              <a:t>,</a:t>
            </a:r>
            <a:r>
              <a:rPr lang="zh-CN" altLang="en-US" sz="2000" dirty="0"/>
              <a:t>应当符合</a:t>
            </a:r>
            <a:r>
              <a:rPr lang="en-US" altLang="zh-CN" sz="2000" dirty="0"/>
              <a:t>«</a:t>
            </a:r>
            <a:r>
              <a:rPr lang="zh-CN" altLang="en-US" sz="2000" dirty="0"/>
              <a:t>民法通则</a:t>
            </a:r>
            <a:r>
              <a:rPr lang="en-US" altLang="zh-CN" sz="2000" dirty="0"/>
              <a:t>»</a:t>
            </a:r>
            <a:r>
              <a:rPr lang="zh-CN" altLang="en-US" sz="2000" dirty="0"/>
              <a:t>规定的法人条件</a:t>
            </a:r>
            <a:r>
              <a:rPr lang="en-US" altLang="zh-CN" sz="2000" dirty="0" smtClean="0"/>
              <a:t>.</a:t>
            </a:r>
          </a:p>
          <a:p>
            <a:pPr indent="446088"/>
            <a:r>
              <a:rPr lang="zh-CN" altLang="en-US" sz="2000" dirty="0" smtClean="0"/>
              <a:t>４</a:t>
            </a:r>
            <a:r>
              <a:rPr lang="en-US" altLang="zh-CN" sz="2000" dirty="0" smtClean="0"/>
              <a:t>.</a:t>
            </a:r>
            <a:r>
              <a:rPr lang="zh-CN" altLang="en-US" sz="2000" dirty="0" smtClean="0"/>
              <a:t> </a:t>
            </a:r>
            <a:r>
              <a:rPr lang="zh-CN" altLang="en-US" sz="2000" dirty="0"/>
              <a:t>有独立的法人财产并享有法人财产权</a:t>
            </a:r>
          </a:p>
          <a:p>
            <a:pPr indent="446088"/>
            <a:r>
              <a:rPr lang="zh-CN" altLang="en-US" sz="2000" dirty="0"/>
              <a:t>公司拥有独立的法人财产</a:t>
            </a:r>
            <a:r>
              <a:rPr lang="en-US" altLang="zh-CN" sz="2000" dirty="0"/>
              <a:t>,</a:t>
            </a:r>
            <a:r>
              <a:rPr lang="zh-CN" altLang="en-US" sz="2000" dirty="0"/>
              <a:t>与股东的财产彻底分开</a:t>
            </a:r>
            <a:r>
              <a:rPr lang="en-US" altLang="zh-CN" sz="2000" dirty="0"/>
              <a:t>,</a:t>
            </a:r>
            <a:r>
              <a:rPr lang="zh-CN" altLang="en-US" sz="2000" dirty="0"/>
              <a:t>从而使公司得以以</a:t>
            </a:r>
            <a:r>
              <a:rPr lang="zh-CN" altLang="en-US" sz="2000" dirty="0" smtClean="0"/>
              <a:t>其全部财产承担自己的责</a:t>
            </a:r>
            <a:r>
              <a:rPr lang="zh-CN" altLang="en-US" sz="2000" dirty="0"/>
              <a:t>任</a:t>
            </a:r>
            <a:r>
              <a:rPr lang="en-US" altLang="zh-CN" sz="2000" dirty="0"/>
              <a:t>,</a:t>
            </a:r>
            <a:r>
              <a:rPr lang="zh-CN" altLang="en-US" sz="2000" dirty="0"/>
              <a:t>独立的法律地位得以明确确立</a:t>
            </a:r>
            <a:r>
              <a:rPr lang="en-US" altLang="zh-CN" sz="2000" dirty="0" smtClean="0"/>
              <a:t>.</a:t>
            </a:r>
          </a:p>
          <a:p>
            <a:pPr indent="446088"/>
            <a:r>
              <a:rPr lang="zh-CN" altLang="en-US" sz="2000" dirty="0" smtClean="0"/>
              <a:t>５</a:t>
            </a:r>
            <a:r>
              <a:rPr lang="en-US" altLang="zh-CN" sz="2000" dirty="0" smtClean="0"/>
              <a:t>.</a:t>
            </a:r>
            <a:r>
              <a:rPr lang="zh-CN" altLang="en-US" sz="2000" dirty="0" smtClean="0"/>
              <a:t> </a:t>
            </a:r>
            <a:r>
              <a:rPr lang="zh-CN" altLang="en-US" sz="2000" dirty="0"/>
              <a:t>承担有限责任</a:t>
            </a:r>
          </a:p>
          <a:p>
            <a:pPr indent="446088"/>
            <a:r>
              <a:rPr lang="zh-CN" altLang="en-US" sz="2000" dirty="0"/>
              <a:t>有限责任公司和股份有限公司为</a:t>
            </a:r>
            <a:r>
              <a:rPr lang="en-US" altLang="zh-CN" sz="2000" dirty="0"/>
              <a:t>«</a:t>
            </a:r>
            <a:r>
              <a:rPr lang="zh-CN" altLang="en-US" sz="2000" dirty="0"/>
              <a:t>公司法</a:t>
            </a:r>
            <a:r>
              <a:rPr lang="en-US" altLang="zh-CN" sz="2000" dirty="0"/>
              <a:t>»</a:t>
            </a:r>
            <a:r>
              <a:rPr lang="zh-CN" altLang="en-US" sz="2000" dirty="0"/>
              <a:t>规定的两种公司形式</a:t>
            </a:r>
            <a:r>
              <a:rPr lang="en-US" altLang="zh-CN" sz="2000" dirty="0"/>
              <a:t>,</a:t>
            </a:r>
            <a:r>
              <a:rPr lang="zh-CN" altLang="en-US" sz="2000" dirty="0"/>
              <a:t>无论哪一种形式的</a:t>
            </a:r>
            <a:r>
              <a:rPr lang="zh-CN" altLang="en-US" sz="2000" dirty="0" smtClean="0"/>
              <a:t>公司</a:t>
            </a:r>
            <a:r>
              <a:rPr lang="en-US" altLang="zh-CN" sz="2000" dirty="0"/>
              <a:t>,</a:t>
            </a:r>
            <a:r>
              <a:rPr lang="zh-CN" altLang="en-US" sz="2000" dirty="0"/>
              <a:t>所承担的都是有限责任</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0602945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股份有限公司</a:t>
            </a:r>
          </a:p>
        </p:txBody>
      </p:sp>
      <p:sp>
        <p:nvSpPr>
          <p:cNvPr id="37" name="文本框 36"/>
          <p:cNvSpPr txBox="1"/>
          <p:nvPr/>
        </p:nvSpPr>
        <p:spPr>
          <a:xfrm>
            <a:off x="490129" y="847864"/>
            <a:ext cx="11273007" cy="5755422"/>
          </a:xfrm>
          <a:prstGeom prst="rect">
            <a:avLst/>
          </a:prstGeom>
          <a:noFill/>
        </p:spPr>
        <p:txBody>
          <a:bodyPr wrap="square" rtlCol="0">
            <a:spAutoFit/>
          </a:bodyPr>
          <a:lstStyle/>
          <a:p>
            <a:r>
              <a:rPr lang="zh-CN" altLang="en-US" sz="2400" b="1" dirty="0"/>
              <a:t>四、股份有限公司的股份发行和转让</a:t>
            </a:r>
          </a:p>
          <a:p>
            <a:pPr indent="534988"/>
            <a:r>
              <a:rPr lang="en-US" altLang="zh-CN" sz="2400" dirty="0"/>
              <a:t>(</a:t>
            </a:r>
            <a:r>
              <a:rPr lang="zh-CN" altLang="en-US" sz="2400" dirty="0"/>
              <a:t>二</a:t>
            </a:r>
            <a:r>
              <a:rPr lang="en-US" altLang="zh-CN" sz="2400" dirty="0"/>
              <a:t>)</a:t>
            </a:r>
            <a:r>
              <a:rPr lang="zh-CN" altLang="en-US" sz="2400" dirty="0"/>
              <a:t>股份转让</a:t>
            </a:r>
          </a:p>
          <a:p>
            <a:pPr indent="534988"/>
            <a:r>
              <a:rPr lang="zh-CN" altLang="en-US" sz="2000" dirty="0" smtClean="0"/>
              <a:t>１</a:t>
            </a:r>
            <a:r>
              <a:rPr lang="en-US" altLang="zh-CN" sz="2000" dirty="0" smtClean="0"/>
              <a:t>.</a:t>
            </a:r>
            <a:r>
              <a:rPr lang="zh-CN" altLang="en-US" sz="2000" dirty="0" smtClean="0"/>
              <a:t>股份转让</a:t>
            </a:r>
            <a:r>
              <a:rPr lang="zh-CN" altLang="en-US" sz="2000" dirty="0"/>
              <a:t>的概念</a:t>
            </a:r>
          </a:p>
          <a:p>
            <a:pPr indent="534988"/>
            <a:r>
              <a:rPr lang="zh-CN" altLang="en-US" sz="2000" dirty="0"/>
              <a:t>股份转让是指股份有限公司的股份持有人依照法定条件和程序把自己的股份让予</a:t>
            </a:r>
            <a:r>
              <a:rPr lang="zh-CN" altLang="en-US" sz="2000" dirty="0" smtClean="0"/>
              <a:t>他人</a:t>
            </a:r>
            <a:r>
              <a:rPr lang="en-US" altLang="zh-CN" sz="2000" dirty="0"/>
              <a:t>,</a:t>
            </a:r>
            <a:r>
              <a:rPr lang="zh-CN" altLang="en-US" sz="2000" dirty="0"/>
              <a:t>使他人取得该股份的法律行为</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股份转让的法律限制和法律规定</a:t>
            </a:r>
          </a:p>
          <a:p>
            <a:pPr indent="534988"/>
            <a:r>
              <a:rPr lang="en-US" altLang="zh-CN" sz="2000" dirty="0"/>
              <a:t>«</a:t>
            </a:r>
            <a:r>
              <a:rPr lang="zh-CN" altLang="en-US" sz="2000" dirty="0"/>
              <a:t>公司法</a:t>
            </a:r>
            <a:r>
              <a:rPr lang="en-US" altLang="zh-CN" sz="2000" dirty="0"/>
              <a:t>»</a:t>
            </a:r>
            <a:r>
              <a:rPr lang="zh-CN" altLang="en-US" sz="2000" dirty="0"/>
              <a:t>对股份有限公司的股份转让有以下限制和规定</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国家股的转让须依照法律、行政法规的规定办理</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股东转让其股份</a:t>
            </a:r>
            <a:r>
              <a:rPr lang="en-US" altLang="zh-CN" sz="2000" dirty="0"/>
              <a:t>,</a:t>
            </a:r>
            <a:r>
              <a:rPr lang="zh-CN" altLang="en-US" sz="2000" dirty="0"/>
              <a:t>应当在依法设立的证券交易场所进行或者按照国务院规定的</a:t>
            </a:r>
            <a:r>
              <a:rPr lang="zh-CN" altLang="en-US" sz="2000" dirty="0" smtClean="0"/>
              <a:t>其他方式进</a:t>
            </a:r>
            <a:r>
              <a:rPr lang="zh-CN" altLang="en-US" sz="2000" dirty="0"/>
              <a:t>行</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记名股票</a:t>
            </a:r>
            <a:r>
              <a:rPr lang="en-US" altLang="zh-CN" sz="2000" dirty="0"/>
              <a:t>,</a:t>
            </a:r>
            <a:r>
              <a:rPr lang="zh-CN" altLang="en-US" sz="2000" dirty="0"/>
              <a:t>由股东以背书方式或者法律、行政法规规定的其他方式转让</a:t>
            </a:r>
            <a:r>
              <a:rPr lang="en-US" altLang="zh-CN" sz="2000" dirty="0"/>
              <a:t>;</a:t>
            </a:r>
            <a:r>
              <a:rPr lang="zh-CN" altLang="en-US" sz="2000" dirty="0" smtClean="0"/>
              <a:t>转让后由公司将受让人的</a:t>
            </a:r>
            <a:r>
              <a:rPr lang="zh-CN" altLang="en-US" sz="2000" dirty="0"/>
              <a:t>姓名或者名称及住所记载于股东名册</a:t>
            </a:r>
            <a:r>
              <a:rPr lang="en-US" altLang="zh-CN" sz="2000" dirty="0"/>
              <a:t>.</a:t>
            </a:r>
            <a:r>
              <a:rPr lang="zh-CN" altLang="en-US" sz="2000" dirty="0"/>
              <a:t>股东大会召开前２０日内或</a:t>
            </a:r>
            <a:r>
              <a:rPr lang="zh-CN" altLang="en-US" sz="2000" dirty="0" smtClean="0"/>
              <a:t>者公司决定分配</a:t>
            </a:r>
            <a:r>
              <a:rPr lang="zh-CN" altLang="en-US" sz="2000" dirty="0"/>
              <a:t>股利的基准日前５日内</a:t>
            </a:r>
            <a:r>
              <a:rPr lang="en-US" altLang="zh-CN" sz="2000" dirty="0"/>
              <a:t>,</a:t>
            </a:r>
            <a:r>
              <a:rPr lang="zh-CN" altLang="en-US" sz="2000" dirty="0"/>
              <a:t>不得进行前款规定的股东名册的变更登记</a:t>
            </a:r>
            <a:r>
              <a:rPr lang="en-US" altLang="zh-CN" sz="2000" dirty="0"/>
              <a:t>.</a:t>
            </a:r>
            <a:r>
              <a:rPr lang="zh-CN" altLang="en-US" sz="2000" dirty="0"/>
              <a:t>但是</a:t>
            </a:r>
            <a:r>
              <a:rPr lang="en-US" altLang="zh-CN" sz="2000" dirty="0"/>
              <a:t>,</a:t>
            </a:r>
            <a:r>
              <a:rPr lang="zh-CN" altLang="en-US" sz="2000" dirty="0"/>
              <a:t>法律对</a:t>
            </a:r>
            <a:r>
              <a:rPr lang="zh-CN" altLang="en-US" sz="2000" dirty="0" smtClean="0"/>
              <a:t>上市公司股东名册变更登记另有规</a:t>
            </a:r>
            <a:r>
              <a:rPr lang="zh-CN" altLang="en-US" sz="2000" dirty="0"/>
              <a:t>定的</a:t>
            </a:r>
            <a:r>
              <a:rPr lang="en-US" altLang="zh-CN" sz="2000" dirty="0"/>
              <a:t>,</a:t>
            </a:r>
            <a:r>
              <a:rPr lang="zh-CN" altLang="en-US" sz="2000" dirty="0"/>
              <a:t>从其规定</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无记名股票的转让</a:t>
            </a:r>
            <a:r>
              <a:rPr lang="en-US" altLang="zh-CN" sz="2000" dirty="0"/>
              <a:t>,</a:t>
            </a:r>
            <a:r>
              <a:rPr lang="zh-CN" altLang="en-US" sz="2000" dirty="0"/>
              <a:t>由股东将该股票交付给受让人后即发生转让的效力</a:t>
            </a:r>
            <a:r>
              <a:rPr lang="en-US" altLang="zh-CN" sz="2000" dirty="0"/>
              <a:t>.</a:t>
            </a:r>
          </a:p>
          <a:p>
            <a:pPr indent="534988"/>
            <a:r>
              <a:rPr lang="en-US" altLang="zh-CN" sz="2000" dirty="0"/>
              <a:t>(</a:t>
            </a:r>
            <a:r>
              <a:rPr lang="zh-CN" altLang="en-US" sz="2000" dirty="0"/>
              <a:t>５</a:t>
            </a:r>
            <a:r>
              <a:rPr lang="en-US" altLang="zh-CN" sz="2000" dirty="0"/>
              <a:t>)</a:t>
            </a:r>
            <a:r>
              <a:rPr lang="zh-CN" altLang="en-US" sz="2000" dirty="0"/>
              <a:t>发起人持有的本公司股份</a:t>
            </a:r>
            <a:r>
              <a:rPr lang="en-US" altLang="zh-CN" sz="2000" dirty="0"/>
              <a:t>,</a:t>
            </a:r>
            <a:r>
              <a:rPr lang="zh-CN" altLang="en-US" sz="2000" dirty="0"/>
              <a:t>自公司成立之日起１</a:t>
            </a:r>
            <a:r>
              <a:rPr lang="zh-CN" altLang="en-US" sz="2000" dirty="0" smtClean="0"/>
              <a:t>年内不得转让</a:t>
            </a:r>
            <a:endParaRPr lang="en-US" altLang="zh-CN" sz="2000" dirty="0" smtClean="0"/>
          </a:p>
          <a:p>
            <a:pPr indent="534988"/>
            <a:r>
              <a:rPr lang="en-US" altLang="zh-CN" sz="2000" dirty="0"/>
              <a:t>(</a:t>
            </a:r>
            <a:r>
              <a:rPr lang="zh-CN" altLang="en-US" sz="2000" dirty="0"/>
              <a:t>６</a:t>
            </a:r>
            <a:r>
              <a:rPr lang="en-US" altLang="zh-CN" sz="2000" dirty="0"/>
              <a:t>)</a:t>
            </a:r>
            <a:r>
              <a:rPr lang="zh-CN" altLang="en-US" sz="2000" dirty="0"/>
              <a:t>公司不得收购本公司股份</a:t>
            </a:r>
            <a:r>
              <a:rPr lang="en-US" altLang="zh-CN" sz="2000" dirty="0" smtClean="0"/>
              <a:t>.</a:t>
            </a:r>
          </a:p>
          <a:p>
            <a:pPr indent="534988"/>
            <a:r>
              <a:rPr lang="en-US" altLang="zh-CN" sz="2000" dirty="0"/>
              <a:t>(</a:t>
            </a:r>
            <a:r>
              <a:rPr lang="zh-CN" altLang="en-US" sz="2000" dirty="0"/>
              <a:t>７</a:t>
            </a:r>
            <a:r>
              <a:rPr lang="en-US" altLang="zh-CN" sz="2000" dirty="0"/>
              <a:t>)</a:t>
            </a:r>
            <a:r>
              <a:rPr lang="zh-CN" altLang="en-US" sz="2000" dirty="0"/>
              <a:t>公司不得接受本公司的股票作为质押权的标的</a:t>
            </a:r>
            <a:r>
              <a:rPr lang="en-US" altLang="zh-CN" sz="2000" dirty="0"/>
              <a:t>.</a:t>
            </a:r>
          </a:p>
          <a:p>
            <a:pPr indent="534988"/>
            <a:r>
              <a:rPr lang="en-US" altLang="zh-CN" sz="2000" dirty="0"/>
              <a:t>(</a:t>
            </a:r>
            <a:r>
              <a:rPr lang="zh-CN" altLang="en-US" sz="2000" dirty="0"/>
              <a:t>８</a:t>
            </a:r>
            <a:r>
              <a:rPr lang="en-US" altLang="zh-CN" sz="2000" dirty="0"/>
              <a:t>)</a:t>
            </a:r>
            <a:r>
              <a:rPr lang="zh-CN" altLang="en-US" sz="2000" dirty="0"/>
              <a:t>上市公司的股票</a:t>
            </a:r>
            <a:r>
              <a:rPr lang="en-US" altLang="zh-CN" sz="2000" dirty="0"/>
              <a:t>,</a:t>
            </a:r>
            <a:r>
              <a:rPr lang="zh-CN" altLang="en-US" sz="2000" dirty="0"/>
              <a:t>依照有关法律、行政法规及证券交易所交易规则上市交易</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5308501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公司债券与财务会计</a:t>
            </a:r>
          </a:p>
        </p:txBody>
      </p:sp>
      <p:sp>
        <p:nvSpPr>
          <p:cNvPr id="37" name="文本框 36"/>
          <p:cNvSpPr txBox="1"/>
          <p:nvPr/>
        </p:nvSpPr>
        <p:spPr>
          <a:xfrm>
            <a:off x="490129" y="847864"/>
            <a:ext cx="11273007" cy="4216539"/>
          </a:xfrm>
          <a:prstGeom prst="rect">
            <a:avLst/>
          </a:prstGeom>
          <a:noFill/>
        </p:spPr>
        <p:txBody>
          <a:bodyPr wrap="square" rtlCol="0">
            <a:spAutoFit/>
          </a:bodyPr>
          <a:lstStyle/>
          <a:p>
            <a:r>
              <a:rPr lang="zh-CN" altLang="en-US" sz="2400" dirty="0"/>
              <a:t>一、公司债券</a:t>
            </a:r>
          </a:p>
          <a:p>
            <a:pPr indent="534988"/>
            <a:r>
              <a:rPr lang="en-US" altLang="zh-CN" sz="2400" dirty="0"/>
              <a:t>(</a:t>
            </a:r>
            <a:r>
              <a:rPr lang="zh-CN" altLang="en-US" sz="2400" dirty="0"/>
              <a:t>一</a:t>
            </a:r>
            <a:r>
              <a:rPr lang="en-US" altLang="zh-CN" sz="2400" dirty="0"/>
              <a:t>)</a:t>
            </a:r>
            <a:r>
              <a:rPr lang="zh-CN" altLang="en-US" sz="2400" dirty="0"/>
              <a:t>公司债券的概念</a:t>
            </a:r>
          </a:p>
          <a:p>
            <a:pPr indent="534988"/>
            <a:r>
              <a:rPr lang="zh-CN" altLang="en-US" sz="2000" dirty="0"/>
              <a:t>公司债券</a:t>
            </a:r>
            <a:r>
              <a:rPr lang="en-US" altLang="zh-CN" sz="2000" dirty="0"/>
              <a:t>,</a:t>
            </a:r>
            <a:r>
              <a:rPr lang="zh-CN" altLang="en-US" sz="2000" dirty="0"/>
              <a:t>是指公司依照法定程序发行、约定在一定期限还本付息的有价证券</a:t>
            </a:r>
            <a:r>
              <a:rPr lang="en-US" altLang="zh-CN" sz="2000" dirty="0"/>
              <a:t>,</a:t>
            </a:r>
            <a:r>
              <a:rPr lang="zh-CN" altLang="en-US" sz="2000" dirty="0" smtClean="0"/>
              <a:t>是公司向债券认购</a:t>
            </a:r>
            <a:r>
              <a:rPr lang="zh-CN" altLang="en-US" sz="2000" dirty="0"/>
              <a:t>人出具的债权凭证</a:t>
            </a:r>
            <a:r>
              <a:rPr lang="en-US" altLang="zh-CN" sz="2000" dirty="0"/>
              <a:t>.</a:t>
            </a:r>
          </a:p>
          <a:p>
            <a:pPr indent="534988"/>
            <a:r>
              <a:rPr lang="zh-CN" altLang="en-US" sz="2000" dirty="0"/>
              <a:t>公司发行债券</a:t>
            </a:r>
            <a:r>
              <a:rPr lang="en-US" altLang="zh-CN" sz="2000" dirty="0"/>
              <a:t>,</a:t>
            </a:r>
            <a:r>
              <a:rPr lang="zh-CN" altLang="en-US" sz="2000" dirty="0"/>
              <a:t>必须具备发行债券的主体资格、符合法律规定的发行条件和程序、得</a:t>
            </a:r>
            <a:r>
              <a:rPr lang="zh-CN" altLang="en-US" sz="2000" dirty="0" smtClean="0"/>
              <a:t>到有关部门</a:t>
            </a:r>
            <a:r>
              <a:rPr lang="zh-CN" altLang="en-US" sz="2000" dirty="0"/>
              <a:t>的核准</a:t>
            </a:r>
            <a:r>
              <a:rPr lang="en-US" altLang="zh-CN" sz="2000" dirty="0"/>
              <a:t>,</a:t>
            </a:r>
            <a:r>
              <a:rPr lang="zh-CN" altLang="en-US" sz="2000" dirty="0"/>
              <a:t>而且发行债券所募资金的用途也要符合申请发行时核准的用途</a:t>
            </a:r>
            <a:r>
              <a:rPr lang="en-US" altLang="zh-CN" sz="2000" dirty="0"/>
              <a:t>.</a:t>
            </a:r>
            <a:r>
              <a:rPr lang="zh-CN" altLang="en-US" sz="2000" dirty="0" smtClean="0"/>
              <a:t>具有发行公司债券主体资</a:t>
            </a:r>
            <a:r>
              <a:rPr lang="zh-CN" altLang="en-US" sz="2000" dirty="0"/>
              <a:t>格的有股份有限公司、国有独资公司、两个以上的国有企业设</a:t>
            </a:r>
            <a:r>
              <a:rPr lang="zh-CN" altLang="en-US" sz="2000" dirty="0" smtClean="0"/>
              <a:t>立的有限责任</a:t>
            </a:r>
            <a:r>
              <a:rPr lang="zh-CN" altLang="en-US" sz="2000" dirty="0"/>
              <a:t>公司、两个以上的国有投资主体投资设立的有限责任公司</a:t>
            </a:r>
            <a:r>
              <a:rPr lang="en-US" altLang="zh-CN" sz="2000" dirty="0"/>
              <a:t>.</a:t>
            </a:r>
          </a:p>
          <a:p>
            <a:pPr indent="534988"/>
            <a:r>
              <a:rPr lang="zh-CN" altLang="en-US" sz="2000" dirty="0"/>
              <a:t>债券与股票不同</a:t>
            </a:r>
            <a:r>
              <a:rPr lang="en-US" altLang="zh-CN" sz="2000" dirty="0"/>
              <a:t>,</a:t>
            </a:r>
            <a:r>
              <a:rPr lang="zh-CN" altLang="en-US" sz="2000" dirty="0"/>
              <a:t>其不同主要表现为以下几个方面</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债券是借贷</a:t>
            </a:r>
            <a:r>
              <a:rPr lang="en-US" altLang="zh-CN" sz="2000" dirty="0"/>
              <a:t>,</a:t>
            </a:r>
            <a:r>
              <a:rPr lang="zh-CN" altLang="en-US" sz="2000" dirty="0"/>
              <a:t>是债权、债务关系</a:t>
            </a:r>
            <a:r>
              <a:rPr lang="en-US" altLang="zh-CN" sz="2000" dirty="0"/>
              <a:t>;</a:t>
            </a:r>
            <a:r>
              <a:rPr lang="zh-CN" altLang="en-US" sz="2000" dirty="0"/>
              <a:t>股票是投资</a:t>
            </a:r>
            <a:r>
              <a:rPr lang="en-US" altLang="zh-CN" sz="2000" dirty="0"/>
              <a:t>,</a:t>
            </a:r>
            <a:r>
              <a:rPr lang="zh-CN" altLang="en-US" sz="2000" dirty="0"/>
              <a:t>是股东权利的凭证</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债券到期还本付息</a:t>
            </a:r>
            <a:r>
              <a:rPr lang="en-US" altLang="zh-CN" sz="2000" dirty="0"/>
              <a:t>;</a:t>
            </a:r>
            <a:r>
              <a:rPr lang="zh-CN" altLang="en-US" sz="2000" dirty="0"/>
              <a:t>股金则不允许退还</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债券的利息固定</a:t>
            </a:r>
            <a:r>
              <a:rPr lang="en-US" altLang="zh-CN" sz="2000" dirty="0"/>
              <a:t>;</a:t>
            </a:r>
            <a:r>
              <a:rPr lang="zh-CN" altLang="en-US" sz="2000" dirty="0"/>
              <a:t>股票的收益则或高或低不确定</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公司解散或破产</a:t>
            </a:r>
            <a:r>
              <a:rPr lang="en-US" altLang="zh-CN" sz="2000" dirty="0"/>
              <a:t>,</a:t>
            </a:r>
            <a:r>
              <a:rPr lang="zh-CN" altLang="en-US" sz="2000" dirty="0"/>
              <a:t>债券持有人优先于股东得到债务清偿</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9263493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公司债券与财务会计</a:t>
            </a:r>
          </a:p>
        </p:txBody>
      </p:sp>
      <p:sp>
        <p:nvSpPr>
          <p:cNvPr id="37" name="文本框 36"/>
          <p:cNvSpPr txBox="1"/>
          <p:nvPr/>
        </p:nvSpPr>
        <p:spPr>
          <a:xfrm>
            <a:off x="490129" y="847864"/>
            <a:ext cx="11273007" cy="5570756"/>
          </a:xfrm>
          <a:prstGeom prst="rect">
            <a:avLst/>
          </a:prstGeom>
          <a:noFill/>
        </p:spPr>
        <p:txBody>
          <a:bodyPr wrap="square" rtlCol="0">
            <a:spAutoFit/>
          </a:bodyPr>
          <a:lstStyle/>
          <a:p>
            <a:r>
              <a:rPr lang="zh-CN" altLang="en-US" sz="2400" dirty="0"/>
              <a:t>一、公司债券</a:t>
            </a:r>
          </a:p>
          <a:p>
            <a:pPr indent="446088"/>
            <a:r>
              <a:rPr lang="en-US" altLang="zh-CN" sz="2400" dirty="0"/>
              <a:t>(</a:t>
            </a:r>
            <a:r>
              <a:rPr lang="zh-CN" altLang="en-US" sz="2400" dirty="0"/>
              <a:t>二</a:t>
            </a:r>
            <a:r>
              <a:rPr lang="en-US" altLang="zh-CN" sz="2400" dirty="0"/>
              <a:t>)</a:t>
            </a:r>
            <a:r>
              <a:rPr lang="zh-CN" altLang="en-US" sz="2400" dirty="0"/>
              <a:t>公司债券的种类</a:t>
            </a:r>
          </a:p>
          <a:p>
            <a:pPr marL="890588"/>
            <a:r>
              <a:rPr lang="en-US" altLang="zh-CN" sz="2000" dirty="0"/>
              <a:t>(</a:t>
            </a:r>
            <a:r>
              <a:rPr lang="zh-CN" altLang="en-US" sz="2000" dirty="0"/>
              <a:t>１</a:t>
            </a:r>
            <a:r>
              <a:rPr lang="en-US" altLang="zh-CN" sz="2000" dirty="0"/>
              <a:t>)</a:t>
            </a:r>
            <a:r>
              <a:rPr lang="zh-CN" altLang="en-US" sz="2000" dirty="0"/>
              <a:t>按照债券形态</a:t>
            </a:r>
            <a:r>
              <a:rPr lang="en-US" altLang="zh-CN" sz="2000" dirty="0"/>
              <a:t>,</a:t>
            </a:r>
            <a:r>
              <a:rPr lang="zh-CN" altLang="en-US" sz="2000" dirty="0"/>
              <a:t>公司债券可以分为实物券、凭证式债券和记账式债券三种</a:t>
            </a:r>
            <a:r>
              <a:rPr lang="en-US" altLang="zh-CN" sz="2000" dirty="0"/>
              <a:t>.</a:t>
            </a:r>
          </a:p>
          <a:p>
            <a:pPr marL="890588"/>
            <a:r>
              <a:rPr lang="en-US" altLang="zh-CN" sz="2000" dirty="0"/>
              <a:t>(</a:t>
            </a:r>
            <a:r>
              <a:rPr lang="zh-CN" altLang="en-US" sz="2000" dirty="0"/>
              <a:t>２</a:t>
            </a:r>
            <a:r>
              <a:rPr lang="en-US" altLang="zh-CN" sz="2000" dirty="0"/>
              <a:t>)</a:t>
            </a:r>
            <a:r>
              <a:rPr lang="zh-CN" altLang="en-US" sz="2000" dirty="0"/>
              <a:t>按照是否在公司债券上签署债权人的姓名或名称、住所</a:t>
            </a:r>
            <a:r>
              <a:rPr lang="en-US" altLang="zh-CN" sz="2000" dirty="0"/>
              <a:t>,</a:t>
            </a:r>
            <a:r>
              <a:rPr lang="zh-CN" altLang="en-US" sz="2000" dirty="0" smtClean="0"/>
              <a:t>公司债券可以分为记名公司债券和无记名公司债券两种</a:t>
            </a:r>
            <a:r>
              <a:rPr lang="en-US" altLang="zh-CN" sz="2000" dirty="0"/>
              <a:t>.</a:t>
            </a:r>
          </a:p>
          <a:p>
            <a:pPr marL="890588"/>
            <a:r>
              <a:rPr lang="en-US" altLang="zh-CN" sz="2000" dirty="0"/>
              <a:t>(</a:t>
            </a:r>
            <a:r>
              <a:rPr lang="zh-CN" altLang="en-US" sz="2000" dirty="0"/>
              <a:t>３</a:t>
            </a:r>
            <a:r>
              <a:rPr lang="en-US" altLang="zh-CN" sz="2000" dirty="0"/>
              <a:t>)</a:t>
            </a:r>
            <a:r>
              <a:rPr lang="zh-CN" altLang="en-US" sz="2000" dirty="0"/>
              <a:t>按照能否转换为公司股票</a:t>
            </a:r>
            <a:r>
              <a:rPr lang="en-US" altLang="zh-CN" sz="2000" dirty="0"/>
              <a:t>,</a:t>
            </a:r>
            <a:r>
              <a:rPr lang="zh-CN" altLang="en-US" sz="2000" dirty="0"/>
              <a:t>公</a:t>
            </a:r>
            <a:r>
              <a:rPr lang="zh-CN" altLang="en-US" sz="2000" dirty="0" smtClean="0"/>
              <a:t>司债券可以分为可转换公司债券和非转换公司债券</a:t>
            </a:r>
            <a:r>
              <a:rPr lang="zh-TW" altLang="en-US" sz="2000" dirty="0" smtClean="0"/>
              <a:t>两种</a:t>
            </a:r>
            <a:r>
              <a:rPr lang="en-US" altLang="zh-TW" sz="2000" dirty="0"/>
              <a:t>.</a:t>
            </a:r>
          </a:p>
          <a:p>
            <a:pPr marL="890588"/>
            <a:r>
              <a:rPr lang="en-US" altLang="zh-CN" sz="2000" dirty="0"/>
              <a:t>(</a:t>
            </a:r>
            <a:r>
              <a:rPr lang="zh-CN" altLang="en-US" sz="2000" dirty="0"/>
              <a:t>４</a:t>
            </a:r>
            <a:r>
              <a:rPr lang="en-US" altLang="zh-CN" sz="2000" dirty="0"/>
              <a:t>)</a:t>
            </a:r>
            <a:r>
              <a:rPr lang="zh-CN" altLang="en-US" sz="2000" dirty="0"/>
              <a:t>按照公司债券是否以公司财产为抵押</a:t>
            </a:r>
            <a:r>
              <a:rPr lang="en-US" altLang="zh-CN" sz="2000" dirty="0"/>
              <a:t>,</a:t>
            </a:r>
            <a:r>
              <a:rPr lang="zh-CN" altLang="en-US" sz="2000" dirty="0"/>
              <a:t>公</a:t>
            </a:r>
            <a:r>
              <a:rPr lang="zh-CN" altLang="en-US" sz="2000" dirty="0" smtClean="0"/>
              <a:t>司债券可以分为有抵押公司债券和无抵押公司债券两种</a:t>
            </a:r>
            <a:r>
              <a:rPr lang="en-US" altLang="zh-CN" sz="2000" dirty="0"/>
              <a:t>.</a:t>
            </a:r>
          </a:p>
          <a:p>
            <a:pPr indent="446088"/>
            <a:r>
              <a:rPr lang="en-US" altLang="zh-CN" sz="2400" dirty="0"/>
              <a:t>(</a:t>
            </a:r>
            <a:r>
              <a:rPr lang="zh-CN" altLang="en-US" sz="2400" dirty="0"/>
              <a:t>三</a:t>
            </a:r>
            <a:r>
              <a:rPr lang="en-US" altLang="zh-CN" sz="2400" dirty="0"/>
              <a:t>)</a:t>
            </a:r>
            <a:r>
              <a:rPr lang="zh-CN" altLang="en-US" sz="2400" dirty="0"/>
              <a:t>公司债券的发行</a:t>
            </a:r>
          </a:p>
          <a:p>
            <a:pPr indent="4460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公司为筹集生产经营资金</a:t>
            </a:r>
            <a:r>
              <a:rPr lang="en-US" altLang="zh-CN" sz="2000" dirty="0"/>
              <a:t>,</a:t>
            </a:r>
            <a:r>
              <a:rPr lang="zh-CN" altLang="en-US" sz="2000" dirty="0"/>
              <a:t>可以依照本法发行公司债券</a:t>
            </a:r>
            <a:r>
              <a:rPr lang="en-US" altLang="zh-CN" sz="2000" dirty="0"/>
              <a:t>.</a:t>
            </a:r>
            <a:r>
              <a:rPr lang="zh-CN" altLang="en-US" sz="2000" dirty="0" smtClean="0"/>
              <a:t>发行公司债券必须</a:t>
            </a:r>
            <a:r>
              <a:rPr lang="zh-CN" altLang="en-US" sz="2000" dirty="0"/>
              <a:t>符合</a:t>
            </a:r>
            <a:r>
              <a:rPr lang="en-US" altLang="zh-CN" sz="2000" dirty="0"/>
              <a:t>«</a:t>
            </a:r>
            <a:r>
              <a:rPr lang="zh-CN" altLang="en-US" sz="2000" dirty="0"/>
              <a:t>证券法</a:t>
            </a:r>
            <a:r>
              <a:rPr lang="en-US" altLang="zh-CN" sz="2000" dirty="0"/>
              <a:t>»</a:t>
            </a:r>
            <a:r>
              <a:rPr lang="zh-CN" altLang="en-US" sz="2000" dirty="0"/>
              <a:t>规定的条件与程序</a:t>
            </a:r>
            <a:r>
              <a:rPr lang="en-US" altLang="zh-CN" sz="2000" dirty="0"/>
              <a:t>.</a:t>
            </a:r>
          </a:p>
          <a:p>
            <a:pPr indent="446088"/>
            <a:r>
              <a:rPr lang="en-US" altLang="zh-CN" sz="2400" dirty="0"/>
              <a:t>(</a:t>
            </a:r>
            <a:r>
              <a:rPr lang="zh-CN" altLang="en-US" sz="2400" dirty="0"/>
              <a:t>四</a:t>
            </a:r>
            <a:r>
              <a:rPr lang="en-US" altLang="zh-CN" sz="2400" dirty="0"/>
              <a:t>)</a:t>
            </a:r>
            <a:r>
              <a:rPr lang="zh-CN" altLang="en-US" sz="2400" dirty="0"/>
              <a:t>公司债券的转让</a:t>
            </a:r>
          </a:p>
          <a:p>
            <a:pPr indent="446088"/>
            <a:r>
              <a:rPr lang="en-US" altLang="zh-CN" sz="2000" dirty="0"/>
              <a:t>«</a:t>
            </a:r>
            <a:r>
              <a:rPr lang="zh-CN" altLang="en-US" sz="2000" dirty="0"/>
              <a:t>公司法</a:t>
            </a:r>
            <a:r>
              <a:rPr lang="en-US" altLang="zh-CN" sz="2000" dirty="0"/>
              <a:t>»</a:t>
            </a:r>
            <a:r>
              <a:rPr lang="zh-CN" altLang="en-US" sz="2000" dirty="0"/>
              <a:t>对公司债券转让有以下规定</a:t>
            </a:r>
            <a:r>
              <a:rPr lang="en-US" altLang="zh-CN" sz="2000" dirty="0"/>
              <a:t>:</a:t>
            </a:r>
            <a:r>
              <a:rPr lang="zh-CN" altLang="en-US" sz="2000" dirty="0"/>
              <a:t>公司债券可以转让</a:t>
            </a:r>
            <a:r>
              <a:rPr lang="en-US" altLang="zh-CN" sz="2000" dirty="0"/>
              <a:t>,</a:t>
            </a:r>
            <a:r>
              <a:rPr lang="zh-CN" altLang="en-US" sz="2000" dirty="0" smtClean="0"/>
              <a:t>转让价格由转让人与受让人约</a:t>
            </a:r>
            <a:r>
              <a:rPr lang="zh-CN" altLang="en-US" sz="2000" dirty="0"/>
              <a:t>定</a:t>
            </a:r>
            <a:r>
              <a:rPr lang="en-US" altLang="zh-CN" sz="2000" dirty="0"/>
              <a:t>;</a:t>
            </a:r>
            <a:r>
              <a:rPr lang="zh-CN" altLang="en-US" sz="2000" dirty="0"/>
              <a:t>公司债券在证券交易所上市交易的</a:t>
            </a:r>
            <a:r>
              <a:rPr lang="en-US" altLang="zh-CN" sz="2000" dirty="0"/>
              <a:t>,</a:t>
            </a:r>
            <a:r>
              <a:rPr lang="zh-CN" altLang="en-US" sz="2000" dirty="0"/>
              <a:t>按照证券交易所的交易规则转让</a:t>
            </a:r>
            <a:r>
              <a:rPr lang="en-US" altLang="zh-CN" sz="2000" dirty="0"/>
              <a:t>;</a:t>
            </a:r>
            <a:r>
              <a:rPr lang="zh-CN" altLang="en-US" sz="2000" dirty="0"/>
              <a:t>记名公司债券</a:t>
            </a:r>
            <a:r>
              <a:rPr lang="en-US" altLang="zh-CN" sz="2000" dirty="0" smtClean="0"/>
              <a:t>,</a:t>
            </a:r>
            <a:r>
              <a:rPr lang="zh-CN" altLang="en-US" sz="2000" dirty="0"/>
              <a:t>　</a:t>
            </a:r>
            <a:r>
              <a:rPr lang="zh-CN" altLang="en-US" sz="2000" dirty="0" smtClean="0"/>
              <a:t>由债券持有人以背书</a:t>
            </a:r>
            <a:r>
              <a:rPr lang="zh-CN" altLang="en-US" sz="2000" dirty="0"/>
              <a:t>方式或者法律、行政法规规定的其他方式转让</a:t>
            </a:r>
            <a:r>
              <a:rPr lang="en-US" altLang="zh-CN" sz="2000" dirty="0"/>
              <a:t>;</a:t>
            </a:r>
            <a:r>
              <a:rPr lang="zh-CN" altLang="en-US" sz="2000" dirty="0" smtClean="0"/>
              <a:t>转让后由公司将受让人的</a:t>
            </a:r>
            <a:r>
              <a:rPr lang="zh-CN" altLang="en-US" sz="2000" dirty="0"/>
              <a:t>姓名或者名称及住所记载于公司债券存根簿</a:t>
            </a:r>
            <a:r>
              <a:rPr lang="en-US" altLang="zh-CN" sz="2000" dirty="0"/>
              <a:t>;</a:t>
            </a:r>
            <a:r>
              <a:rPr lang="zh-CN" altLang="en-US" sz="2000" dirty="0"/>
              <a:t>无记名公司债券的转让</a:t>
            </a:r>
            <a:r>
              <a:rPr lang="en-US" altLang="zh-CN" sz="2000" dirty="0"/>
              <a:t>,</a:t>
            </a:r>
            <a:r>
              <a:rPr lang="zh-CN" altLang="en-US" sz="2000" dirty="0" smtClean="0"/>
              <a:t>由债券持有人将该债券交付给受让人后即发生转让</a:t>
            </a:r>
            <a:r>
              <a:rPr lang="zh-CN" altLang="en-US" sz="2000" dirty="0"/>
              <a:t>的效力</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8834297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公司债券与财务会计</a:t>
            </a:r>
          </a:p>
        </p:txBody>
      </p:sp>
      <p:sp>
        <p:nvSpPr>
          <p:cNvPr id="37" name="文本框 36"/>
          <p:cNvSpPr txBox="1"/>
          <p:nvPr/>
        </p:nvSpPr>
        <p:spPr>
          <a:xfrm>
            <a:off x="490129" y="847864"/>
            <a:ext cx="11273007" cy="3724097"/>
          </a:xfrm>
          <a:prstGeom prst="rect">
            <a:avLst/>
          </a:prstGeom>
          <a:noFill/>
        </p:spPr>
        <p:txBody>
          <a:bodyPr wrap="square" rtlCol="0">
            <a:spAutoFit/>
          </a:bodyPr>
          <a:lstStyle/>
          <a:p>
            <a:r>
              <a:rPr lang="zh-CN" altLang="en-US" sz="2400" b="1" dirty="0"/>
              <a:t>二、公司财务会计</a:t>
            </a:r>
          </a:p>
          <a:p>
            <a:pPr indent="534988"/>
            <a:r>
              <a:rPr lang="en-US" altLang="zh-CN" sz="2400" dirty="0"/>
              <a:t>«</a:t>
            </a:r>
            <a:r>
              <a:rPr lang="zh-CN" altLang="en-US" sz="2400" dirty="0"/>
              <a:t>公司法</a:t>
            </a:r>
            <a:r>
              <a:rPr lang="en-US" altLang="zh-CN" sz="2400" dirty="0"/>
              <a:t>»</a:t>
            </a:r>
            <a:r>
              <a:rPr lang="zh-CN" altLang="en-US" sz="2400" dirty="0"/>
              <a:t>规定</a:t>
            </a:r>
            <a:r>
              <a:rPr lang="en-US" altLang="zh-CN" sz="2400" dirty="0"/>
              <a:t>,</a:t>
            </a:r>
            <a:r>
              <a:rPr lang="zh-CN" altLang="en-US" sz="2400" dirty="0"/>
              <a:t>公司应当依照法律、行政法规和国务院财政部门的规定建立本</a:t>
            </a:r>
            <a:r>
              <a:rPr lang="zh-CN" altLang="en-US" sz="2400" dirty="0" smtClean="0"/>
              <a:t>公司的财务</a:t>
            </a:r>
            <a:r>
              <a:rPr lang="zh-CN" altLang="en-US" sz="2400" dirty="0"/>
              <a:t>、会计制度</a:t>
            </a:r>
            <a:r>
              <a:rPr lang="en-US" altLang="zh-CN" sz="2400" dirty="0"/>
              <a:t>.</a:t>
            </a:r>
          </a:p>
          <a:p>
            <a:pPr indent="534988"/>
            <a:r>
              <a:rPr lang="en-US" altLang="zh-CN" sz="2400" dirty="0"/>
              <a:t>(</a:t>
            </a:r>
            <a:r>
              <a:rPr lang="zh-CN" altLang="en-US" sz="2400" dirty="0"/>
              <a:t>一</a:t>
            </a:r>
            <a:r>
              <a:rPr lang="en-US" altLang="zh-CN" sz="2400" dirty="0"/>
              <a:t>)</a:t>
            </a:r>
            <a:r>
              <a:rPr lang="zh-CN" altLang="en-US" sz="2400" dirty="0"/>
              <a:t>公司的财务会计报告</a:t>
            </a:r>
          </a:p>
          <a:p>
            <a:pPr indent="534988"/>
            <a:r>
              <a:rPr lang="zh-CN" altLang="en-US" sz="2000" dirty="0"/>
              <a:t>公司的财务会计报告主要包括资产负债表、损益表</a:t>
            </a:r>
            <a:r>
              <a:rPr lang="en-US" altLang="zh-CN" sz="2000" dirty="0"/>
              <a:t>(</a:t>
            </a:r>
            <a:r>
              <a:rPr lang="zh-CN" altLang="en-US" sz="2000" dirty="0"/>
              <a:t>利润表</a:t>
            </a:r>
            <a:r>
              <a:rPr lang="en-US" altLang="zh-CN" sz="2000" dirty="0"/>
              <a:t>)</a:t>
            </a:r>
            <a:r>
              <a:rPr lang="zh-CN" altLang="en-US" sz="2000" dirty="0"/>
              <a:t>、现金流量表、</a:t>
            </a:r>
            <a:r>
              <a:rPr lang="zh-CN" altLang="en-US" sz="2000" dirty="0" smtClean="0"/>
              <a:t>财务情况说明书</a:t>
            </a:r>
            <a:r>
              <a:rPr lang="zh-CN" altLang="en-US" sz="2000" dirty="0"/>
              <a:t>、利润分配表等</a:t>
            </a:r>
            <a:r>
              <a:rPr lang="en-US" altLang="zh-CN" sz="2000" dirty="0"/>
              <a:t>.</a:t>
            </a:r>
            <a:r>
              <a:rPr lang="zh-CN" altLang="en-US" sz="2000" dirty="0"/>
              <a:t>对于上市公司</a:t>
            </a:r>
            <a:r>
              <a:rPr lang="en-US" altLang="zh-CN" sz="2000" dirty="0"/>
              <a:t>,</a:t>
            </a:r>
            <a:r>
              <a:rPr lang="zh-CN" altLang="en-US" sz="2000" dirty="0"/>
              <a:t>在每一会计年度的上半年结束之日</a:t>
            </a:r>
            <a:r>
              <a:rPr lang="en-US" altLang="zh-CN" sz="2000" dirty="0"/>
              <a:t>,</a:t>
            </a:r>
            <a:r>
              <a:rPr lang="zh-CN" altLang="en-US" sz="2000" dirty="0"/>
              <a:t>还应</a:t>
            </a:r>
            <a:r>
              <a:rPr lang="zh-CN" altLang="en-US" sz="2000" dirty="0" smtClean="0"/>
              <a:t>制作中期财务会计报告</a:t>
            </a:r>
            <a:r>
              <a:rPr lang="en-US" altLang="zh-CN" sz="2000" dirty="0"/>
              <a:t>.</a:t>
            </a:r>
          </a:p>
          <a:p>
            <a:pPr indent="534988"/>
            <a:r>
              <a:rPr lang="zh-CN" altLang="en-US" sz="2000" dirty="0"/>
              <a:t>公司对外提供的年度财务会计报告必须依法经注册会计师审查验证</a:t>
            </a:r>
            <a:r>
              <a:rPr lang="en-US" altLang="zh-CN" sz="2000" dirty="0"/>
              <a:t>,</a:t>
            </a:r>
            <a:r>
              <a:rPr lang="zh-CN" altLang="en-US" sz="2000" dirty="0"/>
              <a:t>公司法定代表人</a:t>
            </a:r>
            <a:r>
              <a:rPr lang="zh-CN" altLang="en-US" sz="2000" dirty="0" smtClean="0"/>
              <a:t>、总会计师</a:t>
            </a:r>
            <a:r>
              <a:rPr lang="zh-CN" altLang="en-US" sz="2000" dirty="0"/>
              <a:t>、会计机构负责人和主管会计人员应当在年度财务会计报告上签名并盖章</a:t>
            </a:r>
            <a:r>
              <a:rPr lang="en-US" altLang="zh-CN" sz="2000" dirty="0" smtClean="0"/>
              <a:t>.</a:t>
            </a:r>
          </a:p>
          <a:p>
            <a:pPr indent="534988"/>
            <a:r>
              <a:rPr lang="zh-CN" altLang="en-US" sz="2000" dirty="0" smtClean="0"/>
              <a:t>有限责任公司应当依照公司章程规</a:t>
            </a:r>
            <a:r>
              <a:rPr lang="zh-CN" altLang="en-US" sz="2000" dirty="0"/>
              <a:t>定的期限将财务会计报告送交各股东</a:t>
            </a:r>
            <a:r>
              <a:rPr lang="en-US" altLang="zh-CN" sz="2000" dirty="0"/>
              <a:t>.</a:t>
            </a:r>
            <a:r>
              <a:rPr lang="zh-CN" altLang="en-US" sz="2000" dirty="0"/>
              <a:t>股份有限</a:t>
            </a:r>
            <a:r>
              <a:rPr lang="zh-CN" altLang="en-US" sz="2000" dirty="0" smtClean="0"/>
              <a:t>公司的财务会计报告应</a:t>
            </a:r>
            <a:r>
              <a:rPr lang="zh-CN" altLang="en-US" sz="2000" dirty="0"/>
              <a:t>当在召开股东大会年会的２０日前置备于本公司</a:t>
            </a:r>
            <a:r>
              <a:rPr lang="en-US" altLang="zh-CN" sz="2000" dirty="0"/>
              <a:t>,</a:t>
            </a:r>
            <a:r>
              <a:rPr lang="zh-CN" altLang="en-US" sz="2000" dirty="0"/>
              <a:t>供股东查阅</a:t>
            </a:r>
            <a:r>
              <a:rPr lang="en-US" altLang="zh-CN" sz="2000" dirty="0"/>
              <a:t>.</a:t>
            </a:r>
            <a:r>
              <a:rPr lang="zh-CN" altLang="en-US" sz="2000" dirty="0" smtClean="0"/>
              <a:t>公开发行</a:t>
            </a:r>
            <a:r>
              <a:rPr lang="zh-CN" altLang="en-US" sz="2000" dirty="0"/>
              <a:t>股票的股份有限公司必须公告其财务会计报告</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886970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公司债券与财务会计</a:t>
            </a:r>
          </a:p>
        </p:txBody>
      </p:sp>
      <p:sp>
        <p:nvSpPr>
          <p:cNvPr id="37" name="文本框 36"/>
          <p:cNvSpPr txBox="1"/>
          <p:nvPr/>
        </p:nvSpPr>
        <p:spPr>
          <a:xfrm>
            <a:off x="490129" y="847864"/>
            <a:ext cx="11273007" cy="4955203"/>
          </a:xfrm>
          <a:prstGeom prst="rect">
            <a:avLst/>
          </a:prstGeom>
          <a:noFill/>
        </p:spPr>
        <p:txBody>
          <a:bodyPr wrap="square" rtlCol="0">
            <a:spAutoFit/>
          </a:bodyPr>
          <a:lstStyle/>
          <a:p>
            <a:r>
              <a:rPr lang="zh-CN" altLang="en-US" sz="2400" b="1" dirty="0"/>
              <a:t>二、公司财务会计</a:t>
            </a:r>
          </a:p>
          <a:p>
            <a:pPr indent="534988"/>
            <a:r>
              <a:rPr lang="en-US" altLang="zh-CN" sz="2400" dirty="0"/>
              <a:t>«</a:t>
            </a:r>
            <a:r>
              <a:rPr lang="zh-CN" altLang="en-US" sz="2400" dirty="0"/>
              <a:t>公司法</a:t>
            </a:r>
            <a:r>
              <a:rPr lang="en-US" altLang="zh-CN" sz="2400" dirty="0"/>
              <a:t>»</a:t>
            </a:r>
            <a:r>
              <a:rPr lang="zh-CN" altLang="en-US" sz="2400" dirty="0"/>
              <a:t>规定</a:t>
            </a:r>
            <a:r>
              <a:rPr lang="en-US" altLang="zh-CN" sz="2400" dirty="0"/>
              <a:t>,</a:t>
            </a:r>
            <a:r>
              <a:rPr lang="zh-CN" altLang="en-US" sz="2400" dirty="0"/>
              <a:t>公司应当依照法律、行政法规和国务院财政部门的规定建立本</a:t>
            </a:r>
            <a:r>
              <a:rPr lang="zh-CN" altLang="en-US" sz="2400" dirty="0" smtClean="0"/>
              <a:t>公司的财务</a:t>
            </a:r>
            <a:r>
              <a:rPr lang="zh-CN" altLang="en-US" sz="2400" dirty="0"/>
              <a:t>、会计制度</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公司的利润分配</a:t>
            </a:r>
          </a:p>
          <a:p>
            <a:pPr indent="534988"/>
            <a:r>
              <a:rPr lang="zh-CN" altLang="en-US" sz="2000" dirty="0" smtClean="0"/>
              <a:t>１</a:t>
            </a:r>
            <a:r>
              <a:rPr lang="en-US" altLang="zh-CN" sz="2000" dirty="0" smtClean="0"/>
              <a:t>.</a:t>
            </a:r>
            <a:r>
              <a:rPr lang="zh-CN" altLang="en-US" sz="2000" dirty="0" smtClean="0"/>
              <a:t> </a:t>
            </a:r>
            <a:r>
              <a:rPr lang="zh-CN" altLang="en-US" sz="2000" dirty="0"/>
              <a:t>利润分配的顺序</a:t>
            </a:r>
          </a:p>
          <a:p>
            <a:pPr indent="534988"/>
            <a:r>
              <a:rPr lang="zh-CN" altLang="en-US" sz="2000" dirty="0"/>
              <a:t>利润是指公司在一定时期</a:t>
            </a:r>
            <a:r>
              <a:rPr lang="en-US" altLang="zh-CN" sz="2000" dirty="0"/>
              <a:t>(</a:t>
            </a:r>
            <a:r>
              <a:rPr lang="zh-CN" altLang="en-US" sz="2000" dirty="0"/>
              <a:t>１年</a:t>
            </a:r>
            <a:r>
              <a:rPr lang="en-US" altLang="zh-CN" sz="2000" dirty="0"/>
              <a:t>)</a:t>
            </a:r>
            <a:r>
              <a:rPr lang="zh-CN" altLang="en-US" sz="2000" dirty="0"/>
              <a:t>内从事经营活动的财务成果</a:t>
            </a:r>
            <a:r>
              <a:rPr lang="en-US" altLang="zh-CN" sz="2000" dirty="0"/>
              <a:t>,</a:t>
            </a:r>
            <a:r>
              <a:rPr lang="zh-CN" altLang="en-US" sz="2000" dirty="0" smtClean="0"/>
              <a:t>包括营业利润及营业外</a:t>
            </a:r>
            <a:r>
              <a:rPr lang="zh-TW" altLang="en-US" sz="2000" dirty="0" smtClean="0"/>
              <a:t>收支</a:t>
            </a:r>
            <a:r>
              <a:rPr lang="en-US" altLang="zh-TW" sz="2000" dirty="0"/>
              <a:t>.</a:t>
            </a:r>
          </a:p>
          <a:p>
            <a:pPr indent="534988"/>
            <a:r>
              <a:rPr lang="zh-CN" altLang="en-US" sz="2000" dirty="0"/>
              <a:t>为 了保护股东、职工和债权人的利益</a:t>
            </a:r>
            <a:r>
              <a:rPr lang="en-US" altLang="zh-CN" sz="2000" dirty="0"/>
              <a:t>,</a:t>
            </a:r>
            <a:r>
              <a:rPr lang="zh-CN" altLang="en-US" sz="2000" dirty="0"/>
              <a:t>也为了公司的长远发展</a:t>
            </a:r>
            <a:r>
              <a:rPr lang="en-US" altLang="zh-CN" sz="2000" dirty="0"/>
              <a:t>,</a:t>
            </a:r>
            <a:r>
              <a:rPr lang="zh-CN" altLang="en-US" sz="2000" dirty="0"/>
              <a:t>法律对公司利润</a:t>
            </a:r>
            <a:r>
              <a:rPr lang="zh-CN" altLang="en-US" sz="2000" dirty="0" smtClean="0"/>
              <a:t>分配的顺序作了如下几项规</a:t>
            </a:r>
            <a:r>
              <a:rPr lang="zh-CN" altLang="en-US" sz="2000" dirty="0"/>
              <a:t>定</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弥补以前年度亏损</a:t>
            </a:r>
            <a:r>
              <a:rPr lang="en-US" altLang="zh-CN" sz="2000" dirty="0"/>
              <a:t>,</a:t>
            </a:r>
            <a:r>
              <a:rPr lang="zh-CN" altLang="en-US" sz="2000" dirty="0"/>
              <a:t>但不得超过税法规定的弥补期限</a:t>
            </a:r>
            <a:r>
              <a:rPr lang="en-US" altLang="zh-CN" sz="2000" dirty="0" smtClean="0"/>
              <a:t>.</a:t>
            </a:r>
          </a:p>
          <a:p>
            <a:pPr indent="534988"/>
            <a:r>
              <a:rPr lang="en-US" altLang="zh-CN" sz="2000" dirty="0" smtClean="0"/>
              <a:t>(</a:t>
            </a:r>
            <a:r>
              <a:rPr lang="zh-CN" altLang="en-US" sz="2000" dirty="0"/>
              <a:t>２</a:t>
            </a:r>
            <a:r>
              <a:rPr lang="en-US" altLang="zh-CN" sz="2000" dirty="0"/>
              <a:t>)</a:t>
            </a:r>
            <a:r>
              <a:rPr lang="zh-CN" altLang="en-US" sz="2000" dirty="0"/>
              <a:t>缴纳所得税</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弥补在税前利润弥补亏损之后仍存在的亏损</a:t>
            </a:r>
            <a:r>
              <a:rPr lang="en-US" altLang="zh-CN" sz="2000" dirty="0"/>
              <a:t>.</a:t>
            </a:r>
            <a:r>
              <a:rPr lang="zh-CN" altLang="en-US" sz="2000" dirty="0"/>
              <a:t>在公司存续期间</a:t>
            </a:r>
            <a:r>
              <a:rPr lang="en-US" altLang="zh-CN" sz="2000" dirty="0"/>
              <a:t>,</a:t>
            </a:r>
            <a:r>
              <a:rPr lang="zh-CN" altLang="en-US" sz="2000" dirty="0" smtClean="0"/>
              <a:t>公司应当经常保持与其资本</a:t>
            </a:r>
            <a:r>
              <a:rPr lang="zh-CN" altLang="en-US" sz="2000" dirty="0"/>
              <a:t>相当的实有财产</a:t>
            </a:r>
            <a:r>
              <a:rPr lang="en-US" altLang="zh-CN" sz="2000" dirty="0"/>
              <a:t>.</a:t>
            </a:r>
            <a:r>
              <a:rPr lang="zh-CN" altLang="en-US" sz="2000" dirty="0"/>
              <a:t>所以要用利润弥补公司的亏损</a:t>
            </a:r>
            <a:r>
              <a:rPr lang="en-US" altLang="zh-CN" sz="2000" dirty="0"/>
              <a:t>,</a:t>
            </a:r>
            <a:r>
              <a:rPr lang="zh-CN" altLang="en-US" sz="2000" dirty="0"/>
              <a:t>使公司的资本得以维持</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依法提取法定公积金</a:t>
            </a:r>
            <a:r>
              <a:rPr lang="en-US" altLang="zh-CN" sz="2000" dirty="0" smtClean="0"/>
              <a:t>.</a:t>
            </a:r>
          </a:p>
          <a:p>
            <a:pPr indent="534988"/>
            <a:r>
              <a:rPr lang="en-US" altLang="zh-CN" sz="2000" dirty="0" smtClean="0"/>
              <a:t>(</a:t>
            </a:r>
            <a:r>
              <a:rPr lang="zh-CN" altLang="en-US" sz="2000" dirty="0"/>
              <a:t>５</a:t>
            </a:r>
            <a:r>
              <a:rPr lang="en-US" altLang="zh-CN" sz="2000" dirty="0"/>
              <a:t>)</a:t>
            </a:r>
            <a:r>
              <a:rPr lang="zh-CN" altLang="en-US" sz="2000" dirty="0"/>
              <a:t>提取任意公积金</a:t>
            </a:r>
            <a:r>
              <a:rPr lang="en-US" altLang="zh-CN" sz="2000" dirty="0" smtClean="0"/>
              <a:t>.</a:t>
            </a:r>
          </a:p>
          <a:p>
            <a:pPr indent="534988"/>
            <a:r>
              <a:rPr lang="en-US" altLang="zh-CN" sz="2000" dirty="0" smtClean="0"/>
              <a:t>(</a:t>
            </a:r>
            <a:r>
              <a:rPr lang="zh-CN" altLang="en-US" sz="2000" dirty="0"/>
              <a:t>６</a:t>
            </a:r>
            <a:r>
              <a:rPr lang="en-US" altLang="zh-CN" sz="2000" dirty="0"/>
              <a:t>)</a:t>
            </a:r>
            <a:r>
              <a:rPr lang="zh-CN" altLang="en-US" sz="2000" dirty="0"/>
              <a:t>向股东分配利润</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63354961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公司债券与财务会计</a:t>
            </a:r>
          </a:p>
        </p:txBody>
      </p:sp>
      <p:sp>
        <p:nvSpPr>
          <p:cNvPr id="37" name="文本框 36"/>
          <p:cNvSpPr txBox="1"/>
          <p:nvPr/>
        </p:nvSpPr>
        <p:spPr>
          <a:xfrm>
            <a:off x="490129" y="847864"/>
            <a:ext cx="11273007" cy="5262979"/>
          </a:xfrm>
          <a:prstGeom prst="rect">
            <a:avLst/>
          </a:prstGeom>
          <a:noFill/>
        </p:spPr>
        <p:txBody>
          <a:bodyPr wrap="square" rtlCol="0">
            <a:spAutoFit/>
          </a:bodyPr>
          <a:lstStyle/>
          <a:p>
            <a:r>
              <a:rPr lang="zh-CN" altLang="en-US" sz="2400" b="1" dirty="0"/>
              <a:t>二、公司财务会计</a:t>
            </a:r>
          </a:p>
          <a:p>
            <a:pPr indent="534988"/>
            <a:r>
              <a:rPr lang="en-US" altLang="zh-CN" sz="2400" dirty="0"/>
              <a:t>«</a:t>
            </a:r>
            <a:r>
              <a:rPr lang="zh-CN" altLang="en-US" sz="2400" dirty="0"/>
              <a:t>公司法</a:t>
            </a:r>
            <a:r>
              <a:rPr lang="en-US" altLang="zh-CN" sz="2400" dirty="0"/>
              <a:t>»</a:t>
            </a:r>
            <a:r>
              <a:rPr lang="zh-CN" altLang="en-US" sz="2400" dirty="0"/>
              <a:t>规定</a:t>
            </a:r>
            <a:r>
              <a:rPr lang="en-US" altLang="zh-CN" sz="2400" dirty="0"/>
              <a:t>,</a:t>
            </a:r>
            <a:r>
              <a:rPr lang="zh-CN" altLang="en-US" sz="2400" dirty="0"/>
              <a:t>公司应当依照法律、行政法规和国务院财政部门的规定建立本</a:t>
            </a:r>
            <a:r>
              <a:rPr lang="zh-CN" altLang="en-US" sz="2400" dirty="0" smtClean="0"/>
              <a:t>公司的财务</a:t>
            </a:r>
            <a:r>
              <a:rPr lang="zh-CN" altLang="en-US" sz="2400" dirty="0"/>
              <a:t>、会计制度</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公司的利润分配</a:t>
            </a:r>
          </a:p>
          <a:p>
            <a:pPr marL="534988" indent="446088"/>
            <a:r>
              <a:rPr lang="zh-CN" altLang="en-US" sz="2000" dirty="0"/>
              <a:t>２．公积金的提取和使用</a:t>
            </a:r>
          </a:p>
          <a:p>
            <a:pPr marL="534988" indent="446088"/>
            <a:r>
              <a:rPr lang="en-US" altLang="zh-CN" sz="2000" dirty="0"/>
              <a:t>(</a:t>
            </a:r>
            <a:r>
              <a:rPr lang="zh-CN" altLang="en-US" sz="2000" dirty="0"/>
              <a:t>１</a:t>
            </a:r>
            <a:r>
              <a:rPr lang="en-US" altLang="zh-CN" sz="2000" dirty="0"/>
              <a:t>)</a:t>
            </a:r>
            <a:r>
              <a:rPr lang="zh-CN" altLang="en-US" sz="2000" dirty="0"/>
              <a:t>公积金的提取</a:t>
            </a:r>
            <a:r>
              <a:rPr lang="en-US" altLang="zh-CN" sz="2000" dirty="0"/>
              <a:t>.</a:t>
            </a:r>
            <a:r>
              <a:rPr lang="zh-CN" altLang="en-US" sz="2000" dirty="0"/>
              <a:t>公积金分为盈余公积金和资本公积金两种</a:t>
            </a:r>
            <a:r>
              <a:rPr lang="en-US" altLang="zh-CN" sz="2000" dirty="0"/>
              <a:t>.</a:t>
            </a:r>
            <a:r>
              <a:rPr lang="zh-CN" altLang="en-US" sz="2000" dirty="0" smtClean="0"/>
              <a:t>盈余公积金是从公司税后利润中提</a:t>
            </a:r>
            <a:r>
              <a:rPr lang="zh-CN" altLang="en-US" sz="2000" dirty="0"/>
              <a:t>取的公积金</a:t>
            </a:r>
            <a:r>
              <a:rPr lang="en-US" altLang="zh-CN" sz="2000" dirty="0"/>
              <a:t>,</a:t>
            </a:r>
            <a:r>
              <a:rPr lang="zh-CN" altLang="en-US" sz="2000" dirty="0"/>
              <a:t>分为法定盈余公积金和任意盈余公积金两种</a:t>
            </a:r>
            <a:r>
              <a:rPr lang="en-US" altLang="zh-CN" sz="2000" dirty="0"/>
              <a:t>.</a:t>
            </a:r>
            <a:r>
              <a:rPr lang="zh-CN" altLang="en-US" sz="2000" dirty="0" smtClean="0"/>
              <a:t>法定盈余公积金按税后利润的</a:t>
            </a:r>
            <a:r>
              <a:rPr lang="en-US" altLang="zh-CN" sz="2000" dirty="0" smtClean="0"/>
              <a:t>10</a:t>
            </a:r>
            <a:r>
              <a:rPr lang="zh-CN" altLang="en-US" sz="2000" dirty="0" smtClean="0"/>
              <a:t>％</a:t>
            </a:r>
            <a:r>
              <a:rPr lang="zh-CN" altLang="en-US" sz="2000" dirty="0"/>
              <a:t>提取</a:t>
            </a:r>
            <a:r>
              <a:rPr lang="en-US" altLang="zh-CN" sz="2000" dirty="0"/>
              <a:t>,</a:t>
            </a:r>
            <a:r>
              <a:rPr lang="zh-CN" altLang="en-US" sz="2000" dirty="0"/>
              <a:t>当公司公积金累计金额已达注册资本５０％以上时可不再提取</a:t>
            </a:r>
            <a:r>
              <a:rPr lang="en-US" altLang="zh-CN" sz="2000" dirty="0"/>
              <a:t>.</a:t>
            </a:r>
            <a:r>
              <a:rPr lang="zh-CN" altLang="en-US" sz="2000" dirty="0" smtClean="0"/>
              <a:t>任意盈余公积金按公司章程或股东会</a:t>
            </a:r>
            <a:r>
              <a:rPr lang="zh-CN" altLang="en-US" sz="2000" dirty="0"/>
              <a:t>、股东大会决议提取</a:t>
            </a:r>
            <a:r>
              <a:rPr lang="en-US" altLang="zh-CN" sz="2000" dirty="0"/>
              <a:t>.</a:t>
            </a:r>
          </a:p>
          <a:p>
            <a:pPr marL="534988" indent="446088"/>
            <a:r>
              <a:rPr lang="en-US" altLang="zh-CN" sz="2000" dirty="0" smtClean="0"/>
              <a:t>(</a:t>
            </a:r>
            <a:r>
              <a:rPr lang="zh-CN" altLang="en-US" sz="2000" dirty="0"/>
              <a:t>２</a:t>
            </a:r>
            <a:r>
              <a:rPr lang="en-US" altLang="zh-CN" sz="2000" dirty="0"/>
              <a:t>)</a:t>
            </a:r>
            <a:r>
              <a:rPr lang="zh-CN" altLang="en-US" sz="2000" dirty="0"/>
              <a:t>公积金的使用</a:t>
            </a:r>
            <a:r>
              <a:rPr lang="en-US" altLang="zh-CN" sz="2000" dirty="0"/>
              <a:t>.</a:t>
            </a:r>
            <a:r>
              <a:rPr lang="zh-CN" altLang="en-US" sz="2000" dirty="0"/>
              <a:t>公司的公积金应当按照规定的用途使用</a:t>
            </a:r>
            <a:r>
              <a:rPr lang="en-US" altLang="zh-CN" sz="2000" dirty="0"/>
              <a:t>.</a:t>
            </a:r>
            <a:r>
              <a:rPr lang="zh-CN" altLang="en-US" sz="2000" dirty="0"/>
              <a:t>公司公积</a:t>
            </a:r>
            <a:r>
              <a:rPr lang="zh-CN" altLang="en-US" sz="2000" dirty="0" smtClean="0"/>
              <a:t>金的主要用途为弥补</a:t>
            </a:r>
            <a:r>
              <a:rPr lang="zh-CN" altLang="en-US" sz="2000" dirty="0"/>
              <a:t>公司的亏损、扩大公司生产经营或者转增资本</a:t>
            </a:r>
            <a:r>
              <a:rPr lang="en-US" altLang="zh-CN" sz="2000" dirty="0"/>
              <a:t>.</a:t>
            </a:r>
            <a:r>
              <a:rPr lang="zh-CN" altLang="en-US" sz="2000" dirty="0"/>
              <a:t>但是</a:t>
            </a:r>
            <a:r>
              <a:rPr lang="en-US" altLang="zh-CN" sz="2000" dirty="0"/>
              <a:t>,</a:t>
            </a:r>
            <a:r>
              <a:rPr lang="zh-CN" altLang="en-US" sz="2000" dirty="0"/>
              <a:t>资本公积金不得用于弥补</a:t>
            </a:r>
            <a:r>
              <a:rPr lang="zh-CN" altLang="en-US" sz="2000" dirty="0" smtClean="0"/>
              <a:t>公司的亏损</a:t>
            </a:r>
            <a:r>
              <a:rPr lang="en-US" altLang="zh-CN" sz="2000" dirty="0"/>
              <a:t>.</a:t>
            </a:r>
            <a:r>
              <a:rPr lang="zh-CN" altLang="en-US" sz="2000" dirty="0"/>
              <a:t>法定公积金转为资本时</a:t>
            </a:r>
            <a:r>
              <a:rPr lang="en-US" altLang="zh-CN" sz="2000" dirty="0"/>
              <a:t>,</a:t>
            </a:r>
            <a:r>
              <a:rPr lang="zh-CN" altLang="en-US" sz="2000" dirty="0"/>
              <a:t>所留存的该项公积金不得少于转增前公司注册资本的２５％</a:t>
            </a:r>
            <a:r>
              <a:rPr lang="en-US" altLang="zh-CN" sz="2000" dirty="0"/>
              <a:t>.</a:t>
            </a:r>
          </a:p>
          <a:p>
            <a:pPr marL="534988" indent="446088"/>
            <a:r>
              <a:rPr lang="zh-CN" altLang="en-US" sz="2000" dirty="0" smtClean="0"/>
              <a:t>３</a:t>
            </a:r>
            <a:r>
              <a:rPr lang="en-US" altLang="zh-CN" sz="2000" dirty="0" smtClean="0"/>
              <a:t>.</a:t>
            </a:r>
            <a:r>
              <a:rPr lang="zh-CN" altLang="en-US" sz="2000" dirty="0" smtClean="0"/>
              <a:t> </a:t>
            </a:r>
            <a:r>
              <a:rPr lang="zh-CN" altLang="en-US" sz="2000" dirty="0"/>
              <a:t>股利的分配</a:t>
            </a:r>
          </a:p>
          <a:p>
            <a:pPr marL="534988" indent="446088"/>
            <a:r>
              <a:rPr lang="zh-CN" altLang="en-US" sz="2000" dirty="0"/>
              <a:t>股利是按照股份支付给持股人的公司盈余</a:t>
            </a:r>
            <a:r>
              <a:rPr lang="en-US" altLang="zh-CN" sz="2000" dirty="0"/>
              <a:t>.</a:t>
            </a:r>
            <a:r>
              <a:rPr lang="zh-CN" altLang="en-US" sz="2000" dirty="0"/>
              <a:t>在我国的公司实务中</a:t>
            </a:r>
            <a:r>
              <a:rPr lang="en-US" altLang="zh-CN" sz="2000" dirty="0"/>
              <a:t>,</a:t>
            </a:r>
            <a:r>
              <a:rPr lang="zh-CN" altLang="en-US" sz="2000" dirty="0" smtClean="0"/>
              <a:t>多采用现金或股票两种</a:t>
            </a:r>
            <a:r>
              <a:rPr lang="zh-CN" altLang="en-US" sz="2000" dirty="0"/>
              <a:t>形式分配股利</a:t>
            </a:r>
            <a:r>
              <a:rPr lang="en-US" altLang="zh-CN" sz="2000" dirty="0"/>
              <a:t>.</a:t>
            </a:r>
            <a:r>
              <a:rPr lang="zh-CN" altLang="en-US" sz="2000" dirty="0"/>
              <a:t>一般来说</a:t>
            </a:r>
            <a:r>
              <a:rPr lang="en-US" altLang="zh-CN" sz="2000" dirty="0"/>
              <a:t>,</a:t>
            </a:r>
            <a:r>
              <a:rPr lang="zh-CN" altLang="en-US" sz="2000" dirty="0"/>
              <a:t>公司在纳税、弥补亏损和提取法定公积金前</a:t>
            </a:r>
            <a:r>
              <a:rPr lang="en-US" altLang="zh-CN" sz="2000" dirty="0"/>
              <a:t>,</a:t>
            </a:r>
            <a:r>
              <a:rPr lang="zh-CN" altLang="en-US" sz="2000" dirty="0"/>
              <a:t>不得分配股利</a:t>
            </a:r>
            <a:r>
              <a:rPr lang="en-US" altLang="zh-CN" sz="2000" dirty="0" smtClean="0"/>
              <a:t>.</a:t>
            </a:r>
            <a:r>
              <a:rPr lang="zh-CN" altLang="en-US" sz="2000" dirty="0" smtClean="0"/>
              <a:t>公司</a:t>
            </a:r>
            <a:r>
              <a:rPr lang="zh-CN" altLang="en-US" sz="2000" dirty="0"/>
              <a:t>当年无利润时也不得分配股利</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4241099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公司合并、分立、减资与增资</a:t>
            </a:r>
          </a:p>
        </p:txBody>
      </p:sp>
      <p:sp>
        <p:nvSpPr>
          <p:cNvPr id="37" name="文本框 36"/>
          <p:cNvSpPr txBox="1"/>
          <p:nvPr/>
        </p:nvSpPr>
        <p:spPr>
          <a:xfrm>
            <a:off x="490129" y="847864"/>
            <a:ext cx="11273007" cy="3046988"/>
          </a:xfrm>
          <a:prstGeom prst="rect">
            <a:avLst/>
          </a:prstGeom>
          <a:noFill/>
        </p:spPr>
        <p:txBody>
          <a:bodyPr wrap="square" rtlCol="0">
            <a:spAutoFit/>
          </a:bodyPr>
          <a:lstStyle/>
          <a:p>
            <a:r>
              <a:rPr lang="zh-CN" altLang="en-US" sz="2400" b="1" dirty="0"/>
              <a:t>一、公司合并</a:t>
            </a:r>
          </a:p>
          <a:p>
            <a:r>
              <a:rPr lang="zh-CN" altLang="en-US" sz="2400" dirty="0" smtClean="0"/>
              <a:t>      </a:t>
            </a:r>
            <a:r>
              <a:rPr lang="en-US" altLang="zh-CN" sz="2400" dirty="0" smtClean="0"/>
              <a:t>(</a:t>
            </a:r>
            <a:r>
              <a:rPr lang="zh-CN" altLang="en-US" sz="2400" dirty="0"/>
              <a:t>一</a:t>
            </a:r>
            <a:r>
              <a:rPr lang="en-US" altLang="zh-CN" sz="2400" dirty="0"/>
              <a:t>)</a:t>
            </a:r>
            <a:r>
              <a:rPr lang="zh-CN" altLang="en-US" sz="2400" dirty="0"/>
              <a:t>公司合并的概念和分类</a:t>
            </a:r>
          </a:p>
          <a:p>
            <a:pPr indent="534988"/>
            <a:r>
              <a:rPr lang="zh-CN" altLang="en-US" sz="2000" dirty="0" smtClean="0"/>
              <a:t>１</a:t>
            </a:r>
            <a:r>
              <a:rPr lang="en-US" altLang="zh-CN" sz="2000" dirty="0" smtClean="0"/>
              <a:t>.</a:t>
            </a:r>
            <a:r>
              <a:rPr lang="zh-CN" altLang="en-US" sz="2000" dirty="0" smtClean="0"/>
              <a:t> </a:t>
            </a:r>
            <a:r>
              <a:rPr lang="zh-CN" altLang="en-US" sz="2000" dirty="0"/>
              <a:t>公司合并的概念</a:t>
            </a:r>
          </a:p>
          <a:p>
            <a:pPr indent="534988"/>
            <a:r>
              <a:rPr lang="zh-CN" altLang="en-US" sz="2000" dirty="0"/>
              <a:t>公司合并是指两个以上的公司依照法定程序变为一个公司的行为</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公司合并的分类</a:t>
            </a:r>
          </a:p>
          <a:p>
            <a:pPr indent="5349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公司合并可以采取吸收合并或者新设合并</a:t>
            </a:r>
            <a:r>
              <a:rPr lang="en-US" altLang="zh-CN" sz="2000" dirty="0"/>
              <a:t>.</a:t>
            </a:r>
            <a:r>
              <a:rPr lang="zh-CN" altLang="en-US" sz="2000" dirty="0" smtClean="0"/>
              <a:t>吸收合并是指一个公司吸收</a:t>
            </a:r>
            <a:r>
              <a:rPr lang="zh-CN" altLang="en-US" sz="2000" dirty="0"/>
              <a:t>其他公司加入本公司</a:t>
            </a:r>
            <a:r>
              <a:rPr lang="en-US" altLang="zh-CN" sz="2000" dirty="0"/>
              <a:t>,</a:t>
            </a:r>
            <a:r>
              <a:rPr lang="zh-CN" altLang="en-US" sz="2000" dirty="0"/>
              <a:t>被吸收的公司解散</a:t>
            </a:r>
            <a:r>
              <a:rPr lang="en-US" altLang="zh-CN" sz="2000" dirty="0"/>
              <a:t>.</a:t>
            </a:r>
            <a:r>
              <a:rPr lang="zh-CN" altLang="en-US" sz="2000" dirty="0"/>
              <a:t>例如</a:t>
            </a:r>
            <a:r>
              <a:rPr lang="en-US" altLang="zh-CN" sz="2000" dirty="0"/>
              <a:t>,</a:t>
            </a:r>
            <a:r>
              <a:rPr lang="zh-CN" altLang="en-US" sz="2000" dirty="0"/>
              <a:t>甲、乙、丙三家公司合并</a:t>
            </a:r>
            <a:r>
              <a:rPr lang="en-US" altLang="zh-CN" sz="2000" dirty="0"/>
              <a:t>,</a:t>
            </a:r>
            <a:r>
              <a:rPr lang="zh-CN" altLang="en-US" sz="2000" dirty="0"/>
              <a:t>甲吸收乙、</a:t>
            </a:r>
            <a:r>
              <a:rPr lang="zh-CN" altLang="en-US" sz="2000" dirty="0" smtClean="0"/>
              <a:t>丙后继续</a:t>
            </a:r>
            <a:r>
              <a:rPr lang="zh-CN" altLang="en-US" sz="2000" dirty="0"/>
              <a:t>存在</a:t>
            </a:r>
            <a:r>
              <a:rPr lang="en-US" altLang="zh-CN" sz="2000" dirty="0"/>
              <a:t>,</a:t>
            </a:r>
            <a:r>
              <a:rPr lang="zh-CN" altLang="en-US" sz="2000" dirty="0"/>
              <a:t>乙、丙因被吸收而解散</a:t>
            </a:r>
            <a:r>
              <a:rPr lang="en-US" altLang="zh-CN" sz="2000" dirty="0"/>
              <a:t>.</a:t>
            </a:r>
            <a:r>
              <a:rPr lang="zh-CN" altLang="en-US" sz="2000" dirty="0"/>
              <a:t>新设合并是指两个以上的公司合并设立一个新的公司</a:t>
            </a:r>
            <a:r>
              <a:rPr lang="en-US" altLang="zh-CN" sz="2000" dirty="0" smtClean="0"/>
              <a:t>,</a:t>
            </a:r>
            <a:r>
              <a:rPr lang="zh-CN" altLang="en-US" sz="2000" dirty="0" smtClean="0"/>
              <a:t>合并</a:t>
            </a:r>
            <a:r>
              <a:rPr lang="zh-CN" altLang="en-US" sz="2000" dirty="0"/>
              <a:t>各方解散</a:t>
            </a:r>
            <a:r>
              <a:rPr lang="en-US" altLang="zh-CN" sz="2000" dirty="0" smtClean="0"/>
              <a:t>.</a:t>
            </a:r>
          </a:p>
          <a:p>
            <a:r>
              <a:rPr lang="en-US" altLang="zh-CN" sz="2400" dirty="0" smtClean="0"/>
              <a:t>     </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917528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公司合并、分立、减资与增资</a:t>
            </a:r>
          </a:p>
        </p:txBody>
      </p:sp>
      <p:sp>
        <p:nvSpPr>
          <p:cNvPr id="37" name="文本框 36"/>
          <p:cNvSpPr txBox="1"/>
          <p:nvPr/>
        </p:nvSpPr>
        <p:spPr>
          <a:xfrm>
            <a:off x="490129" y="847864"/>
            <a:ext cx="11273007" cy="5262980"/>
          </a:xfrm>
          <a:prstGeom prst="rect">
            <a:avLst/>
          </a:prstGeom>
          <a:noFill/>
        </p:spPr>
        <p:txBody>
          <a:bodyPr wrap="square" rtlCol="0">
            <a:spAutoFit/>
          </a:bodyPr>
          <a:lstStyle/>
          <a:p>
            <a:r>
              <a:rPr lang="zh-CN" altLang="en-US" sz="2400" b="1" dirty="0"/>
              <a:t>一、公司合并</a:t>
            </a:r>
          </a:p>
          <a:p>
            <a:r>
              <a:rPr lang="zh-CN" altLang="en-US" sz="2400" dirty="0" smtClean="0"/>
              <a:t>   </a:t>
            </a:r>
            <a:r>
              <a:rPr lang="en-US" altLang="zh-CN" sz="2400" dirty="0" smtClean="0"/>
              <a:t>  (</a:t>
            </a:r>
            <a:r>
              <a:rPr lang="zh-CN" altLang="en-US" sz="2400" dirty="0"/>
              <a:t>二</a:t>
            </a:r>
            <a:r>
              <a:rPr lang="en-US" altLang="zh-CN" sz="2400" dirty="0"/>
              <a:t>)</a:t>
            </a:r>
            <a:r>
              <a:rPr lang="zh-CN" altLang="en-US" sz="2400" dirty="0"/>
              <a:t>公司合并的程序</a:t>
            </a:r>
          </a:p>
          <a:p>
            <a:pPr marL="446088" indent="355600"/>
            <a:r>
              <a:rPr lang="zh-CN" altLang="en-US" dirty="0" smtClean="0"/>
              <a:t>１</a:t>
            </a:r>
            <a:r>
              <a:rPr lang="en-US" altLang="zh-CN" dirty="0" smtClean="0"/>
              <a:t>.</a:t>
            </a:r>
            <a:r>
              <a:rPr lang="zh-CN" altLang="en-US" dirty="0" smtClean="0"/>
              <a:t> </a:t>
            </a:r>
            <a:r>
              <a:rPr lang="zh-CN" altLang="en-US" dirty="0"/>
              <a:t>提出并制定合并方案</a:t>
            </a:r>
          </a:p>
          <a:p>
            <a:pPr marL="446088" indent="355600"/>
            <a:r>
              <a:rPr lang="zh-CN" altLang="en-US" dirty="0"/>
              <a:t>根据董事会的职权</a:t>
            </a:r>
            <a:r>
              <a:rPr lang="en-US" altLang="zh-CN" dirty="0"/>
              <a:t>,</a:t>
            </a:r>
            <a:r>
              <a:rPr lang="zh-CN" altLang="en-US" dirty="0"/>
              <a:t>公司合并必须由董事会或者执行董事制定出详细的合并方案</a:t>
            </a:r>
            <a:r>
              <a:rPr lang="en-US" altLang="zh-CN" dirty="0"/>
              <a:t>.</a:t>
            </a:r>
          </a:p>
          <a:p>
            <a:pPr marL="446088" indent="355600"/>
            <a:r>
              <a:rPr lang="zh-CN" altLang="en-US" dirty="0" smtClean="0"/>
              <a:t>２</a:t>
            </a:r>
            <a:r>
              <a:rPr lang="en-US" altLang="zh-CN" dirty="0" smtClean="0"/>
              <a:t>.</a:t>
            </a:r>
            <a:r>
              <a:rPr lang="zh-CN" altLang="en-US" dirty="0" smtClean="0"/>
              <a:t>作出合并决议</a:t>
            </a:r>
            <a:endParaRPr lang="zh-CN" altLang="en-US" dirty="0"/>
          </a:p>
          <a:p>
            <a:pPr marL="446088" indent="355600"/>
            <a:r>
              <a:rPr lang="zh-CN" altLang="en-US" dirty="0"/>
              <a:t>董事会制定出合并方案后</a:t>
            </a:r>
            <a:r>
              <a:rPr lang="en-US" altLang="zh-CN" dirty="0"/>
              <a:t>,</a:t>
            </a:r>
            <a:r>
              <a:rPr lang="zh-CN" altLang="en-US" dirty="0"/>
              <a:t>必须经股东会或股东大会作出特别决议</a:t>
            </a:r>
            <a:r>
              <a:rPr lang="en-US" altLang="zh-CN" dirty="0"/>
              <a:t>,</a:t>
            </a:r>
            <a:r>
              <a:rPr lang="zh-CN" altLang="en-US" dirty="0"/>
              <a:t>即必须经</a:t>
            </a:r>
            <a:r>
              <a:rPr lang="zh-CN" altLang="en-US" dirty="0" smtClean="0"/>
              <a:t>代表</a:t>
            </a:r>
            <a:r>
              <a:rPr lang="en-US" altLang="zh-CN" dirty="0" smtClean="0"/>
              <a:t>2/3</a:t>
            </a:r>
            <a:r>
              <a:rPr lang="zh-CN" altLang="en-US" dirty="0" smtClean="0"/>
              <a:t>以上</a:t>
            </a:r>
            <a:r>
              <a:rPr lang="zh-CN" altLang="en-US" dirty="0"/>
              <a:t>表决权的股东通过才能进行</a:t>
            </a:r>
            <a:r>
              <a:rPr lang="en-US" altLang="zh-CN" dirty="0" smtClean="0"/>
              <a:t>.</a:t>
            </a:r>
          </a:p>
          <a:p>
            <a:pPr marL="446088" indent="355600"/>
            <a:r>
              <a:rPr lang="zh-CN" altLang="en-US" dirty="0" smtClean="0"/>
              <a:t>３</a:t>
            </a:r>
            <a:r>
              <a:rPr lang="en-US" altLang="zh-CN" dirty="0" smtClean="0"/>
              <a:t>.</a:t>
            </a:r>
            <a:r>
              <a:rPr lang="zh-CN" altLang="en-US" dirty="0" smtClean="0"/>
              <a:t>合并各方签订合并协议</a:t>
            </a:r>
            <a:endParaRPr lang="zh-CN" altLang="en-US" dirty="0"/>
          </a:p>
          <a:p>
            <a:pPr marL="446088" indent="355600"/>
            <a:r>
              <a:rPr lang="zh-CN" altLang="en-US" dirty="0"/>
              <a:t>合并协议应当包括下列主要内容</a:t>
            </a:r>
            <a:r>
              <a:rPr lang="en-US" altLang="zh-CN" dirty="0"/>
              <a:t>:</a:t>
            </a:r>
            <a:r>
              <a:rPr lang="zh-CN" altLang="en-US" dirty="0"/>
              <a:t>合并各方的名称、住所</a:t>
            </a:r>
            <a:r>
              <a:rPr lang="en-US" altLang="zh-CN" dirty="0"/>
              <a:t>;</a:t>
            </a:r>
            <a:r>
              <a:rPr lang="zh-CN" altLang="en-US" dirty="0"/>
              <a:t>合并后存续公司或新设</a:t>
            </a:r>
            <a:r>
              <a:rPr lang="zh-CN" altLang="en-US" dirty="0" smtClean="0"/>
              <a:t>公司的</a:t>
            </a:r>
            <a:r>
              <a:rPr lang="zh-CN" altLang="en-US" dirty="0"/>
              <a:t>名称、住所</a:t>
            </a:r>
            <a:r>
              <a:rPr lang="en-US" altLang="zh-CN" dirty="0"/>
              <a:t>;</a:t>
            </a:r>
            <a:r>
              <a:rPr lang="zh-CN" altLang="en-US" dirty="0"/>
              <a:t>合并各方的资产状况及其处理办法</a:t>
            </a:r>
            <a:r>
              <a:rPr lang="en-US" altLang="zh-CN" dirty="0"/>
              <a:t>;</a:t>
            </a:r>
            <a:r>
              <a:rPr lang="zh-CN" altLang="en-US" dirty="0"/>
              <a:t>合并各方的债权债务处理办法等</a:t>
            </a:r>
            <a:r>
              <a:rPr lang="en-US" altLang="zh-CN" dirty="0" smtClean="0"/>
              <a:t>.</a:t>
            </a:r>
          </a:p>
          <a:p>
            <a:pPr marL="446088" indent="355600"/>
            <a:r>
              <a:rPr lang="zh-CN" altLang="en-US" dirty="0" smtClean="0"/>
              <a:t>４</a:t>
            </a:r>
            <a:r>
              <a:rPr lang="en-US" altLang="zh-CN" dirty="0" smtClean="0"/>
              <a:t>.</a:t>
            </a:r>
            <a:r>
              <a:rPr lang="zh-CN" altLang="en-US" dirty="0" smtClean="0"/>
              <a:t> </a:t>
            </a:r>
            <a:r>
              <a:rPr lang="zh-CN" altLang="en-US" dirty="0"/>
              <a:t>编制资产负债表及财产清单</a:t>
            </a:r>
          </a:p>
          <a:p>
            <a:pPr marL="446088" indent="355600"/>
            <a:r>
              <a:rPr lang="en-US" altLang="zh-CN" dirty="0"/>
              <a:t>«</a:t>
            </a:r>
            <a:r>
              <a:rPr lang="zh-CN" altLang="en-US" dirty="0"/>
              <a:t>公司法</a:t>
            </a:r>
            <a:r>
              <a:rPr lang="en-US" altLang="zh-CN" dirty="0"/>
              <a:t>»</a:t>
            </a:r>
            <a:r>
              <a:rPr lang="zh-CN" altLang="en-US" dirty="0"/>
              <a:t>规定</a:t>
            </a:r>
            <a:r>
              <a:rPr lang="en-US" altLang="zh-CN" dirty="0"/>
              <a:t>,</a:t>
            </a:r>
            <a:r>
              <a:rPr lang="zh-CN" altLang="en-US" dirty="0"/>
              <a:t>公司决议合并时</a:t>
            </a:r>
            <a:r>
              <a:rPr lang="en-US" altLang="zh-CN" dirty="0"/>
              <a:t>,</a:t>
            </a:r>
            <a:r>
              <a:rPr lang="zh-CN" altLang="en-US" dirty="0"/>
              <a:t>应立即编制资产负债表及财产清单</a:t>
            </a:r>
            <a:r>
              <a:rPr lang="en-US" altLang="zh-CN" dirty="0"/>
              <a:t>,</a:t>
            </a:r>
            <a:r>
              <a:rPr lang="zh-CN" altLang="en-US" dirty="0" smtClean="0"/>
              <a:t>目的是便于了解公司现有资产状况</a:t>
            </a:r>
            <a:r>
              <a:rPr lang="en-US" altLang="zh-CN" dirty="0"/>
              <a:t>.</a:t>
            </a:r>
          </a:p>
          <a:p>
            <a:pPr marL="446088" indent="355600"/>
            <a:r>
              <a:rPr lang="zh-CN" altLang="en-US" dirty="0" smtClean="0"/>
              <a:t>５</a:t>
            </a:r>
            <a:r>
              <a:rPr lang="en-US" altLang="zh-CN" dirty="0" smtClean="0"/>
              <a:t>.</a:t>
            </a:r>
            <a:r>
              <a:rPr lang="zh-CN" altLang="en-US" dirty="0" smtClean="0"/>
              <a:t>通知并公告债权人</a:t>
            </a:r>
            <a:endParaRPr lang="zh-CN" altLang="en-US" dirty="0"/>
          </a:p>
          <a:p>
            <a:pPr marL="446088" indent="355600"/>
            <a:r>
              <a:rPr lang="zh-CN" altLang="en-US" dirty="0"/>
              <a:t>公司应当自作出合并决议之日</a:t>
            </a:r>
            <a:r>
              <a:rPr lang="zh-CN" altLang="en-US" dirty="0" smtClean="0"/>
              <a:t>起</a:t>
            </a:r>
            <a:r>
              <a:rPr lang="en-US" altLang="zh-CN" dirty="0" smtClean="0"/>
              <a:t>10</a:t>
            </a:r>
            <a:r>
              <a:rPr lang="zh-CN" altLang="en-US" dirty="0" smtClean="0"/>
              <a:t>日内</a:t>
            </a:r>
            <a:r>
              <a:rPr lang="zh-CN" altLang="en-US" dirty="0"/>
              <a:t>通知债权人</a:t>
            </a:r>
            <a:r>
              <a:rPr lang="en-US" altLang="zh-CN" dirty="0"/>
              <a:t>,</a:t>
            </a:r>
            <a:r>
              <a:rPr lang="zh-CN" altLang="en-US" dirty="0"/>
              <a:t>并</a:t>
            </a:r>
            <a:r>
              <a:rPr lang="zh-CN" altLang="en-US" dirty="0" smtClean="0"/>
              <a:t>于</a:t>
            </a:r>
            <a:r>
              <a:rPr lang="en-US" altLang="zh-CN" dirty="0" smtClean="0"/>
              <a:t>30</a:t>
            </a:r>
            <a:r>
              <a:rPr lang="zh-CN" altLang="en-US" dirty="0" smtClean="0"/>
              <a:t>日内</a:t>
            </a:r>
            <a:r>
              <a:rPr lang="zh-CN" altLang="en-US" dirty="0"/>
              <a:t>在报纸上公告</a:t>
            </a:r>
            <a:r>
              <a:rPr lang="en-US" altLang="zh-CN" dirty="0"/>
              <a:t>.</a:t>
            </a:r>
            <a:r>
              <a:rPr lang="zh-CN" altLang="en-US" dirty="0" smtClean="0"/>
              <a:t>债权人自接到通知书之</a:t>
            </a:r>
            <a:r>
              <a:rPr lang="zh-CN" altLang="en-US" dirty="0"/>
              <a:t>日</a:t>
            </a:r>
            <a:r>
              <a:rPr lang="zh-CN" altLang="en-US" dirty="0" smtClean="0"/>
              <a:t>起</a:t>
            </a:r>
            <a:r>
              <a:rPr lang="en-US" altLang="zh-CN" dirty="0" smtClean="0"/>
              <a:t>30</a:t>
            </a:r>
            <a:r>
              <a:rPr lang="zh-CN" altLang="en-US" dirty="0" smtClean="0"/>
              <a:t>日内</a:t>
            </a:r>
            <a:r>
              <a:rPr lang="en-US" altLang="zh-CN" dirty="0"/>
              <a:t>,</a:t>
            </a:r>
            <a:r>
              <a:rPr lang="zh-CN" altLang="en-US" dirty="0"/>
              <a:t>未接到通知书的自公告之日</a:t>
            </a:r>
            <a:r>
              <a:rPr lang="zh-CN" altLang="en-US" dirty="0" smtClean="0"/>
              <a:t>起</a:t>
            </a:r>
            <a:r>
              <a:rPr lang="en-US" altLang="zh-CN" dirty="0" smtClean="0"/>
              <a:t>45</a:t>
            </a:r>
            <a:r>
              <a:rPr lang="zh-CN" altLang="en-US" dirty="0" smtClean="0"/>
              <a:t>日内</a:t>
            </a:r>
            <a:r>
              <a:rPr lang="en-US" altLang="zh-CN" dirty="0"/>
              <a:t>,</a:t>
            </a:r>
            <a:r>
              <a:rPr lang="zh-CN" altLang="en-US" dirty="0" smtClean="0"/>
              <a:t>可以要求公司清偿债务</a:t>
            </a:r>
            <a:r>
              <a:rPr lang="zh-CN" altLang="en-US" dirty="0"/>
              <a:t>或者提供相应的担保</a:t>
            </a:r>
            <a:r>
              <a:rPr lang="en-US" altLang="zh-CN" dirty="0" smtClean="0"/>
              <a:t>.</a:t>
            </a:r>
          </a:p>
          <a:p>
            <a:pPr marL="446088" indent="355600"/>
            <a:r>
              <a:rPr lang="zh-CN" altLang="en-US" dirty="0" smtClean="0"/>
              <a:t>６</a:t>
            </a:r>
            <a:r>
              <a:rPr lang="en-US" altLang="zh-CN" dirty="0" smtClean="0"/>
              <a:t>.</a:t>
            </a:r>
            <a:r>
              <a:rPr lang="zh-CN" altLang="en-US" dirty="0" smtClean="0"/>
              <a:t> </a:t>
            </a:r>
            <a:r>
              <a:rPr lang="zh-CN" altLang="en-US" dirty="0"/>
              <a:t>办理公司变更或设立登记</a:t>
            </a:r>
          </a:p>
          <a:p>
            <a:pPr marL="446088" indent="355600"/>
            <a:r>
              <a:rPr lang="zh-CN" altLang="en-US" dirty="0"/>
              <a:t>公司合并的</a:t>
            </a:r>
            <a:r>
              <a:rPr lang="en-US" altLang="zh-CN" dirty="0"/>
              <a:t>,</a:t>
            </a:r>
            <a:r>
              <a:rPr lang="zh-CN" altLang="en-US" dirty="0"/>
              <a:t>登记事项发生变更的</a:t>
            </a:r>
            <a:r>
              <a:rPr lang="en-US" altLang="zh-CN" dirty="0"/>
              <a:t>,</a:t>
            </a:r>
            <a:r>
              <a:rPr lang="zh-CN" altLang="en-US" dirty="0"/>
              <a:t>应当依法向公司登记机关办理变更登记</a:t>
            </a:r>
            <a:r>
              <a:rPr lang="en-US" altLang="zh-CN" dirty="0"/>
              <a:t>;</a:t>
            </a:r>
            <a:r>
              <a:rPr lang="zh-CN" altLang="en-US" dirty="0"/>
              <a:t>公司</a:t>
            </a:r>
            <a:r>
              <a:rPr lang="zh-CN" altLang="en-US" dirty="0" smtClean="0"/>
              <a:t>解散的</a:t>
            </a:r>
            <a:r>
              <a:rPr lang="en-US" altLang="zh-CN" dirty="0"/>
              <a:t>,</a:t>
            </a:r>
            <a:r>
              <a:rPr lang="zh-CN" altLang="en-US" dirty="0"/>
              <a:t>应当依法办理公司注销登记</a:t>
            </a:r>
            <a:r>
              <a:rPr lang="en-US" altLang="zh-CN" dirty="0"/>
              <a:t>;</a:t>
            </a:r>
            <a:r>
              <a:rPr lang="zh-CN" altLang="en-US" dirty="0"/>
              <a:t>设立新公司的</a:t>
            </a:r>
            <a:r>
              <a:rPr lang="en-US" altLang="zh-CN" dirty="0"/>
              <a:t>,</a:t>
            </a:r>
            <a:r>
              <a:rPr lang="zh-CN" altLang="en-US" dirty="0"/>
              <a:t>应当依法办理公司设立登记</a:t>
            </a:r>
            <a:r>
              <a:rPr lang="en-US" altLang="zh-CN"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2422903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公司合并、分立、减资与增资</a:t>
            </a:r>
          </a:p>
        </p:txBody>
      </p:sp>
      <p:sp>
        <p:nvSpPr>
          <p:cNvPr id="37" name="文本框 36"/>
          <p:cNvSpPr txBox="1"/>
          <p:nvPr/>
        </p:nvSpPr>
        <p:spPr>
          <a:xfrm>
            <a:off x="490129" y="847864"/>
            <a:ext cx="11273007" cy="3970318"/>
          </a:xfrm>
          <a:prstGeom prst="rect">
            <a:avLst/>
          </a:prstGeom>
          <a:noFill/>
        </p:spPr>
        <p:txBody>
          <a:bodyPr wrap="square" rtlCol="0">
            <a:spAutoFit/>
          </a:bodyPr>
          <a:lstStyle/>
          <a:p>
            <a:r>
              <a:rPr lang="zh-CN" altLang="en-US" sz="2400" dirty="0"/>
              <a:t>二、公司分立</a:t>
            </a:r>
          </a:p>
          <a:p>
            <a:pPr indent="623888"/>
            <a:r>
              <a:rPr lang="en-US" altLang="zh-CN" sz="2400" dirty="0"/>
              <a:t>(</a:t>
            </a:r>
            <a:r>
              <a:rPr lang="zh-CN" altLang="en-US" sz="2400" dirty="0"/>
              <a:t>一</a:t>
            </a:r>
            <a:r>
              <a:rPr lang="en-US" altLang="zh-CN" sz="2400" dirty="0"/>
              <a:t>)</a:t>
            </a:r>
            <a:r>
              <a:rPr lang="zh-CN" altLang="en-US" sz="2400" dirty="0"/>
              <a:t>公司分立的概念</a:t>
            </a:r>
          </a:p>
          <a:p>
            <a:pPr marL="623888"/>
            <a:r>
              <a:rPr lang="zh-CN" altLang="en-US" sz="2000" dirty="0"/>
              <a:t>公司分立</a:t>
            </a:r>
            <a:r>
              <a:rPr lang="en-US" altLang="zh-CN" sz="2000" dirty="0"/>
              <a:t>,</a:t>
            </a:r>
            <a:r>
              <a:rPr lang="zh-CN" altLang="en-US" sz="2000" dirty="0"/>
              <a:t>是指一个公司依法分为两个以上的公司</a:t>
            </a:r>
            <a:r>
              <a:rPr lang="en-US" altLang="zh-CN" sz="2000" dirty="0"/>
              <a:t>.</a:t>
            </a:r>
            <a:r>
              <a:rPr lang="zh-CN" altLang="en-US" sz="2000" dirty="0"/>
              <a:t>公司的分立一般分为新设</a:t>
            </a:r>
            <a:r>
              <a:rPr lang="zh-CN" altLang="en-US" sz="2000" dirty="0" smtClean="0"/>
              <a:t>分立和派生</a:t>
            </a:r>
            <a:r>
              <a:rPr lang="zh-CN" altLang="en-US" sz="2000" dirty="0"/>
              <a:t>分立</a:t>
            </a:r>
            <a:r>
              <a:rPr lang="en-US" altLang="zh-CN" sz="2000" dirty="0"/>
              <a:t>.</a:t>
            </a:r>
            <a:r>
              <a:rPr lang="zh-CN" altLang="en-US" sz="2000" dirty="0"/>
              <a:t>新设分立的</a:t>
            </a:r>
            <a:r>
              <a:rPr lang="en-US" altLang="zh-CN" sz="2000" dirty="0"/>
              <a:t>,</a:t>
            </a:r>
            <a:r>
              <a:rPr lang="zh-CN" altLang="en-US" sz="2000" dirty="0"/>
              <a:t>原来的公司法人资格消灭</a:t>
            </a:r>
            <a:r>
              <a:rPr lang="en-US" altLang="zh-CN" sz="2000" dirty="0"/>
              <a:t>,</a:t>
            </a:r>
            <a:r>
              <a:rPr lang="zh-CN" altLang="en-US" sz="2000" dirty="0"/>
              <a:t>办理注销登记</a:t>
            </a:r>
            <a:r>
              <a:rPr lang="en-US" altLang="zh-CN" sz="2000" dirty="0"/>
              <a:t>;</a:t>
            </a:r>
            <a:r>
              <a:rPr lang="zh-CN" altLang="en-US" sz="2000" dirty="0"/>
              <a:t>分立出去的公司</a:t>
            </a:r>
            <a:r>
              <a:rPr lang="en-US" altLang="zh-CN" sz="2000" dirty="0"/>
              <a:t>,</a:t>
            </a:r>
            <a:r>
              <a:rPr lang="zh-CN" altLang="en-US" sz="2000" dirty="0" smtClean="0"/>
              <a:t>办理设立登记</a:t>
            </a:r>
            <a:r>
              <a:rPr lang="en-US" altLang="zh-CN" sz="2000" dirty="0"/>
              <a:t>.</a:t>
            </a:r>
            <a:r>
              <a:rPr lang="zh-CN" altLang="en-US" sz="2000" dirty="0"/>
              <a:t>派生分立的</a:t>
            </a:r>
            <a:r>
              <a:rPr lang="en-US" altLang="zh-CN" sz="2000" dirty="0"/>
              <a:t>,</a:t>
            </a:r>
            <a:r>
              <a:rPr lang="zh-CN" altLang="en-US" sz="2000" dirty="0"/>
              <a:t>原来的公司办理变更登记</a:t>
            </a:r>
            <a:r>
              <a:rPr lang="en-US" altLang="zh-CN" sz="2000" dirty="0"/>
              <a:t>,</a:t>
            </a:r>
            <a:r>
              <a:rPr lang="zh-CN" altLang="en-US" sz="2000" dirty="0"/>
              <a:t>派生的公司应办理设立登记</a:t>
            </a:r>
            <a:r>
              <a:rPr lang="en-US" altLang="zh-CN" sz="2000" dirty="0"/>
              <a:t>.</a:t>
            </a:r>
          </a:p>
          <a:p>
            <a:pPr marL="623888"/>
            <a:r>
              <a:rPr lang="en-US" altLang="zh-CN" sz="2400" dirty="0"/>
              <a:t>(</a:t>
            </a:r>
            <a:r>
              <a:rPr lang="zh-CN" altLang="en-US" sz="2400" dirty="0"/>
              <a:t>二</a:t>
            </a:r>
            <a:r>
              <a:rPr lang="en-US" altLang="zh-CN" sz="2400" dirty="0"/>
              <a:t>)</a:t>
            </a:r>
            <a:r>
              <a:rPr lang="zh-CN" altLang="en-US" sz="2400" dirty="0"/>
              <a:t>有关公司分立的法律规定</a:t>
            </a:r>
          </a:p>
          <a:p>
            <a:pPr marL="6238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公司分立</a:t>
            </a:r>
            <a:r>
              <a:rPr lang="en-US" altLang="zh-CN" sz="2000" dirty="0"/>
              <a:t>,</a:t>
            </a:r>
            <a:r>
              <a:rPr lang="zh-CN" altLang="en-US" sz="2000" dirty="0"/>
              <a:t>其财产作相应的分割</a:t>
            </a:r>
            <a:r>
              <a:rPr lang="en-US" altLang="zh-CN" sz="2000" dirty="0"/>
              <a:t>.</a:t>
            </a:r>
            <a:r>
              <a:rPr lang="zh-CN" altLang="en-US" sz="2000" dirty="0"/>
              <a:t>公司分立</a:t>
            </a:r>
            <a:r>
              <a:rPr lang="en-US" altLang="zh-CN" sz="2000" dirty="0"/>
              <a:t>,</a:t>
            </a:r>
            <a:r>
              <a:rPr lang="zh-CN" altLang="en-US" sz="2000" dirty="0" smtClean="0"/>
              <a:t>应当编制资产负债表及财产清单</a:t>
            </a:r>
            <a:r>
              <a:rPr lang="en-US" altLang="zh-CN" sz="2000" dirty="0"/>
              <a:t>.</a:t>
            </a:r>
            <a:r>
              <a:rPr lang="zh-CN" altLang="en-US" sz="2000" dirty="0"/>
              <a:t>公司应当自作出分立决议之日起１０日内通知债权人</a:t>
            </a:r>
            <a:r>
              <a:rPr lang="en-US" altLang="zh-CN" sz="2000" dirty="0"/>
              <a:t>,</a:t>
            </a:r>
            <a:r>
              <a:rPr lang="zh-CN" altLang="en-US" sz="2000" dirty="0"/>
              <a:t>并于３０日内在报纸上公告</a:t>
            </a:r>
            <a:r>
              <a:rPr lang="en-US" altLang="zh-CN" sz="2000" dirty="0"/>
              <a:t>.</a:t>
            </a:r>
          </a:p>
          <a:p>
            <a:pPr marL="623888"/>
            <a:r>
              <a:rPr lang="zh-CN" altLang="en-US" sz="2000" dirty="0"/>
              <a:t>公司分立前的债务由分立后的公司承担连带责任</a:t>
            </a:r>
            <a:r>
              <a:rPr lang="en-US" altLang="zh-CN" sz="2000" dirty="0"/>
              <a:t>.</a:t>
            </a:r>
            <a:r>
              <a:rPr lang="zh-CN" altLang="en-US" sz="2000" dirty="0"/>
              <a:t>但是</a:t>
            </a:r>
            <a:r>
              <a:rPr lang="en-US" altLang="zh-CN" sz="2000" dirty="0"/>
              <a:t>,</a:t>
            </a:r>
            <a:r>
              <a:rPr lang="zh-CN" altLang="en-US" sz="2000" dirty="0"/>
              <a:t>公司在</a:t>
            </a:r>
            <a:r>
              <a:rPr lang="zh-CN" altLang="en-US" sz="2000" dirty="0" smtClean="0"/>
              <a:t>分立前与债权人就债务清偿达</a:t>
            </a:r>
            <a:r>
              <a:rPr lang="zh-CN" altLang="en-US" sz="2000" dirty="0"/>
              <a:t>成的书面协议另有约定的除外</a:t>
            </a:r>
            <a:r>
              <a:rPr lang="en-US" altLang="zh-CN" sz="2000" dirty="0"/>
              <a:t>.</a:t>
            </a:r>
          </a:p>
          <a:p>
            <a:pPr marL="623888"/>
            <a:r>
              <a:rPr lang="zh-CN" altLang="en-US" sz="2000" dirty="0"/>
              <a:t>公司分立的</a:t>
            </a:r>
            <a:r>
              <a:rPr lang="en-US" altLang="zh-CN" sz="2000" dirty="0"/>
              <a:t>,</a:t>
            </a:r>
            <a:r>
              <a:rPr lang="zh-CN" altLang="en-US" sz="2000" dirty="0"/>
              <a:t>登记事项发生变更的</a:t>
            </a:r>
            <a:r>
              <a:rPr lang="en-US" altLang="zh-CN" sz="2000" dirty="0"/>
              <a:t>,</a:t>
            </a:r>
            <a:r>
              <a:rPr lang="zh-CN" altLang="en-US" sz="2000" dirty="0"/>
              <a:t>应当依法向公司登记机关办理变更登记</a:t>
            </a:r>
            <a:r>
              <a:rPr lang="en-US" altLang="zh-CN" sz="2000" dirty="0"/>
              <a:t>;</a:t>
            </a:r>
            <a:r>
              <a:rPr lang="zh-CN" altLang="en-US" sz="2000" dirty="0"/>
              <a:t>公司</a:t>
            </a:r>
            <a:r>
              <a:rPr lang="zh-CN" altLang="en-US" sz="2000" dirty="0" smtClean="0"/>
              <a:t>解散的</a:t>
            </a:r>
            <a:r>
              <a:rPr lang="en-US" altLang="zh-CN" sz="2000" dirty="0"/>
              <a:t>,</a:t>
            </a:r>
            <a:r>
              <a:rPr lang="zh-CN" altLang="en-US" sz="2000" dirty="0"/>
              <a:t>应当依法办理公司注销登记</a:t>
            </a:r>
            <a:r>
              <a:rPr lang="en-US" altLang="zh-CN" sz="2000" dirty="0"/>
              <a:t>;</a:t>
            </a:r>
            <a:r>
              <a:rPr lang="zh-CN" altLang="en-US" sz="2000" dirty="0"/>
              <a:t>设立新公司的</a:t>
            </a:r>
            <a:r>
              <a:rPr lang="en-US" altLang="zh-CN" sz="2000" dirty="0"/>
              <a:t>,</a:t>
            </a:r>
            <a:r>
              <a:rPr lang="zh-CN" altLang="en-US" sz="2000" dirty="0"/>
              <a:t>应当依法办理公司设立登记</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7660793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公司合并、分立、减资与增资</a:t>
            </a:r>
          </a:p>
        </p:txBody>
      </p:sp>
      <p:sp>
        <p:nvSpPr>
          <p:cNvPr id="37" name="文本框 36"/>
          <p:cNvSpPr txBox="1"/>
          <p:nvPr/>
        </p:nvSpPr>
        <p:spPr>
          <a:xfrm>
            <a:off x="490129" y="847864"/>
            <a:ext cx="11273007" cy="4647426"/>
          </a:xfrm>
          <a:prstGeom prst="rect">
            <a:avLst/>
          </a:prstGeom>
          <a:noFill/>
        </p:spPr>
        <p:txBody>
          <a:bodyPr wrap="square" rtlCol="0">
            <a:spAutoFit/>
          </a:bodyPr>
          <a:lstStyle/>
          <a:p>
            <a:r>
              <a:rPr lang="zh-CN" altLang="en-US" sz="2400" b="1" dirty="0"/>
              <a:t>三、公司减资与增资</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公司减资</a:t>
            </a:r>
          </a:p>
          <a:p>
            <a:pPr marL="177800" indent="446088"/>
            <a:r>
              <a:rPr lang="zh-CN" altLang="en-US" sz="2000" dirty="0"/>
              <a:t>公司需要减少注册资本时</a:t>
            </a:r>
            <a:r>
              <a:rPr lang="en-US" altLang="zh-CN" sz="2000" dirty="0"/>
              <a:t>,</a:t>
            </a:r>
            <a:r>
              <a:rPr lang="zh-CN" altLang="en-US" sz="2000" dirty="0"/>
              <a:t>必须编制资产负债表及财产清单</a:t>
            </a:r>
            <a:r>
              <a:rPr lang="en-US" altLang="zh-CN" sz="2000" dirty="0"/>
              <a:t>.</a:t>
            </a:r>
            <a:r>
              <a:rPr lang="zh-CN" altLang="en-US" sz="2000" dirty="0"/>
              <a:t>公司应当自作出减少注</a:t>
            </a:r>
          </a:p>
          <a:p>
            <a:pPr marL="177800" indent="446088"/>
            <a:r>
              <a:rPr lang="zh-CN" altLang="en-US" sz="2000" dirty="0"/>
              <a:t>册资本决议之日起１０日内通知债权人</a:t>
            </a:r>
            <a:r>
              <a:rPr lang="en-US" altLang="zh-CN" sz="2000" dirty="0"/>
              <a:t>,</a:t>
            </a:r>
            <a:r>
              <a:rPr lang="zh-CN" altLang="en-US" sz="2000" dirty="0"/>
              <a:t>并于３０日内在报纸上公告</a:t>
            </a:r>
            <a:r>
              <a:rPr lang="en-US" altLang="zh-CN" sz="2000" dirty="0"/>
              <a:t>.</a:t>
            </a:r>
            <a:r>
              <a:rPr lang="zh-CN" altLang="en-US" sz="2000" dirty="0" smtClean="0"/>
              <a:t>债权人自接到通知书之</a:t>
            </a:r>
            <a:r>
              <a:rPr lang="zh-CN" altLang="en-US" sz="2000" dirty="0"/>
              <a:t>日起３０日内</a:t>
            </a:r>
            <a:r>
              <a:rPr lang="en-US" altLang="zh-CN" sz="2000" dirty="0"/>
              <a:t>,</a:t>
            </a:r>
            <a:r>
              <a:rPr lang="zh-CN" altLang="en-US" sz="2000" dirty="0"/>
              <a:t>未接到通知书的自公告之日起４５日内</a:t>
            </a:r>
            <a:r>
              <a:rPr lang="en-US" altLang="zh-CN" sz="2000" dirty="0"/>
              <a:t>,</a:t>
            </a:r>
            <a:r>
              <a:rPr lang="zh-CN" altLang="en-US" sz="2000" dirty="0"/>
              <a:t>有权要求公司清偿债务或</a:t>
            </a:r>
            <a:r>
              <a:rPr lang="zh-CN" altLang="en-US" sz="2000" dirty="0" smtClean="0"/>
              <a:t>者提供相应</a:t>
            </a:r>
            <a:r>
              <a:rPr lang="zh-CN" altLang="en-US" sz="2000" dirty="0"/>
              <a:t>的担保</a:t>
            </a:r>
            <a:r>
              <a:rPr lang="en-US" altLang="zh-CN" sz="2000" dirty="0"/>
              <a:t>.</a:t>
            </a:r>
          </a:p>
          <a:p>
            <a:pPr marL="177800" indent="446088"/>
            <a:r>
              <a:rPr lang="zh-CN" altLang="en-US" sz="2000" dirty="0"/>
              <a:t>公司减资后的注册资本不得低于法定的最低限额</a:t>
            </a:r>
            <a:r>
              <a:rPr lang="en-US" altLang="zh-CN" sz="2000" dirty="0"/>
              <a:t>.</a:t>
            </a:r>
            <a:r>
              <a:rPr lang="zh-CN" altLang="en-US" sz="2000" dirty="0"/>
              <a:t>公司减少注册资本</a:t>
            </a:r>
            <a:r>
              <a:rPr lang="en-US" altLang="zh-CN" sz="2000" dirty="0"/>
              <a:t>,</a:t>
            </a:r>
            <a:r>
              <a:rPr lang="zh-CN" altLang="en-US" sz="2000" dirty="0" smtClean="0"/>
              <a:t>应当依法向公</a:t>
            </a:r>
            <a:r>
              <a:rPr lang="zh-CN" altLang="en-US" sz="2000" dirty="0"/>
              <a:t>司登记机关办理变更登记</a:t>
            </a:r>
            <a:r>
              <a:rPr lang="en-US" altLang="zh-CN" sz="2000" dirty="0"/>
              <a:t>.</a:t>
            </a:r>
          </a:p>
          <a:p>
            <a:pPr marL="177800" indent="446088"/>
            <a:r>
              <a:rPr lang="en-US" altLang="zh-CN" sz="2400" dirty="0"/>
              <a:t>(</a:t>
            </a:r>
            <a:r>
              <a:rPr lang="zh-CN" altLang="en-US" sz="2400" dirty="0"/>
              <a:t>二</a:t>
            </a:r>
            <a:r>
              <a:rPr lang="en-US" altLang="zh-CN" sz="2400" dirty="0"/>
              <a:t>)</a:t>
            </a:r>
            <a:r>
              <a:rPr lang="zh-CN" altLang="en-US" sz="2400" dirty="0"/>
              <a:t>公司增资</a:t>
            </a:r>
          </a:p>
          <a:p>
            <a:pPr marL="177800" indent="446088"/>
            <a:r>
              <a:rPr lang="zh-CN" altLang="en-US" sz="2000" dirty="0"/>
              <a:t>有限责任公司增加注册资本时</a:t>
            </a:r>
            <a:r>
              <a:rPr lang="en-US" altLang="zh-CN" sz="2000" dirty="0"/>
              <a:t>,</a:t>
            </a:r>
            <a:r>
              <a:rPr lang="zh-CN" altLang="en-US" sz="2000" dirty="0"/>
              <a:t>股东认缴新增资本的出资</a:t>
            </a:r>
            <a:r>
              <a:rPr lang="en-US" altLang="zh-CN" sz="2000" dirty="0"/>
              <a:t>,</a:t>
            </a:r>
            <a:r>
              <a:rPr lang="zh-CN" altLang="en-US" sz="2000" dirty="0"/>
              <a:t>依照本法设</a:t>
            </a:r>
            <a:r>
              <a:rPr lang="zh-CN" altLang="en-US" sz="2000" dirty="0" smtClean="0"/>
              <a:t>立有限责任公司缴纳出资</a:t>
            </a:r>
            <a:r>
              <a:rPr lang="zh-CN" altLang="en-US" sz="2000" dirty="0"/>
              <a:t>的有关规定执行</a:t>
            </a:r>
            <a:r>
              <a:rPr lang="en-US" altLang="zh-CN" sz="2000" dirty="0"/>
              <a:t>.</a:t>
            </a:r>
          </a:p>
          <a:p>
            <a:pPr marL="177800" indent="446088"/>
            <a:r>
              <a:rPr lang="zh-CN" altLang="en-US" sz="2000" dirty="0"/>
              <a:t>股份有限公司为增加注册资本发行新股时</a:t>
            </a:r>
            <a:r>
              <a:rPr lang="en-US" altLang="zh-CN" sz="2000" dirty="0"/>
              <a:t>,</a:t>
            </a:r>
            <a:r>
              <a:rPr lang="zh-CN" altLang="en-US" sz="2000" dirty="0"/>
              <a:t>股东认购新股</a:t>
            </a:r>
            <a:r>
              <a:rPr lang="en-US" altLang="zh-CN" sz="2000" dirty="0"/>
              <a:t>,</a:t>
            </a:r>
            <a:r>
              <a:rPr lang="zh-CN" altLang="en-US" sz="2000" dirty="0"/>
              <a:t>依</a:t>
            </a:r>
            <a:r>
              <a:rPr lang="zh-CN" altLang="en-US" sz="2000" dirty="0" smtClean="0"/>
              <a:t>照本法设立股份有限公司缴纳股款</a:t>
            </a:r>
            <a:r>
              <a:rPr lang="zh-CN" altLang="en-US" sz="2000" dirty="0"/>
              <a:t>的有关规定执行</a:t>
            </a:r>
            <a:r>
              <a:rPr lang="en-US" altLang="zh-CN" sz="2000" dirty="0" smtClean="0"/>
              <a:t>.</a:t>
            </a:r>
          </a:p>
          <a:p>
            <a:pPr marL="177800" indent="446088"/>
            <a:r>
              <a:rPr lang="zh-CN" altLang="en-US" sz="2000" dirty="0" smtClean="0"/>
              <a:t>公司增加注册资本</a:t>
            </a:r>
            <a:r>
              <a:rPr lang="en-US" altLang="zh-CN" sz="2000" dirty="0"/>
              <a:t>,</a:t>
            </a:r>
            <a:r>
              <a:rPr lang="zh-CN" altLang="en-US" sz="2000" dirty="0"/>
              <a:t>应当依法向公司登记机关办理变更登记</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47662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公司法概述</a:t>
            </a:r>
          </a:p>
        </p:txBody>
      </p:sp>
      <p:sp>
        <p:nvSpPr>
          <p:cNvPr id="37" name="文本框 36"/>
          <p:cNvSpPr txBox="1"/>
          <p:nvPr/>
        </p:nvSpPr>
        <p:spPr>
          <a:xfrm>
            <a:off x="601522" y="825579"/>
            <a:ext cx="10961106" cy="4770537"/>
          </a:xfrm>
          <a:prstGeom prst="rect">
            <a:avLst/>
          </a:prstGeom>
          <a:noFill/>
        </p:spPr>
        <p:txBody>
          <a:bodyPr wrap="square" rtlCol="0">
            <a:spAutoFit/>
          </a:bodyPr>
          <a:lstStyle/>
          <a:p>
            <a:r>
              <a:rPr lang="en-US" altLang="zh-CN" sz="2400" dirty="0"/>
              <a:t>(</a:t>
            </a:r>
            <a:r>
              <a:rPr lang="zh-CN" altLang="en-US" sz="2400" dirty="0"/>
              <a:t>二</a:t>
            </a:r>
            <a:r>
              <a:rPr lang="en-US" altLang="zh-CN" sz="2400" dirty="0"/>
              <a:t>)</a:t>
            </a:r>
            <a:r>
              <a:rPr lang="zh-CN" altLang="en-US" sz="2400" dirty="0"/>
              <a:t>公司的分类</a:t>
            </a:r>
          </a:p>
          <a:p>
            <a:pPr indent="446088"/>
            <a:r>
              <a:rPr lang="zh-CN" altLang="en-US" sz="2000" dirty="0"/>
              <a:t>公司依据不同的标准</a:t>
            </a:r>
            <a:r>
              <a:rPr lang="en-US" altLang="zh-CN" sz="2000" dirty="0"/>
              <a:t>,</a:t>
            </a:r>
            <a:r>
              <a:rPr lang="zh-CN" altLang="en-US" sz="2000" dirty="0"/>
              <a:t>通常有不同的分类</a:t>
            </a:r>
            <a:r>
              <a:rPr lang="en-US" altLang="zh-CN" sz="2000" dirty="0"/>
              <a:t>.</a:t>
            </a:r>
          </a:p>
          <a:p>
            <a:pPr indent="446088"/>
            <a:r>
              <a:rPr lang="en-US" altLang="zh-CN" sz="2000" dirty="0"/>
              <a:t>(</a:t>
            </a:r>
            <a:r>
              <a:rPr lang="zh-CN" altLang="en-US" sz="2000" dirty="0"/>
              <a:t>１</a:t>
            </a:r>
            <a:r>
              <a:rPr lang="en-US" altLang="zh-CN" sz="2000" dirty="0"/>
              <a:t>)</a:t>
            </a:r>
            <a:r>
              <a:rPr lang="zh-CN" altLang="en-US" sz="2000" dirty="0"/>
              <a:t>按照股东对公司所负责任的不同</a:t>
            </a:r>
            <a:r>
              <a:rPr lang="en-US" altLang="zh-CN" sz="2000" dirty="0"/>
              <a:t>,</a:t>
            </a:r>
            <a:r>
              <a:rPr lang="zh-CN" altLang="en-US" sz="2000" dirty="0"/>
              <a:t>公司可分为无限责任公司、有限责任公司、</a:t>
            </a:r>
            <a:r>
              <a:rPr lang="zh-CN" altLang="en-US" sz="2000" dirty="0" smtClean="0"/>
              <a:t>股份有限公司和两合</a:t>
            </a:r>
            <a:r>
              <a:rPr lang="zh-CN" altLang="en-US" sz="2000" dirty="0"/>
              <a:t>公司</a:t>
            </a:r>
            <a:r>
              <a:rPr lang="en-US" altLang="zh-CN" sz="2000" dirty="0"/>
              <a:t>.</a:t>
            </a:r>
          </a:p>
          <a:p>
            <a:pPr marL="446088"/>
            <a:r>
              <a:rPr lang="zh-CN" altLang="en-US" sz="2000" dirty="0"/>
              <a:t>无限责任公司是指由两个以上的股东出资组成</a:t>
            </a:r>
            <a:r>
              <a:rPr lang="en-US" altLang="zh-CN" sz="2000" dirty="0"/>
              <a:t>,</a:t>
            </a:r>
            <a:r>
              <a:rPr lang="zh-CN" altLang="en-US" sz="2000" dirty="0" smtClean="0"/>
              <a:t>所有股东对公司债务承担无限连带责任的</a:t>
            </a:r>
            <a:r>
              <a:rPr lang="zh-CN" altLang="en-US" sz="2000" dirty="0"/>
              <a:t>公司</a:t>
            </a:r>
            <a:r>
              <a:rPr lang="en-US" altLang="zh-CN" sz="2000" dirty="0"/>
              <a:t>.</a:t>
            </a:r>
          </a:p>
          <a:p>
            <a:pPr marL="446088"/>
            <a:r>
              <a:rPr lang="zh-CN" altLang="en-US" sz="2000" dirty="0"/>
              <a:t>有限责任公司是指由法定数额的股东共同出资</a:t>
            </a:r>
            <a:r>
              <a:rPr lang="en-US" altLang="zh-CN" sz="2000" dirty="0"/>
              <a:t>,</a:t>
            </a:r>
            <a:r>
              <a:rPr lang="zh-CN" altLang="en-US" sz="2000" dirty="0"/>
              <a:t>每个股东以其认缴</a:t>
            </a:r>
            <a:r>
              <a:rPr lang="zh-CN" altLang="en-US" sz="2000" dirty="0" smtClean="0"/>
              <a:t>的出资额为限对公司债务承担责</a:t>
            </a:r>
            <a:r>
              <a:rPr lang="zh-CN" altLang="en-US" sz="2000" dirty="0"/>
              <a:t>任</a:t>
            </a:r>
            <a:r>
              <a:rPr lang="en-US" altLang="zh-CN" sz="2000" dirty="0"/>
              <a:t>,</a:t>
            </a:r>
            <a:r>
              <a:rPr lang="zh-CN" altLang="en-US" sz="2000" dirty="0"/>
              <a:t>公司以其全部资产对其债务承担有限责任的企业法人</a:t>
            </a:r>
            <a:r>
              <a:rPr lang="en-US" altLang="zh-CN" sz="2000" dirty="0"/>
              <a:t>.</a:t>
            </a:r>
          </a:p>
          <a:p>
            <a:pPr marL="446088"/>
            <a:r>
              <a:rPr lang="zh-CN" altLang="en-US" sz="2000" dirty="0"/>
              <a:t>股份有限公司是指全部资本由等额股份构成并通过发行股票筹集</a:t>
            </a:r>
            <a:r>
              <a:rPr lang="en-US" altLang="zh-CN" sz="2000" dirty="0"/>
              <a:t>,</a:t>
            </a:r>
            <a:r>
              <a:rPr lang="zh-CN" altLang="en-US" sz="2000" dirty="0" smtClean="0"/>
              <a:t>股东以其所认购股份对公司承担责</a:t>
            </a:r>
            <a:r>
              <a:rPr lang="zh-CN" altLang="en-US" sz="2000" dirty="0"/>
              <a:t>任</a:t>
            </a:r>
            <a:r>
              <a:rPr lang="en-US" altLang="zh-CN" sz="2000" dirty="0"/>
              <a:t>,</a:t>
            </a:r>
            <a:r>
              <a:rPr lang="zh-CN" altLang="en-US" sz="2000" dirty="0"/>
              <a:t>公司以其全部资产对其债务承担有限责任的企业法人</a:t>
            </a:r>
            <a:r>
              <a:rPr lang="en-US" altLang="zh-CN" sz="2000" dirty="0"/>
              <a:t>.</a:t>
            </a:r>
          </a:p>
          <a:p>
            <a:pPr marL="446088"/>
            <a:r>
              <a:rPr lang="zh-CN" altLang="en-US" sz="2000" dirty="0"/>
              <a:t>两合公司是指公司由两种责任形式的股东组成</a:t>
            </a:r>
            <a:r>
              <a:rPr lang="en-US" altLang="zh-CN" sz="2000" dirty="0"/>
              <a:t>,</a:t>
            </a:r>
            <a:r>
              <a:rPr lang="zh-CN" altLang="en-US" sz="2000" dirty="0" smtClean="0"/>
              <a:t>其中一部分股东以其出资额为限承担有限责</a:t>
            </a:r>
            <a:r>
              <a:rPr lang="zh-CN" altLang="en-US" sz="2000" dirty="0"/>
              <a:t>任</a:t>
            </a:r>
            <a:r>
              <a:rPr lang="en-US" altLang="zh-CN" sz="2000" dirty="0"/>
              <a:t>,</a:t>
            </a:r>
            <a:r>
              <a:rPr lang="zh-CN" altLang="en-US" sz="2000" dirty="0"/>
              <a:t>另一部分股东承担无限连带责任的公司</a:t>
            </a:r>
            <a:r>
              <a:rPr lang="en-US" altLang="zh-CN" sz="2000" dirty="0"/>
              <a:t>.</a:t>
            </a:r>
          </a:p>
          <a:p>
            <a:r>
              <a:rPr lang="en-US" altLang="zh-CN" sz="2000" dirty="0" smtClean="0"/>
              <a:t>   (</a:t>
            </a:r>
            <a:r>
              <a:rPr lang="zh-CN" altLang="en-US" sz="2000" dirty="0"/>
              <a:t>２</a:t>
            </a:r>
            <a:r>
              <a:rPr lang="en-US" altLang="zh-CN" sz="2000" dirty="0"/>
              <a:t>)</a:t>
            </a:r>
            <a:r>
              <a:rPr lang="zh-CN" altLang="en-US" sz="2000" dirty="0"/>
              <a:t>按照公司信用基础不同</a:t>
            </a:r>
            <a:r>
              <a:rPr lang="en-US" altLang="zh-CN" sz="2000" dirty="0"/>
              <a:t>,</a:t>
            </a:r>
            <a:r>
              <a:rPr lang="zh-CN" altLang="en-US" sz="2000" dirty="0"/>
              <a:t>公司可分为人合公司、</a:t>
            </a:r>
            <a:r>
              <a:rPr lang="zh-CN" altLang="en-US" sz="2000" dirty="0" smtClean="0"/>
              <a:t>资</a:t>
            </a:r>
            <a:r>
              <a:rPr lang="zh-CN" altLang="en-US" sz="2000" dirty="0"/>
              <a:t>合公司及人合兼资合公司</a:t>
            </a:r>
            <a:r>
              <a:rPr lang="en-US" altLang="zh-CN" sz="2000" dirty="0" smtClean="0"/>
              <a:t>.</a:t>
            </a:r>
            <a:r>
              <a:rPr lang="zh-CN" altLang="en-US" sz="2000" dirty="0" smtClean="0"/>
              <a:t>人合公司是指以股东个人信用为公司信用基础</a:t>
            </a:r>
            <a:r>
              <a:rPr lang="zh-CN" altLang="en-US" sz="2000" dirty="0"/>
              <a:t>的公司</a:t>
            </a:r>
            <a:r>
              <a:rPr lang="en-US" altLang="zh-CN" sz="2000" dirty="0"/>
              <a:t>.</a:t>
            </a:r>
          </a:p>
          <a:p>
            <a:pPr marL="446088"/>
            <a:r>
              <a:rPr lang="zh-CN" altLang="en-US" sz="2000" dirty="0"/>
              <a:t>资合公司是指以公司的资本为公司信用基础的公司</a:t>
            </a:r>
            <a:r>
              <a:rPr lang="en-US" altLang="zh-CN" sz="2000" dirty="0"/>
              <a:t>.</a:t>
            </a:r>
          </a:p>
          <a:p>
            <a:pPr marL="446088"/>
            <a:r>
              <a:rPr lang="zh-CN" altLang="en-US" sz="2000" dirty="0" smtClean="0"/>
              <a:t>人合兼资</a:t>
            </a:r>
            <a:r>
              <a:rPr lang="zh-CN" altLang="en-US" sz="2000" dirty="0"/>
              <a:t>合公司是指以股东个人信用兼公司资本信用为信用基础的公司</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9447140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4770537"/>
          </a:xfrm>
          <a:prstGeom prst="rect">
            <a:avLst/>
          </a:prstGeom>
          <a:noFill/>
        </p:spPr>
        <p:txBody>
          <a:bodyPr wrap="square" rtlCol="0">
            <a:spAutoFit/>
          </a:bodyPr>
          <a:lstStyle/>
          <a:p>
            <a:r>
              <a:rPr lang="zh-CN" altLang="en-US" sz="2400" dirty="0"/>
              <a:t>一、公司解散的原因</a:t>
            </a:r>
          </a:p>
          <a:p>
            <a:pPr indent="623888"/>
            <a:r>
              <a:rPr lang="zh-CN" altLang="en-US" sz="2000" dirty="0"/>
              <a:t>公司解散是指因公司章程规定或法律规定的解散事由出现</a:t>
            </a:r>
            <a:r>
              <a:rPr lang="en-US" altLang="zh-CN" sz="2000" dirty="0"/>
              <a:t>,</a:t>
            </a:r>
            <a:r>
              <a:rPr lang="zh-CN" altLang="en-US" sz="2000" dirty="0" smtClean="0"/>
              <a:t>停止其生产经营活动并经过</a:t>
            </a:r>
            <a:r>
              <a:rPr lang="zh-CN" altLang="en-US" sz="2000" dirty="0"/>
              <a:t>清算</a:t>
            </a:r>
            <a:r>
              <a:rPr lang="en-US" altLang="zh-CN" sz="2000" dirty="0"/>
              <a:t>,</a:t>
            </a:r>
            <a:r>
              <a:rPr lang="zh-CN" altLang="en-US" sz="2000" dirty="0"/>
              <a:t>最后消灭其法律主体资格的法律行为</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公司解散的原因有以下五</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公司章程规定的营业期限届满或者公司章程规定的其他解散事由出现</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股东会或者股东大会决议解散</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因公司合并或者分立需要解散</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依法被吊销营业执照、责令关闭或者被撤销</a:t>
            </a:r>
            <a:r>
              <a:rPr lang="en-US" altLang="zh-CN" sz="2000" dirty="0"/>
              <a:t>.</a:t>
            </a:r>
          </a:p>
          <a:p>
            <a:pPr indent="623888"/>
            <a:r>
              <a:rPr lang="en-US" altLang="zh-CN" sz="2000" dirty="0"/>
              <a:t>(</a:t>
            </a:r>
            <a:r>
              <a:rPr lang="zh-CN" altLang="en-US" sz="2000" dirty="0"/>
              <a:t>５</a:t>
            </a:r>
            <a:r>
              <a:rPr lang="en-US" altLang="zh-CN" sz="2000" dirty="0"/>
              <a:t>)</a:t>
            </a:r>
            <a:r>
              <a:rPr lang="zh-CN" altLang="en-US" sz="2000" dirty="0"/>
              <a:t>部分股东请求人民法院依法予以解散</a:t>
            </a:r>
            <a:r>
              <a:rPr lang="en-US" altLang="zh-CN" sz="2000" dirty="0"/>
              <a:t>.</a:t>
            </a:r>
          </a:p>
          <a:p>
            <a:pPr indent="623888"/>
            <a:r>
              <a:rPr lang="zh-CN" altLang="en-US" sz="2000" dirty="0"/>
              <a:t>公司经营管理发生严重困难</a:t>
            </a:r>
            <a:r>
              <a:rPr lang="en-US" altLang="zh-CN" sz="2000" dirty="0"/>
              <a:t>,</a:t>
            </a:r>
            <a:r>
              <a:rPr lang="zh-CN" altLang="en-US" sz="2000" dirty="0"/>
              <a:t>继续存续会使股东利益受到重大损失</a:t>
            </a:r>
            <a:r>
              <a:rPr lang="en-US" altLang="zh-CN" sz="2000" dirty="0"/>
              <a:t>,</a:t>
            </a:r>
            <a:r>
              <a:rPr lang="zh-CN" altLang="en-US" sz="2000" dirty="0"/>
              <a:t>通过</a:t>
            </a:r>
            <a:r>
              <a:rPr lang="zh-CN" altLang="en-US" sz="2000" dirty="0" smtClean="0"/>
              <a:t>其他途径不能解决</a:t>
            </a:r>
            <a:r>
              <a:rPr lang="zh-CN" altLang="en-US" sz="2000" dirty="0"/>
              <a:t>的</a:t>
            </a:r>
            <a:r>
              <a:rPr lang="en-US" altLang="zh-CN" sz="2000" dirty="0"/>
              <a:t>,</a:t>
            </a:r>
            <a:r>
              <a:rPr lang="zh-CN" altLang="en-US" sz="2000" dirty="0"/>
              <a:t>持有公司全部股东表决权１０％以上的股东</a:t>
            </a:r>
            <a:r>
              <a:rPr lang="en-US" altLang="zh-CN" sz="2000" dirty="0"/>
              <a:t>,</a:t>
            </a:r>
            <a:r>
              <a:rPr lang="zh-CN" altLang="en-US" sz="2000" dirty="0"/>
              <a:t>可以请求人民法院予以解散</a:t>
            </a:r>
            <a:r>
              <a:rPr lang="en-US" altLang="zh-CN" sz="2000" dirty="0"/>
              <a:t>.</a:t>
            </a:r>
          </a:p>
          <a:p>
            <a:pPr indent="623888"/>
            <a:r>
              <a:rPr lang="zh-CN" altLang="en-US" sz="2000" dirty="0"/>
              <a:t>公司被依法宣告破产的</a:t>
            </a:r>
            <a:r>
              <a:rPr lang="en-US" altLang="zh-CN" sz="2000" dirty="0"/>
              <a:t>,</a:t>
            </a:r>
            <a:r>
              <a:rPr lang="zh-CN" altLang="en-US" sz="2000" dirty="0"/>
              <a:t>依照有关企业破产的法律规定实施破产清算</a:t>
            </a:r>
            <a:r>
              <a:rPr lang="en-US" altLang="zh-CN" sz="2000" dirty="0"/>
              <a:t>.</a:t>
            </a:r>
          </a:p>
          <a:p>
            <a:pPr indent="623888"/>
            <a:r>
              <a:rPr lang="zh-CN" altLang="en-US" sz="2000" dirty="0"/>
              <a:t>另外</a:t>
            </a:r>
            <a:r>
              <a:rPr lang="en-US" altLang="zh-CN" sz="2000" dirty="0"/>
              <a:t>,</a:t>
            </a:r>
            <a:r>
              <a:rPr lang="zh-CN" altLang="en-US" sz="2000" dirty="0"/>
              <a:t>因公司章程规定的营业期限届满或者公司章程规定的其他解散事由出现时</a:t>
            </a:r>
            <a:r>
              <a:rPr lang="en-US" altLang="zh-CN" sz="2000" dirty="0"/>
              <a:t>,</a:t>
            </a:r>
            <a:r>
              <a:rPr lang="zh-CN" altLang="en-US" sz="2000" dirty="0"/>
              <a:t>也可</a:t>
            </a:r>
          </a:p>
          <a:p>
            <a:pPr indent="623888"/>
            <a:r>
              <a:rPr lang="zh-CN" altLang="en-US" sz="2000" dirty="0"/>
              <a:t>以通过修改公司章程而存续</a:t>
            </a:r>
            <a:r>
              <a:rPr lang="en-US" altLang="zh-CN" sz="2000" dirty="0"/>
              <a:t>.</a:t>
            </a:r>
            <a:r>
              <a:rPr lang="zh-CN" altLang="en-US" sz="2000" dirty="0"/>
              <a:t>公司依照规定修改公司章程的</a:t>
            </a:r>
            <a:r>
              <a:rPr lang="en-US" altLang="zh-CN" sz="2000" dirty="0"/>
              <a:t>,</a:t>
            </a:r>
            <a:r>
              <a:rPr lang="zh-CN" altLang="en-US" sz="2000" dirty="0"/>
              <a:t>有限责任公司须经过持有２</a:t>
            </a:r>
            <a:r>
              <a:rPr lang="en-US" altLang="zh-CN" sz="2000" dirty="0"/>
              <a:t>/</a:t>
            </a:r>
            <a:r>
              <a:rPr lang="zh-CN" altLang="en-US" sz="2000" dirty="0"/>
              <a:t>３</a:t>
            </a:r>
          </a:p>
          <a:p>
            <a:pPr indent="623888"/>
            <a:r>
              <a:rPr lang="zh-CN" altLang="en-US" sz="2000" dirty="0"/>
              <a:t>以上表决权的股东通过</a:t>
            </a:r>
            <a:r>
              <a:rPr lang="en-US" altLang="zh-CN" sz="2000" dirty="0"/>
              <a:t>,</a:t>
            </a:r>
            <a:r>
              <a:rPr lang="zh-CN" altLang="en-US" sz="2000" dirty="0"/>
              <a:t>股份有限公司须经过出席股东大会会议的股东所持表决权的２</a:t>
            </a:r>
            <a:r>
              <a:rPr lang="en-US" altLang="zh-CN" sz="2000" dirty="0"/>
              <a:t>/</a:t>
            </a:r>
            <a:r>
              <a:rPr lang="zh-CN" altLang="en-US" sz="2000" dirty="0"/>
              <a:t>３</a:t>
            </a:r>
          </a:p>
          <a:p>
            <a:pPr indent="623888"/>
            <a:r>
              <a:rPr lang="zh-CN" altLang="en-US" sz="2000" dirty="0"/>
              <a:t>以上通过</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264086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3539430"/>
          </a:xfrm>
          <a:prstGeom prst="rect">
            <a:avLst/>
          </a:prstGeom>
          <a:noFill/>
        </p:spPr>
        <p:txBody>
          <a:bodyPr wrap="square" rtlCol="0">
            <a:spAutoFit/>
          </a:bodyPr>
          <a:lstStyle/>
          <a:p>
            <a:r>
              <a:rPr lang="zh-CN" altLang="en-US" sz="2400" dirty="0"/>
              <a:t>二、公司解散时的清算</a:t>
            </a:r>
          </a:p>
          <a:p>
            <a:pPr indent="623888"/>
            <a:r>
              <a:rPr lang="zh-CN" altLang="en-US" sz="2400" dirty="0"/>
              <a:t>清算是终结已解散公司的一切法律关系</a:t>
            </a:r>
            <a:r>
              <a:rPr lang="en-US" altLang="zh-CN" sz="2400" dirty="0"/>
              <a:t>,</a:t>
            </a:r>
            <a:r>
              <a:rPr lang="zh-CN" altLang="en-US" sz="2400" dirty="0"/>
              <a:t>处理公司剩余财产的程序</a:t>
            </a:r>
            <a:r>
              <a:rPr lang="en-US" altLang="zh-CN" sz="2400" dirty="0"/>
              <a:t>.</a:t>
            </a:r>
            <a:r>
              <a:rPr lang="zh-CN" altLang="en-US" sz="2400" dirty="0"/>
              <a:t>依照我国</a:t>
            </a:r>
            <a:r>
              <a:rPr lang="en-US" altLang="zh-CN" sz="2400" dirty="0"/>
              <a:t>«</a:t>
            </a:r>
            <a:r>
              <a:rPr lang="zh-CN" altLang="en-US" sz="2400" dirty="0"/>
              <a:t>公</a:t>
            </a:r>
            <a:r>
              <a:rPr lang="zh-CN" altLang="en-US" sz="2400" dirty="0" smtClean="0"/>
              <a:t>司法</a:t>
            </a:r>
            <a:r>
              <a:rPr lang="en-US" altLang="zh-CN" sz="2400" dirty="0"/>
              <a:t>»</a:t>
            </a:r>
            <a:r>
              <a:rPr lang="zh-CN" altLang="en-US" sz="2400" dirty="0"/>
              <a:t>的规定</a:t>
            </a:r>
            <a:r>
              <a:rPr lang="en-US" altLang="zh-CN" sz="2400" dirty="0"/>
              <a:t>,</a:t>
            </a:r>
            <a:r>
              <a:rPr lang="zh-CN" altLang="en-US" sz="2400" dirty="0"/>
              <a:t>公司除因合并或分立解散无须清算</a:t>
            </a:r>
            <a:r>
              <a:rPr lang="en-US" altLang="zh-CN" sz="2400" dirty="0"/>
              <a:t>,</a:t>
            </a:r>
            <a:r>
              <a:rPr lang="zh-CN" altLang="en-US" sz="2400" dirty="0"/>
              <a:t>以及因破产而</a:t>
            </a:r>
            <a:r>
              <a:rPr lang="zh-CN" altLang="en-US" sz="2400" dirty="0" smtClean="0"/>
              <a:t>解散的公司适用破产清算程序外</a:t>
            </a:r>
            <a:r>
              <a:rPr lang="en-US" altLang="zh-CN" sz="2400" dirty="0"/>
              <a:t>,</a:t>
            </a:r>
            <a:r>
              <a:rPr lang="zh-CN" altLang="en-US" sz="2400" dirty="0"/>
              <a:t>其他解散的公司</a:t>
            </a:r>
            <a:r>
              <a:rPr lang="en-US" altLang="zh-CN" sz="2400" dirty="0"/>
              <a:t>,</a:t>
            </a:r>
            <a:r>
              <a:rPr lang="zh-CN" altLang="en-US" sz="2400" dirty="0"/>
              <a:t>都应当按公司法的规定进行清算</a:t>
            </a:r>
            <a:r>
              <a:rPr lang="en-US" altLang="zh-CN" sz="2400" dirty="0"/>
              <a:t>,</a:t>
            </a:r>
            <a:r>
              <a:rPr lang="zh-CN" altLang="en-US" sz="2400" dirty="0"/>
              <a:t>其程序包括以下几个方面</a:t>
            </a:r>
            <a:r>
              <a:rPr lang="en-US" altLang="zh-CN" sz="2400" dirty="0"/>
              <a:t>.</a:t>
            </a:r>
          </a:p>
          <a:p>
            <a:pPr marL="534988"/>
            <a:r>
              <a:rPr lang="en-US" altLang="zh-CN" sz="2400" dirty="0"/>
              <a:t>(</a:t>
            </a:r>
            <a:r>
              <a:rPr lang="zh-CN" altLang="en-US" sz="2400" dirty="0"/>
              <a:t>一</a:t>
            </a:r>
            <a:r>
              <a:rPr lang="en-US" altLang="zh-CN" sz="2400" dirty="0"/>
              <a:t>)</a:t>
            </a:r>
            <a:r>
              <a:rPr lang="zh-CN" altLang="en-US" sz="2400" dirty="0"/>
              <a:t>成立清算组</a:t>
            </a:r>
          </a:p>
          <a:p>
            <a:pPr marL="534988"/>
            <a:r>
              <a:rPr lang="zh-CN" altLang="en-US" sz="2000" dirty="0"/>
              <a:t>解散的公司</a:t>
            </a:r>
            <a:r>
              <a:rPr lang="en-US" altLang="zh-CN" sz="2000" dirty="0"/>
              <a:t>,</a:t>
            </a:r>
            <a:r>
              <a:rPr lang="zh-CN" altLang="en-US" sz="2000" dirty="0"/>
              <a:t>应当自解散之日起１５日内成立清算组</a:t>
            </a:r>
            <a:r>
              <a:rPr lang="en-US" altLang="zh-CN" sz="2000" dirty="0"/>
              <a:t>.</a:t>
            </a:r>
            <a:r>
              <a:rPr lang="zh-CN" altLang="en-US" sz="2000" dirty="0"/>
              <a:t>有限责任</a:t>
            </a:r>
            <a:r>
              <a:rPr lang="zh-CN" altLang="en-US" sz="2000" dirty="0" smtClean="0"/>
              <a:t>公司的清算组由股东组成</a:t>
            </a:r>
            <a:r>
              <a:rPr lang="en-US" altLang="zh-CN" sz="2000" dirty="0"/>
              <a:t>,</a:t>
            </a:r>
            <a:r>
              <a:rPr lang="zh-CN" altLang="en-US" sz="2000" dirty="0"/>
              <a:t>股份有限公司的清算组由股东大会确定的人员组成</a:t>
            </a:r>
            <a:r>
              <a:rPr lang="en-US" altLang="zh-CN" sz="2000" dirty="0"/>
              <a:t>.</a:t>
            </a:r>
            <a:r>
              <a:rPr lang="zh-CN" altLang="en-US" sz="2000" dirty="0"/>
              <a:t>公司解散超过１５日</a:t>
            </a:r>
            <a:r>
              <a:rPr lang="zh-CN" altLang="en-US" sz="2000" dirty="0" smtClean="0"/>
              <a:t>不成立清算组</a:t>
            </a:r>
            <a:r>
              <a:rPr lang="zh-CN" altLang="en-US" sz="2000" dirty="0"/>
              <a:t>的、虽然成立清算组但故意拖延清算的和违法清算可能严重损害债权人或股东利益的</a:t>
            </a:r>
            <a:r>
              <a:rPr lang="en-US" altLang="zh-CN" sz="2000" dirty="0"/>
              <a:t>,</a:t>
            </a:r>
            <a:r>
              <a:rPr lang="zh-CN" altLang="en-US" sz="2000" dirty="0" smtClean="0"/>
              <a:t>债权人可以申请人</a:t>
            </a:r>
            <a:r>
              <a:rPr lang="zh-CN" altLang="en-US" sz="2000" dirty="0"/>
              <a:t>民法院指定有关人员组成清算组</a:t>
            </a:r>
            <a:r>
              <a:rPr lang="en-US" altLang="zh-CN" sz="2000" dirty="0"/>
              <a:t>,</a:t>
            </a:r>
            <a:r>
              <a:rPr lang="zh-CN" altLang="en-US" sz="2000" dirty="0"/>
              <a:t>人民法院应当受理该申请</a:t>
            </a:r>
            <a:r>
              <a:rPr lang="en-US" altLang="zh-CN" sz="2000" dirty="0"/>
              <a:t>,</a:t>
            </a:r>
            <a:r>
              <a:rPr lang="zh-CN" altLang="en-US" sz="2000" dirty="0" smtClean="0"/>
              <a:t>并及时指定人员组成清算组</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05736863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5693866"/>
          </a:xfrm>
          <a:prstGeom prst="rect">
            <a:avLst/>
          </a:prstGeom>
          <a:noFill/>
        </p:spPr>
        <p:txBody>
          <a:bodyPr wrap="square" rtlCol="0">
            <a:spAutoFit/>
          </a:bodyPr>
          <a:lstStyle/>
          <a:p>
            <a:r>
              <a:rPr lang="zh-CN" altLang="en-US" sz="2400" dirty="0"/>
              <a:t>二、公司解散时的清算</a:t>
            </a:r>
          </a:p>
          <a:p>
            <a:pPr indent="623888"/>
            <a:r>
              <a:rPr lang="zh-CN" altLang="en-US" sz="2400" dirty="0"/>
              <a:t>清算是终结已解散公司的一切法律关系</a:t>
            </a:r>
            <a:r>
              <a:rPr lang="en-US" altLang="zh-CN" sz="2400" dirty="0"/>
              <a:t>,</a:t>
            </a:r>
            <a:r>
              <a:rPr lang="zh-CN" altLang="en-US" sz="2400" dirty="0"/>
              <a:t>处理公司剩余财产的程序</a:t>
            </a:r>
            <a:r>
              <a:rPr lang="en-US" altLang="zh-CN" sz="2400" dirty="0"/>
              <a:t>.</a:t>
            </a:r>
            <a:r>
              <a:rPr lang="zh-CN" altLang="en-US" sz="2400" dirty="0"/>
              <a:t>依照我国</a:t>
            </a:r>
            <a:r>
              <a:rPr lang="en-US" altLang="zh-CN" sz="2400" dirty="0"/>
              <a:t>«</a:t>
            </a:r>
            <a:r>
              <a:rPr lang="zh-CN" altLang="en-US" sz="2400" dirty="0"/>
              <a:t>公</a:t>
            </a:r>
            <a:r>
              <a:rPr lang="zh-CN" altLang="en-US" sz="2400" dirty="0" smtClean="0"/>
              <a:t>司法</a:t>
            </a:r>
            <a:r>
              <a:rPr lang="en-US" altLang="zh-CN" sz="2400" dirty="0"/>
              <a:t>»</a:t>
            </a:r>
            <a:r>
              <a:rPr lang="zh-CN" altLang="en-US" sz="2400" dirty="0"/>
              <a:t>的规定</a:t>
            </a:r>
            <a:r>
              <a:rPr lang="en-US" altLang="zh-CN" sz="2400" dirty="0"/>
              <a:t>,</a:t>
            </a:r>
            <a:r>
              <a:rPr lang="zh-CN" altLang="en-US" sz="2400" dirty="0"/>
              <a:t>公司除因合并或分立解散无须清算</a:t>
            </a:r>
            <a:r>
              <a:rPr lang="en-US" altLang="zh-CN" sz="2400" dirty="0"/>
              <a:t>,</a:t>
            </a:r>
            <a:r>
              <a:rPr lang="zh-CN" altLang="en-US" sz="2400" dirty="0"/>
              <a:t>以及因破产而</a:t>
            </a:r>
            <a:r>
              <a:rPr lang="zh-CN" altLang="en-US" sz="2400" dirty="0" smtClean="0"/>
              <a:t>解散的公司适用破产清算程序外</a:t>
            </a:r>
            <a:r>
              <a:rPr lang="en-US" altLang="zh-CN" sz="2400" dirty="0"/>
              <a:t>,</a:t>
            </a:r>
            <a:r>
              <a:rPr lang="zh-CN" altLang="en-US" sz="2400" dirty="0"/>
              <a:t>其他解散的公司</a:t>
            </a:r>
            <a:r>
              <a:rPr lang="en-US" altLang="zh-CN" sz="2400" dirty="0"/>
              <a:t>,</a:t>
            </a:r>
            <a:r>
              <a:rPr lang="zh-CN" altLang="en-US" sz="2400" dirty="0"/>
              <a:t>都应当按公司法的规定进行清算</a:t>
            </a:r>
            <a:r>
              <a:rPr lang="en-US" altLang="zh-CN" sz="2400" dirty="0"/>
              <a:t>,</a:t>
            </a:r>
            <a:r>
              <a:rPr lang="zh-CN" altLang="en-US" sz="2400" dirty="0"/>
              <a:t>其程序包括以下几个方面</a:t>
            </a:r>
            <a:r>
              <a:rPr lang="en-US" altLang="zh-CN" sz="2400" dirty="0"/>
              <a:t>.</a:t>
            </a:r>
          </a:p>
          <a:p>
            <a:pPr indent="623888"/>
            <a:r>
              <a:rPr lang="en-US" altLang="zh-CN" sz="2400" dirty="0"/>
              <a:t>(</a:t>
            </a:r>
            <a:r>
              <a:rPr lang="zh-CN" altLang="en-US" sz="2400" dirty="0"/>
              <a:t>二</a:t>
            </a:r>
            <a:r>
              <a:rPr lang="en-US" altLang="zh-CN" sz="2400" dirty="0"/>
              <a:t>)</a:t>
            </a:r>
            <a:r>
              <a:rPr lang="zh-CN" altLang="en-US" sz="2400" dirty="0"/>
              <a:t>清算组行使的职权</a:t>
            </a:r>
          </a:p>
          <a:p>
            <a:pPr indent="623888"/>
            <a:r>
              <a:rPr lang="zh-CN" altLang="en-US" sz="2000" dirty="0"/>
              <a:t>清算组负责解散公司财产的保管、清理、处理和分配工作</a:t>
            </a:r>
            <a:r>
              <a:rPr lang="en-US" altLang="zh-CN" sz="2000" dirty="0"/>
              <a:t>.</a:t>
            </a:r>
            <a:r>
              <a:rPr lang="zh-CN" altLang="en-US" sz="2000" dirty="0"/>
              <a:t>按照</a:t>
            </a:r>
            <a:r>
              <a:rPr lang="en-US" altLang="zh-CN" sz="2000" dirty="0"/>
              <a:t>«</a:t>
            </a:r>
            <a:r>
              <a:rPr lang="zh-CN" altLang="en-US" sz="2000" dirty="0"/>
              <a:t>公司法</a:t>
            </a:r>
            <a:r>
              <a:rPr lang="en-US" altLang="zh-CN" sz="2000" dirty="0"/>
              <a:t>»</a:t>
            </a:r>
            <a:r>
              <a:rPr lang="zh-CN" altLang="en-US" sz="2000" dirty="0"/>
              <a:t>的规定</a:t>
            </a:r>
            <a:r>
              <a:rPr lang="en-US" altLang="zh-CN" sz="2000" dirty="0"/>
              <a:t>,</a:t>
            </a:r>
            <a:r>
              <a:rPr lang="zh-CN" altLang="en-US" sz="2000" dirty="0" smtClean="0"/>
              <a:t>清算组在清算期间</a:t>
            </a:r>
            <a:r>
              <a:rPr lang="zh-CN" altLang="en-US" sz="2000" dirty="0"/>
              <a:t>行使下列职权</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清理公司财产</a:t>
            </a:r>
            <a:r>
              <a:rPr lang="en-US" altLang="zh-CN" sz="2000" dirty="0"/>
              <a:t>,</a:t>
            </a:r>
            <a:r>
              <a:rPr lang="zh-CN" altLang="en-US" sz="2000" dirty="0"/>
              <a:t>分别编制资产负债表和财产清单</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通知或者公告债权人</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处理与清算有关的公司未了的业务</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清缴所欠税款以及清算过程中产生的税款</a:t>
            </a:r>
            <a:r>
              <a:rPr lang="en-US" altLang="zh-CN" sz="2000" dirty="0"/>
              <a:t>.</a:t>
            </a:r>
          </a:p>
          <a:p>
            <a:pPr indent="623888"/>
            <a:r>
              <a:rPr lang="en-US" altLang="zh-CN" sz="2000" dirty="0"/>
              <a:t>(</a:t>
            </a:r>
            <a:r>
              <a:rPr lang="zh-CN" altLang="en-US" sz="2000" dirty="0"/>
              <a:t>５</a:t>
            </a:r>
            <a:r>
              <a:rPr lang="en-US" altLang="zh-CN" sz="2000" dirty="0"/>
              <a:t>)</a:t>
            </a:r>
            <a:r>
              <a:rPr lang="zh-CN" altLang="en-US" sz="2000" dirty="0"/>
              <a:t>清理债权、债务</a:t>
            </a:r>
            <a:r>
              <a:rPr lang="en-US" altLang="zh-CN" sz="2000" dirty="0"/>
              <a:t>.</a:t>
            </a:r>
          </a:p>
          <a:p>
            <a:pPr indent="623888"/>
            <a:r>
              <a:rPr lang="en-US" altLang="zh-CN" sz="2000" dirty="0"/>
              <a:t>(</a:t>
            </a:r>
            <a:r>
              <a:rPr lang="zh-CN" altLang="en-US" sz="2000" dirty="0"/>
              <a:t>６</a:t>
            </a:r>
            <a:r>
              <a:rPr lang="en-US" altLang="zh-CN" sz="2000" dirty="0"/>
              <a:t>)</a:t>
            </a:r>
            <a:r>
              <a:rPr lang="zh-CN" altLang="en-US" sz="2000" dirty="0"/>
              <a:t>处理公司清偿债务后的剩余财产</a:t>
            </a:r>
            <a:r>
              <a:rPr lang="en-US" altLang="zh-CN" sz="2000" dirty="0"/>
              <a:t>.</a:t>
            </a:r>
          </a:p>
          <a:p>
            <a:pPr indent="623888"/>
            <a:r>
              <a:rPr lang="en-US" altLang="zh-CN" sz="2000" dirty="0"/>
              <a:t>(</a:t>
            </a:r>
            <a:r>
              <a:rPr lang="zh-CN" altLang="en-US" sz="2000" dirty="0"/>
              <a:t>７</a:t>
            </a:r>
            <a:r>
              <a:rPr lang="en-US" altLang="zh-CN" sz="2000" dirty="0"/>
              <a:t>)</a:t>
            </a:r>
            <a:r>
              <a:rPr lang="zh-CN" altLang="en-US" sz="2000" dirty="0"/>
              <a:t>代表公司参与民事诉讼活动</a:t>
            </a:r>
            <a:r>
              <a:rPr lang="en-US" altLang="zh-CN" sz="2000" dirty="0"/>
              <a:t>.</a:t>
            </a:r>
          </a:p>
          <a:p>
            <a:pPr indent="623888"/>
            <a:r>
              <a:rPr lang="zh-CN" altLang="en-US" sz="2000" dirty="0"/>
              <a:t>清算组成员应当忠于职守</a:t>
            </a:r>
            <a:r>
              <a:rPr lang="en-US" altLang="zh-CN" sz="2000" dirty="0"/>
              <a:t>,</a:t>
            </a:r>
            <a:r>
              <a:rPr lang="zh-CN" altLang="en-US" sz="2000" dirty="0"/>
              <a:t>依法履行清算义务</a:t>
            </a:r>
            <a:r>
              <a:rPr lang="en-US" altLang="zh-CN" sz="2000" dirty="0"/>
              <a:t>,</a:t>
            </a:r>
            <a:r>
              <a:rPr lang="zh-CN" altLang="en-US" sz="2000" dirty="0"/>
              <a:t>不得利用职权收受贿赂或者</a:t>
            </a:r>
            <a:r>
              <a:rPr lang="zh-CN" altLang="en-US" sz="2000" dirty="0" smtClean="0"/>
              <a:t>其他非法收入</a:t>
            </a:r>
            <a:r>
              <a:rPr lang="en-US" altLang="zh-CN" sz="2000" dirty="0"/>
              <a:t>,</a:t>
            </a:r>
            <a:r>
              <a:rPr lang="zh-CN" altLang="en-US" sz="2000" dirty="0"/>
              <a:t>不得侵占公司财产</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87671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3847207"/>
          </a:xfrm>
          <a:prstGeom prst="rect">
            <a:avLst/>
          </a:prstGeom>
          <a:noFill/>
        </p:spPr>
        <p:txBody>
          <a:bodyPr wrap="square" rtlCol="0">
            <a:spAutoFit/>
          </a:bodyPr>
          <a:lstStyle/>
          <a:p>
            <a:r>
              <a:rPr lang="zh-CN" altLang="en-US" sz="2400" dirty="0"/>
              <a:t>二、公司解散时的清算</a:t>
            </a:r>
          </a:p>
          <a:p>
            <a:pPr indent="623888"/>
            <a:r>
              <a:rPr lang="zh-CN" altLang="en-US" sz="2400" dirty="0"/>
              <a:t>清算是终结已解散公司的一切法律关系</a:t>
            </a:r>
            <a:r>
              <a:rPr lang="en-US" altLang="zh-CN" sz="2400" dirty="0"/>
              <a:t>,</a:t>
            </a:r>
            <a:r>
              <a:rPr lang="zh-CN" altLang="en-US" sz="2400" dirty="0"/>
              <a:t>处理公司剩余财产的程序</a:t>
            </a:r>
            <a:r>
              <a:rPr lang="en-US" altLang="zh-CN" sz="2400" dirty="0"/>
              <a:t>.</a:t>
            </a:r>
            <a:r>
              <a:rPr lang="zh-CN" altLang="en-US" sz="2400" dirty="0"/>
              <a:t>依照我国</a:t>
            </a:r>
            <a:r>
              <a:rPr lang="en-US" altLang="zh-CN" sz="2400" dirty="0"/>
              <a:t>«</a:t>
            </a:r>
            <a:r>
              <a:rPr lang="zh-CN" altLang="en-US" sz="2400" dirty="0"/>
              <a:t>公</a:t>
            </a:r>
            <a:r>
              <a:rPr lang="zh-CN" altLang="en-US" sz="2400" dirty="0" smtClean="0"/>
              <a:t>司法</a:t>
            </a:r>
            <a:r>
              <a:rPr lang="en-US" altLang="zh-CN" sz="2400" dirty="0"/>
              <a:t>»</a:t>
            </a:r>
            <a:r>
              <a:rPr lang="zh-CN" altLang="en-US" sz="2400" dirty="0"/>
              <a:t>的规定</a:t>
            </a:r>
            <a:r>
              <a:rPr lang="en-US" altLang="zh-CN" sz="2400" dirty="0"/>
              <a:t>,</a:t>
            </a:r>
            <a:r>
              <a:rPr lang="zh-CN" altLang="en-US" sz="2400" dirty="0"/>
              <a:t>公司除因合并或分立解散无须清算</a:t>
            </a:r>
            <a:r>
              <a:rPr lang="en-US" altLang="zh-CN" sz="2400" dirty="0"/>
              <a:t>,</a:t>
            </a:r>
            <a:r>
              <a:rPr lang="zh-CN" altLang="en-US" sz="2400" dirty="0"/>
              <a:t>以及因破产而</a:t>
            </a:r>
            <a:r>
              <a:rPr lang="zh-CN" altLang="en-US" sz="2400" dirty="0" smtClean="0"/>
              <a:t>解散的公司适用破产清算程序外</a:t>
            </a:r>
            <a:r>
              <a:rPr lang="en-US" altLang="zh-CN" sz="2400" dirty="0"/>
              <a:t>,</a:t>
            </a:r>
            <a:r>
              <a:rPr lang="zh-CN" altLang="en-US" sz="2400" dirty="0"/>
              <a:t>其他解散的公司</a:t>
            </a:r>
            <a:r>
              <a:rPr lang="en-US" altLang="zh-CN" sz="2400" dirty="0"/>
              <a:t>,</a:t>
            </a:r>
            <a:r>
              <a:rPr lang="zh-CN" altLang="en-US" sz="2400" dirty="0"/>
              <a:t>都应当按公司法的规定进行清算</a:t>
            </a:r>
            <a:r>
              <a:rPr lang="en-US" altLang="zh-CN" sz="2400" dirty="0"/>
              <a:t>,</a:t>
            </a:r>
            <a:r>
              <a:rPr lang="zh-CN" altLang="en-US" sz="2400" dirty="0"/>
              <a:t>其程序包括以下几个方面</a:t>
            </a:r>
            <a:r>
              <a:rPr lang="en-US" altLang="zh-CN" sz="2400" dirty="0"/>
              <a:t>.</a:t>
            </a:r>
          </a:p>
          <a:p>
            <a:pPr marL="623888"/>
            <a:r>
              <a:rPr lang="en-US" altLang="zh-CN" sz="2400" dirty="0"/>
              <a:t>(</a:t>
            </a:r>
            <a:r>
              <a:rPr lang="zh-CN" altLang="en-US" sz="2400" dirty="0"/>
              <a:t>三</a:t>
            </a:r>
            <a:r>
              <a:rPr lang="en-US" altLang="zh-CN" sz="2400" dirty="0"/>
              <a:t>)</a:t>
            </a:r>
            <a:r>
              <a:rPr lang="zh-CN" altLang="en-US" sz="2400" dirty="0"/>
              <a:t>通知或者公告债权人申报债权</a:t>
            </a:r>
          </a:p>
          <a:p>
            <a:pPr marL="623888"/>
            <a:r>
              <a:rPr lang="zh-CN" altLang="en-US" sz="2000" dirty="0" smtClean="0"/>
              <a:t>       清算组应当自成立之</a:t>
            </a:r>
            <a:r>
              <a:rPr lang="zh-CN" altLang="en-US" sz="2000" dirty="0"/>
              <a:t>日起１０日内</a:t>
            </a:r>
            <a:r>
              <a:rPr lang="en-US" altLang="zh-CN" sz="2000" dirty="0"/>
              <a:t>,</a:t>
            </a:r>
            <a:r>
              <a:rPr lang="zh-CN" altLang="en-US" sz="2000" dirty="0"/>
              <a:t>将公司解散清算事宜书面通知全体已知债权人</a:t>
            </a:r>
            <a:r>
              <a:rPr lang="en-US" altLang="zh-CN" sz="2000" dirty="0"/>
              <a:t>,</a:t>
            </a:r>
            <a:r>
              <a:rPr lang="zh-CN" altLang="en-US" sz="2000" dirty="0" smtClean="0"/>
              <a:t>并根据公司规模和营业地域于</a:t>
            </a:r>
            <a:r>
              <a:rPr lang="zh-CN" altLang="en-US" sz="2000" dirty="0"/>
              <a:t>６０日内在全国或者公司注册登记地省级有影响的报纸上进</a:t>
            </a:r>
            <a:r>
              <a:rPr lang="zh-CN" altLang="en-US" sz="2000" dirty="0" smtClean="0"/>
              <a:t>行公告</a:t>
            </a:r>
            <a:r>
              <a:rPr lang="en-US" altLang="zh-CN" sz="2000" dirty="0"/>
              <a:t>.</a:t>
            </a:r>
            <a:r>
              <a:rPr lang="zh-CN" altLang="en-US" sz="2000" dirty="0"/>
              <a:t>债权人应当自接到通知书之日起３０日内</a:t>
            </a:r>
            <a:r>
              <a:rPr lang="en-US" altLang="zh-CN" sz="2000" dirty="0"/>
              <a:t>,</a:t>
            </a:r>
            <a:r>
              <a:rPr lang="zh-CN" altLang="en-US" sz="2000" dirty="0"/>
              <a:t>未接到通知书的自公告之日起４５日内</a:t>
            </a:r>
            <a:r>
              <a:rPr lang="en-US" altLang="zh-CN" sz="2000" dirty="0"/>
              <a:t>,</a:t>
            </a:r>
            <a:r>
              <a:rPr lang="zh-CN" altLang="en-US" sz="2000" dirty="0" smtClean="0"/>
              <a:t>向清算组申报其债权</a:t>
            </a:r>
            <a:r>
              <a:rPr lang="en-US" altLang="zh-CN" sz="2000" dirty="0"/>
              <a:t>.</a:t>
            </a:r>
            <a:r>
              <a:rPr lang="zh-CN" altLang="en-US" sz="2000" dirty="0"/>
              <a:t>债权人申报其债权</a:t>
            </a:r>
            <a:r>
              <a:rPr lang="en-US" altLang="zh-CN" sz="2000" dirty="0"/>
              <a:t>,</a:t>
            </a:r>
            <a:r>
              <a:rPr lang="zh-CN" altLang="en-US" sz="2000" dirty="0"/>
              <a:t>应当说明债权的有关事项</a:t>
            </a:r>
            <a:r>
              <a:rPr lang="en-US" altLang="zh-CN" sz="2000" dirty="0"/>
              <a:t>,</a:t>
            </a:r>
            <a:r>
              <a:rPr lang="zh-CN" altLang="en-US" sz="2000" dirty="0"/>
              <a:t>并提供证明材料</a:t>
            </a:r>
            <a:r>
              <a:rPr lang="en-US" altLang="zh-CN" sz="2000" dirty="0"/>
              <a:t>.</a:t>
            </a:r>
            <a:r>
              <a:rPr lang="zh-CN" altLang="en-US" sz="2000" dirty="0" smtClean="0"/>
              <a:t>清算组应当对债权进行登记</a:t>
            </a:r>
            <a:r>
              <a:rPr lang="en-US" altLang="zh-CN" sz="2000" dirty="0"/>
              <a:t>.</a:t>
            </a:r>
            <a:r>
              <a:rPr lang="zh-CN" altLang="en-US" sz="2000" dirty="0"/>
              <a:t>在申报债权期间</a:t>
            </a:r>
            <a:r>
              <a:rPr lang="en-US" altLang="zh-CN" sz="2000" dirty="0"/>
              <a:t>,</a:t>
            </a:r>
            <a:r>
              <a:rPr lang="zh-CN" altLang="en-US" sz="2000" dirty="0"/>
              <a:t>清算组不得对债权人进行清偿</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5815180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4462760"/>
          </a:xfrm>
          <a:prstGeom prst="rect">
            <a:avLst/>
          </a:prstGeom>
          <a:noFill/>
        </p:spPr>
        <p:txBody>
          <a:bodyPr wrap="square" rtlCol="0">
            <a:spAutoFit/>
          </a:bodyPr>
          <a:lstStyle/>
          <a:p>
            <a:r>
              <a:rPr lang="zh-CN" altLang="en-US" sz="2400" dirty="0"/>
              <a:t>二、公司解散时的清算</a:t>
            </a:r>
          </a:p>
          <a:p>
            <a:pPr indent="623888"/>
            <a:r>
              <a:rPr lang="zh-CN" altLang="en-US" sz="2400" dirty="0"/>
              <a:t>清算是终结已解散公司的一切法律关系</a:t>
            </a:r>
            <a:r>
              <a:rPr lang="en-US" altLang="zh-CN" sz="2400" dirty="0"/>
              <a:t>,</a:t>
            </a:r>
            <a:r>
              <a:rPr lang="zh-CN" altLang="en-US" sz="2400" dirty="0"/>
              <a:t>处理公司剩余财产的程序</a:t>
            </a:r>
            <a:r>
              <a:rPr lang="en-US" altLang="zh-CN" sz="2400" dirty="0"/>
              <a:t>.</a:t>
            </a:r>
            <a:r>
              <a:rPr lang="zh-CN" altLang="en-US" sz="2400" dirty="0"/>
              <a:t>依照我国</a:t>
            </a:r>
            <a:r>
              <a:rPr lang="en-US" altLang="zh-CN" sz="2400" dirty="0"/>
              <a:t>«</a:t>
            </a:r>
            <a:r>
              <a:rPr lang="zh-CN" altLang="en-US" sz="2400" dirty="0"/>
              <a:t>公</a:t>
            </a:r>
            <a:r>
              <a:rPr lang="zh-CN" altLang="en-US" sz="2400" dirty="0" smtClean="0"/>
              <a:t>司法</a:t>
            </a:r>
            <a:r>
              <a:rPr lang="en-US" altLang="zh-CN" sz="2400" dirty="0"/>
              <a:t>»</a:t>
            </a:r>
            <a:r>
              <a:rPr lang="zh-CN" altLang="en-US" sz="2400" dirty="0"/>
              <a:t>的规定</a:t>
            </a:r>
            <a:r>
              <a:rPr lang="en-US" altLang="zh-CN" sz="2400" dirty="0"/>
              <a:t>,</a:t>
            </a:r>
            <a:r>
              <a:rPr lang="zh-CN" altLang="en-US" sz="2400" dirty="0"/>
              <a:t>公司除因合并或分立解散无须清算</a:t>
            </a:r>
            <a:r>
              <a:rPr lang="en-US" altLang="zh-CN" sz="2400" dirty="0"/>
              <a:t>,</a:t>
            </a:r>
            <a:r>
              <a:rPr lang="zh-CN" altLang="en-US" sz="2400" dirty="0"/>
              <a:t>以及因破产而</a:t>
            </a:r>
            <a:r>
              <a:rPr lang="zh-CN" altLang="en-US" sz="2400" dirty="0" smtClean="0"/>
              <a:t>解散的公司适用破产清算程序外</a:t>
            </a:r>
            <a:r>
              <a:rPr lang="en-US" altLang="zh-CN" sz="2400" dirty="0"/>
              <a:t>,</a:t>
            </a:r>
            <a:r>
              <a:rPr lang="zh-CN" altLang="en-US" sz="2400" dirty="0"/>
              <a:t>其他解散的公司</a:t>
            </a:r>
            <a:r>
              <a:rPr lang="en-US" altLang="zh-CN" sz="2400" dirty="0"/>
              <a:t>,</a:t>
            </a:r>
            <a:r>
              <a:rPr lang="zh-CN" altLang="en-US" sz="2400" dirty="0"/>
              <a:t>都应当按公司法的规定进行清算</a:t>
            </a:r>
            <a:r>
              <a:rPr lang="en-US" altLang="zh-CN" sz="2400" dirty="0"/>
              <a:t>,</a:t>
            </a:r>
            <a:r>
              <a:rPr lang="zh-CN" altLang="en-US" sz="2400" dirty="0"/>
              <a:t>其程序包括以下几个方面</a:t>
            </a:r>
            <a:r>
              <a:rPr lang="en-US" altLang="zh-CN" sz="2400" dirty="0"/>
              <a:t>.</a:t>
            </a:r>
          </a:p>
          <a:p>
            <a:pPr marL="712788" indent="-88900"/>
            <a:r>
              <a:rPr lang="en-US" altLang="zh-CN" sz="2400" dirty="0" smtClean="0"/>
              <a:t>(</a:t>
            </a:r>
            <a:r>
              <a:rPr lang="zh-CN" altLang="en-US" sz="2400" dirty="0"/>
              <a:t>四</a:t>
            </a:r>
            <a:r>
              <a:rPr lang="en-US" altLang="zh-CN" sz="2400" dirty="0"/>
              <a:t>)</a:t>
            </a:r>
            <a:r>
              <a:rPr lang="zh-CN" altLang="en-US" sz="2400" dirty="0"/>
              <a:t>清理财产</a:t>
            </a:r>
            <a:r>
              <a:rPr lang="en-US" altLang="zh-CN" sz="2400" dirty="0"/>
              <a:t>,</a:t>
            </a:r>
            <a:r>
              <a:rPr lang="zh-CN" altLang="en-US" sz="2400" dirty="0"/>
              <a:t>清偿债务</a:t>
            </a:r>
          </a:p>
          <a:p>
            <a:pPr marL="712788" indent="-88900"/>
            <a:r>
              <a:rPr lang="zh-CN" altLang="en-US" sz="2000" dirty="0" smtClean="0"/>
              <a:t>        清算组对公司资产</a:t>
            </a:r>
            <a:r>
              <a:rPr lang="zh-CN" altLang="en-US" sz="2000" dirty="0"/>
              <a:t>、债权、债务进行清理</a:t>
            </a:r>
            <a:r>
              <a:rPr lang="en-US" altLang="zh-CN" sz="2000" dirty="0"/>
              <a:t>.</a:t>
            </a:r>
            <a:r>
              <a:rPr lang="zh-CN" altLang="en-US" sz="2000" dirty="0"/>
              <a:t>在清算期间</a:t>
            </a:r>
            <a:r>
              <a:rPr lang="en-US" altLang="zh-CN" sz="2000" dirty="0"/>
              <a:t>,</a:t>
            </a:r>
            <a:r>
              <a:rPr lang="zh-CN" altLang="en-US" sz="2000" dirty="0"/>
              <a:t>公司不得开展新的经营活动</a:t>
            </a:r>
            <a:r>
              <a:rPr lang="en-US" altLang="zh-CN" sz="2000" dirty="0" smtClean="0"/>
              <a:t>.</a:t>
            </a:r>
            <a:r>
              <a:rPr lang="zh-CN" altLang="en-US" sz="2000" dirty="0" smtClean="0"/>
              <a:t>任何人未经清算组</a:t>
            </a:r>
            <a:r>
              <a:rPr lang="zh-CN" altLang="en-US" sz="2000" dirty="0"/>
              <a:t>批准</a:t>
            </a:r>
            <a:r>
              <a:rPr lang="en-US" altLang="zh-CN" sz="2000" dirty="0"/>
              <a:t>,</a:t>
            </a:r>
            <a:r>
              <a:rPr lang="zh-CN" altLang="en-US" sz="2000" dirty="0"/>
              <a:t>不得处分公司财产</a:t>
            </a:r>
            <a:r>
              <a:rPr lang="en-US" altLang="zh-CN" sz="2000" dirty="0"/>
              <a:t>.</a:t>
            </a:r>
            <a:r>
              <a:rPr lang="zh-CN" altLang="en-US" sz="2000" dirty="0"/>
              <a:t>清算组在清理公司财产、</a:t>
            </a:r>
            <a:r>
              <a:rPr lang="zh-CN" altLang="en-US" sz="2000" dirty="0" smtClean="0"/>
              <a:t>编制资产负债表和财产清单</a:t>
            </a:r>
            <a:r>
              <a:rPr lang="zh-CN" altLang="en-US" sz="2000" dirty="0"/>
              <a:t>后</a:t>
            </a:r>
            <a:r>
              <a:rPr lang="en-US" altLang="zh-CN" sz="2000" dirty="0"/>
              <a:t>,</a:t>
            </a:r>
            <a:r>
              <a:rPr lang="zh-CN" altLang="en-US" sz="2000" dirty="0"/>
              <a:t>应当制定清算方案</a:t>
            </a:r>
            <a:r>
              <a:rPr lang="en-US" altLang="zh-CN" sz="2000" dirty="0"/>
              <a:t>,</a:t>
            </a:r>
            <a:r>
              <a:rPr lang="zh-CN" altLang="en-US" sz="2000" dirty="0"/>
              <a:t>并报股东会、股东大会或者人民法院确认</a:t>
            </a:r>
            <a:r>
              <a:rPr lang="en-US" altLang="zh-CN" sz="2000" dirty="0"/>
              <a:t>.</a:t>
            </a:r>
          </a:p>
          <a:p>
            <a:pPr marL="712788" indent="-88900"/>
            <a:r>
              <a:rPr lang="zh-CN" altLang="en-US" sz="2000" dirty="0" smtClean="0"/>
              <a:t>        清算组在清理公司财产</a:t>
            </a:r>
            <a:r>
              <a:rPr lang="zh-CN" altLang="en-US" sz="2000" dirty="0"/>
              <a:t>、编制资产负债表和财产清单后</a:t>
            </a:r>
            <a:r>
              <a:rPr lang="en-US" altLang="zh-CN" sz="2000" dirty="0"/>
              <a:t>,</a:t>
            </a:r>
            <a:r>
              <a:rPr lang="zh-CN" altLang="en-US" sz="2000" dirty="0"/>
              <a:t>发现公司财产</a:t>
            </a:r>
            <a:r>
              <a:rPr lang="zh-CN" altLang="en-US" sz="2000" dirty="0" smtClean="0"/>
              <a:t>不足清偿债务的</a:t>
            </a:r>
            <a:r>
              <a:rPr lang="en-US" altLang="zh-CN" sz="2000" dirty="0"/>
              <a:t>,</a:t>
            </a:r>
            <a:r>
              <a:rPr lang="zh-CN" altLang="en-US" sz="2000" dirty="0"/>
              <a:t>应当立即向人民法院申请宣告破产</a:t>
            </a:r>
            <a:r>
              <a:rPr lang="en-US" altLang="zh-CN" sz="2000" dirty="0"/>
              <a:t>.</a:t>
            </a:r>
            <a:r>
              <a:rPr lang="zh-CN" altLang="en-US" sz="2000" dirty="0"/>
              <a:t>公司经人民法院裁定宣告破产后</a:t>
            </a:r>
            <a:r>
              <a:rPr lang="en-US" altLang="zh-CN" sz="2000" dirty="0"/>
              <a:t>,</a:t>
            </a:r>
            <a:r>
              <a:rPr lang="zh-CN" altLang="en-US" sz="2000" dirty="0" smtClean="0"/>
              <a:t>清算组应当将清算事务移交给人</a:t>
            </a:r>
            <a:r>
              <a:rPr lang="zh-CN" altLang="en-US" sz="2000" dirty="0"/>
              <a:t>民法院</a:t>
            </a:r>
            <a:r>
              <a:rPr lang="en-US" altLang="zh-CN" sz="2000" dirty="0"/>
              <a:t>.</a:t>
            </a:r>
            <a:r>
              <a:rPr lang="zh-CN" altLang="en-US" sz="2000" dirty="0"/>
              <a:t>公司财产能够清偿公司债务的</a:t>
            </a:r>
            <a:r>
              <a:rPr lang="en-US" altLang="zh-CN" sz="2000" dirty="0"/>
              <a:t>,</a:t>
            </a:r>
            <a:r>
              <a:rPr lang="zh-CN" altLang="en-US" sz="2000" dirty="0"/>
              <a:t>清算组应先拨付清算费用</a:t>
            </a:r>
            <a:r>
              <a:rPr lang="en-US" altLang="zh-CN" sz="2000" dirty="0"/>
              <a:t>,</a:t>
            </a:r>
            <a:r>
              <a:rPr lang="zh-CN" altLang="en-US" sz="2000" dirty="0" smtClean="0"/>
              <a:t>然后按照下列顺序清偿</a:t>
            </a:r>
            <a:r>
              <a:rPr lang="en-US" altLang="zh-CN" sz="2000" dirty="0"/>
              <a:t>:</a:t>
            </a:r>
            <a:r>
              <a:rPr lang="zh-CN" altLang="en-US" sz="2000" dirty="0"/>
              <a:t>职工工资和社会保险费用以及法定补偿金</a:t>
            </a:r>
            <a:r>
              <a:rPr lang="en-US" altLang="zh-CN" sz="2000" dirty="0"/>
              <a:t>;</a:t>
            </a:r>
            <a:r>
              <a:rPr lang="zh-CN" altLang="en-US" sz="2000" dirty="0"/>
              <a:t>所欠税款</a:t>
            </a:r>
            <a:r>
              <a:rPr lang="en-US" altLang="zh-CN" sz="2000" dirty="0"/>
              <a:t>;</a:t>
            </a:r>
            <a:r>
              <a:rPr lang="zh-CN" altLang="en-US" sz="2000" dirty="0"/>
              <a:t>公司债务</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617295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公司的解散和清算　</a:t>
            </a:r>
          </a:p>
        </p:txBody>
      </p:sp>
      <p:sp>
        <p:nvSpPr>
          <p:cNvPr id="37" name="文本框 36"/>
          <p:cNvSpPr txBox="1"/>
          <p:nvPr/>
        </p:nvSpPr>
        <p:spPr>
          <a:xfrm>
            <a:off x="490129" y="847864"/>
            <a:ext cx="11273007" cy="4401205"/>
          </a:xfrm>
          <a:prstGeom prst="rect">
            <a:avLst/>
          </a:prstGeom>
          <a:noFill/>
        </p:spPr>
        <p:txBody>
          <a:bodyPr wrap="square" rtlCol="0">
            <a:spAutoFit/>
          </a:bodyPr>
          <a:lstStyle/>
          <a:p>
            <a:r>
              <a:rPr lang="zh-CN" altLang="en-US" sz="2400" dirty="0"/>
              <a:t>二、公司解散时的清算</a:t>
            </a:r>
          </a:p>
          <a:p>
            <a:pPr marL="623888"/>
            <a:endParaRPr lang="en-US" altLang="zh-CN" sz="2400" dirty="0" smtClean="0"/>
          </a:p>
          <a:p>
            <a:pPr marL="623888"/>
            <a:r>
              <a:rPr lang="en-US" altLang="zh-CN" sz="2400" dirty="0" smtClean="0"/>
              <a:t>(</a:t>
            </a:r>
            <a:r>
              <a:rPr lang="zh-CN" altLang="en-US" sz="2400" dirty="0"/>
              <a:t>五</a:t>
            </a:r>
            <a:r>
              <a:rPr lang="en-US" altLang="zh-CN" sz="2400" dirty="0"/>
              <a:t>)</a:t>
            </a:r>
            <a:r>
              <a:rPr lang="zh-CN" altLang="en-US" sz="2400" dirty="0"/>
              <a:t>分配剩余财产</a:t>
            </a:r>
          </a:p>
          <a:p>
            <a:pPr marL="623888"/>
            <a:r>
              <a:rPr lang="zh-CN" altLang="en-US" sz="2000" dirty="0" smtClean="0"/>
              <a:t>      在支付清算费用和清偿公司债务</a:t>
            </a:r>
            <a:r>
              <a:rPr lang="zh-CN" altLang="en-US" sz="2000" dirty="0"/>
              <a:t>后</a:t>
            </a:r>
            <a:r>
              <a:rPr lang="en-US" altLang="zh-CN" sz="2000" dirty="0"/>
              <a:t>,</a:t>
            </a:r>
            <a:r>
              <a:rPr lang="zh-CN" altLang="en-US" sz="2000" dirty="0"/>
              <a:t>清算组应将剩余的公司财产分配给股东</a:t>
            </a:r>
            <a:r>
              <a:rPr lang="en-US" altLang="zh-CN" sz="2000" dirty="0"/>
              <a:t>.</a:t>
            </a:r>
            <a:r>
              <a:rPr lang="zh-CN" altLang="en-US" sz="2000" dirty="0" smtClean="0"/>
              <a:t>有限责任公司按照股东</a:t>
            </a:r>
            <a:r>
              <a:rPr lang="zh-CN" altLang="en-US" sz="2000" dirty="0"/>
              <a:t>的出资比例进行分配</a:t>
            </a:r>
            <a:r>
              <a:rPr lang="en-US" altLang="zh-CN" sz="2000" dirty="0"/>
              <a:t>;</a:t>
            </a:r>
            <a:r>
              <a:rPr lang="zh-CN" altLang="en-US" sz="2000" dirty="0"/>
              <a:t>股份有限公司按照股东持有的股份比例进行分配</a:t>
            </a:r>
            <a:r>
              <a:rPr lang="en-US" altLang="zh-CN" sz="2000" dirty="0" smtClean="0"/>
              <a:t>.</a:t>
            </a:r>
            <a:r>
              <a:rPr lang="zh-CN" altLang="en-US" sz="2000" dirty="0" smtClean="0"/>
              <a:t>公司财产在未清偿公司债务</a:t>
            </a:r>
            <a:r>
              <a:rPr lang="zh-CN" altLang="en-US" sz="2000" dirty="0"/>
              <a:t>前</a:t>
            </a:r>
            <a:r>
              <a:rPr lang="en-US" altLang="zh-CN" sz="2000" dirty="0"/>
              <a:t>,</a:t>
            </a:r>
            <a:r>
              <a:rPr lang="zh-CN" altLang="en-US" sz="2000" dirty="0"/>
              <a:t>不得分配给股东</a:t>
            </a:r>
            <a:r>
              <a:rPr lang="en-US" altLang="zh-CN" sz="2000" dirty="0"/>
              <a:t>.</a:t>
            </a:r>
          </a:p>
          <a:p>
            <a:pPr marL="623888"/>
            <a:endParaRPr lang="en-US" altLang="zh-CN" sz="2400" dirty="0" smtClean="0"/>
          </a:p>
          <a:p>
            <a:pPr marL="623888"/>
            <a:r>
              <a:rPr lang="en-US" altLang="zh-CN" sz="2400" dirty="0" smtClean="0"/>
              <a:t>(</a:t>
            </a:r>
            <a:r>
              <a:rPr lang="zh-CN" altLang="en-US" sz="2400" dirty="0"/>
              <a:t>六</a:t>
            </a:r>
            <a:r>
              <a:rPr lang="en-US" altLang="zh-CN" sz="2400" dirty="0"/>
              <a:t>)</a:t>
            </a:r>
            <a:r>
              <a:rPr lang="zh-CN" altLang="en-US" sz="2400" dirty="0"/>
              <a:t>清算终结</a:t>
            </a:r>
          </a:p>
          <a:p>
            <a:pPr marL="623888"/>
            <a:r>
              <a:rPr lang="zh-CN" altLang="en-US" sz="2000" dirty="0" smtClean="0"/>
              <a:t>      公司清算结束</a:t>
            </a:r>
            <a:r>
              <a:rPr lang="zh-CN" altLang="en-US" sz="2000" dirty="0"/>
              <a:t>后</a:t>
            </a:r>
            <a:r>
              <a:rPr lang="en-US" altLang="zh-CN" sz="2000" dirty="0"/>
              <a:t>,</a:t>
            </a:r>
            <a:r>
              <a:rPr lang="zh-CN" altLang="en-US" sz="2000" dirty="0"/>
              <a:t>清算组应当制作清算报告</a:t>
            </a:r>
            <a:r>
              <a:rPr lang="en-US" altLang="zh-CN" sz="2000" dirty="0"/>
              <a:t>,</a:t>
            </a:r>
            <a:r>
              <a:rPr lang="zh-CN" altLang="en-US" sz="2000" dirty="0"/>
              <a:t>报股东会、股东大会或者人民法院确认</a:t>
            </a:r>
            <a:r>
              <a:rPr lang="en-US" altLang="zh-CN" sz="2000" dirty="0"/>
              <a:t>,</a:t>
            </a:r>
            <a:r>
              <a:rPr lang="zh-CN" altLang="en-US" sz="2000" dirty="0" smtClean="0"/>
              <a:t>并报公司登记机关</a:t>
            </a:r>
            <a:r>
              <a:rPr lang="en-US" altLang="zh-CN" sz="2000" dirty="0"/>
              <a:t>,</a:t>
            </a:r>
            <a:r>
              <a:rPr lang="zh-CN" altLang="en-US" sz="2000" dirty="0"/>
              <a:t>申请注销登记</a:t>
            </a:r>
            <a:r>
              <a:rPr lang="en-US" altLang="zh-CN" sz="2000" dirty="0"/>
              <a:t>,</a:t>
            </a:r>
            <a:r>
              <a:rPr lang="zh-CN" altLang="en-US" sz="2000" dirty="0"/>
              <a:t>同时提交下列文件</a:t>
            </a:r>
            <a:r>
              <a:rPr lang="en-US" altLang="zh-CN" sz="2000" dirty="0"/>
              <a:t>:</a:t>
            </a:r>
            <a:r>
              <a:rPr lang="zh-CN" altLang="en-US" sz="2000" dirty="0"/>
              <a:t>公司清算组负责人签署的注销登记申请书</a:t>
            </a:r>
            <a:r>
              <a:rPr lang="en-US" altLang="zh-CN" sz="2000" dirty="0" smtClean="0"/>
              <a:t>;</a:t>
            </a:r>
            <a:r>
              <a:rPr lang="zh-CN" altLang="en-US" sz="2000" dirty="0" smtClean="0"/>
              <a:t>公司依</a:t>
            </a:r>
            <a:r>
              <a:rPr lang="zh-CN" altLang="en-US" sz="2000" dirty="0"/>
              <a:t>照</a:t>
            </a:r>
            <a:r>
              <a:rPr lang="en-US" altLang="zh-CN" sz="2000" dirty="0"/>
              <a:t>«</a:t>
            </a:r>
            <a:r>
              <a:rPr lang="zh-CN" altLang="en-US" sz="2000" dirty="0"/>
              <a:t>公司法</a:t>
            </a:r>
            <a:r>
              <a:rPr lang="en-US" altLang="zh-CN" sz="2000" dirty="0"/>
              <a:t>»</a:t>
            </a:r>
            <a:r>
              <a:rPr lang="zh-CN" altLang="en-US" sz="2000" dirty="0"/>
              <a:t>作出的决议或者决定</a:t>
            </a:r>
            <a:r>
              <a:rPr lang="en-US" altLang="zh-CN" sz="2000" dirty="0"/>
              <a:t>,</a:t>
            </a:r>
            <a:r>
              <a:rPr lang="zh-CN" altLang="en-US" sz="2000" dirty="0"/>
              <a:t>或行政机关责令关闭的文件</a:t>
            </a:r>
            <a:r>
              <a:rPr lang="en-US" altLang="zh-CN" sz="2000" dirty="0"/>
              <a:t>;</a:t>
            </a:r>
            <a:r>
              <a:rPr lang="zh-CN" altLang="en-US" sz="2000" dirty="0"/>
              <a:t>股东会、股东大会</a:t>
            </a:r>
            <a:r>
              <a:rPr lang="zh-CN" altLang="en-US" sz="2000" dirty="0" smtClean="0"/>
              <a:t>或者人</a:t>
            </a:r>
            <a:r>
              <a:rPr lang="zh-CN" altLang="en-US" sz="2000" dirty="0"/>
              <a:t>民法院确认的清算报告</a:t>
            </a:r>
            <a:r>
              <a:rPr lang="en-US" altLang="zh-CN" sz="2000" dirty="0"/>
              <a:t>;«</a:t>
            </a:r>
            <a:r>
              <a:rPr lang="zh-CN" altLang="en-US" sz="2000" dirty="0"/>
              <a:t>企业法人营业执照</a:t>
            </a:r>
            <a:r>
              <a:rPr lang="en-US" altLang="zh-CN" sz="2000" dirty="0"/>
              <a:t>»;</a:t>
            </a:r>
            <a:r>
              <a:rPr lang="zh-CN" altLang="en-US" sz="2000" dirty="0"/>
              <a:t>法律、行政法规规定应当提交的其他文件</a:t>
            </a:r>
            <a:r>
              <a:rPr lang="en-US" altLang="zh-CN" sz="2000" dirty="0"/>
              <a:t>.</a:t>
            </a:r>
          </a:p>
          <a:p>
            <a:pPr marL="623888"/>
            <a:r>
              <a:rPr lang="zh-CN" altLang="en-US" sz="2000" dirty="0" smtClean="0"/>
              <a:t>       注销登记申请经公司登记机关核准注销登记</a:t>
            </a:r>
            <a:r>
              <a:rPr lang="en-US" altLang="zh-CN" sz="2000" dirty="0"/>
              <a:t>,</a:t>
            </a:r>
            <a:r>
              <a:rPr lang="zh-CN" altLang="en-US" sz="2000" dirty="0"/>
              <a:t>公司终止</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3830977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490129" y="847864"/>
            <a:ext cx="11273007" cy="4770537"/>
          </a:xfrm>
          <a:prstGeom prst="rect">
            <a:avLst/>
          </a:prstGeom>
          <a:noFill/>
        </p:spPr>
        <p:txBody>
          <a:bodyPr wrap="square" rtlCol="0">
            <a:spAutoFit/>
          </a:bodyPr>
          <a:lstStyle/>
          <a:p>
            <a:r>
              <a:rPr lang="zh-CN" altLang="en-US" sz="2400" b="1" dirty="0"/>
              <a:t>一、公司违反公司法的法律责任</a:t>
            </a:r>
            <a:endParaRPr lang="en-US" altLang="zh-CN" sz="2400" b="1" dirty="0" smtClean="0"/>
          </a:p>
          <a:p>
            <a:pPr marL="357188" indent="444500"/>
            <a:r>
              <a:rPr lang="en-US" altLang="zh-CN" sz="2000" dirty="0"/>
              <a:t>(</a:t>
            </a:r>
            <a:r>
              <a:rPr lang="zh-CN" altLang="en-US" sz="2000" dirty="0"/>
              <a:t>１</a:t>
            </a:r>
            <a:r>
              <a:rPr lang="en-US" altLang="zh-CN" sz="2000" dirty="0"/>
              <a:t>)</a:t>
            </a:r>
            <a:r>
              <a:rPr lang="zh-CN" altLang="en-US" sz="2000" dirty="0"/>
              <a:t>公司违反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虚报注册资本、提交虚假材料或者采取其他欺诈手段隐瞒</a:t>
            </a:r>
          </a:p>
          <a:p>
            <a:pPr marL="357188" indent="444500"/>
            <a:r>
              <a:rPr lang="zh-CN" altLang="en-US" sz="2000" dirty="0"/>
              <a:t>重要事实取得公司登记的</a:t>
            </a:r>
            <a:r>
              <a:rPr lang="en-US" altLang="zh-CN" sz="2000" dirty="0"/>
              <a:t>,</a:t>
            </a:r>
            <a:r>
              <a:rPr lang="zh-CN" altLang="en-US" sz="2000" dirty="0"/>
              <a:t>由公司登记机关责令</a:t>
            </a:r>
            <a:r>
              <a:rPr lang="zh-CN" altLang="en-US" sz="2000" dirty="0" smtClean="0"/>
              <a:t>改正</a:t>
            </a:r>
            <a:r>
              <a:rPr lang="en-US" altLang="zh-CN" sz="2000" dirty="0"/>
              <a:t>,</a:t>
            </a:r>
            <a:r>
              <a:rPr lang="zh-CN" altLang="en-US" sz="2000" dirty="0"/>
              <a:t>对虚报注册资本的公司</a:t>
            </a:r>
            <a:r>
              <a:rPr lang="en-US" altLang="zh-CN" sz="2000" dirty="0"/>
              <a:t>,</a:t>
            </a:r>
            <a:r>
              <a:rPr lang="zh-CN" altLang="en-US" sz="2000" dirty="0" smtClean="0"/>
              <a:t>处以虚报注册资本金额５％</a:t>
            </a:r>
            <a:r>
              <a:rPr lang="zh-CN" altLang="en-US" sz="2000" dirty="0"/>
              <a:t>以上１５％以下的罚款</a:t>
            </a:r>
            <a:r>
              <a:rPr lang="en-US" altLang="zh-CN" sz="2000" dirty="0"/>
              <a:t>;</a:t>
            </a:r>
            <a:r>
              <a:rPr lang="zh-CN" altLang="en-US" sz="2000" dirty="0"/>
              <a:t>对提交虚假材料或者采取</a:t>
            </a:r>
            <a:r>
              <a:rPr lang="zh-CN" altLang="en-US" sz="2000" dirty="0" smtClean="0"/>
              <a:t>其他欺诈手段隐瞒重要事实</a:t>
            </a:r>
            <a:r>
              <a:rPr lang="zh-CN" altLang="en-US" sz="2000" dirty="0"/>
              <a:t>的公司</a:t>
            </a:r>
            <a:r>
              <a:rPr lang="en-US" altLang="zh-CN" sz="2000" dirty="0"/>
              <a:t>,</a:t>
            </a:r>
            <a:r>
              <a:rPr lang="zh-CN" altLang="en-US" sz="2000" dirty="0"/>
              <a:t>处以５万元以上５０万元以下的罚款</a:t>
            </a:r>
            <a:r>
              <a:rPr lang="en-US" altLang="zh-CN" sz="2000" dirty="0"/>
              <a:t>;</a:t>
            </a:r>
            <a:r>
              <a:rPr lang="zh-CN" altLang="en-US" sz="2000" dirty="0"/>
              <a:t>情节严重的</a:t>
            </a:r>
            <a:r>
              <a:rPr lang="en-US" altLang="zh-CN" sz="2000" dirty="0"/>
              <a:t>,</a:t>
            </a:r>
            <a:r>
              <a:rPr lang="zh-CN" altLang="en-US" sz="2000" dirty="0"/>
              <a:t>撤销公司登记或</a:t>
            </a:r>
            <a:r>
              <a:rPr lang="zh-CN" altLang="en-US" sz="2000" dirty="0" smtClean="0"/>
              <a:t>者吊销营业执照</a:t>
            </a:r>
            <a:r>
              <a:rPr lang="en-US" altLang="zh-CN" sz="2000" dirty="0" smtClean="0"/>
              <a:t>.</a:t>
            </a:r>
          </a:p>
          <a:p>
            <a:pPr indent="801688"/>
            <a:r>
              <a:rPr lang="en-US" altLang="zh-CN" sz="2000" dirty="0"/>
              <a:t>(</a:t>
            </a:r>
            <a:r>
              <a:rPr lang="zh-CN" altLang="en-US" sz="2000" dirty="0"/>
              <a:t>２</a:t>
            </a:r>
            <a:r>
              <a:rPr lang="en-US" altLang="zh-CN" sz="2000" dirty="0"/>
              <a:t>)</a:t>
            </a:r>
            <a:r>
              <a:rPr lang="zh-CN" altLang="en-US" sz="2000" dirty="0"/>
              <a:t>公司违反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在法定的会计账簿以外另立会计账簿的</a:t>
            </a:r>
            <a:r>
              <a:rPr lang="en-US" altLang="zh-CN" sz="2000" dirty="0"/>
              <a:t>,</a:t>
            </a:r>
            <a:r>
              <a:rPr lang="zh-CN" altLang="en-US" sz="2000" dirty="0"/>
              <a:t>由县级以上人民</a:t>
            </a:r>
          </a:p>
          <a:p>
            <a:pPr indent="801688"/>
            <a:r>
              <a:rPr lang="zh-CN" altLang="en-US" sz="2000" dirty="0"/>
              <a:t>政府财政部门责令改正</a:t>
            </a:r>
            <a:r>
              <a:rPr lang="en-US" altLang="zh-CN" sz="2000" dirty="0"/>
              <a:t>,</a:t>
            </a:r>
            <a:r>
              <a:rPr lang="zh-CN" altLang="en-US" sz="2000" dirty="0"/>
              <a:t>处以５万元以上５０万元以下的罚款</a:t>
            </a:r>
            <a:r>
              <a:rPr lang="en-US" altLang="zh-CN" sz="2000" dirty="0"/>
              <a:t>.</a:t>
            </a:r>
            <a:r>
              <a:rPr lang="zh-CN" altLang="en-US" sz="2000" dirty="0"/>
              <a:t>构成犯罪的</a:t>
            </a:r>
            <a:r>
              <a:rPr lang="en-US" altLang="zh-CN" sz="2000" dirty="0"/>
              <a:t>,</a:t>
            </a:r>
            <a:r>
              <a:rPr lang="zh-CN" altLang="en-US" sz="2000" dirty="0"/>
              <a:t>依法追究刑事</a:t>
            </a:r>
          </a:p>
          <a:p>
            <a:pPr indent="801688"/>
            <a:r>
              <a:rPr lang="zh-TW" altLang="en-US" sz="2000" dirty="0"/>
              <a:t>责任</a:t>
            </a:r>
            <a:r>
              <a:rPr lang="en-US" altLang="zh-TW" sz="2000" dirty="0"/>
              <a:t>.</a:t>
            </a:r>
          </a:p>
          <a:p>
            <a:pPr indent="801688"/>
            <a:r>
              <a:rPr lang="en-US" altLang="zh-CN" sz="2000" dirty="0"/>
              <a:t>(</a:t>
            </a:r>
            <a:r>
              <a:rPr lang="zh-CN" altLang="en-US" sz="2000" dirty="0"/>
              <a:t>３</a:t>
            </a:r>
            <a:r>
              <a:rPr lang="en-US" altLang="zh-CN" sz="2000" dirty="0"/>
              <a:t>)</a:t>
            </a:r>
            <a:r>
              <a:rPr lang="zh-CN" altLang="en-US" sz="2000" dirty="0"/>
              <a:t>公司在依法向有关主管部门提供的财务会计报告等材料上作虚假记载或者隐瞒重</a:t>
            </a:r>
          </a:p>
          <a:p>
            <a:pPr indent="801688"/>
            <a:r>
              <a:rPr lang="zh-CN" altLang="en-US" sz="2000" dirty="0"/>
              <a:t>要事实的</a:t>
            </a:r>
            <a:r>
              <a:rPr lang="en-US" altLang="zh-CN" sz="2000" dirty="0"/>
              <a:t>,</a:t>
            </a:r>
            <a:r>
              <a:rPr lang="zh-CN" altLang="en-US" sz="2000" dirty="0"/>
              <a:t>由有关主管部门对直接负责的主管人员和其他直接责任人员处以３万元以上３０</a:t>
            </a:r>
          </a:p>
          <a:p>
            <a:pPr indent="801688"/>
            <a:r>
              <a:rPr lang="zh-CN" altLang="en-US" sz="2000" dirty="0"/>
              <a:t>万元以下的罚款</a:t>
            </a:r>
            <a:r>
              <a:rPr lang="en-US" altLang="zh-CN" sz="2000" dirty="0"/>
              <a:t>.</a:t>
            </a:r>
          </a:p>
          <a:p>
            <a:pPr marL="266700" indent="534988"/>
            <a:r>
              <a:rPr lang="en-US" altLang="zh-CN" sz="2000" dirty="0"/>
              <a:t>(</a:t>
            </a:r>
            <a:r>
              <a:rPr lang="zh-CN" altLang="en-US" sz="2000" dirty="0"/>
              <a:t>４</a:t>
            </a:r>
            <a:r>
              <a:rPr lang="en-US" altLang="zh-CN" sz="2000" dirty="0"/>
              <a:t>)</a:t>
            </a:r>
            <a:r>
              <a:rPr lang="zh-CN" altLang="en-US" sz="2000" dirty="0"/>
              <a:t>公司不依照</a:t>
            </a:r>
            <a:r>
              <a:rPr lang="en-US" altLang="zh-CN" sz="2000" dirty="0"/>
              <a:t>«</a:t>
            </a:r>
            <a:r>
              <a:rPr lang="zh-CN" altLang="en-US" sz="2000" dirty="0"/>
              <a:t>公司法</a:t>
            </a:r>
            <a:r>
              <a:rPr lang="en-US" altLang="zh-CN" sz="2000" dirty="0"/>
              <a:t>»</a:t>
            </a:r>
            <a:r>
              <a:rPr lang="zh-CN" altLang="en-US" sz="2000" dirty="0"/>
              <a:t>规定提取法定盈余公积金的</a:t>
            </a:r>
            <a:r>
              <a:rPr lang="en-US" altLang="zh-CN" sz="2000" dirty="0"/>
              <a:t>,</a:t>
            </a:r>
            <a:r>
              <a:rPr lang="zh-CN" altLang="en-US" sz="2000" dirty="0" smtClean="0"/>
              <a:t>由县级以上人民政府财政部门责令如数补足应当提</a:t>
            </a:r>
            <a:r>
              <a:rPr lang="zh-CN" altLang="en-US" sz="2000" dirty="0"/>
              <a:t>取的金额</a:t>
            </a:r>
            <a:r>
              <a:rPr lang="en-US" altLang="zh-CN" sz="2000" dirty="0"/>
              <a:t>,</a:t>
            </a:r>
            <a:r>
              <a:rPr lang="zh-CN" altLang="en-US" sz="2000" dirty="0"/>
              <a:t>可以对公司处以２０万元以下的罚款</a:t>
            </a:r>
            <a:r>
              <a:rPr lang="en-US" altLang="zh-CN" sz="2000" dirty="0"/>
              <a:t>.</a:t>
            </a:r>
          </a:p>
          <a:p>
            <a:pPr marL="266700" indent="534988"/>
            <a:r>
              <a:rPr lang="en-US" altLang="zh-CN" sz="2000" dirty="0"/>
              <a:t>(</a:t>
            </a:r>
            <a:r>
              <a:rPr lang="zh-CN" altLang="en-US" sz="2000" dirty="0"/>
              <a:t>５</a:t>
            </a:r>
            <a:r>
              <a:rPr lang="en-US" altLang="zh-CN" sz="2000" dirty="0"/>
              <a:t>)</a:t>
            </a:r>
            <a:r>
              <a:rPr lang="zh-CN" altLang="en-US" sz="2000" dirty="0"/>
              <a:t>公司在合并、分立、减少注册资本时</a:t>
            </a:r>
            <a:r>
              <a:rPr lang="en-US" altLang="zh-CN" sz="2000" dirty="0"/>
              <a:t>,</a:t>
            </a:r>
            <a:r>
              <a:rPr lang="zh-CN" altLang="en-US" sz="2000" dirty="0"/>
              <a:t>不依照</a:t>
            </a:r>
            <a:r>
              <a:rPr lang="en-US" altLang="zh-CN" sz="2000" dirty="0"/>
              <a:t>«</a:t>
            </a:r>
            <a:r>
              <a:rPr lang="zh-CN" altLang="en-US" sz="2000" dirty="0"/>
              <a:t>公司法</a:t>
            </a:r>
            <a:r>
              <a:rPr lang="en-US" altLang="zh-CN" sz="2000" dirty="0"/>
              <a:t>»</a:t>
            </a:r>
            <a:r>
              <a:rPr lang="zh-CN" altLang="en-US" sz="2000" dirty="0"/>
              <a:t>规定通知或者公告债权人的</a:t>
            </a:r>
            <a:r>
              <a:rPr lang="en-US" altLang="zh-CN" sz="2000" dirty="0" smtClean="0"/>
              <a:t>,</a:t>
            </a:r>
            <a:r>
              <a:rPr lang="zh-CN" altLang="en-US" sz="2000" dirty="0" smtClean="0"/>
              <a:t>由公司登记机关责令</a:t>
            </a:r>
            <a:r>
              <a:rPr lang="zh-CN" altLang="en-US" sz="2000" dirty="0"/>
              <a:t>改正</a:t>
            </a:r>
            <a:r>
              <a:rPr lang="en-US" altLang="zh-CN" sz="2000" dirty="0"/>
              <a:t>,</a:t>
            </a:r>
            <a:r>
              <a:rPr lang="zh-CN" altLang="en-US" sz="2000" dirty="0"/>
              <a:t>对公司处以１万元以上１０万元以下的罚款</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2903545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490129" y="847864"/>
            <a:ext cx="11273007" cy="4770537"/>
          </a:xfrm>
          <a:prstGeom prst="rect">
            <a:avLst/>
          </a:prstGeom>
          <a:noFill/>
        </p:spPr>
        <p:txBody>
          <a:bodyPr wrap="square" rtlCol="0">
            <a:spAutoFit/>
          </a:bodyPr>
          <a:lstStyle/>
          <a:p>
            <a:r>
              <a:rPr lang="zh-CN" altLang="en-US" sz="2400" dirty="0"/>
              <a:t>一、公司违反公司法的法律责任</a:t>
            </a:r>
            <a:endParaRPr lang="en-US" altLang="zh-CN" sz="2400" dirty="0" smtClean="0"/>
          </a:p>
          <a:p>
            <a:pPr marL="266700" indent="357188"/>
            <a:r>
              <a:rPr lang="en-US" altLang="zh-CN" sz="2000" dirty="0"/>
              <a:t>(</a:t>
            </a:r>
            <a:r>
              <a:rPr lang="zh-CN" altLang="en-US" sz="2000" dirty="0"/>
              <a:t>６</a:t>
            </a:r>
            <a:r>
              <a:rPr lang="en-US" altLang="zh-CN" sz="2000" dirty="0"/>
              <a:t>)</a:t>
            </a:r>
            <a:r>
              <a:rPr lang="zh-CN" altLang="en-US" sz="2000" dirty="0"/>
              <a:t>未依法登记为有限责任公司或者股份有限公司</a:t>
            </a:r>
            <a:r>
              <a:rPr lang="en-US" altLang="zh-CN" sz="2000" dirty="0"/>
              <a:t>,</a:t>
            </a:r>
            <a:r>
              <a:rPr lang="zh-CN" altLang="en-US" sz="2000" dirty="0"/>
              <a:t>而冒用有限责任公司或</a:t>
            </a:r>
            <a:r>
              <a:rPr lang="zh-CN" altLang="en-US" sz="2000" dirty="0" smtClean="0"/>
              <a:t>者股份有限公司名义</a:t>
            </a:r>
            <a:r>
              <a:rPr lang="zh-CN" altLang="en-US" sz="2000" dirty="0"/>
              <a:t>的</a:t>
            </a:r>
            <a:r>
              <a:rPr lang="en-US" altLang="zh-CN" sz="2000" dirty="0"/>
              <a:t>,</a:t>
            </a:r>
            <a:r>
              <a:rPr lang="zh-CN" altLang="en-US" sz="2000" dirty="0"/>
              <a:t>或者未依法登记为有限责任公司或者股份有限公司的分公司</a:t>
            </a:r>
            <a:r>
              <a:rPr lang="en-US" altLang="zh-CN" sz="2000" dirty="0"/>
              <a:t>,</a:t>
            </a:r>
            <a:r>
              <a:rPr lang="zh-CN" altLang="en-US" sz="2000" dirty="0"/>
              <a:t>而冒用有限责</a:t>
            </a:r>
            <a:r>
              <a:rPr lang="zh-CN" altLang="en-US" sz="2000" dirty="0" smtClean="0"/>
              <a:t>任公司</a:t>
            </a:r>
            <a:r>
              <a:rPr lang="zh-CN" altLang="en-US" sz="2000" dirty="0"/>
              <a:t>或者股份有限公司的分公司名义的</a:t>
            </a:r>
            <a:r>
              <a:rPr lang="en-US" altLang="zh-CN" sz="2000" dirty="0"/>
              <a:t>,</a:t>
            </a:r>
            <a:r>
              <a:rPr lang="zh-CN" altLang="en-US" sz="2000" dirty="0"/>
              <a:t>由公司登记机关责令改正或者予以取缔</a:t>
            </a:r>
            <a:r>
              <a:rPr lang="en-US" altLang="zh-CN" sz="2000" dirty="0"/>
              <a:t>,</a:t>
            </a:r>
            <a:r>
              <a:rPr lang="zh-CN" altLang="en-US" sz="2000" dirty="0" smtClean="0"/>
              <a:t>可以并处１０万元</a:t>
            </a:r>
            <a:r>
              <a:rPr lang="zh-CN" altLang="en-US" sz="2000" dirty="0"/>
              <a:t>以下的罚款</a:t>
            </a:r>
            <a:r>
              <a:rPr lang="en-US" altLang="zh-CN" sz="2000" dirty="0"/>
              <a:t>.</a:t>
            </a:r>
          </a:p>
          <a:p>
            <a:pPr marL="266700" indent="357188"/>
            <a:r>
              <a:rPr lang="en-US" altLang="zh-CN" sz="2000" dirty="0"/>
              <a:t>(</a:t>
            </a:r>
            <a:r>
              <a:rPr lang="zh-CN" altLang="en-US" sz="2000" dirty="0"/>
              <a:t>７</a:t>
            </a:r>
            <a:r>
              <a:rPr lang="en-US" altLang="zh-CN" sz="2000" dirty="0"/>
              <a:t>)</a:t>
            </a:r>
            <a:r>
              <a:rPr lang="zh-CN" altLang="en-US" sz="2000" dirty="0"/>
              <a:t>公司成立后无正当理由超过６个月未开业的</a:t>
            </a:r>
            <a:r>
              <a:rPr lang="en-US" altLang="zh-CN" sz="2000" dirty="0"/>
              <a:t>,</a:t>
            </a:r>
            <a:r>
              <a:rPr lang="zh-CN" altLang="en-US" sz="2000" dirty="0"/>
              <a:t>或者开业后自行停业连续６个月</a:t>
            </a:r>
            <a:r>
              <a:rPr lang="zh-CN" altLang="en-US" sz="2000" dirty="0" smtClean="0"/>
              <a:t>以上的</a:t>
            </a:r>
            <a:r>
              <a:rPr lang="en-US" altLang="zh-CN" sz="2000" dirty="0"/>
              <a:t>,</a:t>
            </a:r>
            <a:r>
              <a:rPr lang="zh-CN" altLang="en-US" sz="2000" dirty="0"/>
              <a:t>可以由公司登记机关吊销营业执照</a:t>
            </a:r>
            <a:r>
              <a:rPr lang="en-US" altLang="zh-CN" sz="2000" dirty="0"/>
              <a:t>.</a:t>
            </a:r>
            <a:r>
              <a:rPr lang="zh-CN" altLang="en-US" sz="2000" dirty="0"/>
              <a:t>公司登记事项发生变更时</a:t>
            </a:r>
            <a:r>
              <a:rPr lang="en-US" altLang="zh-CN" sz="2000" dirty="0"/>
              <a:t>,</a:t>
            </a:r>
            <a:r>
              <a:rPr lang="zh-CN" altLang="en-US" sz="2000" dirty="0"/>
              <a:t>未依照本法规定办</a:t>
            </a:r>
            <a:r>
              <a:rPr lang="zh-CN" altLang="en-US" sz="2000" dirty="0" smtClean="0"/>
              <a:t>理有关变更登记</a:t>
            </a:r>
            <a:r>
              <a:rPr lang="zh-CN" altLang="en-US" sz="2000" dirty="0"/>
              <a:t>的</a:t>
            </a:r>
            <a:r>
              <a:rPr lang="en-US" altLang="zh-CN" sz="2000" dirty="0"/>
              <a:t>,</a:t>
            </a:r>
            <a:r>
              <a:rPr lang="zh-CN" altLang="en-US" sz="2000" dirty="0"/>
              <a:t>由公司登记机关责令限期登记</a:t>
            </a:r>
            <a:r>
              <a:rPr lang="en-US" altLang="zh-CN" sz="2000" dirty="0"/>
              <a:t>;</a:t>
            </a:r>
            <a:r>
              <a:rPr lang="zh-CN" altLang="en-US" sz="2000" dirty="0"/>
              <a:t>逾期不登记的</a:t>
            </a:r>
            <a:r>
              <a:rPr lang="en-US" altLang="zh-CN" sz="2000" dirty="0"/>
              <a:t>,</a:t>
            </a:r>
            <a:r>
              <a:rPr lang="zh-CN" altLang="en-US" sz="2000" dirty="0"/>
              <a:t>处以１万元以上１０万元</a:t>
            </a:r>
            <a:r>
              <a:rPr lang="zh-CN" altLang="en-US" sz="2000" dirty="0" smtClean="0"/>
              <a:t>以下的罚款</a:t>
            </a:r>
            <a:r>
              <a:rPr lang="en-US" altLang="zh-CN" sz="2000" dirty="0"/>
              <a:t>.</a:t>
            </a:r>
          </a:p>
          <a:p>
            <a:pPr marL="266700" indent="357188"/>
            <a:r>
              <a:rPr lang="en-US" altLang="zh-CN" sz="2000" dirty="0"/>
              <a:t>(</a:t>
            </a:r>
            <a:r>
              <a:rPr lang="zh-CN" altLang="en-US" sz="2000" dirty="0"/>
              <a:t>８</a:t>
            </a:r>
            <a:r>
              <a:rPr lang="en-US" altLang="zh-CN" sz="2000" dirty="0"/>
              <a:t>)</a:t>
            </a:r>
            <a:r>
              <a:rPr lang="zh-CN" altLang="en-US" sz="2000" dirty="0"/>
              <a:t>利用公司名义从事危害国家安全、社会公共利益的严重违法行为的</a:t>
            </a:r>
            <a:r>
              <a:rPr lang="en-US" altLang="zh-CN" sz="2000" dirty="0"/>
              <a:t>,</a:t>
            </a:r>
            <a:r>
              <a:rPr lang="zh-CN" altLang="en-US" sz="2000" dirty="0"/>
              <a:t>吊销营业执照</a:t>
            </a:r>
            <a:r>
              <a:rPr lang="en-US" altLang="zh-CN" sz="2000" dirty="0"/>
              <a:t>.</a:t>
            </a:r>
          </a:p>
          <a:p>
            <a:pPr marL="266700" indent="357188"/>
            <a:r>
              <a:rPr lang="en-US" altLang="zh-CN" sz="2000" dirty="0"/>
              <a:t>(</a:t>
            </a:r>
            <a:r>
              <a:rPr lang="zh-CN" altLang="en-US" sz="2000" dirty="0"/>
              <a:t>９</a:t>
            </a:r>
            <a:r>
              <a:rPr lang="en-US" altLang="zh-CN" sz="2000" dirty="0"/>
              <a:t>)</a:t>
            </a:r>
            <a:r>
              <a:rPr lang="zh-CN" altLang="en-US" sz="2000" dirty="0"/>
              <a:t>公司在进行清算时</a:t>
            </a:r>
            <a:r>
              <a:rPr lang="en-US" altLang="zh-CN" sz="2000" dirty="0"/>
              <a:t>,</a:t>
            </a:r>
            <a:r>
              <a:rPr lang="zh-CN" altLang="en-US" sz="2000" dirty="0"/>
              <a:t>隐匿财产</a:t>
            </a:r>
            <a:r>
              <a:rPr lang="en-US" altLang="zh-CN" sz="2000" dirty="0"/>
              <a:t>,</a:t>
            </a:r>
            <a:r>
              <a:rPr lang="zh-CN" altLang="en-US" sz="2000" dirty="0"/>
              <a:t>对资产负债表或者财产清单作虚假记载或</a:t>
            </a:r>
            <a:r>
              <a:rPr lang="zh-CN" altLang="en-US" sz="2000" dirty="0" smtClean="0"/>
              <a:t>者在未清偿债务前分配公司财产</a:t>
            </a:r>
            <a:r>
              <a:rPr lang="zh-CN" altLang="en-US" sz="2000" dirty="0"/>
              <a:t>的</a:t>
            </a:r>
            <a:r>
              <a:rPr lang="en-US" altLang="zh-CN" sz="2000" dirty="0"/>
              <a:t>,</a:t>
            </a:r>
            <a:r>
              <a:rPr lang="zh-CN" altLang="en-US" sz="2000" dirty="0"/>
              <a:t>由公司登记机关责令改正</a:t>
            </a:r>
            <a:r>
              <a:rPr lang="en-US" altLang="zh-CN" sz="2000" dirty="0"/>
              <a:t>,</a:t>
            </a:r>
            <a:r>
              <a:rPr lang="zh-CN" altLang="en-US" sz="2000" dirty="0"/>
              <a:t>对公司处以隐匿财产或</a:t>
            </a:r>
            <a:r>
              <a:rPr lang="zh-CN" altLang="en-US" sz="2000" dirty="0" smtClean="0"/>
              <a:t>者未清偿债务前分配公司财产金额</a:t>
            </a:r>
            <a:r>
              <a:rPr lang="zh-CN" altLang="en-US" sz="2000" dirty="0"/>
              <a:t>５％以上１０％以下的罚款</a:t>
            </a:r>
            <a:r>
              <a:rPr lang="en-US" altLang="zh-CN" sz="2000" dirty="0"/>
              <a:t>;</a:t>
            </a:r>
            <a:r>
              <a:rPr lang="zh-CN" altLang="en-US" sz="2000" dirty="0"/>
              <a:t>对直接负责的主管人员和</a:t>
            </a:r>
            <a:r>
              <a:rPr lang="zh-CN" altLang="en-US" sz="2000" dirty="0" smtClean="0"/>
              <a:t>其他直接责任人员处以</a:t>
            </a:r>
            <a:r>
              <a:rPr lang="zh-CN" altLang="en-US" sz="2000" dirty="0"/>
              <a:t>１万元以上１０万元以下的罚款</a:t>
            </a:r>
            <a:r>
              <a:rPr lang="en-US" altLang="zh-CN" sz="2000" dirty="0" smtClean="0"/>
              <a:t>.</a:t>
            </a:r>
          </a:p>
          <a:p>
            <a:pPr marL="266700" indent="357188"/>
            <a:r>
              <a:rPr lang="zh-CN" altLang="en-US" sz="2000" dirty="0" smtClean="0"/>
              <a:t>公司在清算期间开展与清算无关的经营活动的</a:t>
            </a:r>
            <a:r>
              <a:rPr lang="en-US" altLang="zh-CN" sz="2000" dirty="0" smtClean="0"/>
              <a:t>,</a:t>
            </a:r>
            <a:r>
              <a:rPr lang="zh-CN" altLang="en-US" sz="2000" dirty="0" smtClean="0"/>
              <a:t>由公司登记机关予以警告</a:t>
            </a:r>
            <a:r>
              <a:rPr lang="en-US" altLang="zh-CN" sz="2000" dirty="0" smtClean="0"/>
              <a:t>,</a:t>
            </a:r>
            <a:r>
              <a:rPr lang="zh-CN" altLang="en-US" sz="2000" dirty="0" smtClean="0"/>
              <a:t>没收违法所得</a:t>
            </a:r>
            <a:r>
              <a:rPr lang="en-US" altLang="zh-CN" sz="2000" dirty="0" smtClean="0"/>
              <a:t>.</a:t>
            </a:r>
          </a:p>
          <a:p>
            <a:pPr marL="266700" indent="357188"/>
            <a:r>
              <a:rPr lang="en-US" altLang="zh-CN" sz="2000" dirty="0" smtClean="0"/>
              <a:t> </a:t>
            </a:r>
            <a:r>
              <a:rPr lang="en-US" altLang="zh-CN" sz="2000" dirty="0"/>
              <a:t>(</a:t>
            </a:r>
            <a:r>
              <a:rPr lang="zh-CN" altLang="en-US" sz="2000" dirty="0"/>
              <a:t>１０</a:t>
            </a:r>
            <a:r>
              <a:rPr lang="en-US" altLang="zh-CN" sz="2000" dirty="0"/>
              <a:t>)</a:t>
            </a:r>
            <a:r>
              <a:rPr lang="zh-CN" altLang="en-US" sz="2000" dirty="0"/>
              <a:t>外国公司违反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擅自在中国境内设立分支机构的</a:t>
            </a:r>
            <a:r>
              <a:rPr lang="en-US" altLang="zh-CN" sz="2000" dirty="0"/>
              <a:t>,</a:t>
            </a:r>
            <a:r>
              <a:rPr lang="zh-CN" altLang="en-US" sz="2000" dirty="0" smtClean="0"/>
              <a:t>由公司登记机关责令</a:t>
            </a:r>
            <a:r>
              <a:rPr lang="zh-CN" altLang="en-US" sz="2000" dirty="0"/>
              <a:t>改正或者关闭</a:t>
            </a:r>
            <a:r>
              <a:rPr lang="en-US" altLang="zh-CN" sz="2000" dirty="0"/>
              <a:t>,</a:t>
            </a:r>
            <a:r>
              <a:rPr lang="zh-CN" altLang="en-US" sz="2000" dirty="0"/>
              <a:t>可以并处５万元以上２０万元以下的罚款</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3281108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490129" y="847864"/>
            <a:ext cx="11273007" cy="2000548"/>
          </a:xfrm>
          <a:prstGeom prst="rect">
            <a:avLst/>
          </a:prstGeom>
          <a:noFill/>
        </p:spPr>
        <p:txBody>
          <a:bodyPr wrap="square" rtlCol="0">
            <a:spAutoFit/>
          </a:bodyPr>
          <a:lstStyle/>
          <a:p>
            <a:r>
              <a:rPr lang="zh-CN" altLang="en-US" sz="2400" dirty="0"/>
              <a:t>二、发起人、股东违反公司法的法律责任</a:t>
            </a:r>
          </a:p>
          <a:p>
            <a:pPr indent="623888"/>
            <a:r>
              <a:rPr lang="en-US" altLang="zh-CN" sz="2000" dirty="0"/>
              <a:t>(</a:t>
            </a:r>
            <a:r>
              <a:rPr lang="zh-CN" altLang="en-US" sz="2000" dirty="0"/>
              <a:t>１</a:t>
            </a:r>
            <a:r>
              <a:rPr lang="en-US" altLang="zh-CN" sz="2000" dirty="0"/>
              <a:t>)</a:t>
            </a:r>
            <a:r>
              <a:rPr lang="zh-CN" altLang="en-US" sz="2000" dirty="0"/>
              <a:t>公司的发起人、股东虚假出资</a:t>
            </a:r>
            <a:r>
              <a:rPr lang="en-US" altLang="zh-CN" sz="2000" dirty="0"/>
              <a:t>,</a:t>
            </a:r>
            <a:r>
              <a:rPr lang="zh-CN" altLang="en-US" sz="2000" dirty="0"/>
              <a:t>未交付或者未按期交付作为出资的货币或者非货币</a:t>
            </a:r>
          </a:p>
          <a:p>
            <a:pPr indent="623888"/>
            <a:r>
              <a:rPr lang="zh-CN" altLang="en-US" sz="2000" dirty="0"/>
              <a:t>财产的</a:t>
            </a:r>
            <a:r>
              <a:rPr lang="en-US" altLang="zh-CN" sz="2000" dirty="0"/>
              <a:t>,</a:t>
            </a:r>
            <a:r>
              <a:rPr lang="zh-CN" altLang="en-US" sz="2000" dirty="0"/>
              <a:t>由公司登记机关责令改正</a:t>
            </a:r>
            <a:r>
              <a:rPr lang="en-US" altLang="zh-CN" sz="2000" dirty="0"/>
              <a:t>,</a:t>
            </a:r>
            <a:r>
              <a:rPr lang="zh-CN" altLang="en-US" sz="2000" dirty="0"/>
              <a:t>处以虚假出资金额５％以上１５％以下的罚款</a:t>
            </a:r>
            <a:r>
              <a:rPr lang="en-US" altLang="zh-CN" sz="2000" dirty="0"/>
              <a:t>.</a:t>
            </a:r>
            <a:r>
              <a:rPr lang="zh-CN" altLang="en-US" sz="2000" dirty="0"/>
              <a:t>构成犯罪</a:t>
            </a:r>
          </a:p>
          <a:p>
            <a:pPr indent="623888"/>
            <a:r>
              <a:rPr lang="zh-CN" altLang="en-US" sz="2000" dirty="0"/>
              <a:t>的</a:t>
            </a:r>
            <a:r>
              <a:rPr lang="en-US" altLang="zh-CN" sz="2000" dirty="0"/>
              <a:t>,</a:t>
            </a:r>
            <a:r>
              <a:rPr lang="zh-CN" altLang="en-US" sz="2000" dirty="0"/>
              <a:t>依法追究刑事责任</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公司的发起人、股东在公司成立后</a:t>
            </a:r>
            <a:r>
              <a:rPr lang="en-US" altLang="zh-CN" sz="2000" dirty="0"/>
              <a:t>,</a:t>
            </a:r>
            <a:r>
              <a:rPr lang="zh-CN" altLang="en-US" sz="2000" dirty="0"/>
              <a:t>抽逃其出资的</a:t>
            </a:r>
            <a:r>
              <a:rPr lang="en-US" altLang="zh-CN" sz="2000" dirty="0"/>
              <a:t>,</a:t>
            </a:r>
            <a:r>
              <a:rPr lang="zh-CN" altLang="en-US" sz="2000" dirty="0"/>
              <a:t>由公司登记机关责令改正</a:t>
            </a:r>
            <a:r>
              <a:rPr lang="en-US" altLang="zh-CN" sz="2000" dirty="0"/>
              <a:t>,</a:t>
            </a:r>
            <a:r>
              <a:rPr lang="zh-CN" altLang="en-US" sz="2000" dirty="0"/>
              <a:t>处以</a:t>
            </a:r>
          </a:p>
          <a:p>
            <a:pPr indent="623888"/>
            <a:r>
              <a:rPr lang="zh-CN" altLang="en-US" sz="2000" dirty="0"/>
              <a:t>所抽逃出资金额５％以上１５％以下的罚款</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8013615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668360" y="847863"/>
            <a:ext cx="10649202" cy="3231654"/>
          </a:xfrm>
          <a:prstGeom prst="rect">
            <a:avLst/>
          </a:prstGeom>
          <a:noFill/>
        </p:spPr>
        <p:txBody>
          <a:bodyPr wrap="square" rtlCol="0">
            <a:spAutoFit/>
          </a:bodyPr>
          <a:lstStyle/>
          <a:p>
            <a:r>
              <a:rPr lang="zh-CN" altLang="en-US" sz="2400" dirty="0"/>
              <a:t>三、中介机构违反公司法的法律责任</a:t>
            </a:r>
          </a:p>
          <a:p>
            <a:pPr marL="357188" indent="266700"/>
            <a:r>
              <a:rPr lang="en-US" altLang="zh-CN" sz="2000" dirty="0"/>
              <a:t>(</a:t>
            </a:r>
            <a:r>
              <a:rPr lang="zh-CN" altLang="en-US" sz="2000" dirty="0"/>
              <a:t>１</a:t>
            </a:r>
            <a:r>
              <a:rPr lang="en-US" altLang="zh-CN" sz="2000" dirty="0"/>
              <a:t>)</a:t>
            </a:r>
            <a:r>
              <a:rPr lang="zh-CN" altLang="en-US" sz="2000" dirty="0"/>
              <a:t>承担资产评估、验资或者验证的机构提供虚假材料的</a:t>
            </a:r>
            <a:r>
              <a:rPr lang="en-US" altLang="zh-CN" sz="2000" dirty="0"/>
              <a:t>,</a:t>
            </a:r>
            <a:r>
              <a:rPr lang="zh-CN" altLang="en-US" sz="2000" dirty="0"/>
              <a:t>由公司登记机关没收违法</a:t>
            </a:r>
            <a:r>
              <a:rPr lang="zh-CN" altLang="en-US" sz="2000" dirty="0" smtClean="0"/>
              <a:t>所得</a:t>
            </a:r>
            <a:r>
              <a:rPr lang="en-US" altLang="zh-CN" sz="2000" dirty="0"/>
              <a:t>,</a:t>
            </a:r>
            <a:r>
              <a:rPr lang="zh-CN" altLang="en-US" sz="2000" dirty="0"/>
              <a:t>处以违法所得１倍以上５倍以下的罚款</a:t>
            </a:r>
            <a:r>
              <a:rPr lang="en-US" altLang="zh-CN" sz="2000" dirty="0"/>
              <a:t>,</a:t>
            </a:r>
            <a:r>
              <a:rPr lang="zh-CN" altLang="en-US" sz="2000" dirty="0"/>
              <a:t>并可以由有关主管部门依法责令该机构停业</a:t>
            </a:r>
            <a:r>
              <a:rPr lang="zh-CN" altLang="en-US" sz="2000" dirty="0" smtClean="0"/>
              <a:t>、吊销直接责任人员</a:t>
            </a:r>
            <a:r>
              <a:rPr lang="zh-CN" altLang="en-US" sz="2000" dirty="0"/>
              <a:t>的资格证书</a:t>
            </a:r>
            <a:r>
              <a:rPr lang="en-US" altLang="zh-CN" sz="2000" dirty="0"/>
              <a:t>,</a:t>
            </a:r>
            <a:r>
              <a:rPr lang="zh-CN" altLang="en-US" sz="2000" dirty="0"/>
              <a:t>吊销营业执照</a:t>
            </a:r>
            <a:r>
              <a:rPr lang="en-US" altLang="zh-CN" sz="2000" dirty="0"/>
              <a:t>.</a:t>
            </a:r>
          </a:p>
          <a:p>
            <a:pPr marL="357188" indent="266700"/>
            <a:r>
              <a:rPr lang="en-US" altLang="zh-CN" sz="2000" dirty="0"/>
              <a:t>(</a:t>
            </a:r>
            <a:r>
              <a:rPr lang="zh-CN" altLang="en-US" sz="2000" dirty="0"/>
              <a:t>２</a:t>
            </a:r>
            <a:r>
              <a:rPr lang="en-US" altLang="zh-CN" sz="2000" dirty="0"/>
              <a:t>)</a:t>
            </a:r>
            <a:r>
              <a:rPr lang="zh-CN" altLang="en-US" sz="2000" dirty="0"/>
              <a:t>承担资产评估、验资或者验证的机构因过失提供有重大遗漏的报告的</a:t>
            </a:r>
            <a:r>
              <a:rPr lang="en-US" altLang="zh-CN" sz="2000" dirty="0"/>
              <a:t>,</a:t>
            </a:r>
            <a:r>
              <a:rPr lang="zh-CN" altLang="en-US" sz="2000" dirty="0" smtClean="0"/>
              <a:t>由公司登记机关责令</a:t>
            </a:r>
            <a:r>
              <a:rPr lang="zh-CN" altLang="en-US" sz="2000" dirty="0"/>
              <a:t>改正</a:t>
            </a:r>
            <a:r>
              <a:rPr lang="en-US" altLang="zh-CN" sz="2000" dirty="0"/>
              <a:t>,</a:t>
            </a:r>
            <a:r>
              <a:rPr lang="zh-CN" altLang="en-US" sz="2000" dirty="0"/>
              <a:t>情节较重的</a:t>
            </a:r>
            <a:r>
              <a:rPr lang="en-US" altLang="zh-CN" sz="2000" dirty="0"/>
              <a:t>,</a:t>
            </a:r>
            <a:r>
              <a:rPr lang="zh-CN" altLang="en-US" sz="2000" dirty="0"/>
              <a:t>处以所得收入１倍以上５倍以下的罚款</a:t>
            </a:r>
            <a:r>
              <a:rPr lang="en-US" altLang="zh-CN" sz="2000" dirty="0"/>
              <a:t>,</a:t>
            </a:r>
            <a:r>
              <a:rPr lang="zh-CN" altLang="en-US" sz="2000" dirty="0"/>
              <a:t>并可以</a:t>
            </a:r>
            <a:r>
              <a:rPr lang="zh-CN" altLang="en-US" sz="2000" dirty="0" smtClean="0"/>
              <a:t>由有关主管部门依法责令该机构停业</a:t>
            </a:r>
            <a:r>
              <a:rPr lang="zh-CN" altLang="en-US" sz="2000" dirty="0"/>
              <a:t>、吊销直接责任人员的资格证书</a:t>
            </a:r>
            <a:r>
              <a:rPr lang="en-US" altLang="zh-CN" sz="2000" dirty="0"/>
              <a:t>,</a:t>
            </a:r>
            <a:r>
              <a:rPr lang="zh-CN" altLang="en-US" sz="2000" dirty="0"/>
              <a:t>吊销营业执照</a:t>
            </a:r>
            <a:r>
              <a:rPr lang="en-US" altLang="zh-CN" sz="2000" dirty="0"/>
              <a:t>.</a:t>
            </a:r>
          </a:p>
          <a:p>
            <a:pPr marL="357188" indent="266700"/>
            <a:r>
              <a:rPr lang="en-US" altLang="zh-CN" sz="2000" dirty="0"/>
              <a:t>(</a:t>
            </a:r>
            <a:r>
              <a:rPr lang="zh-CN" altLang="en-US" sz="2000" dirty="0"/>
              <a:t>３</a:t>
            </a:r>
            <a:r>
              <a:rPr lang="en-US" altLang="zh-CN" sz="2000" dirty="0"/>
              <a:t>)</a:t>
            </a:r>
            <a:r>
              <a:rPr lang="zh-CN" altLang="en-US" sz="2000" dirty="0"/>
              <a:t>承担资产评估、验资或者验证的机构因其出具的评估结果、验资或者验证证明不实</a:t>
            </a:r>
            <a:r>
              <a:rPr lang="en-US" altLang="zh-CN" sz="2000" dirty="0" smtClean="0"/>
              <a:t>,</a:t>
            </a:r>
            <a:r>
              <a:rPr lang="zh-CN" altLang="en-US" sz="2000" dirty="0" smtClean="0"/>
              <a:t>给公司债权人造成损失</a:t>
            </a:r>
            <a:r>
              <a:rPr lang="zh-CN" altLang="en-US" sz="2000" dirty="0"/>
              <a:t>的</a:t>
            </a:r>
            <a:r>
              <a:rPr lang="en-US" altLang="zh-CN" sz="2000" dirty="0"/>
              <a:t>,</a:t>
            </a:r>
            <a:r>
              <a:rPr lang="zh-CN" altLang="en-US" sz="2000" dirty="0"/>
              <a:t>除能够证明自己没有过错的外</a:t>
            </a:r>
            <a:r>
              <a:rPr lang="en-US" altLang="zh-CN" sz="2000" dirty="0"/>
              <a:t>,</a:t>
            </a:r>
            <a:r>
              <a:rPr lang="zh-CN" altLang="en-US" sz="2000" dirty="0"/>
              <a:t>在其评估或者证明不实</a:t>
            </a:r>
            <a:r>
              <a:rPr lang="zh-CN" altLang="en-US" sz="2000" dirty="0" smtClean="0"/>
              <a:t>的金额范围内承担赔偿责</a:t>
            </a:r>
            <a:r>
              <a:rPr lang="zh-CN" altLang="en-US" sz="2000" dirty="0"/>
              <a:t>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29395652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公司法概述</a:t>
            </a:r>
          </a:p>
        </p:txBody>
      </p:sp>
      <p:sp>
        <p:nvSpPr>
          <p:cNvPr id="37" name="文本框 36"/>
          <p:cNvSpPr txBox="1"/>
          <p:nvPr/>
        </p:nvSpPr>
        <p:spPr>
          <a:xfrm>
            <a:off x="601522" y="825579"/>
            <a:ext cx="11250728" cy="5693866"/>
          </a:xfrm>
          <a:prstGeom prst="rect">
            <a:avLst/>
          </a:prstGeom>
          <a:noFill/>
        </p:spPr>
        <p:txBody>
          <a:bodyPr wrap="square" rtlCol="0">
            <a:spAutoFit/>
          </a:bodyPr>
          <a:lstStyle/>
          <a:p>
            <a:r>
              <a:rPr lang="en-US" altLang="zh-CN" sz="2400" dirty="0"/>
              <a:t>(</a:t>
            </a:r>
            <a:r>
              <a:rPr lang="zh-CN" altLang="en-US" sz="2400" dirty="0"/>
              <a:t>二</a:t>
            </a:r>
            <a:r>
              <a:rPr lang="en-US" altLang="zh-CN" sz="2400" dirty="0"/>
              <a:t>)</a:t>
            </a:r>
            <a:r>
              <a:rPr lang="zh-CN" altLang="en-US" sz="2400" dirty="0"/>
              <a:t>公司的分类</a:t>
            </a:r>
          </a:p>
          <a:p>
            <a:pPr indent="446088"/>
            <a:r>
              <a:rPr lang="zh-CN" altLang="en-US" sz="2000" dirty="0"/>
              <a:t>公司依据不同的标准</a:t>
            </a:r>
            <a:r>
              <a:rPr lang="en-US" altLang="zh-CN" sz="2000" dirty="0"/>
              <a:t>,</a:t>
            </a:r>
            <a:r>
              <a:rPr lang="zh-CN" altLang="en-US" sz="2000" dirty="0"/>
              <a:t>通常有不同的分类</a:t>
            </a:r>
            <a:r>
              <a:rPr lang="en-US" altLang="zh-CN" sz="2000" dirty="0"/>
              <a:t>.</a:t>
            </a:r>
          </a:p>
          <a:p>
            <a:pPr marL="446088"/>
            <a:r>
              <a:rPr lang="en-US" altLang="zh-CN" sz="2000" dirty="0"/>
              <a:t>(</a:t>
            </a:r>
            <a:r>
              <a:rPr lang="zh-CN" altLang="en-US" sz="2000" dirty="0"/>
              <a:t>３</a:t>
            </a:r>
            <a:r>
              <a:rPr lang="en-US" altLang="zh-CN" sz="2000" dirty="0"/>
              <a:t>)</a:t>
            </a:r>
            <a:r>
              <a:rPr lang="zh-CN" altLang="en-US" sz="2000" dirty="0"/>
              <a:t>按照公司之间控制和隶属关系的不同</a:t>
            </a:r>
            <a:r>
              <a:rPr lang="en-US" altLang="zh-CN" sz="2000" dirty="0"/>
              <a:t>,</a:t>
            </a:r>
            <a:r>
              <a:rPr lang="zh-CN" altLang="en-US" sz="2000" dirty="0"/>
              <a:t>公司可有两种分类</a:t>
            </a:r>
            <a:r>
              <a:rPr lang="en-US" altLang="zh-CN" sz="2000" dirty="0"/>
              <a:t>,</a:t>
            </a:r>
            <a:r>
              <a:rPr lang="zh-CN" altLang="en-US" sz="2000" dirty="0"/>
              <a:t>即总公司与分公司、</a:t>
            </a:r>
            <a:r>
              <a:rPr lang="zh-CN" altLang="en-US" sz="2000" dirty="0" smtClean="0"/>
              <a:t>母公司</a:t>
            </a:r>
            <a:r>
              <a:rPr lang="zh-CN" altLang="en-US" sz="2000" dirty="0"/>
              <a:t>与子公司</a:t>
            </a:r>
            <a:r>
              <a:rPr lang="en-US" altLang="zh-CN" sz="2000" dirty="0"/>
              <a:t>.</a:t>
            </a:r>
          </a:p>
          <a:p>
            <a:pPr marL="446088"/>
            <a:r>
              <a:rPr lang="zh-CN" altLang="en-US" sz="2000" dirty="0"/>
              <a:t>分公司是与总公司相对应的</a:t>
            </a:r>
            <a:r>
              <a:rPr lang="en-US" altLang="zh-CN" sz="2000" dirty="0"/>
              <a:t>.</a:t>
            </a:r>
            <a:r>
              <a:rPr lang="zh-CN" altLang="en-US" sz="2000" dirty="0"/>
              <a:t>公司根据生产经营活动的需要</a:t>
            </a:r>
            <a:r>
              <a:rPr lang="en-US" altLang="zh-CN" sz="2000" dirty="0"/>
              <a:t>,</a:t>
            </a:r>
            <a:r>
              <a:rPr lang="zh-CN" altLang="en-US" sz="2000" dirty="0"/>
              <a:t>在公司内部按照业务分</a:t>
            </a:r>
          </a:p>
          <a:p>
            <a:pPr marL="446088"/>
            <a:r>
              <a:rPr lang="zh-CN" altLang="en-US" sz="2000" dirty="0"/>
              <a:t>类和地域范围</a:t>
            </a:r>
            <a:r>
              <a:rPr lang="en-US" altLang="zh-CN" sz="2000" dirty="0"/>
              <a:t>,</a:t>
            </a:r>
            <a:r>
              <a:rPr lang="zh-CN" altLang="en-US" sz="2000" dirty="0"/>
              <a:t>采取设置分支机构的方式进行管理</a:t>
            </a:r>
            <a:r>
              <a:rPr lang="en-US" altLang="zh-CN" sz="2000" dirty="0"/>
              <a:t>.</a:t>
            </a:r>
          </a:p>
          <a:p>
            <a:pPr marL="446088"/>
            <a:r>
              <a:rPr lang="zh-CN" altLang="en-US" sz="2000" dirty="0"/>
              <a:t>子公司是与母公司相对应的</a:t>
            </a:r>
            <a:r>
              <a:rPr lang="en-US" altLang="zh-CN" sz="2000" dirty="0"/>
              <a:t>.</a:t>
            </a:r>
            <a:r>
              <a:rPr lang="zh-CN" altLang="en-US" sz="2000" dirty="0"/>
              <a:t>子公司与母公司之间是被控股或被控制经营</a:t>
            </a:r>
            <a:r>
              <a:rPr lang="zh-CN" altLang="en-US" sz="2000" dirty="0" smtClean="0"/>
              <a:t>管理的关系</a:t>
            </a:r>
            <a:r>
              <a:rPr lang="en-US" altLang="zh-CN" sz="2000" dirty="0"/>
              <a:t>,</a:t>
            </a:r>
            <a:r>
              <a:rPr lang="zh-CN" altLang="en-US" sz="2000" dirty="0"/>
              <a:t>也就是它的全部或部分出资</a:t>
            </a:r>
            <a:r>
              <a:rPr lang="en-US" altLang="zh-CN" sz="2000" dirty="0"/>
              <a:t>(</a:t>
            </a:r>
            <a:r>
              <a:rPr lang="zh-CN" altLang="en-US" sz="2000" dirty="0"/>
              <a:t>股份</a:t>
            </a:r>
            <a:r>
              <a:rPr lang="en-US" altLang="zh-CN" sz="2000" dirty="0"/>
              <a:t>)</a:t>
            </a:r>
            <a:r>
              <a:rPr lang="zh-CN" altLang="en-US" sz="2000" dirty="0"/>
              <a:t>由母公司持有和控制</a:t>
            </a:r>
            <a:r>
              <a:rPr lang="en-US" altLang="zh-CN" sz="2000" dirty="0"/>
              <a:t>,</a:t>
            </a:r>
            <a:r>
              <a:rPr lang="zh-CN" altLang="en-US" sz="2000" dirty="0"/>
              <a:t>除此之外</a:t>
            </a:r>
            <a:r>
              <a:rPr lang="en-US" altLang="zh-CN" sz="2000" dirty="0"/>
              <a:t>,</a:t>
            </a:r>
            <a:r>
              <a:rPr lang="zh-CN" altLang="en-US" sz="2000" dirty="0"/>
              <a:t>子公司同其他</a:t>
            </a:r>
            <a:r>
              <a:rPr lang="zh-CN" altLang="en-US" sz="2000" dirty="0" smtClean="0"/>
              <a:t>公司在</a:t>
            </a:r>
            <a:r>
              <a:rPr lang="zh-CN" altLang="en-US" sz="2000" dirty="0"/>
              <a:t>法律地位上没有区别</a:t>
            </a:r>
            <a:r>
              <a:rPr lang="en-US" altLang="zh-CN" sz="2000" dirty="0"/>
              <a:t>,</a:t>
            </a:r>
            <a:r>
              <a:rPr lang="zh-CN" altLang="en-US" sz="2000" dirty="0"/>
              <a:t>仍然是依据</a:t>
            </a:r>
            <a:r>
              <a:rPr lang="en-US" altLang="zh-CN" sz="2000" dirty="0"/>
              <a:t>«</a:t>
            </a:r>
            <a:r>
              <a:rPr lang="zh-CN" altLang="en-US" sz="2000" dirty="0"/>
              <a:t>公司法</a:t>
            </a:r>
            <a:r>
              <a:rPr lang="en-US" altLang="zh-CN" sz="2000" dirty="0"/>
              <a:t>»</a:t>
            </a:r>
            <a:r>
              <a:rPr lang="zh-CN" altLang="en-US" sz="2000" dirty="0"/>
              <a:t>设立的公司法人</a:t>
            </a:r>
            <a:r>
              <a:rPr lang="en-US" altLang="zh-CN" sz="2000" dirty="0"/>
              <a:t>,</a:t>
            </a:r>
            <a:r>
              <a:rPr lang="zh-CN" altLang="en-US" sz="2000" dirty="0"/>
              <a:t>独立承担民事责任</a:t>
            </a:r>
            <a:r>
              <a:rPr lang="en-US" altLang="zh-CN" sz="2000" dirty="0"/>
              <a:t>.</a:t>
            </a:r>
          </a:p>
          <a:p>
            <a:pPr marL="446088"/>
            <a:r>
              <a:rPr lang="en-US" altLang="zh-CN" sz="2000" dirty="0"/>
              <a:t>(</a:t>
            </a:r>
            <a:r>
              <a:rPr lang="zh-CN" altLang="en-US" sz="2000" dirty="0"/>
              <a:t>４</a:t>
            </a:r>
            <a:r>
              <a:rPr lang="en-US" altLang="zh-CN" sz="2000" dirty="0"/>
              <a:t>)</a:t>
            </a:r>
            <a:r>
              <a:rPr lang="zh-CN" altLang="en-US" sz="2000" dirty="0"/>
              <a:t>按照公司国籍背景不同</a:t>
            </a:r>
            <a:r>
              <a:rPr lang="en-US" altLang="zh-CN" sz="2000" dirty="0"/>
              <a:t>,</a:t>
            </a:r>
            <a:r>
              <a:rPr lang="zh-CN" altLang="en-US" sz="2000" dirty="0"/>
              <a:t>可把公司分为本国公司、外国公司和跨国公司</a:t>
            </a:r>
            <a:r>
              <a:rPr lang="en-US" altLang="zh-CN" sz="2000" dirty="0" smtClean="0"/>
              <a:t>.</a:t>
            </a:r>
            <a:r>
              <a:rPr lang="zh-CN" altLang="en-US" sz="2000" dirty="0" smtClean="0"/>
              <a:t>本国公司是指按所</a:t>
            </a:r>
            <a:r>
              <a:rPr lang="zh-CN" altLang="en-US" sz="2000" dirty="0"/>
              <a:t>在国的公司法设立的</a:t>
            </a:r>
            <a:r>
              <a:rPr lang="en-US" altLang="zh-CN" sz="2000" dirty="0"/>
              <a:t>,</a:t>
            </a:r>
            <a:r>
              <a:rPr lang="zh-CN" altLang="en-US" sz="2000" dirty="0"/>
              <a:t>其国籍属于所在国的公司</a:t>
            </a:r>
            <a:r>
              <a:rPr lang="en-US" altLang="zh-CN" sz="2000" dirty="0" smtClean="0"/>
              <a:t>.</a:t>
            </a:r>
            <a:r>
              <a:rPr lang="zh-CN" altLang="en-US" sz="2000" dirty="0" smtClean="0"/>
              <a:t>外国</a:t>
            </a:r>
            <a:r>
              <a:rPr lang="zh-CN" altLang="en-US" sz="2000" dirty="0"/>
              <a:t>公司是指不按所在国的法律设立</a:t>
            </a:r>
            <a:r>
              <a:rPr lang="en-US" altLang="zh-CN" sz="2000" dirty="0"/>
              <a:t>,</a:t>
            </a:r>
            <a:r>
              <a:rPr lang="zh-CN" altLang="en-US" sz="2000" dirty="0"/>
              <a:t>只是得到该国的认可或批准并办理</a:t>
            </a:r>
            <a:r>
              <a:rPr lang="zh-CN" altLang="en-US" sz="2000" dirty="0" smtClean="0"/>
              <a:t>必要的登记手续</a:t>
            </a:r>
            <a:r>
              <a:rPr lang="en-US" altLang="zh-CN" sz="2000" dirty="0"/>
              <a:t>,</a:t>
            </a:r>
            <a:r>
              <a:rPr lang="zh-CN" altLang="en-US" sz="2000" dirty="0"/>
              <a:t>在该国进行营业活动的公司</a:t>
            </a:r>
            <a:r>
              <a:rPr lang="en-US" altLang="zh-CN" sz="2000" dirty="0"/>
              <a:t>.</a:t>
            </a:r>
            <a:r>
              <a:rPr lang="zh-CN" altLang="en-US" sz="2000" dirty="0"/>
              <a:t>外国公司一般为外国总公司在所在国设立的分公司</a:t>
            </a:r>
            <a:r>
              <a:rPr lang="en-US" altLang="zh-CN" sz="2000" dirty="0"/>
              <a:t>.</a:t>
            </a:r>
          </a:p>
          <a:p>
            <a:pPr marL="446088"/>
            <a:r>
              <a:rPr lang="zh-CN" altLang="en-US" sz="2000" dirty="0"/>
              <a:t>跨国公司是指以本国为基地或中心</a:t>
            </a:r>
            <a:r>
              <a:rPr lang="en-US" altLang="zh-CN" sz="2000" dirty="0"/>
              <a:t>,</a:t>
            </a:r>
            <a:r>
              <a:rPr lang="zh-CN" altLang="en-US" sz="2000" dirty="0"/>
              <a:t>在不同国家或地区设立分公司、</a:t>
            </a:r>
            <a:r>
              <a:rPr lang="zh-CN" altLang="en-US" sz="2000" dirty="0" smtClean="0"/>
              <a:t>子公司或投资企业</a:t>
            </a:r>
            <a:r>
              <a:rPr lang="en-US" altLang="zh-CN" sz="2000" dirty="0"/>
              <a:t>,</a:t>
            </a:r>
            <a:r>
              <a:rPr lang="zh-CN" altLang="en-US" sz="2000" dirty="0"/>
              <a:t>从事国际性生产经营活动的经济组织</a:t>
            </a:r>
            <a:r>
              <a:rPr lang="en-US" altLang="zh-CN" sz="2000" dirty="0"/>
              <a:t>.</a:t>
            </a:r>
          </a:p>
          <a:p>
            <a:pPr marL="446088"/>
            <a:r>
              <a:rPr lang="en-US" altLang="zh-CN" sz="2000" dirty="0"/>
              <a:t>(</a:t>
            </a:r>
            <a:r>
              <a:rPr lang="zh-CN" altLang="en-US" sz="2000" dirty="0"/>
              <a:t>５</a:t>
            </a:r>
            <a:r>
              <a:rPr lang="en-US" altLang="zh-CN" sz="2000" dirty="0"/>
              <a:t>)</a:t>
            </a:r>
            <a:r>
              <a:rPr lang="zh-CN" altLang="en-US" sz="2000" dirty="0"/>
              <a:t>按照公司资本筹资方式及出资转让方式不同</a:t>
            </a:r>
            <a:r>
              <a:rPr lang="en-US" altLang="zh-CN" sz="2000" dirty="0"/>
              <a:t>,</a:t>
            </a:r>
            <a:r>
              <a:rPr lang="zh-CN" altLang="en-US" sz="2000" dirty="0" smtClean="0"/>
              <a:t>公司可分为封闭式公司和开放式公司</a:t>
            </a:r>
            <a:r>
              <a:rPr lang="zh-TW" altLang="en-US" sz="2000" dirty="0" smtClean="0"/>
              <a:t>两种</a:t>
            </a:r>
            <a:r>
              <a:rPr lang="en-US" altLang="zh-TW" sz="2000" dirty="0"/>
              <a:t>.</a:t>
            </a:r>
          </a:p>
          <a:p>
            <a:pPr marL="446088"/>
            <a:r>
              <a:rPr lang="zh-CN" altLang="en-US" sz="2000" dirty="0" smtClean="0"/>
              <a:t>封闭式公司是指公司资</a:t>
            </a:r>
            <a:r>
              <a:rPr lang="zh-CN" altLang="en-US" sz="2000" dirty="0"/>
              <a:t>本全部由特定股东拥有</a:t>
            </a:r>
            <a:r>
              <a:rPr lang="en-US" altLang="zh-CN" sz="2000" dirty="0"/>
              <a:t>,</a:t>
            </a:r>
            <a:r>
              <a:rPr lang="zh-CN" altLang="en-US" sz="2000" dirty="0"/>
              <a:t>股东股权不能自由转让的公司</a:t>
            </a:r>
            <a:r>
              <a:rPr lang="en-US" altLang="zh-CN" sz="2000" dirty="0"/>
              <a:t>.</a:t>
            </a:r>
          </a:p>
          <a:p>
            <a:pPr marL="446088"/>
            <a:r>
              <a:rPr lang="zh-CN" altLang="en-US" sz="2000" dirty="0"/>
              <a:t>开放式公司是指公开向社会公众募股</a:t>
            </a:r>
            <a:r>
              <a:rPr lang="en-US" altLang="zh-CN" sz="2000" dirty="0"/>
              <a:t>,</a:t>
            </a:r>
            <a:r>
              <a:rPr lang="zh-CN" altLang="en-US" sz="2000" dirty="0"/>
              <a:t>而且其股票可以在证券市场公开交易的公司</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8274912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668360" y="847863"/>
            <a:ext cx="10649202" cy="4862870"/>
          </a:xfrm>
          <a:prstGeom prst="rect">
            <a:avLst/>
          </a:prstGeom>
          <a:noFill/>
        </p:spPr>
        <p:txBody>
          <a:bodyPr wrap="square" rtlCol="0">
            <a:spAutoFit/>
          </a:bodyPr>
          <a:lstStyle/>
          <a:p>
            <a:r>
              <a:rPr lang="zh-CN" altLang="en-US" sz="2400" dirty="0"/>
              <a:t>四、清算组违反公司法的法律责任</a:t>
            </a:r>
          </a:p>
          <a:p>
            <a:pPr indent="534988"/>
            <a:r>
              <a:rPr lang="en-US" altLang="zh-CN" sz="2000" dirty="0"/>
              <a:t>(</a:t>
            </a:r>
            <a:r>
              <a:rPr lang="zh-CN" altLang="en-US" sz="2000" dirty="0"/>
              <a:t>１</a:t>
            </a:r>
            <a:r>
              <a:rPr lang="en-US" altLang="zh-CN" sz="2000" dirty="0"/>
              <a:t>)</a:t>
            </a:r>
            <a:r>
              <a:rPr lang="zh-CN" altLang="en-US" sz="2000" dirty="0"/>
              <a:t>清算组不依照本法规定向公司登记机关报送清算报告</a:t>
            </a:r>
            <a:r>
              <a:rPr lang="en-US" altLang="zh-CN" sz="2000" dirty="0"/>
              <a:t>,</a:t>
            </a:r>
            <a:r>
              <a:rPr lang="zh-CN" altLang="en-US" sz="2000" dirty="0"/>
              <a:t>或者报送清算报告隐瞒重要</a:t>
            </a:r>
          </a:p>
          <a:p>
            <a:pPr indent="534988"/>
            <a:r>
              <a:rPr lang="zh-CN" altLang="en-US" sz="2000" dirty="0"/>
              <a:t>事实或者有重大遗漏的</a:t>
            </a:r>
            <a:r>
              <a:rPr lang="en-US" altLang="zh-CN" sz="2000" dirty="0"/>
              <a:t>,</a:t>
            </a:r>
            <a:r>
              <a:rPr lang="zh-CN" altLang="en-US" sz="2000" dirty="0"/>
              <a:t>由公司登记机关责令改正</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清算组成员利用职权徇私舞弊、谋取非法收入或者侵占公司财产的</a:t>
            </a:r>
            <a:r>
              <a:rPr lang="en-US" altLang="zh-CN" sz="2000" dirty="0"/>
              <a:t>,</a:t>
            </a:r>
            <a:r>
              <a:rPr lang="zh-CN" altLang="en-US" sz="2000" dirty="0"/>
              <a:t>由公司登记机</a:t>
            </a:r>
          </a:p>
          <a:p>
            <a:pPr indent="534988"/>
            <a:r>
              <a:rPr lang="zh-CN" altLang="en-US" sz="2000" dirty="0"/>
              <a:t>关责令退还公司财产</a:t>
            </a:r>
            <a:r>
              <a:rPr lang="en-US" altLang="zh-CN" sz="2000" dirty="0"/>
              <a:t>,</a:t>
            </a:r>
            <a:r>
              <a:rPr lang="zh-CN" altLang="en-US" sz="2000" dirty="0"/>
              <a:t>没收违法所得</a:t>
            </a:r>
            <a:r>
              <a:rPr lang="en-US" altLang="zh-CN" sz="2000" dirty="0"/>
              <a:t>,</a:t>
            </a:r>
            <a:r>
              <a:rPr lang="zh-CN" altLang="en-US" sz="2000" dirty="0"/>
              <a:t>并可以处以违法所得１倍以上５倍以下的罚款</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清算组成员从事清算事务时</a:t>
            </a:r>
            <a:r>
              <a:rPr lang="en-US" altLang="zh-CN" sz="2000" dirty="0"/>
              <a:t>,</a:t>
            </a:r>
            <a:r>
              <a:rPr lang="zh-CN" altLang="en-US" sz="2000" dirty="0"/>
              <a:t>违反法律、行政法规或者公司章程给公司或者债权人</a:t>
            </a:r>
          </a:p>
          <a:p>
            <a:pPr indent="534988"/>
            <a:r>
              <a:rPr lang="zh-CN" altLang="en-US" sz="2000" dirty="0"/>
              <a:t>造成损失</a:t>
            </a:r>
            <a:r>
              <a:rPr lang="en-US" altLang="zh-CN" sz="2000" dirty="0"/>
              <a:t>,</a:t>
            </a:r>
            <a:r>
              <a:rPr lang="zh-CN" altLang="en-US" sz="2000" dirty="0"/>
              <a:t>公司或者债权人主张其承担赔偿责任的</a:t>
            </a:r>
            <a:r>
              <a:rPr lang="en-US" altLang="zh-CN" sz="2000" dirty="0"/>
              <a:t>,</a:t>
            </a:r>
            <a:r>
              <a:rPr lang="zh-CN" altLang="en-US" sz="2000" dirty="0"/>
              <a:t>人民法院应依法予以支持</a:t>
            </a:r>
            <a:r>
              <a:rPr lang="en-US" altLang="zh-CN" sz="2000" dirty="0" smtClean="0"/>
              <a:t>.</a:t>
            </a:r>
          </a:p>
          <a:p>
            <a:endParaRPr lang="en-US" altLang="zh-CN" sz="2400" dirty="0" smtClean="0"/>
          </a:p>
          <a:p>
            <a:r>
              <a:rPr lang="zh-CN" altLang="en-US" sz="2400" dirty="0" smtClean="0"/>
              <a:t>五</a:t>
            </a:r>
            <a:r>
              <a:rPr lang="zh-CN" altLang="en-US" sz="2400" dirty="0"/>
              <a:t>、国家机关违反公司法的法律责任</a:t>
            </a:r>
          </a:p>
          <a:p>
            <a:pPr indent="534988"/>
            <a:r>
              <a:rPr lang="en-US" altLang="zh-CN" sz="2000" dirty="0"/>
              <a:t>(</a:t>
            </a:r>
            <a:r>
              <a:rPr lang="zh-CN" altLang="en-US" sz="2000" dirty="0"/>
              <a:t>１</a:t>
            </a:r>
            <a:r>
              <a:rPr lang="en-US" altLang="zh-CN" sz="2000" dirty="0"/>
              <a:t>)</a:t>
            </a:r>
            <a:r>
              <a:rPr lang="zh-CN" altLang="en-US" sz="2000" dirty="0"/>
              <a:t>公司登记机关对不符合</a:t>
            </a:r>
            <a:r>
              <a:rPr lang="en-US" altLang="zh-CN" sz="2000" dirty="0"/>
              <a:t>«</a:t>
            </a:r>
            <a:r>
              <a:rPr lang="zh-CN" altLang="en-US" sz="2000" dirty="0"/>
              <a:t>公司法</a:t>
            </a:r>
            <a:r>
              <a:rPr lang="en-US" altLang="zh-CN" sz="2000" dirty="0"/>
              <a:t>»</a:t>
            </a:r>
            <a:r>
              <a:rPr lang="zh-CN" altLang="en-US" sz="2000" dirty="0"/>
              <a:t>规定条件的登记申请予以登记</a:t>
            </a:r>
            <a:r>
              <a:rPr lang="en-US" altLang="zh-CN" sz="2000" dirty="0"/>
              <a:t>,</a:t>
            </a:r>
            <a:r>
              <a:rPr lang="zh-CN" altLang="en-US" sz="2000" dirty="0"/>
              <a:t>或者对符合</a:t>
            </a:r>
            <a:r>
              <a:rPr lang="en-US" altLang="zh-CN" sz="2000" dirty="0"/>
              <a:t>«</a:t>
            </a:r>
            <a:r>
              <a:rPr lang="zh-CN" altLang="en-US" sz="2000" dirty="0"/>
              <a:t>公司</a:t>
            </a:r>
          </a:p>
          <a:p>
            <a:pPr indent="534988"/>
            <a:r>
              <a:rPr lang="zh-CN" altLang="en-US" sz="2000" dirty="0"/>
              <a:t>法</a:t>
            </a:r>
            <a:r>
              <a:rPr lang="en-US" altLang="zh-CN" sz="2000" dirty="0"/>
              <a:t>»</a:t>
            </a:r>
            <a:r>
              <a:rPr lang="zh-CN" altLang="en-US" sz="2000" dirty="0"/>
              <a:t>规定条件的登记申请不予登记的</a:t>
            </a:r>
            <a:r>
              <a:rPr lang="en-US" altLang="zh-CN" sz="2000" dirty="0"/>
              <a:t>,</a:t>
            </a:r>
            <a:r>
              <a:rPr lang="zh-CN" altLang="en-US" sz="2000" dirty="0"/>
              <a:t>对直接负责的主管人员和其他直接责任人员</a:t>
            </a:r>
            <a:r>
              <a:rPr lang="en-US" altLang="zh-CN" sz="2000" dirty="0"/>
              <a:t>,</a:t>
            </a:r>
            <a:r>
              <a:rPr lang="zh-CN" altLang="en-US" sz="2000" dirty="0"/>
              <a:t>依法给</a:t>
            </a:r>
          </a:p>
          <a:p>
            <a:pPr indent="534988"/>
            <a:r>
              <a:rPr lang="zh-CN" altLang="en-US" sz="2000" dirty="0"/>
              <a:t>予行政处分</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公司登记机关的上级部门强令公司登记机关对不符合</a:t>
            </a:r>
            <a:r>
              <a:rPr lang="en-US" altLang="zh-CN" sz="2000" dirty="0"/>
              <a:t>«</a:t>
            </a:r>
            <a:r>
              <a:rPr lang="zh-CN" altLang="en-US" sz="2000" dirty="0"/>
              <a:t>公司法</a:t>
            </a:r>
            <a:r>
              <a:rPr lang="en-US" altLang="zh-CN" sz="2000" dirty="0"/>
              <a:t>»</a:t>
            </a:r>
            <a:r>
              <a:rPr lang="zh-CN" altLang="en-US" sz="2000" dirty="0"/>
              <a:t>规定条件的登记申</a:t>
            </a:r>
          </a:p>
          <a:p>
            <a:pPr indent="534988"/>
            <a:r>
              <a:rPr lang="zh-CN" altLang="en-US" sz="2000" dirty="0"/>
              <a:t>请予以登记</a:t>
            </a:r>
            <a:r>
              <a:rPr lang="en-US" altLang="zh-CN" sz="2000" dirty="0"/>
              <a:t>,</a:t>
            </a:r>
            <a:r>
              <a:rPr lang="zh-CN" altLang="en-US" sz="2000" dirty="0"/>
              <a:t>或者对符合</a:t>
            </a:r>
            <a:r>
              <a:rPr lang="en-US" altLang="zh-CN" sz="2000" dirty="0"/>
              <a:t>«</a:t>
            </a:r>
            <a:r>
              <a:rPr lang="zh-CN" altLang="en-US" sz="2000" dirty="0"/>
              <a:t>公司法</a:t>
            </a:r>
            <a:r>
              <a:rPr lang="en-US" altLang="zh-CN" sz="2000" dirty="0"/>
              <a:t>»</a:t>
            </a:r>
            <a:r>
              <a:rPr lang="zh-CN" altLang="en-US" sz="2000" dirty="0"/>
              <a:t>规定条件的登记申请不予登记的</a:t>
            </a:r>
            <a:r>
              <a:rPr lang="en-US" altLang="zh-CN" sz="2000" dirty="0"/>
              <a:t>,</a:t>
            </a:r>
            <a:r>
              <a:rPr lang="zh-CN" altLang="en-US" sz="2000" dirty="0"/>
              <a:t>或者对违法登记进行</a:t>
            </a:r>
            <a:r>
              <a:rPr lang="zh-CN" altLang="en-US" sz="2000" dirty="0" smtClean="0"/>
              <a:t>包</a:t>
            </a:r>
            <a:r>
              <a:rPr lang="zh-CN" altLang="en-US" sz="2000" dirty="0"/>
              <a:t>庇的</a:t>
            </a:r>
            <a:r>
              <a:rPr lang="en-US" altLang="zh-CN" sz="2000" dirty="0"/>
              <a:t>,</a:t>
            </a:r>
            <a:r>
              <a:rPr lang="zh-CN" altLang="en-US" sz="2000" dirty="0"/>
              <a:t>对直接负责的主管人员和其他直接责任人员依法给予行政处分</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5088135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668360" y="847863"/>
            <a:ext cx="10649202" cy="1384995"/>
          </a:xfrm>
          <a:prstGeom prst="rect">
            <a:avLst/>
          </a:prstGeom>
          <a:noFill/>
        </p:spPr>
        <p:txBody>
          <a:bodyPr wrap="square" rtlCol="0">
            <a:spAutoFit/>
          </a:bodyPr>
          <a:lstStyle/>
          <a:p>
            <a:r>
              <a:rPr lang="zh-CN" altLang="en-US" sz="2400" dirty="0"/>
              <a:t>六、有关公司法责任的其他法律规定</a:t>
            </a:r>
          </a:p>
          <a:p>
            <a:pPr indent="534988"/>
            <a:r>
              <a:rPr lang="en-US" altLang="zh-CN" sz="2000" dirty="0"/>
              <a:t>(</a:t>
            </a:r>
            <a:r>
              <a:rPr lang="zh-CN" altLang="en-US" sz="2000" dirty="0"/>
              <a:t>１</a:t>
            </a:r>
            <a:r>
              <a:rPr lang="en-US" altLang="zh-CN" sz="2000" dirty="0"/>
              <a:t>)</a:t>
            </a:r>
            <a:r>
              <a:rPr lang="zh-CN" altLang="en-US" sz="2000" dirty="0"/>
              <a:t>公司违反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应当承担民事赔偿责任和缴纳罚款、罚金的</a:t>
            </a:r>
            <a:r>
              <a:rPr lang="en-US" altLang="zh-CN" sz="2000" dirty="0"/>
              <a:t>,</a:t>
            </a:r>
            <a:r>
              <a:rPr lang="zh-CN" altLang="en-US" sz="2000" dirty="0"/>
              <a:t>其财产不足以</a:t>
            </a:r>
          </a:p>
          <a:p>
            <a:pPr indent="534988"/>
            <a:r>
              <a:rPr lang="zh-CN" altLang="en-US" sz="2000" dirty="0"/>
              <a:t>支付时</a:t>
            </a:r>
            <a:r>
              <a:rPr lang="en-US" altLang="zh-CN" sz="2000" dirty="0"/>
              <a:t>,</a:t>
            </a:r>
            <a:r>
              <a:rPr lang="zh-CN" altLang="en-US" sz="2000" dirty="0"/>
              <a:t>先承担民事赔偿责任</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7963513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违反公司法的法律责任</a:t>
            </a:r>
          </a:p>
        </p:txBody>
      </p:sp>
      <p:sp>
        <p:nvSpPr>
          <p:cNvPr id="37" name="文本框 36"/>
          <p:cNvSpPr txBox="1"/>
          <p:nvPr/>
        </p:nvSpPr>
        <p:spPr>
          <a:xfrm>
            <a:off x="668360" y="847863"/>
            <a:ext cx="10649202" cy="1384995"/>
          </a:xfrm>
          <a:prstGeom prst="rect">
            <a:avLst/>
          </a:prstGeom>
          <a:noFill/>
        </p:spPr>
        <p:txBody>
          <a:bodyPr wrap="square" rtlCol="0">
            <a:spAutoFit/>
          </a:bodyPr>
          <a:lstStyle/>
          <a:p>
            <a:r>
              <a:rPr lang="zh-CN" altLang="en-US" sz="2400" dirty="0"/>
              <a:t>六、有关公司法责任的其他法律规定</a:t>
            </a:r>
          </a:p>
          <a:p>
            <a:pPr indent="534988"/>
            <a:r>
              <a:rPr lang="en-US" altLang="zh-CN" sz="2000" dirty="0"/>
              <a:t>(</a:t>
            </a:r>
            <a:r>
              <a:rPr lang="zh-CN" altLang="en-US" sz="2000" dirty="0"/>
              <a:t>１</a:t>
            </a:r>
            <a:r>
              <a:rPr lang="en-US" altLang="zh-CN" sz="2000" dirty="0"/>
              <a:t>)</a:t>
            </a:r>
            <a:r>
              <a:rPr lang="zh-CN" altLang="en-US" sz="2000" dirty="0"/>
              <a:t>公司违反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应当承担民事赔偿责任和缴纳罚款、罚金的</a:t>
            </a:r>
            <a:r>
              <a:rPr lang="en-US" altLang="zh-CN" sz="2000" dirty="0"/>
              <a:t>,</a:t>
            </a:r>
            <a:r>
              <a:rPr lang="zh-CN" altLang="en-US" sz="2000" dirty="0"/>
              <a:t>其财产不足以</a:t>
            </a:r>
          </a:p>
          <a:p>
            <a:pPr indent="534988"/>
            <a:r>
              <a:rPr lang="zh-CN" altLang="en-US" sz="2000" dirty="0"/>
              <a:t>支付时</a:t>
            </a:r>
            <a:r>
              <a:rPr lang="en-US" altLang="zh-CN" sz="2000" dirty="0"/>
              <a:t>,</a:t>
            </a:r>
            <a:r>
              <a:rPr lang="zh-CN" altLang="en-US" sz="2000" dirty="0"/>
              <a:t>先承担民事赔偿责任</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违反</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68501558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a:cs typeface="+mn-ea"/>
                <a:sym typeface="+mn-lt"/>
              </a:rPr>
              <a:t>本章结束！</a:t>
            </a: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公司法概述</a:t>
            </a:r>
          </a:p>
        </p:txBody>
      </p:sp>
      <p:sp>
        <p:nvSpPr>
          <p:cNvPr id="37" name="文本框 36"/>
          <p:cNvSpPr txBox="1"/>
          <p:nvPr/>
        </p:nvSpPr>
        <p:spPr>
          <a:xfrm>
            <a:off x="601522" y="825579"/>
            <a:ext cx="11005663" cy="5016757"/>
          </a:xfrm>
          <a:prstGeom prst="rect">
            <a:avLst/>
          </a:prstGeom>
          <a:noFill/>
        </p:spPr>
        <p:txBody>
          <a:bodyPr wrap="square" rtlCol="0">
            <a:spAutoFit/>
          </a:bodyPr>
          <a:lstStyle/>
          <a:p>
            <a:r>
              <a:rPr lang="zh-CN" altLang="en-US" sz="2400" b="1" dirty="0"/>
              <a:t>二、公司法概述 </a:t>
            </a:r>
          </a:p>
          <a:p>
            <a:r>
              <a:rPr lang="zh-CN" altLang="en-US" sz="2400" dirty="0" smtClean="0"/>
              <a:t>   </a:t>
            </a:r>
            <a:r>
              <a:rPr lang="en-US" altLang="zh-CN" sz="2400" dirty="0" smtClean="0"/>
              <a:t>(</a:t>
            </a:r>
            <a:r>
              <a:rPr lang="zh-CN" altLang="en-US" sz="2400" dirty="0"/>
              <a:t>一</a:t>
            </a:r>
            <a:r>
              <a:rPr lang="en-US" altLang="zh-CN" sz="2400" dirty="0"/>
              <a:t>)</a:t>
            </a:r>
            <a:r>
              <a:rPr lang="zh-CN" altLang="en-US" sz="2400" dirty="0"/>
              <a:t>公司法的概念</a:t>
            </a:r>
          </a:p>
          <a:p>
            <a:pPr marL="446088"/>
            <a:r>
              <a:rPr lang="zh-CN" altLang="en-US" sz="2000" dirty="0"/>
              <a:t>公司法是规范公司的设立、组织、活动、终止以及其他对内对外关系的法律规范的总称</a:t>
            </a:r>
            <a:r>
              <a:rPr lang="en-US" altLang="zh-CN" sz="2000" dirty="0" smtClean="0"/>
              <a:t>.</a:t>
            </a:r>
            <a:r>
              <a:rPr lang="zh-CN" altLang="en-US" sz="2000" dirty="0" smtClean="0"/>
              <a:t>它</a:t>
            </a:r>
            <a:r>
              <a:rPr lang="zh-CN" altLang="en-US" sz="2000" dirty="0"/>
              <a:t>是我国法律体系的重要组成部分</a:t>
            </a:r>
            <a:r>
              <a:rPr lang="en-US" altLang="zh-CN" sz="2000" dirty="0"/>
              <a:t>,</a:t>
            </a:r>
            <a:r>
              <a:rPr lang="zh-CN" altLang="en-US" sz="2000" dirty="0"/>
              <a:t>是规范市场主体的重要法律</a:t>
            </a:r>
            <a:r>
              <a:rPr lang="en-US" altLang="zh-CN" sz="2000" dirty="0"/>
              <a:t>.</a:t>
            </a:r>
          </a:p>
          <a:p>
            <a:pPr indent="446088"/>
            <a:r>
              <a:rPr lang="en-US" altLang="zh-CN" sz="2400" dirty="0"/>
              <a:t>(</a:t>
            </a:r>
            <a:r>
              <a:rPr lang="zh-CN" altLang="en-US" sz="2400" dirty="0"/>
              <a:t>二</a:t>
            </a:r>
            <a:r>
              <a:rPr lang="en-US" altLang="zh-CN" sz="2400" dirty="0"/>
              <a:t>)</a:t>
            </a:r>
            <a:r>
              <a:rPr lang="zh-CN" altLang="en-US" sz="2400" dirty="0"/>
              <a:t>公司法的立法概况</a:t>
            </a:r>
          </a:p>
          <a:p>
            <a:pPr marL="446088"/>
            <a:r>
              <a:rPr lang="en-US" altLang="zh-CN" sz="2000" dirty="0"/>
              <a:t>«</a:t>
            </a:r>
            <a:r>
              <a:rPr lang="zh-CN" altLang="en-US" sz="2000" dirty="0"/>
              <a:t>公司法</a:t>
            </a:r>
            <a:r>
              <a:rPr lang="en-US" altLang="zh-CN" sz="2000" dirty="0"/>
              <a:t>»</a:t>
            </a:r>
            <a:r>
              <a:rPr lang="zh-CN" altLang="en-US" sz="2000" dirty="0"/>
              <a:t>由第八届全国人民代表大会常务委员</a:t>
            </a:r>
            <a:r>
              <a:rPr lang="zh-CN" altLang="en-US" sz="2000" dirty="0" smtClean="0"/>
              <a:t>会第五次会议于</a:t>
            </a:r>
            <a:r>
              <a:rPr lang="en-US" altLang="zh-CN" sz="2000" dirty="0" smtClean="0"/>
              <a:t>1993</a:t>
            </a:r>
            <a:r>
              <a:rPr lang="zh-CN" altLang="en-US" sz="2000" dirty="0" smtClean="0"/>
              <a:t>年</a:t>
            </a:r>
            <a:r>
              <a:rPr lang="en-US" altLang="zh-CN" sz="2000" dirty="0" smtClean="0"/>
              <a:t>12</a:t>
            </a:r>
            <a:r>
              <a:rPr lang="zh-CN" altLang="en-US" sz="2000" dirty="0" smtClean="0"/>
              <a:t>月</a:t>
            </a:r>
            <a:r>
              <a:rPr lang="en-US" altLang="zh-CN" sz="2000" dirty="0" smtClean="0"/>
              <a:t>29</a:t>
            </a:r>
            <a:r>
              <a:rPr lang="zh-CN" altLang="en-US" sz="2000" dirty="0" smtClean="0"/>
              <a:t>日通过</a:t>
            </a:r>
            <a:r>
              <a:rPr lang="en-US" altLang="zh-CN" sz="2000" dirty="0"/>
              <a:t>,</a:t>
            </a:r>
            <a:r>
              <a:rPr lang="zh-CN" altLang="en-US" sz="2000" dirty="0" smtClean="0"/>
              <a:t>自</a:t>
            </a:r>
            <a:r>
              <a:rPr lang="en-US" altLang="zh-CN" sz="2000" dirty="0" smtClean="0"/>
              <a:t>1994</a:t>
            </a:r>
            <a:r>
              <a:rPr lang="zh-CN" altLang="en-US" sz="2000" dirty="0" smtClean="0"/>
              <a:t>年</a:t>
            </a:r>
            <a:r>
              <a:rPr lang="en-US" altLang="zh-CN" sz="2000" dirty="0" smtClean="0"/>
              <a:t>7</a:t>
            </a:r>
            <a:r>
              <a:rPr lang="zh-CN" altLang="en-US" sz="2000" dirty="0" smtClean="0"/>
              <a:t>月</a:t>
            </a:r>
            <a:r>
              <a:rPr lang="en-US" altLang="zh-CN" sz="2000" dirty="0" smtClean="0"/>
              <a:t>1</a:t>
            </a:r>
            <a:r>
              <a:rPr lang="zh-CN" altLang="en-US" sz="2000" dirty="0" smtClean="0"/>
              <a:t>日起</a:t>
            </a:r>
            <a:r>
              <a:rPr lang="zh-CN" altLang="en-US" sz="2000" dirty="0"/>
              <a:t>施行</a:t>
            </a:r>
            <a:r>
              <a:rPr lang="en-US" altLang="zh-CN" sz="2000" dirty="0"/>
              <a:t>.</a:t>
            </a:r>
            <a:r>
              <a:rPr lang="zh-CN" altLang="en-US" sz="2000" dirty="0"/>
              <a:t>此后</a:t>
            </a:r>
            <a:r>
              <a:rPr lang="en-US" altLang="zh-CN" sz="2000" dirty="0"/>
              <a:t>,</a:t>
            </a:r>
            <a:r>
              <a:rPr lang="zh-CN" altLang="en-US" sz="2000" dirty="0"/>
              <a:t>全国人民</a:t>
            </a:r>
            <a:r>
              <a:rPr lang="zh-CN" altLang="en-US" sz="2000" dirty="0" smtClean="0"/>
              <a:t>代表大会常务委员会于</a:t>
            </a:r>
            <a:r>
              <a:rPr lang="en-US" altLang="zh-CN" sz="2000" dirty="0" smtClean="0"/>
              <a:t>1999</a:t>
            </a:r>
            <a:r>
              <a:rPr lang="zh-CN" altLang="en-US" sz="2000" dirty="0" smtClean="0"/>
              <a:t>年</a:t>
            </a:r>
            <a:r>
              <a:rPr lang="en-US" altLang="zh-CN" sz="2000" dirty="0" smtClean="0"/>
              <a:t>12</a:t>
            </a:r>
            <a:r>
              <a:rPr lang="zh-CN" altLang="en-US" sz="2000" dirty="0" smtClean="0"/>
              <a:t>月</a:t>
            </a:r>
            <a:r>
              <a:rPr lang="zh-CN" altLang="zh-CN" sz="2000" dirty="0" smtClean="0"/>
              <a:t>2</a:t>
            </a:r>
            <a:r>
              <a:rPr lang="en-US" altLang="zh-CN" sz="2000" dirty="0" smtClean="0"/>
              <a:t>5</a:t>
            </a:r>
            <a:r>
              <a:rPr lang="zh-CN" altLang="en-US" sz="2000" dirty="0" smtClean="0"/>
              <a:t>日</a:t>
            </a:r>
            <a:r>
              <a:rPr lang="zh-CN" altLang="en-US" sz="2000" dirty="0"/>
              <a:t>、</a:t>
            </a:r>
          </a:p>
          <a:p>
            <a:pPr marL="446088"/>
            <a:r>
              <a:rPr lang="en-US" altLang="zh-CN" sz="2000" dirty="0" smtClean="0"/>
              <a:t>2004</a:t>
            </a:r>
            <a:r>
              <a:rPr lang="zh-CN" altLang="en-US" sz="2000" dirty="0" smtClean="0"/>
              <a:t>年</a:t>
            </a:r>
            <a:r>
              <a:rPr lang="en-US" altLang="zh-CN" sz="2000" dirty="0" smtClean="0"/>
              <a:t>8</a:t>
            </a:r>
            <a:r>
              <a:rPr lang="zh-CN" altLang="en-US" sz="2000" dirty="0" smtClean="0"/>
              <a:t>月</a:t>
            </a:r>
            <a:r>
              <a:rPr lang="en-US" altLang="zh-CN" sz="2000" dirty="0" smtClean="0"/>
              <a:t>28</a:t>
            </a:r>
            <a:r>
              <a:rPr lang="zh-CN" altLang="en-US" sz="2000" dirty="0" smtClean="0"/>
              <a:t>日进行了两</a:t>
            </a:r>
            <a:r>
              <a:rPr lang="zh-CN" altLang="en-US" sz="2000" dirty="0"/>
              <a:t>次小的修正</a:t>
            </a:r>
            <a:r>
              <a:rPr lang="en-US" altLang="zh-CN" sz="2000" dirty="0" smtClean="0"/>
              <a:t>,2005</a:t>
            </a:r>
            <a:r>
              <a:rPr lang="zh-CN" altLang="en-US" sz="2000" dirty="0" smtClean="0"/>
              <a:t>年</a:t>
            </a:r>
            <a:r>
              <a:rPr lang="en-US" altLang="zh-CN" sz="2000" dirty="0" smtClean="0"/>
              <a:t>10</a:t>
            </a:r>
            <a:r>
              <a:rPr lang="zh-CN" altLang="en-US" sz="2000" dirty="0" smtClean="0"/>
              <a:t>月</a:t>
            </a:r>
            <a:r>
              <a:rPr lang="en-US" altLang="zh-CN" sz="2000" dirty="0" smtClean="0"/>
              <a:t>27</a:t>
            </a:r>
            <a:r>
              <a:rPr lang="zh-CN" altLang="en-US" sz="2000" dirty="0" smtClean="0"/>
              <a:t>日</a:t>
            </a:r>
            <a:r>
              <a:rPr lang="en-US" altLang="zh-CN" sz="2000" dirty="0"/>
              <a:t>,</a:t>
            </a:r>
            <a:r>
              <a:rPr lang="zh-CN" altLang="en-US" sz="2000" dirty="0"/>
              <a:t>第十届全国人民</a:t>
            </a:r>
            <a:r>
              <a:rPr lang="zh-CN" altLang="en-US" sz="2000" dirty="0" smtClean="0"/>
              <a:t>代表大会常务委员</a:t>
            </a:r>
            <a:r>
              <a:rPr lang="zh-CN" altLang="en-US" sz="2000" dirty="0"/>
              <a:t>会第十八次会议对</a:t>
            </a:r>
            <a:r>
              <a:rPr lang="en-US" altLang="zh-CN" sz="2000" dirty="0"/>
              <a:t>«</a:t>
            </a:r>
            <a:r>
              <a:rPr lang="zh-CN" altLang="en-US" sz="2000" dirty="0"/>
              <a:t>公司法</a:t>
            </a:r>
            <a:r>
              <a:rPr lang="en-US" altLang="zh-CN" sz="2000" dirty="0"/>
              <a:t>»</a:t>
            </a:r>
            <a:r>
              <a:rPr lang="zh-CN" altLang="en-US" sz="2000" dirty="0"/>
              <a:t>进行了较大规模的修订后重新颁布</a:t>
            </a:r>
            <a:r>
              <a:rPr lang="en-US" altLang="zh-CN" sz="2000" dirty="0"/>
              <a:t>,</a:t>
            </a:r>
            <a:r>
              <a:rPr lang="zh-CN" altLang="en-US" sz="2000" dirty="0" smtClean="0"/>
              <a:t>自</a:t>
            </a:r>
            <a:r>
              <a:rPr lang="en-US" altLang="zh-CN" sz="2000" dirty="0" smtClean="0"/>
              <a:t>2006</a:t>
            </a:r>
            <a:r>
              <a:rPr lang="zh-CN" altLang="en-US" sz="2000" dirty="0" smtClean="0"/>
              <a:t>年</a:t>
            </a:r>
            <a:r>
              <a:rPr lang="en-US" altLang="zh-CN" sz="2000" dirty="0" smtClean="0"/>
              <a:t>1</a:t>
            </a:r>
            <a:r>
              <a:rPr lang="zh-CN" altLang="en-US" sz="2000" dirty="0" smtClean="0"/>
              <a:t>月</a:t>
            </a:r>
            <a:r>
              <a:rPr lang="en-US" altLang="zh-CN" sz="2000" dirty="0" smtClean="0"/>
              <a:t>1</a:t>
            </a:r>
            <a:r>
              <a:rPr lang="zh-CN" altLang="en-US" sz="2000" dirty="0" smtClean="0"/>
              <a:t>日起</a:t>
            </a:r>
            <a:r>
              <a:rPr lang="ja-JP" altLang="en-US" sz="2000" dirty="0" smtClean="0"/>
              <a:t>施行</a:t>
            </a:r>
            <a:r>
              <a:rPr lang="en-US" altLang="ja-JP" sz="2000" dirty="0" smtClean="0"/>
              <a:t>.</a:t>
            </a:r>
          </a:p>
          <a:p>
            <a:pPr marL="446088"/>
            <a:r>
              <a:rPr lang="en-US" altLang="ja-JP" sz="2400" dirty="0" smtClean="0"/>
              <a:t>(</a:t>
            </a:r>
            <a:r>
              <a:rPr lang="zh-CN" altLang="en-US" sz="2400" dirty="0" smtClean="0"/>
              <a:t>三</a:t>
            </a:r>
            <a:r>
              <a:rPr lang="en-US" altLang="zh-CN" sz="2400" dirty="0"/>
              <a:t>)</a:t>
            </a:r>
            <a:r>
              <a:rPr lang="zh-CN" altLang="en-US" sz="2400" dirty="0"/>
              <a:t>公司法的适用范围</a:t>
            </a:r>
          </a:p>
          <a:p>
            <a:pPr marL="446088"/>
            <a:r>
              <a:rPr lang="en-US" altLang="zh-CN" sz="2000" dirty="0"/>
              <a:t>«</a:t>
            </a:r>
            <a:r>
              <a:rPr lang="zh-CN" altLang="en-US" sz="2000" dirty="0"/>
              <a:t>公司法</a:t>
            </a:r>
            <a:r>
              <a:rPr lang="en-US" altLang="zh-CN" sz="2000" dirty="0"/>
              <a:t>»</a:t>
            </a:r>
            <a:r>
              <a:rPr lang="zh-CN" altLang="en-US" sz="2000" dirty="0"/>
              <a:t>的适用范围是在中国境内依法设立的有限责任公司和股份有限公司</a:t>
            </a:r>
            <a:r>
              <a:rPr lang="en-US" altLang="zh-CN" sz="2000" dirty="0"/>
              <a:t>,</a:t>
            </a:r>
            <a:r>
              <a:rPr lang="zh-CN" altLang="en-US" sz="2000" dirty="0" smtClean="0"/>
              <a:t>不适用于</a:t>
            </a:r>
            <a:r>
              <a:rPr lang="zh-CN" altLang="en-US" sz="2000" dirty="0"/>
              <a:t>其他类型的公司</a:t>
            </a:r>
            <a:r>
              <a:rPr lang="en-US" altLang="zh-CN" sz="2000" dirty="0" smtClean="0"/>
              <a:t>.</a:t>
            </a:r>
          </a:p>
          <a:p>
            <a:pPr marL="446088"/>
            <a:r>
              <a:rPr lang="en-US" altLang="zh-CN" sz="2400" dirty="0" smtClean="0"/>
              <a:t>(</a:t>
            </a:r>
            <a:r>
              <a:rPr lang="zh-CN" altLang="en-US" sz="2400" dirty="0"/>
              <a:t>四</a:t>
            </a:r>
            <a:r>
              <a:rPr lang="en-US" altLang="zh-CN" sz="2400" dirty="0"/>
              <a:t>)</a:t>
            </a:r>
            <a:r>
              <a:rPr lang="zh-CN" altLang="en-US" sz="2400" dirty="0"/>
              <a:t>公司法的原则</a:t>
            </a:r>
          </a:p>
          <a:p>
            <a:pPr marL="446088"/>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公司从事经营活动</a:t>
            </a:r>
            <a:r>
              <a:rPr lang="en-US" altLang="zh-CN" sz="2000" dirty="0"/>
              <a:t>,</a:t>
            </a:r>
            <a:r>
              <a:rPr lang="zh-CN" altLang="en-US" sz="2000" dirty="0"/>
              <a:t>必须遵守法律、行政法规</a:t>
            </a:r>
            <a:r>
              <a:rPr lang="en-US" altLang="zh-CN" sz="2000" dirty="0"/>
              <a:t>,</a:t>
            </a:r>
            <a:r>
              <a:rPr lang="zh-CN" altLang="en-US" sz="2000" dirty="0"/>
              <a:t>遵守社会公德、商业道德</a:t>
            </a:r>
            <a:r>
              <a:rPr lang="en-US" altLang="zh-CN" sz="2000" dirty="0" smtClean="0"/>
              <a:t>,</a:t>
            </a:r>
            <a:r>
              <a:rPr lang="zh-CN" altLang="en-US" sz="2000" dirty="0" smtClean="0"/>
              <a:t>诚实</a:t>
            </a:r>
            <a:r>
              <a:rPr lang="zh-CN" altLang="en-US" sz="2000" dirty="0"/>
              <a:t>守信</a:t>
            </a:r>
            <a:r>
              <a:rPr lang="en-US" altLang="zh-CN" sz="2000" dirty="0"/>
              <a:t>,</a:t>
            </a:r>
            <a:r>
              <a:rPr lang="zh-CN" altLang="en-US" sz="2000" dirty="0"/>
              <a:t>接受政府和社会公众的监督</a:t>
            </a:r>
            <a:r>
              <a:rPr lang="en-US" altLang="zh-CN" sz="2000" dirty="0"/>
              <a:t>,</a:t>
            </a:r>
            <a:r>
              <a:rPr lang="zh-CN" altLang="en-US" sz="2000" dirty="0"/>
              <a:t>承担社会责任</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0883493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01522" y="959285"/>
            <a:ext cx="11005663" cy="4585871"/>
          </a:xfrm>
          <a:prstGeom prst="rect">
            <a:avLst/>
          </a:prstGeom>
          <a:noFill/>
        </p:spPr>
        <p:txBody>
          <a:bodyPr wrap="square" rtlCol="0">
            <a:spAutoFit/>
          </a:bodyPr>
          <a:lstStyle/>
          <a:p>
            <a:r>
              <a:rPr lang="zh-CN" altLang="en-US" sz="2400" dirty="0"/>
              <a:t>一、有限责任公司的概念与特征</a:t>
            </a:r>
          </a:p>
          <a:p>
            <a:pPr marL="534988"/>
            <a:r>
              <a:rPr lang="en-US" altLang="zh-CN" sz="2400" dirty="0"/>
              <a:t>(</a:t>
            </a:r>
            <a:r>
              <a:rPr lang="zh-CN" altLang="en-US" sz="2400" dirty="0"/>
              <a:t>一</a:t>
            </a:r>
            <a:r>
              <a:rPr lang="en-US" altLang="zh-CN" sz="2400" dirty="0"/>
              <a:t>)</a:t>
            </a:r>
            <a:r>
              <a:rPr lang="zh-CN" altLang="en-US" sz="2400" dirty="0"/>
              <a:t>有限责任公司的概念</a:t>
            </a:r>
          </a:p>
          <a:p>
            <a:pPr marL="534988" indent="446088"/>
            <a:r>
              <a:rPr lang="zh-CN" altLang="en-US" sz="2000" dirty="0"/>
              <a:t>有限责任公司是指依照</a:t>
            </a:r>
            <a:r>
              <a:rPr lang="en-US" altLang="zh-CN" sz="2000" dirty="0"/>
              <a:t>«</a:t>
            </a:r>
            <a:r>
              <a:rPr lang="zh-CN" altLang="en-US" sz="2000" dirty="0"/>
              <a:t>公司法</a:t>
            </a:r>
            <a:r>
              <a:rPr lang="en-US" altLang="zh-CN" sz="2000" dirty="0"/>
              <a:t>»</a:t>
            </a:r>
            <a:r>
              <a:rPr lang="zh-CN" altLang="en-US" sz="2000" dirty="0"/>
              <a:t>设立的</a:t>
            </a:r>
            <a:r>
              <a:rPr lang="en-US" altLang="zh-CN" sz="2000" dirty="0"/>
              <a:t>,</a:t>
            </a:r>
            <a:r>
              <a:rPr lang="zh-CN" altLang="en-US" sz="2000" dirty="0"/>
              <a:t>由符合法定人数的股东组成</a:t>
            </a:r>
            <a:r>
              <a:rPr lang="en-US" altLang="zh-CN" sz="2000" dirty="0"/>
              <a:t>,</a:t>
            </a:r>
            <a:r>
              <a:rPr lang="zh-CN" altLang="en-US" sz="2000" dirty="0"/>
              <a:t>股东以其认缴的</a:t>
            </a:r>
          </a:p>
          <a:p>
            <a:pPr marL="534988" indent="446088"/>
            <a:r>
              <a:rPr lang="zh-CN" altLang="en-US" sz="2000" dirty="0"/>
              <a:t>出资额为限对公司债务承担责任</a:t>
            </a:r>
            <a:r>
              <a:rPr lang="en-US" altLang="zh-CN" sz="2000" dirty="0"/>
              <a:t>,</a:t>
            </a:r>
            <a:r>
              <a:rPr lang="zh-CN" altLang="en-US" sz="2000" dirty="0"/>
              <a:t>公司以其全部资产对公司债务承担责任的企业法人</a:t>
            </a:r>
            <a:r>
              <a:rPr lang="en-US" altLang="zh-CN" sz="2000" dirty="0"/>
              <a:t>.</a:t>
            </a:r>
          </a:p>
          <a:p>
            <a:pPr marL="534988"/>
            <a:r>
              <a:rPr lang="en-US" altLang="zh-CN" sz="2400" dirty="0"/>
              <a:t>(</a:t>
            </a:r>
            <a:r>
              <a:rPr lang="zh-CN" altLang="en-US" sz="2400" dirty="0"/>
              <a:t>二</a:t>
            </a:r>
            <a:r>
              <a:rPr lang="en-US" altLang="zh-CN" sz="2400" dirty="0"/>
              <a:t>)</a:t>
            </a:r>
            <a:r>
              <a:rPr lang="zh-CN" altLang="en-US" sz="2400" dirty="0"/>
              <a:t>有限责任公司的特征</a:t>
            </a:r>
          </a:p>
          <a:p>
            <a:pPr marL="981075" indent="88900"/>
            <a:r>
              <a:rPr lang="zh-CN" altLang="en-US" sz="2000" dirty="0"/>
              <a:t>有限责任公司具有以下几个特征</a:t>
            </a:r>
            <a:r>
              <a:rPr lang="en-US" altLang="zh-CN" sz="2000" dirty="0"/>
              <a:t>.</a:t>
            </a:r>
          </a:p>
          <a:p>
            <a:pPr marL="981075" indent="88900"/>
            <a:r>
              <a:rPr lang="en-US" altLang="zh-CN" sz="2000" dirty="0"/>
              <a:t>(</a:t>
            </a:r>
            <a:r>
              <a:rPr lang="zh-CN" altLang="en-US" sz="2000" dirty="0"/>
              <a:t>１</a:t>
            </a:r>
            <a:r>
              <a:rPr lang="en-US" altLang="zh-CN" sz="2000" dirty="0"/>
              <a:t>)</a:t>
            </a:r>
            <a:r>
              <a:rPr lang="zh-CN" altLang="en-US" sz="2000" dirty="0"/>
              <a:t>股东人数的限定性</a:t>
            </a:r>
            <a:r>
              <a:rPr lang="en-US" altLang="zh-CN" sz="2000" dirty="0"/>
              <a:t>.</a:t>
            </a:r>
            <a:r>
              <a:rPr lang="zh-CN" altLang="en-US" sz="2000" dirty="0"/>
              <a:t>有限责任公司应由５０个以下的股东组成</a:t>
            </a:r>
            <a:r>
              <a:rPr lang="en-US" altLang="zh-CN" sz="2000" dirty="0"/>
              <a:t>.</a:t>
            </a:r>
          </a:p>
          <a:p>
            <a:pPr marL="981075" indent="88900"/>
            <a:r>
              <a:rPr lang="en-US" altLang="zh-CN" sz="2000" dirty="0"/>
              <a:t>(</a:t>
            </a:r>
            <a:r>
              <a:rPr lang="zh-CN" altLang="en-US" sz="2000" dirty="0"/>
              <a:t>２</a:t>
            </a:r>
            <a:r>
              <a:rPr lang="en-US" altLang="zh-CN" sz="2000" dirty="0"/>
              <a:t>)</a:t>
            </a:r>
            <a:r>
              <a:rPr lang="zh-CN" altLang="en-US" sz="2000" dirty="0"/>
              <a:t>股东出资的非股份性</a:t>
            </a:r>
            <a:r>
              <a:rPr lang="en-US" altLang="zh-CN" sz="2000" dirty="0"/>
              <a:t>.</a:t>
            </a:r>
            <a:r>
              <a:rPr lang="zh-CN" altLang="en-US" sz="2000" dirty="0"/>
              <a:t>公司资本不分股份</a:t>
            </a:r>
            <a:r>
              <a:rPr lang="en-US" altLang="zh-CN" sz="2000" dirty="0"/>
              <a:t>,</a:t>
            </a:r>
            <a:r>
              <a:rPr lang="zh-CN" altLang="en-US" sz="2000" dirty="0"/>
              <a:t>每个股东只有一份出资</a:t>
            </a:r>
            <a:r>
              <a:rPr lang="en-US" altLang="zh-CN" sz="2000" dirty="0"/>
              <a:t>,</a:t>
            </a:r>
            <a:r>
              <a:rPr lang="zh-CN" altLang="en-US" sz="2000" dirty="0"/>
              <a:t>其出资额可以</a:t>
            </a:r>
          </a:p>
          <a:p>
            <a:pPr marL="981075" indent="88900"/>
            <a:r>
              <a:rPr lang="zh-Hant" altLang="en-US" sz="2000" dirty="0"/>
              <a:t>不同</a:t>
            </a:r>
            <a:r>
              <a:rPr lang="en-US" altLang="zh-Hant" sz="2000" dirty="0"/>
              <a:t>.</a:t>
            </a:r>
          </a:p>
          <a:p>
            <a:pPr marL="981075" indent="88900"/>
            <a:r>
              <a:rPr lang="en-US" altLang="zh-CN" sz="2000" dirty="0"/>
              <a:t>(</a:t>
            </a:r>
            <a:r>
              <a:rPr lang="zh-CN" altLang="en-US" sz="2000" dirty="0"/>
              <a:t>３</a:t>
            </a:r>
            <a:r>
              <a:rPr lang="en-US" altLang="zh-CN" sz="2000" dirty="0"/>
              <a:t>)</a:t>
            </a:r>
            <a:r>
              <a:rPr lang="zh-CN" altLang="en-US" sz="2000" dirty="0"/>
              <a:t>股东责任的有限性</a:t>
            </a:r>
            <a:r>
              <a:rPr lang="en-US" altLang="zh-CN" sz="2000" dirty="0"/>
              <a:t>.</a:t>
            </a:r>
            <a:r>
              <a:rPr lang="zh-CN" altLang="en-US" sz="2000" dirty="0"/>
              <a:t>股东仅以出资额为限对公司债务承担责任</a:t>
            </a:r>
            <a:r>
              <a:rPr lang="en-US" altLang="zh-CN" sz="2000" dirty="0"/>
              <a:t>.</a:t>
            </a:r>
          </a:p>
          <a:p>
            <a:pPr marL="981075" indent="88900"/>
            <a:r>
              <a:rPr lang="en-US" altLang="zh-CN" sz="2000" dirty="0"/>
              <a:t>(</a:t>
            </a:r>
            <a:r>
              <a:rPr lang="zh-CN" altLang="en-US" sz="2000" dirty="0"/>
              <a:t>４</a:t>
            </a:r>
            <a:r>
              <a:rPr lang="en-US" altLang="zh-CN" sz="2000" dirty="0"/>
              <a:t>)</a:t>
            </a:r>
            <a:r>
              <a:rPr lang="zh-CN" altLang="en-US" sz="2000" dirty="0"/>
              <a:t>公司资本的封闭性</a:t>
            </a:r>
            <a:r>
              <a:rPr lang="en-US" altLang="zh-CN" sz="2000" dirty="0"/>
              <a:t>.</a:t>
            </a:r>
            <a:r>
              <a:rPr lang="zh-CN" altLang="en-US" sz="2000" dirty="0"/>
              <a:t>公司的资本只能由全体股东认缴</a:t>
            </a:r>
            <a:r>
              <a:rPr lang="en-US" altLang="zh-CN" sz="2000" dirty="0"/>
              <a:t>,</a:t>
            </a:r>
            <a:r>
              <a:rPr lang="zh-CN" altLang="en-US" sz="2000" dirty="0"/>
              <a:t>不能向社会公开募集股份</a:t>
            </a:r>
            <a:r>
              <a:rPr lang="en-US" altLang="zh-CN" sz="2000" dirty="0"/>
              <a:t>,</a:t>
            </a:r>
          </a:p>
          <a:p>
            <a:pPr marL="981075" indent="88900"/>
            <a:r>
              <a:rPr lang="zh-CN" altLang="en-US" sz="2000" dirty="0"/>
              <a:t>不能发行股票</a:t>
            </a:r>
            <a:r>
              <a:rPr lang="en-US" altLang="zh-CN" sz="2000" dirty="0"/>
              <a:t>.</a:t>
            </a:r>
          </a:p>
          <a:p>
            <a:pPr marL="981075" indent="88900"/>
            <a:r>
              <a:rPr lang="en-US" altLang="zh-CN" sz="2000" dirty="0"/>
              <a:t>(</a:t>
            </a:r>
            <a:r>
              <a:rPr lang="zh-CN" altLang="en-US" sz="2000" dirty="0"/>
              <a:t>５</a:t>
            </a:r>
            <a:r>
              <a:rPr lang="en-US" altLang="zh-CN" sz="2000" dirty="0"/>
              <a:t>)</a:t>
            </a:r>
            <a:r>
              <a:rPr lang="zh-CN" altLang="en-US" sz="2000" dirty="0"/>
              <a:t>公司组织的简便性</a:t>
            </a:r>
            <a:r>
              <a:rPr lang="en-US" altLang="zh-CN" sz="2000" dirty="0"/>
              <a:t>.</a:t>
            </a:r>
          </a:p>
          <a:p>
            <a:pPr marL="981075" indent="88900"/>
            <a:r>
              <a:rPr lang="en-US" altLang="zh-CN" sz="2000" dirty="0"/>
              <a:t>(</a:t>
            </a:r>
            <a:r>
              <a:rPr lang="zh-CN" altLang="en-US" sz="2000" dirty="0"/>
              <a:t>６</a:t>
            </a:r>
            <a:r>
              <a:rPr lang="en-US" altLang="zh-CN" sz="2000" dirty="0"/>
              <a:t>)</a:t>
            </a:r>
            <a:r>
              <a:rPr lang="zh-CN" altLang="en-US" sz="2000" dirty="0"/>
              <a:t>资合和人合的统一性</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8906597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005663" cy="6063198"/>
          </a:xfrm>
          <a:prstGeom prst="rect">
            <a:avLst/>
          </a:prstGeom>
          <a:noFill/>
        </p:spPr>
        <p:txBody>
          <a:bodyPr wrap="square" rtlCol="0">
            <a:spAutoFit/>
          </a:bodyPr>
          <a:lstStyle/>
          <a:p>
            <a:r>
              <a:rPr lang="zh-CN" altLang="en-US" sz="2400" b="1" dirty="0"/>
              <a:t>二、有限责任公司的设立</a:t>
            </a:r>
          </a:p>
          <a:p>
            <a:pPr indent="534988"/>
            <a:r>
              <a:rPr lang="en-US" altLang="zh-CN" sz="2400" dirty="0"/>
              <a:t>(</a:t>
            </a:r>
            <a:r>
              <a:rPr lang="zh-CN" altLang="en-US" sz="2400" dirty="0"/>
              <a:t>一</a:t>
            </a:r>
            <a:r>
              <a:rPr lang="en-US" altLang="zh-CN" sz="2400" dirty="0"/>
              <a:t>)</a:t>
            </a:r>
            <a:r>
              <a:rPr lang="zh-CN" altLang="en-US" sz="2400" dirty="0"/>
              <a:t>有限责任公司设立的条件</a:t>
            </a:r>
          </a:p>
          <a:p>
            <a:pPr indent="534988"/>
            <a:r>
              <a:rPr lang="zh-CN" altLang="en-US" sz="2000" dirty="0"/>
              <a:t>根据</a:t>
            </a:r>
            <a:r>
              <a:rPr lang="en-US" altLang="zh-CN" sz="2000" dirty="0"/>
              <a:t>«</a:t>
            </a:r>
            <a:r>
              <a:rPr lang="zh-CN" altLang="en-US" sz="2000" dirty="0"/>
              <a:t>公司法</a:t>
            </a:r>
            <a:r>
              <a:rPr lang="en-US" altLang="zh-CN" sz="2000" dirty="0"/>
              <a:t>»</a:t>
            </a:r>
            <a:r>
              <a:rPr lang="zh-CN" altLang="en-US" sz="2000" dirty="0"/>
              <a:t>规定</a:t>
            </a:r>
            <a:r>
              <a:rPr lang="en-US" altLang="zh-CN" sz="2000" dirty="0"/>
              <a:t>,</a:t>
            </a:r>
            <a:r>
              <a:rPr lang="zh-CN" altLang="en-US" sz="2000" dirty="0"/>
              <a:t>设立有限责任公司应当具备以下几个条件</a:t>
            </a:r>
            <a:r>
              <a:rPr lang="en-US" altLang="zh-CN" sz="2000" dirty="0"/>
              <a:t>.</a:t>
            </a:r>
          </a:p>
          <a:p>
            <a:pPr indent="534988"/>
            <a:r>
              <a:rPr lang="zh-CN" altLang="en-US" sz="2000" b="1" dirty="0" smtClean="0"/>
              <a:t>１</a:t>
            </a:r>
            <a:r>
              <a:rPr lang="en-US" altLang="zh-CN" sz="2000" b="1" dirty="0" smtClean="0"/>
              <a:t>.</a:t>
            </a:r>
            <a:r>
              <a:rPr lang="zh-CN" altLang="en-US" sz="2000" b="1" dirty="0" smtClean="0"/>
              <a:t> </a:t>
            </a:r>
            <a:r>
              <a:rPr lang="zh-CN" altLang="en-US" sz="2000" b="1" dirty="0"/>
              <a:t>股东符合法定人数</a:t>
            </a:r>
          </a:p>
          <a:p>
            <a:pPr indent="534988"/>
            <a:r>
              <a:rPr lang="zh-CN" altLang="en-US" sz="2000" dirty="0"/>
              <a:t>有限责任公司由５０个以下股东出资设立</a:t>
            </a:r>
            <a:r>
              <a:rPr lang="en-US" altLang="zh-CN" sz="2000" dirty="0"/>
              <a:t>.</a:t>
            </a:r>
            <a:r>
              <a:rPr lang="zh-CN" altLang="en-US" sz="2000" dirty="0"/>
              <a:t>中国的自然人或者法人均可以设立“</a:t>
            </a:r>
            <a:r>
              <a:rPr lang="zh-CN" altLang="en-US" sz="2000" dirty="0" smtClean="0"/>
              <a:t>一人</a:t>
            </a:r>
            <a:r>
              <a:rPr lang="zh-TW" altLang="en-US" sz="2000" dirty="0" smtClean="0"/>
              <a:t>公司</a:t>
            </a:r>
            <a:r>
              <a:rPr lang="zh-TW" altLang="en-US" sz="2000" dirty="0"/>
              <a:t>”</a:t>
            </a:r>
            <a:r>
              <a:rPr lang="en-US" altLang="zh-TW" sz="2000" dirty="0"/>
              <a:t>.</a:t>
            </a:r>
          </a:p>
          <a:p>
            <a:pPr indent="534988"/>
            <a:r>
              <a:rPr lang="zh-CN" altLang="en-US" sz="2000" b="1" dirty="0" smtClean="0"/>
              <a:t>２</a:t>
            </a:r>
            <a:r>
              <a:rPr lang="en-US" altLang="zh-CN" sz="2000" b="1" dirty="0" smtClean="0"/>
              <a:t>.</a:t>
            </a:r>
            <a:r>
              <a:rPr lang="zh-CN" altLang="en-US" sz="2000" b="1" dirty="0" smtClean="0"/>
              <a:t> </a:t>
            </a:r>
            <a:r>
              <a:rPr lang="zh-CN" altLang="en-US" sz="2000" b="1" dirty="0"/>
              <a:t>股东出资达到法定资本最低限额</a:t>
            </a:r>
          </a:p>
          <a:p>
            <a:pPr indent="534988"/>
            <a:r>
              <a:rPr lang="en-US" altLang="zh-CN" sz="2000" dirty="0"/>
              <a:t>(</a:t>
            </a:r>
            <a:r>
              <a:rPr lang="zh-CN" altLang="en-US" sz="2000" dirty="0"/>
              <a:t>１</a:t>
            </a:r>
            <a:r>
              <a:rPr lang="en-US" altLang="zh-CN" sz="2000" dirty="0"/>
              <a:t>)</a:t>
            </a:r>
            <a:r>
              <a:rPr lang="zh-CN" altLang="en-US" sz="2000" dirty="0"/>
              <a:t>法定资本最低限额</a:t>
            </a:r>
            <a:r>
              <a:rPr lang="en-US" altLang="zh-CN" sz="2000" dirty="0"/>
              <a:t>.</a:t>
            </a:r>
            <a:r>
              <a:rPr lang="zh-CN" altLang="en-US" sz="2000" dirty="0"/>
              <a:t>法定资本是指公司向公司登记机关登记时实缴的出资额</a:t>
            </a:r>
            <a:r>
              <a:rPr lang="en-US" altLang="zh-CN" sz="2000" dirty="0"/>
              <a:t>,</a:t>
            </a:r>
            <a:r>
              <a:rPr lang="zh-CN" altLang="en-US" sz="2000" dirty="0" smtClean="0"/>
              <a:t>即经法定程序确认的资本</a:t>
            </a:r>
            <a:endParaRPr lang="en-US" altLang="zh-CN" sz="2000" dirty="0" smtClean="0"/>
          </a:p>
          <a:p>
            <a:pPr indent="534988"/>
            <a:r>
              <a:rPr lang="en-US" altLang="zh-CN" sz="2000" dirty="0"/>
              <a:t>(</a:t>
            </a:r>
            <a:r>
              <a:rPr lang="zh-CN" altLang="en-US" sz="2000" dirty="0"/>
              <a:t>２</a:t>
            </a:r>
            <a:r>
              <a:rPr lang="en-US" altLang="zh-CN" sz="2000" dirty="0"/>
              <a:t>)</a:t>
            </a:r>
            <a:r>
              <a:rPr lang="zh-CN" altLang="en-US" sz="2000" dirty="0"/>
              <a:t>股东出资额和出资时间</a:t>
            </a:r>
            <a:r>
              <a:rPr lang="en-US" altLang="zh-CN" sz="2000" dirty="0" smtClean="0"/>
              <a:t>.</a:t>
            </a:r>
          </a:p>
          <a:p>
            <a:pPr indent="534988"/>
            <a:r>
              <a:rPr lang="en-US" altLang="zh-CN" sz="2000" dirty="0"/>
              <a:t>(</a:t>
            </a:r>
            <a:r>
              <a:rPr lang="zh-CN" altLang="en-US" sz="2000" dirty="0"/>
              <a:t>３</a:t>
            </a:r>
            <a:r>
              <a:rPr lang="en-US" altLang="zh-CN" sz="2000" dirty="0"/>
              <a:t>)</a:t>
            </a:r>
            <a:r>
              <a:rPr lang="zh-CN" altLang="en-US" sz="2000" dirty="0"/>
              <a:t>股东出资方式</a:t>
            </a:r>
            <a:r>
              <a:rPr lang="en-US" altLang="zh-CN" sz="2000" dirty="0"/>
              <a:t>.</a:t>
            </a:r>
            <a:r>
              <a:rPr lang="zh-CN" altLang="en-US" sz="2000" dirty="0"/>
              <a:t>股东可以用货币出资</a:t>
            </a:r>
            <a:r>
              <a:rPr lang="en-US" altLang="zh-CN" sz="2000" dirty="0"/>
              <a:t>,</a:t>
            </a:r>
            <a:r>
              <a:rPr lang="zh-CN" altLang="en-US" sz="2000" dirty="0"/>
              <a:t>也可以用实物、知识产权、</a:t>
            </a:r>
            <a:r>
              <a:rPr lang="zh-CN" altLang="en-US" sz="2000" dirty="0" smtClean="0"/>
              <a:t>土地使用权等可用货币估价并可以依法转让</a:t>
            </a:r>
            <a:r>
              <a:rPr lang="zh-CN" altLang="en-US" sz="2000" dirty="0"/>
              <a:t>的非货币财产作价出资</a:t>
            </a:r>
            <a:r>
              <a:rPr lang="en-US" altLang="zh-CN" sz="2000" dirty="0"/>
              <a:t>,</a:t>
            </a:r>
            <a:r>
              <a:rPr lang="zh-CN" altLang="en-US" sz="2000" dirty="0"/>
              <a:t>但是法律、法规规定不得作为出资</a:t>
            </a:r>
            <a:r>
              <a:rPr lang="zh-CN" altLang="en-US" sz="2000" dirty="0" smtClean="0"/>
              <a:t>的财产除外</a:t>
            </a:r>
            <a:r>
              <a:rPr lang="en-US" altLang="zh-CN" sz="2000" dirty="0" smtClean="0"/>
              <a:t>.</a:t>
            </a:r>
          </a:p>
          <a:p>
            <a:pPr indent="534988"/>
            <a:r>
              <a:rPr lang="zh-CN" altLang="en-US" sz="2000" b="1" dirty="0" smtClean="0"/>
              <a:t>３</a:t>
            </a:r>
            <a:r>
              <a:rPr lang="en-US" altLang="zh-CN" sz="2000" b="1" dirty="0"/>
              <a:t>.</a:t>
            </a:r>
            <a:r>
              <a:rPr lang="zh-CN" altLang="en-US" sz="2000" b="1" dirty="0" smtClean="0"/>
              <a:t>股东</a:t>
            </a:r>
            <a:r>
              <a:rPr lang="zh-CN" altLang="en-US" sz="2000" b="1" dirty="0"/>
              <a:t>共同制定公司章程</a:t>
            </a:r>
          </a:p>
          <a:p>
            <a:pPr indent="534988"/>
            <a:r>
              <a:rPr lang="zh-CN" altLang="en-US" sz="2000" dirty="0"/>
              <a:t>公司章程是规范公司的组织与行为</a:t>
            </a:r>
            <a:r>
              <a:rPr lang="en-US" altLang="zh-CN" sz="2000" dirty="0"/>
              <a:t>,</a:t>
            </a:r>
            <a:r>
              <a:rPr lang="zh-CN" altLang="en-US" sz="2000" dirty="0"/>
              <a:t>规定公司与股东之间、</a:t>
            </a:r>
            <a:r>
              <a:rPr lang="zh-CN" altLang="en-US" sz="2000" dirty="0" smtClean="0"/>
              <a:t>股东与股东之间权利和义务的</a:t>
            </a:r>
            <a:r>
              <a:rPr lang="zh-CN" altLang="en-US" sz="2000" dirty="0"/>
              <a:t>法律文件</a:t>
            </a:r>
            <a:r>
              <a:rPr lang="en-US" altLang="zh-CN" sz="2000" dirty="0" smtClean="0"/>
              <a:t>.</a:t>
            </a:r>
          </a:p>
          <a:p>
            <a:pPr indent="534988"/>
            <a:r>
              <a:rPr lang="zh-CN" altLang="en-US" sz="2000" b="1" dirty="0" smtClean="0"/>
              <a:t>４</a:t>
            </a:r>
            <a:r>
              <a:rPr lang="en-US" altLang="zh-CN" sz="2000" b="1" dirty="0" smtClean="0"/>
              <a:t>.</a:t>
            </a:r>
            <a:r>
              <a:rPr lang="zh-CN" altLang="en-US" sz="2000" b="1" dirty="0" smtClean="0"/>
              <a:t>有</a:t>
            </a:r>
            <a:r>
              <a:rPr lang="zh-CN" altLang="en-US" sz="2000" b="1" dirty="0"/>
              <a:t>公司名称</a:t>
            </a:r>
            <a:r>
              <a:rPr lang="en-US" altLang="zh-CN" sz="2000" b="1" dirty="0"/>
              <a:t>,</a:t>
            </a:r>
            <a:r>
              <a:rPr lang="zh-CN" altLang="en-US" sz="2000" b="1" dirty="0"/>
              <a:t>建立符合有限责任公司要求的组织机构</a:t>
            </a:r>
          </a:p>
          <a:p>
            <a:pPr indent="534988"/>
            <a:r>
              <a:rPr lang="zh-CN" altLang="en-US" sz="2000" dirty="0"/>
              <a:t>有限责任公司在设定名称时</a:t>
            </a:r>
            <a:r>
              <a:rPr lang="en-US" altLang="zh-CN" sz="2000" dirty="0"/>
              <a:t>,</a:t>
            </a:r>
            <a:r>
              <a:rPr lang="zh-CN" altLang="en-US" sz="2000" dirty="0"/>
              <a:t>必须符合法律、法规的规定</a:t>
            </a:r>
            <a:r>
              <a:rPr lang="en-US" altLang="zh-CN" sz="2000" dirty="0"/>
              <a:t>.</a:t>
            </a:r>
            <a:r>
              <a:rPr lang="zh-CN" altLang="en-US" sz="2000" dirty="0"/>
              <a:t>我国对公司名称实行“</a:t>
            </a:r>
            <a:r>
              <a:rPr lang="zh-CN" altLang="en-US" sz="2000" dirty="0" smtClean="0"/>
              <a:t>预先核准</a:t>
            </a:r>
            <a:r>
              <a:rPr lang="zh-CN" altLang="en-US" sz="2000" dirty="0"/>
              <a:t>制度”</a:t>
            </a:r>
            <a:r>
              <a:rPr lang="en-US" altLang="zh-CN" sz="2000" dirty="0" smtClean="0"/>
              <a:t>.</a:t>
            </a:r>
          </a:p>
          <a:p>
            <a:pPr indent="534988"/>
            <a:r>
              <a:rPr lang="zh-CN" altLang="en-US" sz="2000" b="1" dirty="0" smtClean="0"/>
              <a:t>５</a:t>
            </a:r>
            <a:r>
              <a:rPr lang="en-US" altLang="zh-CN" sz="2000" b="1" dirty="0" smtClean="0"/>
              <a:t>.</a:t>
            </a:r>
            <a:r>
              <a:rPr lang="zh-CN" altLang="en-US" sz="2000" b="1" dirty="0" smtClean="0"/>
              <a:t> </a:t>
            </a:r>
            <a:r>
              <a:rPr lang="zh-CN" altLang="en-US" sz="2000" b="1" dirty="0"/>
              <a:t>有公司住所</a:t>
            </a:r>
          </a:p>
          <a:p>
            <a:pPr indent="534988"/>
            <a:r>
              <a:rPr lang="zh-CN" altLang="en-US" sz="2000" dirty="0"/>
              <a:t>设立公司必须有住所</a:t>
            </a:r>
            <a:r>
              <a:rPr lang="en-US" altLang="zh-CN" sz="2000" dirty="0"/>
              <a:t>,</a:t>
            </a:r>
            <a:r>
              <a:rPr lang="zh-CN" altLang="en-US" sz="2000" dirty="0"/>
              <a:t>公司以其主要办事机构所在地为住所</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03163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有限责任公司</a:t>
            </a:r>
          </a:p>
        </p:txBody>
      </p:sp>
      <p:sp>
        <p:nvSpPr>
          <p:cNvPr id="37" name="文本框 36"/>
          <p:cNvSpPr txBox="1"/>
          <p:nvPr/>
        </p:nvSpPr>
        <p:spPr>
          <a:xfrm>
            <a:off x="646079" y="803294"/>
            <a:ext cx="11183893" cy="5139869"/>
          </a:xfrm>
          <a:prstGeom prst="rect">
            <a:avLst/>
          </a:prstGeom>
          <a:noFill/>
        </p:spPr>
        <p:txBody>
          <a:bodyPr wrap="square" rtlCol="0">
            <a:spAutoFit/>
          </a:bodyPr>
          <a:lstStyle/>
          <a:p>
            <a:r>
              <a:rPr lang="zh-CN" altLang="en-US" sz="2400" b="1" dirty="0"/>
              <a:t>二、有限责任公司的设立</a:t>
            </a:r>
          </a:p>
          <a:p>
            <a:pPr indent="357188"/>
            <a:r>
              <a:rPr lang="en-US" altLang="zh-CN" sz="2400" dirty="0"/>
              <a:t>(</a:t>
            </a:r>
            <a:r>
              <a:rPr lang="zh-CN" altLang="en-US" sz="2400" dirty="0"/>
              <a:t>二</a:t>
            </a:r>
            <a:r>
              <a:rPr lang="en-US" altLang="zh-CN" sz="2400" dirty="0"/>
              <a:t>)</a:t>
            </a:r>
            <a:r>
              <a:rPr lang="zh-CN" altLang="en-US" sz="2400" dirty="0"/>
              <a:t>有限责任公司设立的程序</a:t>
            </a:r>
          </a:p>
          <a:p>
            <a:pPr indent="357188"/>
            <a:r>
              <a:rPr lang="zh-CN" altLang="en-US" sz="2000" dirty="0"/>
              <a:t>有限责任公司的设立只能以发起设立为限</a:t>
            </a:r>
            <a:r>
              <a:rPr lang="en-US" altLang="zh-CN" sz="2000" dirty="0"/>
              <a:t>,</a:t>
            </a:r>
            <a:r>
              <a:rPr lang="zh-CN" altLang="en-US" sz="2000" dirty="0"/>
              <a:t>不能采用募集设立方式</a:t>
            </a:r>
            <a:r>
              <a:rPr lang="en-US" altLang="zh-CN" sz="2000" dirty="0"/>
              <a:t>,</a:t>
            </a:r>
            <a:r>
              <a:rPr lang="zh-CN" altLang="en-US" sz="2000" dirty="0" smtClean="0"/>
              <a:t>有限责任公司设立主要经过以下程序</a:t>
            </a:r>
            <a:r>
              <a:rPr lang="en-US" altLang="zh-CN" sz="2000" dirty="0"/>
              <a:t>.</a:t>
            </a:r>
          </a:p>
          <a:p>
            <a:pPr indent="357188"/>
            <a:r>
              <a:rPr lang="zh-CN" altLang="en-US" sz="2000" dirty="0" smtClean="0"/>
              <a:t>１</a:t>
            </a:r>
            <a:r>
              <a:rPr lang="en-US" altLang="zh-CN" sz="2000" dirty="0" smtClean="0"/>
              <a:t>.</a:t>
            </a:r>
            <a:r>
              <a:rPr lang="zh-CN" altLang="en-US" sz="2000" dirty="0" smtClean="0"/>
              <a:t>签订发起人协议</a:t>
            </a:r>
            <a:endParaRPr lang="zh-CN" altLang="en-US" sz="2000" dirty="0"/>
          </a:p>
          <a:p>
            <a:pPr indent="357188"/>
            <a:r>
              <a:rPr lang="zh-CN" altLang="en-US" sz="2000" dirty="0" smtClean="0"/>
              <a:t>２</a:t>
            </a:r>
            <a:r>
              <a:rPr lang="en-US" altLang="zh-CN" sz="2000" dirty="0" smtClean="0"/>
              <a:t>.</a:t>
            </a:r>
            <a:r>
              <a:rPr lang="zh-CN" altLang="en-US" sz="2000" dirty="0" smtClean="0"/>
              <a:t> </a:t>
            </a:r>
            <a:r>
              <a:rPr lang="zh-CN" altLang="en-US" sz="2000" dirty="0"/>
              <a:t>订立公司章程</a:t>
            </a:r>
          </a:p>
          <a:p>
            <a:pPr indent="357188"/>
            <a:r>
              <a:rPr lang="zh-CN" altLang="en-US" sz="2000" dirty="0" smtClean="0"/>
              <a:t>３</a:t>
            </a:r>
            <a:r>
              <a:rPr lang="en-US" altLang="zh-CN" sz="2000" dirty="0" smtClean="0"/>
              <a:t>.</a:t>
            </a:r>
            <a:r>
              <a:rPr lang="zh-CN" altLang="en-US" sz="2000" dirty="0" smtClean="0"/>
              <a:t> 申请名称预先核准</a:t>
            </a:r>
            <a:endParaRPr lang="en-US" altLang="zh-CN" sz="2000" dirty="0" smtClean="0"/>
          </a:p>
          <a:p>
            <a:pPr marL="357188"/>
            <a:r>
              <a:rPr lang="zh-CN" altLang="en-US" sz="2000" dirty="0" smtClean="0"/>
              <a:t>４</a:t>
            </a:r>
            <a:r>
              <a:rPr lang="en-US" altLang="zh-CN" sz="2000" dirty="0" smtClean="0"/>
              <a:t>. </a:t>
            </a:r>
            <a:r>
              <a:rPr lang="zh-CN" altLang="en-US" sz="2000" dirty="0" smtClean="0"/>
              <a:t>报经主管部门审批</a:t>
            </a:r>
            <a:endParaRPr lang="zh-CN" altLang="en-US" sz="2000" dirty="0"/>
          </a:p>
          <a:p>
            <a:pPr marL="357188"/>
            <a:r>
              <a:rPr lang="zh-CN" altLang="en-US" sz="2000" dirty="0"/>
              <a:t>这一程序并非所有有限责任公司设立时都要经过的程序</a:t>
            </a:r>
            <a:r>
              <a:rPr lang="en-US" altLang="zh-CN" sz="2000" dirty="0" smtClean="0"/>
              <a:t>.</a:t>
            </a:r>
          </a:p>
          <a:p>
            <a:pPr marL="357188"/>
            <a:r>
              <a:rPr lang="zh-CN" altLang="en-US" sz="2000" dirty="0" smtClean="0"/>
              <a:t>５</a:t>
            </a:r>
            <a:r>
              <a:rPr lang="en-US" altLang="zh-CN" sz="2000" dirty="0" smtClean="0"/>
              <a:t>.</a:t>
            </a:r>
            <a:r>
              <a:rPr lang="zh-CN" altLang="en-US" sz="2000" dirty="0" smtClean="0"/>
              <a:t> </a:t>
            </a:r>
            <a:r>
              <a:rPr lang="zh-CN" altLang="en-US" sz="2000" dirty="0"/>
              <a:t>缴纳出资并验资</a:t>
            </a:r>
          </a:p>
          <a:p>
            <a:pPr marL="357188"/>
            <a:r>
              <a:rPr lang="zh-CN" altLang="en-US" sz="2000" dirty="0"/>
              <a:t>由依法设立的验资机构对股东出资的价值和真实性进行检验并出具检验证明</a:t>
            </a:r>
            <a:r>
              <a:rPr lang="en-US" altLang="zh-CN" sz="2000" dirty="0"/>
              <a:t>.</a:t>
            </a:r>
            <a:r>
              <a:rPr lang="zh-CN" altLang="en-US" sz="2000" dirty="0" smtClean="0"/>
              <a:t>验资机构通常包括会计师事务所</a:t>
            </a:r>
            <a:r>
              <a:rPr lang="zh-CN" altLang="en-US" sz="2000" dirty="0"/>
              <a:t>、资产评估事务所等</a:t>
            </a:r>
            <a:r>
              <a:rPr lang="en-US" altLang="zh-CN" sz="2000" dirty="0"/>
              <a:t>.</a:t>
            </a:r>
          </a:p>
          <a:p>
            <a:pPr marL="357188"/>
            <a:r>
              <a:rPr lang="zh-CN" altLang="en-US" sz="2000" dirty="0" smtClean="0"/>
              <a:t>６</a:t>
            </a:r>
            <a:r>
              <a:rPr lang="en-US" altLang="zh-CN" sz="2000" dirty="0" smtClean="0"/>
              <a:t>.</a:t>
            </a:r>
            <a:r>
              <a:rPr lang="zh-CN" altLang="en-US" sz="2000" dirty="0" smtClean="0"/>
              <a:t> </a:t>
            </a:r>
            <a:r>
              <a:rPr lang="zh-CN" altLang="en-US" sz="2000" dirty="0"/>
              <a:t>确立公司的组织机构</a:t>
            </a:r>
          </a:p>
          <a:p>
            <a:pPr marL="357188"/>
            <a:r>
              <a:rPr lang="zh-CN" altLang="en-US" sz="2000" dirty="0"/>
              <a:t>公司的组织机构一般包括权力机构股东会、执行机构董事会、监督机构监事会、</a:t>
            </a:r>
            <a:r>
              <a:rPr lang="zh-CN" altLang="en-US" sz="2000" dirty="0" smtClean="0"/>
              <a:t>高级管理人员</a:t>
            </a:r>
            <a:r>
              <a:rPr lang="en-US" altLang="zh-CN" sz="2000" dirty="0"/>
              <a:t>.</a:t>
            </a:r>
          </a:p>
          <a:p>
            <a:pPr marL="357188"/>
            <a:r>
              <a:rPr lang="zh-CN" altLang="en-US" sz="2000" dirty="0" smtClean="0"/>
              <a:t>７</a:t>
            </a:r>
            <a:r>
              <a:rPr lang="en-US" altLang="zh-CN" sz="2000" dirty="0" smtClean="0"/>
              <a:t>.</a:t>
            </a:r>
            <a:r>
              <a:rPr lang="zh-CN" altLang="en-US" sz="2000" dirty="0" smtClean="0"/>
              <a:t> </a:t>
            </a:r>
            <a:r>
              <a:rPr lang="zh-CN" altLang="en-US" sz="2000" dirty="0"/>
              <a:t>申请设立登记</a:t>
            </a:r>
          </a:p>
          <a:p>
            <a:pPr marL="357188"/>
            <a:r>
              <a:rPr lang="zh-CN" altLang="en-US" sz="2000" dirty="0"/>
              <a:t>申请人为全体股东指定的代表或共同委托的代理人</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244139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5.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2771</TotalTime>
  <Words>11876</Words>
  <Application>Microsoft Office PowerPoint</Application>
  <PresentationFormat>自定义</PresentationFormat>
  <Paragraphs>591</Paragraphs>
  <Slides>53</Slides>
  <Notes>53</Notes>
  <HiddenSlides>0</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448</cp:revision>
  <dcterms:created xsi:type="dcterms:W3CDTF">2017-08-16T15:25:39Z</dcterms:created>
  <dcterms:modified xsi:type="dcterms:W3CDTF">2017-11-24T05:50:06Z</dcterms:modified>
</cp:coreProperties>
</file>