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notesMasters/notesMaster1.xml" ContentType="application/vnd.openxmlformats-officedocument.presentationml.notes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Override1.xml" ContentType="application/vnd.openxmlformats-officedocument.themeOverride+xml"/>
  <Override PartName="/ppt/tags/tag2.xml" ContentType="application/vnd.openxmlformats-officedocument.presentationml.tags+xml"/>
  <Override PartName="/ppt/tags/tag3.xml" ContentType="application/vnd.openxmlformats-officedocument.presentationml.tags+xml"/>
  <Override PartName="/ppt/tags/tag4.xml" ContentType="application/vnd.openxmlformats-officedocument.presentationml.tags+xml"/>
  <Override PartName="/ppt/tags/tag5.xml" ContentType="application/vnd.openxmlformats-officedocument.presentationml.tags+xml"/>
  <Override PartName="/ppt/notesSlides/notesSlide1.xml" ContentType="application/vnd.openxmlformats-officedocument.presentationml.notesSlide+xml"/>
  <Override PartName="/ppt/tags/tag6.xml" ContentType="application/vnd.openxmlformats-officedocument.presentationml.tags+xml"/>
  <Override PartName="/ppt/notesSlides/notesSlide2.xml" ContentType="application/vnd.openxmlformats-officedocument.presentationml.notesSlide+xml"/>
  <Override PartName="/ppt/theme/themeOverride2.xml" ContentType="application/vnd.openxmlformats-officedocument.themeOverride+xml"/>
  <Override PartName="/ppt/notesSlides/notesSlide3.xml" ContentType="application/vnd.openxmlformats-officedocument.presentationml.notesSlide+xml"/>
  <Override PartName="/ppt/theme/themeOverride3.xml" ContentType="application/vnd.openxmlformats-officedocument.themeOverride+xml"/>
  <Override PartName="/ppt/notesSlides/notesSlide4.xml" ContentType="application/vnd.openxmlformats-officedocument.presentationml.notesSlide+xml"/>
  <Override PartName="/ppt/theme/themeOverride4.xml" ContentType="application/vnd.openxmlformats-officedocument.themeOverride+xml"/>
  <Override PartName="/ppt/notesSlides/notesSlide5.xml" ContentType="application/vnd.openxmlformats-officedocument.presentationml.notesSlide+xml"/>
  <Override PartName="/ppt/theme/themeOverride5.xml" ContentType="application/vnd.openxmlformats-officedocument.themeOverride+xml"/>
  <Override PartName="/ppt/notesSlides/notesSlide6.xml" ContentType="application/vnd.openxmlformats-officedocument.presentationml.notesSlide+xml"/>
  <Override PartName="/ppt/theme/themeOverride6.xml" ContentType="application/vnd.openxmlformats-officedocument.themeOverride+xml"/>
  <Override PartName="/ppt/notesSlides/notesSlide7.xml" ContentType="application/vnd.openxmlformats-officedocument.presentationml.notesSlide+xml"/>
  <Override PartName="/ppt/theme/themeOverride7.xml" ContentType="application/vnd.openxmlformats-officedocument.themeOverride+xml"/>
  <Override PartName="/ppt/notesSlides/notesSlide8.xml" ContentType="application/vnd.openxmlformats-officedocument.presentationml.notesSlide+xml"/>
  <Override PartName="/ppt/theme/themeOverride8.xml" ContentType="application/vnd.openxmlformats-officedocument.themeOverr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theme/themeOverride9.xml" ContentType="application/vnd.openxmlformats-officedocument.themeOverride+xml"/>
  <Override PartName="/ppt/notesSlides/notesSlide11.xml" ContentType="application/vnd.openxmlformats-officedocument.presentationml.notesSlide+xml"/>
  <Override PartName="/ppt/theme/themeOverride10.xml" ContentType="application/vnd.openxmlformats-officedocument.themeOverride+xml"/>
  <Override PartName="/ppt/notesSlides/notesSlide12.xml" ContentType="application/vnd.openxmlformats-officedocument.presentationml.notesSlide+xml"/>
  <Override PartName="/ppt/theme/themeOverride11.xml" ContentType="application/vnd.openxmlformats-officedocument.themeOverride+xml"/>
  <Override PartName="/ppt/notesSlides/notesSlide13.xml" ContentType="application/vnd.openxmlformats-officedocument.presentationml.notesSlide+xml"/>
  <Override PartName="/ppt/theme/themeOverride12.xml" ContentType="application/vnd.openxmlformats-officedocument.themeOverride+xml"/>
  <Override PartName="/ppt/notesSlides/notesSlide14.xml" ContentType="application/vnd.openxmlformats-officedocument.presentationml.notesSlide+xml"/>
  <Override PartName="/ppt/theme/themeOverride13.xml" ContentType="application/vnd.openxmlformats-officedocument.themeOverride+xml"/>
  <Override PartName="/ppt/notesSlides/notesSlide15.xml" ContentType="application/vnd.openxmlformats-officedocument.presentationml.notesSlide+xml"/>
  <Override PartName="/ppt/theme/themeOverride14.xml" ContentType="application/vnd.openxmlformats-officedocument.themeOverride+xml"/>
  <Override PartName="/ppt/notesSlides/notesSlide16.xml" ContentType="application/vnd.openxmlformats-officedocument.presentationml.notesSlide+xml"/>
  <Override PartName="/ppt/theme/themeOverride15.xml" ContentType="application/vnd.openxmlformats-officedocument.themeOverride+xml"/>
  <Override PartName="/ppt/notesSlides/notesSlide17.xml" ContentType="application/vnd.openxmlformats-officedocument.presentationml.notesSlide+xml"/>
  <Override PartName="/ppt/theme/themeOverride16.xml" ContentType="application/vnd.openxmlformats-officedocument.themeOverride+xml"/>
  <Override PartName="/ppt/notesSlides/notesSlide18.xml" ContentType="application/vnd.openxmlformats-officedocument.presentationml.notesSlide+xml"/>
  <Override PartName="/ppt/theme/themeOverride17.xml" ContentType="application/vnd.openxmlformats-officedocument.themeOverride+xml"/>
  <Override PartName="/ppt/notesSlides/notesSlide19.xml" ContentType="application/vnd.openxmlformats-officedocument.presentationml.notesSlide+xml"/>
  <Override PartName="/ppt/theme/themeOverride18.xml" ContentType="application/vnd.openxmlformats-officedocument.themeOverride+xml"/>
  <Override PartName="/ppt/notesSlides/notesSlide20.xml" ContentType="application/vnd.openxmlformats-officedocument.presentationml.notesSlide+xml"/>
  <Override PartName="/ppt/theme/themeOverride19.xml" ContentType="application/vnd.openxmlformats-officedocument.themeOverride+xml"/>
  <Override PartName="/ppt/notesSlides/notesSlide21.xml" ContentType="application/vnd.openxmlformats-officedocument.presentationml.notesSlide+xml"/>
  <Override PartName="/ppt/theme/themeOverride20.xml" ContentType="application/vnd.openxmlformats-officedocument.themeOverride+xml"/>
  <Override PartName="/ppt/notesSlides/notesSlide22.xml" ContentType="application/vnd.openxmlformats-officedocument.presentationml.notesSlide+xml"/>
  <Override PartName="/ppt/theme/themeOverride21.xml" ContentType="application/vnd.openxmlformats-officedocument.themeOverride+xml"/>
  <Override PartName="/ppt/notesSlides/notesSlide23.xml" ContentType="application/vnd.openxmlformats-officedocument.presentationml.notesSlide+xml"/>
  <Override PartName="/ppt/theme/themeOverride22.xml" ContentType="application/vnd.openxmlformats-officedocument.themeOverride+xml"/>
  <Override PartName="/ppt/notesSlides/notesSlide24.xml" ContentType="application/vnd.openxmlformats-officedocument.presentationml.notesSlide+xml"/>
  <Override PartName="/ppt/theme/themeOverride23.xml" ContentType="application/vnd.openxmlformats-officedocument.themeOverride+xml"/>
  <Override PartName="/ppt/notesSlides/notesSlide25.xml" ContentType="application/vnd.openxmlformats-officedocument.presentationml.notesSlide+xml"/>
  <Override PartName="/ppt/theme/themeOverride24.xml" ContentType="application/vnd.openxmlformats-officedocument.themeOverride+xml"/>
  <Override PartName="/ppt/notesSlides/notesSlide26.xml" ContentType="application/vnd.openxmlformats-officedocument.presentationml.notesSlide+xml"/>
  <Override PartName="/ppt/theme/themeOverride25.xml" ContentType="application/vnd.openxmlformats-officedocument.themeOverride+xml"/>
  <Override PartName="/ppt/notesSlides/notesSlide27.xml" ContentType="application/vnd.openxmlformats-officedocument.presentationml.notesSlide+xml"/>
  <Override PartName="/ppt/theme/themeOverride26.xml" ContentType="application/vnd.openxmlformats-officedocument.themeOverride+xml"/>
  <Override PartName="/ppt/notesSlides/notesSlide28.xml" ContentType="application/vnd.openxmlformats-officedocument.presentationml.notesSlide+xml"/>
  <Override PartName="/ppt/theme/themeOverride27.xml" ContentType="application/vnd.openxmlformats-officedocument.themeOverride+xml"/>
  <Override PartName="/ppt/notesSlides/notesSlide29.xml" ContentType="application/vnd.openxmlformats-officedocument.presentationml.notesSlide+xml"/>
  <Override PartName="/ppt/theme/themeOverride28.xml" ContentType="application/vnd.openxmlformats-officedocument.themeOverride+xml"/>
  <Override PartName="/ppt/notesSlides/notesSlide30.xml" ContentType="application/vnd.openxmlformats-officedocument.presentationml.notesSlide+xml"/>
  <Override PartName="/ppt/theme/themeOverride29.xml" ContentType="application/vnd.openxmlformats-officedocument.themeOverride+xml"/>
  <Override PartName="/ppt/notesSlides/notesSlide31.xml" ContentType="application/vnd.openxmlformats-officedocument.presentationml.notesSlide+xml"/>
  <Override PartName="/ppt/theme/themeOverride30.xml" ContentType="application/vnd.openxmlformats-officedocument.themeOverride+xml"/>
  <Override PartName="/ppt/notesSlides/notesSlide32.xml" ContentType="application/vnd.openxmlformats-officedocument.presentationml.notesSlide+xml"/>
  <Override PartName="/ppt/theme/themeOverride31.xml" ContentType="application/vnd.openxmlformats-officedocument.themeOverride+xml"/>
  <Override PartName="/ppt/notesSlides/notesSlide33.xml" ContentType="application/vnd.openxmlformats-officedocument.presentationml.notesSlide+xml"/>
  <Override PartName="/ppt/theme/themeOverride32.xml" ContentType="application/vnd.openxmlformats-officedocument.themeOverride+xml"/>
  <Override PartName="/ppt/notesSlides/notesSlide34.xml" ContentType="application/vnd.openxmlformats-officedocument.presentationml.notesSlide+xml"/>
  <Override PartName="/ppt/theme/themeOverride33.xml" ContentType="application/vnd.openxmlformats-officedocument.themeOverride+xml"/>
  <Override PartName="/ppt/tags/tag7.xml" ContentType="application/vnd.openxmlformats-officedocument.presentationml.tags+xml"/>
  <Override PartName="/ppt/notesSlides/notesSlide3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7"/>
  </p:notesMasterIdLst>
  <p:sldIdLst>
    <p:sldId id="491" r:id="rId2"/>
    <p:sldId id="536" r:id="rId3"/>
    <p:sldId id="492" r:id="rId4"/>
    <p:sldId id="493" r:id="rId5"/>
    <p:sldId id="494" r:id="rId6"/>
    <p:sldId id="495" r:id="rId7"/>
    <p:sldId id="496" r:id="rId8"/>
    <p:sldId id="497" r:id="rId9"/>
    <p:sldId id="498" r:id="rId10"/>
    <p:sldId id="537" r:id="rId11"/>
    <p:sldId id="499" r:id="rId12"/>
    <p:sldId id="500" r:id="rId13"/>
    <p:sldId id="501" r:id="rId14"/>
    <p:sldId id="502" r:id="rId15"/>
    <p:sldId id="503" r:id="rId16"/>
    <p:sldId id="504" r:id="rId17"/>
    <p:sldId id="505" r:id="rId18"/>
    <p:sldId id="506" r:id="rId19"/>
    <p:sldId id="507" r:id="rId20"/>
    <p:sldId id="508" r:id="rId21"/>
    <p:sldId id="509" r:id="rId22"/>
    <p:sldId id="510" r:id="rId23"/>
    <p:sldId id="512" r:id="rId24"/>
    <p:sldId id="511" r:id="rId25"/>
    <p:sldId id="513" r:id="rId26"/>
    <p:sldId id="516" r:id="rId27"/>
    <p:sldId id="517" r:id="rId28"/>
    <p:sldId id="518" r:id="rId29"/>
    <p:sldId id="519" r:id="rId30"/>
    <p:sldId id="520" r:id="rId31"/>
    <p:sldId id="521" r:id="rId32"/>
    <p:sldId id="522" r:id="rId33"/>
    <p:sldId id="523" r:id="rId34"/>
    <p:sldId id="524" r:id="rId35"/>
    <p:sldId id="257" r:id="rId36"/>
  </p:sldIdLst>
  <p:sldSz cx="12192000" cy="6858000"/>
  <p:notesSz cx="6858000" cy="9144000"/>
  <p:custDataLst>
    <p:tags r:id="rId38"/>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0EEE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993" autoAdjust="0"/>
    <p:restoredTop sz="94667" autoAdjust="0"/>
  </p:normalViewPr>
  <p:slideViewPr>
    <p:cSldViewPr snapToGrid="0" showGuides="1">
      <p:cViewPr>
        <p:scale>
          <a:sx n="80" d="100"/>
          <a:sy n="80" d="100"/>
        </p:scale>
        <p:origin x="-528" y="-180"/>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ags" Target="tags/tag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notesMaster" Target="notesMasters/notesMaster1.xml"/><Relationship Id="rId40"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B7D0993-5684-425B-B40A-14208FF751C6}" type="datetimeFigureOut">
              <a:rPr lang="zh-CN" altLang="en-US" smtClean="0"/>
              <a:t>2017/11/24/Friday</a:t>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3804436-BC14-4D8A-B9F6-8489250B1D37}" type="slidenum">
              <a:rPr lang="zh-CN" altLang="en-US" smtClean="0"/>
              <a:t>‹#›</a:t>
            </a:fld>
            <a:endParaRPr lang="zh-CN" altLang="en-US"/>
          </a:p>
        </p:txBody>
      </p:sp>
    </p:spTree>
    <p:extLst>
      <p:ext uri="{BB962C8B-B14F-4D97-AF65-F5344CB8AC3E}">
        <p14:creationId xmlns:p14="http://schemas.microsoft.com/office/powerpoint/2010/main" val="62586392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a:t>
            </a:fld>
            <a:endParaRPr lang="zh-CN" altLang="en-US"/>
          </a:p>
        </p:txBody>
      </p:sp>
    </p:spTree>
    <p:extLst>
      <p:ext uri="{BB962C8B-B14F-4D97-AF65-F5344CB8AC3E}">
        <p14:creationId xmlns:p14="http://schemas.microsoft.com/office/powerpoint/2010/main" val="344934843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10</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11</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12</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13</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14</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15</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16</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17</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18</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19</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a:t>
            </a:fld>
            <a:endParaRPr lang="zh-CN" altLang="en-US"/>
          </a:p>
        </p:txBody>
      </p:sp>
    </p:spTree>
    <p:extLst>
      <p:ext uri="{BB962C8B-B14F-4D97-AF65-F5344CB8AC3E}">
        <p14:creationId xmlns:p14="http://schemas.microsoft.com/office/powerpoint/2010/main" val="2742568602"/>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20</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21</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22</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23</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24</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25</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26</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27</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28</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29</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3</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30</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31</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32</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33</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34</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35</a:t>
            </a:fld>
            <a:endParaRPr lang="zh-CN" altLang="en-US"/>
          </a:p>
        </p:txBody>
      </p:sp>
    </p:spTree>
    <p:extLst>
      <p:ext uri="{BB962C8B-B14F-4D97-AF65-F5344CB8AC3E}">
        <p14:creationId xmlns:p14="http://schemas.microsoft.com/office/powerpoint/2010/main" val="197569325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4</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5</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6</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7</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8</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9</a:t>
            </a:fld>
            <a:endParaRPr lang="zh-CN" altLang="en-US"/>
          </a:p>
        </p:txBody>
      </p:sp>
    </p:spTree>
    <p:extLst>
      <p:ext uri="{BB962C8B-B14F-4D97-AF65-F5344CB8AC3E}">
        <p14:creationId xmlns:p14="http://schemas.microsoft.com/office/powerpoint/2010/main" val="32792601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524000" y="1122363"/>
            <a:ext cx="9144000" cy="2387600"/>
          </a:xfrm>
        </p:spPr>
        <p:txBody>
          <a:bodyPr anchor="b"/>
          <a:lstStyle>
            <a:lvl1pPr algn="ctr">
              <a:defRPr sz="6000"/>
            </a:lvl1p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smtClean="0"/>
              <a:t>单击以编辑母版副标题样式</a:t>
            </a:r>
            <a:endParaRPr lang="zh-CN" altLang="en-US"/>
          </a:p>
        </p:txBody>
      </p:sp>
      <p:sp>
        <p:nvSpPr>
          <p:cNvPr id="4" name="日期占位符 3"/>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48811976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16882790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10692090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6213161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1709738"/>
            <a:ext cx="10515600" cy="2852737"/>
          </a:xfrm>
        </p:spPr>
        <p:txBody>
          <a:bodyPr anchor="b"/>
          <a:lstStyle>
            <a:lvl1pPr>
              <a:defRPr sz="6000"/>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smtClean="0"/>
              <a:t>编辑母版文本样式</a:t>
            </a:r>
          </a:p>
        </p:txBody>
      </p:sp>
      <p:sp>
        <p:nvSpPr>
          <p:cNvPr id="4" name="日期占位符 3"/>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13128567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838200" y="1825625"/>
            <a:ext cx="5181600" cy="4351338"/>
          </a:xfrm>
        </p:spPr>
        <p:txBody>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6172200" y="1825625"/>
            <a:ext cx="5181600" cy="4351338"/>
          </a:xfrm>
        </p:spPr>
        <p:txBody>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27680502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编辑母版文本样式</a:t>
            </a:r>
          </a:p>
        </p:txBody>
      </p:sp>
      <p:sp>
        <p:nvSpPr>
          <p:cNvPr id="4" name="内容占位符 3"/>
          <p:cNvSpPr>
            <a:spLocks noGrp="1"/>
          </p:cNvSpPr>
          <p:nvPr>
            <p:ph sz="half" idx="2"/>
          </p:nvPr>
        </p:nvSpPr>
        <p:spPr>
          <a:xfrm>
            <a:off x="839788" y="2505075"/>
            <a:ext cx="5157787" cy="3684588"/>
          </a:xfrm>
        </p:spPr>
        <p:txBody>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编辑母版文本样式</a:t>
            </a:r>
          </a:p>
        </p:txBody>
      </p:sp>
      <p:sp>
        <p:nvSpPr>
          <p:cNvPr id="6" name="内容占位符 5"/>
          <p:cNvSpPr>
            <a:spLocks noGrp="1"/>
          </p:cNvSpPr>
          <p:nvPr>
            <p:ph sz="quarter" idx="4"/>
          </p:nvPr>
        </p:nvSpPr>
        <p:spPr>
          <a:xfrm>
            <a:off x="6172200" y="2505075"/>
            <a:ext cx="5183188" cy="3684588"/>
          </a:xfrm>
        </p:spPr>
        <p:txBody>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64034931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335471297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23035018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smtClean="0"/>
              <a:t>编辑母版文本样式</a:t>
            </a:r>
          </a:p>
        </p:txBody>
      </p:sp>
      <p:sp>
        <p:nvSpPr>
          <p:cNvPr id="5" name="日期占位符 4"/>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18897782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smtClean="0"/>
              <a:t>编辑母版文本样式</a:t>
            </a:r>
          </a:p>
        </p:txBody>
      </p:sp>
      <p:sp>
        <p:nvSpPr>
          <p:cNvPr id="5" name="日期占位符 4"/>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394785751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0EEED"/>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260931668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8" Type="http://schemas.openxmlformats.org/officeDocument/2006/relationships/image" Target="../media/image1.jpeg"/><Relationship Id="rId3" Type="http://schemas.openxmlformats.org/officeDocument/2006/relationships/tags" Target="../tags/tag3.xml"/><Relationship Id="rId7" Type="http://schemas.openxmlformats.org/officeDocument/2006/relationships/notesSlide" Target="../notesSlides/notesSlide1.xml"/><Relationship Id="rId2" Type="http://schemas.openxmlformats.org/officeDocument/2006/relationships/tags" Target="../tags/tag2.xml"/><Relationship Id="rId1" Type="http://schemas.openxmlformats.org/officeDocument/2006/relationships/themeOverride" Target="../theme/themeOverride1.xml"/><Relationship Id="rId6" Type="http://schemas.openxmlformats.org/officeDocument/2006/relationships/slideLayout" Target="../slideLayouts/slideLayout7.xml"/><Relationship Id="rId5" Type="http://schemas.openxmlformats.org/officeDocument/2006/relationships/tags" Target="../tags/tag5.xml"/><Relationship Id="rId4" Type="http://schemas.openxmlformats.org/officeDocument/2006/relationships/tags" Target="../tags/tag4.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3" Type="http://schemas.openxmlformats.org/officeDocument/2006/relationships/notesSlide" Target="../notesSlides/notesSlide11.xml"/><Relationship Id="rId2" Type="http://schemas.openxmlformats.org/officeDocument/2006/relationships/slideLayout" Target="../slideLayouts/slideLayout7.xml"/><Relationship Id="rId1" Type="http://schemas.openxmlformats.org/officeDocument/2006/relationships/themeOverride" Target="../theme/themeOverride9.xml"/></Relationships>
</file>

<file path=ppt/slides/_rels/slide12.xml.rels><?xml version="1.0" encoding="UTF-8" standalone="yes"?>
<Relationships xmlns="http://schemas.openxmlformats.org/package/2006/relationships"><Relationship Id="rId3" Type="http://schemas.openxmlformats.org/officeDocument/2006/relationships/notesSlide" Target="../notesSlides/notesSlide12.xml"/><Relationship Id="rId2" Type="http://schemas.openxmlformats.org/officeDocument/2006/relationships/slideLayout" Target="../slideLayouts/slideLayout7.xml"/><Relationship Id="rId1" Type="http://schemas.openxmlformats.org/officeDocument/2006/relationships/themeOverride" Target="../theme/themeOverride10.xml"/></Relationships>
</file>

<file path=ppt/slides/_rels/slide13.xml.rels><?xml version="1.0" encoding="UTF-8" standalone="yes"?>
<Relationships xmlns="http://schemas.openxmlformats.org/package/2006/relationships"><Relationship Id="rId3" Type="http://schemas.openxmlformats.org/officeDocument/2006/relationships/notesSlide" Target="../notesSlides/notesSlide13.xml"/><Relationship Id="rId2" Type="http://schemas.openxmlformats.org/officeDocument/2006/relationships/slideLayout" Target="../slideLayouts/slideLayout7.xml"/><Relationship Id="rId1" Type="http://schemas.openxmlformats.org/officeDocument/2006/relationships/themeOverride" Target="../theme/themeOverride11.xml"/></Relationships>
</file>

<file path=ppt/slides/_rels/slide14.xml.rels><?xml version="1.0" encoding="UTF-8" standalone="yes"?>
<Relationships xmlns="http://schemas.openxmlformats.org/package/2006/relationships"><Relationship Id="rId3" Type="http://schemas.openxmlformats.org/officeDocument/2006/relationships/notesSlide" Target="../notesSlides/notesSlide14.xml"/><Relationship Id="rId2" Type="http://schemas.openxmlformats.org/officeDocument/2006/relationships/slideLayout" Target="../slideLayouts/slideLayout7.xml"/><Relationship Id="rId1" Type="http://schemas.openxmlformats.org/officeDocument/2006/relationships/themeOverride" Target="../theme/themeOverride12.xml"/></Relationships>
</file>

<file path=ppt/slides/_rels/slide15.xml.rels><?xml version="1.0" encoding="UTF-8" standalone="yes"?>
<Relationships xmlns="http://schemas.openxmlformats.org/package/2006/relationships"><Relationship Id="rId3" Type="http://schemas.openxmlformats.org/officeDocument/2006/relationships/notesSlide" Target="../notesSlides/notesSlide15.xml"/><Relationship Id="rId2" Type="http://schemas.openxmlformats.org/officeDocument/2006/relationships/slideLayout" Target="../slideLayouts/slideLayout7.xml"/><Relationship Id="rId1" Type="http://schemas.openxmlformats.org/officeDocument/2006/relationships/themeOverride" Target="../theme/themeOverride13.xml"/></Relationships>
</file>

<file path=ppt/slides/_rels/slide16.xml.rels><?xml version="1.0" encoding="UTF-8" standalone="yes"?>
<Relationships xmlns="http://schemas.openxmlformats.org/package/2006/relationships"><Relationship Id="rId3" Type="http://schemas.openxmlformats.org/officeDocument/2006/relationships/notesSlide" Target="../notesSlides/notesSlide16.xml"/><Relationship Id="rId2" Type="http://schemas.openxmlformats.org/officeDocument/2006/relationships/slideLayout" Target="../slideLayouts/slideLayout7.xml"/><Relationship Id="rId1" Type="http://schemas.openxmlformats.org/officeDocument/2006/relationships/themeOverride" Target="../theme/themeOverride14.xml"/></Relationships>
</file>

<file path=ppt/slides/_rels/slide17.xml.rels><?xml version="1.0" encoding="UTF-8" standalone="yes"?>
<Relationships xmlns="http://schemas.openxmlformats.org/package/2006/relationships"><Relationship Id="rId3" Type="http://schemas.openxmlformats.org/officeDocument/2006/relationships/notesSlide" Target="../notesSlides/notesSlide17.xml"/><Relationship Id="rId2" Type="http://schemas.openxmlformats.org/officeDocument/2006/relationships/slideLayout" Target="../slideLayouts/slideLayout7.xml"/><Relationship Id="rId1" Type="http://schemas.openxmlformats.org/officeDocument/2006/relationships/themeOverride" Target="../theme/themeOverride15.xml"/></Relationships>
</file>

<file path=ppt/slides/_rels/slide18.xml.rels><?xml version="1.0" encoding="UTF-8" standalone="yes"?>
<Relationships xmlns="http://schemas.openxmlformats.org/package/2006/relationships"><Relationship Id="rId3" Type="http://schemas.openxmlformats.org/officeDocument/2006/relationships/notesSlide" Target="../notesSlides/notesSlide18.xml"/><Relationship Id="rId2" Type="http://schemas.openxmlformats.org/officeDocument/2006/relationships/slideLayout" Target="../slideLayouts/slideLayout7.xml"/><Relationship Id="rId1" Type="http://schemas.openxmlformats.org/officeDocument/2006/relationships/themeOverride" Target="../theme/themeOverride16.xml"/></Relationships>
</file>

<file path=ppt/slides/_rels/slide19.xml.rels><?xml version="1.0" encoding="UTF-8" standalone="yes"?>
<Relationships xmlns="http://schemas.openxmlformats.org/package/2006/relationships"><Relationship Id="rId3" Type="http://schemas.openxmlformats.org/officeDocument/2006/relationships/notesSlide" Target="../notesSlides/notesSlide19.xml"/><Relationship Id="rId2" Type="http://schemas.openxmlformats.org/officeDocument/2006/relationships/slideLayout" Target="../slideLayouts/slideLayout7.xml"/><Relationship Id="rId1" Type="http://schemas.openxmlformats.org/officeDocument/2006/relationships/themeOverride" Target="../theme/themeOverride17.xml"/></Relationships>
</file>

<file path=ppt/slides/_rels/slide2.xml.rels><?xml version="1.0" encoding="UTF-8" standalone="yes"?>
<Relationships xmlns="http://schemas.openxmlformats.org/package/2006/relationships"><Relationship Id="rId3" Type="http://schemas.openxmlformats.org/officeDocument/2006/relationships/notesSlide" Target="../notesSlides/notesSlide2.xml"/><Relationship Id="rId2" Type="http://schemas.openxmlformats.org/officeDocument/2006/relationships/slideLayout" Target="../slideLayouts/slideLayout7.xml"/><Relationship Id="rId1" Type="http://schemas.openxmlformats.org/officeDocument/2006/relationships/tags" Target="../tags/tag6.xml"/></Relationships>
</file>

<file path=ppt/slides/_rels/slide20.xml.rels><?xml version="1.0" encoding="UTF-8" standalone="yes"?>
<Relationships xmlns="http://schemas.openxmlformats.org/package/2006/relationships"><Relationship Id="rId3" Type="http://schemas.openxmlformats.org/officeDocument/2006/relationships/notesSlide" Target="../notesSlides/notesSlide20.xml"/><Relationship Id="rId2" Type="http://schemas.openxmlformats.org/officeDocument/2006/relationships/slideLayout" Target="../slideLayouts/slideLayout7.xml"/><Relationship Id="rId1" Type="http://schemas.openxmlformats.org/officeDocument/2006/relationships/themeOverride" Target="../theme/themeOverride18.xml"/></Relationships>
</file>

<file path=ppt/slides/_rels/slide21.xml.rels><?xml version="1.0" encoding="UTF-8" standalone="yes"?>
<Relationships xmlns="http://schemas.openxmlformats.org/package/2006/relationships"><Relationship Id="rId3" Type="http://schemas.openxmlformats.org/officeDocument/2006/relationships/notesSlide" Target="../notesSlides/notesSlide21.xml"/><Relationship Id="rId2" Type="http://schemas.openxmlformats.org/officeDocument/2006/relationships/slideLayout" Target="../slideLayouts/slideLayout7.xml"/><Relationship Id="rId1" Type="http://schemas.openxmlformats.org/officeDocument/2006/relationships/themeOverride" Target="../theme/themeOverride19.xml"/></Relationships>
</file>

<file path=ppt/slides/_rels/slide22.xml.rels><?xml version="1.0" encoding="UTF-8" standalone="yes"?>
<Relationships xmlns="http://schemas.openxmlformats.org/package/2006/relationships"><Relationship Id="rId3" Type="http://schemas.openxmlformats.org/officeDocument/2006/relationships/notesSlide" Target="../notesSlides/notesSlide22.xml"/><Relationship Id="rId2" Type="http://schemas.openxmlformats.org/officeDocument/2006/relationships/slideLayout" Target="../slideLayouts/slideLayout7.xml"/><Relationship Id="rId1" Type="http://schemas.openxmlformats.org/officeDocument/2006/relationships/themeOverride" Target="../theme/themeOverride20.xml"/></Relationships>
</file>

<file path=ppt/slides/_rels/slide23.xml.rels><?xml version="1.0" encoding="UTF-8" standalone="yes"?>
<Relationships xmlns="http://schemas.openxmlformats.org/package/2006/relationships"><Relationship Id="rId3" Type="http://schemas.openxmlformats.org/officeDocument/2006/relationships/notesSlide" Target="../notesSlides/notesSlide23.xml"/><Relationship Id="rId2" Type="http://schemas.openxmlformats.org/officeDocument/2006/relationships/slideLayout" Target="../slideLayouts/slideLayout7.xml"/><Relationship Id="rId1" Type="http://schemas.openxmlformats.org/officeDocument/2006/relationships/themeOverride" Target="../theme/themeOverride21.xml"/></Relationships>
</file>

<file path=ppt/slides/_rels/slide24.xml.rels><?xml version="1.0" encoding="UTF-8" standalone="yes"?>
<Relationships xmlns="http://schemas.openxmlformats.org/package/2006/relationships"><Relationship Id="rId3" Type="http://schemas.openxmlformats.org/officeDocument/2006/relationships/notesSlide" Target="../notesSlides/notesSlide24.xml"/><Relationship Id="rId2" Type="http://schemas.openxmlformats.org/officeDocument/2006/relationships/slideLayout" Target="../slideLayouts/slideLayout7.xml"/><Relationship Id="rId1" Type="http://schemas.openxmlformats.org/officeDocument/2006/relationships/themeOverride" Target="../theme/themeOverride22.xml"/></Relationships>
</file>

<file path=ppt/slides/_rels/slide25.xml.rels><?xml version="1.0" encoding="UTF-8" standalone="yes"?>
<Relationships xmlns="http://schemas.openxmlformats.org/package/2006/relationships"><Relationship Id="rId3" Type="http://schemas.openxmlformats.org/officeDocument/2006/relationships/notesSlide" Target="../notesSlides/notesSlide25.xml"/><Relationship Id="rId2" Type="http://schemas.openxmlformats.org/officeDocument/2006/relationships/slideLayout" Target="../slideLayouts/slideLayout7.xml"/><Relationship Id="rId1" Type="http://schemas.openxmlformats.org/officeDocument/2006/relationships/themeOverride" Target="../theme/themeOverride23.xml"/></Relationships>
</file>

<file path=ppt/slides/_rels/slide26.xml.rels><?xml version="1.0" encoding="UTF-8" standalone="yes"?>
<Relationships xmlns="http://schemas.openxmlformats.org/package/2006/relationships"><Relationship Id="rId3" Type="http://schemas.openxmlformats.org/officeDocument/2006/relationships/notesSlide" Target="../notesSlides/notesSlide26.xml"/><Relationship Id="rId2" Type="http://schemas.openxmlformats.org/officeDocument/2006/relationships/slideLayout" Target="../slideLayouts/slideLayout7.xml"/><Relationship Id="rId1" Type="http://schemas.openxmlformats.org/officeDocument/2006/relationships/themeOverride" Target="../theme/themeOverride24.xml"/></Relationships>
</file>

<file path=ppt/slides/_rels/slide27.xml.rels><?xml version="1.0" encoding="UTF-8" standalone="yes"?>
<Relationships xmlns="http://schemas.openxmlformats.org/package/2006/relationships"><Relationship Id="rId3" Type="http://schemas.openxmlformats.org/officeDocument/2006/relationships/notesSlide" Target="../notesSlides/notesSlide27.xml"/><Relationship Id="rId2" Type="http://schemas.openxmlformats.org/officeDocument/2006/relationships/slideLayout" Target="../slideLayouts/slideLayout7.xml"/><Relationship Id="rId1" Type="http://schemas.openxmlformats.org/officeDocument/2006/relationships/themeOverride" Target="../theme/themeOverride25.xml"/></Relationships>
</file>

<file path=ppt/slides/_rels/slide28.xml.rels><?xml version="1.0" encoding="UTF-8" standalone="yes"?>
<Relationships xmlns="http://schemas.openxmlformats.org/package/2006/relationships"><Relationship Id="rId3" Type="http://schemas.openxmlformats.org/officeDocument/2006/relationships/notesSlide" Target="../notesSlides/notesSlide28.xml"/><Relationship Id="rId2" Type="http://schemas.openxmlformats.org/officeDocument/2006/relationships/slideLayout" Target="../slideLayouts/slideLayout7.xml"/><Relationship Id="rId1" Type="http://schemas.openxmlformats.org/officeDocument/2006/relationships/themeOverride" Target="../theme/themeOverride26.xml"/></Relationships>
</file>

<file path=ppt/slides/_rels/slide29.xml.rels><?xml version="1.0" encoding="UTF-8" standalone="yes"?>
<Relationships xmlns="http://schemas.openxmlformats.org/package/2006/relationships"><Relationship Id="rId3" Type="http://schemas.openxmlformats.org/officeDocument/2006/relationships/notesSlide" Target="../notesSlides/notesSlide29.xml"/><Relationship Id="rId2" Type="http://schemas.openxmlformats.org/officeDocument/2006/relationships/slideLayout" Target="../slideLayouts/slideLayout7.xml"/><Relationship Id="rId1" Type="http://schemas.openxmlformats.org/officeDocument/2006/relationships/themeOverride" Target="../theme/themeOverride27.xml"/></Relationships>
</file>

<file path=ppt/slides/_rels/slide3.xml.rels><?xml version="1.0" encoding="UTF-8" standalone="yes"?>
<Relationships xmlns="http://schemas.openxmlformats.org/package/2006/relationships"><Relationship Id="rId3" Type="http://schemas.openxmlformats.org/officeDocument/2006/relationships/notesSlide" Target="../notesSlides/notesSlide3.xml"/><Relationship Id="rId2" Type="http://schemas.openxmlformats.org/officeDocument/2006/relationships/slideLayout" Target="../slideLayouts/slideLayout7.xml"/><Relationship Id="rId1" Type="http://schemas.openxmlformats.org/officeDocument/2006/relationships/themeOverride" Target="../theme/themeOverride2.xml"/></Relationships>
</file>

<file path=ppt/slides/_rels/slide30.xml.rels><?xml version="1.0" encoding="UTF-8" standalone="yes"?>
<Relationships xmlns="http://schemas.openxmlformats.org/package/2006/relationships"><Relationship Id="rId3" Type="http://schemas.openxmlformats.org/officeDocument/2006/relationships/notesSlide" Target="../notesSlides/notesSlide30.xml"/><Relationship Id="rId2" Type="http://schemas.openxmlformats.org/officeDocument/2006/relationships/slideLayout" Target="../slideLayouts/slideLayout7.xml"/><Relationship Id="rId1" Type="http://schemas.openxmlformats.org/officeDocument/2006/relationships/themeOverride" Target="../theme/themeOverride28.xml"/></Relationships>
</file>

<file path=ppt/slides/_rels/slide31.xml.rels><?xml version="1.0" encoding="UTF-8" standalone="yes"?>
<Relationships xmlns="http://schemas.openxmlformats.org/package/2006/relationships"><Relationship Id="rId3" Type="http://schemas.openxmlformats.org/officeDocument/2006/relationships/notesSlide" Target="../notesSlides/notesSlide31.xml"/><Relationship Id="rId2" Type="http://schemas.openxmlformats.org/officeDocument/2006/relationships/slideLayout" Target="../slideLayouts/slideLayout7.xml"/><Relationship Id="rId1" Type="http://schemas.openxmlformats.org/officeDocument/2006/relationships/themeOverride" Target="../theme/themeOverride29.xml"/></Relationships>
</file>

<file path=ppt/slides/_rels/slide32.xml.rels><?xml version="1.0" encoding="UTF-8" standalone="yes"?>
<Relationships xmlns="http://schemas.openxmlformats.org/package/2006/relationships"><Relationship Id="rId3" Type="http://schemas.openxmlformats.org/officeDocument/2006/relationships/notesSlide" Target="../notesSlides/notesSlide32.xml"/><Relationship Id="rId2" Type="http://schemas.openxmlformats.org/officeDocument/2006/relationships/slideLayout" Target="../slideLayouts/slideLayout7.xml"/><Relationship Id="rId1" Type="http://schemas.openxmlformats.org/officeDocument/2006/relationships/themeOverride" Target="../theme/themeOverride30.xml"/></Relationships>
</file>

<file path=ppt/slides/_rels/slide33.xml.rels><?xml version="1.0" encoding="UTF-8" standalone="yes"?>
<Relationships xmlns="http://schemas.openxmlformats.org/package/2006/relationships"><Relationship Id="rId3" Type="http://schemas.openxmlformats.org/officeDocument/2006/relationships/notesSlide" Target="../notesSlides/notesSlide33.xml"/><Relationship Id="rId2" Type="http://schemas.openxmlformats.org/officeDocument/2006/relationships/slideLayout" Target="../slideLayouts/slideLayout7.xml"/><Relationship Id="rId1" Type="http://schemas.openxmlformats.org/officeDocument/2006/relationships/themeOverride" Target="../theme/themeOverride31.xml"/></Relationships>
</file>

<file path=ppt/slides/_rels/slide34.xml.rels><?xml version="1.0" encoding="UTF-8" standalone="yes"?>
<Relationships xmlns="http://schemas.openxmlformats.org/package/2006/relationships"><Relationship Id="rId3" Type="http://schemas.openxmlformats.org/officeDocument/2006/relationships/notesSlide" Target="../notesSlides/notesSlide34.xml"/><Relationship Id="rId2" Type="http://schemas.openxmlformats.org/officeDocument/2006/relationships/slideLayout" Target="../slideLayouts/slideLayout7.xml"/><Relationship Id="rId1" Type="http://schemas.openxmlformats.org/officeDocument/2006/relationships/themeOverride" Target="../theme/themeOverride32.xml"/></Relationships>
</file>

<file path=ppt/slides/_rels/slide35.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tags" Target="../tags/tag7.xml"/><Relationship Id="rId1" Type="http://schemas.openxmlformats.org/officeDocument/2006/relationships/themeOverride" Target="../theme/themeOverride33.xml"/><Relationship Id="rId5" Type="http://schemas.openxmlformats.org/officeDocument/2006/relationships/image" Target="../media/image1.jpeg"/><Relationship Id="rId4" Type="http://schemas.openxmlformats.org/officeDocument/2006/relationships/notesSlide" Target="../notesSlides/notesSlide35.xml"/></Relationships>
</file>

<file path=ppt/slides/_rels/slide4.xml.rels><?xml version="1.0" encoding="UTF-8" standalone="yes"?>
<Relationships xmlns="http://schemas.openxmlformats.org/package/2006/relationships"><Relationship Id="rId3" Type="http://schemas.openxmlformats.org/officeDocument/2006/relationships/notesSlide" Target="../notesSlides/notesSlide4.xml"/><Relationship Id="rId2" Type="http://schemas.openxmlformats.org/officeDocument/2006/relationships/slideLayout" Target="../slideLayouts/slideLayout7.xml"/><Relationship Id="rId1" Type="http://schemas.openxmlformats.org/officeDocument/2006/relationships/themeOverride" Target="../theme/themeOverride3.xml"/></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7.xml"/><Relationship Id="rId1" Type="http://schemas.openxmlformats.org/officeDocument/2006/relationships/themeOverride" Target="../theme/themeOverride4.xml"/></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7.xml"/><Relationship Id="rId1" Type="http://schemas.openxmlformats.org/officeDocument/2006/relationships/themeOverride" Target="../theme/themeOverride5.xml"/></Relationships>
</file>

<file path=ppt/slides/_rels/slide7.xml.rels><?xml version="1.0" encoding="UTF-8" standalone="yes"?>
<Relationships xmlns="http://schemas.openxmlformats.org/package/2006/relationships"><Relationship Id="rId3" Type="http://schemas.openxmlformats.org/officeDocument/2006/relationships/notesSlide" Target="../notesSlides/notesSlide7.xml"/><Relationship Id="rId2" Type="http://schemas.openxmlformats.org/officeDocument/2006/relationships/slideLayout" Target="../slideLayouts/slideLayout7.xml"/><Relationship Id="rId1" Type="http://schemas.openxmlformats.org/officeDocument/2006/relationships/themeOverride" Target="../theme/themeOverride6.xml"/></Relationships>
</file>

<file path=ppt/slides/_rels/slide8.xml.rels><?xml version="1.0" encoding="UTF-8" standalone="yes"?>
<Relationships xmlns="http://schemas.openxmlformats.org/package/2006/relationships"><Relationship Id="rId3" Type="http://schemas.openxmlformats.org/officeDocument/2006/relationships/notesSlide" Target="../notesSlides/notesSlide8.xml"/><Relationship Id="rId2" Type="http://schemas.openxmlformats.org/officeDocument/2006/relationships/slideLayout" Target="../slideLayouts/slideLayout7.xml"/><Relationship Id="rId1" Type="http://schemas.openxmlformats.org/officeDocument/2006/relationships/themeOverride" Target="../theme/themeOverride7.xml"/></Relationships>
</file>

<file path=ppt/slides/_rels/slide9.xml.rels><?xml version="1.0" encoding="UTF-8" standalone="yes"?>
<Relationships xmlns="http://schemas.openxmlformats.org/package/2006/relationships"><Relationship Id="rId3" Type="http://schemas.openxmlformats.org/officeDocument/2006/relationships/notesSlide" Target="../notesSlides/notesSlide9.xml"/><Relationship Id="rId2" Type="http://schemas.openxmlformats.org/officeDocument/2006/relationships/slideLayout" Target="../slideLayouts/slideLayout7.xml"/><Relationship Id="rId1" Type="http://schemas.openxmlformats.org/officeDocument/2006/relationships/themeOverride" Target="../theme/themeOverride8.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8" cstate="screen">
            <a:lum/>
            <a:extLst>
              <a:ext uri="{28A0092B-C50C-407E-A947-70E740481C1C}">
                <a14:useLocalDpi xmlns:a14="http://schemas.microsoft.com/office/drawing/2010/main"/>
              </a:ext>
            </a:extLst>
          </a:blip>
          <a:srcRect/>
          <a:stretch>
            <a:fillRect/>
          </a:stretch>
        </a:blipFill>
        <a:effectLst/>
      </p:bgPr>
    </p:bg>
    <p:spTree>
      <p:nvGrpSpPr>
        <p:cNvPr id="1" name=""/>
        <p:cNvGrpSpPr/>
        <p:nvPr/>
      </p:nvGrpSpPr>
      <p:grpSpPr>
        <a:xfrm>
          <a:off x="0" y="0"/>
          <a:ext cx="0" cy="0"/>
          <a:chOff x="0" y="0"/>
          <a:chExt cx="0" cy="0"/>
        </a:xfrm>
      </p:grpSpPr>
      <p:sp>
        <p:nvSpPr>
          <p:cNvPr id="2" name="MH_Number"/>
          <p:cNvSpPr/>
          <p:nvPr>
            <p:custDataLst>
              <p:tags r:id="rId2"/>
            </p:custDataLst>
          </p:nvPr>
        </p:nvSpPr>
        <p:spPr>
          <a:xfrm>
            <a:off x="1446271" y="841032"/>
            <a:ext cx="708494" cy="56130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0" rIns="0" bIns="0" rtlCol="0" anchor="ctr">
            <a:normAutofit lnSpcReduction="10000"/>
          </a:bodyPr>
          <a:lstStyle/>
          <a:p>
            <a:pPr lvl="0" algn="ctr"/>
            <a:r>
              <a:rPr lang="en-US" altLang="zh-CN" sz="4000" dirty="0" smtClean="0">
                <a:solidFill>
                  <a:srgbClr val="FFFFFF"/>
                </a:solidFill>
                <a:cs typeface="+mn-ea"/>
                <a:sym typeface="+mn-lt"/>
              </a:rPr>
              <a:t>7</a:t>
            </a:r>
            <a:endParaRPr lang="zh-CN" altLang="en-US" sz="4000" dirty="0">
              <a:solidFill>
                <a:srgbClr val="FFFFFF"/>
              </a:solidFill>
              <a:cs typeface="+mn-ea"/>
              <a:sym typeface="+mn-lt"/>
            </a:endParaRPr>
          </a:p>
        </p:txBody>
      </p:sp>
      <p:sp>
        <p:nvSpPr>
          <p:cNvPr id="3" name="MH_Others_1"/>
          <p:cNvSpPr txBox="1"/>
          <p:nvPr>
            <p:custDataLst>
              <p:tags r:id="rId3"/>
            </p:custDataLst>
          </p:nvPr>
        </p:nvSpPr>
        <p:spPr>
          <a:xfrm>
            <a:off x="349169" y="1402688"/>
            <a:ext cx="1836402" cy="490403"/>
          </a:xfrm>
          <a:prstGeom prst="rect">
            <a:avLst/>
          </a:prstGeom>
          <a:noFill/>
        </p:spPr>
        <p:txBody>
          <a:bodyPr wrap="square" lIns="0" tIns="0" rIns="0" bIns="0" rtlCol="0">
            <a:normAutofit/>
          </a:bodyPr>
          <a:lstStyle/>
          <a:p>
            <a:pPr algn="r"/>
            <a:r>
              <a:rPr lang="en-US" altLang="zh-CN" sz="2400" spc="100" dirty="0">
                <a:solidFill>
                  <a:srgbClr val="B8B8B8"/>
                </a:solidFill>
                <a:cs typeface="+mn-ea"/>
                <a:sym typeface="+mn-lt"/>
              </a:rPr>
              <a:t>CHAPTER</a:t>
            </a:r>
            <a:endParaRPr lang="zh-CN" altLang="en-US" sz="2400" spc="100" dirty="0">
              <a:solidFill>
                <a:srgbClr val="B8B8B8"/>
              </a:solidFill>
              <a:cs typeface="+mn-ea"/>
              <a:sym typeface="+mn-lt"/>
            </a:endParaRPr>
          </a:p>
        </p:txBody>
      </p:sp>
      <p:sp>
        <p:nvSpPr>
          <p:cNvPr id="4" name="PA_MH_Title"/>
          <p:cNvSpPr txBox="1">
            <a:spLocks noChangeArrowheads="1"/>
          </p:cNvSpPr>
          <p:nvPr>
            <p:custDataLst>
              <p:tags r:id="rId4"/>
            </p:custDataLst>
          </p:nvPr>
        </p:nvSpPr>
        <p:spPr bwMode="auto">
          <a:xfrm>
            <a:off x="2444976" y="678928"/>
            <a:ext cx="3806975" cy="95108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nchor="t" anchorCtr="0">
            <a:normAutofit/>
          </a:bodyPr>
          <a:lstStyle>
            <a:defPPr>
              <a:defRPr lang="zh-CN"/>
            </a:defPPr>
            <a:lvl1pPr>
              <a:defRPr>
                <a:latin typeface="华文细黑" panose="02010600040101010101" pitchFamily="2" charset="-122"/>
                <a:ea typeface="华文细黑" panose="02010600040101010101" pitchFamily="2" charset="-122"/>
              </a:defRPr>
            </a:lvl1pPr>
            <a:lvl2pPr marL="742950" indent="-285750">
              <a:defRPr>
                <a:latin typeface="Arial Narrow" panose="020B0606020202030204" pitchFamily="34" charset="0"/>
                <a:ea typeface="宋体" panose="02010600030101010101" pitchFamily="2" charset="-122"/>
              </a:defRPr>
            </a:lvl2pPr>
            <a:lvl3pPr marL="1143000" indent="-228600">
              <a:defRPr>
                <a:latin typeface="Arial Narrow" panose="020B0606020202030204" pitchFamily="34" charset="0"/>
                <a:ea typeface="宋体" panose="02010600030101010101" pitchFamily="2" charset="-122"/>
              </a:defRPr>
            </a:lvl3pPr>
            <a:lvl4pPr marL="1600200" indent="-228600">
              <a:defRPr>
                <a:latin typeface="Arial Narrow" panose="020B0606020202030204" pitchFamily="34" charset="0"/>
                <a:ea typeface="宋体" panose="02010600030101010101" pitchFamily="2" charset="-122"/>
              </a:defRPr>
            </a:lvl4pPr>
            <a:lvl5pPr marL="2057400" indent="-228600">
              <a:defRPr>
                <a:latin typeface="Arial Narrow" panose="020B0606020202030204" pitchFamily="34" charset="0"/>
                <a:ea typeface="宋体" panose="02010600030101010101" pitchFamily="2" charset="-122"/>
              </a:defRPr>
            </a:lvl5pPr>
            <a:lvl6pPr marL="2514600" indent="-228600" eaLnBrk="0" fontAlgn="base" hangingPunct="0">
              <a:spcBef>
                <a:spcPct val="0"/>
              </a:spcBef>
              <a:spcAft>
                <a:spcPct val="0"/>
              </a:spcAft>
              <a:defRPr>
                <a:latin typeface="Arial Narrow" panose="020B0606020202030204" pitchFamily="34" charset="0"/>
                <a:ea typeface="宋体" panose="02010600030101010101" pitchFamily="2" charset="-122"/>
              </a:defRPr>
            </a:lvl6pPr>
            <a:lvl7pPr marL="2971800" indent="-228600" eaLnBrk="0" fontAlgn="base" hangingPunct="0">
              <a:spcBef>
                <a:spcPct val="0"/>
              </a:spcBef>
              <a:spcAft>
                <a:spcPct val="0"/>
              </a:spcAft>
              <a:defRPr>
                <a:latin typeface="Arial Narrow" panose="020B0606020202030204" pitchFamily="34" charset="0"/>
                <a:ea typeface="宋体" panose="02010600030101010101" pitchFamily="2" charset="-122"/>
              </a:defRPr>
            </a:lvl7pPr>
            <a:lvl8pPr marL="3429000" indent="-228600" eaLnBrk="0" fontAlgn="base" hangingPunct="0">
              <a:spcBef>
                <a:spcPct val="0"/>
              </a:spcBef>
              <a:spcAft>
                <a:spcPct val="0"/>
              </a:spcAft>
              <a:defRPr>
                <a:latin typeface="Arial Narrow" panose="020B0606020202030204" pitchFamily="34" charset="0"/>
                <a:ea typeface="宋体" panose="02010600030101010101" pitchFamily="2" charset="-122"/>
              </a:defRPr>
            </a:lvl8pPr>
            <a:lvl9pPr marL="3886200" indent="-228600" eaLnBrk="0" fontAlgn="base" hangingPunct="0">
              <a:spcBef>
                <a:spcPct val="0"/>
              </a:spcBef>
              <a:spcAft>
                <a:spcPct val="0"/>
              </a:spcAft>
              <a:defRPr>
                <a:latin typeface="Arial Narrow" panose="020B0606020202030204" pitchFamily="34" charset="0"/>
                <a:ea typeface="宋体" panose="02010600030101010101" pitchFamily="2" charset="-122"/>
              </a:defRPr>
            </a:lvl9pPr>
          </a:lstStyle>
          <a:p>
            <a:pPr>
              <a:lnSpc>
                <a:spcPct val="130000"/>
              </a:lnSpc>
            </a:pPr>
            <a:r>
              <a:rPr lang="zh-CN" altLang="en-US" sz="4000" spc="600" dirty="0" smtClean="0">
                <a:latin typeface="+mn-lt"/>
                <a:ea typeface="+mn-ea"/>
                <a:cs typeface="+mn-ea"/>
                <a:sym typeface="+mn-lt"/>
              </a:rPr>
              <a:t>证券法</a:t>
            </a:r>
            <a:endParaRPr lang="zh-CN" altLang="en-US" sz="4000" spc="600" dirty="0">
              <a:latin typeface="+mn-lt"/>
              <a:ea typeface="+mn-ea"/>
              <a:cs typeface="+mn-ea"/>
              <a:sym typeface="+mn-lt"/>
            </a:endParaRPr>
          </a:p>
        </p:txBody>
      </p:sp>
      <p:sp>
        <p:nvSpPr>
          <p:cNvPr id="5" name="PA_MH_Title"/>
          <p:cNvSpPr txBox="1">
            <a:spLocks noChangeArrowheads="1"/>
          </p:cNvSpPr>
          <p:nvPr>
            <p:custDataLst>
              <p:tags r:id="rId5"/>
            </p:custDataLst>
          </p:nvPr>
        </p:nvSpPr>
        <p:spPr bwMode="auto">
          <a:xfrm>
            <a:off x="1397879" y="1763728"/>
            <a:ext cx="5508507" cy="460959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nchor="t" anchorCtr="0">
            <a:noAutofit/>
          </a:bodyPr>
          <a:lstStyle>
            <a:defPPr>
              <a:defRPr lang="zh-CN"/>
            </a:defPPr>
            <a:lvl1pPr>
              <a:defRPr>
                <a:latin typeface="华文细黑" panose="02010600040101010101" pitchFamily="2" charset="-122"/>
                <a:ea typeface="华文细黑" panose="02010600040101010101" pitchFamily="2" charset="-122"/>
              </a:defRPr>
            </a:lvl1pPr>
            <a:lvl2pPr marL="742950" indent="-285750">
              <a:defRPr>
                <a:latin typeface="Arial Narrow" panose="020B0606020202030204" pitchFamily="34" charset="0"/>
                <a:ea typeface="宋体" panose="02010600030101010101" pitchFamily="2" charset="-122"/>
              </a:defRPr>
            </a:lvl2pPr>
            <a:lvl3pPr marL="1143000" indent="-228600">
              <a:defRPr>
                <a:latin typeface="Arial Narrow" panose="020B0606020202030204" pitchFamily="34" charset="0"/>
                <a:ea typeface="宋体" panose="02010600030101010101" pitchFamily="2" charset="-122"/>
              </a:defRPr>
            </a:lvl3pPr>
            <a:lvl4pPr marL="1600200" indent="-228600">
              <a:defRPr>
                <a:latin typeface="Arial Narrow" panose="020B0606020202030204" pitchFamily="34" charset="0"/>
                <a:ea typeface="宋体" panose="02010600030101010101" pitchFamily="2" charset="-122"/>
              </a:defRPr>
            </a:lvl4pPr>
            <a:lvl5pPr marL="2057400" indent="-228600">
              <a:defRPr>
                <a:latin typeface="Arial Narrow" panose="020B0606020202030204" pitchFamily="34" charset="0"/>
                <a:ea typeface="宋体" panose="02010600030101010101" pitchFamily="2" charset="-122"/>
              </a:defRPr>
            </a:lvl5pPr>
            <a:lvl6pPr marL="2514600" indent="-228600" eaLnBrk="0" fontAlgn="base" hangingPunct="0">
              <a:spcBef>
                <a:spcPct val="0"/>
              </a:spcBef>
              <a:spcAft>
                <a:spcPct val="0"/>
              </a:spcAft>
              <a:defRPr>
                <a:latin typeface="Arial Narrow" panose="020B0606020202030204" pitchFamily="34" charset="0"/>
                <a:ea typeface="宋体" panose="02010600030101010101" pitchFamily="2" charset="-122"/>
              </a:defRPr>
            </a:lvl6pPr>
            <a:lvl7pPr marL="2971800" indent="-228600" eaLnBrk="0" fontAlgn="base" hangingPunct="0">
              <a:spcBef>
                <a:spcPct val="0"/>
              </a:spcBef>
              <a:spcAft>
                <a:spcPct val="0"/>
              </a:spcAft>
              <a:defRPr>
                <a:latin typeface="Arial Narrow" panose="020B0606020202030204" pitchFamily="34" charset="0"/>
                <a:ea typeface="宋体" panose="02010600030101010101" pitchFamily="2" charset="-122"/>
              </a:defRPr>
            </a:lvl7pPr>
            <a:lvl8pPr marL="3429000" indent="-228600" eaLnBrk="0" fontAlgn="base" hangingPunct="0">
              <a:spcBef>
                <a:spcPct val="0"/>
              </a:spcBef>
              <a:spcAft>
                <a:spcPct val="0"/>
              </a:spcAft>
              <a:defRPr>
                <a:latin typeface="Arial Narrow" panose="020B0606020202030204" pitchFamily="34" charset="0"/>
                <a:ea typeface="宋体" panose="02010600030101010101" pitchFamily="2" charset="-122"/>
              </a:defRPr>
            </a:lvl8pPr>
            <a:lvl9pPr marL="3886200" indent="-228600" eaLnBrk="0" fontAlgn="base" hangingPunct="0">
              <a:spcBef>
                <a:spcPct val="0"/>
              </a:spcBef>
              <a:spcAft>
                <a:spcPct val="0"/>
              </a:spcAft>
              <a:defRPr>
                <a:latin typeface="Arial Narrow" panose="020B0606020202030204" pitchFamily="34" charset="0"/>
                <a:ea typeface="宋体" panose="02010600030101010101" pitchFamily="2" charset="-122"/>
              </a:defRPr>
            </a:lvl9pPr>
          </a:lstStyle>
          <a:p>
            <a:pPr>
              <a:lnSpc>
                <a:spcPct val="120000"/>
              </a:lnSpc>
            </a:pPr>
            <a:r>
              <a:rPr lang="en-US" altLang="zh-CN" sz="2800" dirty="0" smtClean="0">
                <a:solidFill>
                  <a:schemeClr val="accent2"/>
                </a:solidFill>
                <a:latin typeface="+mn-lt"/>
                <a:ea typeface="+mn-ea"/>
                <a:cs typeface="+mn-ea"/>
                <a:sym typeface="+mn-lt"/>
              </a:rPr>
              <a:t>01</a:t>
            </a:r>
            <a:r>
              <a:rPr lang="en-US" altLang="zh-CN" sz="2800" dirty="0" smtClean="0">
                <a:latin typeface="+mn-lt"/>
                <a:ea typeface="+mn-ea"/>
                <a:cs typeface="+mn-ea"/>
                <a:sym typeface="+mn-lt"/>
              </a:rPr>
              <a:t>.</a:t>
            </a:r>
            <a:r>
              <a:rPr lang="zh-CN" altLang="en-US" sz="2800" dirty="0" smtClean="0">
                <a:latin typeface="+mn-lt"/>
                <a:ea typeface="+mn-ea"/>
                <a:cs typeface="+mn-ea"/>
                <a:sym typeface="+mn-lt"/>
              </a:rPr>
              <a:t>证券法概述</a:t>
            </a:r>
            <a:endParaRPr lang="en-US" altLang="zh-CN" sz="2800" dirty="0" smtClean="0">
              <a:latin typeface="+mn-lt"/>
              <a:ea typeface="+mn-ea"/>
              <a:cs typeface="+mn-ea"/>
              <a:sym typeface="+mn-lt"/>
            </a:endParaRPr>
          </a:p>
          <a:p>
            <a:pPr>
              <a:lnSpc>
                <a:spcPct val="120000"/>
              </a:lnSpc>
            </a:pPr>
            <a:r>
              <a:rPr lang="en-US" altLang="zh-CN" sz="2800" dirty="0" smtClean="0">
                <a:solidFill>
                  <a:srgbClr val="FAAA21"/>
                </a:solidFill>
                <a:latin typeface="+mn-lt"/>
                <a:ea typeface="+mn-ea"/>
                <a:cs typeface="+mn-ea"/>
                <a:sym typeface="+mn-lt"/>
              </a:rPr>
              <a:t>02</a:t>
            </a:r>
            <a:r>
              <a:rPr lang="en-US" altLang="zh-CN" sz="2800" dirty="0" smtClean="0">
                <a:latin typeface="+mn-lt"/>
                <a:ea typeface="+mn-ea"/>
                <a:cs typeface="+mn-ea"/>
                <a:sym typeface="+mn-lt"/>
              </a:rPr>
              <a:t>.</a:t>
            </a:r>
            <a:r>
              <a:rPr lang="zh-CN" altLang="en-US" sz="2800" dirty="0" smtClean="0">
                <a:latin typeface="+mn-lt"/>
                <a:ea typeface="+mn-ea"/>
                <a:cs typeface="+mn-ea"/>
                <a:sym typeface="+mn-lt"/>
              </a:rPr>
              <a:t>证券的发行</a:t>
            </a:r>
            <a:endParaRPr lang="en-US" altLang="zh-CN" sz="2800" dirty="0" smtClean="0">
              <a:latin typeface="+mn-lt"/>
              <a:ea typeface="+mn-ea"/>
              <a:cs typeface="+mn-ea"/>
              <a:sym typeface="+mn-lt"/>
            </a:endParaRPr>
          </a:p>
          <a:p>
            <a:pPr>
              <a:lnSpc>
                <a:spcPct val="120000"/>
              </a:lnSpc>
            </a:pPr>
            <a:r>
              <a:rPr lang="en-US" altLang="zh-CN" sz="2800" dirty="0" smtClean="0">
                <a:solidFill>
                  <a:srgbClr val="FAAA21"/>
                </a:solidFill>
                <a:latin typeface="+mn-lt"/>
                <a:ea typeface="+mn-ea"/>
                <a:cs typeface="+mn-ea"/>
                <a:sym typeface="+mn-lt"/>
              </a:rPr>
              <a:t>03</a:t>
            </a:r>
            <a:r>
              <a:rPr lang="en-US" altLang="zh-CN" sz="2800" dirty="0" smtClean="0">
                <a:latin typeface="+mn-lt"/>
                <a:ea typeface="+mn-ea"/>
                <a:cs typeface="+mn-ea"/>
                <a:sym typeface="+mn-lt"/>
              </a:rPr>
              <a:t>.</a:t>
            </a:r>
            <a:r>
              <a:rPr lang="zh-CN" altLang="en-US" sz="2800" dirty="0" smtClean="0">
                <a:latin typeface="+mn-lt"/>
                <a:ea typeface="+mn-ea"/>
                <a:cs typeface="+mn-ea"/>
                <a:sym typeface="+mn-lt"/>
              </a:rPr>
              <a:t>证券的交易</a:t>
            </a:r>
            <a:endParaRPr lang="en-US" altLang="zh-CN" sz="2800" dirty="0" smtClean="0">
              <a:latin typeface="+mn-lt"/>
              <a:ea typeface="+mn-ea"/>
              <a:cs typeface="+mn-ea"/>
              <a:sym typeface="+mn-lt"/>
            </a:endParaRPr>
          </a:p>
          <a:p>
            <a:pPr>
              <a:lnSpc>
                <a:spcPct val="120000"/>
              </a:lnSpc>
            </a:pPr>
            <a:r>
              <a:rPr lang="zh-CN" altLang="zh-CN" sz="2800" dirty="0" smtClean="0">
                <a:solidFill>
                  <a:schemeClr val="accent2"/>
                </a:solidFill>
                <a:latin typeface="+mn-lt"/>
                <a:ea typeface="+mn-ea"/>
                <a:cs typeface="+mn-ea"/>
                <a:sym typeface="+mn-lt"/>
              </a:rPr>
              <a:t>0</a:t>
            </a:r>
            <a:r>
              <a:rPr lang="en-US" altLang="zh-CN" sz="2800" dirty="0" smtClean="0">
                <a:solidFill>
                  <a:schemeClr val="accent2"/>
                </a:solidFill>
                <a:latin typeface="+mn-lt"/>
                <a:ea typeface="+mn-ea"/>
                <a:cs typeface="+mn-ea"/>
                <a:sym typeface="+mn-lt"/>
              </a:rPr>
              <a:t>4</a:t>
            </a:r>
            <a:r>
              <a:rPr lang="en-US" altLang="zh-CN" sz="2800" dirty="0" smtClean="0">
                <a:latin typeface="+mn-lt"/>
                <a:ea typeface="+mn-ea"/>
                <a:cs typeface="+mn-ea"/>
                <a:sym typeface="+mn-lt"/>
              </a:rPr>
              <a:t>.</a:t>
            </a:r>
            <a:r>
              <a:rPr lang="zh-CN" altLang="en-US" sz="2800" dirty="0" smtClean="0">
                <a:latin typeface="+mn-lt"/>
                <a:ea typeface="+mn-ea"/>
                <a:cs typeface="+mn-ea"/>
                <a:sym typeface="+mn-lt"/>
              </a:rPr>
              <a:t>证券经营机构</a:t>
            </a:r>
            <a:endParaRPr lang="en-US" altLang="zh-CN" sz="2800" dirty="0" smtClean="0">
              <a:latin typeface="+mn-lt"/>
              <a:ea typeface="+mn-ea"/>
              <a:cs typeface="+mn-ea"/>
              <a:sym typeface="+mn-lt"/>
            </a:endParaRPr>
          </a:p>
          <a:p>
            <a:pPr>
              <a:lnSpc>
                <a:spcPct val="120000"/>
              </a:lnSpc>
            </a:pPr>
            <a:r>
              <a:rPr lang="en-US" altLang="zh-CN" sz="2800" dirty="0" smtClean="0">
                <a:solidFill>
                  <a:srgbClr val="FAAA21"/>
                </a:solidFill>
                <a:cs typeface="+mn-ea"/>
                <a:sym typeface="+mn-lt"/>
              </a:rPr>
              <a:t>05</a:t>
            </a:r>
            <a:r>
              <a:rPr lang="en-US" altLang="zh-CN" sz="2800" dirty="0" smtClean="0">
                <a:cs typeface="+mn-ea"/>
                <a:sym typeface="+mn-lt"/>
              </a:rPr>
              <a:t>.</a:t>
            </a:r>
            <a:r>
              <a:rPr lang="zh-CN" altLang="en-US" sz="2800" dirty="0" smtClean="0">
                <a:cs typeface="+mn-ea"/>
                <a:sym typeface="+mn-lt"/>
              </a:rPr>
              <a:t>违反证券法行为的法律责任</a:t>
            </a:r>
            <a:endParaRPr lang="en-US" altLang="zh-CN" sz="2800" dirty="0" smtClean="0">
              <a:cs typeface="+mn-ea"/>
              <a:sym typeface="+mn-lt"/>
            </a:endParaRPr>
          </a:p>
        </p:txBody>
      </p:sp>
    </p:spTree>
    <p:extLst>
      <p:ext uri="{BB962C8B-B14F-4D97-AF65-F5344CB8AC3E}">
        <p14:creationId xmlns:p14="http://schemas.microsoft.com/office/powerpoint/2010/main" val="1585348486"/>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2" presetClass="entr" presetSubtype="8" fill="hold" grpId="0" nodeType="click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left)">
                                      <p:cBhvr>
                                        <p:cTn id="7" dur="500"/>
                                        <p:tgtEl>
                                          <p:spTgt spid="2"/>
                                        </p:tgtEl>
                                      </p:cBhvr>
                                    </p:animEffect>
                                  </p:childTnLst>
                                </p:cTn>
                              </p:par>
                              <p:par>
                                <p:cTn id="8" presetID="22" presetClass="entr" presetSubtype="8" fill="hold" grpId="0" nodeType="withEffect">
                                  <p:stCondLst>
                                    <p:cond delay="0"/>
                                  </p:stCondLst>
                                  <p:childTnLst>
                                    <p:set>
                                      <p:cBhvr>
                                        <p:cTn id="9" dur="1" fill="hold">
                                          <p:stCondLst>
                                            <p:cond delay="0"/>
                                          </p:stCondLst>
                                        </p:cTn>
                                        <p:tgtEl>
                                          <p:spTgt spid="3"/>
                                        </p:tgtEl>
                                        <p:attrNameLst>
                                          <p:attrName>style.visibility</p:attrName>
                                        </p:attrNameLst>
                                      </p:cBhvr>
                                      <p:to>
                                        <p:strVal val="visible"/>
                                      </p:to>
                                    </p:set>
                                    <p:animEffect transition="in" filter="wipe(left)">
                                      <p:cBhvr>
                                        <p:cTn id="10" dur="500"/>
                                        <p:tgtEl>
                                          <p:spTgt spid="3"/>
                                        </p:tgtEl>
                                      </p:cBhvr>
                                    </p:animEffect>
                                  </p:childTnLst>
                                </p:cTn>
                              </p:par>
                            </p:childTnLst>
                          </p:cTn>
                        </p:par>
                      </p:childTnLst>
                    </p:cTn>
                  </p:par>
                  <p:par>
                    <p:cTn id="11" fill="hold">
                      <p:stCondLst>
                        <p:cond delay="indefinite"/>
                      </p:stCondLst>
                      <p:childTnLst>
                        <p:par>
                          <p:cTn id="12" fill="hold">
                            <p:stCondLst>
                              <p:cond delay="0"/>
                            </p:stCondLst>
                            <p:childTnLst>
                              <p:par>
                                <p:cTn id="13" presetID="41" presetClass="entr" presetSubtype="0" fill="hold" grpId="0" nodeType="clickEffect">
                                  <p:stCondLst>
                                    <p:cond delay="0"/>
                                  </p:stCondLst>
                                  <p:iterate type="lt">
                                    <p:tmPct val="10000"/>
                                  </p:iterate>
                                  <p:childTnLst>
                                    <p:set>
                                      <p:cBhvr>
                                        <p:cTn id="14" dur="1" fill="hold">
                                          <p:stCondLst>
                                            <p:cond delay="0"/>
                                          </p:stCondLst>
                                        </p:cTn>
                                        <p:tgtEl>
                                          <p:spTgt spid="4"/>
                                        </p:tgtEl>
                                        <p:attrNameLst>
                                          <p:attrName>style.visibility</p:attrName>
                                        </p:attrNameLst>
                                      </p:cBhvr>
                                      <p:to>
                                        <p:strVal val="visible"/>
                                      </p:to>
                                    </p:set>
                                    <p:anim calcmode="lin" valueType="num">
                                      <p:cBhvr>
                                        <p:cTn id="15" dur="500" fill="hold"/>
                                        <p:tgtEl>
                                          <p:spTgt spid="4"/>
                                        </p:tgtEl>
                                        <p:attrNameLst>
                                          <p:attrName>ppt_x</p:attrName>
                                        </p:attrNameLst>
                                      </p:cBhvr>
                                      <p:tavLst>
                                        <p:tav tm="0">
                                          <p:val>
                                            <p:strVal val="#ppt_x"/>
                                          </p:val>
                                        </p:tav>
                                        <p:tav tm="50000">
                                          <p:val>
                                            <p:strVal val="#ppt_x+.1"/>
                                          </p:val>
                                        </p:tav>
                                        <p:tav tm="100000">
                                          <p:val>
                                            <p:strVal val="#ppt_x"/>
                                          </p:val>
                                        </p:tav>
                                      </p:tavLst>
                                    </p:anim>
                                    <p:anim calcmode="lin" valueType="num">
                                      <p:cBhvr>
                                        <p:cTn id="16" dur="500" fill="hold"/>
                                        <p:tgtEl>
                                          <p:spTgt spid="4"/>
                                        </p:tgtEl>
                                        <p:attrNameLst>
                                          <p:attrName>ppt_y</p:attrName>
                                        </p:attrNameLst>
                                      </p:cBhvr>
                                      <p:tavLst>
                                        <p:tav tm="0">
                                          <p:val>
                                            <p:strVal val="#ppt_y"/>
                                          </p:val>
                                        </p:tav>
                                        <p:tav tm="100000">
                                          <p:val>
                                            <p:strVal val="#ppt_y"/>
                                          </p:val>
                                        </p:tav>
                                      </p:tavLst>
                                    </p:anim>
                                    <p:anim calcmode="lin" valueType="num">
                                      <p:cBhvr>
                                        <p:cTn id="17" dur="500" fill="hold"/>
                                        <p:tgtEl>
                                          <p:spTgt spid="4"/>
                                        </p:tgtEl>
                                        <p:attrNameLst>
                                          <p:attrName>ppt_h</p:attrName>
                                        </p:attrNameLst>
                                      </p:cBhvr>
                                      <p:tavLst>
                                        <p:tav tm="0">
                                          <p:val>
                                            <p:strVal val="#ppt_h/10"/>
                                          </p:val>
                                        </p:tav>
                                        <p:tav tm="50000">
                                          <p:val>
                                            <p:strVal val="#ppt_h+.01"/>
                                          </p:val>
                                        </p:tav>
                                        <p:tav tm="100000">
                                          <p:val>
                                            <p:strVal val="#ppt_h"/>
                                          </p:val>
                                        </p:tav>
                                      </p:tavLst>
                                    </p:anim>
                                    <p:anim calcmode="lin" valueType="num">
                                      <p:cBhvr>
                                        <p:cTn id="18" dur="500" fill="hold"/>
                                        <p:tgtEl>
                                          <p:spTgt spid="4"/>
                                        </p:tgtEl>
                                        <p:attrNameLst>
                                          <p:attrName>ppt_w</p:attrName>
                                        </p:attrNameLst>
                                      </p:cBhvr>
                                      <p:tavLst>
                                        <p:tav tm="0">
                                          <p:val>
                                            <p:strVal val="#ppt_w/10"/>
                                          </p:val>
                                        </p:tav>
                                        <p:tav tm="50000">
                                          <p:val>
                                            <p:strVal val="#ppt_w+.01"/>
                                          </p:val>
                                        </p:tav>
                                        <p:tav tm="100000">
                                          <p:val>
                                            <p:strVal val="#ppt_w"/>
                                          </p:val>
                                        </p:tav>
                                      </p:tavLst>
                                    </p:anim>
                                    <p:animEffect transition="in" filter="fade">
                                      <p:cBhvr>
                                        <p:cTn id="19" dur="500" tmFilter="0,0; .5, 1; 1, 1"/>
                                        <p:tgtEl>
                                          <p:spTgt spid="4"/>
                                        </p:tgtEl>
                                      </p:cBhvr>
                                    </p:animEffect>
                                  </p:childTnLst>
                                </p:cTn>
                              </p:par>
                            </p:childTnLst>
                          </p:cTn>
                        </p:par>
                      </p:childTnLst>
                    </p:cTn>
                  </p:par>
                  <p:par>
                    <p:cTn id="20" fill="hold">
                      <p:stCondLst>
                        <p:cond delay="indefinite"/>
                      </p:stCondLst>
                      <p:childTnLst>
                        <p:par>
                          <p:cTn id="21" fill="hold">
                            <p:stCondLst>
                              <p:cond delay="0"/>
                            </p:stCondLst>
                            <p:childTnLst>
                              <p:par>
                                <p:cTn id="22" presetID="42" presetClass="entr" presetSubtype="0" fill="hold" grpId="0" nodeType="clickEffect">
                                  <p:stCondLst>
                                    <p:cond delay="0"/>
                                  </p:stCondLst>
                                  <p:childTnLst>
                                    <p:set>
                                      <p:cBhvr>
                                        <p:cTn id="23" dur="1" fill="hold">
                                          <p:stCondLst>
                                            <p:cond delay="0"/>
                                          </p:stCondLst>
                                        </p:cTn>
                                        <p:tgtEl>
                                          <p:spTgt spid="5"/>
                                        </p:tgtEl>
                                        <p:attrNameLst>
                                          <p:attrName>style.visibility</p:attrName>
                                        </p:attrNameLst>
                                      </p:cBhvr>
                                      <p:to>
                                        <p:strVal val="visible"/>
                                      </p:to>
                                    </p:set>
                                    <p:animEffect transition="in" filter="fade">
                                      <p:cBhvr>
                                        <p:cTn id="24" dur="1000"/>
                                        <p:tgtEl>
                                          <p:spTgt spid="5"/>
                                        </p:tgtEl>
                                      </p:cBhvr>
                                    </p:animEffect>
                                    <p:anim calcmode="lin" valueType="num">
                                      <p:cBhvr>
                                        <p:cTn id="25" dur="1000" fill="hold"/>
                                        <p:tgtEl>
                                          <p:spTgt spid="5"/>
                                        </p:tgtEl>
                                        <p:attrNameLst>
                                          <p:attrName>ppt_x</p:attrName>
                                        </p:attrNameLst>
                                      </p:cBhvr>
                                      <p:tavLst>
                                        <p:tav tm="0">
                                          <p:val>
                                            <p:strVal val="#ppt_x"/>
                                          </p:val>
                                        </p:tav>
                                        <p:tav tm="100000">
                                          <p:val>
                                            <p:strVal val="#ppt_x"/>
                                          </p:val>
                                        </p:tav>
                                      </p:tavLst>
                                    </p:anim>
                                    <p:anim calcmode="lin" valueType="num">
                                      <p:cBhvr>
                                        <p:cTn id="26" dur="1000" fill="hold"/>
                                        <p:tgtEl>
                                          <p:spTgt spid="5"/>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3" grpId="0"/>
      <p:bldP spid="4" grpId="0"/>
      <p:bldP spid="5"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证券的发行</a:t>
            </a:r>
          </a:p>
        </p:txBody>
      </p:sp>
      <p:sp>
        <p:nvSpPr>
          <p:cNvPr id="37" name="文本框 36"/>
          <p:cNvSpPr txBox="1"/>
          <p:nvPr/>
        </p:nvSpPr>
        <p:spPr>
          <a:xfrm>
            <a:off x="556966" y="803294"/>
            <a:ext cx="11161612" cy="3046988"/>
          </a:xfrm>
          <a:prstGeom prst="rect">
            <a:avLst/>
          </a:prstGeom>
          <a:noFill/>
        </p:spPr>
        <p:txBody>
          <a:bodyPr wrap="square" rtlCol="0">
            <a:spAutoFit/>
          </a:bodyPr>
          <a:lstStyle/>
          <a:p>
            <a:r>
              <a:rPr lang="zh-CN" altLang="en-US" sz="2400" b="1" dirty="0"/>
              <a:t>二、股票的发行</a:t>
            </a:r>
          </a:p>
          <a:p>
            <a:pPr indent="623888"/>
            <a:endParaRPr lang="en-US" altLang="zh-CN" sz="2400" dirty="0" smtClean="0"/>
          </a:p>
          <a:p>
            <a:pPr indent="623888"/>
            <a:r>
              <a:rPr lang="zh-CN" altLang="en-US" sz="2400" dirty="0"/>
              <a:t>股票是股份的表现形式</a:t>
            </a:r>
            <a:r>
              <a:rPr lang="en-US" altLang="zh-CN" sz="2400" dirty="0"/>
              <a:t>,</a:t>
            </a:r>
            <a:r>
              <a:rPr lang="zh-CN" altLang="en-US" sz="2400" dirty="0"/>
              <a:t>可分为不同的种类</a:t>
            </a:r>
            <a:r>
              <a:rPr lang="en-US" altLang="zh-CN" sz="2400" dirty="0" smtClean="0"/>
              <a:t>.</a:t>
            </a:r>
          </a:p>
          <a:p>
            <a:pPr indent="623888"/>
            <a:r>
              <a:rPr lang="zh-CN" altLang="en-US" sz="2000" dirty="0" smtClean="0"/>
              <a:t>股票</a:t>
            </a:r>
            <a:r>
              <a:rPr lang="zh-CN" altLang="en-US" sz="2000" dirty="0"/>
              <a:t>是股份有限公司签发的证明股东所持股份的凭证</a:t>
            </a:r>
            <a:r>
              <a:rPr lang="en-US" altLang="zh-CN" sz="2000" dirty="0"/>
              <a:t>,</a:t>
            </a:r>
            <a:r>
              <a:rPr lang="zh-CN" altLang="en-US" sz="2000" dirty="0"/>
              <a:t>具有如下几个方面的特征</a:t>
            </a:r>
            <a:r>
              <a:rPr lang="en-US" altLang="zh-CN" sz="2000" dirty="0"/>
              <a:t>.</a:t>
            </a:r>
          </a:p>
          <a:p>
            <a:pPr indent="623888"/>
            <a:r>
              <a:rPr lang="en-US" altLang="zh-CN" sz="2000" dirty="0" smtClean="0"/>
              <a:t>(</a:t>
            </a:r>
            <a:r>
              <a:rPr lang="zh-CN" altLang="en-US" sz="2000" dirty="0" smtClean="0"/>
              <a:t>１</a:t>
            </a:r>
            <a:r>
              <a:rPr lang="en-US" altLang="zh-CN" sz="2000" dirty="0" smtClean="0"/>
              <a:t>)</a:t>
            </a:r>
            <a:r>
              <a:rPr lang="zh-CN" altLang="en-US" sz="2000" dirty="0"/>
              <a:t>按股东的权利、义务不同划分</a:t>
            </a:r>
            <a:r>
              <a:rPr lang="en-US" altLang="zh-CN" sz="2000" dirty="0"/>
              <a:t>,</a:t>
            </a:r>
            <a:r>
              <a:rPr lang="zh-CN" altLang="en-US" sz="2000" dirty="0"/>
              <a:t>股份可分为普通股和优先股</a:t>
            </a:r>
            <a:r>
              <a:rPr lang="en-US" altLang="zh-CN" sz="2000" dirty="0" smtClean="0"/>
              <a:t>.</a:t>
            </a:r>
          </a:p>
          <a:p>
            <a:pPr indent="623888"/>
            <a:r>
              <a:rPr lang="en-US" altLang="zh-CN" sz="2000" dirty="0" smtClean="0"/>
              <a:t>(</a:t>
            </a:r>
            <a:r>
              <a:rPr lang="zh-CN" altLang="en-US" sz="2000" dirty="0" smtClean="0"/>
              <a:t>２</a:t>
            </a:r>
            <a:r>
              <a:rPr lang="en-US" altLang="zh-CN" sz="2000" dirty="0" smtClean="0"/>
              <a:t>)</a:t>
            </a:r>
            <a:r>
              <a:rPr lang="zh-CN" altLang="en-US" sz="2000" dirty="0"/>
              <a:t>按投资主体的性质不同划分</a:t>
            </a:r>
            <a:r>
              <a:rPr lang="en-US" altLang="zh-CN" sz="2000" dirty="0"/>
              <a:t>,</a:t>
            </a:r>
            <a:r>
              <a:rPr lang="zh-CN" altLang="en-US" sz="2000" dirty="0"/>
              <a:t>股份分为国有股、社会公众股</a:t>
            </a:r>
            <a:r>
              <a:rPr lang="en-US" altLang="zh-CN" sz="2000" dirty="0" smtClean="0"/>
              <a:t>.</a:t>
            </a:r>
          </a:p>
          <a:p>
            <a:pPr indent="623888"/>
            <a:r>
              <a:rPr lang="en-US" altLang="zh-CN" sz="2000" dirty="0" smtClean="0"/>
              <a:t>(</a:t>
            </a:r>
            <a:r>
              <a:rPr lang="zh-CN" altLang="en-US" sz="2000" dirty="0" smtClean="0"/>
              <a:t>３</a:t>
            </a:r>
            <a:r>
              <a:rPr lang="en-US" altLang="zh-CN" sz="2000" dirty="0" smtClean="0"/>
              <a:t>)</a:t>
            </a:r>
            <a:r>
              <a:rPr lang="zh-CN" altLang="en-US" sz="2000" dirty="0"/>
              <a:t>按投资者是以人民币认购和买卖股票还是以外币认购和买卖股票划分</a:t>
            </a:r>
            <a:r>
              <a:rPr lang="en-US" altLang="zh-CN" sz="2000" dirty="0"/>
              <a:t>,</a:t>
            </a:r>
            <a:r>
              <a:rPr lang="zh-CN" altLang="en-US" sz="2000" dirty="0"/>
              <a:t>股份可分为</a:t>
            </a:r>
          </a:p>
          <a:p>
            <a:pPr indent="623888"/>
            <a:r>
              <a:rPr lang="zh-CN" altLang="en-US" sz="2000" dirty="0"/>
              <a:t>内资股和外资股</a:t>
            </a:r>
            <a:r>
              <a:rPr lang="en-US" altLang="zh-CN" sz="2000" dirty="0" smtClean="0"/>
              <a:t>.</a:t>
            </a:r>
          </a:p>
          <a:p>
            <a:pPr indent="623888"/>
            <a:r>
              <a:rPr lang="en-US" altLang="zh-CN" sz="2000" dirty="0" smtClean="0"/>
              <a:t>(</a:t>
            </a:r>
            <a:r>
              <a:rPr lang="zh-CN" altLang="en-US" sz="2000" dirty="0" smtClean="0"/>
              <a:t>４</a:t>
            </a:r>
            <a:r>
              <a:rPr lang="en-US" altLang="zh-CN" sz="2000" dirty="0" smtClean="0"/>
              <a:t>)</a:t>
            </a:r>
            <a:r>
              <a:rPr lang="zh-CN" altLang="en-US" sz="2000" dirty="0"/>
              <a:t>按票面上是否记载股东的姓名或名称划分</a:t>
            </a:r>
            <a:r>
              <a:rPr lang="en-US" altLang="zh-CN" sz="2000" dirty="0"/>
              <a:t>,</a:t>
            </a:r>
            <a:r>
              <a:rPr lang="zh-CN" altLang="en-US" sz="2000" dirty="0"/>
              <a:t>股票可分为记名股票和无记名股票</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709678130"/>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证券的发行</a:t>
            </a:r>
          </a:p>
        </p:txBody>
      </p:sp>
      <p:sp>
        <p:nvSpPr>
          <p:cNvPr id="37" name="文本框 36"/>
          <p:cNvSpPr txBox="1"/>
          <p:nvPr/>
        </p:nvSpPr>
        <p:spPr>
          <a:xfrm>
            <a:off x="556966" y="803294"/>
            <a:ext cx="11161612" cy="4585871"/>
          </a:xfrm>
          <a:prstGeom prst="rect">
            <a:avLst/>
          </a:prstGeom>
          <a:noFill/>
        </p:spPr>
        <p:txBody>
          <a:bodyPr wrap="square" rtlCol="0">
            <a:spAutoFit/>
          </a:bodyPr>
          <a:lstStyle/>
          <a:p>
            <a:r>
              <a:rPr lang="zh-CN" altLang="en-US" sz="2400" b="1" dirty="0"/>
              <a:t>二、股票的发行</a:t>
            </a:r>
          </a:p>
          <a:p>
            <a:pPr indent="623888"/>
            <a:endParaRPr lang="en-US" altLang="zh-CN" sz="2400" dirty="0" smtClean="0"/>
          </a:p>
          <a:p>
            <a:pPr indent="623888"/>
            <a:r>
              <a:rPr lang="en-US" altLang="zh-CN" sz="2400" dirty="0"/>
              <a:t>(</a:t>
            </a:r>
            <a:r>
              <a:rPr lang="zh-CN" altLang="en-US" sz="2400" dirty="0"/>
              <a:t>二</a:t>
            </a:r>
            <a:r>
              <a:rPr lang="en-US" altLang="zh-CN" sz="2400" dirty="0"/>
              <a:t>)</a:t>
            </a:r>
            <a:r>
              <a:rPr lang="zh-CN" altLang="en-US" sz="2400" dirty="0"/>
              <a:t>发行股票的条件及报送文件</a:t>
            </a:r>
          </a:p>
          <a:p>
            <a:pPr marL="623888"/>
            <a:r>
              <a:rPr lang="zh-CN" altLang="en-US" sz="2000" dirty="0" smtClean="0"/>
              <a:t>       只有股份有限公司可以发</a:t>
            </a:r>
            <a:r>
              <a:rPr lang="zh-CN" altLang="en-US" sz="2000" dirty="0"/>
              <a:t>行股票</a:t>
            </a:r>
            <a:r>
              <a:rPr lang="en-US" altLang="zh-CN" sz="2000" dirty="0"/>
              <a:t>.</a:t>
            </a:r>
            <a:r>
              <a:rPr lang="zh-CN" altLang="en-US" sz="2000" dirty="0"/>
              <a:t>在</a:t>
            </a:r>
            <a:r>
              <a:rPr lang="en-US" altLang="zh-CN" sz="2000" dirty="0"/>
              <a:t>«</a:t>
            </a:r>
            <a:r>
              <a:rPr lang="zh-CN" altLang="en-US" sz="2000" dirty="0"/>
              <a:t>证券法</a:t>
            </a:r>
            <a:r>
              <a:rPr lang="en-US" altLang="zh-CN" sz="2000" dirty="0"/>
              <a:t>»«</a:t>
            </a:r>
            <a:r>
              <a:rPr lang="zh-CN" altLang="en-US" sz="2000" dirty="0"/>
              <a:t>公司法</a:t>
            </a:r>
            <a:r>
              <a:rPr lang="en-US" altLang="zh-CN" sz="2000" dirty="0"/>
              <a:t>»</a:t>
            </a:r>
            <a:r>
              <a:rPr lang="zh-CN" altLang="en-US" sz="2000" dirty="0"/>
              <a:t>被修订之前</a:t>
            </a:r>
            <a:r>
              <a:rPr lang="en-US" altLang="zh-CN" sz="2000" dirty="0"/>
              <a:t>,</a:t>
            </a:r>
            <a:r>
              <a:rPr lang="zh-CN" altLang="en-US" sz="2000" dirty="0"/>
              <a:t>公司公开发行</a:t>
            </a:r>
            <a:r>
              <a:rPr lang="zh-CN" altLang="en-US" sz="2000" dirty="0" smtClean="0"/>
              <a:t>新股</a:t>
            </a:r>
            <a:r>
              <a:rPr lang="en-US" altLang="zh-CN" sz="2000" dirty="0"/>
              <a:t>,</a:t>
            </a:r>
            <a:r>
              <a:rPr lang="zh-CN" altLang="en-US" sz="2000" dirty="0"/>
              <a:t>除必须符合</a:t>
            </a:r>
            <a:r>
              <a:rPr lang="en-US" altLang="zh-CN" sz="2000" dirty="0"/>
              <a:t>«</a:t>
            </a:r>
            <a:r>
              <a:rPr lang="zh-CN" altLang="en-US" sz="2000" dirty="0"/>
              <a:t>公司法</a:t>
            </a:r>
            <a:r>
              <a:rPr lang="en-US" altLang="zh-CN" sz="2000" dirty="0"/>
              <a:t>»«</a:t>
            </a:r>
            <a:r>
              <a:rPr lang="zh-CN" altLang="en-US" sz="2000" dirty="0"/>
              <a:t>证券法</a:t>
            </a:r>
            <a:r>
              <a:rPr lang="en-US" altLang="zh-CN" sz="2000" dirty="0"/>
              <a:t>»</a:t>
            </a:r>
            <a:r>
              <a:rPr lang="zh-CN" altLang="en-US" sz="2000" dirty="0"/>
              <a:t>以及其他法律中有关证券管理的规定外</a:t>
            </a:r>
            <a:r>
              <a:rPr lang="en-US" altLang="zh-CN" sz="2000" dirty="0"/>
              <a:t>,</a:t>
            </a:r>
            <a:r>
              <a:rPr lang="zh-CN" altLang="en-US" sz="2000" dirty="0" smtClean="0"/>
              <a:t>还必须符合国务院</a:t>
            </a:r>
            <a:r>
              <a:rPr lang="zh-CN" altLang="en-US" sz="2000" dirty="0"/>
              <a:t>、国务院证券监督管理机构和政府各有关部门发布的有关证券方面的法规、</a:t>
            </a:r>
            <a:r>
              <a:rPr lang="zh-CN" altLang="en-US" sz="2000" dirty="0" smtClean="0"/>
              <a:t>规章以及规范性</a:t>
            </a:r>
            <a:r>
              <a:rPr lang="zh-CN" altLang="en-US" sz="2000" dirty="0"/>
              <a:t>文件的规定</a:t>
            </a:r>
            <a:r>
              <a:rPr lang="en-US" altLang="zh-CN" sz="2000" dirty="0"/>
              <a:t>.</a:t>
            </a:r>
            <a:r>
              <a:rPr lang="zh-CN" altLang="en-US" sz="2000" dirty="0"/>
              <a:t>而后者实际上在相当大程度上架空甚至取代了</a:t>
            </a:r>
            <a:r>
              <a:rPr lang="en-US" altLang="zh-CN" sz="2000" dirty="0"/>
              <a:t>«</a:t>
            </a:r>
            <a:r>
              <a:rPr lang="zh-CN" altLang="en-US" sz="2000" dirty="0"/>
              <a:t>证券法</a:t>
            </a:r>
            <a:r>
              <a:rPr lang="en-US" altLang="zh-CN" sz="2000" dirty="0"/>
              <a:t>»«</a:t>
            </a:r>
            <a:r>
              <a:rPr lang="zh-CN" altLang="en-US" sz="2000" dirty="0"/>
              <a:t>公司法</a:t>
            </a:r>
            <a:r>
              <a:rPr lang="en-US" altLang="zh-CN" sz="2000" dirty="0"/>
              <a:t>»</a:t>
            </a:r>
            <a:r>
              <a:rPr lang="zh-CN" altLang="en-US" sz="2000" dirty="0"/>
              <a:t>的规定</a:t>
            </a:r>
            <a:r>
              <a:rPr lang="en-US" altLang="zh-CN" sz="2000" dirty="0" smtClean="0"/>
              <a:t>,</a:t>
            </a:r>
            <a:r>
              <a:rPr lang="zh-CN" altLang="en-US" sz="2000" dirty="0" smtClean="0"/>
              <a:t>其内容繁杂变动频</a:t>
            </a:r>
            <a:r>
              <a:rPr lang="zh-CN" altLang="en-US" sz="2000" dirty="0"/>
              <a:t>繁</a:t>
            </a:r>
            <a:r>
              <a:rPr lang="en-US" altLang="zh-CN" sz="2000" dirty="0"/>
              <a:t>,</a:t>
            </a:r>
            <a:r>
              <a:rPr lang="zh-CN" altLang="en-US" sz="2000" dirty="0"/>
              <a:t>存在不符合市场经济规律的不合理之处</a:t>
            </a:r>
            <a:r>
              <a:rPr lang="en-US" altLang="zh-CN" sz="2000" dirty="0"/>
              <a:t>,</a:t>
            </a:r>
            <a:r>
              <a:rPr lang="zh-CN" altLang="en-US" sz="2000" dirty="0"/>
              <a:t>且应废止的规</a:t>
            </a:r>
            <a:r>
              <a:rPr lang="zh-CN" altLang="en-US" sz="2000" dirty="0" smtClean="0"/>
              <a:t>定有的也未及时废止</a:t>
            </a:r>
            <a:r>
              <a:rPr lang="en-US" altLang="zh-CN" sz="2000" dirty="0"/>
              <a:t>,</a:t>
            </a:r>
            <a:r>
              <a:rPr lang="zh-CN" altLang="en-US" sz="2000" dirty="0"/>
              <a:t>造成前后规定不一</a:t>
            </a:r>
            <a:r>
              <a:rPr lang="en-US" altLang="zh-CN" sz="2000" dirty="0"/>
              <a:t>,</a:t>
            </a:r>
            <a:r>
              <a:rPr lang="zh-CN" altLang="en-US" sz="2000" dirty="0"/>
              <a:t>甚至相互矛盾</a:t>
            </a:r>
            <a:r>
              <a:rPr lang="en-US" altLang="zh-CN" sz="2000" dirty="0"/>
              <a:t>,</a:t>
            </a:r>
            <a:r>
              <a:rPr lang="zh-CN" altLang="en-US" sz="2000" dirty="0"/>
              <a:t>问题较多</a:t>
            </a:r>
            <a:r>
              <a:rPr lang="en-US" altLang="zh-CN" sz="2000" dirty="0"/>
              <a:t>.</a:t>
            </a:r>
            <a:r>
              <a:rPr lang="zh-CN" altLang="en-US" sz="2000" dirty="0"/>
              <a:t>修正后的</a:t>
            </a:r>
            <a:r>
              <a:rPr lang="en-US" altLang="zh-CN" sz="2000" dirty="0"/>
              <a:t>«</a:t>
            </a:r>
            <a:r>
              <a:rPr lang="zh-CN" altLang="en-US" sz="2000" dirty="0"/>
              <a:t>证券法</a:t>
            </a:r>
            <a:r>
              <a:rPr lang="en-US" altLang="zh-CN" sz="2000" dirty="0"/>
              <a:t>»</a:t>
            </a:r>
            <a:r>
              <a:rPr lang="zh-CN" altLang="en-US" sz="2000" dirty="0" smtClean="0"/>
              <a:t>对股票发行问题作</a:t>
            </a:r>
            <a:r>
              <a:rPr lang="zh-CN" altLang="en-US" sz="2000" dirty="0"/>
              <a:t>出重大修改、规范与完善</a:t>
            </a:r>
            <a:r>
              <a:rPr lang="en-US" altLang="zh-CN" sz="2000" dirty="0"/>
              <a:t>.</a:t>
            </a:r>
            <a:r>
              <a:rPr lang="zh-CN" altLang="en-US" sz="2000" dirty="0"/>
              <a:t>国务院证券监督管理机构目前正在根据</a:t>
            </a:r>
            <a:r>
              <a:rPr lang="en-US" altLang="zh-CN" sz="2000" dirty="0"/>
              <a:t>«</a:t>
            </a:r>
            <a:r>
              <a:rPr lang="zh-CN" altLang="en-US" sz="2000" dirty="0"/>
              <a:t>证券法</a:t>
            </a:r>
            <a:r>
              <a:rPr lang="en-US" altLang="zh-CN" sz="2000" dirty="0"/>
              <a:t>»«</a:t>
            </a:r>
            <a:r>
              <a:rPr lang="zh-CN" altLang="en-US" sz="2000" dirty="0"/>
              <a:t>公司法</a:t>
            </a:r>
            <a:r>
              <a:rPr lang="en-US" altLang="zh-CN" sz="2000" dirty="0"/>
              <a:t>»</a:t>
            </a:r>
            <a:r>
              <a:rPr lang="zh-CN" altLang="en-US" sz="2000" dirty="0" smtClean="0"/>
              <a:t>的修订内容以及股权分置</a:t>
            </a:r>
            <a:r>
              <a:rPr lang="zh-CN" altLang="en-US" sz="2000" dirty="0"/>
              <a:t>改革的进展制定新的有关股票发行的规定</a:t>
            </a:r>
            <a:r>
              <a:rPr lang="en-US" altLang="zh-CN" sz="2000" dirty="0" smtClean="0"/>
              <a:t>.</a:t>
            </a:r>
          </a:p>
          <a:p>
            <a:pPr marL="623888"/>
            <a:r>
              <a:rPr lang="zh-CN" altLang="en-US" sz="2000" dirty="0" smtClean="0"/>
              <a:t>       公司公开发</a:t>
            </a:r>
            <a:r>
              <a:rPr lang="zh-CN" altLang="en-US" sz="2000" dirty="0"/>
              <a:t>行股票所募集的资金</a:t>
            </a:r>
            <a:r>
              <a:rPr lang="en-US" altLang="zh-CN" sz="2000" dirty="0"/>
              <a:t>,</a:t>
            </a:r>
            <a:r>
              <a:rPr lang="zh-CN" altLang="en-US" sz="2000" dirty="0"/>
              <a:t>必须按照招股说明书所列资金用途使用</a:t>
            </a:r>
            <a:r>
              <a:rPr lang="en-US" altLang="zh-CN" sz="2000" dirty="0"/>
              <a:t>.</a:t>
            </a:r>
            <a:r>
              <a:rPr lang="zh-CN" altLang="en-US" sz="2000" dirty="0" smtClean="0"/>
              <a:t>改变招股说明书所列资</a:t>
            </a:r>
            <a:r>
              <a:rPr lang="zh-CN" altLang="en-US" sz="2000" dirty="0"/>
              <a:t>金用途的</a:t>
            </a:r>
            <a:r>
              <a:rPr lang="en-US" altLang="zh-CN" sz="2000" dirty="0"/>
              <a:t>,</a:t>
            </a:r>
            <a:r>
              <a:rPr lang="zh-CN" altLang="en-US" sz="2000" dirty="0"/>
              <a:t>必须经股东大会作出决议</a:t>
            </a:r>
            <a:r>
              <a:rPr lang="en-US" altLang="zh-CN" sz="2000" dirty="0"/>
              <a:t>.</a:t>
            </a:r>
            <a:r>
              <a:rPr lang="zh-CN" altLang="en-US" sz="2000" dirty="0"/>
              <a:t>擅自改变用途而未作纠正的</a:t>
            </a:r>
            <a:r>
              <a:rPr lang="en-US" altLang="zh-CN" sz="2000" dirty="0"/>
              <a:t>,</a:t>
            </a:r>
            <a:r>
              <a:rPr lang="zh-CN" altLang="en-US" sz="2000" dirty="0"/>
              <a:t>或</a:t>
            </a:r>
            <a:r>
              <a:rPr lang="zh-CN" altLang="en-US" sz="2000" dirty="0" smtClean="0"/>
              <a:t>者未经股东大会认可的</a:t>
            </a:r>
            <a:r>
              <a:rPr lang="en-US" altLang="zh-CN" sz="2000" dirty="0"/>
              <a:t>,</a:t>
            </a:r>
            <a:r>
              <a:rPr lang="zh-CN" altLang="en-US" sz="2000" dirty="0"/>
              <a:t>不得公开发行新股</a:t>
            </a:r>
            <a:r>
              <a:rPr lang="en-US" altLang="zh-CN" sz="2000" dirty="0"/>
              <a:t>,</a:t>
            </a:r>
            <a:r>
              <a:rPr lang="zh-CN" altLang="en-US" sz="2000" dirty="0"/>
              <a:t>上市公司也不得非公开发行新股</a:t>
            </a:r>
            <a:r>
              <a:rPr lang="en-US" altLang="zh-CN" sz="2000" dirty="0" smtClean="0"/>
              <a:t>.</a:t>
            </a:r>
            <a:endParaRPr lang="en-US" altLang="zh-CN" sz="20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869951843"/>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证券的发行</a:t>
            </a:r>
          </a:p>
        </p:txBody>
      </p:sp>
      <p:sp>
        <p:nvSpPr>
          <p:cNvPr id="37" name="文本框 36"/>
          <p:cNvSpPr txBox="1"/>
          <p:nvPr/>
        </p:nvSpPr>
        <p:spPr>
          <a:xfrm>
            <a:off x="556966" y="803294"/>
            <a:ext cx="11161612" cy="5078313"/>
          </a:xfrm>
          <a:prstGeom prst="rect">
            <a:avLst/>
          </a:prstGeom>
          <a:noFill/>
        </p:spPr>
        <p:txBody>
          <a:bodyPr wrap="square" rtlCol="0">
            <a:spAutoFit/>
          </a:bodyPr>
          <a:lstStyle/>
          <a:p>
            <a:r>
              <a:rPr lang="zh-CN" altLang="en-US" sz="2400" b="1" dirty="0"/>
              <a:t>三、债券的发行</a:t>
            </a:r>
          </a:p>
          <a:p>
            <a:pPr indent="534988"/>
            <a:r>
              <a:rPr lang="zh-CN" altLang="en-US" sz="2000" dirty="0"/>
              <a:t>债券是指企业</a:t>
            </a:r>
            <a:r>
              <a:rPr lang="en-US" altLang="zh-CN" sz="2000" dirty="0"/>
              <a:t>(</a:t>
            </a:r>
            <a:r>
              <a:rPr lang="zh-CN" altLang="en-US" sz="2000" dirty="0"/>
              <a:t>包括公司</a:t>
            </a:r>
            <a:r>
              <a:rPr lang="en-US" altLang="zh-CN" sz="2000" dirty="0"/>
              <a:t>)</a:t>
            </a:r>
            <a:r>
              <a:rPr lang="zh-CN" altLang="en-US" sz="2000" dirty="0"/>
              <a:t>或政府向社会公众筹集资金而向出资者出具的债务凭证</a:t>
            </a:r>
            <a:r>
              <a:rPr lang="en-US" altLang="zh-CN" sz="2000" dirty="0"/>
              <a:t>.</a:t>
            </a:r>
            <a:r>
              <a:rPr lang="zh-CN" altLang="en-US" sz="2000" dirty="0" smtClean="0"/>
              <a:t>持有</a:t>
            </a:r>
            <a:r>
              <a:rPr lang="zh-CN" altLang="en-US" sz="2000" dirty="0"/>
              <a:t>者凭借这种凭证有权在约定期限内要求发行者还本付息</a:t>
            </a:r>
            <a:r>
              <a:rPr lang="en-US" altLang="zh-CN" sz="2000" dirty="0"/>
              <a:t>.</a:t>
            </a:r>
            <a:r>
              <a:rPr lang="zh-CN" altLang="en-US" sz="2000" dirty="0"/>
              <a:t>债券是有价证券的一种</a:t>
            </a:r>
            <a:r>
              <a:rPr lang="en-US" altLang="zh-CN" sz="2000" dirty="0"/>
              <a:t>.</a:t>
            </a:r>
            <a:r>
              <a:rPr lang="zh-CN" altLang="en-US" sz="2000" dirty="0"/>
              <a:t>按</a:t>
            </a:r>
            <a:r>
              <a:rPr lang="zh-CN" altLang="en-US" sz="2000" dirty="0" smtClean="0"/>
              <a:t>不同的标准</a:t>
            </a:r>
            <a:r>
              <a:rPr lang="en-US" altLang="zh-CN" sz="2000" dirty="0"/>
              <a:t>,</a:t>
            </a:r>
            <a:r>
              <a:rPr lang="zh-CN" altLang="en-US" sz="2000" dirty="0"/>
              <a:t>债券可分为</a:t>
            </a:r>
            <a:r>
              <a:rPr lang="en-US" altLang="zh-CN" sz="2000" dirty="0"/>
              <a:t>:</a:t>
            </a:r>
            <a:r>
              <a:rPr lang="zh-CN" altLang="en-US" sz="2000" dirty="0"/>
              <a:t>记名债券、不记名债券</a:t>
            </a:r>
            <a:r>
              <a:rPr lang="en-US" altLang="zh-CN" sz="2000" dirty="0"/>
              <a:t>;</a:t>
            </a:r>
            <a:r>
              <a:rPr lang="zh-CN" altLang="en-US" sz="2000" dirty="0"/>
              <a:t>担保债券、无担保债券</a:t>
            </a:r>
            <a:r>
              <a:rPr lang="en-US" altLang="zh-CN" sz="2000" dirty="0"/>
              <a:t>;</a:t>
            </a:r>
            <a:r>
              <a:rPr lang="zh-CN" altLang="en-US" sz="2000" dirty="0"/>
              <a:t>政府债券、公司债券</a:t>
            </a:r>
            <a:r>
              <a:rPr lang="en-US" altLang="zh-CN" sz="2000" dirty="0" smtClean="0"/>
              <a:t>;</a:t>
            </a:r>
            <a:r>
              <a:rPr lang="zh-CN" altLang="en-US" sz="2000" dirty="0" smtClean="0"/>
              <a:t>可转换公司债券</a:t>
            </a:r>
            <a:r>
              <a:rPr lang="zh-CN" altLang="en-US" sz="2000" dirty="0"/>
              <a:t>、不可转换公司债券等</a:t>
            </a:r>
            <a:r>
              <a:rPr lang="en-US" altLang="zh-CN" sz="2000" dirty="0"/>
              <a:t>.</a:t>
            </a:r>
            <a:r>
              <a:rPr lang="zh-CN" altLang="en-US" sz="2000" dirty="0"/>
              <a:t>公司债券是指公司依照法定程序发行的、约</a:t>
            </a:r>
            <a:r>
              <a:rPr lang="zh-CN" altLang="en-US" sz="2000" dirty="0" smtClean="0"/>
              <a:t>定在一定期限还本付</a:t>
            </a:r>
            <a:r>
              <a:rPr lang="zh-CN" altLang="en-US" sz="2000" dirty="0"/>
              <a:t>息的有价证券</a:t>
            </a:r>
            <a:r>
              <a:rPr lang="en-US" altLang="zh-CN" sz="2000" dirty="0"/>
              <a:t>.</a:t>
            </a:r>
            <a:r>
              <a:rPr lang="zh-CN" altLang="en-US" sz="2000" dirty="0"/>
              <a:t>未修正前</a:t>
            </a:r>
            <a:r>
              <a:rPr lang="en-US" altLang="zh-CN" sz="2000" dirty="0"/>
              <a:t>«</a:t>
            </a:r>
            <a:r>
              <a:rPr lang="zh-CN" altLang="en-US" sz="2000" dirty="0"/>
              <a:t>公司法</a:t>
            </a:r>
            <a:r>
              <a:rPr lang="en-US" altLang="zh-CN" sz="2000" dirty="0"/>
              <a:t>»</a:t>
            </a:r>
            <a:r>
              <a:rPr lang="zh-CN" altLang="en-US" sz="2000" dirty="0"/>
              <a:t>规定</a:t>
            </a:r>
            <a:r>
              <a:rPr lang="en-US" altLang="zh-CN" sz="2000" dirty="0"/>
              <a:t>,</a:t>
            </a:r>
            <a:r>
              <a:rPr lang="zh-CN" altLang="en-US" sz="2000" dirty="0"/>
              <a:t>公司债券的发行主体只限于股份</a:t>
            </a:r>
            <a:r>
              <a:rPr lang="zh-CN" altLang="en-US" sz="2000" dirty="0" smtClean="0"/>
              <a:t>有限</a:t>
            </a:r>
            <a:r>
              <a:rPr lang="zh-CN" altLang="en-US" sz="2000" dirty="0"/>
              <a:t>公司、国有独资公司和两个以上的国有企业或者两个以上的国有投资主体设</a:t>
            </a:r>
            <a:r>
              <a:rPr lang="zh-CN" altLang="en-US" sz="2000" dirty="0" smtClean="0"/>
              <a:t>立的有限责任</a:t>
            </a:r>
            <a:r>
              <a:rPr lang="zh-CN" altLang="en-US" sz="2000" dirty="0"/>
              <a:t>公司</a:t>
            </a:r>
            <a:r>
              <a:rPr lang="en-US" altLang="zh-CN" sz="2000" dirty="0"/>
              <a:t>,</a:t>
            </a:r>
            <a:r>
              <a:rPr lang="zh-CN" altLang="en-US" sz="2000" dirty="0"/>
              <a:t>其他公司不能发行公司债券</a:t>
            </a:r>
            <a:r>
              <a:rPr lang="en-US" altLang="zh-CN" sz="2000" dirty="0"/>
              <a:t>.«</a:t>
            </a:r>
            <a:r>
              <a:rPr lang="zh-CN" altLang="en-US" sz="2000" dirty="0"/>
              <a:t>公司法</a:t>
            </a:r>
            <a:r>
              <a:rPr lang="en-US" altLang="zh-CN" sz="2000" dirty="0"/>
              <a:t>»</a:t>
            </a:r>
            <a:r>
              <a:rPr lang="zh-CN" altLang="en-US" sz="2000" dirty="0"/>
              <a:t>被修订之后</a:t>
            </a:r>
            <a:r>
              <a:rPr lang="en-US" altLang="zh-CN" sz="2000" dirty="0"/>
              <a:t>,</a:t>
            </a:r>
            <a:r>
              <a:rPr lang="zh-CN" altLang="en-US" sz="2000" dirty="0" smtClean="0"/>
              <a:t>所有公司都可作为发行公司债券的</a:t>
            </a:r>
            <a:r>
              <a:rPr lang="zh-CN" altLang="en-US" sz="2000" dirty="0"/>
              <a:t>主体</a:t>
            </a:r>
            <a:r>
              <a:rPr lang="en-US" altLang="zh-CN" sz="2000" dirty="0" smtClean="0"/>
              <a:t>.</a:t>
            </a:r>
          </a:p>
          <a:p>
            <a:pPr indent="534988"/>
            <a:r>
              <a:rPr lang="zh-CN" altLang="en-US" sz="2000" dirty="0" smtClean="0"/>
              <a:t>公开发行公司债券</a:t>
            </a:r>
            <a:r>
              <a:rPr lang="en-US" altLang="zh-CN" sz="2000" dirty="0"/>
              <a:t>,</a:t>
            </a:r>
            <a:r>
              <a:rPr lang="zh-CN" altLang="en-US" sz="2000" dirty="0"/>
              <a:t>应当符合下列条件</a:t>
            </a:r>
            <a:r>
              <a:rPr lang="en-US" altLang="zh-CN" sz="2000" dirty="0"/>
              <a:t>.</a:t>
            </a:r>
          </a:p>
          <a:p>
            <a:pPr indent="534988"/>
            <a:r>
              <a:rPr lang="en-US" altLang="zh-CN" sz="2000" dirty="0"/>
              <a:t>(</a:t>
            </a:r>
            <a:r>
              <a:rPr lang="zh-CN" altLang="en-US" sz="2000" dirty="0"/>
              <a:t>１</a:t>
            </a:r>
            <a:r>
              <a:rPr lang="en-US" altLang="zh-CN" sz="2000" dirty="0"/>
              <a:t>)</a:t>
            </a:r>
            <a:r>
              <a:rPr lang="zh-CN" altLang="en-US" sz="2000" dirty="0"/>
              <a:t>股份有限公司的净资产不低于人民币３０００万元</a:t>
            </a:r>
            <a:r>
              <a:rPr lang="en-US" altLang="zh-CN" sz="2000" dirty="0"/>
              <a:t>,</a:t>
            </a:r>
            <a:r>
              <a:rPr lang="zh-CN" altLang="en-US" sz="2000" dirty="0"/>
              <a:t>有限责任公司的净资产不低于人</a:t>
            </a:r>
          </a:p>
          <a:p>
            <a:pPr indent="534988"/>
            <a:r>
              <a:rPr lang="zh-CN" altLang="en-US" sz="2000" dirty="0"/>
              <a:t>民币６０００万元</a:t>
            </a:r>
            <a:r>
              <a:rPr lang="en-US" altLang="zh-CN" sz="2000" dirty="0"/>
              <a:t>.</a:t>
            </a:r>
          </a:p>
          <a:p>
            <a:pPr indent="534988"/>
            <a:r>
              <a:rPr lang="en-US" altLang="zh-CN" sz="2000" dirty="0"/>
              <a:t>(</a:t>
            </a:r>
            <a:r>
              <a:rPr lang="zh-CN" altLang="en-US" sz="2000" dirty="0"/>
              <a:t>２</a:t>
            </a:r>
            <a:r>
              <a:rPr lang="en-US" altLang="zh-CN" sz="2000" dirty="0"/>
              <a:t>)</a:t>
            </a:r>
            <a:r>
              <a:rPr lang="zh-CN" altLang="en-US" sz="2000" dirty="0"/>
              <a:t>累计债券余额不超过公司净资产的４０％</a:t>
            </a:r>
            <a:r>
              <a:rPr lang="en-US" altLang="zh-CN" sz="2000" dirty="0"/>
              <a:t>.</a:t>
            </a:r>
          </a:p>
          <a:p>
            <a:pPr indent="534988"/>
            <a:r>
              <a:rPr lang="en-US" altLang="zh-CN" sz="2000" dirty="0"/>
              <a:t>(</a:t>
            </a:r>
            <a:r>
              <a:rPr lang="zh-CN" altLang="en-US" sz="2000" dirty="0"/>
              <a:t>３</a:t>
            </a:r>
            <a:r>
              <a:rPr lang="en-US" altLang="zh-CN" sz="2000" dirty="0"/>
              <a:t>)</a:t>
            </a:r>
            <a:r>
              <a:rPr lang="zh-CN" altLang="en-US" sz="2000" dirty="0"/>
              <a:t>最近３年平均可分配利润足以支付公司债券１年的利息</a:t>
            </a:r>
            <a:r>
              <a:rPr lang="en-US" altLang="zh-CN" sz="2000" dirty="0"/>
              <a:t>.</a:t>
            </a:r>
          </a:p>
          <a:p>
            <a:pPr indent="534988"/>
            <a:r>
              <a:rPr lang="en-US" altLang="zh-CN" sz="2000" dirty="0"/>
              <a:t>(</a:t>
            </a:r>
            <a:r>
              <a:rPr lang="zh-CN" altLang="en-US" sz="2000" dirty="0"/>
              <a:t>４</a:t>
            </a:r>
            <a:r>
              <a:rPr lang="en-US" altLang="zh-CN" sz="2000" dirty="0"/>
              <a:t>)</a:t>
            </a:r>
            <a:r>
              <a:rPr lang="zh-CN" altLang="en-US" sz="2000" dirty="0"/>
              <a:t>筹集的资金投向符合国家产业政策</a:t>
            </a:r>
            <a:r>
              <a:rPr lang="en-US" altLang="zh-CN" sz="2000" dirty="0"/>
              <a:t>.</a:t>
            </a:r>
          </a:p>
          <a:p>
            <a:pPr indent="534988"/>
            <a:r>
              <a:rPr lang="en-US" altLang="zh-CN" sz="2000" dirty="0"/>
              <a:t>(</a:t>
            </a:r>
            <a:r>
              <a:rPr lang="zh-CN" altLang="en-US" sz="2000" dirty="0"/>
              <a:t>５</a:t>
            </a:r>
            <a:r>
              <a:rPr lang="en-US" altLang="zh-CN" sz="2000" dirty="0"/>
              <a:t>)</a:t>
            </a:r>
            <a:r>
              <a:rPr lang="zh-CN" altLang="en-US" sz="2000" dirty="0"/>
              <a:t>债券的利率不超过国务院限定的利率水平</a:t>
            </a:r>
            <a:r>
              <a:rPr lang="en-US" altLang="zh-CN" sz="2000" dirty="0"/>
              <a:t>.</a:t>
            </a:r>
          </a:p>
          <a:p>
            <a:pPr indent="534988"/>
            <a:r>
              <a:rPr lang="en-US" altLang="zh-CN" sz="2000" dirty="0"/>
              <a:t>(</a:t>
            </a:r>
            <a:r>
              <a:rPr lang="zh-CN" altLang="en-US" sz="2000" dirty="0"/>
              <a:t>６</a:t>
            </a:r>
            <a:r>
              <a:rPr lang="en-US" altLang="zh-CN" sz="2000" dirty="0"/>
              <a:t>)</a:t>
            </a:r>
            <a:r>
              <a:rPr lang="zh-CN" altLang="en-US" sz="2000" dirty="0"/>
              <a:t>国务院规定的其他条件</a:t>
            </a:r>
            <a:endParaRPr lang="en-US" altLang="zh-CN" sz="20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761187612"/>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证券的发行</a:t>
            </a:r>
          </a:p>
        </p:txBody>
      </p:sp>
      <p:sp>
        <p:nvSpPr>
          <p:cNvPr id="37" name="文本框 36"/>
          <p:cNvSpPr txBox="1"/>
          <p:nvPr/>
        </p:nvSpPr>
        <p:spPr>
          <a:xfrm>
            <a:off x="378737" y="803294"/>
            <a:ext cx="11540349" cy="5078313"/>
          </a:xfrm>
          <a:prstGeom prst="rect">
            <a:avLst/>
          </a:prstGeom>
          <a:noFill/>
        </p:spPr>
        <p:txBody>
          <a:bodyPr wrap="square" rtlCol="0">
            <a:spAutoFit/>
          </a:bodyPr>
          <a:lstStyle/>
          <a:p>
            <a:r>
              <a:rPr lang="zh-CN" altLang="en-US" sz="2400" dirty="0"/>
              <a:t>四、证券的发行程序</a:t>
            </a:r>
          </a:p>
          <a:p>
            <a:pPr marL="177800" indent="446088"/>
            <a:r>
              <a:rPr lang="zh-CN" altLang="en-US" sz="2000" dirty="0"/>
              <a:t>发行人发行证券应当依照法定程序向国务院证券监督管理机构或者国务院授权</a:t>
            </a:r>
            <a:r>
              <a:rPr lang="zh-CN" altLang="en-US" sz="2000" dirty="0" smtClean="0"/>
              <a:t>的部门报送证券发行申请</a:t>
            </a:r>
            <a:r>
              <a:rPr lang="zh-CN" altLang="en-US" sz="2000" dirty="0"/>
              <a:t>文件</a:t>
            </a:r>
            <a:r>
              <a:rPr lang="en-US" altLang="zh-CN" sz="2000" dirty="0"/>
              <a:t>.</a:t>
            </a:r>
            <a:r>
              <a:rPr lang="zh-CN" altLang="en-US" sz="2000" dirty="0"/>
              <a:t>发行人申请核准公开发行股票、公司债券</a:t>
            </a:r>
            <a:r>
              <a:rPr lang="en-US" altLang="zh-CN" sz="2000" dirty="0"/>
              <a:t>,</a:t>
            </a:r>
            <a:r>
              <a:rPr lang="zh-CN" altLang="en-US" sz="2000" dirty="0" smtClean="0"/>
              <a:t>应当按照规定缴纳审核费</a:t>
            </a:r>
            <a:r>
              <a:rPr lang="zh-CN" altLang="en-US" sz="2000" dirty="0"/>
              <a:t>用</a:t>
            </a:r>
            <a:r>
              <a:rPr lang="en-US" altLang="zh-CN" sz="2000" dirty="0"/>
              <a:t>.</a:t>
            </a:r>
            <a:r>
              <a:rPr lang="zh-CN" altLang="en-US" sz="2000" dirty="0"/>
              <a:t>发行人依法申请核准发行证券所报送的申请文件的格式、报送方式</a:t>
            </a:r>
            <a:r>
              <a:rPr lang="en-US" altLang="zh-CN" sz="2000" dirty="0"/>
              <a:t>,</a:t>
            </a:r>
            <a:r>
              <a:rPr lang="zh-CN" altLang="en-US" sz="2000" dirty="0" smtClean="0"/>
              <a:t>由依法负责核准的机构</a:t>
            </a:r>
            <a:r>
              <a:rPr lang="zh-CN" altLang="en-US" sz="2000" dirty="0"/>
              <a:t>或者部门规定</a:t>
            </a:r>
            <a:r>
              <a:rPr lang="en-US" altLang="zh-CN" sz="2000" dirty="0"/>
              <a:t>.</a:t>
            </a:r>
            <a:r>
              <a:rPr lang="zh-CN" altLang="en-US" sz="2000" dirty="0"/>
              <a:t>发行人向国务院证券监督管理机构或者国务院授权的部门报送</a:t>
            </a:r>
            <a:r>
              <a:rPr lang="zh-CN" altLang="en-US" sz="2000" dirty="0" smtClean="0"/>
              <a:t>的证券发行申请文件必须真实</a:t>
            </a:r>
            <a:r>
              <a:rPr lang="zh-CN" altLang="en-US" sz="2000" dirty="0"/>
              <a:t>、准确、完整</a:t>
            </a:r>
            <a:r>
              <a:rPr lang="en-US" altLang="zh-CN" sz="2000" dirty="0"/>
              <a:t>.</a:t>
            </a:r>
            <a:r>
              <a:rPr lang="zh-CN" altLang="en-US" sz="2000" dirty="0"/>
              <a:t>为证券发行出具有关文件的证券服务机构和人员</a:t>
            </a:r>
            <a:r>
              <a:rPr lang="en-US" altLang="zh-CN" sz="2000" dirty="0" smtClean="0"/>
              <a:t>,</a:t>
            </a:r>
            <a:r>
              <a:rPr lang="zh-CN" altLang="en-US" sz="2000" dirty="0" smtClean="0"/>
              <a:t>必须严</a:t>
            </a:r>
            <a:r>
              <a:rPr lang="zh-CN" altLang="en-US" sz="2000" dirty="0"/>
              <a:t>格履行法定职责</a:t>
            </a:r>
            <a:r>
              <a:rPr lang="en-US" altLang="zh-CN" sz="2000" dirty="0"/>
              <a:t>,</a:t>
            </a:r>
            <a:r>
              <a:rPr lang="zh-CN" altLang="en-US" sz="2000" dirty="0"/>
              <a:t>保证其所出具文件的真实性、准确性和完整性</a:t>
            </a:r>
            <a:r>
              <a:rPr lang="en-US" altLang="zh-CN" sz="2000" dirty="0" smtClean="0"/>
              <a:t>.</a:t>
            </a:r>
          </a:p>
          <a:p>
            <a:pPr marL="177800" indent="446088"/>
            <a:r>
              <a:rPr lang="zh-CN" altLang="en-US" sz="2000" dirty="0"/>
              <a:t>发行人申请首次公开发行股票的</a:t>
            </a:r>
            <a:r>
              <a:rPr lang="en-US" altLang="zh-CN" sz="2000" dirty="0"/>
              <a:t>,</a:t>
            </a:r>
            <a:r>
              <a:rPr lang="zh-CN" altLang="en-US" sz="2000" dirty="0"/>
              <a:t>在提交申请文件后</a:t>
            </a:r>
            <a:r>
              <a:rPr lang="en-US" altLang="zh-CN" sz="2000" dirty="0"/>
              <a:t>,</a:t>
            </a:r>
            <a:r>
              <a:rPr lang="zh-CN" altLang="en-US" sz="2000" dirty="0"/>
              <a:t>应当按照国务</a:t>
            </a:r>
            <a:r>
              <a:rPr lang="zh-CN" altLang="en-US" sz="2000" dirty="0" smtClean="0"/>
              <a:t>院证券监督管理机构</a:t>
            </a:r>
            <a:r>
              <a:rPr lang="zh-CN" altLang="en-US" sz="2000" dirty="0"/>
              <a:t>的规定预先披露有关申请文件</a:t>
            </a:r>
            <a:r>
              <a:rPr lang="en-US" altLang="zh-CN" sz="2000" dirty="0"/>
              <a:t>.</a:t>
            </a:r>
          </a:p>
          <a:p>
            <a:pPr marL="177800" indent="446088"/>
            <a:r>
              <a:rPr lang="zh-CN" altLang="en-US" sz="2000" dirty="0"/>
              <a:t>国务院证券监督管理机构设立发行审核委员会</a:t>
            </a:r>
            <a:r>
              <a:rPr lang="en-US" altLang="zh-CN" sz="2000" dirty="0"/>
              <a:t>,</a:t>
            </a:r>
            <a:r>
              <a:rPr lang="zh-CN" altLang="en-US" sz="2000" dirty="0"/>
              <a:t>依法审核股票发行申请</a:t>
            </a:r>
            <a:r>
              <a:rPr lang="en-US" altLang="zh-CN" sz="2000" dirty="0" smtClean="0"/>
              <a:t>.</a:t>
            </a:r>
          </a:p>
          <a:p>
            <a:pPr marL="177800" indent="446088"/>
            <a:r>
              <a:rPr lang="zh-CN" altLang="en-US" sz="2000" dirty="0"/>
              <a:t>国务院证券监督管理机构依照法定条件负责核准股票发行申请</a:t>
            </a:r>
            <a:r>
              <a:rPr lang="en-US" altLang="zh-CN" sz="2000" dirty="0"/>
              <a:t>.</a:t>
            </a:r>
            <a:r>
              <a:rPr lang="zh-CN" altLang="en-US" sz="2000" dirty="0"/>
              <a:t>核准程序应当公开</a:t>
            </a:r>
            <a:r>
              <a:rPr lang="en-US" altLang="zh-CN" sz="2000" dirty="0" smtClean="0"/>
              <a:t>,</a:t>
            </a:r>
            <a:r>
              <a:rPr lang="zh-CN" altLang="en-US" sz="2000" dirty="0" smtClean="0"/>
              <a:t>依法接受监督</a:t>
            </a:r>
            <a:r>
              <a:rPr lang="en-US" altLang="zh-CN" sz="2000" dirty="0" smtClean="0"/>
              <a:t>.</a:t>
            </a:r>
          </a:p>
          <a:p>
            <a:pPr marL="177800" indent="446088"/>
            <a:r>
              <a:rPr lang="zh-CN" altLang="en-US" sz="2000" dirty="0"/>
              <a:t>证券发行申请经核准后</a:t>
            </a:r>
            <a:r>
              <a:rPr lang="en-US" altLang="zh-CN" sz="2000" dirty="0"/>
              <a:t>,</a:t>
            </a:r>
            <a:r>
              <a:rPr lang="zh-CN" altLang="en-US" sz="2000" dirty="0"/>
              <a:t>发行人应当依照法律、行政法规的规定</a:t>
            </a:r>
            <a:r>
              <a:rPr lang="en-US" altLang="zh-CN" sz="2000" dirty="0"/>
              <a:t>,</a:t>
            </a:r>
            <a:r>
              <a:rPr lang="zh-CN" altLang="en-US" sz="2000" dirty="0"/>
              <a:t>在证券公开发行前</a:t>
            </a:r>
            <a:r>
              <a:rPr lang="en-US" altLang="zh-CN" sz="2000" dirty="0"/>
              <a:t>,</a:t>
            </a:r>
            <a:r>
              <a:rPr lang="zh-CN" altLang="en-US" sz="2000" dirty="0" smtClean="0"/>
              <a:t>公告公开发</a:t>
            </a:r>
            <a:r>
              <a:rPr lang="zh-CN" altLang="en-US" sz="2000" dirty="0"/>
              <a:t>行募集文件</a:t>
            </a:r>
            <a:r>
              <a:rPr lang="en-US" altLang="zh-CN" sz="2000" dirty="0"/>
              <a:t>,</a:t>
            </a:r>
            <a:r>
              <a:rPr lang="zh-CN" altLang="en-US" sz="2000" dirty="0"/>
              <a:t>并将该文件置备于指定场所供公众查阅</a:t>
            </a:r>
            <a:r>
              <a:rPr lang="en-US" altLang="zh-CN" sz="2000" dirty="0"/>
              <a:t>.</a:t>
            </a:r>
            <a:r>
              <a:rPr lang="zh-CN" altLang="en-US" sz="2000" dirty="0"/>
              <a:t>发行证</a:t>
            </a:r>
            <a:r>
              <a:rPr lang="zh-CN" altLang="en-US" sz="2000" dirty="0" smtClean="0"/>
              <a:t>券的信息依法公开前</a:t>
            </a:r>
            <a:r>
              <a:rPr lang="en-US" altLang="zh-CN" sz="2000" dirty="0"/>
              <a:t>,</a:t>
            </a:r>
            <a:r>
              <a:rPr lang="zh-CN" altLang="en-US" sz="2000" dirty="0"/>
              <a:t>任何知情人不得公开或者泄露该信息</a:t>
            </a:r>
            <a:r>
              <a:rPr lang="en-US" altLang="zh-CN" sz="2000" dirty="0" smtClean="0"/>
              <a:t>.</a:t>
            </a:r>
          </a:p>
          <a:p>
            <a:pPr marL="177800" indent="-177800"/>
            <a:r>
              <a:rPr lang="zh-CN" altLang="en-US" sz="2000" dirty="0" smtClean="0"/>
              <a:t>        公开发</a:t>
            </a:r>
            <a:r>
              <a:rPr lang="zh-CN" altLang="en-US" sz="2000" dirty="0"/>
              <a:t>行股票</a:t>
            </a:r>
            <a:r>
              <a:rPr lang="en-US" altLang="zh-CN" sz="2000" dirty="0"/>
              <a:t>,</a:t>
            </a:r>
            <a:r>
              <a:rPr lang="zh-CN" altLang="en-US" sz="2000" dirty="0"/>
              <a:t>代销、包销期限届满</a:t>
            </a:r>
            <a:r>
              <a:rPr lang="en-US" altLang="zh-CN" sz="2000" dirty="0"/>
              <a:t>,</a:t>
            </a:r>
            <a:r>
              <a:rPr lang="zh-CN" altLang="en-US" sz="2000" dirty="0"/>
              <a:t>发行人应当在规定的</a:t>
            </a:r>
            <a:r>
              <a:rPr lang="zh-CN" altLang="en-US" sz="2000" dirty="0" smtClean="0"/>
              <a:t>期限内将股票发行情况报国务院证券监督管理机构备</a:t>
            </a:r>
            <a:r>
              <a:rPr lang="zh-CN" altLang="en-US" sz="2000" dirty="0"/>
              <a:t>案</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3520100"/>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证券的发行</a:t>
            </a:r>
          </a:p>
        </p:txBody>
      </p:sp>
      <p:sp>
        <p:nvSpPr>
          <p:cNvPr id="37" name="文本框 36"/>
          <p:cNvSpPr txBox="1"/>
          <p:nvPr/>
        </p:nvSpPr>
        <p:spPr>
          <a:xfrm>
            <a:off x="378737" y="803294"/>
            <a:ext cx="11540349" cy="5816977"/>
          </a:xfrm>
          <a:prstGeom prst="rect">
            <a:avLst/>
          </a:prstGeom>
          <a:noFill/>
        </p:spPr>
        <p:txBody>
          <a:bodyPr wrap="square" rtlCol="0">
            <a:spAutoFit/>
          </a:bodyPr>
          <a:lstStyle/>
          <a:p>
            <a:r>
              <a:rPr lang="zh-CN" altLang="en-US" sz="2400" b="1" dirty="0"/>
              <a:t>五、证券投资基金的发</a:t>
            </a:r>
            <a:r>
              <a:rPr lang="zh-CN" altLang="en-US" sz="2400" b="1" dirty="0" smtClean="0"/>
              <a:t>行</a:t>
            </a:r>
            <a:endParaRPr lang="en-US" altLang="zh-CN" sz="2400" b="1" dirty="0" smtClean="0"/>
          </a:p>
          <a:p>
            <a:pPr indent="623888"/>
            <a:r>
              <a:rPr lang="en-US" altLang="zh-CN" sz="2000" dirty="0"/>
              <a:t>(</a:t>
            </a:r>
            <a:r>
              <a:rPr lang="zh-CN" altLang="en-US" sz="2000" dirty="0"/>
              <a:t>一</a:t>
            </a:r>
            <a:r>
              <a:rPr lang="en-US" altLang="zh-CN" sz="2000" dirty="0"/>
              <a:t>)</a:t>
            </a:r>
            <a:r>
              <a:rPr lang="zh-CN" altLang="en-US" sz="2000" dirty="0"/>
              <a:t>证券投资基金的概念和种类</a:t>
            </a:r>
          </a:p>
          <a:p>
            <a:pPr indent="623888"/>
            <a:r>
              <a:rPr lang="zh-CN" altLang="en-US" sz="2000" dirty="0"/>
              <a:t>证券投资基金是一种利益共享、风险共担的集合证券投资方式</a:t>
            </a:r>
            <a:r>
              <a:rPr lang="en-US" altLang="zh-CN" sz="2000" dirty="0"/>
              <a:t>,</a:t>
            </a:r>
            <a:r>
              <a:rPr lang="zh-CN" altLang="en-US" sz="2000" dirty="0"/>
              <a:t>即通过发行基金单位</a:t>
            </a:r>
            <a:r>
              <a:rPr lang="en-US" altLang="zh-CN" sz="2000" dirty="0" smtClean="0"/>
              <a:t>,</a:t>
            </a:r>
            <a:r>
              <a:rPr lang="zh-CN" altLang="en-US" sz="2000" dirty="0" smtClean="0"/>
              <a:t>集中投资</a:t>
            </a:r>
            <a:r>
              <a:rPr lang="zh-CN" altLang="en-US" sz="2000" dirty="0"/>
              <a:t>者的资金</a:t>
            </a:r>
            <a:r>
              <a:rPr lang="en-US" altLang="zh-CN" sz="2000" dirty="0"/>
              <a:t>,</a:t>
            </a:r>
            <a:r>
              <a:rPr lang="zh-CN" altLang="en-US" sz="2000" dirty="0"/>
              <a:t>由基金托管人托管</a:t>
            </a:r>
            <a:r>
              <a:rPr lang="en-US" altLang="zh-CN" sz="2000" dirty="0"/>
              <a:t>,</a:t>
            </a:r>
            <a:r>
              <a:rPr lang="zh-CN" altLang="en-US" sz="2000" dirty="0"/>
              <a:t>由基金管理人管理和运用资金</a:t>
            </a:r>
            <a:r>
              <a:rPr lang="en-US" altLang="zh-CN" sz="2000" dirty="0"/>
              <a:t>,</a:t>
            </a:r>
            <a:r>
              <a:rPr lang="zh-CN" altLang="en-US" sz="2000" dirty="0"/>
              <a:t>从事股票、债</a:t>
            </a:r>
            <a:r>
              <a:rPr lang="zh-CN" altLang="en-US" sz="2000" dirty="0" smtClean="0"/>
              <a:t>券等金融工具投资</a:t>
            </a:r>
            <a:r>
              <a:rPr lang="zh-CN" altLang="en-US" sz="2000" dirty="0"/>
              <a:t>的方式</a:t>
            </a:r>
            <a:r>
              <a:rPr lang="en-US" altLang="zh-CN" sz="2000" dirty="0"/>
              <a:t>.</a:t>
            </a:r>
            <a:r>
              <a:rPr lang="zh-CN" altLang="en-US" sz="2000" dirty="0"/>
              <a:t>证券投资基金主要有如下几个方面的特点</a:t>
            </a:r>
            <a:r>
              <a:rPr lang="en-US" altLang="zh-CN" sz="2000" dirty="0"/>
              <a:t>.</a:t>
            </a:r>
          </a:p>
          <a:p>
            <a:pPr indent="623888"/>
            <a:r>
              <a:rPr lang="en-US" altLang="zh-CN" sz="2000" dirty="0"/>
              <a:t>(</a:t>
            </a:r>
            <a:r>
              <a:rPr lang="zh-CN" altLang="en-US" sz="2000" dirty="0"/>
              <a:t>１</a:t>
            </a:r>
            <a:r>
              <a:rPr lang="en-US" altLang="zh-CN" sz="2000" dirty="0"/>
              <a:t>)</a:t>
            </a:r>
            <a:r>
              <a:rPr lang="zh-CN" altLang="en-US" sz="2000" dirty="0"/>
              <a:t>投资基金的单位面值、管理费用和购买费用一般较低</a:t>
            </a:r>
            <a:r>
              <a:rPr lang="en-US" altLang="zh-CN" sz="2000" dirty="0"/>
              <a:t>,</a:t>
            </a:r>
            <a:r>
              <a:rPr lang="zh-CN" altLang="en-US" sz="2000" dirty="0"/>
              <a:t>有利于吸引社会闲散资金</a:t>
            </a:r>
            <a:r>
              <a:rPr lang="en-US" altLang="zh-CN" sz="2000" dirty="0"/>
              <a:t>.</a:t>
            </a:r>
          </a:p>
          <a:p>
            <a:pPr indent="623888"/>
            <a:r>
              <a:rPr lang="en-US" altLang="zh-CN" sz="2000" dirty="0" smtClean="0"/>
              <a:t>(</a:t>
            </a:r>
            <a:r>
              <a:rPr lang="zh-CN" altLang="en-US" sz="2000" dirty="0"/>
              <a:t>２</a:t>
            </a:r>
            <a:r>
              <a:rPr lang="en-US" altLang="zh-CN" sz="2000" dirty="0"/>
              <a:t>)</a:t>
            </a:r>
            <a:r>
              <a:rPr lang="zh-CN" altLang="en-US" sz="2000" dirty="0"/>
              <a:t>投资基金由投资基金管理公司管理</a:t>
            </a:r>
            <a:r>
              <a:rPr lang="en-US" altLang="zh-CN" sz="2000" dirty="0"/>
              <a:t>,</a:t>
            </a:r>
            <a:r>
              <a:rPr lang="zh-CN" altLang="en-US" sz="2000" dirty="0"/>
              <a:t>聘请专家经营</a:t>
            </a:r>
            <a:r>
              <a:rPr lang="en-US" altLang="zh-CN" sz="2000" dirty="0"/>
              <a:t>,</a:t>
            </a:r>
            <a:r>
              <a:rPr lang="zh-CN" altLang="en-US" sz="2000" dirty="0"/>
              <a:t>有利于降低风险</a:t>
            </a:r>
            <a:r>
              <a:rPr lang="en-US" altLang="zh-CN" sz="2000" dirty="0"/>
              <a:t>,</a:t>
            </a:r>
            <a:r>
              <a:rPr lang="zh-CN" altLang="en-US" sz="2000" dirty="0"/>
              <a:t>得到较</a:t>
            </a:r>
            <a:r>
              <a:rPr lang="zh-CN" altLang="en-US" sz="2000" dirty="0" smtClean="0"/>
              <a:t>高的投资回报</a:t>
            </a:r>
            <a:r>
              <a:rPr lang="en-US" altLang="zh-CN" sz="2000" dirty="0"/>
              <a:t>.</a:t>
            </a:r>
          </a:p>
          <a:p>
            <a:pPr indent="623888"/>
            <a:r>
              <a:rPr lang="en-US" altLang="zh-CN" sz="2000" dirty="0"/>
              <a:t>(</a:t>
            </a:r>
            <a:r>
              <a:rPr lang="zh-CN" altLang="en-US" sz="2000" dirty="0"/>
              <a:t>３</a:t>
            </a:r>
            <a:r>
              <a:rPr lang="en-US" altLang="zh-CN" sz="2000" dirty="0"/>
              <a:t>)</a:t>
            </a:r>
            <a:r>
              <a:rPr lang="zh-CN" altLang="en-US" sz="2000" dirty="0"/>
              <a:t>实行组合投资</a:t>
            </a:r>
            <a:r>
              <a:rPr lang="en-US" altLang="zh-CN" sz="2000" dirty="0" smtClean="0"/>
              <a:t>.</a:t>
            </a:r>
          </a:p>
          <a:p>
            <a:pPr indent="623888"/>
            <a:r>
              <a:rPr lang="zh-CN" altLang="en-US" sz="2000" dirty="0"/>
              <a:t>证券投资基金的分类较多</a:t>
            </a:r>
            <a:r>
              <a:rPr lang="en-US" altLang="zh-CN" sz="2000" dirty="0"/>
              <a:t>,</a:t>
            </a:r>
            <a:r>
              <a:rPr lang="zh-CN" altLang="en-US" sz="2000" dirty="0"/>
              <a:t>主要有开放式基金与封闭式基金、股票基金与债券基金等</a:t>
            </a:r>
            <a:r>
              <a:rPr lang="en-US" altLang="zh-CN" sz="2000" dirty="0" smtClean="0"/>
              <a:t>.</a:t>
            </a:r>
          </a:p>
          <a:p>
            <a:pPr indent="623888"/>
            <a:r>
              <a:rPr lang="en-US" altLang="zh-CN" sz="2400" dirty="0"/>
              <a:t>(</a:t>
            </a:r>
            <a:r>
              <a:rPr lang="zh-CN" altLang="en-US" sz="2400" dirty="0"/>
              <a:t>二</a:t>
            </a:r>
            <a:r>
              <a:rPr lang="en-US" altLang="zh-CN" sz="2400" dirty="0"/>
              <a:t>)</a:t>
            </a:r>
            <a:r>
              <a:rPr lang="zh-CN" altLang="en-US" sz="2400" dirty="0"/>
              <a:t>设立证券投资基金的条件</a:t>
            </a:r>
          </a:p>
          <a:p>
            <a:pPr indent="623888"/>
            <a:r>
              <a:rPr lang="zh-CN" altLang="en-US" sz="2000" dirty="0"/>
              <a:t>证券投资基金由基金管理人依法募集</a:t>
            </a:r>
            <a:r>
              <a:rPr lang="en-US" altLang="zh-CN" sz="2000" dirty="0"/>
              <a:t>.</a:t>
            </a:r>
            <a:r>
              <a:rPr lang="zh-CN" altLang="en-US" sz="2000" dirty="0"/>
              <a:t>基金管理人由依法设立的基金管理公司担任</a:t>
            </a:r>
            <a:r>
              <a:rPr lang="en-US" altLang="zh-CN" sz="2000" dirty="0" smtClean="0"/>
              <a:t>.</a:t>
            </a:r>
            <a:r>
              <a:rPr lang="zh-CN" altLang="en-US" sz="2000" dirty="0" smtClean="0"/>
              <a:t>担任</a:t>
            </a:r>
            <a:r>
              <a:rPr lang="zh-CN" altLang="en-US" sz="2000" dirty="0"/>
              <a:t>基金管理人应当经国务院证券监督管理机构核准</a:t>
            </a:r>
            <a:r>
              <a:rPr lang="en-US" altLang="zh-CN" sz="2000" dirty="0" smtClean="0"/>
              <a:t>.</a:t>
            </a:r>
            <a:endParaRPr lang="en-US" altLang="zh-CN" sz="2000" dirty="0"/>
          </a:p>
          <a:p>
            <a:pPr indent="623888"/>
            <a:r>
              <a:rPr lang="en-US" altLang="zh-CN" sz="2400" dirty="0" smtClean="0"/>
              <a:t>(</a:t>
            </a:r>
            <a:r>
              <a:rPr lang="zh-CN" altLang="en-US" sz="2400" dirty="0" smtClean="0"/>
              <a:t>三</a:t>
            </a:r>
            <a:r>
              <a:rPr lang="en-US" altLang="zh-CN" sz="2400" dirty="0"/>
              <a:t>)</a:t>
            </a:r>
            <a:r>
              <a:rPr lang="zh-CN" altLang="en-US" sz="2400" dirty="0"/>
              <a:t>基金的募集</a:t>
            </a:r>
          </a:p>
          <a:p>
            <a:pPr indent="623888"/>
            <a:r>
              <a:rPr lang="zh-CN" altLang="en-US" sz="2000" dirty="0"/>
              <a:t>基金管理人应依照</a:t>
            </a:r>
            <a:r>
              <a:rPr lang="en-US" altLang="zh-CN" sz="2000" dirty="0"/>
              <a:t>«</a:t>
            </a:r>
            <a:r>
              <a:rPr lang="zh-CN" altLang="en-US" sz="2000" dirty="0"/>
              <a:t>证券投资基金法</a:t>
            </a:r>
            <a:r>
              <a:rPr lang="en-US" altLang="zh-CN" sz="2000" dirty="0"/>
              <a:t>»</a:t>
            </a:r>
            <a:r>
              <a:rPr lang="zh-CN" altLang="en-US" sz="2000" dirty="0"/>
              <a:t>的规定发售基金份额</a:t>
            </a:r>
            <a:r>
              <a:rPr lang="en-US" altLang="zh-CN" sz="2000" dirty="0"/>
              <a:t>,</a:t>
            </a:r>
            <a:r>
              <a:rPr lang="zh-CN" altLang="en-US" sz="2000" dirty="0"/>
              <a:t>募集基金</a:t>
            </a:r>
            <a:r>
              <a:rPr lang="en-US" altLang="zh-CN" sz="2000" dirty="0"/>
              <a:t>.</a:t>
            </a:r>
            <a:r>
              <a:rPr lang="zh-CN" altLang="en-US" sz="2000" dirty="0" smtClean="0"/>
              <a:t>基金管理人应当向国务</a:t>
            </a:r>
            <a:r>
              <a:rPr lang="zh-CN" altLang="en-US" sz="2000" dirty="0"/>
              <a:t>院证券监督管理机构提交下列文件</a:t>
            </a:r>
            <a:r>
              <a:rPr lang="en-US" altLang="zh-CN" sz="2000" dirty="0"/>
              <a:t>,</a:t>
            </a:r>
            <a:r>
              <a:rPr lang="zh-CN" altLang="en-US" sz="2000" dirty="0"/>
              <a:t>并经国务院证券监督管理机构核准</a:t>
            </a:r>
            <a:r>
              <a:rPr lang="en-US" altLang="zh-CN" sz="2000" dirty="0"/>
              <a:t>:</a:t>
            </a:r>
            <a:r>
              <a:rPr lang="zh-CN" altLang="en-US" sz="2000" dirty="0"/>
              <a:t>申请报告</a:t>
            </a:r>
            <a:r>
              <a:rPr lang="en-US" altLang="zh-CN" sz="2000" dirty="0" smtClean="0"/>
              <a:t>;</a:t>
            </a:r>
            <a:r>
              <a:rPr lang="zh-CN" altLang="en-US" sz="2000" dirty="0" smtClean="0"/>
              <a:t>基金</a:t>
            </a:r>
            <a:r>
              <a:rPr lang="zh-CN" altLang="en-US" sz="2000" dirty="0"/>
              <a:t>合同草案</a:t>
            </a:r>
            <a:r>
              <a:rPr lang="en-US" altLang="zh-CN" sz="2000" dirty="0"/>
              <a:t>;</a:t>
            </a:r>
            <a:r>
              <a:rPr lang="zh-CN" altLang="en-US" sz="2000" dirty="0"/>
              <a:t>基金托管协议草案</a:t>
            </a:r>
            <a:r>
              <a:rPr lang="en-US" altLang="zh-CN" sz="2000" dirty="0"/>
              <a:t>;</a:t>
            </a:r>
            <a:r>
              <a:rPr lang="zh-CN" altLang="en-US" sz="2000" dirty="0"/>
              <a:t>招募说明书草案</a:t>
            </a:r>
            <a:r>
              <a:rPr lang="en-US" altLang="zh-CN" sz="2000" dirty="0"/>
              <a:t>;</a:t>
            </a:r>
            <a:r>
              <a:rPr lang="zh-CN" altLang="en-US" sz="2000" dirty="0"/>
              <a:t>基金管理人和基金托管人的资格证</a:t>
            </a:r>
            <a:r>
              <a:rPr lang="zh-CN" altLang="en-US" sz="2000" dirty="0" smtClean="0"/>
              <a:t>明文件</a:t>
            </a:r>
            <a:r>
              <a:rPr lang="en-US" altLang="zh-CN" sz="2000" dirty="0"/>
              <a:t>;</a:t>
            </a:r>
            <a:r>
              <a:rPr lang="zh-CN" altLang="en-US" sz="2000" dirty="0"/>
              <a:t>经会计师事务所审计的基金管理人和基金托管人最近３年或者成立以来的财务会计报告</a:t>
            </a:r>
            <a:r>
              <a:rPr lang="en-US" altLang="zh-CN" sz="2000" dirty="0" smtClean="0"/>
              <a:t>;</a:t>
            </a:r>
            <a:r>
              <a:rPr lang="zh-CN" altLang="en-US" sz="2000" dirty="0" smtClean="0"/>
              <a:t>律师事务所</a:t>
            </a:r>
            <a:r>
              <a:rPr lang="zh-CN" altLang="en-US" sz="2000" dirty="0"/>
              <a:t>出具的法律意见书</a:t>
            </a:r>
            <a:r>
              <a:rPr lang="en-US" altLang="zh-CN" sz="2000" dirty="0"/>
              <a:t>;</a:t>
            </a:r>
            <a:r>
              <a:rPr lang="zh-CN" altLang="en-US" sz="2000" dirty="0"/>
              <a:t>国务院证券监督管理机构规定提交的其他文件</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074876187"/>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证券的交易</a:t>
            </a:r>
          </a:p>
        </p:txBody>
      </p:sp>
      <p:sp>
        <p:nvSpPr>
          <p:cNvPr id="37" name="文本框 36"/>
          <p:cNvSpPr txBox="1"/>
          <p:nvPr/>
        </p:nvSpPr>
        <p:spPr>
          <a:xfrm>
            <a:off x="378737" y="803294"/>
            <a:ext cx="11540349" cy="4770537"/>
          </a:xfrm>
          <a:prstGeom prst="rect">
            <a:avLst/>
          </a:prstGeom>
          <a:noFill/>
        </p:spPr>
        <p:txBody>
          <a:bodyPr wrap="square" rtlCol="0">
            <a:spAutoFit/>
          </a:bodyPr>
          <a:lstStyle/>
          <a:p>
            <a:r>
              <a:rPr lang="zh-CN" altLang="en-US" sz="2400" b="1" dirty="0"/>
              <a:t>一、证券交易的一般规定</a:t>
            </a:r>
          </a:p>
          <a:p>
            <a:pPr indent="534988"/>
            <a:r>
              <a:rPr lang="zh-CN" altLang="en-US" sz="2400" dirty="0"/>
              <a:t>根据</a:t>
            </a:r>
            <a:r>
              <a:rPr lang="en-US" altLang="zh-CN" sz="2400" dirty="0"/>
              <a:t>«</a:t>
            </a:r>
            <a:r>
              <a:rPr lang="zh-CN" altLang="en-US" sz="2400" dirty="0"/>
              <a:t>证券法</a:t>
            </a:r>
            <a:r>
              <a:rPr lang="en-US" altLang="zh-CN" sz="2400" dirty="0"/>
              <a:t>»</a:t>
            </a:r>
            <a:r>
              <a:rPr lang="zh-CN" altLang="en-US" sz="2400" dirty="0"/>
              <a:t>的规定</a:t>
            </a:r>
            <a:r>
              <a:rPr lang="en-US" altLang="zh-CN" sz="2400" dirty="0"/>
              <a:t>,</a:t>
            </a:r>
            <a:r>
              <a:rPr lang="zh-CN" altLang="en-US" sz="2400" dirty="0"/>
              <a:t>在证券交易中</a:t>
            </a:r>
            <a:r>
              <a:rPr lang="en-US" altLang="zh-CN" sz="2400" dirty="0"/>
              <a:t>,</a:t>
            </a:r>
            <a:r>
              <a:rPr lang="zh-CN" altLang="en-US" sz="2400" dirty="0"/>
              <a:t>应遵守如下几条规则</a:t>
            </a:r>
            <a:r>
              <a:rPr lang="en-US" altLang="zh-CN" sz="2400" dirty="0"/>
              <a:t>.</a:t>
            </a:r>
          </a:p>
          <a:p>
            <a:pPr indent="534988"/>
            <a:r>
              <a:rPr lang="en-US" altLang="zh-CN" sz="2400" dirty="0"/>
              <a:t>(</a:t>
            </a:r>
            <a:r>
              <a:rPr lang="zh-CN" altLang="en-US" sz="2400" dirty="0"/>
              <a:t>一</a:t>
            </a:r>
            <a:r>
              <a:rPr lang="en-US" altLang="zh-CN" sz="2400" dirty="0"/>
              <a:t>)</a:t>
            </a:r>
            <a:r>
              <a:rPr lang="zh-CN" altLang="en-US" sz="2400" dirty="0"/>
              <a:t>证券交易的标的与主体必须合法</a:t>
            </a:r>
          </a:p>
          <a:p>
            <a:pPr indent="534988"/>
            <a:r>
              <a:rPr lang="zh-CN" altLang="en-US" sz="2000" dirty="0"/>
              <a:t>首先</a:t>
            </a:r>
            <a:r>
              <a:rPr lang="en-US" altLang="zh-CN" sz="2000" dirty="0"/>
              <a:t>,</a:t>
            </a:r>
            <a:r>
              <a:rPr lang="zh-CN" altLang="en-US" sz="2000" dirty="0"/>
              <a:t>证券交易当事人依法买卖的证券</a:t>
            </a:r>
            <a:r>
              <a:rPr lang="en-US" altLang="zh-CN" sz="2000" dirty="0"/>
              <a:t>,</a:t>
            </a:r>
            <a:r>
              <a:rPr lang="zh-CN" altLang="en-US" sz="2000" dirty="0"/>
              <a:t>必须是依法发行并交付的证券</a:t>
            </a:r>
            <a:r>
              <a:rPr lang="en-US" altLang="zh-CN" sz="2000" dirty="0"/>
              <a:t>.</a:t>
            </a:r>
            <a:r>
              <a:rPr lang="zh-CN" altLang="en-US" sz="2000" dirty="0"/>
              <a:t>非依法发</a:t>
            </a:r>
            <a:r>
              <a:rPr lang="zh-CN" altLang="en-US" sz="2000" dirty="0" smtClean="0"/>
              <a:t>行的证券</a:t>
            </a:r>
            <a:r>
              <a:rPr lang="en-US" altLang="zh-CN" sz="2000" dirty="0"/>
              <a:t>,</a:t>
            </a:r>
            <a:r>
              <a:rPr lang="zh-CN" altLang="en-US" sz="2000" dirty="0"/>
              <a:t>不得买卖</a:t>
            </a:r>
            <a:r>
              <a:rPr lang="en-US" altLang="zh-CN" sz="2000" dirty="0"/>
              <a:t>.</a:t>
            </a:r>
            <a:r>
              <a:rPr lang="zh-CN" altLang="en-US" sz="2000" dirty="0"/>
              <a:t>证券交易当事人买卖的证券可以采用纸面形式或者国务</a:t>
            </a:r>
            <a:r>
              <a:rPr lang="zh-CN" altLang="en-US" sz="2000" dirty="0" smtClean="0"/>
              <a:t>院证券监督管理机构规</a:t>
            </a:r>
            <a:r>
              <a:rPr lang="zh-CN" altLang="en-US" sz="2000" dirty="0"/>
              <a:t>定的其他形式</a:t>
            </a:r>
            <a:r>
              <a:rPr lang="en-US" altLang="zh-CN" sz="2000" dirty="0"/>
              <a:t>.</a:t>
            </a:r>
            <a:r>
              <a:rPr lang="zh-CN" altLang="en-US" sz="2000" dirty="0"/>
              <a:t>其次</a:t>
            </a:r>
            <a:r>
              <a:rPr lang="en-US" altLang="zh-CN" sz="2000" dirty="0"/>
              <a:t>,</a:t>
            </a:r>
            <a:r>
              <a:rPr lang="zh-CN" altLang="en-US" sz="2000" dirty="0"/>
              <a:t>依法发行的股票、公司债券及其他证券</a:t>
            </a:r>
            <a:r>
              <a:rPr lang="en-US" altLang="zh-CN" sz="2000" dirty="0"/>
              <a:t>,</a:t>
            </a:r>
            <a:r>
              <a:rPr lang="zh-CN" altLang="en-US" sz="2000" dirty="0"/>
              <a:t>法律对其转让期限</a:t>
            </a:r>
            <a:r>
              <a:rPr lang="zh-CN" altLang="en-US" sz="2000" dirty="0" smtClean="0"/>
              <a:t>有限</a:t>
            </a:r>
            <a:r>
              <a:rPr lang="zh-CN" altLang="en-US" sz="2000" dirty="0"/>
              <a:t>制性规定的</a:t>
            </a:r>
            <a:r>
              <a:rPr lang="en-US" altLang="zh-CN" sz="2000" dirty="0"/>
              <a:t>,</a:t>
            </a:r>
            <a:r>
              <a:rPr lang="zh-CN" altLang="en-US" sz="2000" dirty="0"/>
              <a:t>在限定的期限内不得买卖</a:t>
            </a:r>
            <a:r>
              <a:rPr lang="en-US" altLang="zh-CN" sz="2000" dirty="0" smtClean="0"/>
              <a:t>.</a:t>
            </a:r>
          </a:p>
          <a:p>
            <a:r>
              <a:rPr lang="zh-CN" altLang="en-US" sz="2400" dirty="0" smtClean="0"/>
              <a:t>   </a:t>
            </a:r>
            <a:r>
              <a:rPr lang="en-US" altLang="zh-CN" sz="2400" dirty="0" smtClean="0"/>
              <a:t>(</a:t>
            </a:r>
            <a:r>
              <a:rPr lang="zh-CN" altLang="en-US" sz="2400" dirty="0"/>
              <a:t>二</a:t>
            </a:r>
            <a:r>
              <a:rPr lang="en-US" altLang="zh-CN" sz="2400" dirty="0"/>
              <a:t>)</a:t>
            </a:r>
            <a:r>
              <a:rPr lang="zh-CN" altLang="en-US" sz="2400" dirty="0"/>
              <a:t>在合法的证券交易场所交易</a:t>
            </a:r>
          </a:p>
          <a:p>
            <a:pPr indent="534988"/>
            <a:r>
              <a:rPr lang="zh-CN" altLang="en-US" sz="2000" dirty="0"/>
              <a:t>依法公开发行的股票、公司债券及其他证券</a:t>
            </a:r>
            <a:r>
              <a:rPr lang="en-US" altLang="zh-CN" sz="2000" dirty="0"/>
              <a:t>,</a:t>
            </a:r>
            <a:r>
              <a:rPr lang="zh-CN" altLang="en-US" sz="2000" dirty="0"/>
              <a:t>应当在依法设立的证券交易所上市交易</a:t>
            </a:r>
            <a:r>
              <a:rPr lang="zh-CN" altLang="en-US" sz="2000" dirty="0" smtClean="0"/>
              <a:t>或者在国务院</a:t>
            </a:r>
            <a:r>
              <a:rPr lang="zh-CN" altLang="en-US" sz="2000" dirty="0"/>
              <a:t>批准的其他证券交易场所转让</a:t>
            </a:r>
            <a:r>
              <a:rPr lang="en-US" altLang="zh-CN" sz="2000" dirty="0"/>
              <a:t>.</a:t>
            </a:r>
            <a:r>
              <a:rPr lang="zh-CN" altLang="en-US" sz="2000" dirty="0"/>
              <a:t>我国的证券交易所有上海证券交易所</a:t>
            </a:r>
            <a:r>
              <a:rPr lang="zh-CN" altLang="en-US" sz="2000" dirty="0" smtClean="0"/>
              <a:t>和深圳证券</a:t>
            </a:r>
            <a:r>
              <a:rPr lang="zh-CN" altLang="en-US" sz="2000" dirty="0"/>
              <a:t>交易所</a:t>
            </a:r>
            <a:r>
              <a:rPr lang="en-US" altLang="zh-CN" sz="2000" dirty="0"/>
              <a:t>.</a:t>
            </a:r>
            <a:r>
              <a:rPr lang="zh-CN" altLang="en-US" sz="2000" dirty="0"/>
              <a:t>发行人发行证券可以上市交易</a:t>
            </a:r>
            <a:r>
              <a:rPr lang="en-US" altLang="zh-CN" sz="2000" dirty="0"/>
              <a:t>,</a:t>
            </a:r>
            <a:r>
              <a:rPr lang="zh-CN" altLang="en-US" sz="2000" dirty="0"/>
              <a:t>即在证券交易所交易</a:t>
            </a:r>
            <a:r>
              <a:rPr lang="en-US" altLang="zh-CN" sz="2000" dirty="0"/>
              <a:t>;</a:t>
            </a:r>
            <a:r>
              <a:rPr lang="zh-CN" altLang="en-US" sz="2000" dirty="0"/>
              <a:t>也可以不上市交易</a:t>
            </a:r>
            <a:r>
              <a:rPr lang="en-US" altLang="zh-CN" sz="2000" dirty="0"/>
              <a:t>,</a:t>
            </a:r>
            <a:r>
              <a:rPr lang="zh-CN" altLang="en-US" sz="2000" dirty="0" smtClean="0"/>
              <a:t>即在国务院</a:t>
            </a:r>
            <a:r>
              <a:rPr lang="zh-CN" altLang="en-US" sz="2000" dirty="0"/>
              <a:t>批准的其他证券交易场所转让</a:t>
            </a:r>
            <a:r>
              <a:rPr lang="en-US" altLang="zh-CN" sz="2000" dirty="0" smtClean="0"/>
              <a:t>.</a:t>
            </a:r>
          </a:p>
          <a:p>
            <a:pPr indent="534988"/>
            <a:r>
              <a:rPr lang="en-US" altLang="zh-CN" sz="2400" dirty="0"/>
              <a:t>(</a:t>
            </a:r>
            <a:r>
              <a:rPr lang="zh-CN" altLang="en-US" sz="2400" dirty="0"/>
              <a:t>三</a:t>
            </a:r>
            <a:r>
              <a:rPr lang="en-US" altLang="zh-CN" sz="2400" dirty="0"/>
              <a:t>)</a:t>
            </a:r>
            <a:r>
              <a:rPr lang="zh-CN" altLang="en-US" sz="2400" dirty="0"/>
              <a:t>以合法方式交易</a:t>
            </a:r>
          </a:p>
          <a:p>
            <a:pPr indent="534988"/>
            <a:r>
              <a:rPr lang="zh-CN" altLang="en-US" sz="2000" dirty="0"/>
              <a:t>证券交易有现货交易和期货交易两种情况</a:t>
            </a:r>
            <a:r>
              <a:rPr lang="en-US" altLang="zh-CN" sz="2000" dirty="0" smtClean="0"/>
              <a:t>.</a:t>
            </a:r>
          </a:p>
          <a:p>
            <a:pPr indent="534988"/>
            <a:r>
              <a:rPr lang="en-US" altLang="zh-CN" sz="2400" dirty="0"/>
              <a:t>(</a:t>
            </a:r>
            <a:r>
              <a:rPr lang="zh-CN" altLang="en-US" sz="2400" dirty="0"/>
              <a:t>四</a:t>
            </a:r>
            <a:r>
              <a:rPr lang="en-US" altLang="zh-CN" sz="2400" dirty="0"/>
              <a:t>)</a:t>
            </a:r>
            <a:r>
              <a:rPr lang="zh-CN" altLang="en-US" sz="2400" dirty="0"/>
              <a:t>规范证券交易服务</a:t>
            </a:r>
          </a:p>
          <a:p>
            <a:pPr indent="534988"/>
            <a:r>
              <a:rPr lang="zh-CN" altLang="en-US" sz="2000" dirty="0"/>
              <a:t>首先</a:t>
            </a:r>
            <a:r>
              <a:rPr lang="en-US" altLang="zh-CN" sz="2000" dirty="0"/>
              <a:t>,</a:t>
            </a:r>
            <a:r>
              <a:rPr lang="zh-CN" altLang="en-US" sz="2000" dirty="0"/>
              <a:t>为客户保密</a:t>
            </a:r>
            <a:r>
              <a:rPr lang="en-US" altLang="zh-CN" sz="2000" dirty="0"/>
              <a:t>.</a:t>
            </a:r>
            <a:r>
              <a:rPr lang="zh-CN" altLang="en-US" sz="2000" dirty="0"/>
              <a:t>证券交易所、证券公司、证券登记结算机构必须依法为客户开</a:t>
            </a:r>
            <a:r>
              <a:rPr lang="zh-CN" altLang="en-US" sz="2000" dirty="0" smtClean="0"/>
              <a:t>立的账户</a:t>
            </a:r>
            <a:r>
              <a:rPr lang="zh-CN" altLang="en-US" sz="2000" dirty="0"/>
              <a:t>保密</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74028867"/>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证券的交易</a:t>
            </a:r>
          </a:p>
        </p:txBody>
      </p:sp>
      <p:sp>
        <p:nvSpPr>
          <p:cNvPr id="37" name="文本框 36"/>
          <p:cNvSpPr txBox="1"/>
          <p:nvPr/>
        </p:nvSpPr>
        <p:spPr>
          <a:xfrm>
            <a:off x="378737" y="803294"/>
            <a:ext cx="11540349" cy="5509201"/>
          </a:xfrm>
          <a:prstGeom prst="rect">
            <a:avLst/>
          </a:prstGeom>
          <a:noFill/>
        </p:spPr>
        <p:txBody>
          <a:bodyPr wrap="square" rtlCol="0">
            <a:spAutoFit/>
          </a:bodyPr>
          <a:lstStyle/>
          <a:p>
            <a:r>
              <a:rPr lang="zh-CN" altLang="en-US" sz="2400" dirty="0"/>
              <a:t>二、证券上市</a:t>
            </a:r>
          </a:p>
          <a:p>
            <a:pPr indent="534988"/>
            <a:r>
              <a:rPr lang="zh-CN" altLang="en-US" sz="2400" dirty="0"/>
              <a:t>申请证券上市交易</a:t>
            </a:r>
            <a:r>
              <a:rPr lang="en-US" altLang="zh-CN" sz="2400" dirty="0"/>
              <a:t>,</a:t>
            </a:r>
            <a:r>
              <a:rPr lang="zh-CN" altLang="en-US" sz="2400" dirty="0"/>
              <a:t>应当向证券交易所提出申请</a:t>
            </a:r>
            <a:r>
              <a:rPr lang="en-US" altLang="zh-CN" sz="2400" dirty="0"/>
              <a:t>,</a:t>
            </a:r>
            <a:r>
              <a:rPr lang="zh-CN" altLang="en-US" sz="2400" dirty="0"/>
              <a:t>由证券交易所依法审核同意</a:t>
            </a:r>
            <a:r>
              <a:rPr lang="en-US" altLang="zh-CN" sz="2400" dirty="0"/>
              <a:t>,</a:t>
            </a:r>
            <a:r>
              <a:rPr lang="zh-CN" altLang="en-US" sz="2400" dirty="0" smtClean="0"/>
              <a:t>并由双方签订</a:t>
            </a:r>
            <a:r>
              <a:rPr lang="zh-CN" altLang="en-US" sz="2400" dirty="0"/>
              <a:t>上市协议</a:t>
            </a:r>
            <a:r>
              <a:rPr lang="en-US" altLang="zh-CN" sz="2400" dirty="0"/>
              <a:t>.</a:t>
            </a:r>
            <a:r>
              <a:rPr lang="zh-CN" altLang="en-US" sz="2400" dirty="0"/>
              <a:t>政府债券的上市交易</a:t>
            </a:r>
            <a:r>
              <a:rPr lang="en-US" altLang="zh-CN" sz="2400" dirty="0"/>
              <a:t>,</a:t>
            </a:r>
            <a:r>
              <a:rPr lang="zh-CN" altLang="en-US" sz="2400" dirty="0"/>
              <a:t>由证券交易所根据国务院授权部门的决定安排</a:t>
            </a:r>
            <a:r>
              <a:rPr lang="en-US" altLang="zh-CN" sz="2400" dirty="0" smtClean="0"/>
              <a:t>.</a:t>
            </a:r>
            <a:r>
              <a:rPr lang="zh-CN" altLang="en-US" sz="2400" dirty="0" smtClean="0"/>
              <a:t>申请</a:t>
            </a:r>
            <a:r>
              <a:rPr lang="zh-CN" altLang="en-US" sz="2400" dirty="0"/>
              <a:t>股票、可转换为股票的公司债券或者法律、行政法规规定实行保荐制度的其他证券</a:t>
            </a:r>
            <a:r>
              <a:rPr lang="zh-CN" altLang="en-US" sz="2400" dirty="0" smtClean="0"/>
              <a:t>上市交易</a:t>
            </a:r>
            <a:r>
              <a:rPr lang="en-US" altLang="zh-CN" sz="2400" dirty="0"/>
              <a:t>,</a:t>
            </a:r>
            <a:r>
              <a:rPr lang="zh-CN" altLang="en-US" sz="2400" dirty="0"/>
              <a:t>应当聘请具有保荐资格的机构担任保荐人</a:t>
            </a:r>
            <a:r>
              <a:rPr lang="en-US" altLang="zh-CN" sz="2400" dirty="0" smtClean="0"/>
              <a:t>.</a:t>
            </a:r>
          </a:p>
          <a:p>
            <a:pPr indent="534988"/>
            <a:r>
              <a:rPr lang="en-US" altLang="zh-CN" sz="2400" dirty="0"/>
              <a:t>(</a:t>
            </a:r>
            <a:r>
              <a:rPr lang="zh-CN" altLang="en-US" sz="2400" dirty="0"/>
              <a:t>一</a:t>
            </a:r>
            <a:r>
              <a:rPr lang="en-US" altLang="zh-CN" sz="2400" dirty="0"/>
              <a:t>)</a:t>
            </a:r>
            <a:r>
              <a:rPr lang="zh-CN" altLang="en-US" sz="2400" dirty="0"/>
              <a:t>股票</a:t>
            </a:r>
            <a:r>
              <a:rPr lang="zh-CN" altLang="en-US" sz="2400" dirty="0" smtClean="0"/>
              <a:t>上市</a:t>
            </a:r>
            <a:endParaRPr lang="en-US" altLang="zh-CN" sz="2400" dirty="0" smtClean="0"/>
          </a:p>
          <a:p>
            <a:pPr indent="534988"/>
            <a:r>
              <a:rPr lang="zh-CN" altLang="en-US" sz="2400" dirty="0"/>
              <a:t>国家鼓励符合产业政策并符合上市条件的公司股票上市交易</a:t>
            </a:r>
            <a:r>
              <a:rPr lang="en-US" altLang="zh-CN" sz="2400" dirty="0" smtClean="0"/>
              <a:t>.</a:t>
            </a:r>
          </a:p>
          <a:p>
            <a:pPr indent="534988"/>
            <a:r>
              <a:rPr lang="en-US" altLang="zh-CN" sz="2400" dirty="0"/>
              <a:t>(</a:t>
            </a:r>
            <a:r>
              <a:rPr lang="zh-CN" altLang="en-US" sz="2400" dirty="0"/>
              <a:t>二</a:t>
            </a:r>
            <a:r>
              <a:rPr lang="en-US" altLang="zh-CN" sz="2400" dirty="0"/>
              <a:t>)</a:t>
            </a:r>
            <a:r>
              <a:rPr lang="zh-CN" altLang="en-US" sz="2400" dirty="0"/>
              <a:t>债券上市</a:t>
            </a:r>
          </a:p>
          <a:p>
            <a:pPr indent="534988"/>
            <a:r>
              <a:rPr lang="zh-CN" altLang="en-US" sz="2000" dirty="0"/>
              <a:t>公司申请公司债券上市交易</a:t>
            </a:r>
            <a:r>
              <a:rPr lang="en-US" altLang="zh-CN" sz="2000" dirty="0"/>
              <a:t>,</a:t>
            </a:r>
            <a:r>
              <a:rPr lang="zh-CN" altLang="en-US" sz="2000" dirty="0"/>
              <a:t>应当符合下列条件</a:t>
            </a:r>
            <a:r>
              <a:rPr lang="en-US" altLang="zh-CN" sz="2000" dirty="0"/>
              <a:t>.</a:t>
            </a:r>
          </a:p>
          <a:p>
            <a:pPr indent="534988"/>
            <a:r>
              <a:rPr lang="en-US" altLang="zh-CN" sz="2000" dirty="0"/>
              <a:t>(</a:t>
            </a:r>
            <a:r>
              <a:rPr lang="zh-CN" altLang="en-US" sz="2000" dirty="0"/>
              <a:t>１</a:t>
            </a:r>
            <a:r>
              <a:rPr lang="en-US" altLang="zh-CN" sz="2000" dirty="0"/>
              <a:t>)</a:t>
            </a:r>
            <a:r>
              <a:rPr lang="zh-CN" altLang="en-US" sz="2000" dirty="0"/>
              <a:t>公司债券的期限为１年以上</a:t>
            </a:r>
            <a:r>
              <a:rPr lang="en-US" altLang="zh-CN" sz="2000" dirty="0"/>
              <a:t>.</a:t>
            </a:r>
          </a:p>
          <a:p>
            <a:pPr indent="534988"/>
            <a:r>
              <a:rPr lang="en-US" altLang="zh-CN" sz="2000" dirty="0"/>
              <a:t>(</a:t>
            </a:r>
            <a:r>
              <a:rPr lang="zh-CN" altLang="en-US" sz="2000" dirty="0"/>
              <a:t>２</a:t>
            </a:r>
            <a:r>
              <a:rPr lang="en-US" altLang="zh-CN" sz="2000" dirty="0"/>
              <a:t>)</a:t>
            </a:r>
            <a:r>
              <a:rPr lang="zh-CN" altLang="en-US" sz="2000" dirty="0"/>
              <a:t>公司债券实际发行额不少于人民币５０００万元</a:t>
            </a:r>
            <a:r>
              <a:rPr lang="en-US" altLang="zh-CN" sz="2000" dirty="0"/>
              <a:t>.</a:t>
            </a:r>
          </a:p>
          <a:p>
            <a:pPr indent="534988"/>
            <a:r>
              <a:rPr lang="en-US" altLang="zh-CN" sz="2000" dirty="0"/>
              <a:t>(</a:t>
            </a:r>
            <a:r>
              <a:rPr lang="zh-CN" altLang="en-US" sz="2000" dirty="0"/>
              <a:t>３</a:t>
            </a:r>
            <a:r>
              <a:rPr lang="en-US" altLang="zh-CN" sz="2000" dirty="0"/>
              <a:t>)</a:t>
            </a:r>
            <a:r>
              <a:rPr lang="zh-CN" altLang="en-US" sz="2000" dirty="0"/>
              <a:t>公司申请债券上市时仍符合法定的公司债券发行条件</a:t>
            </a:r>
            <a:r>
              <a:rPr lang="en-US" altLang="zh-CN" sz="2000" dirty="0" smtClean="0"/>
              <a:t>.</a:t>
            </a:r>
          </a:p>
          <a:p>
            <a:pPr indent="534988"/>
            <a:r>
              <a:rPr lang="en-US" altLang="zh-CN" sz="2000" dirty="0"/>
              <a:t>(</a:t>
            </a:r>
            <a:r>
              <a:rPr lang="zh-CN" altLang="en-US" sz="2000" dirty="0"/>
              <a:t>４</a:t>
            </a:r>
            <a:r>
              <a:rPr lang="en-US" altLang="zh-CN" sz="2000" dirty="0"/>
              <a:t>)</a:t>
            </a:r>
            <a:r>
              <a:rPr lang="zh-CN" altLang="en-US" sz="2000" dirty="0"/>
              <a:t>未按照公司债券募集办法履行义务</a:t>
            </a:r>
            <a:r>
              <a:rPr lang="en-US" altLang="zh-CN" sz="2000" dirty="0"/>
              <a:t>.</a:t>
            </a:r>
          </a:p>
          <a:p>
            <a:pPr indent="534988"/>
            <a:r>
              <a:rPr lang="en-US" altLang="zh-CN" sz="2000" dirty="0"/>
              <a:t>(</a:t>
            </a:r>
            <a:r>
              <a:rPr lang="zh-CN" altLang="en-US" sz="2000" dirty="0"/>
              <a:t>５</a:t>
            </a:r>
            <a:r>
              <a:rPr lang="en-US" altLang="zh-CN" sz="2000" dirty="0"/>
              <a:t>)</a:t>
            </a:r>
            <a:r>
              <a:rPr lang="zh-CN" altLang="en-US" sz="2000" dirty="0"/>
              <a:t>公司最近两年连续亏损</a:t>
            </a:r>
            <a:r>
              <a:rPr lang="en-US" altLang="zh-CN" sz="2000" dirty="0" smtClean="0"/>
              <a:t>.</a:t>
            </a:r>
          </a:p>
          <a:p>
            <a:pPr indent="446088"/>
            <a:r>
              <a:rPr lang="zh-CN" altLang="en-US" sz="2000" dirty="0"/>
              <a:t>公司有上述第</a:t>
            </a:r>
            <a:r>
              <a:rPr lang="en-US" altLang="zh-CN" sz="2000" dirty="0"/>
              <a:t>(</a:t>
            </a:r>
            <a:r>
              <a:rPr lang="zh-CN" altLang="en-US" sz="2000" dirty="0"/>
              <a:t>１</a:t>
            </a:r>
            <a:r>
              <a:rPr lang="en-US" altLang="zh-CN" sz="2000" dirty="0"/>
              <a:t>)</a:t>
            </a:r>
            <a:r>
              <a:rPr lang="zh-CN" altLang="en-US" sz="2000" dirty="0"/>
              <a:t>项、第</a:t>
            </a:r>
            <a:r>
              <a:rPr lang="en-US" altLang="zh-CN" sz="2000" dirty="0"/>
              <a:t>(</a:t>
            </a:r>
            <a:r>
              <a:rPr lang="zh-CN" altLang="en-US" sz="2000" dirty="0"/>
              <a:t>４</a:t>
            </a:r>
            <a:r>
              <a:rPr lang="en-US" altLang="zh-CN" sz="2000" dirty="0"/>
              <a:t>)</a:t>
            </a:r>
            <a:r>
              <a:rPr lang="zh-CN" altLang="en-US" sz="2000" dirty="0"/>
              <a:t>项所列情形之一</a:t>
            </a:r>
            <a:r>
              <a:rPr lang="en-US" altLang="zh-CN" sz="2000" dirty="0"/>
              <a:t>,</a:t>
            </a:r>
            <a:r>
              <a:rPr lang="zh-CN" altLang="en-US" sz="2000" dirty="0"/>
              <a:t>经查实后果严重的</a:t>
            </a:r>
            <a:r>
              <a:rPr lang="en-US" altLang="zh-CN" sz="2000" dirty="0"/>
              <a:t>,</a:t>
            </a:r>
            <a:r>
              <a:rPr lang="zh-CN" altLang="en-US" sz="2000" dirty="0"/>
              <a:t>或者有第</a:t>
            </a:r>
            <a:r>
              <a:rPr lang="en-US" altLang="zh-CN" sz="2000" dirty="0"/>
              <a:t>(</a:t>
            </a:r>
            <a:r>
              <a:rPr lang="zh-CN" altLang="en-US" sz="2000" dirty="0"/>
              <a:t>２</a:t>
            </a:r>
            <a:r>
              <a:rPr lang="en-US" altLang="zh-CN" sz="2000" dirty="0"/>
              <a:t>)</a:t>
            </a:r>
            <a:r>
              <a:rPr lang="zh-CN" altLang="en-US" sz="2000" dirty="0"/>
              <a:t>项、第</a:t>
            </a:r>
            <a:r>
              <a:rPr lang="en-US" altLang="zh-CN" sz="2000" dirty="0"/>
              <a:t>(</a:t>
            </a:r>
            <a:r>
              <a:rPr lang="zh-CN" altLang="en-US" sz="2000" dirty="0"/>
              <a:t>３</a:t>
            </a:r>
            <a:r>
              <a:rPr lang="en-US" altLang="zh-CN" sz="2000" dirty="0" smtClean="0"/>
              <a:t>)</a:t>
            </a:r>
            <a:r>
              <a:rPr lang="zh-CN" altLang="en-US" sz="2000" dirty="0" smtClean="0"/>
              <a:t>项</a:t>
            </a:r>
            <a:r>
              <a:rPr lang="zh-CN" altLang="en-US" sz="2000" dirty="0"/>
              <a:t>、第</a:t>
            </a:r>
            <a:r>
              <a:rPr lang="en-US" altLang="zh-CN" sz="2000" dirty="0"/>
              <a:t>(</a:t>
            </a:r>
            <a:r>
              <a:rPr lang="zh-CN" altLang="en-US" sz="2000" dirty="0"/>
              <a:t>５</a:t>
            </a:r>
            <a:r>
              <a:rPr lang="en-US" altLang="zh-CN" sz="2000" dirty="0"/>
              <a:t>)</a:t>
            </a:r>
            <a:r>
              <a:rPr lang="zh-CN" altLang="en-US" sz="2000" dirty="0"/>
              <a:t>项所列情形之一</a:t>
            </a:r>
            <a:r>
              <a:rPr lang="en-US" altLang="zh-CN" sz="2000" dirty="0"/>
              <a:t>,</a:t>
            </a:r>
            <a:r>
              <a:rPr lang="zh-CN" altLang="en-US" sz="2000" dirty="0"/>
              <a:t>在限期内未能消除的</a:t>
            </a:r>
            <a:r>
              <a:rPr lang="en-US" altLang="zh-CN" sz="2000" dirty="0"/>
              <a:t>,</a:t>
            </a:r>
            <a:r>
              <a:rPr lang="zh-CN" altLang="en-US" sz="2000" dirty="0"/>
              <a:t>由证券交易所决定终止其公司债券上市</a:t>
            </a:r>
            <a:r>
              <a:rPr lang="zh-CN" altLang="en-US" sz="2000" dirty="0" smtClean="0"/>
              <a:t>交</a:t>
            </a:r>
            <a:r>
              <a:rPr lang="zh-CN" altLang="en-US" sz="2000" dirty="0"/>
              <a:t>易</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271336620"/>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证券的交易</a:t>
            </a:r>
          </a:p>
        </p:txBody>
      </p:sp>
      <p:sp>
        <p:nvSpPr>
          <p:cNvPr id="37" name="文本框 36"/>
          <p:cNvSpPr txBox="1"/>
          <p:nvPr/>
        </p:nvSpPr>
        <p:spPr>
          <a:xfrm>
            <a:off x="646081" y="870146"/>
            <a:ext cx="10894267" cy="3987836"/>
          </a:xfrm>
          <a:prstGeom prst="rect">
            <a:avLst/>
          </a:prstGeom>
          <a:noFill/>
        </p:spPr>
        <p:txBody>
          <a:bodyPr wrap="square" rtlCol="0">
            <a:spAutoFit/>
          </a:bodyPr>
          <a:lstStyle/>
          <a:p>
            <a:r>
              <a:rPr lang="zh-CN" altLang="en-US" sz="2400" b="1" dirty="0"/>
              <a:t>三、</a:t>
            </a:r>
            <a:r>
              <a:rPr lang="zh-CN" altLang="en-US" sz="2400" b="1" dirty="0" smtClean="0"/>
              <a:t>持续信息公开</a:t>
            </a:r>
            <a:endParaRPr lang="en-US" altLang="zh-CN" sz="2400" b="1" dirty="0" smtClean="0"/>
          </a:p>
          <a:p>
            <a:pPr marL="177800" indent="446088"/>
            <a:r>
              <a:rPr lang="zh-CN" altLang="en-US" sz="2000" dirty="0"/>
              <a:t>公开发行证券的发行人、上市公司负有持续信息公开的义务</a:t>
            </a:r>
            <a:r>
              <a:rPr lang="en-US" altLang="zh-CN" sz="2000" dirty="0"/>
              <a:t>,</a:t>
            </a:r>
            <a:r>
              <a:rPr lang="zh-CN" altLang="en-US" sz="2000" dirty="0"/>
              <a:t>应公开</a:t>
            </a:r>
            <a:r>
              <a:rPr lang="zh-CN" altLang="en-US" sz="2000" dirty="0" smtClean="0"/>
              <a:t>的信息包括招股说明书</a:t>
            </a:r>
            <a:r>
              <a:rPr lang="zh-CN" altLang="en-US" sz="2000" dirty="0"/>
              <a:t>、公司债券募集办法、上市公告书、定期报告和临时报告等</a:t>
            </a:r>
            <a:r>
              <a:rPr lang="en-US" altLang="zh-CN" sz="2000" dirty="0"/>
              <a:t>.</a:t>
            </a:r>
            <a:r>
              <a:rPr lang="zh-CN" altLang="en-US" sz="2000" dirty="0"/>
              <a:t>信息公开应当依</a:t>
            </a:r>
            <a:r>
              <a:rPr lang="zh-CN" altLang="en-US" sz="2000" dirty="0" smtClean="0"/>
              <a:t>照中国证监会发</a:t>
            </a:r>
            <a:r>
              <a:rPr lang="zh-CN" altLang="en-US" sz="2000" dirty="0"/>
              <a:t>布的有关公开发行证券的公司信息披露内容与格式准则进行</a:t>
            </a:r>
            <a:r>
              <a:rPr lang="en-US" altLang="zh-CN" sz="2000" dirty="0"/>
              <a:t>.</a:t>
            </a:r>
            <a:r>
              <a:rPr lang="zh-CN" altLang="en-US" sz="2000" dirty="0"/>
              <a:t>发行人、</a:t>
            </a:r>
            <a:r>
              <a:rPr lang="zh-CN" altLang="en-US" sz="2000" dirty="0" smtClean="0"/>
              <a:t>上市公司依法</a:t>
            </a:r>
            <a:r>
              <a:rPr lang="zh-CN" altLang="en-US" sz="2000" dirty="0"/>
              <a:t>披露的信息</a:t>
            </a:r>
            <a:r>
              <a:rPr lang="en-US" altLang="zh-CN" sz="2000" dirty="0"/>
              <a:t>,</a:t>
            </a:r>
            <a:r>
              <a:rPr lang="zh-CN" altLang="en-US" sz="2000" dirty="0"/>
              <a:t>必须真实、准确、完整</a:t>
            </a:r>
            <a:r>
              <a:rPr lang="en-US" altLang="zh-CN" sz="2000" dirty="0"/>
              <a:t>,</a:t>
            </a:r>
            <a:r>
              <a:rPr lang="zh-CN" altLang="en-US" sz="2000" dirty="0"/>
              <a:t>不得有虚假记载、误导性陈述或者重大遗漏</a:t>
            </a:r>
            <a:r>
              <a:rPr lang="en-US" altLang="zh-CN" sz="2000" dirty="0" smtClean="0"/>
              <a:t>.</a:t>
            </a:r>
          </a:p>
          <a:p>
            <a:pPr marL="177800" indent="446088"/>
            <a:r>
              <a:rPr lang="zh-CN" altLang="en-US" sz="2000" dirty="0" smtClean="0"/>
              <a:t>经国务</a:t>
            </a:r>
            <a:r>
              <a:rPr lang="zh-CN" altLang="en-US" sz="2000" dirty="0"/>
              <a:t>院证券监督管理机构核准依法公开发行股票</a:t>
            </a:r>
            <a:r>
              <a:rPr lang="en-US" altLang="zh-CN" sz="2000" dirty="0"/>
              <a:t>,</a:t>
            </a:r>
            <a:r>
              <a:rPr lang="zh-CN" altLang="en-US" sz="2000" dirty="0"/>
              <a:t>或者经国务院授权</a:t>
            </a:r>
            <a:r>
              <a:rPr lang="zh-CN" altLang="en-US" sz="2000" dirty="0" smtClean="0"/>
              <a:t>的部门核准依法公开发行公司债券</a:t>
            </a:r>
            <a:r>
              <a:rPr lang="en-US" altLang="zh-CN" sz="2000" dirty="0"/>
              <a:t>,</a:t>
            </a:r>
            <a:r>
              <a:rPr lang="zh-CN" altLang="en-US" sz="2000" dirty="0"/>
              <a:t>应当公告招股说明书、公司债券募集办法</a:t>
            </a:r>
            <a:r>
              <a:rPr lang="en-US" altLang="zh-CN" sz="2000" dirty="0"/>
              <a:t>.</a:t>
            </a:r>
            <a:r>
              <a:rPr lang="zh-CN" altLang="en-US" sz="2000" dirty="0"/>
              <a:t>依法公开发行新股或</a:t>
            </a:r>
            <a:r>
              <a:rPr lang="zh-CN" altLang="en-US" sz="2000" dirty="0" smtClean="0"/>
              <a:t>者公司债券的</a:t>
            </a:r>
            <a:r>
              <a:rPr lang="en-US" altLang="zh-CN" sz="2000" dirty="0"/>
              <a:t>,</a:t>
            </a:r>
            <a:r>
              <a:rPr lang="zh-CN" altLang="en-US" sz="2000" dirty="0"/>
              <a:t>还应当公告财务会计报告</a:t>
            </a:r>
            <a:r>
              <a:rPr lang="en-US" altLang="zh-CN" sz="2000" dirty="0"/>
              <a:t>.</a:t>
            </a:r>
          </a:p>
          <a:p>
            <a:pPr marL="177800" indent="446088"/>
            <a:r>
              <a:rPr lang="zh-CN" altLang="en-US" sz="2000" dirty="0"/>
              <a:t>定期报告是上市公司和公司债券上市交易的公司进行持续信息披露的主要形式之一</a:t>
            </a:r>
            <a:r>
              <a:rPr lang="en-US" altLang="zh-CN" sz="2000" dirty="0" smtClean="0"/>
              <a:t>,</a:t>
            </a:r>
            <a:r>
              <a:rPr lang="zh-CN" altLang="en-US" sz="2000" dirty="0" smtClean="0"/>
              <a:t>包括季度报告</a:t>
            </a:r>
            <a:r>
              <a:rPr lang="zh-CN" altLang="en-US" sz="2000" dirty="0"/>
              <a:t>、半年度报告和年度报告</a:t>
            </a:r>
            <a:r>
              <a:rPr lang="en-US" altLang="zh-CN" sz="2000" dirty="0"/>
              <a:t>.</a:t>
            </a:r>
            <a:r>
              <a:rPr lang="zh-CN" altLang="en-US" sz="2000" dirty="0"/>
              <a:t>上市公司和公司债券上市交易的公司</a:t>
            </a:r>
            <a:r>
              <a:rPr lang="en-US" altLang="zh-CN" sz="2000" dirty="0"/>
              <a:t>,</a:t>
            </a:r>
            <a:r>
              <a:rPr lang="zh-CN" altLang="en-US" sz="2000" dirty="0"/>
              <a:t>应</a:t>
            </a:r>
            <a:r>
              <a:rPr lang="zh-CN" altLang="en-US" sz="2000" dirty="0" smtClean="0"/>
              <a:t>当在每一会计</a:t>
            </a:r>
            <a:r>
              <a:rPr lang="zh-CN" altLang="en-US" sz="2000" dirty="0"/>
              <a:t>年度的上半年结束之日起两个月内</a:t>
            </a:r>
            <a:r>
              <a:rPr lang="en-US" altLang="zh-CN" sz="2000" dirty="0"/>
              <a:t>,</a:t>
            </a:r>
            <a:r>
              <a:rPr lang="zh-CN" altLang="en-US" sz="2000" dirty="0"/>
              <a:t>向国务</a:t>
            </a:r>
            <a:r>
              <a:rPr lang="zh-CN" altLang="en-US" sz="2000" dirty="0" smtClean="0"/>
              <a:t>院证券监督管理机构和证券交易所报送记载</a:t>
            </a:r>
            <a:r>
              <a:rPr lang="zh-CN" altLang="en-US" sz="2000" dirty="0"/>
              <a:t>以下内容的中期报告</a:t>
            </a:r>
            <a:r>
              <a:rPr lang="en-US" altLang="zh-CN" sz="2000" dirty="0"/>
              <a:t>,</a:t>
            </a:r>
            <a:r>
              <a:rPr lang="zh-CN" altLang="en-US" sz="2000" dirty="0"/>
              <a:t>并予公告</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285531596"/>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证券的交易</a:t>
            </a:r>
          </a:p>
        </p:txBody>
      </p:sp>
      <p:sp>
        <p:nvSpPr>
          <p:cNvPr id="37" name="文本框 36"/>
          <p:cNvSpPr txBox="1"/>
          <p:nvPr/>
        </p:nvSpPr>
        <p:spPr>
          <a:xfrm>
            <a:off x="646081" y="870145"/>
            <a:ext cx="11094776" cy="4524315"/>
          </a:xfrm>
          <a:prstGeom prst="rect">
            <a:avLst/>
          </a:prstGeom>
          <a:noFill/>
        </p:spPr>
        <p:txBody>
          <a:bodyPr wrap="square" rtlCol="0">
            <a:spAutoFit/>
          </a:bodyPr>
          <a:lstStyle/>
          <a:p>
            <a:r>
              <a:rPr lang="zh-CN" altLang="en-US" sz="2400" b="1" dirty="0"/>
              <a:t>四、禁止的</a:t>
            </a:r>
            <a:r>
              <a:rPr lang="zh-CN" altLang="en-US" sz="2400" b="1" dirty="0" smtClean="0"/>
              <a:t>交易行为</a:t>
            </a:r>
            <a:endParaRPr lang="en-US" altLang="zh-CN" sz="2400" b="1" dirty="0" smtClean="0"/>
          </a:p>
          <a:p>
            <a:pPr indent="534988"/>
            <a:r>
              <a:rPr lang="zh-CN" altLang="en-US" sz="2400" dirty="0"/>
              <a:t>根据</a:t>
            </a:r>
            <a:r>
              <a:rPr lang="en-US" altLang="zh-CN" sz="2400" dirty="0"/>
              <a:t>«</a:t>
            </a:r>
            <a:r>
              <a:rPr lang="zh-CN" altLang="en-US" sz="2400" dirty="0"/>
              <a:t>证券法</a:t>
            </a:r>
            <a:r>
              <a:rPr lang="en-US" altLang="zh-CN" sz="2400" dirty="0"/>
              <a:t>»</a:t>
            </a:r>
            <a:r>
              <a:rPr lang="zh-CN" altLang="en-US" sz="2400" dirty="0"/>
              <a:t>的规定</a:t>
            </a:r>
            <a:r>
              <a:rPr lang="en-US" altLang="zh-CN" sz="2400" dirty="0"/>
              <a:t>,</a:t>
            </a:r>
            <a:r>
              <a:rPr lang="zh-CN" altLang="en-US" sz="2400" dirty="0"/>
              <a:t>禁止的交易行为包括内幕交易行为、操纵市场行为</a:t>
            </a:r>
            <a:r>
              <a:rPr lang="zh-CN" altLang="en-US" sz="2400" dirty="0" smtClean="0"/>
              <a:t>、</a:t>
            </a:r>
            <a:endParaRPr lang="en-US" altLang="zh-CN" sz="2400" dirty="0" smtClean="0"/>
          </a:p>
          <a:p>
            <a:pPr indent="534988"/>
            <a:r>
              <a:rPr lang="zh-CN" altLang="en-US" sz="2400" dirty="0" smtClean="0"/>
              <a:t>制造虚假信息行为和欺诈客户行为</a:t>
            </a:r>
            <a:r>
              <a:rPr lang="en-US" altLang="zh-CN" sz="2400" dirty="0" smtClean="0"/>
              <a:t>.</a:t>
            </a:r>
            <a:endParaRPr lang="en-US" altLang="zh-CN" sz="2400" dirty="0"/>
          </a:p>
          <a:p>
            <a:pPr indent="534988"/>
            <a:r>
              <a:rPr lang="en-US" altLang="zh-CN" sz="2400" dirty="0"/>
              <a:t>(</a:t>
            </a:r>
            <a:r>
              <a:rPr lang="zh-CN" altLang="en-US" sz="2400" dirty="0"/>
              <a:t>一</a:t>
            </a:r>
            <a:r>
              <a:rPr lang="en-US" altLang="zh-CN" sz="2400" dirty="0"/>
              <a:t>)</a:t>
            </a:r>
            <a:r>
              <a:rPr lang="zh-CN" altLang="en-US" sz="2400" dirty="0"/>
              <a:t>内幕交易行为</a:t>
            </a:r>
          </a:p>
          <a:p>
            <a:pPr indent="534988"/>
            <a:r>
              <a:rPr lang="zh-CN" altLang="en-US" sz="2000" dirty="0"/>
              <a:t>内幕交易是指证券交易内幕信息的知情人员利用内幕信息进行证券交易的行为</a:t>
            </a:r>
            <a:r>
              <a:rPr lang="en-US" altLang="zh-CN" sz="2000" dirty="0" smtClean="0"/>
              <a:t>.</a:t>
            </a:r>
          </a:p>
          <a:p>
            <a:pPr indent="534988"/>
            <a:r>
              <a:rPr lang="en-US" altLang="zh-CN" sz="2400" dirty="0"/>
              <a:t>(</a:t>
            </a:r>
            <a:r>
              <a:rPr lang="zh-CN" altLang="en-US" sz="2400" dirty="0"/>
              <a:t>二</a:t>
            </a:r>
            <a:r>
              <a:rPr lang="en-US" altLang="zh-CN" sz="2400" dirty="0"/>
              <a:t>)</a:t>
            </a:r>
            <a:r>
              <a:rPr lang="zh-CN" altLang="en-US" sz="2400" dirty="0"/>
              <a:t>操纵市场行为</a:t>
            </a:r>
          </a:p>
          <a:p>
            <a:pPr indent="534988"/>
            <a:r>
              <a:rPr lang="zh-CN" altLang="en-US" sz="2000" dirty="0"/>
              <a:t>操纵市场是指单位或个人以获取利益或者减少损失为目的</a:t>
            </a:r>
            <a:r>
              <a:rPr lang="en-US" altLang="zh-CN" sz="2000" dirty="0"/>
              <a:t>,</a:t>
            </a:r>
            <a:r>
              <a:rPr lang="zh-CN" altLang="en-US" sz="2000" dirty="0"/>
              <a:t>利用其资金、信息等优势或</a:t>
            </a:r>
          </a:p>
          <a:p>
            <a:pPr indent="534988"/>
            <a:r>
              <a:rPr lang="zh-CN" altLang="en-US" sz="2000" dirty="0"/>
              <a:t>者滥用职权影响证券市场价格</a:t>
            </a:r>
            <a:r>
              <a:rPr lang="en-US" altLang="zh-CN" sz="2000" dirty="0"/>
              <a:t>,</a:t>
            </a:r>
            <a:r>
              <a:rPr lang="zh-CN" altLang="en-US" sz="2000" dirty="0"/>
              <a:t>制造证券市场假象</a:t>
            </a:r>
            <a:r>
              <a:rPr lang="en-US" altLang="zh-CN" sz="2000" dirty="0"/>
              <a:t>,</a:t>
            </a:r>
            <a:r>
              <a:rPr lang="zh-CN" altLang="en-US" sz="2000" dirty="0"/>
              <a:t>诱导或者致使投资者在不了解事实真相</a:t>
            </a:r>
          </a:p>
          <a:p>
            <a:pPr indent="534988"/>
            <a:r>
              <a:rPr lang="zh-CN" altLang="en-US" sz="2000" dirty="0"/>
              <a:t>的情况下作出买卖证券的决定</a:t>
            </a:r>
            <a:r>
              <a:rPr lang="en-US" altLang="zh-CN" sz="2000" dirty="0"/>
              <a:t>,</a:t>
            </a:r>
            <a:r>
              <a:rPr lang="zh-CN" altLang="en-US" sz="2000" dirty="0"/>
              <a:t>扰乱证券市场秩序的行为</a:t>
            </a:r>
            <a:r>
              <a:rPr lang="en-US" altLang="zh-CN" sz="2000" dirty="0" smtClean="0"/>
              <a:t>.</a:t>
            </a:r>
          </a:p>
          <a:p>
            <a:pPr indent="534988"/>
            <a:r>
              <a:rPr lang="en-US" altLang="zh-CN" sz="2400" dirty="0"/>
              <a:t>(</a:t>
            </a:r>
            <a:r>
              <a:rPr lang="zh-CN" altLang="en-US" sz="2400" dirty="0"/>
              <a:t>三</a:t>
            </a:r>
            <a:r>
              <a:rPr lang="en-US" altLang="zh-CN" sz="2400" dirty="0"/>
              <a:t>)</a:t>
            </a:r>
            <a:r>
              <a:rPr lang="zh-CN" altLang="en-US" sz="2400" dirty="0"/>
              <a:t>制造虚假信息行为</a:t>
            </a:r>
          </a:p>
          <a:p>
            <a:pPr indent="534988"/>
            <a:r>
              <a:rPr lang="zh-CN" altLang="en-US" sz="2000" dirty="0"/>
              <a:t>制造虚假信息包括编造、传播虚假信息和进行虚假陈述或信息误导两种情况</a:t>
            </a:r>
            <a:r>
              <a:rPr lang="en-US" altLang="zh-CN" sz="2000" dirty="0" smtClean="0"/>
              <a:t>.</a:t>
            </a:r>
          </a:p>
          <a:p>
            <a:pPr indent="534988"/>
            <a:r>
              <a:rPr lang="en-US" altLang="zh-CN" sz="2400" dirty="0"/>
              <a:t>(</a:t>
            </a:r>
            <a:r>
              <a:rPr lang="zh-CN" altLang="en-US" sz="2400" dirty="0"/>
              <a:t>四</a:t>
            </a:r>
            <a:r>
              <a:rPr lang="en-US" altLang="zh-CN" sz="2400" dirty="0"/>
              <a:t>)</a:t>
            </a:r>
            <a:r>
              <a:rPr lang="zh-CN" altLang="en-US" sz="2400" dirty="0"/>
              <a:t>欺诈客户行为</a:t>
            </a:r>
          </a:p>
          <a:p>
            <a:pPr indent="534988"/>
            <a:r>
              <a:rPr lang="zh-CN" altLang="en-US" sz="2000" dirty="0"/>
              <a:t>欺诈客户是指证券公司及其从业人员在证券交易中违背客户的真实意愿</a:t>
            </a:r>
            <a:r>
              <a:rPr lang="en-US" altLang="zh-CN" sz="2000" dirty="0"/>
              <a:t>,</a:t>
            </a:r>
            <a:r>
              <a:rPr lang="zh-CN" altLang="en-US" sz="2000" dirty="0"/>
              <a:t>侵害客户</a:t>
            </a:r>
            <a:r>
              <a:rPr lang="zh-CN" altLang="en-US" sz="2000" dirty="0" smtClean="0"/>
              <a:t>利益的行为</a:t>
            </a:r>
            <a:endParaRPr lang="en-US" altLang="zh-CN" sz="20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970542839"/>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证券经营机构</a:t>
            </a:r>
          </a:p>
        </p:txBody>
      </p:sp>
      <p:sp>
        <p:nvSpPr>
          <p:cNvPr id="37" name="文本框 36"/>
          <p:cNvSpPr txBox="1"/>
          <p:nvPr/>
        </p:nvSpPr>
        <p:spPr>
          <a:xfrm>
            <a:off x="646081" y="870145"/>
            <a:ext cx="11094776" cy="4708981"/>
          </a:xfrm>
          <a:prstGeom prst="rect">
            <a:avLst/>
          </a:prstGeom>
          <a:noFill/>
        </p:spPr>
        <p:txBody>
          <a:bodyPr wrap="square" rtlCol="0">
            <a:spAutoFit/>
          </a:bodyPr>
          <a:lstStyle/>
          <a:p>
            <a:r>
              <a:rPr lang="zh-CN" altLang="en-US" sz="2400" dirty="0"/>
              <a:t>一、证券交易所</a:t>
            </a:r>
          </a:p>
          <a:p>
            <a:pPr indent="623888"/>
            <a:r>
              <a:rPr lang="en-US" altLang="zh-CN" sz="2400" dirty="0"/>
              <a:t>(</a:t>
            </a:r>
            <a:r>
              <a:rPr lang="zh-CN" altLang="en-US" sz="2400" dirty="0"/>
              <a:t>一</a:t>
            </a:r>
            <a:r>
              <a:rPr lang="en-US" altLang="zh-CN" sz="2400" dirty="0"/>
              <a:t>)</a:t>
            </a:r>
            <a:r>
              <a:rPr lang="zh-CN" altLang="en-US" sz="2400" dirty="0"/>
              <a:t>证券交易所的概念、设立和组织机构</a:t>
            </a:r>
          </a:p>
          <a:p>
            <a:pPr indent="623888"/>
            <a:r>
              <a:rPr lang="zh-CN" altLang="en-US" sz="2400" dirty="0" smtClean="0"/>
              <a:t>１</a:t>
            </a:r>
            <a:r>
              <a:rPr lang="en-US" altLang="zh-CN" sz="2400" dirty="0" smtClean="0"/>
              <a:t>.</a:t>
            </a:r>
            <a:r>
              <a:rPr lang="zh-CN" altLang="en-US" sz="2400" dirty="0" smtClean="0"/>
              <a:t>证券</a:t>
            </a:r>
            <a:r>
              <a:rPr lang="zh-CN" altLang="en-US" sz="2400" dirty="0"/>
              <a:t>交易所的概念</a:t>
            </a:r>
          </a:p>
          <a:p>
            <a:pPr indent="623888"/>
            <a:r>
              <a:rPr lang="zh-CN" altLang="en-US" sz="2000" dirty="0"/>
              <a:t>证券交易所是为证券集中交易提供场所和设施</a:t>
            </a:r>
            <a:r>
              <a:rPr lang="en-US" altLang="zh-CN" sz="2000" dirty="0"/>
              <a:t>,</a:t>
            </a:r>
            <a:r>
              <a:rPr lang="zh-CN" altLang="en-US" sz="2000" dirty="0"/>
              <a:t>组织和监督证券交易</a:t>
            </a:r>
            <a:r>
              <a:rPr lang="en-US" altLang="zh-CN" sz="2000" dirty="0"/>
              <a:t>,</a:t>
            </a:r>
            <a:r>
              <a:rPr lang="zh-CN" altLang="en-US" sz="2000" dirty="0"/>
              <a:t>实行自律</a:t>
            </a:r>
            <a:r>
              <a:rPr lang="zh-CN" altLang="en-US" sz="2000" dirty="0" smtClean="0"/>
              <a:t>管理的法人</a:t>
            </a:r>
            <a:r>
              <a:rPr lang="en-US" altLang="zh-CN" sz="2000" dirty="0"/>
              <a:t>.</a:t>
            </a:r>
            <a:r>
              <a:rPr lang="zh-CN" altLang="en-US" sz="2000" dirty="0"/>
              <a:t>证券交易所有会员制证券交易所和公司制证券交易所两种形式</a:t>
            </a:r>
            <a:r>
              <a:rPr lang="en-US" altLang="zh-CN" sz="2000" dirty="0"/>
              <a:t>.</a:t>
            </a:r>
            <a:r>
              <a:rPr lang="zh-CN" altLang="en-US" sz="2000" dirty="0" smtClean="0"/>
              <a:t>会员制证券交易所是以会员协会</a:t>
            </a:r>
            <a:r>
              <a:rPr lang="zh-CN" altLang="en-US" sz="2000" dirty="0"/>
              <a:t>形式成立的不以营利为目的的法人组织</a:t>
            </a:r>
            <a:r>
              <a:rPr lang="en-US" altLang="zh-CN" sz="2000" dirty="0"/>
              <a:t>,</a:t>
            </a:r>
            <a:r>
              <a:rPr lang="zh-CN" altLang="en-US" sz="2000" dirty="0"/>
              <a:t>其会员主要为证券商</a:t>
            </a:r>
            <a:r>
              <a:rPr lang="en-US" altLang="zh-CN" sz="2000" dirty="0"/>
              <a:t>,</a:t>
            </a:r>
            <a:r>
              <a:rPr lang="zh-CN" altLang="en-US" sz="2000" dirty="0" smtClean="0"/>
              <a:t>只有会员以及有特许权</a:t>
            </a:r>
            <a:r>
              <a:rPr lang="zh-CN" altLang="en-US" sz="2000" dirty="0"/>
              <a:t>的经纪人</a:t>
            </a:r>
            <a:r>
              <a:rPr lang="en-US" altLang="zh-CN" sz="2000" dirty="0"/>
              <a:t>,</a:t>
            </a:r>
            <a:r>
              <a:rPr lang="zh-CN" altLang="en-US" sz="2000" dirty="0"/>
              <a:t>才有资格在交易所中交易</a:t>
            </a:r>
            <a:r>
              <a:rPr lang="en-US" altLang="zh-CN" sz="2000" dirty="0"/>
              <a:t>.</a:t>
            </a:r>
            <a:r>
              <a:rPr lang="zh-CN" altLang="en-US" sz="2000" dirty="0"/>
              <a:t>会员制证券交易所实行会员自治、自律、</a:t>
            </a:r>
            <a:r>
              <a:rPr lang="zh-CN" altLang="en-US" sz="2000" dirty="0" smtClean="0"/>
              <a:t>自我</a:t>
            </a:r>
            <a:r>
              <a:rPr lang="zh-CN" altLang="en-US" sz="2000" dirty="0"/>
              <a:t>管理</a:t>
            </a:r>
            <a:r>
              <a:rPr lang="en-US" altLang="zh-CN" sz="2000" dirty="0"/>
              <a:t>.</a:t>
            </a:r>
            <a:r>
              <a:rPr lang="zh-CN" altLang="en-US" sz="2000" dirty="0"/>
              <a:t>目前</a:t>
            </a:r>
            <a:r>
              <a:rPr lang="en-US" altLang="zh-CN" sz="2000" dirty="0"/>
              <a:t>,</a:t>
            </a:r>
            <a:r>
              <a:rPr lang="zh-CN" altLang="en-US" sz="2000" dirty="0"/>
              <a:t>多数国家的证券交易所都实行会员制</a:t>
            </a:r>
            <a:r>
              <a:rPr lang="en-US" altLang="zh-CN" sz="2000" dirty="0"/>
              <a:t>.</a:t>
            </a:r>
            <a:r>
              <a:rPr lang="zh-CN" altLang="en-US" sz="2000" dirty="0"/>
              <a:t>公司制证券交易所是以营利为</a:t>
            </a:r>
            <a:r>
              <a:rPr lang="zh-CN" altLang="en-US" sz="2000" dirty="0" smtClean="0"/>
              <a:t>目的的</a:t>
            </a:r>
            <a:r>
              <a:rPr lang="zh-CN" altLang="en-US" sz="2000" dirty="0"/>
              <a:t>公司法人</a:t>
            </a:r>
            <a:r>
              <a:rPr lang="en-US" altLang="zh-CN" sz="2000" dirty="0"/>
              <a:t>.</a:t>
            </a:r>
            <a:r>
              <a:rPr lang="zh-CN" altLang="en-US" sz="2000" dirty="0"/>
              <a:t>公司制证券交易所对在本所内的证券交易负有担保责任</a:t>
            </a:r>
            <a:r>
              <a:rPr lang="en-US" altLang="zh-CN" sz="2000" dirty="0"/>
              <a:t>.</a:t>
            </a:r>
            <a:r>
              <a:rPr lang="zh-CN" altLang="en-US" sz="2000" dirty="0"/>
              <a:t>公司制证券交易</a:t>
            </a:r>
            <a:r>
              <a:rPr lang="zh-CN" altLang="en-US" sz="2000" dirty="0" smtClean="0"/>
              <a:t>所的证券商及其股东不得担任证券</a:t>
            </a:r>
            <a:r>
              <a:rPr lang="zh-CN" altLang="en-US" sz="2000" dirty="0"/>
              <a:t>交易所的董事、监事或经理</a:t>
            </a:r>
            <a:r>
              <a:rPr lang="en-US" altLang="zh-CN" sz="2000" dirty="0"/>
              <a:t>.</a:t>
            </a:r>
            <a:r>
              <a:rPr lang="zh-CN" altLang="en-US" sz="2000" dirty="0" smtClean="0"/>
              <a:t>我国的证券交易所是会员制证券</a:t>
            </a:r>
            <a:r>
              <a:rPr lang="zh-CN" altLang="en-US" sz="2000" dirty="0"/>
              <a:t>交易所</a:t>
            </a:r>
            <a:r>
              <a:rPr lang="en-US" altLang="zh-CN" sz="2000" dirty="0"/>
              <a:t>,</a:t>
            </a:r>
            <a:r>
              <a:rPr lang="zh-CN" altLang="en-US" sz="2000" dirty="0"/>
              <a:t>是不以营利为目的的法人</a:t>
            </a:r>
            <a:r>
              <a:rPr lang="en-US" altLang="zh-CN" sz="2000" dirty="0" smtClean="0"/>
              <a:t>.</a:t>
            </a:r>
          </a:p>
          <a:p>
            <a:pPr indent="623888"/>
            <a:r>
              <a:rPr lang="zh-CN" altLang="en-US" sz="2400" dirty="0" smtClean="0"/>
              <a:t>２</a:t>
            </a:r>
            <a:r>
              <a:rPr lang="en-US" altLang="zh-CN" sz="2400" dirty="0" smtClean="0"/>
              <a:t>.</a:t>
            </a:r>
            <a:r>
              <a:rPr lang="zh-CN" altLang="en-US" sz="2400" dirty="0" smtClean="0"/>
              <a:t>证券</a:t>
            </a:r>
            <a:r>
              <a:rPr lang="zh-CN" altLang="en-US" sz="2400" dirty="0"/>
              <a:t>交易所的设立</a:t>
            </a:r>
          </a:p>
          <a:p>
            <a:pPr indent="623888"/>
            <a:r>
              <a:rPr lang="zh-CN" altLang="en-US" sz="2000" dirty="0"/>
              <a:t>证券交易所的设立和解散由国务院决</a:t>
            </a:r>
            <a:r>
              <a:rPr lang="zh-CN" altLang="en-US" sz="2000" dirty="0" smtClean="0"/>
              <a:t>定</a:t>
            </a:r>
            <a:endParaRPr lang="en-US" altLang="zh-CN" sz="2000" dirty="0" smtClean="0"/>
          </a:p>
          <a:p>
            <a:pPr indent="623888"/>
            <a:r>
              <a:rPr lang="zh-CN" altLang="en-US" sz="2400" dirty="0" smtClean="0"/>
              <a:t>３</a:t>
            </a:r>
            <a:r>
              <a:rPr lang="en-US" altLang="zh-CN" sz="2400" dirty="0" smtClean="0"/>
              <a:t>.</a:t>
            </a:r>
            <a:r>
              <a:rPr lang="zh-CN" altLang="en-US" sz="2400" dirty="0" smtClean="0"/>
              <a:t> </a:t>
            </a:r>
            <a:r>
              <a:rPr lang="zh-CN" altLang="en-US" sz="2400" dirty="0"/>
              <a:t>证券交易所的组织机构</a:t>
            </a:r>
          </a:p>
          <a:p>
            <a:pPr indent="623888"/>
            <a:r>
              <a:rPr lang="en-US" altLang="zh-CN" sz="2000" dirty="0"/>
              <a:t>(</a:t>
            </a:r>
            <a:r>
              <a:rPr lang="zh-CN" altLang="en-US" sz="2000" dirty="0"/>
              <a:t>１</a:t>
            </a:r>
            <a:r>
              <a:rPr lang="en-US" altLang="zh-CN" sz="2000" dirty="0"/>
              <a:t>)</a:t>
            </a:r>
            <a:r>
              <a:rPr lang="zh-CN" altLang="en-US" sz="2000" dirty="0"/>
              <a:t>理事会</a:t>
            </a:r>
            <a:r>
              <a:rPr lang="en-US" altLang="zh-CN" sz="2000" dirty="0" smtClean="0"/>
              <a:t>. </a:t>
            </a:r>
            <a:r>
              <a:rPr lang="en-US" altLang="zh-TW" sz="2000" dirty="0" smtClean="0"/>
              <a:t>(</a:t>
            </a:r>
            <a:r>
              <a:rPr lang="zh-TW" altLang="en-US" sz="2000" dirty="0"/>
              <a:t>２</a:t>
            </a:r>
            <a:r>
              <a:rPr lang="en-US" altLang="zh-TW" sz="2000" dirty="0"/>
              <a:t>)</a:t>
            </a:r>
            <a:r>
              <a:rPr lang="zh-TW" altLang="en-US" sz="2000" dirty="0"/>
              <a:t>总经理</a:t>
            </a:r>
            <a:r>
              <a:rPr lang="en-US" altLang="zh-TW" sz="2000" dirty="0"/>
              <a:t>.</a:t>
            </a:r>
            <a:endParaRPr lang="en-US" altLang="zh-CN" sz="20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557569616"/>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H_Others_1"/>
          <p:cNvSpPr/>
          <p:nvPr>
            <p:custDataLst>
              <p:tags r:id="rId1"/>
            </p:custDataLst>
          </p:nvPr>
        </p:nvSpPr>
        <p:spPr>
          <a:xfrm>
            <a:off x="550960" y="417920"/>
            <a:ext cx="2301421" cy="63998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0" rIns="0" bIns="0" rtlCol="0" anchor="ctr">
            <a:normAutofit/>
          </a:bodyPr>
          <a:lstStyle/>
          <a:p>
            <a:pPr lvl="0" algn="ctr"/>
            <a:r>
              <a:rPr lang="zh-CN" altLang="en-US" sz="4000" dirty="0" smtClean="0">
                <a:solidFill>
                  <a:srgbClr val="FFFFFF"/>
                </a:solidFill>
                <a:cs typeface="+mn-ea"/>
                <a:sym typeface="+mn-lt"/>
              </a:rPr>
              <a:t>引导案例</a:t>
            </a:r>
            <a:endParaRPr lang="zh-CN" altLang="en-US" sz="4000" dirty="0">
              <a:solidFill>
                <a:srgbClr val="FFFFFF"/>
              </a:solidFill>
              <a:cs typeface="+mn-ea"/>
              <a:sym typeface="+mn-lt"/>
            </a:endParaRPr>
          </a:p>
        </p:txBody>
      </p:sp>
      <p:sp>
        <p:nvSpPr>
          <p:cNvPr id="13" name="文本框 12"/>
          <p:cNvSpPr txBox="1"/>
          <p:nvPr/>
        </p:nvSpPr>
        <p:spPr>
          <a:xfrm>
            <a:off x="1701670" y="1091932"/>
            <a:ext cx="9762450" cy="1938992"/>
          </a:xfrm>
          <a:prstGeom prst="rect">
            <a:avLst/>
          </a:prstGeom>
          <a:noFill/>
          <a:ln>
            <a:solidFill>
              <a:schemeClr val="accent1"/>
            </a:solidFill>
          </a:ln>
        </p:spPr>
        <p:txBody>
          <a:bodyPr wrap="square" rtlCol="0">
            <a:spAutoFit/>
          </a:bodyPr>
          <a:lstStyle/>
          <a:p>
            <a:r>
              <a:rPr lang="zh-CN" altLang="en-US" sz="2400" dirty="0">
                <a:latin typeface="宋体" pitchFamily="2" charset="-122"/>
                <a:ea typeface="宋体" pitchFamily="2" charset="-122"/>
                <a:cs typeface="Arial Unicode MS" pitchFamily="34" charset="-122"/>
              </a:rPr>
              <a:t>甲是新入市的股民</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通过有关资料</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甲了解到</a:t>
            </a:r>
            <a:r>
              <a:rPr lang="en-US" altLang="zh-CN" sz="2400" dirty="0">
                <a:latin typeface="宋体" pitchFamily="2" charset="-122"/>
                <a:ea typeface="宋体" pitchFamily="2" charset="-122"/>
                <a:cs typeface="Arial Unicode MS" pitchFamily="34" charset="-122"/>
              </a:rPr>
              <a:t>A</a:t>
            </a:r>
            <a:r>
              <a:rPr lang="zh-CN" altLang="en-US" sz="2400" dirty="0">
                <a:latin typeface="宋体" pitchFamily="2" charset="-122"/>
                <a:ea typeface="宋体" pitchFamily="2" charset="-122"/>
                <a:cs typeface="Arial Unicode MS" pitchFamily="34" charset="-122"/>
              </a:rPr>
              <a:t>公司是</a:t>
            </a:r>
            <a:r>
              <a:rPr lang="en-US" altLang="zh-CN" sz="2400" dirty="0">
                <a:latin typeface="宋体" pitchFamily="2" charset="-122"/>
                <a:ea typeface="宋体" pitchFamily="2" charset="-122"/>
                <a:cs typeface="Arial Unicode MS" pitchFamily="34" charset="-122"/>
              </a:rPr>
              <a:t>2016</a:t>
            </a:r>
            <a:r>
              <a:rPr lang="zh-CN" altLang="en-US" sz="2400" dirty="0">
                <a:latin typeface="宋体" pitchFamily="2" charset="-122"/>
                <a:ea typeface="宋体" pitchFamily="2" charset="-122"/>
                <a:cs typeface="Arial Unicode MS" pitchFamily="34" charset="-122"/>
              </a:rPr>
              <a:t>年</a:t>
            </a:r>
            <a:r>
              <a:rPr lang="en-US" altLang="zh-CN" sz="2400" dirty="0">
                <a:latin typeface="宋体" pitchFamily="2" charset="-122"/>
                <a:ea typeface="宋体" pitchFamily="2" charset="-122"/>
                <a:cs typeface="Arial Unicode MS" pitchFamily="34" charset="-122"/>
              </a:rPr>
              <a:t>10</a:t>
            </a:r>
            <a:r>
              <a:rPr lang="zh-CN" altLang="en-US" sz="2400" dirty="0">
                <a:latin typeface="宋体" pitchFamily="2" charset="-122"/>
                <a:ea typeface="宋体" pitchFamily="2" charset="-122"/>
                <a:cs typeface="Arial Unicode MS" pitchFamily="34" charset="-122"/>
              </a:rPr>
              <a:t>月新上市的公司</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依据其招股说明书</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该公司在</a:t>
            </a:r>
            <a:r>
              <a:rPr lang="en-US" altLang="zh-CN" sz="2400" dirty="0">
                <a:latin typeface="宋体" pitchFamily="2" charset="-122"/>
                <a:ea typeface="宋体" pitchFamily="2" charset="-122"/>
                <a:cs typeface="Arial Unicode MS" pitchFamily="34" charset="-122"/>
              </a:rPr>
              <a:t>2017</a:t>
            </a:r>
            <a:r>
              <a:rPr lang="zh-CN" altLang="en-US" sz="2400" dirty="0">
                <a:latin typeface="宋体" pitchFamily="2" charset="-122"/>
                <a:ea typeface="宋体" pitchFamily="2" charset="-122"/>
                <a:cs typeface="Arial Unicode MS" pitchFamily="34" charset="-122"/>
              </a:rPr>
              <a:t>年可望有较好的收益</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于是甲在 </a:t>
            </a:r>
            <a:r>
              <a:rPr lang="en-US" altLang="zh-CN" sz="2400" dirty="0">
                <a:latin typeface="宋体" pitchFamily="2" charset="-122"/>
                <a:ea typeface="宋体" pitchFamily="2" charset="-122"/>
                <a:cs typeface="Arial Unicode MS" pitchFamily="34" charset="-122"/>
              </a:rPr>
              <a:t>2017</a:t>
            </a:r>
            <a:r>
              <a:rPr lang="zh-CN" altLang="en-US" sz="2400" dirty="0">
                <a:latin typeface="宋体" pitchFamily="2" charset="-122"/>
                <a:ea typeface="宋体" pitchFamily="2" charset="-122"/>
                <a:cs typeface="Arial Unicode MS" pitchFamily="34" charset="-122"/>
              </a:rPr>
              <a:t>年</a:t>
            </a:r>
            <a:r>
              <a:rPr lang="en-US" altLang="zh-CN" sz="2400" dirty="0">
                <a:latin typeface="宋体" pitchFamily="2" charset="-122"/>
                <a:ea typeface="宋体" pitchFamily="2" charset="-122"/>
                <a:cs typeface="Arial Unicode MS" pitchFamily="34" charset="-122"/>
              </a:rPr>
              <a:t>1</a:t>
            </a:r>
            <a:r>
              <a:rPr lang="zh-CN" altLang="en-US" sz="2400" dirty="0">
                <a:latin typeface="宋体" pitchFamily="2" charset="-122"/>
                <a:ea typeface="宋体" pitchFamily="2" charset="-122"/>
                <a:cs typeface="Arial Unicode MS" pitchFamily="34" charset="-122"/>
              </a:rPr>
              <a:t>月</a:t>
            </a:r>
            <a:r>
              <a:rPr lang="en-US" altLang="zh-CN" sz="2400" dirty="0">
                <a:latin typeface="宋体" pitchFamily="2" charset="-122"/>
                <a:ea typeface="宋体" pitchFamily="2" charset="-122"/>
                <a:cs typeface="Arial Unicode MS" pitchFamily="34" charset="-122"/>
              </a:rPr>
              <a:t>19</a:t>
            </a:r>
            <a:r>
              <a:rPr lang="zh-CN" altLang="en-US" sz="2400" dirty="0">
                <a:latin typeface="宋体" pitchFamily="2" charset="-122"/>
                <a:ea typeface="宋体" pitchFamily="2" charset="-122"/>
                <a:cs typeface="Arial Unicode MS" pitchFamily="34" charset="-122"/>
              </a:rPr>
              <a:t>日买入</a:t>
            </a:r>
            <a:r>
              <a:rPr lang="en-US" altLang="zh-CN" sz="2400" dirty="0">
                <a:latin typeface="宋体" pitchFamily="2" charset="-122"/>
                <a:ea typeface="宋体" pitchFamily="2" charset="-122"/>
                <a:cs typeface="Arial Unicode MS" pitchFamily="34" charset="-122"/>
              </a:rPr>
              <a:t>A</a:t>
            </a:r>
            <a:r>
              <a:rPr lang="zh-CN" altLang="en-US" sz="2400" dirty="0">
                <a:latin typeface="宋体" pitchFamily="2" charset="-122"/>
                <a:ea typeface="宋体" pitchFamily="2" charset="-122"/>
                <a:cs typeface="Arial Unicode MS" pitchFamily="34" charset="-122"/>
              </a:rPr>
              <a:t>公司股票</a:t>
            </a:r>
            <a:r>
              <a:rPr lang="en-US" altLang="zh-CN" sz="2400" dirty="0">
                <a:latin typeface="宋体" pitchFamily="2" charset="-122"/>
                <a:ea typeface="宋体" pitchFamily="2" charset="-122"/>
                <a:cs typeface="Arial Unicode MS" pitchFamily="34" charset="-122"/>
              </a:rPr>
              <a:t>1000</a:t>
            </a:r>
            <a:r>
              <a:rPr lang="zh-CN" altLang="en-US" sz="2400" dirty="0">
                <a:latin typeface="宋体" pitchFamily="2" charset="-122"/>
                <a:ea typeface="宋体" pitchFamily="2" charset="-122"/>
                <a:cs typeface="Arial Unicode MS" pitchFamily="34" charset="-122"/>
              </a:rPr>
              <a:t>股</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买入价为每股</a:t>
            </a:r>
            <a:r>
              <a:rPr lang="en-US" altLang="zh-CN" sz="2400" dirty="0">
                <a:latin typeface="宋体" pitchFamily="2" charset="-122"/>
                <a:ea typeface="宋体" pitchFamily="2" charset="-122"/>
                <a:cs typeface="Arial Unicode MS" pitchFamily="34" charset="-122"/>
              </a:rPr>
              <a:t>12.10</a:t>
            </a:r>
            <a:r>
              <a:rPr lang="zh-CN" altLang="en-US" sz="2400" dirty="0">
                <a:latin typeface="宋体" pitchFamily="2" charset="-122"/>
                <a:ea typeface="宋体" pitchFamily="2" charset="-122"/>
                <a:cs typeface="Arial Unicode MS" pitchFamily="34" charset="-122"/>
              </a:rPr>
              <a:t>元</a:t>
            </a:r>
            <a:r>
              <a:rPr lang="en-US" altLang="zh-CN" sz="2400" dirty="0">
                <a:latin typeface="宋体" pitchFamily="2" charset="-122"/>
                <a:ea typeface="宋体" pitchFamily="2" charset="-122"/>
                <a:cs typeface="Arial Unicode MS" pitchFamily="34" charset="-122"/>
              </a:rPr>
              <a:t>. 2007</a:t>
            </a:r>
            <a:r>
              <a:rPr lang="zh-CN" altLang="en-US" sz="2400" dirty="0">
                <a:latin typeface="宋体" pitchFamily="2" charset="-122"/>
                <a:ea typeface="宋体" pitchFamily="2" charset="-122"/>
                <a:cs typeface="Arial Unicode MS" pitchFamily="34" charset="-122"/>
              </a:rPr>
              <a:t>年</a:t>
            </a:r>
            <a:r>
              <a:rPr lang="en-US" altLang="zh-CN" sz="2400" dirty="0">
                <a:latin typeface="宋体" pitchFamily="2" charset="-122"/>
                <a:ea typeface="宋体" pitchFamily="2" charset="-122"/>
                <a:cs typeface="Arial Unicode MS" pitchFamily="34" charset="-122"/>
              </a:rPr>
              <a:t>4</a:t>
            </a:r>
            <a:r>
              <a:rPr lang="zh-CN" altLang="en-US" sz="2400" dirty="0">
                <a:latin typeface="宋体" pitchFamily="2" charset="-122"/>
                <a:ea typeface="宋体" pitchFamily="2" charset="-122"/>
                <a:cs typeface="Arial Unicode MS" pitchFamily="34" charset="-122"/>
              </a:rPr>
              <a:t>月</a:t>
            </a:r>
            <a:r>
              <a:rPr lang="en-US" altLang="zh-CN" sz="2400" dirty="0">
                <a:latin typeface="宋体" pitchFamily="2" charset="-122"/>
                <a:ea typeface="宋体" pitchFamily="2" charset="-122"/>
                <a:cs typeface="Arial Unicode MS" pitchFamily="34" charset="-122"/>
              </a:rPr>
              <a:t>26</a:t>
            </a:r>
            <a:r>
              <a:rPr lang="zh-CN" altLang="en-US" sz="2400" dirty="0">
                <a:latin typeface="宋体" pitchFamily="2" charset="-122"/>
                <a:ea typeface="宋体" pitchFamily="2" charset="-122"/>
                <a:cs typeface="Arial Unicode MS" pitchFamily="34" charset="-122"/>
              </a:rPr>
              <a:t>日</a:t>
            </a:r>
            <a:r>
              <a:rPr lang="en-US" altLang="zh-CN" sz="2400" dirty="0">
                <a:latin typeface="宋体" pitchFamily="2" charset="-122"/>
                <a:ea typeface="宋体" pitchFamily="2" charset="-122"/>
                <a:cs typeface="Arial Unicode MS" pitchFamily="34" charset="-122"/>
              </a:rPr>
              <a:t>, A</a:t>
            </a:r>
            <a:r>
              <a:rPr lang="zh-CN" altLang="en-US" sz="2400" dirty="0">
                <a:latin typeface="宋体" pitchFamily="2" charset="-122"/>
                <a:ea typeface="宋体" pitchFamily="2" charset="-122"/>
                <a:cs typeface="Arial Unicode MS" pitchFamily="34" charset="-122"/>
              </a:rPr>
              <a:t>公司公布年报</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其业绩与预期相比差距甚远</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因此股票大跌</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几日后已跌到</a:t>
            </a:r>
            <a:r>
              <a:rPr lang="en-US" altLang="zh-CN" sz="2400" dirty="0">
                <a:latin typeface="宋体" pitchFamily="2" charset="-122"/>
                <a:ea typeface="宋体" pitchFamily="2" charset="-122"/>
                <a:cs typeface="Arial Unicode MS" pitchFamily="34" charset="-122"/>
              </a:rPr>
              <a:t>8.10</a:t>
            </a:r>
            <a:r>
              <a:rPr lang="zh-CN" altLang="en-US" sz="2400" dirty="0">
                <a:latin typeface="宋体" pitchFamily="2" charset="-122"/>
                <a:ea typeface="宋体" pitchFamily="2" charset="-122"/>
                <a:cs typeface="Arial Unicode MS" pitchFamily="34" charset="-122"/>
              </a:rPr>
              <a:t>元。</a:t>
            </a:r>
          </a:p>
        </p:txBody>
      </p:sp>
      <p:sp>
        <p:nvSpPr>
          <p:cNvPr id="5" name="文本框 12"/>
          <p:cNvSpPr txBox="1"/>
          <p:nvPr/>
        </p:nvSpPr>
        <p:spPr>
          <a:xfrm>
            <a:off x="1701670" y="3950130"/>
            <a:ext cx="9762450" cy="523220"/>
          </a:xfrm>
          <a:prstGeom prst="rect">
            <a:avLst/>
          </a:prstGeom>
          <a:noFill/>
        </p:spPr>
        <p:txBody>
          <a:bodyPr wrap="square" rtlCol="0">
            <a:spAutoFit/>
          </a:bodyPr>
          <a:lstStyle/>
          <a:p>
            <a:r>
              <a:rPr lang="zh-CN" altLang="en-US" sz="2800" dirty="0">
                <a:latin typeface="微软雅黑" pitchFamily="34" charset="-122"/>
                <a:ea typeface="微软雅黑" pitchFamily="34" charset="-122"/>
                <a:cs typeface="Arial Unicode MS" pitchFamily="34" charset="-122"/>
              </a:rPr>
              <a:t>如果此时甲卖出股票</a:t>
            </a:r>
            <a:r>
              <a:rPr lang="en-US" altLang="zh-CN" sz="2800" dirty="0">
                <a:latin typeface="微软雅黑" pitchFamily="34" charset="-122"/>
                <a:ea typeface="微软雅黑" pitchFamily="34" charset="-122"/>
                <a:cs typeface="Arial Unicode MS" pitchFamily="34" charset="-122"/>
              </a:rPr>
              <a:t>,</a:t>
            </a:r>
            <a:r>
              <a:rPr lang="zh-CN" altLang="en-US" sz="2800" dirty="0">
                <a:latin typeface="微软雅黑" pitchFamily="34" charset="-122"/>
                <a:ea typeface="微软雅黑" pitchFamily="34" charset="-122"/>
                <a:cs typeface="Arial Unicode MS" pitchFamily="34" charset="-122"/>
              </a:rPr>
              <a:t>这一损失是否能由 </a:t>
            </a:r>
            <a:r>
              <a:rPr lang="en-US" altLang="zh-CN" sz="2800" dirty="0">
                <a:latin typeface="微软雅黑" pitchFamily="34" charset="-122"/>
                <a:ea typeface="微软雅黑" pitchFamily="34" charset="-122"/>
                <a:cs typeface="Arial Unicode MS" pitchFamily="34" charset="-122"/>
              </a:rPr>
              <a:t>A </a:t>
            </a:r>
            <a:r>
              <a:rPr lang="zh-CN" altLang="en-US" sz="2800" dirty="0">
                <a:latin typeface="微软雅黑" pitchFamily="34" charset="-122"/>
                <a:ea typeface="微软雅黑" pitchFamily="34" charset="-122"/>
                <a:cs typeface="Arial Unicode MS" pitchFamily="34" charset="-122"/>
              </a:rPr>
              <a:t>公司负责</a:t>
            </a:r>
            <a:r>
              <a:rPr lang="en-US" altLang="zh-CN" sz="2800" dirty="0">
                <a:latin typeface="微软雅黑" pitchFamily="34" charset="-122"/>
                <a:ea typeface="微软雅黑" pitchFamily="34" charset="-122"/>
                <a:cs typeface="Arial Unicode MS" pitchFamily="34" charset="-122"/>
              </a:rPr>
              <a:t>?</a:t>
            </a:r>
            <a:endParaRPr lang="zh-CN" altLang="en-US" sz="2800" dirty="0">
              <a:latin typeface="微软雅黑" pitchFamily="34" charset="-122"/>
              <a:ea typeface="微软雅黑" pitchFamily="34" charset="-122"/>
              <a:cs typeface="Arial Unicode MS" pitchFamily="34" charset="-122"/>
            </a:endParaRPr>
          </a:p>
        </p:txBody>
      </p:sp>
    </p:spTree>
    <p:extLst>
      <p:ext uri="{BB962C8B-B14F-4D97-AF65-F5344CB8AC3E}">
        <p14:creationId xmlns:p14="http://schemas.microsoft.com/office/powerpoint/2010/main" val="2390608147"/>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证券经营机构</a:t>
            </a:r>
          </a:p>
        </p:txBody>
      </p:sp>
      <p:sp>
        <p:nvSpPr>
          <p:cNvPr id="37" name="文本框 36"/>
          <p:cNvSpPr txBox="1"/>
          <p:nvPr/>
        </p:nvSpPr>
        <p:spPr>
          <a:xfrm>
            <a:off x="534685" y="870145"/>
            <a:ext cx="11250727" cy="5447645"/>
          </a:xfrm>
          <a:prstGeom prst="rect">
            <a:avLst/>
          </a:prstGeom>
          <a:noFill/>
        </p:spPr>
        <p:txBody>
          <a:bodyPr wrap="square" rtlCol="0">
            <a:spAutoFit/>
          </a:bodyPr>
          <a:lstStyle/>
          <a:p>
            <a:r>
              <a:rPr lang="zh-CN" altLang="en-US" sz="2400" dirty="0"/>
              <a:t>一、证券交易所</a:t>
            </a:r>
          </a:p>
          <a:p>
            <a:pPr indent="534988"/>
            <a:r>
              <a:rPr lang="en-US" altLang="zh-CN" sz="2400" dirty="0"/>
              <a:t>(</a:t>
            </a:r>
            <a:r>
              <a:rPr lang="zh-CN" altLang="en-US" sz="2400" dirty="0"/>
              <a:t>二</a:t>
            </a:r>
            <a:r>
              <a:rPr lang="en-US" altLang="zh-CN" sz="2400" dirty="0"/>
              <a:t>)</a:t>
            </a:r>
            <a:r>
              <a:rPr lang="zh-CN" altLang="en-US" sz="2400" dirty="0"/>
              <a:t>证券交易所的职责和交易规则</a:t>
            </a:r>
          </a:p>
          <a:p>
            <a:pPr indent="534988"/>
            <a:r>
              <a:rPr lang="zh-CN" altLang="en-US" sz="2000" dirty="0" smtClean="0"/>
              <a:t>１</a:t>
            </a:r>
            <a:r>
              <a:rPr lang="en-US" altLang="zh-CN" sz="2000" dirty="0" smtClean="0"/>
              <a:t>.</a:t>
            </a:r>
            <a:r>
              <a:rPr lang="zh-CN" altLang="en-US" sz="2000" dirty="0" smtClean="0"/>
              <a:t> </a:t>
            </a:r>
            <a:r>
              <a:rPr lang="zh-CN" altLang="en-US" sz="2000" dirty="0"/>
              <a:t>证券交易所的职责</a:t>
            </a:r>
          </a:p>
          <a:p>
            <a:pPr indent="534988"/>
            <a:r>
              <a:rPr lang="zh-CN" altLang="en-US" sz="2000" dirty="0"/>
              <a:t>根据</a:t>
            </a:r>
            <a:r>
              <a:rPr lang="en-US" altLang="zh-CN" sz="2000" dirty="0"/>
              <a:t>«</a:t>
            </a:r>
            <a:r>
              <a:rPr lang="zh-CN" altLang="en-US" sz="2000" dirty="0"/>
              <a:t>证券法</a:t>
            </a:r>
            <a:r>
              <a:rPr lang="en-US" altLang="zh-CN" sz="2000" dirty="0"/>
              <a:t>»</a:t>
            </a:r>
            <a:r>
              <a:rPr lang="zh-CN" altLang="en-US" sz="2000" dirty="0"/>
              <a:t>的规定</a:t>
            </a:r>
            <a:r>
              <a:rPr lang="en-US" altLang="zh-CN" sz="2000" dirty="0"/>
              <a:t>,</a:t>
            </a:r>
            <a:r>
              <a:rPr lang="zh-CN" altLang="en-US" sz="2000" dirty="0"/>
              <a:t>证券交易所的职责包括以下几个方面</a:t>
            </a:r>
            <a:r>
              <a:rPr lang="en-US" altLang="zh-CN" sz="2000" dirty="0"/>
              <a:t>.</a:t>
            </a:r>
          </a:p>
          <a:p>
            <a:pPr marL="534988" indent="266700"/>
            <a:r>
              <a:rPr lang="en-US" altLang="zh-CN" sz="2000" dirty="0"/>
              <a:t>(</a:t>
            </a:r>
            <a:r>
              <a:rPr lang="zh-CN" altLang="en-US" sz="2000" dirty="0"/>
              <a:t>１</a:t>
            </a:r>
            <a:r>
              <a:rPr lang="en-US" altLang="zh-CN" sz="2000" dirty="0"/>
              <a:t>)</a:t>
            </a:r>
            <a:r>
              <a:rPr lang="zh-CN" altLang="en-US" sz="2000" dirty="0"/>
              <a:t>证券交易所依照证券法律、行政法规制定上市规则、交易规则、会员管理规则和其</a:t>
            </a:r>
            <a:r>
              <a:rPr lang="zh-CN" altLang="en-US" sz="2000" dirty="0" smtClean="0"/>
              <a:t>他有关规则</a:t>
            </a:r>
            <a:r>
              <a:rPr lang="en-US" altLang="zh-CN" sz="2000" dirty="0"/>
              <a:t>,</a:t>
            </a:r>
            <a:r>
              <a:rPr lang="zh-CN" altLang="en-US" sz="2000" dirty="0"/>
              <a:t>并报国务院证券监督管理机构批准</a:t>
            </a:r>
            <a:r>
              <a:rPr lang="en-US" altLang="zh-CN" sz="2000" dirty="0"/>
              <a:t>;</a:t>
            </a:r>
            <a:r>
              <a:rPr lang="zh-CN" altLang="en-US" sz="2000" dirty="0"/>
              <a:t>依据</a:t>
            </a:r>
            <a:r>
              <a:rPr lang="en-US" altLang="zh-CN" sz="2000" dirty="0"/>
              <a:t>«</a:t>
            </a:r>
            <a:r>
              <a:rPr lang="zh-CN" altLang="en-US" sz="2000" dirty="0"/>
              <a:t>证券法</a:t>
            </a:r>
            <a:r>
              <a:rPr lang="en-US" altLang="zh-CN" sz="2000" dirty="0"/>
              <a:t>»</a:t>
            </a:r>
            <a:r>
              <a:rPr lang="zh-CN" altLang="en-US" sz="2000" dirty="0"/>
              <a:t>的规定</a:t>
            </a:r>
            <a:r>
              <a:rPr lang="en-US" altLang="zh-CN" sz="2000" dirty="0"/>
              <a:t>,</a:t>
            </a:r>
            <a:r>
              <a:rPr lang="zh-CN" altLang="en-US" sz="2000" dirty="0"/>
              <a:t>办理证券的上市、</a:t>
            </a:r>
            <a:r>
              <a:rPr lang="zh-CN" altLang="en-US" sz="2000" dirty="0" smtClean="0"/>
              <a:t>暂停上市</a:t>
            </a:r>
            <a:r>
              <a:rPr lang="zh-CN" altLang="en-US" sz="2000" dirty="0"/>
              <a:t>、恢复上市或者终止上市事务</a:t>
            </a:r>
            <a:r>
              <a:rPr lang="en-US" altLang="zh-CN" sz="2000" dirty="0"/>
              <a:t>.</a:t>
            </a:r>
          </a:p>
          <a:p>
            <a:pPr marL="534988" indent="266700"/>
            <a:r>
              <a:rPr lang="en-US" altLang="zh-CN" sz="2000" dirty="0"/>
              <a:t>(</a:t>
            </a:r>
            <a:r>
              <a:rPr lang="zh-CN" altLang="en-US" sz="2000" dirty="0"/>
              <a:t>２</a:t>
            </a:r>
            <a:r>
              <a:rPr lang="en-US" altLang="zh-CN" sz="2000" dirty="0"/>
              <a:t>)</a:t>
            </a:r>
            <a:r>
              <a:rPr lang="zh-CN" altLang="en-US" sz="2000" dirty="0"/>
              <a:t>证券交易所应当为组织公平的集中交易提供保障</a:t>
            </a:r>
            <a:r>
              <a:rPr lang="en-US" altLang="zh-CN" sz="2000" dirty="0"/>
              <a:t>,</a:t>
            </a:r>
            <a:r>
              <a:rPr lang="zh-CN" altLang="en-US" sz="2000" dirty="0"/>
              <a:t>公布证券交易即时行情</a:t>
            </a:r>
            <a:r>
              <a:rPr lang="en-US" altLang="zh-CN" sz="2000" dirty="0"/>
              <a:t>,</a:t>
            </a:r>
            <a:r>
              <a:rPr lang="zh-CN" altLang="en-US" sz="2000" dirty="0"/>
              <a:t>并按</a:t>
            </a:r>
            <a:r>
              <a:rPr lang="zh-CN" altLang="en-US" sz="2000" dirty="0" smtClean="0"/>
              <a:t>交易</a:t>
            </a:r>
            <a:r>
              <a:rPr lang="zh-CN" altLang="en-US" sz="2000" dirty="0"/>
              <a:t>日制作证券市场行情表</a:t>
            </a:r>
            <a:r>
              <a:rPr lang="en-US" altLang="zh-CN" sz="2000" dirty="0"/>
              <a:t>,</a:t>
            </a:r>
            <a:r>
              <a:rPr lang="zh-CN" altLang="en-US" sz="2000" dirty="0"/>
              <a:t>予以公布</a:t>
            </a:r>
            <a:r>
              <a:rPr lang="en-US" altLang="zh-CN" sz="2000" dirty="0"/>
              <a:t>.</a:t>
            </a:r>
            <a:r>
              <a:rPr lang="zh-CN" altLang="en-US" sz="2000" dirty="0"/>
              <a:t>未经证券交易所许可</a:t>
            </a:r>
            <a:r>
              <a:rPr lang="en-US" altLang="zh-CN" sz="2000" dirty="0"/>
              <a:t>,</a:t>
            </a:r>
            <a:r>
              <a:rPr lang="zh-CN" altLang="en-US" sz="2000" dirty="0"/>
              <a:t>任何单位和个</a:t>
            </a:r>
            <a:r>
              <a:rPr lang="zh-CN" altLang="en-US" sz="2000" dirty="0" smtClean="0"/>
              <a:t>人不得发布证券交易即时</a:t>
            </a:r>
            <a:r>
              <a:rPr lang="zh-CN" altLang="en-US" sz="2000" dirty="0"/>
              <a:t>行情</a:t>
            </a:r>
            <a:r>
              <a:rPr lang="en-US" altLang="zh-CN" sz="2000" dirty="0"/>
              <a:t>.</a:t>
            </a:r>
          </a:p>
          <a:p>
            <a:pPr marL="534988" indent="266700"/>
            <a:r>
              <a:rPr lang="en-US" altLang="zh-CN" sz="2000" dirty="0"/>
              <a:t>(</a:t>
            </a:r>
            <a:r>
              <a:rPr lang="zh-CN" altLang="en-US" sz="2000" dirty="0"/>
              <a:t>３</a:t>
            </a:r>
            <a:r>
              <a:rPr lang="en-US" altLang="zh-CN" sz="2000" dirty="0"/>
              <a:t>)</a:t>
            </a:r>
            <a:r>
              <a:rPr lang="zh-CN" altLang="en-US" sz="2000" dirty="0"/>
              <a:t>因突发性事件而影响证券交易的正常进行时</a:t>
            </a:r>
            <a:r>
              <a:rPr lang="en-US" altLang="zh-CN" sz="2000" dirty="0"/>
              <a:t>,</a:t>
            </a:r>
            <a:r>
              <a:rPr lang="zh-CN" altLang="en-US" sz="2000" dirty="0"/>
              <a:t>证券交易所可以采取技术性停</a:t>
            </a:r>
            <a:r>
              <a:rPr lang="zh-CN" altLang="en-US" sz="2000" dirty="0" smtClean="0"/>
              <a:t>牌的措施</a:t>
            </a:r>
            <a:r>
              <a:rPr lang="en-US" altLang="zh-CN" sz="2000" dirty="0"/>
              <a:t>;</a:t>
            </a:r>
            <a:r>
              <a:rPr lang="zh-CN" altLang="en-US" sz="2000" dirty="0"/>
              <a:t>因不可抗力的突发性事件或者为维护证券交易的正常秩序</a:t>
            </a:r>
            <a:r>
              <a:rPr lang="en-US" altLang="zh-CN" sz="2000" dirty="0"/>
              <a:t>,</a:t>
            </a:r>
            <a:r>
              <a:rPr lang="zh-CN" altLang="en-US" sz="2000" dirty="0" smtClean="0"/>
              <a:t>证券交易所可以决定临时停市</a:t>
            </a:r>
            <a:r>
              <a:rPr lang="en-US" altLang="zh-CN" sz="2000" dirty="0" smtClean="0"/>
              <a:t>.</a:t>
            </a:r>
          </a:p>
          <a:p>
            <a:pPr marL="446088" indent="355600"/>
            <a:r>
              <a:rPr lang="en-US" altLang="zh-CN" sz="2000" dirty="0"/>
              <a:t>(</a:t>
            </a:r>
            <a:r>
              <a:rPr lang="zh-CN" altLang="en-US" sz="2000" dirty="0"/>
              <a:t>４</a:t>
            </a:r>
            <a:r>
              <a:rPr lang="en-US" altLang="zh-CN" sz="2000" dirty="0"/>
              <a:t>)</a:t>
            </a:r>
            <a:r>
              <a:rPr lang="zh-CN" altLang="en-US" sz="2000" dirty="0"/>
              <a:t>证券交易所对证券交易实行实时监控</a:t>
            </a:r>
            <a:r>
              <a:rPr lang="en-US" altLang="zh-CN" sz="2000" dirty="0"/>
              <a:t>,</a:t>
            </a:r>
            <a:r>
              <a:rPr lang="zh-CN" altLang="en-US" sz="2000" dirty="0"/>
              <a:t>并按照国务院证券监督管理机构的要求</a:t>
            </a:r>
            <a:r>
              <a:rPr lang="en-US" altLang="zh-CN" sz="2000" dirty="0"/>
              <a:t>,</a:t>
            </a:r>
            <a:r>
              <a:rPr lang="zh-CN" altLang="en-US" sz="2000" dirty="0"/>
              <a:t>对</a:t>
            </a:r>
          </a:p>
          <a:p>
            <a:pPr marL="446088" indent="355600"/>
            <a:r>
              <a:rPr lang="zh-CN" altLang="en-US" sz="2000" dirty="0"/>
              <a:t>异常的交易情况提出报告</a:t>
            </a:r>
            <a:r>
              <a:rPr lang="en-US" altLang="zh-CN" sz="2000" dirty="0" smtClean="0"/>
              <a:t>.</a:t>
            </a:r>
          </a:p>
          <a:p>
            <a:pPr marL="446088" indent="355600"/>
            <a:r>
              <a:rPr lang="en-US" altLang="zh-CN" sz="2000" dirty="0"/>
              <a:t>(</a:t>
            </a:r>
            <a:r>
              <a:rPr lang="zh-CN" altLang="en-US" sz="2000" dirty="0"/>
              <a:t>５</a:t>
            </a:r>
            <a:r>
              <a:rPr lang="en-US" altLang="zh-CN" sz="2000" dirty="0"/>
              <a:t>)</a:t>
            </a:r>
            <a:r>
              <a:rPr lang="zh-CN" altLang="en-US" sz="2000" dirty="0"/>
              <a:t>筹集、管理风险基金</a:t>
            </a:r>
            <a:r>
              <a:rPr lang="en-US" altLang="zh-CN" sz="2000" dirty="0"/>
              <a:t>.</a:t>
            </a:r>
            <a:r>
              <a:rPr lang="zh-CN" altLang="en-US" sz="2000" dirty="0"/>
              <a:t>证券交易所应当从其收取的交易费用和会员费、</a:t>
            </a:r>
            <a:r>
              <a:rPr lang="zh-CN" altLang="en-US" sz="2000" dirty="0" smtClean="0"/>
              <a:t>席位费中提取</a:t>
            </a:r>
            <a:r>
              <a:rPr lang="zh-CN" altLang="en-US" sz="2000" dirty="0"/>
              <a:t>一定比例的金额设立风险基金</a:t>
            </a:r>
            <a:r>
              <a:rPr lang="en-US" altLang="zh-CN" sz="2000" dirty="0" smtClean="0"/>
              <a:t>.</a:t>
            </a:r>
          </a:p>
          <a:p>
            <a:pPr marL="446088" indent="355600"/>
            <a:r>
              <a:rPr lang="en-US" altLang="zh-CN" sz="2000" dirty="0"/>
              <a:t>(</a:t>
            </a:r>
            <a:r>
              <a:rPr lang="zh-CN" altLang="en-US" sz="2000" dirty="0"/>
              <a:t>６</a:t>
            </a:r>
            <a:r>
              <a:rPr lang="en-US" altLang="zh-CN" sz="2000" dirty="0"/>
              <a:t>)</a:t>
            </a:r>
            <a:r>
              <a:rPr lang="zh-CN" altLang="en-US" sz="2000" dirty="0"/>
              <a:t>证券交易所可以自行支配的各项费用收入</a:t>
            </a:r>
            <a:r>
              <a:rPr lang="en-US" altLang="zh-CN" sz="2000" dirty="0"/>
              <a:t>,</a:t>
            </a:r>
            <a:r>
              <a:rPr lang="zh-CN" altLang="en-US" sz="2000" dirty="0"/>
              <a:t>应</a:t>
            </a:r>
            <a:r>
              <a:rPr lang="zh-CN" altLang="en-US" sz="2000" dirty="0" smtClean="0"/>
              <a:t>当首先用于保证其证券交易场所和设施</a:t>
            </a:r>
            <a:r>
              <a:rPr lang="zh-CN" altLang="en-US" sz="2000" dirty="0"/>
              <a:t>的正常运行并逐步改善</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035544129"/>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证券经营机构</a:t>
            </a:r>
          </a:p>
        </p:txBody>
      </p:sp>
      <p:sp>
        <p:nvSpPr>
          <p:cNvPr id="37" name="文本框 36"/>
          <p:cNvSpPr txBox="1"/>
          <p:nvPr/>
        </p:nvSpPr>
        <p:spPr>
          <a:xfrm>
            <a:off x="534686" y="870145"/>
            <a:ext cx="11005664" cy="4299818"/>
          </a:xfrm>
          <a:prstGeom prst="rect">
            <a:avLst/>
          </a:prstGeom>
          <a:noFill/>
        </p:spPr>
        <p:txBody>
          <a:bodyPr wrap="square" rtlCol="0">
            <a:spAutoFit/>
          </a:bodyPr>
          <a:lstStyle/>
          <a:p>
            <a:r>
              <a:rPr lang="zh-CN" altLang="en-US" sz="2400" dirty="0"/>
              <a:t>一、证券交易所</a:t>
            </a:r>
          </a:p>
          <a:p>
            <a:pPr indent="623888"/>
            <a:r>
              <a:rPr lang="zh-CN" altLang="en-US" sz="2400" dirty="0" smtClean="0"/>
              <a:t>２</a:t>
            </a:r>
            <a:r>
              <a:rPr lang="en-US" altLang="zh-CN" sz="2400" dirty="0" smtClean="0"/>
              <a:t>.</a:t>
            </a:r>
            <a:r>
              <a:rPr lang="zh-CN" altLang="en-US" sz="2400" dirty="0" smtClean="0"/>
              <a:t> </a:t>
            </a:r>
            <a:r>
              <a:rPr lang="zh-CN" altLang="en-US" sz="2400" dirty="0"/>
              <a:t>证券交易规则</a:t>
            </a:r>
          </a:p>
          <a:p>
            <a:pPr marL="446088" indent="534988"/>
            <a:r>
              <a:rPr lang="en-US" altLang="zh-CN" sz="2000" dirty="0"/>
              <a:t>(</a:t>
            </a:r>
            <a:r>
              <a:rPr lang="zh-CN" altLang="en-US" sz="2000" dirty="0"/>
              <a:t>１</a:t>
            </a:r>
            <a:r>
              <a:rPr lang="en-US" altLang="zh-CN" sz="2000" dirty="0"/>
              <a:t>)</a:t>
            </a:r>
            <a:r>
              <a:rPr lang="zh-CN" altLang="en-US" sz="2000" dirty="0"/>
              <a:t>进入证券交易所参与集中交易的</a:t>
            </a:r>
            <a:r>
              <a:rPr lang="en-US" altLang="zh-CN" sz="2000" dirty="0"/>
              <a:t>,</a:t>
            </a:r>
            <a:r>
              <a:rPr lang="zh-CN" altLang="en-US" sz="2000" dirty="0"/>
              <a:t>必须是证券交易所的会员</a:t>
            </a:r>
            <a:r>
              <a:rPr lang="en-US" altLang="zh-CN" sz="2000" dirty="0"/>
              <a:t>.</a:t>
            </a:r>
          </a:p>
          <a:p>
            <a:pPr marL="446088" indent="534988"/>
            <a:r>
              <a:rPr lang="en-US" altLang="zh-CN" sz="2000" dirty="0"/>
              <a:t>(</a:t>
            </a:r>
            <a:r>
              <a:rPr lang="zh-CN" altLang="en-US" sz="2000" dirty="0"/>
              <a:t>２</a:t>
            </a:r>
            <a:r>
              <a:rPr lang="en-US" altLang="zh-CN" sz="2000" dirty="0"/>
              <a:t>)</a:t>
            </a:r>
            <a:r>
              <a:rPr lang="zh-CN" altLang="en-US" sz="2000" dirty="0"/>
              <a:t>投资者应委托证券公司买卖证券</a:t>
            </a:r>
            <a:r>
              <a:rPr lang="en-US" altLang="zh-CN" sz="2000" dirty="0"/>
              <a:t>:</a:t>
            </a:r>
            <a:r>
              <a:rPr lang="zh-CN" altLang="en-US" sz="2000" dirty="0"/>
              <a:t>投资者应当与证券公司签订证券交易委托协议</a:t>
            </a:r>
            <a:r>
              <a:rPr lang="en-US" altLang="zh-CN" sz="2000" dirty="0" smtClean="0"/>
              <a:t>,</a:t>
            </a:r>
            <a:r>
              <a:rPr lang="zh-CN" altLang="en-US" sz="2000" dirty="0" smtClean="0"/>
              <a:t>并在证券公司开立证券交易账户</a:t>
            </a:r>
            <a:r>
              <a:rPr lang="en-US" altLang="zh-CN" sz="2000" dirty="0"/>
              <a:t>,</a:t>
            </a:r>
            <a:r>
              <a:rPr lang="zh-CN" altLang="en-US" sz="2000" dirty="0"/>
              <a:t>以书面、电话以及其他方式</a:t>
            </a:r>
            <a:r>
              <a:rPr lang="en-US" altLang="zh-CN" sz="2000" dirty="0"/>
              <a:t>,</a:t>
            </a:r>
            <a:r>
              <a:rPr lang="zh-CN" altLang="en-US" sz="2000" dirty="0" smtClean="0"/>
              <a:t>委托该证券公司代其买卖证券</a:t>
            </a:r>
            <a:r>
              <a:rPr lang="en-US" altLang="zh-CN" sz="2000" dirty="0"/>
              <a:t>,</a:t>
            </a:r>
            <a:r>
              <a:rPr lang="zh-CN" altLang="en-US" sz="2000" dirty="0"/>
              <a:t>不能自己到证券交易所进行证券交易</a:t>
            </a:r>
            <a:r>
              <a:rPr lang="en-US" altLang="zh-CN" sz="2000" dirty="0"/>
              <a:t>.</a:t>
            </a:r>
          </a:p>
          <a:p>
            <a:pPr marL="446088" indent="534988"/>
            <a:r>
              <a:rPr lang="en-US" altLang="zh-CN" sz="2000" dirty="0"/>
              <a:t>(</a:t>
            </a:r>
            <a:r>
              <a:rPr lang="zh-CN" altLang="en-US" sz="2000" dirty="0"/>
              <a:t>３</a:t>
            </a:r>
            <a:r>
              <a:rPr lang="en-US" altLang="zh-CN" sz="2000" dirty="0"/>
              <a:t>)</a:t>
            </a:r>
            <a:r>
              <a:rPr lang="zh-CN" altLang="en-US" sz="2000" dirty="0"/>
              <a:t>证券公司根据投资者的委托</a:t>
            </a:r>
            <a:r>
              <a:rPr lang="en-US" altLang="zh-CN" sz="2000" dirty="0"/>
              <a:t>,</a:t>
            </a:r>
            <a:r>
              <a:rPr lang="zh-CN" altLang="en-US" sz="2000" dirty="0"/>
              <a:t>按照证券交易规则提出交易申报</a:t>
            </a:r>
            <a:r>
              <a:rPr lang="en-US" altLang="zh-CN" sz="2000" dirty="0"/>
              <a:t>,</a:t>
            </a:r>
            <a:r>
              <a:rPr lang="zh-CN" altLang="en-US" sz="2000" dirty="0" smtClean="0"/>
              <a:t>参与证券交易所场内的</a:t>
            </a:r>
            <a:r>
              <a:rPr lang="zh-CN" altLang="en-US" sz="2000" dirty="0"/>
              <a:t>集中交易</a:t>
            </a:r>
            <a:r>
              <a:rPr lang="en-US" altLang="zh-CN" sz="2000" dirty="0"/>
              <a:t>,</a:t>
            </a:r>
            <a:r>
              <a:rPr lang="zh-CN" altLang="en-US" sz="2000" dirty="0"/>
              <a:t>并根据成交结果承担相应的清算交收责任</a:t>
            </a:r>
            <a:r>
              <a:rPr lang="en-US" altLang="zh-CN" sz="2000" dirty="0"/>
              <a:t>;</a:t>
            </a:r>
            <a:r>
              <a:rPr lang="zh-CN" altLang="en-US" sz="2000" dirty="0" smtClean="0"/>
              <a:t>证券登记结算机构根据成交结果</a:t>
            </a:r>
            <a:r>
              <a:rPr lang="en-US" altLang="zh-CN" sz="2000" dirty="0"/>
              <a:t>,</a:t>
            </a:r>
            <a:r>
              <a:rPr lang="zh-CN" altLang="en-US" sz="2000" dirty="0"/>
              <a:t>按照清算交收规则</a:t>
            </a:r>
            <a:r>
              <a:rPr lang="en-US" altLang="zh-CN" sz="2000" dirty="0"/>
              <a:t>,</a:t>
            </a:r>
            <a:r>
              <a:rPr lang="zh-CN" altLang="en-US" sz="2000" dirty="0"/>
              <a:t>与证券公司进行证券和资金的清算交收</a:t>
            </a:r>
            <a:r>
              <a:rPr lang="en-US" altLang="zh-CN" sz="2000" dirty="0"/>
              <a:t>,</a:t>
            </a:r>
            <a:r>
              <a:rPr lang="zh-CN" altLang="en-US" sz="2000" dirty="0" smtClean="0"/>
              <a:t>并为证券公司客户办理证券的登记过户手续</a:t>
            </a:r>
            <a:r>
              <a:rPr lang="en-US" altLang="zh-CN" sz="2000" dirty="0"/>
              <a:t>.</a:t>
            </a:r>
          </a:p>
          <a:p>
            <a:pPr marL="446088" indent="534988"/>
            <a:r>
              <a:rPr lang="en-US" altLang="zh-CN" sz="2000" dirty="0"/>
              <a:t>(</a:t>
            </a:r>
            <a:r>
              <a:rPr lang="zh-CN" altLang="en-US" sz="2000" dirty="0"/>
              <a:t>４</a:t>
            </a:r>
            <a:r>
              <a:rPr lang="en-US" altLang="zh-CN" sz="2000" dirty="0"/>
              <a:t>)</a:t>
            </a:r>
            <a:r>
              <a:rPr lang="zh-CN" altLang="en-US" sz="2000" dirty="0"/>
              <a:t>按照依法制定的交易规则进行的交易</a:t>
            </a:r>
            <a:r>
              <a:rPr lang="en-US" altLang="zh-CN" sz="2000" dirty="0"/>
              <a:t>,</a:t>
            </a:r>
            <a:r>
              <a:rPr lang="zh-CN" altLang="en-US" sz="2000" dirty="0"/>
              <a:t>不得改变其交易结果</a:t>
            </a:r>
            <a:r>
              <a:rPr lang="en-US" altLang="zh-CN" sz="2000" dirty="0"/>
              <a:t>.</a:t>
            </a:r>
            <a:r>
              <a:rPr lang="zh-CN" altLang="en-US" sz="2000" dirty="0"/>
              <a:t>对交易中违规交</a:t>
            </a:r>
            <a:r>
              <a:rPr lang="zh-CN" altLang="en-US" sz="2000" dirty="0" smtClean="0"/>
              <a:t>易者应负</a:t>
            </a:r>
            <a:r>
              <a:rPr lang="zh-CN" altLang="en-US" sz="2000" dirty="0"/>
              <a:t>的民事责任不得免除</a:t>
            </a:r>
            <a:r>
              <a:rPr lang="en-US" altLang="zh-CN" sz="2000" dirty="0"/>
              <a:t>;</a:t>
            </a:r>
            <a:r>
              <a:rPr lang="zh-CN" altLang="en-US" sz="2000" dirty="0"/>
              <a:t>在违规交易中所获利益</a:t>
            </a:r>
            <a:r>
              <a:rPr lang="en-US" altLang="zh-CN" sz="2000" dirty="0"/>
              <a:t>,</a:t>
            </a:r>
            <a:r>
              <a:rPr lang="zh-CN" altLang="en-US" sz="2000" dirty="0"/>
              <a:t>依照有关规定处理</a:t>
            </a:r>
            <a:r>
              <a:rPr lang="en-US" altLang="zh-CN" sz="2000" dirty="0"/>
              <a:t>.</a:t>
            </a:r>
          </a:p>
          <a:p>
            <a:pPr marL="446088" indent="534988"/>
            <a:r>
              <a:rPr lang="en-US" altLang="zh-CN" sz="2000" dirty="0"/>
              <a:t>(</a:t>
            </a:r>
            <a:r>
              <a:rPr lang="zh-CN" altLang="en-US" sz="2000" dirty="0"/>
              <a:t>５</a:t>
            </a:r>
            <a:r>
              <a:rPr lang="en-US" altLang="zh-CN" sz="2000" dirty="0"/>
              <a:t>)</a:t>
            </a:r>
            <a:r>
              <a:rPr lang="zh-CN" altLang="en-US" sz="2000" dirty="0"/>
              <a:t>证券交易所的负责人和其他从业人员在执行与证券交易有关的职务时</a:t>
            </a:r>
            <a:r>
              <a:rPr lang="en-US" altLang="zh-CN" sz="2000" dirty="0"/>
              <a:t>,</a:t>
            </a:r>
            <a:r>
              <a:rPr lang="zh-CN" altLang="en-US" sz="2000" dirty="0"/>
              <a:t>与其本人</a:t>
            </a:r>
            <a:r>
              <a:rPr lang="zh-CN" altLang="en-US" sz="2000" dirty="0" smtClean="0"/>
              <a:t>或者其亲</a:t>
            </a:r>
            <a:r>
              <a:rPr lang="zh-CN" altLang="en-US" sz="2000" dirty="0"/>
              <a:t>属有利害关系的</a:t>
            </a:r>
            <a:r>
              <a:rPr lang="en-US" altLang="zh-CN" sz="2000" dirty="0"/>
              <a:t>,</a:t>
            </a:r>
            <a:r>
              <a:rPr lang="zh-CN" altLang="en-US" sz="2000" dirty="0"/>
              <a:t>应当回避</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374262417"/>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证券经营机构</a:t>
            </a:r>
          </a:p>
        </p:txBody>
      </p:sp>
      <p:sp>
        <p:nvSpPr>
          <p:cNvPr id="37" name="文本框 36"/>
          <p:cNvSpPr txBox="1"/>
          <p:nvPr/>
        </p:nvSpPr>
        <p:spPr>
          <a:xfrm>
            <a:off x="534686" y="870145"/>
            <a:ext cx="11005664" cy="4154983"/>
          </a:xfrm>
          <a:prstGeom prst="rect">
            <a:avLst/>
          </a:prstGeom>
          <a:noFill/>
        </p:spPr>
        <p:txBody>
          <a:bodyPr wrap="square" rtlCol="0">
            <a:spAutoFit/>
          </a:bodyPr>
          <a:lstStyle/>
          <a:p>
            <a:r>
              <a:rPr lang="zh-CN" altLang="en-US" sz="2400" b="1" dirty="0"/>
              <a:t>二、证券公司</a:t>
            </a:r>
            <a:endParaRPr lang="en-US" altLang="zh-CN" sz="2400" b="1" dirty="0" smtClean="0"/>
          </a:p>
          <a:p>
            <a:pPr indent="534988"/>
            <a:r>
              <a:rPr lang="en-US" altLang="zh-CN" sz="2400" dirty="0" smtClean="0"/>
              <a:t>(</a:t>
            </a:r>
            <a:r>
              <a:rPr lang="zh-CN" altLang="en-US" sz="2400" dirty="0"/>
              <a:t>一</a:t>
            </a:r>
            <a:r>
              <a:rPr lang="en-US" altLang="zh-CN" sz="2400" dirty="0"/>
              <a:t>)</a:t>
            </a:r>
            <a:r>
              <a:rPr lang="zh-CN" altLang="en-US" sz="2400" dirty="0"/>
              <a:t>证券公司的设立</a:t>
            </a:r>
          </a:p>
          <a:p>
            <a:pPr indent="446088"/>
            <a:r>
              <a:rPr lang="zh-CN" altLang="en-US" sz="2400" dirty="0"/>
              <a:t>证券公司是指依照</a:t>
            </a:r>
            <a:r>
              <a:rPr lang="en-US" altLang="zh-CN" sz="2400" dirty="0"/>
              <a:t>«</a:t>
            </a:r>
            <a:r>
              <a:rPr lang="zh-CN" altLang="en-US" sz="2400" dirty="0"/>
              <a:t>公司法</a:t>
            </a:r>
            <a:r>
              <a:rPr lang="en-US" altLang="zh-CN" sz="2400" dirty="0"/>
              <a:t>»«</a:t>
            </a:r>
            <a:r>
              <a:rPr lang="zh-CN" altLang="en-US" sz="2400" dirty="0"/>
              <a:t>证券法</a:t>
            </a:r>
            <a:r>
              <a:rPr lang="en-US" altLang="zh-CN" sz="2400" dirty="0"/>
              <a:t>»</a:t>
            </a:r>
            <a:r>
              <a:rPr lang="zh-CN" altLang="en-US" sz="2400" dirty="0"/>
              <a:t>规定设立的经营证券业务的有限责任公司或</a:t>
            </a:r>
            <a:r>
              <a:rPr lang="zh-CN" altLang="en-US" sz="2400" dirty="0" smtClean="0"/>
              <a:t>者股份</a:t>
            </a:r>
            <a:r>
              <a:rPr lang="zh-CN" altLang="en-US" sz="2400" dirty="0"/>
              <a:t>有限公司</a:t>
            </a:r>
            <a:r>
              <a:rPr lang="en-US" altLang="zh-CN" sz="2400" dirty="0"/>
              <a:t>.</a:t>
            </a:r>
            <a:r>
              <a:rPr lang="zh-CN" altLang="en-US" sz="2400" dirty="0"/>
              <a:t>证券公司依法享有自主经营的权利</a:t>
            </a:r>
            <a:r>
              <a:rPr lang="en-US" altLang="zh-CN" sz="2400" dirty="0"/>
              <a:t>,</a:t>
            </a:r>
            <a:r>
              <a:rPr lang="zh-CN" altLang="en-US" sz="2400" dirty="0"/>
              <a:t>其合法经营不受干涉</a:t>
            </a:r>
            <a:r>
              <a:rPr lang="en-US" altLang="zh-CN" sz="2400" dirty="0"/>
              <a:t>.</a:t>
            </a:r>
          </a:p>
          <a:p>
            <a:pPr indent="446088"/>
            <a:r>
              <a:rPr lang="zh-CN" altLang="en-US" sz="2400" dirty="0"/>
              <a:t>设立证券公司</a:t>
            </a:r>
            <a:r>
              <a:rPr lang="en-US" altLang="zh-CN" sz="2400" dirty="0"/>
              <a:t>,</a:t>
            </a:r>
            <a:r>
              <a:rPr lang="zh-CN" altLang="en-US" sz="2400" dirty="0"/>
              <a:t>必须经国务院证券监督管理机构审查批准</a:t>
            </a:r>
            <a:r>
              <a:rPr lang="en-US" altLang="zh-CN" sz="2400" dirty="0"/>
              <a:t>.</a:t>
            </a:r>
            <a:r>
              <a:rPr lang="zh-CN" altLang="en-US" sz="2400" dirty="0"/>
              <a:t>未经国务</a:t>
            </a:r>
            <a:r>
              <a:rPr lang="zh-CN" altLang="en-US" sz="2400" dirty="0" smtClean="0"/>
              <a:t>院证券监督管理机构</a:t>
            </a:r>
            <a:r>
              <a:rPr lang="zh-CN" altLang="en-US" sz="2400" dirty="0"/>
              <a:t>批准</a:t>
            </a:r>
            <a:r>
              <a:rPr lang="en-US" altLang="zh-CN" sz="2400" dirty="0"/>
              <a:t>,</a:t>
            </a:r>
            <a:r>
              <a:rPr lang="zh-CN" altLang="en-US" sz="2400" dirty="0"/>
              <a:t>任何单位和个人不得经营证券业务</a:t>
            </a:r>
            <a:r>
              <a:rPr lang="en-US" altLang="zh-CN" sz="2400" dirty="0" smtClean="0"/>
              <a:t>.</a:t>
            </a:r>
          </a:p>
          <a:p>
            <a:pPr indent="446088"/>
            <a:endParaRPr lang="en-US" altLang="zh-CN" sz="2400" dirty="0"/>
          </a:p>
          <a:p>
            <a:pPr indent="534988"/>
            <a:r>
              <a:rPr lang="en-US" altLang="zh-CN" sz="2400" dirty="0"/>
              <a:t>(</a:t>
            </a:r>
            <a:r>
              <a:rPr lang="zh-CN" altLang="en-US" sz="2400" dirty="0"/>
              <a:t>二</a:t>
            </a:r>
            <a:r>
              <a:rPr lang="en-US" altLang="zh-CN" sz="2400" dirty="0"/>
              <a:t>)</a:t>
            </a:r>
            <a:r>
              <a:rPr lang="zh-CN" altLang="en-US" sz="2400" dirty="0"/>
              <a:t>证券公司的经营管理</a:t>
            </a:r>
          </a:p>
          <a:p>
            <a:pPr indent="534988"/>
            <a:r>
              <a:rPr lang="zh-CN" altLang="en-US" sz="2400" dirty="0"/>
              <a:t>证券公司应当根据</a:t>
            </a:r>
            <a:r>
              <a:rPr lang="en-US" altLang="zh-CN" sz="2400" dirty="0"/>
              <a:t>«</a:t>
            </a:r>
            <a:r>
              <a:rPr lang="zh-CN" altLang="en-US" sz="2400" dirty="0"/>
              <a:t>公司法</a:t>
            </a:r>
            <a:r>
              <a:rPr lang="en-US" altLang="zh-CN" sz="2400" dirty="0"/>
              <a:t>»«</a:t>
            </a:r>
            <a:r>
              <a:rPr lang="zh-CN" altLang="en-US" sz="2400" dirty="0"/>
              <a:t>证券法</a:t>
            </a:r>
            <a:r>
              <a:rPr lang="en-US" altLang="zh-CN" sz="2400" dirty="0"/>
              <a:t>»</a:t>
            </a:r>
            <a:r>
              <a:rPr lang="zh-CN" altLang="en-US" sz="2400" dirty="0"/>
              <a:t>的规定建立和完善公司法人治理结构</a:t>
            </a:r>
            <a:r>
              <a:rPr lang="en-US" altLang="zh-CN" sz="2400" dirty="0"/>
              <a:t>,</a:t>
            </a:r>
            <a:r>
              <a:rPr lang="zh-CN" altLang="en-US" sz="2400" dirty="0"/>
              <a:t>建立、</a:t>
            </a:r>
            <a:r>
              <a:rPr lang="zh-CN" altLang="en-US" sz="2400" dirty="0" smtClean="0"/>
              <a:t>健全管理</a:t>
            </a:r>
            <a:r>
              <a:rPr lang="zh-CN" altLang="en-US" sz="2400" dirty="0"/>
              <a:t>制度和内部控制制度</a:t>
            </a:r>
            <a:r>
              <a:rPr lang="en-US" altLang="zh-CN" sz="2400" dirty="0"/>
              <a:t>,</a:t>
            </a:r>
            <a:r>
              <a:rPr lang="zh-CN" altLang="en-US" sz="2400" dirty="0"/>
              <a:t>实行监事会制度、信息披露制度</a:t>
            </a:r>
            <a:r>
              <a:rPr lang="en-US" altLang="zh-CN" sz="2400" dirty="0"/>
              <a:t>,</a:t>
            </a:r>
            <a:r>
              <a:rPr lang="zh-CN" altLang="en-US" sz="2400" dirty="0"/>
              <a:t>自觉防范和化解经营风险</a:t>
            </a:r>
            <a:r>
              <a:rPr lang="en-US" altLang="zh-CN" sz="24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888167960"/>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证券经营机构</a:t>
            </a:r>
          </a:p>
        </p:txBody>
      </p:sp>
      <p:sp>
        <p:nvSpPr>
          <p:cNvPr id="37" name="文本框 36"/>
          <p:cNvSpPr txBox="1"/>
          <p:nvPr/>
        </p:nvSpPr>
        <p:spPr>
          <a:xfrm>
            <a:off x="534686" y="870145"/>
            <a:ext cx="11005664" cy="5632311"/>
          </a:xfrm>
          <a:prstGeom prst="rect">
            <a:avLst/>
          </a:prstGeom>
          <a:noFill/>
        </p:spPr>
        <p:txBody>
          <a:bodyPr wrap="square" rtlCol="0">
            <a:spAutoFit/>
          </a:bodyPr>
          <a:lstStyle/>
          <a:p>
            <a:r>
              <a:rPr lang="zh-CN" altLang="en-US" sz="2400" b="1" dirty="0"/>
              <a:t>三、证券登记结算机构</a:t>
            </a:r>
          </a:p>
          <a:p>
            <a:pPr indent="623888"/>
            <a:r>
              <a:rPr lang="en-US" altLang="zh-CN" sz="2400" dirty="0"/>
              <a:t>(</a:t>
            </a:r>
            <a:r>
              <a:rPr lang="zh-CN" altLang="en-US" sz="2400" dirty="0"/>
              <a:t>一</a:t>
            </a:r>
            <a:r>
              <a:rPr lang="en-US" altLang="zh-CN" sz="2400" dirty="0"/>
              <a:t>)</a:t>
            </a:r>
            <a:r>
              <a:rPr lang="zh-CN" altLang="en-US" sz="2400" dirty="0"/>
              <a:t>证券登记结算机构的概念和职能</a:t>
            </a:r>
          </a:p>
          <a:p>
            <a:pPr marL="266700" indent="534988"/>
            <a:r>
              <a:rPr lang="zh-CN" altLang="en-US" sz="2000" dirty="0"/>
              <a:t>证券登记结算机构是为证券交易提供集中登记、存管与结算服务</a:t>
            </a:r>
            <a:r>
              <a:rPr lang="en-US" altLang="zh-CN" sz="2000" dirty="0"/>
              <a:t>,</a:t>
            </a:r>
            <a:r>
              <a:rPr lang="zh-CN" altLang="en-US" sz="2000" dirty="0"/>
              <a:t>不以营利为目的的</a:t>
            </a:r>
            <a:r>
              <a:rPr lang="zh-CN" altLang="en-US" sz="2000" dirty="0" smtClean="0"/>
              <a:t>法人</a:t>
            </a:r>
            <a:r>
              <a:rPr lang="en-US" altLang="zh-CN" sz="2000" dirty="0"/>
              <a:t>.</a:t>
            </a:r>
            <a:r>
              <a:rPr lang="zh-CN" altLang="en-US" sz="2000" dirty="0"/>
              <a:t>集中登记包括对投资者证券账户的开立、挂失等证券账户管理登记</a:t>
            </a:r>
            <a:r>
              <a:rPr lang="en-US" altLang="zh-CN" sz="2000" dirty="0"/>
              <a:t>,</a:t>
            </a:r>
            <a:r>
              <a:rPr lang="zh-CN" altLang="en-US" sz="2000" dirty="0"/>
              <a:t>上市证</a:t>
            </a:r>
            <a:r>
              <a:rPr lang="zh-CN" altLang="en-US" sz="2000" dirty="0" smtClean="0"/>
              <a:t>券的发行登记</a:t>
            </a:r>
            <a:r>
              <a:rPr lang="en-US" altLang="zh-CN" sz="2000" dirty="0"/>
              <a:t>,</a:t>
            </a:r>
            <a:r>
              <a:rPr lang="zh-CN" altLang="en-US" sz="2000" dirty="0"/>
              <a:t>上市证券非流通股份的抵押、冻结以及法人股、国家股股权</a:t>
            </a:r>
            <a:r>
              <a:rPr lang="zh-CN" altLang="en-US" sz="2000" dirty="0" smtClean="0"/>
              <a:t>的转让过户登记和证券持有人名册登记</a:t>
            </a:r>
            <a:r>
              <a:rPr lang="zh-CN" altLang="en-US" sz="2000" dirty="0"/>
              <a:t>等</a:t>
            </a:r>
            <a:r>
              <a:rPr lang="en-US" altLang="zh-CN" sz="2000" dirty="0"/>
              <a:t>.</a:t>
            </a:r>
            <a:r>
              <a:rPr lang="zh-CN" altLang="en-US" sz="2000" dirty="0"/>
              <a:t>存管包括上市证券的股份管理、证券存管与转存管、受发行</a:t>
            </a:r>
            <a:r>
              <a:rPr lang="zh-CN" altLang="en-US" sz="2000" dirty="0" smtClean="0"/>
              <a:t>人的委托派发证券权益</a:t>
            </a:r>
            <a:r>
              <a:rPr lang="zh-CN" altLang="en-US" sz="2000" dirty="0"/>
              <a:t>等</a:t>
            </a:r>
            <a:r>
              <a:rPr lang="en-US" altLang="zh-CN" sz="2000" dirty="0"/>
              <a:t>.</a:t>
            </a:r>
            <a:r>
              <a:rPr lang="zh-CN" altLang="en-US" sz="2000" dirty="0"/>
              <a:t>结算服务指证券交易所上市证券交易的清算和交收</a:t>
            </a:r>
            <a:r>
              <a:rPr lang="en-US" altLang="zh-CN" sz="2000" dirty="0"/>
              <a:t>,</a:t>
            </a:r>
            <a:r>
              <a:rPr lang="zh-CN" altLang="en-US" sz="2000" dirty="0"/>
              <a:t>包括证券交易的清算过户</a:t>
            </a:r>
            <a:r>
              <a:rPr lang="zh-CN" altLang="en-US" sz="2000" dirty="0" smtClean="0"/>
              <a:t>、证券</a:t>
            </a:r>
            <a:r>
              <a:rPr lang="zh-CN" altLang="en-US" sz="2000" dirty="0"/>
              <a:t>交易的资金交收和新股网上发行的资金清算等</a:t>
            </a:r>
            <a:r>
              <a:rPr lang="en-US" altLang="zh-CN" sz="2000" dirty="0" smtClean="0"/>
              <a:t>.</a:t>
            </a:r>
          </a:p>
          <a:p>
            <a:pPr marL="266700" indent="534988"/>
            <a:endParaRPr lang="en-US" altLang="zh-CN" sz="2000" dirty="0"/>
          </a:p>
          <a:p>
            <a:pPr indent="623888"/>
            <a:r>
              <a:rPr lang="en-US" altLang="zh-CN" sz="2400" dirty="0"/>
              <a:t>(</a:t>
            </a:r>
            <a:r>
              <a:rPr lang="zh-CN" altLang="en-US" sz="2400" dirty="0"/>
              <a:t>二</a:t>
            </a:r>
            <a:r>
              <a:rPr lang="en-US" altLang="zh-CN" sz="2400" dirty="0"/>
              <a:t>)</a:t>
            </a:r>
            <a:r>
              <a:rPr lang="zh-CN" altLang="en-US" sz="2400" dirty="0"/>
              <a:t>证券登记结算机构的设立与解散</a:t>
            </a:r>
          </a:p>
          <a:p>
            <a:pPr indent="623888"/>
            <a:r>
              <a:rPr lang="zh-CN" altLang="en-US" sz="2000" dirty="0"/>
              <a:t>设立证券登记结算机构必须经国务院证券监督管理机构批准</a:t>
            </a:r>
            <a:r>
              <a:rPr lang="en-US" altLang="zh-CN" sz="2000" dirty="0" smtClean="0"/>
              <a:t>.</a:t>
            </a:r>
          </a:p>
          <a:p>
            <a:pPr indent="623888"/>
            <a:endParaRPr lang="en-US" altLang="zh-CN" sz="2400" dirty="0" smtClean="0"/>
          </a:p>
          <a:p>
            <a:pPr indent="623888"/>
            <a:r>
              <a:rPr lang="en-US" altLang="zh-CN" sz="2400" dirty="0" smtClean="0"/>
              <a:t>(</a:t>
            </a:r>
            <a:r>
              <a:rPr lang="zh-CN" altLang="en-US" sz="2400" dirty="0"/>
              <a:t>三</a:t>
            </a:r>
            <a:r>
              <a:rPr lang="en-US" altLang="zh-CN" sz="2400" dirty="0"/>
              <a:t>)</a:t>
            </a:r>
            <a:r>
              <a:rPr lang="zh-CN" altLang="en-US" sz="2400" dirty="0"/>
              <a:t>证券的登记与存管</a:t>
            </a:r>
          </a:p>
          <a:p>
            <a:pPr marL="266700" indent="357188"/>
            <a:r>
              <a:rPr lang="zh-CN" altLang="en-US" sz="2000" dirty="0"/>
              <a:t>证券登记是依法确定证券所有权归属的法律行为</a:t>
            </a:r>
            <a:r>
              <a:rPr lang="en-US" altLang="zh-CN" sz="2000" dirty="0"/>
              <a:t>,</a:t>
            </a:r>
            <a:r>
              <a:rPr lang="zh-CN" altLang="en-US" sz="2000" dirty="0"/>
              <a:t>包括确定当事人对证券所有权</a:t>
            </a:r>
            <a:r>
              <a:rPr lang="zh-CN" altLang="en-US" sz="2000" dirty="0" smtClean="0"/>
              <a:t>的产生</a:t>
            </a:r>
            <a:r>
              <a:rPr lang="zh-CN" altLang="en-US" sz="2000" dirty="0"/>
              <a:t>、变更和消失</a:t>
            </a:r>
            <a:r>
              <a:rPr lang="en-US" altLang="zh-CN" sz="2000" dirty="0"/>
              <a:t>.</a:t>
            </a:r>
            <a:r>
              <a:rPr lang="zh-CN" altLang="en-US" sz="2000" dirty="0"/>
              <a:t>投资者委托证券公司进行证券交易</a:t>
            </a:r>
            <a:r>
              <a:rPr lang="en-US" altLang="zh-CN" sz="2000" dirty="0"/>
              <a:t>,</a:t>
            </a:r>
            <a:r>
              <a:rPr lang="zh-CN" altLang="en-US" sz="2000" dirty="0"/>
              <a:t>应当申请开立证券账户</a:t>
            </a:r>
            <a:r>
              <a:rPr lang="en-US" altLang="zh-CN" sz="2000" dirty="0"/>
              <a:t>.</a:t>
            </a:r>
            <a:r>
              <a:rPr lang="zh-CN" altLang="en-US" sz="2000" dirty="0" smtClean="0"/>
              <a:t>证券登记结算机构应当按照规定以投资者</a:t>
            </a:r>
            <a:r>
              <a:rPr lang="zh-CN" altLang="en-US" sz="2000" dirty="0"/>
              <a:t>本人的名义为投资者开立证券账户</a:t>
            </a:r>
            <a:r>
              <a:rPr lang="en-US" altLang="zh-CN" sz="2000" dirty="0"/>
              <a:t>.</a:t>
            </a:r>
            <a:r>
              <a:rPr lang="zh-CN" altLang="en-US" sz="2000" dirty="0"/>
              <a:t>投资者申请开立账户</a:t>
            </a:r>
            <a:r>
              <a:rPr lang="en-US" altLang="zh-CN" sz="2000" dirty="0" smtClean="0"/>
              <a:t>,</a:t>
            </a:r>
            <a:r>
              <a:rPr lang="zh-CN" altLang="en-US" sz="2000" dirty="0" smtClean="0"/>
              <a:t>必须持有证</a:t>
            </a:r>
            <a:r>
              <a:rPr lang="zh-CN" altLang="en-US" sz="2000" dirty="0"/>
              <a:t>明中国公民身份或者中国法人资格的合法证件</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72582601"/>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证券经营机构</a:t>
            </a:r>
          </a:p>
        </p:txBody>
      </p:sp>
      <p:sp>
        <p:nvSpPr>
          <p:cNvPr id="37" name="文本框 36"/>
          <p:cNvSpPr txBox="1"/>
          <p:nvPr/>
        </p:nvSpPr>
        <p:spPr>
          <a:xfrm>
            <a:off x="601522" y="981566"/>
            <a:ext cx="11005664" cy="3293209"/>
          </a:xfrm>
          <a:prstGeom prst="rect">
            <a:avLst/>
          </a:prstGeom>
          <a:noFill/>
        </p:spPr>
        <p:txBody>
          <a:bodyPr wrap="square" rtlCol="0">
            <a:spAutoFit/>
          </a:bodyPr>
          <a:lstStyle/>
          <a:p>
            <a:r>
              <a:rPr lang="zh-CN" altLang="en-US" sz="2400" b="1" dirty="0"/>
              <a:t>三、证券登记结算机构</a:t>
            </a:r>
          </a:p>
          <a:p>
            <a:pPr indent="623888"/>
            <a:r>
              <a:rPr lang="en-US" altLang="zh-CN" sz="2400" dirty="0"/>
              <a:t>(</a:t>
            </a:r>
            <a:r>
              <a:rPr lang="zh-CN" altLang="en-US" sz="2400" dirty="0"/>
              <a:t>四</a:t>
            </a:r>
            <a:r>
              <a:rPr lang="en-US" altLang="zh-CN" sz="2400" dirty="0"/>
              <a:t>)</a:t>
            </a:r>
            <a:r>
              <a:rPr lang="zh-CN" altLang="en-US" sz="2400" dirty="0"/>
              <a:t>证券的结算</a:t>
            </a:r>
          </a:p>
          <a:p>
            <a:pPr marL="177800" indent="446088"/>
            <a:r>
              <a:rPr lang="zh-CN" altLang="en-US" sz="2000" dirty="0"/>
              <a:t>证券结算是指证券交易成交之后对买卖证券双方应收或应</a:t>
            </a:r>
            <a:r>
              <a:rPr lang="zh-CN" altLang="en-US" sz="2000" dirty="0" smtClean="0"/>
              <a:t>付的证券和价款进行计算核定</a:t>
            </a:r>
            <a:r>
              <a:rPr lang="en-US" altLang="zh-CN" sz="2000" dirty="0"/>
              <a:t>,</a:t>
            </a:r>
            <a:r>
              <a:rPr lang="zh-CN" altLang="en-US" sz="2000" dirty="0"/>
              <a:t>并转移证券和资金的行为</a:t>
            </a:r>
            <a:r>
              <a:rPr lang="en-US" altLang="zh-CN" sz="2000" dirty="0"/>
              <a:t>.</a:t>
            </a:r>
            <a:r>
              <a:rPr lang="zh-CN" altLang="en-US" sz="2000" dirty="0"/>
              <a:t>证券结算包括证券的结算和资金的结算两个方面</a:t>
            </a:r>
            <a:r>
              <a:rPr lang="en-US" altLang="zh-CN" sz="2000" dirty="0"/>
              <a:t>,</a:t>
            </a:r>
            <a:r>
              <a:rPr lang="zh-CN" altLang="en-US" sz="2000" dirty="0" smtClean="0"/>
              <a:t>在证券交易成交</a:t>
            </a:r>
            <a:r>
              <a:rPr lang="zh-CN" altLang="en-US" sz="2000" dirty="0"/>
              <a:t>后</a:t>
            </a:r>
            <a:r>
              <a:rPr lang="en-US" altLang="zh-CN" sz="2000" dirty="0"/>
              <a:t>,</a:t>
            </a:r>
            <a:r>
              <a:rPr lang="zh-CN" altLang="en-US" sz="2000" dirty="0"/>
              <a:t>卖出方卖出的证券应划转到买入方的账户上</a:t>
            </a:r>
            <a:r>
              <a:rPr lang="en-US" altLang="zh-CN" sz="2000" dirty="0"/>
              <a:t>,</a:t>
            </a:r>
            <a:r>
              <a:rPr lang="zh-CN" altLang="en-US" sz="2000" dirty="0"/>
              <a:t>同时将买入方买入证券而需要支</a:t>
            </a:r>
            <a:r>
              <a:rPr lang="zh-CN" altLang="en-US" sz="2000" dirty="0" smtClean="0"/>
              <a:t>付的资金划转到卖</a:t>
            </a:r>
            <a:r>
              <a:rPr lang="zh-CN" altLang="en-US" sz="2000" dirty="0"/>
              <a:t>出方的账户上</a:t>
            </a:r>
            <a:r>
              <a:rPr lang="en-US" altLang="zh-CN" sz="2000" dirty="0"/>
              <a:t>.</a:t>
            </a:r>
            <a:r>
              <a:rPr lang="zh-CN" altLang="en-US" sz="2000" dirty="0"/>
              <a:t>对实物证券交易的结算</a:t>
            </a:r>
            <a:r>
              <a:rPr lang="en-US" altLang="zh-CN" sz="2000" dirty="0"/>
              <a:t>,</a:t>
            </a:r>
            <a:r>
              <a:rPr lang="zh-CN" altLang="en-US" sz="2000" dirty="0"/>
              <a:t>需要对证券进行清点、鉴别</a:t>
            </a:r>
            <a:r>
              <a:rPr lang="en-US" altLang="zh-CN" sz="2000" dirty="0"/>
              <a:t>,</a:t>
            </a:r>
            <a:r>
              <a:rPr lang="zh-CN" altLang="en-US" sz="2000" dirty="0" smtClean="0"/>
              <a:t>并在买卖双方之间</a:t>
            </a:r>
            <a:r>
              <a:rPr lang="zh-CN" altLang="en-US" sz="2000" dirty="0"/>
              <a:t>交付</a:t>
            </a:r>
            <a:r>
              <a:rPr lang="en-US" altLang="zh-CN" sz="2000" dirty="0"/>
              <a:t>,</a:t>
            </a:r>
            <a:r>
              <a:rPr lang="zh-CN" altLang="en-US" sz="2000" dirty="0"/>
              <a:t>对记名证券上所载持有人姓名还须进行更改</a:t>
            </a:r>
            <a:r>
              <a:rPr lang="en-US" altLang="zh-CN" sz="2000" dirty="0"/>
              <a:t>.</a:t>
            </a:r>
            <a:r>
              <a:rPr lang="zh-CN" altLang="en-US" sz="2000" dirty="0"/>
              <a:t>对无纸化证</a:t>
            </a:r>
            <a:r>
              <a:rPr lang="zh-CN" altLang="en-US" sz="2000" dirty="0" smtClean="0"/>
              <a:t>券的交易结算</a:t>
            </a:r>
            <a:r>
              <a:rPr lang="en-US" altLang="zh-CN" sz="2000" dirty="0"/>
              <a:t>,</a:t>
            </a:r>
            <a:r>
              <a:rPr lang="zh-CN" altLang="en-US" sz="2000" dirty="0"/>
              <a:t>由证券登记结算机构对电脑记载的有关数据资料作出更改</a:t>
            </a:r>
            <a:r>
              <a:rPr lang="en-US" altLang="zh-CN" sz="2000" dirty="0"/>
              <a:t>.</a:t>
            </a:r>
          </a:p>
          <a:p>
            <a:pPr marL="177800" indent="446088"/>
            <a:r>
              <a:rPr lang="zh-CN" altLang="en-US" sz="2000" dirty="0"/>
              <a:t>证券结算有逐笔交收和净额交收两种方式</a:t>
            </a:r>
            <a:r>
              <a:rPr lang="en-US" altLang="zh-CN" sz="2000" dirty="0"/>
              <a:t>.</a:t>
            </a:r>
            <a:r>
              <a:rPr lang="zh-CN" altLang="en-US" sz="2000" dirty="0"/>
              <a:t>逐笔交收是每成交一笔证券交易</a:t>
            </a:r>
            <a:r>
              <a:rPr lang="en-US" altLang="zh-CN" sz="2000" dirty="0"/>
              <a:t>,</a:t>
            </a:r>
            <a:r>
              <a:rPr lang="zh-CN" altLang="en-US" sz="2000" dirty="0" smtClean="0"/>
              <a:t>就进行一次应收应付证券和资</a:t>
            </a:r>
            <a:r>
              <a:rPr lang="zh-CN" altLang="en-US" sz="2000" dirty="0"/>
              <a:t>金的交收</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481564600"/>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证券经营机构</a:t>
            </a:r>
          </a:p>
        </p:txBody>
      </p:sp>
      <p:sp>
        <p:nvSpPr>
          <p:cNvPr id="37" name="文本框 36"/>
          <p:cNvSpPr txBox="1"/>
          <p:nvPr/>
        </p:nvSpPr>
        <p:spPr>
          <a:xfrm>
            <a:off x="601522" y="981566"/>
            <a:ext cx="11005664" cy="5447645"/>
          </a:xfrm>
          <a:prstGeom prst="rect">
            <a:avLst/>
          </a:prstGeom>
          <a:noFill/>
        </p:spPr>
        <p:txBody>
          <a:bodyPr wrap="square" rtlCol="0">
            <a:spAutoFit/>
          </a:bodyPr>
          <a:lstStyle/>
          <a:p>
            <a:r>
              <a:rPr lang="zh-CN" altLang="en-US" sz="2400" b="1" dirty="0"/>
              <a:t>三、证券登记结算机构</a:t>
            </a:r>
          </a:p>
          <a:p>
            <a:pPr indent="623888"/>
            <a:r>
              <a:rPr lang="en-US" altLang="zh-CN" sz="2400" dirty="0"/>
              <a:t>(</a:t>
            </a:r>
            <a:r>
              <a:rPr lang="zh-CN" altLang="en-US" sz="2400" dirty="0"/>
              <a:t>五</a:t>
            </a:r>
            <a:r>
              <a:rPr lang="en-US" altLang="zh-CN" sz="2400" dirty="0"/>
              <a:t>)</a:t>
            </a:r>
            <a:r>
              <a:rPr lang="zh-CN" altLang="en-US" sz="2400" dirty="0"/>
              <a:t>证券登记结算机构的管理</a:t>
            </a:r>
            <a:r>
              <a:rPr lang="zh-CN" altLang="en-US" sz="2400" dirty="0" smtClean="0"/>
              <a:t>制度</a:t>
            </a:r>
            <a:endParaRPr lang="en-US" altLang="zh-CN" sz="2400" dirty="0" smtClean="0"/>
          </a:p>
          <a:p>
            <a:pPr marL="1069975"/>
            <a:r>
              <a:rPr lang="zh-CN" altLang="en-US" sz="2000" dirty="0" smtClean="0"/>
              <a:t>１</a:t>
            </a:r>
            <a:r>
              <a:rPr lang="en-US" altLang="zh-CN" sz="2000" dirty="0" smtClean="0"/>
              <a:t>.</a:t>
            </a:r>
            <a:r>
              <a:rPr lang="zh-CN" altLang="en-US" sz="2000" dirty="0" smtClean="0"/>
              <a:t> </a:t>
            </a:r>
            <a:r>
              <a:rPr lang="zh-CN" altLang="en-US" sz="2000" dirty="0"/>
              <a:t>做好证券持有人名册登记工作</a:t>
            </a:r>
          </a:p>
          <a:p>
            <a:pPr marL="1069975"/>
            <a:r>
              <a:rPr lang="zh-CN" altLang="en-US" sz="2000" dirty="0"/>
              <a:t>证券登记结算机构应当向证券发行人提供证券持有人名册及其有关资料</a:t>
            </a:r>
            <a:r>
              <a:rPr lang="en-US" altLang="zh-CN" sz="2000" dirty="0"/>
              <a:t>.</a:t>
            </a:r>
            <a:r>
              <a:rPr lang="zh-CN" altLang="en-US" sz="2000" dirty="0"/>
              <a:t>证券登记结</a:t>
            </a:r>
          </a:p>
          <a:p>
            <a:pPr marL="1069975"/>
            <a:r>
              <a:rPr lang="zh-CN" altLang="en-US" sz="2000" dirty="0"/>
              <a:t>算机构应当根据证券登记结算的结果</a:t>
            </a:r>
            <a:r>
              <a:rPr lang="en-US" altLang="zh-CN" sz="2000" dirty="0"/>
              <a:t>,</a:t>
            </a:r>
            <a:r>
              <a:rPr lang="zh-CN" altLang="en-US" sz="2000" dirty="0"/>
              <a:t>确认证券持有人持有证券的事实</a:t>
            </a:r>
            <a:r>
              <a:rPr lang="en-US" altLang="zh-CN" sz="2000" dirty="0"/>
              <a:t>,</a:t>
            </a:r>
            <a:r>
              <a:rPr lang="zh-CN" altLang="en-US" sz="2000" dirty="0" smtClean="0"/>
              <a:t>提供证券持有人登记资料</a:t>
            </a:r>
            <a:r>
              <a:rPr lang="en-US" altLang="zh-CN" sz="2000" dirty="0" smtClean="0"/>
              <a:t>.</a:t>
            </a:r>
          </a:p>
          <a:p>
            <a:pPr marL="1069975"/>
            <a:r>
              <a:rPr lang="zh-CN" altLang="en-US" sz="2000" dirty="0" smtClean="0"/>
              <a:t>２</a:t>
            </a:r>
            <a:r>
              <a:rPr lang="en-US" altLang="zh-CN" sz="2000" dirty="0" smtClean="0"/>
              <a:t>.</a:t>
            </a:r>
            <a:r>
              <a:rPr lang="zh-CN" altLang="en-US" sz="2000" dirty="0" smtClean="0"/>
              <a:t> </a:t>
            </a:r>
            <a:r>
              <a:rPr lang="zh-CN" altLang="en-US" sz="2000" dirty="0"/>
              <a:t>采取措施保证业务的正常进行</a:t>
            </a:r>
          </a:p>
          <a:p>
            <a:pPr marL="1069975"/>
            <a:r>
              <a:rPr lang="zh-CN" altLang="en-US" sz="2000" dirty="0"/>
              <a:t>证券登记结算机构应当采取下列措施保证业务的正常进行</a:t>
            </a:r>
            <a:r>
              <a:rPr lang="en-US" altLang="zh-CN" sz="2000" dirty="0"/>
              <a:t>.</a:t>
            </a:r>
          </a:p>
          <a:p>
            <a:pPr marL="1069975"/>
            <a:r>
              <a:rPr lang="en-US" altLang="zh-CN" sz="2000" dirty="0"/>
              <a:t>(</a:t>
            </a:r>
            <a:r>
              <a:rPr lang="zh-CN" altLang="en-US" sz="2000" dirty="0"/>
              <a:t>１</a:t>
            </a:r>
            <a:r>
              <a:rPr lang="en-US" altLang="zh-CN" sz="2000" dirty="0"/>
              <a:t>)</a:t>
            </a:r>
            <a:r>
              <a:rPr lang="zh-CN" altLang="en-US" sz="2000" dirty="0"/>
              <a:t>具有必备的服务设备和完善的数据安全保护措施</a:t>
            </a:r>
            <a:r>
              <a:rPr lang="en-US" altLang="zh-CN" sz="2000" dirty="0" smtClean="0"/>
              <a:t>.</a:t>
            </a:r>
          </a:p>
          <a:p>
            <a:pPr marL="1069975"/>
            <a:r>
              <a:rPr lang="en-US" altLang="zh-CN" sz="2000" dirty="0"/>
              <a:t>(</a:t>
            </a:r>
            <a:r>
              <a:rPr lang="zh-CN" altLang="en-US" sz="2000" dirty="0"/>
              <a:t>２</a:t>
            </a:r>
            <a:r>
              <a:rPr lang="en-US" altLang="zh-CN" sz="2000" dirty="0"/>
              <a:t>)</a:t>
            </a:r>
            <a:r>
              <a:rPr lang="zh-CN" altLang="en-US" sz="2000" dirty="0"/>
              <a:t>建立完善的业务、财务和安全防范等管理制度</a:t>
            </a:r>
            <a:r>
              <a:rPr lang="en-US" altLang="zh-CN" sz="2000" dirty="0"/>
              <a:t>.</a:t>
            </a:r>
          </a:p>
          <a:p>
            <a:pPr marL="1069975"/>
            <a:r>
              <a:rPr lang="en-US" altLang="zh-CN" sz="2000" dirty="0"/>
              <a:t>(</a:t>
            </a:r>
            <a:r>
              <a:rPr lang="zh-CN" altLang="en-US" sz="2000" dirty="0"/>
              <a:t>３</a:t>
            </a:r>
            <a:r>
              <a:rPr lang="en-US" altLang="zh-CN" sz="2000" dirty="0"/>
              <a:t>)</a:t>
            </a:r>
            <a:r>
              <a:rPr lang="zh-CN" altLang="en-US" sz="2000" dirty="0"/>
              <a:t>建立完善的风险管理系统</a:t>
            </a:r>
            <a:r>
              <a:rPr lang="en-US" altLang="zh-CN" sz="2000" dirty="0" smtClean="0"/>
              <a:t>.</a:t>
            </a:r>
          </a:p>
          <a:p>
            <a:pPr marL="1069975"/>
            <a:r>
              <a:rPr lang="zh-CN" altLang="en-US" sz="2000" dirty="0" smtClean="0"/>
              <a:t>３</a:t>
            </a:r>
            <a:r>
              <a:rPr lang="en-US" altLang="zh-CN" sz="2000" dirty="0" smtClean="0"/>
              <a:t>.</a:t>
            </a:r>
            <a:r>
              <a:rPr lang="zh-CN" altLang="en-US" sz="2000" dirty="0" smtClean="0"/>
              <a:t> </a:t>
            </a:r>
            <a:r>
              <a:rPr lang="zh-CN" altLang="en-US" sz="2000" dirty="0"/>
              <a:t>保存原始凭证</a:t>
            </a:r>
          </a:p>
          <a:p>
            <a:pPr marL="1069975"/>
            <a:r>
              <a:rPr lang="zh-CN" altLang="en-US" sz="2000" dirty="0"/>
              <a:t>证券登记结算机构应当妥善保存登记、存管和结算的原始凭证及有关文件和资料</a:t>
            </a:r>
            <a:r>
              <a:rPr lang="en-US" altLang="zh-CN" sz="2000" dirty="0"/>
              <a:t>.</a:t>
            </a:r>
            <a:r>
              <a:rPr lang="zh-CN" altLang="en-US" sz="2000" dirty="0" smtClean="0"/>
              <a:t>其保存期限不得少于</a:t>
            </a:r>
            <a:r>
              <a:rPr lang="en-US" altLang="zh-CN" sz="2000" dirty="0" smtClean="0"/>
              <a:t>20</a:t>
            </a:r>
            <a:r>
              <a:rPr lang="zh-CN" altLang="en-US" sz="2000" dirty="0" smtClean="0"/>
              <a:t>年</a:t>
            </a:r>
            <a:r>
              <a:rPr lang="en-US" altLang="zh-CN" sz="2000" dirty="0" smtClean="0"/>
              <a:t>.</a:t>
            </a:r>
          </a:p>
          <a:p>
            <a:pPr marL="1069975"/>
            <a:r>
              <a:rPr lang="zh-CN" altLang="en-US" sz="2000" dirty="0" smtClean="0"/>
              <a:t>４</a:t>
            </a:r>
            <a:r>
              <a:rPr lang="en-US" altLang="zh-CN" sz="2000" dirty="0" smtClean="0"/>
              <a:t>.</a:t>
            </a:r>
            <a:r>
              <a:rPr lang="zh-CN" altLang="en-US" sz="2000" dirty="0" smtClean="0"/>
              <a:t> </a:t>
            </a:r>
            <a:r>
              <a:rPr lang="zh-CN" altLang="en-US" sz="2000" dirty="0"/>
              <a:t>设立结算风险基金</a:t>
            </a:r>
          </a:p>
          <a:p>
            <a:pPr marL="1069975"/>
            <a:r>
              <a:rPr lang="zh-CN" altLang="en-US" sz="2000" dirty="0"/>
              <a:t>证券登记结算机构应当设立结算风险基金</a:t>
            </a:r>
            <a:r>
              <a:rPr lang="en-US" altLang="zh-CN" sz="2000" dirty="0"/>
              <a:t>,</a:t>
            </a:r>
            <a:r>
              <a:rPr lang="zh-CN" altLang="en-US" sz="2000" dirty="0"/>
              <a:t>用于垫付或者弥补因违约交收、技术故障</a:t>
            </a:r>
            <a:r>
              <a:rPr lang="zh-CN" altLang="en-US" sz="2000" dirty="0" smtClean="0"/>
              <a:t>、操作失误</a:t>
            </a:r>
            <a:r>
              <a:rPr lang="zh-CN" altLang="en-US" sz="2000" dirty="0"/>
              <a:t>、不可抗力造成的证券登记结算机构的损失</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777380064"/>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证券经营机构</a:t>
            </a:r>
          </a:p>
        </p:txBody>
      </p:sp>
      <p:sp>
        <p:nvSpPr>
          <p:cNvPr id="37" name="文本框 36"/>
          <p:cNvSpPr txBox="1"/>
          <p:nvPr/>
        </p:nvSpPr>
        <p:spPr>
          <a:xfrm>
            <a:off x="534686" y="758723"/>
            <a:ext cx="11005664" cy="5570756"/>
          </a:xfrm>
          <a:prstGeom prst="rect">
            <a:avLst/>
          </a:prstGeom>
          <a:noFill/>
        </p:spPr>
        <p:txBody>
          <a:bodyPr wrap="square" rtlCol="0">
            <a:spAutoFit/>
          </a:bodyPr>
          <a:lstStyle/>
          <a:p>
            <a:r>
              <a:rPr lang="zh-CN" altLang="en-US" sz="2400" b="1" dirty="0"/>
              <a:t>四、证券监督管理机构</a:t>
            </a:r>
          </a:p>
          <a:p>
            <a:pPr indent="623888"/>
            <a:r>
              <a:rPr lang="en-US" altLang="zh-CN" sz="2400" dirty="0"/>
              <a:t>(</a:t>
            </a:r>
            <a:r>
              <a:rPr lang="zh-CN" altLang="en-US" sz="2400" dirty="0"/>
              <a:t>一</a:t>
            </a:r>
            <a:r>
              <a:rPr lang="en-US" altLang="zh-CN" sz="2400" dirty="0"/>
              <a:t>)</a:t>
            </a:r>
            <a:r>
              <a:rPr lang="zh-CN" altLang="en-US" sz="2400" dirty="0"/>
              <a:t>证券监督管理机构的概念</a:t>
            </a:r>
          </a:p>
          <a:p>
            <a:pPr indent="623888"/>
            <a:r>
              <a:rPr lang="en-US" altLang="zh-CN" sz="2000" dirty="0"/>
              <a:t>«</a:t>
            </a:r>
            <a:r>
              <a:rPr lang="zh-CN" altLang="en-US" sz="2000" dirty="0"/>
              <a:t>证券法</a:t>
            </a:r>
            <a:r>
              <a:rPr lang="en-US" altLang="zh-CN" sz="2000" dirty="0"/>
              <a:t>»</a:t>
            </a:r>
            <a:r>
              <a:rPr lang="zh-CN" altLang="en-US" sz="2000" dirty="0"/>
              <a:t>中所称国务院证券监督管理机构是指中国证券监督管理委员会</a:t>
            </a:r>
            <a:r>
              <a:rPr lang="en-US" altLang="zh-CN" sz="2000" dirty="0"/>
              <a:t>.</a:t>
            </a:r>
            <a:r>
              <a:rPr lang="zh-CN" altLang="en-US" sz="2000" dirty="0" smtClean="0"/>
              <a:t>中国证券监督管理委员会是国务</a:t>
            </a:r>
            <a:r>
              <a:rPr lang="zh-CN" altLang="en-US" sz="2000" dirty="0"/>
              <a:t>院直属事业单位</a:t>
            </a:r>
            <a:r>
              <a:rPr lang="en-US" altLang="zh-CN" sz="2000" dirty="0"/>
              <a:t>,</a:t>
            </a:r>
            <a:r>
              <a:rPr lang="zh-CN" altLang="en-US" sz="2000" dirty="0"/>
              <a:t>是全国证券期货市场的主管部门</a:t>
            </a:r>
            <a:r>
              <a:rPr lang="en-US" altLang="zh-CN" sz="2000" dirty="0"/>
              <a:t>.«</a:t>
            </a:r>
            <a:r>
              <a:rPr lang="zh-CN" altLang="en-US" sz="2000" dirty="0"/>
              <a:t>证券法</a:t>
            </a:r>
            <a:r>
              <a:rPr lang="en-US" altLang="zh-CN" sz="2000" dirty="0"/>
              <a:t>»</a:t>
            </a:r>
            <a:r>
              <a:rPr lang="zh-CN" altLang="en-US" sz="2000" dirty="0"/>
              <a:t>规定</a:t>
            </a:r>
            <a:r>
              <a:rPr lang="en-US" altLang="zh-CN" sz="2000" dirty="0" smtClean="0"/>
              <a:t>:</a:t>
            </a:r>
            <a:r>
              <a:rPr lang="zh-CN" altLang="en-US" sz="2000" dirty="0" smtClean="0"/>
              <a:t>“</a:t>
            </a:r>
            <a:r>
              <a:rPr lang="zh-CN" altLang="en-US" sz="2000" dirty="0"/>
              <a:t>国务院证券监督管理机构依法对证券市场实行监督管理</a:t>
            </a:r>
            <a:r>
              <a:rPr lang="en-US" altLang="zh-CN" sz="2000" dirty="0"/>
              <a:t>,</a:t>
            </a:r>
            <a:r>
              <a:rPr lang="zh-CN" altLang="en-US" sz="2000" dirty="0"/>
              <a:t>维护证券市场秩序</a:t>
            </a:r>
            <a:r>
              <a:rPr lang="en-US" altLang="zh-CN" sz="2000" dirty="0"/>
              <a:t>,</a:t>
            </a:r>
            <a:r>
              <a:rPr lang="zh-CN" altLang="en-US" sz="2000" dirty="0" smtClean="0"/>
              <a:t>保障其合法</a:t>
            </a:r>
            <a:r>
              <a:rPr lang="zh-TW" altLang="en-US" sz="2000" dirty="0" smtClean="0"/>
              <a:t>运</a:t>
            </a:r>
            <a:r>
              <a:rPr lang="zh-TW" altLang="en-US" sz="2000" dirty="0"/>
              <a:t>行</a:t>
            </a:r>
            <a:r>
              <a:rPr lang="en-US" altLang="zh-TW" sz="2000" dirty="0"/>
              <a:t>.</a:t>
            </a:r>
            <a:r>
              <a:rPr lang="en-US" altLang="zh-TW" sz="2000" dirty="0" smtClean="0"/>
              <a:t>”</a:t>
            </a:r>
          </a:p>
          <a:p>
            <a:pPr indent="623888"/>
            <a:endParaRPr lang="en-US" altLang="zh-CN" sz="2400" dirty="0" smtClean="0"/>
          </a:p>
          <a:p>
            <a:pPr indent="623888"/>
            <a:r>
              <a:rPr lang="en-US" altLang="zh-CN" sz="2400" dirty="0" smtClean="0"/>
              <a:t>(</a:t>
            </a:r>
            <a:r>
              <a:rPr lang="zh-CN" altLang="en-US" sz="2400" dirty="0"/>
              <a:t>二</a:t>
            </a:r>
            <a:r>
              <a:rPr lang="en-US" altLang="zh-CN" sz="2400" dirty="0"/>
              <a:t>)</a:t>
            </a:r>
            <a:r>
              <a:rPr lang="zh-CN" altLang="en-US" sz="2400" dirty="0"/>
              <a:t>国务院证券监督管理机构的职责</a:t>
            </a:r>
          </a:p>
          <a:p>
            <a:pPr indent="623888"/>
            <a:r>
              <a:rPr lang="zh-CN" altLang="en-US" sz="2000" dirty="0"/>
              <a:t>国务院证券监督管理机构在对证券市场实施监督管理中履行下列职责</a:t>
            </a:r>
            <a:r>
              <a:rPr lang="en-US" altLang="zh-CN" sz="2000" dirty="0"/>
              <a:t>.</a:t>
            </a:r>
          </a:p>
          <a:p>
            <a:pPr indent="623888"/>
            <a:r>
              <a:rPr lang="en-US" altLang="zh-CN" sz="2000" dirty="0"/>
              <a:t>(</a:t>
            </a:r>
            <a:r>
              <a:rPr lang="zh-CN" altLang="en-US" sz="2000" dirty="0"/>
              <a:t>１</a:t>
            </a:r>
            <a:r>
              <a:rPr lang="en-US" altLang="zh-CN" sz="2000" dirty="0"/>
              <a:t>)</a:t>
            </a:r>
            <a:r>
              <a:rPr lang="zh-CN" altLang="en-US" sz="2000" dirty="0"/>
              <a:t>依法制定有关证券市场监督管理的规章、规则</a:t>
            </a:r>
            <a:r>
              <a:rPr lang="en-US" altLang="zh-CN" sz="2000" dirty="0"/>
              <a:t>,</a:t>
            </a:r>
            <a:r>
              <a:rPr lang="zh-CN" altLang="en-US" sz="2000" dirty="0"/>
              <a:t>并依法行使审批或者批准权</a:t>
            </a:r>
            <a:r>
              <a:rPr lang="en-US" altLang="zh-CN" sz="2000" dirty="0"/>
              <a:t>.</a:t>
            </a:r>
          </a:p>
          <a:p>
            <a:pPr indent="623888"/>
            <a:r>
              <a:rPr lang="en-US" altLang="zh-CN" sz="2000" dirty="0"/>
              <a:t>(</a:t>
            </a:r>
            <a:r>
              <a:rPr lang="zh-CN" altLang="en-US" sz="2000" dirty="0"/>
              <a:t>２</a:t>
            </a:r>
            <a:r>
              <a:rPr lang="en-US" altLang="zh-CN" sz="2000" dirty="0"/>
              <a:t>)</a:t>
            </a:r>
            <a:r>
              <a:rPr lang="zh-CN" altLang="en-US" sz="2000" dirty="0"/>
              <a:t>依法对证券的发行、上市、交易、登记、存管、结算进行监督管理</a:t>
            </a:r>
            <a:r>
              <a:rPr lang="en-US" altLang="zh-CN" sz="2000" dirty="0"/>
              <a:t>.</a:t>
            </a:r>
          </a:p>
          <a:p>
            <a:pPr indent="623888"/>
            <a:r>
              <a:rPr lang="en-US" altLang="zh-CN" sz="2000" dirty="0"/>
              <a:t>(</a:t>
            </a:r>
            <a:r>
              <a:rPr lang="zh-CN" altLang="en-US" sz="2000" dirty="0"/>
              <a:t>３</a:t>
            </a:r>
            <a:r>
              <a:rPr lang="en-US" altLang="zh-CN" sz="2000" dirty="0"/>
              <a:t>)</a:t>
            </a:r>
            <a:r>
              <a:rPr lang="zh-CN" altLang="en-US" sz="2000" dirty="0"/>
              <a:t>依法对证券发行人、上市公司、证券交易所、证券公司、证券登记结算机构、证券投资</a:t>
            </a:r>
          </a:p>
          <a:p>
            <a:pPr indent="623888"/>
            <a:r>
              <a:rPr lang="zh-CN" altLang="en-US" sz="2000" dirty="0"/>
              <a:t>基金管理公司、证券服务机构的证券业务活动</a:t>
            </a:r>
            <a:r>
              <a:rPr lang="en-US" altLang="zh-CN" sz="2000" dirty="0"/>
              <a:t>,</a:t>
            </a:r>
            <a:r>
              <a:rPr lang="zh-CN" altLang="en-US" sz="2000" dirty="0"/>
              <a:t>进行监督管理</a:t>
            </a:r>
            <a:r>
              <a:rPr lang="en-US" altLang="zh-CN" sz="2000" dirty="0"/>
              <a:t>.</a:t>
            </a:r>
          </a:p>
          <a:p>
            <a:pPr indent="623888"/>
            <a:r>
              <a:rPr lang="en-US" altLang="zh-CN" sz="2000" dirty="0"/>
              <a:t>(</a:t>
            </a:r>
            <a:r>
              <a:rPr lang="zh-CN" altLang="en-US" sz="2000" dirty="0"/>
              <a:t>４</a:t>
            </a:r>
            <a:r>
              <a:rPr lang="en-US" altLang="zh-CN" sz="2000" dirty="0"/>
              <a:t>)</a:t>
            </a:r>
            <a:r>
              <a:rPr lang="zh-CN" altLang="en-US" sz="2000" dirty="0"/>
              <a:t>依法制定从事证券业务人员的资格标准和行为准则</a:t>
            </a:r>
            <a:r>
              <a:rPr lang="en-US" altLang="zh-CN" sz="2000" dirty="0"/>
              <a:t>,</a:t>
            </a:r>
            <a:r>
              <a:rPr lang="zh-CN" altLang="en-US" sz="2000" dirty="0"/>
              <a:t>并监督实施</a:t>
            </a:r>
            <a:r>
              <a:rPr lang="en-US" altLang="zh-CN" sz="2000" dirty="0"/>
              <a:t>.</a:t>
            </a:r>
          </a:p>
          <a:p>
            <a:pPr indent="623888"/>
            <a:r>
              <a:rPr lang="en-US" altLang="zh-CN" sz="2000" dirty="0"/>
              <a:t>(</a:t>
            </a:r>
            <a:r>
              <a:rPr lang="zh-CN" altLang="en-US" sz="2000" dirty="0"/>
              <a:t>５</a:t>
            </a:r>
            <a:r>
              <a:rPr lang="en-US" altLang="zh-CN" sz="2000" dirty="0"/>
              <a:t>)</a:t>
            </a:r>
            <a:r>
              <a:rPr lang="zh-CN" altLang="en-US" sz="2000" dirty="0"/>
              <a:t>依法监督检查证券发行、上市和交易的信息公开情况</a:t>
            </a:r>
            <a:r>
              <a:rPr lang="en-US" altLang="zh-CN" sz="2000" dirty="0"/>
              <a:t>.</a:t>
            </a:r>
          </a:p>
          <a:p>
            <a:pPr indent="623888"/>
            <a:r>
              <a:rPr lang="en-US" altLang="zh-CN" sz="2000" dirty="0"/>
              <a:t>(</a:t>
            </a:r>
            <a:r>
              <a:rPr lang="zh-CN" altLang="en-US" sz="2000" dirty="0"/>
              <a:t>６</a:t>
            </a:r>
            <a:r>
              <a:rPr lang="en-US" altLang="zh-CN" sz="2000" dirty="0"/>
              <a:t>)</a:t>
            </a:r>
            <a:r>
              <a:rPr lang="zh-CN" altLang="en-US" sz="2000" dirty="0"/>
              <a:t>依法对证券业协会的活动进行指导和监督</a:t>
            </a:r>
            <a:r>
              <a:rPr lang="en-US" altLang="zh-CN" sz="2000" dirty="0"/>
              <a:t>.</a:t>
            </a:r>
          </a:p>
          <a:p>
            <a:pPr indent="623888"/>
            <a:r>
              <a:rPr lang="en-US" altLang="zh-CN" sz="2000" dirty="0"/>
              <a:t>(</a:t>
            </a:r>
            <a:r>
              <a:rPr lang="zh-CN" altLang="en-US" sz="2000" dirty="0"/>
              <a:t>７</a:t>
            </a:r>
            <a:r>
              <a:rPr lang="en-US" altLang="zh-CN" sz="2000" dirty="0"/>
              <a:t>)</a:t>
            </a:r>
            <a:r>
              <a:rPr lang="zh-CN" altLang="en-US" sz="2000" dirty="0"/>
              <a:t>依法对违反证券市场监督管理法律、行政法规的行为进行查处</a:t>
            </a:r>
            <a:r>
              <a:rPr lang="en-US" altLang="zh-CN" sz="2000" dirty="0"/>
              <a:t>.</a:t>
            </a:r>
          </a:p>
          <a:p>
            <a:pPr indent="623888"/>
            <a:r>
              <a:rPr lang="en-US" altLang="zh-CN" sz="2000" dirty="0"/>
              <a:t>(</a:t>
            </a:r>
            <a:r>
              <a:rPr lang="zh-CN" altLang="en-US" sz="2000" dirty="0"/>
              <a:t>８</a:t>
            </a:r>
            <a:r>
              <a:rPr lang="en-US" altLang="zh-CN" sz="2000" dirty="0"/>
              <a:t>)</a:t>
            </a:r>
            <a:r>
              <a:rPr lang="zh-CN" altLang="en-US" sz="2000" dirty="0"/>
              <a:t>法律、行政法规规定的其他职责</a:t>
            </a:r>
            <a:endParaRPr lang="en-US" altLang="zh-CN" sz="20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993455266"/>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违反证券法行为的法律责任</a:t>
            </a:r>
          </a:p>
        </p:txBody>
      </p:sp>
      <p:sp>
        <p:nvSpPr>
          <p:cNvPr id="37" name="文本框 36"/>
          <p:cNvSpPr txBox="1"/>
          <p:nvPr/>
        </p:nvSpPr>
        <p:spPr>
          <a:xfrm>
            <a:off x="534686" y="1026135"/>
            <a:ext cx="11005664" cy="2308324"/>
          </a:xfrm>
          <a:prstGeom prst="rect">
            <a:avLst/>
          </a:prstGeom>
          <a:noFill/>
        </p:spPr>
        <p:txBody>
          <a:bodyPr wrap="square" rtlCol="0">
            <a:spAutoFit/>
          </a:bodyPr>
          <a:lstStyle/>
          <a:p>
            <a:r>
              <a:rPr lang="zh-CN" altLang="en-US" sz="2400" b="1" dirty="0"/>
              <a:t>一、法律责任的主体</a:t>
            </a:r>
          </a:p>
          <a:p>
            <a:pPr indent="623888"/>
            <a:r>
              <a:rPr lang="en-US" altLang="zh-CN" sz="2400" dirty="0"/>
              <a:t>«</a:t>
            </a:r>
            <a:r>
              <a:rPr lang="zh-CN" altLang="en-US" sz="2400" dirty="0"/>
              <a:t>证券法</a:t>
            </a:r>
            <a:r>
              <a:rPr lang="en-US" altLang="zh-CN" sz="2400" dirty="0"/>
              <a:t>»</a:t>
            </a:r>
            <a:r>
              <a:rPr lang="zh-CN" altLang="en-US" sz="2400" dirty="0"/>
              <a:t>规定的法律责任涉及的主体主要有</a:t>
            </a:r>
            <a:r>
              <a:rPr lang="en-US" altLang="zh-CN" sz="2400" dirty="0"/>
              <a:t>:</a:t>
            </a:r>
            <a:r>
              <a:rPr lang="zh-CN" altLang="en-US" sz="2400" dirty="0"/>
              <a:t>证券发行人</a:t>
            </a:r>
            <a:r>
              <a:rPr lang="en-US" altLang="zh-CN" sz="2400" dirty="0"/>
              <a:t>;</a:t>
            </a:r>
            <a:r>
              <a:rPr lang="zh-CN" altLang="en-US" sz="2400" dirty="0"/>
              <a:t>发行人的控股股东、实际</a:t>
            </a:r>
            <a:r>
              <a:rPr lang="zh-CN" altLang="en-US" sz="2400" dirty="0" smtClean="0"/>
              <a:t>控制人</a:t>
            </a:r>
            <a:r>
              <a:rPr lang="en-US" altLang="zh-CN" sz="2400" dirty="0"/>
              <a:t>;</a:t>
            </a:r>
            <a:r>
              <a:rPr lang="zh-CN" altLang="en-US" sz="2400" dirty="0"/>
              <a:t>保荐人</a:t>
            </a:r>
            <a:r>
              <a:rPr lang="en-US" altLang="zh-CN" sz="2400" dirty="0"/>
              <a:t>;</a:t>
            </a:r>
            <a:r>
              <a:rPr lang="zh-CN" altLang="en-US" sz="2400" dirty="0"/>
              <a:t>信息披露义务人</a:t>
            </a:r>
            <a:r>
              <a:rPr lang="en-US" altLang="zh-CN" sz="2400" dirty="0"/>
              <a:t>;</a:t>
            </a:r>
            <a:r>
              <a:rPr lang="zh-CN" altLang="en-US" sz="2400" dirty="0"/>
              <a:t>证券登记结算机构及其从业人员</a:t>
            </a:r>
            <a:r>
              <a:rPr lang="en-US" altLang="zh-CN" sz="2400" dirty="0"/>
              <a:t>;</a:t>
            </a:r>
            <a:r>
              <a:rPr lang="zh-CN" altLang="en-US" sz="2400" dirty="0"/>
              <a:t>内幕知情人员</a:t>
            </a:r>
            <a:r>
              <a:rPr lang="en-US" altLang="zh-CN" sz="2400" dirty="0"/>
              <a:t>;</a:t>
            </a:r>
            <a:r>
              <a:rPr lang="zh-CN" altLang="en-US" sz="2400" dirty="0"/>
              <a:t>禁止</a:t>
            </a:r>
            <a:r>
              <a:rPr lang="zh-CN" altLang="en-US" sz="2400" dirty="0" smtClean="0"/>
              <a:t>参与股票</a:t>
            </a:r>
            <a:r>
              <a:rPr lang="zh-CN" altLang="en-US" sz="2400" dirty="0"/>
              <a:t>交易的人员</a:t>
            </a:r>
            <a:r>
              <a:rPr lang="en-US" altLang="zh-CN" sz="2400" dirty="0"/>
              <a:t>;</a:t>
            </a:r>
            <a:r>
              <a:rPr lang="zh-CN" altLang="en-US" sz="2400" dirty="0"/>
              <a:t>有证券从业资格的会计师事务所、资产评估机构</a:t>
            </a:r>
            <a:r>
              <a:rPr lang="en-US" altLang="zh-CN" sz="2400" dirty="0"/>
              <a:t>;</a:t>
            </a:r>
            <a:r>
              <a:rPr lang="zh-CN" altLang="en-US" sz="2400" dirty="0"/>
              <a:t>律师事务所</a:t>
            </a:r>
            <a:r>
              <a:rPr lang="en-US" altLang="zh-CN" sz="2400" dirty="0"/>
              <a:t>;</a:t>
            </a:r>
            <a:r>
              <a:rPr lang="zh-CN" altLang="en-US" sz="2400" dirty="0"/>
              <a:t>证券</a:t>
            </a:r>
            <a:r>
              <a:rPr lang="zh-CN" altLang="en-US" sz="2400" dirty="0" smtClean="0"/>
              <a:t>交易所</a:t>
            </a:r>
            <a:r>
              <a:rPr lang="zh-CN" altLang="en-US" sz="2400" dirty="0"/>
              <a:t>、证券公司、证券登记结算机构、证券服务机构及其从业人员</a:t>
            </a:r>
            <a:r>
              <a:rPr lang="en-US" altLang="zh-CN" sz="2400" dirty="0"/>
              <a:t>;</a:t>
            </a:r>
            <a:r>
              <a:rPr lang="zh-CN" altLang="en-US" sz="2400" dirty="0"/>
              <a:t>证券监督管理机构</a:t>
            </a:r>
            <a:r>
              <a:rPr lang="zh-CN" altLang="en-US" sz="2400" dirty="0" smtClean="0"/>
              <a:t>的工作人员</a:t>
            </a:r>
            <a:r>
              <a:rPr lang="en-US" altLang="zh-CN" sz="2400" dirty="0"/>
              <a:t>;</a:t>
            </a:r>
            <a:r>
              <a:rPr lang="zh-CN" altLang="en-US" sz="2400" dirty="0"/>
              <a:t>证券业协会的工作人员</a:t>
            </a:r>
            <a:r>
              <a:rPr lang="en-US" altLang="zh-CN" sz="2400" dirty="0"/>
              <a:t>;</a:t>
            </a:r>
            <a:r>
              <a:rPr lang="zh-CN" altLang="en-US" sz="2400" dirty="0"/>
              <a:t>其他国家工作人员等</a:t>
            </a:r>
            <a:r>
              <a:rPr lang="en-US" altLang="zh-CN" sz="2400" dirty="0"/>
              <a:t>.</a:t>
            </a:r>
            <a:endParaRPr lang="en-US" altLang="zh-CN" sz="20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492559752"/>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违反证券法行为的法律责任</a:t>
            </a:r>
          </a:p>
        </p:txBody>
      </p:sp>
      <p:sp>
        <p:nvSpPr>
          <p:cNvPr id="37" name="文本框 36"/>
          <p:cNvSpPr txBox="1"/>
          <p:nvPr/>
        </p:nvSpPr>
        <p:spPr>
          <a:xfrm>
            <a:off x="534685" y="1026135"/>
            <a:ext cx="11339843" cy="5201424"/>
          </a:xfrm>
          <a:prstGeom prst="rect">
            <a:avLst/>
          </a:prstGeom>
          <a:noFill/>
        </p:spPr>
        <p:txBody>
          <a:bodyPr wrap="square" rtlCol="0">
            <a:spAutoFit/>
          </a:bodyPr>
          <a:lstStyle/>
          <a:p>
            <a:r>
              <a:rPr lang="zh-CN" altLang="en-US" sz="2400" b="1" dirty="0"/>
              <a:t>二、证券违</a:t>
            </a:r>
            <a:r>
              <a:rPr lang="zh-CN" altLang="en-US" sz="2400" b="1" dirty="0" smtClean="0"/>
              <a:t>法行为</a:t>
            </a:r>
            <a:endParaRPr lang="en-US" altLang="zh-CN" sz="2400" b="1" dirty="0" smtClean="0"/>
          </a:p>
          <a:p>
            <a:pPr indent="623888"/>
            <a:endParaRPr lang="en-US" altLang="zh-CN" sz="2400" dirty="0" smtClean="0"/>
          </a:p>
          <a:p>
            <a:pPr indent="623888"/>
            <a:r>
              <a:rPr lang="en-US" altLang="zh-CN" sz="2400" dirty="0" smtClean="0"/>
              <a:t>«</a:t>
            </a:r>
            <a:r>
              <a:rPr lang="zh-CN" altLang="en-US" sz="2400" dirty="0"/>
              <a:t>证券法</a:t>
            </a:r>
            <a:r>
              <a:rPr lang="en-US" altLang="zh-CN" sz="2400" dirty="0"/>
              <a:t>»</a:t>
            </a:r>
            <a:r>
              <a:rPr lang="zh-CN" altLang="en-US" sz="2400" dirty="0"/>
              <a:t>规定应当承担法律责任的证券违法行为主要有以下几种</a:t>
            </a:r>
            <a:r>
              <a:rPr lang="en-US" altLang="zh-CN" sz="2400" dirty="0"/>
              <a:t>.</a:t>
            </a:r>
          </a:p>
          <a:p>
            <a:pPr indent="623888"/>
            <a:r>
              <a:rPr lang="en-US" altLang="zh-CN" sz="2000" dirty="0"/>
              <a:t>(</a:t>
            </a:r>
            <a:r>
              <a:rPr lang="zh-CN" altLang="en-US" sz="2000" dirty="0"/>
              <a:t>１</a:t>
            </a:r>
            <a:r>
              <a:rPr lang="en-US" altLang="zh-CN" sz="2000" dirty="0"/>
              <a:t>)</a:t>
            </a:r>
            <a:r>
              <a:rPr lang="zh-CN" altLang="en-US" sz="2000" dirty="0"/>
              <a:t>未经法定的机关核准</a:t>
            </a:r>
            <a:r>
              <a:rPr lang="en-US" altLang="zh-CN" sz="2000" dirty="0"/>
              <a:t>,</a:t>
            </a:r>
            <a:r>
              <a:rPr lang="zh-CN" altLang="en-US" sz="2000" dirty="0"/>
              <a:t>擅自公开或者变相公开发行证券的</a:t>
            </a:r>
            <a:r>
              <a:rPr lang="en-US" altLang="zh-CN" sz="2000" dirty="0"/>
              <a:t>.</a:t>
            </a:r>
          </a:p>
          <a:p>
            <a:pPr indent="623888"/>
            <a:r>
              <a:rPr lang="en-US" altLang="zh-CN" sz="2000" dirty="0"/>
              <a:t>(</a:t>
            </a:r>
            <a:r>
              <a:rPr lang="zh-CN" altLang="en-US" sz="2000" dirty="0"/>
              <a:t>２</a:t>
            </a:r>
            <a:r>
              <a:rPr lang="en-US" altLang="zh-CN" sz="2000" dirty="0"/>
              <a:t>)</a:t>
            </a:r>
            <a:r>
              <a:rPr lang="zh-CN" altLang="en-US" sz="2000" dirty="0"/>
              <a:t>不符合发行条件</a:t>
            </a:r>
            <a:r>
              <a:rPr lang="en-US" altLang="zh-CN" sz="2000" dirty="0"/>
              <a:t>,</a:t>
            </a:r>
            <a:r>
              <a:rPr lang="zh-CN" altLang="en-US" sz="2000" dirty="0"/>
              <a:t>以欺骗手段骗取发行核准的</a:t>
            </a:r>
            <a:r>
              <a:rPr lang="en-US" altLang="zh-CN" sz="2000" dirty="0" smtClean="0"/>
              <a:t>.</a:t>
            </a:r>
          </a:p>
          <a:p>
            <a:pPr indent="623888"/>
            <a:r>
              <a:rPr lang="en-US" altLang="zh-CN" sz="2000" dirty="0"/>
              <a:t>(</a:t>
            </a:r>
            <a:r>
              <a:rPr lang="zh-CN" altLang="en-US" sz="2000" dirty="0"/>
              <a:t>３</a:t>
            </a:r>
            <a:r>
              <a:rPr lang="en-US" altLang="zh-CN" sz="2000" dirty="0"/>
              <a:t>)</a:t>
            </a:r>
            <a:r>
              <a:rPr lang="zh-CN" altLang="en-US" sz="2000" dirty="0"/>
              <a:t>证券公司承销或者代理买卖未经核准擅自公开发行证券的</a:t>
            </a:r>
            <a:r>
              <a:rPr lang="en-US" altLang="zh-CN" sz="2000" dirty="0"/>
              <a:t>.</a:t>
            </a:r>
          </a:p>
          <a:p>
            <a:pPr indent="623888"/>
            <a:r>
              <a:rPr lang="en-US" altLang="zh-CN" sz="2000" dirty="0"/>
              <a:t>(</a:t>
            </a:r>
            <a:r>
              <a:rPr lang="zh-CN" altLang="en-US" sz="2000" dirty="0"/>
              <a:t>４</a:t>
            </a:r>
            <a:r>
              <a:rPr lang="en-US" altLang="zh-CN" sz="2000" dirty="0"/>
              <a:t>)</a:t>
            </a:r>
            <a:r>
              <a:rPr lang="zh-CN" altLang="en-US" sz="2000" dirty="0"/>
              <a:t>证券公司承销证券</a:t>
            </a:r>
            <a:r>
              <a:rPr lang="en-US" altLang="zh-CN" sz="2000" dirty="0"/>
              <a:t>,</a:t>
            </a:r>
            <a:r>
              <a:rPr lang="zh-CN" altLang="en-US" sz="2000" dirty="0"/>
              <a:t>进行虚假的或者误导投资者的广告或者其他宣传推介活动</a:t>
            </a:r>
            <a:r>
              <a:rPr lang="en-US" altLang="zh-CN" sz="2000" dirty="0"/>
              <a:t>,</a:t>
            </a:r>
            <a:r>
              <a:rPr lang="zh-CN" altLang="en-US" sz="2000" dirty="0"/>
              <a:t>或</a:t>
            </a:r>
          </a:p>
          <a:p>
            <a:pPr indent="623888"/>
            <a:r>
              <a:rPr lang="zh-CN" altLang="en-US" sz="2000" dirty="0"/>
              <a:t>以不正当竞争手段招揽承销业务</a:t>
            </a:r>
            <a:r>
              <a:rPr lang="en-US" altLang="zh-CN" sz="2000" dirty="0"/>
              <a:t>,</a:t>
            </a:r>
            <a:r>
              <a:rPr lang="zh-CN" altLang="en-US" sz="2000" dirty="0"/>
              <a:t>或其他违反证券承销业务规定行为的</a:t>
            </a:r>
            <a:r>
              <a:rPr lang="en-US" altLang="zh-CN" sz="2000" dirty="0"/>
              <a:t>.</a:t>
            </a:r>
          </a:p>
          <a:p>
            <a:pPr indent="623888"/>
            <a:r>
              <a:rPr lang="en-US" altLang="zh-CN" sz="2000" dirty="0"/>
              <a:t>(</a:t>
            </a:r>
            <a:r>
              <a:rPr lang="zh-CN" altLang="en-US" sz="2000" dirty="0"/>
              <a:t>５</a:t>
            </a:r>
            <a:r>
              <a:rPr lang="en-US" altLang="zh-CN" sz="2000" dirty="0"/>
              <a:t>)</a:t>
            </a:r>
            <a:r>
              <a:rPr lang="zh-CN" altLang="en-US" sz="2000" dirty="0"/>
              <a:t>保荐人出具有虚假记载、误导性陈述或者重大遗漏的保荐书</a:t>
            </a:r>
            <a:r>
              <a:rPr lang="en-US" altLang="zh-CN" sz="2000" dirty="0"/>
              <a:t>,</a:t>
            </a:r>
            <a:r>
              <a:rPr lang="zh-CN" altLang="en-US" sz="2000" dirty="0"/>
              <a:t>或者不履行</a:t>
            </a:r>
            <a:r>
              <a:rPr lang="zh-CN" altLang="en-US" sz="2000" dirty="0" smtClean="0"/>
              <a:t>其他法定职责</a:t>
            </a:r>
            <a:r>
              <a:rPr lang="zh-CN" altLang="en-US" sz="2000" dirty="0"/>
              <a:t>的</a:t>
            </a:r>
            <a:r>
              <a:rPr lang="en-US" altLang="zh-CN" sz="2000" dirty="0"/>
              <a:t>.</a:t>
            </a:r>
          </a:p>
          <a:p>
            <a:pPr indent="623888"/>
            <a:r>
              <a:rPr lang="en-US" altLang="zh-CN" sz="2000" dirty="0"/>
              <a:t>(</a:t>
            </a:r>
            <a:r>
              <a:rPr lang="zh-CN" altLang="en-US" sz="2000" dirty="0"/>
              <a:t>６</a:t>
            </a:r>
            <a:r>
              <a:rPr lang="en-US" altLang="zh-CN" sz="2000" dirty="0"/>
              <a:t>)</a:t>
            </a:r>
            <a:r>
              <a:rPr lang="zh-CN" altLang="en-US" sz="2000" dirty="0"/>
              <a:t>发行人、上市公司或者其他信息披露义务人未按照规定披露信息</a:t>
            </a:r>
            <a:r>
              <a:rPr lang="en-US" altLang="zh-CN" sz="2000" dirty="0"/>
              <a:t>,</a:t>
            </a:r>
            <a:r>
              <a:rPr lang="zh-CN" altLang="en-US" sz="2000" dirty="0"/>
              <a:t>或者所披露的</a:t>
            </a:r>
            <a:r>
              <a:rPr lang="zh-CN" altLang="en-US" sz="2000" dirty="0" smtClean="0"/>
              <a:t>信息有虚假记载</a:t>
            </a:r>
            <a:r>
              <a:rPr lang="zh-CN" altLang="en-US" sz="2000" dirty="0"/>
              <a:t>、误导性陈述或者重大遗漏的</a:t>
            </a:r>
            <a:r>
              <a:rPr lang="en-US" altLang="zh-CN" sz="2000" dirty="0"/>
              <a:t>.</a:t>
            </a:r>
          </a:p>
          <a:p>
            <a:pPr indent="623888"/>
            <a:r>
              <a:rPr lang="en-US" altLang="zh-CN" sz="2000" dirty="0"/>
              <a:t>(</a:t>
            </a:r>
            <a:r>
              <a:rPr lang="zh-CN" altLang="en-US" sz="2000" dirty="0"/>
              <a:t>７</a:t>
            </a:r>
            <a:r>
              <a:rPr lang="en-US" altLang="zh-CN" sz="2000" dirty="0"/>
              <a:t>)</a:t>
            </a:r>
            <a:r>
              <a:rPr lang="zh-CN" altLang="en-US" sz="2000" dirty="0"/>
              <a:t>发行人、上市公司擅自改变公开发行证券所募集资金的用途的</a:t>
            </a:r>
            <a:r>
              <a:rPr lang="en-US" altLang="zh-CN" sz="2000" dirty="0"/>
              <a:t>.</a:t>
            </a:r>
          </a:p>
          <a:p>
            <a:pPr indent="623888"/>
            <a:r>
              <a:rPr lang="en-US" altLang="zh-CN" sz="2000" dirty="0"/>
              <a:t>(</a:t>
            </a:r>
            <a:r>
              <a:rPr lang="zh-CN" altLang="en-US" sz="2000" dirty="0"/>
              <a:t>８</a:t>
            </a:r>
            <a:r>
              <a:rPr lang="en-US" altLang="zh-CN" sz="2000" dirty="0"/>
              <a:t>)</a:t>
            </a:r>
            <a:r>
              <a:rPr lang="zh-CN" altLang="en-US" sz="2000" dirty="0"/>
              <a:t>上市公司的董事、监事、高级管理人员、持有上市公司股份５％以上的股东</a:t>
            </a:r>
            <a:r>
              <a:rPr lang="en-US" altLang="zh-CN" sz="2000" dirty="0"/>
              <a:t>,</a:t>
            </a:r>
            <a:r>
              <a:rPr lang="zh-CN" altLang="en-US" sz="2000" dirty="0" smtClean="0"/>
              <a:t>违法买卖本</a:t>
            </a:r>
            <a:r>
              <a:rPr lang="zh-CN" altLang="en-US" sz="2000" dirty="0"/>
              <a:t>公司股票的</a:t>
            </a:r>
            <a:r>
              <a:rPr lang="en-US" altLang="zh-CN" sz="2000" dirty="0"/>
              <a:t>.</a:t>
            </a:r>
          </a:p>
          <a:p>
            <a:pPr indent="623888"/>
            <a:r>
              <a:rPr lang="en-US" altLang="zh-CN" sz="2000" dirty="0"/>
              <a:t>(</a:t>
            </a:r>
            <a:r>
              <a:rPr lang="zh-CN" altLang="en-US" sz="2000" dirty="0"/>
              <a:t>９</a:t>
            </a:r>
            <a:r>
              <a:rPr lang="en-US" altLang="zh-CN" sz="2000" dirty="0"/>
              <a:t>)</a:t>
            </a:r>
            <a:r>
              <a:rPr lang="zh-CN" altLang="en-US" sz="2000" dirty="0"/>
              <a:t>非法开设证券交易场所的</a:t>
            </a:r>
            <a:r>
              <a:rPr lang="en-US" altLang="zh-CN" sz="2000" dirty="0"/>
              <a:t>.</a:t>
            </a:r>
          </a:p>
          <a:p>
            <a:pPr indent="623888"/>
            <a:r>
              <a:rPr lang="en-US" altLang="zh-CN" sz="2000" dirty="0"/>
              <a:t>(</a:t>
            </a:r>
            <a:r>
              <a:rPr lang="zh-CN" altLang="en-US" sz="2000" dirty="0"/>
              <a:t>１０</a:t>
            </a:r>
            <a:r>
              <a:rPr lang="en-US" altLang="zh-CN" sz="2000" dirty="0"/>
              <a:t>)</a:t>
            </a:r>
            <a:r>
              <a:rPr lang="zh-CN" altLang="en-US" sz="2000" dirty="0"/>
              <a:t>未经批准</a:t>
            </a:r>
            <a:r>
              <a:rPr lang="en-US" altLang="zh-CN" sz="2000" dirty="0"/>
              <a:t>,</a:t>
            </a:r>
            <a:r>
              <a:rPr lang="zh-CN" altLang="en-US" sz="2000" dirty="0"/>
              <a:t>擅自设立证券公司或者非法经营证券业务的</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017489028"/>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违反证券法行为的法律责任</a:t>
            </a:r>
          </a:p>
        </p:txBody>
      </p:sp>
      <p:sp>
        <p:nvSpPr>
          <p:cNvPr id="37" name="文本框 36"/>
          <p:cNvSpPr txBox="1"/>
          <p:nvPr/>
        </p:nvSpPr>
        <p:spPr>
          <a:xfrm>
            <a:off x="534685" y="870147"/>
            <a:ext cx="11339843" cy="5509200"/>
          </a:xfrm>
          <a:prstGeom prst="rect">
            <a:avLst/>
          </a:prstGeom>
          <a:noFill/>
        </p:spPr>
        <p:txBody>
          <a:bodyPr wrap="square" rtlCol="0">
            <a:spAutoFit/>
          </a:bodyPr>
          <a:lstStyle/>
          <a:p>
            <a:r>
              <a:rPr lang="zh-CN" altLang="en-US" sz="2400" b="1" dirty="0"/>
              <a:t>二、证券违</a:t>
            </a:r>
            <a:r>
              <a:rPr lang="zh-CN" altLang="en-US" sz="2400" b="1" dirty="0" smtClean="0"/>
              <a:t>法行为</a:t>
            </a:r>
            <a:endParaRPr lang="en-US" altLang="zh-CN" sz="2400" b="1" dirty="0" smtClean="0"/>
          </a:p>
          <a:p>
            <a:pPr indent="623888"/>
            <a:endParaRPr lang="en-US" altLang="zh-CN" sz="2400" dirty="0" smtClean="0"/>
          </a:p>
          <a:p>
            <a:pPr indent="623888"/>
            <a:r>
              <a:rPr lang="en-US" altLang="zh-CN" sz="2400" dirty="0" smtClean="0"/>
              <a:t>«</a:t>
            </a:r>
            <a:r>
              <a:rPr lang="zh-CN" altLang="en-US" sz="2400" dirty="0"/>
              <a:t>证券法</a:t>
            </a:r>
            <a:r>
              <a:rPr lang="en-US" altLang="zh-CN" sz="2400" dirty="0"/>
              <a:t>»</a:t>
            </a:r>
            <a:r>
              <a:rPr lang="zh-CN" altLang="en-US" sz="2400" dirty="0"/>
              <a:t>规定应当承担法律责任的证券违法行为主要有以下几种</a:t>
            </a:r>
            <a:r>
              <a:rPr lang="en-US" altLang="zh-CN" sz="2400" dirty="0"/>
              <a:t>.</a:t>
            </a:r>
          </a:p>
          <a:p>
            <a:pPr indent="801688"/>
            <a:r>
              <a:rPr lang="en-US" altLang="zh-CN" sz="2000" dirty="0" smtClean="0"/>
              <a:t>(11)</a:t>
            </a:r>
            <a:r>
              <a:rPr lang="zh-CN" altLang="en-US" sz="2000" dirty="0"/>
              <a:t>聘任不具有任职资格、证券从业资格的人员的</a:t>
            </a:r>
            <a:r>
              <a:rPr lang="en-US" altLang="zh-CN" sz="2000" dirty="0"/>
              <a:t>.</a:t>
            </a:r>
          </a:p>
          <a:p>
            <a:pPr indent="801688"/>
            <a:r>
              <a:rPr lang="en-US" altLang="zh-CN" sz="2000" dirty="0" smtClean="0"/>
              <a:t>(12)</a:t>
            </a:r>
            <a:r>
              <a:rPr lang="zh-CN" altLang="en-US" sz="2000" dirty="0"/>
              <a:t>法律、行政法规规定禁止参与股票交易的人员</a:t>
            </a:r>
            <a:r>
              <a:rPr lang="en-US" altLang="zh-CN" sz="2000" dirty="0"/>
              <a:t>,</a:t>
            </a:r>
            <a:r>
              <a:rPr lang="zh-CN" altLang="en-US" sz="2000" dirty="0"/>
              <a:t>直接或者以化名、借他人名义持有</a:t>
            </a:r>
            <a:r>
              <a:rPr lang="zh-CN" altLang="en-US" sz="2000" dirty="0" smtClean="0"/>
              <a:t>、买卖</a:t>
            </a:r>
            <a:r>
              <a:rPr lang="zh-CN" altLang="en-US" sz="2000" dirty="0"/>
              <a:t>股票的</a:t>
            </a:r>
            <a:r>
              <a:rPr lang="en-US" altLang="zh-CN" sz="2000" dirty="0"/>
              <a:t>.</a:t>
            </a:r>
          </a:p>
          <a:p>
            <a:pPr indent="801688"/>
            <a:r>
              <a:rPr lang="en-US" altLang="zh-CN" sz="2000" dirty="0" smtClean="0"/>
              <a:t>(13)</a:t>
            </a:r>
            <a:r>
              <a:rPr lang="zh-CN" altLang="en-US" sz="2000" dirty="0"/>
              <a:t>证券交易所、证券公司、证券登记结算机构、证券服务机构的从业人员或</a:t>
            </a:r>
            <a:r>
              <a:rPr lang="zh-CN" altLang="en-US" sz="2000" dirty="0" smtClean="0"/>
              <a:t>者证券业协</a:t>
            </a:r>
            <a:r>
              <a:rPr lang="zh-CN" altLang="en-US" sz="2000" dirty="0"/>
              <a:t>会的工作人员</a:t>
            </a:r>
            <a:r>
              <a:rPr lang="en-US" altLang="zh-CN" sz="2000" dirty="0"/>
              <a:t>,</a:t>
            </a:r>
            <a:r>
              <a:rPr lang="zh-CN" altLang="en-US" sz="2000" dirty="0"/>
              <a:t>故意提供虚假资料</a:t>
            </a:r>
            <a:r>
              <a:rPr lang="en-US" altLang="zh-CN" sz="2000" dirty="0"/>
              <a:t>,</a:t>
            </a:r>
            <a:r>
              <a:rPr lang="zh-CN" altLang="en-US" sz="2000" dirty="0"/>
              <a:t>隐匿、伪造、篡改或者毁损交易记录</a:t>
            </a:r>
            <a:r>
              <a:rPr lang="en-US" altLang="zh-CN" sz="2000" dirty="0"/>
              <a:t>,</a:t>
            </a:r>
            <a:r>
              <a:rPr lang="zh-CN" altLang="en-US" sz="2000" dirty="0"/>
              <a:t>诱骗投资</a:t>
            </a:r>
            <a:r>
              <a:rPr lang="zh-CN" altLang="en-US" sz="2000" dirty="0" smtClean="0"/>
              <a:t>者买卖证券的</a:t>
            </a:r>
            <a:r>
              <a:rPr lang="en-US" altLang="zh-CN" sz="2000" dirty="0"/>
              <a:t>.</a:t>
            </a:r>
          </a:p>
          <a:p>
            <a:pPr indent="801688"/>
            <a:r>
              <a:rPr lang="en-US" altLang="zh-CN" sz="2000" dirty="0" smtClean="0"/>
              <a:t>(14)</a:t>
            </a:r>
            <a:r>
              <a:rPr lang="zh-CN" altLang="en-US" sz="2000" dirty="0"/>
              <a:t>为股票的发行、上市、交易出具审计报告、资产评估报告或者法律意见书等文</a:t>
            </a:r>
            <a:r>
              <a:rPr lang="zh-CN" altLang="en-US" sz="2000" dirty="0" smtClean="0"/>
              <a:t>件的证券服务机构和人员</a:t>
            </a:r>
            <a:r>
              <a:rPr lang="en-US" altLang="zh-CN" sz="2000" dirty="0"/>
              <a:t>,</a:t>
            </a:r>
            <a:r>
              <a:rPr lang="zh-CN" altLang="en-US" sz="2000" dirty="0"/>
              <a:t>违法买卖股票的</a:t>
            </a:r>
            <a:r>
              <a:rPr lang="en-US" altLang="zh-CN" sz="2000" dirty="0"/>
              <a:t>.</a:t>
            </a:r>
          </a:p>
          <a:p>
            <a:pPr indent="801688"/>
            <a:r>
              <a:rPr lang="en-US" altLang="zh-CN" sz="2000" dirty="0" smtClean="0"/>
              <a:t>(15)</a:t>
            </a:r>
            <a:r>
              <a:rPr lang="zh-CN" altLang="en-US" sz="2000" dirty="0"/>
              <a:t>证券交易内幕信息的知情人或者非法获取内幕信息的人</a:t>
            </a:r>
            <a:r>
              <a:rPr lang="en-US" altLang="zh-CN" sz="2000" dirty="0"/>
              <a:t>,</a:t>
            </a:r>
            <a:r>
              <a:rPr lang="zh-CN" altLang="en-US" sz="2000" dirty="0"/>
              <a:t>在涉及证券的发行、</a:t>
            </a:r>
            <a:r>
              <a:rPr lang="zh-CN" altLang="en-US" sz="2000" dirty="0" smtClean="0"/>
              <a:t>交易或者</a:t>
            </a:r>
            <a:r>
              <a:rPr lang="zh-CN" altLang="en-US" sz="2000" dirty="0"/>
              <a:t>其他对证券的价格有重大影响的信息公开前</a:t>
            </a:r>
            <a:r>
              <a:rPr lang="en-US" altLang="zh-CN" sz="2000" dirty="0"/>
              <a:t>,</a:t>
            </a:r>
            <a:r>
              <a:rPr lang="zh-CN" altLang="en-US" sz="2000" dirty="0"/>
              <a:t>买卖该证券</a:t>
            </a:r>
            <a:r>
              <a:rPr lang="en-US" altLang="zh-CN" sz="2000" dirty="0"/>
              <a:t>,</a:t>
            </a:r>
            <a:r>
              <a:rPr lang="zh-CN" altLang="en-US" sz="2000" dirty="0"/>
              <a:t>或者泄露该信息</a:t>
            </a:r>
            <a:r>
              <a:rPr lang="en-US" altLang="zh-CN" sz="2000" dirty="0"/>
              <a:t>,</a:t>
            </a:r>
            <a:r>
              <a:rPr lang="zh-CN" altLang="en-US" sz="2000" dirty="0"/>
              <a:t>或</a:t>
            </a:r>
            <a:r>
              <a:rPr lang="zh-CN" altLang="en-US" sz="2000" dirty="0" smtClean="0"/>
              <a:t>者建议他人买卖该证券的</a:t>
            </a:r>
            <a:r>
              <a:rPr lang="en-US" altLang="zh-CN" sz="2000" dirty="0"/>
              <a:t>.</a:t>
            </a:r>
          </a:p>
          <a:p>
            <a:pPr indent="801688"/>
            <a:r>
              <a:rPr lang="en-US" altLang="zh-CN" sz="2000" dirty="0" smtClean="0"/>
              <a:t>(16)</a:t>
            </a:r>
            <a:r>
              <a:rPr lang="zh-CN" altLang="en-US" sz="2000" dirty="0"/>
              <a:t>操纵证券市场的</a:t>
            </a:r>
            <a:r>
              <a:rPr lang="en-US" altLang="zh-CN" sz="2000" dirty="0"/>
              <a:t>.</a:t>
            </a:r>
          </a:p>
          <a:p>
            <a:pPr indent="801688"/>
            <a:r>
              <a:rPr lang="en-US" altLang="zh-CN" sz="2000" dirty="0" smtClean="0"/>
              <a:t>(17)</a:t>
            </a:r>
            <a:r>
              <a:rPr lang="zh-CN" altLang="en-US" sz="2000" dirty="0"/>
              <a:t>在限制转让期限内买卖证券的</a:t>
            </a:r>
            <a:r>
              <a:rPr lang="en-US" altLang="zh-CN" sz="2000" dirty="0"/>
              <a:t>.</a:t>
            </a:r>
          </a:p>
          <a:p>
            <a:pPr indent="801688"/>
            <a:r>
              <a:rPr lang="en-US" altLang="zh-CN" sz="2000" dirty="0" smtClean="0"/>
              <a:t>(18)</a:t>
            </a:r>
            <a:r>
              <a:rPr lang="zh-CN" altLang="en-US" sz="2000" dirty="0"/>
              <a:t>证券公司违法为客户买卖证券提供融资融券的</a:t>
            </a:r>
            <a:r>
              <a:rPr lang="en-US" altLang="zh-CN" sz="2000" dirty="0"/>
              <a:t>.</a:t>
            </a:r>
          </a:p>
          <a:p>
            <a:pPr indent="801688"/>
            <a:r>
              <a:rPr lang="en-US" altLang="zh-CN" sz="2000" dirty="0" smtClean="0"/>
              <a:t>(19)</a:t>
            </a:r>
            <a:r>
              <a:rPr lang="zh-CN" altLang="en-US" sz="2000" dirty="0"/>
              <a:t>扰乱证券市场的</a:t>
            </a:r>
            <a:r>
              <a:rPr lang="en-US" altLang="zh-CN" sz="2000" dirty="0"/>
              <a:t>.</a:t>
            </a:r>
          </a:p>
          <a:p>
            <a:pPr indent="801688"/>
            <a:r>
              <a:rPr lang="en-US" altLang="zh-CN" sz="2000" dirty="0" smtClean="0"/>
              <a:t>(20)</a:t>
            </a:r>
            <a:r>
              <a:rPr lang="zh-CN" altLang="en-US" sz="2000" dirty="0"/>
              <a:t>在证券交易活动中作出虚假陈述或者信息误导的</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299236362"/>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证券法概述</a:t>
            </a:r>
          </a:p>
        </p:txBody>
      </p:sp>
      <p:sp>
        <p:nvSpPr>
          <p:cNvPr id="37" name="文本框 36"/>
          <p:cNvSpPr txBox="1"/>
          <p:nvPr/>
        </p:nvSpPr>
        <p:spPr>
          <a:xfrm>
            <a:off x="556967" y="803294"/>
            <a:ext cx="11005661" cy="5324534"/>
          </a:xfrm>
          <a:prstGeom prst="rect">
            <a:avLst/>
          </a:prstGeom>
          <a:noFill/>
        </p:spPr>
        <p:txBody>
          <a:bodyPr wrap="square" rtlCol="0">
            <a:spAutoFit/>
          </a:bodyPr>
          <a:lstStyle/>
          <a:p>
            <a:r>
              <a:rPr lang="zh-CN" altLang="en-US" sz="2400" dirty="0"/>
              <a:t>一、证券及证券法的概念</a:t>
            </a:r>
          </a:p>
          <a:p>
            <a:pPr indent="623888"/>
            <a:r>
              <a:rPr lang="en-US" altLang="zh-CN" sz="2400" dirty="0"/>
              <a:t>(</a:t>
            </a:r>
            <a:r>
              <a:rPr lang="zh-CN" altLang="en-US" sz="2400" dirty="0"/>
              <a:t>一</a:t>
            </a:r>
            <a:r>
              <a:rPr lang="en-US" altLang="zh-CN" sz="2400" dirty="0"/>
              <a:t>)</a:t>
            </a:r>
            <a:r>
              <a:rPr lang="zh-CN" altLang="en-US" sz="2400" dirty="0"/>
              <a:t>证券的概念和范围</a:t>
            </a:r>
          </a:p>
          <a:p>
            <a:pPr indent="623888"/>
            <a:r>
              <a:rPr lang="zh-CN" altLang="en-US" sz="2400" dirty="0"/>
              <a:t>证券是证明特定经济权利的凭证</a:t>
            </a:r>
            <a:r>
              <a:rPr lang="en-US" altLang="zh-CN" sz="2400" dirty="0"/>
              <a:t>.</a:t>
            </a:r>
            <a:r>
              <a:rPr lang="zh-CN" altLang="en-US" sz="2400" dirty="0"/>
              <a:t>证券必须依法设置</a:t>
            </a:r>
            <a:r>
              <a:rPr lang="en-US" altLang="zh-CN" sz="2400" dirty="0"/>
              <a:t>,</a:t>
            </a:r>
            <a:r>
              <a:rPr lang="zh-CN" altLang="en-US" sz="2400" dirty="0"/>
              <a:t>依照法律或行政法规规定的</a:t>
            </a:r>
            <a:r>
              <a:rPr lang="zh-CN" altLang="en-US" sz="2400" dirty="0" smtClean="0"/>
              <a:t>形式</a:t>
            </a:r>
            <a:r>
              <a:rPr lang="zh-CN" altLang="en-US" sz="2400" dirty="0"/>
              <a:t>、内容、格式与程序制作、签发</a:t>
            </a:r>
            <a:r>
              <a:rPr lang="en-US" altLang="zh-CN" sz="2400" dirty="0"/>
              <a:t>.</a:t>
            </a:r>
          </a:p>
          <a:p>
            <a:pPr indent="623888"/>
            <a:r>
              <a:rPr lang="zh-CN" altLang="en-US" sz="2000" dirty="0"/>
              <a:t>证券有广义和狭义之分</a:t>
            </a:r>
            <a:r>
              <a:rPr lang="en-US" altLang="zh-CN" sz="2000" dirty="0"/>
              <a:t>.</a:t>
            </a:r>
            <a:r>
              <a:rPr lang="zh-CN" altLang="en-US" sz="2000" dirty="0"/>
              <a:t>广义的证券一般指财物证券</a:t>
            </a:r>
            <a:r>
              <a:rPr lang="en-US" altLang="zh-CN" sz="2000" dirty="0"/>
              <a:t>(</a:t>
            </a:r>
            <a:r>
              <a:rPr lang="zh-CN" altLang="en-US" sz="2000" dirty="0"/>
              <a:t>如货运单、提单等</a:t>
            </a:r>
            <a:r>
              <a:rPr lang="en-US" altLang="zh-CN" sz="2000" dirty="0"/>
              <a:t>)</a:t>
            </a:r>
            <a:r>
              <a:rPr lang="zh-CN" altLang="en-US" sz="2000" dirty="0"/>
              <a:t>、</a:t>
            </a:r>
            <a:r>
              <a:rPr lang="zh-CN" altLang="en-US" sz="2000" dirty="0" smtClean="0"/>
              <a:t>货币证券</a:t>
            </a:r>
            <a:r>
              <a:rPr lang="en-US" altLang="zh-CN" sz="2000" dirty="0" smtClean="0"/>
              <a:t>(</a:t>
            </a:r>
            <a:r>
              <a:rPr lang="zh-CN" altLang="en-US" sz="2000" dirty="0"/>
              <a:t>如支票、汇票、本票等</a:t>
            </a:r>
            <a:r>
              <a:rPr lang="en-US" altLang="zh-CN" sz="2000" dirty="0"/>
              <a:t>)</a:t>
            </a:r>
            <a:r>
              <a:rPr lang="zh-CN" altLang="en-US" sz="2000" dirty="0"/>
              <a:t>和资本证券</a:t>
            </a:r>
            <a:r>
              <a:rPr lang="en-US" altLang="zh-CN" sz="2000" dirty="0"/>
              <a:t>(</a:t>
            </a:r>
            <a:r>
              <a:rPr lang="zh-CN" altLang="en-US" sz="2000" dirty="0"/>
              <a:t>如股票、公司债券、投资基金份额等</a:t>
            </a:r>
            <a:r>
              <a:rPr lang="en-US" altLang="zh-CN" sz="2000" dirty="0"/>
              <a:t>).</a:t>
            </a:r>
            <a:r>
              <a:rPr lang="zh-CN" altLang="en-US" sz="2000" dirty="0"/>
              <a:t>狭义</a:t>
            </a:r>
            <a:r>
              <a:rPr lang="zh-CN" altLang="en-US" sz="2000" dirty="0" smtClean="0"/>
              <a:t>的证券仅指资本证券</a:t>
            </a:r>
            <a:r>
              <a:rPr lang="en-US" altLang="zh-CN" sz="2000" dirty="0"/>
              <a:t>.</a:t>
            </a:r>
            <a:r>
              <a:rPr lang="zh-CN" altLang="en-US" sz="2000" dirty="0"/>
              <a:t>我国证券法规定的证券为股票、公司债券和国务院依法认定的其他证券</a:t>
            </a:r>
            <a:r>
              <a:rPr lang="en-US" altLang="zh-CN" sz="2000" dirty="0"/>
              <a:t>.</a:t>
            </a:r>
            <a:r>
              <a:rPr lang="zh-CN" altLang="en-US" sz="2000" dirty="0" smtClean="0"/>
              <a:t>其他证券主要指投资</a:t>
            </a:r>
            <a:r>
              <a:rPr lang="zh-CN" altLang="en-US" sz="2000" dirty="0"/>
              <a:t>基金份额、非公司企业债券、国家政府债券等</a:t>
            </a:r>
            <a:r>
              <a:rPr lang="en-US" altLang="zh-CN" sz="2000" dirty="0" smtClean="0"/>
              <a:t>.</a:t>
            </a:r>
          </a:p>
          <a:p>
            <a:pPr indent="623888"/>
            <a:endParaRPr lang="en-US" altLang="zh-CN" sz="2000" dirty="0"/>
          </a:p>
          <a:p>
            <a:pPr indent="623888"/>
            <a:r>
              <a:rPr lang="en-US" altLang="zh-CN" sz="2400" dirty="0"/>
              <a:t>(</a:t>
            </a:r>
            <a:r>
              <a:rPr lang="zh-CN" altLang="en-US" sz="2400" dirty="0"/>
              <a:t>二</a:t>
            </a:r>
            <a:r>
              <a:rPr lang="en-US" altLang="zh-CN" sz="2400" dirty="0"/>
              <a:t>)</a:t>
            </a:r>
            <a:r>
              <a:rPr lang="zh-CN" altLang="en-US" sz="2400" dirty="0"/>
              <a:t>证券市场</a:t>
            </a:r>
          </a:p>
          <a:p>
            <a:pPr indent="623888"/>
            <a:r>
              <a:rPr lang="zh-CN" altLang="en-US" sz="2400" dirty="0"/>
              <a:t>证券市场是指证券发行与交易的场所</a:t>
            </a:r>
            <a:r>
              <a:rPr lang="en-US" altLang="zh-CN" sz="2400" dirty="0"/>
              <a:t>.</a:t>
            </a:r>
            <a:r>
              <a:rPr lang="zh-CN" altLang="en-US" sz="2400" dirty="0"/>
              <a:t>证券市场分为发行市场和流通市场</a:t>
            </a:r>
            <a:r>
              <a:rPr lang="en-US" altLang="zh-CN" sz="2400" dirty="0"/>
              <a:t>.</a:t>
            </a:r>
            <a:r>
              <a:rPr lang="zh-CN" altLang="en-US" sz="2400" dirty="0"/>
              <a:t>发行</a:t>
            </a:r>
            <a:r>
              <a:rPr lang="zh-CN" altLang="en-US" sz="2400" dirty="0" smtClean="0"/>
              <a:t>市场又称一级</a:t>
            </a:r>
            <a:r>
              <a:rPr lang="zh-CN" altLang="en-US" sz="2400" dirty="0"/>
              <a:t>市场</a:t>
            </a:r>
            <a:r>
              <a:rPr lang="en-US" altLang="zh-CN" sz="2400" dirty="0"/>
              <a:t>,</a:t>
            </a:r>
            <a:r>
              <a:rPr lang="zh-CN" altLang="en-US" sz="2400" dirty="0"/>
              <a:t>是发行新证券的市场</a:t>
            </a:r>
            <a:r>
              <a:rPr lang="en-US" altLang="zh-CN" sz="2400" dirty="0"/>
              <a:t>,</a:t>
            </a:r>
            <a:r>
              <a:rPr lang="zh-CN" altLang="en-US" sz="2400" dirty="0"/>
              <a:t>证券发行人通过证券发行市场将已获准公开发</a:t>
            </a:r>
            <a:r>
              <a:rPr lang="zh-CN" altLang="en-US" sz="2400" dirty="0" smtClean="0"/>
              <a:t>行的证券第一次销售给投资者</a:t>
            </a:r>
            <a:r>
              <a:rPr lang="en-US" altLang="zh-CN" sz="2400" dirty="0" smtClean="0"/>
              <a:t>,</a:t>
            </a:r>
            <a:r>
              <a:rPr lang="zh-CN" altLang="en-US" sz="2400" dirty="0" smtClean="0"/>
              <a:t>以获取现金</a:t>
            </a:r>
            <a:r>
              <a:rPr lang="en-US" altLang="zh-CN" sz="2400" dirty="0" smtClean="0"/>
              <a:t>.</a:t>
            </a:r>
            <a:r>
              <a:rPr lang="zh-CN" altLang="en-US" sz="2400" dirty="0" smtClean="0"/>
              <a:t>流通市场又称二级市场</a:t>
            </a:r>
            <a:r>
              <a:rPr lang="en-US" altLang="zh-CN" sz="2400" dirty="0" smtClean="0"/>
              <a:t>,</a:t>
            </a:r>
            <a:r>
              <a:rPr lang="zh-CN" altLang="en-US" sz="2400" dirty="0" smtClean="0"/>
              <a:t>是对已发行的证券进行买</a:t>
            </a:r>
            <a:r>
              <a:rPr lang="zh-CN" altLang="en-US" sz="2400" dirty="0"/>
              <a:t>卖、转让交易的场所</a:t>
            </a:r>
            <a:r>
              <a:rPr lang="en-US" altLang="zh-CN" sz="2400" dirty="0"/>
              <a:t>.</a:t>
            </a:r>
            <a:r>
              <a:rPr lang="zh-CN" altLang="en-US" sz="2400" dirty="0"/>
              <a:t>投资者在一级市场取得的证券可以在二级市场进行交易</a:t>
            </a:r>
            <a:r>
              <a:rPr lang="en-US" altLang="zh-CN" sz="2400" dirty="0"/>
              <a:t>.</a:t>
            </a:r>
            <a:endParaRPr lang="zh-CN" altLang="en-US"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65132252"/>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违反证券法行为的法律责任</a:t>
            </a:r>
          </a:p>
        </p:txBody>
      </p:sp>
      <p:sp>
        <p:nvSpPr>
          <p:cNvPr id="37" name="文本框 36"/>
          <p:cNvSpPr txBox="1"/>
          <p:nvPr/>
        </p:nvSpPr>
        <p:spPr>
          <a:xfrm>
            <a:off x="534685" y="870147"/>
            <a:ext cx="11384401" cy="5447645"/>
          </a:xfrm>
          <a:prstGeom prst="rect">
            <a:avLst/>
          </a:prstGeom>
          <a:noFill/>
        </p:spPr>
        <p:txBody>
          <a:bodyPr wrap="square" rtlCol="0">
            <a:spAutoFit/>
          </a:bodyPr>
          <a:lstStyle/>
          <a:p>
            <a:r>
              <a:rPr lang="zh-CN" altLang="en-US" sz="2400" b="1" dirty="0"/>
              <a:t>二、证券违</a:t>
            </a:r>
            <a:r>
              <a:rPr lang="zh-CN" altLang="en-US" sz="2400" b="1" dirty="0" smtClean="0"/>
              <a:t>法行为</a:t>
            </a:r>
            <a:endParaRPr lang="en-US" altLang="zh-CN" sz="2400" dirty="0" smtClean="0"/>
          </a:p>
          <a:p>
            <a:pPr indent="623888"/>
            <a:r>
              <a:rPr lang="en-US" altLang="zh-CN" sz="2400" dirty="0" smtClean="0"/>
              <a:t>«</a:t>
            </a:r>
            <a:r>
              <a:rPr lang="zh-CN" altLang="en-US" sz="2400" dirty="0"/>
              <a:t>证券法</a:t>
            </a:r>
            <a:r>
              <a:rPr lang="en-US" altLang="zh-CN" sz="2400" dirty="0"/>
              <a:t>»</a:t>
            </a:r>
            <a:r>
              <a:rPr lang="zh-CN" altLang="en-US" sz="2400" dirty="0"/>
              <a:t>规定应当承担法律责任的证券违法行为主要有以下几种</a:t>
            </a:r>
            <a:r>
              <a:rPr lang="en-US" altLang="zh-CN" sz="2400" dirty="0"/>
              <a:t>.</a:t>
            </a:r>
          </a:p>
          <a:p>
            <a:pPr indent="534988"/>
            <a:r>
              <a:rPr lang="en-US" altLang="zh-CN" sz="2000" dirty="0" smtClean="0"/>
              <a:t>(21)</a:t>
            </a:r>
            <a:r>
              <a:rPr lang="zh-CN" altLang="en-US" sz="2000" dirty="0"/>
              <a:t>法人以他人名义设立账户或者利用他人账户买卖证券的</a:t>
            </a:r>
            <a:r>
              <a:rPr lang="en-US" altLang="zh-CN" sz="2000" dirty="0"/>
              <a:t>,</a:t>
            </a:r>
            <a:r>
              <a:rPr lang="zh-CN" altLang="en-US" sz="2000" dirty="0"/>
              <a:t>以及证券公司为此</a:t>
            </a:r>
            <a:r>
              <a:rPr lang="zh-CN" altLang="en-US" sz="2000" dirty="0" smtClean="0"/>
              <a:t>提供自己</a:t>
            </a:r>
            <a:r>
              <a:rPr lang="zh-CN" altLang="en-US" sz="2000" dirty="0"/>
              <a:t>或者他人的证券交易账户的</a:t>
            </a:r>
            <a:r>
              <a:rPr lang="en-US" altLang="zh-CN" sz="2000" dirty="0"/>
              <a:t>.</a:t>
            </a:r>
          </a:p>
          <a:p>
            <a:pPr indent="534988"/>
            <a:r>
              <a:rPr lang="en-US" altLang="zh-CN" sz="2000" dirty="0" smtClean="0"/>
              <a:t>(22)</a:t>
            </a:r>
            <a:r>
              <a:rPr lang="zh-CN" altLang="en-US" sz="2000" dirty="0"/>
              <a:t>证券公司假借他人名义或者以个人名义从事证券自营业务的</a:t>
            </a:r>
            <a:r>
              <a:rPr lang="en-US" altLang="zh-CN" sz="2000" dirty="0"/>
              <a:t>.</a:t>
            </a:r>
          </a:p>
          <a:p>
            <a:pPr indent="534988"/>
            <a:r>
              <a:rPr lang="en-US" altLang="zh-CN" sz="2000" dirty="0" smtClean="0"/>
              <a:t>(23)</a:t>
            </a:r>
            <a:r>
              <a:rPr lang="zh-CN" altLang="en-US" sz="2000" dirty="0"/>
              <a:t>证券公司违背客户的委托买卖证券、办理交易事项</a:t>
            </a:r>
            <a:r>
              <a:rPr lang="en-US" altLang="zh-CN" sz="2000" dirty="0"/>
              <a:t>,</a:t>
            </a:r>
            <a:r>
              <a:rPr lang="zh-CN" altLang="en-US" sz="2000" dirty="0"/>
              <a:t>或者违背客户真实意思表示</a:t>
            </a:r>
            <a:r>
              <a:rPr lang="en-US" altLang="zh-CN" sz="2000" dirty="0" smtClean="0"/>
              <a:t>,</a:t>
            </a:r>
            <a:r>
              <a:rPr lang="zh-CN" altLang="en-US" sz="2000" dirty="0" smtClean="0"/>
              <a:t>办</a:t>
            </a:r>
            <a:r>
              <a:rPr lang="zh-CN" altLang="en-US" sz="2000" dirty="0"/>
              <a:t>理交易以外的其他事项的</a:t>
            </a:r>
            <a:r>
              <a:rPr lang="en-US" altLang="zh-CN" sz="2000" dirty="0"/>
              <a:t>.</a:t>
            </a:r>
          </a:p>
          <a:p>
            <a:pPr indent="534988"/>
            <a:r>
              <a:rPr lang="en-US" altLang="zh-CN" sz="2000" dirty="0" smtClean="0"/>
              <a:t>(24)</a:t>
            </a:r>
            <a:r>
              <a:rPr lang="zh-CN" altLang="en-US" sz="2000" dirty="0"/>
              <a:t>证券公司、证券登记结算机构挪用客户的资金或者证券</a:t>
            </a:r>
            <a:r>
              <a:rPr lang="en-US" altLang="zh-CN" sz="2000" dirty="0"/>
              <a:t>,</a:t>
            </a:r>
            <a:r>
              <a:rPr lang="zh-CN" altLang="en-US" sz="2000" dirty="0"/>
              <a:t>或者未经客户的委托</a:t>
            </a:r>
            <a:r>
              <a:rPr lang="en-US" altLang="zh-CN" sz="2000" dirty="0"/>
              <a:t>,</a:t>
            </a:r>
            <a:r>
              <a:rPr lang="zh-CN" altLang="en-US" sz="2000" dirty="0" smtClean="0"/>
              <a:t>擅自为客户买卖证券的</a:t>
            </a:r>
            <a:r>
              <a:rPr lang="en-US" altLang="zh-CN" sz="2000" dirty="0"/>
              <a:t>.</a:t>
            </a:r>
          </a:p>
          <a:p>
            <a:pPr indent="534988"/>
            <a:r>
              <a:rPr lang="en-US" altLang="zh-CN" sz="2000" dirty="0" smtClean="0"/>
              <a:t>(25)</a:t>
            </a:r>
            <a:r>
              <a:rPr lang="zh-CN" altLang="en-US" sz="2000" dirty="0"/>
              <a:t>证券公司办理经纪业务</a:t>
            </a:r>
            <a:r>
              <a:rPr lang="en-US" altLang="zh-CN" sz="2000" dirty="0"/>
              <a:t>,</a:t>
            </a:r>
            <a:r>
              <a:rPr lang="zh-CN" altLang="en-US" sz="2000" dirty="0"/>
              <a:t>接受客户的全权委托买卖证券的</a:t>
            </a:r>
            <a:r>
              <a:rPr lang="en-US" altLang="zh-CN" sz="2000" dirty="0"/>
              <a:t>,</a:t>
            </a:r>
            <a:r>
              <a:rPr lang="zh-CN" altLang="en-US" sz="2000" dirty="0"/>
              <a:t>或</a:t>
            </a:r>
            <a:r>
              <a:rPr lang="zh-CN" altLang="en-US" sz="2000" dirty="0" smtClean="0"/>
              <a:t>者证券公司对客户买卖证券的</a:t>
            </a:r>
            <a:r>
              <a:rPr lang="zh-CN" altLang="en-US" sz="2000" dirty="0"/>
              <a:t>收益或者赔偿证券买卖的损失作出承诺的</a:t>
            </a:r>
            <a:r>
              <a:rPr lang="en-US" altLang="zh-CN" sz="2000" dirty="0"/>
              <a:t>.</a:t>
            </a:r>
          </a:p>
          <a:p>
            <a:pPr indent="534988"/>
            <a:r>
              <a:rPr lang="en-US" altLang="zh-CN" sz="2000" dirty="0" smtClean="0"/>
              <a:t>(26)</a:t>
            </a:r>
            <a:r>
              <a:rPr lang="zh-CN" altLang="en-US" sz="2000" dirty="0"/>
              <a:t>收购人未依法履行上市公司收购的公告、发出收购要约、报送</a:t>
            </a:r>
            <a:r>
              <a:rPr lang="zh-CN" altLang="en-US" sz="2000" dirty="0" smtClean="0"/>
              <a:t>上市公司收购报告书等义务</a:t>
            </a:r>
            <a:r>
              <a:rPr lang="zh-CN" altLang="en-US" sz="2000" dirty="0"/>
              <a:t>或者擅自变更收购要约的</a:t>
            </a:r>
            <a:r>
              <a:rPr lang="en-US" altLang="zh-CN" sz="2000" dirty="0" smtClean="0"/>
              <a:t>.</a:t>
            </a:r>
          </a:p>
          <a:p>
            <a:pPr indent="534988"/>
            <a:r>
              <a:rPr lang="en-US" altLang="zh-CN" sz="2000" dirty="0" smtClean="0"/>
              <a:t>(27)</a:t>
            </a:r>
            <a:r>
              <a:rPr lang="zh-CN" altLang="en-US" sz="2000" dirty="0"/>
              <a:t>收购人或者收购人的控股股东利用上市公司收购损害被收购公司及其股东</a:t>
            </a:r>
            <a:r>
              <a:rPr lang="zh-CN" altLang="en-US" sz="2000" dirty="0" smtClean="0"/>
              <a:t>的合法权益的</a:t>
            </a:r>
            <a:r>
              <a:rPr lang="en-US" altLang="zh-CN" sz="2000" dirty="0"/>
              <a:t>.</a:t>
            </a:r>
          </a:p>
          <a:p>
            <a:pPr indent="534988"/>
            <a:r>
              <a:rPr lang="en-US" altLang="zh-CN" sz="2000" dirty="0" smtClean="0"/>
              <a:t>(28)</a:t>
            </a:r>
            <a:r>
              <a:rPr lang="zh-CN" altLang="en-US" sz="2000" dirty="0"/>
              <a:t>证券公司及其从业人员违反法律规定</a:t>
            </a:r>
            <a:r>
              <a:rPr lang="en-US" altLang="zh-CN" sz="2000" dirty="0"/>
              <a:t>,</a:t>
            </a:r>
            <a:r>
              <a:rPr lang="zh-CN" altLang="en-US" sz="2000" dirty="0"/>
              <a:t>私下接受客户委托买卖证券的</a:t>
            </a:r>
            <a:r>
              <a:rPr lang="en-US" altLang="zh-CN" sz="2000" dirty="0"/>
              <a:t>.</a:t>
            </a:r>
          </a:p>
          <a:p>
            <a:pPr indent="534988"/>
            <a:r>
              <a:rPr lang="en-US" altLang="zh-CN" sz="2000" dirty="0" smtClean="0"/>
              <a:t>(29)</a:t>
            </a:r>
            <a:r>
              <a:rPr lang="zh-CN" altLang="en-US" sz="2000" dirty="0"/>
              <a:t>证券公司违反规定</a:t>
            </a:r>
            <a:r>
              <a:rPr lang="en-US" altLang="zh-CN" sz="2000" dirty="0"/>
              <a:t>,</a:t>
            </a:r>
            <a:r>
              <a:rPr lang="zh-CN" altLang="en-US" sz="2000" dirty="0"/>
              <a:t>未经批准经营非上市证券的交易的</a:t>
            </a:r>
            <a:r>
              <a:rPr lang="en-US" altLang="zh-CN" sz="2000" dirty="0"/>
              <a:t>.</a:t>
            </a:r>
          </a:p>
          <a:p>
            <a:pPr indent="534988"/>
            <a:r>
              <a:rPr lang="en-US" altLang="zh-CN" sz="2000" dirty="0" smtClean="0"/>
              <a:t>(30)</a:t>
            </a:r>
            <a:r>
              <a:rPr lang="zh-CN" altLang="en-US" sz="2000" dirty="0"/>
              <a:t>证券公司成立后</a:t>
            </a:r>
            <a:r>
              <a:rPr lang="en-US" altLang="zh-CN" sz="2000" dirty="0"/>
              <a:t>,</a:t>
            </a:r>
            <a:r>
              <a:rPr lang="zh-CN" altLang="en-US" sz="2000" dirty="0" smtClean="0"/>
              <a:t>无正当理由超过</a:t>
            </a:r>
            <a:r>
              <a:rPr lang="en-US" altLang="zh-CN" sz="2000" dirty="0" smtClean="0"/>
              <a:t>3</a:t>
            </a:r>
            <a:r>
              <a:rPr lang="zh-CN" altLang="en-US" sz="2000" dirty="0" smtClean="0"/>
              <a:t>个月未开始营业</a:t>
            </a:r>
            <a:r>
              <a:rPr lang="zh-CN" altLang="en-US" sz="2000" dirty="0"/>
              <a:t>的</a:t>
            </a:r>
            <a:r>
              <a:rPr lang="en-US" altLang="zh-CN" sz="2000" dirty="0"/>
              <a:t>,</a:t>
            </a:r>
            <a:r>
              <a:rPr lang="zh-CN" altLang="en-US" sz="2000" dirty="0"/>
              <a:t>或者开业后</a:t>
            </a:r>
            <a:r>
              <a:rPr lang="zh-CN" altLang="en-US" sz="2000" dirty="0" smtClean="0"/>
              <a:t>自行停业连续</a:t>
            </a:r>
            <a:r>
              <a:rPr lang="en-US" altLang="zh-CN" sz="2000" dirty="0" smtClean="0"/>
              <a:t>3</a:t>
            </a:r>
            <a:r>
              <a:rPr lang="zh-CN" altLang="en-US" sz="2000" dirty="0" smtClean="0"/>
              <a:t>个</a:t>
            </a:r>
            <a:r>
              <a:rPr lang="zh-CN" altLang="en-US" sz="2000" dirty="0"/>
              <a:t>月以上的</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145514537"/>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违反证券法行为的法律责任</a:t>
            </a:r>
          </a:p>
        </p:txBody>
      </p:sp>
      <p:sp>
        <p:nvSpPr>
          <p:cNvPr id="37" name="文本框 36"/>
          <p:cNvSpPr txBox="1"/>
          <p:nvPr/>
        </p:nvSpPr>
        <p:spPr>
          <a:xfrm>
            <a:off x="534685" y="870147"/>
            <a:ext cx="11384401" cy="5447645"/>
          </a:xfrm>
          <a:prstGeom prst="rect">
            <a:avLst/>
          </a:prstGeom>
          <a:noFill/>
        </p:spPr>
        <p:txBody>
          <a:bodyPr wrap="square" rtlCol="0">
            <a:spAutoFit/>
          </a:bodyPr>
          <a:lstStyle/>
          <a:p>
            <a:r>
              <a:rPr lang="zh-CN" altLang="en-US" sz="2400" b="1" dirty="0"/>
              <a:t>二、证券违</a:t>
            </a:r>
            <a:r>
              <a:rPr lang="zh-CN" altLang="en-US" sz="2400" b="1" dirty="0" smtClean="0"/>
              <a:t>法行为</a:t>
            </a:r>
            <a:endParaRPr lang="en-US" altLang="zh-CN" sz="2400" dirty="0" smtClean="0"/>
          </a:p>
          <a:p>
            <a:pPr indent="623888"/>
            <a:r>
              <a:rPr lang="en-US" altLang="zh-CN" sz="2400" dirty="0" smtClean="0"/>
              <a:t>«</a:t>
            </a:r>
            <a:r>
              <a:rPr lang="zh-CN" altLang="en-US" sz="2400" dirty="0"/>
              <a:t>证券法</a:t>
            </a:r>
            <a:r>
              <a:rPr lang="en-US" altLang="zh-CN" sz="2400" dirty="0"/>
              <a:t>»</a:t>
            </a:r>
            <a:r>
              <a:rPr lang="zh-CN" altLang="en-US" sz="2400" dirty="0"/>
              <a:t>规定应当承担法律责任的证券违法行为主要有以下几种</a:t>
            </a:r>
            <a:r>
              <a:rPr lang="en-US" altLang="zh-CN" sz="2400" dirty="0"/>
              <a:t>.</a:t>
            </a:r>
          </a:p>
          <a:p>
            <a:pPr marL="177800" indent="446088"/>
            <a:r>
              <a:rPr lang="en-US" altLang="zh-CN" sz="2000" dirty="0" smtClean="0"/>
              <a:t>(31)</a:t>
            </a:r>
            <a:r>
              <a:rPr lang="zh-CN" altLang="en-US" sz="2000" dirty="0"/>
              <a:t>证券公司擅自设立、收购、撤销分支机构</a:t>
            </a:r>
            <a:r>
              <a:rPr lang="en-US" altLang="zh-CN" sz="2000" dirty="0"/>
              <a:t>,</a:t>
            </a:r>
            <a:r>
              <a:rPr lang="zh-CN" altLang="en-US" sz="2000" dirty="0"/>
              <a:t>或者合并、分立、停业、解散、破产</a:t>
            </a:r>
            <a:r>
              <a:rPr lang="en-US" altLang="zh-CN" sz="2000" dirty="0"/>
              <a:t>,</a:t>
            </a:r>
            <a:r>
              <a:rPr lang="zh-CN" altLang="en-US" sz="2000" dirty="0"/>
              <a:t>或</a:t>
            </a:r>
            <a:r>
              <a:rPr lang="zh-CN" altLang="en-US" sz="2000" dirty="0" smtClean="0"/>
              <a:t>者在境外设</a:t>
            </a:r>
            <a:r>
              <a:rPr lang="zh-CN" altLang="en-US" sz="2000" dirty="0"/>
              <a:t>立、收购、参股证券经营机构的</a:t>
            </a:r>
            <a:r>
              <a:rPr lang="en-US" altLang="zh-CN" sz="2000" dirty="0"/>
              <a:t>,</a:t>
            </a:r>
            <a:r>
              <a:rPr lang="zh-CN" altLang="en-US" sz="2000" dirty="0"/>
              <a:t>擅自变更有关事项的</a:t>
            </a:r>
            <a:r>
              <a:rPr lang="en-US" altLang="zh-CN" sz="2000" dirty="0"/>
              <a:t>.</a:t>
            </a:r>
          </a:p>
          <a:p>
            <a:pPr marL="177800" indent="446088"/>
            <a:r>
              <a:rPr lang="en-US" altLang="zh-CN" sz="2000" dirty="0" smtClean="0"/>
              <a:t>(32)</a:t>
            </a:r>
            <a:r>
              <a:rPr lang="zh-CN" altLang="en-US" sz="2000" dirty="0"/>
              <a:t>证券公司超出业务许可范围经营证券业务的</a:t>
            </a:r>
            <a:r>
              <a:rPr lang="en-US" altLang="zh-CN" sz="2000" dirty="0"/>
              <a:t>.</a:t>
            </a:r>
          </a:p>
          <a:p>
            <a:pPr marL="177800" indent="446088"/>
            <a:r>
              <a:rPr lang="en-US" altLang="zh-CN" sz="2000" dirty="0" smtClean="0"/>
              <a:t>(33)</a:t>
            </a:r>
            <a:r>
              <a:rPr lang="zh-CN" altLang="en-US" sz="2000" dirty="0"/>
              <a:t>证券公司对其证券经纪业务、证券承销业务、证券自营业务、证券资产管理业务</a:t>
            </a:r>
            <a:r>
              <a:rPr lang="en-US" altLang="zh-CN" sz="2000" dirty="0"/>
              <a:t>,</a:t>
            </a:r>
            <a:r>
              <a:rPr lang="zh-CN" altLang="en-US" sz="2000" dirty="0" smtClean="0"/>
              <a:t>不依法分开办</a:t>
            </a:r>
            <a:r>
              <a:rPr lang="zh-CN" altLang="en-US" sz="2000" dirty="0"/>
              <a:t>理</a:t>
            </a:r>
            <a:r>
              <a:rPr lang="en-US" altLang="zh-CN" sz="2000" dirty="0"/>
              <a:t>,</a:t>
            </a:r>
            <a:r>
              <a:rPr lang="zh-CN" altLang="en-US" sz="2000" dirty="0"/>
              <a:t>混合操作的</a:t>
            </a:r>
            <a:r>
              <a:rPr lang="en-US" altLang="zh-CN" sz="2000" dirty="0"/>
              <a:t>.</a:t>
            </a:r>
          </a:p>
          <a:p>
            <a:pPr marL="177800" indent="446088"/>
            <a:r>
              <a:rPr lang="en-US" altLang="zh-CN" sz="2000" dirty="0" smtClean="0"/>
              <a:t>(34</a:t>
            </a:r>
            <a:r>
              <a:rPr lang="en-US" altLang="zh-CN" sz="2000" dirty="0"/>
              <a:t>)</a:t>
            </a:r>
            <a:r>
              <a:rPr lang="zh-CN" altLang="en-US" sz="2000" dirty="0" smtClean="0"/>
              <a:t>提交虚假证</a:t>
            </a:r>
            <a:r>
              <a:rPr lang="zh-CN" altLang="en-US" sz="2000" dirty="0"/>
              <a:t>明文件或者采取其他欺诈手段隐瞒重要事实骗取证券业务许可的</a:t>
            </a:r>
            <a:r>
              <a:rPr lang="en-US" altLang="zh-CN" sz="2000" dirty="0"/>
              <a:t>,</a:t>
            </a:r>
            <a:r>
              <a:rPr lang="zh-CN" altLang="en-US" sz="2000" dirty="0" smtClean="0"/>
              <a:t>或者证券</a:t>
            </a:r>
            <a:r>
              <a:rPr lang="zh-CN" altLang="en-US" sz="2000" dirty="0"/>
              <a:t>公司在证券交易中有严重违法行为</a:t>
            </a:r>
            <a:r>
              <a:rPr lang="en-US" altLang="zh-CN" sz="2000" dirty="0"/>
              <a:t>,</a:t>
            </a:r>
            <a:r>
              <a:rPr lang="zh-CN" altLang="en-US" sz="2000" dirty="0"/>
              <a:t>不再具备经营资格的</a:t>
            </a:r>
            <a:r>
              <a:rPr lang="en-US" altLang="zh-CN" sz="2000" dirty="0"/>
              <a:t>.</a:t>
            </a:r>
          </a:p>
          <a:p>
            <a:pPr marL="177800" indent="446088"/>
            <a:r>
              <a:rPr lang="en-US" altLang="zh-CN" sz="2000" dirty="0" smtClean="0"/>
              <a:t>(35)</a:t>
            </a:r>
            <a:r>
              <a:rPr lang="zh-CN" altLang="en-US" sz="2000" dirty="0"/>
              <a:t>证券公司或者其股东、实际控制人违反规定</a:t>
            </a:r>
            <a:r>
              <a:rPr lang="en-US" altLang="zh-CN" sz="2000" dirty="0"/>
              <a:t>,</a:t>
            </a:r>
            <a:r>
              <a:rPr lang="zh-CN" altLang="en-US" sz="2000" dirty="0"/>
              <a:t>拒不向证券监督管理机构报送或</a:t>
            </a:r>
            <a:r>
              <a:rPr lang="zh-CN" altLang="en-US" sz="2000" dirty="0" smtClean="0"/>
              <a:t>者提供经营管理信息和资料</a:t>
            </a:r>
            <a:r>
              <a:rPr lang="en-US" altLang="zh-CN" sz="2000" dirty="0"/>
              <a:t>,</a:t>
            </a:r>
            <a:r>
              <a:rPr lang="zh-CN" altLang="en-US" sz="2000" dirty="0"/>
              <a:t>或者报送、提供的经营管理信息和资料有虚假记载、误导性陈述</a:t>
            </a:r>
            <a:r>
              <a:rPr lang="zh-CN" altLang="en-US" sz="2000" dirty="0" smtClean="0"/>
              <a:t>或者</a:t>
            </a:r>
            <a:r>
              <a:rPr lang="zh-CN" altLang="en-US" sz="2000" dirty="0"/>
              <a:t>重大遗漏的</a:t>
            </a:r>
            <a:r>
              <a:rPr lang="en-US" altLang="zh-CN" sz="2000" dirty="0"/>
              <a:t>.</a:t>
            </a:r>
          </a:p>
          <a:p>
            <a:pPr marL="177800" indent="446088"/>
            <a:r>
              <a:rPr lang="en-US" altLang="zh-CN" sz="2000" dirty="0" smtClean="0"/>
              <a:t>(36)</a:t>
            </a:r>
            <a:r>
              <a:rPr lang="zh-CN" altLang="en-US" sz="2000" dirty="0"/>
              <a:t>证券公司为其股东或者股东的关联人提供融资或者担保的</a:t>
            </a:r>
            <a:r>
              <a:rPr lang="en-US" altLang="zh-CN" sz="2000" dirty="0"/>
              <a:t>.</a:t>
            </a:r>
          </a:p>
          <a:p>
            <a:pPr marL="177800" indent="446088"/>
            <a:r>
              <a:rPr lang="en-US" altLang="zh-CN" sz="2000" dirty="0" smtClean="0"/>
              <a:t>(37)</a:t>
            </a:r>
            <a:r>
              <a:rPr lang="zh-CN" altLang="en-US" sz="2000" dirty="0"/>
              <a:t>证券服务机构未勤勉尽责</a:t>
            </a:r>
            <a:r>
              <a:rPr lang="en-US" altLang="zh-CN" sz="2000" dirty="0"/>
              <a:t>,</a:t>
            </a:r>
            <a:r>
              <a:rPr lang="zh-CN" altLang="en-US" sz="2000" dirty="0"/>
              <a:t>所制作、出具的文件有虚假记载、误导性陈述或者</a:t>
            </a:r>
            <a:r>
              <a:rPr lang="zh-CN" altLang="en-US" sz="2000" dirty="0" smtClean="0"/>
              <a:t>重大遗漏</a:t>
            </a:r>
            <a:r>
              <a:rPr lang="zh-CN" altLang="en-US" sz="2000" dirty="0"/>
              <a:t>的</a:t>
            </a:r>
            <a:r>
              <a:rPr lang="en-US" altLang="zh-CN" sz="2000" dirty="0"/>
              <a:t>.</a:t>
            </a:r>
          </a:p>
          <a:p>
            <a:pPr marL="177800" indent="446088"/>
            <a:r>
              <a:rPr lang="en-US" altLang="zh-CN" sz="2000" dirty="0" smtClean="0"/>
              <a:t>(38)</a:t>
            </a:r>
            <a:r>
              <a:rPr lang="zh-CN" altLang="en-US" sz="2000" dirty="0"/>
              <a:t>违法发行、承销公司债券的</a:t>
            </a:r>
            <a:r>
              <a:rPr lang="en-US" altLang="zh-CN" sz="2000" dirty="0"/>
              <a:t>.</a:t>
            </a:r>
          </a:p>
          <a:p>
            <a:pPr marL="177800" indent="446088"/>
            <a:r>
              <a:rPr lang="en-US" altLang="zh-CN" sz="2000" dirty="0" smtClean="0"/>
              <a:t>(39)</a:t>
            </a:r>
            <a:r>
              <a:rPr lang="zh-CN" altLang="en-US" sz="2000" dirty="0"/>
              <a:t>上市公司、证券公司、证券交易所、证券登记结算机构、证券服务机构</a:t>
            </a:r>
            <a:r>
              <a:rPr lang="en-US" altLang="zh-CN" sz="2000" dirty="0"/>
              <a:t>,</a:t>
            </a:r>
            <a:r>
              <a:rPr lang="zh-CN" altLang="en-US" sz="2000" dirty="0"/>
              <a:t>未按</a:t>
            </a:r>
            <a:r>
              <a:rPr lang="zh-CN" altLang="en-US" sz="2000" dirty="0" smtClean="0"/>
              <a:t>照有关规</a:t>
            </a:r>
            <a:r>
              <a:rPr lang="zh-CN" altLang="en-US" sz="2000" dirty="0"/>
              <a:t>定保存有关文件和资料的</a:t>
            </a:r>
            <a:r>
              <a:rPr lang="en-US" altLang="zh-CN" sz="2000" dirty="0"/>
              <a:t>.</a:t>
            </a:r>
          </a:p>
          <a:p>
            <a:pPr marL="177800" indent="446088"/>
            <a:r>
              <a:rPr lang="en-US" altLang="zh-CN" sz="2000" dirty="0" smtClean="0"/>
              <a:t>(40)</a:t>
            </a:r>
            <a:r>
              <a:rPr lang="zh-CN" altLang="en-US" sz="2000" dirty="0"/>
              <a:t>未经国务院证券监督管理机构批准</a:t>
            </a:r>
            <a:r>
              <a:rPr lang="en-US" altLang="zh-CN" sz="2000" dirty="0"/>
              <a:t>,</a:t>
            </a:r>
            <a:r>
              <a:rPr lang="zh-CN" altLang="en-US" sz="2000" dirty="0"/>
              <a:t>擅自设立证券登记结算机构的</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30832124"/>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违反证券法行为的法律责任</a:t>
            </a:r>
          </a:p>
        </p:txBody>
      </p:sp>
      <p:sp>
        <p:nvSpPr>
          <p:cNvPr id="37" name="文本框 36"/>
          <p:cNvSpPr txBox="1"/>
          <p:nvPr/>
        </p:nvSpPr>
        <p:spPr>
          <a:xfrm>
            <a:off x="534686" y="870147"/>
            <a:ext cx="11139336" cy="4832092"/>
          </a:xfrm>
          <a:prstGeom prst="rect">
            <a:avLst/>
          </a:prstGeom>
          <a:noFill/>
        </p:spPr>
        <p:txBody>
          <a:bodyPr wrap="square" rtlCol="0">
            <a:spAutoFit/>
          </a:bodyPr>
          <a:lstStyle/>
          <a:p>
            <a:r>
              <a:rPr lang="zh-CN" altLang="en-US" sz="2400" b="1" dirty="0"/>
              <a:t>二、证券违</a:t>
            </a:r>
            <a:r>
              <a:rPr lang="zh-CN" altLang="en-US" sz="2400" b="1" dirty="0" smtClean="0"/>
              <a:t>法行为</a:t>
            </a:r>
            <a:endParaRPr lang="en-US" altLang="zh-CN" sz="2400" dirty="0" smtClean="0"/>
          </a:p>
          <a:p>
            <a:pPr indent="623888"/>
            <a:r>
              <a:rPr lang="en-US" altLang="zh-CN" sz="2400" dirty="0" smtClean="0"/>
              <a:t>«</a:t>
            </a:r>
            <a:r>
              <a:rPr lang="zh-CN" altLang="en-US" sz="2400" dirty="0"/>
              <a:t>证券法</a:t>
            </a:r>
            <a:r>
              <a:rPr lang="en-US" altLang="zh-CN" sz="2400" dirty="0"/>
              <a:t>»</a:t>
            </a:r>
            <a:r>
              <a:rPr lang="zh-CN" altLang="en-US" sz="2400" dirty="0"/>
              <a:t>规定应当承担法律责任的证券违法行为主要有以下几种</a:t>
            </a:r>
            <a:r>
              <a:rPr lang="en-US" altLang="zh-CN" sz="2400" dirty="0"/>
              <a:t>.</a:t>
            </a:r>
          </a:p>
          <a:p>
            <a:pPr marL="357188" indent="444500"/>
            <a:r>
              <a:rPr lang="en-US" altLang="zh-CN" sz="2000" dirty="0" smtClean="0"/>
              <a:t>(41)</a:t>
            </a:r>
            <a:r>
              <a:rPr lang="zh-CN" altLang="en-US" sz="2000" dirty="0"/>
              <a:t>投资咨询机构、财务顾问机构、资信评级机构、资产评估机构、会计师事务所未经</a:t>
            </a:r>
            <a:r>
              <a:rPr lang="zh-CN" altLang="en-US" sz="2000" dirty="0" smtClean="0"/>
              <a:t>批准</a:t>
            </a:r>
            <a:r>
              <a:rPr lang="en-US" altLang="zh-CN" sz="2000" dirty="0"/>
              <a:t>,</a:t>
            </a:r>
            <a:r>
              <a:rPr lang="zh-CN" altLang="en-US" sz="2000" dirty="0"/>
              <a:t>擅自从事证券服务业务的</a:t>
            </a:r>
            <a:r>
              <a:rPr lang="en-US" altLang="zh-CN" sz="2000" dirty="0"/>
              <a:t>.</a:t>
            </a:r>
          </a:p>
          <a:p>
            <a:pPr marL="357188" indent="444500"/>
            <a:r>
              <a:rPr lang="en-US" altLang="zh-CN" sz="2000" dirty="0" smtClean="0"/>
              <a:t>(42)</a:t>
            </a:r>
            <a:r>
              <a:rPr lang="zh-CN" altLang="en-US" sz="2000" dirty="0"/>
              <a:t>证券登记结算机构、证券服务机构违反</a:t>
            </a:r>
            <a:r>
              <a:rPr lang="en-US" altLang="zh-CN" sz="2000" dirty="0"/>
              <a:t>«</a:t>
            </a:r>
            <a:r>
              <a:rPr lang="zh-CN" altLang="en-US" sz="2000" dirty="0"/>
              <a:t>证券法</a:t>
            </a:r>
            <a:r>
              <a:rPr lang="en-US" altLang="zh-CN" sz="2000" dirty="0"/>
              <a:t>»</a:t>
            </a:r>
            <a:r>
              <a:rPr lang="zh-CN" altLang="en-US" sz="2000" dirty="0"/>
              <a:t>规定或者依法制定的业务规则的</a:t>
            </a:r>
            <a:r>
              <a:rPr lang="en-US" altLang="zh-CN" sz="2000" dirty="0"/>
              <a:t>.</a:t>
            </a:r>
          </a:p>
          <a:p>
            <a:pPr marL="357188" indent="444500"/>
            <a:r>
              <a:rPr lang="en-US" altLang="zh-CN" sz="2000" dirty="0" smtClean="0"/>
              <a:t>(43)</a:t>
            </a:r>
            <a:r>
              <a:rPr lang="zh-CN" altLang="en-US" sz="2000" dirty="0"/>
              <a:t>国务院证券监督管理机构或者国务院授权的部门对不符合</a:t>
            </a:r>
            <a:r>
              <a:rPr lang="en-US" altLang="zh-CN" sz="2000" dirty="0"/>
              <a:t>«</a:t>
            </a:r>
            <a:r>
              <a:rPr lang="zh-CN" altLang="en-US" sz="2000" dirty="0"/>
              <a:t>证券法</a:t>
            </a:r>
            <a:r>
              <a:rPr lang="en-US" altLang="zh-CN" sz="2000" dirty="0"/>
              <a:t>»</a:t>
            </a:r>
            <a:r>
              <a:rPr lang="zh-CN" altLang="en-US" sz="2000" dirty="0"/>
              <a:t>规</a:t>
            </a:r>
            <a:r>
              <a:rPr lang="zh-CN" altLang="en-US" sz="2000" dirty="0" smtClean="0"/>
              <a:t>定的发行证券</a:t>
            </a:r>
            <a:r>
              <a:rPr lang="zh-CN" altLang="en-US" sz="2000" dirty="0"/>
              <a:t>、设立证券公司等申请予以核准、批准的</a:t>
            </a:r>
            <a:r>
              <a:rPr lang="en-US" altLang="zh-CN" sz="2000" dirty="0"/>
              <a:t>,</a:t>
            </a:r>
            <a:r>
              <a:rPr lang="zh-CN" altLang="en-US" sz="2000" dirty="0"/>
              <a:t>违反规定采取</a:t>
            </a:r>
            <a:r>
              <a:rPr lang="en-US" altLang="zh-CN" sz="2000" dirty="0"/>
              <a:t>«</a:t>
            </a:r>
            <a:r>
              <a:rPr lang="zh-CN" altLang="en-US" sz="2000" dirty="0"/>
              <a:t>证券法</a:t>
            </a:r>
            <a:r>
              <a:rPr lang="en-US" altLang="zh-CN" sz="2000" dirty="0"/>
              <a:t>»</a:t>
            </a:r>
            <a:r>
              <a:rPr lang="zh-CN" altLang="en-US" sz="2000" dirty="0"/>
              <a:t>第１８０条规</a:t>
            </a:r>
            <a:r>
              <a:rPr lang="zh-CN" altLang="en-US" sz="2000" dirty="0" smtClean="0"/>
              <a:t>定的现场检查</a:t>
            </a:r>
            <a:r>
              <a:rPr lang="zh-CN" altLang="en-US" sz="2000" dirty="0"/>
              <a:t>、调查取证、查询、冻结或者查封等措施的</a:t>
            </a:r>
            <a:r>
              <a:rPr lang="en-US" altLang="zh-CN" sz="2000" dirty="0"/>
              <a:t>,</a:t>
            </a:r>
            <a:r>
              <a:rPr lang="zh-CN" altLang="en-US" sz="2000" dirty="0"/>
              <a:t>违反规定对有关机构和人员实施行政处罚的</a:t>
            </a:r>
            <a:r>
              <a:rPr lang="en-US" altLang="zh-CN" sz="2000" dirty="0" smtClean="0"/>
              <a:t>,</a:t>
            </a:r>
            <a:r>
              <a:rPr lang="zh-CN" altLang="en-US" sz="2000" dirty="0" smtClean="0"/>
              <a:t>以及</a:t>
            </a:r>
            <a:r>
              <a:rPr lang="zh-CN" altLang="en-US" sz="2000" dirty="0"/>
              <a:t>其他不依法履行职责的行为</a:t>
            </a:r>
            <a:r>
              <a:rPr lang="en-US" altLang="zh-CN" sz="2000" dirty="0"/>
              <a:t>.</a:t>
            </a:r>
          </a:p>
          <a:p>
            <a:pPr marL="357188" indent="444500"/>
            <a:r>
              <a:rPr lang="en-US" altLang="zh-CN" sz="2000" dirty="0" smtClean="0"/>
              <a:t>(44)</a:t>
            </a:r>
            <a:r>
              <a:rPr lang="zh-CN" altLang="en-US" sz="2000" dirty="0"/>
              <a:t>证券监督管理机构的工作人员和发行审核委员会的组成人员</a:t>
            </a:r>
            <a:r>
              <a:rPr lang="en-US" altLang="zh-CN" sz="2000" dirty="0"/>
              <a:t>,</a:t>
            </a:r>
            <a:r>
              <a:rPr lang="zh-CN" altLang="en-US" sz="2000" dirty="0"/>
              <a:t>不履行法律规</a:t>
            </a:r>
            <a:r>
              <a:rPr lang="zh-CN" altLang="en-US" sz="2000" dirty="0" smtClean="0"/>
              <a:t>定的职责</a:t>
            </a:r>
            <a:r>
              <a:rPr lang="en-US" altLang="zh-CN" sz="2000" dirty="0"/>
              <a:t>,</a:t>
            </a:r>
            <a:r>
              <a:rPr lang="zh-CN" altLang="en-US" sz="2000" dirty="0"/>
              <a:t>滥用职权、玩忽职守</a:t>
            </a:r>
            <a:r>
              <a:rPr lang="en-US" altLang="zh-CN" sz="2000" dirty="0"/>
              <a:t>,</a:t>
            </a:r>
            <a:r>
              <a:rPr lang="zh-CN" altLang="en-US" sz="2000" dirty="0"/>
              <a:t>利用职务便利谋取不正当利益</a:t>
            </a:r>
            <a:r>
              <a:rPr lang="en-US" altLang="zh-CN" sz="2000" dirty="0"/>
              <a:t>,</a:t>
            </a:r>
            <a:r>
              <a:rPr lang="zh-CN" altLang="en-US" sz="2000" dirty="0"/>
              <a:t>或者泄露所</a:t>
            </a:r>
            <a:r>
              <a:rPr lang="zh-CN" altLang="en-US" sz="2000" dirty="0" smtClean="0"/>
              <a:t>知悉的有关单位和个人的商业</a:t>
            </a:r>
            <a:r>
              <a:rPr lang="zh-CN" altLang="en-US" sz="2000" dirty="0"/>
              <a:t>秘密的</a:t>
            </a:r>
            <a:r>
              <a:rPr lang="en-US" altLang="zh-CN" sz="2000" dirty="0"/>
              <a:t>.</a:t>
            </a:r>
          </a:p>
          <a:p>
            <a:pPr marL="357188" indent="444500"/>
            <a:r>
              <a:rPr lang="en-US" altLang="zh-CN" sz="2000" dirty="0" smtClean="0"/>
              <a:t>(45)</a:t>
            </a:r>
            <a:r>
              <a:rPr lang="zh-CN" altLang="en-US" sz="2000" dirty="0"/>
              <a:t>证券交易所对不符合</a:t>
            </a:r>
            <a:r>
              <a:rPr lang="en-US" altLang="zh-CN" sz="2000" dirty="0"/>
              <a:t>«</a:t>
            </a:r>
            <a:r>
              <a:rPr lang="zh-CN" altLang="en-US" sz="2000" dirty="0"/>
              <a:t>证券法</a:t>
            </a:r>
            <a:r>
              <a:rPr lang="en-US" altLang="zh-CN" sz="2000" dirty="0"/>
              <a:t>»</a:t>
            </a:r>
            <a:r>
              <a:rPr lang="zh-CN" altLang="en-US" sz="2000" dirty="0"/>
              <a:t>规定条件的证券上市申请予以审核同意的</a:t>
            </a:r>
            <a:r>
              <a:rPr lang="en-US" altLang="zh-CN" sz="2000" dirty="0"/>
              <a:t>.</a:t>
            </a:r>
          </a:p>
          <a:p>
            <a:pPr marL="357188" indent="444500"/>
            <a:r>
              <a:rPr lang="en-US" altLang="zh-CN" sz="2000" dirty="0" smtClean="0"/>
              <a:t>(46)</a:t>
            </a:r>
            <a:r>
              <a:rPr lang="zh-CN" altLang="en-US" sz="2000" dirty="0"/>
              <a:t>拒绝、阻碍证券监督管理机构及其工作人员依法行使监督检查、调查职权未使用</a:t>
            </a:r>
            <a:r>
              <a:rPr lang="zh-CN" altLang="en-US" sz="2000" dirty="0" smtClean="0"/>
              <a:t>暴力</a:t>
            </a:r>
            <a:r>
              <a:rPr lang="zh-CN" altLang="en-US" sz="2000" dirty="0"/>
              <a:t>、威胁方法的</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288783360"/>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违反证券法行为的法律责任</a:t>
            </a:r>
          </a:p>
        </p:txBody>
      </p:sp>
      <p:sp>
        <p:nvSpPr>
          <p:cNvPr id="37" name="文本框 36"/>
          <p:cNvSpPr txBox="1"/>
          <p:nvPr/>
        </p:nvSpPr>
        <p:spPr>
          <a:xfrm>
            <a:off x="534686" y="870147"/>
            <a:ext cx="10961106" cy="4770537"/>
          </a:xfrm>
          <a:prstGeom prst="rect">
            <a:avLst/>
          </a:prstGeom>
          <a:noFill/>
        </p:spPr>
        <p:txBody>
          <a:bodyPr wrap="square" rtlCol="0">
            <a:spAutoFit/>
          </a:bodyPr>
          <a:lstStyle/>
          <a:p>
            <a:r>
              <a:rPr lang="zh-CN" altLang="en-US" sz="2400" dirty="0"/>
              <a:t>三、法律责任的形式与追究程序</a:t>
            </a:r>
          </a:p>
          <a:p>
            <a:pPr marL="177800" indent="446088"/>
            <a:endParaRPr lang="en-US" altLang="zh-CN" sz="2000" dirty="0" smtClean="0"/>
          </a:p>
          <a:p>
            <a:pPr marL="177800" indent="446088"/>
            <a:r>
              <a:rPr lang="en-US" altLang="zh-CN" sz="2000" dirty="0" smtClean="0"/>
              <a:t>«</a:t>
            </a:r>
            <a:r>
              <a:rPr lang="zh-CN" altLang="en-US" sz="2000" dirty="0"/>
              <a:t>证券法</a:t>
            </a:r>
            <a:r>
              <a:rPr lang="en-US" altLang="zh-CN" sz="2000" dirty="0"/>
              <a:t>»</a:t>
            </a:r>
            <a:r>
              <a:rPr lang="zh-CN" altLang="en-US" sz="2000" dirty="0"/>
              <a:t>规定承担法律责任的形式主要有</a:t>
            </a:r>
            <a:r>
              <a:rPr lang="en-US" altLang="zh-CN" sz="2000" dirty="0"/>
              <a:t>:</a:t>
            </a:r>
            <a:r>
              <a:rPr lang="zh-CN" altLang="en-US" sz="2000" dirty="0"/>
              <a:t>责令停止</a:t>
            </a:r>
            <a:r>
              <a:rPr lang="en-US" altLang="zh-CN" sz="2000" dirty="0"/>
              <a:t>;</a:t>
            </a:r>
            <a:r>
              <a:rPr lang="zh-CN" altLang="en-US" sz="2000" dirty="0"/>
              <a:t>责令改正</a:t>
            </a:r>
            <a:r>
              <a:rPr lang="en-US" altLang="zh-CN" sz="2000" dirty="0"/>
              <a:t>;</a:t>
            </a:r>
            <a:r>
              <a:rPr lang="zh-CN" altLang="en-US" sz="2000" dirty="0"/>
              <a:t>责令依法处理</a:t>
            </a:r>
            <a:r>
              <a:rPr lang="en-US" altLang="zh-CN" sz="2000" dirty="0"/>
              <a:t>;</a:t>
            </a:r>
            <a:r>
              <a:rPr lang="zh-CN" altLang="en-US" sz="2000" dirty="0" smtClean="0"/>
              <a:t>责令关闭</a:t>
            </a:r>
            <a:r>
              <a:rPr lang="en-US" altLang="zh-CN" sz="2000" dirty="0"/>
              <a:t>;</a:t>
            </a:r>
            <a:r>
              <a:rPr lang="zh-CN" altLang="en-US" sz="2000" dirty="0"/>
              <a:t>退还资金</a:t>
            </a:r>
            <a:r>
              <a:rPr lang="en-US" altLang="zh-CN" sz="2000" dirty="0"/>
              <a:t>;</a:t>
            </a:r>
            <a:r>
              <a:rPr lang="zh-CN" altLang="en-US" sz="2000" dirty="0"/>
              <a:t>依法赔偿</a:t>
            </a:r>
            <a:r>
              <a:rPr lang="en-US" altLang="zh-CN" sz="2000" dirty="0"/>
              <a:t>;</a:t>
            </a:r>
            <a:r>
              <a:rPr lang="zh-CN" altLang="en-US" sz="2000" dirty="0"/>
              <a:t>取缔</a:t>
            </a:r>
            <a:r>
              <a:rPr lang="en-US" altLang="zh-CN" sz="2000" dirty="0"/>
              <a:t>;</a:t>
            </a:r>
            <a:r>
              <a:rPr lang="zh-CN" altLang="en-US" sz="2000" dirty="0"/>
              <a:t>撤销证券任职或从业资格</a:t>
            </a:r>
            <a:r>
              <a:rPr lang="en-US" altLang="zh-CN" sz="2000" dirty="0"/>
              <a:t>;</a:t>
            </a:r>
            <a:r>
              <a:rPr lang="zh-CN" altLang="en-US" sz="2000" dirty="0"/>
              <a:t>暂停或撤销相关业务许可</a:t>
            </a:r>
            <a:r>
              <a:rPr lang="en-US" altLang="zh-CN" sz="2000" dirty="0"/>
              <a:t>;</a:t>
            </a:r>
            <a:r>
              <a:rPr lang="zh-CN" altLang="en-US" sz="2000" dirty="0" smtClean="0"/>
              <a:t>暂停或撤销自营业务许可</a:t>
            </a:r>
            <a:r>
              <a:rPr lang="en-US" altLang="zh-CN" sz="2000" dirty="0"/>
              <a:t>;</a:t>
            </a:r>
            <a:r>
              <a:rPr lang="zh-CN" altLang="en-US" sz="2000" dirty="0"/>
              <a:t>撤销证券业务许可</a:t>
            </a:r>
            <a:r>
              <a:rPr lang="en-US" altLang="zh-CN" sz="2000" dirty="0"/>
              <a:t>;</a:t>
            </a:r>
            <a:r>
              <a:rPr lang="zh-CN" altLang="en-US" sz="2000" dirty="0"/>
              <a:t>吊销公司营业执照</a:t>
            </a:r>
            <a:r>
              <a:rPr lang="en-US" altLang="zh-CN" sz="2000" dirty="0"/>
              <a:t>;</a:t>
            </a:r>
            <a:r>
              <a:rPr lang="zh-CN" altLang="en-US" sz="2000" dirty="0"/>
              <a:t>警告</a:t>
            </a:r>
            <a:r>
              <a:rPr lang="en-US" altLang="zh-CN" sz="2000" dirty="0"/>
              <a:t>;</a:t>
            </a:r>
            <a:r>
              <a:rPr lang="zh-CN" altLang="en-US" sz="2000" dirty="0"/>
              <a:t>罚款</a:t>
            </a:r>
            <a:r>
              <a:rPr lang="en-US" altLang="zh-CN" sz="2000" dirty="0"/>
              <a:t>;</a:t>
            </a:r>
            <a:r>
              <a:rPr lang="zh-CN" altLang="en-US" sz="2000" dirty="0" smtClean="0"/>
              <a:t>依治安处罚条例处罚</a:t>
            </a:r>
            <a:r>
              <a:rPr lang="en-US" altLang="zh-CN" sz="2000" dirty="0"/>
              <a:t>;</a:t>
            </a:r>
            <a:r>
              <a:rPr lang="zh-CN" altLang="en-US" sz="2000" dirty="0"/>
              <a:t>没收</a:t>
            </a:r>
            <a:r>
              <a:rPr lang="en-US" altLang="zh-CN" sz="2000" dirty="0"/>
              <a:t>;</a:t>
            </a:r>
            <a:r>
              <a:rPr lang="zh-CN" altLang="en-US" sz="2000" dirty="0"/>
              <a:t>行政处分</a:t>
            </a:r>
            <a:r>
              <a:rPr lang="en-US" altLang="zh-CN" sz="2000" dirty="0"/>
              <a:t>;</a:t>
            </a:r>
            <a:r>
              <a:rPr lang="zh-CN" altLang="en-US" sz="2000" dirty="0"/>
              <a:t>刑事处分</a:t>
            </a:r>
            <a:r>
              <a:rPr lang="en-US" altLang="zh-CN" sz="2000" dirty="0"/>
              <a:t>;</a:t>
            </a:r>
            <a:r>
              <a:rPr lang="zh-CN" altLang="en-US" sz="2000" dirty="0"/>
              <a:t>等等</a:t>
            </a:r>
            <a:r>
              <a:rPr lang="en-US" altLang="zh-CN" sz="2000" dirty="0"/>
              <a:t>.</a:t>
            </a:r>
            <a:r>
              <a:rPr lang="zh-CN" altLang="en-US" sz="2000" dirty="0"/>
              <a:t>其中</a:t>
            </a:r>
            <a:r>
              <a:rPr lang="en-US" altLang="zh-CN" sz="2000" dirty="0"/>
              <a:t>,</a:t>
            </a:r>
            <a:r>
              <a:rPr lang="zh-CN" altLang="en-US" sz="2000" dirty="0"/>
              <a:t>罚款有的是在一定标准内按一定比例罚款</a:t>
            </a:r>
            <a:r>
              <a:rPr lang="en-US" altLang="zh-CN" sz="2000" dirty="0"/>
              <a:t>,</a:t>
            </a:r>
            <a:r>
              <a:rPr lang="zh-CN" altLang="en-US" sz="2000" dirty="0" smtClean="0"/>
              <a:t>最高达</a:t>
            </a:r>
            <a:r>
              <a:rPr lang="zh-CN" altLang="en-US" sz="2000" dirty="0"/>
              <a:t>２０％</a:t>
            </a:r>
            <a:r>
              <a:rPr lang="en-US" altLang="zh-CN" sz="2000" dirty="0"/>
              <a:t>;</a:t>
            </a:r>
            <a:r>
              <a:rPr lang="zh-CN" altLang="en-US" sz="2000" dirty="0"/>
              <a:t>有的按一定标准的倍数罚款</a:t>
            </a:r>
            <a:r>
              <a:rPr lang="en-US" altLang="zh-CN" sz="2000" dirty="0"/>
              <a:t>,</a:t>
            </a:r>
            <a:r>
              <a:rPr lang="zh-CN" altLang="en-US" sz="2000" dirty="0"/>
              <a:t>最高达５倍</a:t>
            </a:r>
            <a:r>
              <a:rPr lang="en-US" altLang="zh-CN" sz="2000" dirty="0"/>
              <a:t>;</a:t>
            </a:r>
            <a:r>
              <a:rPr lang="zh-CN" altLang="en-US" sz="2000" dirty="0"/>
              <a:t>有的按金额罚款</a:t>
            </a:r>
            <a:r>
              <a:rPr lang="en-US" altLang="zh-CN" sz="2000" dirty="0"/>
              <a:t>,</a:t>
            </a:r>
            <a:r>
              <a:rPr lang="zh-CN" altLang="en-US" sz="2000" dirty="0"/>
              <a:t>最高达人民币６０万元</a:t>
            </a:r>
            <a:r>
              <a:rPr lang="en-US" altLang="zh-CN" sz="2000" dirty="0" smtClean="0"/>
              <a:t>;</a:t>
            </a:r>
            <a:r>
              <a:rPr lang="zh-CN" altLang="en-US" sz="2000" dirty="0" smtClean="0"/>
              <a:t>有的则是按其非法买卖</a:t>
            </a:r>
            <a:r>
              <a:rPr lang="zh-CN" altLang="en-US" sz="2000" dirty="0"/>
              <a:t>的证券等值以下罚款等</a:t>
            </a:r>
            <a:r>
              <a:rPr lang="en-US" altLang="zh-CN" sz="2000" dirty="0"/>
              <a:t>.</a:t>
            </a:r>
          </a:p>
          <a:p>
            <a:pPr marL="177800" indent="446088"/>
            <a:r>
              <a:rPr lang="zh-CN" altLang="en-US" sz="2000" dirty="0"/>
              <a:t>违反法律、行政法规或者国务院证券监督管理机构的有关规定</a:t>
            </a:r>
            <a:r>
              <a:rPr lang="en-US" altLang="zh-CN" sz="2000" dirty="0"/>
              <a:t>,</a:t>
            </a:r>
            <a:r>
              <a:rPr lang="zh-CN" altLang="en-US" sz="2000" dirty="0"/>
              <a:t>情节严重的</a:t>
            </a:r>
            <a:r>
              <a:rPr lang="en-US" altLang="zh-CN" sz="2000" dirty="0"/>
              <a:t>,</a:t>
            </a:r>
            <a:r>
              <a:rPr lang="zh-CN" altLang="en-US" sz="2000" dirty="0"/>
              <a:t>国务</a:t>
            </a:r>
            <a:r>
              <a:rPr lang="zh-CN" altLang="en-US" sz="2000" dirty="0" smtClean="0"/>
              <a:t>院证券监督管理构可以对有关责任人员采取证券</a:t>
            </a:r>
            <a:r>
              <a:rPr lang="zh-CN" altLang="en-US" sz="2000" dirty="0"/>
              <a:t>市场禁入的措施</a:t>
            </a:r>
            <a:r>
              <a:rPr lang="en-US" altLang="zh-CN" sz="2000" dirty="0"/>
              <a:t>.</a:t>
            </a:r>
            <a:r>
              <a:rPr lang="zh-CN" altLang="en-US" sz="2000" dirty="0"/>
              <a:t>证券市场禁入</a:t>
            </a:r>
            <a:r>
              <a:rPr lang="en-US" altLang="zh-CN" sz="2000" dirty="0"/>
              <a:t>,</a:t>
            </a:r>
            <a:r>
              <a:rPr lang="zh-CN" altLang="en-US" sz="2000" dirty="0"/>
              <a:t>是指在一定</a:t>
            </a:r>
            <a:r>
              <a:rPr lang="zh-CN" altLang="en-US" sz="2000" dirty="0" smtClean="0"/>
              <a:t>期限内直至终</a:t>
            </a:r>
            <a:r>
              <a:rPr lang="zh-CN" altLang="en-US" sz="2000" dirty="0"/>
              <a:t>身不得从事证券业务或者不得担任上市公司董事、监事、高级管理人员的制度</a:t>
            </a:r>
            <a:r>
              <a:rPr lang="en-US" altLang="zh-CN" sz="2000" dirty="0"/>
              <a:t>.</a:t>
            </a:r>
            <a:r>
              <a:rPr lang="zh-CN" altLang="en-US" sz="2000" dirty="0" smtClean="0"/>
              <a:t>违反</a:t>
            </a:r>
            <a:r>
              <a:rPr lang="en-US" altLang="zh-CN" sz="2000" dirty="0"/>
              <a:t>«</a:t>
            </a:r>
            <a:r>
              <a:rPr lang="zh-CN" altLang="en-US" sz="2000" dirty="0"/>
              <a:t>证券法</a:t>
            </a:r>
            <a:r>
              <a:rPr lang="en-US" altLang="zh-CN" sz="2000" dirty="0"/>
              <a:t>»</a:t>
            </a:r>
            <a:r>
              <a:rPr lang="zh-CN" altLang="en-US" sz="2000" dirty="0"/>
              <a:t>的规定</a:t>
            </a:r>
            <a:r>
              <a:rPr lang="en-US" altLang="zh-CN" sz="2000" dirty="0"/>
              <a:t>,</a:t>
            </a:r>
            <a:r>
              <a:rPr lang="zh-CN" altLang="en-US" sz="2000" dirty="0"/>
              <a:t>应承担民事赔偿责任和缴纳罚款、罚金</a:t>
            </a:r>
            <a:r>
              <a:rPr lang="en-US" altLang="zh-CN" sz="2000" dirty="0"/>
              <a:t>,</a:t>
            </a:r>
            <a:r>
              <a:rPr lang="zh-CN" altLang="en-US" sz="2000" dirty="0"/>
              <a:t>其财产不足以同时支付时</a:t>
            </a:r>
            <a:r>
              <a:rPr lang="en-US" altLang="zh-CN" sz="2000" dirty="0"/>
              <a:t>,</a:t>
            </a:r>
            <a:r>
              <a:rPr lang="zh-CN" altLang="en-US" sz="2000" dirty="0" smtClean="0"/>
              <a:t>先承担民事赔偿责</a:t>
            </a:r>
            <a:r>
              <a:rPr lang="zh-CN" altLang="en-US" sz="2000" dirty="0"/>
              <a:t>任</a:t>
            </a:r>
            <a:r>
              <a:rPr lang="en-US" altLang="zh-CN" sz="2000" dirty="0"/>
              <a:t>.</a:t>
            </a:r>
            <a:r>
              <a:rPr lang="zh-CN" altLang="en-US" sz="2000" dirty="0"/>
              <a:t>依法收缴的罚款和没收的违法所得应全部上缴国库</a:t>
            </a:r>
            <a:r>
              <a:rPr lang="en-US" altLang="zh-CN" sz="2000" dirty="0"/>
              <a:t>.</a:t>
            </a:r>
          </a:p>
          <a:p>
            <a:pPr marL="177800" indent="446088"/>
            <a:r>
              <a:rPr lang="zh-CN" altLang="en-US" sz="2000" dirty="0"/>
              <a:t>当事人对证券监督管理机构或者国务院授权部门的处罚决定不服的</a:t>
            </a:r>
            <a:r>
              <a:rPr lang="en-US" altLang="zh-CN" sz="2000" dirty="0"/>
              <a:t>,</a:t>
            </a:r>
            <a:r>
              <a:rPr lang="zh-CN" altLang="en-US" sz="2000" dirty="0" smtClean="0"/>
              <a:t>可以依法申请行政复议</a:t>
            </a:r>
            <a:r>
              <a:rPr lang="en-US" altLang="zh-CN" sz="2000" dirty="0"/>
              <a:t>,</a:t>
            </a:r>
            <a:r>
              <a:rPr lang="zh-CN" altLang="en-US" sz="2000" dirty="0"/>
              <a:t>或者依法直接向人民法院提起诉讼</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855805633"/>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违反证券法行为的法律责任</a:t>
            </a:r>
          </a:p>
        </p:txBody>
      </p:sp>
      <p:sp>
        <p:nvSpPr>
          <p:cNvPr id="37" name="文本框 36"/>
          <p:cNvSpPr txBox="1"/>
          <p:nvPr/>
        </p:nvSpPr>
        <p:spPr>
          <a:xfrm>
            <a:off x="534686" y="870147"/>
            <a:ext cx="10961106" cy="1692771"/>
          </a:xfrm>
          <a:prstGeom prst="rect">
            <a:avLst/>
          </a:prstGeom>
          <a:noFill/>
        </p:spPr>
        <p:txBody>
          <a:bodyPr wrap="square" rtlCol="0">
            <a:spAutoFit/>
          </a:bodyPr>
          <a:lstStyle/>
          <a:p>
            <a:r>
              <a:rPr lang="zh-CN" altLang="en-US" sz="2400" b="1" dirty="0"/>
              <a:t>四、证券犯罪</a:t>
            </a:r>
          </a:p>
          <a:p>
            <a:pPr marL="623888"/>
            <a:r>
              <a:rPr lang="zh-CN" altLang="en-US" sz="2000" dirty="0" smtClean="0"/>
              <a:t>      违</a:t>
            </a:r>
            <a:r>
              <a:rPr lang="zh-CN" altLang="en-US" sz="2000" dirty="0"/>
              <a:t>反</a:t>
            </a:r>
            <a:r>
              <a:rPr lang="en-US" altLang="zh-CN" sz="2000" dirty="0"/>
              <a:t>«</a:t>
            </a:r>
            <a:r>
              <a:rPr lang="zh-CN" altLang="en-US" sz="2000" dirty="0"/>
              <a:t>证券法</a:t>
            </a:r>
            <a:r>
              <a:rPr lang="en-US" altLang="zh-CN" sz="2000" dirty="0"/>
              <a:t>»</a:t>
            </a:r>
            <a:r>
              <a:rPr lang="zh-CN" altLang="en-US" sz="2000" dirty="0"/>
              <a:t>的规定</a:t>
            </a:r>
            <a:r>
              <a:rPr lang="en-US" altLang="zh-CN" sz="2000" dirty="0"/>
              <a:t>,</a:t>
            </a:r>
            <a:r>
              <a:rPr lang="zh-CN" altLang="en-US" sz="2000" dirty="0"/>
              <a:t>构成犯罪的</a:t>
            </a:r>
            <a:r>
              <a:rPr lang="en-US" altLang="zh-CN" sz="2000" dirty="0"/>
              <a:t>,</a:t>
            </a:r>
            <a:r>
              <a:rPr lang="zh-CN" altLang="en-US" sz="2000" dirty="0"/>
              <a:t>依法追究刑事责任</a:t>
            </a:r>
            <a:r>
              <a:rPr lang="en-US" altLang="zh-CN" sz="2000" dirty="0"/>
              <a:t>.«</a:t>
            </a:r>
            <a:r>
              <a:rPr lang="zh-CN" altLang="en-US" sz="2000" dirty="0"/>
              <a:t>中华人民共和国刑法</a:t>
            </a:r>
            <a:r>
              <a:rPr lang="en-US" altLang="zh-CN" sz="2000" dirty="0" smtClean="0"/>
              <a:t>» </a:t>
            </a:r>
            <a:r>
              <a:rPr lang="zh-CN" altLang="en-US" sz="2000" dirty="0" smtClean="0"/>
              <a:t>规定为伪造</a:t>
            </a:r>
            <a:r>
              <a:rPr lang="zh-CN" altLang="en-US" sz="2000" dirty="0"/>
              <a:t>、变造股票、公司、企业债券罪</a:t>
            </a:r>
            <a:r>
              <a:rPr lang="en-US" altLang="zh-CN" sz="2000" dirty="0"/>
              <a:t>,</a:t>
            </a:r>
            <a:r>
              <a:rPr lang="zh-CN" altLang="en-US" sz="2000" dirty="0"/>
              <a:t>擅自发行股票、公司、企业债券罪</a:t>
            </a:r>
            <a:r>
              <a:rPr lang="en-US" altLang="zh-CN" sz="2000" dirty="0"/>
              <a:t>,</a:t>
            </a:r>
            <a:r>
              <a:rPr lang="zh-CN" altLang="en-US" sz="2000" dirty="0" smtClean="0"/>
              <a:t>内幕</a:t>
            </a:r>
            <a:r>
              <a:rPr lang="zh-CN" altLang="en-US" sz="2000" dirty="0"/>
              <a:t>交易、泄露内幕信息罪</a:t>
            </a:r>
            <a:r>
              <a:rPr lang="en-US" altLang="zh-CN" sz="2000" dirty="0"/>
              <a:t>,</a:t>
            </a:r>
            <a:r>
              <a:rPr lang="zh-CN" altLang="en-US" sz="2000" dirty="0"/>
              <a:t>编造并传播证券交易虚假信息罪</a:t>
            </a:r>
            <a:r>
              <a:rPr lang="en-US" altLang="zh-CN" sz="2000" dirty="0"/>
              <a:t>,</a:t>
            </a:r>
            <a:r>
              <a:rPr lang="zh-CN" altLang="en-US" sz="2000" dirty="0"/>
              <a:t>诱骗投资者买卖证券罪</a:t>
            </a:r>
            <a:r>
              <a:rPr lang="en-US" altLang="zh-CN" sz="2000" dirty="0"/>
              <a:t>,</a:t>
            </a:r>
            <a:r>
              <a:rPr lang="zh-CN" altLang="en-US" sz="2000" dirty="0" smtClean="0"/>
              <a:t>操纵证券交易价</a:t>
            </a:r>
            <a:r>
              <a:rPr lang="zh-CN" altLang="en-US" sz="2000" dirty="0"/>
              <a:t>格罪</a:t>
            </a:r>
            <a:r>
              <a:rPr lang="en-US" altLang="zh-CN" sz="2000" dirty="0"/>
              <a:t>,</a:t>
            </a:r>
            <a:r>
              <a:rPr lang="zh-CN" altLang="en-US" sz="2000" dirty="0"/>
              <a:t>中介组织人员提供虚假证明文件罪</a:t>
            </a:r>
            <a:r>
              <a:rPr lang="en-US" altLang="zh-CN" sz="2000" dirty="0"/>
              <a:t>,</a:t>
            </a:r>
            <a:r>
              <a:rPr lang="zh-CN" altLang="en-US" sz="2000" dirty="0"/>
              <a:t>中介组织人员出具证明文件</a:t>
            </a:r>
            <a:r>
              <a:rPr lang="zh-CN" altLang="en-US" sz="2000" dirty="0" smtClean="0"/>
              <a:t>重大失实</a:t>
            </a:r>
            <a:r>
              <a:rPr lang="zh-Hant" altLang="en-US" sz="2000" dirty="0" smtClean="0"/>
              <a:t>罪</a:t>
            </a:r>
            <a:r>
              <a:rPr lang="en-US" altLang="zh-Hant" sz="2000" dirty="0"/>
              <a:t>,</a:t>
            </a:r>
            <a:r>
              <a:rPr lang="zh-Hant" altLang="en-US" sz="2000" dirty="0"/>
              <a:t>等等</a:t>
            </a:r>
            <a:r>
              <a:rPr lang="en-US" altLang="zh-Hant" sz="2000" dirty="0"/>
              <a:t>.</a:t>
            </a:r>
            <a:endParaRPr lang="en-US" altLang="zh-CN" sz="20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132484644"/>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bg>
      <p:bgPr>
        <a:blipFill dpi="0" rotWithShape="1">
          <a:blip r:embed="rId5" cstate="screen">
            <a:lum/>
            <a:extLst>
              <a:ext uri="{28A0092B-C50C-407E-A947-70E740481C1C}">
                <a14:useLocalDpi xmlns:a14="http://schemas.microsoft.com/office/drawing/2010/main"/>
              </a:ext>
            </a:extLst>
          </a:blip>
          <a:srcRect/>
          <a:stretch>
            <a:fillRect/>
          </a:stretch>
        </a:blipFill>
        <a:effectLst/>
      </p:bgPr>
    </p:bg>
    <p:spTree>
      <p:nvGrpSpPr>
        <p:cNvPr id="1" name=""/>
        <p:cNvGrpSpPr/>
        <p:nvPr/>
      </p:nvGrpSpPr>
      <p:grpSpPr>
        <a:xfrm>
          <a:off x="0" y="0"/>
          <a:ext cx="0" cy="0"/>
          <a:chOff x="0" y="0"/>
          <a:chExt cx="0" cy="0"/>
        </a:xfrm>
      </p:grpSpPr>
      <p:sp>
        <p:nvSpPr>
          <p:cNvPr id="5" name="PA_文本框 4"/>
          <p:cNvSpPr txBox="1"/>
          <p:nvPr>
            <p:custDataLst>
              <p:tags r:id="rId2"/>
            </p:custDataLst>
          </p:nvPr>
        </p:nvSpPr>
        <p:spPr>
          <a:xfrm>
            <a:off x="737936" y="2982815"/>
            <a:ext cx="6363904" cy="923330"/>
          </a:xfrm>
          <a:prstGeom prst="rect">
            <a:avLst/>
          </a:prstGeom>
          <a:noFill/>
        </p:spPr>
        <p:txBody>
          <a:bodyPr wrap="square" rtlCol="0">
            <a:spAutoFit/>
          </a:bodyPr>
          <a:lstStyle/>
          <a:p>
            <a:r>
              <a:rPr lang="zh-CN" altLang="en-US" sz="5400" spc="600" dirty="0" smtClean="0">
                <a:cs typeface="+mn-ea"/>
                <a:sym typeface="+mn-lt"/>
              </a:rPr>
              <a:t>本章结束！</a:t>
            </a:r>
            <a:endParaRPr lang="zh-CN" altLang="en-US" sz="5400" spc="600" dirty="0">
              <a:cs typeface="+mn-ea"/>
              <a:sym typeface="+mn-lt"/>
            </a:endParaRPr>
          </a:p>
        </p:txBody>
      </p:sp>
    </p:spTree>
    <p:extLst>
      <p:ext uri="{BB962C8B-B14F-4D97-AF65-F5344CB8AC3E}">
        <p14:creationId xmlns:p14="http://schemas.microsoft.com/office/powerpoint/2010/main" val="3138723342"/>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1" presetClass="entr" presetSubtype="0" fill="hold" grpId="0" nodeType="click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证券法概述</a:t>
            </a:r>
          </a:p>
        </p:txBody>
      </p:sp>
      <p:sp>
        <p:nvSpPr>
          <p:cNvPr id="37" name="文本框 36"/>
          <p:cNvSpPr txBox="1"/>
          <p:nvPr/>
        </p:nvSpPr>
        <p:spPr>
          <a:xfrm>
            <a:off x="556967" y="803294"/>
            <a:ext cx="11005661" cy="3416320"/>
          </a:xfrm>
          <a:prstGeom prst="rect">
            <a:avLst/>
          </a:prstGeom>
          <a:noFill/>
        </p:spPr>
        <p:txBody>
          <a:bodyPr wrap="square" rtlCol="0">
            <a:spAutoFit/>
          </a:bodyPr>
          <a:lstStyle/>
          <a:p>
            <a:r>
              <a:rPr lang="zh-CN" altLang="en-US" sz="2400" dirty="0"/>
              <a:t>一、证券及证券法的概念</a:t>
            </a:r>
          </a:p>
          <a:p>
            <a:pPr indent="623888"/>
            <a:endParaRPr lang="en-US" altLang="zh-CN" sz="2400" dirty="0" smtClean="0"/>
          </a:p>
          <a:p>
            <a:pPr indent="623888"/>
            <a:r>
              <a:rPr lang="en-US" altLang="zh-CN" sz="2400" dirty="0" smtClean="0"/>
              <a:t>(</a:t>
            </a:r>
            <a:r>
              <a:rPr lang="zh-CN" altLang="en-US" sz="2400" dirty="0"/>
              <a:t>三</a:t>
            </a:r>
            <a:r>
              <a:rPr lang="en-US" altLang="zh-CN" sz="2400" dirty="0"/>
              <a:t>)</a:t>
            </a:r>
            <a:r>
              <a:rPr lang="zh-CN" altLang="en-US" sz="2400" dirty="0"/>
              <a:t>证券法的概念及我国证券立法概况</a:t>
            </a:r>
          </a:p>
          <a:p>
            <a:pPr indent="623888"/>
            <a:r>
              <a:rPr lang="zh-CN" altLang="en-US" sz="2400" dirty="0"/>
              <a:t>证券法是规范证券发行与交易的法律</a:t>
            </a:r>
            <a:r>
              <a:rPr lang="en-US" altLang="zh-CN" sz="2400" dirty="0"/>
              <a:t>.</a:t>
            </a:r>
            <a:r>
              <a:rPr lang="zh-CN" altLang="en-US" sz="2400" dirty="0"/>
              <a:t>证券法的概念有狭义和广义之分</a:t>
            </a:r>
            <a:r>
              <a:rPr lang="en-US" altLang="zh-CN" sz="2400" dirty="0"/>
              <a:t>.</a:t>
            </a:r>
            <a:r>
              <a:rPr lang="zh-CN" altLang="en-US" sz="2400" dirty="0"/>
              <a:t>狭义</a:t>
            </a:r>
            <a:r>
              <a:rPr lang="zh-CN" altLang="en-US" sz="2400" dirty="0" smtClean="0"/>
              <a:t>的证券法指</a:t>
            </a:r>
            <a:r>
              <a:rPr lang="en-US" altLang="zh-CN" sz="2400" dirty="0"/>
              <a:t>«</a:t>
            </a:r>
            <a:r>
              <a:rPr lang="zh-CN" altLang="en-US" sz="2400" dirty="0"/>
              <a:t>证券法</a:t>
            </a:r>
            <a:r>
              <a:rPr lang="en-US" altLang="zh-CN" sz="2400" dirty="0"/>
              <a:t>».</a:t>
            </a:r>
            <a:r>
              <a:rPr lang="zh-CN" altLang="en-US" sz="2400" dirty="0"/>
              <a:t>广义的证券法除</a:t>
            </a:r>
            <a:r>
              <a:rPr lang="en-US" altLang="zh-CN" sz="2400" dirty="0"/>
              <a:t>«</a:t>
            </a:r>
            <a:r>
              <a:rPr lang="zh-CN" altLang="en-US" sz="2400" dirty="0"/>
              <a:t>证券法</a:t>
            </a:r>
            <a:r>
              <a:rPr lang="en-US" altLang="zh-CN" sz="2400" dirty="0"/>
              <a:t>»</a:t>
            </a:r>
            <a:r>
              <a:rPr lang="zh-CN" altLang="en-US" sz="2400" dirty="0"/>
              <a:t>外</a:t>
            </a:r>
            <a:r>
              <a:rPr lang="en-US" altLang="zh-CN" sz="2400" dirty="0"/>
              <a:t>,</a:t>
            </a:r>
            <a:r>
              <a:rPr lang="zh-CN" altLang="en-US" sz="2400" dirty="0"/>
              <a:t>还包括其他法律中有关证券管理的规定、</a:t>
            </a:r>
            <a:r>
              <a:rPr lang="zh-CN" altLang="en-US" sz="2400" dirty="0" smtClean="0"/>
              <a:t>国务院颁发</a:t>
            </a:r>
            <a:r>
              <a:rPr lang="zh-CN" altLang="en-US" sz="2400" dirty="0"/>
              <a:t>的有关证券管理的行政法规、证券管理部门发布的部门规章、地方立法部门颁</a:t>
            </a:r>
            <a:r>
              <a:rPr lang="zh-CN" altLang="en-US" sz="2400" dirty="0" smtClean="0"/>
              <a:t>布的有关证券</a:t>
            </a:r>
            <a:r>
              <a:rPr lang="zh-CN" altLang="en-US" sz="2400" dirty="0"/>
              <a:t>管理的地方性法规和规章等</a:t>
            </a:r>
            <a:r>
              <a:rPr lang="en-US" altLang="zh-CN" sz="2400" dirty="0"/>
              <a:t>.</a:t>
            </a:r>
            <a:r>
              <a:rPr lang="zh-CN" altLang="en-US" sz="2400" dirty="0"/>
              <a:t>证券交易所等有关证券自律性组织依法</a:t>
            </a:r>
            <a:r>
              <a:rPr lang="zh-CN" altLang="en-US" sz="2400" dirty="0" smtClean="0"/>
              <a:t>制定的业务规则</a:t>
            </a:r>
            <a:r>
              <a:rPr lang="zh-CN" altLang="en-US" sz="2400" dirty="0"/>
              <a:t>和行业活动准则等对我国证券市场的规范运作也起到重要的调整作用</a:t>
            </a:r>
            <a:r>
              <a:rPr lang="en-US" altLang="zh-CN" sz="2400" dirty="0"/>
              <a:t>.</a:t>
            </a:r>
            <a:endParaRPr lang="zh-CN" altLang="en-US"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054194349"/>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证券法概述</a:t>
            </a:r>
          </a:p>
        </p:txBody>
      </p:sp>
      <p:sp>
        <p:nvSpPr>
          <p:cNvPr id="37" name="文本框 36"/>
          <p:cNvSpPr txBox="1"/>
          <p:nvPr/>
        </p:nvSpPr>
        <p:spPr>
          <a:xfrm>
            <a:off x="556967" y="803294"/>
            <a:ext cx="11317562" cy="5509201"/>
          </a:xfrm>
          <a:prstGeom prst="rect">
            <a:avLst/>
          </a:prstGeom>
          <a:noFill/>
        </p:spPr>
        <p:txBody>
          <a:bodyPr wrap="square" rtlCol="0">
            <a:spAutoFit/>
          </a:bodyPr>
          <a:lstStyle/>
          <a:p>
            <a:r>
              <a:rPr lang="zh-CN" altLang="en-US" sz="2400" b="1" dirty="0"/>
              <a:t>二、</a:t>
            </a:r>
            <a:r>
              <a:rPr lang="zh-CN" altLang="en-US" sz="2400" b="1" dirty="0" smtClean="0"/>
              <a:t>证券活动和证券管理原则</a:t>
            </a:r>
            <a:endParaRPr lang="en-US" altLang="zh-CN" sz="2400" b="1" dirty="0"/>
          </a:p>
          <a:p>
            <a:pPr indent="534988"/>
            <a:r>
              <a:rPr lang="en-US" altLang="zh-CN" sz="2400" dirty="0"/>
              <a:t>(</a:t>
            </a:r>
            <a:r>
              <a:rPr lang="zh-CN" altLang="en-US" sz="2400" dirty="0"/>
              <a:t>一</a:t>
            </a:r>
            <a:r>
              <a:rPr lang="en-US" altLang="zh-CN" sz="2400" dirty="0"/>
              <a:t>)</a:t>
            </a:r>
            <a:r>
              <a:rPr lang="zh-CN" altLang="en-US" sz="2400" dirty="0"/>
              <a:t>公开、公平、公正原则</a:t>
            </a:r>
          </a:p>
          <a:p>
            <a:pPr indent="534988"/>
            <a:r>
              <a:rPr lang="en-US" altLang="zh-CN" sz="2000" dirty="0"/>
              <a:t>«</a:t>
            </a:r>
            <a:r>
              <a:rPr lang="zh-CN" altLang="en-US" sz="2000" dirty="0"/>
              <a:t>证券法</a:t>
            </a:r>
            <a:r>
              <a:rPr lang="en-US" altLang="zh-CN" sz="2000" dirty="0"/>
              <a:t>»</a:t>
            </a:r>
            <a:r>
              <a:rPr lang="zh-CN" altLang="en-US" sz="2000" dirty="0"/>
              <a:t>第３条规定</a:t>
            </a:r>
            <a:r>
              <a:rPr lang="en-US" altLang="zh-CN" sz="2000" dirty="0"/>
              <a:t>:“</a:t>
            </a:r>
            <a:r>
              <a:rPr lang="zh-CN" altLang="en-US" sz="2000" dirty="0"/>
              <a:t>证券的发行、交易活动</a:t>
            </a:r>
            <a:r>
              <a:rPr lang="en-US" altLang="zh-CN" sz="2000" dirty="0"/>
              <a:t>,</a:t>
            </a:r>
            <a:r>
              <a:rPr lang="zh-CN" altLang="en-US" sz="2000" dirty="0"/>
              <a:t>必须实行公开、公平、公正的原则</a:t>
            </a:r>
            <a:r>
              <a:rPr lang="en-US" altLang="zh-CN" sz="2000" dirty="0"/>
              <a:t>.”</a:t>
            </a:r>
          </a:p>
          <a:p>
            <a:pPr indent="534988"/>
            <a:r>
              <a:rPr lang="zh-CN" altLang="en-US" sz="2000" dirty="0"/>
              <a:t>公开原则是指市场信息要公开</a:t>
            </a:r>
            <a:r>
              <a:rPr lang="en-US" altLang="zh-CN" sz="2000" dirty="0" smtClean="0"/>
              <a:t>.</a:t>
            </a:r>
          </a:p>
          <a:p>
            <a:pPr indent="534988"/>
            <a:r>
              <a:rPr lang="zh-CN" altLang="en-US" sz="2000" dirty="0"/>
              <a:t>公平原则是指所有市场参与者都具有平等的地位</a:t>
            </a:r>
            <a:r>
              <a:rPr lang="en-US" altLang="zh-CN" sz="2000" dirty="0"/>
              <a:t>,</a:t>
            </a:r>
            <a:r>
              <a:rPr lang="zh-CN" altLang="en-US" sz="2000" dirty="0"/>
              <a:t>其合法权益都应受到公平的保护</a:t>
            </a:r>
            <a:r>
              <a:rPr lang="en-US" altLang="zh-CN" sz="2000" dirty="0" smtClean="0"/>
              <a:t>.</a:t>
            </a:r>
            <a:r>
              <a:rPr lang="zh-CN" altLang="en-US" sz="2000" dirty="0" smtClean="0"/>
              <a:t>它们在证券发</a:t>
            </a:r>
            <a:r>
              <a:rPr lang="zh-CN" altLang="en-US" sz="2000" dirty="0"/>
              <a:t>行和交易中应当机会均等、待遇相同</a:t>
            </a:r>
            <a:r>
              <a:rPr lang="en-US" altLang="zh-CN" sz="2000" dirty="0" smtClean="0"/>
              <a:t>.</a:t>
            </a:r>
          </a:p>
          <a:p>
            <a:pPr indent="534988"/>
            <a:r>
              <a:rPr lang="zh-CN" altLang="en-US" sz="2000" dirty="0"/>
              <a:t>公正原则是指在证券发行和交易的有关事务处理上</a:t>
            </a:r>
            <a:r>
              <a:rPr lang="en-US" altLang="zh-CN" sz="2000" dirty="0"/>
              <a:t>,</a:t>
            </a:r>
            <a:r>
              <a:rPr lang="zh-CN" altLang="en-US" sz="2000" dirty="0"/>
              <a:t>在坚持客观事实的基础上</a:t>
            </a:r>
            <a:r>
              <a:rPr lang="en-US" altLang="zh-CN" sz="2000" dirty="0"/>
              <a:t>,</a:t>
            </a:r>
            <a:r>
              <a:rPr lang="zh-CN" altLang="en-US" sz="2000" dirty="0" smtClean="0"/>
              <a:t>做到一视</a:t>
            </a:r>
            <a:r>
              <a:rPr lang="zh-CN" altLang="en-US" sz="2000" dirty="0"/>
              <a:t>同仁</a:t>
            </a:r>
            <a:r>
              <a:rPr lang="en-US" altLang="zh-CN" sz="2000" dirty="0"/>
              <a:t>,</a:t>
            </a:r>
            <a:r>
              <a:rPr lang="zh-CN" altLang="en-US" sz="2000" dirty="0"/>
              <a:t>对所有证券市场参与者都要给予公正的待遇</a:t>
            </a:r>
            <a:r>
              <a:rPr lang="en-US" altLang="zh-CN" sz="2000" dirty="0"/>
              <a:t>,</a:t>
            </a:r>
            <a:r>
              <a:rPr lang="zh-CN" altLang="en-US" sz="2000" dirty="0" smtClean="0"/>
              <a:t>尤其是证券监管机关要坚持公正原</a:t>
            </a:r>
            <a:r>
              <a:rPr lang="zh-TW" altLang="en-US" sz="2000" dirty="0" smtClean="0"/>
              <a:t>则</a:t>
            </a:r>
            <a:r>
              <a:rPr lang="en-US" altLang="zh-TW" sz="2000" dirty="0" smtClean="0"/>
              <a:t>.</a:t>
            </a:r>
          </a:p>
          <a:p>
            <a:pPr indent="534988"/>
            <a:endParaRPr lang="en-US" altLang="zh-CN" sz="2000" b="1" dirty="0"/>
          </a:p>
          <a:p>
            <a:pPr indent="534988"/>
            <a:r>
              <a:rPr lang="en-US" altLang="zh-CN" sz="2400" dirty="0"/>
              <a:t>(</a:t>
            </a:r>
            <a:r>
              <a:rPr lang="zh-CN" altLang="en-US" sz="2400" dirty="0"/>
              <a:t>二</a:t>
            </a:r>
            <a:r>
              <a:rPr lang="en-US" altLang="zh-CN" sz="2400" dirty="0"/>
              <a:t>)</a:t>
            </a:r>
            <a:r>
              <a:rPr lang="zh-CN" altLang="en-US" sz="2400" dirty="0"/>
              <a:t>自愿、有偿、诚实信用原则</a:t>
            </a:r>
          </a:p>
          <a:p>
            <a:pPr indent="534988"/>
            <a:r>
              <a:rPr lang="en-US" altLang="zh-CN" sz="2000" dirty="0"/>
              <a:t>«</a:t>
            </a:r>
            <a:r>
              <a:rPr lang="zh-CN" altLang="en-US" sz="2000" dirty="0"/>
              <a:t>证券法</a:t>
            </a:r>
            <a:r>
              <a:rPr lang="en-US" altLang="zh-CN" sz="2000" dirty="0"/>
              <a:t>»</a:t>
            </a:r>
            <a:r>
              <a:rPr lang="zh-CN" altLang="en-US" sz="2000" dirty="0"/>
              <a:t>第４条规定</a:t>
            </a:r>
            <a:r>
              <a:rPr lang="en-US" altLang="zh-CN" sz="2000" dirty="0"/>
              <a:t>:“</a:t>
            </a:r>
            <a:r>
              <a:rPr lang="zh-CN" altLang="en-US" sz="2000" dirty="0"/>
              <a:t>证券发行、交易活动的当事人具有平等的法律地位</a:t>
            </a:r>
            <a:r>
              <a:rPr lang="en-US" altLang="zh-CN" sz="2000" dirty="0"/>
              <a:t>,</a:t>
            </a:r>
            <a:r>
              <a:rPr lang="zh-CN" altLang="en-US" sz="2000" dirty="0" smtClean="0"/>
              <a:t>应当遵守自愿</a:t>
            </a:r>
            <a:r>
              <a:rPr lang="zh-CN" altLang="en-US" sz="2000" dirty="0"/>
              <a:t>、有偿、诚实信用的原则</a:t>
            </a:r>
            <a:r>
              <a:rPr lang="en-US" altLang="zh-CN" sz="2000" dirty="0"/>
              <a:t>.”</a:t>
            </a:r>
          </a:p>
          <a:p>
            <a:pPr indent="534988"/>
            <a:r>
              <a:rPr lang="zh-CN" altLang="en-US" sz="2000" dirty="0"/>
              <a:t>自愿是指当事人有权按照自己的意愿参与证券发行与证券交易活动</a:t>
            </a:r>
            <a:r>
              <a:rPr lang="en-US" altLang="zh-CN" sz="2000" dirty="0"/>
              <a:t>,</a:t>
            </a:r>
            <a:r>
              <a:rPr lang="zh-CN" altLang="en-US" sz="2000" dirty="0"/>
              <a:t>其他人不得干涉</a:t>
            </a:r>
            <a:r>
              <a:rPr lang="en-US" altLang="zh-CN" sz="2000" dirty="0" smtClean="0"/>
              <a:t>,</a:t>
            </a:r>
            <a:r>
              <a:rPr lang="zh-CN" altLang="en-US" sz="2000" dirty="0" smtClean="0"/>
              <a:t>也不得采取欺骗</a:t>
            </a:r>
            <a:r>
              <a:rPr lang="zh-CN" altLang="en-US" sz="2000" dirty="0"/>
              <a:t>、威吓或胁迫等手段影响当事人决策</a:t>
            </a:r>
            <a:r>
              <a:rPr lang="en-US" altLang="zh-CN" sz="2000" dirty="0"/>
              <a:t>.</a:t>
            </a:r>
            <a:r>
              <a:rPr lang="zh-CN" altLang="en-US" sz="2000" dirty="0"/>
              <a:t>在市场交易活动中</a:t>
            </a:r>
            <a:r>
              <a:rPr lang="en-US" altLang="zh-CN" sz="2000" dirty="0"/>
              <a:t>,</a:t>
            </a:r>
            <a:r>
              <a:rPr lang="zh-CN" altLang="en-US" sz="2000" dirty="0"/>
              <a:t>任何一方都</a:t>
            </a:r>
            <a:r>
              <a:rPr lang="zh-CN" altLang="en-US" sz="2000" dirty="0" smtClean="0"/>
              <a:t>不得把</a:t>
            </a:r>
            <a:r>
              <a:rPr lang="zh-CN" altLang="en-US" sz="2000" dirty="0"/>
              <a:t>自己的意志强加给对方</a:t>
            </a:r>
            <a:r>
              <a:rPr lang="en-US" altLang="zh-CN" sz="2000" dirty="0"/>
              <a:t>.</a:t>
            </a:r>
          </a:p>
          <a:p>
            <a:pPr indent="534988"/>
            <a:r>
              <a:rPr lang="zh-CN" altLang="en-US" sz="2000" dirty="0"/>
              <a:t>有偿是指在证券发行和交易活动中</a:t>
            </a:r>
            <a:r>
              <a:rPr lang="en-US" altLang="zh-CN" sz="2000" dirty="0"/>
              <a:t>,</a:t>
            </a:r>
            <a:r>
              <a:rPr lang="zh-CN" altLang="en-US" sz="2000" dirty="0"/>
              <a:t>一方当事人不得无偿占有他方当事</a:t>
            </a:r>
            <a:r>
              <a:rPr lang="zh-CN" altLang="en-US" sz="2000" dirty="0" smtClean="0"/>
              <a:t>人的财产和</a:t>
            </a:r>
            <a:r>
              <a:rPr lang="zh-TW" altLang="en-US" sz="2000" dirty="0" smtClean="0"/>
              <a:t>劳动</a:t>
            </a:r>
            <a:r>
              <a:rPr lang="en-US" altLang="zh-TW" sz="2000" dirty="0"/>
              <a:t>.</a:t>
            </a:r>
          </a:p>
          <a:p>
            <a:pPr indent="534988"/>
            <a:r>
              <a:rPr lang="zh-CN" altLang="en-US" sz="2000" dirty="0" smtClean="0"/>
              <a:t>诚实是指要客观真实</a:t>
            </a:r>
            <a:r>
              <a:rPr lang="en-US" altLang="zh-CN" sz="2000" dirty="0"/>
              <a:t>,</a:t>
            </a:r>
            <a:r>
              <a:rPr lang="zh-CN" altLang="en-US" sz="2000" dirty="0"/>
              <a:t>不欺人、不骗人</a:t>
            </a:r>
            <a:r>
              <a:rPr lang="en-US" altLang="zh-CN" sz="2000" dirty="0"/>
              <a:t>;</a:t>
            </a:r>
            <a:r>
              <a:rPr lang="zh-CN" altLang="en-US" sz="2000" dirty="0"/>
              <a:t>信用是指遵守承诺</a:t>
            </a:r>
            <a:r>
              <a:rPr lang="en-US" altLang="zh-CN" sz="2000" dirty="0"/>
              <a:t>,</a:t>
            </a:r>
            <a:r>
              <a:rPr lang="zh-CN" altLang="en-US" sz="2000" dirty="0"/>
              <a:t>并及时、全面地履行承诺</a:t>
            </a:r>
            <a:r>
              <a:rPr lang="en-US" altLang="zh-CN" sz="2000" dirty="0"/>
              <a:t>.</a:t>
            </a:r>
            <a:endParaRPr lang="zh-CN" altLang="en-US" sz="2000" b="1"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449798716"/>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证券法概述</a:t>
            </a:r>
          </a:p>
        </p:txBody>
      </p:sp>
      <p:sp>
        <p:nvSpPr>
          <p:cNvPr id="37" name="文本框 36"/>
          <p:cNvSpPr txBox="1"/>
          <p:nvPr/>
        </p:nvSpPr>
        <p:spPr>
          <a:xfrm>
            <a:off x="556967" y="803294"/>
            <a:ext cx="11317562" cy="3416320"/>
          </a:xfrm>
          <a:prstGeom prst="rect">
            <a:avLst/>
          </a:prstGeom>
          <a:noFill/>
        </p:spPr>
        <p:txBody>
          <a:bodyPr wrap="square" rtlCol="0">
            <a:spAutoFit/>
          </a:bodyPr>
          <a:lstStyle/>
          <a:p>
            <a:r>
              <a:rPr lang="zh-CN" altLang="en-US" sz="2400" b="1" dirty="0"/>
              <a:t>二、</a:t>
            </a:r>
            <a:r>
              <a:rPr lang="zh-CN" altLang="en-US" sz="2400" b="1" dirty="0" smtClean="0"/>
              <a:t>证券活动和证券管理原则</a:t>
            </a:r>
            <a:endParaRPr lang="en-US" altLang="zh-CN" sz="2400" b="1" dirty="0"/>
          </a:p>
          <a:p>
            <a:pPr indent="534988"/>
            <a:r>
              <a:rPr lang="en-US" altLang="zh-CN" sz="2400" dirty="0"/>
              <a:t>(</a:t>
            </a:r>
            <a:r>
              <a:rPr lang="zh-CN" altLang="en-US" sz="2400" dirty="0"/>
              <a:t>三</a:t>
            </a:r>
            <a:r>
              <a:rPr lang="en-US" altLang="zh-CN" sz="2400" dirty="0"/>
              <a:t>)</a:t>
            </a:r>
            <a:r>
              <a:rPr lang="zh-CN" altLang="en-US" sz="2400" dirty="0"/>
              <a:t>守法原则</a:t>
            </a:r>
          </a:p>
          <a:p>
            <a:pPr indent="534988"/>
            <a:r>
              <a:rPr lang="zh-CN" altLang="en-US" sz="2000" dirty="0"/>
              <a:t>遵守法律、法规是我们在一切社会活动中都必须遵守的原则</a:t>
            </a:r>
            <a:r>
              <a:rPr lang="en-US" altLang="zh-CN" sz="2000" dirty="0"/>
              <a:t>.«</a:t>
            </a:r>
            <a:r>
              <a:rPr lang="zh-CN" altLang="en-US" sz="2000" dirty="0"/>
              <a:t>证券法</a:t>
            </a:r>
            <a:r>
              <a:rPr lang="en-US" altLang="zh-CN" sz="2000" dirty="0"/>
              <a:t>»</a:t>
            </a:r>
            <a:r>
              <a:rPr lang="zh-CN" altLang="en-US" sz="2000" dirty="0"/>
              <a:t>第５条规定</a:t>
            </a:r>
            <a:r>
              <a:rPr lang="en-US" altLang="zh-CN" sz="2000" dirty="0" smtClean="0"/>
              <a:t>:</a:t>
            </a:r>
            <a:r>
              <a:rPr lang="zh-CN" altLang="en-US" sz="2000" dirty="0" smtClean="0"/>
              <a:t>“</a:t>
            </a:r>
            <a:r>
              <a:rPr lang="zh-CN" altLang="en-US" sz="2000" dirty="0"/>
              <a:t>证券的发行、交易活动</a:t>
            </a:r>
            <a:r>
              <a:rPr lang="en-US" altLang="zh-CN" sz="2000" dirty="0"/>
              <a:t>,</a:t>
            </a:r>
            <a:r>
              <a:rPr lang="zh-CN" altLang="en-US" sz="2000" dirty="0"/>
              <a:t>必须遵守法律、行政法规</a:t>
            </a:r>
            <a:r>
              <a:rPr lang="en-US" altLang="zh-CN" sz="2000" dirty="0"/>
              <a:t>;</a:t>
            </a:r>
            <a:r>
              <a:rPr lang="zh-CN" altLang="en-US" sz="2000" dirty="0"/>
              <a:t>禁止欺诈、内幕交易和操纵证券市场</a:t>
            </a:r>
            <a:r>
              <a:rPr lang="zh-CN" altLang="en-US" sz="2000" dirty="0" smtClean="0"/>
              <a:t>的行</a:t>
            </a:r>
            <a:r>
              <a:rPr lang="zh-TW" altLang="en-US" sz="2000" dirty="0" smtClean="0"/>
              <a:t>为</a:t>
            </a:r>
            <a:r>
              <a:rPr lang="en-US" altLang="zh-TW" sz="2000" dirty="0"/>
              <a:t>.”</a:t>
            </a:r>
          </a:p>
          <a:p>
            <a:pPr indent="534988"/>
            <a:endParaRPr lang="en-US" altLang="zh-CN" sz="2400" dirty="0" smtClean="0"/>
          </a:p>
          <a:p>
            <a:pPr indent="534988"/>
            <a:r>
              <a:rPr lang="en-US" altLang="zh-CN" sz="2400" dirty="0" smtClean="0"/>
              <a:t>(</a:t>
            </a:r>
            <a:r>
              <a:rPr lang="zh-CN" altLang="en-US" sz="2400" dirty="0"/>
              <a:t>四</a:t>
            </a:r>
            <a:r>
              <a:rPr lang="en-US" altLang="zh-CN" sz="2400" dirty="0"/>
              <a:t>)</a:t>
            </a:r>
            <a:r>
              <a:rPr lang="zh-CN" altLang="en-US" sz="2400" dirty="0"/>
              <a:t>证券业与其他金融业分业经营管理为主</a:t>
            </a:r>
            <a:r>
              <a:rPr lang="en-US" altLang="zh-CN" sz="2400" dirty="0"/>
              <a:t>,</a:t>
            </a:r>
            <a:r>
              <a:rPr lang="zh-CN" altLang="en-US" sz="2400" dirty="0"/>
              <a:t>混业经营另作规定原则</a:t>
            </a:r>
          </a:p>
          <a:p>
            <a:pPr indent="534988"/>
            <a:r>
              <a:rPr lang="en-US" altLang="zh-CN" sz="2000" dirty="0"/>
              <a:t>«</a:t>
            </a:r>
            <a:r>
              <a:rPr lang="zh-CN" altLang="en-US" sz="2000" dirty="0"/>
              <a:t>证券法</a:t>
            </a:r>
            <a:r>
              <a:rPr lang="en-US" altLang="zh-CN" sz="2000" dirty="0"/>
              <a:t>»</a:t>
            </a:r>
            <a:r>
              <a:rPr lang="zh-CN" altLang="en-US" sz="2000" dirty="0"/>
              <a:t>第６条规定</a:t>
            </a:r>
            <a:r>
              <a:rPr lang="en-US" altLang="zh-CN" sz="2000" dirty="0"/>
              <a:t>:“</a:t>
            </a:r>
            <a:r>
              <a:rPr lang="zh-CN" altLang="en-US" sz="2000" dirty="0"/>
              <a:t>证券业和银行业、信托业、保险业实行分业经营、分业管理</a:t>
            </a:r>
            <a:r>
              <a:rPr lang="en-US" altLang="zh-CN" sz="2000" dirty="0"/>
              <a:t>.</a:t>
            </a:r>
            <a:r>
              <a:rPr lang="zh-CN" altLang="en-US" sz="2000" dirty="0" smtClean="0"/>
              <a:t>证券公司与银</a:t>
            </a:r>
            <a:r>
              <a:rPr lang="zh-CN" altLang="en-US" sz="2000" dirty="0"/>
              <a:t>行、信托、保险业务机构分别设立</a:t>
            </a:r>
            <a:r>
              <a:rPr lang="en-US" altLang="zh-CN" sz="2000" dirty="0"/>
              <a:t>.</a:t>
            </a:r>
            <a:r>
              <a:rPr lang="zh-CN" altLang="en-US" sz="2000" dirty="0"/>
              <a:t>国家另有规定的除外</a:t>
            </a:r>
            <a:r>
              <a:rPr lang="en-US" altLang="zh-CN" sz="2000" dirty="0"/>
              <a:t>.”</a:t>
            </a:r>
            <a:r>
              <a:rPr lang="zh-CN" altLang="en-US" sz="2000" dirty="0"/>
              <a:t>未被修正的</a:t>
            </a:r>
            <a:r>
              <a:rPr lang="en-US" altLang="zh-CN" sz="2000" dirty="0"/>
              <a:t>«</a:t>
            </a:r>
            <a:r>
              <a:rPr lang="zh-CN" altLang="en-US" sz="2000" dirty="0"/>
              <a:t>证券法</a:t>
            </a:r>
            <a:r>
              <a:rPr lang="en-US" altLang="zh-CN" sz="2000" dirty="0" smtClean="0"/>
              <a:t>»</a:t>
            </a:r>
            <a:r>
              <a:rPr lang="zh-CN" altLang="en-US" sz="2000" dirty="0" smtClean="0"/>
              <a:t>实行分业经营</a:t>
            </a:r>
            <a:r>
              <a:rPr lang="zh-CN" altLang="en-US" sz="2000" dirty="0"/>
              <a:t>、分业管理的原则</a:t>
            </a:r>
            <a:r>
              <a:rPr lang="en-US" altLang="zh-CN" sz="2000" dirty="0"/>
              <a:t>.</a:t>
            </a:r>
            <a:r>
              <a:rPr lang="zh-CN" altLang="en-US" sz="2000" dirty="0"/>
              <a:t>２０１４年修正的</a:t>
            </a:r>
            <a:r>
              <a:rPr lang="en-US" altLang="zh-CN" sz="2000" dirty="0"/>
              <a:t>«</a:t>
            </a:r>
            <a:r>
              <a:rPr lang="zh-CN" altLang="en-US" sz="2000" dirty="0"/>
              <a:t>证券法</a:t>
            </a:r>
            <a:r>
              <a:rPr lang="en-US" altLang="zh-CN" sz="2000" dirty="0"/>
              <a:t>»</a:t>
            </a:r>
            <a:r>
              <a:rPr lang="zh-CN" altLang="en-US" sz="2000" dirty="0"/>
              <a:t>在规定分业经营、</a:t>
            </a:r>
            <a:r>
              <a:rPr lang="zh-CN" altLang="en-US" sz="2000" dirty="0" smtClean="0"/>
              <a:t>分业管理原则的同时</a:t>
            </a:r>
            <a:r>
              <a:rPr lang="en-US" altLang="zh-CN" sz="2000" dirty="0"/>
              <a:t>,</a:t>
            </a:r>
            <a:r>
              <a:rPr lang="zh-CN" altLang="en-US" sz="2000" dirty="0"/>
              <a:t>规定“国家另有规定的除外”</a:t>
            </a:r>
            <a:r>
              <a:rPr lang="en-US" altLang="zh-CN" sz="2000" dirty="0"/>
              <a:t>,</a:t>
            </a:r>
            <a:r>
              <a:rPr lang="zh-CN" altLang="en-US" sz="2000" dirty="0"/>
              <a:t>为混业经营留下了一定的法律空间</a:t>
            </a:r>
            <a:r>
              <a:rPr lang="en-US" altLang="zh-CN" sz="2000" dirty="0"/>
              <a:t>,</a:t>
            </a:r>
            <a:r>
              <a:rPr lang="zh-CN" altLang="en-US" sz="2000" dirty="0" smtClean="0"/>
              <a:t>也为银行资金间接进入证券</a:t>
            </a:r>
            <a:r>
              <a:rPr lang="zh-CN" altLang="en-US" sz="2000" dirty="0"/>
              <a:t>市场准备了条件</a:t>
            </a:r>
            <a:r>
              <a:rPr lang="en-US" altLang="zh-CN" sz="2000" dirty="0"/>
              <a:t>.</a:t>
            </a:r>
            <a:endParaRPr lang="zh-CN" altLang="en-US" sz="2000" b="1"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2936304253"/>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证券法概述</a:t>
            </a:r>
          </a:p>
        </p:txBody>
      </p:sp>
      <p:sp>
        <p:nvSpPr>
          <p:cNvPr id="37" name="文本框 36"/>
          <p:cNvSpPr txBox="1"/>
          <p:nvPr/>
        </p:nvSpPr>
        <p:spPr>
          <a:xfrm>
            <a:off x="556967" y="803294"/>
            <a:ext cx="11317562" cy="4708981"/>
          </a:xfrm>
          <a:prstGeom prst="rect">
            <a:avLst/>
          </a:prstGeom>
          <a:noFill/>
        </p:spPr>
        <p:txBody>
          <a:bodyPr wrap="square" rtlCol="0">
            <a:spAutoFit/>
          </a:bodyPr>
          <a:lstStyle/>
          <a:p>
            <a:r>
              <a:rPr lang="zh-CN" altLang="en-US" sz="2400" b="1" dirty="0"/>
              <a:t>二、</a:t>
            </a:r>
            <a:r>
              <a:rPr lang="zh-CN" altLang="en-US" sz="2400" b="1" dirty="0" smtClean="0"/>
              <a:t>证券活动和证券管理原则</a:t>
            </a:r>
            <a:endParaRPr lang="en-US" altLang="zh-CN" sz="2400" b="1" dirty="0"/>
          </a:p>
          <a:p>
            <a:pPr indent="534988"/>
            <a:endParaRPr lang="en-US" altLang="zh-CN" sz="2400" dirty="0" smtClean="0"/>
          </a:p>
          <a:p>
            <a:pPr indent="534988"/>
            <a:r>
              <a:rPr lang="en-US" altLang="zh-CN" sz="2400" dirty="0" smtClean="0"/>
              <a:t>(</a:t>
            </a:r>
            <a:r>
              <a:rPr lang="zh-CN" altLang="en-US" sz="2400" dirty="0"/>
              <a:t>五</a:t>
            </a:r>
            <a:r>
              <a:rPr lang="en-US" altLang="zh-CN" sz="2400" dirty="0"/>
              <a:t>)</a:t>
            </a:r>
            <a:r>
              <a:rPr lang="zh-CN" altLang="en-US" sz="2400" dirty="0"/>
              <a:t>政府统一监管与行业自律原则</a:t>
            </a:r>
          </a:p>
          <a:p>
            <a:pPr indent="534988"/>
            <a:r>
              <a:rPr lang="zh-CN" altLang="en-US" sz="2000" dirty="0"/>
              <a:t>要制约和化解市场风险</a:t>
            </a:r>
            <a:r>
              <a:rPr lang="en-US" altLang="zh-CN" sz="2000" dirty="0"/>
              <a:t>,</a:t>
            </a:r>
            <a:r>
              <a:rPr lang="zh-CN" altLang="en-US" sz="2000" dirty="0"/>
              <a:t>维护市场正常秩序</a:t>
            </a:r>
            <a:r>
              <a:rPr lang="en-US" altLang="zh-CN" sz="2000" dirty="0"/>
              <a:t>,</a:t>
            </a:r>
            <a:r>
              <a:rPr lang="zh-CN" altLang="en-US" sz="2000" dirty="0"/>
              <a:t>必须对证券市场进行监管</a:t>
            </a:r>
            <a:r>
              <a:rPr lang="en-US" altLang="zh-CN" sz="2000" dirty="0"/>
              <a:t>.</a:t>
            </a:r>
            <a:r>
              <a:rPr lang="zh-CN" altLang="en-US" sz="2000" dirty="0"/>
              <a:t>各国对证券</a:t>
            </a:r>
            <a:r>
              <a:rPr lang="zh-CN" altLang="en-US" sz="2000" dirty="0" smtClean="0"/>
              <a:t>市场</a:t>
            </a:r>
            <a:r>
              <a:rPr lang="zh-CN" altLang="en-US" sz="2000" dirty="0"/>
              <a:t>的监管包括由政府设立证券监管部门进行监管和由证券经营机构等成立</a:t>
            </a:r>
            <a:r>
              <a:rPr lang="zh-CN" altLang="en-US" sz="2000" dirty="0" smtClean="0"/>
              <a:t>自律性组织进行监管两种</a:t>
            </a:r>
            <a:r>
              <a:rPr lang="zh-CN" altLang="en-US" sz="2000" dirty="0"/>
              <a:t>模式</a:t>
            </a:r>
            <a:r>
              <a:rPr lang="en-US" altLang="zh-CN" sz="2000" dirty="0"/>
              <a:t>.</a:t>
            </a:r>
            <a:r>
              <a:rPr lang="zh-CN" altLang="en-US" sz="2000" dirty="0"/>
              <a:t>我国实行政府统一监管与行业自律相结合的模式</a:t>
            </a:r>
            <a:r>
              <a:rPr lang="en-US" altLang="zh-CN" sz="2000" dirty="0"/>
              <a:t>.«</a:t>
            </a:r>
            <a:r>
              <a:rPr lang="zh-CN" altLang="en-US" sz="2000" dirty="0"/>
              <a:t>证券法</a:t>
            </a:r>
            <a:r>
              <a:rPr lang="en-US" altLang="zh-CN" sz="2000" dirty="0"/>
              <a:t>»</a:t>
            </a:r>
            <a:r>
              <a:rPr lang="zh-CN" altLang="en-US" sz="2000" dirty="0"/>
              <a:t>第７条规定</a:t>
            </a:r>
            <a:r>
              <a:rPr lang="en-US" altLang="zh-CN" sz="2000" dirty="0" smtClean="0"/>
              <a:t>:</a:t>
            </a:r>
            <a:r>
              <a:rPr lang="zh-CN" altLang="en-US" sz="2000" dirty="0" smtClean="0"/>
              <a:t>“</a:t>
            </a:r>
            <a:r>
              <a:rPr lang="zh-CN" altLang="en-US" sz="2000" dirty="0"/>
              <a:t>国务院证券监督管理机构依法对全国证券市场实行集中统一监督管理</a:t>
            </a:r>
            <a:r>
              <a:rPr lang="en-US" altLang="zh-CN" sz="2000" dirty="0"/>
              <a:t>.</a:t>
            </a:r>
            <a:r>
              <a:rPr lang="zh-CN" altLang="en-US" sz="2000" dirty="0"/>
              <a:t>国务</a:t>
            </a:r>
            <a:r>
              <a:rPr lang="zh-CN" altLang="en-US" sz="2000" dirty="0" smtClean="0"/>
              <a:t>院证券监督管理机构根据需要可以设立派出机构</a:t>
            </a:r>
            <a:r>
              <a:rPr lang="en-US" altLang="zh-CN" sz="2000" dirty="0"/>
              <a:t>,</a:t>
            </a:r>
            <a:r>
              <a:rPr lang="zh-CN" altLang="en-US" sz="2000" dirty="0"/>
              <a:t>按照授权履行监督管理职责</a:t>
            </a:r>
            <a:r>
              <a:rPr lang="en-US" altLang="zh-CN" sz="2000" dirty="0"/>
              <a:t>.”</a:t>
            </a:r>
            <a:r>
              <a:rPr lang="zh-CN" altLang="en-US" sz="2000" dirty="0"/>
              <a:t>第８条规定“</a:t>
            </a:r>
            <a:r>
              <a:rPr lang="zh-CN" altLang="en-US" sz="2000" dirty="0" smtClean="0"/>
              <a:t>在国家对证券发</a:t>
            </a:r>
            <a:r>
              <a:rPr lang="zh-CN" altLang="en-US" sz="2000" dirty="0"/>
              <a:t>行、交易活动实行集中统一监督管理的前提下</a:t>
            </a:r>
            <a:r>
              <a:rPr lang="en-US" altLang="zh-CN" sz="2000" dirty="0"/>
              <a:t>,</a:t>
            </a:r>
            <a:r>
              <a:rPr lang="zh-CN" altLang="en-US" sz="2000" dirty="0"/>
              <a:t>依法设立证券业协会</a:t>
            </a:r>
            <a:r>
              <a:rPr lang="en-US" altLang="zh-CN" sz="2000" dirty="0"/>
              <a:t>,</a:t>
            </a:r>
            <a:r>
              <a:rPr lang="zh-CN" altLang="en-US" sz="2000" dirty="0"/>
              <a:t>实行自律性</a:t>
            </a:r>
            <a:r>
              <a:rPr lang="zh-CN" altLang="en-US" sz="2000" dirty="0" smtClean="0"/>
              <a:t>管理</a:t>
            </a:r>
            <a:r>
              <a:rPr lang="en-US" altLang="zh-CN" sz="2000" dirty="0"/>
              <a:t>.”</a:t>
            </a:r>
          </a:p>
          <a:p>
            <a:pPr indent="534988"/>
            <a:endParaRPr lang="en-US" altLang="zh-CN" sz="2400" dirty="0" smtClean="0"/>
          </a:p>
          <a:p>
            <a:pPr indent="534988"/>
            <a:r>
              <a:rPr lang="en-US" altLang="zh-CN" sz="2400" dirty="0" smtClean="0"/>
              <a:t>(</a:t>
            </a:r>
            <a:r>
              <a:rPr lang="zh-CN" altLang="en-US" sz="2400" dirty="0"/>
              <a:t>六</a:t>
            </a:r>
            <a:r>
              <a:rPr lang="en-US" altLang="zh-CN" sz="2400" dirty="0"/>
              <a:t>)</a:t>
            </a:r>
            <a:r>
              <a:rPr lang="zh-CN" altLang="en-US" sz="2400" dirty="0"/>
              <a:t>国家审计监督原则</a:t>
            </a:r>
          </a:p>
          <a:p>
            <a:pPr indent="534988"/>
            <a:r>
              <a:rPr lang="zh-CN" altLang="en-US" sz="2000" dirty="0"/>
              <a:t>国家审计监督是由国家审计机关对证券交易所、证券公司、证券登记结算机构、</a:t>
            </a:r>
            <a:r>
              <a:rPr lang="zh-CN" altLang="en-US" sz="2000" dirty="0" smtClean="0"/>
              <a:t>证券监督管理机构依法进</a:t>
            </a:r>
            <a:r>
              <a:rPr lang="zh-CN" altLang="en-US" sz="2000" dirty="0"/>
              <a:t>行的审计监督</a:t>
            </a:r>
            <a:r>
              <a:rPr lang="en-US" altLang="zh-CN" sz="2000" dirty="0"/>
              <a:t>.</a:t>
            </a:r>
            <a:r>
              <a:rPr lang="zh-CN" altLang="en-US" sz="2000" dirty="0" smtClean="0"/>
              <a:t>国家审计监督有利于促使证券机构依法经营和开展活动</a:t>
            </a:r>
            <a:r>
              <a:rPr lang="en-US" altLang="zh-CN" sz="2000" dirty="0"/>
              <a:t>,</a:t>
            </a:r>
            <a:r>
              <a:rPr lang="zh-CN" altLang="en-US" sz="2000" dirty="0"/>
              <a:t>有利于国家对证券市场的监督及保护投资者的利益</a:t>
            </a:r>
            <a:r>
              <a:rPr lang="en-US" altLang="zh-CN" sz="2000" dirty="0"/>
              <a:t>.</a:t>
            </a:r>
            <a:endParaRPr lang="zh-CN" altLang="en-US" sz="2000" b="1"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2428750856"/>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证券的发行</a:t>
            </a:r>
          </a:p>
        </p:txBody>
      </p:sp>
      <p:sp>
        <p:nvSpPr>
          <p:cNvPr id="37" name="文本框 36"/>
          <p:cNvSpPr txBox="1"/>
          <p:nvPr/>
        </p:nvSpPr>
        <p:spPr>
          <a:xfrm>
            <a:off x="556967" y="803294"/>
            <a:ext cx="11317562" cy="4524315"/>
          </a:xfrm>
          <a:prstGeom prst="rect">
            <a:avLst/>
          </a:prstGeom>
          <a:noFill/>
        </p:spPr>
        <p:txBody>
          <a:bodyPr wrap="square" rtlCol="0">
            <a:spAutoFit/>
          </a:bodyPr>
          <a:lstStyle/>
          <a:p>
            <a:r>
              <a:rPr lang="zh-CN" altLang="en-US" sz="2400" dirty="0"/>
              <a:t>一、证券发行的一般规定</a:t>
            </a:r>
          </a:p>
          <a:p>
            <a:pPr indent="534988"/>
            <a:r>
              <a:rPr lang="zh-CN" altLang="en-US" sz="2400" dirty="0"/>
              <a:t>我国将原</a:t>
            </a:r>
            <a:r>
              <a:rPr lang="en-US" altLang="zh-CN" sz="2400" dirty="0"/>
              <a:t>«</a:t>
            </a:r>
            <a:r>
              <a:rPr lang="zh-CN" altLang="en-US" sz="2400" dirty="0"/>
              <a:t>公司法</a:t>
            </a:r>
            <a:r>
              <a:rPr lang="en-US" altLang="zh-CN" sz="2400" dirty="0"/>
              <a:t>»</a:t>
            </a:r>
            <a:r>
              <a:rPr lang="zh-CN" altLang="en-US" sz="2400" dirty="0"/>
              <a:t>有关证券发行的规定全部移至</a:t>
            </a:r>
            <a:r>
              <a:rPr lang="en-US" altLang="zh-CN" sz="2400" dirty="0"/>
              <a:t>«</a:t>
            </a:r>
            <a:r>
              <a:rPr lang="zh-CN" altLang="en-US" sz="2400" dirty="0"/>
              <a:t>证券法</a:t>
            </a:r>
            <a:r>
              <a:rPr lang="en-US" altLang="zh-CN" sz="2400" dirty="0"/>
              <a:t>»</a:t>
            </a:r>
            <a:r>
              <a:rPr lang="zh-CN" altLang="en-US" sz="2400" dirty="0"/>
              <a:t>中</a:t>
            </a:r>
            <a:r>
              <a:rPr lang="en-US" altLang="zh-CN" sz="2400" dirty="0"/>
              <a:t>,</a:t>
            </a:r>
            <a:r>
              <a:rPr lang="zh-CN" altLang="en-US" sz="2400" dirty="0"/>
              <a:t>并对证券发行的规</a:t>
            </a:r>
            <a:r>
              <a:rPr lang="zh-CN" altLang="en-US" sz="2400" dirty="0" smtClean="0"/>
              <a:t>定作出</a:t>
            </a:r>
            <a:r>
              <a:rPr lang="zh-CN" altLang="en-US" sz="2400" dirty="0"/>
              <a:t>重大修订</a:t>
            </a:r>
            <a:r>
              <a:rPr lang="en-US" altLang="zh-CN" sz="2400" dirty="0"/>
              <a:t>,</a:t>
            </a:r>
            <a:r>
              <a:rPr lang="zh-CN" altLang="en-US" sz="2400" dirty="0"/>
              <a:t>完善了证券发行的条件与程序</a:t>
            </a:r>
            <a:r>
              <a:rPr lang="en-US" altLang="zh-CN" sz="2400" dirty="0"/>
              <a:t>,</a:t>
            </a:r>
            <a:r>
              <a:rPr lang="zh-CN" altLang="en-US" sz="2400" dirty="0"/>
              <a:t>设置了保荐人制度</a:t>
            </a:r>
            <a:r>
              <a:rPr lang="en-US" altLang="zh-CN" sz="2400" dirty="0"/>
              <a:t>,</a:t>
            </a:r>
            <a:r>
              <a:rPr lang="zh-CN" altLang="en-US" sz="2400" dirty="0"/>
              <a:t>将证</a:t>
            </a:r>
            <a:r>
              <a:rPr lang="zh-CN" altLang="en-US" sz="2400" dirty="0" smtClean="0"/>
              <a:t>券的发行分为公开发行与非公开发</a:t>
            </a:r>
            <a:r>
              <a:rPr lang="zh-CN" altLang="en-US" sz="2400" dirty="0"/>
              <a:t>行</a:t>
            </a:r>
            <a:r>
              <a:rPr lang="en-US" altLang="zh-CN" sz="2400" dirty="0"/>
              <a:t>,</a:t>
            </a:r>
            <a:r>
              <a:rPr lang="zh-CN" altLang="en-US" sz="2400" dirty="0"/>
              <a:t>并对公开发行作出定义</a:t>
            </a:r>
            <a:r>
              <a:rPr lang="en-US" altLang="zh-CN" sz="2400" dirty="0"/>
              <a:t>.</a:t>
            </a:r>
          </a:p>
          <a:p>
            <a:pPr indent="534988"/>
            <a:r>
              <a:rPr lang="en-US" altLang="zh-CN" sz="2400" dirty="0"/>
              <a:t>«</a:t>
            </a:r>
            <a:r>
              <a:rPr lang="zh-CN" altLang="en-US" sz="2400" dirty="0"/>
              <a:t>证券法</a:t>
            </a:r>
            <a:r>
              <a:rPr lang="en-US" altLang="zh-CN" sz="2400" dirty="0"/>
              <a:t>»</a:t>
            </a:r>
            <a:r>
              <a:rPr lang="zh-CN" altLang="en-US" sz="2400" dirty="0"/>
              <a:t>第１０条规定</a:t>
            </a:r>
            <a:r>
              <a:rPr lang="en-US" altLang="zh-CN" sz="2400" dirty="0"/>
              <a:t>:“</a:t>
            </a:r>
            <a:r>
              <a:rPr lang="zh-CN" altLang="en-US" sz="2400" dirty="0"/>
              <a:t>公开发行证券</a:t>
            </a:r>
            <a:r>
              <a:rPr lang="en-US" altLang="zh-CN" sz="2400" dirty="0"/>
              <a:t>,</a:t>
            </a:r>
            <a:r>
              <a:rPr lang="zh-CN" altLang="en-US" sz="2400" dirty="0"/>
              <a:t>必须符合法律、行政法规规定的条件</a:t>
            </a:r>
            <a:r>
              <a:rPr lang="en-US" altLang="zh-CN" sz="2400" dirty="0"/>
              <a:t>,</a:t>
            </a:r>
            <a:r>
              <a:rPr lang="zh-CN" altLang="en-US" sz="2400" dirty="0" smtClean="0"/>
              <a:t>并依法报经国务</a:t>
            </a:r>
            <a:r>
              <a:rPr lang="zh-CN" altLang="en-US" sz="2400" dirty="0"/>
              <a:t>院证券监督管理机构或者国务院授权的部门核准</a:t>
            </a:r>
            <a:r>
              <a:rPr lang="en-US" altLang="zh-CN" sz="2400" dirty="0"/>
              <a:t>;</a:t>
            </a:r>
            <a:r>
              <a:rPr lang="zh-CN" altLang="en-US" sz="2400" dirty="0"/>
              <a:t>未经依法核准</a:t>
            </a:r>
            <a:r>
              <a:rPr lang="en-US" altLang="zh-CN" sz="2400" dirty="0"/>
              <a:t>,</a:t>
            </a:r>
            <a:r>
              <a:rPr lang="zh-CN" altLang="en-US" sz="2400" dirty="0"/>
              <a:t>任何单位和个</a:t>
            </a:r>
            <a:r>
              <a:rPr lang="zh-CN" altLang="en-US" sz="2400" dirty="0" smtClean="0"/>
              <a:t>人不得公开发行证券</a:t>
            </a:r>
            <a:r>
              <a:rPr lang="en-US" altLang="zh-CN" sz="2400" dirty="0"/>
              <a:t>.</a:t>
            </a:r>
          </a:p>
          <a:p>
            <a:pPr indent="534988"/>
            <a:r>
              <a:rPr lang="zh-CN" altLang="en-US" sz="2400" dirty="0"/>
              <a:t>有下列情形之一的</a:t>
            </a:r>
            <a:r>
              <a:rPr lang="en-US" altLang="zh-CN" sz="2400" dirty="0"/>
              <a:t>,</a:t>
            </a:r>
            <a:r>
              <a:rPr lang="zh-CN" altLang="en-US" sz="2400" dirty="0"/>
              <a:t>为公开发行</a:t>
            </a:r>
            <a:r>
              <a:rPr lang="en-US" altLang="zh-CN" sz="2400" dirty="0"/>
              <a:t>:</a:t>
            </a:r>
          </a:p>
          <a:p>
            <a:pPr indent="534988"/>
            <a:r>
              <a:rPr lang="en-US" altLang="zh-CN" sz="2400" dirty="0"/>
              <a:t>(</a:t>
            </a:r>
            <a:r>
              <a:rPr lang="zh-CN" altLang="en-US" sz="2400" dirty="0"/>
              <a:t>１</a:t>
            </a:r>
            <a:r>
              <a:rPr lang="en-US" altLang="zh-CN" sz="2400" dirty="0"/>
              <a:t>)</a:t>
            </a:r>
            <a:r>
              <a:rPr lang="zh-CN" altLang="en-US" sz="2400" dirty="0"/>
              <a:t>向不特定对象发行证券的</a:t>
            </a:r>
            <a:r>
              <a:rPr lang="en-US" altLang="zh-CN" sz="2400" dirty="0"/>
              <a:t>;</a:t>
            </a:r>
          </a:p>
          <a:p>
            <a:pPr indent="534988"/>
            <a:r>
              <a:rPr lang="en-US" altLang="zh-CN" sz="2400" dirty="0"/>
              <a:t>(</a:t>
            </a:r>
            <a:r>
              <a:rPr lang="zh-CN" altLang="en-US" sz="2400" dirty="0"/>
              <a:t>２</a:t>
            </a:r>
            <a:r>
              <a:rPr lang="en-US" altLang="zh-CN" sz="2400" dirty="0"/>
              <a:t>)</a:t>
            </a:r>
            <a:r>
              <a:rPr lang="zh-CN" altLang="en-US" sz="2400" dirty="0"/>
              <a:t>向特定对象发行证券累计超过二百人的</a:t>
            </a:r>
            <a:r>
              <a:rPr lang="en-US" altLang="zh-CN" sz="2400" dirty="0"/>
              <a:t>;</a:t>
            </a:r>
          </a:p>
          <a:p>
            <a:pPr indent="534988"/>
            <a:r>
              <a:rPr lang="en-US" altLang="zh-CN" sz="2400" dirty="0"/>
              <a:t>(</a:t>
            </a:r>
            <a:r>
              <a:rPr lang="zh-CN" altLang="en-US" sz="2400" dirty="0"/>
              <a:t>３</a:t>
            </a:r>
            <a:r>
              <a:rPr lang="en-US" altLang="zh-CN" sz="2400" dirty="0"/>
              <a:t>)</a:t>
            </a:r>
            <a:r>
              <a:rPr lang="zh-CN" altLang="en-US" sz="2400" dirty="0"/>
              <a:t>法律、行政法规规定的其他发行行为</a:t>
            </a:r>
            <a:r>
              <a:rPr lang="en-US" altLang="zh-CN" sz="2400" dirty="0"/>
              <a:t>;</a:t>
            </a:r>
          </a:p>
          <a:p>
            <a:pPr indent="534988"/>
            <a:r>
              <a:rPr lang="zh-CN" altLang="en-US" sz="2400" dirty="0"/>
              <a:t>非公开发行证券</a:t>
            </a:r>
            <a:r>
              <a:rPr lang="en-US" altLang="zh-CN" sz="2400" dirty="0"/>
              <a:t>,</a:t>
            </a:r>
            <a:r>
              <a:rPr lang="zh-CN" altLang="en-US" sz="2400" dirty="0"/>
              <a:t>不得采用广告、公开劝诱和变相公开方式</a:t>
            </a:r>
            <a:r>
              <a:rPr lang="en-US" altLang="zh-CN" sz="2400" dirty="0"/>
              <a:t>.</a:t>
            </a:r>
            <a:r>
              <a:rPr lang="en-US" altLang="zh-CN" sz="2400" dirty="0" smtClean="0"/>
              <a:t>”</a:t>
            </a:r>
            <a:endParaRPr lang="en-US" altLang="zh-CN"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488135466"/>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证券的发行</a:t>
            </a:r>
          </a:p>
        </p:txBody>
      </p:sp>
      <p:sp>
        <p:nvSpPr>
          <p:cNvPr id="37" name="文本框 36"/>
          <p:cNvSpPr txBox="1"/>
          <p:nvPr/>
        </p:nvSpPr>
        <p:spPr>
          <a:xfrm>
            <a:off x="556966" y="803294"/>
            <a:ext cx="11161612" cy="3662541"/>
          </a:xfrm>
          <a:prstGeom prst="rect">
            <a:avLst/>
          </a:prstGeom>
          <a:noFill/>
        </p:spPr>
        <p:txBody>
          <a:bodyPr wrap="square" rtlCol="0">
            <a:spAutoFit/>
          </a:bodyPr>
          <a:lstStyle/>
          <a:p>
            <a:r>
              <a:rPr lang="zh-CN" altLang="en-US" sz="2400" b="1" dirty="0"/>
              <a:t>二、股票的发行</a:t>
            </a:r>
          </a:p>
          <a:p>
            <a:pPr indent="623888"/>
            <a:endParaRPr lang="en-US" altLang="zh-CN" sz="2400" dirty="0" smtClean="0"/>
          </a:p>
          <a:p>
            <a:pPr indent="623888"/>
            <a:r>
              <a:rPr lang="en-US" altLang="zh-CN" sz="2400" dirty="0" smtClean="0"/>
              <a:t>(</a:t>
            </a:r>
            <a:r>
              <a:rPr lang="zh-CN" altLang="en-US" sz="2400" dirty="0"/>
              <a:t>一</a:t>
            </a:r>
            <a:r>
              <a:rPr lang="en-US" altLang="zh-CN" sz="2400" dirty="0"/>
              <a:t>)</a:t>
            </a:r>
            <a:r>
              <a:rPr lang="zh-CN" altLang="en-US" sz="2400" dirty="0"/>
              <a:t>股票的概念和种类</a:t>
            </a:r>
          </a:p>
          <a:p>
            <a:pPr indent="623888"/>
            <a:r>
              <a:rPr lang="zh-CN" altLang="en-US" sz="2000" dirty="0"/>
              <a:t>股票是股份有限公司签发的证明股东所持股份的凭证</a:t>
            </a:r>
            <a:r>
              <a:rPr lang="en-US" altLang="zh-CN" sz="2000" dirty="0"/>
              <a:t>,</a:t>
            </a:r>
            <a:r>
              <a:rPr lang="zh-CN" altLang="en-US" sz="2000" dirty="0"/>
              <a:t>具有如下几个方面的特征</a:t>
            </a:r>
            <a:r>
              <a:rPr lang="en-US" altLang="zh-CN" sz="2000" dirty="0"/>
              <a:t>.</a:t>
            </a:r>
          </a:p>
          <a:p>
            <a:pPr indent="623888"/>
            <a:r>
              <a:rPr lang="en-US" altLang="zh-CN" sz="2000" dirty="0"/>
              <a:t>(</a:t>
            </a:r>
            <a:r>
              <a:rPr lang="zh-CN" altLang="en-US" sz="2000" dirty="0"/>
              <a:t>１</a:t>
            </a:r>
            <a:r>
              <a:rPr lang="en-US" altLang="zh-CN" sz="2000" dirty="0"/>
              <a:t>)</a:t>
            </a:r>
            <a:r>
              <a:rPr lang="zh-CN" altLang="en-US" sz="2000" dirty="0"/>
              <a:t>股票是有价证券</a:t>
            </a:r>
            <a:r>
              <a:rPr lang="en-US" altLang="zh-CN" sz="2000" dirty="0"/>
              <a:t>,</a:t>
            </a:r>
            <a:r>
              <a:rPr lang="zh-CN" altLang="en-US" sz="2000" dirty="0"/>
              <a:t>代表持有者</a:t>
            </a:r>
            <a:r>
              <a:rPr lang="en-US" altLang="zh-CN" sz="2000" dirty="0"/>
              <a:t>(</a:t>
            </a:r>
            <a:r>
              <a:rPr lang="zh-CN" altLang="en-US" sz="2000" dirty="0"/>
              <a:t>股东</a:t>
            </a:r>
            <a:r>
              <a:rPr lang="en-US" altLang="zh-CN" sz="2000" dirty="0"/>
              <a:t>)</a:t>
            </a:r>
            <a:r>
              <a:rPr lang="zh-CN" altLang="en-US" sz="2000" dirty="0"/>
              <a:t>对股份公司的股权</a:t>
            </a:r>
            <a:r>
              <a:rPr lang="en-US" altLang="zh-CN" sz="2000" dirty="0"/>
              <a:t>.</a:t>
            </a:r>
          </a:p>
          <a:p>
            <a:pPr indent="623888"/>
            <a:r>
              <a:rPr lang="en-US" altLang="zh-CN" sz="2000" dirty="0"/>
              <a:t>(</a:t>
            </a:r>
            <a:r>
              <a:rPr lang="zh-CN" altLang="en-US" sz="2000" dirty="0"/>
              <a:t>２</a:t>
            </a:r>
            <a:r>
              <a:rPr lang="en-US" altLang="zh-CN" sz="2000" dirty="0"/>
              <a:t>)</a:t>
            </a:r>
            <a:r>
              <a:rPr lang="zh-CN" altLang="en-US" sz="2000" dirty="0"/>
              <a:t>股票是要式证券</a:t>
            </a:r>
            <a:r>
              <a:rPr lang="en-US" altLang="zh-CN" sz="2000" dirty="0"/>
              <a:t>,</a:t>
            </a:r>
            <a:r>
              <a:rPr lang="zh-CN" altLang="en-US" sz="2000" dirty="0"/>
              <a:t>其制作和记载事项必须依法进行</a:t>
            </a:r>
            <a:r>
              <a:rPr lang="en-US" altLang="zh-CN" sz="2000" dirty="0"/>
              <a:t>.</a:t>
            </a:r>
            <a:r>
              <a:rPr lang="zh-CN" altLang="en-US" sz="2000" dirty="0"/>
              <a:t>随着电子计算机的采用</a:t>
            </a:r>
            <a:r>
              <a:rPr lang="en-US" altLang="zh-CN" sz="2000" dirty="0"/>
              <a:t>,</a:t>
            </a:r>
            <a:r>
              <a:rPr lang="zh-CN" altLang="en-US" sz="2000" dirty="0"/>
              <a:t>股</a:t>
            </a:r>
            <a:r>
              <a:rPr lang="zh-CN" altLang="en-US" sz="2000" dirty="0" smtClean="0"/>
              <a:t>票的发行与交易已逐渐实现无纸化</a:t>
            </a:r>
            <a:r>
              <a:rPr lang="zh-CN" altLang="en-US" sz="2000" dirty="0"/>
              <a:t>模式</a:t>
            </a:r>
            <a:r>
              <a:rPr lang="en-US" altLang="zh-CN" sz="2000" dirty="0"/>
              <a:t>.</a:t>
            </a:r>
          </a:p>
          <a:p>
            <a:pPr indent="623888"/>
            <a:r>
              <a:rPr lang="en-US" altLang="zh-CN" sz="2000" dirty="0"/>
              <a:t>(</a:t>
            </a:r>
            <a:r>
              <a:rPr lang="zh-CN" altLang="en-US" sz="2000" dirty="0"/>
              <a:t>３</a:t>
            </a:r>
            <a:r>
              <a:rPr lang="en-US" altLang="zh-CN" sz="2000" dirty="0"/>
              <a:t>)</a:t>
            </a:r>
            <a:r>
              <a:rPr lang="zh-CN" altLang="en-US" sz="2000" dirty="0"/>
              <a:t>股票是无偿还期限的证券</a:t>
            </a:r>
            <a:r>
              <a:rPr lang="en-US" altLang="zh-CN" sz="2000" dirty="0"/>
              <a:t>.</a:t>
            </a:r>
            <a:r>
              <a:rPr lang="zh-CN" altLang="en-US" sz="2000" dirty="0"/>
              <a:t>投资者认购股票后</a:t>
            </a:r>
            <a:r>
              <a:rPr lang="en-US" altLang="zh-CN" sz="2000" dirty="0"/>
              <a:t>,</a:t>
            </a:r>
            <a:r>
              <a:rPr lang="zh-CN" altLang="en-US" sz="2000" dirty="0"/>
              <a:t>除法律特别规定的情况外</a:t>
            </a:r>
            <a:r>
              <a:rPr lang="en-US" altLang="zh-CN" sz="2000" dirty="0"/>
              <a:t>,</a:t>
            </a:r>
            <a:r>
              <a:rPr lang="zh-CN" altLang="en-US" sz="2000" dirty="0" smtClean="0"/>
              <a:t>不能要求退还出资</a:t>
            </a:r>
            <a:r>
              <a:rPr lang="en-US" altLang="zh-CN" sz="2000" dirty="0"/>
              <a:t>.</a:t>
            </a:r>
          </a:p>
          <a:p>
            <a:pPr indent="623888"/>
            <a:r>
              <a:rPr lang="en-US" altLang="zh-CN" sz="2000" dirty="0"/>
              <a:t>(</a:t>
            </a:r>
            <a:r>
              <a:rPr lang="zh-CN" altLang="en-US" sz="2000" dirty="0"/>
              <a:t>４</a:t>
            </a:r>
            <a:r>
              <a:rPr lang="en-US" altLang="zh-CN" sz="2000" dirty="0"/>
              <a:t>)</a:t>
            </a:r>
            <a:r>
              <a:rPr lang="zh-CN" altLang="en-US" sz="2000" dirty="0"/>
              <a:t>股票是一种高风险金融工具</a:t>
            </a:r>
            <a:r>
              <a:rPr lang="en-US" altLang="zh-CN" sz="2000" dirty="0"/>
              <a:t>.</a:t>
            </a:r>
            <a:r>
              <a:rPr lang="zh-CN" altLang="en-US" sz="2000" dirty="0"/>
              <a:t>股票在交易市场上交易时</a:t>
            </a:r>
            <a:r>
              <a:rPr lang="en-US" altLang="zh-CN" sz="2000" dirty="0"/>
              <a:t>,</a:t>
            </a:r>
            <a:r>
              <a:rPr lang="zh-CN" altLang="en-US" sz="2000" dirty="0"/>
              <a:t>价格波动较大</a:t>
            </a:r>
            <a:r>
              <a:rPr lang="en-US" altLang="zh-CN" sz="2000" dirty="0"/>
              <a:t>,</a:t>
            </a:r>
            <a:r>
              <a:rPr lang="zh-CN" altLang="en-US" sz="2000" dirty="0" smtClean="0"/>
              <a:t>这种价格变化除了</a:t>
            </a:r>
            <a:endParaRPr lang="en-US" altLang="zh-CN" sz="2000" dirty="0" smtClean="0"/>
          </a:p>
          <a:p>
            <a:pPr indent="623888"/>
            <a:r>
              <a:rPr lang="zh-CN" altLang="en-US" sz="2000" dirty="0" smtClean="0"/>
              <a:t>受股票发</a:t>
            </a:r>
            <a:r>
              <a:rPr lang="zh-CN" altLang="en-US" sz="2000" dirty="0"/>
              <a:t>行者的经营状况和银行利率等客观因素的影响外</a:t>
            </a:r>
            <a:r>
              <a:rPr lang="en-US" altLang="zh-CN" sz="2000" dirty="0"/>
              <a:t>,</a:t>
            </a:r>
            <a:r>
              <a:rPr lang="zh-CN" altLang="en-US" sz="2000" dirty="0" smtClean="0"/>
              <a:t>还受供求关系和公众心理等多种因</a:t>
            </a:r>
            <a:r>
              <a:rPr lang="zh-CN" altLang="en-US" sz="2000" dirty="0"/>
              <a:t>素的影响</a:t>
            </a:r>
            <a:r>
              <a:rPr lang="en-US" altLang="zh-CN" sz="2000" dirty="0"/>
              <a:t>.</a:t>
            </a:r>
            <a:r>
              <a:rPr lang="zh-CN" altLang="en-US" sz="2000" dirty="0"/>
              <a:t>这就使股票价格变动的不确定性加大</a:t>
            </a:r>
            <a:r>
              <a:rPr lang="en-US" altLang="zh-CN" sz="2000" dirty="0"/>
              <a:t>,</a:t>
            </a:r>
            <a:r>
              <a:rPr lang="zh-CN" altLang="en-US" sz="2000" dirty="0"/>
              <a:t>因而风险较高</a:t>
            </a:r>
            <a:r>
              <a:rPr lang="en-US" altLang="zh-CN" sz="2000" dirty="0"/>
              <a:t>.</a:t>
            </a: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250800654"/>
      </p:ext>
    </p:extLst>
  </p:cSld>
  <p:clrMapOvr>
    <a:masterClrMapping/>
  </p:clrMapOvr>
  <mc:AlternateContent xmlns:mc="http://schemas.openxmlformats.org/markup-compatibility/2006" xmlns:p14="http://schemas.microsoft.com/office/powerpoint/2010/main">
    <mc:Choice Requires="p14">
      <p:transition spd="slow" p14:dur="1600" advTm="2000">
        <p14:conveyor dir="l"/>
      </p:transition>
    </mc:Choice>
    <mc:Fallback xmlns="">
      <p:transition spd="slow" advTm="2000">
        <p:fade/>
      </p:transition>
    </mc:Fallback>
  </mc:AlternateContent>
  <p:timing>
    <p:tnLst>
      <p:par>
        <p:cTn id="1" dur="indefinite" restart="never" nodeType="tmRoot"/>
      </p:par>
    </p:tnLst>
  </p:timing>
</p:sld>
</file>

<file path=ppt/tags/tag1.xml><?xml version="1.0" encoding="utf-8"?>
<p:tagLst xmlns:a="http://schemas.openxmlformats.org/drawingml/2006/main" xmlns:r="http://schemas.openxmlformats.org/officeDocument/2006/relationships" xmlns:p="http://schemas.openxmlformats.org/presentationml/2006/main">
  <p:tag name="ISPRING_PRESENTATION_TITLE" val="72"/>
</p:tagLst>
</file>

<file path=ppt/tags/tag2.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NUMBER"/>
</p:tagLst>
</file>

<file path=ppt/tags/tag3.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OTHERS"/>
  <p:tag name="ID" val="626775"/>
  <p:tag name="MH_ORDER" val="NUMBER"/>
</p:tagLst>
</file>

<file path=ppt/tags/tag4.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TITLE"/>
  <p:tag name="ID" val="626775"/>
  <p:tag name="MH_ORDER" val="NUMBER"/>
  <p:tag name="PA" val="v3.2.0"/>
</p:tagLst>
</file>

<file path=ppt/tags/tag5.xml><?xml version="1.0" encoding="utf-8"?>
<p:tagLst xmlns:a="http://schemas.openxmlformats.org/drawingml/2006/main" xmlns:r="http://schemas.openxmlformats.org/officeDocument/2006/relationships" xmlns:p="http://schemas.openxmlformats.org/presentationml/2006/main">
  <p:tag name="MH" val="20170721170040"/>
  <p:tag name="MH_LIBRARY" val="CONTENTS"/>
  <p:tag name="MH_TYPE" val="TITLE"/>
  <p:tag name="ID" val="626775"/>
  <p:tag name="MH_ORDER" val="NUMBER"/>
  <p:tag name="PA" val="v3.2.0"/>
</p:tagLst>
</file>

<file path=ppt/tags/tag6.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OTHERS"/>
  <p:tag name="ID" val="626775"/>
</p:tagLst>
</file>

<file path=ppt/tags/tag7.xml><?xml version="1.0" encoding="utf-8"?>
<p:tagLst xmlns:a="http://schemas.openxmlformats.org/drawingml/2006/main" xmlns:r="http://schemas.openxmlformats.org/officeDocument/2006/relationships" xmlns:p="http://schemas.openxmlformats.org/presentationml/2006/main">
  <p:tag name="PA" val="v3.2.0"/>
</p:tagLst>
</file>

<file path=ppt/theme/theme1.xml><?xml version="1.0" encoding="utf-8"?>
<a:theme xmlns:a="http://schemas.openxmlformats.org/drawingml/2006/main" name="Office 主题​​">
  <a:themeElements>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fontScheme name="wcztaaj1">
      <a:majorFont>
        <a:latin typeface="微软雅黑 Light"/>
        <a:ea typeface="锐字工房云字库细圆GBK"/>
        <a:cs typeface=""/>
      </a:majorFont>
      <a:minorFont>
        <a:latin typeface="微软雅黑 Light"/>
        <a:ea typeface="锐字工房云字库细圆GBK"/>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等线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等线"/>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Override1.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0.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1.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2.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3.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4.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5.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6.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7.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8.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9.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0.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1.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2.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3.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4.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5.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6.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7.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8.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9.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3.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30.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31.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32.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33.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4.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5.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6.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7.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8.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9.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docProps/app.xml><?xml version="1.0" encoding="utf-8"?>
<Properties xmlns="http://schemas.openxmlformats.org/officeDocument/2006/extended-properties" xmlns:vt="http://schemas.openxmlformats.org/officeDocument/2006/docPropsVTypes">
  <TotalTime>2766</TotalTime>
  <Words>7475</Words>
  <Application>Microsoft Office PowerPoint</Application>
  <PresentationFormat>自定义</PresentationFormat>
  <Paragraphs>356</Paragraphs>
  <Slides>35</Slides>
  <Notes>35</Notes>
  <HiddenSlides>0</HiddenSlides>
  <MMClips>0</MMClips>
  <ScaleCrop>false</ScaleCrop>
  <HeadingPairs>
    <vt:vector size="4" baseType="variant">
      <vt:variant>
        <vt:lpstr>主题</vt:lpstr>
      </vt:variant>
      <vt:variant>
        <vt:i4>1</vt:i4>
      </vt:variant>
      <vt:variant>
        <vt:lpstr>幻灯片标题</vt:lpstr>
      </vt:variant>
      <vt:variant>
        <vt:i4>35</vt:i4>
      </vt:variant>
    </vt:vector>
  </HeadingPairs>
  <TitlesOfParts>
    <vt:vector size="36" baseType="lpstr">
      <vt:lpstr>Office 主题​​</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72</dc:title>
  <dc:creator>刘思蜀</dc:creator>
  <cp:lastModifiedBy>SJYY</cp:lastModifiedBy>
  <cp:revision>427</cp:revision>
  <dcterms:created xsi:type="dcterms:W3CDTF">2017-08-16T15:25:39Z</dcterms:created>
  <dcterms:modified xsi:type="dcterms:W3CDTF">2017-11-24T05:53:39Z</dcterms:modified>
</cp:coreProperties>
</file>

<file path=docProps/thumbnail.jpeg>
</file>