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tags/tag7.xml" ContentType="application/vnd.openxmlformats-officedocument.presentationml.tags+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526" r:id="rId2"/>
    <p:sldId id="576" r:id="rId3"/>
    <p:sldId id="564" r:id="rId4"/>
    <p:sldId id="565" r:id="rId5"/>
    <p:sldId id="566" r:id="rId6"/>
    <p:sldId id="567" r:id="rId7"/>
    <p:sldId id="568" r:id="rId8"/>
    <p:sldId id="569" r:id="rId9"/>
    <p:sldId id="570" r:id="rId10"/>
    <p:sldId id="571" r:id="rId11"/>
    <p:sldId id="572" r:id="rId12"/>
    <p:sldId id="573" r:id="rId13"/>
    <p:sldId id="574" r:id="rId14"/>
    <p:sldId id="575" r:id="rId15"/>
    <p:sldId id="257" r:id="rId16"/>
  </p:sldIdLst>
  <p:sldSz cx="12192000" cy="6858000"/>
  <p:notesSz cx="6858000" cy="9144000"/>
  <p:custDataLst>
    <p:tags r:id="rId1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80" d="100"/>
          <a:sy n="80" d="100"/>
        </p:scale>
        <p:origin x="-528" y="-18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14.xml"/><Relationship Id="rId5" Type="http://schemas.openxmlformats.org/officeDocument/2006/relationships/image" Target="../media/image1.jpe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9</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289025" y="745781"/>
            <a:ext cx="5709016"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fontScale="85000" lnSpcReduction="10000"/>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反不正当竞争法与垄断法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397879" y="1763728"/>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反不正当竞争法</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反垄断法</a:t>
            </a:r>
            <a:endParaRPr lang="en-US" altLang="zh-CN" sz="2800" dirty="0" smtClean="0">
              <a:latin typeface="+mn-lt"/>
              <a:ea typeface="+mn-ea"/>
              <a:cs typeface="+mn-ea"/>
              <a:sym typeface="+mn-lt"/>
            </a:endParaRPr>
          </a:p>
        </p:txBody>
      </p:sp>
    </p:spTree>
    <p:extLst>
      <p:ext uri="{BB962C8B-B14F-4D97-AF65-F5344CB8AC3E}">
        <p14:creationId xmlns:p14="http://schemas.microsoft.com/office/powerpoint/2010/main" val="254165007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0977813" cy="5632310"/>
          </a:xfrm>
          <a:prstGeom prst="rect">
            <a:avLst/>
          </a:prstGeom>
          <a:noFill/>
        </p:spPr>
        <p:txBody>
          <a:bodyPr wrap="square" rtlCol="0">
            <a:spAutoFit/>
          </a:bodyPr>
          <a:lstStyle/>
          <a:p>
            <a:r>
              <a:rPr lang="zh-CN" altLang="en-US" sz="2400" dirty="0"/>
              <a:t>一、垄断及垄断法概述</a:t>
            </a:r>
          </a:p>
          <a:p>
            <a:pPr indent="623888"/>
            <a:r>
              <a:rPr lang="en-US" altLang="zh-CN" sz="2400" dirty="0" smtClean="0"/>
              <a:t>(</a:t>
            </a:r>
            <a:r>
              <a:rPr lang="zh-CN" altLang="en-US" sz="2400" dirty="0"/>
              <a:t>四</a:t>
            </a:r>
            <a:r>
              <a:rPr lang="en-US" altLang="zh-CN" sz="2400" dirty="0"/>
              <a:t>)</a:t>
            </a:r>
            <a:r>
              <a:rPr lang="zh-CN" altLang="en-US" sz="2400" dirty="0"/>
              <a:t>反垄断法与反不正当竞争法的关系</a:t>
            </a:r>
          </a:p>
          <a:p>
            <a:pPr indent="623888"/>
            <a:r>
              <a:rPr lang="zh-CN" altLang="en-US" sz="2400" dirty="0"/>
              <a:t>由于我国采用分立式立法模式</a:t>
            </a:r>
            <a:r>
              <a:rPr lang="en-US" altLang="zh-CN" sz="2400" dirty="0"/>
              <a:t>,</a:t>
            </a:r>
            <a:r>
              <a:rPr lang="zh-CN" altLang="en-US" sz="2400" dirty="0"/>
              <a:t>因此</a:t>
            </a:r>
            <a:r>
              <a:rPr lang="en-US" altLang="zh-CN" sz="2400" dirty="0"/>
              <a:t>,</a:t>
            </a:r>
            <a:r>
              <a:rPr lang="zh-CN" altLang="en-US" sz="2400" dirty="0"/>
              <a:t>如何正确认识和处理反不正当竞争法和反垄断</a:t>
            </a:r>
            <a:r>
              <a:rPr lang="zh-CN" altLang="en-US" sz="2400" dirty="0" smtClean="0"/>
              <a:t>法的关</a:t>
            </a:r>
            <a:r>
              <a:rPr lang="zh-CN" altLang="en-US" sz="2400" dirty="0"/>
              <a:t>系</a:t>
            </a:r>
            <a:r>
              <a:rPr lang="en-US" altLang="zh-CN" sz="2400" dirty="0"/>
              <a:t>,</a:t>
            </a:r>
            <a:r>
              <a:rPr lang="zh-CN" altLang="en-US" sz="2400" dirty="0"/>
              <a:t>不仅具有理论意义</a:t>
            </a:r>
            <a:r>
              <a:rPr lang="en-US" altLang="zh-CN" sz="2400" dirty="0"/>
              <a:t>,</a:t>
            </a:r>
            <a:r>
              <a:rPr lang="zh-CN" altLang="en-US" sz="2400" dirty="0"/>
              <a:t>而且还具有实践意义</a:t>
            </a:r>
            <a:r>
              <a:rPr lang="en-US" altLang="zh-CN" sz="2400" dirty="0"/>
              <a:t>.</a:t>
            </a:r>
            <a:r>
              <a:rPr lang="zh-CN" altLang="en-US" sz="2400" dirty="0"/>
              <a:t>垄断与不正当竞争都具有破坏</a:t>
            </a:r>
            <a:r>
              <a:rPr lang="zh-CN" altLang="en-US" sz="2400" dirty="0" smtClean="0"/>
              <a:t>市场竞争秩序的</a:t>
            </a:r>
            <a:r>
              <a:rPr lang="zh-CN" altLang="en-US" sz="2400" dirty="0"/>
              <a:t>危害性</a:t>
            </a:r>
            <a:r>
              <a:rPr lang="en-US" altLang="zh-CN" sz="2400" dirty="0"/>
              <a:t>,</a:t>
            </a:r>
            <a:r>
              <a:rPr lang="zh-CN" altLang="en-US" sz="2400" dirty="0"/>
              <a:t>因此</a:t>
            </a:r>
            <a:r>
              <a:rPr lang="en-US" altLang="zh-CN" sz="2400" dirty="0"/>
              <a:t>,</a:t>
            </a:r>
            <a:r>
              <a:rPr lang="zh-CN" altLang="en-US" sz="2400" dirty="0"/>
              <a:t>反垄断法和反不正当竞争法有相同的任务</a:t>
            </a:r>
            <a:r>
              <a:rPr lang="en-US" altLang="zh-CN" sz="2400" dirty="0"/>
              <a:t>,</a:t>
            </a:r>
            <a:r>
              <a:rPr lang="zh-CN" altLang="en-US" sz="2400" dirty="0"/>
              <a:t>即维护公平的</a:t>
            </a:r>
            <a:r>
              <a:rPr lang="zh-CN" altLang="en-US" sz="2400" dirty="0" smtClean="0"/>
              <a:t>市场竞争秩序</a:t>
            </a:r>
            <a:r>
              <a:rPr lang="en-US" altLang="zh-CN" sz="2400" dirty="0"/>
              <a:t>,</a:t>
            </a:r>
            <a:r>
              <a:rPr lang="zh-CN" altLang="en-US" sz="2400" dirty="0"/>
              <a:t>使市场活而不乱</a:t>
            </a:r>
            <a:r>
              <a:rPr lang="en-US" altLang="zh-CN" sz="2400" dirty="0"/>
              <a:t>.</a:t>
            </a:r>
            <a:r>
              <a:rPr lang="zh-CN" altLang="en-US" sz="2400" dirty="0"/>
              <a:t>同时</a:t>
            </a:r>
            <a:r>
              <a:rPr lang="en-US" altLang="zh-CN" sz="2400" dirty="0"/>
              <a:t>,</a:t>
            </a:r>
            <a:r>
              <a:rPr lang="zh-CN" altLang="en-US" sz="2400" dirty="0"/>
              <a:t>由于垄断源于竞争</a:t>
            </a:r>
            <a:r>
              <a:rPr lang="en-US" altLang="zh-CN" sz="2400" dirty="0"/>
              <a:t>,</a:t>
            </a:r>
            <a:r>
              <a:rPr lang="zh-CN" altLang="en-US" sz="2400" dirty="0"/>
              <a:t>甚至是不正当竞争所追逐的目标</a:t>
            </a:r>
            <a:r>
              <a:rPr lang="en-US" altLang="zh-CN" sz="2400" dirty="0"/>
              <a:t>,</a:t>
            </a:r>
            <a:r>
              <a:rPr lang="zh-CN" altLang="en-US" sz="2400" dirty="0"/>
              <a:t>是竞争</a:t>
            </a:r>
            <a:r>
              <a:rPr lang="zh-CN" altLang="en-US" sz="2400" dirty="0" smtClean="0"/>
              <a:t>的异化</a:t>
            </a:r>
            <a:r>
              <a:rPr lang="en-US" altLang="zh-CN" sz="2400" dirty="0"/>
              <a:t>,</a:t>
            </a:r>
            <a:r>
              <a:rPr lang="zh-CN" altLang="en-US" sz="2400" dirty="0"/>
              <a:t>而且垄断一旦形成</a:t>
            </a:r>
            <a:r>
              <a:rPr lang="en-US" altLang="zh-CN" sz="2400" dirty="0"/>
              <a:t>,</a:t>
            </a:r>
            <a:r>
              <a:rPr lang="zh-CN" altLang="en-US" sz="2400" dirty="0"/>
              <a:t>必然会限制甚至扼杀竞争</a:t>
            </a:r>
            <a:r>
              <a:rPr lang="en-US" altLang="zh-CN" sz="2400" dirty="0"/>
              <a:t>,</a:t>
            </a:r>
            <a:r>
              <a:rPr lang="zh-CN" altLang="en-US" sz="2400" dirty="0"/>
              <a:t>因此</a:t>
            </a:r>
            <a:r>
              <a:rPr lang="en-US" altLang="zh-CN" sz="2400" dirty="0"/>
              <a:t>,</a:t>
            </a:r>
            <a:r>
              <a:rPr lang="zh-CN" altLang="en-US" sz="2400" dirty="0" smtClean="0"/>
              <a:t>反不正当竞争法与反垄断法也是相互关联</a:t>
            </a:r>
            <a:r>
              <a:rPr lang="zh-CN" altLang="en-US" sz="2400" dirty="0"/>
              <a:t>、相互配合的</a:t>
            </a:r>
            <a:r>
              <a:rPr lang="en-US" altLang="zh-CN" sz="2400" dirty="0"/>
              <a:t>.</a:t>
            </a:r>
            <a:r>
              <a:rPr lang="zh-CN" altLang="en-US" sz="2400" dirty="0"/>
              <a:t>但是</a:t>
            </a:r>
            <a:r>
              <a:rPr lang="en-US" altLang="zh-CN" sz="2400" dirty="0"/>
              <a:t>,</a:t>
            </a:r>
            <a:r>
              <a:rPr lang="zh-CN" altLang="en-US" sz="2400" dirty="0"/>
              <a:t>垄断与不正当竞争对市场竞争秩序所造成的</a:t>
            </a:r>
            <a:r>
              <a:rPr lang="zh-CN" altLang="en-US" sz="2400" dirty="0" smtClean="0"/>
              <a:t>危害有较大差异</a:t>
            </a:r>
            <a:r>
              <a:rPr lang="en-US" altLang="zh-CN" sz="2400" dirty="0"/>
              <a:t>,</a:t>
            </a:r>
            <a:r>
              <a:rPr lang="zh-CN" altLang="en-US" sz="2400" dirty="0"/>
              <a:t>不正当竞争危害的是具体的、个体的经营者的正当利益</a:t>
            </a:r>
            <a:r>
              <a:rPr lang="en-US" altLang="zh-CN" sz="2400" dirty="0"/>
              <a:t>,</a:t>
            </a:r>
            <a:r>
              <a:rPr lang="zh-CN" altLang="en-US" sz="2400" dirty="0"/>
              <a:t>直接后果是竞争过滥</a:t>
            </a:r>
            <a:r>
              <a:rPr lang="en-US" altLang="zh-CN" sz="2400" dirty="0"/>
              <a:t>;</a:t>
            </a:r>
            <a:r>
              <a:rPr lang="zh-CN" altLang="en-US" sz="2400" dirty="0" smtClean="0"/>
              <a:t>而垄断则是限制竞争</a:t>
            </a:r>
            <a:r>
              <a:rPr lang="en-US" altLang="zh-CN" sz="2400" dirty="0"/>
              <a:t>,</a:t>
            </a:r>
            <a:r>
              <a:rPr lang="zh-CN" altLang="en-US" sz="2400" dirty="0"/>
              <a:t>导致有效竞争不足</a:t>
            </a:r>
            <a:r>
              <a:rPr lang="en-US" altLang="zh-CN" sz="2400" dirty="0"/>
              <a:t>,</a:t>
            </a:r>
            <a:r>
              <a:rPr lang="zh-CN" altLang="en-US" sz="2400" dirty="0"/>
              <a:t>危害的是特定市场或者特定经济领域的整体</a:t>
            </a:r>
            <a:r>
              <a:rPr lang="en-US" altLang="zh-CN" sz="2400" dirty="0"/>
              <a:t>,</a:t>
            </a:r>
            <a:r>
              <a:rPr lang="zh-CN" altLang="en-US" sz="2400" dirty="0" smtClean="0"/>
              <a:t>甚至是整个国民经济</a:t>
            </a:r>
            <a:r>
              <a:rPr lang="en-US" altLang="zh-CN" sz="2400" dirty="0"/>
              <a:t>.</a:t>
            </a:r>
            <a:r>
              <a:rPr lang="zh-CN" altLang="en-US" sz="2400" dirty="0"/>
              <a:t>因此</a:t>
            </a:r>
            <a:r>
              <a:rPr lang="en-US" altLang="zh-CN" sz="2400" dirty="0"/>
              <a:t>,</a:t>
            </a:r>
            <a:r>
              <a:rPr lang="zh-CN" altLang="en-US" sz="2400" dirty="0"/>
              <a:t>反不正当竞争法与反垄断法也有所不同</a:t>
            </a:r>
            <a:r>
              <a:rPr lang="en-US" altLang="zh-CN" sz="2400" dirty="0"/>
              <a:t>,</a:t>
            </a:r>
            <a:r>
              <a:rPr lang="zh-CN" altLang="en-US" sz="2400" dirty="0"/>
              <a:t>各有侧重</a:t>
            </a:r>
            <a:r>
              <a:rPr lang="en-US" altLang="zh-CN" sz="2400" dirty="0" smtClean="0"/>
              <a:t>.</a:t>
            </a:r>
          </a:p>
          <a:p>
            <a:pPr indent="534988"/>
            <a:r>
              <a:rPr lang="zh-CN" altLang="en-US" sz="2400" dirty="0"/>
              <a:t>只有反不正当竞争法与反垄断法有机结合</a:t>
            </a:r>
            <a:r>
              <a:rPr lang="en-US" altLang="zh-CN" sz="2400" dirty="0"/>
              <a:t>,</a:t>
            </a:r>
            <a:r>
              <a:rPr lang="zh-CN" altLang="en-US" sz="2400" dirty="0"/>
              <a:t>从微观和宏观两个层次规制市场</a:t>
            </a:r>
            <a:r>
              <a:rPr lang="zh-CN" altLang="en-US" sz="2400" dirty="0" smtClean="0"/>
              <a:t>主体的行为</a:t>
            </a:r>
            <a:r>
              <a:rPr lang="en-US" altLang="zh-CN" sz="2400" dirty="0"/>
              <a:t>,</a:t>
            </a:r>
            <a:r>
              <a:rPr lang="zh-CN" altLang="en-US" sz="2400" dirty="0"/>
              <a:t>才能构架完整的竞争法体系</a:t>
            </a:r>
            <a:r>
              <a:rPr lang="en-US" altLang="zh-CN" sz="2400" dirty="0"/>
              <a:t>,</a:t>
            </a:r>
            <a:r>
              <a:rPr lang="zh-CN" altLang="en-US" sz="2400" dirty="0"/>
              <a:t>因此</a:t>
            </a:r>
            <a:r>
              <a:rPr lang="en-US" altLang="zh-CN" sz="2400" dirty="0"/>
              <a:t>,</a:t>
            </a:r>
            <a:r>
              <a:rPr lang="zh-CN" altLang="en-US" sz="2400" dirty="0"/>
              <a:t>这两种规制竞争行为的法律机制缺一不可</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2245263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0977813" cy="4893647"/>
          </a:xfrm>
          <a:prstGeom prst="rect">
            <a:avLst/>
          </a:prstGeom>
          <a:noFill/>
        </p:spPr>
        <p:txBody>
          <a:bodyPr wrap="square" rtlCol="0">
            <a:spAutoFit/>
          </a:bodyPr>
          <a:lstStyle/>
          <a:p>
            <a:r>
              <a:rPr lang="zh-CN" altLang="en-US" sz="2400" b="1" dirty="0"/>
              <a:t>二、反垄断法律制度的主要实体内容</a:t>
            </a:r>
          </a:p>
          <a:p>
            <a:pPr indent="534988"/>
            <a:r>
              <a:rPr lang="zh-CN" altLang="en-US" sz="2400" dirty="0"/>
              <a:t>反垄断法以垄断行为和限制竞争行为作为规制的对象</a:t>
            </a:r>
            <a:r>
              <a:rPr lang="en-US" altLang="zh-CN" sz="2400" dirty="0"/>
              <a:t>.</a:t>
            </a:r>
            <a:r>
              <a:rPr lang="zh-CN" altLang="en-US" sz="2400" dirty="0"/>
              <a:t>对于经济垄断行为</a:t>
            </a:r>
            <a:r>
              <a:rPr lang="en-US" altLang="zh-CN" sz="2400" dirty="0"/>
              <a:t>,</a:t>
            </a:r>
            <a:r>
              <a:rPr lang="zh-CN" altLang="en-US" sz="2400" dirty="0" smtClean="0"/>
              <a:t>反垄断法通过两个原则来适</a:t>
            </a:r>
            <a:r>
              <a:rPr lang="zh-CN" altLang="en-US" sz="2400" dirty="0"/>
              <a:t>用</a:t>
            </a:r>
            <a:r>
              <a:rPr lang="en-US" altLang="zh-CN" sz="2400" dirty="0"/>
              <a:t>,</a:t>
            </a:r>
            <a:r>
              <a:rPr lang="zh-CN" altLang="en-US" sz="2400" dirty="0"/>
              <a:t>即本身违法原则和合理原则</a:t>
            </a:r>
            <a:r>
              <a:rPr lang="en-US" altLang="zh-CN" sz="2400" dirty="0"/>
              <a:t>.</a:t>
            </a:r>
          </a:p>
          <a:p>
            <a:pPr indent="534988"/>
            <a:r>
              <a:rPr lang="zh-CN" altLang="en-US" sz="2400" dirty="0"/>
              <a:t>本身违法原则的基本含义是某些损害竞争的行为已经被司法判例或者制</a:t>
            </a:r>
            <a:r>
              <a:rPr lang="zh-CN" altLang="en-US" sz="2400" dirty="0" smtClean="0"/>
              <a:t>定法明确地确定为本身就是违</a:t>
            </a:r>
            <a:r>
              <a:rPr lang="zh-CN" altLang="en-US" sz="2400" dirty="0"/>
              <a:t>法的</a:t>
            </a:r>
            <a:r>
              <a:rPr lang="en-US" altLang="zh-CN" sz="2400" dirty="0"/>
              <a:t>,</a:t>
            </a:r>
            <a:r>
              <a:rPr lang="zh-CN" altLang="en-US" sz="2400" dirty="0"/>
              <a:t>无须通过对其他因素的考虑判断</a:t>
            </a:r>
            <a:r>
              <a:rPr lang="en-US" altLang="zh-CN" sz="2400" dirty="0"/>
              <a:t>.</a:t>
            </a:r>
            <a:r>
              <a:rPr lang="zh-CN" altLang="en-US" sz="2400" dirty="0"/>
              <a:t>例如</a:t>
            </a:r>
            <a:r>
              <a:rPr lang="en-US" altLang="zh-CN" sz="2400" dirty="0"/>
              <a:t>,</a:t>
            </a:r>
            <a:r>
              <a:rPr lang="zh-CN" altLang="en-US" sz="2400" dirty="0"/>
              <a:t>固定价格、</a:t>
            </a:r>
            <a:r>
              <a:rPr lang="zh-CN" altLang="en-US" sz="2400" dirty="0" smtClean="0"/>
              <a:t>限制产量或划分市场</a:t>
            </a:r>
            <a:r>
              <a:rPr lang="zh-CN" altLang="en-US" sz="2400" dirty="0"/>
              <a:t>的协议以及联合抵制等行为</a:t>
            </a:r>
            <a:r>
              <a:rPr lang="en-US" altLang="zh-CN" sz="2400" dirty="0"/>
              <a:t>,</a:t>
            </a:r>
            <a:r>
              <a:rPr lang="zh-CN" altLang="en-US" sz="2400" dirty="0"/>
              <a:t>对竞争的损害是明显的</a:t>
            </a:r>
            <a:r>
              <a:rPr lang="en-US" altLang="zh-CN" sz="2400" dirty="0"/>
              <a:t>,</a:t>
            </a:r>
            <a:r>
              <a:rPr lang="zh-CN" altLang="en-US" sz="2400" dirty="0"/>
              <a:t>不会因其他因</a:t>
            </a:r>
            <a:r>
              <a:rPr lang="zh-CN" altLang="en-US" sz="2400" dirty="0" smtClean="0"/>
              <a:t>素的影响而有实质性改变</a:t>
            </a:r>
            <a:r>
              <a:rPr lang="en-US" altLang="zh-CN" sz="2400" dirty="0"/>
              <a:t>,</a:t>
            </a:r>
            <a:r>
              <a:rPr lang="zh-CN" altLang="en-US" sz="2400" dirty="0"/>
              <a:t>所以</a:t>
            </a:r>
            <a:r>
              <a:rPr lang="en-US" altLang="zh-CN" sz="2400" dirty="0"/>
              <a:t>,</a:t>
            </a:r>
            <a:r>
              <a:rPr lang="zh-CN" altLang="en-US" sz="2400" dirty="0"/>
              <a:t>对其危害性无须加以证明</a:t>
            </a:r>
            <a:r>
              <a:rPr lang="en-US" altLang="zh-CN" sz="2400" dirty="0"/>
              <a:t>,</a:t>
            </a:r>
            <a:r>
              <a:rPr lang="zh-CN" altLang="en-US" sz="2400" dirty="0"/>
              <a:t>只需适用本身违法的原则即可</a:t>
            </a:r>
            <a:r>
              <a:rPr lang="en-US" altLang="zh-CN" sz="2400" dirty="0"/>
              <a:t>.</a:t>
            </a:r>
            <a:r>
              <a:rPr lang="zh-CN" altLang="en-US" sz="2400" dirty="0"/>
              <a:t>本身违法原则</a:t>
            </a:r>
            <a:r>
              <a:rPr lang="zh-CN" altLang="en-US" sz="2400" dirty="0" smtClean="0"/>
              <a:t>具有很强</a:t>
            </a:r>
            <a:r>
              <a:rPr lang="zh-CN" altLang="en-US" sz="2400" dirty="0"/>
              <a:t>的实践意义</a:t>
            </a:r>
            <a:r>
              <a:rPr lang="en-US" altLang="zh-CN" sz="2400" dirty="0"/>
              <a:t>:</a:t>
            </a:r>
            <a:r>
              <a:rPr lang="zh-CN" altLang="en-US" sz="2400" dirty="0"/>
              <a:t>第一</a:t>
            </a:r>
            <a:r>
              <a:rPr lang="en-US" altLang="zh-CN" sz="2400" dirty="0"/>
              <a:t>,</a:t>
            </a:r>
            <a:r>
              <a:rPr lang="zh-CN" altLang="en-US" sz="2400" dirty="0"/>
              <a:t>原告胜诉的可能性极大</a:t>
            </a:r>
            <a:r>
              <a:rPr lang="en-US" altLang="zh-CN" sz="2400" dirty="0"/>
              <a:t>;</a:t>
            </a:r>
            <a:r>
              <a:rPr lang="zh-CN" altLang="en-US" sz="2400" dirty="0"/>
              <a:t>第二</a:t>
            </a:r>
            <a:r>
              <a:rPr lang="en-US" altLang="zh-CN" sz="2400" dirty="0"/>
              <a:t>,</a:t>
            </a:r>
            <a:r>
              <a:rPr lang="zh-CN" altLang="en-US" sz="2400" dirty="0"/>
              <a:t>处理案件的反垄断主管机构</a:t>
            </a:r>
            <a:r>
              <a:rPr lang="zh-CN" altLang="en-US" sz="2400" dirty="0" smtClean="0"/>
              <a:t>或者法院无须过多地调查垄断行为</a:t>
            </a:r>
            <a:r>
              <a:rPr lang="zh-CN" altLang="en-US" sz="2400" dirty="0"/>
              <a:t>的目的和后果</a:t>
            </a:r>
            <a:r>
              <a:rPr lang="en-US" altLang="zh-CN" sz="2400" dirty="0"/>
              <a:t>,</a:t>
            </a:r>
            <a:r>
              <a:rPr lang="zh-CN" altLang="en-US" sz="2400" dirty="0"/>
              <a:t>就可以认定其违法</a:t>
            </a:r>
            <a:r>
              <a:rPr lang="en-US" altLang="zh-CN" sz="2400" dirty="0"/>
              <a:t>,</a:t>
            </a:r>
            <a:r>
              <a:rPr lang="zh-CN" altLang="en-US" sz="2400" dirty="0"/>
              <a:t>从而可以节约执法和司</a:t>
            </a:r>
            <a:r>
              <a:rPr lang="zh-CN" altLang="en-US" sz="2400" dirty="0" smtClean="0"/>
              <a:t>法的</a:t>
            </a:r>
            <a:r>
              <a:rPr lang="zh-Hant" altLang="en-US" sz="2400" dirty="0" smtClean="0"/>
              <a:t>成本</a:t>
            </a:r>
            <a:r>
              <a:rPr lang="en-US" altLang="zh-Hant" sz="2400" dirty="0" smtClean="0"/>
              <a:t>.</a:t>
            </a:r>
          </a:p>
          <a:p>
            <a:pPr indent="534988"/>
            <a:r>
              <a:rPr lang="zh-CN" altLang="en-US" sz="2400" dirty="0"/>
              <a:t>合理原则的基本含义是某些行为构成了对竞争的限制</a:t>
            </a:r>
            <a:r>
              <a:rPr lang="en-US" altLang="zh-CN" sz="2400" dirty="0"/>
              <a:t>,</a:t>
            </a:r>
            <a:r>
              <a:rPr lang="zh-CN" altLang="en-US" sz="2400" dirty="0"/>
              <a:t>但又不能适用本身违法原则</a:t>
            </a:r>
            <a:r>
              <a:rPr lang="en-US" altLang="zh-CN" sz="2400" dirty="0"/>
              <a:t>,</a:t>
            </a:r>
            <a:r>
              <a:rPr lang="zh-CN" altLang="en-US" sz="2400" dirty="0" smtClean="0"/>
              <a:t>是否构成违法须在</a:t>
            </a:r>
            <a:r>
              <a:rPr lang="zh-CN" altLang="en-US" sz="2400" dirty="0"/>
              <a:t>慎重考察企业的行为意图、行为方式以及行为后果之后</a:t>
            </a:r>
            <a:r>
              <a:rPr lang="en-US" altLang="zh-CN" sz="2400" dirty="0"/>
              <a:t>,</a:t>
            </a:r>
            <a:r>
              <a:rPr lang="zh-CN" altLang="en-US" sz="2400" dirty="0"/>
              <a:t>才能作出判断</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6742694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1178321" cy="5139869"/>
          </a:xfrm>
          <a:prstGeom prst="rect">
            <a:avLst/>
          </a:prstGeom>
          <a:noFill/>
        </p:spPr>
        <p:txBody>
          <a:bodyPr wrap="square" rtlCol="0">
            <a:spAutoFit/>
          </a:bodyPr>
          <a:lstStyle/>
          <a:p>
            <a:r>
              <a:rPr lang="zh-CN" altLang="en-US" sz="2400" b="1" dirty="0"/>
              <a:t>二、反垄断法律制度的主要实体内容</a:t>
            </a:r>
          </a:p>
          <a:p>
            <a:pPr indent="623888"/>
            <a:r>
              <a:rPr lang="zh-CN" altLang="en-US" sz="2400" dirty="0"/>
              <a:t>一般地讲</a:t>
            </a:r>
            <a:r>
              <a:rPr lang="en-US" altLang="zh-CN" sz="2400" dirty="0"/>
              <a:t>,</a:t>
            </a:r>
            <a:r>
              <a:rPr lang="zh-CN" altLang="en-US" sz="2400" dirty="0"/>
              <a:t>反垄断法律制度的实体内容主要包括以下几个方面</a:t>
            </a:r>
            <a:r>
              <a:rPr lang="en-US" altLang="zh-CN" sz="2400" dirty="0"/>
              <a:t>.</a:t>
            </a:r>
          </a:p>
          <a:p>
            <a:pPr marL="177800" indent="446088"/>
            <a:r>
              <a:rPr lang="en-US" altLang="zh-CN" sz="2000" dirty="0"/>
              <a:t>(</a:t>
            </a:r>
            <a:r>
              <a:rPr lang="zh-CN" altLang="en-US" sz="2000" dirty="0"/>
              <a:t>一</a:t>
            </a:r>
            <a:r>
              <a:rPr lang="en-US" altLang="zh-CN" sz="2000" dirty="0"/>
              <a:t>)</a:t>
            </a:r>
            <a:r>
              <a:rPr lang="zh-CN" altLang="en-US" sz="2000" dirty="0"/>
              <a:t>对滥用市场支配地位的规制</a:t>
            </a:r>
          </a:p>
          <a:p>
            <a:pPr marL="177800" indent="446088"/>
            <a:r>
              <a:rPr lang="zh-CN" altLang="en-US" sz="2000" dirty="0"/>
              <a:t>禁止经营者在经营活动中滥用市场支配地位、排除或限制竞争</a:t>
            </a:r>
            <a:r>
              <a:rPr lang="en-US" altLang="zh-CN" sz="2000" dirty="0"/>
              <a:t>,</a:t>
            </a:r>
            <a:r>
              <a:rPr lang="zh-CN" altLang="en-US" sz="2000" dirty="0"/>
              <a:t>是各国反垄断立法的</a:t>
            </a:r>
            <a:r>
              <a:rPr lang="zh-CN" altLang="en-US" sz="2000" dirty="0" smtClean="0"/>
              <a:t>共同</a:t>
            </a:r>
            <a:r>
              <a:rPr lang="zh-CN" altLang="en-US" sz="2000" dirty="0"/>
              <a:t>内容</a:t>
            </a:r>
            <a:r>
              <a:rPr lang="en-US" altLang="zh-CN" sz="2000" dirty="0" smtClean="0"/>
              <a:t>.</a:t>
            </a:r>
          </a:p>
          <a:p>
            <a:pPr marL="177800" indent="446088"/>
            <a:r>
              <a:rPr lang="en-US" altLang="zh-CN" sz="2000" dirty="0"/>
              <a:t>(</a:t>
            </a:r>
            <a:r>
              <a:rPr lang="zh-CN" altLang="en-US" sz="2000" dirty="0"/>
              <a:t>二</a:t>
            </a:r>
            <a:r>
              <a:rPr lang="en-US" altLang="zh-CN" sz="2000" dirty="0"/>
              <a:t>)</a:t>
            </a:r>
            <a:r>
              <a:rPr lang="zh-CN" altLang="en-US" sz="2000" dirty="0"/>
              <a:t>对垄断协议的规制</a:t>
            </a:r>
          </a:p>
          <a:p>
            <a:pPr marL="177800" indent="446088"/>
            <a:r>
              <a:rPr lang="zh-CN" altLang="en-US" sz="2000" dirty="0"/>
              <a:t>禁止垄断协议</a:t>
            </a:r>
            <a:r>
              <a:rPr lang="en-US" altLang="zh-CN" sz="2000" dirty="0"/>
              <a:t>,</a:t>
            </a:r>
            <a:r>
              <a:rPr lang="zh-CN" altLang="en-US" sz="2000" dirty="0"/>
              <a:t>是各国反垄断法的通例</a:t>
            </a:r>
            <a:r>
              <a:rPr lang="en-US" altLang="zh-CN" sz="2000" dirty="0"/>
              <a:t>.</a:t>
            </a:r>
            <a:r>
              <a:rPr lang="zh-CN" altLang="en-US" sz="2000" dirty="0"/>
              <a:t>禁止垄断协议是指经营者不得以合同、</a:t>
            </a:r>
            <a:r>
              <a:rPr lang="zh-CN" altLang="en-US" sz="2000" dirty="0" smtClean="0"/>
              <a:t>协议以及</a:t>
            </a:r>
            <a:r>
              <a:rPr lang="zh-CN" altLang="en-US" sz="2000" dirty="0"/>
              <a:t>其他方式</a:t>
            </a:r>
            <a:r>
              <a:rPr lang="en-US" altLang="zh-CN" sz="2000" dirty="0"/>
              <a:t>,</a:t>
            </a:r>
            <a:r>
              <a:rPr lang="zh-CN" altLang="en-US" sz="2000" dirty="0"/>
              <a:t>与具有竞争关系的其他经营者实施限制竞争的行为</a:t>
            </a:r>
            <a:r>
              <a:rPr lang="en-US" altLang="zh-CN" sz="2000" dirty="0" smtClean="0"/>
              <a:t>.</a:t>
            </a:r>
          </a:p>
          <a:p>
            <a:pPr marL="177800" indent="446088"/>
            <a:r>
              <a:rPr lang="en-US" altLang="zh-CN" sz="2000" dirty="0"/>
              <a:t>(</a:t>
            </a:r>
            <a:r>
              <a:rPr lang="zh-CN" altLang="en-US" sz="2000" dirty="0"/>
              <a:t>三</a:t>
            </a:r>
            <a:r>
              <a:rPr lang="en-US" altLang="zh-CN" sz="2000" dirty="0"/>
              <a:t>)</a:t>
            </a:r>
            <a:r>
              <a:rPr lang="zh-CN" altLang="en-US" sz="2000" dirty="0"/>
              <a:t>对企业兼并的规制</a:t>
            </a:r>
          </a:p>
          <a:p>
            <a:pPr marL="177800" indent="446088"/>
            <a:r>
              <a:rPr lang="zh-CN" altLang="en-US" sz="2000" dirty="0"/>
              <a:t>首先</a:t>
            </a:r>
            <a:r>
              <a:rPr lang="en-US" altLang="zh-CN" sz="2000" dirty="0"/>
              <a:t>,</a:t>
            </a:r>
            <a:r>
              <a:rPr lang="zh-CN" altLang="en-US" sz="2000" dirty="0"/>
              <a:t>应当明确的是</a:t>
            </a:r>
            <a:r>
              <a:rPr lang="en-US" altLang="zh-CN" sz="2000" dirty="0"/>
              <a:t>,</a:t>
            </a:r>
            <a:r>
              <a:rPr lang="zh-CN" altLang="en-US" sz="2000" dirty="0"/>
              <a:t>反垄断法意义上的企业兼并与企业法意义上的企业兼并并不相同</a:t>
            </a:r>
            <a:r>
              <a:rPr lang="en-US" altLang="zh-CN" sz="2000" dirty="0" smtClean="0"/>
              <a:t>.</a:t>
            </a:r>
          </a:p>
          <a:p>
            <a:pPr marL="177800" indent="446088"/>
            <a:r>
              <a:rPr lang="en-US" altLang="zh-CN" sz="2000" dirty="0"/>
              <a:t>(</a:t>
            </a:r>
            <a:r>
              <a:rPr lang="zh-CN" altLang="en-US" sz="2000" dirty="0"/>
              <a:t>四</a:t>
            </a:r>
            <a:r>
              <a:rPr lang="en-US" altLang="zh-CN" sz="2000" dirty="0"/>
              <a:t>)</a:t>
            </a:r>
            <a:r>
              <a:rPr lang="zh-CN" altLang="en-US" sz="2000" dirty="0"/>
              <a:t>对行政性垄断的规制</a:t>
            </a:r>
          </a:p>
          <a:p>
            <a:pPr marL="177800" indent="446088"/>
            <a:r>
              <a:rPr lang="zh-CN" altLang="en-US" sz="2000" dirty="0"/>
              <a:t>与经济性垄断相比</a:t>
            </a:r>
            <a:r>
              <a:rPr lang="en-US" altLang="zh-CN" sz="2000" dirty="0"/>
              <a:t>,</a:t>
            </a:r>
            <a:r>
              <a:rPr lang="zh-CN" altLang="en-US" sz="2000" dirty="0"/>
              <a:t>行政性垄断的危害性更为严重</a:t>
            </a:r>
            <a:r>
              <a:rPr lang="en-US" altLang="zh-CN" sz="2000" dirty="0"/>
              <a:t>.</a:t>
            </a:r>
            <a:r>
              <a:rPr lang="zh-CN" altLang="en-US" sz="2000" dirty="0"/>
              <a:t>行政性垄断不单单是我国所独有</a:t>
            </a:r>
          </a:p>
          <a:p>
            <a:pPr marL="177800" indent="446088"/>
            <a:r>
              <a:rPr lang="zh-CN" altLang="en-US" sz="2000" dirty="0"/>
              <a:t>的现象</a:t>
            </a:r>
            <a:r>
              <a:rPr lang="en-US" altLang="zh-CN" sz="2000" dirty="0"/>
              <a:t>,</a:t>
            </a:r>
            <a:r>
              <a:rPr lang="zh-CN" altLang="en-US" sz="2000" dirty="0"/>
              <a:t>在其他体制转型国家均有发生</a:t>
            </a:r>
            <a:r>
              <a:rPr lang="en-US" altLang="zh-CN" sz="2000" dirty="0" smtClean="0"/>
              <a:t>.</a:t>
            </a:r>
          </a:p>
          <a:p>
            <a:pPr marL="177800" indent="446088"/>
            <a:r>
              <a:rPr lang="en-US" altLang="zh-CN" sz="2000" dirty="0"/>
              <a:t>(</a:t>
            </a:r>
            <a:r>
              <a:rPr lang="zh-CN" altLang="en-US" sz="2000" dirty="0"/>
              <a:t>五</a:t>
            </a:r>
            <a:r>
              <a:rPr lang="en-US" altLang="zh-CN" sz="2000" dirty="0"/>
              <a:t>)</a:t>
            </a:r>
            <a:r>
              <a:rPr lang="zh-CN" altLang="en-US" sz="2000" dirty="0"/>
              <a:t>反垄断法的豁免条款</a:t>
            </a:r>
          </a:p>
          <a:p>
            <a:pPr marL="177800" indent="446088"/>
            <a:r>
              <a:rPr lang="zh-CN" altLang="en-US" sz="2000" dirty="0"/>
              <a:t>反垄断法的豁免</a:t>
            </a:r>
            <a:r>
              <a:rPr lang="en-US" altLang="zh-CN" sz="2000" dirty="0"/>
              <a:t>(</a:t>
            </a:r>
            <a:r>
              <a:rPr lang="zh-CN" altLang="en-US" sz="2000" dirty="0"/>
              <a:t>或称除外、例外</a:t>
            </a:r>
            <a:r>
              <a:rPr lang="en-US" altLang="zh-CN" sz="2000" dirty="0"/>
              <a:t>)</a:t>
            </a:r>
            <a:r>
              <a:rPr lang="zh-CN" altLang="en-US" sz="2000" dirty="0"/>
              <a:t>条款</a:t>
            </a:r>
            <a:r>
              <a:rPr lang="en-US" altLang="zh-CN" sz="2000" dirty="0"/>
              <a:t>,</a:t>
            </a:r>
            <a:r>
              <a:rPr lang="zh-CN" altLang="en-US" sz="2000" dirty="0"/>
              <a:t>是反垄断法的重要条款之一</a:t>
            </a:r>
            <a:r>
              <a:rPr lang="en-US" altLang="zh-CN" sz="2000" dirty="0"/>
              <a:t>.</a:t>
            </a:r>
            <a:r>
              <a:rPr lang="zh-CN" altLang="en-US" sz="2000" dirty="0" smtClean="0"/>
              <a:t>豁免条款是指反垄断</a:t>
            </a:r>
            <a:r>
              <a:rPr lang="zh-CN" altLang="en-US" sz="2000" dirty="0"/>
              <a:t>法中专门设置的规定某些特定领域、特定事项或者特定情况</a:t>
            </a:r>
            <a:r>
              <a:rPr lang="zh-CN" altLang="en-US" sz="2000" dirty="0" smtClean="0"/>
              <a:t>下的垄断行为不适用反垄断</a:t>
            </a:r>
            <a:r>
              <a:rPr lang="zh-CN" altLang="en-US" sz="2000" dirty="0"/>
              <a:t>法的条款</a:t>
            </a:r>
            <a:r>
              <a:rPr lang="en-US" altLang="zh-CN" sz="2000" dirty="0"/>
              <a:t>.</a:t>
            </a:r>
            <a:r>
              <a:rPr lang="zh-CN" altLang="en-US" sz="2000" dirty="0"/>
              <a:t>即反垄断法对这些特定领域、特定事项或者特定情况下的垄断行为予以豁免</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1879281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1178321" cy="3785652"/>
          </a:xfrm>
          <a:prstGeom prst="rect">
            <a:avLst/>
          </a:prstGeom>
          <a:noFill/>
        </p:spPr>
        <p:txBody>
          <a:bodyPr wrap="square" rtlCol="0">
            <a:spAutoFit/>
          </a:bodyPr>
          <a:lstStyle/>
          <a:p>
            <a:r>
              <a:rPr lang="zh-CN" altLang="en-US" sz="2400" b="1" dirty="0"/>
              <a:t>三、</a:t>
            </a:r>
            <a:r>
              <a:rPr lang="zh-CN" altLang="en-US" sz="2400" b="1" dirty="0" smtClean="0"/>
              <a:t>反垄断主管机构</a:t>
            </a:r>
            <a:endParaRPr lang="en-US" altLang="zh-CN" sz="2400" b="1" dirty="0" smtClean="0"/>
          </a:p>
          <a:p>
            <a:pPr indent="534988"/>
            <a:r>
              <a:rPr lang="zh-CN" altLang="en-US" sz="2400" dirty="0"/>
              <a:t>为处理有关反垄断事项</a:t>
            </a:r>
            <a:r>
              <a:rPr lang="en-US" altLang="zh-CN" sz="2400" dirty="0"/>
              <a:t>,</a:t>
            </a:r>
            <a:r>
              <a:rPr lang="zh-CN" altLang="en-US" sz="2400" dirty="0"/>
              <a:t>多数国家都设置了专司反垄断职责的主管机关</a:t>
            </a:r>
            <a:r>
              <a:rPr lang="en-US" altLang="zh-CN" sz="2400" dirty="0" smtClean="0"/>
              <a:t>.</a:t>
            </a:r>
          </a:p>
          <a:p>
            <a:pPr indent="534988"/>
            <a:r>
              <a:rPr lang="zh-CN" altLang="en-US" sz="2400" dirty="0"/>
              <a:t>反垄断主管机关的职责包括</a:t>
            </a:r>
            <a:r>
              <a:rPr lang="en-US" altLang="zh-CN" sz="2400" dirty="0"/>
              <a:t>:</a:t>
            </a:r>
            <a:r>
              <a:rPr lang="zh-CN" altLang="en-US" sz="2400" dirty="0"/>
              <a:t>制定反垄断政策及法规</a:t>
            </a:r>
            <a:r>
              <a:rPr lang="en-US" altLang="zh-CN" sz="2400" dirty="0"/>
              <a:t>;</a:t>
            </a:r>
            <a:r>
              <a:rPr lang="zh-CN" altLang="en-US" sz="2400" dirty="0"/>
              <a:t>审议有关反垄断的事项</a:t>
            </a:r>
            <a:r>
              <a:rPr lang="en-US" altLang="zh-CN" sz="2400" dirty="0"/>
              <a:t>;</a:t>
            </a:r>
            <a:r>
              <a:rPr lang="zh-CN" altLang="en-US" sz="2400" dirty="0" smtClean="0"/>
              <a:t>对经营者的活动及竞争情况进行调查</a:t>
            </a:r>
            <a:r>
              <a:rPr lang="en-US" altLang="zh-CN" sz="2400" dirty="0"/>
              <a:t>;</a:t>
            </a:r>
            <a:r>
              <a:rPr lang="zh-CN" altLang="en-US" sz="2400" dirty="0"/>
              <a:t>对违反反垄断法的案件进行调查、处理</a:t>
            </a:r>
            <a:r>
              <a:rPr lang="en-US" altLang="zh-CN" sz="2400" dirty="0"/>
              <a:t>;</a:t>
            </a:r>
            <a:r>
              <a:rPr lang="zh-CN" altLang="en-US" sz="2400" dirty="0"/>
              <a:t>定期公布处于</a:t>
            </a:r>
            <a:r>
              <a:rPr lang="zh-CN" altLang="en-US" sz="2400" dirty="0" smtClean="0"/>
              <a:t>市场支配</a:t>
            </a:r>
            <a:r>
              <a:rPr lang="zh-CN" altLang="en-US" sz="2400" dirty="0"/>
              <a:t>地位的经营者的名单</a:t>
            </a:r>
            <a:r>
              <a:rPr lang="en-US" altLang="zh-CN" sz="2400" dirty="0"/>
              <a:t>;</a:t>
            </a:r>
            <a:r>
              <a:rPr lang="zh-CN" altLang="en-US" sz="2400" dirty="0"/>
              <a:t>反垄断的其他事项</a:t>
            </a:r>
            <a:r>
              <a:rPr lang="en-US" altLang="zh-CN" sz="2400" dirty="0"/>
              <a:t>.</a:t>
            </a:r>
          </a:p>
          <a:p>
            <a:pPr indent="534988"/>
            <a:r>
              <a:rPr lang="zh-CN" altLang="en-US" sz="2400" dirty="0"/>
              <a:t>在我国</a:t>
            </a:r>
            <a:r>
              <a:rPr lang="en-US" altLang="zh-CN" sz="2400" dirty="0"/>
              <a:t>,</a:t>
            </a:r>
            <a:r>
              <a:rPr lang="zh-CN" altLang="en-US" sz="2400" dirty="0"/>
              <a:t>为了保证反垄断主管机关行使职权的独立性</a:t>
            </a:r>
            <a:r>
              <a:rPr lang="en-US" altLang="zh-CN" sz="2400" dirty="0"/>
              <a:t>,</a:t>
            </a:r>
            <a:r>
              <a:rPr lang="zh-CN" altLang="en-US" sz="2400" dirty="0" smtClean="0"/>
              <a:t>国家反垄断主管机关负责人由国务</a:t>
            </a:r>
            <a:r>
              <a:rPr lang="zh-CN" altLang="en-US" sz="2400" dirty="0"/>
              <a:t>院总理提名、全国人民代表大会任命</a:t>
            </a:r>
            <a:r>
              <a:rPr lang="en-US" altLang="zh-CN" sz="2400" dirty="0"/>
              <a:t>,</a:t>
            </a:r>
            <a:r>
              <a:rPr lang="zh-CN" altLang="en-US" sz="2400" dirty="0"/>
              <a:t>国务院反垄断主管机关的其他委员由国务院任命</a:t>
            </a:r>
            <a:r>
              <a:rPr lang="en-US" altLang="zh-CN" sz="2400" dirty="0" smtClean="0"/>
              <a:t>.</a:t>
            </a:r>
            <a:r>
              <a:rPr lang="zh-CN" altLang="en-US" sz="2400" dirty="0" smtClean="0"/>
              <a:t>为了防止反垄断主管机关沦为地方保护</a:t>
            </a:r>
            <a:r>
              <a:rPr lang="zh-CN" altLang="en-US" sz="2400" dirty="0"/>
              <a:t>、行业保护的工具</a:t>
            </a:r>
            <a:r>
              <a:rPr lang="en-US" altLang="zh-CN" sz="2400" dirty="0"/>
              <a:t>,</a:t>
            </a:r>
            <a:r>
              <a:rPr lang="zh-CN" altLang="en-US" sz="2400" dirty="0"/>
              <a:t>反垄断主管机关不宜按</a:t>
            </a:r>
            <a:r>
              <a:rPr lang="zh-CN" altLang="en-US" sz="2400" dirty="0" smtClean="0"/>
              <a:t>照行政区划设置</a:t>
            </a:r>
            <a:r>
              <a:rPr lang="en-US" altLang="zh-CN" sz="2400" dirty="0"/>
              <a:t>,</a:t>
            </a:r>
            <a:r>
              <a:rPr lang="zh-CN" altLang="en-US" sz="2400" dirty="0"/>
              <a:t>国家反垄断主管机关可根据需要设置地方派出机构</a:t>
            </a:r>
            <a:r>
              <a:rPr lang="en-US" altLang="zh-CN" sz="2400" dirty="0"/>
              <a:t>.</a:t>
            </a:r>
            <a:r>
              <a:rPr lang="zh-CN" altLang="en-US" sz="2400" dirty="0"/>
              <a:t>地方派出机构</a:t>
            </a:r>
            <a:r>
              <a:rPr lang="zh-CN" altLang="en-US" sz="2400" dirty="0" smtClean="0"/>
              <a:t>的负责人由国家反垄断主管机关负责</a:t>
            </a:r>
            <a:r>
              <a:rPr lang="zh-CN" altLang="en-US" sz="2400" dirty="0"/>
              <a:t>任命</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1892738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0910977" cy="5386090"/>
          </a:xfrm>
          <a:prstGeom prst="rect">
            <a:avLst/>
          </a:prstGeom>
          <a:noFill/>
        </p:spPr>
        <p:txBody>
          <a:bodyPr wrap="square" rtlCol="0">
            <a:spAutoFit/>
          </a:bodyPr>
          <a:lstStyle/>
          <a:p>
            <a:r>
              <a:rPr lang="zh-CN" altLang="en-US" sz="2400" b="1" dirty="0"/>
              <a:t>四、法律责任</a:t>
            </a:r>
          </a:p>
          <a:p>
            <a:pPr marL="266700" indent="357188"/>
            <a:r>
              <a:rPr lang="zh-CN" altLang="en-US" sz="2000" dirty="0"/>
              <a:t>违反反垄断法的法律责任主要有三种责任形式</a:t>
            </a:r>
            <a:r>
              <a:rPr lang="en-US" altLang="zh-CN" sz="2000" dirty="0"/>
              <a:t>,</a:t>
            </a:r>
            <a:r>
              <a:rPr lang="zh-CN" altLang="en-US" sz="2000" dirty="0"/>
              <a:t>即民事责任、行政责任、刑事责任</a:t>
            </a:r>
            <a:r>
              <a:rPr lang="en-US" altLang="zh-CN" sz="2000" dirty="0"/>
              <a:t>.</a:t>
            </a:r>
            <a:r>
              <a:rPr lang="zh-CN" altLang="en-US" sz="2000" dirty="0" smtClean="0"/>
              <a:t>以下主要讨论民事责</a:t>
            </a:r>
            <a:r>
              <a:rPr lang="zh-CN" altLang="en-US" sz="2000" dirty="0"/>
              <a:t>任和行政责任两种类型的法律责任</a:t>
            </a:r>
            <a:r>
              <a:rPr lang="en-US" altLang="zh-CN" sz="2000" dirty="0"/>
              <a:t>.</a:t>
            </a:r>
          </a:p>
          <a:p>
            <a:pPr marL="266700" indent="357188"/>
            <a:r>
              <a:rPr lang="zh-CN" altLang="en-US" sz="2000" dirty="0"/>
              <a:t>民事责任的主要形式就是赔偿责任</a:t>
            </a:r>
            <a:r>
              <a:rPr lang="en-US" altLang="zh-CN" sz="2000" dirty="0"/>
              <a:t>,</a:t>
            </a:r>
            <a:r>
              <a:rPr lang="zh-CN" altLang="en-US" sz="2000" dirty="0"/>
              <a:t>民事赔偿多以补偿性为原则</a:t>
            </a:r>
            <a:r>
              <a:rPr lang="en-US" altLang="zh-CN" sz="2000" dirty="0"/>
              <a:t>.</a:t>
            </a:r>
          </a:p>
          <a:p>
            <a:pPr marL="266700" indent="357188"/>
            <a:r>
              <a:rPr lang="zh-CN" altLang="en-US" sz="2000" dirty="0"/>
              <a:t>行政责任的主要形式是责令停止违法行为和罚款</a:t>
            </a:r>
            <a:r>
              <a:rPr lang="en-US" altLang="zh-CN" sz="2000" dirty="0" smtClean="0"/>
              <a:t>.</a:t>
            </a:r>
            <a:r>
              <a:rPr lang="zh-CN" altLang="en-US" sz="2000" dirty="0"/>
              <a:t>政府及其所属机构滥用行政权力限制竞争的行为具有特殊性</a:t>
            </a:r>
            <a:r>
              <a:rPr lang="en-US" altLang="zh-CN" sz="2000" dirty="0"/>
              <a:t>,</a:t>
            </a:r>
            <a:r>
              <a:rPr lang="zh-CN" altLang="en-US" sz="2000" dirty="0"/>
              <a:t>不应当适用行政罚款这</a:t>
            </a:r>
          </a:p>
          <a:p>
            <a:pPr marL="266700" indent="357188"/>
            <a:r>
              <a:rPr lang="zh-CN" altLang="en-US" sz="2000" dirty="0"/>
              <a:t>种责任类型</a:t>
            </a:r>
            <a:r>
              <a:rPr lang="en-US" altLang="zh-CN" sz="2000" dirty="0"/>
              <a:t>,</a:t>
            </a:r>
            <a:r>
              <a:rPr lang="zh-CN" altLang="en-US" sz="2000" dirty="0"/>
              <a:t>应当通过反垄断主管机关责令停止违法行为的方式予以制止</a:t>
            </a:r>
            <a:r>
              <a:rPr lang="en-US" altLang="zh-CN" sz="2000" dirty="0" smtClean="0"/>
              <a:t>.</a:t>
            </a:r>
          </a:p>
          <a:p>
            <a:pPr marL="266700" indent="357188"/>
            <a:r>
              <a:rPr lang="zh-CN" altLang="en-US" sz="2000" dirty="0"/>
              <a:t>为了保障反垄断主管机关履行职责</a:t>
            </a:r>
            <a:r>
              <a:rPr lang="en-US" altLang="zh-CN" sz="2000" dirty="0"/>
              <a:t>,</a:t>
            </a:r>
            <a:r>
              <a:rPr lang="zh-CN" altLang="en-US" sz="2000" dirty="0"/>
              <a:t>有必要建立对受调查者的拒绝行为予以处罚的</a:t>
            </a:r>
            <a:r>
              <a:rPr lang="zh-CN" altLang="en-US" sz="2000" dirty="0" smtClean="0"/>
              <a:t>制度</a:t>
            </a:r>
            <a:r>
              <a:rPr lang="en-US" altLang="zh-CN" sz="2000" dirty="0"/>
              <a:t>,</a:t>
            </a:r>
            <a:r>
              <a:rPr lang="zh-CN" altLang="en-US" sz="2000" dirty="0"/>
              <a:t>这是保障反垄断法得以实现的重要措施之一</a:t>
            </a:r>
            <a:r>
              <a:rPr lang="en-US" altLang="zh-CN" sz="2000" dirty="0" smtClean="0"/>
              <a:t>.</a:t>
            </a:r>
          </a:p>
          <a:p>
            <a:pPr marL="266700" indent="357188"/>
            <a:r>
              <a:rPr lang="zh-CN" altLang="en-US" sz="2000" dirty="0"/>
              <a:t>从性质上讲</a:t>
            </a:r>
            <a:r>
              <a:rPr lang="en-US" altLang="zh-CN" sz="2000" dirty="0"/>
              <a:t>,</a:t>
            </a:r>
            <a:r>
              <a:rPr lang="zh-CN" altLang="en-US" sz="2000" dirty="0"/>
              <a:t>反垄断主管机关居于行政机关</a:t>
            </a:r>
            <a:r>
              <a:rPr lang="en-US" altLang="zh-CN" sz="2000" dirty="0"/>
              <a:t>,</a:t>
            </a:r>
            <a:r>
              <a:rPr lang="zh-CN" altLang="en-US" sz="2000" dirty="0"/>
              <a:t>根据我国的有关法律规定</a:t>
            </a:r>
            <a:r>
              <a:rPr lang="en-US" altLang="zh-CN" sz="2000" dirty="0"/>
              <a:t>,</a:t>
            </a:r>
            <a:r>
              <a:rPr lang="zh-CN" altLang="en-US" sz="2000" dirty="0" smtClean="0"/>
              <a:t>行政机关并没有强制执行权</a:t>
            </a:r>
            <a:r>
              <a:rPr lang="en-US" altLang="zh-CN" sz="2000" dirty="0"/>
              <a:t>,</a:t>
            </a:r>
            <a:r>
              <a:rPr lang="zh-CN" altLang="en-US" sz="2000" dirty="0"/>
              <a:t>这就需要得到司法机关的协助和支持</a:t>
            </a:r>
            <a:r>
              <a:rPr lang="en-US" altLang="zh-CN" sz="2000" dirty="0"/>
              <a:t>,</a:t>
            </a:r>
            <a:r>
              <a:rPr lang="zh-CN" altLang="en-US" sz="2000" dirty="0"/>
              <a:t>因此</a:t>
            </a:r>
            <a:r>
              <a:rPr lang="en-US" altLang="zh-CN" sz="2000" dirty="0"/>
              <a:t>,</a:t>
            </a:r>
            <a:r>
              <a:rPr lang="zh-CN" altLang="en-US" sz="2000" dirty="0"/>
              <a:t>对拒不执行国务</a:t>
            </a:r>
            <a:r>
              <a:rPr lang="zh-CN" altLang="en-US" sz="2000" dirty="0" smtClean="0"/>
              <a:t>院反垄断主管机关依法作</a:t>
            </a:r>
            <a:r>
              <a:rPr lang="zh-CN" altLang="en-US" sz="2000" dirty="0"/>
              <a:t>出的裁决的</a:t>
            </a:r>
            <a:r>
              <a:rPr lang="en-US" altLang="zh-CN" sz="2000" dirty="0"/>
              <a:t>,</a:t>
            </a:r>
            <a:r>
              <a:rPr lang="zh-CN" altLang="en-US" sz="2000" dirty="0"/>
              <a:t>可以移送法院强制执行</a:t>
            </a:r>
            <a:r>
              <a:rPr lang="en-US" altLang="zh-CN" sz="2000" dirty="0"/>
              <a:t>.</a:t>
            </a:r>
            <a:r>
              <a:rPr lang="zh-CN" altLang="en-US" sz="2000" dirty="0"/>
              <a:t>法院不仅应</a:t>
            </a:r>
            <a:r>
              <a:rPr lang="zh-CN" altLang="en-US" sz="2000" dirty="0" smtClean="0"/>
              <a:t>当受理并且应当采取积极措施强制执行反垄断主管机关</a:t>
            </a:r>
            <a:r>
              <a:rPr lang="zh-CN" altLang="en-US" sz="2000" dirty="0"/>
              <a:t>的裁决</a:t>
            </a:r>
            <a:r>
              <a:rPr lang="en-US" altLang="zh-CN" sz="2000" dirty="0" smtClean="0"/>
              <a:t>.</a:t>
            </a:r>
          </a:p>
          <a:p>
            <a:pPr marL="266700" indent="357188"/>
            <a:r>
              <a:rPr lang="zh-CN" altLang="en-US" sz="2000" dirty="0"/>
              <a:t>当事人对国务院反垄断主管机关作出的处罚决定不服的</a:t>
            </a:r>
            <a:r>
              <a:rPr lang="en-US" altLang="zh-CN" sz="2000" dirty="0"/>
              <a:t>,</a:t>
            </a:r>
            <a:r>
              <a:rPr lang="zh-CN" altLang="en-US" sz="2000" dirty="0"/>
              <a:t>可以自收到处罚决定之</a:t>
            </a:r>
            <a:r>
              <a:rPr lang="zh-CN" altLang="en-US" sz="2000" dirty="0" smtClean="0"/>
              <a:t>日起１５日</a:t>
            </a:r>
            <a:r>
              <a:rPr lang="zh-CN" altLang="en-US" sz="2000" dirty="0"/>
              <a:t>内向国务院反垄断主管机关申请复议</a:t>
            </a:r>
            <a:r>
              <a:rPr lang="en-US" altLang="zh-CN" sz="2000" dirty="0" smtClean="0"/>
              <a:t>;</a:t>
            </a:r>
            <a:r>
              <a:rPr lang="zh-CN" altLang="en-US" sz="2000" dirty="0" smtClean="0"/>
              <a:t> 同时</a:t>
            </a:r>
            <a:r>
              <a:rPr lang="en-US" altLang="zh-CN" sz="2000" dirty="0"/>
              <a:t>,</a:t>
            </a:r>
            <a:r>
              <a:rPr lang="zh-CN" altLang="en-US" sz="2000" dirty="0"/>
              <a:t>反垄断法应当规定反垄断主管机关的责任机制</a:t>
            </a:r>
            <a:r>
              <a:rPr lang="en-US" altLang="zh-CN" sz="2000" dirty="0"/>
              <a:t>,</a:t>
            </a:r>
            <a:r>
              <a:rPr lang="zh-CN" altLang="en-US" sz="2000" dirty="0"/>
              <a:t>确保反垄断主管机关依法</a:t>
            </a:r>
            <a:r>
              <a:rPr lang="zh-CN" altLang="en-US" sz="2000" dirty="0" smtClean="0"/>
              <a:t>履行职责</a:t>
            </a:r>
            <a:r>
              <a:rPr lang="en-US" altLang="zh-CN" sz="2000" dirty="0"/>
              <a:t>.</a:t>
            </a:r>
            <a:r>
              <a:rPr lang="zh-CN" altLang="en-US" sz="2000" dirty="0"/>
              <a:t>反垄断主管机关工作人员滥用职权、玩忽职守、徇私舞弊的</a:t>
            </a:r>
            <a:r>
              <a:rPr lang="en-US" altLang="zh-CN" sz="2000" dirty="0"/>
              <a:t>,</a:t>
            </a:r>
            <a:r>
              <a:rPr lang="zh-CN" altLang="en-US" sz="2000" dirty="0"/>
              <a:t>应给予行政处分</a:t>
            </a:r>
            <a:r>
              <a:rPr lang="en-US" altLang="zh-CN" sz="2000" dirty="0"/>
              <a:t>;</a:t>
            </a:r>
            <a:r>
              <a:rPr lang="zh-CN" altLang="en-US" sz="2000" dirty="0" smtClean="0"/>
              <a:t>情节严重</a:t>
            </a:r>
            <a:r>
              <a:rPr lang="en-US" altLang="zh-CN" sz="2000" dirty="0"/>
              <a:t>,</a:t>
            </a:r>
            <a:r>
              <a:rPr lang="zh-CN" altLang="en-US" sz="2000" dirty="0"/>
              <a:t>构成犯罪的</a:t>
            </a:r>
            <a:r>
              <a:rPr lang="en-US" altLang="zh-CN" sz="2000" dirty="0"/>
              <a:t>,</a:t>
            </a:r>
            <a:r>
              <a:rPr lang="zh-CN" altLang="en-US" sz="2000" dirty="0"/>
              <a:t>应依法追究其刑事责任</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3653277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3046988"/>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某市</a:t>
            </a:r>
            <a:r>
              <a:rPr lang="en-US" altLang="zh-CN" sz="2400" dirty="0">
                <a:latin typeface="宋体" pitchFamily="2" charset="-122"/>
                <a:ea typeface="宋体" pitchFamily="2" charset="-122"/>
                <a:cs typeface="Arial Unicode MS" pitchFamily="34" charset="-122"/>
              </a:rPr>
              <a:t>A</a:t>
            </a:r>
            <a:r>
              <a:rPr lang="zh-CN" altLang="en-US" sz="2400" dirty="0">
                <a:latin typeface="宋体" pitchFamily="2" charset="-122"/>
                <a:ea typeface="宋体" pitchFamily="2" charset="-122"/>
                <a:cs typeface="Arial Unicode MS" pitchFamily="34" charset="-122"/>
              </a:rPr>
              <a:t>机械厂</a:t>
            </a:r>
            <a:r>
              <a:rPr lang="en-US" altLang="zh-CN" sz="2400" dirty="0">
                <a:latin typeface="宋体" pitchFamily="2" charset="-122"/>
                <a:ea typeface="宋体" pitchFamily="2" charset="-122"/>
                <a:cs typeface="Arial Unicode MS" pitchFamily="34" charset="-122"/>
              </a:rPr>
              <a:t>2007</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12</a:t>
            </a:r>
            <a:r>
              <a:rPr lang="zh-CN" altLang="en-US" sz="2400" dirty="0">
                <a:latin typeface="宋体" pitchFamily="2" charset="-122"/>
                <a:ea typeface="宋体" pitchFamily="2" charset="-122"/>
                <a:cs typeface="Arial Unicode MS" pitchFamily="34" charset="-122"/>
              </a:rPr>
              <a:t>月经过介绍人刘某介绍</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向某市</a:t>
            </a:r>
            <a:r>
              <a:rPr lang="en-US" altLang="zh-CN" sz="2400" dirty="0">
                <a:latin typeface="宋体" pitchFamily="2" charset="-122"/>
                <a:ea typeface="宋体" pitchFamily="2" charset="-122"/>
                <a:cs typeface="Arial Unicode MS" pitchFamily="34" charset="-122"/>
              </a:rPr>
              <a:t>B</a:t>
            </a:r>
            <a:r>
              <a:rPr lang="zh-CN" altLang="en-US" sz="2400" dirty="0">
                <a:latin typeface="宋体" pitchFamily="2" charset="-122"/>
                <a:ea typeface="宋体" pitchFamily="2" charset="-122"/>
                <a:cs typeface="Arial Unicode MS" pitchFamily="34" charset="-122"/>
              </a:rPr>
              <a:t>铸造厂订制车床主构架</a:t>
            </a:r>
            <a:r>
              <a:rPr lang="en-US" altLang="zh-CN" sz="2400" dirty="0">
                <a:latin typeface="宋体" pitchFamily="2" charset="-122"/>
                <a:ea typeface="宋体" pitchFamily="2" charset="-122"/>
                <a:cs typeface="Arial Unicode MS" pitchFamily="34" charset="-122"/>
              </a:rPr>
              <a:t>100</a:t>
            </a:r>
            <a:r>
              <a:rPr lang="zh-CN" altLang="en-US" sz="2400" dirty="0">
                <a:latin typeface="宋体" pitchFamily="2" charset="-122"/>
                <a:ea typeface="宋体" pitchFamily="2" charset="-122"/>
                <a:cs typeface="Arial Unicode MS" pitchFamily="34" charset="-122"/>
              </a:rPr>
              <a:t>套</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单价</a:t>
            </a:r>
            <a:r>
              <a:rPr lang="en-US" altLang="zh-CN" sz="2400" dirty="0">
                <a:latin typeface="宋体" pitchFamily="2" charset="-122"/>
                <a:ea typeface="宋体" pitchFamily="2" charset="-122"/>
                <a:cs typeface="Arial Unicode MS" pitchFamily="34" charset="-122"/>
              </a:rPr>
              <a:t>3</a:t>
            </a:r>
            <a:r>
              <a:rPr lang="zh-CN" altLang="en-US" sz="2400" dirty="0">
                <a:latin typeface="宋体" pitchFamily="2" charset="-122"/>
                <a:ea typeface="宋体" pitchFamily="2" charset="-122"/>
                <a:cs typeface="Arial Unicode MS" pitchFamily="34" charset="-122"/>
              </a:rPr>
              <a:t>万元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总价款为</a:t>
            </a:r>
            <a:r>
              <a:rPr lang="en-US" altLang="zh-CN" sz="2400" dirty="0">
                <a:latin typeface="宋体" pitchFamily="2" charset="-122"/>
                <a:ea typeface="宋体" pitchFamily="2" charset="-122"/>
                <a:cs typeface="Arial Unicode MS" pitchFamily="34" charset="-122"/>
              </a:rPr>
              <a:t>300</a:t>
            </a:r>
            <a:r>
              <a:rPr lang="zh-CN" altLang="en-US" sz="2400" dirty="0">
                <a:latin typeface="宋体" pitchFamily="2" charset="-122"/>
                <a:ea typeface="宋体" pitchFamily="2" charset="-122"/>
                <a:cs typeface="Arial Unicode MS" pitchFamily="34" charset="-122"/>
              </a:rPr>
              <a:t>万元</a:t>
            </a:r>
            <a:r>
              <a:rPr lang="en-US" altLang="zh-CN" sz="2400" dirty="0">
                <a:latin typeface="宋体" pitchFamily="2" charset="-122"/>
                <a:ea typeface="宋体" pitchFamily="2" charset="-122"/>
                <a:cs typeface="Arial Unicode MS" pitchFamily="34" charset="-122"/>
              </a:rPr>
              <a:t>. B</a:t>
            </a:r>
            <a:r>
              <a:rPr lang="zh-CN" altLang="en-US" sz="2400" dirty="0">
                <a:latin typeface="宋体" pitchFamily="2" charset="-122"/>
                <a:ea typeface="宋体" pitchFamily="2" charset="-122"/>
                <a:cs typeface="Arial Unicode MS" pitchFamily="34" charset="-122"/>
              </a:rPr>
              <a:t>厂为争取今后的业务发展</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与</a:t>
            </a:r>
            <a:r>
              <a:rPr lang="en-US" altLang="zh-CN" sz="2400" dirty="0">
                <a:latin typeface="宋体" pitchFamily="2" charset="-122"/>
                <a:ea typeface="宋体" pitchFamily="2" charset="-122"/>
                <a:cs typeface="Arial Unicode MS" pitchFamily="34" charset="-122"/>
              </a:rPr>
              <a:t>A</a:t>
            </a:r>
            <a:r>
              <a:rPr lang="zh-CN" altLang="en-US" sz="2400" dirty="0">
                <a:latin typeface="宋体" pitchFamily="2" charset="-122"/>
                <a:ea typeface="宋体" pitchFamily="2" charset="-122"/>
                <a:cs typeface="Arial Unicode MS" pitchFamily="34" charset="-122"/>
              </a:rPr>
              <a:t>厂协商一致</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在订货合同中订明</a:t>
            </a:r>
            <a:r>
              <a:rPr lang="en-US" altLang="zh-CN" sz="2400" dirty="0">
                <a:latin typeface="宋体" pitchFamily="2" charset="-122"/>
                <a:ea typeface="宋体" pitchFamily="2" charset="-122"/>
                <a:cs typeface="Arial Unicode MS" pitchFamily="34" charset="-122"/>
              </a:rPr>
              <a:t>,B</a:t>
            </a:r>
            <a:r>
              <a:rPr lang="zh-CN" altLang="en-US" sz="2400" dirty="0">
                <a:latin typeface="宋体" pitchFamily="2" charset="-122"/>
                <a:ea typeface="宋体" pitchFamily="2" charset="-122"/>
                <a:cs typeface="Arial Unicode MS" pitchFamily="34" charset="-122"/>
              </a:rPr>
              <a:t>厂给予</a:t>
            </a:r>
            <a:r>
              <a:rPr lang="en-US" altLang="zh-CN" sz="2400" dirty="0">
                <a:latin typeface="宋体" pitchFamily="2" charset="-122"/>
                <a:ea typeface="宋体" pitchFamily="2" charset="-122"/>
                <a:cs typeface="Arial Unicode MS" pitchFamily="34" charset="-122"/>
              </a:rPr>
              <a:t>A</a:t>
            </a:r>
            <a:r>
              <a:rPr lang="zh-CN" altLang="en-US" sz="2400" dirty="0">
                <a:latin typeface="宋体" pitchFamily="2" charset="-122"/>
                <a:ea typeface="宋体" pitchFamily="2" charset="-122"/>
                <a:cs typeface="Arial Unicode MS" pitchFamily="34" charset="-122"/>
              </a:rPr>
              <a:t>厂 </a:t>
            </a:r>
            <a:r>
              <a:rPr lang="en-US" altLang="zh-CN" sz="2400" dirty="0">
                <a:latin typeface="宋体" pitchFamily="2" charset="-122"/>
                <a:ea typeface="宋体" pitchFamily="2" charset="-122"/>
                <a:cs typeface="Arial Unicode MS" pitchFamily="34" charset="-122"/>
              </a:rPr>
              <a:t>10%</a:t>
            </a:r>
            <a:r>
              <a:rPr lang="zh-CN" altLang="en-US" sz="2400" dirty="0">
                <a:latin typeface="宋体" pitchFamily="2" charset="-122"/>
                <a:ea typeface="宋体" pitchFamily="2" charset="-122"/>
                <a:cs typeface="Arial Unicode MS" pitchFamily="34" charset="-122"/>
              </a:rPr>
              <a:t>的优惠</a:t>
            </a:r>
            <a:r>
              <a:rPr lang="en-US" altLang="zh-CN" sz="2400" dirty="0">
                <a:latin typeface="宋体" pitchFamily="2" charset="-122"/>
                <a:ea typeface="宋体" pitchFamily="2" charset="-122"/>
                <a:cs typeface="Arial Unicode MS" pitchFamily="34" charset="-122"/>
              </a:rPr>
              <a:t>. 2016</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15</a:t>
            </a:r>
            <a:r>
              <a:rPr lang="zh-CN" altLang="en-US" sz="2400" dirty="0">
                <a:latin typeface="宋体" pitchFamily="2" charset="-122"/>
                <a:ea typeface="宋体" pitchFamily="2" charset="-122"/>
                <a:cs typeface="Arial Unicode MS" pitchFamily="34" charset="-122"/>
              </a:rPr>
              <a:t>日</a:t>
            </a:r>
            <a:r>
              <a:rPr lang="en-US" altLang="zh-CN" sz="2400" dirty="0">
                <a:latin typeface="宋体" pitchFamily="2" charset="-122"/>
                <a:ea typeface="宋体" pitchFamily="2" charset="-122"/>
                <a:cs typeface="Arial Unicode MS" pitchFamily="34" charset="-122"/>
              </a:rPr>
              <a:t>, B</a:t>
            </a:r>
            <a:r>
              <a:rPr lang="zh-CN" altLang="en-US" sz="2400" dirty="0">
                <a:latin typeface="宋体" pitchFamily="2" charset="-122"/>
                <a:ea typeface="宋体" pitchFamily="2" charset="-122"/>
                <a:cs typeface="Arial Unicode MS" pitchFamily="34" charset="-122"/>
              </a:rPr>
              <a:t>厂依照合同履行义务</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发货至</a:t>
            </a:r>
            <a:r>
              <a:rPr lang="en-US" altLang="zh-CN" sz="2400" dirty="0">
                <a:latin typeface="宋体" pitchFamily="2" charset="-122"/>
                <a:ea typeface="宋体" pitchFamily="2" charset="-122"/>
                <a:cs typeface="Arial Unicode MS" pitchFamily="34" charset="-122"/>
              </a:rPr>
              <a:t>A </a:t>
            </a:r>
            <a:r>
              <a:rPr lang="zh-CN" altLang="en-US" sz="2400" dirty="0">
                <a:latin typeface="宋体" pitchFamily="2" charset="-122"/>
                <a:ea typeface="宋体" pitchFamily="2" charset="-122"/>
                <a:cs typeface="Arial Unicode MS" pitchFamily="34" charset="-122"/>
              </a:rPr>
              <a:t>厂</a:t>
            </a:r>
            <a:r>
              <a:rPr lang="en-US" altLang="zh-CN" sz="2400" dirty="0">
                <a:latin typeface="宋体" pitchFamily="2" charset="-122"/>
                <a:ea typeface="宋体" pitchFamily="2" charset="-122"/>
                <a:cs typeface="Arial Unicode MS" pitchFamily="34" charset="-122"/>
              </a:rPr>
              <a:t>; A</a:t>
            </a:r>
            <a:r>
              <a:rPr lang="zh-CN" altLang="en-US" sz="2400" dirty="0">
                <a:latin typeface="宋体" pitchFamily="2" charset="-122"/>
                <a:ea typeface="宋体" pitchFamily="2" charset="-122"/>
                <a:cs typeface="Arial Unicode MS" pitchFamily="34" charset="-122"/>
              </a:rPr>
              <a:t>厂依照合同通过银行转账支付了</a:t>
            </a:r>
            <a:r>
              <a:rPr lang="en-US" altLang="zh-CN" sz="2400" dirty="0">
                <a:latin typeface="宋体" pitchFamily="2" charset="-122"/>
                <a:ea typeface="宋体" pitchFamily="2" charset="-122"/>
                <a:cs typeface="Arial Unicode MS" pitchFamily="34" charset="-122"/>
              </a:rPr>
              <a:t>270</a:t>
            </a:r>
            <a:r>
              <a:rPr lang="zh-CN" altLang="en-US" sz="2400" dirty="0">
                <a:latin typeface="宋体" pitchFamily="2" charset="-122"/>
                <a:ea typeface="宋体" pitchFamily="2" charset="-122"/>
                <a:cs typeface="Arial Unicode MS" pitchFamily="34" charset="-122"/>
              </a:rPr>
              <a:t>万元货款</a:t>
            </a:r>
            <a:r>
              <a:rPr lang="en-US" altLang="zh-CN" sz="2400" dirty="0">
                <a:latin typeface="宋体" pitchFamily="2" charset="-122"/>
                <a:ea typeface="宋体" pitchFamily="2" charset="-122"/>
                <a:cs typeface="Arial Unicode MS" pitchFamily="34" charset="-122"/>
              </a:rPr>
              <a:t>. B </a:t>
            </a:r>
            <a:r>
              <a:rPr lang="zh-CN" altLang="en-US" sz="2400" dirty="0">
                <a:latin typeface="宋体" pitchFamily="2" charset="-122"/>
                <a:ea typeface="宋体" pitchFamily="2" charset="-122"/>
                <a:cs typeface="Arial Unicode MS" pitchFamily="34" charset="-122"/>
              </a:rPr>
              <a:t>厂也作为营业收入的抵减项目记账</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为酬谢介绍人</a:t>
            </a:r>
            <a:r>
              <a:rPr lang="en-US" altLang="zh-CN" sz="2400" dirty="0">
                <a:latin typeface="宋体" pitchFamily="2" charset="-122"/>
                <a:ea typeface="宋体" pitchFamily="2" charset="-122"/>
                <a:cs typeface="Arial Unicode MS" pitchFamily="34" charset="-122"/>
              </a:rPr>
              <a:t>,B </a:t>
            </a:r>
            <a:r>
              <a:rPr lang="zh-CN" altLang="en-US" sz="2400" dirty="0">
                <a:latin typeface="宋体" pitchFamily="2" charset="-122"/>
                <a:ea typeface="宋体" pitchFamily="2" charset="-122"/>
                <a:cs typeface="Arial Unicode MS" pitchFamily="34" charset="-122"/>
              </a:rPr>
              <a:t>厂付给刘某“好处费”</a:t>
            </a:r>
            <a:r>
              <a:rPr lang="en-US" altLang="zh-CN" sz="2400" dirty="0">
                <a:latin typeface="宋体" pitchFamily="2" charset="-122"/>
                <a:ea typeface="宋体" pitchFamily="2" charset="-122"/>
                <a:cs typeface="Arial Unicode MS" pitchFamily="34" charset="-122"/>
              </a:rPr>
              <a:t>2000</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 A </a:t>
            </a:r>
            <a:r>
              <a:rPr lang="zh-CN" altLang="en-US" sz="2400" dirty="0">
                <a:latin typeface="宋体" pitchFamily="2" charset="-122"/>
                <a:ea typeface="宋体" pitchFamily="2" charset="-122"/>
                <a:cs typeface="Arial Unicode MS" pitchFamily="34" charset="-122"/>
              </a:rPr>
              <a:t>厂向刘某支付“介绍费” </a:t>
            </a:r>
            <a:r>
              <a:rPr lang="en-US" altLang="zh-CN" sz="2400" dirty="0">
                <a:latin typeface="宋体" pitchFamily="2" charset="-122"/>
                <a:ea typeface="宋体" pitchFamily="2" charset="-122"/>
                <a:cs typeface="Arial Unicode MS" pitchFamily="34" charset="-122"/>
              </a:rPr>
              <a:t>1000</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两厂又分别将“好处费”“介绍费”支出入了账</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并代为扣缴了刘某的个人所得税</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4213404"/>
            <a:ext cx="9762450" cy="1815882"/>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a:t>
            </a:r>
            <a:r>
              <a:rPr lang="en-US" altLang="zh-CN" sz="2800" dirty="0">
                <a:latin typeface="微软雅黑" pitchFamily="34" charset="-122"/>
                <a:ea typeface="微软雅黑" pitchFamily="34" charset="-122"/>
                <a:cs typeface="Arial Unicode MS" pitchFamily="34" charset="-122"/>
              </a:rPr>
              <a:t>:</a:t>
            </a:r>
          </a:p>
          <a:p>
            <a:r>
              <a:rPr lang="en-US" altLang="zh-CN" sz="2800" dirty="0">
                <a:latin typeface="微软雅黑" pitchFamily="34" charset="-122"/>
                <a:ea typeface="微软雅黑" pitchFamily="34" charset="-122"/>
                <a:cs typeface="Arial Unicode MS" pitchFamily="34" charset="-122"/>
              </a:rPr>
              <a:t>B </a:t>
            </a:r>
            <a:r>
              <a:rPr lang="zh-CN" altLang="en-US" sz="2800" dirty="0">
                <a:latin typeface="微软雅黑" pitchFamily="34" charset="-122"/>
                <a:ea typeface="微软雅黑" pitchFamily="34" charset="-122"/>
                <a:cs typeface="Arial Unicode MS" pitchFamily="34" charset="-122"/>
              </a:rPr>
              <a:t>厂与 </a:t>
            </a:r>
            <a:r>
              <a:rPr lang="en-US" altLang="zh-CN" sz="2800" dirty="0">
                <a:latin typeface="微软雅黑" pitchFamily="34" charset="-122"/>
                <a:ea typeface="微软雅黑" pitchFamily="34" charset="-122"/>
                <a:cs typeface="Arial Unicode MS" pitchFamily="34" charset="-122"/>
              </a:rPr>
              <a:t>A </a:t>
            </a:r>
            <a:r>
              <a:rPr lang="zh-CN" altLang="en-US" sz="2800" dirty="0">
                <a:latin typeface="微软雅黑" pitchFamily="34" charset="-122"/>
                <a:ea typeface="微软雅黑" pitchFamily="34" charset="-122"/>
                <a:cs typeface="Arial Unicode MS" pitchFamily="34" charset="-122"/>
              </a:rPr>
              <a:t>厂的“优惠”约定属于什么性质</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是否属于不正当竞争行为</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为什么</a:t>
            </a:r>
            <a:r>
              <a:rPr lang="en-US" altLang="zh-CN" sz="2800" dirty="0" smtClean="0">
                <a:latin typeface="微软雅黑" pitchFamily="34" charset="-122"/>
                <a:ea typeface="微软雅黑" pitchFamily="34" charset="-122"/>
                <a:cs typeface="Arial Unicode MS" pitchFamily="34" charset="-122"/>
              </a:rPr>
              <a:t>?</a:t>
            </a:r>
            <a:r>
              <a:rPr lang="zh-CN" altLang="en-US" sz="2800" dirty="0" smtClean="0">
                <a:latin typeface="微软雅黑" pitchFamily="34" charset="-122"/>
                <a:ea typeface="微软雅黑" pitchFamily="34" charset="-122"/>
                <a:cs typeface="Arial Unicode MS" pitchFamily="34" charset="-122"/>
              </a:rPr>
              <a:t>两</a:t>
            </a:r>
            <a:r>
              <a:rPr lang="zh-CN" altLang="en-US" sz="2800" dirty="0">
                <a:latin typeface="微软雅黑" pitchFamily="34" charset="-122"/>
                <a:ea typeface="微软雅黑" pitchFamily="34" charset="-122"/>
                <a:cs typeface="Arial Unicode MS" pitchFamily="34" charset="-122"/>
              </a:rPr>
              <a:t>厂向刘某支付“好处费”属于什么性质</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是否属于不正当竞争行为</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为什么</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243892638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反不正当竞争法</a:t>
            </a:r>
            <a:endParaRPr lang="zh-CN" altLang="en-US" sz="3200" b="1" dirty="0"/>
          </a:p>
        </p:txBody>
      </p:sp>
      <p:sp>
        <p:nvSpPr>
          <p:cNvPr id="37" name="文本框 36"/>
          <p:cNvSpPr txBox="1"/>
          <p:nvPr/>
        </p:nvSpPr>
        <p:spPr>
          <a:xfrm>
            <a:off x="673929" y="892433"/>
            <a:ext cx="10977813" cy="5447645"/>
          </a:xfrm>
          <a:prstGeom prst="rect">
            <a:avLst/>
          </a:prstGeom>
          <a:noFill/>
        </p:spPr>
        <p:txBody>
          <a:bodyPr wrap="square" rtlCol="0">
            <a:spAutoFit/>
          </a:bodyPr>
          <a:lstStyle/>
          <a:p>
            <a:r>
              <a:rPr lang="zh-CN" altLang="en-US" sz="2400" dirty="0"/>
              <a:t>一、反不正当竞争法概述</a:t>
            </a:r>
          </a:p>
          <a:p>
            <a:pPr indent="534988"/>
            <a:r>
              <a:rPr lang="en-US" altLang="zh-CN" sz="2400" dirty="0"/>
              <a:t>(</a:t>
            </a:r>
            <a:r>
              <a:rPr lang="zh-CN" altLang="en-US" sz="2400" dirty="0"/>
              <a:t>一</a:t>
            </a:r>
            <a:r>
              <a:rPr lang="en-US" altLang="zh-CN" sz="2400" dirty="0"/>
              <a:t>)</a:t>
            </a:r>
            <a:r>
              <a:rPr lang="zh-CN" altLang="en-US" sz="2400" dirty="0"/>
              <a:t>不正当竞争的概念及其特征</a:t>
            </a:r>
          </a:p>
          <a:p>
            <a:pPr indent="534988"/>
            <a:r>
              <a:rPr lang="zh-CN" altLang="en-US" sz="2000" dirty="0"/>
              <a:t>不正当竞争是指经营者违背自愿、平等、公平、诚实信用的原则和公认的商业道德</a:t>
            </a:r>
            <a:r>
              <a:rPr lang="en-US" altLang="zh-CN" sz="2000" dirty="0"/>
              <a:t>,</a:t>
            </a:r>
            <a:r>
              <a:rPr lang="zh-CN" altLang="en-US" sz="2000" dirty="0" smtClean="0"/>
              <a:t>损害其他经营</a:t>
            </a:r>
            <a:r>
              <a:rPr lang="zh-CN" altLang="en-US" sz="2000" dirty="0"/>
              <a:t>者的合法权益</a:t>
            </a:r>
            <a:r>
              <a:rPr lang="en-US" altLang="zh-CN" sz="2000" dirty="0"/>
              <a:t>,</a:t>
            </a:r>
            <a:r>
              <a:rPr lang="zh-CN" altLang="en-US" sz="2000" dirty="0"/>
              <a:t>扰乱社会经济秩序的行为</a:t>
            </a:r>
            <a:r>
              <a:rPr lang="en-US" altLang="zh-CN" sz="2000" dirty="0"/>
              <a:t>.</a:t>
            </a:r>
          </a:p>
          <a:p>
            <a:pPr indent="534988"/>
            <a:r>
              <a:rPr lang="zh-CN" altLang="en-US" sz="2000" dirty="0"/>
              <a:t>不正当竞争具有如下几个特征</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不正当竞争是经营者在竞争活动中的违法交易行为</a:t>
            </a:r>
            <a:r>
              <a:rPr lang="en-US" altLang="zh-CN" sz="2000" dirty="0"/>
              <a:t>.</a:t>
            </a:r>
          </a:p>
          <a:p>
            <a:r>
              <a:rPr lang="zh-CN" altLang="en-US" sz="2000" dirty="0"/>
              <a:t>不正当竞争的主体是参与市场竞争的经营者</a:t>
            </a:r>
            <a:r>
              <a:rPr lang="en-US" altLang="zh-CN" sz="2000" dirty="0"/>
              <a:t>,</a:t>
            </a:r>
            <a:r>
              <a:rPr lang="zh-CN" altLang="en-US" sz="2000" dirty="0"/>
              <a:t>只有经营者才存在不正当竞争的行为</a:t>
            </a:r>
            <a:r>
              <a:rPr lang="en-US" altLang="zh-CN" sz="2000" dirty="0"/>
              <a:t>,</a:t>
            </a:r>
            <a:r>
              <a:rPr lang="zh-CN" altLang="en-US" sz="2000" dirty="0" smtClean="0"/>
              <a:t>非经营</a:t>
            </a:r>
            <a:r>
              <a:rPr lang="zh-CN" altLang="en-US" sz="2000" dirty="0"/>
              <a:t>者的行为不具有不正当竞争的性质</a:t>
            </a:r>
            <a:r>
              <a:rPr lang="en-US" altLang="zh-CN" sz="2000" dirty="0"/>
              <a:t>.</a:t>
            </a:r>
            <a:r>
              <a:rPr lang="zh-CN" altLang="en-US" sz="2000" dirty="0"/>
              <a:t>例如</a:t>
            </a:r>
            <a:r>
              <a:rPr lang="en-US" altLang="zh-CN" sz="2000" dirty="0"/>
              <a:t>,</a:t>
            </a:r>
            <a:r>
              <a:rPr lang="zh-CN" altLang="en-US" sz="2000" dirty="0"/>
              <a:t>政府及其所属部门滥用行政权力</a:t>
            </a:r>
            <a:r>
              <a:rPr lang="en-US" altLang="zh-CN" sz="2000" dirty="0"/>
              <a:t>,</a:t>
            </a:r>
            <a:r>
              <a:rPr lang="zh-CN" altLang="en-US" sz="2000" dirty="0" smtClean="0"/>
              <a:t>妨碍经营</a:t>
            </a:r>
            <a:r>
              <a:rPr lang="zh-CN" altLang="en-US" sz="2000" dirty="0"/>
              <a:t>者公平竞争的行为</a:t>
            </a:r>
            <a:r>
              <a:rPr lang="en-US" altLang="zh-CN" sz="2000" dirty="0"/>
              <a:t>,</a:t>
            </a:r>
            <a:r>
              <a:rPr lang="zh-CN" altLang="en-US" sz="2000" dirty="0"/>
              <a:t>不属于本质意义上的不正当竞争行为</a:t>
            </a:r>
            <a:r>
              <a:rPr lang="en-US" altLang="zh-CN" sz="2000" dirty="0"/>
              <a:t>.</a:t>
            </a:r>
            <a:r>
              <a:rPr lang="zh-CN" altLang="en-US" sz="2000" dirty="0"/>
              <a:t>这里所称经营</a:t>
            </a:r>
            <a:r>
              <a:rPr lang="zh-CN" altLang="en-US" sz="2000" dirty="0" smtClean="0"/>
              <a:t>者是指从事商品经营</a:t>
            </a:r>
            <a:r>
              <a:rPr lang="zh-CN" altLang="en-US" sz="2000" dirty="0"/>
              <a:t>或者营利性服务的法人、其他经济组织和个人</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不正当竞争违背了自愿、平等、公平、诚实信用的原则和公认的商业道德</a:t>
            </a:r>
            <a:r>
              <a:rPr lang="en-US" altLang="zh-CN" sz="2000" dirty="0" smtClean="0"/>
              <a:t>.</a:t>
            </a:r>
            <a:r>
              <a:rPr lang="zh-CN" altLang="en-US" sz="2000" dirty="0" smtClean="0"/>
              <a:t>不正当竞争行为</a:t>
            </a:r>
            <a:r>
              <a:rPr lang="zh-CN" altLang="en-US" sz="2000" dirty="0"/>
              <a:t>的通常表现就是</a:t>
            </a:r>
            <a:r>
              <a:rPr lang="en-US" altLang="zh-CN" sz="2000" dirty="0"/>
              <a:t>,</a:t>
            </a:r>
            <a:r>
              <a:rPr lang="zh-CN" altLang="en-US" sz="2000" dirty="0"/>
              <a:t>违法者采取欺诈的方式进行竞争</a:t>
            </a:r>
            <a:r>
              <a:rPr lang="en-US" altLang="zh-CN" sz="2000" dirty="0"/>
              <a:t>,</a:t>
            </a:r>
            <a:r>
              <a:rPr lang="zh-CN" altLang="en-US" sz="2000" dirty="0"/>
              <a:t>违背自愿、平等、</a:t>
            </a:r>
            <a:r>
              <a:rPr lang="zh-CN" altLang="en-US" sz="2000" dirty="0" smtClean="0"/>
              <a:t>公平</a:t>
            </a:r>
            <a:r>
              <a:rPr lang="zh-CN" altLang="en-US" sz="2000" dirty="0"/>
              <a:t>、诚实信用原则和商业道德</a:t>
            </a:r>
            <a:r>
              <a:rPr lang="en-US" altLang="zh-CN" sz="2000" dirty="0"/>
              <a:t>,</a:t>
            </a:r>
            <a:r>
              <a:rPr lang="zh-CN" altLang="en-US" sz="2000" dirty="0"/>
              <a:t>从中牟取非法利益</a:t>
            </a:r>
            <a:r>
              <a:rPr lang="en-US" altLang="zh-CN" sz="2000" dirty="0"/>
              <a:t>.</a:t>
            </a:r>
            <a:r>
              <a:rPr lang="zh-CN" altLang="en-US" sz="2000" dirty="0"/>
              <a:t>这是不正当竞争的行为特征</a:t>
            </a:r>
            <a:r>
              <a:rPr lang="en-US" altLang="zh-CN" sz="2000" dirty="0"/>
              <a:t>,</a:t>
            </a:r>
            <a:r>
              <a:rPr lang="zh-CN" altLang="en-US" sz="2000" dirty="0"/>
              <a:t>也</a:t>
            </a:r>
            <a:r>
              <a:rPr lang="zh-CN" altLang="en-US" sz="2000" dirty="0" smtClean="0"/>
              <a:t>是不正当竞争本质</a:t>
            </a:r>
            <a:r>
              <a:rPr lang="zh-CN" altLang="en-US" sz="2000" dirty="0"/>
              <a:t>的特征</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不正当竞争扰乱了社会经济秩序</a:t>
            </a:r>
            <a:r>
              <a:rPr lang="en-US" altLang="zh-CN" sz="2000" dirty="0"/>
              <a:t>.</a:t>
            </a:r>
          </a:p>
          <a:p>
            <a:pPr indent="534988"/>
            <a:r>
              <a:rPr lang="zh-CN" altLang="en-US" sz="2000" dirty="0"/>
              <a:t>虽然有些不正当竞争行为可能损害消费者的合法权益</a:t>
            </a:r>
            <a:r>
              <a:rPr lang="en-US" altLang="zh-CN" sz="2000" dirty="0"/>
              <a:t>,</a:t>
            </a:r>
            <a:r>
              <a:rPr lang="zh-CN" altLang="en-US" sz="2000" dirty="0"/>
              <a:t>但从本质上看</a:t>
            </a:r>
            <a:r>
              <a:rPr lang="en-US" altLang="zh-CN" sz="2000" dirty="0"/>
              <a:t>,</a:t>
            </a:r>
            <a:r>
              <a:rPr lang="zh-CN" altLang="en-US" sz="2000" dirty="0" smtClean="0"/>
              <a:t>不正当竞争行为主要损害的</a:t>
            </a:r>
            <a:r>
              <a:rPr lang="zh-CN" altLang="en-US" sz="2000" dirty="0"/>
              <a:t>是其他经营者的合法权益</a:t>
            </a:r>
            <a:r>
              <a:rPr lang="en-US" altLang="zh-CN" sz="2000" dirty="0"/>
              <a:t>,</a:t>
            </a:r>
            <a:r>
              <a:rPr lang="zh-CN" altLang="en-US" sz="2000" dirty="0"/>
              <a:t>破坏公平竞争</a:t>
            </a:r>
            <a:r>
              <a:rPr lang="en-US" altLang="zh-CN" sz="2000" dirty="0"/>
              <a:t>,</a:t>
            </a:r>
            <a:r>
              <a:rPr lang="zh-CN" altLang="en-US" sz="2000" dirty="0"/>
              <a:t>阻碍市场竞争机制的正常运行</a:t>
            </a:r>
            <a:r>
              <a:rPr lang="en-US" altLang="zh-CN" sz="2000" dirty="0"/>
              <a:t>,</a:t>
            </a:r>
            <a:r>
              <a:rPr lang="zh-CN" altLang="en-US" sz="2000" dirty="0" smtClean="0"/>
              <a:t>损害了合法诚实</a:t>
            </a:r>
            <a:r>
              <a:rPr lang="zh-CN" altLang="en-US" sz="2000" dirty="0"/>
              <a:t>的经营者的合法权益</a:t>
            </a:r>
            <a:r>
              <a:rPr lang="en-US" altLang="zh-CN" sz="2000" dirty="0"/>
              <a:t>,</a:t>
            </a:r>
            <a:r>
              <a:rPr lang="zh-CN" altLang="en-US" sz="2000" dirty="0"/>
              <a:t>破坏了市场经济秩序</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5017502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反不正当竞争法</a:t>
            </a:r>
            <a:endParaRPr lang="zh-CN" altLang="en-US" sz="3200" b="1" dirty="0"/>
          </a:p>
        </p:txBody>
      </p:sp>
      <p:sp>
        <p:nvSpPr>
          <p:cNvPr id="37" name="文本框 36"/>
          <p:cNvSpPr txBox="1"/>
          <p:nvPr/>
        </p:nvSpPr>
        <p:spPr>
          <a:xfrm>
            <a:off x="673929" y="892433"/>
            <a:ext cx="10977813" cy="4832092"/>
          </a:xfrm>
          <a:prstGeom prst="rect">
            <a:avLst/>
          </a:prstGeom>
          <a:noFill/>
        </p:spPr>
        <p:txBody>
          <a:bodyPr wrap="square" rtlCol="0">
            <a:spAutoFit/>
          </a:bodyPr>
          <a:lstStyle/>
          <a:p>
            <a:r>
              <a:rPr lang="zh-CN" altLang="en-US" sz="2400" dirty="0"/>
              <a:t>一、反不正当竞争法概述</a:t>
            </a:r>
          </a:p>
          <a:p>
            <a:pPr indent="623888"/>
            <a:r>
              <a:rPr lang="en-US" altLang="zh-CN" sz="2400" dirty="0"/>
              <a:t>(</a:t>
            </a:r>
            <a:r>
              <a:rPr lang="zh-CN" altLang="en-US" sz="2400" dirty="0"/>
              <a:t>二</a:t>
            </a:r>
            <a:r>
              <a:rPr lang="en-US" altLang="zh-CN" sz="2400" dirty="0"/>
              <a:t>)</a:t>
            </a:r>
            <a:r>
              <a:rPr lang="zh-CN" altLang="en-US" sz="2400" dirty="0"/>
              <a:t>反不正当竞争法的概念以及与知识产权法的关系</a:t>
            </a:r>
          </a:p>
          <a:p>
            <a:pPr marL="623888" indent="357188"/>
            <a:r>
              <a:rPr lang="zh-CN" altLang="en-US" sz="2000" dirty="0" smtClean="0"/>
              <a:t>１</a:t>
            </a:r>
            <a:r>
              <a:rPr lang="en-US" altLang="zh-CN" sz="2000" dirty="0" smtClean="0"/>
              <a:t>.</a:t>
            </a:r>
            <a:r>
              <a:rPr lang="zh-CN" altLang="en-US" sz="2000" dirty="0" smtClean="0"/>
              <a:t>反不正当竞争</a:t>
            </a:r>
            <a:r>
              <a:rPr lang="zh-CN" altLang="en-US" sz="2000" dirty="0"/>
              <a:t>法的概念</a:t>
            </a:r>
          </a:p>
          <a:p>
            <a:pPr marL="623888" indent="357188"/>
            <a:r>
              <a:rPr lang="zh-CN" altLang="en-US" sz="2000" dirty="0"/>
              <a:t>反不正当竞争法是指调整经营者之间、经营者与消费者之间</a:t>
            </a:r>
            <a:r>
              <a:rPr lang="zh-CN" altLang="en-US" sz="2000" dirty="0" smtClean="0"/>
              <a:t>因不正当竞争行为而产生的</a:t>
            </a:r>
            <a:r>
              <a:rPr lang="zh-CN" altLang="en-US" sz="2000" dirty="0"/>
              <a:t>社会关系的法律规范的总称</a:t>
            </a:r>
            <a:r>
              <a:rPr lang="en-US" altLang="zh-CN" sz="2000" dirty="0"/>
              <a:t>.</a:t>
            </a:r>
          </a:p>
          <a:p>
            <a:pPr marL="623888" indent="357188"/>
            <a:r>
              <a:rPr lang="zh-CN" altLang="en-US" sz="2000" dirty="0"/>
              <a:t>反不正当竞争法有狭义和广义之分</a:t>
            </a:r>
            <a:r>
              <a:rPr lang="en-US" altLang="zh-CN" sz="2000" dirty="0"/>
              <a:t>.</a:t>
            </a:r>
            <a:r>
              <a:rPr lang="zh-CN" altLang="en-US" sz="2000" dirty="0"/>
              <a:t>狭义的反不正当竞争法是指全国人民</a:t>
            </a:r>
            <a:r>
              <a:rPr lang="zh-CN" altLang="en-US" sz="2000" dirty="0" smtClean="0"/>
              <a:t>代表大会常务委员会通过</a:t>
            </a:r>
            <a:r>
              <a:rPr lang="zh-CN" altLang="en-US" sz="2000" dirty="0"/>
              <a:t>的</a:t>
            </a:r>
            <a:r>
              <a:rPr lang="en-US" altLang="zh-CN" sz="2000" dirty="0"/>
              <a:t>«</a:t>
            </a:r>
            <a:r>
              <a:rPr lang="zh-CN" altLang="en-US" sz="2000" dirty="0"/>
              <a:t>反不正当竞争法</a:t>
            </a:r>
            <a:r>
              <a:rPr lang="en-US" altLang="zh-CN" sz="2000" dirty="0"/>
              <a:t>».</a:t>
            </a:r>
            <a:r>
              <a:rPr lang="zh-CN" altLang="en-US" sz="2000" dirty="0"/>
              <a:t>广义的反不正当竞争法除</a:t>
            </a:r>
            <a:r>
              <a:rPr lang="en-US" altLang="zh-CN" sz="2000" dirty="0"/>
              <a:t>«</a:t>
            </a:r>
            <a:r>
              <a:rPr lang="zh-CN" altLang="en-US" sz="2000" dirty="0"/>
              <a:t>反不正当竞争法</a:t>
            </a:r>
            <a:r>
              <a:rPr lang="en-US" altLang="zh-CN" sz="2000" dirty="0"/>
              <a:t>»</a:t>
            </a:r>
            <a:r>
              <a:rPr lang="zh-CN" altLang="en-US" sz="2000" dirty="0"/>
              <a:t>外</a:t>
            </a:r>
            <a:r>
              <a:rPr lang="en-US" altLang="zh-CN" sz="2000" dirty="0"/>
              <a:t>,</a:t>
            </a:r>
            <a:r>
              <a:rPr lang="zh-CN" altLang="en-US" sz="2000" dirty="0"/>
              <a:t>还</a:t>
            </a:r>
            <a:r>
              <a:rPr lang="zh-CN" altLang="en-US" sz="2000" dirty="0" smtClean="0"/>
              <a:t>包括</a:t>
            </a:r>
            <a:r>
              <a:rPr lang="zh-CN" altLang="en-US" sz="2000" dirty="0"/>
              <a:t>国家有关法律、行政法规和规章中关于反不正当竞争的法律规范</a:t>
            </a:r>
            <a:r>
              <a:rPr lang="en-US" altLang="zh-CN" sz="2000" dirty="0"/>
              <a:t>.</a:t>
            </a:r>
          </a:p>
          <a:p>
            <a:pPr marL="623888" indent="357188"/>
            <a:r>
              <a:rPr lang="zh-CN" altLang="en-US" sz="2000" dirty="0" smtClean="0"/>
              <a:t>２</a:t>
            </a:r>
            <a:r>
              <a:rPr lang="en-US" altLang="zh-CN" sz="2000" dirty="0" smtClean="0"/>
              <a:t>.</a:t>
            </a:r>
            <a:r>
              <a:rPr lang="zh-CN" altLang="en-US" sz="2000" dirty="0" smtClean="0"/>
              <a:t> </a:t>
            </a:r>
            <a:r>
              <a:rPr lang="zh-CN" altLang="en-US" sz="2000" dirty="0"/>
              <a:t>反不正当竞争法与知识产权法的关</a:t>
            </a:r>
            <a:r>
              <a:rPr lang="zh-CN" altLang="en-US" sz="2000" dirty="0" smtClean="0"/>
              <a:t>系</a:t>
            </a:r>
            <a:endParaRPr lang="en-US" altLang="zh-CN" sz="2000" dirty="0" smtClean="0"/>
          </a:p>
          <a:p>
            <a:pPr marL="623888" indent="357188"/>
            <a:r>
              <a:rPr lang="zh-CN" altLang="en-US" sz="2000" dirty="0"/>
              <a:t>反不正当竞争法与知识产权法有着密切的关系</a:t>
            </a:r>
            <a:r>
              <a:rPr lang="en-US" altLang="zh-CN" sz="2000" dirty="0"/>
              <a:t>,</a:t>
            </a:r>
            <a:r>
              <a:rPr lang="zh-CN" altLang="en-US" sz="2000" dirty="0"/>
              <a:t>主要体现在以下三个方面</a:t>
            </a:r>
            <a:r>
              <a:rPr lang="en-US" altLang="zh-CN" sz="2000" dirty="0"/>
              <a:t>.</a:t>
            </a:r>
          </a:p>
          <a:p>
            <a:pPr marL="623888" indent="357188"/>
            <a:r>
              <a:rPr lang="en-US" altLang="zh-CN" sz="2000" dirty="0"/>
              <a:t>(</a:t>
            </a:r>
            <a:r>
              <a:rPr lang="zh-CN" altLang="en-US" sz="2000" dirty="0"/>
              <a:t>１</a:t>
            </a:r>
            <a:r>
              <a:rPr lang="en-US" altLang="zh-CN" sz="2000" dirty="0"/>
              <a:t>)</a:t>
            </a:r>
            <a:r>
              <a:rPr lang="zh-CN" altLang="en-US" sz="2000" dirty="0"/>
              <a:t>从制止不正当竞争的目标来看</a:t>
            </a:r>
            <a:r>
              <a:rPr lang="en-US" altLang="zh-CN" sz="2000" dirty="0"/>
              <a:t>,</a:t>
            </a:r>
            <a:r>
              <a:rPr lang="zh-CN" altLang="en-US" sz="2000" dirty="0"/>
              <a:t>知识产权法属于广义的反不正当竞争法的范畴</a:t>
            </a:r>
            <a:r>
              <a:rPr lang="en-US" altLang="zh-CN" sz="2000" dirty="0" smtClean="0"/>
              <a:t>.</a:t>
            </a:r>
          </a:p>
          <a:p>
            <a:pPr marL="623888" indent="357188"/>
            <a:r>
              <a:rPr lang="en-US" altLang="zh-CN" sz="2000" dirty="0"/>
              <a:t>(</a:t>
            </a:r>
            <a:r>
              <a:rPr lang="zh-CN" altLang="en-US" sz="2000" dirty="0"/>
              <a:t>２</a:t>
            </a:r>
            <a:r>
              <a:rPr lang="en-US" altLang="zh-CN" sz="2000" dirty="0"/>
              <a:t>)</a:t>
            </a:r>
            <a:r>
              <a:rPr lang="zh-CN" altLang="en-US" sz="2000" dirty="0"/>
              <a:t>从调整范围来看</a:t>
            </a:r>
            <a:r>
              <a:rPr lang="en-US" altLang="zh-CN" sz="2000" dirty="0"/>
              <a:t>,</a:t>
            </a:r>
            <a:r>
              <a:rPr lang="zh-CN" altLang="en-US" sz="2000" dirty="0"/>
              <a:t>反不正当竞争法与知识产权法对某些行为共同予以规范</a:t>
            </a:r>
            <a:r>
              <a:rPr lang="en-US" altLang="zh-CN" sz="2000" dirty="0"/>
              <a:t>,</a:t>
            </a:r>
            <a:r>
              <a:rPr lang="zh-CN" altLang="en-US" sz="2000" dirty="0" smtClean="0"/>
              <a:t>这就是法条竞合</a:t>
            </a:r>
            <a:r>
              <a:rPr lang="en-US" altLang="zh-CN" sz="2000" dirty="0" smtClean="0"/>
              <a:t>.</a:t>
            </a:r>
          </a:p>
          <a:p>
            <a:pPr marL="623888" indent="357188"/>
            <a:r>
              <a:rPr lang="en-US" altLang="zh-CN" sz="2000" dirty="0"/>
              <a:t>(</a:t>
            </a:r>
            <a:r>
              <a:rPr lang="zh-CN" altLang="en-US" sz="2000" dirty="0"/>
              <a:t>３</a:t>
            </a:r>
            <a:r>
              <a:rPr lang="en-US" altLang="zh-CN" sz="2000" dirty="0"/>
              <a:t>)</a:t>
            </a:r>
            <a:r>
              <a:rPr lang="zh-CN" altLang="en-US" sz="2000" dirty="0"/>
              <a:t>从保护知识产权的作用来看</a:t>
            </a:r>
            <a:r>
              <a:rPr lang="en-US" altLang="zh-CN" sz="2000" dirty="0"/>
              <a:t>,</a:t>
            </a:r>
            <a:r>
              <a:rPr lang="zh-CN" altLang="en-US" sz="2000" dirty="0"/>
              <a:t>反不正当竞争法是知识产权法的重要组成部分</a:t>
            </a:r>
            <a:r>
              <a:rPr lang="en-US" altLang="zh-CN" sz="2000" dirty="0"/>
              <a:t>,</a:t>
            </a:r>
            <a:r>
              <a:rPr lang="zh-CN" altLang="en-US" sz="2000" dirty="0" smtClean="0"/>
              <a:t>对知识产权制度起</a:t>
            </a:r>
            <a:r>
              <a:rPr lang="zh-CN" altLang="en-US" sz="2000" dirty="0"/>
              <a:t>着重要的补充作用</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3799443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反不正当竞争法</a:t>
            </a:r>
            <a:endParaRPr lang="zh-CN" altLang="en-US" sz="3200" b="1" dirty="0"/>
          </a:p>
        </p:txBody>
      </p:sp>
      <p:sp>
        <p:nvSpPr>
          <p:cNvPr id="37" name="文本框 36"/>
          <p:cNvSpPr txBox="1"/>
          <p:nvPr/>
        </p:nvSpPr>
        <p:spPr>
          <a:xfrm>
            <a:off x="673929" y="892433"/>
            <a:ext cx="10977813" cy="3662541"/>
          </a:xfrm>
          <a:prstGeom prst="rect">
            <a:avLst/>
          </a:prstGeom>
          <a:noFill/>
        </p:spPr>
        <p:txBody>
          <a:bodyPr wrap="square" rtlCol="0">
            <a:spAutoFit/>
          </a:bodyPr>
          <a:lstStyle/>
          <a:p>
            <a:r>
              <a:rPr lang="zh-CN" altLang="en-US" sz="2400" b="1" dirty="0"/>
              <a:t>二、不正当竞争的行为</a:t>
            </a:r>
          </a:p>
          <a:p>
            <a:r>
              <a:rPr lang="zh-CN" altLang="en-US" sz="2400" dirty="0" smtClean="0"/>
              <a:t>  </a:t>
            </a:r>
            <a:endParaRPr lang="en-US" altLang="zh-CN" sz="2400" dirty="0" smtClean="0"/>
          </a:p>
          <a:p>
            <a:r>
              <a:rPr lang="zh-CN" altLang="zh-CN" sz="2400" dirty="0"/>
              <a:t> </a:t>
            </a:r>
            <a:r>
              <a:rPr lang="zh-CN" altLang="en-US" sz="2400" dirty="0" smtClean="0"/>
              <a:t>      根据</a:t>
            </a:r>
            <a:r>
              <a:rPr lang="en-US" altLang="zh-CN" sz="2400" dirty="0"/>
              <a:t>«</a:t>
            </a:r>
            <a:r>
              <a:rPr lang="zh-CN" altLang="en-US" sz="2400" dirty="0"/>
              <a:t>反不正当竞争法</a:t>
            </a:r>
            <a:r>
              <a:rPr lang="en-US" altLang="zh-CN" sz="2400" dirty="0"/>
              <a:t>»</a:t>
            </a:r>
            <a:r>
              <a:rPr lang="zh-CN" altLang="en-US" sz="2400" dirty="0"/>
              <a:t>的规定</a:t>
            </a:r>
            <a:r>
              <a:rPr lang="en-US" altLang="zh-CN" sz="2400" dirty="0"/>
              <a:t>,</a:t>
            </a:r>
            <a:r>
              <a:rPr lang="zh-CN" altLang="en-US" sz="2400" dirty="0"/>
              <a:t>不正当竞争行为主要包括以下几种</a:t>
            </a:r>
            <a:r>
              <a:rPr lang="en-US" altLang="zh-CN" sz="2400" dirty="0" smtClean="0"/>
              <a:t>.</a:t>
            </a:r>
          </a:p>
          <a:p>
            <a:pPr indent="712788"/>
            <a:r>
              <a:rPr lang="en-US" altLang="zh-CN" sz="2000" dirty="0"/>
              <a:t>(</a:t>
            </a:r>
            <a:r>
              <a:rPr lang="zh-CN" altLang="en-US" sz="2000" dirty="0"/>
              <a:t>一</a:t>
            </a:r>
            <a:r>
              <a:rPr lang="en-US" altLang="zh-CN" sz="2000" dirty="0"/>
              <a:t>)</a:t>
            </a:r>
            <a:r>
              <a:rPr lang="zh-CN" altLang="en-US" sz="2000" dirty="0"/>
              <a:t>欺骗性市场</a:t>
            </a:r>
            <a:r>
              <a:rPr lang="zh-CN" altLang="en-US" sz="2000" dirty="0" smtClean="0"/>
              <a:t>交易行为 </a:t>
            </a:r>
            <a:endParaRPr lang="en-US" altLang="zh-CN" sz="2000" dirty="0" smtClean="0"/>
          </a:p>
          <a:p>
            <a:pPr indent="712788"/>
            <a:r>
              <a:rPr lang="en-US" altLang="zh-CN" sz="2000" dirty="0" smtClean="0"/>
              <a:t>(</a:t>
            </a:r>
            <a:r>
              <a:rPr lang="zh-CN" altLang="en-US" sz="2000" dirty="0"/>
              <a:t>二</a:t>
            </a:r>
            <a:r>
              <a:rPr lang="en-US" altLang="zh-CN" sz="2000" dirty="0"/>
              <a:t>)</a:t>
            </a:r>
            <a:r>
              <a:rPr lang="zh-CN" altLang="en-US" sz="2000" dirty="0"/>
              <a:t>限制正常</a:t>
            </a:r>
            <a:r>
              <a:rPr lang="zh-CN" altLang="en-US" sz="2000" dirty="0" smtClean="0"/>
              <a:t>市场竞争行为</a:t>
            </a:r>
            <a:endParaRPr lang="en-US" altLang="zh-CN" sz="2000" dirty="0" smtClean="0"/>
          </a:p>
          <a:p>
            <a:pPr indent="712788"/>
            <a:r>
              <a:rPr lang="en-US" altLang="zh-CN" sz="2000" dirty="0" smtClean="0"/>
              <a:t>(</a:t>
            </a:r>
            <a:r>
              <a:rPr lang="zh-CN" altLang="en-US" sz="2000" dirty="0"/>
              <a:t>三</a:t>
            </a:r>
            <a:r>
              <a:rPr lang="en-US" altLang="zh-CN" sz="2000" dirty="0"/>
              <a:t>)</a:t>
            </a:r>
            <a:r>
              <a:rPr lang="zh-CN" altLang="en-US" sz="2000" dirty="0" smtClean="0"/>
              <a:t>商业贿赂行为</a:t>
            </a:r>
            <a:endParaRPr lang="en-US" altLang="zh-CN" sz="2000" dirty="0" smtClean="0"/>
          </a:p>
          <a:p>
            <a:pPr indent="712788"/>
            <a:r>
              <a:rPr lang="en-US" altLang="zh-CN" sz="2000" dirty="0"/>
              <a:t>(</a:t>
            </a:r>
            <a:r>
              <a:rPr lang="zh-CN" altLang="en-US" sz="2000" dirty="0" smtClean="0"/>
              <a:t>四</a:t>
            </a:r>
            <a:r>
              <a:rPr lang="en-US" altLang="zh-CN" sz="2000" dirty="0"/>
              <a:t>)</a:t>
            </a:r>
            <a:r>
              <a:rPr lang="zh-CN" altLang="en-US" sz="2000" dirty="0"/>
              <a:t>侵犯商业</a:t>
            </a:r>
            <a:r>
              <a:rPr lang="zh-CN" altLang="en-US" sz="2000" dirty="0" smtClean="0"/>
              <a:t>秘密行为</a:t>
            </a:r>
            <a:endParaRPr lang="en-US" altLang="zh-CN" sz="2000" dirty="0" smtClean="0"/>
          </a:p>
          <a:p>
            <a:pPr indent="712788"/>
            <a:r>
              <a:rPr lang="en-US" altLang="zh-CN" sz="2000" dirty="0"/>
              <a:t>(</a:t>
            </a:r>
            <a:r>
              <a:rPr lang="zh-CN" altLang="en-US" sz="2000" dirty="0"/>
              <a:t>五</a:t>
            </a:r>
            <a:r>
              <a:rPr lang="en-US" altLang="zh-CN" sz="2000" dirty="0"/>
              <a:t>)</a:t>
            </a:r>
            <a:r>
              <a:rPr lang="zh-CN" altLang="en-US" sz="2000" dirty="0" smtClean="0"/>
              <a:t>不正当的贱卖行为</a:t>
            </a:r>
            <a:endParaRPr lang="en-US" altLang="zh-CN" sz="2000" dirty="0" smtClean="0"/>
          </a:p>
          <a:p>
            <a:pPr indent="712788"/>
            <a:r>
              <a:rPr lang="en-US" altLang="zh-CN" sz="2000" dirty="0" smtClean="0"/>
              <a:t>(</a:t>
            </a:r>
            <a:r>
              <a:rPr lang="zh-CN" altLang="en-US" sz="2000" dirty="0"/>
              <a:t>六</a:t>
            </a:r>
            <a:r>
              <a:rPr lang="en-US" altLang="zh-CN" sz="2000" dirty="0"/>
              <a:t>)</a:t>
            </a:r>
            <a:r>
              <a:rPr lang="zh-CN" altLang="en-US" sz="2000" dirty="0"/>
              <a:t>采用强迫、欺骗等手段销售</a:t>
            </a:r>
            <a:r>
              <a:rPr lang="zh-CN" altLang="en-US" sz="2000" dirty="0" smtClean="0"/>
              <a:t>商品行为</a:t>
            </a:r>
            <a:endParaRPr lang="en-US" altLang="zh-CN" sz="2000" dirty="0" smtClean="0"/>
          </a:p>
          <a:p>
            <a:pPr indent="712788"/>
            <a:r>
              <a:rPr lang="en-US" altLang="zh-CN" sz="2000" dirty="0" smtClean="0"/>
              <a:t>(</a:t>
            </a:r>
            <a:r>
              <a:rPr lang="zh-CN" altLang="en-US" sz="2000" dirty="0"/>
              <a:t>七</a:t>
            </a:r>
            <a:r>
              <a:rPr lang="en-US" altLang="zh-CN" sz="2000" dirty="0"/>
              <a:t>)</a:t>
            </a:r>
            <a:r>
              <a:rPr lang="zh-CN" altLang="en-US" sz="2000" dirty="0" smtClean="0"/>
              <a:t>商业诽谤行为</a:t>
            </a:r>
            <a:endParaRPr lang="en-US" altLang="zh-CN" sz="2000" dirty="0" smtClean="0"/>
          </a:p>
          <a:p>
            <a:pPr indent="712788"/>
            <a:r>
              <a:rPr lang="en-US" altLang="zh-CN" sz="2000" dirty="0" smtClean="0"/>
              <a:t>(</a:t>
            </a:r>
            <a:r>
              <a:rPr lang="zh-CN" altLang="en-US" sz="2000" dirty="0"/>
              <a:t>八</a:t>
            </a:r>
            <a:r>
              <a:rPr lang="en-US" altLang="zh-CN" sz="2000" dirty="0"/>
              <a:t>)</a:t>
            </a:r>
            <a:r>
              <a:rPr lang="zh-CN" altLang="en-US" sz="2000" dirty="0"/>
              <a:t>串通招标、投标行为</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1161978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反不正当竞争法</a:t>
            </a:r>
            <a:endParaRPr lang="zh-CN" altLang="en-US" sz="3200" b="1" dirty="0"/>
          </a:p>
        </p:txBody>
      </p:sp>
      <p:sp>
        <p:nvSpPr>
          <p:cNvPr id="37" name="文本框 36"/>
          <p:cNvSpPr txBox="1"/>
          <p:nvPr/>
        </p:nvSpPr>
        <p:spPr>
          <a:xfrm>
            <a:off x="673929" y="892433"/>
            <a:ext cx="10977813" cy="3046988"/>
          </a:xfrm>
          <a:prstGeom prst="rect">
            <a:avLst/>
          </a:prstGeom>
          <a:noFill/>
        </p:spPr>
        <p:txBody>
          <a:bodyPr wrap="square" rtlCol="0">
            <a:spAutoFit/>
          </a:bodyPr>
          <a:lstStyle/>
          <a:p>
            <a:r>
              <a:rPr lang="zh-CN" altLang="en-US" sz="2400" b="1" dirty="0"/>
              <a:t>三、不正当竞争行为的法律责任</a:t>
            </a:r>
            <a:endParaRPr lang="en-US" altLang="zh-CN" sz="2400" b="1" dirty="0" smtClean="0"/>
          </a:p>
          <a:p>
            <a:pPr indent="623888"/>
            <a:r>
              <a:rPr lang="zh-CN" altLang="en-US" sz="2400" dirty="0"/>
              <a:t>不正当竞争行为应承担的法律责任包括民事责任、行政责任和刑事责任三种</a:t>
            </a:r>
            <a:r>
              <a:rPr lang="en-US" altLang="zh-CN" sz="2400" dirty="0"/>
              <a:t>.</a:t>
            </a:r>
          </a:p>
          <a:p>
            <a:pPr indent="623888"/>
            <a:r>
              <a:rPr lang="en-US" altLang="zh-CN" sz="2400" dirty="0"/>
              <a:t>(</a:t>
            </a:r>
            <a:r>
              <a:rPr lang="zh-CN" altLang="en-US" sz="2400" dirty="0"/>
              <a:t>一</a:t>
            </a:r>
            <a:r>
              <a:rPr lang="en-US" altLang="zh-CN" sz="2400" dirty="0"/>
              <a:t>)</a:t>
            </a:r>
            <a:r>
              <a:rPr lang="zh-CN" altLang="en-US" sz="2400" dirty="0"/>
              <a:t>民事责任</a:t>
            </a:r>
          </a:p>
          <a:p>
            <a:pPr indent="623888"/>
            <a:r>
              <a:rPr lang="zh-CN" altLang="en-US" sz="2400" dirty="0"/>
              <a:t>民事责任是不正当竞争行为应承担的主要法律责任</a:t>
            </a:r>
            <a:r>
              <a:rPr lang="en-US" altLang="zh-CN" sz="2400" dirty="0" smtClean="0"/>
              <a:t>.</a:t>
            </a:r>
          </a:p>
          <a:p>
            <a:pPr indent="623888"/>
            <a:r>
              <a:rPr lang="en-US" altLang="zh-CN" sz="2400" dirty="0"/>
              <a:t>(</a:t>
            </a:r>
            <a:r>
              <a:rPr lang="zh-CN" altLang="en-US" sz="2400" dirty="0"/>
              <a:t>二</a:t>
            </a:r>
            <a:r>
              <a:rPr lang="en-US" altLang="zh-CN" sz="2400" dirty="0"/>
              <a:t>)</a:t>
            </a:r>
            <a:r>
              <a:rPr lang="zh-CN" altLang="en-US" sz="2400" dirty="0"/>
              <a:t>行政责任</a:t>
            </a:r>
          </a:p>
          <a:p>
            <a:pPr indent="623888"/>
            <a:r>
              <a:rPr lang="en-US" altLang="zh-CN" sz="2400" dirty="0" smtClean="0"/>
              <a:t>(</a:t>
            </a:r>
            <a:r>
              <a:rPr lang="zh-CN" altLang="en-US" sz="2400" dirty="0"/>
              <a:t>三</a:t>
            </a:r>
            <a:r>
              <a:rPr lang="en-US" altLang="zh-CN" sz="2400" dirty="0"/>
              <a:t>)</a:t>
            </a:r>
            <a:r>
              <a:rPr lang="zh-CN" altLang="en-US" sz="2400" dirty="0"/>
              <a:t>刑事责任</a:t>
            </a:r>
          </a:p>
          <a:p>
            <a:pPr indent="623888"/>
            <a:r>
              <a:rPr lang="en-US" altLang="zh-CN" sz="2400" dirty="0"/>
              <a:t>«</a:t>
            </a:r>
            <a:r>
              <a:rPr lang="zh-CN" altLang="en-US" sz="2400" dirty="0"/>
              <a:t>反不正当竞争法</a:t>
            </a:r>
            <a:r>
              <a:rPr lang="en-US" altLang="zh-CN" sz="2400" dirty="0"/>
              <a:t>»</a:t>
            </a:r>
            <a:r>
              <a:rPr lang="zh-CN" altLang="en-US" sz="2400" dirty="0"/>
              <a:t>原则地规定了对若干种不正当竞争行为追究刑事责任</a:t>
            </a:r>
            <a:r>
              <a:rPr lang="en-US" altLang="zh-CN" sz="2400" dirty="0"/>
              <a:t>,</a:t>
            </a:r>
            <a:r>
              <a:rPr lang="zh-CN" altLang="en-US" sz="2400" dirty="0" smtClean="0"/>
              <a:t>但未涉及侵犯商业秘密等与知识产权有关</a:t>
            </a:r>
            <a:r>
              <a:rPr lang="zh-CN" altLang="en-US" sz="2400" dirty="0"/>
              <a:t>的不正当竞争行为的刑事责任</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35906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0977813" cy="3046988"/>
          </a:xfrm>
          <a:prstGeom prst="rect">
            <a:avLst/>
          </a:prstGeom>
          <a:noFill/>
        </p:spPr>
        <p:txBody>
          <a:bodyPr wrap="square" rtlCol="0">
            <a:spAutoFit/>
          </a:bodyPr>
          <a:lstStyle/>
          <a:p>
            <a:r>
              <a:rPr lang="zh-CN" altLang="en-US" sz="2400" dirty="0"/>
              <a:t>一、垄断及垄断法概述</a:t>
            </a:r>
          </a:p>
          <a:p>
            <a:pPr indent="623888"/>
            <a:r>
              <a:rPr lang="en-US" altLang="zh-CN" sz="2400" dirty="0"/>
              <a:t>(</a:t>
            </a:r>
            <a:r>
              <a:rPr lang="zh-CN" altLang="en-US" sz="2400" dirty="0"/>
              <a:t>一</a:t>
            </a:r>
            <a:r>
              <a:rPr lang="en-US" altLang="zh-CN" sz="2400" dirty="0"/>
              <a:t>)</a:t>
            </a:r>
            <a:r>
              <a:rPr lang="zh-CN" altLang="en-US" sz="2400" dirty="0"/>
              <a:t>垄断的概念和产生的原因</a:t>
            </a:r>
          </a:p>
          <a:p>
            <a:pPr indent="623888"/>
            <a:r>
              <a:rPr lang="zh-CN" altLang="en-US" sz="2400" dirty="0"/>
              <a:t>各国反垄断法规制的重点有所不同</a:t>
            </a:r>
            <a:r>
              <a:rPr lang="en-US" altLang="zh-CN" sz="2400" dirty="0"/>
              <a:t>,</a:t>
            </a:r>
            <a:r>
              <a:rPr lang="zh-CN" altLang="en-US" sz="2400" dirty="0"/>
              <a:t>世界上并没有关于垄断的一般定义</a:t>
            </a:r>
            <a:r>
              <a:rPr lang="en-US" altLang="zh-CN" sz="2400" dirty="0"/>
              <a:t>.</a:t>
            </a:r>
            <a:r>
              <a:rPr lang="zh-CN" altLang="en-US" sz="2400" dirty="0" smtClean="0"/>
              <a:t>概括各国反垄断</a:t>
            </a:r>
            <a:r>
              <a:rPr lang="zh-CN" altLang="en-US" sz="2400" dirty="0"/>
              <a:t>法的特点以及反垄断法的目的</a:t>
            </a:r>
            <a:r>
              <a:rPr lang="en-US" altLang="zh-CN" sz="2400" dirty="0"/>
              <a:t>,</a:t>
            </a:r>
            <a:r>
              <a:rPr lang="zh-CN" altLang="en-US" sz="2400" dirty="0"/>
              <a:t>我们认为</a:t>
            </a:r>
            <a:r>
              <a:rPr lang="en-US" altLang="zh-CN" sz="2400" dirty="0"/>
              <a:t>,</a:t>
            </a:r>
            <a:r>
              <a:rPr lang="zh-CN" altLang="en-US" sz="2400" dirty="0"/>
              <a:t>垄断是指经营者违反法律规定在特定</a:t>
            </a:r>
            <a:r>
              <a:rPr lang="zh-CN" altLang="en-US" sz="2400" dirty="0" smtClean="0"/>
              <a:t>市场内滥</a:t>
            </a:r>
            <a:r>
              <a:rPr lang="zh-CN" altLang="en-US" sz="2400" dirty="0"/>
              <a:t>用市场支配地位或者与其他经营者合谋</a:t>
            </a:r>
            <a:r>
              <a:rPr lang="en-US" altLang="zh-CN" sz="2400" dirty="0"/>
              <a:t>,</a:t>
            </a:r>
            <a:r>
              <a:rPr lang="zh-CN" altLang="en-US" sz="2400" dirty="0"/>
              <a:t>排除或限制竞争</a:t>
            </a:r>
            <a:r>
              <a:rPr lang="en-US" altLang="zh-CN" sz="2400" dirty="0"/>
              <a:t>,</a:t>
            </a:r>
            <a:r>
              <a:rPr lang="zh-CN" altLang="en-US" sz="2400" dirty="0"/>
              <a:t>损害消费者权益</a:t>
            </a:r>
            <a:r>
              <a:rPr lang="en-US" altLang="zh-CN" sz="2400" dirty="0"/>
              <a:t>,</a:t>
            </a:r>
            <a:r>
              <a:rPr lang="zh-CN" altLang="en-US" sz="2400" dirty="0"/>
              <a:t>违反公共</a:t>
            </a:r>
            <a:r>
              <a:rPr lang="zh-CN" altLang="en-US" sz="2400" dirty="0" smtClean="0"/>
              <a:t>利益的行为</a:t>
            </a:r>
            <a:r>
              <a:rPr lang="en-US" altLang="zh-CN" sz="2400" dirty="0"/>
              <a:t>.</a:t>
            </a:r>
            <a:r>
              <a:rPr lang="zh-CN" altLang="en-US" sz="2400" dirty="0"/>
              <a:t>经营者是指从事商品经营或者营利性服务的法人、其他经济组织和个人</a:t>
            </a:r>
            <a:r>
              <a:rPr lang="en-US" altLang="zh-CN" sz="2400" dirty="0"/>
              <a:t>.</a:t>
            </a:r>
            <a:r>
              <a:rPr lang="zh-CN" altLang="en-US" sz="2400" dirty="0" smtClean="0"/>
              <a:t>特定市场是指经营</a:t>
            </a:r>
            <a:r>
              <a:rPr lang="zh-CN" altLang="en-US" sz="2400" dirty="0"/>
              <a:t>者就某种商品或者服务从事竞争所涉及的区域和范围</a:t>
            </a:r>
            <a:r>
              <a:rPr lang="en-US" altLang="zh-CN" sz="2400" dirty="0"/>
              <a:t>.</a:t>
            </a:r>
            <a:r>
              <a:rPr lang="zh-CN" altLang="en-US" sz="2400" dirty="0"/>
              <a:t>垄断的产生既有</a:t>
            </a:r>
            <a:r>
              <a:rPr lang="zh-CN" altLang="en-US" sz="2400" dirty="0" smtClean="0"/>
              <a:t>市场机制的</a:t>
            </a:r>
            <a:r>
              <a:rPr lang="zh-CN" altLang="en-US" sz="2400" dirty="0"/>
              <a:t>原因</a:t>
            </a:r>
            <a:r>
              <a:rPr lang="en-US" altLang="zh-CN" sz="2400" dirty="0"/>
              <a:t>,</a:t>
            </a:r>
            <a:r>
              <a:rPr lang="zh-CN" altLang="en-US" sz="2400" dirty="0"/>
              <a:t>也有法律上的原因</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22730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0977813" cy="4154983"/>
          </a:xfrm>
          <a:prstGeom prst="rect">
            <a:avLst/>
          </a:prstGeom>
          <a:noFill/>
        </p:spPr>
        <p:txBody>
          <a:bodyPr wrap="square" rtlCol="0">
            <a:spAutoFit/>
          </a:bodyPr>
          <a:lstStyle/>
          <a:p>
            <a:r>
              <a:rPr lang="zh-CN" altLang="en-US" sz="2400" dirty="0"/>
              <a:t>一、垄断及垄断法概述</a:t>
            </a:r>
          </a:p>
          <a:p>
            <a:pPr indent="623888"/>
            <a:r>
              <a:rPr lang="en-US" altLang="zh-CN" sz="2400" dirty="0"/>
              <a:t>(</a:t>
            </a:r>
            <a:r>
              <a:rPr lang="zh-CN" altLang="en-US" sz="2400" dirty="0"/>
              <a:t>二</a:t>
            </a:r>
            <a:r>
              <a:rPr lang="en-US" altLang="zh-CN" sz="2400" dirty="0"/>
              <a:t>)</a:t>
            </a:r>
            <a:r>
              <a:rPr lang="zh-CN" altLang="en-US" sz="2400" dirty="0"/>
              <a:t>我国制定反垄断法的必要性</a:t>
            </a:r>
          </a:p>
          <a:p>
            <a:pPr indent="623888"/>
            <a:r>
              <a:rPr lang="zh-CN" altLang="en-US" sz="2400" dirty="0"/>
              <a:t>在市场经济体制中</a:t>
            </a:r>
            <a:r>
              <a:rPr lang="en-US" altLang="zh-CN" sz="2400" dirty="0"/>
              <a:t>,</a:t>
            </a:r>
            <a:r>
              <a:rPr lang="zh-CN" altLang="en-US" sz="2400" dirty="0"/>
              <a:t>最为重要的机制就是竞争机制</a:t>
            </a:r>
            <a:r>
              <a:rPr lang="en-US" altLang="zh-CN" sz="2400" dirty="0"/>
              <a:t>,</a:t>
            </a:r>
            <a:r>
              <a:rPr lang="zh-CN" altLang="en-US" sz="2400" dirty="0"/>
              <a:t>而且</a:t>
            </a:r>
            <a:r>
              <a:rPr lang="en-US" altLang="zh-CN" sz="2400" dirty="0"/>
              <a:t>,</a:t>
            </a:r>
            <a:r>
              <a:rPr lang="zh-CN" altLang="en-US" sz="2400" dirty="0"/>
              <a:t>市场经济体制的优</a:t>
            </a:r>
            <a:r>
              <a:rPr lang="zh-CN" altLang="en-US" sz="2400" dirty="0" smtClean="0"/>
              <a:t>越性从总体上</a:t>
            </a:r>
            <a:r>
              <a:rPr lang="zh-CN" altLang="en-US" sz="2400" dirty="0"/>
              <a:t>是建立在保护竞争制度之上的</a:t>
            </a:r>
            <a:r>
              <a:rPr lang="en-US" altLang="zh-CN" sz="2400" dirty="0"/>
              <a:t>.</a:t>
            </a:r>
            <a:r>
              <a:rPr lang="zh-CN" altLang="en-US" sz="2400" dirty="0"/>
              <a:t>一旦竞争机制被扭曲</a:t>
            </a:r>
            <a:r>
              <a:rPr lang="en-US" altLang="zh-CN" sz="2400" dirty="0"/>
              <a:t>,</a:t>
            </a:r>
            <a:r>
              <a:rPr lang="zh-CN" altLang="en-US" sz="2400" dirty="0"/>
              <a:t>市场机制就不能正常发挥作用</a:t>
            </a:r>
            <a:r>
              <a:rPr lang="en-US" altLang="zh-CN" sz="2400" dirty="0"/>
              <a:t>,</a:t>
            </a:r>
          </a:p>
          <a:p>
            <a:pPr indent="623888"/>
            <a:r>
              <a:rPr lang="zh-CN" altLang="en-US" sz="2400" dirty="0"/>
              <a:t>市场秩序和市场结构就会遭到破坏</a:t>
            </a:r>
            <a:r>
              <a:rPr lang="en-US" altLang="zh-CN" sz="2400" dirty="0"/>
              <a:t>,</a:t>
            </a:r>
            <a:r>
              <a:rPr lang="zh-CN" altLang="en-US" sz="2400" dirty="0"/>
              <a:t>市场经济体制的优越性就无法得到充分体现</a:t>
            </a:r>
            <a:r>
              <a:rPr lang="en-US" altLang="zh-CN" sz="2400" dirty="0"/>
              <a:t>.</a:t>
            </a:r>
            <a:r>
              <a:rPr lang="zh-CN" altLang="en-US" sz="2400" dirty="0" smtClean="0"/>
              <a:t>源于自由竞争</a:t>
            </a:r>
            <a:r>
              <a:rPr lang="zh-CN" altLang="en-US" sz="2400" dirty="0"/>
              <a:t>的垄断是扭曲竞争机制的重要力量</a:t>
            </a:r>
            <a:r>
              <a:rPr lang="en-US" altLang="zh-CN" sz="2400" dirty="0"/>
              <a:t>.</a:t>
            </a:r>
            <a:r>
              <a:rPr lang="zh-CN" altLang="en-US" sz="2400" dirty="0"/>
              <a:t>但是</a:t>
            </a:r>
            <a:r>
              <a:rPr lang="en-US" altLang="zh-CN" sz="2400" dirty="0"/>
              <a:t>,</a:t>
            </a:r>
            <a:r>
              <a:rPr lang="zh-CN" altLang="en-US" sz="2400" dirty="0"/>
              <a:t>市场机制本身并不具有维护公平竞争</a:t>
            </a:r>
            <a:r>
              <a:rPr lang="zh-CN" altLang="en-US" sz="2400" dirty="0" smtClean="0"/>
              <a:t>的机制</a:t>
            </a:r>
            <a:r>
              <a:rPr lang="en-US" altLang="zh-CN" sz="2400" dirty="0"/>
              <a:t>,</a:t>
            </a:r>
            <a:r>
              <a:rPr lang="zh-CN" altLang="en-US" sz="2400" dirty="0"/>
              <a:t>因此</a:t>
            </a:r>
            <a:r>
              <a:rPr lang="en-US" altLang="zh-CN" sz="2400" dirty="0"/>
              <a:t>,</a:t>
            </a:r>
            <a:r>
              <a:rPr lang="zh-CN" altLang="en-US" sz="2400" dirty="0"/>
              <a:t>需要建立保护竞争机制的法律制度体系</a:t>
            </a:r>
            <a:r>
              <a:rPr lang="en-US" altLang="zh-CN" sz="2400" dirty="0"/>
              <a:t>.</a:t>
            </a:r>
          </a:p>
          <a:p>
            <a:pPr indent="623888"/>
            <a:r>
              <a:rPr lang="zh-CN" altLang="en-US" sz="2400" dirty="0"/>
              <a:t>制定反垄断法的必要性首先取决于垄断的危害性</a:t>
            </a:r>
            <a:r>
              <a:rPr lang="en-US" altLang="zh-CN" sz="2400" dirty="0"/>
              <a:t>,</a:t>
            </a:r>
            <a:r>
              <a:rPr lang="zh-CN" altLang="en-US" sz="2400" dirty="0"/>
              <a:t>即导致某一市场领</a:t>
            </a:r>
            <a:r>
              <a:rPr lang="zh-CN" altLang="en-US" sz="2400" dirty="0" smtClean="0"/>
              <a:t>域的竞争受到实质</a:t>
            </a:r>
            <a:r>
              <a:rPr lang="zh-CN" altLang="en-US" sz="2400" dirty="0"/>
              <a:t>性的限制和损害</a:t>
            </a:r>
            <a:r>
              <a:rPr lang="en-US" altLang="zh-CN" sz="2400" dirty="0"/>
              <a:t>,</a:t>
            </a:r>
            <a:r>
              <a:rPr lang="zh-CN" altLang="en-US" sz="2400" dirty="0"/>
              <a:t>有效竞争不足</a:t>
            </a:r>
            <a:r>
              <a:rPr lang="en-US" altLang="zh-CN" sz="2400" dirty="0"/>
              <a:t>.</a:t>
            </a:r>
            <a:r>
              <a:rPr lang="zh-CN" altLang="en-US" sz="2400" dirty="0"/>
              <a:t>制定反垄断法的目的就是维护和促进公平竞争</a:t>
            </a:r>
            <a:r>
              <a:rPr lang="en-US" altLang="zh-CN" sz="2400" dirty="0"/>
              <a:t>,</a:t>
            </a:r>
            <a:r>
              <a:rPr lang="zh-CN" altLang="en-US" sz="2400" dirty="0" smtClean="0"/>
              <a:t>以实现充分</a:t>
            </a:r>
            <a:r>
              <a:rPr lang="zh-CN" altLang="en-US" sz="2400" dirty="0"/>
              <a:t>、有效的竞争</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6944065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反垄断法</a:t>
            </a:r>
          </a:p>
        </p:txBody>
      </p:sp>
      <p:sp>
        <p:nvSpPr>
          <p:cNvPr id="37" name="文本框 36"/>
          <p:cNvSpPr txBox="1"/>
          <p:nvPr/>
        </p:nvSpPr>
        <p:spPr>
          <a:xfrm>
            <a:off x="673929" y="892433"/>
            <a:ext cx="10977813" cy="4154983"/>
          </a:xfrm>
          <a:prstGeom prst="rect">
            <a:avLst/>
          </a:prstGeom>
          <a:noFill/>
        </p:spPr>
        <p:txBody>
          <a:bodyPr wrap="square" rtlCol="0">
            <a:spAutoFit/>
          </a:bodyPr>
          <a:lstStyle/>
          <a:p>
            <a:r>
              <a:rPr lang="zh-CN" altLang="en-US" sz="2400" dirty="0"/>
              <a:t>一、垄断及垄断法概述</a:t>
            </a:r>
          </a:p>
          <a:p>
            <a:pPr indent="534988"/>
            <a:endParaRPr lang="en-US" altLang="zh-CN" sz="2400" dirty="0" smtClean="0"/>
          </a:p>
          <a:p>
            <a:pPr indent="534988"/>
            <a:r>
              <a:rPr lang="en-US" altLang="zh-CN" sz="2400" dirty="0" smtClean="0"/>
              <a:t>(</a:t>
            </a:r>
            <a:r>
              <a:rPr lang="zh-CN" altLang="en-US" sz="2400" dirty="0"/>
              <a:t>三</a:t>
            </a:r>
            <a:r>
              <a:rPr lang="en-US" altLang="zh-CN" sz="2400" dirty="0"/>
              <a:t>)</a:t>
            </a:r>
            <a:r>
              <a:rPr lang="zh-CN" altLang="en-US" sz="2400" dirty="0"/>
              <a:t>反垄断法的概念和模式</a:t>
            </a:r>
          </a:p>
          <a:p>
            <a:pPr indent="534988"/>
            <a:r>
              <a:rPr lang="zh-CN" altLang="en-US" sz="2400" dirty="0"/>
              <a:t>反垄断法在不同国家有不同的称谓</a:t>
            </a:r>
            <a:r>
              <a:rPr lang="en-US" altLang="zh-CN" sz="2400" dirty="0"/>
              <a:t>.</a:t>
            </a:r>
            <a:r>
              <a:rPr lang="zh-CN" altLang="en-US" sz="2400" dirty="0"/>
              <a:t>在美国</a:t>
            </a:r>
            <a:r>
              <a:rPr lang="en-US" altLang="zh-CN" sz="2400" dirty="0"/>
              <a:t>,</a:t>
            </a:r>
            <a:r>
              <a:rPr lang="zh-CN" altLang="en-US" sz="2400" dirty="0"/>
              <a:t>反垄断法以反托拉斯为主要内容</a:t>
            </a:r>
            <a:r>
              <a:rPr lang="en-US" altLang="zh-CN" sz="2400" dirty="0"/>
              <a:t>,</a:t>
            </a:r>
            <a:r>
              <a:rPr lang="zh-CN" altLang="en-US" sz="2400" dirty="0" smtClean="0"/>
              <a:t>故被称为</a:t>
            </a:r>
            <a:r>
              <a:rPr lang="zh-CN" altLang="en-US" sz="2400" dirty="0"/>
              <a:t>“反托拉斯法”</a:t>
            </a:r>
            <a:r>
              <a:rPr lang="en-US" altLang="zh-CN" sz="2400" dirty="0"/>
              <a:t>;</a:t>
            </a:r>
            <a:r>
              <a:rPr lang="zh-CN" altLang="en-US" sz="2400" dirty="0"/>
              <a:t>在德国</a:t>
            </a:r>
            <a:r>
              <a:rPr lang="en-US" altLang="zh-CN" sz="2400" dirty="0"/>
              <a:t>,</a:t>
            </a:r>
            <a:r>
              <a:rPr lang="zh-CN" altLang="en-US" sz="2400" dirty="0"/>
              <a:t>反垄断法以控制企业联合组织</a:t>
            </a:r>
            <a:r>
              <a:rPr lang="en-US" altLang="zh-CN" sz="2400" dirty="0"/>
              <a:t>(</a:t>
            </a:r>
            <a:r>
              <a:rPr lang="zh-CN" altLang="en-US" sz="2400" dirty="0"/>
              <a:t>卡特尔</a:t>
            </a:r>
            <a:r>
              <a:rPr lang="en-US" altLang="zh-CN" sz="2400" dirty="0"/>
              <a:t>)</a:t>
            </a:r>
            <a:r>
              <a:rPr lang="zh-CN" altLang="en-US" sz="2400" dirty="0"/>
              <a:t>之间的协议为主要内容</a:t>
            </a:r>
            <a:r>
              <a:rPr lang="en-US" altLang="zh-CN" sz="2400" dirty="0" smtClean="0"/>
              <a:t>,</a:t>
            </a:r>
            <a:r>
              <a:rPr lang="zh-CN" altLang="en-US" sz="2400" dirty="0" smtClean="0"/>
              <a:t>故称为</a:t>
            </a:r>
            <a:r>
              <a:rPr lang="zh-CN" altLang="en-US" sz="2400" dirty="0"/>
              <a:t>“反卡特尔法”</a:t>
            </a:r>
            <a:r>
              <a:rPr lang="en-US" altLang="zh-CN" sz="2400" dirty="0"/>
              <a:t>,</a:t>
            </a:r>
            <a:r>
              <a:rPr lang="zh-CN" altLang="en-US" sz="2400" dirty="0"/>
              <a:t>也可称为“反限制竞争法”</a:t>
            </a:r>
            <a:r>
              <a:rPr lang="en-US" altLang="zh-CN" sz="2400" dirty="0"/>
              <a:t>;</a:t>
            </a:r>
            <a:r>
              <a:rPr lang="zh-CN" altLang="en-US" sz="2400" dirty="0"/>
              <a:t>在日本</a:t>
            </a:r>
            <a:r>
              <a:rPr lang="en-US" altLang="zh-CN" sz="2400" dirty="0"/>
              <a:t>,</a:t>
            </a:r>
            <a:r>
              <a:rPr lang="zh-CN" altLang="en-US" sz="2400" dirty="0" smtClean="0"/>
              <a:t>反垄断法以反对私人垄断和限制竞争作为反垄断</a:t>
            </a:r>
            <a:r>
              <a:rPr lang="zh-CN" altLang="en-US" sz="2400" dirty="0"/>
              <a:t>法的主要内容</a:t>
            </a:r>
            <a:r>
              <a:rPr lang="en-US" altLang="zh-CN" sz="2400" dirty="0"/>
              <a:t>,</a:t>
            </a:r>
            <a:r>
              <a:rPr lang="zh-CN" altLang="en-US" sz="2400" dirty="0"/>
              <a:t>故称为“禁止私人垄断及确保公平交易的法律”</a:t>
            </a:r>
            <a:r>
              <a:rPr lang="en-US" altLang="zh-CN" sz="2400" dirty="0" smtClean="0"/>
              <a:t>.</a:t>
            </a:r>
          </a:p>
          <a:p>
            <a:pPr indent="534988"/>
            <a:r>
              <a:rPr lang="zh-CN" altLang="en-US" sz="2400" dirty="0"/>
              <a:t>竞争法律制度包括反垄断和反不正当竞争两个方面</a:t>
            </a:r>
            <a:r>
              <a:rPr lang="en-US" altLang="zh-CN" sz="2400" dirty="0"/>
              <a:t>.</a:t>
            </a:r>
            <a:r>
              <a:rPr lang="zh-CN" altLang="en-US" sz="2400" dirty="0"/>
              <a:t>由于政治体制、经济体制、</a:t>
            </a:r>
            <a:r>
              <a:rPr lang="zh-CN" altLang="en-US" sz="2400" dirty="0" smtClean="0"/>
              <a:t>法律传统</a:t>
            </a:r>
            <a:r>
              <a:rPr lang="zh-CN" altLang="en-US" sz="2400" dirty="0"/>
              <a:t>等方面的差异</a:t>
            </a:r>
            <a:r>
              <a:rPr lang="en-US" altLang="zh-CN" sz="2400" dirty="0"/>
              <a:t>,</a:t>
            </a:r>
            <a:r>
              <a:rPr lang="zh-CN" altLang="en-US" sz="2400" dirty="0"/>
              <a:t>各国竞争法律制度的立法模式并不完全相同</a:t>
            </a:r>
            <a:r>
              <a:rPr lang="en-US" altLang="zh-CN" sz="2400" dirty="0"/>
              <a:t>,</a:t>
            </a:r>
            <a:r>
              <a:rPr lang="zh-CN" altLang="en-US" sz="2400" dirty="0"/>
              <a:t>可以概括为两种类型</a:t>
            </a:r>
            <a:r>
              <a:rPr lang="en-US" altLang="zh-CN" sz="2400" dirty="0"/>
              <a:t>:</a:t>
            </a:r>
            <a:r>
              <a:rPr lang="zh-CN" altLang="en-US" sz="2400" dirty="0" smtClean="0"/>
              <a:t>分立式立法和合并式</a:t>
            </a:r>
            <a:r>
              <a:rPr lang="zh-CN" altLang="en-US" sz="2400" dirty="0"/>
              <a:t>立法</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3971669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2780</TotalTime>
  <Words>2780</Words>
  <Application>Microsoft Office PowerPoint</Application>
  <PresentationFormat>自定义</PresentationFormat>
  <Paragraphs>120</Paragraphs>
  <Slides>15</Slides>
  <Notes>15</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428</cp:revision>
  <dcterms:created xsi:type="dcterms:W3CDTF">2017-08-16T15:25:39Z</dcterms:created>
  <dcterms:modified xsi:type="dcterms:W3CDTF">2017-11-24T05:54:41Z</dcterms:modified>
</cp:coreProperties>
</file>