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theme/themeOverride32.xml" ContentType="application/vnd.openxmlformats-officedocument.themeOverride+xml"/>
  <Override PartName="/ppt/tags/tag7.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402" r:id="rId2"/>
    <p:sldId id="433" r:id="rId3"/>
    <p:sldId id="403" r:id="rId4"/>
    <p:sldId id="404" r:id="rId5"/>
    <p:sldId id="405" r:id="rId6"/>
    <p:sldId id="406" r:id="rId7"/>
    <p:sldId id="407" r:id="rId8"/>
    <p:sldId id="408" r:id="rId9"/>
    <p:sldId id="409" r:id="rId10"/>
    <p:sldId id="410" r:id="rId11"/>
    <p:sldId id="411" r:id="rId12"/>
    <p:sldId id="412" r:id="rId13"/>
    <p:sldId id="413" r:id="rId14"/>
    <p:sldId id="414" r:id="rId15"/>
    <p:sldId id="415" r:id="rId16"/>
    <p:sldId id="416" r:id="rId17"/>
    <p:sldId id="417" r:id="rId18"/>
    <p:sldId id="418" r:id="rId19"/>
    <p:sldId id="419" r:id="rId20"/>
    <p:sldId id="420" r:id="rId21"/>
    <p:sldId id="421" r:id="rId22"/>
    <p:sldId id="422" r:id="rId23"/>
    <p:sldId id="423" r:id="rId24"/>
    <p:sldId id="424" r:id="rId25"/>
    <p:sldId id="425" r:id="rId26"/>
    <p:sldId id="426" r:id="rId27"/>
    <p:sldId id="427" r:id="rId28"/>
    <p:sldId id="428" r:id="rId29"/>
    <p:sldId id="429" r:id="rId30"/>
    <p:sldId id="430" r:id="rId31"/>
    <p:sldId id="431" r:id="rId32"/>
    <p:sldId id="432" r:id="rId33"/>
    <p:sldId id="257"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80" d="100"/>
          <a:sy n="80" d="100"/>
        </p:scale>
        <p:origin x="-528" y="-18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33</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32.xml"/><Relationship Id="rId5" Type="http://schemas.openxmlformats.org/officeDocument/2006/relationships/image" Target="../media/image1.jpeg"/><Relationship Id="rId4"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5</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444976" y="678928"/>
            <a:ext cx="3806975"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破产法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999403" y="1585453"/>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破产法概述</a:t>
            </a:r>
            <a:endParaRPr lang="en-US" altLang="zh-CN" sz="2800" dirty="0" smtClean="0">
              <a:latin typeface="+mn-lt"/>
              <a:ea typeface="+mn-ea"/>
              <a:cs typeface="+mn-ea"/>
              <a:sym typeface="+mn-lt"/>
            </a:endParaRPr>
          </a:p>
          <a:p>
            <a:pPr>
              <a:lnSpc>
                <a:spcPct val="15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破产案件的申请和受理</a:t>
            </a:r>
            <a:endParaRPr lang="en-US" altLang="zh-CN" sz="2800" dirty="0" smtClean="0">
              <a:latin typeface="+mn-lt"/>
              <a:ea typeface="+mn-ea"/>
              <a:cs typeface="+mn-ea"/>
              <a:sym typeface="+mn-lt"/>
            </a:endParaRPr>
          </a:p>
          <a:p>
            <a:pPr>
              <a:lnSpc>
                <a:spcPct val="150000"/>
              </a:lnSpc>
            </a:pPr>
            <a:r>
              <a:rPr lang="en-US" altLang="zh-CN" sz="2800" dirty="0" smtClean="0">
                <a:solidFill>
                  <a:srgbClr val="FAAA21"/>
                </a:solidFill>
                <a:latin typeface="+mn-lt"/>
                <a:ea typeface="+mn-ea"/>
                <a:cs typeface="+mn-ea"/>
                <a:sym typeface="+mn-lt"/>
              </a:rPr>
              <a:t>03</a:t>
            </a:r>
            <a:r>
              <a:rPr lang="en-US" altLang="zh-CN" sz="2800" dirty="0" smtClean="0">
                <a:latin typeface="+mn-lt"/>
                <a:ea typeface="+mn-ea"/>
                <a:cs typeface="+mn-ea"/>
                <a:sym typeface="+mn-lt"/>
              </a:rPr>
              <a:t>.</a:t>
            </a:r>
            <a:r>
              <a:rPr lang="zh-CN" altLang="en-US" sz="2800" dirty="0" smtClean="0">
                <a:latin typeface="+mn-lt"/>
                <a:ea typeface="+mn-ea"/>
                <a:cs typeface="+mn-ea"/>
                <a:sym typeface="+mn-lt"/>
              </a:rPr>
              <a:t>债务人财产与债权申报</a:t>
            </a:r>
            <a:endParaRPr lang="en-US" altLang="zh-CN" sz="2800" dirty="0" smtClean="0">
              <a:latin typeface="+mn-lt"/>
              <a:ea typeface="+mn-ea"/>
              <a:cs typeface="+mn-ea"/>
              <a:sym typeface="+mn-lt"/>
            </a:endParaRPr>
          </a:p>
          <a:p>
            <a:pPr>
              <a:lnSpc>
                <a:spcPct val="150000"/>
              </a:lnSpc>
            </a:pPr>
            <a:r>
              <a:rPr lang="zh-CN" altLang="zh-CN" sz="2800" dirty="0" smtClean="0">
                <a:solidFill>
                  <a:schemeClr val="accent2"/>
                </a:solidFill>
                <a:latin typeface="+mn-lt"/>
                <a:ea typeface="+mn-ea"/>
                <a:cs typeface="+mn-ea"/>
                <a:sym typeface="+mn-lt"/>
              </a:rPr>
              <a:t>0</a:t>
            </a:r>
            <a:r>
              <a:rPr lang="en-US" altLang="zh-CN" sz="2800" dirty="0" smtClean="0">
                <a:solidFill>
                  <a:schemeClr val="accent2"/>
                </a:solidFill>
                <a:latin typeface="+mn-lt"/>
                <a:ea typeface="+mn-ea"/>
                <a:cs typeface="+mn-ea"/>
                <a:sym typeface="+mn-lt"/>
              </a:rPr>
              <a:t>4</a:t>
            </a:r>
            <a:r>
              <a:rPr lang="en-US" altLang="zh-CN" sz="2800" dirty="0" smtClean="0">
                <a:latin typeface="+mn-lt"/>
                <a:ea typeface="+mn-ea"/>
                <a:cs typeface="+mn-ea"/>
                <a:sym typeface="+mn-lt"/>
              </a:rPr>
              <a:t>.</a:t>
            </a:r>
            <a:r>
              <a:rPr lang="zh-CN" altLang="en-US" sz="2800" dirty="0" smtClean="0">
                <a:latin typeface="+mn-lt"/>
                <a:ea typeface="+mn-ea"/>
                <a:cs typeface="+mn-ea"/>
                <a:sym typeface="+mn-lt"/>
              </a:rPr>
              <a:t>债权人会议</a:t>
            </a:r>
            <a:endParaRPr lang="en-US" altLang="zh-CN" sz="2800" dirty="0" smtClean="0">
              <a:latin typeface="+mn-lt"/>
              <a:ea typeface="+mn-ea"/>
              <a:cs typeface="+mn-ea"/>
              <a:sym typeface="+mn-lt"/>
            </a:endParaRPr>
          </a:p>
          <a:p>
            <a:pPr>
              <a:lnSpc>
                <a:spcPct val="150000"/>
              </a:lnSpc>
            </a:pPr>
            <a:r>
              <a:rPr lang="en-US" altLang="zh-CN" sz="2800" dirty="0" smtClean="0">
                <a:solidFill>
                  <a:srgbClr val="FAAA21"/>
                </a:solidFill>
                <a:cs typeface="+mn-ea"/>
                <a:sym typeface="+mn-lt"/>
              </a:rPr>
              <a:t>05</a:t>
            </a:r>
            <a:r>
              <a:rPr lang="en-US" altLang="zh-CN" sz="2800" dirty="0" smtClean="0">
                <a:cs typeface="+mn-ea"/>
                <a:sym typeface="+mn-lt"/>
              </a:rPr>
              <a:t>.</a:t>
            </a:r>
            <a:r>
              <a:rPr lang="zh-CN" altLang="en-US" sz="2800" dirty="0" smtClean="0">
                <a:cs typeface="+mn-ea"/>
                <a:sym typeface="+mn-lt"/>
              </a:rPr>
              <a:t>重整与和解</a:t>
            </a:r>
            <a:endParaRPr lang="en-US" altLang="zh-CN" sz="2800" dirty="0" smtClean="0">
              <a:cs typeface="+mn-ea"/>
              <a:sym typeface="+mn-lt"/>
            </a:endParaRPr>
          </a:p>
          <a:p>
            <a:pPr>
              <a:lnSpc>
                <a:spcPct val="150000"/>
              </a:lnSpc>
            </a:pPr>
            <a:r>
              <a:rPr lang="en-US" altLang="zh-CN" sz="2800" dirty="0" smtClean="0">
                <a:solidFill>
                  <a:srgbClr val="FAAA21"/>
                </a:solidFill>
                <a:cs typeface="+mn-ea"/>
                <a:sym typeface="+mn-lt"/>
              </a:rPr>
              <a:t>06</a:t>
            </a:r>
            <a:r>
              <a:rPr lang="en-US" altLang="zh-CN" sz="2800" dirty="0" smtClean="0">
                <a:cs typeface="+mn-ea"/>
                <a:sym typeface="+mn-lt"/>
              </a:rPr>
              <a:t>.</a:t>
            </a:r>
            <a:r>
              <a:rPr lang="zh-CN" altLang="en-US" sz="2800" dirty="0" smtClean="0">
                <a:cs typeface="+mn-ea"/>
                <a:sym typeface="+mn-lt"/>
              </a:rPr>
              <a:t> 破产清算与法律责任</a:t>
            </a:r>
            <a:endParaRPr lang="en-US" altLang="zh-CN" sz="2800" dirty="0" smtClean="0">
              <a:cs typeface="+mn-ea"/>
              <a:sym typeface="+mn-lt"/>
            </a:endParaRPr>
          </a:p>
        </p:txBody>
      </p:sp>
    </p:spTree>
    <p:extLst>
      <p:ext uri="{BB962C8B-B14F-4D97-AF65-F5344CB8AC3E}">
        <p14:creationId xmlns:p14="http://schemas.microsoft.com/office/powerpoint/2010/main" val="14734968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破产案件的申请和受理</a:t>
            </a:r>
            <a:endParaRPr lang="zh-CN" altLang="en-US" sz="3200" b="1" dirty="0"/>
          </a:p>
        </p:txBody>
      </p:sp>
      <p:sp>
        <p:nvSpPr>
          <p:cNvPr id="37" name="文本框 36"/>
          <p:cNvSpPr txBox="1"/>
          <p:nvPr/>
        </p:nvSpPr>
        <p:spPr>
          <a:xfrm>
            <a:off x="668359" y="847863"/>
            <a:ext cx="10938825" cy="2123658"/>
          </a:xfrm>
          <a:prstGeom prst="rect">
            <a:avLst/>
          </a:prstGeom>
          <a:noFill/>
        </p:spPr>
        <p:txBody>
          <a:bodyPr wrap="square" rtlCol="0">
            <a:spAutoFit/>
          </a:bodyPr>
          <a:lstStyle/>
          <a:p>
            <a:r>
              <a:rPr lang="zh-CN" altLang="en-US" sz="2400" dirty="0"/>
              <a:t>四、管理人</a:t>
            </a:r>
            <a:endParaRPr lang="zh-CN" altLang="en-US" sz="2400" b="1" dirty="0"/>
          </a:p>
          <a:p>
            <a:pPr indent="534988"/>
            <a:endParaRPr lang="en-US" altLang="zh-CN" sz="2400" dirty="0" smtClean="0"/>
          </a:p>
          <a:p>
            <a:pPr marL="623888"/>
            <a:r>
              <a:rPr lang="en-US" altLang="zh-CN" sz="2400" dirty="0"/>
              <a:t>(</a:t>
            </a:r>
            <a:r>
              <a:rPr lang="zh-CN" altLang="en-US" sz="2400" dirty="0"/>
              <a:t>三</a:t>
            </a:r>
            <a:r>
              <a:rPr lang="en-US" altLang="zh-CN" sz="2400" dirty="0"/>
              <a:t>)</a:t>
            </a:r>
            <a:r>
              <a:rPr lang="zh-CN" altLang="en-US" sz="2400" dirty="0"/>
              <a:t>管理人的权利</a:t>
            </a:r>
          </a:p>
          <a:p>
            <a:pPr marL="623888"/>
            <a:r>
              <a:rPr lang="zh-CN" altLang="en-US" sz="2000" dirty="0"/>
              <a:t>管理人经法院许可可聘任必要的工作人员</a:t>
            </a:r>
            <a:r>
              <a:rPr lang="en-US" altLang="zh-CN" sz="2000" dirty="0"/>
              <a:t>.</a:t>
            </a:r>
            <a:r>
              <a:rPr lang="zh-CN" altLang="en-US" sz="2000" dirty="0"/>
              <a:t>管理人的报酬是由法院决定的</a:t>
            </a:r>
            <a:r>
              <a:rPr lang="en-US" altLang="zh-CN" sz="2000" dirty="0"/>
              <a:t>.</a:t>
            </a:r>
            <a:r>
              <a:rPr lang="zh-CN" altLang="en-US" sz="2000" dirty="0" smtClean="0"/>
              <a:t>债权人会议对于</a:t>
            </a:r>
            <a:r>
              <a:rPr lang="zh-CN" altLang="en-US" sz="2000" dirty="0"/>
              <a:t>管理人的报酬有权向法院提出异议</a:t>
            </a:r>
            <a:r>
              <a:rPr lang="en-US" altLang="zh-CN" sz="2000" dirty="0"/>
              <a:t>,</a:t>
            </a:r>
            <a:r>
              <a:rPr lang="zh-CN" altLang="en-US" sz="2000" dirty="0"/>
              <a:t>债权人会议只享有异议权</a:t>
            </a:r>
            <a:r>
              <a:rPr lang="en-US" altLang="zh-CN" sz="2000" dirty="0"/>
              <a:t>,</a:t>
            </a:r>
            <a:r>
              <a:rPr lang="zh-CN" altLang="en-US" sz="2000" dirty="0"/>
              <a:t>而不是决定权</a:t>
            </a:r>
            <a:r>
              <a:rPr lang="en-US" altLang="zh-CN" sz="2000" dirty="0"/>
              <a:t>.</a:t>
            </a:r>
            <a:r>
              <a:rPr lang="zh-CN" altLang="en-US" sz="2000" dirty="0" smtClean="0"/>
              <a:t>对于管理人执行职务</a:t>
            </a:r>
            <a:r>
              <a:rPr lang="zh-CN" altLang="en-US" sz="2000" dirty="0"/>
              <a:t>的费用、报酬以及聘用工作人员的费用</a:t>
            </a:r>
            <a:r>
              <a:rPr lang="en-US" altLang="zh-CN" sz="2000" dirty="0"/>
              <a:t>,</a:t>
            </a:r>
            <a:r>
              <a:rPr lang="zh-CN" altLang="en-US" sz="2000" dirty="0"/>
              <a:t>都属于破产费用</a:t>
            </a:r>
            <a:r>
              <a:rPr lang="en-US" altLang="zh-CN" sz="2000" dirty="0"/>
              <a:t>,</a:t>
            </a:r>
            <a:r>
              <a:rPr lang="zh-CN" altLang="en-US" sz="2000" dirty="0"/>
              <a:t>由债务</a:t>
            </a:r>
            <a:r>
              <a:rPr lang="zh-CN" altLang="en-US" sz="2000" dirty="0" smtClean="0"/>
              <a:t>人的财产随时支付</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6692418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破产案件的申请和受理</a:t>
            </a:r>
            <a:endParaRPr lang="zh-CN" altLang="en-US" sz="3200" b="1" dirty="0"/>
          </a:p>
        </p:txBody>
      </p:sp>
      <p:sp>
        <p:nvSpPr>
          <p:cNvPr id="37" name="文本框 36"/>
          <p:cNvSpPr txBox="1"/>
          <p:nvPr/>
        </p:nvSpPr>
        <p:spPr>
          <a:xfrm>
            <a:off x="668359" y="847863"/>
            <a:ext cx="10938825" cy="3354765"/>
          </a:xfrm>
          <a:prstGeom prst="rect">
            <a:avLst/>
          </a:prstGeom>
          <a:noFill/>
        </p:spPr>
        <p:txBody>
          <a:bodyPr wrap="square" rtlCol="0">
            <a:spAutoFit/>
          </a:bodyPr>
          <a:lstStyle/>
          <a:p>
            <a:r>
              <a:rPr lang="zh-CN" altLang="en-US" sz="2400" dirty="0"/>
              <a:t>四、管理人</a:t>
            </a:r>
            <a:endParaRPr lang="zh-CN" altLang="en-US" sz="2400" b="1" dirty="0"/>
          </a:p>
          <a:p>
            <a:pPr indent="534988"/>
            <a:endParaRPr lang="en-US" altLang="zh-CN" sz="2400" dirty="0" smtClean="0"/>
          </a:p>
          <a:p>
            <a:pPr marL="623888"/>
            <a:r>
              <a:rPr lang="en-US" altLang="zh-CN" sz="2400" dirty="0"/>
              <a:t>(</a:t>
            </a:r>
            <a:r>
              <a:rPr lang="zh-CN" altLang="en-US" sz="2400" dirty="0"/>
              <a:t>四</a:t>
            </a:r>
            <a:r>
              <a:rPr lang="en-US" altLang="zh-CN" sz="2400" dirty="0"/>
              <a:t>)</a:t>
            </a:r>
            <a:r>
              <a:rPr lang="zh-CN" altLang="en-US" sz="2400" dirty="0"/>
              <a:t>管理人的义务</a:t>
            </a:r>
          </a:p>
          <a:p>
            <a:pPr marL="623888"/>
            <a:r>
              <a:rPr lang="zh-CN" altLang="en-US" sz="2000" dirty="0"/>
              <a:t>管理人在破产程序启动以后</a:t>
            </a:r>
            <a:r>
              <a:rPr lang="en-US" altLang="zh-CN" sz="2000" dirty="0"/>
              <a:t>,</a:t>
            </a:r>
            <a:r>
              <a:rPr lang="zh-CN" altLang="en-US" sz="2000" dirty="0"/>
              <a:t>有以下几项义务</a:t>
            </a:r>
            <a:r>
              <a:rPr lang="en-US" altLang="zh-CN" sz="2000" dirty="0"/>
              <a:t>.</a:t>
            </a:r>
          </a:p>
          <a:p>
            <a:pPr marL="623888"/>
            <a:r>
              <a:rPr lang="en-US" altLang="zh-CN" sz="2000" dirty="0"/>
              <a:t>(</a:t>
            </a:r>
            <a:r>
              <a:rPr lang="zh-CN" altLang="en-US" sz="2000" dirty="0"/>
              <a:t>１</a:t>
            </a:r>
            <a:r>
              <a:rPr lang="en-US" altLang="zh-CN" sz="2000" dirty="0"/>
              <a:t>)</a:t>
            </a:r>
            <a:r>
              <a:rPr lang="zh-CN" altLang="en-US" sz="2000" dirty="0"/>
              <a:t>管理人的某些管理行为应当征得法院的许可的义务</a:t>
            </a:r>
            <a:r>
              <a:rPr lang="en-US" altLang="zh-CN" sz="2000" dirty="0"/>
              <a:t>.</a:t>
            </a:r>
          </a:p>
          <a:p>
            <a:pPr marL="623888"/>
            <a:r>
              <a:rPr lang="en-US" altLang="zh-CN" sz="2000" dirty="0"/>
              <a:t>(</a:t>
            </a:r>
            <a:r>
              <a:rPr lang="zh-CN" altLang="en-US" sz="2000" dirty="0"/>
              <a:t>２</a:t>
            </a:r>
            <a:r>
              <a:rPr lang="en-US" altLang="zh-CN" sz="2000" dirty="0"/>
              <a:t>)</a:t>
            </a:r>
            <a:r>
              <a:rPr lang="zh-CN" altLang="en-US" sz="2000" dirty="0"/>
              <a:t>管理人勤勉尽责</a:t>
            </a:r>
            <a:r>
              <a:rPr lang="en-US" altLang="zh-CN" sz="2000" dirty="0"/>
              <a:t>,</a:t>
            </a:r>
            <a:r>
              <a:rPr lang="zh-CN" altLang="en-US" sz="2000" dirty="0"/>
              <a:t>忠实执行职务的义务</a:t>
            </a:r>
            <a:r>
              <a:rPr lang="en-US" altLang="zh-CN" sz="2000" dirty="0"/>
              <a:t>.</a:t>
            </a:r>
          </a:p>
          <a:p>
            <a:pPr marL="623888"/>
            <a:r>
              <a:rPr lang="en-US" altLang="zh-CN" sz="2000" dirty="0"/>
              <a:t>(</a:t>
            </a:r>
            <a:r>
              <a:rPr lang="zh-CN" altLang="en-US" sz="2000" dirty="0"/>
              <a:t>３</a:t>
            </a:r>
            <a:r>
              <a:rPr lang="en-US" altLang="zh-CN" sz="2000" dirty="0"/>
              <a:t>)</a:t>
            </a:r>
            <a:r>
              <a:rPr lang="zh-CN" altLang="en-US" sz="2000" dirty="0"/>
              <a:t>管理人没有正当理由不得辞去职务的义务</a:t>
            </a:r>
            <a:r>
              <a:rPr lang="en-US" altLang="zh-CN" sz="2000" dirty="0"/>
              <a:t>.</a:t>
            </a:r>
            <a:r>
              <a:rPr lang="zh-CN" altLang="en-US" sz="2000" dirty="0"/>
              <a:t>如果管理人确实有正当理由</a:t>
            </a:r>
            <a:r>
              <a:rPr lang="en-US" altLang="zh-CN" sz="2000" dirty="0"/>
              <a:t>,</a:t>
            </a:r>
            <a:r>
              <a:rPr lang="zh-CN" altLang="en-US" sz="2000" dirty="0" smtClean="0"/>
              <a:t>辞去职务应当经人</a:t>
            </a:r>
            <a:r>
              <a:rPr lang="zh-CN" altLang="en-US" sz="2000" dirty="0"/>
              <a:t>民法院许可</a:t>
            </a:r>
            <a:r>
              <a:rPr lang="en-US" altLang="zh-CN" sz="2000" dirty="0"/>
              <a:t>.</a:t>
            </a:r>
            <a:r>
              <a:rPr lang="zh-CN" altLang="en-US" sz="2000" dirty="0"/>
              <a:t>正当理由</a:t>
            </a:r>
            <a:r>
              <a:rPr lang="en-US" altLang="zh-CN" sz="2000" dirty="0"/>
              <a:t>,</a:t>
            </a:r>
            <a:r>
              <a:rPr lang="zh-CN" altLang="en-US" sz="2000" dirty="0"/>
              <a:t>通常是指管理人不能够继续执行职务或者不能够</a:t>
            </a:r>
            <a:r>
              <a:rPr lang="zh-CN" altLang="en-US" sz="2000" dirty="0" smtClean="0"/>
              <a:t>公平地执行职务</a:t>
            </a:r>
            <a:r>
              <a:rPr lang="zh-CN" altLang="en-US" sz="2000" dirty="0"/>
              <a:t>的法定事由</a:t>
            </a:r>
            <a:r>
              <a:rPr lang="en-US" altLang="zh-CN" sz="2000" dirty="0"/>
              <a:t>,</a:t>
            </a:r>
            <a:r>
              <a:rPr lang="zh-CN" altLang="en-US" sz="2000" dirty="0"/>
              <a:t>如管理人因病不能胜任</a:t>
            </a:r>
            <a:r>
              <a:rPr lang="en-US" altLang="zh-CN" sz="2000" dirty="0"/>
              <a:t>;</a:t>
            </a:r>
            <a:r>
              <a:rPr lang="zh-CN" altLang="en-US" sz="2000" dirty="0"/>
              <a:t>管理人和破产案件中的债权人或者债务</a:t>
            </a:r>
            <a:r>
              <a:rPr lang="zh-CN" altLang="en-US" sz="2000" dirty="0" smtClean="0"/>
              <a:t>人有利害关</a:t>
            </a:r>
            <a:r>
              <a:rPr lang="zh-CN" altLang="en-US" sz="2000" dirty="0"/>
              <a:t>系</a:t>
            </a:r>
            <a:r>
              <a:rPr lang="en-US" altLang="zh-CN" sz="2000" dirty="0"/>
              <a:t>,</a:t>
            </a:r>
            <a:r>
              <a:rPr lang="zh-CN" altLang="en-US" sz="2000" dirty="0"/>
              <a:t>可能会影响到破产程序的公正进行等</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8894771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债务人财产与债权申报</a:t>
            </a:r>
          </a:p>
        </p:txBody>
      </p:sp>
      <p:sp>
        <p:nvSpPr>
          <p:cNvPr id="37" name="文本框 36"/>
          <p:cNvSpPr txBox="1"/>
          <p:nvPr/>
        </p:nvSpPr>
        <p:spPr>
          <a:xfrm>
            <a:off x="668359" y="847863"/>
            <a:ext cx="10938825" cy="5201424"/>
          </a:xfrm>
          <a:prstGeom prst="rect">
            <a:avLst/>
          </a:prstGeom>
          <a:noFill/>
        </p:spPr>
        <p:txBody>
          <a:bodyPr wrap="square" rtlCol="0">
            <a:spAutoFit/>
          </a:bodyPr>
          <a:lstStyle/>
          <a:p>
            <a:r>
              <a:rPr lang="zh-CN" altLang="en-US" sz="2400" b="1" dirty="0"/>
              <a:t>一、债务人财产</a:t>
            </a:r>
          </a:p>
          <a:p>
            <a:pPr marL="446088">
              <a:tabLst>
                <a:tab pos="446088" algn="l"/>
              </a:tabLst>
            </a:pPr>
            <a:r>
              <a:rPr lang="en-US" altLang="zh-CN" sz="2400" dirty="0"/>
              <a:t>(</a:t>
            </a:r>
            <a:r>
              <a:rPr lang="zh-CN" altLang="en-US" sz="2400" dirty="0"/>
              <a:t>一</a:t>
            </a:r>
            <a:r>
              <a:rPr lang="en-US" altLang="zh-CN" sz="2400" dirty="0"/>
              <a:t>)</a:t>
            </a:r>
            <a:r>
              <a:rPr lang="zh-CN" altLang="en-US" sz="2400" dirty="0"/>
              <a:t>债务人财产的含义</a:t>
            </a:r>
          </a:p>
          <a:p>
            <a:pPr marL="446088">
              <a:tabLst>
                <a:tab pos="446088" algn="l"/>
              </a:tabLst>
            </a:pPr>
            <a:r>
              <a:rPr lang="zh-CN" altLang="en-US" sz="2000" dirty="0"/>
              <a:t>债务人财产是指破产申请受理时属于债务人的全部财产</a:t>
            </a:r>
            <a:r>
              <a:rPr lang="en-US" altLang="zh-CN" sz="2000" dirty="0"/>
              <a:t>,</a:t>
            </a:r>
            <a:r>
              <a:rPr lang="zh-CN" altLang="en-US" sz="2000" dirty="0" smtClean="0"/>
              <a:t>以及破产申请受理后至破产程序终结前债务人</a:t>
            </a:r>
            <a:r>
              <a:rPr lang="zh-CN" altLang="en-US" sz="2000" dirty="0"/>
              <a:t>取得的财产</a:t>
            </a:r>
            <a:r>
              <a:rPr lang="en-US" altLang="zh-CN" sz="2000" dirty="0"/>
              <a:t>.</a:t>
            </a:r>
          </a:p>
          <a:p>
            <a:pPr marL="446088">
              <a:tabLst>
                <a:tab pos="446088" algn="l"/>
              </a:tabLst>
            </a:pPr>
            <a:r>
              <a:rPr lang="en-US" altLang="zh-CN" sz="2400" dirty="0"/>
              <a:t>(</a:t>
            </a:r>
            <a:r>
              <a:rPr lang="zh-CN" altLang="en-US" sz="2400" dirty="0"/>
              <a:t>二</a:t>
            </a:r>
            <a:r>
              <a:rPr lang="en-US" altLang="zh-CN" sz="2400" dirty="0"/>
              <a:t>)</a:t>
            </a:r>
            <a:r>
              <a:rPr lang="zh-CN" altLang="en-US" sz="2400" dirty="0"/>
              <a:t>债务人财产的规定</a:t>
            </a:r>
          </a:p>
          <a:p>
            <a:pPr marL="446088">
              <a:tabLst>
                <a:tab pos="446088" algn="l"/>
              </a:tabLst>
            </a:pPr>
            <a:r>
              <a:rPr lang="zh-CN" altLang="en-US" sz="2000" dirty="0"/>
              <a:t>根据法律规定</a:t>
            </a:r>
            <a:r>
              <a:rPr lang="en-US" altLang="zh-CN" sz="2000" dirty="0"/>
              <a:t>,</a:t>
            </a:r>
            <a:r>
              <a:rPr lang="zh-CN" altLang="en-US" sz="2000" dirty="0"/>
              <a:t>涉及债务人财产的下列行为</a:t>
            </a:r>
            <a:r>
              <a:rPr lang="en-US" altLang="zh-CN" sz="2000" dirty="0"/>
              <a:t>,</a:t>
            </a:r>
            <a:r>
              <a:rPr lang="zh-CN" altLang="en-US" sz="2000" dirty="0"/>
              <a:t>管理人有权请求人民法院予以撤销和追回</a:t>
            </a:r>
            <a:r>
              <a:rPr lang="en-US" altLang="zh-CN" sz="2000" dirty="0" smtClean="0"/>
              <a:t>.</a:t>
            </a:r>
          </a:p>
          <a:p>
            <a:pPr marL="446088">
              <a:tabLst>
                <a:tab pos="446088" algn="l"/>
              </a:tabLst>
            </a:pPr>
            <a:r>
              <a:rPr lang="en-US" altLang="zh-CN" sz="2000" dirty="0"/>
              <a:t>(</a:t>
            </a:r>
            <a:r>
              <a:rPr lang="zh-CN" altLang="en-US" sz="2000" dirty="0"/>
              <a:t>１</a:t>
            </a:r>
            <a:r>
              <a:rPr lang="en-US" altLang="zh-CN" sz="2000" dirty="0"/>
              <a:t>)«</a:t>
            </a:r>
            <a:r>
              <a:rPr lang="zh-CN" altLang="en-US" sz="2000" dirty="0"/>
              <a:t>企业破产法</a:t>
            </a:r>
            <a:r>
              <a:rPr lang="en-US" altLang="zh-CN" sz="2000" dirty="0"/>
              <a:t>»</a:t>
            </a:r>
            <a:r>
              <a:rPr lang="zh-CN" altLang="en-US" sz="2000" dirty="0"/>
              <a:t>第３１条规定</a:t>
            </a:r>
            <a:r>
              <a:rPr lang="en-US" altLang="zh-CN" sz="2000" dirty="0"/>
              <a:t>:“</a:t>
            </a:r>
            <a:r>
              <a:rPr lang="zh-CN" altLang="en-US" sz="2000" dirty="0"/>
              <a:t>人民法院受理破产申请前一年内</a:t>
            </a:r>
            <a:r>
              <a:rPr lang="en-US" altLang="zh-CN" sz="2000" dirty="0"/>
              <a:t>,</a:t>
            </a:r>
            <a:r>
              <a:rPr lang="zh-CN" altLang="en-US" sz="2000" dirty="0"/>
              <a:t>涉及债务人财产</a:t>
            </a:r>
            <a:r>
              <a:rPr lang="zh-CN" altLang="en-US" sz="2000" dirty="0" smtClean="0"/>
              <a:t>的下列行为</a:t>
            </a:r>
            <a:r>
              <a:rPr lang="en-US" altLang="zh-CN" sz="2000" dirty="0"/>
              <a:t>,</a:t>
            </a:r>
            <a:r>
              <a:rPr lang="zh-CN" altLang="en-US" sz="2000" dirty="0"/>
              <a:t>管理人有权请求人民法院予以撤销</a:t>
            </a:r>
            <a:r>
              <a:rPr lang="en-US" altLang="zh-CN" sz="2000" dirty="0"/>
              <a:t>:</a:t>
            </a:r>
            <a:r>
              <a:rPr lang="zh-CN" altLang="en-US" sz="2000" dirty="0"/>
              <a:t>无偿转让财产的</a:t>
            </a:r>
            <a:r>
              <a:rPr lang="en-US" altLang="zh-CN" sz="2000" dirty="0"/>
              <a:t>;</a:t>
            </a:r>
            <a:r>
              <a:rPr lang="zh-CN" altLang="en-US" sz="2000" dirty="0"/>
              <a:t>以明显不合理的价格进行</a:t>
            </a:r>
            <a:r>
              <a:rPr lang="zh-CN" altLang="en-US" sz="2000" dirty="0" smtClean="0"/>
              <a:t>交易的</a:t>
            </a:r>
            <a:r>
              <a:rPr lang="en-US" altLang="zh-CN" sz="2000" dirty="0"/>
              <a:t>;</a:t>
            </a:r>
            <a:r>
              <a:rPr lang="zh-CN" altLang="en-US" sz="2000" dirty="0"/>
              <a:t>对没有财产担保的债务提供财产担保的</a:t>
            </a:r>
            <a:r>
              <a:rPr lang="en-US" altLang="zh-CN" sz="2000" dirty="0"/>
              <a:t>;</a:t>
            </a:r>
            <a:r>
              <a:rPr lang="zh-CN" altLang="en-US" sz="2000" dirty="0"/>
              <a:t>对未到期的债务提前清偿的</a:t>
            </a:r>
            <a:r>
              <a:rPr lang="en-US" altLang="zh-CN" sz="2000" dirty="0"/>
              <a:t>;</a:t>
            </a:r>
            <a:r>
              <a:rPr lang="zh-CN" altLang="en-US" sz="2000" dirty="0"/>
              <a:t>放弃债权的</a:t>
            </a:r>
            <a:r>
              <a:rPr lang="en-US" altLang="zh-CN" sz="2000" dirty="0"/>
              <a:t>.”</a:t>
            </a:r>
          </a:p>
          <a:p>
            <a:pPr marL="446088">
              <a:tabLst>
                <a:tab pos="446088" algn="l"/>
              </a:tabLst>
            </a:pPr>
            <a:r>
              <a:rPr lang="en-US" altLang="zh-CN" sz="2000" dirty="0"/>
              <a:t>(</a:t>
            </a:r>
            <a:r>
              <a:rPr lang="zh-CN" altLang="en-US" sz="2000" dirty="0"/>
              <a:t>２</a:t>
            </a:r>
            <a:r>
              <a:rPr lang="en-US" altLang="zh-CN" sz="2000" dirty="0"/>
              <a:t>)«</a:t>
            </a:r>
            <a:r>
              <a:rPr lang="zh-CN" altLang="en-US" sz="2000" dirty="0"/>
              <a:t>企业破产法</a:t>
            </a:r>
            <a:r>
              <a:rPr lang="en-US" altLang="zh-CN" sz="2000" dirty="0"/>
              <a:t>»</a:t>
            </a:r>
            <a:r>
              <a:rPr lang="zh-CN" altLang="en-US" sz="2000" dirty="0"/>
              <a:t>第３２条规定</a:t>
            </a:r>
            <a:r>
              <a:rPr lang="en-US" altLang="zh-CN" sz="2000" dirty="0"/>
              <a:t>:“</a:t>
            </a:r>
            <a:r>
              <a:rPr lang="zh-CN" altLang="en-US" sz="2000" dirty="0"/>
              <a:t>人民法院受理破产申请前六个月内</a:t>
            </a:r>
            <a:r>
              <a:rPr lang="en-US" altLang="zh-CN" sz="2000" dirty="0"/>
              <a:t>,</a:t>
            </a:r>
            <a:r>
              <a:rPr lang="zh-CN" altLang="en-US" sz="2000" dirty="0"/>
              <a:t>债务人有本法</a:t>
            </a:r>
            <a:r>
              <a:rPr lang="zh-CN" altLang="en-US" sz="2000" dirty="0" smtClean="0"/>
              <a:t>第二条第一款规</a:t>
            </a:r>
            <a:r>
              <a:rPr lang="zh-CN" altLang="en-US" sz="2000" dirty="0"/>
              <a:t>定的情形</a:t>
            </a:r>
            <a:r>
              <a:rPr lang="en-US" altLang="zh-CN" sz="2000" dirty="0"/>
              <a:t>,</a:t>
            </a:r>
            <a:r>
              <a:rPr lang="zh-CN" altLang="en-US" sz="2000" dirty="0"/>
              <a:t>仍对个别债权人进行清偿的</a:t>
            </a:r>
            <a:r>
              <a:rPr lang="en-US" altLang="zh-CN" sz="2000" dirty="0"/>
              <a:t>,</a:t>
            </a:r>
            <a:r>
              <a:rPr lang="zh-CN" altLang="en-US" sz="2000" dirty="0"/>
              <a:t>管理人有权请求人民法院予以撤销</a:t>
            </a:r>
            <a:r>
              <a:rPr lang="en-US" altLang="zh-CN" sz="2000" dirty="0" smtClean="0"/>
              <a:t>.</a:t>
            </a:r>
            <a:r>
              <a:rPr lang="zh-CN" altLang="en-US" sz="2000" dirty="0" smtClean="0"/>
              <a:t>但</a:t>
            </a:r>
            <a:r>
              <a:rPr lang="zh-CN" altLang="en-US" sz="2000" dirty="0"/>
              <a:t>是</a:t>
            </a:r>
            <a:r>
              <a:rPr lang="en-US" altLang="zh-CN" sz="2000" dirty="0"/>
              <a:t>,</a:t>
            </a:r>
            <a:r>
              <a:rPr lang="zh-CN" altLang="en-US" sz="2000" dirty="0"/>
              <a:t>个别清偿使债务人财产受益的除外</a:t>
            </a:r>
            <a:r>
              <a:rPr lang="en-US" altLang="zh-CN" sz="2000" dirty="0"/>
              <a:t>.”</a:t>
            </a:r>
          </a:p>
          <a:p>
            <a:pPr marL="446088">
              <a:tabLst>
                <a:tab pos="446088" algn="l"/>
              </a:tabLst>
            </a:pPr>
            <a:r>
              <a:rPr lang="en-US" altLang="zh-CN" sz="2000" dirty="0"/>
              <a:t>(</a:t>
            </a:r>
            <a:r>
              <a:rPr lang="zh-CN" altLang="en-US" sz="2000" dirty="0"/>
              <a:t>３</a:t>
            </a:r>
            <a:r>
              <a:rPr lang="en-US" altLang="zh-CN" sz="2000" dirty="0"/>
              <a:t>)«</a:t>
            </a:r>
            <a:r>
              <a:rPr lang="zh-CN" altLang="en-US" sz="2000" dirty="0"/>
              <a:t>企业破产法</a:t>
            </a:r>
            <a:r>
              <a:rPr lang="en-US" altLang="zh-CN" sz="2000" dirty="0"/>
              <a:t>»</a:t>
            </a:r>
            <a:r>
              <a:rPr lang="zh-CN" altLang="en-US" sz="2000" dirty="0"/>
              <a:t>第３３条规定</a:t>
            </a:r>
            <a:r>
              <a:rPr lang="en-US" altLang="zh-CN" sz="2000" dirty="0"/>
              <a:t>:“</a:t>
            </a:r>
            <a:r>
              <a:rPr lang="zh-CN" altLang="en-US" sz="2000" dirty="0"/>
              <a:t>涉及债务人财产的下列行为无效</a:t>
            </a:r>
            <a:r>
              <a:rPr lang="en-US" altLang="zh-CN" sz="2000" dirty="0"/>
              <a:t>:</a:t>
            </a:r>
            <a:r>
              <a:rPr lang="zh-CN" altLang="en-US" sz="2000" dirty="0"/>
              <a:t>为逃避债务而隐匿</a:t>
            </a:r>
            <a:r>
              <a:rPr lang="zh-CN" altLang="en-US" sz="2000" dirty="0" smtClean="0"/>
              <a:t>、转移财产</a:t>
            </a:r>
            <a:r>
              <a:rPr lang="zh-CN" altLang="en-US" sz="2000" dirty="0"/>
              <a:t>的</a:t>
            </a:r>
            <a:r>
              <a:rPr lang="en-US" altLang="zh-CN" sz="2000" dirty="0"/>
              <a:t>;</a:t>
            </a:r>
            <a:r>
              <a:rPr lang="zh-CN" altLang="en-US" sz="2000" dirty="0"/>
              <a:t>虚构债务或者承认不真实的债务的</a:t>
            </a:r>
            <a:r>
              <a:rPr lang="en-US" altLang="zh-CN" sz="2000" dirty="0"/>
              <a:t>.”</a:t>
            </a:r>
          </a:p>
          <a:p>
            <a:pPr marL="446088">
              <a:tabLst>
                <a:tab pos="446088" algn="l"/>
              </a:tabLst>
            </a:pPr>
            <a:r>
              <a:rPr lang="en-US" altLang="zh-CN" sz="2000" dirty="0"/>
              <a:t>(</a:t>
            </a:r>
            <a:r>
              <a:rPr lang="zh-CN" altLang="en-US" sz="2000" dirty="0"/>
              <a:t>４</a:t>
            </a:r>
            <a:r>
              <a:rPr lang="en-US" altLang="zh-CN" sz="2000" dirty="0"/>
              <a:t>)</a:t>
            </a:r>
            <a:r>
              <a:rPr lang="zh-CN" altLang="en-US" sz="2000" dirty="0"/>
              <a:t>人民法院受理破产申请后</a:t>
            </a:r>
            <a:r>
              <a:rPr lang="en-US" altLang="zh-CN" sz="2000" dirty="0"/>
              <a:t>,</a:t>
            </a:r>
            <a:r>
              <a:rPr lang="zh-CN" altLang="en-US" sz="2000" dirty="0"/>
              <a:t>债务人的出资人尚未完全履行出资义务的</a:t>
            </a:r>
            <a:r>
              <a:rPr lang="en-US" altLang="zh-CN" sz="2000" dirty="0"/>
              <a:t>,</a:t>
            </a:r>
            <a:r>
              <a:rPr lang="zh-CN" altLang="en-US" sz="2000" dirty="0" smtClean="0"/>
              <a:t>管理人应当要求该出资人缴纳所认缴</a:t>
            </a:r>
            <a:r>
              <a:rPr lang="zh-CN" altLang="en-US" sz="2000" dirty="0"/>
              <a:t>的出资</a:t>
            </a:r>
            <a:r>
              <a:rPr lang="en-US" altLang="zh-CN" sz="2000" dirty="0"/>
              <a:t>,</a:t>
            </a:r>
            <a:r>
              <a:rPr lang="zh-CN" altLang="en-US" sz="2000" dirty="0"/>
              <a:t>而不受出资期限的限制</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2827635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债务人财产与债权申报</a:t>
            </a:r>
          </a:p>
        </p:txBody>
      </p:sp>
      <p:sp>
        <p:nvSpPr>
          <p:cNvPr id="37" name="文本框 36"/>
          <p:cNvSpPr txBox="1"/>
          <p:nvPr/>
        </p:nvSpPr>
        <p:spPr>
          <a:xfrm>
            <a:off x="668359" y="847863"/>
            <a:ext cx="10938825" cy="3970318"/>
          </a:xfrm>
          <a:prstGeom prst="rect">
            <a:avLst/>
          </a:prstGeom>
          <a:noFill/>
        </p:spPr>
        <p:txBody>
          <a:bodyPr wrap="square" rtlCol="0">
            <a:spAutoFit/>
          </a:bodyPr>
          <a:lstStyle/>
          <a:p>
            <a:r>
              <a:rPr lang="zh-CN" altLang="en-US" sz="2400" b="1" dirty="0"/>
              <a:t>一、债务人财产</a:t>
            </a:r>
          </a:p>
          <a:p>
            <a:r>
              <a:rPr lang="zh-CN" altLang="zh-CN" sz="2400" dirty="0"/>
              <a:t> </a:t>
            </a:r>
            <a:r>
              <a:rPr lang="zh-CN" altLang="en-US" sz="2400" dirty="0" smtClean="0"/>
              <a:t>       </a:t>
            </a:r>
            <a:endParaRPr lang="en-US" altLang="zh-CN" sz="2400" dirty="0" smtClean="0"/>
          </a:p>
          <a:p>
            <a:r>
              <a:rPr lang="zh-CN" altLang="zh-CN" sz="2400" dirty="0"/>
              <a:t> </a:t>
            </a:r>
            <a:r>
              <a:rPr lang="zh-CN" altLang="en-US" sz="2400" dirty="0" smtClean="0"/>
              <a:t>        </a:t>
            </a:r>
            <a:r>
              <a:rPr lang="en-US" altLang="zh-CN" sz="2400" dirty="0" smtClean="0"/>
              <a:t>(</a:t>
            </a:r>
            <a:r>
              <a:rPr lang="zh-CN" altLang="en-US" sz="2400" dirty="0"/>
              <a:t>三</a:t>
            </a:r>
            <a:r>
              <a:rPr lang="en-US" altLang="zh-CN" sz="2400" dirty="0"/>
              <a:t>)</a:t>
            </a:r>
            <a:r>
              <a:rPr lang="zh-CN" altLang="en-US" sz="2400" dirty="0"/>
              <a:t>债务人的义务</a:t>
            </a:r>
          </a:p>
          <a:p>
            <a:pPr marL="623888"/>
            <a:r>
              <a:rPr lang="zh-CN" altLang="en-US" sz="2000" dirty="0"/>
              <a:t>自人民法院受理破产申请的裁定送达债务人之日起至破产程序终结之日</a:t>
            </a:r>
            <a:r>
              <a:rPr lang="en-US" altLang="zh-CN" sz="2000" dirty="0"/>
              <a:t>,</a:t>
            </a:r>
            <a:r>
              <a:rPr lang="zh-CN" altLang="en-US" sz="2000" dirty="0"/>
              <a:t>债务</a:t>
            </a:r>
            <a:r>
              <a:rPr lang="zh-CN" altLang="en-US" sz="2000" dirty="0" smtClean="0"/>
              <a:t>人的有关人员承担下列义务</a:t>
            </a:r>
            <a:r>
              <a:rPr lang="en-US" altLang="zh-CN" sz="2000" dirty="0"/>
              <a:t>.</a:t>
            </a:r>
          </a:p>
          <a:p>
            <a:pPr marL="623888"/>
            <a:r>
              <a:rPr lang="en-US" altLang="zh-CN" sz="2000" dirty="0"/>
              <a:t>(</a:t>
            </a:r>
            <a:r>
              <a:rPr lang="zh-CN" altLang="en-US" sz="2000" dirty="0"/>
              <a:t>１</a:t>
            </a:r>
            <a:r>
              <a:rPr lang="en-US" altLang="zh-CN" sz="2000" dirty="0"/>
              <a:t>)</a:t>
            </a:r>
            <a:r>
              <a:rPr lang="zh-CN" altLang="en-US" sz="2000" dirty="0"/>
              <a:t>妥善保管其占有和管理的财产、印章和账簿、文书等资料</a:t>
            </a:r>
            <a:r>
              <a:rPr lang="en-US" altLang="zh-CN" sz="2000" dirty="0"/>
              <a:t>.</a:t>
            </a:r>
          </a:p>
          <a:p>
            <a:pPr marL="623888"/>
            <a:r>
              <a:rPr lang="en-US" altLang="zh-CN" sz="2000" dirty="0"/>
              <a:t>(</a:t>
            </a:r>
            <a:r>
              <a:rPr lang="zh-CN" altLang="en-US" sz="2000" dirty="0"/>
              <a:t>２</a:t>
            </a:r>
            <a:r>
              <a:rPr lang="en-US" altLang="zh-CN" sz="2000" dirty="0"/>
              <a:t>)</a:t>
            </a:r>
            <a:r>
              <a:rPr lang="zh-CN" altLang="en-US" sz="2000" dirty="0"/>
              <a:t>根据人民法院、管理人的要求进行工作</a:t>
            </a:r>
            <a:r>
              <a:rPr lang="en-US" altLang="zh-CN" sz="2000" dirty="0"/>
              <a:t>,</a:t>
            </a:r>
            <a:r>
              <a:rPr lang="zh-CN" altLang="en-US" sz="2000" dirty="0"/>
              <a:t>并如实回答询问</a:t>
            </a:r>
            <a:r>
              <a:rPr lang="en-US" altLang="zh-CN" sz="2000" dirty="0"/>
              <a:t>.</a:t>
            </a:r>
          </a:p>
          <a:p>
            <a:pPr marL="623888"/>
            <a:r>
              <a:rPr lang="en-US" altLang="zh-CN" sz="2000" dirty="0"/>
              <a:t>(</a:t>
            </a:r>
            <a:r>
              <a:rPr lang="zh-CN" altLang="en-US" sz="2000" dirty="0"/>
              <a:t>３</a:t>
            </a:r>
            <a:r>
              <a:rPr lang="en-US" altLang="zh-CN" sz="2000" dirty="0"/>
              <a:t>)</a:t>
            </a:r>
            <a:r>
              <a:rPr lang="zh-CN" altLang="en-US" sz="2000" dirty="0"/>
              <a:t>列席债权人会议并如实回答债权人的询问</a:t>
            </a:r>
            <a:r>
              <a:rPr lang="en-US" altLang="zh-CN" sz="2000" dirty="0"/>
              <a:t>.</a:t>
            </a:r>
          </a:p>
          <a:p>
            <a:pPr marL="623888"/>
            <a:r>
              <a:rPr lang="en-US" altLang="zh-CN" sz="2000" dirty="0"/>
              <a:t>(</a:t>
            </a:r>
            <a:r>
              <a:rPr lang="zh-CN" altLang="en-US" sz="2000" dirty="0"/>
              <a:t>４</a:t>
            </a:r>
            <a:r>
              <a:rPr lang="en-US" altLang="zh-CN" sz="2000" dirty="0"/>
              <a:t>)</a:t>
            </a:r>
            <a:r>
              <a:rPr lang="zh-CN" altLang="en-US" sz="2000" dirty="0"/>
              <a:t>未经人民法院许可</a:t>
            </a:r>
            <a:r>
              <a:rPr lang="en-US" altLang="zh-CN" sz="2000" dirty="0"/>
              <a:t>,</a:t>
            </a:r>
            <a:r>
              <a:rPr lang="zh-CN" altLang="en-US" sz="2000" dirty="0"/>
              <a:t>不得离开住所地</a:t>
            </a:r>
            <a:r>
              <a:rPr lang="en-US" altLang="zh-CN" sz="2000" dirty="0"/>
              <a:t>.</a:t>
            </a:r>
          </a:p>
          <a:p>
            <a:pPr marL="623888"/>
            <a:r>
              <a:rPr lang="en-US" altLang="zh-CN" sz="2000" dirty="0"/>
              <a:t>(</a:t>
            </a:r>
            <a:r>
              <a:rPr lang="zh-CN" altLang="en-US" sz="2000" dirty="0"/>
              <a:t>５</a:t>
            </a:r>
            <a:r>
              <a:rPr lang="en-US" altLang="zh-CN" sz="2000" dirty="0"/>
              <a:t>)</a:t>
            </a:r>
            <a:r>
              <a:rPr lang="zh-CN" altLang="en-US" sz="2000" dirty="0"/>
              <a:t>不得新任其他企业的董事、监事、高级管理人员</a:t>
            </a:r>
            <a:r>
              <a:rPr lang="en-US" altLang="zh-CN" sz="2000" dirty="0"/>
              <a:t>.</a:t>
            </a:r>
          </a:p>
          <a:p>
            <a:pPr marL="623888"/>
            <a:r>
              <a:rPr lang="zh-CN" altLang="en-US" sz="2000" dirty="0"/>
              <a:t>上述所称的有关人员是指企业的法定代表人</a:t>
            </a:r>
            <a:r>
              <a:rPr lang="en-US" altLang="zh-CN" sz="2000" dirty="0"/>
              <a:t>;</a:t>
            </a:r>
            <a:r>
              <a:rPr lang="zh-CN" altLang="en-US" sz="2000" dirty="0"/>
              <a:t>经人民法院决定</a:t>
            </a:r>
            <a:r>
              <a:rPr lang="en-US" altLang="zh-CN" sz="2000" dirty="0"/>
              <a:t>,</a:t>
            </a:r>
            <a:r>
              <a:rPr lang="zh-CN" altLang="en-US" sz="2000" dirty="0"/>
              <a:t>也可以包括企业</a:t>
            </a:r>
            <a:r>
              <a:rPr lang="zh-CN" altLang="en-US" sz="2000" dirty="0" smtClean="0"/>
              <a:t>的财务管理人员和</a:t>
            </a:r>
            <a:r>
              <a:rPr lang="zh-CN" altLang="en-US" sz="2000" dirty="0"/>
              <a:t>其他经营管理人员</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9891181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债务人财产与债权申报</a:t>
            </a:r>
          </a:p>
        </p:txBody>
      </p:sp>
      <p:sp>
        <p:nvSpPr>
          <p:cNvPr id="37" name="文本框 36"/>
          <p:cNvSpPr txBox="1"/>
          <p:nvPr/>
        </p:nvSpPr>
        <p:spPr>
          <a:xfrm>
            <a:off x="668359" y="847863"/>
            <a:ext cx="10938825" cy="5847755"/>
          </a:xfrm>
          <a:prstGeom prst="rect">
            <a:avLst/>
          </a:prstGeom>
          <a:noFill/>
        </p:spPr>
        <p:txBody>
          <a:bodyPr wrap="square" rtlCol="0">
            <a:spAutoFit/>
          </a:bodyPr>
          <a:lstStyle/>
          <a:p>
            <a:r>
              <a:rPr lang="zh-CN" altLang="en-US" sz="2400" dirty="0"/>
              <a:t>二、债权申报</a:t>
            </a:r>
          </a:p>
          <a:p>
            <a:pPr indent="623888"/>
            <a:r>
              <a:rPr lang="en-US" altLang="zh-CN" sz="2400" dirty="0"/>
              <a:t>(</a:t>
            </a:r>
            <a:r>
              <a:rPr lang="zh-CN" altLang="en-US" sz="2400" dirty="0"/>
              <a:t>一</a:t>
            </a:r>
            <a:r>
              <a:rPr lang="en-US" altLang="zh-CN" sz="2400" dirty="0"/>
              <a:t>)</a:t>
            </a:r>
            <a:r>
              <a:rPr lang="zh-CN" altLang="en-US" sz="2400" dirty="0"/>
              <a:t>债权申报的概念</a:t>
            </a:r>
          </a:p>
          <a:p>
            <a:pPr indent="623888"/>
            <a:r>
              <a:rPr lang="zh-CN" altLang="en-US" sz="2000" dirty="0"/>
              <a:t>债权申报是债权人在破产案件受理后依照法定程序主张并证明其债权</a:t>
            </a:r>
            <a:r>
              <a:rPr lang="en-US" altLang="zh-CN" sz="2000" dirty="0"/>
              <a:t>,</a:t>
            </a:r>
            <a:r>
              <a:rPr lang="zh-CN" altLang="en-US" sz="2000" dirty="0" smtClean="0"/>
              <a:t>以便参加破产程序</a:t>
            </a:r>
            <a:r>
              <a:rPr lang="zh-CN" altLang="en-US" sz="2000" dirty="0"/>
              <a:t>的法律行为</a:t>
            </a:r>
            <a:r>
              <a:rPr lang="en-US" altLang="zh-CN" sz="2000" dirty="0" smtClean="0"/>
              <a:t>.</a:t>
            </a:r>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债权申报的程序规则</a:t>
            </a:r>
          </a:p>
          <a:p>
            <a:pPr indent="623888"/>
            <a:r>
              <a:rPr lang="zh-CN" altLang="en-US" sz="2000" dirty="0" smtClean="0"/>
              <a:t>１</a:t>
            </a:r>
            <a:r>
              <a:rPr lang="en-US" altLang="zh-CN" sz="2000" dirty="0" smtClean="0"/>
              <a:t>.</a:t>
            </a:r>
            <a:r>
              <a:rPr lang="zh-CN" altLang="en-US" sz="2000" dirty="0" smtClean="0"/>
              <a:t>申报</a:t>
            </a:r>
            <a:r>
              <a:rPr lang="zh-CN" altLang="en-US" sz="2000" dirty="0"/>
              <a:t>期限</a:t>
            </a:r>
          </a:p>
          <a:p>
            <a:pPr marL="623888"/>
            <a:r>
              <a:rPr lang="zh-CN" altLang="en-US" sz="2000" dirty="0"/>
              <a:t>我国</a:t>
            </a:r>
            <a:r>
              <a:rPr lang="en-US" altLang="zh-CN" sz="2000" dirty="0"/>
              <a:t>«</a:t>
            </a:r>
            <a:r>
              <a:rPr lang="zh-CN" altLang="en-US" sz="2000" dirty="0"/>
              <a:t>企业破产法</a:t>
            </a:r>
            <a:r>
              <a:rPr lang="en-US" altLang="zh-CN" sz="2000" dirty="0"/>
              <a:t>»</a:t>
            </a:r>
            <a:r>
              <a:rPr lang="zh-CN" altLang="en-US" sz="2000" dirty="0" smtClean="0"/>
              <a:t>第</a:t>
            </a:r>
            <a:r>
              <a:rPr lang="en-US" altLang="zh-CN" sz="2000" dirty="0" smtClean="0"/>
              <a:t>45</a:t>
            </a:r>
            <a:r>
              <a:rPr lang="zh-CN" altLang="en-US" sz="2000" dirty="0" smtClean="0"/>
              <a:t>条</a:t>
            </a:r>
            <a:r>
              <a:rPr lang="zh-CN" altLang="en-US" sz="2000" dirty="0"/>
              <a:t>规定</a:t>
            </a:r>
            <a:r>
              <a:rPr lang="en-US" altLang="zh-CN" sz="2000" dirty="0"/>
              <a:t>:“</a:t>
            </a:r>
            <a:r>
              <a:rPr lang="zh-CN" altLang="en-US" sz="2000" dirty="0"/>
              <a:t>人民法院受理破产申请后</a:t>
            </a:r>
            <a:r>
              <a:rPr lang="en-US" altLang="zh-CN" sz="2000" dirty="0"/>
              <a:t>,</a:t>
            </a:r>
            <a:r>
              <a:rPr lang="zh-CN" altLang="en-US" sz="2000" dirty="0" smtClean="0"/>
              <a:t>应当确定债权人申报债权的</a:t>
            </a:r>
            <a:r>
              <a:rPr lang="zh-CN" altLang="en-US" sz="2000" dirty="0"/>
              <a:t>期限</a:t>
            </a:r>
            <a:r>
              <a:rPr lang="en-US" altLang="zh-CN" sz="2000" dirty="0" smtClean="0"/>
              <a:t>.</a:t>
            </a:r>
            <a:r>
              <a:rPr lang="zh-CN" altLang="en-US" sz="2000" dirty="0"/>
              <a:t>债权申报期限自人民法院发布受理破产申请公告之日起计算</a:t>
            </a:r>
            <a:r>
              <a:rPr lang="en-US" altLang="zh-CN" sz="2000" dirty="0"/>
              <a:t>,</a:t>
            </a:r>
            <a:r>
              <a:rPr lang="zh-CN" altLang="en-US" sz="2000" dirty="0"/>
              <a:t>最短不得少于</a:t>
            </a:r>
            <a:r>
              <a:rPr lang="zh-CN" altLang="en-US" sz="2000" dirty="0" smtClean="0"/>
              <a:t>三十日</a:t>
            </a:r>
            <a:r>
              <a:rPr lang="en-US" altLang="zh-CN" sz="2000" dirty="0"/>
              <a:t>,</a:t>
            </a:r>
            <a:r>
              <a:rPr lang="zh-CN" altLang="en-US" sz="2000" dirty="0"/>
              <a:t>最长不得超过三个月</a:t>
            </a:r>
            <a:r>
              <a:rPr lang="en-US" altLang="zh-CN" sz="2000" dirty="0"/>
              <a:t>.</a:t>
            </a:r>
            <a:r>
              <a:rPr lang="en-US" altLang="zh-CN" sz="2000" dirty="0" smtClean="0"/>
              <a:t>”</a:t>
            </a:r>
          </a:p>
          <a:p>
            <a:pPr indent="623888"/>
            <a:r>
              <a:rPr lang="zh-CN" altLang="en-US" sz="2000" dirty="0" smtClean="0"/>
              <a:t>２</a:t>
            </a:r>
            <a:r>
              <a:rPr lang="en-US" altLang="zh-CN" sz="2000" dirty="0"/>
              <a:t>.</a:t>
            </a:r>
            <a:r>
              <a:rPr lang="zh-CN" altLang="en-US" sz="2000" dirty="0" smtClean="0"/>
              <a:t>申报范围</a:t>
            </a:r>
            <a:endParaRPr lang="zh-CN" altLang="en-US" sz="2000" dirty="0"/>
          </a:p>
          <a:p>
            <a:pPr marL="623888"/>
            <a:r>
              <a:rPr lang="zh-CN" altLang="en-US" sz="2000" dirty="0"/>
              <a:t>破产案件受理前成立的对债务人的债权</a:t>
            </a:r>
            <a:r>
              <a:rPr lang="en-US" altLang="zh-CN" sz="2000" dirty="0"/>
              <a:t>,</a:t>
            </a:r>
            <a:r>
              <a:rPr lang="zh-CN" altLang="en-US" sz="2000" dirty="0"/>
              <a:t>均为可申报的债权</a:t>
            </a:r>
            <a:r>
              <a:rPr lang="en-US" altLang="zh-CN" sz="2000" dirty="0"/>
              <a:t>.</a:t>
            </a:r>
            <a:r>
              <a:rPr lang="zh-CN" altLang="en-US" sz="2000" dirty="0"/>
              <a:t>未到期的债权</a:t>
            </a:r>
            <a:r>
              <a:rPr lang="en-US" altLang="zh-CN" sz="2000" dirty="0"/>
              <a:t>,</a:t>
            </a:r>
            <a:r>
              <a:rPr lang="zh-CN" altLang="en-US" sz="2000" dirty="0" smtClean="0"/>
              <a:t>在破产案件受理时视为已</a:t>
            </a:r>
            <a:r>
              <a:rPr lang="zh-CN" altLang="en-US" sz="2000" dirty="0"/>
              <a:t>到期</a:t>
            </a:r>
            <a:r>
              <a:rPr lang="en-US" altLang="zh-CN" sz="2000" dirty="0" smtClean="0"/>
              <a:t>.</a:t>
            </a:r>
          </a:p>
          <a:p>
            <a:pPr marL="623888"/>
            <a:r>
              <a:rPr lang="zh-CN" altLang="en-US" sz="2000" dirty="0" smtClean="0"/>
              <a:t>３</a:t>
            </a:r>
            <a:r>
              <a:rPr lang="en-US" altLang="zh-CN" sz="2000" dirty="0" smtClean="0"/>
              <a:t>.</a:t>
            </a:r>
            <a:r>
              <a:rPr lang="zh-CN" altLang="en-US" sz="2000" dirty="0" smtClean="0"/>
              <a:t> </a:t>
            </a:r>
            <a:r>
              <a:rPr lang="zh-CN" altLang="en-US" sz="2000" dirty="0"/>
              <a:t>申报方式</a:t>
            </a:r>
          </a:p>
          <a:p>
            <a:pPr marL="623888"/>
            <a:r>
              <a:rPr lang="zh-CN" altLang="en-US" sz="2000" dirty="0"/>
              <a:t>债权人申报债权应当提交债权证明和合法有效的身份证明</a:t>
            </a:r>
            <a:r>
              <a:rPr lang="en-US" altLang="zh-CN" sz="2000" dirty="0"/>
              <a:t>;</a:t>
            </a:r>
            <a:r>
              <a:rPr lang="zh-CN" altLang="en-US" sz="2000" dirty="0" smtClean="0"/>
              <a:t>代理申报人应当提交委托人的有效身份证</a:t>
            </a:r>
            <a:r>
              <a:rPr lang="zh-CN" altLang="en-US" sz="2000" dirty="0"/>
              <a:t>明、授权委托书和债权证明</a:t>
            </a:r>
            <a:r>
              <a:rPr lang="en-US" altLang="zh-CN" sz="2000" dirty="0" smtClean="0"/>
              <a:t>.</a:t>
            </a:r>
          </a:p>
          <a:p>
            <a:pPr indent="623888"/>
            <a:r>
              <a:rPr lang="zh-CN" altLang="en-US" sz="2000" dirty="0"/>
              <a:t>４．登记造册</a:t>
            </a:r>
          </a:p>
          <a:p>
            <a:pPr marL="623888"/>
            <a:r>
              <a:rPr lang="zh-CN" altLang="en-US" sz="2000" dirty="0"/>
              <a:t>人民法院收到债权申报材料后</a:t>
            </a:r>
            <a:r>
              <a:rPr lang="en-US" altLang="zh-CN" sz="2000" dirty="0"/>
              <a:t>,</a:t>
            </a:r>
            <a:r>
              <a:rPr lang="zh-CN" altLang="en-US" sz="2000" dirty="0"/>
              <a:t>应当指派专人进行登记造册</a:t>
            </a:r>
            <a:r>
              <a:rPr lang="en-US" altLang="zh-CN" sz="2000" dirty="0"/>
              <a:t>,</a:t>
            </a:r>
            <a:r>
              <a:rPr lang="zh-CN" altLang="en-US" sz="2000" dirty="0"/>
              <a:t>对申报的债权进行审查</a:t>
            </a:r>
            <a:r>
              <a:rPr lang="en-US" altLang="zh-CN" sz="2000" dirty="0" smtClean="0"/>
              <a:t>,</a:t>
            </a:r>
            <a:r>
              <a:rPr lang="zh-CN" altLang="en-US" sz="2000" dirty="0" smtClean="0"/>
              <a:t>并编制债权表</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99502622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债务人财产与债权申报</a:t>
            </a:r>
          </a:p>
        </p:txBody>
      </p:sp>
      <p:sp>
        <p:nvSpPr>
          <p:cNvPr id="37" name="文本框 36"/>
          <p:cNvSpPr txBox="1"/>
          <p:nvPr/>
        </p:nvSpPr>
        <p:spPr>
          <a:xfrm>
            <a:off x="668359" y="847863"/>
            <a:ext cx="10938825" cy="2739211"/>
          </a:xfrm>
          <a:prstGeom prst="rect">
            <a:avLst/>
          </a:prstGeom>
          <a:noFill/>
        </p:spPr>
        <p:txBody>
          <a:bodyPr wrap="square" rtlCol="0">
            <a:spAutoFit/>
          </a:bodyPr>
          <a:lstStyle/>
          <a:p>
            <a:r>
              <a:rPr lang="zh-CN" altLang="en-US" sz="2400" dirty="0"/>
              <a:t>二、债权申报</a:t>
            </a:r>
          </a:p>
          <a:p>
            <a:pPr indent="623888"/>
            <a:endParaRPr lang="en-US" altLang="zh-CN" sz="2400" dirty="0" smtClean="0"/>
          </a:p>
          <a:p>
            <a:pPr indent="623888"/>
            <a:r>
              <a:rPr lang="en-US" altLang="zh-CN" sz="2400" dirty="0" smtClean="0"/>
              <a:t>(</a:t>
            </a:r>
            <a:r>
              <a:rPr lang="zh-CN" altLang="en-US" sz="2400" dirty="0"/>
              <a:t>三</a:t>
            </a:r>
            <a:r>
              <a:rPr lang="en-US" altLang="zh-CN" sz="2400" dirty="0"/>
              <a:t>)</a:t>
            </a:r>
            <a:r>
              <a:rPr lang="zh-CN" altLang="en-US" sz="2400" dirty="0"/>
              <a:t>审查确定</a:t>
            </a:r>
          </a:p>
          <a:p>
            <a:pPr indent="623888"/>
            <a:r>
              <a:rPr lang="zh-CN" altLang="en-US" sz="2000" dirty="0"/>
              <a:t>申报的债权</a:t>
            </a:r>
            <a:r>
              <a:rPr lang="en-US" altLang="zh-CN" sz="2000" dirty="0"/>
              <a:t>,</a:t>
            </a:r>
            <a:r>
              <a:rPr lang="zh-CN" altLang="en-US" sz="2000" dirty="0"/>
              <a:t>须经债权人会议审查确认</a:t>
            </a:r>
            <a:r>
              <a:rPr lang="en-US" altLang="zh-CN" sz="2000" dirty="0"/>
              <a:t>,</a:t>
            </a:r>
            <a:r>
              <a:rPr lang="zh-CN" altLang="en-US" sz="2000" dirty="0"/>
              <a:t>方可确定</a:t>
            </a:r>
            <a:r>
              <a:rPr lang="en-US" altLang="zh-CN" sz="2000" dirty="0"/>
              <a:t>.</a:t>
            </a:r>
            <a:r>
              <a:rPr lang="zh-CN" altLang="en-US" sz="2000" dirty="0"/>
              <a:t>只有债权经审查确定的债权人</a:t>
            </a:r>
            <a:r>
              <a:rPr lang="en-US" altLang="zh-CN" sz="2000" dirty="0"/>
              <a:t>,</a:t>
            </a:r>
            <a:r>
              <a:rPr lang="zh-CN" altLang="en-US" sz="2000" dirty="0" smtClean="0"/>
              <a:t>才能够继续作为破产程序</a:t>
            </a:r>
            <a:r>
              <a:rPr lang="zh-CN" altLang="en-US" sz="2000" dirty="0"/>
              <a:t>的当事人出席债权人会议</a:t>
            </a:r>
            <a:r>
              <a:rPr lang="en-US" altLang="zh-CN" sz="2000" dirty="0"/>
              <a:t>,</a:t>
            </a:r>
            <a:r>
              <a:rPr lang="zh-CN" altLang="en-US" sz="2000" dirty="0"/>
              <a:t>行使表决权、异议权</a:t>
            </a:r>
            <a:r>
              <a:rPr lang="en-US" altLang="zh-CN" sz="2000" dirty="0"/>
              <a:t>,</a:t>
            </a:r>
            <a:r>
              <a:rPr lang="zh-CN" altLang="en-US" sz="2000" dirty="0"/>
              <a:t>接受破产分配</a:t>
            </a:r>
            <a:r>
              <a:rPr lang="en-US" altLang="zh-CN" sz="2000" dirty="0"/>
              <a:t>.</a:t>
            </a:r>
          </a:p>
          <a:p>
            <a:pPr indent="623888"/>
            <a:r>
              <a:rPr lang="zh-CN" altLang="en-US" sz="2000" dirty="0"/>
              <a:t>对于债权人申报的债权</a:t>
            </a:r>
            <a:r>
              <a:rPr lang="en-US" altLang="zh-CN" sz="2000" dirty="0"/>
              <a:t>,</a:t>
            </a:r>
            <a:r>
              <a:rPr lang="zh-CN" altLang="en-US" sz="2000" dirty="0"/>
              <a:t>其他债权人有权提出异议</a:t>
            </a:r>
            <a:r>
              <a:rPr lang="en-US" altLang="zh-CN" sz="2000" dirty="0"/>
              <a:t>.</a:t>
            </a:r>
            <a:r>
              <a:rPr lang="zh-CN" altLang="en-US" sz="2000" dirty="0"/>
              <a:t>对于有异议的债权</a:t>
            </a:r>
            <a:r>
              <a:rPr lang="en-US" altLang="zh-CN" sz="2000" dirty="0"/>
              <a:t>,</a:t>
            </a:r>
            <a:r>
              <a:rPr lang="zh-CN" altLang="en-US" sz="2000" dirty="0" smtClean="0"/>
              <a:t>由债权人会议作出决议</a:t>
            </a:r>
            <a:r>
              <a:rPr lang="en-US" altLang="zh-CN" sz="2000" dirty="0"/>
              <a:t>.</a:t>
            </a:r>
            <a:r>
              <a:rPr lang="zh-CN" altLang="en-US" sz="2000" dirty="0"/>
              <a:t>对债权人会议的决议提出的争议</a:t>
            </a:r>
            <a:r>
              <a:rPr lang="en-US" altLang="zh-CN" sz="2000" dirty="0"/>
              <a:t>,</a:t>
            </a:r>
            <a:r>
              <a:rPr lang="zh-CN" altLang="en-US" sz="2000" dirty="0"/>
              <a:t>由受理破产案件的人民法院审理后作出裁定</a:t>
            </a:r>
            <a:r>
              <a:rPr lang="en-US" altLang="zh-CN" sz="2000" dirty="0" smtClean="0"/>
              <a:t>.</a:t>
            </a:r>
            <a:r>
              <a:rPr lang="zh-CN" altLang="en-US" sz="2000" dirty="0" smtClean="0"/>
              <a:t>对</a:t>
            </a:r>
            <a:r>
              <a:rPr lang="zh-CN" altLang="en-US" sz="2000" dirty="0"/>
              <a:t>裁定不服的</a:t>
            </a:r>
            <a:r>
              <a:rPr lang="en-US" altLang="zh-CN" sz="2000" dirty="0"/>
              <a:t>,</a:t>
            </a:r>
            <a:r>
              <a:rPr lang="zh-CN" altLang="en-US" sz="2000" dirty="0"/>
              <a:t>可以申请复议</a:t>
            </a:r>
            <a:r>
              <a:rPr lang="en-US" altLang="zh-CN" sz="2000" dirty="0"/>
              <a:t>,</a:t>
            </a:r>
            <a:r>
              <a:rPr lang="zh-CN" altLang="en-US" sz="2000" dirty="0"/>
              <a:t>但不得上诉</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715815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债权人会议</a:t>
            </a:r>
          </a:p>
        </p:txBody>
      </p:sp>
      <p:sp>
        <p:nvSpPr>
          <p:cNvPr id="37" name="文本框 36"/>
          <p:cNvSpPr txBox="1"/>
          <p:nvPr/>
        </p:nvSpPr>
        <p:spPr>
          <a:xfrm>
            <a:off x="668359" y="847863"/>
            <a:ext cx="10938825" cy="3785652"/>
          </a:xfrm>
          <a:prstGeom prst="rect">
            <a:avLst/>
          </a:prstGeom>
          <a:noFill/>
        </p:spPr>
        <p:txBody>
          <a:bodyPr wrap="square" rtlCol="0">
            <a:spAutoFit/>
          </a:bodyPr>
          <a:lstStyle/>
          <a:p>
            <a:r>
              <a:rPr lang="zh-CN" altLang="en-US" sz="2400" b="1" dirty="0"/>
              <a:t>一、债权人会议的概念</a:t>
            </a:r>
          </a:p>
          <a:p>
            <a:pPr indent="534988"/>
            <a:endParaRPr lang="en-US" altLang="zh-CN" sz="2400" dirty="0" smtClean="0"/>
          </a:p>
          <a:p>
            <a:pPr indent="534988"/>
            <a:r>
              <a:rPr lang="zh-CN" altLang="en-US" sz="2400" dirty="0" smtClean="0"/>
              <a:t>债权人会议</a:t>
            </a:r>
            <a:r>
              <a:rPr lang="zh-CN" altLang="en-US" sz="2400" dirty="0"/>
              <a:t>是全体债权人参加破产程序并集体行使权利的决议机构</a:t>
            </a:r>
            <a:r>
              <a:rPr lang="en-US" altLang="zh-CN" sz="2400" dirty="0"/>
              <a:t>.</a:t>
            </a:r>
            <a:r>
              <a:rPr lang="zh-CN" altLang="en-US" sz="2400" dirty="0"/>
              <a:t>债权人会议</a:t>
            </a:r>
            <a:r>
              <a:rPr lang="zh-CN" altLang="en-US" sz="2400" dirty="0" smtClean="0"/>
              <a:t>的职能</a:t>
            </a:r>
            <a:r>
              <a:rPr lang="zh-CN" altLang="en-US" sz="2400" dirty="0"/>
              <a:t>是使全体债权人能够作为一个整体</a:t>
            </a:r>
            <a:r>
              <a:rPr lang="en-US" altLang="zh-CN" sz="2400" dirty="0"/>
              <a:t>,</a:t>
            </a:r>
            <a:r>
              <a:rPr lang="zh-CN" altLang="en-US" sz="2400" dirty="0"/>
              <a:t>就他们的权利行使和权利处分作出共同的意思表示</a:t>
            </a:r>
            <a:r>
              <a:rPr lang="en-US" altLang="zh-CN" sz="2400" dirty="0" smtClean="0"/>
              <a:t>,</a:t>
            </a:r>
            <a:r>
              <a:rPr lang="zh-CN" altLang="en-US" sz="2400" dirty="0" smtClean="0"/>
              <a:t>并为维护他们</a:t>
            </a:r>
            <a:r>
              <a:rPr lang="zh-CN" altLang="en-US" sz="2400" dirty="0"/>
              <a:t>的共同利益而采取必要的行动</a:t>
            </a:r>
            <a:r>
              <a:rPr lang="en-US" altLang="zh-CN" sz="2400" dirty="0"/>
              <a:t>.</a:t>
            </a:r>
          </a:p>
          <a:p>
            <a:pPr indent="534988"/>
            <a:r>
              <a:rPr lang="zh-CN" altLang="en-US" sz="2400" dirty="0"/>
              <a:t>所有申报债权的债权人均为债权人会议成员</a:t>
            </a:r>
            <a:r>
              <a:rPr lang="en-US" altLang="zh-CN" sz="2400" dirty="0"/>
              <a:t>,</a:t>
            </a:r>
            <a:r>
              <a:rPr lang="zh-CN" altLang="en-US" sz="2400" dirty="0"/>
              <a:t>有关债权人权利行使和权利处</a:t>
            </a:r>
            <a:r>
              <a:rPr lang="zh-CN" altLang="en-US" sz="2400" dirty="0" smtClean="0"/>
              <a:t>分的一切事项</a:t>
            </a:r>
            <a:r>
              <a:rPr lang="en-US" altLang="zh-CN" sz="2400" dirty="0"/>
              <a:t>,</a:t>
            </a:r>
            <a:r>
              <a:rPr lang="zh-CN" altLang="en-US" sz="2400" dirty="0"/>
              <a:t>均应由债权人会议独立地作出决议</a:t>
            </a:r>
            <a:r>
              <a:rPr lang="en-US" altLang="zh-CN" sz="2400" dirty="0"/>
              <a:t>.</a:t>
            </a:r>
            <a:r>
              <a:rPr lang="zh-CN" altLang="en-US" sz="2400" dirty="0"/>
              <a:t>债权人在债权人会议上应享有</a:t>
            </a:r>
            <a:r>
              <a:rPr lang="zh-CN" altLang="en-US" sz="2400" dirty="0" smtClean="0"/>
              <a:t>充分的自由表达和自主表决</a:t>
            </a:r>
            <a:r>
              <a:rPr lang="zh-CN" altLang="en-US" sz="2400" dirty="0"/>
              <a:t>的权利</a:t>
            </a:r>
            <a:r>
              <a:rPr lang="en-US" altLang="zh-CN" sz="2400" dirty="0"/>
              <a:t>.</a:t>
            </a:r>
            <a:r>
              <a:rPr lang="zh-CN" altLang="en-US" sz="2400" dirty="0"/>
              <a:t>债权人会议作出的关于债权确认、与债务人和解、破产财产变价和</a:t>
            </a:r>
            <a:r>
              <a:rPr lang="zh-CN" altLang="en-US" sz="2400" dirty="0" smtClean="0"/>
              <a:t>分配等</a:t>
            </a:r>
            <a:r>
              <a:rPr lang="zh-CN" altLang="en-US" sz="2400" dirty="0"/>
              <a:t>重大事项的决议</a:t>
            </a:r>
            <a:r>
              <a:rPr lang="en-US" altLang="zh-CN" sz="2400" dirty="0"/>
              <a:t>,</a:t>
            </a:r>
            <a:r>
              <a:rPr lang="zh-CN" altLang="en-US" sz="2400" dirty="0"/>
              <a:t>是程序进行的重要根据</a:t>
            </a:r>
            <a:r>
              <a:rPr lang="en-US" altLang="zh-CN" sz="2400" dirty="0"/>
              <a:t>.</a:t>
            </a:r>
            <a:r>
              <a:rPr lang="zh-CN" altLang="en-US" sz="2400" dirty="0"/>
              <a:t>债权人会议还应</a:t>
            </a:r>
            <a:r>
              <a:rPr lang="zh-CN" altLang="en-US" sz="2400" dirty="0" smtClean="0"/>
              <a:t>享有监督破产财产管理和处分的权</a:t>
            </a:r>
            <a:r>
              <a:rPr lang="zh-CN" altLang="en-US" sz="2400" dirty="0"/>
              <a:t>利</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8169301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债权人会议</a:t>
            </a:r>
          </a:p>
        </p:txBody>
      </p:sp>
      <p:sp>
        <p:nvSpPr>
          <p:cNvPr id="37" name="文本框 36"/>
          <p:cNvSpPr txBox="1"/>
          <p:nvPr/>
        </p:nvSpPr>
        <p:spPr>
          <a:xfrm>
            <a:off x="668359" y="847863"/>
            <a:ext cx="10938825" cy="5139868"/>
          </a:xfrm>
          <a:prstGeom prst="rect">
            <a:avLst/>
          </a:prstGeom>
          <a:noFill/>
        </p:spPr>
        <p:txBody>
          <a:bodyPr wrap="square" rtlCol="0">
            <a:spAutoFit/>
          </a:bodyPr>
          <a:lstStyle/>
          <a:p>
            <a:r>
              <a:rPr lang="zh-CN" altLang="en-US" sz="2400" dirty="0"/>
              <a:t>二、债权人会议的组成</a:t>
            </a:r>
          </a:p>
          <a:p>
            <a:pPr indent="534988"/>
            <a:r>
              <a:rPr lang="en-US" altLang="zh-CN" sz="2400" dirty="0"/>
              <a:t>(</a:t>
            </a:r>
            <a:r>
              <a:rPr lang="zh-CN" altLang="en-US" sz="2400" dirty="0"/>
              <a:t>一</a:t>
            </a:r>
            <a:r>
              <a:rPr lang="en-US" altLang="zh-CN" sz="2400" dirty="0"/>
              <a:t>)</a:t>
            </a:r>
            <a:r>
              <a:rPr lang="zh-CN" altLang="en-US" sz="2400" dirty="0"/>
              <a:t>债权人会议成员</a:t>
            </a:r>
          </a:p>
          <a:p>
            <a:pPr indent="534988"/>
            <a:r>
              <a:rPr lang="zh-CN" altLang="en-US" sz="2000" dirty="0"/>
              <a:t>债权人会议成员是由全体债权人组成的</a:t>
            </a:r>
            <a:r>
              <a:rPr lang="en-US" altLang="zh-CN" sz="2000" dirty="0"/>
              <a:t>,</a:t>
            </a:r>
            <a:r>
              <a:rPr lang="zh-CN" altLang="en-US" sz="2000" dirty="0"/>
              <a:t>参与破产程序</a:t>
            </a:r>
            <a:r>
              <a:rPr lang="en-US" altLang="zh-CN" sz="2000" dirty="0"/>
              <a:t>,</a:t>
            </a:r>
            <a:r>
              <a:rPr lang="zh-CN" altLang="en-US" sz="2000" dirty="0"/>
              <a:t>行使法定职权的机构</a:t>
            </a:r>
            <a:r>
              <a:rPr lang="en-US" altLang="zh-CN" sz="2000" dirty="0"/>
              <a:t>.</a:t>
            </a:r>
            <a:r>
              <a:rPr lang="zh-CN" altLang="en-US" sz="2000" dirty="0"/>
              <a:t>这</a:t>
            </a:r>
            <a:r>
              <a:rPr lang="zh-CN" altLang="en-US" sz="2000" dirty="0" smtClean="0"/>
              <a:t>里的债权人是指依法申报债权</a:t>
            </a:r>
            <a:r>
              <a:rPr lang="zh-CN" altLang="en-US" sz="2000" dirty="0"/>
              <a:t>的债权人或其委托代理人</a:t>
            </a:r>
            <a:r>
              <a:rPr lang="en-US" altLang="zh-CN" sz="2000" dirty="0"/>
              <a:t>;</a:t>
            </a:r>
            <a:r>
              <a:rPr lang="zh-CN" altLang="en-US" sz="2000" dirty="0"/>
              <a:t>债权尚未确定的债权人</a:t>
            </a:r>
            <a:r>
              <a:rPr lang="en-US" altLang="zh-CN" sz="2000" dirty="0"/>
              <a:t>,</a:t>
            </a:r>
            <a:r>
              <a:rPr lang="zh-CN" altLang="en-US" sz="2000" dirty="0"/>
              <a:t>除人民法</a:t>
            </a:r>
            <a:r>
              <a:rPr lang="zh-CN" altLang="en-US" sz="2000" dirty="0" smtClean="0"/>
              <a:t>院能够为</a:t>
            </a:r>
            <a:r>
              <a:rPr lang="zh-CN" altLang="en-US" sz="2000" dirty="0"/>
              <a:t>其行使表决权而临时确定债权额以外</a:t>
            </a:r>
            <a:r>
              <a:rPr lang="en-US" altLang="zh-CN" sz="2000" dirty="0"/>
              <a:t>,</a:t>
            </a:r>
            <a:r>
              <a:rPr lang="zh-CN" altLang="en-US" sz="2000" dirty="0"/>
              <a:t>不得行使表决权</a:t>
            </a:r>
            <a:r>
              <a:rPr lang="en-US" altLang="zh-CN" sz="2000" dirty="0"/>
              <a:t>;</a:t>
            </a:r>
            <a:r>
              <a:rPr lang="zh-CN" altLang="en-US" sz="2000" dirty="0"/>
              <a:t>对债务人的特定财产</a:t>
            </a:r>
            <a:r>
              <a:rPr lang="zh-CN" altLang="en-US" sz="2000" dirty="0" smtClean="0"/>
              <a:t>享有担保权</a:t>
            </a:r>
            <a:r>
              <a:rPr lang="zh-CN" altLang="en-US" sz="2000" dirty="0"/>
              <a:t>的债权人</a:t>
            </a:r>
            <a:r>
              <a:rPr lang="en-US" altLang="zh-CN" sz="2000" dirty="0"/>
              <a:t>,</a:t>
            </a:r>
            <a:r>
              <a:rPr lang="zh-CN" altLang="en-US" sz="2000" dirty="0"/>
              <a:t>未放弃优先受偿权利的</a:t>
            </a:r>
            <a:r>
              <a:rPr lang="en-US" altLang="zh-CN" sz="2000" dirty="0"/>
              <a:t>,</a:t>
            </a:r>
            <a:r>
              <a:rPr lang="zh-CN" altLang="en-US" sz="2000" dirty="0"/>
              <a:t>对于一些事项不享有表决权</a:t>
            </a:r>
            <a:r>
              <a:rPr lang="en-US" altLang="zh-CN" sz="2000" dirty="0"/>
              <a:t>.</a:t>
            </a:r>
            <a:r>
              <a:rPr lang="zh-CN" altLang="en-US" sz="2000" dirty="0"/>
              <a:t>债权人会议应</a:t>
            </a:r>
            <a:r>
              <a:rPr lang="zh-CN" altLang="en-US" sz="2000" dirty="0" smtClean="0"/>
              <a:t>当有债务人的职工和工会的</a:t>
            </a:r>
            <a:r>
              <a:rPr lang="zh-CN" altLang="en-US" sz="2000" dirty="0"/>
              <a:t>代表参加</a:t>
            </a:r>
            <a:r>
              <a:rPr lang="en-US" altLang="zh-CN" sz="2000" dirty="0"/>
              <a:t>,</a:t>
            </a:r>
            <a:r>
              <a:rPr lang="zh-CN" altLang="en-US" sz="2000" dirty="0"/>
              <a:t>对有关事项发表意见</a:t>
            </a:r>
            <a:r>
              <a:rPr lang="en-US" altLang="zh-CN" sz="2000" dirty="0"/>
              <a:t>.</a:t>
            </a:r>
          </a:p>
          <a:p>
            <a:pPr indent="534988"/>
            <a:r>
              <a:rPr lang="en-US" altLang="zh-CN" sz="2400" dirty="0"/>
              <a:t>(</a:t>
            </a:r>
            <a:r>
              <a:rPr lang="zh-CN" altLang="en-US" sz="2400" dirty="0"/>
              <a:t>二</a:t>
            </a:r>
            <a:r>
              <a:rPr lang="en-US" altLang="zh-CN" sz="2400" dirty="0"/>
              <a:t>)</a:t>
            </a:r>
            <a:r>
              <a:rPr lang="zh-CN" altLang="en-US" sz="2400" dirty="0"/>
              <a:t>债权人会议主席</a:t>
            </a:r>
          </a:p>
          <a:p>
            <a:pPr indent="534988"/>
            <a:r>
              <a:rPr lang="zh-CN" altLang="en-US" sz="2000" dirty="0"/>
              <a:t>债权人会议主席</a:t>
            </a:r>
            <a:r>
              <a:rPr lang="en-US" altLang="zh-CN" sz="2000" dirty="0"/>
              <a:t>,</a:t>
            </a:r>
            <a:r>
              <a:rPr lang="zh-CN" altLang="en-US" sz="2000" dirty="0"/>
              <a:t>即负责主持和召集债权人会议的人</a:t>
            </a:r>
            <a:r>
              <a:rPr lang="en-US" altLang="zh-CN" sz="2000" dirty="0"/>
              <a:t>.</a:t>
            </a:r>
            <a:r>
              <a:rPr lang="zh-CN" altLang="en-US" sz="2000" dirty="0"/>
              <a:t>债权人会议主席由人民法</a:t>
            </a:r>
            <a:r>
              <a:rPr lang="zh-CN" altLang="en-US" sz="2000" dirty="0" smtClean="0"/>
              <a:t>院从有表决权</a:t>
            </a:r>
            <a:r>
              <a:rPr lang="zh-CN" altLang="en-US" sz="2000" dirty="0"/>
              <a:t>的债权人中指定</a:t>
            </a:r>
            <a:r>
              <a:rPr lang="en-US" altLang="zh-CN" sz="2000" dirty="0"/>
              <a:t>.</a:t>
            </a:r>
            <a:r>
              <a:rPr lang="zh-CN" altLang="en-US" sz="2000" dirty="0"/>
              <a:t>债权人会议主席的职责是召集债权人会议</a:t>
            </a:r>
            <a:r>
              <a:rPr lang="en-US" altLang="zh-CN" sz="2000" dirty="0"/>
              <a:t>,</a:t>
            </a:r>
            <a:r>
              <a:rPr lang="zh-CN" altLang="en-US" sz="2000" dirty="0"/>
              <a:t>作为债权人会议</a:t>
            </a:r>
            <a:r>
              <a:rPr lang="zh-CN" altLang="en-US" sz="2000" dirty="0" smtClean="0"/>
              <a:t>的主持人掌握会议进</a:t>
            </a:r>
            <a:r>
              <a:rPr lang="zh-CN" altLang="en-US" sz="2000" dirty="0"/>
              <a:t>程、维护会场纪律、主持会议讨论事项、完成债权人会议内容</a:t>
            </a:r>
            <a:r>
              <a:rPr lang="en-US" altLang="zh-CN" sz="2000" dirty="0"/>
              <a:t>.</a:t>
            </a:r>
          </a:p>
          <a:p>
            <a:pPr indent="534988"/>
            <a:r>
              <a:rPr lang="en-US" altLang="zh-CN" sz="2400" dirty="0"/>
              <a:t>(</a:t>
            </a:r>
            <a:r>
              <a:rPr lang="zh-CN" altLang="en-US" sz="2400" dirty="0"/>
              <a:t>三</a:t>
            </a:r>
            <a:r>
              <a:rPr lang="en-US" altLang="zh-CN" sz="2400" dirty="0"/>
              <a:t>)</a:t>
            </a:r>
            <a:r>
              <a:rPr lang="zh-CN" altLang="en-US" sz="2400" dirty="0"/>
              <a:t>债权人委员会</a:t>
            </a:r>
          </a:p>
          <a:p>
            <a:pPr indent="534988"/>
            <a:r>
              <a:rPr lang="en-US" altLang="zh-CN" sz="2000" dirty="0"/>
              <a:t>«</a:t>
            </a:r>
            <a:r>
              <a:rPr lang="zh-CN" altLang="en-US" sz="2000" dirty="0"/>
              <a:t>企业破产法</a:t>
            </a:r>
            <a:r>
              <a:rPr lang="en-US" altLang="zh-CN" sz="2000" dirty="0"/>
              <a:t>»</a:t>
            </a:r>
            <a:r>
              <a:rPr lang="zh-CN" altLang="en-US" sz="2000" dirty="0"/>
              <a:t>第６７条规定</a:t>
            </a:r>
            <a:r>
              <a:rPr lang="en-US" altLang="zh-CN" sz="2000" dirty="0"/>
              <a:t>:“</a:t>
            </a:r>
            <a:r>
              <a:rPr lang="zh-CN" altLang="en-US" sz="2000" dirty="0"/>
              <a:t>债权人会议可以决定设立债权人委员会</a:t>
            </a:r>
            <a:r>
              <a:rPr lang="en-US" altLang="zh-CN" sz="2000" dirty="0"/>
              <a:t>.</a:t>
            </a:r>
            <a:r>
              <a:rPr lang="zh-CN" altLang="en-US" sz="2000" dirty="0" smtClean="0"/>
              <a:t>债权人委员会由债权人会议选</a:t>
            </a:r>
            <a:r>
              <a:rPr lang="zh-CN" altLang="en-US" sz="2000" dirty="0"/>
              <a:t>任的债权人代表和一名债务人的职工代表或者工会代表组成</a:t>
            </a:r>
            <a:r>
              <a:rPr lang="en-US" altLang="zh-CN" sz="2000" dirty="0"/>
              <a:t>.</a:t>
            </a:r>
            <a:r>
              <a:rPr lang="zh-CN" altLang="en-US" sz="2000" dirty="0" smtClean="0"/>
              <a:t>债权人委员会成员不得超过</a:t>
            </a:r>
            <a:r>
              <a:rPr lang="zh-CN" altLang="en-US" sz="2000" dirty="0"/>
              <a:t>９人</a:t>
            </a:r>
            <a:r>
              <a:rPr lang="en-US" altLang="zh-CN" sz="2000" dirty="0"/>
              <a:t>.</a:t>
            </a:r>
            <a:r>
              <a:rPr lang="zh-CN" altLang="en-US" sz="2000" dirty="0"/>
              <a:t>债权人委员会成员应当经人民法院书面决定认可</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08932018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债权人会议</a:t>
            </a:r>
          </a:p>
        </p:txBody>
      </p:sp>
      <p:sp>
        <p:nvSpPr>
          <p:cNvPr id="37" name="文本框 36"/>
          <p:cNvSpPr txBox="1"/>
          <p:nvPr/>
        </p:nvSpPr>
        <p:spPr>
          <a:xfrm>
            <a:off x="668359" y="847863"/>
            <a:ext cx="10938825" cy="5262979"/>
          </a:xfrm>
          <a:prstGeom prst="rect">
            <a:avLst/>
          </a:prstGeom>
          <a:noFill/>
        </p:spPr>
        <p:txBody>
          <a:bodyPr wrap="square" rtlCol="0">
            <a:spAutoFit/>
          </a:bodyPr>
          <a:lstStyle/>
          <a:p>
            <a:r>
              <a:rPr lang="zh-CN" altLang="en-US" sz="2400" b="1" dirty="0"/>
              <a:t>三、债权人会议的职权和议事规则</a:t>
            </a:r>
          </a:p>
          <a:p>
            <a:pPr indent="623888"/>
            <a:r>
              <a:rPr lang="en-US" altLang="zh-CN" sz="2400" dirty="0"/>
              <a:t>(</a:t>
            </a:r>
            <a:r>
              <a:rPr lang="zh-CN" altLang="en-US" sz="2400" dirty="0"/>
              <a:t>一</a:t>
            </a:r>
            <a:r>
              <a:rPr lang="en-US" altLang="zh-CN" sz="2400" dirty="0"/>
              <a:t>)</a:t>
            </a:r>
            <a:r>
              <a:rPr lang="zh-CN" altLang="en-US" sz="2400" dirty="0"/>
              <a:t>债权人会议的职权</a:t>
            </a:r>
          </a:p>
          <a:p>
            <a:pPr indent="623888"/>
            <a:r>
              <a:rPr lang="zh-CN" altLang="en-US" sz="2400" dirty="0"/>
              <a:t>债权人会议行使下列职权</a:t>
            </a:r>
            <a:r>
              <a:rPr lang="en-US" altLang="zh-CN" sz="2400" dirty="0"/>
              <a:t>.</a:t>
            </a:r>
          </a:p>
          <a:p>
            <a:pPr indent="1158875"/>
            <a:r>
              <a:rPr lang="en-US" altLang="zh-CN" sz="2400" dirty="0"/>
              <a:t>(</a:t>
            </a:r>
            <a:r>
              <a:rPr lang="zh-CN" altLang="en-US" sz="2400" dirty="0"/>
              <a:t>１</a:t>
            </a:r>
            <a:r>
              <a:rPr lang="en-US" altLang="zh-CN" sz="2400" dirty="0"/>
              <a:t>)</a:t>
            </a:r>
            <a:r>
              <a:rPr lang="zh-CN" altLang="en-US" sz="2400" dirty="0"/>
              <a:t>核查债权</a:t>
            </a:r>
            <a:r>
              <a:rPr lang="en-US" altLang="zh-CN" sz="2400" dirty="0"/>
              <a:t>.</a:t>
            </a:r>
          </a:p>
          <a:p>
            <a:pPr indent="1158875"/>
            <a:r>
              <a:rPr lang="en-US" altLang="zh-CN" sz="2400" dirty="0"/>
              <a:t>(</a:t>
            </a:r>
            <a:r>
              <a:rPr lang="zh-CN" altLang="en-US" sz="2400" dirty="0"/>
              <a:t>２</a:t>
            </a:r>
            <a:r>
              <a:rPr lang="en-US" altLang="zh-CN" sz="2400" dirty="0"/>
              <a:t>)</a:t>
            </a:r>
            <a:r>
              <a:rPr lang="zh-CN" altLang="en-US" sz="2400" dirty="0"/>
              <a:t>申请人民法院更换管理人</a:t>
            </a:r>
            <a:r>
              <a:rPr lang="en-US" altLang="zh-CN" sz="2400" dirty="0"/>
              <a:t>,</a:t>
            </a:r>
            <a:r>
              <a:rPr lang="zh-CN" altLang="en-US" sz="2400" dirty="0"/>
              <a:t>审查管理人的费用和报酬</a:t>
            </a:r>
            <a:r>
              <a:rPr lang="en-US" altLang="zh-CN" sz="2400" dirty="0"/>
              <a:t>.</a:t>
            </a:r>
          </a:p>
          <a:p>
            <a:pPr indent="1158875"/>
            <a:r>
              <a:rPr lang="en-US" altLang="zh-CN" sz="2400" dirty="0"/>
              <a:t>(</a:t>
            </a:r>
            <a:r>
              <a:rPr lang="zh-CN" altLang="en-US" sz="2400" dirty="0"/>
              <a:t>３</a:t>
            </a:r>
            <a:r>
              <a:rPr lang="en-US" altLang="zh-CN" sz="2400" dirty="0"/>
              <a:t>)</a:t>
            </a:r>
            <a:r>
              <a:rPr lang="zh-CN" altLang="en-US" sz="2400" dirty="0"/>
              <a:t>监督管理人</a:t>
            </a:r>
            <a:r>
              <a:rPr lang="en-US" altLang="zh-CN" sz="2400" dirty="0"/>
              <a:t>.</a:t>
            </a:r>
          </a:p>
          <a:p>
            <a:pPr indent="1158875"/>
            <a:r>
              <a:rPr lang="en-US" altLang="zh-CN" sz="2400" dirty="0"/>
              <a:t>(</a:t>
            </a:r>
            <a:r>
              <a:rPr lang="zh-CN" altLang="en-US" sz="2400" dirty="0"/>
              <a:t>４</a:t>
            </a:r>
            <a:r>
              <a:rPr lang="en-US" altLang="zh-CN" sz="2400" dirty="0"/>
              <a:t>)</a:t>
            </a:r>
            <a:r>
              <a:rPr lang="zh-CN" altLang="en-US" sz="2400" dirty="0"/>
              <a:t>选任和更换债权人委员会成员</a:t>
            </a:r>
            <a:r>
              <a:rPr lang="en-US" altLang="zh-CN" sz="2400" dirty="0"/>
              <a:t>.</a:t>
            </a:r>
          </a:p>
          <a:p>
            <a:pPr indent="1158875"/>
            <a:r>
              <a:rPr lang="en-US" altLang="zh-CN" sz="2400" dirty="0"/>
              <a:t>(</a:t>
            </a:r>
            <a:r>
              <a:rPr lang="zh-CN" altLang="en-US" sz="2400" dirty="0"/>
              <a:t>５</a:t>
            </a:r>
            <a:r>
              <a:rPr lang="en-US" altLang="zh-CN" sz="2400" dirty="0"/>
              <a:t>)</a:t>
            </a:r>
            <a:r>
              <a:rPr lang="zh-CN" altLang="en-US" sz="2400" dirty="0"/>
              <a:t>决定继续或者停止债务人的营业</a:t>
            </a:r>
            <a:r>
              <a:rPr lang="en-US" altLang="zh-CN" sz="2400" dirty="0"/>
              <a:t>.</a:t>
            </a:r>
          </a:p>
          <a:p>
            <a:pPr indent="1158875"/>
            <a:r>
              <a:rPr lang="en-US" altLang="zh-CN" sz="2400" dirty="0"/>
              <a:t>(</a:t>
            </a:r>
            <a:r>
              <a:rPr lang="zh-CN" altLang="en-US" sz="2400" dirty="0"/>
              <a:t>６</a:t>
            </a:r>
            <a:r>
              <a:rPr lang="en-US" altLang="zh-CN" sz="2400" dirty="0"/>
              <a:t>)</a:t>
            </a:r>
            <a:r>
              <a:rPr lang="zh-CN" altLang="en-US" sz="2400" dirty="0"/>
              <a:t>通过重整计划</a:t>
            </a:r>
            <a:r>
              <a:rPr lang="en-US" altLang="zh-CN" sz="2400" dirty="0"/>
              <a:t>.</a:t>
            </a:r>
          </a:p>
          <a:p>
            <a:pPr indent="1158875"/>
            <a:r>
              <a:rPr lang="en-US" altLang="zh-CN" sz="2400" dirty="0"/>
              <a:t>(</a:t>
            </a:r>
            <a:r>
              <a:rPr lang="zh-CN" altLang="en-US" sz="2400" dirty="0"/>
              <a:t>７</a:t>
            </a:r>
            <a:r>
              <a:rPr lang="en-US" altLang="zh-CN" sz="2400" dirty="0"/>
              <a:t>)</a:t>
            </a:r>
            <a:r>
              <a:rPr lang="zh-CN" altLang="en-US" sz="2400" dirty="0"/>
              <a:t>通过和解协议</a:t>
            </a:r>
            <a:r>
              <a:rPr lang="en-US" altLang="zh-CN" sz="2400" dirty="0"/>
              <a:t>.</a:t>
            </a:r>
          </a:p>
          <a:p>
            <a:pPr indent="1158875"/>
            <a:r>
              <a:rPr lang="en-US" altLang="zh-CN" sz="2400" dirty="0"/>
              <a:t>(</a:t>
            </a:r>
            <a:r>
              <a:rPr lang="zh-CN" altLang="en-US" sz="2400" dirty="0"/>
              <a:t>８</a:t>
            </a:r>
            <a:r>
              <a:rPr lang="en-US" altLang="zh-CN" sz="2400" dirty="0"/>
              <a:t>)</a:t>
            </a:r>
            <a:r>
              <a:rPr lang="zh-CN" altLang="en-US" sz="2400" dirty="0"/>
              <a:t>通过债务人财产的管理方案</a:t>
            </a:r>
            <a:r>
              <a:rPr lang="en-US" altLang="zh-CN" sz="2400" dirty="0"/>
              <a:t>.</a:t>
            </a:r>
          </a:p>
          <a:p>
            <a:pPr indent="1158875"/>
            <a:r>
              <a:rPr lang="en-US" altLang="zh-CN" sz="2400" dirty="0"/>
              <a:t>(</a:t>
            </a:r>
            <a:r>
              <a:rPr lang="zh-CN" altLang="en-US" sz="2400" dirty="0"/>
              <a:t>９</a:t>
            </a:r>
            <a:r>
              <a:rPr lang="en-US" altLang="zh-CN" sz="2400" dirty="0"/>
              <a:t>)</a:t>
            </a:r>
            <a:r>
              <a:rPr lang="zh-CN" altLang="en-US" sz="2400" dirty="0"/>
              <a:t>通过破产财产的变价方案</a:t>
            </a:r>
            <a:r>
              <a:rPr lang="en-US" altLang="zh-CN" sz="2400" dirty="0"/>
              <a:t>.</a:t>
            </a:r>
          </a:p>
          <a:p>
            <a:pPr indent="1158875"/>
            <a:r>
              <a:rPr lang="en-US" altLang="zh-CN" sz="2400" dirty="0"/>
              <a:t>(</a:t>
            </a:r>
            <a:r>
              <a:rPr lang="zh-CN" altLang="en-US" sz="2400" dirty="0"/>
              <a:t>１０</a:t>
            </a:r>
            <a:r>
              <a:rPr lang="en-US" altLang="zh-CN" sz="2400" dirty="0"/>
              <a:t>)</a:t>
            </a:r>
            <a:r>
              <a:rPr lang="zh-CN" altLang="en-US" sz="2400" dirty="0"/>
              <a:t>通过破产财产的分配方案</a:t>
            </a:r>
            <a:r>
              <a:rPr lang="en-US" altLang="zh-CN" sz="2400" dirty="0"/>
              <a:t>.</a:t>
            </a:r>
          </a:p>
          <a:p>
            <a:pPr indent="1158875"/>
            <a:r>
              <a:rPr lang="en-US" altLang="zh-CN" sz="2400" dirty="0"/>
              <a:t>(</a:t>
            </a:r>
            <a:r>
              <a:rPr lang="zh-CN" altLang="en-US" sz="2400" dirty="0"/>
              <a:t>１１</a:t>
            </a:r>
            <a:r>
              <a:rPr lang="en-US" altLang="zh-CN" sz="2400" dirty="0"/>
              <a:t>)</a:t>
            </a:r>
            <a:r>
              <a:rPr lang="zh-CN" altLang="en-US" sz="2400" dirty="0"/>
              <a:t>人民法院认为应当由债权人会议行使的其他职权</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3208472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债权人会议</a:t>
            </a:r>
          </a:p>
        </p:txBody>
      </p:sp>
      <p:sp>
        <p:nvSpPr>
          <p:cNvPr id="37" name="文本框 36"/>
          <p:cNvSpPr txBox="1"/>
          <p:nvPr/>
        </p:nvSpPr>
        <p:spPr>
          <a:xfrm>
            <a:off x="668359" y="847863"/>
            <a:ext cx="10938825" cy="3785652"/>
          </a:xfrm>
          <a:prstGeom prst="rect">
            <a:avLst/>
          </a:prstGeom>
          <a:noFill/>
        </p:spPr>
        <p:txBody>
          <a:bodyPr wrap="square" rtlCol="0">
            <a:spAutoFit/>
          </a:bodyPr>
          <a:lstStyle/>
          <a:p>
            <a:r>
              <a:rPr lang="zh-CN" altLang="en-US" sz="2400" b="1" dirty="0"/>
              <a:t>三、债权人会议的职权和议事规则</a:t>
            </a:r>
          </a:p>
          <a:p>
            <a:pPr indent="623888"/>
            <a:r>
              <a:rPr lang="en-US" altLang="zh-CN" sz="2400" dirty="0"/>
              <a:t>(</a:t>
            </a:r>
            <a:r>
              <a:rPr lang="zh-CN" altLang="en-US" sz="2400" dirty="0"/>
              <a:t>二</a:t>
            </a:r>
            <a:r>
              <a:rPr lang="en-US" altLang="zh-CN" sz="2400" dirty="0"/>
              <a:t>)</a:t>
            </a:r>
            <a:r>
              <a:rPr lang="zh-CN" altLang="en-US" sz="2400" dirty="0"/>
              <a:t>债权人会议的议事规则</a:t>
            </a:r>
          </a:p>
          <a:p>
            <a:pPr indent="623888"/>
            <a:r>
              <a:rPr lang="zh-CN" altLang="en-US" sz="2400" dirty="0"/>
              <a:t>债权人会议在破产程序中占有非常重要的地位</a:t>
            </a:r>
            <a:r>
              <a:rPr lang="en-US" altLang="zh-CN" sz="2400" dirty="0"/>
              <a:t>,</a:t>
            </a:r>
            <a:r>
              <a:rPr lang="zh-CN" altLang="en-US" sz="2400" dirty="0" smtClean="0"/>
              <a:t>这种地位主要是通过其决议职能及监督职</a:t>
            </a:r>
            <a:r>
              <a:rPr lang="zh-CN" altLang="en-US" sz="2400" dirty="0"/>
              <a:t>能来体现的</a:t>
            </a:r>
            <a:r>
              <a:rPr lang="en-US" altLang="zh-CN" sz="2400" dirty="0"/>
              <a:t>.</a:t>
            </a:r>
            <a:r>
              <a:rPr lang="zh-CN" altLang="en-US" sz="2400" dirty="0"/>
              <a:t>债权人会议的决议</a:t>
            </a:r>
            <a:r>
              <a:rPr lang="en-US" altLang="zh-CN" sz="2400" dirty="0"/>
              <a:t>,</a:t>
            </a:r>
            <a:r>
              <a:rPr lang="zh-CN" altLang="en-US" sz="2400" dirty="0"/>
              <a:t>对于全体债权人均有约束力</a:t>
            </a:r>
            <a:r>
              <a:rPr lang="en-US" altLang="zh-CN" sz="2400" dirty="0"/>
              <a:t>.</a:t>
            </a:r>
            <a:r>
              <a:rPr lang="zh-CN" altLang="en-US" sz="2400" dirty="0"/>
              <a:t>债权人会议的决议</a:t>
            </a:r>
            <a:r>
              <a:rPr lang="en-US" altLang="zh-CN" sz="2400" dirty="0"/>
              <a:t>,</a:t>
            </a:r>
            <a:r>
              <a:rPr lang="zh-CN" altLang="en-US" sz="2400" dirty="0" smtClean="0"/>
              <a:t>由出席会议</a:t>
            </a:r>
            <a:r>
              <a:rPr lang="zh-CN" altLang="en-US" sz="2400" dirty="0"/>
              <a:t>的有表决权的债权人过半数通过</a:t>
            </a:r>
            <a:r>
              <a:rPr lang="en-US" altLang="zh-CN" sz="2400" dirty="0"/>
              <a:t>,</a:t>
            </a:r>
            <a:r>
              <a:rPr lang="zh-CN" altLang="en-US" sz="2400" dirty="0"/>
              <a:t>并且其</a:t>
            </a:r>
            <a:r>
              <a:rPr lang="zh-CN" altLang="en-US" sz="2400" dirty="0" smtClean="0"/>
              <a:t>所代表的债权额占无财产担保债权总额的</a:t>
            </a:r>
            <a:r>
              <a:rPr lang="en-US" altLang="zh-CN" sz="2400" dirty="0"/>
              <a:t>l/</a:t>
            </a:r>
            <a:r>
              <a:rPr lang="zh-CN" altLang="en-US" sz="2400" dirty="0"/>
              <a:t>２以上</a:t>
            </a:r>
            <a:r>
              <a:rPr lang="en-US" altLang="zh-CN" sz="2400" dirty="0"/>
              <a:t>.</a:t>
            </a:r>
            <a:r>
              <a:rPr lang="zh-CN" altLang="en-US" sz="2400" dirty="0"/>
              <a:t>债权人认为债权人会议的决议违反法律规定</a:t>
            </a:r>
            <a:r>
              <a:rPr lang="en-US" altLang="zh-CN" sz="2400" dirty="0"/>
              <a:t>,</a:t>
            </a:r>
            <a:r>
              <a:rPr lang="zh-CN" altLang="en-US" sz="2400" dirty="0"/>
              <a:t>损害其利益的</a:t>
            </a:r>
            <a:r>
              <a:rPr lang="en-US" altLang="zh-CN" sz="2400" dirty="0"/>
              <a:t>,</a:t>
            </a:r>
            <a:r>
              <a:rPr lang="zh-CN" altLang="en-US" sz="2400" dirty="0" smtClean="0"/>
              <a:t>可以自债权人会议作出决议之</a:t>
            </a:r>
            <a:r>
              <a:rPr lang="zh-CN" altLang="en-US" sz="2400" dirty="0"/>
              <a:t>日起１５日内</a:t>
            </a:r>
            <a:r>
              <a:rPr lang="en-US" altLang="zh-CN" sz="2400" dirty="0"/>
              <a:t>,</a:t>
            </a:r>
            <a:r>
              <a:rPr lang="zh-CN" altLang="en-US" sz="2400" dirty="0"/>
              <a:t>请求人民法院裁定撤销该决议</a:t>
            </a:r>
            <a:r>
              <a:rPr lang="en-US" altLang="zh-CN" sz="2400" dirty="0"/>
              <a:t>,</a:t>
            </a:r>
            <a:r>
              <a:rPr lang="zh-CN" altLang="en-US" sz="2400" dirty="0"/>
              <a:t>责令债权人会议依法</a:t>
            </a:r>
            <a:r>
              <a:rPr lang="zh-CN" altLang="en-US" sz="2400" dirty="0" smtClean="0"/>
              <a:t>重新作出决议</a:t>
            </a:r>
            <a:r>
              <a:rPr lang="en-US" altLang="zh-CN" sz="2400" dirty="0"/>
              <a:t>.</a:t>
            </a:r>
            <a:r>
              <a:rPr lang="zh-CN" altLang="en-US" sz="2400" dirty="0"/>
              <a:t>经债权人会议表决未通过的</a:t>
            </a:r>
            <a:r>
              <a:rPr lang="en-US" altLang="zh-CN" sz="2400" dirty="0"/>
              <a:t>,</a:t>
            </a:r>
            <a:r>
              <a:rPr lang="zh-CN" altLang="en-US" sz="2400" dirty="0"/>
              <a:t>由人民法院裁定</a:t>
            </a:r>
            <a:r>
              <a:rPr lang="en-US" altLang="zh-CN" sz="2400" dirty="0"/>
              <a:t>.</a:t>
            </a:r>
            <a:r>
              <a:rPr lang="zh-CN" altLang="en-US" sz="2400" dirty="0"/>
              <a:t>债权人对人民法院作出的裁定</a:t>
            </a:r>
            <a:r>
              <a:rPr lang="zh-CN" altLang="en-US" sz="2400" dirty="0" smtClean="0"/>
              <a:t>不服的</a:t>
            </a:r>
            <a:r>
              <a:rPr lang="en-US" altLang="zh-CN" sz="2400" dirty="0"/>
              <a:t>,</a:t>
            </a:r>
            <a:r>
              <a:rPr lang="zh-CN" altLang="en-US" sz="2400" dirty="0"/>
              <a:t>可以自裁定宣布之日或者收到通知之日起１５日内向该人民法院申请复议</a:t>
            </a:r>
            <a:r>
              <a:rPr lang="en-US" altLang="zh-CN" sz="2400" dirty="0"/>
              <a:t>.</a:t>
            </a:r>
            <a:r>
              <a:rPr lang="zh-CN" altLang="en-US" sz="2400" dirty="0"/>
              <a:t>复议期间</a:t>
            </a:r>
            <a:r>
              <a:rPr lang="zh-CN" altLang="en-US" sz="2400" dirty="0" smtClean="0"/>
              <a:t>不停止</a:t>
            </a:r>
            <a:r>
              <a:rPr lang="zh-CN" altLang="en-US" sz="2400" dirty="0"/>
              <a:t>裁定的执行</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605952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4154984"/>
          </a:xfrm>
          <a:prstGeom prst="rect">
            <a:avLst/>
          </a:prstGeom>
          <a:noFill/>
          <a:ln>
            <a:solidFill>
              <a:schemeClr val="accent1"/>
            </a:solidFill>
          </a:ln>
        </p:spPr>
        <p:txBody>
          <a:bodyPr wrap="square" rtlCol="0">
            <a:spAutoFit/>
          </a:bodyPr>
          <a:lstStyle/>
          <a:p>
            <a:r>
              <a:rPr lang="en-US" altLang="zh-CN" sz="2400" dirty="0">
                <a:latin typeface="宋体" pitchFamily="2" charset="-122"/>
                <a:ea typeface="宋体" pitchFamily="2" charset="-122"/>
                <a:cs typeface="Arial Unicode MS" pitchFamily="34" charset="-122"/>
              </a:rPr>
              <a:t>2016 </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12</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16</a:t>
            </a:r>
            <a:r>
              <a:rPr lang="zh-CN" altLang="en-US" sz="2400" dirty="0">
                <a:latin typeface="宋体" pitchFamily="2" charset="-122"/>
                <a:ea typeface="宋体" pitchFamily="2" charset="-122"/>
                <a:cs typeface="Arial Unicode MS" pitchFamily="34" charset="-122"/>
              </a:rPr>
              <a:t>日</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债权人某商业银行向市中级人民法院申请新雅鞋厂破产</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经查</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新雅鞋厂有资产 </a:t>
            </a:r>
            <a:r>
              <a:rPr lang="en-US" altLang="zh-CN" sz="2400" dirty="0">
                <a:latin typeface="宋体" pitchFamily="2" charset="-122"/>
                <a:ea typeface="宋体" pitchFamily="2" charset="-122"/>
                <a:cs typeface="Arial Unicode MS" pitchFamily="34" charset="-122"/>
              </a:rPr>
              <a:t>737</a:t>
            </a:r>
            <a:r>
              <a:rPr lang="zh-CN" altLang="en-US" sz="2400" dirty="0">
                <a:latin typeface="宋体" pitchFamily="2" charset="-122"/>
                <a:ea typeface="宋体" pitchFamily="2" charset="-122"/>
                <a:cs typeface="Arial Unicode MS" pitchFamily="34" charset="-122"/>
              </a:rPr>
              <a:t>万元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债务为</a:t>
            </a:r>
            <a:r>
              <a:rPr lang="en-US" altLang="zh-CN" sz="2400" dirty="0">
                <a:latin typeface="宋体" pitchFamily="2" charset="-122"/>
                <a:ea typeface="宋体" pitchFamily="2" charset="-122"/>
                <a:cs typeface="Arial Unicode MS" pitchFamily="34" charset="-122"/>
              </a:rPr>
              <a:t>159.7</a:t>
            </a:r>
            <a:r>
              <a:rPr lang="zh-CN" altLang="en-US" sz="2400" dirty="0">
                <a:latin typeface="宋体" pitchFamily="2" charset="-122"/>
                <a:ea typeface="宋体" pitchFamily="2" charset="-122"/>
                <a:cs typeface="Arial Unicode MS" pitchFamily="34" charset="-122"/>
              </a:rPr>
              <a:t>万元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亏损额达</a:t>
            </a:r>
            <a:r>
              <a:rPr lang="en-US" altLang="zh-CN" sz="2400" dirty="0">
                <a:latin typeface="宋体" pitchFamily="2" charset="-122"/>
                <a:ea typeface="宋体" pitchFamily="2" charset="-122"/>
                <a:cs typeface="Arial Unicode MS" pitchFamily="34" charset="-122"/>
              </a:rPr>
              <a:t>86</a:t>
            </a:r>
            <a:r>
              <a:rPr lang="zh-CN" altLang="en-US" sz="2400" dirty="0">
                <a:latin typeface="宋体" pitchFamily="2" charset="-122"/>
                <a:ea typeface="宋体" pitchFamily="2" charset="-122"/>
                <a:cs typeface="Arial Unicode MS" pitchFamily="34" charset="-122"/>
              </a:rPr>
              <a:t>万元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资产负债率为</a:t>
            </a:r>
            <a:r>
              <a:rPr lang="en-US" altLang="zh-CN" sz="2400" dirty="0">
                <a:latin typeface="宋体" pitchFamily="2" charset="-122"/>
                <a:ea typeface="宋体" pitchFamily="2" charset="-122"/>
                <a:cs typeface="Arial Unicode MS" pitchFamily="34" charset="-122"/>
              </a:rPr>
              <a:t>46.1% .</a:t>
            </a:r>
            <a:r>
              <a:rPr lang="zh-CN" altLang="en-US" sz="2400" dirty="0">
                <a:latin typeface="宋体" pitchFamily="2" charset="-122"/>
                <a:ea typeface="宋体" pitchFamily="2" charset="-122"/>
                <a:cs typeface="Arial Unicode MS" pitchFamily="34" charset="-122"/>
              </a:rPr>
              <a:t>法院立案</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在规定时间内通知债权人</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并与</a:t>
            </a:r>
            <a:r>
              <a:rPr lang="en-US" altLang="zh-CN" sz="2400" dirty="0">
                <a:latin typeface="宋体" pitchFamily="2" charset="-122"/>
                <a:ea typeface="宋体" pitchFamily="2" charset="-122"/>
                <a:cs typeface="Arial Unicode MS" pitchFamily="34" charset="-122"/>
              </a:rPr>
              <a:t>2017</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5</a:t>
            </a:r>
            <a:r>
              <a:rPr lang="zh-CN" altLang="en-US" sz="2400" dirty="0">
                <a:latin typeface="宋体" pitchFamily="2" charset="-122"/>
                <a:ea typeface="宋体" pitchFamily="2" charset="-122"/>
                <a:cs typeface="Arial Unicode MS" pitchFamily="34" charset="-122"/>
              </a:rPr>
              <a:t>日在报上公告要求债权人申报债权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规定</a:t>
            </a:r>
            <a:r>
              <a:rPr lang="en-US" altLang="zh-CN" sz="2400" dirty="0">
                <a:latin typeface="宋体" pitchFamily="2" charset="-122"/>
                <a:ea typeface="宋体" pitchFamily="2" charset="-122"/>
                <a:cs typeface="Arial Unicode MS" pitchFamily="34" charset="-122"/>
              </a:rPr>
              <a:t>2</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16</a:t>
            </a:r>
            <a:r>
              <a:rPr lang="zh-CN" altLang="en-US" sz="2400" dirty="0">
                <a:latin typeface="宋体" pitchFamily="2" charset="-122"/>
                <a:ea typeface="宋体" pitchFamily="2" charset="-122"/>
                <a:cs typeface="Arial Unicode MS" pitchFamily="34" charset="-122"/>
              </a:rPr>
              <a:t>日召开第一次债权人会议</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第一次债权人会议确认</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债权人有</a:t>
            </a:r>
            <a:r>
              <a:rPr lang="en-US" altLang="zh-CN" sz="2400" dirty="0">
                <a:latin typeface="宋体" pitchFamily="2" charset="-122"/>
                <a:ea typeface="宋体" pitchFamily="2" charset="-122"/>
                <a:cs typeface="Arial Unicode MS" pitchFamily="34" charset="-122"/>
              </a:rPr>
              <a:t>20</a:t>
            </a:r>
            <a:r>
              <a:rPr lang="zh-CN" altLang="en-US" sz="2400" dirty="0">
                <a:latin typeface="宋体" pitchFamily="2" charset="-122"/>
                <a:ea typeface="宋体" pitchFamily="2" charset="-122"/>
                <a:cs typeface="Arial Unicode MS" pitchFamily="34" charset="-122"/>
              </a:rPr>
              <a:t>家</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各种债务累计</a:t>
            </a:r>
            <a:r>
              <a:rPr lang="en-US" altLang="zh-CN" sz="2400" dirty="0">
                <a:latin typeface="宋体" pitchFamily="2" charset="-122"/>
                <a:ea typeface="宋体" pitchFamily="2" charset="-122"/>
                <a:cs typeface="Arial Unicode MS" pitchFamily="34" charset="-122"/>
              </a:rPr>
              <a:t>159.7</a:t>
            </a:r>
            <a:r>
              <a:rPr lang="zh-CN" altLang="en-US" sz="2400" dirty="0">
                <a:latin typeface="宋体" pitchFamily="2" charset="-122"/>
                <a:ea typeface="宋体" pitchFamily="2" charset="-122"/>
                <a:cs typeface="Arial Unicode MS" pitchFamily="34" charset="-122"/>
              </a:rPr>
              <a:t>万元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银行的部分债务是有抵押权的</a:t>
            </a:r>
            <a:r>
              <a:rPr lang="en-US" altLang="zh-CN" sz="2400" dirty="0">
                <a:latin typeface="宋体" pitchFamily="2" charset="-122"/>
                <a:ea typeface="宋体" pitchFamily="2" charset="-122"/>
                <a:cs typeface="Arial Unicode MS" pitchFamily="34" charset="-122"/>
              </a:rPr>
              <a:t>. 2</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11</a:t>
            </a:r>
            <a:r>
              <a:rPr lang="zh-CN" altLang="en-US" sz="2400" dirty="0">
                <a:latin typeface="宋体" pitchFamily="2" charset="-122"/>
                <a:ea typeface="宋体" pitchFamily="2" charset="-122"/>
                <a:cs typeface="Arial Unicode MS" pitchFamily="34" charset="-122"/>
              </a:rPr>
              <a:t>日法院裁定破产</a:t>
            </a:r>
            <a:r>
              <a:rPr lang="en-US" altLang="zh-CN" sz="2400" dirty="0">
                <a:latin typeface="宋体" pitchFamily="2" charset="-122"/>
                <a:ea typeface="宋体" pitchFamily="2" charset="-122"/>
                <a:cs typeface="Arial Unicode MS" pitchFamily="34" charset="-122"/>
              </a:rPr>
              <a:t>. 3</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9</a:t>
            </a:r>
            <a:r>
              <a:rPr lang="zh-CN" altLang="en-US" sz="2400" dirty="0">
                <a:latin typeface="宋体" pitchFamily="2" charset="-122"/>
                <a:ea typeface="宋体" pitchFamily="2" charset="-122"/>
                <a:cs typeface="Arial Unicode MS" pitchFamily="34" charset="-122"/>
              </a:rPr>
              <a:t>日成立破产清算组</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清算组提出财产分配方案</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债权人会议通过</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所有财产集体拍卖</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全体债权人按比例受偿</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清算组委托拍卖公司公开拍卖</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最终</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包括手续费以</a:t>
            </a:r>
            <a:r>
              <a:rPr lang="en-US" altLang="zh-CN" sz="2400" dirty="0">
                <a:latin typeface="宋体" pitchFamily="2" charset="-122"/>
                <a:ea typeface="宋体" pitchFamily="2" charset="-122"/>
                <a:cs typeface="Arial Unicode MS" pitchFamily="34" charset="-122"/>
              </a:rPr>
              <a:t>59.7</a:t>
            </a:r>
            <a:r>
              <a:rPr lang="zh-CN" altLang="en-US" sz="2400" dirty="0">
                <a:latin typeface="宋体" pitchFamily="2" charset="-122"/>
                <a:ea typeface="宋体" pitchFamily="2" charset="-122"/>
                <a:cs typeface="Arial Unicode MS" pitchFamily="34" charset="-122"/>
              </a:rPr>
              <a:t>万元成交</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银行提出异议</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不同意含有抵押债权的财产加入整体拍卖</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要求优先受偿</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法院裁定异议不成立</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扣除破产费</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按原方案分配后</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裁定终止破产程序</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5246916"/>
            <a:ext cx="9762450" cy="954107"/>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问题</a:t>
            </a:r>
            <a:r>
              <a:rPr lang="en-US" altLang="zh-CN" sz="2800" dirty="0" smtClean="0">
                <a:latin typeface="微软雅黑" pitchFamily="34" charset="-122"/>
                <a:ea typeface="微软雅黑" pitchFamily="34" charset="-122"/>
                <a:cs typeface="Arial Unicode MS" pitchFamily="34" charset="-122"/>
              </a:rPr>
              <a:t>:</a:t>
            </a:r>
          </a:p>
          <a:p>
            <a:r>
              <a:rPr lang="zh-CN" altLang="en-US" sz="2800" dirty="0">
                <a:latin typeface="微软雅黑" pitchFamily="34" charset="-122"/>
                <a:ea typeface="微软雅黑" pitchFamily="34" charset="-122"/>
                <a:cs typeface="Arial Unicode MS" pitchFamily="34" charset="-122"/>
              </a:rPr>
              <a:t>破产与民事执行两种程序有哪些异同</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196804188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重整</a:t>
            </a:r>
            <a:r>
              <a:rPr lang="zh-CN" altLang="en-US" sz="3200" b="1" dirty="0"/>
              <a:t>与和解　</a:t>
            </a:r>
          </a:p>
        </p:txBody>
      </p:sp>
      <p:sp>
        <p:nvSpPr>
          <p:cNvPr id="37" name="文本框 36"/>
          <p:cNvSpPr txBox="1"/>
          <p:nvPr/>
        </p:nvSpPr>
        <p:spPr>
          <a:xfrm>
            <a:off x="668359" y="847863"/>
            <a:ext cx="10938825" cy="4216539"/>
          </a:xfrm>
          <a:prstGeom prst="rect">
            <a:avLst/>
          </a:prstGeom>
          <a:noFill/>
        </p:spPr>
        <p:txBody>
          <a:bodyPr wrap="square" rtlCol="0">
            <a:spAutoFit/>
          </a:bodyPr>
          <a:lstStyle/>
          <a:p>
            <a:r>
              <a:rPr lang="zh-CN" altLang="en-US" sz="2400" b="1" dirty="0"/>
              <a:t>一、重整</a:t>
            </a:r>
          </a:p>
          <a:p>
            <a:pPr indent="623888"/>
            <a:r>
              <a:rPr lang="en-US" altLang="zh-CN" sz="2400" dirty="0"/>
              <a:t>(</a:t>
            </a:r>
            <a:r>
              <a:rPr lang="zh-CN" altLang="en-US" sz="2400" dirty="0"/>
              <a:t>一</a:t>
            </a:r>
            <a:r>
              <a:rPr lang="en-US" altLang="zh-CN" sz="2400" dirty="0"/>
              <a:t>)</a:t>
            </a:r>
            <a:r>
              <a:rPr lang="zh-CN" altLang="en-US" sz="2400" dirty="0"/>
              <a:t>重整的概念与意义</a:t>
            </a:r>
          </a:p>
          <a:p>
            <a:pPr indent="623888"/>
            <a:r>
              <a:rPr lang="zh-CN" altLang="en-US" sz="2000" dirty="0"/>
              <a:t>破产重整是现代破产制度中的一个组成部分</a:t>
            </a:r>
            <a:r>
              <a:rPr lang="en-US" altLang="zh-CN" sz="2000" dirty="0"/>
              <a:t>,</a:t>
            </a:r>
            <a:r>
              <a:rPr lang="zh-CN" altLang="en-US" sz="2000" dirty="0"/>
              <a:t>又名“重组”“司法康复”或者“重生”</a:t>
            </a:r>
            <a:r>
              <a:rPr lang="en-US" altLang="zh-CN" sz="2000" dirty="0"/>
              <a:t>.</a:t>
            </a:r>
            <a:r>
              <a:rPr lang="zh-CN" altLang="en-US" sz="2000" dirty="0" smtClean="0"/>
              <a:t>我国破产法称为</a:t>
            </a:r>
            <a:r>
              <a:rPr lang="zh-CN" altLang="en-US" sz="2000" dirty="0"/>
              <a:t>“整顿”</a:t>
            </a:r>
            <a:r>
              <a:rPr lang="en-US" altLang="zh-CN" sz="2000" dirty="0"/>
              <a:t>,</a:t>
            </a:r>
            <a:r>
              <a:rPr lang="zh-CN" altLang="en-US" sz="2000" dirty="0"/>
              <a:t>乃指经由利害关系人的申请</a:t>
            </a:r>
            <a:r>
              <a:rPr lang="en-US" altLang="zh-CN" sz="2000" dirty="0"/>
              <a:t>,</a:t>
            </a:r>
            <a:r>
              <a:rPr lang="zh-CN" altLang="en-US" sz="2000" dirty="0"/>
              <a:t>在审判机关的主持和利害关系人的</a:t>
            </a:r>
            <a:r>
              <a:rPr lang="zh-CN" altLang="en-US" sz="2000" dirty="0" smtClean="0"/>
              <a:t>参与下</a:t>
            </a:r>
            <a:r>
              <a:rPr lang="en-US" altLang="zh-CN" sz="2000" dirty="0"/>
              <a:t>,</a:t>
            </a:r>
            <a:r>
              <a:rPr lang="zh-CN" altLang="en-US" sz="2000" dirty="0"/>
              <a:t>对具有重整原因和经营能力的债务人</a:t>
            </a:r>
            <a:r>
              <a:rPr lang="en-US" altLang="zh-CN" sz="2000" dirty="0"/>
              <a:t>,</a:t>
            </a:r>
            <a:r>
              <a:rPr lang="zh-CN" altLang="en-US" sz="2000" dirty="0"/>
              <a:t>进行生产经营上的整顿和债权债务关系上的</a:t>
            </a:r>
            <a:r>
              <a:rPr lang="zh-CN" altLang="en-US" sz="2000" dirty="0" smtClean="0"/>
              <a:t>清</a:t>
            </a:r>
            <a:r>
              <a:rPr lang="zh-CN" altLang="en-US" sz="2000" dirty="0"/>
              <a:t>理</a:t>
            </a:r>
            <a:r>
              <a:rPr lang="en-US" altLang="zh-CN" sz="2000" dirty="0"/>
              <a:t>,</a:t>
            </a:r>
            <a:r>
              <a:rPr lang="zh-CN" altLang="en-US" sz="2000" dirty="0"/>
              <a:t>以期摆脱财务困境</a:t>
            </a:r>
            <a:r>
              <a:rPr lang="en-US" altLang="zh-CN" sz="2000" dirty="0"/>
              <a:t>,</a:t>
            </a:r>
            <a:r>
              <a:rPr lang="zh-CN" altLang="en-US" sz="2000" dirty="0"/>
              <a:t>重获经营能力的特殊法律程序</a:t>
            </a:r>
            <a:r>
              <a:rPr lang="en-US" altLang="zh-CN" sz="2000" dirty="0"/>
              <a:t>.</a:t>
            </a:r>
          </a:p>
          <a:p>
            <a:pPr indent="623888"/>
            <a:r>
              <a:rPr lang="zh-CN" altLang="en-US" sz="2000" dirty="0"/>
              <a:t>在破产法体系中</a:t>
            </a:r>
            <a:r>
              <a:rPr lang="en-US" altLang="zh-CN" sz="2000" dirty="0"/>
              <a:t>,</a:t>
            </a:r>
            <a:r>
              <a:rPr lang="zh-CN" altLang="en-US" sz="2000" dirty="0"/>
              <a:t>完善破产重整制度</a:t>
            </a:r>
            <a:r>
              <a:rPr lang="en-US" altLang="zh-CN" sz="2000" dirty="0"/>
              <a:t>,</a:t>
            </a:r>
            <a:r>
              <a:rPr lang="zh-CN" altLang="en-US" sz="2000" dirty="0"/>
              <a:t>加强对破产重整的研究</a:t>
            </a:r>
            <a:r>
              <a:rPr lang="en-US" altLang="zh-CN" sz="2000" dirty="0"/>
              <a:t>,</a:t>
            </a:r>
            <a:r>
              <a:rPr lang="zh-CN" altLang="en-US" sz="2000" dirty="0"/>
              <a:t>无疑对破产立法的完善、</a:t>
            </a:r>
          </a:p>
          <a:p>
            <a:pPr indent="623888"/>
            <a:r>
              <a:rPr lang="zh-CN" altLang="en-US" sz="2000" dirty="0"/>
              <a:t>破产法的推行</a:t>
            </a:r>
            <a:r>
              <a:rPr lang="en-US" altLang="zh-CN" sz="2000" dirty="0"/>
              <a:t>,</a:t>
            </a:r>
            <a:r>
              <a:rPr lang="zh-CN" altLang="en-US" sz="2000" dirty="0"/>
              <a:t>都具有十分重要的积极意义</a:t>
            </a:r>
            <a:r>
              <a:rPr lang="en-US" altLang="zh-CN" sz="2000" dirty="0"/>
              <a:t>.</a:t>
            </a:r>
            <a:r>
              <a:rPr lang="zh-CN" altLang="en-US" sz="2000" dirty="0"/>
              <a:t>主要表现在以下几个方面</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对被重整公司而言</a:t>
            </a:r>
            <a:r>
              <a:rPr lang="en-US" altLang="zh-CN" sz="2000" dirty="0"/>
              <a:t>,</a:t>
            </a:r>
            <a:r>
              <a:rPr lang="zh-CN" altLang="en-US" sz="2000" dirty="0"/>
              <a:t>重整制度的目的是挽救濒临破产的债务人企业</a:t>
            </a:r>
            <a:r>
              <a:rPr lang="en-US" altLang="zh-CN" sz="2000" dirty="0"/>
              <a:t>.</a:t>
            </a:r>
            <a:r>
              <a:rPr lang="zh-CN" altLang="en-US" sz="2000" dirty="0"/>
              <a:t>通过重整</a:t>
            </a:r>
            <a:r>
              <a:rPr lang="en-US" altLang="zh-CN" sz="2000" dirty="0"/>
              <a:t>,</a:t>
            </a:r>
            <a:r>
              <a:rPr lang="zh-CN" altLang="en-US" sz="2000" dirty="0" smtClean="0"/>
              <a:t>面临财务状况恶化或已暂停营业及有停业危险</a:t>
            </a:r>
            <a:r>
              <a:rPr lang="zh-CN" altLang="en-US" sz="2000" dirty="0"/>
              <a:t>的公司</a:t>
            </a:r>
            <a:r>
              <a:rPr lang="en-US" altLang="zh-CN" sz="2000" dirty="0"/>
              <a:t>,</a:t>
            </a:r>
            <a:r>
              <a:rPr lang="zh-CN" altLang="en-US" sz="2000" dirty="0"/>
              <a:t>可以摆脱困境继续经营</a:t>
            </a:r>
            <a:r>
              <a:rPr lang="en-US" altLang="zh-CN" sz="2000" dirty="0"/>
              <a:t>,</a:t>
            </a:r>
            <a:r>
              <a:rPr lang="zh-CN" altLang="en-US" sz="2000" dirty="0" smtClean="0"/>
              <a:t>免于解体或破产</a:t>
            </a:r>
            <a:r>
              <a:rPr lang="en-US" altLang="zh-CN" sz="2000" dirty="0"/>
              <a:t>,</a:t>
            </a:r>
            <a:r>
              <a:rPr lang="zh-CN" altLang="en-US" sz="2000" dirty="0"/>
              <a:t>并能够清偿到期债务</a:t>
            </a:r>
            <a:r>
              <a:rPr lang="en-US" altLang="zh-CN" sz="2000" dirty="0"/>
              <a:t>,</a:t>
            </a:r>
            <a:r>
              <a:rPr lang="zh-CN" altLang="en-US" sz="2000" dirty="0"/>
              <a:t>从而起死回生</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对社会整体利益而言</a:t>
            </a:r>
            <a:r>
              <a:rPr lang="en-US" altLang="zh-CN" sz="2000" dirty="0"/>
              <a:t>,</a:t>
            </a:r>
            <a:r>
              <a:rPr lang="zh-CN" altLang="en-US" sz="2000" dirty="0"/>
              <a:t>也就是对公司之外的债权人及投资公众和社会经济而言</a:t>
            </a:r>
            <a:r>
              <a:rPr lang="en-US" altLang="zh-CN" sz="2000" dirty="0"/>
              <a:t>,</a:t>
            </a:r>
            <a:r>
              <a:rPr lang="zh-CN" altLang="en-US" sz="2000" dirty="0" smtClean="0"/>
              <a:t>公司</a:t>
            </a:r>
            <a:r>
              <a:rPr lang="zh-CN" altLang="en-US" sz="2000" dirty="0"/>
              <a:t>重整的间接目的是保护公司债权人的利益以及社会投资公众的利益</a:t>
            </a:r>
            <a:r>
              <a:rPr lang="en-US" altLang="zh-CN" sz="2000" dirty="0"/>
              <a:t>,</a:t>
            </a:r>
            <a:r>
              <a:rPr lang="zh-CN" altLang="en-US" sz="2000" dirty="0"/>
              <a:t>还有公司职工利益</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9683250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重整</a:t>
            </a:r>
            <a:r>
              <a:rPr lang="zh-CN" altLang="en-US" sz="3200" b="1" dirty="0"/>
              <a:t>与和解　</a:t>
            </a:r>
          </a:p>
        </p:txBody>
      </p:sp>
      <p:sp>
        <p:nvSpPr>
          <p:cNvPr id="37" name="文本框 36"/>
          <p:cNvSpPr txBox="1"/>
          <p:nvPr/>
        </p:nvSpPr>
        <p:spPr>
          <a:xfrm>
            <a:off x="668359" y="847863"/>
            <a:ext cx="10938825" cy="3600986"/>
          </a:xfrm>
          <a:prstGeom prst="rect">
            <a:avLst/>
          </a:prstGeom>
          <a:noFill/>
        </p:spPr>
        <p:txBody>
          <a:bodyPr wrap="square" rtlCol="0">
            <a:spAutoFit/>
          </a:bodyPr>
          <a:lstStyle/>
          <a:p>
            <a:r>
              <a:rPr lang="zh-CN" altLang="en-US" sz="2400" b="1" dirty="0"/>
              <a:t>一、重整</a:t>
            </a:r>
          </a:p>
          <a:p>
            <a:pPr indent="623888"/>
            <a:r>
              <a:rPr lang="en-US" altLang="zh-CN" sz="2400" dirty="0"/>
              <a:t>(</a:t>
            </a:r>
            <a:r>
              <a:rPr lang="zh-CN" altLang="en-US" sz="2400" dirty="0"/>
              <a:t>二</a:t>
            </a:r>
            <a:r>
              <a:rPr lang="en-US" altLang="zh-CN" sz="2400" dirty="0"/>
              <a:t>)</a:t>
            </a:r>
            <a:r>
              <a:rPr lang="zh-CN" altLang="en-US" sz="2400" dirty="0"/>
              <a:t>重整申请和期间</a:t>
            </a:r>
          </a:p>
          <a:p>
            <a:pPr indent="623888"/>
            <a:r>
              <a:rPr lang="zh-CN" altLang="en-US" sz="2000" dirty="0"/>
              <a:t>１．重整申请</a:t>
            </a:r>
          </a:p>
          <a:p>
            <a:pPr indent="623888"/>
            <a:r>
              <a:rPr lang="zh-CN" altLang="en-US" sz="2000" dirty="0"/>
              <a:t>债务人或者债权人可以依法直接向人民法院申请对债务人进行重整</a:t>
            </a:r>
            <a:r>
              <a:rPr lang="en-US" altLang="zh-CN" sz="2000" dirty="0"/>
              <a:t>.</a:t>
            </a:r>
            <a:r>
              <a:rPr lang="zh-CN" altLang="en-US" sz="2000" dirty="0" smtClean="0"/>
              <a:t>债权人申请对债务人进行破产</a:t>
            </a:r>
            <a:r>
              <a:rPr lang="zh-CN" altLang="en-US" sz="2000" dirty="0"/>
              <a:t>清算的</a:t>
            </a:r>
            <a:r>
              <a:rPr lang="en-US" altLang="zh-CN" sz="2000" dirty="0"/>
              <a:t>,</a:t>
            </a:r>
            <a:r>
              <a:rPr lang="zh-CN" altLang="en-US" sz="2000" dirty="0"/>
              <a:t>在人民法院受理破产申请后、宣告债务人破产前</a:t>
            </a:r>
            <a:r>
              <a:rPr lang="en-US" altLang="zh-CN" sz="2000" dirty="0"/>
              <a:t>,</a:t>
            </a:r>
            <a:r>
              <a:rPr lang="zh-CN" altLang="en-US" sz="2000" dirty="0"/>
              <a:t>债务人或</a:t>
            </a:r>
            <a:r>
              <a:rPr lang="zh-CN" altLang="en-US" sz="2000" dirty="0" smtClean="0"/>
              <a:t>者出资额占债务人注册资本</a:t>
            </a:r>
            <a:r>
              <a:rPr lang="en-US" altLang="zh-CN" sz="2000" dirty="0"/>
              <a:t>l/</a:t>
            </a:r>
            <a:r>
              <a:rPr lang="zh-CN" altLang="en-US" sz="2000" dirty="0"/>
              <a:t>１０以上的出资人</a:t>
            </a:r>
            <a:r>
              <a:rPr lang="en-US" altLang="zh-CN" sz="2000" dirty="0"/>
              <a:t>,</a:t>
            </a:r>
            <a:r>
              <a:rPr lang="zh-CN" altLang="en-US" sz="2000" dirty="0"/>
              <a:t>可以向人民法院申请重整</a:t>
            </a:r>
            <a:r>
              <a:rPr lang="en-US" altLang="zh-CN" sz="2000" dirty="0"/>
              <a:t>.</a:t>
            </a:r>
            <a:r>
              <a:rPr lang="zh-CN" altLang="en-US" sz="2000" dirty="0"/>
              <a:t>人民法</a:t>
            </a:r>
            <a:r>
              <a:rPr lang="zh-CN" altLang="en-US" sz="2000" dirty="0" smtClean="0"/>
              <a:t>院经审查认为重整申请</a:t>
            </a:r>
            <a:r>
              <a:rPr lang="zh-CN" altLang="en-US" sz="2000" dirty="0"/>
              <a:t>符合本法规定的</a:t>
            </a:r>
            <a:r>
              <a:rPr lang="en-US" altLang="zh-CN" sz="2000" dirty="0"/>
              <a:t>,</a:t>
            </a:r>
            <a:r>
              <a:rPr lang="zh-CN" altLang="en-US" sz="2000" dirty="0"/>
              <a:t>应当裁定债务人重整</a:t>
            </a:r>
            <a:r>
              <a:rPr lang="en-US" altLang="zh-CN" sz="2000" dirty="0"/>
              <a:t>,</a:t>
            </a:r>
            <a:r>
              <a:rPr lang="zh-CN" altLang="en-US" sz="2000" dirty="0"/>
              <a:t>并予以公告</a:t>
            </a:r>
            <a:r>
              <a:rPr lang="en-US" altLang="zh-CN" sz="2000" dirty="0"/>
              <a:t>.</a:t>
            </a:r>
          </a:p>
          <a:p>
            <a:pPr indent="623888"/>
            <a:r>
              <a:rPr lang="zh-CN" altLang="en-US" sz="2000" dirty="0"/>
              <a:t>２．重整期间</a:t>
            </a:r>
          </a:p>
          <a:p>
            <a:pPr indent="623888"/>
            <a:r>
              <a:rPr lang="zh-CN" altLang="en-US" sz="2000" dirty="0"/>
              <a:t>自人民法院裁定债务人重整之日起至重整程序终止</a:t>
            </a:r>
            <a:r>
              <a:rPr lang="en-US" altLang="zh-CN" sz="2000" dirty="0"/>
              <a:t>,</a:t>
            </a:r>
            <a:r>
              <a:rPr lang="zh-CN" altLang="en-US" sz="2000" dirty="0"/>
              <a:t>为重整期间</a:t>
            </a:r>
            <a:r>
              <a:rPr lang="en-US" altLang="zh-CN" sz="2000" dirty="0"/>
              <a:t>.</a:t>
            </a:r>
            <a:r>
              <a:rPr lang="zh-CN" altLang="en-US" sz="2000" dirty="0"/>
              <a:t>重整期间</a:t>
            </a:r>
            <a:r>
              <a:rPr lang="zh-CN" altLang="en-US" sz="2000" dirty="0" smtClean="0"/>
              <a:t>是重整程序开</a:t>
            </a:r>
            <a:r>
              <a:rPr lang="zh-CN" altLang="en-US" sz="2000" dirty="0"/>
              <a:t>始后的一个法定期间</a:t>
            </a:r>
            <a:r>
              <a:rPr lang="en-US" altLang="zh-CN" sz="2000" dirty="0"/>
              <a:t>,</a:t>
            </a:r>
            <a:r>
              <a:rPr lang="zh-CN" altLang="en-US" sz="2000" dirty="0"/>
              <a:t>其目的在于防止债权人</a:t>
            </a:r>
            <a:r>
              <a:rPr lang="zh-CN" altLang="en-US" sz="2000" dirty="0" smtClean="0"/>
              <a:t>在重整管理期间对债务人及其财产采取诉讼</a:t>
            </a:r>
            <a:r>
              <a:rPr lang="zh-CN" altLang="en-US" sz="2000" dirty="0"/>
              <a:t>或其他程序行为</a:t>
            </a:r>
            <a:r>
              <a:rPr lang="en-US" altLang="zh-CN" sz="2000" dirty="0"/>
              <a:t>,</a:t>
            </a:r>
            <a:r>
              <a:rPr lang="zh-CN" altLang="en-US" sz="2000" dirty="0"/>
              <a:t>以便保护企业的营运价值和制订重整计划</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450407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重整</a:t>
            </a:r>
            <a:r>
              <a:rPr lang="zh-CN" altLang="en-US" sz="3200" b="1" dirty="0"/>
              <a:t>与和解　</a:t>
            </a:r>
          </a:p>
        </p:txBody>
      </p:sp>
      <p:sp>
        <p:nvSpPr>
          <p:cNvPr id="37" name="文本框 36"/>
          <p:cNvSpPr txBox="1"/>
          <p:nvPr/>
        </p:nvSpPr>
        <p:spPr>
          <a:xfrm>
            <a:off x="668359" y="847863"/>
            <a:ext cx="10938825" cy="4185762"/>
          </a:xfrm>
          <a:prstGeom prst="rect">
            <a:avLst/>
          </a:prstGeom>
          <a:noFill/>
        </p:spPr>
        <p:txBody>
          <a:bodyPr wrap="square" rtlCol="0">
            <a:spAutoFit/>
          </a:bodyPr>
          <a:lstStyle/>
          <a:p>
            <a:r>
              <a:rPr lang="zh-CN" altLang="en-US" sz="2400" b="1" dirty="0"/>
              <a:t>一、重整</a:t>
            </a:r>
          </a:p>
          <a:p>
            <a:pPr indent="534988"/>
            <a:r>
              <a:rPr lang="en-US" altLang="zh-CN" sz="2400" dirty="0"/>
              <a:t>(</a:t>
            </a:r>
            <a:r>
              <a:rPr lang="zh-CN" altLang="en-US" sz="2400" dirty="0"/>
              <a:t>三</a:t>
            </a:r>
            <a:r>
              <a:rPr lang="en-US" altLang="zh-CN" sz="2400" dirty="0"/>
              <a:t>)</a:t>
            </a:r>
            <a:r>
              <a:rPr lang="zh-CN" altLang="en-US" sz="2400" dirty="0"/>
              <a:t>重整计划的制订与执行</a:t>
            </a:r>
          </a:p>
          <a:p>
            <a:pPr indent="534988"/>
            <a:r>
              <a:rPr lang="zh-CN" altLang="en-US" sz="2000" dirty="0"/>
              <a:t>１．重整计划的制订</a:t>
            </a:r>
          </a:p>
          <a:p>
            <a:pPr marL="981075"/>
            <a:r>
              <a:rPr lang="en-US" altLang="zh-CN" sz="2000" dirty="0"/>
              <a:t>(</a:t>
            </a:r>
            <a:r>
              <a:rPr lang="zh-CN" altLang="en-US" sz="2000" dirty="0"/>
              <a:t>１</a:t>
            </a:r>
            <a:r>
              <a:rPr lang="en-US" altLang="zh-CN" sz="2000" dirty="0"/>
              <a:t>)</a:t>
            </a:r>
            <a:r>
              <a:rPr lang="zh-CN" altLang="en-US" sz="2000" dirty="0"/>
              <a:t>重整计划准备阶段</a:t>
            </a:r>
            <a:r>
              <a:rPr lang="en-US" altLang="zh-CN" sz="2000" dirty="0"/>
              <a:t>.</a:t>
            </a:r>
          </a:p>
          <a:p>
            <a:pPr marL="981075"/>
            <a:r>
              <a:rPr lang="en-US" altLang="zh-CN" sz="2000" dirty="0"/>
              <a:t>«</a:t>
            </a:r>
            <a:r>
              <a:rPr lang="zh-CN" altLang="en-US" sz="2000" dirty="0"/>
              <a:t>企业破产法</a:t>
            </a:r>
            <a:r>
              <a:rPr lang="en-US" altLang="zh-CN" sz="2000" dirty="0"/>
              <a:t>»</a:t>
            </a:r>
            <a:r>
              <a:rPr lang="zh-CN" altLang="en-US" sz="2000" dirty="0"/>
              <a:t>第７９条规定</a:t>
            </a:r>
            <a:r>
              <a:rPr lang="en-US" altLang="zh-CN" sz="2000" dirty="0"/>
              <a:t>:“</a:t>
            </a:r>
            <a:r>
              <a:rPr lang="zh-CN" altLang="en-US" sz="2000" dirty="0"/>
              <a:t>债务人或者管理人应当自人民法院裁定债务人重整之</a:t>
            </a:r>
            <a:r>
              <a:rPr lang="zh-CN" altLang="en-US" sz="2000" dirty="0" smtClean="0"/>
              <a:t>日起</a:t>
            </a:r>
            <a:r>
              <a:rPr lang="zh-CN" altLang="en-US" sz="2000" dirty="0"/>
              <a:t>６个月内</a:t>
            </a:r>
            <a:r>
              <a:rPr lang="en-US" altLang="zh-CN" sz="2000" dirty="0"/>
              <a:t>,</a:t>
            </a:r>
            <a:r>
              <a:rPr lang="zh-CN" altLang="en-US" sz="2000" dirty="0"/>
              <a:t>同时向人民法院和债权人会议提交重整计划草案</a:t>
            </a:r>
            <a:r>
              <a:rPr lang="en-US" altLang="zh-CN" sz="2000" dirty="0" smtClean="0"/>
              <a:t>..</a:t>
            </a:r>
            <a:r>
              <a:rPr lang="en-US" altLang="zh-CN" sz="2000" dirty="0"/>
              <a:t>”</a:t>
            </a:r>
          </a:p>
          <a:p>
            <a:pPr marL="981075"/>
            <a:r>
              <a:rPr lang="en-US" altLang="zh-CN" sz="2000" dirty="0"/>
              <a:t>(</a:t>
            </a:r>
            <a:r>
              <a:rPr lang="zh-CN" altLang="en-US" sz="2000" dirty="0"/>
              <a:t>２</a:t>
            </a:r>
            <a:r>
              <a:rPr lang="en-US" altLang="zh-CN" sz="2000" dirty="0"/>
              <a:t>)</a:t>
            </a:r>
            <a:r>
              <a:rPr lang="zh-CN" altLang="en-US" sz="2000" dirty="0"/>
              <a:t>重整计划通过阶段</a:t>
            </a:r>
            <a:r>
              <a:rPr lang="en-US" altLang="zh-CN" sz="2000" dirty="0"/>
              <a:t>.</a:t>
            </a:r>
          </a:p>
          <a:p>
            <a:pPr marL="981075"/>
            <a:r>
              <a:rPr lang="zh-CN" altLang="en-US" sz="2000" dirty="0"/>
              <a:t>重整计划通过阶段即从重整计划草案提交时起</a:t>
            </a:r>
            <a:r>
              <a:rPr lang="en-US" altLang="zh-CN" sz="2000" dirty="0"/>
              <a:t>,</a:t>
            </a:r>
            <a:r>
              <a:rPr lang="zh-CN" altLang="en-US" sz="2000" dirty="0"/>
              <a:t>到债权人会议表决后人民法院裁定</a:t>
            </a:r>
            <a:r>
              <a:rPr lang="zh-CN" altLang="en-US" sz="2000" dirty="0" smtClean="0"/>
              <a:t>批准</a:t>
            </a:r>
            <a:r>
              <a:rPr lang="zh-CN" altLang="en-US" sz="2000" dirty="0"/>
              <a:t>或不批准重整计划并终止重整程序</a:t>
            </a:r>
            <a:r>
              <a:rPr lang="en-US" altLang="zh-CN" sz="2000" dirty="0"/>
              <a:t>,</a:t>
            </a:r>
            <a:r>
              <a:rPr lang="zh-CN" altLang="en-US" sz="2000" dirty="0"/>
              <a:t>或者依据表决未通过的事实裁定终止重整程序时止</a:t>
            </a:r>
            <a:r>
              <a:rPr lang="en-US" altLang="zh-CN" sz="2000" dirty="0" smtClean="0"/>
              <a:t>.</a:t>
            </a:r>
            <a:r>
              <a:rPr lang="zh-CN" altLang="en-US" sz="2000" dirty="0" smtClean="0"/>
              <a:t>这一期间没</a:t>
            </a:r>
            <a:r>
              <a:rPr lang="zh-CN" altLang="en-US" sz="2000" dirty="0"/>
              <a:t>有法定期限</a:t>
            </a:r>
            <a:r>
              <a:rPr lang="en-US" altLang="zh-CN" sz="2000" dirty="0"/>
              <a:t>,</a:t>
            </a:r>
            <a:r>
              <a:rPr lang="zh-CN" altLang="en-US" sz="2000" dirty="0"/>
              <a:t>由人民法院酌情决定</a:t>
            </a:r>
            <a:r>
              <a:rPr lang="en-US" altLang="zh-CN" sz="2000" dirty="0"/>
              <a:t>.</a:t>
            </a:r>
          </a:p>
          <a:p>
            <a:pPr indent="534988"/>
            <a:r>
              <a:rPr lang="zh-CN" altLang="en-US" sz="2000" dirty="0"/>
              <a:t>２．重整计划的执行</a:t>
            </a:r>
          </a:p>
          <a:p>
            <a:pPr marL="534988" indent="446088"/>
            <a:r>
              <a:rPr lang="en-US" altLang="zh-CN" sz="2000" dirty="0"/>
              <a:t>(</a:t>
            </a:r>
            <a:r>
              <a:rPr lang="zh-CN" altLang="en-US" sz="2000" dirty="0"/>
              <a:t>１</a:t>
            </a:r>
            <a:r>
              <a:rPr lang="en-US" altLang="zh-CN" sz="2000" dirty="0"/>
              <a:t>)</a:t>
            </a:r>
            <a:r>
              <a:rPr lang="zh-CN" altLang="en-US" sz="2000" dirty="0"/>
              <a:t>重整计划的执行人</a:t>
            </a:r>
            <a:r>
              <a:rPr lang="en-US" altLang="zh-CN" sz="2000" dirty="0" smtClean="0"/>
              <a:t>.</a:t>
            </a:r>
            <a:r>
              <a:rPr lang="zh-CN" altLang="en-US" sz="2000" dirty="0" smtClean="0"/>
              <a:t>     </a:t>
            </a:r>
            <a:r>
              <a:rPr lang="en-US" altLang="zh-CN" sz="2000" dirty="0" smtClean="0"/>
              <a:t>(</a:t>
            </a:r>
            <a:r>
              <a:rPr lang="zh-CN" altLang="en-US" sz="2000" dirty="0"/>
              <a:t>２</a:t>
            </a:r>
            <a:r>
              <a:rPr lang="en-US" altLang="zh-CN" sz="2000" dirty="0"/>
              <a:t>)</a:t>
            </a:r>
            <a:r>
              <a:rPr lang="zh-CN" altLang="en-US" sz="2000" dirty="0"/>
              <a:t>重整计划的监督人</a:t>
            </a:r>
            <a:r>
              <a:rPr lang="en-US" altLang="zh-CN" sz="2000" dirty="0" smtClean="0"/>
              <a:t>.</a:t>
            </a:r>
          </a:p>
          <a:p>
            <a:pPr marL="534988" indent="446088"/>
            <a:r>
              <a:rPr lang="en-US" altLang="zh-CN" sz="2000" dirty="0"/>
              <a:t>(</a:t>
            </a:r>
            <a:r>
              <a:rPr lang="zh-CN" altLang="en-US" sz="2000" dirty="0"/>
              <a:t>３</a:t>
            </a:r>
            <a:r>
              <a:rPr lang="en-US" altLang="zh-CN" sz="2000" dirty="0"/>
              <a:t>)</a:t>
            </a:r>
            <a:r>
              <a:rPr lang="zh-CN" altLang="en-US" sz="2000" dirty="0"/>
              <a:t>重整计划</a:t>
            </a:r>
            <a:r>
              <a:rPr lang="zh-CN" altLang="en-US" sz="2000" dirty="0" smtClean="0"/>
              <a:t>的约束力</a:t>
            </a:r>
            <a:r>
              <a:rPr lang="en-US" altLang="zh-CN" sz="2000" dirty="0" smtClean="0"/>
              <a:t>.</a:t>
            </a:r>
            <a:r>
              <a:rPr lang="zh-CN" altLang="en-US" sz="2000" dirty="0" smtClean="0"/>
              <a:t>     </a:t>
            </a:r>
            <a:r>
              <a:rPr lang="en-US" altLang="zh-CN" sz="2000" dirty="0" smtClean="0"/>
              <a:t>(</a:t>
            </a:r>
            <a:r>
              <a:rPr lang="zh-CN" altLang="en-US" sz="2000" dirty="0" smtClean="0"/>
              <a:t>４</a:t>
            </a:r>
            <a:r>
              <a:rPr lang="en-US" altLang="zh-CN" sz="2000" dirty="0"/>
              <a:t>)</a:t>
            </a:r>
            <a:r>
              <a:rPr lang="zh-CN" altLang="en-US" sz="2000" dirty="0"/>
              <a:t>重整计划的执行终止</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906545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重整</a:t>
            </a:r>
            <a:r>
              <a:rPr lang="zh-CN" altLang="en-US" sz="3200" b="1" dirty="0"/>
              <a:t>与和解　</a:t>
            </a:r>
          </a:p>
        </p:txBody>
      </p:sp>
      <p:sp>
        <p:nvSpPr>
          <p:cNvPr id="37" name="文本框 36"/>
          <p:cNvSpPr txBox="1"/>
          <p:nvPr/>
        </p:nvSpPr>
        <p:spPr>
          <a:xfrm>
            <a:off x="668359" y="847863"/>
            <a:ext cx="10938825" cy="4832092"/>
          </a:xfrm>
          <a:prstGeom prst="rect">
            <a:avLst/>
          </a:prstGeom>
          <a:noFill/>
        </p:spPr>
        <p:txBody>
          <a:bodyPr wrap="square" rtlCol="0">
            <a:spAutoFit/>
          </a:bodyPr>
          <a:lstStyle/>
          <a:p>
            <a:r>
              <a:rPr lang="zh-CN" altLang="en-US" sz="2400" b="1" dirty="0"/>
              <a:t>二、和解</a:t>
            </a:r>
          </a:p>
          <a:p>
            <a:pPr indent="534988"/>
            <a:r>
              <a:rPr lang="en-US" altLang="zh-CN" sz="2400" dirty="0"/>
              <a:t>(</a:t>
            </a:r>
            <a:r>
              <a:rPr lang="zh-CN" altLang="en-US" sz="2400" dirty="0"/>
              <a:t>一</a:t>
            </a:r>
            <a:r>
              <a:rPr lang="en-US" altLang="zh-CN" sz="2400" dirty="0"/>
              <a:t>)</a:t>
            </a:r>
            <a:r>
              <a:rPr lang="zh-CN" altLang="en-US" sz="2400" dirty="0"/>
              <a:t>和解的概念与特征</a:t>
            </a:r>
          </a:p>
          <a:p>
            <a:pPr indent="534988"/>
            <a:r>
              <a:rPr lang="zh-CN" altLang="en-US" sz="2000" dirty="0" smtClean="0"/>
              <a:t>１</a:t>
            </a:r>
            <a:r>
              <a:rPr lang="en-US" altLang="zh-CN" sz="2000" dirty="0" smtClean="0"/>
              <a:t>.</a:t>
            </a:r>
            <a:r>
              <a:rPr lang="zh-CN" altLang="en-US" sz="2000" dirty="0" smtClean="0"/>
              <a:t>和解的</a:t>
            </a:r>
            <a:r>
              <a:rPr lang="zh-CN" altLang="en-US" sz="2000" dirty="0"/>
              <a:t>概念</a:t>
            </a:r>
          </a:p>
          <a:p>
            <a:pPr indent="534988"/>
            <a:r>
              <a:rPr lang="zh-CN" altLang="en-US" sz="2000" dirty="0"/>
              <a:t>破产和解</a:t>
            </a:r>
            <a:r>
              <a:rPr lang="en-US" altLang="zh-CN" sz="2000" dirty="0"/>
              <a:t>,</a:t>
            </a:r>
            <a:r>
              <a:rPr lang="zh-CN" altLang="en-US" sz="2000" dirty="0"/>
              <a:t>是指具备破产原因的债务人</a:t>
            </a:r>
            <a:r>
              <a:rPr lang="en-US" altLang="zh-CN" sz="2000" dirty="0"/>
              <a:t>,</a:t>
            </a:r>
            <a:r>
              <a:rPr lang="zh-CN" altLang="en-US" sz="2000" dirty="0"/>
              <a:t>为避免破产清算</a:t>
            </a:r>
            <a:r>
              <a:rPr lang="en-US" altLang="zh-CN" sz="2000" dirty="0"/>
              <a:t>,</a:t>
            </a:r>
            <a:r>
              <a:rPr lang="zh-CN" altLang="en-US" sz="2000" dirty="0" smtClean="0"/>
              <a:t>而与债权人会议达成以让步方式了结债务</a:t>
            </a:r>
            <a:r>
              <a:rPr lang="zh-CN" altLang="en-US" sz="2000" dirty="0"/>
              <a:t>的协议</a:t>
            </a:r>
            <a:r>
              <a:rPr lang="en-US" altLang="zh-CN" sz="2000" dirty="0"/>
              <a:t>,</a:t>
            </a:r>
            <a:r>
              <a:rPr lang="zh-CN" altLang="en-US" sz="2000" dirty="0"/>
              <a:t>协议经法院认可后生效的法律程序</a:t>
            </a:r>
            <a:r>
              <a:rPr lang="en-US" altLang="zh-CN" sz="2000" dirty="0"/>
              <a:t>.</a:t>
            </a:r>
            <a:r>
              <a:rPr lang="zh-CN" altLang="en-US" sz="2000" dirty="0" smtClean="0"/>
              <a:t>破产和解可以在申请破产时到破产分配开</a:t>
            </a:r>
            <a:r>
              <a:rPr lang="zh-CN" altLang="en-US" sz="2000" dirty="0"/>
              <a:t>始前之中的任何时间提出</a:t>
            </a:r>
            <a:r>
              <a:rPr lang="en-US" altLang="zh-CN" sz="2000" dirty="0"/>
              <a:t>.</a:t>
            </a:r>
          </a:p>
          <a:p>
            <a:pPr indent="534988"/>
            <a:r>
              <a:rPr lang="zh-CN" altLang="en-US" sz="2000" dirty="0" smtClean="0"/>
              <a:t>２</a:t>
            </a:r>
            <a:r>
              <a:rPr lang="en-US" altLang="zh-CN" sz="2000" dirty="0" smtClean="0"/>
              <a:t>.</a:t>
            </a:r>
            <a:r>
              <a:rPr lang="zh-CN" altLang="en-US" sz="2000" dirty="0" smtClean="0"/>
              <a:t> </a:t>
            </a:r>
            <a:r>
              <a:rPr lang="zh-CN" altLang="en-US" sz="2000" dirty="0"/>
              <a:t>和解的特征</a:t>
            </a:r>
          </a:p>
          <a:p>
            <a:pPr indent="534988"/>
            <a:r>
              <a:rPr lang="zh-CN" altLang="en-US" sz="2000" dirty="0"/>
              <a:t>和解的特征主要表现在以下几个方面</a:t>
            </a:r>
            <a:r>
              <a:rPr lang="en-US" altLang="zh-CN" sz="2000" dirty="0"/>
              <a:t>.</a:t>
            </a:r>
          </a:p>
          <a:p>
            <a:pPr marL="534988"/>
            <a:r>
              <a:rPr lang="en-US" altLang="zh-CN" sz="2000" dirty="0"/>
              <a:t>(</a:t>
            </a:r>
            <a:r>
              <a:rPr lang="zh-CN" altLang="en-US" sz="2000" dirty="0"/>
              <a:t>１</a:t>
            </a:r>
            <a:r>
              <a:rPr lang="en-US" altLang="zh-CN" sz="2000" dirty="0"/>
              <a:t>)</a:t>
            </a:r>
            <a:r>
              <a:rPr lang="zh-CN" altLang="en-US" sz="2000" dirty="0"/>
              <a:t>债务人已具备破产原因</a:t>
            </a:r>
            <a:r>
              <a:rPr lang="en-US" altLang="zh-CN" sz="2000" dirty="0"/>
              <a:t>.</a:t>
            </a:r>
          </a:p>
          <a:p>
            <a:pPr marL="534988"/>
            <a:r>
              <a:rPr lang="zh-CN" altLang="en-US" sz="2000" dirty="0"/>
              <a:t>当企业法人不能清偿到期债务</a:t>
            </a:r>
            <a:r>
              <a:rPr lang="en-US" altLang="zh-CN" sz="2000" dirty="0"/>
              <a:t>,</a:t>
            </a:r>
            <a:r>
              <a:rPr lang="zh-CN" altLang="en-US" sz="2000" dirty="0"/>
              <a:t>并且资产不足以清偿全部债务或</a:t>
            </a:r>
            <a:r>
              <a:rPr lang="zh-CN" altLang="en-US" sz="2000" dirty="0" smtClean="0"/>
              <a:t>者明显缺乏清偿能力时</a:t>
            </a:r>
            <a:r>
              <a:rPr lang="en-US" altLang="zh-CN" sz="2000" dirty="0"/>
              <a:t>,</a:t>
            </a:r>
            <a:r>
              <a:rPr lang="zh-CN" altLang="en-US" sz="2000" dirty="0"/>
              <a:t>债务人为了避免破产清算</a:t>
            </a:r>
            <a:r>
              <a:rPr lang="en-US" altLang="zh-CN" sz="2000" dirty="0"/>
              <a:t>,</a:t>
            </a:r>
            <a:r>
              <a:rPr lang="zh-CN" altLang="en-US" sz="2000" dirty="0"/>
              <a:t>才会主动提出和解</a:t>
            </a:r>
            <a:r>
              <a:rPr lang="en-US" altLang="zh-CN" sz="2000" dirty="0"/>
              <a:t>.</a:t>
            </a:r>
            <a:r>
              <a:rPr lang="zh-CN" altLang="en-US" sz="2000" dirty="0"/>
              <a:t>若债务人不具备破产原因</a:t>
            </a:r>
            <a:r>
              <a:rPr lang="en-US" altLang="zh-CN" sz="2000" dirty="0"/>
              <a:t>,</a:t>
            </a:r>
            <a:r>
              <a:rPr lang="zh-CN" altLang="en-US" sz="2000" dirty="0" smtClean="0"/>
              <a:t>破产清算程序无从适</a:t>
            </a:r>
            <a:r>
              <a:rPr lang="zh-CN" altLang="en-US" sz="2000" dirty="0"/>
              <a:t>用</a:t>
            </a:r>
            <a:r>
              <a:rPr lang="en-US" altLang="zh-CN" sz="2000" dirty="0"/>
              <a:t>,</a:t>
            </a:r>
            <a:r>
              <a:rPr lang="zh-CN" altLang="en-US" sz="2000" dirty="0"/>
              <a:t>自然就没有和解之说</a:t>
            </a:r>
            <a:r>
              <a:rPr lang="en-US" altLang="zh-CN" sz="2000" dirty="0"/>
              <a:t>.</a:t>
            </a:r>
          </a:p>
          <a:p>
            <a:pPr marL="534988"/>
            <a:r>
              <a:rPr lang="en-US" altLang="zh-CN" sz="2000" dirty="0"/>
              <a:t>(</a:t>
            </a:r>
            <a:r>
              <a:rPr lang="zh-CN" altLang="en-US" sz="2000" dirty="0"/>
              <a:t>２</a:t>
            </a:r>
            <a:r>
              <a:rPr lang="en-US" altLang="zh-CN" sz="2000" dirty="0"/>
              <a:t>)</a:t>
            </a:r>
            <a:r>
              <a:rPr lang="zh-CN" altLang="en-US" sz="2000" dirty="0"/>
              <a:t>破产和解只能由债务人提出</a:t>
            </a:r>
            <a:r>
              <a:rPr lang="en-US" altLang="zh-CN" sz="2000" dirty="0"/>
              <a:t>.</a:t>
            </a:r>
          </a:p>
          <a:p>
            <a:pPr marL="534988"/>
            <a:r>
              <a:rPr lang="zh-CN" altLang="en-US" sz="2000" dirty="0"/>
              <a:t>由于和解以后债务人将继续承担债务清偿责任</a:t>
            </a:r>
            <a:r>
              <a:rPr lang="en-US" altLang="zh-CN" sz="2000" dirty="0"/>
              <a:t>,</a:t>
            </a:r>
            <a:r>
              <a:rPr lang="zh-CN" altLang="en-US" sz="2000" dirty="0"/>
              <a:t>故破产清算有时也不失为破产企业</a:t>
            </a:r>
            <a:r>
              <a:rPr lang="zh-CN" altLang="en-US" sz="2000" dirty="0" smtClean="0"/>
              <a:t>的出资人</a:t>
            </a:r>
            <a:r>
              <a:rPr lang="zh-CN" altLang="en-US" sz="2000" dirty="0"/>
              <a:t>或者破产自然人了结债务、重新开始的一种选择</a:t>
            </a:r>
            <a:r>
              <a:rPr lang="en-US" altLang="zh-CN" sz="2000" dirty="0"/>
              <a:t>.</a:t>
            </a:r>
            <a:r>
              <a:rPr lang="zh-CN" altLang="en-US" sz="2000" dirty="0"/>
              <a:t>因此</a:t>
            </a:r>
            <a:r>
              <a:rPr lang="en-US" altLang="zh-CN" sz="2000" dirty="0"/>
              <a:t>,</a:t>
            </a:r>
            <a:r>
              <a:rPr lang="zh-CN" altLang="en-US" sz="2000" dirty="0"/>
              <a:t>是否请求和解应由债务人</a:t>
            </a:r>
            <a:r>
              <a:rPr lang="zh-CN" altLang="en-US" sz="2000" dirty="0" smtClean="0"/>
              <a:t>自行决</a:t>
            </a:r>
            <a:r>
              <a:rPr lang="zh-CN" altLang="en-US" sz="2000" dirty="0"/>
              <a:t>定</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7961747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重整</a:t>
            </a:r>
            <a:r>
              <a:rPr lang="zh-CN" altLang="en-US" sz="3200" b="1" dirty="0"/>
              <a:t>与和解　</a:t>
            </a:r>
          </a:p>
        </p:txBody>
      </p:sp>
      <p:sp>
        <p:nvSpPr>
          <p:cNvPr id="37" name="文本框 36"/>
          <p:cNvSpPr txBox="1"/>
          <p:nvPr/>
        </p:nvSpPr>
        <p:spPr>
          <a:xfrm>
            <a:off x="668359" y="847863"/>
            <a:ext cx="10938825" cy="4462760"/>
          </a:xfrm>
          <a:prstGeom prst="rect">
            <a:avLst/>
          </a:prstGeom>
          <a:noFill/>
        </p:spPr>
        <p:txBody>
          <a:bodyPr wrap="square" rtlCol="0">
            <a:spAutoFit/>
          </a:bodyPr>
          <a:lstStyle/>
          <a:p>
            <a:r>
              <a:rPr lang="zh-CN" altLang="en-US" sz="2400" b="1" dirty="0"/>
              <a:t>二、和解</a:t>
            </a:r>
          </a:p>
          <a:p>
            <a:pPr indent="534988"/>
            <a:endParaRPr lang="en-US" altLang="zh-CN" sz="2000" dirty="0" smtClean="0"/>
          </a:p>
          <a:p>
            <a:pPr indent="534988"/>
            <a:r>
              <a:rPr lang="zh-CN" altLang="en-US" sz="2000" dirty="0" smtClean="0"/>
              <a:t>２</a:t>
            </a:r>
            <a:r>
              <a:rPr lang="en-US" altLang="zh-CN" sz="2000" dirty="0" smtClean="0"/>
              <a:t>.</a:t>
            </a:r>
            <a:r>
              <a:rPr lang="zh-CN" altLang="en-US" sz="2000" dirty="0" smtClean="0"/>
              <a:t> </a:t>
            </a:r>
            <a:r>
              <a:rPr lang="zh-CN" altLang="en-US" sz="2000" dirty="0"/>
              <a:t>和解的特征</a:t>
            </a:r>
          </a:p>
          <a:p>
            <a:pPr indent="534988"/>
            <a:r>
              <a:rPr lang="zh-CN" altLang="en-US" sz="2000" dirty="0"/>
              <a:t>和解的特征主要表现在以下几个方面</a:t>
            </a:r>
            <a:r>
              <a:rPr lang="en-US" altLang="zh-CN" sz="2000" dirty="0"/>
              <a:t>.</a:t>
            </a:r>
          </a:p>
          <a:p>
            <a:pPr marL="534988"/>
            <a:r>
              <a:rPr lang="en-US" altLang="zh-CN" sz="2000" dirty="0"/>
              <a:t>(</a:t>
            </a:r>
            <a:r>
              <a:rPr lang="zh-CN" altLang="en-US" sz="2000" dirty="0"/>
              <a:t>３</a:t>
            </a:r>
            <a:r>
              <a:rPr lang="en-US" altLang="zh-CN" sz="2000" dirty="0"/>
              <a:t>)</a:t>
            </a:r>
            <a:r>
              <a:rPr lang="zh-CN" altLang="en-US" sz="2000" dirty="0"/>
              <a:t>破产和解的目的是避免破产清算</a:t>
            </a:r>
            <a:r>
              <a:rPr lang="en-US" altLang="zh-CN" sz="2000" dirty="0"/>
              <a:t>.</a:t>
            </a:r>
          </a:p>
          <a:p>
            <a:pPr marL="534988"/>
            <a:r>
              <a:rPr lang="zh-CN" altLang="en-US" sz="2000" dirty="0"/>
              <a:t>在符合法律程序的情况下</a:t>
            </a:r>
            <a:r>
              <a:rPr lang="en-US" altLang="zh-CN" sz="2000" dirty="0"/>
              <a:t>,</a:t>
            </a:r>
            <a:r>
              <a:rPr lang="zh-CN" altLang="en-US" sz="2000" dirty="0"/>
              <a:t>债务人为避免破产清算而提出减少、延缓债务</a:t>
            </a:r>
            <a:r>
              <a:rPr lang="en-US" altLang="zh-CN" sz="2000" dirty="0"/>
              <a:t>,</a:t>
            </a:r>
            <a:r>
              <a:rPr lang="zh-CN" altLang="en-US" sz="2000" dirty="0"/>
              <a:t>第三人承担</a:t>
            </a:r>
          </a:p>
          <a:p>
            <a:pPr marL="534988"/>
            <a:r>
              <a:rPr lang="zh-CN" altLang="en-US" sz="2000" dirty="0"/>
              <a:t>清偿等请求</a:t>
            </a:r>
            <a:r>
              <a:rPr lang="en-US" altLang="zh-CN" sz="2000" dirty="0" smtClean="0"/>
              <a:t>,</a:t>
            </a:r>
            <a:endParaRPr lang="en-US" altLang="zh-CN" sz="2000" dirty="0"/>
          </a:p>
          <a:p>
            <a:pPr marL="534988"/>
            <a:r>
              <a:rPr lang="en-US" altLang="zh-CN" sz="2000" dirty="0"/>
              <a:t>(</a:t>
            </a:r>
            <a:r>
              <a:rPr lang="zh-CN" altLang="en-US" sz="2000" dirty="0"/>
              <a:t>４</a:t>
            </a:r>
            <a:r>
              <a:rPr lang="en-US" altLang="zh-CN" sz="2000" dirty="0"/>
              <a:t>)</a:t>
            </a:r>
            <a:r>
              <a:rPr lang="zh-CN" altLang="en-US" sz="2000" dirty="0"/>
              <a:t>破产和解的内容是通过双方协议了结债务</a:t>
            </a:r>
            <a:r>
              <a:rPr lang="en-US" altLang="zh-CN" sz="2000" dirty="0"/>
              <a:t>.</a:t>
            </a:r>
          </a:p>
          <a:p>
            <a:pPr marL="534988"/>
            <a:r>
              <a:rPr lang="zh-CN" altLang="en-US" sz="2000" dirty="0"/>
              <a:t>破产清算是以债务人的现有财产即时了结债务的</a:t>
            </a:r>
            <a:r>
              <a:rPr lang="en-US" altLang="zh-CN" sz="2000" dirty="0"/>
              <a:t>.</a:t>
            </a:r>
            <a:r>
              <a:rPr lang="zh-CN" altLang="en-US" sz="2000" dirty="0"/>
              <a:t>这虽然有及时清偿之利</a:t>
            </a:r>
            <a:r>
              <a:rPr lang="en-US" altLang="zh-CN" sz="2000" dirty="0"/>
              <a:t>,</a:t>
            </a:r>
            <a:r>
              <a:rPr lang="zh-CN" altLang="en-US" sz="2000" dirty="0" smtClean="0"/>
              <a:t>但债权人清偿所得受到现有财产</a:t>
            </a:r>
            <a:r>
              <a:rPr lang="zh-CN" altLang="en-US" sz="2000" dirty="0"/>
              <a:t>的局限</a:t>
            </a:r>
            <a:r>
              <a:rPr lang="en-US" altLang="zh-CN" sz="2000" dirty="0"/>
              <a:t>,</a:t>
            </a:r>
            <a:r>
              <a:rPr lang="zh-CN" altLang="en-US" sz="2000" dirty="0"/>
              <a:t>往往损失巨大</a:t>
            </a:r>
            <a:r>
              <a:rPr lang="en-US" altLang="zh-CN" sz="2000" dirty="0"/>
              <a:t>.</a:t>
            </a:r>
            <a:r>
              <a:rPr lang="zh-CN" altLang="en-US" sz="2000" dirty="0"/>
              <a:t>而和解不仅以债务人的现有财产</a:t>
            </a:r>
            <a:r>
              <a:rPr lang="en-US" altLang="zh-CN" sz="2000" dirty="0"/>
              <a:t>,</a:t>
            </a:r>
            <a:r>
              <a:rPr lang="zh-CN" altLang="en-US" sz="2000" dirty="0"/>
              <a:t>而且以</a:t>
            </a:r>
            <a:r>
              <a:rPr lang="zh-CN" altLang="en-US" sz="2000" dirty="0" smtClean="0"/>
              <a:t>其将来财产</a:t>
            </a:r>
            <a:r>
              <a:rPr lang="en-US" altLang="zh-CN" sz="2000" dirty="0"/>
              <a:t>,</a:t>
            </a:r>
            <a:r>
              <a:rPr lang="zh-CN" altLang="en-US" sz="2000" dirty="0"/>
              <a:t>作为债权人实现债权的基础</a:t>
            </a:r>
            <a:r>
              <a:rPr lang="en-US" altLang="zh-CN" sz="2000" dirty="0"/>
              <a:t>.</a:t>
            </a:r>
            <a:r>
              <a:rPr lang="zh-CN" altLang="en-US" sz="2000" dirty="0"/>
              <a:t>所以</a:t>
            </a:r>
            <a:r>
              <a:rPr lang="en-US" altLang="zh-CN" sz="2000" dirty="0"/>
              <a:t>,</a:t>
            </a:r>
            <a:r>
              <a:rPr lang="zh-CN" altLang="en-US" sz="2000" dirty="0"/>
              <a:t>债权人通过和解协议的执行</a:t>
            </a:r>
            <a:r>
              <a:rPr lang="en-US" altLang="zh-CN" sz="2000" dirty="0"/>
              <a:t>,</a:t>
            </a:r>
            <a:r>
              <a:rPr lang="zh-CN" altLang="en-US" sz="2000" dirty="0"/>
              <a:t>往往能够获</a:t>
            </a:r>
            <a:r>
              <a:rPr lang="zh-CN" altLang="en-US" sz="2000" dirty="0" smtClean="0"/>
              <a:t>得比在破产清算情况下</a:t>
            </a:r>
            <a:r>
              <a:rPr lang="zh-CN" altLang="en-US" sz="2000" dirty="0"/>
              <a:t>更多的清偿</a:t>
            </a:r>
            <a:r>
              <a:rPr lang="en-US" altLang="zh-CN" sz="2000" dirty="0"/>
              <a:t>.</a:t>
            </a:r>
            <a:r>
              <a:rPr lang="zh-CN" altLang="en-US" sz="2000" dirty="0"/>
              <a:t>为了达到这一目的</a:t>
            </a:r>
            <a:r>
              <a:rPr lang="en-US" altLang="zh-CN" sz="2000" dirty="0"/>
              <a:t>,</a:t>
            </a:r>
            <a:r>
              <a:rPr lang="zh-CN" altLang="en-US" sz="2000" dirty="0"/>
              <a:t>债权人通常需要作出减少本金、</a:t>
            </a:r>
            <a:r>
              <a:rPr lang="zh-CN" altLang="en-US" sz="2000" dirty="0" smtClean="0"/>
              <a:t>放弃或减</a:t>
            </a:r>
            <a:r>
              <a:rPr lang="zh-CN" altLang="en-US" sz="2000" dirty="0"/>
              <a:t>少利息、延长偿债期限以及同意第三人承担债务等方面的让步</a:t>
            </a:r>
            <a:r>
              <a:rPr lang="en-US" altLang="zh-CN" sz="2000" dirty="0"/>
              <a:t>,</a:t>
            </a:r>
            <a:r>
              <a:rPr lang="zh-CN" altLang="en-US" sz="2000" dirty="0" smtClean="0"/>
              <a:t>以利于债务人保持继续经营</a:t>
            </a:r>
            <a:r>
              <a:rPr lang="zh-CN" altLang="en-US" sz="2000" dirty="0"/>
              <a:t>的能力</a:t>
            </a:r>
            <a:r>
              <a:rPr lang="en-US" altLang="zh-CN" sz="2000" dirty="0"/>
              <a:t>,</a:t>
            </a:r>
            <a:r>
              <a:rPr lang="zh-CN" altLang="en-US" sz="2000" dirty="0"/>
              <a:t>并避免债务人选择适用破产清算程序</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8241476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重整</a:t>
            </a:r>
            <a:r>
              <a:rPr lang="zh-CN" altLang="en-US" sz="3200" b="1" dirty="0"/>
              <a:t>与和解　</a:t>
            </a:r>
          </a:p>
        </p:txBody>
      </p:sp>
      <p:sp>
        <p:nvSpPr>
          <p:cNvPr id="37" name="文本框 36"/>
          <p:cNvSpPr txBox="1"/>
          <p:nvPr/>
        </p:nvSpPr>
        <p:spPr>
          <a:xfrm>
            <a:off x="668359" y="847863"/>
            <a:ext cx="10938825" cy="4462760"/>
          </a:xfrm>
          <a:prstGeom prst="rect">
            <a:avLst/>
          </a:prstGeom>
          <a:noFill/>
        </p:spPr>
        <p:txBody>
          <a:bodyPr wrap="square" rtlCol="0">
            <a:spAutoFit/>
          </a:bodyPr>
          <a:lstStyle/>
          <a:p>
            <a:r>
              <a:rPr lang="zh-CN" altLang="en-US" sz="2400" b="1" dirty="0"/>
              <a:t>二、和解</a:t>
            </a:r>
          </a:p>
          <a:p>
            <a:pPr indent="534988"/>
            <a:endParaRPr lang="en-US" altLang="zh-CN" sz="2000" dirty="0" smtClean="0"/>
          </a:p>
          <a:p>
            <a:pPr indent="534988"/>
            <a:r>
              <a:rPr lang="zh-CN" altLang="en-US" sz="2000" dirty="0" smtClean="0"/>
              <a:t>２</a:t>
            </a:r>
            <a:r>
              <a:rPr lang="en-US" altLang="zh-CN" sz="2000" dirty="0" smtClean="0"/>
              <a:t>.</a:t>
            </a:r>
            <a:r>
              <a:rPr lang="zh-CN" altLang="en-US" sz="2000" dirty="0" smtClean="0"/>
              <a:t> </a:t>
            </a:r>
            <a:r>
              <a:rPr lang="zh-CN" altLang="en-US" sz="2000" dirty="0"/>
              <a:t>和解的特征</a:t>
            </a:r>
          </a:p>
          <a:p>
            <a:pPr indent="534988"/>
            <a:r>
              <a:rPr lang="zh-CN" altLang="en-US" sz="2000" dirty="0"/>
              <a:t>和解的特征主要表现在以下几个方面</a:t>
            </a:r>
            <a:r>
              <a:rPr lang="en-US" altLang="zh-CN" sz="2000" dirty="0"/>
              <a:t>.</a:t>
            </a:r>
          </a:p>
          <a:p>
            <a:pPr marL="534988"/>
            <a:r>
              <a:rPr lang="en-US" altLang="zh-CN" sz="2000" dirty="0" smtClean="0"/>
              <a:t>(</a:t>
            </a:r>
            <a:r>
              <a:rPr lang="zh-CN" altLang="en-US" sz="2000" dirty="0"/>
              <a:t>５</a:t>
            </a:r>
            <a:r>
              <a:rPr lang="en-US" altLang="zh-CN" sz="2000" dirty="0"/>
              <a:t>)</a:t>
            </a:r>
            <a:r>
              <a:rPr lang="zh-CN" altLang="en-US" sz="2000" dirty="0"/>
              <a:t>破产和解协议没有强制执行力</a:t>
            </a:r>
            <a:r>
              <a:rPr lang="en-US" altLang="zh-CN" sz="2000" dirty="0"/>
              <a:t>.</a:t>
            </a:r>
          </a:p>
          <a:p>
            <a:pPr marL="534988"/>
            <a:r>
              <a:rPr lang="zh-CN" altLang="en-US" sz="2000" dirty="0"/>
              <a:t>破产和解协议虽经法院认可</a:t>
            </a:r>
            <a:r>
              <a:rPr lang="en-US" altLang="zh-CN" sz="2000" dirty="0"/>
              <a:t>,</a:t>
            </a:r>
            <a:r>
              <a:rPr lang="zh-CN" altLang="en-US" sz="2000" dirty="0"/>
              <a:t>但没有强制执行力</a:t>
            </a:r>
            <a:r>
              <a:rPr lang="en-US" altLang="zh-CN" sz="2000" dirty="0"/>
              <a:t>,</a:t>
            </a:r>
            <a:r>
              <a:rPr lang="zh-CN" altLang="en-US" sz="2000" dirty="0"/>
              <a:t>其效力主要表现在中止破产程序</a:t>
            </a:r>
            <a:r>
              <a:rPr lang="en-US" altLang="zh-CN" sz="2000" dirty="0"/>
              <a:t>,</a:t>
            </a:r>
            <a:r>
              <a:rPr lang="zh-CN" altLang="en-US" sz="2000" dirty="0" smtClean="0"/>
              <a:t>使债务人进入破产整顿阶段</a:t>
            </a:r>
            <a:r>
              <a:rPr lang="en-US" altLang="zh-CN" sz="2000" dirty="0"/>
              <a:t>.</a:t>
            </a:r>
            <a:r>
              <a:rPr lang="zh-CN" altLang="en-US" sz="2000" dirty="0"/>
              <a:t>如果企业整顿失败</a:t>
            </a:r>
            <a:r>
              <a:rPr lang="en-US" altLang="zh-CN" sz="2000" dirty="0"/>
              <a:t>,</a:t>
            </a:r>
            <a:r>
              <a:rPr lang="zh-CN" altLang="en-US" sz="2000" dirty="0"/>
              <a:t>就恢复已中断的破产程序</a:t>
            </a:r>
            <a:r>
              <a:rPr lang="en-US" altLang="zh-CN" sz="2000" dirty="0"/>
              <a:t>,</a:t>
            </a:r>
            <a:r>
              <a:rPr lang="zh-CN" altLang="en-US" sz="2000" dirty="0"/>
              <a:t>按</a:t>
            </a:r>
            <a:r>
              <a:rPr lang="zh-CN" altLang="en-US" sz="2000" dirty="0" smtClean="0"/>
              <a:t>法定的程序继续破产</a:t>
            </a:r>
            <a:r>
              <a:rPr lang="en-US" altLang="zh-CN" sz="2000" dirty="0"/>
              <a:t>.</a:t>
            </a:r>
            <a:r>
              <a:rPr lang="zh-CN" altLang="en-US" sz="2000" dirty="0"/>
              <a:t>债权人不能以法院认可了破产和解协议</a:t>
            </a:r>
            <a:r>
              <a:rPr lang="en-US" altLang="zh-CN" sz="2000" dirty="0"/>
              <a:t>,</a:t>
            </a:r>
            <a:r>
              <a:rPr lang="zh-CN" altLang="en-US" sz="2000" dirty="0"/>
              <a:t>作为向申请法院强制执行或诉讼的依据</a:t>
            </a:r>
            <a:r>
              <a:rPr lang="en-US" altLang="zh-CN" sz="2000" dirty="0" smtClean="0"/>
              <a:t>,</a:t>
            </a:r>
            <a:r>
              <a:rPr lang="zh-CN" altLang="en-US" sz="2000" dirty="0" smtClean="0"/>
              <a:t>要求法</a:t>
            </a:r>
            <a:r>
              <a:rPr lang="zh-CN" altLang="en-US" sz="2000" dirty="0"/>
              <a:t>院强制执行和解协议</a:t>
            </a:r>
            <a:r>
              <a:rPr lang="en-US" altLang="zh-CN" sz="2000" dirty="0"/>
              <a:t>.</a:t>
            </a:r>
          </a:p>
          <a:p>
            <a:pPr marL="534988"/>
            <a:r>
              <a:rPr lang="en-US" altLang="zh-CN" sz="2000" dirty="0"/>
              <a:t>(</a:t>
            </a:r>
            <a:r>
              <a:rPr lang="zh-CN" altLang="en-US" sz="2000" dirty="0"/>
              <a:t>６</a:t>
            </a:r>
            <a:r>
              <a:rPr lang="en-US" altLang="zh-CN" sz="2000" dirty="0"/>
              <a:t>)</a:t>
            </a:r>
            <a:r>
              <a:rPr lang="zh-CN" altLang="en-US" sz="2000" dirty="0"/>
              <a:t>和解程序受法定机关监督</a:t>
            </a:r>
            <a:r>
              <a:rPr lang="en-US" altLang="zh-CN" sz="2000" dirty="0"/>
              <a:t>.</a:t>
            </a:r>
          </a:p>
          <a:p>
            <a:pPr marL="534988"/>
            <a:r>
              <a:rPr lang="zh-CN" altLang="en-US" sz="2000" dirty="0"/>
              <a:t>和解程序为债务人无力偿债状态下实现债务公平清偿的一种法律程序</a:t>
            </a:r>
            <a:r>
              <a:rPr lang="en-US" altLang="zh-CN" sz="2000" dirty="0"/>
              <a:t>.</a:t>
            </a:r>
            <a:r>
              <a:rPr lang="zh-CN" altLang="en-US" sz="2000" dirty="0"/>
              <a:t>为保证程序公</a:t>
            </a:r>
          </a:p>
          <a:p>
            <a:pPr marL="534988"/>
            <a:r>
              <a:rPr lang="zh-CN" altLang="en-US" sz="2000" dirty="0"/>
              <a:t>正</a:t>
            </a:r>
            <a:r>
              <a:rPr lang="en-US" altLang="zh-CN" sz="2000" dirty="0"/>
              <a:t>,</a:t>
            </a:r>
            <a:r>
              <a:rPr lang="zh-CN" altLang="en-US" sz="2000" dirty="0"/>
              <a:t>各国将和解程序置于一定机关</a:t>
            </a:r>
            <a:r>
              <a:rPr lang="en-US" altLang="zh-CN" sz="2000" dirty="0"/>
              <a:t>(</a:t>
            </a:r>
            <a:r>
              <a:rPr lang="zh-CN" altLang="en-US" sz="2000" dirty="0"/>
              <a:t>审判机关</a:t>
            </a:r>
            <a:r>
              <a:rPr lang="en-US" altLang="zh-CN" sz="2000" dirty="0"/>
              <a:t>,</a:t>
            </a:r>
            <a:r>
              <a:rPr lang="zh-CN" altLang="en-US" sz="2000" dirty="0"/>
              <a:t>或审判机关指定的特别机关</a:t>
            </a:r>
            <a:r>
              <a:rPr lang="en-US" altLang="zh-CN" sz="2000" dirty="0"/>
              <a:t>,</a:t>
            </a:r>
            <a:r>
              <a:rPr lang="zh-CN" altLang="en-US" sz="2000" dirty="0"/>
              <a:t>或法律规定的其</a:t>
            </a:r>
          </a:p>
          <a:p>
            <a:pPr marL="534988"/>
            <a:r>
              <a:rPr lang="zh-CN" altLang="en-US" sz="2000" dirty="0"/>
              <a:t>他机关</a:t>
            </a:r>
            <a:r>
              <a:rPr lang="en-US" altLang="zh-CN" sz="2000" dirty="0"/>
              <a:t>)</a:t>
            </a:r>
            <a:r>
              <a:rPr lang="zh-CN" altLang="en-US" sz="2000" dirty="0"/>
              <a:t>的监督之下</a:t>
            </a:r>
            <a:r>
              <a:rPr lang="en-US" altLang="zh-CN" sz="2000" dirty="0"/>
              <a:t>.</a:t>
            </a:r>
            <a:r>
              <a:rPr lang="zh-CN" altLang="en-US" sz="2000" dirty="0"/>
              <a:t>其监督职能的范围主要有</a:t>
            </a:r>
            <a:r>
              <a:rPr lang="en-US" altLang="zh-CN" sz="2000" dirty="0"/>
              <a:t>:</a:t>
            </a:r>
            <a:r>
              <a:rPr lang="zh-CN" altLang="en-US" sz="2000" dirty="0"/>
              <a:t>对和解申请的认可</a:t>
            </a:r>
            <a:r>
              <a:rPr lang="en-US" altLang="zh-CN" sz="2000" dirty="0"/>
              <a:t>;</a:t>
            </a:r>
            <a:r>
              <a:rPr lang="zh-CN" altLang="en-US" sz="2000" dirty="0"/>
              <a:t>债权人会议的召集</a:t>
            </a:r>
            <a:r>
              <a:rPr lang="en-US" altLang="zh-CN" sz="2000" dirty="0"/>
              <a:t>;</a:t>
            </a:r>
            <a:r>
              <a:rPr lang="zh-CN" altLang="en-US" sz="2000" dirty="0"/>
              <a:t>对</a:t>
            </a:r>
          </a:p>
          <a:p>
            <a:pPr marL="534988"/>
            <a:r>
              <a:rPr lang="zh-CN" altLang="en-US" sz="2000" dirty="0"/>
              <a:t>已达成的和解协议的认可</a:t>
            </a:r>
            <a:r>
              <a:rPr lang="en-US" altLang="zh-CN" sz="2000" dirty="0"/>
              <a:t>;</a:t>
            </a:r>
            <a:r>
              <a:rPr lang="zh-CN" altLang="en-US" sz="2000" dirty="0"/>
              <a:t>对执行和解协议的监督</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2504962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重整</a:t>
            </a:r>
            <a:r>
              <a:rPr lang="zh-CN" altLang="en-US" sz="3200" b="1" dirty="0"/>
              <a:t>与和解　</a:t>
            </a:r>
          </a:p>
        </p:txBody>
      </p:sp>
      <p:sp>
        <p:nvSpPr>
          <p:cNvPr id="37" name="文本框 36"/>
          <p:cNvSpPr txBox="1"/>
          <p:nvPr/>
        </p:nvSpPr>
        <p:spPr>
          <a:xfrm>
            <a:off x="668359" y="847863"/>
            <a:ext cx="10938825" cy="5386090"/>
          </a:xfrm>
          <a:prstGeom prst="rect">
            <a:avLst/>
          </a:prstGeom>
          <a:noFill/>
        </p:spPr>
        <p:txBody>
          <a:bodyPr wrap="square" rtlCol="0">
            <a:spAutoFit/>
          </a:bodyPr>
          <a:lstStyle/>
          <a:p>
            <a:r>
              <a:rPr lang="zh-CN" altLang="en-US" sz="2400" b="1" dirty="0"/>
              <a:t>二、和解</a:t>
            </a:r>
          </a:p>
          <a:p>
            <a:pPr indent="534988"/>
            <a:endParaRPr lang="en-US" altLang="zh-CN" sz="2000" dirty="0" smtClean="0"/>
          </a:p>
          <a:p>
            <a:pPr indent="534988"/>
            <a:r>
              <a:rPr lang="en-US" altLang="zh-CN" sz="2000" dirty="0"/>
              <a:t>(</a:t>
            </a:r>
            <a:r>
              <a:rPr lang="zh-CN" altLang="en-US" sz="2000" dirty="0"/>
              <a:t>二</a:t>
            </a:r>
            <a:r>
              <a:rPr lang="en-US" altLang="zh-CN" sz="2000" dirty="0"/>
              <a:t>)</a:t>
            </a:r>
            <a:r>
              <a:rPr lang="zh-CN" altLang="en-US" sz="2000" dirty="0"/>
              <a:t>和解协议的效力与终止</a:t>
            </a:r>
          </a:p>
          <a:p>
            <a:pPr indent="534988"/>
            <a:r>
              <a:rPr lang="zh-CN" altLang="en-US" sz="2000" dirty="0"/>
              <a:t>１．和解协议的效力</a:t>
            </a:r>
          </a:p>
          <a:p>
            <a:pPr indent="534988"/>
            <a:r>
              <a:rPr lang="en-US" altLang="zh-CN" sz="2000" dirty="0"/>
              <a:t>(</a:t>
            </a:r>
            <a:r>
              <a:rPr lang="zh-CN" altLang="en-US" sz="2000" dirty="0"/>
              <a:t>１</a:t>
            </a:r>
            <a:r>
              <a:rPr lang="en-US" altLang="zh-CN" sz="2000" dirty="0"/>
              <a:t>)</a:t>
            </a:r>
            <a:r>
              <a:rPr lang="zh-CN" altLang="en-US" sz="2000" dirty="0"/>
              <a:t>对债务人与和解债权人的效力</a:t>
            </a:r>
            <a:r>
              <a:rPr lang="en-US" altLang="zh-CN" sz="2000" dirty="0"/>
              <a:t>:</a:t>
            </a:r>
            <a:r>
              <a:rPr lang="zh-CN" altLang="en-US" sz="2000" dirty="0"/>
              <a:t>经人民法院裁定认可的和解协议</a:t>
            </a:r>
            <a:r>
              <a:rPr lang="en-US" altLang="zh-CN" sz="2000" dirty="0"/>
              <a:t>,</a:t>
            </a:r>
            <a:r>
              <a:rPr lang="zh-CN" altLang="en-US" sz="2000" dirty="0"/>
              <a:t>对债务人</a:t>
            </a:r>
            <a:r>
              <a:rPr lang="zh-CN" altLang="en-US" sz="2000" dirty="0" smtClean="0"/>
              <a:t>和全体和解债权人</a:t>
            </a:r>
            <a:r>
              <a:rPr lang="zh-CN" altLang="en-US" sz="2000" dirty="0"/>
              <a:t>均有约束力</a:t>
            </a:r>
            <a:r>
              <a:rPr lang="en-US" altLang="zh-CN" sz="2000" dirty="0"/>
              <a:t>.</a:t>
            </a:r>
            <a:r>
              <a:rPr lang="zh-CN" altLang="en-US" sz="2000" dirty="0"/>
              <a:t>和解债权人是指人民法院受理破产申请时对债务人</a:t>
            </a:r>
            <a:r>
              <a:rPr lang="zh-CN" altLang="en-US" sz="2000" dirty="0" smtClean="0"/>
              <a:t>享有无财产担保债权</a:t>
            </a:r>
            <a:r>
              <a:rPr lang="zh-CN" altLang="en-US" sz="2000" dirty="0"/>
              <a:t>的人</a:t>
            </a:r>
            <a:r>
              <a:rPr lang="en-US" altLang="zh-CN" sz="2000" dirty="0"/>
              <a:t>.</a:t>
            </a:r>
            <a:r>
              <a:rPr lang="zh-CN" altLang="en-US" sz="2000" dirty="0"/>
              <a:t>债务人应当按照和解协议规定的条件清偿债务</a:t>
            </a:r>
            <a:r>
              <a:rPr lang="en-US" altLang="zh-CN" sz="2000" dirty="0"/>
              <a:t>.</a:t>
            </a:r>
            <a:r>
              <a:rPr lang="zh-CN" altLang="en-US" sz="2000" dirty="0"/>
              <a:t>按照和解协议减免的债务</a:t>
            </a:r>
            <a:r>
              <a:rPr lang="en-US" altLang="zh-CN" sz="2000" dirty="0"/>
              <a:t>,</a:t>
            </a:r>
          </a:p>
          <a:p>
            <a:pPr indent="534988"/>
            <a:r>
              <a:rPr lang="en-US" altLang="zh-CN" sz="2000" dirty="0" smtClean="0"/>
              <a:t>(</a:t>
            </a:r>
            <a:r>
              <a:rPr lang="zh-CN" altLang="en-US" sz="2000" dirty="0"/>
              <a:t>２</a:t>
            </a:r>
            <a:r>
              <a:rPr lang="en-US" altLang="zh-CN" sz="2000" dirty="0"/>
              <a:t>)</a:t>
            </a:r>
            <a:r>
              <a:rPr lang="zh-CN" altLang="en-US" sz="2000" dirty="0"/>
              <a:t>对债务人的保证人和其他连带债务人的效力</a:t>
            </a:r>
            <a:r>
              <a:rPr lang="en-US" altLang="zh-CN" sz="2000" dirty="0"/>
              <a:t>:</a:t>
            </a:r>
            <a:r>
              <a:rPr lang="zh-CN" altLang="en-US" sz="2000" dirty="0"/>
              <a:t>和解债权人对债务人的保证人和</a:t>
            </a:r>
            <a:r>
              <a:rPr lang="zh-CN" altLang="en-US" sz="2000" dirty="0" smtClean="0"/>
              <a:t>其他连带债务人所</a:t>
            </a:r>
            <a:r>
              <a:rPr lang="zh-CN" altLang="en-US" sz="2000" dirty="0"/>
              <a:t>享有的权利</a:t>
            </a:r>
            <a:r>
              <a:rPr lang="en-US" altLang="zh-CN" sz="2000" dirty="0"/>
              <a:t>,</a:t>
            </a:r>
            <a:r>
              <a:rPr lang="zh-CN" altLang="en-US" sz="2000" dirty="0"/>
              <a:t>不受和解协议的影响</a:t>
            </a:r>
            <a:r>
              <a:rPr lang="en-US" altLang="zh-CN" sz="2000" dirty="0"/>
              <a:t>.</a:t>
            </a:r>
            <a:r>
              <a:rPr lang="zh-CN" altLang="en-US" sz="2000" dirty="0"/>
              <a:t>也就是说</a:t>
            </a:r>
            <a:r>
              <a:rPr lang="en-US" altLang="zh-CN" sz="2000" dirty="0"/>
              <a:t>,</a:t>
            </a:r>
            <a:r>
              <a:rPr lang="zh-CN" altLang="en-US" sz="2000" dirty="0"/>
              <a:t>和解协议对债务</a:t>
            </a:r>
            <a:r>
              <a:rPr lang="zh-CN" altLang="en-US" sz="2000" dirty="0" smtClean="0"/>
              <a:t>人的保证人或连带债务人无效</a:t>
            </a:r>
            <a:r>
              <a:rPr lang="en-US" altLang="zh-CN" sz="2000" dirty="0"/>
              <a:t>,</a:t>
            </a:r>
            <a:r>
              <a:rPr lang="zh-CN" altLang="en-US" sz="2000" dirty="0"/>
              <a:t>和解债权人对债务人所作的债务减免清偿或延期偿还的让步</a:t>
            </a:r>
            <a:r>
              <a:rPr lang="en-US" altLang="zh-CN" sz="2000" dirty="0"/>
              <a:t>,</a:t>
            </a:r>
            <a:r>
              <a:rPr lang="zh-CN" altLang="en-US" sz="2000" dirty="0"/>
              <a:t>效</a:t>
            </a:r>
            <a:r>
              <a:rPr lang="zh-CN" altLang="en-US" sz="2000" dirty="0" smtClean="0"/>
              <a:t>力不及于债务</a:t>
            </a:r>
            <a:r>
              <a:rPr lang="zh-CN" altLang="en-US" sz="2000" dirty="0"/>
              <a:t>人的保证人或连带债务人</a:t>
            </a:r>
            <a:r>
              <a:rPr lang="en-US" altLang="zh-CN" sz="2000" dirty="0"/>
              <a:t>,</a:t>
            </a:r>
            <a:r>
              <a:rPr lang="zh-CN" altLang="en-US" sz="2000" dirty="0"/>
              <a:t>他们仍应按原来债的约定或法定责任承担保证或连带责任</a:t>
            </a:r>
            <a:r>
              <a:rPr lang="en-US" altLang="zh-CN" sz="2000" dirty="0"/>
              <a:t>.</a:t>
            </a:r>
          </a:p>
          <a:p>
            <a:pPr indent="534988"/>
            <a:r>
              <a:rPr lang="zh-CN" altLang="en-US" sz="2000" dirty="0"/>
              <a:t>２．和解协议的终止</a:t>
            </a:r>
          </a:p>
          <a:p>
            <a:pPr indent="534988"/>
            <a:r>
              <a:rPr lang="en-US" altLang="zh-CN" sz="2000" dirty="0"/>
              <a:t>«</a:t>
            </a:r>
            <a:r>
              <a:rPr lang="zh-CN" altLang="en-US" sz="2000" dirty="0"/>
              <a:t>企业破产法</a:t>
            </a:r>
            <a:r>
              <a:rPr lang="en-US" altLang="zh-CN" sz="2000" dirty="0"/>
              <a:t>»</a:t>
            </a:r>
            <a:r>
              <a:rPr lang="zh-CN" altLang="en-US" sz="2000" dirty="0"/>
              <a:t>规定</a:t>
            </a:r>
            <a:r>
              <a:rPr lang="en-US" altLang="zh-CN" sz="2000" dirty="0"/>
              <a:t>,</a:t>
            </a:r>
            <a:r>
              <a:rPr lang="zh-CN" altLang="en-US" sz="2000" dirty="0"/>
              <a:t>债务人不能执行或者不执行和解协议的</a:t>
            </a:r>
            <a:r>
              <a:rPr lang="en-US" altLang="zh-CN" sz="2000" dirty="0"/>
              <a:t>,</a:t>
            </a:r>
            <a:r>
              <a:rPr lang="zh-CN" altLang="en-US" sz="2000" dirty="0"/>
              <a:t>人民法</a:t>
            </a:r>
            <a:r>
              <a:rPr lang="zh-CN" altLang="en-US" sz="2000" dirty="0" smtClean="0"/>
              <a:t>院经和解债权人请求</a:t>
            </a:r>
            <a:r>
              <a:rPr lang="en-US" altLang="zh-CN" sz="2000" dirty="0"/>
              <a:t>,</a:t>
            </a:r>
            <a:r>
              <a:rPr lang="zh-CN" altLang="en-US" sz="2000" dirty="0"/>
              <a:t>应当裁定终止和解协议的执行</a:t>
            </a:r>
            <a:r>
              <a:rPr lang="en-US" altLang="zh-CN" sz="2000" dirty="0"/>
              <a:t>,</a:t>
            </a:r>
            <a:r>
              <a:rPr lang="zh-CN" altLang="en-US" sz="2000" dirty="0"/>
              <a:t>并宣告债务人破产</a:t>
            </a:r>
            <a:r>
              <a:rPr lang="en-US" altLang="zh-CN" sz="2000" dirty="0"/>
              <a:t>.</a:t>
            </a:r>
            <a:r>
              <a:rPr lang="zh-CN" altLang="en-US" sz="2000" dirty="0"/>
              <a:t>破产和解既不是完全由法院裁判</a:t>
            </a:r>
            <a:r>
              <a:rPr lang="en-US" altLang="zh-CN" sz="2000" dirty="0"/>
              <a:t>,</a:t>
            </a:r>
            <a:r>
              <a:rPr lang="zh-CN" altLang="en-US" sz="2000" dirty="0" smtClean="0"/>
              <a:t>又不是债权人会议和债务人之间</a:t>
            </a:r>
            <a:r>
              <a:rPr lang="zh-CN" altLang="en-US" sz="2000" dirty="0"/>
              <a:t>自行达成和解即可生效</a:t>
            </a:r>
            <a:r>
              <a:rPr lang="en-US" altLang="zh-CN" sz="2000" dirty="0"/>
              <a:t>,</a:t>
            </a:r>
            <a:r>
              <a:rPr lang="zh-CN" altLang="en-US" sz="2000" dirty="0"/>
              <a:t>它必须先经债权人会议原则通过</a:t>
            </a:r>
            <a:r>
              <a:rPr lang="en-US" altLang="zh-CN" sz="2000" dirty="0"/>
              <a:t>,</a:t>
            </a:r>
            <a:r>
              <a:rPr lang="zh-CN" altLang="en-US" sz="2000" dirty="0" smtClean="0"/>
              <a:t>再由人</a:t>
            </a:r>
            <a:r>
              <a:rPr lang="zh-CN" altLang="en-US" sz="2000" dirty="0"/>
              <a:t>民法院认可之后方能生效</a:t>
            </a:r>
            <a:r>
              <a:rPr lang="en-US" altLang="zh-CN" sz="2000" dirty="0"/>
              <a:t>.</a:t>
            </a:r>
            <a:r>
              <a:rPr lang="zh-CN" altLang="en-US" sz="2000" dirty="0"/>
              <a:t>因此它没有强制执行的效力</a:t>
            </a:r>
            <a:r>
              <a:rPr lang="en-US" altLang="zh-CN" sz="2000" dirty="0"/>
              <a:t>.</a:t>
            </a:r>
            <a:r>
              <a:rPr lang="zh-CN" altLang="en-US" sz="2000" dirty="0"/>
              <a:t>只有债务人不履行和解协议时</a:t>
            </a:r>
            <a:r>
              <a:rPr lang="en-US" altLang="zh-CN" sz="2000" dirty="0" smtClean="0"/>
              <a:t>,</a:t>
            </a:r>
            <a:r>
              <a:rPr lang="zh-CN" altLang="en-US" sz="2000" dirty="0" smtClean="0"/>
              <a:t>债权人</a:t>
            </a:r>
            <a:r>
              <a:rPr lang="zh-CN" altLang="en-US" sz="2000" dirty="0"/>
              <a:t>才能向法院申请终止和解协议</a:t>
            </a:r>
            <a:r>
              <a:rPr lang="en-US" altLang="zh-CN" sz="2000" dirty="0"/>
              <a:t>,</a:t>
            </a:r>
            <a:r>
              <a:rPr lang="zh-CN" altLang="en-US" sz="2000" dirty="0"/>
              <a:t>宣告其破产</a:t>
            </a:r>
            <a:r>
              <a:rPr lang="en-US" altLang="zh-CN" sz="2000" dirty="0"/>
              <a:t>,</a:t>
            </a:r>
            <a:r>
              <a:rPr lang="zh-CN" altLang="en-US" sz="2000" dirty="0"/>
              <a:t>而不能提起对和解协议的强制执行程序</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8265520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破产清算与法律责任</a:t>
            </a:r>
          </a:p>
        </p:txBody>
      </p:sp>
      <p:sp>
        <p:nvSpPr>
          <p:cNvPr id="37" name="文本框 36"/>
          <p:cNvSpPr txBox="1"/>
          <p:nvPr/>
        </p:nvSpPr>
        <p:spPr>
          <a:xfrm>
            <a:off x="668359" y="847863"/>
            <a:ext cx="11523641" cy="5509200"/>
          </a:xfrm>
          <a:prstGeom prst="rect">
            <a:avLst/>
          </a:prstGeom>
          <a:noFill/>
        </p:spPr>
        <p:txBody>
          <a:bodyPr wrap="square" rtlCol="0">
            <a:spAutoFit/>
          </a:bodyPr>
          <a:lstStyle/>
          <a:p>
            <a:r>
              <a:rPr lang="zh-CN" altLang="en-US" sz="2400" b="1" dirty="0"/>
              <a:t>一、破产宣告</a:t>
            </a:r>
          </a:p>
          <a:p>
            <a:pPr indent="623888"/>
            <a:r>
              <a:rPr lang="en-US" altLang="zh-CN" sz="2400" dirty="0"/>
              <a:t>(</a:t>
            </a:r>
            <a:r>
              <a:rPr lang="zh-CN" altLang="en-US" sz="2400" dirty="0"/>
              <a:t>一</a:t>
            </a:r>
            <a:r>
              <a:rPr lang="en-US" altLang="zh-CN" sz="2400" dirty="0"/>
              <a:t>)</a:t>
            </a:r>
            <a:r>
              <a:rPr lang="zh-CN" altLang="en-US" sz="2400" dirty="0"/>
              <a:t>破产宣告的概念</a:t>
            </a:r>
          </a:p>
          <a:p>
            <a:pPr indent="623888"/>
            <a:r>
              <a:rPr lang="zh-CN" altLang="en-US" sz="2000" dirty="0"/>
              <a:t>破产宣告</a:t>
            </a:r>
            <a:r>
              <a:rPr lang="en-US" altLang="zh-CN" sz="2000" dirty="0"/>
              <a:t>,</a:t>
            </a:r>
            <a:r>
              <a:rPr lang="zh-CN" altLang="en-US" sz="2000" dirty="0"/>
              <a:t>就是法院对债权人具备破产原因的事实作出有法律效力的认定</a:t>
            </a:r>
            <a:r>
              <a:rPr lang="en-US" altLang="zh-CN" sz="2000" dirty="0"/>
              <a:t>.</a:t>
            </a:r>
            <a:r>
              <a:rPr lang="zh-CN" altLang="en-US" sz="2000" dirty="0" smtClean="0"/>
              <a:t>破产宣告是一种</a:t>
            </a:r>
            <a:endParaRPr lang="en-US" altLang="zh-CN" sz="2000" dirty="0" smtClean="0"/>
          </a:p>
          <a:p>
            <a:pPr indent="623888"/>
            <a:r>
              <a:rPr lang="zh-CN" altLang="en-US" sz="2000" dirty="0" smtClean="0"/>
              <a:t>司法行为</a:t>
            </a:r>
            <a:r>
              <a:rPr lang="en-US" altLang="zh-CN" sz="2000" dirty="0"/>
              <a:t>,</a:t>
            </a:r>
            <a:r>
              <a:rPr lang="zh-CN" altLang="en-US" sz="2000" dirty="0"/>
              <a:t>它产生了一系列法律效果</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破产宣告的依据</a:t>
            </a:r>
          </a:p>
          <a:p>
            <a:pPr indent="623888"/>
            <a:r>
              <a:rPr lang="zh-CN" altLang="en-US" sz="2000" dirty="0"/>
              <a:t>债务人具备破产原因</a:t>
            </a:r>
            <a:r>
              <a:rPr lang="en-US" altLang="zh-CN" sz="2000" dirty="0"/>
              <a:t>,</a:t>
            </a:r>
            <a:r>
              <a:rPr lang="zh-CN" altLang="en-US" sz="2000" dirty="0"/>
              <a:t>是破产宣告的基本依据和必要条件</a:t>
            </a:r>
            <a:r>
              <a:rPr lang="en-US" altLang="zh-CN" sz="2000" dirty="0"/>
              <a:t>.</a:t>
            </a:r>
            <a:r>
              <a:rPr lang="zh-CN" altLang="en-US" sz="2000" dirty="0"/>
              <a:t>没有破产原因的事实存在</a:t>
            </a:r>
            <a:r>
              <a:rPr lang="en-US" altLang="zh-CN" sz="2000" dirty="0" smtClean="0"/>
              <a:t>,</a:t>
            </a:r>
            <a:r>
              <a:rPr lang="zh-CN" altLang="en-US" sz="2000" dirty="0" smtClean="0"/>
              <a:t>则不得</a:t>
            </a:r>
            <a:endParaRPr lang="en-US" altLang="zh-CN" sz="2000" dirty="0" smtClean="0"/>
          </a:p>
          <a:p>
            <a:pPr indent="623888"/>
            <a:r>
              <a:rPr lang="zh-CN" altLang="en-US" sz="2000" dirty="0" smtClean="0"/>
              <a:t>进行破产</a:t>
            </a:r>
            <a:r>
              <a:rPr lang="zh-CN" altLang="en-US" sz="2000" dirty="0"/>
              <a:t>宣告</a:t>
            </a:r>
            <a:r>
              <a:rPr lang="en-US" altLang="zh-CN" sz="2000" dirty="0"/>
              <a:t>.</a:t>
            </a:r>
          </a:p>
          <a:p>
            <a:pPr indent="623888"/>
            <a:r>
              <a:rPr lang="en-US" altLang="zh-CN" sz="2000" dirty="0"/>
              <a:t>(</a:t>
            </a:r>
            <a:r>
              <a:rPr lang="zh-CN" altLang="en-US" sz="2000" dirty="0"/>
              <a:t>三</a:t>
            </a:r>
            <a:r>
              <a:rPr lang="en-US" altLang="zh-CN" sz="2000" dirty="0"/>
              <a:t>)</a:t>
            </a:r>
            <a:r>
              <a:rPr lang="zh-CN" altLang="en-US" sz="2000" dirty="0"/>
              <a:t>破产宣告的效果</a:t>
            </a:r>
          </a:p>
          <a:p>
            <a:pPr indent="623888"/>
            <a:r>
              <a:rPr lang="zh-CN" altLang="en-US" sz="2000" dirty="0" smtClean="0"/>
              <a:t>１</a:t>
            </a:r>
            <a:r>
              <a:rPr lang="en-US" altLang="zh-CN" sz="2000" dirty="0" smtClean="0"/>
              <a:t>.</a:t>
            </a:r>
            <a:r>
              <a:rPr lang="zh-CN" altLang="en-US" sz="2000" dirty="0" smtClean="0"/>
              <a:t>对破产</a:t>
            </a:r>
            <a:r>
              <a:rPr lang="zh-CN" altLang="en-US" sz="2000" dirty="0"/>
              <a:t>案件的效果</a:t>
            </a:r>
          </a:p>
          <a:p>
            <a:pPr indent="623888"/>
            <a:r>
              <a:rPr lang="zh-CN" altLang="en-US" sz="2000" dirty="0"/>
              <a:t>破产宣告对破产案件的效果</a:t>
            </a:r>
            <a:r>
              <a:rPr lang="en-US" altLang="zh-CN" sz="2000" dirty="0"/>
              <a:t>,</a:t>
            </a:r>
            <a:r>
              <a:rPr lang="zh-CN" altLang="en-US" sz="2000" dirty="0"/>
              <a:t>就是将破产案件转入破产清算程序</a:t>
            </a:r>
            <a:r>
              <a:rPr lang="en-US" altLang="zh-CN" sz="2000" dirty="0" smtClean="0"/>
              <a:t>.</a:t>
            </a:r>
          </a:p>
          <a:p>
            <a:pPr indent="623888"/>
            <a:r>
              <a:rPr lang="zh-CN" altLang="en-US" sz="2000" dirty="0" smtClean="0"/>
              <a:t> ２</a:t>
            </a:r>
            <a:r>
              <a:rPr lang="en-US" altLang="zh-CN" sz="2000" dirty="0" smtClean="0"/>
              <a:t>.</a:t>
            </a:r>
            <a:r>
              <a:rPr lang="zh-CN" altLang="en-US" sz="2000" dirty="0" smtClean="0"/>
              <a:t>对债务</a:t>
            </a:r>
            <a:r>
              <a:rPr lang="zh-CN" altLang="en-US" sz="2000" dirty="0"/>
              <a:t>人的效果</a:t>
            </a:r>
          </a:p>
          <a:p>
            <a:pPr marL="890588"/>
            <a:r>
              <a:rPr lang="en-US" altLang="zh-CN" sz="2000" dirty="0"/>
              <a:t>(</a:t>
            </a:r>
            <a:r>
              <a:rPr lang="zh-CN" altLang="en-US" sz="2000" dirty="0"/>
              <a:t>１</a:t>
            </a:r>
            <a:r>
              <a:rPr lang="en-US" altLang="zh-CN" sz="2000" dirty="0"/>
              <a:t>)</a:t>
            </a:r>
            <a:r>
              <a:rPr lang="zh-CN" altLang="en-US" sz="2000" dirty="0"/>
              <a:t>债务人成为破产人</a:t>
            </a:r>
            <a:r>
              <a:rPr lang="en-US" altLang="zh-CN" sz="2000" dirty="0" smtClean="0"/>
              <a:t>.          (</a:t>
            </a:r>
            <a:r>
              <a:rPr lang="zh-CN" altLang="en-US" sz="2000" dirty="0"/>
              <a:t>２</a:t>
            </a:r>
            <a:r>
              <a:rPr lang="en-US" altLang="zh-CN" sz="2000" dirty="0"/>
              <a:t>)</a:t>
            </a:r>
            <a:r>
              <a:rPr lang="zh-CN" altLang="en-US" sz="2000" dirty="0"/>
              <a:t>债务人财产成为破产财产</a:t>
            </a:r>
            <a:r>
              <a:rPr lang="en-US" altLang="zh-CN" sz="2000" dirty="0" smtClean="0"/>
              <a:t>.</a:t>
            </a:r>
          </a:p>
          <a:p>
            <a:pPr marL="890588"/>
            <a:r>
              <a:rPr lang="en-US" altLang="zh-CN" sz="2000" dirty="0"/>
              <a:t>(</a:t>
            </a:r>
            <a:r>
              <a:rPr lang="zh-CN" altLang="en-US" sz="2000" dirty="0"/>
              <a:t>３</a:t>
            </a:r>
            <a:r>
              <a:rPr lang="en-US" altLang="zh-CN" sz="2000" dirty="0"/>
              <a:t>)</a:t>
            </a:r>
            <a:r>
              <a:rPr lang="zh-CN" altLang="en-US" sz="2000" dirty="0"/>
              <a:t>债务人丧失对财产和事务的管理权</a:t>
            </a:r>
            <a:r>
              <a:rPr lang="en-US" altLang="zh-CN" sz="2000" dirty="0" smtClean="0"/>
              <a:t>.(</a:t>
            </a:r>
            <a:r>
              <a:rPr lang="zh-CN" altLang="en-US" sz="2000" dirty="0"/>
              <a:t>４</a:t>
            </a:r>
            <a:r>
              <a:rPr lang="en-US" altLang="zh-CN" sz="2000" dirty="0"/>
              <a:t>)</a:t>
            </a:r>
            <a:r>
              <a:rPr lang="zh-CN" altLang="en-US" sz="2000" dirty="0"/>
              <a:t>债务人的法定代表人承担与清算有关的法定义务</a:t>
            </a:r>
            <a:r>
              <a:rPr lang="en-US" altLang="zh-CN" sz="2000" dirty="0" smtClean="0"/>
              <a:t>.</a:t>
            </a:r>
          </a:p>
          <a:p>
            <a:pPr indent="623888"/>
            <a:r>
              <a:rPr lang="zh-CN" altLang="en-US" sz="2000" dirty="0" smtClean="0"/>
              <a:t>３</a:t>
            </a:r>
            <a:r>
              <a:rPr lang="en-US" altLang="zh-CN" sz="2000" dirty="0" smtClean="0"/>
              <a:t>.</a:t>
            </a:r>
            <a:r>
              <a:rPr lang="zh-CN" altLang="en-US" sz="2000" dirty="0" smtClean="0"/>
              <a:t> </a:t>
            </a:r>
            <a:r>
              <a:rPr lang="zh-CN" altLang="en-US" sz="2000" dirty="0"/>
              <a:t>对债权人的效果</a:t>
            </a:r>
          </a:p>
          <a:p>
            <a:pPr indent="890588"/>
            <a:r>
              <a:rPr lang="en-US" altLang="zh-CN" sz="2000" dirty="0"/>
              <a:t>(</a:t>
            </a:r>
            <a:r>
              <a:rPr lang="zh-CN" altLang="en-US" sz="2000" dirty="0"/>
              <a:t>１</a:t>
            </a:r>
            <a:r>
              <a:rPr lang="en-US" altLang="zh-CN" sz="2000" dirty="0"/>
              <a:t>)</a:t>
            </a:r>
            <a:r>
              <a:rPr lang="zh-CN" altLang="en-US" sz="2000" dirty="0"/>
              <a:t>未到期的债权视为到期</a:t>
            </a:r>
            <a:r>
              <a:rPr lang="en-US" altLang="zh-CN" sz="2000" dirty="0" smtClean="0"/>
              <a:t>.    (</a:t>
            </a:r>
            <a:r>
              <a:rPr lang="zh-CN" altLang="en-US" sz="2000" dirty="0"/>
              <a:t>２</a:t>
            </a:r>
            <a:r>
              <a:rPr lang="en-US" altLang="zh-CN" sz="2000" dirty="0"/>
              <a:t>)</a:t>
            </a:r>
            <a:r>
              <a:rPr lang="zh-CN" altLang="en-US" sz="2000" dirty="0"/>
              <a:t>有财产担保的债权人可以随时由担保物获得清偿</a:t>
            </a:r>
            <a:r>
              <a:rPr lang="en-US" altLang="zh-CN" sz="2000" dirty="0"/>
              <a:t>.</a:t>
            </a:r>
          </a:p>
          <a:p>
            <a:pPr indent="890588"/>
            <a:r>
              <a:rPr lang="en-US" altLang="zh-CN" sz="2000" dirty="0"/>
              <a:t>(</a:t>
            </a:r>
            <a:r>
              <a:rPr lang="zh-CN" altLang="en-US" sz="2000" dirty="0"/>
              <a:t>３</a:t>
            </a:r>
            <a:r>
              <a:rPr lang="en-US" altLang="zh-CN" sz="2000" dirty="0"/>
              <a:t>)</a:t>
            </a:r>
            <a:r>
              <a:rPr lang="zh-CN" altLang="en-US" sz="2000" dirty="0"/>
              <a:t>对破产企业负有债务的债权人享有破产抵销权</a:t>
            </a:r>
            <a:r>
              <a:rPr lang="en-US" altLang="zh-CN" sz="2000" dirty="0"/>
              <a:t>.</a:t>
            </a:r>
          </a:p>
          <a:p>
            <a:pPr indent="890588"/>
            <a:r>
              <a:rPr lang="en-US" altLang="zh-CN" sz="2000" dirty="0"/>
              <a:t>(</a:t>
            </a:r>
            <a:r>
              <a:rPr lang="zh-CN" altLang="en-US" sz="2000" dirty="0"/>
              <a:t>４</a:t>
            </a:r>
            <a:r>
              <a:rPr lang="en-US" altLang="zh-CN" sz="2000" dirty="0"/>
              <a:t>)</a:t>
            </a:r>
            <a:r>
              <a:rPr lang="zh-CN" altLang="en-US" sz="2000" dirty="0"/>
              <a:t>无担保债权人依破产分配方案获得清偿</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7900212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破产清算与法律责任</a:t>
            </a:r>
          </a:p>
        </p:txBody>
      </p:sp>
      <p:sp>
        <p:nvSpPr>
          <p:cNvPr id="37" name="文本框 36"/>
          <p:cNvSpPr txBox="1"/>
          <p:nvPr/>
        </p:nvSpPr>
        <p:spPr>
          <a:xfrm>
            <a:off x="668359" y="847863"/>
            <a:ext cx="11523641" cy="3908762"/>
          </a:xfrm>
          <a:prstGeom prst="rect">
            <a:avLst/>
          </a:prstGeom>
          <a:noFill/>
        </p:spPr>
        <p:txBody>
          <a:bodyPr wrap="square" rtlCol="0">
            <a:spAutoFit/>
          </a:bodyPr>
          <a:lstStyle/>
          <a:p>
            <a:r>
              <a:rPr lang="zh-CN" altLang="en-US" sz="2400" dirty="0"/>
              <a:t>二、破产变价和分配</a:t>
            </a:r>
          </a:p>
          <a:p>
            <a:pPr indent="623888"/>
            <a:r>
              <a:rPr lang="en-US" altLang="zh-CN" sz="2400" dirty="0"/>
              <a:t>(</a:t>
            </a:r>
            <a:r>
              <a:rPr lang="zh-CN" altLang="en-US" sz="2400" dirty="0"/>
              <a:t>一</a:t>
            </a:r>
            <a:r>
              <a:rPr lang="en-US" altLang="zh-CN" sz="2400" dirty="0"/>
              <a:t>)</a:t>
            </a:r>
            <a:r>
              <a:rPr lang="zh-CN" altLang="en-US" sz="2400" dirty="0"/>
              <a:t>破产变价</a:t>
            </a:r>
          </a:p>
          <a:p>
            <a:pPr indent="623888"/>
            <a:r>
              <a:rPr lang="zh-CN" altLang="en-US" sz="2000" dirty="0" smtClean="0"/>
              <a:t>１</a:t>
            </a:r>
            <a:r>
              <a:rPr lang="en-US" altLang="zh-CN" sz="2000" dirty="0" smtClean="0"/>
              <a:t>.</a:t>
            </a:r>
            <a:r>
              <a:rPr lang="zh-CN" altLang="en-US" sz="2000" dirty="0" smtClean="0"/>
              <a:t>破产变价</a:t>
            </a:r>
            <a:r>
              <a:rPr lang="zh-CN" altLang="en-US" sz="2000" dirty="0"/>
              <a:t>的概念</a:t>
            </a:r>
          </a:p>
          <a:p>
            <a:pPr indent="623888"/>
            <a:r>
              <a:rPr lang="zh-CN" altLang="en-US" sz="2000" dirty="0"/>
              <a:t>破产变价是指管理人将非金钱的破产财产</a:t>
            </a:r>
            <a:r>
              <a:rPr lang="en-US" altLang="zh-CN" sz="2000" dirty="0"/>
              <a:t>,</a:t>
            </a:r>
            <a:r>
              <a:rPr lang="zh-CN" altLang="en-US" sz="2000" dirty="0"/>
              <a:t>通过合法方式加以出让</a:t>
            </a:r>
            <a:r>
              <a:rPr lang="en-US" altLang="zh-CN" sz="2000" dirty="0"/>
              <a:t>,</a:t>
            </a:r>
            <a:r>
              <a:rPr lang="zh-CN" altLang="en-US" sz="2000" dirty="0"/>
              <a:t>使之转化为金钱形</a:t>
            </a:r>
          </a:p>
          <a:p>
            <a:pPr indent="623888"/>
            <a:r>
              <a:rPr lang="zh-CN" altLang="en-US" sz="2000" dirty="0"/>
              <a:t>态</a:t>
            </a:r>
            <a:r>
              <a:rPr lang="en-US" altLang="zh-CN" sz="2000" dirty="0"/>
              <a:t>,</a:t>
            </a:r>
            <a:r>
              <a:rPr lang="zh-CN" altLang="en-US" sz="2000" dirty="0"/>
              <a:t>以便于清算分配的过程</a:t>
            </a:r>
            <a:r>
              <a:rPr lang="en-US" altLang="zh-CN" sz="2000" dirty="0"/>
              <a:t>.</a:t>
            </a:r>
            <a:r>
              <a:rPr lang="zh-CN" altLang="en-US" sz="2000" dirty="0"/>
              <a:t>破产宣告后</a:t>
            </a:r>
            <a:r>
              <a:rPr lang="en-US" altLang="zh-CN" sz="2000" dirty="0"/>
              <a:t>,</a:t>
            </a:r>
            <a:r>
              <a:rPr lang="zh-CN" altLang="en-US" sz="2000" dirty="0"/>
              <a:t>清算人在接管破产财产以后</a:t>
            </a:r>
            <a:r>
              <a:rPr lang="en-US" altLang="zh-CN" sz="2000" dirty="0"/>
              <a:t>,</a:t>
            </a:r>
            <a:r>
              <a:rPr lang="zh-CN" altLang="en-US" sz="2000" dirty="0"/>
              <a:t>即应迅速着手进行</a:t>
            </a:r>
          </a:p>
          <a:p>
            <a:pPr indent="623888"/>
            <a:r>
              <a:rPr lang="zh-CN" altLang="en-US" sz="2000" dirty="0"/>
              <a:t>破产变价的工作</a:t>
            </a:r>
            <a:r>
              <a:rPr lang="en-US" altLang="zh-CN" sz="2000" dirty="0"/>
              <a:t>.</a:t>
            </a:r>
          </a:p>
          <a:p>
            <a:pPr indent="623888"/>
            <a:r>
              <a:rPr lang="zh-CN" altLang="en-US" sz="2000" dirty="0"/>
              <a:t>破产清算以金钱分配为原则</a:t>
            </a:r>
            <a:r>
              <a:rPr lang="en-US" altLang="zh-CN" sz="2000" dirty="0"/>
              <a:t>,</a:t>
            </a:r>
            <a:r>
              <a:rPr lang="zh-CN" altLang="en-US" sz="2000" dirty="0"/>
              <a:t>实物分配为例外</a:t>
            </a:r>
            <a:r>
              <a:rPr lang="en-US" altLang="zh-CN" sz="2000" dirty="0"/>
              <a:t>.</a:t>
            </a:r>
          </a:p>
          <a:p>
            <a:pPr indent="623888"/>
            <a:r>
              <a:rPr lang="zh-CN" altLang="en-US" sz="2000" dirty="0" smtClean="0"/>
              <a:t>２</a:t>
            </a:r>
            <a:r>
              <a:rPr lang="en-US" altLang="zh-CN" sz="2000" dirty="0" smtClean="0"/>
              <a:t>.</a:t>
            </a:r>
            <a:r>
              <a:rPr lang="zh-CN" altLang="en-US" sz="2000" dirty="0" smtClean="0"/>
              <a:t> </a:t>
            </a:r>
            <a:r>
              <a:rPr lang="zh-CN" altLang="en-US" sz="2000" dirty="0"/>
              <a:t>破产变价的方法</a:t>
            </a:r>
          </a:p>
          <a:p>
            <a:pPr indent="623888"/>
            <a:r>
              <a:rPr lang="en-US" altLang="zh-CN" sz="2000" dirty="0"/>
              <a:t>(</a:t>
            </a:r>
            <a:r>
              <a:rPr lang="zh-CN" altLang="en-US" sz="2000" dirty="0"/>
              <a:t>１</a:t>
            </a:r>
            <a:r>
              <a:rPr lang="en-US" altLang="zh-CN" sz="2000" dirty="0"/>
              <a:t>)</a:t>
            </a:r>
            <a:r>
              <a:rPr lang="zh-CN" altLang="en-US" sz="2000" dirty="0"/>
              <a:t>破产财产估价</a:t>
            </a:r>
            <a:r>
              <a:rPr lang="en-US" altLang="zh-CN" sz="2000" dirty="0"/>
              <a:t>.</a:t>
            </a:r>
            <a:r>
              <a:rPr lang="zh-CN" altLang="en-US" sz="2000" dirty="0"/>
              <a:t>破产财产在变价前</a:t>
            </a:r>
            <a:r>
              <a:rPr lang="en-US" altLang="zh-CN" sz="2000" dirty="0"/>
              <a:t>,</a:t>
            </a:r>
            <a:r>
              <a:rPr lang="zh-CN" altLang="en-US" sz="2000" dirty="0"/>
              <a:t>有必要进行评估的</a:t>
            </a:r>
            <a:r>
              <a:rPr lang="en-US" altLang="zh-CN" sz="2000" dirty="0"/>
              <a:t>,</a:t>
            </a:r>
            <a:r>
              <a:rPr lang="zh-CN" altLang="en-US" sz="2000" dirty="0"/>
              <a:t>应当进行评估</a:t>
            </a:r>
            <a:r>
              <a:rPr lang="en-US" altLang="zh-CN" sz="2000" dirty="0" smtClean="0"/>
              <a:t>.</a:t>
            </a:r>
            <a:endParaRPr lang="en-US" altLang="zh-CN" sz="2000" dirty="0"/>
          </a:p>
          <a:p>
            <a:pPr indent="623888"/>
            <a:r>
              <a:rPr lang="en-US" altLang="zh-CN" sz="2000" dirty="0"/>
              <a:t>(</a:t>
            </a:r>
            <a:r>
              <a:rPr lang="zh-CN" altLang="en-US" sz="2000" dirty="0"/>
              <a:t>２</a:t>
            </a:r>
            <a:r>
              <a:rPr lang="en-US" altLang="zh-CN" sz="2000" dirty="0"/>
              <a:t>)</a:t>
            </a:r>
            <a:r>
              <a:rPr lang="zh-CN" altLang="en-US" sz="2000" dirty="0"/>
              <a:t>破产变价方案</a:t>
            </a:r>
            <a:r>
              <a:rPr lang="en-US" altLang="zh-CN" sz="2000" dirty="0"/>
              <a:t>.</a:t>
            </a:r>
            <a:r>
              <a:rPr lang="zh-CN" altLang="en-US" sz="2000" dirty="0"/>
              <a:t>破产财产的变价</a:t>
            </a:r>
            <a:r>
              <a:rPr lang="en-US" altLang="zh-CN" sz="2000" dirty="0"/>
              <a:t>,</a:t>
            </a:r>
            <a:r>
              <a:rPr lang="zh-CN" altLang="en-US" sz="2000" dirty="0"/>
              <a:t>既是破产管理人的重要职权</a:t>
            </a:r>
            <a:r>
              <a:rPr lang="en-US" altLang="zh-CN" sz="2000" dirty="0"/>
              <a:t>,</a:t>
            </a:r>
            <a:r>
              <a:rPr lang="zh-CN" altLang="en-US" sz="2000" dirty="0"/>
              <a:t>也是破产管理</a:t>
            </a:r>
            <a:r>
              <a:rPr lang="zh-CN" altLang="en-US" sz="2000" dirty="0" smtClean="0"/>
              <a:t>人的义务之一</a:t>
            </a:r>
            <a:r>
              <a:rPr lang="en-US" altLang="zh-CN" sz="2000" dirty="0" smtClean="0"/>
              <a:t>.</a:t>
            </a:r>
          </a:p>
          <a:p>
            <a:pPr indent="623888"/>
            <a:r>
              <a:rPr lang="zh-CN" altLang="en-US" sz="2000" dirty="0" smtClean="0"/>
              <a:t> </a:t>
            </a:r>
            <a:r>
              <a:rPr lang="en-US" altLang="zh-CN" sz="2000" dirty="0" smtClean="0"/>
              <a:t>(</a:t>
            </a:r>
            <a:r>
              <a:rPr lang="zh-CN" altLang="en-US" sz="2000" dirty="0"/>
              <a:t>３</a:t>
            </a:r>
            <a:r>
              <a:rPr lang="en-US" altLang="zh-CN" sz="2000" dirty="0"/>
              <a:t>)</a:t>
            </a:r>
            <a:r>
              <a:rPr lang="zh-CN" altLang="en-US" sz="2000" dirty="0"/>
              <a:t>公开变卖原则</a:t>
            </a:r>
            <a:r>
              <a:rPr lang="en-US" altLang="zh-CN" sz="2000" dirty="0"/>
              <a:t>.</a:t>
            </a:r>
            <a:r>
              <a:rPr lang="zh-CN" altLang="en-US" sz="2000" dirty="0"/>
              <a:t>变卖破产财产</a:t>
            </a:r>
            <a:r>
              <a:rPr lang="en-US" altLang="zh-CN" sz="2000" dirty="0"/>
              <a:t>,</a:t>
            </a:r>
            <a:r>
              <a:rPr lang="zh-CN" altLang="en-US" sz="2000" dirty="0"/>
              <a:t>原则上应当公开进行</a:t>
            </a:r>
            <a:r>
              <a:rPr lang="en-US" altLang="zh-CN" sz="2000" dirty="0"/>
              <a:t>,</a:t>
            </a:r>
            <a:r>
              <a:rPr lang="zh-CN" altLang="en-US" sz="2000" dirty="0"/>
              <a:t>通常采用的形式有拍卖、招标</a:t>
            </a:r>
          </a:p>
          <a:p>
            <a:pPr indent="623888"/>
            <a:r>
              <a:rPr lang="zh-CN" altLang="en-US" sz="2000" dirty="0"/>
              <a:t>出售、标价出售</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1096002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破产清算与法律责任</a:t>
            </a:r>
          </a:p>
        </p:txBody>
      </p:sp>
      <p:sp>
        <p:nvSpPr>
          <p:cNvPr id="37" name="文本框 36"/>
          <p:cNvSpPr txBox="1"/>
          <p:nvPr/>
        </p:nvSpPr>
        <p:spPr>
          <a:xfrm>
            <a:off x="668359" y="847862"/>
            <a:ext cx="11161613" cy="4801314"/>
          </a:xfrm>
          <a:prstGeom prst="rect">
            <a:avLst/>
          </a:prstGeom>
          <a:noFill/>
        </p:spPr>
        <p:txBody>
          <a:bodyPr wrap="square" rtlCol="0">
            <a:spAutoFit/>
          </a:bodyPr>
          <a:lstStyle/>
          <a:p>
            <a:r>
              <a:rPr lang="zh-CN" altLang="en-US" sz="2400" dirty="0"/>
              <a:t>二、破产变价和分配</a:t>
            </a:r>
          </a:p>
          <a:p>
            <a:pPr indent="623888"/>
            <a:r>
              <a:rPr lang="en-US" altLang="zh-CN" sz="2400" dirty="0" smtClean="0"/>
              <a:t>(</a:t>
            </a:r>
            <a:r>
              <a:rPr lang="zh-CN" altLang="en-US" sz="2400" dirty="0"/>
              <a:t>二</a:t>
            </a:r>
            <a:r>
              <a:rPr lang="en-US" altLang="zh-CN" sz="2400" dirty="0"/>
              <a:t>)</a:t>
            </a:r>
            <a:r>
              <a:rPr lang="zh-CN" altLang="en-US" sz="2400" dirty="0"/>
              <a:t>破产分配</a:t>
            </a:r>
          </a:p>
          <a:p>
            <a:pPr indent="623888"/>
            <a:r>
              <a:rPr lang="zh-CN" altLang="en-US" sz="2000" dirty="0" smtClean="0"/>
              <a:t>１</a:t>
            </a:r>
            <a:r>
              <a:rPr lang="en-US" altLang="zh-CN" sz="2000" dirty="0" smtClean="0"/>
              <a:t>.</a:t>
            </a:r>
            <a:r>
              <a:rPr lang="zh-CN" altLang="en-US" sz="2000" dirty="0" smtClean="0"/>
              <a:t>破产</a:t>
            </a:r>
            <a:r>
              <a:rPr lang="zh-CN" altLang="en-US" sz="2000" dirty="0"/>
              <a:t>分配的概念</a:t>
            </a:r>
          </a:p>
          <a:p>
            <a:pPr indent="623888"/>
            <a:r>
              <a:rPr lang="zh-CN" altLang="en-US" sz="2000" dirty="0"/>
              <a:t>破产分配</a:t>
            </a:r>
            <a:r>
              <a:rPr lang="en-US" altLang="zh-CN" sz="2000" dirty="0"/>
              <a:t>,</a:t>
            </a:r>
            <a:r>
              <a:rPr lang="zh-CN" altLang="en-US" sz="2000" dirty="0"/>
              <a:t>又称破产财产的分配</a:t>
            </a:r>
            <a:r>
              <a:rPr lang="en-US" altLang="zh-CN" sz="2000" dirty="0"/>
              <a:t>,</a:t>
            </a:r>
            <a:r>
              <a:rPr lang="zh-CN" altLang="en-US" sz="2000" dirty="0"/>
              <a:t>是指破产管理人将变价后的破产财产</a:t>
            </a:r>
            <a:r>
              <a:rPr lang="en-US" altLang="zh-CN" sz="2000" dirty="0"/>
              <a:t>,</a:t>
            </a:r>
            <a:r>
              <a:rPr lang="zh-CN" altLang="en-US" sz="2000" dirty="0" smtClean="0"/>
              <a:t>依照符合法定顺序并经债权人会议通过</a:t>
            </a:r>
            <a:r>
              <a:rPr lang="zh-CN" altLang="en-US" sz="2000" dirty="0"/>
              <a:t>的分配方案</a:t>
            </a:r>
            <a:r>
              <a:rPr lang="en-US" altLang="zh-CN" sz="2000" dirty="0"/>
              <a:t>,</a:t>
            </a:r>
            <a:r>
              <a:rPr lang="zh-CN" altLang="en-US" sz="2000" dirty="0"/>
              <a:t>对全体破产债权人进行平等清偿的程序</a:t>
            </a:r>
            <a:r>
              <a:rPr lang="en-US" altLang="zh-CN" sz="2000" dirty="0" smtClean="0"/>
              <a:t>.</a:t>
            </a:r>
            <a:endParaRPr lang="en-US" altLang="zh-Hant" sz="2000" dirty="0"/>
          </a:p>
          <a:p>
            <a:pPr indent="623888"/>
            <a:r>
              <a:rPr lang="zh-CN" altLang="en-US" sz="2000" dirty="0" smtClean="0"/>
              <a:t>２</a:t>
            </a:r>
            <a:r>
              <a:rPr lang="en-US" altLang="zh-CN" sz="2000" dirty="0" smtClean="0"/>
              <a:t>.</a:t>
            </a:r>
            <a:r>
              <a:rPr lang="zh-CN" altLang="en-US" sz="2000" dirty="0" smtClean="0"/>
              <a:t> </a:t>
            </a:r>
            <a:r>
              <a:rPr lang="zh-CN" altLang="en-US" sz="2000" dirty="0"/>
              <a:t>破产分配的顺序</a:t>
            </a:r>
          </a:p>
          <a:p>
            <a:pPr indent="623888"/>
            <a:r>
              <a:rPr lang="zh-CN" altLang="en-US" sz="2000" dirty="0"/>
              <a:t>破产财产在优先清偿破产费用和共益债务后</a:t>
            </a:r>
            <a:r>
              <a:rPr lang="en-US" altLang="zh-CN" sz="2000" dirty="0"/>
              <a:t>,</a:t>
            </a:r>
            <a:r>
              <a:rPr lang="zh-CN" altLang="en-US" sz="2000" dirty="0"/>
              <a:t>依照下列顺序清偿</a:t>
            </a:r>
            <a:r>
              <a:rPr lang="en-US" altLang="zh-CN" sz="2000" dirty="0"/>
              <a:t>.</a:t>
            </a:r>
          </a:p>
          <a:p>
            <a:pPr marL="623888"/>
            <a:r>
              <a:rPr lang="en-US" altLang="zh-CN" sz="2000" dirty="0"/>
              <a:t>(</a:t>
            </a:r>
            <a:r>
              <a:rPr lang="zh-CN" altLang="en-US" sz="2000" dirty="0"/>
              <a:t>１</a:t>
            </a:r>
            <a:r>
              <a:rPr lang="en-US" altLang="zh-CN" sz="2000" dirty="0"/>
              <a:t>)</a:t>
            </a:r>
            <a:r>
              <a:rPr lang="zh-CN" altLang="en-US" sz="2000" dirty="0"/>
              <a:t>破产人所欠职工的工资和医疗、伤残补助</a:t>
            </a:r>
            <a:r>
              <a:rPr lang="en-US" altLang="zh-CN" sz="2000" dirty="0"/>
              <a:t>,</a:t>
            </a:r>
            <a:r>
              <a:rPr lang="zh-CN" altLang="en-US" sz="2000" dirty="0"/>
              <a:t>抚恤费用</a:t>
            </a:r>
            <a:r>
              <a:rPr lang="en-US" altLang="zh-CN" sz="2000" dirty="0"/>
              <a:t>,</a:t>
            </a:r>
            <a:r>
              <a:rPr lang="zh-CN" altLang="en-US" sz="2000" dirty="0"/>
              <a:t>所</a:t>
            </a:r>
            <a:r>
              <a:rPr lang="zh-CN" altLang="en-US" sz="2000" dirty="0" smtClean="0"/>
              <a:t>欠的应当划入职工个人账户的</a:t>
            </a:r>
            <a:r>
              <a:rPr lang="zh-CN" altLang="en-US" sz="2000" dirty="0"/>
              <a:t>基本养老保险、基本医疗保险费用</a:t>
            </a:r>
            <a:r>
              <a:rPr lang="en-US" altLang="zh-CN" sz="2000" dirty="0"/>
              <a:t>,</a:t>
            </a:r>
            <a:r>
              <a:rPr lang="zh-CN" altLang="en-US" sz="2000" dirty="0"/>
              <a:t>以及法律、行政法规规定应当支付给职工的补偿金</a:t>
            </a:r>
            <a:r>
              <a:rPr lang="en-US" altLang="zh-CN" sz="2000" dirty="0"/>
              <a:t>.</a:t>
            </a:r>
          </a:p>
          <a:p>
            <a:pPr marL="623888"/>
            <a:r>
              <a:rPr lang="en-US" altLang="zh-CN" sz="2000" dirty="0"/>
              <a:t>(</a:t>
            </a:r>
            <a:r>
              <a:rPr lang="zh-CN" altLang="en-US" sz="2000" dirty="0"/>
              <a:t>２</a:t>
            </a:r>
            <a:r>
              <a:rPr lang="en-US" altLang="zh-CN" sz="2000" dirty="0"/>
              <a:t>)</a:t>
            </a:r>
            <a:r>
              <a:rPr lang="zh-CN" altLang="en-US" sz="2000" dirty="0"/>
              <a:t>破产人欠缴的除前项规定以外的社会保险费用和破产人所欠税款</a:t>
            </a:r>
            <a:r>
              <a:rPr lang="en-US" altLang="zh-CN" sz="2000" dirty="0"/>
              <a:t>.</a:t>
            </a:r>
          </a:p>
          <a:p>
            <a:pPr marL="623888"/>
            <a:r>
              <a:rPr lang="en-US" altLang="zh-CN" sz="2000" dirty="0"/>
              <a:t>(</a:t>
            </a:r>
            <a:r>
              <a:rPr lang="zh-CN" altLang="en-US" sz="2000" dirty="0"/>
              <a:t>３</a:t>
            </a:r>
            <a:r>
              <a:rPr lang="en-US" altLang="zh-CN" sz="2000" dirty="0"/>
              <a:t>)</a:t>
            </a:r>
            <a:r>
              <a:rPr lang="zh-CN" altLang="en-US" sz="2000" dirty="0"/>
              <a:t>普通破产债权</a:t>
            </a:r>
            <a:r>
              <a:rPr lang="en-US" altLang="zh-CN" sz="2000" dirty="0"/>
              <a:t>.</a:t>
            </a:r>
          </a:p>
          <a:p>
            <a:pPr marL="623888"/>
            <a:r>
              <a:rPr lang="zh-CN" altLang="en-US" sz="2000" dirty="0"/>
              <a:t>破产财产不足以清偿同一顺序的清偿要求的</a:t>
            </a:r>
            <a:r>
              <a:rPr lang="en-US" altLang="zh-CN" sz="2000" dirty="0"/>
              <a:t>,</a:t>
            </a:r>
            <a:r>
              <a:rPr lang="zh-CN" altLang="en-US" sz="2000" dirty="0"/>
              <a:t>按照比例分配</a:t>
            </a:r>
            <a:r>
              <a:rPr lang="en-US" altLang="zh-CN" sz="2000" dirty="0"/>
              <a:t>.</a:t>
            </a:r>
          </a:p>
          <a:p>
            <a:pPr indent="623888"/>
            <a:r>
              <a:rPr lang="zh-CN" altLang="en-US" sz="2000" dirty="0" smtClean="0"/>
              <a:t>３</a:t>
            </a:r>
            <a:r>
              <a:rPr lang="en-US" altLang="zh-CN" sz="2000" dirty="0" smtClean="0"/>
              <a:t>.</a:t>
            </a:r>
            <a:r>
              <a:rPr lang="zh-CN" altLang="en-US" sz="2000" dirty="0" smtClean="0"/>
              <a:t>分配方</a:t>
            </a:r>
            <a:r>
              <a:rPr lang="zh-CN" altLang="en-US" sz="2000" dirty="0"/>
              <a:t>案</a:t>
            </a:r>
          </a:p>
          <a:p>
            <a:pPr marL="623888"/>
            <a:r>
              <a:rPr lang="zh-CN" altLang="en-US" sz="2000" dirty="0"/>
              <a:t>破产分配方案是载明破产财产如何用于破产分配和各破产债权人如何获得破产</a:t>
            </a:r>
            <a:r>
              <a:rPr lang="zh-CN" altLang="en-US" sz="2000" dirty="0" smtClean="0"/>
              <a:t>分配的</a:t>
            </a:r>
            <a:r>
              <a:rPr lang="zh-CN" altLang="en-US" sz="2000" dirty="0"/>
              <a:t>书面文件</a:t>
            </a:r>
            <a:r>
              <a:rPr lang="en-US" altLang="zh-CN" sz="2000" dirty="0"/>
              <a:t>.</a:t>
            </a:r>
            <a:r>
              <a:rPr lang="zh-CN" altLang="en-US" sz="2000" dirty="0"/>
              <a:t>管理人应当及时拟订破产财产分配方案</a:t>
            </a:r>
            <a:r>
              <a:rPr lang="en-US" altLang="zh-CN" sz="2000" dirty="0"/>
              <a:t>,</a:t>
            </a:r>
            <a:r>
              <a:rPr lang="zh-CN" altLang="en-US" sz="2000" dirty="0"/>
              <a:t>提交债权人会议讨论</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5172588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破产法概述</a:t>
            </a:r>
            <a:endParaRPr lang="zh-CN" altLang="en-US" sz="3200" b="1" dirty="0"/>
          </a:p>
        </p:txBody>
      </p:sp>
      <p:sp>
        <p:nvSpPr>
          <p:cNvPr id="37" name="文本框 36"/>
          <p:cNvSpPr txBox="1"/>
          <p:nvPr/>
        </p:nvSpPr>
        <p:spPr>
          <a:xfrm>
            <a:off x="668360" y="847863"/>
            <a:ext cx="10649202" cy="4401205"/>
          </a:xfrm>
          <a:prstGeom prst="rect">
            <a:avLst/>
          </a:prstGeom>
          <a:noFill/>
        </p:spPr>
        <p:txBody>
          <a:bodyPr wrap="square" rtlCol="0">
            <a:spAutoFit/>
          </a:bodyPr>
          <a:lstStyle/>
          <a:p>
            <a:r>
              <a:rPr lang="zh-CN" altLang="en-US" sz="2400" b="1" dirty="0"/>
              <a:t>一、破产的概念和特点</a:t>
            </a:r>
          </a:p>
          <a:p>
            <a:pPr indent="534988"/>
            <a:endParaRPr lang="en-US" altLang="zh-CN" sz="2400" dirty="0" smtClean="0"/>
          </a:p>
          <a:p>
            <a:pPr indent="534988"/>
            <a:r>
              <a:rPr lang="en-US" altLang="zh-CN" sz="2400" dirty="0" smtClean="0"/>
              <a:t>(</a:t>
            </a:r>
            <a:r>
              <a:rPr lang="zh-CN" altLang="en-US" sz="2400" dirty="0"/>
              <a:t>一</a:t>
            </a:r>
            <a:r>
              <a:rPr lang="en-US" altLang="zh-CN" sz="2400" dirty="0"/>
              <a:t>)</a:t>
            </a:r>
            <a:r>
              <a:rPr lang="zh-CN" altLang="en-US" sz="2400" dirty="0"/>
              <a:t>破产的概念</a:t>
            </a:r>
          </a:p>
          <a:p>
            <a:pPr indent="534988"/>
            <a:r>
              <a:rPr lang="zh-CN" altLang="en-US" sz="2000" dirty="0"/>
              <a:t>破产是一个法律概念</a:t>
            </a:r>
            <a:r>
              <a:rPr lang="en-US" altLang="zh-CN" sz="2000" dirty="0"/>
              <a:t>,</a:t>
            </a:r>
            <a:r>
              <a:rPr lang="zh-CN" altLang="en-US" sz="2000" dirty="0"/>
              <a:t>是指具有法人资格的债务人不能清偿到期债务时</a:t>
            </a:r>
            <a:r>
              <a:rPr lang="en-US" altLang="zh-CN" sz="2000" dirty="0"/>
              <a:t>,</a:t>
            </a:r>
            <a:r>
              <a:rPr lang="zh-CN" altLang="en-US" sz="2000" dirty="0"/>
              <a:t>依法将</a:t>
            </a:r>
            <a:r>
              <a:rPr lang="zh-CN" altLang="en-US" sz="2000" dirty="0" smtClean="0"/>
              <a:t>其全部财产抵偿</a:t>
            </a:r>
            <a:r>
              <a:rPr lang="zh-CN" altLang="en-US" sz="2000" dirty="0"/>
              <a:t>其所欠的各种债务</a:t>
            </a:r>
            <a:r>
              <a:rPr lang="en-US" altLang="zh-CN" sz="2000" dirty="0"/>
              <a:t>,</a:t>
            </a:r>
            <a:r>
              <a:rPr lang="zh-CN" altLang="en-US" sz="2000" dirty="0"/>
              <a:t>并依法免除其无法偿还的债务</a:t>
            </a:r>
            <a:r>
              <a:rPr lang="en-US" altLang="zh-CN" sz="2000" dirty="0"/>
              <a:t>.</a:t>
            </a:r>
          </a:p>
          <a:p>
            <a:pPr indent="534988"/>
            <a:endParaRPr lang="en-US" altLang="zh-CN" sz="2400" dirty="0" smtClean="0"/>
          </a:p>
          <a:p>
            <a:pPr indent="534988"/>
            <a:r>
              <a:rPr lang="en-US" altLang="zh-CN" sz="2400" dirty="0" smtClean="0"/>
              <a:t>(</a:t>
            </a:r>
            <a:r>
              <a:rPr lang="zh-CN" altLang="en-US" sz="2400" dirty="0"/>
              <a:t>二</a:t>
            </a:r>
            <a:r>
              <a:rPr lang="en-US" altLang="zh-CN" sz="2400" dirty="0"/>
              <a:t>)</a:t>
            </a:r>
            <a:r>
              <a:rPr lang="zh-CN" altLang="en-US" sz="2400" dirty="0"/>
              <a:t>破产的特点</a:t>
            </a:r>
          </a:p>
          <a:p>
            <a:pPr indent="534988"/>
            <a:r>
              <a:rPr lang="zh-CN" altLang="en-US" sz="2000" dirty="0"/>
              <a:t>破产有以下几个特点</a:t>
            </a:r>
            <a:r>
              <a:rPr lang="en-US" altLang="zh-CN" sz="2000" dirty="0" smtClean="0"/>
              <a:t>.</a:t>
            </a:r>
          </a:p>
          <a:p>
            <a:pPr indent="981075"/>
            <a:r>
              <a:rPr lang="en-US" altLang="zh-CN" sz="2000" dirty="0"/>
              <a:t>(</a:t>
            </a:r>
            <a:r>
              <a:rPr lang="zh-CN" altLang="en-US" sz="2000" dirty="0"/>
              <a:t>１</a:t>
            </a:r>
            <a:r>
              <a:rPr lang="en-US" altLang="zh-CN" sz="2000" dirty="0"/>
              <a:t>)</a:t>
            </a:r>
            <a:r>
              <a:rPr lang="zh-CN" altLang="en-US" sz="2000" dirty="0"/>
              <a:t>企业不能清偿到期债务</a:t>
            </a:r>
            <a:r>
              <a:rPr lang="en-US" altLang="zh-CN" sz="2000" dirty="0"/>
              <a:t>,</a:t>
            </a:r>
            <a:r>
              <a:rPr lang="zh-CN" altLang="en-US" sz="2000" dirty="0"/>
              <a:t>并且资产不足以清偿全部债务</a:t>
            </a:r>
            <a:r>
              <a:rPr lang="en-US" altLang="zh-CN" sz="2000" dirty="0"/>
              <a:t>,</a:t>
            </a:r>
            <a:r>
              <a:rPr lang="zh-CN" altLang="en-US" sz="2000" dirty="0"/>
              <a:t>即已达到“资不抵债的状态”</a:t>
            </a:r>
            <a:r>
              <a:rPr lang="en-US" altLang="zh-CN" sz="2000" dirty="0"/>
              <a:t>.</a:t>
            </a:r>
          </a:p>
          <a:p>
            <a:pPr indent="981075"/>
            <a:r>
              <a:rPr lang="en-US" altLang="zh-CN" sz="2000" dirty="0"/>
              <a:t>(</a:t>
            </a:r>
            <a:r>
              <a:rPr lang="zh-CN" altLang="en-US" sz="2000" dirty="0"/>
              <a:t>２</a:t>
            </a:r>
            <a:r>
              <a:rPr lang="en-US" altLang="zh-CN" sz="2000" dirty="0"/>
              <a:t>)</a:t>
            </a:r>
            <a:r>
              <a:rPr lang="zh-CN" altLang="en-US" sz="2000" dirty="0"/>
              <a:t>企业不能清偿到期债务</a:t>
            </a:r>
            <a:r>
              <a:rPr lang="en-US" altLang="zh-CN" sz="2000" dirty="0"/>
              <a:t>,</a:t>
            </a:r>
            <a:r>
              <a:rPr lang="zh-CN" altLang="en-US" sz="2000" dirty="0"/>
              <a:t>并且明显缺乏清偿能力</a:t>
            </a:r>
            <a:r>
              <a:rPr lang="en-US" altLang="zh-CN" sz="2000" dirty="0"/>
              <a:t>.</a:t>
            </a:r>
          </a:p>
          <a:p>
            <a:pPr indent="981075"/>
            <a:r>
              <a:rPr lang="en-US" altLang="zh-CN" sz="2000" dirty="0"/>
              <a:t>(</a:t>
            </a:r>
            <a:r>
              <a:rPr lang="zh-CN" altLang="en-US" sz="2000" dirty="0"/>
              <a:t>３</a:t>
            </a:r>
            <a:r>
              <a:rPr lang="en-US" altLang="zh-CN" sz="2000" dirty="0"/>
              <a:t>)</a:t>
            </a:r>
            <a:r>
              <a:rPr lang="zh-CN" altLang="en-US" sz="2000" dirty="0"/>
              <a:t>破产还债后</a:t>
            </a:r>
            <a:r>
              <a:rPr lang="en-US" altLang="zh-CN" sz="2000" dirty="0"/>
              <a:t>,</a:t>
            </a:r>
            <a:r>
              <a:rPr lang="zh-CN" altLang="en-US" sz="2000" dirty="0"/>
              <a:t>破产人的主体资格不复存在</a:t>
            </a:r>
            <a:r>
              <a:rPr lang="en-US" altLang="zh-CN" sz="2000" dirty="0"/>
              <a:t>.</a:t>
            </a:r>
          </a:p>
          <a:p>
            <a:pPr indent="981075"/>
            <a:r>
              <a:rPr lang="en-US" altLang="zh-CN" sz="2000" dirty="0"/>
              <a:t>(</a:t>
            </a:r>
            <a:r>
              <a:rPr lang="zh-CN" altLang="en-US" sz="2000" dirty="0"/>
              <a:t>４</a:t>
            </a:r>
            <a:r>
              <a:rPr lang="en-US" altLang="zh-CN" sz="2000" dirty="0"/>
              <a:t>)</a:t>
            </a:r>
            <a:r>
              <a:rPr lang="zh-CN" altLang="en-US" sz="2000" dirty="0"/>
              <a:t>公平保护债权人和债务人的利益</a:t>
            </a:r>
            <a:r>
              <a:rPr lang="en-US" altLang="zh-CN" sz="2000" dirty="0"/>
              <a:t>.</a:t>
            </a:r>
            <a:r>
              <a:rPr lang="zh-CN" altLang="en-US" sz="2000" dirty="0"/>
              <a:t>债权人的债权按比例清偿</a:t>
            </a:r>
            <a:r>
              <a:rPr lang="en-US" altLang="zh-CN" sz="2000" dirty="0"/>
              <a:t>,</a:t>
            </a:r>
            <a:r>
              <a:rPr lang="zh-CN" altLang="en-US" sz="2000" dirty="0"/>
              <a:t>并按比例承担损失</a:t>
            </a:r>
            <a:r>
              <a:rPr lang="en-US" altLang="zh-CN" sz="2000" dirty="0"/>
              <a:t>.</a:t>
            </a:r>
          </a:p>
          <a:p>
            <a:pPr indent="981075"/>
            <a:r>
              <a:rPr lang="zh-CN" altLang="en-US" sz="2000" dirty="0"/>
              <a:t>债务人通过破产可以免债</a:t>
            </a:r>
            <a:r>
              <a:rPr lang="en-US" altLang="zh-CN" sz="2000" dirty="0"/>
              <a:t>,</a:t>
            </a:r>
            <a:r>
              <a:rPr lang="zh-CN" altLang="en-US" sz="2000" dirty="0"/>
              <a:t>以使债务人能摆脱债务</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9030216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破产清算与法律责任</a:t>
            </a:r>
          </a:p>
        </p:txBody>
      </p:sp>
      <p:sp>
        <p:nvSpPr>
          <p:cNvPr id="37" name="文本框 36"/>
          <p:cNvSpPr txBox="1"/>
          <p:nvPr/>
        </p:nvSpPr>
        <p:spPr>
          <a:xfrm>
            <a:off x="668359" y="847862"/>
            <a:ext cx="11161613" cy="5693866"/>
          </a:xfrm>
          <a:prstGeom prst="rect">
            <a:avLst/>
          </a:prstGeom>
          <a:noFill/>
        </p:spPr>
        <p:txBody>
          <a:bodyPr wrap="square" rtlCol="0">
            <a:spAutoFit/>
          </a:bodyPr>
          <a:lstStyle/>
          <a:p>
            <a:r>
              <a:rPr lang="zh-CN" altLang="en-US" sz="2400" b="1" dirty="0" smtClean="0"/>
              <a:t>三</a:t>
            </a:r>
            <a:r>
              <a:rPr lang="zh-CN" altLang="en-US" sz="2400" b="1" dirty="0"/>
              <a:t>、破产程序的终结</a:t>
            </a:r>
          </a:p>
          <a:p>
            <a:pPr indent="534988"/>
            <a:r>
              <a:rPr lang="en-US" altLang="zh-CN" sz="2000" dirty="0"/>
              <a:t>(</a:t>
            </a:r>
            <a:r>
              <a:rPr lang="zh-CN" altLang="en-US" sz="2000" dirty="0"/>
              <a:t>一</a:t>
            </a:r>
            <a:r>
              <a:rPr lang="en-US" altLang="zh-CN" sz="2000" dirty="0"/>
              <a:t>)</a:t>
            </a:r>
            <a:r>
              <a:rPr lang="zh-CN" altLang="en-US" sz="2000" dirty="0"/>
              <a:t>破产程序终结的概念</a:t>
            </a:r>
          </a:p>
          <a:p>
            <a:pPr indent="534988"/>
            <a:r>
              <a:rPr lang="zh-CN" altLang="en-US" sz="2000" dirty="0"/>
              <a:t>破产程序的终结</a:t>
            </a:r>
            <a:r>
              <a:rPr lang="en-US" altLang="zh-CN" sz="2000" dirty="0"/>
              <a:t>,</a:t>
            </a:r>
            <a:r>
              <a:rPr lang="zh-CN" altLang="en-US" sz="2000" dirty="0"/>
              <a:t>又称为破产程序的终止</a:t>
            </a:r>
            <a:r>
              <a:rPr lang="en-US" altLang="zh-CN" sz="2000" dirty="0"/>
              <a:t>,</a:t>
            </a:r>
            <a:r>
              <a:rPr lang="zh-CN" altLang="en-US" sz="2000" dirty="0"/>
              <a:t>是指在破产程序进行过程中发生法律规</a:t>
            </a:r>
            <a:r>
              <a:rPr lang="zh-CN" altLang="en-US" sz="2000" dirty="0" smtClean="0"/>
              <a:t>定的应当终止破产程序</a:t>
            </a:r>
            <a:r>
              <a:rPr lang="zh-CN" altLang="en-US" sz="2000" dirty="0"/>
              <a:t>的原因时</a:t>
            </a:r>
            <a:r>
              <a:rPr lang="en-US" altLang="zh-CN" sz="2000" dirty="0"/>
              <a:t>,</a:t>
            </a:r>
            <a:r>
              <a:rPr lang="zh-CN" altLang="en-US" sz="2000" dirty="0"/>
              <a:t>由法院裁定结束破产程序</a:t>
            </a:r>
            <a:r>
              <a:rPr lang="en-US" altLang="zh-CN" sz="2000" dirty="0"/>
              <a:t>.</a:t>
            </a:r>
            <a:r>
              <a:rPr lang="zh-CN" altLang="en-US" sz="2000" dirty="0"/>
              <a:t>破产程序的终结</a:t>
            </a:r>
            <a:r>
              <a:rPr lang="en-US" altLang="zh-CN" sz="2000" dirty="0"/>
              <a:t>,</a:t>
            </a:r>
            <a:r>
              <a:rPr lang="zh-CN" altLang="en-US" sz="2000" dirty="0"/>
              <a:t>表明破产程序</a:t>
            </a:r>
            <a:r>
              <a:rPr lang="zh-CN" altLang="en-US" sz="2000" dirty="0" smtClean="0"/>
              <a:t>的彻底结束</a:t>
            </a:r>
            <a:r>
              <a:rPr lang="en-US" altLang="zh-CN" sz="2000" dirty="0"/>
              <a:t>,</a:t>
            </a:r>
            <a:r>
              <a:rPr lang="zh-CN" altLang="en-US" sz="2000" dirty="0"/>
              <a:t>破产人不再受破产程序的任何约束</a:t>
            </a:r>
            <a:r>
              <a:rPr lang="en-US" altLang="zh-CN" sz="2000" dirty="0"/>
              <a:t>.</a:t>
            </a:r>
          </a:p>
          <a:p>
            <a:pPr indent="534988"/>
            <a:r>
              <a:rPr lang="en-US" altLang="zh-CN" sz="2000" dirty="0"/>
              <a:t>(</a:t>
            </a:r>
            <a:r>
              <a:rPr lang="zh-CN" altLang="en-US" sz="2000" dirty="0"/>
              <a:t>二</a:t>
            </a:r>
            <a:r>
              <a:rPr lang="en-US" altLang="zh-CN" sz="2000" dirty="0"/>
              <a:t>)</a:t>
            </a:r>
            <a:r>
              <a:rPr lang="zh-CN" altLang="en-US" sz="2000" dirty="0"/>
              <a:t>破产程序终结的条件</a:t>
            </a:r>
          </a:p>
          <a:p>
            <a:pPr indent="534988"/>
            <a:r>
              <a:rPr lang="zh-CN" altLang="en-US" sz="2000" dirty="0"/>
              <a:t>破产程序进行的主要目的在于用破产财产清偿全体债权人的债权</a:t>
            </a:r>
            <a:r>
              <a:rPr lang="en-US" altLang="zh-CN" sz="2000" dirty="0"/>
              <a:t>.</a:t>
            </a:r>
            <a:r>
              <a:rPr lang="zh-CN" altLang="en-US" sz="2000" dirty="0" smtClean="0"/>
              <a:t>如果破产财产已通过破产分配处理完毕</a:t>
            </a:r>
            <a:r>
              <a:rPr lang="en-US" altLang="zh-CN" sz="2000" dirty="0"/>
              <a:t>,</a:t>
            </a:r>
            <a:r>
              <a:rPr lang="zh-CN" altLang="en-US" sz="2000" dirty="0"/>
              <a:t>再进行已无破产财产可供分配的破产程序没有任何实际意义</a:t>
            </a:r>
            <a:r>
              <a:rPr lang="en-US" altLang="zh-CN" sz="2000" dirty="0"/>
              <a:t>.</a:t>
            </a:r>
            <a:r>
              <a:rPr lang="zh-CN" altLang="en-US" sz="2000" dirty="0"/>
              <a:t>因此</a:t>
            </a:r>
            <a:r>
              <a:rPr lang="en-US" altLang="zh-CN" sz="2000" dirty="0" smtClean="0"/>
              <a:t>,</a:t>
            </a:r>
            <a:r>
              <a:rPr lang="zh-CN" altLang="en-US" sz="2000" dirty="0" smtClean="0"/>
              <a:t>破产财产一旦分配完毕</a:t>
            </a:r>
            <a:r>
              <a:rPr lang="en-US" altLang="zh-CN" sz="2000" dirty="0"/>
              <a:t>,</a:t>
            </a:r>
            <a:r>
              <a:rPr lang="zh-CN" altLang="en-US" sz="2000" dirty="0"/>
              <a:t>破产人已无财产可供分配的</a:t>
            </a:r>
            <a:r>
              <a:rPr lang="en-US" altLang="zh-CN" sz="2000" dirty="0"/>
              <a:t>,</a:t>
            </a:r>
            <a:r>
              <a:rPr lang="zh-CN" altLang="en-US" sz="2000" dirty="0"/>
              <a:t>管理人应当请求人民法</a:t>
            </a:r>
            <a:r>
              <a:rPr lang="zh-CN" altLang="en-US" sz="2000" dirty="0" smtClean="0"/>
              <a:t>院裁定终结破产程序</a:t>
            </a:r>
            <a:r>
              <a:rPr lang="en-US" altLang="zh-CN" sz="2000" dirty="0" smtClean="0"/>
              <a:t>.</a:t>
            </a:r>
          </a:p>
          <a:p>
            <a:pPr indent="534988"/>
            <a:r>
              <a:rPr lang="en-US" altLang="zh-CN" sz="2000" dirty="0"/>
              <a:t>(</a:t>
            </a:r>
            <a:r>
              <a:rPr lang="zh-CN" altLang="en-US" sz="2000" dirty="0"/>
              <a:t>三</a:t>
            </a:r>
            <a:r>
              <a:rPr lang="en-US" altLang="zh-CN" sz="2000" dirty="0"/>
              <a:t>)</a:t>
            </a:r>
            <a:r>
              <a:rPr lang="zh-CN" altLang="en-US" sz="2000" dirty="0"/>
              <a:t>注销登记</a:t>
            </a:r>
          </a:p>
          <a:p>
            <a:pPr indent="534988"/>
            <a:r>
              <a:rPr lang="zh-CN" altLang="en-US" sz="2000" dirty="0"/>
              <a:t>管理人应当自破产程序终结之日起１０日内</a:t>
            </a:r>
            <a:r>
              <a:rPr lang="en-US" altLang="zh-CN" sz="2000" dirty="0"/>
              <a:t>,</a:t>
            </a:r>
            <a:r>
              <a:rPr lang="zh-CN" altLang="en-US" sz="2000" dirty="0"/>
              <a:t>持人民法院终结破产程序的裁定</a:t>
            </a:r>
            <a:r>
              <a:rPr lang="en-US" altLang="zh-CN" sz="2000" dirty="0"/>
              <a:t>,</a:t>
            </a:r>
            <a:r>
              <a:rPr lang="zh-CN" altLang="en-US" sz="2000" dirty="0"/>
              <a:t>向破产</a:t>
            </a:r>
          </a:p>
          <a:p>
            <a:pPr indent="534988"/>
            <a:r>
              <a:rPr lang="zh-CN" altLang="en-US" sz="2000" dirty="0"/>
              <a:t>人的原登记机关办理注销登记</a:t>
            </a:r>
            <a:r>
              <a:rPr lang="en-US" altLang="zh-CN" sz="2000" dirty="0" smtClean="0"/>
              <a:t>.</a:t>
            </a:r>
          </a:p>
          <a:p>
            <a:pPr indent="534988"/>
            <a:r>
              <a:rPr lang="en-US" altLang="zh-CN" sz="2000" dirty="0"/>
              <a:t>(</a:t>
            </a:r>
            <a:r>
              <a:rPr lang="zh-CN" altLang="en-US" sz="2000" dirty="0"/>
              <a:t>四</a:t>
            </a:r>
            <a:r>
              <a:rPr lang="en-US" altLang="zh-CN" sz="2000" dirty="0"/>
              <a:t>)</a:t>
            </a:r>
            <a:r>
              <a:rPr lang="zh-CN" altLang="en-US" sz="2000" dirty="0"/>
              <a:t>追加分配</a:t>
            </a:r>
          </a:p>
          <a:p>
            <a:pPr indent="534988"/>
            <a:r>
              <a:rPr lang="zh-CN" altLang="en-US" sz="2000" dirty="0"/>
              <a:t>自破产程序终结之日起２年内</a:t>
            </a:r>
            <a:r>
              <a:rPr lang="en-US" altLang="zh-CN" sz="2000" dirty="0"/>
              <a:t>,</a:t>
            </a:r>
            <a:r>
              <a:rPr lang="zh-CN" altLang="en-US" sz="2000" dirty="0"/>
              <a:t>有下列情形之一的</a:t>
            </a:r>
            <a:r>
              <a:rPr lang="en-US" altLang="zh-CN" sz="2000" dirty="0"/>
              <a:t>,</a:t>
            </a:r>
            <a:r>
              <a:rPr lang="zh-CN" altLang="en-US" sz="2000" dirty="0"/>
              <a:t>债权人可以请求人民法</a:t>
            </a:r>
            <a:r>
              <a:rPr lang="zh-CN" altLang="en-US" sz="2000" dirty="0" smtClean="0"/>
              <a:t>院按照破产财产分配方案进</a:t>
            </a:r>
            <a:r>
              <a:rPr lang="zh-CN" altLang="en-US" sz="2000" dirty="0"/>
              <a:t>行追加分配</a:t>
            </a:r>
            <a:r>
              <a:rPr lang="en-US" altLang="zh-CN" sz="2000" dirty="0"/>
              <a:t>:</a:t>
            </a:r>
            <a:r>
              <a:rPr lang="zh-CN" altLang="en-US" sz="2000" dirty="0"/>
              <a:t>发现有法律规定应当追回的财产的</a:t>
            </a:r>
            <a:r>
              <a:rPr lang="en-US" altLang="zh-CN" sz="2000" dirty="0"/>
              <a:t>;</a:t>
            </a:r>
            <a:r>
              <a:rPr lang="zh-CN" altLang="en-US" sz="2000" dirty="0"/>
              <a:t>发现破产人有应当供</a:t>
            </a:r>
            <a:r>
              <a:rPr lang="zh-CN" altLang="en-US" sz="2000" dirty="0" smtClean="0"/>
              <a:t>分配的</a:t>
            </a:r>
            <a:r>
              <a:rPr lang="zh-CN" altLang="en-US" sz="2000" dirty="0"/>
              <a:t>其他财产的</a:t>
            </a:r>
            <a:r>
              <a:rPr lang="en-US" altLang="zh-CN" sz="2000" dirty="0" smtClean="0"/>
              <a:t>.</a:t>
            </a:r>
          </a:p>
          <a:p>
            <a:pPr indent="534988"/>
            <a:r>
              <a:rPr lang="en-US" altLang="zh-CN" sz="2000" dirty="0"/>
              <a:t>(</a:t>
            </a:r>
            <a:r>
              <a:rPr lang="zh-CN" altLang="en-US" sz="2000" dirty="0"/>
              <a:t>五</a:t>
            </a:r>
            <a:r>
              <a:rPr lang="en-US" altLang="zh-CN" sz="2000" dirty="0"/>
              <a:t>)</a:t>
            </a:r>
            <a:r>
              <a:rPr lang="zh-CN" altLang="en-US" sz="2000" dirty="0"/>
              <a:t>连带债务人</a:t>
            </a:r>
          </a:p>
          <a:p>
            <a:pPr indent="534988"/>
            <a:r>
              <a:rPr lang="zh-CN" altLang="en-US" sz="2000" dirty="0"/>
              <a:t>破产人的保证人和其他连带债务人</a:t>
            </a:r>
            <a:r>
              <a:rPr lang="en-US" altLang="zh-CN" sz="2000" dirty="0"/>
              <a:t>,</a:t>
            </a:r>
            <a:r>
              <a:rPr lang="zh-CN" altLang="en-US" sz="2000" dirty="0"/>
              <a:t>在破产程序终结后</a:t>
            </a:r>
            <a:r>
              <a:rPr lang="en-US" altLang="zh-CN" sz="2000" dirty="0"/>
              <a:t>,</a:t>
            </a:r>
            <a:r>
              <a:rPr lang="zh-CN" altLang="en-US" sz="2000" dirty="0" smtClean="0"/>
              <a:t>对债权人依照破产清算程序未受清偿</a:t>
            </a:r>
            <a:r>
              <a:rPr lang="zh-CN" altLang="en-US" sz="2000" dirty="0"/>
              <a:t>的债权</a:t>
            </a:r>
            <a:r>
              <a:rPr lang="en-US" altLang="zh-CN" sz="2000" dirty="0"/>
              <a:t>,</a:t>
            </a:r>
            <a:r>
              <a:rPr lang="zh-CN" altLang="en-US" sz="2000" dirty="0"/>
              <a:t>依法继续承担清偿责任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655500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破产清算与法律责任</a:t>
            </a:r>
          </a:p>
        </p:txBody>
      </p:sp>
      <p:sp>
        <p:nvSpPr>
          <p:cNvPr id="37" name="文本框 36"/>
          <p:cNvSpPr txBox="1"/>
          <p:nvPr/>
        </p:nvSpPr>
        <p:spPr>
          <a:xfrm>
            <a:off x="668360" y="847862"/>
            <a:ext cx="10671482" cy="4647426"/>
          </a:xfrm>
          <a:prstGeom prst="rect">
            <a:avLst/>
          </a:prstGeom>
          <a:noFill/>
        </p:spPr>
        <p:txBody>
          <a:bodyPr wrap="square" rtlCol="0">
            <a:spAutoFit/>
          </a:bodyPr>
          <a:lstStyle/>
          <a:p>
            <a:r>
              <a:rPr lang="zh-CN" altLang="en-US" sz="2400" dirty="0"/>
              <a:t>四、法律责任</a:t>
            </a:r>
          </a:p>
          <a:p>
            <a:pPr indent="623888"/>
            <a:r>
              <a:rPr lang="en-US" altLang="zh-CN" sz="2400" dirty="0"/>
              <a:t>(</a:t>
            </a:r>
            <a:r>
              <a:rPr lang="zh-CN" altLang="en-US" sz="2400" dirty="0"/>
              <a:t>一</a:t>
            </a:r>
            <a:r>
              <a:rPr lang="en-US" altLang="zh-CN" sz="2400" dirty="0"/>
              <a:t>)</a:t>
            </a:r>
            <a:r>
              <a:rPr lang="zh-CN" altLang="en-US" sz="2400" dirty="0"/>
              <a:t>企业管理人员违法责任</a:t>
            </a:r>
          </a:p>
          <a:p>
            <a:pPr marL="266700" indent="357188"/>
            <a:r>
              <a:rPr lang="zh-CN" altLang="en-US" sz="2000" dirty="0"/>
              <a:t>企业董事、监事或者高级管理人员违反忠实、勤勉义务</a:t>
            </a:r>
            <a:r>
              <a:rPr lang="en-US" altLang="zh-CN" sz="2000" dirty="0"/>
              <a:t>,</a:t>
            </a:r>
            <a:r>
              <a:rPr lang="zh-CN" altLang="en-US" sz="2000" dirty="0"/>
              <a:t>致使所在企业破产的</a:t>
            </a:r>
            <a:r>
              <a:rPr lang="en-US" altLang="zh-CN" sz="2000" dirty="0"/>
              <a:t>,</a:t>
            </a:r>
            <a:r>
              <a:rPr lang="zh-CN" altLang="en-US" sz="2000" dirty="0" smtClean="0"/>
              <a:t>依法承担民事责</a:t>
            </a:r>
            <a:r>
              <a:rPr lang="zh-CN" altLang="en-US" sz="2000" dirty="0"/>
              <a:t>任</a:t>
            </a:r>
            <a:r>
              <a:rPr lang="en-US" altLang="zh-CN" sz="2000" dirty="0"/>
              <a:t>.</a:t>
            </a:r>
          </a:p>
          <a:p>
            <a:pPr marL="266700" indent="357188"/>
            <a:r>
              <a:rPr lang="zh-CN" altLang="en-US" sz="2000" dirty="0" smtClean="0"/>
              <a:t>有上述规定情形的人员</a:t>
            </a:r>
            <a:r>
              <a:rPr lang="en-US" altLang="zh-CN" sz="2000" dirty="0" smtClean="0"/>
              <a:t>,</a:t>
            </a:r>
            <a:r>
              <a:rPr lang="zh-CN" altLang="en-US" sz="2000" dirty="0" smtClean="0"/>
              <a:t>自破产程序终结之日起３年内不得担任任何企业的董事、监事、高级管理人员</a:t>
            </a:r>
            <a:r>
              <a:rPr lang="en-US" altLang="zh-CN" sz="2000" dirty="0" smtClean="0"/>
              <a:t>.</a:t>
            </a:r>
          </a:p>
          <a:p>
            <a:pPr indent="623888"/>
            <a:r>
              <a:rPr lang="en-US" altLang="zh-CN" sz="2400" dirty="0" smtClean="0"/>
              <a:t>(</a:t>
            </a:r>
            <a:r>
              <a:rPr lang="zh-CN" altLang="en-US" sz="2400" dirty="0" smtClean="0"/>
              <a:t>二</a:t>
            </a:r>
            <a:r>
              <a:rPr lang="en-US" altLang="zh-CN" sz="2400" dirty="0" smtClean="0"/>
              <a:t>)</a:t>
            </a:r>
            <a:r>
              <a:rPr lang="zh-CN" altLang="en-US" sz="2400" dirty="0" smtClean="0"/>
              <a:t>债务人违法责任</a:t>
            </a:r>
          </a:p>
          <a:p>
            <a:pPr indent="623888"/>
            <a:r>
              <a:rPr lang="zh-CN" altLang="en-US" sz="2000" dirty="0" smtClean="0"/>
              <a:t>有义务列席债权人会议的债务人的有关人员</a:t>
            </a:r>
            <a:r>
              <a:rPr lang="en-US" altLang="zh-CN" sz="2000" dirty="0" smtClean="0"/>
              <a:t>,</a:t>
            </a:r>
            <a:r>
              <a:rPr lang="zh-CN" altLang="en-US" sz="2000" dirty="0" smtClean="0"/>
              <a:t>经人民法院传唤</a:t>
            </a:r>
            <a:r>
              <a:rPr lang="en-US" altLang="zh-CN" sz="2000" dirty="0" smtClean="0"/>
              <a:t>,</a:t>
            </a:r>
            <a:r>
              <a:rPr lang="zh-CN" altLang="en-US" sz="2000" dirty="0" smtClean="0"/>
              <a:t>无正当理由拒不列席债权人会议的</a:t>
            </a:r>
            <a:r>
              <a:rPr lang="en-US" altLang="zh-CN" sz="2000" dirty="0" smtClean="0"/>
              <a:t>,</a:t>
            </a:r>
            <a:r>
              <a:rPr lang="zh-CN" altLang="en-US" sz="2000" dirty="0" smtClean="0"/>
              <a:t>人民法院可以拘传</a:t>
            </a:r>
            <a:r>
              <a:rPr lang="en-US" altLang="zh-CN" sz="2000" dirty="0" smtClean="0"/>
              <a:t>,</a:t>
            </a:r>
            <a:r>
              <a:rPr lang="zh-CN" altLang="en-US" sz="2000" dirty="0" smtClean="0"/>
              <a:t>并依法处以罚款</a:t>
            </a:r>
            <a:r>
              <a:rPr lang="en-US" altLang="zh-CN" sz="2000" dirty="0" smtClean="0"/>
              <a:t>.</a:t>
            </a:r>
            <a:r>
              <a:rPr lang="zh-CN" altLang="en-US" sz="2000" dirty="0" smtClean="0"/>
              <a:t>债务人的有关人员违反法律规定</a:t>
            </a:r>
            <a:r>
              <a:rPr lang="en-US" altLang="zh-CN" sz="2000" dirty="0" smtClean="0"/>
              <a:t>,</a:t>
            </a:r>
            <a:r>
              <a:rPr lang="zh-CN" altLang="en-US" sz="2000" dirty="0" smtClean="0"/>
              <a:t>拒不陈述、回答</a:t>
            </a:r>
            <a:r>
              <a:rPr lang="en-US" altLang="zh-CN" sz="2000" dirty="0" smtClean="0"/>
              <a:t>,</a:t>
            </a:r>
            <a:r>
              <a:rPr lang="zh-CN" altLang="en-US" sz="2000" dirty="0" smtClean="0"/>
              <a:t>或者作虚假陈述、回答的</a:t>
            </a:r>
            <a:r>
              <a:rPr lang="en-US" altLang="zh-CN" sz="2000" dirty="0" smtClean="0"/>
              <a:t>,</a:t>
            </a:r>
            <a:r>
              <a:rPr lang="zh-CN" altLang="en-US" sz="2000" dirty="0" smtClean="0"/>
              <a:t>人民法院可以依法处以罚款</a:t>
            </a:r>
            <a:r>
              <a:rPr lang="en-US" altLang="zh-CN" sz="2000" dirty="0" smtClean="0"/>
              <a:t>.</a:t>
            </a:r>
          </a:p>
          <a:p>
            <a:pPr indent="623888"/>
            <a:r>
              <a:rPr lang="en-US" altLang="zh-CN" sz="2400" dirty="0"/>
              <a:t>(</a:t>
            </a:r>
            <a:r>
              <a:rPr lang="zh-CN" altLang="en-US" sz="2400" dirty="0"/>
              <a:t>三</a:t>
            </a:r>
            <a:r>
              <a:rPr lang="en-US" altLang="zh-CN" sz="2400" dirty="0"/>
              <a:t>)</a:t>
            </a:r>
            <a:r>
              <a:rPr lang="zh-CN" altLang="en-US" sz="2400" dirty="0"/>
              <a:t>不提交真实资料责任</a:t>
            </a:r>
          </a:p>
          <a:p>
            <a:pPr indent="623888"/>
            <a:r>
              <a:rPr lang="zh-CN" altLang="en-US" sz="2000" dirty="0"/>
              <a:t>债务人违反法律规定</a:t>
            </a:r>
            <a:r>
              <a:rPr lang="en-US" altLang="zh-CN" sz="2000" dirty="0"/>
              <a:t>,</a:t>
            </a:r>
            <a:r>
              <a:rPr lang="zh-CN" altLang="en-US" sz="2000" dirty="0"/>
              <a:t>拒不向人民法院提交或者提交不真实的财产状况说明、债务清</a:t>
            </a:r>
          </a:p>
          <a:p>
            <a:pPr indent="623888"/>
            <a:r>
              <a:rPr lang="zh-CN" altLang="en-US" sz="2000" dirty="0"/>
              <a:t>册、债权清册、有关财务会计报告以及职工工资的支付情况和社会保险费用的缴纳情况的</a:t>
            </a:r>
            <a:r>
              <a:rPr lang="en-US" altLang="zh-CN" sz="2000" dirty="0" smtClean="0"/>
              <a:t>,</a:t>
            </a:r>
            <a:r>
              <a:rPr lang="zh-CN" altLang="en-US" sz="2000" dirty="0" smtClean="0"/>
              <a:t>人</a:t>
            </a:r>
            <a:r>
              <a:rPr lang="zh-CN" altLang="en-US" sz="2000" dirty="0"/>
              <a:t>民法院可以对直接责任人员依法处以罚款</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9588528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破产清算与法律责任</a:t>
            </a:r>
          </a:p>
        </p:txBody>
      </p:sp>
      <p:sp>
        <p:nvSpPr>
          <p:cNvPr id="37" name="文本框 36"/>
          <p:cNvSpPr txBox="1"/>
          <p:nvPr/>
        </p:nvSpPr>
        <p:spPr>
          <a:xfrm>
            <a:off x="668360" y="847862"/>
            <a:ext cx="10671482" cy="4154983"/>
          </a:xfrm>
          <a:prstGeom prst="rect">
            <a:avLst/>
          </a:prstGeom>
          <a:noFill/>
        </p:spPr>
        <p:txBody>
          <a:bodyPr wrap="square" rtlCol="0">
            <a:spAutoFit/>
          </a:bodyPr>
          <a:lstStyle/>
          <a:p>
            <a:r>
              <a:rPr lang="zh-CN" altLang="en-US" sz="2400" dirty="0"/>
              <a:t>四、法律责任</a:t>
            </a:r>
          </a:p>
          <a:p>
            <a:pPr indent="623888"/>
            <a:r>
              <a:rPr lang="en-US" altLang="zh-CN" sz="2400" dirty="0"/>
              <a:t>(</a:t>
            </a:r>
            <a:r>
              <a:rPr lang="zh-CN" altLang="en-US" sz="2400" dirty="0"/>
              <a:t>四</a:t>
            </a:r>
            <a:r>
              <a:rPr lang="en-US" altLang="zh-CN" sz="2400" dirty="0"/>
              <a:t>)</a:t>
            </a:r>
            <a:r>
              <a:rPr lang="zh-CN" altLang="en-US" sz="2400" dirty="0"/>
              <a:t>损害债权人利益责任</a:t>
            </a:r>
          </a:p>
          <a:p>
            <a:pPr indent="623888"/>
            <a:r>
              <a:rPr lang="zh-CN" altLang="en-US" sz="2400" dirty="0"/>
              <a:t>债务人有损害债权人利益行为的</a:t>
            </a:r>
            <a:r>
              <a:rPr lang="en-US" altLang="zh-CN" sz="2400" dirty="0"/>
              <a:t>,</a:t>
            </a:r>
            <a:r>
              <a:rPr lang="zh-CN" altLang="en-US" sz="2400" dirty="0"/>
              <a:t>债务人的法定代表人和</a:t>
            </a:r>
            <a:r>
              <a:rPr lang="zh-CN" altLang="en-US" sz="2400" dirty="0" smtClean="0"/>
              <a:t>其他直接责任人员依法承担赔偿责</a:t>
            </a:r>
            <a:r>
              <a:rPr lang="zh-CN" altLang="en-US" sz="2400" dirty="0"/>
              <a:t>任</a:t>
            </a:r>
            <a:r>
              <a:rPr lang="en-US" altLang="zh-CN" sz="2400" dirty="0"/>
              <a:t>.</a:t>
            </a:r>
          </a:p>
          <a:p>
            <a:pPr indent="623888"/>
            <a:r>
              <a:rPr lang="en-US" altLang="zh-CN" sz="2400" dirty="0"/>
              <a:t>(</a:t>
            </a:r>
            <a:r>
              <a:rPr lang="zh-CN" altLang="en-US" sz="2400" dirty="0"/>
              <a:t>五</a:t>
            </a:r>
            <a:r>
              <a:rPr lang="en-US" altLang="zh-CN" sz="2400" dirty="0"/>
              <a:t>)</a:t>
            </a:r>
            <a:r>
              <a:rPr lang="zh-CN" altLang="en-US" sz="2400" dirty="0"/>
              <a:t>擅自离开住所地责任</a:t>
            </a:r>
          </a:p>
          <a:p>
            <a:pPr indent="623888"/>
            <a:r>
              <a:rPr lang="zh-CN" altLang="en-US" sz="2400" dirty="0"/>
              <a:t>债务人的有关人员违反法律规定</a:t>
            </a:r>
            <a:r>
              <a:rPr lang="en-US" altLang="zh-CN" sz="2400" dirty="0"/>
              <a:t>,</a:t>
            </a:r>
            <a:r>
              <a:rPr lang="zh-CN" altLang="en-US" sz="2400" dirty="0"/>
              <a:t>擅自离开住所地的</a:t>
            </a:r>
            <a:r>
              <a:rPr lang="en-US" altLang="zh-CN" sz="2400" dirty="0"/>
              <a:t>,</a:t>
            </a:r>
            <a:r>
              <a:rPr lang="zh-CN" altLang="en-US" sz="2400" dirty="0"/>
              <a:t>人民法院可以予以训诫、拘留</a:t>
            </a:r>
            <a:r>
              <a:rPr lang="en-US" altLang="zh-CN" sz="2400" dirty="0"/>
              <a:t>,</a:t>
            </a:r>
            <a:r>
              <a:rPr lang="zh-CN" altLang="en-US" sz="2400" dirty="0" smtClean="0"/>
              <a:t>可以依法并处罚款</a:t>
            </a:r>
            <a:r>
              <a:rPr lang="en-US" altLang="zh-CN" sz="2400" dirty="0"/>
              <a:t>.</a:t>
            </a:r>
          </a:p>
          <a:p>
            <a:pPr indent="623888"/>
            <a:r>
              <a:rPr lang="en-US" altLang="zh-CN" sz="2400" dirty="0"/>
              <a:t>(</a:t>
            </a:r>
            <a:r>
              <a:rPr lang="zh-CN" altLang="en-US" sz="2400" dirty="0"/>
              <a:t>六</a:t>
            </a:r>
            <a:r>
              <a:rPr lang="en-US" altLang="zh-CN" sz="2400" dirty="0"/>
              <a:t>)</a:t>
            </a:r>
            <a:r>
              <a:rPr lang="zh-CN" altLang="en-US" sz="2400" dirty="0"/>
              <a:t>管理人责任</a:t>
            </a:r>
          </a:p>
          <a:p>
            <a:pPr indent="623888"/>
            <a:r>
              <a:rPr lang="zh-CN" altLang="en-US" sz="2400" dirty="0"/>
              <a:t>管理人未依照本法规定勤勉尽责、忠实执行职务的</a:t>
            </a:r>
            <a:r>
              <a:rPr lang="en-US" altLang="zh-CN" sz="2400" dirty="0"/>
              <a:t>,</a:t>
            </a:r>
            <a:r>
              <a:rPr lang="zh-CN" altLang="en-US" sz="2400" dirty="0"/>
              <a:t>人民法院可以依法处以罚款</a:t>
            </a:r>
            <a:r>
              <a:rPr lang="en-US" altLang="zh-CN" sz="2400" dirty="0"/>
              <a:t>;</a:t>
            </a:r>
            <a:r>
              <a:rPr lang="zh-CN" altLang="en-US" sz="2400" dirty="0" smtClean="0"/>
              <a:t>给债权人</a:t>
            </a:r>
            <a:r>
              <a:rPr lang="zh-CN" altLang="en-US" sz="2400" dirty="0"/>
              <a:t>、债务人或者第三人造成损失的</a:t>
            </a:r>
            <a:r>
              <a:rPr lang="en-US" altLang="zh-CN" sz="2400" dirty="0"/>
              <a:t>,</a:t>
            </a:r>
            <a:r>
              <a:rPr lang="zh-CN" altLang="en-US" sz="2400" dirty="0"/>
              <a:t>依法承担赔偿责任</a:t>
            </a:r>
            <a:r>
              <a:rPr lang="en-US" altLang="zh-CN" sz="2400" dirty="0"/>
              <a:t>.</a:t>
            </a:r>
          </a:p>
          <a:p>
            <a:pPr indent="623888"/>
            <a:r>
              <a:rPr lang="zh-CN" altLang="en-US" sz="2400" dirty="0"/>
              <a:t>违反法律规定</a:t>
            </a:r>
            <a:r>
              <a:rPr lang="en-US" altLang="zh-CN" sz="2400" dirty="0"/>
              <a:t>,</a:t>
            </a:r>
            <a:r>
              <a:rPr lang="zh-CN" altLang="en-US" sz="2400" dirty="0"/>
              <a:t>构成犯罪的</a:t>
            </a:r>
            <a:r>
              <a:rPr lang="en-US" altLang="zh-CN" sz="2400" dirty="0"/>
              <a:t>,</a:t>
            </a:r>
            <a:r>
              <a:rPr lang="zh-CN" altLang="en-US" sz="2400" dirty="0"/>
              <a:t>依法追究刑事责任</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3432932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a:cs typeface="+mn-ea"/>
                <a:sym typeface="+mn-lt"/>
              </a:rPr>
              <a:t>本章结束！</a:t>
            </a: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破产法概述</a:t>
            </a:r>
            <a:endParaRPr lang="zh-CN" altLang="en-US" sz="3200" b="1" dirty="0"/>
          </a:p>
        </p:txBody>
      </p:sp>
      <p:sp>
        <p:nvSpPr>
          <p:cNvPr id="37" name="文本框 36"/>
          <p:cNvSpPr txBox="1"/>
          <p:nvPr/>
        </p:nvSpPr>
        <p:spPr>
          <a:xfrm>
            <a:off x="668359" y="847863"/>
            <a:ext cx="10938825" cy="4955203"/>
          </a:xfrm>
          <a:prstGeom prst="rect">
            <a:avLst/>
          </a:prstGeom>
          <a:noFill/>
        </p:spPr>
        <p:txBody>
          <a:bodyPr wrap="square" rtlCol="0">
            <a:spAutoFit/>
          </a:bodyPr>
          <a:lstStyle/>
          <a:p>
            <a:r>
              <a:rPr lang="zh-CN" altLang="en-US" sz="2400" b="1" dirty="0"/>
              <a:t>二、破产法的概念和作用</a:t>
            </a:r>
          </a:p>
          <a:p>
            <a:pPr indent="446088"/>
            <a:endParaRPr lang="en-US" altLang="zh-CN" sz="2400" dirty="0" smtClean="0"/>
          </a:p>
          <a:p>
            <a:pPr indent="446088"/>
            <a:r>
              <a:rPr lang="en-US" altLang="zh-CN" sz="2400" dirty="0" smtClean="0"/>
              <a:t>(</a:t>
            </a:r>
            <a:r>
              <a:rPr lang="zh-CN" altLang="en-US" sz="2400" dirty="0"/>
              <a:t>一</a:t>
            </a:r>
            <a:r>
              <a:rPr lang="en-US" altLang="zh-CN" sz="2400" dirty="0"/>
              <a:t>)</a:t>
            </a:r>
            <a:r>
              <a:rPr lang="zh-CN" altLang="en-US" sz="2400" dirty="0"/>
              <a:t>破产法的概念</a:t>
            </a:r>
          </a:p>
          <a:p>
            <a:pPr indent="446088"/>
            <a:r>
              <a:rPr lang="zh-CN" altLang="en-US" sz="2000" dirty="0"/>
              <a:t>破产法是关于破产的实体规范和程序规范的总称</a:t>
            </a:r>
            <a:r>
              <a:rPr lang="en-US" altLang="zh-CN" sz="2000" dirty="0"/>
              <a:t>,</a:t>
            </a:r>
            <a:r>
              <a:rPr lang="zh-CN" altLang="en-US" sz="2000" dirty="0"/>
              <a:t>是关于债务人不能清偿到期债务时</a:t>
            </a:r>
            <a:r>
              <a:rPr lang="en-US" altLang="zh-CN" sz="2000" dirty="0" smtClean="0"/>
              <a:t>,</a:t>
            </a:r>
            <a:r>
              <a:rPr lang="zh-CN" altLang="en-US" sz="2000" dirty="0" smtClean="0"/>
              <a:t>对其宣告破产</a:t>
            </a:r>
            <a:r>
              <a:rPr lang="en-US" altLang="zh-CN" sz="2000" dirty="0"/>
              <a:t>,</a:t>
            </a:r>
            <a:r>
              <a:rPr lang="zh-CN" altLang="en-US" sz="2000" dirty="0"/>
              <a:t>并在法院的主持下对其全部财产进行清理分配或进行重整、和解等程序</a:t>
            </a:r>
            <a:r>
              <a:rPr lang="zh-CN" altLang="en-US" sz="2000" dirty="0" smtClean="0"/>
              <a:t>的法律规范</a:t>
            </a:r>
            <a:r>
              <a:rPr lang="zh-CN" altLang="en-US" sz="2000" dirty="0"/>
              <a:t>的总称</a:t>
            </a:r>
            <a:r>
              <a:rPr lang="en-US" altLang="zh-CN" sz="2000" dirty="0" smtClean="0"/>
              <a:t>.</a:t>
            </a:r>
          </a:p>
          <a:p>
            <a:pPr indent="446088"/>
            <a:endParaRPr lang="en-US" altLang="zh-CN" sz="2000" dirty="0" smtClean="0"/>
          </a:p>
          <a:p>
            <a:pPr indent="446088"/>
            <a:r>
              <a:rPr lang="en-US" altLang="zh-CN" sz="2000" dirty="0" smtClean="0"/>
              <a:t> </a:t>
            </a:r>
            <a:r>
              <a:rPr lang="en-US" altLang="zh-CN" sz="2400" dirty="0" smtClean="0"/>
              <a:t>(</a:t>
            </a:r>
            <a:r>
              <a:rPr lang="zh-CN" altLang="en-US" sz="2400" dirty="0"/>
              <a:t>二</a:t>
            </a:r>
            <a:r>
              <a:rPr lang="en-US" altLang="zh-CN" sz="2400" dirty="0"/>
              <a:t>)</a:t>
            </a:r>
            <a:r>
              <a:rPr lang="zh-CN" altLang="en-US" sz="2400" dirty="0"/>
              <a:t>破产法的作用</a:t>
            </a:r>
          </a:p>
          <a:p>
            <a:pPr indent="446088"/>
            <a:r>
              <a:rPr lang="zh-CN" altLang="en-US" sz="2000" dirty="0" smtClean="0"/>
              <a:t>１</a:t>
            </a:r>
            <a:r>
              <a:rPr lang="en-US" altLang="zh-CN" sz="2000" dirty="0" smtClean="0"/>
              <a:t>.</a:t>
            </a:r>
            <a:r>
              <a:rPr lang="zh-CN" altLang="en-US" sz="2000" dirty="0" smtClean="0"/>
              <a:t>有利于</a:t>
            </a:r>
            <a:r>
              <a:rPr lang="zh-CN" altLang="en-US" sz="2000" dirty="0"/>
              <a:t>公平地保护债权人和债务人的合法权益</a:t>
            </a:r>
          </a:p>
          <a:p>
            <a:pPr indent="712788"/>
            <a:r>
              <a:rPr lang="zh-CN" altLang="en-US" sz="2000" dirty="0"/>
              <a:t>公平是破产法的第一理念</a:t>
            </a:r>
            <a:r>
              <a:rPr lang="en-US" altLang="zh-CN" sz="2000" dirty="0"/>
              <a:t>.</a:t>
            </a:r>
            <a:r>
              <a:rPr lang="zh-CN" altLang="en-US" sz="2000" dirty="0"/>
              <a:t>破产法既体现了对债权人的保护</a:t>
            </a:r>
            <a:r>
              <a:rPr lang="en-US" altLang="zh-CN" sz="2000" dirty="0"/>
              <a:t>,</a:t>
            </a:r>
            <a:r>
              <a:rPr lang="zh-CN" altLang="en-US" sz="2000" dirty="0"/>
              <a:t>也体现了对债务</a:t>
            </a:r>
            <a:r>
              <a:rPr lang="zh-CN" altLang="en-US" sz="2000" dirty="0" smtClean="0"/>
              <a:t>人的保护</a:t>
            </a:r>
            <a:r>
              <a:rPr lang="en-US" altLang="zh-CN" sz="2000" dirty="0" smtClean="0"/>
              <a:t>.</a:t>
            </a:r>
          </a:p>
          <a:p>
            <a:pPr indent="446088"/>
            <a:r>
              <a:rPr lang="zh-CN" altLang="en-US" sz="2000" dirty="0" smtClean="0"/>
              <a:t>２</a:t>
            </a:r>
            <a:r>
              <a:rPr lang="en-US" altLang="zh-CN" sz="2000" dirty="0" smtClean="0"/>
              <a:t>.</a:t>
            </a:r>
            <a:r>
              <a:rPr lang="zh-CN" altLang="en-US" sz="2000" dirty="0" smtClean="0"/>
              <a:t>有利于维护</a:t>
            </a:r>
            <a:r>
              <a:rPr lang="zh-CN" altLang="en-US" sz="2000" dirty="0"/>
              <a:t>市场经济秩序</a:t>
            </a:r>
            <a:r>
              <a:rPr lang="en-US" altLang="zh-CN" sz="2000" dirty="0"/>
              <a:t>,</a:t>
            </a:r>
            <a:r>
              <a:rPr lang="zh-CN" altLang="en-US" sz="2000" dirty="0"/>
              <a:t>化</a:t>
            </a:r>
            <a:r>
              <a:rPr lang="zh-CN" altLang="en-US" sz="2000" dirty="0" smtClean="0"/>
              <a:t>解金融风险</a:t>
            </a:r>
            <a:endParaRPr lang="en-US" altLang="zh-CN" sz="2000" dirty="0" smtClean="0"/>
          </a:p>
          <a:p>
            <a:pPr marL="446088" indent="266700"/>
            <a:r>
              <a:rPr lang="zh-CN" altLang="en-US" sz="2000" dirty="0"/>
              <a:t>在市场经济中</a:t>
            </a:r>
            <a:r>
              <a:rPr lang="en-US" altLang="zh-CN" sz="2000" dirty="0"/>
              <a:t>,</a:t>
            </a:r>
            <a:r>
              <a:rPr lang="zh-CN" altLang="en-US" sz="2000" dirty="0"/>
              <a:t>债务的正常清偿既是经济流转和市场信用的保障</a:t>
            </a:r>
            <a:r>
              <a:rPr lang="en-US" altLang="zh-CN" sz="2000" dirty="0"/>
              <a:t>,</a:t>
            </a:r>
            <a:r>
              <a:rPr lang="zh-CN" altLang="en-US" sz="2000" dirty="0"/>
              <a:t>也是金融安全的</a:t>
            </a:r>
            <a:r>
              <a:rPr lang="zh-CN" altLang="en-US" sz="2000" dirty="0" smtClean="0"/>
              <a:t>重要</a:t>
            </a:r>
            <a:r>
              <a:rPr lang="ja-JP" altLang="en-US" sz="2000" dirty="0" smtClean="0"/>
              <a:t>内容</a:t>
            </a:r>
            <a:r>
              <a:rPr lang="en-US" altLang="ja-JP" sz="2000" dirty="0" smtClean="0"/>
              <a:t>.</a:t>
            </a:r>
          </a:p>
          <a:p>
            <a:pPr indent="446088"/>
            <a:r>
              <a:rPr lang="zh-CN" altLang="en-US" sz="2000" dirty="0" smtClean="0"/>
              <a:t>３</a:t>
            </a:r>
            <a:r>
              <a:rPr lang="en-US" altLang="zh-CN" sz="2000" dirty="0" smtClean="0"/>
              <a:t>.</a:t>
            </a:r>
            <a:r>
              <a:rPr lang="zh-CN" altLang="en-US" sz="2000" dirty="0" smtClean="0"/>
              <a:t>有利于优胜劣汰</a:t>
            </a:r>
            <a:r>
              <a:rPr lang="en-US" altLang="zh-CN" sz="2000" dirty="0"/>
              <a:t>,</a:t>
            </a:r>
            <a:r>
              <a:rPr lang="zh-CN" altLang="en-US" sz="2000" dirty="0"/>
              <a:t>优化资源配置</a:t>
            </a:r>
          </a:p>
          <a:p>
            <a:pPr marL="712788"/>
            <a:r>
              <a:rPr lang="zh-CN" altLang="en-US" sz="2000" dirty="0"/>
              <a:t>市场经济是竞争经济</a:t>
            </a:r>
            <a:r>
              <a:rPr lang="en-US" altLang="zh-CN" sz="2000" dirty="0"/>
              <a:t>,</a:t>
            </a:r>
            <a:r>
              <a:rPr lang="zh-CN" altLang="en-US" sz="2000" dirty="0"/>
              <a:t>企业在激烈的竞争中必须遵循优胜劣汰的规则</a:t>
            </a:r>
            <a:r>
              <a:rPr lang="en-US" altLang="zh-CN" sz="2000" dirty="0"/>
              <a:t>,</a:t>
            </a:r>
            <a:r>
              <a:rPr lang="zh-CN" altLang="en-US" sz="2000" dirty="0" smtClean="0"/>
              <a:t>破产法就是为保证被</a:t>
            </a:r>
            <a:r>
              <a:rPr lang="zh-CN" altLang="en-US" sz="2000" dirty="0"/>
              <a:t>淘汰的企业能够顺利地退出市场</a:t>
            </a:r>
            <a:r>
              <a:rPr lang="en-US" altLang="zh-CN" sz="2000" dirty="0"/>
              <a:t>,</a:t>
            </a:r>
            <a:r>
              <a:rPr lang="zh-CN" altLang="en-US" sz="2000" dirty="0"/>
              <a:t>从而维护公平的市场竞争秩序而产生的</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0087998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破产案件的申请和受理</a:t>
            </a:r>
            <a:endParaRPr lang="zh-CN" altLang="en-US" sz="3200" b="1" dirty="0"/>
          </a:p>
        </p:txBody>
      </p:sp>
      <p:sp>
        <p:nvSpPr>
          <p:cNvPr id="37" name="文本框 36"/>
          <p:cNvSpPr txBox="1"/>
          <p:nvPr/>
        </p:nvSpPr>
        <p:spPr>
          <a:xfrm>
            <a:off x="668359" y="847863"/>
            <a:ext cx="10938825" cy="5016758"/>
          </a:xfrm>
          <a:prstGeom prst="rect">
            <a:avLst/>
          </a:prstGeom>
          <a:noFill/>
        </p:spPr>
        <p:txBody>
          <a:bodyPr wrap="square" rtlCol="0">
            <a:spAutoFit/>
          </a:bodyPr>
          <a:lstStyle/>
          <a:p>
            <a:r>
              <a:rPr lang="zh-CN" altLang="en-US" sz="2400" b="1" dirty="0"/>
              <a:t>一、破产</a:t>
            </a:r>
            <a:r>
              <a:rPr lang="zh-CN" altLang="en-US" sz="2400" b="1" dirty="0" smtClean="0"/>
              <a:t>的界限</a:t>
            </a:r>
            <a:endParaRPr lang="en-US" altLang="zh-CN" sz="2400" b="1" dirty="0" smtClean="0"/>
          </a:p>
          <a:p>
            <a:endParaRPr lang="en-US" altLang="zh-CN" sz="2400" b="1" dirty="0" smtClean="0"/>
          </a:p>
          <a:p>
            <a:pPr indent="446088"/>
            <a:r>
              <a:rPr lang="en-US" altLang="zh-CN" sz="2400" dirty="0"/>
              <a:t>(</a:t>
            </a:r>
            <a:r>
              <a:rPr lang="zh-CN" altLang="en-US" sz="2400" dirty="0"/>
              <a:t>一</a:t>
            </a:r>
            <a:r>
              <a:rPr lang="en-US" altLang="zh-CN" sz="2400" dirty="0"/>
              <a:t>)</a:t>
            </a:r>
            <a:r>
              <a:rPr lang="zh-CN" altLang="en-US" sz="2400" dirty="0"/>
              <a:t>破产界限的概念</a:t>
            </a:r>
          </a:p>
          <a:p>
            <a:pPr indent="446088"/>
            <a:r>
              <a:rPr lang="zh-CN" altLang="en-US" sz="2000" dirty="0"/>
              <a:t>破产界限</a:t>
            </a:r>
            <a:r>
              <a:rPr lang="en-US" altLang="zh-CN" sz="2000" dirty="0"/>
              <a:t>,</a:t>
            </a:r>
            <a:r>
              <a:rPr lang="zh-CN" altLang="en-US" sz="2000" dirty="0"/>
              <a:t>又称破产原因或破产事实</a:t>
            </a:r>
            <a:r>
              <a:rPr lang="en-US" altLang="zh-CN" sz="2000" dirty="0"/>
              <a:t>,</a:t>
            </a:r>
            <a:r>
              <a:rPr lang="zh-CN" altLang="en-US" sz="2000" dirty="0"/>
              <a:t>是指法院在何种情况下可宣告债务人破产</a:t>
            </a:r>
            <a:r>
              <a:rPr lang="zh-CN" altLang="en-US" sz="2000" dirty="0" smtClean="0"/>
              <a:t>的状态</a:t>
            </a:r>
            <a:r>
              <a:rPr lang="en-US" altLang="zh-CN" sz="2000" dirty="0"/>
              <a:t>,</a:t>
            </a:r>
            <a:r>
              <a:rPr lang="zh-CN" altLang="en-US" sz="2000" dirty="0"/>
              <a:t>也是法院判断是否宣告债务人破产的标准和理由</a:t>
            </a:r>
            <a:r>
              <a:rPr lang="en-US" altLang="zh-CN" sz="2000" dirty="0"/>
              <a:t>.</a:t>
            </a:r>
            <a:r>
              <a:rPr lang="zh-CN" altLang="en-US" sz="2000" dirty="0"/>
              <a:t>破产界限是破产程序开始的实质</a:t>
            </a:r>
            <a:r>
              <a:rPr lang="zh-CN" altLang="en-US" sz="2000" dirty="0" smtClean="0"/>
              <a:t>性要件</a:t>
            </a:r>
            <a:r>
              <a:rPr lang="en-US" altLang="zh-CN" sz="2000" dirty="0"/>
              <a:t>.</a:t>
            </a:r>
            <a:r>
              <a:rPr lang="zh-CN" altLang="en-US" sz="2000" dirty="0"/>
              <a:t>只有符合这一实质性要件</a:t>
            </a:r>
            <a:r>
              <a:rPr lang="en-US" altLang="zh-CN" sz="2000" dirty="0"/>
              <a:t>,</a:t>
            </a:r>
            <a:r>
              <a:rPr lang="zh-CN" altLang="en-US" sz="2000" dirty="0"/>
              <a:t>债权人或债务人才能提出破产申请</a:t>
            </a:r>
            <a:r>
              <a:rPr lang="en-US" altLang="zh-CN" sz="2000" dirty="0"/>
              <a:t>,</a:t>
            </a:r>
            <a:r>
              <a:rPr lang="zh-CN" altLang="en-US" sz="2000" dirty="0"/>
              <a:t>法</a:t>
            </a:r>
            <a:r>
              <a:rPr lang="zh-CN" altLang="en-US" sz="2000" dirty="0" smtClean="0"/>
              <a:t>院才能依法受理并开始破产程序</a:t>
            </a:r>
            <a:r>
              <a:rPr lang="en-US" altLang="zh-CN" sz="2000" dirty="0"/>
              <a:t>.</a:t>
            </a:r>
          </a:p>
          <a:p>
            <a:pPr indent="446088"/>
            <a:endParaRPr lang="en-US" altLang="zh-CN" sz="2400" dirty="0" smtClean="0"/>
          </a:p>
          <a:p>
            <a:pPr indent="446088"/>
            <a:r>
              <a:rPr lang="en-US" altLang="zh-CN" sz="2400" dirty="0" smtClean="0"/>
              <a:t>(</a:t>
            </a:r>
            <a:r>
              <a:rPr lang="zh-CN" altLang="en-US" sz="2400" dirty="0"/>
              <a:t>二</a:t>
            </a:r>
            <a:r>
              <a:rPr lang="en-US" altLang="zh-CN" sz="2400" dirty="0"/>
              <a:t>)</a:t>
            </a:r>
            <a:r>
              <a:rPr lang="zh-CN" altLang="en-US" sz="2400" dirty="0"/>
              <a:t>破产界限的实质标准</a:t>
            </a:r>
          </a:p>
          <a:p>
            <a:pPr indent="446088"/>
            <a:r>
              <a:rPr lang="en-US" altLang="zh-CN" sz="2000" dirty="0"/>
              <a:t>«</a:t>
            </a:r>
            <a:r>
              <a:rPr lang="zh-CN" altLang="en-US" sz="2000" dirty="0"/>
              <a:t>中华人民共和国企业破产法</a:t>
            </a:r>
            <a:r>
              <a:rPr lang="en-US" altLang="zh-CN" sz="2000" dirty="0"/>
              <a:t>»(</a:t>
            </a:r>
            <a:r>
              <a:rPr lang="zh-CN" altLang="en-US" sz="2000" dirty="0"/>
              <a:t>以下简称</a:t>
            </a:r>
            <a:r>
              <a:rPr lang="en-US" altLang="zh-CN" sz="2000" dirty="0"/>
              <a:t>«</a:t>
            </a:r>
            <a:r>
              <a:rPr lang="zh-CN" altLang="en-US" sz="2000" dirty="0"/>
              <a:t>企业破产法</a:t>
            </a:r>
            <a:r>
              <a:rPr lang="en-US" altLang="zh-CN" sz="2000" dirty="0"/>
              <a:t>»)</a:t>
            </a:r>
            <a:r>
              <a:rPr lang="zh-CN" altLang="en-US" sz="2000" dirty="0" smtClean="0"/>
              <a:t>对于破产界限规定了可供选择的两个</a:t>
            </a:r>
            <a:r>
              <a:rPr lang="zh-CN" altLang="en-US" sz="2000" dirty="0"/>
              <a:t>原因</a:t>
            </a:r>
            <a:r>
              <a:rPr lang="en-US" altLang="zh-CN" sz="2000" dirty="0"/>
              <a:t>:</a:t>
            </a:r>
            <a:r>
              <a:rPr lang="zh-CN" altLang="en-US" sz="2000" dirty="0"/>
              <a:t>一是企业法人不能清偿到期债务</a:t>
            </a:r>
            <a:r>
              <a:rPr lang="en-US" altLang="zh-CN" sz="2000" dirty="0"/>
              <a:t>,</a:t>
            </a:r>
            <a:r>
              <a:rPr lang="zh-CN" altLang="en-US" sz="2000" dirty="0"/>
              <a:t>并且资产不足以清偿全部债务</a:t>
            </a:r>
            <a:r>
              <a:rPr lang="en-US" altLang="zh-CN" sz="2000" dirty="0"/>
              <a:t>;</a:t>
            </a:r>
            <a:r>
              <a:rPr lang="zh-CN" altLang="en-US" sz="2000" dirty="0"/>
              <a:t>二是企业</a:t>
            </a:r>
            <a:r>
              <a:rPr lang="zh-CN" altLang="en-US" sz="2000" dirty="0" smtClean="0"/>
              <a:t>法人不能清偿到期债务</a:t>
            </a:r>
            <a:r>
              <a:rPr lang="en-US" altLang="zh-CN" sz="2000" dirty="0"/>
              <a:t>,</a:t>
            </a:r>
            <a:r>
              <a:rPr lang="zh-CN" altLang="en-US" sz="2000" dirty="0"/>
              <a:t>并且明显缺乏清偿能力</a:t>
            </a:r>
            <a:r>
              <a:rPr lang="en-US" altLang="zh-CN" sz="2000" dirty="0"/>
              <a:t>.</a:t>
            </a:r>
            <a:r>
              <a:rPr lang="zh-CN" altLang="en-US" sz="2000" dirty="0"/>
              <a:t>这两个原因只要具备</a:t>
            </a:r>
            <a:r>
              <a:rPr lang="zh-CN" altLang="en-US" sz="2000" dirty="0" smtClean="0"/>
              <a:t>其中一条就构成企业破产</a:t>
            </a:r>
            <a:r>
              <a:rPr lang="zh-CN" altLang="en-US" sz="2000" dirty="0"/>
              <a:t>的原因</a:t>
            </a:r>
            <a:r>
              <a:rPr lang="en-US" altLang="zh-CN" sz="2000" dirty="0"/>
              <a:t>.</a:t>
            </a:r>
            <a:r>
              <a:rPr lang="zh-CN" altLang="en-US" sz="2000" dirty="0"/>
              <a:t>对债权人来说</a:t>
            </a:r>
            <a:r>
              <a:rPr lang="en-US" altLang="zh-CN" sz="2000" dirty="0"/>
              <a:t>,</a:t>
            </a:r>
            <a:r>
              <a:rPr lang="zh-CN" altLang="en-US" sz="2000" dirty="0"/>
              <a:t>只要企业不能清偿到期债务</a:t>
            </a:r>
            <a:r>
              <a:rPr lang="en-US" altLang="zh-CN" sz="2000" dirty="0"/>
              <a:t>,</a:t>
            </a:r>
            <a:r>
              <a:rPr lang="zh-CN" altLang="en-US" sz="2000" dirty="0"/>
              <a:t>就可以向法院申请宣告债务人破</a:t>
            </a:r>
          </a:p>
          <a:p>
            <a:pPr indent="446088"/>
            <a:r>
              <a:rPr lang="zh-CN" altLang="en-US" sz="2000" dirty="0"/>
              <a:t>产</a:t>
            </a:r>
            <a:r>
              <a:rPr lang="en-US" altLang="zh-CN" sz="2000" dirty="0"/>
              <a:t>,</a:t>
            </a:r>
            <a:r>
              <a:rPr lang="zh-CN" altLang="en-US" sz="2000" dirty="0"/>
              <a:t>没有必要去了解企业是否资不抵债</a:t>
            </a:r>
            <a:r>
              <a:rPr lang="en-US" altLang="zh-CN" sz="2000" dirty="0"/>
              <a:t>,</a:t>
            </a:r>
            <a:r>
              <a:rPr lang="zh-CN" altLang="en-US" sz="2000" dirty="0"/>
              <a:t>这样可以促使债务人及时清偿债务</a:t>
            </a:r>
            <a:r>
              <a:rPr lang="en-US" altLang="zh-CN" sz="2000" dirty="0"/>
              <a:t>,</a:t>
            </a:r>
            <a:r>
              <a:rPr lang="zh-CN" altLang="en-US" sz="2000" dirty="0" smtClean="0"/>
              <a:t>有助于保护债权人的</a:t>
            </a:r>
            <a:r>
              <a:rPr lang="zh-CN" altLang="en-US" sz="2000" dirty="0"/>
              <a:t>利益</a:t>
            </a:r>
            <a:r>
              <a:rPr lang="en-US" altLang="zh-CN" sz="2000" dirty="0"/>
              <a:t>.</a:t>
            </a:r>
            <a:r>
              <a:rPr lang="zh-CN" altLang="en-US" sz="2000" dirty="0"/>
              <a:t>而对于债务人来说</a:t>
            </a:r>
            <a:r>
              <a:rPr lang="en-US" altLang="zh-CN" sz="2000" dirty="0"/>
              <a:t>,</a:t>
            </a:r>
            <a:r>
              <a:rPr lang="zh-CN" altLang="en-US" sz="2000" dirty="0"/>
              <a:t>在企业不能清偿到期债务时</a:t>
            </a:r>
            <a:r>
              <a:rPr lang="en-US" altLang="zh-CN" sz="2000" dirty="0"/>
              <a:t>,</a:t>
            </a:r>
            <a:r>
              <a:rPr lang="zh-CN" altLang="en-US" sz="2000" dirty="0"/>
              <a:t>是否资不抵债</a:t>
            </a:r>
            <a:r>
              <a:rPr lang="en-US" altLang="zh-CN" sz="2000" dirty="0"/>
              <a:t>,</a:t>
            </a:r>
            <a:r>
              <a:rPr lang="zh-CN" altLang="en-US" sz="2000" dirty="0"/>
              <a:t>债务人</a:t>
            </a:r>
            <a:r>
              <a:rPr lang="zh-CN" altLang="en-US" sz="2000" dirty="0" smtClean="0"/>
              <a:t>自己是</a:t>
            </a:r>
            <a:r>
              <a:rPr lang="zh-CN" altLang="en-US" sz="2000" dirty="0"/>
              <a:t>清楚的</a:t>
            </a:r>
            <a:r>
              <a:rPr lang="en-US" altLang="zh-CN" sz="2000" dirty="0"/>
              <a:t>,</a:t>
            </a:r>
            <a:r>
              <a:rPr lang="zh-CN" altLang="en-US" sz="2000" dirty="0"/>
              <a:t>一般情况下</a:t>
            </a:r>
            <a:r>
              <a:rPr lang="en-US" altLang="zh-CN" sz="2000" dirty="0"/>
              <a:t>,</a:t>
            </a:r>
            <a:r>
              <a:rPr lang="zh-CN" altLang="en-US" sz="2000" dirty="0"/>
              <a:t>债务人只有在企业不能清偿到期债务</a:t>
            </a:r>
            <a:r>
              <a:rPr lang="en-US" altLang="zh-CN" sz="2000" dirty="0"/>
              <a:t>,</a:t>
            </a:r>
            <a:r>
              <a:rPr lang="zh-CN" altLang="en-US" sz="2000" dirty="0"/>
              <a:t>并且资不抵债时</a:t>
            </a:r>
            <a:r>
              <a:rPr lang="en-US" altLang="zh-CN" sz="2000" dirty="0"/>
              <a:t>,</a:t>
            </a:r>
            <a:r>
              <a:rPr lang="zh-CN" altLang="en-US" sz="2000" dirty="0" smtClean="0"/>
              <a:t>才会申请破</a:t>
            </a:r>
            <a:r>
              <a:rPr lang="zh-TW" altLang="en-US" sz="2000" dirty="0" smtClean="0"/>
              <a:t>产</a:t>
            </a:r>
            <a:r>
              <a:rPr lang="en-US" altLang="zh-TW" sz="20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0850476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破产案件的申请和受理</a:t>
            </a:r>
            <a:endParaRPr lang="zh-CN" altLang="en-US" sz="3200" b="1" dirty="0"/>
          </a:p>
        </p:txBody>
      </p:sp>
      <p:sp>
        <p:nvSpPr>
          <p:cNvPr id="37" name="文本框 36"/>
          <p:cNvSpPr txBox="1"/>
          <p:nvPr/>
        </p:nvSpPr>
        <p:spPr>
          <a:xfrm>
            <a:off x="668359" y="847863"/>
            <a:ext cx="10938825" cy="5016757"/>
          </a:xfrm>
          <a:prstGeom prst="rect">
            <a:avLst/>
          </a:prstGeom>
          <a:noFill/>
        </p:spPr>
        <p:txBody>
          <a:bodyPr wrap="square" rtlCol="0">
            <a:spAutoFit/>
          </a:bodyPr>
          <a:lstStyle/>
          <a:p>
            <a:r>
              <a:rPr lang="zh-CN" altLang="en-US" sz="2400" dirty="0"/>
              <a:t>二、破产申请的提出</a:t>
            </a:r>
          </a:p>
          <a:p>
            <a:pPr indent="534988"/>
            <a:endParaRPr lang="en-US" altLang="zh-CN" sz="2400" dirty="0" smtClean="0"/>
          </a:p>
          <a:p>
            <a:pPr indent="534988"/>
            <a:r>
              <a:rPr lang="en-US" altLang="zh-CN" sz="2400" dirty="0" smtClean="0"/>
              <a:t>(</a:t>
            </a:r>
            <a:r>
              <a:rPr lang="zh-CN" altLang="en-US" sz="2400" dirty="0"/>
              <a:t>一</a:t>
            </a:r>
            <a:r>
              <a:rPr lang="en-US" altLang="zh-CN" sz="2400" dirty="0"/>
              <a:t>)</a:t>
            </a:r>
            <a:r>
              <a:rPr lang="zh-CN" altLang="en-US" sz="2400" dirty="0"/>
              <a:t>破产申请的概述</a:t>
            </a:r>
          </a:p>
          <a:p>
            <a:pPr indent="534988"/>
            <a:r>
              <a:rPr lang="zh-CN" altLang="en-US" sz="2000" dirty="0"/>
              <a:t>破产申请是债务人或者债权人向法院请求宣告债务人破产的意思表示</a:t>
            </a:r>
            <a:r>
              <a:rPr lang="en-US" altLang="zh-CN" sz="2000" dirty="0"/>
              <a:t>,</a:t>
            </a:r>
            <a:r>
              <a:rPr lang="zh-CN" altLang="en-US" sz="2000" dirty="0" smtClean="0"/>
              <a:t>是债务人或债权</a:t>
            </a:r>
            <a:r>
              <a:rPr lang="zh-CN" altLang="en-US" sz="2000" dirty="0"/>
              <a:t>人的破产请求权的具体行使</a:t>
            </a:r>
            <a:r>
              <a:rPr lang="en-US" altLang="zh-CN" sz="2000" dirty="0"/>
              <a:t>.</a:t>
            </a:r>
          </a:p>
          <a:p>
            <a:pPr indent="534988"/>
            <a:r>
              <a:rPr lang="zh-CN" altLang="en-US" sz="2000" dirty="0"/>
              <a:t>我国</a:t>
            </a:r>
            <a:r>
              <a:rPr lang="en-US" altLang="zh-CN" sz="2000" dirty="0"/>
              <a:t>«</a:t>
            </a:r>
            <a:r>
              <a:rPr lang="zh-CN" altLang="en-US" sz="2000" dirty="0"/>
              <a:t>企业破产法</a:t>
            </a:r>
            <a:r>
              <a:rPr lang="en-US" altLang="zh-CN" sz="2000" dirty="0"/>
              <a:t>»</a:t>
            </a:r>
            <a:r>
              <a:rPr lang="zh-CN" altLang="en-US" sz="2000" dirty="0"/>
              <a:t>规定</a:t>
            </a:r>
            <a:r>
              <a:rPr lang="en-US" altLang="zh-CN" sz="2000" dirty="0"/>
              <a:t>,</a:t>
            </a:r>
            <a:r>
              <a:rPr lang="zh-CN" altLang="en-US" sz="2000" dirty="0"/>
              <a:t>只有债权人和债务人才是合格的破产申请人</a:t>
            </a:r>
            <a:r>
              <a:rPr lang="en-US" altLang="zh-CN" sz="2000" dirty="0"/>
              <a:t>,</a:t>
            </a:r>
            <a:r>
              <a:rPr lang="zh-CN" altLang="en-US" sz="2000" dirty="0"/>
              <a:t>因此</a:t>
            </a:r>
            <a:r>
              <a:rPr lang="en-US" altLang="zh-CN" sz="2000" dirty="0"/>
              <a:t>,</a:t>
            </a:r>
            <a:r>
              <a:rPr lang="zh-CN" altLang="en-US" sz="2000" dirty="0"/>
              <a:t>破产</a:t>
            </a:r>
            <a:r>
              <a:rPr lang="zh-CN" altLang="en-US" sz="2000" dirty="0" smtClean="0"/>
              <a:t>案件的申请分为两类</a:t>
            </a:r>
            <a:r>
              <a:rPr lang="en-US" altLang="zh-CN" sz="2000" dirty="0"/>
              <a:t>:</a:t>
            </a:r>
            <a:r>
              <a:rPr lang="zh-CN" altLang="en-US" sz="2000" dirty="0"/>
              <a:t>一是债权人申请</a:t>
            </a:r>
            <a:r>
              <a:rPr lang="en-US" altLang="zh-CN" sz="2000" dirty="0"/>
              <a:t>,</a:t>
            </a:r>
            <a:r>
              <a:rPr lang="zh-CN" altLang="en-US" sz="2000" dirty="0"/>
              <a:t>即</a:t>
            </a:r>
            <a:r>
              <a:rPr lang="en-US" altLang="zh-CN" sz="2000" dirty="0"/>
              <a:t>«</a:t>
            </a:r>
            <a:r>
              <a:rPr lang="zh-CN" altLang="en-US" sz="2000" dirty="0"/>
              <a:t>企业破产法</a:t>
            </a:r>
            <a:r>
              <a:rPr lang="en-US" altLang="zh-CN" sz="2000" dirty="0"/>
              <a:t>»</a:t>
            </a:r>
            <a:r>
              <a:rPr lang="zh-CN" altLang="en-US" sz="2000" dirty="0"/>
              <a:t>第７条第２款规定</a:t>
            </a:r>
            <a:r>
              <a:rPr lang="en-US" altLang="zh-CN" sz="2000" dirty="0"/>
              <a:t>:“</a:t>
            </a:r>
            <a:r>
              <a:rPr lang="zh-CN" altLang="en-US" sz="2000" dirty="0"/>
              <a:t>债务</a:t>
            </a:r>
            <a:r>
              <a:rPr lang="zh-CN" altLang="en-US" sz="2000" dirty="0" smtClean="0"/>
              <a:t>人不能清偿到期债务</a:t>
            </a:r>
            <a:r>
              <a:rPr lang="en-US" altLang="zh-CN" sz="2000" dirty="0"/>
              <a:t>,</a:t>
            </a:r>
            <a:r>
              <a:rPr lang="zh-CN" altLang="en-US" sz="2000" dirty="0"/>
              <a:t>债权人可以向人民法院提出对债务人进行重整或者破产清算的申请</a:t>
            </a:r>
            <a:r>
              <a:rPr lang="en-US" altLang="zh-CN" sz="2000" dirty="0"/>
              <a:t>.”</a:t>
            </a:r>
            <a:r>
              <a:rPr lang="zh-CN" altLang="en-US" sz="2000" dirty="0" smtClean="0"/>
              <a:t>二是债务人申请</a:t>
            </a:r>
            <a:r>
              <a:rPr lang="en-US" altLang="zh-CN" sz="2000" dirty="0"/>
              <a:t>,</a:t>
            </a:r>
            <a:r>
              <a:rPr lang="zh-CN" altLang="en-US" sz="2000" dirty="0"/>
              <a:t>即</a:t>
            </a:r>
            <a:r>
              <a:rPr lang="en-US" altLang="zh-CN" sz="2000" dirty="0"/>
              <a:t>«</a:t>
            </a:r>
            <a:r>
              <a:rPr lang="zh-CN" altLang="en-US" sz="2000" dirty="0"/>
              <a:t>企业破产法</a:t>
            </a:r>
            <a:r>
              <a:rPr lang="en-US" altLang="zh-CN" sz="2000" dirty="0"/>
              <a:t>»</a:t>
            </a:r>
            <a:r>
              <a:rPr lang="zh-CN" altLang="en-US" sz="2000" dirty="0"/>
              <a:t>第７条第３款规定</a:t>
            </a:r>
            <a:r>
              <a:rPr lang="en-US" altLang="zh-CN" sz="2000" dirty="0"/>
              <a:t>:“</a:t>
            </a:r>
            <a:r>
              <a:rPr lang="zh-CN" altLang="en-US" sz="2000" dirty="0"/>
              <a:t>企业法人已解散但未清算或者未清算完毕</a:t>
            </a:r>
            <a:r>
              <a:rPr lang="en-US" altLang="zh-CN" sz="2000" dirty="0"/>
              <a:t>,</a:t>
            </a:r>
            <a:r>
              <a:rPr lang="zh-CN" altLang="en-US" sz="2000" dirty="0" smtClean="0"/>
              <a:t>资产不足以清偿债务</a:t>
            </a:r>
            <a:r>
              <a:rPr lang="zh-CN" altLang="en-US" sz="2000" dirty="0"/>
              <a:t>的</a:t>
            </a:r>
            <a:r>
              <a:rPr lang="en-US" altLang="zh-CN" sz="2000" dirty="0"/>
              <a:t>,</a:t>
            </a:r>
            <a:r>
              <a:rPr lang="zh-CN" altLang="en-US" sz="2000" dirty="0"/>
              <a:t>依法负有清算责任的人应当向人民法院申请破产清算</a:t>
            </a:r>
            <a:r>
              <a:rPr lang="en-US" altLang="zh-CN" sz="2000" dirty="0"/>
              <a:t>.”</a:t>
            </a:r>
            <a:r>
              <a:rPr lang="zh-CN" altLang="en-US" sz="2000" dirty="0" smtClean="0"/>
              <a:t>破产申请人提出破产申请应当采用书面</a:t>
            </a:r>
            <a:r>
              <a:rPr lang="zh-CN" altLang="en-US" sz="2000" dirty="0"/>
              <a:t>形式</a:t>
            </a:r>
            <a:r>
              <a:rPr lang="en-US" altLang="zh-CN" sz="2000" dirty="0"/>
              <a:t>.</a:t>
            </a:r>
          </a:p>
          <a:p>
            <a:pPr indent="534988"/>
            <a:endParaRPr lang="en-US" altLang="zh-CN" sz="2400" dirty="0" smtClean="0"/>
          </a:p>
          <a:p>
            <a:pPr indent="534988"/>
            <a:r>
              <a:rPr lang="en-US" altLang="zh-CN" sz="2400" dirty="0" smtClean="0"/>
              <a:t>(</a:t>
            </a:r>
            <a:r>
              <a:rPr lang="zh-CN" altLang="en-US" sz="2400" dirty="0"/>
              <a:t>二</a:t>
            </a:r>
            <a:r>
              <a:rPr lang="en-US" altLang="zh-CN" sz="2400" dirty="0"/>
              <a:t>)</a:t>
            </a:r>
            <a:r>
              <a:rPr lang="zh-CN" altLang="en-US" sz="2400" dirty="0"/>
              <a:t>破产申请应当提交的材料</a:t>
            </a:r>
          </a:p>
          <a:p>
            <a:pPr indent="534988"/>
            <a:r>
              <a:rPr lang="zh-CN" altLang="en-US" sz="2000" dirty="0"/>
              <a:t>债权人提出破产申请的</a:t>
            </a:r>
            <a:r>
              <a:rPr lang="en-US" altLang="zh-CN" sz="2000" dirty="0"/>
              <a:t>,</a:t>
            </a:r>
            <a:r>
              <a:rPr lang="zh-CN" altLang="en-US" sz="2000" dirty="0"/>
              <a:t>应当提交破产申请书和有关证据</a:t>
            </a:r>
            <a:r>
              <a:rPr lang="en-US" altLang="zh-CN" sz="2000" dirty="0"/>
              <a:t>.</a:t>
            </a:r>
            <a:r>
              <a:rPr lang="zh-CN" altLang="en-US" sz="2000" dirty="0"/>
              <a:t>破产申请书应当载</a:t>
            </a:r>
            <a:r>
              <a:rPr lang="zh-CN" altLang="en-US" sz="2000" dirty="0" smtClean="0"/>
              <a:t>明下列事项</a:t>
            </a:r>
            <a:r>
              <a:rPr lang="en-US" altLang="zh-CN" sz="2000" dirty="0"/>
              <a:t>:</a:t>
            </a:r>
            <a:r>
              <a:rPr lang="zh-CN" altLang="en-US" sz="2000" dirty="0"/>
              <a:t>申请人、被申请人的基本情况</a:t>
            </a:r>
            <a:r>
              <a:rPr lang="en-US" altLang="zh-CN" sz="2000" dirty="0"/>
              <a:t>;</a:t>
            </a:r>
            <a:r>
              <a:rPr lang="zh-CN" altLang="en-US" sz="2000" dirty="0"/>
              <a:t>申请目的</a:t>
            </a:r>
            <a:r>
              <a:rPr lang="en-US" altLang="zh-CN" sz="2000" dirty="0"/>
              <a:t>;</a:t>
            </a:r>
            <a:r>
              <a:rPr lang="zh-CN" altLang="en-US" sz="2000" dirty="0"/>
              <a:t>申请的事实和理由</a:t>
            </a:r>
            <a:r>
              <a:rPr lang="en-US" altLang="zh-CN" sz="2000" dirty="0"/>
              <a:t>;</a:t>
            </a:r>
            <a:r>
              <a:rPr lang="zh-CN" altLang="en-US" sz="2000" dirty="0"/>
              <a:t>人民法院认为应当载</a:t>
            </a:r>
            <a:r>
              <a:rPr lang="zh-CN" altLang="en-US" sz="2000" dirty="0" smtClean="0"/>
              <a:t>明的</a:t>
            </a:r>
            <a:r>
              <a:rPr lang="zh-CN" altLang="en-US" sz="2000" dirty="0"/>
              <a:t>其他事项</a:t>
            </a:r>
            <a:r>
              <a:rPr lang="en-US" altLang="zh-CN" sz="2000" dirty="0"/>
              <a:t>,</a:t>
            </a:r>
            <a:r>
              <a:rPr lang="zh-CN" altLang="en-US" sz="2000" dirty="0"/>
              <a:t>如申请人决定提出破产申请的决议、申请人给委托人的委托书等</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742270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破产案件的申请和受理</a:t>
            </a:r>
            <a:endParaRPr lang="zh-CN" altLang="en-US" sz="3200" b="1" dirty="0"/>
          </a:p>
        </p:txBody>
      </p:sp>
      <p:sp>
        <p:nvSpPr>
          <p:cNvPr id="37" name="文本框 36"/>
          <p:cNvSpPr txBox="1"/>
          <p:nvPr/>
        </p:nvSpPr>
        <p:spPr>
          <a:xfrm>
            <a:off x="668359" y="847863"/>
            <a:ext cx="10938825" cy="5570756"/>
          </a:xfrm>
          <a:prstGeom prst="rect">
            <a:avLst/>
          </a:prstGeom>
          <a:noFill/>
        </p:spPr>
        <p:txBody>
          <a:bodyPr wrap="square" rtlCol="0">
            <a:spAutoFit/>
          </a:bodyPr>
          <a:lstStyle/>
          <a:p>
            <a:r>
              <a:rPr lang="zh-CN" altLang="en-US" sz="2400" b="1" dirty="0"/>
              <a:t>三、破产案件的受理</a:t>
            </a:r>
          </a:p>
          <a:p>
            <a:pPr indent="623888"/>
            <a:r>
              <a:rPr lang="en-US" altLang="zh-CN" sz="2400" dirty="0"/>
              <a:t>(</a:t>
            </a:r>
            <a:r>
              <a:rPr lang="zh-CN" altLang="en-US" sz="2400" dirty="0"/>
              <a:t>一</a:t>
            </a:r>
            <a:r>
              <a:rPr lang="en-US" altLang="zh-CN" sz="2400" dirty="0"/>
              <a:t>)</a:t>
            </a:r>
            <a:r>
              <a:rPr lang="zh-CN" altLang="en-US" sz="2400" dirty="0"/>
              <a:t>破产案件受理的概念</a:t>
            </a:r>
          </a:p>
          <a:p>
            <a:pPr indent="623888"/>
            <a:r>
              <a:rPr lang="zh-CN" altLang="en-US" sz="2000" dirty="0"/>
              <a:t>破产案件的受理</a:t>
            </a:r>
            <a:r>
              <a:rPr lang="en-US" altLang="zh-CN" sz="2000" dirty="0"/>
              <a:t>,</a:t>
            </a:r>
            <a:r>
              <a:rPr lang="zh-CN" altLang="en-US" sz="2000" dirty="0"/>
              <a:t>又称立案</a:t>
            </a:r>
            <a:r>
              <a:rPr lang="en-US" altLang="zh-CN" sz="2000" dirty="0"/>
              <a:t>,</a:t>
            </a:r>
            <a:r>
              <a:rPr lang="zh-CN" altLang="en-US" sz="2000" dirty="0"/>
              <a:t>是法院在收到破产案件申请后</a:t>
            </a:r>
            <a:r>
              <a:rPr lang="en-US" altLang="zh-CN" sz="2000" dirty="0"/>
              <a:t>,</a:t>
            </a:r>
            <a:r>
              <a:rPr lang="zh-CN" altLang="en-US" sz="2000" dirty="0" smtClean="0"/>
              <a:t>认为申请符合法定条件而予以</a:t>
            </a:r>
            <a:r>
              <a:rPr lang="zh-CN" altLang="en-US" sz="2000" dirty="0"/>
              <a:t>接受</a:t>
            </a:r>
            <a:r>
              <a:rPr lang="en-US" altLang="zh-CN" sz="2000" dirty="0"/>
              <a:t>,</a:t>
            </a:r>
            <a:r>
              <a:rPr lang="zh-CN" altLang="en-US" sz="2000" dirty="0"/>
              <a:t>并由此开始破产程序的司法行为</a:t>
            </a:r>
            <a:r>
              <a:rPr lang="en-US" altLang="zh-CN" sz="2000" dirty="0"/>
              <a:t>.</a:t>
            </a:r>
            <a:r>
              <a:rPr lang="zh-CN" altLang="en-US" sz="2000" dirty="0"/>
              <a:t>法院裁定受理破产申请</a:t>
            </a:r>
            <a:r>
              <a:rPr lang="en-US" altLang="zh-CN" sz="2000" dirty="0"/>
              <a:t>,</a:t>
            </a:r>
            <a:r>
              <a:rPr lang="zh-CN" altLang="en-US" sz="2000" dirty="0"/>
              <a:t>是破产程序开</a:t>
            </a:r>
            <a:r>
              <a:rPr lang="zh-CN" altLang="en-US" sz="2000" dirty="0" smtClean="0"/>
              <a:t>始的标志</a:t>
            </a:r>
            <a:r>
              <a:rPr lang="en-US" altLang="zh-CN" sz="2000" dirty="0"/>
              <a:t>.</a:t>
            </a:r>
            <a:r>
              <a:rPr lang="zh-CN" altLang="en-US" sz="2000" dirty="0"/>
              <a:t>由于破产程序开始具有一系列的法律后果</a:t>
            </a:r>
            <a:r>
              <a:rPr lang="en-US" altLang="zh-CN" sz="2000" dirty="0"/>
              <a:t>,</a:t>
            </a:r>
            <a:r>
              <a:rPr lang="zh-CN" altLang="en-US" sz="2000" dirty="0"/>
              <a:t>有关破产案件受理的规则在破产法上</a:t>
            </a:r>
            <a:r>
              <a:rPr lang="zh-CN" altLang="en-US" sz="2000" dirty="0" smtClean="0"/>
              <a:t>具有重要的意义</a:t>
            </a:r>
            <a:r>
              <a:rPr lang="en-US" altLang="zh-CN" sz="2000" dirty="0" smtClean="0"/>
              <a:t>.</a:t>
            </a:r>
            <a:endParaRPr lang="en-US" altLang="zh-CN" sz="2400" dirty="0" smtClean="0"/>
          </a:p>
          <a:p>
            <a:pPr indent="534988"/>
            <a:r>
              <a:rPr lang="en-US" altLang="zh-CN" sz="2400" dirty="0" smtClean="0"/>
              <a:t>(</a:t>
            </a:r>
            <a:r>
              <a:rPr lang="zh-CN" altLang="en-US" sz="2400" dirty="0"/>
              <a:t>二</a:t>
            </a:r>
            <a:r>
              <a:rPr lang="en-US" altLang="zh-CN" sz="2400" dirty="0"/>
              <a:t>)</a:t>
            </a:r>
            <a:r>
              <a:rPr lang="zh-CN" altLang="en-US" sz="2400" dirty="0"/>
              <a:t>破产案件受理的有关内容</a:t>
            </a:r>
          </a:p>
          <a:p>
            <a:pPr indent="534988"/>
            <a:r>
              <a:rPr lang="zh-CN" altLang="en-US" sz="2000" dirty="0" smtClean="0"/>
              <a:t>１</a:t>
            </a:r>
            <a:r>
              <a:rPr lang="en-US" altLang="zh-CN" sz="2000" dirty="0" smtClean="0"/>
              <a:t>.</a:t>
            </a:r>
            <a:r>
              <a:rPr lang="zh-CN" altLang="en-US" sz="2000" dirty="0" smtClean="0"/>
              <a:t>对破产申请</a:t>
            </a:r>
            <a:r>
              <a:rPr lang="zh-CN" altLang="en-US" sz="2000" dirty="0"/>
              <a:t>的审查和处理</a:t>
            </a:r>
          </a:p>
          <a:p>
            <a:pPr indent="534988"/>
            <a:r>
              <a:rPr lang="zh-CN" altLang="en-US" sz="2000" dirty="0"/>
              <a:t>人民法院收到破产申请后</a:t>
            </a:r>
            <a:r>
              <a:rPr lang="en-US" altLang="zh-CN" sz="2000" dirty="0"/>
              <a:t>,</a:t>
            </a:r>
            <a:r>
              <a:rPr lang="zh-CN" altLang="en-US" sz="2000" dirty="0"/>
              <a:t>应当依照</a:t>
            </a:r>
            <a:r>
              <a:rPr lang="en-US" altLang="zh-CN" sz="2000" dirty="0"/>
              <a:t>«</a:t>
            </a:r>
            <a:r>
              <a:rPr lang="zh-CN" altLang="en-US" sz="2000" dirty="0"/>
              <a:t>企业破产法</a:t>
            </a:r>
            <a:r>
              <a:rPr lang="en-US" altLang="zh-CN" sz="2000" dirty="0"/>
              <a:t>»</a:t>
            </a:r>
            <a:r>
              <a:rPr lang="zh-CN" altLang="en-US" sz="2000" dirty="0"/>
              <a:t>的有关规定对</a:t>
            </a:r>
            <a:r>
              <a:rPr lang="zh-CN" altLang="en-US" sz="2000" dirty="0" smtClean="0"/>
              <a:t>债务人是否达到了破产界限以及破产申请是否提供了规</a:t>
            </a:r>
            <a:r>
              <a:rPr lang="zh-CN" altLang="en-US" sz="2000" dirty="0"/>
              <a:t>定的材料进行审查</a:t>
            </a:r>
            <a:r>
              <a:rPr lang="en-US" altLang="zh-CN" sz="2000" dirty="0"/>
              <a:t>,</a:t>
            </a:r>
            <a:r>
              <a:rPr lang="zh-CN" altLang="en-US" sz="2000" dirty="0"/>
              <a:t>人民法院应当自收到破产申请之</a:t>
            </a:r>
            <a:r>
              <a:rPr lang="zh-CN" altLang="en-US" sz="2000" dirty="0" smtClean="0"/>
              <a:t>日起</a:t>
            </a:r>
            <a:r>
              <a:rPr lang="zh-CN" altLang="en-US" sz="2000" dirty="0"/>
              <a:t>１５日内裁定是否受理</a:t>
            </a:r>
            <a:r>
              <a:rPr lang="en-US" altLang="zh-CN" sz="2000" dirty="0" smtClean="0"/>
              <a:t>.</a:t>
            </a:r>
          </a:p>
          <a:p>
            <a:pPr indent="534988"/>
            <a:r>
              <a:rPr lang="zh-CN" altLang="en-US" sz="2000" dirty="0" smtClean="0"/>
              <a:t>２</a:t>
            </a:r>
            <a:r>
              <a:rPr lang="en-US" altLang="zh-CN" sz="2000" dirty="0" smtClean="0"/>
              <a:t>.</a:t>
            </a:r>
            <a:r>
              <a:rPr lang="zh-CN" altLang="en-US" sz="2000" dirty="0" smtClean="0"/>
              <a:t>对破产申请</a:t>
            </a:r>
            <a:r>
              <a:rPr lang="zh-CN" altLang="en-US" sz="2000" dirty="0"/>
              <a:t>的通知和公告</a:t>
            </a:r>
          </a:p>
          <a:p>
            <a:pPr indent="534988"/>
            <a:r>
              <a:rPr lang="zh-CN" altLang="en-US" sz="2000" dirty="0"/>
              <a:t>人民法院应当自裁定受理破产申请之日起２５日内通知已知债权人</a:t>
            </a:r>
            <a:r>
              <a:rPr lang="en-US" altLang="zh-CN" sz="2000" dirty="0"/>
              <a:t>,</a:t>
            </a:r>
            <a:r>
              <a:rPr lang="zh-CN" altLang="en-US" sz="2000" dirty="0"/>
              <a:t>并予以公告</a:t>
            </a:r>
            <a:r>
              <a:rPr lang="en-US" altLang="zh-CN" sz="2000" dirty="0" smtClean="0"/>
              <a:t>.</a:t>
            </a:r>
          </a:p>
          <a:p>
            <a:pPr indent="534988"/>
            <a:r>
              <a:rPr lang="zh-CN" altLang="en-US" sz="2000" dirty="0" smtClean="0"/>
              <a:t>３</a:t>
            </a:r>
            <a:r>
              <a:rPr lang="en-US" altLang="zh-CN" sz="2000" dirty="0" smtClean="0"/>
              <a:t>.</a:t>
            </a:r>
            <a:r>
              <a:rPr lang="zh-CN" altLang="en-US" sz="2000" dirty="0" smtClean="0"/>
              <a:t> </a:t>
            </a:r>
            <a:r>
              <a:rPr lang="zh-CN" altLang="en-US" sz="2000" dirty="0"/>
              <a:t>破产案件受理的效果</a:t>
            </a:r>
          </a:p>
          <a:p>
            <a:pPr indent="534988"/>
            <a:r>
              <a:rPr lang="zh-CN" altLang="en-US" sz="2000" dirty="0"/>
              <a:t>人民法院受理破产申请后</a:t>
            </a:r>
            <a:r>
              <a:rPr lang="en-US" altLang="zh-CN" sz="2000" dirty="0"/>
              <a:t>,</a:t>
            </a:r>
            <a:r>
              <a:rPr lang="zh-CN" altLang="en-US" sz="2000" dirty="0"/>
              <a:t>有关债务人财产的保全措施应当解除</a:t>
            </a:r>
            <a:r>
              <a:rPr lang="en-US" altLang="zh-CN" sz="2000" dirty="0"/>
              <a:t>,</a:t>
            </a:r>
            <a:r>
              <a:rPr lang="zh-CN" altLang="en-US" sz="2000" dirty="0"/>
              <a:t>执行程序应当中止</a:t>
            </a:r>
            <a:r>
              <a:rPr lang="en-US" altLang="zh-CN" sz="2000" dirty="0" smtClean="0"/>
              <a:t>.</a:t>
            </a:r>
          </a:p>
          <a:p>
            <a:pPr indent="534988"/>
            <a:r>
              <a:rPr lang="zh-CN" altLang="en-US" sz="2000" dirty="0" smtClean="0"/>
              <a:t>４</a:t>
            </a:r>
            <a:r>
              <a:rPr lang="en-US" altLang="zh-CN" sz="2000" dirty="0" smtClean="0"/>
              <a:t>.</a:t>
            </a:r>
            <a:r>
              <a:rPr lang="zh-CN" altLang="en-US" sz="2000" dirty="0" smtClean="0"/>
              <a:t>破产</a:t>
            </a:r>
            <a:r>
              <a:rPr lang="zh-CN" altLang="en-US" sz="2000" dirty="0"/>
              <a:t>案件的解除合同</a:t>
            </a:r>
          </a:p>
          <a:p>
            <a:pPr indent="534988"/>
            <a:r>
              <a:rPr lang="zh-CN" altLang="en-US" sz="2000" dirty="0"/>
              <a:t>人民法院受理破产申请后</a:t>
            </a:r>
            <a:r>
              <a:rPr lang="en-US" altLang="zh-CN" sz="2000" dirty="0"/>
              <a:t>,</a:t>
            </a:r>
            <a:r>
              <a:rPr lang="zh-CN" altLang="en-US" sz="2000" dirty="0"/>
              <a:t>管理人对破产申请受理前成立而债务人和对方当事人均</a:t>
            </a:r>
            <a:r>
              <a:rPr lang="zh-CN" altLang="en-US" sz="2000" dirty="0" smtClean="0"/>
              <a:t>未履行完毕</a:t>
            </a:r>
            <a:r>
              <a:rPr lang="zh-CN" altLang="en-US" sz="2000" dirty="0"/>
              <a:t>的合同有权决定解除或者继续履行</a:t>
            </a:r>
            <a:r>
              <a:rPr lang="en-US" altLang="zh-CN" sz="2000" dirty="0"/>
              <a:t>,</a:t>
            </a:r>
            <a:r>
              <a:rPr lang="zh-CN" altLang="en-US" sz="2000" dirty="0"/>
              <a:t>并通知对方当事人</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4540982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破产案件的申请和受理</a:t>
            </a:r>
            <a:endParaRPr lang="zh-CN" altLang="en-US" sz="3200" b="1" dirty="0"/>
          </a:p>
        </p:txBody>
      </p:sp>
      <p:sp>
        <p:nvSpPr>
          <p:cNvPr id="37" name="文本框 36"/>
          <p:cNvSpPr txBox="1"/>
          <p:nvPr/>
        </p:nvSpPr>
        <p:spPr>
          <a:xfrm>
            <a:off x="668359" y="847863"/>
            <a:ext cx="10938825" cy="3970318"/>
          </a:xfrm>
          <a:prstGeom prst="rect">
            <a:avLst/>
          </a:prstGeom>
          <a:noFill/>
        </p:spPr>
        <p:txBody>
          <a:bodyPr wrap="square" rtlCol="0">
            <a:spAutoFit/>
          </a:bodyPr>
          <a:lstStyle/>
          <a:p>
            <a:r>
              <a:rPr lang="zh-CN" altLang="en-US" sz="2400" b="1" dirty="0"/>
              <a:t>四、管理人</a:t>
            </a:r>
          </a:p>
          <a:p>
            <a:pPr indent="534988"/>
            <a:endParaRPr lang="en-US" altLang="zh-CN" sz="2400" dirty="0" smtClean="0"/>
          </a:p>
          <a:p>
            <a:pPr indent="534988"/>
            <a:r>
              <a:rPr lang="en-US" altLang="zh-CN" sz="2400" dirty="0" smtClean="0"/>
              <a:t>(</a:t>
            </a:r>
            <a:r>
              <a:rPr lang="zh-CN" altLang="en-US" sz="2400" dirty="0"/>
              <a:t>一</a:t>
            </a:r>
            <a:r>
              <a:rPr lang="en-US" altLang="zh-CN" sz="2400" dirty="0"/>
              <a:t>)</a:t>
            </a:r>
            <a:r>
              <a:rPr lang="zh-CN" altLang="en-US" sz="2400" dirty="0"/>
              <a:t>管理人的产生</a:t>
            </a:r>
          </a:p>
          <a:p>
            <a:pPr indent="534988"/>
            <a:r>
              <a:rPr lang="zh-CN" altLang="en-US" sz="2000" dirty="0"/>
              <a:t>破产管理人制度是国际上通行的做法</a:t>
            </a:r>
            <a:r>
              <a:rPr lang="en-US" altLang="zh-CN" sz="2000" dirty="0"/>
              <a:t>,</a:t>
            </a:r>
            <a:r>
              <a:rPr lang="zh-CN" altLang="en-US" sz="2000" dirty="0"/>
              <a:t>是我国</a:t>
            </a:r>
            <a:r>
              <a:rPr lang="en-US" altLang="zh-CN" sz="2000" dirty="0"/>
              <a:t>«</a:t>
            </a:r>
            <a:r>
              <a:rPr lang="zh-CN" altLang="en-US" sz="2000" dirty="0"/>
              <a:t>企业破产法</a:t>
            </a:r>
            <a:r>
              <a:rPr lang="en-US" altLang="zh-CN" sz="2000" dirty="0"/>
              <a:t>»</a:t>
            </a:r>
            <a:r>
              <a:rPr lang="zh-CN" altLang="en-US" sz="2000" dirty="0"/>
              <a:t>从国外的破产</a:t>
            </a:r>
            <a:r>
              <a:rPr lang="zh-CN" altLang="en-US" sz="2000" dirty="0" smtClean="0"/>
              <a:t>法律中引进和增</a:t>
            </a:r>
            <a:r>
              <a:rPr lang="zh-CN" altLang="en-US" sz="2000" dirty="0"/>
              <a:t>加的一项新制度</a:t>
            </a:r>
            <a:r>
              <a:rPr lang="en-US" altLang="zh-CN" sz="2000" dirty="0"/>
              <a:t>.</a:t>
            </a:r>
            <a:r>
              <a:rPr lang="zh-CN" altLang="en-US" sz="2000" dirty="0"/>
              <a:t>我国在修订</a:t>
            </a:r>
            <a:r>
              <a:rPr lang="en-US" altLang="zh-CN" sz="2000" dirty="0"/>
              <a:t>«</a:t>
            </a:r>
            <a:r>
              <a:rPr lang="zh-CN" altLang="en-US" sz="2000" dirty="0"/>
              <a:t>企业破产法</a:t>
            </a:r>
            <a:r>
              <a:rPr lang="en-US" altLang="zh-CN" sz="2000" dirty="0"/>
              <a:t>»</a:t>
            </a:r>
            <a:r>
              <a:rPr lang="zh-CN" altLang="en-US" sz="2000" dirty="0"/>
              <a:t>之前适用的是清算组制度</a:t>
            </a:r>
            <a:r>
              <a:rPr lang="en-US" altLang="zh-CN" sz="2000" dirty="0"/>
              <a:t>.</a:t>
            </a:r>
            <a:r>
              <a:rPr lang="zh-CN" altLang="en-US" sz="2000" dirty="0"/>
              <a:t>清算组是</a:t>
            </a:r>
            <a:r>
              <a:rPr lang="zh-CN" altLang="en-US" sz="2000" dirty="0" smtClean="0"/>
              <a:t>由人民法</a:t>
            </a:r>
            <a:r>
              <a:rPr lang="zh-CN" altLang="en-US" sz="2000" dirty="0"/>
              <a:t>院在作出破产宣告以后</a:t>
            </a:r>
            <a:r>
              <a:rPr lang="en-US" altLang="zh-CN" sz="2000" dirty="0"/>
              <a:t>,</a:t>
            </a:r>
            <a:r>
              <a:rPr lang="zh-CN" altLang="en-US" sz="2000" dirty="0"/>
              <a:t>指定成立的接管破产企业的财产</a:t>
            </a:r>
            <a:r>
              <a:rPr lang="en-US" altLang="zh-CN" sz="2000" dirty="0"/>
              <a:t>,</a:t>
            </a:r>
            <a:r>
              <a:rPr lang="zh-CN" altLang="en-US" sz="2000" dirty="0"/>
              <a:t>负责对破产企业的财产进</a:t>
            </a:r>
            <a:r>
              <a:rPr lang="zh-CN" altLang="en-US" sz="2000" dirty="0" smtClean="0"/>
              <a:t>行清</a:t>
            </a:r>
            <a:r>
              <a:rPr lang="zh-CN" altLang="en-US" sz="2000" dirty="0"/>
              <a:t>理、保管、估价、处理和分配的专门机构</a:t>
            </a:r>
            <a:r>
              <a:rPr lang="en-US" altLang="zh-CN" sz="2000" dirty="0"/>
              <a:t>.</a:t>
            </a:r>
          </a:p>
          <a:p>
            <a:pPr indent="534988"/>
            <a:r>
              <a:rPr lang="zh-CN" altLang="en-US" sz="2000" dirty="0"/>
              <a:t>管理人是由法院指定成立的一个专门的机构</a:t>
            </a:r>
            <a:r>
              <a:rPr lang="en-US" altLang="zh-CN" sz="2000" dirty="0"/>
              <a:t>,</a:t>
            </a:r>
            <a:r>
              <a:rPr lang="zh-CN" altLang="en-US" sz="2000" dirty="0"/>
              <a:t>由法院根据债务人的实际情况</a:t>
            </a:r>
            <a:r>
              <a:rPr lang="en-US" altLang="zh-CN" sz="2000" dirty="0"/>
              <a:t>,</a:t>
            </a:r>
            <a:r>
              <a:rPr lang="zh-CN" altLang="en-US" sz="2000" dirty="0" smtClean="0"/>
              <a:t>可以在征询有关</a:t>
            </a:r>
            <a:r>
              <a:rPr lang="zh-CN" altLang="en-US" sz="2000" dirty="0"/>
              <a:t>社会中介机构的意见后</a:t>
            </a:r>
            <a:r>
              <a:rPr lang="en-US" altLang="zh-CN" sz="2000" dirty="0"/>
              <a:t>,</a:t>
            </a:r>
            <a:r>
              <a:rPr lang="zh-CN" altLang="en-US" sz="2000" dirty="0"/>
              <a:t>指定由该机构具备相关专业知识并取得执业资格的人员</a:t>
            </a:r>
            <a:r>
              <a:rPr lang="zh-CN" altLang="en-US" sz="2000" dirty="0" smtClean="0"/>
              <a:t>担任</a:t>
            </a:r>
            <a:r>
              <a:rPr lang="en-US" altLang="zh-CN" sz="2000" dirty="0" smtClean="0"/>
              <a:t>,</a:t>
            </a:r>
            <a:r>
              <a:rPr lang="zh-CN" altLang="en-US" sz="2000" dirty="0"/>
              <a:t>对法院负责</a:t>
            </a:r>
            <a:r>
              <a:rPr lang="en-US" altLang="zh-CN" sz="2000" dirty="0"/>
              <a:t>.</a:t>
            </a:r>
            <a:r>
              <a:rPr lang="zh-CN" altLang="en-US" sz="2000" dirty="0"/>
              <a:t>有下列情形之一的</a:t>
            </a:r>
            <a:r>
              <a:rPr lang="en-US" altLang="zh-CN" sz="2000" dirty="0"/>
              <a:t>,</a:t>
            </a:r>
            <a:r>
              <a:rPr lang="zh-CN" altLang="en-US" sz="2000" dirty="0"/>
              <a:t>不得担任管理人</a:t>
            </a:r>
            <a:r>
              <a:rPr lang="en-US" altLang="zh-CN" sz="2000" dirty="0"/>
              <a:t>:</a:t>
            </a:r>
            <a:r>
              <a:rPr lang="zh-CN" altLang="en-US" sz="2000" dirty="0"/>
              <a:t>因故意犯罪受过刑事处罚</a:t>
            </a:r>
            <a:r>
              <a:rPr lang="en-US" altLang="zh-CN" sz="2000" dirty="0"/>
              <a:t>;</a:t>
            </a:r>
            <a:r>
              <a:rPr lang="zh-CN" altLang="en-US" sz="2000" dirty="0" smtClean="0"/>
              <a:t>曾被吊销相关专业执业证书</a:t>
            </a:r>
            <a:r>
              <a:rPr lang="en-US" altLang="zh-CN" sz="2000" dirty="0"/>
              <a:t>;</a:t>
            </a:r>
            <a:r>
              <a:rPr lang="zh-CN" altLang="en-US" sz="2000" dirty="0"/>
              <a:t>与本案有利害关系</a:t>
            </a:r>
            <a:r>
              <a:rPr lang="en-US" altLang="zh-CN" sz="2000" dirty="0"/>
              <a:t>;</a:t>
            </a:r>
            <a:r>
              <a:rPr lang="zh-CN" altLang="en-US" sz="2000" dirty="0"/>
              <a:t>人民法院认为不宜担任管理人的其他情形</a:t>
            </a:r>
            <a:r>
              <a:rPr lang="en-US" altLang="zh-CN" sz="2000" dirty="0"/>
              <a:t>.</a:t>
            </a:r>
          </a:p>
          <a:p>
            <a:pPr indent="534988"/>
            <a:r>
              <a:rPr lang="zh-CN" altLang="en-US" sz="2000" dirty="0"/>
              <a:t>个人担任管理人的</a:t>
            </a:r>
            <a:r>
              <a:rPr lang="en-US" altLang="zh-CN" sz="2000" dirty="0"/>
              <a:t>,</a:t>
            </a:r>
            <a:r>
              <a:rPr lang="zh-CN" altLang="en-US" sz="2000" dirty="0"/>
              <a:t>应当参加执业责任保险</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1565116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破产案件的申请和受理</a:t>
            </a:r>
            <a:endParaRPr lang="zh-CN" altLang="en-US" sz="3200" b="1" dirty="0"/>
          </a:p>
        </p:txBody>
      </p:sp>
      <p:sp>
        <p:nvSpPr>
          <p:cNvPr id="37" name="文本框 36"/>
          <p:cNvSpPr txBox="1"/>
          <p:nvPr/>
        </p:nvSpPr>
        <p:spPr>
          <a:xfrm>
            <a:off x="668359" y="847863"/>
            <a:ext cx="10938825" cy="4585871"/>
          </a:xfrm>
          <a:prstGeom prst="rect">
            <a:avLst/>
          </a:prstGeom>
          <a:noFill/>
        </p:spPr>
        <p:txBody>
          <a:bodyPr wrap="square" rtlCol="0">
            <a:spAutoFit/>
          </a:bodyPr>
          <a:lstStyle/>
          <a:p>
            <a:r>
              <a:rPr lang="zh-CN" altLang="en-US" sz="2400" dirty="0"/>
              <a:t>四、管理人</a:t>
            </a:r>
            <a:endParaRPr lang="zh-CN" altLang="en-US" sz="2400" b="1" dirty="0"/>
          </a:p>
          <a:p>
            <a:pPr indent="534988"/>
            <a:endParaRPr lang="en-US" altLang="zh-CN" sz="2400" dirty="0" smtClean="0"/>
          </a:p>
          <a:p>
            <a:pPr marL="623888"/>
            <a:r>
              <a:rPr lang="en-US" altLang="zh-CN" sz="2400" dirty="0"/>
              <a:t>(</a:t>
            </a:r>
            <a:r>
              <a:rPr lang="zh-CN" altLang="en-US" sz="2400" dirty="0"/>
              <a:t>二</a:t>
            </a:r>
            <a:r>
              <a:rPr lang="en-US" altLang="zh-CN" sz="2400" dirty="0"/>
              <a:t>)</a:t>
            </a:r>
            <a:r>
              <a:rPr lang="zh-CN" altLang="en-US" sz="2400" dirty="0"/>
              <a:t>管理人的职责</a:t>
            </a:r>
          </a:p>
          <a:p>
            <a:pPr marL="623888"/>
            <a:r>
              <a:rPr lang="zh-CN" altLang="en-US" sz="2000" dirty="0"/>
              <a:t>管理人应履行下列职责</a:t>
            </a:r>
            <a:r>
              <a:rPr lang="en-US" altLang="zh-CN" sz="2000" dirty="0"/>
              <a:t>.</a:t>
            </a:r>
          </a:p>
          <a:p>
            <a:pPr marL="623888"/>
            <a:r>
              <a:rPr lang="en-US" altLang="zh-CN" sz="2000" dirty="0"/>
              <a:t>(</a:t>
            </a:r>
            <a:r>
              <a:rPr lang="zh-CN" altLang="en-US" sz="2000" dirty="0"/>
              <a:t>１</a:t>
            </a:r>
            <a:r>
              <a:rPr lang="en-US" altLang="zh-CN" sz="2000" dirty="0"/>
              <a:t>)</a:t>
            </a:r>
            <a:r>
              <a:rPr lang="zh-CN" altLang="en-US" sz="2000" dirty="0"/>
              <a:t>接管债务人的财产、印章和账簿、文书等资料</a:t>
            </a:r>
            <a:r>
              <a:rPr lang="en-US" altLang="zh-CN" sz="2000" dirty="0"/>
              <a:t>.</a:t>
            </a:r>
          </a:p>
          <a:p>
            <a:pPr marL="623888"/>
            <a:r>
              <a:rPr lang="en-US" altLang="zh-CN" sz="2000" dirty="0"/>
              <a:t>(</a:t>
            </a:r>
            <a:r>
              <a:rPr lang="zh-CN" altLang="en-US" sz="2000" dirty="0"/>
              <a:t>２</a:t>
            </a:r>
            <a:r>
              <a:rPr lang="en-US" altLang="zh-CN" sz="2000" dirty="0"/>
              <a:t>)</a:t>
            </a:r>
            <a:r>
              <a:rPr lang="zh-CN" altLang="en-US" sz="2000" dirty="0"/>
              <a:t>调查债务人财产状况</a:t>
            </a:r>
            <a:r>
              <a:rPr lang="en-US" altLang="zh-CN" sz="2000" dirty="0"/>
              <a:t>,</a:t>
            </a:r>
            <a:r>
              <a:rPr lang="zh-CN" altLang="en-US" sz="2000" dirty="0"/>
              <a:t>制作财产状况报告</a:t>
            </a:r>
            <a:r>
              <a:rPr lang="en-US" altLang="zh-CN" sz="2000" dirty="0"/>
              <a:t>.</a:t>
            </a:r>
          </a:p>
          <a:p>
            <a:pPr marL="623888"/>
            <a:r>
              <a:rPr lang="en-US" altLang="zh-CN" sz="2000" dirty="0"/>
              <a:t>(</a:t>
            </a:r>
            <a:r>
              <a:rPr lang="zh-CN" altLang="en-US" sz="2000" dirty="0"/>
              <a:t>３</a:t>
            </a:r>
            <a:r>
              <a:rPr lang="en-US" altLang="zh-CN" sz="2000" dirty="0"/>
              <a:t>)</a:t>
            </a:r>
            <a:r>
              <a:rPr lang="zh-CN" altLang="en-US" sz="2000" dirty="0"/>
              <a:t>决定债务人的内部管理事务</a:t>
            </a:r>
            <a:r>
              <a:rPr lang="en-US" altLang="zh-CN" sz="2000" dirty="0"/>
              <a:t>.</a:t>
            </a:r>
          </a:p>
          <a:p>
            <a:pPr marL="623888"/>
            <a:r>
              <a:rPr lang="en-US" altLang="zh-CN" sz="2000" dirty="0"/>
              <a:t>(</a:t>
            </a:r>
            <a:r>
              <a:rPr lang="zh-CN" altLang="en-US" sz="2000" dirty="0"/>
              <a:t>４</a:t>
            </a:r>
            <a:r>
              <a:rPr lang="en-US" altLang="zh-CN" sz="2000" dirty="0"/>
              <a:t>)</a:t>
            </a:r>
            <a:r>
              <a:rPr lang="zh-CN" altLang="en-US" sz="2000" dirty="0"/>
              <a:t>决定债务人的日常开支和其他必要开支</a:t>
            </a:r>
            <a:r>
              <a:rPr lang="en-US" altLang="zh-CN" sz="2000" dirty="0"/>
              <a:t>.</a:t>
            </a:r>
          </a:p>
          <a:p>
            <a:pPr marL="623888"/>
            <a:r>
              <a:rPr lang="en-US" altLang="zh-CN" sz="2000" dirty="0"/>
              <a:t>(</a:t>
            </a:r>
            <a:r>
              <a:rPr lang="zh-CN" altLang="en-US" sz="2000" dirty="0"/>
              <a:t>５</a:t>
            </a:r>
            <a:r>
              <a:rPr lang="en-US" altLang="zh-CN" sz="2000" dirty="0"/>
              <a:t>)</a:t>
            </a:r>
            <a:r>
              <a:rPr lang="zh-CN" altLang="en-US" sz="2000" dirty="0"/>
              <a:t>在第一次债权人会议召开之前</a:t>
            </a:r>
            <a:r>
              <a:rPr lang="en-US" altLang="zh-CN" sz="2000" dirty="0"/>
              <a:t>,</a:t>
            </a:r>
            <a:r>
              <a:rPr lang="zh-CN" altLang="en-US" sz="2000" dirty="0"/>
              <a:t>决定继续或者停止债务人的营业</a:t>
            </a:r>
            <a:r>
              <a:rPr lang="en-US" altLang="zh-CN" sz="2000" dirty="0"/>
              <a:t>.</a:t>
            </a:r>
          </a:p>
          <a:p>
            <a:pPr marL="623888"/>
            <a:r>
              <a:rPr lang="en-US" altLang="zh-CN" sz="2000" dirty="0"/>
              <a:t>(</a:t>
            </a:r>
            <a:r>
              <a:rPr lang="zh-CN" altLang="en-US" sz="2000" dirty="0"/>
              <a:t>６</a:t>
            </a:r>
            <a:r>
              <a:rPr lang="en-US" altLang="zh-CN" sz="2000" dirty="0"/>
              <a:t>)</a:t>
            </a:r>
            <a:r>
              <a:rPr lang="zh-CN" altLang="en-US" sz="2000" dirty="0"/>
              <a:t>管理和处分债务人的财产</a:t>
            </a:r>
            <a:r>
              <a:rPr lang="en-US" altLang="zh-CN" sz="2000" dirty="0"/>
              <a:t>.</a:t>
            </a:r>
          </a:p>
          <a:p>
            <a:pPr marL="623888"/>
            <a:r>
              <a:rPr lang="en-US" altLang="zh-CN" sz="2000" dirty="0"/>
              <a:t>(</a:t>
            </a:r>
            <a:r>
              <a:rPr lang="zh-CN" altLang="en-US" sz="2000" dirty="0"/>
              <a:t>７</a:t>
            </a:r>
            <a:r>
              <a:rPr lang="en-US" altLang="zh-CN" sz="2000" dirty="0"/>
              <a:t>)</a:t>
            </a:r>
            <a:r>
              <a:rPr lang="zh-CN" altLang="en-US" sz="2000" dirty="0"/>
              <a:t>代表债务人参加诉讼、仲裁或者其他法律程序</a:t>
            </a:r>
            <a:r>
              <a:rPr lang="en-US" altLang="zh-CN" sz="2000" dirty="0"/>
              <a:t>.</a:t>
            </a:r>
          </a:p>
          <a:p>
            <a:pPr marL="623888"/>
            <a:r>
              <a:rPr lang="en-US" altLang="zh-CN" sz="2000" dirty="0"/>
              <a:t>(</a:t>
            </a:r>
            <a:r>
              <a:rPr lang="zh-CN" altLang="en-US" sz="2000" dirty="0"/>
              <a:t>８</a:t>
            </a:r>
            <a:r>
              <a:rPr lang="en-US" altLang="zh-CN" sz="2000" dirty="0"/>
              <a:t>)</a:t>
            </a:r>
            <a:r>
              <a:rPr lang="zh-CN" altLang="en-US" sz="2000" dirty="0"/>
              <a:t>提议召开债权人会议</a:t>
            </a:r>
            <a:r>
              <a:rPr lang="en-US" altLang="zh-CN" sz="2000" dirty="0"/>
              <a:t>.</a:t>
            </a:r>
          </a:p>
          <a:p>
            <a:pPr marL="623888"/>
            <a:r>
              <a:rPr lang="en-US" altLang="zh-CN" sz="2000" dirty="0"/>
              <a:t>(</a:t>
            </a:r>
            <a:r>
              <a:rPr lang="zh-CN" altLang="en-US" sz="2000" dirty="0"/>
              <a:t>９</a:t>
            </a:r>
            <a:r>
              <a:rPr lang="en-US" altLang="zh-CN" sz="2000" dirty="0"/>
              <a:t>)</a:t>
            </a:r>
            <a:r>
              <a:rPr lang="zh-CN" altLang="en-US" sz="2000" dirty="0"/>
              <a:t>人民法院认为管理人应当履行的其他职责</a:t>
            </a:r>
            <a:r>
              <a:rPr lang="en-US" altLang="zh-CN" sz="2000" dirty="0"/>
              <a:t>.</a:t>
            </a:r>
          </a:p>
          <a:p>
            <a:pPr marL="623888"/>
            <a:r>
              <a:rPr lang="zh-CN" altLang="en-US" sz="2000" dirty="0"/>
              <a:t>本法对管理人的职责另有规定的</a:t>
            </a:r>
            <a:r>
              <a:rPr lang="en-US" altLang="zh-CN" sz="2000" dirty="0"/>
              <a:t>,</a:t>
            </a:r>
            <a:r>
              <a:rPr lang="zh-CN" altLang="en-US" sz="2000" dirty="0"/>
              <a:t>适用其规定</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5283252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2763</TotalTime>
  <Words>6250</Words>
  <Application>Microsoft Office PowerPoint</Application>
  <PresentationFormat>自定义</PresentationFormat>
  <Paragraphs>355</Paragraphs>
  <Slides>33</Slides>
  <Notes>33</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428</cp:revision>
  <dcterms:created xsi:type="dcterms:W3CDTF">2017-08-16T15:25:39Z</dcterms:created>
  <dcterms:modified xsi:type="dcterms:W3CDTF">2017-11-24T05:51:57Z</dcterms:modified>
</cp:coreProperties>
</file>