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tags/tag7.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530" r:id="rId2"/>
    <p:sldId id="668" r:id="rId3"/>
    <p:sldId id="646" r:id="rId4"/>
    <p:sldId id="647" r:id="rId5"/>
    <p:sldId id="648" r:id="rId6"/>
    <p:sldId id="649" r:id="rId7"/>
    <p:sldId id="650" r:id="rId8"/>
    <p:sldId id="651" r:id="rId9"/>
    <p:sldId id="652" r:id="rId10"/>
    <p:sldId id="653" r:id="rId11"/>
    <p:sldId id="654" r:id="rId12"/>
    <p:sldId id="655" r:id="rId13"/>
    <p:sldId id="656" r:id="rId14"/>
    <p:sldId id="657" r:id="rId15"/>
    <p:sldId id="658" r:id="rId16"/>
    <p:sldId id="659" r:id="rId17"/>
    <p:sldId id="660" r:id="rId18"/>
    <p:sldId id="661" r:id="rId19"/>
    <p:sldId id="662" r:id="rId20"/>
    <p:sldId id="663" r:id="rId21"/>
    <p:sldId id="664" r:id="rId22"/>
    <p:sldId id="665" r:id="rId23"/>
    <p:sldId id="666" r:id="rId24"/>
    <p:sldId id="667" r:id="rId25"/>
    <p:sldId id="257"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3" autoAdjust="0"/>
    <p:restoredTop sz="94667" autoAdjust="0"/>
  </p:normalViewPr>
  <p:slideViewPr>
    <p:cSldViewPr snapToGrid="0" showGuides="1">
      <p:cViewPr>
        <p:scale>
          <a:sx n="70" d="100"/>
          <a:sy n="70" d="100"/>
        </p:scale>
        <p:origin x="-930" y="-40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25</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hemeOverride" Target="../theme/themeOverride24.xml"/><Relationship Id="rId5" Type="http://schemas.openxmlformats.org/officeDocument/2006/relationships/image" Target="../media/image1.jpeg"/><Relationship Id="rId4" Type="http://schemas.openxmlformats.org/officeDocument/2006/relationships/notesSlide" Target="../notesSlides/notesSlide2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MH_Number"/>
          <p:cNvSpPr/>
          <p:nvPr>
            <p:custDataLst>
              <p:tags r:id="rId2"/>
            </p:custDataLst>
          </p:nvPr>
        </p:nvSpPr>
        <p:spPr>
          <a:xfrm>
            <a:off x="1446271" y="841032"/>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lnSpcReduction="10000"/>
          </a:bodyPr>
          <a:lstStyle/>
          <a:p>
            <a:pPr lvl="0" algn="ctr"/>
            <a:r>
              <a:rPr lang="en-US" altLang="zh-CN" sz="4000" dirty="0" smtClean="0">
                <a:solidFill>
                  <a:srgbClr val="FFFFFF"/>
                </a:solidFill>
                <a:cs typeface="+mn-ea"/>
                <a:sym typeface="+mn-lt"/>
              </a:rPr>
              <a:t>13</a:t>
            </a:r>
            <a:endParaRPr lang="zh-CN" altLang="en-US" sz="4000" dirty="0">
              <a:solidFill>
                <a:srgbClr val="FFFFFF"/>
              </a:solidFill>
              <a:cs typeface="+mn-ea"/>
              <a:sym typeface="+mn-lt"/>
            </a:endParaRPr>
          </a:p>
        </p:txBody>
      </p:sp>
      <p:sp>
        <p:nvSpPr>
          <p:cNvPr id="3" name="MH_Others_1"/>
          <p:cNvSpPr txBox="1"/>
          <p:nvPr>
            <p:custDataLst>
              <p:tags r:id="rId3"/>
            </p:custDataLst>
          </p:nvPr>
        </p:nvSpPr>
        <p:spPr>
          <a:xfrm>
            <a:off x="349169" y="1402688"/>
            <a:ext cx="1836402" cy="490403"/>
          </a:xfrm>
          <a:prstGeom prst="rect">
            <a:avLst/>
          </a:prstGeom>
          <a:noFill/>
        </p:spPr>
        <p:txBody>
          <a:bodyPr wrap="square" lIns="0" tIns="0" rIns="0" bIns="0" rtlCol="0">
            <a:normAutofit/>
          </a:bodyPr>
          <a:lstStyle/>
          <a:p>
            <a:pPr algn="r"/>
            <a:r>
              <a:rPr lang="en-US" altLang="zh-CN" sz="2400" spc="100" dirty="0">
                <a:solidFill>
                  <a:srgbClr val="B8B8B8"/>
                </a:solidFill>
                <a:cs typeface="+mn-ea"/>
                <a:sym typeface="+mn-lt"/>
              </a:rPr>
              <a:t>CHAPTER</a:t>
            </a:r>
            <a:endParaRPr lang="zh-CN" altLang="en-US" sz="2400" spc="100" dirty="0">
              <a:solidFill>
                <a:srgbClr val="B8B8B8"/>
              </a:solidFill>
              <a:cs typeface="+mn-ea"/>
              <a:sym typeface="+mn-lt"/>
            </a:endParaRPr>
          </a:p>
        </p:txBody>
      </p:sp>
      <p:sp>
        <p:nvSpPr>
          <p:cNvPr id="4" name="PA_MH_Title"/>
          <p:cNvSpPr txBox="1">
            <a:spLocks noChangeArrowheads="1"/>
          </p:cNvSpPr>
          <p:nvPr>
            <p:custDataLst>
              <p:tags r:id="rId4"/>
            </p:custDataLst>
          </p:nvPr>
        </p:nvSpPr>
        <p:spPr bwMode="auto">
          <a:xfrm>
            <a:off x="2289025" y="612077"/>
            <a:ext cx="5709016" cy="951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spc="600" dirty="0" smtClean="0">
                <a:latin typeface="+mn-lt"/>
                <a:ea typeface="+mn-ea"/>
                <a:cs typeface="+mn-ea"/>
                <a:sym typeface="+mn-lt"/>
              </a:rPr>
              <a:t>产品质量法</a:t>
            </a:r>
            <a:endParaRPr lang="zh-CN" altLang="en-US" sz="4000" spc="600" dirty="0">
              <a:latin typeface="+mn-lt"/>
              <a:ea typeface="+mn-ea"/>
              <a:cs typeface="+mn-ea"/>
              <a:sym typeface="+mn-lt"/>
            </a:endParaRPr>
          </a:p>
        </p:txBody>
      </p:sp>
      <p:sp>
        <p:nvSpPr>
          <p:cNvPr id="5" name="PA_MH_Title"/>
          <p:cNvSpPr txBox="1">
            <a:spLocks noChangeArrowheads="1"/>
          </p:cNvSpPr>
          <p:nvPr>
            <p:custDataLst>
              <p:tags r:id="rId5"/>
            </p:custDataLst>
          </p:nvPr>
        </p:nvSpPr>
        <p:spPr bwMode="auto">
          <a:xfrm>
            <a:off x="1397879" y="1763728"/>
            <a:ext cx="5508507" cy="4609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20000"/>
              </a:lnSpc>
            </a:pPr>
            <a:r>
              <a:rPr lang="en-US" altLang="zh-CN" sz="2800" dirty="0" smtClean="0">
                <a:solidFill>
                  <a:schemeClr val="accent2"/>
                </a:solidFill>
                <a:latin typeface="+mn-lt"/>
                <a:ea typeface="+mn-ea"/>
                <a:cs typeface="+mn-ea"/>
                <a:sym typeface="+mn-lt"/>
              </a:rPr>
              <a:t>01</a:t>
            </a:r>
            <a:r>
              <a:rPr lang="en-US" altLang="zh-CN" sz="2800" dirty="0" smtClean="0">
                <a:latin typeface="+mn-lt"/>
                <a:ea typeface="+mn-ea"/>
                <a:cs typeface="+mn-ea"/>
                <a:sym typeface="+mn-lt"/>
              </a:rPr>
              <a:t>.</a:t>
            </a:r>
            <a:r>
              <a:rPr lang="zh-CN" altLang="en-US" sz="2800" dirty="0" smtClean="0">
                <a:latin typeface="+mn-lt"/>
                <a:ea typeface="+mn-ea"/>
                <a:cs typeface="+mn-ea"/>
                <a:sym typeface="+mn-lt"/>
              </a:rPr>
              <a:t>产品质量法概述</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latin typeface="+mn-lt"/>
                <a:ea typeface="+mn-ea"/>
                <a:cs typeface="+mn-ea"/>
                <a:sym typeface="+mn-lt"/>
              </a:rPr>
              <a:t>02</a:t>
            </a:r>
            <a:r>
              <a:rPr lang="en-US" altLang="zh-CN" sz="2800" dirty="0" smtClean="0">
                <a:latin typeface="+mn-lt"/>
                <a:ea typeface="+mn-ea"/>
                <a:cs typeface="+mn-ea"/>
                <a:sym typeface="+mn-lt"/>
              </a:rPr>
              <a:t>.</a:t>
            </a:r>
            <a:r>
              <a:rPr lang="zh-CN" altLang="en-US" sz="2800" dirty="0" smtClean="0">
                <a:latin typeface="+mn-lt"/>
                <a:ea typeface="+mn-ea"/>
                <a:cs typeface="+mn-ea"/>
                <a:sym typeface="+mn-lt"/>
              </a:rPr>
              <a:t>产品质量监督</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cs typeface="+mn-ea"/>
                <a:sym typeface="+mn-lt"/>
              </a:rPr>
              <a:t>03</a:t>
            </a:r>
            <a:r>
              <a:rPr lang="en-US" altLang="zh-CN" sz="2800" dirty="0" smtClean="0">
                <a:cs typeface="+mn-ea"/>
                <a:sym typeface="+mn-lt"/>
              </a:rPr>
              <a:t>.</a:t>
            </a:r>
            <a:r>
              <a:rPr lang="zh-CN" altLang="en-US" sz="2800" dirty="0" smtClean="0">
                <a:cs typeface="+mn-ea"/>
                <a:sym typeface="+mn-lt"/>
              </a:rPr>
              <a:t>产品质量义务</a:t>
            </a:r>
            <a:endParaRPr lang="en-US" altLang="zh-CN" sz="2800" dirty="0" smtClean="0">
              <a:cs typeface="+mn-ea"/>
              <a:sym typeface="+mn-lt"/>
            </a:endParaRPr>
          </a:p>
          <a:p>
            <a:pPr>
              <a:lnSpc>
                <a:spcPct val="120000"/>
              </a:lnSpc>
            </a:pPr>
            <a:r>
              <a:rPr lang="en-US" altLang="zh-CN" sz="2800" dirty="0" smtClean="0">
                <a:solidFill>
                  <a:srgbClr val="FAAA21"/>
                </a:solidFill>
                <a:cs typeface="+mn-ea"/>
                <a:sym typeface="+mn-lt"/>
              </a:rPr>
              <a:t>04</a:t>
            </a:r>
            <a:r>
              <a:rPr lang="en-US" altLang="zh-CN" sz="2800" dirty="0" smtClean="0">
                <a:cs typeface="+mn-ea"/>
                <a:sym typeface="+mn-lt"/>
              </a:rPr>
              <a:t>.</a:t>
            </a:r>
            <a:r>
              <a:rPr lang="zh-CN" altLang="en-US" sz="2800" dirty="0" smtClean="0">
                <a:cs typeface="+mn-ea"/>
                <a:sym typeface="+mn-lt"/>
              </a:rPr>
              <a:t>产品质量责任</a:t>
            </a:r>
            <a:endParaRPr lang="en-US" altLang="zh-CN" sz="2800" dirty="0" smtClean="0">
              <a:latin typeface="+mn-lt"/>
              <a:ea typeface="+mn-ea"/>
              <a:cs typeface="+mn-ea"/>
              <a:sym typeface="+mn-lt"/>
            </a:endParaRPr>
          </a:p>
        </p:txBody>
      </p:sp>
    </p:spTree>
    <p:extLst>
      <p:ext uri="{BB962C8B-B14F-4D97-AF65-F5344CB8AC3E}">
        <p14:creationId xmlns:p14="http://schemas.microsoft.com/office/powerpoint/2010/main" val="241135326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产品质量监督</a:t>
            </a:r>
          </a:p>
        </p:txBody>
      </p:sp>
      <p:sp>
        <p:nvSpPr>
          <p:cNvPr id="37" name="文本框 36"/>
          <p:cNvSpPr txBox="1"/>
          <p:nvPr/>
        </p:nvSpPr>
        <p:spPr>
          <a:xfrm>
            <a:off x="673928" y="959286"/>
            <a:ext cx="11066929" cy="5170646"/>
          </a:xfrm>
          <a:prstGeom prst="rect">
            <a:avLst/>
          </a:prstGeom>
          <a:noFill/>
        </p:spPr>
        <p:txBody>
          <a:bodyPr wrap="square" rtlCol="0">
            <a:spAutoFit/>
          </a:bodyPr>
          <a:lstStyle/>
          <a:p>
            <a:r>
              <a:rPr lang="zh-CN" altLang="en-US" sz="2400" b="1" dirty="0"/>
              <a:t>二、产品质量监督制度</a:t>
            </a:r>
          </a:p>
          <a:p>
            <a:r>
              <a:rPr lang="zh-CN" altLang="en-US" sz="2400" dirty="0" smtClean="0"/>
              <a:t>       </a:t>
            </a:r>
            <a:endParaRPr lang="en-US" altLang="zh-CN" sz="2400" dirty="0" smtClean="0"/>
          </a:p>
          <a:p>
            <a:pPr indent="712788"/>
            <a:r>
              <a:rPr lang="zh-CN" altLang="zh-CN" sz="2400" dirty="0"/>
              <a:t> </a:t>
            </a:r>
            <a:r>
              <a:rPr lang="zh-CN" altLang="en-US" sz="2400" dirty="0" smtClean="0"/>
              <a:t> </a:t>
            </a:r>
            <a:r>
              <a:rPr lang="en-US" altLang="zh-CN" sz="2400" dirty="0"/>
              <a:t>(</a:t>
            </a:r>
            <a:r>
              <a:rPr lang="zh-CN" altLang="en-US" sz="2400" dirty="0"/>
              <a:t>二</a:t>
            </a:r>
            <a:r>
              <a:rPr lang="en-US" altLang="zh-CN" sz="2400" dirty="0"/>
              <a:t>)</a:t>
            </a:r>
            <a:r>
              <a:rPr lang="zh-CN" altLang="en-US" sz="2400" dirty="0"/>
              <a:t>产品质量的监督检查制度</a:t>
            </a:r>
          </a:p>
          <a:p>
            <a:pPr indent="712788"/>
            <a:r>
              <a:rPr lang="zh-CN" altLang="en-US" sz="2000" dirty="0"/>
              <a:t>产品质量的监督检查是指各级产品质量监督部门依法对辖区内生产领域、流通领</a:t>
            </a:r>
            <a:r>
              <a:rPr lang="zh-CN" altLang="en-US" sz="2000" dirty="0" smtClean="0"/>
              <a:t>域的产品质量实施</a:t>
            </a:r>
            <a:r>
              <a:rPr lang="zh-CN" altLang="en-US" sz="2000" dirty="0"/>
              <a:t>的监督检查</a:t>
            </a:r>
            <a:r>
              <a:rPr lang="en-US" altLang="zh-CN" sz="2000" dirty="0"/>
              <a:t>.</a:t>
            </a:r>
            <a:r>
              <a:rPr lang="zh-CN" altLang="en-US" sz="2000" dirty="0" smtClean="0"/>
              <a:t> </a:t>
            </a:r>
            <a:r>
              <a:rPr lang="en-US" altLang="zh-CN" sz="2000" dirty="0"/>
              <a:t>«</a:t>
            </a:r>
            <a:r>
              <a:rPr lang="zh-CN" altLang="en-US" sz="2000" dirty="0"/>
              <a:t>产品质量法</a:t>
            </a:r>
            <a:r>
              <a:rPr lang="en-US" altLang="zh-CN" sz="2000" dirty="0"/>
              <a:t>»</a:t>
            </a:r>
            <a:r>
              <a:rPr lang="zh-CN" altLang="en-US" sz="2000" dirty="0"/>
              <a:t>对产品质量的监督检查作了比较详尽的规定</a:t>
            </a:r>
            <a:r>
              <a:rPr lang="en-US" altLang="zh-CN" sz="2000" dirty="0"/>
              <a:t>,</a:t>
            </a:r>
            <a:r>
              <a:rPr lang="zh-CN" altLang="en-US" sz="2000" dirty="0" smtClean="0"/>
              <a:t>主要</a:t>
            </a:r>
            <a:r>
              <a:rPr lang="zh-CN" altLang="en-US" sz="2000" dirty="0"/>
              <a:t>内容有以下几个方面</a:t>
            </a:r>
            <a:r>
              <a:rPr lang="en-US" altLang="zh-CN" sz="2000" dirty="0"/>
              <a:t>.</a:t>
            </a:r>
          </a:p>
          <a:p>
            <a:pPr marL="357188" indent="355600"/>
            <a:r>
              <a:rPr lang="zh-CN" altLang="en-US" sz="2000" dirty="0" smtClean="0"/>
              <a:t>１</a:t>
            </a:r>
            <a:r>
              <a:rPr lang="en-US" altLang="zh-CN" sz="2000" dirty="0" smtClean="0"/>
              <a:t>.</a:t>
            </a:r>
            <a:r>
              <a:rPr lang="zh-CN" altLang="en-US" sz="2000" dirty="0" smtClean="0"/>
              <a:t>产品质量监督检查</a:t>
            </a:r>
            <a:r>
              <a:rPr lang="zh-CN" altLang="en-US" sz="2000" dirty="0"/>
              <a:t>的方式</a:t>
            </a:r>
          </a:p>
          <a:p>
            <a:pPr marL="357188" indent="355600"/>
            <a:r>
              <a:rPr lang="zh-CN" altLang="en-US" sz="2000" dirty="0"/>
              <a:t>产品质量监督检查的方式包括评价型监督检查和抽查型监督检查</a:t>
            </a:r>
            <a:r>
              <a:rPr lang="en-US" altLang="zh-CN" sz="2000" dirty="0" smtClean="0"/>
              <a:t>.</a:t>
            </a:r>
          </a:p>
          <a:p>
            <a:pPr marL="357188" indent="355600"/>
            <a:r>
              <a:rPr lang="zh-CN" altLang="en-US" sz="2000" dirty="0" smtClean="0"/>
              <a:t>２</a:t>
            </a:r>
            <a:r>
              <a:rPr lang="en-US" altLang="zh-CN" sz="2000" dirty="0" smtClean="0"/>
              <a:t>.</a:t>
            </a:r>
            <a:r>
              <a:rPr lang="zh-CN" altLang="en-US" sz="2000" dirty="0" smtClean="0"/>
              <a:t> </a:t>
            </a:r>
            <a:r>
              <a:rPr lang="zh-CN" altLang="en-US" sz="2000" dirty="0"/>
              <a:t>监督抽查工作的重点</a:t>
            </a:r>
          </a:p>
          <a:p>
            <a:pPr marL="357188" indent="355600"/>
            <a:r>
              <a:rPr lang="zh-CN" altLang="en-US" sz="2000" dirty="0"/>
              <a:t>根据</a:t>
            </a:r>
            <a:r>
              <a:rPr lang="en-US" altLang="zh-CN" sz="2000" dirty="0"/>
              <a:t>«</a:t>
            </a:r>
            <a:r>
              <a:rPr lang="zh-CN" altLang="en-US" sz="2000" dirty="0"/>
              <a:t>产品质量法</a:t>
            </a:r>
            <a:r>
              <a:rPr lang="en-US" altLang="zh-CN" sz="2000" dirty="0"/>
              <a:t>»</a:t>
            </a:r>
            <a:r>
              <a:rPr lang="zh-CN" altLang="en-US" sz="2000" dirty="0"/>
              <a:t>的规定</a:t>
            </a:r>
            <a:r>
              <a:rPr lang="en-US" altLang="zh-CN" sz="2000" dirty="0"/>
              <a:t>,</a:t>
            </a:r>
            <a:r>
              <a:rPr lang="zh-CN" altLang="en-US" sz="2000" dirty="0"/>
              <a:t>抽查的对象是三类产品</a:t>
            </a:r>
            <a:r>
              <a:rPr lang="en-US" altLang="zh-CN" sz="2000" dirty="0"/>
              <a:t>:</a:t>
            </a:r>
            <a:r>
              <a:rPr lang="zh-CN" altLang="en-US" sz="2000" dirty="0"/>
              <a:t>可能危及人体健康和人身、财产</a:t>
            </a:r>
            <a:r>
              <a:rPr lang="zh-CN" altLang="en-US" sz="2000" dirty="0" smtClean="0"/>
              <a:t>安全的产品</a:t>
            </a:r>
            <a:r>
              <a:rPr lang="en-US" altLang="zh-CN" sz="2000" dirty="0"/>
              <a:t>;</a:t>
            </a:r>
            <a:r>
              <a:rPr lang="zh-CN" altLang="en-US" sz="2000" dirty="0"/>
              <a:t>影响国计民生的重要工业产品</a:t>
            </a:r>
            <a:r>
              <a:rPr lang="en-US" altLang="zh-CN" sz="2000" dirty="0"/>
              <a:t>;</a:t>
            </a:r>
            <a:r>
              <a:rPr lang="zh-CN" altLang="en-US" sz="2000" dirty="0"/>
              <a:t>消费者和有关组织反映有质量问题的产品</a:t>
            </a:r>
            <a:r>
              <a:rPr lang="en-US" altLang="zh-CN" sz="2000" dirty="0" smtClean="0"/>
              <a:t>.</a:t>
            </a:r>
          </a:p>
          <a:p>
            <a:pPr indent="712788"/>
            <a:r>
              <a:rPr lang="zh-CN" altLang="en-US" sz="2000" dirty="0" smtClean="0"/>
              <a:t>３</a:t>
            </a:r>
            <a:r>
              <a:rPr lang="en-US" altLang="zh-CN" sz="2000" dirty="0" smtClean="0"/>
              <a:t>.</a:t>
            </a:r>
            <a:r>
              <a:rPr lang="zh-CN" altLang="en-US" sz="2000" dirty="0" smtClean="0"/>
              <a:t> </a:t>
            </a:r>
            <a:r>
              <a:rPr lang="zh-CN" altLang="en-US" sz="2000" dirty="0"/>
              <a:t>监督抽查中的产品检验</a:t>
            </a:r>
          </a:p>
          <a:p>
            <a:pPr indent="712788"/>
            <a:r>
              <a:rPr lang="zh-CN" altLang="en-US" sz="2000" dirty="0"/>
              <a:t>根据</a:t>
            </a:r>
            <a:r>
              <a:rPr lang="en-US" altLang="zh-CN" sz="2000" dirty="0"/>
              <a:t>«</a:t>
            </a:r>
            <a:r>
              <a:rPr lang="zh-CN" altLang="en-US" sz="2000" dirty="0"/>
              <a:t>产品质量法</a:t>
            </a:r>
            <a:r>
              <a:rPr lang="en-US" altLang="zh-CN" sz="2000" dirty="0"/>
              <a:t>»</a:t>
            </a:r>
            <a:r>
              <a:rPr lang="zh-CN" altLang="en-US" sz="2000" dirty="0"/>
              <a:t>的规定</a:t>
            </a:r>
            <a:r>
              <a:rPr lang="en-US" altLang="zh-CN" sz="2000" dirty="0"/>
              <a:t>,</a:t>
            </a:r>
            <a:r>
              <a:rPr lang="zh-CN" altLang="en-US" sz="2000" dirty="0"/>
              <a:t>质量监督部门根据监督抽查的需要</a:t>
            </a:r>
            <a:r>
              <a:rPr lang="en-US" altLang="zh-CN" sz="2000" dirty="0"/>
              <a:t>,</a:t>
            </a:r>
            <a:r>
              <a:rPr lang="zh-CN" altLang="en-US" sz="2000" dirty="0"/>
              <a:t>可以对产品进行检验</a:t>
            </a:r>
            <a:r>
              <a:rPr lang="en-US" altLang="zh-CN" sz="2000" dirty="0" smtClean="0"/>
              <a:t>.</a:t>
            </a:r>
          </a:p>
          <a:p>
            <a:pPr indent="712788"/>
            <a:r>
              <a:rPr lang="zh-CN" altLang="en-US" sz="2000" dirty="0" smtClean="0"/>
              <a:t>４</a:t>
            </a:r>
            <a:r>
              <a:rPr lang="en-US" altLang="zh-CN" sz="2000" dirty="0" smtClean="0"/>
              <a:t>.</a:t>
            </a:r>
            <a:r>
              <a:rPr lang="zh-CN" altLang="en-US" sz="2000" dirty="0" smtClean="0"/>
              <a:t> </a:t>
            </a:r>
            <a:r>
              <a:rPr lang="zh-CN" altLang="en-US" sz="2000" dirty="0"/>
              <a:t>对监督抽查中产品质量不合格的处理</a:t>
            </a:r>
          </a:p>
          <a:p>
            <a:pPr indent="712788"/>
            <a:r>
              <a:rPr lang="en-US" altLang="zh-CN" sz="2000" dirty="0"/>
              <a:t>«</a:t>
            </a:r>
            <a:r>
              <a:rPr lang="zh-CN" altLang="en-US" sz="2000" dirty="0"/>
              <a:t>产品质量法</a:t>
            </a:r>
            <a:r>
              <a:rPr lang="en-US" altLang="zh-CN" sz="2000" dirty="0"/>
              <a:t>»</a:t>
            </a:r>
            <a:r>
              <a:rPr lang="zh-CN" altLang="en-US" sz="2000" dirty="0"/>
              <a:t>第１７条第１款规定</a:t>
            </a:r>
            <a:r>
              <a:rPr lang="en-US" altLang="zh-CN" sz="2000" dirty="0"/>
              <a:t>:“</a:t>
            </a:r>
            <a:r>
              <a:rPr lang="zh-CN" altLang="en-US" sz="2000" dirty="0"/>
              <a:t>依照本法规定进行监督抽查的产品质量不合格的</a:t>
            </a:r>
            <a:r>
              <a:rPr lang="en-US" altLang="zh-CN" sz="2000" dirty="0"/>
              <a:t>,</a:t>
            </a:r>
          </a:p>
          <a:p>
            <a:pPr indent="712788"/>
            <a:r>
              <a:rPr lang="zh-CN" altLang="en-US" sz="2000" dirty="0"/>
              <a:t>由实施监督抽查的产品质量监督部门责令其生产者、销售者限期改正</a:t>
            </a:r>
            <a:r>
              <a:rPr lang="en-US" altLang="zh-CN" sz="2000" dirty="0" smtClean="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3615526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产品质量监督</a:t>
            </a:r>
          </a:p>
        </p:txBody>
      </p:sp>
      <p:sp>
        <p:nvSpPr>
          <p:cNvPr id="37" name="文本框 36"/>
          <p:cNvSpPr txBox="1"/>
          <p:nvPr/>
        </p:nvSpPr>
        <p:spPr>
          <a:xfrm>
            <a:off x="673928" y="959286"/>
            <a:ext cx="11066929" cy="4524315"/>
          </a:xfrm>
          <a:prstGeom prst="rect">
            <a:avLst/>
          </a:prstGeom>
          <a:noFill/>
        </p:spPr>
        <p:txBody>
          <a:bodyPr wrap="square" rtlCol="0">
            <a:spAutoFit/>
          </a:bodyPr>
          <a:lstStyle/>
          <a:p>
            <a:r>
              <a:rPr lang="zh-CN" altLang="en-US" sz="2400" b="1" dirty="0"/>
              <a:t>二、产品质量监督制度</a:t>
            </a:r>
          </a:p>
          <a:p>
            <a:r>
              <a:rPr lang="zh-CN" altLang="en-US" sz="2400" dirty="0" smtClean="0"/>
              <a:t>       </a:t>
            </a:r>
            <a:endParaRPr lang="en-US" altLang="zh-CN" sz="2400" dirty="0" smtClean="0"/>
          </a:p>
          <a:p>
            <a:pPr indent="623888"/>
            <a:r>
              <a:rPr lang="zh-CN" altLang="zh-CN" sz="2400" dirty="0"/>
              <a:t> </a:t>
            </a:r>
            <a:r>
              <a:rPr lang="en-US" altLang="zh-CN" sz="2400" dirty="0"/>
              <a:t>(</a:t>
            </a:r>
            <a:r>
              <a:rPr lang="zh-CN" altLang="en-US" sz="2400" dirty="0"/>
              <a:t>三</a:t>
            </a:r>
            <a:r>
              <a:rPr lang="en-US" altLang="zh-CN" sz="2400" dirty="0"/>
              <a:t>)</a:t>
            </a:r>
            <a:r>
              <a:rPr lang="zh-CN" altLang="en-US" sz="2400" dirty="0"/>
              <a:t>企业质量体系认证和产品质量认证制度</a:t>
            </a:r>
          </a:p>
          <a:p>
            <a:pPr indent="623888"/>
            <a:r>
              <a:rPr lang="zh-CN" altLang="en-US" sz="2400" dirty="0" smtClean="0"/>
              <a:t>１</a:t>
            </a:r>
            <a:r>
              <a:rPr lang="en-US" altLang="zh-CN" sz="2400" dirty="0" smtClean="0"/>
              <a:t>.</a:t>
            </a:r>
            <a:r>
              <a:rPr lang="zh-CN" altLang="en-US" sz="2400" dirty="0" smtClean="0"/>
              <a:t>企业质量体系认证</a:t>
            </a:r>
            <a:r>
              <a:rPr lang="zh-CN" altLang="en-US" sz="2400" dirty="0"/>
              <a:t>制度</a:t>
            </a:r>
          </a:p>
          <a:p>
            <a:pPr indent="623888"/>
            <a:r>
              <a:rPr lang="zh-CN" altLang="en-US" sz="2400" dirty="0"/>
              <a:t>企业质量体系认证是指通过认证机构的独立评审</a:t>
            </a:r>
            <a:r>
              <a:rPr lang="en-US" altLang="zh-CN" sz="2400" dirty="0"/>
              <a:t>,</a:t>
            </a:r>
            <a:r>
              <a:rPr lang="zh-CN" altLang="en-US" sz="2400" dirty="0"/>
              <a:t>对符合条件的</a:t>
            </a:r>
            <a:r>
              <a:rPr lang="en-US" altLang="zh-CN" sz="2400" dirty="0"/>
              <a:t>,</a:t>
            </a:r>
            <a:r>
              <a:rPr lang="zh-CN" altLang="en-US" sz="2400" dirty="0"/>
              <a:t>颁发认证证书</a:t>
            </a:r>
            <a:r>
              <a:rPr lang="en-US" altLang="zh-CN" sz="2400" dirty="0"/>
              <a:t>,</a:t>
            </a:r>
            <a:r>
              <a:rPr lang="zh-CN" altLang="en-US" sz="2400" dirty="0" smtClean="0"/>
              <a:t>从而证明该企业</a:t>
            </a:r>
            <a:r>
              <a:rPr lang="zh-CN" altLang="en-US" sz="2400" dirty="0"/>
              <a:t>的质量体系达到相应标准</a:t>
            </a:r>
            <a:r>
              <a:rPr lang="en-US" altLang="zh-CN" sz="2400" dirty="0"/>
              <a:t>.</a:t>
            </a:r>
          </a:p>
          <a:p>
            <a:pPr indent="623888"/>
            <a:r>
              <a:rPr lang="zh-CN" altLang="en-US" sz="2400" dirty="0" smtClean="0"/>
              <a:t>２</a:t>
            </a:r>
            <a:r>
              <a:rPr lang="en-US" altLang="zh-CN" sz="2400" dirty="0" smtClean="0"/>
              <a:t>.</a:t>
            </a:r>
            <a:r>
              <a:rPr lang="zh-CN" altLang="en-US" sz="2400" dirty="0" smtClean="0"/>
              <a:t>产品质量认证</a:t>
            </a:r>
            <a:r>
              <a:rPr lang="zh-CN" altLang="en-US" sz="2400" dirty="0"/>
              <a:t>制度</a:t>
            </a:r>
          </a:p>
          <a:p>
            <a:pPr indent="623888"/>
            <a:r>
              <a:rPr lang="zh-CN" altLang="en-US" sz="2400" dirty="0"/>
              <a:t>产品质量认证是指通过认证机构的独立评审</a:t>
            </a:r>
            <a:r>
              <a:rPr lang="en-US" altLang="zh-CN" sz="2400" dirty="0"/>
              <a:t>,</a:t>
            </a:r>
            <a:r>
              <a:rPr lang="zh-CN" altLang="en-US" sz="2400" dirty="0"/>
              <a:t>对符合条件的</a:t>
            </a:r>
            <a:r>
              <a:rPr lang="en-US" altLang="zh-CN" sz="2400" dirty="0"/>
              <a:t>,</a:t>
            </a:r>
            <a:r>
              <a:rPr lang="zh-CN" altLang="en-US" sz="2400" dirty="0" smtClean="0"/>
              <a:t>颁发认证证书和认证标志</a:t>
            </a:r>
            <a:r>
              <a:rPr lang="en-US" altLang="zh-CN" sz="2400" dirty="0"/>
              <a:t>,</a:t>
            </a:r>
            <a:r>
              <a:rPr lang="zh-CN" altLang="en-US" sz="2400" dirty="0"/>
              <a:t>从而证明某一产品达到相应标准</a:t>
            </a:r>
            <a:r>
              <a:rPr lang="en-US" altLang="zh-CN" sz="2400" dirty="0"/>
              <a:t>.</a:t>
            </a:r>
          </a:p>
          <a:p>
            <a:pPr indent="623888"/>
            <a:r>
              <a:rPr lang="zh-CN" altLang="en-US" sz="2400" dirty="0"/>
              <a:t>产品质量认证分为安全认证和合格认证</a:t>
            </a:r>
            <a:r>
              <a:rPr lang="en-US" altLang="zh-CN" sz="2400" dirty="0"/>
              <a:t>.</a:t>
            </a:r>
            <a:r>
              <a:rPr lang="zh-CN" altLang="en-US" sz="2400" dirty="0"/>
              <a:t>实行安全认证的产品</a:t>
            </a:r>
            <a:r>
              <a:rPr lang="en-US" altLang="zh-CN" sz="2400" dirty="0"/>
              <a:t>,</a:t>
            </a:r>
            <a:r>
              <a:rPr lang="zh-CN" altLang="en-US" sz="2400" dirty="0"/>
              <a:t>必须符合</a:t>
            </a:r>
            <a:r>
              <a:rPr lang="en-US" altLang="zh-CN" sz="2400" dirty="0"/>
              <a:t>«</a:t>
            </a:r>
            <a:r>
              <a:rPr lang="zh-CN" altLang="en-US" sz="2400" dirty="0" smtClean="0"/>
              <a:t>产品质量法</a:t>
            </a:r>
            <a:r>
              <a:rPr lang="en-US" altLang="zh-CN" sz="2400" dirty="0"/>
              <a:t>»«</a:t>
            </a:r>
            <a:r>
              <a:rPr lang="zh-CN" altLang="en-US" sz="2400" dirty="0"/>
              <a:t>标准化法</a:t>
            </a:r>
            <a:r>
              <a:rPr lang="en-US" altLang="zh-CN" sz="2400" dirty="0"/>
              <a:t>»</a:t>
            </a:r>
            <a:r>
              <a:rPr lang="zh-CN" altLang="en-US" sz="2400" dirty="0"/>
              <a:t>的有关规定</a:t>
            </a:r>
            <a:r>
              <a:rPr lang="en-US" altLang="zh-CN" sz="2400" dirty="0"/>
              <a:t>.</a:t>
            </a:r>
            <a:r>
              <a:rPr lang="zh-CN" altLang="en-US" sz="2400" dirty="0"/>
              <a:t>实行合格认证的产品</a:t>
            </a:r>
            <a:r>
              <a:rPr lang="en-US" altLang="zh-CN" sz="2400" dirty="0"/>
              <a:t>,</a:t>
            </a:r>
            <a:r>
              <a:rPr lang="zh-CN" altLang="en-US" sz="2400" dirty="0"/>
              <a:t>必须符合</a:t>
            </a:r>
            <a:r>
              <a:rPr lang="en-US" altLang="zh-CN" sz="2400" dirty="0"/>
              <a:t>«</a:t>
            </a:r>
            <a:r>
              <a:rPr lang="zh-CN" altLang="en-US" sz="2400" dirty="0"/>
              <a:t>标准化法</a:t>
            </a:r>
            <a:r>
              <a:rPr lang="en-US" altLang="zh-CN" sz="2400" dirty="0"/>
              <a:t>»</a:t>
            </a:r>
            <a:r>
              <a:rPr lang="zh-CN" altLang="en-US" sz="2400" dirty="0"/>
              <a:t>规定的国家标准</a:t>
            </a:r>
            <a:r>
              <a:rPr lang="zh-CN" altLang="en-US" sz="2400" dirty="0" smtClean="0"/>
              <a:t>或</a:t>
            </a:r>
            <a:r>
              <a:rPr lang="zh-CN" altLang="en-US" sz="2400" dirty="0"/>
              <a:t>者行业标准的要求</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0009035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产品质量监督</a:t>
            </a:r>
          </a:p>
        </p:txBody>
      </p:sp>
      <p:sp>
        <p:nvSpPr>
          <p:cNvPr id="37" name="文本框 36"/>
          <p:cNvSpPr txBox="1"/>
          <p:nvPr/>
        </p:nvSpPr>
        <p:spPr>
          <a:xfrm>
            <a:off x="673928" y="959286"/>
            <a:ext cx="11066929" cy="3046988"/>
          </a:xfrm>
          <a:prstGeom prst="rect">
            <a:avLst/>
          </a:prstGeom>
          <a:noFill/>
        </p:spPr>
        <p:txBody>
          <a:bodyPr wrap="square" rtlCol="0">
            <a:spAutoFit/>
          </a:bodyPr>
          <a:lstStyle/>
          <a:p>
            <a:r>
              <a:rPr lang="zh-CN" altLang="en-US" sz="2400" b="1" dirty="0"/>
              <a:t>二、产品质量监督制度</a:t>
            </a:r>
          </a:p>
          <a:p>
            <a:r>
              <a:rPr lang="zh-CN" altLang="en-US" sz="2400" dirty="0" smtClean="0"/>
              <a:t>       </a:t>
            </a:r>
            <a:endParaRPr lang="en-US" altLang="zh-CN" sz="2400" dirty="0" smtClean="0"/>
          </a:p>
          <a:p>
            <a:pPr indent="534988"/>
            <a:r>
              <a:rPr lang="zh-CN" altLang="zh-CN" sz="2400" dirty="0"/>
              <a:t> </a:t>
            </a:r>
            <a:r>
              <a:rPr lang="en-US" altLang="zh-CN" sz="2400" dirty="0"/>
              <a:t>(</a:t>
            </a:r>
            <a:r>
              <a:rPr lang="zh-CN" altLang="en-US" sz="2400" dirty="0"/>
              <a:t>四</a:t>
            </a:r>
            <a:r>
              <a:rPr lang="en-US" altLang="zh-CN" sz="2400" dirty="0"/>
              <a:t>)</a:t>
            </a:r>
            <a:r>
              <a:rPr lang="zh-CN" altLang="en-US" sz="2400" dirty="0"/>
              <a:t>缺陷产品召回制度</a:t>
            </a:r>
          </a:p>
          <a:p>
            <a:pPr indent="534988"/>
            <a:r>
              <a:rPr lang="zh-CN" altLang="en-US" sz="2400" dirty="0"/>
              <a:t>缺陷产品召回制度是指政府有关主管部门依照法律的规定</a:t>
            </a:r>
            <a:r>
              <a:rPr lang="en-US" altLang="zh-CN" sz="2400" dirty="0"/>
              <a:t>,</a:t>
            </a:r>
            <a:r>
              <a:rPr lang="zh-CN" altLang="en-US" sz="2400" dirty="0"/>
              <a:t>对已经投入流通或</a:t>
            </a:r>
            <a:r>
              <a:rPr lang="zh-CN" altLang="en-US" sz="2400" dirty="0" smtClean="0"/>
              <a:t>使用的产品</a:t>
            </a:r>
            <a:r>
              <a:rPr lang="en-US" altLang="zh-CN" sz="2400" dirty="0"/>
              <a:t>,</a:t>
            </a:r>
            <a:r>
              <a:rPr lang="zh-CN" altLang="en-US" sz="2400" dirty="0"/>
              <a:t>发现由于设计或制造等方面存在缺陷</a:t>
            </a:r>
            <a:r>
              <a:rPr lang="en-US" altLang="zh-CN" sz="2400" dirty="0"/>
              <a:t>,</a:t>
            </a:r>
            <a:r>
              <a:rPr lang="zh-CN" altLang="en-US" sz="2400" dirty="0"/>
              <a:t>有可能导致消费者受损害或者影响公共</a:t>
            </a:r>
            <a:r>
              <a:rPr lang="zh-CN" altLang="en-US" sz="2400" dirty="0" smtClean="0"/>
              <a:t>利益和安全时</a:t>
            </a:r>
            <a:r>
              <a:rPr lang="en-US" altLang="zh-CN" sz="2400" dirty="0"/>
              <a:t>,</a:t>
            </a:r>
            <a:r>
              <a:rPr lang="zh-CN" altLang="en-US" sz="2400" dirty="0"/>
              <a:t>监督缺陷产品的生产者对制售的缺陷产品进行回收、改造等处理</a:t>
            </a:r>
            <a:r>
              <a:rPr lang="en-US" altLang="zh-CN" sz="2400" dirty="0"/>
              <a:t>,</a:t>
            </a:r>
            <a:r>
              <a:rPr lang="zh-CN" altLang="en-US" sz="2400" dirty="0" smtClean="0"/>
              <a:t>并采取措施消除产品设计</a:t>
            </a:r>
            <a:r>
              <a:rPr lang="zh-CN" altLang="en-US" sz="2400" dirty="0"/>
              <a:t>、制造等环节的缺陷</a:t>
            </a:r>
            <a:r>
              <a:rPr lang="en-US" altLang="zh-CN" sz="2400" dirty="0"/>
              <a:t>,</a:t>
            </a:r>
            <a:r>
              <a:rPr lang="zh-CN" altLang="en-US" sz="2400" dirty="0"/>
              <a:t>以维护消费者权益的一种行政管理制度</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49816870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产品质量监督</a:t>
            </a:r>
          </a:p>
        </p:txBody>
      </p:sp>
      <p:sp>
        <p:nvSpPr>
          <p:cNvPr id="37" name="文本框 36"/>
          <p:cNvSpPr txBox="1"/>
          <p:nvPr/>
        </p:nvSpPr>
        <p:spPr>
          <a:xfrm>
            <a:off x="673928" y="959286"/>
            <a:ext cx="11066929" cy="4524315"/>
          </a:xfrm>
          <a:prstGeom prst="rect">
            <a:avLst/>
          </a:prstGeom>
          <a:noFill/>
        </p:spPr>
        <p:txBody>
          <a:bodyPr wrap="square" rtlCol="0">
            <a:spAutoFit/>
          </a:bodyPr>
          <a:lstStyle/>
          <a:p>
            <a:r>
              <a:rPr lang="zh-CN" altLang="en-US" sz="2400" b="1" dirty="0"/>
              <a:t>三、产品质量社会监督</a:t>
            </a:r>
            <a:endParaRPr lang="en-US" altLang="zh-CN" sz="2400" b="1" dirty="0" smtClean="0"/>
          </a:p>
          <a:p>
            <a:pPr indent="623888"/>
            <a:endParaRPr lang="en-US" altLang="zh-CN" sz="2400" dirty="0" smtClean="0"/>
          </a:p>
          <a:p>
            <a:pPr indent="623888"/>
            <a:r>
              <a:rPr lang="zh-CN" altLang="en-US" sz="2400" dirty="0" smtClean="0"/>
              <a:t>产品质</a:t>
            </a:r>
            <a:r>
              <a:rPr lang="zh-CN" altLang="en-US" sz="2400" dirty="0"/>
              <a:t>量的社会监督</a:t>
            </a:r>
            <a:r>
              <a:rPr lang="en-US" altLang="zh-CN" sz="2400" dirty="0"/>
              <a:t>,</a:t>
            </a:r>
            <a:r>
              <a:rPr lang="zh-CN" altLang="en-US" sz="2400" dirty="0"/>
              <a:t>主要是指消费者及保护消费者权益的社会组织</a:t>
            </a:r>
            <a:r>
              <a:rPr lang="en-US" altLang="zh-CN" sz="2400" dirty="0"/>
              <a:t>,</a:t>
            </a:r>
            <a:r>
              <a:rPr lang="zh-CN" altLang="en-US" sz="2400" dirty="0" smtClean="0"/>
              <a:t>依法对产品质量所进</a:t>
            </a:r>
            <a:r>
              <a:rPr lang="zh-CN" altLang="en-US" sz="2400" dirty="0"/>
              <a:t>行的监督</a:t>
            </a:r>
            <a:r>
              <a:rPr lang="en-US" altLang="zh-CN" sz="2400" dirty="0"/>
              <a:t>.«</a:t>
            </a:r>
            <a:r>
              <a:rPr lang="zh-CN" altLang="en-US" sz="2400" dirty="0"/>
              <a:t>产品质量法</a:t>
            </a:r>
            <a:r>
              <a:rPr lang="en-US" altLang="zh-CN" sz="2400" dirty="0"/>
              <a:t>»</a:t>
            </a:r>
            <a:r>
              <a:rPr lang="zh-CN" altLang="en-US" sz="2400" dirty="0"/>
              <a:t>第２２条至第２５条对此作了规定</a:t>
            </a:r>
            <a:r>
              <a:rPr lang="en-US" altLang="zh-CN" sz="2400" dirty="0"/>
              <a:t>.</a:t>
            </a:r>
            <a:r>
              <a:rPr lang="zh-CN" altLang="en-US" sz="2400" dirty="0"/>
              <a:t>第２２条规定</a:t>
            </a:r>
            <a:r>
              <a:rPr lang="en-US" altLang="zh-CN" sz="2400" dirty="0"/>
              <a:t>,</a:t>
            </a:r>
            <a:r>
              <a:rPr lang="zh-CN" altLang="en-US" sz="2400" dirty="0"/>
              <a:t>消费</a:t>
            </a:r>
            <a:r>
              <a:rPr lang="zh-CN" altLang="en-US" sz="2400" dirty="0" smtClean="0"/>
              <a:t>者有权就产品质量问题</a:t>
            </a:r>
            <a:r>
              <a:rPr lang="en-US" altLang="zh-CN" sz="2400" dirty="0"/>
              <a:t>,</a:t>
            </a:r>
            <a:r>
              <a:rPr lang="zh-CN" altLang="en-US" sz="2400" dirty="0"/>
              <a:t>向产品的生产者、销售者查询</a:t>
            </a:r>
            <a:r>
              <a:rPr lang="en-US" altLang="zh-CN" sz="2400" dirty="0"/>
              <a:t>;</a:t>
            </a:r>
            <a:r>
              <a:rPr lang="zh-CN" altLang="en-US" sz="2400" dirty="0"/>
              <a:t>向产品质量监督部门、</a:t>
            </a:r>
            <a:r>
              <a:rPr lang="zh-CN" altLang="en-US" sz="2400" dirty="0" smtClean="0"/>
              <a:t>工商行政管理部门及有关部门申诉</a:t>
            </a:r>
            <a:r>
              <a:rPr lang="en-US" altLang="zh-CN" sz="2400" dirty="0"/>
              <a:t>,</a:t>
            </a:r>
            <a:r>
              <a:rPr lang="zh-CN" altLang="en-US" sz="2400" dirty="0"/>
              <a:t>接受申诉的部门应当负责处理</a:t>
            </a:r>
            <a:r>
              <a:rPr lang="en-US" altLang="zh-CN" sz="2400" dirty="0"/>
              <a:t>.</a:t>
            </a:r>
            <a:r>
              <a:rPr lang="zh-CN" altLang="en-US" sz="2400" dirty="0"/>
              <a:t>第２３条规定</a:t>
            </a:r>
            <a:r>
              <a:rPr lang="en-US" altLang="zh-CN" sz="2400" dirty="0"/>
              <a:t>,</a:t>
            </a:r>
            <a:r>
              <a:rPr lang="zh-CN" altLang="en-US" sz="2400" dirty="0"/>
              <a:t>保护消费者权益的</a:t>
            </a:r>
            <a:r>
              <a:rPr lang="zh-CN" altLang="en-US" sz="2400" dirty="0" smtClean="0"/>
              <a:t>社会组织可以就消费者</a:t>
            </a:r>
            <a:r>
              <a:rPr lang="zh-CN" altLang="en-US" sz="2400" dirty="0"/>
              <a:t>反映的产品质量问题建议有关部门负责处理</a:t>
            </a:r>
            <a:r>
              <a:rPr lang="en-US" altLang="zh-CN" sz="2400" dirty="0"/>
              <a:t>,</a:t>
            </a:r>
            <a:r>
              <a:rPr lang="zh-CN" altLang="en-US" sz="2400" dirty="0"/>
              <a:t>支持消费者对因产品质量</a:t>
            </a:r>
            <a:r>
              <a:rPr lang="zh-CN" altLang="en-US" sz="2400" dirty="0" smtClean="0"/>
              <a:t>造成的损害</a:t>
            </a:r>
            <a:r>
              <a:rPr lang="zh-CN" altLang="en-US" sz="2400" dirty="0"/>
              <a:t>向人民法院起诉</a:t>
            </a:r>
            <a:r>
              <a:rPr lang="en-US" altLang="zh-CN" sz="2400" dirty="0"/>
              <a:t>.</a:t>
            </a:r>
            <a:r>
              <a:rPr lang="zh-CN" altLang="en-US" sz="2400" dirty="0"/>
              <a:t>第２４条规定</a:t>
            </a:r>
            <a:r>
              <a:rPr lang="en-US" altLang="zh-CN" sz="2400" dirty="0"/>
              <a:t>,</a:t>
            </a:r>
            <a:r>
              <a:rPr lang="zh-CN" altLang="en-US" sz="2400" dirty="0"/>
              <a:t>国务院和省、自治区、直辖市人民</a:t>
            </a:r>
            <a:r>
              <a:rPr lang="zh-CN" altLang="en-US" sz="2400" dirty="0" smtClean="0"/>
              <a:t>政府的产品质量监督部门应当定期发布其监督抽查</a:t>
            </a:r>
            <a:r>
              <a:rPr lang="zh-CN" altLang="en-US" sz="2400" dirty="0"/>
              <a:t>的产品的质量状况公告</a:t>
            </a:r>
            <a:r>
              <a:rPr lang="en-US" altLang="zh-CN" sz="2400" dirty="0"/>
              <a:t>.</a:t>
            </a:r>
            <a:r>
              <a:rPr lang="zh-CN" altLang="en-US" sz="2400" dirty="0"/>
              <a:t>第２５条规定</a:t>
            </a:r>
            <a:r>
              <a:rPr lang="en-US" altLang="zh-CN" sz="2400" dirty="0"/>
              <a:t>,</a:t>
            </a:r>
            <a:r>
              <a:rPr lang="zh-CN" altLang="en-US" sz="2400" dirty="0" smtClean="0"/>
              <a:t>产品质量监督部门或者</a:t>
            </a:r>
            <a:r>
              <a:rPr lang="zh-CN" altLang="en-US" sz="2400" dirty="0"/>
              <a:t>其他国家机关以及产品质量检验机构不得向社会推荐生产者的产品</a:t>
            </a:r>
            <a:r>
              <a:rPr lang="en-US" altLang="zh-CN" sz="2400" dirty="0"/>
              <a:t>;</a:t>
            </a:r>
            <a:r>
              <a:rPr lang="zh-CN" altLang="en-US" sz="2400" dirty="0" smtClean="0"/>
              <a:t>不得以对产品进行监制</a:t>
            </a:r>
            <a:r>
              <a:rPr lang="zh-CN" altLang="en-US" sz="2400" dirty="0"/>
              <a:t>、监销等方式参与产品经营活动</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19727703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产品质量义务</a:t>
            </a:r>
          </a:p>
        </p:txBody>
      </p:sp>
      <p:sp>
        <p:nvSpPr>
          <p:cNvPr id="37" name="文本框 36"/>
          <p:cNvSpPr txBox="1"/>
          <p:nvPr/>
        </p:nvSpPr>
        <p:spPr>
          <a:xfrm>
            <a:off x="673928" y="959286"/>
            <a:ext cx="11066929" cy="5262979"/>
          </a:xfrm>
          <a:prstGeom prst="rect">
            <a:avLst/>
          </a:prstGeom>
          <a:noFill/>
        </p:spPr>
        <p:txBody>
          <a:bodyPr wrap="square" rtlCol="0">
            <a:spAutoFit/>
          </a:bodyPr>
          <a:lstStyle/>
          <a:p>
            <a:r>
              <a:rPr lang="zh-CN" altLang="en-US" sz="2400" b="1" dirty="0"/>
              <a:t>一、生产者的产品质量义务</a:t>
            </a:r>
          </a:p>
          <a:p>
            <a:endParaRPr lang="en-US" altLang="zh-CN" sz="2400" dirty="0" smtClean="0"/>
          </a:p>
          <a:p>
            <a:pPr indent="712788"/>
            <a:r>
              <a:rPr lang="en-US" altLang="zh-CN" sz="2400" dirty="0" smtClean="0"/>
              <a:t>(</a:t>
            </a:r>
            <a:r>
              <a:rPr lang="zh-CN" altLang="en-US" sz="2400" dirty="0"/>
              <a:t>一</a:t>
            </a:r>
            <a:r>
              <a:rPr lang="en-US" altLang="zh-CN" sz="2400" dirty="0"/>
              <a:t>)</a:t>
            </a:r>
            <a:r>
              <a:rPr lang="zh-CN" altLang="en-US" sz="2400" dirty="0"/>
              <a:t>保证产品质量是生产者的首要任务</a:t>
            </a:r>
          </a:p>
          <a:p>
            <a:pPr indent="712788"/>
            <a:r>
              <a:rPr lang="en-US" altLang="zh-CN" sz="2400" dirty="0"/>
              <a:t>«</a:t>
            </a:r>
            <a:r>
              <a:rPr lang="zh-CN" altLang="en-US" sz="2400" dirty="0"/>
              <a:t>产品质量法</a:t>
            </a:r>
            <a:r>
              <a:rPr lang="en-US" altLang="zh-CN" sz="2400" dirty="0"/>
              <a:t>»</a:t>
            </a:r>
            <a:r>
              <a:rPr lang="zh-CN" altLang="en-US" sz="2400" dirty="0"/>
              <a:t>第２６条规定</a:t>
            </a:r>
            <a:r>
              <a:rPr lang="en-US" altLang="zh-CN" sz="2400" dirty="0"/>
              <a:t>,</a:t>
            </a:r>
            <a:r>
              <a:rPr lang="zh-CN" altLang="en-US" sz="2400" dirty="0"/>
              <a:t>生产者应当对其生产的产品质量负责</a:t>
            </a:r>
            <a:r>
              <a:rPr lang="en-US" altLang="zh-CN" sz="2400" dirty="0"/>
              <a:t>.</a:t>
            </a:r>
            <a:r>
              <a:rPr lang="zh-CN" altLang="en-US" sz="2400" dirty="0"/>
              <a:t>这是法律对生产</a:t>
            </a:r>
            <a:r>
              <a:rPr lang="zh-CN" altLang="en-US" sz="2400" dirty="0" smtClean="0"/>
              <a:t>者必须</a:t>
            </a:r>
            <a:r>
              <a:rPr lang="zh-CN" altLang="en-US" sz="2400" dirty="0"/>
              <a:t>履行的产品质量义务的概括性规定</a:t>
            </a:r>
            <a:r>
              <a:rPr lang="en-US" altLang="zh-CN" sz="2400" dirty="0"/>
              <a:t>.</a:t>
            </a:r>
            <a:r>
              <a:rPr lang="zh-CN" altLang="en-US" sz="2400" dirty="0"/>
              <a:t>生产者是市场经济活动的主体</a:t>
            </a:r>
            <a:r>
              <a:rPr lang="en-US" altLang="zh-CN" sz="2400" dirty="0"/>
              <a:t>,</a:t>
            </a:r>
            <a:r>
              <a:rPr lang="zh-CN" altLang="en-US" sz="2400" dirty="0"/>
              <a:t>在产品的开发、</a:t>
            </a:r>
            <a:r>
              <a:rPr lang="zh-CN" altLang="en-US" sz="2400" dirty="0" smtClean="0"/>
              <a:t>设计和制</a:t>
            </a:r>
            <a:r>
              <a:rPr lang="zh-CN" altLang="en-US" sz="2400" dirty="0"/>
              <a:t>造方面</a:t>
            </a:r>
            <a:r>
              <a:rPr lang="en-US" altLang="zh-CN" sz="2400" dirty="0"/>
              <a:t>,</a:t>
            </a:r>
            <a:r>
              <a:rPr lang="zh-CN" altLang="en-US" sz="2400" dirty="0"/>
              <a:t>较之销售者、消费者拥有绝对的优势</a:t>
            </a:r>
            <a:r>
              <a:rPr lang="en-US" altLang="zh-CN" sz="2400" dirty="0"/>
              <a:t>,</a:t>
            </a:r>
            <a:r>
              <a:rPr lang="zh-CN" altLang="en-US" sz="2400" dirty="0" smtClean="0"/>
              <a:t>法律将产品质量义务更多地赋予生产者是适</a:t>
            </a:r>
            <a:r>
              <a:rPr lang="zh-CN" altLang="en-US" sz="2400" dirty="0"/>
              <a:t>当的</a:t>
            </a:r>
            <a:r>
              <a:rPr lang="en-US" altLang="zh-CN" sz="2400" dirty="0" smtClean="0"/>
              <a:t>.</a:t>
            </a:r>
          </a:p>
          <a:p>
            <a:pPr indent="712788"/>
            <a:endParaRPr lang="en-US" altLang="ja-JP" sz="2400" b="1" dirty="0"/>
          </a:p>
          <a:p>
            <a:pPr indent="623888"/>
            <a:r>
              <a:rPr lang="en-US" altLang="zh-CN" sz="2400" dirty="0"/>
              <a:t>(</a:t>
            </a:r>
            <a:r>
              <a:rPr lang="zh-CN" altLang="en-US" sz="2400" dirty="0"/>
              <a:t>二</a:t>
            </a:r>
            <a:r>
              <a:rPr lang="en-US" altLang="zh-CN" sz="2400" dirty="0"/>
              <a:t>)</a:t>
            </a:r>
            <a:r>
              <a:rPr lang="zh-CN" altLang="en-US" sz="2400" dirty="0"/>
              <a:t>生产者产品包装标识符合规定要求的义务</a:t>
            </a:r>
          </a:p>
          <a:p>
            <a:pPr indent="623888"/>
            <a:r>
              <a:rPr lang="zh-CN" altLang="en-US" sz="2400" dirty="0"/>
              <a:t>产品包装是指在产品运输、储存、销售等流通过程中盛装、裹装、捆扎、保护产品的容器</a:t>
            </a:r>
            <a:r>
              <a:rPr lang="zh-CN" altLang="en-US" sz="2400" dirty="0" smtClean="0"/>
              <a:t>、材料及辅</a:t>
            </a:r>
            <a:r>
              <a:rPr lang="zh-CN" altLang="en-US" sz="2400" dirty="0"/>
              <a:t>助物等的总称</a:t>
            </a:r>
            <a:r>
              <a:rPr lang="en-US" altLang="zh-CN" sz="2400" dirty="0"/>
              <a:t>.«</a:t>
            </a:r>
            <a:r>
              <a:rPr lang="zh-CN" altLang="en-US" sz="2400" dirty="0"/>
              <a:t>产品质量法</a:t>
            </a:r>
            <a:r>
              <a:rPr lang="en-US" altLang="zh-CN" sz="2400" dirty="0"/>
              <a:t>»</a:t>
            </a:r>
            <a:r>
              <a:rPr lang="zh-CN" altLang="en-US" sz="2400" dirty="0" smtClean="0"/>
              <a:t>第</a:t>
            </a:r>
            <a:r>
              <a:rPr lang="en-US" altLang="zh-CN" sz="2400" dirty="0" smtClean="0"/>
              <a:t>28</a:t>
            </a:r>
            <a:r>
              <a:rPr lang="zh-CN" altLang="en-US" sz="2400" dirty="0" smtClean="0"/>
              <a:t>条对生产</a:t>
            </a:r>
            <a:r>
              <a:rPr lang="zh-CN" altLang="en-US" sz="2400" dirty="0"/>
              <a:t>者的产品包装义务作了规定</a:t>
            </a:r>
            <a:r>
              <a:rPr lang="en-US" altLang="zh-CN" sz="2400" dirty="0"/>
              <a:t>:“</a:t>
            </a:r>
            <a:r>
              <a:rPr lang="zh-CN" altLang="en-US" sz="2400" dirty="0"/>
              <a:t>易碎</a:t>
            </a:r>
            <a:r>
              <a:rPr lang="zh-CN" altLang="en-US" sz="2400" dirty="0" smtClean="0"/>
              <a:t>、易燃</a:t>
            </a:r>
            <a:r>
              <a:rPr lang="zh-CN" altLang="en-US" sz="2400" dirty="0"/>
              <a:t>、易爆、有毒、有腐蚀性、有放射性等危险物品以及储运中不能倒置和其他有特殊</a:t>
            </a:r>
            <a:r>
              <a:rPr lang="zh-CN" altLang="en-US" sz="2400" dirty="0" smtClean="0"/>
              <a:t>要求的产品</a:t>
            </a:r>
            <a:r>
              <a:rPr lang="en-US" altLang="zh-CN" sz="2400" dirty="0"/>
              <a:t>,</a:t>
            </a:r>
            <a:r>
              <a:rPr lang="zh-CN" altLang="en-US" sz="2400" dirty="0"/>
              <a:t>其包装质量必须符合相应要求</a:t>
            </a:r>
            <a:r>
              <a:rPr lang="en-US" altLang="zh-CN" sz="2400" dirty="0"/>
              <a:t>,</a:t>
            </a:r>
            <a:r>
              <a:rPr lang="zh-CN" altLang="en-US" sz="2400" dirty="0"/>
              <a:t>依照国家有关规定作出警示标志或者中文警示说明</a:t>
            </a:r>
            <a:r>
              <a:rPr lang="en-US" altLang="zh-CN" sz="2400" dirty="0" smtClean="0"/>
              <a:t>,</a:t>
            </a:r>
            <a:r>
              <a:rPr lang="zh-CN" altLang="en-US" sz="2400" dirty="0" smtClean="0"/>
              <a:t>标明储运注意事项</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0347114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产品质量义务</a:t>
            </a:r>
          </a:p>
        </p:txBody>
      </p:sp>
      <p:sp>
        <p:nvSpPr>
          <p:cNvPr id="37" name="文本框 36"/>
          <p:cNvSpPr txBox="1"/>
          <p:nvPr/>
        </p:nvSpPr>
        <p:spPr>
          <a:xfrm>
            <a:off x="673928" y="959286"/>
            <a:ext cx="11066929" cy="3416320"/>
          </a:xfrm>
          <a:prstGeom prst="rect">
            <a:avLst/>
          </a:prstGeom>
          <a:noFill/>
        </p:spPr>
        <p:txBody>
          <a:bodyPr wrap="square" rtlCol="0">
            <a:spAutoFit/>
          </a:bodyPr>
          <a:lstStyle/>
          <a:p>
            <a:r>
              <a:rPr lang="zh-CN" altLang="en-US" sz="2400" b="1" dirty="0"/>
              <a:t>一、生产者的产品质量义务</a:t>
            </a:r>
          </a:p>
          <a:p>
            <a:endParaRPr lang="en-US" altLang="zh-CN" sz="2400" dirty="0" smtClean="0"/>
          </a:p>
          <a:p>
            <a:pPr indent="623888"/>
            <a:r>
              <a:rPr lang="zh-CN" altLang="zh-CN" sz="2400" dirty="0"/>
              <a:t> </a:t>
            </a:r>
            <a:r>
              <a:rPr lang="en-US" altLang="zh-CN" sz="2400" dirty="0"/>
              <a:t>(</a:t>
            </a:r>
            <a:r>
              <a:rPr lang="zh-CN" altLang="en-US" sz="2400" dirty="0"/>
              <a:t>三</a:t>
            </a:r>
            <a:r>
              <a:rPr lang="en-US" altLang="zh-CN" sz="2400" dirty="0"/>
              <a:t>)</a:t>
            </a:r>
            <a:r>
              <a:rPr lang="zh-CN" altLang="en-US" sz="2400" dirty="0"/>
              <a:t>生产者不得违反禁止性规定的义务</a:t>
            </a:r>
          </a:p>
          <a:p>
            <a:pPr indent="623888"/>
            <a:r>
              <a:rPr lang="en-US" altLang="zh-CN" sz="2400" dirty="0"/>
              <a:t>«</a:t>
            </a:r>
            <a:r>
              <a:rPr lang="zh-CN" altLang="en-US" sz="2400" dirty="0"/>
              <a:t>产品质量法</a:t>
            </a:r>
            <a:r>
              <a:rPr lang="en-US" altLang="zh-CN" sz="2400" dirty="0"/>
              <a:t>»</a:t>
            </a:r>
            <a:r>
              <a:rPr lang="zh-CN" altLang="en-US" sz="2400" dirty="0"/>
              <a:t>第２９条至第３２条对产品生产作了以下几条禁止性规定</a:t>
            </a:r>
            <a:r>
              <a:rPr lang="en-US" altLang="zh-CN" sz="2400" dirty="0"/>
              <a:t>.</a:t>
            </a:r>
          </a:p>
          <a:p>
            <a:pPr indent="623888"/>
            <a:r>
              <a:rPr lang="en-US" altLang="zh-CN" sz="2400" dirty="0"/>
              <a:t>(</a:t>
            </a:r>
            <a:r>
              <a:rPr lang="zh-CN" altLang="en-US" sz="2400" dirty="0"/>
              <a:t>１</a:t>
            </a:r>
            <a:r>
              <a:rPr lang="en-US" altLang="zh-CN" sz="2400" dirty="0"/>
              <a:t>)</a:t>
            </a:r>
            <a:r>
              <a:rPr lang="zh-CN" altLang="en-US" sz="2400" dirty="0"/>
              <a:t>生产者不得生产国家明令淘汰的产品</a:t>
            </a:r>
            <a:r>
              <a:rPr lang="en-US" altLang="zh-CN" sz="2400" dirty="0"/>
              <a:t>.</a:t>
            </a:r>
          </a:p>
          <a:p>
            <a:pPr indent="623888"/>
            <a:r>
              <a:rPr lang="en-US" altLang="zh-CN" sz="2400" dirty="0"/>
              <a:t>(</a:t>
            </a:r>
            <a:r>
              <a:rPr lang="zh-CN" altLang="en-US" sz="2400" dirty="0"/>
              <a:t>２</a:t>
            </a:r>
            <a:r>
              <a:rPr lang="en-US" altLang="zh-CN" sz="2400" dirty="0"/>
              <a:t>)</a:t>
            </a:r>
            <a:r>
              <a:rPr lang="zh-CN" altLang="en-US" sz="2400" dirty="0"/>
              <a:t>生产者不得伪造产地</a:t>
            </a:r>
            <a:r>
              <a:rPr lang="en-US" altLang="zh-CN" sz="2400" dirty="0"/>
              <a:t>,</a:t>
            </a:r>
            <a:r>
              <a:rPr lang="zh-CN" altLang="en-US" sz="2400" dirty="0"/>
              <a:t>不得伪造或者冒用他人的厂名、厂址</a:t>
            </a:r>
            <a:r>
              <a:rPr lang="en-US" altLang="zh-CN" sz="2400" dirty="0"/>
              <a:t>.</a:t>
            </a:r>
          </a:p>
          <a:p>
            <a:pPr indent="623888"/>
            <a:r>
              <a:rPr lang="en-US" altLang="zh-CN" sz="2400" dirty="0"/>
              <a:t>(</a:t>
            </a:r>
            <a:r>
              <a:rPr lang="zh-CN" altLang="en-US" sz="2400" dirty="0"/>
              <a:t>３</a:t>
            </a:r>
            <a:r>
              <a:rPr lang="en-US" altLang="zh-CN" sz="2400" dirty="0"/>
              <a:t>)</a:t>
            </a:r>
            <a:r>
              <a:rPr lang="zh-CN" altLang="en-US" sz="2400" dirty="0"/>
              <a:t>生产者不得伪造或者冒用认证标志等质量标志</a:t>
            </a:r>
            <a:r>
              <a:rPr lang="en-US" altLang="zh-CN" sz="2400" dirty="0"/>
              <a:t>.</a:t>
            </a:r>
          </a:p>
          <a:p>
            <a:pPr indent="623888"/>
            <a:r>
              <a:rPr lang="en-US" altLang="zh-CN" sz="2400" dirty="0"/>
              <a:t>(</a:t>
            </a:r>
            <a:r>
              <a:rPr lang="zh-CN" altLang="en-US" sz="2400" dirty="0"/>
              <a:t>４</a:t>
            </a:r>
            <a:r>
              <a:rPr lang="en-US" altLang="zh-CN" sz="2400" dirty="0"/>
              <a:t>)</a:t>
            </a:r>
            <a:r>
              <a:rPr lang="zh-CN" altLang="en-US" sz="2400" dirty="0"/>
              <a:t>生产者生产产品</a:t>
            </a:r>
            <a:r>
              <a:rPr lang="en-US" altLang="zh-CN" sz="2400" dirty="0"/>
              <a:t>,</a:t>
            </a:r>
            <a:r>
              <a:rPr lang="zh-CN" altLang="en-US" sz="2400" dirty="0"/>
              <a:t>不得掺杂、掺假</a:t>
            </a:r>
            <a:r>
              <a:rPr lang="en-US" altLang="zh-CN" sz="2400" dirty="0"/>
              <a:t>,</a:t>
            </a:r>
            <a:r>
              <a:rPr lang="zh-CN" altLang="en-US" sz="2400" dirty="0"/>
              <a:t>不得以假充真、以次充好</a:t>
            </a:r>
            <a:r>
              <a:rPr lang="en-US" altLang="zh-CN" sz="2400" dirty="0"/>
              <a:t>,</a:t>
            </a:r>
            <a:r>
              <a:rPr lang="zh-CN" altLang="en-US" sz="2400" dirty="0" smtClean="0"/>
              <a:t>不得以不合格产品冒充合格产品</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0677854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产品质量义务</a:t>
            </a:r>
          </a:p>
        </p:txBody>
      </p:sp>
      <p:sp>
        <p:nvSpPr>
          <p:cNvPr id="37" name="文本框 36"/>
          <p:cNvSpPr txBox="1"/>
          <p:nvPr/>
        </p:nvSpPr>
        <p:spPr>
          <a:xfrm>
            <a:off x="673928" y="959286"/>
            <a:ext cx="11066929" cy="4524315"/>
          </a:xfrm>
          <a:prstGeom prst="rect">
            <a:avLst/>
          </a:prstGeom>
          <a:noFill/>
        </p:spPr>
        <p:txBody>
          <a:bodyPr wrap="square" rtlCol="0">
            <a:spAutoFit/>
          </a:bodyPr>
          <a:lstStyle/>
          <a:p>
            <a:r>
              <a:rPr lang="zh-CN" altLang="en-US" sz="2400" b="1" dirty="0"/>
              <a:t>二、销售</a:t>
            </a:r>
            <a:r>
              <a:rPr lang="zh-CN" altLang="en-US" sz="2400" b="1" dirty="0" smtClean="0"/>
              <a:t>者的产品质量义务</a:t>
            </a:r>
            <a:endParaRPr lang="en-US" altLang="zh-CN" sz="2400" b="1" dirty="0" smtClean="0"/>
          </a:p>
          <a:p>
            <a:endParaRPr lang="en-US" altLang="zh-CN" sz="2400" b="1" dirty="0" smtClean="0"/>
          </a:p>
          <a:p>
            <a:pPr indent="534988"/>
            <a:r>
              <a:rPr lang="zh-CN" altLang="en-US" sz="2400" dirty="0"/>
              <a:t>我国</a:t>
            </a:r>
            <a:r>
              <a:rPr lang="en-US" altLang="zh-CN" sz="2400" dirty="0"/>
              <a:t>«</a:t>
            </a:r>
            <a:r>
              <a:rPr lang="zh-CN" altLang="en-US" sz="2400" dirty="0"/>
              <a:t>产品质量法</a:t>
            </a:r>
            <a:r>
              <a:rPr lang="en-US" altLang="zh-CN" sz="2400" dirty="0"/>
              <a:t>»</a:t>
            </a:r>
            <a:r>
              <a:rPr lang="zh-CN" altLang="en-US" sz="2400" dirty="0"/>
              <a:t>规定了销售者的产品质量义务</a:t>
            </a:r>
            <a:r>
              <a:rPr lang="en-US" altLang="zh-CN" sz="2400" dirty="0"/>
              <a:t>,</a:t>
            </a:r>
            <a:r>
              <a:rPr lang="zh-CN" altLang="en-US" sz="2400" dirty="0"/>
              <a:t>主要表现在以下几个方面</a:t>
            </a:r>
            <a:r>
              <a:rPr lang="en-US" altLang="zh-CN" sz="2400" dirty="0"/>
              <a:t>.</a:t>
            </a:r>
          </a:p>
          <a:p>
            <a:pPr marL="446088" indent="623888"/>
            <a:r>
              <a:rPr lang="en-US" altLang="zh-CN" sz="2400" dirty="0"/>
              <a:t>(</a:t>
            </a:r>
            <a:r>
              <a:rPr lang="zh-CN" altLang="en-US" sz="2400" dirty="0"/>
              <a:t>１</a:t>
            </a:r>
            <a:r>
              <a:rPr lang="en-US" altLang="zh-CN" sz="2400" dirty="0"/>
              <a:t>)</a:t>
            </a:r>
            <a:r>
              <a:rPr lang="zh-CN" altLang="en-US" sz="2400" dirty="0"/>
              <a:t>销售者应当执行进货检查验收制度</a:t>
            </a:r>
            <a:r>
              <a:rPr lang="en-US" altLang="zh-CN" sz="2400" dirty="0"/>
              <a:t>,</a:t>
            </a:r>
            <a:r>
              <a:rPr lang="zh-CN" altLang="en-US" sz="2400" dirty="0"/>
              <a:t>验明产品合格证明和其他标识</a:t>
            </a:r>
            <a:r>
              <a:rPr lang="en-US" altLang="zh-CN" sz="2400" dirty="0"/>
              <a:t>.</a:t>
            </a:r>
          </a:p>
          <a:p>
            <a:pPr marL="446088" indent="623888"/>
            <a:r>
              <a:rPr lang="en-US" altLang="zh-CN" sz="2400" dirty="0"/>
              <a:t>(</a:t>
            </a:r>
            <a:r>
              <a:rPr lang="zh-CN" altLang="en-US" sz="2400" dirty="0"/>
              <a:t>２</a:t>
            </a:r>
            <a:r>
              <a:rPr lang="en-US" altLang="zh-CN" sz="2400" dirty="0"/>
              <a:t>)</a:t>
            </a:r>
            <a:r>
              <a:rPr lang="zh-CN" altLang="en-US" sz="2400" dirty="0"/>
              <a:t>销售者应当采取措施</a:t>
            </a:r>
            <a:r>
              <a:rPr lang="en-US" altLang="zh-CN" sz="2400" dirty="0"/>
              <a:t>,</a:t>
            </a:r>
            <a:r>
              <a:rPr lang="zh-CN" altLang="en-US" sz="2400" dirty="0"/>
              <a:t>保持销售产品的质量</a:t>
            </a:r>
            <a:r>
              <a:rPr lang="en-US" altLang="zh-CN" sz="2400" dirty="0"/>
              <a:t>.</a:t>
            </a:r>
          </a:p>
          <a:p>
            <a:pPr marL="446088" indent="623888"/>
            <a:r>
              <a:rPr lang="en-US" altLang="zh-CN" sz="2400" dirty="0"/>
              <a:t>(</a:t>
            </a:r>
            <a:r>
              <a:rPr lang="zh-CN" altLang="en-US" sz="2400" dirty="0"/>
              <a:t>３</a:t>
            </a:r>
            <a:r>
              <a:rPr lang="en-US" altLang="zh-CN" sz="2400" dirty="0"/>
              <a:t>)</a:t>
            </a:r>
            <a:r>
              <a:rPr lang="zh-CN" altLang="en-US" sz="2400" dirty="0"/>
              <a:t>销售者不得销售国家明令淘汰并停止销售的产品和失效、变质的产品</a:t>
            </a:r>
            <a:r>
              <a:rPr lang="en-US" altLang="zh-CN" sz="2400" dirty="0"/>
              <a:t>.</a:t>
            </a:r>
          </a:p>
          <a:p>
            <a:pPr marL="446088" indent="623888"/>
            <a:r>
              <a:rPr lang="en-US" altLang="zh-CN" sz="2400" dirty="0"/>
              <a:t>(</a:t>
            </a:r>
            <a:r>
              <a:rPr lang="zh-CN" altLang="en-US" sz="2400" dirty="0"/>
              <a:t>４</a:t>
            </a:r>
            <a:r>
              <a:rPr lang="en-US" altLang="zh-CN" sz="2400" dirty="0"/>
              <a:t>)</a:t>
            </a:r>
            <a:r>
              <a:rPr lang="zh-CN" altLang="en-US" sz="2400" dirty="0"/>
              <a:t>销售者销售的产品的标识应当符合</a:t>
            </a:r>
            <a:r>
              <a:rPr lang="en-US" altLang="zh-CN" sz="2400" dirty="0"/>
              <a:t>«</a:t>
            </a:r>
            <a:r>
              <a:rPr lang="zh-CN" altLang="en-US" sz="2400" dirty="0"/>
              <a:t>产品质量法</a:t>
            </a:r>
            <a:r>
              <a:rPr lang="en-US" altLang="zh-CN" sz="2400" dirty="0"/>
              <a:t>»</a:t>
            </a:r>
            <a:r>
              <a:rPr lang="zh-CN" altLang="en-US" sz="2400" dirty="0"/>
              <a:t>关于产品或者其包装上的标识</a:t>
            </a:r>
            <a:r>
              <a:rPr lang="zh-CN" altLang="en-US" sz="2400" dirty="0" smtClean="0"/>
              <a:t>的</a:t>
            </a:r>
            <a:r>
              <a:rPr lang="zh-TW" altLang="en-US" sz="2400" dirty="0"/>
              <a:t>规定</a:t>
            </a:r>
            <a:r>
              <a:rPr lang="en-US" altLang="zh-TW" sz="2400" dirty="0"/>
              <a:t>.</a:t>
            </a:r>
          </a:p>
          <a:p>
            <a:pPr marL="446088" indent="623888"/>
            <a:r>
              <a:rPr lang="en-US" altLang="zh-CN" sz="2400" dirty="0"/>
              <a:t>(</a:t>
            </a:r>
            <a:r>
              <a:rPr lang="zh-CN" altLang="en-US" sz="2400" dirty="0"/>
              <a:t>５</a:t>
            </a:r>
            <a:r>
              <a:rPr lang="en-US" altLang="zh-CN" sz="2400" dirty="0"/>
              <a:t>)</a:t>
            </a:r>
            <a:r>
              <a:rPr lang="zh-CN" altLang="en-US" sz="2400" dirty="0"/>
              <a:t>销售者不得伪造产地</a:t>
            </a:r>
            <a:r>
              <a:rPr lang="en-US" altLang="zh-CN" sz="2400" dirty="0"/>
              <a:t>,</a:t>
            </a:r>
            <a:r>
              <a:rPr lang="zh-CN" altLang="en-US" sz="2400" dirty="0"/>
              <a:t>不得伪造或者冒用他人的厂名、厂址</a:t>
            </a:r>
            <a:r>
              <a:rPr lang="en-US" altLang="zh-CN" sz="2400" dirty="0"/>
              <a:t>.</a:t>
            </a:r>
          </a:p>
          <a:p>
            <a:pPr marL="446088" indent="623888"/>
            <a:r>
              <a:rPr lang="en-US" altLang="zh-CN" sz="2400" dirty="0"/>
              <a:t>(</a:t>
            </a:r>
            <a:r>
              <a:rPr lang="zh-CN" altLang="en-US" sz="2400" dirty="0"/>
              <a:t>６</a:t>
            </a:r>
            <a:r>
              <a:rPr lang="en-US" altLang="zh-CN" sz="2400" dirty="0"/>
              <a:t>)</a:t>
            </a:r>
            <a:r>
              <a:rPr lang="zh-CN" altLang="en-US" sz="2400" dirty="0"/>
              <a:t>销售者不得伪造或者冒用认证标志、名优标志等质量标志</a:t>
            </a:r>
            <a:r>
              <a:rPr lang="en-US" altLang="zh-CN" sz="2400" dirty="0"/>
              <a:t>.</a:t>
            </a:r>
          </a:p>
          <a:p>
            <a:pPr marL="446088" indent="623888"/>
            <a:r>
              <a:rPr lang="en-US" altLang="zh-CN" sz="2400" dirty="0"/>
              <a:t>(</a:t>
            </a:r>
            <a:r>
              <a:rPr lang="zh-CN" altLang="en-US" sz="2400" dirty="0"/>
              <a:t>７</a:t>
            </a:r>
            <a:r>
              <a:rPr lang="en-US" altLang="zh-CN" sz="2400" dirty="0"/>
              <a:t>)</a:t>
            </a:r>
            <a:r>
              <a:rPr lang="zh-CN" altLang="en-US" sz="2400" dirty="0"/>
              <a:t>销售者销售产品</a:t>
            </a:r>
            <a:r>
              <a:rPr lang="en-US" altLang="zh-CN" sz="2400" dirty="0"/>
              <a:t>,</a:t>
            </a:r>
            <a:r>
              <a:rPr lang="zh-CN" altLang="en-US" sz="2400" dirty="0"/>
              <a:t>不得掺杂、掺假</a:t>
            </a:r>
            <a:r>
              <a:rPr lang="en-US" altLang="zh-CN" sz="2400" dirty="0"/>
              <a:t>,</a:t>
            </a:r>
            <a:r>
              <a:rPr lang="zh-CN" altLang="en-US" sz="2400" dirty="0"/>
              <a:t>不得以假充真、以次充好</a:t>
            </a:r>
            <a:r>
              <a:rPr lang="en-US" altLang="zh-CN" sz="2400" dirty="0"/>
              <a:t>,</a:t>
            </a:r>
            <a:r>
              <a:rPr lang="zh-CN" altLang="en-US" sz="2400" dirty="0" smtClean="0"/>
              <a:t>不得以不合格产品冒充合格产品</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2736492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产品质量责任</a:t>
            </a:r>
          </a:p>
        </p:txBody>
      </p:sp>
      <p:sp>
        <p:nvSpPr>
          <p:cNvPr id="37" name="文本框 36"/>
          <p:cNvSpPr txBox="1"/>
          <p:nvPr/>
        </p:nvSpPr>
        <p:spPr>
          <a:xfrm>
            <a:off x="673928" y="959286"/>
            <a:ext cx="11066929" cy="4893647"/>
          </a:xfrm>
          <a:prstGeom prst="rect">
            <a:avLst/>
          </a:prstGeom>
          <a:noFill/>
        </p:spPr>
        <p:txBody>
          <a:bodyPr wrap="square" rtlCol="0">
            <a:spAutoFit/>
          </a:bodyPr>
          <a:lstStyle/>
          <a:p>
            <a:r>
              <a:rPr lang="zh-CN" altLang="en-US" sz="2400" b="1" dirty="0"/>
              <a:t>一、产品质量民事责任</a:t>
            </a:r>
          </a:p>
          <a:p>
            <a:pPr indent="623888"/>
            <a:endParaRPr lang="en-US" altLang="zh-CN" sz="2400" dirty="0" smtClean="0"/>
          </a:p>
          <a:p>
            <a:pPr indent="623888"/>
            <a:r>
              <a:rPr lang="zh-CN" altLang="en-US" sz="2400" dirty="0" smtClean="0"/>
              <a:t>产品质量民事责任是指产</a:t>
            </a:r>
            <a:r>
              <a:rPr lang="zh-CN" altLang="en-US" sz="2400" dirty="0"/>
              <a:t>品的生产者、销售者因违反</a:t>
            </a:r>
            <a:r>
              <a:rPr lang="en-US" altLang="zh-CN" sz="2400" dirty="0"/>
              <a:t>«</a:t>
            </a:r>
            <a:r>
              <a:rPr lang="zh-CN" altLang="en-US" sz="2400" dirty="0"/>
              <a:t>产品质量法</a:t>
            </a:r>
            <a:r>
              <a:rPr lang="en-US" altLang="zh-CN" sz="2400" dirty="0"/>
              <a:t>»</a:t>
            </a:r>
            <a:r>
              <a:rPr lang="zh-CN" altLang="en-US" sz="2400" dirty="0"/>
              <a:t>规定的或</a:t>
            </a:r>
            <a:r>
              <a:rPr lang="zh-CN" altLang="en-US" sz="2400" dirty="0" smtClean="0"/>
              <a:t>者合同当事人约</a:t>
            </a:r>
            <a:r>
              <a:rPr lang="zh-CN" altLang="en-US" sz="2400" dirty="0"/>
              <a:t>定的产品质量义务所应承担的法律后果</a:t>
            </a:r>
            <a:r>
              <a:rPr lang="en-US" altLang="zh-CN" sz="2400" dirty="0"/>
              <a:t>.</a:t>
            </a:r>
            <a:r>
              <a:rPr lang="zh-CN" altLang="en-US" sz="2400" dirty="0"/>
              <a:t>根据</a:t>
            </a:r>
            <a:r>
              <a:rPr lang="en-US" altLang="zh-CN" sz="2400" dirty="0"/>
              <a:t>«</a:t>
            </a:r>
            <a:r>
              <a:rPr lang="zh-CN" altLang="en-US" sz="2400" dirty="0"/>
              <a:t>产品质量法</a:t>
            </a:r>
            <a:r>
              <a:rPr lang="en-US" altLang="zh-CN" sz="2400" dirty="0"/>
              <a:t>»</a:t>
            </a:r>
            <a:r>
              <a:rPr lang="zh-CN" altLang="en-US" sz="2400" dirty="0"/>
              <a:t>的规定</a:t>
            </a:r>
            <a:r>
              <a:rPr lang="en-US" altLang="zh-CN" sz="2400" dirty="0"/>
              <a:t>,</a:t>
            </a:r>
            <a:r>
              <a:rPr lang="zh-CN" altLang="en-US" sz="2400" dirty="0" smtClean="0"/>
              <a:t>产品质量民事责</a:t>
            </a:r>
            <a:r>
              <a:rPr lang="zh-CN" altLang="en-US" sz="2400" dirty="0"/>
              <a:t>任主要有两种</a:t>
            </a:r>
            <a:r>
              <a:rPr lang="en-US" altLang="zh-CN" sz="2400" dirty="0"/>
              <a:t>,</a:t>
            </a:r>
            <a:r>
              <a:rPr lang="zh-CN" altLang="en-US" sz="2400" dirty="0"/>
              <a:t>即产品瑕疵担保责任和产品缺陷损害赔偿责任</a:t>
            </a:r>
            <a:r>
              <a:rPr lang="en-US" altLang="zh-CN" sz="2400" dirty="0"/>
              <a:t>.</a:t>
            </a:r>
          </a:p>
          <a:p>
            <a:pPr indent="623888"/>
            <a:r>
              <a:rPr lang="en-US" altLang="zh-CN" sz="2400" dirty="0"/>
              <a:t>(</a:t>
            </a:r>
            <a:r>
              <a:rPr lang="zh-CN" altLang="en-US" sz="2400" dirty="0"/>
              <a:t>一</a:t>
            </a:r>
            <a:r>
              <a:rPr lang="en-US" altLang="zh-CN" sz="2400" dirty="0"/>
              <a:t>)</a:t>
            </a:r>
            <a:r>
              <a:rPr lang="zh-CN" altLang="en-US" sz="2400" dirty="0"/>
              <a:t>产品瑕疵担保责任</a:t>
            </a:r>
          </a:p>
          <a:p>
            <a:pPr indent="623888"/>
            <a:r>
              <a:rPr lang="zh-CN" altLang="en-US" sz="2400" dirty="0"/>
              <a:t>产品瑕疵担保责任指的是生产者、销售者对产品的瑕疵应承担的责任</a:t>
            </a:r>
            <a:r>
              <a:rPr lang="en-US" altLang="zh-CN" sz="2400" dirty="0" smtClean="0"/>
              <a:t>.</a:t>
            </a:r>
          </a:p>
          <a:p>
            <a:pPr indent="623888"/>
            <a:endParaRPr lang="en-US" altLang="zh-CN" sz="2400" dirty="0" smtClean="0"/>
          </a:p>
          <a:p>
            <a:pPr indent="623888"/>
            <a:r>
              <a:rPr lang="en-US" altLang="zh-CN" sz="2400" dirty="0" smtClean="0"/>
              <a:t>(</a:t>
            </a:r>
            <a:r>
              <a:rPr lang="zh-CN" altLang="en-US" sz="2400" dirty="0"/>
              <a:t>二</a:t>
            </a:r>
            <a:r>
              <a:rPr lang="en-US" altLang="zh-CN" sz="2400" dirty="0"/>
              <a:t>)</a:t>
            </a:r>
            <a:r>
              <a:rPr lang="zh-CN" altLang="en-US" sz="2400" dirty="0"/>
              <a:t>产品缺陷损害赔偿责任</a:t>
            </a:r>
          </a:p>
          <a:p>
            <a:pPr indent="623888"/>
            <a:r>
              <a:rPr lang="zh-CN" altLang="en-US" sz="2400" dirty="0"/>
              <a:t>产品缺陷损害赔偿责任</a:t>
            </a:r>
            <a:r>
              <a:rPr lang="en-US" altLang="zh-CN" sz="2400" dirty="0"/>
              <a:t>,</a:t>
            </a:r>
            <a:r>
              <a:rPr lang="zh-CN" altLang="en-US" sz="2400" dirty="0"/>
              <a:t>又称产品责任</a:t>
            </a:r>
            <a:r>
              <a:rPr lang="en-US" altLang="zh-CN" sz="2400" dirty="0"/>
              <a:t>,</a:t>
            </a:r>
            <a:r>
              <a:rPr lang="zh-CN" altLang="en-US" sz="2400" dirty="0"/>
              <a:t>是指因产品存在缺陷造成他人受到人身、</a:t>
            </a:r>
            <a:r>
              <a:rPr lang="zh-CN" altLang="en-US" sz="2400" dirty="0" smtClean="0"/>
              <a:t>财产损害所应承担</a:t>
            </a:r>
            <a:r>
              <a:rPr lang="zh-CN" altLang="en-US" sz="2400" dirty="0"/>
              <a:t>的民事侵权赔偿责任</a:t>
            </a:r>
            <a:r>
              <a:rPr lang="en-US" altLang="zh-CN" sz="2400" dirty="0"/>
              <a:t>.</a:t>
            </a:r>
            <a:r>
              <a:rPr lang="zh-CN" altLang="en-US" sz="2400" dirty="0"/>
              <a:t>它的成立不以合同关系的存在为前提条件</a:t>
            </a:r>
            <a:r>
              <a:rPr lang="en-US" altLang="zh-CN" sz="2400" dirty="0"/>
              <a:t>,</a:t>
            </a:r>
            <a:r>
              <a:rPr lang="zh-CN" altLang="en-US" sz="2400" dirty="0"/>
              <a:t>用户、消费</a:t>
            </a:r>
            <a:r>
              <a:rPr lang="zh-CN" altLang="en-US" sz="2400" dirty="0" smtClean="0"/>
              <a:t>者即使与生产者</a:t>
            </a:r>
            <a:r>
              <a:rPr lang="zh-CN" altLang="en-US" sz="2400" dirty="0"/>
              <a:t>、销售者之间没有合同关系</a:t>
            </a:r>
            <a:r>
              <a:rPr lang="en-US" altLang="zh-CN" sz="2400" dirty="0"/>
              <a:t>,</a:t>
            </a:r>
            <a:r>
              <a:rPr lang="zh-CN" altLang="en-US" sz="2400" dirty="0"/>
              <a:t>也能够就其因产品缺陷所受损害提起赔偿请求</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84330671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产品质量责任</a:t>
            </a:r>
          </a:p>
        </p:txBody>
      </p:sp>
      <p:sp>
        <p:nvSpPr>
          <p:cNvPr id="37" name="文本框 36"/>
          <p:cNvSpPr txBox="1"/>
          <p:nvPr/>
        </p:nvSpPr>
        <p:spPr>
          <a:xfrm>
            <a:off x="673928" y="959286"/>
            <a:ext cx="11066929" cy="5139869"/>
          </a:xfrm>
          <a:prstGeom prst="rect">
            <a:avLst/>
          </a:prstGeom>
          <a:noFill/>
        </p:spPr>
        <p:txBody>
          <a:bodyPr wrap="square" rtlCol="0">
            <a:spAutoFit/>
          </a:bodyPr>
          <a:lstStyle/>
          <a:p>
            <a:r>
              <a:rPr lang="zh-CN" altLang="en-US" sz="2400" dirty="0"/>
              <a:t>二、产品质量行政责任</a:t>
            </a:r>
          </a:p>
          <a:p>
            <a:endParaRPr lang="en-US" altLang="zh-CN" sz="2400" dirty="0" smtClean="0"/>
          </a:p>
          <a:p>
            <a:pPr indent="623888"/>
            <a:r>
              <a:rPr lang="zh-CN" altLang="en-US" sz="2400" dirty="0" smtClean="0"/>
              <a:t>产品质</a:t>
            </a:r>
            <a:r>
              <a:rPr lang="zh-CN" altLang="en-US" sz="2400" dirty="0"/>
              <a:t>量行政责任是指产品的生产者、销售者、中介机构以及从事产品质量监督</a:t>
            </a:r>
            <a:r>
              <a:rPr lang="zh-CN" altLang="en-US" sz="2400" dirty="0" smtClean="0"/>
              <a:t>管理的国家机关工作人员违</a:t>
            </a:r>
            <a:r>
              <a:rPr lang="zh-CN" altLang="en-US" sz="2400" dirty="0"/>
              <a:t>反</a:t>
            </a:r>
            <a:r>
              <a:rPr lang="en-US" altLang="zh-CN" sz="2400" dirty="0"/>
              <a:t>«</a:t>
            </a:r>
            <a:r>
              <a:rPr lang="zh-CN" altLang="en-US" sz="2400" dirty="0"/>
              <a:t>产品质量法</a:t>
            </a:r>
            <a:r>
              <a:rPr lang="en-US" altLang="zh-CN" sz="2400" dirty="0"/>
              <a:t>»</a:t>
            </a:r>
            <a:r>
              <a:rPr lang="zh-CN" altLang="en-US" sz="2400" dirty="0"/>
              <a:t>的规定所应承担的行政法律责任</a:t>
            </a:r>
            <a:r>
              <a:rPr lang="en-US" altLang="zh-CN" sz="2400" dirty="0"/>
              <a:t>.«</a:t>
            </a:r>
            <a:r>
              <a:rPr lang="zh-CN" altLang="en-US" sz="2400" dirty="0"/>
              <a:t>产品质量法</a:t>
            </a:r>
            <a:r>
              <a:rPr lang="en-US" altLang="zh-CN" sz="2400" dirty="0"/>
              <a:t>»</a:t>
            </a:r>
            <a:r>
              <a:rPr lang="zh-CN" altLang="en-US" sz="2400" dirty="0"/>
              <a:t>规</a:t>
            </a:r>
            <a:r>
              <a:rPr lang="zh-CN" altLang="en-US" sz="2400" dirty="0" smtClean="0"/>
              <a:t>定的行政责任包括以下一些</a:t>
            </a:r>
            <a:r>
              <a:rPr lang="zh-CN" altLang="en-US" sz="2400" dirty="0"/>
              <a:t>内容</a:t>
            </a:r>
            <a:r>
              <a:rPr lang="en-US" altLang="zh-CN" sz="2400" dirty="0"/>
              <a:t>.</a:t>
            </a:r>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生产者、销售者的行政责任</a:t>
            </a:r>
          </a:p>
          <a:p>
            <a:pPr marL="534988" indent="623888"/>
            <a:r>
              <a:rPr lang="en-US" altLang="zh-CN" sz="2000" dirty="0"/>
              <a:t>(</a:t>
            </a:r>
            <a:r>
              <a:rPr lang="zh-CN" altLang="en-US" sz="2000" dirty="0"/>
              <a:t>１</a:t>
            </a:r>
            <a:r>
              <a:rPr lang="en-US" altLang="zh-CN" sz="2000" dirty="0"/>
              <a:t>)«</a:t>
            </a:r>
            <a:r>
              <a:rPr lang="zh-CN" altLang="en-US" sz="2000" dirty="0"/>
              <a:t>产品质量法</a:t>
            </a:r>
            <a:r>
              <a:rPr lang="en-US" altLang="zh-CN" sz="2000" dirty="0"/>
              <a:t>»</a:t>
            </a:r>
            <a:r>
              <a:rPr lang="zh-CN" altLang="en-US" sz="2000" dirty="0"/>
              <a:t>第４９条规定</a:t>
            </a:r>
            <a:r>
              <a:rPr lang="en-US" altLang="zh-CN" sz="2000" dirty="0"/>
              <a:t>,</a:t>
            </a:r>
            <a:r>
              <a:rPr lang="zh-CN" altLang="en-US" sz="2000" dirty="0"/>
              <a:t>生产、销售不符合保障人体健康和人身、财产</a:t>
            </a:r>
            <a:r>
              <a:rPr lang="zh-CN" altLang="en-US" sz="2000" dirty="0" smtClean="0"/>
              <a:t>安全的国家标准</a:t>
            </a:r>
            <a:r>
              <a:rPr lang="zh-CN" altLang="en-US" sz="2000" dirty="0"/>
              <a:t>、行业标准的产品的</a:t>
            </a:r>
            <a:r>
              <a:rPr lang="en-US" altLang="zh-CN" sz="2000" dirty="0"/>
              <a:t>,</a:t>
            </a:r>
            <a:r>
              <a:rPr lang="zh-CN" altLang="en-US" sz="2000" dirty="0"/>
              <a:t>责令停止生产、销售</a:t>
            </a:r>
            <a:r>
              <a:rPr lang="en-US" altLang="zh-CN" sz="2000" dirty="0"/>
              <a:t>,</a:t>
            </a:r>
            <a:r>
              <a:rPr lang="zh-CN" altLang="en-US" sz="2000" dirty="0"/>
              <a:t>没收违法生产、销售的产品</a:t>
            </a:r>
            <a:r>
              <a:rPr lang="en-US" altLang="zh-CN" sz="2000" dirty="0"/>
              <a:t>,</a:t>
            </a:r>
            <a:r>
              <a:rPr lang="zh-CN" altLang="en-US" sz="2000" dirty="0" smtClean="0"/>
              <a:t>并处违法生产</a:t>
            </a:r>
            <a:r>
              <a:rPr lang="zh-CN" altLang="en-US" sz="2000" dirty="0"/>
              <a:t>、销售产品</a:t>
            </a:r>
            <a:r>
              <a:rPr lang="en-US" altLang="zh-CN" sz="2000" dirty="0"/>
              <a:t>(</a:t>
            </a:r>
            <a:r>
              <a:rPr lang="zh-CN" altLang="en-US" sz="2000" dirty="0"/>
              <a:t>包括已售出和未售出的产品</a:t>
            </a:r>
            <a:r>
              <a:rPr lang="en-US" altLang="zh-CN" sz="2000" dirty="0"/>
              <a:t>,</a:t>
            </a:r>
            <a:r>
              <a:rPr lang="zh-CN" altLang="en-US" sz="2000" dirty="0"/>
              <a:t>下同</a:t>
            </a:r>
            <a:r>
              <a:rPr lang="en-US" altLang="zh-CN" sz="2000" dirty="0"/>
              <a:t>)</a:t>
            </a:r>
            <a:r>
              <a:rPr lang="zh-CN" altLang="en-US" sz="2000" dirty="0"/>
              <a:t>货值金额等值以上３倍以下的罚款</a:t>
            </a:r>
            <a:r>
              <a:rPr lang="en-US" altLang="zh-CN" sz="2000" dirty="0"/>
              <a:t>;</a:t>
            </a:r>
            <a:r>
              <a:rPr lang="zh-CN" altLang="en-US" sz="2000" dirty="0" smtClean="0"/>
              <a:t>有违法</a:t>
            </a:r>
            <a:r>
              <a:rPr lang="zh-CN" altLang="en-US" sz="2000" dirty="0"/>
              <a:t>所得的</a:t>
            </a:r>
            <a:r>
              <a:rPr lang="en-US" altLang="zh-CN" sz="2000" dirty="0"/>
              <a:t>,</a:t>
            </a:r>
            <a:r>
              <a:rPr lang="zh-CN" altLang="en-US" sz="2000" dirty="0"/>
              <a:t>并处没收违法所得</a:t>
            </a:r>
            <a:r>
              <a:rPr lang="en-US" altLang="zh-CN" sz="2000" dirty="0"/>
              <a:t>;</a:t>
            </a:r>
            <a:r>
              <a:rPr lang="zh-CN" altLang="en-US" sz="2000" dirty="0"/>
              <a:t>情节严重的</a:t>
            </a:r>
            <a:r>
              <a:rPr lang="en-US" altLang="zh-CN" sz="2000" dirty="0"/>
              <a:t>,</a:t>
            </a:r>
            <a:r>
              <a:rPr lang="zh-CN" altLang="en-US" sz="2000" dirty="0"/>
              <a:t>吊销营业执照</a:t>
            </a:r>
            <a:r>
              <a:rPr lang="en-US" altLang="zh-CN" sz="2000" dirty="0" smtClean="0"/>
              <a:t>.</a:t>
            </a:r>
          </a:p>
          <a:p>
            <a:pPr marL="534988" indent="623888"/>
            <a:r>
              <a:rPr lang="en-US" altLang="zh-CN" sz="2000" dirty="0"/>
              <a:t>(</a:t>
            </a:r>
            <a:r>
              <a:rPr lang="zh-CN" altLang="en-US" sz="2000" dirty="0"/>
              <a:t>２</a:t>
            </a:r>
            <a:r>
              <a:rPr lang="en-US" altLang="zh-CN" sz="2000" dirty="0"/>
              <a:t>)«</a:t>
            </a:r>
            <a:r>
              <a:rPr lang="zh-CN" altLang="en-US" sz="2000" dirty="0"/>
              <a:t>产品质量法</a:t>
            </a:r>
            <a:r>
              <a:rPr lang="en-US" altLang="zh-CN" sz="2000" dirty="0"/>
              <a:t>»</a:t>
            </a:r>
            <a:r>
              <a:rPr lang="zh-CN" altLang="en-US" sz="2000" dirty="0"/>
              <a:t>第５０条规定</a:t>
            </a:r>
            <a:r>
              <a:rPr lang="en-US" altLang="zh-CN" sz="2000" dirty="0"/>
              <a:t>,</a:t>
            </a:r>
            <a:r>
              <a:rPr lang="zh-CN" altLang="en-US" sz="2000" dirty="0"/>
              <a:t>在产品中掺杂、掺假</a:t>
            </a:r>
            <a:r>
              <a:rPr lang="en-US" altLang="zh-CN" sz="2000" dirty="0"/>
              <a:t>,</a:t>
            </a:r>
            <a:r>
              <a:rPr lang="zh-CN" altLang="en-US" sz="2000" dirty="0"/>
              <a:t>以假充真</a:t>
            </a:r>
            <a:r>
              <a:rPr lang="en-US" altLang="zh-CN" sz="2000" dirty="0"/>
              <a:t>,</a:t>
            </a:r>
            <a:r>
              <a:rPr lang="zh-CN" altLang="en-US" sz="2000" dirty="0"/>
              <a:t>以次充好</a:t>
            </a:r>
            <a:r>
              <a:rPr lang="en-US" altLang="zh-CN" sz="2000" dirty="0"/>
              <a:t>,</a:t>
            </a:r>
            <a:r>
              <a:rPr lang="zh-CN" altLang="en-US" sz="2000" dirty="0"/>
              <a:t>或</a:t>
            </a:r>
            <a:r>
              <a:rPr lang="zh-CN" altLang="en-US" sz="2000" dirty="0" smtClean="0"/>
              <a:t>者以不合格产品冒充合格产品的</a:t>
            </a:r>
            <a:r>
              <a:rPr lang="en-US" altLang="zh-CN" sz="2000" dirty="0"/>
              <a:t>,</a:t>
            </a:r>
            <a:r>
              <a:rPr lang="zh-CN" altLang="en-US" sz="2000" dirty="0"/>
              <a:t>责令停止生产、销售</a:t>
            </a:r>
            <a:r>
              <a:rPr lang="en-US" altLang="zh-CN" sz="2000" dirty="0"/>
              <a:t>,</a:t>
            </a:r>
            <a:r>
              <a:rPr lang="zh-CN" altLang="en-US" sz="2000" dirty="0"/>
              <a:t>没收违法生产、销售的产品</a:t>
            </a:r>
            <a:r>
              <a:rPr lang="en-US" altLang="zh-CN" sz="2000" dirty="0"/>
              <a:t>,</a:t>
            </a:r>
            <a:r>
              <a:rPr lang="zh-CN" altLang="en-US" sz="2000" dirty="0"/>
              <a:t>并处违法生产、</a:t>
            </a:r>
            <a:r>
              <a:rPr lang="zh-CN" altLang="en-US" sz="2000" dirty="0" smtClean="0"/>
              <a:t>销售产品货值金额</a:t>
            </a:r>
            <a:r>
              <a:rPr lang="zh-CN" altLang="en-US" sz="2000" dirty="0"/>
              <a:t>５０％以上３倍以下的罚款</a:t>
            </a:r>
            <a:r>
              <a:rPr lang="en-US" altLang="zh-CN" sz="2000" dirty="0"/>
              <a:t>;</a:t>
            </a:r>
            <a:r>
              <a:rPr lang="zh-CN" altLang="en-US" sz="2000" dirty="0"/>
              <a:t>有违法所得的</a:t>
            </a:r>
            <a:r>
              <a:rPr lang="en-US" altLang="zh-CN" sz="2000" dirty="0"/>
              <a:t>,</a:t>
            </a:r>
            <a:r>
              <a:rPr lang="zh-CN" altLang="en-US" sz="2000" dirty="0"/>
              <a:t>并处没收违法所得</a:t>
            </a:r>
            <a:r>
              <a:rPr lang="en-US" altLang="zh-CN" sz="2000" dirty="0"/>
              <a:t>;</a:t>
            </a:r>
            <a:r>
              <a:rPr lang="zh-CN" altLang="en-US" sz="2000" dirty="0"/>
              <a:t>情节严重的</a:t>
            </a:r>
            <a:r>
              <a:rPr lang="en-US" altLang="zh-CN" sz="2000" dirty="0" smtClean="0"/>
              <a:t>,</a:t>
            </a:r>
            <a:r>
              <a:rPr lang="zh-CN" altLang="en-US" sz="2000" dirty="0" smtClean="0"/>
              <a:t>吊销营业执</a:t>
            </a:r>
            <a:r>
              <a:rPr lang="zh-CN" altLang="en-US" sz="2000" dirty="0"/>
              <a:t>照</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45463180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产品质量责任</a:t>
            </a:r>
          </a:p>
        </p:txBody>
      </p:sp>
      <p:sp>
        <p:nvSpPr>
          <p:cNvPr id="37" name="文本框 36"/>
          <p:cNvSpPr txBox="1"/>
          <p:nvPr/>
        </p:nvSpPr>
        <p:spPr>
          <a:xfrm>
            <a:off x="673928" y="959286"/>
            <a:ext cx="11066929" cy="4278094"/>
          </a:xfrm>
          <a:prstGeom prst="rect">
            <a:avLst/>
          </a:prstGeom>
          <a:noFill/>
        </p:spPr>
        <p:txBody>
          <a:bodyPr wrap="square" rtlCol="0">
            <a:spAutoFit/>
          </a:bodyPr>
          <a:lstStyle/>
          <a:p>
            <a:r>
              <a:rPr lang="zh-CN" altLang="en-US" sz="2400" dirty="0"/>
              <a:t>二、产品质量行政责任</a:t>
            </a:r>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生产者、销售者的行政责任</a:t>
            </a:r>
          </a:p>
          <a:p>
            <a:pPr marL="623888" indent="534988"/>
            <a:endParaRPr lang="en-US" altLang="zh-CN" sz="2000" dirty="0" smtClean="0"/>
          </a:p>
          <a:p>
            <a:pPr marL="623888" indent="534988"/>
            <a:r>
              <a:rPr lang="en-US" altLang="zh-CN" sz="2000" dirty="0" smtClean="0"/>
              <a:t>(</a:t>
            </a:r>
            <a:r>
              <a:rPr lang="zh-CN" altLang="en-US" sz="2000" dirty="0"/>
              <a:t>３</a:t>
            </a:r>
            <a:r>
              <a:rPr lang="en-US" altLang="zh-CN" sz="2000" dirty="0"/>
              <a:t>)«</a:t>
            </a:r>
            <a:r>
              <a:rPr lang="zh-CN" altLang="en-US" sz="2000" dirty="0"/>
              <a:t>产品质量法</a:t>
            </a:r>
            <a:r>
              <a:rPr lang="en-US" altLang="zh-CN" sz="2000" dirty="0"/>
              <a:t>»</a:t>
            </a:r>
            <a:r>
              <a:rPr lang="zh-CN" altLang="en-US" sz="2000" dirty="0"/>
              <a:t>第５１条规定</a:t>
            </a:r>
            <a:r>
              <a:rPr lang="en-US" altLang="zh-CN" sz="2000" dirty="0"/>
              <a:t>,</a:t>
            </a:r>
            <a:r>
              <a:rPr lang="zh-CN" altLang="en-US" sz="2000" dirty="0"/>
              <a:t>生产国家明令淘汰的产品的</a:t>
            </a:r>
            <a:r>
              <a:rPr lang="en-US" altLang="zh-CN" sz="2000" dirty="0"/>
              <a:t>,</a:t>
            </a:r>
            <a:r>
              <a:rPr lang="zh-CN" altLang="en-US" sz="2000" dirty="0"/>
              <a:t>销售国家明令淘汰并停止</a:t>
            </a:r>
          </a:p>
          <a:p>
            <a:pPr marL="623888" indent="534988"/>
            <a:r>
              <a:rPr lang="zh-CN" altLang="en-US" sz="2000" dirty="0"/>
              <a:t>销售的产品的</a:t>
            </a:r>
            <a:r>
              <a:rPr lang="en-US" altLang="zh-CN" sz="2000" dirty="0"/>
              <a:t>,</a:t>
            </a:r>
            <a:r>
              <a:rPr lang="zh-CN" altLang="en-US" sz="2000" dirty="0"/>
              <a:t>责令停止生产、销售</a:t>
            </a:r>
            <a:r>
              <a:rPr lang="en-US" altLang="zh-CN" sz="2000" dirty="0"/>
              <a:t>,</a:t>
            </a:r>
            <a:r>
              <a:rPr lang="zh-CN" altLang="en-US" sz="2000" dirty="0"/>
              <a:t>没收违法生产、销售的产品</a:t>
            </a:r>
            <a:r>
              <a:rPr lang="en-US" altLang="zh-CN" sz="2000" dirty="0"/>
              <a:t>,</a:t>
            </a:r>
            <a:r>
              <a:rPr lang="zh-CN" altLang="en-US" sz="2000" dirty="0"/>
              <a:t>并处违法生产、</a:t>
            </a:r>
            <a:r>
              <a:rPr lang="zh-CN" altLang="en-US" sz="2000" dirty="0" smtClean="0"/>
              <a:t>销售产品货值金额等值</a:t>
            </a:r>
            <a:r>
              <a:rPr lang="zh-CN" altLang="en-US" sz="2000" dirty="0"/>
              <a:t>以下的罚款</a:t>
            </a:r>
            <a:r>
              <a:rPr lang="en-US" altLang="zh-CN" sz="2000" dirty="0"/>
              <a:t>;</a:t>
            </a:r>
            <a:r>
              <a:rPr lang="zh-CN" altLang="en-US" sz="2000" dirty="0"/>
              <a:t>有违法所得的</a:t>
            </a:r>
            <a:r>
              <a:rPr lang="en-US" altLang="zh-CN" sz="2000" dirty="0"/>
              <a:t>,</a:t>
            </a:r>
            <a:r>
              <a:rPr lang="zh-CN" altLang="en-US" sz="2000" dirty="0"/>
              <a:t>并处没收违法所得</a:t>
            </a:r>
            <a:r>
              <a:rPr lang="en-US" altLang="zh-CN" sz="2000" dirty="0"/>
              <a:t>;</a:t>
            </a:r>
            <a:r>
              <a:rPr lang="zh-CN" altLang="en-US" sz="2000" dirty="0"/>
              <a:t>情节严重的</a:t>
            </a:r>
            <a:r>
              <a:rPr lang="en-US" altLang="zh-CN" sz="2000" dirty="0"/>
              <a:t>,</a:t>
            </a:r>
            <a:r>
              <a:rPr lang="zh-CN" altLang="en-US" sz="2000" dirty="0"/>
              <a:t>吊销营业执照</a:t>
            </a:r>
            <a:r>
              <a:rPr lang="en-US" altLang="zh-CN" sz="2000" dirty="0"/>
              <a:t>.</a:t>
            </a:r>
          </a:p>
          <a:p>
            <a:pPr marL="623888" indent="534988"/>
            <a:r>
              <a:rPr lang="en-US" altLang="zh-CN" sz="2000" dirty="0"/>
              <a:t>(</a:t>
            </a:r>
            <a:r>
              <a:rPr lang="zh-CN" altLang="en-US" sz="2000" dirty="0"/>
              <a:t>４</a:t>
            </a:r>
            <a:r>
              <a:rPr lang="en-US" altLang="zh-CN" sz="2000" dirty="0"/>
              <a:t>)«</a:t>
            </a:r>
            <a:r>
              <a:rPr lang="zh-CN" altLang="en-US" sz="2000" dirty="0"/>
              <a:t>产品质量法</a:t>
            </a:r>
            <a:r>
              <a:rPr lang="en-US" altLang="zh-CN" sz="2000" dirty="0"/>
              <a:t>»</a:t>
            </a:r>
            <a:r>
              <a:rPr lang="zh-CN" altLang="en-US" sz="2000" dirty="0"/>
              <a:t>第５２条规定</a:t>
            </a:r>
            <a:r>
              <a:rPr lang="en-US" altLang="zh-CN" sz="2000" dirty="0"/>
              <a:t>,</a:t>
            </a:r>
            <a:r>
              <a:rPr lang="zh-CN" altLang="en-US" sz="2000" dirty="0"/>
              <a:t>销售失效、变质的产品的</a:t>
            </a:r>
            <a:r>
              <a:rPr lang="en-US" altLang="zh-CN" sz="2000" dirty="0"/>
              <a:t>,</a:t>
            </a:r>
            <a:r>
              <a:rPr lang="zh-CN" altLang="en-US" sz="2000" dirty="0"/>
              <a:t>责令停止销售</a:t>
            </a:r>
            <a:r>
              <a:rPr lang="en-US" altLang="zh-CN" sz="2000" dirty="0"/>
              <a:t>,</a:t>
            </a:r>
            <a:r>
              <a:rPr lang="zh-CN" altLang="en-US" sz="2000" dirty="0" smtClean="0"/>
              <a:t>没收违法销售的产品</a:t>
            </a:r>
            <a:r>
              <a:rPr lang="en-US" altLang="zh-CN" sz="2000" dirty="0"/>
              <a:t>,</a:t>
            </a:r>
            <a:r>
              <a:rPr lang="zh-CN" altLang="en-US" sz="2000" dirty="0"/>
              <a:t>并处违法销售产品货值金额２倍以下的罚款</a:t>
            </a:r>
            <a:r>
              <a:rPr lang="en-US" altLang="zh-CN" sz="2000" dirty="0"/>
              <a:t>;</a:t>
            </a:r>
            <a:r>
              <a:rPr lang="zh-CN" altLang="en-US" sz="2000" dirty="0"/>
              <a:t>有违法所得的</a:t>
            </a:r>
            <a:r>
              <a:rPr lang="en-US" altLang="zh-CN" sz="2000" dirty="0"/>
              <a:t>,</a:t>
            </a:r>
            <a:r>
              <a:rPr lang="zh-CN" altLang="en-US" sz="2000" dirty="0"/>
              <a:t>并处没收违法所得</a:t>
            </a:r>
            <a:r>
              <a:rPr lang="en-US" altLang="zh-CN" sz="2000" dirty="0"/>
              <a:t>;</a:t>
            </a:r>
            <a:r>
              <a:rPr lang="zh-CN" altLang="en-US" sz="2000" dirty="0" smtClean="0"/>
              <a:t>情节严</a:t>
            </a:r>
            <a:r>
              <a:rPr lang="zh-CN" altLang="en-US" sz="2000" dirty="0"/>
              <a:t>重的</a:t>
            </a:r>
            <a:r>
              <a:rPr lang="en-US" altLang="zh-CN" sz="2000" dirty="0"/>
              <a:t>,</a:t>
            </a:r>
            <a:r>
              <a:rPr lang="zh-CN" altLang="en-US" sz="2000" dirty="0"/>
              <a:t>吊销营业执照</a:t>
            </a:r>
            <a:r>
              <a:rPr lang="en-US" altLang="zh-CN" sz="2000" dirty="0" smtClean="0"/>
              <a:t>.</a:t>
            </a:r>
          </a:p>
          <a:p>
            <a:pPr marL="623888" indent="534988"/>
            <a:r>
              <a:rPr lang="en-US" altLang="zh-CN" sz="2000" dirty="0"/>
              <a:t>(</a:t>
            </a:r>
            <a:r>
              <a:rPr lang="zh-CN" altLang="en-US" sz="2000" dirty="0"/>
              <a:t>５</a:t>
            </a:r>
            <a:r>
              <a:rPr lang="en-US" altLang="zh-CN" sz="2000" dirty="0"/>
              <a:t>)«</a:t>
            </a:r>
            <a:r>
              <a:rPr lang="zh-CN" altLang="en-US" sz="2000" dirty="0"/>
              <a:t>产品质量法</a:t>
            </a:r>
            <a:r>
              <a:rPr lang="en-US" altLang="zh-CN" sz="2000" dirty="0"/>
              <a:t>»</a:t>
            </a:r>
            <a:r>
              <a:rPr lang="zh-CN" altLang="en-US" sz="2000" dirty="0"/>
              <a:t>第５３条规定</a:t>
            </a:r>
            <a:r>
              <a:rPr lang="en-US" altLang="zh-CN" sz="2000" dirty="0"/>
              <a:t>,</a:t>
            </a:r>
            <a:r>
              <a:rPr lang="zh-CN" altLang="en-US" sz="2000" dirty="0"/>
              <a:t>伪造产品产地的</a:t>
            </a:r>
            <a:r>
              <a:rPr lang="en-US" altLang="zh-CN" sz="2000" dirty="0"/>
              <a:t>,</a:t>
            </a:r>
            <a:r>
              <a:rPr lang="zh-CN" altLang="en-US" sz="2000" dirty="0"/>
              <a:t>伪造或者冒用他人厂名、厂址的</a:t>
            </a:r>
            <a:r>
              <a:rPr lang="en-US" altLang="zh-CN" sz="2000" dirty="0"/>
              <a:t>,</a:t>
            </a:r>
            <a:r>
              <a:rPr lang="zh-CN" altLang="en-US" sz="2000" dirty="0" smtClean="0"/>
              <a:t>伪造或</a:t>
            </a:r>
            <a:r>
              <a:rPr lang="zh-CN" altLang="en-US" sz="2000" dirty="0"/>
              <a:t>者冒用认证标志等质量标志的</a:t>
            </a:r>
            <a:r>
              <a:rPr lang="en-US" altLang="zh-CN" sz="2000" dirty="0"/>
              <a:t>,</a:t>
            </a:r>
            <a:r>
              <a:rPr lang="zh-CN" altLang="en-US" sz="2000" dirty="0"/>
              <a:t>责令改正</a:t>
            </a:r>
            <a:r>
              <a:rPr lang="en-US" altLang="zh-CN" sz="2000" dirty="0"/>
              <a:t>,</a:t>
            </a:r>
            <a:r>
              <a:rPr lang="zh-CN" altLang="en-US" sz="2000" dirty="0"/>
              <a:t>没收违法生产、销售的产品</a:t>
            </a:r>
            <a:r>
              <a:rPr lang="en-US" altLang="zh-CN" sz="2000" dirty="0"/>
              <a:t>,</a:t>
            </a:r>
            <a:r>
              <a:rPr lang="zh-CN" altLang="en-US" sz="2000" dirty="0"/>
              <a:t>并处违法生产、</a:t>
            </a:r>
            <a:r>
              <a:rPr lang="zh-CN" altLang="en-US" sz="2000" dirty="0" smtClean="0"/>
              <a:t>销售产品货值金额等值</a:t>
            </a:r>
            <a:r>
              <a:rPr lang="zh-CN" altLang="en-US" sz="2000" dirty="0"/>
              <a:t>以下的罚款</a:t>
            </a:r>
            <a:r>
              <a:rPr lang="en-US" altLang="zh-CN" sz="2000" dirty="0"/>
              <a:t>;</a:t>
            </a:r>
            <a:r>
              <a:rPr lang="zh-CN" altLang="en-US" sz="2000" dirty="0"/>
              <a:t>有违法所得的</a:t>
            </a:r>
            <a:r>
              <a:rPr lang="en-US" altLang="zh-CN" sz="2000" dirty="0"/>
              <a:t>,</a:t>
            </a:r>
            <a:r>
              <a:rPr lang="zh-CN" altLang="en-US" sz="2000" dirty="0"/>
              <a:t>并处没收违法所得</a:t>
            </a:r>
            <a:r>
              <a:rPr lang="en-US" altLang="zh-CN" sz="2000" dirty="0"/>
              <a:t>;</a:t>
            </a:r>
            <a:r>
              <a:rPr lang="zh-CN" altLang="en-US" sz="2000" dirty="0"/>
              <a:t>情节严重的</a:t>
            </a:r>
            <a:r>
              <a:rPr lang="en-US" altLang="zh-CN" sz="2000" dirty="0"/>
              <a:t>,</a:t>
            </a:r>
            <a:r>
              <a:rPr lang="zh-CN" altLang="en-US" sz="2000" dirty="0" smtClean="0"/>
              <a:t>吊销营业</a:t>
            </a:r>
            <a:r>
              <a:rPr lang="zh-TW" altLang="en-US" sz="2000" dirty="0" smtClean="0"/>
              <a:t>执</a:t>
            </a:r>
            <a:r>
              <a:rPr lang="zh-TW" altLang="en-US" sz="2000" dirty="0"/>
              <a:t>照</a:t>
            </a:r>
            <a:r>
              <a:rPr lang="en-US" altLang="zh-TW"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1122337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smtClean="0">
                <a:solidFill>
                  <a:srgbClr val="FFFFFF"/>
                </a:solidFill>
                <a:cs typeface="+mn-ea"/>
                <a:sym typeface="+mn-lt"/>
              </a:rPr>
              <a:t>引导案例</a:t>
            </a:r>
            <a:endParaRPr lang="zh-CN" altLang="en-US" sz="4000" dirty="0">
              <a:solidFill>
                <a:srgbClr val="FFFFFF"/>
              </a:solidFill>
              <a:cs typeface="+mn-ea"/>
              <a:sym typeface="+mn-lt"/>
            </a:endParaRPr>
          </a:p>
        </p:txBody>
      </p:sp>
      <p:sp>
        <p:nvSpPr>
          <p:cNvPr id="13" name="文本框 12"/>
          <p:cNvSpPr txBox="1"/>
          <p:nvPr/>
        </p:nvSpPr>
        <p:spPr>
          <a:xfrm>
            <a:off x="1701670" y="1091932"/>
            <a:ext cx="9762450" cy="2308324"/>
          </a:xfrm>
          <a:prstGeom prst="rect">
            <a:avLst/>
          </a:prstGeom>
          <a:noFill/>
          <a:ln>
            <a:solidFill>
              <a:schemeClr val="accent1"/>
            </a:solidFill>
          </a:ln>
        </p:spPr>
        <p:txBody>
          <a:bodyPr wrap="square" rtlCol="0">
            <a:spAutoFit/>
          </a:bodyPr>
          <a:lstStyle/>
          <a:p>
            <a:r>
              <a:rPr lang="en-US" altLang="zh-CN" sz="2400" dirty="0">
                <a:latin typeface="宋体" pitchFamily="2" charset="-122"/>
                <a:ea typeface="宋体" pitchFamily="2" charset="-122"/>
                <a:cs typeface="Arial Unicode MS" pitchFamily="34" charset="-122"/>
              </a:rPr>
              <a:t>2016</a:t>
            </a:r>
            <a:r>
              <a:rPr lang="zh-CN" altLang="en-US" sz="2400" dirty="0">
                <a:latin typeface="宋体" pitchFamily="2" charset="-122"/>
                <a:ea typeface="宋体" pitchFamily="2" charset="-122"/>
                <a:cs typeface="Arial Unicode MS" pitchFamily="34" charset="-122"/>
              </a:rPr>
              <a:t>年年初</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李某自作主张在家电商场买了一台彩电</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其妻坚决要求他退货</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李某便将彩电卖给邻居王某</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一个星期后的某一天</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正当李某也在王某家中看电视时</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电视机突然爆炸</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李某和王某都被炸伤</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王某要求李某赔偿因此给其造成的损失</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李某说</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电视机也不是我造的</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而且已经卖给你</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在你家看电视受伤</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你得赔偿我的损失</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双方各持己见</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争论不休</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像这样的事件</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学习过产品质量法后</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我们就会有比较清晰的认识</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Tree>
    <p:extLst>
      <p:ext uri="{BB962C8B-B14F-4D97-AF65-F5344CB8AC3E}">
        <p14:creationId xmlns:p14="http://schemas.microsoft.com/office/powerpoint/2010/main" val="19300203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产品质量责任</a:t>
            </a:r>
          </a:p>
        </p:txBody>
      </p:sp>
      <p:sp>
        <p:nvSpPr>
          <p:cNvPr id="37" name="文本框 36"/>
          <p:cNvSpPr txBox="1"/>
          <p:nvPr/>
        </p:nvSpPr>
        <p:spPr>
          <a:xfrm>
            <a:off x="673928" y="959286"/>
            <a:ext cx="11066929" cy="4862870"/>
          </a:xfrm>
          <a:prstGeom prst="rect">
            <a:avLst/>
          </a:prstGeom>
          <a:noFill/>
        </p:spPr>
        <p:txBody>
          <a:bodyPr wrap="square" rtlCol="0">
            <a:spAutoFit/>
          </a:bodyPr>
          <a:lstStyle/>
          <a:p>
            <a:r>
              <a:rPr lang="zh-CN" altLang="en-US" sz="2400" dirty="0"/>
              <a:t>二、产品质量行政责任</a:t>
            </a:r>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生产者、销售者的行政责任</a:t>
            </a:r>
          </a:p>
          <a:p>
            <a:pPr marL="623888" indent="534988"/>
            <a:endParaRPr lang="en-US" altLang="zh-CN" sz="2000" dirty="0" smtClean="0"/>
          </a:p>
          <a:p>
            <a:pPr indent="623888"/>
            <a:r>
              <a:rPr lang="en-US" altLang="zh-CN" sz="2000" dirty="0"/>
              <a:t>(</a:t>
            </a:r>
            <a:r>
              <a:rPr lang="zh-CN" altLang="en-US" sz="2000" dirty="0"/>
              <a:t>６</a:t>
            </a:r>
            <a:r>
              <a:rPr lang="en-US" altLang="zh-CN" sz="2000" dirty="0"/>
              <a:t>)«</a:t>
            </a:r>
            <a:r>
              <a:rPr lang="zh-CN" altLang="en-US" sz="2000" dirty="0"/>
              <a:t>产品质量法</a:t>
            </a:r>
            <a:r>
              <a:rPr lang="en-US" altLang="zh-CN" sz="2000" dirty="0"/>
              <a:t>»</a:t>
            </a:r>
            <a:r>
              <a:rPr lang="zh-CN" altLang="en-US" sz="2000" dirty="0"/>
              <a:t>第５４条规定</a:t>
            </a:r>
            <a:r>
              <a:rPr lang="en-US" altLang="zh-CN" sz="2000" dirty="0"/>
              <a:t>,</a:t>
            </a:r>
            <a:r>
              <a:rPr lang="zh-CN" altLang="en-US" sz="2000" dirty="0"/>
              <a:t>产品标识不符合</a:t>
            </a:r>
            <a:r>
              <a:rPr lang="en-US" altLang="zh-CN" sz="2000" dirty="0"/>
              <a:t>«</a:t>
            </a:r>
            <a:r>
              <a:rPr lang="zh-CN" altLang="en-US" sz="2000" dirty="0"/>
              <a:t>产品质量法</a:t>
            </a:r>
            <a:r>
              <a:rPr lang="en-US" altLang="zh-CN" sz="2000" dirty="0"/>
              <a:t>»</a:t>
            </a:r>
            <a:r>
              <a:rPr lang="zh-CN" altLang="en-US" sz="2000" dirty="0"/>
              <a:t>标识要求规定的</a:t>
            </a:r>
            <a:r>
              <a:rPr lang="en-US" altLang="zh-CN" sz="2000" dirty="0"/>
              <a:t>,</a:t>
            </a:r>
            <a:r>
              <a:rPr lang="zh-CN" altLang="en-US" sz="2000" dirty="0"/>
              <a:t>责令改</a:t>
            </a:r>
          </a:p>
          <a:p>
            <a:pPr indent="623888"/>
            <a:r>
              <a:rPr lang="zh-CN" altLang="en-US" sz="2000" dirty="0"/>
              <a:t>正</a:t>
            </a:r>
            <a:r>
              <a:rPr lang="en-US" altLang="zh-CN" sz="2000" dirty="0"/>
              <a:t>;</a:t>
            </a:r>
            <a:r>
              <a:rPr lang="zh-CN" altLang="en-US" sz="2000" dirty="0"/>
              <a:t>有包装的产品标识不符合</a:t>
            </a:r>
            <a:r>
              <a:rPr lang="en-US" altLang="zh-CN" sz="2000" dirty="0"/>
              <a:t>«</a:t>
            </a:r>
            <a:r>
              <a:rPr lang="zh-CN" altLang="en-US" sz="2000" dirty="0"/>
              <a:t>产品质量法</a:t>
            </a:r>
            <a:r>
              <a:rPr lang="en-US" altLang="zh-CN" sz="2000" dirty="0"/>
              <a:t>»</a:t>
            </a:r>
            <a:r>
              <a:rPr lang="zh-CN" altLang="en-US" sz="2000" dirty="0"/>
              <a:t>第２７条第４项</a:t>
            </a:r>
            <a:r>
              <a:rPr lang="en-US" altLang="zh-CN" sz="2000" dirty="0"/>
              <a:t>(</a:t>
            </a:r>
            <a:r>
              <a:rPr lang="zh-CN" altLang="en-US" sz="2000" dirty="0"/>
              <a:t>限期使用的产品</a:t>
            </a:r>
            <a:r>
              <a:rPr lang="en-US" altLang="zh-CN" sz="2000" dirty="0"/>
              <a:t>,</a:t>
            </a:r>
            <a:r>
              <a:rPr lang="zh-CN" altLang="en-US" sz="2000" dirty="0"/>
              <a:t>应当在显著位</a:t>
            </a:r>
          </a:p>
          <a:p>
            <a:pPr indent="623888"/>
            <a:r>
              <a:rPr lang="zh-CN" altLang="en-US" sz="2000" dirty="0"/>
              <a:t>置清晰地标明生产日期和安全使用期或者失效日期</a:t>
            </a:r>
            <a:r>
              <a:rPr lang="en-US" altLang="zh-CN" sz="2000" dirty="0"/>
              <a:t>)</a:t>
            </a:r>
            <a:r>
              <a:rPr lang="zh-CN" altLang="en-US" sz="2000" dirty="0"/>
              <a:t>、第５项</a:t>
            </a:r>
            <a:r>
              <a:rPr lang="en-US" altLang="zh-CN" sz="2000" dirty="0"/>
              <a:t>(</a:t>
            </a:r>
            <a:r>
              <a:rPr lang="zh-CN" altLang="en-US" sz="2000" dirty="0"/>
              <a:t>使用不当</a:t>
            </a:r>
            <a:r>
              <a:rPr lang="en-US" altLang="zh-CN" sz="2000" dirty="0"/>
              <a:t>,</a:t>
            </a:r>
            <a:r>
              <a:rPr lang="zh-CN" altLang="en-US" sz="2000" dirty="0"/>
              <a:t>容易造成产品本身</a:t>
            </a:r>
          </a:p>
          <a:p>
            <a:pPr indent="623888"/>
            <a:r>
              <a:rPr lang="zh-CN" altLang="en-US" sz="2000" dirty="0"/>
              <a:t>损坏或者可能危及人身、财产安全的产品</a:t>
            </a:r>
            <a:r>
              <a:rPr lang="en-US" altLang="zh-CN" sz="2000" dirty="0"/>
              <a:t>,</a:t>
            </a:r>
            <a:r>
              <a:rPr lang="zh-CN" altLang="en-US" sz="2000" dirty="0"/>
              <a:t>应当有警示标志或者中文警示说明</a:t>
            </a:r>
            <a:r>
              <a:rPr lang="en-US" altLang="zh-CN" sz="2000" dirty="0"/>
              <a:t>)</a:t>
            </a:r>
            <a:r>
              <a:rPr lang="zh-CN" altLang="en-US" sz="2000" dirty="0"/>
              <a:t>规定</a:t>
            </a:r>
            <a:r>
              <a:rPr lang="en-US" altLang="zh-CN" sz="2000" dirty="0"/>
              <a:t>,</a:t>
            </a:r>
            <a:r>
              <a:rPr lang="zh-CN" altLang="en-US" sz="2000" dirty="0"/>
              <a:t>情节严</a:t>
            </a:r>
          </a:p>
          <a:p>
            <a:pPr indent="623888"/>
            <a:r>
              <a:rPr lang="zh-CN" altLang="en-US" sz="2000" dirty="0"/>
              <a:t>重的</a:t>
            </a:r>
            <a:r>
              <a:rPr lang="en-US" altLang="zh-CN" sz="2000" dirty="0"/>
              <a:t>,</a:t>
            </a:r>
            <a:r>
              <a:rPr lang="zh-CN" altLang="en-US" sz="2000" dirty="0"/>
              <a:t>责令停止生产、销售</a:t>
            </a:r>
            <a:r>
              <a:rPr lang="en-US" altLang="zh-CN" sz="2000" dirty="0"/>
              <a:t>,</a:t>
            </a:r>
            <a:r>
              <a:rPr lang="zh-CN" altLang="en-US" sz="2000" dirty="0"/>
              <a:t>并处违法生产、销售产品货值金额３０％以下的罚款</a:t>
            </a:r>
            <a:r>
              <a:rPr lang="en-US" altLang="zh-CN" sz="2000" dirty="0"/>
              <a:t>;</a:t>
            </a:r>
            <a:r>
              <a:rPr lang="zh-CN" altLang="en-US" sz="2000" dirty="0"/>
              <a:t>有违法所得</a:t>
            </a:r>
          </a:p>
          <a:p>
            <a:pPr indent="623888"/>
            <a:r>
              <a:rPr lang="zh-CN" altLang="en-US" sz="2000" dirty="0"/>
              <a:t>的</a:t>
            </a:r>
            <a:r>
              <a:rPr lang="en-US" altLang="zh-CN" sz="2000" dirty="0"/>
              <a:t>,</a:t>
            </a:r>
            <a:r>
              <a:rPr lang="zh-CN" altLang="en-US" sz="2000" dirty="0"/>
              <a:t>并处没收违法所得</a:t>
            </a:r>
            <a:r>
              <a:rPr lang="en-US" altLang="zh-CN" sz="2000" dirty="0"/>
              <a:t>.</a:t>
            </a:r>
          </a:p>
          <a:p>
            <a:pPr indent="623888"/>
            <a:r>
              <a:rPr lang="en-US" altLang="zh-CN" sz="2000" dirty="0"/>
              <a:t>(</a:t>
            </a:r>
            <a:r>
              <a:rPr lang="zh-CN" altLang="en-US" sz="2000" dirty="0"/>
              <a:t>７</a:t>
            </a:r>
            <a:r>
              <a:rPr lang="en-US" altLang="zh-CN" sz="2000" dirty="0"/>
              <a:t>)«</a:t>
            </a:r>
            <a:r>
              <a:rPr lang="zh-CN" altLang="en-US" sz="2000" dirty="0"/>
              <a:t>产品质量法</a:t>
            </a:r>
            <a:r>
              <a:rPr lang="en-US" altLang="zh-CN" sz="2000" dirty="0"/>
              <a:t>»</a:t>
            </a:r>
            <a:r>
              <a:rPr lang="zh-CN" altLang="en-US" sz="2000" dirty="0"/>
              <a:t>第５５条规定</a:t>
            </a:r>
            <a:r>
              <a:rPr lang="en-US" altLang="zh-CN" sz="2000" dirty="0"/>
              <a:t>,</a:t>
            </a:r>
            <a:r>
              <a:rPr lang="zh-CN" altLang="en-US" sz="2000" dirty="0"/>
              <a:t>销售者销售</a:t>
            </a:r>
            <a:r>
              <a:rPr lang="en-US" altLang="zh-CN" sz="2000" dirty="0"/>
              <a:t>«</a:t>
            </a:r>
            <a:r>
              <a:rPr lang="zh-CN" altLang="en-US" sz="2000" dirty="0"/>
              <a:t>产品质量法</a:t>
            </a:r>
            <a:r>
              <a:rPr lang="en-US" altLang="zh-CN" sz="2000" dirty="0"/>
              <a:t>»</a:t>
            </a:r>
            <a:r>
              <a:rPr lang="zh-CN" altLang="en-US" sz="2000" dirty="0"/>
              <a:t>有关规定禁止销售的产品</a:t>
            </a:r>
            <a:r>
              <a:rPr lang="en-US" altLang="zh-CN" sz="2000" dirty="0"/>
              <a:t>,</a:t>
            </a:r>
            <a:r>
              <a:rPr lang="zh-CN" altLang="en-US" sz="2000" dirty="0"/>
              <a:t>有</a:t>
            </a:r>
          </a:p>
          <a:p>
            <a:pPr indent="623888"/>
            <a:r>
              <a:rPr lang="zh-CN" altLang="en-US" sz="2000" dirty="0"/>
              <a:t>充分证据证明其不知道该产品为禁止销售的产品并如实说明其进货来源的</a:t>
            </a:r>
            <a:r>
              <a:rPr lang="en-US" altLang="zh-CN" sz="2000" dirty="0"/>
              <a:t>,</a:t>
            </a:r>
            <a:r>
              <a:rPr lang="zh-CN" altLang="en-US" sz="2000" dirty="0"/>
              <a:t>可以从轻或者</a:t>
            </a:r>
          </a:p>
          <a:p>
            <a:pPr indent="623888"/>
            <a:r>
              <a:rPr lang="zh-CN" altLang="en-US" sz="2000" dirty="0"/>
              <a:t>减轻处罚</a:t>
            </a:r>
            <a:r>
              <a:rPr lang="en-US" altLang="zh-CN" sz="2000" dirty="0"/>
              <a:t>.</a:t>
            </a:r>
          </a:p>
          <a:p>
            <a:pPr indent="623888"/>
            <a:r>
              <a:rPr lang="en-US" altLang="zh-CN" sz="2000" dirty="0"/>
              <a:t>(</a:t>
            </a:r>
            <a:r>
              <a:rPr lang="zh-CN" altLang="en-US" sz="2000" dirty="0"/>
              <a:t>８</a:t>
            </a:r>
            <a:r>
              <a:rPr lang="en-US" altLang="zh-CN" sz="2000" dirty="0"/>
              <a:t>)«</a:t>
            </a:r>
            <a:r>
              <a:rPr lang="zh-CN" altLang="en-US" sz="2000" dirty="0"/>
              <a:t>产品质量法</a:t>
            </a:r>
            <a:r>
              <a:rPr lang="en-US" altLang="zh-CN" sz="2000" dirty="0"/>
              <a:t>»</a:t>
            </a:r>
            <a:r>
              <a:rPr lang="zh-CN" altLang="en-US" sz="2000" dirty="0"/>
              <a:t>第５６条规定</a:t>
            </a:r>
            <a:r>
              <a:rPr lang="en-US" altLang="zh-CN" sz="2000" dirty="0"/>
              <a:t>,</a:t>
            </a:r>
            <a:r>
              <a:rPr lang="zh-CN" altLang="en-US" sz="2000" dirty="0"/>
              <a:t>拒绝接受依法进行的产品质量监督检查的</a:t>
            </a:r>
            <a:r>
              <a:rPr lang="en-US" altLang="zh-CN" sz="2000" dirty="0"/>
              <a:t>,</a:t>
            </a:r>
            <a:r>
              <a:rPr lang="zh-CN" altLang="en-US" sz="2000" dirty="0"/>
              <a:t>给予警告</a:t>
            </a:r>
            <a:r>
              <a:rPr lang="en-US" altLang="zh-CN" sz="2000" dirty="0"/>
              <a:t>,</a:t>
            </a:r>
          </a:p>
          <a:p>
            <a:pPr indent="623888"/>
            <a:r>
              <a:rPr lang="zh-CN" altLang="en-US" sz="2000" dirty="0"/>
              <a:t>责令改正</a:t>
            </a:r>
            <a:r>
              <a:rPr lang="en-US" altLang="zh-CN" sz="2000" dirty="0"/>
              <a:t>;</a:t>
            </a:r>
            <a:r>
              <a:rPr lang="zh-CN" altLang="en-US" sz="2000" dirty="0"/>
              <a:t>拒不改正的</a:t>
            </a:r>
            <a:r>
              <a:rPr lang="en-US" altLang="zh-CN" sz="2000" dirty="0"/>
              <a:t>,</a:t>
            </a:r>
            <a:r>
              <a:rPr lang="zh-CN" altLang="en-US" sz="2000" dirty="0"/>
              <a:t>责令停业整顿</a:t>
            </a:r>
            <a:r>
              <a:rPr lang="en-US" altLang="zh-CN" sz="2000" dirty="0"/>
              <a:t>;</a:t>
            </a:r>
            <a:r>
              <a:rPr lang="zh-CN" altLang="en-US" sz="2000" dirty="0"/>
              <a:t>情节特别严重的</a:t>
            </a:r>
            <a:r>
              <a:rPr lang="en-US" altLang="zh-CN" sz="2000" dirty="0"/>
              <a:t>,</a:t>
            </a:r>
            <a:r>
              <a:rPr lang="zh-CN" altLang="en-US" sz="2000" dirty="0"/>
              <a:t>吊销营业执照</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17096948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产品质量责任</a:t>
            </a:r>
          </a:p>
        </p:txBody>
      </p:sp>
      <p:sp>
        <p:nvSpPr>
          <p:cNvPr id="37" name="文本框 36"/>
          <p:cNvSpPr txBox="1"/>
          <p:nvPr/>
        </p:nvSpPr>
        <p:spPr>
          <a:xfrm>
            <a:off x="673928" y="959286"/>
            <a:ext cx="11066929" cy="5509200"/>
          </a:xfrm>
          <a:prstGeom prst="rect">
            <a:avLst/>
          </a:prstGeom>
          <a:noFill/>
        </p:spPr>
        <p:txBody>
          <a:bodyPr wrap="square" rtlCol="0">
            <a:spAutoFit/>
          </a:bodyPr>
          <a:lstStyle/>
          <a:p>
            <a:r>
              <a:rPr lang="zh-CN" altLang="en-US" sz="2400" dirty="0"/>
              <a:t>二、产品质量行政责任</a:t>
            </a:r>
          </a:p>
          <a:p>
            <a:pPr indent="623888"/>
            <a:endParaRPr lang="en-US" altLang="zh-CN" sz="2400" dirty="0" smtClean="0"/>
          </a:p>
          <a:p>
            <a:pPr indent="534988"/>
            <a:r>
              <a:rPr lang="en-US" altLang="zh-CN" sz="2400" dirty="0"/>
              <a:t>(</a:t>
            </a:r>
            <a:r>
              <a:rPr lang="zh-CN" altLang="en-US" sz="2400" dirty="0"/>
              <a:t>二</a:t>
            </a:r>
            <a:r>
              <a:rPr lang="en-US" altLang="zh-CN" sz="2400" dirty="0"/>
              <a:t>)</a:t>
            </a:r>
            <a:r>
              <a:rPr lang="zh-CN" altLang="en-US" sz="2400" dirty="0"/>
              <a:t>中介机构的行政责任</a:t>
            </a:r>
          </a:p>
          <a:p>
            <a:pPr marL="623888" indent="446088"/>
            <a:r>
              <a:rPr lang="en-US" altLang="zh-CN" sz="2000" dirty="0"/>
              <a:t>(</a:t>
            </a:r>
            <a:r>
              <a:rPr lang="zh-CN" altLang="en-US" sz="2000" dirty="0"/>
              <a:t>１</a:t>
            </a:r>
            <a:r>
              <a:rPr lang="en-US" altLang="zh-CN" sz="2000" dirty="0"/>
              <a:t>)«</a:t>
            </a:r>
            <a:r>
              <a:rPr lang="zh-CN" altLang="en-US" sz="2000" dirty="0"/>
              <a:t>产品质量法</a:t>
            </a:r>
            <a:r>
              <a:rPr lang="en-US" altLang="zh-CN" sz="2000" dirty="0"/>
              <a:t>»</a:t>
            </a:r>
            <a:r>
              <a:rPr lang="zh-CN" altLang="en-US" sz="2000" dirty="0"/>
              <a:t>第５７条第１款规定</a:t>
            </a:r>
            <a:r>
              <a:rPr lang="en-US" altLang="zh-CN" sz="2000" dirty="0"/>
              <a:t>,</a:t>
            </a:r>
            <a:r>
              <a:rPr lang="zh-CN" altLang="en-US" sz="2000" dirty="0"/>
              <a:t>产品质量检验机构、认证机构伪造检验结果或</a:t>
            </a:r>
            <a:r>
              <a:rPr lang="zh-CN" altLang="en-US" sz="2000" dirty="0" smtClean="0"/>
              <a:t>者出具虚假证</a:t>
            </a:r>
            <a:r>
              <a:rPr lang="zh-CN" altLang="en-US" sz="2000" dirty="0"/>
              <a:t>明的</a:t>
            </a:r>
            <a:r>
              <a:rPr lang="en-US" altLang="zh-CN" sz="2000" dirty="0"/>
              <a:t>,</a:t>
            </a:r>
            <a:r>
              <a:rPr lang="zh-CN" altLang="en-US" sz="2000" dirty="0"/>
              <a:t>责令改正</a:t>
            </a:r>
            <a:r>
              <a:rPr lang="en-US" altLang="zh-CN" sz="2000" dirty="0"/>
              <a:t>,</a:t>
            </a:r>
            <a:r>
              <a:rPr lang="zh-CN" altLang="en-US" sz="2000" dirty="0"/>
              <a:t>对单位处５万元以上１０万元以下的罚款</a:t>
            </a:r>
            <a:r>
              <a:rPr lang="en-US" altLang="zh-CN" sz="2000" dirty="0"/>
              <a:t>,</a:t>
            </a:r>
            <a:r>
              <a:rPr lang="zh-CN" altLang="en-US" sz="2000" dirty="0"/>
              <a:t>对直接负责</a:t>
            </a:r>
            <a:r>
              <a:rPr lang="zh-CN" altLang="en-US" sz="2000" dirty="0" smtClean="0"/>
              <a:t>的主管人员和</a:t>
            </a:r>
            <a:r>
              <a:rPr lang="zh-CN" altLang="en-US" sz="2000" dirty="0"/>
              <a:t>其他直接责任人员处１万元以上５万元以下的罚款</a:t>
            </a:r>
            <a:r>
              <a:rPr lang="en-US" altLang="zh-CN" sz="2000" dirty="0"/>
              <a:t>;</a:t>
            </a:r>
            <a:r>
              <a:rPr lang="zh-CN" altLang="en-US" sz="2000" dirty="0"/>
              <a:t>有违法所得的</a:t>
            </a:r>
            <a:r>
              <a:rPr lang="en-US" altLang="zh-CN" sz="2000" dirty="0"/>
              <a:t>,</a:t>
            </a:r>
            <a:r>
              <a:rPr lang="zh-CN" altLang="en-US" sz="2000" dirty="0"/>
              <a:t>并处没收违法</a:t>
            </a:r>
            <a:r>
              <a:rPr lang="zh-CN" altLang="en-US" sz="2000" dirty="0" smtClean="0"/>
              <a:t>所得</a:t>
            </a:r>
            <a:r>
              <a:rPr lang="en-US" altLang="zh-CN" sz="2000" dirty="0"/>
              <a:t>;</a:t>
            </a:r>
            <a:r>
              <a:rPr lang="zh-CN" altLang="en-US" sz="2000" dirty="0"/>
              <a:t>情节严重的</a:t>
            </a:r>
            <a:r>
              <a:rPr lang="en-US" altLang="zh-CN" sz="2000" dirty="0"/>
              <a:t>,</a:t>
            </a:r>
            <a:r>
              <a:rPr lang="zh-CN" altLang="en-US" sz="2000" dirty="0"/>
              <a:t>取消其检验资格、认证资格</a:t>
            </a:r>
            <a:r>
              <a:rPr lang="en-US" altLang="zh-CN" sz="2000" dirty="0" smtClean="0"/>
              <a:t>.</a:t>
            </a:r>
          </a:p>
          <a:p>
            <a:pPr marL="623888" indent="446088"/>
            <a:r>
              <a:rPr lang="en-US" altLang="zh-CN" sz="2000" dirty="0"/>
              <a:t>(</a:t>
            </a:r>
            <a:r>
              <a:rPr lang="zh-CN" altLang="en-US" sz="2000" dirty="0"/>
              <a:t>２</a:t>
            </a:r>
            <a:r>
              <a:rPr lang="en-US" altLang="zh-CN" sz="2000" dirty="0"/>
              <a:t>)«</a:t>
            </a:r>
            <a:r>
              <a:rPr lang="zh-CN" altLang="en-US" sz="2000" dirty="0"/>
              <a:t>产品质量法</a:t>
            </a:r>
            <a:r>
              <a:rPr lang="en-US" altLang="zh-CN" sz="2000" dirty="0" smtClean="0"/>
              <a:t>»</a:t>
            </a:r>
            <a:r>
              <a:rPr lang="zh-CN" altLang="en-US" sz="2000" dirty="0" smtClean="0"/>
              <a:t> 规</a:t>
            </a:r>
            <a:r>
              <a:rPr lang="zh-CN" altLang="en-US" sz="2000" dirty="0"/>
              <a:t>定</a:t>
            </a:r>
            <a:r>
              <a:rPr lang="en-US" altLang="zh-CN" sz="2000" dirty="0"/>
              <a:t>,</a:t>
            </a:r>
            <a:r>
              <a:rPr lang="zh-CN" altLang="en-US" sz="2000" dirty="0"/>
              <a:t>产品质量检验机构、认证机构出具的检验结果</a:t>
            </a:r>
            <a:r>
              <a:rPr lang="zh-CN" altLang="en-US" sz="2000" dirty="0" smtClean="0"/>
              <a:t>或者证</a:t>
            </a:r>
            <a:r>
              <a:rPr lang="zh-CN" altLang="en-US" sz="2000" dirty="0"/>
              <a:t>明不实</a:t>
            </a:r>
            <a:r>
              <a:rPr lang="en-US" altLang="zh-CN" sz="2000" dirty="0"/>
              <a:t>,</a:t>
            </a:r>
            <a:r>
              <a:rPr lang="zh-CN" altLang="en-US" sz="2000" dirty="0"/>
              <a:t>造成损失的</a:t>
            </a:r>
            <a:r>
              <a:rPr lang="en-US" altLang="zh-CN" sz="2000" dirty="0"/>
              <a:t>,</a:t>
            </a:r>
            <a:r>
              <a:rPr lang="zh-CN" altLang="en-US" sz="2000" dirty="0"/>
              <a:t>应当承担相应的赔偿责任</a:t>
            </a:r>
            <a:r>
              <a:rPr lang="en-US" altLang="zh-CN" sz="2000" dirty="0"/>
              <a:t>;</a:t>
            </a:r>
            <a:r>
              <a:rPr lang="zh-CN" altLang="en-US" sz="2000" dirty="0"/>
              <a:t>造成重大损失的</a:t>
            </a:r>
            <a:r>
              <a:rPr lang="en-US" altLang="zh-CN" sz="2000" dirty="0"/>
              <a:t>,</a:t>
            </a:r>
            <a:r>
              <a:rPr lang="zh-CN" altLang="en-US" sz="2000" dirty="0"/>
              <a:t>撤销其检验资格、</a:t>
            </a:r>
            <a:r>
              <a:rPr lang="zh-CN" altLang="en-US" sz="2000" dirty="0" smtClean="0"/>
              <a:t>认证资</a:t>
            </a:r>
            <a:r>
              <a:rPr lang="zh-CN" altLang="en-US" sz="2000" dirty="0"/>
              <a:t>格</a:t>
            </a:r>
            <a:r>
              <a:rPr lang="en-US" altLang="zh-CN" sz="2000" dirty="0"/>
              <a:t>.</a:t>
            </a:r>
          </a:p>
          <a:p>
            <a:pPr marL="623888" indent="446088"/>
            <a:r>
              <a:rPr lang="en-US" altLang="zh-CN" sz="2000" dirty="0"/>
              <a:t>(</a:t>
            </a:r>
            <a:r>
              <a:rPr lang="zh-CN" altLang="en-US" sz="2000" dirty="0" smtClean="0"/>
              <a:t>３</a:t>
            </a:r>
            <a:r>
              <a:rPr lang="en-US" altLang="zh-CN" sz="2000" dirty="0" smtClean="0"/>
              <a:t>) «</a:t>
            </a:r>
            <a:r>
              <a:rPr lang="zh-CN" altLang="en-US" sz="2000" dirty="0"/>
              <a:t>产品质量法</a:t>
            </a:r>
            <a:r>
              <a:rPr lang="en-US" altLang="zh-CN" sz="2000" dirty="0"/>
              <a:t>»</a:t>
            </a:r>
            <a:r>
              <a:rPr lang="zh-CN" altLang="en-US" sz="2000" dirty="0" smtClean="0"/>
              <a:t>的有关规定</a:t>
            </a:r>
            <a:r>
              <a:rPr lang="en-US" altLang="zh-CN" sz="2000" dirty="0"/>
              <a:t>,</a:t>
            </a:r>
            <a:r>
              <a:rPr lang="zh-CN" altLang="en-US" sz="2000" dirty="0"/>
              <a:t>对不符合认证标准而使用认证标志的产品</a:t>
            </a:r>
            <a:r>
              <a:rPr lang="en-US" altLang="zh-CN" sz="2000" dirty="0"/>
              <a:t>,</a:t>
            </a:r>
            <a:r>
              <a:rPr lang="zh-CN" altLang="en-US" sz="2000" dirty="0"/>
              <a:t>未依法要求其改正或</a:t>
            </a:r>
            <a:r>
              <a:rPr lang="zh-CN" altLang="en-US" sz="2000" dirty="0" smtClean="0"/>
              <a:t>者取消其使用认证标志资</a:t>
            </a:r>
            <a:r>
              <a:rPr lang="zh-CN" altLang="en-US" sz="2000" dirty="0"/>
              <a:t>格的</a:t>
            </a:r>
            <a:r>
              <a:rPr lang="en-US" altLang="zh-CN" sz="2000" dirty="0"/>
              <a:t>,</a:t>
            </a:r>
            <a:r>
              <a:rPr lang="zh-CN" altLang="en-US" sz="2000" dirty="0"/>
              <a:t>对因产品不符合认证标准给消费者造成的损失</a:t>
            </a:r>
            <a:r>
              <a:rPr lang="en-US" altLang="zh-CN" sz="2000" dirty="0"/>
              <a:t>,</a:t>
            </a:r>
            <a:r>
              <a:rPr lang="zh-CN" altLang="en-US" sz="2000" dirty="0"/>
              <a:t>与产品的生产者、销售</a:t>
            </a:r>
            <a:r>
              <a:rPr lang="zh-CN" altLang="en-US" sz="2000" dirty="0" smtClean="0"/>
              <a:t>者承担连带责</a:t>
            </a:r>
            <a:r>
              <a:rPr lang="zh-CN" altLang="en-US" sz="2000" dirty="0"/>
              <a:t>任</a:t>
            </a:r>
            <a:r>
              <a:rPr lang="en-US" altLang="zh-CN" sz="2000" dirty="0"/>
              <a:t>;</a:t>
            </a:r>
            <a:r>
              <a:rPr lang="zh-CN" altLang="en-US" sz="2000" dirty="0"/>
              <a:t>情节严重的</a:t>
            </a:r>
            <a:r>
              <a:rPr lang="en-US" altLang="zh-CN" sz="2000" dirty="0"/>
              <a:t>,</a:t>
            </a:r>
            <a:r>
              <a:rPr lang="zh-CN" altLang="en-US" sz="2000" dirty="0"/>
              <a:t>撤销其认证资格</a:t>
            </a:r>
            <a:r>
              <a:rPr lang="en-US" altLang="zh-CN" sz="2000" dirty="0"/>
              <a:t>.</a:t>
            </a:r>
          </a:p>
          <a:p>
            <a:pPr marL="623888" indent="446088"/>
            <a:r>
              <a:rPr lang="en-US" altLang="zh-CN" sz="2000" dirty="0"/>
              <a:t>(</a:t>
            </a:r>
            <a:r>
              <a:rPr lang="zh-CN" altLang="en-US" sz="2000" dirty="0"/>
              <a:t>４</a:t>
            </a:r>
            <a:r>
              <a:rPr lang="en-US" altLang="zh-CN" sz="2000" dirty="0"/>
              <a:t>)«</a:t>
            </a:r>
            <a:r>
              <a:rPr lang="zh-CN" altLang="en-US" sz="2000" dirty="0"/>
              <a:t>产品质量法</a:t>
            </a:r>
            <a:r>
              <a:rPr lang="en-US" altLang="zh-CN" sz="2000" dirty="0" smtClean="0"/>
              <a:t>»</a:t>
            </a:r>
            <a:r>
              <a:rPr lang="zh-CN" altLang="en-US" sz="2000" dirty="0" smtClean="0"/>
              <a:t> 规</a:t>
            </a:r>
            <a:r>
              <a:rPr lang="zh-CN" altLang="en-US" sz="2000" dirty="0"/>
              <a:t>定</a:t>
            </a:r>
            <a:r>
              <a:rPr lang="en-US" altLang="zh-CN" sz="2000" dirty="0"/>
              <a:t>,</a:t>
            </a:r>
            <a:r>
              <a:rPr lang="zh-CN" altLang="en-US" sz="2000" dirty="0"/>
              <a:t>社会团体、社会中介机构对产品质量作出承诺、保证</a:t>
            </a:r>
            <a:r>
              <a:rPr lang="en-US" altLang="zh-CN" sz="2000" dirty="0"/>
              <a:t>,</a:t>
            </a:r>
            <a:r>
              <a:rPr lang="zh-CN" altLang="en-US" sz="2000" dirty="0" smtClean="0"/>
              <a:t>而该产品</a:t>
            </a:r>
            <a:r>
              <a:rPr lang="zh-CN" altLang="en-US" sz="2000" dirty="0"/>
              <a:t>又不符合其承诺、保证的质量要求</a:t>
            </a:r>
            <a:r>
              <a:rPr lang="en-US" altLang="zh-CN" sz="2000" dirty="0"/>
              <a:t>,</a:t>
            </a:r>
            <a:r>
              <a:rPr lang="zh-CN" altLang="en-US" sz="2000" dirty="0"/>
              <a:t>给消费者造成损失的</a:t>
            </a:r>
            <a:r>
              <a:rPr lang="en-US" altLang="zh-CN" sz="2000" dirty="0"/>
              <a:t>,</a:t>
            </a:r>
            <a:r>
              <a:rPr lang="zh-CN" altLang="en-US" sz="2000" dirty="0"/>
              <a:t>与产品的生产者、销售</a:t>
            </a:r>
            <a:r>
              <a:rPr lang="zh-CN" altLang="en-US" sz="2000" dirty="0" smtClean="0"/>
              <a:t>者承担连带责</a:t>
            </a:r>
            <a:r>
              <a:rPr lang="zh-CN" altLang="en-US" sz="2000" dirty="0"/>
              <a:t>任</a:t>
            </a:r>
            <a:r>
              <a:rPr lang="en-US" altLang="zh-CN" sz="2000" dirty="0"/>
              <a:t>.</a:t>
            </a:r>
          </a:p>
          <a:p>
            <a:pPr marL="623888" indent="446088"/>
            <a:r>
              <a:rPr lang="en-US" altLang="zh-CN" sz="2000" dirty="0"/>
              <a:t>(</a:t>
            </a:r>
            <a:r>
              <a:rPr lang="zh-CN" altLang="en-US" sz="2000" dirty="0"/>
              <a:t>５</a:t>
            </a:r>
            <a:r>
              <a:rPr lang="en-US" altLang="zh-CN" sz="2000" dirty="0"/>
              <a:t>)«</a:t>
            </a:r>
            <a:r>
              <a:rPr lang="zh-CN" altLang="en-US" sz="2000" dirty="0"/>
              <a:t>产品质量法</a:t>
            </a:r>
            <a:r>
              <a:rPr lang="en-US" altLang="zh-CN" sz="2000" dirty="0" smtClean="0"/>
              <a:t>»</a:t>
            </a:r>
            <a:r>
              <a:rPr lang="zh-CN" altLang="en-US" sz="2000" dirty="0" smtClean="0"/>
              <a:t> 规</a:t>
            </a:r>
            <a:r>
              <a:rPr lang="zh-CN" altLang="en-US" sz="2000" dirty="0"/>
              <a:t>定</a:t>
            </a:r>
            <a:r>
              <a:rPr lang="en-US" altLang="zh-CN" sz="2000" dirty="0"/>
              <a:t>,</a:t>
            </a:r>
            <a:r>
              <a:rPr lang="zh-CN" altLang="en-US" sz="2000" dirty="0"/>
              <a:t>在广告中对产品质量作虚假宣传</a:t>
            </a:r>
            <a:r>
              <a:rPr lang="en-US" altLang="zh-CN" sz="2000" dirty="0"/>
              <a:t>,</a:t>
            </a:r>
            <a:r>
              <a:rPr lang="zh-CN" altLang="en-US" sz="2000" dirty="0" smtClean="0"/>
              <a:t>欺骗和误导消费者的</a:t>
            </a:r>
            <a:r>
              <a:rPr lang="en-US" altLang="zh-CN" sz="2000" dirty="0"/>
              <a:t>,</a:t>
            </a:r>
            <a:r>
              <a:rPr lang="zh-CN" altLang="en-US" sz="2000" dirty="0"/>
              <a:t>依照</a:t>
            </a:r>
            <a:r>
              <a:rPr lang="en-US" altLang="zh-CN" sz="2000" dirty="0"/>
              <a:t>«</a:t>
            </a:r>
            <a:r>
              <a:rPr lang="zh-CN" altLang="en-US" sz="2000" dirty="0"/>
              <a:t>广告法</a:t>
            </a:r>
            <a:r>
              <a:rPr lang="en-US" altLang="zh-CN" sz="2000" dirty="0"/>
              <a:t>»</a:t>
            </a:r>
            <a:r>
              <a:rPr lang="zh-CN" altLang="en-US" sz="2000" dirty="0"/>
              <a:t>的规定追究法律责任</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2044746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产品质量责任</a:t>
            </a:r>
          </a:p>
        </p:txBody>
      </p:sp>
      <p:sp>
        <p:nvSpPr>
          <p:cNvPr id="37" name="文本框 36"/>
          <p:cNvSpPr txBox="1"/>
          <p:nvPr/>
        </p:nvSpPr>
        <p:spPr>
          <a:xfrm>
            <a:off x="673928" y="959285"/>
            <a:ext cx="10933257" cy="4278094"/>
          </a:xfrm>
          <a:prstGeom prst="rect">
            <a:avLst/>
          </a:prstGeom>
          <a:noFill/>
        </p:spPr>
        <p:txBody>
          <a:bodyPr wrap="square" rtlCol="0">
            <a:spAutoFit/>
          </a:bodyPr>
          <a:lstStyle/>
          <a:p>
            <a:r>
              <a:rPr lang="zh-CN" altLang="en-US" sz="2400" dirty="0"/>
              <a:t>二、产品质量行政责任</a:t>
            </a:r>
          </a:p>
          <a:p>
            <a:pPr indent="623888"/>
            <a:endParaRPr lang="en-US" altLang="zh-CN" sz="2400" dirty="0" smtClean="0"/>
          </a:p>
          <a:p>
            <a:pPr indent="623888"/>
            <a:r>
              <a:rPr lang="en-US" altLang="zh-CN" sz="2400" dirty="0"/>
              <a:t>(</a:t>
            </a:r>
            <a:r>
              <a:rPr lang="zh-CN" altLang="en-US" sz="2400" dirty="0"/>
              <a:t>三</a:t>
            </a:r>
            <a:r>
              <a:rPr lang="en-US" altLang="zh-CN" sz="2400" dirty="0"/>
              <a:t>)</a:t>
            </a:r>
            <a:r>
              <a:rPr lang="zh-CN" altLang="en-US" sz="2400" dirty="0"/>
              <a:t>其他经营者的行政责任</a:t>
            </a:r>
          </a:p>
          <a:p>
            <a:pPr marL="623888" indent="534988"/>
            <a:r>
              <a:rPr lang="en-US" altLang="zh-CN" sz="2000" dirty="0"/>
              <a:t>(</a:t>
            </a:r>
            <a:r>
              <a:rPr lang="zh-CN" altLang="en-US" sz="2000" dirty="0"/>
              <a:t>１</a:t>
            </a:r>
            <a:r>
              <a:rPr lang="en-US" altLang="zh-CN" sz="2000" dirty="0"/>
              <a:t>)«</a:t>
            </a:r>
            <a:r>
              <a:rPr lang="zh-CN" altLang="en-US" sz="2000" dirty="0"/>
              <a:t>产品质量法</a:t>
            </a:r>
            <a:r>
              <a:rPr lang="en-US" altLang="zh-CN" sz="2000" dirty="0"/>
              <a:t>»</a:t>
            </a:r>
            <a:r>
              <a:rPr lang="zh-CN" altLang="en-US" sz="2000" dirty="0"/>
              <a:t>第６０条规定</a:t>
            </a:r>
            <a:r>
              <a:rPr lang="en-US" altLang="zh-CN" sz="2000" dirty="0"/>
              <a:t>,</a:t>
            </a:r>
            <a:r>
              <a:rPr lang="zh-CN" altLang="en-US" sz="2000" dirty="0"/>
              <a:t>对生产者专门用于生产不符合保障人体健康和人身、</a:t>
            </a:r>
            <a:r>
              <a:rPr lang="zh-CN" altLang="en-US" sz="2000" dirty="0" smtClean="0"/>
              <a:t>财产</a:t>
            </a:r>
            <a:r>
              <a:rPr lang="zh-CN" altLang="en-US" sz="2000" dirty="0"/>
              <a:t>安全标准的产品、国家明令淘汰的产品或者以假充真的产品的原辅材料、包装物、生产</a:t>
            </a:r>
            <a:r>
              <a:rPr lang="zh-CN" altLang="en-US" sz="2000" dirty="0" smtClean="0"/>
              <a:t>工具</a:t>
            </a:r>
            <a:r>
              <a:rPr lang="en-US" altLang="zh-CN" sz="2000" dirty="0"/>
              <a:t>,</a:t>
            </a:r>
            <a:r>
              <a:rPr lang="zh-CN" altLang="en-US" sz="2000" dirty="0"/>
              <a:t>应当予以没收</a:t>
            </a:r>
            <a:r>
              <a:rPr lang="en-US" altLang="zh-CN" sz="2000" dirty="0"/>
              <a:t>.</a:t>
            </a:r>
          </a:p>
          <a:p>
            <a:pPr marL="623888" indent="534988"/>
            <a:r>
              <a:rPr lang="en-US" altLang="zh-CN" sz="2000" dirty="0"/>
              <a:t>(</a:t>
            </a:r>
            <a:r>
              <a:rPr lang="zh-CN" altLang="en-US" sz="2000" dirty="0"/>
              <a:t>２</a:t>
            </a:r>
            <a:r>
              <a:rPr lang="en-US" altLang="zh-CN" sz="2000" dirty="0"/>
              <a:t>)«</a:t>
            </a:r>
            <a:r>
              <a:rPr lang="zh-CN" altLang="en-US" sz="2000" dirty="0"/>
              <a:t>产品质量法</a:t>
            </a:r>
            <a:r>
              <a:rPr lang="en-US" altLang="zh-CN" sz="2000" dirty="0"/>
              <a:t>»</a:t>
            </a:r>
            <a:r>
              <a:rPr lang="zh-CN" altLang="en-US" sz="2000" dirty="0"/>
              <a:t>第６１条规定</a:t>
            </a:r>
            <a:r>
              <a:rPr lang="en-US" altLang="zh-CN" sz="2000" dirty="0"/>
              <a:t>,</a:t>
            </a:r>
            <a:r>
              <a:rPr lang="zh-CN" altLang="en-US" sz="2000" dirty="0"/>
              <a:t>知道或者应当知道属于</a:t>
            </a:r>
            <a:r>
              <a:rPr lang="en-US" altLang="zh-CN" sz="2000" dirty="0"/>
              <a:t>«</a:t>
            </a:r>
            <a:r>
              <a:rPr lang="zh-CN" altLang="en-US" sz="2000" dirty="0"/>
              <a:t>产品质量法</a:t>
            </a:r>
            <a:r>
              <a:rPr lang="en-US" altLang="zh-CN" sz="2000" dirty="0"/>
              <a:t>»</a:t>
            </a:r>
            <a:r>
              <a:rPr lang="zh-CN" altLang="en-US" sz="2000" dirty="0"/>
              <a:t>规定禁止生产、</a:t>
            </a:r>
            <a:r>
              <a:rPr lang="zh-CN" altLang="en-US" sz="2000" dirty="0" smtClean="0"/>
              <a:t>销售</a:t>
            </a:r>
            <a:r>
              <a:rPr lang="zh-CN" altLang="en-US" sz="2000" dirty="0"/>
              <a:t>的产品而为其提供运输、保管、仓储等便利条件的</a:t>
            </a:r>
            <a:r>
              <a:rPr lang="en-US" altLang="zh-CN" sz="2000" dirty="0"/>
              <a:t>,</a:t>
            </a:r>
            <a:r>
              <a:rPr lang="zh-CN" altLang="en-US" sz="2000" dirty="0"/>
              <a:t>或者为以假充</a:t>
            </a:r>
            <a:r>
              <a:rPr lang="zh-CN" altLang="en-US" sz="2000" dirty="0" smtClean="0"/>
              <a:t>真的产品提供制假生产技术</a:t>
            </a:r>
            <a:r>
              <a:rPr lang="zh-CN" altLang="en-US" sz="2000" dirty="0"/>
              <a:t>的</a:t>
            </a:r>
            <a:r>
              <a:rPr lang="en-US" altLang="zh-CN" sz="2000" dirty="0"/>
              <a:t>,</a:t>
            </a:r>
            <a:r>
              <a:rPr lang="zh-CN" altLang="en-US" sz="2000" dirty="0"/>
              <a:t>没收全部运输、保管、仓储或者提供制假生产技术的收入</a:t>
            </a:r>
            <a:r>
              <a:rPr lang="en-US" altLang="zh-CN" sz="2000" dirty="0"/>
              <a:t>,</a:t>
            </a:r>
            <a:r>
              <a:rPr lang="zh-CN" altLang="en-US" sz="2000" dirty="0"/>
              <a:t>并处违法收入５０％以上</a:t>
            </a:r>
            <a:r>
              <a:rPr lang="zh-CN" altLang="en-US" sz="2000" dirty="0" smtClean="0"/>
              <a:t>３</a:t>
            </a:r>
            <a:r>
              <a:rPr lang="zh-CN" altLang="en-US" sz="2000" dirty="0"/>
              <a:t>倍以下的罚款</a:t>
            </a:r>
            <a:r>
              <a:rPr lang="en-US" altLang="zh-CN" sz="2000" dirty="0"/>
              <a:t>.</a:t>
            </a:r>
          </a:p>
          <a:p>
            <a:pPr marL="623888" indent="534988"/>
            <a:r>
              <a:rPr lang="en-US" altLang="zh-CN" sz="2000" dirty="0"/>
              <a:t>(</a:t>
            </a:r>
            <a:r>
              <a:rPr lang="zh-CN" altLang="en-US" sz="2000" dirty="0"/>
              <a:t>３</a:t>
            </a:r>
            <a:r>
              <a:rPr lang="en-US" altLang="zh-CN" sz="2000" dirty="0"/>
              <a:t>)«</a:t>
            </a:r>
            <a:r>
              <a:rPr lang="zh-CN" altLang="en-US" sz="2000" dirty="0"/>
              <a:t>产品质量法</a:t>
            </a:r>
            <a:r>
              <a:rPr lang="en-US" altLang="zh-CN" sz="2000" dirty="0" smtClean="0"/>
              <a:t>»</a:t>
            </a:r>
            <a:r>
              <a:rPr lang="zh-CN" altLang="en-US" sz="2000" dirty="0" smtClean="0"/>
              <a:t> 规</a:t>
            </a:r>
            <a:r>
              <a:rPr lang="zh-CN" altLang="en-US" sz="2000" dirty="0"/>
              <a:t>定</a:t>
            </a:r>
            <a:r>
              <a:rPr lang="en-US" altLang="zh-CN" sz="2000" dirty="0"/>
              <a:t>,</a:t>
            </a:r>
            <a:r>
              <a:rPr lang="zh-CN" altLang="en-US" sz="2000" dirty="0"/>
              <a:t>服务业的经营者将</a:t>
            </a:r>
            <a:r>
              <a:rPr lang="en-US" altLang="zh-CN" sz="2000" dirty="0"/>
              <a:t>«</a:t>
            </a:r>
            <a:r>
              <a:rPr lang="zh-CN" altLang="en-US" sz="2000" dirty="0"/>
              <a:t>产品质量法</a:t>
            </a:r>
            <a:r>
              <a:rPr lang="en-US" altLang="zh-CN" sz="2000" dirty="0"/>
              <a:t>»</a:t>
            </a:r>
            <a:r>
              <a:rPr lang="zh-CN" altLang="en-US" sz="2000" dirty="0"/>
              <a:t>规定禁止销售</a:t>
            </a:r>
            <a:r>
              <a:rPr lang="zh-CN" altLang="en-US" sz="2000" dirty="0" smtClean="0"/>
              <a:t>的产品用于经营</a:t>
            </a:r>
            <a:r>
              <a:rPr lang="zh-CN" altLang="en-US" sz="2000" dirty="0"/>
              <a:t>性服务的</a:t>
            </a:r>
            <a:r>
              <a:rPr lang="en-US" altLang="zh-CN" sz="2000" dirty="0"/>
              <a:t>,</a:t>
            </a:r>
            <a:r>
              <a:rPr lang="zh-CN" altLang="en-US" sz="2000" dirty="0"/>
              <a:t>责令停止使用</a:t>
            </a:r>
            <a:r>
              <a:rPr lang="en-US" altLang="zh-CN" sz="2000" dirty="0"/>
              <a:t>;</a:t>
            </a:r>
            <a:r>
              <a:rPr lang="zh-CN" altLang="en-US" sz="2000" dirty="0"/>
              <a:t>对知道或者应当知道所使用的产品属于</a:t>
            </a:r>
            <a:r>
              <a:rPr lang="en-US" altLang="zh-CN" sz="2000" dirty="0"/>
              <a:t>«</a:t>
            </a:r>
            <a:r>
              <a:rPr lang="zh-CN" altLang="en-US" sz="2000" dirty="0"/>
              <a:t>产品质量法</a:t>
            </a:r>
            <a:r>
              <a:rPr lang="en-US" altLang="zh-CN" sz="2000" dirty="0"/>
              <a:t>»</a:t>
            </a:r>
            <a:r>
              <a:rPr lang="zh-CN" altLang="en-US" sz="2000" dirty="0" smtClean="0"/>
              <a:t>规定禁止销售</a:t>
            </a:r>
            <a:r>
              <a:rPr lang="zh-CN" altLang="en-US" sz="2000" dirty="0"/>
              <a:t>的产品的</a:t>
            </a:r>
            <a:r>
              <a:rPr lang="en-US" altLang="zh-CN" sz="2000" dirty="0"/>
              <a:t>,</a:t>
            </a:r>
            <a:r>
              <a:rPr lang="zh-CN" altLang="en-US" sz="2000" dirty="0"/>
              <a:t>按照违法使用的产</a:t>
            </a:r>
            <a:r>
              <a:rPr lang="zh-CN" altLang="en-US" sz="2000" dirty="0" smtClean="0"/>
              <a:t>品的货值金额</a:t>
            </a:r>
            <a:r>
              <a:rPr lang="en-US" altLang="zh-CN" sz="2000" dirty="0"/>
              <a:t>,</a:t>
            </a:r>
            <a:r>
              <a:rPr lang="zh-CN" altLang="en-US" sz="2000" dirty="0" smtClean="0"/>
              <a:t>依照</a:t>
            </a:r>
            <a:r>
              <a:rPr lang="en-US" altLang="zh-CN" sz="2000" dirty="0"/>
              <a:t>«</a:t>
            </a:r>
            <a:r>
              <a:rPr lang="zh-CN" altLang="en-US" sz="2000" dirty="0"/>
              <a:t>产品质量法</a:t>
            </a:r>
            <a:r>
              <a:rPr lang="en-US" altLang="zh-CN" sz="2000" dirty="0"/>
              <a:t>»</a:t>
            </a:r>
            <a:r>
              <a:rPr lang="zh-CN" altLang="en-US" sz="2000" dirty="0"/>
              <a:t>对销售者的处罚规定处罚</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40184970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产品质量责任</a:t>
            </a:r>
          </a:p>
        </p:txBody>
      </p:sp>
      <p:sp>
        <p:nvSpPr>
          <p:cNvPr id="37" name="文本框 36"/>
          <p:cNvSpPr txBox="1"/>
          <p:nvPr/>
        </p:nvSpPr>
        <p:spPr>
          <a:xfrm>
            <a:off x="673928" y="959285"/>
            <a:ext cx="10933257" cy="4985981"/>
          </a:xfrm>
          <a:prstGeom prst="rect">
            <a:avLst/>
          </a:prstGeom>
          <a:noFill/>
        </p:spPr>
        <p:txBody>
          <a:bodyPr wrap="square" rtlCol="0">
            <a:spAutoFit/>
          </a:bodyPr>
          <a:lstStyle/>
          <a:p>
            <a:r>
              <a:rPr lang="zh-CN" altLang="en-US" sz="2400" dirty="0"/>
              <a:t>二、产品质量行政责任</a:t>
            </a:r>
          </a:p>
          <a:p>
            <a:pPr indent="623888"/>
            <a:r>
              <a:rPr lang="en-US" altLang="zh-CN" sz="2400" dirty="0" smtClean="0"/>
              <a:t>(</a:t>
            </a:r>
            <a:r>
              <a:rPr lang="zh-CN" altLang="en-US" sz="2400" dirty="0"/>
              <a:t>四</a:t>
            </a:r>
            <a:r>
              <a:rPr lang="en-US" altLang="zh-CN" sz="2400" dirty="0"/>
              <a:t>)</a:t>
            </a:r>
            <a:r>
              <a:rPr lang="zh-CN" altLang="en-US" sz="2400" dirty="0"/>
              <a:t>国家机关工作人员的行政责任</a:t>
            </a:r>
          </a:p>
          <a:p>
            <a:pPr indent="623888"/>
            <a:r>
              <a:rPr lang="en-US" altLang="zh-CN" dirty="0"/>
              <a:t>(</a:t>
            </a:r>
            <a:r>
              <a:rPr lang="zh-CN" altLang="en-US" dirty="0"/>
              <a:t>１</a:t>
            </a:r>
            <a:r>
              <a:rPr lang="en-US" altLang="zh-CN" dirty="0"/>
              <a:t>)«</a:t>
            </a:r>
            <a:r>
              <a:rPr lang="zh-CN" altLang="en-US" dirty="0"/>
              <a:t>产品质量法</a:t>
            </a:r>
            <a:r>
              <a:rPr lang="en-US" altLang="zh-CN" dirty="0" smtClean="0"/>
              <a:t>»</a:t>
            </a:r>
            <a:r>
              <a:rPr lang="zh-CN" altLang="en-US" dirty="0" smtClean="0"/>
              <a:t> 规</a:t>
            </a:r>
            <a:r>
              <a:rPr lang="zh-CN" altLang="en-US" dirty="0"/>
              <a:t>定</a:t>
            </a:r>
            <a:r>
              <a:rPr lang="en-US" altLang="zh-CN" dirty="0"/>
              <a:t>,</a:t>
            </a:r>
            <a:r>
              <a:rPr lang="zh-CN" altLang="en-US" dirty="0"/>
              <a:t>各级人民政府工作人员和其他国家机关工作人员有下</a:t>
            </a:r>
          </a:p>
          <a:p>
            <a:pPr indent="623888"/>
            <a:r>
              <a:rPr lang="zh-CN" altLang="en-US" dirty="0"/>
              <a:t>列情形之一的</a:t>
            </a:r>
            <a:r>
              <a:rPr lang="en-US" altLang="zh-CN" dirty="0"/>
              <a:t>,</a:t>
            </a:r>
            <a:r>
              <a:rPr lang="zh-CN" altLang="en-US" dirty="0"/>
              <a:t>依法给予行政处分</a:t>
            </a:r>
            <a:r>
              <a:rPr lang="en-US" altLang="zh-CN" dirty="0"/>
              <a:t>:</a:t>
            </a:r>
            <a:r>
              <a:rPr lang="zh-CN" altLang="en-US" dirty="0"/>
              <a:t>包庇、放纵产品生产、销售中违反</a:t>
            </a:r>
            <a:r>
              <a:rPr lang="en-US" altLang="zh-CN" dirty="0"/>
              <a:t>«</a:t>
            </a:r>
            <a:r>
              <a:rPr lang="zh-CN" altLang="en-US" dirty="0"/>
              <a:t>产品质量法</a:t>
            </a:r>
            <a:r>
              <a:rPr lang="en-US" altLang="zh-CN" dirty="0"/>
              <a:t>»</a:t>
            </a:r>
            <a:r>
              <a:rPr lang="zh-CN" altLang="en-US" dirty="0"/>
              <a:t>规</a:t>
            </a:r>
            <a:r>
              <a:rPr lang="zh-CN" altLang="en-US" dirty="0" smtClean="0"/>
              <a:t>定行为的</a:t>
            </a:r>
            <a:r>
              <a:rPr lang="en-US" altLang="zh-CN" dirty="0"/>
              <a:t>;</a:t>
            </a:r>
            <a:r>
              <a:rPr lang="zh-CN" altLang="en-US" dirty="0"/>
              <a:t>向从事违反</a:t>
            </a:r>
            <a:r>
              <a:rPr lang="en-US" altLang="zh-CN" dirty="0"/>
              <a:t>«</a:t>
            </a:r>
            <a:r>
              <a:rPr lang="zh-CN" altLang="en-US" dirty="0"/>
              <a:t>产品质量法</a:t>
            </a:r>
            <a:r>
              <a:rPr lang="en-US" altLang="zh-CN" dirty="0"/>
              <a:t>»</a:t>
            </a:r>
            <a:r>
              <a:rPr lang="zh-CN" altLang="en-US" dirty="0"/>
              <a:t>规定的生产、销售活动的当事人通风报信</a:t>
            </a:r>
            <a:r>
              <a:rPr lang="en-US" altLang="zh-CN" dirty="0"/>
              <a:t>,</a:t>
            </a:r>
            <a:r>
              <a:rPr lang="zh-CN" altLang="en-US" dirty="0"/>
              <a:t>帮助其逃避查处的</a:t>
            </a:r>
            <a:r>
              <a:rPr lang="en-US" altLang="zh-CN" dirty="0" smtClean="0"/>
              <a:t>;</a:t>
            </a:r>
            <a:r>
              <a:rPr lang="zh-CN" altLang="en-US" dirty="0" smtClean="0"/>
              <a:t>阻挠</a:t>
            </a:r>
            <a:r>
              <a:rPr lang="zh-CN" altLang="en-US" dirty="0"/>
              <a:t>、干预产品质量监督部门或者工商行政管理部门依法对产品生产、销售中违反</a:t>
            </a:r>
            <a:r>
              <a:rPr lang="en-US" altLang="zh-CN" dirty="0"/>
              <a:t>«</a:t>
            </a:r>
            <a:r>
              <a:rPr lang="zh-CN" altLang="en-US" dirty="0" smtClean="0"/>
              <a:t>产品质量法</a:t>
            </a:r>
            <a:r>
              <a:rPr lang="en-US" altLang="zh-CN" dirty="0"/>
              <a:t>»</a:t>
            </a:r>
            <a:r>
              <a:rPr lang="zh-CN" altLang="en-US" dirty="0"/>
              <a:t>规定的行为进行查处</a:t>
            </a:r>
            <a:r>
              <a:rPr lang="en-US" altLang="zh-CN" dirty="0"/>
              <a:t>,</a:t>
            </a:r>
            <a:r>
              <a:rPr lang="zh-CN" altLang="en-US" dirty="0"/>
              <a:t>造成严重后果的</a:t>
            </a:r>
            <a:r>
              <a:rPr lang="en-US" altLang="zh-CN" dirty="0"/>
              <a:t>.</a:t>
            </a:r>
          </a:p>
          <a:p>
            <a:pPr indent="623888"/>
            <a:r>
              <a:rPr lang="en-US" altLang="zh-CN" dirty="0"/>
              <a:t>(</a:t>
            </a:r>
            <a:r>
              <a:rPr lang="zh-CN" altLang="en-US" dirty="0"/>
              <a:t>２</a:t>
            </a:r>
            <a:r>
              <a:rPr lang="en-US" altLang="zh-CN" dirty="0"/>
              <a:t>)«</a:t>
            </a:r>
            <a:r>
              <a:rPr lang="zh-CN" altLang="en-US" dirty="0"/>
              <a:t>产品质量法</a:t>
            </a:r>
            <a:r>
              <a:rPr lang="en-US" altLang="zh-CN" dirty="0" smtClean="0"/>
              <a:t>»</a:t>
            </a:r>
            <a:r>
              <a:rPr lang="zh-CN" altLang="en-US" dirty="0" smtClean="0"/>
              <a:t> 规</a:t>
            </a:r>
            <a:r>
              <a:rPr lang="zh-CN" altLang="en-US" dirty="0"/>
              <a:t>定</a:t>
            </a:r>
            <a:r>
              <a:rPr lang="en-US" altLang="zh-CN" dirty="0"/>
              <a:t>,</a:t>
            </a:r>
            <a:r>
              <a:rPr lang="zh-CN" altLang="en-US" dirty="0"/>
              <a:t>产品质量监督部门在产品质量监督抽查中超过规</a:t>
            </a:r>
            <a:r>
              <a:rPr lang="zh-CN" altLang="en-US" dirty="0" smtClean="0"/>
              <a:t>定的数量索取样品</a:t>
            </a:r>
            <a:r>
              <a:rPr lang="zh-CN" altLang="en-US" dirty="0"/>
              <a:t>或者向被检查人收取检验费用的</a:t>
            </a:r>
            <a:r>
              <a:rPr lang="en-US" altLang="zh-CN" dirty="0"/>
              <a:t>,</a:t>
            </a:r>
            <a:r>
              <a:rPr lang="zh-CN" altLang="en-US" dirty="0"/>
              <a:t>由上级产品质量监督部门或</a:t>
            </a:r>
            <a:r>
              <a:rPr lang="zh-CN" altLang="en-US" dirty="0" smtClean="0"/>
              <a:t>者监察机关责令退还</a:t>
            </a:r>
            <a:r>
              <a:rPr lang="en-US" altLang="zh-CN" dirty="0"/>
              <a:t>;</a:t>
            </a:r>
            <a:r>
              <a:rPr lang="zh-CN" altLang="en-US" dirty="0"/>
              <a:t>情节严重的</a:t>
            </a:r>
            <a:r>
              <a:rPr lang="en-US" altLang="zh-CN" dirty="0"/>
              <a:t>,</a:t>
            </a:r>
            <a:r>
              <a:rPr lang="zh-CN" altLang="en-US" dirty="0"/>
              <a:t>对直接负责的主管人员和其他直接责任人员依法给予行政处分</a:t>
            </a:r>
            <a:r>
              <a:rPr lang="en-US" altLang="zh-CN" dirty="0"/>
              <a:t>.</a:t>
            </a:r>
          </a:p>
          <a:p>
            <a:pPr indent="623888"/>
            <a:r>
              <a:rPr lang="en-US" altLang="zh-CN" dirty="0"/>
              <a:t>(</a:t>
            </a:r>
            <a:r>
              <a:rPr lang="zh-CN" altLang="en-US" dirty="0"/>
              <a:t>３</a:t>
            </a:r>
            <a:r>
              <a:rPr lang="en-US" altLang="zh-CN" dirty="0"/>
              <a:t>)«</a:t>
            </a:r>
            <a:r>
              <a:rPr lang="zh-CN" altLang="en-US" dirty="0"/>
              <a:t>产品质量法</a:t>
            </a:r>
            <a:r>
              <a:rPr lang="en-US" altLang="zh-CN" dirty="0" smtClean="0"/>
              <a:t>»</a:t>
            </a:r>
            <a:r>
              <a:rPr lang="zh-CN" altLang="en-US" dirty="0" smtClean="0"/>
              <a:t> 定</a:t>
            </a:r>
            <a:r>
              <a:rPr lang="en-US" altLang="zh-CN" dirty="0"/>
              <a:t>,</a:t>
            </a:r>
            <a:r>
              <a:rPr lang="zh-CN" altLang="en-US" dirty="0"/>
              <a:t>产品质量监督部门或者其他国家机关违反</a:t>
            </a:r>
            <a:r>
              <a:rPr lang="en-US" altLang="zh-CN" dirty="0"/>
              <a:t>«</a:t>
            </a:r>
            <a:r>
              <a:rPr lang="zh-CN" altLang="en-US" dirty="0" smtClean="0"/>
              <a:t>产品质量法</a:t>
            </a:r>
            <a:r>
              <a:rPr lang="en-US" altLang="zh-CN" dirty="0"/>
              <a:t>»</a:t>
            </a:r>
            <a:r>
              <a:rPr lang="zh-CN" altLang="en-US" dirty="0"/>
              <a:t>的有关规定</a:t>
            </a:r>
            <a:r>
              <a:rPr lang="en-US" altLang="zh-CN" dirty="0"/>
              <a:t>,</a:t>
            </a:r>
            <a:r>
              <a:rPr lang="zh-CN" altLang="en-US" dirty="0"/>
              <a:t>向社会推荐生产者的产品或者以监制、监销等方式参与产品经营活动</a:t>
            </a:r>
          </a:p>
          <a:p>
            <a:pPr indent="623888"/>
            <a:r>
              <a:rPr lang="zh-CN" altLang="en-US" dirty="0"/>
              <a:t>的</a:t>
            </a:r>
            <a:r>
              <a:rPr lang="en-US" altLang="zh-CN" dirty="0"/>
              <a:t>,</a:t>
            </a:r>
            <a:r>
              <a:rPr lang="zh-CN" altLang="en-US" dirty="0"/>
              <a:t>由其上级机关或者监察机关责令改正</a:t>
            </a:r>
            <a:r>
              <a:rPr lang="en-US" altLang="zh-CN" dirty="0"/>
              <a:t>,</a:t>
            </a:r>
            <a:r>
              <a:rPr lang="zh-CN" altLang="en-US" dirty="0"/>
              <a:t>消除影响</a:t>
            </a:r>
            <a:r>
              <a:rPr lang="en-US" altLang="zh-CN" dirty="0"/>
              <a:t>,</a:t>
            </a:r>
            <a:r>
              <a:rPr lang="zh-CN" altLang="en-US" dirty="0"/>
              <a:t>有违法收入的予以没收</a:t>
            </a:r>
            <a:r>
              <a:rPr lang="en-US" altLang="zh-CN" dirty="0"/>
              <a:t>;</a:t>
            </a:r>
            <a:r>
              <a:rPr lang="zh-CN" altLang="en-US" dirty="0"/>
              <a:t>情节严重的</a:t>
            </a:r>
            <a:r>
              <a:rPr lang="en-US" altLang="zh-CN" dirty="0" smtClean="0"/>
              <a:t>,</a:t>
            </a:r>
            <a:r>
              <a:rPr lang="zh-CN" altLang="en-US" dirty="0" smtClean="0"/>
              <a:t>对直接负责</a:t>
            </a:r>
            <a:r>
              <a:rPr lang="zh-CN" altLang="en-US" dirty="0"/>
              <a:t>的主管人员和其他直接责任人员依法给予行政处分</a:t>
            </a:r>
            <a:r>
              <a:rPr lang="en-US" altLang="zh-CN" dirty="0"/>
              <a:t>.</a:t>
            </a:r>
          </a:p>
          <a:p>
            <a:pPr indent="623888"/>
            <a:r>
              <a:rPr lang="en-US" altLang="zh-CN" dirty="0"/>
              <a:t>(</a:t>
            </a:r>
            <a:r>
              <a:rPr lang="zh-CN" altLang="en-US" dirty="0"/>
              <a:t>４</a:t>
            </a:r>
            <a:r>
              <a:rPr lang="en-US" altLang="zh-CN" dirty="0"/>
              <a:t>)«</a:t>
            </a:r>
            <a:r>
              <a:rPr lang="zh-CN" altLang="en-US" dirty="0"/>
              <a:t>产品质量法</a:t>
            </a:r>
            <a:r>
              <a:rPr lang="en-US" altLang="zh-CN" dirty="0" smtClean="0"/>
              <a:t>»</a:t>
            </a:r>
            <a:r>
              <a:rPr lang="zh-CN" altLang="en-US" dirty="0" smtClean="0"/>
              <a:t> 定</a:t>
            </a:r>
            <a:r>
              <a:rPr lang="en-US" altLang="zh-CN" dirty="0"/>
              <a:t>,</a:t>
            </a:r>
            <a:r>
              <a:rPr lang="zh-CN" altLang="en-US" dirty="0"/>
              <a:t>产品质量检验机构有前款所列违法行为的</a:t>
            </a:r>
            <a:r>
              <a:rPr lang="en-US" altLang="zh-CN" dirty="0"/>
              <a:t>,</a:t>
            </a:r>
            <a:r>
              <a:rPr lang="zh-CN" altLang="en-US" dirty="0" smtClean="0"/>
              <a:t>由产品质量监督部门责令</a:t>
            </a:r>
            <a:r>
              <a:rPr lang="zh-CN" altLang="en-US" dirty="0"/>
              <a:t>改正</a:t>
            </a:r>
            <a:r>
              <a:rPr lang="en-US" altLang="zh-CN" dirty="0"/>
              <a:t>,</a:t>
            </a:r>
            <a:r>
              <a:rPr lang="zh-CN" altLang="en-US" dirty="0"/>
              <a:t>消除影响</a:t>
            </a:r>
            <a:r>
              <a:rPr lang="en-US" altLang="zh-CN" dirty="0"/>
              <a:t>,</a:t>
            </a:r>
            <a:r>
              <a:rPr lang="zh-CN" altLang="en-US" dirty="0"/>
              <a:t>有违法收入的予以没收</a:t>
            </a:r>
            <a:r>
              <a:rPr lang="en-US" altLang="zh-CN" dirty="0"/>
              <a:t>,</a:t>
            </a:r>
            <a:r>
              <a:rPr lang="zh-CN" altLang="en-US" dirty="0"/>
              <a:t>可以并处违法收入１倍</a:t>
            </a:r>
            <a:r>
              <a:rPr lang="zh-CN" altLang="en-US" dirty="0" smtClean="0"/>
              <a:t>以下的罚款</a:t>
            </a:r>
            <a:r>
              <a:rPr lang="en-US" altLang="zh-CN" dirty="0"/>
              <a:t>;</a:t>
            </a:r>
            <a:r>
              <a:rPr lang="zh-CN" altLang="en-US" dirty="0"/>
              <a:t>情节严重的</a:t>
            </a:r>
            <a:r>
              <a:rPr lang="en-US" altLang="zh-CN" dirty="0"/>
              <a:t>,</a:t>
            </a:r>
            <a:r>
              <a:rPr lang="zh-CN" altLang="en-US" dirty="0"/>
              <a:t>撤销其质量检验资格</a:t>
            </a:r>
            <a:r>
              <a:rPr lang="en-US" altLang="zh-CN" dirty="0"/>
              <a:t>.</a:t>
            </a:r>
          </a:p>
          <a:p>
            <a:pPr indent="623888"/>
            <a:r>
              <a:rPr lang="en-US" altLang="zh-CN" dirty="0"/>
              <a:t>(</a:t>
            </a:r>
            <a:r>
              <a:rPr lang="zh-CN" altLang="en-US" dirty="0"/>
              <a:t>５</a:t>
            </a:r>
            <a:r>
              <a:rPr lang="en-US" altLang="zh-CN" dirty="0"/>
              <a:t>)«</a:t>
            </a:r>
            <a:r>
              <a:rPr lang="zh-CN" altLang="en-US" dirty="0"/>
              <a:t>产品质量法</a:t>
            </a:r>
            <a:r>
              <a:rPr lang="en-US" altLang="zh-CN" dirty="0" smtClean="0"/>
              <a:t>»</a:t>
            </a:r>
            <a:r>
              <a:rPr lang="zh-CN" altLang="en-US" dirty="0" smtClean="0"/>
              <a:t> 规</a:t>
            </a:r>
            <a:r>
              <a:rPr lang="zh-CN" altLang="en-US" dirty="0"/>
              <a:t>定</a:t>
            </a:r>
            <a:r>
              <a:rPr lang="en-US" altLang="zh-CN" dirty="0"/>
              <a:t>,</a:t>
            </a:r>
            <a:r>
              <a:rPr lang="zh-CN" altLang="en-US" dirty="0"/>
              <a:t>产品质量监督部门或者工商行政管理部门</a:t>
            </a:r>
            <a:r>
              <a:rPr lang="zh-CN" altLang="en-US" dirty="0" smtClean="0"/>
              <a:t>的工作人员滥用职权</a:t>
            </a:r>
            <a:r>
              <a:rPr lang="zh-CN" altLang="en-US" dirty="0"/>
              <a:t>、徇私舞弊</a:t>
            </a:r>
            <a:r>
              <a:rPr lang="en-US" altLang="zh-CN" dirty="0"/>
              <a:t>,</a:t>
            </a:r>
            <a:r>
              <a:rPr lang="zh-CN" altLang="en-US" dirty="0"/>
              <a:t>尚不构成犯罪的</a:t>
            </a:r>
            <a:r>
              <a:rPr lang="en-US" altLang="zh-CN" dirty="0"/>
              <a:t>,</a:t>
            </a:r>
            <a:r>
              <a:rPr lang="zh-CN" altLang="en-US" dirty="0"/>
              <a:t>依法给予行政处分</a:t>
            </a:r>
            <a:r>
              <a:rPr lang="en-US" altLang="zh-CN" dirty="0"/>
              <a:t>.</a:t>
            </a:r>
            <a:endParaRPr lang="en-US" altLang="ja-JP"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68608968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产品质量责任</a:t>
            </a:r>
          </a:p>
        </p:txBody>
      </p:sp>
      <p:sp>
        <p:nvSpPr>
          <p:cNvPr id="37" name="文本框 36"/>
          <p:cNvSpPr txBox="1"/>
          <p:nvPr/>
        </p:nvSpPr>
        <p:spPr>
          <a:xfrm>
            <a:off x="673928" y="959285"/>
            <a:ext cx="10933257" cy="1569660"/>
          </a:xfrm>
          <a:prstGeom prst="rect">
            <a:avLst/>
          </a:prstGeom>
          <a:noFill/>
        </p:spPr>
        <p:txBody>
          <a:bodyPr wrap="square" rtlCol="0">
            <a:spAutoFit/>
          </a:bodyPr>
          <a:lstStyle/>
          <a:p>
            <a:r>
              <a:rPr lang="zh-CN" altLang="en-US" sz="2400" b="1" dirty="0"/>
              <a:t>三、产品质量刑事责任</a:t>
            </a:r>
          </a:p>
          <a:p>
            <a:pPr indent="623888"/>
            <a:endParaRPr lang="en-US" altLang="zh-CN" sz="2400" dirty="0" smtClean="0"/>
          </a:p>
          <a:p>
            <a:pPr indent="623888"/>
            <a:r>
              <a:rPr lang="zh-CN" altLang="en-US" sz="2400" dirty="0" smtClean="0"/>
              <a:t>产品质量刑事责任是指产</a:t>
            </a:r>
            <a:r>
              <a:rPr lang="zh-CN" altLang="en-US" sz="2400" dirty="0"/>
              <a:t>品的生产者、销售者及其他相关人员违反</a:t>
            </a:r>
            <a:r>
              <a:rPr lang="en-US" altLang="zh-CN" sz="2400" dirty="0"/>
              <a:t>«</a:t>
            </a:r>
            <a:r>
              <a:rPr lang="zh-CN" altLang="en-US" sz="2400" dirty="0"/>
              <a:t>产品质量法</a:t>
            </a:r>
            <a:r>
              <a:rPr lang="en-US" altLang="zh-CN" sz="2400" dirty="0"/>
              <a:t>»</a:t>
            </a:r>
            <a:r>
              <a:rPr lang="zh-CN" altLang="en-US" sz="2400" dirty="0" smtClean="0"/>
              <a:t>的规定</a:t>
            </a:r>
            <a:r>
              <a:rPr lang="en-US" altLang="zh-CN" sz="2400" dirty="0"/>
              <a:t>,</a:t>
            </a:r>
            <a:r>
              <a:rPr lang="zh-CN" altLang="en-US" sz="2400" dirty="0"/>
              <a:t>达到我国</a:t>
            </a:r>
            <a:r>
              <a:rPr lang="en-US" altLang="zh-CN" sz="2400" dirty="0"/>
              <a:t>«</a:t>
            </a:r>
            <a:r>
              <a:rPr lang="zh-CN" altLang="en-US" sz="2400" dirty="0"/>
              <a:t>刑法</a:t>
            </a:r>
            <a:r>
              <a:rPr lang="en-US" altLang="zh-CN" sz="2400" dirty="0"/>
              <a:t>»</a:t>
            </a:r>
            <a:r>
              <a:rPr lang="zh-CN" altLang="en-US" sz="2400" dirty="0"/>
              <a:t>所禁止的行为而必须承担的法律责任</a:t>
            </a:r>
            <a:r>
              <a:rPr lang="en-US" altLang="zh-CN" sz="2400" dirty="0"/>
              <a:t>.</a:t>
            </a:r>
            <a:endParaRPr lang="en-US" altLang="ja-JP"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933741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dirty="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dirty="0"/>
              <a:t>产品质量法概述　</a:t>
            </a:r>
            <a:endParaRPr lang="zh-CN" altLang="en-US" sz="3200" b="1" dirty="0"/>
          </a:p>
        </p:txBody>
      </p:sp>
      <p:sp>
        <p:nvSpPr>
          <p:cNvPr id="37" name="文本框 36"/>
          <p:cNvSpPr txBox="1"/>
          <p:nvPr/>
        </p:nvSpPr>
        <p:spPr>
          <a:xfrm>
            <a:off x="673928" y="959286"/>
            <a:ext cx="11066929" cy="4770537"/>
          </a:xfrm>
          <a:prstGeom prst="rect">
            <a:avLst/>
          </a:prstGeom>
          <a:noFill/>
        </p:spPr>
        <p:txBody>
          <a:bodyPr wrap="square" rtlCol="0">
            <a:spAutoFit/>
          </a:bodyPr>
          <a:lstStyle/>
          <a:p>
            <a:r>
              <a:rPr lang="zh-CN" altLang="en-US" sz="2400" dirty="0"/>
              <a:t>一、产品、</a:t>
            </a:r>
            <a:r>
              <a:rPr lang="zh-CN" altLang="en-US" sz="2400" dirty="0" smtClean="0"/>
              <a:t>产品质量法和产品质量</a:t>
            </a:r>
            <a:endParaRPr lang="en-US" altLang="zh-CN" sz="2400" dirty="0" smtClean="0"/>
          </a:p>
          <a:p>
            <a:pPr indent="534988"/>
            <a:r>
              <a:rPr lang="en-US" altLang="zh-TW" sz="2000" dirty="0"/>
              <a:t>(</a:t>
            </a:r>
            <a:r>
              <a:rPr lang="zh-TW" altLang="en-US" sz="2000" dirty="0"/>
              <a:t>一</a:t>
            </a:r>
            <a:r>
              <a:rPr lang="en-US" altLang="zh-TW" sz="2000" dirty="0"/>
              <a:t>)</a:t>
            </a:r>
            <a:r>
              <a:rPr lang="zh-TW" altLang="en-US" sz="2000" dirty="0"/>
              <a:t>产品</a:t>
            </a:r>
          </a:p>
          <a:p>
            <a:pPr indent="534988"/>
            <a:r>
              <a:rPr lang="zh-TW" altLang="en-US" sz="2000" dirty="0" smtClean="0"/>
              <a:t>１</a:t>
            </a:r>
            <a:r>
              <a:rPr lang="en-US" altLang="zh-TW" sz="2000" dirty="0" smtClean="0"/>
              <a:t>.</a:t>
            </a:r>
            <a:r>
              <a:rPr lang="zh-TW" altLang="en-US" sz="2000" dirty="0" smtClean="0"/>
              <a:t>产品的</a:t>
            </a:r>
            <a:r>
              <a:rPr lang="zh-TW" altLang="en-US" sz="2000" dirty="0"/>
              <a:t>概念</a:t>
            </a:r>
          </a:p>
          <a:p>
            <a:pPr indent="534988"/>
            <a:r>
              <a:rPr lang="zh-TW" altLang="en-US" sz="2000" dirty="0"/>
              <a:t>产品是一个极常用的词汇</a:t>
            </a:r>
            <a:r>
              <a:rPr lang="en-US" altLang="zh-TW" sz="2000" dirty="0"/>
              <a:t>,</a:t>
            </a:r>
            <a:r>
              <a:rPr lang="zh-TW" altLang="en-US" sz="2000" dirty="0"/>
              <a:t>但有多种含义</a:t>
            </a:r>
            <a:r>
              <a:rPr lang="en-US" altLang="zh-TW" sz="2000" dirty="0"/>
              <a:t>.</a:t>
            </a:r>
            <a:r>
              <a:rPr lang="zh-TW" altLang="en-US" sz="2000" dirty="0"/>
              <a:t>纵观世界各主要发达国家有关产品质</a:t>
            </a:r>
            <a:r>
              <a:rPr lang="zh-TW" altLang="en-US" sz="2000" dirty="0" smtClean="0"/>
              <a:t>量的法律</a:t>
            </a:r>
            <a:r>
              <a:rPr lang="en-US" altLang="zh-TW" sz="2000" dirty="0"/>
              <a:t>,</a:t>
            </a:r>
            <a:r>
              <a:rPr lang="zh-TW" altLang="en-US" sz="2000" dirty="0"/>
              <a:t>其对产品的界定并不完全相同</a:t>
            </a:r>
            <a:r>
              <a:rPr lang="en-US" altLang="zh-TW" sz="2000" dirty="0"/>
              <a:t>.</a:t>
            </a:r>
          </a:p>
          <a:p>
            <a:pPr indent="534988"/>
            <a:r>
              <a:rPr lang="zh-CN" altLang="en-US" sz="2000" dirty="0"/>
              <a:t>一般意义上的产品是指劳动生产物</a:t>
            </a:r>
            <a:r>
              <a:rPr lang="en-US" altLang="zh-CN" sz="2000" dirty="0"/>
              <a:t>.</a:t>
            </a:r>
            <a:r>
              <a:rPr lang="zh-CN" altLang="en-US" sz="2000" dirty="0"/>
              <a:t>它是人们为了生存的需要</a:t>
            </a:r>
            <a:r>
              <a:rPr lang="en-US" altLang="zh-CN" sz="2000" dirty="0"/>
              <a:t>,</a:t>
            </a:r>
            <a:r>
              <a:rPr lang="zh-CN" altLang="en-US" sz="2000" dirty="0" smtClean="0"/>
              <a:t>运用劳动手段对劳动对象进行加工而创</a:t>
            </a:r>
            <a:r>
              <a:rPr lang="zh-CN" altLang="en-US" sz="2000" dirty="0"/>
              <a:t>造的劳动成果</a:t>
            </a:r>
            <a:r>
              <a:rPr lang="en-US" altLang="zh-CN" sz="2000" dirty="0"/>
              <a:t>,</a:t>
            </a:r>
            <a:r>
              <a:rPr lang="zh-CN" altLang="en-US" sz="2000" dirty="0"/>
              <a:t>通常包括物质资料、劳务以及精神成果</a:t>
            </a:r>
            <a:r>
              <a:rPr lang="en-US" altLang="zh-CN" sz="2000" dirty="0"/>
              <a:t>.</a:t>
            </a:r>
            <a:r>
              <a:rPr lang="zh-CN" altLang="en-US" sz="2000" dirty="0"/>
              <a:t>产品质量法中的“</a:t>
            </a:r>
            <a:r>
              <a:rPr lang="zh-CN" altLang="en-US" sz="2000" dirty="0" smtClean="0"/>
              <a:t>产品</a:t>
            </a:r>
            <a:r>
              <a:rPr lang="zh-CN" altLang="en-US" sz="2000" dirty="0"/>
              <a:t>”不同于一般意义上的产品</a:t>
            </a:r>
            <a:r>
              <a:rPr lang="en-US" altLang="zh-CN" sz="2000" dirty="0"/>
              <a:t>,</a:t>
            </a:r>
            <a:r>
              <a:rPr lang="zh-CN" altLang="en-US" sz="2000" dirty="0"/>
              <a:t>它通常是指经过工业加工处理并进入流通领域的有形物品</a:t>
            </a:r>
            <a:r>
              <a:rPr lang="en-US" altLang="zh-CN" sz="2000" dirty="0" smtClean="0"/>
              <a:t>.</a:t>
            </a:r>
          </a:p>
          <a:p>
            <a:pPr indent="534988"/>
            <a:endParaRPr lang="en-US" altLang="ja-JP" sz="2000" b="1" dirty="0"/>
          </a:p>
          <a:p>
            <a:pPr indent="534988"/>
            <a:r>
              <a:rPr lang="zh-CN" altLang="en-US" sz="2000" dirty="0" smtClean="0"/>
              <a:t>２</a:t>
            </a:r>
            <a:r>
              <a:rPr lang="en-US" altLang="zh-CN" sz="2000" dirty="0" smtClean="0"/>
              <a:t>.</a:t>
            </a:r>
            <a:r>
              <a:rPr lang="zh-CN" altLang="en-US" sz="2000" dirty="0" smtClean="0"/>
              <a:t> </a:t>
            </a:r>
            <a:r>
              <a:rPr lang="zh-CN" altLang="en-US" sz="2000" dirty="0"/>
              <a:t>产品的特征</a:t>
            </a:r>
          </a:p>
          <a:p>
            <a:pPr indent="534988"/>
            <a:r>
              <a:rPr lang="zh-CN" altLang="en-US" sz="2000" dirty="0"/>
              <a:t>根据我国</a:t>
            </a:r>
            <a:r>
              <a:rPr lang="en-US" altLang="zh-CN" sz="2000" dirty="0"/>
              <a:t>«</a:t>
            </a:r>
            <a:r>
              <a:rPr lang="zh-CN" altLang="en-US" sz="2000" dirty="0"/>
              <a:t>产品质量法</a:t>
            </a:r>
            <a:r>
              <a:rPr lang="en-US" altLang="zh-CN" sz="2000" dirty="0"/>
              <a:t>»</a:t>
            </a:r>
            <a:r>
              <a:rPr lang="zh-CN" altLang="en-US" sz="2000" dirty="0"/>
              <a:t>的有关规定</a:t>
            </a:r>
            <a:r>
              <a:rPr lang="en-US" altLang="zh-CN" sz="2000" dirty="0"/>
              <a:t>,</a:t>
            </a:r>
            <a:r>
              <a:rPr lang="zh-CN" altLang="en-US" sz="2000" dirty="0"/>
              <a:t>可以发现产品质量法中的产品具有如下几个</a:t>
            </a:r>
            <a:r>
              <a:rPr lang="zh-CN" altLang="en-US" sz="2000" dirty="0" smtClean="0"/>
              <a:t>方面的</a:t>
            </a:r>
            <a:r>
              <a:rPr lang="zh-CN" altLang="en-US" sz="2000" dirty="0"/>
              <a:t>特征</a:t>
            </a:r>
            <a:r>
              <a:rPr lang="en-US" altLang="zh-CN" sz="2000" dirty="0"/>
              <a:t>.</a:t>
            </a:r>
          </a:p>
          <a:p>
            <a:pPr indent="534988"/>
            <a:r>
              <a:rPr lang="en-US" altLang="zh-CN" sz="2000" dirty="0"/>
              <a:t>(</a:t>
            </a:r>
            <a:r>
              <a:rPr lang="zh-CN" altLang="en-US" sz="2000" dirty="0"/>
              <a:t>１</a:t>
            </a:r>
            <a:r>
              <a:rPr lang="en-US" altLang="zh-CN" sz="2000" dirty="0"/>
              <a:t>)</a:t>
            </a:r>
            <a:r>
              <a:rPr lang="zh-CN" altLang="en-US" sz="2000" dirty="0"/>
              <a:t>产品是经过工业加工或者手工制作的劳动生产物</a:t>
            </a:r>
            <a:r>
              <a:rPr lang="en-US" altLang="zh-CN" sz="2000" dirty="0" smtClean="0"/>
              <a:t>.</a:t>
            </a:r>
          </a:p>
          <a:p>
            <a:pPr indent="534988"/>
            <a:r>
              <a:rPr lang="en-US" altLang="zh-CN" sz="2000" dirty="0"/>
              <a:t>(</a:t>
            </a:r>
            <a:r>
              <a:rPr lang="zh-CN" altLang="en-US" sz="2000" dirty="0"/>
              <a:t>２</a:t>
            </a:r>
            <a:r>
              <a:rPr lang="en-US" altLang="zh-CN" sz="2000" dirty="0"/>
              <a:t>)</a:t>
            </a:r>
            <a:r>
              <a:rPr lang="zh-CN" altLang="en-US" sz="2000" dirty="0"/>
              <a:t>产品是制成品或完成品</a:t>
            </a:r>
            <a:r>
              <a:rPr lang="en-US" altLang="zh-CN" sz="2000" dirty="0" smtClean="0"/>
              <a:t>.</a:t>
            </a:r>
          </a:p>
          <a:p>
            <a:pPr indent="534988"/>
            <a:r>
              <a:rPr lang="en-US" altLang="zh-CN" sz="2000" dirty="0"/>
              <a:t>(</a:t>
            </a:r>
            <a:r>
              <a:rPr lang="zh-CN" altLang="en-US" sz="2000" dirty="0"/>
              <a:t>３</a:t>
            </a:r>
            <a:r>
              <a:rPr lang="en-US" altLang="zh-CN" sz="2000" dirty="0"/>
              <a:t>)</a:t>
            </a:r>
            <a:r>
              <a:rPr lang="zh-CN" altLang="en-US" sz="2000" dirty="0"/>
              <a:t>产品是用于流通的动产</a:t>
            </a:r>
            <a:r>
              <a:rPr lang="en-US" altLang="zh-CN" sz="2000" dirty="0" smtClean="0"/>
              <a:t>.</a:t>
            </a:r>
            <a:endParaRPr lang="en-US" altLang="zh-CN" sz="2000" dirty="0"/>
          </a:p>
          <a:p>
            <a:pPr indent="534988"/>
            <a:r>
              <a:rPr lang="en-US" altLang="zh-CN" sz="2000" dirty="0"/>
              <a:t>(</a:t>
            </a:r>
            <a:r>
              <a:rPr lang="zh-CN" altLang="en-US" sz="2000" dirty="0"/>
              <a:t>４</a:t>
            </a:r>
            <a:r>
              <a:rPr lang="en-US" altLang="zh-CN" sz="2000" dirty="0"/>
              <a:t>)</a:t>
            </a:r>
            <a:r>
              <a:rPr lang="zh-CN" altLang="en-US" sz="2000" dirty="0"/>
              <a:t>产品为有形物品</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83802379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dirty="0"/>
              <a:t>产品质量法概述　</a:t>
            </a:r>
            <a:endParaRPr lang="zh-CN" altLang="en-US" sz="3200" b="1" dirty="0"/>
          </a:p>
        </p:txBody>
      </p:sp>
      <p:sp>
        <p:nvSpPr>
          <p:cNvPr id="37" name="文本框 36"/>
          <p:cNvSpPr txBox="1"/>
          <p:nvPr/>
        </p:nvSpPr>
        <p:spPr>
          <a:xfrm>
            <a:off x="673928" y="959286"/>
            <a:ext cx="11066929" cy="4154983"/>
          </a:xfrm>
          <a:prstGeom prst="rect">
            <a:avLst/>
          </a:prstGeom>
          <a:noFill/>
        </p:spPr>
        <p:txBody>
          <a:bodyPr wrap="square" rtlCol="0">
            <a:spAutoFit/>
          </a:bodyPr>
          <a:lstStyle/>
          <a:p>
            <a:r>
              <a:rPr lang="zh-CN" altLang="en-US" sz="2400" dirty="0"/>
              <a:t>一、产品、</a:t>
            </a:r>
            <a:r>
              <a:rPr lang="zh-CN" altLang="en-US" sz="2400" dirty="0" smtClean="0"/>
              <a:t>产品质量法和产品质量</a:t>
            </a:r>
            <a:endParaRPr lang="en-US" altLang="zh-CN" sz="2400" dirty="0" smtClean="0"/>
          </a:p>
          <a:p>
            <a:pPr indent="534988"/>
            <a:endParaRPr lang="en-US" altLang="zh-CN" sz="2400" dirty="0" smtClean="0"/>
          </a:p>
          <a:p>
            <a:pPr indent="534988"/>
            <a:r>
              <a:rPr lang="en-US" altLang="zh-CN" sz="2400" dirty="0" smtClean="0"/>
              <a:t>(</a:t>
            </a:r>
            <a:r>
              <a:rPr lang="zh-CN" altLang="en-US" sz="2400" dirty="0"/>
              <a:t>二</a:t>
            </a:r>
            <a:r>
              <a:rPr lang="en-US" altLang="zh-CN" sz="2400" dirty="0"/>
              <a:t>)</a:t>
            </a:r>
            <a:r>
              <a:rPr lang="zh-CN" altLang="en-US" sz="2400" dirty="0"/>
              <a:t>产品质量法和产品质量</a:t>
            </a:r>
          </a:p>
          <a:p>
            <a:pPr indent="534988"/>
            <a:r>
              <a:rPr lang="zh-CN" altLang="en-US" sz="2400" dirty="0" smtClean="0"/>
              <a:t>１</a:t>
            </a:r>
            <a:r>
              <a:rPr lang="en-US" altLang="zh-CN" sz="2400" dirty="0" smtClean="0"/>
              <a:t>.</a:t>
            </a:r>
            <a:r>
              <a:rPr lang="zh-CN" altLang="en-US" sz="2400" dirty="0" smtClean="0"/>
              <a:t> </a:t>
            </a:r>
            <a:r>
              <a:rPr lang="zh-CN" altLang="en-US" sz="2400" dirty="0"/>
              <a:t>产品质量法</a:t>
            </a:r>
          </a:p>
          <a:p>
            <a:pPr indent="534988"/>
            <a:r>
              <a:rPr lang="zh-CN" altLang="en-US" sz="2400" dirty="0"/>
              <a:t>产品质量法是规范产品质量的法律</a:t>
            </a:r>
            <a:r>
              <a:rPr lang="en-US" altLang="zh-CN" sz="2400" dirty="0"/>
              <a:t>,</a:t>
            </a:r>
            <a:r>
              <a:rPr lang="zh-CN" altLang="en-US" sz="2400" dirty="0"/>
              <a:t>其调整涉及产品质量的法律关系</a:t>
            </a:r>
            <a:r>
              <a:rPr lang="en-US" altLang="zh-CN" sz="2400" dirty="0" smtClean="0"/>
              <a:t>.</a:t>
            </a:r>
          </a:p>
          <a:p>
            <a:pPr indent="534988"/>
            <a:r>
              <a:rPr lang="zh-CN" altLang="en-US" sz="2400" dirty="0" smtClean="0"/>
              <a:t>２</a:t>
            </a:r>
            <a:r>
              <a:rPr lang="en-US" altLang="zh-CN" sz="2400" dirty="0" smtClean="0"/>
              <a:t>.</a:t>
            </a:r>
            <a:r>
              <a:rPr lang="zh-CN" altLang="en-US" sz="2400" dirty="0" smtClean="0"/>
              <a:t>产品质量</a:t>
            </a:r>
            <a:endParaRPr lang="zh-CN" altLang="en-US" sz="2400" dirty="0"/>
          </a:p>
          <a:p>
            <a:pPr indent="534988"/>
            <a:r>
              <a:rPr lang="zh-CN" altLang="en-US" sz="2400" dirty="0"/>
              <a:t>产品质量法是一部为了加强对产品质量的监督管理而制定的法律</a:t>
            </a:r>
            <a:r>
              <a:rPr lang="en-US" altLang="zh-CN" sz="2400" dirty="0"/>
              <a:t>,</a:t>
            </a:r>
            <a:r>
              <a:rPr lang="zh-CN" altLang="en-US" sz="2400" dirty="0" smtClean="0"/>
              <a:t>产品质量是产品质量</a:t>
            </a:r>
            <a:r>
              <a:rPr lang="zh-CN" altLang="en-US" sz="2400" dirty="0"/>
              <a:t>法的核心内容之一</a:t>
            </a:r>
            <a:r>
              <a:rPr lang="en-US" altLang="zh-CN" sz="2400" dirty="0"/>
              <a:t>,</a:t>
            </a:r>
            <a:r>
              <a:rPr lang="zh-CN" altLang="en-US" sz="2400" dirty="0"/>
              <a:t>产品质量是学习和研究产品质量法的基本概念</a:t>
            </a:r>
            <a:r>
              <a:rPr lang="en-US" altLang="zh-CN" sz="2400" dirty="0" smtClean="0"/>
              <a:t>.</a:t>
            </a:r>
          </a:p>
          <a:p>
            <a:pPr indent="534988"/>
            <a:r>
              <a:rPr lang="zh-CN" altLang="en-US" sz="2400" dirty="0"/>
              <a:t>根据国际标准化组织颁布的</a:t>
            </a:r>
            <a:r>
              <a:rPr lang="en-US" altLang="zh-CN" sz="2400" dirty="0"/>
              <a:t>ISO</a:t>
            </a:r>
            <a:r>
              <a:rPr lang="zh-CN" altLang="en-US" sz="2400" dirty="0"/>
              <a:t>８４０２</a:t>
            </a:r>
            <a:r>
              <a:rPr lang="en-US" altLang="zh-CN" sz="2400" dirty="0"/>
              <a:t>—</a:t>
            </a:r>
            <a:r>
              <a:rPr lang="zh-CN" altLang="en-US" sz="2400" dirty="0"/>
              <a:t>１９８６</a:t>
            </a:r>
            <a:r>
              <a:rPr lang="en-US" altLang="zh-CN" sz="2400" dirty="0"/>
              <a:t>«</a:t>
            </a:r>
            <a:r>
              <a:rPr lang="zh-CN" altLang="en-US" sz="2400" dirty="0"/>
              <a:t>质量</a:t>
            </a:r>
            <a:r>
              <a:rPr lang="en-US" altLang="zh-CN" sz="2400" dirty="0"/>
              <a:t>—</a:t>
            </a:r>
            <a:r>
              <a:rPr lang="zh-CN" altLang="en-US" sz="2400" dirty="0"/>
              <a:t>术语</a:t>
            </a:r>
            <a:r>
              <a:rPr lang="en-US" altLang="zh-CN" sz="2400" dirty="0"/>
              <a:t>»,</a:t>
            </a:r>
            <a:r>
              <a:rPr lang="zh-CN" altLang="en-US" sz="2400" dirty="0"/>
              <a:t>质量是指“</a:t>
            </a:r>
            <a:r>
              <a:rPr lang="zh-CN" altLang="en-US" sz="2400" dirty="0" smtClean="0"/>
              <a:t>产品和服务满足规</a:t>
            </a:r>
            <a:r>
              <a:rPr lang="zh-CN" altLang="en-US" sz="2400" dirty="0"/>
              <a:t>定或者潜在需要的特征和特性的总和”</a:t>
            </a:r>
            <a:r>
              <a:rPr lang="en-US" altLang="zh-CN" sz="2400" dirty="0"/>
              <a:t>.</a:t>
            </a:r>
            <a:r>
              <a:rPr lang="zh-CN" altLang="en-US" sz="2400" dirty="0"/>
              <a:t>这表明产品质量是一个动态概念</a:t>
            </a:r>
            <a:r>
              <a:rPr lang="en-US" altLang="zh-CN" sz="2400" dirty="0"/>
              <a:t>,</a:t>
            </a:r>
            <a:r>
              <a:rPr lang="zh-CN" altLang="en-US" sz="2400" dirty="0"/>
              <a:t>它</a:t>
            </a:r>
            <a:r>
              <a:rPr lang="zh-CN" altLang="en-US" sz="2400" dirty="0" smtClean="0"/>
              <a:t>的内容随着时间</a:t>
            </a:r>
            <a:r>
              <a:rPr lang="zh-CN" altLang="en-US" sz="2400" dirty="0"/>
              <a:t>的变化、科技的进步而不断地丰富和发展</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16602702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dirty="0"/>
              <a:t>产品质量法概述　</a:t>
            </a:r>
            <a:endParaRPr lang="zh-CN" altLang="en-US" sz="3200" b="1" dirty="0"/>
          </a:p>
        </p:txBody>
      </p:sp>
      <p:sp>
        <p:nvSpPr>
          <p:cNvPr id="37" name="文本框 36"/>
          <p:cNvSpPr txBox="1"/>
          <p:nvPr/>
        </p:nvSpPr>
        <p:spPr>
          <a:xfrm>
            <a:off x="673928" y="959286"/>
            <a:ext cx="11066929" cy="4462760"/>
          </a:xfrm>
          <a:prstGeom prst="rect">
            <a:avLst/>
          </a:prstGeom>
          <a:noFill/>
        </p:spPr>
        <p:txBody>
          <a:bodyPr wrap="square" rtlCol="0">
            <a:spAutoFit/>
          </a:bodyPr>
          <a:lstStyle/>
          <a:p>
            <a:r>
              <a:rPr lang="zh-CN" altLang="en-US" sz="2400" b="1" dirty="0"/>
              <a:t>二、产品质量</a:t>
            </a:r>
            <a:r>
              <a:rPr lang="zh-CN" altLang="en-US" sz="2400" b="1" dirty="0" smtClean="0"/>
              <a:t>法的原则</a:t>
            </a:r>
            <a:endParaRPr lang="en-US" altLang="zh-CN" sz="2400" b="1" dirty="0" smtClean="0"/>
          </a:p>
          <a:p>
            <a:pPr marL="177800" indent="446088"/>
            <a:endParaRPr lang="en-US" altLang="zh-CN" sz="2000" b="1" dirty="0" smtClean="0"/>
          </a:p>
          <a:p>
            <a:pPr marL="177800" indent="446088"/>
            <a:r>
              <a:rPr lang="en-US" altLang="zh-CN" sz="2000" dirty="0"/>
              <a:t>(</a:t>
            </a:r>
            <a:r>
              <a:rPr lang="zh-CN" altLang="en-US" sz="2000" dirty="0"/>
              <a:t>一</a:t>
            </a:r>
            <a:r>
              <a:rPr lang="en-US" altLang="zh-CN" sz="2000" dirty="0"/>
              <a:t>)</a:t>
            </a:r>
            <a:r>
              <a:rPr lang="zh-CN" altLang="en-US" sz="2000" dirty="0"/>
              <a:t>促进产品质量提高原则</a:t>
            </a:r>
          </a:p>
          <a:p>
            <a:pPr marL="177800" indent="446088"/>
            <a:r>
              <a:rPr lang="zh-CN" altLang="en-US" sz="2000" dirty="0"/>
              <a:t>产品质量法是一部为了加强对产品质量的监督管理而制定的法律</a:t>
            </a:r>
            <a:r>
              <a:rPr lang="en-US" altLang="zh-CN" sz="2000" dirty="0"/>
              <a:t>.</a:t>
            </a:r>
            <a:r>
              <a:rPr lang="zh-CN" altLang="en-US" sz="2000" dirty="0"/>
              <a:t>坚持质量第一</a:t>
            </a:r>
            <a:r>
              <a:rPr lang="en-US" altLang="zh-CN" sz="2000" dirty="0"/>
              <a:t>,</a:t>
            </a:r>
            <a:r>
              <a:rPr lang="zh-CN" altLang="en-US" sz="2000" dirty="0" smtClean="0"/>
              <a:t>把质量看作一个战略问题</a:t>
            </a:r>
            <a:r>
              <a:rPr lang="en-US" altLang="zh-CN" sz="2000" dirty="0"/>
              <a:t>,</a:t>
            </a:r>
            <a:r>
              <a:rPr lang="zh-CN" altLang="en-US" sz="2000" dirty="0"/>
              <a:t>高度重视产品质量</a:t>
            </a:r>
            <a:r>
              <a:rPr lang="en-US" altLang="zh-CN" sz="2000" dirty="0"/>
              <a:t>,</a:t>
            </a:r>
            <a:r>
              <a:rPr lang="zh-CN" altLang="en-US" sz="2000" dirty="0"/>
              <a:t>这是贯穿于产品质量法的根本指导思想</a:t>
            </a:r>
            <a:r>
              <a:rPr lang="en-US" altLang="zh-CN" sz="2000" dirty="0" smtClean="0"/>
              <a:t>.</a:t>
            </a:r>
          </a:p>
          <a:p>
            <a:pPr marL="177800" indent="446088"/>
            <a:r>
              <a:rPr lang="en-US" altLang="zh-CN" sz="2000" dirty="0"/>
              <a:t>(</a:t>
            </a:r>
            <a:r>
              <a:rPr lang="zh-CN" altLang="en-US" sz="2000" dirty="0"/>
              <a:t>二</a:t>
            </a:r>
            <a:r>
              <a:rPr lang="en-US" altLang="zh-CN" sz="2000" dirty="0"/>
              <a:t>)</a:t>
            </a:r>
            <a:r>
              <a:rPr lang="zh-CN" altLang="en-US" sz="2000" dirty="0"/>
              <a:t>保护消费者合法权益原则</a:t>
            </a:r>
          </a:p>
          <a:p>
            <a:pPr marL="177800" indent="446088"/>
            <a:r>
              <a:rPr lang="zh-CN" altLang="en-US" sz="2000" dirty="0"/>
              <a:t>保护消费者的合法权益是产品质量法这部法律立法的重要目的之一</a:t>
            </a:r>
            <a:r>
              <a:rPr lang="en-US" altLang="zh-CN" sz="2000" dirty="0" smtClean="0"/>
              <a:t>.</a:t>
            </a:r>
          </a:p>
          <a:p>
            <a:pPr marL="177800" indent="446088"/>
            <a:r>
              <a:rPr lang="en-US" altLang="zh-CN" sz="2000" dirty="0"/>
              <a:t>(</a:t>
            </a:r>
            <a:r>
              <a:rPr lang="zh-CN" altLang="en-US" sz="2000" dirty="0"/>
              <a:t>三</a:t>
            </a:r>
            <a:r>
              <a:rPr lang="en-US" altLang="zh-CN" sz="2000" dirty="0"/>
              <a:t>)</a:t>
            </a:r>
            <a:r>
              <a:rPr lang="zh-CN" altLang="en-US" sz="2000" dirty="0"/>
              <a:t>维护社会经济秩序原则</a:t>
            </a:r>
          </a:p>
          <a:p>
            <a:pPr marL="177800" indent="446088"/>
            <a:r>
              <a:rPr lang="zh-CN" altLang="en-US" sz="2000" dirty="0"/>
              <a:t>产品质量问题不单涉及当事人的利益</a:t>
            </a:r>
            <a:r>
              <a:rPr lang="en-US" altLang="zh-CN" sz="2000" dirty="0"/>
              <a:t>,</a:t>
            </a:r>
            <a:r>
              <a:rPr lang="zh-CN" altLang="en-US" sz="2000" dirty="0"/>
              <a:t>同时也关乎社会整体的利益</a:t>
            </a:r>
            <a:r>
              <a:rPr lang="en-US" altLang="zh-CN" sz="2000" dirty="0"/>
              <a:t>,</a:t>
            </a:r>
            <a:r>
              <a:rPr lang="zh-CN" altLang="en-US" sz="2000" dirty="0"/>
              <a:t>维护</a:t>
            </a:r>
            <a:r>
              <a:rPr lang="zh-CN" altLang="en-US" sz="2000" dirty="0" smtClean="0"/>
              <a:t>社会经济秩序亦是产品质量法</a:t>
            </a:r>
            <a:r>
              <a:rPr lang="zh-CN" altLang="en-US" sz="2000" dirty="0"/>
              <a:t>立法的重要目的之一</a:t>
            </a:r>
            <a:r>
              <a:rPr lang="en-US" altLang="zh-CN" sz="2000" dirty="0" smtClean="0"/>
              <a:t>.</a:t>
            </a:r>
          </a:p>
          <a:p>
            <a:pPr marL="177800" indent="446088"/>
            <a:r>
              <a:rPr lang="en-US" altLang="zh-CN" sz="2000" dirty="0"/>
              <a:t>(</a:t>
            </a:r>
            <a:r>
              <a:rPr lang="zh-CN" altLang="en-US" sz="2000" dirty="0"/>
              <a:t>四</a:t>
            </a:r>
            <a:r>
              <a:rPr lang="en-US" altLang="zh-CN" sz="2000" dirty="0"/>
              <a:t>)</a:t>
            </a:r>
            <a:r>
              <a:rPr lang="zh-CN" altLang="en-US" sz="2000" dirty="0"/>
              <a:t>产品质量问题依法处理原则</a:t>
            </a:r>
          </a:p>
          <a:p>
            <a:pPr marL="177800" indent="446088"/>
            <a:r>
              <a:rPr lang="zh-CN" altLang="en-US" sz="2000" dirty="0"/>
              <a:t>解决产品质量问题</a:t>
            </a:r>
            <a:r>
              <a:rPr lang="en-US" altLang="zh-CN" sz="2000" dirty="0"/>
              <a:t>,</a:t>
            </a:r>
            <a:r>
              <a:rPr lang="zh-CN" altLang="en-US" sz="2000" dirty="0"/>
              <a:t>一是靠市场</a:t>
            </a:r>
            <a:r>
              <a:rPr lang="en-US" altLang="zh-CN" sz="2000" dirty="0"/>
              <a:t>,</a:t>
            </a:r>
            <a:r>
              <a:rPr lang="zh-CN" altLang="en-US" sz="2000" dirty="0"/>
              <a:t>通过市场竞争中的优胜劣汰机制</a:t>
            </a:r>
            <a:r>
              <a:rPr lang="en-US" altLang="zh-CN" sz="2000" dirty="0"/>
              <a:t>,</a:t>
            </a:r>
            <a:r>
              <a:rPr lang="zh-CN" altLang="en-US" sz="2000" dirty="0"/>
              <a:t>促使生产</a:t>
            </a:r>
            <a:r>
              <a:rPr lang="zh-CN" altLang="en-US" sz="2000" dirty="0" smtClean="0"/>
              <a:t>者提高产品质量</a:t>
            </a:r>
            <a:r>
              <a:rPr lang="en-US" altLang="zh-CN" sz="2000" dirty="0"/>
              <a:t>;</a:t>
            </a:r>
            <a:r>
              <a:rPr lang="zh-CN" altLang="en-US" sz="2000" dirty="0"/>
              <a:t>二是靠政府</a:t>
            </a:r>
            <a:r>
              <a:rPr lang="en-US" altLang="zh-CN" sz="2000" dirty="0"/>
              <a:t>,</a:t>
            </a:r>
            <a:r>
              <a:rPr lang="zh-CN" altLang="en-US" sz="2000" dirty="0"/>
              <a:t>作为社会经济活动的宏观组织者和管理者</a:t>
            </a:r>
            <a:r>
              <a:rPr lang="en-US" altLang="zh-CN" sz="2000" dirty="0"/>
              <a:t>,</a:t>
            </a:r>
            <a:r>
              <a:rPr lang="zh-CN" altLang="en-US" sz="2000" dirty="0" smtClean="0"/>
              <a:t>政府也必须对产品质量进行</a:t>
            </a:r>
            <a:r>
              <a:rPr lang="zh-CN" altLang="en-US" sz="2000" dirty="0"/>
              <a:t>必要的监督和宏观管理</a:t>
            </a:r>
            <a:r>
              <a:rPr lang="en-US" altLang="zh-CN" sz="2000" dirty="0"/>
              <a:t>;</a:t>
            </a:r>
            <a:r>
              <a:rPr lang="zh-CN" altLang="en-US" sz="2000" dirty="0"/>
              <a:t>三是靠法律</a:t>
            </a:r>
            <a:r>
              <a:rPr lang="en-US" altLang="zh-CN" sz="2000" dirty="0"/>
              <a:t>,</a:t>
            </a:r>
            <a:r>
              <a:rPr lang="zh-CN" altLang="en-US" sz="2000" dirty="0"/>
              <a:t>市场经济是法制经济</a:t>
            </a:r>
            <a:r>
              <a:rPr lang="en-US" altLang="zh-CN" sz="2000" dirty="0"/>
              <a:t>,</a:t>
            </a:r>
            <a:r>
              <a:rPr lang="zh-CN" altLang="en-US" sz="2000" dirty="0"/>
              <a:t>法律是主要的调节手段</a:t>
            </a:r>
            <a:r>
              <a:rPr lang="en-US" altLang="zh-CN" sz="2000" dirty="0"/>
              <a:t>,</a:t>
            </a:r>
            <a:r>
              <a:rPr lang="zh-CN" altLang="en-US" sz="2000" dirty="0" smtClean="0"/>
              <a:t>产品质量问题</a:t>
            </a:r>
            <a:r>
              <a:rPr lang="zh-CN" altLang="en-US" sz="2000" dirty="0"/>
              <a:t>亦不例外</a:t>
            </a:r>
            <a:r>
              <a:rPr lang="en-US" altLang="zh-CN" sz="2000" dirty="0"/>
              <a:t>.</a:t>
            </a:r>
            <a:endParaRPr lang="en-US" altLang="ja-JP"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35959258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产品质量监督</a:t>
            </a:r>
          </a:p>
        </p:txBody>
      </p:sp>
      <p:sp>
        <p:nvSpPr>
          <p:cNvPr id="37" name="文本框 36"/>
          <p:cNvSpPr txBox="1"/>
          <p:nvPr/>
        </p:nvSpPr>
        <p:spPr>
          <a:xfrm>
            <a:off x="673928" y="959286"/>
            <a:ext cx="11066929" cy="4524315"/>
          </a:xfrm>
          <a:prstGeom prst="rect">
            <a:avLst/>
          </a:prstGeom>
          <a:noFill/>
        </p:spPr>
        <p:txBody>
          <a:bodyPr wrap="square" rtlCol="0">
            <a:spAutoFit/>
          </a:bodyPr>
          <a:lstStyle/>
          <a:p>
            <a:r>
              <a:rPr lang="zh-CN" altLang="en-US" sz="2400" b="1" dirty="0"/>
              <a:t>一、产品质量监督</a:t>
            </a:r>
            <a:r>
              <a:rPr lang="zh-CN" altLang="en-US" sz="2400" b="1" dirty="0" smtClean="0"/>
              <a:t>体制</a:t>
            </a:r>
            <a:endParaRPr lang="en-US" altLang="zh-CN" sz="2400" b="1" dirty="0" smtClean="0"/>
          </a:p>
          <a:p>
            <a:pPr indent="623888"/>
            <a:endParaRPr lang="en-US" altLang="zh-CN" sz="2400" b="1" dirty="0" smtClean="0"/>
          </a:p>
          <a:p>
            <a:pPr indent="623888"/>
            <a:r>
              <a:rPr lang="en-US" altLang="zh-CN" sz="2400" dirty="0"/>
              <a:t>(</a:t>
            </a:r>
            <a:r>
              <a:rPr lang="zh-CN" altLang="en-US" sz="2400" dirty="0"/>
              <a:t>一</a:t>
            </a:r>
            <a:r>
              <a:rPr lang="en-US" altLang="zh-CN" sz="2400" dirty="0"/>
              <a:t>)</a:t>
            </a:r>
            <a:r>
              <a:rPr lang="zh-CN" altLang="en-US" sz="2400" dirty="0"/>
              <a:t>组织体制</a:t>
            </a:r>
            <a:endParaRPr lang="en-US" altLang="zh-CN" sz="2400" dirty="0" smtClean="0"/>
          </a:p>
          <a:p>
            <a:pPr indent="623888"/>
            <a:r>
              <a:rPr lang="zh-CN" altLang="en-US" sz="2400" dirty="0" smtClean="0"/>
              <a:t>国务</a:t>
            </a:r>
            <a:r>
              <a:rPr lang="zh-CN" altLang="en-US" sz="2400" dirty="0"/>
              <a:t>院有关部门在各自的职责范围内负责产品质量监督工作</a:t>
            </a:r>
            <a:r>
              <a:rPr lang="en-US" altLang="zh-CN" sz="2400" dirty="0"/>
              <a:t>.</a:t>
            </a:r>
            <a:r>
              <a:rPr lang="zh-CN" altLang="en-US" sz="2400" dirty="0" smtClean="0"/>
              <a:t>县级以上地方产品质量监督部门</a:t>
            </a:r>
            <a:r>
              <a:rPr lang="zh-CN" altLang="en-US" sz="2400" dirty="0"/>
              <a:t>主管本行政区域内的产品质量监督工作</a:t>
            </a:r>
            <a:r>
              <a:rPr lang="en-US" altLang="zh-CN" sz="2400" dirty="0"/>
              <a:t>.</a:t>
            </a:r>
            <a:r>
              <a:rPr lang="zh-CN" altLang="en-US" sz="2400" dirty="0"/>
              <a:t>县级以上地方人民政府有关部门在</a:t>
            </a:r>
            <a:r>
              <a:rPr lang="zh-CN" altLang="en-US" sz="2400" dirty="0" smtClean="0"/>
              <a:t>各自的职责范围内负责产品质量监督</a:t>
            </a:r>
            <a:r>
              <a:rPr lang="zh-CN" altLang="en-US" sz="2400" dirty="0"/>
              <a:t>工作</a:t>
            </a:r>
            <a:r>
              <a:rPr lang="en-US" altLang="zh-CN" sz="2400" dirty="0"/>
              <a:t>.</a:t>
            </a:r>
            <a:r>
              <a:rPr lang="zh-CN" altLang="en-US" sz="2400" dirty="0"/>
              <a:t>法律对产品质量的监督部门另有规定的</a:t>
            </a:r>
            <a:r>
              <a:rPr lang="en-US" altLang="zh-CN" sz="2400" dirty="0"/>
              <a:t>,</a:t>
            </a:r>
            <a:r>
              <a:rPr lang="zh-CN" altLang="en-US" sz="2400" dirty="0"/>
              <a:t>依照有关</a:t>
            </a:r>
            <a:r>
              <a:rPr lang="zh-CN" altLang="en-US" sz="2400" dirty="0" smtClean="0"/>
              <a:t>法律的规定执</a:t>
            </a:r>
            <a:r>
              <a:rPr lang="zh-CN" altLang="en-US" sz="2400" dirty="0"/>
              <a:t>行</a:t>
            </a:r>
            <a:r>
              <a:rPr lang="en-US" altLang="zh-CN" sz="2400" dirty="0"/>
              <a:t>.</a:t>
            </a:r>
            <a:r>
              <a:rPr lang="en-US" altLang="zh-CN" sz="2400" dirty="0" smtClean="0"/>
              <a:t>”</a:t>
            </a:r>
            <a:r>
              <a:rPr lang="zh-CN" altLang="en-US" sz="2400" dirty="0"/>
              <a:t>这就确立了统一监督与分工监督、层次监督与地域监督相结合的原则</a:t>
            </a:r>
            <a:r>
              <a:rPr lang="en-US" altLang="zh-CN" sz="2400" dirty="0" smtClean="0"/>
              <a:t>.</a:t>
            </a:r>
            <a:r>
              <a:rPr lang="zh-CN" altLang="en-US" sz="2400" dirty="0" smtClean="0"/>
              <a:t>根据此项规</a:t>
            </a:r>
            <a:r>
              <a:rPr lang="zh-CN" altLang="en-US" sz="2400" dirty="0"/>
              <a:t>定</a:t>
            </a:r>
            <a:r>
              <a:rPr lang="en-US" altLang="zh-CN" sz="2400" dirty="0"/>
              <a:t>,</a:t>
            </a:r>
            <a:r>
              <a:rPr lang="zh-CN" altLang="en-US" sz="2400" dirty="0"/>
              <a:t>国家质量监督检验检疫总局主管全国产品质量监督工作</a:t>
            </a:r>
            <a:r>
              <a:rPr lang="en-US" altLang="zh-CN" sz="2400" dirty="0"/>
              <a:t>;</a:t>
            </a:r>
            <a:r>
              <a:rPr lang="zh-CN" altLang="en-US" sz="2400" dirty="0"/>
              <a:t>县级以上人民政府设</a:t>
            </a:r>
            <a:r>
              <a:rPr lang="zh-CN" altLang="en-US" sz="2400" dirty="0" smtClean="0"/>
              <a:t>立的质量技术监督局负责本</a:t>
            </a:r>
            <a:r>
              <a:rPr lang="zh-CN" altLang="en-US" sz="2400" dirty="0"/>
              <a:t>行政区域内的产品质量监督工作</a:t>
            </a:r>
            <a:r>
              <a:rPr lang="en-US" altLang="zh-CN" sz="2400" dirty="0"/>
              <a:t>;</a:t>
            </a:r>
            <a:r>
              <a:rPr lang="zh-CN" altLang="en-US" sz="2400" dirty="0"/>
              <a:t>国家工</a:t>
            </a:r>
            <a:r>
              <a:rPr lang="zh-CN" altLang="en-US" sz="2400" dirty="0" smtClean="0"/>
              <a:t>商行政管理局和地方各级工</a:t>
            </a:r>
            <a:r>
              <a:rPr lang="zh-CN" altLang="en-US" sz="2400" dirty="0"/>
              <a:t>商行政管理局等是国家综合性的行政经济监督管理机关</a:t>
            </a:r>
            <a:r>
              <a:rPr lang="en-US" altLang="zh-CN" sz="2400" dirty="0"/>
              <a:t>,</a:t>
            </a:r>
            <a:r>
              <a:rPr lang="zh-CN" altLang="en-US" sz="2400" dirty="0"/>
              <a:t>负责全国和本行政区域</a:t>
            </a:r>
            <a:r>
              <a:rPr lang="zh-CN" altLang="en-US" sz="2400" dirty="0" smtClean="0"/>
              <a:t>内本行业关于产品质量</a:t>
            </a:r>
            <a:r>
              <a:rPr lang="zh-CN" altLang="en-US" sz="2400" dirty="0"/>
              <a:t>方面的行业监督和生产经营性管理工作</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5259959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产品质量监督</a:t>
            </a:r>
          </a:p>
        </p:txBody>
      </p:sp>
      <p:sp>
        <p:nvSpPr>
          <p:cNvPr id="37" name="文本框 36"/>
          <p:cNvSpPr txBox="1"/>
          <p:nvPr/>
        </p:nvSpPr>
        <p:spPr>
          <a:xfrm>
            <a:off x="673928" y="959286"/>
            <a:ext cx="11066929" cy="5262979"/>
          </a:xfrm>
          <a:prstGeom prst="rect">
            <a:avLst/>
          </a:prstGeom>
          <a:noFill/>
        </p:spPr>
        <p:txBody>
          <a:bodyPr wrap="square" rtlCol="0">
            <a:spAutoFit/>
          </a:bodyPr>
          <a:lstStyle/>
          <a:p>
            <a:r>
              <a:rPr lang="zh-CN" altLang="en-US" sz="2400" b="1" dirty="0"/>
              <a:t>一、产品质量监督</a:t>
            </a:r>
            <a:r>
              <a:rPr lang="zh-CN" altLang="en-US" sz="2400" b="1" dirty="0" smtClean="0"/>
              <a:t>体制</a:t>
            </a:r>
            <a:endParaRPr lang="en-US" altLang="zh-CN" sz="2400" b="1" dirty="0" smtClean="0"/>
          </a:p>
          <a:p>
            <a:pPr indent="623888"/>
            <a:endParaRPr lang="en-US" altLang="zh-CN" sz="2400" b="1" dirty="0" smtClean="0"/>
          </a:p>
          <a:p>
            <a:pPr indent="623888"/>
            <a:r>
              <a:rPr lang="en-US" altLang="zh-CN" sz="2400" dirty="0"/>
              <a:t>(</a:t>
            </a:r>
            <a:r>
              <a:rPr lang="zh-CN" altLang="en-US" sz="2400" dirty="0"/>
              <a:t>二</a:t>
            </a:r>
            <a:r>
              <a:rPr lang="en-US" altLang="zh-CN" sz="2400" dirty="0"/>
              <a:t>)</a:t>
            </a:r>
            <a:r>
              <a:rPr lang="zh-CN" altLang="en-US" sz="2400" dirty="0"/>
              <a:t>权限与职责</a:t>
            </a:r>
          </a:p>
          <a:p>
            <a:pPr indent="623888"/>
            <a:r>
              <a:rPr lang="zh-CN" altLang="en-US" sz="2400" dirty="0" smtClean="0"/>
              <a:t>１</a:t>
            </a:r>
            <a:r>
              <a:rPr lang="en-US" altLang="zh-CN" sz="2400" dirty="0" smtClean="0"/>
              <a:t>.</a:t>
            </a:r>
            <a:r>
              <a:rPr lang="zh-CN" altLang="en-US" sz="2400" dirty="0" smtClean="0"/>
              <a:t>国家质量监督检验检疫总</a:t>
            </a:r>
            <a:r>
              <a:rPr lang="zh-CN" altLang="en-US" sz="2400" dirty="0"/>
              <a:t>局的权限与职责</a:t>
            </a:r>
          </a:p>
          <a:p>
            <a:pPr indent="623888"/>
            <a:r>
              <a:rPr lang="zh-CN" altLang="en-US" sz="2400" dirty="0"/>
              <a:t>国家质量监督检验检疫总局负责全国产品质量监督工作</a:t>
            </a:r>
            <a:r>
              <a:rPr lang="en-US" altLang="zh-CN" sz="2400" dirty="0"/>
              <a:t>,</a:t>
            </a:r>
            <a:r>
              <a:rPr lang="zh-CN" altLang="en-US" sz="2400" dirty="0"/>
              <a:t>主要是宏观上的、政策性的</a:t>
            </a:r>
            <a:r>
              <a:rPr lang="zh-CN" altLang="en-US" sz="2400" dirty="0" smtClean="0"/>
              <a:t>、指导</a:t>
            </a:r>
            <a:r>
              <a:rPr lang="zh-CN" altLang="en-US" sz="2400" dirty="0"/>
              <a:t>性的和组织协调性的</a:t>
            </a:r>
            <a:r>
              <a:rPr lang="en-US" altLang="zh-CN" sz="2400" dirty="0"/>
              <a:t>.</a:t>
            </a:r>
            <a:r>
              <a:rPr lang="zh-CN" altLang="en-US" sz="2400" dirty="0"/>
              <a:t>其主要职责是</a:t>
            </a:r>
            <a:r>
              <a:rPr lang="en-US" altLang="zh-CN" sz="2400" dirty="0"/>
              <a:t>:</a:t>
            </a:r>
            <a:r>
              <a:rPr lang="zh-CN" altLang="en-US" sz="2400" dirty="0"/>
              <a:t>对产品质量进行宏观的监督和指导</a:t>
            </a:r>
            <a:r>
              <a:rPr lang="en-US" altLang="zh-CN" sz="2400" dirty="0"/>
              <a:t>,</a:t>
            </a:r>
            <a:r>
              <a:rPr lang="zh-CN" altLang="en-US" sz="2400" dirty="0"/>
              <a:t>即组织</a:t>
            </a:r>
            <a:r>
              <a:rPr lang="zh-CN" altLang="en-US" sz="2400" dirty="0" smtClean="0"/>
              <a:t>起草有关质量监督检验检</a:t>
            </a:r>
            <a:r>
              <a:rPr lang="zh-CN" altLang="en-US" sz="2400" dirty="0"/>
              <a:t>疫方面的法律、法规草案</a:t>
            </a:r>
            <a:r>
              <a:rPr lang="en-US" altLang="zh-CN" sz="2400" dirty="0"/>
              <a:t>;</a:t>
            </a:r>
            <a:r>
              <a:rPr lang="zh-CN" altLang="en-US" sz="2400" dirty="0"/>
              <a:t>研究拟定有关质量监督检验检疫</a:t>
            </a:r>
            <a:r>
              <a:rPr lang="zh-CN" altLang="en-US" sz="2400" dirty="0" smtClean="0"/>
              <a:t>工作的方针政策</a:t>
            </a:r>
            <a:r>
              <a:rPr lang="en-US" altLang="zh-CN" sz="2400" dirty="0"/>
              <a:t>,</a:t>
            </a:r>
            <a:r>
              <a:rPr lang="zh-CN" altLang="en-US" sz="2400" dirty="0"/>
              <a:t>制定和发布有关规章、制度</a:t>
            </a:r>
            <a:r>
              <a:rPr lang="en-US" altLang="zh-CN" sz="2400" dirty="0"/>
              <a:t>;</a:t>
            </a:r>
            <a:r>
              <a:rPr lang="zh-CN" altLang="en-US" sz="2400" dirty="0"/>
              <a:t>统一管理计量工作</a:t>
            </a:r>
            <a:r>
              <a:rPr lang="en-US" altLang="zh-CN" sz="2400" dirty="0"/>
              <a:t>;</a:t>
            </a:r>
            <a:r>
              <a:rPr lang="zh-CN" altLang="en-US" sz="2400" dirty="0" smtClean="0"/>
              <a:t>推行企业质量体系认证制度和产品质量认证</a:t>
            </a:r>
            <a:r>
              <a:rPr lang="zh-CN" altLang="en-US" sz="2400" dirty="0"/>
              <a:t>制度</a:t>
            </a:r>
            <a:r>
              <a:rPr lang="en-US" altLang="zh-CN" sz="2400" dirty="0"/>
              <a:t>;</a:t>
            </a:r>
            <a:r>
              <a:rPr lang="zh-CN" altLang="en-US" sz="2400" dirty="0"/>
              <a:t>规划和组织对产品质量的抽查工作等</a:t>
            </a:r>
            <a:r>
              <a:rPr lang="en-US" altLang="zh-CN" sz="2400" dirty="0" smtClean="0"/>
              <a:t>.</a:t>
            </a:r>
          </a:p>
          <a:p>
            <a:pPr indent="623888"/>
            <a:r>
              <a:rPr lang="zh-CN" altLang="en-US" sz="2400" dirty="0" smtClean="0"/>
              <a:t>２</a:t>
            </a:r>
            <a:r>
              <a:rPr lang="en-US" altLang="zh-CN" sz="2400" dirty="0" smtClean="0"/>
              <a:t>.</a:t>
            </a:r>
            <a:r>
              <a:rPr lang="zh-CN" altLang="en-US" sz="2400" dirty="0" smtClean="0"/>
              <a:t> </a:t>
            </a:r>
            <a:r>
              <a:rPr lang="zh-CN" altLang="en-US" sz="2400" dirty="0"/>
              <a:t>地方各级质量技术监督局的权限与职责</a:t>
            </a:r>
          </a:p>
          <a:p>
            <a:pPr indent="623888"/>
            <a:r>
              <a:rPr lang="zh-CN" altLang="en-US" sz="2400" dirty="0"/>
              <a:t>我国</a:t>
            </a:r>
            <a:r>
              <a:rPr lang="en-US" altLang="zh-CN" sz="2400" dirty="0"/>
              <a:t>«</a:t>
            </a:r>
            <a:r>
              <a:rPr lang="zh-CN" altLang="en-US" sz="2400" dirty="0"/>
              <a:t>产品质量法</a:t>
            </a:r>
            <a:r>
              <a:rPr lang="en-US" altLang="zh-CN" sz="2400" dirty="0"/>
              <a:t>»</a:t>
            </a:r>
            <a:r>
              <a:rPr lang="zh-CN" altLang="en-US" sz="2400" dirty="0"/>
              <a:t>规定的“县级以上地方产品质量监督部门”</a:t>
            </a:r>
            <a:r>
              <a:rPr lang="en-US" altLang="zh-CN" sz="2400" dirty="0"/>
              <a:t>,</a:t>
            </a:r>
            <a:r>
              <a:rPr lang="zh-CN" altLang="en-US" sz="2400" dirty="0"/>
              <a:t>是指省、自治区、直辖</a:t>
            </a:r>
            <a:r>
              <a:rPr lang="zh-CN" altLang="en-US" sz="2400" dirty="0" smtClean="0"/>
              <a:t>市的质量技术监督局</a:t>
            </a:r>
            <a:r>
              <a:rPr lang="en-US" altLang="zh-CN" sz="2400" dirty="0"/>
              <a:t>,</a:t>
            </a:r>
            <a:r>
              <a:rPr lang="zh-CN" altLang="en-US" sz="2400" dirty="0"/>
              <a:t>市一级人民政府的质量技术监督局</a:t>
            </a:r>
            <a:r>
              <a:rPr lang="en-US" altLang="zh-CN" sz="2400" dirty="0"/>
              <a:t>,</a:t>
            </a:r>
            <a:r>
              <a:rPr lang="zh-CN" altLang="en-US" sz="2400" dirty="0"/>
              <a:t>以及县级质量技术监督局</a:t>
            </a:r>
            <a:r>
              <a:rPr lang="en-US" altLang="zh-CN" sz="2400" dirty="0"/>
              <a:t>,</a:t>
            </a:r>
            <a:r>
              <a:rPr lang="zh-CN" altLang="en-US" sz="2400" dirty="0" smtClean="0"/>
              <a:t>它们负责本</a:t>
            </a:r>
            <a:r>
              <a:rPr lang="zh-CN" altLang="en-US" sz="2400" dirty="0"/>
              <a:t>行政区域内的产品质量监督工作</a:t>
            </a:r>
            <a:r>
              <a:rPr lang="en-US" altLang="zh-CN" sz="2400" dirty="0"/>
              <a:t>,</a:t>
            </a:r>
            <a:r>
              <a:rPr lang="zh-CN" altLang="en-US" sz="2400" dirty="0"/>
              <a:t>其中包括依法查处生产、销售伪劣产品等质量违</a:t>
            </a:r>
            <a:r>
              <a:rPr lang="zh-CN" altLang="en-US" sz="2400" dirty="0" smtClean="0"/>
              <a:t>法</a:t>
            </a:r>
            <a:r>
              <a:rPr lang="zh-TW" altLang="en-US" sz="2400" dirty="0" smtClean="0"/>
              <a:t>行为</a:t>
            </a:r>
            <a:r>
              <a:rPr lang="en-US" altLang="zh-TW"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83919494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产品质量监督</a:t>
            </a:r>
          </a:p>
        </p:txBody>
      </p:sp>
      <p:sp>
        <p:nvSpPr>
          <p:cNvPr id="37" name="文本框 36"/>
          <p:cNvSpPr txBox="1"/>
          <p:nvPr/>
        </p:nvSpPr>
        <p:spPr>
          <a:xfrm>
            <a:off x="673928" y="959286"/>
            <a:ext cx="11066929" cy="4524315"/>
          </a:xfrm>
          <a:prstGeom prst="rect">
            <a:avLst/>
          </a:prstGeom>
          <a:noFill/>
        </p:spPr>
        <p:txBody>
          <a:bodyPr wrap="square" rtlCol="0">
            <a:spAutoFit/>
          </a:bodyPr>
          <a:lstStyle/>
          <a:p>
            <a:r>
              <a:rPr lang="zh-CN" altLang="en-US" sz="2400" b="1" dirty="0"/>
              <a:t>一、产品质量监督</a:t>
            </a:r>
            <a:r>
              <a:rPr lang="zh-CN" altLang="en-US" sz="2400" b="1" dirty="0" smtClean="0"/>
              <a:t>体制</a:t>
            </a:r>
            <a:endParaRPr lang="en-US" altLang="zh-CN" sz="2400" b="1" dirty="0" smtClean="0"/>
          </a:p>
          <a:p>
            <a:pPr indent="623888"/>
            <a:endParaRPr lang="en-US" altLang="zh-CN" sz="2400" b="1" dirty="0" smtClean="0"/>
          </a:p>
          <a:p>
            <a:pPr indent="623888"/>
            <a:r>
              <a:rPr lang="en-US" altLang="zh-CN" sz="2400" dirty="0" smtClean="0"/>
              <a:t>(</a:t>
            </a:r>
            <a:r>
              <a:rPr lang="zh-CN" altLang="en-US" sz="2400" dirty="0" smtClean="0"/>
              <a:t>二</a:t>
            </a:r>
            <a:r>
              <a:rPr lang="en-US" altLang="zh-CN" sz="2400" dirty="0" smtClean="0"/>
              <a:t>)</a:t>
            </a:r>
            <a:r>
              <a:rPr lang="zh-CN" altLang="en-US" sz="2400" dirty="0" smtClean="0"/>
              <a:t>权限与职责</a:t>
            </a:r>
          </a:p>
          <a:p>
            <a:pPr indent="623888"/>
            <a:r>
              <a:rPr lang="zh-CN" altLang="en-US" sz="2400" dirty="0" smtClean="0"/>
              <a:t>３</a:t>
            </a:r>
            <a:r>
              <a:rPr lang="en-US" altLang="zh-CN" sz="2400" dirty="0" smtClean="0"/>
              <a:t>.</a:t>
            </a:r>
            <a:r>
              <a:rPr lang="zh-CN" altLang="en-US" sz="2400" dirty="0" smtClean="0"/>
              <a:t> </a:t>
            </a:r>
            <a:r>
              <a:rPr lang="zh-CN" altLang="en-US" sz="2400" dirty="0"/>
              <a:t>国务院及地方人民政府的有关部门的权限与职责</a:t>
            </a:r>
          </a:p>
          <a:p>
            <a:r>
              <a:rPr lang="zh-CN" altLang="en-US" sz="2400" dirty="0"/>
              <a:t>我国</a:t>
            </a:r>
            <a:r>
              <a:rPr lang="en-US" altLang="zh-CN" sz="2400" dirty="0"/>
              <a:t>«</a:t>
            </a:r>
            <a:r>
              <a:rPr lang="zh-CN" altLang="en-US" sz="2400" dirty="0"/>
              <a:t>产品质量法</a:t>
            </a:r>
            <a:r>
              <a:rPr lang="en-US" altLang="zh-CN" sz="2400" dirty="0"/>
              <a:t>»</a:t>
            </a:r>
            <a:r>
              <a:rPr lang="zh-CN" altLang="en-US" sz="2400" dirty="0"/>
              <a:t>规定的“国务院有关部门”和“县级以上地方人民政府的有关部门”</a:t>
            </a:r>
            <a:r>
              <a:rPr lang="en-US" altLang="zh-CN" sz="2400" dirty="0" smtClean="0"/>
              <a:t>,</a:t>
            </a:r>
            <a:r>
              <a:rPr lang="zh-CN" altLang="en-US" sz="2400" dirty="0" smtClean="0"/>
              <a:t>是指国务</a:t>
            </a:r>
            <a:r>
              <a:rPr lang="zh-CN" altLang="en-US" sz="2400" dirty="0"/>
              <a:t>院和县级以上地方人民政府设置的有关行业主管部门</a:t>
            </a:r>
            <a:r>
              <a:rPr lang="en-US" altLang="zh-CN" sz="2400" dirty="0"/>
              <a:t>,</a:t>
            </a:r>
            <a:r>
              <a:rPr lang="zh-CN" altLang="en-US" sz="2400" dirty="0"/>
              <a:t>如国家工</a:t>
            </a:r>
            <a:r>
              <a:rPr lang="zh-CN" altLang="en-US" sz="2400" dirty="0" smtClean="0"/>
              <a:t>商行政管理总局和地方各级工商</a:t>
            </a:r>
            <a:r>
              <a:rPr lang="zh-CN" altLang="en-US" sz="2400" dirty="0"/>
              <a:t>行政管理局</a:t>
            </a:r>
            <a:r>
              <a:rPr lang="en-US" altLang="zh-CN" sz="2400" dirty="0"/>
              <a:t>,</a:t>
            </a:r>
            <a:r>
              <a:rPr lang="zh-CN" altLang="en-US" sz="2400" dirty="0"/>
              <a:t>其主要职责是按照国务院和同级人民政府赋予的职权</a:t>
            </a:r>
            <a:r>
              <a:rPr lang="en-US" altLang="zh-CN" sz="2400" dirty="0"/>
              <a:t>,</a:t>
            </a:r>
            <a:r>
              <a:rPr lang="zh-CN" altLang="en-US" sz="2400" dirty="0"/>
              <a:t>负责</a:t>
            </a:r>
            <a:r>
              <a:rPr lang="zh-CN" altLang="en-US" sz="2400" dirty="0" smtClean="0"/>
              <a:t>全国</a:t>
            </a:r>
            <a:r>
              <a:rPr lang="zh-CN" altLang="en-US" sz="2400" dirty="0"/>
              <a:t>和本行政区域内本行业关于产品质量方面的行业监督和生产经营性管理工作</a:t>
            </a:r>
            <a:r>
              <a:rPr lang="en-US" altLang="zh-CN" sz="2400" dirty="0" smtClean="0"/>
              <a:t>.</a:t>
            </a:r>
            <a:r>
              <a:rPr lang="zh-CN" altLang="en-US" sz="2400" dirty="0" smtClean="0"/>
              <a:t>虽然质量技术监督局和工</a:t>
            </a:r>
            <a:r>
              <a:rPr lang="zh-CN" altLang="en-US" sz="2400" dirty="0"/>
              <a:t>商行政管理局都从事产品质量的监督工作</a:t>
            </a:r>
            <a:r>
              <a:rPr lang="en-US" altLang="zh-CN" sz="2400" dirty="0"/>
              <a:t>,</a:t>
            </a:r>
            <a:r>
              <a:rPr lang="zh-CN" altLang="en-US" sz="2400" dirty="0"/>
              <a:t>但两者的工作</a:t>
            </a:r>
            <a:r>
              <a:rPr lang="zh-CN" altLang="en-US" sz="2400" dirty="0" smtClean="0"/>
              <a:t>各有侧</a:t>
            </a:r>
            <a:r>
              <a:rPr lang="zh-CN" altLang="en-US" sz="2400" dirty="0"/>
              <a:t>重</a:t>
            </a:r>
            <a:r>
              <a:rPr lang="en-US" altLang="zh-CN" sz="2400" dirty="0"/>
              <a:t>,</a:t>
            </a:r>
            <a:r>
              <a:rPr lang="zh-CN" altLang="en-US" sz="2400" dirty="0"/>
              <a:t>并不是重合的</a:t>
            </a:r>
            <a:r>
              <a:rPr lang="en-US" altLang="zh-CN" sz="2400" dirty="0" smtClean="0"/>
              <a:t>.</a:t>
            </a:r>
            <a:r>
              <a:rPr lang="zh-CN" altLang="en-US" sz="2400" dirty="0"/>
              <a:t>按照</a:t>
            </a:r>
            <a:r>
              <a:rPr lang="en-US" altLang="zh-CN" sz="2400" dirty="0"/>
              <a:t>«</a:t>
            </a:r>
            <a:r>
              <a:rPr lang="zh-CN" altLang="en-US" sz="2400" dirty="0"/>
              <a:t>产品质量法</a:t>
            </a:r>
            <a:r>
              <a:rPr lang="en-US" altLang="zh-CN" sz="2400" dirty="0"/>
              <a:t>»</a:t>
            </a:r>
            <a:r>
              <a:rPr lang="zh-CN" altLang="en-US" sz="2400" dirty="0"/>
              <a:t>的规定</a:t>
            </a:r>
            <a:r>
              <a:rPr lang="en-US" altLang="zh-CN" sz="2400" dirty="0"/>
              <a:t>,</a:t>
            </a:r>
            <a:r>
              <a:rPr lang="zh-CN" altLang="en-US" sz="2400" dirty="0" smtClean="0"/>
              <a:t>质量技术监督局侧重于生产和流通领域中的产品质量监督</a:t>
            </a:r>
            <a:r>
              <a:rPr lang="en-US" altLang="zh-CN" sz="2400" dirty="0"/>
              <a:t>,</a:t>
            </a:r>
            <a:r>
              <a:rPr lang="zh-CN" altLang="en-US" sz="2400" dirty="0"/>
              <a:t>而工商行政管理局侧重于市场管理和商标管理中的质量监督</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24871414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9231695" cy="584776"/>
          </a:xfrm>
          <a:prstGeom prst="rect">
            <a:avLst/>
          </a:prstGeom>
          <a:noFill/>
        </p:spPr>
        <p:txBody>
          <a:bodyPr wrap="square" rtlCol="0">
            <a:spAutoFit/>
          </a:bodyPr>
          <a:lstStyle/>
          <a:p>
            <a:r>
              <a:rPr lang="zh-CN" altLang="en-US" sz="3200" b="1" dirty="0"/>
              <a:t>产品质量监督</a:t>
            </a:r>
          </a:p>
        </p:txBody>
      </p:sp>
      <p:sp>
        <p:nvSpPr>
          <p:cNvPr id="37" name="文本框 36"/>
          <p:cNvSpPr txBox="1"/>
          <p:nvPr/>
        </p:nvSpPr>
        <p:spPr>
          <a:xfrm>
            <a:off x="673928" y="959286"/>
            <a:ext cx="11066929" cy="4893647"/>
          </a:xfrm>
          <a:prstGeom prst="rect">
            <a:avLst/>
          </a:prstGeom>
          <a:noFill/>
        </p:spPr>
        <p:txBody>
          <a:bodyPr wrap="square" rtlCol="0">
            <a:spAutoFit/>
          </a:bodyPr>
          <a:lstStyle/>
          <a:p>
            <a:r>
              <a:rPr lang="zh-CN" altLang="en-US" sz="2400" b="1" dirty="0"/>
              <a:t>二、产品质量监督制度</a:t>
            </a:r>
          </a:p>
          <a:p>
            <a:r>
              <a:rPr lang="zh-CN" altLang="en-US" sz="2400" dirty="0" smtClean="0"/>
              <a:t>       </a:t>
            </a:r>
            <a:endParaRPr lang="en-US" altLang="zh-CN" sz="2400" dirty="0" smtClean="0"/>
          </a:p>
          <a:p>
            <a:r>
              <a:rPr lang="zh-CN" altLang="zh-CN" sz="2400" dirty="0"/>
              <a:t> </a:t>
            </a:r>
            <a:r>
              <a:rPr lang="zh-CN" altLang="en-US" sz="2400" dirty="0" smtClean="0"/>
              <a:t>      </a:t>
            </a:r>
            <a:r>
              <a:rPr lang="en-US" altLang="zh-CN" sz="2400" dirty="0" smtClean="0"/>
              <a:t>(</a:t>
            </a:r>
            <a:r>
              <a:rPr lang="zh-CN" altLang="en-US" sz="2400" dirty="0"/>
              <a:t>一</a:t>
            </a:r>
            <a:r>
              <a:rPr lang="en-US" altLang="zh-CN" sz="2400" dirty="0"/>
              <a:t>)</a:t>
            </a:r>
            <a:r>
              <a:rPr lang="zh-CN" altLang="en-US" sz="2400" dirty="0"/>
              <a:t>标准化管理</a:t>
            </a:r>
            <a:r>
              <a:rPr lang="zh-CN" altLang="en-US" sz="2400" dirty="0" smtClean="0"/>
              <a:t>制度</a:t>
            </a:r>
            <a:endParaRPr lang="en-US" altLang="zh-CN" sz="2400" dirty="0" smtClean="0"/>
          </a:p>
          <a:p>
            <a:endParaRPr lang="en-US" altLang="ja-JP" sz="2400" b="1" dirty="0"/>
          </a:p>
          <a:p>
            <a:pPr indent="623888"/>
            <a:r>
              <a:rPr lang="zh-CN" altLang="en-US" sz="2400" dirty="0"/>
              <a:t>标准化是指在经济、技术、科学及管理等社会实践中</a:t>
            </a:r>
            <a:r>
              <a:rPr lang="en-US" altLang="zh-CN" sz="2400" dirty="0"/>
              <a:t>,</a:t>
            </a:r>
            <a:r>
              <a:rPr lang="zh-CN" altLang="en-US" sz="2400" dirty="0"/>
              <a:t>对重复性事物和概念通过制定、</a:t>
            </a:r>
            <a:r>
              <a:rPr lang="zh-CN" altLang="en-US" sz="2400" dirty="0" smtClean="0"/>
              <a:t>发布和实施标准</a:t>
            </a:r>
            <a:r>
              <a:rPr lang="en-US" altLang="zh-CN" sz="2400" dirty="0"/>
              <a:t>,</a:t>
            </a:r>
            <a:r>
              <a:rPr lang="zh-CN" altLang="en-US" sz="2400" dirty="0"/>
              <a:t>达到统一</a:t>
            </a:r>
            <a:r>
              <a:rPr lang="en-US" altLang="zh-CN" sz="2400" dirty="0"/>
              <a:t>,</a:t>
            </a:r>
            <a:r>
              <a:rPr lang="zh-CN" altLang="en-US" sz="2400" dirty="0"/>
              <a:t>以获得最佳秩序和社会效益的活动</a:t>
            </a:r>
            <a:r>
              <a:rPr lang="en-US" altLang="zh-CN" sz="2400" dirty="0"/>
              <a:t>.</a:t>
            </a:r>
            <a:r>
              <a:rPr lang="zh-CN" altLang="en-US" sz="2400" dirty="0"/>
              <a:t>标准化管理制度是国家或</a:t>
            </a:r>
            <a:r>
              <a:rPr lang="zh-CN" altLang="en-US" sz="2400" dirty="0" smtClean="0"/>
              <a:t>者相关部门通过颁布产品标准</a:t>
            </a:r>
            <a:r>
              <a:rPr lang="zh-CN" altLang="en-US" sz="2400" dirty="0"/>
              <a:t>的方式责令和监督产品达到相关技术要求的活动</a:t>
            </a:r>
            <a:r>
              <a:rPr lang="en-US" altLang="zh-CN" sz="2400" dirty="0"/>
              <a:t>,</a:t>
            </a:r>
            <a:r>
              <a:rPr lang="zh-CN" altLang="en-US" sz="2400" dirty="0" smtClean="0"/>
              <a:t>是企业产品质量</a:t>
            </a:r>
            <a:r>
              <a:rPr lang="zh-CN" altLang="en-US" sz="2400" dirty="0"/>
              <a:t>管理的基本要求</a:t>
            </a:r>
            <a:r>
              <a:rPr lang="en-US" altLang="zh-CN" sz="2400" dirty="0"/>
              <a:t>.</a:t>
            </a:r>
            <a:r>
              <a:rPr lang="zh-CN" altLang="en-US" sz="2400" dirty="0"/>
              <a:t>没有标准化</a:t>
            </a:r>
            <a:r>
              <a:rPr lang="en-US" altLang="zh-CN" sz="2400" dirty="0"/>
              <a:t>,</a:t>
            </a:r>
            <a:r>
              <a:rPr lang="zh-CN" altLang="en-US" sz="2400" dirty="0"/>
              <a:t>就没有专业化</a:t>
            </a:r>
            <a:r>
              <a:rPr lang="en-US" altLang="zh-CN" sz="2400" dirty="0"/>
              <a:t>,</a:t>
            </a:r>
            <a:r>
              <a:rPr lang="zh-CN" altLang="en-US" sz="2400" dirty="0"/>
              <a:t>也就没有高质量、高速度</a:t>
            </a:r>
            <a:r>
              <a:rPr lang="en-US" altLang="zh-CN" sz="2400" dirty="0" smtClean="0"/>
              <a:t>.</a:t>
            </a:r>
          </a:p>
          <a:p>
            <a:pPr indent="623888"/>
            <a:r>
              <a:rPr lang="zh-CN" altLang="en-US" sz="2400" dirty="0"/>
              <a:t>产品标准作为标准之一</a:t>
            </a:r>
            <a:r>
              <a:rPr lang="en-US" altLang="zh-CN" sz="2400" dirty="0"/>
              <a:t>,</a:t>
            </a:r>
            <a:r>
              <a:rPr lang="zh-CN" altLang="en-US" sz="2400" dirty="0"/>
              <a:t>是对产品结构、规格、质量和检验方法所作的技术规定</a:t>
            </a:r>
            <a:r>
              <a:rPr lang="en-US" altLang="zh-CN" sz="2400" dirty="0" smtClean="0"/>
              <a:t>.</a:t>
            </a:r>
            <a:r>
              <a:rPr lang="en-US" altLang="zh-CN" sz="2400" dirty="0"/>
              <a:t> «</a:t>
            </a:r>
            <a:r>
              <a:rPr lang="zh-CN" altLang="en-US" sz="2400" dirty="0"/>
              <a:t>标准化法</a:t>
            </a:r>
            <a:r>
              <a:rPr lang="en-US" altLang="zh-CN" sz="2400" dirty="0" smtClean="0"/>
              <a:t>»</a:t>
            </a:r>
            <a:r>
              <a:rPr lang="zh-CN" altLang="en-US" sz="2400" dirty="0" smtClean="0"/>
              <a:t>规定</a:t>
            </a:r>
            <a:r>
              <a:rPr lang="en-US" altLang="zh-CN" sz="2400" dirty="0"/>
              <a:t>,</a:t>
            </a:r>
            <a:r>
              <a:rPr lang="zh-CN" altLang="en-US" sz="2400" dirty="0" smtClean="0"/>
              <a:t>产品标准按照制定主体和适用范围可分为国家标准</a:t>
            </a:r>
            <a:r>
              <a:rPr lang="zh-CN" altLang="en-US" sz="2400" dirty="0"/>
              <a:t>、行业标准、地方标准和企业标准四级</a:t>
            </a:r>
            <a:r>
              <a:rPr lang="en-US" altLang="zh-CN" sz="2400" dirty="0"/>
              <a:t>.</a:t>
            </a:r>
          </a:p>
          <a:p>
            <a:pPr indent="623888"/>
            <a:r>
              <a:rPr lang="zh-CN" altLang="en-US" sz="2400" dirty="0"/>
              <a:t>产品标准可分为强制标准和推荐标准</a:t>
            </a:r>
            <a:r>
              <a:rPr lang="en-US" altLang="zh-CN" sz="2400" dirty="0"/>
              <a:t>.</a:t>
            </a:r>
            <a:endParaRPr lang="en-US" altLang="ja-JP"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5300750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wcztaaj1">
      <a:majorFont>
        <a:latin typeface="微软雅黑 Light"/>
        <a:ea typeface="锐字工房云字库细圆GBK"/>
        <a:cs typeface=""/>
      </a:majorFont>
      <a:minorFont>
        <a:latin typeface="微软雅黑 Light"/>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2837</TotalTime>
  <Words>4525</Words>
  <Application>Microsoft Office PowerPoint</Application>
  <PresentationFormat>自定义</PresentationFormat>
  <Paragraphs>227</Paragraphs>
  <Slides>25</Slides>
  <Notes>25</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425</cp:revision>
  <dcterms:created xsi:type="dcterms:W3CDTF">2017-08-16T15:25:39Z</dcterms:created>
  <dcterms:modified xsi:type="dcterms:W3CDTF">2017-11-24T05:57:14Z</dcterms:modified>
</cp:coreProperties>
</file>