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notesSlides/notesSlide34.xml" ContentType="application/vnd.openxmlformats-officedocument.presentationml.notesSlide+xml"/>
  <Override PartName="/ppt/theme/themeOverride34.xml" ContentType="application/vnd.openxmlformats-officedocument.themeOverride+xml"/>
  <Override PartName="/ppt/notesSlides/notesSlide35.xml" ContentType="application/vnd.openxmlformats-officedocument.presentationml.notesSlide+xml"/>
  <Override PartName="/ppt/theme/themeOverride35.xml" ContentType="application/vnd.openxmlformats-officedocument.themeOverride+xml"/>
  <Override PartName="/ppt/notesSlides/notesSlide36.xml" ContentType="application/vnd.openxmlformats-officedocument.presentationml.notesSlide+xml"/>
  <Override PartName="/ppt/theme/themeOverride36.xml" ContentType="application/vnd.openxmlformats-officedocument.themeOverride+xml"/>
  <Override PartName="/ppt/notesSlides/notesSlide37.xml" ContentType="application/vnd.openxmlformats-officedocument.presentationml.notesSlide+xml"/>
  <Override PartName="/ppt/theme/themeOverride37.xml" ContentType="application/vnd.openxmlformats-officedocument.themeOverride+xml"/>
  <Override PartName="/ppt/notesSlides/notesSlide38.xml" ContentType="application/vnd.openxmlformats-officedocument.presentationml.notesSlide+xml"/>
  <Override PartName="/ppt/theme/themeOverride38.xml" ContentType="application/vnd.openxmlformats-officedocument.themeOverride+xml"/>
  <Override PartName="/ppt/notesSlides/notesSlide39.xml" ContentType="application/vnd.openxmlformats-officedocument.presentationml.notesSlide+xml"/>
  <Override PartName="/ppt/theme/themeOverride39.xml" ContentType="application/vnd.openxmlformats-officedocument.themeOverride+xml"/>
  <Override PartName="/ppt/notesSlides/notesSlide40.xml" ContentType="application/vnd.openxmlformats-officedocument.presentationml.notesSlide+xml"/>
  <Override PartName="/ppt/theme/themeOverride40.xml" ContentType="application/vnd.openxmlformats-officedocument.themeOverride+xml"/>
  <Override PartName="/ppt/notesSlides/notesSlide41.xml" ContentType="application/vnd.openxmlformats-officedocument.presentationml.notesSlide+xml"/>
  <Override PartName="/ppt/theme/themeOverride41.xml" ContentType="application/vnd.openxmlformats-officedocument.themeOverride+xml"/>
  <Override PartName="/ppt/notesSlides/notesSlide42.xml" ContentType="application/vnd.openxmlformats-officedocument.presentationml.notesSlide+xml"/>
  <Override PartName="/ppt/theme/themeOverride42.xml" ContentType="application/vnd.openxmlformats-officedocument.themeOverride+xml"/>
  <Override PartName="/ppt/notesSlides/notesSlide43.xml" ContentType="application/vnd.openxmlformats-officedocument.presentationml.notesSlide+xml"/>
  <Override PartName="/ppt/theme/themeOverride43.xml" ContentType="application/vnd.openxmlformats-officedocument.themeOverride+xml"/>
  <Override PartName="/ppt/notesSlides/notesSlide44.xml" ContentType="application/vnd.openxmlformats-officedocument.presentationml.notesSlide+xml"/>
  <Override PartName="/ppt/theme/themeOverride44.xml" ContentType="application/vnd.openxmlformats-officedocument.themeOverride+xml"/>
  <Override PartName="/ppt/notesSlides/notesSlide45.xml" ContentType="application/vnd.openxmlformats-officedocument.presentationml.notesSlide+xml"/>
  <Override PartName="/ppt/theme/themeOverride45.xml" ContentType="application/vnd.openxmlformats-officedocument.themeOverride+xml"/>
  <Override PartName="/ppt/notesSlides/notesSlide46.xml" ContentType="application/vnd.openxmlformats-officedocument.presentationml.notesSlide+xml"/>
  <Override PartName="/ppt/theme/themeOverride46.xml" ContentType="application/vnd.openxmlformats-officedocument.themeOverride+xml"/>
  <Override PartName="/ppt/notesSlides/notesSlide47.xml" ContentType="application/vnd.openxmlformats-officedocument.presentationml.notesSlide+xml"/>
  <Override PartName="/ppt/theme/themeOverride47.xml" ContentType="application/vnd.openxmlformats-officedocument.themeOverride+xml"/>
  <Override PartName="/ppt/notesSlides/notesSlide48.xml" ContentType="application/vnd.openxmlformats-officedocument.presentationml.notesSlide+xml"/>
  <Override PartName="/ppt/theme/themeOverride48.xml" ContentType="application/vnd.openxmlformats-officedocument.themeOverride+xml"/>
  <Override PartName="/ppt/notesSlides/notesSlide49.xml" ContentType="application/vnd.openxmlformats-officedocument.presentationml.notesSlide+xml"/>
  <Override PartName="/ppt/theme/themeOverride49.xml" ContentType="application/vnd.openxmlformats-officedocument.themeOverride+xml"/>
  <Override PartName="/ppt/notesSlides/notesSlide50.xml" ContentType="application/vnd.openxmlformats-officedocument.presentationml.notesSlide+xml"/>
  <Override PartName="/ppt/theme/themeOverride50.xml" ContentType="application/vnd.openxmlformats-officedocument.themeOverride+xml"/>
  <Override PartName="/ppt/notesSlides/notesSlide51.xml" ContentType="application/vnd.openxmlformats-officedocument.presentationml.notesSlide+xml"/>
  <Override PartName="/ppt/theme/themeOverride51.xml" ContentType="application/vnd.openxmlformats-officedocument.themeOverride+xml"/>
  <Override PartName="/ppt/notesSlides/notesSlide52.xml" ContentType="application/vnd.openxmlformats-officedocument.presentationml.notesSlide+xml"/>
  <Override PartName="/ppt/theme/themeOverride52.xml" ContentType="application/vnd.openxmlformats-officedocument.themeOverride+xml"/>
  <Override PartName="/ppt/notesSlides/notesSlide53.xml" ContentType="application/vnd.openxmlformats-officedocument.presentationml.notesSlide+xml"/>
  <Override PartName="/ppt/theme/themeOverride53.xml" ContentType="application/vnd.openxmlformats-officedocument.themeOverride+xml"/>
  <Override PartName="/ppt/notesSlides/notesSlide54.xml" ContentType="application/vnd.openxmlformats-officedocument.presentationml.notesSlide+xml"/>
  <Override PartName="/ppt/theme/themeOverride54.xml" ContentType="application/vnd.openxmlformats-officedocument.themeOverride+xml"/>
  <Override PartName="/ppt/notesSlides/notesSlide55.xml" ContentType="application/vnd.openxmlformats-officedocument.presentationml.notesSlide+xml"/>
  <Override PartName="/ppt/theme/themeOverride55.xml" ContentType="application/vnd.openxmlformats-officedocument.themeOverride+xml"/>
  <Override PartName="/ppt/notesSlides/notesSlide56.xml" ContentType="application/vnd.openxmlformats-officedocument.presentationml.notesSlide+xml"/>
  <Override PartName="/ppt/theme/themeOverride56.xml" ContentType="application/vnd.openxmlformats-officedocument.themeOverride+xml"/>
  <Override PartName="/ppt/notesSlides/notesSlide57.xml" ContentType="application/vnd.openxmlformats-officedocument.presentationml.notesSlide+xml"/>
  <Override PartName="/ppt/theme/themeOverride57.xml" ContentType="application/vnd.openxmlformats-officedocument.themeOverride+xml"/>
  <Override PartName="/ppt/notesSlides/notesSlide58.xml" ContentType="application/vnd.openxmlformats-officedocument.presentationml.notesSlide+xml"/>
  <Override PartName="/ppt/theme/themeOverride58.xml" ContentType="application/vnd.openxmlformats-officedocument.themeOverride+xml"/>
  <Override PartName="/ppt/tags/tag7.xml" ContentType="application/vnd.openxmlformats-officedocument.presentationml.tags+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433" r:id="rId2"/>
    <p:sldId id="491" r:id="rId3"/>
    <p:sldId id="434" r:id="rId4"/>
    <p:sldId id="435" r:id="rId5"/>
    <p:sldId id="436" r:id="rId6"/>
    <p:sldId id="437" r:id="rId7"/>
    <p:sldId id="438" r:id="rId8"/>
    <p:sldId id="439" r:id="rId9"/>
    <p:sldId id="440" r:id="rId10"/>
    <p:sldId id="441" r:id="rId11"/>
    <p:sldId id="442" r:id="rId12"/>
    <p:sldId id="443" r:id="rId13"/>
    <p:sldId id="444" r:id="rId14"/>
    <p:sldId id="445" r:id="rId15"/>
    <p:sldId id="446" r:id="rId16"/>
    <p:sldId id="447" r:id="rId17"/>
    <p:sldId id="448" r:id="rId18"/>
    <p:sldId id="449" r:id="rId19"/>
    <p:sldId id="450" r:id="rId20"/>
    <p:sldId id="451" r:id="rId21"/>
    <p:sldId id="452" r:id="rId22"/>
    <p:sldId id="453" r:id="rId23"/>
    <p:sldId id="454" r:id="rId24"/>
    <p:sldId id="455" r:id="rId25"/>
    <p:sldId id="456" r:id="rId26"/>
    <p:sldId id="457" r:id="rId27"/>
    <p:sldId id="458" r:id="rId28"/>
    <p:sldId id="459" r:id="rId29"/>
    <p:sldId id="461" r:id="rId30"/>
    <p:sldId id="462" r:id="rId31"/>
    <p:sldId id="463" r:id="rId32"/>
    <p:sldId id="464" r:id="rId33"/>
    <p:sldId id="465" r:id="rId34"/>
    <p:sldId id="466" r:id="rId35"/>
    <p:sldId id="467" r:id="rId36"/>
    <p:sldId id="468" r:id="rId37"/>
    <p:sldId id="469" r:id="rId38"/>
    <p:sldId id="470" r:id="rId39"/>
    <p:sldId id="471" r:id="rId40"/>
    <p:sldId id="472" r:id="rId41"/>
    <p:sldId id="473" r:id="rId42"/>
    <p:sldId id="474" r:id="rId43"/>
    <p:sldId id="475" r:id="rId44"/>
    <p:sldId id="476" r:id="rId45"/>
    <p:sldId id="477" r:id="rId46"/>
    <p:sldId id="478" r:id="rId47"/>
    <p:sldId id="479" r:id="rId48"/>
    <p:sldId id="480" r:id="rId49"/>
    <p:sldId id="481" r:id="rId50"/>
    <p:sldId id="482" r:id="rId51"/>
    <p:sldId id="483" r:id="rId52"/>
    <p:sldId id="484" r:id="rId53"/>
    <p:sldId id="485" r:id="rId54"/>
    <p:sldId id="486" r:id="rId55"/>
    <p:sldId id="487" r:id="rId56"/>
    <p:sldId id="488" r:id="rId57"/>
    <p:sldId id="489" r:id="rId58"/>
    <p:sldId id="490" r:id="rId59"/>
    <p:sldId id="257" r:id="rId60"/>
  </p:sldIdLst>
  <p:sldSz cx="12192000" cy="6858000"/>
  <p:notesSz cx="6858000" cy="9144000"/>
  <p:custDataLst>
    <p:tags r:id="rId6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80" d="100"/>
          <a:sy n="80" d="100"/>
        </p:scale>
        <p:origin x="-528" y="-18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59</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hemeOverride" Target="../theme/themeOverr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hemeOverride" Target="../theme/themeOverride3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hemeOverride" Target="../theme/themeOverride3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hemeOverride" Target="../theme/themeOverride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themeOverride" Target="../theme/themeOverride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themeOverride" Target="../theme/themeOverride4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themeOverride" Target="../theme/themeOverride4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themeOverride" Target="../theme/themeOverride4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themeOverride" Target="../theme/themeOverride4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themeOverride" Target="../theme/themeOverride4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themeOverride" Target="../theme/themeOverride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themeOverride" Target="../theme/themeOverride4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themeOverride" Target="../theme/themeOverride4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hemeOverride" Target="../theme/themeOverride4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themeOverride" Target="../theme/themeOverride4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themeOverride" Target="../theme/themeOverride5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hemeOverride" Target="../theme/themeOverride51.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7.xml"/><Relationship Id="rId1" Type="http://schemas.openxmlformats.org/officeDocument/2006/relationships/themeOverride" Target="../theme/themeOverride52.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7.xml"/><Relationship Id="rId1" Type="http://schemas.openxmlformats.org/officeDocument/2006/relationships/themeOverride" Target="../theme/themeOverride5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7.xml"/><Relationship Id="rId1" Type="http://schemas.openxmlformats.org/officeDocument/2006/relationships/themeOverride" Target="../theme/themeOverride54.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7.xml"/><Relationship Id="rId1" Type="http://schemas.openxmlformats.org/officeDocument/2006/relationships/themeOverride" Target="../theme/themeOverride55.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7.xml"/><Relationship Id="rId1" Type="http://schemas.openxmlformats.org/officeDocument/2006/relationships/themeOverride" Target="../theme/themeOverride5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7.xml"/><Relationship Id="rId1" Type="http://schemas.openxmlformats.org/officeDocument/2006/relationships/themeOverride" Target="../theme/themeOverride57.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58.xml"/><Relationship Id="rId5" Type="http://schemas.openxmlformats.org/officeDocument/2006/relationships/image" Target="../media/image1.jpeg"/><Relationship Id="rId4"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6</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444976" y="678928"/>
            <a:ext cx="3806975"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合同法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999403" y="1585453"/>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合同法概述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合同的订立</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03</a:t>
            </a:r>
            <a:r>
              <a:rPr lang="en-US" altLang="zh-CN" sz="2800" dirty="0" smtClean="0">
                <a:latin typeface="+mn-lt"/>
                <a:ea typeface="+mn-ea"/>
                <a:cs typeface="+mn-ea"/>
                <a:sym typeface="+mn-lt"/>
              </a:rPr>
              <a:t>.</a:t>
            </a:r>
            <a:r>
              <a:rPr lang="zh-CN" altLang="en-US" sz="2800" dirty="0" smtClean="0">
                <a:latin typeface="+mn-lt"/>
                <a:ea typeface="+mn-ea"/>
                <a:cs typeface="+mn-ea"/>
                <a:sym typeface="+mn-lt"/>
              </a:rPr>
              <a:t>合同的效力</a:t>
            </a:r>
            <a:endParaRPr lang="en-US" altLang="zh-CN" sz="2800" dirty="0" smtClean="0">
              <a:latin typeface="+mn-lt"/>
              <a:ea typeface="+mn-ea"/>
              <a:cs typeface="+mn-ea"/>
              <a:sym typeface="+mn-lt"/>
            </a:endParaRPr>
          </a:p>
          <a:p>
            <a:pPr>
              <a:lnSpc>
                <a:spcPct val="120000"/>
              </a:lnSpc>
            </a:pPr>
            <a:r>
              <a:rPr lang="zh-CN" altLang="zh-CN" sz="2800" dirty="0" smtClean="0">
                <a:solidFill>
                  <a:schemeClr val="accent2"/>
                </a:solidFill>
                <a:latin typeface="+mn-lt"/>
                <a:ea typeface="+mn-ea"/>
                <a:cs typeface="+mn-ea"/>
                <a:sym typeface="+mn-lt"/>
              </a:rPr>
              <a:t>0</a:t>
            </a:r>
            <a:r>
              <a:rPr lang="en-US" altLang="zh-CN" sz="2800" dirty="0" smtClean="0">
                <a:solidFill>
                  <a:schemeClr val="accent2"/>
                </a:solidFill>
                <a:latin typeface="+mn-lt"/>
                <a:ea typeface="+mn-ea"/>
                <a:cs typeface="+mn-ea"/>
                <a:sym typeface="+mn-lt"/>
              </a:rPr>
              <a:t>4</a:t>
            </a:r>
            <a:r>
              <a:rPr lang="en-US" altLang="zh-CN" sz="2800" dirty="0" smtClean="0">
                <a:latin typeface="+mn-lt"/>
                <a:ea typeface="+mn-ea"/>
                <a:cs typeface="+mn-ea"/>
                <a:sym typeface="+mn-lt"/>
              </a:rPr>
              <a:t>.</a:t>
            </a:r>
            <a:r>
              <a:rPr lang="zh-CN" altLang="en-US" sz="2800" dirty="0" smtClean="0">
                <a:latin typeface="+mn-lt"/>
                <a:ea typeface="+mn-ea"/>
                <a:cs typeface="+mn-ea"/>
                <a:sym typeface="+mn-lt"/>
              </a:rPr>
              <a:t>合同的履行</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05</a:t>
            </a:r>
            <a:r>
              <a:rPr lang="en-US" altLang="zh-CN" sz="2800" dirty="0" smtClean="0">
                <a:cs typeface="+mn-ea"/>
                <a:sym typeface="+mn-lt"/>
              </a:rPr>
              <a:t>.</a:t>
            </a:r>
            <a:r>
              <a:rPr lang="zh-CN" altLang="en-US" sz="2800" dirty="0" smtClean="0">
                <a:cs typeface="+mn-ea"/>
                <a:sym typeface="+mn-lt"/>
              </a:rPr>
              <a:t>合同的担保</a:t>
            </a:r>
            <a:endParaRPr lang="en-US" altLang="zh-CN" sz="2800" dirty="0" smtClean="0">
              <a:cs typeface="+mn-ea"/>
              <a:sym typeface="+mn-lt"/>
            </a:endParaRPr>
          </a:p>
          <a:p>
            <a:pPr>
              <a:lnSpc>
                <a:spcPct val="120000"/>
              </a:lnSpc>
            </a:pPr>
            <a:r>
              <a:rPr lang="en-US" altLang="zh-CN" sz="2800" dirty="0" smtClean="0">
                <a:solidFill>
                  <a:srgbClr val="FAAA21"/>
                </a:solidFill>
                <a:cs typeface="+mn-ea"/>
                <a:sym typeface="+mn-lt"/>
              </a:rPr>
              <a:t>06</a:t>
            </a:r>
            <a:r>
              <a:rPr lang="en-US" altLang="zh-CN" sz="2800" dirty="0" smtClean="0">
                <a:cs typeface="+mn-ea"/>
                <a:sym typeface="+mn-lt"/>
              </a:rPr>
              <a:t>.</a:t>
            </a:r>
            <a:r>
              <a:rPr lang="zh-CN" altLang="en-US" sz="2800" dirty="0" smtClean="0">
                <a:cs typeface="+mn-ea"/>
                <a:sym typeface="+mn-lt"/>
              </a:rPr>
              <a:t> 合同的变更和转让</a:t>
            </a:r>
            <a:endParaRPr lang="en-US" altLang="zh-CN" sz="2800" dirty="0" smtClean="0">
              <a:cs typeface="+mn-ea"/>
              <a:sym typeface="+mn-lt"/>
            </a:endParaRPr>
          </a:p>
          <a:p>
            <a:pPr>
              <a:lnSpc>
                <a:spcPct val="120000"/>
              </a:lnSpc>
            </a:pPr>
            <a:r>
              <a:rPr lang="zh-CN" altLang="zh-CN" sz="2800" dirty="0" smtClean="0">
                <a:solidFill>
                  <a:schemeClr val="accent2"/>
                </a:solidFill>
                <a:cs typeface="+mn-ea"/>
                <a:sym typeface="+mn-lt"/>
              </a:rPr>
              <a:t>0</a:t>
            </a:r>
            <a:r>
              <a:rPr lang="en-US" altLang="zh-CN" sz="2800" dirty="0" smtClean="0">
                <a:solidFill>
                  <a:schemeClr val="accent2"/>
                </a:solidFill>
                <a:cs typeface="+mn-ea"/>
                <a:sym typeface="+mn-lt"/>
              </a:rPr>
              <a:t>7</a:t>
            </a:r>
            <a:r>
              <a:rPr lang="en-US" altLang="zh-CN" sz="2800" dirty="0" smtClean="0">
                <a:cs typeface="+mn-ea"/>
                <a:sym typeface="+mn-lt"/>
              </a:rPr>
              <a:t>.</a:t>
            </a:r>
            <a:r>
              <a:rPr lang="zh-CN" altLang="en-US" sz="2800" dirty="0" smtClean="0">
                <a:cs typeface="+mn-ea"/>
                <a:sym typeface="+mn-lt"/>
              </a:rPr>
              <a:t>合同的权利义务终止</a:t>
            </a:r>
            <a:endParaRPr lang="en-US" altLang="zh-CN" sz="2800" dirty="0" smtClean="0">
              <a:cs typeface="+mn-ea"/>
              <a:sym typeface="+mn-lt"/>
            </a:endParaRPr>
          </a:p>
          <a:p>
            <a:pPr>
              <a:lnSpc>
                <a:spcPct val="120000"/>
              </a:lnSpc>
            </a:pPr>
            <a:r>
              <a:rPr lang="zh-CN" altLang="zh-CN" sz="2800" dirty="0" smtClean="0">
                <a:solidFill>
                  <a:srgbClr val="FAAA21"/>
                </a:solidFill>
                <a:cs typeface="+mn-ea"/>
                <a:sym typeface="+mn-lt"/>
              </a:rPr>
              <a:t>0</a:t>
            </a:r>
            <a:r>
              <a:rPr lang="en-US" altLang="zh-CN" sz="2800" dirty="0" smtClean="0">
                <a:solidFill>
                  <a:srgbClr val="FAAA21"/>
                </a:solidFill>
                <a:cs typeface="+mn-ea"/>
                <a:sym typeface="+mn-lt"/>
              </a:rPr>
              <a:t>8</a:t>
            </a:r>
            <a:r>
              <a:rPr lang="en-US" altLang="zh-CN" sz="2800" dirty="0" smtClean="0">
                <a:cs typeface="+mn-ea"/>
                <a:sym typeface="+mn-lt"/>
              </a:rPr>
              <a:t>.</a:t>
            </a:r>
            <a:r>
              <a:rPr lang="zh-CN" altLang="en-US" sz="2800" dirty="0" smtClean="0">
                <a:cs typeface="+mn-ea"/>
                <a:sym typeface="+mn-lt"/>
              </a:rPr>
              <a:t>合同违约责任</a:t>
            </a:r>
            <a:endParaRPr lang="en-US" altLang="zh-CN" sz="2800" dirty="0" smtClean="0">
              <a:cs typeface="+mn-ea"/>
              <a:sym typeface="+mn-lt"/>
            </a:endParaRPr>
          </a:p>
        </p:txBody>
      </p:sp>
    </p:spTree>
    <p:extLst>
      <p:ext uri="{BB962C8B-B14F-4D97-AF65-F5344CB8AC3E}">
        <p14:creationId xmlns:p14="http://schemas.microsoft.com/office/powerpoint/2010/main" val="341634265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3724097"/>
          </a:xfrm>
          <a:prstGeom prst="rect">
            <a:avLst/>
          </a:prstGeom>
          <a:noFill/>
        </p:spPr>
        <p:txBody>
          <a:bodyPr wrap="square" rtlCol="0">
            <a:spAutoFit/>
          </a:bodyPr>
          <a:lstStyle/>
          <a:p>
            <a:r>
              <a:rPr lang="zh-CN" altLang="en-US" sz="2400" b="1" dirty="0"/>
              <a:t>四、合同法的基本原则</a:t>
            </a:r>
          </a:p>
          <a:p>
            <a:pPr indent="534988"/>
            <a:r>
              <a:rPr lang="en-US" altLang="zh-CN" sz="2400" dirty="0"/>
              <a:t>(</a:t>
            </a:r>
            <a:r>
              <a:rPr lang="zh-CN" altLang="en-US" sz="2400" dirty="0"/>
              <a:t>五</a:t>
            </a:r>
            <a:r>
              <a:rPr lang="en-US" altLang="zh-CN" sz="2400" dirty="0"/>
              <a:t>)</a:t>
            </a:r>
            <a:r>
              <a:rPr lang="zh-CN" altLang="en-US" sz="2400" dirty="0"/>
              <a:t>公序良俗原则</a:t>
            </a:r>
          </a:p>
          <a:p>
            <a:pPr indent="534988"/>
            <a:r>
              <a:rPr lang="zh-CN" altLang="en-US" sz="2000" dirty="0"/>
              <a:t>当事人订立、履行合同</a:t>
            </a:r>
            <a:r>
              <a:rPr lang="en-US" altLang="zh-CN" sz="2000" dirty="0"/>
              <a:t>,</a:t>
            </a:r>
            <a:r>
              <a:rPr lang="zh-CN" altLang="en-US" sz="2000" dirty="0"/>
              <a:t>应当遵守法律、行政法规</a:t>
            </a:r>
            <a:r>
              <a:rPr lang="en-US" altLang="zh-CN" sz="2000" dirty="0"/>
              <a:t>,</a:t>
            </a:r>
            <a:r>
              <a:rPr lang="zh-CN" altLang="en-US" sz="2000" dirty="0"/>
              <a:t>尊重社会公德</a:t>
            </a:r>
            <a:r>
              <a:rPr lang="en-US" altLang="zh-CN" sz="2000" dirty="0"/>
              <a:t>,</a:t>
            </a:r>
            <a:r>
              <a:rPr lang="zh-CN" altLang="en-US" sz="2000" dirty="0"/>
              <a:t>不得扰乱社会经济</a:t>
            </a:r>
            <a:r>
              <a:rPr lang="zh-CN" altLang="en-US" sz="2000" dirty="0" smtClean="0"/>
              <a:t>秩序</a:t>
            </a:r>
            <a:r>
              <a:rPr lang="en-US" altLang="zh-CN" sz="2000" dirty="0"/>
              <a:t>,</a:t>
            </a:r>
            <a:r>
              <a:rPr lang="zh-CN" altLang="en-US" sz="2000" dirty="0"/>
              <a:t>损害社会公共利益</a:t>
            </a:r>
            <a:r>
              <a:rPr lang="en-US" altLang="zh-CN" sz="2000" dirty="0"/>
              <a:t>.</a:t>
            </a:r>
            <a:r>
              <a:rPr lang="zh-CN" altLang="en-US" sz="2000" dirty="0"/>
              <a:t>当事人订立和履行合同</a:t>
            </a:r>
            <a:r>
              <a:rPr lang="en-US" altLang="zh-CN" sz="2000" dirty="0"/>
              <a:t>,</a:t>
            </a:r>
            <a:r>
              <a:rPr lang="zh-CN" altLang="en-US" sz="2000" dirty="0"/>
              <a:t>追求和实现一定的利益</a:t>
            </a:r>
            <a:r>
              <a:rPr lang="en-US" altLang="zh-CN" sz="2000" dirty="0"/>
              <a:t>,</a:t>
            </a:r>
            <a:r>
              <a:rPr lang="zh-CN" altLang="en-US" sz="2000" dirty="0"/>
              <a:t>不应损害他人</a:t>
            </a:r>
            <a:r>
              <a:rPr lang="zh-CN" altLang="en-US" sz="2000" dirty="0" smtClean="0"/>
              <a:t>利益和</a:t>
            </a:r>
            <a:r>
              <a:rPr lang="zh-CN" altLang="en-US" sz="2000" dirty="0"/>
              <a:t>社会公共利益</a:t>
            </a:r>
            <a:r>
              <a:rPr lang="en-US" altLang="zh-CN" sz="2000" dirty="0"/>
              <a:t>.</a:t>
            </a:r>
          </a:p>
          <a:p>
            <a:pPr indent="534988"/>
            <a:r>
              <a:rPr lang="en-US" altLang="zh-CN" sz="2400" dirty="0"/>
              <a:t>(</a:t>
            </a:r>
            <a:r>
              <a:rPr lang="zh-CN" altLang="en-US" sz="2400" dirty="0"/>
              <a:t>六</a:t>
            </a:r>
            <a:r>
              <a:rPr lang="en-US" altLang="zh-CN" sz="2400" dirty="0"/>
              <a:t>)</a:t>
            </a:r>
            <a:r>
              <a:rPr lang="zh-CN" altLang="en-US" sz="2400" dirty="0"/>
              <a:t>依法成立受法律约束原则</a:t>
            </a:r>
          </a:p>
          <a:p>
            <a:pPr indent="534988"/>
            <a:r>
              <a:rPr lang="zh-CN" altLang="en-US" sz="2000" dirty="0"/>
              <a:t>依法成立的合同</a:t>
            </a:r>
            <a:r>
              <a:rPr lang="en-US" altLang="zh-CN" sz="2000" dirty="0"/>
              <a:t>,</a:t>
            </a:r>
            <a:r>
              <a:rPr lang="zh-CN" altLang="en-US" sz="2000" dirty="0"/>
              <a:t>对当事人具有法律约束力</a:t>
            </a:r>
            <a:r>
              <a:rPr lang="en-US" altLang="zh-CN" sz="2000" dirty="0"/>
              <a:t>.</a:t>
            </a:r>
            <a:r>
              <a:rPr lang="zh-CN" altLang="en-US" sz="2000" dirty="0"/>
              <a:t>当事人应当按照约定履行自己的义务</a:t>
            </a:r>
            <a:r>
              <a:rPr lang="en-US" altLang="zh-CN" sz="2000" dirty="0"/>
              <a:t>,</a:t>
            </a:r>
            <a:r>
              <a:rPr lang="zh-CN" altLang="en-US" sz="2000" dirty="0" smtClean="0"/>
              <a:t>不得擅自变</a:t>
            </a:r>
            <a:r>
              <a:rPr lang="zh-CN" altLang="en-US" sz="2000" dirty="0"/>
              <a:t>更或者解除合同</a:t>
            </a:r>
            <a:r>
              <a:rPr lang="en-US" altLang="zh-CN" sz="2000" dirty="0"/>
              <a:t>.</a:t>
            </a:r>
            <a:r>
              <a:rPr lang="zh-CN" altLang="en-US" sz="2000" dirty="0"/>
              <a:t>如果不履行合同义务或者履行合同义务不符合约定时</a:t>
            </a:r>
            <a:r>
              <a:rPr lang="en-US" altLang="zh-CN" sz="2000" dirty="0"/>
              <a:t>,</a:t>
            </a:r>
            <a:r>
              <a:rPr lang="zh-CN" altLang="en-US" sz="2000" dirty="0" smtClean="0"/>
              <a:t>就要承担违约责</a:t>
            </a:r>
            <a:r>
              <a:rPr lang="zh-CN" altLang="en-US" sz="2000" dirty="0"/>
              <a:t>任</a:t>
            </a:r>
            <a:r>
              <a:rPr lang="en-US" altLang="zh-CN" sz="2000" dirty="0"/>
              <a:t>.</a:t>
            </a:r>
          </a:p>
          <a:p>
            <a:pPr indent="534988"/>
            <a:r>
              <a:rPr lang="en-US" altLang="zh-CN" sz="2400" dirty="0"/>
              <a:t>(</a:t>
            </a:r>
            <a:r>
              <a:rPr lang="zh-CN" altLang="en-US" sz="2400" dirty="0"/>
              <a:t>七</a:t>
            </a:r>
            <a:r>
              <a:rPr lang="en-US" altLang="zh-CN" sz="2400" dirty="0"/>
              <a:t>)</a:t>
            </a:r>
            <a:r>
              <a:rPr lang="zh-CN" altLang="en-US" sz="2400" dirty="0"/>
              <a:t>合法受法律保护原则</a:t>
            </a:r>
          </a:p>
          <a:p>
            <a:pPr indent="534988"/>
            <a:r>
              <a:rPr lang="zh-CN" altLang="en-US" sz="2000" dirty="0"/>
              <a:t>依法成立的合同</a:t>
            </a:r>
            <a:r>
              <a:rPr lang="en-US" altLang="zh-CN" sz="2000" dirty="0"/>
              <a:t>,</a:t>
            </a:r>
            <a:r>
              <a:rPr lang="zh-CN" altLang="en-US" sz="2000" dirty="0"/>
              <a:t>受法律保护</a:t>
            </a:r>
            <a:r>
              <a:rPr lang="en-US" altLang="zh-CN" sz="2000" dirty="0"/>
              <a:t>.</a:t>
            </a:r>
            <a:r>
              <a:rPr lang="zh-CN" altLang="en-US" sz="2000" dirty="0"/>
              <a:t>一方当事人违约</a:t>
            </a:r>
            <a:r>
              <a:rPr lang="en-US" altLang="zh-CN" sz="2000" dirty="0"/>
              <a:t>,</a:t>
            </a:r>
            <a:r>
              <a:rPr lang="zh-CN" altLang="en-US" sz="2000" dirty="0"/>
              <a:t>使对方当事人的权益受到损害</a:t>
            </a:r>
            <a:r>
              <a:rPr lang="en-US" altLang="zh-CN" sz="2000" dirty="0"/>
              <a:t>,</a:t>
            </a:r>
            <a:r>
              <a:rPr lang="zh-CN" altLang="en-US" sz="2000" dirty="0"/>
              <a:t>受损</a:t>
            </a:r>
          </a:p>
          <a:p>
            <a:pPr indent="534988"/>
            <a:r>
              <a:rPr lang="zh-CN" altLang="en-US" sz="2000" dirty="0"/>
              <a:t>害方向人民法院起诉要求维护自己的权益时</a:t>
            </a:r>
            <a:r>
              <a:rPr lang="en-US" altLang="zh-CN" sz="2000" dirty="0"/>
              <a:t>,</a:t>
            </a:r>
            <a:r>
              <a:rPr lang="zh-CN" altLang="en-US" sz="2000" dirty="0"/>
              <a:t>法院必须依法维护</a:t>
            </a:r>
            <a:r>
              <a:rPr lang="en-US" altLang="zh-CN" sz="2000" dirty="0"/>
              <a:t>,</a:t>
            </a:r>
            <a:r>
              <a:rPr lang="zh-CN" altLang="en-US" sz="2000" dirty="0"/>
              <a:t>对于擅自变更或者解除</a:t>
            </a:r>
            <a:r>
              <a:rPr lang="zh-CN" altLang="en-US" sz="2000" dirty="0" smtClean="0"/>
              <a:t>合同的一方当事人强制</a:t>
            </a:r>
            <a:r>
              <a:rPr lang="zh-CN" altLang="en-US" sz="2000" dirty="0"/>
              <a:t>其履行合同义务并承担违约责任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6982363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5262979"/>
          </a:xfrm>
          <a:prstGeom prst="rect">
            <a:avLst/>
          </a:prstGeom>
          <a:noFill/>
        </p:spPr>
        <p:txBody>
          <a:bodyPr wrap="square" rtlCol="0">
            <a:spAutoFit/>
          </a:bodyPr>
          <a:lstStyle/>
          <a:p>
            <a:r>
              <a:rPr lang="zh-CN" altLang="en-US" sz="2400" b="1" dirty="0"/>
              <a:t>一、合同订立的形式</a:t>
            </a:r>
          </a:p>
          <a:p>
            <a:pPr indent="623888"/>
            <a:r>
              <a:rPr lang="zh-CN" altLang="en-US" sz="2400" dirty="0"/>
              <a:t>合同订立</a:t>
            </a:r>
            <a:r>
              <a:rPr lang="en-US" altLang="zh-CN" sz="2400" dirty="0"/>
              <a:t>,</a:t>
            </a:r>
            <a:r>
              <a:rPr lang="zh-CN" altLang="en-US" sz="2400" dirty="0"/>
              <a:t>是指两个或两个以上的当事人</a:t>
            </a:r>
            <a:r>
              <a:rPr lang="en-US" altLang="zh-CN" sz="2400" dirty="0"/>
              <a:t>,</a:t>
            </a:r>
            <a:r>
              <a:rPr lang="zh-CN" altLang="en-US" sz="2400" dirty="0"/>
              <a:t>依法就合同的主要条款经过协商一致</a:t>
            </a:r>
            <a:r>
              <a:rPr lang="en-US" altLang="zh-CN" sz="2400" dirty="0"/>
              <a:t>,</a:t>
            </a:r>
            <a:r>
              <a:rPr lang="zh-CN" altLang="en-US" sz="2400" dirty="0" smtClean="0"/>
              <a:t>达成协议</a:t>
            </a:r>
            <a:r>
              <a:rPr lang="zh-CN" altLang="en-US" sz="2400" dirty="0"/>
              <a:t>的法律行为</a:t>
            </a:r>
            <a:r>
              <a:rPr lang="en-US" altLang="zh-CN" sz="2400" dirty="0"/>
              <a:t>.</a:t>
            </a:r>
          </a:p>
          <a:p>
            <a:pPr indent="623888"/>
            <a:r>
              <a:rPr lang="zh-CN" altLang="en-US" sz="2400" dirty="0"/>
              <a:t>订立合同的形式有书面形式、口头形式、其他形式</a:t>
            </a:r>
            <a:r>
              <a:rPr lang="en-US" altLang="zh-CN" sz="2400" dirty="0"/>
              <a:t>.</a:t>
            </a:r>
          </a:p>
          <a:p>
            <a:pPr marL="623888"/>
            <a:r>
              <a:rPr lang="en-US" altLang="zh-CN" sz="2000" b="1" dirty="0"/>
              <a:t>(</a:t>
            </a:r>
            <a:r>
              <a:rPr lang="zh-CN" altLang="en-US" sz="2000" b="1" dirty="0"/>
              <a:t>一</a:t>
            </a:r>
            <a:r>
              <a:rPr lang="en-US" altLang="zh-CN" sz="2000" b="1" dirty="0"/>
              <a:t>)</a:t>
            </a:r>
            <a:r>
              <a:rPr lang="zh-CN" altLang="en-US" sz="2000" b="1" dirty="0"/>
              <a:t>书面形式</a:t>
            </a:r>
          </a:p>
          <a:p>
            <a:pPr marL="623888"/>
            <a:r>
              <a:rPr lang="zh-CN" altLang="en-US" sz="2000" dirty="0"/>
              <a:t>书面形式</a:t>
            </a:r>
            <a:r>
              <a:rPr lang="en-US" altLang="zh-CN" sz="2000" dirty="0"/>
              <a:t>,</a:t>
            </a:r>
            <a:r>
              <a:rPr lang="zh-CN" altLang="en-US" sz="2000" dirty="0"/>
              <a:t>是指以文字等可以有形再现内容的方式达成的协议</a:t>
            </a:r>
            <a:r>
              <a:rPr lang="en-US" altLang="zh-CN" sz="2000" dirty="0"/>
              <a:t>,</a:t>
            </a:r>
            <a:r>
              <a:rPr lang="zh-CN" altLang="en-US" sz="2000" dirty="0"/>
              <a:t>如合同书、信件、电报</a:t>
            </a:r>
            <a:r>
              <a:rPr lang="zh-CN" altLang="en-US" sz="2000" dirty="0" smtClean="0"/>
              <a:t>、电传</a:t>
            </a:r>
            <a:r>
              <a:rPr lang="zh-CN" altLang="en-US" sz="2000" dirty="0"/>
              <a:t>、电子数据交换、电子邮件等</a:t>
            </a:r>
            <a:r>
              <a:rPr lang="en-US" altLang="zh-CN" sz="2000" dirty="0"/>
              <a:t>.</a:t>
            </a:r>
            <a:r>
              <a:rPr lang="zh-CN" altLang="en-US" sz="2000" dirty="0"/>
              <a:t>这种形式明确肯定</a:t>
            </a:r>
            <a:r>
              <a:rPr lang="en-US" altLang="zh-CN" sz="2000" dirty="0"/>
              <a:t>,</a:t>
            </a:r>
            <a:r>
              <a:rPr lang="zh-CN" altLang="en-US" sz="2000" dirty="0"/>
              <a:t>有据可查</a:t>
            </a:r>
            <a:r>
              <a:rPr lang="en-US" altLang="zh-CN" sz="2000" dirty="0"/>
              <a:t>,</a:t>
            </a:r>
            <a:r>
              <a:rPr lang="zh-CN" altLang="en-US" sz="2000" dirty="0" smtClean="0"/>
              <a:t>对于防止争议和解决纠纷有积极意义</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法律、行政法规规定采用书面形式的</a:t>
            </a:r>
            <a:r>
              <a:rPr lang="en-US" altLang="zh-CN" sz="2000" dirty="0"/>
              <a:t>,</a:t>
            </a:r>
            <a:r>
              <a:rPr lang="zh-CN" altLang="en-US" sz="2000" dirty="0"/>
              <a:t>应当采用书面形式</a:t>
            </a:r>
            <a:r>
              <a:rPr lang="en-US" altLang="zh-CN" sz="2000" dirty="0"/>
              <a:t>.</a:t>
            </a:r>
            <a:r>
              <a:rPr lang="zh-CN" altLang="en-US" sz="2000" dirty="0" smtClean="0"/>
              <a:t>当事人约定采用书面</a:t>
            </a:r>
            <a:r>
              <a:rPr lang="zh-CN" altLang="en-US" sz="2000" dirty="0"/>
              <a:t>形式的</a:t>
            </a:r>
            <a:r>
              <a:rPr lang="en-US" altLang="zh-CN" sz="2000" dirty="0"/>
              <a:t>,</a:t>
            </a:r>
            <a:r>
              <a:rPr lang="zh-CN" altLang="en-US" sz="2000" dirty="0"/>
              <a:t>应当采用书面形式</a:t>
            </a:r>
            <a:r>
              <a:rPr lang="en-US" altLang="zh-CN" sz="2000" dirty="0"/>
              <a:t>.</a:t>
            </a:r>
          </a:p>
          <a:p>
            <a:pPr marL="623888"/>
            <a:r>
              <a:rPr lang="en-US" altLang="zh-CN" sz="2000" b="1" dirty="0"/>
              <a:t>(</a:t>
            </a:r>
            <a:r>
              <a:rPr lang="zh-CN" altLang="en-US" sz="2000" b="1" dirty="0"/>
              <a:t>二</a:t>
            </a:r>
            <a:r>
              <a:rPr lang="en-US" altLang="zh-CN" sz="2000" b="1" dirty="0"/>
              <a:t>)</a:t>
            </a:r>
            <a:r>
              <a:rPr lang="zh-CN" altLang="en-US" sz="2000" b="1" dirty="0"/>
              <a:t>口头形式</a:t>
            </a:r>
          </a:p>
          <a:p>
            <a:pPr marL="623888"/>
            <a:r>
              <a:rPr lang="zh-CN" altLang="en-US" sz="2000" dirty="0"/>
              <a:t>口头形式</a:t>
            </a:r>
            <a:r>
              <a:rPr lang="en-US" altLang="zh-CN" sz="2000" dirty="0"/>
              <a:t>,</a:t>
            </a:r>
            <a:r>
              <a:rPr lang="zh-CN" altLang="en-US" sz="2000" dirty="0"/>
              <a:t>是指当事人面对面地谈话或者以通信设备如电话交谈达成协议</a:t>
            </a:r>
            <a:r>
              <a:rPr lang="en-US" altLang="zh-CN" sz="2000" dirty="0"/>
              <a:t>.</a:t>
            </a:r>
            <a:r>
              <a:rPr lang="zh-CN" altLang="en-US" sz="2000" dirty="0" smtClean="0"/>
              <a:t>以口头订立</a:t>
            </a:r>
            <a:r>
              <a:rPr lang="zh-CN" altLang="en-US" sz="2000" dirty="0"/>
              <a:t>合同的特点是直接、简便、快速</a:t>
            </a:r>
            <a:r>
              <a:rPr lang="en-US" altLang="zh-CN" sz="2000" dirty="0"/>
              <a:t>,</a:t>
            </a:r>
            <a:r>
              <a:rPr lang="zh-CN" altLang="en-US" sz="2000" dirty="0"/>
              <a:t>数额较小或者现款交易通常采用口头合同形式</a:t>
            </a:r>
            <a:r>
              <a:rPr lang="en-US" altLang="zh-CN" sz="2000" dirty="0"/>
              <a:t>.</a:t>
            </a:r>
            <a:r>
              <a:rPr lang="zh-CN" altLang="en-US" sz="2000" dirty="0" smtClean="0"/>
              <a:t>但口头形式没有凭证</a:t>
            </a:r>
            <a:r>
              <a:rPr lang="en-US" altLang="zh-CN" sz="2000" dirty="0"/>
              <a:t>,</a:t>
            </a:r>
            <a:r>
              <a:rPr lang="zh-CN" altLang="en-US" sz="2000" dirty="0"/>
              <a:t>发生争议后难以取证</a:t>
            </a:r>
            <a:r>
              <a:rPr lang="en-US" altLang="zh-CN" sz="2000" dirty="0"/>
              <a:t>,</a:t>
            </a:r>
            <a:r>
              <a:rPr lang="zh-CN" altLang="en-US" sz="2000" dirty="0"/>
              <a:t>给责任认定带来困难</a:t>
            </a:r>
            <a:r>
              <a:rPr lang="en-US" altLang="zh-CN" sz="2000" dirty="0"/>
              <a:t>.</a:t>
            </a:r>
          </a:p>
          <a:p>
            <a:pPr marL="623888"/>
            <a:r>
              <a:rPr lang="en-US" altLang="zh-CN" sz="2000" b="1" dirty="0"/>
              <a:t>(</a:t>
            </a:r>
            <a:r>
              <a:rPr lang="zh-CN" altLang="en-US" sz="2000" b="1" dirty="0"/>
              <a:t>三</a:t>
            </a:r>
            <a:r>
              <a:rPr lang="en-US" altLang="zh-CN" sz="2000" b="1" dirty="0"/>
              <a:t>)</a:t>
            </a:r>
            <a:r>
              <a:rPr lang="zh-CN" altLang="en-US" sz="2000" b="1" dirty="0"/>
              <a:t>其他形式</a:t>
            </a:r>
          </a:p>
          <a:p>
            <a:pPr marL="623888"/>
            <a:r>
              <a:rPr lang="zh-CN" altLang="en-US" sz="2000" dirty="0"/>
              <a:t>其他形式</a:t>
            </a:r>
            <a:r>
              <a:rPr lang="en-US" altLang="zh-CN" sz="2000" dirty="0"/>
              <a:t>,</a:t>
            </a:r>
            <a:r>
              <a:rPr lang="zh-CN" altLang="en-US" sz="2000" dirty="0"/>
              <a:t>是指非书面合同和口头合同形式</a:t>
            </a:r>
            <a:r>
              <a:rPr lang="en-US" altLang="zh-CN" sz="2000" dirty="0"/>
              <a:t>,</a:t>
            </a:r>
            <a:r>
              <a:rPr lang="zh-CN" altLang="en-US" sz="2000" dirty="0"/>
              <a:t>但根据当事人的行为或者特定情形能够</a:t>
            </a:r>
            <a:r>
              <a:rPr lang="zh-CN" altLang="en-US" sz="2000" dirty="0" smtClean="0"/>
              <a:t>推定</a:t>
            </a:r>
            <a:r>
              <a:rPr lang="zh-CN" altLang="en-US" sz="2000" dirty="0"/>
              <a:t>合同成立</a:t>
            </a:r>
            <a:r>
              <a:rPr lang="en-US" altLang="zh-CN" sz="2000" dirty="0"/>
              <a:t>,</a:t>
            </a:r>
            <a:r>
              <a:rPr lang="zh-CN" altLang="en-US" sz="2000" dirty="0"/>
              <a:t>或者根据交易习惯所采用的其他形式</a:t>
            </a:r>
            <a:r>
              <a:rPr lang="en-US" altLang="zh-CN" sz="2000" dirty="0"/>
              <a:t>.</a:t>
            </a:r>
            <a:r>
              <a:rPr lang="zh-CN" altLang="en-US" sz="2000" dirty="0"/>
              <a:t>此亦为法律认可的合同形式</a:t>
            </a:r>
            <a:r>
              <a:rPr lang="en-US" altLang="zh-CN" sz="2000" dirty="0"/>
              <a:t>,</a:t>
            </a:r>
            <a:r>
              <a:rPr lang="zh-CN" altLang="en-US" sz="2000" dirty="0" smtClean="0"/>
              <a:t>一般称为</a:t>
            </a:r>
            <a:r>
              <a:rPr lang="zh-CN" altLang="en-US" sz="2000" dirty="0"/>
              <a:t>事实合同</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316600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5078313"/>
          </a:xfrm>
          <a:prstGeom prst="rect">
            <a:avLst/>
          </a:prstGeom>
          <a:noFill/>
        </p:spPr>
        <p:txBody>
          <a:bodyPr wrap="square" rtlCol="0">
            <a:spAutoFit/>
          </a:bodyPr>
          <a:lstStyle/>
          <a:p>
            <a:r>
              <a:rPr lang="zh-CN" altLang="en-US" sz="2400" b="1" dirty="0"/>
              <a:t>二、合同的主要条款</a:t>
            </a:r>
          </a:p>
          <a:p>
            <a:pPr indent="5349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合同的内容由当事人约定</a:t>
            </a:r>
            <a:r>
              <a:rPr lang="en-US" altLang="zh-CN" sz="2000" dirty="0"/>
              <a:t>,</a:t>
            </a:r>
            <a:r>
              <a:rPr lang="zh-CN" altLang="en-US" sz="2000" dirty="0"/>
              <a:t>一般包括以下条款</a:t>
            </a:r>
            <a:r>
              <a:rPr lang="en-US" altLang="zh-CN" sz="2000" dirty="0"/>
              <a:t>:</a:t>
            </a:r>
            <a:r>
              <a:rPr lang="zh-CN" altLang="en-US" sz="2000" dirty="0"/>
              <a:t>当事人的名称或者</a:t>
            </a:r>
            <a:r>
              <a:rPr lang="zh-CN" altLang="en-US" sz="2000" dirty="0" smtClean="0"/>
              <a:t>姓名和</a:t>
            </a:r>
            <a:r>
              <a:rPr lang="zh-CN" altLang="en-US" sz="2000" dirty="0"/>
              <a:t>住所</a:t>
            </a:r>
            <a:r>
              <a:rPr lang="en-US" altLang="zh-CN" sz="2000" dirty="0"/>
              <a:t>;</a:t>
            </a:r>
            <a:r>
              <a:rPr lang="zh-CN" altLang="en-US" sz="2000" dirty="0"/>
              <a:t>标的</a:t>
            </a:r>
            <a:r>
              <a:rPr lang="en-US" altLang="zh-CN" sz="2000" dirty="0"/>
              <a:t>;</a:t>
            </a:r>
            <a:r>
              <a:rPr lang="zh-CN" altLang="en-US" sz="2000" dirty="0"/>
              <a:t>数量</a:t>
            </a:r>
            <a:r>
              <a:rPr lang="en-US" altLang="zh-CN" sz="2000" dirty="0"/>
              <a:t>;</a:t>
            </a:r>
            <a:r>
              <a:rPr lang="zh-CN" altLang="en-US" sz="2000" dirty="0"/>
              <a:t>质量</a:t>
            </a:r>
            <a:r>
              <a:rPr lang="en-US" altLang="zh-CN" sz="2000" dirty="0"/>
              <a:t>;</a:t>
            </a:r>
            <a:r>
              <a:rPr lang="zh-CN" altLang="en-US" sz="2000" dirty="0"/>
              <a:t>价款或者报酬</a:t>
            </a:r>
            <a:r>
              <a:rPr lang="en-US" altLang="zh-CN" sz="2000" dirty="0"/>
              <a:t>;</a:t>
            </a:r>
            <a:r>
              <a:rPr lang="zh-CN" altLang="en-US" sz="2000" dirty="0"/>
              <a:t>履行期限、地点和方式</a:t>
            </a:r>
            <a:r>
              <a:rPr lang="en-US" altLang="zh-CN" sz="2000" dirty="0"/>
              <a:t>;</a:t>
            </a:r>
            <a:r>
              <a:rPr lang="zh-CN" altLang="en-US" sz="2000" dirty="0"/>
              <a:t>违约责任</a:t>
            </a:r>
            <a:r>
              <a:rPr lang="en-US" altLang="zh-CN" sz="2000" dirty="0"/>
              <a:t>;</a:t>
            </a:r>
            <a:r>
              <a:rPr lang="zh-CN" altLang="en-US" sz="2000" dirty="0"/>
              <a:t>解决争议</a:t>
            </a:r>
            <a:r>
              <a:rPr lang="zh-CN" altLang="en-US" sz="2000" dirty="0" smtClean="0"/>
              <a:t>的方法</a:t>
            </a:r>
            <a:r>
              <a:rPr lang="en-US" altLang="zh-CN" sz="2000" dirty="0" smtClean="0"/>
              <a:t>.</a:t>
            </a:r>
          </a:p>
          <a:p>
            <a:pPr indent="534988"/>
            <a:r>
              <a:rPr lang="en-US" altLang="zh-CN" sz="2000" dirty="0" smtClean="0"/>
              <a:t>(</a:t>
            </a:r>
            <a:r>
              <a:rPr lang="zh-CN" altLang="en-US" sz="2000" dirty="0" smtClean="0"/>
              <a:t>一</a:t>
            </a:r>
            <a:r>
              <a:rPr lang="en-US" altLang="zh-CN" sz="2000" dirty="0"/>
              <a:t>)</a:t>
            </a:r>
            <a:r>
              <a:rPr lang="zh-CN" altLang="en-US" sz="2000" dirty="0"/>
              <a:t>当事人的名称或者姓名和住所</a:t>
            </a:r>
          </a:p>
          <a:p>
            <a:pPr indent="534988"/>
            <a:r>
              <a:rPr lang="zh-CN" altLang="en-US" sz="2000" dirty="0"/>
              <a:t>此为合同的必备条款</a:t>
            </a:r>
            <a:r>
              <a:rPr lang="en-US" altLang="zh-CN" sz="2000" dirty="0"/>
              <a:t>.</a:t>
            </a:r>
            <a:r>
              <a:rPr lang="zh-CN" altLang="en-US" sz="2000" dirty="0"/>
              <a:t>合同当事人为合同法律关系主体</a:t>
            </a:r>
            <a:r>
              <a:rPr lang="en-US" altLang="zh-CN" sz="2000" dirty="0"/>
              <a:t>,</a:t>
            </a:r>
            <a:r>
              <a:rPr lang="zh-CN" altLang="en-US" sz="2000" dirty="0"/>
              <a:t>合同中如果不写明当事人</a:t>
            </a:r>
            <a:r>
              <a:rPr lang="en-US" altLang="zh-CN" sz="2000" dirty="0"/>
              <a:t>,</a:t>
            </a:r>
            <a:r>
              <a:rPr lang="zh-CN" altLang="en-US" sz="2000" dirty="0" smtClean="0"/>
              <a:t>则无法确定权</a:t>
            </a:r>
            <a:r>
              <a:rPr lang="zh-CN" altLang="en-US" sz="2000" dirty="0"/>
              <a:t>利的享受者和义务的承担者</a:t>
            </a:r>
            <a:r>
              <a:rPr lang="en-US" altLang="zh-CN" sz="2000" dirty="0"/>
              <a:t>.</a:t>
            </a:r>
            <a:r>
              <a:rPr lang="zh-CN" altLang="en-US" sz="2000" dirty="0"/>
              <a:t>因此</a:t>
            </a:r>
            <a:r>
              <a:rPr lang="en-US" altLang="zh-CN" sz="2000" dirty="0"/>
              <a:t>,</a:t>
            </a:r>
            <a:r>
              <a:rPr lang="zh-CN" altLang="en-US" sz="2000" dirty="0"/>
              <a:t>在合同订立中</a:t>
            </a:r>
            <a:r>
              <a:rPr lang="en-US" altLang="zh-CN" sz="2000" dirty="0"/>
              <a:t>,</a:t>
            </a:r>
            <a:r>
              <a:rPr lang="zh-CN" altLang="en-US" sz="2000" dirty="0"/>
              <a:t>不仅要把当事人的名称或</a:t>
            </a:r>
            <a:r>
              <a:rPr lang="zh-CN" altLang="en-US" sz="2000" dirty="0" smtClean="0"/>
              <a:t>者姓名和住所写进</a:t>
            </a:r>
            <a:r>
              <a:rPr lang="zh-CN" altLang="en-US" sz="2000" dirty="0"/>
              <a:t>合同</a:t>
            </a:r>
            <a:r>
              <a:rPr lang="en-US" altLang="zh-CN" sz="2000" dirty="0"/>
              <a:t>,</a:t>
            </a:r>
            <a:r>
              <a:rPr lang="zh-CN" altLang="en-US" sz="2000" dirty="0"/>
              <a:t>而且要清楚、准确</a:t>
            </a:r>
            <a:r>
              <a:rPr lang="en-US" altLang="zh-CN" sz="2000" dirty="0"/>
              <a:t>.</a:t>
            </a:r>
          </a:p>
          <a:p>
            <a:pPr indent="534988"/>
            <a:r>
              <a:rPr lang="en-US" altLang="zh-TW" sz="2000" dirty="0"/>
              <a:t>(</a:t>
            </a:r>
            <a:r>
              <a:rPr lang="zh-TW" altLang="en-US" sz="2000" dirty="0"/>
              <a:t>二</a:t>
            </a:r>
            <a:r>
              <a:rPr lang="en-US" altLang="zh-TW" sz="2000" dirty="0"/>
              <a:t>)</a:t>
            </a:r>
            <a:r>
              <a:rPr lang="zh-TW" altLang="en-US" sz="2000" dirty="0"/>
              <a:t>标的</a:t>
            </a:r>
          </a:p>
          <a:p>
            <a:pPr indent="534988"/>
            <a:r>
              <a:rPr lang="zh-TW" altLang="en-US" sz="2000" dirty="0"/>
              <a:t>标的是权利和义务所共同指向的对象</a:t>
            </a:r>
            <a:r>
              <a:rPr lang="en-US" altLang="zh-TW" sz="2000" dirty="0"/>
              <a:t>.</a:t>
            </a:r>
            <a:r>
              <a:rPr lang="zh-TW" altLang="en-US" sz="2000" dirty="0"/>
              <a:t>标的是合同成立的必要条件</a:t>
            </a:r>
            <a:r>
              <a:rPr lang="en-US" altLang="zh-TW" sz="2000" dirty="0"/>
              <a:t>,</a:t>
            </a:r>
            <a:r>
              <a:rPr lang="zh-TW" altLang="en-US" sz="2000" dirty="0"/>
              <a:t>是一切</a:t>
            </a:r>
            <a:r>
              <a:rPr lang="zh-TW" altLang="en-US" sz="2000" dirty="0" smtClean="0"/>
              <a:t>合同的必备条款</a:t>
            </a:r>
            <a:r>
              <a:rPr lang="en-US" altLang="zh-TW" sz="2000" dirty="0"/>
              <a:t>,</a:t>
            </a:r>
            <a:r>
              <a:rPr lang="zh-TW" altLang="en-US" sz="2000" dirty="0"/>
              <a:t>缺少标的谓之“空合同”</a:t>
            </a:r>
            <a:r>
              <a:rPr lang="en-US" altLang="zh-TW" sz="2000" dirty="0" smtClean="0"/>
              <a:t>.</a:t>
            </a:r>
          </a:p>
          <a:p>
            <a:pPr indent="534988"/>
            <a:r>
              <a:rPr lang="en-US" altLang="zh-TW" sz="2000" dirty="0"/>
              <a:t>(</a:t>
            </a:r>
            <a:r>
              <a:rPr lang="zh-TW" altLang="en-US" sz="2000" dirty="0"/>
              <a:t>三</a:t>
            </a:r>
            <a:r>
              <a:rPr lang="en-US" altLang="zh-TW" sz="2000" dirty="0"/>
              <a:t>)</a:t>
            </a:r>
            <a:r>
              <a:rPr lang="zh-TW" altLang="en-US" sz="2000" dirty="0"/>
              <a:t>数量</a:t>
            </a:r>
          </a:p>
          <a:p>
            <a:pPr indent="534988"/>
            <a:r>
              <a:rPr lang="zh-TW" altLang="en-US" sz="2000" dirty="0"/>
              <a:t>数量</a:t>
            </a:r>
            <a:r>
              <a:rPr lang="en-US" altLang="zh-TW" sz="2000" dirty="0"/>
              <a:t>,</a:t>
            </a:r>
            <a:r>
              <a:rPr lang="zh-TW" altLang="en-US" sz="2000" dirty="0"/>
              <a:t>是指标的的数量</a:t>
            </a:r>
            <a:r>
              <a:rPr lang="en-US" altLang="zh-TW" sz="2000" dirty="0"/>
              <a:t>,</a:t>
            </a:r>
            <a:r>
              <a:rPr lang="zh-TW" altLang="en-US" sz="2000" dirty="0"/>
              <a:t>是以计量单位和数字来衡量的标的的尺度</a:t>
            </a:r>
            <a:r>
              <a:rPr lang="en-US" altLang="zh-TW" sz="2000" dirty="0"/>
              <a:t>.</a:t>
            </a:r>
            <a:r>
              <a:rPr lang="zh-TW" altLang="en-US" sz="2000" dirty="0"/>
              <a:t>在大多数合同中</a:t>
            </a:r>
            <a:r>
              <a:rPr lang="en-US" altLang="zh-TW" sz="2000" dirty="0" smtClean="0"/>
              <a:t>,</a:t>
            </a:r>
            <a:r>
              <a:rPr lang="zh-CN" altLang="en-US" sz="2000" dirty="0" smtClean="0"/>
              <a:t>数量是必备条款</a:t>
            </a:r>
            <a:r>
              <a:rPr lang="en-US" altLang="zh-CN" sz="2000" dirty="0" smtClean="0"/>
              <a:t>.</a:t>
            </a:r>
          </a:p>
          <a:p>
            <a:pPr indent="534988"/>
            <a:r>
              <a:rPr lang="en-US" altLang="zh-TW" sz="2000" dirty="0"/>
              <a:t>(</a:t>
            </a:r>
            <a:r>
              <a:rPr lang="zh-TW" altLang="en-US" sz="2000" dirty="0"/>
              <a:t>四</a:t>
            </a:r>
            <a:r>
              <a:rPr lang="en-US" altLang="zh-TW" sz="2000" dirty="0"/>
              <a:t>)</a:t>
            </a:r>
            <a:r>
              <a:rPr lang="zh-TW" altLang="en-US" sz="2000" dirty="0"/>
              <a:t>质量</a:t>
            </a:r>
          </a:p>
          <a:p>
            <a:pPr indent="534988"/>
            <a:r>
              <a:rPr lang="zh-TW" altLang="en-US" sz="2000" dirty="0"/>
              <a:t>质量</a:t>
            </a:r>
            <a:r>
              <a:rPr lang="en-US" altLang="zh-TW" sz="2000" dirty="0"/>
              <a:t>,</a:t>
            </a:r>
            <a:r>
              <a:rPr lang="zh-TW" altLang="en-US" sz="2000" dirty="0"/>
              <a:t>是指标的的具体特征</a:t>
            </a:r>
            <a:r>
              <a:rPr lang="en-US" altLang="zh-TW" sz="2000" dirty="0"/>
              <a:t>,</a:t>
            </a:r>
            <a:r>
              <a:rPr lang="zh-TW" altLang="en-US" sz="2000" dirty="0"/>
              <a:t>是标的的内在素质和外观形态的综合</a:t>
            </a:r>
            <a:r>
              <a:rPr lang="en-US" altLang="zh-TW" sz="2000" dirty="0"/>
              <a:t>,</a:t>
            </a:r>
            <a:r>
              <a:rPr lang="zh-TW" altLang="en-US" sz="2000" dirty="0"/>
              <a:t>如商品的品种、</a:t>
            </a:r>
            <a:r>
              <a:rPr lang="zh-TW" altLang="en-US" sz="2000" dirty="0" smtClean="0"/>
              <a:t>型号</a:t>
            </a:r>
            <a:r>
              <a:rPr lang="zh-TW" altLang="en-US" sz="2000" dirty="0"/>
              <a:t>、规格、等级和工程项目的标准等</a:t>
            </a:r>
            <a:r>
              <a:rPr lang="en-US" altLang="zh-TW" sz="20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1437710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5663089"/>
          </a:xfrm>
          <a:prstGeom prst="rect">
            <a:avLst/>
          </a:prstGeom>
          <a:noFill/>
        </p:spPr>
        <p:txBody>
          <a:bodyPr wrap="square" rtlCol="0">
            <a:spAutoFit/>
          </a:bodyPr>
          <a:lstStyle/>
          <a:p>
            <a:r>
              <a:rPr lang="zh-CN" altLang="en-US" sz="2400" b="1" dirty="0"/>
              <a:t>二、合同的主要条款</a:t>
            </a:r>
          </a:p>
          <a:p>
            <a:pPr indent="5349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合同的内容由当事人约定</a:t>
            </a:r>
            <a:r>
              <a:rPr lang="en-US" altLang="zh-CN" sz="2000" dirty="0"/>
              <a:t>,</a:t>
            </a:r>
            <a:r>
              <a:rPr lang="zh-CN" altLang="en-US" sz="2000" dirty="0"/>
              <a:t>一般包括以下条款</a:t>
            </a:r>
            <a:r>
              <a:rPr lang="en-US" altLang="zh-CN" sz="2000" dirty="0"/>
              <a:t>:</a:t>
            </a:r>
            <a:r>
              <a:rPr lang="zh-CN" altLang="en-US" sz="2000" dirty="0"/>
              <a:t>当事人的名称或者</a:t>
            </a:r>
            <a:r>
              <a:rPr lang="zh-CN" altLang="en-US" sz="2000" dirty="0" smtClean="0"/>
              <a:t>姓名和</a:t>
            </a:r>
            <a:r>
              <a:rPr lang="zh-CN" altLang="en-US" sz="2000" dirty="0"/>
              <a:t>住所</a:t>
            </a:r>
            <a:r>
              <a:rPr lang="en-US" altLang="zh-CN" sz="2000" dirty="0"/>
              <a:t>;</a:t>
            </a:r>
            <a:r>
              <a:rPr lang="zh-CN" altLang="en-US" sz="2000" dirty="0"/>
              <a:t>标的</a:t>
            </a:r>
            <a:r>
              <a:rPr lang="en-US" altLang="zh-CN" sz="2000" dirty="0"/>
              <a:t>;</a:t>
            </a:r>
            <a:r>
              <a:rPr lang="zh-CN" altLang="en-US" sz="2000" dirty="0"/>
              <a:t>数量</a:t>
            </a:r>
            <a:r>
              <a:rPr lang="en-US" altLang="zh-CN" sz="2000" dirty="0"/>
              <a:t>;</a:t>
            </a:r>
            <a:r>
              <a:rPr lang="zh-CN" altLang="en-US" sz="2000" dirty="0"/>
              <a:t>质量</a:t>
            </a:r>
            <a:r>
              <a:rPr lang="en-US" altLang="zh-CN" sz="2000" dirty="0"/>
              <a:t>;</a:t>
            </a:r>
            <a:r>
              <a:rPr lang="zh-CN" altLang="en-US" sz="2000" dirty="0"/>
              <a:t>价款或者报酬</a:t>
            </a:r>
            <a:r>
              <a:rPr lang="en-US" altLang="zh-CN" sz="2000" dirty="0"/>
              <a:t>;</a:t>
            </a:r>
            <a:r>
              <a:rPr lang="zh-CN" altLang="en-US" sz="2000" dirty="0"/>
              <a:t>履行期限、地点和方式</a:t>
            </a:r>
            <a:r>
              <a:rPr lang="en-US" altLang="zh-CN" sz="2000" dirty="0"/>
              <a:t>;</a:t>
            </a:r>
            <a:r>
              <a:rPr lang="zh-CN" altLang="en-US" sz="2000" dirty="0"/>
              <a:t>违约责任</a:t>
            </a:r>
            <a:r>
              <a:rPr lang="en-US" altLang="zh-CN" sz="2000" dirty="0"/>
              <a:t>;</a:t>
            </a:r>
            <a:r>
              <a:rPr lang="zh-CN" altLang="en-US" sz="2000" dirty="0"/>
              <a:t>解决争议</a:t>
            </a:r>
            <a:r>
              <a:rPr lang="zh-CN" altLang="en-US" sz="2000" dirty="0" smtClean="0"/>
              <a:t>的方法</a:t>
            </a:r>
            <a:r>
              <a:rPr lang="en-US" altLang="zh-CN" sz="2000" dirty="0" smtClean="0"/>
              <a:t>.</a:t>
            </a:r>
          </a:p>
          <a:p>
            <a:pPr indent="534988"/>
            <a:r>
              <a:rPr lang="en-US" altLang="zh-CN" sz="2000" dirty="0"/>
              <a:t>(</a:t>
            </a:r>
            <a:r>
              <a:rPr lang="zh-CN" altLang="en-US" sz="2000" dirty="0"/>
              <a:t>五</a:t>
            </a:r>
            <a:r>
              <a:rPr lang="en-US" altLang="zh-CN" sz="2000" dirty="0"/>
              <a:t>)</a:t>
            </a:r>
            <a:r>
              <a:rPr lang="zh-CN" altLang="en-US" sz="2000" dirty="0"/>
              <a:t>价款或者报酬</a:t>
            </a:r>
          </a:p>
          <a:p>
            <a:pPr indent="534988"/>
            <a:r>
              <a:rPr lang="zh-CN" altLang="en-US" sz="2000" dirty="0"/>
              <a:t>价款或者报酬</a:t>
            </a:r>
            <a:r>
              <a:rPr lang="en-US" altLang="zh-CN" sz="2000" dirty="0"/>
              <a:t>,</a:t>
            </a:r>
            <a:r>
              <a:rPr lang="zh-CN" altLang="en-US" sz="2000" dirty="0"/>
              <a:t>是指一方当事人向对方当事人所付代价的货币表现</a:t>
            </a:r>
            <a:r>
              <a:rPr lang="en-US" altLang="zh-CN" sz="2000" dirty="0"/>
              <a:t>,</a:t>
            </a:r>
            <a:r>
              <a:rPr lang="zh-CN" altLang="en-US" sz="2000" dirty="0"/>
              <a:t>如买卖合同中的货</a:t>
            </a:r>
          </a:p>
          <a:p>
            <a:pPr indent="534988"/>
            <a:r>
              <a:rPr lang="zh-CN" altLang="en-US" sz="2000" dirty="0"/>
              <a:t>款、租赁合同中的租金、借款合同中借款人向贷款人支付的本金和利息、保管合同中的保管</a:t>
            </a:r>
          </a:p>
          <a:p>
            <a:pPr indent="534988"/>
            <a:r>
              <a:rPr lang="zh-CN" altLang="en-US" sz="2000" dirty="0"/>
              <a:t>费、仓储合同中的仓储费、运输合同中的运费等</a:t>
            </a:r>
            <a:r>
              <a:rPr lang="en-US" altLang="zh-CN" sz="2000" dirty="0" smtClean="0"/>
              <a:t>.</a:t>
            </a:r>
          </a:p>
          <a:p>
            <a:pPr indent="534988"/>
            <a:r>
              <a:rPr lang="en-US" altLang="zh-CN" sz="2000" dirty="0"/>
              <a:t>(</a:t>
            </a:r>
            <a:r>
              <a:rPr lang="zh-CN" altLang="en-US" sz="2000" dirty="0"/>
              <a:t>六</a:t>
            </a:r>
            <a:r>
              <a:rPr lang="en-US" altLang="zh-CN" sz="2000" dirty="0"/>
              <a:t>)</a:t>
            </a:r>
            <a:r>
              <a:rPr lang="zh-CN" altLang="en-US" sz="2000" dirty="0"/>
              <a:t>履行期限、地点和方式</a:t>
            </a:r>
          </a:p>
          <a:p>
            <a:pPr indent="534988"/>
            <a:r>
              <a:rPr lang="zh-CN" altLang="en-US" sz="2000" dirty="0"/>
              <a:t>履行期限</a:t>
            </a:r>
            <a:r>
              <a:rPr lang="en-US" altLang="zh-CN" sz="2000" dirty="0"/>
              <a:t>,</a:t>
            </a:r>
            <a:r>
              <a:rPr lang="zh-CN" altLang="en-US" sz="2000" dirty="0"/>
              <a:t>是指合同中规定的一方当事人向对方当事人履行义务的时间界限</a:t>
            </a:r>
            <a:r>
              <a:rPr lang="en-US" altLang="zh-CN" sz="2000" dirty="0"/>
              <a:t>.</a:t>
            </a:r>
            <a:r>
              <a:rPr lang="zh-CN" altLang="en-US" sz="2000" dirty="0" smtClean="0"/>
              <a:t>其为衡量合同能否按时</a:t>
            </a:r>
            <a:r>
              <a:rPr lang="zh-CN" altLang="en-US" sz="2000" dirty="0"/>
              <a:t>履行的标准</a:t>
            </a:r>
            <a:r>
              <a:rPr lang="en-US" altLang="zh-CN" sz="2000" dirty="0" smtClean="0"/>
              <a:t>.</a:t>
            </a:r>
          </a:p>
          <a:p>
            <a:pPr indent="534988"/>
            <a:r>
              <a:rPr lang="zh-CN" altLang="en-US" sz="2000" dirty="0"/>
              <a:t>履行地点</a:t>
            </a:r>
            <a:r>
              <a:rPr lang="en-US" altLang="zh-CN" sz="2000" dirty="0"/>
              <a:t>,</a:t>
            </a:r>
            <a:r>
              <a:rPr lang="zh-CN" altLang="en-US" sz="2000" dirty="0"/>
              <a:t>是指合同规定的当事人履行合同义务和对方接受履行的地点</a:t>
            </a:r>
            <a:r>
              <a:rPr lang="en-US" altLang="zh-CN" sz="2000" dirty="0" smtClean="0"/>
              <a:t>.</a:t>
            </a:r>
          </a:p>
          <a:p>
            <a:pPr indent="534988"/>
            <a:r>
              <a:rPr lang="zh-CN" altLang="en-US" sz="2000" dirty="0"/>
              <a:t>履行方式</a:t>
            </a:r>
            <a:r>
              <a:rPr lang="en-US" altLang="zh-CN" sz="2000" dirty="0"/>
              <a:t>,</a:t>
            </a:r>
            <a:r>
              <a:rPr lang="zh-CN" altLang="en-US" sz="2000" dirty="0"/>
              <a:t>是指合同当事人履行合同义务的具体做法</a:t>
            </a:r>
            <a:r>
              <a:rPr lang="en-US" altLang="zh-CN" sz="2000" dirty="0" smtClean="0"/>
              <a:t>.</a:t>
            </a:r>
          </a:p>
          <a:p>
            <a:pPr indent="534988"/>
            <a:r>
              <a:rPr lang="en-US" altLang="zh-CN" sz="2000" dirty="0"/>
              <a:t>(</a:t>
            </a:r>
            <a:r>
              <a:rPr lang="zh-CN" altLang="en-US" sz="2000" dirty="0"/>
              <a:t>七</a:t>
            </a:r>
            <a:r>
              <a:rPr lang="en-US" altLang="zh-CN" sz="2000" dirty="0"/>
              <a:t>)</a:t>
            </a:r>
            <a:r>
              <a:rPr lang="zh-CN" altLang="en-US" sz="2000" dirty="0"/>
              <a:t>违约责任</a:t>
            </a:r>
          </a:p>
          <a:p>
            <a:pPr indent="534988"/>
            <a:r>
              <a:rPr lang="zh-CN" altLang="en-US" sz="2000" dirty="0"/>
              <a:t>违约责任</a:t>
            </a:r>
            <a:r>
              <a:rPr lang="en-US" altLang="zh-CN" sz="2000" dirty="0"/>
              <a:t>,</a:t>
            </a:r>
            <a:r>
              <a:rPr lang="zh-CN" altLang="en-US" sz="2000" dirty="0"/>
              <a:t>是指合同当事人一方或者双方不履行合同义务或者</a:t>
            </a:r>
            <a:r>
              <a:rPr lang="zh-CN" altLang="en-US" sz="2000" dirty="0" smtClean="0"/>
              <a:t>履行合同义务不符合约定时</a:t>
            </a:r>
            <a:r>
              <a:rPr lang="en-US" altLang="zh-CN" sz="2000" dirty="0"/>
              <a:t>,</a:t>
            </a:r>
            <a:r>
              <a:rPr lang="zh-CN" altLang="en-US" sz="2000" dirty="0"/>
              <a:t>依照法律规定或者按照当事人的约定应当承担的法律责任</a:t>
            </a:r>
            <a:r>
              <a:rPr lang="en-US" altLang="zh-CN" sz="2000" dirty="0" smtClean="0"/>
              <a:t>.</a:t>
            </a:r>
          </a:p>
          <a:p>
            <a:pPr indent="534988"/>
            <a:r>
              <a:rPr lang="en-US" altLang="zh-CN" sz="2000" dirty="0"/>
              <a:t>(</a:t>
            </a:r>
            <a:r>
              <a:rPr lang="zh-CN" altLang="en-US" sz="2000" dirty="0"/>
              <a:t>八</a:t>
            </a:r>
            <a:r>
              <a:rPr lang="en-US" altLang="zh-CN" sz="2000" dirty="0"/>
              <a:t>)</a:t>
            </a:r>
            <a:r>
              <a:rPr lang="zh-CN" altLang="en-US" sz="2000" dirty="0"/>
              <a:t>解决争议的方法</a:t>
            </a:r>
          </a:p>
          <a:p>
            <a:pPr indent="534988"/>
            <a:r>
              <a:rPr lang="zh-CN" altLang="en-US" sz="2000" dirty="0"/>
              <a:t>解决争议的方法</a:t>
            </a:r>
            <a:r>
              <a:rPr lang="en-US" altLang="zh-CN" sz="2000" dirty="0"/>
              <a:t>,</a:t>
            </a:r>
            <a:r>
              <a:rPr lang="zh-CN" altLang="en-US" sz="2000" dirty="0"/>
              <a:t>是指合同当事人在合同的履行发生争议时对其解决的途径和方式</a:t>
            </a:r>
            <a:r>
              <a:rPr lang="en-US" altLang="zh-CN" sz="2000" dirty="0"/>
              <a:t>.</a:t>
            </a:r>
          </a:p>
          <a:p>
            <a:pPr indent="534988"/>
            <a:r>
              <a:rPr lang="zh-CN" altLang="en-US" sz="2000" dirty="0"/>
              <a:t>解决争议的方法主要有当事人协商和解、第三人调解、仲裁和诉讼</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1495192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5447645"/>
          </a:xfrm>
          <a:prstGeom prst="rect">
            <a:avLst/>
          </a:prstGeom>
          <a:noFill/>
        </p:spPr>
        <p:txBody>
          <a:bodyPr wrap="square" rtlCol="0">
            <a:spAutoFit/>
          </a:bodyPr>
          <a:lstStyle/>
          <a:p>
            <a:r>
              <a:rPr lang="zh-CN" altLang="en-US" sz="2400" b="1" dirty="0"/>
              <a:t>三、合同订立的方式</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当事人订立合同</a:t>
            </a:r>
            <a:r>
              <a:rPr lang="en-US" altLang="zh-CN" sz="2400" dirty="0"/>
              <a:t>,</a:t>
            </a:r>
            <a:r>
              <a:rPr lang="zh-CN" altLang="en-US" sz="2400" dirty="0"/>
              <a:t>采取要约、承诺方式</a:t>
            </a:r>
            <a:r>
              <a:rPr lang="en-US" altLang="zh-CN" sz="2400" dirty="0"/>
              <a:t>.</a:t>
            </a:r>
          </a:p>
          <a:p>
            <a:pPr indent="623888"/>
            <a:r>
              <a:rPr lang="en-US" altLang="zh-TW" sz="2000" dirty="0"/>
              <a:t>(</a:t>
            </a:r>
            <a:r>
              <a:rPr lang="zh-TW" altLang="en-US" sz="2000" dirty="0"/>
              <a:t>一</a:t>
            </a:r>
            <a:r>
              <a:rPr lang="en-US" altLang="zh-TW" sz="2000" dirty="0"/>
              <a:t>)</a:t>
            </a:r>
            <a:r>
              <a:rPr lang="zh-TW" altLang="en-US" sz="2000" dirty="0"/>
              <a:t>要约</a:t>
            </a:r>
          </a:p>
          <a:p>
            <a:pPr indent="623888"/>
            <a:r>
              <a:rPr lang="zh-TW" altLang="en-US" sz="2000" dirty="0" smtClean="0"/>
              <a:t>１</a:t>
            </a:r>
            <a:r>
              <a:rPr lang="en-US" altLang="zh-TW" sz="2000" dirty="0" smtClean="0"/>
              <a:t>.</a:t>
            </a:r>
            <a:r>
              <a:rPr lang="zh-TW" altLang="en-US" sz="2000" dirty="0" smtClean="0"/>
              <a:t> 要约</a:t>
            </a:r>
            <a:r>
              <a:rPr lang="zh-TW" altLang="en-US" sz="2000" dirty="0"/>
              <a:t>的概念</a:t>
            </a:r>
          </a:p>
          <a:p>
            <a:pPr indent="623888"/>
            <a:r>
              <a:rPr lang="zh-TW" altLang="en-US" sz="2000" dirty="0"/>
              <a:t>要约是希望和他人订立合同的意思表示</a:t>
            </a:r>
            <a:r>
              <a:rPr lang="en-US" altLang="zh-TW" sz="2000" dirty="0"/>
              <a:t>.</a:t>
            </a:r>
            <a:r>
              <a:rPr lang="zh-TW" altLang="en-US" sz="2000" dirty="0"/>
              <a:t>发出要约的当事人称为要约人</a:t>
            </a:r>
            <a:r>
              <a:rPr lang="en-US" altLang="zh-TW" sz="2000" dirty="0"/>
              <a:t>;</a:t>
            </a:r>
            <a:r>
              <a:rPr lang="zh-TW" altLang="en-US" sz="2000" dirty="0"/>
              <a:t>要约所</a:t>
            </a:r>
            <a:r>
              <a:rPr lang="zh-TW" altLang="en-US" sz="2000" dirty="0" smtClean="0"/>
              <a:t>指向的对方当事人则称为受要约人</a:t>
            </a:r>
            <a:r>
              <a:rPr lang="en-US" altLang="zh-TW" sz="2000" dirty="0" smtClean="0"/>
              <a:t>.</a:t>
            </a:r>
          </a:p>
          <a:p>
            <a:pPr indent="623888"/>
            <a:r>
              <a:rPr lang="zh-CN" altLang="en-US" sz="2000" dirty="0" smtClean="0"/>
              <a:t>２</a:t>
            </a:r>
            <a:r>
              <a:rPr lang="en-US" altLang="zh-CN" sz="2000" dirty="0" smtClean="0"/>
              <a:t>.</a:t>
            </a:r>
            <a:r>
              <a:rPr lang="zh-CN" altLang="en-US" sz="2000" dirty="0" smtClean="0"/>
              <a:t>要约邀请</a:t>
            </a:r>
            <a:endParaRPr lang="zh-CN" altLang="en-US" sz="2000" dirty="0"/>
          </a:p>
          <a:p>
            <a:pPr indent="623888"/>
            <a:r>
              <a:rPr lang="zh-CN" altLang="en-US" sz="2000" dirty="0"/>
              <a:t>要约邀请是希望他人向自己发出要约的意思表示</a:t>
            </a:r>
            <a:r>
              <a:rPr lang="en-US" altLang="zh-CN" sz="2000" dirty="0" smtClean="0"/>
              <a:t>.</a:t>
            </a:r>
          </a:p>
          <a:p>
            <a:pPr indent="623888"/>
            <a:r>
              <a:rPr lang="zh-CN" altLang="en-US" sz="2000" dirty="0" smtClean="0"/>
              <a:t>３</a:t>
            </a:r>
            <a:r>
              <a:rPr lang="en-US" altLang="zh-CN" sz="2000" dirty="0" smtClean="0"/>
              <a:t>.</a:t>
            </a:r>
            <a:r>
              <a:rPr lang="zh-CN" altLang="en-US" sz="2000" dirty="0" smtClean="0"/>
              <a:t>要约生效时间</a:t>
            </a:r>
            <a:endParaRPr lang="zh-CN" altLang="en-US" sz="2000" dirty="0"/>
          </a:p>
          <a:p>
            <a:pPr indent="6238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要约到达受要约人时生效</a:t>
            </a:r>
            <a:r>
              <a:rPr lang="en-US" altLang="zh-CN" sz="2000" dirty="0" smtClean="0"/>
              <a:t>.</a:t>
            </a:r>
            <a:r>
              <a:rPr lang="zh-CN" altLang="en-US" sz="2000" dirty="0"/>
              <a:t> </a:t>
            </a:r>
            <a:endParaRPr lang="en-US" altLang="zh-CN" sz="2000" dirty="0" smtClean="0"/>
          </a:p>
          <a:p>
            <a:pPr indent="623888"/>
            <a:r>
              <a:rPr lang="zh-CN" altLang="en-US" sz="2000" dirty="0" smtClean="0"/>
              <a:t>４</a:t>
            </a:r>
            <a:r>
              <a:rPr lang="en-US" altLang="zh-CN" sz="2000" dirty="0" smtClean="0"/>
              <a:t>.</a:t>
            </a:r>
            <a:r>
              <a:rPr lang="zh-CN" altLang="en-US" sz="2000" dirty="0" smtClean="0"/>
              <a:t> </a:t>
            </a:r>
            <a:r>
              <a:rPr lang="zh-CN" altLang="en-US" sz="2000" dirty="0"/>
              <a:t>要约撤回、撤销和失效</a:t>
            </a:r>
          </a:p>
          <a:p>
            <a:pPr indent="623888"/>
            <a:r>
              <a:rPr lang="en-US" altLang="zh-CN" sz="2000" dirty="0"/>
              <a:t>(</a:t>
            </a:r>
            <a:r>
              <a:rPr lang="zh-CN" altLang="en-US" sz="2000" dirty="0"/>
              <a:t>１</a:t>
            </a:r>
            <a:r>
              <a:rPr lang="en-US" altLang="zh-CN" sz="2000" dirty="0"/>
              <a:t>)</a:t>
            </a:r>
            <a:r>
              <a:rPr lang="zh-CN" altLang="en-US" sz="2000" dirty="0"/>
              <a:t>要约撤回</a:t>
            </a:r>
            <a:r>
              <a:rPr lang="en-US" altLang="zh-CN" sz="2000" dirty="0" smtClean="0"/>
              <a:t>.</a:t>
            </a:r>
          </a:p>
          <a:p>
            <a:pPr indent="623888"/>
            <a:r>
              <a:rPr lang="zh-CN" altLang="en-US" sz="2000" dirty="0" smtClean="0"/>
              <a:t>要约</a:t>
            </a:r>
            <a:r>
              <a:rPr lang="zh-CN" altLang="en-US" sz="2000" dirty="0"/>
              <a:t>撤回</a:t>
            </a:r>
            <a:r>
              <a:rPr lang="en-US" altLang="zh-CN" sz="2000" dirty="0"/>
              <a:t>,</a:t>
            </a:r>
            <a:r>
              <a:rPr lang="zh-CN" altLang="en-US" sz="2000" dirty="0"/>
              <a:t>是指要约人在发出要约后、要约生效前</a:t>
            </a:r>
            <a:r>
              <a:rPr lang="en-US" altLang="zh-CN" sz="2000" dirty="0"/>
              <a:t>,</a:t>
            </a:r>
            <a:r>
              <a:rPr lang="zh-CN" altLang="en-US" sz="2000" dirty="0" smtClean="0"/>
              <a:t>使要约不发生法律效力的</a:t>
            </a:r>
            <a:r>
              <a:rPr lang="zh-CN" altLang="en-US" sz="2000" dirty="0"/>
              <a:t>意思表示</a:t>
            </a:r>
            <a:r>
              <a:rPr lang="en-US" altLang="zh-CN" sz="2000" dirty="0" smtClean="0"/>
              <a:t>.</a:t>
            </a:r>
          </a:p>
          <a:p>
            <a:pPr indent="623888"/>
            <a:r>
              <a:rPr lang="en-US" altLang="zh-CN" sz="2000" dirty="0"/>
              <a:t>(</a:t>
            </a:r>
            <a:r>
              <a:rPr lang="zh-CN" altLang="en-US" sz="2000" dirty="0"/>
              <a:t>２</a:t>
            </a:r>
            <a:r>
              <a:rPr lang="en-US" altLang="zh-CN" sz="2000" dirty="0"/>
              <a:t>)</a:t>
            </a:r>
            <a:r>
              <a:rPr lang="zh-CN" altLang="en-US" sz="2000" dirty="0"/>
              <a:t>要约撤销</a:t>
            </a:r>
            <a:r>
              <a:rPr lang="en-US" altLang="zh-CN" sz="2000" dirty="0" smtClean="0"/>
              <a:t>.</a:t>
            </a:r>
          </a:p>
          <a:p>
            <a:pPr indent="623888"/>
            <a:r>
              <a:rPr lang="zh-CN" altLang="en-US" sz="2000" dirty="0" smtClean="0"/>
              <a:t>要约撤销</a:t>
            </a:r>
            <a:r>
              <a:rPr lang="en-US" altLang="zh-CN" sz="2000" dirty="0"/>
              <a:t>,</a:t>
            </a:r>
            <a:r>
              <a:rPr lang="zh-CN" altLang="en-US" sz="2000" dirty="0"/>
              <a:t>是指要约人在要约生效后</a:t>
            </a:r>
            <a:r>
              <a:rPr lang="en-US" altLang="zh-CN" sz="2000" dirty="0"/>
              <a:t>,</a:t>
            </a:r>
            <a:r>
              <a:rPr lang="zh-CN" altLang="en-US" sz="2000" dirty="0"/>
              <a:t>使要约丧失法律效力的意思表示</a:t>
            </a:r>
            <a:r>
              <a:rPr lang="en-US" altLang="zh-CN" sz="2000" dirty="0" smtClean="0"/>
              <a:t>.</a:t>
            </a:r>
          </a:p>
          <a:p>
            <a:pPr indent="623888"/>
            <a:r>
              <a:rPr lang="en-US" altLang="zh-CN" sz="2000" dirty="0" smtClean="0"/>
              <a:t> (</a:t>
            </a:r>
            <a:r>
              <a:rPr lang="zh-CN" altLang="en-US" sz="2000" dirty="0"/>
              <a:t>３</a:t>
            </a:r>
            <a:r>
              <a:rPr lang="en-US" altLang="zh-CN" sz="2000" dirty="0"/>
              <a:t>)</a:t>
            </a:r>
            <a:r>
              <a:rPr lang="zh-CN" altLang="en-US" sz="2000" dirty="0"/>
              <a:t>要约失效</a:t>
            </a:r>
            <a:r>
              <a:rPr lang="en-US" altLang="zh-CN" sz="2000" dirty="0" smtClean="0"/>
              <a:t>.</a:t>
            </a:r>
          </a:p>
          <a:p>
            <a:pPr indent="623888"/>
            <a:r>
              <a:rPr lang="zh-CN" altLang="en-US" sz="2000" dirty="0" smtClean="0"/>
              <a:t>要约失效</a:t>
            </a:r>
            <a:r>
              <a:rPr lang="en-US" altLang="zh-CN" sz="2000" dirty="0"/>
              <a:t>,</a:t>
            </a:r>
            <a:r>
              <a:rPr lang="zh-CN" altLang="en-US" sz="2000" dirty="0"/>
              <a:t>是指要约丧失法律效力</a:t>
            </a:r>
            <a:r>
              <a:rPr lang="en-US" altLang="zh-CN" sz="2000" dirty="0"/>
              <a:t>,</a:t>
            </a:r>
            <a:r>
              <a:rPr lang="zh-CN" altLang="en-US" sz="2000" dirty="0"/>
              <a:t>即要约人不再受其约束</a:t>
            </a:r>
            <a:r>
              <a:rPr lang="en-US" altLang="zh-CN" sz="2000" dirty="0"/>
              <a:t>,</a:t>
            </a:r>
            <a:r>
              <a:rPr lang="zh-CN" altLang="en-US" sz="2000" dirty="0" smtClean="0"/>
              <a:t>受要约人也终止了承诺</a:t>
            </a:r>
            <a:r>
              <a:rPr lang="zh-CN" altLang="en-US" sz="2000" dirty="0"/>
              <a:t>的权利</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4642761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4832092"/>
          </a:xfrm>
          <a:prstGeom prst="rect">
            <a:avLst/>
          </a:prstGeom>
          <a:noFill/>
        </p:spPr>
        <p:txBody>
          <a:bodyPr wrap="square" rtlCol="0">
            <a:spAutoFit/>
          </a:bodyPr>
          <a:lstStyle/>
          <a:p>
            <a:r>
              <a:rPr lang="zh-CN" altLang="en-US" sz="2400" b="1" dirty="0"/>
              <a:t>三、合同订立的方式</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当事人订立合同</a:t>
            </a:r>
            <a:r>
              <a:rPr lang="en-US" altLang="zh-CN" sz="2400" dirty="0"/>
              <a:t>,</a:t>
            </a:r>
            <a:r>
              <a:rPr lang="zh-CN" altLang="en-US" sz="2400" dirty="0"/>
              <a:t>采取要约、承诺方式</a:t>
            </a:r>
            <a:r>
              <a:rPr lang="en-US" altLang="zh-CN" sz="2400" dirty="0"/>
              <a:t>.</a:t>
            </a:r>
          </a:p>
          <a:p>
            <a:pPr marL="623888"/>
            <a:r>
              <a:rPr lang="en-US" altLang="zh-TW" sz="2000" dirty="0"/>
              <a:t>(</a:t>
            </a:r>
            <a:r>
              <a:rPr lang="zh-TW" altLang="en-US" sz="2000" dirty="0"/>
              <a:t>二</a:t>
            </a:r>
            <a:r>
              <a:rPr lang="en-US" altLang="zh-TW" sz="2000" dirty="0"/>
              <a:t>)</a:t>
            </a:r>
            <a:r>
              <a:rPr lang="zh-TW" altLang="en-US" sz="2000" dirty="0"/>
              <a:t>承诺</a:t>
            </a:r>
          </a:p>
          <a:p>
            <a:pPr marL="623888"/>
            <a:r>
              <a:rPr lang="zh-TW" altLang="en-US" sz="2000" dirty="0" smtClean="0"/>
              <a:t>１</a:t>
            </a:r>
            <a:r>
              <a:rPr lang="en-US" altLang="zh-TW" sz="2000" dirty="0" smtClean="0"/>
              <a:t>.</a:t>
            </a:r>
            <a:r>
              <a:rPr lang="zh-TW" altLang="en-US" sz="2000" dirty="0" smtClean="0"/>
              <a:t> </a:t>
            </a:r>
            <a:r>
              <a:rPr lang="zh-TW" altLang="en-US" sz="2000" dirty="0"/>
              <a:t>承诺的概念</a:t>
            </a:r>
          </a:p>
          <a:p>
            <a:pPr marL="623888"/>
            <a:r>
              <a:rPr lang="zh-TW" altLang="en-US" sz="2000" dirty="0"/>
              <a:t>承诺</a:t>
            </a:r>
            <a:r>
              <a:rPr lang="en-US" altLang="zh-TW" sz="2000" dirty="0"/>
              <a:t>,</a:t>
            </a:r>
            <a:r>
              <a:rPr lang="zh-TW" altLang="en-US" sz="2000" dirty="0"/>
              <a:t>是指受要约人同意要约的意思表达</a:t>
            </a:r>
            <a:r>
              <a:rPr lang="en-US" altLang="zh-TW" sz="2000" dirty="0"/>
              <a:t>.</a:t>
            </a:r>
            <a:r>
              <a:rPr lang="zh-TW" altLang="en-US" sz="2000" dirty="0"/>
              <a:t>承诺应当具备以下条件</a:t>
            </a:r>
            <a:r>
              <a:rPr lang="en-US" altLang="zh-TW" sz="2000" dirty="0"/>
              <a:t>:</a:t>
            </a:r>
            <a:r>
              <a:rPr lang="zh-TW" altLang="en-US" sz="2000" dirty="0" smtClean="0"/>
              <a:t>承诺必须由受要约人作</a:t>
            </a:r>
            <a:r>
              <a:rPr lang="zh-TW" altLang="en-US" sz="2000" dirty="0"/>
              <a:t>出</a:t>
            </a:r>
            <a:r>
              <a:rPr lang="en-US" altLang="zh-TW" sz="2000" dirty="0" smtClean="0"/>
              <a:t>,</a:t>
            </a:r>
          </a:p>
          <a:p>
            <a:pPr marL="623888"/>
            <a:r>
              <a:rPr lang="zh-TW" altLang="en-US" sz="2000" dirty="0" smtClean="0"/>
              <a:t> </a:t>
            </a:r>
            <a:r>
              <a:rPr lang="zh-CN" altLang="en-US" sz="2000" dirty="0" smtClean="0"/>
              <a:t>２</a:t>
            </a:r>
            <a:r>
              <a:rPr lang="en-US" altLang="zh-CN" sz="2000" dirty="0" smtClean="0"/>
              <a:t>.</a:t>
            </a:r>
            <a:r>
              <a:rPr lang="zh-CN" altLang="en-US" sz="2000" dirty="0" smtClean="0"/>
              <a:t> </a:t>
            </a:r>
            <a:r>
              <a:rPr lang="zh-CN" altLang="en-US" sz="2000" dirty="0"/>
              <a:t>承诺的方式</a:t>
            </a:r>
          </a:p>
          <a:p>
            <a:pPr marL="6238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承诺应当以通知的方式作出</a:t>
            </a:r>
            <a:r>
              <a:rPr lang="en-US" altLang="zh-CN" sz="2000" dirty="0"/>
              <a:t>,</a:t>
            </a:r>
            <a:r>
              <a:rPr lang="zh-CN" altLang="en-US" sz="2000" dirty="0"/>
              <a:t>但根据交易习惯或者要约</a:t>
            </a:r>
            <a:r>
              <a:rPr lang="zh-CN" altLang="en-US" sz="2000" dirty="0" smtClean="0"/>
              <a:t>表明可以通过行为作出承诺</a:t>
            </a:r>
            <a:r>
              <a:rPr lang="zh-CN" altLang="en-US" sz="2000" dirty="0"/>
              <a:t>的除外</a:t>
            </a:r>
            <a:r>
              <a:rPr lang="en-US" altLang="zh-CN" sz="2000" dirty="0"/>
              <a:t>.</a:t>
            </a:r>
          </a:p>
          <a:p>
            <a:pPr marL="623888"/>
            <a:r>
              <a:rPr lang="zh-CN" altLang="en-US" sz="2000" dirty="0" smtClean="0"/>
              <a:t>３</a:t>
            </a:r>
            <a:r>
              <a:rPr lang="en-US" altLang="zh-CN" sz="2000" dirty="0" smtClean="0"/>
              <a:t>.</a:t>
            </a:r>
            <a:r>
              <a:rPr lang="zh-CN" altLang="en-US" sz="2000" dirty="0" smtClean="0"/>
              <a:t> </a:t>
            </a:r>
            <a:r>
              <a:rPr lang="zh-CN" altLang="en-US" sz="2000" dirty="0"/>
              <a:t>承诺的期限</a:t>
            </a:r>
          </a:p>
          <a:p>
            <a:pPr marL="6238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承诺应当在要约确定的期限内到达要约人</a:t>
            </a:r>
            <a:r>
              <a:rPr lang="en-US" altLang="zh-CN" sz="2000" dirty="0" smtClean="0"/>
              <a:t>.</a:t>
            </a:r>
            <a:r>
              <a:rPr lang="zh-CN" altLang="en-US" sz="2000" dirty="0" smtClean="0"/>
              <a:t> </a:t>
            </a:r>
            <a:r>
              <a:rPr lang="en-US" altLang="zh-CN" sz="2000" dirty="0" smtClean="0"/>
              <a:t>«</a:t>
            </a:r>
            <a:r>
              <a:rPr lang="zh-CN" altLang="en-US" sz="2000" dirty="0"/>
              <a:t>合同法</a:t>
            </a:r>
            <a:r>
              <a:rPr lang="en-US" altLang="zh-CN" sz="2000" dirty="0"/>
              <a:t>»</a:t>
            </a:r>
            <a:r>
              <a:rPr lang="zh-CN" altLang="en-US" sz="2000" dirty="0"/>
              <a:t>规定</a:t>
            </a:r>
            <a:r>
              <a:rPr lang="en-US" altLang="zh-CN" sz="2000" dirty="0"/>
              <a:t>,</a:t>
            </a:r>
            <a:r>
              <a:rPr lang="zh-CN" altLang="en-US" sz="2000" dirty="0"/>
              <a:t>要约以信件或者电报作出的</a:t>
            </a:r>
            <a:r>
              <a:rPr lang="en-US" altLang="zh-CN" sz="2000" dirty="0"/>
              <a:t>,</a:t>
            </a:r>
            <a:r>
              <a:rPr lang="zh-CN" altLang="en-US" sz="2000" dirty="0"/>
              <a:t>承诺期限自信件载明的日期或</a:t>
            </a:r>
            <a:r>
              <a:rPr lang="zh-CN" altLang="en-US" sz="2000" dirty="0" smtClean="0"/>
              <a:t>者电报交发之</a:t>
            </a:r>
            <a:r>
              <a:rPr lang="zh-CN" altLang="en-US" sz="2000" dirty="0"/>
              <a:t>日开始计算</a:t>
            </a:r>
            <a:r>
              <a:rPr lang="en-US" altLang="zh-CN" sz="2000" dirty="0"/>
              <a:t>;</a:t>
            </a:r>
            <a:r>
              <a:rPr lang="zh-CN" altLang="en-US" sz="2000" dirty="0"/>
              <a:t>信件未载明日期的</a:t>
            </a:r>
            <a:r>
              <a:rPr lang="en-US" altLang="zh-CN" sz="2000" dirty="0"/>
              <a:t>,</a:t>
            </a:r>
            <a:r>
              <a:rPr lang="zh-CN" altLang="en-US" sz="2000" dirty="0"/>
              <a:t>自投寄该信件的邮戳日期开始计算</a:t>
            </a:r>
            <a:r>
              <a:rPr lang="en-US" altLang="zh-CN" sz="2000" dirty="0"/>
              <a:t>;</a:t>
            </a:r>
            <a:r>
              <a:rPr lang="zh-CN" altLang="en-US" sz="2000" dirty="0"/>
              <a:t>要约以电话、传真</a:t>
            </a:r>
            <a:r>
              <a:rPr lang="zh-CN" altLang="en-US" sz="2000" dirty="0" smtClean="0"/>
              <a:t>等快速</a:t>
            </a:r>
            <a:r>
              <a:rPr lang="zh-CN" altLang="en-US" sz="2000" dirty="0"/>
              <a:t>通信方式作出的</a:t>
            </a:r>
            <a:r>
              <a:rPr lang="en-US" altLang="zh-CN" sz="2000" dirty="0"/>
              <a:t>,</a:t>
            </a:r>
            <a:r>
              <a:rPr lang="zh-CN" altLang="en-US" sz="2000" dirty="0"/>
              <a:t>承诺期限自要约到达受要约人时开始计算</a:t>
            </a:r>
            <a:r>
              <a:rPr lang="en-US" altLang="zh-CN" sz="2000" dirty="0"/>
              <a:t>.</a:t>
            </a:r>
          </a:p>
          <a:p>
            <a:pPr marL="623888"/>
            <a:r>
              <a:rPr lang="zh-CN" altLang="en-US" sz="2000" dirty="0" smtClean="0"/>
              <a:t>４</a:t>
            </a:r>
            <a:r>
              <a:rPr lang="en-US" altLang="zh-CN" sz="2000" dirty="0" smtClean="0"/>
              <a:t>.</a:t>
            </a:r>
            <a:r>
              <a:rPr lang="zh-CN" altLang="en-US" sz="2000" dirty="0" smtClean="0"/>
              <a:t> </a:t>
            </a:r>
            <a:r>
              <a:rPr lang="zh-CN" altLang="en-US" sz="2000" dirty="0"/>
              <a:t>承诺</a:t>
            </a:r>
            <a:r>
              <a:rPr lang="zh-CN" altLang="en-US" sz="2000" dirty="0" smtClean="0"/>
              <a:t>的生效</a:t>
            </a:r>
            <a:endParaRPr lang="en-US" altLang="zh-CN" sz="2000" dirty="0" smtClean="0"/>
          </a:p>
          <a:p>
            <a:pPr marL="6238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承诺通知到达要约人时生效</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6880023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3847207"/>
          </a:xfrm>
          <a:prstGeom prst="rect">
            <a:avLst/>
          </a:prstGeom>
          <a:noFill/>
        </p:spPr>
        <p:txBody>
          <a:bodyPr wrap="square" rtlCol="0">
            <a:spAutoFit/>
          </a:bodyPr>
          <a:lstStyle/>
          <a:p>
            <a:r>
              <a:rPr lang="zh-CN" altLang="en-US" sz="2400" b="1" dirty="0"/>
              <a:t>四、合同成立的时间、地点和其他法律规</a:t>
            </a:r>
            <a:r>
              <a:rPr lang="zh-CN" altLang="en-US" sz="2400" b="1" dirty="0" smtClean="0"/>
              <a:t>定</a:t>
            </a:r>
            <a:endParaRPr lang="en-US" altLang="zh-CN" sz="2400" dirty="0" smtClean="0"/>
          </a:p>
          <a:p>
            <a:pPr indent="623888"/>
            <a:r>
              <a:rPr lang="en-US" altLang="zh-CN" sz="2000" dirty="0" smtClean="0"/>
              <a:t>(</a:t>
            </a:r>
            <a:r>
              <a:rPr lang="zh-CN" altLang="en-US" sz="2000" dirty="0"/>
              <a:t>一</a:t>
            </a:r>
            <a:r>
              <a:rPr lang="en-US" altLang="zh-CN" sz="2000" dirty="0"/>
              <a:t>)</a:t>
            </a:r>
            <a:r>
              <a:rPr lang="zh-CN" altLang="en-US" sz="2000" dirty="0"/>
              <a:t>合同成立的时间规定</a:t>
            </a:r>
          </a:p>
          <a:p>
            <a:pPr indent="623888"/>
            <a:r>
              <a:rPr lang="zh-CN" altLang="en-US" sz="2000" dirty="0"/>
              <a:t>关于合同成立的时间</a:t>
            </a:r>
            <a:r>
              <a:rPr lang="en-US" altLang="zh-CN" sz="2000" dirty="0"/>
              <a:t>,«</a:t>
            </a:r>
            <a:r>
              <a:rPr lang="zh-CN" altLang="en-US" sz="2000" dirty="0"/>
              <a:t>合同法</a:t>
            </a:r>
            <a:r>
              <a:rPr lang="en-US" altLang="zh-CN" sz="2000" dirty="0"/>
              <a:t>»</a:t>
            </a:r>
            <a:r>
              <a:rPr lang="zh-CN" altLang="en-US" sz="2000" dirty="0"/>
              <a:t>有下列几条规定</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承诺生效时合同成立</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当事人采用合同书形式订立合同的</a:t>
            </a:r>
            <a:r>
              <a:rPr lang="en-US" altLang="zh-CN" sz="2000" dirty="0"/>
              <a:t>,</a:t>
            </a:r>
            <a:r>
              <a:rPr lang="zh-CN" altLang="en-US" sz="2000" dirty="0"/>
              <a:t>自双方当事人签字或者盖章时合同成立</a:t>
            </a:r>
            <a:r>
              <a:rPr lang="en-US" altLang="zh-CN" sz="2000" dirty="0"/>
              <a:t>.</a:t>
            </a:r>
            <a:r>
              <a:rPr lang="zh-CN" altLang="en-US" sz="2000" dirty="0" smtClean="0"/>
              <a:t>签字或盖</a:t>
            </a:r>
            <a:r>
              <a:rPr lang="zh-CN" altLang="en-US" sz="2000" dirty="0"/>
              <a:t>章不在同一时间的</a:t>
            </a:r>
            <a:r>
              <a:rPr lang="en-US" altLang="zh-CN" sz="2000" dirty="0"/>
              <a:t>,</a:t>
            </a:r>
            <a:r>
              <a:rPr lang="zh-CN" altLang="en-US" sz="2000" dirty="0"/>
              <a:t>以后者签字或盖章的时间为合同成立时间</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当事人采用信件、数据电文等形式订立合同的</a:t>
            </a:r>
            <a:r>
              <a:rPr lang="en-US" altLang="zh-CN" sz="2000" dirty="0"/>
              <a:t>,</a:t>
            </a:r>
            <a:r>
              <a:rPr lang="zh-CN" altLang="en-US" sz="2000" dirty="0" smtClean="0"/>
              <a:t>可以在合同成立之前要求签订确认书</a:t>
            </a:r>
            <a:r>
              <a:rPr lang="en-US" altLang="zh-CN" sz="2000" dirty="0"/>
              <a:t>,</a:t>
            </a:r>
            <a:r>
              <a:rPr lang="zh-CN" altLang="en-US" sz="2000" dirty="0"/>
              <a:t>签订确认书时合同成立</a:t>
            </a:r>
            <a:r>
              <a:rPr lang="en-US" altLang="zh-CN" sz="2000" dirty="0"/>
              <a:t>.</a:t>
            </a:r>
          </a:p>
          <a:p>
            <a:pPr indent="623888"/>
            <a:r>
              <a:rPr lang="en-US" altLang="zh-CN" sz="2000" dirty="0"/>
              <a:t>(</a:t>
            </a:r>
            <a:r>
              <a:rPr lang="zh-CN" altLang="en-US" sz="2000" dirty="0"/>
              <a:t>二</a:t>
            </a:r>
            <a:r>
              <a:rPr lang="en-US" altLang="zh-CN" sz="2000" dirty="0"/>
              <a:t>)</a:t>
            </a:r>
            <a:r>
              <a:rPr lang="zh-CN" altLang="en-US" sz="2000" dirty="0"/>
              <a:t>合同成立的地点规定</a:t>
            </a:r>
          </a:p>
          <a:p>
            <a:pPr indent="623888"/>
            <a:r>
              <a:rPr lang="en-US" altLang="zh-CN" sz="2000" dirty="0"/>
              <a:t>(</a:t>
            </a:r>
            <a:r>
              <a:rPr lang="zh-CN" altLang="en-US" sz="2000" dirty="0"/>
              <a:t>１</a:t>
            </a:r>
            <a:r>
              <a:rPr lang="en-US" altLang="zh-CN" sz="2000" dirty="0"/>
              <a:t>)</a:t>
            </a:r>
            <a:r>
              <a:rPr lang="zh-CN" altLang="en-US" sz="2000" dirty="0"/>
              <a:t>承诺生效的地点为合同成立的地点</a:t>
            </a:r>
            <a:r>
              <a:rPr lang="en-US" altLang="zh-CN" sz="2000" dirty="0"/>
              <a:t>.</a:t>
            </a:r>
            <a:r>
              <a:rPr lang="zh-CN" altLang="en-US" sz="2000" dirty="0"/>
              <a:t>采用数据电文形式订立合同的</a:t>
            </a:r>
            <a:r>
              <a:rPr lang="en-US" altLang="zh-CN" sz="2000" dirty="0"/>
              <a:t>,</a:t>
            </a:r>
            <a:r>
              <a:rPr lang="zh-CN" altLang="en-US" sz="2000" dirty="0"/>
              <a:t>收件</a:t>
            </a:r>
            <a:r>
              <a:rPr lang="zh-CN" altLang="en-US" sz="2000" dirty="0" smtClean="0"/>
              <a:t>人的主营业地为</a:t>
            </a:r>
            <a:r>
              <a:rPr lang="zh-CN" altLang="en-US" sz="2000" dirty="0"/>
              <a:t>合同成立的地点</a:t>
            </a:r>
            <a:r>
              <a:rPr lang="en-US" altLang="zh-CN" sz="2000" dirty="0"/>
              <a:t>;</a:t>
            </a:r>
            <a:r>
              <a:rPr lang="zh-CN" altLang="en-US" sz="2000" dirty="0"/>
              <a:t>没有主营业地的</a:t>
            </a:r>
            <a:r>
              <a:rPr lang="en-US" altLang="zh-CN" sz="2000" dirty="0"/>
              <a:t>,</a:t>
            </a:r>
            <a:r>
              <a:rPr lang="zh-CN" altLang="en-US" sz="2000" dirty="0"/>
              <a:t>其经常居住地为合同成立的地点</a:t>
            </a:r>
            <a:r>
              <a:rPr lang="en-US" altLang="zh-CN" sz="2000" dirty="0"/>
              <a:t>.</a:t>
            </a:r>
            <a:r>
              <a:rPr lang="zh-CN" altLang="en-US" sz="2000" dirty="0" smtClean="0"/>
              <a:t>当事人另有约定的</a:t>
            </a:r>
            <a:r>
              <a:rPr lang="en-US" altLang="zh-CN" sz="2000" dirty="0"/>
              <a:t>,</a:t>
            </a:r>
            <a:r>
              <a:rPr lang="zh-CN" altLang="en-US" sz="2000" dirty="0"/>
              <a:t>按照其约定</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当事人采用合同书形式订立合同的</a:t>
            </a:r>
            <a:r>
              <a:rPr lang="en-US" altLang="zh-CN" sz="2000" dirty="0"/>
              <a:t>,</a:t>
            </a:r>
            <a:r>
              <a:rPr lang="zh-CN" altLang="en-US" sz="2000" dirty="0"/>
              <a:t>双方当事人签字或者盖章的地点为合同</a:t>
            </a:r>
            <a:r>
              <a:rPr lang="zh-CN" altLang="en-US" sz="2000" dirty="0" smtClean="0"/>
              <a:t>成立的</a:t>
            </a:r>
            <a:r>
              <a:rPr lang="ja-JP" altLang="en-US" sz="2000" dirty="0" smtClean="0"/>
              <a:t>地点</a:t>
            </a:r>
            <a:r>
              <a:rPr lang="en-US" altLang="ja-JP" sz="20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4238121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1005661" cy="2923877"/>
          </a:xfrm>
          <a:prstGeom prst="rect">
            <a:avLst/>
          </a:prstGeom>
          <a:noFill/>
        </p:spPr>
        <p:txBody>
          <a:bodyPr wrap="square" rtlCol="0">
            <a:spAutoFit/>
          </a:bodyPr>
          <a:lstStyle/>
          <a:p>
            <a:r>
              <a:rPr lang="zh-CN" altLang="en-US" sz="2400" b="1" dirty="0"/>
              <a:t>四、合同成立的时间、地点和其他法律规</a:t>
            </a:r>
            <a:r>
              <a:rPr lang="zh-CN" altLang="en-US" sz="2400" b="1" dirty="0" smtClean="0"/>
              <a:t>定</a:t>
            </a:r>
            <a:endParaRPr lang="en-US" altLang="zh-CN" sz="2400" dirty="0" smtClean="0"/>
          </a:p>
          <a:p>
            <a:pPr indent="623888"/>
            <a:endParaRPr lang="en-US" altLang="ja-JP" sz="2000" dirty="0" smtClean="0"/>
          </a:p>
          <a:p>
            <a:pPr indent="623888"/>
            <a:r>
              <a:rPr lang="en-US" altLang="ja-JP" sz="2000" dirty="0" smtClean="0"/>
              <a:t>(</a:t>
            </a:r>
            <a:r>
              <a:rPr lang="zh-CN" altLang="en-US" sz="2000" dirty="0"/>
              <a:t>三</a:t>
            </a:r>
            <a:r>
              <a:rPr lang="en-US" altLang="zh-CN" sz="2000" dirty="0"/>
              <a:t>)</a:t>
            </a:r>
            <a:r>
              <a:rPr lang="zh-CN" altLang="en-US" sz="2000" dirty="0"/>
              <a:t>有关合同成立的其他法律规定</a:t>
            </a:r>
            <a:endParaRPr lang="en-US" altLang="zh-CN" sz="2000" dirty="0"/>
          </a:p>
          <a:p>
            <a:pPr marL="534988" indent="446088"/>
            <a:r>
              <a:rPr lang="en-US" altLang="zh-CN" sz="2000" dirty="0"/>
              <a:t>(</a:t>
            </a:r>
            <a:r>
              <a:rPr lang="zh-CN" altLang="en-US" sz="2000" dirty="0"/>
              <a:t>１</a:t>
            </a:r>
            <a:r>
              <a:rPr lang="en-US" altLang="zh-CN" sz="2000" dirty="0"/>
              <a:t>)</a:t>
            </a:r>
            <a:r>
              <a:rPr lang="zh-CN" altLang="en-US" sz="2000" dirty="0"/>
              <a:t>法律、行政法规规定或者当事人约定采用书面形式订立合同</a:t>
            </a:r>
            <a:r>
              <a:rPr lang="en-US" altLang="zh-CN" sz="2000" dirty="0"/>
              <a:t>,</a:t>
            </a:r>
            <a:r>
              <a:rPr lang="zh-CN" altLang="en-US" sz="2000" dirty="0"/>
              <a:t>当事人未采用书面形式但一方已经履行主要义务</a:t>
            </a:r>
            <a:r>
              <a:rPr lang="en-US" altLang="zh-CN" sz="2000" dirty="0"/>
              <a:t>,</a:t>
            </a:r>
            <a:r>
              <a:rPr lang="zh-CN" altLang="en-US" sz="2000" dirty="0"/>
              <a:t>对方接受的</a:t>
            </a:r>
            <a:r>
              <a:rPr lang="en-US" altLang="zh-CN" sz="2000" dirty="0"/>
              <a:t>,</a:t>
            </a:r>
            <a:r>
              <a:rPr lang="zh-CN" altLang="en-US" sz="2000" dirty="0"/>
              <a:t>该合同成立</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采用合同书形式订立合同</a:t>
            </a:r>
            <a:r>
              <a:rPr lang="en-US" altLang="zh-CN" sz="2000" dirty="0"/>
              <a:t>,</a:t>
            </a:r>
            <a:r>
              <a:rPr lang="zh-CN" altLang="en-US" sz="2000" dirty="0"/>
              <a:t>在签字或者盖章之前</a:t>
            </a:r>
            <a:r>
              <a:rPr lang="en-US" altLang="zh-CN" sz="2000" dirty="0"/>
              <a:t>,</a:t>
            </a:r>
            <a:r>
              <a:rPr lang="zh-CN" altLang="en-US" sz="2000" dirty="0"/>
              <a:t>当事人一方已经履行主要义务</a:t>
            </a:r>
            <a:r>
              <a:rPr lang="en-US" altLang="zh-CN" sz="2000" dirty="0"/>
              <a:t>,</a:t>
            </a:r>
            <a:r>
              <a:rPr lang="zh-CN" altLang="en-US" sz="2000" dirty="0"/>
              <a:t>对方接受的</a:t>
            </a:r>
            <a:r>
              <a:rPr lang="en-US" altLang="zh-CN" sz="2000" dirty="0"/>
              <a:t>,</a:t>
            </a:r>
            <a:r>
              <a:rPr lang="zh-CN" altLang="en-US" sz="2000" dirty="0"/>
              <a:t>该合同成立</a:t>
            </a:r>
            <a:r>
              <a:rPr lang="en-US" altLang="zh-CN" sz="2000" dirty="0"/>
              <a:t>.</a:t>
            </a:r>
          </a:p>
          <a:p>
            <a:pPr marL="534988" indent="446088"/>
            <a:r>
              <a:rPr lang="en-US" altLang="zh-CN" sz="2000" dirty="0"/>
              <a:t>(</a:t>
            </a:r>
            <a:r>
              <a:rPr lang="zh-CN" altLang="en-US" sz="2000" dirty="0"/>
              <a:t>３</a:t>
            </a:r>
            <a:r>
              <a:rPr lang="en-US" altLang="zh-CN" sz="2000" dirty="0"/>
              <a:t>)</a:t>
            </a:r>
            <a:r>
              <a:rPr lang="zh-CN" altLang="en-US" sz="2000" dirty="0"/>
              <a:t>国家根据需要下达指令性任务或者国家订货任务的</a:t>
            </a:r>
            <a:r>
              <a:rPr lang="en-US" altLang="zh-CN" sz="2000" dirty="0"/>
              <a:t>,</a:t>
            </a:r>
            <a:r>
              <a:rPr lang="zh-CN" altLang="en-US" sz="2000" dirty="0"/>
              <a:t>有关法人、其他组织之间应当依照有关法律、行政法规规定的权利和义务订立合同</a:t>
            </a:r>
            <a:r>
              <a:rPr lang="en-US" altLang="zh-CN" sz="20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1973184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0693761" cy="5414032"/>
          </a:xfrm>
          <a:prstGeom prst="rect">
            <a:avLst/>
          </a:prstGeom>
          <a:noFill/>
        </p:spPr>
        <p:txBody>
          <a:bodyPr wrap="square" rtlCol="0">
            <a:spAutoFit/>
          </a:bodyPr>
          <a:lstStyle/>
          <a:p>
            <a:r>
              <a:rPr lang="zh-CN" altLang="en-US" sz="2400" b="1" dirty="0"/>
              <a:t>四、合同成立的时间、地点和其他法律规</a:t>
            </a:r>
            <a:r>
              <a:rPr lang="zh-CN" altLang="en-US" sz="2400" b="1" dirty="0" smtClean="0"/>
              <a:t>定</a:t>
            </a:r>
            <a:endParaRPr lang="en-US" altLang="zh-CN" sz="2400" dirty="0" smtClean="0"/>
          </a:p>
          <a:p>
            <a:pPr marL="623888"/>
            <a:endParaRPr lang="en-US" altLang="zh-CN" sz="2000" dirty="0" smtClean="0"/>
          </a:p>
          <a:p>
            <a:pPr marL="623888"/>
            <a:r>
              <a:rPr lang="en-US" altLang="zh-CN" sz="2000" dirty="0" smtClean="0"/>
              <a:t>(</a:t>
            </a:r>
            <a:r>
              <a:rPr lang="zh-CN" altLang="en-US" sz="2000" dirty="0"/>
              <a:t>四</a:t>
            </a:r>
            <a:r>
              <a:rPr lang="en-US" altLang="zh-CN" sz="2000" dirty="0"/>
              <a:t>)</a:t>
            </a:r>
            <a:r>
              <a:rPr lang="zh-CN" altLang="en-US" sz="2000" dirty="0"/>
              <a:t>格式条款</a:t>
            </a:r>
          </a:p>
          <a:p>
            <a:pPr marL="623888"/>
            <a:r>
              <a:rPr lang="zh-CN" altLang="en-US" sz="2000" dirty="0"/>
              <a:t>１</a:t>
            </a:r>
            <a:r>
              <a:rPr lang="en-US" altLang="zh-CN" sz="2000" dirty="0"/>
              <a:t>.</a:t>
            </a:r>
            <a:r>
              <a:rPr lang="zh-CN" altLang="en-US" sz="2000" dirty="0"/>
              <a:t>格式条款的内涵</a:t>
            </a:r>
          </a:p>
          <a:p>
            <a:pPr marL="623888"/>
            <a:r>
              <a:rPr lang="zh-CN" altLang="en-US" sz="2000" dirty="0"/>
              <a:t>格式条款</a:t>
            </a:r>
            <a:r>
              <a:rPr lang="en-US" altLang="zh-CN" sz="2000" dirty="0"/>
              <a:t>,</a:t>
            </a:r>
            <a:r>
              <a:rPr lang="zh-CN" altLang="en-US" sz="2000" dirty="0"/>
              <a:t>又称为标准条款、标准合同、格式合同、定式合同、定型化合同</a:t>
            </a:r>
            <a:r>
              <a:rPr lang="en-US" altLang="zh-CN" sz="2000" dirty="0"/>
              <a:t>,</a:t>
            </a:r>
            <a:r>
              <a:rPr lang="zh-CN" altLang="en-US" sz="2000" dirty="0"/>
              <a:t>也有人称作附合合同等</a:t>
            </a:r>
            <a:r>
              <a:rPr lang="en-US" altLang="zh-CN" sz="2000" dirty="0"/>
              <a:t>,</a:t>
            </a:r>
            <a:r>
              <a:rPr lang="zh-CN" altLang="en-US" sz="2000" dirty="0"/>
              <a:t>是某些行业在进行频繁的、重复性的交易的过程中为了简化合同订立的程序而形</a:t>
            </a:r>
            <a:r>
              <a:rPr lang="zh-Hant" altLang="en-US" sz="2000" dirty="0"/>
              <a:t>成的</a:t>
            </a:r>
            <a:r>
              <a:rPr lang="en-US" altLang="zh-Hant" sz="2000" dirty="0"/>
              <a:t>. </a:t>
            </a:r>
          </a:p>
          <a:p>
            <a:pPr marL="623888"/>
            <a:r>
              <a:rPr lang="zh-CN" altLang="en-US" sz="2000" dirty="0"/>
              <a:t>２</a:t>
            </a:r>
            <a:r>
              <a:rPr lang="en-US" altLang="zh-CN" sz="2000" dirty="0"/>
              <a:t>.</a:t>
            </a:r>
            <a:r>
              <a:rPr lang="zh-CN" altLang="en-US" sz="2000" dirty="0"/>
              <a:t>有关格式条款的法律规定</a:t>
            </a:r>
          </a:p>
          <a:p>
            <a:pPr marL="623888"/>
            <a:r>
              <a:rPr lang="en-US" altLang="zh-CN" sz="2000" dirty="0"/>
              <a:t>«</a:t>
            </a:r>
            <a:r>
              <a:rPr lang="zh-CN" altLang="en-US" sz="2000" dirty="0"/>
              <a:t>合同法</a:t>
            </a:r>
            <a:r>
              <a:rPr lang="en-US" altLang="zh-CN" sz="2000" dirty="0"/>
              <a:t>»</a:t>
            </a:r>
            <a:r>
              <a:rPr lang="zh-CN" altLang="en-US" sz="2000" dirty="0"/>
              <a:t>对格式条款有以下规定</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采用格式条款订立合同的</a:t>
            </a:r>
            <a:r>
              <a:rPr lang="en-US" altLang="zh-CN" sz="2000" dirty="0"/>
              <a:t>,</a:t>
            </a:r>
            <a:r>
              <a:rPr lang="zh-CN" altLang="en-US" sz="2000" dirty="0"/>
              <a:t>提供格式条款的一方应当遵循公平原则确定当事人之间的权利和义务</a:t>
            </a:r>
            <a:r>
              <a:rPr lang="en-US" altLang="zh-CN" sz="2000" dirty="0"/>
              <a:t>,</a:t>
            </a:r>
            <a:r>
              <a:rPr lang="zh-CN" altLang="en-US" sz="2000" dirty="0"/>
              <a:t>并采取合理的方式提请对方注意免除或者限制其责任的条款</a:t>
            </a:r>
            <a:r>
              <a:rPr lang="en-US" altLang="zh-CN" sz="2000" dirty="0"/>
              <a:t>,</a:t>
            </a:r>
            <a:r>
              <a:rPr lang="zh-CN" altLang="en-US" sz="2000" dirty="0"/>
              <a:t>按照对方的要求</a:t>
            </a:r>
            <a:r>
              <a:rPr lang="en-US" altLang="zh-CN" sz="2000" dirty="0"/>
              <a:t>,</a:t>
            </a:r>
            <a:r>
              <a:rPr lang="zh-CN" altLang="en-US" sz="2000" dirty="0"/>
              <a:t>对该条款予以说明</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格式条款具有</a:t>
            </a:r>
            <a:r>
              <a:rPr lang="en-US" altLang="zh-CN" sz="2000" dirty="0"/>
              <a:t>«</a:t>
            </a:r>
            <a:r>
              <a:rPr lang="zh-CN" altLang="en-US" sz="2000" dirty="0"/>
              <a:t>合同法</a:t>
            </a:r>
            <a:r>
              <a:rPr lang="en-US" altLang="zh-CN" sz="2000" dirty="0"/>
              <a:t>»</a:t>
            </a:r>
            <a:r>
              <a:rPr lang="zh-CN" altLang="en-US" sz="2000" dirty="0"/>
              <a:t>有关无效合同和无效免责条款之规定情形的</a:t>
            </a:r>
            <a:r>
              <a:rPr lang="en-US" altLang="zh-CN" sz="2000" dirty="0"/>
              <a:t>,</a:t>
            </a:r>
            <a:r>
              <a:rPr lang="zh-CN" altLang="en-US" sz="2000" dirty="0"/>
              <a:t>或者提供格式条款一方免除其责任、加重对方责任、排除对方主要权利的</a:t>
            </a:r>
            <a:r>
              <a:rPr lang="en-US" altLang="zh-CN" sz="2000" dirty="0"/>
              <a:t>,</a:t>
            </a:r>
            <a:r>
              <a:rPr lang="zh-CN" altLang="en-US" sz="2000" dirty="0"/>
              <a:t>该条款无效</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对格式条款的理解发生争议的</a:t>
            </a:r>
            <a:r>
              <a:rPr lang="en-US" altLang="zh-CN" sz="2000" dirty="0"/>
              <a:t>,</a:t>
            </a:r>
            <a:r>
              <a:rPr lang="zh-CN" altLang="en-US" sz="2000" dirty="0"/>
              <a:t>应当按通常理解予以解释</a:t>
            </a:r>
            <a:r>
              <a:rPr lang="en-US" altLang="zh-CN" sz="2000" dirty="0"/>
              <a:t>.</a:t>
            </a:r>
            <a:r>
              <a:rPr lang="zh-CN" altLang="en-US" sz="2000" dirty="0"/>
              <a:t>对格式条款有两种以上解释的</a:t>
            </a:r>
            <a:r>
              <a:rPr lang="en-US" altLang="zh-CN" sz="2000" dirty="0"/>
              <a:t>,</a:t>
            </a:r>
            <a:r>
              <a:rPr lang="zh-CN" altLang="en-US" sz="2000" dirty="0"/>
              <a:t>应当作出不利于提供格式条款一方的解释</a:t>
            </a:r>
            <a:r>
              <a:rPr lang="en-US" altLang="zh-CN" sz="2000" dirty="0"/>
              <a:t>.</a:t>
            </a:r>
            <a:r>
              <a:rPr lang="zh-CN" altLang="en-US" sz="2000" dirty="0"/>
              <a:t>格式条款和非格式条款不一致的</a:t>
            </a:r>
            <a:r>
              <a:rPr lang="en-US" altLang="zh-CN" sz="2000" dirty="0"/>
              <a:t>,</a:t>
            </a:r>
            <a:r>
              <a:rPr lang="zh-CN" altLang="en-US" sz="2000" dirty="0"/>
              <a:t>应当采用非格式条款</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9599232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合同的订立</a:t>
            </a:r>
          </a:p>
        </p:txBody>
      </p:sp>
      <p:sp>
        <p:nvSpPr>
          <p:cNvPr id="37" name="文本框 36"/>
          <p:cNvSpPr txBox="1"/>
          <p:nvPr/>
        </p:nvSpPr>
        <p:spPr>
          <a:xfrm>
            <a:off x="668359" y="847862"/>
            <a:ext cx="10693761" cy="4770537"/>
          </a:xfrm>
          <a:prstGeom prst="rect">
            <a:avLst/>
          </a:prstGeom>
          <a:noFill/>
        </p:spPr>
        <p:txBody>
          <a:bodyPr wrap="square" rtlCol="0">
            <a:spAutoFit/>
          </a:bodyPr>
          <a:lstStyle/>
          <a:p>
            <a:r>
              <a:rPr lang="zh-CN" altLang="en-US" sz="2400" b="1" dirty="0"/>
              <a:t>五、缔约过失责任</a:t>
            </a:r>
          </a:p>
          <a:p>
            <a:pPr indent="534988"/>
            <a:endParaRPr lang="en-US" altLang="zh-CN" sz="2000" dirty="0" smtClean="0"/>
          </a:p>
          <a:p>
            <a:pPr indent="534988"/>
            <a:r>
              <a:rPr lang="en-US" altLang="zh-CN" sz="2000" dirty="0" smtClean="0"/>
              <a:t>(</a:t>
            </a:r>
            <a:r>
              <a:rPr lang="zh-CN" altLang="en-US" sz="2000" dirty="0"/>
              <a:t>一</a:t>
            </a:r>
            <a:r>
              <a:rPr lang="en-US" altLang="zh-CN" sz="2000" dirty="0"/>
              <a:t>)</a:t>
            </a:r>
            <a:r>
              <a:rPr lang="zh-CN" altLang="en-US" sz="2000" dirty="0"/>
              <a:t>缔约过失责任的概念</a:t>
            </a:r>
          </a:p>
          <a:p>
            <a:pPr indent="534988"/>
            <a:r>
              <a:rPr lang="zh-CN" altLang="en-US" sz="2000" dirty="0"/>
              <a:t>缔约过失责任是指合同当事人在订立合同过程中</a:t>
            </a:r>
            <a:r>
              <a:rPr lang="en-US" altLang="zh-CN" sz="2000" dirty="0"/>
              <a:t>,</a:t>
            </a:r>
            <a:r>
              <a:rPr lang="zh-CN" altLang="en-US" sz="2000" dirty="0" smtClean="0"/>
              <a:t>因违背诚实信用原则给对方造成损失时所应承担</a:t>
            </a:r>
            <a:r>
              <a:rPr lang="zh-CN" altLang="en-US" sz="2000" dirty="0"/>
              <a:t>的法律责任</a:t>
            </a:r>
            <a:r>
              <a:rPr lang="en-US" altLang="zh-CN" sz="2000" dirty="0"/>
              <a:t>.</a:t>
            </a:r>
          </a:p>
          <a:p>
            <a:pPr indent="534988"/>
            <a:endParaRPr lang="en-US" altLang="zh-CN" sz="2000" dirty="0" smtClean="0"/>
          </a:p>
          <a:p>
            <a:pPr indent="534988"/>
            <a:r>
              <a:rPr lang="en-US" altLang="zh-CN" sz="2000" dirty="0" smtClean="0"/>
              <a:t>(</a:t>
            </a:r>
            <a:r>
              <a:rPr lang="zh-CN" altLang="en-US" sz="2000" dirty="0"/>
              <a:t>二</a:t>
            </a:r>
            <a:r>
              <a:rPr lang="en-US" altLang="zh-CN" sz="2000" dirty="0"/>
              <a:t>)</a:t>
            </a:r>
            <a:r>
              <a:rPr lang="zh-CN" altLang="en-US" sz="2000" dirty="0"/>
              <a:t>承担缔约过失责任的规定</a:t>
            </a:r>
          </a:p>
          <a:p>
            <a:pPr indent="534988"/>
            <a:r>
              <a:rPr lang="zh-CN" altLang="en-US" sz="2000" dirty="0"/>
              <a:t>一般来说</a:t>
            </a:r>
            <a:r>
              <a:rPr lang="en-US" altLang="zh-CN" sz="2000" dirty="0"/>
              <a:t>,</a:t>
            </a:r>
            <a:r>
              <a:rPr lang="zh-CN" altLang="en-US" sz="2000" dirty="0"/>
              <a:t>为订立合同与他人进行协商</a:t>
            </a:r>
            <a:r>
              <a:rPr lang="en-US" altLang="zh-CN" sz="2000" dirty="0"/>
              <a:t>,</a:t>
            </a:r>
            <a:r>
              <a:rPr lang="zh-CN" altLang="en-US" sz="2000" dirty="0"/>
              <a:t>协商不成的不承担责任</a:t>
            </a:r>
            <a:r>
              <a:rPr lang="en-US" altLang="zh-CN" sz="2000" dirty="0"/>
              <a:t>.</a:t>
            </a:r>
            <a:r>
              <a:rPr lang="zh-CN" altLang="en-US" sz="2000" dirty="0"/>
              <a:t>但是</a:t>
            </a:r>
            <a:r>
              <a:rPr lang="en-US" altLang="zh-CN" sz="2000" dirty="0"/>
              <a:t>,</a:t>
            </a:r>
            <a:r>
              <a:rPr lang="zh-CN" altLang="en-US" sz="2000" dirty="0"/>
              <a:t>当事人进行</a:t>
            </a:r>
            <a:r>
              <a:rPr lang="zh-CN" altLang="en-US" sz="2000" dirty="0" smtClean="0"/>
              <a:t>合同的谈判</a:t>
            </a:r>
            <a:r>
              <a:rPr lang="en-US" altLang="zh-CN" sz="2000" dirty="0"/>
              <a:t>,</a:t>
            </a:r>
            <a:r>
              <a:rPr lang="zh-CN" altLang="en-US" sz="2000" dirty="0"/>
              <a:t>应当遵循诚实信用原则</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当事人在订立合同过程中有下列情形之一</a:t>
            </a:r>
            <a:r>
              <a:rPr lang="en-US" altLang="zh-CN" sz="2000" dirty="0"/>
              <a:t>,</a:t>
            </a:r>
          </a:p>
          <a:p>
            <a:pPr indent="534988"/>
            <a:r>
              <a:rPr lang="zh-CN" altLang="en-US" sz="2000" dirty="0"/>
              <a:t>给对方造成损失的</a:t>
            </a:r>
            <a:r>
              <a:rPr lang="en-US" altLang="zh-CN" sz="2000" dirty="0"/>
              <a:t>,</a:t>
            </a:r>
            <a:r>
              <a:rPr lang="zh-CN" altLang="en-US" sz="2000" dirty="0"/>
              <a:t>应当承担损害赔偿责任</a:t>
            </a:r>
            <a:r>
              <a:rPr lang="en-US" altLang="zh-CN" sz="2000" dirty="0"/>
              <a:t>:</a:t>
            </a:r>
            <a:r>
              <a:rPr lang="zh-CN" altLang="en-US" sz="2000" dirty="0"/>
              <a:t>假借订立合同</a:t>
            </a:r>
            <a:r>
              <a:rPr lang="en-US" altLang="zh-CN" sz="2000" dirty="0"/>
              <a:t>,</a:t>
            </a:r>
            <a:r>
              <a:rPr lang="zh-CN" altLang="en-US" sz="2000" dirty="0"/>
              <a:t>恶意进行磋商</a:t>
            </a:r>
            <a:r>
              <a:rPr lang="en-US" altLang="zh-CN" sz="2000" dirty="0"/>
              <a:t>;</a:t>
            </a:r>
            <a:r>
              <a:rPr lang="zh-CN" altLang="en-US" sz="2000" dirty="0"/>
              <a:t>故意隐瞒与订立</a:t>
            </a:r>
            <a:r>
              <a:rPr lang="zh-CN" altLang="en-US" sz="2000" dirty="0" smtClean="0"/>
              <a:t>合同有关</a:t>
            </a:r>
            <a:r>
              <a:rPr lang="zh-CN" altLang="en-US" sz="2000" dirty="0"/>
              <a:t>的重要事实或者提供虚假情况</a:t>
            </a:r>
            <a:r>
              <a:rPr lang="en-US" altLang="zh-CN" sz="2000" dirty="0"/>
              <a:t>;</a:t>
            </a:r>
            <a:r>
              <a:rPr lang="zh-CN" altLang="en-US" sz="2000" dirty="0"/>
              <a:t>有其他违背诚实信用原则的行为</a:t>
            </a:r>
            <a:r>
              <a:rPr lang="en-US" altLang="zh-CN" sz="2000" dirty="0"/>
              <a:t>.</a:t>
            </a:r>
          </a:p>
          <a:p>
            <a:pPr indent="534988"/>
            <a:endParaRPr lang="en-US" altLang="zh-CN" sz="2000" dirty="0" smtClean="0"/>
          </a:p>
          <a:p>
            <a:pPr indent="534988"/>
            <a:r>
              <a:rPr lang="en-US" altLang="zh-CN" sz="2000" dirty="0" smtClean="0"/>
              <a:t>(</a:t>
            </a:r>
            <a:r>
              <a:rPr lang="zh-CN" altLang="en-US" sz="2000" dirty="0"/>
              <a:t>三</a:t>
            </a:r>
            <a:r>
              <a:rPr lang="en-US" altLang="zh-CN" sz="2000" dirty="0"/>
              <a:t>)</a:t>
            </a:r>
            <a:r>
              <a:rPr lang="zh-CN" altLang="en-US" sz="2000" dirty="0"/>
              <a:t>缔约过失责任的构成要件</a:t>
            </a:r>
          </a:p>
          <a:p>
            <a:pPr indent="534988"/>
            <a:r>
              <a:rPr lang="zh-CN" altLang="en-US" sz="2000" dirty="0"/>
              <a:t>缔约过失责任的构成要件有四个</a:t>
            </a:r>
            <a:r>
              <a:rPr lang="en-US" altLang="zh-CN" sz="2000" dirty="0"/>
              <a:t>:</a:t>
            </a:r>
            <a:r>
              <a:rPr lang="zh-CN" altLang="en-US" sz="2000" dirty="0"/>
              <a:t>当事人之间存在先合同义务并有一方违反该义务</a:t>
            </a:r>
            <a:r>
              <a:rPr lang="en-US" altLang="zh-CN" sz="2000" dirty="0"/>
              <a:t>;</a:t>
            </a:r>
            <a:r>
              <a:rPr lang="zh-CN" altLang="en-US" sz="2000" dirty="0" smtClean="0"/>
              <a:t>违反方有过错</a:t>
            </a:r>
            <a:r>
              <a:rPr lang="en-US" altLang="zh-CN" sz="2000" dirty="0"/>
              <a:t>;</a:t>
            </a:r>
            <a:r>
              <a:rPr lang="zh-CN" altLang="en-US" sz="2000" dirty="0"/>
              <a:t>有损害结果发生</a:t>
            </a:r>
            <a:r>
              <a:rPr lang="en-US" altLang="zh-CN" sz="2000" dirty="0"/>
              <a:t>;</a:t>
            </a:r>
            <a:r>
              <a:rPr lang="zh-CN" altLang="en-US" sz="2000" dirty="0"/>
              <a:t>当事人的过错行为与损害结果之间存在因果关系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2101582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2308324"/>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某山区农民赵某家中有一花瓶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系先祖遗留</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李某得知此事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遂上门求购</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因赵某不懂古玩市场行情</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也不知道该花瓶的真实价值</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李某便用非常便宜的价格</a:t>
            </a:r>
            <a:r>
              <a:rPr lang="en-US" altLang="zh-CN" sz="2400" dirty="0" smtClean="0">
                <a:latin typeface="宋体" pitchFamily="2" charset="-122"/>
                <a:ea typeface="宋体" pitchFamily="2" charset="-122"/>
                <a:cs typeface="Arial Unicode MS" pitchFamily="34" charset="-122"/>
              </a:rPr>
              <a:t>———1.5</a:t>
            </a:r>
            <a:r>
              <a:rPr lang="zh-CN" altLang="en-US" sz="2400" dirty="0">
                <a:latin typeface="宋体" pitchFamily="2" charset="-122"/>
                <a:ea typeface="宋体" pitchFamily="2" charset="-122"/>
                <a:cs typeface="Arial Unicode MS" pitchFamily="34" charset="-122"/>
              </a:rPr>
              <a:t>万元将花瓶买下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随后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李某将该花瓶送至某拍卖行拍卖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结果以</a:t>
            </a:r>
            <a:r>
              <a:rPr lang="en-US" altLang="zh-CN" sz="2400" dirty="0">
                <a:latin typeface="宋体" pitchFamily="2" charset="-122"/>
                <a:ea typeface="宋体" pitchFamily="2" charset="-122"/>
                <a:cs typeface="Arial Unicode MS" pitchFamily="34" charset="-122"/>
              </a:rPr>
              <a:t>20</a:t>
            </a:r>
            <a:r>
              <a:rPr lang="zh-CN" altLang="en-US" sz="2400" dirty="0">
                <a:latin typeface="宋体" pitchFamily="2" charset="-122"/>
                <a:ea typeface="宋体" pitchFamily="2" charset="-122"/>
                <a:cs typeface="Arial Unicode MS" pitchFamily="34" charset="-122"/>
              </a:rPr>
              <a:t>万元的价格拍出</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赵某在一个月后得知此事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认为李某欺骗了自己</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遂通过许多渠道找到李某</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要求李某退回花瓶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李某认为买卖花瓶是双方自愿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不存在欺骗</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拒绝赵某退回花瓶的请求</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3950130"/>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法律对此怎么看呢</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40900638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合同的效力</a:t>
            </a:r>
          </a:p>
        </p:txBody>
      </p:sp>
      <p:sp>
        <p:nvSpPr>
          <p:cNvPr id="37" name="文本框 36"/>
          <p:cNvSpPr txBox="1"/>
          <p:nvPr/>
        </p:nvSpPr>
        <p:spPr>
          <a:xfrm>
            <a:off x="668359" y="847862"/>
            <a:ext cx="10693761" cy="4524315"/>
          </a:xfrm>
          <a:prstGeom prst="rect">
            <a:avLst/>
          </a:prstGeom>
          <a:noFill/>
        </p:spPr>
        <p:txBody>
          <a:bodyPr wrap="square" rtlCol="0">
            <a:spAutoFit/>
          </a:bodyPr>
          <a:lstStyle/>
          <a:p>
            <a:r>
              <a:rPr lang="zh-CN" altLang="en-US" sz="2400" b="1" dirty="0"/>
              <a:t>一、合同的生效</a:t>
            </a:r>
          </a:p>
          <a:p>
            <a:pPr indent="534988"/>
            <a:endParaRPr lang="en-US" altLang="zh-CN" sz="2400" dirty="0" smtClean="0"/>
          </a:p>
          <a:p>
            <a:pPr indent="534988"/>
            <a:r>
              <a:rPr lang="zh-CN" altLang="en-US" sz="2400" dirty="0" smtClean="0"/>
              <a:t>合同生效</a:t>
            </a:r>
            <a:r>
              <a:rPr lang="en-US" altLang="zh-CN" sz="2400" dirty="0"/>
              <a:t>,</a:t>
            </a:r>
            <a:r>
              <a:rPr lang="zh-CN" altLang="en-US" sz="2400" dirty="0"/>
              <a:t>是指合同符合法定生效条件</a:t>
            </a:r>
            <a:r>
              <a:rPr lang="en-US" altLang="zh-CN" sz="2400" dirty="0"/>
              <a:t>,</a:t>
            </a:r>
            <a:r>
              <a:rPr lang="zh-CN" altLang="en-US" sz="2400" dirty="0"/>
              <a:t>产生当事人所预期的法律后果</a:t>
            </a:r>
            <a:r>
              <a:rPr lang="en-US" altLang="zh-CN" sz="2400" dirty="0"/>
              <a:t>.«</a:t>
            </a:r>
            <a:r>
              <a:rPr lang="zh-CN" altLang="en-US" sz="2400" dirty="0"/>
              <a:t>合同法</a:t>
            </a:r>
            <a:r>
              <a:rPr lang="en-US" altLang="zh-CN" sz="2400" dirty="0"/>
              <a:t>»</a:t>
            </a:r>
            <a:r>
              <a:rPr lang="zh-CN" altLang="en-US" sz="2400" dirty="0" smtClean="0"/>
              <a:t>规定</a:t>
            </a:r>
            <a:r>
              <a:rPr lang="en-US" altLang="zh-CN" sz="2400" dirty="0"/>
              <a:t>,</a:t>
            </a:r>
            <a:r>
              <a:rPr lang="zh-CN" altLang="en-US" sz="2400" dirty="0"/>
              <a:t>依法成立的合同自成立时生效</a:t>
            </a:r>
            <a:r>
              <a:rPr lang="en-US" altLang="zh-CN" sz="2400" dirty="0"/>
              <a:t>.</a:t>
            </a:r>
            <a:r>
              <a:rPr lang="zh-CN" altLang="en-US" sz="2400" dirty="0"/>
              <a:t>法律、行政法规规定应当办理批准、登记等手续生效的</a:t>
            </a:r>
            <a:r>
              <a:rPr lang="en-US" altLang="zh-CN" sz="2400" dirty="0" smtClean="0"/>
              <a:t>,</a:t>
            </a:r>
            <a:r>
              <a:rPr lang="zh-CN" altLang="en-US" sz="2400" dirty="0" smtClean="0"/>
              <a:t>依照其规</a:t>
            </a:r>
            <a:r>
              <a:rPr lang="zh-CN" altLang="en-US" sz="2400" dirty="0"/>
              <a:t>定</a:t>
            </a:r>
            <a:r>
              <a:rPr lang="en-US" altLang="zh-CN" sz="2400" dirty="0"/>
              <a:t>.</a:t>
            </a:r>
            <a:r>
              <a:rPr lang="zh-CN" altLang="en-US" sz="2400" dirty="0"/>
              <a:t>合同生效后</a:t>
            </a:r>
            <a:r>
              <a:rPr lang="en-US" altLang="zh-CN" sz="2400" dirty="0"/>
              <a:t>,</a:t>
            </a:r>
            <a:r>
              <a:rPr lang="zh-CN" altLang="en-US" sz="2400" dirty="0"/>
              <a:t>会对当事人、当事人以外的第三人产生一定的法律约束力</a:t>
            </a:r>
            <a:r>
              <a:rPr lang="en-US" altLang="zh-CN" sz="2400" dirty="0"/>
              <a:t>,</a:t>
            </a:r>
            <a:r>
              <a:rPr lang="zh-CN" altLang="en-US" sz="2400" dirty="0" smtClean="0"/>
              <a:t>违反合同或侵犯当事人合同权</a:t>
            </a:r>
            <a:r>
              <a:rPr lang="zh-CN" altLang="en-US" sz="2400" dirty="0"/>
              <a:t>利的</a:t>
            </a:r>
            <a:r>
              <a:rPr lang="en-US" altLang="zh-CN" sz="2400" dirty="0"/>
              <a:t>,</a:t>
            </a:r>
            <a:r>
              <a:rPr lang="zh-CN" altLang="en-US" sz="2400" dirty="0"/>
              <a:t>将依法承担民事责任</a:t>
            </a:r>
            <a:r>
              <a:rPr lang="en-US" altLang="zh-CN" sz="2400" dirty="0"/>
              <a:t>.</a:t>
            </a:r>
          </a:p>
          <a:p>
            <a:pPr indent="5349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当事人对合同的效力可以约定附期限</a:t>
            </a:r>
            <a:r>
              <a:rPr lang="en-US" altLang="zh-CN" sz="2400" dirty="0"/>
              <a:t>.</a:t>
            </a:r>
            <a:r>
              <a:rPr lang="zh-CN" altLang="en-US" sz="2400" dirty="0"/>
              <a:t>附生效期限的合同</a:t>
            </a:r>
            <a:r>
              <a:rPr lang="en-US" altLang="zh-CN" sz="2400" dirty="0"/>
              <a:t>,</a:t>
            </a:r>
            <a:r>
              <a:rPr lang="zh-CN" altLang="en-US" sz="2400" dirty="0" smtClean="0"/>
              <a:t>自期限届满时生效</a:t>
            </a:r>
            <a:r>
              <a:rPr lang="en-US" altLang="zh-CN" sz="2400" dirty="0"/>
              <a:t>.</a:t>
            </a:r>
            <a:r>
              <a:rPr lang="zh-CN" altLang="en-US" sz="2400" dirty="0"/>
              <a:t>附终止期限的合同</a:t>
            </a:r>
            <a:r>
              <a:rPr lang="en-US" altLang="zh-CN" sz="2400" dirty="0"/>
              <a:t>,</a:t>
            </a:r>
            <a:r>
              <a:rPr lang="zh-CN" altLang="en-US" sz="2400" dirty="0"/>
              <a:t>自期限届满时失效</a:t>
            </a:r>
            <a:r>
              <a:rPr lang="en-US" altLang="zh-CN" sz="2400" dirty="0"/>
              <a:t>.</a:t>
            </a:r>
            <a:r>
              <a:rPr lang="zh-CN" altLang="en-US" sz="2400" dirty="0"/>
              <a:t>附期限合同中的附期限与合同履行</a:t>
            </a:r>
            <a:r>
              <a:rPr lang="zh-CN" altLang="en-US" sz="2400" dirty="0" smtClean="0"/>
              <a:t>期限是</a:t>
            </a:r>
            <a:r>
              <a:rPr lang="zh-CN" altLang="en-US" sz="2400" dirty="0"/>
              <a:t>不同的两个概念</a:t>
            </a:r>
            <a:r>
              <a:rPr lang="en-US" altLang="zh-CN" sz="2400" dirty="0"/>
              <a:t>.</a:t>
            </a:r>
            <a:r>
              <a:rPr lang="zh-CN" altLang="en-US" sz="2400" dirty="0"/>
              <a:t>合同的履行期限仅仅是规定债务人必须履行义务的时间</a:t>
            </a:r>
            <a:r>
              <a:rPr lang="en-US" altLang="zh-CN" sz="2400" dirty="0"/>
              <a:t>,</a:t>
            </a:r>
            <a:r>
              <a:rPr lang="zh-CN" altLang="en-US" sz="2400" dirty="0" smtClean="0"/>
              <a:t>除特殊情况外</a:t>
            </a:r>
            <a:r>
              <a:rPr lang="en-US" altLang="zh-CN" sz="2400" dirty="0"/>
              <a:t>,</a:t>
            </a:r>
            <a:r>
              <a:rPr lang="zh-CN" altLang="en-US" sz="2400" dirty="0"/>
              <a:t>法律不禁止债务人提前履行</a:t>
            </a:r>
            <a:r>
              <a:rPr lang="en-US" altLang="zh-CN" sz="2400" dirty="0"/>
              <a:t>.</a:t>
            </a:r>
            <a:r>
              <a:rPr lang="zh-CN" altLang="en-US" sz="2400" dirty="0"/>
              <a:t>但对于附生效期限的合同</a:t>
            </a:r>
            <a:r>
              <a:rPr lang="en-US" altLang="zh-CN" sz="2400" dirty="0"/>
              <a:t>,</a:t>
            </a:r>
            <a:r>
              <a:rPr lang="zh-CN" altLang="en-US" sz="2400" dirty="0"/>
              <a:t>所附生效期限到来之前</a:t>
            </a:r>
            <a:r>
              <a:rPr lang="en-US" altLang="zh-CN" sz="2400" dirty="0"/>
              <a:t>,</a:t>
            </a:r>
            <a:r>
              <a:rPr lang="zh-CN" altLang="en-US" sz="2400" dirty="0" smtClean="0"/>
              <a:t>当事人</a:t>
            </a:r>
            <a:r>
              <a:rPr lang="zh-CN" altLang="en-US" sz="2400" dirty="0"/>
              <a:t>根本没有债务</a:t>
            </a:r>
            <a:r>
              <a:rPr lang="en-US" altLang="zh-CN" sz="2400" dirty="0"/>
              <a:t>,</a:t>
            </a:r>
            <a:r>
              <a:rPr lang="zh-CN" altLang="en-US" sz="2400" dirty="0"/>
              <a:t>只有期限到来后合同的债务才产生</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358898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合同的效力</a:t>
            </a:r>
          </a:p>
        </p:txBody>
      </p:sp>
      <p:sp>
        <p:nvSpPr>
          <p:cNvPr id="37" name="文本框 36"/>
          <p:cNvSpPr txBox="1"/>
          <p:nvPr/>
        </p:nvSpPr>
        <p:spPr>
          <a:xfrm>
            <a:off x="668359" y="847862"/>
            <a:ext cx="10693761" cy="5262979"/>
          </a:xfrm>
          <a:prstGeom prst="rect">
            <a:avLst/>
          </a:prstGeom>
          <a:noFill/>
        </p:spPr>
        <p:txBody>
          <a:bodyPr wrap="square" rtlCol="0">
            <a:spAutoFit/>
          </a:bodyPr>
          <a:lstStyle/>
          <a:p>
            <a:r>
              <a:rPr lang="zh-CN" altLang="en-US" sz="2400" b="1" dirty="0"/>
              <a:t>二、效力待定合同</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效力待定合同的概念</a:t>
            </a:r>
          </a:p>
          <a:p>
            <a:pPr indent="623888"/>
            <a:r>
              <a:rPr lang="zh-CN" altLang="en-US" sz="2000" dirty="0"/>
              <a:t>某些方面不符合合同生效的要件</a:t>
            </a:r>
            <a:r>
              <a:rPr lang="en-US" altLang="zh-CN" sz="2000" dirty="0"/>
              <a:t>,</a:t>
            </a:r>
            <a:r>
              <a:rPr lang="zh-CN" altLang="en-US" sz="2000" dirty="0"/>
              <a:t>但并不属于无效合同或可撤销合同</a:t>
            </a:r>
            <a:r>
              <a:rPr lang="en-US" altLang="zh-CN" sz="2000" dirty="0"/>
              <a:t>,</a:t>
            </a:r>
            <a:r>
              <a:rPr lang="zh-CN" altLang="en-US" sz="2000" dirty="0" smtClean="0"/>
              <a:t>法律允许根据情况予以补救</a:t>
            </a:r>
            <a:r>
              <a:rPr lang="zh-CN" altLang="en-US" sz="2000" dirty="0"/>
              <a:t>的合同</a:t>
            </a:r>
            <a:r>
              <a:rPr lang="en-US" altLang="zh-CN" sz="2000" dirty="0"/>
              <a:t>,</a:t>
            </a:r>
            <a:r>
              <a:rPr lang="zh-CN" altLang="en-US" sz="2000" dirty="0"/>
              <a:t>称为效力待定合同</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合同效力待定的情形</a:t>
            </a:r>
          </a:p>
          <a:p>
            <a:pPr indent="623888"/>
            <a:r>
              <a:rPr lang="en-US" altLang="zh-CN" sz="2000" dirty="0"/>
              <a:t>«</a:t>
            </a:r>
            <a:r>
              <a:rPr lang="zh-CN" altLang="en-US" sz="2000" dirty="0"/>
              <a:t>合同法</a:t>
            </a:r>
            <a:r>
              <a:rPr lang="en-US" altLang="zh-CN" sz="2000" dirty="0"/>
              <a:t>»</a:t>
            </a:r>
            <a:r>
              <a:rPr lang="zh-CN" altLang="en-US" sz="2000" dirty="0"/>
              <a:t>规定的合同效力待定的情形有以下几个方面</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限制民事行为能力人订立的合同</a:t>
            </a:r>
            <a:r>
              <a:rPr lang="en-US" altLang="zh-CN" sz="2000" dirty="0"/>
              <a:t>,</a:t>
            </a:r>
            <a:r>
              <a:rPr lang="zh-CN" altLang="en-US" sz="2000" dirty="0"/>
              <a:t>经法定代理人追认后</a:t>
            </a:r>
            <a:r>
              <a:rPr lang="en-US" altLang="zh-CN" sz="2000" dirty="0"/>
              <a:t>,</a:t>
            </a:r>
            <a:r>
              <a:rPr lang="zh-CN" altLang="en-US" sz="2000" dirty="0"/>
              <a:t>该合同有效</a:t>
            </a:r>
            <a:r>
              <a:rPr lang="en-US" altLang="zh-CN" sz="2000" dirty="0" smtClean="0"/>
              <a:t>.</a:t>
            </a:r>
          </a:p>
          <a:p>
            <a:pPr indent="623888"/>
            <a:r>
              <a:rPr lang="en-US" altLang="zh-CN" sz="2000" dirty="0"/>
              <a:t>(</a:t>
            </a:r>
            <a:r>
              <a:rPr lang="zh-CN" altLang="en-US" sz="2000" dirty="0"/>
              <a:t>２</a:t>
            </a:r>
            <a:r>
              <a:rPr lang="en-US" altLang="zh-CN" sz="2000" dirty="0"/>
              <a:t>)</a:t>
            </a:r>
            <a:r>
              <a:rPr lang="zh-CN" altLang="en-US" sz="2000" dirty="0"/>
              <a:t>行为人没有代理权、超越代理权或者代理权终止后以被代理人名义订立的合同</a:t>
            </a:r>
            <a:r>
              <a:rPr lang="en-US" altLang="zh-CN" sz="2000" dirty="0"/>
              <a:t>,</a:t>
            </a:r>
            <a:r>
              <a:rPr lang="zh-CN" altLang="en-US" sz="2000" dirty="0"/>
              <a:t>经</a:t>
            </a:r>
          </a:p>
          <a:p>
            <a:pPr indent="623888"/>
            <a:r>
              <a:rPr lang="zh-CN" altLang="en-US" sz="2000" dirty="0"/>
              <a:t>被代理人追认对被代理人有效力</a:t>
            </a:r>
            <a:r>
              <a:rPr lang="en-US" altLang="zh-CN" sz="2000" dirty="0" smtClean="0"/>
              <a:t>.</a:t>
            </a:r>
          </a:p>
          <a:p>
            <a:pPr indent="623888"/>
            <a:r>
              <a:rPr lang="en-US" altLang="zh-CN" sz="2000" dirty="0"/>
              <a:t>(</a:t>
            </a:r>
            <a:r>
              <a:rPr lang="zh-CN" altLang="en-US" sz="2000" dirty="0"/>
              <a:t>３</a:t>
            </a:r>
            <a:r>
              <a:rPr lang="en-US" altLang="zh-CN" sz="2000" dirty="0"/>
              <a:t>)</a:t>
            </a:r>
            <a:r>
              <a:rPr lang="zh-CN" altLang="en-US" sz="2000" dirty="0"/>
              <a:t>行为人没有代理权、超越代理权或者代理权终止后以被代理人名义订立合同</a:t>
            </a:r>
            <a:r>
              <a:rPr lang="en-US" altLang="zh-CN" sz="2000" dirty="0"/>
              <a:t>,</a:t>
            </a:r>
            <a:r>
              <a:rPr lang="zh-CN" altLang="en-US" sz="2000" dirty="0"/>
              <a:t>相对</a:t>
            </a:r>
          </a:p>
          <a:p>
            <a:pPr indent="623888"/>
            <a:r>
              <a:rPr lang="zh-CN" altLang="en-US" sz="2000" dirty="0"/>
              <a:t>人有理由相信行为人有代理权的</a:t>
            </a:r>
            <a:r>
              <a:rPr lang="en-US" altLang="zh-CN" sz="2000" dirty="0"/>
              <a:t>,</a:t>
            </a:r>
            <a:r>
              <a:rPr lang="zh-CN" altLang="en-US" sz="2000" dirty="0"/>
              <a:t>该代理行为有效</a:t>
            </a:r>
            <a:r>
              <a:rPr lang="en-US" altLang="zh-CN" sz="2000" dirty="0" smtClean="0"/>
              <a:t>.</a:t>
            </a:r>
          </a:p>
          <a:p>
            <a:pPr indent="623888"/>
            <a:r>
              <a:rPr lang="en-US" altLang="zh-CN" sz="2000" dirty="0"/>
              <a:t>(</a:t>
            </a:r>
            <a:r>
              <a:rPr lang="zh-CN" altLang="en-US" sz="2000" dirty="0"/>
              <a:t>４</a:t>
            </a:r>
            <a:r>
              <a:rPr lang="en-US" altLang="zh-CN" sz="2000" dirty="0"/>
              <a:t>)</a:t>
            </a:r>
            <a:r>
              <a:rPr lang="zh-CN" altLang="en-US" sz="2000" dirty="0"/>
              <a:t>法人或者其他组织的法定代表人、负责人超越权限订立的合同</a:t>
            </a:r>
            <a:r>
              <a:rPr lang="en-US" altLang="zh-CN" sz="2000" dirty="0"/>
              <a:t>,</a:t>
            </a:r>
            <a:r>
              <a:rPr lang="zh-CN" altLang="en-US" sz="2000" dirty="0"/>
              <a:t>除相对人知道或者</a:t>
            </a:r>
          </a:p>
          <a:p>
            <a:pPr indent="623888"/>
            <a:r>
              <a:rPr lang="zh-CN" altLang="en-US" sz="2000" dirty="0"/>
              <a:t>应当知道其超越权限的以外</a:t>
            </a:r>
            <a:r>
              <a:rPr lang="en-US" altLang="zh-CN" sz="2000" dirty="0"/>
              <a:t>,</a:t>
            </a:r>
            <a:r>
              <a:rPr lang="zh-CN" altLang="en-US" sz="2000" dirty="0"/>
              <a:t>该代表行为有效</a:t>
            </a:r>
            <a:r>
              <a:rPr lang="en-US" altLang="zh-CN" sz="2000" dirty="0" smtClean="0"/>
              <a:t>.</a:t>
            </a:r>
          </a:p>
          <a:p>
            <a:pPr indent="623888"/>
            <a:r>
              <a:rPr lang="en-US" altLang="zh-CN" sz="2000" dirty="0" smtClean="0"/>
              <a:t>(</a:t>
            </a:r>
            <a:r>
              <a:rPr lang="zh-CN" altLang="en-US" sz="2000" dirty="0"/>
              <a:t>５</a:t>
            </a:r>
            <a:r>
              <a:rPr lang="en-US" altLang="zh-CN" sz="2000" dirty="0"/>
              <a:t>)</a:t>
            </a:r>
            <a:r>
              <a:rPr lang="zh-CN" altLang="en-US" sz="2000" dirty="0"/>
              <a:t>无处分权的人处分他人财产</a:t>
            </a:r>
            <a:r>
              <a:rPr lang="en-US" altLang="zh-CN" sz="2000" dirty="0"/>
              <a:t>,</a:t>
            </a:r>
            <a:r>
              <a:rPr lang="zh-CN" altLang="en-US" sz="2000" dirty="0"/>
              <a:t>经权利人追认或者无处分权</a:t>
            </a:r>
            <a:r>
              <a:rPr lang="zh-CN" altLang="en-US" sz="2000" dirty="0" smtClean="0"/>
              <a:t>的人订立合同后取得处分权</a:t>
            </a:r>
            <a:r>
              <a:rPr lang="zh-CN" altLang="en-US" sz="2000" dirty="0"/>
              <a:t>的</a:t>
            </a:r>
            <a:r>
              <a:rPr lang="en-US" altLang="zh-CN" sz="2000" dirty="0"/>
              <a:t>,</a:t>
            </a:r>
            <a:r>
              <a:rPr lang="zh-CN" altLang="en-US" sz="2000" dirty="0"/>
              <a:t>该合同有效</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99572642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合同的效力</a:t>
            </a:r>
          </a:p>
        </p:txBody>
      </p:sp>
      <p:sp>
        <p:nvSpPr>
          <p:cNvPr id="37" name="文本框 36"/>
          <p:cNvSpPr txBox="1"/>
          <p:nvPr/>
        </p:nvSpPr>
        <p:spPr>
          <a:xfrm>
            <a:off x="668359" y="847862"/>
            <a:ext cx="10693761" cy="4893647"/>
          </a:xfrm>
          <a:prstGeom prst="rect">
            <a:avLst/>
          </a:prstGeom>
          <a:noFill/>
        </p:spPr>
        <p:txBody>
          <a:bodyPr wrap="square" rtlCol="0">
            <a:spAutoFit/>
          </a:bodyPr>
          <a:lstStyle/>
          <a:p>
            <a:r>
              <a:rPr lang="zh-CN" altLang="en-US" sz="2400" b="1" dirty="0"/>
              <a:t>三、无效合同</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无效合同的概念</a:t>
            </a:r>
          </a:p>
          <a:p>
            <a:pPr indent="623888"/>
            <a:r>
              <a:rPr lang="zh-CN" altLang="en-US" sz="2400" dirty="0"/>
              <a:t>无效合同</a:t>
            </a:r>
            <a:r>
              <a:rPr lang="en-US" altLang="zh-CN" sz="2400" dirty="0"/>
              <a:t>,</a:t>
            </a:r>
            <a:r>
              <a:rPr lang="zh-CN" altLang="en-US" sz="2400" dirty="0"/>
              <a:t>是指因违反法律、法规要求</a:t>
            </a:r>
            <a:r>
              <a:rPr lang="en-US" altLang="zh-CN" sz="2400" dirty="0"/>
              <a:t>,</a:t>
            </a:r>
            <a:r>
              <a:rPr lang="zh-CN" altLang="en-US" sz="2400" dirty="0"/>
              <a:t>国家不予承认和保护的不发生法律效力的合同</a:t>
            </a:r>
            <a:r>
              <a:rPr lang="en-US" altLang="zh-CN" sz="2400" dirty="0" smtClean="0"/>
              <a:t>.</a:t>
            </a:r>
            <a:r>
              <a:rPr lang="zh-CN" altLang="en-US" sz="2400" dirty="0" smtClean="0"/>
              <a:t>无效</a:t>
            </a:r>
            <a:r>
              <a:rPr lang="zh-CN" altLang="en-US" sz="2400" dirty="0"/>
              <a:t>合同有两种</a:t>
            </a:r>
            <a:r>
              <a:rPr lang="en-US" altLang="zh-CN" sz="2400" dirty="0"/>
              <a:t>,</a:t>
            </a:r>
            <a:r>
              <a:rPr lang="zh-CN" altLang="en-US" sz="2400" dirty="0"/>
              <a:t>即部分无效合同和全部无效合同</a:t>
            </a:r>
            <a:r>
              <a:rPr lang="en-US" altLang="zh-CN" sz="2400" dirty="0"/>
              <a:t>.</a:t>
            </a:r>
            <a:r>
              <a:rPr lang="zh-CN" altLang="en-US" sz="2400" dirty="0"/>
              <a:t>部分无效合同</a:t>
            </a:r>
            <a:r>
              <a:rPr lang="en-US" altLang="zh-CN" sz="2400" dirty="0"/>
              <a:t>,</a:t>
            </a:r>
            <a:r>
              <a:rPr lang="zh-CN" altLang="en-US" sz="2400" dirty="0"/>
              <a:t>是指部分条款无效的</a:t>
            </a:r>
            <a:r>
              <a:rPr lang="zh-CN" altLang="en-US" sz="2400" dirty="0" smtClean="0"/>
              <a:t>合同</a:t>
            </a:r>
            <a:r>
              <a:rPr lang="en-US" altLang="zh-CN" sz="2400" dirty="0"/>
              <a:t>.</a:t>
            </a:r>
            <a:r>
              <a:rPr lang="zh-CN" altLang="en-US" sz="2400" dirty="0"/>
              <a:t>合同的部分条款无效</a:t>
            </a:r>
            <a:r>
              <a:rPr lang="en-US" altLang="zh-CN" sz="2400" dirty="0"/>
              <a:t>,</a:t>
            </a:r>
            <a:r>
              <a:rPr lang="zh-CN" altLang="en-US" sz="2400" dirty="0"/>
              <a:t>但不影响其他条款的法律效力</a:t>
            </a:r>
            <a:r>
              <a:rPr lang="en-US" altLang="zh-CN" sz="2400" dirty="0" smtClean="0"/>
              <a:t>.</a:t>
            </a:r>
          </a:p>
          <a:p>
            <a:pPr indent="623888"/>
            <a:r>
              <a:rPr lang="en-US" altLang="zh-CN" sz="2400" dirty="0"/>
              <a:t>(</a:t>
            </a:r>
            <a:r>
              <a:rPr lang="zh-CN" altLang="en-US" sz="2400" dirty="0"/>
              <a:t>二</a:t>
            </a:r>
            <a:r>
              <a:rPr lang="en-US" altLang="zh-CN" sz="2400" dirty="0"/>
              <a:t>)</a:t>
            </a:r>
            <a:r>
              <a:rPr lang="zh-CN" altLang="en-US" sz="2400" dirty="0"/>
              <a:t>无效合同的情形</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有下列情形之一的</a:t>
            </a:r>
            <a:r>
              <a:rPr lang="en-US" altLang="zh-CN" sz="2400" dirty="0"/>
              <a:t>,</a:t>
            </a:r>
            <a:r>
              <a:rPr lang="zh-CN" altLang="en-US" sz="2400" dirty="0"/>
              <a:t>合同无效</a:t>
            </a:r>
            <a:r>
              <a:rPr lang="en-US" altLang="zh-CN" sz="2400" dirty="0"/>
              <a:t>:</a:t>
            </a:r>
            <a:r>
              <a:rPr lang="zh-CN" altLang="en-US" sz="2400" dirty="0"/>
              <a:t>一方以欺诈、胁迫的手段订立合同</a:t>
            </a:r>
            <a:r>
              <a:rPr lang="en-US" altLang="zh-CN" sz="2400" dirty="0"/>
              <a:t>,</a:t>
            </a:r>
            <a:r>
              <a:rPr lang="zh-CN" altLang="en-US" sz="2400" dirty="0" smtClean="0"/>
              <a:t>损害国家</a:t>
            </a:r>
            <a:r>
              <a:rPr lang="zh-CN" altLang="en-US" sz="2400" dirty="0"/>
              <a:t>利益</a:t>
            </a:r>
            <a:r>
              <a:rPr lang="en-US" altLang="zh-CN" sz="2400" dirty="0"/>
              <a:t>;</a:t>
            </a:r>
            <a:r>
              <a:rPr lang="zh-CN" altLang="en-US" sz="2400" dirty="0"/>
              <a:t>恶意串通</a:t>
            </a:r>
            <a:r>
              <a:rPr lang="en-US" altLang="zh-CN" sz="2400" dirty="0"/>
              <a:t>,</a:t>
            </a:r>
            <a:r>
              <a:rPr lang="zh-CN" altLang="en-US" sz="2400" dirty="0"/>
              <a:t>损害国家、集体或者第三人利益</a:t>
            </a:r>
            <a:r>
              <a:rPr lang="en-US" altLang="zh-CN" sz="2400" dirty="0"/>
              <a:t>;</a:t>
            </a:r>
            <a:r>
              <a:rPr lang="zh-CN" altLang="en-US" sz="2400" dirty="0"/>
              <a:t>以合法形式掩盖非法目的</a:t>
            </a:r>
            <a:r>
              <a:rPr lang="en-US" altLang="zh-CN" sz="2400" dirty="0"/>
              <a:t>;</a:t>
            </a:r>
            <a:r>
              <a:rPr lang="zh-CN" altLang="en-US" sz="2400" dirty="0"/>
              <a:t>损害</a:t>
            </a:r>
            <a:r>
              <a:rPr lang="zh-CN" altLang="en-US" sz="2400" dirty="0" smtClean="0"/>
              <a:t>社会公共</a:t>
            </a:r>
            <a:r>
              <a:rPr lang="zh-CN" altLang="en-US" sz="2400" dirty="0"/>
              <a:t>利益</a:t>
            </a:r>
            <a:r>
              <a:rPr lang="en-US" altLang="zh-CN" sz="2400" dirty="0"/>
              <a:t>;</a:t>
            </a:r>
            <a:r>
              <a:rPr lang="zh-CN" altLang="en-US" sz="2400" dirty="0"/>
              <a:t>违反法律、行政法规的强制性规定</a:t>
            </a:r>
            <a:r>
              <a:rPr lang="en-US" altLang="zh-CN" sz="2400" dirty="0"/>
              <a:t>.</a:t>
            </a:r>
          </a:p>
          <a:p>
            <a:pPr indent="623888"/>
            <a:r>
              <a:rPr lang="zh-CN" altLang="en-US" sz="2400" dirty="0"/>
              <a:t>无效合同的内容或目的违法</a:t>
            </a:r>
            <a:r>
              <a:rPr lang="en-US" altLang="zh-CN" sz="2400" dirty="0"/>
              <a:t>,</a:t>
            </a:r>
            <a:r>
              <a:rPr lang="zh-CN" altLang="en-US" sz="2400" dirty="0"/>
              <a:t>损害了国家利益、集体利益以及第三人利益</a:t>
            </a:r>
            <a:r>
              <a:rPr lang="en-US" altLang="zh-CN" sz="2400" dirty="0"/>
              <a:t>,</a:t>
            </a:r>
            <a:r>
              <a:rPr lang="zh-CN" altLang="en-US" sz="2400" dirty="0" smtClean="0"/>
              <a:t>国家不承认也不保护这种</a:t>
            </a:r>
            <a:r>
              <a:rPr lang="zh-CN" altLang="en-US" sz="2400" dirty="0"/>
              <a:t>合同</a:t>
            </a:r>
            <a:r>
              <a:rPr lang="en-US" altLang="zh-CN" sz="2400" dirty="0"/>
              <a:t>.</a:t>
            </a:r>
            <a:r>
              <a:rPr lang="zh-CN" altLang="en-US" sz="2400" dirty="0"/>
              <a:t>合同无效是自始、绝对、当然的无效</a:t>
            </a:r>
            <a:r>
              <a:rPr lang="en-US" altLang="zh-CN" sz="2400" dirty="0"/>
              <a:t>,</a:t>
            </a:r>
            <a:r>
              <a:rPr lang="zh-CN" altLang="en-US" sz="2400" dirty="0"/>
              <a:t>任何人均可主张</a:t>
            </a:r>
            <a:r>
              <a:rPr lang="en-US" altLang="zh-CN" sz="2400" dirty="0" smtClean="0"/>
              <a:t>.</a:t>
            </a:r>
            <a:endParaRPr lang="en-US" altLang="zh-CN"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612259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合同的效力</a:t>
            </a:r>
          </a:p>
        </p:txBody>
      </p:sp>
      <p:sp>
        <p:nvSpPr>
          <p:cNvPr id="37" name="文本框 36"/>
          <p:cNvSpPr txBox="1"/>
          <p:nvPr/>
        </p:nvSpPr>
        <p:spPr>
          <a:xfrm>
            <a:off x="668359" y="847862"/>
            <a:ext cx="10693761" cy="5632310"/>
          </a:xfrm>
          <a:prstGeom prst="rect">
            <a:avLst/>
          </a:prstGeom>
          <a:noFill/>
        </p:spPr>
        <p:txBody>
          <a:bodyPr wrap="square" rtlCol="0">
            <a:spAutoFit/>
          </a:bodyPr>
          <a:lstStyle/>
          <a:p>
            <a:r>
              <a:rPr lang="zh-CN" altLang="en-US" sz="2400" b="1" dirty="0"/>
              <a:t>四、可撤销合同</a:t>
            </a:r>
          </a:p>
          <a:p>
            <a:pPr indent="534988"/>
            <a:r>
              <a:rPr lang="en-US" altLang="zh-CN" sz="2400" dirty="0"/>
              <a:t>(</a:t>
            </a:r>
            <a:r>
              <a:rPr lang="zh-CN" altLang="en-US" sz="2400" dirty="0"/>
              <a:t>一</a:t>
            </a:r>
            <a:r>
              <a:rPr lang="en-US" altLang="zh-CN" sz="2400" dirty="0"/>
              <a:t>)</a:t>
            </a:r>
            <a:r>
              <a:rPr lang="zh-CN" altLang="en-US" sz="2400" dirty="0"/>
              <a:t>可撤销合同的概念</a:t>
            </a:r>
          </a:p>
          <a:p>
            <a:pPr indent="534988"/>
            <a:r>
              <a:rPr lang="zh-CN" altLang="en-US" sz="2400" dirty="0"/>
              <a:t>可撤销合同</a:t>
            </a:r>
            <a:r>
              <a:rPr lang="en-US" altLang="zh-CN" sz="2400" dirty="0"/>
              <a:t>,</a:t>
            </a:r>
            <a:r>
              <a:rPr lang="zh-CN" altLang="en-US" sz="2400" dirty="0"/>
              <a:t>是指因合同当事人订立合同时意思表示不真实</a:t>
            </a:r>
            <a:r>
              <a:rPr lang="en-US" altLang="zh-CN" sz="2400" dirty="0"/>
              <a:t>,</a:t>
            </a:r>
            <a:r>
              <a:rPr lang="zh-CN" altLang="en-US" sz="2400" dirty="0"/>
              <a:t>通过有撤销权的当事</a:t>
            </a:r>
            <a:r>
              <a:rPr lang="zh-CN" altLang="en-US" sz="2400" dirty="0" smtClean="0"/>
              <a:t>人行使撤销权</a:t>
            </a:r>
            <a:r>
              <a:rPr lang="en-US" altLang="zh-CN" sz="2400" dirty="0"/>
              <a:t>,</a:t>
            </a:r>
            <a:r>
              <a:rPr lang="zh-CN" altLang="en-US" sz="2400" dirty="0"/>
              <a:t>使已经生效的合同变更或归于无效的合同</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可撤销合同的情形</a:t>
            </a:r>
          </a:p>
          <a:p>
            <a:pPr indent="5349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下列合同</a:t>
            </a:r>
            <a:r>
              <a:rPr lang="en-US" altLang="zh-CN" sz="2400" dirty="0"/>
              <a:t>,</a:t>
            </a:r>
            <a:r>
              <a:rPr lang="zh-CN" altLang="en-US" sz="2400" dirty="0"/>
              <a:t>当事人一方有权请求人民法院或者仲裁机构变更或者撤销</a:t>
            </a:r>
            <a:r>
              <a:rPr lang="en-US" altLang="zh-CN" sz="2400" dirty="0" smtClean="0"/>
              <a:t>:</a:t>
            </a:r>
            <a:r>
              <a:rPr lang="zh-CN" altLang="en-US" sz="2400" dirty="0" smtClean="0"/>
              <a:t>因</a:t>
            </a:r>
            <a:r>
              <a:rPr lang="zh-CN" altLang="en-US" sz="2400" dirty="0"/>
              <a:t>重大误解订立的</a:t>
            </a:r>
            <a:r>
              <a:rPr lang="en-US" altLang="zh-CN" sz="2400" dirty="0"/>
              <a:t>;</a:t>
            </a:r>
            <a:r>
              <a:rPr lang="zh-CN" altLang="en-US" sz="2400" dirty="0"/>
              <a:t>在订立合同时显失公平的</a:t>
            </a:r>
            <a:r>
              <a:rPr lang="en-US" altLang="zh-CN" sz="2400" dirty="0"/>
              <a:t>;</a:t>
            </a:r>
            <a:r>
              <a:rPr lang="zh-CN" altLang="en-US" sz="2400" dirty="0"/>
              <a:t>一方以欺诈、胁迫的手段或者乘人之危</a:t>
            </a:r>
            <a:r>
              <a:rPr lang="en-US" altLang="zh-CN" sz="2400" dirty="0"/>
              <a:t>,</a:t>
            </a:r>
            <a:r>
              <a:rPr lang="zh-CN" altLang="en-US" sz="2400" dirty="0" smtClean="0"/>
              <a:t>使对方在违背真实</a:t>
            </a:r>
            <a:r>
              <a:rPr lang="zh-CN" altLang="en-US" sz="2400" dirty="0"/>
              <a:t>意思的情况下订立的合同</a:t>
            </a:r>
            <a:r>
              <a:rPr lang="en-US" altLang="zh-CN" sz="2400" dirty="0"/>
              <a:t>,</a:t>
            </a:r>
            <a:r>
              <a:rPr lang="zh-CN" altLang="en-US" sz="2400" dirty="0"/>
              <a:t>受损害方有权请求人民法院或者仲裁机构变更</a:t>
            </a:r>
            <a:r>
              <a:rPr lang="zh-CN" altLang="en-US" sz="2400" dirty="0" smtClean="0"/>
              <a:t>或者撤销</a:t>
            </a:r>
            <a:r>
              <a:rPr lang="en-US" altLang="zh-CN" sz="2400" dirty="0" smtClean="0"/>
              <a:t>.</a:t>
            </a:r>
          </a:p>
          <a:p>
            <a:pPr indent="534988"/>
            <a:r>
              <a:rPr lang="en-US" altLang="zh-CN" sz="2400" dirty="0"/>
              <a:t>(</a:t>
            </a:r>
            <a:r>
              <a:rPr lang="zh-CN" altLang="en-US" sz="2400" dirty="0"/>
              <a:t>三</a:t>
            </a:r>
            <a:r>
              <a:rPr lang="en-US" altLang="zh-CN" sz="2400" dirty="0"/>
              <a:t>)</a:t>
            </a:r>
            <a:r>
              <a:rPr lang="zh-CN" altLang="en-US" sz="2400" dirty="0"/>
              <a:t>撤销权的消灭</a:t>
            </a:r>
          </a:p>
          <a:p>
            <a:pPr indent="534988"/>
            <a:r>
              <a:rPr lang="zh-CN" altLang="en-US" sz="2400" dirty="0"/>
              <a:t>如果撤销权人长期不行使其权利</a:t>
            </a:r>
            <a:r>
              <a:rPr lang="en-US" altLang="zh-CN" sz="2400" dirty="0"/>
              <a:t>,</a:t>
            </a:r>
            <a:r>
              <a:rPr lang="zh-CN" altLang="en-US" sz="2400" dirty="0"/>
              <a:t>就会使合同长期处于不稳定的状态</a:t>
            </a:r>
            <a:r>
              <a:rPr lang="en-US" altLang="zh-CN" sz="2400" dirty="0"/>
              <a:t>,</a:t>
            </a:r>
            <a:r>
              <a:rPr lang="zh-CN" altLang="en-US" sz="2400" dirty="0"/>
              <a:t>不利于社会经济</a:t>
            </a:r>
            <a:r>
              <a:rPr lang="zh-CN" altLang="en-US" sz="2400" dirty="0" smtClean="0"/>
              <a:t>秩序的稳</a:t>
            </a:r>
            <a:r>
              <a:rPr lang="zh-CN" altLang="en-US" sz="2400" dirty="0"/>
              <a:t>定和交易的发展</a:t>
            </a:r>
            <a:r>
              <a:rPr lang="en-US" altLang="zh-CN" sz="2400" dirty="0"/>
              <a:t>.</a:t>
            </a:r>
            <a:r>
              <a:rPr lang="zh-CN" altLang="en-US" sz="2400" dirty="0"/>
              <a:t>因此</a:t>
            </a:r>
            <a:r>
              <a:rPr lang="en-US" altLang="zh-CN" sz="2400" dirty="0"/>
              <a:t>,</a:t>
            </a:r>
            <a:r>
              <a:rPr lang="zh-CN" altLang="en-US" sz="2400" dirty="0"/>
              <a:t>法律对当事人行使撤销权规定了有效期限</a:t>
            </a:r>
            <a:r>
              <a:rPr lang="en-US" altLang="zh-CN" sz="2400" dirty="0"/>
              <a:t>.</a:t>
            </a:r>
            <a:r>
              <a:rPr lang="zh-CN" altLang="en-US" sz="2400" dirty="0"/>
              <a:t>有下列情形之</a:t>
            </a:r>
            <a:r>
              <a:rPr lang="zh-CN" altLang="en-US" sz="2400" dirty="0" smtClean="0"/>
              <a:t>一的</a:t>
            </a:r>
            <a:r>
              <a:rPr lang="en-US" altLang="zh-CN" sz="2400" dirty="0"/>
              <a:t>,</a:t>
            </a:r>
            <a:r>
              <a:rPr lang="zh-CN" altLang="en-US" sz="2400" dirty="0"/>
              <a:t>撤销权消灭</a:t>
            </a:r>
            <a:r>
              <a:rPr lang="en-US" altLang="zh-CN" sz="2400" dirty="0"/>
              <a:t>:</a:t>
            </a:r>
            <a:r>
              <a:rPr lang="zh-CN" altLang="en-US" sz="2400" dirty="0"/>
              <a:t>具有撤销权的当事人自知道或者应当知道撤销事由之日起一年内没</a:t>
            </a:r>
            <a:r>
              <a:rPr lang="zh-CN" altLang="en-US" sz="2400" dirty="0" smtClean="0"/>
              <a:t>有行使撤销权</a:t>
            </a:r>
            <a:r>
              <a:rPr lang="en-US" altLang="zh-CN" sz="2400" dirty="0"/>
              <a:t>;</a:t>
            </a:r>
            <a:r>
              <a:rPr lang="zh-CN" altLang="en-US" sz="2400" dirty="0"/>
              <a:t>具有撤销权的当事人知道撤销事由后明确表示或者以自己的行为放弃撤销权</a:t>
            </a:r>
            <a:r>
              <a:rPr lang="en-US" altLang="zh-CN" sz="24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455221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合同的效力</a:t>
            </a:r>
          </a:p>
        </p:txBody>
      </p:sp>
      <p:sp>
        <p:nvSpPr>
          <p:cNvPr id="37" name="文本框 36"/>
          <p:cNvSpPr txBox="1"/>
          <p:nvPr/>
        </p:nvSpPr>
        <p:spPr>
          <a:xfrm>
            <a:off x="668359" y="847862"/>
            <a:ext cx="10693761" cy="4524315"/>
          </a:xfrm>
          <a:prstGeom prst="rect">
            <a:avLst/>
          </a:prstGeom>
          <a:noFill/>
        </p:spPr>
        <p:txBody>
          <a:bodyPr wrap="square" rtlCol="0">
            <a:spAutoFit/>
          </a:bodyPr>
          <a:lstStyle/>
          <a:p>
            <a:r>
              <a:rPr lang="zh-CN" altLang="en-US" sz="2400" b="1" dirty="0"/>
              <a:t>五、无效和可撤销合同的法律后果</a:t>
            </a:r>
          </a:p>
          <a:p>
            <a:pPr indent="623888"/>
            <a:endParaRPr lang="en-US" altLang="zh-CN" sz="2400" dirty="0" smtClean="0"/>
          </a:p>
          <a:p>
            <a:pPr indent="623888"/>
            <a:r>
              <a:rPr lang="zh-CN" altLang="en-US" sz="2400" dirty="0" smtClean="0"/>
              <a:t>对于无效和可撤销</a:t>
            </a:r>
            <a:r>
              <a:rPr lang="zh-CN" altLang="en-US" sz="2400" dirty="0"/>
              <a:t>合同的法律后果</a:t>
            </a:r>
            <a:r>
              <a:rPr lang="en-US" altLang="zh-CN" sz="2400" dirty="0"/>
              <a:t>,«</a:t>
            </a:r>
            <a:r>
              <a:rPr lang="zh-CN" altLang="en-US" sz="2400" dirty="0"/>
              <a:t>合同法</a:t>
            </a:r>
            <a:r>
              <a:rPr lang="en-US" altLang="zh-CN" sz="2400" dirty="0"/>
              <a:t>»</a:t>
            </a:r>
            <a:r>
              <a:rPr lang="zh-CN" altLang="en-US" sz="2400" dirty="0"/>
              <a:t>作出如下几条规定</a:t>
            </a:r>
            <a:r>
              <a:rPr lang="en-US" altLang="zh-CN" sz="2400" dirty="0"/>
              <a:t>.</a:t>
            </a:r>
          </a:p>
          <a:p>
            <a:pPr indent="623888"/>
            <a:r>
              <a:rPr lang="en-US" altLang="zh-CN" sz="2400" dirty="0"/>
              <a:t>(</a:t>
            </a:r>
            <a:r>
              <a:rPr lang="zh-CN" altLang="en-US" sz="2400" dirty="0"/>
              <a:t>１</a:t>
            </a:r>
            <a:r>
              <a:rPr lang="en-US" altLang="zh-CN" sz="2400" dirty="0"/>
              <a:t>)</a:t>
            </a:r>
            <a:r>
              <a:rPr lang="zh-CN" altLang="en-US" sz="2400" dirty="0"/>
              <a:t>无效的合同或者被撤销的合同自始没有法律约束力</a:t>
            </a:r>
            <a:r>
              <a:rPr lang="en-US" altLang="zh-CN" sz="2400" dirty="0"/>
              <a:t>.</a:t>
            </a:r>
            <a:r>
              <a:rPr lang="zh-CN" altLang="en-US" sz="2400" dirty="0"/>
              <a:t>合同部分无效</a:t>
            </a:r>
            <a:r>
              <a:rPr lang="en-US" altLang="zh-CN" sz="2400" dirty="0"/>
              <a:t>,</a:t>
            </a:r>
            <a:r>
              <a:rPr lang="zh-CN" altLang="en-US" sz="2400" dirty="0"/>
              <a:t>不影响</a:t>
            </a:r>
            <a:r>
              <a:rPr lang="zh-CN" altLang="en-US" sz="2400" dirty="0" smtClean="0"/>
              <a:t>其他部分效力的</a:t>
            </a:r>
            <a:r>
              <a:rPr lang="en-US" altLang="zh-CN" sz="2400" dirty="0"/>
              <a:t>,</a:t>
            </a:r>
            <a:r>
              <a:rPr lang="zh-CN" altLang="en-US" sz="2400" dirty="0"/>
              <a:t>其他部分仍然有效</a:t>
            </a:r>
            <a:r>
              <a:rPr lang="en-US" altLang="zh-CN" sz="2400" dirty="0"/>
              <a:t>.</a:t>
            </a:r>
          </a:p>
          <a:p>
            <a:pPr indent="623888"/>
            <a:r>
              <a:rPr lang="en-US" altLang="zh-CN" sz="2400" dirty="0"/>
              <a:t>(</a:t>
            </a:r>
            <a:r>
              <a:rPr lang="zh-CN" altLang="en-US" sz="2400" dirty="0"/>
              <a:t>２</a:t>
            </a:r>
            <a:r>
              <a:rPr lang="en-US" altLang="zh-CN" sz="2400" dirty="0"/>
              <a:t>)</a:t>
            </a:r>
            <a:r>
              <a:rPr lang="zh-CN" altLang="en-US" sz="2400" dirty="0"/>
              <a:t>合同无效、被撤销或者终止的</a:t>
            </a:r>
            <a:r>
              <a:rPr lang="en-US" altLang="zh-CN" sz="2400" dirty="0"/>
              <a:t>,</a:t>
            </a:r>
            <a:r>
              <a:rPr lang="zh-CN" altLang="en-US" sz="2400" dirty="0"/>
              <a:t>不影响合同中独立存在的有关解决争议</a:t>
            </a:r>
            <a:r>
              <a:rPr lang="zh-CN" altLang="en-US" sz="2400" dirty="0" smtClean="0"/>
              <a:t>方法的条款的效力</a:t>
            </a:r>
            <a:r>
              <a:rPr lang="en-US" altLang="zh-CN" sz="2400" dirty="0" smtClean="0"/>
              <a:t>.</a:t>
            </a:r>
          </a:p>
          <a:p>
            <a:pPr indent="623888"/>
            <a:r>
              <a:rPr lang="en-US" altLang="zh-CN" sz="2400" dirty="0"/>
              <a:t>(</a:t>
            </a:r>
            <a:r>
              <a:rPr lang="zh-CN" altLang="en-US" sz="2400" dirty="0"/>
              <a:t>３</a:t>
            </a:r>
            <a:r>
              <a:rPr lang="en-US" altLang="zh-CN" sz="2400" dirty="0"/>
              <a:t>)</a:t>
            </a:r>
            <a:r>
              <a:rPr lang="zh-CN" altLang="en-US" sz="2400" dirty="0"/>
              <a:t>合同无效或者被撤销后</a:t>
            </a:r>
            <a:r>
              <a:rPr lang="en-US" altLang="zh-CN" sz="2400" dirty="0"/>
              <a:t>,</a:t>
            </a:r>
            <a:r>
              <a:rPr lang="zh-CN" altLang="en-US" sz="2400" dirty="0"/>
              <a:t>因该合同取得的财产</a:t>
            </a:r>
            <a:r>
              <a:rPr lang="en-US" altLang="zh-CN" sz="2400" dirty="0"/>
              <a:t>,</a:t>
            </a:r>
            <a:r>
              <a:rPr lang="zh-CN" altLang="en-US" sz="2400" dirty="0"/>
              <a:t>应当予以返还</a:t>
            </a:r>
            <a:r>
              <a:rPr lang="en-US" altLang="zh-CN" sz="2400" dirty="0"/>
              <a:t>;</a:t>
            </a:r>
            <a:r>
              <a:rPr lang="zh-CN" altLang="en-US" sz="2400" dirty="0"/>
              <a:t>不能返还或</a:t>
            </a:r>
            <a:r>
              <a:rPr lang="zh-CN" altLang="en-US" sz="2400" dirty="0" smtClean="0"/>
              <a:t>者没有必要返还</a:t>
            </a:r>
            <a:r>
              <a:rPr lang="zh-CN" altLang="en-US" sz="2400" dirty="0"/>
              <a:t>的</a:t>
            </a:r>
            <a:r>
              <a:rPr lang="en-US" altLang="zh-CN" sz="2400" dirty="0"/>
              <a:t>,</a:t>
            </a:r>
            <a:r>
              <a:rPr lang="zh-CN" altLang="en-US" sz="2400" dirty="0"/>
              <a:t>应当折价补偿</a:t>
            </a:r>
            <a:r>
              <a:rPr lang="en-US" altLang="zh-CN" sz="2400" dirty="0"/>
              <a:t>.</a:t>
            </a:r>
            <a:r>
              <a:rPr lang="zh-CN" altLang="en-US" sz="2400" dirty="0"/>
              <a:t>有过错的一方应当赔偿对方因此所受到的损失</a:t>
            </a:r>
            <a:r>
              <a:rPr lang="en-US" altLang="zh-CN" sz="2400" dirty="0"/>
              <a:t>;</a:t>
            </a:r>
            <a:r>
              <a:rPr lang="zh-CN" altLang="en-US" sz="2400" dirty="0"/>
              <a:t>双方</a:t>
            </a:r>
            <a:r>
              <a:rPr lang="zh-CN" altLang="en-US" sz="2400" dirty="0" smtClean="0"/>
              <a:t>都有过错的</a:t>
            </a:r>
            <a:r>
              <a:rPr lang="en-US" altLang="zh-CN" sz="2400" dirty="0"/>
              <a:t>,</a:t>
            </a:r>
            <a:r>
              <a:rPr lang="zh-CN" altLang="en-US" sz="2400" dirty="0"/>
              <a:t>应当各自承担相应的责任</a:t>
            </a:r>
            <a:r>
              <a:rPr lang="en-US" altLang="zh-CN" sz="2400" dirty="0"/>
              <a:t>.</a:t>
            </a:r>
          </a:p>
          <a:p>
            <a:pPr indent="623888"/>
            <a:r>
              <a:rPr lang="en-US" altLang="zh-CN" sz="2400" dirty="0"/>
              <a:t>(</a:t>
            </a:r>
            <a:r>
              <a:rPr lang="zh-CN" altLang="en-US" sz="2400" dirty="0"/>
              <a:t>４</a:t>
            </a:r>
            <a:r>
              <a:rPr lang="en-US" altLang="zh-CN" sz="2400" dirty="0"/>
              <a:t>)</a:t>
            </a:r>
            <a:r>
              <a:rPr lang="zh-CN" altLang="en-US" sz="2400" dirty="0"/>
              <a:t>当事人恶意串通</a:t>
            </a:r>
            <a:r>
              <a:rPr lang="en-US" altLang="zh-CN" sz="2400" dirty="0"/>
              <a:t>,</a:t>
            </a:r>
            <a:r>
              <a:rPr lang="zh-CN" altLang="en-US" sz="2400" dirty="0"/>
              <a:t>损害国家、集体或者第三人利益的</a:t>
            </a:r>
            <a:r>
              <a:rPr lang="en-US" altLang="zh-CN" sz="2400" dirty="0"/>
              <a:t>,</a:t>
            </a:r>
            <a:r>
              <a:rPr lang="zh-CN" altLang="en-US" sz="2400" dirty="0"/>
              <a:t>因此取得的财产收归国家</a:t>
            </a:r>
            <a:r>
              <a:rPr lang="zh-CN" altLang="en-US" sz="2400" dirty="0" smtClean="0"/>
              <a:t>所有或</a:t>
            </a:r>
            <a:r>
              <a:rPr lang="zh-CN" altLang="en-US" sz="2400" dirty="0"/>
              <a:t>者返还集体、第三人</a:t>
            </a:r>
            <a:r>
              <a:rPr lang="en-US" altLang="zh-CN" sz="24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0375117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668359" y="1048421"/>
            <a:ext cx="10693761" cy="3785652"/>
          </a:xfrm>
          <a:prstGeom prst="rect">
            <a:avLst/>
          </a:prstGeom>
          <a:noFill/>
        </p:spPr>
        <p:txBody>
          <a:bodyPr wrap="square" rtlCol="0">
            <a:spAutoFit/>
          </a:bodyPr>
          <a:lstStyle/>
          <a:p>
            <a:r>
              <a:rPr lang="zh-CN" altLang="en-US" sz="2400" dirty="0"/>
              <a:t>一、合同履行的概念</a:t>
            </a:r>
          </a:p>
          <a:p>
            <a:pPr indent="623888"/>
            <a:r>
              <a:rPr lang="zh-CN" altLang="en-US" sz="2400" dirty="0"/>
              <a:t>合同履行</a:t>
            </a:r>
            <a:r>
              <a:rPr lang="en-US" altLang="zh-CN" sz="2400" dirty="0"/>
              <a:t>,</a:t>
            </a:r>
            <a:r>
              <a:rPr lang="zh-CN" altLang="en-US" sz="2400" dirty="0"/>
              <a:t>是指合同生效后</a:t>
            </a:r>
            <a:r>
              <a:rPr lang="en-US" altLang="zh-CN" sz="2400" dirty="0"/>
              <a:t>,</a:t>
            </a:r>
            <a:r>
              <a:rPr lang="zh-CN" altLang="en-US" sz="2400" dirty="0"/>
              <a:t>双方当事人按照合同规定的各项条款</a:t>
            </a:r>
            <a:r>
              <a:rPr lang="en-US" altLang="zh-CN" sz="2400" dirty="0"/>
              <a:t>,</a:t>
            </a:r>
            <a:r>
              <a:rPr lang="zh-CN" altLang="en-US" sz="2400" dirty="0"/>
              <a:t>完成各自承担</a:t>
            </a:r>
            <a:r>
              <a:rPr lang="zh-CN" altLang="en-US" sz="2400" dirty="0" smtClean="0"/>
              <a:t>的义务和实现</a:t>
            </a:r>
            <a:r>
              <a:rPr lang="zh-CN" altLang="en-US" sz="2400" dirty="0"/>
              <a:t>各自享受的权利</a:t>
            </a:r>
            <a:r>
              <a:rPr lang="en-US" altLang="zh-CN" sz="2400" dirty="0"/>
              <a:t>,</a:t>
            </a:r>
            <a:r>
              <a:rPr lang="zh-CN" altLang="en-US" sz="2400" dirty="0"/>
              <a:t>使双方当事人的合同目的得以实现的行为</a:t>
            </a:r>
            <a:r>
              <a:rPr lang="en-US" altLang="zh-CN" sz="2400" dirty="0"/>
              <a:t>.</a:t>
            </a:r>
            <a:r>
              <a:rPr lang="zh-CN" altLang="en-US" sz="2400" dirty="0"/>
              <a:t>合同的</a:t>
            </a:r>
            <a:r>
              <a:rPr lang="zh-CN" altLang="en-US" sz="2400" dirty="0" smtClean="0"/>
              <a:t>履行是合同法法律约束</a:t>
            </a:r>
            <a:r>
              <a:rPr lang="zh-CN" altLang="en-US" sz="2400" dirty="0"/>
              <a:t>力的首要表现</a:t>
            </a:r>
            <a:r>
              <a:rPr lang="en-US" altLang="zh-CN" sz="2400" dirty="0"/>
              <a:t>.</a:t>
            </a:r>
          </a:p>
          <a:p>
            <a:pPr indent="623888"/>
            <a:endParaRPr lang="en-US" altLang="zh-CN" sz="2400" dirty="0" smtClean="0"/>
          </a:p>
          <a:p>
            <a:r>
              <a:rPr lang="zh-CN" altLang="en-US" sz="2400" dirty="0" smtClean="0"/>
              <a:t>二</a:t>
            </a:r>
            <a:r>
              <a:rPr lang="zh-CN" altLang="en-US" sz="2400" dirty="0"/>
              <a:t>、合同履行的一般原则</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当事人应当按照约定全面履行自己的义务</a:t>
            </a:r>
            <a:r>
              <a:rPr lang="en-US" altLang="zh-CN" sz="2400" dirty="0"/>
              <a:t>;</a:t>
            </a:r>
            <a:r>
              <a:rPr lang="zh-CN" altLang="en-US" sz="2400" dirty="0" smtClean="0"/>
              <a:t>当事人应当遵循诚实信用原则</a:t>
            </a:r>
            <a:r>
              <a:rPr lang="en-US" altLang="zh-CN" sz="2400" dirty="0"/>
              <a:t>,</a:t>
            </a:r>
            <a:r>
              <a:rPr lang="zh-CN" altLang="en-US" sz="2400" dirty="0"/>
              <a:t>根据合同的性质、目的和交易习惯履行通知、协助、保密等义务</a:t>
            </a:r>
            <a:r>
              <a:rPr lang="en-US" altLang="zh-CN" sz="2400" dirty="0"/>
              <a:t>;</a:t>
            </a:r>
            <a:r>
              <a:rPr lang="zh-CN" altLang="en-US" sz="2400" dirty="0"/>
              <a:t>合同生效后</a:t>
            </a:r>
            <a:r>
              <a:rPr lang="en-US" altLang="zh-CN" sz="2400" dirty="0"/>
              <a:t>,</a:t>
            </a:r>
            <a:r>
              <a:rPr lang="zh-CN" altLang="en-US" sz="2400" dirty="0"/>
              <a:t>当事人</a:t>
            </a:r>
            <a:r>
              <a:rPr lang="zh-CN" altLang="en-US" sz="2400" dirty="0" smtClean="0"/>
              <a:t>不得因姓名</a:t>
            </a:r>
            <a:r>
              <a:rPr lang="zh-CN" altLang="en-US" sz="2400" dirty="0"/>
              <a:t>、名称的变更或者法定代表人、负责人、承办人的变动而不履行合同义务</a:t>
            </a:r>
            <a:r>
              <a:rPr lang="en-US" altLang="zh-CN" sz="24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6355359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668359" y="1048421"/>
            <a:ext cx="10693761" cy="5262979"/>
          </a:xfrm>
          <a:prstGeom prst="rect">
            <a:avLst/>
          </a:prstGeom>
          <a:noFill/>
        </p:spPr>
        <p:txBody>
          <a:bodyPr wrap="square" rtlCol="0">
            <a:spAutoFit/>
          </a:bodyPr>
          <a:lstStyle/>
          <a:p>
            <a:r>
              <a:rPr lang="zh-CN" altLang="en-US" sz="2400" dirty="0"/>
              <a:t>三、合同履行的规则</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当事人就有关合同内容约定不明确</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合同生效后</a:t>
            </a:r>
            <a:r>
              <a:rPr lang="en-US" altLang="zh-CN" sz="2400" dirty="0"/>
              <a:t>,</a:t>
            </a:r>
            <a:r>
              <a:rPr lang="zh-CN" altLang="en-US" sz="2400" dirty="0"/>
              <a:t>当事人就质量、价款或者报酬、履行地点等内容没有约定</a:t>
            </a:r>
            <a:r>
              <a:rPr lang="zh-CN" altLang="en-US" sz="2400" dirty="0" smtClean="0"/>
              <a:t>或者约</a:t>
            </a:r>
            <a:r>
              <a:rPr lang="zh-CN" altLang="en-US" sz="2400" dirty="0"/>
              <a:t>定不明确的</a:t>
            </a:r>
            <a:r>
              <a:rPr lang="en-US" altLang="zh-CN" sz="2400" dirty="0"/>
              <a:t>,</a:t>
            </a:r>
            <a:r>
              <a:rPr lang="zh-CN" altLang="en-US" sz="2400" dirty="0"/>
              <a:t>可以协议补充</a:t>
            </a:r>
            <a:r>
              <a:rPr lang="en-US" altLang="zh-CN" sz="2400" dirty="0"/>
              <a:t>;</a:t>
            </a:r>
            <a:r>
              <a:rPr lang="zh-CN" altLang="en-US" sz="2400" dirty="0"/>
              <a:t>不能达成补充协议的</a:t>
            </a:r>
            <a:r>
              <a:rPr lang="en-US" altLang="zh-CN" sz="2400" dirty="0"/>
              <a:t>,</a:t>
            </a:r>
            <a:r>
              <a:rPr lang="zh-CN" altLang="en-US" sz="2400" dirty="0"/>
              <a:t>按照合同有关条款或</a:t>
            </a:r>
            <a:r>
              <a:rPr lang="zh-CN" altLang="en-US" sz="2400" dirty="0" smtClean="0"/>
              <a:t>者交易习惯确定</a:t>
            </a:r>
            <a:r>
              <a:rPr lang="en-US" altLang="zh-CN" sz="2400" dirty="0" smtClean="0"/>
              <a:t>.</a:t>
            </a:r>
          </a:p>
          <a:p>
            <a:pPr indent="623888"/>
            <a:r>
              <a:rPr lang="en-US" altLang="zh-CN" sz="2400" dirty="0" smtClean="0"/>
              <a:t>(</a:t>
            </a:r>
            <a:r>
              <a:rPr lang="zh-CN" altLang="en-US" sz="2400" dirty="0"/>
              <a:t>二</a:t>
            </a:r>
            <a:r>
              <a:rPr lang="en-US" altLang="zh-CN" sz="2400" dirty="0"/>
              <a:t>)</a:t>
            </a:r>
            <a:r>
              <a:rPr lang="zh-CN" altLang="en-US" sz="2400" dirty="0"/>
              <a:t>价格变动</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执行政府定价或者政府指导价的</a:t>
            </a:r>
            <a:r>
              <a:rPr lang="en-US" altLang="zh-CN" sz="2400" dirty="0"/>
              <a:t>,</a:t>
            </a:r>
            <a:r>
              <a:rPr lang="zh-CN" altLang="en-US" sz="2400" dirty="0"/>
              <a:t>在合同约定的交付</a:t>
            </a:r>
            <a:r>
              <a:rPr lang="zh-CN" altLang="en-US" sz="2400" dirty="0" smtClean="0"/>
              <a:t>期限内政府价格调整时</a:t>
            </a:r>
            <a:r>
              <a:rPr lang="en-US" altLang="zh-CN" sz="2400" dirty="0"/>
              <a:t>,</a:t>
            </a:r>
            <a:r>
              <a:rPr lang="zh-CN" altLang="en-US" sz="2400" dirty="0"/>
              <a:t>按照交付时的价格计价</a:t>
            </a:r>
            <a:r>
              <a:rPr lang="en-US" altLang="zh-CN" sz="2400" dirty="0" smtClean="0"/>
              <a:t>.</a:t>
            </a:r>
          </a:p>
          <a:p>
            <a:pPr indent="623888"/>
            <a:r>
              <a:rPr lang="en-US" altLang="zh-CN" sz="2400" dirty="0"/>
              <a:t>(</a:t>
            </a:r>
            <a:r>
              <a:rPr lang="zh-CN" altLang="en-US" sz="2400" dirty="0"/>
              <a:t>三</a:t>
            </a:r>
            <a:r>
              <a:rPr lang="en-US" altLang="zh-CN" sz="2400" dirty="0"/>
              <a:t>)</a:t>
            </a:r>
            <a:r>
              <a:rPr lang="zh-CN" altLang="en-US" sz="2400" dirty="0"/>
              <a:t>涉及第三人</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当事人约定由债务人向第三人履行债务的</a:t>
            </a:r>
            <a:r>
              <a:rPr lang="en-US" altLang="zh-CN" sz="2400" dirty="0"/>
              <a:t>,</a:t>
            </a:r>
            <a:r>
              <a:rPr lang="zh-CN" altLang="en-US" sz="2400" dirty="0"/>
              <a:t>债务人未向第三人</a:t>
            </a:r>
            <a:r>
              <a:rPr lang="zh-CN" altLang="en-US" sz="2400" dirty="0" smtClean="0"/>
              <a:t>履行债务或者</a:t>
            </a:r>
            <a:r>
              <a:rPr lang="zh-CN" altLang="en-US" sz="2400" dirty="0"/>
              <a:t>履行债务不符合约定</a:t>
            </a:r>
            <a:r>
              <a:rPr lang="en-US" altLang="zh-CN" sz="2400" dirty="0"/>
              <a:t>,</a:t>
            </a:r>
            <a:r>
              <a:rPr lang="zh-CN" altLang="en-US" sz="2400" dirty="0"/>
              <a:t>应当向债权人承担违约责任</a:t>
            </a:r>
            <a:r>
              <a:rPr lang="en-US" altLang="zh-CN" sz="2400" dirty="0"/>
              <a:t>;</a:t>
            </a:r>
            <a:r>
              <a:rPr lang="zh-CN" altLang="en-US" sz="2400" dirty="0"/>
              <a:t>当事人约定由第三人向债权人</a:t>
            </a:r>
            <a:r>
              <a:rPr lang="zh-CN" altLang="en-US" sz="2400" dirty="0" smtClean="0"/>
              <a:t>履行债务</a:t>
            </a:r>
            <a:r>
              <a:rPr lang="zh-CN" altLang="en-US" sz="2400" dirty="0"/>
              <a:t>的</a:t>
            </a:r>
            <a:r>
              <a:rPr lang="en-US" altLang="zh-CN" sz="2400" dirty="0"/>
              <a:t>,</a:t>
            </a:r>
            <a:r>
              <a:rPr lang="zh-CN" altLang="en-US" sz="2400" dirty="0"/>
              <a:t>第三人不履行债务或者履行债务不符合约定</a:t>
            </a:r>
            <a:r>
              <a:rPr lang="en-US" altLang="zh-CN" sz="2400" dirty="0"/>
              <a:t>,</a:t>
            </a:r>
            <a:r>
              <a:rPr lang="zh-CN" altLang="en-US" sz="2400" dirty="0"/>
              <a:t>债务人应当向债权人承担违约责任</a:t>
            </a:r>
            <a:r>
              <a:rPr lang="en-US" altLang="zh-CN" sz="24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984636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668359" y="1048421"/>
            <a:ext cx="10693761" cy="5262979"/>
          </a:xfrm>
          <a:prstGeom prst="rect">
            <a:avLst/>
          </a:prstGeom>
          <a:noFill/>
        </p:spPr>
        <p:txBody>
          <a:bodyPr wrap="square" rtlCol="0">
            <a:spAutoFit/>
          </a:bodyPr>
          <a:lstStyle/>
          <a:p>
            <a:r>
              <a:rPr lang="zh-CN" altLang="en-US" sz="2400" dirty="0"/>
              <a:t>四、抗辩权的行使</a:t>
            </a:r>
          </a:p>
          <a:p>
            <a:pPr indent="623888"/>
            <a:r>
              <a:rPr lang="zh-CN" altLang="en-US" sz="2400" dirty="0"/>
              <a:t>抗辩权</a:t>
            </a:r>
            <a:r>
              <a:rPr lang="en-US" altLang="zh-CN" sz="2400" dirty="0"/>
              <a:t>,</a:t>
            </a:r>
            <a:r>
              <a:rPr lang="zh-CN" altLang="en-US" sz="2400" dirty="0"/>
              <a:t>就是指在双务合同中</a:t>
            </a:r>
            <a:r>
              <a:rPr lang="en-US" altLang="zh-CN" sz="2400" dirty="0"/>
              <a:t>,</a:t>
            </a:r>
            <a:r>
              <a:rPr lang="zh-CN" altLang="en-US" sz="2400" dirty="0"/>
              <a:t>一方当事人依法对抗对方要求或者否认对方权利主张</a:t>
            </a:r>
            <a:r>
              <a:rPr lang="zh-CN" altLang="en-US" sz="2400" dirty="0" smtClean="0"/>
              <a:t>的权</a:t>
            </a:r>
            <a:r>
              <a:rPr lang="zh-CN" altLang="en-US" sz="2400" dirty="0"/>
              <a:t>利</a:t>
            </a:r>
            <a:r>
              <a:rPr lang="en-US" altLang="zh-CN" sz="2400" dirty="0"/>
              <a:t>.«</a:t>
            </a:r>
            <a:r>
              <a:rPr lang="zh-CN" altLang="en-US" sz="2400" dirty="0"/>
              <a:t>合同法</a:t>
            </a:r>
            <a:r>
              <a:rPr lang="en-US" altLang="zh-CN" sz="2400" dirty="0"/>
              <a:t>»</a:t>
            </a:r>
            <a:r>
              <a:rPr lang="zh-CN" altLang="en-US" sz="2400" dirty="0"/>
              <a:t>规定的抗辩权有同时履行抗辩权、后履行抗辩权和不安抗辩权</a:t>
            </a:r>
            <a:r>
              <a:rPr lang="en-US" altLang="zh-CN" sz="2400" dirty="0"/>
              <a:t>.</a:t>
            </a:r>
          </a:p>
          <a:p>
            <a:pPr indent="623888"/>
            <a:r>
              <a:rPr lang="en-US" altLang="zh-CN" sz="2000" dirty="0"/>
              <a:t>(</a:t>
            </a:r>
            <a:r>
              <a:rPr lang="zh-CN" altLang="en-US" sz="2000" dirty="0"/>
              <a:t>一</a:t>
            </a:r>
            <a:r>
              <a:rPr lang="en-US" altLang="zh-CN" sz="2000" dirty="0"/>
              <a:t>)</a:t>
            </a:r>
            <a:r>
              <a:rPr lang="zh-CN" altLang="en-US" sz="2000" dirty="0"/>
              <a:t>同时履行抗辩权</a:t>
            </a:r>
          </a:p>
          <a:p>
            <a:pPr marL="266700" indent="357188"/>
            <a:r>
              <a:rPr lang="zh-CN" altLang="en-US" sz="2000" dirty="0" smtClean="0"/>
              <a:t>１</a:t>
            </a:r>
            <a:r>
              <a:rPr lang="en-US" altLang="zh-CN" sz="2000" dirty="0" smtClean="0"/>
              <a:t>.</a:t>
            </a:r>
            <a:r>
              <a:rPr lang="zh-CN" altLang="en-US" sz="2000" dirty="0" smtClean="0"/>
              <a:t>同时</a:t>
            </a:r>
            <a:r>
              <a:rPr lang="zh-CN" altLang="en-US" sz="2000" dirty="0"/>
              <a:t>履行抗辩权的概念</a:t>
            </a:r>
          </a:p>
          <a:p>
            <a:pPr marL="266700" indent="357188"/>
            <a:r>
              <a:rPr lang="zh-CN" altLang="en-US" sz="2000" dirty="0"/>
              <a:t>同时履行抗辩权</a:t>
            </a:r>
            <a:r>
              <a:rPr lang="en-US" altLang="zh-CN" sz="2000" dirty="0"/>
              <a:t>,</a:t>
            </a:r>
            <a:r>
              <a:rPr lang="zh-CN" altLang="en-US" sz="2000" dirty="0"/>
              <a:t>是指在双务合同中当事人互负债务</a:t>
            </a:r>
            <a:r>
              <a:rPr lang="en-US" altLang="zh-CN" sz="2000" dirty="0"/>
              <a:t>,</a:t>
            </a:r>
            <a:r>
              <a:rPr lang="zh-CN" altLang="en-US" sz="2000" dirty="0"/>
              <a:t>没有先后履行顺序的</a:t>
            </a:r>
            <a:r>
              <a:rPr lang="en-US" altLang="zh-CN" sz="2000" dirty="0"/>
              <a:t>,</a:t>
            </a:r>
            <a:r>
              <a:rPr lang="zh-CN" altLang="en-US" sz="2000" dirty="0"/>
              <a:t>应</a:t>
            </a:r>
            <a:r>
              <a:rPr lang="zh-CN" altLang="en-US" sz="2000" dirty="0" smtClean="0"/>
              <a:t>当同时履行</a:t>
            </a:r>
            <a:r>
              <a:rPr lang="en-US" altLang="zh-CN" sz="2000" dirty="0"/>
              <a:t>,</a:t>
            </a:r>
            <a:r>
              <a:rPr lang="zh-CN" altLang="en-US" sz="2000" dirty="0"/>
              <a:t>一方在对方履行之前有权拒绝其履行要求</a:t>
            </a:r>
            <a:r>
              <a:rPr lang="en-US" altLang="zh-CN" sz="2000" dirty="0"/>
              <a:t>,</a:t>
            </a:r>
            <a:r>
              <a:rPr lang="zh-CN" altLang="en-US" sz="2000" dirty="0"/>
              <a:t>或者一方在对方履行债务不符合约定时</a:t>
            </a:r>
            <a:r>
              <a:rPr lang="en-US" altLang="zh-CN" sz="2000" dirty="0" smtClean="0"/>
              <a:t>,</a:t>
            </a:r>
            <a:r>
              <a:rPr lang="zh-CN" altLang="en-US" sz="2000" dirty="0" smtClean="0"/>
              <a:t>有权拒绝其相应</a:t>
            </a:r>
            <a:r>
              <a:rPr lang="zh-CN" altLang="en-US" sz="2000" dirty="0"/>
              <a:t>的履行要求</a:t>
            </a:r>
            <a:r>
              <a:rPr lang="en-US" altLang="zh-CN" sz="2000" dirty="0"/>
              <a:t>.</a:t>
            </a:r>
          </a:p>
          <a:p>
            <a:pPr marL="266700" indent="357188"/>
            <a:r>
              <a:rPr lang="zh-CN" altLang="en-US" sz="2000" dirty="0" smtClean="0"/>
              <a:t>２</a:t>
            </a:r>
            <a:r>
              <a:rPr lang="en-US" altLang="zh-CN" sz="2000" dirty="0" smtClean="0"/>
              <a:t>.</a:t>
            </a:r>
            <a:r>
              <a:rPr lang="zh-CN" altLang="en-US" sz="2000" dirty="0" smtClean="0"/>
              <a:t>同时</a:t>
            </a:r>
            <a:r>
              <a:rPr lang="zh-CN" altLang="en-US" sz="2000" dirty="0"/>
              <a:t>履行抗辩权行使条件</a:t>
            </a:r>
          </a:p>
          <a:p>
            <a:pPr marL="266700" indent="357188"/>
            <a:r>
              <a:rPr lang="en-US" altLang="zh-CN" sz="2000" dirty="0"/>
              <a:t>(</a:t>
            </a:r>
            <a:r>
              <a:rPr lang="zh-CN" altLang="en-US" sz="2000" dirty="0"/>
              <a:t>１</a:t>
            </a:r>
            <a:r>
              <a:rPr lang="en-US" altLang="zh-CN" sz="2000" dirty="0"/>
              <a:t>)</a:t>
            </a:r>
            <a:r>
              <a:rPr lang="zh-CN" altLang="en-US" sz="2000" dirty="0"/>
              <a:t>基于同一双务合同</a:t>
            </a:r>
            <a:r>
              <a:rPr lang="en-US" altLang="zh-CN" sz="2000" dirty="0"/>
              <a:t>.</a:t>
            </a:r>
            <a:r>
              <a:rPr lang="zh-CN" altLang="en-US" sz="2000" dirty="0"/>
              <a:t>双方因同一合同互负债务</a:t>
            </a:r>
            <a:r>
              <a:rPr lang="en-US" altLang="zh-CN" sz="2000" dirty="0"/>
              <a:t>,</a:t>
            </a:r>
            <a:r>
              <a:rPr lang="zh-CN" altLang="en-US" sz="2000" dirty="0"/>
              <a:t>履行上存在关联性</a:t>
            </a:r>
            <a:r>
              <a:rPr lang="en-US" altLang="zh-CN" sz="2000" dirty="0"/>
              <a:t>,</a:t>
            </a:r>
            <a:r>
              <a:rPr lang="zh-CN" altLang="en-US" sz="2000" dirty="0"/>
              <a:t>形成对价关系</a:t>
            </a:r>
            <a:r>
              <a:rPr lang="en-US" altLang="zh-CN" sz="2000" dirty="0" smtClean="0"/>
              <a:t>.</a:t>
            </a:r>
            <a:r>
              <a:rPr lang="zh-CN" altLang="en-US" sz="2000" dirty="0" smtClean="0"/>
              <a:t>此为</a:t>
            </a:r>
            <a:r>
              <a:rPr lang="zh-CN" altLang="en-US" sz="2000" dirty="0"/>
              <a:t>行使同时履行抗辩权的前提条件</a:t>
            </a:r>
            <a:r>
              <a:rPr lang="en-US" altLang="zh-CN" sz="2000" dirty="0"/>
              <a:t>.</a:t>
            </a:r>
          </a:p>
          <a:p>
            <a:pPr marL="266700" indent="357188"/>
            <a:r>
              <a:rPr lang="en-US" altLang="zh-CN" sz="2000" dirty="0"/>
              <a:t>(</a:t>
            </a:r>
            <a:r>
              <a:rPr lang="zh-CN" altLang="en-US" sz="2000" dirty="0"/>
              <a:t>２</a:t>
            </a:r>
            <a:r>
              <a:rPr lang="en-US" altLang="zh-CN" sz="2000" dirty="0"/>
              <a:t>)</a:t>
            </a:r>
            <a:r>
              <a:rPr lang="zh-CN" altLang="en-US" sz="2000" dirty="0"/>
              <a:t>当事人同时履行合同义务</a:t>
            </a:r>
            <a:r>
              <a:rPr lang="en-US" altLang="zh-CN" sz="2000" dirty="0"/>
              <a:t>.</a:t>
            </a:r>
          </a:p>
          <a:p>
            <a:pPr marL="266700" indent="357188"/>
            <a:r>
              <a:rPr lang="en-US" altLang="zh-CN" sz="2000" dirty="0"/>
              <a:t>(</a:t>
            </a:r>
            <a:r>
              <a:rPr lang="zh-CN" altLang="en-US" sz="2000" dirty="0"/>
              <a:t>３</a:t>
            </a:r>
            <a:r>
              <a:rPr lang="en-US" altLang="zh-CN" sz="2000" dirty="0"/>
              <a:t>)</a:t>
            </a:r>
            <a:r>
              <a:rPr lang="zh-CN" altLang="en-US" sz="2000" dirty="0"/>
              <a:t>双方债务已届清偿期</a:t>
            </a:r>
            <a:r>
              <a:rPr lang="en-US" altLang="zh-CN" sz="2000" dirty="0"/>
              <a:t>.</a:t>
            </a:r>
            <a:r>
              <a:rPr lang="zh-CN" altLang="en-US" sz="2000" dirty="0"/>
              <a:t>当事人行使抗辩权</a:t>
            </a:r>
            <a:r>
              <a:rPr lang="en-US" altLang="zh-CN" sz="2000" dirty="0"/>
              <a:t>,</a:t>
            </a:r>
            <a:r>
              <a:rPr lang="zh-CN" altLang="en-US" sz="2000" dirty="0"/>
              <a:t>双方债务必须已到清偿期</a:t>
            </a:r>
            <a:r>
              <a:rPr lang="en-US" altLang="zh-CN" sz="2000" dirty="0"/>
              <a:t>,</a:t>
            </a:r>
            <a:r>
              <a:rPr lang="zh-CN" altLang="en-US" sz="2000" dirty="0" smtClean="0"/>
              <a:t>否则不能</a:t>
            </a:r>
            <a:r>
              <a:rPr lang="zh-TW" altLang="en-US" sz="2000" dirty="0" smtClean="0"/>
              <a:t>抗辩</a:t>
            </a:r>
            <a:r>
              <a:rPr lang="en-US" altLang="zh-TW" sz="2000" dirty="0"/>
              <a:t>.</a:t>
            </a:r>
          </a:p>
          <a:p>
            <a:pPr marL="266700" indent="357188"/>
            <a:r>
              <a:rPr lang="en-US" altLang="zh-CN" sz="2000" dirty="0"/>
              <a:t>(</a:t>
            </a:r>
            <a:r>
              <a:rPr lang="zh-CN" altLang="en-US" sz="2000" dirty="0"/>
              <a:t>４</a:t>
            </a:r>
            <a:r>
              <a:rPr lang="en-US" altLang="zh-CN" sz="2000" dirty="0"/>
              <a:t>)</a:t>
            </a:r>
            <a:r>
              <a:rPr lang="zh-CN" altLang="en-US" sz="2000" dirty="0"/>
              <a:t>有证据证明</a:t>
            </a:r>
            <a:r>
              <a:rPr lang="en-US" altLang="zh-CN" sz="2000" dirty="0"/>
              <a:t>.</a:t>
            </a:r>
            <a:r>
              <a:rPr lang="zh-CN" altLang="en-US" sz="2000" dirty="0"/>
              <a:t>行使抗辩权的一方有证据证明应同时履行义务的对方当事人</a:t>
            </a:r>
            <a:r>
              <a:rPr lang="zh-CN" altLang="en-US" sz="2000" dirty="0" smtClean="0"/>
              <a:t>未履行义务</a:t>
            </a:r>
            <a:r>
              <a:rPr lang="zh-CN" altLang="en-US" sz="2000" dirty="0"/>
              <a:t>或者履行义务不符合约定</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682139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668359" y="1048421"/>
            <a:ext cx="10693761" cy="4924425"/>
          </a:xfrm>
          <a:prstGeom prst="rect">
            <a:avLst/>
          </a:prstGeom>
          <a:noFill/>
        </p:spPr>
        <p:txBody>
          <a:bodyPr wrap="square" rtlCol="0">
            <a:spAutoFit/>
          </a:bodyPr>
          <a:lstStyle/>
          <a:p>
            <a:r>
              <a:rPr lang="zh-CN" altLang="en-US" sz="2400" dirty="0"/>
              <a:t>四、抗辩权的行使</a:t>
            </a:r>
          </a:p>
          <a:p>
            <a:pPr indent="623888"/>
            <a:r>
              <a:rPr lang="zh-CN" altLang="en-US" sz="2400" dirty="0"/>
              <a:t>抗辩权</a:t>
            </a:r>
            <a:r>
              <a:rPr lang="en-US" altLang="zh-CN" sz="2400" dirty="0"/>
              <a:t>,</a:t>
            </a:r>
            <a:r>
              <a:rPr lang="zh-CN" altLang="en-US" sz="2400" dirty="0"/>
              <a:t>就是指在双务合同中</a:t>
            </a:r>
            <a:r>
              <a:rPr lang="en-US" altLang="zh-CN" sz="2400" dirty="0"/>
              <a:t>,</a:t>
            </a:r>
            <a:r>
              <a:rPr lang="zh-CN" altLang="en-US" sz="2400" dirty="0"/>
              <a:t>一方当事人依法对抗对方要求或者否认对方权利主张</a:t>
            </a:r>
            <a:r>
              <a:rPr lang="zh-CN" altLang="en-US" sz="2400" dirty="0" smtClean="0"/>
              <a:t>的权</a:t>
            </a:r>
            <a:r>
              <a:rPr lang="zh-CN" altLang="en-US" sz="2400" dirty="0"/>
              <a:t>利</a:t>
            </a:r>
            <a:r>
              <a:rPr lang="en-US" altLang="zh-CN" sz="2400" dirty="0"/>
              <a:t>.«</a:t>
            </a:r>
            <a:r>
              <a:rPr lang="zh-CN" altLang="en-US" sz="2400" dirty="0"/>
              <a:t>合同法</a:t>
            </a:r>
            <a:r>
              <a:rPr lang="en-US" altLang="zh-CN" sz="2400" dirty="0"/>
              <a:t>»</a:t>
            </a:r>
            <a:r>
              <a:rPr lang="zh-CN" altLang="en-US" sz="2400" dirty="0"/>
              <a:t>规定的抗辩权有同时履行抗辩权、后履行抗辩权和不安抗辩权</a:t>
            </a:r>
            <a:r>
              <a:rPr lang="en-US" altLang="zh-CN" sz="2400" dirty="0"/>
              <a:t>.</a:t>
            </a:r>
          </a:p>
          <a:p>
            <a:pPr indent="623888"/>
            <a:r>
              <a:rPr lang="en-US" altLang="zh-CN" sz="2000" dirty="0"/>
              <a:t>(</a:t>
            </a:r>
            <a:r>
              <a:rPr lang="zh-CN" altLang="en-US" sz="2000" dirty="0"/>
              <a:t>二</a:t>
            </a:r>
            <a:r>
              <a:rPr lang="en-US" altLang="zh-CN" sz="2000" dirty="0"/>
              <a:t>)</a:t>
            </a:r>
            <a:r>
              <a:rPr lang="zh-CN" altLang="en-US" sz="2000" dirty="0"/>
              <a:t>后履行抗辩权</a:t>
            </a:r>
          </a:p>
          <a:p>
            <a:pPr indent="623888"/>
            <a:r>
              <a:rPr lang="zh-CN" altLang="en-US" sz="2000" dirty="0" smtClean="0"/>
              <a:t>１</a:t>
            </a:r>
            <a:r>
              <a:rPr lang="en-US" altLang="zh-CN" sz="2000" dirty="0" smtClean="0"/>
              <a:t>.</a:t>
            </a:r>
            <a:r>
              <a:rPr lang="zh-CN" altLang="en-US" sz="2000" dirty="0" smtClean="0"/>
              <a:t> </a:t>
            </a:r>
            <a:r>
              <a:rPr lang="zh-CN" altLang="en-US" sz="2000" dirty="0"/>
              <a:t>后履行抗辩权的概念</a:t>
            </a:r>
          </a:p>
          <a:p>
            <a:pPr indent="623888"/>
            <a:r>
              <a:rPr lang="zh-CN" altLang="en-US" sz="2000" dirty="0"/>
              <a:t>后履行抗辩权</a:t>
            </a:r>
            <a:r>
              <a:rPr lang="en-US" altLang="zh-CN" sz="2000" dirty="0"/>
              <a:t>,</a:t>
            </a:r>
            <a:r>
              <a:rPr lang="zh-CN" altLang="en-US" sz="2000" dirty="0"/>
              <a:t>是指在双务合同中当事人互负债务</a:t>
            </a:r>
            <a:r>
              <a:rPr lang="en-US" altLang="zh-CN" sz="2000" dirty="0"/>
              <a:t>,</a:t>
            </a:r>
            <a:r>
              <a:rPr lang="zh-CN" altLang="en-US" sz="2000" dirty="0"/>
              <a:t>有先后履行顺序</a:t>
            </a:r>
            <a:r>
              <a:rPr lang="en-US" altLang="zh-CN" sz="2000" dirty="0"/>
              <a:t>,</a:t>
            </a:r>
            <a:r>
              <a:rPr lang="zh-CN" altLang="en-US" sz="2000" dirty="0"/>
              <a:t>先履行一方未履</a:t>
            </a:r>
          </a:p>
          <a:p>
            <a:pPr indent="623888"/>
            <a:r>
              <a:rPr lang="zh-CN" altLang="en-US" sz="2000" dirty="0"/>
              <a:t>行的</a:t>
            </a:r>
            <a:r>
              <a:rPr lang="en-US" altLang="zh-CN" sz="2000" dirty="0"/>
              <a:t>,</a:t>
            </a:r>
            <a:r>
              <a:rPr lang="zh-CN" altLang="en-US" sz="2000" dirty="0"/>
              <a:t>后履行一方有权拒绝其履行要求</a:t>
            </a:r>
            <a:r>
              <a:rPr lang="en-US" altLang="zh-CN" sz="2000" dirty="0"/>
              <a:t>,</a:t>
            </a:r>
            <a:r>
              <a:rPr lang="zh-CN" altLang="en-US" sz="2000" dirty="0"/>
              <a:t>或者先履行一方履行债务不符合约定的</a:t>
            </a:r>
            <a:r>
              <a:rPr lang="en-US" altLang="zh-CN" sz="2000" dirty="0"/>
              <a:t>,</a:t>
            </a:r>
            <a:r>
              <a:rPr lang="zh-CN" altLang="en-US" sz="2000" dirty="0"/>
              <a:t>后履行一</a:t>
            </a:r>
          </a:p>
          <a:p>
            <a:pPr indent="623888"/>
            <a:r>
              <a:rPr lang="zh-CN" altLang="en-US" sz="2000" dirty="0"/>
              <a:t>方有权拒绝其相应的履行要求</a:t>
            </a:r>
            <a:r>
              <a:rPr lang="en-US" altLang="zh-CN" sz="2000" dirty="0"/>
              <a:t>.</a:t>
            </a:r>
          </a:p>
          <a:p>
            <a:pPr indent="623888"/>
            <a:r>
              <a:rPr lang="zh-CN" altLang="en-US" sz="2000" dirty="0" smtClean="0"/>
              <a:t>２</a:t>
            </a:r>
            <a:r>
              <a:rPr lang="en-US" altLang="zh-CN" sz="2000" dirty="0" smtClean="0"/>
              <a:t>.</a:t>
            </a:r>
            <a:r>
              <a:rPr lang="zh-CN" altLang="en-US" sz="2000" dirty="0" smtClean="0"/>
              <a:t>后</a:t>
            </a:r>
            <a:r>
              <a:rPr lang="zh-CN" altLang="en-US" sz="2000" dirty="0"/>
              <a:t>履行抗辩权的行使条件</a:t>
            </a:r>
          </a:p>
          <a:p>
            <a:pPr indent="623888"/>
            <a:r>
              <a:rPr lang="en-US" altLang="zh-CN" sz="2000" dirty="0"/>
              <a:t>(</a:t>
            </a:r>
            <a:r>
              <a:rPr lang="zh-CN" altLang="en-US" sz="2000" dirty="0"/>
              <a:t>１</a:t>
            </a:r>
            <a:r>
              <a:rPr lang="en-US" altLang="zh-CN" sz="2000" dirty="0"/>
              <a:t>)</a:t>
            </a:r>
            <a:r>
              <a:rPr lang="zh-CN" altLang="en-US" sz="2000" dirty="0"/>
              <a:t>基于同一双务合同</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合同履行分先后顺序</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有证据证明</a:t>
            </a:r>
            <a:r>
              <a:rPr lang="en-US" altLang="zh-CN" sz="2000" dirty="0"/>
              <a:t>.</a:t>
            </a:r>
            <a:r>
              <a:rPr lang="zh-CN" altLang="en-US" sz="2000" dirty="0"/>
              <a:t>行使抗辩权的一方有证据证明应先履行义务的对方当事人未履行义</a:t>
            </a:r>
          </a:p>
          <a:p>
            <a:pPr indent="623888"/>
            <a:r>
              <a:rPr lang="zh-CN" altLang="en-US" sz="2000" dirty="0"/>
              <a:t>务或者履行义务不符合约定</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抗辩权行使者为履行顺序在后的一方当事人</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9797066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712916" y="937000"/>
            <a:ext cx="10693761" cy="5570756"/>
          </a:xfrm>
          <a:prstGeom prst="rect">
            <a:avLst/>
          </a:prstGeom>
          <a:noFill/>
        </p:spPr>
        <p:txBody>
          <a:bodyPr wrap="square" rtlCol="0">
            <a:spAutoFit/>
          </a:bodyPr>
          <a:lstStyle/>
          <a:p>
            <a:r>
              <a:rPr lang="zh-CN" altLang="en-US" sz="2400" dirty="0"/>
              <a:t>四、抗辩权的行使</a:t>
            </a:r>
          </a:p>
          <a:p>
            <a:pPr indent="623888"/>
            <a:r>
              <a:rPr lang="zh-CN" altLang="en-US" sz="2400" dirty="0"/>
              <a:t>抗辩权</a:t>
            </a:r>
            <a:r>
              <a:rPr lang="en-US" altLang="zh-CN" sz="2400" dirty="0"/>
              <a:t>,</a:t>
            </a:r>
            <a:r>
              <a:rPr lang="zh-CN" altLang="en-US" sz="2400" dirty="0"/>
              <a:t>就是指在双务合同中</a:t>
            </a:r>
            <a:r>
              <a:rPr lang="en-US" altLang="zh-CN" sz="2400" dirty="0"/>
              <a:t>,</a:t>
            </a:r>
            <a:r>
              <a:rPr lang="zh-CN" altLang="en-US" sz="2400" dirty="0"/>
              <a:t>一方当事人依法对抗对方要求或者否认对方权利主张</a:t>
            </a:r>
            <a:r>
              <a:rPr lang="zh-CN" altLang="en-US" sz="2400" dirty="0" smtClean="0"/>
              <a:t>的权</a:t>
            </a:r>
            <a:r>
              <a:rPr lang="zh-CN" altLang="en-US" sz="2400" dirty="0"/>
              <a:t>利</a:t>
            </a:r>
            <a:r>
              <a:rPr lang="en-US" altLang="zh-CN" sz="2400" dirty="0"/>
              <a:t>.«</a:t>
            </a:r>
            <a:r>
              <a:rPr lang="zh-CN" altLang="en-US" sz="2400" dirty="0"/>
              <a:t>合同法</a:t>
            </a:r>
            <a:r>
              <a:rPr lang="en-US" altLang="zh-CN" sz="2400" dirty="0"/>
              <a:t>»</a:t>
            </a:r>
            <a:r>
              <a:rPr lang="zh-CN" altLang="en-US" sz="2400" dirty="0"/>
              <a:t>规定的抗辩权有同时履行抗辩权、后履行抗辩权和不安抗辩权</a:t>
            </a:r>
            <a:r>
              <a:rPr lang="en-US" altLang="zh-CN" sz="2400" dirty="0"/>
              <a:t>.</a:t>
            </a:r>
          </a:p>
          <a:p>
            <a:pPr marL="177800" indent="446088"/>
            <a:r>
              <a:rPr lang="en-US" altLang="zh-CN" sz="2000" dirty="0"/>
              <a:t>(</a:t>
            </a:r>
            <a:r>
              <a:rPr lang="zh-CN" altLang="en-US" sz="2000" dirty="0"/>
              <a:t>三</a:t>
            </a:r>
            <a:r>
              <a:rPr lang="en-US" altLang="zh-CN" sz="2000" dirty="0"/>
              <a:t>)</a:t>
            </a:r>
            <a:r>
              <a:rPr lang="zh-CN" altLang="en-US" sz="2000" dirty="0"/>
              <a:t>不安抗辩权</a:t>
            </a:r>
          </a:p>
          <a:p>
            <a:pPr marL="177800" indent="446088"/>
            <a:r>
              <a:rPr lang="zh-CN" altLang="en-US" sz="2000" dirty="0" smtClean="0"/>
              <a:t>１</a:t>
            </a:r>
            <a:r>
              <a:rPr lang="en-US" altLang="zh-CN" sz="2000" dirty="0" smtClean="0"/>
              <a:t>.</a:t>
            </a:r>
            <a:r>
              <a:rPr lang="zh-CN" altLang="en-US" sz="2000" dirty="0" smtClean="0"/>
              <a:t> </a:t>
            </a:r>
            <a:r>
              <a:rPr lang="zh-CN" altLang="en-US" sz="2000" dirty="0"/>
              <a:t>不安抗辩权的概念</a:t>
            </a:r>
          </a:p>
          <a:p>
            <a:pPr marL="177800" indent="446088"/>
            <a:r>
              <a:rPr lang="zh-CN" altLang="en-US" sz="2000" dirty="0"/>
              <a:t>不安抗辩权</a:t>
            </a:r>
            <a:r>
              <a:rPr lang="en-US" altLang="zh-CN" sz="2000" dirty="0"/>
              <a:t>,</a:t>
            </a:r>
            <a:r>
              <a:rPr lang="zh-CN" altLang="en-US" sz="2000" dirty="0"/>
              <a:t>又称先履行抗辩权</a:t>
            </a:r>
            <a:r>
              <a:rPr lang="en-US" altLang="zh-CN" sz="2000" dirty="0"/>
              <a:t>,</a:t>
            </a:r>
            <a:r>
              <a:rPr lang="zh-CN" altLang="en-US" sz="2000" dirty="0"/>
              <a:t>是指双务合同中</a:t>
            </a:r>
            <a:r>
              <a:rPr lang="en-US" altLang="zh-CN" sz="2000" dirty="0"/>
              <a:t>,</a:t>
            </a:r>
            <a:r>
              <a:rPr lang="zh-CN" altLang="en-US" sz="2000" dirty="0"/>
              <a:t>应当先履行债务的当事</a:t>
            </a:r>
            <a:r>
              <a:rPr lang="zh-CN" altLang="en-US" sz="2000" dirty="0" smtClean="0"/>
              <a:t>人有确切证据证</a:t>
            </a:r>
            <a:r>
              <a:rPr lang="zh-CN" altLang="en-US" sz="2000" dirty="0"/>
              <a:t>明后履行债务的当事人一方丧失或者可能丧失履行债务能力</a:t>
            </a:r>
            <a:r>
              <a:rPr lang="en-US" altLang="zh-CN" sz="2000" dirty="0"/>
              <a:t>,</a:t>
            </a:r>
            <a:r>
              <a:rPr lang="zh-CN" altLang="en-US" sz="2000" dirty="0"/>
              <a:t>在对方没有履行或</a:t>
            </a:r>
            <a:r>
              <a:rPr lang="zh-CN" altLang="en-US" sz="2000" dirty="0" smtClean="0"/>
              <a:t>者没有提供适当担保之</a:t>
            </a:r>
            <a:r>
              <a:rPr lang="zh-CN" altLang="en-US" sz="2000" dirty="0"/>
              <a:t>前</a:t>
            </a:r>
            <a:r>
              <a:rPr lang="en-US" altLang="zh-CN" sz="2000" dirty="0"/>
              <a:t>,</a:t>
            </a:r>
            <a:r>
              <a:rPr lang="zh-CN" altLang="en-US" sz="2000" dirty="0"/>
              <a:t>有权中止履行合同义务</a:t>
            </a:r>
            <a:r>
              <a:rPr lang="en-US" altLang="zh-CN" sz="2000" dirty="0"/>
              <a:t>.</a:t>
            </a:r>
          </a:p>
          <a:p>
            <a:pPr marL="177800" indent="446088"/>
            <a:r>
              <a:rPr lang="zh-CN" altLang="en-US" sz="2000" dirty="0" smtClean="0"/>
              <a:t>２</a:t>
            </a:r>
            <a:r>
              <a:rPr lang="en-US" altLang="zh-CN" sz="2000" dirty="0" smtClean="0"/>
              <a:t>.</a:t>
            </a:r>
            <a:r>
              <a:rPr lang="zh-CN" altLang="en-US" sz="2000" dirty="0" smtClean="0"/>
              <a:t> </a:t>
            </a:r>
            <a:r>
              <a:rPr lang="zh-CN" altLang="en-US" sz="2000" dirty="0"/>
              <a:t>不安抗辩权的行使条件</a:t>
            </a:r>
          </a:p>
          <a:p>
            <a:pPr marL="177800" indent="803275"/>
            <a:r>
              <a:rPr lang="en-US" altLang="zh-CN" sz="2000" dirty="0"/>
              <a:t>(</a:t>
            </a:r>
            <a:r>
              <a:rPr lang="zh-CN" altLang="en-US" sz="2000" dirty="0"/>
              <a:t>１</a:t>
            </a:r>
            <a:r>
              <a:rPr lang="en-US" altLang="zh-CN" sz="2000" dirty="0"/>
              <a:t>)</a:t>
            </a:r>
            <a:r>
              <a:rPr lang="zh-CN" altLang="en-US" sz="2000" dirty="0"/>
              <a:t>基于同一双务合同</a:t>
            </a:r>
            <a:r>
              <a:rPr lang="en-US" altLang="zh-CN" sz="2000" dirty="0" smtClean="0"/>
              <a:t>.      (</a:t>
            </a:r>
            <a:r>
              <a:rPr lang="zh-CN" altLang="en-US" sz="2000" dirty="0"/>
              <a:t>２</a:t>
            </a:r>
            <a:r>
              <a:rPr lang="en-US" altLang="zh-CN" sz="2000" dirty="0"/>
              <a:t>)</a:t>
            </a:r>
            <a:r>
              <a:rPr lang="zh-CN" altLang="en-US" sz="2000" dirty="0"/>
              <a:t>合同履行分先后顺序</a:t>
            </a:r>
            <a:r>
              <a:rPr lang="en-US" altLang="zh-CN" sz="2000" dirty="0"/>
              <a:t>.</a:t>
            </a:r>
          </a:p>
          <a:p>
            <a:pPr marL="177800" indent="803275"/>
            <a:r>
              <a:rPr lang="en-US" altLang="zh-CN" sz="2000" dirty="0"/>
              <a:t>(</a:t>
            </a:r>
            <a:r>
              <a:rPr lang="zh-CN" altLang="en-US" sz="2000" dirty="0"/>
              <a:t>３</a:t>
            </a:r>
            <a:r>
              <a:rPr lang="en-US" altLang="zh-CN" sz="2000" dirty="0"/>
              <a:t>)</a:t>
            </a:r>
            <a:r>
              <a:rPr lang="zh-CN" altLang="en-US" sz="2000" dirty="0"/>
              <a:t>有证据证明</a:t>
            </a:r>
            <a:r>
              <a:rPr lang="en-US" altLang="zh-CN" sz="2000" dirty="0" smtClean="0"/>
              <a:t>.</a:t>
            </a:r>
            <a:r>
              <a:rPr lang="zh-CN" altLang="zh-CN" sz="2000" dirty="0"/>
              <a:t> </a:t>
            </a:r>
            <a:r>
              <a:rPr lang="zh-CN" altLang="en-US" sz="2000" dirty="0" smtClean="0"/>
              <a:t>        </a:t>
            </a:r>
            <a:r>
              <a:rPr lang="en-US" altLang="zh-CN" sz="2000" dirty="0" smtClean="0"/>
              <a:t>(</a:t>
            </a:r>
            <a:r>
              <a:rPr lang="zh-CN" altLang="en-US" sz="2000" dirty="0"/>
              <a:t>４</a:t>
            </a:r>
            <a:r>
              <a:rPr lang="en-US" altLang="zh-CN" sz="2000" dirty="0"/>
              <a:t>)</a:t>
            </a:r>
            <a:r>
              <a:rPr lang="zh-CN" altLang="en-US" sz="2000" dirty="0"/>
              <a:t>不安抗辩权的行使者为履行债务顺序在前的一方当事人</a:t>
            </a:r>
            <a:r>
              <a:rPr lang="en-US" altLang="zh-CN" sz="2000" dirty="0"/>
              <a:t>.</a:t>
            </a:r>
          </a:p>
          <a:p>
            <a:pPr marL="177800" indent="446088"/>
            <a:r>
              <a:rPr lang="zh-CN" altLang="en-US" sz="2000" dirty="0" smtClean="0"/>
              <a:t>３</a:t>
            </a:r>
            <a:r>
              <a:rPr lang="en-US" altLang="zh-CN" sz="2000" dirty="0" smtClean="0"/>
              <a:t>.</a:t>
            </a:r>
            <a:r>
              <a:rPr lang="zh-CN" altLang="en-US" sz="2000" dirty="0" smtClean="0"/>
              <a:t> </a:t>
            </a:r>
            <a:r>
              <a:rPr lang="zh-CN" altLang="en-US" sz="2000" dirty="0"/>
              <a:t>行使不安抗辩权的法定情形</a:t>
            </a:r>
          </a:p>
          <a:p>
            <a:pPr marL="177800" indent="446088"/>
            <a:r>
              <a:rPr lang="zh-CN" altLang="en-US" sz="2000" dirty="0"/>
              <a:t>不安抗辩权的规定是为了切实保护当事人的合法权益</a:t>
            </a:r>
            <a:r>
              <a:rPr lang="en-US" altLang="zh-CN" sz="2000" dirty="0"/>
              <a:t>,</a:t>
            </a:r>
            <a:r>
              <a:rPr lang="zh-CN" altLang="en-US" sz="2000" dirty="0"/>
              <a:t>防止借合同进行欺诈</a:t>
            </a:r>
            <a:r>
              <a:rPr lang="en-US" altLang="zh-CN" sz="2000" dirty="0"/>
              <a:t>,</a:t>
            </a:r>
            <a:r>
              <a:rPr lang="zh-CN" altLang="en-US" sz="2000" dirty="0" smtClean="0"/>
              <a:t>促使对方履行义务</a:t>
            </a:r>
            <a:r>
              <a:rPr lang="en-US" altLang="zh-CN" sz="2000" dirty="0"/>
              <a:t>.</a:t>
            </a:r>
            <a:r>
              <a:rPr lang="zh-CN" altLang="en-US" sz="2000" dirty="0"/>
              <a:t>但是</a:t>
            </a:r>
            <a:r>
              <a:rPr lang="en-US" altLang="zh-CN" sz="2000" dirty="0"/>
              <a:t>,</a:t>
            </a:r>
            <a:r>
              <a:rPr lang="zh-CN" altLang="en-US" sz="2000" dirty="0"/>
              <a:t>因为不安抗辩权的行使者为先履行合同</a:t>
            </a:r>
            <a:r>
              <a:rPr lang="zh-CN" altLang="en-US" sz="2000" dirty="0" smtClean="0"/>
              <a:t>当事人</a:t>
            </a:r>
            <a:endParaRPr lang="en-US" altLang="zh-CN" sz="2000" dirty="0" smtClean="0"/>
          </a:p>
          <a:p>
            <a:pPr marL="177800" indent="446088"/>
            <a:r>
              <a:rPr lang="zh-CN" altLang="en-US" sz="2000" dirty="0" smtClean="0"/>
              <a:t>４</a:t>
            </a:r>
            <a:r>
              <a:rPr lang="en-US" altLang="zh-CN" sz="2000" dirty="0" smtClean="0"/>
              <a:t>.</a:t>
            </a:r>
            <a:r>
              <a:rPr lang="zh-CN" altLang="en-US" sz="2000" dirty="0" smtClean="0"/>
              <a:t> 行使不安抗辩权方义务</a:t>
            </a:r>
            <a:endParaRPr lang="en-US" altLang="zh-CN" sz="2000" dirty="0" smtClean="0"/>
          </a:p>
          <a:p>
            <a:pPr indent="1069975"/>
            <a:r>
              <a:rPr lang="en-US" altLang="zh-CN" sz="2000" dirty="0" smtClean="0"/>
              <a:t>(</a:t>
            </a:r>
            <a:r>
              <a:rPr lang="zh-CN" altLang="en-US" sz="2000" dirty="0"/>
              <a:t>１</a:t>
            </a:r>
            <a:r>
              <a:rPr lang="en-US" altLang="zh-CN" sz="2000" dirty="0"/>
              <a:t>)</a:t>
            </a:r>
            <a:r>
              <a:rPr lang="zh-CN" altLang="en-US" sz="2000" dirty="0"/>
              <a:t>举证责任</a:t>
            </a:r>
            <a:r>
              <a:rPr lang="en-US" altLang="zh-CN" sz="2000" dirty="0" smtClean="0"/>
              <a:t>.</a:t>
            </a:r>
            <a:r>
              <a:rPr lang="zh-CN" altLang="en-US" sz="2000" dirty="0" smtClean="0"/>
              <a:t> </a:t>
            </a:r>
            <a:r>
              <a:rPr lang="en-US" altLang="zh-CN" sz="2000" dirty="0" smtClean="0"/>
              <a:t>(</a:t>
            </a:r>
            <a:r>
              <a:rPr lang="zh-CN" altLang="en-US" sz="2000" dirty="0"/>
              <a:t>２</a:t>
            </a:r>
            <a:r>
              <a:rPr lang="en-US" altLang="zh-CN" sz="2000" dirty="0"/>
              <a:t>)</a:t>
            </a:r>
            <a:r>
              <a:rPr lang="zh-CN" altLang="en-US" sz="2000" dirty="0"/>
              <a:t>通知义务</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383540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4401205"/>
          </a:xfrm>
          <a:prstGeom prst="rect">
            <a:avLst/>
          </a:prstGeom>
          <a:noFill/>
        </p:spPr>
        <p:txBody>
          <a:bodyPr wrap="square" rtlCol="0">
            <a:spAutoFit/>
          </a:bodyPr>
          <a:lstStyle/>
          <a:p>
            <a:r>
              <a:rPr lang="zh-CN" altLang="en-US" sz="2400" b="1" dirty="0"/>
              <a:t>一、合同和</a:t>
            </a:r>
            <a:r>
              <a:rPr lang="zh-CN" altLang="en-US" sz="2400" b="1" dirty="0" smtClean="0"/>
              <a:t>合同的分类</a:t>
            </a:r>
            <a:endParaRPr lang="en-US" altLang="zh-CN" sz="2400" b="1" dirty="0" smtClean="0"/>
          </a:p>
          <a:p>
            <a:pPr indent="534988"/>
            <a:r>
              <a:rPr lang="zh-CN" altLang="en-US" sz="2400" dirty="0"/>
              <a:t>一般意义上的合同</a:t>
            </a:r>
            <a:r>
              <a:rPr lang="en-US" altLang="zh-CN" sz="2400" dirty="0"/>
              <a:t>,</a:t>
            </a:r>
            <a:r>
              <a:rPr lang="zh-CN" altLang="en-US" sz="2400" dirty="0"/>
              <a:t>是指当事人之间设立、变更、终止特定权利义务关系的协议</a:t>
            </a:r>
            <a:r>
              <a:rPr lang="en-US" altLang="zh-CN" sz="2400" dirty="0"/>
              <a:t>.</a:t>
            </a:r>
            <a:r>
              <a:rPr lang="zh-CN" altLang="en-US" sz="2400" dirty="0" smtClean="0"/>
              <a:t>社会生活中所发</a:t>
            </a:r>
            <a:r>
              <a:rPr lang="zh-CN" altLang="en-US" sz="2400" dirty="0"/>
              <a:t>生的诸多关系都具有合同性质</a:t>
            </a:r>
            <a:r>
              <a:rPr lang="en-US" altLang="zh-CN" sz="2400" dirty="0"/>
              <a:t>,</a:t>
            </a:r>
            <a:r>
              <a:rPr lang="zh-CN" altLang="en-US" sz="2400" dirty="0"/>
              <a:t>但</a:t>
            </a:r>
            <a:r>
              <a:rPr lang="en-US" altLang="zh-CN" sz="2400" dirty="0"/>
              <a:t>«</a:t>
            </a:r>
            <a:r>
              <a:rPr lang="zh-CN" altLang="en-US" sz="2400" dirty="0"/>
              <a:t>合同法</a:t>
            </a:r>
            <a:r>
              <a:rPr lang="en-US" altLang="zh-CN" sz="2400" dirty="0"/>
              <a:t>»</a:t>
            </a:r>
            <a:r>
              <a:rPr lang="zh-CN" altLang="en-US" sz="2400" dirty="0"/>
              <a:t>中所称合同是平等主体的自然人、</a:t>
            </a:r>
            <a:r>
              <a:rPr lang="zh-CN" altLang="en-US" sz="2400" dirty="0" smtClean="0"/>
              <a:t>法人</a:t>
            </a:r>
            <a:r>
              <a:rPr lang="zh-CN" altLang="en-US" sz="2400" dirty="0"/>
              <a:t>、其他组织之间设立、变更、终止民事权利义务关系的协议</a:t>
            </a:r>
            <a:r>
              <a:rPr lang="en-US" altLang="zh-CN" sz="2400" dirty="0"/>
              <a:t>.</a:t>
            </a:r>
            <a:r>
              <a:rPr lang="zh-CN" altLang="en-US" sz="2400" dirty="0"/>
              <a:t>合同主要有以下种类</a:t>
            </a:r>
            <a:r>
              <a:rPr lang="en-US" altLang="zh-CN" sz="2400" dirty="0" smtClean="0"/>
              <a:t>.</a:t>
            </a:r>
          </a:p>
          <a:p>
            <a:pPr indent="534988"/>
            <a:r>
              <a:rPr lang="en-US" altLang="zh-CN" sz="2000" dirty="0"/>
              <a:t>(</a:t>
            </a:r>
            <a:r>
              <a:rPr lang="zh-CN" altLang="en-US" sz="2000" dirty="0"/>
              <a:t>一</a:t>
            </a:r>
            <a:r>
              <a:rPr lang="en-US" altLang="zh-CN" sz="2000" dirty="0"/>
              <a:t>)</a:t>
            </a:r>
            <a:r>
              <a:rPr lang="zh-CN" altLang="en-US" sz="2000" dirty="0"/>
              <a:t>有名合同和无名合同</a:t>
            </a:r>
          </a:p>
          <a:p>
            <a:pPr marL="534988"/>
            <a:r>
              <a:rPr lang="zh-CN" altLang="en-US" sz="2000" dirty="0"/>
              <a:t>根据法律是否对合同规定有确定的名称与调整规则划分</a:t>
            </a:r>
            <a:r>
              <a:rPr lang="en-US" altLang="zh-CN" sz="2000" dirty="0"/>
              <a:t>,</a:t>
            </a:r>
            <a:r>
              <a:rPr lang="zh-CN" altLang="en-US" sz="2000" dirty="0"/>
              <a:t>合同可分为有名合同和无名</a:t>
            </a:r>
            <a:r>
              <a:rPr lang="zh-CN" altLang="en-US" sz="2000" dirty="0" smtClean="0"/>
              <a:t>合同</a:t>
            </a:r>
            <a:r>
              <a:rPr lang="en-US" altLang="zh-CN" sz="2000" dirty="0"/>
              <a:t>.</a:t>
            </a:r>
            <a:r>
              <a:rPr lang="zh-CN" altLang="en-US" sz="2000" dirty="0"/>
              <a:t>有名合同是立法上规定有确定名称与规则的合同</a:t>
            </a:r>
            <a:r>
              <a:rPr lang="en-US" altLang="zh-CN" sz="2000" dirty="0"/>
              <a:t>,</a:t>
            </a:r>
            <a:r>
              <a:rPr lang="zh-CN" altLang="en-US" sz="2000" dirty="0"/>
              <a:t>又称典型合同</a:t>
            </a:r>
            <a:r>
              <a:rPr lang="en-US" altLang="zh-CN" sz="2000" dirty="0"/>
              <a:t>,</a:t>
            </a:r>
            <a:r>
              <a:rPr lang="zh-CN" altLang="en-US" sz="2000" dirty="0"/>
              <a:t>如</a:t>
            </a:r>
            <a:r>
              <a:rPr lang="en-US" altLang="zh-CN" sz="2000" dirty="0"/>
              <a:t>«</a:t>
            </a:r>
            <a:r>
              <a:rPr lang="zh-CN" altLang="en-US" sz="2000" dirty="0"/>
              <a:t>合同法</a:t>
            </a:r>
            <a:r>
              <a:rPr lang="en-US" altLang="zh-CN" sz="2000" dirty="0"/>
              <a:t>»</a:t>
            </a:r>
            <a:r>
              <a:rPr lang="zh-CN" altLang="en-US" sz="2000" dirty="0"/>
              <a:t>规定的</a:t>
            </a:r>
            <a:r>
              <a:rPr lang="zh-CN" altLang="en-US" sz="2000" dirty="0" smtClean="0"/>
              <a:t>１５种</a:t>
            </a:r>
            <a:r>
              <a:rPr lang="zh-CN" altLang="en-US" sz="2000" dirty="0"/>
              <a:t>有名合同</a:t>
            </a:r>
            <a:r>
              <a:rPr lang="en-US" altLang="zh-CN" sz="2000" dirty="0"/>
              <a:t>.</a:t>
            </a:r>
            <a:r>
              <a:rPr lang="zh-CN" altLang="en-US" sz="2000" dirty="0"/>
              <a:t>无名合同是立法上尚未规定有确定名称与规则的合同</a:t>
            </a:r>
            <a:r>
              <a:rPr lang="en-US" altLang="zh-CN" sz="2000" dirty="0"/>
              <a:t>,</a:t>
            </a:r>
            <a:r>
              <a:rPr lang="zh-CN" altLang="en-US" sz="2000" dirty="0"/>
              <a:t>又称非典型合同</a:t>
            </a:r>
            <a:r>
              <a:rPr lang="en-US" altLang="zh-CN" sz="2000" dirty="0" smtClean="0"/>
              <a:t>.</a:t>
            </a:r>
            <a:r>
              <a:rPr lang="en-US" altLang="zh-CN" sz="2000" dirty="0"/>
              <a:t> </a:t>
            </a:r>
            <a:endParaRPr lang="en-US" altLang="zh-CN" sz="2000" dirty="0" smtClean="0"/>
          </a:p>
          <a:p>
            <a:pPr indent="534988"/>
            <a:r>
              <a:rPr lang="en-US" altLang="zh-CN" sz="2000" dirty="0" smtClean="0"/>
              <a:t>(</a:t>
            </a:r>
            <a:r>
              <a:rPr lang="zh-CN" altLang="en-US" sz="2000" dirty="0"/>
              <a:t>二</a:t>
            </a:r>
            <a:r>
              <a:rPr lang="en-US" altLang="zh-CN" sz="2000" dirty="0"/>
              <a:t>)</a:t>
            </a:r>
            <a:r>
              <a:rPr lang="zh-CN" altLang="en-US" sz="2000" dirty="0"/>
              <a:t>单务合同和双务合同</a:t>
            </a:r>
          </a:p>
          <a:p>
            <a:pPr marL="534988"/>
            <a:r>
              <a:rPr lang="zh-CN" altLang="en-US" sz="2000" dirty="0"/>
              <a:t>根据合同当事人是否互相享有权利、负有义务划分</a:t>
            </a:r>
            <a:r>
              <a:rPr lang="en-US" altLang="zh-CN" sz="2000" dirty="0"/>
              <a:t>,</a:t>
            </a:r>
            <a:r>
              <a:rPr lang="zh-CN" altLang="en-US" sz="2000" dirty="0"/>
              <a:t>合同可分为单务合同和双务合同</a:t>
            </a:r>
            <a:r>
              <a:rPr lang="en-US" altLang="zh-CN" sz="2000" dirty="0" smtClean="0"/>
              <a:t>.</a:t>
            </a:r>
            <a:r>
              <a:rPr lang="zh-CN" altLang="en-US" sz="2000" dirty="0" smtClean="0"/>
              <a:t>单务合同是指仅有一方当事人承担义务</a:t>
            </a:r>
            <a:r>
              <a:rPr lang="zh-CN" altLang="en-US" sz="2000" dirty="0"/>
              <a:t>的合同</a:t>
            </a:r>
            <a:r>
              <a:rPr lang="en-US" altLang="zh-CN" sz="2000" dirty="0"/>
              <a:t>,</a:t>
            </a:r>
            <a:r>
              <a:rPr lang="zh-CN" altLang="en-US" sz="2000" dirty="0"/>
              <a:t>如典型的赠予合同</a:t>
            </a:r>
            <a:r>
              <a:rPr lang="en-US" altLang="zh-CN" sz="2000" dirty="0"/>
              <a:t>.</a:t>
            </a:r>
            <a:r>
              <a:rPr lang="zh-CN" altLang="en-US" sz="2000" dirty="0"/>
              <a:t>双务合同是指双方</a:t>
            </a:r>
            <a:r>
              <a:rPr lang="zh-CN" altLang="en-US" sz="2000" dirty="0" smtClean="0"/>
              <a:t>当事人</a:t>
            </a:r>
            <a:r>
              <a:rPr lang="zh-CN" altLang="en-US" sz="2000" dirty="0"/>
              <a:t>相互享有权利、承担义务的合同</a:t>
            </a:r>
            <a:r>
              <a:rPr lang="en-US" altLang="zh-CN" sz="2000" dirty="0"/>
              <a:t>.</a:t>
            </a:r>
            <a:r>
              <a:rPr lang="zh-CN" altLang="en-US" sz="2000" dirty="0"/>
              <a:t>绝大部分合同皆为双务合同</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247505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712916" y="937000"/>
            <a:ext cx="10871990" cy="4031873"/>
          </a:xfrm>
          <a:prstGeom prst="rect">
            <a:avLst/>
          </a:prstGeom>
          <a:noFill/>
        </p:spPr>
        <p:txBody>
          <a:bodyPr wrap="square" rtlCol="0">
            <a:spAutoFit/>
          </a:bodyPr>
          <a:lstStyle/>
          <a:p>
            <a:r>
              <a:rPr lang="zh-CN" altLang="en-US" sz="2400" dirty="0"/>
              <a:t>四、抗辩权的行使</a:t>
            </a:r>
          </a:p>
          <a:p>
            <a:pPr indent="623888"/>
            <a:r>
              <a:rPr lang="zh-CN" altLang="en-US" sz="2400" dirty="0"/>
              <a:t>抗辩权</a:t>
            </a:r>
            <a:r>
              <a:rPr lang="en-US" altLang="zh-CN" sz="2400" dirty="0"/>
              <a:t>,</a:t>
            </a:r>
            <a:r>
              <a:rPr lang="zh-CN" altLang="en-US" sz="2400" dirty="0"/>
              <a:t>就是指在双务合同中</a:t>
            </a:r>
            <a:r>
              <a:rPr lang="en-US" altLang="zh-CN" sz="2400" dirty="0"/>
              <a:t>,</a:t>
            </a:r>
            <a:r>
              <a:rPr lang="zh-CN" altLang="en-US" sz="2400" dirty="0"/>
              <a:t>一方当事人依法对抗对方要求或者否认对方权利主张</a:t>
            </a:r>
            <a:r>
              <a:rPr lang="zh-CN" altLang="en-US" sz="2400" dirty="0" smtClean="0"/>
              <a:t>的权</a:t>
            </a:r>
            <a:r>
              <a:rPr lang="zh-CN" altLang="en-US" sz="2400" dirty="0"/>
              <a:t>利</a:t>
            </a:r>
            <a:r>
              <a:rPr lang="en-US" altLang="zh-CN" sz="2400" dirty="0"/>
              <a:t>.«</a:t>
            </a:r>
            <a:r>
              <a:rPr lang="zh-CN" altLang="en-US" sz="2400" dirty="0"/>
              <a:t>合同法</a:t>
            </a:r>
            <a:r>
              <a:rPr lang="en-US" altLang="zh-CN" sz="2400" dirty="0"/>
              <a:t>»</a:t>
            </a:r>
            <a:r>
              <a:rPr lang="zh-CN" altLang="en-US" sz="2400" dirty="0"/>
              <a:t>规定的抗辩权有同时履行抗辩权、后履行抗辩权和不安抗辩权</a:t>
            </a:r>
            <a:r>
              <a:rPr lang="en-US" altLang="zh-CN" sz="2400" dirty="0"/>
              <a:t>.</a:t>
            </a:r>
          </a:p>
          <a:p>
            <a:pPr indent="623888"/>
            <a:r>
              <a:rPr lang="en-US" altLang="zh-CN" sz="2000" dirty="0"/>
              <a:t>(</a:t>
            </a:r>
            <a:r>
              <a:rPr lang="zh-CN" altLang="en-US" sz="2000" dirty="0"/>
              <a:t>四</a:t>
            </a:r>
            <a:r>
              <a:rPr lang="en-US" altLang="zh-CN" sz="2000" dirty="0"/>
              <a:t>)</a:t>
            </a:r>
            <a:r>
              <a:rPr lang="zh-CN" altLang="en-US" sz="2000" dirty="0"/>
              <a:t>相关的其他法律规定</a:t>
            </a:r>
          </a:p>
          <a:p>
            <a:pPr indent="623888"/>
            <a:r>
              <a:rPr lang="zh-CN" altLang="en-US" sz="2000" dirty="0"/>
              <a:t>有关合同的履行</a:t>
            </a:r>
            <a:r>
              <a:rPr lang="en-US" altLang="zh-CN" sz="2000" dirty="0"/>
              <a:t>,</a:t>
            </a:r>
            <a:r>
              <a:rPr lang="zh-CN" altLang="en-US" sz="2000" dirty="0"/>
              <a:t>法律还有一些其他的规定</a:t>
            </a:r>
            <a:r>
              <a:rPr lang="en-US" altLang="zh-CN" sz="2000" dirty="0"/>
              <a:t>.</a:t>
            </a:r>
          </a:p>
          <a:p>
            <a:pPr indent="1069975"/>
            <a:r>
              <a:rPr lang="en-US" altLang="zh-CN" sz="2000" dirty="0"/>
              <a:t>(</a:t>
            </a:r>
            <a:r>
              <a:rPr lang="zh-CN" altLang="en-US" sz="2000" dirty="0"/>
              <a:t>１</a:t>
            </a:r>
            <a:r>
              <a:rPr lang="en-US" altLang="zh-CN" sz="2000" dirty="0"/>
              <a:t>)</a:t>
            </a:r>
            <a:r>
              <a:rPr lang="zh-CN" altLang="en-US" sz="2000" dirty="0"/>
              <a:t>债权人分立、合并或者变更住所没有通知债务人</a:t>
            </a:r>
            <a:r>
              <a:rPr lang="en-US" altLang="zh-CN" sz="2000" dirty="0"/>
              <a:t>,</a:t>
            </a:r>
            <a:r>
              <a:rPr lang="zh-CN" altLang="en-US" sz="2000" dirty="0"/>
              <a:t>致使履行债务发生困难的</a:t>
            </a:r>
            <a:r>
              <a:rPr lang="en-US" altLang="zh-CN" sz="2000" dirty="0"/>
              <a:t>,</a:t>
            </a:r>
            <a:r>
              <a:rPr lang="zh-CN" altLang="en-US" sz="2000" dirty="0"/>
              <a:t>债务人</a:t>
            </a:r>
          </a:p>
          <a:p>
            <a:pPr indent="1069975"/>
            <a:r>
              <a:rPr lang="zh-CN" altLang="en-US" sz="2000" dirty="0"/>
              <a:t>可以中止履行或者将标的物提存</a:t>
            </a:r>
            <a:r>
              <a:rPr lang="en-US" altLang="zh-CN" sz="2000" dirty="0"/>
              <a:t>.</a:t>
            </a:r>
          </a:p>
          <a:p>
            <a:pPr indent="1069975"/>
            <a:r>
              <a:rPr lang="en-US" altLang="zh-CN" sz="2000" dirty="0"/>
              <a:t>(</a:t>
            </a:r>
            <a:r>
              <a:rPr lang="zh-CN" altLang="en-US" sz="2000" dirty="0"/>
              <a:t>２</a:t>
            </a:r>
            <a:r>
              <a:rPr lang="en-US" altLang="zh-CN" sz="2000" dirty="0"/>
              <a:t>)</a:t>
            </a:r>
            <a:r>
              <a:rPr lang="zh-CN" altLang="en-US" sz="2000" dirty="0"/>
              <a:t>债权人可以拒绝债务人提前履行债务</a:t>
            </a:r>
            <a:r>
              <a:rPr lang="en-US" altLang="zh-CN" sz="2000" dirty="0"/>
              <a:t>,</a:t>
            </a:r>
            <a:r>
              <a:rPr lang="zh-CN" altLang="en-US" sz="2000" dirty="0"/>
              <a:t>但提前履行不损害债权人利益的除外</a:t>
            </a:r>
            <a:r>
              <a:rPr lang="en-US" altLang="zh-CN" sz="2000" dirty="0"/>
              <a:t>.</a:t>
            </a:r>
            <a:r>
              <a:rPr lang="zh-CN" altLang="en-US" sz="2000" dirty="0"/>
              <a:t>债务</a:t>
            </a:r>
          </a:p>
          <a:p>
            <a:pPr indent="1069975"/>
            <a:r>
              <a:rPr lang="zh-CN" altLang="en-US" sz="2000" dirty="0"/>
              <a:t>人提前履行债务给债权人增加的费用</a:t>
            </a:r>
            <a:r>
              <a:rPr lang="en-US" altLang="zh-CN" sz="2000" dirty="0"/>
              <a:t>,</a:t>
            </a:r>
            <a:r>
              <a:rPr lang="zh-CN" altLang="en-US" sz="2000" dirty="0"/>
              <a:t>由债务人负担</a:t>
            </a:r>
            <a:r>
              <a:rPr lang="en-US" altLang="zh-CN" sz="2000" dirty="0"/>
              <a:t>.</a:t>
            </a:r>
          </a:p>
          <a:p>
            <a:pPr indent="1069975"/>
            <a:r>
              <a:rPr lang="en-US" altLang="zh-CN" sz="2000" dirty="0"/>
              <a:t>(</a:t>
            </a:r>
            <a:r>
              <a:rPr lang="zh-CN" altLang="en-US" sz="2000" dirty="0"/>
              <a:t>３</a:t>
            </a:r>
            <a:r>
              <a:rPr lang="en-US" altLang="zh-CN" sz="2000" dirty="0"/>
              <a:t>)</a:t>
            </a:r>
            <a:r>
              <a:rPr lang="zh-CN" altLang="en-US" sz="2000" dirty="0"/>
              <a:t>债权人可以拒绝债务人部分履行债务</a:t>
            </a:r>
            <a:r>
              <a:rPr lang="en-US" altLang="zh-CN" sz="2000" dirty="0"/>
              <a:t>,</a:t>
            </a:r>
            <a:r>
              <a:rPr lang="zh-CN" altLang="en-US" sz="2000" dirty="0"/>
              <a:t>但部分履行不损害债权人利益的除外</a:t>
            </a:r>
            <a:r>
              <a:rPr lang="en-US" altLang="zh-CN" sz="2000" dirty="0"/>
              <a:t>.</a:t>
            </a:r>
            <a:r>
              <a:rPr lang="zh-CN" altLang="en-US" sz="2000" dirty="0"/>
              <a:t>债务</a:t>
            </a:r>
          </a:p>
          <a:p>
            <a:pPr indent="1069975"/>
            <a:r>
              <a:rPr lang="zh-CN" altLang="en-US" sz="2000" dirty="0"/>
              <a:t>人部分履行债务给债权人增加的费用</a:t>
            </a:r>
            <a:r>
              <a:rPr lang="en-US" altLang="zh-CN" sz="2000" dirty="0"/>
              <a:t>,</a:t>
            </a:r>
            <a:r>
              <a:rPr lang="zh-CN" altLang="en-US" sz="2000" dirty="0"/>
              <a:t>由债务人负担</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0857635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712916" y="937000"/>
            <a:ext cx="10871990" cy="4339650"/>
          </a:xfrm>
          <a:prstGeom prst="rect">
            <a:avLst/>
          </a:prstGeom>
          <a:noFill/>
        </p:spPr>
        <p:txBody>
          <a:bodyPr wrap="square" rtlCol="0">
            <a:spAutoFit/>
          </a:bodyPr>
          <a:lstStyle/>
          <a:p>
            <a:r>
              <a:rPr lang="zh-CN" altLang="en-US" sz="2400" dirty="0"/>
              <a:t>五、保全措施</a:t>
            </a:r>
          </a:p>
          <a:p>
            <a:pPr indent="623888"/>
            <a:r>
              <a:rPr lang="zh-CN" altLang="en-US" sz="2400" dirty="0"/>
              <a:t>合同的保全措施</a:t>
            </a:r>
            <a:r>
              <a:rPr lang="en-US" altLang="zh-CN" sz="2400" dirty="0"/>
              <a:t>,</a:t>
            </a:r>
            <a:r>
              <a:rPr lang="zh-CN" altLang="en-US" sz="2400" dirty="0"/>
              <a:t>是指为了防止因债务人的财产不当减少而给债权人的债权带来危害</a:t>
            </a:r>
            <a:r>
              <a:rPr lang="en-US" altLang="zh-CN" sz="2400" dirty="0" smtClean="0"/>
              <a:t>,</a:t>
            </a:r>
            <a:r>
              <a:rPr lang="zh-CN" altLang="en-US" sz="2400" dirty="0" smtClean="0"/>
              <a:t>法律允许债权人为</a:t>
            </a:r>
            <a:r>
              <a:rPr lang="zh-CN" altLang="en-US" sz="2400" dirty="0"/>
              <a:t>保全其债权的实现而采取的法律措施</a:t>
            </a:r>
            <a:r>
              <a:rPr lang="en-US" altLang="zh-CN" sz="2400" dirty="0"/>
              <a:t>.</a:t>
            </a:r>
            <a:r>
              <a:rPr lang="zh-CN" altLang="en-US" sz="2400" dirty="0"/>
              <a:t>合同的保全措施有两种</a:t>
            </a:r>
            <a:r>
              <a:rPr lang="en-US" altLang="zh-CN" sz="2400" dirty="0"/>
              <a:t>:</a:t>
            </a:r>
            <a:r>
              <a:rPr lang="zh-CN" altLang="en-US" sz="2400" dirty="0" smtClean="0"/>
              <a:t>代位权</a:t>
            </a:r>
            <a:r>
              <a:rPr lang="zh-CN" altLang="en-US" sz="2000" dirty="0"/>
              <a:t>和撤销权</a:t>
            </a:r>
            <a:r>
              <a:rPr lang="en-US" altLang="zh-CN" sz="2000" dirty="0"/>
              <a:t>.</a:t>
            </a:r>
          </a:p>
          <a:p>
            <a:pPr marL="266700" indent="446088"/>
            <a:r>
              <a:rPr lang="en-US" altLang="zh-CN" sz="2000" dirty="0"/>
              <a:t>(</a:t>
            </a:r>
            <a:r>
              <a:rPr lang="zh-CN" altLang="en-US" sz="2000" dirty="0"/>
              <a:t>一</a:t>
            </a:r>
            <a:r>
              <a:rPr lang="en-US" altLang="zh-CN" sz="2000" dirty="0"/>
              <a:t>)</a:t>
            </a:r>
            <a:r>
              <a:rPr lang="zh-CN" altLang="en-US" sz="2000" dirty="0"/>
              <a:t>代位权</a:t>
            </a:r>
          </a:p>
          <a:p>
            <a:pPr marL="266700" indent="446088"/>
            <a:r>
              <a:rPr lang="zh-CN" altLang="en-US" sz="2000" dirty="0" smtClean="0"/>
              <a:t>１</a:t>
            </a:r>
            <a:r>
              <a:rPr lang="en-US" altLang="zh-CN" sz="2000" dirty="0" smtClean="0"/>
              <a:t>.</a:t>
            </a:r>
            <a:r>
              <a:rPr lang="zh-CN" altLang="en-US" sz="2000" dirty="0" smtClean="0"/>
              <a:t>代位权</a:t>
            </a:r>
            <a:r>
              <a:rPr lang="zh-CN" altLang="en-US" sz="2000" dirty="0"/>
              <a:t>的概念</a:t>
            </a:r>
          </a:p>
          <a:p>
            <a:pPr marL="266700" indent="446088"/>
            <a:r>
              <a:rPr lang="zh-CN" altLang="en-US" sz="2000" dirty="0"/>
              <a:t>代位权</a:t>
            </a:r>
            <a:r>
              <a:rPr lang="en-US" altLang="zh-CN" sz="2000" dirty="0"/>
              <a:t>,</a:t>
            </a:r>
            <a:r>
              <a:rPr lang="zh-CN" altLang="en-US" sz="2000" dirty="0"/>
              <a:t>是指债务人怠于行使权利</a:t>
            </a:r>
            <a:r>
              <a:rPr lang="en-US" altLang="zh-CN" sz="2000" dirty="0"/>
              <a:t>,</a:t>
            </a:r>
            <a:r>
              <a:rPr lang="zh-CN" altLang="en-US" sz="2000" dirty="0"/>
              <a:t>债权人为保全债权</a:t>
            </a:r>
            <a:r>
              <a:rPr lang="en-US" altLang="zh-CN" sz="2000" dirty="0"/>
              <a:t>,</a:t>
            </a:r>
            <a:r>
              <a:rPr lang="zh-CN" altLang="en-US" sz="2000" dirty="0"/>
              <a:t>以自己的名义向</a:t>
            </a:r>
            <a:r>
              <a:rPr lang="zh-CN" altLang="en-US" sz="2000" dirty="0" smtClean="0"/>
              <a:t>第三人行使债务人现有债权</a:t>
            </a:r>
            <a:r>
              <a:rPr lang="zh-CN" altLang="en-US" sz="2000" dirty="0"/>
              <a:t>的权利</a:t>
            </a:r>
            <a:r>
              <a:rPr lang="en-US" altLang="zh-CN" sz="2000" dirty="0"/>
              <a:t>,</a:t>
            </a:r>
            <a:r>
              <a:rPr lang="zh-CN" altLang="en-US" sz="2000" dirty="0"/>
              <a:t>其目的在于保护债务人的责任财产</a:t>
            </a:r>
            <a:r>
              <a:rPr lang="en-US" altLang="zh-CN" sz="2000" dirty="0"/>
              <a:t>.</a:t>
            </a:r>
          </a:p>
          <a:p>
            <a:pPr marL="266700" indent="446088"/>
            <a:r>
              <a:rPr lang="zh-CN" altLang="en-US" sz="2000" dirty="0" smtClean="0"/>
              <a:t>２</a:t>
            </a:r>
            <a:r>
              <a:rPr lang="en-US" altLang="zh-CN" sz="2000" dirty="0" smtClean="0"/>
              <a:t>.</a:t>
            </a:r>
            <a:r>
              <a:rPr lang="zh-CN" altLang="en-US" sz="2000" dirty="0" smtClean="0"/>
              <a:t>行使代位权</a:t>
            </a:r>
            <a:r>
              <a:rPr lang="zh-CN" altLang="en-US" sz="2000" dirty="0"/>
              <a:t>的条件</a:t>
            </a:r>
          </a:p>
          <a:p>
            <a:pPr marL="266700" indent="446088"/>
            <a:r>
              <a:rPr lang="en-US" altLang="zh-CN" sz="2000" dirty="0"/>
              <a:t>«</a:t>
            </a:r>
            <a:r>
              <a:rPr lang="zh-CN" altLang="en-US" sz="2000" dirty="0"/>
              <a:t>合同法</a:t>
            </a:r>
            <a:r>
              <a:rPr lang="en-US" altLang="zh-CN" sz="2000" dirty="0"/>
              <a:t>»</a:t>
            </a:r>
            <a:r>
              <a:rPr lang="zh-CN" altLang="en-US" sz="2000" dirty="0"/>
              <a:t>规</a:t>
            </a:r>
            <a:r>
              <a:rPr lang="zh-CN" altLang="en-US" sz="2000" dirty="0" smtClean="0"/>
              <a:t>定行使代位权应</a:t>
            </a:r>
            <a:r>
              <a:rPr lang="zh-CN" altLang="en-US" sz="2000" dirty="0"/>
              <a:t>具备以下条件</a:t>
            </a:r>
            <a:r>
              <a:rPr lang="en-US" altLang="zh-CN" sz="2000" dirty="0"/>
              <a:t>:</a:t>
            </a:r>
            <a:r>
              <a:rPr lang="zh-CN" altLang="en-US" sz="2000" dirty="0"/>
              <a:t>债务人对第三人享有债权</a:t>
            </a:r>
            <a:r>
              <a:rPr lang="en-US" altLang="zh-CN" sz="2000" dirty="0"/>
              <a:t>,</a:t>
            </a:r>
            <a:r>
              <a:rPr lang="zh-CN" altLang="en-US" sz="2000" dirty="0" smtClean="0"/>
              <a:t>且该债权是非专属于债务</a:t>
            </a:r>
            <a:r>
              <a:rPr lang="zh-CN" altLang="en-US" sz="2000" dirty="0"/>
              <a:t>人的权利</a:t>
            </a:r>
            <a:r>
              <a:rPr lang="en-US" altLang="zh-CN" sz="2000" dirty="0"/>
              <a:t>;</a:t>
            </a:r>
            <a:r>
              <a:rPr lang="zh-CN" altLang="en-US" sz="2000" dirty="0"/>
              <a:t>债务人怠于行使其债权</a:t>
            </a:r>
            <a:r>
              <a:rPr lang="en-US" altLang="zh-CN" sz="2000" dirty="0"/>
              <a:t>,</a:t>
            </a:r>
            <a:r>
              <a:rPr lang="zh-CN" altLang="en-US" sz="2000" dirty="0"/>
              <a:t>在应当收取且能够收取债务时不收取</a:t>
            </a:r>
            <a:r>
              <a:rPr lang="en-US" altLang="zh-CN" sz="2000" dirty="0"/>
              <a:t>;</a:t>
            </a:r>
            <a:r>
              <a:rPr lang="zh-CN" altLang="en-US" sz="2000" dirty="0" smtClean="0"/>
              <a:t>债务人怠于</a:t>
            </a:r>
            <a:r>
              <a:rPr lang="zh-CN" altLang="en-US" sz="2000" dirty="0"/>
              <a:t>行使自己的债权</a:t>
            </a:r>
            <a:r>
              <a:rPr lang="en-US" altLang="zh-CN" sz="2000" dirty="0"/>
              <a:t>,</a:t>
            </a:r>
            <a:r>
              <a:rPr lang="zh-CN" altLang="en-US" sz="2000" dirty="0"/>
              <a:t>已害及债权人的债权</a:t>
            </a:r>
            <a:r>
              <a:rPr lang="en-US" altLang="zh-CN" sz="2000" dirty="0"/>
              <a:t>;</a:t>
            </a:r>
            <a:r>
              <a:rPr lang="zh-CN" altLang="en-US" sz="2000" dirty="0"/>
              <a:t>债务人已陷于迟延履行</a:t>
            </a:r>
            <a:r>
              <a:rPr lang="en-US" altLang="zh-CN" sz="2000" dirty="0"/>
              <a:t>.</a:t>
            </a:r>
          </a:p>
          <a:p>
            <a:pPr marL="266700" indent="446088"/>
            <a:r>
              <a:rPr lang="zh-CN" altLang="en-US" sz="2000" dirty="0"/>
              <a:t>代位权的行使范围以债权人的债权为限</a:t>
            </a:r>
            <a:r>
              <a:rPr lang="en-US" altLang="zh-CN" sz="2000" dirty="0"/>
              <a:t>.</a:t>
            </a:r>
            <a:r>
              <a:rPr lang="zh-CN" altLang="en-US" sz="2000" dirty="0"/>
              <a:t>债权人行使代位权的必要费用</a:t>
            </a:r>
            <a:r>
              <a:rPr lang="en-US" altLang="zh-CN" sz="2000" dirty="0"/>
              <a:t>,</a:t>
            </a:r>
            <a:r>
              <a:rPr lang="zh-CN" altLang="en-US" sz="2000" dirty="0" smtClean="0"/>
              <a:t>由债务人负</a:t>
            </a:r>
            <a:r>
              <a:rPr lang="ja-JP" altLang="en-US" sz="2000" dirty="0" smtClean="0"/>
              <a:t>担</a:t>
            </a:r>
            <a:r>
              <a:rPr lang="en-US" altLang="ja-JP" sz="20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332066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合同的履行</a:t>
            </a:r>
            <a:endParaRPr lang="zh-CN" altLang="en-US" sz="3200" b="1" dirty="0"/>
          </a:p>
        </p:txBody>
      </p:sp>
      <p:sp>
        <p:nvSpPr>
          <p:cNvPr id="37" name="文本框 36"/>
          <p:cNvSpPr txBox="1"/>
          <p:nvPr/>
        </p:nvSpPr>
        <p:spPr>
          <a:xfrm>
            <a:off x="712916" y="937000"/>
            <a:ext cx="10871990" cy="4955203"/>
          </a:xfrm>
          <a:prstGeom prst="rect">
            <a:avLst/>
          </a:prstGeom>
          <a:noFill/>
        </p:spPr>
        <p:txBody>
          <a:bodyPr wrap="square" rtlCol="0">
            <a:spAutoFit/>
          </a:bodyPr>
          <a:lstStyle/>
          <a:p>
            <a:r>
              <a:rPr lang="zh-CN" altLang="en-US" sz="2400" dirty="0"/>
              <a:t>五、保全措施</a:t>
            </a:r>
          </a:p>
          <a:p>
            <a:pPr indent="623888"/>
            <a:r>
              <a:rPr lang="zh-CN" altLang="en-US" sz="2400" dirty="0"/>
              <a:t>合同的保全措施</a:t>
            </a:r>
            <a:r>
              <a:rPr lang="en-US" altLang="zh-CN" sz="2400" dirty="0"/>
              <a:t>,</a:t>
            </a:r>
            <a:r>
              <a:rPr lang="zh-CN" altLang="en-US" sz="2400" dirty="0"/>
              <a:t>是指为了防止因债务人的财产不当减少而给债权人的债权带来危害</a:t>
            </a:r>
            <a:r>
              <a:rPr lang="en-US" altLang="zh-CN" sz="2400" dirty="0" smtClean="0"/>
              <a:t>,</a:t>
            </a:r>
            <a:r>
              <a:rPr lang="zh-CN" altLang="en-US" sz="2400" dirty="0" smtClean="0"/>
              <a:t>法律允许债权人为</a:t>
            </a:r>
            <a:r>
              <a:rPr lang="zh-CN" altLang="en-US" sz="2400" dirty="0"/>
              <a:t>保全其债权的实现而采取的法律措施</a:t>
            </a:r>
            <a:r>
              <a:rPr lang="en-US" altLang="zh-CN" sz="2400" dirty="0"/>
              <a:t>.</a:t>
            </a:r>
            <a:r>
              <a:rPr lang="zh-CN" altLang="en-US" sz="2400" dirty="0"/>
              <a:t>合同的保全措施有两种</a:t>
            </a:r>
            <a:r>
              <a:rPr lang="en-US" altLang="zh-CN" sz="2400" dirty="0"/>
              <a:t>:</a:t>
            </a:r>
            <a:r>
              <a:rPr lang="zh-CN" altLang="en-US" sz="2400" dirty="0" smtClean="0"/>
              <a:t>代位权</a:t>
            </a:r>
            <a:r>
              <a:rPr lang="zh-CN" altLang="en-US" sz="2000" dirty="0"/>
              <a:t>和撤销权</a:t>
            </a:r>
            <a:r>
              <a:rPr lang="en-US" altLang="zh-CN" sz="2000" dirty="0"/>
              <a:t>.</a:t>
            </a:r>
          </a:p>
          <a:p>
            <a:pPr indent="623888"/>
            <a:endParaRPr lang="en-US" altLang="zh-CN" sz="2000" dirty="0" smtClean="0"/>
          </a:p>
          <a:p>
            <a:pPr indent="623888"/>
            <a:r>
              <a:rPr lang="en-US" altLang="zh-CN" sz="2000" dirty="0" smtClean="0"/>
              <a:t>(</a:t>
            </a:r>
            <a:r>
              <a:rPr lang="zh-CN" altLang="en-US" sz="2000" dirty="0"/>
              <a:t>二</a:t>
            </a:r>
            <a:r>
              <a:rPr lang="en-US" altLang="zh-CN" sz="2000" dirty="0"/>
              <a:t>)</a:t>
            </a:r>
            <a:r>
              <a:rPr lang="zh-CN" altLang="en-US" sz="2000" dirty="0"/>
              <a:t>撤销权</a:t>
            </a:r>
          </a:p>
          <a:p>
            <a:pPr indent="623888"/>
            <a:r>
              <a:rPr lang="zh-CN" altLang="en-US" sz="2000" dirty="0" smtClean="0"/>
              <a:t>１</a:t>
            </a:r>
            <a:r>
              <a:rPr lang="en-US" altLang="zh-CN" sz="2000" dirty="0" smtClean="0"/>
              <a:t>.</a:t>
            </a:r>
            <a:r>
              <a:rPr lang="zh-CN" altLang="en-US" sz="2000" dirty="0" smtClean="0"/>
              <a:t> </a:t>
            </a:r>
            <a:r>
              <a:rPr lang="zh-CN" altLang="en-US" sz="2000" dirty="0"/>
              <a:t>撤销权的概念</a:t>
            </a:r>
          </a:p>
          <a:p>
            <a:pPr indent="623888"/>
            <a:r>
              <a:rPr lang="zh-CN" altLang="en-US" sz="2000" dirty="0"/>
              <a:t>撤销权</a:t>
            </a:r>
            <a:r>
              <a:rPr lang="en-US" altLang="zh-CN" sz="2000" dirty="0"/>
              <a:t>,</a:t>
            </a:r>
            <a:r>
              <a:rPr lang="zh-CN" altLang="en-US" sz="2000" dirty="0"/>
              <a:t>亦称废罢诉权</a:t>
            </a:r>
            <a:r>
              <a:rPr lang="en-US" altLang="zh-CN" sz="2000" dirty="0"/>
              <a:t>,</a:t>
            </a:r>
            <a:r>
              <a:rPr lang="zh-CN" altLang="en-US" sz="2000" dirty="0"/>
              <a:t>是指债权人对于债务人、第三人损害债权的行为</a:t>
            </a:r>
            <a:r>
              <a:rPr lang="en-US" altLang="zh-CN" sz="2000" dirty="0"/>
              <a:t>,</a:t>
            </a:r>
            <a:r>
              <a:rPr lang="zh-CN" altLang="en-US" sz="2000" dirty="0"/>
              <a:t>可以申请人</a:t>
            </a:r>
            <a:r>
              <a:rPr lang="zh-CN" altLang="en-US" sz="2000" dirty="0" smtClean="0"/>
              <a:t>民法</a:t>
            </a:r>
            <a:r>
              <a:rPr lang="zh-CN" altLang="en-US" sz="2000" dirty="0"/>
              <a:t>院予以撤销的权利</a:t>
            </a:r>
            <a:r>
              <a:rPr lang="en-US" altLang="zh-CN" sz="2000" dirty="0"/>
              <a:t>,</a:t>
            </a:r>
            <a:r>
              <a:rPr lang="zh-CN" altLang="en-US" sz="2000" dirty="0"/>
              <a:t>其目的在于恢复债务人、第三人的责任财产</a:t>
            </a:r>
            <a:r>
              <a:rPr lang="en-US" altLang="zh-CN" sz="2000" dirty="0" smtClean="0"/>
              <a:t>.</a:t>
            </a:r>
          </a:p>
          <a:p>
            <a:pPr indent="623888"/>
            <a:r>
              <a:rPr lang="zh-CN" altLang="en-US" sz="2000" dirty="0" smtClean="0"/>
              <a:t> ２</a:t>
            </a:r>
            <a:r>
              <a:rPr lang="en-US" altLang="zh-CN" sz="2000" dirty="0" smtClean="0"/>
              <a:t>.</a:t>
            </a:r>
            <a:r>
              <a:rPr lang="zh-CN" altLang="en-US" sz="2000" dirty="0" smtClean="0"/>
              <a:t> </a:t>
            </a:r>
            <a:r>
              <a:rPr lang="zh-CN" altLang="en-US" sz="2000" dirty="0"/>
              <a:t>撤销权行使的相关法律规定</a:t>
            </a:r>
          </a:p>
          <a:p>
            <a:pPr indent="623888"/>
            <a:r>
              <a:rPr lang="en-US" altLang="zh-CN" sz="2000" dirty="0"/>
              <a:t>«</a:t>
            </a:r>
            <a:r>
              <a:rPr lang="zh-CN" altLang="en-US" sz="2000" dirty="0"/>
              <a:t>合同法</a:t>
            </a:r>
            <a:r>
              <a:rPr lang="en-US" altLang="zh-CN" sz="2000" dirty="0"/>
              <a:t>»</a:t>
            </a:r>
            <a:r>
              <a:rPr lang="zh-CN" altLang="en-US" sz="2000" dirty="0"/>
              <a:t>对撤销权的行使还有以下规定</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撤销权的行使范围以债权人的债权为限</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债权人行使撤销权的必要费用</a:t>
            </a:r>
            <a:r>
              <a:rPr lang="en-US" altLang="zh-CN" sz="2000" dirty="0"/>
              <a:t>,</a:t>
            </a:r>
            <a:r>
              <a:rPr lang="zh-CN" altLang="en-US" sz="2000" dirty="0"/>
              <a:t>由债务人负担</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撤销权自债权人知道或者应当知道撤销事由之日起１年内行使</a:t>
            </a:r>
            <a:r>
              <a:rPr lang="en-US" altLang="zh-CN" sz="2000" dirty="0"/>
              <a:t>.</a:t>
            </a:r>
            <a:r>
              <a:rPr lang="zh-CN" altLang="en-US" sz="2000" dirty="0"/>
              <a:t>自债务人的行为</a:t>
            </a:r>
          </a:p>
          <a:p>
            <a:pPr indent="623888"/>
            <a:r>
              <a:rPr lang="zh-CN" altLang="en-US" sz="2000" dirty="0"/>
              <a:t>发生之日起５年内没有行使撤销权的</a:t>
            </a:r>
            <a:r>
              <a:rPr lang="en-US" altLang="zh-CN" sz="2000" dirty="0"/>
              <a:t>,</a:t>
            </a:r>
            <a:r>
              <a:rPr lang="zh-CN" altLang="en-US" sz="2000" dirty="0"/>
              <a:t>该撤销权消灭</a:t>
            </a:r>
            <a:r>
              <a:rPr lang="en-US" altLang="zh-CN" sz="2000" dirty="0"/>
              <a:t>.</a:t>
            </a:r>
            <a:endParaRPr lang="en-US" altLang="ja-JP" sz="2000" dirty="0" smtClean="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4908790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712916" y="937000"/>
            <a:ext cx="10871990" cy="5509200"/>
          </a:xfrm>
          <a:prstGeom prst="rect">
            <a:avLst/>
          </a:prstGeom>
          <a:noFill/>
        </p:spPr>
        <p:txBody>
          <a:bodyPr wrap="square" rtlCol="0">
            <a:spAutoFit/>
          </a:bodyPr>
          <a:lstStyle/>
          <a:p>
            <a:r>
              <a:rPr lang="zh-CN" altLang="en-US" sz="2400" dirty="0" smtClean="0"/>
              <a:t>       合同的</a:t>
            </a:r>
            <a:r>
              <a:rPr lang="zh-CN" altLang="en-US" sz="2400" dirty="0"/>
              <a:t>担保</a:t>
            </a:r>
            <a:r>
              <a:rPr lang="en-US" altLang="zh-CN" sz="2400" dirty="0"/>
              <a:t>,</a:t>
            </a:r>
            <a:r>
              <a:rPr lang="zh-CN" altLang="en-US" sz="2400" dirty="0"/>
              <a:t>是指为保障合同债权的实现</a:t>
            </a:r>
            <a:r>
              <a:rPr lang="en-US" altLang="zh-CN" sz="2400" dirty="0"/>
              <a:t>,</a:t>
            </a:r>
            <a:r>
              <a:rPr lang="zh-CN" altLang="en-US" sz="2400" dirty="0"/>
              <a:t>由当事人双方依照法律规定</a:t>
            </a:r>
            <a:r>
              <a:rPr lang="en-US" altLang="zh-CN" sz="2400" dirty="0"/>
              <a:t>,</a:t>
            </a:r>
            <a:r>
              <a:rPr lang="zh-CN" altLang="en-US" sz="2400" dirty="0" smtClean="0"/>
              <a:t>经过协商一致而设</a:t>
            </a:r>
            <a:r>
              <a:rPr lang="zh-CN" altLang="en-US" sz="2400" dirty="0"/>
              <a:t>定的法律措施</a:t>
            </a:r>
            <a:r>
              <a:rPr lang="en-US" altLang="zh-CN" sz="2400" dirty="0"/>
              <a:t>.</a:t>
            </a:r>
            <a:r>
              <a:rPr lang="zh-CN" altLang="en-US" sz="2400" dirty="0"/>
              <a:t>担保方式为保证、抵押、质押、留置和定金</a:t>
            </a:r>
            <a:r>
              <a:rPr lang="en-US" altLang="zh-CN" sz="2400" dirty="0" smtClean="0"/>
              <a:t>.</a:t>
            </a:r>
          </a:p>
          <a:p>
            <a:endParaRPr lang="en-US" altLang="zh-CN" sz="2000" dirty="0" smtClean="0"/>
          </a:p>
          <a:p>
            <a:pPr indent="623888"/>
            <a:r>
              <a:rPr lang="zh-CN" altLang="en-US" sz="2400" b="1" dirty="0"/>
              <a:t>一、保证</a:t>
            </a:r>
          </a:p>
          <a:p>
            <a:pPr indent="623888"/>
            <a:r>
              <a:rPr lang="en-US" altLang="zh-CN" sz="2000" dirty="0"/>
              <a:t>(</a:t>
            </a:r>
            <a:r>
              <a:rPr lang="zh-CN" altLang="en-US" sz="2000" dirty="0"/>
              <a:t>一</a:t>
            </a:r>
            <a:r>
              <a:rPr lang="en-US" altLang="zh-CN" sz="2000" dirty="0"/>
              <a:t>)</a:t>
            </a:r>
            <a:r>
              <a:rPr lang="zh-CN" altLang="en-US" sz="2000" dirty="0"/>
              <a:t>保证和保证人</a:t>
            </a:r>
          </a:p>
          <a:p>
            <a:pPr indent="623888"/>
            <a:r>
              <a:rPr lang="zh-CN" altLang="en-US" sz="2000" dirty="0"/>
              <a:t>保证</a:t>
            </a:r>
            <a:r>
              <a:rPr lang="en-US" altLang="zh-CN" sz="2000" dirty="0"/>
              <a:t>,</a:t>
            </a:r>
            <a:r>
              <a:rPr lang="zh-CN" altLang="en-US" sz="2000" dirty="0"/>
              <a:t>是指保证人和债权人约定</a:t>
            </a:r>
            <a:r>
              <a:rPr lang="en-US" altLang="zh-CN" sz="2000" dirty="0"/>
              <a:t>,</a:t>
            </a:r>
            <a:r>
              <a:rPr lang="zh-CN" altLang="en-US" sz="2000" dirty="0"/>
              <a:t>当债务人不履行债务时</a:t>
            </a:r>
            <a:r>
              <a:rPr lang="en-US" altLang="zh-CN" sz="2000" dirty="0"/>
              <a:t>,</a:t>
            </a:r>
            <a:r>
              <a:rPr lang="zh-CN" altLang="en-US" sz="2000" dirty="0"/>
              <a:t>保证人按照约定履行债务</a:t>
            </a:r>
            <a:r>
              <a:rPr lang="zh-CN" altLang="en-US" sz="2000" dirty="0" smtClean="0"/>
              <a:t>或者承担责</a:t>
            </a:r>
            <a:r>
              <a:rPr lang="zh-CN" altLang="en-US" sz="2000" dirty="0"/>
              <a:t>任的行为</a:t>
            </a:r>
            <a:r>
              <a:rPr lang="en-US" altLang="zh-CN" sz="2000" dirty="0"/>
              <a:t>.</a:t>
            </a:r>
          </a:p>
          <a:p>
            <a:pPr indent="623888"/>
            <a:r>
              <a:rPr lang="zh-CN" altLang="en-US" sz="2000" dirty="0"/>
              <a:t>保证人</a:t>
            </a:r>
            <a:r>
              <a:rPr lang="en-US" altLang="zh-CN" sz="2000" dirty="0"/>
              <a:t>,</a:t>
            </a:r>
            <a:r>
              <a:rPr lang="zh-CN" altLang="en-US" sz="2000" dirty="0"/>
              <a:t>是指与债权人约定</a:t>
            </a:r>
            <a:r>
              <a:rPr lang="en-US" altLang="zh-CN" sz="2000" dirty="0"/>
              <a:t>,</a:t>
            </a:r>
            <a:r>
              <a:rPr lang="zh-CN" altLang="en-US" sz="2000" dirty="0"/>
              <a:t>当债务人不履行债务时</a:t>
            </a:r>
            <a:r>
              <a:rPr lang="en-US" altLang="zh-CN" sz="2000" dirty="0"/>
              <a:t>,</a:t>
            </a:r>
            <a:r>
              <a:rPr lang="zh-CN" altLang="en-US" sz="2000" dirty="0"/>
              <a:t>按照约定履行债务或者承担责</a:t>
            </a:r>
            <a:r>
              <a:rPr lang="zh-CN" altLang="en-US" sz="2000" dirty="0" smtClean="0"/>
              <a:t>任的</a:t>
            </a:r>
            <a:r>
              <a:rPr lang="zh-CN" altLang="en-US" sz="2000" dirty="0"/>
              <a:t>第三人</a:t>
            </a:r>
            <a:r>
              <a:rPr lang="en-US" altLang="zh-CN" sz="2000" dirty="0"/>
              <a:t>.«</a:t>
            </a:r>
            <a:r>
              <a:rPr lang="zh-CN" altLang="en-US" sz="2000" dirty="0"/>
              <a:t>担保法</a:t>
            </a:r>
            <a:r>
              <a:rPr lang="en-US" altLang="zh-CN" sz="2000" dirty="0"/>
              <a:t>»</a:t>
            </a:r>
            <a:r>
              <a:rPr lang="zh-CN" altLang="en-US" sz="2000" dirty="0"/>
              <a:t>规定</a:t>
            </a:r>
            <a:r>
              <a:rPr lang="en-US" altLang="zh-CN" sz="2000" dirty="0"/>
              <a:t>,</a:t>
            </a:r>
            <a:r>
              <a:rPr lang="zh-CN" altLang="en-US" sz="2000" dirty="0"/>
              <a:t>具有代为清偿债务能力的法人、其他组织或者公民</a:t>
            </a:r>
            <a:r>
              <a:rPr lang="en-US" altLang="zh-CN" sz="2000" dirty="0"/>
              <a:t>,</a:t>
            </a:r>
            <a:r>
              <a:rPr lang="zh-CN" altLang="en-US" sz="2000" dirty="0" smtClean="0"/>
              <a:t>可以做保</a:t>
            </a:r>
            <a:r>
              <a:rPr lang="zh-TW" altLang="en-US" sz="2000" dirty="0" smtClean="0"/>
              <a:t>证人</a:t>
            </a:r>
            <a:r>
              <a:rPr lang="en-US" altLang="zh-TW" sz="2000" dirty="0" smtClean="0"/>
              <a:t>.</a:t>
            </a:r>
          </a:p>
          <a:p>
            <a:endParaRPr lang="en-US" altLang="zh-CN" sz="2000" dirty="0" smtClean="0"/>
          </a:p>
          <a:p>
            <a:pPr indent="623888"/>
            <a:r>
              <a:rPr lang="en-US" altLang="zh-CN" sz="2000" dirty="0" smtClean="0"/>
              <a:t>(</a:t>
            </a:r>
            <a:r>
              <a:rPr lang="zh-CN" altLang="en-US" sz="2000" dirty="0"/>
              <a:t>二</a:t>
            </a:r>
            <a:r>
              <a:rPr lang="en-US" altLang="zh-CN" sz="2000" dirty="0"/>
              <a:t>)</a:t>
            </a:r>
            <a:r>
              <a:rPr lang="zh-CN" altLang="en-US" sz="2000" dirty="0"/>
              <a:t>保证合同和保证方式</a:t>
            </a:r>
          </a:p>
          <a:p>
            <a:pPr indent="623888"/>
            <a:r>
              <a:rPr lang="zh-CN" altLang="en-US" sz="2000" dirty="0" smtClean="0"/>
              <a:t>１</a:t>
            </a:r>
            <a:r>
              <a:rPr lang="en-US" altLang="zh-CN" sz="2000" dirty="0" smtClean="0"/>
              <a:t>.</a:t>
            </a:r>
            <a:r>
              <a:rPr lang="zh-CN" altLang="en-US" sz="2000" dirty="0" smtClean="0"/>
              <a:t> </a:t>
            </a:r>
            <a:r>
              <a:rPr lang="zh-CN" altLang="en-US" sz="2000" dirty="0"/>
              <a:t>保证合同</a:t>
            </a:r>
          </a:p>
          <a:p>
            <a:pPr indent="623888"/>
            <a:r>
              <a:rPr lang="zh-CN" altLang="en-US" sz="2000" dirty="0"/>
              <a:t>保证人与债权人应当以书面形式订立保证合同</a:t>
            </a:r>
            <a:r>
              <a:rPr lang="en-US" altLang="zh-CN" sz="2000" dirty="0"/>
              <a:t>.</a:t>
            </a:r>
            <a:r>
              <a:rPr lang="zh-CN" altLang="en-US" sz="2000" dirty="0"/>
              <a:t>保证人与债权人可以就单个主合同分</a:t>
            </a:r>
          </a:p>
          <a:p>
            <a:pPr indent="623888"/>
            <a:r>
              <a:rPr lang="zh-CN" altLang="en-US" sz="2000" dirty="0"/>
              <a:t>别订立保证合同</a:t>
            </a:r>
            <a:r>
              <a:rPr lang="en-US" altLang="zh-CN" sz="2000" dirty="0"/>
              <a:t>,</a:t>
            </a:r>
            <a:r>
              <a:rPr lang="zh-CN" altLang="en-US" sz="2000" dirty="0"/>
              <a:t>也可以协议在最高债权额限度内就一定期间连续发生的借款合同或者某</a:t>
            </a:r>
          </a:p>
          <a:p>
            <a:pPr indent="623888"/>
            <a:r>
              <a:rPr lang="zh-CN" altLang="en-US" sz="2000" dirty="0"/>
              <a:t>项商品交易合同订立一个保证合同</a:t>
            </a:r>
            <a:r>
              <a:rPr lang="en-US" altLang="zh-CN" sz="2000" dirty="0"/>
              <a:t>.</a:t>
            </a:r>
          </a:p>
          <a:p>
            <a:pPr indent="623888"/>
            <a:r>
              <a:rPr lang="zh-CN" altLang="en-US" sz="2000" dirty="0" smtClean="0"/>
              <a:t>２</a:t>
            </a:r>
            <a:r>
              <a:rPr lang="en-US" altLang="zh-CN" sz="2000" dirty="0" smtClean="0"/>
              <a:t>.</a:t>
            </a:r>
            <a:r>
              <a:rPr lang="zh-CN" altLang="en-US" sz="2000" dirty="0" smtClean="0"/>
              <a:t> </a:t>
            </a:r>
            <a:r>
              <a:rPr lang="zh-CN" altLang="en-US" sz="2000" dirty="0"/>
              <a:t>保证方式</a:t>
            </a:r>
          </a:p>
          <a:p>
            <a:pPr indent="623888"/>
            <a:r>
              <a:rPr lang="zh-CN" altLang="en-US" sz="2000" dirty="0"/>
              <a:t>保证方式有两种</a:t>
            </a:r>
            <a:r>
              <a:rPr lang="en-US" altLang="zh-CN" sz="2000" dirty="0"/>
              <a:t>:</a:t>
            </a:r>
            <a:r>
              <a:rPr lang="zh-CN" altLang="en-US" sz="2000" dirty="0"/>
              <a:t>一般保证和连带责任保证</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4817863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712916" y="937000"/>
            <a:ext cx="10871990" cy="4770537"/>
          </a:xfrm>
          <a:prstGeom prst="rect">
            <a:avLst/>
          </a:prstGeom>
          <a:noFill/>
        </p:spPr>
        <p:txBody>
          <a:bodyPr wrap="square" rtlCol="0">
            <a:spAutoFit/>
          </a:bodyPr>
          <a:lstStyle/>
          <a:p>
            <a:r>
              <a:rPr lang="zh-CN" altLang="en-US" sz="2400" b="1" dirty="0" smtClean="0"/>
              <a:t>一</a:t>
            </a:r>
            <a:r>
              <a:rPr lang="zh-CN" altLang="en-US" sz="2400" b="1" dirty="0"/>
              <a:t>、保证</a:t>
            </a:r>
          </a:p>
          <a:p>
            <a:pPr indent="534988"/>
            <a:r>
              <a:rPr lang="en-US" altLang="zh-CN" sz="2000" dirty="0"/>
              <a:t>(</a:t>
            </a:r>
            <a:r>
              <a:rPr lang="zh-CN" altLang="en-US" sz="2000" dirty="0"/>
              <a:t>三</a:t>
            </a:r>
            <a:r>
              <a:rPr lang="en-US" altLang="zh-CN" sz="2000" dirty="0"/>
              <a:t>)</a:t>
            </a:r>
            <a:r>
              <a:rPr lang="zh-CN" altLang="en-US" sz="2000" dirty="0"/>
              <a:t>保证责任</a:t>
            </a:r>
          </a:p>
          <a:p>
            <a:pPr indent="534988"/>
            <a:r>
              <a:rPr lang="zh-CN" altLang="en-US" sz="2000" dirty="0" smtClean="0"/>
              <a:t>１</a:t>
            </a:r>
            <a:r>
              <a:rPr lang="en-US" altLang="zh-CN" sz="2000" dirty="0" smtClean="0"/>
              <a:t>.</a:t>
            </a:r>
            <a:r>
              <a:rPr lang="zh-CN" altLang="en-US" sz="2000" dirty="0" smtClean="0"/>
              <a:t>保证责</a:t>
            </a:r>
            <a:r>
              <a:rPr lang="zh-CN" altLang="en-US" sz="2000" dirty="0"/>
              <a:t>任的范围</a:t>
            </a:r>
          </a:p>
          <a:p>
            <a:pPr indent="534988"/>
            <a:r>
              <a:rPr lang="zh-CN" altLang="en-US" sz="2000" dirty="0"/>
              <a:t>保证人在约定的保证担保范围内承担保证责任</a:t>
            </a:r>
            <a:r>
              <a:rPr lang="en-US" altLang="zh-CN" sz="2000" dirty="0"/>
              <a:t>.</a:t>
            </a:r>
            <a:r>
              <a:rPr lang="zh-CN" altLang="en-US" sz="2000" dirty="0"/>
              <a:t>保证担保的范围包括主债权及利息</a:t>
            </a:r>
            <a:r>
              <a:rPr lang="zh-CN" altLang="en-US" sz="2000" dirty="0" smtClean="0"/>
              <a:t>、违约</a:t>
            </a:r>
            <a:r>
              <a:rPr lang="zh-CN" altLang="en-US" sz="2000" dirty="0"/>
              <a:t>金、损害赔偿金和实现债权的费用</a:t>
            </a:r>
            <a:r>
              <a:rPr lang="en-US" altLang="zh-CN" sz="2000" dirty="0"/>
              <a:t>.</a:t>
            </a:r>
            <a:r>
              <a:rPr lang="zh-CN" altLang="en-US" sz="2000" dirty="0"/>
              <a:t>保证合同另有约定的</a:t>
            </a:r>
            <a:r>
              <a:rPr lang="en-US" altLang="zh-CN" sz="2000" dirty="0"/>
              <a:t>,</a:t>
            </a:r>
            <a:r>
              <a:rPr lang="zh-CN" altLang="en-US" sz="2000" dirty="0"/>
              <a:t>按照约定</a:t>
            </a:r>
            <a:r>
              <a:rPr lang="en-US" altLang="zh-CN" sz="2000" dirty="0"/>
              <a:t>.</a:t>
            </a:r>
            <a:r>
              <a:rPr lang="zh-CN" altLang="en-US" sz="2000" dirty="0"/>
              <a:t>当事人对保证</a:t>
            </a:r>
            <a:r>
              <a:rPr lang="zh-CN" altLang="en-US" sz="2000" dirty="0" smtClean="0"/>
              <a:t>担保的范围没有约</a:t>
            </a:r>
            <a:r>
              <a:rPr lang="zh-CN" altLang="en-US" sz="2000" dirty="0"/>
              <a:t>定或者约定不明确的</a:t>
            </a:r>
            <a:r>
              <a:rPr lang="en-US" altLang="zh-CN" sz="2000" dirty="0"/>
              <a:t>,</a:t>
            </a:r>
            <a:r>
              <a:rPr lang="zh-CN" altLang="en-US" sz="2000" dirty="0"/>
              <a:t>保证人应当对全部债务承担责任</a:t>
            </a:r>
            <a:r>
              <a:rPr lang="en-US" altLang="zh-CN" sz="2000" dirty="0"/>
              <a:t>.</a:t>
            </a:r>
          </a:p>
          <a:p>
            <a:pPr indent="534988"/>
            <a:r>
              <a:rPr lang="zh-CN" altLang="en-US" sz="2000" dirty="0" smtClean="0"/>
              <a:t>２</a:t>
            </a:r>
            <a:r>
              <a:rPr lang="en-US" altLang="zh-CN" sz="2000" dirty="0" smtClean="0"/>
              <a:t>.</a:t>
            </a:r>
            <a:r>
              <a:rPr lang="zh-CN" altLang="en-US" sz="2000" dirty="0" smtClean="0"/>
              <a:t>涉及债权转让和债务转</a:t>
            </a:r>
            <a:r>
              <a:rPr lang="zh-CN" altLang="en-US" sz="2000" dirty="0"/>
              <a:t>移</a:t>
            </a:r>
          </a:p>
          <a:p>
            <a:pPr indent="534988"/>
            <a:r>
              <a:rPr lang="zh-CN" altLang="en-US" sz="2000" dirty="0"/>
              <a:t>对于涉及债权转让和债务转移</a:t>
            </a:r>
            <a:r>
              <a:rPr lang="en-US" altLang="zh-CN" sz="2000" dirty="0"/>
              <a:t>,«</a:t>
            </a:r>
            <a:r>
              <a:rPr lang="zh-CN" altLang="en-US" sz="2000" dirty="0"/>
              <a:t>担保法</a:t>
            </a:r>
            <a:r>
              <a:rPr lang="en-US" altLang="zh-CN" sz="2000" dirty="0"/>
              <a:t>»</a:t>
            </a:r>
            <a:r>
              <a:rPr lang="zh-CN" altLang="en-US" sz="2000" dirty="0"/>
              <a:t>有以下规定</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保证期间</a:t>
            </a:r>
            <a:r>
              <a:rPr lang="en-US" altLang="zh-CN" sz="2000" dirty="0"/>
              <a:t>,</a:t>
            </a:r>
            <a:r>
              <a:rPr lang="zh-CN" altLang="en-US" sz="2000" dirty="0"/>
              <a:t>债权人依法将主债权转让给第三人的</a:t>
            </a:r>
            <a:r>
              <a:rPr lang="en-US" altLang="zh-CN" sz="2000" dirty="0"/>
              <a:t>,</a:t>
            </a:r>
            <a:r>
              <a:rPr lang="zh-CN" altLang="en-US" sz="2000" dirty="0"/>
              <a:t>保证人在原保证</a:t>
            </a:r>
            <a:r>
              <a:rPr lang="zh-CN" altLang="en-US" sz="2000" dirty="0" smtClean="0"/>
              <a:t>担保的范围内继续承担保证责</a:t>
            </a:r>
            <a:r>
              <a:rPr lang="zh-CN" altLang="en-US" sz="2000" dirty="0"/>
              <a:t>任</a:t>
            </a:r>
            <a:r>
              <a:rPr lang="en-US" altLang="zh-CN" sz="2000" dirty="0"/>
              <a:t>.</a:t>
            </a:r>
            <a:r>
              <a:rPr lang="zh-CN" altLang="en-US" sz="2000" dirty="0"/>
              <a:t>保证合同另有约定的</a:t>
            </a:r>
            <a:r>
              <a:rPr lang="en-US" altLang="zh-CN" sz="2000" dirty="0"/>
              <a:t>,</a:t>
            </a:r>
            <a:r>
              <a:rPr lang="zh-CN" altLang="en-US" sz="2000" dirty="0"/>
              <a:t>按照约定</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保证期间</a:t>
            </a:r>
            <a:r>
              <a:rPr lang="en-US" altLang="zh-CN" sz="2000" dirty="0"/>
              <a:t>,</a:t>
            </a:r>
            <a:r>
              <a:rPr lang="zh-CN" altLang="en-US" sz="2000" dirty="0"/>
              <a:t>债权人许可债务人转让债务的</a:t>
            </a:r>
            <a:r>
              <a:rPr lang="en-US" altLang="zh-CN" sz="2000" dirty="0"/>
              <a:t>,</a:t>
            </a:r>
            <a:r>
              <a:rPr lang="zh-CN" altLang="en-US" sz="2000" dirty="0"/>
              <a:t>应当取得保证人书面同意</a:t>
            </a:r>
            <a:r>
              <a:rPr lang="en-US" altLang="zh-CN" sz="2000" dirty="0"/>
              <a:t>,</a:t>
            </a:r>
            <a:r>
              <a:rPr lang="zh-CN" altLang="en-US" sz="2000" dirty="0" smtClean="0"/>
              <a:t>保证人对未经其同意转让</a:t>
            </a:r>
            <a:r>
              <a:rPr lang="zh-CN" altLang="en-US" sz="2000" dirty="0"/>
              <a:t>的债务</a:t>
            </a:r>
            <a:r>
              <a:rPr lang="en-US" altLang="zh-CN" sz="2000" dirty="0"/>
              <a:t>,</a:t>
            </a:r>
            <a:r>
              <a:rPr lang="zh-CN" altLang="en-US" sz="2000" dirty="0"/>
              <a:t>不再承担保证责任</a:t>
            </a:r>
            <a:r>
              <a:rPr lang="en-US" altLang="zh-CN" sz="2000" dirty="0"/>
              <a:t>.</a:t>
            </a:r>
          </a:p>
          <a:p>
            <a:pPr indent="534988"/>
            <a:r>
              <a:rPr lang="zh-CN" altLang="en-US" sz="2000" dirty="0" smtClean="0"/>
              <a:t>３</a:t>
            </a:r>
            <a:r>
              <a:rPr lang="en-US" altLang="zh-CN" sz="2000" dirty="0" smtClean="0"/>
              <a:t>.</a:t>
            </a:r>
            <a:r>
              <a:rPr lang="zh-CN" altLang="en-US" sz="2000" dirty="0" smtClean="0"/>
              <a:t> </a:t>
            </a:r>
            <a:r>
              <a:rPr lang="zh-CN" altLang="en-US" sz="2000" dirty="0"/>
              <a:t>涉及合同变更</a:t>
            </a:r>
          </a:p>
          <a:p>
            <a:pPr indent="534988"/>
            <a:r>
              <a:rPr lang="zh-CN" altLang="en-US" sz="2000" dirty="0"/>
              <a:t>债权人与债务人协议变更主合同的</a:t>
            </a:r>
            <a:r>
              <a:rPr lang="en-US" altLang="zh-CN" sz="2000" dirty="0"/>
              <a:t>,</a:t>
            </a:r>
            <a:r>
              <a:rPr lang="zh-CN" altLang="en-US" sz="2000" dirty="0"/>
              <a:t>应当取得保证人的书面同意</a:t>
            </a:r>
            <a:r>
              <a:rPr lang="en-US" altLang="zh-CN" sz="2000" dirty="0"/>
              <a:t>,</a:t>
            </a:r>
            <a:r>
              <a:rPr lang="zh-CN" altLang="en-US" sz="2000" dirty="0"/>
              <a:t>未经保证人书面</a:t>
            </a:r>
            <a:r>
              <a:rPr lang="zh-CN" altLang="en-US" sz="2000" dirty="0" smtClean="0"/>
              <a:t>同意的</a:t>
            </a:r>
            <a:r>
              <a:rPr lang="en-US" altLang="zh-CN" sz="2000" dirty="0"/>
              <a:t>,</a:t>
            </a:r>
            <a:r>
              <a:rPr lang="zh-CN" altLang="en-US" sz="2000" dirty="0"/>
              <a:t>保证人不再承担保证责任</a:t>
            </a:r>
            <a:r>
              <a:rPr lang="en-US" altLang="zh-CN" sz="2000" dirty="0"/>
              <a:t>.</a:t>
            </a:r>
            <a:r>
              <a:rPr lang="zh-CN" altLang="en-US" sz="2000" dirty="0"/>
              <a:t>保证合同另有约定的</a:t>
            </a:r>
            <a:r>
              <a:rPr lang="en-US" altLang="zh-CN" sz="2000" dirty="0"/>
              <a:t>,</a:t>
            </a:r>
            <a:r>
              <a:rPr lang="zh-CN" altLang="en-US" sz="2000" dirty="0"/>
              <a:t>按照约定</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214507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937000"/>
            <a:ext cx="11273005" cy="5386090"/>
          </a:xfrm>
          <a:prstGeom prst="rect">
            <a:avLst/>
          </a:prstGeom>
          <a:noFill/>
        </p:spPr>
        <p:txBody>
          <a:bodyPr wrap="square" rtlCol="0">
            <a:spAutoFit/>
          </a:bodyPr>
          <a:lstStyle/>
          <a:p>
            <a:r>
              <a:rPr lang="zh-CN" altLang="en-US" sz="2400" b="1" dirty="0" smtClean="0"/>
              <a:t>一</a:t>
            </a:r>
            <a:r>
              <a:rPr lang="zh-CN" altLang="en-US" sz="2400" b="1" dirty="0"/>
              <a:t>、保证</a:t>
            </a:r>
          </a:p>
          <a:p>
            <a:pPr indent="534988"/>
            <a:r>
              <a:rPr lang="en-US" altLang="zh-CN" sz="2000" dirty="0"/>
              <a:t>(</a:t>
            </a:r>
            <a:r>
              <a:rPr lang="zh-CN" altLang="en-US" sz="2000" dirty="0"/>
              <a:t>三</a:t>
            </a:r>
            <a:r>
              <a:rPr lang="en-US" altLang="zh-CN" sz="2000" dirty="0"/>
              <a:t>)</a:t>
            </a:r>
            <a:r>
              <a:rPr lang="zh-CN" altLang="en-US" sz="2000" dirty="0"/>
              <a:t>保证责任</a:t>
            </a:r>
          </a:p>
          <a:p>
            <a:pPr indent="534988"/>
            <a:r>
              <a:rPr lang="zh-CN" altLang="en-US" sz="2000" dirty="0" smtClean="0"/>
              <a:t>４</a:t>
            </a:r>
            <a:r>
              <a:rPr lang="en-US" altLang="zh-CN" sz="2000" dirty="0" smtClean="0"/>
              <a:t>.</a:t>
            </a:r>
            <a:r>
              <a:rPr lang="zh-CN" altLang="en-US" sz="2000" dirty="0" smtClean="0"/>
              <a:t> </a:t>
            </a:r>
            <a:r>
              <a:rPr lang="zh-CN" altLang="en-US" sz="2000" dirty="0"/>
              <a:t>保证时效</a:t>
            </a:r>
          </a:p>
          <a:p>
            <a:pPr indent="534988"/>
            <a:r>
              <a:rPr lang="en-US" altLang="zh-CN" sz="2000" dirty="0"/>
              <a:t>(</a:t>
            </a:r>
            <a:r>
              <a:rPr lang="zh-CN" altLang="en-US" sz="2000" dirty="0"/>
              <a:t>１</a:t>
            </a:r>
            <a:r>
              <a:rPr lang="en-US" altLang="zh-CN" sz="2000" dirty="0"/>
              <a:t>)</a:t>
            </a:r>
            <a:r>
              <a:rPr lang="zh-CN" altLang="en-US" sz="2000" dirty="0"/>
              <a:t>一般保证的保证人与债权人未约定保证期间的</a:t>
            </a:r>
            <a:r>
              <a:rPr lang="en-US" altLang="zh-CN" sz="2000" dirty="0"/>
              <a:t>,</a:t>
            </a:r>
            <a:r>
              <a:rPr lang="zh-CN" altLang="en-US" sz="2000" dirty="0"/>
              <a:t>保证期间为主债务履行期届满之</a:t>
            </a:r>
            <a:r>
              <a:rPr lang="zh-CN" altLang="en-US" sz="2000" dirty="0" smtClean="0"/>
              <a:t>日起</a:t>
            </a:r>
            <a:r>
              <a:rPr lang="zh-CN" altLang="en-US" sz="2000" dirty="0"/>
              <a:t>６个月</a:t>
            </a:r>
            <a:r>
              <a:rPr lang="en-US" altLang="zh-CN" sz="2000" dirty="0" smtClean="0"/>
              <a:t>.</a:t>
            </a:r>
          </a:p>
          <a:p>
            <a:pPr indent="534988"/>
            <a:r>
              <a:rPr lang="zh-CN" altLang="en-US" sz="2000" dirty="0" smtClean="0"/>
              <a:t> </a:t>
            </a:r>
            <a:r>
              <a:rPr lang="en-US" altLang="zh-CN" sz="2000" dirty="0" smtClean="0"/>
              <a:t>(</a:t>
            </a:r>
            <a:r>
              <a:rPr lang="zh-CN" altLang="en-US" sz="2000" dirty="0"/>
              <a:t>２</a:t>
            </a:r>
            <a:r>
              <a:rPr lang="en-US" altLang="zh-CN" sz="2000" dirty="0"/>
              <a:t>)</a:t>
            </a:r>
            <a:r>
              <a:rPr lang="zh-CN" altLang="en-US" sz="2000" dirty="0"/>
              <a:t>连带责任保证的保证人与债权人未约定保证期间的</a:t>
            </a:r>
            <a:r>
              <a:rPr lang="en-US" altLang="zh-CN" sz="2000" dirty="0"/>
              <a:t>,</a:t>
            </a:r>
            <a:r>
              <a:rPr lang="zh-CN" altLang="en-US" sz="2000" dirty="0"/>
              <a:t>债权人有权在债务</a:t>
            </a:r>
            <a:r>
              <a:rPr lang="zh-CN" altLang="en-US" sz="2000" dirty="0" smtClean="0"/>
              <a:t>履行期届满之</a:t>
            </a:r>
            <a:r>
              <a:rPr lang="zh-CN" altLang="en-US" sz="2000" dirty="0"/>
              <a:t>日起６个月内要求保证人承担保证责任</a:t>
            </a:r>
            <a:r>
              <a:rPr lang="en-US" altLang="zh-CN" sz="2000" dirty="0" smtClean="0"/>
              <a:t>.</a:t>
            </a:r>
            <a:endParaRPr lang="en-US" altLang="zh-CN" sz="2000" dirty="0"/>
          </a:p>
          <a:p>
            <a:pPr indent="534988"/>
            <a:r>
              <a:rPr lang="en-US" altLang="zh-CN" sz="2000" dirty="0"/>
              <a:t>(</a:t>
            </a:r>
            <a:r>
              <a:rPr lang="zh-CN" altLang="en-US" sz="2000" dirty="0"/>
              <a:t>３</a:t>
            </a:r>
            <a:r>
              <a:rPr lang="en-US" altLang="zh-CN" sz="2000" dirty="0"/>
              <a:t>)</a:t>
            </a:r>
            <a:r>
              <a:rPr lang="zh-CN" altLang="en-US" sz="2000" dirty="0"/>
              <a:t>保证人就连续发生的债权做保证</a:t>
            </a:r>
            <a:r>
              <a:rPr lang="en-US" altLang="zh-CN" sz="2000" dirty="0"/>
              <a:t>,</a:t>
            </a:r>
            <a:r>
              <a:rPr lang="zh-CN" altLang="en-US" sz="2000" dirty="0"/>
              <a:t>未约定保证期间的</a:t>
            </a:r>
            <a:r>
              <a:rPr lang="en-US" altLang="zh-CN" sz="2000" dirty="0"/>
              <a:t>,</a:t>
            </a:r>
            <a:r>
              <a:rPr lang="zh-CN" altLang="en-US" sz="2000" dirty="0" smtClean="0"/>
              <a:t>保证人可以随时书面通知债权人终止保证</a:t>
            </a:r>
            <a:r>
              <a:rPr lang="zh-CN" altLang="en-US" sz="2000" dirty="0"/>
              <a:t>合同</a:t>
            </a:r>
            <a:r>
              <a:rPr lang="en-US" altLang="zh-CN" sz="2000" dirty="0"/>
              <a:t>,</a:t>
            </a:r>
            <a:r>
              <a:rPr lang="zh-CN" altLang="en-US" sz="2000" dirty="0"/>
              <a:t>但保证人对于通知到债权人前所发生的债权</a:t>
            </a:r>
            <a:r>
              <a:rPr lang="en-US" altLang="zh-CN" sz="2000" dirty="0"/>
              <a:t>,</a:t>
            </a:r>
            <a:r>
              <a:rPr lang="zh-CN" altLang="en-US" sz="2000" dirty="0"/>
              <a:t>承担保证责任</a:t>
            </a:r>
            <a:r>
              <a:rPr lang="en-US" altLang="zh-CN" sz="2000" dirty="0"/>
              <a:t>.</a:t>
            </a:r>
          </a:p>
          <a:p>
            <a:pPr indent="534988"/>
            <a:r>
              <a:rPr lang="zh-CN" altLang="en-US" sz="2000" dirty="0" smtClean="0"/>
              <a:t>５</a:t>
            </a:r>
            <a:r>
              <a:rPr lang="en-US" altLang="zh-CN" sz="2000" dirty="0" smtClean="0"/>
              <a:t>.</a:t>
            </a:r>
            <a:r>
              <a:rPr lang="zh-CN" altLang="en-US" sz="2000" dirty="0" smtClean="0"/>
              <a:t> </a:t>
            </a:r>
            <a:r>
              <a:rPr lang="zh-CN" altLang="en-US" sz="2000" dirty="0"/>
              <a:t>涉及物的担保</a:t>
            </a:r>
          </a:p>
          <a:p>
            <a:pPr indent="534988"/>
            <a:r>
              <a:rPr lang="zh-CN" altLang="en-US" sz="2000" dirty="0"/>
              <a:t>同一债权既有保证又有物的担保的</a:t>
            </a:r>
            <a:r>
              <a:rPr lang="en-US" altLang="zh-CN" sz="2000" dirty="0"/>
              <a:t>,</a:t>
            </a:r>
            <a:r>
              <a:rPr lang="zh-CN" altLang="en-US" sz="2000" dirty="0"/>
              <a:t>保证人对物的担保以外的债权承担保证责任</a:t>
            </a:r>
            <a:r>
              <a:rPr lang="en-US" altLang="zh-CN" sz="2000" dirty="0" smtClean="0"/>
              <a:t>.</a:t>
            </a:r>
            <a:endParaRPr lang="en-US" altLang="zh-CN" sz="2000" dirty="0"/>
          </a:p>
          <a:p>
            <a:pPr indent="534988"/>
            <a:r>
              <a:rPr lang="zh-CN" altLang="en-US" sz="2000" dirty="0" smtClean="0"/>
              <a:t>６</a:t>
            </a:r>
            <a:r>
              <a:rPr lang="en-US" altLang="zh-CN" sz="2000" dirty="0" smtClean="0"/>
              <a:t>.</a:t>
            </a:r>
            <a:r>
              <a:rPr lang="zh-CN" altLang="en-US" sz="2000" dirty="0" smtClean="0"/>
              <a:t> </a:t>
            </a:r>
            <a:r>
              <a:rPr lang="zh-CN" altLang="en-US" sz="2000" dirty="0"/>
              <a:t>企业法人的分支机构担保</a:t>
            </a:r>
          </a:p>
          <a:p>
            <a:pPr indent="534988"/>
            <a:r>
              <a:rPr lang="zh-CN" altLang="en-US" sz="2000" dirty="0"/>
              <a:t>企业法人的分支机构未经法人书面授权或者超出授权范围与债权人订立保证合同的</a:t>
            </a:r>
            <a:r>
              <a:rPr lang="en-US" altLang="zh-CN" sz="2000" dirty="0" smtClean="0"/>
              <a:t>,</a:t>
            </a:r>
            <a:r>
              <a:rPr lang="zh-CN" altLang="en-US" sz="2000" dirty="0" smtClean="0"/>
              <a:t>该合同无效</a:t>
            </a:r>
            <a:r>
              <a:rPr lang="zh-CN" altLang="en-US" sz="2000" dirty="0"/>
              <a:t>或者超出授权范围的部分无效</a:t>
            </a:r>
            <a:r>
              <a:rPr lang="en-US" altLang="zh-CN" sz="2000" dirty="0"/>
              <a:t>,</a:t>
            </a:r>
            <a:r>
              <a:rPr lang="zh-CN" altLang="en-US" sz="2000" dirty="0"/>
              <a:t>债权人和企业法人有过错的</a:t>
            </a:r>
            <a:r>
              <a:rPr lang="en-US" altLang="zh-CN" sz="2000" dirty="0"/>
              <a:t>,</a:t>
            </a:r>
            <a:r>
              <a:rPr lang="zh-CN" altLang="en-US" sz="2000" dirty="0" smtClean="0"/>
              <a:t>应当根据其过错各自承担相应</a:t>
            </a:r>
            <a:r>
              <a:rPr lang="zh-CN" altLang="en-US" sz="2000" dirty="0"/>
              <a:t>的民事责任</a:t>
            </a:r>
            <a:r>
              <a:rPr lang="en-US" altLang="zh-CN" sz="2000" dirty="0"/>
              <a:t>;</a:t>
            </a:r>
            <a:r>
              <a:rPr lang="zh-CN" altLang="en-US" sz="2000" dirty="0"/>
              <a:t>债权人无过错的</a:t>
            </a:r>
            <a:r>
              <a:rPr lang="en-US" altLang="zh-CN" sz="2000" dirty="0"/>
              <a:t>,</a:t>
            </a:r>
            <a:r>
              <a:rPr lang="zh-CN" altLang="en-US" sz="2000" dirty="0"/>
              <a:t>由企业法人承担民事责任</a:t>
            </a:r>
            <a:r>
              <a:rPr lang="en-US" altLang="zh-CN" sz="2000" dirty="0"/>
              <a:t>.</a:t>
            </a:r>
          </a:p>
          <a:p>
            <a:pPr indent="534988"/>
            <a:r>
              <a:rPr lang="zh-CN" altLang="en-US" sz="2000" dirty="0" smtClean="0"/>
              <a:t>７</a:t>
            </a:r>
            <a:r>
              <a:rPr lang="en-US" altLang="zh-CN" sz="2000" dirty="0" smtClean="0"/>
              <a:t>.</a:t>
            </a:r>
            <a:r>
              <a:rPr lang="zh-CN" altLang="en-US" sz="2000" dirty="0" smtClean="0"/>
              <a:t>保证</a:t>
            </a:r>
            <a:r>
              <a:rPr lang="zh-CN" altLang="en-US" sz="2000" dirty="0"/>
              <a:t>人不承担民事责任的情形</a:t>
            </a:r>
          </a:p>
          <a:p>
            <a:pPr indent="534988"/>
            <a:r>
              <a:rPr lang="zh-CN" altLang="en-US" sz="2000" dirty="0"/>
              <a:t>根据</a:t>
            </a:r>
            <a:r>
              <a:rPr lang="en-US" altLang="zh-CN" sz="2000" dirty="0"/>
              <a:t>«</a:t>
            </a:r>
            <a:r>
              <a:rPr lang="zh-CN" altLang="en-US" sz="2000" dirty="0"/>
              <a:t>担保法</a:t>
            </a:r>
            <a:r>
              <a:rPr lang="en-US" altLang="zh-CN" sz="2000" dirty="0"/>
              <a:t>»</a:t>
            </a:r>
            <a:r>
              <a:rPr lang="zh-CN" altLang="en-US" sz="2000" dirty="0"/>
              <a:t>规定</a:t>
            </a:r>
            <a:r>
              <a:rPr lang="en-US" altLang="zh-CN" sz="2000" dirty="0"/>
              <a:t>,</a:t>
            </a:r>
            <a:r>
              <a:rPr lang="zh-CN" altLang="en-US" sz="2000" dirty="0"/>
              <a:t>有下列情形之一的</a:t>
            </a:r>
            <a:r>
              <a:rPr lang="en-US" altLang="zh-CN" sz="2000" dirty="0"/>
              <a:t>,</a:t>
            </a:r>
            <a:r>
              <a:rPr lang="zh-CN" altLang="en-US" sz="2000" dirty="0"/>
              <a:t>保证人不承担民事责任</a:t>
            </a:r>
            <a:r>
              <a:rPr lang="en-US" altLang="zh-CN" sz="2000" dirty="0"/>
              <a:t>:</a:t>
            </a:r>
            <a:r>
              <a:rPr lang="zh-CN" altLang="en-US" sz="2000" dirty="0"/>
              <a:t>主合同当事人双方</a:t>
            </a:r>
            <a:r>
              <a:rPr lang="zh-CN" altLang="en-US" sz="2000" dirty="0" smtClean="0"/>
              <a:t>串</a:t>
            </a:r>
            <a:r>
              <a:rPr lang="zh-CN" altLang="en-US" sz="2000" dirty="0"/>
              <a:t>通</a:t>
            </a:r>
            <a:r>
              <a:rPr lang="en-US" altLang="zh-CN" sz="2000" dirty="0"/>
              <a:t>,</a:t>
            </a:r>
            <a:r>
              <a:rPr lang="zh-CN" altLang="en-US" sz="2000" dirty="0"/>
              <a:t>骗取保证人提供保证的</a:t>
            </a:r>
            <a:r>
              <a:rPr lang="en-US" altLang="zh-CN" sz="2000" dirty="0"/>
              <a:t>;</a:t>
            </a:r>
            <a:r>
              <a:rPr lang="zh-CN" altLang="en-US" sz="2000" dirty="0"/>
              <a:t>主合同债权人采取欺诈、胁迫等手段</a:t>
            </a:r>
            <a:r>
              <a:rPr lang="en-US" altLang="zh-CN" sz="2000" dirty="0"/>
              <a:t>,</a:t>
            </a:r>
            <a:r>
              <a:rPr lang="zh-CN" altLang="en-US" sz="2000" dirty="0"/>
              <a:t>使保证人在违背真实</a:t>
            </a:r>
            <a:r>
              <a:rPr lang="zh-CN" altLang="en-US" sz="2000" dirty="0" smtClean="0"/>
              <a:t>意思的情况下提供保证</a:t>
            </a:r>
            <a:r>
              <a:rPr lang="zh-CN" altLang="en-US" sz="2000" dirty="0"/>
              <a:t>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939047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5755422"/>
          </a:xfrm>
          <a:prstGeom prst="rect">
            <a:avLst/>
          </a:prstGeom>
          <a:noFill/>
        </p:spPr>
        <p:txBody>
          <a:bodyPr wrap="square" rtlCol="0">
            <a:spAutoFit/>
          </a:bodyPr>
          <a:lstStyle/>
          <a:p>
            <a:r>
              <a:rPr lang="zh-CN" altLang="en-US" sz="2400" dirty="0"/>
              <a:t>二、抵押</a:t>
            </a:r>
          </a:p>
          <a:p>
            <a:pPr indent="534988"/>
            <a:r>
              <a:rPr lang="en-US" altLang="zh-CN" sz="2400" dirty="0"/>
              <a:t>(</a:t>
            </a:r>
            <a:r>
              <a:rPr lang="zh-CN" altLang="en-US" sz="2400" dirty="0"/>
              <a:t>一</a:t>
            </a:r>
            <a:r>
              <a:rPr lang="en-US" altLang="zh-CN" sz="2400" dirty="0"/>
              <a:t>)</a:t>
            </a:r>
            <a:r>
              <a:rPr lang="zh-CN" altLang="en-US" sz="2400" dirty="0"/>
              <a:t>抵押和抵押物</a:t>
            </a:r>
          </a:p>
          <a:p>
            <a:pPr indent="534988"/>
            <a:r>
              <a:rPr lang="zh-CN" altLang="en-US" sz="2000" dirty="0" smtClean="0"/>
              <a:t>１</a:t>
            </a:r>
            <a:r>
              <a:rPr lang="en-US" altLang="zh-CN" sz="2000" dirty="0" smtClean="0"/>
              <a:t>.</a:t>
            </a:r>
            <a:r>
              <a:rPr lang="zh-CN" altLang="en-US" sz="2000" dirty="0" smtClean="0"/>
              <a:t>抵押</a:t>
            </a:r>
            <a:r>
              <a:rPr lang="zh-CN" altLang="en-US" sz="2000" dirty="0"/>
              <a:t>、抵押人、抵押权人和抵押物</a:t>
            </a:r>
          </a:p>
          <a:p>
            <a:pPr indent="534988"/>
            <a:r>
              <a:rPr lang="zh-CN" altLang="en-US" sz="2000" dirty="0"/>
              <a:t>抵押</a:t>
            </a:r>
            <a:r>
              <a:rPr lang="en-US" altLang="zh-CN" sz="2000" dirty="0"/>
              <a:t>,</a:t>
            </a:r>
            <a:r>
              <a:rPr lang="zh-CN" altLang="en-US" sz="2000" dirty="0"/>
              <a:t>是指债务人或者第三人不转移对特定财产</a:t>
            </a:r>
            <a:r>
              <a:rPr lang="en-US" altLang="zh-CN" sz="2000" dirty="0"/>
              <a:t>(</a:t>
            </a:r>
            <a:r>
              <a:rPr lang="zh-CN" altLang="en-US" sz="2000" dirty="0"/>
              <a:t>可抵押财产</a:t>
            </a:r>
            <a:r>
              <a:rPr lang="en-US" altLang="zh-CN" sz="2000" dirty="0"/>
              <a:t>)</a:t>
            </a:r>
            <a:r>
              <a:rPr lang="zh-CN" altLang="en-US" sz="2000" dirty="0"/>
              <a:t>的占有</a:t>
            </a:r>
            <a:r>
              <a:rPr lang="en-US" altLang="zh-CN" sz="2000" dirty="0"/>
              <a:t>,</a:t>
            </a:r>
            <a:r>
              <a:rPr lang="zh-CN" altLang="en-US" sz="2000" dirty="0" smtClean="0"/>
              <a:t>将该财产作为债权</a:t>
            </a:r>
            <a:r>
              <a:rPr lang="zh-CN" altLang="en-US" sz="2000" dirty="0"/>
              <a:t>的担保</a:t>
            </a:r>
            <a:r>
              <a:rPr lang="en-US" altLang="zh-CN" sz="2000" dirty="0" smtClean="0"/>
              <a:t>.</a:t>
            </a:r>
          </a:p>
          <a:p>
            <a:pPr indent="534988"/>
            <a:r>
              <a:rPr lang="zh-CN" altLang="en-US" sz="2000" dirty="0" smtClean="0"/>
              <a:t>２</a:t>
            </a:r>
            <a:r>
              <a:rPr lang="en-US" altLang="zh-CN" sz="2000" dirty="0" smtClean="0"/>
              <a:t>.</a:t>
            </a:r>
            <a:r>
              <a:rPr lang="zh-CN" altLang="en-US" sz="2000" dirty="0" smtClean="0"/>
              <a:t>可抵押财产</a:t>
            </a:r>
            <a:endParaRPr lang="zh-CN" altLang="en-US" sz="2000" dirty="0"/>
          </a:p>
          <a:p>
            <a:pPr indent="534988"/>
            <a:r>
              <a:rPr lang="en-US" altLang="zh-CN" sz="2000" dirty="0" smtClean="0"/>
              <a:t>(</a:t>
            </a:r>
            <a:r>
              <a:rPr lang="zh-CN" altLang="en-US" sz="2000" dirty="0"/>
              <a:t>１</a:t>
            </a:r>
            <a:r>
              <a:rPr lang="en-US" altLang="zh-CN" sz="2000" dirty="0"/>
              <a:t>)</a:t>
            </a:r>
            <a:r>
              <a:rPr lang="zh-CN" altLang="en-US" sz="2000" dirty="0"/>
              <a:t>抵押人所有的房屋和其他地上定着物</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抵押人所有的机器、交通运输工具和其他财产</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抵押人依法有权处分的国有的土地使用权、房屋和其他地上定着物</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抵押人依法有权处分的国有的机器、交通运输工具和其他财产</a:t>
            </a:r>
            <a:r>
              <a:rPr lang="en-US" altLang="zh-CN" sz="2000" dirty="0"/>
              <a:t>.</a:t>
            </a:r>
          </a:p>
          <a:p>
            <a:pPr indent="534988"/>
            <a:r>
              <a:rPr lang="en-US" altLang="zh-CN" sz="2000" dirty="0"/>
              <a:t>(</a:t>
            </a:r>
            <a:r>
              <a:rPr lang="zh-CN" altLang="en-US" sz="2000" dirty="0"/>
              <a:t>５</a:t>
            </a:r>
            <a:r>
              <a:rPr lang="en-US" altLang="zh-CN" sz="2000" dirty="0"/>
              <a:t>)</a:t>
            </a:r>
            <a:r>
              <a:rPr lang="zh-CN" altLang="en-US" sz="2000" dirty="0"/>
              <a:t>抵押人依法承包并经发包方同意抵押的荒山、荒沟、荒丘、荒滩等</a:t>
            </a:r>
            <a:r>
              <a:rPr lang="zh-CN" altLang="en-US" sz="2000" dirty="0" smtClean="0"/>
              <a:t>荒地的土地使</a:t>
            </a:r>
            <a:r>
              <a:rPr lang="zh-TW" altLang="en-US" sz="2000" dirty="0" smtClean="0"/>
              <a:t>用权</a:t>
            </a:r>
            <a:r>
              <a:rPr lang="en-US" altLang="zh-TW" sz="2000" dirty="0"/>
              <a:t>.</a:t>
            </a:r>
          </a:p>
          <a:p>
            <a:pPr indent="534988"/>
            <a:r>
              <a:rPr lang="en-US" altLang="zh-CN" sz="2000" dirty="0"/>
              <a:t>(</a:t>
            </a:r>
            <a:r>
              <a:rPr lang="zh-CN" altLang="en-US" sz="2000" dirty="0"/>
              <a:t>６</a:t>
            </a:r>
            <a:r>
              <a:rPr lang="en-US" altLang="zh-CN" sz="2000" dirty="0"/>
              <a:t>)</a:t>
            </a:r>
            <a:r>
              <a:rPr lang="zh-CN" altLang="en-US" sz="2000" dirty="0"/>
              <a:t>依法可以抵押的其他财产</a:t>
            </a:r>
            <a:r>
              <a:rPr lang="en-US" altLang="zh-CN" sz="2000" dirty="0" smtClean="0"/>
              <a:t>.</a:t>
            </a:r>
          </a:p>
          <a:p>
            <a:pPr indent="534988"/>
            <a:r>
              <a:rPr lang="zh-CN" altLang="en-US" sz="2000" dirty="0" smtClean="0"/>
              <a:t>３</a:t>
            </a:r>
            <a:r>
              <a:rPr lang="en-US" altLang="zh-CN" sz="2000" dirty="0" smtClean="0"/>
              <a:t>.</a:t>
            </a:r>
            <a:r>
              <a:rPr lang="zh-CN" altLang="en-US" sz="2000" dirty="0" smtClean="0"/>
              <a:t>不得抵押财产</a:t>
            </a:r>
            <a:endParaRPr lang="zh-CN" altLang="en-US" sz="2000" dirty="0"/>
          </a:p>
          <a:p>
            <a:pPr indent="534988"/>
            <a:r>
              <a:rPr lang="en-US" altLang="zh-CN" sz="2000" dirty="0" smtClean="0"/>
              <a:t>(</a:t>
            </a:r>
            <a:r>
              <a:rPr lang="zh-CN" altLang="en-US" sz="2000" dirty="0"/>
              <a:t>１</a:t>
            </a:r>
            <a:r>
              <a:rPr lang="en-US" altLang="zh-CN" sz="2000" dirty="0"/>
              <a:t>)</a:t>
            </a:r>
            <a:r>
              <a:rPr lang="zh-CN" altLang="en-US" sz="2000" dirty="0"/>
              <a:t>土地所有权</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耕地、宅基地、自留地、自留山等集体所有的土地使用权</a:t>
            </a:r>
            <a:r>
              <a:rPr lang="en-US" altLang="zh-CN" sz="2000" dirty="0"/>
              <a:t>(</a:t>
            </a:r>
            <a:r>
              <a:rPr lang="zh-CN" altLang="en-US" sz="2000" dirty="0"/>
              <a:t>法律另有规定的除外</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学校、幼儿园、医院等以公益为目的的事业单位、社会团体的教育设施、医疗卫生设</a:t>
            </a:r>
          </a:p>
          <a:p>
            <a:pPr indent="534988"/>
            <a:r>
              <a:rPr lang="zh-CN" altLang="en-US" sz="2000" dirty="0"/>
              <a:t>施和其他社会公益设施</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所有权、使用权不明或者有争议的财产</a:t>
            </a:r>
            <a:r>
              <a:rPr lang="en-US" altLang="zh-CN" sz="2000" dirty="0" smtClean="0"/>
              <a:t>.     (</a:t>
            </a:r>
            <a:r>
              <a:rPr lang="zh-CN" altLang="en-US" sz="2000" dirty="0"/>
              <a:t>５</a:t>
            </a:r>
            <a:r>
              <a:rPr lang="en-US" altLang="zh-CN" sz="2000" dirty="0"/>
              <a:t>)</a:t>
            </a:r>
            <a:r>
              <a:rPr lang="zh-CN" altLang="en-US" sz="2000" dirty="0"/>
              <a:t>依法被查封、扣押、监管的财产</a:t>
            </a:r>
            <a:r>
              <a:rPr lang="en-US" altLang="zh-CN" sz="2000" dirty="0"/>
              <a:t>.</a:t>
            </a:r>
          </a:p>
          <a:p>
            <a:pPr indent="534988"/>
            <a:r>
              <a:rPr lang="en-US" altLang="zh-CN" sz="2000" dirty="0"/>
              <a:t>(</a:t>
            </a:r>
            <a:r>
              <a:rPr lang="zh-CN" altLang="en-US" sz="2000" dirty="0"/>
              <a:t>６</a:t>
            </a:r>
            <a:r>
              <a:rPr lang="en-US" altLang="zh-CN" sz="2000" dirty="0"/>
              <a:t>)</a:t>
            </a:r>
            <a:r>
              <a:rPr lang="zh-CN" altLang="en-US" sz="2000" dirty="0"/>
              <a:t>依法不得抵押的其他财产</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756877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3662541"/>
          </a:xfrm>
          <a:prstGeom prst="rect">
            <a:avLst/>
          </a:prstGeom>
          <a:noFill/>
        </p:spPr>
        <p:txBody>
          <a:bodyPr wrap="square" rtlCol="0">
            <a:spAutoFit/>
          </a:bodyPr>
          <a:lstStyle/>
          <a:p>
            <a:r>
              <a:rPr lang="zh-CN" altLang="en-US" sz="2400" dirty="0"/>
              <a:t>二、抵押</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抵押合同和抵押物登记</a:t>
            </a:r>
          </a:p>
          <a:p>
            <a:pPr indent="623888"/>
            <a:r>
              <a:rPr lang="zh-CN" altLang="en-US" sz="2000" dirty="0" smtClean="0"/>
              <a:t>１</a:t>
            </a:r>
            <a:r>
              <a:rPr lang="en-US" altLang="zh-CN" sz="2000" dirty="0" smtClean="0"/>
              <a:t>.</a:t>
            </a:r>
            <a:r>
              <a:rPr lang="zh-CN" altLang="en-US" sz="2000" dirty="0" smtClean="0"/>
              <a:t> </a:t>
            </a:r>
            <a:r>
              <a:rPr lang="zh-CN" altLang="en-US" sz="2000" dirty="0"/>
              <a:t>抵押合同</a:t>
            </a:r>
          </a:p>
          <a:p>
            <a:pPr indent="623888"/>
            <a:r>
              <a:rPr lang="zh-CN" altLang="en-US" sz="2000" dirty="0"/>
              <a:t>抵押人和抵押权人应当以书面形式订立抵押合同</a:t>
            </a:r>
            <a:r>
              <a:rPr lang="en-US" altLang="zh-CN" sz="2000" dirty="0"/>
              <a:t>.</a:t>
            </a:r>
            <a:r>
              <a:rPr lang="zh-CN" altLang="en-US" sz="2000" dirty="0"/>
              <a:t>订立抵押合同时</a:t>
            </a:r>
            <a:r>
              <a:rPr lang="en-US" altLang="zh-CN" sz="2000" dirty="0"/>
              <a:t>,</a:t>
            </a:r>
            <a:r>
              <a:rPr lang="zh-CN" altLang="en-US" sz="2000" dirty="0" smtClean="0"/>
              <a:t>抵押权人和抵押人在</a:t>
            </a:r>
            <a:r>
              <a:rPr lang="zh-CN" altLang="en-US" sz="2000" dirty="0"/>
              <a:t>合同中不得约定在债务履行期届满抵押权人未受清偿时</a:t>
            </a:r>
            <a:r>
              <a:rPr lang="en-US" altLang="zh-CN" sz="2000" dirty="0"/>
              <a:t>,</a:t>
            </a:r>
            <a:r>
              <a:rPr lang="zh-CN" altLang="en-US" sz="2000" dirty="0"/>
              <a:t>抵押物的</a:t>
            </a:r>
            <a:r>
              <a:rPr lang="zh-CN" altLang="en-US" sz="2000" dirty="0" smtClean="0"/>
              <a:t>所有权转移为债权人</a:t>
            </a:r>
            <a:r>
              <a:rPr lang="zh-CN" altLang="en-US" sz="2000" dirty="0"/>
              <a:t>所有</a:t>
            </a:r>
            <a:r>
              <a:rPr lang="en-US" altLang="zh-CN" sz="2000" dirty="0"/>
              <a:t>.</a:t>
            </a:r>
          </a:p>
          <a:p>
            <a:pPr indent="623888"/>
            <a:r>
              <a:rPr lang="zh-CN" altLang="en-US" sz="2000" dirty="0" smtClean="0"/>
              <a:t>２</a:t>
            </a:r>
            <a:r>
              <a:rPr lang="en-US" altLang="zh-CN" sz="2000" dirty="0" smtClean="0"/>
              <a:t>.</a:t>
            </a:r>
            <a:r>
              <a:rPr lang="zh-CN" altLang="en-US" sz="2000" dirty="0" smtClean="0"/>
              <a:t> </a:t>
            </a:r>
            <a:r>
              <a:rPr lang="zh-CN" altLang="en-US" sz="2000" dirty="0"/>
              <a:t>抵押物登记</a:t>
            </a:r>
          </a:p>
          <a:p>
            <a:pPr indent="623888"/>
            <a:r>
              <a:rPr lang="zh-CN" altLang="en-US" sz="2000" dirty="0"/>
              <a:t>当事人以法律规定需要办理抵押物登记的财产抵押的</a:t>
            </a:r>
            <a:r>
              <a:rPr lang="en-US" altLang="zh-CN" sz="2000" dirty="0"/>
              <a:t>,</a:t>
            </a:r>
            <a:r>
              <a:rPr lang="zh-CN" altLang="en-US" sz="2000" dirty="0"/>
              <a:t>应当办理抵押物登记</a:t>
            </a:r>
            <a:r>
              <a:rPr lang="en-US" altLang="zh-CN" sz="2000" dirty="0"/>
              <a:t>,</a:t>
            </a:r>
            <a:r>
              <a:rPr lang="zh-CN" altLang="en-US" sz="2000" dirty="0" smtClean="0"/>
              <a:t>抵押合同自登记之</a:t>
            </a:r>
            <a:r>
              <a:rPr lang="zh-CN" altLang="en-US" sz="2000" dirty="0"/>
              <a:t>日起生效</a:t>
            </a:r>
            <a:r>
              <a:rPr lang="en-US" altLang="zh-CN" sz="2000" dirty="0"/>
              <a:t>.</a:t>
            </a:r>
            <a:r>
              <a:rPr lang="zh-CN" altLang="en-US" sz="2000" dirty="0"/>
              <a:t>当事人以非法律规定需要办理抵押物登记的财产抵押的</a:t>
            </a:r>
            <a:r>
              <a:rPr lang="en-US" altLang="zh-CN" sz="2000" dirty="0"/>
              <a:t>,</a:t>
            </a:r>
            <a:r>
              <a:rPr lang="zh-CN" altLang="en-US" sz="2000" dirty="0" smtClean="0"/>
              <a:t>可以自愿办理抵押物登记</a:t>
            </a:r>
            <a:r>
              <a:rPr lang="en-US" altLang="zh-CN" sz="2000" dirty="0"/>
              <a:t>,</a:t>
            </a:r>
            <a:r>
              <a:rPr lang="zh-CN" altLang="en-US" sz="2000" dirty="0"/>
              <a:t>抵押合同自签订之日起生效</a:t>
            </a:r>
            <a:r>
              <a:rPr lang="en-US" altLang="zh-CN" sz="2000" dirty="0"/>
              <a:t>.</a:t>
            </a:r>
            <a:r>
              <a:rPr lang="zh-CN" altLang="en-US" sz="2000" dirty="0"/>
              <a:t>当事人未办理抵押物登记的</a:t>
            </a:r>
            <a:r>
              <a:rPr lang="en-US" altLang="zh-CN" sz="2000" dirty="0"/>
              <a:t>,</a:t>
            </a:r>
            <a:r>
              <a:rPr lang="zh-CN" altLang="en-US" sz="2000" dirty="0"/>
              <a:t>不得对抗</a:t>
            </a:r>
            <a:r>
              <a:rPr lang="zh-CN" altLang="en-US" sz="2000" dirty="0" smtClean="0"/>
              <a:t>第三人</a:t>
            </a:r>
            <a:r>
              <a:rPr lang="en-US" altLang="zh-CN" sz="2000" dirty="0"/>
              <a:t>.</a:t>
            </a:r>
            <a:r>
              <a:rPr lang="zh-CN" altLang="en-US" sz="2000" dirty="0"/>
              <a:t>当事人办理抵押物登记的</a:t>
            </a:r>
            <a:r>
              <a:rPr lang="en-US" altLang="zh-CN" sz="2000" dirty="0"/>
              <a:t>,</a:t>
            </a:r>
            <a:r>
              <a:rPr lang="zh-CN" altLang="en-US" sz="2000" dirty="0"/>
              <a:t>登记部门为抵押人所在地的公证部门</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356702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5447645"/>
          </a:xfrm>
          <a:prstGeom prst="rect">
            <a:avLst/>
          </a:prstGeom>
          <a:noFill/>
        </p:spPr>
        <p:txBody>
          <a:bodyPr wrap="square" rtlCol="0">
            <a:spAutoFit/>
          </a:bodyPr>
          <a:lstStyle/>
          <a:p>
            <a:r>
              <a:rPr lang="zh-CN" altLang="en-US" sz="2400" dirty="0"/>
              <a:t>二、</a:t>
            </a:r>
            <a:r>
              <a:rPr lang="zh-CN" altLang="en-US" sz="2400" dirty="0" smtClean="0"/>
              <a:t>抵押</a:t>
            </a:r>
            <a:endParaRPr lang="en-US" altLang="zh-CN" sz="2400" dirty="0" smtClean="0"/>
          </a:p>
          <a:p>
            <a:pPr indent="623888"/>
            <a:r>
              <a:rPr lang="en-US" altLang="zh-CN" sz="2400" dirty="0"/>
              <a:t>(</a:t>
            </a:r>
            <a:r>
              <a:rPr lang="zh-CN" altLang="en-US" sz="2400" dirty="0"/>
              <a:t>三</a:t>
            </a:r>
            <a:r>
              <a:rPr lang="en-US" altLang="zh-CN" sz="2400" dirty="0"/>
              <a:t>)</a:t>
            </a:r>
            <a:r>
              <a:rPr lang="zh-CN" altLang="en-US" sz="2400" dirty="0"/>
              <a:t>抵押的范围和效力</a:t>
            </a:r>
          </a:p>
          <a:p>
            <a:pPr indent="623888"/>
            <a:r>
              <a:rPr lang="zh-CN" altLang="en-US" sz="2000" dirty="0" smtClean="0"/>
              <a:t>１</a:t>
            </a:r>
            <a:r>
              <a:rPr lang="en-US" altLang="zh-CN" sz="2000" dirty="0" smtClean="0"/>
              <a:t>.</a:t>
            </a:r>
            <a:r>
              <a:rPr lang="zh-CN" altLang="en-US" sz="2000" dirty="0" smtClean="0"/>
              <a:t> </a:t>
            </a:r>
            <a:r>
              <a:rPr lang="zh-CN" altLang="en-US" sz="2000" dirty="0"/>
              <a:t>抵押的范围</a:t>
            </a:r>
          </a:p>
          <a:p>
            <a:pPr indent="623888"/>
            <a:r>
              <a:rPr lang="zh-CN" altLang="en-US" sz="2000" dirty="0"/>
              <a:t>抵押担保的范围包括主债权及利息、违约金、损害赔偿金和实现抵押权的费用</a:t>
            </a:r>
            <a:r>
              <a:rPr lang="en-US" altLang="zh-CN" sz="2000" dirty="0"/>
              <a:t>.</a:t>
            </a:r>
            <a:r>
              <a:rPr lang="zh-CN" altLang="en-US" sz="2000" dirty="0" smtClean="0"/>
              <a:t>抵押合同另有约</a:t>
            </a:r>
            <a:r>
              <a:rPr lang="zh-CN" altLang="en-US" sz="2000" dirty="0"/>
              <a:t>定的</a:t>
            </a:r>
            <a:r>
              <a:rPr lang="en-US" altLang="zh-CN" sz="2000" dirty="0"/>
              <a:t>,</a:t>
            </a:r>
            <a:r>
              <a:rPr lang="zh-CN" altLang="en-US" sz="2000" dirty="0"/>
              <a:t>按照约定</a:t>
            </a:r>
            <a:r>
              <a:rPr lang="en-US" altLang="zh-CN" sz="2000" dirty="0"/>
              <a:t>.</a:t>
            </a:r>
          </a:p>
          <a:p>
            <a:pPr indent="623888"/>
            <a:r>
              <a:rPr lang="zh-CN" altLang="en-US" sz="2000" dirty="0" smtClean="0"/>
              <a:t>２</a:t>
            </a:r>
            <a:r>
              <a:rPr lang="en-US" altLang="zh-CN" sz="2000" dirty="0" smtClean="0"/>
              <a:t>.</a:t>
            </a:r>
            <a:r>
              <a:rPr lang="zh-CN" altLang="en-US" sz="2000" dirty="0" smtClean="0"/>
              <a:t>抵押</a:t>
            </a:r>
            <a:r>
              <a:rPr lang="zh-CN" altLang="en-US" sz="2000" dirty="0"/>
              <a:t>的效力</a:t>
            </a:r>
          </a:p>
          <a:p>
            <a:pPr marL="981075"/>
            <a:r>
              <a:rPr lang="en-US" altLang="zh-CN" sz="2000" dirty="0"/>
              <a:t>(</a:t>
            </a:r>
            <a:r>
              <a:rPr lang="zh-CN" altLang="en-US" sz="2000" dirty="0"/>
              <a:t>１</a:t>
            </a:r>
            <a:r>
              <a:rPr lang="en-US" altLang="zh-CN" sz="2000" dirty="0"/>
              <a:t>)</a:t>
            </a:r>
            <a:r>
              <a:rPr lang="zh-CN" altLang="en-US" sz="2000" dirty="0"/>
              <a:t>抵押权对抵押物所生孳息的效力</a:t>
            </a:r>
            <a:r>
              <a:rPr lang="en-US" altLang="zh-CN" sz="2000" dirty="0"/>
              <a:t>.</a:t>
            </a:r>
          </a:p>
          <a:p>
            <a:pPr marL="981075"/>
            <a:r>
              <a:rPr lang="en-US" altLang="zh-CN" sz="2000" dirty="0" smtClean="0"/>
              <a:t>(</a:t>
            </a:r>
            <a:r>
              <a:rPr lang="zh-CN" altLang="en-US" sz="2000" dirty="0"/>
              <a:t>２</a:t>
            </a:r>
            <a:r>
              <a:rPr lang="en-US" altLang="zh-CN" sz="2000" dirty="0"/>
              <a:t>)</a:t>
            </a:r>
            <a:r>
              <a:rPr lang="zh-CN" altLang="en-US" sz="2000" dirty="0"/>
              <a:t>抵押权对抵押物上已存在的租赁权的效力</a:t>
            </a:r>
            <a:r>
              <a:rPr lang="en-US" altLang="zh-CN" sz="2000" dirty="0"/>
              <a:t>.</a:t>
            </a:r>
          </a:p>
          <a:p>
            <a:pPr marL="981075"/>
            <a:r>
              <a:rPr lang="en-US" altLang="zh-CN" sz="2000" dirty="0" smtClean="0"/>
              <a:t>(</a:t>
            </a:r>
            <a:r>
              <a:rPr lang="zh-CN" altLang="en-US" sz="2000" dirty="0"/>
              <a:t>３</a:t>
            </a:r>
            <a:r>
              <a:rPr lang="en-US" altLang="zh-CN" sz="2000" dirty="0"/>
              <a:t>)</a:t>
            </a:r>
            <a:r>
              <a:rPr lang="zh-CN" altLang="en-US" sz="2000" dirty="0"/>
              <a:t>抵押权的效力对抵押物处分权的影响</a:t>
            </a:r>
            <a:r>
              <a:rPr lang="en-US" altLang="zh-CN" sz="2000" dirty="0"/>
              <a:t>.</a:t>
            </a:r>
          </a:p>
          <a:p>
            <a:pPr marL="981075"/>
            <a:r>
              <a:rPr lang="zh-CN" altLang="en-US" sz="2000" dirty="0"/>
              <a:t>抵押期间</a:t>
            </a:r>
            <a:r>
              <a:rPr lang="en-US" altLang="zh-CN" sz="2000" dirty="0"/>
              <a:t>,</a:t>
            </a:r>
            <a:r>
              <a:rPr lang="zh-CN" altLang="en-US" sz="2000" dirty="0"/>
              <a:t>抵押人转让已办理登记的抵押物的</a:t>
            </a:r>
            <a:r>
              <a:rPr lang="en-US" altLang="zh-CN" sz="2000" dirty="0"/>
              <a:t>,</a:t>
            </a:r>
            <a:r>
              <a:rPr lang="zh-CN" altLang="en-US" sz="2000" dirty="0" smtClean="0"/>
              <a:t>应当通知抵押权人并告知受让人转让物已经抵押</a:t>
            </a:r>
            <a:r>
              <a:rPr lang="zh-CN" altLang="en-US" sz="2000" dirty="0"/>
              <a:t>的情况</a:t>
            </a:r>
            <a:r>
              <a:rPr lang="en-US" altLang="zh-CN" sz="2000" dirty="0"/>
              <a:t>;</a:t>
            </a:r>
            <a:r>
              <a:rPr lang="zh-CN" altLang="en-US" sz="2000" dirty="0"/>
              <a:t>抵押人未通知抵押权人或者未告知受让人的</a:t>
            </a:r>
            <a:r>
              <a:rPr lang="en-US" altLang="zh-CN" sz="2000" dirty="0"/>
              <a:t>,</a:t>
            </a:r>
            <a:r>
              <a:rPr lang="zh-CN" altLang="en-US" sz="2000" dirty="0"/>
              <a:t>转让行为无效</a:t>
            </a:r>
            <a:r>
              <a:rPr lang="en-US" altLang="zh-CN" sz="2000" dirty="0" smtClean="0"/>
              <a:t>.</a:t>
            </a:r>
            <a:r>
              <a:rPr lang="zh-CN" altLang="en-US" sz="2000" dirty="0" smtClean="0"/>
              <a:t> </a:t>
            </a:r>
            <a:endParaRPr lang="en-US" altLang="zh-CN" sz="2000" dirty="0" smtClean="0"/>
          </a:p>
          <a:p>
            <a:pPr marL="981075"/>
            <a:r>
              <a:rPr lang="en-US" altLang="zh-CN" sz="2000" dirty="0" smtClean="0"/>
              <a:t>(</a:t>
            </a:r>
            <a:r>
              <a:rPr lang="zh-CN" altLang="en-US" sz="2000" dirty="0"/>
              <a:t>４</a:t>
            </a:r>
            <a:r>
              <a:rPr lang="en-US" altLang="zh-CN" sz="2000" dirty="0"/>
              <a:t>)</a:t>
            </a:r>
            <a:r>
              <a:rPr lang="zh-CN" altLang="en-US" sz="2000" dirty="0"/>
              <a:t>抵押权转移的从属性</a:t>
            </a:r>
            <a:r>
              <a:rPr lang="en-US" altLang="zh-CN" sz="2000" dirty="0"/>
              <a:t>.</a:t>
            </a:r>
          </a:p>
          <a:p>
            <a:pPr marL="981075"/>
            <a:r>
              <a:rPr lang="zh-CN" altLang="en-US" sz="2000" dirty="0"/>
              <a:t>抵押权不得与债权分离而单独转让或者作为其他债权的担保</a:t>
            </a:r>
            <a:r>
              <a:rPr lang="en-US" altLang="zh-CN" sz="2000" dirty="0"/>
              <a:t>.</a:t>
            </a:r>
          </a:p>
          <a:p>
            <a:pPr marL="981075"/>
            <a:r>
              <a:rPr lang="en-US" altLang="zh-CN" sz="2000" dirty="0"/>
              <a:t>(</a:t>
            </a:r>
            <a:r>
              <a:rPr lang="zh-CN" altLang="en-US" sz="2000" dirty="0"/>
              <a:t>５</a:t>
            </a:r>
            <a:r>
              <a:rPr lang="en-US" altLang="zh-CN" sz="2000" dirty="0"/>
              <a:t>)</a:t>
            </a:r>
            <a:r>
              <a:rPr lang="zh-CN" altLang="en-US" sz="2000" dirty="0"/>
              <a:t>抵押权人在抵押权受侵害时的权利</a:t>
            </a:r>
            <a:r>
              <a:rPr lang="en-US" altLang="zh-CN" sz="2000" dirty="0"/>
              <a:t>.</a:t>
            </a:r>
          </a:p>
          <a:p>
            <a:pPr marL="981075"/>
            <a:r>
              <a:rPr lang="zh-CN" altLang="en-US" sz="2000" dirty="0"/>
              <a:t>抵押人的行为足以使抵押物价值减少的</a:t>
            </a:r>
            <a:r>
              <a:rPr lang="en-US" altLang="zh-CN" sz="2000" dirty="0"/>
              <a:t>,</a:t>
            </a:r>
            <a:r>
              <a:rPr lang="zh-CN" altLang="en-US" sz="2000" dirty="0"/>
              <a:t>抵押权人有权要求抵押人停止其行为</a:t>
            </a:r>
            <a:r>
              <a:rPr lang="en-US" altLang="zh-CN" sz="2000" dirty="0" smtClean="0"/>
              <a:t>.</a:t>
            </a:r>
          </a:p>
          <a:p>
            <a:pPr marL="981075"/>
            <a:r>
              <a:rPr lang="zh-CN" altLang="en-US" sz="2000" dirty="0" smtClean="0"/>
              <a:t> </a:t>
            </a:r>
            <a:r>
              <a:rPr lang="en-US" altLang="zh-CN" sz="2000" dirty="0" smtClean="0"/>
              <a:t>(</a:t>
            </a:r>
            <a:r>
              <a:rPr lang="zh-CN" altLang="en-US" sz="2000" dirty="0"/>
              <a:t>６</a:t>
            </a:r>
            <a:r>
              <a:rPr lang="en-US" altLang="zh-CN" sz="2000" dirty="0"/>
              <a:t>)</a:t>
            </a:r>
            <a:r>
              <a:rPr lang="zh-CN" altLang="en-US" sz="2000" dirty="0"/>
              <a:t>抵押权消灭的从属性</a:t>
            </a:r>
            <a:r>
              <a:rPr lang="en-US" altLang="zh-CN" sz="2000" dirty="0"/>
              <a:t>.</a:t>
            </a:r>
          </a:p>
          <a:p>
            <a:pPr marL="981075"/>
            <a:r>
              <a:rPr lang="zh-CN" altLang="en-US" sz="2000" dirty="0"/>
              <a:t>抵押权与其担保的债权同时存在</a:t>
            </a:r>
            <a:r>
              <a:rPr lang="en-US" altLang="zh-CN" sz="2000" dirty="0"/>
              <a:t>,</a:t>
            </a:r>
            <a:r>
              <a:rPr lang="zh-CN" altLang="en-US" sz="2000" dirty="0"/>
              <a:t>债权消灭的</a:t>
            </a:r>
            <a:r>
              <a:rPr lang="en-US" altLang="zh-CN" sz="2000" dirty="0"/>
              <a:t>,</a:t>
            </a:r>
            <a:r>
              <a:rPr lang="zh-CN" altLang="en-US" sz="2000" dirty="0"/>
              <a:t>抵押权也消灭</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4190575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6063198"/>
          </a:xfrm>
          <a:prstGeom prst="rect">
            <a:avLst/>
          </a:prstGeom>
          <a:noFill/>
        </p:spPr>
        <p:txBody>
          <a:bodyPr wrap="square" rtlCol="0">
            <a:spAutoFit/>
          </a:bodyPr>
          <a:lstStyle/>
          <a:p>
            <a:r>
              <a:rPr lang="zh-CN" altLang="en-US" sz="2400" dirty="0"/>
              <a:t>二、</a:t>
            </a:r>
            <a:r>
              <a:rPr lang="zh-CN" altLang="en-US" sz="2400" dirty="0" smtClean="0"/>
              <a:t>抵押</a:t>
            </a:r>
            <a:endParaRPr lang="en-US" altLang="zh-CN" sz="2400" dirty="0" smtClean="0"/>
          </a:p>
          <a:p>
            <a:pPr indent="623888"/>
            <a:r>
              <a:rPr lang="en-US" altLang="zh-CN" sz="2400" dirty="0"/>
              <a:t>(</a:t>
            </a:r>
            <a:r>
              <a:rPr lang="zh-CN" altLang="en-US" sz="2400" dirty="0"/>
              <a:t>四</a:t>
            </a:r>
            <a:r>
              <a:rPr lang="en-US" altLang="zh-CN" sz="2400" dirty="0"/>
              <a:t>)</a:t>
            </a:r>
            <a:r>
              <a:rPr lang="zh-CN" altLang="en-US" sz="2400" dirty="0"/>
              <a:t>抵押权的实现</a:t>
            </a:r>
          </a:p>
          <a:p>
            <a:pPr marL="534988"/>
            <a:r>
              <a:rPr lang="zh-CN" altLang="en-US" sz="2000" dirty="0" smtClean="0"/>
              <a:t>１</a:t>
            </a:r>
            <a:r>
              <a:rPr lang="en-US" altLang="zh-CN" sz="2000" dirty="0" smtClean="0"/>
              <a:t>.</a:t>
            </a:r>
            <a:r>
              <a:rPr lang="zh-CN" altLang="en-US" sz="2000" dirty="0" smtClean="0"/>
              <a:t>抵押权实现</a:t>
            </a:r>
            <a:r>
              <a:rPr lang="zh-CN" altLang="en-US" sz="2000" dirty="0"/>
              <a:t>的条件和方式</a:t>
            </a:r>
          </a:p>
          <a:p>
            <a:pPr marL="534988"/>
            <a:r>
              <a:rPr lang="zh-CN" altLang="en-US" sz="2000" dirty="0"/>
              <a:t>债务履行期届满抵押权人未受清偿的</a:t>
            </a:r>
            <a:r>
              <a:rPr lang="en-US" altLang="zh-CN" sz="2000" dirty="0"/>
              <a:t>,</a:t>
            </a:r>
            <a:r>
              <a:rPr lang="zh-CN" altLang="en-US" sz="2000" dirty="0"/>
              <a:t>可以与抵押人协议以抵押物折价或者以拍卖、</a:t>
            </a:r>
            <a:r>
              <a:rPr lang="zh-CN" altLang="en-US" sz="2000" dirty="0" smtClean="0"/>
              <a:t>变卖该抵押物</a:t>
            </a:r>
            <a:r>
              <a:rPr lang="zh-CN" altLang="en-US" sz="2000" dirty="0"/>
              <a:t>所得的价款受偿</a:t>
            </a:r>
            <a:r>
              <a:rPr lang="en-US" altLang="zh-CN" sz="2000" dirty="0"/>
              <a:t>;</a:t>
            </a:r>
            <a:r>
              <a:rPr lang="zh-CN" altLang="en-US" sz="2000" dirty="0"/>
              <a:t>协议不成的</a:t>
            </a:r>
            <a:r>
              <a:rPr lang="en-US" altLang="zh-CN" sz="2000" dirty="0"/>
              <a:t>,</a:t>
            </a:r>
            <a:r>
              <a:rPr lang="zh-CN" altLang="en-US" sz="2000" dirty="0"/>
              <a:t>抵押权人可以向人民法院提起诉讼</a:t>
            </a:r>
            <a:r>
              <a:rPr lang="en-US" altLang="zh-CN" sz="2000" dirty="0"/>
              <a:t>.</a:t>
            </a:r>
            <a:r>
              <a:rPr lang="zh-CN" altLang="en-US" sz="2000" dirty="0" smtClean="0"/>
              <a:t>抵押物折价或</a:t>
            </a:r>
            <a:r>
              <a:rPr lang="zh-CN" altLang="en-US" sz="2000" dirty="0"/>
              <a:t>者拍卖、变卖后</a:t>
            </a:r>
            <a:r>
              <a:rPr lang="en-US" altLang="zh-CN" sz="2000" dirty="0"/>
              <a:t>,</a:t>
            </a:r>
            <a:r>
              <a:rPr lang="zh-CN" altLang="en-US" sz="2000" dirty="0"/>
              <a:t>其价款超过债权数额的部分归抵押人所有</a:t>
            </a:r>
            <a:r>
              <a:rPr lang="en-US" altLang="zh-CN" sz="2000" dirty="0"/>
              <a:t>,</a:t>
            </a:r>
            <a:r>
              <a:rPr lang="zh-CN" altLang="en-US" sz="2000" dirty="0"/>
              <a:t>不足部分由债务人清偿</a:t>
            </a:r>
            <a:r>
              <a:rPr lang="en-US" altLang="zh-CN" sz="2000" dirty="0"/>
              <a:t>.</a:t>
            </a:r>
          </a:p>
          <a:p>
            <a:pPr marL="534988"/>
            <a:r>
              <a:rPr lang="zh-CN" altLang="en-US" sz="2000" dirty="0" smtClean="0"/>
              <a:t>２</a:t>
            </a:r>
            <a:r>
              <a:rPr lang="en-US" altLang="zh-CN" sz="2000" dirty="0" smtClean="0"/>
              <a:t>.</a:t>
            </a:r>
            <a:r>
              <a:rPr lang="zh-CN" altLang="en-US" sz="2000" dirty="0" smtClean="0"/>
              <a:t>抵押权</a:t>
            </a:r>
            <a:r>
              <a:rPr lang="zh-CN" altLang="en-US" sz="2000" dirty="0"/>
              <a:t>的次序</a:t>
            </a:r>
          </a:p>
          <a:p>
            <a:pPr marL="534988"/>
            <a:r>
              <a:rPr lang="zh-CN" altLang="en-US" sz="2000" dirty="0"/>
              <a:t>根据</a:t>
            </a:r>
            <a:r>
              <a:rPr lang="en-US" altLang="zh-CN" sz="2000" dirty="0"/>
              <a:t>«</a:t>
            </a:r>
            <a:r>
              <a:rPr lang="zh-CN" altLang="en-US" sz="2000" dirty="0"/>
              <a:t>担保法</a:t>
            </a:r>
            <a:r>
              <a:rPr lang="en-US" altLang="zh-CN" sz="2000" dirty="0"/>
              <a:t>»</a:t>
            </a:r>
            <a:r>
              <a:rPr lang="zh-CN" altLang="en-US" sz="2000" dirty="0"/>
              <a:t>规定</a:t>
            </a:r>
            <a:r>
              <a:rPr lang="en-US" altLang="zh-CN" sz="2000" dirty="0"/>
              <a:t>,</a:t>
            </a:r>
            <a:r>
              <a:rPr lang="zh-CN" altLang="en-US" sz="2000" dirty="0"/>
              <a:t>同一财产向两个以上债权人抵押的</a:t>
            </a:r>
            <a:r>
              <a:rPr lang="en-US" altLang="zh-CN" sz="2000" dirty="0"/>
              <a:t>,</a:t>
            </a:r>
            <a:r>
              <a:rPr lang="zh-CN" altLang="en-US" sz="2000" dirty="0"/>
              <a:t>拍卖、变卖抵押物</a:t>
            </a:r>
            <a:r>
              <a:rPr lang="zh-CN" altLang="en-US" sz="2000" dirty="0" smtClean="0"/>
              <a:t>所得的价款按照规定清偿</a:t>
            </a:r>
            <a:r>
              <a:rPr lang="en-US" altLang="zh-CN" sz="2000" dirty="0"/>
              <a:t>.</a:t>
            </a:r>
          </a:p>
          <a:p>
            <a:pPr marL="534988"/>
            <a:r>
              <a:rPr lang="zh-CN" altLang="en-US" sz="2000" dirty="0" smtClean="0"/>
              <a:t>３</a:t>
            </a:r>
            <a:r>
              <a:rPr lang="en-US" altLang="zh-CN" sz="2000" dirty="0" smtClean="0"/>
              <a:t>.</a:t>
            </a:r>
            <a:r>
              <a:rPr lang="zh-CN" altLang="en-US" sz="2000" dirty="0" smtClean="0"/>
              <a:t>房地产抵押权</a:t>
            </a:r>
            <a:r>
              <a:rPr lang="zh-CN" altLang="en-US" sz="2000" dirty="0"/>
              <a:t>的实现</a:t>
            </a:r>
          </a:p>
          <a:p>
            <a:pPr marL="534988"/>
            <a:r>
              <a:rPr lang="zh-CN" altLang="en-US" sz="2000" dirty="0"/>
              <a:t>城市房地产抵押合同签订后</a:t>
            </a:r>
            <a:r>
              <a:rPr lang="en-US" altLang="zh-CN" sz="2000" dirty="0"/>
              <a:t>,</a:t>
            </a:r>
            <a:r>
              <a:rPr lang="zh-CN" altLang="en-US" sz="2000" dirty="0"/>
              <a:t>土地上新增的房屋不属于抵押物</a:t>
            </a:r>
            <a:r>
              <a:rPr lang="en-US" altLang="zh-CN" sz="2000" dirty="0"/>
              <a:t>.</a:t>
            </a:r>
            <a:r>
              <a:rPr lang="zh-CN" altLang="en-US" sz="2000" dirty="0"/>
              <a:t>需要拍卖该抵押</a:t>
            </a:r>
            <a:r>
              <a:rPr lang="zh-CN" altLang="en-US" sz="2000" dirty="0" smtClean="0"/>
              <a:t>的房地产时</a:t>
            </a:r>
            <a:r>
              <a:rPr lang="en-US" altLang="zh-CN" sz="2000" dirty="0"/>
              <a:t>,</a:t>
            </a:r>
            <a:r>
              <a:rPr lang="zh-CN" altLang="en-US" sz="2000" dirty="0"/>
              <a:t>可以依法将该土地上新增的房屋与抵押物一同拍卖</a:t>
            </a:r>
            <a:r>
              <a:rPr lang="en-US" altLang="zh-CN" sz="2000" dirty="0"/>
              <a:t>,</a:t>
            </a:r>
            <a:r>
              <a:rPr lang="zh-CN" altLang="en-US" sz="2000" dirty="0"/>
              <a:t>但对拍卖新增房屋所得</a:t>
            </a:r>
            <a:r>
              <a:rPr lang="en-US" altLang="zh-CN" sz="2000" dirty="0"/>
              <a:t>,</a:t>
            </a:r>
            <a:r>
              <a:rPr lang="zh-CN" altLang="en-US" sz="2000" dirty="0" smtClean="0"/>
              <a:t>抵押权人无权优先受偿</a:t>
            </a:r>
            <a:r>
              <a:rPr lang="en-US" altLang="zh-CN" sz="2000" dirty="0" smtClean="0"/>
              <a:t>.</a:t>
            </a:r>
          </a:p>
          <a:p>
            <a:pPr marL="534988"/>
            <a:r>
              <a:rPr lang="zh-CN" altLang="en-US" sz="2000" dirty="0" smtClean="0"/>
              <a:t> ４</a:t>
            </a:r>
            <a:r>
              <a:rPr lang="en-US" altLang="zh-CN" sz="2000" dirty="0" smtClean="0"/>
              <a:t>.</a:t>
            </a:r>
            <a:r>
              <a:rPr lang="zh-CN" altLang="en-US" sz="2000" dirty="0" smtClean="0"/>
              <a:t> </a:t>
            </a:r>
            <a:r>
              <a:rPr lang="zh-CN" altLang="en-US" sz="2000" dirty="0"/>
              <a:t>划拨国有土地使用权后抵押权的实现</a:t>
            </a:r>
          </a:p>
          <a:p>
            <a:pPr marL="534988"/>
            <a:r>
              <a:rPr lang="zh-CN" altLang="en-US" sz="2000" dirty="0"/>
              <a:t>拍卖划拨的国有土地使用权所得的价款</a:t>
            </a:r>
            <a:r>
              <a:rPr lang="en-US" altLang="zh-CN" sz="2000" dirty="0"/>
              <a:t>,</a:t>
            </a:r>
            <a:r>
              <a:rPr lang="zh-CN" altLang="en-US" sz="2000" dirty="0"/>
              <a:t>在依法缴纳相当于应缴纳</a:t>
            </a:r>
            <a:r>
              <a:rPr lang="zh-CN" altLang="en-US" sz="2000" dirty="0" smtClean="0"/>
              <a:t>的土地使用权出让金的款额</a:t>
            </a:r>
            <a:r>
              <a:rPr lang="zh-CN" altLang="en-US" sz="2000" dirty="0"/>
              <a:t>后</a:t>
            </a:r>
            <a:r>
              <a:rPr lang="en-US" altLang="zh-CN" sz="2000" dirty="0"/>
              <a:t>,</a:t>
            </a:r>
            <a:r>
              <a:rPr lang="zh-CN" altLang="en-US" sz="2000" dirty="0"/>
              <a:t>抵押权人有优先受偿权</a:t>
            </a:r>
            <a:r>
              <a:rPr lang="en-US" altLang="zh-CN" sz="2000" dirty="0"/>
              <a:t>.</a:t>
            </a:r>
          </a:p>
          <a:p>
            <a:pPr marL="534988"/>
            <a:r>
              <a:rPr lang="zh-CN" altLang="en-US" sz="2000" dirty="0" smtClean="0"/>
              <a:t>５</a:t>
            </a:r>
            <a:r>
              <a:rPr lang="en-US" altLang="zh-CN" sz="2000" dirty="0" smtClean="0"/>
              <a:t>.</a:t>
            </a:r>
            <a:r>
              <a:rPr lang="zh-CN" altLang="en-US" sz="2000" dirty="0" smtClean="0"/>
              <a:t> </a:t>
            </a:r>
            <a:r>
              <a:rPr lang="zh-CN" altLang="en-US" sz="2000" dirty="0"/>
              <a:t>物上保证人的追偿权</a:t>
            </a:r>
          </a:p>
          <a:p>
            <a:pPr marL="534988"/>
            <a:r>
              <a:rPr lang="zh-CN" altLang="en-US" sz="2000" dirty="0"/>
              <a:t>为债务人抵押担保的第三人</a:t>
            </a:r>
            <a:r>
              <a:rPr lang="en-US" altLang="zh-CN" sz="2000" dirty="0"/>
              <a:t>,</a:t>
            </a:r>
            <a:r>
              <a:rPr lang="zh-CN" altLang="en-US" sz="2000" dirty="0"/>
              <a:t>在抵押权人实现抵押权后</a:t>
            </a:r>
            <a:r>
              <a:rPr lang="en-US" altLang="zh-CN" sz="2000" dirty="0"/>
              <a:t>,</a:t>
            </a:r>
            <a:r>
              <a:rPr lang="zh-CN" altLang="en-US" sz="2000" dirty="0"/>
              <a:t>有权向债务人追偿</a:t>
            </a:r>
            <a:r>
              <a:rPr lang="en-US" altLang="zh-CN" sz="2000" dirty="0"/>
              <a:t>.</a:t>
            </a:r>
          </a:p>
          <a:p>
            <a:pPr marL="534988"/>
            <a:r>
              <a:rPr lang="zh-CN" altLang="en-US" sz="2000" dirty="0" smtClean="0"/>
              <a:t>６</a:t>
            </a:r>
            <a:r>
              <a:rPr lang="en-US" altLang="zh-CN" sz="2000" dirty="0" smtClean="0"/>
              <a:t>.</a:t>
            </a:r>
            <a:r>
              <a:rPr lang="zh-CN" altLang="en-US" sz="2000" dirty="0" smtClean="0"/>
              <a:t> </a:t>
            </a:r>
            <a:r>
              <a:rPr lang="zh-CN" altLang="en-US" sz="2000" dirty="0"/>
              <a:t>抵押物灭失的法律后果</a:t>
            </a:r>
          </a:p>
          <a:p>
            <a:pPr marL="534988"/>
            <a:r>
              <a:rPr lang="zh-CN" altLang="en-US" sz="2000" dirty="0"/>
              <a:t>抵押权因抵押物灭失而消灭</a:t>
            </a:r>
            <a:r>
              <a:rPr lang="en-US" altLang="zh-CN" sz="2000" dirty="0"/>
              <a:t>.</a:t>
            </a:r>
            <a:r>
              <a:rPr lang="zh-CN" altLang="en-US" sz="2000" dirty="0"/>
              <a:t>因灭失所得的赔偿金</a:t>
            </a:r>
            <a:r>
              <a:rPr lang="en-US" altLang="zh-CN" sz="2000" dirty="0"/>
              <a:t>,</a:t>
            </a:r>
            <a:r>
              <a:rPr lang="zh-CN" altLang="en-US" sz="2000" dirty="0"/>
              <a:t>应当作为抵押财产</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9754312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5016758"/>
          </a:xfrm>
          <a:prstGeom prst="rect">
            <a:avLst/>
          </a:prstGeom>
          <a:noFill/>
        </p:spPr>
        <p:txBody>
          <a:bodyPr wrap="square" rtlCol="0">
            <a:spAutoFit/>
          </a:bodyPr>
          <a:lstStyle/>
          <a:p>
            <a:r>
              <a:rPr lang="zh-CN" altLang="en-US" sz="2400" b="1" dirty="0"/>
              <a:t>一、合同和</a:t>
            </a:r>
            <a:r>
              <a:rPr lang="zh-CN" altLang="en-US" sz="2400" b="1" dirty="0" smtClean="0"/>
              <a:t>合同的分类</a:t>
            </a:r>
            <a:endParaRPr lang="en-US" altLang="zh-CN" sz="2400" b="1" dirty="0" smtClean="0"/>
          </a:p>
          <a:p>
            <a:pPr indent="534988"/>
            <a:r>
              <a:rPr lang="zh-CN" altLang="en-US" sz="2400" dirty="0"/>
              <a:t>一般意义上的合同</a:t>
            </a:r>
            <a:r>
              <a:rPr lang="en-US" altLang="zh-CN" sz="2400" dirty="0"/>
              <a:t>,</a:t>
            </a:r>
            <a:r>
              <a:rPr lang="zh-CN" altLang="en-US" sz="2400" dirty="0"/>
              <a:t>是指当事人之间设立、变更、终止特定权利义务关系的协议</a:t>
            </a:r>
            <a:r>
              <a:rPr lang="en-US" altLang="zh-CN" sz="2400" dirty="0"/>
              <a:t>.</a:t>
            </a:r>
            <a:r>
              <a:rPr lang="zh-CN" altLang="en-US" sz="2400" dirty="0" smtClean="0"/>
              <a:t>社会生活中所发</a:t>
            </a:r>
            <a:r>
              <a:rPr lang="zh-CN" altLang="en-US" sz="2400" dirty="0"/>
              <a:t>生的诸多关系都具有合同性质</a:t>
            </a:r>
            <a:r>
              <a:rPr lang="en-US" altLang="zh-CN" sz="2400" dirty="0"/>
              <a:t>,</a:t>
            </a:r>
            <a:r>
              <a:rPr lang="zh-CN" altLang="en-US" sz="2400" dirty="0"/>
              <a:t>但</a:t>
            </a:r>
            <a:r>
              <a:rPr lang="en-US" altLang="zh-CN" sz="2400" dirty="0"/>
              <a:t>«</a:t>
            </a:r>
            <a:r>
              <a:rPr lang="zh-CN" altLang="en-US" sz="2400" dirty="0"/>
              <a:t>合同法</a:t>
            </a:r>
            <a:r>
              <a:rPr lang="en-US" altLang="zh-CN" sz="2400" dirty="0"/>
              <a:t>»</a:t>
            </a:r>
            <a:r>
              <a:rPr lang="zh-CN" altLang="en-US" sz="2400" dirty="0"/>
              <a:t>中所称合同是平等主体的自然人、</a:t>
            </a:r>
            <a:r>
              <a:rPr lang="zh-CN" altLang="en-US" sz="2400" dirty="0" smtClean="0"/>
              <a:t>法人</a:t>
            </a:r>
            <a:r>
              <a:rPr lang="zh-CN" altLang="en-US" sz="2400" dirty="0"/>
              <a:t>、其他组织之间设立、变更、终止民事权利义务关系的协议</a:t>
            </a:r>
            <a:r>
              <a:rPr lang="en-US" altLang="zh-CN" sz="2400" dirty="0"/>
              <a:t>.</a:t>
            </a:r>
            <a:r>
              <a:rPr lang="zh-CN" altLang="en-US" sz="2400" dirty="0"/>
              <a:t>合同主要有以下种类</a:t>
            </a:r>
            <a:r>
              <a:rPr lang="en-US" altLang="zh-CN" sz="2400" dirty="0" smtClean="0"/>
              <a:t>.</a:t>
            </a:r>
          </a:p>
          <a:p>
            <a:pPr indent="534988"/>
            <a:r>
              <a:rPr lang="en-US" altLang="zh-CN" sz="2000" dirty="0"/>
              <a:t>(</a:t>
            </a:r>
            <a:r>
              <a:rPr lang="zh-CN" altLang="en-US" sz="2000" dirty="0"/>
              <a:t>三</a:t>
            </a:r>
            <a:r>
              <a:rPr lang="en-US" altLang="zh-CN" sz="2000" dirty="0"/>
              <a:t>)</a:t>
            </a:r>
            <a:r>
              <a:rPr lang="zh-CN" altLang="en-US" sz="2000" dirty="0"/>
              <a:t>有偿合同和无偿合同</a:t>
            </a:r>
          </a:p>
          <a:p>
            <a:pPr marL="534988"/>
            <a:r>
              <a:rPr lang="zh-CN" altLang="en-US" sz="2000" dirty="0"/>
              <a:t>根据合同当事人是否为从合同中得到的利益支付对价划分</a:t>
            </a:r>
            <a:r>
              <a:rPr lang="en-US" altLang="zh-CN" sz="2000" dirty="0"/>
              <a:t>,</a:t>
            </a:r>
            <a:r>
              <a:rPr lang="zh-CN" altLang="en-US" sz="2000" dirty="0" smtClean="0"/>
              <a:t>合同可分为有偿合同和无偿</a:t>
            </a:r>
            <a:r>
              <a:rPr lang="zh-CN" altLang="en-US" sz="2000" dirty="0"/>
              <a:t>合同</a:t>
            </a:r>
            <a:r>
              <a:rPr lang="en-US" altLang="zh-CN" sz="2000" dirty="0"/>
              <a:t>.</a:t>
            </a:r>
            <a:r>
              <a:rPr lang="zh-CN" altLang="en-US" sz="2000" dirty="0"/>
              <a:t>有偿合同是指当事人为从合同中得到利益要支付相应代价的合同</a:t>
            </a:r>
            <a:r>
              <a:rPr lang="en-US" altLang="zh-CN" sz="2000" dirty="0"/>
              <a:t>.</a:t>
            </a:r>
            <a:r>
              <a:rPr lang="zh-CN" altLang="en-US" sz="2000" dirty="0"/>
              <a:t>大部</a:t>
            </a:r>
            <a:r>
              <a:rPr lang="zh-CN" altLang="en-US" sz="2000" dirty="0" smtClean="0"/>
              <a:t>分合同为有偿</a:t>
            </a:r>
            <a:r>
              <a:rPr lang="zh-CN" altLang="en-US" sz="2000" dirty="0"/>
              <a:t>合同</a:t>
            </a:r>
            <a:r>
              <a:rPr lang="en-US" altLang="zh-CN" sz="2000" dirty="0"/>
              <a:t>.</a:t>
            </a:r>
            <a:r>
              <a:rPr lang="zh-CN" altLang="en-US" sz="2000" dirty="0"/>
              <a:t>无偿合同是指当事人无须为从合同中得到利益支付相应代价的合同</a:t>
            </a:r>
            <a:r>
              <a:rPr lang="en-US" altLang="zh-CN" sz="2000" dirty="0"/>
              <a:t>.</a:t>
            </a:r>
            <a:r>
              <a:rPr lang="zh-CN" altLang="en-US" sz="2000" dirty="0" smtClean="0"/>
              <a:t>无偿赠予合同即为无偿</a:t>
            </a:r>
            <a:r>
              <a:rPr lang="zh-CN" altLang="en-US" sz="2000" dirty="0"/>
              <a:t>合同</a:t>
            </a:r>
            <a:r>
              <a:rPr lang="en-US" altLang="zh-CN" sz="2000" dirty="0"/>
              <a:t>.</a:t>
            </a:r>
          </a:p>
          <a:p>
            <a:pPr indent="534988"/>
            <a:r>
              <a:rPr lang="en-US" altLang="zh-CN" sz="2000" dirty="0"/>
              <a:t>(</a:t>
            </a:r>
            <a:r>
              <a:rPr lang="zh-CN" altLang="en-US" sz="2000" dirty="0"/>
              <a:t>四</a:t>
            </a:r>
            <a:r>
              <a:rPr lang="en-US" altLang="zh-CN" sz="2000" dirty="0"/>
              <a:t>)</a:t>
            </a:r>
            <a:r>
              <a:rPr lang="zh-CN" altLang="en-US" sz="2000" dirty="0"/>
              <a:t>诺成合同和实践合同</a:t>
            </a:r>
          </a:p>
          <a:p>
            <a:pPr marL="534988"/>
            <a:r>
              <a:rPr lang="zh-CN" altLang="en-US" sz="2000" dirty="0"/>
              <a:t>根据合同是自当事人意思表示一致时成立</a:t>
            </a:r>
            <a:r>
              <a:rPr lang="en-US" altLang="zh-CN" sz="2000" dirty="0"/>
              <a:t>,</a:t>
            </a:r>
            <a:r>
              <a:rPr lang="zh-CN" altLang="en-US" sz="2000" dirty="0"/>
              <a:t>还是在当事人意思表示一致后</a:t>
            </a:r>
            <a:r>
              <a:rPr lang="en-US" altLang="zh-CN" sz="2000" dirty="0"/>
              <a:t>,</a:t>
            </a:r>
            <a:r>
              <a:rPr lang="zh-CN" altLang="en-US" sz="2000" dirty="0" smtClean="0"/>
              <a:t>仍须有实际交付标</a:t>
            </a:r>
            <a:r>
              <a:rPr lang="zh-CN" altLang="en-US" sz="2000" dirty="0"/>
              <a:t>的物的行为才能成立划分</a:t>
            </a:r>
            <a:r>
              <a:rPr lang="en-US" altLang="zh-CN" sz="2000" dirty="0"/>
              <a:t>,</a:t>
            </a:r>
            <a:r>
              <a:rPr lang="zh-CN" altLang="en-US" sz="2000" dirty="0"/>
              <a:t>合同可分为诺成合同和实践合同</a:t>
            </a:r>
            <a:r>
              <a:rPr lang="en-US" altLang="zh-CN" sz="2000" dirty="0"/>
              <a:t>.</a:t>
            </a:r>
            <a:r>
              <a:rPr lang="zh-CN" altLang="en-US" sz="2000" dirty="0"/>
              <a:t>诺成合同</a:t>
            </a:r>
            <a:r>
              <a:rPr lang="zh-CN" altLang="en-US" sz="2000" dirty="0" smtClean="0"/>
              <a:t>是在当事人意思表示一致时即告</a:t>
            </a:r>
            <a:r>
              <a:rPr lang="zh-CN" altLang="en-US" sz="2000" dirty="0"/>
              <a:t>成立的合同</a:t>
            </a:r>
            <a:r>
              <a:rPr lang="en-US" altLang="zh-CN" sz="2000" dirty="0"/>
              <a:t>.</a:t>
            </a:r>
            <a:r>
              <a:rPr lang="zh-CN" altLang="en-US" sz="2000" dirty="0"/>
              <a:t>实践合同是在当事人意思表示一致后</a:t>
            </a:r>
            <a:r>
              <a:rPr lang="en-US" altLang="zh-CN" sz="2000" dirty="0"/>
              <a:t>,</a:t>
            </a:r>
            <a:r>
              <a:rPr lang="zh-CN" altLang="en-US" sz="2000" dirty="0" smtClean="0"/>
              <a:t>仍须有实际交付标</a:t>
            </a:r>
            <a:r>
              <a:rPr lang="zh-CN" altLang="en-US" sz="2000" dirty="0"/>
              <a:t>的物的行为才能成立的合同</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9529787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3600986"/>
          </a:xfrm>
          <a:prstGeom prst="rect">
            <a:avLst/>
          </a:prstGeom>
          <a:noFill/>
        </p:spPr>
        <p:txBody>
          <a:bodyPr wrap="square" rtlCol="0">
            <a:spAutoFit/>
          </a:bodyPr>
          <a:lstStyle/>
          <a:p>
            <a:r>
              <a:rPr lang="zh-CN" altLang="en-US" sz="2400" dirty="0"/>
              <a:t>三、质押</a:t>
            </a:r>
          </a:p>
          <a:p>
            <a:pPr indent="623888"/>
            <a:r>
              <a:rPr lang="zh-CN" altLang="en-US" sz="2400" dirty="0"/>
              <a:t>质押有动产质押和权利质押两种</a:t>
            </a:r>
            <a:r>
              <a:rPr lang="en-US" altLang="zh-CN" sz="2400" dirty="0"/>
              <a:t>.</a:t>
            </a:r>
          </a:p>
          <a:p>
            <a:pPr indent="623888"/>
            <a:r>
              <a:rPr lang="en-US" altLang="zh-CN" sz="2000" dirty="0"/>
              <a:t>(</a:t>
            </a:r>
            <a:r>
              <a:rPr lang="zh-CN" altLang="en-US" sz="2000" dirty="0"/>
              <a:t>一</a:t>
            </a:r>
            <a:r>
              <a:rPr lang="en-US" altLang="zh-CN" sz="2000" dirty="0"/>
              <a:t>)</a:t>
            </a:r>
            <a:r>
              <a:rPr lang="zh-CN" altLang="en-US" sz="2000" dirty="0"/>
              <a:t>动产质押</a:t>
            </a:r>
          </a:p>
          <a:p>
            <a:pPr marL="357188" indent="266700"/>
            <a:r>
              <a:rPr lang="zh-CN" altLang="en-US" sz="2000" dirty="0" smtClean="0"/>
              <a:t>１</a:t>
            </a:r>
            <a:r>
              <a:rPr lang="en-US" altLang="zh-CN" sz="2000" dirty="0" smtClean="0"/>
              <a:t>.</a:t>
            </a:r>
            <a:r>
              <a:rPr lang="zh-CN" altLang="en-US" sz="2000" dirty="0" smtClean="0"/>
              <a:t> </a:t>
            </a:r>
            <a:r>
              <a:rPr lang="zh-CN" altLang="en-US" sz="2000" dirty="0"/>
              <a:t>动产质押的概念</a:t>
            </a:r>
          </a:p>
          <a:p>
            <a:pPr marL="357188" indent="266700"/>
            <a:r>
              <a:rPr lang="zh-CN" altLang="en-US" sz="2000" dirty="0"/>
              <a:t>动产质押</a:t>
            </a:r>
            <a:r>
              <a:rPr lang="en-US" altLang="zh-CN" sz="2000" dirty="0"/>
              <a:t>,</a:t>
            </a:r>
            <a:r>
              <a:rPr lang="zh-CN" altLang="en-US" sz="2000" dirty="0"/>
              <a:t>是指债务人或者第三人将其动产移交债权人占有</a:t>
            </a:r>
            <a:r>
              <a:rPr lang="en-US" altLang="zh-CN" sz="2000" dirty="0"/>
              <a:t>,</a:t>
            </a:r>
            <a:r>
              <a:rPr lang="zh-CN" altLang="en-US" sz="2000" dirty="0"/>
              <a:t>将该动产作为债权的</a:t>
            </a:r>
            <a:r>
              <a:rPr lang="zh-CN" altLang="en-US" sz="2000" dirty="0" smtClean="0"/>
              <a:t>担保</a:t>
            </a:r>
            <a:r>
              <a:rPr lang="en-US" altLang="zh-CN" sz="2000" dirty="0"/>
              <a:t>.</a:t>
            </a:r>
            <a:r>
              <a:rPr lang="zh-CN" altLang="en-US" sz="2000" dirty="0"/>
              <a:t>债务人不履行债务时</a:t>
            </a:r>
            <a:r>
              <a:rPr lang="en-US" altLang="zh-CN" sz="2000" dirty="0"/>
              <a:t>,</a:t>
            </a:r>
            <a:r>
              <a:rPr lang="zh-CN" altLang="en-US" sz="2000" dirty="0"/>
              <a:t>债权人有权依照</a:t>
            </a:r>
            <a:r>
              <a:rPr lang="en-US" altLang="zh-CN" sz="2000" dirty="0"/>
              <a:t>«</a:t>
            </a:r>
            <a:r>
              <a:rPr lang="zh-CN" altLang="en-US" sz="2000" dirty="0"/>
              <a:t>担保法</a:t>
            </a:r>
            <a:r>
              <a:rPr lang="en-US" altLang="zh-CN" sz="2000" dirty="0"/>
              <a:t>»</a:t>
            </a:r>
            <a:r>
              <a:rPr lang="zh-CN" altLang="en-US" sz="2000" dirty="0"/>
              <a:t>的规定以该动产折价或者以拍卖、</a:t>
            </a:r>
            <a:r>
              <a:rPr lang="zh-CN" altLang="en-US" sz="2000" dirty="0" smtClean="0"/>
              <a:t>变卖该动产</a:t>
            </a:r>
            <a:r>
              <a:rPr lang="zh-CN" altLang="en-US" sz="2000" dirty="0"/>
              <a:t>的价款优先受偿</a:t>
            </a:r>
            <a:r>
              <a:rPr lang="en-US" altLang="zh-CN" sz="2000" dirty="0"/>
              <a:t>.</a:t>
            </a:r>
            <a:r>
              <a:rPr lang="zh-CN" altLang="en-US" sz="2000" dirty="0"/>
              <a:t>债务人或者第三人为出质人</a:t>
            </a:r>
            <a:r>
              <a:rPr lang="en-US" altLang="zh-CN" sz="2000" dirty="0"/>
              <a:t>,</a:t>
            </a:r>
            <a:r>
              <a:rPr lang="zh-CN" altLang="en-US" sz="2000" dirty="0"/>
              <a:t>债权人为质权人</a:t>
            </a:r>
            <a:r>
              <a:rPr lang="en-US" altLang="zh-CN" sz="2000" dirty="0"/>
              <a:t>,</a:t>
            </a:r>
            <a:r>
              <a:rPr lang="zh-CN" altLang="en-US" sz="2000" dirty="0"/>
              <a:t>移交</a:t>
            </a:r>
            <a:r>
              <a:rPr lang="zh-CN" altLang="en-US" sz="2000" dirty="0" smtClean="0"/>
              <a:t>的动产为质物</a:t>
            </a:r>
            <a:r>
              <a:rPr lang="en-US" altLang="zh-CN" sz="2000" dirty="0"/>
              <a:t>.</a:t>
            </a:r>
          </a:p>
          <a:p>
            <a:pPr marL="357188" indent="266700"/>
            <a:r>
              <a:rPr lang="zh-CN" altLang="en-US" sz="2000" dirty="0" smtClean="0"/>
              <a:t>２</a:t>
            </a:r>
            <a:r>
              <a:rPr lang="en-US" altLang="zh-CN" sz="2000" dirty="0" smtClean="0"/>
              <a:t>.</a:t>
            </a:r>
            <a:r>
              <a:rPr lang="zh-CN" altLang="en-US" sz="2000" dirty="0" smtClean="0"/>
              <a:t> </a:t>
            </a:r>
            <a:r>
              <a:rPr lang="zh-CN" altLang="en-US" sz="2000" dirty="0"/>
              <a:t>质押合同</a:t>
            </a:r>
          </a:p>
          <a:p>
            <a:pPr marL="357188" indent="266700"/>
            <a:r>
              <a:rPr lang="zh-CN" altLang="en-US" sz="2000" dirty="0"/>
              <a:t>出质人和质权人应当以书面形式订立质押合同</a:t>
            </a:r>
            <a:r>
              <a:rPr lang="en-US" altLang="zh-CN" sz="2000" dirty="0"/>
              <a:t>.</a:t>
            </a:r>
            <a:r>
              <a:rPr lang="zh-CN" altLang="en-US" sz="2000" dirty="0"/>
              <a:t>质押合同自质物移交于质权人</a:t>
            </a:r>
            <a:r>
              <a:rPr lang="zh-CN" altLang="en-US" sz="2000" dirty="0" smtClean="0"/>
              <a:t>占有时</a:t>
            </a:r>
            <a:r>
              <a:rPr lang="zh-CN" altLang="en-US" sz="2000" dirty="0"/>
              <a:t>生效</a:t>
            </a:r>
            <a:r>
              <a:rPr lang="en-US" altLang="zh-CN" sz="2000" dirty="0"/>
              <a:t>.</a:t>
            </a:r>
            <a:r>
              <a:rPr lang="zh-CN" altLang="en-US" sz="2000" dirty="0"/>
              <a:t>质押合同不完全具备法律规定内容的</a:t>
            </a:r>
            <a:r>
              <a:rPr lang="en-US" altLang="zh-CN" sz="2000" dirty="0"/>
              <a:t>,</a:t>
            </a:r>
            <a:r>
              <a:rPr lang="zh-CN" altLang="en-US" sz="2000" dirty="0"/>
              <a:t>可以补正</a:t>
            </a:r>
            <a:r>
              <a:rPr lang="en-US" altLang="zh-CN" sz="2000" dirty="0"/>
              <a:t>.</a:t>
            </a:r>
            <a:r>
              <a:rPr lang="zh-CN" altLang="en-US" sz="2000" dirty="0"/>
              <a:t>出质人和质权人在合同</a:t>
            </a:r>
            <a:r>
              <a:rPr lang="zh-CN" altLang="en-US" sz="2000" dirty="0" smtClean="0"/>
              <a:t>中不得约定在债务</a:t>
            </a:r>
            <a:r>
              <a:rPr lang="zh-CN" altLang="en-US" sz="2000" dirty="0"/>
              <a:t>履行期届满质权人未受清偿时</a:t>
            </a:r>
            <a:r>
              <a:rPr lang="en-US" altLang="zh-CN" sz="2000" dirty="0"/>
              <a:t>,</a:t>
            </a:r>
            <a:r>
              <a:rPr lang="zh-CN" altLang="en-US" sz="2000" dirty="0"/>
              <a:t>质物的所有权转移为质权人所有</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116349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273005" cy="5570757"/>
          </a:xfrm>
          <a:prstGeom prst="rect">
            <a:avLst/>
          </a:prstGeom>
          <a:noFill/>
        </p:spPr>
        <p:txBody>
          <a:bodyPr wrap="square" rtlCol="0">
            <a:spAutoFit/>
          </a:bodyPr>
          <a:lstStyle/>
          <a:p>
            <a:r>
              <a:rPr lang="zh-CN" altLang="en-US" sz="2400" dirty="0"/>
              <a:t>三、质押</a:t>
            </a:r>
          </a:p>
          <a:p>
            <a:pPr indent="623888"/>
            <a:r>
              <a:rPr lang="zh-CN" altLang="en-US" sz="2400" dirty="0"/>
              <a:t>质押有动产质押和权利质押两种</a:t>
            </a:r>
            <a:r>
              <a:rPr lang="en-US" altLang="zh-CN" sz="2400" dirty="0"/>
              <a:t>.</a:t>
            </a:r>
          </a:p>
          <a:p>
            <a:pPr indent="623888"/>
            <a:r>
              <a:rPr lang="en-US" altLang="zh-CN" sz="2000" dirty="0"/>
              <a:t>(</a:t>
            </a:r>
            <a:r>
              <a:rPr lang="zh-CN" altLang="en-US" sz="2000" dirty="0"/>
              <a:t>一</a:t>
            </a:r>
            <a:r>
              <a:rPr lang="en-US" altLang="zh-CN" sz="2000" dirty="0"/>
              <a:t>)</a:t>
            </a:r>
            <a:r>
              <a:rPr lang="zh-CN" altLang="en-US" sz="2000" dirty="0"/>
              <a:t>动产质押</a:t>
            </a:r>
          </a:p>
          <a:p>
            <a:pPr marL="446088" indent="355600"/>
            <a:r>
              <a:rPr lang="zh-CN" altLang="en-US" dirty="0" smtClean="0"/>
              <a:t>３</a:t>
            </a:r>
            <a:r>
              <a:rPr lang="en-US" altLang="zh-CN" dirty="0" smtClean="0"/>
              <a:t>.</a:t>
            </a:r>
            <a:r>
              <a:rPr lang="zh-CN" altLang="en-US" dirty="0" smtClean="0"/>
              <a:t> </a:t>
            </a:r>
            <a:r>
              <a:rPr lang="zh-CN" altLang="en-US" dirty="0"/>
              <a:t>质押的范围和效力</a:t>
            </a:r>
          </a:p>
          <a:p>
            <a:pPr marL="712788" indent="357188"/>
            <a:r>
              <a:rPr lang="en-US" altLang="zh-CN" dirty="0"/>
              <a:t>(</a:t>
            </a:r>
            <a:r>
              <a:rPr lang="zh-CN" altLang="en-US" dirty="0"/>
              <a:t>１</a:t>
            </a:r>
            <a:r>
              <a:rPr lang="en-US" altLang="zh-CN" dirty="0"/>
              <a:t>)</a:t>
            </a:r>
            <a:r>
              <a:rPr lang="zh-CN" altLang="en-US" dirty="0"/>
              <a:t>质押范围</a:t>
            </a:r>
            <a:r>
              <a:rPr lang="en-US" altLang="zh-CN" dirty="0"/>
              <a:t>.</a:t>
            </a:r>
            <a:r>
              <a:rPr lang="zh-CN" altLang="en-US" dirty="0"/>
              <a:t>质押担保的范围包括主债权及利息、违约金、损害赔偿金、质物保管费用</a:t>
            </a:r>
          </a:p>
          <a:p>
            <a:pPr marL="712788" indent="357188"/>
            <a:r>
              <a:rPr lang="zh-CN" altLang="en-US" dirty="0"/>
              <a:t>和实现质权的费用</a:t>
            </a:r>
            <a:r>
              <a:rPr lang="en-US" altLang="zh-CN" dirty="0"/>
              <a:t>.</a:t>
            </a:r>
            <a:r>
              <a:rPr lang="zh-CN" altLang="en-US" dirty="0"/>
              <a:t>质押合同另有约定的</a:t>
            </a:r>
            <a:r>
              <a:rPr lang="en-US" altLang="zh-CN" dirty="0"/>
              <a:t>,</a:t>
            </a:r>
            <a:r>
              <a:rPr lang="zh-CN" altLang="en-US" dirty="0"/>
              <a:t>按照约定</a:t>
            </a:r>
            <a:r>
              <a:rPr lang="en-US" altLang="zh-CN" dirty="0"/>
              <a:t>.</a:t>
            </a:r>
          </a:p>
          <a:p>
            <a:pPr marL="712788" indent="357188"/>
            <a:r>
              <a:rPr lang="en-US" altLang="zh-CN" dirty="0"/>
              <a:t>(</a:t>
            </a:r>
            <a:r>
              <a:rPr lang="zh-CN" altLang="en-US" dirty="0"/>
              <a:t>２</a:t>
            </a:r>
            <a:r>
              <a:rPr lang="en-US" altLang="zh-CN" dirty="0"/>
              <a:t>)</a:t>
            </a:r>
            <a:r>
              <a:rPr lang="zh-CN" altLang="en-US" dirty="0"/>
              <a:t>质押效力</a:t>
            </a:r>
            <a:r>
              <a:rPr lang="en-US" altLang="zh-CN" dirty="0"/>
              <a:t>.</a:t>
            </a:r>
          </a:p>
          <a:p>
            <a:pPr marL="712788" indent="357188"/>
            <a:r>
              <a:rPr lang="en-US" altLang="zh-CN" dirty="0" smtClean="0"/>
              <a:t>(</a:t>
            </a:r>
            <a:r>
              <a:rPr lang="zh-CN" altLang="en-US" dirty="0"/>
              <a:t>３</a:t>
            </a:r>
            <a:r>
              <a:rPr lang="en-US" altLang="zh-CN" dirty="0"/>
              <a:t>)</a:t>
            </a:r>
            <a:r>
              <a:rPr lang="zh-CN" altLang="en-US" dirty="0"/>
              <a:t>质权人的物上代位权</a:t>
            </a:r>
            <a:r>
              <a:rPr lang="en-US" altLang="zh-CN" dirty="0"/>
              <a:t>.</a:t>
            </a:r>
            <a:r>
              <a:rPr lang="zh-CN" altLang="en-US" dirty="0"/>
              <a:t>质物有损坏或者价值明显减少的可能</a:t>
            </a:r>
            <a:r>
              <a:rPr lang="en-US" altLang="zh-CN" dirty="0"/>
              <a:t>,</a:t>
            </a:r>
            <a:r>
              <a:rPr lang="zh-CN" altLang="en-US" dirty="0"/>
              <a:t>足以危害质权人权</a:t>
            </a:r>
            <a:r>
              <a:rPr lang="zh-CN" altLang="en-US" dirty="0" smtClean="0"/>
              <a:t>利的</a:t>
            </a:r>
            <a:r>
              <a:rPr lang="en-US" altLang="zh-CN" dirty="0"/>
              <a:t>,</a:t>
            </a:r>
            <a:r>
              <a:rPr lang="zh-CN" altLang="en-US" dirty="0"/>
              <a:t>质权人可以要求出质人提供相应的担保</a:t>
            </a:r>
            <a:r>
              <a:rPr lang="en-US" altLang="zh-CN" dirty="0"/>
              <a:t>.</a:t>
            </a:r>
            <a:r>
              <a:rPr lang="zh-CN" altLang="en-US" dirty="0"/>
              <a:t>出质人不提供的</a:t>
            </a:r>
            <a:r>
              <a:rPr lang="en-US" altLang="zh-CN" dirty="0"/>
              <a:t>,</a:t>
            </a:r>
            <a:r>
              <a:rPr lang="zh-CN" altLang="en-US" dirty="0"/>
              <a:t>质权人可以拍卖或</a:t>
            </a:r>
            <a:r>
              <a:rPr lang="zh-CN" altLang="en-US" dirty="0" smtClean="0"/>
              <a:t>者变卖质物</a:t>
            </a:r>
            <a:r>
              <a:rPr lang="en-US" altLang="zh-CN" dirty="0"/>
              <a:t>,</a:t>
            </a:r>
            <a:r>
              <a:rPr lang="zh-CN" altLang="en-US" dirty="0"/>
              <a:t>并与出质人协议将拍卖或者变卖所得的价款用于提前清偿所担保的债权或</a:t>
            </a:r>
            <a:r>
              <a:rPr lang="zh-CN" altLang="en-US" dirty="0" smtClean="0"/>
              <a:t>者向与出质人约</a:t>
            </a:r>
            <a:r>
              <a:rPr lang="zh-CN" altLang="en-US" dirty="0"/>
              <a:t>定的第三人提存</a:t>
            </a:r>
            <a:r>
              <a:rPr lang="en-US" altLang="zh-CN" dirty="0"/>
              <a:t>.</a:t>
            </a:r>
          </a:p>
          <a:p>
            <a:pPr marL="712788" indent="357188"/>
            <a:r>
              <a:rPr lang="en-US" altLang="zh-CN" dirty="0"/>
              <a:t>(</a:t>
            </a:r>
            <a:r>
              <a:rPr lang="zh-CN" altLang="en-US" dirty="0"/>
              <a:t>４</a:t>
            </a:r>
            <a:r>
              <a:rPr lang="en-US" altLang="zh-CN" dirty="0"/>
              <a:t>)</a:t>
            </a:r>
            <a:r>
              <a:rPr lang="zh-CN" altLang="en-US" dirty="0"/>
              <a:t>质权人返还质物的义务</a:t>
            </a:r>
            <a:r>
              <a:rPr lang="en-US" altLang="zh-CN" dirty="0"/>
              <a:t>.</a:t>
            </a:r>
            <a:r>
              <a:rPr lang="zh-CN" altLang="en-US" dirty="0"/>
              <a:t>债务履行期届满债务人履行债务的</a:t>
            </a:r>
            <a:r>
              <a:rPr lang="en-US" altLang="zh-CN" dirty="0"/>
              <a:t>,</a:t>
            </a:r>
            <a:r>
              <a:rPr lang="zh-CN" altLang="en-US" dirty="0"/>
              <a:t>或</a:t>
            </a:r>
            <a:r>
              <a:rPr lang="zh-CN" altLang="en-US" dirty="0" smtClean="0"/>
              <a:t>者出质人提前清偿所</a:t>
            </a:r>
            <a:r>
              <a:rPr lang="zh-CN" altLang="en-US" dirty="0"/>
              <a:t>担保的债权的</a:t>
            </a:r>
            <a:r>
              <a:rPr lang="en-US" altLang="zh-CN" dirty="0"/>
              <a:t>,</a:t>
            </a:r>
            <a:r>
              <a:rPr lang="zh-CN" altLang="en-US" dirty="0"/>
              <a:t>质权人应当返还质物</a:t>
            </a:r>
            <a:r>
              <a:rPr lang="en-US" altLang="zh-CN" dirty="0"/>
              <a:t>.</a:t>
            </a:r>
          </a:p>
          <a:p>
            <a:pPr marL="712788" indent="357188"/>
            <a:r>
              <a:rPr lang="en-US" altLang="zh-CN" dirty="0"/>
              <a:t>(</a:t>
            </a:r>
            <a:r>
              <a:rPr lang="zh-CN" altLang="en-US" dirty="0"/>
              <a:t>５</a:t>
            </a:r>
            <a:r>
              <a:rPr lang="en-US" altLang="zh-CN" dirty="0"/>
              <a:t>)</a:t>
            </a:r>
            <a:r>
              <a:rPr lang="zh-CN" altLang="en-US" dirty="0"/>
              <a:t>质权人的优先受偿权</a:t>
            </a:r>
            <a:r>
              <a:rPr lang="en-US" altLang="zh-CN" dirty="0"/>
              <a:t>.</a:t>
            </a:r>
            <a:r>
              <a:rPr lang="zh-CN" altLang="en-US" dirty="0"/>
              <a:t>债务履行期届满质权人未受清偿的</a:t>
            </a:r>
            <a:r>
              <a:rPr lang="en-US" altLang="zh-CN" dirty="0"/>
              <a:t>,</a:t>
            </a:r>
            <a:r>
              <a:rPr lang="zh-CN" altLang="en-US" dirty="0" smtClean="0"/>
              <a:t>可以与出质人协议以质物折价</a:t>
            </a:r>
            <a:r>
              <a:rPr lang="en-US" altLang="zh-CN" dirty="0"/>
              <a:t>,</a:t>
            </a:r>
            <a:r>
              <a:rPr lang="zh-CN" altLang="en-US" dirty="0"/>
              <a:t>也可以依法拍卖、变卖质物</a:t>
            </a:r>
            <a:r>
              <a:rPr lang="en-US" altLang="zh-CN" dirty="0"/>
              <a:t>.</a:t>
            </a:r>
          </a:p>
          <a:p>
            <a:pPr marL="712788" indent="357188"/>
            <a:r>
              <a:rPr lang="en-US" altLang="zh-CN" dirty="0"/>
              <a:t>(</a:t>
            </a:r>
            <a:r>
              <a:rPr lang="zh-CN" altLang="en-US" dirty="0"/>
              <a:t>６</a:t>
            </a:r>
            <a:r>
              <a:rPr lang="en-US" altLang="zh-CN" dirty="0"/>
              <a:t>)</a:t>
            </a:r>
            <a:r>
              <a:rPr lang="zh-CN" altLang="en-US" dirty="0"/>
              <a:t>质权的实现</a:t>
            </a:r>
            <a:r>
              <a:rPr lang="en-US" altLang="zh-CN" dirty="0"/>
              <a:t>.</a:t>
            </a:r>
            <a:r>
              <a:rPr lang="zh-CN" altLang="en-US" dirty="0"/>
              <a:t>质物折价或者拍卖、变卖后</a:t>
            </a:r>
            <a:r>
              <a:rPr lang="en-US" altLang="zh-CN" dirty="0"/>
              <a:t>,</a:t>
            </a:r>
            <a:r>
              <a:rPr lang="zh-CN" altLang="en-US" dirty="0"/>
              <a:t>其价款超过债权数额的部分归出质人</a:t>
            </a:r>
            <a:r>
              <a:rPr lang="zh-CN" altLang="en-US" dirty="0" smtClean="0"/>
              <a:t>所有</a:t>
            </a:r>
            <a:r>
              <a:rPr lang="en-US" altLang="zh-CN" dirty="0"/>
              <a:t>,</a:t>
            </a:r>
            <a:r>
              <a:rPr lang="zh-CN" altLang="en-US" dirty="0"/>
              <a:t>不足部分由债务人清偿</a:t>
            </a:r>
            <a:r>
              <a:rPr lang="en-US" altLang="zh-CN" dirty="0"/>
              <a:t>.</a:t>
            </a:r>
          </a:p>
          <a:p>
            <a:pPr marL="712788" indent="357188"/>
            <a:r>
              <a:rPr lang="en-US" altLang="zh-CN" dirty="0"/>
              <a:t>(</a:t>
            </a:r>
            <a:r>
              <a:rPr lang="zh-CN" altLang="en-US" dirty="0"/>
              <a:t>７</a:t>
            </a:r>
            <a:r>
              <a:rPr lang="en-US" altLang="zh-CN" dirty="0"/>
              <a:t>)</a:t>
            </a:r>
            <a:r>
              <a:rPr lang="zh-CN" altLang="en-US" dirty="0"/>
              <a:t>物上保证人的追偿权</a:t>
            </a:r>
            <a:r>
              <a:rPr lang="en-US" altLang="zh-CN" dirty="0"/>
              <a:t>.</a:t>
            </a:r>
            <a:r>
              <a:rPr lang="zh-CN" altLang="en-US" dirty="0"/>
              <a:t>为债务人质押担保的第三人</a:t>
            </a:r>
            <a:r>
              <a:rPr lang="en-US" altLang="zh-CN" dirty="0"/>
              <a:t>,</a:t>
            </a:r>
            <a:r>
              <a:rPr lang="zh-CN" altLang="en-US" dirty="0"/>
              <a:t>在质权人实现质权后</a:t>
            </a:r>
            <a:r>
              <a:rPr lang="en-US" altLang="zh-CN" dirty="0"/>
              <a:t>,</a:t>
            </a:r>
            <a:r>
              <a:rPr lang="zh-CN" altLang="en-US" dirty="0" smtClean="0"/>
              <a:t>有权向债务人追偿</a:t>
            </a:r>
            <a:r>
              <a:rPr lang="en-US" altLang="zh-CN" dirty="0"/>
              <a:t>.</a:t>
            </a:r>
          </a:p>
          <a:p>
            <a:pPr marL="712788" indent="357188"/>
            <a:r>
              <a:rPr lang="en-US" altLang="zh-CN" dirty="0"/>
              <a:t>(</a:t>
            </a:r>
            <a:r>
              <a:rPr lang="zh-CN" altLang="en-US" dirty="0"/>
              <a:t>８</a:t>
            </a:r>
            <a:r>
              <a:rPr lang="en-US" altLang="zh-CN" dirty="0"/>
              <a:t>)</a:t>
            </a:r>
            <a:r>
              <a:rPr lang="zh-CN" altLang="en-US" dirty="0"/>
              <a:t>质物灭失的法律后果</a:t>
            </a:r>
            <a:r>
              <a:rPr lang="en-US" altLang="zh-CN" dirty="0"/>
              <a:t>.</a:t>
            </a:r>
            <a:r>
              <a:rPr lang="zh-CN" altLang="en-US" dirty="0"/>
              <a:t>质权因质物灭失而消灭</a:t>
            </a:r>
            <a:r>
              <a:rPr lang="en-US" altLang="zh-CN" dirty="0"/>
              <a:t>.</a:t>
            </a:r>
            <a:r>
              <a:rPr lang="zh-CN" altLang="en-US" dirty="0"/>
              <a:t>因灭失所得的赔偿金</a:t>
            </a:r>
            <a:r>
              <a:rPr lang="en-US" altLang="zh-CN" dirty="0"/>
              <a:t>,</a:t>
            </a:r>
            <a:r>
              <a:rPr lang="zh-CN" altLang="en-US" dirty="0" smtClean="0"/>
              <a:t>应当作为出质财产</a:t>
            </a:r>
            <a:r>
              <a:rPr lang="en-US" altLang="zh-CN" dirty="0"/>
              <a:t>.</a:t>
            </a:r>
          </a:p>
          <a:p>
            <a:pPr marL="712788" indent="357188"/>
            <a:r>
              <a:rPr lang="en-US" altLang="zh-CN" dirty="0"/>
              <a:t>(</a:t>
            </a:r>
            <a:r>
              <a:rPr lang="zh-CN" altLang="en-US" dirty="0"/>
              <a:t>９</a:t>
            </a:r>
            <a:r>
              <a:rPr lang="en-US" altLang="zh-CN" dirty="0"/>
              <a:t>)</a:t>
            </a:r>
            <a:r>
              <a:rPr lang="zh-CN" altLang="en-US" dirty="0"/>
              <a:t>质权消灭的从属性</a:t>
            </a:r>
            <a:r>
              <a:rPr lang="en-US" altLang="zh-CN" dirty="0"/>
              <a:t>.</a:t>
            </a:r>
            <a:r>
              <a:rPr lang="zh-CN" altLang="en-US" dirty="0"/>
              <a:t>质权与其担保的债权同时存在</a:t>
            </a:r>
            <a:r>
              <a:rPr lang="en-US" altLang="zh-CN" dirty="0"/>
              <a:t>,</a:t>
            </a:r>
            <a:r>
              <a:rPr lang="zh-CN" altLang="en-US" dirty="0"/>
              <a:t>债权消灭的</a:t>
            </a:r>
            <a:r>
              <a:rPr lang="en-US" altLang="zh-CN" dirty="0"/>
              <a:t>,</a:t>
            </a:r>
            <a:r>
              <a:rPr lang="zh-CN" altLang="en-US" dirty="0"/>
              <a:t>质权也消灭</a:t>
            </a:r>
            <a:r>
              <a:rPr lang="en-US" altLang="zh-CN"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03504361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005661" cy="4893647"/>
          </a:xfrm>
          <a:prstGeom prst="rect">
            <a:avLst/>
          </a:prstGeom>
          <a:noFill/>
        </p:spPr>
        <p:txBody>
          <a:bodyPr wrap="square" rtlCol="0">
            <a:spAutoFit/>
          </a:bodyPr>
          <a:lstStyle/>
          <a:p>
            <a:r>
              <a:rPr lang="zh-CN" altLang="en-US" sz="2400" dirty="0"/>
              <a:t>三、质押</a:t>
            </a:r>
          </a:p>
          <a:p>
            <a:pPr indent="623888"/>
            <a:r>
              <a:rPr lang="zh-CN" altLang="en-US" sz="2400" dirty="0"/>
              <a:t>质押有动产质押和权利质押两种</a:t>
            </a:r>
            <a:r>
              <a:rPr lang="en-US" altLang="zh-CN" sz="2400" dirty="0"/>
              <a:t>.</a:t>
            </a:r>
          </a:p>
          <a:p>
            <a:pPr marL="177800" indent="446088"/>
            <a:endParaRPr lang="en-US" altLang="zh-CN" sz="2000" dirty="0" smtClean="0"/>
          </a:p>
          <a:p>
            <a:pPr marL="177800" indent="446088"/>
            <a:r>
              <a:rPr lang="en-US" altLang="zh-CN" sz="2400" dirty="0" smtClean="0"/>
              <a:t>(</a:t>
            </a:r>
            <a:r>
              <a:rPr lang="zh-CN" altLang="en-US" sz="2400" dirty="0"/>
              <a:t>二</a:t>
            </a:r>
            <a:r>
              <a:rPr lang="en-US" altLang="zh-CN" sz="2400" dirty="0"/>
              <a:t>)</a:t>
            </a:r>
            <a:r>
              <a:rPr lang="zh-CN" altLang="en-US" sz="2400" dirty="0"/>
              <a:t>权利质押</a:t>
            </a:r>
          </a:p>
          <a:p>
            <a:pPr marL="177800" indent="446088"/>
            <a:r>
              <a:rPr lang="zh-CN" altLang="en-US" sz="2000" dirty="0" smtClean="0"/>
              <a:t>１</a:t>
            </a:r>
            <a:r>
              <a:rPr lang="en-US" altLang="zh-CN" sz="2000" dirty="0" smtClean="0"/>
              <a:t>.</a:t>
            </a:r>
            <a:r>
              <a:rPr lang="zh-CN" altLang="en-US" sz="2000" dirty="0" smtClean="0"/>
              <a:t> </a:t>
            </a:r>
            <a:r>
              <a:rPr lang="zh-CN" altLang="en-US" sz="2000" dirty="0"/>
              <a:t>可以质押的权利</a:t>
            </a:r>
          </a:p>
          <a:p>
            <a:pPr marL="177800" indent="446088"/>
            <a:r>
              <a:rPr lang="zh-CN" altLang="en-US" sz="2000" dirty="0"/>
              <a:t>根据</a:t>
            </a:r>
            <a:r>
              <a:rPr lang="en-US" altLang="zh-CN" sz="2000" dirty="0"/>
              <a:t>«</a:t>
            </a:r>
            <a:r>
              <a:rPr lang="zh-CN" altLang="en-US" sz="2000" dirty="0"/>
              <a:t>担保法</a:t>
            </a:r>
            <a:r>
              <a:rPr lang="en-US" altLang="zh-CN" sz="2000" dirty="0"/>
              <a:t>»</a:t>
            </a:r>
            <a:r>
              <a:rPr lang="zh-CN" altLang="en-US" sz="2000" dirty="0"/>
              <a:t>的规定</a:t>
            </a:r>
            <a:r>
              <a:rPr lang="en-US" altLang="zh-CN" sz="2000" dirty="0"/>
              <a:t>,</a:t>
            </a:r>
            <a:r>
              <a:rPr lang="zh-CN" altLang="en-US" sz="2000" dirty="0"/>
              <a:t>下列权利可以质押</a:t>
            </a:r>
            <a:r>
              <a:rPr lang="en-US" altLang="zh-CN" sz="2000" dirty="0"/>
              <a:t>:</a:t>
            </a:r>
            <a:r>
              <a:rPr lang="zh-CN" altLang="en-US" sz="2000" dirty="0"/>
              <a:t>汇票、支票、本票、债券、存款单、仓单、提单</a:t>
            </a:r>
            <a:r>
              <a:rPr lang="en-US" altLang="zh-CN" sz="2000" dirty="0" smtClean="0"/>
              <a:t>;</a:t>
            </a:r>
            <a:r>
              <a:rPr lang="zh-CN" altLang="en-US" sz="2000" dirty="0" smtClean="0"/>
              <a:t>依法可以转让</a:t>
            </a:r>
            <a:r>
              <a:rPr lang="zh-CN" altLang="en-US" sz="2000" dirty="0"/>
              <a:t>的股份、股票</a:t>
            </a:r>
            <a:r>
              <a:rPr lang="en-US" altLang="zh-CN" sz="2000" dirty="0"/>
              <a:t>;</a:t>
            </a:r>
            <a:r>
              <a:rPr lang="zh-CN" altLang="en-US" sz="2000" dirty="0"/>
              <a:t>依法可以转让的商标专用权、专利权、著作权中的财产权</a:t>
            </a:r>
            <a:r>
              <a:rPr lang="en-US" altLang="zh-CN" sz="2000" dirty="0"/>
              <a:t>;</a:t>
            </a:r>
            <a:r>
              <a:rPr lang="zh-CN" altLang="en-US" sz="2000" dirty="0" smtClean="0"/>
              <a:t>依法可以质押</a:t>
            </a:r>
            <a:r>
              <a:rPr lang="zh-CN" altLang="en-US" sz="2000" dirty="0"/>
              <a:t>的其他权利</a:t>
            </a:r>
            <a:r>
              <a:rPr lang="en-US" altLang="zh-CN" sz="2000" dirty="0"/>
              <a:t>.</a:t>
            </a:r>
          </a:p>
          <a:p>
            <a:pPr marL="177800" indent="446088"/>
            <a:r>
              <a:rPr lang="zh-CN" altLang="en-US" sz="2000" dirty="0" smtClean="0"/>
              <a:t>２</a:t>
            </a:r>
            <a:r>
              <a:rPr lang="en-US" altLang="zh-CN" sz="2000" dirty="0" smtClean="0"/>
              <a:t>.</a:t>
            </a:r>
            <a:r>
              <a:rPr lang="zh-CN" altLang="en-US" sz="2000" dirty="0" smtClean="0"/>
              <a:t>权利质押设</a:t>
            </a:r>
            <a:r>
              <a:rPr lang="zh-CN" altLang="en-US" sz="2000" dirty="0"/>
              <a:t>定</a:t>
            </a:r>
          </a:p>
          <a:p>
            <a:pPr marL="177800" indent="446088"/>
            <a:r>
              <a:rPr lang="zh-CN" altLang="en-US" sz="2000" dirty="0"/>
              <a:t>以汇票、支票、本票、债券、存款单、仓单、提单出质的</a:t>
            </a:r>
            <a:r>
              <a:rPr lang="en-US" altLang="zh-CN" sz="2000" dirty="0"/>
              <a:t>,</a:t>
            </a:r>
            <a:r>
              <a:rPr lang="zh-CN" altLang="en-US" sz="2000" dirty="0"/>
              <a:t>应当在合同约定的</a:t>
            </a:r>
            <a:r>
              <a:rPr lang="zh-CN" altLang="en-US" sz="2000" dirty="0" smtClean="0"/>
              <a:t>期限内将权利凭证交付质权人</a:t>
            </a:r>
            <a:r>
              <a:rPr lang="en-US" altLang="zh-CN" sz="2000" dirty="0"/>
              <a:t>.</a:t>
            </a:r>
            <a:r>
              <a:rPr lang="zh-CN" altLang="en-US" sz="2000" dirty="0"/>
              <a:t>质押合同自权利凭证交付之日起生效</a:t>
            </a:r>
            <a:r>
              <a:rPr lang="en-US" altLang="zh-CN" sz="2000" dirty="0"/>
              <a:t>.</a:t>
            </a:r>
            <a:r>
              <a:rPr lang="zh-CN" altLang="en-US" sz="2000" dirty="0"/>
              <a:t>以依法可以转让的股票出质的</a:t>
            </a:r>
            <a:r>
              <a:rPr lang="en-US" altLang="zh-CN" sz="2000" dirty="0" smtClean="0"/>
              <a:t>,</a:t>
            </a:r>
            <a:r>
              <a:rPr lang="zh-CN" altLang="en-US" sz="2000" dirty="0" smtClean="0"/>
              <a:t>出质人与质权人应当订立书面</a:t>
            </a:r>
            <a:r>
              <a:rPr lang="zh-CN" altLang="en-US" sz="2000" dirty="0"/>
              <a:t>合同</a:t>
            </a:r>
            <a:r>
              <a:rPr lang="en-US" altLang="zh-CN" sz="2000" dirty="0"/>
              <a:t>,</a:t>
            </a:r>
            <a:r>
              <a:rPr lang="zh-CN" altLang="en-US" sz="2000" dirty="0"/>
              <a:t>并向证券登记机构办理出质登记</a:t>
            </a:r>
            <a:r>
              <a:rPr lang="en-US" altLang="zh-CN" sz="2000" dirty="0"/>
              <a:t>.</a:t>
            </a:r>
            <a:r>
              <a:rPr lang="zh-CN" altLang="en-US" sz="2000" dirty="0" smtClean="0"/>
              <a:t>质押合同自登记之日起生效</a:t>
            </a:r>
            <a:r>
              <a:rPr lang="en-US" altLang="zh-CN" sz="2000" dirty="0"/>
              <a:t>.</a:t>
            </a:r>
            <a:r>
              <a:rPr lang="zh-CN" altLang="en-US" sz="2000" dirty="0"/>
              <a:t>以有限责任公司的股份出质的</a:t>
            </a:r>
            <a:r>
              <a:rPr lang="en-US" altLang="zh-CN" sz="2000" dirty="0"/>
              <a:t>,</a:t>
            </a:r>
            <a:r>
              <a:rPr lang="zh-CN" altLang="en-US" sz="2000" dirty="0"/>
              <a:t>适用</a:t>
            </a:r>
            <a:r>
              <a:rPr lang="en-US" altLang="zh-CN" sz="2000" dirty="0"/>
              <a:t>«</a:t>
            </a:r>
            <a:r>
              <a:rPr lang="zh-CN" altLang="en-US" sz="2000" dirty="0"/>
              <a:t>公司法</a:t>
            </a:r>
            <a:r>
              <a:rPr lang="en-US" altLang="zh-CN" sz="2000" dirty="0"/>
              <a:t>»</a:t>
            </a:r>
            <a:r>
              <a:rPr lang="zh-CN" altLang="en-US" sz="2000" dirty="0"/>
              <a:t>中股份转让的有关规定</a:t>
            </a:r>
            <a:r>
              <a:rPr lang="en-US" altLang="zh-CN" sz="2000" dirty="0"/>
              <a:t>.</a:t>
            </a:r>
            <a:r>
              <a:rPr lang="zh-CN" altLang="en-US" sz="2000" dirty="0" smtClean="0"/>
              <a:t>质押合同自股份出质记载于股东名册之</a:t>
            </a:r>
            <a:r>
              <a:rPr lang="zh-CN" altLang="en-US" sz="2000" dirty="0"/>
              <a:t>日起生效</a:t>
            </a:r>
            <a:r>
              <a:rPr lang="en-US" altLang="zh-CN" sz="2000" dirty="0"/>
              <a:t>.</a:t>
            </a:r>
            <a:r>
              <a:rPr lang="zh-CN" altLang="en-US" sz="2000" dirty="0"/>
              <a:t>以依法可以转让的商标专用权、专利权、</a:t>
            </a:r>
            <a:r>
              <a:rPr lang="zh-CN" altLang="en-US" sz="2000" dirty="0" smtClean="0"/>
              <a:t>著作权中的财产权出质</a:t>
            </a:r>
            <a:r>
              <a:rPr lang="zh-CN" altLang="en-US" sz="2000" dirty="0"/>
              <a:t>的</a:t>
            </a:r>
            <a:r>
              <a:rPr lang="en-US" altLang="zh-CN" sz="2000" dirty="0"/>
              <a:t>,</a:t>
            </a:r>
            <a:r>
              <a:rPr lang="zh-CN" altLang="en-US" sz="2000" dirty="0"/>
              <a:t>出质人与质权人应当订立书面合同</a:t>
            </a:r>
            <a:r>
              <a:rPr lang="en-US" altLang="zh-CN" sz="2000" dirty="0"/>
              <a:t>,</a:t>
            </a:r>
            <a:r>
              <a:rPr lang="zh-CN" altLang="en-US" sz="2000" dirty="0"/>
              <a:t>并向其管理部门办理出质登记</a:t>
            </a:r>
            <a:r>
              <a:rPr lang="en-US" altLang="zh-CN" sz="2000" dirty="0"/>
              <a:t>.</a:t>
            </a:r>
            <a:r>
              <a:rPr lang="zh-CN" altLang="en-US" sz="2000" dirty="0" smtClean="0"/>
              <a:t>质押合同自登记之</a:t>
            </a:r>
            <a:r>
              <a:rPr lang="zh-CN" altLang="en-US" sz="2000" dirty="0"/>
              <a:t>日起生效</a:t>
            </a:r>
            <a:r>
              <a:rPr lang="en-US" altLang="zh-CN" sz="2000" dirty="0"/>
              <a:t>.</a:t>
            </a:r>
            <a:endParaRPr lang="en-US" altLang="zh-CN"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6767143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005661" cy="5816977"/>
          </a:xfrm>
          <a:prstGeom prst="rect">
            <a:avLst/>
          </a:prstGeom>
          <a:noFill/>
        </p:spPr>
        <p:txBody>
          <a:bodyPr wrap="square" rtlCol="0">
            <a:spAutoFit/>
          </a:bodyPr>
          <a:lstStyle/>
          <a:p>
            <a:r>
              <a:rPr lang="zh-CN" altLang="en-US" sz="2400" dirty="0"/>
              <a:t>三、质押</a:t>
            </a:r>
          </a:p>
          <a:p>
            <a:pPr indent="623888"/>
            <a:r>
              <a:rPr lang="zh-CN" altLang="en-US" sz="2400" dirty="0"/>
              <a:t>质押有动产质押和权利质押两种</a:t>
            </a:r>
            <a:r>
              <a:rPr lang="en-US" altLang="zh-CN" sz="2400" dirty="0"/>
              <a:t>.</a:t>
            </a:r>
          </a:p>
          <a:p>
            <a:pPr marL="177800" indent="446088"/>
            <a:endParaRPr lang="en-US" altLang="zh-CN" sz="2000" dirty="0" smtClean="0"/>
          </a:p>
          <a:p>
            <a:pPr marL="177800" indent="446088"/>
            <a:r>
              <a:rPr lang="en-US" altLang="zh-CN" sz="2400" dirty="0" smtClean="0"/>
              <a:t>(</a:t>
            </a:r>
            <a:r>
              <a:rPr lang="zh-CN" altLang="en-US" sz="2400" dirty="0"/>
              <a:t>二</a:t>
            </a:r>
            <a:r>
              <a:rPr lang="en-US" altLang="zh-CN" sz="2400" dirty="0"/>
              <a:t>)</a:t>
            </a:r>
            <a:r>
              <a:rPr lang="zh-CN" altLang="en-US" sz="2400" dirty="0"/>
              <a:t>权利质押</a:t>
            </a:r>
          </a:p>
          <a:p>
            <a:pPr marL="712788" indent="268288"/>
            <a:r>
              <a:rPr lang="zh-CN" altLang="en-US" sz="2000" dirty="0" smtClean="0"/>
              <a:t>３</a:t>
            </a:r>
            <a:r>
              <a:rPr lang="en-US" altLang="zh-CN" sz="2000" dirty="0" smtClean="0"/>
              <a:t>.</a:t>
            </a:r>
            <a:r>
              <a:rPr lang="zh-CN" altLang="en-US" sz="2000" dirty="0" smtClean="0"/>
              <a:t> </a:t>
            </a:r>
            <a:r>
              <a:rPr lang="zh-CN" altLang="en-US" sz="2000" dirty="0"/>
              <a:t>权利质押效力</a:t>
            </a:r>
          </a:p>
          <a:p>
            <a:pPr marL="981075" indent="355600"/>
            <a:r>
              <a:rPr lang="en-US" altLang="zh-CN" sz="2000" dirty="0"/>
              <a:t>(</a:t>
            </a:r>
            <a:r>
              <a:rPr lang="zh-CN" altLang="en-US" sz="2000" dirty="0"/>
              <a:t>１</a:t>
            </a:r>
            <a:r>
              <a:rPr lang="en-US" altLang="zh-CN" sz="2000" dirty="0"/>
              <a:t>)</a:t>
            </a:r>
            <a:r>
              <a:rPr lang="zh-CN" altLang="en-US" sz="2000" dirty="0"/>
              <a:t>证券债权质押的效力</a:t>
            </a:r>
            <a:r>
              <a:rPr lang="en-US" altLang="zh-CN" sz="2000" dirty="0"/>
              <a:t>.</a:t>
            </a:r>
            <a:r>
              <a:rPr lang="zh-CN" altLang="en-US" sz="2000" dirty="0"/>
              <a:t>以载明兑现或者提货日期的汇票、支票、本票、债券、存款单、</a:t>
            </a:r>
            <a:r>
              <a:rPr lang="zh-CN" altLang="en-US" sz="2000" dirty="0" smtClean="0"/>
              <a:t>仓单</a:t>
            </a:r>
            <a:r>
              <a:rPr lang="zh-CN" altLang="en-US" sz="2000" dirty="0"/>
              <a:t>、提单出质的</a:t>
            </a:r>
            <a:r>
              <a:rPr lang="en-US" altLang="zh-CN" sz="2000" dirty="0"/>
              <a:t>,</a:t>
            </a:r>
            <a:r>
              <a:rPr lang="zh-CN" altLang="en-US" sz="2000" dirty="0"/>
              <a:t>汇票、支票、本票、债券、存款单、仓单、提单兑现或者提货日期先于债务履行期</a:t>
            </a:r>
          </a:p>
          <a:p>
            <a:pPr marL="981075" indent="355600"/>
            <a:r>
              <a:rPr lang="zh-CN" altLang="en-US" sz="2000" dirty="0"/>
              <a:t>的</a:t>
            </a:r>
            <a:r>
              <a:rPr lang="en-US" altLang="zh-CN" sz="2000" dirty="0"/>
              <a:t>,</a:t>
            </a:r>
            <a:r>
              <a:rPr lang="zh-CN" altLang="en-US" sz="2000" dirty="0"/>
              <a:t>质权人可以在债务履行期届满前兑现或者提货</a:t>
            </a:r>
            <a:r>
              <a:rPr lang="en-US" altLang="zh-CN" sz="2000" dirty="0"/>
              <a:t>,</a:t>
            </a:r>
            <a:r>
              <a:rPr lang="zh-CN" altLang="en-US" sz="2000" dirty="0"/>
              <a:t>并与出质人协议将兑现的价款或者提</a:t>
            </a:r>
            <a:r>
              <a:rPr lang="zh-CN" altLang="en-US" sz="2000" dirty="0" smtClean="0"/>
              <a:t>取的货物用于提前清偿所</a:t>
            </a:r>
            <a:r>
              <a:rPr lang="zh-CN" altLang="en-US" sz="2000" dirty="0"/>
              <a:t>担保的债权或者向与出质人约定的第三人提存</a:t>
            </a:r>
            <a:r>
              <a:rPr lang="en-US" altLang="zh-CN" sz="2000" dirty="0"/>
              <a:t>.</a:t>
            </a:r>
          </a:p>
          <a:p>
            <a:pPr marL="981075" indent="355600"/>
            <a:r>
              <a:rPr lang="en-US" altLang="zh-CN" sz="2000" dirty="0"/>
              <a:t>(</a:t>
            </a:r>
            <a:r>
              <a:rPr lang="zh-CN" altLang="en-US" sz="2000" dirty="0"/>
              <a:t>２</a:t>
            </a:r>
            <a:r>
              <a:rPr lang="en-US" altLang="zh-CN" sz="2000" dirty="0"/>
              <a:t>)</a:t>
            </a:r>
            <a:r>
              <a:rPr lang="zh-CN" altLang="en-US" sz="2000" dirty="0"/>
              <a:t>股权质权的效力</a:t>
            </a:r>
            <a:r>
              <a:rPr lang="en-US" altLang="zh-CN" sz="2000" dirty="0"/>
              <a:t>.</a:t>
            </a:r>
            <a:r>
              <a:rPr lang="zh-CN" altLang="en-US" sz="2000" dirty="0"/>
              <a:t>股票出质后</a:t>
            </a:r>
            <a:r>
              <a:rPr lang="en-US" altLang="zh-CN" sz="2000" dirty="0"/>
              <a:t>,</a:t>
            </a:r>
            <a:r>
              <a:rPr lang="zh-CN" altLang="en-US" sz="2000" dirty="0"/>
              <a:t>不得转让</a:t>
            </a:r>
            <a:r>
              <a:rPr lang="en-US" altLang="zh-CN" sz="2000" dirty="0"/>
              <a:t>,</a:t>
            </a:r>
            <a:r>
              <a:rPr lang="zh-CN" altLang="en-US" sz="2000" dirty="0"/>
              <a:t>但经出质人与质权人协商</a:t>
            </a:r>
            <a:r>
              <a:rPr lang="zh-CN" altLang="en-US" sz="2000" dirty="0" smtClean="0"/>
              <a:t>同意的可以转让</a:t>
            </a:r>
            <a:r>
              <a:rPr lang="en-US" altLang="zh-CN" sz="2000" dirty="0"/>
              <a:t>.</a:t>
            </a:r>
            <a:r>
              <a:rPr lang="zh-CN" altLang="en-US" sz="2000" dirty="0"/>
              <a:t>出质人转让股票所得的价款应当向质权人提前清偿所担保的债权或者向与质权人约</a:t>
            </a:r>
            <a:r>
              <a:rPr lang="zh-CN" altLang="en-US" sz="2000" dirty="0" smtClean="0"/>
              <a:t>定的第三人提存</a:t>
            </a:r>
            <a:r>
              <a:rPr lang="en-US" altLang="zh-CN" sz="2000" dirty="0"/>
              <a:t>.</a:t>
            </a:r>
          </a:p>
          <a:p>
            <a:pPr marL="981075" indent="355600"/>
            <a:r>
              <a:rPr lang="en-US" altLang="zh-CN" sz="2000" dirty="0"/>
              <a:t>(</a:t>
            </a:r>
            <a:r>
              <a:rPr lang="zh-CN" altLang="en-US" sz="2000" dirty="0"/>
              <a:t>３</a:t>
            </a:r>
            <a:r>
              <a:rPr lang="en-US" altLang="zh-CN" sz="2000" dirty="0"/>
              <a:t>)</a:t>
            </a:r>
            <a:r>
              <a:rPr lang="zh-CN" altLang="en-US" sz="2000" dirty="0"/>
              <a:t>知识产权质权的效力</a:t>
            </a:r>
            <a:r>
              <a:rPr lang="en-US" altLang="zh-CN" sz="2000" dirty="0"/>
              <a:t>.</a:t>
            </a:r>
            <a:r>
              <a:rPr lang="zh-CN" altLang="en-US" sz="2000" dirty="0"/>
              <a:t>以法律规定的知识产权出质后</a:t>
            </a:r>
            <a:r>
              <a:rPr lang="en-US" altLang="zh-CN" sz="2000" dirty="0"/>
              <a:t>,</a:t>
            </a:r>
            <a:r>
              <a:rPr lang="zh-CN" altLang="en-US" sz="2000" dirty="0"/>
              <a:t>出质人不得转让或者许可</a:t>
            </a:r>
            <a:r>
              <a:rPr lang="zh-CN" altLang="en-US" sz="2000" dirty="0" smtClean="0"/>
              <a:t>他人使用</a:t>
            </a:r>
            <a:r>
              <a:rPr lang="en-US" altLang="zh-CN" sz="2000" dirty="0"/>
              <a:t>,</a:t>
            </a:r>
            <a:r>
              <a:rPr lang="zh-CN" altLang="en-US" sz="2000" dirty="0"/>
              <a:t>但经出质人与质权人协商同意的可以转让或者许可他人使用</a:t>
            </a:r>
            <a:r>
              <a:rPr lang="en-US" altLang="zh-CN" sz="2000" dirty="0"/>
              <a:t>.</a:t>
            </a:r>
            <a:r>
              <a:rPr lang="zh-CN" altLang="en-US" sz="2000" dirty="0"/>
              <a:t>出质人</a:t>
            </a:r>
            <a:r>
              <a:rPr lang="zh-CN" altLang="en-US" sz="2000" dirty="0" smtClean="0"/>
              <a:t>所得的转让费</a:t>
            </a:r>
            <a:r>
              <a:rPr lang="zh-CN" altLang="en-US" sz="2000" dirty="0"/>
              <a:t>、许可费应当向质权人提前清偿所担保的债权或者向与质权人约定的第三人提存</a:t>
            </a:r>
            <a:r>
              <a:rPr lang="en-US" altLang="zh-CN" sz="2000" dirty="0"/>
              <a:t>.</a:t>
            </a:r>
          </a:p>
          <a:p>
            <a:pPr marL="712788" indent="268288"/>
            <a:r>
              <a:rPr lang="zh-CN" altLang="en-US" sz="2000" dirty="0" smtClean="0"/>
              <a:t>４</a:t>
            </a:r>
            <a:r>
              <a:rPr lang="en-US" altLang="zh-CN" sz="2000" dirty="0" smtClean="0"/>
              <a:t>.</a:t>
            </a:r>
            <a:r>
              <a:rPr lang="zh-CN" altLang="en-US" sz="2000" dirty="0" smtClean="0"/>
              <a:t> </a:t>
            </a:r>
            <a:r>
              <a:rPr lang="zh-CN" altLang="en-US" sz="2000" dirty="0"/>
              <a:t>权利质押的法律适用</a:t>
            </a:r>
          </a:p>
          <a:p>
            <a:pPr marL="712788" indent="268288"/>
            <a:r>
              <a:rPr lang="zh-CN" altLang="en-US" sz="2000" dirty="0"/>
              <a:t>权利质押除适用上述有关权利质押的规定外</a:t>
            </a:r>
            <a:r>
              <a:rPr lang="en-US" altLang="zh-CN" sz="2000" dirty="0"/>
              <a:t>,</a:t>
            </a:r>
            <a:r>
              <a:rPr lang="zh-CN" altLang="en-US" sz="2000" dirty="0"/>
              <a:t>适用动产质押的有关法律规定</a:t>
            </a:r>
            <a:r>
              <a:rPr lang="en-US" altLang="zh-CN" sz="2000" dirty="0"/>
              <a:t>.</a:t>
            </a:r>
            <a:endParaRPr lang="en-US" altLang="zh-CN"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5475252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005661" cy="3970318"/>
          </a:xfrm>
          <a:prstGeom prst="rect">
            <a:avLst/>
          </a:prstGeom>
          <a:noFill/>
        </p:spPr>
        <p:txBody>
          <a:bodyPr wrap="square" rtlCol="0">
            <a:spAutoFit/>
          </a:bodyPr>
          <a:lstStyle/>
          <a:p>
            <a:r>
              <a:rPr lang="zh-CN" altLang="en-US" sz="2400" b="1" dirty="0"/>
              <a:t>四、留置</a:t>
            </a:r>
          </a:p>
          <a:p>
            <a:pPr indent="623888"/>
            <a:r>
              <a:rPr lang="en-US" altLang="zh-CN" sz="2400" dirty="0"/>
              <a:t>(</a:t>
            </a:r>
            <a:r>
              <a:rPr lang="zh-CN" altLang="en-US" sz="2400" dirty="0"/>
              <a:t>一</a:t>
            </a:r>
            <a:r>
              <a:rPr lang="en-US" altLang="zh-CN" sz="2400" dirty="0"/>
              <a:t>)</a:t>
            </a:r>
            <a:r>
              <a:rPr lang="zh-CN" altLang="en-US" sz="2400" dirty="0"/>
              <a:t>留置的概念</a:t>
            </a:r>
          </a:p>
          <a:p>
            <a:pPr marL="266700" indent="357188"/>
            <a:r>
              <a:rPr lang="zh-CN" altLang="en-US" sz="2000" dirty="0"/>
              <a:t>留置</a:t>
            </a:r>
            <a:r>
              <a:rPr lang="en-US" altLang="zh-CN" sz="2000" dirty="0"/>
              <a:t>,</a:t>
            </a:r>
            <a:r>
              <a:rPr lang="zh-CN" altLang="en-US" sz="2000" dirty="0"/>
              <a:t>是指依照法律规定</a:t>
            </a:r>
            <a:r>
              <a:rPr lang="en-US" altLang="zh-CN" sz="2000" dirty="0"/>
              <a:t>,</a:t>
            </a:r>
            <a:r>
              <a:rPr lang="zh-CN" altLang="en-US" sz="2000" dirty="0"/>
              <a:t>债权人按照合同约定占有债务人的动产</a:t>
            </a:r>
            <a:r>
              <a:rPr lang="en-US" altLang="zh-CN" sz="2000" dirty="0"/>
              <a:t>,</a:t>
            </a:r>
            <a:r>
              <a:rPr lang="zh-CN" altLang="en-US" sz="2000" dirty="0"/>
              <a:t>债务人不按</a:t>
            </a:r>
            <a:r>
              <a:rPr lang="zh-CN" altLang="en-US" sz="2000" dirty="0" smtClean="0"/>
              <a:t>照合同约</a:t>
            </a:r>
            <a:r>
              <a:rPr lang="zh-CN" altLang="en-US" sz="2000" dirty="0"/>
              <a:t>定的期限履行债务的</a:t>
            </a:r>
            <a:r>
              <a:rPr lang="en-US" altLang="zh-CN" sz="2000" dirty="0"/>
              <a:t>,</a:t>
            </a:r>
            <a:r>
              <a:rPr lang="zh-CN" altLang="en-US" sz="2000" dirty="0"/>
              <a:t>债权人有权依照</a:t>
            </a:r>
            <a:r>
              <a:rPr lang="en-US" altLang="zh-CN" sz="2000" dirty="0"/>
              <a:t>«</a:t>
            </a:r>
            <a:r>
              <a:rPr lang="zh-CN" altLang="en-US" sz="2000" dirty="0"/>
              <a:t>担保法</a:t>
            </a:r>
            <a:r>
              <a:rPr lang="en-US" altLang="zh-CN" sz="2000" dirty="0"/>
              <a:t>»</a:t>
            </a:r>
            <a:r>
              <a:rPr lang="zh-CN" altLang="en-US" sz="2000" dirty="0"/>
              <a:t>规定留置该财产</a:t>
            </a:r>
            <a:r>
              <a:rPr lang="en-US" altLang="zh-CN" sz="2000" dirty="0"/>
              <a:t>,</a:t>
            </a:r>
            <a:r>
              <a:rPr lang="zh-CN" altLang="en-US" sz="2000" dirty="0"/>
              <a:t>以该财产折价或</a:t>
            </a:r>
            <a:r>
              <a:rPr lang="zh-CN" altLang="en-US" sz="2000" dirty="0" smtClean="0"/>
              <a:t>者以拍卖</a:t>
            </a:r>
            <a:r>
              <a:rPr lang="zh-CN" altLang="en-US" sz="2000" dirty="0"/>
              <a:t>、变卖该财产的价款优先受偿</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留置担保及适用范围</a:t>
            </a:r>
          </a:p>
          <a:p>
            <a:pPr indent="623888"/>
            <a:r>
              <a:rPr lang="zh-CN" altLang="en-US" sz="2000" dirty="0" smtClean="0"/>
              <a:t>１</a:t>
            </a:r>
            <a:r>
              <a:rPr lang="en-US" altLang="zh-CN" sz="2000" dirty="0" smtClean="0"/>
              <a:t>.</a:t>
            </a:r>
            <a:r>
              <a:rPr lang="zh-CN" altLang="en-US" sz="2000" dirty="0" smtClean="0"/>
              <a:t> </a:t>
            </a:r>
            <a:r>
              <a:rPr lang="zh-CN" altLang="en-US" sz="2000" dirty="0"/>
              <a:t>留置担保的范围</a:t>
            </a:r>
          </a:p>
          <a:p>
            <a:pPr indent="623888"/>
            <a:r>
              <a:rPr lang="zh-CN" altLang="en-US" sz="2000" dirty="0"/>
              <a:t>留置担保的范围包括主债权及利息、违约金、损害赔偿金、</a:t>
            </a:r>
            <a:r>
              <a:rPr lang="zh-CN" altLang="en-US" sz="2000" dirty="0" smtClean="0"/>
              <a:t>留置物保管费用和实现留置权</a:t>
            </a:r>
            <a:r>
              <a:rPr lang="zh-CN" altLang="en-US" sz="2000" dirty="0"/>
              <a:t>的费用</a:t>
            </a:r>
            <a:r>
              <a:rPr lang="en-US" altLang="zh-CN" sz="2000" dirty="0"/>
              <a:t>.</a:t>
            </a:r>
          </a:p>
          <a:p>
            <a:pPr indent="623888"/>
            <a:r>
              <a:rPr lang="zh-CN" altLang="en-US" sz="2000" dirty="0" smtClean="0"/>
              <a:t>２</a:t>
            </a:r>
            <a:r>
              <a:rPr lang="en-US" altLang="zh-CN" sz="2000" dirty="0" smtClean="0"/>
              <a:t>.</a:t>
            </a:r>
            <a:r>
              <a:rPr lang="zh-CN" altLang="en-US" sz="2000" dirty="0" smtClean="0"/>
              <a:t> </a:t>
            </a:r>
            <a:r>
              <a:rPr lang="zh-CN" altLang="en-US" sz="2000" dirty="0"/>
              <a:t>留置的适用范围</a:t>
            </a:r>
          </a:p>
          <a:p>
            <a:pPr indent="623888"/>
            <a:r>
              <a:rPr lang="zh-CN" altLang="en-US" sz="2000" dirty="0"/>
              <a:t>因保管合同、运输合同、加工承揽合同发生的债权</a:t>
            </a:r>
            <a:r>
              <a:rPr lang="en-US" altLang="zh-CN" sz="2000" dirty="0"/>
              <a:t>,</a:t>
            </a:r>
            <a:r>
              <a:rPr lang="zh-CN" altLang="en-US" sz="2000" dirty="0"/>
              <a:t>债务人不履行债务的</a:t>
            </a:r>
            <a:r>
              <a:rPr lang="en-US" altLang="zh-CN" sz="2000" dirty="0"/>
              <a:t>,</a:t>
            </a:r>
            <a:r>
              <a:rPr lang="zh-CN" altLang="en-US" sz="2000" dirty="0"/>
              <a:t>债权</a:t>
            </a:r>
            <a:r>
              <a:rPr lang="zh-CN" altLang="en-US" sz="2000" dirty="0" smtClean="0"/>
              <a:t>人有留置权</a:t>
            </a:r>
            <a:r>
              <a:rPr lang="en-US" altLang="zh-CN" sz="2000" dirty="0"/>
              <a:t>.</a:t>
            </a:r>
            <a:r>
              <a:rPr lang="zh-CN" altLang="en-US" sz="2000" dirty="0"/>
              <a:t>法律规定可以留置的其他合同</a:t>
            </a:r>
            <a:r>
              <a:rPr lang="en-US" altLang="zh-CN" sz="2000" dirty="0"/>
              <a:t>,</a:t>
            </a:r>
            <a:r>
              <a:rPr lang="zh-CN" altLang="en-US" sz="2000" dirty="0"/>
              <a:t>适用上述规定</a:t>
            </a:r>
            <a:r>
              <a:rPr lang="en-US" altLang="zh-CN" sz="2000" dirty="0"/>
              <a:t>.</a:t>
            </a:r>
            <a:r>
              <a:rPr lang="zh-CN" altLang="en-US" sz="2000" dirty="0"/>
              <a:t>当事人可以在合同中约定不得留置的物</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9559488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合同的担保</a:t>
            </a:r>
          </a:p>
        </p:txBody>
      </p:sp>
      <p:sp>
        <p:nvSpPr>
          <p:cNvPr id="37" name="文本框 36"/>
          <p:cNvSpPr txBox="1"/>
          <p:nvPr/>
        </p:nvSpPr>
        <p:spPr>
          <a:xfrm>
            <a:off x="556967" y="803294"/>
            <a:ext cx="11005661" cy="5324534"/>
          </a:xfrm>
          <a:prstGeom prst="rect">
            <a:avLst/>
          </a:prstGeom>
          <a:noFill/>
        </p:spPr>
        <p:txBody>
          <a:bodyPr wrap="square" rtlCol="0">
            <a:spAutoFit/>
          </a:bodyPr>
          <a:lstStyle/>
          <a:p>
            <a:r>
              <a:rPr lang="zh-CN" altLang="en-US" sz="2400" b="1" dirty="0"/>
              <a:t>四、留置</a:t>
            </a:r>
          </a:p>
          <a:p>
            <a:pPr indent="534988"/>
            <a:endParaRPr lang="en-US" altLang="zh-CN" sz="2400" dirty="0" smtClean="0"/>
          </a:p>
          <a:p>
            <a:pPr indent="534988"/>
            <a:r>
              <a:rPr lang="en-US" altLang="zh-CN" sz="2400" dirty="0" smtClean="0"/>
              <a:t>(</a:t>
            </a:r>
            <a:r>
              <a:rPr lang="zh-CN" altLang="en-US" sz="2400" dirty="0"/>
              <a:t>三</a:t>
            </a:r>
            <a:r>
              <a:rPr lang="en-US" altLang="zh-CN" sz="2400" dirty="0"/>
              <a:t>)</a:t>
            </a:r>
            <a:r>
              <a:rPr lang="zh-CN" altLang="en-US" sz="2400" dirty="0"/>
              <a:t>有关留置的法律规定</a:t>
            </a:r>
          </a:p>
          <a:p>
            <a:pPr indent="534988"/>
            <a:r>
              <a:rPr lang="zh-CN" altLang="en-US" sz="2000" dirty="0" smtClean="0"/>
              <a:t>１</a:t>
            </a:r>
            <a:r>
              <a:rPr lang="en-US" altLang="zh-CN" sz="2000" dirty="0" smtClean="0"/>
              <a:t>.</a:t>
            </a:r>
            <a:r>
              <a:rPr lang="zh-CN" altLang="en-US" sz="2000" dirty="0" smtClean="0"/>
              <a:t> </a:t>
            </a:r>
            <a:r>
              <a:rPr lang="zh-CN" altLang="en-US" sz="2000" dirty="0"/>
              <a:t>留置物的价值</a:t>
            </a:r>
          </a:p>
          <a:p>
            <a:pPr indent="534988"/>
            <a:r>
              <a:rPr lang="zh-CN" altLang="en-US" sz="2000" dirty="0"/>
              <a:t>留置的财产为可分物的</a:t>
            </a:r>
            <a:r>
              <a:rPr lang="en-US" altLang="zh-CN" sz="2000" dirty="0"/>
              <a:t>,</a:t>
            </a:r>
            <a:r>
              <a:rPr lang="zh-CN" altLang="en-US" sz="2000" dirty="0"/>
              <a:t>留置物的价值应当相当于债务的金额</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留置物的保管义务</a:t>
            </a:r>
          </a:p>
          <a:p>
            <a:pPr indent="534988"/>
            <a:r>
              <a:rPr lang="zh-CN" altLang="en-US" sz="2000" dirty="0"/>
              <a:t>留置权人负有妥善保管留置物的义务</a:t>
            </a:r>
            <a:r>
              <a:rPr lang="en-US" altLang="zh-CN" sz="2000" dirty="0"/>
              <a:t>.</a:t>
            </a:r>
            <a:r>
              <a:rPr lang="zh-CN" altLang="en-US" sz="2000" dirty="0"/>
              <a:t>因保管不善致使留置物灭失或者毁损的</a:t>
            </a:r>
            <a:r>
              <a:rPr lang="en-US" altLang="zh-CN" sz="2000" dirty="0"/>
              <a:t>,</a:t>
            </a:r>
            <a:r>
              <a:rPr lang="zh-CN" altLang="en-US" sz="2000" dirty="0" smtClean="0"/>
              <a:t>留置权人应当承担民事责</a:t>
            </a:r>
            <a:r>
              <a:rPr lang="zh-CN" altLang="en-US" sz="2000" dirty="0"/>
              <a:t>任</a:t>
            </a:r>
            <a:r>
              <a:rPr lang="en-US" altLang="zh-CN" sz="2000" dirty="0"/>
              <a:t>.</a:t>
            </a:r>
          </a:p>
          <a:p>
            <a:pPr indent="534988"/>
            <a:r>
              <a:rPr lang="zh-CN" altLang="en-US" sz="2000" dirty="0" smtClean="0"/>
              <a:t>３</a:t>
            </a:r>
            <a:r>
              <a:rPr lang="en-US" altLang="zh-CN" sz="2000" dirty="0" smtClean="0"/>
              <a:t>.</a:t>
            </a:r>
            <a:r>
              <a:rPr lang="zh-CN" altLang="en-US" sz="2000" dirty="0" smtClean="0"/>
              <a:t> </a:t>
            </a:r>
            <a:r>
              <a:rPr lang="zh-CN" altLang="en-US" sz="2000" dirty="0"/>
              <a:t>留置权的实现</a:t>
            </a:r>
          </a:p>
          <a:p>
            <a:pPr indent="534988"/>
            <a:r>
              <a:rPr lang="zh-CN" altLang="en-US" sz="2000" dirty="0"/>
              <a:t>债权人与债务人应当在合同中约定</a:t>
            </a:r>
            <a:r>
              <a:rPr lang="en-US" altLang="zh-CN" sz="2000" dirty="0"/>
              <a:t>,</a:t>
            </a:r>
            <a:r>
              <a:rPr lang="zh-CN" altLang="en-US" sz="2000" dirty="0"/>
              <a:t>债权人留置财产后</a:t>
            </a:r>
            <a:r>
              <a:rPr lang="en-US" altLang="zh-CN" sz="2000" dirty="0"/>
              <a:t>,</a:t>
            </a:r>
            <a:r>
              <a:rPr lang="zh-CN" altLang="en-US" sz="2000" dirty="0"/>
              <a:t>债务人应当在不少于两个</a:t>
            </a:r>
            <a:r>
              <a:rPr lang="zh-CN" altLang="en-US" sz="2000" dirty="0" smtClean="0"/>
              <a:t>月的期限内</a:t>
            </a:r>
            <a:r>
              <a:rPr lang="zh-CN" altLang="en-US" sz="2000" dirty="0"/>
              <a:t>履行债务</a:t>
            </a:r>
            <a:r>
              <a:rPr lang="en-US" altLang="zh-CN" sz="2000" dirty="0"/>
              <a:t>.</a:t>
            </a:r>
            <a:r>
              <a:rPr lang="zh-CN" altLang="en-US" sz="2000" dirty="0"/>
              <a:t>债权人与债务人在合同中未约定的</a:t>
            </a:r>
            <a:r>
              <a:rPr lang="en-US" altLang="zh-CN" sz="2000" dirty="0"/>
              <a:t>,</a:t>
            </a:r>
            <a:r>
              <a:rPr lang="zh-CN" altLang="en-US" sz="2000" dirty="0"/>
              <a:t>债权人留置债务人财产后</a:t>
            </a:r>
            <a:r>
              <a:rPr lang="en-US" altLang="zh-CN" sz="2000" dirty="0"/>
              <a:t>,</a:t>
            </a:r>
            <a:r>
              <a:rPr lang="zh-CN" altLang="en-US" sz="2000" dirty="0" smtClean="0"/>
              <a:t>应当确定两个</a:t>
            </a:r>
            <a:r>
              <a:rPr lang="zh-CN" altLang="en-US" sz="2000" dirty="0"/>
              <a:t>月以上的期限</a:t>
            </a:r>
            <a:r>
              <a:rPr lang="en-US" altLang="zh-CN" sz="2000" dirty="0"/>
              <a:t>,</a:t>
            </a:r>
            <a:r>
              <a:rPr lang="zh-CN" altLang="en-US" sz="2000" dirty="0"/>
              <a:t>通知债务人在该期限内履行债务</a:t>
            </a:r>
            <a:r>
              <a:rPr lang="en-US" altLang="zh-CN" sz="2000" dirty="0" smtClean="0"/>
              <a:t>.</a:t>
            </a:r>
          </a:p>
          <a:p>
            <a:pPr indent="534988"/>
            <a:endParaRPr lang="en-US" altLang="zh-CN" sz="2400" dirty="0" smtClean="0"/>
          </a:p>
          <a:p>
            <a:pPr indent="534988"/>
            <a:r>
              <a:rPr lang="en-US" altLang="zh-CN" sz="2400" dirty="0" smtClean="0"/>
              <a:t>(</a:t>
            </a:r>
            <a:r>
              <a:rPr lang="zh-CN" altLang="en-US" sz="2400" dirty="0"/>
              <a:t>四</a:t>
            </a:r>
            <a:r>
              <a:rPr lang="en-US" altLang="zh-CN" sz="2400" dirty="0"/>
              <a:t>)</a:t>
            </a:r>
            <a:r>
              <a:rPr lang="zh-CN" altLang="en-US" sz="2400" dirty="0"/>
              <a:t>留置权的消灭</a:t>
            </a:r>
          </a:p>
          <a:p>
            <a:pPr indent="534988"/>
            <a:r>
              <a:rPr lang="zh-CN" altLang="en-US" sz="2000" dirty="0"/>
              <a:t>根据</a:t>
            </a:r>
            <a:r>
              <a:rPr lang="en-US" altLang="zh-CN" sz="2000" dirty="0"/>
              <a:t>«</a:t>
            </a:r>
            <a:r>
              <a:rPr lang="zh-CN" altLang="en-US" sz="2000" dirty="0"/>
              <a:t>担保法</a:t>
            </a:r>
            <a:r>
              <a:rPr lang="en-US" altLang="zh-CN" sz="2000" dirty="0"/>
              <a:t>»</a:t>
            </a:r>
            <a:r>
              <a:rPr lang="zh-CN" altLang="en-US" sz="2000" dirty="0"/>
              <a:t>的规定</a:t>
            </a:r>
            <a:r>
              <a:rPr lang="en-US" altLang="zh-CN" sz="2000" dirty="0"/>
              <a:t>,</a:t>
            </a:r>
            <a:r>
              <a:rPr lang="zh-CN" altLang="en-US" sz="2000" dirty="0"/>
              <a:t>留置权因下列原因消灭</a:t>
            </a:r>
            <a:r>
              <a:rPr lang="en-US" altLang="zh-CN" sz="2000" dirty="0"/>
              <a:t>:</a:t>
            </a:r>
            <a:r>
              <a:rPr lang="zh-CN" altLang="en-US" sz="2000" dirty="0"/>
              <a:t>债权消灭的</a:t>
            </a:r>
            <a:r>
              <a:rPr lang="en-US" altLang="zh-CN" sz="2000" dirty="0"/>
              <a:t>;</a:t>
            </a:r>
            <a:r>
              <a:rPr lang="zh-CN" altLang="en-US" sz="2000" dirty="0" smtClean="0"/>
              <a:t>债务人另行提供担保并被债权人</a:t>
            </a:r>
            <a:r>
              <a:rPr lang="zh-CN" altLang="en-US" sz="2000" dirty="0"/>
              <a:t>接受的</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1191027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合同的担保</a:t>
            </a:r>
            <a:endParaRPr lang="zh-CN" altLang="en-US" sz="3200" b="1" dirty="0"/>
          </a:p>
        </p:txBody>
      </p:sp>
      <p:sp>
        <p:nvSpPr>
          <p:cNvPr id="37" name="文本框 36"/>
          <p:cNvSpPr txBox="1"/>
          <p:nvPr/>
        </p:nvSpPr>
        <p:spPr>
          <a:xfrm>
            <a:off x="556967" y="803294"/>
            <a:ext cx="11005661" cy="4585871"/>
          </a:xfrm>
          <a:prstGeom prst="rect">
            <a:avLst/>
          </a:prstGeom>
          <a:noFill/>
        </p:spPr>
        <p:txBody>
          <a:bodyPr wrap="square" rtlCol="0">
            <a:spAutoFit/>
          </a:bodyPr>
          <a:lstStyle/>
          <a:p>
            <a:r>
              <a:rPr lang="zh-CN" altLang="en-US" sz="2400" b="1" dirty="0"/>
              <a:t>五、定金</a:t>
            </a:r>
          </a:p>
          <a:p>
            <a:pPr indent="534988"/>
            <a:r>
              <a:rPr lang="en-US" altLang="zh-CN" sz="2400" dirty="0"/>
              <a:t>(</a:t>
            </a:r>
            <a:r>
              <a:rPr lang="zh-CN" altLang="en-US" sz="2400" dirty="0"/>
              <a:t>一</a:t>
            </a:r>
            <a:r>
              <a:rPr lang="en-US" altLang="zh-CN" sz="2400" dirty="0"/>
              <a:t>)</a:t>
            </a:r>
            <a:r>
              <a:rPr lang="zh-CN" altLang="en-US" sz="2400" dirty="0"/>
              <a:t>定金的概念种类</a:t>
            </a:r>
          </a:p>
          <a:p>
            <a:pPr indent="534988"/>
            <a:r>
              <a:rPr lang="en-US" altLang="zh-CN" sz="2000" dirty="0"/>
              <a:t>«</a:t>
            </a:r>
            <a:r>
              <a:rPr lang="zh-CN" altLang="en-US" sz="2000" dirty="0"/>
              <a:t>担保法</a:t>
            </a:r>
            <a:r>
              <a:rPr lang="en-US" altLang="zh-CN" sz="2000" dirty="0"/>
              <a:t>»</a:t>
            </a:r>
            <a:r>
              <a:rPr lang="zh-CN" altLang="en-US" sz="2000" dirty="0"/>
              <a:t>规定</a:t>
            </a:r>
            <a:r>
              <a:rPr lang="en-US" altLang="zh-CN" sz="2000" dirty="0"/>
              <a:t>,</a:t>
            </a:r>
            <a:r>
              <a:rPr lang="zh-CN" altLang="en-US" sz="2000" dirty="0"/>
              <a:t>当事人可以约定一方向对方给付定金作为债权的担保</a:t>
            </a:r>
            <a:r>
              <a:rPr lang="en-US" altLang="zh-CN" sz="2000" dirty="0"/>
              <a:t>.</a:t>
            </a:r>
            <a:r>
              <a:rPr lang="zh-CN" altLang="en-US" sz="2000" dirty="0" smtClean="0"/>
              <a:t>定金是合同当事人约定一方向对方给</a:t>
            </a:r>
            <a:r>
              <a:rPr lang="zh-CN" altLang="en-US" sz="2000" dirty="0"/>
              <a:t>付的作为债权担保的一定数额的货币</a:t>
            </a:r>
            <a:r>
              <a:rPr lang="en-US" altLang="zh-CN" sz="2000" dirty="0"/>
              <a:t>.</a:t>
            </a:r>
          </a:p>
          <a:p>
            <a:pPr indent="534988"/>
            <a:r>
              <a:rPr lang="en-US" altLang="zh-CN" sz="2400" dirty="0" smtClean="0"/>
              <a:t>(</a:t>
            </a:r>
            <a:r>
              <a:rPr lang="zh-CN" altLang="en-US" sz="2400" dirty="0"/>
              <a:t>二</a:t>
            </a:r>
            <a:r>
              <a:rPr lang="en-US" altLang="zh-CN" sz="2400" dirty="0"/>
              <a:t>)</a:t>
            </a:r>
            <a:r>
              <a:rPr lang="zh-CN" altLang="en-US" sz="2400" dirty="0"/>
              <a:t>有关定金的法律规定</a:t>
            </a:r>
          </a:p>
          <a:p>
            <a:pPr indent="981075"/>
            <a:r>
              <a:rPr lang="zh-CN" altLang="en-US" sz="2000" dirty="0" smtClean="0"/>
              <a:t>１</a:t>
            </a:r>
            <a:r>
              <a:rPr lang="en-US" altLang="zh-CN" sz="2000" dirty="0" smtClean="0"/>
              <a:t>.</a:t>
            </a:r>
            <a:r>
              <a:rPr lang="zh-CN" altLang="en-US" sz="2000" dirty="0" smtClean="0"/>
              <a:t> </a:t>
            </a:r>
            <a:r>
              <a:rPr lang="zh-CN" altLang="en-US" sz="2000" dirty="0"/>
              <a:t>定金罚则</a:t>
            </a:r>
          </a:p>
          <a:p>
            <a:pPr indent="981075"/>
            <a:r>
              <a:rPr lang="en-US" altLang="zh-CN" sz="2000" dirty="0"/>
              <a:t>«</a:t>
            </a:r>
            <a:r>
              <a:rPr lang="zh-CN" altLang="en-US" sz="2000" dirty="0"/>
              <a:t>担保法</a:t>
            </a:r>
            <a:r>
              <a:rPr lang="en-US" altLang="zh-CN" sz="2000" dirty="0"/>
              <a:t>»</a:t>
            </a:r>
            <a:r>
              <a:rPr lang="zh-CN" altLang="en-US" sz="2000" dirty="0"/>
              <a:t>规定</a:t>
            </a:r>
            <a:r>
              <a:rPr lang="en-US" altLang="zh-CN" sz="2000" dirty="0"/>
              <a:t>,</a:t>
            </a:r>
            <a:r>
              <a:rPr lang="zh-CN" altLang="en-US" sz="2000" dirty="0"/>
              <a:t>债务人履行债务后</a:t>
            </a:r>
            <a:r>
              <a:rPr lang="en-US" altLang="zh-CN" sz="2000" dirty="0"/>
              <a:t>,</a:t>
            </a:r>
            <a:r>
              <a:rPr lang="zh-CN" altLang="en-US" sz="2000" dirty="0"/>
              <a:t>定金应当抵作价款或者收回</a:t>
            </a:r>
            <a:r>
              <a:rPr lang="en-US" altLang="zh-CN" sz="2000" dirty="0"/>
              <a:t>.</a:t>
            </a:r>
            <a:r>
              <a:rPr lang="zh-CN" altLang="en-US" sz="2000" dirty="0"/>
              <a:t>给付定金的一方不履</a:t>
            </a:r>
          </a:p>
          <a:p>
            <a:pPr indent="981075"/>
            <a:r>
              <a:rPr lang="zh-CN" altLang="en-US" sz="2000" dirty="0"/>
              <a:t>行约定的债务的</a:t>
            </a:r>
            <a:r>
              <a:rPr lang="en-US" altLang="zh-CN" sz="2000" dirty="0"/>
              <a:t>,</a:t>
            </a:r>
            <a:r>
              <a:rPr lang="zh-CN" altLang="en-US" sz="2000" dirty="0"/>
              <a:t>无权要求返还定金</a:t>
            </a:r>
            <a:r>
              <a:rPr lang="en-US" altLang="zh-CN" sz="2000" dirty="0"/>
              <a:t>;</a:t>
            </a:r>
            <a:r>
              <a:rPr lang="zh-CN" altLang="en-US" sz="2000" dirty="0"/>
              <a:t>收受定金的一方不履行约定的债务的</a:t>
            </a:r>
            <a:r>
              <a:rPr lang="en-US" altLang="zh-CN" sz="2000" dirty="0"/>
              <a:t>,</a:t>
            </a:r>
            <a:r>
              <a:rPr lang="zh-CN" altLang="en-US" sz="2000" dirty="0"/>
              <a:t>应当双倍返还</a:t>
            </a:r>
          </a:p>
          <a:p>
            <a:pPr indent="981075"/>
            <a:r>
              <a:rPr lang="zh-CN" altLang="en-US" sz="2000" dirty="0"/>
              <a:t>定金</a:t>
            </a:r>
            <a:r>
              <a:rPr lang="en-US" altLang="zh-CN" sz="2000" dirty="0"/>
              <a:t>.</a:t>
            </a:r>
          </a:p>
          <a:p>
            <a:pPr indent="981075"/>
            <a:r>
              <a:rPr lang="zh-CN" altLang="en-US" sz="2000" dirty="0" smtClean="0"/>
              <a:t>２</a:t>
            </a:r>
            <a:r>
              <a:rPr lang="en-US" altLang="zh-CN" sz="2000" dirty="0" smtClean="0"/>
              <a:t>.</a:t>
            </a:r>
            <a:r>
              <a:rPr lang="zh-CN" altLang="en-US" sz="2000" dirty="0" smtClean="0"/>
              <a:t> </a:t>
            </a:r>
            <a:r>
              <a:rPr lang="zh-CN" altLang="en-US" sz="2000" dirty="0"/>
              <a:t>定金的成立</a:t>
            </a:r>
          </a:p>
          <a:p>
            <a:pPr indent="981075"/>
            <a:r>
              <a:rPr lang="zh-CN" altLang="en-US" sz="2000" dirty="0"/>
              <a:t>定金应当以书面形式约定</a:t>
            </a:r>
            <a:r>
              <a:rPr lang="en-US" altLang="zh-CN" sz="2000" dirty="0"/>
              <a:t>.</a:t>
            </a:r>
            <a:r>
              <a:rPr lang="zh-CN" altLang="en-US" sz="2000" dirty="0"/>
              <a:t>当事人在定金合同中应当约定交付定金的期限</a:t>
            </a:r>
            <a:r>
              <a:rPr lang="en-US" altLang="zh-CN" sz="2000" dirty="0"/>
              <a:t>.</a:t>
            </a:r>
            <a:r>
              <a:rPr lang="zh-CN" altLang="en-US" sz="2000" dirty="0"/>
              <a:t>定金合同</a:t>
            </a:r>
          </a:p>
          <a:p>
            <a:pPr indent="981075"/>
            <a:r>
              <a:rPr lang="zh-CN" altLang="en-US" sz="2000" dirty="0"/>
              <a:t>从实际交付定金之日起生效</a:t>
            </a:r>
            <a:r>
              <a:rPr lang="en-US" altLang="zh-CN" sz="2000" dirty="0"/>
              <a:t>.</a:t>
            </a:r>
          </a:p>
          <a:p>
            <a:pPr indent="981075"/>
            <a:r>
              <a:rPr lang="zh-CN" altLang="en-US" sz="2000" dirty="0" smtClean="0"/>
              <a:t>３</a:t>
            </a:r>
            <a:r>
              <a:rPr lang="en-US" altLang="zh-CN" sz="2000" dirty="0" smtClean="0"/>
              <a:t>.</a:t>
            </a:r>
            <a:r>
              <a:rPr lang="zh-CN" altLang="en-US" sz="2000" dirty="0" smtClean="0"/>
              <a:t> </a:t>
            </a:r>
            <a:r>
              <a:rPr lang="zh-CN" altLang="en-US" sz="2000" dirty="0"/>
              <a:t>定金的数额</a:t>
            </a:r>
          </a:p>
          <a:p>
            <a:pPr indent="981075"/>
            <a:r>
              <a:rPr lang="zh-CN" altLang="en-US" sz="2000" dirty="0"/>
              <a:t>定金的数额由当事人约定</a:t>
            </a:r>
            <a:r>
              <a:rPr lang="en-US" altLang="zh-CN" sz="2000" dirty="0"/>
              <a:t>,</a:t>
            </a:r>
            <a:r>
              <a:rPr lang="zh-CN" altLang="en-US" sz="2000" dirty="0"/>
              <a:t>但不得超过主合同标的额的２０％</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9716402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合同的变更和转让</a:t>
            </a:r>
          </a:p>
        </p:txBody>
      </p:sp>
      <p:sp>
        <p:nvSpPr>
          <p:cNvPr id="37" name="文本框 36"/>
          <p:cNvSpPr txBox="1"/>
          <p:nvPr/>
        </p:nvSpPr>
        <p:spPr>
          <a:xfrm>
            <a:off x="556967" y="803294"/>
            <a:ext cx="11005661" cy="4154983"/>
          </a:xfrm>
          <a:prstGeom prst="rect">
            <a:avLst/>
          </a:prstGeom>
          <a:noFill/>
        </p:spPr>
        <p:txBody>
          <a:bodyPr wrap="square" rtlCol="0">
            <a:spAutoFit/>
          </a:bodyPr>
          <a:lstStyle/>
          <a:p>
            <a:r>
              <a:rPr lang="zh-CN" altLang="en-US" sz="2400" b="1" dirty="0"/>
              <a:t>一、合同的变更</a:t>
            </a:r>
          </a:p>
          <a:p>
            <a:endParaRPr lang="en-US" altLang="zh-CN" sz="2400" dirty="0" smtClean="0"/>
          </a:p>
          <a:p>
            <a:r>
              <a:rPr lang="en-US" altLang="zh-CN" sz="2400" dirty="0"/>
              <a:t> </a:t>
            </a:r>
            <a:r>
              <a:rPr lang="en-US" altLang="zh-CN" sz="2400" dirty="0" smtClean="0"/>
              <a:t>     </a:t>
            </a:r>
            <a:r>
              <a:rPr lang="zh-CN" altLang="en-US" sz="2400" dirty="0" smtClean="0"/>
              <a:t>依法订</a:t>
            </a:r>
            <a:r>
              <a:rPr lang="zh-CN" altLang="en-US" sz="2400" dirty="0"/>
              <a:t>立的合同</a:t>
            </a:r>
            <a:r>
              <a:rPr lang="en-US" altLang="zh-CN" sz="2400" dirty="0"/>
              <a:t>,</a:t>
            </a:r>
            <a:r>
              <a:rPr lang="zh-CN" altLang="en-US" sz="2400" dirty="0"/>
              <a:t>即具有法律约束力</a:t>
            </a:r>
            <a:r>
              <a:rPr lang="en-US" altLang="zh-CN" sz="2400" dirty="0"/>
              <a:t>,</a:t>
            </a:r>
            <a:r>
              <a:rPr lang="zh-CN" altLang="en-US" sz="2400" dirty="0"/>
              <a:t>受法律保护</a:t>
            </a:r>
            <a:r>
              <a:rPr lang="en-US" altLang="zh-CN" sz="2400" dirty="0"/>
              <a:t>,</a:t>
            </a:r>
            <a:r>
              <a:rPr lang="zh-CN" altLang="en-US" sz="2400" dirty="0"/>
              <a:t>当事人必须全面履行合同规</a:t>
            </a:r>
            <a:r>
              <a:rPr lang="zh-CN" altLang="en-US" sz="2400" dirty="0" smtClean="0"/>
              <a:t>定的义务</a:t>
            </a:r>
            <a:r>
              <a:rPr lang="en-US" altLang="zh-CN" sz="2400" dirty="0"/>
              <a:t>,</a:t>
            </a:r>
            <a:r>
              <a:rPr lang="zh-CN" altLang="en-US" sz="2400" dirty="0"/>
              <a:t>任何一方都不得擅自变更或者解除合同</a:t>
            </a:r>
            <a:r>
              <a:rPr lang="en-US" altLang="zh-CN" sz="2400" dirty="0"/>
              <a:t>.</a:t>
            </a:r>
            <a:r>
              <a:rPr lang="zh-CN" altLang="en-US" sz="2400" dirty="0"/>
              <a:t>但是</a:t>
            </a:r>
            <a:r>
              <a:rPr lang="en-US" altLang="zh-CN" sz="2400" dirty="0"/>
              <a:t>,</a:t>
            </a:r>
            <a:r>
              <a:rPr lang="zh-CN" altLang="en-US" sz="2400" dirty="0"/>
              <a:t>在合同的履行过程中</a:t>
            </a:r>
            <a:r>
              <a:rPr lang="en-US" altLang="zh-CN" sz="2400" dirty="0"/>
              <a:t>,</a:t>
            </a:r>
            <a:r>
              <a:rPr lang="zh-CN" altLang="en-US" sz="2400" dirty="0"/>
              <a:t>由于主、</a:t>
            </a:r>
            <a:r>
              <a:rPr lang="zh-CN" altLang="en-US" sz="2400" dirty="0" smtClean="0"/>
              <a:t>客观情况的变化</a:t>
            </a:r>
            <a:r>
              <a:rPr lang="en-US" altLang="zh-CN" sz="2400" dirty="0"/>
              <a:t>,</a:t>
            </a:r>
            <a:r>
              <a:rPr lang="zh-CN" altLang="en-US" sz="2400" dirty="0"/>
              <a:t>合同的履行已经不可能或者不必要时</a:t>
            </a:r>
            <a:r>
              <a:rPr lang="en-US" altLang="zh-CN" sz="2400" dirty="0"/>
              <a:t>,</a:t>
            </a:r>
            <a:r>
              <a:rPr lang="zh-CN" altLang="en-US" sz="2400" dirty="0"/>
              <a:t>为减少不必要的损失</a:t>
            </a:r>
            <a:r>
              <a:rPr lang="en-US" altLang="zh-CN" sz="2400" dirty="0"/>
              <a:t>,</a:t>
            </a:r>
            <a:r>
              <a:rPr lang="zh-CN" altLang="en-US" sz="2400" dirty="0" smtClean="0"/>
              <a:t>合同当事人可以依法变</a:t>
            </a:r>
            <a:r>
              <a:rPr lang="zh-CN" altLang="en-US" sz="2400" dirty="0"/>
              <a:t>更合同</a:t>
            </a:r>
            <a:r>
              <a:rPr lang="en-US" altLang="zh-CN" sz="2400" dirty="0"/>
              <a:t>.</a:t>
            </a:r>
          </a:p>
          <a:p>
            <a:r>
              <a:rPr lang="en-US" altLang="zh-CN" sz="2400" dirty="0" smtClean="0"/>
              <a:t>      </a:t>
            </a:r>
            <a:r>
              <a:rPr lang="zh-CN" altLang="en-US" sz="2400" dirty="0" smtClean="0"/>
              <a:t>合同的变</a:t>
            </a:r>
            <a:r>
              <a:rPr lang="zh-CN" altLang="en-US" sz="2400" dirty="0"/>
              <a:t>更</a:t>
            </a:r>
            <a:r>
              <a:rPr lang="en-US" altLang="zh-CN" sz="2400" dirty="0"/>
              <a:t>,</a:t>
            </a:r>
            <a:r>
              <a:rPr lang="zh-CN" altLang="en-US" sz="2400" dirty="0"/>
              <a:t>是指合同没有履行或者没有完全履行时</a:t>
            </a:r>
            <a:r>
              <a:rPr lang="en-US" altLang="zh-CN" sz="2400" dirty="0"/>
              <a:t>,</a:t>
            </a:r>
            <a:r>
              <a:rPr lang="zh-CN" altLang="en-US" sz="2400" dirty="0"/>
              <a:t>当事人双方根据客观情况</a:t>
            </a:r>
            <a:r>
              <a:rPr lang="zh-CN" altLang="en-US" sz="2400" dirty="0" smtClean="0"/>
              <a:t>的变化</a:t>
            </a:r>
            <a:r>
              <a:rPr lang="en-US" altLang="zh-CN" sz="2400" dirty="0"/>
              <a:t>,</a:t>
            </a:r>
            <a:r>
              <a:rPr lang="zh-CN" altLang="en-US" sz="2400" dirty="0"/>
              <a:t>依照法律规定的条件和程序</a:t>
            </a:r>
            <a:r>
              <a:rPr lang="en-US" altLang="zh-CN" sz="2400" dirty="0"/>
              <a:t>,</a:t>
            </a:r>
            <a:r>
              <a:rPr lang="zh-CN" altLang="en-US" sz="2400" dirty="0"/>
              <a:t>对原合同内容进行修改或者补充</a:t>
            </a:r>
            <a:r>
              <a:rPr lang="en-US" altLang="zh-CN" sz="2400" dirty="0" smtClean="0"/>
              <a:t>.</a:t>
            </a:r>
          </a:p>
          <a:p>
            <a:pPr indent="4460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当事人协商一致</a:t>
            </a:r>
            <a:r>
              <a:rPr lang="en-US" altLang="zh-CN" sz="2400" dirty="0"/>
              <a:t>,</a:t>
            </a:r>
            <a:r>
              <a:rPr lang="zh-CN" altLang="en-US" sz="2400" dirty="0"/>
              <a:t>可以变更合同</a:t>
            </a:r>
            <a:r>
              <a:rPr lang="en-US" altLang="zh-CN" sz="2400" dirty="0"/>
              <a:t>.</a:t>
            </a:r>
            <a:r>
              <a:rPr lang="zh-CN" altLang="en-US" sz="2400" dirty="0"/>
              <a:t>法律、</a:t>
            </a:r>
            <a:r>
              <a:rPr lang="zh-CN" altLang="en-US" sz="2400" dirty="0" smtClean="0"/>
              <a:t>行政法规规定变更合同应当办理</a:t>
            </a:r>
            <a:r>
              <a:rPr lang="zh-CN" altLang="en-US" sz="2400" dirty="0"/>
              <a:t>批准、登记等手续的</a:t>
            </a:r>
            <a:r>
              <a:rPr lang="en-US" altLang="zh-CN" sz="2400" dirty="0"/>
              <a:t>,</a:t>
            </a:r>
            <a:r>
              <a:rPr lang="zh-CN" altLang="en-US" sz="2400" dirty="0"/>
              <a:t>依照其规定</a:t>
            </a:r>
            <a:r>
              <a:rPr lang="en-US" altLang="zh-CN" sz="2400" dirty="0"/>
              <a:t>.</a:t>
            </a:r>
            <a:r>
              <a:rPr lang="zh-CN" altLang="en-US" sz="2400" dirty="0"/>
              <a:t>合同变更是建立在当事人协商一致基础上的</a:t>
            </a:r>
            <a:r>
              <a:rPr lang="en-US" altLang="zh-CN" sz="2400" dirty="0"/>
              <a:t>,</a:t>
            </a:r>
            <a:r>
              <a:rPr lang="zh-CN" altLang="en-US" sz="2400" dirty="0"/>
              <a:t>所以</a:t>
            </a:r>
            <a:r>
              <a:rPr lang="en-US" altLang="zh-CN" sz="2400" dirty="0"/>
              <a:t>«</a:t>
            </a:r>
            <a:r>
              <a:rPr lang="zh-CN" altLang="en-US" sz="2400" dirty="0" smtClean="0"/>
              <a:t>合同法</a:t>
            </a:r>
            <a:r>
              <a:rPr lang="en-US" altLang="zh-CN" sz="2400" dirty="0"/>
              <a:t>»</a:t>
            </a:r>
            <a:r>
              <a:rPr lang="zh-CN" altLang="en-US" sz="2400" dirty="0"/>
              <a:t>规定</a:t>
            </a:r>
            <a:r>
              <a:rPr lang="en-US" altLang="zh-CN" sz="2400" dirty="0"/>
              <a:t>,</a:t>
            </a:r>
            <a:r>
              <a:rPr lang="zh-CN" altLang="en-US" sz="2400" dirty="0"/>
              <a:t>当事人对合同变更的内容约定不明确的</a:t>
            </a:r>
            <a:r>
              <a:rPr lang="en-US" altLang="zh-CN" sz="2400" dirty="0"/>
              <a:t>,</a:t>
            </a:r>
            <a:r>
              <a:rPr lang="zh-CN" altLang="en-US" sz="2400" dirty="0"/>
              <a:t>推定为未变更</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8613816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合同的变更和转让</a:t>
            </a:r>
          </a:p>
        </p:txBody>
      </p:sp>
      <p:sp>
        <p:nvSpPr>
          <p:cNvPr id="37" name="文本框 36"/>
          <p:cNvSpPr txBox="1"/>
          <p:nvPr/>
        </p:nvSpPr>
        <p:spPr>
          <a:xfrm>
            <a:off x="556967" y="803294"/>
            <a:ext cx="11005661" cy="5632312"/>
          </a:xfrm>
          <a:prstGeom prst="rect">
            <a:avLst/>
          </a:prstGeom>
          <a:noFill/>
        </p:spPr>
        <p:txBody>
          <a:bodyPr wrap="square" rtlCol="0">
            <a:spAutoFit/>
          </a:bodyPr>
          <a:lstStyle/>
          <a:p>
            <a:r>
              <a:rPr lang="zh-CN" altLang="en-US" sz="2400" dirty="0"/>
              <a:t>二、合同的转让</a:t>
            </a:r>
          </a:p>
          <a:p>
            <a:pPr indent="623888"/>
            <a:r>
              <a:rPr lang="zh-CN" altLang="en-US" sz="2400" dirty="0"/>
              <a:t>合同的转让</a:t>
            </a:r>
            <a:r>
              <a:rPr lang="en-US" altLang="zh-CN" sz="2400" dirty="0"/>
              <a:t>,</a:t>
            </a:r>
            <a:r>
              <a:rPr lang="zh-CN" altLang="en-US" sz="2400" dirty="0"/>
              <a:t>是指合同当事人一方将其合同的权利和义务全部或部分转让给第三人</a:t>
            </a:r>
            <a:r>
              <a:rPr lang="en-US" altLang="zh-CN" sz="2400" dirty="0" smtClean="0"/>
              <a:t>.</a:t>
            </a:r>
            <a:r>
              <a:rPr lang="zh-CN" altLang="en-US" sz="2400" dirty="0" smtClean="0"/>
              <a:t>合同的转让</a:t>
            </a:r>
            <a:r>
              <a:rPr lang="zh-CN" altLang="en-US" sz="2400" dirty="0"/>
              <a:t>是指合同主体的变更</a:t>
            </a:r>
            <a:r>
              <a:rPr lang="en-US" altLang="zh-CN" sz="2400" dirty="0"/>
              <a:t>.</a:t>
            </a:r>
          </a:p>
          <a:p>
            <a:pPr indent="623888"/>
            <a:r>
              <a:rPr lang="zh-CN" altLang="en-US" sz="2400" dirty="0"/>
              <a:t>合同的转让一般由当事人自主决定</a:t>
            </a:r>
            <a:r>
              <a:rPr lang="en-US" altLang="zh-CN" sz="2400" dirty="0"/>
              <a:t>,</a:t>
            </a:r>
            <a:r>
              <a:rPr lang="zh-CN" altLang="en-US" sz="2400" dirty="0"/>
              <a:t>但法律、行政法规规定转让权利或</a:t>
            </a:r>
            <a:r>
              <a:rPr lang="zh-CN" altLang="en-US" sz="2400" dirty="0" smtClean="0"/>
              <a:t>者转移义务应当办理批准登记等手续</a:t>
            </a:r>
            <a:r>
              <a:rPr lang="zh-CN" altLang="en-US" sz="2400" dirty="0"/>
              <a:t>的</a:t>
            </a:r>
            <a:r>
              <a:rPr lang="en-US" altLang="zh-CN" sz="2400" dirty="0"/>
              <a:t>,</a:t>
            </a:r>
            <a:r>
              <a:rPr lang="zh-CN" altLang="en-US" sz="2400" dirty="0"/>
              <a:t>依照其规定</a:t>
            </a:r>
            <a:r>
              <a:rPr lang="en-US" altLang="zh-CN" sz="2400" dirty="0"/>
              <a:t>.</a:t>
            </a:r>
          </a:p>
          <a:p>
            <a:pPr marL="266700" indent="357188"/>
            <a:r>
              <a:rPr lang="en-US" altLang="zh-CN" sz="2400" dirty="0"/>
              <a:t>(</a:t>
            </a:r>
            <a:r>
              <a:rPr lang="zh-CN" altLang="en-US" sz="2400" dirty="0"/>
              <a:t>一</a:t>
            </a:r>
            <a:r>
              <a:rPr lang="en-US" altLang="zh-CN" sz="2400" dirty="0"/>
              <a:t>)</a:t>
            </a:r>
            <a:r>
              <a:rPr lang="zh-CN" altLang="en-US" sz="2400" dirty="0"/>
              <a:t>合同权利转让</a:t>
            </a:r>
          </a:p>
          <a:p>
            <a:pPr marL="266700" indent="357188"/>
            <a:r>
              <a:rPr lang="zh-CN" altLang="en-US" dirty="0" smtClean="0"/>
              <a:t>１</a:t>
            </a:r>
            <a:r>
              <a:rPr lang="en-US" altLang="zh-CN" dirty="0" smtClean="0"/>
              <a:t>.</a:t>
            </a:r>
            <a:r>
              <a:rPr lang="zh-CN" altLang="en-US" dirty="0" smtClean="0"/>
              <a:t>合同权利转让</a:t>
            </a:r>
            <a:r>
              <a:rPr lang="zh-CN" altLang="en-US" dirty="0"/>
              <a:t>的概念</a:t>
            </a:r>
          </a:p>
          <a:p>
            <a:pPr marL="266700" indent="357188"/>
            <a:r>
              <a:rPr lang="zh-CN" altLang="en-US" dirty="0"/>
              <a:t>合同权利转让</a:t>
            </a:r>
            <a:r>
              <a:rPr lang="en-US" altLang="zh-CN" dirty="0"/>
              <a:t>,</a:t>
            </a:r>
            <a:r>
              <a:rPr lang="zh-CN" altLang="en-US" dirty="0"/>
              <a:t>也称债权让予</a:t>
            </a:r>
            <a:r>
              <a:rPr lang="en-US" altLang="zh-CN" dirty="0"/>
              <a:t>,</a:t>
            </a:r>
            <a:r>
              <a:rPr lang="zh-CN" altLang="en-US" dirty="0"/>
              <a:t>是指不改变合同的内容</a:t>
            </a:r>
            <a:r>
              <a:rPr lang="en-US" altLang="zh-CN" dirty="0"/>
              <a:t>,</a:t>
            </a:r>
            <a:r>
              <a:rPr lang="zh-CN" altLang="en-US" dirty="0"/>
              <a:t>由债权人将合同权利全部或</a:t>
            </a:r>
            <a:r>
              <a:rPr lang="zh-CN" altLang="en-US" dirty="0" smtClean="0"/>
              <a:t>者部分转让给</a:t>
            </a:r>
            <a:r>
              <a:rPr lang="zh-CN" altLang="en-US" dirty="0"/>
              <a:t>第三人</a:t>
            </a:r>
            <a:r>
              <a:rPr lang="en-US" altLang="zh-CN" dirty="0"/>
              <a:t>.</a:t>
            </a:r>
            <a:r>
              <a:rPr lang="zh-CN" altLang="en-US" dirty="0"/>
              <a:t>转让债权的人称为让予人</a:t>
            </a:r>
            <a:r>
              <a:rPr lang="en-US" altLang="zh-CN" dirty="0"/>
              <a:t>,</a:t>
            </a:r>
            <a:r>
              <a:rPr lang="zh-CN" altLang="en-US" dirty="0"/>
              <a:t>受让债权的第三人称为受让人</a:t>
            </a:r>
            <a:r>
              <a:rPr lang="en-US" altLang="zh-CN" dirty="0"/>
              <a:t>.</a:t>
            </a:r>
            <a:r>
              <a:rPr lang="zh-CN" altLang="en-US" dirty="0"/>
              <a:t>合同权</a:t>
            </a:r>
            <a:r>
              <a:rPr lang="zh-CN" altLang="en-US" dirty="0" smtClean="0"/>
              <a:t>利全部转让</a:t>
            </a:r>
            <a:r>
              <a:rPr lang="zh-CN" altLang="en-US" dirty="0"/>
              <a:t>的</a:t>
            </a:r>
            <a:r>
              <a:rPr lang="en-US" altLang="zh-CN" dirty="0"/>
              <a:t>,</a:t>
            </a:r>
            <a:r>
              <a:rPr lang="zh-CN" altLang="en-US" dirty="0"/>
              <a:t>受让人取代原债权人地位</a:t>
            </a:r>
            <a:r>
              <a:rPr lang="en-US" altLang="zh-CN" dirty="0"/>
              <a:t>,</a:t>
            </a:r>
            <a:r>
              <a:rPr lang="zh-CN" altLang="en-US" dirty="0"/>
              <a:t>成为新债权人</a:t>
            </a:r>
            <a:r>
              <a:rPr lang="en-US" altLang="zh-CN" dirty="0"/>
              <a:t>,</a:t>
            </a:r>
            <a:r>
              <a:rPr lang="zh-CN" altLang="en-US" dirty="0"/>
              <a:t>原债权人脱离合同关系</a:t>
            </a:r>
            <a:r>
              <a:rPr lang="en-US" altLang="zh-CN" dirty="0"/>
              <a:t>.</a:t>
            </a:r>
            <a:r>
              <a:rPr lang="zh-CN" altLang="en-US" dirty="0" smtClean="0"/>
              <a:t>合同权利部分转让</a:t>
            </a:r>
            <a:r>
              <a:rPr lang="zh-CN" altLang="en-US" dirty="0"/>
              <a:t>的</a:t>
            </a:r>
            <a:r>
              <a:rPr lang="en-US" altLang="zh-CN" dirty="0"/>
              <a:t>,</a:t>
            </a:r>
            <a:r>
              <a:rPr lang="zh-CN" altLang="en-US" dirty="0"/>
              <a:t>受让人作为第三人加入合同关系中</a:t>
            </a:r>
            <a:r>
              <a:rPr lang="en-US" altLang="zh-CN" dirty="0"/>
              <a:t>,</a:t>
            </a:r>
            <a:r>
              <a:rPr lang="zh-CN" altLang="en-US" dirty="0"/>
              <a:t>与原债权人共同享有债权</a:t>
            </a:r>
            <a:r>
              <a:rPr lang="en-US" altLang="zh-CN" dirty="0"/>
              <a:t>.</a:t>
            </a:r>
          </a:p>
          <a:p>
            <a:pPr marL="266700" indent="357188"/>
            <a:r>
              <a:rPr lang="zh-CN" altLang="en-US" dirty="0" smtClean="0"/>
              <a:t>２</a:t>
            </a:r>
            <a:r>
              <a:rPr lang="en-US" altLang="zh-CN" dirty="0" smtClean="0"/>
              <a:t>.</a:t>
            </a:r>
            <a:r>
              <a:rPr lang="zh-CN" altLang="en-US" dirty="0" smtClean="0"/>
              <a:t>不得转让权</a:t>
            </a:r>
            <a:r>
              <a:rPr lang="zh-CN" altLang="en-US" dirty="0"/>
              <a:t>利的情形</a:t>
            </a:r>
          </a:p>
          <a:p>
            <a:pPr marL="266700" indent="357188"/>
            <a:r>
              <a:rPr lang="zh-CN" altLang="en-US" dirty="0"/>
              <a:t>为鼓励交易、促进市场经济发展</a:t>
            </a:r>
            <a:r>
              <a:rPr lang="en-US" altLang="zh-CN" dirty="0"/>
              <a:t>,</a:t>
            </a:r>
            <a:r>
              <a:rPr lang="zh-CN" altLang="en-US" dirty="0"/>
              <a:t>法律允许债权的转让</a:t>
            </a:r>
            <a:r>
              <a:rPr lang="en-US" altLang="zh-CN" dirty="0"/>
              <a:t>.</a:t>
            </a:r>
            <a:r>
              <a:rPr lang="zh-CN" altLang="en-US" dirty="0"/>
              <a:t>但同时</a:t>
            </a:r>
            <a:r>
              <a:rPr lang="en-US" altLang="zh-CN" dirty="0"/>
              <a:t>,</a:t>
            </a:r>
            <a:r>
              <a:rPr lang="zh-CN" altLang="en-US" dirty="0"/>
              <a:t>为维护社会公共</a:t>
            </a:r>
            <a:r>
              <a:rPr lang="zh-CN" altLang="en-US" dirty="0" smtClean="0"/>
              <a:t>利益和</a:t>
            </a:r>
            <a:r>
              <a:rPr lang="zh-CN" altLang="en-US" dirty="0"/>
              <a:t>交易秩序</a:t>
            </a:r>
            <a:r>
              <a:rPr lang="en-US" altLang="zh-CN" dirty="0"/>
              <a:t>,</a:t>
            </a:r>
            <a:r>
              <a:rPr lang="zh-CN" altLang="en-US" dirty="0"/>
              <a:t>平衡合同双方当事人的权益</a:t>
            </a:r>
            <a:r>
              <a:rPr lang="en-US" altLang="zh-CN" dirty="0"/>
              <a:t>,</a:t>
            </a:r>
            <a:r>
              <a:rPr lang="zh-CN" altLang="en-US" dirty="0"/>
              <a:t>又对权利转让的范围进行了一定限制</a:t>
            </a:r>
            <a:r>
              <a:rPr lang="en-US" altLang="zh-CN" dirty="0"/>
              <a:t>.«</a:t>
            </a:r>
            <a:r>
              <a:rPr lang="zh-CN" altLang="en-US" dirty="0"/>
              <a:t>合同法</a:t>
            </a:r>
            <a:r>
              <a:rPr lang="en-US" altLang="zh-CN" dirty="0" smtClean="0"/>
              <a:t>»</a:t>
            </a:r>
            <a:r>
              <a:rPr lang="zh-CN" altLang="en-US" dirty="0" smtClean="0"/>
              <a:t>规</a:t>
            </a:r>
            <a:r>
              <a:rPr lang="zh-CN" altLang="en-US" dirty="0"/>
              <a:t>定</a:t>
            </a:r>
            <a:r>
              <a:rPr lang="en-US" altLang="zh-CN" dirty="0"/>
              <a:t>,</a:t>
            </a:r>
            <a:r>
              <a:rPr lang="zh-CN" altLang="en-US" dirty="0"/>
              <a:t>债权人可以将合同的权利全部或者部分转让给第三人</a:t>
            </a:r>
            <a:r>
              <a:rPr lang="en-US" altLang="zh-CN" dirty="0"/>
              <a:t>,</a:t>
            </a:r>
            <a:r>
              <a:rPr lang="zh-CN" altLang="en-US" dirty="0"/>
              <a:t>但有下列情形之一的除外</a:t>
            </a:r>
            <a:r>
              <a:rPr lang="en-US" altLang="zh-CN" dirty="0"/>
              <a:t>:</a:t>
            </a:r>
            <a:r>
              <a:rPr lang="zh-CN" altLang="en-US" dirty="0" smtClean="0"/>
              <a:t>根据</a:t>
            </a:r>
            <a:r>
              <a:rPr lang="zh-CN" altLang="en-US" dirty="0"/>
              <a:t>合同性质不得转让</a:t>
            </a:r>
            <a:r>
              <a:rPr lang="en-US" altLang="zh-CN" dirty="0"/>
              <a:t>;</a:t>
            </a:r>
            <a:r>
              <a:rPr lang="zh-CN" altLang="en-US" dirty="0"/>
              <a:t>按照当事人约定不得转让</a:t>
            </a:r>
            <a:r>
              <a:rPr lang="en-US" altLang="zh-CN" dirty="0"/>
              <a:t>;</a:t>
            </a:r>
            <a:r>
              <a:rPr lang="zh-CN" altLang="en-US" dirty="0"/>
              <a:t>依照法律规定不得转让</a:t>
            </a:r>
            <a:r>
              <a:rPr lang="en-US" altLang="zh-CN" dirty="0"/>
              <a:t>.</a:t>
            </a:r>
          </a:p>
          <a:p>
            <a:pPr marL="266700" indent="357188"/>
            <a:r>
              <a:rPr lang="zh-CN" altLang="en-US" dirty="0" smtClean="0"/>
              <a:t>３</a:t>
            </a:r>
            <a:r>
              <a:rPr lang="en-US" altLang="zh-CN" dirty="0" smtClean="0"/>
              <a:t>.</a:t>
            </a:r>
            <a:r>
              <a:rPr lang="zh-CN" altLang="en-US" dirty="0" smtClean="0"/>
              <a:t> </a:t>
            </a:r>
            <a:r>
              <a:rPr lang="zh-CN" altLang="en-US" dirty="0"/>
              <a:t>债权转让的其他法律规</a:t>
            </a:r>
            <a:r>
              <a:rPr lang="zh-CN" altLang="en-US" dirty="0" smtClean="0"/>
              <a:t>定</a:t>
            </a:r>
            <a:endParaRPr lang="en-US" altLang="zh-CN" dirty="0" smtClean="0"/>
          </a:p>
          <a:p>
            <a:pPr marL="266700" indent="357188"/>
            <a:r>
              <a:rPr lang="en-US" altLang="zh-CN" dirty="0"/>
              <a:t>(</a:t>
            </a:r>
            <a:r>
              <a:rPr lang="zh-CN" altLang="en-US" dirty="0"/>
              <a:t>１</a:t>
            </a:r>
            <a:r>
              <a:rPr lang="en-US" altLang="zh-CN" dirty="0"/>
              <a:t>)</a:t>
            </a:r>
            <a:r>
              <a:rPr lang="zh-CN" altLang="en-US" dirty="0"/>
              <a:t>通知义务</a:t>
            </a:r>
            <a:r>
              <a:rPr lang="en-US" altLang="zh-CN" dirty="0" smtClean="0"/>
              <a:t>.    (</a:t>
            </a:r>
            <a:r>
              <a:rPr lang="zh-CN" altLang="en-US" dirty="0"/>
              <a:t>２</a:t>
            </a:r>
            <a:r>
              <a:rPr lang="en-US" altLang="zh-CN" dirty="0"/>
              <a:t>)</a:t>
            </a:r>
            <a:r>
              <a:rPr lang="zh-CN" altLang="en-US" dirty="0"/>
              <a:t>从权利的转移</a:t>
            </a:r>
            <a:r>
              <a:rPr lang="en-US" altLang="zh-CN" dirty="0" smtClean="0"/>
              <a:t>.</a:t>
            </a:r>
            <a:r>
              <a:rPr lang="en-US" altLang="zh-CN" dirty="0"/>
              <a:t> </a:t>
            </a:r>
            <a:r>
              <a:rPr lang="en-US" altLang="zh-CN" dirty="0" smtClean="0"/>
              <a:t>  (</a:t>
            </a:r>
            <a:r>
              <a:rPr lang="zh-CN" altLang="en-US" dirty="0"/>
              <a:t>３</a:t>
            </a:r>
            <a:r>
              <a:rPr lang="en-US" altLang="zh-CN" dirty="0"/>
              <a:t>)</a:t>
            </a:r>
            <a:r>
              <a:rPr lang="zh-CN" altLang="en-US" dirty="0"/>
              <a:t>债务人权利</a:t>
            </a:r>
            <a:r>
              <a:rPr lang="en-US" altLang="zh-CN" dirty="0"/>
              <a:t>.</a:t>
            </a:r>
            <a:endParaRPr lang="zh-CN" altLang="en-US"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8549693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合同的变更和转让</a:t>
            </a:r>
          </a:p>
        </p:txBody>
      </p:sp>
      <p:sp>
        <p:nvSpPr>
          <p:cNvPr id="37" name="文本框 36"/>
          <p:cNvSpPr txBox="1"/>
          <p:nvPr/>
        </p:nvSpPr>
        <p:spPr>
          <a:xfrm>
            <a:off x="556967" y="803294"/>
            <a:ext cx="11005661" cy="4832092"/>
          </a:xfrm>
          <a:prstGeom prst="rect">
            <a:avLst/>
          </a:prstGeom>
          <a:noFill/>
        </p:spPr>
        <p:txBody>
          <a:bodyPr wrap="square" rtlCol="0">
            <a:spAutoFit/>
          </a:bodyPr>
          <a:lstStyle/>
          <a:p>
            <a:r>
              <a:rPr lang="zh-CN" altLang="en-US" sz="2400" dirty="0"/>
              <a:t>二、合同的转让</a:t>
            </a:r>
          </a:p>
          <a:p>
            <a:pPr indent="534988"/>
            <a:r>
              <a:rPr lang="en-US" altLang="zh-CN" sz="2400" dirty="0"/>
              <a:t>(</a:t>
            </a:r>
            <a:r>
              <a:rPr lang="zh-CN" altLang="en-US" sz="2400" dirty="0"/>
              <a:t>二</a:t>
            </a:r>
            <a:r>
              <a:rPr lang="en-US" altLang="zh-CN" sz="2400" dirty="0"/>
              <a:t>)</a:t>
            </a:r>
            <a:r>
              <a:rPr lang="zh-CN" altLang="en-US" sz="2400" dirty="0"/>
              <a:t>合同义务转移</a:t>
            </a:r>
          </a:p>
          <a:p>
            <a:pPr marL="534988" indent="355600"/>
            <a:r>
              <a:rPr lang="zh-CN" altLang="en-US" sz="2000" dirty="0" smtClean="0"/>
              <a:t>１</a:t>
            </a:r>
            <a:r>
              <a:rPr lang="en-US" altLang="zh-CN" sz="2000" dirty="0" smtClean="0"/>
              <a:t>.</a:t>
            </a:r>
            <a:r>
              <a:rPr lang="zh-CN" altLang="en-US" sz="2000" dirty="0" smtClean="0"/>
              <a:t>合同义务转</a:t>
            </a:r>
            <a:r>
              <a:rPr lang="zh-CN" altLang="en-US" sz="2000" dirty="0"/>
              <a:t>移的概念</a:t>
            </a:r>
          </a:p>
          <a:p>
            <a:pPr marL="534988" indent="355600"/>
            <a:r>
              <a:rPr lang="zh-CN" altLang="en-US" sz="2000" dirty="0"/>
              <a:t>合同义务转移</a:t>
            </a:r>
            <a:r>
              <a:rPr lang="en-US" altLang="zh-CN" sz="2000" dirty="0"/>
              <a:t>,</a:t>
            </a:r>
            <a:r>
              <a:rPr lang="zh-CN" altLang="en-US" sz="2000" dirty="0"/>
              <a:t>也称为债务承担</a:t>
            </a:r>
            <a:r>
              <a:rPr lang="en-US" altLang="zh-CN" sz="2000" dirty="0"/>
              <a:t>,</a:t>
            </a:r>
            <a:r>
              <a:rPr lang="zh-CN" altLang="en-US" sz="2000" dirty="0"/>
              <a:t>是指经债权人同意</a:t>
            </a:r>
            <a:r>
              <a:rPr lang="en-US" altLang="zh-CN" sz="2000" dirty="0"/>
              <a:t>,</a:t>
            </a:r>
            <a:r>
              <a:rPr lang="zh-CN" altLang="en-US" sz="2000" dirty="0"/>
              <a:t>债务人将合同的义务全部或</a:t>
            </a:r>
            <a:r>
              <a:rPr lang="zh-CN" altLang="en-US" sz="2000" dirty="0" smtClean="0"/>
              <a:t>者部分转移给</a:t>
            </a:r>
            <a:r>
              <a:rPr lang="zh-CN" altLang="en-US" sz="2000" dirty="0"/>
              <a:t>第三人</a:t>
            </a:r>
            <a:r>
              <a:rPr lang="en-US" altLang="zh-CN" sz="2000" dirty="0"/>
              <a:t>.</a:t>
            </a:r>
          </a:p>
          <a:p>
            <a:pPr marL="534988" indent="355600"/>
            <a:r>
              <a:rPr lang="zh-CN" altLang="en-US" sz="2000" dirty="0" smtClean="0"/>
              <a:t>２</a:t>
            </a:r>
            <a:r>
              <a:rPr lang="en-US" altLang="zh-CN" sz="2000" dirty="0" smtClean="0"/>
              <a:t>.</a:t>
            </a:r>
            <a:r>
              <a:rPr lang="zh-CN" altLang="en-US" sz="2000" dirty="0" smtClean="0"/>
              <a:t> </a:t>
            </a:r>
            <a:r>
              <a:rPr lang="zh-CN" altLang="en-US" sz="2000" dirty="0"/>
              <a:t>合同义务转移的条件</a:t>
            </a:r>
          </a:p>
          <a:p>
            <a:pPr marL="534988" indent="355600"/>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债务人将合同的义务全部或者部分转移给第三人的</a:t>
            </a:r>
            <a:r>
              <a:rPr lang="en-US" altLang="zh-CN" sz="2000" dirty="0"/>
              <a:t>,</a:t>
            </a:r>
            <a:r>
              <a:rPr lang="zh-CN" altLang="en-US" sz="2000" dirty="0"/>
              <a:t>应当经债权人</a:t>
            </a:r>
            <a:r>
              <a:rPr lang="zh-CN" altLang="en-US" sz="2000" dirty="0" smtClean="0"/>
              <a:t>同意</a:t>
            </a:r>
            <a:r>
              <a:rPr lang="en-US" altLang="zh-CN" sz="2000" dirty="0"/>
              <a:t>.</a:t>
            </a:r>
            <a:r>
              <a:rPr lang="zh-CN" altLang="en-US" sz="2000" dirty="0"/>
              <a:t>正如债权人可以全部或部分转让权利一样</a:t>
            </a:r>
            <a:r>
              <a:rPr lang="en-US" altLang="zh-CN" sz="2000" dirty="0"/>
              <a:t>,</a:t>
            </a:r>
            <a:r>
              <a:rPr lang="zh-CN" altLang="en-US" sz="2000" dirty="0"/>
              <a:t>债务人也可以将合同的义务转移给第三人</a:t>
            </a:r>
            <a:r>
              <a:rPr lang="en-US" altLang="zh-CN" sz="2000" dirty="0"/>
              <a:t>.</a:t>
            </a:r>
          </a:p>
          <a:p>
            <a:pPr marL="534988" indent="355600"/>
            <a:r>
              <a:rPr lang="zh-CN" altLang="en-US" sz="2000" dirty="0"/>
              <a:t>但是</a:t>
            </a:r>
            <a:r>
              <a:rPr lang="en-US" altLang="zh-CN" sz="2000" dirty="0"/>
              <a:t>,</a:t>
            </a:r>
            <a:r>
              <a:rPr lang="zh-CN" altLang="en-US" sz="2000" dirty="0"/>
              <a:t>债权人和债务人的合同关系产生在相互了解的基础上</a:t>
            </a:r>
            <a:r>
              <a:rPr lang="en-US" altLang="zh-CN" sz="2000" dirty="0"/>
              <a:t>,</a:t>
            </a:r>
            <a:r>
              <a:rPr lang="zh-CN" altLang="en-US" sz="2000" dirty="0"/>
              <a:t>而对于取代债务人或</a:t>
            </a:r>
            <a:r>
              <a:rPr lang="zh-CN" altLang="en-US" sz="2000" dirty="0" smtClean="0"/>
              <a:t>者加入债务</a:t>
            </a:r>
            <a:r>
              <a:rPr lang="zh-CN" altLang="en-US" sz="2000" dirty="0"/>
              <a:t>人中的第三人的资信情况及履行能力</a:t>
            </a:r>
            <a:r>
              <a:rPr lang="en-US" altLang="zh-CN" sz="2000" dirty="0"/>
              <a:t>,</a:t>
            </a:r>
            <a:r>
              <a:rPr lang="zh-CN" altLang="en-US" sz="2000" dirty="0"/>
              <a:t>债权人可能不完全清楚</a:t>
            </a:r>
            <a:r>
              <a:rPr lang="en-US" altLang="zh-CN" sz="2000" dirty="0"/>
              <a:t>.</a:t>
            </a:r>
            <a:r>
              <a:rPr lang="zh-CN" altLang="en-US" sz="2000" dirty="0"/>
              <a:t>所以</a:t>
            </a:r>
            <a:r>
              <a:rPr lang="en-US" altLang="zh-CN" sz="2000" dirty="0"/>
              <a:t>,</a:t>
            </a:r>
            <a:r>
              <a:rPr lang="zh-CN" altLang="en-US" sz="2000" dirty="0" smtClean="0"/>
              <a:t>法律规定债务人转移合同债务必须经过债权人的</a:t>
            </a:r>
            <a:r>
              <a:rPr lang="zh-CN" altLang="en-US" sz="2000" dirty="0"/>
              <a:t>同意</a:t>
            </a:r>
            <a:r>
              <a:rPr lang="en-US" altLang="zh-CN" sz="2000" dirty="0"/>
              <a:t>,</a:t>
            </a:r>
            <a:r>
              <a:rPr lang="zh-CN" altLang="en-US" sz="2000" dirty="0"/>
              <a:t>以保障债权人合法利益的实现</a:t>
            </a:r>
            <a:r>
              <a:rPr lang="en-US" altLang="zh-CN" sz="2000" dirty="0"/>
              <a:t>.</a:t>
            </a:r>
          </a:p>
          <a:p>
            <a:pPr marL="534988" indent="355600"/>
            <a:r>
              <a:rPr lang="zh-CN" altLang="en-US" sz="2000" dirty="0" smtClean="0"/>
              <a:t>３</a:t>
            </a:r>
            <a:r>
              <a:rPr lang="en-US" altLang="zh-CN" sz="2000" dirty="0" smtClean="0"/>
              <a:t>.</a:t>
            </a:r>
            <a:r>
              <a:rPr lang="zh-CN" altLang="en-US" sz="2000" dirty="0" smtClean="0"/>
              <a:t> </a:t>
            </a:r>
            <a:r>
              <a:rPr lang="zh-CN" altLang="en-US" sz="2000" dirty="0"/>
              <a:t>合同义务转移的其他法律规定</a:t>
            </a:r>
          </a:p>
          <a:p>
            <a:pPr marL="534988" indent="355600"/>
            <a:r>
              <a:rPr lang="zh-CN" altLang="en-US" sz="2000" dirty="0"/>
              <a:t>债务人转移义务的</a:t>
            </a:r>
            <a:r>
              <a:rPr lang="en-US" altLang="zh-CN" sz="2000" dirty="0"/>
              <a:t>,</a:t>
            </a:r>
            <a:r>
              <a:rPr lang="zh-CN" altLang="en-US" sz="2000" dirty="0"/>
              <a:t>新债务人可以主张原债务人对债权人的抗辩</a:t>
            </a:r>
            <a:r>
              <a:rPr lang="en-US" altLang="zh-CN" sz="2000" dirty="0"/>
              <a:t>.</a:t>
            </a:r>
            <a:r>
              <a:rPr lang="zh-CN" altLang="en-US" sz="2000" dirty="0"/>
              <a:t>债务人转移义务的</a:t>
            </a:r>
            <a:r>
              <a:rPr lang="en-US" altLang="zh-CN" sz="2000" dirty="0" smtClean="0"/>
              <a:t>,</a:t>
            </a:r>
            <a:r>
              <a:rPr lang="zh-CN" altLang="en-US" sz="2000" dirty="0" smtClean="0"/>
              <a:t>新债务人应当承担与主债务有关</a:t>
            </a:r>
            <a:r>
              <a:rPr lang="zh-CN" altLang="en-US" sz="2000" dirty="0"/>
              <a:t>的从债务</a:t>
            </a:r>
            <a:r>
              <a:rPr lang="en-US" altLang="zh-CN" sz="2000" dirty="0"/>
              <a:t>,</a:t>
            </a:r>
            <a:r>
              <a:rPr lang="zh-CN" altLang="en-US" sz="2000" dirty="0"/>
              <a:t>但该从债务专属于原债务人自身的除外</a:t>
            </a:r>
            <a:r>
              <a:rPr lang="en-US" altLang="zh-CN" sz="2000" dirty="0"/>
              <a:t>.</a:t>
            </a:r>
            <a:r>
              <a:rPr lang="zh-CN" altLang="en-US" sz="2000" dirty="0"/>
              <a:t>法律</a:t>
            </a:r>
            <a:r>
              <a:rPr lang="zh-CN" altLang="en-US" sz="2000" dirty="0" smtClean="0"/>
              <a:t>、行政法规规定转移义务应当办</a:t>
            </a:r>
            <a:r>
              <a:rPr lang="zh-CN" altLang="en-US" sz="2000" dirty="0"/>
              <a:t>理批准、登记等手续的</a:t>
            </a:r>
            <a:r>
              <a:rPr lang="en-US" altLang="zh-CN" sz="2000" dirty="0"/>
              <a:t>,</a:t>
            </a:r>
            <a:r>
              <a:rPr lang="zh-CN" altLang="en-US" sz="2000" dirty="0"/>
              <a:t>依照其规定</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496047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4401205"/>
          </a:xfrm>
          <a:prstGeom prst="rect">
            <a:avLst/>
          </a:prstGeom>
          <a:noFill/>
        </p:spPr>
        <p:txBody>
          <a:bodyPr wrap="square" rtlCol="0">
            <a:spAutoFit/>
          </a:bodyPr>
          <a:lstStyle/>
          <a:p>
            <a:r>
              <a:rPr lang="zh-CN" altLang="en-US" sz="2400" b="1" dirty="0"/>
              <a:t>一、合同和</a:t>
            </a:r>
            <a:r>
              <a:rPr lang="zh-CN" altLang="en-US" sz="2400" b="1" dirty="0" smtClean="0"/>
              <a:t>合同的分类</a:t>
            </a:r>
            <a:endParaRPr lang="en-US" altLang="zh-CN" sz="2400" b="1" dirty="0" smtClean="0"/>
          </a:p>
          <a:p>
            <a:pPr indent="534988"/>
            <a:r>
              <a:rPr lang="zh-CN" altLang="en-US" sz="2400" dirty="0"/>
              <a:t>一般意义上的合同</a:t>
            </a:r>
            <a:r>
              <a:rPr lang="en-US" altLang="zh-CN" sz="2400" dirty="0"/>
              <a:t>,</a:t>
            </a:r>
            <a:r>
              <a:rPr lang="zh-CN" altLang="en-US" sz="2400" dirty="0"/>
              <a:t>是指当事人之间设立、变更、终止特定权利义务关系的协议</a:t>
            </a:r>
            <a:r>
              <a:rPr lang="en-US" altLang="zh-CN" sz="2400" dirty="0"/>
              <a:t>.</a:t>
            </a:r>
            <a:r>
              <a:rPr lang="zh-CN" altLang="en-US" sz="2400" dirty="0" smtClean="0"/>
              <a:t>社会生活中所发</a:t>
            </a:r>
            <a:r>
              <a:rPr lang="zh-CN" altLang="en-US" sz="2400" dirty="0"/>
              <a:t>生的诸多关系都具有合同性质</a:t>
            </a:r>
            <a:r>
              <a:rPr lang="en-US" altLang="zh-CN" sz="2400" dirty="0"/>
              <a:t>,</a:t>
            </a:r>
            <a:r>
              <a:rPr lang="zh-CN" altLang="en-US" sz="2400" dirty="0"/>
              <a:t>但</a:t>
            </a:r>
            <a:r>
              <a:rPr lang="en-US" altLang="zh-CN" sz="2400" dirty="0"/>
              <a:t>«</a:t>
            </a:r>
            <a:r>
              <a:rPr lang="zh-CN" altLang="en-US" sz="2400" dirty="0"/>
              <a:t>合同法</a:t>
            </a:r>
            <a:r>
              <a:rPr lang="en-US" altLang="zh-CN" sz="2400" dirty="0"/>
              <a:t>»</a:t>
            </a:r>
            <a:r>
              <a:rPr lang="zh-CN" altLang="en-US" sz="2400" dirty="0"/>
              <a:t>中所称合同是平等主体的自然人、</a:t>
            </a:r>
            <a:r>
              <a:rPr lang="zh-CN" altLang="en-US" sz="2400" dirty="0" smtClean="0"/>
              <a:t>法人</a:t>
            </a:r>
            <a:r>
              <a:rPr lang="zh-CN" altLang="en-US" sz="2400" dirty="0"/>
              <a:t>、其他组织之间设立、变更、终止民事权利义务关系的协议</a:t>
            </a:r>
            <a:r>
              <a:rPr lang="en-US" altLang="zh-CN" sz="2400" dirty="0"/>
              <a:t>.</a:t>
            </a:r>
            <a:r>
              <a:rPr lang="zh-CN" altLang="en-US" sz="2400" dirty="0"/>
              <a:t>合同主要有以下种类</a:t>
            </a:r>
            <a:r>
              <a:rPr lang="en-US" altLang="zh-CN" sz="2400" dirty="0" smtClean="0"/>
              <a:t>.</a:t>
            </a:r>
          </a:p>
          <a:p>
            <a:pPr indent="534988"/>
            <a:r>
              <a:rPr lang="en-US" altLang="zh-CN" sz="2000" dirty="0"/>
              <a:t>(</a:t>
            </a:r>
            <a:r>
              <a:rPr lang="zh-CN" altLang="en-US" sz="2000" dirty="0"/>
              <a:t>五</a:t>
            </a:r>
            <a:r>
              <a:rPr lang="en-US" altLang="zh-CN" sz="2000" dirty="0"/>
              <a:t>)</a:t>
            </a:r>
            <a:r>
              <a:rPr lang="zh-CN" altLang="en-US" sz="2000" dirty="0"/>
              <a:t>要式合同和不要式合同</a:t>
            </a:r>
          </a:p>
          <a:p>
            <a:pPr marL="534988"/>
            <a:r>
              <a:rPr lang="zh-CN" altLang="en-US" sz="2000" dirty="0"/>
              <a:t>根据法律是否要求合同必须符合一定的形式才能成立划分</a:t>
            </a:r>
            <a:r>
              <a:rPr lang="en-US" altLang="zh-CN" sz="2000" dirty="0"/>
              <a:t>,</a:t>
            </a:r>
            <a:r>
              <a:rPr lang="zh-CN" altLang="en-US" sz="2000" dirty="0"/>
              <a:t>合同可分为要式合同和</a:t>
            </a:r>
            <a:r>
              <a:rPr lang="zh-CN" altLang="en-US" sz="2000" dirty="0" smtClean="0"/>
              <a:t>不要式</a:t>
            </a:r>
            <a:r>
              <a:rPr lang="zh-CN" altLang="en-US" sz="2000" dirty="0"/>
              <a:t>合同</a:t>
            </a:r>
            <a:r>
              <a:rPr lang="en-US" altLang="zh-CN" sz="2000" dirty="0"/>
              <a:t>.</a:t>
            </a:r>
            <a:r>
              <a:rPr lang="zh-CN" altLang="en-US" sz="2000" dirty="0"/>
              <a:t>要式合同是必须按照法律规定的特定形式订立方可成立的合同</a:t>
            </a:r>
            <a:r>
              <a:rPr lang="en-US" altLang="zh-CN" sz="2000" dirty="0"/>
              <a:t>.</a:t>
            </a:r>
            <a:r>
              <a:rPr lang="zh-CN" altLang="en-US" sz="2000" dirty="0" smtClean="0"/>
              <a:t>不要式合同是法律对合同订立未规</a:t>
            </a:r>
            <a:r>
              <a:rPr lang="zh-CN" altLang="en-US" sz="2000" dirty="0"/>
              <a:t>定特定形式的合同</a:t>
            </a:r>
            <a:r>
              <a:rPr lang="en-US" altLang="zh-CN" sz="2000" dirty="0"/>
              <a:t>.</a:t>
            </a:r>
          </a:p>
          <a:p>
            <a:pPr marL="534988"/>
            <a:r>
              <a:rPr lang="en-US" altLang="zh-CN" sz="2000" dirty="0"/>
              <a:t>(</a:t>
            </a:r>
            <a:r>
              <a:rPr lang="zh-CN" altLang="en-US" sz="2000" dirty="0"/>
              <a:t>六</a:t>
            </a:r>
            <a:r>
              <a:rPr lang="en-US" altLang="zh-CN" sz="2000" dirty="0"/>
              <a:t>)</a:t>
            </a:r>
            <a:r>
              <a:rPr lang="zh-CN" altLang="en-US" sz="2000" dirty="0"/>
              <a:t>主合同和从合同</a:t>
            </a:r>
          </a:p>
          <a:p>
            <a:pPr marL="534988"/>
            <a:r>
              <a:rPr lang="zh-CN" altLang="en-US" sz="2000" dirty="0"/>
              <a:t>根据某一合同是否以其他合同的存在为前提而存在划分</a:t>
            </a:r>
            <a:r>
              <a:rPr lang="en-US" altLang="zh-CN" sz="2000" dirty="0"/>
              <a:t>,</a:t>
            </a:r>
            <a:r>
              <a:rPr lang="zh-CN" altLang="en-US" sz="2000" dirty="0"/>
              <a:t>合同可分为主合同和从合同</a:t>
            </a:r>
            <a:r>
              <a:rPr lang="en-US" altLang="zh-CN" sz="2000" dirty="0" smtClean="0"/>
              <a:t>.</a:t>
            </a:r>
            <a:r>
              <a:rPr lang="zh-CN" altLang="en-US" sz="2000" dirty="0" smtClean="0"/>
              <a:t>主合同是无须以</a:t>
            </a:r>
            <a:r>
              <a:rPr lang="zh-CN" altLang="en-US" sz="2000" dirty="0"/>
              <a:t>其他合同存在为前提即可独立存在的合同</a:t>
            </a:r>
            <a:r>
              <a:rPr lang="en-US" altLang="zh-CN" sz="2000" dirty="0"/>
              <a:t>.</a:t>
            </a:r>
            <a:r>
              <a:rPr lang="zh-CN" altLang="en-US" sz="2000" dirty="0"/>
              <a:t>从合同是必须以其他</a:t>
            </a:r>
            <a:r>
              <a:rPr lang="zh-CN" altLang="en-US" sz="2000" dirty="0" smtClean="0"/>
              <a:t>合同的存在为</a:t>
            </a:r>
            <a:r>
              <a:rPr lang="zh-CN" altLang="en-US" sz="2000" dirty="0"/>
              <a:t>前提才可存在的合同</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6931569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合同的变更和转让</a:t>
            </a:r>
          </a:p>
        </p:txBody>
      </p:sp>
      <p:sp>
        <p:nvSpPr>
          <p:cNvPr id="37" name="文本框 36"/>
          <p:cNvSpPr txBox="1"/>
          <p:nvPr/>
        </p:nvSpPr>
        <p:spPr>
          <a:xfrm>
            <a:off x="556967" y="803294"/>
            <a:ext cx="11005661" cy="4524315"/>
          </a:xfrm>
          <a:prstGeom prst="rect">
            <a:avLst/>
          </a:prstGeom>
          <a:noFill/>
        </p:spPr>
        <p:txBody>
          <a:bodyPr wrap="square" rtlCol="0">
            <a:spAutoFit/>
          </a:bodyPr>
          <a:lstStyle/>
          <a:p>
            <a:r>
              <a:rPr lang="zh-CN" altLang="en-US" sz="2400" dirty="0"/>
              <a:t>二、合同的转让</a:t>
            </a:r>
          </a:p>
          <a:p>
            <a:pPr marL="623888"/>
            <a:r>
              <a:rPr lang="en-US" altLang="zh-CN" sz="2400" dirty="0"/>
              <a:t>(</a:t>
            </a:r>
            <a:r>
              <a:rPr lang="zh-CN" altLang="en-US" sz="2400" dirty="0"/>
              <a:t>三</a:t>
            </a:r>
            <a:r>
              <a:rPr lang="en-US" altLang="zh-CN" sz="2400" dirty="0"/>
              <a:t>)</a:t>
            </a:r>
            <a:r>
              <a:rPr lang="zh-CN" altLang="en-US" sz="2400" dirty="0"/>
              <a:t>合同权利义务一并转让</a:t>
            </a:r>
          </a:p>
          <a:p>
            <a:pPr marL="623888"/>
            <a:r>
              <a:rPr lang="zh-CN" altLang="en-US" sz="2000" dirty="0"/>
              <a:t>当事人一方经对方同意</a:t>
            </a:r>
            <a:r>
              <a:rPr lang="en-US" altLang="zh-CN" sz="2000" dirty="0"/>
              <a:t>,</a:t>
            </a:r>
            <a:r>
              <a:rPr lang="zh-CN" altLang="en-US" sz="2000" dirty="0"/>
              <a:t>可以将自己在合同中的权利和义务一并转让给第三人</a:t>
            </a:r>
            <a:r>
              <a:rPr lang="en-US" altLang="zh-CN" sz="2000" dirty="0"/>
              <a:t>.</a:t>
            </a:r>
            <a:r>
              <a:rPr lang="zh-CN" altLang="en-US" sz="2000" dirty="0" smtClean="0"/>
              <a:t>权利和义务一并转让</a:t>
            </a:r>
            <a:r>
              <a:rPr lang="zh-CN" altLang="en-US" sz="2000" dirty="0"/>
              <a:t>的</a:t>
            </a:r>
            <a:r>
              <a:rPr lang="en-US" altLang="zh-CN" sz="2000" dirty="0"/>
              <a:t>,</a:t>
            </a:r>
            <a:r>
              <a:rPr lang="zh-CN" altLang="en-US" sz="2000" dirty="0"/>
              <a:t>适用</a:t>
            </a:r>
            <a:r>
              <a:rPr lang="en-US" altLang="zh-CN" sz="2000" dirty="0"/>
              <a:t>«</a:t>
            </a:r>
            <a:r>
              <a:rPr lang="zh-CN" altLang="en-US" sz="2000" dirty="0"/>
              <a:t>合同法</a:t>
            </a:r>
            <a:r>
              <a:rPr lang="en-US" altLang="zh-CN" sz="2000" dirty="0"/>
              <a:t>»</a:t>
            </a:r>
            <a:r>
              <a:rPr lang="zh-CN" altLang="en-US" sz="2000" dirty="0"/>
              <a:t>中权利转让和义务转移的有关规定</a:t>
            </a:r>
            <a:r>
              <a:rPr lang="en-US" altLang="zh-CN" sz="2000" dirty="0"/>
              <a:t>.</a:t>
            </a:r>
          </a:p>
          <a:p>
            <a:pPr marL="623888"/>
            <a:r>
              <a:rPr lang="zh-CN" altLang="en-US" sz="2000" dirty="0"/>
              <a:t>当事人合并和分立是现实中经常出现的情况</a:t>
            </a:r>
            <a:r>
              <a:rPr lang="en-US" altLang="zh-CN" sz="2000" dirty="0"/>
              <a:t>,</a:t>
            </a:r>
            <a:r>
              <a:rPr lang="zh-CN" altLang="en-US" sz="2000" dirty="0"/>
              <a:t>也是容易出现纠纷的问题</a:t>
            </a:r>
            <a:r>
              <a:rPr lang="en-US" altLang="zh-CN" sz="2000" dirty="0"/>
              <a:t>,</a:t>
            </a:r>
            <a:r>
              <a:rPr lang="zh-CN" altLang="en-US" sz="2000" dirty="0" smtClean="0"/>
              <a:t>直接影响到对方当事人权利如何实现和义务向谁</a:t>
            </a:r>
            <a:r>
              <a:rPr lang="zh-CN" altLang="en-US" sz="2000" dirty="0"/>
              <a:t>履行</a:t>
            </a:r>
            <a:r>
              <a:rPr lang="en-US" altLang="zh-CN" sz="2000" dirty="0"/>
              <a:t>,</a:t>
            </a:r>
            <a:r>
              <a:rPr lang="zh-CN" altLang="en-US" sz="2000" dirty="0"/>
              <a:t>对此法律有明确规定</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smtClean="0"/>
              <a:t>当事人订立合同后合并</a:t>
            </a:r>
            <a:r>
              <a:rPr lang="zh-CN" altLang="en-US" sz="2000" dirty="0"/>
              <a:t>的</a:t>
            </a:r>
            <a:r>
              <a:rPr lang="en-US" altLang="zh-CN" sz="2000" dirty="0"/>
              <a:t>,</a:t>
            </a:r>
            <a:r>
              <a:rPr lang="zh-CN" altLang="en-US" sz="2000" dirty="0"/>
              <a:t>由合并后的法人或者其他组织行使合同权利</a:t>
            </a:r>
            <a:r>
              <a:rPr lang="en-US" altLang="zh-CN" sz="2000" dirty="0"/>
              <a:t>,</a:t>
            </a:r>
            <a:r>
              <a:rPr lang="zh-CN" altLang="en-US" sz="2000" dirty="0"/>
              <a:t>履行合同义务</a:t>
            </a:r>
            <a:r>
              <a:rPr lang="en-US" altLang="zh-CN" sz="2000" dirty="0"/>
              <a:t>.</a:t>
            </a:r>
            <a:r>
              <a:rPr lang="zh-CN" altLang="en-US" sz="2000" dirty="0"/>
              <a:t>当事人订立</a:t>
            </a:r>
            <a:r>
              <a:rPr lang="zh-CN" altLang="en-US" sz="2000" dirty="0" smtClean="0"/>
              <a:t>合同</a:t>
            </a:r>
            <a:r>
              <a:rPr lang="zh-CN" altLang="en-US" sz="2000" dirty="0"/>
              <a:t>后分立的</a:t>
            </a:r>
            <a:r>
              <a:rPr lang="en-US" altLang="zh-CN" sz="2000" dirty="0"/>
              <a:t>,</a:t>
            </a:r>
            <a:r>
              <a:rPr lang="zh-CN" altLang="en-US" sz="2000" dirty="0"/>
              <a:t>除债权人和债务人另有约定的以外</a:t>
            </a:r>
            <a:r>
              <a:rPr lang="en-US" altLang="zh-CN" sz="2000" dirty="0"/>
              <a:t>,</a:t>
            </a:r>
            <a:r>
              <a:rPr lang="zh-CN" altLang="en-US" sz="2000" dirty="0"/>
              <a:t>由分立的法人或者其他组织对</a:t>
            </a:r>
            <a:r>
              <a:rPr lang="zh-CN" altLang="en-US" sz="2000" dirty="0" smtClean="0"/>
              <a:t>合同的权利和义务</a:t>
            </a:r>
            <a:r>
              <a:rPr lang="zh-CN" altLang="en-US" sz="2000" dirty="0"/>
              <a:t>享有连带债权</a:t>
            </a:r>
            <a:r>
              <a:rPr lang="en-US" altLang="zh-CN" sz="2000" dirty="0"/>
              <a:t>,</a:t>
            </a:r>
            <a:r>
              <a:rPr lang="zh-CN" altLang="en-US" sz="2000" dirty="0"/>
              <a:t>承担连带债务</a:t>
            </a:r>
            <a:r>
              <a:rPr lang="en-US" altLang="zh-CN" sz="2000" dirty="0"/>
              <a:t>.</a:t>
            </a:r>
          </a:p>
          <a:p>
            <a:pPr marL="623888"/>
            <a:r>
              <a:rPr lang="zh-CN" altLang="en-US" sz="2000" dirty="0"/>
              <a:t>当事人合并一般指两种情况</a:t>
            </a:r>
            <a:r>
              <a:rPr lang="en-US" altLang="zh-CN" sz="2000" dirty="0"/>
              <a:t>,</a:t>
            </a:r>
            <a:r>
              <a:rPr lang="zh-CN" altLang="en-US" sz="2000" dirty="0"/>
              <a:t>一是两个以上的法人或者其他组织合并成为一个新的</a:t>
            </a:r>
            <a:r>
              <a:rPr lang="zh-CN" altLang="en-US" sz="2000" dirty="0" smtClean="0"/>
              <a:t>法人</a:t>
            </a:r>
            <a:r>
              <a:rPr lang="zh-CN" altLang="en-US" sz="2000" dirty="0"/>
              <a:t>或者其他组织</a:t>
            </a:r>
            <a:r>
              <a:rPr lang="en-US" altLang="zh-CN" sz="2000" dirty="0"/>
              <a:t>,</a:t>
            </a:r>
            <a:r>
              <a:rPr lang="zh-CN" altLang="en-US" sz="2000" dirty="0"/>
              <a:t>由新的法人或者其他组织承担被合并法人或者其他组织的权利和义务</a:t>
            </a:r>
            <a:r>
              <a:rPr lang="en-US" altLang="zh-CN" sz="2000" dirty="0" smtClean="0"/>
              <a:t>.</a:t>
            </a:r>
            <a:r>
              <a:rPr lang="zh-CN" altLang="en-US" sz="2000" dirty="0" smtClean="0"/>
              <a:t>二是一个</a:t>
            </a:r>
            <a:r>
              <a:rPr lang="zh-CN" altLang="en-US" sz="2000" dirty="0"/>
              <a:t>法人或者其他组织被撤销后</a:t>
            </a:r>
            <a:r>
              <a:rPr lang="en-US" altLang="zh-CN" sz="2000" dirty="0"/>
              <a:t>,</a:t>
            </a:r>
            <a:r>
              <a:rPr lang="zh-CN" altLang="en-US" sz="2000" dirty="0"/>
              <a:t>将其债权债务一并转让给另一个法人或者其他组织</a:t>
            </a:r>
            <a:r>
              <a:rPr lang="en-US" altLang="zh-CN" sz="2000" dirty="0" smtClean="0"/>
              <a:t>.</a:t>
            </a:r>
            <a:r>
              <a:rPr lang="zh-CN" altLang="en-US" sz="2000" dirty="0" smtClean="0"/>
              <a:t>当事人分立则指一个</a:t>
            </a:r>
            <a:r>
              <a:rPr lang="zh-CN" altLang="en-US" sz="2000" dirty="0"/>
              <a:t>法人或者其他组织被分为两个以上的法人或者其他组织</a:t>
            </a:r>
            <a:r>
              <a:rPr lang="en-US" altLang="zh-CN" sz="2000" dirty="0"/>
              <a:t>,</a:t>
            </a:r>
            <a:r>
              <a:rPr lang="zh-CN" altLang="en-US" sz="2000" dirty="0"/>
              <a:t>原法人</a:t>
            </a:r>
            <a:r>
              <a:rPr lang="zh-CN" altLang="en-US" sz="2000" dirty="0" smtClean="0"/>
              <a:t>或者其他组织</a:t>
            </a:r>
            <a:r>
              <a:rPr lang="zh-CN" altLang="en-US" sz="2000" dirty="0"/>
              <a:t>的权利和义务由新的法人或者其他组织承担</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5595544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合同的权利义务终止</a:t>
            </a:r>
          </a:p>
        </p:txBody>
      </p:sp>
      <p:sp>
        <p:nvSpPr>
          <p:cNvPr id="37" name="文本框 36"/>
          <p:cNvSpPr txBox="1"/>
          <p:nvPr/>
        </p:nvSpPr>
        <p:spPr>
          <a:xfrm>
            <a:off x="556967" y="803294"/>
            <a:ext cx="11005661" cy="4524315"/>
          </a:xfrm>
          <a:prstGeom prst="rect">
            <a:avLst/>
          </a:prstGeom>
          <a:noFill/>
        </p:spPr>
        <p:txBody>
          <a:bodyPr wrap="square" rtlCol="0">
            <a:spAutoFit/>
          </a:bodyPr>
          <a:lstStyle/>
          <a:p>
            <a:endParaRPr lang="en-US" altLang="zh-CN" sz="2400" dirty="0" smtClean="0"/>
          </a:p>
          <a:p>
            <a:r>
              <a:rPr lang="zh-CN" altLang="en-US" sz="2400" dirty="0" smtClean="0"/>
              <a:t>一</a:t>
            </a:r>
            <a:r>
              <a:rPr lang="zh-CN" altLang="en-US" sz="2400" dirty="0"/>
              <a:t>、合同的权利义务终止的概念</a:t>
            </a:r>
          </a:p>
          <a:p>
            <a:pPr indent="623888"/>
            <a:endParaRPr lang="en-US" altLang="zh-CN" sz="2400" dirty="0" smtClean="0"/>
          </a:p>
          <a:p>
            <a:pPr indent="623888"/>
            <a:r>
              <a:rPr lang="zh-CN" altLang="en-US" sz="2400" dirty="0" smtClean="0"/>
              <a:t>合同的权利义务终止</a:t>
            </a:r>
            <a:r>
              <a:rPr lang="en-US" altLang="zh-CN" sz="2400" dirty="0"/>
              <a:t>,</a:t>
            </a:r>
            <a:r>
              <a:rPr lang="zh-CN" altLang="en-US" sz="2400" dirty="0"/>
              <a:t>是指当事人双方终止合同关系</a:t>
            </a:r>
            <a:r>
              <a:rPr lang="en-US" altLang="zh-CN" sz="2400" dirty="0"/>
              <a:t>,</a:t>
            </a:r>
            <a:r>
              <a:rPr lang="zh-CN" altLang="en-US" sz="2400" dirty="0"/>
              <a:t>合同确</a:t>
            </a:r>
            <a:r>
              <a:rPr lang="zh-CN" altLang="en-US" sz="2400" dirty="0" smtClean="0"/>
              <a:t>立的权利义务关系随之消</a:t>
            </a:r>
            <a:r>
              <a:rPr lang="zh-CN" altLang="en-US" sz="2400" dirty="0"/>
              <a:t>灭</a:t>
            </a:r>
            <a:r>
              <a:rPr lang="en-US" altLang="zh-CN" sz="2400" dirty="0"/>
              <a:t>,</a:t>
            </a:r>
            <a:r>
              <a:rPr lang="zh-CN" altLang="en-US" sz="2400" dirty="0"/>
              <a:t>也称为合同终止</a:t>
            </a:r>
            <a:r>
              <a:rPr lang="en-US" altLang="zh-CN" sz="2400" dirty="0"/>
              <a:t>.</a:t>
            </a:r>
          </a:p>
          <a:p>
            <a:pPr indent="623888"/>
            <a:r>
              <a:rPr lang="zh-CN" altLang="en-US" sz="2400" dirty="0"/>
              <a:t>合同终止与合同变更和转让不同</a:t>
            </a:r>
            <a:r>
              <a:rPr lang="en-US" altLang="zh-CN" sz="2400" dirty="0"/>
              <a:t>.</a:t>
            </a:r>
            <a:r>
              <a:rPr lang="zh-CN" altLang="en-US" sz="2400" dirty="0"/>
              <a:t>合同终止后</a:t>
            </a:r>
            <a:r>
              <a:rPr lang="en-US" altLang="zh-CN" sz="2400" dirty="0"/>
              <a:t>,</a:t>
            </a:r>
            <a:r>
              <a:rPr lang="zh-CN" altLang="en-US" sz="2400" dirty="0"/>
              <a:t>权利义务关系不复存在</a:t>
            </a:r>
            <a:r>
              <a:rPr lang="en-US" altLang="zh-CN" sz="2400" dirty="0"/>
              <a:t>;</a:t>
            </a:r>
            <a:r>
              <a:rPr lang="zh-CN" altLang="en-US" sz="2400" dirty="0" smtClean="0"/>
              <a:t>而合同变更或转让</a:t>
            </a:r>
            <a:r>
              <a:rPr lang="zh-CN" altLang="en-US" sz="2400" dirty="0"/>
              <a:t>后</a:t>
            </a:r>
            <a:r>
              <a:rPr lang="en-US" altLang="zh-CN" sz="2400" dirty="0"/>
              <a:t>,</a:t>
            </a:r>
            <a:r>
              <a:rPr lang="zh-CN" altLang="en-US" sz="2400" dirty="0"/>
              <a:t>权利义务关系依然存在</a:t>
            </a:r>
            <a:r>
              <a:rPr lang="en-US" altLang="zh-CN" sz="2400" dirty="0"/>
              <a:t>.</a:t>
            </a:r>
          </a:p>
          <a:p>
            <a:pPr indent="623888"/>
            <a:r>
              <a:rPr lang="zh-CN" altLang="en-US" sz="2400" dirty="0"/>
              <a:t>合同终止与合同中止履行亦不同</a:t>
            </a:r>
            <a:r>
              <a:rPr lang="en-US" altLang="zh-CN" sz="2400" dirty="0"/>
              <a:t>.</a:t>
            </a:r>
            <a:r>
              <a:rPr lang="zh-CN" altLang="en-US" sz="2400" dirty="0"/>
              <a:t>合同中止履行</a:t>
            </a:r>
            <a:r>
              <a:rPr lang="en-US" altLang="zh-CN" sz="2400" dirty="0"/>
              <a:t>,</a:t>
            </a:r>
            <a:r>
              <a:rPr lang="zh-CN" altLang="en-US" sz="2400" dirty="0"/>
              <a:t>合同权利义务关系依然存在</a:t>
            </a:r>
            <a:r>
              <a:rPr lang="en-US" altLang="zh-CN" sz="2400" dirty="0"/>
              <a:t>,</a:t>
            </a:r>
            <a:r>
              <a:rPr lang="zh-CN" altLang="en-US" sz="2400" dirty="0" smtClean="0"/>
              <a:t>只是使权利义务关系暂时处于停止状态</a:t>
            </a:r>
            <a:r>
              <a:rPr lang="en-US" altLang="zh-CN" sz="2400" dirty="0"/>
              <a:t>.</a:t>
            </a:r>
          </a:p>
          <a:p>
            <a:pPr indent="623888"/>
            <a:r>
              <a:rPr lang="zh-CN" altLang="en-US" sz="2400" dirty="0"/>
              <a:t>合同终止</a:t>
            </a:r>
            <a:r>
              <a:rPr lang="en-US" altLang="zh-CN" sz="2400" dirty="0"/>
              <a:t>,</a:t>
            </a:r>
            <a:r>
              <a:rPr lang="zh-CN" altLang="en-US" sz="2400" dirty="0"/>
              <a:t>一般是因为合同的目的已经达到</a:t>
            </a:r>
            <a:r>
              <a:rPr lang="en-US" altLang="zh-CN" sz="2400" dirty="0"/>
              <a:t>,</a:t>
            </a:r>
            <a:r>
              <a:rPr lang="zh-CN" altLang="en-US" sz="2400" dirty="0"/>
              <a:t>或</a:t>
            </a:r>
            <a:r>
              <a:rPr lang="zh-CN" altLang="en-US" sz="2400" dirty="0" smtClean="0"/>
              <a:t>者因为某种特殊情况不需要继续存在合同关</a:t>
            </a:r>
            <a:r>
              <a:rPr lang="zh-CN" altLang="en-US" sz="2400" dirty="0"/>
              <a:t>系</a:t>
            </a:r>
            <a:r>
              <a:rPr lang="en-US" altLang="zh-CN" sz="2400" dirty="0"/>
              <a:t>.</a:t>
            </a:r>
            <a:r>
              <a:rPr lang="zh-CN" altLang="en-US" sz="2400" dirty="0"/>
              <a:t>合同的权利义务终止后</a:t>
            </a:r>
            <a:r>
              <a:rPr lang="en-US" altLang="zh-CN" sz="2400" dirty="0"/>
              <a:t>,</a:t>
            </a:r>
            <a:r>
              <a:rPr lang="zh-CN" altLang="en-US" sz="2400" dirty="0"/>
              <a:t>当事人应当遵循诚实信用原则</a:t>
            </a:r>
            <a:r>
              <a:rPr lang="en-US" altLang="zh-CN" sz="2400" dirty="0"/>
              <a:t>,</a:t>
            </a:r>
            <a:r>
              <a:rPr lang="zh-CN" altLang="en-US" sz="2400" dirty="0"/>
              <a:t>根据交易习惯履行通知</a:t>
            </a:r>
            <a:r>
              <a:rPr lang="zh-CN" altLang="en-US" sz="2400" dirty="0" smtClean="0"/>
              <a:t>、协</a:t>
            </a:r>
            <a:r>
              <a:rPr lang="zh-CN" altLang="en-US" sz="2400" dirty="0"/>
              <a:t>助、保密等义务</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473199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合同的权利义务终止</a:t>
            </a:r>
          </a:p>
        </p:txBody>
      </p:sp>
      <p:sp>
        <p:nvSpPr>
          <p:cNvPr id="37" name="文本框 36"/>
          <p:cNvSpPr txBox="1"/>
          <p:nvPr/>
        </p:nvSpPr>
        <p:spPr>
          <a:xfrm>
            <a:off x="556967" y="803294"/>
            <a:ext cx="11005661" cy="4770537"/>
          </a:xfrm>
          <a:prstGeom prst="rect">
            <a:avLst/>
          </a:prstGeom>
          <a:noFill/>
        </p:spPr>
        <p:txBody>
          <a:bodyPr wrap="square" rtlCol="0">
            <a:spAutoFit/>
          </a:bodyPr>
          <a:lstStyle/>
          <a:p>
            <a:r>
              <a:rPr lang="zh-CN" altLang="en-US" sz="2400" dirty="0" smtClean="0"/>
              <a:t>二</a:t>
            </a:r>
            <a:r>
              <a:rPr lang="zh-CN" altLang="en-US" sz="2400" dirty="0"/>
              <a:t>、合同权利义务终止的具体情形</a:t>
            </a:r>
          </a:p>
          <a:p>
            <a:pPr indent="623888"/>
            <a:r>
              <a:rPr lang="zh-CN" altLang="en-US" sz="2400" dirty="0"/>
              <a:t>根据</a:t>
            </a:r>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合同的权利义务终止的情形有</a:t>
            </a:r>
            <a:r>
              <a:rPr lang="en-US" altLang="zh-CN" sz="2400" dirty="0"/>
              <a:t>:</a:t>
            </a:r>
            <a:r>
              <a:rPr lang="zh-CN" altLang="en-US" sz="2400" dirty="0"/>
              <a:t>债务已经按照约定履行</a:t>
            </a:r>
            <a:r>
              <a:rPr lang="en-US" altLang="zh-CN" sz="2400" dirty="0"/>
              <a:t>;</a:t>
            </a:r>
            <a:r>
              <a:rPr lang="zh-CN" altLang="en-US" sz="2400" dirty="0"/>
              <a:t>合同解除</a:t>
            </a:r>
            <a:r>
              <a:rPr lang="en-US" altLang="zh-CN" sz="2400" dirty="0" smtClean="0"/>
              <a:t>;</a:t>
            </a:r>
            <a:r>
              <a:rPr lang="zh-CN" altLang="en-US" sz="2400" dirty="0" smtClean="0"/>
              <a:t>债务相互抵销</a:t>
            </a:r>
            <a:r>
              <a:rPr lang="en-US" altLang="zh-CN" sz="2400" dirty="0"/>
              <a:t>;</a:t>
            </a:r>
            <a:r>
              <a:rPr lang="zh-CN" altLang="en-US" sz="2400" dirty="0"/>
              <a:t>债务人依法将标的物提存</a:t>
            </a:r>
            <a:r>
              <a:rPr lang="en-US" altLang="zh-CN" sz="2400" dirty="0"/>
              <a:t>;</a:t>
            </a:r>
            <a:r>
              <a:rPr lang="zh-CN" altLang="en-US" sz="2400" dirty="0"/>
              <a:t>债权人免除债务</a:t>
            </a:r>
            <a:r>
              <a:rPr lang="en-US" altLang="zh-CN" sz="2400" dirty="0"/>
              <a:t>;</a:t>
            </a:r>
            <a:r>
              <a:rPr lang="zh-CN" altLang="en-US" sz="2400" dirty="0"/>
              <a:t>债权债务同归于一人</a:t>
            </a:r>
            <a:r>
              <a:rPr lang="en-US" altLang="zh-CN" sz="2400" dirty="0"/>
              <a:t>;</a:t>
            </a:r>
            <a:r>
              <a:rPr lang="zh-CN" altLang="en-US" sz="2400" dirty="0"/>
              <a:t>法律规</a:t>
            </a:r>
            <a:r>
              <a:rPr lang="zh-CN" altLang="en-US" sz="2400" dirty="0" smtClean="0"/>
              <a:t>定或</a:t>
            </a:r>
            <a:r>
              <a:rPr lang="zh-CN" altLang="en-US" sz="2400" dirty="0"/>
              <a:t>者当事人约定终止的其他情形</a:t>
            </a:r>
            <a:r>
              <a:rPr lang="en-US" altLang="zh-CN" sz="2400" dirty="0"/>
              <a:t>.</a:t>
            </a:r>
          </a:p>
          <a:p>
            <a:pPr indent="623888"/>
            <a:endParaRPr lang="en-US" altLang="zh-CN" sz="2000" dirty="0" smtClean="0"/>
          </a:p>
          <a:p>
            <a:pPr indent="623888"/>
            <a:r>
              <a:rPr lang="en-US" altLang="zh-CN" sz="2400" dirty="0" smtClean="0"/>
              <a:t>(</a:t>
            </a:r>
            <a:r>
              <a:rPr lang="zh-CN" altLang="en-US" sz="2400" dirty="0"/>
              <a:t>一</a:t>
            </a:r>
            <a:r>
              <a:rPr lang="en-US" altLang="zh-CN" sz="2400" dirty="0"/>
              <a:t>)</a:t>
            </a:r>
            <a:r>
              <a:rPr lang="zh-CN" altLang="en-US" sz="2400" dirty="0"/>
              <a:t>债务已经按照约定履行</a:t>
            </a:r>
          </a:p>
          <a:p>
            <a:pPr indent="623888"/>
            <a:r>
              <a:rPr lang="zh-CN" altLang="en-US" sz="2000" dirty="0"/>
              <a:t>当事人订立合同的目的</a:t>
            </a:r>
            <a:r>
              <a:rPr lang="en-US" altLang="zh-CN" sz="2000" dirty="0"/>
              <a:t>,</a:t>
            </a:r>
            <a:r>
              <a:rPr lang="zh-CN" altLang="en-US" sz="2000" dirty="0"/>
              <a:t>是享有和实现一定的权利</a:t>
            </a:r>
            <a:r>
              <a:rPr lang="en-US" altLang="zh-CN" sz="2000" dirty="0"/>
              <a:t>,</a:t>
            </a:r>
            <a:r>
              <a:rPr lang="zh-CN" altLang="en-US" sz="2000" dirty="0"/>
              <a:t>当然当事人一方</a:t>
            </a:r>
            <a:r>
              <a:rPr lang="zh-CN" altLang="en-US" sz="2000" dirty="0" smtClean="0"/>
              <a:t>享有和实现权利是以另一方按合同约</a:t>
            </a:r>
            <a:r>
              <a:rPr lang="zh-CN" altLang="en-US" sz="2000" dirty="0"/>
              <a:t>定履行债务为条件的</a:t>
            </a:r>
            <a:r>
              <a:rPr lang="en-US" altLang="zh-CN" sz="2000" dirty="0"/>
              <a:t>,</a:t>
            </a:r>
            <a:r>
              <a:rPr lang="zh-CN" altLang="en-US" sz="2000" dirty="0"/>
              <a:t>合同关系就是权利义务关系</a:t>
            </a:r>
            <a:r>
              <a:rPr lang="en-US" altLang="zh-CN" sz="2000" dirty="0"/>
              <a:t>.</a:t>
            </a:r>
            <a:r>
              <a:rPr lang="zh-CN" altLang="en-US" sz="2000" dirty="0"/>
              <a:t>双方皆已按合同约</a:t>
            </a:r>
          </a:p>
          <a:p>
            <a:pPr indent="623888"/>
            <a:r>
              <a:rPr lang="zh-CN" altLang="en-US" sz="2000" dirty="0"/>
              <a:t>定履行债务</a:t>
            </a:r>
            <a:r>
              <a:rPr lang="en-US" altLang="zh-CN" sz="2000" dirty="0"/>
              <a:t>,</a:t>
            </a:r>
            <a:r>
              <a:rPr lang="zh-CN" altLang="en-US" sz="2000" dirty="0"/>
              <a:t>目的实现</a:t>
            </a:r>
            <a:r>
              <a:rPr lang="en-US" altLang="zh-CN" sz="2000" dirty="0"/>
              <a:t>,</a:t>
            </a:r>
            <a:r>
              <a:rPr lang="zh-CN" altLang="en-US" sz="2000" dirty="0"/>
              <a:t>合同权利义务即终止</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合同解除</a:t>
            </a:r>
          </a:p>
          <a:p>
            <a:pPr indent="623888"/>
            <a:r>
              <a:rPr lang="zh-CN" altLang="en-US" sz="2000" dirty="0"/>
              <a:t>合同解除</a:t>
            </a:r>
            <a:r>
              <a:rPr lang="en-US" altLang="zh-CN" sz="2000" dirty="0"/>
              <a:t>,</a:t>
            </a:r>
            <a:r>
              <a:rPr lang="zh-CN" altLang="en-US" sz="2000" dirty="0"/>
              <a:t>是指合同依法成立后</a:t>
            </a:r>
            <a:r>
              <a:rPr lang="en-US" altLang="zh-CN" sz="2000" dirty="0"/>
              <a:t>,</a:t>
            </a:r>
            <a:r>
              <a:rPr lang="zh-CN" altLang="en-US" sz="2000" dirty="0"/>
              <a:t>在尚未履行或者未全部履行的情况下</a:t>
            </a:r>
            <a:r>
              <a:rPr lang="en-US" altLang="zh-CN" sz="2000" dirty="0"/>
              <a:t>,</a:t>
            </a:r>
            <a:r>
              <a:rPr lang="zh-CN" altLang="en-US" sz="2000" dirty="0" smtClean="0"/>
              <a:t>当当事人协商一致时</a:t>
            </a:r>
            <a:r>
              <a:rPr lang="en-US" altLang="zh-CN" sz="2000" dirty="0"/>
              <a:t>,</a:t>
            </a:r>
            <a:r>
              <a:rPr lang="zh-CN" altLang="en-US" sz="2000" dirty="0"/>
              <a:t>或者当约定的解除合同的条件成就时</a:t>
            </a:r>
            <a:r>
              <a:rPr lang="en-US" altLang="zh-CN" sz="2000" dirty="0"/>
              <a:t>,</a:t>
            </a:r>
            <a:r>
              <a:rPr lang="zh-CN" altLang="en-US" sz="2000" dirty="0"/>
              <a:t>或者当具备法律规定的合同解除条件时</a:t>
            </a:r>
            <a:r>
              <a:rPr lang="en-US" altLang="zh-CN" sz="2000" dirty="0"/>
              <a:t>,</a:t>
            </a:r>
            <a:r>
              <a:rPr lang="zh-CN" altLang="en-US" sz="2000" dirty="0" smtClean="0"/>
              <a:t>因当事人</a:t>
            </a:r>
            <a:r>
              <a:rPr lang="zh-CN" altLang="en-US" sz="2000" dirty="0"/>
              <a:t>一方或双方的意思表示而使合同归于消灭的行为</a:t>
            </a:r>
            <a:r>
              <a:rPr lang="en-US" altLang="zh-CN" sz="2000" dirty="0"/>
              <a:t>.</a:t>
            </a:r>
          </a:p>
          <a:p>
            <a:pPr indent="623888"/>
            <a:r>
              <a:rPr lang="zh-CN" altLang="en-US" sz="2000" dirty="0"/>
              <a:t>合同解除有两种情况</a:t>
            </a:r>
            <a:r>
              <a:rPr lang="en-US" altLang="zh-CN" sz="2000" dirty="0"/>
              <a:t>:</a:t>
            </a:r>
            <a:r>
              <a:rPr lang="zh-CN" altLang="en-US" sz="2000" dirty="0"/>
              <a:t>一是协议解除</a:t>
            </a:r>
            <a:r>
              <a:rPr lang="en-US" altLang="zh-CN" sz="2000" dirty="0"/>
              <a:t>,</a:t>
            </a:r>
            <a:r>
              <a:rPr lang="zh-CN" altLang="en-US" sz="2000" dirty="0"/>
              <a:t>二是法定解除</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3293113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合同的权利义务终止</a:t>
            </a:r>
          </a:p>
        </p:txBody>
      </p:sp>
      <p:sp>
        <p:nvSpPr>
          <p:cNvPr id="37" name="文本框 36"/>
          <p:cNvSpPr txBox="1"/>
          <p:nvPr/>
        </p:nvSpPr>
        <p:spPr>
          <a:xfrm>
            <a:off x="556967" y="803294"/>
            <a:ext cx="11005661" cy="5262979"/>
          </a:xfrm>
          <a:prstGeom prst="rect">
            <a:avLst/>
          </a:prstGeom>
          <a:noFill/>
        </p:spPr>
        <p:txBody>
          <a:bodyPr wrap="square" rtlCol="0">
            <a:spAutoFit/>
          </a:bodyPr>
          <a:lstStyle/>
          <a:p>
            <a:r>
              <a:rPr lang="zh-CN" altLang="en-US" sz="2400" dirty="0" smtClean="0"/>
              <a:t>二</a:t>
            </a:r>
            <a:r>
              <a:rPr lang="zh-CN" altLang="en-US" sz="2400" dirty="0"/>
              <a:t>、合同权利义务终止的具体情形</a:t>
            </a:r>
          </a:p>
          <a:p>
            <a:pPr indent="623888"/>
            <a:r>
              <a:rPr lang="en-US" altLang="zh-CN" sz="2400" dirty="0"/>
              <a:t>(</a:t>
            </a:r>
            <a:r>
              <a:rPr lang="zh-CN" altLang="en-US" sz="2400" dirty="0"/>
              <a:t>三</a:t>
            </a:r>
            <a:r>
              <a:rPr lang="en-US" altLang="zh-CN" sz="2400" dirty="0"/>
              <a:t>)</a:t>
            </a:r>
            <a:r>
              <a:rPr lang="zh-CN" altLang="en-US" sz="2400" dirty="0"/>
              <a:t>债务相互抵销</a:t>
            </a:r>
          </a:p>
          <a:p>
            <a:pPr indent="446088"/>
            <a:r>
              <a:rPr lang="zh-CN" altLang="en-US" sz="2000" dirty="0"/>
              <a:t>抵销</a:t>
            </a:r>
            <a:r>
              <a:rPr lang="en-US" altLang="zh-CN" sz="2000" dirty="0"/>
              <a:t>,</a:t>
            </a:r>
            <a:r>
              <a:rPr lang="zh-CN" altLang="en-US" sz="2000" dirty="0"/>
              <a:t>是指当事人双方互负债务</a:t>
            </a:r>
            <a:r>
              <a:rPr lang="en-US" altLang="zh-CN" sz="2000" dirty="0"/>
              <a:t>,</a:t>
            </a:r>
            <a:r>
              <a:rPr lang="zh-CN" altLang="en-US" sz="2000" dirty="0"/>
              <a:t>各以其债权充抵债务的履行</a:t>
            </a:r>
            <a:r>
              <a:rPr lang="en-US" altLang="zh-CN" sz="2000" dirty="0"/>
              <a:t>.</a:t>
            </a:r>
            <a:r>
              <a:rPr lang="zh-CN" altLang="en-US" sz="2000" dirty="0" smtClean="0"/>
              <a:t>抵销有法定抵销和约定抵销两种</a:t>
            </a:r>
            <a:r>
              <a:rPr lang="en-US" altLang="zh-CN" sz="2000" dirty="0" smtClean="0"/>
              <a:t>.</a:t>
            </a:r>
          </a:p>
          <a:p>
            <a:pPr indent="446088"/>
            <a:r>
              <a:rPr lang="zh-CN" altLang="en-US" sz="2000" dirty="0" smtClean="0"/>
              <a:t>法定抵销</a:t>
            </a:r>
            <a:r>
              <a:rPr lang="en-US" altLang="zh-CN" sz="2000" dirty="0"/>
              <a:t>,</a:t>
            </a:r>
            <a:r>
              <a:rPr lang="zh-CN" altLang="en-US" sz="2000" dirty="0"/>
              <a:t>是指由法律规定抵销的条件</a:t>
            </a:r>
            <a:r>
              <a:rPr lang="en-US" altLang="zh-CN" sz="2000" dirty="0"/>
              <a:t>,</a:t>
            </a:r>
            <a:r>
              <a:rPr lang="zh-CN" altLang="en-US" sz="2000" dirty="0"/>
              <a:t>具备条件时依当事人</a:t>
            </a:r>
            <a:r>
              <a:rPr lang="zh-CN" altLang="en-US" sz="2000" dirty="0" smtClean="0"/>
              <a:t>一方的意思表示即发生抵销</a:t>
            </a:r>
            <a:r>
              <a:rPr lang="zh-CN" altLang="en-US" sz="2000" dirty="0"/>
              <a:t>的效力</a:t>
            </a:r>
            <a:r>
              <a:rPr lang="en-US" altLang="zh-CN" sz="2000" dirty="0" smtClean="0"/>
              <a:t>.</a:t>
            </a:r>
          </a:p>
          <a:p>
            <a:pPr indent="446088"/>
            <a:r>
              <a:rPr lang="zh-CN" altLang="en-US" sz="2000" dirty="0"/>
              <a:t>约定抵销</a:t>
            </a:r>
            <a:r>
              <a:rPr lang="en-US" altLang="zh-CN" sz="2000" dirty="0"/>
              <a:t>,</a:t>
            </a:r>
            <a:r>
              <a:rPr lang="zh-CN" altLang="en-US" sz="2000" dirty="0"/>
              <a:t>是指当事人双方协商一致</a:t>
            </a:r>
            <a:r>
              <a:rPr lang="en-US" altLang="zh-CN" sz="2000" dirty="0"/>
              <a:t>,</a:t>
            </a:r>
            <a:r>
              <a:rPr lang="zh-CN" altLang="en-US" sz="2000" dirty="0"/>
              <a:t>使自己的债务与对方的债务在对等额内消灭</a:t>
            </a:r>
            <a:r>
              <a:rPr lang="en-US" altLang="zh-CN" sz="2000" dirty="0" smtClean="0"/>
              <a:t>.</a:t>
            </a:r>
          </a:p>
          <a:p>
            <a:pPr indent="446088"/>
            <a:endParaRPr lang="en-US" altLang="zh-CN" sz="2400" dirty="0" smtClean="0"/>
          </a:p>
          <a:p>
            <a:pPr indent="446088"/>
            <a:r>
              <a:rPr lang="en-US" altLang="zh-CN" sz="2400" dirty="0" smtClean="0"/>
              <a:t>(</a:t>
            </a:r>
            <a:r>
              <a:rPr lang="zh-CN" altLang="en-US" sz="2400" dirty="0"/>
              <a:t>四</a:t>
            </a:r>
            <a:r>
              <a:rPr lang="en-US" altLang="zh-CN" sz="2400" dirty="0"/>
              <a:t>)</a:t>
            </a:r>
            <a:r>
              <a:rPr lang="zh-CN" altLang="en-US" sz="2400" dirty="0"/>
              <a:t>债务人依法将标的物提存</a:t>
            </a:r>
          </a:p>
          <a:p>
            <a:pPr indent="446088"/>
            <a:r>
              <a:rPr lang="zh-CN" altLang="en-US" sz="2000" dirty="0" smtClean="0"/>
              <a:t>１</a:t>
            </a:r>
            <a:r>
              <a:rPr lang="en-US" altLang="zh-CN" sz="2000" dirty="0" smtClean="0"/>
              <a:t>.</a:t>
            </a:r>
            <a:r>
              <a:rPr lang="zh-CN" altLang="en-US" sz="2000" dirty="0" smtClean="0"/>
              <a:t>提存</a:t>
            </a:r>
            <a:r>
              <a:rPr lang="zh-CN" altLang="en-US" sz="2000" dirty="0"/>
              <a:t>的概念</a:t>
            </a:r>
          </a:p>
          <a:p>
            <a:pPr indent="446088"/>
            <a:r>
              <a:rPr lang="zh-CN" altLang="en-US" sz="2000" dirty="0"/>
              <a:t>提存</a:t>
            </a:r>
            <a:r>
              <a:rPr lang="en-US" altLang="zh-CN" sz="2000" dirty="0"/>
              <a:t>,</a:t>
            </a:r>
            <a:r>
              <a:rPr lang="zh-CN" altLang="en-US" sz="2000" dirty="0"/>
              <a:t>是指由于债权人的原因而无法向其交付合同标的物时</a:t>
            </a:r>
            <a:r>
              <a:rPr lang="en-US" altLang="zh-CN" sz="2000" dirty="0"/>
              <a:t>,</a:t>
            </a:r>
            <a:r>
              <a:rPr lang="zh-CN" altLang="en-US" sz="2000" dirty="0"/>
              <a:t>债务人将该标</a:t>
            </a:r>
            <a:r>
              <a:rPr lang="zh-CN" altLang="en-US" sz="2000" dirty="0" smtClean="0"/>
              <a:t>的物交给提存机关</a:t>
            </a:r>
            <a:r>
              <a:rPr lang="en-US" altLang="zh-CN" sz="2000" dirty="0"/>
              <a:t>,</a:t>
            </a:r>
            <a:r>
              <a:rPr lang="zh-CN" altLang="en-US" sz="2000" dirty="0"/>
              <a:t>从而消灭债务的行为</a:t>
            </a:r>
            <a:r>
              <a:rPr lang="en-US" altLang="zh-CN" sz="2000" dirty="0" smtClean="0"/>
              <a:t>.</a:t>
            </a:r>
          </a:p>
          <a:p>
            <a:pPr indent="446088"/>
            <a:r>
              <a:rPr lang="zh-CN" altLang="en-US" sz="2000" dirty="0" smtClean="0"/>
              <a:t>２</a:t>
            </a:r>
            <a:r>
              <a:rPr lang="en-US" altLang="zh-CN" sz="2000" dirty="0" smtClean="0"/>
              <a:t>.</a:t>
            </a:r>
            <a:r>
              <a:rPr lang="zh-CN" altLang="en-US" sz="2000" dirty="0" smtClean="0"/>
              <a:t> </a:t>
            </a:r>
            <a:r>
              <a:rPr lang="zh-CN" altLang="en-US" sz="2000" dirty="0"/>
              <a:t>提存的要件</a:t>
            </a:r>
          </a:p>
          <a:p>
            <a:pPr indent="446088"/>
            <a:r>
              <a:rPr lang="zh-CN" altLang="en-US" sz="2000" dirty="0"/>
              <a:t>根据</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有下列情形之一</a:t>
            </a:r>
            <a:r>
              <a:rPr lang="en-US" altLang="zh-CN" sz="2000" dirty="0"/>
              <a:t>,</a:t>
            </a:r>
            <a:r>
              <a:rPr lang="zh-CN" altLang="en-US" sz="2000" dirty="0"/>
              <a:t>难以履行债务的</a:t>
            </a:r>
            <a:r>
              <a:rPr lang="en-US" altLang="zh-CN" sz="2000" dirty="0"/>
              <a:t>,</a:t>
            </a:r>
            <a:r>
              <a:rPr lang="zh-CN" altLang="en-US" sz="2000" dirty="0"/>
              <a:t>债务人可以将标的物提存</a:t>
            </a:r>
            <a:r>
              <a:rPr lang="en-US" altLang="zh-CN" sz="2000" dirty="0"/>
              <a:t>:</a:t>
            </a:r>
            <a:r>
              <a:rPr lang="zh-CN" altLang="en-US" sz="2000" dirty="0" smtClean="0"/>
              <a:t>债权人无正当理由拒绝受领</a:t>
            </a:r>
            <a:r>
              <a:rPr lang="en-US" altLang="zh-CN" sz="2000" dirty="0"/>
              <a:t>;</a:t>
            </a:r>
            <a:r>
              <a:rPr lang="zh-CN" altLang="en-US" sz="2000" dirty="0"/>
              <a:t>债权人下落不明</a:t>
            </a:r>
            <a:r>
              <a:rPr lang="en-US" altLang="zh-CN" sz="2000" dirty="0"/>
              <a:t>;</a:t>
            </a:r>
            <a:r>
              <a:rPr lang="zh-CN" altLang="en-US" sz="2000" dirty="0"/>
              <a:t>债权人死亡未确定继承人或者丧失</a:t>
            </a:r>
            <a:r>
              <a:rPr lang="zh-CN" altLang="en-US" sz="2000" dirty="0" smtClean="0"/>
              <a:t>民事行为能力未确定监护人</a:t>
            </a:r>
            <a:r>
              <a:rPr lang="en-US" altLang="zh-CN" sz="2000" dirty="0"/>
              <a:t>;</a:t>
            </a:r>
            <a:r>
              <a:rPr lang="zh-CN" altLang="en-US" sz="2000" dirty="0"/>
              <a:t>法律规定的其他情形</a:t>
            </a:r>
            <a:r>
              <a:rPr lang="en-US" altLang="zh-CN" sz="2000" dirty="0"/>
              <a:t>.</a:t>
            </a:r>
          </a:p>
          <a:p>
            <a:pPr indent="446088"/>
            <a:r>
              <a:rPr lang="zh-CN" altLang="en-US" sz="2000" dirty="0" smtClean="0"/>
              <a:t>３</a:t>
            </a:r>
            <a:r>
              <a:rPr lang="en-US" altLang="zh-CN" sz="2000" dirty="0" smtClean="0"/>
              <a:t>.</a:t>
            </a:r>
            <a:r>
              <a:rPr lang="zh-CN" altLang="en-US" sz="2000" dirty="0" smtClean="0"/>
              <a:t> </a:t>
            </a:r>
            <a:r>
              <a:rPr lang="zh-CN" altLang="en-US" sz="2000" dirty="0"/>
              <a:t>提存的法律规定</a:t>
            </a:r>
          </a:p>
          <a:p>
            <a:pPr indent="446088"/>
            <a:r>
              <a:rPr lang="zh-CN" altLang="en-US" sz="2000" dirty="0"/>
              <a:t>标的物不适于提存或者提存费用过高的</a:t>
            </a:r>
            <a:r>
              <a:rPr lang="en-US" altLang="zh-CN" sz="2000" dirty="0"/>
              <a:t>,</a:t>
            </a:r>
            <a:r>
              <a:rPr lang="zh-CN" altLang="en-US" sz="2000" dirty="0"/>
              <a:t>债务人依法可以拍卖或者变卖标的物</a:t>
            </a:r>
            <a:r>
              <a:rPr lang="en-US" altLang="zh-CN" sz="2000" dirty="0"/>
              <a:t>,</a:t>
            </a:r>
            <a:r>
              <a:rPr lang="zh-CN" altLang="en-US" sz="2000" dirty="0"/>
              <a:t>提存</a:t>
            </a:r>
            <a:r>
              <a:rPr lang="zh-CN" altLang="en-US" sz="2000" dirty="0" smtClean="0"/>
              <a:t>所得的价款</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012875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合同的权利义务终止</a:t>
            </a:r>
          </a:p>
        </p:txBody>
      </p:sp>
      <p:sp>
        <p:nvSpPr>
          <p:cNvPr id="37" name="文本框 36"/>
          <p:cNvSpPr txBox="1"/>
          <p:nvPr/>
        </p:nvSpPr>
        <p:spPr>
          <a:xfrm>
            <a:off x="556967" y="803294"/>
            <a:ext cx="11005661" cy="4832092"/>
          </a:xfrm>
          <a:prstGeom prst="rect">
            <a:avLst/>
          </a:prstGeom>
          <a:noFill/>
        </p:spPr>
        <p:txBody>
          <a:bodyPr wrap="square" rtlCol="0">
            <a:spAutoFit/>
          </a:bodyPr>
          <a:lstStyle/>
          <a:p>
            <a:r>
              <a:rPr lang="zh-CN" altLang="en-US" sz="2400" dirty="0" smtClean="0"/>
              <a:t>二</a:t>
            </a:r>
            <a:r>
              <a:rPr lang="zh-CN" altLang="en-US" sz="2400" dirty="0"/>
              <a:t>、合同权利义务终止的具体情形</a:t>
            </a:r>
          </a:p>
          <a:p>
            <a:pPr indent="623888"/>
            <a:endParaRPr lang="en-US" altLang="zh-CN" sz="2400" dirty="0" smtClean="0"/>
          </a:p>
          <a:p>
            <a:pPr indent="623888"/>
            <a:r>
              <a:rPr lang="en-US" altLang="zh-CN" sz="2400" dirty="0" smtClean="0"/>
              <a:t>(</a:t>
            </a:r>
            <a:r>
              <a:rPr lang="zh-CN" altLang="en-US" sz="2400" dirty="0"/>
              <a:t>五</a:t>
            </a:r>
            <a:r>
              <a:rPr lang="en-US" altLang="zh-CN" sz="2400" dirty="0"/>
              <a:t>)</a:t>
            </a:r>
            <a:r>
              <a:rPr lang="zh-CN" altLang="en-US" sz="2400" dirty="0"/>
              <a:t>债权人免除债务</a:t>
            </a:r>
          </a:p>
          <a:p>
            <a:pPr marL="357188" indent="266700"/>
            <a:r>
              <a:rPr lang="zh-CN" altLang="en-US" sz="2000" dirty="0"/>
              <a:t>债权人免除债务</a:t>
            </a:r>
            <a:r>
              <a:rPr lang="en-US" altLang="zh-CN" sz="2000" dirty="0"/>
              <a:t>,</a:t>
            </a:r>
            <a:r>
              <a:rPr lang="zh-CN" altLang="en-US" sz="2000" dirty="0"/>
              <a:t>即债权人自愿放弃债权</a:t>
            </a:r>
            <a:r>
              <a:rPr lang="en-US" altLang="zh-CN" sz="2000" dirty="0"/>
              <a:t>,</a:t>
            </a:r>
            <a:r>
              <a:rPr lang="zh-CN" altLang="en-US" sz="2000" dirty="0"/>
              <a:t>债务人的债务即被解除</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smtClean="0"/>
              <a:t>债权人免除债务人</a:t>
            </a:r>
            <a:r>
              <a:rPr lang="zh-CN" altLang="en-US" sz="2000" dirty="0"/>
              <a:t>部分或者全部债务的</a:t>
            </a:r>
            <a:r>
              <a:rPr lang="en-US" altLang="zh-CN" sz="2000" dirty="0"/>
              <a:t>,</a:t>
            </a:r>
            <a:r>
              <a:rPr lang="zh-CN" altLang="en-US" sz="2000" dirty="0"/>
              <a:t>合同的权利义务部分或者全部终止</a:t>
            </a:r>
            <a:r>
              <a:rPr lang="en-US" altLang="zh-CN" sz="2000" dirty="0"/>
              <a:t>.</a:t>
            </a:r>
          </a:p>
          <a:p>
            <a:pPr indent="623888"/>
            <a:endParaRPr lang="en-US" altLang="zh-CN" sz="2400" dirty="0" smtClean="0"/>
          </a:p>
          <a:p>
            <a:pPr indent="623888"/>
            <a:r>
              <a:rPr lang="en-US" altLang="zh-CN" sz="2400" dirty="0" smtClean="0"/>
              <a:t>(</a:t>
            </a:r>
            <a:r>
              <a:rPr lang="zh-CN" altLang="en-US" sz="2400" dirty="0"/>
              <a:t>六</a:t>
            </a:r>
            <a:r>
              <a:rPr lang="en-US" altLang="zh-CN" sz="2400" dirty="0"/>
              <a:t>)</a:t>
            </a:r>
            <a:r>
              <a:rPr lang="zh-CN" altLang="en-US" sz="2400" dirty="0"/>
              <a:t>债权债务同归于一人</a:t>
            </a:r>
          </a:p>
          <a:p>
            <a:pPr marL="357188" indent="266700"/>
            <a:r>
              <a:rPr lang="zh-CN" altLang="en-US" sz="2000" dirty="0"/>
              <a:t>某种事实的发生</a:t>
            </a:r>
            <a:r>
              <a:rPr lang="en-US" altLang="zh-CN" sz="2000" dirty="0"/>
              <a:t>,</a:t>
            </a:r>
            <a:r>
              <a:rPr lang="zh-CN" altLang="en-US" sz="2000" dirty="0"/>
              <a:t>使一项合同中原本一方当事人享有的债权和由另一方当事人承担</a:t>
            </a:r>
            <a:r>
              <a:rPr lang="zh-CN" altLang="en-US" sz="2000" dirty="0" smtClean="0"/>
              <a:t>的义务统归一人时</a:t>
            </a:r>
            <a:r>
              <a:rPr lang="en-US" altLang="zh-CN" sz="2000" dirty="0"/>
              <a:t>,</a:t>
            </a:r>
            <a:r>
              <a:rPr lang="zh-CN" altLang="en-US" sz="2000" dirty="0"/>
              <a:t>合同的履行就失去了意义</a:t>
            </a:r>
            <a:r>
              <a:rPr lang="en-US" altLang="zh-CN" sz="2000" dirty="0"/>
              <a:t>,</a:t>
            </a:r>
            <a:r>
              <a:rPr lang="zh-CN" altLang="en-US" sz="2000" dirty="0"/>
              <a:t>合同的权利义务终止</a:t>
            </a:r>
            <a:r>
              <a:rPr lang="en-US" altLang="zh-CN" sz="2000" dirty="0"/>
              <a:t>,</a:t>
            </a:r>
            <a:r>
              <a:rPr lang="zh-CN" altLang="en-US" sz="2000" dirty="0"/>
              <a:t>如企业合并等</a:t>
            </a:r>
            <a:r>
              <a:rPr lang="en-US" altLang="zh-CN" sz="2000" dirty="0"/>
              <a:t>.«</a:t>
            </a:r>
            <a:r>
              <a:rPr lang="zh-CN" altLang="en-US" sz="2000" dirty="0"/>
              <a:t>合同法</a:t>
            </a:r>
            <a:r>
              <a:rPr lang="en-US" altLang="zh-CN" sz="2000" dirty="0"/>
              <a:t>»</a:t>
            </a:r>
            <a:r>
              <a:rPr lang="zh-CN" altLang="en-US" sz="2000" dirty="0" smtClean="0"/>
              <a:t>规定</a:t>
            </a:r>
            <a:r>
              <a:rPr lang="en-US" altLang="zh-CN" sz="2000" dirty="0"/>
              <a:t>,</a:t>
            </a:r>
            <a:r>
              <a:rPr lang="zh-CN" altLang="en-US" sz="2000" dirty="0"/>
              <a:t>债权和债务同归于一人的</a:t>
            </a:r>
            <a:r>
              <a:rPr lang="en-US" altLang="zh-CN" sz="2000" dirty="0"/>
              <a:t>,</a:t>
            </a:r>
            <a:r>
              <a:rPr lang="zh-CN" altLang="en-US" sz="2000" dirty="0"/>
              <a:t>合同的权利义务终止</a:t>
            </a:r>
            <a:r>
              <a:rPr lang="en-US" altLang="zh-CN" sz="2000" dirty="0"/>
              <a:t>,</a:t>
            </a:r>
            <a:r>
              <a:rPr lang="zh-CN" altLang="en-US" sz="2000" dirty="0"/>
              <a:t>但涉及第三人利益的除外</a:t>
            </a:r>
            <a:r>
              <a:rPr lang="en-US" altLang="zh-CN" sz="2000" dirty="0"/>
              <a:t>.</a:t>
            </a:r>
          </a:p>
          <a:p>
            <a:pPr indent="623888"/>
            <a:endParaRPr lang="en-US" altLang="zh-CN" sz="2400" dirty="0" smtClean="0"/>
          </a:p>
          <a:p>
            <a:pPr indent="623888"/>
            <a:r>
              <a:rPr lang="en-US" altLang="zh-CN" sz="2400" dirty="0" smtClean="0"/>
              <a:t>(</a:t>
            </a:r>
            <a:r>
              <a:rPr lang="zh-CN" altLang="en-US" sz="2400" dirty="0"/>
              <a:t>七</a:t>
            </a:r>
            <a:r>
              <a:rPr lang="en-US" altLang="zh-CN" sz="2400" dirty="0"/>
              <a:t>)</a:t>
            </a:r>
            <a:r>
              <a:rPr lang="zh-CN" altLang="en-US" sz="2400" dirty="0"/>
              <a:t>法律规定或者当事人约定终止的其他情形</a:t>
            </a:r>
          </a:p>
          <a:p>
            <a:pPr marL="357188" indent="266700"/>
            <a:r>
              <a:rPr lang="zh-CN" altLang="en-US" sz="2000" dirty="0"/>
              <a:t>除了前述合同的权利义务终止的情形外</a:t>
            </a:r>
            <a:r>
              <a:rPr lang="en-US" altLang="zh-CN" sz="2000" dirty="0"/>
              <a:t>,</a:t>
            </a:r>
            <a:r>
              <a:rPr lang="zh-CN" altLang="en-US" sz="2000" dirty="0"/>
              <a:t>出现了法律规定的终止的其他情形的</a:t>
            </a:r>
            <a:r>
              <a:rPr lang="en-US" altLang="zh-CN" sz="2000" dirty="0"/>
              <a:t>,</a:t>
            </a:r>
            <a:r>
              <a:rPr lang="zh-CN" altLang="en-US" sz="2000" dirty="0" smtClean="0"/>
              <a:t>合同的权利义务也可以终止</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8493148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合同违约责任</a:t>
            </a:r>
          </a:p>
        </p:txBody>
      </p:sp>
      <p:sp>
        <p:nvSpPr>
          <p:cNvPr id="37" name="文本框 36"/>
          <p:cNvSpPr txBox="1"/>
          <p:nvPr/>
        </p:nvSpPr>
        <p:spPr>
          <a:xfrm>
            <a:off x="556967" y="803294"/>
            <a:ext cx="11005661" cy="5262979"/>
          </a:xfrm>
          <a:prstGeom prst="rect">
            <a:avLst/>
          </a:prstGeom>
          <a:noFill/>
        </p:spPr>
        <p:txBody>
          <a:bodyPr wrap="square" rtlCol="0">
            <a:spAutoFit/>
          </a:bodyPr>
          <a:lstStyle/>
          <a:p>
            <a:r>
              <a:rPr lang="zh-CN" altLang="en-US" sz="2400" b="1" dirty="0"/>
              <a:t>一、违约责任的概念</a:t>
            </a:r>
          </a:p>
          <a:p>
            <a:pPr indent="534988"/>
            <a:r>
              <a:rPr lang="zh-CN" altLang="en-US" sz="2400" dirty="0"/>
              <a:t>依法订立的有效合同对当事人双方来说</a:t>
            </a:r>
            <a:r>
              <a:rPr lang="en-US" altLang="zh-CN" sz="2400" dirty="0"/>
              <a:t>,</a:t>
            </a:r>
            <a:r>
              <a:rPr lang="zh-CN" altLang="en-US" sz="2400" dirty="0"/>
              <a:t>都有法律约束力</a:t>
            </a:r>
            <a:r>
              <a:rPr lang="en-US" altLang="zh-CN" sz="2400" dirty="0"/>
              <a:t>.</a:t>
            </a:r>
            <a:r>
              <a:rPr lang="zh-CN" altLang="en-US" sz="2400" dirty="0"/>
              <a:t>如果不履行或者</a:t>
            </a:r>
            <a:r>
              <a:rPr lang="zh-CN" altLang="en-US" sz="2400" dirty="0" smtClean="0"/>
              <a:t>履行义务不符合约</a:t>
            </a:r>
            <a:r>
              <a:rPr lang="zh-CN" altLang="en-US" sz="2400" dirty="0"/>
              <a:t>定</a:t>
            </a:r>
            <a:r>
              <a:rPr lang="en-US" altLang="zh-CN" sz="2400" dirty="0"/>
              <a:t>,</a:t>
            </a:r>
            <a:r>
              <a:rPr lang="zh-CN" altLang="en-US" sz="2400" dirty="0"/>
              <a:t>就要承担违约责任</a:t>
            </a:r>
            <a:r>
              <a:rPr lang="en-US" altLang="zh-CN" sz="2400" dirty="0"/>
              <a:t>.</a:t>
            </a:r>
            <a:r>
              <a:rPr lang="zh-CN" altLang="en-US" sz="2400" dirty="0"/>
              <a:t>只有这样</a:t>
            </a:r>
            <a:r>
              <a:rPr lang="en-US" altLang="zh-CN" sz="2400" dirty="0"/>
              <a:t>,</a:t>
            </a:r>
            <a:r>
              <a:rPr lang="zh-CN" altLang="en-US" sz="2400" dirty="0"/>
              <a:t>才能促使当事人双方及时全面地履行合同</a:t>
            </a:r>
            <a:r>
              <a:rPr lang="en-US" altLang="zh-CN" sz="2400" dirty="0"/>
              <a:t>,</a:t>
            </a:r>
            <a:r>
              <a:rPr lang="zh-CN" altLang="en-US" sz="2400" dirty="0" smtClean="0"/>
              <a:t>保护</a:t>
            </a:r>
            <a:r>
              <a:rPr lang="zh-CN" altLang="en-US" sz="2400" dirty="0"/>
              <a:t>当事人的合法权益</a:t>
            </a:r>
            <a:r>
              <a:rPr lang="en-US" altLang="zh-CN" sz="2400" dirty="0"/>
              <a:t>;</a:t>
            </a:r>
            <a:r>
              <a:rPr lang="zh-CN" altLang="en-US" sz="2400" dirty="0"/>
              <a:t>否则</a:t>
            </a:r>
            <a:r>
              <a:rPr lang="en-US" altLang="zh-CN" sz="2400" dirty="0"/>
              <a:t>,</a:t>
            </a:r>
            <a:r>
              <a:rPr lang="zh-CN" altLang="en-US" sz="2400" dirty="0"/>
              <a:t>合同就成了一纸空文</a:t>
            </a:r>
            <a:r>
              <a:rPr lang="en-US" altLang="zh-CN" sz="2400" dirty="0"/>
              <a:t>.</a:t>
            </a:r>
            <a:r>
              <a:rPr lang="zh-CN" altLang="en-US" sz="2400" dirty="0"/>
              <a:t>规定合同违约责任制度</a:t>
            </a:r>
            <a:r>
              <a:rPr lang="en-US" altLang="zh-CN" sz="2400" dirty="0"/>
              <a:t>,</a:t>
            </a:r>
            <a:r>
              <a:rPr lang="zh-CN" altLang="en-US" sz="2400" dirty="0"/>
              <a:t>是保证</a:t>
            </a:r>
            <a:r>
              <a:rPr lang="zh-CN" altLang="en-US" sz="2400" dirty="0" smtClean="0"/>
              <a:t>当事人履行义务</a:t>
            </a:r>
            <a:r>
              <a:rPr lang="zh-CN" altLang="en-US" sz="2400" dirty="0"/>
              <a:t>的重要措施</a:t>
            </a:r>
            <a:r>
              <a:rPr lang="en-US" altLang="zh-CN" sz="2400" dirty="0"/>
              <a:t>,</a:t>
            </a:r>
            <a:r>
              <a:rPr lang="zh-CN" altLang="en-US" sz="2400" dirty="0"/>
              <a:t>有利于促进合同的履行和弥补违约造成的损失</a:t>
            </a:r>
            <a:r>
              <a:rPr lang="en-US" altLang="zh-CN" sz="2400" dirty="0"/>
              <a:t>,</a:t>
            </a:r>
            <a:r>
              <a:rPr lang="zh-CN" altLang="en-US" sz="2400" dirty="0" smtClean="0"/>
              <a:t>对合同当事人和整个社会</a:t>
            </a:r>
            <a:r>
              <a:rPr lang="zh-CN" altLang="en-US" sz="2400" dirty="0"/>
              <a:t>都是有益的</a:t>
            </a:r>
            <a:r>
              <a:rPr lang="en-US" altLang="zh-CN" sz="2400" dirty="0"/>
              <a:t>.</a:t>
            </a:r>
          </a:p>
          <a:p>
            <a:pPr indent="534988"/>
            <a:r>
              <a:rPr lang="zh-CN" altLang="en-US" sz="2400" dirty="0"/>
              <a:t>违约责任</a:t>
            </a:r>
            <a:r>
              <a:rPr lang="en-US" altLang="zh-CN" sz="2400" dirty="0"/>
              <a:t>,</a:t>
            </a:r>
            <a:r>
              <a:rPr lang="zh-CN" altLang="en-US" sz="2400" dirty="0"/>
              <a:t>即违反合同的民事责任</a:t>
            </a:r>
            <a:r>
              <a:rPr lang="en-US" altLang="zh-CN" sz="2400" dirty="0"/>
              <a:t>,</a:t>
            </a:r>
            <a:r>
              <a:rPr lang="zh-CN" altLang="en-US" sz="2400" dirty="0"/>
              <a:t>是指当事人一方不履行合同义务或者</a:t>
            </a:r>
            <a:r>
              <a:rPr lang="zh-CN" altLang="en-US" sz="2400" dirty="0" smtClean="0"/>
              <a:t>履行合同义务不符合约</a:t>
            </a:r>
            <a:r>
              <a:rPr lang="zh-CN" altLang="en-US" sz="2400" dirty="0"/>
              <a:t>定的</a:t>
            </a:r>
            <a:r>
              <a:rPr lang="en-US" altLang="zh-CN" sz="2400" dirty="0"/>
              <a:t>,</a:t>
            </a:r>
            <a:r>
              <a:rPr lang="zh-CN" altLang="en-US" sz="2400" dirty="0"/>
              <a:t>应当承担的继续履行、采取补救措施或者赔偿损失等法律责任</a:t>
            </a:r>
            <a:r>
              <a:rPr lang="en-US" altLang="zh-CN" sz="2400" dirty="0"/>
              <a:t>.«</a:t>
            </a:r>
            <a:r>
              <a:rPr lang="zh-CN" altLang="en-US" sz="2400" dirty="0"/>
              <a:t>合同法</a:t>
            </a:r>
            <a:r>
              <a:rPr lang="en-US" altLang="zh-CN" sz="2400" dirty="0"/>
              <a:t>»</a:t>
            </a:r>
            <a:r>
              <a:rPr lang="zh-CN" altLang="en-US" sz="2400" dirty="0" smtClean="0"/>
              <a:t>规定</a:t>
            </a:r>
            <a:r>
              <a:rPr lang="en-US" altLang="zh-CN" sz="2400" dirty="0"/>
              <a:t>,</a:t>
            </a:r>
            <a:r>
              <a:rPr lang="zh-CN" altLang="en-US" sz="2400" dirty="0"/>
              <a:t>当事人双方都违反合同的</a:t>
            </a:r>
            <a:r>
              <a:rPr lang="en-US" altLang="zh-CN" sz="2400" dirty="0"/>
              <a:t>,</a:t>
            </a:r>
            <a:r>
              <a:rPr lang="zh-CN" altLang="en-US" sz="2400" dirty="0"/>
              <a:t>应当各自承担相应的责任</a:t>
            </a:r>
            <a:r>
              <a:rPr lang="en-US" altLang="zh-CN" sz="2400" dirty="0"/>
              <a:t>.</a:t>
            </a:r>
          </a:p>
          <a:p>
            <a:pPr indent="534988"/>
            <a:r>
              <a:rPr lang="zh-CN" altLang="en-US" sz="2400" dirty="0"/>
              <a:t>一般来说</a:t>
            </a:r>
            <a:r>
              <a:rPr lang="en-US" altLang="zh-CN" sz="2400" dirty="0"/>
              <a:t>,</a:t>
            </a:r>
            <a:r>
              <a:rPr lang="zh-CN" altLang="en-US" sz="2400" dirty="0"/>
              <a:t>违约责任的追究要在合同履行期限届满时才能行使</a:t>
            </a:r>
            <a:r>
              <a:rPr lang="en-US" altLang="zh-CN" sz="2400" dirty="0"/>
              <a:t>,</a:t>
            </a:r>
            <a:r>
              <a:rPr lang="zh-CN" altLang="en-US" sz="2400" dirty="0"/>
              <a:t>因为只有在</a:t>
            </a:r>
            <a:r>
              <a:rPr lang="zh-CN" altLang="en-US" sz="2400" dirty="0" smtClean="0"/>
              <a:t>履行期届满时</a:t>
            </a:r>
            <a:r>
              <a:rPr lang="en-US" altLang="zh-CN" sz="2400" dirty="0"/>
              <a:t>,</a:t>
            </a:r>
            <a:r>
              <a:rPr lang="zh-CN" altLang="en-US" sz="2400" dirty="0"/>
              <a:t>才能确定债务人是否履行合同或者履行合同是否符合约定</a:t>
            </a:r>
            <a:r>
              <a:rPr lang="en-US" altLang="zh-CN" sz="2400" dirty="0"/>
              <a:t>.</a:t>
            </a:r>
            <a:r>
              <a:rPr lang="zh-CN" altLang="en-US" sz="2400" dirty="0"/>
              <a:t>但是</a:t>
            </a:r>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smtClean="0"/>
              <a:t>当事人</a:t>
            </a:r>
            <a:r>
              <a:rPr lang="zh-CN" altLang="en-US" sz="2400" dirty="0"/>
              <a:t>一方明确表示或者以自己的行为表明不履行合同义务的</a:t>
            </a:r>
            <a:r>
              <a:rPr lang="en-US" altLang="zh-CN" sz="2400" dirty="0"/>
              <a:t>,</a:t>
            </a:r>
            <a:r>
              <a:rPr lang="zh-CN" altLang="en-US" sz="2400" dirty="0"/>
              <a:t>对方可以在</a:t>
            </a:r>
            <a:r>
              <a:rPr lang="zh-CN" altLang="en-US" sz="2400" dirty="0" smtClean="0"/>
              <a:t>履行期限届满之前要求其承担违约责</a:t>
            </a:r>
            <a:r>
              <a:rPr lang="zh-CN" altLang="en-US" sz="2400" dirty="0"/>
              <a:t>任</a:t>
            </a:r>
            <a:r>
              <a:rPr lang="en-US" altLang="zh-CN" sz="2400" dirty="0"/>
              <a:t>.</a:t>
            </a:r>
            <a:r>
              <a:rPr lang="zh-CN" altLang="en-US" sz="2400" dirty="0"/>
              <a:t>违约行为发生于合同期届到来之前的</a:t>
            </a:r>
            <a:r>
              <a:rPr lang="en-US" altLang="zh-CN" sz="2400" dirty="0"/>
              <a:t>,</a:t>
            </a:r>
            <a:r>
              <a:rPr lang="zh-CN" altLang="en-US" sz="2400" dirty="0"/>
              <a:t>为预期违约</a:t>
            </a:r>
            <a:r>
              <a:rPr lang="en-US" altLang="zh-CN" sz="2400" dirty="0"/>
              <a:t>,</a:t>
            </a:r>
            <a:r>
              <a:rPr lang="zh-CN" altLang="en-US" sz="2400" dirty="0" smtClean="0"/>
              <a:t>包括明示毁约和</a:t>
            </a:r>
            <a:r>
              <a:rPr lang="zh-CN" altLang="en-US" sz="2400" dirty="0"/>
              <a:t>默示毁约</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701761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合同违约责任</a:t>
            </a:r>
          </a:p>
        </p:txBody>
      </p:sp>
      <p:sp>
        <p:nvSpPr>
          <p:cNvPr id="37" name="文本框 36"/>
          <p:cNvSpPr txBox="1"/>
          <p:nvPr/>
        </p:nvSpPr>
        <p:spPr>
          <a:xfrm>
            <a:off x="556967" y="803294"/>
            <a:ext cx="11005661" cy="5570756"/>
          </a:xfrm>
          <a:prstGeom prst="rect">
            <a:avLst/>
          </a:prstGeom>
          <a:noFill/>
        </p:spPr>
        <p:txBody>
          <a:bodyPr wrap="square" rtlCol="0">
            <a:spAutoFit/>
          </a:bodyPr>
          <a:lstStyle/>
          <a:p>
            <a:r>
              <a:rPr lang="zh-CN" altLang="en-US" sz="2400" dirty="0"/>
              <a:t>二、承担违约责任的主要形式</a:t>
            </a:r>
          </a:p>
          <a:p>
            <a:pPr indent="534988"/>
            <a:r>
              <a:rPr lang="zh-CN" altLang="en-US" sz="2400" dirty="0"/>
              <a:t>根据</a:t>
            </a:r>
            <a:r>
              <a:rPr lang="en-US" altLang="zh-CN" sz="2400" dirty="0"/>
              <a:t>«</a:t>
            </a:r>
            <a:r>
              <a:rPr lang="zh-CN" altLang="en-US" sz="2400" dirty="0"/>
              <a:t>合同法</a:t>
            </a:r>
            <a:r>
              <a:rPr lang="en-US" altLang="zh-CN" sz="2400" dirty="0"/>
              <a:t>»</a:t>
            </a:r>
            <a:r>
              <a:rPr lang="zh-CN" altLang="en-US" sz="2400" dirty="0"/>
              <a:t>的规定</a:t>
            </a:r>
            <a:r>
              <a:rPr lang="en-US" altLang="zh-CN" sz="2400" dirty="0"/>
              <a:t>,</a:t>
            </a:r>
            <a:r>
              <a:rPr lang="zh-CN" altLang="en-US" sz="2400" dirty="0"/>
              <a:t>违约的当事人承担违约责任的形式主要有继续履行、</a:t>
            </a:r>
            <a:r>
              <a:rPr lang="zh-CN" altLang="en-US" sz="2400" dirty="0" smtClean="0"/>
              <a:t>采取补救措施</a:t>
            </a:r>
            <a:r>
              <a:rPr lang="zh-CN" altLang="en-US" sz="2400" dirty="0"/>
              <a:t>、赔偿损失、支付违约金和给付或者双倍返还定金等</a:t>
            </a:r>
            <a:r>
              <a:rPr lang="en-US" altLang="zh-CN" sz="2400" dirty="0"/>
              <a:t>.</a:t>
            </a:r>
            <a:r>
              <a:rPr lang="zh-CN" altLang="en-US" sz="2400" dirty="0"/>
              <a:t>具体适用哪种形式</a:t>
            </a:r>
            <a:r>
              <a:rPr lang="en-US" altLang="zh-CN" sz="2400" dirty="0"/>
              <a:t>,</a:t>
            </a:r>
            <a:r>
              <a:rPr lang="zh-CN" altLang="en-US" sz="2400" dirty="0" smtClean="0"/>
              <a:t>由当事人根据法律规</a:t>
            </a:r>
            <a:r>
              <a:rPr lang="zh-CN" altLang="en-US" sz="2400" dirty="0"/>
              <a:t>定和自己的要求加以选择</a:t>
            </a:r>
            <a:r>
              <a:rPr lang="en-US" altLang="zh-CN" sz="2400" dirty="0"/>
              <a:t>.</a:t>
            </a:r>
          </a:p>
          <a:p>
            <a:pPr indent="446088"/>
            <a:r>
              <a:rPr lang="en-US" altLang="zh-CN" sz="2400" dirty="0"/>
              <a:t>(</a:t>
            </a:r>
            <a:r>
              <a:rPr lang="zh-CN" altLang="en-US" sz="2400" dirty="0"/>
              <a:t>一</a:t>
            </a:r>
            <a:r>
              <a:rPr lang="en-US" altLang="zh-CN" sz="2400" dirty="0"/>
              <a:t>)</a:t>
            </a:r>
            <a:r>
              <a:rPr lang="zh-CN" altLang="en-US" sz="2400" dirty="0"/>
              <a:t>继续履行</a:t>
            </a:r>
          </a:p>
          <a:p>
            <a:pPr indent="446088"/>
            <a:r>
              <a:rPr lang="zh-CN" altLang="en-US" sz="2000" dirty="0"/>
              <a:t>订立合同的目的是实现合同的约定</a:t>
            </a:r>
            <a:r>
              <a:rPr lang="en-US" altLang="zh-CN" sz="2000" dirty="0"/>
              <a:t>,</a:t>
            </a:r>
            <a:r>
              <a:rPr lang="zh-CN" altLang="en-US" sz="2000" dirty="0"/>
              <a:t>即实际履行合同</a:t>
            </a:r>
            <a:r>
              <a:rPr lang="en-US" altLang="zh-CN" sz="2000" dirty="0"/>
              <a:t>.</a:t>
            </a:r>
            <a:r>
              <a:rPr lang="zh-CN" altLang="en-US" sz="2000" dirty="0"/>
              <a:t>继续履行合同既是为了实现</a:t>
            </a:r>
            <a:r>
              <a:rPr lang="zh-CN" altLang="en-US" sz="2000" dirty="0" smtClean="0"/>
              <a:t>合同的</a:t>
            </a:r>
            <a:r>
              <a:rPr lang="zh-CN" altLang="en-US" sz="2000" dirty="0"/>
              <a:t>目的</a:t>
            </a:r>
            <a:r>
              <a:rPr lang="en-US" altLang="zh-CN" sz="2000" dirty="0"/>
              <a:t>,</a:t>
            </a:r>
            <a:r>
              <a:rPr lang="zh-CN" altLang="en-US" sz="2000" dirty="0"/>
              <a:t>又是一种违约责任</a:t>
            </a:r>
            <a:r>
              <a:rPr lang="en-US" altLang="zh-CN" sz="2000" dirty="0" smtClean="0"/>
              <a:t>.</a:t>
            </a:r>
            <a:r>
              <a:rPr lang="zh-CN" altLang="en-US" sz="2000" dirty="0"/>
              <a:t>当事人一方违反合同约定</a:t>
            </a:r>
            <a:r>
              <a:rPr lang="en-US" altLang="zh-CN" sz="2000" dirty="0"/>
              <a:t>,</a:t>
            </a:r>
            <a:r>
              <a:rPr lang="zh-CN" altLang="en-US" sz="2000" dirty="0"/>
              <a:t>不履行合同或者</a:t>
            </a:r>
            <a:r>
              <a:rPr lang="zh-CN" altLang="en-US" sz="2000" dirty="0" smtClean="0"/>
              <a:t>履行不符合约定</a:t>
            </a:r>
            <a:r>
              <a:rPr lang="en-US" altLang="zh-CN" sz="2000" dirty="0"/>
              <a:t>,</a:t>
            </a:r>
            <a:r>
              <a:rPr lang="zh-CN" altLang="en-US" sz="2000" dirty="0"/>
              <a:t>对方当事人有权要求其继续履行</a:t>
            </a:r>
            <a:r>
              <a:rPr lang="en-US" altLang="zh-CN" sz="2000" dirty="0"/>
              <a:t>,</a:t>
            </a:r>
            <a:r>
              <a:rPr lang="zh-CN" altLang="en-US" sz="2000" dirty="0"/>
              <a:t>以维护自己的合法权益</a:t>
            </a:r>
            <a:r>
              <a:rPr lang="en-US" altLang="zh-CN" sz="2000" dirty="0" smtClean="0"/>
              <a:t>.</a:t>
            </a:r>
          </a:p>
          <a:p>
            <a:pPr indent="446088"/>
            <a:endParaRPr lang="en-US" altLang="zh-CN" sz="2400" dirty="0" smtClean="0"/>
          </a:p>
          <a:p>
            <a:pPr indent="446088"/>
            <a:r>
              <a:rPr lang="en-US" altLang="zh-CN" sz="2400" dirty="0" smtClean="0"/>
              <a:t>(</a:t>
            </a:r>
            <a:r>
              <a:rPr lang="zh-CN" altLang="en-US" sz="2400" dirty="0"/>
              <a:t>二</a:t>
            </a:r>
            <a:r>
              <a:rPr lang="en-US" altLang="zh-CN" sz="2400" dirty="0"/>
              <a:t>)</a:t>
            </a:r>
            <a:r>
              <a:rPr lang="zh-CN" altLang="en-US" sz="2400" dirty="0"/>
              <a:t>采取补救措施</a:t>
            </a:r>
          </a:p>
          <a:p>
            <a:pPr indent="4460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质量不符合约定的</a:t>
            </a:r>
            <a:r>
              <a:rPr lang="en-US" altLang="zh-CN" sz="2000" dirty="0"/>
              <a:t>,</a:t>
            </a:r>
            <a:r>
              <a:rPr lang="zh-CN" altLang="en-US" sz="2000" dirty="0"/>
              <a:t>应当按照当事人的约定承担违约责任</a:t>
            </a:r>
            <a:r>
              <a:rPr lang="en-US" altLang="zh-CN" sz="2000" dirty="0" smtClean="0"/>
              <a:t>.</a:t>
            </a:r>
          </a:p>
          <a:p>
            <a:pPr indent="446088"/>
            <a:endParaRPr lang="en-US" altLang="zh-CN" sz="2400" dirty="0" smtClean="0"/>
          </a:p>
          <a:p>
            <a:pPr indent="446088"/>
            <a:r>
              <a:rPr lang="en-US" altLang="zh-CN" sz="2400" dirty="0" smtClean="0"/>
              <a:t>(</a:t>
            </a:r>
            <a:r>
              <a:rPr lang="zh-CN" altLang="en-US" sz="2400" dirty="0"/>
              <a:t>三</a:t>
            </a:r>
            <a:r>
              <a:rPr lang="en-US" altLang="zh-CN" sz="2400" dirty="0"/>
              <a:t>)</a:t>
            </a:r>
            <a:r>
              <a:rPr lang="zh-CN" altLang="en-US" sz="2400" dirty="0"/>
              <a:t>赔偿损失</a:t>
            </a:r>
          </a:p>
          <a:p>
            <a:pPr indent="446088"/>
            <a:r>
              <a:rPr lang="zh-CN" altLang="en-US" sz="2000" dirty="0"/>
              <a:t>当事人一方不履行合同义务或者履行合同义务不符合约定的</a:t>
            </a:r>
            <a:r>
              <a:rPr lang="en-US" altLang="zh-CN" sz="2000" dirty="0"/>
              <a:t>,</a:t>
            </a:r>
            <a:r>
              <a:rPr lang="zh-CN" altLang="en-US" sz="2000" dirty="0"/>
              <a:t>在履行义务或</a:t>
            </a:r>
            <a:r>
              <a:rPr lang="zh-CN" altLang="en-US" sz="2000" dirty="0" smtClean="0"/>
              <a:t>者采取补救措施</a:t>
            </a:r>
            <a:r>
              <a:rPr lang="zh-CN" altLang="en-US" sz="2000" dirty="0"/>
              <a:t>后</a:t>
            </a:r>
            <a:r>
              <a:rPr lang="en-US" altLang="zh-CN" sz="2000" dirty="0"/>
              <a:t>,</a:t>
            </a:r>
            <a:r>
              <a:rPr lang="zh-CN" altLang="en-US" sz="2000" dirty="0"/>
              <a:t>对方还有其他损失的</a:t>
            </a:r>
            <a:r>
              <a:rPr lang="en-US" altLang="zh-CN" sz="2000" dirty="0"/>
              <a:t>,</a:t>
            </a:r>
            <a:r>
              <a:rPr lang="zh-CN" altLang="en-US" sz="2000" dirty="0"/>
              <a:t>应当赔偿损失</a:t>
            </a:r>
            <a:r>
              <a:rPr lang="en-US" altLang="zh-CN" sz="2000" dirty="0"/>
              <a:t>.</a:t>
            </a:r>
          </a:p>
          <a:p>
            <a:pPr indent="446088"/>
            <a:r>
              <a:rPr lang="zh-CN" altLang="en-US" sz="2000" dirty="0"/>
              <a:t>支付赔偿金是承担违约责任的主要形式之一</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2096049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合同违约责任</a:t>
            </a:r>
          </a:p>
        </p:txBody>
      </p:sp>
      <p:sp>
        <p:nvSpPr>
          <p:cNvPr id="37" name="文本框 36"/>
          <p:cNvSpPr txBox="1"/>
          <p:nvPr/>
        </p:nvSpPr>
        <p:spPr>
          <a:xfrm>
            <a:off x="556967" y="803294"/>
            <a:ext cx="11005661" cy="5078313"/>
          </a:xfrm>
          <a:prstGeom prst="rect">
            <a:avLst/>
          </a:prstGeom>
          <a:noFill/>
        </p:spPr>
        <p:txBody>
          <a:bodyPr wrap="square" rtlCol="0">
            <a:spAutoFit/>
          </a:bodyPr>
          <a:lstStyle/>
          <a:p>
            <a:r>
              <a:rPr lang="zh-CN" altLang="en-US" sz="2400" dirty="0"/>
              <a:t>二、承担违约责任的主要形式</a:t>
            </a:r>
          </a:p>
          <a:p>
            <a:pPr indent="623888"/>
            <a:r>
              <a:rPr lang="en-US" altLang="zh-CN" sz="2400" dirty="0"/>
              <a:t>(</a:t>
            </a:r>
            <a:r>
              <a:rPr lang="zh-CN" altLang="en-US" sz="2400" dirty="0"/>
              <a:t>四</a:t>
            </a:r>
            <a:r>
              <a:rPr lang="en-US" altLang="zh-CN" sz="2400" dirty="0"/>
              <a:t>)</a:t>
            </a:r>
            <a:r>
              <a:rPr lang="zh-CN" altLang="en-US" sz="2400" dirty="0"/>
              <a:t>支付违约金</a:t>
            </a:r>
          </a:p>
          <a:p>
            <a:pPr indent="623888"/>
            <a:r>
              <a:rPr lang="zh-CN" altLang="en-US" sz="2000" dirty="0"/>
              <a:t>违约金</a:t>
            </a:r>
            <a:r>
              <a:rPr lang="en-US" altLang="zh-CN" sz="2000" dirty="0"/>
              <a:t>,</a:t>
            </a:r>
            <a:r>
              <a:rPr lang="zh-CN" altLang="en-US" sz="2000" dirty="0"/>
              <a:t>是指按照当事人的约定或者法律规定</a:t>
            </a:r>
            <a:r>
              <a:rPr lang="en-US" altLang="zh-CN" sz="2000" dirty="0"/>
              <a:t>,</a:t>
            </a:r>
            <a:r>
              <a:rPr lang="zh-CN" altLang="en-US" sz="2000" dirty="0"/>
              <a:t>一方当事人因违约而向另一方</a:t>
            </a:r>
            <a:r>
              <a:rPr lang="zh-CN" altLang="en-US" sz="2000" dirty="0" smtClean="0"/>
              <a:t>支付的金钱</a:t>
            </a:r>
            <a:r>
              <a:rPr lang="en-US" altLang="zh-CN" sz="2000" dirty="0"/>
              <a:t>.</a:t>
            </a:r>
            <a:r>
              <a:rPr lang="zh-CN" altLang="en-US" sz="2000" dirty="0"/>
              <a:t>一般情况下</a:t>
            </a:r>
            <a:r>
              <a:rPr lang="en-US" altLang="zh-CN" sz="2000" dirty="0"/>
              <a:t>,</a:t>
            </a:r>
            <a:r>
              <a:rPr lang="zh-CN" altLang="en-US" sz="2000" dirty="0"/>
              <a:t>违约金的标的物是金钱</a:t>
            </a:r>
            <a:r>
              <a:rPr lang="en-US" altLang="zh-CN" sz="2000" dirty="0"/>
              <a:t>,</a:t>
            </a:r>
            <a:r>
              <a:rPr lang="zh-CN" altLang="en-US" sz="2000" dirty="0"/>
              <a:t>但当事人也可以约定违约金的标</a:t>
            </a:r>
            <a:r>
              <a:rPr lang="zh-CN" altLang="en-US" sz="2000" dirty="0" smtClean="0"/>
              <a:t>的物为金钱以外的</a:t>
            </a:r>
            <a:r>
              <a:rPr lang="zh-CN" altLang="en-US" sz="2000" dirty="0"/>
              <a:t>其他财产</a:t>
            </a:r>
            <a:r>
              <a:rPr lang="en-US" altLang="zh-CN" sz="2000" dirty="0" smtClean="0"/>
              <a:t>.</a:t>
            </a:r>
          </a:p>
          <a:p>
            <a:endParaRPr lang="en-US" altLang="zh-CN" sz="2400" dirty="0" smtClean="0"/>
          </a:p>
          <a:p>
            <a:pPr indent="623888"/>
            <a:r>
              <a:rPr lang="en-US" altLang="zh-CN" sz="2400" dirty="0" smtClean="0"/>
              <a:t>(</a:t>
            </a:r>
            <a:r>
              <a:rPr lang="zh-CN" altLang="en-US" sz="2400" dirty="0"/>
              <a:t>五</a:t>
            </a:r>
            <a:r>
              <a:rPr lang="en-US" altLang="zh-CN" sz="2400" dirty="0"/>
              <a:t>)</a:t>
            </a:r>
            <a:r>
              <a:rPr lang="zh-CN" altLang="en-US" sz="2400" dirty="0"/>
              <a:t>给付或者双倍返还定金</a:t>
            </a:r>
          </a:p>
          <a:p>
            <a:pPr indent="623888"/>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当事人可以依照</a:t>
            </a:r>
            <a:r>
              <a:rPr lang="en-US" altLang="zh-CN" sz="2000" dirty="0"/>
              <a:t>«</a:t>
            </a:r>
            <a:r>
              <a:rPr lang="zh-CN" altLang="en-US" sz="2000" dirty="0"/>
              <a:t>担保法</a:t>
            </a:r>
            <a:r>
              <a:rPr lang="en-US" altLang="zh-CN" sz="2000" dirty="0"/>
              <a:t>»</a:t>
            </a:r>
            <a:r>
              <a:rPr lang="zh-CN" altLang="en-US" sz="2000" dirty="0"/>
              <a:t>约定一方向对方给付定金作为债权的担保</a:t>
            </a:r>
            <a:r>
              <a:rPr lang="en-US" altLang="zh-CN" sz="2000" dirty="0" smtClean="0"/>
              <a:t>.</a:t>
            </a:r>
            <a:r>
              <a:rPr lang="zh-CN" altLang="en-US" sz="2000" dirty="0" smtClean="0"/>
              <a:t>债务人</a:t>
            </a:r>
            <a:r>
              <a:rPr lang="zh-CN" altLang="en-US" sz="2000" dirty="0"/>
              <a:t>履行债务后</a:t>
            </a:r>
            <a:r>
              <a:rPr lang="en-US" altLang="zh-CN" sz="2000" dirty="0"/>
              <a:t>,</a:t>
            </a:r>
            <a:r>
              <a:rPr lang="zh-CN" altLang="en-US" sz="2000" dirty="0"/>
              <a:t>定金应当抵作价款或者收回</a:t>
            </a:r>
            <a:r>
              <a:rPr lang="en-US" altLang="zh-CN" sz="2000" dirty="0"/>
              <a:t>.</a:t>
            </a:r>
            <a:r>
              <a:rPr lang="zh-CN" altLang="en-US" sz="2000" dirty="0"/>
              <a:t>给付定金的一方不履行约定的债务的</a:t>
            </a:r>
            <a:r>
              <a:rPr lang="en-US" altLang="zh-CN" sz="2000" dirty="0"/>
              <a:t>,</a:t>
            </a:r>
            <a:r>
              <a:rPr lang="zh-CN" altLang="en-US" sz="2000" dirty="0" smtClean="0"/>
              <a:t>无权要求返还</a:t>
            </a:r>
            <a:r>
              <a:rPr lang="zh-CN" altLang="en-US" sz="2000" dirty="0"/>
              <a:t>定金</a:t>
            </a:r>
            <a:r>
              <a:rPr lang="en-US" altLang="zh-CN" sz="2000" dirty="0"/>
              <a:t>;</a:t>
            </a:r>
            <a:r>
              <a:rPr lang="zh-CN" altLang="en-US" sz="2000" dirty="0"/>
              <a:t>收受定金的一方不履行约定的债务的</a:t>
            </a:r>
            <a:r>
              <a:rPr lang="en-US" altLang="zh-CN" sz="2000" dirty="0"/>
              <a:t>,</a:t>
            </a:r>
            <a:r>
              <a:rPr lang="zh-CN" altLang="en-US" sz="2000" dirty="0"/>
              <a:t>应当双倍返还定金</a:t>
            </a:r>
            <a:r>
              <a:rPr lang="en-US" altLang="zh-CN" sz="2000" dirty="0" smtClean="0"/>
              <a:t>.</a:t>
            </a:r>
          </a:p>
          <a:p>
            <a:pPr marL="623888"/>
            <a:endParaRPr lang="en-US" altLang="zh-CN" sz="2400" dirty="0" smtClean="0"/>
          </a:p>
          <a:p>
            <a:pPr marL="623888"/>
            <a:r>
              <a:rPr lang="en-US" altLang="zh-CN" sz="2400" dirty="0" smtClean="0"/>
              <a:t>(</a:t>
            </a:r>
            <a:r>
              <a:rPr lang="zh-CN" altLang="en-US" sz="2400" dirty="0"/>
              <a:t>六</a:t>
            </a:r>
            <a:r>
              <a:rPr lang="en-US" altLang="zh-CN" sz="2400" dirty="0"/>
              <a:t>)</a:t>
            </a:r>
            <a:r>
              <a:rPr lang="zh-CN" altLang="en-US" sz="2400" dirty="0"/>
              <a:t>其他法律规定</a:t>
            </a:r>
          </a:p>
          <a:p>
            <a:pPr marL="623888" indent="446088"/>
            <a:r>
              <a:rPr lang="zh-CN" altLang="en-US" sz="2000" dirty="0" smtClean="0"/>
              <a:t>１</a:t>
            </a:r>
            <a:r>
              <a:rPr lang="en-US" altLang="zh-CN" sz="2000" dirty="0" smtClean="0"/>
              <a:t>.</a:t>
            </a:r>
            <a:r>
              <a:rPr lang="zh-CN" altLang="en-US" sz="2000" dirty="0" smtClean="0"/>
              <a:t> </a:t>
            </a:r>
            <a:r>
              <a:rPr lang="zh-CN" altLang="en-US" sz="2000" dirty="0"/>
              <a:t>违约金与定金的选择</a:t>
            </a:r>
          </a:p>
          <a:p>
            <a:pPr marL="623888" indent="446088"/>
            <a:r>
              <a:rPr lang="zh-CN" altLang="en-US" sz="2000" dirty="0" smtClean="0"/>
              <a:t>２</a:t>
            </a:r>
            <a:r>
              <a:rPr lang="en-US" altLang="zh-CN" sz="2000" dirty="0" smtClean="0"/>
              <a:t>.</a:t>
            </a:r>
            <a:r>
              <a:rPr lang="zh-CN" altLang="en-US" sz="2000" dirty="0" smtClean="0"/>
              <a:t> </a:t>
            </a:r>
            <a:r>
              <a:rPr lang="zh-CN" altLang="en-US" sz="2000" dirty="0"/>
              <a:t>减损规则</a:t>
            </a:r>
          </a:p>
          <a:p>
            <a:pPr marL="623888" indent="446088"/>
            <a:r>
              <a:rPr lang="zh-CN" altLang="en-US" sz="2000" dirty="0" smtClean="0"/>
              <a:t>３</a:t>
            </a:r>
            <a:r>
              <a:rPr lang="en-US" altLang="zh-CN" sz="2000" dirty="0" smtClean="0"/>
              <a:t>.</a:t>
            </a:r>
            <a:r>
              <a:rPr lang="zh-CN" altLang="en-US" sz="2000" dirty="0" smtClean="0"/>
              <a:t>因</a:t>
            </a:r>
            <a:r>
              <a:rPr lang="zh-CN" altLang="en-US" sz="2000" dirty="0"/>
              <a:t>第三人的过错造成的违约</a:t>
            </a:r>
          </a:p>
          <a:p>
            <a:pPr marL="623888" indent="446088"/>
            <a:r>
              <a:rPr lang="zh-CN" altLang="en-US" sz="2000" dirty="0" smtClean="0"/>
              <a:t>４</a:t>
            </a:r>
            <a:r>
              <a:rPr lang="en-US" altLang="zh-CN" sz="2000" dirty="0" smtClean="0"/>
              <a:t>.</a:t>
            </a:r>
            <a:r>
              <a:rPr lang="zh-CN" altLang="en-US" sz="2000" dirty="0" smtClean="0"/>
              <a:t> 违约责任与侵权责任竞合</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022677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合同违约责任</a:t>
            </a:r>
          </a:p>
        </p:txBody>
      </p:sp>
      <p:sp>
        <p:nvSpPr>
          <p:cNvPr id="37" name="文本框 36"/>
          <p:cNvSpPr txBox="1"/>
          <p:nvPr/>
        </p:nvSpPr>
        <p:spPr>
          <a:xfrm>
            <a:off x="556967" y="803294"/>
            <a:ext cx="11005661" cy="4154983"/>
          </a:xfrm>
          <a:prstGeom prst="rect">
            <a:avLst/>
          </a:prstGeom>
          <a:noFill/>
        </p:spPr>
        <p:txBody>
          <a:bodyPr wrap="square" rtlCol="0">
            <a:spAutoFit/>
          </a:bodyPr>
          <a:lstStyle/>
          <a:p>
            <a:r>
              <a:rPr lang="zh-CN" altLang="en-US" sz="2400" b="1" dirty="0"/>
              <a:t>三、违约责任的免除</a:t>
            </a:r>
          </a:p>
          <a:p>
            <a:pPr indent="623888"/>
            <a:endParaRPr lang="en-US" altLang="zh-CN" sz="2400" dirty="0" smtClean="0"/>
          </a:p>
          <a:p>
            <a:pPr indent="623888"/>
            <a:r>
              <a:rPr lang="zh-CN" altLang="en-US" sz="2400" dirty="0" smtClean="0"/>
              <a:t>一般来说</a:t>
            </a:r>
            <a:r>
              <a:rPr lang="en-US" altLang="zh-CN" sz="2400" dirty="0"/>
              <a:t>,</a:t>
            </a:r>
            <a:r>
              <a:rPr lang="zh-CN" altLang="en-US" sz="2400" dirty="0"/>
              <a:t>在合同订立之后</a:t>
            </a:r>
            <a:r>
              <a:rPr lang="en-US" altLang="zh-CN" sz="2400" dirty="0"/>
              <a:t>,</a:t>
            </a:r>
            <a:r>
              <a:rPr lang="zh-CN" altLang="en-US" sz="2400" dirty="0"/>
              <a:t>如果一方当事人没有履行合同或者履行合同不符合约定</a:t>
            </a:r>
            <a:r>
              <a:rPr lang="en-US" altLang="zh-CN" sz="2400" dirty="0" smtClean="0"/>
              <a:t>,</a:t>
            </a:r>
            <a:r>
              <a:rPr lang="zh-CN" altLang="en-US" sz="2400" dirty="0" smtClean="0"/>
              <a:t>不论是出于</a:t>
            </a:r>
            <a:r>
              <a:rPr lang="zh-CN" altLang="en-US" sz="2400" dirty="0"/>
              <a:t>自己原因</a:t>
            </a:r>
            <a:r>
              <a:rPr lang="en-US" altLang="zh-CN" sz="2400" dirty="0"/>
              <a:t>,</a:t>
            </a:r>
            <a:r>
              <a:rPr lang="zh-CN" altLang="en-US" sz="2400" dirty="0"/>
              <a:t>还是第三人原因</a:t>
            </a:r>
            <a:r>
              <a:rPr lang="en-US" altLang="zh-CN" sz="2400" dirty="0"/>
              <a:t>,</a:t>
            </a:r>
            <a:r>
              <a:rPr lang="zh-CN" altLang="en-US" sz="2400" dirty="0"/>
              <a:t>都应向对方承担违约责任</a:t>
            </a:r>
            <a:r>
              <a:rPr lang="en-US" altLang="zh-CN" sz="2400" dirty="0"/>
              <a:t>.</a:t>
            </a:r>
            <a:r>
              <a:rPr lang="zh-CN" altLang="en-US" sz="2400" dirty="0"/>
              <a:t>但是</a:t>
            </a:r>
            <a:r>
              <a:rPr lang="en-US" altLang="zh-CN" sz="2400" dirty="0"/>
              <a:t>,</a:t>
            </a:r>
            <a:r>
              <a:rPr lang="zh-CN" altLang="en-US" sz="2400" dirty="0" smtClean="0"/>
              <a:t>如果当事人一方违约是由某些无法</a:t>
            </a:r>
            <a:r>
              <a:rPr lang="zh-CN" altLang="en-US" sz="2400" dirty="0"/>
              <a:t>防止的客观原因造成的</a:t>
            </a:r>
            <a:r>
              <a:rPr lang="en-US" altLang="zh-CN" sz="2400" dirty="0"/>
              <a:t>,</a:t>
            </a:r>
            <a:r>
              <a:rPr lang="zh-CN" altLang="en-US" sz="2400" dirty="0"/>
              <a:t>则可以根据情况免除部分或者全部责任</a:t>
            </a:r>
            <a:r>
              <a:rPr lang="en-US" altLang="zh-CN" sz="2400" dirty="0"/>
              <a:t>.</a:t>
            </a:r>
          </a:p>
          <a:p>
            <a:pPr indent="623888"/>
            <a:r>
              <a:rPr lang="en-US" altLang="zh-CN" sz="2400" dirty="0"/>
              <a:t>«</a:t>
            </a:r>
            <a:r>
              <a:rPr lang="zh-CN" altLang="en-US" sz="2400" dirty="0"/>
              <a:t>合同法</a:t>
            </a:r>
            <a:r>
              <a:rPr lang="en-US" altLang="zh-CN" sz="2400" dirty="0"/>
              <a:t>»</a:t>
            </a:r>
            <a:r>
              <a:rPr lang="zh-CN" altLang="en-US" sz="2400" dirty="0"/>
              <a:t>规定</a:t>
            </a:r>
            <a:r>
              <a:rPr lang="en-US" altLang="zh-CN" sz="2400" dirty="0"/>
              <a:t>,</a:t>
            </a:r>
            <a:r>
              <a:rPr lang="zh-CN" altLang="en-US" sz="2400" dirty="0"/>
              <a:t>因不可抗力不能履行合同的</a:t>
            </a:r>
            <a:r>
              <a:rPr lang="en-US" altLang="zh-CN" sz="2400" dirty="0"/>
              <a:t>,</a:t>
            </a:r>
            <a:r>
              <a:rPr lang="zh-CN" altLang="en-US" sz="2400" dirty="0"/>
              <a:t>根据不可抗力的影响</a:t>
            </a:r>
            <a:r>
              <a:rPr lang="en-US" altLang="zh-CN" sz="2400" dirty="0"/>
              <a:t>,</a:t>
            </a:r>
            <a:r>
              <a:rPr lang="zh-CN" altLang="en-US" sz="2400" dirty="0"/>
              <a:t>部分或</a:t>
            </a:r>
            <a:r>
              <a:rPr lang="zh-CN" altLang="en-US" sz="2400" dirty="0" smtClean="0"/>
              <a:t>者全部免除责</a:t>
            </a:r>
            <a:r>
              <a:rPr lang="zh-CN" altLang="en-US" sz="2400" dirty="0"/>
              <a:t>任</a:t>
            </a:r>
            <a:r>
              <a:rPr lang="en-US" altLang="zh-CN" sz="2400" dirty="0"/>
              <a:t>,</a:t>
            </a:r>
            <a:r>
              <a:rPr lang="zh-CN" altLang="en-US" sz="2400" dirty="0"/>
              <a:t>但法律另有规定的除外</a:t>
            </a:r>
            <a:r>
              <a:rPr lang="en-US" altLang="zh-CN" sz="2400" dirty="0"/>
              <a:t>.</a:t>
            </a:r>
            <a:r>
              <a:rPr lang="zh-CN" altLang="en-US" sz="2400" dirty="0"/>
              <a:t>当事人迟延履行后发生不可抗力的</a:t>
            </a:r>
            <a:r>
              <a:rPr lang="en-US" altLang="zh-CN" sz="2400" dirty="0"/>
              <a:t>,</a:t>
            </a:r>
            <a:r>
              <a:rPr lang="zh-CN" altLang="en-US" sz="2400" dirty="0"/>
              <a:t>不能免除责任</a:t>
            </a:r>
            <a:r>
              <a:rPr lang="en-US" altLang="zh-CN" sz="2400" dirty="0"/>
              <a:t>.«</a:t>
            </a:r>
            <a:r>
              <a:rPr lang="zh-CN" altLang="en-US" sz="2400" dirty="0" smtClean="0"/>
              <a:t>合同法</a:t>
            </a:r>
            <a:r>
              <a:rPr lang="en-US" altLang="zh-CN" sz="2400" dirty="0"/>
              <a:t>»</a:t>
            </a:r>
            <a:r>
              <a:rPr lang="zh-CN" altLang="en-US" sz="2400" dirty="0"/>
              <a:t>所称不可抗力</a:t>
            </a:r>
            <a:r>
              <a:rPr lang="en-US" altLang="zh-CN" sz="2400" dirty="0"/>
              <a:t>,</a:t>
            </a:r>
            <a:r>
              <a:rPr lang="zh-CN" altLang="en-US" sz="2400" dirty="0"/>
              <a:t>是指不能预见、不能避免且不能克服的客观情况</a:t>
            </a:r>
            <a:r>
              <a:rPr lang="en-US" altLang="zh-CN" sz="2400" dirty="0"/>
              <a:t>.</a:t>
            </a:r>
            <a:r>
              <a:rPr lang="zh-CN" altLang="en-US" sz="2400" dirty="0"/>
              <a:t>当事人一方因</a:t>
            </a:r>
            <a:r>
              <a:rPr lang="zh-CN" altLang="en-US" sz="2400" dirty="0" smtClean="0"/>
              <a:t>不可抗力</a:t>
            </a:r>
            <a:r>
              <a:rPr lang="zh-CN" altLang="en-US" sz="2400" dirty="0"/>
              <a:t>不能履行合同的</a:t>
            </a:r>
            <a:r>
              <a:rPr lang="en-US" altLang="zh-CN" sz="2400" dirty="0"/>
              <a:t>,</a:t>
            </a:r>
            <a:r>
              <a:rPr lang="zh-CN" altLang="en-US" sz="2400" dirty="0"/>
              <a:t>应当及时通知对方</a:t>
            </a:r>
            <a:r>
              <a:rPr lang="en-US" altLang="zh-CN" sz="2400" dirty="0"/>
              <a:t>,</a:t>
            </a:r>
            <a:r>
              <a:rPr lang="zh-CN" altLang="en-US" sz="2400" dirty="0"/>
              <a:t>以减轻可能给对方造成的损失</a:t>
            </a:r>
            <a:r>
              <a:rPr lang="en-US" altLang="zh-CN" sz="2400" dirty="0"/>
              <a:t>,</a:t>
            </a:r>
            <a:r>
              <a:rPr lang="zh-CN" altLang="en-US" sz="2400" dirty="0"/>
              <a:t>并应当在合理</a:t>
            </a:r>
            <a:r>
              <a:rPr lang="zh-CN" altLang="en-US" sz="2400" dirty="0" smtClean="0"/>
              <a:t>期限内提供证</a:t>
            </a:r>
            <a:r>
              <a:rPr lang="zh-CN" altLang="en-US" sz="2400" dirty="0"/>
              <a:t>明</a:t>
            </a:r>
            <a:r>
              <a:rPr lang="en-US" altLang="zh-CN" sz="24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1700334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4893647"/>
          </a:xfrm>
          <a:prstGeom prst="rect">
            <a:avLst/>
          </a:prstGeom>
          <a:noFill/>
        </p:spPr>
        <p:txBody>
          <a:bodyPr wrap="square" rtlCol="0">
            <a:spAutoFit/>
          </a:bodyPr>
          <a:lstStyle/>
          <a:p>
            <a:r>
              <a:rPr lang="zh-CN" altLang="en-US" sz="2400" dirty="0"/>
              <a:t>二、合同法的立法概况</a:t>
            </a:r>
          </a:p>
          <a:p>
            <a:pPr indent="623888"/>
            <a:r>
              <a:rPr lang="zh-CN" altLang="en-US" sz="2400" dirty="0"/>
              <a:t>合同法是民法的重要组成部分</a:t>
            </a:r>
            <a:r>
              <a:rPr lang="en-US" altLang="zh-CN" sz="2400" dirty="0"/>
              <a:t>,</a:t>
            </a:r>
            <a:r>
              <a:rPr lang="zh-CN" altLang="en-US" sz="2400" dirty="0"/>
              <a:t>是调整平等主体之间权利义务关系的法律规范的总称</a:t>
            </a:r>
            <a:r>
              <a:rPr lang="en-US" altLang="zh-CN" sz="2400" dirty="0" smtClean="0"/>
              <a:t>.</a:t>
            </a:r>
            <a:r>
              <a:rPr lang="zh-CN" altLang="en-US" sz="2400" dirty="0" smtClean="0"/>
              <a:t>合同法</a:t>
            </a:r>
            <a:r>
              <a:rPr lang="zh-CN" altLang="en-US" sz="2400" dirty="0"/>
              <a:t>是市场经济的基本法律</a:t>
            </a:r>
            <a:r>
              <a:rPr lang="en-US" altLang="zh-CN" sz="2400" dirty="0"/>
              <a:t>,</a:t>
            </a:r>
            <a:r>
              <a:rPr lang="zh-CN" altLang="en-US" sz="2400" dirty="0"/>
              <a:t>与公司、企业的生产经营</a:t>
            </a:r>
            <a:r>
              <a:rPr lang="en-US" altLang="zh-CN" sz="2400" dirty="0"/>
              <a:t>,</a:t>
            </a:r>
            <a:r>
              <a:rPr lang="zh-CN" altLang="en-US" sz="2400" dirty="0"/>
              <a:t>人民群众的生活</a:t>
            </a:r>
            <a:r>
              <a:rPr lang="en-US" altLang="zh-CN" sz="2400" dirty="0"/>
              <a:t>,</a:t>
            </a:r>
            <a:r>
              <a:rPr lang="zh-CN" altLang="en-US" sz="2400" dirty="0"/>
              <a:t>甚至</a:t>
            </a:r>
            <a:r>
              <a:rPr lang="zh-CN" altLang="en-US" sz="2400" dirty="0" smtClean="0"/>
              <a:t>社会经济秩序密切相关</a:t>
            </a:r>
            <a:r>
              <a:rPr lang="en-US" altLang="zh-CN" sz="2400" dirty="0"/>
              <a:t>.</a:t>
            </a:r>
          </a:p>
          <a:p>
            <a:pPr indent="623888"/>
            <a:r>
              <a:rPr lang="zh-CN" altLang="en-US" sz="2400" dirty="0"/>
              <a:t>党的十一届三中全会以来</a:t>
            </a:r>
            <a:r>
              <a:rPr lang="en-US" altLang="zh-CN" sz="2400" dirty="0"/>
              <a:t>,</a:t>
            </a:r>
            <a:r>
              <a:rPr lang="zh-CN" altLang="en-US" sz="2400" dirty="0"/>
              <a:t>我国先后制定了</a:t>
            </a:r>
            <a:r>
              <a:rPr lang="en-US" altLang="zh-CN" sz="2400" dirty="0"/>
              <a:t>«</a:t>
            </a:r>
            <a:r>
              <a:rPr lang="zh-CN" altLang="en-US" sz="2400" dirty="0"/>
              <a:t>中华人民共和国经济合同法</a:t>
            </a:r>
            <a:r>
              <a:rPr lang="en-US" altLang="zh-CN" sz="2400" dirty="0"/>
              <a:t>»«</a:t>
            </a:r>
            <a:r>
              <a:rPr lang="zh-CN" altLang="en-US" sz="2400" dirty="0" smtClean="0"/>
              <a:t>中华人民共和国涉外经济</a:t>
            </a:r>
            <a:r>
              <a:rPr lang="zh-CN" altLang="en-US" sz="2400" dirty="0"/>
              <a:t>合同法</a:t>
            </a:r>
            <a:r>
              <a:rPr lang="en-US" altLang="zh-CN" sz="2400" dirty="0"/>
              <a:t>»«</a:t>
            </a:r>
            <a:r>
              <a:rPr lang="zh-CN" altLang="en-US" sz="2400" dirty="0"/>
              <a:t>中华人民共和国技术合同法</a:t>
            </a:r>
            <a:r>
              <a:rPr lang="en-US" altLang="zh-CN" sz="2400" dirty="0"/>
              <a:t>»</a:t>
            </a:r>
            <a:r>
              <a:rPr lang="zh-CN" altLang="en-US" sz="2400" dirty="0"/>
              <a:t>三部合同法</a:t>
            </a:r>
            <a:r>
              <a:rPr lang="en-US" altLang="zh-CN" sz="2400" dirty="0"/>
              <a:t>(</a:t>
            </a:r>
            <a:r>
              <a:rPr lang="zh-CN" altLang="en-US" sz="2400" dirty="0"/>
              <a:t>三部合同法都已失效</a:t>
            </a:r>
            <a:r>
              <a:rPr lang="en-US" altLang="zh-CN" sz="2400" dirty="0"/>
              <a:t>).</a:t>
            </a:r>
          </a:p>
          <a:p>
            <a:pPr indent="623888"/>
            <a:r>
              <a:rPr lang="zh-CN" altLang="en-US" sz="2400" dirty="0"/>
              <a:t>这三部合同法对保护合同当事人的合法权益</a:t>
            </a:r>
            <a:r>
              <a:rPr lang="en-US" altLang="zh-CN" sz="2400" dirty="0"/>
              <a:t>,</a:t>
            </a:r>
            <a:r>
              <a:rPr lang="zh-CN" altLang="en-US" sz="2400" dirty="0"/>
              <a:t>维护社会经济秩序</a:t>
            </a:r>
            <a:r>
              <a:rPr lang="en-US" altLang="zh-CN" sz="2400" dirty="0"/>
              <a:t>,</a:t>
            </a:r>
            <a:r>
              <a:rPr lang="zh-CN" altLang="en-US" sz="2400" dirty="0"/>
              <a:t>促进国内经济、</a:t>
            </a:r>
            <a:r>
              <a:rPr lang="zh-CN" altLang="en-US" sz="2400" dirty="0" smtClean="0"/>
              <a:t>技术和对外经济贸</a:t>
            </a:r>
            <a:r>
              <a:rPr lang="zh-CN" altLang="en-US" sz="2400" dirty="0"/>
              <a:t>易的发展</a:t>
            </a:r>
            <a:r>
              <a:rPr lang="en-US" altLang="zh-CN" sz="2400" dirty="0"/>
              <a:t>,</a:t>
            </a:r>
            <a:r>
              <a:rPr lang="zh-CN" altLang="en-US" sz="2400" dirty="0"/>
              <a:t>保障社会主义建设事业的顺利进行</a:t>
            </a:r>
            <a:r>
              <a:rPr lang="en-US" altLang="zh-CN" sz="2400" dirty="0"/>
              <a:t>,</a:t>
            </a:r>
            <a:r>
              <a:rPr lang="zh-CN" altLang="en-US" sz="2400" dirty="0"/>
              <a:t>发挥了重要作用</a:t>
            </a:r>
            <a:r>
              <a:rPr lang="en-US" altLang="zh-CN" sz="2400" dirty="0"/>
              <a:t>.</a:t>
            </a:r>
            <a:r>
              <a:rPr lang="zh-CN" altLang="en-US" sz="2400" dirty="0"/>
              <a:t>但是</a:t>
            </a:r>
            <a:r>
              <a:rPr lang="en-US" altLang="zh-CN" sz="2400" dirty="0"/>
              <a:t>,</a:t>
            </a:r>
            <a:r>
              <a:rPr lang="zh-CN" altLang="en-US" sz="2400" dirty="0" smtClean="0"/>
              <a:t>随着改革开</a:t>
            </a:r>
            <a:r>
              <a:rPr lang="zh-CN" altLang="en-US" sz="2400" dirty="0"/>
              <a:t>放的不断深入和扩大</a:t>
            </a:r>
            <a:r>
              <a:rPr lang="en-US" altLang="zh-CN" sz="2400" dirty="0"/>
              <a:t>,</a:t>
            </a:r>
            <a:r>
              <a:rPr lang="zh-CN" altLang="en-US" sz="2400" dirty="0"/>
              <a:t>经济、社会的不断发展</a:t>
            </a:r>
            <a:r>
              <a:rPr lang="en-US" altLang="zh-CN" sz="2400" dirty="0"/>
              <a:t>,</a:t>
            </a:r>
            <a:r>
              <a:rPr lang="zh-CN" altLang="en-US" sz="2400" dirty="0"/>
              <a:t>这三部合同法的调整范围</a:t>
            </a:r>
            <a:r>
              <a:rPr lang="zh-CN" altLang="en-US" sz="2400" dirty="0" smtClean="0"/>
              <a:t>和有些规定已经不能</a:t>
            </a:r>
            <a:r>
              <a:rPr lang="zh-CN" altLang="en-US" sz="2400" dirty="0"/>
              <a:t>完全适应现实的要求</a:t>
            </a:r>
            <a:r>
              <a:rPr lang="en-US" altLang="zh-CN" sz="2400" dirty="0"/>
              <a:t>,</a:t>
            </a:r>
            <a:r>
              <a:rPr lang="zh-CN" altLang="en-US" sz="2400" dirty="0"/>
              <a:t>制定统一的合同法</a:t>
            </a:r>
            <a:r>
              <a:rPr lang="en-US" altLang="zh-CN" sz="2400" dirty="0"/>
              <a:t>.</a:t>
            </a:r>
            <a:r>
              <a:rPr lang="zh-CN" altLang="en-US" sz="2400" dirty="0"/>
              <a:t>立法机关顺应形势发展的需要</a:t>
            </a:r>
            <a:r>
              <a:rPr lang="en-US" altLang="zh-CN" sz="2400" dirty="0"/>
              <a:t>,</a:t>
            </a:r>
            <a:r>
              <a:rPr lang="zh-CN" altLang="en-US" sz="2400" dirty="0" smtClean="0"/>
              <a:t>坚持从中国实际出发</a:t>
            </a:r>
            <a:r>
              <a:rPr lang="en-US" altLang="zh-CN" sz="2400" dirty="0"/>
              <a:t>,</a:t>
            </a:r>
            <a:r>
              <a:rPr lang="zh-CN" altLang="en-US" sz="2400" dirty="0"/>
              <a:t>并借鉴国外的有益经验</a:t>
            </a:r>
            <a:r>
              <a:rPr lang="en-US" altLang="zh-CN" sz="2400" dirty="0"/>
              <a:t>,</a:t>
            </a:r>
            <a:r>
              <a:rPr lang="zh-CN" altLang="en-US" sz="2400" dirty="0"/>
              <a:t>以这三部合同法为基础</a:t>
            </a:r>
            <a:r>
              <a:rPr lang="en-US" altLang="zh-CN" sz="2400" dirty="0"/>
              <a:t>,</a:t>
            </a:r>
            <a:r>
              <a:rPr lang="zh-CN" altLang="en-US" sz="2400" dirty="0"/>
              <a:t>总结实践经验</a:t>
            </a:r>
            <a:r>
              <a:rPr lang="en-US" altLang="zh-CN" sz="2400" dirty="0"/>
              <a:t>,</a:t>
            </a:r>
            <a:r>
              <a:rPr lang="zh-CN" altLang="en-US" sz="2400" dirty="0"/>
              <a:t>制定了一部统</a:t>
            </a:r>
            <a:r>
              <a:rPr lang="zh-CN" altLang="en-US" sz="2400" dirty="0" smtClean="0"/>
              <a:t>一的</a:t>
            </a:r>
            <a:r>
              <a:rPr lang="zh-CN" altLang="en-US" sz="2400" dirty="0"/>
              <a:t>、较为完备的</a:t>
            </a:r>
            <a:r>
              <a:rPr lang="en-US" altLang="zh-CN" sz="2400" dirty="0"/>
              <a:t>«</a:t>
            </a:r>
            <a:r>
              <a:rPr lang="zh-CN" altLang="en-US" sz="2400" dirty="0"/>
              <a:t>合同法</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3184877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4278094"/>
          </a:xfrm>
          <a:prstGeom prst="rect">
            <a:avLst/>
          </a:prstGeom>
          <a:noFill/>
        </p:spPr>
        <p:txBody>
          <a:bodyPr wrap="square" rtlCol="0">
            <a:spAutoFit/>
          </a:bodyPr>
          <a:lstStyle/>
          <a:p>
            <a:r>
              <a:rPr lang="zh-CN" altLang="en-US" sz="2400" dirty="0"/>
              <a:t>三、合同法的规定</a:t>
            </a:r>
          </a:p>
          <a:p>
            <a:pPr indent="623888"/>
            <a:r>
              <a:rPr lang="en-US" altLang="zh-CN" sz="2400" dirty="0"/>
              <a:t>(</a:t>
            </a:r>
            <a:r>
              <a:rPr lang="zh-CN" altLang="en-US" sz="2400" dirty="0"/>
              <a:t>一</a:t>
            </a:r>
            <a:r>
              <a:rPr lang="en-US" altLang="zh-CN" sz="2400" dirty="0"/>
              <a:t>)</a:t>
            </a:r>
            <a:r>
              <a:rPr lang="zh-CN" altLang="en-US" sz="2400" dirty="0"/>
              <a:t>合同法的调整范围</a:t>
            </a:r>
          </a:p>
          <a:p>
            <a:pPr indent="623888"/>
            <a:r>
              <a:rPr lang="zh-CN" altLang="en-US" sz="2000" dirty="0"/>
              <a:t>合同法调整的是平等主体的民事关系</a:t>
            </a:r>
            <a:r>
              <a:rPr lang="en-US" altLang="zh-CN" sz="2000" dirty="0"/>
              <a:t>.</a:t>
            </a:r>
            <a:r>
              <a:rPr lang="zh-CN" altLang="en-US" sz="2000" dirty="0"/>
              <a:t>首先</a:t>
            </a:r>
            <a:r>
              <a:rPr lang="en-US" altLang="zh-CN" sz="2000" dirty="0"/>
              <a:t>,</a:t>
            </a:r>
            <a:r>
              <a:rPr lang="zh-CN" altLang="en-US" sz="2000" dirty="0"/>
              <a:t>合同的主体是平等的自然人、法人、</a:t>
            </a:r>
            <a:r>
              <a:rPr lang="zh-CN" altLang="en-US" sz="2000" dirty="0" smtClean="0"/>
              <a:t>其他组织</a:t>
            </a:r>
            <a:r>
              <a:rPr lang="en-US" altLang="zh-CN" sz="2000" dirty="0"/>
              <a:t>,</a:t>
            </a:r>
            <a:r>
              <a:rPr lang="zh-CN" altLang="en-US" sz="2000" dirty="0"/>
              <a:t>包括外国的自然人、法人、其他组织在内</a:t>
            </a:r>
            <a:r>
              <a:rPr lang="en-US" altLang="zh-CN" sz="2000" dirty="0"/>
              <a:t>.</a:t>
            </a:r>
            <a:r>
              <a:rPr lang="zh-CN" altLang="en-US" sz="2000" dirty="0"/>
              <a:t>其次</a:t>
            </a:r>
            <a:r>
              <a:rPr lang="en-US" altLang="zh-CN" sz="2000" dirty="0"/>
              <a:t>,</a:t>
            </a:r>
            <a:r>
              <a:rPr lang="zh-CN" altLang="en-US" sz="2000" dirty="0"/>
              <a:t>合同是有关民事权利义务关系</a:t>
            </a:r>
            <a:r>
              <a:rPr lang="en-US" altLang="zh-CN" sz="2000" dirty="0"/>
              <a:t>,</a:t>
            </a:r>
            <a:r>
              <a:rPr lang="zh-CN" altLang="en-US" sz="2000" dirty="0" smtClean="0"/>
              <a:t>主要是民事财产关</a:t>
            </a:r>
            <a:r>
              <a:rPr lang="zh-CN" altLang="en-US" sz="2000" dirty="0"/>
              <a:t>系的协议</a:t>
            </a:r>
            <a:r>
              <a:rPr lang="en-US" altLang="zh-CN" sz="2000" dirty="0"/>
              <a:t>.</a:t>
            </a:r>
            <a:r>
              <a:rPr lang="zh-CN" altLang="en-US" sz="2000" dirty="0"/>
              <a:t>因此</a:t>
            </a:r>
            <a:r>
              <a:rPr lang="en-US" altLang="zh-CN" sz="2000" dirty="0"/>
              <a:t>,</a:t>
            </a:r>
            <a:r>
              <a:rPr lang="zh-CN" altLang="en-US" sz="2000" dirty="0"/>
              <a:t>企业、单位内部的管理关系</a:t>
            </a:r>
            <a:r>
              <a:rPr lang="en-US" altLang="zh-CN" sz="2000" dirty="0"/>
              <a:t>,</a:t>
            </a:r>
            <a:r>
              <a:rPr lang="zh-CN" altLang="en-US" sz="2000" dirty="0"/>
              <a:t>婚姻、收养、监护</a:t>
            </a:r>
            <a:r>
              <a:rPr lang="zh-CN" altLang="en-US" sz="2000" dirty="0" smtClean="0"/>
              <a:t>等有关身份关系的协议</a:t>
            </a:r>
            <a:r>
              <a:rPr lang="en-US" altLang="zh-CN" sz="2000" dirty="0"/>
              <a:t>,</a:t>
            </a:r>
            <a:r>
              <a:rPr lang="zh-CN" altLang="en-US" sz="2000" dirty="0"/>
              <a:t>都不属于合同法的调整范围</a:t>
            </a:r>
            <a:r>
              <a:rPr lang="en-US" altLang="zh-CN" sz="2000" dirty="0"/>
              <a:t>,</a:t>
            </a:r>
            <a:r>
              <a:rPr lang="zh-CN" altLang="en-US" sz="2000" dirty="0"/>
              <a:t>适用其他法律的规定</a:t>
            </a:r>
            <a:r>
              <a:rPr lang="en-US" altLang="zh-CN" sz="2000" dirty="0"/>
              <a:t>.</a:t>
            </a:r>
          </a:p>
          <a:p>
            <a:pPr indent="623888"/>
            <a:r>
              <a:rPr lang="zh-CN" altLang="en-US" sz="2000" dirty="0"/>
              <a:t>在政府参与的合同中</a:t>
            </a:r>
            <a:r>
              <a:rPr lang="en-US" altLang="zh-CN" sz="2000" dirty="0"/>
              <a:t>,</a:t>
            </a:r>
            <a:r>
              <a:rPr lang="zh-CN" altLang="en-US" sz="2000" dirty="0"/>
              <a:t>若其作为平等的主体与对方签订合同</a:t>
            </a:r>
            <a:r>
              <a:rPr lang="en-US" altLang="zh-CN" sz="2000" dirty="0"/>
              <a:t>,</a:t>
            </a:r>
            <a:r>
              <a:rPr lang="zh-CN" altLang="en-US" sz="2000" dirty="0"/>
              <a:t>如购买办公用品</a:t>
            </a:r>
            <a:r>
              <a:rPr lang="en-US" altLang="zh-CN" sz="2000" dirty="0"/>
              <a:t>,</a:t>
            </a:r>
            <a:r>
              <a:rPr lang="zh-CN" altLang="en-US" sz="2000" dirty="0" smtClean="0"/>
              <a:t>则属于一般的合同关</a:t>
            </a:r>
            <a:r>
              <a:rPr lang="zh-CN" altLang="en-US" sz="2000" dirty="0"/>
              <a:t>系</a:t>
            </a:r>
            <a:r>
              <a:rPr lang="en-US" altLang="zh-CN" sz="2000" dirty="0"/>
              <a:t>,</a:t>
            </a:r>
            <a:r>
              <a:rPr lang="zh-CN" altLang="en-US" sz="2000" dirty="0"/>
              <a:t>适用合同法</a:t>
            </a:r>
            <a:r>
              <a:rPr lang="en-US" altLang="zh-CN" sz="2000" dirty="0"/>
              <a:t>.</a:t>
            </a:r>
            <a:r>
              <a:rPr lang="zh-CN" altLang="en-US" sz="2000" dirty="0"/>
              <a:t>其他涉及行政管理关系的协议、政府采购的协议、</a:t>
            </a:r>
            <a:r>
              <a:rPr lang="zh-CN" altLang="en-US" sz="2000" dirty="0" smtClean="0"/>
              <a:t>国家订货任务问题</a:t>
            </a:r>
            <a:r>
              <a:rPr lang="en-US" altLang="zh-CN" sz="2000" dirty="0"/>
              <a:t>,</a:t>
            </a:r>
            <a:r>
              <a:rPr lang="zh-CN" altLang="en-US" sz="2000" dirty="0"/>
              <a:t>则由行政法规或其他专门立法来解决</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合同法</a:t>
            </a:r>
            <a:r>
              <a:rPr lang="en-US" altLang="zh-CN" sz="2400" dirty="0"/>
              <a:t>»</a:t>
            </a:r>
            <a:r>
              <a:rPr lang="zh-CN" altLang="en-US" sz="2400" dirty="0"/>
              <a:t>规定的１５种有名合同</a:t>
            </a:r>
          </a:p>
          <a:p>
            <a:pPr indent="623888"/>
            <a:r>
              <a:rPr lang="en-US" altLang="zh-CN" sz="2000" dirty="0"/>
              <a:t>«</a:t>
            </a:r>
            <a:r>
              <a:rPr lang="zh-CN" altLang="en-US" sz="2000" dirty="0"/>
              <a:t>合同法</a:t>
            </a:r>
            <a:r>
              <a:rPr lang="en-US" altLang="zh-CN" sz="2000" dirty="0"/>
              <a:t>»</a:t>
            </a:r>
            <a:r>
              <a:rPr lang="zh-CN" altLang="en-US" sz="2000" dirty="0"/>
              <a:t>规</a:t>
            </a:r>
            <a:r>
              <a:rPr lang="zh-CN" altLang="en-US" sz="2000" dirty="0" smtClean="0"/>
              <a:t>定的</a:t>
            </a:r>
            <a:r>
              <a:rPr lang="en-US" altLang="zh-CN" sz="2000" dirty="0" smtClean="0"/>
              <a:t>15</a:t>
            </a:r>
            <a:r>
              <a:rPr lang="zh-CN" altLang="en-US" sz="2000" dirty="0" smtClean="0"/>
              <a:t>种有名合同是合同法调</a:t>
            </a:r>
            <a:r>
              <a:rPr lang="zh-CN" altLang="en-US" sz="2000" dirty="0"/>
              <a:t>整的主要范围</a:t>
            </a:r>
            <a:r>
              <a:rPr lang="en-US" altLang="zh-CN" sz="2000" dirty="0"/>
              <a:t>.«</a:t>
            </a:r>
            <a:r>
              <a:rPr lang="zh-CN" altLang="en-US" sz="2000" dirty="0"/>
              <a:t>合同法</a:t>
            </a:r>
            <a:r>
              <a:rPr lang="en-US" altLang="zh-CN" sz="2000" dirty="0"/>
              <a:t>»</a:t>
            </a:r>
            <a:r>
              <a:rPr lang="zh-CN" altLang="en-US" sz="2000" dirty="0"/>
              <a:t>规</a:t>
            </a:r>
            <a:r>
              <a:rPr lang="zh-CN" altLang="en-US" sz="2000" dirty="0" smtClean="0"/>
              <a:t>定的</a:t>
            </a:r>
            <a:r>
              <a:rPr lang="en-US" altLang="zh-CN" sz="2000" dirty="0" smtClean="0"/>
              <a:t>15</a:t>
            </a:r>
            <a:r>
              <a:rPr lang="zh-CN" altLang="en-US" sz="2000" dirty="0" smtClean="0"/>
              <a:t>种有名合同是买卖</a:t>
            </a:r>
            <a:r>
              <a:rPr lang="zh-CN" altLang="en-US" sz="2000" dirty="0"/>
              <a:t>合同</a:t>
            </a:r>
            <a:r>
              <a:rPr lang="en-US" altLang="zh-CN" sz="2000" dirty="0"/>
              <a:t>;</a:t>
            </a:r>
            <a:r>
              <a:rPr lang="zh-CN" altLang="en-US" sz="2000" dirty="0"/>
              <a:t>供用电、水、气、热力合同</a:t>
            </a:r>
            <a:r>
              <a:rPr lang="en-US" altLang="zh-CN" sz="2000" dirty="0"/>
              <a:t>;</a:t>
            </a:r>
            <a:r>
              <a:rPr lang="zh-CN" altLang="en-US" sz="2000" dirty="0"/>
              <a:t>赠与合同</a:t>
            </a:r>
            <a:r>
              <a:rPr lang="en-US" altLang="zh-CN" sz="2000" dirty="0"/>
              <a:t>;</a:t>
            </a:r>
            <a:r>
              <a:rPr lang="zh-CN" altLang="en-US" sz="2000" dirty="0"/>
              <a:t>借款合同</a:t>
            </a:r>
            <a:r>
              <a:rPr lang="en-US" altLang="zh-CN" sz="2000" dirty="0"/>
              <a:t>;</a:t>
            </a:r>
            <a:r>
              <a:rPr lang="zh-CN" altLang="en-US" sz="2000" dirty="0"/>
              <a:t>租赁合同</a:t>
            </a:r>
            <a:r>
              <a:rPr lang="en-US" altLang="zh-CN" sz="2000" dirty="0"/>
              <a:t>;</a:t>
            </a:r>
            <a:r>
              <a:rPr lang="zh-CN" altLang="en-US" sz="2000" dirty="0"/>
              <a:t>融资合同</a:t>
            </a:r>
            <a:r>
              <a:rPr lang="en-US" altLang="zh-CN" sz="2000" dirty="0"/>
              <a:t>;</a:t>
            </a:r>
            <a:r>
              <a:rPr lang="zh-CN" altLang="en-US" sz="2000" dirty="0" smtClean="0"/>
              <a:t>承揽合同</a:t>
            </a:r>
            <a:r>
              <a:rPr lang="en-US" altLang="zh-CN" sz="2000" dirty="0"/>
              <a:t>;</a:t>
            </a:r>
            <a:r>
              <a:rPr lang="zh-CN" altLang="en-US" sz="2000" dirty="0"/>
              <a:t>建设工程合同</a:t>
            </a:r>
            <a:r>
              <a:rPr lang="en-US" altLang="zh-CN" sz="2000" dirty="0"/>
              <a:t>;</a:t>
            </a:r>
            <a:r>
              <a:rPr lang="zh-CN" altLang="en-US" sz="2000" dirty="0"/>
              <a:t>运输合同</a:t>
            </a:r>
            <a:r>
              <a:rPr lang="en-US" altLang="zh-CN" sz="2000" dirty="0"/>
              <a:t>;</a:t>
            </a:r>
            <a:r>
              <a:rPr lang="zh-CN" altLang="en-US" sz="2000" dirty="0"/>
              <a:t>技术合同</a:t>
            </a:r>
            <a:r>
              <a:rPr lang="en-US" altLang="zh-CN" sz="2000" dirty="0"/>
              <a:t>;</a:t>
            </a:r>
            <a:r>
              <a:rPr lang="zh-CN" altLang="en-US" sz="2000" dirty="0"/>
              <a:t>保管合同</a:t>
            </a:r>
            <a:r>
              <a:rPr lang="en-US" altLang="zh-CN" sz="2000" dirty="0"/>
              <a:t>;</a:t>
            </a:r>
            <a:r>
              <a:rPr lang="zh-CN" altLang="en-US" sz="2000" dirty="0"/>
              <a:t>仓储合同</a:t>
            </a:r>
            <a:r>
              <a:rPr lang="en-US" altLang="zh-CN" sz="2000" dirty="0"/>
              <a:t>;</a:t>
            </a:r>
            <a:r>
              <a:rPr lang="zh-CN" altLang="en-US" sz="2000" dirty="0"/>
              <a:t>委托合同</a:t>
            </a:r>
            <a:r>
              <a:rPr lang="en-US" altLang="zh-CN" sz="2000" dirty="0"/>
              <a:t>;</a:t>
            </a:r>
            <a:r>
              <a:rPr lang="zh-CN" altLang="en-US" sz="2000" dirty="0"/>
              <a:t>行纪合同</a:t>
            </a:r>
            <a:r>
              <a:rPr lang="en-US" altLang="zh-CN" sz="2000" dirty="0"/>
              <a:t>;</a:t>
            </a:r>
            <a:r>
              <a:rPr lang="zh-CN" altLang="en-US" sz="2000" dirty="0"/>
              <a:t>居间</a:t>
            </a:r>
            <a:r>
              <a:rPr lang="zh-CN" altLang="en-US" sz="2000" dirty="0" smtClean="0"/>
              <a:t>合同</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9666093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2985433"/>
          </a:xfrm>
          <a:prstGeom prst="rect">
            <a:avLst/>
          </a:prstGeom>
          <a:noFill/>
        </p:spPr>
        <p:txBody>
          <a:bodyPr wrap="square" rtlCol="0">
            <a:spAutoFit/>
          </a:bodyPr>
          <a:lstStyle/>
          <a:p>
            <a:r>
              <a:rPr lang="zh-CN" altLang="en-US" sz="2400" dirty="0"/>
              <a:t>三、合同法的规定</a:t>
            </a:r>
          </a:p>
          <a:p>
            <a:pPr marL="534988"/>
            <a:r>
              <a:rPr lang="en-US" altLang="zh-CN" sz="2400" dirty="0"/>
              <a:t>(</a:t>
            </a:r>
            <a:r>
              <a:rPr lang="zh-CN" altLang="en-US" sz="2400" dirty="0"/>
              <a:t>三</a:t>
            </a:r>
            <a:r>
              <a:rPr lang="en-US" altLang="zh-CN" sz="2400" dirty="0"/>
              <a:t>)</a:t>
            </a:r>
            <a:r>
              <a:rPr lang="zh-CN" altLang="en-US" sz="2400" dirty="0"/>
              <a:t>关于合同法适用的其他规定</a:t>
            </a:r>
          </a:p>
          <a:p>
            <a:pPr marL="534988" indent="446088"/>
            <a:r>
              <a:rPr lang="en-US" altLang="zh-CN" sz="2000" dirty="0"/>
              <a:t>(</a:t>
            </a:r>
            <a:r>
              <a:rPr lang="zh-CN" altLang="en-US" sz="2000" dirty="0"/>
              <a:t>１</a:t>
            </a:r>
            <a:r>
              <a:rPr lang="en-US" altLang="zh-CN" sz="2000" dirty="0"/>
              <a:t>)</a:t>
            </a:r>
            <a:r>
              <a:rPr lang="zh-CN" altLang="en-US" sz="2000" dirty="0"/>
              <a:t>其他法律对合同另有规定的</a:t>
            </a:r>
            <a:r>
              <a:rPr lang="en-US" altLang="zh-CN" sz="2000" dirty="0"/>
              <a:t>,</a:t>
            </a:r>
            <a:r>
              <a:rPr lang="zh-CN" altLang="en-US" sz="2000" dirty="0"/>
              <a:t>依照其规定</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合同法分则或者其他法律没有明文规定的合同</a:t>
            </a:r>
            <a:r>
              <a:rPr lang="en-US" altLang="zh-CN" sz="2000" dirty="0"/>
              <a:t>,</a:t>
            </a:r>
            <a:r>
              <a:rPr lang="zh-CN" altLang="en-US" sz="2000" dirty="0"/>
              <a:t>适用合同法总则的规定</a:t>
            </a:r>
            <a:r>
              <a:rPr lang="en-US" altLang="zh-CN" sz="2000" dirty="0"/>
              <a:t>,</a:t>
            </a:r>
            <a:r>
              <a:rPr lang="zh-CN" altLang="en-US" sz="2000" dirty="0"/>
              <a:t>并可以参照合同法分则或者其他法律最相类似的规定</a:t>
            </a:r>
            <a:r>
              <a:rPr lang="en-US" altLang="zh-CN" sz="2000" dirty="0"/>
              <a:t>.</a:t>
            </a:r>
          </a:p>
          <a:p>
            <a:pPr marL="534988" indent="446088"/>
            <a:r>
              <a:rPr lang="en-US" altLang="zh-CN" sz="2000" dirty="0"/>
              <a:t>(</a:t>
            </a:r>
            <a:r>
              <a:rPr lang="zh-CN" altLang="en-US" sz="2000" dirty="0"/>
              <a:t>３</a:t>
            </a:r>
            <a:r>
              <a:rPr lang="en-US" altLang="zh-CN" sz="2000" dirty="0"/>
              <a:t>)</a:t>
            </a:r>
            <a:r>
              <a:rPr lang="zh-CN" altLang="en-US" sz="2000" dirty="0"/>
              <a:t>涉外合同的当事人可以选择处理合同争议所适用的法律</a:t>
            </a:r>
            <a:r>
              <a:rPr lang="en-US" altLang="zh-CN" sz="2000" dirty="0"/>
              <a:t>,</a:t>
            </a:r>
            <a:r>
              <a:rPr lang="zh-CN" altLang="en-US" sz="2000" dirty="0"/>
              <a:t>但法律另有规定的除外</a:t>
            </a:r>
            <a:r>
              <a:rPr lang="en-US" altLang="zh-CN" sz="2000" dirty="0"/>
              <a:t>.</a:t>
            </a:r>
            <a:r>
              <a:rPr lang="zh-CN" altLang="en-US" sz="2000" dirty="0"/>
              <a:t>涉外合同的当事人没有选择的</a:t>
            </a:r>
            <a:r>
              <a:rPr lang="en-US" altLang="zh-CN" sz="2000" dirty="0"/>
              <a:t>,</a:t>
            </a:r>
            <a:r>
              <a:rPr lang="zh-CN" altLang="en-US" sz="2000" dirty="0"/>
              <a:t>适用与合同有最密切联系的国家的法律</a:t>
            </a:r>
            <a:r>
              <a:rPr lang="en-US" altLang="zh-CN" sz="2000" dirty="0" smtClean="0"/>
              <a:t>.</a:t>
            </a:r>
            <a:r>
              <a:rPr lang="zh-CN" altLang="en-US" sz="2000" dirty="0"/>
              <a:t>在中华人民</a:t>
            </a:r>
            <a:r>
              <a:rPr lang="zh-CN" altLang="en-US" sz="2000" dirty="0" smtClean="0"/>
              <a:t>共和国</a:t>
            </a:r>
            <a:r>
              <a:rPr lang="zh-CN" altLang="en-US" sz="2000" dirty="0"/>
              <a:t>境内履行的中外合资经营企业合同、中外合作经营企业合同、</a:t>
            </a:r>
            <a:r>
              <a:rPr lang="zh-CN" altLang="en-US" sz="2000" dirty="0" smtClean="0"/>
              <a:t>中外合作勘探开发自然资源合同</a:t>
            </a:r>
            <a:r>
              <a:rPr lang="en-US" altLang="zh-CN" sz="2000" dirty="0"/>
              <a:t>,</a:t>
            </a:r>
            <a:r>
              <a:rPr lang="zh-CN" altLang="en-US" sz="2000" dirty="0"/>
              <a:t>适用中华人民共和国法律</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8019499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合同与合同法概述</a:t>
            </a:r>
          </a:p>
        </p:txBody>
      </p:sp>
      <p:sp>
        <p:nvSpPr>
          <p:cNvPr id="37" name="文本框 36"/>
          <p:cNvSpPr txBox="1"/>
          <p:nvPr/>
        </p:nvSpPr>
        <p:spPr>
          <a:xfrm>
            <a:off x="668359" y="847862"/>
            <a:ext cx="11005661" cy="5324535"/>
          </a:xfrm>
          <a:prstGeom prst="rect">
            <a:avLst/>
          </a:prstGeom>
          <a:noFill/>
        </p:spPr>
        <p:txBody>
          <a:bodyPr wrap="square" rtlCol="0">
            <a:spAutoFit/>
          </a:bodyPr>
          <a:lstStyle/>
          <a:p>
            <a:r>
              <a:rPr lang="zh-CN" altLang="en-US" sz="2400" b="1" dirty="0"/>
              <a:t>四、合同法的基本原则</a:t>
            </a:r>
          </a:p>
          <a:p>
            <a:pPr indent="623888"/>
            <a:r>
              <a:rPr lang="en-US" altLang="zh-CN" sz="2400" dirty="0"/>
              <a:t>(</a:t>
            </a:r>
            <a:r>
              <a:rPr lang="zh-CN" altLang="en-US" sz="2400" dirty="0"/>
              <a:t>一</a:t>
            </a:r>
            <a:r>
              <a:rPr lang="en-US" altLang="zh-CN" sz="2400" dirty="0"/>
              <a:t>)</a:t>
            </a:r>
            <a:r>
              <a:rPr lang="zh-CN" altLang="en-US" sz="2400" dirty="0"/>
              <a:t>平等原则</a:t>
            </a:r>
          </a:p>
          <a:p>
            <a:pPr indent="623888"/>
            <a:r>
              <a:rPr lang="zh-CN" altLang="en-US" sz="2000" dirty="0"/>
              <a:t>合同当事人的法律地位平等</a:t>
            </a:r>
            <a:r>
              <a:rPr lang="en-US" altLang="zh-CN" sz="2000" dirty="0"/>
              <a:t>,</a:t>
            </a:r>
            <a:r>
              <a:rPr lang="zh-CN" altLang="en-US" sz="2000" dirty="0"/>
              <a:t>一方不得将自己的意志强加给另一方</a:t>
            </a:r>
            <a:r>
              <a:rPr lang="en-US" altLang="zh-CN" sz="2000" dirty="0"/>
              <a:t>.</a:t>
            </a:r>
            <a:r>
              <a:rPr lang="zh-CN" altLang="en-US" sz="2000" dirty="0"/>
              <a:t>合同法是调</a:t>
            </a:r>
            <a:r>
              <a:rPr lang="zh-CN" altLang="en-US" sz="2000" dirty="0" smtClean="0"/>
              <a:t>整平等主体之间权利义务关</a:t>
            </a:r>
            <a:r>
              <a:rPr lang="zh-CN" altLang="en-US" sz="2000" dirty="0"/>
              <a:t>系的法律规范</a:t>
            </a:r>
            <a:r>
              <a:rPr lang="en-US" altLang="zh-CN" sz="2000" dirty="0"/>
              <a:t>,</a:t>
            </a:r>
            <a:r>
              <a:rPr lang="zh-CN" altLang="en-US" sz="2000" dirty="0"/>
              <a:t>平等原则是合同法的基本原则</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自愿原则</a:t>
            </a:r>
          </a:p>
          <a:p>
            <a:pPr indent="623888"/>
            <a:r>
              <a:rPr lang="zh-CN" altLang="en-US" sz="2000" dirty="0"/>
              <a:t>当事人依法享有自愿订立合同的权利</a:t>
            </a:r>
            <a:r>
              <a:rPr lang="en-US" altLang="zh-CN" sz="2000" dirty="0"/>
              <a:t>,</a:t>
            </a:r>
            <a:r>
              <a:rPr lang="zh-CN" altLang="en-US" sz="2000" dirty="0"/>
              <a:t>任何单位和个人不得非法干预</a:t>
            </a:r>
            <a:r>
              <a:rPr lang="en-US" altLang="zh-CN" sz="2000" dirty="0"/>
              <a:t>.</a:t>
            </a:r>
            <a:r>
              <a:rPr lang="zh-CN" altLang="en-US" sz="2000" dirty="0"/>
              <a:t>订不订合同、</a:t>
            </a:r>
            <a:r>
              <a:rPr lang="zh-CN" altLang="en-US" sz="2000" dirty="0" smtClean="0"/>
              <a:t>与谁订</a:t>
            </a:r>
            <a:r>
              <a:rPr lang="zh-CN" altLang="en-US" sz="2000" dirty="0"/>
              <a:t>合同、合同的内容如何等</a:t>
            </a:r>
            <a:r>
              <a:rPr lang="en-US" altLang="zh-CN" sz="2000" dirty="0"/>
              <a:t>,</a:t>
            </a:r>
            <a:r>
              <a:rPr lang="zh-CN" altLang="en-US" sz="2000" dirty="0"/>
              <a:t>由当事人自愿约定</a:t>
            </a:r>
            <a:r>
              <a:rPr lang="en-US" altLang="zh-CN" sz="2000" dirty="0"/>
              <a:t>.</a:t>
            </a:r>
          </a:p>
          <a:p>
            <a:pPr indent="623888"/>
            <a:r>
              <a:rPr lang="en-US" altLang="zh-CN" sz="2400" dirty="0"/>
              <a:t>(</a:t>
            </a:r>
            <a:r>
              <a:rPr lang="zh-CN" altLang="en-US" sz="2400" dirty="0"/>
              <a:t>三</a:t>
            </a:r>
            <a:r>
              <a:rPr lang="en-US" altLang="zh-CN" sz="2400" dirty="0"/>
              <a:t>)</a:t>
            </a:r>
            <a:r>
              <a:rPr lang="zh-CN" altLang="en-US" sz="2400" dirty="0"/>
              <a:t>公平原则</a:t>
            </a:r>
          </a:p>
          <a:p>
            <a:pPr indent="623888"/>
            <a:r>
              <a:rPr lang="zh-CN" altLang="en-US" sz="2000" dirty="0"/>
              <a:t>当事人应当遵循公平原则确定各方的权利和义务</a:t>
            </a:r>
            <a:r>
              <a:rPr lang="en-US" altLang="zh-CN" sz="2000" dirty="0"/>
              <a:t>.</a:t>
            </a:r>
            <a:r>
              <a:rPr lang="zh-CN" altLang="en-US" sz="2000" dirty="0"/>
              <a:t>公平是法律的基本原则</a:t>
            </a:r>
            <a:r>
              <a:rPr lang="en-US" altLang="zh-CN" sz="2000" dirty="0"/>
              <a:t>,</a:t>
            </a:r>
            <a:r>
              <a:rPr lang="zh-CN" altLang="en-US" sz="2000" dirty="0"/>
              <a:t>合同法</a:t>
            </a:r>
            <a:r>
              <a:rPr lang="zh-CN" altLang="en-US" sz="2000" dirty="0" smtClean="0"/>
              <a:t>亦不例外</a:t>
            </a:r>
            <a:r>
              <a:rPr lang="en-US" altLang="zh-CN" sz="2000" dirty="0"/>
              <a:t>.</a:t>
            </a:r>
            <a:r>
              <a:rPr lang="zh-CN" altLang="en-US" sz="2000" dirty="0"/>
              <a:t>例如</a:t>
            </a:r>
            <a:r>
              <a:rPr lang="en-US" altLang="zh-CN" sz="2000" dirty="0"/>
              <a:t>,«</a:t>
            </a:r>
            <a:r>
              <a:rPr lang="zh-CN" altLang="en-US" sz="2000" dirty="0"/>
              <a:t>合同法</a:t>
            </a:r>
            <a:r>
              <a:rPr lang="en-US" altLang="zh-CN" sz="2000" dirty="0"/>
              <a:t>»</a:t>
            </a:r>
            <a:r>
              <a:rPr lang="zh-CN" altLang="en-US" sz="2000" dirty="0"/>
              <a:t>规定</a:t>
            </a:r>
            <a:r>
              <a:rPr lang="en-US" altLang="zh-CN" sz="2000" dirty="0"/>
              <a:t>,</a:t>
            </a:r>
            <a:r>
              <a:rPr lang="zh-CN" altLang="en-US" sz="2000" dirty="0"/>
              <a:t>合同当事人免除其责任、加重对方责任、排除对方当事</a:t>
            </a:r>
            <a:r>
              <a:rPr lang="zh-CN" altLang="en-US" sz="2000" dirty="0" smtClean="0"/>
              <a:t>人的主要权</a:t>
            </a:r>
            <a:r>
              <a:rPr lang="zh-CN" altLang="en-US" sz="2000" dirty="0"/>
              <a:t>利</a:t>
            </a:r>
            <a:r>
              <a:rPr lang="en-US" altLang="zh-CN" sz="2000" dirty="0"/>
              <a:t>,</a:t>
            </a:r>
            <a:r>
              <a:rPr lang="zh-CN" altLang="en-US" sz="2000" dirty="0"/>
              <a:t>则该条款无效</a:t>
            </a:r>
            <a:r>
              <a:rPr lang="en-US" altLang="zh-CN" sz="2000" dirty="0" smtClean="0"/>
              <a:t>.</a:t>
            </a:r>
          </a:p>
          <a:p>
            <a:pPr indent="623888"/>
            <a:r>
              <a:rPr lang="en-US" altLang="zh-CN" sz="2400" dirty="0"/>
              <a:t>(</a:t>
            </a:r>
            <a:r>
              <a:rPr lang="zh-CN" altLang="en-US" sz="2400" dirty="0"/>
              <a:t>四</a:t>
            </a:r>
            <a:r>
              <a:rPr lang="en-US" altLang="zh-CN" sz="2400" dirty="0"/>
              <a:t>)</a:t>
            </a:r>
            <a:r>
              <a:rPr lang="zh-CN" altLang="en-US" sz="2400" dirty="0"/>
              <a:t>诚实信用原则</a:t>
            </a:r>
          </a:p>
          <a:p>
            <a:pPr indent="623888"/>
            <a:r>
              <a:rPr lang="zh-CN" altLang="en-US" sz="2000" dirty="0"/>
              <a:t>当事人行使权利、履行义务应当遵循诚实信用原则</a:t>
            </a:r>
            <a:r>
              <a:rPr lang="en-US" altLang="zh-CN" sz="2000" dirty="0"/>
              <a:t>.</a:t>
            </a:r>
            <a:r>
              <a:rPr lang="zh-CN" altLang="en-US" sz="2000" dirty="0"/>
              <a:t>在订立合同时</a:t>
            </a:r>
            <a:r>
              <a:rPr lang="en-US" altLang="zh-CN" sz="2000" dirty="0"/>
              <a:t>,</a:t>
            </a:r>
            <a:r>
              <a:rPr lang="zh-CN" altLang="en-US" sz="2000" dirty="0"/>
              <a:t>不得有欺诈或者</a:t>
            </a:r>
            <a:r>
              <a:rPr lang="zh-CN" altLang="en-US" sz="2000" dirty="0" smtClean="0"/>
              <a:t>其他违背诚实</a:t>
            </a:r>
            <a:r>
              <a:rPr lang="zh-CN" altLang="en-US" sz="2000" dirty="0"/>
              <a:t>信用的行为</a:t>
            </a:r>
            <a:r>
              <a:rPr lang="en-US" altLang="zh-CN" sz="2000" dirty="0"/>
              <a:t>;</a:t>
            </a:r>
            <a:r>
              <a:rPr lang="zh-CN" altLang="en-US" sz="2000" dirty="0"/>
              <a:t>在履行合同义务时</a:t>
            </a:r>
            <a:r>
              <a:rPr lang="en-US" altLang="zh-CN" sz="2000" dirty="0"/>
              <a:t>,</a:t>
            </a:r>
            <a:r>
              <a:rPr lang="zh-CN" altLang="en-US" sz="2000" dirty="0"/>
              <a:t>应当根据合同的性质、目的和交易习惯</a:t>
            </a:r>
            <a:r>
              <a:rPr lang="zh-CN" altLang="en-US" sz="2000" dirty="0" smtClean="0"/>
              <a:t>履行及时</a:t>
            </a:r>
            <a:r>
              <a:rPr lang="zh-CN" altLang="en-US" sz="2000" dirty="0"/>
              <a:t>通知、协助、提供必要条件、防止损失扩大、保密等义务</a:t>
            </a:r>
            <a:r>
              <a:rPr lang="en-US" altLang="zh-CN" sz="2000" dirty="0"/>
              <a:t>;</a:t>
            </a:r>
            <a:r>
              <a:rPr lang="zh-CN" altLang="en-US" sz="2000" dirty="0"/>
              <a:t>合同终止后</a:t>
            </a:r>
            <a:r>
              <a:rPr lang="en-US" altLang="zh-CN" sz="2000" dirty="0"/>
              <a:t>,</a:t>
            </a:r>
            <a:r>
              <a:rPr lang="zh-CN" altLang="en-US" sz="2000" dirty="0" smtClean="0"/>
              <a:t>当事人也应根据交易习惯</a:t>
            </a:r>
            <a:r>
              <a:rPr lang="zh-CN" altLang="en-US" sz="2000" dirty="0"/>
              <a:t>履行通知、协助、保密等义务</a:t>
            </a:r>
            <a:r>
              <a:rPr lang="en-US" altLang="zh-CN" sz="2000" dirty="0"/>
              <a:t>,</a:t>
            </a:r>
            <a:r>
              <a:rPr lang="zh-CN" altLang="en-US" sz="2000" dirty="0"/>
              <a:t>即后契约义务</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5807418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2758</TotalTime>
  <Words>12627</Words>
  <Application>Microsoft Office PowerPoint</Application>
  <PresentationFormat>自定义</PresentationFormat>
  <Paragraphs>656</Paragraphs>
  <Slides>59</Slides>
  <Notes>59</Notes>
  <HiddenSlides>0</HiddenSlides>
  <MMClips>0</MMClips>
  <ScaleCrop>false</ScaleCrop>
  <HeadingPairs>
    <vt:vector size="4" baseType="variant">
      <vt:variant>
        <vt:lpstr>主题</vt:lpstr>
      </vt:variant>
      <vt:variant>
        <vt:i4>1</vt:i4>
      </vt:variant>
      <vt:variant>
        <vt:lpstr>幻灯片标题</vt:lpstr>
      </vt:variant>
      <vt:variant>
        <vt:i4>59</vt:i4>
      </vt:variant>
    </vt:vector>
  </HeadingPairs>
  <TitlesOfParts>
    <vt:vector size="60"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429</cp:revision>
  <dcterms:created xsi:type="dcterms:W3CDTF">2017-08-16T15:25:39Z</dcterms:created>
  <dcterms:modified xsi:type="dcterms:W3CDTF">2017-11-24T05:53:01Z</dcterms:modified>
</cp:coreProperties>
</file>