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tags/tag1.xml" ContentType="application/vnd.openxmlformats-officedocument.presentationml.tag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Override1.xml" ContentType="application/vnd.openxmlformats-officedocument.themeOverride+xml"/>
  <Override PartName="/ppt/tags/tag2.xml" ContentType="application/vnd.openxmlformats-officedocument.presentationml.tags+xml"/>
  <Override PartName="/ppt/notesSlides/notesSlide1.xml" ContentType="application/vnd.openxmlformats-officedocument.presentationml.notesSlide+xml"/>
  <Override PartName="/ppt/theme/themeOverride2.xml" ContentType="application/vnd.openxmlformats-officedocument.themeOverride+xml"/>
  <Override PartName="/ppt/tags/tag3.xml" ContentType="application/vnd.openxmlformats-officedocument.presentationml.tags+xml"/>
  <Override PartName="/ppt/tags/tag4.xml" ContentType="application/vnd.openxmlformats-officedocument.presentationml.tags+xml"/>
  <Override PartName="/ppt/notesSlides/notesSlide2.xml" ContentType="application/vnd.openxmlformats-officedocument.presentationml.notesSlide+xml"/>
  <Override PartName="/ppt/theme/themeOverride3.xml" ContentType="application/vnd.openxmlformats-officedocument.themeOverride+xml"/>
  <Override PartName="/ppt/tags/tag5.xml" ContentType="application/vnd.openxmlformats-officedocument.presentationml.tags+xml"/>
  <Override PartName="/ppt/tags/tag6.xml" ContentType="application/vnd.openxmlformats-officedocument.presentationml.tags+xml"/>
  <Override PartName="/ppt/tags/tag7.xml" ContentType="application/vnd.openxmlformats-officedocument.presentationml.tags+xml"/>
  <Override PartName="/ppt/tags/tag8.xml" ContentType="application/vnd.openxmlformats-officedocument.presentationml.tags+xml"/>
  <Override PartName="/ppt/tags/tag9.xml" ContentType="application/vnd.openxmlformats-officedocument.presentationml.tags+xml"/>
  <Override PartName="/ppt/tags/tag10.xml" ContentType="application/vnd.openxmlformats-officedocument.presentationml.tags+xml"/>
  <Override PartName="/ppt/tags/tag11.xml" ContentType="application/vnd.openxmlformats-officedocument.presentationml.tags+xml"/>
  <Override PartName="/ppt/tags/tag12.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0.xml" ContentType="application/vnd.openxmlformats-officedocument.presentationml.tags+xml"/>
  <Override PartName="/ppt/notesSlides/notesSlide3.xml" ContentType="application/vnd.openxmlformats-officedocument.presentationml.notesSlide+xml"/>
  <Override PartName="/ppt/theme/themeOverride4.xml" ContentType="application/vnd.openxmlformats-officedocument.themeOverride+xml"/>
  <Override PartName="/ppt/tags/tag21.xml" ContentType="application/vnd.openxmlformats-officedocument.presentationml.tags+xml"/>
  <Override PartName="/ppt/tags/tag22.xml" ContentType="application/vnd.openxmlformats-officedocument.presentationml.tags+xml"/>
  <Override PartName="/ppt/notesSlides/notesSlide4.xml" ContentType="application/vnd.openxmlformats-officedocument.presentationml.notesSlide+xml"/>
  <Override PartName="/ppt/tags/tag23.xml" ContentType="application/vnd.openxmlformats-officedocument.presentationml.tags+xml"/>
  <Override PartName="/ppt/notesSlides/notesSlide5.xml" ContentType="application/vnd.openxmlformats-officedocument.presentationml.notesSlide+xml"/>
  <Override PartName="/ppt/theme/themeOverride5.xml" ContentType="application/vnd.openxmlformats-officedocument.themeOverride+xml"/>
  <Override PartName="/ppt/notesSlides/notesSlide6.xml" ContentType="application/vnd.openxmlformats-officedocument.presentationml.notesSlide+xml"/>
  <Override PartName="/ppt/theme/themeOverride6.xml" ContentType="application/vnd.openxmlformats-officedocument.themeOverride+xml"/>
  <Override PartName="/ppt/notesSlides/notesSlide7.xml" ContentType="application/vnd.openxmlformats-officedocument.presentationml.notesSlide+xml"/>
  <Override PartName="/ppt/theme/themeOverride7.xml" ContentType="application/vnd.openxmlformats-officedocument.themeOverride+xml"/>
  <Override PartName="/ppt/notesSlides/notesSlide8.xml" ContentType="application/vnd.openxmlformats-officedocument.presentationml.notesSlide+xml"/>
  <Override PartName="/ppt/theme/themeOverride8.xml" ContentType="application/vnd.openxmlformats-officedocument.themeOverride+xml"/>
  <Override PartName="/ppt/notesSlides/notesSlide9.xml" ContentType="application/vnd.openxmlformats-officedocument.presentationml.notesSlide+xml"/>
  <Override PartName="/ppt/theme/themeOverride9.xml" ContentType="application/vnd.openxmlformats-officedocument.themeOverride+xml"/>
  <Override PartName="/ppt/notesSlides/notesSlide10.xml" ContentType="application/vnd.openxmlformats-officedocument.presentationml.notesSlide+xml"/>
  <Override PartName="/ppt/theme/themeOverride10.xml" ContentType="application/vnd.openxmlformats-officedocument.themeOverride+xml"/>
  <Override PartName="/ppt/notesSlides/notesSlide11.xml" ContentType="application/vnd.openxmlformats-officedocument.presentationml.notesSlide+xml"/>
  <Override PartName="/ppt/theme/themeOverride11.xml" ContentType="application/vnd.openxmlformats-officedocument.themeOverride+xml"/>
  <Override PartName="/ppt/notesSlides/notesSlide12.xml" ContentType="application/vnd.openxmlformats-officedocument.presentationml.notesSlide+xml"/>
  <Override PartName="/ppt/theme/themeOverride12.xml" ContentType="application/vnd.openxmlformats-officedocument.themeOverride+xml"/>
  <Override PartName="/ppt/notesSlides/notesSlide13.xml" ContentType="application/vnd.openxmlformats-officedocument.presentationml.notesSlide+xml"/>
  <Override PartName="/ppt/theme/themeOverride13.xml" ContentType="application/vnd.openxmlformats-officedocument.themeOverride+xml"/>
  <Override PartName="/ppt/notesSlides/notesSlide14.xml" ContentType="application/vnd.openxmlformats-officedocument.presentationml.notesSlide+xml"/>
  <Override PartName="/ppt/theme/themeOverride14.xml" ContentType="application/vnd.openxmlformats-officedocument.themeOverride+xml"/>
  <Override PartName="/ppt/notesSlides/notesSlide15.xml" ContentType="application/vnd.openxmlformats-officedocument.presentationml.notesSlide+xml"/>
  <Override PartName="/ppt/theme/themeOverride15.xml" ContentType="application/vnd.openxmlformats-officedocument.themeOverride+xml"/>
  <Override PartName="/ppt/notesSlides/notesSlide16.xml" ContentType="application/vnd.openxmlformats-officedocument.presentationml.notesSlide+xml"/>
  <Override PartName="/ppt/theme/themeOverride16.xml" ContentType="application/vnd.openxmlformats-officedocument.themeOverride+xml"/>
  <Override PartName="/ppt/notesSlides/notesSlide17.xml" ContentType="application/vnd.openxmlformats-officedocument.presentationml.notesSlide+xml"/>
  <Override PartName="/ppt/theme/themeOverride17.xml" ContentType="application/vnd.openxmlformats-officedocument.themeOverride+xml"/>
  <Override PartName="/ppt/notesSlides/notesSlide18.xml" ContentType="application/vnd.openxmlformats-officedocument.presentationml.notesSlide+xml"/>
  <Override PartName="/ppt/theme/themeOverride18.xml" ContentType="application/vnd.openxmlformats-officedocument.themeOverride+xml"/>
  <Override PartName="/ppt/notesSlides/notesSlide19.xml" ContentType="application/vnd.openxmlformats-officedocument.presentationml.notesSlide+xml"/>
  <Override PartName="/ppt/theme/themeOverride19.xml" ContentType="application/vnd.openxmlformats-officedocument.themeOverride+xml"/>
  <Override PartName="/ppt/notesSlides/notesSlide20.xml" ContentType="application/vnd.openxmlformats-officedocument.presentationml.notesSlide+xml"/>
  <Override PartName="/ppt/theme/themeOverride20.xml" ContentType="application/vnd.openxmlformats-officedocument.themeOverride+xml"/>
  <Override PartName="/ppt/notesSlides/notesSlide21.xml" ContentType="application/vnd.openxmlformats-officedocument.presentationml.notesSlide+xml"/>
  <Override PartName="/ppt/theme/themeOverride21.xml" ContentType="application/vnd.openxmlformats-officedocument.themeOverride+xml"/>
  <Override PartName="/ppt/notesSlides/notesSlide22.xml" ContentType="application/vnd.openxmlformats-officedocument.presentationml.notesSlide+xml"/>
  <Override PartName="/ppt/theme/themeOverride22.xml" ContentType="application/vnd.openxmlformats-officedocument.themeOverride+xml"/>
  <Override PartName="/ppt/notesSlides/notesSlide23.xml" ContentType="application/vnd.openxmlformats-officedocument.presentationml.notesSlide+xml"/>
  <Override PartName="/ppt/theme/themeOverride23.xml" ContentType="application/vnd.openxmlformats-officedocument.themeOverride+xml"/>
  <Override PartName="/ppt/notesSlides/notesSlide24.xml" ContentType="application/vnd.openxmlformats-officedocument.presentationml.notesSlide+xml"/>
  <Override PartName="/ppt/theme/themeOverride24.xml" ContentType="application/vnd.openxmlformats-officedocument.themeOverride+xml"/>
  <Override PartName="/ppt/notesSlides/notesSlide25.xml" ContentType="application/vnd.openxmlformats-officedocument.presentationml.notesSlide+xml"/>
  <Override PartName="/ppt/theme/themeOverride25.xml" ContentType="application/vnd.openxmlformats-officedocument.themeOverride+xml"/>
  <Override PartName="/ppt/notesSlides/notesSlide26.xml" ContentType="application/vnd.openxmlformats-officedocument.presentationml.notesSlide+xml"/>
  <Override PartName="/ppt/theme/themeOverride26.xml" ContentType="application/vnd.openxmlformats-officedocument.themeOverride+xml"/>
  <Override PartName="/ppt/notesSlides/notesSlide27.xml" ContentType="application/vnd.openxmlformats-officedocument.presentationml.notesSlide+xml"/>
  <Override PartName="/ppt/theme/themeOverride27.xml" ContentType="application/vnd.openxmlformats-officedocument.themeOverride+xml"/>
  <Override PartName="/ppt/tags/tag24.xml" ContentType="application/vnd.openxmlformats-officedocument.presentationml.tags+xml"/>
  <Override PartName="/ppt/notesSlides/notesSlide2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0"/>
  </p:notesMasterIdLst>
  <p:handoutMasterIdLst>
    <p:handoutMasterId r:id="rId31"/>
  </p:handoutMasterIdLst>
  <p:sldIdLst>
    <p:sldId id="256" r:id="rId2"/>
    <p:sldId id="259" r:id="rId3"/>
    <p:sldId id="281" r:id="rId4"/>
    <p:sldId id="260" r:id="rId5"/>
    <p:sldId id="303" r:id="rId6"/>
    <p:sldId id="264" r:id="rId7"/>
    <p:sldId id="282" r:id="rId8"/>
    <p:sldId id="283" r:id="rId9"/>
    <p:sldId id="284" r:id="rId10"/>
    <p:sldId id="285" r:id="rId11"/>
    <p:sldId id="286" r:id="rId12"/>
    <p:sldId id="287" r:id="rId13"/>
    <p:sldId id="288" r:id="rId14"/>
    <p:sldId id="289" r:id="rId15"/>
    <p:sldId id="290" r:id="rId16"/>
    <p:sldId id="291" r:id="rId17"/>
    <p:sldId id="292" r:id="rId18"/>
    <p:sldId id="293" r:id="rId19"/>
    <p:sldId id="294" r:id="rId20"/>
    <p:sldId id="295" r:id="rId21"/>
    <p:sldId id="296" r:id="rId22"/>
    <p:sldId id="297" r:id="rId23"/>
    <p:sldId id="298" r:id="rId24"/>
    <p:sldId id="299" r:id="rId25"/>
    <p:sldId id="300" r:id="rId26"/>
    <p:sldId id="301" r:id="rId27"/>
    <p:sldId id="302" r:id="rId28"/>
    <p:sldId id="257" r:id="rId29"/>
  </p:sldIdLst>
  <p:sldSz cx="12192000" cy="6858000"/>
  <p:notesSz cx="6858000" cy="9144000"/>
  <p:custDataLst>
    <p:tags r:id="rId32"/>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0EEED"/>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063" autoAdjust="0"/>
    <p:restoredTop sz="94667" autoAdjust="0"/>
  </p:normalViewPr>
  <p:slideViewPr>
    <p:cSldViewPr snapToGrid="0" showGuides="1">
      <p:cViewPr>
        <p:scale>
          <a:sx n="70" d="100"/>
          <a:sy n="70" d="100"/>
        </p:scale>
        <p:origin x="-930" y="-408"/>
      </p:cViewPr>
      <p:guideLst>
        <p:guide orient="horz" pos="2160"/>
        <p:guide pos="3840"/>
      </p:guideLst>
    </p:cSldViewPr>
  </p:slideViewPr>
  <p:notesTextViewPr>
    <p:cViewPr>
      <p:scale>
        <a:sx n="1" d="1"/>
        <a:sy n="1" d="1"/>
      </p:scale>
      <p:origin x="0" y="0"/>
    </p:cViewPr>
  </p:notesTextViewPr>
  <p:sorterViewPr>
    <p:cViewPr>
      <p:scale>
        <a:sx n="66" d="100"/>
        <a:sy n="66" d="100"/>
      </p:scale>
      <p:origin x="0" y="0"/>
    </p:cViewPr>
  </p:sorterViewPr>
  <p:notesViewPr>
    <p:cSldViewPr snapToGrid="0">
      <p:cViewPr varScale="1">
        <p:scale>
          <a:sx n="68" d="100"/>
          <a:sy n="68" d="100"/>
        </p:scale>
        <p:origin x="-2856" y="-90"/>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gs" Target="tags/tag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notesMaster" Target="notesMasters/notesMaster1.xml"/><Relationship Id="rId35"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971A5D84-3281-41E5-AF12-53D71F74422D}" type="datetimeFigureOut">
              <a:rPr lang="zh-CN" altLang="en-US" smtClean="0"/>
              <a:t>2017/11/24/Friday</a:t>
            </a:fld>
            <a:endParaRPr lang="zh-CN" altLang="en-US"/>
          </a:p>
        </p:txBody>
      </p:sp>
      <p:sp>
        <p:nvSpPr>
          <p:cNvPr id="4" name="页脚占位符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zh-CN" altLang="en-US"/>
          </a:p>
        </p:txBody>
      </p:sp>
      <p:sp>
        <p:nvSpPr>
          <p:cNvPr id="5" name="灯片编号占位符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F2F3B8C8-C787-4E6F-A3CA-49B86063FDA2}" type="slidenum">
              <a:rPr lang="zh-CN" altLang="en-US" smtClean="0"/>
              <a:t>‹#›</a:t>
            </a:fld>
            <a:endParaRPr lang="zh-CN" altLang="en-US"/>
          </a:p>
        </p:txBody>
      </p:sp>
    </p:spTree>
    <p:extLst>
      <p:ext uri="{BB962C8B-B14F-4D97-AF65-F5344CB8AC3E}">
        <p14:creationId xmlns:p14="http://schemas.microsoft.com/office/powerpoint/2010/main" val="2575019903"/>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B7D0993-5684-425B-B40A-14208FF751C6}" type="datetimeFigureOut">
              <a:rPr lang="zh-CN" altLang="en-US" smtClean="0"/>
              <a:t>2017/11/24/Friday</a:t>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3804436-BC14-4D8A-B9F6-8489250B1D37}" type="slidenum">
              <a:rPr lang="zh-CN" altLang="en-US" smtClean="0"/>
              <a:t>‹#›</a:t>
            </a:fld>
            <a:endParaRPr lang="zh-CN" altLang="en-US"/>
          </a:p>
        </p:txBody>
      </p:sp>
    </p:spTree>
    <p:extLst>
      <p:ext uri="{BB962C8B-B14F-4D97-AF65-F5344CB8AC3E}">
        <p14:creationId xmlns:p14="http://schemas.microsoft.com/office/powerpoint/2010/main" val="62586392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a:t>
            </a:fld>
            <a:endParaRPr lang="zh-CN" altLang="en-US"/>
          </a:p>
        </p:txBody>
      </p:sp>
    </p:spTree>
    <p:extLst>
      <p:ext uri="{BB962C8B-B14F-4D97-AF65-F5344CB8AC3E}">
        <p14:creationId xmlns:p14="http://schemas.microsoft.com/office/powerpoint/2010/main" val="4127704965"/>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10</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11</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12</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13</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14</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15</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16</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17</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18</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19</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a:t>
            </a:fld>
            <a:endParaRPr lang="zh-CN" altLang="en-US"/>
          </a:p>
        </p:txBody>
      </p:sp>
    </p:spTree>
    <p:extLst>
      <p:ext uri="{BB962C8B-B14F-4D97-AF65-F5344CB8AC3E}">
        <p14:creationId xmlns:p14="http://schemas.microsoft.com/office/powerpoint/2010/main" val="2742568602"/>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20</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21</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22</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23</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24</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25</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26</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27</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28</a:t>
            </a:fld>
            <a:endParaRPr lang="zh-CN" altLang="en-US"/>
          </a:p>
        </p:txBody>
      </p:sp>
    </p:spTree>
    <p:extLst>
      <p:ext uri="{BB962C8B-B14F-4D97-AF65-F5344CB8AC3E}">
        <p14:creationId xmlns:p14="http://schemas.microsoft.com/office/powerpoint/2010/main" val="197569325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3</a:t>
            </a:fld>
            <a:endParaRPr lang="zh-CN" altLang="en-US"/>
          </a:p>
        </p:txBody>
      </p:sp>
    </p:spTree>
    <p:extLst>
      <p:ext uri="{BB962C8B-B14F-4D97-AF65-F5344CB8AC3E}">
        <p14:creationId xmlns:p14="http://schemas.microsoft.com/office/powerpoint/2010/main" val="274256860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4</a:t>
            </a:fld>
            <a:endParaRPr lang="zh-CN" altLang="en-US"/>
          </a:p>
        </p:txBody>
      </p:sp>
    </p:spTree>
    <p:extLst>
      <p:ext uri="{BB962C8B-B14F-4D97-AF65-F5344CB8AC3E}">
        <p14:creationId xmlns:p14="http://schemas.microsoft.com/office/powerpoint/2010/main" val="344934843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5</a:t>
            </a:fld>
            <a:endParaRPr lang="zh-CN" altLang="en-US"/>
          </a:p>
        </p:txBody>
      </p:sp>
    </p:spTree>
    <p:extLst>
      <p:ext uri="{BB962C8B-B14F-4D97-AF65-F5344CB8AC3E}">
        <p14:creationId xmlns:p14="http://schemas.microsoft.com/office/powerpoint/2010/main" val="274256860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6</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7</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8</a:t>
            </a:fld>
            <a:endParaRPr lang="zh-CN" altLang="en-US"/>
          </a:p>
        </p:txBody>
      </p:sp>
    </p:spTree>
    <p:extLst>
      <p:ext uri="{BB962C8B-B14F-4D97-AF65-F5344CB8AC3E}">
        <p14:creationId xmlns:p14="http://schemas.microsoft.com/office/powerpoint/2010/main" val="32792601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03804436-BC14-4D8A-B9F6-8489250B1D37}" type="slidenum">
              <a:rPr lang="zh-CN" altLang="en-US" smtClean="0"/>
              <a:t>9</a:t>
            </a:fld>
            <a:endParaRPr lang="zh-CN" altLang="en-US"/>
          </a:p>
        </p:txBody>
      </p:sp>
    </p:spTree>
    <p:extLst>
      <p:ext uri="{BB962C8B-B14F-4D97-AF65-F5344CB8AC3E}">
        <p14:creationId xmlns:p14="http://schemas.microsoft.com/office/powerpoint/2010/main" val="32792601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smtClean="0"/>
              <a:t>单击以编辑母版副标题样式</a:t>
            </a:r>
            <a:endParaRPr lang="zh-CN" altLang="en-US"/>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4881197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168827902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106920909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6213161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1709738"/>
            <a:ext cx="10515600" cy="2852737"/>
          </a:xfrm>
        </p:spPr>
        <p:txBody>
          <a:bodyPr anchor="b"/>
          <a:lstStyle>
            <a:lvl1pPr>
              <a:defRPr sz="6000"/>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smtClean="0"/>
              <a:t>编辑母版文本样式</a:t>
            </a:r>
          </a:p>
        </p:txBody>
      </p:sp>
      <p:sp>
        <p:nvSpPr>
          <p:cNvPr id="4" name="日期占位符 3"/>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13128567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838200" y="1825625"/>
            <a:ext cx="5181600" cy="4351338"/>
          </a:xfrm>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内容占位符 3"/>
          <p:cNvSpPr>
            <a:spLocks noGrp="1"/>
          </p:cNvSpPr>
          <p:nvPr>
            <p:ph sz="half" idx="2"/>
          </p:nvPr>
        </p:nvSpPr>
        <p:spPr>
          <a:xfrm>
            <a:off x="6172200" y="1825625"/>
            <a:ext cx="5181600" cy="4351338"/>
          </a:xfrm>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27680502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编辑母版文本样式</a:t>
            </a:r>
          </a:p>
        </p:txBody>
      </p:sp>
      <p:sp>
        <p:nvSpPr>
          <p:cNvPr id="4" name="内容占位符 3"/>
          <p:cNvSpPr>
            <a:spLocks noGrp="1"/>
          </p:cNvSpPr>
          <p:nvPr>
            <p:ph sz="half" idx="2"/>
          </p:nvPr>
        </p:nvSpPr>
        <p:spPr>
          <a:xfrm>
            <a:off x="839788" y="2505075"/>
            <a:ext cx="5157787" cy="3684588"/>
          </a:xfrm>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5" name="文本占位符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编辑母版文本样式</a:t>
            </a:r>
          </a:p>
        </p:txBody>
      </p:sp>
      <p:sp>
        <p:nvSpPr>
          <p:cNvPr id="6" name="内容占位符 5"/>
          <p:cNvSpPr>
            <a:spLocks noGrp="1"/>
          </p:cNvSpPr>
          <p:nvPr>
            <p:ph sz="quarter" idx="4"/>
          </p:nvPr>
        </p:nvSpPr>
        <p:spPr>
          <a:xfrm>
            <a:off x="6172200" y="2505075"/>
            <a:ext cx="5183188" cy="3684588"/>
          </a:xfrm>
        </p:spPr>
        <p:txBody>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64034931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335471297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bg>
      <p:bgPr>
        <a:blipFill dpi="0" rotWithShape="1">
          <a:blip r:embed="rId2">
            <a:alphaModFix amt="25000"/>
            <a:lum/>
          </a:blip>
          <a:srcRect/>
          <a:tile tx="0" ty="0" sx="100000" sy="100000" flip="none" algn="tl"/>
        </a:blip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2303501813"/>
      </p:ext>
    </p:extLst>
  </p:cSld>
  <p:clrMapOvr>
    <a:overrideClrMapping bg1="lt1" tx1="dk1" bg2="lt2" tx2="dk2" accent1="accent1" accent2="accent2" accent3="accent3" accent4="accent4" accent5="accent5" accent6="accent6" hlink="hlink" folHlink="folHlink"/>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smtClean="0"/>
              <a:t>编辑母版文本样式</a:t>
            </a:r>
          </a:p>
        </p:txBody>
      </p:sp>
      <p:sp>
        <p:nvSpPr>
          <p:cNvPr id="5" name="日期占位符 4"/>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188977823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smtClean="0"/>
              <a:t>编辑母版文本样式</a:t>
            </a:r>
          </a:p>
        </p:txBody>
      </p:sp>
      <p:sp>
        <p:nvSpPr>
          <p:cNvPr id="5" name="日期占位符 4"/>
          <p:cNvSpPr>
            <a:spLocks noGrp="1"/>
          </p:cNvSpPr>
          <p:nvPr>
            <p:ph type="dt" sz="half" idx="10"/>
          </p:nvPr>
        </p:nvSpPr>
        <p:spPr/>
        <p:txBody>
          <a:bodyPr/>
          <a:lstStyle/>
          <a:p>
            <a:fld id="{CECA84EA-F990-4386-8F87-63E6D5157C5C}" type="datetimeFigureOut">
              <a:rPr lang="zh-CN" altLang="en-US" smtClean="0"/>
              <a:t>2017/11/24/Friday</a:t>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394785751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0EEED"/>
        </a:solidFill>
        <a:effectLst/>
      </p:bgPr>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smtClean="0"/>
              <a:t>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ECA84EA-F990-4386-8F87-63E6D5157C5C}" type="datetimeFigureOut">
              <a:rPr lang="zh-CN" altLang="en-US" smtClean="0"/>
              <a:t>2017/11/24/Friday</a:t>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489E189-F818-44BF-AD27-F80074401154}" type="slidenum">
              <a:rPr lang="zh-CN" altLang="en-US" smtClean="0"/>
              <a:t>‹#›</a:t>
            </a:fld>
            <a:endParaRPr lang="zh-CN" altLang="en-US"/>
          </a:p>
        </p:txBody>
      </p:sp>
    </p:spTree>
    <p:extLst>
      <p:ext uri="{BB962C8B-B14F-4D97-AF65-F5344CB8AC3E}">
        <p14:creationId xmlns:p14="http://schemas.microsoft.com/office/powerpoint/2010/main" val="260931668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2.xml"/><Relationship Id="rId1" Type="http://schemas.openxmlformats.org/officeDocument/2006/relationships/themeOverride" Target="../theme/themeOverride1.xml"/><Relationship Id="rId5" Type="http://schemas.openxmlformats.org/officeDocument/2006/relationships/image" Target="../media/image2.jpeg"/><Relationship Id="rId4"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3" Type="http://schemas.openxmlformats.org/officeDocument/2006/relationships/notesSlide" Target="../notesSlides/notesSlide10.xml"/><Relationship Id="rId2" Type="http://schemas.openxmlformats.org/officeDocument/2006/relationships/slideLayout" Target="../slideLayouts/slideLayout7.xml"/><Relationship Id="rId1" Type="http://schemas.openxmlformats.org/officeDocument/2006/relationships/themeOverride" Target="../theme/themeOverride9.xml"/></Relationships>
</file>

<file path=ppt/slides/_rels/slide11.xml.rels><?xml version="1.0" encoding="UTF-8" standalone="yes"?>
<Relationships xmlns="http://schemas.openxmlformats.org/package/2006/relationships"><Relationship Id="rId3" Type="http://schemas.openxmlformats.org/officeDocument/2006/relationships/notesSlide" Target="../notesSlides/notesSlide11.xml"/><Relationship Id="rId2" Type="http://schemas.openxmlformats.org/officeDocument/2006/relationships/slideLayout" Target="../slideLayouts/slideLayout7.xml"/><Relationship Id="rId1" Type="http://schemas.openxmlformats.org/officeDocument/2006/relationships/themeOverride" Target="../theme/themeOverride10.xml"/></Relationships>
</file>

<file path=ppt/slides/_rels/slide12.xml.rels><?xml version="1.0" encoding="UTF-8" standalone="yes"?>
<Relationships xmlns="http://schemas.openxmlformats.org/package/2006/relationships"><Relationship Id="rId3" Type="http://schemas.openxmlformats.org/officeDocument/2006/relationships/notesSlide" Target="../notesSlides/notesSlide12.xml"/><Relationship Id="rId2" Type="http://schemas.openxmlformats.org/officeDocument/2006/relationships/slideLayout" Target="../slideLayouts/slideLayout7.xml"/><Relationship Id="rId1" Type="http://schemas.openxmlformats.org/officeDocument/2006/relationships/themeOverride" Target="../theme/themeOverride11.xml"/></Relationships>
</file>

<file path=ppt/slides/_rels/slide13.xml.rels><?xml version="1.0" encoding="UTF-8" standalone="yes"?>
<Relationships xmlns="http://schemas.openxmlformats.org/package/2006/relationships"><Relationship Id="rId3" Type="http://schemas.openxmlformats.org/officeDocument/2006/relationships/notesSlide" Target="../notesSlides/notesSlide13.xml"/><Relationship Id="rId2" Type="http://schemas.openxmlformats.org/officeDocument/2006/relationships/slideLayout" Target="../slideLayouts/slideLayout7.xml"/><Relationship Id="rId1" Type="http://schemas.openxmlformats.org/officeDocument/2006/relationships/themeOverride" Target="../theme/themeOverride12.xml"/></Relationships>
</file>

<file path=ppt/slides/_rels/slide14.xml.rels><?xml version="1.0" encoding="UTF-8" standalone="yes"?>
<Relationships xmlns="http://schemas.openxmlformats.org/package/2006/relationships"><Relationship Id="rId3" Type="http://schemas.openxmlformats.org/officeDocument/2006/relationships/notesSlide" Target="../notesSlides/notesSlide14.xml"/><Relationship Id="rId2" Type="http://schemas.openxmlformats.org/officeDocument/2006/relationships/slideLayout" Target="../slideLayouts/slideLayout7.xml"/><Relationship Id="rId1" Type="http://schemas.openxmlformats.org/officeDocument/2006/relationships/themeOverride" Target="../theme/themeOverride13.xml"/></Relationships>
</file>

<file path=ppt/slides/_rels/slide15.xml.rels><?xml version="1.0" encoding="UTF-8" standalone="yes"?>
<Relationships xmlns="http://schemas.openxmlformats.org/package/2006/relationships"><Relationship Id="rId3" Type="http://schemas.openxmlformats.org/officeDocument/2006/relationships/notesSlide" Target="../notesSlides/notesSlide15.xml"/><Relationship Id="rId2" Type="http://schemas.openxmlformats.org/officeDocument/2006/relationships/slideLayout" Target="../slideLayouts/slideLayout7.xml"/><Relationship Id="rId1" Type="http://schemas.openxmlformats.org/officeDocument/2006/relationships/themeOverride" Target="../theme/themeOverride14.xml"/></Relationships>
</file>

<file path=ppt/slides/_rels/slide16.xml.rels><?xml version="1.0" encoding="UTF-8" standalone="yes"?>
<Relationships xmlns="http://schemas.openxmlformats.org/package/2006/relationships"><Relationship Id="rId3" Type="http://schemas.openxmlformats.org/officeDocument/2006/relationships/notesSlide" Target="../notesSlides/notesSlide16.xml"/><Relationship Id="rId2" Type="http://schemas.openxmlformats.org/officeDocument/2006/relationships/slideLayout" Target="../slideLayouts/slideLayout7.xml"/><Relationship Id="rId1" Type="http://schemas.openxmlformats.org/officeDocument/2006/relationships/themeOverride" Target="../theme/themeOverride15.xml"/></Relationships>
</file>

<file path=ppt/slides/_rels/slide17.xml.rels><?xml version="1.0" encoding="UTF-8" standalone="yes"?>
<Relationships xmlns="http://schemas.openxmlformats.org/package/2006/relationships"><Relationship Id="rId3" Type="http://schemas.openxmlformats.org/officeDocument/2006/relationships/notesSlide" Target="../notesSlides/notesSlide17.xml"/><Relationship Id="rId2" Type="http://schemas.openxmlformats.org/officeDocument/2006/relationships/slideLayout" Target="../slideLayouts/slideLayout7.xml"/><Relationship Id="rId1" Type="http://schemas.openxmlformats.org/officeDocument/2006/relationships/themeOverride" Target="../theme/themeOverride16.xml"/></Relationships>
</file>

<file path=ppt/slides/_rels/slide18.xml.rels><?xml version="1.0" encoding="UTF-8" standalone="yes"?>
<Relationships xmlns="http://schemas.openxmlformats.org/package/2006/relationships"><Relationship Id="rId3" Type="http://schemas.openxmlformats.org/officeDocument/2006/relationships/notesSlide" Target="../notesSlides/notesSlide18.xml"/><Relationship Id="rId2" Type="http://schemas.openxmlformats.org/officeDocument/2006/relationships/slideLayout" Target="../slideLayouts/slideLayout7.xml"/><Relationship Id="rId1" Type="http://schemas.openxmlformats.org/officeDocument/2006/relationships/themeOverride" Target="../theme/themeOverride17.xml"/></Relationships>
</file>

<file path=ppt/slides/_rels/slide19.xml.rels><?xml version="1.0" encoding="UTF-8" standalone="yes"?>
<Relationships xmlns="http://schemas.openxmlformats.org/package/2006/relationships"><Relationship Id="rId3" Type="http://schemas.openxmlformats.org/officeDocument/2006/relationships/notesSlide" Target="../notesSlides/notesSlide19.xml"/><Relationship Id="rId2" Type="http://schemas.openxmlformats.org/officeDocument/2006/relationships/slideLayout" Target="../slideLayouts/slideLayout7.xml"/><Relationship Id="rId1" Type="http://schemas.openxmlformats.org/officeDocument/2006/relationships/themeOverride" Target="../theme/themeOverride18.xml"/></Relationships>
</file>

<file path=ppt/slides/_rels/slide2.xml.rels><?xml version="1.0" encoding="UTF-8" standalone="yes"?>
<Relationships xmlns="http://schemas.openxmlformats.org/package/2006/relationships"><Relationship Id="rId3" Type="http://schemas.openxmlformats.org/officeDocument/2006/relationships/tags" Target="../tags/tag4.xml"/><Relationship Id="rId2" Type="http://schemas.openxmlformats.org/officeDocument/2006/relationships/tags" Target="../tags/tag3.xml"/><Relationship Id="rId1" Type="http://schemas.openxmlformats.org/officeDocument/2006/relationships/themeOverride" Target="../theme/themeOverride2.xml"/><Relationship Id="rId5" Type="http://schemas.openxmlformats.org/officeDocument/2006/relationships/notesSlide" Target="../notesSlides/notesSlide2.xml"/><Relationship Id="rId4"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3" Type="http://schemas.openxmlformats.org/officeDocument/2006/relationships/notesSlide" Target="../notesSlides/notesSlide20.xml"/><Relationship Id="rId2" Type="http://schemas.openxmlformats.org/officeDocument/2006/relationships/slideLayout" Target="../slideLayouts/slideLayout7.xml"/><Relationship Id="rId1" Type="http://schemas.openxmlformats.org/officeDocument/2006/relationships/themeOverride" Target="../theme/themeOverride19.xml"/></Relationships>
</file>

<file path=ppt/slides/_rels/slide21.xml.rels><?xml version="1.0" encoding="UTF-8" standalone="yes"?>
<Relationships xmlns="http://schemas.openxmlformats.org/package/2006/relationships"><Relationship Id="rId3" Type="http://schemas.openxmlformats.org/officeDocument/2006/relationships/notesSlide" Target="../notesSlides/notesSlide21.xml"/><Relationship Id="rId2" Type="http://schemas.openxmlformats.org/officeDocument/2006/relationships/slideLayout" Target="../slideLayouts/slideLayout7.xml"/><Relationship Id="rId1" Type="http://schemas.openxmlformats.org/officeDocument/2006/relationships/themeOverride" Target="../theme/themeOverride20.xml"/></Relationships>
</file>

<file path=ppt/slides/_rels/slide22.xml.rels><?xml version="1.0" encoding="UTF-8" standalone="yes"?>
<Relationships xmlns="http://schemas.openxmlformats.org/package/2006/relationships"><Relationship Id="rId3" Type="http://schemas.openxmlformats.org/officeDocument/2006/relationships/notesSlide" Target="../notesSlides/notesSlide22.xml"/><Relationship Id="rId2" Type="http://schemas.openxmlformats.org/officeDocument/2006/relationships/slideLayout" Target="../slideLayouts/slideLayout7.xml"/><Relationship Id="rId1" Type="http://schemas.openxmlformats.org/officeDocument/2006/relationships/themeOverride" Target="../theme/themeOverride21.xml"/></Relationships>
</file>

<file path=ppt/slides/_rels/slide23.xml.rels><?xml version="1.0" encoding="UTF-8" standalone="yes"?>
<Relationships xmlns="http://schemas.openxmlformats.org/package/2006/relationships"><Relationship Id="rId3" Type="http://schemas.openxmlformats.org/officeDocument/2006/relationships/notesSlide" Target="../notesSlides/notesSlide23.xml"/><Relationship Id="rId2" Type="http://schemas.openxmlformats.org/officeDocument/2006/relationships/slideLayout" Target="../slideLayouts/slideLayout7.xml"/><Relationship Id="rId1" Type="http://schemas.openxmlformats.org/officeDocument/2006/relationships/themeOverride" Target="../theme/themeOverride22.xml"/></Relationships>
</file>

<file path=ppt/slides/_rels/slide24.xml.rels><?xml version="1.0" encoding="UTF-8" standalone="yes"?>
<Relationships xmlns="http://schemas.openxmlformats.org/package/2006/relationships"><Relationship Id="rId3" Type="http://schemas.openxmlformats.org/officeDocument/2006/relationships/notesSlide" Target="../notesSlides/notesSlide24.xml"/><Relationship Id="rId2" Type="http://schemas.openxmlformats.org/officeDocument/2006/relationships/slideLayout" Target="../slideLayouts/slideLayout7.xml"/><Relationship Id="rId1" Type="http://schemas.openxmlformats.org/officeDocument/2006/relationships/themeOverride" Target="../theme/themeOverride23.xml"/></Relationships>
</file>

<file path=ppt/slides/_rels/slide25.xml.rels><?xml version="1.0" encoding="UTF-8" standalone="yes"?>
<Relationships xmlns="http://schemas.openxmlformats.org/package/2006/relationships"><Relationship Id="rId3" Type="http://schemas.openxmlformats.org/officeDocument/2006/relationships/notesSlide" Target="../notesSlides/notesSlide25.xml"/><Relationship Id="rId2" Type="http://schemas.openxmlformats.org/officeDocument/2006/relationships/slideLayout" Target="../slideLayouts/slideLayout7.xml"/><Relationship Id="rId1" Type="http://schemas.openxmlformats.org/officeDocument/2006/relationships/themeOverride" Target="../theme/themeOverride24.xml"/></Relationships>
</file>

<file path=ppt/slides/_rels/slide26.xml.rels><?xml version="1.0" encoding="UTF-8" standalone="yes"?>
<Relationships xmlns="http://schemas.openxmlformats.org/package/2006/relationships"><Relationship Id="rId3" Type="http://schemas.openxmlformats.org/officeDocument/2006/relationships/notesSlide" Target="../notesSlides/notesSlide26.xml"/><Relationship Id="rId2" Type="http://schemas.openxmlformats.org/officeDocument/2006/relationships/slideLayout" Target="../slideLayouts/slideLayout7.xml"/><Relationship Id="rId1" Type="http://schemas.openxmlformats.org/officeDocument/2006/relationships/themeOverride" Target="../theme/themeOverride25.xml"/></Relationships>
</file>

<file path=ppt/slides/_rels/slide27.xml.rels><?xml version="1.0" encoding="UTF-8" standalone="yes"?>
<Relationships xmlns="http://schemas.openxmlformats.org/package/2006/relationships"><Relationship Id="rId3" Type="http://schemas.openxmlformats.org/officeDocument/2006/relationships/notesSlide" Target="../notesSlides/notesSlide27.xml"/><Relationship Id="rId2" Type="http://schemas.openxmlformats.org/officeDocument/2006/relationships/slideLayout" Target="../slideLayouts/slideLayout7.xml"/><Relationship Id="rId1" Type="http://schemas.openxmlformats.org/officeDocument/2006/relationships/themeOverride" Target="../theme/themeOverride26.xml"/></Relationships>
</file>

<file path=ppt/slides/_rels/slide28.xml.rels><?xml version="1.0" encoding="UTF-8" standalone="yes"?>
<Relationships xmlns="http://schemas.openxmlformats.org/package/2006/relationships"><Relationship Id="rId3" Type="http://schemas.openxmlformats.org/officeDocument/2006/relationships/slideLayout" Target="../slideLayouts/slideLayout7.xml"/><Relationship Id="rId2" Type="http://schemas.openxmlformats.org/officeDocument/2006/relationships/tags" Target="../tags/tag24.xml"/><Relationship Id="rId1" Type="http://schemas.openxmlformats.org/officeDocument/2006/relationships/themeOverride" Target="../theme/themeOverride27.xml"/><Relationship Id="rId5" Type="http://schemas.openxmlformats.org/officeDocument/2006/relationships/image" Target="../media/image2.jpeg"/><Relationship Id="rId4" Type="http://schemas.openxmlformats.org/officeDocument/2006/relationships/notesSlide" Target="../notesSlides/notesSlide28.xml"/></Relationships>
</file>

<file path=ppt/slides/_rels/slide3.xml.rels><?xml version="1.0" encoding="UTF-8" standalone="yes"?>
<Relationships xmlns="http://schemas.openxmlformats.org/package/2006/relationships"><Relationship Id="rId8" Type="http://schemas.openxmlformats.org/officeDocument/2006/relationships/tags" Target="../tags/tag11.xml"/><Relationship Id="rId13" Type="http://schemas.openxmlformats.org/officeDocument/2006/relationships/tags" Target="../tags/tag16.xml"/><Relationship Id="rId18" Type="http://schemas.openxmlformats.org/officeDocument/2006/relationships/slideLayout" Target="../slideLayouts/slideLayout7.xml"/><Relationship Id="rId3" Type="http://schemas.openxmlformats.org/officeDocument/2006/relationships/tags" Target="../tags/tag6.xml"/><Relationship Id="rId7" Type="http://schemas.openxmlformats.org/officeDocument/2006/relationships/tags" Target="../tags/tag10.xml"/><Relationship Id="rId12" Type="http://schemas.openxmlformats.org/officeDocument/2006/relationships/tags" Target="../tags/tag15.xml"/><Relationship Id="rId17" Type="http://schemas.openxmlformats.org/officeDocument/2006/relationships/tags" Target="../tags/tag20.xml"/><Relationship Id="rId2" Type="http://schemas.openxmlformats.org/officeDocument/2006/relationships/tags" Target="../tags/tag5.xml"/><Relationship Id="rId16" Type="http://schemas.openxmlformats.org/officeDocument/2006/relationships/tags" Target="../tags/tag19.xml"/><Relationship Id="rId20" Type="http://schemas.openxmlformats.org/officeDocument/2006/relationships/slide" Target="slide4.xml"/><Relationship Id="rId1" Type="http://schemas.openxmlformats.org/officeDocument/2006/relationships/themeOverride" Target="../theme/themeOverride3.xml"/><Relationship Id="rId6" Type="http://schemas.openxmlformats.org/officeDocument/2006/relationships/tags" Target="../tags/tag9.xml"/><Relationship Id="rId11" Type="http://schemas.openxmlformats.org/officeDocument/2006/relationships/tags" Target="../tags/tag14.xml"/><Relationship Id="rId5" Type="http://schemas.openxmlformats.org/officeDocument/2006/relationships/tags" Target="../tags/tag8.xml"/><Relationship Id="rId15" Type="http://schemas.openxmlformats.org/officeDocument/2006/relationships/tags" Target="../tags/tag18.xml"/><Relationship Id="rId10" Type="http://schemas.openxmlformats.org/officeDocument/2006/relationships/tags" Target="../tags/tag13.xml"/><Relationship Id="rId19" Type="http://schemas.openxmlformats.org/officeDocument/2006/relationships/notesSlide" Target="../notesSlides/notesSlide3.xml"/><Relationship Id="rId4" Type="http://schemas.openxmlformats.org/officeDocument/2006/relationships/tags" Target="../tags/tag7.xml"/><Relationship Id="rId9" Type="http://schemas.openxmlformats.org/officeDocument/2006/relationships/tags" Target="../tags/tag12.xml"/><Relationship Id="rId14" Type="http://schemas.openxmlformats.org/officeDocument/2006/relationships/tags" Target="../tags/tag17.xml"/></Relationships>
</file>

<file path=ppt/slides/_rels/slide4.xml.rels><?xml version="1.0" encoding="UTF-8" standalone="yes"?>
<Relationships xmlns="http://schemas.openxmlformats.org/package/2006/relationships"><Relationship Id="rId3" Type="http://schemas.openxmlformats.org/officeDocument/2006/relationships/tags" Target="../tags/tag22.xml"/><Relationship Id="rId2" Type="http://schemas.openxmlformats.org/officeDocument/2006/relationships/tags" Target="../tags/tag21.xml"/><Relationship Id="rId1" Type="http://schemas.openxmlformats.org/officeDocument/2006/relationships/themeOverride" Target="../theme/themeOverride4.xml"/><Relationship Id="rId6" Type="http://schemas.openxmlformats.org/officeDocument/2006/relationships/image" Target="../media/image2.jpeg"/><Relationship Id="rId5" Type="http://schemas.openxmlformats.org/officeDocument/2006/relationships/notesSlide" Target="../notesSlides/notesSlide4.xml"/><Relationship Id="rId4"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3" Type="http://schemas.openxmlformats.org/officeDocument/2006/relationships/notesSlide" Target="../notesSlides/notesSlide5.xml"/><Relationship Id="rId2" Type="http://schemas.openxmlformats.org/officeDocument/2006/relationships/slideLayout" Target="../slideLayouts/slideLayout7.xml"/><Relationship Id="rId1" Type="http://schemas.openxmlformats.org/officeDocument/2006/relationships/tags" Target="../tags/tag23.xml"/></Relationships>
</file>

<file path=ppt/slides/_rels/slide6.xml.rels><?xml version="1.0" encoding="UTF-8" standalone="yes"?>
<Relationships xmlns="http://schemas.openxmlformats.org/package/2006/relationships"><Relationship Id="rId3" Type="http://schemas.openxmlformats.org/officeDocument/2006/relationships/notesSlide" Target="../notesSlides/notesSlide6.xml"/><Relationship Id="rId2" Type="http://schemas.openxmlformats.org/officeDocument/2006/relationships/slideLayout" Target="../slideLayouts/slideLayout7.xml"/><Relationship Id="rId1" Type="http://schemas.openxmlformats.org/officeDocument/2006/relationships/themeOverride" Target="../theme/themeOverride5.xml"/></Relationships>
</file>

<file path=ppt/slides/_rels/slide7.xml.rels><?xml version="1.0" encoding="UTF-8" standalone="yes"?>
<Relationships xmlns="http://schemas.openxmlformats.org/package/2006/relationships"><Relationship Id="rId3" Type="http://schemas.openxmlformats.org/officeDocument/2006/relationships/notesSlide" Target="../notesSlides/notesSlide7.xml"/><Relationship Id="rId2" Type="http://schemas.openxmlformats.org/officeDocument/2006/relationships/slideLayout" Target="../slideLayouts/slideLayout7.xml"/><Relationship Id="rId1" Type="http://schemas.openxmlformats.org/officeDocument/2006/relationships/themeOverride" Target="../theme/themeOverride6.xml"/></Relationships>
</file>

<file path=ppt/slides/_rels/slide8.xml.rels><?xml version="1.0" encoding="UTF-8" standalone="yes"?>
<Relationships xmlns="http://schemas.openxmlformats.org/package/2006/relationships"><Relationship Id="rId3" Type="http://schemas.openxmlformats.org/officeDocument/2006/relationships/notesSlide" Target="../notesSlides/notesSlide8.xml"/><Relationship Id="rId2" Type="http://schemas.openxmlformats.org/officeDocument/2006/relationships/slideLayout" Target="../slideLayouts/slideLayout7.xml"/><Relationship Id="rId1" Type="http://schemas.openxmlformats.org/officeDocument/2006/relationships/themeOverride" Target="../theme/themeOverride7.xml"/></Relationships>
</file>

<file path=ppt/slides/_rels/slide9.xml.rels><?xml version="1.0" encoding="UTF-8" standalone="yes"?>
<Relationships xmlns="http://schemas.openxmlformats.org/package/2006/relationships"><Relationship Id="rId3" Type="http://schemas.openxmlformats.org/officeDocument/2006/relationships/notesSlide" Target="../notesSlides/notesSlide9.xml"/><Relationship Id="rId2" Type="http://schemas.openxmlformats.org/officeDocument/2006/relationships/slideLayout" Target="../slideLayouts/slideLayout7.xml"/><Relationship Id="rId1" Type="http://schemas.openxmlformats.org/officeDocument/2006/relationships/themeOverride" Target="../theme/themeOverride8.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5" cstate="screen">
            <a:lum/>
            <a:extLst>
              <a:ext uri="{28A0092B-C50C-407E-A947-70E740481C1C}">
                <a14:useLocalDpi xmlns:a14="http://schemas.microsoft.com/office/drawing/2010/main"/>
              </a:ext>
            </a:extLst>
          </a:blip>
          <a:srcRect/>
          <a:stretch>
            <a:fillRect/>
          </a:stretch>
        </a:blipFill>
        <a:effectLst/>
      </p:bgPr>
    </p:bg>
    <p:spTree>
      <p:nvGrpSpPr>
        <p:cNvPr id="1" name=""/>
        <p:cNvGrpSpPr/>
        <p:nvPr/>
      </p:nvGrpSpPr>
      <p:grpSpPr>
        <a:xfrm>
          <a:off x="0" y="0"/>
          <a:ext cx="0" cy="0"/>
          <a:chOff x="0" y="0"/>
          <a:chExt cx="0" cy="0"/>
        </a:xfrm>
      </p:grpSpPr>
      <p:sp>
        <p:nvSpPr>
          <p:cNvPr id="5" name="PA_文本框 4"/>
          <p:cNvSpPr txBox="1"/>
          <p:nvPr>
            <p:custDataLst>
              <p:tags r:id="rId2"/>
            </p:custDataLst>
          </p:nvPr>
        </p:nvSpPr>
        <p:spPr>
          <a:xfrm>
            <a:off x="1402730" y="2004783"/>
            <a:ext cx="4252484" cy="1200329"/>
          </a:xfrm>
          <a:prstGeom prst="rect">
            <a:avLst/>
          </a:prstGeom>
          <a:noFill/>
        </p:spPr>
        <p:txBody>
          <a:bodyPr wrap="square" rtlCol="0">
            <a:spAutoFit/>
          </a:bodyPr>
          <a:lstStyle/>
          <a:p>
            <a:r>
              <a:rPr lang="zh-CN" altLang="en-US" sz="7200" b="1" spc="600" dirty="0" smtClean="0">
                <a:latin typeface="微软雅黑"/>
                <a:ea typeface="微软雅黑"/>
                <a:cs typeface="+mn-ea"/>
                <a:sym typeface="+mn-lt"/>
              </a:rPr>
              <a:t>经 济 法</a:t>
            </a:r>
            <a:endParaRPr lang="zh-CN" altLang="en-US" sz="7200" b="1" spc="600" dirty="0">
              <a:latin typeface="微软雅黑"/>
              <a:ea typeface="微软雅黑"/>
              <a:cs typeface="+mn-ea"/>
              <a:sym typeface="+mn-lt"/>
            </a:endParaRPr>
          </a:p>
        </p:txBody>
      </p:sp>
    </p:spTree>
    <p:extLst>
      <p:ext uri="{BB962C8B-B14F-4D97-AF65-F5344CB8AC3E}">
        <p14:creationId xmlns:p14="http://schemas.microsoft.com/office/powerpoint/2010/main" val="1405371883"/>
      </p:ext>
    </p:extLst>
  </p:cSld>
  <p:clrMapOvr>
    <a:masterClrMapping/>
  </p:clrMapOvr>
  <mc:AlternateContent xmlns:mc="http://schemas.openxmlformats.org/markup-compatibility/2006" xmlns:p14="http://schemas.microsoft.com/office/powerpoint/2010/main">
    <mc:Choice Requires="p14">
      <p:transition spd="slow" p14:dur="1300">
        <p14:pan dir="u"/>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1" presetClass="entr" presetSubtype="0" fill="hold" grpId="0" nodeType="after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smtClean="0"/>
              <a:t>经济法</a:t>
            </a:r>
            <a:r>
              <a:rPr lang="zh-CN" altLang="en-US" sz="3200" b="1" dirty="0"/>
              <a:t>的基本原则 </a:t>
            </a:r>
          </a:p>
        </p:txBody>
      </p:sp>
      <p:sp>
        <p:nvSpPr>
          <p:cNvPr id="37" name="文本框 36"/>
          <p:cNvSpPr txBox="1"/>
          <p:nvPr/>
        </p:nvSpPr>
        <p:spPr>
          <a:xfrm>
            <a:off x="779753" y="980510"/>
            <a:ext cx="10626924" cy="4154984"/>
          </a:xfrm>
          <a:prstGeom prst="rect">
            <a:avLst/>
          </a:prstGeom>
          <a:noFill/>
        </p:spPr>
        <p:txBody>
          <a:bodyPr wrap="square" rtlCol="0">
            <a:spAutoFit/>
          </a:bodyPr>
          <a:lstStyle/>
          <a:p>
            <a:pPr indent="534988"/>
            <a:r>
              <a:rPr lang="zh-CN" altLang="en-US" sz="2400" dirty="0"/>
              <a:t>经济法的基本原则是在经济法的立法和适用中应当遵循的准则</a:t>
            </a:r>
            <a:r>
              <a:rPr lang="en-US" altLang="zh-CN" sz="2400" dirty="0"/>
              <a:t>,</a:t>
            </a:r>
            <a:r>
              <a:rPr lang="zh-CN" altLang="en-US" sz="2400" dirty="0"/>
              <a:t>它是经济法精神和价 值的反映</a:t>
            </a:r>
            <a:r>
              <a:rPr lang="en-US" altLang="zh-CN" sz="2400" dirty="0"/>
              <a:t>,</a:t>
            </a:r>
            <a:r>
              <a:rPr lang="zh-CN" altLang="en-US" sz="2400" dirty="0"/>
              <a:t>是经济法宗旨和本质的具体体现</a:t>
            </a:r>
            <a:r>
              <a:rPr lang="en-US" altLang="zh-CN" sz="2400" dirty="0"/>
              <a:t>. </a:t>
            </a:r>
            <a:endParaRPr lang="zh-CN" altLang="en-US" sz="2400" dirty="0"/>
          </a:p>
          <a:p>
            <a:endParaRPr lang="en-US" altLang="zh-CN" sz="2400" dirty="0" smtClean="0"/>
          </a:p>
          <a:p>
            <a:r>
              <a:rPr lang="en-US" altLang="zh-CN" sz="2400" b="1" dirty="0"/>
              <a:t>(</a:t>
            </a:r>
            <a:r>
              <a:rPr lang="zh-CN" altLang="en-US" sz="2400" b="1" dirty="0" smtClean="0"/>
              <a:t>二</a:t>
            </a:r>
            <a:r>
              <a:rPr lang="en-US" altLang="zh-CN" sz="2400" b="1" dirty="0" smtClean="0"/>
              <a:t>)</a:t>
            </a:r>
            <a:r>
              <a:rPr lang="zh-CN" altLang="en-US" sz="2400" b="1" dirty="0" smtClean="0"/>
              <a:t>维护公平竞争原则 </a:t>
            </a:r>
            <a:endParaRPr lang="en-US" altLang="zh-CN" sz="2400" b="1" dirty="0" smtClean="0"/>
          </a:p>
          <a:p>
            <a:pPr indent="623888">
              <a:tabLst>
                <a:tab pos="534988" algn="l"/>
              </a:tabLst>
            </a:pPr>
            <a:r>
              <a:rPr lang="zh-CN" altLang="en-US" sz="2400" dirty="0" smtClean="0"/>
              <a:t>维护</a:t>
            </a:r>
            <a:r>
              <a:rPr lang="zh-CN" altLang="en-US" sz="2400" dirty="0"/>
              <a:t>公平竞争原则</a:t>
            </a:r>
            <a:r>
              <a:rPr lang="en-US" altLang="zh-CN" sz="2400" dirty="0"/>
              <a:t>,</a:t>
            </a:r>
            <a:r>
              <a:rPr lang="zh-CN" altLang="en-US" sz="2400" dirty="0"/>
              <a:t>是指经济法以消极反对和禁止、积极引导和促进的方式维护市场经 </a:t>
            </a:r>
            <a:r>
              <a:rPr lang="zh-CN" altLang="en-US" sz="2400" dirty="0" smtClean="0"/>
              <a:t>济</a:t>
            </a:r>
            <a:r>
              <a:rPr lang="zh-CN" altLang="en-US" sz="2400" dirty="0"/>
              <a:t>下平等、自由、正当的竞争</a:t>
            </a:r>
            <a:r>
              <a:rPr lang="en-US" altLang="zh-CN" sz="2400" dirty="0"/>
              <a:t>.</a:t>
            </a:r>
            <a:r>
              <a:rPr lang="zh-CN" altLang="en-US" sz="2400" dirty="0"/>
              <a:t>维护公平竞争原则</a:t>
            </a:r>
            <a:r>
              <a:rPr lang="en-US" altLang="zh-CN" sz="2400" dirty="0"/>
              <a:t>,</a:t>
            </a:r>
            <a:r>
              <a:rPr lang="zh-CN" altLang="en-US" sz="2400" dirty="0"/>
              <a:t>是经济法反映社会化市场经济的内在要 求和理念的一项核心的、基本性的原则</a:t>
            </a:r>
            <a:r>
              <a:rPr lang="en-US" altLang="zh-CN" sz="2400" dirty="0"/>
              <a:t>.</a:t>
            </a:r>
            <a:r>
              <a:rPr lang="zh-CN" altLang="en-US" sz="2400" dirty="0"/>
              <a:t>此原则的要求不仅直接体现在竞争法</a:t>
            </a:r>
            <a:r>
              <a:rPr lang="en-US" altLang="zh-CN" sz="2400" dirty="0"/>
              <a:t>———«</a:t>
            </a:r>
            <a:r>
              <a:rPr lang="zh-CN" altLang="en-US" sz="2400" dirty="0" smtClean="0"/>
              <a:t>中华人民共和国反垄断法</a:t>
            </a:r>
            <a:r>
              <a:rPr lang="en-US" altLang="zh-CN" sz="2400" dirty="0" smtClean="0"/>
              <a:t>»(</a:t>
            </a:r>
            <a:r>
              <a:rPr lang="zh-CN" altLang="en-US" sz="2400" dirty="0" smtClean="0"/>
              <a:t>以下简称</a:t>
            </a:r>
            <a:r>
              <a:rPr lang="en-US" altLang="zh-CN" sz="2400" dirty="0" smtClean="0"/>
              <a:t>«</a:t>
            </a:r>
            <a:r>
              <a:rPr lang="zh-CN" altLang="en-US" sz="2400" dirty="0" smtClean="0"/>
              <a:t>反垄断法</a:t>
            </a:r>
            <a:r>
              <a:rPr lang="en-US" altLang="zh-CN" sz="2400" dirty="0" smtClean="0"/>
              <a:t>»)</a:t>
            </a:r>
            <a:r>
              <a:rPr lang="zh-CN" altLang="en-US" sz="2400" dirty="0"/>
              <a:t>和 </a:t>
            </a:r>
            <a:r>
              <a:rPr lang="en-US" altLang="zh-CN" sz="2400" dirty="0"/>
              <a:t>«</a:t>
            </a:r>
            <a:r>
              <a:rPr lang="zh-CN" altLang="en-US" sz="2400" dirty="0" smtClean="0"/>
              <a:t>中华人民共和国反不正当竞争法</a:t>
            </a:r>
            <a:r>
              <a:rPr lang="en-US" altLang="zh-CN" sz="2400" dirty="0" smtClean="0"/>
              <a:t>»(</a:t>
            </a:r>
            <a:r>
              <a:rPr lang="zh-CN" altLang="en-US" sz="2400" dirty="0" smtClean="0"/>
              <a:t>以下简称 </a:t>
            </a:r>
            <a:r>
              <a:rPr lang="en-US" altLang="zh-CN" sz="2400" dirty="0"/>
              <a:t>«</a:t>
            </a:r>
            <a:r>
              <a:rPr lang="zh-CN" altLang="en-US" sz="2400" dirty="0"/>
              <a:t>反不正当竞争法</a:t>
            </a:r>
            <a:r>
              <a:rPr lang="en-US" altLang="zh-CN" sz="2400" dirty="0"/>
              <a:t>»)</a:t>
            </a:r>
            <a:r>
              <a:rPr lang="zh-CN" altLang="en-US" sz="2400" dirty="0"/>
              <a:t>中</a:t>
            </a:r>
            <a:r>
              <a:rPr lang="en-US" altLang="zh-CN" sz="2400" dirty="0"/>
              <a:t>,</a:t>
            </a:r>
            <a:r>
              <a:rPr lang="zh-CN" altLang="en-US" sz="2400" dirty="0"/>
              <a:t>而且在经济的各项制度诸如发展计划、产业政策、财政税收、金融外 汇、企业组织、经济合同等制度中都有体现</a:t>
            </a:r>
            <a:r>
              <a:rPr lang="en-US" altLang="zh-CN" sz="2400" dirty="0"/>
              <a:t>. </a:t>
            </a:r>
            <a:endParaRPr lang="zh-CN" altLang="en-US" sz="2400" dirty="0"/>
          </a:p>
        </p:txBody>
      </p:sp>
    </p:spTree>
    <p:extLst>
      <p:ext uri="{BB962C8B-B14F-4D97-AF65-F5344CB8AC3E}">
        <p14:creationId xmlns:p14="http://schemas.microsoft.com/office/powerpoint/2010/main" val="3784885002"/>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smtClean="0"/>
              <a:t>经济法</a:t>
            </a:r>
            <a:r>
              <a:rPr lang="zh-CN" altLang="en-US" sz="3200" b="1" dirty="0"/>
              <a:t>的基本原则 </a:t>
            </a:r>
          </a:p>
        </p:txBody>
      </p:sp>
      <p:sp>
        <p:nvSpPr>
          <p:cNvPr id="37" name="文本框 36"/>
          <p:cNvSpPr txBox="1"/>
          <p:nvPr/>
        </p:nvSpPr>
        <p:spPr>
          <a:xfrm>
            <a:off x="779753" y="980510"/>
            <a:ext cx="10626924" cy="3416320"/>
          </a:xfrm>
          <a:prstGeom prst="rect">
            <a:avLst/>
          </a:prstGeom>
          <a:noFill/>
        </p:spPr>
        <p:txBody>
          <a:bodyPr wrap="square" rtlCol="0">
            <a:spAutoFit/>
          </a:bodyPr>
          <a:lstStyle/>
          <a:p>
            <a:pPr indent="534988"/>
            <a:r>
              <a:rPr lang="zh-CN" altLang="en-US" sz="2400" dirty="0"/>
              <a:t>经济法的基本原则是在经济法的立法和适用中应当遵循的准则</a:t>
            </a:r>
            <a:r>
              <a:rPr lang="en-US" altLang="zh-CN" sz="2400" dirty="0"/>
              <a:t>,</a:t>
            </a:r>
            <a:r>
              <a:rPr lang="zh-CN" altLang="en-US" sz="2400" dirty="0"/>
              <a:t>它是经济法精神和价 值的反映</a:t>
            </a:r>
            <a:r>
              <a:rPr lang="en-US" altLang="zh-CN" sz="2400" dirty="0"/>
              <a:t>,</a:t>
            </a:r>
            <a:r>
              <a:rPr lang="zh-CN" altLang="en-US" sz="2400" dirty="0"/>
              <a:t>是经济法宗旨和本质的具体体现</a:t>
            </a:r>
            <a:r>
              <a:rPr lang="en-US" altLang="zh-CN" sz="2400" dirty="0"/>
              <a:t>. </a:t>
            </a:r>
            <a:endParaRPr lang="zh-CN" altLang="en-US" sz="2400" dirty="0"/>
          </a:p>
          <a:p>
            <a:endParaRPr lang="en-US" altLang="zh-CN" sz="2400" dirty="0" smtClean="0"/>
          </a:p>
          <a:p>
            <a:r>
              <a:rPr lang="en-US" altLang="zh-CN" sz="2400" b="1" dirty="0"/>
              <a:t>(</a:t>
            </a:r>
            <a:r>
              <a:rPr lang="zh-CN" altLang="en-US" sz="2400" b="1" dirty="0" smtClean="0"/>
              <a:t>三</a:t>
            </a:r>
            <a:r>
              <a:rPr lang="en-US" altLang="zh-CN" sz="2400" b="1" dirty="0" smtClean="0"/>
              <a:t>)</a:t>
            </a:r>
            <a:r>
              <a:rPr lang="zh-CN" altLang="en-US" sz="2400" b="1" dirty="0"/>
              <a:t>责 、权 、</a:t>
            </a:r>
            <a:r>
              <a:rPr lang="zh-CN" altLang="en-US" sz="2400" b="1" dirty="0" smtClean="0"/>
              <a:t>利相统一的原则 </a:t>
            </a:r>
            <a:endParaRPr lang="en-US" altLang="zh-CN" sz="2400" b="1" dirty="0" smtClean="0"/>
          </a:p>
          <a:p>
            <a:pPr indent="623888"/>
            <a:r>
              <a:rPr lang="zh-CN" altLang="en-US" sz="2400" dirty="0" smtClean="0"/>
              <a:t>责</a:t>
            </a:r>
            <a:r>
              <a:rPr lang="zh-CN" altLang="en-US" sz="2400" dirty="0"/>
              <a:t>、权、利相统一的原则</a:t>
            </a:r>
            <a:r>
              <a:rPr lang="en-US" altLang="zh-CN" sz="2400" dirty="0"/>
              <a:t>,</a:t>
            </a:r>
            <a:r>
              <a:rPr lang="zh-CN" altLang="en-US" sz="2400" dirty="0"/>
              <a:t>是指在经济法律关系中各市场主体所负的权利、义务、</a:t>
            </a:r>
            <a:r>
              <a:rPr lang="zh-CN" altLang="en-US" sz="2400" dirty="0" smtClean="0"/>
              <a:t>利益和职责必须相</a:t>
            </a:r>
            <a:r>
              <a:rPr lang="zh-CN" altLang="en-US" sz="2400" dirty="0"/>
              <a:t>一致</a:t>
            </a:r>
            <a:r>
              <a:rPr lang="en-US" altLang="zh-CN" sz="2400" dirty="0"/>
              <a:t>,</a:t>
            </a:r>
            <a:r>
              <a:rPr lang="zh-CN" altLang="en-US" sz="2400" dirty="0"/>
              <a:t>不应当有脱节、错位、不平衡等现象存在</a:t>
            </a:r>
            <a:r>
              <a:rPr lang="en-US" altLang="zh-CN" sz="2400" dirty="0"/>
              <a:t>.</a:t>
            </a:r>
            <a:r>
              <a:rPr lang="zh-CN" altLang="en-US" sz="2400" dirty="0"/>
              <a:t>责、权、利相统一的原则贯穿于 经济的运行过程</a:t>
            </a:r>
            <a:r>
              <a:rPr lang="en-US" altLang="zh-CN" sz="2400" dirty="0"/>
              <a:t>,</a:t>
            </a:r>
            <a:r>
              <a:rPr lang="zh-CN" altLang="en-US" sz="2400" dirty="0"/>
              <a:t>各种经济管理主体和公有财产主体都必须遵循这一原则</a:t>
            </a:r>
            <a:r>
              <a:rPr lang="en-US" altLang="zh-CN" sz="2400" dirty="0"/>
              <a:t>.</a:t>
            </a:r>
            <a:r>
              <a:rPr lang="zh-CN" altLang="en-US" sz="2400" dirty="0"/>
              <a:t>权责不统一</a:t>
            </a:r>
            <a:r>
              <a:rPr lang="en-US" altLang="zh-CN" sz="2400" dirty="0"/>
              <a:t>,</a:t>
            </a:r>
            <a:r>
              <a:rPr lang="zh-CN" altLang="en-US" sz="2400" dirty="0"/>
              <a:t>就 会导致有权无责或有责无权</a:t>
            </a:r>
            <a:r>
              <a:rPr lang="en-US" altLang="zh-CN" sz="2400" dirty="0"/>
              <a:t>,</a:t>
            </a:r>
            <a:r>
              <a:rPr lang="zh-CN" altLang="en-US" sz="2400" dirty="0"/>
              <a:t>经济法的经济性和效益性也就无从体现</a:t>
            </a:r>
            <a:r>
              <a:rPr lang="en-US" altLang="zh-CN" sz="2400" dirty="0"/>
              <a:t>. </a:t>
            </a:r>
            <a:endParaRPr lang="zh-CN" altLang="en-US" sz="2400" dirty="0"/>
          </a:p>
        </p:txBody>
      </p:sp>
    </p:spTree>
    <p:extLst>
      <p:ext uri="{BB962C8B-B14F-4D97-AF65-F5344CB8AC3E}">
        <p14:creationId xmlns:p14="http://schemas.microsoft.com/office/powerpoint/2010/main" val="3259462089"/>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a:t>经济法律关系的概念 </a:t>
            </a:r>
          </a:p>
        </p:txBody>
      </p:sp>
      <p:sp>
        <p:nvSpPr>
          <p:cNvPr id="37" name="文本框 36"/>
          <p:cNvSpPr txBox="1"/>
          <p:nvPr/>
        </p:nvSpPr>
        <p:spPr>
          <a:xfrm>
            <a:off x="690638" y="958226"/>
            <a:ext cx="10626924" cy="4893647"/>
          </a:xfrm>
          <a:prstGeom prst="rect">
            <a:avLst/>
          </a:prstGeom>
          <a:noFill/>
        </p:spPr>
        <p:txBody>
          <a:bodyPr wrap="square" rtlCol="0">
            <a:spAutoFit/>
          </a:bodyPr>
          <a:lstStyle/>
          <a:p>
            <a:pPr indent="534988"/>
            <a:r>
              <a:rPr lang="zh-CN" altLang="en-US" sz="2400" dirty="0"/>
              <a:t>经济法律关系是法律关系的一种表现形式</a:t>
            </a:r>
            <a:r>
              <a:rPr lang="en-US" altLang="zh-CN" sz="2400" dirty="0"/>
              <a:t>,</a:t>
            </a:r>
            <a:r>
              <a:rPr lang="zh-CN" altLang="en-US" sz="2400" dirty="0"/>
              <a:t>具有法律关系的一般特征</a:t>
            </a:r>
            <a:r>
              <a:rPr lang="en-US" altLang="zh-CN" sz="2400" dirty="0"/>
              <a:t>.</a:t>
            </a:r>
            <a:r>
              <a:rPr lang="zh-CN" altLang="en-US" sz="2400" dirty="0"/>
              <a:t>为了更好地理 解经济法律关系</a:t>
            </a:r>
            <a:r>
              <a:rPr lang="en-US" altLang="zh-CN" sz="2400" dirty="0"/>
              <a:t>,</a:t>
            </a:r>
            <a:r>
              <a:rPr lang="zh-CN" altLang="en-US" sz="2400" dirty="0"/>
              <a:t>我们简要介绍一下法律关系的概念及其特征</a:t>
            </a:r>
            <a:r>
              <a:rPr lang="en-US" altLang="zh-CN" sz="2400" dirty="0"/>
              <a:t>. </a:t>
            </a:r>
            <a:endParaRPr lang="zh-CN" altLang="en-US" sz="2400" dirty="0"/>
          </a:p>
          <a:p>
            <a:pPr indent="534988"/>
            <a:r>
              <a:rPr lang="en-US" altLang="zh-CN" sz="2400" b="1" dirty="0"/>
              <a:t>(</a:t>
            </a:r>
            <a:r>
              <a:rPr lang="zh-CN" altLang="en-US" sz="2400" b="1" dirty="0"/>
              <a:t>一 </a:t>
            </a:r>
            <a:r>
              <a:rPr lang="en-US" altLang="zh-CN" sz="2400" b="1" dirty="0"/>
              <a:t>)</a:t>
            </a:r>
            <a:r>
              <a:rPr lang="zh-CN" altLang="en-US" sz="2400" b="1" dirty="0" smtClean="0"/>
              <a:t>法律关系 </a:t>
            </a:r>
            <a:endParaRPr lang="en-US" altLang="zh-CN" sz="2400" b="1" dirty="0" smtClean="0"/>
          </a:p>
          <a:p>
            <a:pPr indent="534988"/>
            <a:r>
              <a:rPr lang="zh-CN" altLang="en-US" sz="2400" dirty="0" smtClean="0"/>
              <a:t>法律关系是一种</a:t>
            </a:r>
            <a:r>
              <a:rPr lang="zh-CN" altLang="en-US" sz="2400" dirty="0"/>
              <a:t>社会关系</a:t>
            </a:r>
            <a:r>
              <a:rPr lang="en-US" altLang="zh-CN" sz="2400" dirty="0"/>
              <a:t>,</a:t>
            </a:r>
            <a:r>
              <a:rPr lang="zh-CN" altLang="en-US" sz="2400" dirty="0"/>
              <a:t>它是社会关系被法律规范确认和调整之后所</a:t>
            </a:r>
            <a:r>
              <a:rPr lang="zh-CN" altLang="en-US" sz="2400" dirty="0" smtClean="0"/>
              <a:t>形成的权利和</a:t>
            </a:r>
            <a:r>
              <a:rPr lang="zh-CN" altLang="en-US" sz="2400" dirty="0"/>
              <a:t>义务关系</a:t>
            </a:r>
            <a:r>
              <a:rPr lang="en-US" altLang="zh-CN" sz="2400" dirty="0"/>
              <a:t>.</a:t>
            </a:r>
            <a:r>
              <a:rPr lang="zh-CN" altLang="en-US" sz="2400" dirty="0"/>
              <a:t>法律关系与其他社会关系相比较</a:t>
            </a:r>
            <a:r>
              <a:rPr lang="en-US" altLang="zh-CN" sz="2400" dirty="0"/>
              <a:t>,</a:t>
            </a:r>
            <a:r>
              <a:rPr lang="zh-CN" altLang="en-US" sz="2400" dirty="0"/>
              <a:t>具有以下特征</a:t>
            </a:r>
            <a:r>
              <a:rPr lang="en-US" altLang="zh-CN" sz="2400" dirty="0"/>
              <a:t>:</a:t>
            </a:r>
            <a:r>
              <a:rPr lang="zh-CN" altLang="en-US" sz="2400" dirty="0"/>
              <a:t>第一</a:t>
            </a:r>
            <a:r>
              <a:rPr lang="en-US" altLang="zh-CN" sz="2400" dirty="0"/>
              <a:t>,</a:t>
            </a:r>
            <a:r>
              <a:rPr lang="zh-CN" altLang="en-US" sz="2400" dirty="0"/>
              <a:t>法律关系是一种思想意 志关系</a:t>
            </a:r>
            <a:r>
              <a:rPr lang="en-US" altLang="zh-CN" sz="2400" dirty="0"/>
              <a:t>,</a:t>
            </a:r>
            <a:r>
              <a:rPr lang="zh-CN" altLang="en-US" sz="2400" dirty="0"/>
              <a:t>属于上层建筑范畴</a:t>
            </a:r>
            <a:r>
              <a:rPr lang="en-US" altLang="zh-CN" sz="2400" dirty="0"/>
              <a:t>.</a:t>
            </a:r>
            <a:r>
              <a:rPr lang="zh-CN" altLang="en-US" sz="2400" dirty="0"/>
              <a:t>法律关系是反映统治者意志和行为人意志而形成的关系</a:t>
            </a:r>
            <a:r>
              <a:rPr lang="en-US" altLang="zh-CN" sz="2400" dirty="0"/>
              <a:t>,</a:t>
            </a:r>
            <a:r>
              <a:rPr lang="zh-CN" altLang="en-US" sz="2400" dirty="0"/>
              <a:t>因此 属于上层建筑范畴</a:t>
            </a:r>
            <a:r>
              <a:rPr lang="en-US" altLang="zh-CN" sz="2400" dirty="0"/>
              <a:t>.</a:t>
            </a:r>
            <a:r>
              <a:rPr lang="zh-CN" altLang="en-US" sz="2400" dirty="0"/>
              <a:t>第二</a:t>
            </a:r>
            <a:r>
              <a:rPr lang="en-US" altLang="zh-CN" sz="2400" dirty="0"/>
              <a:t>,</a:t>
            </a:r>
            <a:r>
              <a:rPr lang="zh-CN" altLang="en-US" sz="2400" dirty="0"/>
              <a:t>法律关系是受法律规定和调整的关系</a:t>
            </a:r>
            <a:r>
              <a:rPr lang="en-US" altLang="zh-CN" sz="2400" dirty="0"/>
              <a:t>.</a:t>
            </a:r>
            <a:r>
              <a:rPr lang="zh-CN" altLang="en-US" sz="2400" dirty="0"/>
              <a:t>法律关系的产生、变更和 消灭是以得到法律认可为前提的</a:t>
            </a:r>
            <a:r>
              <a:rPr lang="en-US" altLang="zh-CN" sz="2400" dirty="0"/>
              <a:t>,</a:t>
            </a:r>
            <a:r>
              <a:rPr lang="zh-CN" altLang="en-US" sz="2400" dirty="0"/>
              <a:t>因而法律规范是法律关系存废的前提条件</a:t>
            </a:r>
            <a:r>
              <a:rPr lang="en-US" altLang="zh-CN" sz="2400" dirty="0"/>
              <a:t>.</a:t>
            </a:r>
            <a:r>
              <a:rPr lang="zh-CN" altLang="en-US" sz="2400" dirty="0"/>
              <a:t>第三</a:t>
            </a:r>
            <a:r>
              <a:rPr lang="en-US" altLang="zh-CN" sz="2400" dirty="0"/>
              <a:t>,</a:t>
            </a:r>
            <a:r>
              <a:rPr lang="zh-CN" altLang="en-US" sz="2400" dirty="0"/>
              <a:t>法律关 系是以权利和义务为内容的关系</a:t>
            </a:r>
            <a:r>
              <a:rPr lang="en-US" altLang="zh-CN" sz="2400" dirty="0"/>
              <a:t>.</a:t>
            </a:r>
            <a:r>
              <a:rPr lang="zh-CN" altLang="en-US" sz="2400" dirty="0"/>
              <a:t>法律规范调整人们的行为是通过规范行为人的权利义务 得以实现的</a:t>
            </a:r>
            <a:r>
              <a:rPr lang="en-US" altLang="zh-CN" sz="2400" dirty="0"/>
              <a:t>.</a:t>
            </a:r>
            <a:r>
              <a:rPr lang="zh-CN" altLang="en-US" sz="2400" dirty="0"/>
              <a:t>因此</a:t>
            </a:r>
            <a:r>
              <a:rPr lang="en-US" altLang="zh-CN" sz="2400" dirty="0"/>
              <a:t>,</a:t>
            </a:r>
            <a:r>
              <a:rPr lang="zh-CN" altLang="en-US" sz="2400" dirty="0"/>
              <a:t>没有权利和义务的法律关系是不存在的</a:t>
            </a:r>
            <a:r>
              <a:rPr lang="en-US" altLang="zh-CN" sz="2400" dirty="0"/>
              <a:t>.</a:t>
            </a:r>
            <a:r>
              <a:rPr lang="zh-CN" altLang="en-US" sz="2400" dirty="0"/>
              <a:t>第四</a:t>
            </a:r>
            <a:r>
              <a:rPr lang="en-US" altLang="zh-CN" sz="2400" dirty="0"/>
              <a:t>,</a:t>
            </a:r>
            <a:r>
              <a:rPr lang="zh-CN" altLang="en-US" sz="2400" dirty="0"/>
              <a:t>法律关系是受国家强制 力保证实施的关系</a:t>
            </a:r>
            <a:r>
              <a:rPr lang="en-US" altLang="zh-CN" sz="2400" dirty="0"/>
              <a:t>.</a:t>
            </a:r>
            <a:r>
              <a:rPr lang="zh-CN" altLang="en-US" sz="2400" dirty="0"/>
              <a:t>法律规范是由国家强制力保证实施的行为规范</a:t>
            </a:r>
            <a:r>
              <a:rPr lang="en-US" altLang="zh-CN" sz="2400" dirty="0"/>
              <a:t>,</a:t>
            </a:r>
            <a:r>
              <a:rPr lang="zh-CN" altLang="en-US" sz="2400" dirty="0"/>
              <a:t>故由此而形成的关系 就受到国家强制力的保护</a:t>
            </a:r>
            <a:r>
              <a:rPr lang="en-US" altLang="zh-CN" sz="2400" dirty="0"/>
              <a:t>. </a:t>
            </a:r>
            <a:endParaRPr lang="zh-CN" altLang="en-US" sz="2400" dirty="0"/>
          </a:p>
        </p:txBody>
      </p:sp>
    </p:spTree>
    <p:extLst>
      <p:ext uri="{BB962C8B-B14F-4D97-AF65-F5344CB8AC3E}">
        <p14:creationId xmlns:p14="http://schemas.microsoft.com/office/powerpoint/2010/main" val="827467554"/>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a:t>经济法律关系的概念 </a:t>
            </a:r>
          </a:p>
        </p:txBody>
      </p:sp>
      <p:sp>
        <p:nvSpPr>
          <p:cNvPr id="37" name="文本框 36"/>
          <p:cNvSpPr txBox="1"/>
          <p:nvPr/>
        </p:nvSpPr>
        <p:spPr>
          <a:xfrm>
            <a:off x="690638" y="958226"/>
            <a:ext cx="10626924" cy="4893647"/>
          </a:xfrm>
          <a:prstGeom prst="rect">
            <a:avLst/>
          </a:prstGeom>
          <a:noFill/>
        </p:spPr>
        <p:txBody>
          <a:bodyPr wrap="square" rtlCol="0">
            <a:spAutoFit/>
          </a:bodyPr>
          <a:lstStyle/>
          <a:p>
            <a:pPr indent="534988"/>
            <a:r>
              <a:rPr lang="zh-CN" altLang="en-US" sz="2400" dirty="0"/>
              <a:t>经济法律关系是法律关系的一种表现形式</a:t>
            </a:r>
            <a:r>
              <a:rPr lang="en-US" altLang="zh-CN" sz="2400" dirty="0"/>
              <a:t>,</a:t>
            </a:r>
            <a:r>
              <a:rPr lang="zh-CN" altLang="en-US" sz="2400" dirty="0"/>
              <a:t>具有法律关系的一般特征</a:t>
            </a:r>
            <a:r>
              <a:rPr lang="en-US" altLang="zh-CN" sz="2400" dirty="0"/>
              <a:t>.</a:t>
            </a:r>
            <a:r>
              <a:rPr lang="zh-CN" altLang="en-US" sz="2400" dirty="0"/>
              <a:t>为了更好地理 解经济法律关系</a:t>
            </a:r>
            <a:r>
              <a:rPr lang="en-US" altLang="zh-CN" sz="2400" dirty="0"/>
              <a:t>,</a:t>
            </a:r>
            <a:r>
              <a:rPr lang="zh-CN" altLang="en-US" sz="2400" dirty="0"/>
              <a:t>我们简要介绍一下法律关系的概念及其特征</a:t>
            </a:r>
            <a:r>
              <a:rPr lang="en-US" altLang="zh-CN" sz="2400" dirty="0"/>
              <a:t>. </a:t>
            </a:r>
            <a:endParaRPr lang="zh-CN" altLang="en-US" sz="2400" dirty="0"/>
          </a:p>
          <a:p>
            <a:endParaRPr lang="en-US" altLang="zh-CN" sz="2400" b="1" dirty="0" smtClean="0"/>
          </a:p>
          <a:p>
            <a:r>
              <a:rPr lang="zh-CN" altLang="zh-CN" sz="2400" b="1" dirty="0"/>
              <a:t> </a:t>
            </a:r>
            <a:r>
              <a:rPr lang="zh-CN" altLang="en-US" sz="2400" b="1" dirty="0" smtClean="0"/>
              <a:t> </a:t>
            </a:r>
            <a:r>
              <a:rPr lang="en-US" altLang="zh-CN" sz="2400" b="1" dirty="0" smtClean="0"/>
              <a:t>(</a:t>
            </a:r>
            <a:r>
              <a:rPr lang="zh-CN" altLang="en-US" sz="2400" b="1" dirty="0" smtClean="0"/>
              <a:t>二</a:t>
            </a:r>
            <a:r>
              <a:rPr lang="en-US" altLang="zh-CN" sz="2400" b="1" dirty="0" smtClean="0"/>
              <a:t>)</a:t>
            </a:r>
            <a:r>
              <a:rPr lang="zh-CN" altLang="en-US" sz="2400" b="1" dirty="0" smtClean="0"/>
              <a:t>经济法律关系 </a:t>
            </a:r>
            <a:endParaRPr lang="zh-CN" altLang="en-US" sz="2400" b="1" dirty="0"/>
          </a:p>
          <a:p>
            <a:pPr indent="623888"/>
            <a:r>
              <a:rPr lang="zh-CN" altLang="en-US" sz="2400" dirty="0"/>
              <a:t>经济法律关系是指经济关系被经济法律规范确认和调整之后所形成的权利和义务关 系</a:t>
            </a:r>
            <a:r>
              <a:rPr lang="en-US" altLang="zh-CN" sz="2400" dirty="0"/>
              <a:t>,</a:t>
            </a:r>
            <a:r>
              <a:rPr lang="zh-CN" altLang="en-US" sz="2400" dirty="0"/>
              <a:t>即经济法主体根据经济法律规范产生的、经济法主体之间在国家管理与协调经济过程中 形成的权利与义务关系</a:t>
            </a:r>
            <a:r>
              <a:rPr lang="en-US" altLang="zh-CN" sz="2400" dirty="0" smtClean="0"/>
              <a:t>.</a:t>
            </a:r>
          </a:p>
          <a:p>
            <a:pPr indent="623888"/>
            <a:r>
              <a:rPr lang="zh-CN" altLang="en-US" sz="2400" dirty="0" smtClean="0"/>
              <a:t>我们</a:t>
            </a:r>
            <a:r>
              <a:rPr lang="zh-CN" altLang="en-US" sz="2400" dirty="0"/>
              <a:t>可以从以下四个方面理解这一概念的含义</a:t>
            </a:r>
            <a:r>
              <a:rPr lang="en-US" altLang="zh-CN" sz="2400" dirty="0" smtClean="0"/>
              <a:t>:</a:t>
            </a:r>
          </a:p>
          <a:p>
            <a:pPr indent="623888"/>
            <a:r>
              <a:rPr lang="zh-CN" altLang="en-US" sz="2400" dirty="0" smtClean="0"/>
              <a:t>第一</a:t>
            </a:r>
            <a:r>
              <a:rPr lang="en-US" altLang="zh-CN" sz="2400" dirty="0"/>
              <a:t>,</a:t>
            </a:r>
            <a:r>
              <a:rPr lang="zh-CN" altLang="en-US" sz="2400" dirty="0"/>
              <a:t>经济法律关 系是在经济领域中发生的思想意志关系</a:t>
            </a:r>
            <a:r>
              <a:rPr lang="en-US" altLang="zh-CN" sz="2400" dirty="0" smtClean="0"/>
              <a:t>.</a:t>
            </a:r>
          </a:p>
          <a:p>
            <a:pPr indent="623888"/>
            <a:r>
              <a:rPr lang="zh-CN" altLang="en-US" sz="2400" dirty="0" smtClean="0"/>
              <a:t>第二</a:t>
            </a:r>
            <a:r>
              <a:rPr lang="en-US" altLang="zh-CN" sz="2400" dirty="0"/>
              <a:t>,</a:t>
            </a:r>
            <a:r>
              <a:rPr lang="zh-CN" altLang="en-US" sz="2400" dirty="0"/>
              <a:t>经济法律关系是</a:t>
            </a:r>
            <a:r>
              <a:rPr lang="zh-CN" altLang="en-US" sz="2400" dirty="0" smtClean="0"/>
              <a:t>经济法规定</a:t>
            </a:r>
            <a:r>
              <a:rPr lang="zh-CN" altLang="en-US" sz="2400" dirty="0"/>
              <a:t>和调整的法律关系</a:t>
            </a:r>
            <a:r>
              <a:rPr lang="en-US" altLang="zh-CN" sz="2400" dirty="0" smtClean="0"/>
              <a:t>.</a:t>
            </a:r>
          </a:p>
          <a:p>
            <a:pPr indent="623888"/>
            <a:r>
              <a:rPr lang="zh-CN" altLang="en-US" sz="2400" dirty="0" smtClean="0"/>
              <a:t>第三</a:t>
            </a:r>
            <a:r>
              <a:rPr lang="en-US" altLang="zh-CN" sz="2400" dirty="0"/>
              <a:t>, </a:t>
            </a:r>
            <a:r>
              <a:rPr lang="zh-CN" altLang="en-US" sz="2400" dirty="0"/>
              <a:t>经济法律关系是一种经济权利和经济义务关系</a:t>
            </a:r>
            <a:r>
              <a:rPr lang="en-US" altLang="zh-CN" sz="2400" dirty="0"/>
              <a:t>.</a:t>
            </a:r>
            <a:r>
              <a:rPr lang="zh-CN" altLang="en-US" sz="2400" dirty="0"/>
              <a:t>权利和义务关系是法律关系的核心</a:t>
            </a:r>
            <a:r>
              <a:rPr lang="en-US" altLang="zh-CN" sz="2400" dirty="0"/>
              <a:t>,</a:t>
            </a:r>
            <a:r>
              <a:rPr lang="zh-CN" altLang="en-US" sz="2400" dirty="0" smtClean="0"/>
              <a:t>法律确认</a:t>
            </a:r>
            <a:r>
              <a:rPr lang="zh-CN" altLang="en-US" sz="2400" dirty="0"/>
              <a:t>某一法律关系的目的也是依靠确认权利和义务来实现的</a:t>
            </a:r>
            <a:r>
              <a:rPr lang="en-US" altLang="zh-CN" sz="2400" dirty="0" smtClean="0"/>
              <a:t>.</a:t>
            </a:r>
            <a:endParaRPr lang="zh-CN" altLang="en-US" sz="2800" dirty="0"/>
          </a:p>
        </p:txBody>
      </p:sp>
    </p:spTree>
    <p:extLst>
      <p:ext uri="{BB962C8B-B14F-4D97-AF65-F5344CB8AC3E}">
        <p14:creationId xmlns:p14="http://schemas.microsoft.com/office/powerpoint/2010/main" val="3132756608"/>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a:t>经济法律关系的构成要素 </a:t>
            </a:r>
          </a:p>
        </p:txBody>
      </p:sp>
      <p:sp>
        <p:nvSpPr>
          <p:cNvPr id="37" name="文本框 36"/>
          <p:cNvSpPr txBox="1"/>
          <p:nvPr/>
        </p:nvSpPr>
        <p:spPr>
          <a:xfrm>
            <a:off x="690638" y="958226"/>
            <a:ext cx="10626924" cy="5324535"/>
          </a:xfrm>
          <a:prstGeom prst="rect">
            <a:avLst/>
          </a:prstGeom>
          <a:noFill/>
        </p:spPr>
        <p:txBody>
          <a:bodyPr wrap="square" rtlCol="0">
            <a:spAutoFit/>
          </a:bodyPr>
          <a:lstStyle/>
          <a:p>
            <a:pPr indent="623888"/>
            <a:r>
              <a:rPr lang="zh-CN" altLang="en-US" sz="2400" dirty="0"/>
              <a:t>经济法律关系的构成要素是指构成经济法律关系的必要条件</a:t>
            </a:r>
            <a:r>
              <a:rPr lang="en-US" altLang="zh-CN" sz="2400" dirty="0"/>
              <a:t>,</a:t>
            </a:r>
            <a:r>
              <a:rPr lang="zh-CN" altLang="en-US" sz="2400" dirty="0"/>
              <a:t>任何法律关系都是由法 律关系的主体、法律关系的内容和法律关系的客体这三个要素构成的</a:t>
            </a:r>
            <a:r>
              <a:rPr lang="en-US" altLang="zh-CN" sz="2400" dirty="0"/>
              <a:t>.</a:t>
            </a:r>
            <a:r>
              <a:rPr lang="zh-CN" altLang="en-US" sz="2400" dirty="0"/>
              <a:t>同样</a:t>
            </a:r>
            <a:r>
              <a:rPr lang="en-US" altLang="zh-CN" sz="2400" dirty="0"/>
              <a:t>,</a:t>
            </a:r>
            <a:r>
              <a:rPr lang="zh-CN" altLang="en-US" sz="2400" dirty="0"/>
              <a:t>经济法律关系 也是由主体、内容和客体三个要素构成的</a:t>
            </a:r>
            <a:r>
              <a:rPr lang="en-US" altLang="zh-CN" sz="2400" dirty="0"/>
              <a:t>,</a:t>
            </a:r>
            <a:r>
              <a:rPr lang="zh-CN" altLang="en-US" sz="2400" dirty="0"/>
              <a:t>这三个要素缺一不可</a:t>
            </a:r>
            <a:r>
              <a:rPr lang="en-US" altLang="zh-CN" sz="2400" dirty="0"/>
              <a:t>,</a:t>
            </a:r>
            <a:r>
              <a:rPr lang="zh-CN" altLang="en-US" sz="2400" dirty="0"/>
              <a:t>任何一个要素发生改变</a:t>
            </a:r>
            <a:r>
              <a:rPr lang="en-US" altLang="zh-CN" sz="2400" dirty="0"/>
              <a:t>,</a:t>
            </a:r>
            <a:r>
              <a:rPr lang="zh-CN" altLang="en-US" sz="2400" dirty="0"/>
              <a:t>都 可能引起经济法律关系的变更</a:t>
            </a:r>
            <a:r>
              <a:rPr lang="en-US" altLang="zh-CN" sz="2400" dirty="0"/>
              <a:t>. </a:t>
            </a:r>
            <a:endParaRPr lang="zh-CN" altLang="en-US" sz="2400" dirty="0"/>
          </a:p>
          <a:p>
            <a:r>
              <a:rPr lang="zh-CN" altLang="zh-CN" sz="2400" b="1" dirty="0" smtClean="0"/>
              <a:t> </a:t>
            </a:r>
            <a:r>
              <a:rPr lang="zh-CN" altLang="en-US" sz="2400" b="1" dirty="0" smtClean="0"/>
              <a:t> </a:t>
            </a:r>
            <a:r>
              <a:rPr lang="en-US" altLang="zh-CN" sz="2400" b="1" dirty="0"/>
              <a:t>(</a:t>
            </a:r>
            <a:r>
              <a:rPr lang="zh-CN" altLang="en-US" sz="2400" b="1" dirty="0" smtClean="0"/>
              <a:t>一</a:t>
            </a:r>
            <a:r>
              <a:rPr lang="en-US" altLang="zh-CN" sz="2400" b="1" dirty="0" smtClean="0"/>
              <a:t>)</a:t>
            </a:r>
            <a:r>
              <a:rPr lang="zh-CN" altLang="en-US" sz="2400" b="1" dirty="0" smtClean="0"/>
              <a:t>经济法律关系的主体 </a:t>
            </a:r>
            <a:endParaRPr lang="zh-CN" altLang="en-US" sz="2400" b="1" dirty="0"/>
          </a:p>
          <a:p>
            <a:pPr marL="177800" indent="446088"/>
            <a:r>
              <a:rPr lang="zh-CN" altLang="en-US" sz="2000" dirty="0"/>
              <a:t>根据我国法律规定</a:t>
            </a:r>
            <a:r>
              <a:rPr lang="en-US" altLang="zh-CN" sz="2000" dirty="0"/>
              <a:t>,</a:t>
            </a:r>
            <a:r>
              <a:rPr lang="zh-CN" altLang="en-US" sz="2000" dirty="0"/>
              <a:t>经济法律关系主体主要包括以下几个方面</a:t>
            </a:r>
            <a:r>
              <a:rPr lang="en-US" altLang="zh-CN" sz="2000" dirty="0" smtClean="0"/>
              <a:t>.</a:t>
            </a:r>
          </a:p>
          <a:p>
            <a:pPr marL="177800" indent="446088"/>
            <a:r>
              <a:rPr lang="en-US" altLang="zh-CN" sz="2000" b="1" dirty="0" smtClean="0"/>
              <a:t>1.</a:t>
            </a:r>
            <a:r>
              <a:rPr lang="zh-CN" altLang="en-US" sz="2000" b="1" dirty="0" smtClean="0"/>
              <a:t>国 </a:t>
            </a:r>
            <a:r>
              <a:rPr lang="zh-CN" altLang="en-US" sz="2000" b="1" dirty="0"/>
              <a:t>家 机 关 </a:t>
            </a:r>
          </a:p>
          <a:p>
            <a:pPr marL="177800" indent="446088"/>
            <a:r>
              <a:rPr lang="zh-CN" altLang="en-US" sz="2000" dirty="0"/>
              <a:t>国家机关是指行使国家职能的各种机关的统称</a:t>
            </a:r>
            <a:r>
              <a:rPr lang="en-US" altLang="zh-CN" sz="2000" dirty="0"/>
              <a:t>,</a:t>
            </a:r>
            <a:r>
              <a:rPr lang="zh-CN" altLang="en-US" sz="2000" dirty="0"/>
              <a:t>包括国家权力机关、国家行政机关和国 家司法机关</a:t>
            </a:r>
            <a:r>
              <a:rPr lang="en-US" altLang="zh-CN" sz="2000" dirty="0"/>
              <a:t>.</a:t>
            </a:r>
            <a:r>
              <a:rPr lang="zh-CN" altLang="en-US" sz="2000" dirty="0"/>
              <a:t>作为经济法主体的国家机关主要指国家行政机关中的经济管理机关</a:t>
            </a:r>
            <a:r>
              <a:rPr lang="en-US" altLang="zh-CN" sz="2000" dirty="0"/>
              <a:t>. </a:t>
            </a:r>
            <a:endParaRPr lang="zh-CN" altLang="en-US" sz="2000" dirty="0"/>
          </a:p>
          <a:p>
            <a:pPr marL="177800" indent="446088"/>
            <a:r>
              <a:rPr lang="en-US" altLang="zh-CN" sz="2000" b="1" dirty="0" smtClean="0"/>
              <a:t>2. </a:t>
            </a:r>
            <a:r>
              <a:rPr lang="zh-CN" altLang="en-US" sz="2000" b="1" dirty="0"/>
              <a:t>事 业 单 位 </a:t>
            </a:r>
            <a:endParaRPr lang="en-US" altLang="zh-CN" sz="2000" b="1" dirty="0" smtClean="0"/>
          </a:p>
          <a:p>
            <a:pPr marL="177800" indent="446088"/>
            <a:r>
              <a:rPr lang="zh-CN" altLang="en-US" sz="2000" dirty="0" smtClean="0"/>
              <a:t>事业单位</a:t>
            </a:r>
            <a:r>
              <a:rPr lang="zh-CN" altLang="en-US" sz="2000" dirty="0"/>
              <a:t>是指由国家财政或其他单位拨款</a:t>
            </a:r>
            <a:r>
              <a:rPr lang="en-US" altLang="zh-CN" sz="2000" dirty="0"/>
              <a:t>,</a:t>
            </a:r>
            <a:r>
              <a:rPr lang="zh-CN" altLang="en-US" sz="2000" dirty="0"/>
              <a:t>不以营利为目的的文化、教育、科研、卫生</a:t>
            </a:r>
            <a:r>
              <a:rPr lang="zh-CN" altLang="en-US" sz="2000" dirty="0" smtClean="0"/>
              <a:t>等社会组织</a:t>
            </a:r>
            <a:r>
              <a:rPr lang="en-US" altLang="zh-CN" sz="2000" dirty="0"/>
              <a:t>,</a:t>
            </a:r>
            <a:r>
              <a:rPr lang="zh-CN" altLang="en-US" sz="2000" dirty="0"/>
              <a:t>如学校、医院、科研院所等</a:t>
            </a:r>
            <a:r>
              <a:rPr lang="en-US" altLang="zh-CN" sz="2000" dirty="0"/>
              <a:t>,</a:t>
            </a:r>
            <a:r>
              <a:rPr lang="zh-CN" altLang="en-US" sz="2000" dirty="0"/>
              <a:t>它们往往以法人资格参与经济法律关系</a:t>
            </a:r>
            <a:r>
              <a:rPr lang="en-US" altLang="zh-CN" sz="2000" dirty="0"/>
              <a:t>. </a:t>
            </a:r>
            <a:endParaRPr lang="en-US" altLang="zh-CN" sz="2000" dirty="0" smtClean="0"/>
          </a:p>
          <a:p>
            <a:pPr marL="177800" indent="446088"/>
            <a:r>
              <a:rPr lang="en-US" altLang="zh-CN" sz="2000" b="1" dirty="0" smtClean="0"/>
              <a:t>3.</a:t>
            </a:r>
            <a:r>
              <a:rPr lang="zh-CN" altLang="en-US" sz="2000" b="1" dirty="0" smtClean="0"/>
              <a:t>经 </a:t>
            </a:r>
            <a:r>
              <a:rPr lang="zh-CN" altLang="en-US" sz="2000" b="1" dirty="0"/>
              <a:t>济 组 织 </a:t>
            </a:r>
          </a:p>
          <a:p>
            <a:pPr marL="177800" indent="446088"/>
            <a:r>
              <a:rPr lang="zh-CN" altLang="en-US" sz="2000" dirty="0"/>
              <a:t>经济组织是指依法设立</a:t>
            </a:r>
            <a:r>
              <a:rPr lang="en-US" altLang="zh-CN" sz="2000" dirty="0"/>
              <a:t>,</a:t>
            </a:r>
            <a:r>
              <a:rPr lang="zh-CN" altLang="en-US" sz="2000" dirty="0"/>
              <a:t>拥有独立财产</a:t>
            </a:r>
            <a:r>
              <a:rPr lang="en-US" altLang="zh-CN" sz="2000" dirty="0"/>
              <a:t>,</a:t>
            </a:r>
            <a:r>
              <a:rPr lang="zh-CN" altLang="en-US" sz="2000" dirty="0"/>
              <a:t>以营利为目的</a:t>
            </a:r>
            <a:r>
              <a:rPr lang="en-US" altLang="zh-CN" sz="2000" dirty="0"/>
              <a:t>,</a:t>
            </a:r>
            <a:r>
              <a:rPr lang="zh-CN" altLang="en-US" sz="2000" dirty="0"/>
              <a:t>自主经营、自负盈亏、独立核算</a:t>
            </a:r>
            <a:r>
              <a:rPr lang="en-US" altLang="zh-CN" sz="2000" dirty="0"/>
              <a:t>, </a:t>
            </a:r>
            <a:r>
              <a:rPr lang="zh-CN" altLang="en-US" sz="2000" dirty="0"/>
              <a:t>具备一定的组织机构</a:t>
            </a:r>
            <a:r>
              <a:rPr lang="en-US" altLang="zh-CN" sz="2000" dirty="0"/>
              <a:t>,</a:t>
            </a:r>
            <a:r>
              <a:rPr lang="zh-CN" altLang="en-US" sz="2000" dirty="0"/>
              <a:t>从事生产、流通和服务性活动的社会组织</a:t>
            </a:r>
            <a:r>
              <a:rPr lang="en-US" altLang="zh-CN" sz="2000" dirty="0"/>
              <a:t>.</a:t>
            </a:r>
            <a:r>
              <a:rPr lang="zh-CN" altLang="en-US" sz="2000" dirty="0" smtClean="0"/>
              <a:t>经济组织既可以是法人组</a:t>
            </a:r>
            <a:r>
              <a:rPr lang="zh-CN" altLang="en-US" sz="2000" dirty="0"/>
              <a:t>织</a:t>
            </a:r>
            <a:r>
              <a:rPr lang="en-US" altLang="zh-CN" sz="2000" dirty="0"/>
              <a:t>,</a:t>
            </a:r>
            <a:r>
              <a:rPr lang="zh-CN" altLang="en-US" sz="2000" dirty="0"/>
              <a:t>也可以是非法人组织</a:t>
            </a:r>
            <a:r>
              <a:rPr lang="en-US" altLang="zh-CN" sz="2000" dirty="0"/>
              <a:t>. </a:t>
            </a:r>
            <a:r>
              <a:rPr lang="zh-CN" altLang="en-US" sz="2000" dirty="0" smtClean="0"/>
              <a:t> </a:t>
            </a:r>
            <a:endParaRPr lang="zh-CN" altLang="en-US" sz="2000" dirty="0"/>
          </a:p>
        </p:txBody>
      </p:sp>
    </p:spTree>
    <p:extLst>
      <p:ext uri="{BB962C8B-B14F-4D97-AF65-F5344CB8AC3E}">
        <p14:creationId xmlns:p14="http://schemas.microsoft.com/office/powerpoint/2010/main" val="3115095884"/>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a:t>经济法律关系的构成要素 </a:t>
            </a:r>
          </a:p>
        </p:txBody>
      </p:sp>
      <p:sp>
        <p:nvSpPr>
          <p:cNvPr id="37" name="文本框 36"/>
          <p:cNvSpPr txBox="1"/>
          <p:nvPr/>
        </p:nvSpPr>
        <p:spPr>
          <a:xfrm>
            <a:off x="690638" y="958226"/>
            <a:ext cx="10626924" cy="4832092"/>
          </a:xfrm>
          <a:prstGeom prst="rect">
            <a:avLst/>
          </a:prstGeom>
          <a:noFill/>
        </p:spPr>
        <p:txBody>
          <a:bodyPr wrap="square" rtlCol="0">
            <a:spAutoFit/>
          </a:bodyPr>
          <a:lstStyle/>
          <a:p>
            <a:r>
              <a:rPr lang="zh-CN" altLang="en-US" sz="2400" b="1" dirty="0"/>
              <a:t> </a:t>
            </a:r>
            <a:r>
              <a:rPr lang="en-US" altLang="zh-CN" sz="2400" b="1" dirty="0"/>
              <a:t>(</a:t>
            </a:r>
            <a:r>
              <a:rPr lang="zh-CN" altLang="en-US" sz="2400" b="1" dirty="0"/>
              <a:t>一</a:t>
            </a:r>
            <a:r>
              <a:rPr lang="en-US" altLang="zh-CN" sz="2400" b="1" dirty="0"/>
              <a:t>)</a:t>
            </a:r>
            <a:r>
              <a:rPr lang="zh-CN" altLang="en-US" sz="2400" b="1" dirty="0"/>
              <a:t>经济法律关系的主体 </a:t>
            </a:r>
            <a:endParaRPr lang="en-US" altLang="zh-CN" sz="2400" b="1" dirty="0" smtClean="0"/>
          </a:p>
          <a:p>
            <a:r>
              <a:rPr lang="en-US" altLang="zh-CN" sz="2400" b="1" dirty="0"/>
              <a:t> </a:t>
            </a:r>
            <a:r>
              <a:rPr lang="en-US" altLang="zh-CN" sz="2400" b="1" dirty="0" smtClean="0"/>
              <a:t>        </a:t>
            </a:r>
            <a:r>
              <a:rPr lang="zh-CN" altLang="en-US" sz="2000" dirty="0" smtClean="0"/>
              <a:t>根据</a:t>
            </a:r>
            <a:r>
              <a:rPr lang="zh-CN" altLang="en-US" sz="2000" dirty="0"/>
              <a:t>我国法律规定</a:t>
            </a:r>
            <a:r>
              <a:rPr lang="en-US" altLang="zh-CN" sz="2000" dirty="0"/>
              <a:t>,</a:t>
            </a:r>
            <a:r>
              <a:rPr lang="zh-CN" altLang="en-US" sz="2000" dirty="0"/>
              <a:t>经济法律关系主体主要包括以下几个方面</a:t>
            </a:r>
            <a:r>
              <a:rPr lang="en-US" altLang="zh-CN" sz="2000" dirty="0" smtClean="0"/>
              <a:t>.</a:t>
            </a:r>
          </a:p>
          <a:p>
            <a:pPr marL="534988" indent="88900"/>
            <a:r>
              <a:rPr lang="en-US" altLang="zh-CN" sz="2000" b="1" dirty="0" smtClean="0"/>
              <a:t>4.</a:t>
            </a:r>
            <a:r>
              <a:rPr lang="zh-CN" altLang="en-US" sz="2000" b="1" dirty="0" smtClean="0"/>
              <a:t>企业</a:t>
            </a:r>
            <a:r>
              <a:rPr lang="zh-CN" altLang="en-US" sz="2000" b="1" dirty="0"/>
              <a:t>法人的内部机构 </a:t>
            </a:r>
          </a:p>
          <a:p>
            <a:pPr marL="177800" indent="446088"/>
            <a:r>
              <a:rPr lang="zh-CN" altLang="en-US" sz="2000" dirty="0"/>
              <a:t>经济法作为国家干预经济的法律形式</a:t>
            </a:r>
            <a:r>
              <a:rPr lang="en-US" altLang="zh-CN" sz="2000" dirty="0"/>
              <a:t>,</a:t>
            </a:r>
            <a:r>
              <a:rPr lang="zh-CN" altLang="en-US" sz="2000" dirty="0"/>
              <a:t>不仅对社会经济活动进行管理</a:t>
            </a:r>
            <a:r>
              <a:rPr lang="en-US" altLang="zh-CN" sz="2000" dirty="0"/>
              <a:t>,</a:t>
            </a:r>
            <a:r>
              <a:rPr lang="zh-CN" altLang="en-US" sz="2000" dirty="0"/>
              <a:t>对独立主体之间 的经济关系进行协调</a:t>
            </a:r>
            <a:r>
              <a:rPr lang="en-US" altLang="zh-CN" sz="2000" dirty="0"/>
              <a:t>,</a:t>
            </a:r>
            <a:r>
              <a:rPr lang="zh-CN" altLang="en-US" sz="2000" dirty="0"/>
              <a:t>而且在一定程度上也参与企业的微观管理</a:t>
            </a:r>
            <a:r>
              <a:rPr lang="en-US" altLang="zh-CN" sz="2000" dirty="0"/>
              <a:t>,</a:t>
            </a:r>
            <a:r>
              <a:rPr lang="zh-CN" altLang="en-US" sz="2000" dirty="0"/>
              <a:t>对企业内部机构</a:t>
            </a:r>
            <a:r>
              <a:rPr lang="zh-CN" altLang="en-US" sz="2000" dirty="0" smtClean="0"/>
              <a:t>的关系进行确认和规范</a:t>
            </a:r>
            <a:r>
              <a:rPr lang="en-US" altLang="zh-CN" sz="2000" dirty="0"/>
              <a:t>,</a:t>
            </a:r>
            <a:r>
              <a:rPr lang="zh-CN" altLang="en-US" sz="2000" dirty="0"/>
              <a:t>这样就形成了一种特殊的经济法律关系</a:t>
            </a:r>
            <a:r>
              <a:rPr lang="en-US" altLang="zh-CN" sz="2000" dirty="0"/>
              <a:t>.</a:t>
            </a:r>
            <a:r>
              <a:rPr lang="zh-CN" altLang="en-US" sz="2000" dirty="0"/>
              <a:t>这种经济法律关系的主体</a:t>
            </a:r>
            <a:r>
              <a:rPr lang="en-US" altLang="zh-CN" sz="2000" dirty="0"/>
              <a:t>,</a:t>
            </a:r>
            <a:r>
              <a:rPr lang="zh-CN" altLang="en-US" sz="2000" dirty="0" smtClean="0"/>
              <a:t>就是企业</a:t>
            </a:r>
            <a:r>
              <a:rPr lang="zh-CN" altLang="en-US" sz="2000" dirty="0"/>
              <a:t>法人内部机构</a:t>
            </a:r>
            <a:r>
              <a:rPr lang="en-US" altLang="zh-CN" sz="2000" dirty="0"/>
              <a:t>,</a:t>
            </a:r>
            <a:r>
              <a:rPr lang="zh-CN" altLang="en-US" sz="2000" dirty="0"/>
              <a:t>如公司的股东会、董事会等</a:t>
            </a:r>
            <a:r>
              <a:rPr lang="en-US" altLang="zh-CN" sz="2000" dirty="0"/>
              <a:t>. </a:t>
            </a:r>
            <a:endParaRPr lang="zh-CN" altLang="en-US" sz="2000" dirty="0"/>
          </a:p>
          <a:p>
            <a:pPr marL="177800" indent="446088"/>
            <a:r>
              <a:rPr lang="en-US" altLang="zh-CN" sz="2000" b="1" dirty="0" smtClean="0"/>
              <a:t>5.</a:t>
            </a:r>
            <a:r>
              <a:rPr lang="zh-CN" altLang="en-US" sz="2000" b="1" dirty="0" smtClean="0"/>
              <a:t>社 </a:t>
            </a:r>
            <a:r>
              <a:rPr lang="zh-CN" altLang="en-US" sz="2000" b="1" dirty="0"/>
              <a:t>会 团 体 </a:t>
            </a:r>
            <a:endParaRPr lang="en-US" altLang="zh-CN" sz="2000" b="1" dirty="0" smtClean="0"/>
          </a:p>
          <a:p>
            <a:pPr marL="177800" indent="446088"/>
            <a:r>
              <a:rPr lang="zh-CN" altLang="en-US" sz="2000" dirty="0" smtClean="0"/>
              <a:t>社会团体是由公民或组织依法自愿组</a:t>
            </a:r>
            <a:r>
              <a:rPr lang="zh-CN" altLang="en-US" sz="2000" dirty="0"/>
              <a:t>成的从事公益事业、党团事务、行业管理和服务</a:t>
            </a:r>
            <a:r>
              <a:rPr lang="zh-CN" altLang="en-US" sz="2000" dirty="0" smtClean="0"/>
              <a:t>等社会活动</a:t>
            </a:r>
            <a:r>
              <a:rPr lang="zh-CN" altLang="en-US" sz="2000" dirty="0"/>
              <a:t>的社会组织</a:t>
            </a:r>
            <a:r>
              <a:rPr lang="en-US" altLang="zh-CN" sz="2000" dirty="0"/>
              <a:t>,</a:t>
            </a:r>
            <a:r>
              <a:rPr lang="zh-CN" altLang="en-US" sz="2000" dirty="0"/>
              <a:t>包括党团组织</a:t>
            </a:r>
            <a:r>
              <a:rPr lang="en-US" altLang="zh-CN" sz="2000" dirty="0"/>
              <a:t>,</a:t>
            </a:r>
            <a:r>
              <a:rPr lang="zh-CN" altLang="en-US" sz="2000" dirty="0"/>
              <a:t>工会</a:t>
            </a:r>
            <a:r>
              <a:rPr lang="en-US" altLang="zh-CN" sz="2000" dirty="0"/>
              <a:t>,</a:t>
            </a:r>
            <a:r>
              <a:rPr lang="zh-CN" altLang="en-US" sz="2000" dirty="0"/>
              <a:t>妇女联合会</a:t>
            </a:r>
            <a:r>
              <a:rPr lang="en-US" altLang="zh-CN" sz="2000" dirty="0"/>
              <a:t>,</a:t>
            </a:r>
            <a:r>
              <a:rPr lang="zh-CN" altLang="en-US" sz="2000" dirty="0"/>
              <a:t>行业性、职业性协会</a:t>
            </a:r>
            <a:r>
              <a:rPr lang="en-US" altLang="zh-CN" sz="2000" dirty="0"/>
              <a:t>,</a:t>
            </a:r>
            <a:r>
              <a:rPr lang="zh-CN" altLang="en-US" sz="2000" dirty="0"/>
              <a:t>以及公益性、 学术性团体</a:t>
            </a:r>
            <a:r>
              <a:rPr lang="en-US" altLang="zh-CN" sz="2000" dirty="0"/>
              <a:t>,</a:t>
            </a:r>
            <a:r>
              <a:rPr lang="zh-CN" altLang="en-US" sz="2000" dirty="0"/>
              <a:t>等等</a:t>
            </a:r>
            <a:r>
              <a:rPr lang="en-US" altLang="zh-CN" sz="2000" dirty="0"/>
              <a:t>. </a:t>
            </a:r>
            <a:endParaRPr lang="zh-CN" altLang="en-US" sz="2000" dirty="0"/>
          </a:p>
          <a:p>
            <a:pPr marL="177800" indent="446088"/>
            <a:r>
              <a:rPr lang="en-US" altLang="zh-CN" sz="2000" b="1" dirty="0" smtClean="0"/>
              <a:t>6. </a:t>
            </a:r>
            <a:r>
              <a:rPr lang="zh-CN" altLang="en-US" sz="2000" b="1" dirty="0"/>
              <a:t>农村承包经营户、个体工商户和公民 </a:t>
            </a:r>
            <a:endParaRPr lang="en-US" altLang="zh-CN" sz="2000" b="1" dirty="0" smtClean="0"/>
          </a:p>
          <a:p>
            <a:pPr marL="177800" indent="446088"/>
            <a:r>
              <a:rPr lang="zh-CN" altLang="en-US" sz="2000" dirty="0" smtClean="0"/>
              <a:t>农村承包经营户</a:t>
            </a:r>
            <a:r>
              <a:rPr lang="zh-CN" altLang="en-US" sz="2000" dirty="0"/>
              <a:t>、个体工商户和公民参与经济法律关系</a:t>
            </a:r>
            <a:r>
              <a:rPr lang="en-US" altLang="zh-CN" sz="2000" dirty="0"/>
              <a:t>,</a:t>
            </a:r>
            <a:r>
              <a:rPr lang="zh-CN" altLang="en-US" sz="2000" dirty="0"/>
              <a:t>同国家经济管理机关或其</a:t>
            </a:r>
            <a:r>
              <a:rPr lang="zh-CN" altLang="en-US" sz="2000" dirty="0" smtClean="0"/>
              <a:t>他社会组织发生经济权利和义务关系时</a:t>
            </a:r>
            <a:r>
              <a:rPr lang="en-US" altLang="zh-CN" sz="2000" dirty="0"/>
              <a:t>,</a:t>
            </a:r>
            <a:r>
              <a:rPr lang="zh-CN" altLang="en-US" sz="2000" dirty="0"/>
              <a:t>就成为经济法律关系的主体</a:t>
            </a:r>
            <a:r>
              <a:rPr lang="en-US" altLang="zh-CN" sz="2000" dirty="0"/>
              <a:t>.</a:t>
            </a:r>
            <a:r>
              <a:rPr lang="zh-CN" altLang="en-US" sz="2000" dirty="0"/>
              <a:t>例如</a:t>
            </a:r>
            <a:r>
              <a:rPr lang="en-US" altLang="zh-CN" sz="2000" dirty="0"/>
              <a:t>,</a:t>
            </a:r>
            <a:r>
              <a:rPr lang="zh-CN" altLang="en-US" sz="2000" dirty="0" smtClean="0"/>
              <a:t>农村承包经营户与农村集体经济组织发生承包关</a:t>
            </a:r>
            <a:r>
              <a:rPr lang="zh-CN" altLang="en-US" sz="2000" dirty="0"/>
              <a:t>系</a:t>
            </a:r>
            <a:r>
              <a:rPr lang="en-US" altLang="zh-CN" sz="2000" dirty="0"/>
              <a:t>,</a:t>
            </a:r>
            <a:r>
              <a:rPr lang="zh-CN" altLang="en-US" sz="2000" dirty="0"/>
              <a:t>公民依法向税务机关缴纳个人所得税时即是税收法律关 系的主体</a:t>
            </a:r>
            <a:r>
              <a:rPr lang="en-US" altLang="zh-CN" sz="2000" dirty="0"/>
              <a:t>. </a:t>
            </a:r>
            <a:endParaRPr lang="zh-CN" altLang="en-US" sz="2000" dirty="0"/>
          </a:p>
        </p:txBody>
      </p:sp>
    </p:spTree>
    <p:extLst>
      <p:ext uri="{BB962C8B-B14F-4D97-AF65-F5344CB8AC3E}">
        <p14:creationId xmlns:p14="http://schemas.microsoft.com/office/powerpoint/2010/main" val="4073247846"/>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a:t>经济法律关系的构成要素 </a:t>
            </a:r>
          </a:p>
        </p:txBody>
      </p:sp>
      <p:sp>
        <p:nvSpPr>
          <p:cNvPr id="37" name="文本框 36"/>
          <p:cNvSpPr txBox="1"/>
          <p:nvPr/>
        </p:nvSpPr>
        <p:spPr>
          <a:xfrm>
            <a:off x="690638" y="958226"/>
            <a:ext cx="10626924" cy="5324535"/>
          </a:xfrm>
          <a:prstGeom prst="rect">
            <a:avLst/>
          </a:prstGeom>
          <a:noFill/>
        </p:spPr>
        <p:txBody>
          <a:bodyPr wrap="square" rtlCol="0">
            <a:spAutoFit/>
          </a:bodyPr>
          <a:lstStyle/>
          <a:p>
            <a:r>
              <a:rPr lang="zh-CN" altLang="zh-CN" sz="2400" b="1" dirty="0" smtClean="0"/>
              <a:t> </a:t>
            </a:r>
            <a:r>
              <a:rPr lang="zh-CN" altLang="en-US" sz="2400" b="1" dirty="0" smtClean="0"/>
              <a:t> </a:t>
            </a:r>
            <a:r>
              <a:rPr lang="en-US" altLang="zh-CN" sz="2400" b="1" dirty="0"/>
              <a:t>(</a:t>
            </a:r>
            <a:r>
              <a:rPr lang="zh-CN" altLang="en-US" sz="2400" b="1" dirty="0" smtClean="0"/>
              <a:t>二</a:t>
            </a:r>
            <a:r>
              <a:rPr lang="en-US" altLang="zh-CN" sz="2400" b="1" dirty="0" smtClean="0"/>
              <a:t>)</a:t>
            </a:r>
            <a:r>
              <a:rPr lang="zh-CN" altLang="en-US" sz="2400" b="1" dirty="0"/>
              <a:t>经 济 法 律 关 系 的 内 容 </a:t>
            </a:r>
          </a:p>
          <a:p>
            <a:pPr indent="534988"/>
            <a:r>
              <a:rPr lang="zh-CN" altLang="en-US" sz="2400" dirty="0"/>
              <a:t>经济法律关系的内容是指经济法主体享有的经济权利和承担的经济义务</a:t>
            </a:r>
            <a:r>
              <a:rPr lang="en-US" altLang="zh-CN" sz="2400" dirty="0"/>
              <a:t>.</a:t>
            </a:r>
            <a:r>
              <a:rPr lang="zh-CN" altLang="en-US" sz="2400" dirty="0"/>
              <a:t>它是经济法 律关系的核心</a:t>
            </a:r>
            <a:r>
              <a:rPr lang="en-US" altLang="zh-CN" sz="2400" dirty="0"/>
              <a:t>,</a:t>
            </a:r>
            <a:r>
              <a:rPr lang="zh-CN" altLang="en-US" sz="2400" dirty="0"/>
              <a:t>是联结经济法主体之间及主体与客体之间的桥梁</a:t>
            </a:r>
            <a:r>
              <a:rPr lang="en-US" altLang="zh-CN" sz="2400" dirty="0"/>
              <a:t>,</a:t>
            </a:r>
            <a:r>
              <a:rPr lang="zh-CN" altLang="en-US" sz="2400" dirty="0"/>
              <a:t>直接体现了经济法主体的 利益和要求</a:t>
            </a:r>
            <a:r>
              <a:rPr lang="en-US" altLang="zh-CN" sz="2400" dirty="0"/>
              <a:t>,</a:t>
            </a:r>
            <a:r>
              <a:rPr lang="zh-CN" altLang="en-US" sz="2400" dirty="0"/>
              <a:t>因而</a:t>
            </a:r>
            <a:r>
              <a:rPr lang="en-US" altLang="zh-CN" sz="2400" dirty="0"/>
              <a:t>,</a:t>
            </a:r>
            <a:r>
              <a:rPr lang="zh-CN" altLang="en-US" sz="2400" dirty="0"/>
              <a:t>没有经济权利和经济义务的经济法律关系是不存在的</a:t>
            </a:r>
            <a:r>
              <a:rPr lang="en-US" altLang="zh-CN" sz="2400" dirty="0"/>
              <a:t>. </a:t>
            </a:r>
            <a:endParaRPr lang="zh-CN" altLang="en-US" sz="2400" dirty="0"/>
          </a:p>
          <a:p>
            <a:r>
              <a:rPr lang="en-US" altLang="zh-CN" sz="2000" b="1" dirty="0" smtClean="0"/>
              <a:t>     1.</a:t>
            </a:r>
            <a:r>
              <a:rPr lang="zh-CN" altLang="en-US" sz="2000" b="1" dirty="0" smtClean="0"/>
              <a:t>经济权利</a:t>
            </a:r>
            <a:endParaRPr lang="en-US" altLang="zh-CN" sz="2000" b="1" dirty="0" smtClean="0"/>
          </a:p>
          <a:p>
            <a:r>
              <a:rPr lang="zh-CN" altLang="en-US" sz="2000" dirty="0" smtClean="0"/>
              <a:t> </a:t>
            </a:r>
            <a:r>
              <a:rPr lang="en-US" altLang="zh-CN" sz="2000" dirty="0" smtClean="0"/>
              <a:t>      </a:t>
            </a:r>
            <a:r>
              <a:rPr lang="zh-CN" altLang="en-US" sz="2000" dirty="0" smtClean="0"/>
              <a:t>经济权利是指经济法主体依法能够作为</a:t>
            </a:r>
            <a:r>
              <a:rPr lang="zh-CN" altLang="en-US" sz="2000" dirty="0"/>
              <a:t>或不作为一定行为</a:t>
            </a:r>
            <a:r>
              <a:rPr lang="en-US" altLang="zh-CN" sz="2000" dirty="0"/>
              <a:t>,</a:t>
            </a:r>
            <a:r>
              <a:rPr lang="zh-CN" altLang="en-US" sz="2000" dirty="0"/>
              <a:t>以及要求他人作为</a:t>
            </a:r>
            <a:r>
              <a:rPr lang="zh-CN" altLang="en-US" sz="2000" dirty="0" smtClean="0"/>
              <a:t>或不作为</a:t>
            </a:r>
            <a:r>
              <a:rPr lang="zh-CN" altLang="en-US" sz="2000" dirty="0"/>
              <a:t>一定行为的资格</a:t>
            </a:r>
            <a:r>
              <a:rPr lang="en-US" altLang="zh-CN" sz="2000" dirty="0"/>
              <a:t>.</a:t>
            </a:r>
            <a:r>
              <a:rPr lang="zh-CN" altLang="en-US" sz="2000" dirty="0"/>
              <a:t>经济权利主要包括以下几个方面的内容</a:t>
            </a:r>
            <a:r>
              <a:rPr lang="en-US" altLang="zh-CN" sz="2000" dirty="0"/>
              <a:t>. </a:t>
            </a:r>
            <a:endParaRPr lang="zh-CN" altLang="en-US" sz="2000" dirty="0"/>
          </a:p>
          <a:p>
            <a:pPr marL="446088"/>
            <a:r>
              <a:rPr lang="en-US" altLang="zh-CN" sz="2000" dirty="0"/>
              <a:t>(1)</a:t>
            </a:r>
            <a:r>
              <a:rPr lang="zh-CN" altLang="en-US" sz="2000" dirty="0" smtClean="0"/>
              <a:t>经济职权</a:t>
            </a:r>
            <a:r>
              <a:rPr lang="en-US" altLang="zh-CN" sz="2000" dirty="0" smtClean="0"/>
              <a:t> (</a:t>
            </a:r>
            <a:r>
              <a:rPr lang="en-US" altLang="zh-CN" sz="2000" dirty="0"/>
              <a:t>2)</a:t>
            </a:r>
            <a:r>
              <a:rPr lang="zh-CN" altLang="en-US" sz="2000" dirty="0"/>
              <a:t>财产所有权</a:t>
            </a:r>
            <a:r>
              <a:rPr lang="en-US" altLang="zh-CN" sz="2000" dirty="0" smtClean="0"/>
              <a:t>.</a:t>
            </a:r>
            <a:r>
              <a:rPr lang="zh-CN" altLang="en-US" sz="2000" dirty="0" smtClean="0"/>
              <a:t> </a:t>
            </a:r>
            <a:r>
              <a:rPr lang="en-US" altLang="zh-CN" sz="2000" dirty="0" smtClean="0"/>
              <a:t>(</a:t>
            </a:r>
            <a:r>
              <a:rPr lang="en-US" altLang="zh-CN" sz="2000" dirty="0"/>
              <a:t>3)</a:t>
            </a:r>
            <a:r>
              <a:rPr lang="zh-CN" altLang="en-US" sz="2000" dirty="0"/>
              <a:t>经营管理权</a:t>
            </a:r>
            <a:r>
              <a:rPr lang="en-US" altLang="zh-CN" sz="2000" dirty="0" smtClean="0"/>
              <a:t>.</a:t>
            </a:r>
            <a:r>
              <a:rPr lang="zh-CN" altLang="en-US" sz="2000" dirty="0" smtClean="0"/>
              <a:t> </a:t>
            </a:r>
            <a:r>
              <a:rPr lang="en-US" altLang="zh-CN" sz="2000" dirty="0" smtClean="0"/>
              <a:t>(</a:t>
            </a:r>
            <a:r>
              <a:rPr lang="en-US" altLang="zh-CN" sz="2000" dirty="0"/>
              <a:t>4)</a:t>
            </a:r>
            <a:r>
              <a:rPr lang="zh-CN" altLang="en-US" sz="2000" dirty="0"/>
              <a:t>法人财产权</a:t>
            </a:r>
            <a:r>
              <a:rPr lang="en-US" altLang="zh-CN" sz="2000" dirty="0" smtClean="0"/>
              <a:t>.</a:t>
            </a:r>
            <a:r>
              <a:rPr lang="zh-CN" altLang="en-US" sz="2000" dirty="0" smtClean="0"/>
              <a:t> </a:t>
            </a:r>
            <a:r>
              <a:rPr lang="en-US" altLang="zh-CN" sz="2000" dirty="0" smtClean="0"/>
              <a:t>(</a:t>
            </a:r>
            <a:r>
              <a:rPr lang="en-US" altLang="zh-CN" sz="2000" dirty="0"/>
              <a:t>5)</a:t>
            </a:r>
            <a:r>
              <a:rPr lang="zh-CN" altLang="en-US" sz="2000" dirty="0"/>
              <a:t>请求权</a:t>
            </a:r>
            <a:r>
              <a:rPr lang="en-US" altLang="zh-CN" sz="2000" dirty="0"/>
              <a:t>. </a:t>
            </a:r>
            <a:endParaRPr lang="zh-CN" altLang="en-US" sz="2000" dirty="0"/>
          </a:p>
          <a:p>
            <a:r>
              <a:rPr lang="en-US" altLang="zh-CN" sz="2000" b="1" dirty="0" smtClean="0"/>
              <a:t>     2.</a:t>
            </a:r>
            <a:r>
              <a:rPr lang="zh-CN" altLang="en-US" sz="2000" b="1" dirty="0" smtClean="0"/>
              <a:t>经济义务 </a:t>
            </a:r>
            <a:endParaRPr lang="en-US" altLang="zh-CN" sz="2000" b="1" dirty="0" smtClean="0"/>
          </a:p>
          <a:p>
            <a:pPr indent="446088"/>
            <a:r>
              <a:rPr lang="zh-CN" altLang="en-US" sz="2000" dirty="0" smtClean="0"/>
              <a:t>经济义务是指经济法主体根据法律规定或为满足权</a:t>
            </a:r>
            <a:r>
              <a:rPr lang="zh-CN" altLang="en-US" sz="2000" dirty="0"/>
              <a:t>利主体的要求</a:t>
            </a:r>
            <a:r>
              <a:rPr lang="en-US" altLang="zh-CN" sz="2000" dirty="0"/>
              <a:t>,</a:t>
            </a:r>
            <a:r>
              <a:rPr lang="zh-CN" altLang="en-US" sz="2000" dirty="0"/>
              <a:t>必须作为</a:t>
            </a:r>
            <a:r>
              <a:rPr lang="zh-CN" altLang="en-US" sz="2000" dirty="0" smtClean="0"/>
              <a:t>或不作为一定行为</a:t>
            </a:r>
            <a:r>
              <a:rPr lang="zh-CN" altLang="en-US" sz="2000" dirty="0"/>
              <a:t>的责任</a:t>
            </a:r>
            <a:r>
              <a:rPr lang="en-US" altLang="zh-CN" sz="2000" dirty="0"/>
              <a:t>.</a:t>
            </a:r>
            <a:r>
              <a:rPr lang="zh-CN" altLang="en-US" sz="2000" dirty="0"/>
              <a:t>经济法主体为了满足特定的权利主体的要求</a:t>
            </a:r>
            <a:r>
              <a:rPr lang="en-US" altLang="zh-CN" sz="2000" dirty="0"/>
              <a:t>,</a:t>
            </a:r>
            <a:r>
              <a:rPr lang="zh-CN" altLang="en-US" sz="2000" dirty="0"/>
              <a:t>在法律规</a:t>
            </a:r>
            <a:r>
              <a:rPr lang="zh-CN" altLang="en-US" sz="2000" dirty="0" smtClean="0"/>
              <a:t>定的范围内必须实施</a:t>
            </a:r>
            <a:r>
              <a:rPr lang="zh-CN" altLang="en-US" sz="2000" dirty="0"/>
              <a:t>或不实施某种经济行为</a:t>
            </a:r>
            <a:r>
              <a:rPr lang="en-US" altLang="zh-CN" sz="2000" dirty="0"/>
              <a:t>.</a:t>
            </a:r>
            <a:r>
              <a:rPr lang="zh-CN" altLang="en-US" sz="2000" dirty="0"/>
              <a:t>这是相对经济权利而存在的</a:t>
            </a:r>
            <a:r>
              <a:rPr lang="en-US" altLang="zh-CN" sz="2000" dirty="0"/>
              <a:t>,</a:t>
            </a:r>
            <a:r>
              <a:rPr lang="zh-CN" altLang="en-US" sz="2000" dirty="0"/>
              <a:t>是法律对经济法主体行为的限 制和约束</a:t>
            </a:r>
            <a:r>
              <a:rPr lang="en-US" altLang="zh-CN" sz="2000" dirty="0"/>
              <a:t>. </a:t>
            </a:r>
            <a:endParaRPr lang="zh-CN" altLang="en-US" sz="2000" dirty="0"/>
          </a:p>
          <a:p>
            <a:pPr marL="177800" indent="268288"/>
            <a:r>
              <a:rPr lang="zh-CN" altLang="en-US" sz="2000" dirty="0"/>
              <a:t>经济权利与经济义务是统一的、相互依存的</a:t>
            </a:r>
            <a:r>
              <a:rPr lang="en-US" altLang="zh-CN" sz="2000" dirty="0"/>
              <a:t>.</a:t>
            </a:r>
            <a:r>
              <a:rPr lang="zh-CN" altLang="en-US" sz="2000" dirty="0"/>
              <a:t>没有经济权利</a:t>
            </a:r>
            <a:r>
              <a:rPr lang="en-US" altLang="zh-CN" sz="2000" dirty="0"/>
              <a:t>,</a:t>
            </a:r>
            <a:r>
              <a:rPr lang="zh-CN" altLang="en-US" sz="2000" dirty="0"/>
              <a:t>就不会有经济义务</a:t>
            </a:r>
            <a:r>
              <a:rPr lang="en-US" altLang="zh-CN" sz="2000" dirty="0"/>
              <a:t>;</a:t>
            </a:r>
            <a:r>
              <a:rPr lang="zh-CN" altLang="en-US" sz="2000" dirty="0"/>
              <a:t>经济 法主体不能只享受权利而不尽义务</a:t>
            </a:r>
            <a:r>
              <a:rPr lang="en-US" altLang="zh-CN" sz="2000" dirty="0"/>
              <a:t>,</a:t>
            </a:r>
            <a:r>
              <a:rPr lang="zh-CN" altLang="en-US" sz="2000" dirty="0"/>
              <a:t>亦不能只尽义务而不享受权利</a:t>
            </a:r>
            <a:r>
              <a:rPr lang="en-US" altLang="zh-CN" sz="2000" dirty="0"/>
              <a:t>;</a:t>
            </a:r>
            <a:r>
              <a:rPr lang="zh-CN" altLang="en-US" sz="2000" dirty="0"/>
              <a:t>一方的经济权利依赖于 另一方的经济义务来实现</a:t>
            </a:r>
            <a:r>
              <a:rPr lang="en-US" altLang="zh-CN" sz="2000" dirty="0"/>
              <a:t>,</a:t>
            </a:r>
            <a:r>
              <a:rPr lang="zh-CN" altLang="en-US" sz="2000" dirty="0"/>
              <a:t>另一方的经济义务则是为了满足一方的经济权利</a:t>
            </a:r>
            <a:r>
              <a:rPr lang="en-US" altLang="zh-CN" sz="2000" dirty="0"/>
              <a:t>. </a:t>
            </a:r>
            <a:endParaRPr lang="zh-CN" altLang="en-US" sz="20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2393281666"/>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a:t>经济法律关系的构成要素 </a:t>
            </a:r>
          </a:p>
        </p:txBody>
      </p:sp>
      <p:sp>
        <p:nvSpPr>
          <p:cNvPr id="37" name="文本框 36"/>
          <p:cNvSpPr txBox="1"/>
          <p:nvPr/>
        </p:nvSpPr>
        <p:spPr>
          <a:xfrm>
            <a:off x="690638" y="958226"/>
            <a:ext cx="10626924" cy="4524315"/>
          </a:xfrm>
          <a:prstGeom prst="rect">
            <a:avLst/>
          </a:prstGeom>
          <a:noFill/>
        </p:spPr>
        <p:txBody>
          <a:bodyPr wrap="square" rtlCol="0">
            <a:spAutoFit/>
          </a:bodyPr>
          <a:lstStyle/>
          <a:p>
            <a:r>
              <a:rPr lang="zh-CN" altLang="zh-CN" sz="2400" b="1" dirty="0" smtClean="0">
                <a:latin typeface="宋体" pitchFamily="2" charset="-122"/>
                <a:ea typeface="宋体" pitchFamily="2" charset="-122"/>
              </a:rPr>
              <a:t> </a:t>
            </a:r>
            <a:r>
              <a:rPr lang="zh-CN" altLang="en-US" sz="2400" b="1" dirty="0" smtClean="0">
                <a:latin typeface="宋体" pitchFamily="2" charset="-122"/>
                <a:ea typeface="宋体" pitchFamily="2" charset="-122"/>
              </a:rPr>
              <a:t> </a:t>
            </a:r>
            <a:r>
              <a:rPr lang="en-US" altLang="zh-TW" sz="2400" b="1" dirty="0">
                <a:latin typeface="宋体" pitchFamily="2" charset="-122"/>
                <a:ea typeface="宋体" pitchFamily="2" charset="-122"/>
              </a:rPr>
              <a:t>(</a:t>
            </a:r>
            <a:r>
              <a:rPr lang="zh-TW" altLang="en-US" sz="2400" b="1" dirty="0" smtClean="0">
                <a:latin typeface="宋体" pitchFamily="2" charset="-122"/>
                <a:ea typeface="宋体" pitchFamily="2" charset="-122"/>
              </a:rPr>
              <a:t>三</a:t>
            </a:r>
            <a:r>
              <a:rPr lang="en-US" altLang="zh-TW" sz="2400" b="1" dirty="0" smtClean="0">
                <a:latin typeface="宋体" pitchFamily="2" charset="-122"/>
                <a:ea typeface="宋体" pitchFamily="2" charset="-122"/>
              </a:rPr>
              <a:t>)</a:t>
            </a:r>
            <a:r>
              <a:rPr lang="zh-TW" altLang="en-US" sz="2400" b="1" dirty="0" smtClean="0">
                <a:latin typeface="宋体" pitchFamily="2" charset="-122"/>
                <a:ea typeface="宋体" pitchFamily="2" charset="-122"/>
              </a:rPr>
              <a:t>经济法律关系的客体 </a:t>
            </a:r>
            <a:endParaRPr lang="zh-TW" altLang="en-US" sz="2400" b="1" dirty="0">
              <a:latin typeface="宋体" pitchFamily="2" charset="-122"/>
              <a:ea typeface="宋体" pitchFamily="2" charset="-122"/>
            </a:endParaRPr>
          </a:p>
          <a:p>
            <a:pPr indent="534988"/>
            <a:r>
              <a:rPr lang="en-US" altLang="zh-TW" sz="2400" dirty="0" smtClean="0">
                <a:latin typeface="宋体" pitchFamily="2" charset="-122"/>
                <a:ea typeface="宋体" pitchFamily="2" charset="-122"/>
              </a:rPr>
              <a:t>1.</a:t>
            </a:r>
            <a:r>
              <a:rPr lang="zh-TW" altLang="en-US" sz="2400" dirty="0" smtClean="0">
                <a:latin typeface="宋体" pitchFamily="2" charset="-122"/>
                <a:ea typeface="宋体" pitchFamily="2" charset="-122"/>
              </a:rPr>
              <a:t>物 </a:t>
            </a:r>
            <a:endParaRPr lang="en-US" altLang="zh-TW" sz="2400" dirty="0" smtClean="0">
              <a:latin typeface="宋体" pitchFamily="2" charset="-122"/>
              <a:ea typeface="宋体" pitchFamily="2" charset="-122"/>
            </a:endParaRPr>
          </a:p>
          <a:p>
            <a:pPr indent="534988"/>
            <a:r>
              <a:rPr lang="zh-TW" altLang="en-US" sz="2400" dirty="0" smtClean="0">
                <a:latin typeface="宋体" pitchFamily="2" charset="-122"/>
                <a:ea typeface="宋体" pitchFamily="2" charset="-122"/>
              </a:rPr>
              <a:t>物是指能够为人</a:t>
            </a:r>
            <a:r>
              <a:rPr lang="zh-TW" altLang="en-US" sz="2400" dirty="0">
                <a:latin typeface="宋体" pitchFamily="2" charset="-122"/>
                <a:ea typeface="宋体" pitchFamily="2" charset="-122"/>
              </a:rPr>
              <a:t>控制和支配的、具有一定经济价值的、可通过具体物质形态表现</a:t>
            </a:r>
            <a:r>
              <a:rPr lang="zh-TW" altLang="en-US" sz="2400" dirty="0" smtClean="0">
                <a:latin typeface="宋体" pitchFamily="2" charset="-122"/>
                <a:ea typeface="宋体" pitchFamily="2" charset="-122"/>
              </a:rPr>
              <a:t>存在的物品</a:t>
            </a:r>
            <a:r>
              <a:rPr lang="en-US" altLang="zh-TW" sz="2400" dirty="0" smtClean="0">
                <a:latin typeface="宋体" pitchFamily="2" charset="-122"/>
                <a:ea typeface="宋体" pitchFamily="2" charset="-122"/>
              </a:rPr>
              <a:t>.</a:t>
            </a:r>
            <a:r>
              <a:rPr lang="zh-CN" altLang="en-US" sz="2400" dirty="0">
                <a:latin typeface="宋体" pitchFamily="2" charset="-122"/>
                <a:ea typeface="宋体" pitchFamily="2" charset="-122"/>
              </a:rPr>
              <a:t>物不仅包括自然存在的物品</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如土地、矿藏、水流、森林等</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还包括人类劳动生产的产 品</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如建筑物、机器、各种产品等</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以及固定充当一般等价物的货币和有价证券等</a:t>
            </a:r>
            <a:r>
              <a:rPr lang="en-US" altLang="zh-CN" sz="2400" dirty="0">
                <a:latin typeface="宋体" pitchFamily="2" charset="-122"/>
                <a:ea typeface="宋体" pitchFamily="2" charset="-122"/>
              </a:rPr>
              <a:t>. </a:t>
            </a:r>
            <a:endParaRPr lang="zh-TW" altLang="en-US" sz="2400" dirty="0">
              <a:latin typeface="宋体" pitchFamily="2" charset="-122"/>
              <a:ea typeface="宋体" pitchFamily="2" charset="-122"/>
            </a:endParaRPr>
          </a:p>
          <a:p>
            <a:pPr indent="534988"/>
            <a:r>
              <a:rPr lang="en-US" altLang="zh-CN" sz="2400" dirty="0" smtClean="0">
                <a:latin typeface="宋体" pitchFamily="2" charset="-122"/>
                <a:ea typeface="宋体" pitchFamily="2" charset="-122"/>
              </a:rPr>
              <a:t>2.</a:t>
            </a:r>
            <a:r>
              <a:rPr lang="zh-CN" altLang="en-US" sz="2400" dirty="0" smtClean="0">
                <a:latin typeface="宋体" pitchFamily="2" charset="-122"/>
                <a:ea typeface="宋体" pitchFamily="2" charset="-122"/>
              </a:rPr>
              <a:t>经济行为 </a:t>
            </a:r>
            <a:endParaRPr lang="en-US" altLang="zh-CN" sz="2400" dirty="0" smtClean="0">
              <a:latin typeface="宋体" pitchFamily="2" charset="-122"/>
              <a:ea typeface="宋体" pitchFamily="2" charset="-122"/>
            </a:endParaRPr>
          </a:p>
          <a:p>
            <a:pPr indent="534988"/>
            <a:r>
              <a:rPr lang="zh-CN" altLang="en-US" sz="2400" dirty="0" smtClean="0">
                <a:latin typeface="宋体" pitchFamily="2" charset="-122"/>
                <a:ea typeface="宋体" pitchFamily="2" charset="-122"/>
              </a:rPr>
              <a:t>经济行为是指经济法主体为达到一定经济</a:t>
            </a:r>
            <a:r>
              <a:rPr lang="zh-CN" altLang="en-US" sz="2400" dirty="0">
                <a:latin typeface="宋体" pitchFamily="2" charset="-122"/>
                <a:ea typeface="宋体" pitchFamily="2" charset="-122"/>
              </a:rPr>
              <a:t>目的</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实现其权利和义务所进行的经济活动</a:t>
            </a:r>
            <a:r>
              <a:rPr lang="en-US" altLang="zh-CN" sz="2400" dirty="0">
                <a:latin typeface="宋体" pitchFamily="2" charset="-122"/>
                <a:ea typeface="宋体" pitchFamily="2" charset="-122"/>
              </a:rPr>
              <a:t>. </a:t>
            </a:r>
            <a:r>
              <a:rPr lang="zh-CN" altLang="en-US" sz="2400" dirty="0" smtClean="0">
                <a:latin typeface="宋体" pitchFamily="2" charset="-122"/>
                <a:ea typeface="宋体" pitchFamily="2" charset="-122"/>
              </a:rPr>
              <a:t>如生产经营行为</a:t>
            </a:r>
            <a:r>
              <a:rPr lang="zh-CN" altLang="en-US" sz="2400" dirty="0">
                <a:latin typeface="宋体" pitchFamily="2" charset="-122"/>
                <a:ea typeface="宋体" pitchFamily="2" charset="-122"/>
              </a:rPr>
              <a:t>、经济管理行为、完成工作行为和提供劳务行为等</a:t>
            </a:r>
            <a:r>
              <a:rPr lang="en-US" altLang="zh-CN" sz="2400" dirty="0" smtClean="0">
                <a:latin typeface="宋体" pitchFamily="2" charset="-122"/>
                <a:ea typeface="宋体" pitchFamily="2" charset="-122"/>
              </a:rPr>
              <a:t>.</a:t>
            </a:r>
          </a:p>
          <a:p>
            <a:pPr indent="534988"/>
            <a:r>
              <a:rPr lang="en-US" altLang="zh-CN" sz="2400" dirty="0" smtClean="0">
                <a:latin typeface="宋体" pitchFamily="2" charset="-122"/>
                <a:ea typeface="宋体" pitchFamily="2" charset="-122"/>
              </a:rPr>
              <a:t> 3.</a:t>
            </a:r>
            <a:r>
              <a:rPr lang="zh-CN" altLang="en-US" sz="2400" dirty="0" smtClean="0">
                <a:latin typeface="宋体" pitchFamily="2" charset="-122"/>
                <a:ea typeface="宋体" pitchFamily="2" charset="-122"/>
              </a:rPr>
              <a:t>非</a:t>
            </a:r>
            <a:r>
              <a:rPr lang="zh-CN" altLang="en-US" sz="2400" dirty="0">
                <a:latin typeface="宋体" pitchFamily="2" charset="-122"/>
                <a:ea typeface="宋体" pitchFamily="2" charset="-122"/>
              </a:rPr>
              <a:t>物质财富 </a:t>
            </a:r>
          </a:p>
          <a:p>
            <a:pPr indent="534988"/>
            <a:r>
              <a:rPr lang="zh-CN" altLang="en-US" sz="2400" dirty="0">
                <a:latin typeface="宋体" pitchFamily="2" charset="-122"/>
                <a:ea typeface="宋体" pitchFamily="2" charset="-122"/>
              </a:rPr>
              <a:t>非物质财富也可称为精神财富或精神产品</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包括智力成果、道德产品和经济信息等</a:t>
            </a:r>
            <a:r>
              <a:rPr lang="en-US" altLang="zh-CN" sz="2400" dirty="0">
                <a:latin typeface="宋体" pitchFamily="2" charset="-122"/>
                <a:ea typeface="宋体" pitchFamily="2" charset="-122"/>
              </a:rPr>
              <a:t>. </a:t>
            </a:r>
            <a:endParaRPr lang="zh-CN" altLang="en-US" sz="2400" dirty="0">
              <a:latin typeface="宋体" pitchFamily="2" charset="-122"/>
              <a:ea typeface="宋体" pitchFamily="2" charset="-122"/>
            </a:endParaRPr>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425245603"/>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经济法律关系的发生、变更和消灭 </a:t>
            </a:r>
          </a:p>
        </p:txBody>
      </p:sp>
      <p:sp>
        <p:nvSpPr>
          <p:cNvPr id="37" name="文本框 36"/>
          <p:cNvSpPr txBox="1"/>
          <p:nvPr/>
        </p:nvSpPr>
        <p:spPr>
          <a:xfrm>
            <a:off x="690638" y="1158785"/>
            <a:ext cx="10626924" cy="4154983"/>
          </a:xfrm>
          <a:prstGeom prst="rect">
            <a:avLst/>
          </a:prstGeom>
          <a:noFill/>
        </p:spPr>
        <p:txBody>
          <a:bodyPr wrap="square" rtlCol="0">
            <a:spAutoFit/>
          </a:bodyPr>
          <a:lstStyle/>
          <a:p>
            <a:r>
              <a:rPr lang="en-US" altLang="zh-CN" sz="2400" b="1" dirty="0"/>
              <a:t>(</a:t>
            </a:r>
            <a:r>
              <a:rPr lang="zh-CN" altLang="en-US" sz="2400" b="1" dirty="0"/>
              <a:t>一</a:t>
            </a:r>
            <a:r>
              <a:rPr lang="en-US" altLang="zh-CN" sz="2400" b="1" dirty="0"/>
              <a:t>)</a:t>
            </a:r>
            <a:r>
              <a:rPr lang="zh-CN" altLang="en-US" sz="2400" b="1" dirty="0"/>
              <a:t>经济法律关系发生、变更和消灭的概念 </a:t>
            </a:r>
          </a:p>
          <a:p>
            <a:pPr indent="534988"/>
            <a:r>
              <a:rPr lang="zh-CN" altLang="en-US" sz="2400" dirty="0"/>
              <a:t>经济法律关系的发生是指根据经济法律规范在经济法律关系主体之间形成一定的经济 权利和经济义务关系</a:t>
            </a:r>
            <a:r>
              <a:rPr lang="en-US" altLang="zh-CN" sz="2400" dirty="0"/>
              <a:t>.</a:t>
            </a:r>
            <a:r>
              <a:rPr lang="zh-CN" altLang="en-US" sz="2400" dirty="0"/>
              <a:t>经济法律关系一经形成</a:t>
            </a:r>
            <a:r>
              <a:rPr lang="en-US" altLang="zh-CN" sz="2400" dirty="0"/>
              <a:t>,</a:t>
            </a:r>
            <a:r>
              <a:rPr lang="zh-CN" altLang="en-US" sz="2400" dirty="0"/>
              <a:t>就对双方主体具有了法律约束力</a:t>
            </a:r>
            <a:r>
              <a:rPr lang="en-US" altLang="zh-CN" sz="2400" dirty="0"/>
              <a:t>.</a:t>
            </a:r>
            <a:r>
              <a:rPr lang="zh-CN" altLang="en-US" sz="2400" dirty="0"/>
              <a:t>经济法 律关系的发生是经济法律关系变更和消灭的前提</a:t>
            </a:r>
            <a:r>
              <a:rPr lang="en-US" altLang="zh-CN" sz="2400" dirty="0"/>
              <a:t>. </a:t>
            </a:r>
            <a:endParaRPr lang="zh-CN" altLang="en-US" sz="2400" dirty="0"/>
          </a:p>
          <a:p>
            <a:pPr indent="534988"/>
            <a:r>
              <a:rPr lang="zh-CN" altLang="en-US" sz="2400" dirty="0"/>
              <a:t>经济法律关系的变更是指经济法律关系主体、内容或客体的变化</a:t>
            </a:r>
            <a:r>
              <a:rPr lang="en-US" altLang="zh-CN" sz="2400" dirty="0"/>
              <a:t>.</a:t>
            </a:r>
            <a:r>
              <a:rPr lang="zh-CN" altLang="en-US" sz="2400" dirty="0" smtClean="0"/>
              <a:t>经济法律关系一旦</a:t>
            </a:r>
            <a:r>
              <a:rPr lang="zh-CN" altLang="en-US" sz="2400" dirty="0"/>
              <a:t>发生变更</a:t>
            </a:r>
            <a:r>
              <a:rPr lang="en-US" altLang="zh-CN" sz="2400" dirty="0"/>
              <a:t>,</a:t>
            </a:r>
            <a:r>
              <a:rPr lang="zh-CN" altLang="en-US" sz="2400" dirty="0"/>
              <a:t>就形成了新的经济法律关系</a:t>
            </a:r>
            <a:r>
              <a:rPr lang="en-US" altLang="zh-CN" sz="2400" dirty="0"/>
              <a:t>.</a:t>
            </a:r>
            <a:r>
              <a:rPr lang="zh-CN" altLang="en-US" sz="2400" dirty="0"/>
              <a:t>经济法律关系的变更既可能是经济法律关系部分 构成要素发生变化</a:t>
            </a:r>
            <a:r>
              <a:rPr lang="en-US" altLang="zh-CN" sz="2400" dirty="0"/>
              <a:t>,</a:t>
            </a:r>
            <a:r>
              <a:rPr lang="zh-CN" altLang="en-US" sz="2400" dirty="0"/>
              <a:t>也可能是所有要素发生变化</a:t>
            </a:r>
            <a:r>
              <a:rPr lang="en-US" altLang="zh-CN" sz="2400" dirty="0"/>
              <a:t>. </a:t>
            </a:r>
            <a:endParaRPr lang="zh-CN" altLang="en-US" sz="2400" dirty="0"/>
          </a:p>
          <a:p>
            <a:pPr indent="534988"/>
            <a:r>
              <a:rPr lang="zh-CN" altLang="en-US" sz="2400" dirty="0"/>
              <a:t>经济法律关系的消灭是指经济法律关系主体之间权利和义务关系的终止</a:t>
            </a:r>
            <a:r>
              <a:rPr lang="en-US" altLang="zh-CN" sz="2400" dirty="0"/>
              <a:t>.</a:t>
            </a:r>
            <a:r>
              <a:rPr lang="zh-CN" altLang="en-US" sz="2400" dirty="0"/>
              <a:t>引起经济法 律关系消灭的原因可能是主体的行为</a:t>
            </a:r>
            <a:r>
              <a:rPr lang="en-US" altLang="zh-CN" sz="2400" dirty="0"/>
              <a:t>,</a:t>
            </a:r>
            <a:r>
              <a:rPr lang="zh-CN" altLang="en-US" sz="2400" dirty="0"/>
              <a:t>如依法履行了义务</a:t>
            </a:r>
            <a:r>
              <a:rPr lang="en-US" altLang="zh-CN" sz="2400" dirty="0"/>
              <a:t>;</a:t>
            </a:r>
            <a:r>
              <a:rPr lang="zh-CN" altLang="en-US" sz="2400" dirty="0"/>
              <a:t>也可能是意外事件的出现等</a:t>
            </a:r>
            <a:r>
              <a:rPr lang="en-US" altLang="zh-CN" sz="2400" dirty="0"/>
              <a:t>.</a:t>
            </a:r>
            <a:r>
              <a:rPr lang="zh-CN" altLang="en-US" sz="2400" dirty="0"/>
              <a:t>经 济法律关系终止后</a:t>
            </a:r>
            <a:r>
              <a:rPr lang="en-US" altLang="zh-CN" sz="2400" dirty="0"/>
              <a:t>,</a:t>
            </a:r>
            <a:r>
              <a:rPr lang="zh-CN" altLang="en-US" sz="2400" dirty="0"/>
              <a:t>经济法律关系主体的经济权利与经济义务也随之消灭</a:t>
            </a:r>
            <a:r>
              <a:rPr lang="en-US" altLang="zh-CN" sz="2400" dirty="0"/>
              <a:t>. </a:t>
            </a:r>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534761200"/>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经济法律关系的发生、变更和消灭 </a:t>
            </a:r>
          </a:p>
        </p:txBody>
      </p:sp>
      <p:sp>
        <p:nvSpPr>
          <p:cNvPr id="37" name="文本框 36"/>
          <p:cNvSpPr txBox="1"/>
          <p:nvPr/>
        </p:nvSpPr>
        <p:spPr>
          <a:xfrm>
            <a:off x="690638" y="1158785"/>
            <a:ext cx="10626924" cy="4154983"/>
          </a:xfrm>
          <a:prstGeom prst="rect">
            <a:avLst/>
          </a:prstGeom>
          <a:noFill/>
        </p:spPr>
        <p:txBody>
          <a:bodyPr wrap="square" rtlCol="0">
            <a:spAutoFit/>
          </a:bodyPr>
          <a:lstStyle/>
          <a:p>
            <a:r>
              <a:rPr lang="en-US" altLang="zh-CN" sz="2400" b="1" dirty="0"/>
              <a:t>(</a:t>
            </a:r>
            <a:r>
              <a:rPr lang="zh-CN" altLang="en-US" sz="2400" b="1" dirty="0"/>
              <a:t>二</a:t>
            </a:r>
            <a:r>
              <a:rPr lang="en-US" altLang="zh-CN" sz="2400" b="1" dirty="0"/>
              <a:t>)</a:t>
            </a:r>
            <a:r>
              <a:rPr lang="zh-CN" altLang="en-US" sz="2400" b="1" dirty="0"/>
              <a:t>经济法律关系发生、变更和消灭的条件 </a:t>
            </a:r>
          </a:p>
          <a:p>
            <a:r>
              <a:rPr lang="en-US" altLang="zh-CN" sz="2400" dirty="0" smtClean="0"/>
              <a:t>      </a:t>
            </a:r>
            <a:r>
              <a:rPr lang="zh-CN" altLang="en-US" sz="2400" dirty="0" smtClean="0"/>
              <a:t>经济法律关系是根据经济法律规范在经济法主体间</a:t>
            </a:r>
            <a:r>
              <a:rPr lang="zh-CN" altLang="en-US" sz="2400" dirty="0"/>
              <a:t>形成的权利和义务关系</a:t>
            </a:r>
            <a:r>
              <a:rPr lang="en-US" altLang="zh-CN" sz="2400" dirty="0"/>
              <a:t>.</a:t>
            </a:r>
            <a:r>
              <a:rPr lang="zh-CN" altLang="en-US" sz="2400" dirty="0" smtClean="0"/>
              <a:t>但经济法律规范本身并</a:t>
            </a:r>
            <a:r>
              <a:rPr lang="zh-CN" altLang="en-US" sz="2400" dirty="0"/>
              <a:t>不能必然在经济法主体间形成权利与义务关系</a:t>
            </a:r>
            <a:r>
              <a:rPr lang="en-US" altLang="zh-CN" sz="2400" dirty="0"/>
              <a:t>,</a:t>
            </a:r>
            <a:r>
              <a:rPr lang="zh-CN" altLang="en-US" sz="2400" dirty="0"/>
              <a:t>只有在一定的经济法律事实 出现后</a:t>
            </a:r>
            <a:r>
              <a:rPr lang="en-US" altLang="zh-CN" sz="2400" dirty="0"/>
              <a:t>,</a:t>
            </a:r>
            <a:r>
              <a:rPr lang="zh-CN" altLang="en-US" sz="2400" dirty="0"/>
              <a:t>才能使经济法律关系以经济法律规范为依据而发生、变更和消灭</a:t>
            </a:r>
            <a:r>
              <a:rPr lang="en-US" altLang="zh-CN" sz="2400" dirty="0"/>
              <a:t>.</a:t>
            </a:r>
            <a:r>
              <a:rPr lang="zh-CN" altLang="en-US" sz="2400" dirty="0"/>
              <a:t>据此</a:t>
            </a:r>
            <a:r>
              <a:rPr lang="en-US" altLang="zh-CN" sz="2400" dirty="0"/>
              <a:t>,</a:t>
            </a:r>
            <a:r>
              <a:rPr lang="zh-CN" altLang="en-US" sz="2400" dirty="0"/>
              <a:t>经济法律 关系发生、变更和消灭需要具备三个条件</a:t>
            </a:r>
            <a:r>
              <a:rPr lang="en-US" altLang="zh-CN" sz="2400" dirty="0" smtClean="0"/>
              <a:t>.</a:t>
            </a:r>
          </a:p>
          <a:p>
            <a:pPr indent="623888"/>
            <a:r>
              <a:rPr lang="zh-CN" altLang="en-US" sz="2400" dirty="0" smtClean="0"/>
              <a:t>一</a:t>
            </a:r>
            <a:r>
              <a:rPr lang="zh-CN" altLang="en-US" sz="2400" dirty="0"/>
              <a:t>是要有经济法律规范</a:t>
            </a:r>
            <a:r>
              <a:rPr lang="en-US" altLang="zh-CN" sz="2400" dirty="0"/>
              <a:t>.</a:t>
            </a:r>
            <a:r>
              <a:rPr lang="zh-CN" altLang="en-US" sz="2400" dirty="0"/>
              <a:t>经济法律规范是指经 济法律关系发生、变更和消灭的法律依据</a:t>
            </a:r>
            <a:r>
              <a:rPr lang="en-US" altLang="zh-CN" sz="2400" dirty="0" smtClean="0"/>
              <a:t>.</a:t>
            </a:r>
          </a:p>
          <a:p>
            <a:pPr indent="623888"/>
            <a:r>
              <a:rPr lang="zh-CN" altLang="en-US" sz="2400" dirty="0" smtClean="0"/>
              <a:t>二</a:t>
            </a:r>
            <a:r>
              <a:rPr lang="zh-CN" altLang="en-US" sz="2400" dirty="0"/>
              <a:t>是要有经济法律关系主体</a:t>
            </a:r>
            <a:r>
              <a:rPr lang="en-US" altLang="zh-CN" sz="2400" dirty="0"/>
              <a:t>.</a:t>
            </a:r>
            <a:r>
              <a:rPr lang="zh-CN" altLang="en-US" sz="2400" dirty="0"/>
              <a:t>经济法律关系主 体是指权利与义务的实际承担者</a:t>
            </a:r>
            <a:r>
              <a:rPr lang="en-US" altLang="zh-CN" sz="2400" dirty="0" smtClean="0"/>
              <a:t>.</a:t>
            </a:r>
          </a:p>
          <a:p>
            <a:pPr indent="623888"/>
            <a:r>
              <a:rPr lang="zh-CN" altLang="en-US" sz="2400" dirty="0" smtClean="0"/>
              <a:t>三</a:t>
            </a:r>
            <a:r>
              <a:rPr lang="zh-CN" altLang="en-US" sz="2400" dirty="0"/>
              <a:t>是要有经济法律事实</a:t>
            </a:r>
            <a:r>
              <a:rPr lang="en-US" altLang="zh-CN" sz="2400" dirty="0"/>
              <a:t>.</a:t>
            </a:r>
            <a:r>
              <a:rPr lang="zh-CN" altLang="en-US" sz="2400" dirty="0"/>
              <a:t>经济法律事实是指由经济法律 规范所规定的</a:t>
            </a:r>
            <a:r>
              <a:rPr lang="en-US" altLang="zh-CN" sz="2400" dirty="0"/>
              <a:t>,</a:t>
            </a:r>
            <a:r>
              <a:rPr lang="zh-CN" altLang="en-US" sz="2400" dirty="0"/>
              <a:t>能够引起经济法律关系发生、变更和消灭的客观现象</a:t>
            </a:r>
            <a:r>
              <a:rPr lang="en-US" altLang="zh-CN" sz="2400" dirty="0"/>
              <a:t>. </a:t>
            </a:r>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2244088675"/>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H_Others_1"/>
          <p:cNvSpPr/>
          <p:nvPr>
            <p:custDataLst>
              <p:tags r:id="rId2"/>
            </p:custDataLst>
          </p:nvPr>
        </p:nvSpPr>
        <p:spPr>
          <a:xfrm>
            <a:off x="550961" y="417920"/>
            <a:ext cx="2030670" cy="63998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0" rIns="0" bIns="0" rtlCol="0" anchor="ctr">
            <a:normAutofit/>
          </a:bodyPr>
          <a:lstStyle/>
          <a:p>
            <a:pPr lvl="0" algn="ctr"/>
            <a:r>
              <a:rPr lang="zh-CN" altLang="en-US" sz="4000" dirty="0" smtClean="0">
                <a:solidFill>
                  <a:srgbClr val="FFFFFF"/>
                </a:solidFill>
                <a:latin typeface="微软雅黑" pitchFamily="34" charset="-122"/>
                <a:ea typeface="微软雅黑" pitchFamily="34" charset="-122"/>
                <a:cs typeface="+mn-ea"/>
                <a:sym typeface="+mn-lt"/>
              </a:rPr>
              <a:t>前言</a:t>
            </a:r>
            <a:endParaRPr lang="zh-CN" altLang="en-US" sz="4000" dirty="0">
              <a:solidFill>
                <a:srgbClr val="FFFFFF"/>
              </a:solidFill>
              <a:latin typeface="微软雅黑" pitchFamily="34" charset="-122"/>
              <a:ea typeface="微软雅黑" pitchFamily="34" charset="-122"/>
              <a:cs typeface="+mn-ea"/>
              <a:sym typeface="+mn-lt"/>
            </a:endParaRPr>
          </a:p>
        </p:txBody>
      </p:sp>
      <p:sp>
        <p:nvSpPr>
          <p:cNvPr id="3" name="PA_MH_Others_2"/>
          <p:cNvSpPr txBox="1"/>
          <p:nvPr>
            <p:custDataLst>
              <p:tags r:id="rId3"/>
            </p:custDataLst>
          </p:nvPr>
        </p:nvSpPr>
        <p:spPr>
          <a:xfrm>
            <a:off x="555670" y="1112016"/>
            <a:ext cx="2025961" cy="559144"/>
          </a:xfrm>
          <a:prstGeom prst="rect">
            <a:avLst/>
          </a:prstGeom>
          <a:noFill/>
        </p:spPr>
        <p:txBody>
          <a:bodyPr wrap="square" lIns="0" tIns="0" rIns="0" bIns="0" rtlCol="0">
            <a:normAutofit/>
          </a:bodyPr>
          <a:lstStyle/>
          <a:p>
            <a:pPr algn="ctr"/>
            <a:r>
              <a:rPr lang="en-US" altLang="zh-CN" sz="2400" spc="100" dirty="0" smtClean="0">
                <a:solidFill>
                  <a:srgbClr val="B8B8B8"/>
                </a:solidFill>
                <a:cs typeface="+mn-ea"/>
                <a:sym typeface="+mn-lt"/>
              </a:rPr>
              <a:t>PREFACE</a:t>
            </a:r>
            <a:endParaRPr lang="zh-CN" altLang="en-US" sz="2400" spc="100" dirty="0">
              <a:solidFill>
                <a:srgbClr val="B8B8B8"/>
              </a:solidFill>
              <a:cs typeface="+mn-ea"/>
              <a:sym typeface="+mn-lt"/>
            </a:endParaRPr>
          </a:p>
        </p:txBody>
      </p:sp>
      <p:sp>
        <p:nvSpPr>
          <p:cNvPr id="13" name="文本框 12"/>
          <p:cNvSpPr txBox="1"/>
          <p:nvPr/>
        </p:nvSpPr>
        <p:spPr>
          <a:xfrm>
            <a:off x="2484071" y="1091932"/>
            <a:ext cx="9707929" cy="5078314"/>
          </a:xfrm>
          <a:prstGeom prst="rect">
            <a:avLst/>
          </a:prstGeom>
          <a:noFill/>
        </p:spPr>
        <p:txBody>
          <a:bodyPr wrap="square" rtlCol="0">
            <a:spAutoFit/>
          </a:bodyPr>
          <a:lstStyle/>
          <a:p>
            <a:r>
              <a:rPr lang="zh-CN" altLang="en-US" dirty="0" smtClean="0"/>
              <a:t>       坚</a:t>
            </a:r>
            <a:r>
              <a:rPr lang="zh-CN" altLang="en-US" dirty="0"/>
              <a:t>定不移地发展社会主义市场经济是我国经济建设的基本方针</a:t>
            </a:r>
            <a:r>
              <a:rPr lang="en-US" altLang="zh-CN" dirty="0"/>
              <a:t>,</a:t>
            </a:r>
            <a:r>
              <a:rPr lang="zh-CN" altLang="en-US" dirty="0"/>
              <a:t>市场经济是法制经济</a:t>
            </a:r>
            <a:r>
              <a:rPr lang="en-US" altLang="zh-CN" dirty="0"/>
              <a:t>,</a:t>
            </a:r>
          </a:p>
          <a:p>
            <a:r>
              <a:rPr lang="zh-CN" altLang="en-US" dirty="0"/>
              <a:t>经济法是现代社会市场经济体制下法律体系的重要组成部分</a:t>
            </a:r>
            <a:r>
              <a:rPr lang="en-US" altLang="zh-CN" dirty="0"/>
              <a:t>.</a:t>
            </a:r>
            <a:r>
              <a:rPr lang="zh-CN" altLang="en-US" dirty="0"/>
              <a:t>为了更好地适应高职高专教</a:t>
            </a:r>
          </a:p>
          <a:p>
            <a:r>
              <a:rPr lang="zh-CN" altLang="en-US" dirty="0"/>
              <a:t>育培养高技能专门人才的需要</a:t>
            </a:r>
            <a:r>
              <a:rPr lang="en-US" altLang="zh-CN" dirty="0"/>
              <a:t>,</a:t>
            </a:r>
            <a:r>
              <a:rPr lang="zh-CN" altLang="en-US" dirty="0"/>
              <a:t>强化对学生综合职业能力的培养和提高学生的整体素质</a:t>
            </a:r>
            <a:r>
              <a:rPr lang="en-US" altLang="zh-CN" dirty="0"/>
              <a:t>,</a:t>
            </a:r>
            <a:r>
              <a:rPr lang="zh-CN" altLang="en-US" dirty="0"/>
              <a:t>编</a:t>
            </a:r>
          </a:p>
          <a:p>
            <a:r>
              <a:rPr lang="zh-CN" altLang="en-US" dirty="0"/>
              <a:t>者在认真总结长期经济法教学实践的基础上</a:t>
            </a:r>
            <a:r>
              <a:rPr lang="en-US" altLang="zh-CN" dirty="0"/>
              <a:t>,</a:t>
            </a:r>
            <a:r>
              <a:rPr lang="zh-CN" altLang="en-US" dirty="0"/>
              <a:t>组织骨干精英编写了本书</a:t>
            </a:r>
            <a:r>
              <a:rPr lang="en-US" altLang="zh-CN" dirty="0"/>
              <a:t>.</a:t>
            </a:r>
            <a:r>
              <a:rPr lang="zh-CN" altLang="en-US" dirty="0"/>
              <a:t>编者在编写本书</a:t>
            </a:r>
          </a:p>
          <a:p>
            <a:r>
              <a:rPr lang="zh-CN" altLang="en-US" dirty="0"/>
              <a:t>的过程中</a:t>
            </a:r>
            <a:r>
              <a:rPr lang="en-US" altLang="zh-CN" dirty="0"/>
              <a:t>,</a:t>
            </a:r>
            <a:r>
              <a:rPr lang="zh-CN" altLang="en-US" dirty="0"/>
              <a:t>始终坚持“以应用为目的</a:t>
            </a:r>
            <a:r>
              <a:rPr lang="en-US" altLang="zh-CN" dirty="0"/>
              <a:t>,</a:t>
            </a:r>
            <a:r>
              <a:rPr lang="zh-CN" altLang="en-US" dirty="0"/>
              <a:t>以必需、够用为度”的原则</a:t>
            </a:r>
            <a:r>
              <a:rPr lang="en-US" altLang="zh-CN" dirty="0"/>
              <a:t>,</a:t>
            </a:r>
            <a:r>
              <a:rPr lang="zh-CN" altLang="en-US" dirty="0"/>
              <a:t>特别强调“以能力为本位</a:t>
            </a:r>
            <a:r>
              <a:rPr lang="en-US" altLang="zh-CN" dirty="0"/>
              <a:t>,</a:t>
            </a:r>
            <a:r>
              <a:rPr lang="zh-CN" altLang="en-US" dirty="0"/>
              <a:t>以</a:t>
            </a:r>
          </a:p>
          <a:p>
            <a:r>
              <a:rPr lang="zh-CN" altLang="en-US" dirty="0"/>
              <a:t>学生为主体</a:t>
            </a:r>
            <a:r>
              <a:rPr lang="en-US" altLang="zh-CN" dirty="0"/>
              <a:t>,</a:t>
            </a:r>
            <a:r>
              <a:rPr lang="zh-CN" altLang="en-US" dirty="0"/>
              <a:t>以实践为导向”的指导思想</a:t>
            </a:r>
            <a:r>
              <a:rPr lang="en-US" altLang="zh-CN" dirty="0"/>
              <a:t>,</a:t>
            </a:r>
            <a:r>
              <a:rPr lang="zh-CN" altLang="en-US" dirty="0"/>
              <a:t>在兼顾理论教学安排的基础上</a:t>
            </a:r>
            <a:r>
              <a:rPr lang="en-US" altLang="zh-CN" dirty="0"/>
              <a:t>,</a:t>
            </a:r>
            <a:r>
              <a:rPr lang="zh-CN" altLang="en-US" dirty="0"/>
              <a:t>突出对学生能力培</a:t>
            </a:r>
          </a:p>
          <a:p>
            <a:r>
              <a:rPr lang="zh-CN" altLang="en-US" dirty="0"/>
              <a:t>养和考证的要求</a:t>
            </a:r>
            <a:r>
              <a:rPr lang="en-US" altLang="zh-CN" dirty="0"/>
              <a:t>,</a:t>
            </a:r>
            <a:r>
              <a:rPr lang="zh-CN" altLang="en-US" dirty="0"/>
              <a:t>力求做到理论与实践的更好结合</a:t>
            </a:r>
            <a:r>
              <a:rPr lang="en-US" altLang="zh-CN" dirty="0"/>
              <a:t>.</a:t>
            </a:r>
          </a:p>
          <a:p>
            <a:pPr indent="446088"/>
            <a:r>
              <a:rPr lang="zh-CN" altLang="en-US" dirty="0" smtClean="0"/>
              <a:t>本书特点如下</a:t>
            </a:r>
            <a:r>
              <a:rPr lang="en-US" altLang="zh-CN" dirty="0"/>
              <a:t>.</a:t>
            </a:r>
          </a:p>
          <a:p>
            <a:pPr indent="446088"/>
            <a:r>
              <a:rPr lang="zh-CN" altLang="en-US" dirty="0"/>
              <a:t>第一</a:t>
            </a:r>
            <a:r>
              <a:rPr lang="en-US" altLang="zh-CN" dirty="0"/>
              <a:t>,</a:t>
            </a:r>
            <a:r>
              <a:rPr lang="zh-CN" altLang="en-US" dirty="0"/>
              <a:t>内容新</a:t>
            </a:r>
            <a:r>
              <a:rPr lang="en-US" altLang="zh-CN" dirty="0"/>
              <a:t>.</a:t>
            </a:r>
            <a:r>
              <a:rPr lang="zh-CN" altLang="en-US" dirty="0"/>
              <a:t>本书均以最新的法律法规为蓝本</a:t>
            </a:r>
            <a:r>
              <a:rPr lang="en-US" altLang="zh-CN" dirty="0"/>
              <a:t>,</a:t>
            </a:r>
            <a:r>
              <a:rPr lang="zh-CN" altLang="en-US" dirty="0"/>
              <a:t>选用案例也力求做到新颖、贴近现实</a:t>
            </a:r>
            <a:r>
              <a:rPr lang="en-US" altLang="zh-CN" dirty="0"/>
              <a:t>.</a:t>
            </a:r>
          </a:p>
          <a:p>
            <a:pPr indent="446088"/>
            <a:r>
              <a:rPr lang="zh-CN" altLang="en-US" dirty="0"/>
              <a:t>第二</a:t>
            </a:r>
            <a:r>
              <a:rPr lang="en-US" altLang="zh-CN" dirty="0"/>
              <a:t>,</a:t>
            </a:r>
            <a:r>
              <a:rPr lang="zh-CN" altLang="en-US" dirty="0"/>
              <a:t>针对性</a:t>
            </a:r>
            <a:r>
              <a:rPr lang="en-US" altLang="zh-CN" dirty="0"/>
              <a:t>.</a:t>
            </a:r>
            <a:r>
              <a:rPr lang="zh-CN" altLang="en-US" dirty="0"/>
              <a:t>本书依据“必需、够用”的原则</a:t>
            </a:r>
            <a:r>
              <a:rPr lang="en-US" altLang="zh-CN" dirty="0"/>
              <a:t>,</a:t>
            </a:r>
            <a:r>
              <a:rPr lang="zh-CN" altLang="en-US" dirty="0"/>
              <a:t>紧扣每章教学应达到的目标</a:t>
            </a:r>
            <a:r>
              <a:rPr lang="en-US" altLang="zh-CN" dirty="0"/>
              <a:t>,</a:t>
            </a:r>
            <a:r>
              <a:rPr lang="zh-CN" altLang="en-US" dirty="0"/>
              <a:t>对基本法</a:t>
            </a:r>
          </a:p>
          <a:p>
            <a:pPr indent="446088"/>
            <a:r>
              <a:rPr lang="zh-CN" altLang="en-US" dirty="0"/>
              <a:t>律知识进行了必要精简</a:t>
            </a:r>
            <a:r>
              <a:rPr lang="en-US" altLang="zh-CN" dirty="0"/>
              <a:t>;</a:t>
            </a:r>
            <a:r>
              <a:rPr lang="zh-CN" altLang="en-US" dirty="0"/>
              <a:t>贯彻能力本位</a:t>
            </a:r>
            <a:r>
              <a:rPr lang="en-US" altLang="zh-CN" dirty="0"/>
              <a:t>,</a:t>
            </a:r>
            <a:r>
              <a:rPr lang="zh-CN" altLang="en-US" dirty="0"/>
              <a:t>注重对学生专业法律法规基本技能的培养</a:t>
            </a:r>
            <a:r>
              <a:rPr lang="en-US" altLang="zh-CN" dirty="0"/>
              <a:t>.</a:t>
            </a:r>
            <a:r>
              <a:rPr lang="zh-CN" altLang="en-US" dirty="0"/>
              <a:t>为此</a:t>
            </a:r>
            <a:r>
              <a:rPr lang="en-US" altLang="zh-CN" dirty="0"/>
              <a:t>,</a:t>
            </a:r>
          </a:p>
          <a:p>
            <a:pPr indent="446088"/>
            <a:r>
              <a:rPr lang="zh-CN" altLang="en-US" dirty="0"/>
              <a:t>每章不仅配有多题型的复习思考题</a:t>
            </a:r>
            <a:r>
              <a:rPr lang="en-US" altLang="zh-CN" dirty="0"/>
              <a:t>,</a:t>
            </a:r>
            <a:r>
              <a:rPr lang="zh-CN" altLang="en-US" dirty="0"/>
              <a:t>而且增加了实践训练</a:t>
            </a:r>
            <a:r>
              <a:rPr lang="en-US" altLang="zh-CN" dirty="0"/>
              <a:t>.</a:t>
            </a:r>
          </a:p>
          <a:p>
            <a:pPr indent="446088"/>
            <a:r>
              <a:rPr lang="zh-CN" altLang="en-US" dirty="0"/>
              <a:t>第三</a:t>
            </a:r>
            <a:r>
              <a:rPr lang="en-US" altLang="zh-CN" dirty="0"/>
              <a:t>,</a:t>
            </a:r>
            <a:r>
              <a:rPr lang="zh-CN" altLang="en-US" dirty="0"/>
              <a:t>实用性</a:t>
            </a:r>
            <a:r>
              <a:rPr lang="en-US" altLang="zh-CN" dirty="0"/>
              <a:t>.</a:t>
            </a:r>
            <a:r>
              <a:rPr lang="zh-CN" altLang="en-US" dirty="0"/>
              <a:t>本书引用了大量案例</a:t>
            </a:r>
            <a:r>
              <a:rPr lang="en-US" altLang="zh-CN" dirty="0"/>
              <a:t>,</a:t>
            </a:r>
            <a:r>
              <a:rPr lang="zh-CN" altLang="en-US" dirty="0"/>
              <a:t>不仅使学生摆脱枯燥的理论和相对单调的法律条</a:t>
            </a:r>
          </a:p>
          <a:p>
            <a:pPr indent="446088"/>
            <a:r>
              <a:rPr lang="zh-CN" altLang="en-US" dirty="0"/>
              <a:t>文</a:t>
            </a:r>
            <a:r>
              <a:rPr lang="en-US" altLang="zh-CN" dirty="0"/>
              <a:t>,</a:t>
            </a:r>
            <a:r>
              <a:rPr lang="zh-CN" altLang="en-US" dirty="0"/>
              <a:t>而且激发学生学习经济法法律知识的兴趣</a:t>
            </a:r>
            <a:r>
              <a:rPr lang="en-US" altLang="zh-CN" dirty="0"/>
              <a:t>,</a:t>
            </a:r>
            <a:r>
              <a:rPr lang="zh-CN" altLang="en-US" dirty="0"/>
              <a:t>从而提高教学效果</a:t>
            </a:r>
            <a:r>
              <a:rPr lang="en-US" altLang="zh-CN" dirty="0"/>
              <a:t>.</a:t>
            </a:r>
            <a:r>
              <a:rPr lang="zh-CN" altLang="en-US" dirty="0"/>
              <a:t>同时注重与国家相关</a:t>
            </a:r>
          </a:p>
          <a:p>
            <a:pPr indent="446088"/>
            <a:r>
              <a:rPr lang="zh-CN" altLang="en-US" dirty="0"/>
              <a:t>专业资格考试教材的衔接</a:t>
            </a:r>
            <a:r>
              <a:rPr lang="en-US" altLang="zh-CN" dirty="0"/>
              <a:t>,</a:t>
            </a:r>
            <a:r>
              <a:rPr lang="zh-CN" altLang="en-US" dirty="0"/>
              <a:t>在培养学生分析和解决实际问题能力的同时</a:t>
            </a:r>
            <a:r>
              <a:rPr lang="en-US" altLang="zh-CN" dirty="0"/>
              <a:t>,</a:t>
            </a:r>
            <a:r>
              <a:rPr lang="zh-CN" altLang="en-US" dirty="0"/>
              <a:t>提高该教材的实用</a:t>
            </a:r>
          </a:p>
          <a:p>
            <a:pPr indent="446088"/>
            <a:r>
              <a:rPr lang="zh-CN" altLang="en-US" dirty="0"/>
              <a:t>性</a:t>
            </a:r>
            <a:r>
              <a:rPr lang="en-US" altLang="zh-CN" dirty="0"/>
              <a:t>.</a:t>
            </a:r>
            <a:r>
              <a:rPr lang="zh-CN" altLang="en-US" dirty="0"/>
              <a:t>各章节内容涵盖了相关资格考试大纲所要求的内容</a:t>
            </a:r>
            <a:r>
              <a:rPr lang="en-US" altLang="zh-CN" dirty="0"/>
              <a:t>,</a:t>
            </a:r>
            <a:r>
              <a:rPr lang="zh-CN" altLang="en-US" dirty="0"/>
              <a:t>为高职高专院校学生顺利取得双</a:t>
            </a:r>
          </a:p>
          <a:p>
            <a:pPr indent="446088"/>
            <a:r>
              <a:rPr lang="zh-CN" altLang="en-US" dirty="0"/>
              <a:t>证书奠定了坚实基础</a:t>
            </a:r>
            <a:r>
              <a:rPr lang="en-US" altLang="zh-CN" dirty="0"/>
              <a:t>.</a:t>
            </a:r>
          </a:p>
          <a:p>
            <a:pPr indent="446088"/>
            <a:r>
              <a:rPr lang="zh-CN" altLang="en-US" dirty="0"/>
              <a:t>由于时间仓促</a:t>
            </a:r>
            <a:r>
              <a:rPr lang="en-US" altLang="zh-CN" dirty="0"/>
              <a:t>,</a:t>
            </a:r>
            <a:r>
              <a:rPr lang="zh-CN" altLang="en-US" dirty="0"/>
              <a:t>编者水平有限</a:t>
            </a:r>
            <a:r>
              <a:rPr lang="en-US" altLang="zh-CN" dirty="0"/>
              <a:t>,</a:t>
            </a:r>
            <a:r>
              <a:rPr lang="zh-CN" altLang="en-US" dirty="0"/>
              <a:t>本书不足之处在所难免</a:t>
            </a:r>
            <a:r>
              <a:rPr lang="en-US" altLang="zh-CN" dirty="0"/>
              <a:t>,</a:t>
            </a:r>
            <a:r>
              <a:rPr lang="zh-CN" altLang="en-US" dirty="0"/>
              <a:t>诚请专家和广大读者批评指正</a:t>
            </a:r>
            <a:r>
              <a:rPr lang="en-US" altLang="zh-CN" dirty="0"/>
              <a:t>.</a:t>
            </a:r>
            <a:endParaRPr kumimoji="1" lang="zh-CN" altLang="en-US" dirty="0"/>
          </a:p>
        </p:txBody>
      </p:sp>
    </p:spTree>
    <p:extLst>
      <p:ext uri="{BB962C8B-B14F-4D97-AF65-F5344CB8AC3E}">
        <p14:creationId xmlns:p14="http://schemas.microsoft.com/office/powerpoint/2010/main" val="2002891413"/>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6" presetClass="entr" presetSubtype="21"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barn(inVertical)">
                                      <p:cBhvr>
                                        <p:cTn id="7" dur="500"/>
                                        <p:tgtEl>
                                          <p:spTgt spid="2"/>
                                        </p:tgtEl>
                                      </p:cBhvr>
                                    </p:animEffect>
                                  </p:childTnLst>
                                </p:cTn>
                              </p:par>
                            </p:childTnLst>
                          </p:cTn>
                        </p:par>
                        <p:par>
                          <p:cTn id="8" fill="hold">
                            <p:stCondLst>
                              <p:cond delay="500"/>
                            </p:stCondLst>
                            <p:childTnLst>
                              <p:par>
                                <p:cTn id="9" presetID="41" presetClass="entr" presetSubtype="0" fill="hold" grpId="0" nodeType="afterEffect">
                                  <p:stCondLst>
                                    <p:cond delay="0"/>
                                  </p:stCondLst>
                                  <p:iterate type="lt">
                                    <p:tmPct val="10000"/>
                                  </p:iterate>
                                  <p:childTnLst>
                                    <p:set>
                                      <p:cBhvr>
                                        <p:cTn id="10" dur="1" fill="hold">
                                          <p:stCondLst>
                                            <p:cond delay="0"/>
                                          </p:stCondLst>
                                        </p:cTn>
                                        <p:tgtEl>
                                          <p:spTgt spid="3"/>
                                        </p:tgtEl>
                                        <p:attrNameLst>
                                          <p:attrName>style.visibility</p:attrName>
                                        </p:attrNameLst>
                                      </p:cBhvr>
                                      <p:to>
                                        <p:strVal val="visible"/>
                                      </p:to>
                                    </p:set>
                                    <p:anim calcmode="lin" valueType="num">
                                      <p:cBhvr>
                                        <p:cTn id="11"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12" dur="500" fill="hold"/>
                                        <p:tgtEl>
                                          <p:spTgt spid="3"/>
                                        </p:tgtEl>
                                        <p:attrNameLst>
                                          <p:attrName>ppt_y</p:attrName>
                                        </p:attrNameLst>
                                      </p:cBhvr>
                                      <p:tavLst>
                                        <p:tav tm="0">
                                          <p:val>
                                            <p:strVal val="#ppt_y"/>
                                          </p:val>
                                        </p:tav>
                                        <p:tav tm="100000">
                                          <p:val>
                                            <p:strVal val="#ppt_y"/>
                                          </p:val>
                                        </p:tav>
                                      </p:tavLst>
                                    </p:anim>
                                    <p:anim calcmode="lin" valueType="num">
                                      <p:cBhvr>
                                        <p:cTn id="13"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4"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15" dur="500" tmFilter="0,0; .5, 1; 1, 1"/>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p:bld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经济法律关系的发生、变更和消灭 </a:t>
            </a:r>
          </a:p>
        </p:txBody>
      </p:sp>
      <p:sp>
        <p:nvSpPr>
          <p:cNvPr id="37" name="文本框 36"/>
          <p:cNvSpPr txBox="1"/>
          <p:nvPr/>
        </p:nvSpPr>
        <p:spPr>
          <a:xfrm>
            <a:off x="690638" y="1158785"/>
            <a:ext cx="10626924" cy="4524315"/>
          </a:xfrm>
          <a:prstGeom prst="rect">
            <a:avLst/>
          </a:prstGeom>
          <a:noFill/>
        </p:spPr>
        <p:txBody>
          <a:bodyPr wrap="square" rtlCol="0">
            <a:spAutoFit/>
          </a:bodyPr>
          <a:lstStyle/>
          <a:p>
            <a:r>
              <a:rPr lang="en-US" altLang="zh-CN" sz="2400" b="1" dirty="0"/>
              <a:t>(</a:t>
            </a:r>
            <a:r>
              <a:rPr lang="zh-CN" altLang="en-US" sz="2400" b="1" dirty="0"/>
              <a:t>三 </a:t>
            </a:r>
            <a:r>
              <a:rPr lang="en-US" altLang="zh-CN" sz="2400" b="1" dirty="0"/>
              <a:t>)</a:t>
            </a:r>
            <a:r>
              <a:rPr lang="zh-CN" altLang="en-US" sz="2400" b="1" dirty="0"/>
              <a:t>经 济 法 律 事 实 </a:t>
            </a:r>
          </a:p>
          <a:p>
            <a:pPr indent="623888"/>
            <a:r>
              <a:rPr lang="zh-CN" altLang="en-US" sz="2400" dirty="0"/>
              <a:t>经济法律事实是客观事实的一部分</a:t>
            </a:r>
            <a:r>
              <a:rPr lang="en-US" altLang="zh-CN" sz="2400" dirty="0"/>
              <a:t>,</a:t>
            </a:r>
            <a:r>
              <a:rPr lang="zh-CN" altLang="en-US" sz="2400" dirty="0"/>
              <a:t>那些不为法律规范所规定、不能引起任何法律后果 的客观事实不是经济法律事实</a:t>
            </a:r>
            <a:r>
              <a:rPr lang="en-US" altLang="zh-CN" sz="2400" dirty="0"/>
              <a:t>.</a:t>
            </a:r>
            <a:r>
              <a:rPr lang="zh-CN" altLang="en-US" sz="2400" dirty="0"/>
              <a:t>根据法律事实是否与当事人的意志有关</a:t>
            </a:r>
            <a:r>
              <a:rPr lang="en-US" altLang="zh-CN" sz="2400" dirty="0"/>
              <a:t>,</a:t>
            </a:r>
            <a:r>
              <a:rPr lang="zh-CN" altLang="en-US" sz="2400" dirty="0"/>
              <a:t>可以将法律事实 划分为事件和行为两大类</a:t>
            </a:r>
            <a:r>
              <a:rPr lang="en-US" altLang="zh-CN" sz="2400" dirty="0"/>
              <a:t>. </a:t>
            </a:r>
            <a:endParaRPr lang="zh-CN" altLang="en-US" sz="2400" dirty="0"/>
          </a:p>
          <a:p>
            <a:pPr marL="457200" indent="-457200">
              <a:buAutoNum type="arabicPeriod"/>
            </a:pPr>
            <a:r>
              <a:rPr lang="zh-CN" altLang="en-US" sz="2400" dirty="0" smtClean="0"/>
              <a:t>事 </a:t>
            </a:r>
            <a:r>
              <a:rPr lang="zh-CN" altLang="en-US" sz="2400" dirty="0"/>
              <a:t>件 </a:t>
            </a:r>
            <a:endParaRPr lang="en-US" altLang="zh-CN" sz="2400" dirty="0" smtClean="0"/>
          </a:p>
          <a:p>
            <a:r>
              <a:rPr lang="en-US" altLang="zh-CN" sz="2400" dirty="0" smtClean="0"/>
              <a:t>      </a:t>
            </a:r>
            <a:r>
              <a:rPr lang="zh-CN" altLang="en-US" sz="2400" dirty="0" smtClean="0"/>
              <a:t>事件</a:t>
            </a:r>
            <a:r>
              <a:rPr lang="zh-CN" altLang="en-US" sz="2400" dirty="0"/>
              <a:t>是指不以当事人的意志为转移的</a:t>
            </a:r>
            <a:r>
              <a:rPr lang="en-US" altLang="zh-CN" sz="2400" dirty="0"/>
              <a:t>,</a:t>
            </a:r>
            <a:r>
              <a:rPr lang="zh-CN" altLang="en-US" sz="2400" dirty="0"/>
              <a:t>能够引起法律关系发生、变更和消灭</a:t>
            </a:r>
            <a:r>
              <a:rPr lang="zh-CN" altLang="en-US" sz="2400" dirty="0" smtClean="0"/>
              <a:t>的客观事实</a:t>
            </a:r>
            <a:r>
              <a:rPr lang="en-US" altLang="zh-CN" sz="2400" dirty="0"/>
              <a:t>,</a:t>
            </a:r>
            <a:r>
              <a:rPr lang="zh-CN" altLang="en-US" sz="2400" dirty="0"/>
              <a:t>包括自然现象和社会现象两种</a:t>
            </a:r>
            <a:r>
              <a:rPr lang="en-US" altLang="zh-CN" sz="2400" dirty="0"/>
              <a:t>. </a:t>
            </a:r>
            <a:endParaRPr lang="en-US" altLang="zh-CN" sz="2400" dirty="0" smtClean="0"/>
          </a:p>
          <a:p>
            <a:r>
              <a:rPr lang="en-US" altLang="zh-CN" sz="2400" dirty="0" smtClean="0"/>
              <a:t>2. </a:t>
            </a:r>
            <a:r>
              <a:rPr lang="zh-CN" altLang="en-US" sz="2400" dirty="0" smtClean="0"/>
              <a:t>行 </a:t>
            </a:r>
            <a:r>
              <a:rPr lang="zh-CN" altLang="en-US" sz="2400" dirty="0"/>
              <a:t>为 </a:t>
            </a:r>
            <a:endParaRPr lang="en-US" altLang="zh-CN" sz="2400" dirty="0" smtClean="0"/>
          </a:p>
          <a:p>
            <a:r>
              <a:rPr lang="en-US" altLang="zh-CN" sz="2400" dirty="0" smtClean="0"/>
              <a:t>      </a:t>
            </a:r>
            <a:r>
              <a:rPr lang="zh-CN" altLang="en-US" sz="2400" dirty="0" smtClean="0"/>
              <a:t>行为是指以经济法主体意志为转</a:t>
            </a:r>
            <a:r>
              <a:rPr lang="zh-CN" altLang="en-US" sz="2400" dirty="0"/>
              <a:t>移的、为达到一定经济目的而进行的有意识的活动</a:t>
            </a:r>
            <a:r>
              <a:rPr lang="en-US" altLang="zh-CN" sz="2400" dirty="0"/>
              <a:t>. </a:t>
            </a:r>
            <a:r>
              <a:rPr lang="zh-CN" altLang="en-US" sz="2400" dirty="0" smtClean="0"/>
              <a:t>它</a:t>
            </a:r>
            <a:r>
              <a:rPr lang="zh-CN" altLang="en-US" sz="2400" dirty="0"/>
              <a:t>与法律事件不同</a:t>
            </a:r>
            <a:r>
              <a:rPr lang="en-US" altLang="zh-CN" sz="2400" dirty="0"/>
              <a:t>,</a:t>
            </a:r>
            <a:r>
              <a:rPr lang="zh-CN" altLang="en-US" sz="2400" dirty="0"/>
              <a:t>以人的意志为转移</a:t>
            </a:r>
            <a:r>
              <a:rPr lang="en-US" altLang="zh-CN" sz="2400" dirty="0"/>
              <a:t>,</a:t>
            </a:r>
            <a:r>
              <a:rPr lang="zh-CN" altLang="en-US" sz="2400" dirty="0"/>
              <a:t>以意思表示为构成要素</a:t>
            </a:r>
            <a:r>
              <a:rPr lang="en-US" altLang="zh-CN" sz="2400" dirty="0"/>
              <a:t>,</a:t>
            </a:r>
            <a:r>
              <a:rPr lang="zh-CN" altLang="en-US" sz="2400" dirty="0"/>
              <a:t>是经济法中规定的最主要 的法律事实</a:t>
            </a:r>
            <a:r>
              <a:rPr lang="en-US" altLang="zh-CN" sz="2400" dirty="0"/>
              <a:t>.</a:t>
            </a:r>
            <a:r>
              <a:rPr lang="zh-CN" altLang="en-US" sz="2400" dirty="0"/>
              <a:t>行为按其性质可分为合法行为和违法行为</a:t>
            </a:r>
            <a:r>
              <a:rPr lang="en-US" altLang="zh-CN" sz="2400" dirty="0"/>
              <a:t>. </a:t>
            </a:r>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30342650"/>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经济纠纷的解决途径 </a:t>
            </a:r>
          </a:p>
        </p:txBody>
      </p:sp>
      <p:sp>
        <p:nvSpPr>
          <p:cNvPr id="37" name="文本框 36"/>
          <p:cNvSpPr txBox="1"/>
          <p:nvPr/>
        </p:nvSpPr>
        <p:spPr>
          <a:xfrm>
            <a:off x="690638" y="1158785"/>
            <a:ext cx="10626924" cy="4154983"/>
          </a:xfrm>
          <a:prstGeom prst="rect">
            <a:avLst/>
          </a:prstGeom>
          <a:noFill/>
        </p:spPr>
        <p:txBody>
          <a:bodyPr wrap="square" rtlCol="0">
            <a:spAutoFit/>
          </a:bodyPr>
          <a:lstStyle/>
          <a:p>
            <a:pPr indent="623888"/>
            <a:r>
              <a:rPr lang="zh-CN" altLang="en-US" sz="2400" dirty="0"/>
              <a:t>经济纠纷</a:t>
            </a:r>
            <a:r>
              <a:rPr lang="en-US" altLang="zh-CN" sz="2400" dirty="0"/>
              <a:t>,</a:t>
            </a:r>
            <a:r>
              <a:rPr lang="zh-CN" altLang="en-US" sz="2400" dirty="0"/>
              <a:t>是指经济法律关系主体之间因经济权利和经济义务的矛盾而引起的争议</a:t>
            </a:r>
            <a:r>
              <a:rPr lang="en-US" altLang="zh-CN" sz="2400" dirty="0"/>
              <a:t>. </a:t>
            </a:r>
            <a:r>
              <a:rPr lang="zh-CN" altLang="en-US" sz="2400" dirty="0"/>
              <a:t>它包括平等主体之间涉及经济内容的纠纷</a:t>
            </a:r>
            <a:r>
              <a:rPr lang="en-US" altLang="zh-CN" sz="2400" dirty="0"/>
              <a:t>,</a:t>
            </a:r>
            <a:r>
              <a:rPr lang="zh-CN" altLang="en-US" sz="2400" dirty="0"/>
              <a:t>以及公民、法人或者其他组织作为行政管理相对 人与行政机关之间因行政管理所发生的涉及经济内容的纠纷</a:t>
            </a:r>
            <a:r>
              <a:rPr lang="en-US" altLang="zh-CN" sz="2400" dirty="0"/>
              <a:t>. </a:t>
            </a:r>
            <a:endParaRPr lang="zh-CN" altLang="en-US" sz="2400" dirty="0"/>
          </a:p>
          <a:p>
            <a:pPr indent="623888"/>
            <a:r>
              <a:rPr lang="zh-CN" altLang="en-US" sz="2400" dirty="0"/>
              <a:t>为了保护当事人的合法权益</a:t>
            </a:r>
            <a:r>
              <a:rPr lang="en-US" altLang="zh-CN" sz="2400" dirty="0"/>
              <a:t>,</a:t>
            </a:r>
            <a:r>
              <a:rPr lang="zh-CN" altLang="en-US" sz="2400" dirty="0"/>
              <a:t>保障经济的正常运行</a:t>
            </a:r>
            <a:r>
              <a:rPr lang="en-US" altLang="zh-CN" sz="2400" dirty="0"/>
              <a:t>,</a:t>
            </a:r>
            <a:r>
              <a:rPr lang="zh-CN" altLang="en-US" sz="2400" dirty="0"/>
              <a:t>必须采取有效的方式对经济纠纷予 以及时解决</a:t>
            </a:r>
            <a:r>
              <a:rPr lang="en-US" altLang="zh-CN" sz="2400" dirty="0"/>
              <a:t>.</a:t>
            </a:r>
            <a:r>
              <a:rPr lang="zh-CN" altLang="en-US" sz="2400" dirty="0"/>
              <a:t>在我国</a:t>
            </a:r>
            <a:r>
              <a:rPr lang="en-US" altLang="zh-CN" sz="2400" dirty="0"/>
              <a:t>,</a:t>
            </a:r>
            <a:r>
              <a:rPr lang="zh-CN" altLang="en-US" sz="2400" dirty="0"/>
              <a:t>解决经济纠纷的途径和方式主要有仲裁、民事诉讼、行政复议、</a:t>
            </a:r>
            <a:r>
              <a:rPr lang="zh-CN" altLang="en-US" sz="2400" dirty="0" smtClean="0"/>
              <a:t>行政诉讼</a:t>
            </a:r>
            <a:r>
              <a:rPr lang="en-US" altLang="zh-CN" sz="2400" dirty="0"/>
              <a:t>.</a:t>
            </a:r>
            <a:r>
              <a:rPr lang="zh-CN" altLang="en-US" sz="2400" dirty="0"/>
              <a:t>仲裁、民事诉讼、行政复议、行政诉讼都是解决当事人争议的方式</a:t>
            </a:r>
            <a:r>
              <a:rPr lang="en-US" altLang="zh-CN" sz="2400" dirty="0"/>
              <a:t>,</a:t>
            </a:r>
            <a:r>
              <a:rPr lang="zh-CN" altLang="en-US" sz="2400" dirty="0"/>
              <a:t>但适用的范围不同</a:t>
            </a:r>
            <a:r>
              <a:rPr lang="en-US" altLang="zh-CN" sz="2400" dirty="0"/>
              <a:t>. </a:t>
            </a:r>
            <a:r>
              <a:rPr lang="zh-CN" altLang="en-US" sz="2400" dirty="0"/>
              <a:t>作为平等民事主体的当事人之间发生的经济纠纷适用仲裁或者民事诉讼方式解决</a:t>
            </a:r>
            <a:r>
              <a:rPr lang="en-US" altLang="zh-CN" sz="2400" dirty="0"/>
              <a:t>;</a:t>
            </a:r>
            <a:r>
              <a:rPr lang="zh-CN" altLang="en-US" sz="2400" dirty="0"/>
              <a:t>当公民、 法人或者其他组织认为行政机关的具体行政行为侵犯其合法权益时</a:t>
            </a:r>
            <a:r>
              <a:rPr lang="en-US" altLang="zh-CN" sz="2400" dirty="0"/>
              <a:t>,</a:t>
            </a:r>
            <a:r>
              <a:rPr lang="zh-CN" altLang="en-US" sz="2400" dirty="0"/>
              <a:t>可采取申请行政复议 或者提起行政诉讼的方式解决</a:t>
            </a:r>
            <a:r>
              <a:rPr lang="en-US" altLang="zh-CN" sz="2400" dirty="0"/>
              <a:t>. </a:t>
            </a:r>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3163669214"/>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经济纠纷的解决途径 </a:t>
            </a:r>
          </a:p>
        </p:txBody>
      </p:sp>
      <p:sp>
        <p:nvSpPr>
          <p:cNvPr id="37" name="文本框 36"/>
          <p:cNvSpPr txBox="1"/>
          <p:nvPr/>
        </p:nvSpPr>
        <p:spPr>
          <a:xfrm>
            <a:off x="690638" y="1158785"/>
            <a:ext cx="10626924" cy="3416320"/>
          </a:xfrm>
          <a:prstGeom prst="rect">
            <a:avLst/>
          </a:prstGeom>
          <a:noFill/>
        </p:spPr>
        <p:txBody>
          <a:bodyPr wrap="square" rtlCol="0">
            <a:spAutoFit/>
          </a:bodyPr>
          <a:lstStyle/>
          <a:p>
            <a:r>
              <a:rPr lang="zh-CN" altLang="en-US" sz="2400" b="1" dirty="0"/>
              <a:t>一、仲裁 </a:t>
            </a:r>
          </a:p>
          <a:p>
            <a:r>
              <a:rPr lang="en-US" altLang="zh-CN" sz="2400" dirty="0" smtClean="0"/>
              <a:t>      </a:t>
            </a:r>
            <a:r>
              <a:rPr lang="zh-CN" altLang="en-US" sz="2400" dirty="0" smtClean="0"/>
              <a:t>仲裁</a:t>
            </a:r>
            <a:r>
              <a:rPr lang="zh-CN" altLang="en-US" sz="2400" dirty="0"/>
              <a:t>是指仲裁机构根据纠纷当事人之间自愿达成的协议</a:t>
            </a:r>
            <a:r>
              <a:rPr lang="en-US" altLang="zh-CN" sz="2400" dirty="0"/>
              <a:t>,</a:t>
            </a:r>
            <a:r>
              <a:rPr lang="zh-CN" altLang="en-US" sz="2400" dirty="0"/>
              <a:t>以第三者的身份对所发生的 纠纷进行审理</a:t>
            </a:r>
            <a:r>
              <a:rPr lang="en-US" altLang="zh-CN" sz="2400" dirty="0"/>
              <a:t>,</a:t>
            </a:r>
            <a:r>
              <a:rPr lang="zh-CN" altLang="en-US" sz="2400" dirty="0"/>
              <a:t>并作出对争议各方均有约束力的裁决的解决纠纷的活动</a:t>
            </a:r>
            <a:r>
              <a:rPr lang="en-US" altLang="zh-CN" sz="2400" dirty="0"/>
              <a:t>.</a:t>
            </a:r>
            <a:r>
              <a:rPr lang="zh-CN" altLang="en-US" sz="2400" dirty="0"/>
              <a:t>从仲裁的概念可 以看出</a:t>
            </a:r>
            <a:r>
              <a:rPr lang="en-US" altLang="zh-CN" sz="2400" dirty="0"/>
              <a:t>,</a:t>
            </a:r>
            <a:r>
              <a:rPr lang="zh-CN" altLang="en-US" sz="2400" dirty="0"/>
              <a:t>仲裁具有三个要素</a:t>
            </a:r>
            <a:r>
              <a:rPr lang="en-US" altLang="zh-CN" sz="2400" dirty="0"/>
              <a:t>:</a:t>
            </a:r>
            <a:r>
              <a:rPr lang="zh-CN" altLang="en-US" sz="2400" dirty="0"/>
              <a:t>以双方当事人自愿协商为基础</a:t>
            </a:r>
            <a:r>
              <a:rPr lang="en-US" altLang="zh-CN" sz="2400" dirty="0"/>
              <a:t>;</a:t>
            </a:r>
            <a:r>
              <a:rPr lang="zh-CN" altLang="en-US" sz="2400" dirty="0"/>
              <a:t>由双方当事人自愿选择的中立 第三者进行裁判</a:t>
            </a:r>
            <a:r>
              <a:rPr lang="en-US" altLang="zh-CN" sz="2400" dirty="0"/>
              <a:t>;</a:t>
            </a:r>
            <a:r>
              <a:rPr lang="zh-CN" altLang="en-US" sz="2400" dirty="0"/>
              <a:t>裁决对双方当事人都具有约束力</a:t>
            </a:r>
            <a:r>
              <a:rPr lang="en-US" altLang="zh-CN" sz="2400" dirty="0"/>
              <a:t>. </a:t>
            </a:r>
            <a:r>
              <a:rPr lang="zh-CN" altLang="en-US" sz="2400" dirty="0" smtClean="0"/>
              <a:t>仲裁是一种解决经济纠纷</a:t>
            </a:r>
            <a:r>
              <a:rPr lang="zh-CN" altLang="en-US" sz="2400" dirty="0"/>
              <a:t>的有效方式</a:t>
            </a:r>
            <a:r>
              <a:rPr lang="en-US" altLang="zh-CN" sz="2400" dirty="0"/>
              <a:t>,</a:t>
            </a:r>
            <a:r>
              <a:rPr lang="zh-CN" altLang="en-US" sz="2400" dirty="0"/>
              <a:t>在现实生活中被广泛地应用</a:t>
            </a:r>
            <a:r>
              <a:rPr lang="en-US" altLang="zh-CN" sz="2400" dirty="0"/>
              <a:t>.</a:t>
            </a:r>
            <a:r>
              <a:rPr lang="zh-CN" altLang="en-US" sz="2400" dirty="0"/>
              <a:t>与其他解决纠纷 的方式相比</a:t>
            </a:r>
            <a:r>
              <a:rPr lang="en-US" altLang="zh-CN" sz="2400" dirty="0"/>
              <a:t>,</a:t>
            </a:r>
            <a:r>
              <a:rPr lang="zh-CN" altLang="en-US" sz="2400" dirty="0"/>
              <a:t>仲裁具有自愿性、专业性、程序灵活性、保密性和独立性的特征</a:t>
            </a:r>
            <a:r>
              <a:rPr lang="en-US" altLang="zh-CN" sz="2400" dirty="0"/>
              <a:t>.</a:t>
            </a:r>
            <a:r>
              <a:rPr lang="zh-CN" altLang="en-US" sz="2400" dirty="0"/>
              <a:t>我国经济仲裁 可分为合同仲裁、劳动争议仲裁、著作权纠纷仲裁、房产纠纷仲裁、国际经济贸易和</a:t>
            </a:r>
            <a:r>
              <a:rPr lang="zh-CN" altLang="en-US" sz="2400" dirty="0" smtClean="0"/>
              <a:t>海事仲裁</a:t>
            </a:r>
            <a:r>
              <a:rPr lang="en-US" altLang="zh-CN" sz="2400" dirty="0"/>
              <a:t>. </a:t>
            </a:r>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527006268"/>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经济纠纷的解决途径 </a:t>
            </a:r>
          </a:p>
        </p:txBody>
      </p:sp>
      <p:sp>
        <p:nvSpPr>
          <p:cNvPr id="37" name="文本框 36"/>
          <p:cNvSpPr txBox="1"/>
          <p:nvPr/>
        </p:nvSpPr>
        <p:spPr>
          <a:xfrm>
            <a:off x="690637" y="958227"/>
            <a:ext cx="10849711" cy="4524315"/>
          </a:xfrm>
          <a:prstGeom prst="rect">
            <a:avLst/>
          </a:prstGeom>
          <a:noFill/>
        </p:spPr>
        <p:txBody>
          <a:bodyPr wrap="square" rtlCol="0">
            <a:spAutoFit/>
          </a:bodyPr>
          <a:lstStyle/>
          <a:p>
            <a:r>
              <a:rPr lang="en-US" altLang="zh-CN" sz="2400" b="1" dirty="0"/>
              <a:t>(</a:t>
            </a:r>
            <a:r>
              <a:rPr lang="zh-CN" altLang="en-US" sz="2400" b="1" dirty="0"/>
              <a:t>一 </a:t>
            </a:r>
            <a:r>
              <a:rPr lang="en-US" altLang="zh-CN" sz="2400" b="1" dirty="0"/>
              <a:t>)</a:t>
            </a:r>
            <a:r>
              <a:rPr lang="zh-CN" altLang="en-US" sz="2400" b="1" dirty="0" smtClean="0"/>
              <a:t>仲裁的基本原则 </a:t>
            </a:r>
            <a:endParaRPr lang="zh-CN" altLang="en-US" sz="2400" b="1" dirty="0"/>
          </a:p>
          <a:p>
            <a:r>
              <a:rPr lang="en-US" altLang="zh-CN" sz="2400" dirty="0" smtClean="0"/>
              <a:t>       </a:t>
            </a:r>
            <a:r>
              <a:rPr lang="zh-CN" altLang="en-US" sz="2400" dirty="0" smtClean="0"/>
              <a:t>根据</a:t>
            </a:r>
            <a:r>
              <a:rPr lang="en-US" altLang="zh-CN" sz="2400" dirty="0"/>
              <a:t>«</a:t>
            </a:r>
            <a:r>
              <a:rPr lang="zh-CN" altLang="en-US" sz="2400" dirty="0"/>
              <a:t>仲裁法</a:t>
            </a:r>
            <a:r>
              <a:rPr lang="en-US" altLang="zh-CN" sz="2400" dirty="0"/>
              <a:t>»</a:t>
            </a:r>
            <a:r>
              <a:rPr lang="zh-CN" altLang="en-US" sz="2400" dirty="0"/>
              <a:t>的规定</a:t>
            </a:r>
            <a:r>
              <a:rPr lang="en-US" altLang="zh-CN" sz="2400" dirty="0"/>
              <a:t>,</a:t>
            </a:r>
            <a:r>
              <a:rPr lang="zh-CN" altLang="en-US" sz="2400" dirty="0"/>
              <a:t>仲裁应遵循以下几项基本原则</a:t>
            </a:r>
            <a:r>
              <a:rPr lang="en-US" altLang="zh-CN" sz="2400" dirty="0"/>
              <a:t>. </a:t>
            </a:r>
            <a:endParaRPr lang="en-US" altLang="zh-CN" sz="2400" dirty="0" smtClean="0"/>
          </a:p>
          <a:p>
            <a:pPr indent="534988"/>
            <a:r>
              <a:rPr lang="en-US" altLang="zh-CN" sz="2000" b="1" dirty="0" smtClean="0"/>
              <a:t>1.</a:t>
            </a:r>
            <a:r>
              <a:rPr lang="zh-CN" altLang="en-US" sz="2000" b="1" dirty="0" smtClean="0"/>
              <a:t>自 </a:t>
            </a:r>
            <a:r>
              <a:rPr lang="zh-CN" altLang="en-US" sz="2000" b="1" dirty="0"/>
              <a:t>愿 原 则 </a:t>
            </a:r>
          </a:p>
          <a:p>
            <a:pPr indent="534988"/>
            <a:r>
              <a:rPr lang="zh-CN" altLang="en-US" sz="2000" dirty="0"/>
              <a:t>自愿原则是仲裁最基本的原则</a:t>
            </a:r>
            <a:r>
              <a:rPr lang="en-US" altLang="zh-CN" sz="2000" dirty="0"/>
              <a:t>,</a:t>
            </a:r>
            <a:r>
              <a:rPr lang="zh-CN" altLang="en-US" sz="2000" dirty="0"/>
              <a:t>是指在是否用仲裁方式解决纠纷、仲裁事项的确定、仲 裁机构及仲裁员的选择、仲裁审理方式等方面</a:t>
            </a:r>
            <a:r>
              <a:rPr lang="en-US" altLang="zh-CN" sz="2000" dirty="0"/>
              <a:t>,</a:t>
            </a:r>
            <a:r>
              <a:rPr lang="zh-CN" altLang="en-US" sz="2000" dirty="0"/>
              <a:t>都由当事人自主决定</a:t>
            </a:r>
            <a:r>
              <a:rPr lang="en-US" altLang="zh-CN" sz="2000" dirty="0" smtClean="0"/>
              <a:t>.</a:t>
            </a:r>
          </a:p>
          <a:p>
            <a:pPr indent="534988"/>
            <a:r>
              <a:rPr lang="en-US" altLang="zh-CN" sz="2000" b="1" dirty="0" smtClean="0"/>
              <a:t>2.</a:t>
            </a:r>
            <a:r>
              <a:rPr lang="zh-CN" altLang="en-US" sz="2000" b="1" dirty="0" smtClean="0"/>
              <a:t>以事实为依据</a:t>
            </a:r>
            <a:r>
              <a:rPr lang="en-US" altLang="zh-CN" sz="2000" b="1" dirty="0"/>
              <a:t>,</a:t>
            </a:r>
            <a:r>
              <a:rPr lang="zh-CN" altLang="en-US" sz="2000" b="1" dirty="0"/>
              <a:t>以法律为准绳</a:t>
            </a:r>
            <a:r>
              <a:rPr lang="en-US" altLang="zh-CN" sz="2000" b="1" dirty="0"/>
              <a:t>,</a:t>
            </a:r>
            <a:r>
              <a:rPr lang="zh-CN" altLang="en-US" sz="2000" b="1" dirty="0"/>
              <a:t>公平合理地解决纠纷原则 </a:t>
            </a:r>
            <a:endParaRPr lang="en-US" altLang="zh-CN" sz="2000" b="1" dirty="0" smtClean="0"/>
          </a:p>
          <a:p>
            <a:pPr indent="534988"/>
            <a:r>
              <a:rPr lang="zh-CN" altLang="en-US" sz="2000" dirty="0" smtClean="0"/>
              <a:t>仲裁机构应以客观事实为根据</a:t>
            </a:r>
            <a:r>
              <a:rPr lang="en-US" altLang="zh-CN" sz="2000" dirty="0"/>
              <a:t>,</a:t>
            </a:r>
            <a:r>
              <a:rPr lang="zh-CN" altLang="en-US" sz="2000" dirty="0"/>
              <a:t>以民事实体法和程序法作为作出仲裁裁决的标准</a:t>
            </a:r>
            <a:r>
              <a:rPr lang="en-US" altLang="zh-CN" sz="2000" dirty="0"/>
              <a:t>. </a:t>
            </a:r>
            <a:endParaRPr lang="zh-CN" altLang="en-US" sz="2000" dirty="0"/>
          </a:p>
          <a:p>
            <a:pPr indent="534988"/>
            <a:r>
              <a:rPr lang="en-US" altLang="zh-CN" sz="2000" b="1" dirty="0" smtClean="0"/>
              <a:t>3.</a:t>
            </a:r>
            <a:r>
              <a:rPr lang="zh-CN" altLang="en-US" sz="2000" b="1" dirty="0" smtClean="0"/>
              <a:t>仲裁组织依法</a:t>
            </a:r>
            <a:r>
              <a:rPr lang="zh-CN" altLang="en-US" sz="2000" b="1" dirty="0"/>
              <a:t>独立行使仲裁权原则 </a:t>
            </a:r>
            <a:endParaRPr lang="en-US" altLang="zh-CN" sz="2000" b="1" dirty="0" smtClean="0"/>
          </a:p>
          <a:p>
            <a:pPr indent="534988"/>
            <a:r>
              <a:rPr lang="zh-CN" altLang="en-US" sz="2000" dirty="0" smtClean="0"/>
              <a:t>仲裁组织是民间组织</a:t>
            </a:r>
            <a:r>
              <a:rPr lang="en-US" altLang="zh-CN" sz="2000" dirty="0"/>
              <a:t>,</a:t>
            </a:r>
            <a:r>
              <a:rPr lang="zh-CN" altLang="en-US" sz="2000" dirty="0"/>
              <a:t>它不隶属于任何国家机关</a:t>
            </a:r>
            <a:r>
              <a:rPr lang="en-US" altLang="zh-CN" sz="2000" dirty="0"/>
              <a:t>.</a:t>
            </a:r>
            <a:r>
              <a:rPr lang="zh-CN" altLang="en-US" sz="2000" dirty="0"/>
              <a:t>仲裁组织仅对法律负责</a:t>
            </a:r>
            <a:r>
              <a:rPr lang="en-US" altLang="zh-CN" sz="2000" dirty="0"/>
              <a:t>,</a:t>
            </a:r>
            <a:r>
              <a:rPr lang="zh-CN" altLang="en-US" sz="2000" dirty="0"/>
              <a:t>依法独立进 </a:t>
            </a:r>
            <a:r>
              <a:rPr lang="zh-CN" altLang="en-US" sz="2000" dirty="0" smtClean="0"/>
              <a:t>行</a:t>
            </a:r>
            <a:r>
              <a:rPr lang="zh-CN" altLang="en-US" sz="2000" dirty="0"/>
              <a:t>仲裁</a:t>
            </a:r>
            <a:r>
              <a:rPr lang="en-US" altLang="zh-CN" sz="2000" dirty="0"/>
              <a:t>,</a:t>
            </a:r>
            <a:r>
              <a:rPr lang="zh-CN" altLang="en-US" sz="2000" dirty="0"/>
              <a:t>不受任何行政机关、社会团体和个人的干涉</a:t>
            </a:r>
            <a:r>
              <a:rPr lang="en-US" altLang="zh-CN" sz="2000" dirty="0"/>
              <a:t>.</a:t>
            </a:r>
            <a:r>
              <a:rPr lang="zh-CN" altLang="en-US" sz="2000" dirty="0"/>
              <a:t>法院可以依法对仲裁进行必要的 监督</a:t>
            </a:r>
            <a:r>
              <a:rPr lang="en-US" altLang="zh-CN" sz="2000" dirty="0"/>
              <a:t>. </a:t>
            </a:r>
            <a:endParaRPr lang="zh-CN" altLang="en-US" sz="2000" dirty="0"/>
          </a:p>
          <a:p>
            <a:pPr indent="534988"/>
            <a:r>
              <a:rPr lang="en-US" altLang="zh-CN" sz="2000" b="1" dirty="0" smtClean="0"/>
              <a:t> 4.</a:t>
            </a:r>
            <a:r>
              <a:rPr lang="zh-CN" altLang="en-US" sz="2000" b="1" dirty="0" smtClean="0"/>
              <a:t>一裁终局原则 </a:t>
            </a:r>
            <a:endParaRPr lang="en-US" altLang="zh-CN" sz="2000" b="1" dirty="0" smtClean="0"/>
          </a:p>
          <a:p>
            <a:pPr indent="534988"/>
            <a:r>
              <a:rPr lang="zh-CN" altLang="en-US" sz="2000" dirty="0" smtClean="0"/>
              <a:t>一裁终局原则</a:t>
            </a:r>
            <a:r>
              <a:rPr lang="zh-CN" altLang="en-US" sz="2000" dirty="0"/>
              <a:t>即仲裁裁决作出后</a:t>
            </a:r>
            <a:r>
              <a:rPr lang="en-US" altLang="zh-CN" sz="2000" dirty="0"/>
              <a:t>,</a:t>
            </a:r>
            <a:r>
              <a:rPr lang="zh-CN" altLang="en-US" sz="2000" dirty="0"/>
              <a:t>当事人就同一纠纷不能再申请仲裁或向法院起诉</a:t>
            </a:r>
            <a:r>
              <a:rPr lang="en-US" altLang="zh-CN" sz="2000" dirty="0"/>
              <a:t>. </a:t>
            </a:r>
            <a:r>
              <a:rPr lang="zh-CN" altLang="en-US" sz="2000" dirty="0" smtClean="0"/>
              <a:t>但是裁决被法</a:t>
            </a:r>
            <a:r>
              <a:rPr lang="zh-CN" altLang="en-US" sz="2000" dirty="0"/>
              <a:t>院依法裁定撤销或不予执行的</a:t>
            </a:r>
            <a:r>
              <a:rPr lang="en-US" altLang="zh-CN" sz="2000" dirty="0"/>
              <a:t>,</a:t>
            </a:r>
            <a:r>
              <a:rPr lang="zh-CN" altLang="en-US" sz="2000" dirty="0"/>
              <a:t>当事人既可以重新达成仲裁协议申请仲裁</a:t>
            </a:r>
            <a:r>
              <a:rPr lang="en-US" altLang="zh-CN" sz="2000" dirty="0"/>
              <a:t>,</a:t>
            </a:r>
            <a:r>
              <a:rPr lang="zh-CN" altLang="en-US" sz="2000" dirty="0"/>
              <a:t>也 可以向法院起诉</a:t>
            </a:r>
            <a:r>
              <a:rPr lang="en-US" altLang="zh-CN" sz="2000" dirty="0"/>
              <a:t>. </a:t>
            </a:r>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4263439576"/>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经济纠纷的解决途径 </a:t>
            </a:r>
          </a:p>
        </p:txBody>
      </p:sp>
      <p:sp>
        <p:nvSpPr>
          <p:cNvPr id="37" name="文本框 36"/>
          <p:cNvSpPr txBox="1"/>
          <p:nvPr/>
        </p:nvSpPr>
        <p:spPr>
          <a:xfrm>
            <a:off x="690637" y="958227"/>
            <a:ext cx="10849711" cy="2677656"/>
          </a:xfrm>
          <a:prstGeom prst="rect">
            <a:avLst/>
          </a:prstGeom>
          <a:noFill/>
        </p:spPr>
        <p:txBody>
          <a:bodyPr wrap="square" rtlCol="0">
            <a:spAutoFit/>
          </a:bodyPr>
          <a:lstStyle/>
          <a:p>
            <a:r>
              <a:rPr lang="en-US" altLang="zh-CN" sz="2400" b="1" dirty="0"/>
              <a:t>(</a:t>
            </a:r>
            <a:r>
              <a:rPr lang="zh-CN" altLang="en-US" sz="2400" b="1" dirty="0"/>
              <a:t>二 </a:t>
            </a:r>
            <a:r>
              <a:rPr lang="en-US" altLang="zh-CN" sz="2400" b="1" dirty="0"/>
              <a:t>)</a:t>
            </a:r>
            <a:r>
              <a:rPr lang="zh-CN" altLang="en-US" sz="2400" b="1" dirty="0"/>
              <a:t>仲 裁 的 适 用 范 围 </a:t>
            </a:r>
          </a:p>
          <a:p>
            <a:r>
              <a:rPr lang="en-US" altLang="zh-CN" sz="2400" dirty="0" smtClean="0"/>
              <a:t>       </a:t>
            </a:r>
            <a:r>
              <a:rPr lang="zh-CN" altLang="en-US" sz="2400" dirty="0" smtClean="0"/>
              <a:t>根据</a:t>
            </a:r>
            <a:r>
              <a:rPr lang="en-US" altLang="zh-CN" sz="2400" dirty="0"/>
              <a:t>«</a:t>
            </a:r>
            <a:r>
              <a:rPr lang="zh-CN" altLang="en-US" sz="2400" dirty="0"/>
              <a:t>仲裁法</a:t>
            </a:r>
            <a:r>
              <a:rPr lang="en-US" altLang="zh-CN" sz="2400" dirty="0"/>
              <a:t>»</a:t>
            </a:r>
            <a:r>
              <a:rPr lang="zh-CN" altLang="en-US" sz="2400" dirty="0"/>
              <a:t>的规定</a:t>
            </a:r>
            <a:r>
              <a:rPr lang="en-US" altLang="zh-CN" sz="2400" dirty="0"/>
              <a:t>,</a:t>
            </a:r>
            <a:r>
              <a:rPr lang="zh-CN" altLang="en-US" sz="2400" dirty="0"/>
              <a:t>平等主体的公民、法人和其他组织之间发生的合同纠纷和其他财 产权益纠纷</a:t>
            </a:r>
            <a:r>
              <a:rPr lang="en-US" altLang="zh-CN" sz="2400" dirty="0"/>
              <a:t>,</a:t>
            </a:r>
            <a:r>
              <a:rPr lang="zh-CN" altLang="en-US" sz="2400" dirty="0"/>
              <a:t>可以仲裁</a:t>
            </a:r>
            <a:r>
              <a:rPr lang="en-US" altLang="zh-CN" sz="2400" dirty="0"/>
              <a:t>.</a:t>
            </a:r>
            <a:r>
              <a:rPr lang="zh-CN" altLang="en-US" sz="2400" dirty="0"/>
              <a:t>而与人身有关的婚姻、收养、监护、抚养、继承纠纷</a:t>
            </a:r>
            <a:r>
              <a:rPr lang="en-US" altLang="zh-CN" sz="2400" dirty="0"/>
              <a:t>,</a:t>
            </a:r>
            <a:r>
              <a:rPr lang="zh-CN" altLang="en-US" sz="2400" dirty="0"/>
              <a:t>以及依法应当由 行政机关处理的行政争议不能提请仲裁</a:t>
            </a:r>
            <a:r>
              <a:rPr lang="en-US" altLang="zh-CN" sz="2400" dirty="0"/>
              <a:t>.</a:t>
            </a:r>
            <a:r>
              <a:rPr lang="zh-CN" altLang="en-US" sz="2400" dirty="0"/>
              <a:t>特别要指出的是</a:t>
            </a:r>
            <a:r>
              <a:rPr lang="en-US" altLang="zh-CN" sz="2400" dirty="0"/>
              <a:t>,</a:t>
            </a:r>
            <a:r>
              <a:rPr lang="zh-CN" altLang="en-US" sz="2400" dirty="0"/>
              <a:t>劳动争议的仲裁和农业集体经 济组织内部的农业承包合同纠纷的仲裁不适用于</a:t>
            </a:r>
            <a:r>
              <a:rPr lang="en-US" altLang="zh-CN" sz="2400" dirty="0"/>
              <a:t>«</a:t>
            </a:r>
            <a:r>
              <a:rPr lang="zh-CN" altLang="en-US" sz="2400" dirty="0"/>
              <a:t>仲裁法</a:t>
            </a:r>
            <a:r>
              <a:rPr lang="en-US" altLang="zh-CN" sz="2400" dirty="0"/>
              <a:t>»,</a:t>
            </a:r>
            <a:r>
              <a:rPr lang="zh-CN" altLang="en-US" sz="2400" dirty="0"/>
              <a:t>不属于</a:t>
            </a:r>
            <a:r>
              <a:rPr lang="en-US" altLang="zh-CN" sz="2400" dirty="0"/>
              <a:t>«</a:t>
            </a:r>
            <a:r>
              <a:rPr lang="zh-CN" altLang="en-US" sz="2400" dirty="0"/>
              <a:t>仲裁法</a:t>
            </a:r>
            <a:r>
              <a:rPr lang="en-US" altLang="zh-CN" sz="2400" dirty="0"/>
              <a:t>»</a:t>
            </a:r>
            <a:r>
              <a:rPr lang="zh-CN" altLang="en-US" sz="2400" dirty="0"/>
              <a:t>所规定的仲裁 范围</a:t>
            </a:r>
            <a:r>
              <a:rPr lang="en-US" altLang="zh-CN" sz="2400" dirty="0"/>
              <a:t>,</a:t>
            </a:r>
            <a:r>
              <a:rPr lang="zh-CN" altLang="en-US" sz="2400" dirty="0"/>
              <a:t>而由别的法律予以调整</a:t>
            </a:r>
            <a:r>
              <a:rPr lang="en-US" altLang="zh-CN" sz="2400" dirty="0"/>
              <a:t>. </a:t>
            </a:r>
            <a:endParaRPr lang="zh-CN" altLang="en-US" sz="2400" dirty="0"/>
          </a:p>
          <a:p>
            <a:pPr indent="534988"/>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4283747358"/>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经济纠纷的解决途径 </a:t>
            </a:r>
          </a:p>
        </p:txBody>
      </p:sp>
      <p:sp>
        <p:nvSpPr>
          <p:cNvPr id="37" name="文本框 36"/>
          <p:cNvSpPr txBox="1"/>
          <p:nvPr/>
        </p:nvSpPr>
        <p:spPr>
          <a:xfrm>
            <a:off x="690637" y="958227"/>
            <a:ext cx="10849711" cy="5324535"/>
          </a:xfrm>
          <a:prstGeom prst="rect">
            <a:avLst/>
          </a:prstGeom>
          <a:noFill/>
        </p:spPr>
        <p:txBody>
          <a:bodyPr wrap="square" rtlCol="0">
            <a:spAutoFit/>
          </a:bodyPr>
          <a:lstStyle/>
          <a:p>
            <a:r>
              <a:rPr lang="en-US" altLang="zh-CN" sz="2400" b="1" dirty="0"/>
              <a:t>(</a:t>
            </a:r>
            <a:r>
              <a:rPr lang="zh-CN" altLang="en-US" sz="2400" b="1" dirty="0"/>
              <a:t>三 </a:t>
            </a:r>
            <a:r>
              <a:rPr lang="en-US" altLang="zh-CN" sz="2400" b="1" dirty="0"/>
              <a:t>)</a:t>
            </a:r>
            <a:r>
              <a:rPr lang="zh-CN" altLang="en-US" sz="2400" b="1" dirty="0"/>
              <a:t>仲 裁 协 议 </a:t>
            </a:r>
          </a:p>
          <a:p>
            <a:r>
              <a:rPr lang="en-US" altLang="zh-CN" sz="2400" dirty="0" smtClean="0"/>
              <a:t>      </a:t>
            </a:r>
            <a:r>
              <a:rPr lang="zh-CN" altLang="en-US" sz="2000" dirty="0" smtClean="0"/>
              <a:t>仲裁协议是指双方当事人自愿</a:t>
            </a:r>
            <a:r>
              <a:rPr lang="zh-CN" altLang="en-US" sz="2000" dirty="0"/>
              <a:t>把他们之间可能发生或者已经发生的经济纠纷提交仲裁 机构裁决的书面约定</a:t>
            </a:r>
            <a:r>
              <a:rPr lang="en-US" altLang="zh-CN" sz="2000" dirty="0"/>
              <a:t>.</a:t>
            </a:r>
            <a:r>
              <a:rPr lang="zh-CN" altLang="en-US" sz="2000" dirty="0"/>
              <a:t>仲裁协议应当以书面形式订立</a:t>
            </a:r>
            <a:r>
              <a:rPr lang="en-US" altLang="zh-CN" sz="2000" dirty="0"/>
              <a:t>.</a:t>
            </a:r>
            <a:r>
              <a:rPr lang="zh-CN" altLang="en-US" sz="2000" dirty="0"/>
              <a:t>口头达成仲裁的意思表示无效</a:t>
            </a:r>
            <a:r>
              <a:rPr lang="en-US" altLang="zh-CN" sz="2000" dirty="0"/>
              <a:t>. </a:t>
            </a:r>
            <a:endParaRPr lang="en-US" altLang="zh-CN" sz="2000" dirty="0" smtClean="0"/>
          </a:p>
          <a:p>
            <a:r>
              <a:rPr lang="en-US" altLang="zh-CN" sz="2400" b="1" dirty="0"/>
              <a:t>(</a:t>
            </a:r>
            <a:r>
              <a:rPr lang="zh-CN" altLang="en-US" sz="2400" b="1" dirty="0"/>
              <a:t>四 </a:t>
            </a:r>
            <a:r>
              <a:rPr lang="en-US" altLang="zh-CN" sz="2400" b="1" dirty="0"/>
              <a:t>)</a:t>
            </a:r>
            <a:r>
              <a:rPr lang="zh-CN" altLang="en-US" sz="2400" b="1" dirty="0"/>
              <a:t>仲 裁 程 序</a:t>
            </a:r>
            <a:r>
              <a:rPr lang="zh-CN" altLang="en-US" sz="2400" dirty="0"/>
              <a:t/>
            </a:r>
            <a:br>
              <a:rPr lang="zh-CN" altLang="en-US" sz="2400" dirty="0"/>
            </a:br>
            <a:r>
              <a:rPr lang="en-US" altLang="zh-CN" sz="2400" dirty="0" smtClean="0"/>
              <a:t>     </a:t>
            </a:r>
            <a:r>
              <a:rPr lang="en-US" altLang="zh-CN" sz="2000" dirty="0" smtClean="0"/>
              <a:t> </a:t>
            </a:r>
            <a:r>
              <a:rPr lang="en-US" altLang="zh-CN" sz="2000" b="1" dirty="0" smtClean="0"/>
              <a:t>1.</a:t>
            </a:r>
            <a:r>
              <a:rPr lang="zh-CN" altLang="en-US" sz="2000" b="1" dirty="0" smtClean="0"/>
              <a:t>仲裁申请和</a:t>
            </a:r>
            <a:r>
              <a:rPr lang="zh-CN" altLang="en-US" sz="2000" b="1" dirty="0"/>
              <a:t>受理 </a:t>
            </a:r>
          </a:p>
          <a:p>
            <a:r>
              <a:rPr lang="en-US" altLang="zh-CN" sz="2000" dirty="0" smtClean="0"/>
              <a:t>       </a:t>
            </a:r>
            <a:r>
              <a:rPr lang="zh-CN" altLang="en-US" sz="2000" dirty="0" smtClean="0"/>
              <a:t>当事人申请仲裁应</a:t>
            </a:r>
            <a:r>
              <a:rPr lang="zh-CN" altLang="en-US" sz="2000" dirty="0"/>
              <a:t>当符合下列条件</a:t>
            </a:r>
            <a:r>
              <a:rPr lang="en-US" altLang="zh-CN" sz="2000" dirty="0"/>
              <a:t>:</a:t>
            </a:r>
            <a:r>
              <a:rPr lang="zh-CN" altLang="en-US" sz="2000" dirty="0"/>
              <a:t>一是有仲裁协议</a:t>
            </a:r>
            <a:r>
              <a:rPr lang="en-US" altLang="zh-CN" sz="2000" dirty="0"/>
              <a:t>;</a:t>
            </a:r>
            <a:r>
              <a:rPr lang="zh-CN" altLang="en-US" sz="2000" dirty="0"/>
              <a:t>二是有具体的仲裁请求和事实、 理由</a:t>
            </a:r>
            <a:r>
              <a:rPr lang="en-US" altLang="zh-CN" sz="2000" dirty="0"/>
              <a:t>;</a:t>
            </a:r>
            <a:r>
              <a:rPr lang="zh-CN" altLang="en-US" sz="2000" dirty="0"/>
              <a:t>三是属于仲裁委员会的受理范围</a:t>
            </a:r>
            <a:r>
              <a:rPr lang="en-US" altLang="zh-CN" sz="2000" dirty="0"/>
              <a:t>. </a:t>
            </a:r>
            <a:endParaRPr lang="zh-CN" altLang="en-US" sz="2000" dirty="0"/>
          </a:p>
          <a:p>
            <a:r>
              <a:rPr lang="en-US" altLang="zh-CN" sz="2000" dirty="0" smtClean="0"/>
              <a:t>       </a:t>
            </a:r>
            <a:r>
              <a:rPr lang="en-US" altLang="zh-CN" sz="2000" b="1" dirty="0" smtClean="0"/>
              <a:t>2.</a:t>
            </a:r>
            <a:r>
              <a:rPr lang="zh-CN" altLang="en-US" sz="2000" b="1" dirty="0" smtClean="0"/>
              <a:t>仲裁</a:t>
            </a:r>
            <a:r>
              <a:rPr lang="zh-CN" altLang="en-US" sz="2000" b="1" dirty="0"/>
              <a:t>庭的组成 </a:t>
            </a:r>
            <a:endParaRPr lang="en-US" altLang="zh-CN" sz="2000" b="1" dirty="0" smtClean="0"/>
          </a:p>
          <a:p>
            <a:r>
              <a:rPr lang="en-US" altLang="zh-CN" sz="2000" dirty="0"/>
              <a:t> </a:t>
            </a:r>
            <a:r>
              <a:rPr lang="en-US" altLang="zh-CN" sz="2000" dirty="0" smtClean="0"/>
              <a:t>       </a:t>
            </a:r>
            <a:r>
              <a:rPr lang="zh-CN" altLang="en-US" sz="2000" dirty="0" smtClean="0"/>
              <a:t>仲裁庭可以</a:t>
            </a:r>
            <a:r>
              <a:rPr lang="zh-CN" altLang="en-US" sz="2000" dirty="0"/>
              <a:t>由</a:t>
            </a:r>
            <a:r>
              <a:rPr lang="en-US" altLang="zh-CN" sz="2000" dirty="0"/>
              <a:t>1</a:t>
            </a:r>
            <a:r>
              <a:rPr lang="zh-CN" altLang="en-US" sz="2000" dirty="0"/>
              <a:t>名仲裁员或</a:t>
            </a:r>
            <a:r>
              <a:rPr lang="en-US" altLang="zh-CN" sz="2000" dirty="0"/>
              <a:t>3</a:t>
            </a:r>
            <a:r>
              <a:rPr lang="zh-CN" altLang="en-US" sz="2000" dirty="0"/>
              <a:t>名仲裁员组成</a:t>
            </a:r>
            <a:r>
              <a:rPr lang="en-US" altLang="zh-CN" sz="2000" dirty="0"/>
              <a:t>. </a:t>
            </a:r>
            <a:endParaRPr lang="zh-CN" altLang="en-US" sz="2000" dirty="0"/>
          </a:p>
          <a:p>
            <a:r>
              <a:rPr lang="en-US" altLang="zh-CN" sz="2000" dirty="0" smtClean="0"/>
              <a:t>       </a:t>
            </a:r>
            <a:r>
              <a:rPr lang="en-US" altLang="zh-CN" sz="2000" b="1" dirty="0" smtClean="0"/>
              <a:t>3.</a:t>
            </a:r>
            <a:r>
              <a:rPr lang="zh-CN" altLang="en-US" sz="2000" b="1" dirty="0" smtClean="0"/>
              <a:t>仲 </a:t>
            </a:r>
            <a:r>
              <a:rPr lang="zh-CN" altLang="en-US" sz="2000" b="1" dirty="0"/>
              <a:t>裁 裁 决 </a:t>
            </a:r>
            <a:endParaRPr lang="en-US" altLang="zh-CN" sz="2000" b="1" dirty="0" smtClean="0"/>
          </a:p>
          <a:p>
            <a:r>
              <a:rPr lang="en-US" altLang="zh-CN" sz="2000" dirty="0" smtClean="0"/>
              <a:t>        </a:t>
            </a:r>
            <a:r>
              <a:rPr lang="zh-CN" altLang="en-US" sz="2000" dirty="0" smtClean="0"/>
              <a:t>仲裁应当开庭进</a:t>
            </a:r>
            <a:r>
              <a:rPr lang="zh-CN" altLang="en-US" sz="2000" dirty="0"/>
              <a:t>行</a:t>
            </a:r>
            <a:r>
              <a:rPr lang="en-US" altLang="zh-CN" sz="2000" dirty="0"/>
              <a:t>.</a:t>
            </a:r>
            <a:r>
              <a:rPr lang="zh-CN" altLang="en-US" sz="2000" dirty="0"/>
              <a:t>当事人协议不开庭的</a:t>
            </a:r>
            <a:r>
              <a:rPr lang="en-US" altLang="zh-CN" sz="2000" dirty="0"/>
              <a:t>,</a:t>
            </a:r>
            <a:r>
              <a:rPr lang="zh-CN" altLang="en-US" sz="2000" dirty="0"/>
              <a:t>仲裁庭可以根据仲裁申请书、答辩书以及</a:t>
            </a:r>
            <a:r>
              <a:rPr lang="zh-CN" altLang="en-US" sz="2000" dirty="0" smtClean="0"/>
              <a:t>其他材料作出裁决</a:t>
            </a:r>
            <a:r>
              <a:rPr lang="en-US" altLang="zh-CN" sz="2000" dirty="0"/>
              <a:t>.</a:t>
            </a:r>
            <a:r>
              <a:rPr lang="zh-CN" altLang="en-US" sz="2000" dirty="0"/>
              <a:t>仲裁一般不公开进行</a:t>
            </a:r>
            <a:r>
              <a:rPr lang="en-US" altLang="zh-CN" sz="2000" dirty="0"/>
              <a:t>. </a:t>
            </a:r>
            <a:endParaRPr lang="zh-CN" altLang="en-US" sz="2000" dirty="0"/>
          </a:p>
          <a:p>
            <a:r>
              <a:rPr lang="en-US" altLang="zh-CN" sz="2000" dirty="0" smtClean="0"/>
              <a:t>      </a:t>
            </a:r>
            <a:r>
              <a:rPr lang="en-US" altLang="zh-CN" sz="2000" b="1" dirty="0" smtClean="0"/>
              <a:t> 4.</a:t>
            </a:r>
            <a:r>
              <a:rPr lang="zh-CN" altLang="en-US" sz="2000" b="1" dirty="0" smtClean="0"/>
              <a:t>仲 </a:t>
            </a:r>
            <a:r>
              <a:rPr lang="zh-CN" altLang="en-US" sz="2000" b="1" dirty="0"/>
              <a:t>裁 执 行 </a:t>
            </a:r>
            <a:endParaRPr lang="en-US" altLang="zh-CN" sz="2000" b="1" dirty="0" smtClean="0"/>
          </a:p>
          <a:p>
            <a:r>
              <a:rPr lang="en-US" altLang="zh-CN" sz="2000" dirty="0" smtClean="0"/>
              <a:t>         </a:t>
            </a:r>
            <a:r>
              <a:rPr lang="zh-CN" altLang="en-US" sz="2000" dirty="0" smtClean="0"/>
              <a:t>当事人应</a:t>
            </a:r>
            <a:r>
              <a:rPr lang="zh-CN" altLang="en-US" sz="2000" dirty="0"/>
              <a:t>当履行仲裁裁决</a:t>
            </a:r>
            <a:r>
              <a:rPr lang="en-US" altLang="zh-CN" sz="2000" dirty="0"/>
              <a:t>.</a:t>
            </a:r>
            <a:r>
              <a:rPr lang="zh-CN" altLang="en-US" sz="2000" dirty="0"/>
              <a:t>一方当事人不履行的</a:t>
            </a:r>
            <a:r>
              <a:rPr lang="en-US" altLang="zh-CN" sz="2000" dirty="0"/>
              <a:t>,</a:t>
            </a:r>
            <a:r>
              <a:rPr lang="zh-CN" altLang="en-US" sz="2000" dirty="0"/>
              <a:t>另一方当事人可以按照</a:t>
            </a:r>
            <a:r>
              <a:rPr lang="en-US" altLang="zh-CN" sz="2000" dirty="0"/>
              <a:t>«</a:t>
            </a:r>
            <a:r>
              <a:rPr lang="zh-CN" altLang="en-US" sz="2000" dirty="0" smtClean="0"/>
              <a:t>中华人民共和国民事诉讼法</a:t>
            </a:r>
            <a:r>
              <a:rPr lang="en-US" altLang="zh-CN" sz="2000" dirty="0" smtClean="0"/>
              <a:t>» </a:t>
            </a:r>
            <a:r>
              <a:rPr lang="zh-CN" altLang="en-US" sz="2000" dirty="0" smtClean="0"/>
              <a:t>的有关规</a:t>
            </a:r>
            <a:r>
              <a:rPr lang="zh-CN" altLang="en-US" sz="2000" dirty="0"/>
              <a:t>定向人民法院申请执行</a:t>
            </a:r>
            <a:r>
              <a:rPr lang="en-US" altLang="zh-CN" sz="2000" dirty="0"/>
              <a:t>,</a:t>
            </a:r>
            <a:r>
              <a:rPr lang="zh-CN" altLang="en-US" sz="2000" dirty="0"/>
              <a:t>受理申请的人 民法院应当执行</a:t>
            </a:r>
            <a:r>
              <a:rPr lang="en-US" altLang="zh-CN" sz="2000" dirty="0"/>
              <a:t>. </a:t>
            </a:r>
            <a:endParaRPr lang="zh-CN" altLang="en-US" sz="2000" dirty="0"/>
          </a:p>
          <a:p>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016527126"/>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经济纠纷的解决途径 </a:t>
            </a:r>
          </a:p>
        </p:txBody>
      </p:sp>
      <p:sp>
        <p:nvSpPr>
          <p:cNvPr id="37" name="文本框 36"/>
          <p:cNvSpPr txBox="1"/>
          <p:nvPr/>
        </p:nvSpPr>
        <p:spPr>
          <a:xfrm>
            <a:off x="690637" y="869091"/>
            <a:ext cx="11072499" cy="5755422"/>
          </a:xfrm>
          <a:prstGeom prst="rect">
            <a:avLst/>
          </a:prstGeom>
          <a:noFill/>
        </p:spPr>
        <p:txBody>
          <a:bodyPr wrap="square" rtlCol="0">
            <a:spAutoFit/>
          </a:bodyPr>
          <a:lstStyle/>
          <a:p>
            <a:r>
              <a:rPr lang="zh-CN" altLang="en-US" sz="2400" b="1" dirty="0"/>
              <a:t>二、诉讼 </a:t>
            </a:r>
            <a:endParaRPr lang="en-US" altLang="zh-CN" sz="2400" b="1" dirty="0" smtClean="0"/>
          </a:p>
          <a:p>
            <a:r>
              <a:rPr lang="en-US" altLang="zh-CN" sz="2400" dirty="0" smtClean="0"/>
              <a:t>       </a:t>
            </a:r>
            <a:r>
              <a:rPr lang="zh-CN" altLang="en-US" sz="2400" dirty="0" smtClean="0"/>
              <a:t>诉讼</a:t>
            </a:r>
            <a:r>
              <a:rPr lang="zh-CN" altLang="en-US" sz="2400" dirty="0"/>
              <a:t>是指人民法院根据纠纷当事人的请求</a:t>
            </a:r>
            <a:r>
              <a:rPr lang="en-US" altLang="zh-CN" sz="2400" dirty="0"/>
              <a:t>,</a:t>
            </a:r>
            <a:r>
              <a:rPr lang="zh-CN" altLang="en-US" sz="2400" dirty="0"/>
              <a:t>运用审判权确认争议各方权利和义务关系</a:t>
            </a:r>
            <a:r>
              <a:rPr lang="en-US" altLang="zh-CN" sz="2400" dirty="0"/>
              <a:t>, </a:t>
            </a:r>
            <a:r>
              <a:rPr lang="zh-CN" altLang="en-US" sz="2400" dirty="0" smtClean="0"/>
              <a:t>解决经济纠纷</a:t>
            </a:r>
            <a:r>
              <a:rPr lang="zh-CN" altLang="en-US" sz="2400" dirty="0"/>
              <a:t>的活动</a:t>
            </a:r>
            <a:r>
              <a:rPr lang="en-US" altLang="zh-CN" sz="2400" dirty="0"/>
              <a:t>.</a:t>
            </a:r>
            <a:r>
              <a:rPr lang="zh-CN" altLang="en-US" sz="2400" dirty="0"/>
              <a:t>诉讼是解决经济纠纷的重要手段</a:t>
            </a:r>
            <a:r>
              <a:rPr lang="en-US" altLang="zh-CN" sz="2400" dirty="0"/>
              <a:t>,</a:t>
            </a:r>
            <a:r>
              <a:rPr lang="zh-CN" altLang="en-US" sz="2400" dirty="0"/>
              <a:t>大多数情况下是解决经济纠纷</a:t>
            </a:r>
            <a:r>
              <a:rPr lang="zh-CN" altLang="en-US" sz="2400" dirty="0" smtClean="0"/>
              <a:t>的</a:t>
            </a:r>
            <a:r>
              <a:rPr lang="zh-CN" altLang="en-US" sz="2400" dirty="0"/>
              <a:t>最终办法</a:t>
            </a:r>
            <a:r>
              <a:rPr lang="en-US" altLang="zh-CN" sz="2400" dirty="0"/>
              <a:t>.</a:t>
            </a:r>
            <a:r>
              <a:rPr lang="zh-CN" altLang="en-US" sz="2400" dirty="0"/>
              <a:t>经济纠纷所涉及的诉讼包括行政诉讼和民事诉讼</a:t>
            </a:r>
            <a:r>
              <a:rPr lang="en-US" altLang="zh-CN" sz="2400" dirty="0"/>
              <a:t>. </a:t>
            </a:r>
            <a:endParaRPr lang="zh-CN" altLang="en-US" sz="2400" dirty="0"/>
          </a:p>
          <a:p>
            <a:r>
              <a:rPr lang="zh-CN" altLang="en-US" sz="2400" dirty="0" smtClean="0"/>
              <a:t> </a:t>
            </a:r>
            <a:r>
              <a:rPr lang="en-US" altLang="zh-CN" sz="2400" dirty="0" smtClean="0"/>
              <a:t>  </a:t>
            </a:r>
            <a:r>
              <a:rPr lang="en-US" altLang="zh-CN" sz="2000" dirty="0" smtClean="0"/>
              <a:t>    </a:t>
            </a:r>
            <a:r>
              <a:rPr lang="en-US" altLang="zh-CN" sz="2400" dirty="0" smtClean="0"/>
              <a:t>(</a:t>
            </a:r>
            <a:r>
              <a:rPr lang="zh-CN" altLang="en-US" sz="2400" dirty="0" smtClean="0"/>
              <a:t>一</a:t>
            </a:r>
            <a:r>
              <a:rPr lang="en-US" altLang="zh-CN" sz="2400" dirty="0" smtClean="0"/>
              <a:t>)</a:t>
            </a:r>
            <a:r>
              <a:rPr lang="zh-CN" altLang="en-US" sz="2400" dirty="0" smtClean="0"/>
              <a:t>诉讼管辖 </a:t>
            </a:r>
            <a:endParaRPr lang="zh-CN" altLang="en-US" sz="2400" dirty="0"/>
          </a:p>
          <a:p>
            <a:r>
              <a:rPr lang="en-US" altLang="zh-CN" sz="2000" dirty="0" smtClean="0"/>
              <a:t>        </a:t>
            </a:r>
            <a:r>
              <a:rPr lang="zh-CN" altLang="en-US" sz="2000" dirty="0" smtClean="0"/>
              <a:t>诉讼管辖是指各级人</a:t>
            </a:r>
            <a:r>
              <a:rPr lang="zh-CN" altLang="en-US" sz="2000" dirty="0"/>
              <a:t>民法院之间以及不同地区的同级人民法院之间</a:t>
            </a:r>
            <a:r>
              <a:rPr lang="en-US" altLang="zh-CN" sz="2000" dirty="0"/>
              <a:t>,</a:t>
            </a:r>
            <a:r>
              <a:rPr lang="zh-CN" altLang="en-US" sz="2000" dirty="0"/>
              <a:t>受理第一审经济 案件的分工和权限</a:t>
            </a:r>
            <a:r>
              <a:rPr lang="en-US" altLang="zh-CN" sz="2000" dirty="0"/>
              <a:t>.</a:t>
            </a:r>
            <a:r>
              <a:rPr lang="zh-CN" altLang="en-US" sz="2000" dirty="0"/>
              <a:t>管辖有许多种类</a:t>
            </a:r>
            <a:r>
              <a:rPr lang="en-US" altLang="zh-CN" sz="2000" dirty="0"/>
              <a:t>,</a:t>
            </a:r>
            <a:r>
              <a:rPr lang="zh-CN" altLang="en-US" sz="2000" dirty="0"/>
              <a:t>其中最重要的是地域管辖和级别管辖</a:t>
            </a:r>
            <a:r>
              <a:rPr lang="en-US" altLang="zh-CN" sz="2000" dirty="0"/>
              <a:t>. </a:t>
            </a:r>
            <a:endParaRPr lang="zh-CN" altLang="en-US" sz="2000" dirty="0"/>
          </a:p>
          <a:p>
            <a:r>
              <a:rPr lang="en-US" altLang="zh-CN" sz="2000" dirty="0" smtClean="0"/>
              <a:t>        </a:t>
            </a:r>
            <a:r>
              <a:rPr lang="en-US" altLang="zh-CN" sz="2400" dirty="0" smtClean="0"/>
              <a:t>(</a:t>
            </a:r>
            <a:r>
              <a:rPr lang="zh-CN" altLang="en-US" sz="2400" dirty="0" smtClean="0"/>
              <a:t>二</a:t>
            </a:r>
            <a:r>
              <a:rPr lang="en-US" altLang="zh-CN" sz="2400" dirty="0" smtClean="0"/>
              <a:t>)</a:t>
            </a:r>
            <a:r>
              <a:rPr lang="zh-CN" altLang="en-US" sz="2400" dirty="0" smtClean="0"/>
              <a:t>诉讼参加人 </a:t>
            </a:r>
            <a:endParaRPr lang="zh-CN" altLang="en-US" sz="2400" dirty="0"/>
          </a:p>
          <a:p>
            <a:r>
              <a:rPr lang="zh-CN" altLang="en-US" sz="2000" dirty="0"/>
              <a:t>诉讼参加人包括当事人和诉讼代理人</a:t>
            </a:r>
            <a:r>
              <a:rPr lang="en-US" altLang="zh-CN" sz="2000" dirty="0"/>
              <a:t>. </a:t>
            </a:r>
            <a:endParaRPr lang="zh-CN" altLang="en-US" sz="2000" dirty="0"/>
          </a:p>
          <a:p>
            <a:r>
              <a:rPr lang="en-US" altLang="zh-CN" sz="2000" dirty="0" smtClean="0"/>
              <a:t>       </a:t>
            </a:r>
            <a:r>
              <a:rPr lang="en-US" altLang="zh-CN" sz="2400" dirty="0" smtClean="0"/>
              <a:t> (</a:t>
            </a:r>
            <a:r>
              <a:rPr lang="zh-CN" altLang="en-US" sz="2400" dirty="0" smtClean="0"/>
              <a:t>三</a:t>
            </a:r>
            <a:r>
              <a:rPr lang="en-US" altLang="zh-CN" sz="2400" dirty="0" smtClean="0"/>
              <a:t>)</a:t>
            </a:r>
            <a:r>
              <a:rPr lang="zh-CN" altLang="en-US" sz="2400" dirty="0" smtClean="0"/>
              <a:t>诉讼时效 </a:t>
            </a:r>
            <a:endParaRPr lang="zh-CN" altLang="en-US" sz="2400" dirty="0"/>
          </a:p>
          <a:p>
            <a:r>
              <a:rPr lang="en-US" altLang="zh-CN" sz="2000" dirty="0" smtClean="0"/>
              <a:t>1.</a:t>
            </a:r>
            <a:r>
              <a:rPr lang="zh-CN" altLang="en-US" sz="2000" dirty="0" smtClean="0"/>
              <a:t>诉讼时效</a:t>
            </a:r>
            <a:r>
              <a:rPr lang="zh-CN" altLang="en-US" sz="2000" dirty="0"/>
              <a:t>的概念和作用 诉讼时效是指权利人不在法定期间行使权利而失去诉讼保护的制度</a:t>
            </a:r>
            <a:r>
              <a:rPr lang="en-US" altLang="zh-CN" sz="2000" dirty="0"/>
              <a:t>. </a:t>
            </a:r>
            <a:endParaRPr lang="zh-CN" altLang="en-US" sz="2000" dirty="0"/>
          </a:p>
          <a:p>
            <a:r>
              <a:rPr lang="en-US" altLang="zh-CN" sz="2000" dirty="0" smtClean="0"/>
              <a:t>2. </a:t>
            </a:r>
            <a:r>
              <a:rPr lang="zh-CN" altLang="en-US" sz="2000" dirty="0"/>
              <a:t>诉讼时效期间 </a:t>
            </a:r>
            <a:endParaRPr lang="en-US" altLang="zh-CN" sz="2000" dirty="0" smtClean="0"/>
          </a:p>
          <a:p>
            <a:r>
              <a:rPr lang="zh-CN" altLang="en-US" sz="2000" dirty="0" smtClean="0"/>
              <a:t>诉讼时效期间是指权利人请</a:t>
            </a:r>
            <a:r>
              <a:rPr lang="zh-CN" altLang="en-US" sz="2000" dirty="0"/>
              <a:t>求人民法院保护其民事权利的法定期间</a:t>
            </a:r>
            <a:r>
              <a:rPr lang="en-US" altLang="zh-CN" sz="2000" dirty="0" smtClean="0"/>
              <a:t>.</a:t>
            </a:r>
          </a:p>
          <a:p>
            <a:r>
              <a:rPr lang="en-US" altLang="zh-CN" sz="2000" dirty="0" smtClean="0"/>
              <a:t>3. </a:t>
            </a:r>
            <a:r>
              <a:rPr lang="zh-CN" altLang="en-US" sz="2000" dirty="0"/>
              <a:t>诉讼时效的中止、中断与延长 </a:t>
            </a:r>
            <a:endParaRPr lang="en-US" altLang="zh-CN" sz="2000" dirty="0" smtClean="0"/>
          </a:p>
          <a:p>
            <a:r>
              <a:rPr lang="zh-CN" altLang="en-US" sz="2000" dirty="0" smtClean="0"/>
              <a:t>诉讼</a:t>
            </a:r>
            <a:r>
              <a:rPr lang="zh-CN" altLang="en-US" sz="2000" dirty="0"/>
              <a:t>时效的中止是指在诉讼时效进行中</a:t>
            </a:r>
            <a:r>
              <a:rPr lang="en-US" altLang="zh-CN" sz="2000" dirty="0"/>
              <a:t>,</a:t>
            </a:r>
            <a:r>
              <a:rPr lang="zh-CN" altLang="en-US" sz="2000" dirty="0"/>
              <a:t>因发生一定的法定事由而使权利人</a:t>
            </a:r>
            <a:r>
              <a:rPr lang="zh-CN" altLang="en-US" sz="2000" dirty="0" smtClean="0"/>
              <a:t>不能行使请求权</a:t>
            </a:r>
            <a:r>
              <a:rPr lang="en-US" altLang="zh-CN" sz="2000" dirty="0"/>
              <a:t>,</a:t>
            </a:r>
            <a:r>
              <a:rPr lang="zh-CN" altLang="en-US" sz="2000" dirty="0"/>
              <a:t>暂时停止计算诉讼时效期间</a:t>
            </a:r>
            <a:r>
              <a:rPr lang="en-US" altLang="zh-CN" sz="2000" dirty="0"/>
              <a:t>,</a:t>
            </a:r>
            <a:r>
              <a:rPr lang="zh-CN" altLang="en-US" sz="2000" dirty="0"/>
              <a:t>以前经过的时效期间仍然有效</a:t>
            </a:r>
            <a:r>
              <a:rPr lang="en-US" altLang="zh-CN" sz="2000" dirty="0"/>
              <a:t>,</a:t>
            </a:r>
            <a:r>
              <a:rPr lang="zh-CN" altLang="en-US" sz="2000" dirty="0"/>
              <a:t>待阻碍时效进行的事 由消失后</a:t>
            </a:r>
            <a:r>
              <a:rPr lang="en-US" altLang="zh-CN" sz="2000" dirty="0"/>
              <a:t>,</a:t>
            </a:r>
            <a:r>
              <a:rPr lang="zh-CN" altLang="en-US" sz="2000" dirty="0"/>
              <a:t>继续计算诉讼时效期间</a:t>
            </a:r>
            <a:r>
              <a:rPr lang="en-US" altLang="zh-CN" sz="2000" dirty="0"/>
              <a:t>. </a:t>
            </a:r>
            <a:endParaRPr lang="zh-CN" altLang="en-US" sz="24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1062387064"/>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7293451" cy="584776"/>
          </a:xfrm>
          <a:prstGeom prst="rect">
            <a:avLst/>
          </a:prstGeom>
          <a:noFill/>
        </p:spPr>
        <p:txBody>
          <a:bodyPr wrap="square" rtlCol="0">
            <a:spAutoFit/>
          </a:bodyPr>
          <a:lstStyle/>
          <a:p>
            <a:r>
              <a:rPr lang="zh-CN" altLang="en-US" sz="3200" b="1" dirty="0"/>
              <a:t>经济纠纷的解决途径 </a:t>
            </a:r>
          </a:p>
        </p:txBody>
      </p:sp>
      <p:sp>
        <p:nvSpPr>
          <p:cNvPr id="37" name="文本框 36"/>
          <p:cNvSpPr txBox="1"/>
          <p:nvPr/>
        </p:nvSpPr>
        <p:spPr>
          <a:xfrm>
            <a:off x="690637" y="869091"/>
            <a:ext cx="11072499" cy="4339650"/>
          </a:xfrm>
          <a:prstGeom prst="rect">
            <a:avLst/>
          </a:prstGeom>
          <a:noFill/>
        </p:spPr>
        <p:txBody>
          <a:bodyPr wrap="square" rtlCol="0">
            <a:spAutoFit/>
          </a:bodyPr>
          <a:lstStyle/>
          <a:p>
            <a:r>
              <a:rPr lang="zh-CN" altLang="en-US" sz="2400" b="1" dirty="0"/>
              <a:t>二、诉讼 </a:t>
            </a:r>
            <a:endParaRPr lang="en-US" altLang="zh-CN" sz="2400" b="1" dirty="0" smtClean="0"/>
          </a:p>
          <a:p>
            <a:endParaRPr lang="en-US" altLang="zh-CN" sz="2400" dirty="0" smtClean="0"/>
          </a:p>
          <a:p>
            <a:r>
              <a:rPr lang="zh-CN" altLang="en-US" sz="2400" dirty="0" smtClean="0"/>
              <a:t> </a:t>
            </a:r>
            <a:r>
              <a:rPr lang="en-US" altLang="zh-CN" sz="2400" dirty="0" smtClean="0"/>
              <a:t>      </a:t>
            </a:r>
            <a:r>
              <a:rPr lang="en-US" altLang="zh-CN" sz="2000" dirty="0" smtClean="0"/>
              <a:t> </a:t>
            </a:r>
            <a:r>
              <a:rPr lang="en-US" altLang="zh-CN" sz="2400" dirty="0" smtClean="0"/>
              <a:t>(</a:t>
            </a:r>
            <a:r>
              <a:rPr lang="zh-CN" altLang="en-US" sz="2400" dirty="0"/>
              <a:t>四 </a:t>
            </a:r>
            <a:r>
              <a:rPr lang="en-US" altLang="zh-CN" sz="2400" dirty="0"/>
              <a:t>)</a:t>
            </a:r>
            <a:r>
              <a:rPr lang="zh-CN" altLang="en-US" sz="2400" dirty="0"/>
              <a:t>审 判 程 序 </a:t>
            </a:r>
          </a:p>
          <a:p>
            <a:pPr indent="534988"/>
            <a:r>
              <a:rPr lang="zh-CN" altLang="en-US" sz="2000" dirty="0"/>
              <a:t>我国对于民事案件实行两审终审制</a:t>
            </a:r>
            <a:r>
              <a:rPr lang="en-US" altLang="zh-CN" sz="2000" dirty="0"/>
              <a:t>,</a:t>
            </a:r>
            <a:r>
              <a:rPr lang="zh-CN" altLang="en-US" sz="2000" dirty="0"/>
              <a:t>即对于同一案件如果当事人不服第一审人民法院 判决的</a:t>
            </a:r>
            <a:r>
              <a:rPr lang="en-US" altLang="zh-CN" sz="2000" dirty="0"/>
              <a:t>,</a:t>
            </a:r>
            <a:r>
              <a:rPr lang="zh-CN" altLang="en-US" sz="2000" dirty="0"/>
              <a:t>有权向上一级人民法院提出上诉</a:t>
            </a:r>
            <a:r>
              <a:rPr lang="en-US" altLang="zh-CN" sz="2000" dirty="0"/>
              <a:t>;</a:t>
            </a:r>
            <a:r>
              <a:rPr lang="zh-CN" altLang="en-US" sz="2000" dirty="0"/>
              <a:t>只要当事人是在上诉期限内提出上诉的</a:t>
            </a:r>
            <a:r>
              <a:rPr lang="en-US" altLang="zh-CN" sz="2000" dirty="0"/>
              <a:t>,</a:t>
            </a:r>
            <a:r>
              <a:rPr lang="zh-CN" altLang="en-US" sz="2000" dirty="0"/>
              <a:t>上一级 法院都应当受理并就该案作出终审判决</a:t>
            </a:r>
            <a:r>
              <a:rPr lang="en-US" altLang="zh-CN" sz="2000" dirty="0"/>
              <a:t>,</a:t>
            </a:r>
            <a:r>
              <a:rPr lang="zh-CN" altLang="en-US" sz="2000" dirty="0"/>
              <a:t>上诉法院的判决即为生效判决</a:t>
            </a:r>
            <a:r>
              <a:rPr lang="en-US" altLang="zh-CN" sz="2000" dirty="0"/>
              <a:t>,</a:t>
            </a:r>
            <a:r>
              <a:rPr lang="zh-CN" altLang="en-US" sz="2000" dirty="0"/>
              <a:t>当事人即使不服</a:t>
            </a:r>
            <a:r>
              <a:rPr lang="en-US" altLang="zh-CN" sz="2000" dirty="0"/>
              <a:t>, </a:t>
            </a:r>
            <a:r>
              <a:rPr lang="zh-CN" altLang="en-US" sz="2000" dirty="0"/>
              <a:t>也必须予以履行</a:t>
            </a:r>
            <a:r>
              <a:rPr lang="en-US" altLang="zh-CN" sz="2000" dirty="0"/>
              <a:t>. </a:t>
            </a:r>
            <a:endParaRPr lang="en-US" altLang="zh-CN" sz="2000" dirty="0" smtClean="0"/>
          </a:p>
          <a:p>
            <a:pPr indent="534988"/>
            <a:r>
              <a:rPr lang="en-US" altLang="zh-CN" sz="2400" dirty="0" smtClean="0"/>
              <a:t>(</a:t>
            </a:r>
            <a:r>
              <a:rPr lang="zh-CN" altLang="en-US" sz="2400" dirty="0"/>
              <a:t>五 </a:t>
            </a:r>
            <a:r>
              <a:rPr lang="en-US" altLang="zh-CN" sz="2400" dirty="0"/>
              <a:t>)</a:t>
            </a:r>
            <a:r>
              <a:rPr lang="zh-CN" altLang="en-US" sz="2400" dirty="0"/>
              <a:t>执 行 程 序 </a:t>
            </a:r>
          </a:p>
          <a:p>
            <a:pPr indent="534988"/>
            <a:r>
              <a:rPr lang="zh-CN" altLang="en-US" sz="2000" dirty="0"/>
              <a:t>执行程序是人民法院依法对已经发生法律效力的判决、裁定及其他法律文书的规定</a:t>
            </a:r>
            <a:r>
              <a:rPr lang="en-US" altLang="zh-CN" sz="2000" dirty="0"/>
              <a:t>,</a:t>
            </a:r>
            <a:r>
              <a:rPr lang="zh-CN" altLang="en-US" sz="2000" dirty="0"/>
              <a:t>强 制义务人履行义务的程序</a:t>
            </a:r>
            <a:r>
              <a:rPr lang="en-US" altLang="zh-CN" sz="2000" dirty="0"/>
              <a:t>.</a:t>
            </a:r>
            <a:r>
              <a:rPr lang="zh-CN" altLang="en-US" sz="2000" dirty="0"/>
              <a:t>对发生法律效力的判决、裁定、调解书和其他应由人民法院执行 的法律文书</a:t>
            </a:r>
            <a:r>
              <a:rPr lang="en-US" altLang="zh-CN" sz="2000" dirty="0"/>
              <a:t>,</a:t>
            </a:r>
            <a:r>
              <a:rPr lang="zh-CN" altLang="en-US" sz="2000" dirty="0"/>
              <a:t>当事人必须履行</a:t>
            </a:r>
            <a:r>
              <a:rPr lang="en-US" altLang="zh-CN" sz="2000" dirty="0"/>
              <a:t>.</a:t>
            </a:r>
            <a:r>
              <a:rPr lang="zh-CN" altLang="en-US" sz="2000" dirty="0"/>
              <a:t>一方拒绝履行的</a:t>
            </a:r>
            <a:r>
              <a:rPr lang="en-US" altLang="zh-CN" sz="2000" dirty="0"/>
              <a:t>,</a:t>
            </a:r>
            <a:r>
              <a:rPr lang="zh-CN" altLang="en-US" sz="2000" dirty="0"/>
              <a:t>对方当事人可以向人民法院申请执行</a:t>
            </a:r>
            <a:r>
              <a:rPr lang="en-US" altLang="zh-CN" sz="2000" dirty="0"/>
              <a:t>.</a:t>
            </a:r>
            <a:r>
              <a:rPr lang="zh-CN" altLang="en-US" sz="2000" dirty="0"/>
              <a:t>申 请执行的期限从法律文书规定履行期间的最后一日起计算</a:t>
            </a:r>
            <a:r>
              <a:rPr lang="en-US" altLang="zh-CN" sz="2000" dirty="0"/>
              <a:t>,</a:t>
            </a:r>
            <a:r>
              <a:rPr lang="zh-CN" altLang="en-US" sz="2000" dirty="0"/>
              <a:t>双方或者一方当事人是公民的 为</a:t>
            </a:r>
            <a:r>
              <a:rPr lang="en-US" altLang="zh-CN" sz="2000" dirty="0"/>
              <a:t>1</a:t>
            </a:r>
            <a:r>
              <a:rPr lang="zh-CN" altLang="en-US" sz="2000" dirty="0"/>
              <a:t>年</a:t>
            </a:r>
            <a:r>
              <a:rPr lang="en-US" altLang="zh-CN" sz="2000" dirty="0"/>
              <a:t>,</a:t>
            </a:r>
            <a:r>
              <a:rPr lang="zh-CN" altLang="en-US" sz="2000" dirty="0"/>
              <a:t>双方是法人或者其他组织的为</a:t>
            </a:r>
            <a:r>
              <a:rPr lang="en-US" altLang="zh-CN" sz="2000" dirty="0"/>
              <a:t>6</a:t>
            </a:r>
            <a:r>
              <a:rPr lang="zh-CN" altLang="en-US" sz="2000" dirty="0"/>
              <a:t>个月</a:t>
            </a:r>
            <a:r>
              <a:rPr lang="en-US" altLang="zh-CN" sz="2000" dirty="0"/>
              <a:t>. </a:t>
            </a:r>
            <a:endParaRPr lang="zh-CN" altLang="en-US" sz="2000" dirty="0"/>
          </a:p>
          <a:p>
            <a:pPr indent="534988"/>
            <a:endParaRPr lang="zh-CN" altLang="en-US" sz="2000" dirty="0"/>
          </a:p>
        </p:txBody>
      </p:sp>
      <p:sp>
        <p:nvSpPr>
          <p:cNvPr id="7" name="文本框 6"/>
          <p:cNvSpPr txBox="1"/>
          <p:nvPr/>
        </p:nvSpPr>
        <p:spPr>
          <a:xfrm>
            <a:off x="-1826851" y="668530"/>
            <a:ext cx="184666" cy="369332"/>
          </a:xfrm>
          <a:prstGeom prst="rect">
            <a:avLst/>
          </a:prstGeom>
          <a:noFill/>
        </p:spPr>
        <p:txBody>
          <a:bodyPr wrap="none" rtlCol="0">
            <a:spAutoFit/>
          </a:bodyPr>
          <a:lstStyle/>
          <a:p>
            <a:endParaRPr kumimoji="1" lang="zh-CN" altLang="en-US" dirty="0"/>
          </a:p>
        </p:txBody>
      </p:sp>
    </p:spTree>
    <p:extLst>
      <p:ext uri="{BB962C8B-B14F-4D97-AF65-F5344CB8AC3E}">
        <p14:creationId xmlns:p14="http://schemas.microsoft.com/office/powerpoint/2010/main" val="527709233"/>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bg>
      <p:bgPr>
        <a:blipFill dpi="0" rotWithShape="1">
          <a:blip r:embed="rId5" cstate="screen">
            <a:lum/>
            <a:extLst>
              <a:ext uri="{28A0092B-C50C-407E-A947-70E740481C1C}">
                <a14:useLocalDpi xmlns:a14="http://schemas.microsoft.com/office/drawing/2010/main"/>
              </a:ext>
            </a:extLst>
          </a:blip>
          <a:srcRect/>
          <a:stretch>
            <a:fillRect/>
          </a:stretch>
        </a:blipFill>
        <a:effectLst/>
      </p:bgPr>
    </p:bg>
    <p:spTree>
      <p:nvGrpSpPr>
        <p:cNvPr id="1" name=""/>
        <p:cNvGrpSpPr/>
        <p:nvPr/>
      </p:nvGrpSpPr>
      <p:grpSpPr>
        <a:xfrm>
          <a:off x="0" y="0"/>
          <a:ext cx="0" cy="0"/>
          <a:chOff x="0" y="0"/>
          <a:chExt cx="0" cy="0"/>
        </a:xfrm>
      </p:grpSpPr>
      <p:sp>
        <p:nvSpPr>
          <p:cNvPr id="5" name="PA_文本框 4"/>
          <p:cNvSpPr txBox="1"/>
          <p:nvPr>
            <p:custDataLst>
              <p:tags r:id="rId2"/>
            </p:custDataLst>
          </p:nvPr>
        </p:nvSpPr>
        <p:spPr>
          <a:xfrm>
            <a:off x="737936" y="2982815"/>
            <a:ext cx="6363904" cy="923330"/>
          </a:xfrm>
          <a:prstGeom prst="rect">
            <a:avLst/>
          </a:prstGeom>
          <a:noFill/>
        </p:spPr>
        <p:txBody>
          <a:bodyPr wrap="square" rtlCol="0">
            <a:spAutoFit/>
          </a:bodyPr>
          <a:lstStyle/>
          <a:p>
            <a:r>
              <a:rPr lang="zh-CN" altLang="en-US" sz="5400" spc="600" dirty="0" smtClean="0">
                <a:cs typeface="+mn-ea"/>
                <a:sym typeface="+mn-lt"/>
              </a:rPr>
              <a:t>本章结束！</a:t>
            </a:r>
            <a:endParaRPr lang="zh-CN" altLang="en-US" sz="5400" spc="600" dirty="0">
              <a:cs typeface="+mn-ea"/>
              <a:sym typeface="+mn-lt"/>
            </a:endParaRPr>
          </a:p>
        </p:txBody>
      </p:sp>
    </p:spTree>
    <p:extLst>
      <p:ext uri="{BB962C8B-B14F-4D97-AF65-F5344CB8AC3E}">
        <p14:creationId xmlns:p14="http://schemas.microsoft.com/office/powerpoint/2010/main" val="3138723342"/>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1" presetClass="entr" presetSubtype="0" fill="hold" grpId="0" nodeType="clickEffect">
                                  <p:stCondLst>
                                    <p:cond delay="0"/>
                                  </p:stCondLst>
                                  <p:iterate type="lt">
                                    <p:tmPct val="10000"/>
                                  </p:iterate>
                                  <p:childTnLst>
                                    <p:set>
                                      <p:cBhvr>
                                        <p:cTn id="6" dur="1" fill="hold">
                                          <p:stCondLst>
                                            <p:cond delay="0"/>
                                          </p:stCondLst>
                                        </p:cTn>
                                        <p:tgtEl>
                                          <p:spTgt spid="5"/>
                                        </p:tgtEl>
                                        <p:attrNameLst>
                                          <p:attrName>style.visibility</p:attrName>
                                        </p:attrNameLst>
                                      </p:cBhvr>
                                      <p:to>
                                        <p:strVal val="visible"/>
                                      </p:to>
                                    </p:set>
                                    <p:anim calcmode="lin" valueType="num">
                                      <p:cBhvr>
                                        <p:cTn id="7" dur="500" fill="hold"/>
                                        <p:tgtEl>
                                          <p:spTgt spid="5"/>
                                        </p:tgtEl>
                                        <p:attrNameLst>
                                          <p:attrName>ppt_x</p:attrName>
                                        </p:attrNameLst>
                                      </p:cBhvr>
                                      <p:tavLst>
                                        <p:tav tm="0">
                                          <p:val>
                                            <p:strVal val="#ppt_x"/>
                                          </p:val>
                                        </p:tav>
                                        <p:tav tm="50000">
                                          <p:val>
                                            <p:strVal val="#ppt_x+.1"/>
                                          </p:val>
                                        </p:tav>
                                        <p:tav tm="100000">
                                          <p:val>
                                            <p:strVal val="#ppt_x"/>
                                          </p:val>
                                        </p:tav>
                                      </p:tavLst>
                                    </p:anim>
                                    <p:anim calcmode="lin" valueType="num">
                                      <p:cBhvr>
                                        <p:cTn id="8" dur="500" fill="hold"/>
                                        <p:tgtEl>
                                          <p:spTgt spid="5"/>
                                        </p:tgtEl>
                                        <p:attrNameLst>
                                          <p:attrName>ppt_y</p:attrName>
                                        </p:attrNameLst>
                                      </p:cBhvr>
                                      <p:tavLst>
                                        <p:tav tm="0">
                                          <p:val>
                                            <p:strVal val="#ppt_y"/>
                                          </p:val>
                                        </p:tav>
                                        <p:tav tm="100000">
                                          <p:val>
                                            <p:strVal val="#ppt_y"/>
                                          </p:val>
                                        </p:tav>
                                      </p:tavLst>
                                    </p:anim>
                                    <p:anim calcmode="lin" valueType="num">
                                      <p:cBhvr>
                                        <p:cTn id="9" dur="500" fill="hold"/>
                                        <p:tgtEl>
                                          <p:spTgt spid="5"/>
                                        </p:tgtEl>
                                        <p:attrNameLst>
                                          <p:attrName>ppt_h</p:attrName>
                                        </p:attrNameLst>
                                      </p:cBhvr>
                                      <p:tavLst>
                                        <p:tav tm="0">
                                          <p:val>
                                            <p:strVal val="#ppt_h/10"/>
                                          </p:val>
                                        </p:tav>
                                        <p:tav tm="50000">
                                          <p:val>
                                            <p:strVal val="#ppt_h+.01"/>
                                          </p:val>
                                        </p:tav>
                                        <p:tav tm="100000">
                                          <p:val>
                                            <p:strVal val="#ppt_h"/>
                                          </p:val>
                                        </p:tav>
                                      </p:tavLst>
                                    </p:anim>
                                    <p:anim calcmode="lin" valueType="num">
                                      <p:cBhvr>
                                        <p:cTn id="10" dur="500" fill="hold"/>
                                        <p:tgtEl>
                                          <p:spTgt spid="5"/>
                                        </p:tgtEl>
                                        <p:attrNameLst>
                                          <p:attrName>ppt_w</p:attrName>
                                        </p:attrNameLst>
                                      </p:cBhvr>
                                      <p:tavLst>
                                        <p:tav tm="0">
                                          <p:val>
                                            <p:strVal val="#ppt_w/10"/>
                                          </p:val>
                                        </p:tav>
                                        <p:tav tm="50000">
                                          <p:val>
                                            <p:strVal val="#ppt_w+.01"/>
                                          </p:val>
                                        </p:tav>
                                        <p:tav tm="100000">
                                          <p:val>
                                            <p:strVal val="#ppt_w"/>
                                          </p:val>
                                        </p:tav>
                                      </p:tavLst>
                                    </p:anim>
                                    <p:animEffect transition="in" filter="fade">
                                      <p:cBhvr>
                                        <p:cTn id="11" dur="500" tmFilter="0,0; .5, 1; 1, 1"/>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H_Others_1"/>
          <p:cNvSpPr/>
          <p:nvPr>
            <p:custDataLst>
              <p:tags r:id="rId2"/>
            </p:custDataLst>
          </p:nvPr>
        </p:nvSpPr>
        <p:spPr>
          <a:xfrm>
            <a:off x="550985" y="284208"/>
            <a:ext cx="2030670" cy="63998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0" rIns="0" bIns="0" rtlCol="0" anchor="ctr">
            <a:normAutofit/>
          </a:bodyPr>
          <a:lstStyle/>
          <a:p>
            <a:pPr lvl="0" algn="ctr"/>
            <a:r>
              <a:rPr lang="zh-CN" altLang="en-US" sz="4000" dirty="0">
                <a:solidFill>
                  <a:srgbClr val="FFFFFF"/>
                </a:solidFill>
                <a:latin typeface="微软雅黑" pitchFamily="34" charset="-122"/>
                <a:ea typeface="微软雅黑" pitchFamily="34" charset="-122"/>
                <a:cs typeface="+mn-ea"/>
                <a:sym typeface="+mn-lt"/>
              </a:rPr>
              <a:t>目录</a:t>
            </a:r>
          </a:p>
        </p:txBody>
      </p:sp>
      <p:sp>
        <p:nvSpPr>
          <p:cNvPr id="3" name="PA_MH_Others_2"/>
          <p:cNvSpPr txBox="1"/>
          <p:nvPr>
            <p:custDataLst>
              <p:tags r:id="rId3"/>
            </p:custDataLst>
          </p:nvPr>
        </p:nvSpPr>
        <p:spPr>
          <a:xfrm>
            <a:off x="555694" y="933736"/>
            <a:ext cx="2025961" cy="559144"/>
          </a:xfrm>
          <a:prstGeom prst="rect">
            <a:avLst/>
          </a:prstGeom>
          <a:noFill/>
        </p:spPr>
        <p:txBody>
          <a:bodyPr wrap="square" lIns="0" tIns="0" rIns="0" bIns="0" rtlCol="0">
            <a:normAutofit/>
          </a:bodyPr>
          <a:lstStyle/>
          <a:p>
            <a:pPr algn="ctr"/>
            <a:r>
              <a:rPr lang="en-US" altLang="zh-CN" sz="2400" spc="100" dirty="0">
                <a:solidFill>
                  <a:srgbClr val="B8B8B8"/>
                </a:solidFill>
                <a:latin typeface="微软雅黑" pitchFamily="34" charset="-122"/>
                <a:ea typeface="微软雅黑" pitchFamily="34" charset="-122"/>
                <a:cs typeface="+mn-ea"/>
                <a:sym typeface="+mn-lt"/>
              </a:rPr>
              <a:t>CONTENTS</a:t>
            </a:r>
            <a:endParaRPr lang="zh-CN" altLang="en-US" sz="2400" spc="100" dirty="0">
              <a:solidFill>
                <a:srgbClr val="B8B8B8"/>
              </a:solidFill>
              <a:latin typeface="微软雅黑" pitchFamily="34" charset="-122"/>
              <a:ea typeface="微软雅黑" pitchFamily="34" charset="-122"/>
              <a:cs typeface="+mn-ea"/>
              <a:sym typeface="+mn-lt"/>
            </a:endParaRPr>
          </a:p>
        </p:txBody>
      </p:sp>
      <p:sp>
        <p:nvSpPr>
          <p:cNvPr id="6" name="MH_Number_1">
            <a:hlinkClick r:id="rId20" action="ppaction://hlinksldjump"/>
          </p:cNvPr>
          <p:cNvSpPr/>
          <p:nvPr>
            <p:custDataLst>
              <p:tags r:id="rId4"/>
            </p:custDataLst>
          </p:nvPr>
        </p:nvSpPr>
        <p:spPr>
          <a:xfrm rot="19752126">
            <a:off x="2789408" y="729242"/>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rgbClr val="000000"/>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a:solidFill>
                  <a:srgbClr val="FFFFFF"/>
                </a:solidFill>
                <a:latin typeface="微软雅黑" pitchFamily="34" charset="-122"/>
                <a:ea typeface="微软雅黑" pitchFamily="34" charset="-122"/>
                <a:cs typeface="+mn-ea"/>
                <a:sym typeface="+mn-lt"/>
              </a:rPr>
              <a:t>01</a:t>
            </a:r>
            <a:endParaRPr lang="zh-CN" altLang="en-US" dirty="0">
              <a:solidFill>
                <a:srgbClr val="FFFFFF"/>
              </a:solidFill>
              <a:latin typeface="微软雅黑" pitchFamily="34" charset="-122"/>
              <a:ea typeface="微软雅黑" pitchFamily="34" charset="-122"/>
              <a:cs typeface="+mn-ea"/>
              <a:sym typeface="+mn-lt"/>
            </a:endParaRPr>
          </a:p>
        </p:txBody>
      </p:sp>
      <p:sp>
        <p:nvSpPr>
          <p:cNvPr id="8" name="MH_Number_2">
            <a:hlinkClick r:id="" action="ppaction://noaction"/>
          </p:cNvPr>
          <p:cNvSpPr/>
          <p:nvPr>
            <p:custDataLst>
              <p:tags r:id="rId5"/>
            </p:custDataLst>
          </p:nvPr>
        </p:nvSpPr>
        <p:spPr>
          <a:xfrm rot="19752126">
            <a:off x="2789408" y="1545471"/>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a:solidFill>
                  <a:srgbClr val="FFFFFF"/>
                </a:solidFill>
                <a:latin typeface="微软雅黑" pitchFamily="34" charset="-122"/>
                <a:ea typeface="微软雅黑" pitchFamily="34" charset="-122"/>
                <a:cs typeface="+mn-ea"/>
                <a:sym typeface="+mn-lt"/>
              </a:rPr>
              <a:t>02</a:t>
            </a:r>
            <a:endParaRPr lang="zh-CN" altLang="en-US" dirty="0">
              <a:solidFill>
                <a:srgbClr val="FFFFFF"/>
              </a:solidFill>
              <a:latin typeface="微软雅黑" pitchFamily="34" charset="-122"/>
              <a:ea typeface="微软雅黑" pitchFamily="34" charset="-122"/>
              <a:cs typeface="+mn-ea"/>
              <a:sym typeface="+mn-lt"/>
            </a:endParaRPr>
          </a:p>
        </p:txBody>
      </p:sp>
      <p:sp>
        <p:nvSpPr>
          <p:cNvPr id="10" name="MH_Number_3">
            <a:hlinkClick r:id="" action="ppaction://noaction"/>
          </p:cNvPr>
          <p:cNvSpPr/>
          <p:nvPr>
            <p:custDataLst>
              <p:tags r:id="rId6"/>
            </p:custDataLst>
          </p:nvPr>
        </p:nvSpPr>
        <p:spPr>
          <a:xfrm rot="19752126">
            <a:off x="2789408" y="2361700"/>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a:solidFill>
                  <a:srgbClr val="FFFFFF"/>
                </a:solidFill>
                <a:latin typeface="微软雅黑" pitchFamily="34" charset="-122"/>
                <a:ea typeface="微软雅黑" pitchFamily="34" charset="-122"/>
                <a:cs typeface="+mn-ea"/>
                <a:sym typeface="+mn-lt"/>
              </a:rPr>
              <a:t>03</a:t>
            </a:r>
            <a:endParaRPr lang="zh-CN" altLang="en-US">
              <a:solidFill>
                <a:srgbClr val="FFFFFF"/>
              </a:solidFill>
              <a:latin typeface="微软雅黑" pitchFamily="34" charset="-122"/>
              <a:ea typeface="微软雅黑" pitchFamily="34" charset="-122"/>
              <a:cs typeface="+mn-ea"/>
              <a:sym typeface="+mn-lt"/>
            </a:endParaRPr>
          </a:p>
        </p:txBody>
      </p:sp>
      <p:sp>
        <p:nvSpPr>
          <p:cNvPr id="12" name="MH_Number_4">
            <a:hlinkClick r:id="" action="ppaction://noaction"/>
          </p:cNvPr>
          <p:cNvSpPr/>
          <p:nvPr>
            <p:custDataLst>
              <p:tags r:id="rId7"/>
            </p:custDataLst>
          </p:nvPr>
        </p:nvSpPr>
        <p:spPr>
          <a:xfrm rot="19752126">
            <a:off x="2789408" y="3177929"/>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a:solidFill>
                  <a:srgbClr val="FFFFFF"/>
                </a:solidFill>
                <a:latin typeface="微软雅黑" pitchFamily="34" charset="-122"/>
                <a:ea typeface="微软雅黑" pitchFamily="34" charset="-122"/>
                <a:cs typeface="+mn-ea"/>
                <a:sym typeface="+mn-lt"/>
              </a:rPr>
              <a:t>04</a:t>
            </a:r>
            <a:endParaRPr lang="zh-CN" altLang="en-US" dirty="0">
              <a:solidFill>
                <a:srgbClr val="FFFFFF"/>
              </a:solidFill>
              <a:latin typeface="微软雅黑" pitchFamily="34" charset="-122"/>
              <a:ea typeface="微软雅黑" pitchFamily="34" charset="-122"/>
              <a:cs typeface="+mn-ea"/>
              <a:sym typeface="+mn-lt"/>
            </a:endParaRPr>
          </a:p>
        </p:txBody>
      </p:sp>
      <p:sp>
        <p:nvSpPr>
          <p:cNvPr id="14" name="MH_Number_4">
            <a:hlinkClick r:id="" action="ppaction://noaction"/>
          </p:cNvPr>
          <p:cNvSpPr/>
          <p:nvPr>
            <p:custDataLst>
              <p:tags r:id="rId8"/>
            </p:custDataLst>
          </p:nvPr>
        </p:nvSpPr>
        <p:spPr>
          <a:xfrm rot="19752126">
            <a:off x="2789408" y="3994158"/>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05</a:t>
            </a:r>
            <a:endParaRPr lang="zh-CN" altLang="en-US" dirty="0">
              <a:solidFill>
                <a:srgbClr val="FFFFFF"/>
              </a:solidFill>
              <a:latin typeface="微软雅黑" pitchFamily="34" charset="-122"/>
              <a:ea typeface="微软雅黑" pitchFamily="34" charset="-122"/>
              <a:cs typeface="+mn-ea"/>
              <a:sym typeface="+mn-lt"/>
            </a:endParaRPr>
          </a:p>
        </p:txBody>
      </p:sp>
      <p:sp>
        <p:nvSpPr>
          <p:cNvPr id="16" name="MH_Number_4">
            <a:hlinkClick r:id="" action="ppaction://noaction"/>
          </p:cNvPr>
          <p:cNvSpPr/>
          <p:nvPr>
            <p:custDataLst>
              <p:tags r:id="rId9"/>
            </p:custDataLst>
          </p:nvPr>
        </p:nvSpPr>
        <p:spPr>
          <a:xfrm rot="19752126">
            <a:off x="2789408" y="4810387"/>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06</a:t>
            </a:r>
            <a:endParaRPr lang="zh-CN" altLang="en-US" dirty="0">
              <a:solidFill>
                <a:srgbClr val="FFFFFF"/>
              </a:solidFill>
              <a:latin typeface="微软雅黑" pitchFamily="34" charset="-122"/>
              <a:ea typeface="微软雅黑" pitchFamily="34" charset="-122"/>
              <a:cs typeface="+mn-ea"/>
              <a:sym typeface="+mn-lt"/>
            </a:endParaRPr>
          </a:p>
        </p:txBody>
      </p:sp>
      <p:sp>
        <p:nvSpPr>
          <p:cNvPr id="21" name="MH_Number_4">
            <a:hlinkClick r:id="" action="ppaction://noaction"/>
          </p:cNvPr>
          <p:cNvSpPr/>
          <p:nvPr>
            <p:custDataLst>
              <p:tags r:id="rId10"/>
            </p:custDataLst>
          </p:nvPr>
        </p:nvSpPr>
        <p:spPr>
          <a:xfrm rot="19752126">
            <a:off x="2789408" y="5626616"/>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0</a:t>
            </a:r>
            <a:endParaRPr lang="zh-CN" altLang="en-US" dirty="0">
              <a:solidFill>
                <a:srgbClr val="FFFFFF"/>
              </a:solidFill>
              <a:latin typeface="微软雅黑" pitchFamily="34" charset="-122"/>
              <a:ea typeface="微软雅黑" pitchFamily="34" charset="-122"/>
              <a:cs typeface="+mn-ea"/>
              <a:sym typeface="+mn-lt"/>
            </a:endParaRPr>
          </a:p>
        </p:txBody>
      </p:sp>
      <p:sp>
        <p:nvSpPr>
          <p:cNvPr id="29" name="MH_Number_1">
            <a:hlinkClick r:id="rId20" action="ppaction://hlinksldjump"/>
          </p:cNvPr>
          <p:cNvSpPr/>
          <p:nvPr>
            <p:custDataLst>
              <p:tags r:id="rId11"/>
            </p:custDataLst>
          </p:nvPr>
        </p:nvSpPr>
        <p:spPr>
          <a:xfrm rot="19752126">
            <a:off x="6773796" y="792506"/>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08</a:t>
            </a:r>
            <a:endParaRPr lang="zh-CN" altLang="en-US" dirty="0">
              <a:solidFill>
                <a:srgbClr val="FFFFFF"/>
              </a:solidFill>
              <a:latin typeface="微软雅黑" pitchFamily="34" charset="-122"/>
              <a:ea typeface="微软雅黑" pitchFamily="34" charset="-122"/>
              <a:cs typeface="+mn-ea"/>
              <a:sym typeface="+mn-lt"/>
            </a:endParaRPr>
          </a:p>
        </p:txBody>
      </p:sp>
      <p:sp>
        <p:nvSpPr>
          <p:cNvPr id="30" name="MH_Number_2">
            <a:hlinkClick r:id="" action="ppaction://noaction"/>
          </p:cNvPr>
          <p:cNvSpPr/>
          <p:nvPr>
            <p:custDataLst>
              <p:tags r:id="rId12"/>
            </p:custDataLst>
          </p:nvPr>
        </p:nvSpPr>
        <p:spPr>
          <a:xfrm rot="19752126">
            <a:off x="6773796" y="1608735"/>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09</a:t>
            </a:r>
            <a:endParaRPr lang="zh-CN" altLang="en-US" dirty="0">
              <a:solidFill>
                <a:srgbClr val="FFFFFF"/>
              </a:solidFill>
              <a:latin typeface="微软雅黑" pitchFamily="34" charset="-122"/>
              <a:ea typeface="微软雅黑" pitchFamily="34" charset="-122"/>
              <a:cs typeface="+mn-ea"/>
              <a:sym typeface="+mn-lt"/>
            </a:endParaRPr>
          </a:p>
        </p:txBody>
      </p:sp>
      <p:sp>
        <p:nvSpPr>
          <p:cNvPr id="31" name="MH_Number_3">
            <a:hlinkClick r:id="" action="ppaction://noaction"/>
          </p:cNvPr>
          <p:cNvSpPr/>
          <p:nvPr>
            <p:custDataLst>
              <p:tags r:id="rId13"/>
            </p:custDataLst>
          </p:nvPr>
        </p:nvSpPr>
        <p:spPr>
          <a:xfrm rot="19752126">
            <a:off x="6773796" y="2424964"/>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10</a:t>
            </a:r>
            <a:endParaRPr lang="zh-CN" altLang="en-US" dirty="0">
              <a:solidFill>
                <a:srgbClr val="FFFFFF"/>
              </a:solidFill>
              <a:latin typeface="微软雅黑" pitchFamily="34" charset="-122"/>
              <a:ea typeface="微软雅黑" pitchFamily="34" charset="-122"/>
              <a:cs typeface="+mn-ea"/>
              <a:sym typeface="+mn-lt"/>
            </a:endParaRPr>
          </a:p>
        </p:txBody>
      </p:sp>
      <p:sp>
        <p:nvSpPr>
          <p:cNvPr id="32" name="MH_Number_4">
            <a:hlinkClick r:id="" action="ppaction://noaction"/>
          </p:cNvPr>
          <p:cNvSpPr/>
          <p:nvPr>
            <p:custDataLst>
              <p:tags r:id="rId14"/>
            </p:custDataLst>
          </p:nvPr>
        </p:nvSpPr>
        <p:spPr>
          <a:xfrm rot="19752126">
            <a:off x="6773796" y="3241193"/>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11</a:t>
            </a:r>
            <a:endParaRPr lang="zh-CN" altLang="en-US" dirty="0">
              <a:solidFill>
                <a:srgbClr val="FFFFFF"/>
              </a:solidFill>
              <a:latin typeface="微软雅黑" pitchFamily="34" charset="-122"/>
              <a:ea typeface="微软雅黑" pitchFamily="34" charset="-122"/>
              <a:cs typeface="+mn-ea"/>
              <a:sym typeface="+mn-lt"/>
            </a:endParaRPr>
          </a:p>
        </p:txBody>
      </p:sp>
      <p:sp>
        <p:nvSpPr>
          <p:cNvPr id="33" name="MH_Number_4">
            <a:hlinkClick r:id="" action="ppaction://noaction"/>
          </p:cNvPr>
          <p:cNvSpPr/>
          <p:nvPr>
            <p:custDataLst>
              <p:tags r:id="rId15"/>
            </p:custDataLst>
          </p:nvPr>
        </p:nvSpPr>
        <p:spPr>
          <a:xfrm rot="19752126">
            <a:off x="6773796" y="4057422"/>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12</a:t>
            </a:r>
            <a:endParaRPr lang="zh-CN" altLang="en-US" dirty="0">
              <a:solidFill>
                <a:srgbClr val="FFFFFF"/>
              </a:solidFill>
              <a:latin typeface="微软雅黑" pitchFamily="34" charset="-122"/>
              <a:ea typeface="微软雅黑" pitchFamily="34" charset="-122"/>
              <a:cs typeface="+mn-ea"/>
              <a:sym typeface="+mn-lt"/>
            </a:endParaRPr>
          </a:p>
        </p:txBody>
      </p:sp>
      <p:sp>
        <p:nvSpPr>
          <p:cNvPr id="34" name="MH_Number_4">
            <a:hlinkClick r:id="" action="ppaction://noaction"/>
          </p:cNvPr>
          <p:cNvSpPr/>
          <p:nvPr>
            <p:custDataLst>
              <p:tags r:id="rId16"/>
            </p:custDataLst>
          </p:nvPr>
        </p:nvSpPr>
        <p:spPr>
          <a:xfrm rot="19752126">
            <a:off x="6773796" y="4873651"/>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13</a:t>
            </a:r>
            <a:endParaRPr lang="zh-CN" altLang="en-US" dirty="0">
              <a:solidFill>
                <a:srgbClr val="FFFFFF"/>
              </a:solidFill>
              <a:latin typeface="微软雅黑" pitchFamily="34" charset="-122"/>
              <a:ea typeface="微软雅黑" pitchFamily="34" charset="-122"/>
              <a:cs typeface="+mn-ea"/>
              <a:sym typeface="+mn-lt"/>
            </a:endParaRPr>
          </a:p>
        </p:txBody>
      </p:sp>
      <p:sp>
        <p:nvSpPr>
          <p:cNvPr id="35" name="MH_Number_4">
            <a:hlinkClick r:id="" action="ppaction://noaction"/>
          </p:cNvPr>
          <p:cNvSpPr/>
          <p:nvPr>
            <p:custDataLst>
              <p:tags r:id="rId17"/>
            </p:custDataLst>
          </p:nvPr>
        </p:nvSpPr>
        <p:spPr>
          <a:xfrm rot="19752126">
            <a:off x="6773796" y="5689880"/>
            <a:ext cx="576000" cy="540000"/>
          </a:xfrm>
          <a:custGeom>
            <a:avLst/>
            <a:gdLst>
              <a:gd name="connsiteX0" fmla="*/ 279534 w 544042"/>
              <a:gd name="connsiteY0" fmla="*/ 0 h 475457"/>
              <a:gd name="connsiteX1" fmla="*/ 544042 w 544042"/>
              <a:gd name="connsiteY1" fmla="*/ 475457 h 475457"/>
              <a:gd name="connsiteX2" fmla="*/ 0 w 544042"/>
              <a:gd name="connsiteY2" fmla="*/ 468961 h 475457"/>
            </a:gdLst>
            <a:ahLst/>
            <a:cxnLst>
              <a:cxn ang="0">
                <a:pos x="connsiteX0" y="connsiteY0"/>
              </a:cxn>
              <a:cxn ang="0">
                <a:pos x="connsiteX1" y="connsiteY1"/>
              </a:cxn>
              <a:cxn ang="0">
                <a:pos x="connsiteX2" y="connsiteY2"/>
              </a:cxn>
            </a:cxnLst>
            <a:rect l="l" t="t" r="r" b="b"/>
            <a:pathLst>
              <a:path w="544042" h="475457">
                <a:moveTo>
                  <a:pt x="279534" y="0"/>
                </a:moveTo>
                <a:lnTo>
                  <a:pt x="544042" y="475457"/>
                </a:lnTo>
                <a:lnTo>
                  <a:pt x="0" y="468961"/>
                </a:ln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180000" rIns="0" bIns="0" rtlCol="0" anchor="ctr">
            <a:normAutofit/>
          </a:bodyPr>
          <a:lstStyle/>
          <a:p>
            <a:pPr algn="ctr"/>
            <a:r>
              <a:rPr lang="en-US" altLang="zh-CN" dirty="0" smtClean="0">
                <a:solidFill>
                  <a:srgbClr val="FFFFFF"/>
                </a:solidFill>
                <a:latin typeface="微软雅黑" pitchFamily="34" charset="-122"/>
                <a:ea typeface="微软雅黑" pitchFamily="34" charset="-122"/>
                <a:cs typeface="+mn-ea"/>
                <a:sym typeface="+mn-lt"/>
              </a:rPr>
              <a:t>14</a:t>
            </a:r>
            <a:endParaRPr lang="zh-CN" altLang="en-US" dirty="0">
              <a:solidFill>
                <a:srgbClr val="FFFFFF"/>
              </a:solidFill>
              <a:latin typeface="微软雅黑" pitchFamily="34" charset="-122"/>
              <a:ea typeface="微软雅黑" pitchFamily="34" charset="-122"/>
              <a:cs typeface="+mn-ea"/>
              <a:sym typeface="+mn-lt"/>
            </a:endParaRPr>
          </a:p>
        </p:txBody>
      </p:sp>
      <p:sp>
        <p:nvSpPr>
          <p:cNvPr id="36" name="文本框 35"/>
          <p:cNvSpPr txBox="1"/>
          <p:nvPr/>
        </p:nvSpPr>
        <p:spPr>
          <a:xfrm>
            <a:off x="3563783" y="757667"/>
            <a:ext cx="231698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经济法概述</a:t>
            </a:r>
            <a:endParaRPr kumimoji="1" lang="zh-CN" altLang="en-US" sz="3200" dirty="0">
              <a:latin typeface="微软雅黑" pitchFamily="34" charset="-122"/>
              <a:ea typeface="微软雅黑" pitchFamily="34" charset="-122"/>
            </a:endParaRPr>
          </a:p>
        </p:txBody>
      </p:sp>
      <p:sp>
        <p:nvSpPr>
          <p:cNvPr id="37" name="文本框 36"/>
          <p:cNvSpPr txBox="1"/>
          <p:nvPr/>
        </p:nvSpPr>
        <p:spPr>
          <a:xfrm>
            <a:off x="3563783" y="1586932"/>
            <a:ext cx="231698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内资企业法</a:t>
            </a:r>
            <a:endParaRPr kumimoji="1" lang="zh-CN" altLang="en-US" sz="3200" dirty="0">
              <a:latin typeface="微软雅黑" pitchFamily="34" charset="-122"/>
              <a:ea typeface="微软雅黑" pitchFamily="34" charset="-122"/>
            </a:endParaRPr>
          </a:p>
        </p:txBody>
      </p:sp>
      <p:sp>
        <p:nvSpPr>
          <p:cNvPr id="38" name="文本框 37"/>
          <p:cNvSpPr txBox="1"/>
          <p:nvPr/>
        </p:nvSpPr>
        <p:spPr>
          <a:xfrm>
            <a:off x="3563783" y="2416197"/>
            <a:ext cx="3359708"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外商投资企业法</a:t>
            </a:r>
            <a:endParaRPr kumimoji="1" lang="zh-CN" altLang="en-US" sz="3200" dirty="0">
              <a:latin typeface="微软雅黑" pitchFamily="34" charset="-122"/>
              <a:ea typeface="微软雅黑" pitchFamily="34" charset="-122"/>
            </a:endParaRPr>
          </a:p>
        </p:txBody>
      </p:sp>
      <p:sp>
        <p:nvSpPr>
          <p:cNvPr id="39" name="文本框 38"/>
          <p:cNvSpPr txBox="1"/>
          <p:nvPr/>
        </p:nvSpPr>
        <p:spPr>
          <a:xfrm>
            <a:off x="3563783" y="3245462"/>
            <a:ext cx="231698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公司法</a:t>
            </a:r>
            <a:endParaRPr kumimoji="1" lang="zh-CN" altLang="en-US" sz="3200" dirty="0">
              <a:latin typeface="微软雅黑" pitchFamily="34" charset="-122"/>
              <a:ea typeface="微软雅黑" pitchFamily="34" charset="-122"/>
            </a:endParaRPr>
          </a:p>
        </p:txBody>
      </p:sp>
      <p:sp>
        <p:nvSpPr>
          <p:cNvPr id="40" name="文本框 39"/>
          <p:cNvSpPr txBox="1"/>
          <p:nvPr/>
        </p:nvSpPr>
        <p:spPr>
          <a:xfrm>
            <a:off x="3563783" y="4074727"/>
            <a:ext cx="231698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破产法</a:t>
            </a:r>
            <a:endParaRPr kumimoji="1" lang="zh-CN" altLang="en-US" sz="3200" dirty="0">
              <a:latin typeface="微软雅黑" pitchFamily="34" charset="-122"/>
              <a:ea typeface="微软雅黑" pitchFamily="34" charset="-122"/>
            </a:endParaRPr>
          </a:p>
        </p:txBody>
      </p:sp>
      <p:sp>
        <p:nvSpPr>
          <p:cNvPr id="41" name="文本框 40"/>
          <p:cNvSpPr txBox="1"/>
          <p:nvPr/>
        </p:nvSpPr>
        <p:spPr>
          <a:xfrm>
            <a:off x="3563783" y="4903992"/>
            <a:ext cx="231698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合同法</a:t>
            </a:r>
            <a:endParaRPr kumimoji="1" lang="zh-CN" altLang="en-US" sz="3200" dirty="0">
              <a:latin typeface="微软雅黑" pitchFamily="34" charset="-122"/>
              <a:ea typeface="微软雅黑" pitchFamily="34" charset="-122"/>
            </a:endParaRPr>
          </a:p>
        </p:txBody>
      </p:sp>
      <p:sp>
        <p:nvSpPr>
          <p:cNvPr id="42" name="文本框 41"/>
          <p:cNvSpPr txBox="1"/>
          <p:nvPr/>
        </p:nvSpPr>
        <p:spPr>
          <a:xfrm>
            <a:off x="3563783" y="5733256"/>
            <a:ext cx="231698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证券法</a:t>
            </a:r>
            <a:endParaRPr kumimoji="1" lang="zh-CN" altLang="en-US" sz="3200" dirty="0">
              <a:latin typeface="微软雅黑" pitchFamily="34" charset="-122"/>
              <a:ea typeface="微软雅黑" pitchFamily="34" charset="-122"/>
            </a:endParaRPr>
          </a:p>
        </p:txBody>
      </p:sp>
      <p:sp>
        <p:nvSpPr>
          <p:cNvPr id="43" name="文本框 42"/>
          <p:cNvSpPr txBox="1"/>
          <p:nvPr/>
        </p:nvSpPr>
        <p:spPr>
          <a:xfrm>
            <a:off x="7770892" y="798645"/>
            <a:ext cx="231698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票据法</a:t>
            </a:r>
            <a:endParaRPr kumimoji="1" lang="zh-CN" altLang="en-US" sz="3200" dirty="0">
              <a:latin typeface="微软雅黑" pitchFamily="34" charset="-122"/>
              <a:ea typeface="微软雅黑" pitchFamily="34" charset="-122"/>
            </a:endParaRPr>
          </a:p>
        </p:txBody>
      </p:sp>
      <p:sp>
        <p:nvSpPr>
          <p:cNvPr id="44" name="文本框 43"/>
          <p:cNvSpPr txBox="1"/>
          <p:nvPr/>
        </p:nvSpPr>
        <p:spPr>
          <a:xfrm>
            <a:off x="7726334" y="1516488"/>
            <a:ext cx="3435267" cy="1077218"/>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反不正当竞争法与反垄断法</a:t>
            </a:r>
            <a:endParaRPr kumimoji="1" lang="zh-CN" altLang="en-US" sz="3200" dirty="0">
              <a:latin typeface="微软雅黑" pitchFamily="34" charset="-122"/>
              <a:ea typeface="微软雅黑" pitchFamily="34" charset="-122"/>
            </a:endParaRPr>
          </a:p>
        </p:txBody>
      </p:sp>
      <p:sp>
        <p:nvSpPr>
          <p:cNvPr id="45" name="文本框 44"/>
          <p:cNvSpPr txBox="1"/>
          <p:nvPr/>
        </p:nvSpPr>
        <p:spPr>
          <a:xfrm>
            <a:off x="7770892" y="2457175"/>
            <a:ext cx="4014520"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土地与房地产管理法</a:t>
            </a:r>
            <a:endParaRPr kumimoji="1" lang="zh-CN" altLang="en-US" sz="3200" dirty="0">
              <a:latin typeface="微软雅黑" pitchFamily="34" charset="-122"/>
              <a:ea typeface="微软雅黑" pitchFamily="34" charset="-122"/>
            </a:endParaRPr>
          </a:p>
        </p:txBody>
      </p:sp>
      <p:sp>
        <p:nvSpPr>
          <p:cNvPr id="46" name="文本框 45"/>
          <p:cNvSpPr txBox="1"/>
          <p:nvPr/>
        </p:nvSpPr>
        <p:spPr>
          <a:xfrm>
            <a:off x="7770892" y="3286440"/>
            <a:ext cx="231698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知识产权法</a:t>
            </a:r>
            <a:endParaRPr kumimoji="1" lang="zh-CN" altLang="en-US" sz="3200" dirty="0">
              <a:latin typeface="微软雅黑" pitchFamily="34" charset="-122"/>
              <a:ea typeface="微软雅黑" pitchFamily="34" charset="-122"/>
            </a:endParaRPr>
          </a:p>
        </p:txBody>
      </p:sp>
      <p:sp>
        <p:nvSpPr>
          <p:cNvPr id="47" name="文本框 46"/>
          <p:cNvSpPr txBox="1"/>
          <p:nvPr/>
        </p:nvSpPr>
        <p:spPr>
          <a:xfrm>
            <a:off x="7770892" y="4115705"/>
            <a:ext cx="399224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消费者权益保护法</a:t>
            </a:r>
            <a:endParaRPr kumimoji="1" lang="zh-CN" altLang="en-US" sz="3200" dirty="0">
              <a:latin typeface="微软雅黑" pitchFamily="34" charset="-122"/>
              <a:ea typeface="微软雅黑" pitchFamily="34" charset="-122"/>
            </a:endParaRPr>
          </a:p>
        </p:txBody>
      </p:sp>
      <p:sp>
        <p:nvSpPr>
          <p:cNvPr id="48" name="文本框 47"/>
          <p:cNvSpPr txBox="1"/>
          <p:nvPr/>
        </p:nvSpPr>
        <p:spPr>
          <a:xfrm>
            <a:off x="7770892" y="4944970"/>
            <a:ext cx="2316981"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产品质量法</a:t>
            </a:r>
            <a:endParaRPr kumimoji="1" lang="zh-CN" altLang="en-US" sz="3200" dirty="0">
              <a:latin typeface="微软雅黑" pitchFamily="34" charset="-122"/>
              <a:ea typeface="微软雅黑" pitchFamily="34" charset="-122"/>
            </a:endParaRPr>
          </a:p>
        </p:txBody>
      </p:sp>
      <p:sp>
        <p:nvSpPr>
          <p:cNvPr id="49" name="文本框 48"/>
          <p:cNvSpPr txBox="1"/>
          <p:nvPr/>
        </p:nvSpPr>
        <p:spPr>
          <a:xfrm>
            <a:off x="7770892" y="5774234"/>
            <a:ext cx="3323873" cy="584776"/>
          </a:xfrm>
          <a:prstGeom prst="rect">
            <a:avLst/>
          </a:prstGeom>
          <a:noFill/>
        </p:spPr>
        <p:txBody>
          <a:bodyPr wrap="square" rtlCol="0">
            <a:spAutoFit/>
          </a:bodyPr>
          <a:lstStyle/>
          <a:p>
            <a:r>
              <a:rPr kumimoji="1" lang="zh-CN" altLang="en-US" sz="3200" dirty="0" smtClean="0">
                <a:latin typeface="微软雅黑" pitchFamily="34" charset="-122"/>
                <a:ea typeface="微软雅黑" pitchFamily="34" charset="-122"/>
              </a:rPr>
              <a:t>税收法律制度</a:t>
            </a:r>
            <a:endParaRPr kumimoji="1" lang="zh-CN" altLang="en-US" sz="3200" dirty="0">
              <a:latin typeface="微软雅黑" pitchFamily="34" charset="-122"/>
              <a:ea typeface="微软雅黑" pitchFamily="34" charset="-122"/>
            </a:endParaRPr>
          </a:p>
        </p:txBody>
      </p:sp>
    </p:spTree>
    <p:extLst>
      <p:ext uri="{BB962C8B-B14F-4D97-AF65-F5344CB8AC3E}">
        <p14:creationId xmlns:p14="http://schemas.microsoft.com/office/powerpoint/2010/main" val="515031244"/>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6" presetClass="entr" presetSubtype="21"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barn(inVertical)">
                                      <p:cBhvr>
                                        <p:cTn id="7" dur="500"/>
                                        <p:tgtEl>
                                          <p:spTgt spid="2"/>
                                        </p:tgtEl>
                                      </p:cBhvr>
                                    </p:animEffect>
                                  </p:childTnLst>
                                </p:cTn>
                              </p:par>
                            </p:childTnLst>
                          </p:cTn>
                        </p:par>
                        <p:par>
                          <p:cTn id="8" fill="hold">
                            <p:stCondLst>
                              <p:cond delay="500"/>
                            </p:stCondLst>
                            <p:childTnLst>
                              <p:par>
                                <p:cTn id="9" presetID="41" presetClass="entr" presetSubtype="0" fill="hold" grpId="0" nodeType="afterEffect">
                                  <p:stCondLst>
                                    <p:cond delay="0"/>
                                  </p:stCondLst>
                                  <p:iterate type="lt">
                                    <p:tmPct val="10000"/>
                                  </p:iterate>
                                  <p:childTnLst>
                                    <p:set>
                                      <p:cBhvr>
                                        <p:cTn id="10" dur="1" fill="hold">
                                          <p:stCondLst>
                                            <p:cond delay="0"/>
                                          </p:stCondLst>
                                        </p:cTn>
                                        <p:tgtEl>
                                          <p:spTgt spid="3"/>
                                        </p:tgtEl>
                                        <p:attrNameLst>
                                          <p:attrName>style.visibility</p:attrName>
                                        </p:attrNameLst>
                                      </p:cBhvr>
                                      <p:to>
                                        <p:strVal val="visible"/>
                                      </p:to>
                                    </p:set>
                                    <p:anim calcmode="lin" valueType="num">
                                      <p:cBhvr>
                                        <p:cTn id="11" dur="500" fill="hold"/>
                                        <p:tgtEl>
                                          <p:spTgt spid="3"/>
                                        </p:tgtEl>
                                        <p:attrNameLst>
                                          <p:attrName>ppt_x</p:attrName>
                                        </p:attrNameLst>
                                      </p:cBhvr>
                                      <p:tavLst>
                                        <p:tav tm="0">
                                          <p:val>
                                            <p:strVal val="#ppt_x"/>
                                          </p:val>
                                        </p:tav>
                                        <p:tav tm="50000">
                                          <p:val>
                                            <p:strVal val="#ppt_x+.1"/>
                                          </p:val>
                                        </p:tav>
                                        <p:tav tm="100000">
                                          <p:val>
                                            <p:strVal val="#ppt_x"/>
                                          </p:val>
                                        </p:tav>
                                      </p:tavLst>
                                    </p:anim>
                                    <p:anim calcmode="lin" valueType="num">
                                      <p:cBhvr>
                                        <p:cTn id="12" dur="500" fill="hold"/>
                                        <p:tgtEl>
                                          <p:spTgt spid="3"/>
                                        </p:tgtEl>
                                        <p:attrNameLst>
                                          <p:attrName>ppt_y</p:attrName>
                                        </p:attrNameLst>
                                      </p:cBhvr>
                                      <p:tavLst>
                                        <p:tav tm="0">
                                          <p:val>
                                            <p:strVal val="#ppt_y"/>
                                          </p:val>
                                        </p:tav>
                                        <p:tav tm="100000">
                                          <p:val>
                                            <p:strVal val="#ppt_y"/>
                                          </p:val>
                                        </p:tav>
                                      </p:tavLst>
                                    </p:anim>
                                    <p:anim calcmode="lin" valueType="num">
                                      <p:cBhvr>
                                        <p:cTn id="13" dur="500" fill="hold"/>
                                        <p:tgtEl>
                                          <p:spTgt spid="3"/>
                                        </p:tgtEl>
                                        <p:attrNameLst>
                                          <p:attrName>ppt_h</p:attrName>
                                        </p:attrNameLst>
                                      </p:cBhvr>
                                      <p:tavLst>
                                        <p:tav tm="0">
                                          <p:val>
                                            <p:strVal val="#ppt_h/10"/>
                                          </p:val>
                                        </p:tav>
                                        <p:tav tm="50000">
                                          <p:val>
                                            <p:strVal val="#ppt_h+.01"/>
                                          </p:val>
                                        </p:tav>
                                        <p:tav tm="100000">
                                          <p:val>
                                            <p:strVal val="#ppt_h"/>
                                          </p:val>
                                        </p:tav>
                                      </p:tavLst>
                                    </p:anim>
                                    <p:anim calcmode="lin" valueType="num">
                                      <p:cBhvr>
                                        <p:cTn id="14" dur="500" fill="hold"/>
                                        <p:tgtEl>
                                          <p:spTgt spid="3"/>
                                        </p:tgtEl>
                                        <p:attrNameLst>
                                          <p:attrName>ppt_w</p:attrName>
                                        </p:attrNameLst>
                                      </p:cBhvr>
                                      <p:tavLst>
                                        <p:tav tm="0">
                                          <p:val>
                                            <p:strVal val="#ppt_w/10"/>
                                          </p:val>
                                        </p:tav>
                                        <p:tav tm="50000">
                                          <p:val>
                                            <p:strVal val="#ppt_w+.01"/>
                                          </p:val>
                                        </p:tav>
                                        <p:tav tm="100000">
                                          <p:val>
                                            <p:strVal val="#ppt_w"/>
                                          </p:val>
                                        </p:tav>
                                      </p:tavLst>
                                    </p:anim>
                                    <p:animEffect transition="in" filter="fade">
                                      <p:cBhvr>
                                        <p:cTn id="15" dur="500" tmFilter="0,0; .5, 1; 1, 1"/>
                                        <p:tgtEl>
                                          <p:spTgt spid="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3" grpId="0"/>
    </p:bldLst>
  </p:timing>
</p:sld>
</file>

<file path=ppt/slides/slide4.xml><?xml version="1.0" encoding="utf-8"?>
<p:sld xmlns:a="http://schemas.openxmlformats.org/drawingml/2006/main" xmlns:r="http://schemas.openxmlformats.org/officeDocument/2006/relationships" xmlns:p="http://schemas.openxmlformats.org/presentationml/2006/main">
  <p:cSld>
    <p:bg>
      <p:bgPr>
        <a:blipFill dpi="0" rotWithShape="1">
          <a:blip r:embed="rId6" cstate="screen">
            <a:lum/>
            <a:extLst>
              <a:ext uri="{28A0092B-C50C-407E-A947-70E740481C1C}">
                <a14:useLocalDpi xmlns:a14="http://schemas.microsoft.com/office/drawing/2010/main"/>
              </a:ext>
            </a:extLst>
          </a:blip>
          <a:srcRect/>
          <a:stretch>
            <a:fillRect/>
          </a:stretch>
        </a:blipFill>
        <a:effectLst/>
      </p:bgPr>
    </p:bg>
    <p:spTree>
      <p:nvGrpSpPr>
        <p:cNvPr id="1" name=""/>
        <p:cNvGrpSpPr/>
        <p:nvPr/>
      </p:nvGrpSpPr>
      <p:grpSpPr>
        <a:xfrm>
          <a:off x="0" y="0"/>
          <a:ext cx="0" cy="0"/>
          <a:chOff x="0" y="0"/>
          <a:chExt cx="0" cy="0"/>
        </a:xfrm>
      </p:grpSpPr>
      <p:sp>
        <p:nvSpPr>
          <p:cNvPr id="2" name="MH_Number"/>
          <p:cNvSpPr/>
          <p:nvPr>
            <p:custDataLst>
              <p:tags r:id="rId2"/>
            </p:custDataLst>
          </p:nvPr>
        </p:nvSpPr>
        <p:spPr>
          <a:xfrm>
            <a:off x="1446271" y="1130342"/>
            <a:ext cx="708494" cy="76912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0" rIns="0" bIns="0" rtlCol="0" anchor="ctr">
            <a:normAutofit/>
          </a:bodyPr>
          <a:lstStyle/>
          <a:p>
            <a:pPr lvl="0" algn="ctr"/>
            <a:r>
              <a:rPr lang="en-US" altLang="zh-CN" sz="4000" dirty="0" smtClean="0">
                <a:solidFill>
                  <a:srgbClr val="FFFFFF"/>
                </a:solidFill>
                <a:latin typeface="微软雅黑" pitchFamily="34" charset="-122"/>
                <a:ea typeface="微软雅黑" pitchFamily="34" charset="-122"/>
                <a:cs typeface="+mn-ea"/>
                <a:sym typeface="+mn-lt"/>
              </a:rPr>
              <a:t>01</a:t>
            </a:r>
            <a:endParaRPr lang="zh-CN" altLang="en-US" sz="4000" dirty="0">
              <a:solidFill>
                <a:srgbClr val="FFFFFF"/>
              </a:solidFill>
              <a:latin typeface="微软雅黑" pitchFamily="34" charset="-122"/>
              <a:ea typeface="微软雅黑" pitchFamily="34" charset="-122"/>
              <a:cs typeface="+mn-ea"/>
              <a:sym typeface="+mn-lt"/>
            </a:endParaRPr>
          </a:p>
        </p:txBody>
      </p:sp>
      <p:sp>
        <p:nvSpPr>
          <p:cNvPr id="5" name="PA_MH_Title"/>
          <p:cNvSpPr txBox="1">
            <a:spLocks noChangeArrowheads="1"/>
          </p:cNvSpPr>
          <p:nvPr>
            <p:custDataLst>
              <p:tags r:id="rId3"/>
            </p:custDataLst>
          </p:nvPr>
        </p:nvSpPr>
        <p:spPr bwMode="auto">
          <a:xfrm>
            <a:off x="1446271" y="2348842"/>
            <a:ext cx="4252548" cy="21436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nchor="t" anchorCtr="0">
            <a:noAutofit/>
          </a:bodyPr>
          <a:lstStyle>
            <a:defPPr>
              <a:defRPr lang="zh-CN"/>
            </a:defPPr>
            <a:lvl1pPr>
              <a:defRPr>
                <a:latin typeface="华文细黑" panose="02010600040101010101" pitchFamily="2" charset="-122"/>
                <a:ea typeface="华文细黑" panose="02010600040101010101" pitchFamily="2" charset="-122"/>
              </a:defRPr>
            </a:lvl1pPr>
            <a:lvl2pPr marL="742950" indent="-285750">
              <a:defRPr>
                <a:latin typeface="Arial Narrow" panose="020B0606020202030204" pitchFamily="34" charset="0"/>
                <a:ea typeface="宋体" panose="02010600030101010101" pitchFamily="2" charset="-122"/>
              </a:defRPr>
            </a:lvl2pPr>
            <a:lvl3pPr marL="1143000" indent="-228600">
              <a:defRPr>
                <a:latin typeface="Arial Narrow" panose="020B0606020202030204" pitchFamily="34" charset="0"/>
                <a:ea typeface="宋体" panose="02010600030101010101" pitchFamily="2" charset="-122"/>
              </a:defRPr>
            </a:lvl3pPr>
            <a:lvl4pPr marL="1600200" indent="-228600">
              <a:defRPr>
                <a:latin typeface="Arial Narrow" panose="020B0606020202030204" pitchFamily="34" charset="0"/>
                <a:ea typeface="宋体" panose="02010600030101010101" pitchFamily="2" charset="-122"/>
              </a:defRPr>
            </a:lvl4pPr>
            <a:lvl5pPr marL="2057400" indent="-228600">
              <a:defRPr>
                <a:latin typeface="Arial Narrow" panose="020B0606020202030204" pitchFamily="34" charset="0"/>
                <a:ea typeface="宋体" panose="02010600030101010101" pitchFamily="2" charset="-122"/>
              </a:defRPr>
            </a:lvl5pPr>
            <a:lvl6pPr marL="2514600" indent="-228600" eaLnBrk="0" fontAlgn="base" hangingPunct="0">
              <a:spcBef>
                <a:spcPct val="0"/>
              </a:spcBef>
              <a:spcAft>
                <a:spcPct val="0"/>
              </a:spcAft>
              <a:defRPr>
                <a:latin typeface="Arial Narrow" panose="020B0606020202030204" pitchFamily="34" charset="0"/>
                <a:ea typeface="宋体" panose="02010600030101010101" pitchFamily="2" charset="-122"/>
              </a:defRPr>
            </a:lvl6pPr>
            <a:lvl7pPr marL="2971800" indent="-228600" eaLnBrk="0" fontAlgn="base" hangingPunct="0">
              <a:spcBef>
                <a:spcPct val="0"/>
              </a:spcBef>
              <a:spcAft>
                <a:spcPct val="0"/>
              </a:spcAft>
              <a:defRPr>
                <a:latin typeface="Arial Narrow" panose="020B0606020202030204" pitchFamily="34" charset="0"/>
                <a:ea typeface="宋体" panose="02010600030101010101" pitchFamily="2" charset="-122"/>
              </a:defRPr>
            </a:lvl7pPr>
            <a:lvl8pPr marL="3429000" indent="-228600" eaLnBrk="0" fontAlgn="base" hangingPunct="0">
              <a:spcBef>
                <a:spcPct val="0"/>
              </a:spcBef>
              <a:spcAft>
                <a:spcPct val="0"/>
              </a:spcAft>
              <a:defRPr>
                <a:latin typeface="Arial Narrow" panose="020B0606020202030204" pitchFamily="34" charset="0"/>
                <a:ea typeface="宋体" panose="02010600030101010101" pitchFamily="2" charset="-122"/>
              </a:defRPr>
            </a:lvl8pPr>
            <a:lvl9pPr marL="3886200" indent="-228600" eaLnBrk="0" fontAlgn="base" hangingPunct="0">
              <a:spcBef>
                <a:spcPct val="0"/>
              </a:spcBef>
              <a:spcAft>
                <a:spcPct val="0"/>
              </a:spcAft>
              <a:defRPr>
                <a:latin typeface="Arial Narrow" panose="020B0606020202030204" pitchFamily="34" charset="0"/>
                <a:ea typeface="宋体" panose="02010600030101010101" pitchFamily="2" charset="-122"/>
              </a:defRPr>
            </a:lvl9pPr>
          </a:lstStyle>
          <a:p>
            <a:pPr>
              <a:lnSpc>
                <a:spcPct val="150000"/>
              </a:lnSpc>
            </a:pPr>
            <a:r>
              <a:rPr lang="en-US" altLang="zh-CN" sz="2800" dirty="0" smtClean="0">
                <a:solidFill>
                  <a:schemeClr val="accent2"/>
                </a:solidFill>
                <a:latin typeface="微软雅黑" pitchFamily="34" charset="-122"/>
                <a:ea typeface="微软雅黑" pitchFamily="34" charset="-122"/>
                <a:cs typeface="+mn-ea"/>
                <a:sym typeface="+mn-lt"/>
              </a:rPr>
              <a:t>01</a:t>
            </a:r>
            <a:r>
              <a:rPr lang="en-US" altLang="zh-CN" sz="2800" dirty="0" smtClean="0">
                <a:latin typeface="微软雅黑" pitchFamily="34" charset="-122"/>
                <a:ea typeface="微软雅黑" pitchFamily="34" charset="-122"/>
                <a:cs typeface="+mn-ea"/>
                <a:sym typeface="+mn-lt"/>
              </a:rPr>
              <a:t> </a:t>
            </a:r>
            <a:r>
              <a:rPr lang="zh-CN" altLang="en-US" sz="2800" dirty="0" smtClean="0">
                <a:latin typeface="微软雅黑" pitchFamily="34" charset="-122"/>
                <a:ea typeface="微软雅黑" pitchFamily="34" charset="-122"/>
                <a:cs typeface="+mn-ea"/>
                <a:sym typeface="+mn-lt"/>
              </a:rPr>
              <a:t>经济法概述</a:t>
            </a:r>
            <a:endParaRPr lang="en-US" altLang="zh-CN" sz="2800" dirty="0" smtClean="0">
              <a:latin typeface="微软雅黑" pitchFamily="34" charset="-122"/>
              <a:ea typeface="微软雅黑" pitchFamily="34" charset="-122"/>
              <a:cs typeface="+mn-ea"/>
              <a:sym typeface="+mn-lt"/>
            </a:endParaRPr>
          </a:p>
          <a:p>
            <a:pPr>
              <a:lnSpc>
                <a:spcPct val="150000"/>
              </a:lnSpc>
            </a:pPr>
            <a:r>
              <a:rPr lang="en-US" altLang="zh-CN" sz="2800" dirty="0" smtClean="0">
                <a:solidFill>
                  <a:srgbClr val="FAAA21"/>
                </a:solidFill>
                <a:latin typeface="微软雅黑" pitchFamily="34" charset="-122"/>
                <a:ea typeface="微软雅黑" pitchFamily="34" charset="-122"/>
                <a:cs typeface="+mn-ea"/>
                <a:sym typeface="+mn-lt"/>
              </a:rPr>
              <a:t>02</a:t>
            </a:r>
            <a:r>
              <a:rPr lang="en-US" altLang="zh-CN" sz="2800" dirty="0" smtClean="0">
                <a:latin typeface="微软雅黑" pitchFamily="34" charset="-122"/>
                <a:ea typeface="微软雅黑" pitchFamily="34" charset="-122"/>
                <a:cs typeface="+mn-ea"/>
                <a:sym typeface="+mn-lt"/>
              </a:rPr>
              <a:t> </a:t>
            </a:r>
            <a:r>
              <a:rPr lang="zh-CN" altLang="en-US" sz="2800" dirty="0" smtClean="0">
                <a:latin typeface="微软雅黑" pitchFamily="34" charset="-122"/>
                <a:ea typeface="微软雅黑" pitchFamily="34" charset="-122"/>
                <a:cs typeface="+mn-ea"/>
                <a:sym typeface="+mn-lt"/>
              </a:rPr>
              <a:t>经济法律关系</a:t>
            </a:r>
            <a:endParaRPr lang="en-US" altLang="zh-CN" sz="2800" dirty="0" smtClean="0">
              <a:latin typeface="微软雅黑" pitchFamily="34" charset="-122"/>
              <a:ea typeface="微软雅黑" pitchFamily="34" charset="-122"/>
              <a:cs typeface="+mn-ea"/>
              <a:sym typeface="+mn-lt"/>
            </a:endParaRPr>
          </a:p>
          <a:p>
            <a:pPr>
              <a:lnSpc>
                <a:spcPct val="150000"/>
              </a:lnSpc>
            </a:pPr>
            <a:r>
              <a:rPr lang="en-US" altLang="zh-CN" sz="2800" dirty="0" smtClean="0">
                <a:solidFill>
                  <a:srgbClr val="FAAA21"/>
                </a:solidFill>
                <a:latin typeface="微软雅黑" pitchFamily="34" charset="-122"/>
                <a:ea typeface="微软雅黑" pitchFamily="34" charset="-122"/>
                <a:cs typeface="+mn-ea"/>
                <a:sym typeface="+mn-lt"/>
              </a:rPr>
              <a:t>03</a:t>
            </a:r>
            <a:r>
              <a:rPr lang="en-US" altLang="zh-CN" sz="2800" dirty="0" smtClean="0">
                <a:latin typeface="微软雅黑" pitchFamily="34" charset="-122"/>
                <a:ea typeface="微软雅黑" pitchFamily="34" charset="-122"/>
                <a:cs typeface="+mn-ea"/>
                <a:sym typeface="+mn-lt"/>
              </a:rPr>
              <a:t> </a:t>
            </a:r>
            <a:r>
              <a:rPr lang="zh-CN" altLang="en-US" sz="2800" dirty="0" smtClean="0">
                <a:latin typeface="微软雅黑" pitchFamily="34" charset="-122"/>
                <a:ea typeface="微软雅黑" pitchFamily="34" charset="-122"/>
                <a:cs typeface="+mn-ea"/>
                <a:sym typeface="+mn-lt"/>
              </a:rPr>
              <a:t>经济纠纷的解决途径</a:t>
            </a:r>
            <a:endParaRPr lang="zh-CN" altLang="en-US" sz="2800" dirty="0">
              <a:latin typeface="微软雅黑" pitchFamily="34" charset="-122"/>
              <a:ea typeface="微软雅黑" pitchFamily="34" charset="-122"/>
              <a:cs typeface="+mn-ea"/>
              <a:sym typeface="+mn-lt"/>
            </a:endParaRPr>
          </a:p>
        </p:txBody>
      </p:sp>
      <p:sp>
        <p:nvSpPr>
          <p:cNvPr id="6" name="TextBox 5"/>
          <p:cNvSpPr txBox="1"/>
          <p:nvPr/>
        </p:nvSpPr>
        <p:spPr>
          <a:xfrm>
            <a:off x="2304890" y="1130342"/>
            <a:ext cx="4682763" cy="769441"/>
          </a:xfrm>
          <a:prstGeom prst="rect">
            <a:avLst/>
          </a:prstGeom>
          <a:noFill/>
        </p:spPr>
        <p:txBody>
          <a:bodyPr wrap="square" rtlCol="0">
            <a:spAutoFit/>
          </a:bodyPr>
          <a:lstStyle/>
          <a:p>
            <a:r>
              <a:rPr lang="zh-CN" altLang="en-US" sz="4400" b="1" spc="600" dirty="0">
                <a:latin typeface="微软雅黑" pitchFamily="34" charset="-122"/>
                <a:ea typeface="微软雅黑" pitchFamily="34" charset="-122"/>
                <a:cs typeface="+mn-ea"/>
                <a:sym typeface="+mn-lt"/>
              </a:rPr>
              <a:t>经济法</a:t>
            </a:r>
            <a:r>
              <a:rPr lang="zh-CN" altLang="en-US" sz="4400" b="1" spc="600" dirty="0" smtClean="0">
                <a:latin typeface="微软雅黑" pitchFamily="34" charset="-122"/>
                <a:ea typeface="微软雅黑" pitchFamily="34" charset="-122"/>
                <a:cs typeface="+mn-ea"/>
                <a:sym typeface="+mn-lt"/>
              </a:rPr>
              <a:t>概述</a:t>
            </a:r>
            <a:endParaRPr lang="zh-CN" altLang="en-US" sz="4400" b="1" spc="600" dirty="0">
              <a:latin typeface="微软雅黑" pitchFamily="34" charset="-122"/>
              <a:ea typeface="微软雅黑" pitchFamily="34" charset="-122"/>
              <a:cs typeface="+mn-ea"/>
              <a:sym typeface="+mn-lt"/>
            </a:endParaRPr>
          </a:p>
        </p:txBody>
      </p:sp>
    </p:spTree>
    <p:extLst>
      <p:ext uri="{BB962C8B-B14F-4D97-AF65-F5344CB8AC3E}">
        <p14:creationId xmlns:p14="http://schemas.microsoft.com/office/powerpoint/2010/main" val="2103667153"/>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8"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left)">
                                      <p:cBhvr>
                                        <p:cTn id="7" dur="500"/>
                                        <p:tgtEl>
                                          <p:spTgt spid="2"/>
                                        </p:tgtEl>
                                      </p:cBhvr>
                                    </p:animEffect>
                                  </p:childTnLst>
                                </p:cTn>
                              </p:par>
                            </p:childTnLst>
                          </p:cTn>
                        </p:par>
                        <p:par>
                          <p:cTn id="8" fill="hold">
                            <p:stCondLst>
                              <p:cond delay="500"/>
                            </p:stCondLst>
                            <p:childTnLst>
                              <p:par>
                                <p:cTn id="9" presetID="42" presetClass="entr" presetSubtype="0" fill="hold" grpId="0" nodeType="afterEffect">
                                  <p:stCondLst>
                                    <p:cond delay="0"/>
                                  </p:stCondLst>
                                  <p:childTnLst>
                                    <p:set>
                                      <p:cBhvr>
                                        <p:cTn id="10" dur="1" fill="hold">
                                          <p:stCondLst>
                                            <p:cond delay="0"/>
                                          </p:stCondLst>
                                        </p:cTn>
                                        <p:tgtEl>
                                          <p:spTgt spid="5"/>
                                        </p:tgtEl>
                                        <p:attrNameLst>
                                          <p:attrName>style.visibility</p:attrName>
                                        </p:attrNameLst>
                                      </p:cBhvr>
                                      <p:to>
                                        <p:strVal val="visible"/>
                                      </p:to>
                                    </p:set>
                                    <p:animEffect transition="in" filter="fade">
                                      <p:cBhvr>
                                        <p:cTn id="11" dur="1000"/>
                                        <p:tgtEl>
                                          <p:spTgt spid="5"/>
                                        </p:tgtEl>
                                      </p:cBhvr>
                                    </p:animEffect>
                                    <p:anim calcmode="lin" valueType="num">
                                      <p:cBhvr>
                                        <p:cTn id="12" dur="1000" fill="hold"/>
                                        <p:tgtEl>
                                          <p:spTgt spid="5"/>
                                        </p:tgtEl>
                                        <p:attrNameLst>
                                          <p:attrName>ppt_x</p:attrName>
                                        </p:attrNameLst>
                                      </p:cBhvr>
                                      <p:tavLst>
                                        <p:tav tm="0">
                                          <p:val>
                                            <p:strVal val="#ppt_x"/>
                                          </p:val>
                                        </p:tav>
                                        <p:tav tm="100000">
                                          <p:val>
                                            <p:strVal val="#ppt_x"/>
                                          </p:val>
                                        </p:tav>
                                      </p:tavLst>
                                    </p:anim>
                                    <p:anim calcmode="lin" valueType="num">
                                      <p:cBhvr>
                                        <p:cTn id="13" dur="1000" fill="hold"/>
                                        <p:tgtEl>
                                          <p:spTgt spid="5"/>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animBg="1"/>
      <p:bldP spid="5"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H_Others_1"/>
          <p:cNvSpPr/>
          <p:nvPr>
            <p:custDataLst>
              <p:tags r:id="rId1"/>
            </p:custDataLst>
          </p:nvPr>
        </p:nvSpPr>
        <p:spPr>
          <a:xfrm>
            <a:off x="550960" y="417920"/>
            <a:ext cx="2301421" cy="63998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lIns="0" tIns="0" rIns="0" bIns="0" rtlCol="0" anchor="ctr">
            <a:normAutofit/>
          </a:bodyPr>
          <a:lstStyle/>
          <a:p>
            <a:pPr lvl="0" algn="ctr"/>
            <a:r>
              <a:rPr lang="zh-CN" altLang="en-US" sz="4000" b="1" dirty="0" smtClean="0">
                <a:solidFill>
                  <a:srgbClr val="FFFFFF"/>
                </a:solidFill>
                <a:latin typeface="微软雅黑" pitchFamily="34" charset="-122"/>
                <a:ea typeface="微软雅黑" pitchFamily="34" charset="-122"/>
                <a:cs typeface="+mn-ea"/>
                <a:sym typeface="+mn-lt"/>
              </a:rPr>
              <a:t>引导案例</a:t>
            </a:r>
            <a:endParaRPr lang="zh-CN" altLang="en-US" sz="4000" b="1" dirty="0">
              <a:solidFill>
                <a:srgbClr val="FFFFFF"/>
              </a:solidFill>
              <a:latin typeface="微软雅黑" pitchFamily="34" charset="-122"/>
              <a:ea typeface="微软雅黑" pitchFamily="34" charset="-122"/>
              <a:cs typeface="+mn-ea"/>
              <a:sym typeface="+mn-lt"/>
            </a:endParaRPr>
          </a:p>
        </p:txBody>
      </p:sp>
      <p:sp>
        <p:nvSpPr>
          <p:cNvPr id="13" name="文本框 12"/>
          <p:cNvSpPr txBox="1"/>
          <p:nvPr/>
        </p:nvSpPr>
        <p:spPr>
          <a:xfrm>
            <a:off x="1701670" y="1091932"/>
            <a:ext cx="9762450" cy="3046988"/>
          </a:xfrm>
          <a:prstGeom prst="rect">
            <a:avLst/>
          </a:prstGeom>
          <a:noFill/>
          <a:ln>
            <a:solidFill>
              <a:schemeClr val="accent1"/>
            </a:solidFill>
          </a:ln>
        </p:spPr>
        <p:txBody>
          <a:bodyPr wrap="square" rtlCol="0">
            <a:spAutoFit/>
          </a:bodyPr>
          <a:lstStyle/>
          <a:p>
            <a:r>
              <a:rPr lang="zh-CN" altLang="en-US" sz="2400" dirty="0">
                <a:latin typeface="宋体" pitchFamily="2" charset="-122"/>
                <a:ea typeface="宋体" pitchFamily="2" charset="-122"/>
                <a:cs typeface="Arial Unicode MS" pitchFamily="34" charset="-122"/>
              </a:rPr>
              <a:t>某市华远实业有限责任公司下设华远实业分公司</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分公司具有营业执照</a:t>
            </a:r>
            <a:r>
              <a:rPr lang="en-US" altLang="zh-CN" sz="2400" dirty="0" smtClean="0">
                <a:latin typeface="宋体" pitchFamily="2" charset="-122"/>
                <a:ea typeface="宋体" pitchFamily="2" charset="-122"/>
                <a:cs typeface="Arial Unicode MS" pitchFamily="34" charset="-122"/>
              </a:rPr>
              <a:t>.2016</a:t>
            </a:r>
            <a:r>
              <a:rPr lang="zh-CN" altLang="en-US" sz="2400" dirty="0" smtClean="0">
                <a:latin typeface="宋体" pitchFamily="2" charset="-122"/>
                <a:ea typeface="宋体" pitchFamily="2" charset="-122"/>
                <a:cs typeface="Arial Unicode MS" pitchFamily="34" charset="-122"/>
              </a:rPr>
              <a:t>年</a:t>
            </a:r>
            <a:r>
              <a:rPr lang="en-US" altLang="zh-CN" sz="2400" dirty="0" smtClean="0">
                <a:latin typeface="宋体" pitchFamily="2" charset="-122"/>
                <a:ea typeface="宋体" pitchFamily="2" charset="-122"/>
                <a:cs typeface="Arial Unicode MS" pitchFamily="34" charset="-122"/>
              </a:rPr>
              <a:t>5</a:t>
            </a:r>
            <a:r>
              <a:rPr lang="zh-CN" altLang="en-US" sz="2400" dirty="0" smtClean="0">
                <a:latin typeface="宋体" pitchFamily="2" charset="-122"/>
                <a:ea typeface="宋体" pitchFamily="2" charset="-122"/>
                <a:cs typeface="Arial Unicode MS" pitchFamily="34" charset="-122"/>
              </a:rPr>
              <a:t>月</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华远分公司与乙市林业局下属的木材公司签订购销家具合同</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总</a:t>
            </a:r>
            <a:r>
              <a:rPr lang="zh-CN" altLang="en-US" sz="2400" dirty="0" smtClean="0">
                <a:latin typeface="宋体" pitchFamily="2" charset="-122"/>
                <a:ea typeface="宋体" pitchFamily="2" charset="-122"/>
                <a:cs typeface="Arial Unicode MS" pitchFamily="34" charset="-122"/>
              </a:rPr>
              <a:t>价款</a:t>
            </a:r>
            <a:r>
              <a:rPr lang="en-US" altLang="zh-CN" sz="2400" dirty="0" smtClean="0">
                <a:latin typeface="宋体" pitchFamily="2" charset="-122"/>
                <a:ea typeface="宋体" pitchFamily="2" charset="-122"/>
                <a:cs typeface="Arial Unicode MS" pitchFamily="34" charset="-122"/>
              </a:rPr>
              <a:t>100</a:t>
            </a:r>
            <a:r>
              <a:rPr lang="zh-CN" altLang="en-US" sz="2400" dirty="0" smtClean="0">
                <a:latin typeface="宋体" pitchFamily="2" charset="-122"/>
                <a:ea typeface="宋体" pitchFamily="2" charset="-122"/>
                <a:cs typeface="Arial Unicode MS" pitchFamily="34" charset="-122"/>
              </a:rPr>
              <a:t>万</a:t>
            </a:r>
            <a:r>
              <a:rPr lang="zh-CN" altLang="en-US" sz="2400" dirty="0">
                <a:latin typeface="宋体" pitchFamily="2" charset="-122"/>
                <a:ea typeface="宋体" pitchFamily="2" charset="-122"/>
                <a:cs typeface="Arial Unicode MS" pitchFamily="34" charset="-122"/>
              </a:rPr>
              <a:t>元</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约定</a:t>
            </a:r>
            <a:r>
              <a:rPr lang="zh-CN" altLang="en-US" sz="2400" dirty="0" smtClean="0">
                <a:latin typeface="宋体" pitchFamily="2" charset="-122"/>
                <a:ea typeface="宋体" pitchFamily="2" charset="-122"/>
                <a:cs typeface="Arial Unicode MS" pitchFamily="34" charset="-122"/>
              </a:rPr>
              <a:t>在</a:t>
            </a:r>
            <a:r>
              <a:rPr lang="en-US" altLang="zh-CN" sz="2400" dirty="0" smtClean="0">
                <a:latin typeface="宋体" pitchFamily="2" charset="-122"/>
                <a:ea typeface="宋体" pitchFamily="2" charset="-122"/>
                <a:cs typeface="Arial Unicode MS" pitchFamily="34" charset="-122"/>
              </a:rPr>
              <a:t>2016</a:t>
            </a:r>
            <a:r>
              <a:rPr lang="zh-CN" altLang="en-US" sz="2400" dirty="0" smtClean="0">
                <a:latin typeface="宋体" pitchFamily="2" charset="-122"/>
                <a:ea typeface="宋体" pitchFamily="2" charset="-122"/>
                <a:cs typeface="Arial Unicode MS" pitchFamily="34" charset="-122"/>
              </a:rPr>
              <a:t>年</a:t>
            </a:r>
            <a:r>
              <a:rPr lang="en-US" altLang="zh-CN" sz="2400" dirty="0" smtClean="0">
                <a:latin typeface="宋体" pitchFamily="2" charset="-122"/>
                <a:ea typeface="宋体" pitchFamily="2" charset="-122"/>
                <a:cs typeface="Arial Unicode MS" pitchFamily="34" charset="-122"/>
              </a:rPr>
              <a:t>7</a:t>
            </a:r>
            <a:r>
              <a:rPr lang="zh-CN" altLang="en-US" sz="2400" dirty="0" smtClean="0">
                <a:latin typeface="宋体" pitchFamily="2" charset="-122"/>
                <a:ea typeface="宋体" pitchFamily="2" charset="-122"/>
                <a:cs typeface="Arial Unicode MS" pitchFamily="34" charset="-122"/>
              </a:rPr>
              <a:t>月华</a:t>
            </a:r>
            <a:r>
              <a:rPr lang="zh-CN" altLang="en-US" sz="2400" dirty="0">
                <a:latin typeface="宋体" pitchFamily="2" charset="-122"/>
                <a:ea typeface="宋体" pitchFamily="2" charset="-122"/>
                <a:cs typeface="Arial Unicode MS" pitchFamily="34" charset="-122"/>
              </a:rPr>
              <a:t>远分公司上门提货</a:t>
            </a:r>
            <a:r>
              <a:rPr lang="en-US" altLang="zh-CN" sz="2400" dirty="0" smtClean="0">
                <a:latin typeface="宋体" pitchFamily="2" charset="-122"/>
                <a:ea typeface="宋体" pitchFamily="2" charset="-122"/>
                <a:cs typeface="Arial Unicode MS" pitchFamily="34" charset="-122"/>
              </a:rPr>
              <a:t>.2016</a:t>
            </a:r>
            <a:r>
              <a:rPr lang="zh-CN" altLang="en-US" sz="2400" dirty="0" smtClean="0">
                <a:latin typeface="宋体" pitchFamily="2" charset="-122"/>
                <a:ea typeface="宋体" pitchFamily="2" charset="-122"/>
                <a:cs typeface="Arial Unicode MS" pitchFamily="34" charset="-122"/>
              </a:rPr>
              <a:t>年</a:t>
            </a:r>
            <a:r>
              <a:rPr lang="en-US" altLang="zh-CN" sz="2400" dirty="0" smtClean="0">
                <a:latin typeface="宋体" pitchFamily="2" charset="-122"/>
                <a:ea typeface="宋体" pitchFamily="2" charset="-122"/>
                <a:cs typeface="Arial Unicode MS" pitchFamily="34" charset="-122"/>
              </a:rPr>
              <a:t>7</a:t>
            </a:r>
            <a:r>
              <a:rPr lang="zh-CN" altLang="en-US" sz="2400" dirty="0" smtClean="0">
                <a:latin typeface="宋体" pitchFamily="2" charset="-122"/>
                <a:ea typeface="宋体" pitchFamily="2" charset="-122"/>
                <a:cs typeface="Arial Unicode MS" pitchFamily="34" charset="-122"/>
              </a:rPr>
              <a:t>月</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华远分公司到木材公司提货后迟迟不支付价款</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木材公司多次索要未果</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故起诉至法院</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经查</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华远分公司连年亏损濒临倒闭</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账上已无资金</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原先与木材公司签订合同时的分公司负责人李某已</a:t>
            </a:r>
            <a:r>
              <a:rPr lang="zh-CN" altLang="en-US" sz="2400" dirty="0" smtClean="0">
                <a:latin typeface="宋体" pitchFamily="2" charset="-122"/>
                <a:ea typeface="宋体" pitchFamily="2" charset="-122"/>
                <a:cs typeface="Arial Unicode MS" pitchFamily="34" charset="-122"/>
              </a:rPr>
              <a:t>于</a:t>
            </a:r>
            <a:r>
              <a:rPr lang="en-US" altLang="zh-CN" sz="2400" dirty="0" smtClean="0">
                <a:latin typeface="宋体" pitchFamily="2" charset="-122"/>
                <a:ea typeface="宋体" pitchFamily="2" charset="-122"/>
                <a:cs typeface="Arial Unicode MS" pitchFamily="34" charset="-122"/>
              </a:rPr>
              <a:t>2016</a:t>
            </a:r>
            <a:r>
              <a:rPr lang="zh-CN" altLang="en-US" sz="2400" dirty="0" smtClean="0">
                <a:latin typeface="宋体" pitchFamily="2" charset="-122"/>
                <a:ea typeface="宋体" pitchFamily="2" charset="-122"/>
                <a:cs typeface="Arial Unicode MS" pitchFamily="34" charset="-122"/>
              </a:rPr>
              <a:t>年</a:t>
            </a:r>
            <a:r>
              <a:rPr lang="en-US" altLang="zh-CN" sz="2400" dirty="0" smtClean="0">
                <a:latin typeface="宋体" pitchFamily="2" charset="-122"/>
                <a:ea typeface="宋体" pitchFamily="2" charset="-122"/>
                <a:cs typeface="Arial Unicode MS" pitchFamily="34" charset="-122"/>
              </a:rPr>
              <a:t>8</a:t>
            </a:r>
            <a:r>
              <a:rPr lang="zh-CN" altLang="en-US" sz="2400" dirty="0" smtClean="0">
                <a:latin typeface="宋体" pitchFamily="2" charset="-122"/>
                <a:ea typeface="宋体" pitchFamily="2" charset="-122"/>
                <a:cs typeface="Arial Unicode MS" pitchFamily="34" charset="-122"/>
              </a:rPr>
              <a:t>月</a:t>
            </a:r>
            <a:r>
              <a:rPr lang="zh-CN" altLang="en-US" sz="2400" dirty="0">
                <a:latin typeface="宋体" pitchFamily="2" charset="-122"/>
                <a:ea typeface="宋体" pitchFamily="2" charset="-122"/>
                <a:cs typeface="Arial Unicode MS" pitchFamily="34" charset="-122"/>
              </a:rPr>
              <a:t>辞职</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华远分公司与华远实业有限责任公司有一内部承包协议</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约定由华远分公司自负盈亏</a:t>
            </a:r>
            <a:r>
              <a:rPr lang="en-US" altLang="zh-CN" sz="2400" dirty="0">
                <a:latin typeface="宋体" pitchFamily="2" charset="-122"/>
                <a:ea typeface="宋体" pitchFamily="2" charset="-122"/>
                <a:cs typeface="Arial Unicode MS" pitchFamily="34" charset="-122"/>
              </a:rPr>
              <a:t>,</a:t>
            </a:r>
            <a:r>
              <a:rPr lang="zh-CN" altLang="en-US" sz="2400" dirty="0">
                <a:latin typeface="宋体" pitchFamily="2" charset="-122"/>
                <a:ea typeface="宋体" pitchFamily="2" charset="-122"/>
                <a:cs typeface="Arial Unicode MS" pitchFamily="34" charset="-122"/>
              </a:rPr>
              <a:t>华远总公司不承担华远分公司的一切债权债务</a:t>
            </a:r>
            <a:r>
              <a:rPr lang="en-US" altLang="zh-CN" sz="2400" dirty="0">
                <a:latin typeface="宋体" pitchFamily="2" charset="-122"/>
                <a:ea typeface="宋体" pitchFamily="2" charset="-122"/>
                <a:cs typeface="Arial Unicode MS" pitchFamily="34" charset="-122"/>
              </a:rPr>
              <a:t>.</a:t>
            </a:r>
            <a:endParaRPr lang="zh-CN" altLang="en-US" sz="2400" dirty="0">
              <a:latin typeface="宋体" pitchFamily="2" charset="-122"/>
              <a:ea typeface="宋体" pitchFamily="2" charset="-122"/>
              <a:cs typeface="Arial Unicode MS" pitchFamily="34" charset="-122"/>
            </a:endParaRPr>
          </a:p>
        </p:txBody>
      </p:sp>
      <p:sp>
        <p:nvSpPr>
          <p:cNvPr id="5" name="文本框 12"/>
          <p:cNvSpPr txBox="1"/>
          <p:nvPr/>
        </p:nvSpPr>
        <p:spPr>
          <a:xfrm>
            <a:off x="1701670" y="4861047"/>
            <a:ext cx="9762450" cy="523220"/>
          </a:xfrm>
          <a:prstGeom prst="rect">
            <a:avLst/>
          </a:prstGeom>
          <a:noFill/>
        </p:spPr>
        <p:txBody>
          <a:bodyPr wrap="square" rtlCol="0">
            <a:spAutoFit/>
          </a:bodyPr>
          <a:lstStyle/>
          <a:p>
            <a:r>
              <a:rPr lang="zh-CN" altLang="en-US" sz="2800" dirty="0" smtClean="0">
                <a:latin typeface="微软雅黑" pitchFamily="34" charset="-122"/>
                <a:ea typeface="微软雅黑" pitchFamily="34" charset="-122"/>
                <a:cs typeface="Arial Unicode MS" pitchFamily="34" charset="-122"/>
              </a:rPr>
              <a:t>问题：试</a:t>
            </a:r>
            <a:r>
              <a:rPr lang="zh-CN" altLang="en-US" sz="2800" dirty="0">
                <a:latin typeface="微软雅黑" pitchFamily="34" charset="-122"/>
                <a:ea typeface="微软雅黑" pitchFamily="34" charset="-122"/>
                <a:cs typeface="Arial Unicode MS" pitchFamily="34" charset="-122"/>
              </a:rPr>
              <a:t>分析此纠纷是否属于经济法的调整</a:t>
            </a:r>
            <a:r>
              <a:rPr lang="zh-CN" altLang="en-US" sz="2800" dirty="0" smtClean="0">
                <a:latin typeface="微软雅黑" pitchFamily="34" charset="-122"/>
                <a:ea typeface="微软雅黑" pitchFamily="34" charset="-122"/>
                <a:cs typeface="Arial Unicode MS" pitchFamily="34" charset="-122"/>
              </a:rPr>
              <a:t>范围？</a:t>
            </a:r>
            <a:endParaRPr lang="zh-CN" altLang="en-US" sz="2800" dirty="0">
              <a:latin typeface="微软雅黑" pitchFamily="34" charset="-122"/>
              <a:ea typeface="微软雅黑" pitchFamily="34" charset="-122"/>
              <a:cs typeface="Arial Unicode MS" pitchFamily="34" charset="-122"/>
            </a:endParaRPr>
          </a:p>
        </p:txBody>
      </p:sp>
    </p:spTree>
    <p:extLst>
      <p:ext uri="{BB962C8B-B14F-4D97-AF65-F5344CB8AC3E}">
        <p14:creationId xmlns:p14="http://schemas.microsoft.com/office/powerpoint/2010/main" val="4178129733"/>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文本框 5"/>
          <p:cNvSpPr txBox="1"/>
          <p:nvPr/>
        </p:nvSpPr>
        <p:spPr>
          <a:xfrm>
            <a:off x="548639" y="256252"/>
            <a:ext cx="6624671" cy="584775"/>
          </a:xfrm>
          <a:prstGeom prst="rect">
            <a:avLst/>
          </a:prstGeom>
          <a:noFill/>
        </p:spPr>
        <p:txBody>
          <a:bodyPr wrap="square" rtlCol="0">
            <a:spAutoFit/>
          </a:bodyPr>
          <a:lstStyle/>
          <a:p>
            <a:r>
              <a:rPr lang="zh-CN" altLang="en-US" sz="3200" b="1" spc="600" dirty="0" smtClean="0">
                <a:solidFill>
                  <a:schemeClr val="tx1">
                    <a:lumMod val="95000"/>
                    <a:lumOff val="5000"/>
                  </a:schemeClr>
                </a:solidFill>
                <a:latin typeface="宋体" pitchFamily="2" charset="-122"/>
                <a:ea typeface="宋体" pitchFamily="2" charset="-122"/>
                <a:cs typeface="+mn-ea"/>
                <a:sym typeface="+mn-lt"/>
              </a:rPr>
              <a:t>经济法概述及调整对象</a:t>
            </a:r>
            <a:endParaRPr lang="zh-CN" altLang="en-US" sz="3200" b="1" spc="600" dirty="0">
              <a:solidFill>
                <a:schemeClr val="tx1">
                  <a:lumMod val="95000"/>
                  <a:lumOff val="5000"/>
                </a:schemeClr>
              </a:solidFill>
              <a:latin typeface="宋体" pitchFamily="2" charset="-122"/>
              <a:ea typeface="宋体" pitchFamily="2" charset="-122"/>
              <a:cs typeface="+mn-ea"/>
              <a:sym typeface="+mn-lt"/>
            </a:endParaRPr>
          </a:p>
        </p:txBody>
      </p:sp>
      <p:sp>
        <p:nvSpPr>
          <p:cNvPr id="37" name="文本框 36"/>
          <p:cNvSpPr txBox="1"/>
          <p:nvPr/>
        </p:nvSpPr>
        <p:spPr>
          <a:xfrm>
            <a:off x="712917" y="958226"/>
            <a:ext cx="10626924" cy="504369"/>
          </a:xfrm>
          <a:prstGeom prst="rect">
            <a:avLst/>
          </a:prstGeom>
          <a:noFill/>
        </p:spPr>
        <p:txBody>
          <a:bodyPr wrap="square" rtlCol="0">
            <a:spAutoFit/>
          </a:bodyPr>
          <a:lstStyle/>
          <a:p>
            <a:pPr>
              <a:lnSpc>
                <a:spcPct val="130000"/>
              </a:lnSpc>
            </a:pPr>
            <a:r>
              <a:rPr lang="en-US" altLang="zh-CN" sz="2400" b="1" dirty="0"/>
              <a:t>(</a:t>
            </a:r>
            <a:r>
              <a:rPr lang="zh-CN" altLang="en-US" sz="2400" b="1" dirty="0" smtClean="0"/>
              <a:t>一</a:t>
            </a:r>
            <a:r>
              <a:rPr lang="en-US" altLang="zh-CN" sz="2400" b="1" dirty="0" smtClean="0"/>
              <a:t>)</a:t>
            </a:r>
            <a:r>
              <a:rPr lang="zh-CN" altLang="en-US" sz="2400" b="1" dirty="0" smtClean="0"/>
              <a:t>经济法的概念 </a:t>
            </a:r>
            <a:endParaRPr lang="zh-CN" altLang="en-US" sz="2400" b="1" dirty="0"/>
          </a:p>
        </p:txBody>
      </p:sp>
      <p:grpSp>
        <p:nvGrpSpPr>
          <p:cNvPr id="8" name="组合 7"/>
          <p:cNvGrpSpPr/>
          <p:nvPr/>
        </p:nvGrpSpPr>
        <p:grpSpPr>
          <a:xfrm>
            <a:off x="0" y="304800"/>
            <a:ext cx="304800" cy="487680"/>
            <a:chOff x="2164080" y="345440"/>
            <a:chExt cx="304800" cy="487680"/>
          </a:xfrm>
        </p:grpSpPr>
        <p:sp>
          <p:nvSpPr>
            <p:cNvPr id="9" name="矩形 8"/>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10" name="矩形 9"/>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11" name="矩形 10"/>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12" name="文本框 36"/>
          <p:cNvSpPr txBox="1"/>
          <p:nvPr/>
        </p:nvSpPr>
        <p:spPr>
          <a:xfrm>
            <a:off x="712917" y="1462595"/>
            <a:ext cx="10626924" cy="4893647"/>
          </a:xfrm>
          <a:prstGeom prst="rect">
            <a:avLst/>
          </a:prstGeom>
          <a:noFill/>
        </p:spPr>
        <p:txBody>
          <a:bodyPr wrap="square" rtlCol="0">
            <a:spAutoFit/>
          </a:bodyPr>
          <a:lstStyle/>
          <a:p>
            <a:pPr indent="534988" algn="just">
              <a:lnSpc>
                <a:spcPct val="130000"/>
              </a:lnSpc>
            </a:pPr>
            <a:r>
              <a:rPr lang="zh-CN" altLang="en-US" sz="2400" dirty="0"/>
              <a:t>经济法是调整国家在管理与协调经济运行过程中发生的经济关系的法律规范的总称</a:t>
            </a:r>
            <a:r>
              <a:rPr lang="en-US" altLang="zh-CN" sz="2400" dirty="0"/>
              <a:t>. </a:t>
            </a:r>
            <a:r>
              <a:rPr lang="zh-CN" altLang="en-US" sz="2400" dirty="0"/>
              <a:t>我们应从三个层次来理解经济法这一概念</a:t>
            </a:r>
            <a:r>
              <a:rPr lang="en-US" altLang="zh-CN" sz="2400" dirty="0"/>
              <a:t>.</a:t>
            </a:r>
            <a:r>
              <a:rPr lang="zh-CN" altLang="en-US" sz="2400" dirty="0"/>
              <a:t>第一</a:t>
            </a:r>
            <a:r>
              <a:rPr lang="en-US" altLang="zh-CN" sz="2400" dirty="0"/>
              <a:t>,</a:t>
            </a:r>
            <a:r>
              <a:rPr lang="zh-CN" altLang="en-US" sz="2400" dirty="0"/>
              <a:t>经济法是经济法律规范的总称</a:t>
            </a:r>
            <a:r>
              <a:rPr lang="en-US" altLang="zh-CN" sz="2400" dirty="0"/>
              <a:t>.</a:t>
            </a:r>
            <a:r>
              <a:rPr lang="zh-CN" altLang="en-US" sz="2400" dirty="0"/>
              <a:t>即经济 法是由一系列经济法律规范按照其固有的特征构成的一个有机整体</a:t>
            </a:r>
            <a:r>
              <a:rPr lang="en-US" altLang="zh-CN" sz="2400" dirty="0"/>
              <a:t>,</a:t>
            </a:r>
            <a:r>
              <a:rPr lang="zh-CN" altLang="en-US" sz="2400" dirty="0"/>
              <a:t>它不仅包括经济法律、法规、条例、细则、办法、规定等</a:t>
            </a:r>
            <a:r>
              <a:rPr lang="en-US" altLang="zh-CN" sz="2400" dirty="0"/>
              <a:t>,</a:t>
            </a:r>
            <a:r>
              <a:rPr lang="zh-CN" altLang="en-US" sz="2400" dirty="0"/>
              <a:t>还包括其他一切具有法律约束力的规范性文件</a:t>
            </a:r>
            <a:r>
              <a:rPr lang="en-US" altLang="zh-CN" sz="2400" dirty="0"/>
              <a:t>.</a:t>
            </a:r>
            <a:r>
              <a:rPr lang="zh-CN" altLang="en-US" sz="2400" dirty="0"/>
              <a:t>第二</a:t>
            </a:r>
            <a:r>
              <a:rPr lang="en-US" altLang="zh-CN" sz="2400" dirty="0"/>
              <a:t>,</a:t>
            </a:r>
            <a:r>
              <a:rPr lang="zh-CN" altLang="en-US" sz="2400" dirty="0" smtClean="0"/>
              <a:t>经济法</a:t>
            </a:r>
            <a:r>
              <a:rPr lang="zh-CN" altLang="en-US" sz="2400" dirty="0"/>
              <a:t>调整的仅仅是经济关系</a:t>
            </a:r>
            <a:r>
              <a:rPr lang="en-US" altLang="zh-CN" sz="2400" dirty="0"/>
              <a:t>,</a:t>
            </a:r>
            <a:r>
              <a:rPr lang="zh-CN" altLang="en-US" sz="2400" dirty="0"/>
              <a:t>即经济法调整的社会关系是经济关系</a:t>
            </a:r>
            <a:r>
              <a:rPr lang="en-US" altLang="zh-CN" sz="2400" dirty="0"/>
              <a:t>,</a:t>
            </a:r>
            <a:r>
              <a:rPr lang="zh-CN" altLang="en-US" sz="2400" dirty="0"/>
              <a:t>也就是具有经济内容的物质利益关系</a:t>
            </a:r>
            <a:r>
              <a:rPr lang="en-US" altLang="zh-CN" sz="2400" dirty="0"/>
              <a:t>,</a:t>
            </a:r>
            <a:r>
              <a:rPr lang="zh-CN" altLang="en-US" sz="2400" dirty="0"/>
              <a:t>凡不属于经济关系的社会关系都不是经济法调整的对象</a:t>
            </a:r>
            <a:r>
              <a:rPr lang="en-US" altLang="zh-CN" sz="2400" dirty="0"/>
              <a:t>,</a:t>
            </a:r>
            <a:r>
              <a:rPr lang="zh-CN" altLang="en-US" sz="2400" dirty="0"/>
              <a:t>如人身关系、行政关系等都不由经济法调整</a:t>
            </a:r>
            <a:r>
              <a:rPr lang="en-US" altLang="zh-CN" sz="2400" dirty="0"/>
              <a:t>.</a:t>
            </a:r>
            <a:r>
              <a:rPr lang="zh-CN" altLang="en-US" sz="2400" dirty="0"/>
              <a:t>第三</a:t>
            </a:r>
            <a:r>
              <a:rPr lang="en-US" altLang="zh-CN" sz="2400" dirty="0"/>
              <a:t>,</a:t>
            </a:r>
            <a:r>
              <a:rPr lang="zh-CN" altLang="en-US" sz="2400" dirty="0"/>
              <a:t>需要经济法调整的是特定的经济关系</a:t>
            </a:r>
            <a:r>
              <a:rPr lang="en-US" altLang="zh-CN" sz="2400" dirty="0"/>
              <a:t>.</a:t>
            </a:r>
            <a:r>
              <a:rPr lang="zh-CN" altLang="en-US" sz="2400" dirty="0"/>
              <a:t>经济法不调整所有的经济关系</a:t>
            </a:r>
            <a:r>
              <a:rPr lang="en-US" altLang="zh-CN" sz="2400" dirty="0"/>
              <a:t>,</a:t>
            </a:r>
            <a:r>
              <a:rPr lang="zh-CN" altLang="en-US" sz="2400" dirty="0"/>
              <a:t>仅调整需要由国家管理、干预、协调、平衡的经济关系</a:t>
            </a:r>
            <a:r>
              <a:rPr lang="en-US" altLang="zh-CN" sz="2400" dirty="0"/>
              <a:t>,</a:t>
            </a:r>
            <a:r>
              <a:rPr lang="zh-CN" altLang="en-US" sz="2400" dirty="0"/>
              <a:t>这些经济关系不仅涉及当事人的利益</a:t>
            </a:r>
            <a:r>
              <a:rPr lang="en-US" altLang="zh-CN" sz="2400" dirty="0"/>
              <a:t>,</a:t>
            </a:r>
            <a:r>
              <a:rPr lang="zh-CN" altLang="en-US" sz="2400" dirty="0"/>
              <a:t>还关系到社会整体利益和社会公众利益。</a:t>
            </a:r>
          </a:p>
        </p:txBody>
      </p:sp>
    </p:spTree>
    <p:extLst>
      <p:ext uri="{BB962C8B-B14F-4D97-AF65-F5344CB8AC3E}">
        <p14:creationId xmlns:p14="http://schemas.microsoft.com/office/powerpoint/2010/main" val="4259833757"/>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6230533" cy="584775"/>
          </a:xfrm>
          <a:prstGeom prst="rect">
            <a:avLst/>
          </a:prstGeom>
          <a:noFill/>
        </p:spPr>
        <p:txBody>
          <a:bodyPr wrap="square" rtlCol="0">
            <a:spAutoFit/>
          </a:bodyPr>
          <a:lstStyle/>
          <a:p>
            <a:r>
              <a:rPr lang="zh-CN" altLang="en-US" sz="3200" b="1" spc="600" dirty="0" smtClean="0">
                <a:latin typeface="宋体" pitchFamily="2" charset="-122"/>
                <a:ea typeface="宋体" pitchFamily="2" charset="-122"/>
                <a:cs typeface="+mn-ea"/>
                <a:sym typeface="+mn-lt"/>
              </a:rPr>
              <a:t>经济法概述及调整对象</a:t>
            </a:r>
            <a:endParaRPr lang="zh-CN" altLang="en-US" sz="3200" b="1" spc="600" dirty="0">
              <a:latin typeface="宋体" pitchFamily="2" charset="-122"/>
              <a:ea typeface="宋体" pitchFamily="2" charset="-122"/>
              <a:cs typeface="+mn-ea"/>
              <a:sym typeface="+mn-lt"/>
            </a:endParaRPr>
          </a:p>
        </p:txBody>
      </p:sp>
      <p:sp>
        <p:nvSpPr>
          <p:cNvPr id="37" name="文本框 36"/>
          <p:cNvSpPr txBox="1"/>
          <p:nvPr/>
        </p:nvSpPr>
        <p:spPr>
          <a:xfrm>
            <a:off x="779753" y="980510"/>
            <a:ext cx="10626924" cy="5078313"/>
          </a:xfrm>
          <a:prstGeom prst="rect">
            <a:avLst/>
          </a:prstGeom>
          <a:noFill/>
        </p:spPr>
        <p:txBody>
          <a:bodyPr wrap="square" rtlCol="0">
            <a:spAutoFit/>
          </a:bodyPr>
          <a:lstStyle/>
          <a:p>
            <a:r>
              <a:rPr lang="en-US" altLang="zh-TW" sz="2400" b="1" dirty="0" smtClean="0">
                <a:solidFill>
                  <a:srgbClr val="000000"/>
                </a:solidFill>
                <a:latin typeface="宋体" pitchFamily="2" charset="-122"/>
                <a:ea typeface="宋体" pitchFamily="2" charset="-122"/>
              </a:rPr>
              <a:t>(</a:t>
            </a:r>
            <a:r>
              <a:rPr lang="zh-TW" altLang="en-US" sz="2400" b="1" dirty="0" smtClean="0">
                <a:solidFill>
                  <a:srgbClr val="000000"/>
                </a:solidFill>
                <a:latin typeface="宋体" pitchFamily="2" charset="-122"/>
                <a:ea typeface="宋体" pitchFamily="2" charset="-122"/>
              </a:rPr>
              <a:t>二</a:t>
            </a:r>
            <a:r>
              <a:rPr lang="en-US" altLang="zh-TW" sz="2400" b="1" dirty="0" smtClean="0">
                <a:solidFill>
                  <a:srgbClr val="000000"/>
                </a:solidFill>
                <a:latin typeface="宋体" pitchFamily="2" charset="-122"/>
                <a:ea typeface="宋体" pitchFamily="2" charset="-122"/>
              </a:rPr>
              <a:t>)</a:t>
            </a:r>
            <a:r>
              <a:rPr lang="zh-TW" altLang="en-US" sz="2400" b="1" dirty="0" smtClean="0">
                <a:solidFill>
                  <a:srgbClr val="000000"/>
                </a:solidFill>
                <a:latin typeface="宋体" pitchFamily="2" charset="-122"/>
                <a:ea typeface="宋体" pitchFamily="2" charset="-122"/>
              </a:rPr>
              <a:t>经济法的调整对象 </a:t>
            </a:r>
          </a:p>
          <a:p>
            <a:pPr indent="534988"/>
            <a:r>
              <a:rPr lang="zh-TW" altLang="en-US" sz="2000" dirty="0" smtClean="0">
                <a:latin typeface="宋体" pitchFamily="2" charset="-122"/>
                <a:ea typeface="宋体" pitchFamily="2" charset="-122"/>
              </a:rPr>
              <a:t>与经济法的概念相联系</a:t>
            </a:r>
            <a:r>
              <a:rPr lang="en-US" altLang="zh-TW" sz="2000" dirty="0" smtClean="0">
                <a:latin typeface="宋体" pitchFamily="2" charset="-122"/>
                <a:ea typeface="宋体" pitchFamily="2" charset="-122"/>
              </a:rPr>
              <a:t>,</a:t>
            </a:r>
            <a:r>
              <a:rPr lang="zh-TW" altLang="en-US" sz="2000" dirty="0" smtClean="0">
                <a:latin typeface="宋体" pitchFamily="2" charset="-122"/>
                <a:ea typeface="宋体" pitchFamily="2" charset="-122"/>
              </a:rPr>
              <a:t>经济法的调整对象是国家在对经济活动进行管理的过程中所 发生的法律关系</a:t>
            </a:r>
            <a:r>
              <a:rPr lang="en-US" altLang="zh-TW" sz="2000" dirty="0" smtClean="0">
                <a:latin typeface="宋体" pitchFamily="2" charset="-122"/>
                <a:ea typeface="宋体" pitchFamily="2" charset="-122"/>
              </a:rPr>
              <a:t>.</a:t>
            </a:r>
            <a:r>
              <a:rPr lang="zh-TW" altLang="en-US" sz="2000" dirty="0" smtClean="0">
                <a:latin typeface="宋体" pitchFamily="2" charset="-122"/>
                <a:ea typeface="宋体" pitchFamily="2" charset="-122"/>
              </a:rPr>
              <a:t>在经济法学著作中</a:t>
            </a:r>
            <a:r>
              <a:rPr lang="en-US" altLang="zh-TW" sz="2000" dirty="0" smtClean="0">
                <a:latin typeface="宋体" pitchFamily="2" charset="-122"/>
                <a:ea typeface="宋体" pitchFamily="2" charset="-122"/>
              </a:rPr>
              <a:t>,</a:t>
            </a:r>
            <a:r>
              <a:rPr lang="zh-TW" altLang="en-US" sz="2000" dirty="0" smtClean="0">
                <a:latin typeface="宋体" pitchFamily="2" charset="-122"/>
                <a:ea typeface="宋体" pitchFamily="2" charset="-122"/>
              </a:rPr>
              <a:t>通常将经济法调整的经济关系划分为以下几类</a:t>
            </a:r>
            <a:r>
              <a:rPr lang="en-US" altLang="zh-TW" sz="2000" dirty="0" smtClean="0">
                <a:latin typeface="宋体" pitchFamily="2" charset="-122"/>
                <a:ea typeface="宋体" pitchFamily="2" charset="-122"/>
              </a:rPr>
              <a:t>. </a:t>
            </a:r>
            <a:endParaRPr lang="zh-TW" altLang="en-US" sz="2000" dirty="0" smtClean="0">
              <a:latin typeface="宋体" pitchFamily="2" charset="-122"/>
              <a:ea typeface="宋体" pitchFamily="2" charset="-122"/>
            </a:endParaRPr>
          </a:p>
          <a:p>
            <a:pPr indent="534988"/>
            <a:r>
              <a:rPr lang="en-US" altLang="zh-TW" sz="2000" b="1" dirty="0" smtClean="0">
                <a:latin typeface="宋体" pitchFamily="2" charset="-122"/>
                <a:ea typeface="宋体" pitchFamily="2" charset="-122"/>
              </a:rPr>
              <a:t>1</a:t>
            </a:r>
            <a:r>
              <a:rPr lang="en-US" altLang="zh-CN" sz="2000" b="1" dirty="0" smtClean="0">
                <a:latin typeface="宋体" pitchFamily="2" charset="-122"/>
                <a:ea typeface="宋体" pitchFamily="2" charset="-122"/>
              </a:rPr>
              <a:t>.</a:t>
            </a:r>
            <a:r>
              <a:rPr lang="zh-TW" altLang="en-US" sz="2000" b="1" dirty="0" smtClean="0">
                <a:latin typeface="宋体" pitchFamily="2" charset="-122"/>
                <a:ea typeface="宋体" pitchFamily="2" charset="-122"/>
              </a:rPr>
              <a:t>市场主体组织关系 </a:t>
            </a:r>
            <a:endParaRPr lang="en-US" altLang="zh-TW" sz="2000" b="1" dirty="0" smtClean="0">
              <a:latin typeface="宋体" pitchFamily="2" charset="-122"/>
              <a:ea typeface="宋体" pitchFamily="2" charset="-122"/>
            </a:endParaRPr>
          </a:p>
          <a:p>
            <a:pPr indent="534988"/>
            <a:r>
              <a:rPr lang="zh-TW" altLang="en-US" sz="2000" dirty="0" smtClean="0">
                <a:latin typeface="宋体" pitchFamily="2" charset="-122"/>
                <a:ea typeface="宋体" pitchFamily="2" charset="-122"/>
              </a:rPr>
              <a:t>市场主体组织关系是指国家在对市场主体的活动进行管理</a:t>
            </a:r>
            <a:r>
              <a:rPr lang="en-US" altLang="zh-TW" sz="2000" dirty="0" smtClean="0">
                <a:latin typeface="宋体" pitchFamily="2" charset="-122"/>
                <a:ea typeface="宋体" pitchFamily="2" charset="-122"/>
              </a:rPr>
              <a:t>,</a:t>
            </a:r>
            <a:r>
              <a:rPr lang="zh-TW" altLang="en-US" sz="2000" dirty="0" smtClean="0">
                <a:latin typeface="宋体" pitchFamily="2" charset="-122"/>
                <a:ea typeface="宋体" pitchFamily="2" charset="-122"/>
              </a:rPr>
              <a:t>以及市场主体在自身运行过程中所发生的社会关系</a:t>
            </a:r>
            <a:r>
              <a:rPr lang="en-US" altLang="zh-TW" sz="2000" dirty="0" smtClean="0">
                <a:latin typeface="宋体" pitchFamily="2" charset="-122"/>
                <a:ea typeface="宋体" pitchFamily="2" charset="-122"/>
              </a:rPr>
              <a:t>. </a:t>
            </a:r>
            <a:endParaRPr lang="zh-TW" altLang="en-US" sz="2000" dirty="0" smtClean="0">
              <a:latin typeface="宋体" pitchFamily="2" charset="-122"/>
              <a:ea typeface="宋体" pitchFamily="2" charset="-122"/>
            </a:endParaRPr>
          </a:p>
          <a:p>
            <a:pPr indent="534988"/>
            <a:r>
              <a:rPr lang="en-US" altLang="zh-CN" sz="2000" b="1" dirty="0" smtClean="0">
                <a:latin typeface="宋体" pitchFamily="2" charset="-122"/>
                <a:ea typeface="宋体" pitchFamily="2" charset="-122"/>
              </a:rPr>
              <a:t>2.</a:t>
            </a:r>
            <a:r>
              <a:rPr lang="zh-CN" altLang="en-US" sz="2000" b="1" dirty="0" smtClean="0">
                <a:latin typeface="宋体" pitchFamily="2" charset="-122"/>
                <a:ea typeface="宋体" pitchFamily="2" charset="-122"/>
              </a:rPr>
              <a:t>市场运行调控关系 </a:t>
            </a:r>
            <a:endParaRPr lang="en-US" altLang="zh-CN" sz="2000" b="1" dirty="0" smtClean="0">
              <a:latin typeface="宋体" pitchFamily="2" charset="-122"/>
              <a:ea typeface="宋体" pitchFamily="2" charset="-122"/>
            </a:endParaRPr>
          </a:p>
          <a:p>
            <a:pPr indent="534988"/>
            <a:r>
              <a:rPr lang="zh-CN" altLang="en-US" sz="2000" dirty="0" smtClean="0">
                <a:latin typeface="宋体" pitchFamily="2" charset="-122"/>
                <a:ea typeface="宋体" pitchFamily="2" charset="-122"/>
              </a:rPr>
              <a:t>市场运行调控关系是指国家为了建立社会主义市场经济秩序</a:t>
            </a:r>
            <a:r>
              <a:rPr lang="en-US" altLang="zh-CN" sz="2000" dirty="0" smtClean="0">
                <a:latin typeface="宋体" pitchFamily="2" charset="-122"/>
                <a:ea typeface="宋体" pitchFamily="2" charset="-122"/>
              </a:rPr>
              <a:t>,</a:t>
            </a:r>
            <a:r>
              <a:rPr lang="zh-CN" altLang="en-US" sz="2000" dirty="0" smtClean="0">
                <a:latin typeface="宋体" pitchFamily="2" charset="-122"/>
                <a:ea typeface="宋体" pitchFamily="2" charset="-122"/>
              </a:rPr>
              <a:t>维护国家、生产经营者和消费者的合法权益而干预市场所发生的经济关系</a:t>
            </a:r>
            <a:r>
              <a:rPr lang="en-US" altLang="zh-CN" sz="2000" dirty="0" smtClean="0">
                <a:latin typeface="宋体" pitchFamily="2" charset="-122"/>
                <a:ea typeface="宋体" pitchFamily="2" charset="-122"/>
              </a:rPr>
              <a:t>. </a:t>
            </a:r>
            <a:endParaRPr lang="zh-CN" altLang="en-US" sz="2000" dirty="0" smtClean="0">
              <a:latin typeface="宋体" pitchFamily="2" charset="-122"/>
              <a:ea typeface="宋体" pitchFamily="2" charset="-122"/>
            </a:endParaRPr>
          </a:p>
          <a:p>
            <a:pPr indent="534988"/>
            <a:r>
              <a:rPr lang="en-US" altLang="zh-CN" sz="2000" b="1" dirty="0" smtClean="0">
                <a:latin typeface="宋体" pitchFamily="2" charset="-122"/>
                <a:ea typeface="宋体" pitchFamily="2" charset="-122"/>
              </a:rPr>
              <a:t>3.</a:t>
            </a:r>
            <a:r>
              <a:rPr lang="zh-CN" altLang="en-US" sz="2000" b="1" dirty="0" smtClean="0">
                <a:latin typeface="宋体" pitchFamily="2" charset="-122"/>
                <a:ea typeface="宋体" pitchFamily="2" charset="-122"/>
              </a:rPr>
              <a:t>宏观经济调控关系</a:t>
            </a:r>
            <a:endParaRPr lang="en-US" altLang="zh-CN" sz="2000" b="1" dirty="0" smtClean="0">
              <a:latin typeface="宋体" pitchFamily="2" charset="-122"/>
              <a:ea typeface="宋体" pitchFamily="2" charset="-122"/>
            </a:endParaRPr>
          </a:p>
          <a:p>
            <a:pPr indent="534988"/>
            <a:r>
              <a:rPr lang="zh-CN" altLang="en-US" sz="2000" dirty="0" smtClean="0">
                <a:latin typeface="宋体" pitchFamily="2" charset="-122"/>
                <a:ea typeface="宋体" pitchFamily="2" charset="-122"/>
              </a:rPr>
              <a:t> 宏观经济调控关系是指国家从长远和社会公共利益出发</a:t>
            </a:r>
            <a:r>
              <a:rPr lang="en-US" altLang="zh-CN" sz="2000" dirty="0" smtClean="0">
                <a:latin typeface="宋体" pitchFamily="2" charset="-122"/>
                <a:ea typeface="宋体" pitchFamily="2" charset="-122"/>
              </a:rPr>
              <a:t>,</a:t>
            </a:r>
            <a:r>
              <a:rPr lang="zh-CN" altLang="en-US" sz="2000" dirty="0" smtClean="0">
                <a:latin typeface="宋体" pitchFamily="2" charset="-122"/>
                <a:ea typeface="宋体" pitchFamily="2" charset="-122"/>
              </a:rPr>
              <a:t>对关系国计民生的重大经济因素</a:t>
            </a:r>
            <a:r>
              <a:rPr lang="en-US" altLang="zh-CN" sz="2000" dirty="0" smtClean="0">
                <a:latin typeface="宋体" pitchFamily="2" charset="-122"/>
                <a:ea typeface="宋体" pitchFamily="2" charset="-122"/>
              </a:rPr>
              <a:t>,</a:t>
            </a:r>
            <a:r>
              <a:rPr lang="zh-CN" altLang="en-US" sz="2000" dirty="0" smtClean="0">
                <a:latin typeface="宋体" pitchFamily="2" charset="-122"/>
                <a:ea typeface="宋体" pitchFamily="2" charset="-122"/>
              </a:rPr>
              <a:t>在实行全局性的管理过程中与其他社会组织所发生的具有隶属性或指导性的社会经 济关系</a:t>
            </a:r>
            <a:r>
              <a:rPr lang="en-US" altLang="zh-CN" sz="2000" dirty="0" smtClean="0">
                <a:latin typeface="宋体" pitchFamily="2" charset="-122"/>
                <a:ea typeface="宋体" pitchFamily="2" charset="-122"/>
              </a:rPr>
              <a:t>.</a:t>
            </a:r>
            <a:r>
              <a:rPr lang="zh-CN" altLang="en-US" sz="2000" dirty="0" smtClean="0">
                <a:latin typeface="宋体" pitchFamily="2" charset="-122"/>
                <a:ea typeface="宋体" pitchFamily="2" charset="-122"/>
              </a:rPr>
              <a:t>这种关系既包括上下级组织之间的命令与服从、指导与被指导的关系</a:t>
            </a:r>
            <a:r>
              <a:rPr lang="en-US" altLang="zh-CN" sz="2000" dirty="0" smtClean="0">
                <a:latin typeface="宋体" pitchFamily="2" charset="-122"/>
                <a:ea typeface="宋体" pitchFamily="2" charset="-122"/>
              </a:rPr>
              <a:t>,</a:t>
            </a:r>
            <a:r>
              <a:rPr lang="zh-CN" altLang="en-US" sz="2000" dirty="0" smtClean="0">
                <a:latin typeface="宋体" pitchFamily="2" charset="-122"/>
                <a:ea typeface="宋体" pitchFamily="2" charset="-122"/>
              </a:rPr>
              <a:t>又包括同一 级别组织之间在业务上的管理与执行的关系</a:t>
            </a:r>
            <a:r>
              <a:rPr lang="en-US" altLang="zh-CN" sz="2000" dirty="0" smtClean="0">
                <a:latin typeface="宋体" pitchFamily="2" charset="-122"/>
                <a:ea typeface="宋体" pitchFamily="2" charset="-122"/>
              </a:rPr>
              <a:t>. </a:t>
            </a:r>
          </a:p>
          <a:p>
            <a:pPr indent="534988"/>
            <a:r>
              <a:rPr lang="en-US" altLang="zh-CN" sz="2000" b="1" dirty="0" smtClean="0">
                <a:latin typeface="宋体" pitchFamily="2" charset="-122"/>
                <a:ea typeface="宋体" pitchFamily="2" charset="-122"/>
              </a:rPr>
              <a:t>4.</a:t>
            </a:r>
            <a:r>
              <a:rPr lang="zh-CN" altLang="en-US" sz="2000" b="1" dirty="0" smtClean="0">
                <a:latin typeface="宋体" pitchFamily="2" charset="-122"/>
                <a:ea typeface="宋体" pitchFamily="2" charset="-122"/>
              </a:rPr>
              <a:t>社会保障关系 </a:t>
            </a:r>
            <a:endParaRPr lang="en-US" altLang="zh-CN" sz="2000" b="1" dirty="0" smtClean="0">
              <a:latin typeface="宋体" pitchFamily="2" charset="-122"/>
              <a:ea typeface="宋体" pitchFamily="2" charset="-122"/>
            </a:endParaRPr>
          </a:p>
          <a:p>
            <a:pPr indent="534988"/>
            <a:r>
              <a:rPr lang="zh-CN" altLang="en-US" sz="2000" dirty="0" smtClean="0">
                <a:latin typeface="宋体" pitchFamily="2" charset="-122"/>
                <a:ea typeface="宋体" pitchFamily="2" charset="-122"/>
              </a:rPr>
              <a:t>社会保障关系是指对作为劳动力资源的劳动者实行社会保障过程中发生的经济关系</a:t>
            </a:r>
            <a:r>
              <a:rPr lang="en-US" altLang="zh-CN" sz="2000" dirty="0" smtClean="0">
                <a:latin typeface="宋体" pitchFamily="2" charset="-122"/>
                <a:ea typeface="宋体" pitchFamily="2" charset="-122"/>
              </a:rPr>
              <a:t>. </a:t>
            </a:r>
            <a:endParaRPr kumimoji="1" lang="zh-CN" altLang="en-US" sz="2000" dirty="0">
              <a:latin typeface="宋体" pitchFamily="2" charset="-122"/>
              <a:ea typeface="宋体" pitchFamily="2" charset="-122"/>
            </a:endParaRPr>
          </a:p>
        </p:txBody>
      </p:sp>
    </p:spTree>
    <p:extLst>
      <p:ext uri="{BB962C8B-B14F-4D97-AF65-F5344CB8AC3E}">
        <p14:creationId xmlns:p14="http://schemas.microsoft.com/office/powerpoint/2010/main" val="2154804165"/>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smtClean="0"/>
              <a:t>经济法</a:t>
            </a:r>
            <a:r>
              <a:rPr lang="zh-CN" altLang="en-US" sz="3200" b="1" dirty="0"/>
              <a:t>的基本原则 </a:t>
            </a:r>
          </a:p>
        </p:txBody>
      </p:sp>
      <p:sp>
        <p:nvSpPr>
          <p:cNvPr id="37" name="文本框 36"/>
          <p:cNvSpPr txBox="1"/>
          <p:nvPr/>
        </p:nvSpPr>
        <p:spPr>
          <a:xfrm>
            <a:off x="779753" y="980510"/>
            <a:ext cx="10626924" cy="4893647"/>
          </a:xfrm>
          <a:prstGeom prst="rect">
            <a:avLst/>
          </a:prstGeom>
          <a:noFill/>
        </p:spPr>
        <p:txBody>
          <a:bodyPr wrap="square" rtlCol="0">
            <a:spAutoFit/>
          </a:bodyPr>
          <a:lstStyle/>
          <a:p>
            <a:pPr indent="534988"/>
            <a:r>
              <a:rPr lang="zh-CN" altLang="en-US" sz="2400" dirty="0"/>
              <a:t>经济法的基本原则是在经济法的立法和适用中应当遵循的准则</a:t>
            </a:r>
            <a:r>
              <a:rPr lang="en-US" altLang="zh-CN" sz="2400" dirty="0"/>
              <a:t>,</a:t>
            </a:r>
            <a:r>
              <a:rPr lang="zh-CN" altLang="en-US" sz="2400" dirty="0"/>
              <a:t>它是经济法精神和</a:t>
            </a:r>
            <a:r>
              <a:rPr lang="zh-CN" altLang="en-US" sz="2400" dirty="0" smtClean="0"/>
              <a:t>价值</a:t>
            </a:r>
            <a:r>
              <a:rPr lang="zh-CN" altLang="en-US" sz="2400" dirty="0"/>
              <a:t>的反映</a:t>
            </a:r>
            <a:r>
              <a:rPr lang="en-US" altLang="zh-CN" sz="2400" dirty="0"/>
              <a:t>,</a:t>
            </a:r>
            <a:r>
              <a:rPr lang="zh-CN" altLang="en-US" sz="2400" dirty="0"/>
              <a:t>是经济法宗旨和本质的具体体现</a:t>
            </a:r>
            <a:r>
              <a:rPr lang="en-US" altLang="zh-CN" sz="2400" dirty="0"/>
              <a:t>. </a:t>
            </a:r>
            <a:endParaRPr lang="zh-CN" altLang="en-US" sz="2400" dirty="0"/>
          </a:p>
          <a:p>
            <a:endParaRPr lang="en-US" altLang="zh-CN" sz="2400" dirty="0" smtClean="0"/>
          </a:p>
          <a:p>
            <a:r>
              <a:rPr lang="en-US" altLang="zh-CN" sz="2400" b="1" dirty="0" smtClean="0"/>
              <a:t>(</a:t>
            </a:r>
            <a:r>
              <a:rPr lang="zh-CN" altLang="en-US" sz="2400" b="1" dirty="0" smtClean="0"/>
              <a:t>一</a:t>
            </a:r>
            <a:r>
              <a:rPr lang="en-US" altLang="zh-CN" sz="2400" b="1" dirty="0" smtClean="0"/>
              <a:t>)</a:t>
            </a:r>
            <a:r>
              <a:rPr lang="zh-CN" altLang="en-US" sz="2400" b="1" dirty="0" smtClean="0"/>
              <a:t>平衡协调原则</a:t>
            </a:r>
            <a:endParaRPr lang="en-US" altLang="zh-CN" sz="2400" b="1" dirty="0" smtClean="0"/>
          </a:p>
          <a:p>
            <a:pPr indent="534988"/>
            <a:r>
              <a:rPr lang="zh-CN" altLang="en-US" sz="2400" dirty="0" smtClean="0"/>
              <a:t>平衡</a:t>
            </a:r>
            <a:r>
              <a:rPr lang="zh-CN" altLang="en-US" sz="2400" dirty="0"/>
              <a:t>协调原则</a:t>
            </a:r>
            <a:r>
              <a:rPr lang="en-US" altLang="zh-CN" sz="2400" dirty="0"/>
              <a:t>,</a:t>
            </a:r>
            <a:r>
              <a:rPr lang="zh-CN" altLang="en-US" sz="2400" dirty="0"/>
              <a:t>就是指经济法从社会整体利益出发</a:t>
            </a:r>
            <a:r>
              <a:rPr lang="en-US" altLang="zh-CN" sz="2400" dirty="0"/>
              <a:t>,</a:t>
            </a:r>
            <a:r>
              <a:rPr lang="zh-CN" altLang="en-US" sz="2400" dirty="0"/>
              <a:t>协调各利益主体的行为</a:t>
            </a:r>
            <a:r>
              <a:rPr lang="en-US" altLang="zh-CN" sz="2400" dirty="0"/>
              <a:t>,</a:t>
            </a:r>
            <a:r>
              <a:rPr lang="zh-CN" altLang="en-US" sz="2400" dirty="0" smtClean="0"/>
              <a:t>平衡其相互利益关</a:t>
            </a:r>
            <a:r>
              <a:rPr lang="zh-CN" altLang="en-US" sz="2400" dirty="0"/>
              <a:t>系</a:t>
            </a:r>
            <a:r>
              <a:rPr lang="en-US" altLang="zh-CN" sz="2400" dirty="0"/>
              <a:t>,</a:t>
            </a:r>
            <a:r>
              <a:rPr lang="zh-CN" altLang="en-US" sz="2400" dirty="0"/>
              <a:t>以引导、促进或强制个人目标和行为运行在社会整体发展目标和运行秩序的轨 道上</a:t>
            </a:r>
            <a:r>
              <a:rPr lang="en-US" altLang="zh-CN" sz="2400" dirty="0"/>
              <a:t>,</a:t>
            </a:r>
            <a:r>
              <a:rPr lang="zh-CN" altLang="en-US" sz="2400" dirty="0"/>
              <a:t>从而达到经济总量的平衡、经济结构的优化和经济秩序的和谐</a:t>
            </a:r>
            <a:r>
              <a:rPr lang="en-US" altLang="zh-CN" sz="2400" dirty="0"/>
              <a:t>. </a:t>
            </a:r>
            <a:endParaRPr lang="zh-CN" altLang="en-US" sz="2400" dirty="0"/>
          </a:p>
          <a:p>
            <a:pPr indent="534988"/>
            <a:r>
              <a:rPr lang="zh-CN" altLang="en-US" sz="2400" dirty="0"/>
              <a:t>平衡协调是不同社会经济制度的经济法所共同遵循的一项主导性原则</a:t>
            </a:r>
            <a:r>
              <a:rPr lang="en-US" altLang="zh-CN" sz="2400" dirty="0"/>
              <a:t>,</a:t>
            </a:r>
            <a:r>
              <a:rPr lang="zh-CN" altLang="en-US" sz="2400" dirty="0"/>
              <a:t>是由经济法的 社会性和公私同一性所决定的</a:t>
            </a:r>
            <a:r>
              <a:rPr lang="en-US" altLang="zh-CN" sz="2400" dirty="0"/>
              <a:t>.</a:t>
            </a:r>
            <a:r>
              <a:rPr lang="zh-CN" altLang="en-US" sz="2400" dirty="0"/>
              <a:t>平衡协调是一种价值体现</a:t>
            </a:r>
            <a:r>
              <a:rPr lang="en-US" altLang="zh-CN" sz="2400" dirty="0"/>
              <a:t>,</a:t>
            </a:r>
            <a:r>
              <a:rPr lang="zh-CN" altLang="en-US" sz="2400" dirty="0"/>
              <a:t>经济法兼顾公与私</a:t>
            </a:r>
            <a:r>
              <a:rPr lang="en-US" altLang="zh-CN" sz="2400" dirty="0"/>
              <a:t>,</a:t>
            </a:r>
            <a:r>
              <a:rPr lang="zh-CN" altLang="en-US" sz="2400" dirty="0"/>
              <a:t>既要保持整 个社会范围内的经济秩序</a:t>
            </a:r>
            <a:r>
              <a:rPr lang="en-US" altLang="zh-CN" sz="2400" dirty="0"/>
              <a:t>,</a:t>
            </a:r>
            <a:r>
              <a:rPr lang="zh-CN" altLang="en-US" sz="2400" dirty="0"/>
              <a:t>实现整体社会效益的增加</a:t>
            </a:r>
            <a:r>
              <a:rPr lang="en-US" altLang="zh-CN" sz="2400" dirty="0"/>
              <a:t>,</a:t>
            </a:r>
            <a:r>
              <a:rPr lang="zh-CN" altLang="en-US" sz="2400" dirty="0"/>
              <a:t>又要保证民法调整范围内的意思自 治</a:t>
            </a:r>
            <a:r>
              <a:rPr lang="en-US" altLang="zh-CN" sz="2400" dirty="0"/>
              <a:t>.</a:t>
            </a:r>
            <a:r>
              <a:rPr lang="zh-CN" altLang="en-US" sz="2400" dirty="0"/>
              <a:t>只有通过经济法的平衡协调</a:t>
            </a:r>
            <a:r>
              <a:rPr lang="en-US" altLang="zh-CN" sz="2400" dirty="0"/>
              <a:t>,</a:t>
            </a:r>
            <a:r>
              <a:rPr lang="zh-CN" altLang="en-US" sz="2400" dirty="0"/>
              <a:t>方可创造并维护一个令自由市场机制和民法得以发挥作 用的外部环境</a:t>
            </a:r>
            <a:r>
              <a:rPr lang="en-US" altLang="zh-CN" sz="2400" dirty="0"/>
              <a:t>. </a:t>
            </a:r>
            <a:endParaRPr lang="zh-CN" altLang="en-US" sz="2400" dirty="0"/>
          </a:p>
        </p:txBody>
      </p:sp>
    </p:spTree>
    <p:extLst>
      <p:ext uri="{BB962C8B-B14F-4D97-AF65-F5344CB8AC3E}">
        <p14:creationId xmlns:p14="http://schemas.microsoft.com/office/powerpoint/2010/main" val="1935230936"/>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组合 1"/>
          <p:cNvGrpSpPr/>
          <p:nvPr/>
        </p:nvGrpSpPr>
        <p:grpSpPr>
          <a:xfrm>
            <a:off x="0" y="304800"/>
            <a:ext cx="304800" cy="487680"/>
            <a:chOff x="2164080" y="345440"/>
            <a:chExt cx="304800" cy="487680"/>
          </a:xfrm>
        </p:grpSpPr>
        <p:sp>
          <p:nvSpPr>
            <p:cNvPr id="3" name="矩形 2"/>
            <p:cNvSpPr/>
            <p:nvPr/>
          </p:nvSpPr>
          <p:spPr>
            <a:xfrm>
              <a:off x="216408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4" name="矩形 3"/>
            <p:cNvSpPr/>
            <p:nvPr/>
          </p:nvSpPr>
          <p:spPr>
            <a:xfrm>
              <a:off x="228600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sp>
          <p:nvSpPr>
            <p:cNvPr id="5" name="矩形 4"/>
            <p:cNvSpPr/>
            <p:nvPr/>
          </p:nvSpPr>
          <p:spPr>
            <a:xfrm>
              <a:off x="2407920" y="345440"/>
              <a:ext cx="60960" cy="48768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tx1"/>
                </a:solidFill>
                <a:cs typeface="+mn-ea"/>
                <a:sym typeface="+mn-lt"/>
              </a:endParaRPr>
            </a:p>
          </p:txBody>
        </p:sp>
      </p:grpSp>
      <p:sp>
        <p:nvSpPr>
          <p:cNvPr id="6" name="文本框 5"/>
          <p:cNvSpPr txBox="1"/>
          <p:nvPr/>
        </p:nvSpPr>
        <p:spPr>
          <a:xfrm>
            <a:off x="548639" y="256252"/>
            <a:ext cx="5444321" cy="584776"/>
          </a:xfrm>
          <a:prstGeom prst="rect">
            <a:avLst/>
          </a:prstGeom>
          <a:noFill/>
        </p:spPr>
        <p:txBody>
          <a:bodyPr wrap="square" rtlCol="0">
            <a:spAutoFit/>
          </a:bodyPr>
          <a:lstStyle/>
          <a:p>
            <a:r>
              <a:rPr lang="zh-CN" altLang="en-US" sz="3200" b="1" dirty="0" smtClean="0"/>
              <a:t>经济法</a:t>
            </a:r>
            <a:r>
              <a:rPr lang="zh-CN" altLang="en-US" sz="3200" b="1" dirty="0"/>
              <a:t>的基本原则 </a:t>
            </a:r>
          </a:p>
        </p:txBody>
      </p:sp>
      <p:sp>
        <p:nvSpPr>
          <p:cNvPr id="37" name="文本框 36"/>
          <p:cNvSpPr txBox="1"/>
          <p:nvPr/>
        </p:nvSpPr>
        <p:spPr>
          <a:xfrm>
            <a:off x="779753" y="980510"/>
            <a:ext cx="10626924" cy="4154983"/>
          </a:xfrm>
          <a:prstGeom prst="rect">
            <a:avLst/>
          </a:prstGeom>
          <a:noFill/>
        </p:spPr>
        <p:txBody>
          <a:bodyPr wrap="square" rtlCol="0">
            <a:spAutoFit/>
          </a:bodyPr>
          <a:lstStyle/>
          <a:p>
            <a:pPr indent="534988"/>
            <a:r>
              <a:rPr lang="zh-CN" altLang="en-US" sz="2400" dirty="0"/>
              <a:t>经济法的基本原则是在经济法的立法和适用中应当遵循的准则</a:t>
            </a:r>
            <a:r>
              <a:rPr lang="en-US" altLang="zh-CN" sz="2400" dirty="0"/>
              <a:t>,</a:t>
            </a:r>
            <a:r>
              <a:rPr lang="zh-CN" altLang="en-US" sz="2400" dirty="0"/>
              <a:t>它是经济法精神和价 值的反映</a:t>
            </a:r>
            <a:r>
              <a:rPr lang="en-US" altLang="zh-CN" sz="2400" dirty="0"/>
              <a:t>,</a:t>
            </a:r>
            <a:r>
              <a:rPr lang="zh-CN" altLang="en-US" sz="2400" dirty="0"/>
              <a:t>是经济法宗旨和本质的具体体现</a:t>
            </a:r>
            <a:r>
              <a:rPr lang="en-US" altLang="zh-CN" sz="2400" dirty="0"/>
              <a:t>. </a:t>
            </a:r>
            <a:endParaRPr lang="zh-CN" altLang="en-US" sz="2400" dirty="0"/>
          </a:p>
          <a:p>
            <a:endParaRPr lang="en-US" altLang="zh-CN" sz="2400" dirty="0" smtClean="0"/>
          </a:p>
          <a:p>
            <a:r>
              <a:rPr lang="en-US" altLang="zh-CN" sz="2400" b="1" dirty="0"/>
              <a:t>(</a:t>
            </a:r>
            <a:r>
              <a:rPr lang="zh-CN" altLang="en-US" sz="2400" b="1" dirty="0" smtClean="0"/>
              <a:t>二</a:t>
            </a:r>
            <a:r>
              <a:rPr lang="en-US" altLang="zh-CN" sz="2400" b="1" dirty="0" smtClean="0"/>
              <a:t>)</a:t>
            </a:r>
            <a:r>
              <a:rPr lang="zh-CN" altLang="en-US" sz="2400" b="1" dirty="0" smtClean="0"/>
              <a:t>维护公平竞争原则 </a:t>
            </a:r>
            <a:endParaRPr lang="en-US" altLang="zh-CN" sz="2400" b="1" dirty="0" smtClean="0"/>
          </a:p>
          <a:p>
            <a:r>
              <a:rPr lang="zh-CN" altLang="en-US" sz="2400" dirty="0" smtClean="0"/>
              <a:t>维护</a:t>
            </a:r>
            <a:r>
              <a:rPr lang="zh-CN" altLang="en-US" sz="2400" dirty="0"/>
              <a:t>公平竞争原则</a:t>
            </a:r>
            <a:r>
              <a:rPr lang="en-US" altLang="zh-CN" sz="2400" dirty="0"/>
              <a:t>,</a:t>
            </a:r>
            <a:r>
              <a:rPr lang="zh-CN" altLang="en-US" sz="2400" dirty="0"/>
              <a:t>是指经济法以消极反对和禁止、积极引导和促进的方式维护市场经 </a:t>
            </a:r>
            <a:r>
              <a:rPr lang="zh-CN" altLang="en-US" sz="2400" dirty="0" smtClean="0"/>
              <a:t>济</a:t>
            </a:r>
            <a:r>
              <a:rPr lang="zh-CN" altLang="en-US" sz="2400" dirty="0"/>
              <a:t>下平等、自由、正当的竞争</a:t>
            </a:r>
            <a:r>
              <a:rPr lang="en-US" altLang="zh-CN" sz="2400" dirty="0"/>
              <a:t>.</a:t>
            </a:r>
            <a:r>
              <a:rPr lang="zh-CN" altLang="en-US" sz="2400" dirty="0"/>
              <a:t>维护公平竞争原则</a:t>
            </a:r>
            <a:r>
              <a:rPr lang="en-US" altLang="zh-CN" sz="2400" dirty="0"/>
              <a:t>,</a:t>
            </a:r>
            <a:r>
              <a:rPr lang="zh-CN" altLang="en-US" sz="2400" dirty="0"/>
              <a:t>是经济法反映社会化市场经济的内在要 求和理念的一项核心的、基本性的原则</a:t>
            </a:r>
            <a:r>
              <a:rPr lang="en-US" altLang="zh-CN" sz="2400" dirty="0"/>
              <a:t>.</a:t>
            </a:r>
            <a:r>
              <a:rPr lang="zh-CN" altLang="en-US" sz="2400" dirty="0"/>
              <a:t>此原则的要求不仅直接体现在竞争法</a:t>
            </a:r>
            <a:r>
              <a:rPr lang="en-US" altLang="zh-CN" sz="2400" dirty="0"/>
              <a:t>———«</a:t>
            </a:r>
            <a:r>
              <a:rPr lang="zh-CN" altLang="en-US" sz="2400" dirty="0" smtClean="0"/>
              <a:t>中华人民共和国反垄断法</a:t>
            </a:r>
            <a:r>
              <a:rPr lang="en-US" altLang="zh-CN" sz="2400" dirty="0" smtClean="0"/>
              <a:t>»(</a:t>
            </a:r>
            <a:r>
              <a:rPr lang="zh-CN" altLang="en-US" sz="2400" dirty="0" smtClean="0"/>
              <a:t>以下简称</a:t>
            </a:r>
            <a:r>
              <a:rPr lang="en-US" altLang="zh-CN" sz="2400" dirty="0" smtClean="0"/>
              <a:t>«</a:t>
            </a:r>
            <a:r>
              <a:rPr lang="zh-CN" altLang="en-US" sz="2400" dirty="0" smtClean="0"/>
              <a:t>反垄断法 </a:t>
            </a:r>
            <a:r>
              <a:rPr lang="en-US" altLang="zh-CN" sz="2400" dirty="0"/>
              <a:t>»)</a:t>
            </a:r>
            <a:r>
              <a:rPr lang="zh-CN" altLang="en-US" sz="2400" dirty="0"/>
              <a:t>和 </a:t>
            </a:r>
            <a:r>
              <a:rPr lang="en-US" altLang="zh-CN" sz="2400" dirty="0"/>
              <a:t>«</a:t>
            </a:r>
            <a:r>
              <a:rPr lang="zh-CN" altLang="en-US" sz="2400" dirty="0" smtClean="0"/>
              <a:t>中华人民共和国反不正当竞争法 </a:t>
            </a:r>
            <a:r>
              <a:rPr lang="en-US" altLang="zh-CN" sz="2400" dirty="0"/>
              <a:t>»(</a:t>
            </a:r>
            <a:r>
              <a:rPr lang="zh-CN" altLang="en-US" sz="2400" dirty="0" smtClean="0"/>
              <a:t>以下简称 </a:t>
            </a:r>
            <a:r>
              <a:rPr lang="en-US" altLang="zh-CN" sz="2400" dirty="0"/>
              <a:t>«</a:t>
            </a:r>
            <a:r>
              <a:rPr lang="zh-CN" altLang="en-US" sz="2400" dirty="0"/>
              <a:t>反不正当竞争法</a:t>
            </a:r>
            <a:r>
              <a:rPr lang="en-US" altLang="zh-CN" sz="2400" dirty="0"/>
              <a:t>»)</a:t>
            </a:r>
            <a:r>
              <a:rPr lang="zh-CN" altLang="en-US" sz="2400" dirty="0"/>
              <a:t>中</a:t>
            </a:r>
            <a:r>
              <a:rPr lang="en-US" altLang="zh-CN" sz="2400" dirty="0"/>
              <a:t>,</a:t>
            </a:r>
            <a:r>
              <a:rPr lang="zh-CN" altLang="en-US" sz="2400" dirty="0"/>
              <a:t>而且在经济的各项制度诸如发展计划、产业政策、财政税收、金融外 汇、企业组织、经济合同等制度中都有体现</a:t>
            </a:r>
            <a:r>
              <a:rPr lang="en-US" altLang="zh-CN" sz="2400" dirty="0"/>
              <a:t>. </a:t>
            </a:r>
            <a:endParaRPr lang="zh-CN" altLang="en-US" sz="2400" dirty="0"/>
          </a:p>
        </p:txBody>
      </p:sp>
    </p:spTree>
    <p:extLst>
      <p:ext uri="{BB962C8B-B14F-4D97-AF65-F5344CB8AC3E}">
        <p14:creationId xmlns:p14="http://schemas.microsoft.com/office/powerpoint/2010/main" val="316193195"/>
      </p:ext>
    </p:extLst>
  </p:cSld>
  <p:clrMapOvr>
    <a:masterClrMapping/>
  </p:clrMapOvr>
  <mc:AlternateContent xmlns:mc="http://schemas.openxmlformats.org/markup-compatibility/2006" xmlns:p14="http://schemas.microsoft.com/office/powerpoint/2010/main">
    <mc:Choice Requires="p14">
      <p:transition spd="slow" p14:dur="1600">
        <p14:conveyor dir="l"/>
      </p:transition>
    </mc:Choice>
    <mc:Fallback xmlns="">
      <p:transition spd="slow">
        <p:fade/>
      </p:transition>
    </mc:Fallback>
  </mc:AlternateContent>
  <p:timing>
    <p:tnLst>
      <p:par>
        <p:cTn id="1" dur="indefinite" restart="never" nodeType="tmRoot"/>
      </p:par>
    </p:tnLst>
  </p:timing>
</p:sld>
</file>

<file path=ppt/tags/tag1.xml><?xml version="1.0" encoding="utf-8"?>
<p:tagLst xmlns:a="http://schemas.openxmlformats.org/drawingml/2006/main" xmlns:r="http://schemas.openxmlformats.org/officeDocument/2006/relationships" xmlns:p="http://schemas.openxmlformats.org/presentationml/2006/main">
  <p:tag name="ISPRING_PRESENTATION_TITLE" val="72"/>
</p:tagLst>
</file>

<file path=ppt/tags/tag10.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4"/>
</p:tagLst>
</file>

<file path=ppt/tags/tag11.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4"/>
</p:tagLst>
</file>

<file path=ppt/tags/tag12.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4"/>
</p:tagLst>
</file>

<file path=ppt/tags/tag13.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4"/>
</p:tagLst>
</file>

<file path=ppt/tags/tag14.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1"/>
</p:tagLst>
</file>

<file path=ppt/tags/tag15.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2"/>
</p:tagLst>
</file>

<file path=ppt/tags/tag16.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3"/>
</p:tagLst>
</file>

<file path=ppt/tags/tag17.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4"/>
</p:tagLst>
</file>

<file path=ppt/tags/tag18.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4"/>
</p:tagLst>
</file>

<file path=ppt/tags/tag19.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4"/>
</p:tagLst>
</file>

<file path=ppt/tags/tag2.xml><?xml version="1.0" encoding="utf-8"?>
<p:tagLst xmlns:a="http://schemas.openxmlformats.org/drawingml/2006/main" xmlns:r="http://schemas.openxmlformats.org/officeDocument/2006/relationships" xmlns:p="http://schemas.openxmlformats.org/presentationml/2006/main">
  <p:tag name="PA" val="v3.2.0"/>
</p:tagLst>
</file>

<file path=ppt/tags/tag20.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4"/>
</p:tagLst>
</file>

<file path=ppt/tags/tag21.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NUMBER"/>
</p:tagLst>
</file>

<file path=ppt/tags/tag22.xml><?xml version="1.0" encoding="utf-8"?>
<p:tagLst xmlns:a="http://schemas.openxmlformats.org/drawingml/2006/main" xmlns:r="http://schemas.openxmlformats.org/officeDocument/2006/relationships" xmlns:p="http://schemas.openxmlformats.org/presentationml/2006/main">
  <p:tag name="MH" val="20170721170040"/>
  <p:tag name="MH_LIBRARY" val="CONTENTS"/>
  <p:tag name="MH_TYPE" val="TITLE"/>
  <p:tag name="ID" val="626775"/>
  <p:tag name="MH_ORDER" val="NUMBER"/>
  <p:tag name="PA" val="v3.2.0"/>
</p:tagLst>
</file>

<file path=ppt/tags/tag23.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OTHERS"/>
  <p:tag name="ID" val="626775"/>
</p:tagLst>
</file>

<file path=ppt/tags/tag24.xml><?xml version="1.0" encoding="utf-8"?>
<p:tagLst xmlns:a="http://schemas.openxmlformats.org/drawingml/2006/main" xmlns:r="http://schemas.openxmlformats.org/officeDocument/2006/relationships" xmlns:p="http://schemas.openxmlformats.org/presentationml/2006/main">
  <p:tag name="PA" val="v3.2.0"/>
</p:tagLst>
</file>

<file path=ppt/tags/tag3.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OTHERS"/>
  <p:tag name="ID" val="626775"/>
</p:tagLst>
</file>

<file path=ppt/tags/tag4.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OTHERS"/>
  <p:tag name="ID" val="626775"/>
  <p:tag name="PA" val="v3.2.0"/>
</p:tagLst>
</file>

<file path=ppt/tags/tag5.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OTHERS"/>
  <p:tag name="ID" val="626775"/>
</p:tagLst>
</file>

<file path=ppt/tags/tag6.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OTHERS"/>
  <p:tag name="ID" val="626775"/>
  <p:tag name="PA" val="v3.2.0"/>
</p:tagLst>
</file>

<file path=ppt/tags/tag7.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1"/>
</p:tagLst>
</file>

<file path=ppt/tags/tag8.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2"/>
</p:tagLst>
</file>

<file path=ppt/tags/tag9.xml><?xml version="1.0" encoding="utf-8"?>
<p:tagLst xmlns:a="http://schemas.openxmlformats.org/drawingml/2006/main" xmlns:r="http://schemas.openxmlformats.org/officeDocument/2006/relationships" xmlns:p="http://schemas.openxmlformats.org/presentationml/2006/main">
  <p:tag name="MH" val="20170813122641"/>
  <p:tag name="MH_LIBRARY" val="CONTENTS"/>
  <p:tag name="MH_TYPE" val="NUMBER"/>
  <p:tag name="ID" val="626775"/>
  <p:tag name="MH_ORDER" val="3"/>
</p:tagLst>
</file>

<file path=ppt/theme/theme1.xml><?xml version="1.0" encoding="utf-8"?>
<a:theme xmlns:a="http://schemas.openxmlformats.org/drawingml/2006/main" name="Office 主题​​">
  <a:themeElements>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等线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等线"/>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0.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1.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2.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3.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4.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5.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6.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7.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8.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19.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0.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1.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2.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3.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4.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5.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6.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27.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3.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4.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5.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6.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7.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8.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ppt/theme/themeOverride9.xml><?xml version="1.0" encoding="utf-8"?>
<a:themeOverride xmlns:a="http://schemas.openxmlformats.org/drawingml/2006/main">
  <a:clrScheme name="Office">
    <a:dk1>
      <a:srgbClr val="000000"/>
    </a:dk1>
    <a:lt1>
      <a:srgbClr val="FFFFFF"/>
    </a:lt1>
    <a:dk2>
      <a:srgbClr val="778495"/>
    </a:dk2>
    <a:lt2>
      <a:srgbClr val="F0F0F0"/>
    </a:lt2>
    <a:accent1>
      <a:srgbClr val="CF8404"/>
    </a:accent1>
    <a:accent2>
      <a:srgbClr val="FAAA21"/>
    </a:accent2>
    <a:accent3>
      <a:srgbClr val="8A5903"/>
    </a:accent3>
    <a:accent4>
      <a:srgbClr val="9B6303"/>
    </a:accent4>
    <a:accent5>
      <a:srgbClr val="CF8404"/>
    </a:accent5>
    <a:accent6>
      <a:srgbClr val="684202"/>
    </a:accent6>
    <a:hlink>
      <a:srgbClr val="CF8404"/>
    </a:hlink>
    <a:folHlink>
      <a:srgbClr val="BFBFBF"/>
    </a:folHlink>
  </a:clrScheme>
</a:themeOverride>
</file>

<file path=docProps/app.xml><?xml version="1.0" encoding="utf-8"?>
<Properties xmlns="http://schemas.openxmlformats.org/officeDocument/2006/extended-properties" xmlns:vt="http://schemas.openxmlformats.org/officeDocument/2006/docPropsVTypes">
  <TotalTime>2853</TotalTime>
  <Words>5048</Words>
  <Application>Microsoft Office PowerPoint</Application>
  <PresentationFormat>自定义</PresentationFormat>
  <Paragraphs>241</Paragraphs>
  <Slides>28</Slides>
  <Notes>28</Notes>
  <HiddenSlides>0</HiddenSlides>
  <MMClips>0</MMClips>
  <ScaleCrop>false</ScaleCrop>
  <HeadingPairs>
    <vt:vector size="4" baseType="variant">
      <vt:variant>
        <vt:lpstr>主题</vt:lpstr>
      </vt:variant>
      <vt:variant>
        <vt:i4>1</vt:i4>
      </vt:variant>
      <vt:variant>
        <vt:lpstr>幻灯片标题</vt:lpstr>
      </vt:variant>
      <vt:variant>
        <vt:i4>28</vt:i4>
      </vt:variant>
    </vt:vector>
  </HeadingPairs>
  <TitlesOfParts>
    <vt:vector size="29" baseType="lpstr">
      <vt:lpstr>Office 主题​​</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72</dc:title>
  <dc:creator>刘思蜀</dc:creator>
  <cp:lastModifiedBy>SJYY</cp:lastModifiedBy>
  <cp:revision>493</cp:revision>
  <dcterms:created xsi:type="dcterms:W3CDTF">2017-08-16T15:25:39Z</dcterms:created>
  <dcterms:modified xsi:type="dcterms:W3CDTF">2017-11-24T05:47:34Z</dcterms:modified>
</cp:coreProperties>
</file>

<file path=docProps/thumbnail.jpeg>
</file>