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tags/tag6.xml" ContentType="application/vnd.openxmlformats-officedocument.presentationml.tag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332" r:id="rId2"/>
    <p:sldId id="348" r:id="rId3"/>
    <p:sldId id="333" r:id="rId4"/>
    <p:sldId id="334" r:id="rId5"/>
    <p:sldId id="335" r:id="rId6"/>
    <p:sldId id="336" r:id="rId7"/>
    <p:sldId id="337" r:id="rId8"/>
    <p:sldId id="338" r:id="rId9"/>
    <p:sldId id="339" r:id="rId10"/>
    <p:sldId id="340" r:id="rId11"/>
    <p:sldId id="341" r:id="rId12"/>
    <p:sldId id="342" r:id="rId13"/>
    <p:sldId id="343" r:id="rId14"/>
    <p:sldId id="344" r:id="rId15"/>
    <p:sldId id="345" r:id="rId16"/>
    <p:sldId id="346" r:id="rId17"/>
    <p:sldId id="257" r:id="rId18"/>
  </p:sldIdLst>
  <p:sldSz cx="12192000" cy="6858000"/>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7" autoAdjust="0"/>
    <p:restoredTop sz="94728" autoAdjust="0"/>
  </p:normalViewPr>
  <p:slideViewPr>
    <p:cSldViewPr snapToGrid="0" showGuides="1">
      <p:cViewPr>
        <p:scale>
          <a:sx n="70" d="100"/>
          <a:sy n="70" d="100"/>
        </p:scale>
        <p:origin x="-930" y="-40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alphaModFix amt="25000"/>
            <a:lum/>
          </a:blip>
          <a:srcRect/>
          <a:tile tx="0" ty="0" sx="100000" sy="100000" flip="none" algn="tl"/>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jpeg"/><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themeOverride" Target="../theme/themeOverride16.xml"/><Relationship Id="rId5" Type="http://schemas.openxmlformats.org/officeDocument/2006/relationships/image" Target="../media/image2.jpeg"/><Relationship Id="rId4"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MH_Title"/>
          <p:cNvSpPr txBox="1">
            <a:spLocks noChangeArrowheads="1"/>
          </p:cNvSpPr>
          <p:nvPr>
            <p:custDataLst>
              <p:tags r:id="rId2"/>
            </p:custDataLst>
          </p:nvPr>
        </p:nvSpPr>
        <p:spPr bwMode="auto">
          <a:xfrm>
            <a:off x="1446271" y="2114407"/>
            <a:ext cx="6061639" cy="2771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en-US" altLang="zh-CN" sz="2800" dirty="0" smtClean="0">
                <a:solidFill>
                  <a:schemeClr val="accent2"/>
                </a:solidFill>
                <a:latin typeface="微软雅黑" pitchFamily="34" charset="-122"/>
                <a:ea typeface="微软雅黑" pitchFamily="34" charset="-122"/>
                <a:cs typeface="+mn-ea"/>
                <a:sym typeface="+mn-lt"/>
              </a:rPr>
              <a:t>01</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外商投资企业法概述</a:t>
            </a:r>
            <a:endParaRPr lang="en-US" altLang="zh-CN" sz="2800" dirty="0" smtClean="0">
              <a:latin typeface="微软雅黑" pitchFamily="34" charset="-122"/>
              <a:ea typeface="微软雅黑" pitchFamily="34" charset="-122"/>
              <a:cs typeface="+mn-ea"/>
              <a:sym typeface="+mn-lt"/>
            </a:endParaRPr>
          </a:p>
          <a:p>
            <a:pPr>
              <a:lnSpc>
                <a:spcPct val="150000"/>
              </a:lnSpc>
            </a:pPr>
            <a:r>
              <a:rPr lang="en-US" altLang="zh-CN" sz="2800" dirty="0" smtClean="0">
                <a:solidFill>
                  <a:srgbClr val="FAAA21"/>
                </a:solidFill>
                <a:latin typeface="微软雅黑" pitchFamily="34" charset="-122"/>
                <a:ea typeface="微软雅黑" pitchFamily="34" charset="-122"/>
                <a:cs typeface="+mn-ea"/>
                <a:sym typeface="+mn-lt"/>
              </a:rPr>
              <a:t>02</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中外合资经营企业法</a:t>
            </a:r>
            <a:endParaRPr lang="en-US" altLang="zh-CN" sz="2800" dirty="0" smtClean="0">
              <a:latin typeface="微软雅黑" pitchFamily="34" charset="-122"/>
              <a:ea typeface="微软雅黑" pitchFamily="34" charset="-122"/>
              <a:cs typeface="+mn-ea"/>
              <a:sym typeface="+mn-lt"/>
            </a:endParaRPr>
          </a:p>
          <a:p>
            <a:pPr>
              <a:lnSpc>
                <a:spcPct val="150000"/>
              </a:lnSpc>
            </a:pPr>
            <a:r>
              <a:rPr lang="en-US" altLang="zh-CN" sz="2800" dirty="0" smtClean="0">
                <a:solidFill>
                  <a:srgbClr val="FAAA21"/>
                </a:solidFill>
                <a:latin typeface="微软雅黑" pitchFamily="34" charset="-122"/>
                <a:ea typeface="微软雅黑" pitchFamily="34" charset="-122"/>
                <a:cs typeface="+mn-ea"/>
                <a:sym typeface="+mn-lt"/>
              </a:rPr>
              <a:t>03</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中外合作经营企业法</a:t>
            </a:r>
            <a:endParaRPr lang="en-US" altLang="zh-CN" sz="2800" dirty="0" smtClean="0">
              <a:latin typeface="微软雅黑" pitchFamily="34" charset="-122"/>
              <a:ea typeface="微软雅黑" pitchFamily="34" charset="-122"/>
              <a:cs typeface="+mn-ea"/>
              <a:sym typeface="+mn-lt"/>
            </a:endParaRPr>
          </a:p>
          <a:p>
            <a:pPr>
              <a:lnSpc>
                <a:spcPct val="150000"/>
              </a:lnSpc>
            </a:pPr>
            <a:r>
              <a:rPr lang="zh-CN" altLang="zh-CN" sz="2800" dirty="0" smtClean="0">
                <a:solidFill>
                  <a:schemeClr val="accent2"/>
                </a:solidFill>
                <a:latin typeface="微软雅黑" pitchFamily="34" charset="-122"/>
                <a:ea typeface="微软雅黑" pitchFamily="34" charset="-122"/>
                <a:cs typeface="+mn-ea"/>
                <a:sym typeface="+mn-lt"/>
              </a:rPr>
              <a:t>0</a:t>
            </a:r>
            <a:r>
              <a:rPr lang="en-US" altLang="zh-CN" sz="2800" dirty="0" smtClean="0">
                <a:solidFill>
                  <a:schemeClr val="accent2"/>
                </a:solidFill>
                <a:latin typeface="微软雅黑" pitchFamily="34" charset="-122"/>
                <a:ea typeface="微软雅黑" pitchFamily="34" charset="-122"/>
                <a:cs typeface="+mn-ea"/>
                <a:sym typeface="+mn-lt"/>
              </a:rPr>
              <a:t>4</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外资企业法</a:t>
            </a:r>
            <a:endParaRPr lang="zh-CN" altLang="en-US" sz="2800" dirty="0">
              <a:latin typeface="微软雅黑" pitchFamily="34" charset="-122"/>
              <a:ea typeface="微软雅黑" pitchFamily="34" charset="-122"/>
              <a:cs typeface="+mn-ea"/>
              <a:sym typeface="+mn-lt"/>
            </a:endParaRPr>
          </a:p>
        </p:txBody>
      </p:sp>
      <p:sp>
        <p:nvSpPr>
          <p:cNvPr id="6" name="PA_MH_Title"/>
          <p:cNvSpPr txBox="1">
            <a:spLocks noChangeArrowheads="1"/>
          </p:cNvSpPr>
          <p:nvPr>
            <p:custDataLst>
              <p:tags r:id="rId3"/>
            </p:custDataLst>
          </p:nvPr>
        </p:nvSpPr>
        <p:spPr bwMode="auto">
          <a:xfrm>
            <a:off x="2292824" y="1130342"/>
            <a:ext cx="3986423" cy="76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lnSpcReduction="10000"/>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b="1" dirty="0" smtClean="0">
                <a:latin typeface="微软雅黑" pitchFamily="34" charset="-122"/>
                <a:ea typeface="微软雅黑" pitchFamily="34" charset="-122"/>
                <a:sym typeface="+mn-lt"/>
              </a:rPr>
              <a:t>外商投资法</a:t>
            </a:r>
            <a:endParaRPr lang="zh-CN" altLang="en-US" sz="4000" b="1" dirty="0">
              <a:latin typeface="微软雅黑" pitchFamily="34" charset="-122"/>
              <a:ea typeface="微软雅黑" pitchFamily="34" charset="-122"/>
              <a:sym typeface="+mn-lt"/>
            </a:endParaRPr>
          </a:p>
        </p:txBody>
      </p:sp>
      <p:sp>
        <p:nvSpPr>
          <p:cNvPr id="7" name="MH_Number"/>
          <p:cNvSpPr/>
          <p:nvPr>
            <p:custDataLst>
              <p:tags r:id="rId4"/>
            </p:custDataLst>
          </p:nvPr>
        </p:nvSpPr>
        <p:spPr>
          <a:xfrm>
            <a:off x="1446271" y="1130342"/>
            <a:ext cx="708494" cy="769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en-US" altLang="zh-CN" sz="4000" dirty="0" smtClean="0">
                <a:solidFill>
                  <a:srgbClr val="FFFFFF"/>
                </a:solidFill>
                <a:latin typeface="微软雅黑" pitchFamily="34" charset="-122"/>
                <a:ea typeface="微软雅黑" pitchFamily="34" charset="-122"/>
                <a:cs typeface="+mn-ea"/>
                <a:sym typeface="+mn-lt"/>
              </a:rPr>
              <a:t>03</a:t>
            </a:r>
            <a:endParaRPr lang="zh-CN" altLang="en-US" sz="4000" dirty="0">
              <a:solidFill>
                <a:srgbClr val="FFFFFF"/>
              </a:solidFill>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63172609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
                                        </p:tgtEl>
                                        <p:attrNameLst>
                                          <p:attrName>ppt_y</p:attrName>
                                        </p:attrNameLst>
                                      </p:cBhvr>
                                      <p:tavLst>
                                        <p:tav tm="0">
                                          <p:val>
                                            <p:strVal val="#ppt_y"/>
                                          </p:val>
                                        </p:tav>
                                        <p:tav tm="100000">
                                          <p:val>
                                            <p:strVal val="#ppt_y"/>
                                          </p:val>
                                        </p:tav>
                                      </p:tavLst>
                                    </p:anim>
                                    <p:anim calcmode="lin" valueType="num">
                                      <p:cBhvr>
                                        <p:cTn id="1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
                                        </p:tgtEl>
                                      </p:cBhvr>
                                    </p:animEffect>
                                  </p:childTnLst>
                                </p:cTn>
                              </p:par>
                            </p:childTnLst>
                          </p:cTn>
                        </p:par>
                        <p:par>
                          <p:cTn id="18" fill="hold">
                            <p:stCondLst>
                              <p:cond delay="17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中外合资经营企业法 </a:t>
            </a:r>
          </a:p>
        </p:txBody>
      </p:sp>
      <p:sp>
        <p:nvSpPr>
          <p:cNvPr id="37" name="文本框 36"/>
          <p:cNvSpPr txBox="1"/>
          <p:nvPr/>
        </p:nvSpPr>
        <p:spPr>
          <a:xfrm>
            <a:off x="623800" y="869091"/>
            <a:ext cx="11183892" cy="5447645"/>
          </a:xfrm>
          <a:prstGeom prst="rect">
            <a:avLst/>
          </a:prstGeom>
          <a:noFill/>
        </p:spPr>
        <p:txBody>
          <a:bodyPr wrap="square" rtlCol="0">
            <a:spAutoFit/>
          </a:bodyPr>
          <a:lstStyle/>
          <a:p>
            <a:r>
              <a:rPr lang="zh-CN" altLang="en-US" sz="2400" dirty="0"/>
              <a:t>三、中外合资经营企业的组织机构 </a:t>
            </a:r>
          </a:p>
          <a:p>
            <a:pPr indent="534988"/>
            <a:r>
              <a:rPr lang="zh-CN" altLang="en-US" sz="2400" dirty="0"/>
              <a:t>合营企业的组织形式为有限责任公司</a:t>
            </a:r>
            <a:r>
              <a:rPr lang="en-US" altLang="zh-CN" sz="2400" dirty="0"/>
              <a:t>,</a:t>
            </a:r>
            <a:r>
              <a:rPr lang="zh-CN" altLang="en-US" sz="2400" dirty="0"/>
              <a:t>其组织机构包括董事会和经营管理机构</a:t>
            </a:r>
            <a:r>
              <a:rPr lang="en-US" altLang="zh-CN" sz="2400" dirty="0"/>
              <a:t>. </a:t>
            </a:r>
            <a:endParaRPr lang="zh-CN" altLang="en-US" sz="2400" dirty="0"/>
          </a:p>
          <a:p>
            <a:pPr indent="534988"/>
            <a:r>
              <a:rPr lang="en-US" altLang="zh-CN" sz="2000" dirty="0"/>
              <a:t>(</a:t>
            </a:r>
            <a:r>
              <a:rPr lang="zh-CN" altLang="en-US" sz="2000" dirty="0" smtClean="0"/>
              <a:t>一</a:t>
            </a:r>
            <a:r>
              <a:rPr lang="en-US" altLang="zh-CN" sz="2000" dirty="0" smtClean="0"/>
              <a:t>)</a:t>
            </a:r>
            <a:r>
              <a:rPr lang="zh-CN" altLang="en-US" sz="2000" dirty="0" smtClean="0"/>
              <a:t>董事会</a:t>
            </a:r>
            <a:endParaRPr lang="en-US" altLang="zh-CN" sz="2000" dirty="0" smtClean="0"/>
          </a:p>
          <a:p>
            <a:pPr indent="534988"/>
            <a:r>
              <a:rPr lang="zh-CN" altLang="en-US" sz="2000" dirty="0" smtClean="0"/>
              <a:t>合营企业</a:t>
            </a:r>
            <a:r>
              <a:rPr lang="zh-CN" altLang="en-US" sz="2000" dirty="0"/>
              <a:t>的董事会是合营企业的最高权力机构</a:t>
            </a:r>
            <a:r>
              <a:rPr lang="en-US" altLang="zh-CN" sz="2000" dirty="0"/>
              <a:t>,</a:t>
            </a:r>
            <a:r>
              <a:rPr lang="zh-CN" altLang="en-US" sz="2000" dirty="0"/>
              <a:t>决定合营企业的一切重大问题</a:t>
            </a:r>
            <a:r>
              <a:rPr lang="en-US" altLang="zh-CN" sz="2000" dirty="0"/>
              <a:t>. </a:t>
            </a:r>
            <a:r>
              <a:rPr lang="zh-CN" altLang="en-US" sz="2000" dirty="0"/>
              <a:t>董事会由董事长、副董事长及董事组成</a:t>
            </a:r>
            <a:r>
              <a:rPr lang="en-US" altLang="zh-CN" sz="2000" dirty="0"/>
              <a:t>.</a:t>
            </a:r>
            <a:r>
              <a:rPr lang="zh-CN" altLang="en-US" sz="2000" dirty="0"/>
              <a:t>董事会成员不得少于</a:t>
            </a:r>
            <a:r>
              <a:rPr lang="en-US" altLang="zh-CN" sz="2000" dirty="0"/>
              <a:t>3</a:t>
            </a:r>
            <a:r>
              <a:rPr lang="zh-CN" altLang="en-US" sz="2000" dirty="0"/>
              <a:t>人</a:t>
            </a:r>
            <a:r>
              <a:rPr lang="en-US" altLang="zh-CN" sz="2000" dirty="0"/>
              <a:t>.</a:t>
            </a:r>
            <a:r>
              <a:rPr lang="zh-CN" altLang="en-US" sz="2000" dirty="0"/>
              <a:t>董事长为企业的法 </a:t>
            </a:r>
          </a:p>
          <a:p>
            <a:pPr indent="534988"/>
            <a:r>
              <a:rPr lang="zh-CN" altLang="en-US" sz="2000" dirty="0"/>
              <a:t>定代表人</a:t>
            </a:r>
            <a:r>
              <a:rPr lang="en-US" altLang="zh-CN" sz="2000" dirty="0"/>
              <a:t>.</a:t>
            </a:r>
            <a:r>
              <a:rPr lang="zh-CN" altLang="en-US" sz="2000" dirty="0"/>
              <a:t>董事长和副董事长由合营各方协商确定</a:t>
            </a:r>
            <a:r>
              <a:rPr lang="en-US" altLang="zh-CN" sz="2000" dirty="0"/>
              <a:t>,</a:t>
            </a:r>
            <a:r>
              <a:rPr lang="zh-CN" altLang="en-US" sz="2000" dirty="0"/>
              <a:t>由董事会选举产生</a:t>
            </a:r>
            <a:r>
              <a:rPr lang="en-US" altLang="zh-CN" sz="2000" dirty="0"/>
              <a:t>.</a:t>
            </a:r>
            <a:r>
              <a:rPr lang="zh-CN" altLang="en-US" sz="2000" dirty="0"/>
              <a:t>中外合营者的一方 担任董事长的</a:t>
            </a:r>
            <a:r>
              <a:rPr lang="en-US" altLang="zh-CN" sz="2000" dirty="0"/>
              <a:t>,</a:t>
            </a:r>
            <a:r>
              <a:rPr lang="zh-CN" altLang="en-US" sz="2000" dirty="0"/>
              <a:t>由他方担任副董事长</a:t>
            </a:r>
            <a:r>
              <a:rPr lang="en-US" altLang="zh-CN" sz="2000" dirty="0"/>
              <a:t>.</a:t>
            </a:r>
            <a:r>
              <a:rPr lang="zh-CN" altLang="en-US" sz="2000" dirty="0"/>
              <a:t>董事的任期为</a:t>
            </a:r>
            <a:r>
              <a:rPr lang="en-US" altLang="zh-CN" sz="2000" dirty="0"/>
              <a:t>4</a:t>
            </a:r>
            <a:r>
              <a:rPr lang="zh-CN" altLang="en-US" sz="2000" dirty="0"/>
              <a:t>年</a:t>
            </a:r>
            <a:r>
              <a:rPr lang="en-US" altLang="zh-CN" sz="2000" dirty="0"/>
              <a:t>,</a:t>
            </a:r>
            <a:r>
              <a:rPr lang="zh-CN" altLang="en-US" sz="2000" dirty="0"/>
              <a:t>经合营各方继续委派可以连任</a:t>
            </a:r>
            <a:r>
              <a:rPr lang="en-US" altLang="zh-CN" sz="2000" dirty="0"/>
              <a:t>. </a:t>
            </a:r>
            <a:endParaRPr lang="zh-CN" altLang="en-US" sz="2000" dirty="0"/>
          </a:p>
          <a:p>
            <a:pPr indent="534988"/>
            <a:r>
              <a:rPr lang="zh-CN" altLang="en-US" sz="2000" dirty="0"/>
              <a:t>董事会的职权是讨论决定合营企业的重大问题</a:t>
            </a:r>
            <a:r>
              <a:rPr lang="en-US" altLang="zh-CN" sz="2000" dirty="0"/>
              <a:t>,</a:t>
            </a:r>
            <a:r>
              <a:rPr lang="zh-CN" altLang="en-US" sz="2000" dirty="0"/>
              <a:t>包括企业发展规划、</a:t>
            </a:r>
            <a:r>
              <a:rPr lang="zh-CN" altLang="en-US" sz="2000" dirty="0" smtClean="0"/>
              <a:t>生产经营活动方案 </a:t>
            </a:r>
            <a:r>
              <a:rPr lang="zh-CN" altLang="en-US" sz="2000" dirty="0"/>
              <a:t>、</a:t>
            </a:r>
            <a:r>
              <a:rPr lang="zh-CN" altLang="en-US" sz="2000" dirty="0" smtClean="0"/>
              <a:t>收支 预算、利润分配 </a:t>
            </a:r>
            <a:r>
              <a:rPr lang="zh-CN" altLang="en-US" sz="2000" dirty="0"/>
              <a:t>、</a:t>
            </a:r>
            <a:r>
              <a:rPr lang="zh-CN" altLang="en-US" sz="2000" dirty="0" smtClean="0"/>
              <a:t>劳动工资计划 </a:t>
            </a:r>
            <a:r>
              <a:rPr lang="zh-CN" altLang="en-US" sz="2000" dirty="0"/>
              <a:t>、</a:t>
            </a:r>
            <a:r>
              <a:rPr lang="zh-CN" altLang="en-US" sz="2000" dirty="0" smtClean="0"/>
              <a:t>停业 </a:t>
            </a:r>
            <a:r>
              <a:rPr lang="en-US" altLang="zh-CN" sz="2000" dirty="0"/>
              <a:t>,</a:t>
            </a:r>
            <a:r>
              <a:rPr lang="zh-CN" altLang="en-US" sz="2000" dirty="0" smtClean="0"/>
              <a:t>以及总经理 </a:t>
            </a:r>
            <a:r>
              <a:rPr lang="zh-CN" altLang="en-US" sz="2000" dirty="0"/>
              <a:t>、</a:t>
            </a:r>
            <a:r>
              <a:rPr lang="zh-CN" altLang="en-US" sz="2000" dirty="0" smtClean="0"/>
              <a:t>副总经理 </a:t>
            </a:r>
            <a:r>
              <a:rPr lang="zh-CN" altLang="en-US" sz="2000" dirty="0"/>
              <a:t>、</a:t>
            </a:r>
            <a:r>
              <a:rPr lang="zh-CN" altLang="en-US" sz="2000" dirty="0" smtClean="0"/>
              <a:t>总工程师 </a:t>
            </a:r>
            <a:r>
              <a:rPr lang="zh-CN" altLang="en-US" sz="2000" dirty="0"/>
              <a:t>、</a:t>
            </a:r>
            <a:r>
              <a:rPr lang="zh-CN" altLang="en-US" sz="2000" dirty="0" smtClean="0"/>
              <a:t>总会计师 </a:t>
            </a:r>
            <a:r>
              <a:rPr lang="zh-CN" altLang="en-US" sz="2000" dirty="0"/>
              <a:t>、 审计师的任命或聘请及其职权和待遇等</a:t>
            </a:r>
            <a:r>
              <a:rPr lang="en-US" altLang="zh-CN" sz="2000" dirty="0"/>
              <a:t>. </a:t>
            </a:r>
            <a:endParaRPr lang="zh-CN" altLang="en-US" sz="2000" dirty="0"/>
          </a:p>
          <a:p>
            <a:pPr indent="534988"/>
            <a:r>
              <a:rPr lang="zh-CN" altLang="en-US" sz="2000" dirty="0"/>
              <a:t>下列事项必须由出席董事会会议的董事一致通过方可作出决议</a:t>
            </a:r>
            <a:r>
              <a:rPr lang="en-US" altLang="zh-CN" sz="2000" dirty="0"/>
              <a:t>:</a:t>
            </a:r>
            <a:r>
              <a:rPr lang="zh-CN" altLang="en-US" sz="2000" dirty="0"/>
              <a:t>合营企业章程的修改</a:t>
            </a:r>
            <a:r>
              <a:rPr lang="en-US" altLang="zh-CN" sz="2000" dirty="0"/>
              <a:t>; </a:t>
            </a:r>
            <a:r>
              <a:rPr lang="zh-CN" altLang="en-US" sz="2000" dirty="0"/>
              <a:t>合营企业的中止、解散</a:t>
            </a:r>
            <a:r>
              <a:rPr lang="en-US" altLang="zh-CN" sz="2000" dirty="0"/>
              <a:t>;</a:t>
            </a:r>
            <a:r>
              <a:rPr lang="zh-CN" altLang="en-US" sz="2000" dirty="0"/>
              <a:t>合营企业注册资本的增加、转让</a:t>
            </a:r>
            <a:r>
              <a:rPr lang="en-US" altLang="zh-CN" sz="2000" dirty="0"/>
              <a:t>;</a:t>
            </a:r>
            <a:r>
              <a:rPr lang="zh-CN" altLang="en-US" sz="2000" dirty="0"/>
              <a:t>合营企业与其他经济组织的合并</a:t>
            </a:r>
            <a:r>
              <a:rPr lang="en-US" altLang="zh-CN" sz="2000" dirty="0"/>
              <a:t>. </a:t>
            </a:r>
            <a:endParaRPr lang="zh-CN" altLang="en-US" sz="2000" dirty="0"/>
          </a:p>
          <a:p>
            <a:r>
              <a:rPr lang="en-US" altLang="zh-CN" sz="2000" dirty="0" smtClean="0"/>
              <a:t>        (</a:t>
            </a:r>
            <a:r>
              <a:rPr lang="zh-CN" altLang="en-US" sz="2000" dirty="0"/>
              <a:t>二 </a:t>
            </a:r>
            <a:r>
              <a:rPr lang="en-US" altLang="zh-CN" sz="2000" dirty="0"/>
              <a:t>)</a:t>
            </a:r>
            <a:r>
              <a:rPr lang="zh-CN" altLang="en-US" sz="2000" dirty="0" smtClean="0"/>
              <a:t>经营管理机构 </a:t>
            </a:r>
            <a:endParaRPr lang="zh-CN" altLang="en-US" sz="2000" dirty="0"/>
          </a:p>
          <a:p>
            <a:r>
              <a:rPr lang="en-US" altLang="zh-CN" sz="2000" dirty="0" smtClean="0"/>
              <a:t>      </a:t>
            </a:r>
            <a:r>
              <a:rPr lang="zh-CN" altLang="en-US" sz="2000" dirty="0" smtClean="0"/>
              <a:t>合营企业</a:t>
            </a:r>
            <a:r>
              <a:rPr lang="zh-CN" altLang="en-US" sz="2000" dirty="0"/>
              <a:t>的经营管理机构</a:t>
            </a:r>
            <a:r>
              <a:rPr lang="en-US" altLang="zh-CN" sz="2000" dirty="0"/>
              <a:t>,</a:t>
            </a:r>
            <a:r>
              <a:rPr lang="zh-CN" altLang="en-US" sz="2000" dirty="0"/>
              <a:t>负责企业的日常经营管理工作</a:t>
            </a:r>
            <a:r>
              <a:rPr lang="en-US" altLang="zh-CN" sz="2000" dirty="0" smtClean="0"/>
              <a:t>.</a:t>
            </a:r>
            <a:r>
              <a:rPr lang="zh-CN" altLang="en-US" sz="2000" dirty="0"/>
              <a:t>经营管理机构设总经理一 人、副总经理若干人、其他高级管理人员若干人</a:t>
            </a:r>
            <a:r>
              <a:rPr lang="en-US" altLang="zh-CN" sz="2000" dirty="0"/>
              <a:t>. </a:t>
            </a:r>
            <a:endParaRPr lang="zh-CN" altLang="en-US" sz="2000" dirty="0"/>
          </a:p>
          <a:p>
            <a:pPr indent="446088"/>
            <a:r>
              <a:rPr lang="zh-CN" altLang="en-US" sz="2000" dirty="0"/>
              <a:t>总经理或副总经理不得兼任其他经济组织的总经理或副总经理</a:t>
            </a:r>
            <a:r>
              <a:rPr lang="en-US" altLang="zh-CN" sz="2000" dirty="0"/>
              <a:t>,</a:t>
            </a:r>
            <a:r>
              <a:rPr lang="zh-CN" altLang="en-US" sz="2000" dirty="0"/>
              <a:t>不得参与其他经济组 织对本企业的商业竞争</a:t>
            </a:r>
            <a:r>
              <a:rPr lang="en-US" altLang="zh-CN" sz="2000" dirty="0"/>
              <a:t>. </a:t>
            </a:r>
            <a:r>
              <a:rPr lang="en-US" altLang="zh-CN" sz="2000" dirty="0" smtClean="0"/>
              <a:t>  </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91895492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中外合资经营企业法 </a:t>
            </a:r>
          </a:p>
        </p:txBody>
      </p:sp>
      <p:sp>
        <p:nvSpPr>
          <p:cNvPr id="37" name="文本框 36"/>
          <p:cNvSpPr txBox="1"/>
          <p:nvPr/>
        </p:nvSpPr>
        <p:spPr>
          <a:xfrm>
            <a:off x="623800" y="869091"/>
            <a:ext cx="11183892" cy="5016758"/>
          </a:xfrm>
          <a:prstGeom prst="rect">
            <a:avLst/>
          </a:prstGeom>
          <a:noFill/>
        </p:spPr>
        <p:txBody>
          <a:bodyPr wrap="square" rtlCol="0">
            <a:spAutoFit/>
          </a:bodyPr>
          <a:lstStyle/>
          <a:p>
            <a:r>
              <a:rPr lang="zh-CN" altLang="en-US" sz="2400" dirty="0"/>
              <a:t>四、中外合资经营企业的经营管理 </a:t>
            </a:r>
          </a:p>
          <a:p>
            <a:r>
              <a:rPr lang="en-US" altLang="zh-CN" sz="2400" dirty="0" smtClean="0"/>
              <a:t> (</a:t>
            </a:r>
            <a:r>
              <a:rPr lang="zh-CN" altLang="en-US" sz="2400" dirty="0"/>
              <a:t>一</a:t>
            </a:r>
            <a:r>
              <a:rPr lang="en-US" altLang="zh-CN" sz="2400" dirty="0" smtClean="0"/>
              <a:t>)</a:t>
            </a:r>
            <a:r>
              <a:rPr lang="zh-CN" altLang="en-US" sz="2400" dirty="0" smtClean="0"/>
              <a:t>生产经营管理</a:t>
            </a:r>
            <a:endParaRPr lang="en-US" altLang="zh-CN" sz="2400" dirty="0" smtClean="0"/>
          </a:p>
          <a:p>
            <a:r>
              <a:rPr lang="zh-CN" altLang="en-US" sz="2400" dirty="0" smtClean="0"/>
              <a:t>       合营</a:t>
            </a:r>
            <a:r>
              <a:rPr lang="zh-CN" altLang="en-US" sz="2400" dirty="0"/>
              <a:t>企业在其合同规定和批准登记的经营范围内</a:t>
            </a:r>
            <a:r>
              <a:rPr lang="en-US" altLang="zh-CN" sz="2400" dirty="0"/>
              <a:t>,</a:t>
            </a:r>
            <a:r>
              <a:rPr lang="zh-CN" altLang="en-US" sz="2400" dirty="0"/>
              <a:t>享有生产经营自主权</a:t>
            </a:r>
            <a:r>
              <a:rPr lang="en-US" altLang="zh-CN" sz="2400" dirty="0"/>
              <a:t>.</a:t>
            </a:r>
          </a:p>
          <a:p>
            <a:r>
              <a:rPr lang="en-US" altLang="zh-CN" sz="2000" b="1" dirty="0" smtClean="0"/>
              <a:t>        1 </a:t>
            </a:r>
            <a:r>
              <a:rPr lang="zh-CN" altLang="en-US" sz="2000" b="1" dirty="0" smtClean="0"/>
              <a:t>购买物资</a:t>
            </a:r>
            <a:endParaRPr lang="en-US" altLang="zh-CN" sz="2000" b="1" dirty="0" smtClean="0"/>
          </a:p>
          <a:p>
            <a:r>
              <a:rPr lang="zh-CN" altLang="en-US" sz="2000" dirty="0" smtClean="0"/>
              <a:t>       合营</a:t>
            </a:r>
            <a:r>
              <a:rPr lang="zh-CN" altLang="en-US" sz="2000" dirty="0"/>
              <a:t>企业所需的机器设备、原材料和办公用品等</a:t>
            </a:r>
            <a:r>
              <a:rPr lang="en-US" altLang="zh-CN" sz="2000" dirty="0"/>
              <a:t>,</a:t>
            </a:r>
            <a:r>
              <a:rPr lang="zh-CN" altLang="en-US" sz="2000" dirty="0"/>
              <a:t>有权自主决定在中国市场或者国际</a:t>
            </a:r>
            <a:r>
              <a:rPr lang="zh-CN" altLang="en-US" sz="2000" dirty="0" smtClean="0"/>
              <a:t>市场</a:t>
            </a:r>
            <a:r>
              <a:rPr lang="zh-CN" altLang="en-US" sz="2000" dirty="0"/>
              <a:t>购买</a:t>
            </a:r>
            <a:r>
              <a:rPr lang="en-US" altLang="zh-CN" sz="2000" dirty="0"/>
              <a:t>.</a:t>
            </a:r>
            <a:r>
              <a:rPr lang="zh-CN" altLang="en-US" sz="2000" dirty="0"/>
              <a:t>合营企业需要在中国购置的物资</a:t>
            </a:r>
            <a:r>
              <a:rPr lang="en-US" altLang="zh-CN" sz="2000" dirty="0"/>
              <a:t>,</a:t>
            </a:r>
            <a:r>
              <a:rPr lang="zh-CN" altLang="en-US" sz="2000" dirty="0"/>
              <a:t>按需要量购买</a:t>
            </a:r>
            <a:r>
              <a:rPr lang="en-US" altLang="zh-CN" sz="2000" dirty="0"/>
              <a:t>,</a:t>
            </a:r>
            <a:r>
              <a:rPr lang="zh-CN" altLang="en-US" sz="2000" dirty="0"/>
              <a:t>不受限制</a:t>
            </a:r>
            <a:r>
              <a:rPr lang="en-US" altLang="zh-CN" sz="2000" dirty="0"/>
              <a:t>.</a:t>
            </a:r>
            <a:endParaRPr lang="en-US" altLang="zh-CN" sz="2000" dirty="0" smtClean="0"/>
          </a:p>
          <a:p>
            <a:r>
              <a:rPr lang="en-US" altLang="zh-CN" sz="2000" b="1" dirty="0" smtClean="0"/>
              <a:t>        2 </a:t>
            </a:r>
            <a:r>
              <a:rPr lang="zh-CN" altLang="en-US" sz="2000" b="1" dirty="0" smtClean="0"/>
              <a:t>销售产品</a:t>
            </a:r>
            <a:endParaRPr lang="en-US" altLang="zh-CN" sz="2000" b="1" dirty="0" smtClean="0"/>
          </a:p>
          <a:p>
            <a:r>
              <a:rPr lang="zh-CN" altLang="en-US" sz="2000" dirty="0" smtClean="0"/>
              <a:t>        合营</a:t>
            </a:r>
            <a:r>
              <a:rPr lang="zh-CN" altLang="en-US" sz="2000" dirty="0"/>
              <a:t>企业有权自行决定在中国境内、外销售产品</a:t>
            </a:r>
            <a:r>
              <a:rPr lang="en-US" altLang="zh-CN" sz="2000" dirty="0"/>
              <a:t>.</a:t>
            </a:r>
            <a:r>
              <a:rPr lang="zh-CN" altLang="en-US" sz="2000" dirty="0"/>
              <a:t>国家鼓励合营企业向国际市场</a:t>
            </a:r>
            <a:r>
              <a:rPr lang="zh-CN" altLang="en-US" sz="2000" dirty="0" smtClean="0"/>
              <a:t>销售产品</a:t>
            </a:r>
            <a:r>
              <a:rPr lang="en-US" altLang="zh-CN" sz="2000" dirty="0"/>
              <a:t>.</a:t>
            </a:r>
            <a:r>
              <a:rPr lang="zh-CN" altLang="en-US" sz="2000" dirty="0"/>
              <a:t>合营企业有权自行出口其产品</a:t>
            </a:r>
            <a:r>
              <a:rPr lang="en-US" altLang="zh-CN" sz="2000" dirty="0"/>
              <a:t>,</a:t>
            </a:r>
            <a:r>
              <a:rPr lang="zh-CN" altLang="en-US" sz="2000" dirty="0"/>
              <a:t>也可以委托外国合营者的销售机构或者中国的</a:t>
            </a:r>
            <a:r>
              <a:rPr lang="zh-CN" altLang="en-US" sz="2000" dirty="0" smtClean="0"/>
              <a:t>外贸公司</a:t>
            </a:r>
            <a:r>
              <a:rPr lang="zh-CN" altLang="en-US" sz="2000" dirty="0"/>
              <a:t>代销或经销</a:t>
            </a:r>
            <a:r>
              <a:rPr lang="en-US" altLang="zh-CN" sz="2000" dirty="0" smtClean="0"/>
              <a:t>.</a:t>
            </a:r>
          </a:p>
          <a:p>
            <a:r>
              <a:rPr lang="en-US" altLang="zh-CN" sz="2400" dirty="0"/>
              <a:t> </a:t>
            </a:r>
            <a:r>
              <a:rPr lang="en-US" altLang="zh-CN" sz="2400" dirty="0" smtClean="0"/>
              <a:t>(</a:t>
            </a:r>
            <a:r>
              <a:rPr lang="zh-CN" altLang="en-US" sz="2400" dirty="0" smtClean="0"/>
              <a:t>二</a:t>
            </a:r>
            <a:r>
              <a:rPr lang="en-US" altLang="zh-CN" sz="2400" dirty="0" smtClean="0"/>
              <a:t>)</a:t>
            </a:r>
            <a:r>
              <a:rPr lang="zh-CN" altLang="en-US" sz="2400" dirty="0"/>
              <a:t>财务会计</a:t>
            </a:r>
            <a:r>
              <a:rPr lang="zh-CN" altLang="en-US" sz="2400" dirty="0" smtClean="0"/>
              <a:t>管理</a:t>
            </a:r>
            <a:endParaRPr lang="en-US" altLang="zh-CN" sz="2400" dirty="0"/>
          </a:p>
          <a:p>
            <a:r>
              <a:rPr lang="zh-CN" altLang="en-US" sz="2000" dirty="0" smtClean="0"/>
              <a:t>       合营</a:t>
            </a:r>
            <a:r>
              <a:rPr lang="zh-CN" altLang="en-US" sz="2000" dirty="0"/>
              <a:t>企业应当建立健全财务会计管理机构</a:t>
            </a:r>
            <a:r>
              <a:rPr lang="en-US" altLang="zh-CN" sz="2000" dirty="0"/>
              <a:t>,</a:t>
            </a:r>
            <a:r>
              <a:rPr lang="zh-CN" altLang="en-US" sz="2000" dirty="0"/>
              <a:t>执行国家统一的财务会计制度</a:t>
            </a:r>
            <a:r>
              <a:rPr lang="en-US" altLang="zh-CN" sz="2000" dirty="0"/>
              <a:t>,</a:t>
            </a:r>
            <a:r>
              <a:rPr lang="zh-CN" altLang="en-US" sz="2000" dirty="0"/>
              <a:t>根据中国</a:t>
            </a:r>
            <a:r>
              <a:rPr lang="zh-CN" altLang="en-US" sz="2000" dirty="0" smtClean="0"/>
              <a:t>有关</a:t>
            </a:r>
            <a:r>
              <a:rPr lang="zh-CN" altLang="en-US" sz="2000" dirty="0"/>
              <a:t>的法律和财务会计制度的规定</a:t>
            </a:r>
            <a:r>
              <a:rPr lang="en-US" altLang="zh-CN" sz="2000" dirty="0"/>
              <a:t>,</a:t>
            </a:r>
            <a:r>
              <a:rPr lang="zh-CN" altLang="en-US" sz="2000" dirty="0"/>
              <a:t>制定适合本企业的财务会计制度</a:t>
            </a:r>
            <a:r>
              <a:rPr lang="en-US" altLang="zh-CN" sz="2000" dirty="0"/>
              <a:t>,</a:t>
            </a:r>
            <a:r>
              <a:rPr lang="zh-CN" altLang="en-US" sz="2000" dirty="0"/>
              <a:t>并报当地财政、</a:t>
            </a:r>
            <a:r>
              <a:rPr lang="zh-CN" altLang="en-US" sz="2000" dirty="0" smtClean="0"/>
              <a:t>税务机关</a:t>
            </a:r>
            <a:r>
              <a:rPr lang="zh-CN" altLang="en-US" sz="2000" dirty="0"/>
              <a:t>备案</a:t>
            </a:r>
            <a:r>
              <a:rPr lang="en-US" altLang="zh-CN" sz="2000" dirty="0" smtClean="0"/>
              <a:t>.</a:t>
            </a:r>
          </a:p>
          <a:p>
            <a:r>
              <a:rPr lang="en-US" altLang="zh-CN" sz="2400" dirty="0"/>
              <a:t> </a:t>
            </a:r>
            <a:r>
              <a:rPr lang="en-US" altLang="zh-CN" sz="2400" dirty="0" smtClean="0"/>
              <a:t>(</a:t>
            </a:r>
            <a:r>
              <a:rPr lang="zh-CN" altLang="en-US" sz="2400" dirty="0" smtClean="0"/>
              <a:t>三</a:t>
            </a:r>
            <a:r>
              <a:rPr lang="en-US" altLang="zh-CN" sz="2400" dirty="0" smtClean="0"/>
              <a:t>)</a:t>
            </a:r>
            <a:r>
              <a:rPr lang="zh-CN" altLang="en-US" sz="2400" dirty="0"/>
              <a:t>劳动用工</a:t>
            </a:r>
            <a:r>
              <a:rPr lang="zh-CN" altLang="en-US" sz="2400" dirty="0" smtClean="0"/>
              <a:t>管理</a:t>
            </a:r>
            <a:endParaRPr lang="en-US" altLang="zh-CN" sz="2400" dirty="0" smtClean="0"/>
          </a:p>
          <a:p>
            <a:r>
              <a:rPr lang="zh-CN" altLang="en-US" sz="2000" dirty="0" smtClean="0"/>
              <a:t>       劳动</a:t>
            </a:r>
            <a:r>
              <a:rPr lang="zh-CN" altLang="en-US" sz="2000" dirty="0"/>
              <a:t>合同的内容一般包括</a:t>
            </a:r>
            <a:r>
              <a:rPr lang="zh-CN" altLang="en-US" sz="2000" dirty="0" smtClean="0"/>
              <a:t>合营</a:t>
            </a:r>
            <a:r>
              <a:rPr lang="zh-CN" altLang="en-US" sz="2000" dirty="0"/>
              <a:t>企业职工的雇佣、解雇和辞退</a:t>
            </a:r>
            <a:r>
              <a:rPr lang="en-US" altLang="zh-CN" sz="2000" dirty="0"/>
              <a:t>,</a:t>
            </a:r>
            <a:r>
              <a:rPr lang="zh-CN" altLang="en-US" sz="2000" dirty="0"/>
              <a:t>生产和工作任务</a:t>
            </a:r>
            <a:r>
              <a:rPr lang="en-US" altLang="zh-CN" sz="2000" dirty="0"/>
              <a:t>,</a:t>
            </a:r>
            <a:r>
              <a:rPr lang="zh-CN" altLang="en-US" sz="2000" dirty="0"/>
              <a:t>工资和奖惩</a:t>
            </a:r>
            <a:r>
              <a:rPr lang="en-US" altLang="zh-CN" sz="2000" dirty="0"/>
              <a:t>,</a:t>
            </a:r>
            <a:r>
              <a:rPr lang="zh-CN" altLang="en-US" sz="2000" dirty="0"/>
              <a:t>工作时间和假期</a:t>
            </a:r>
            <a:r>
              <a:rPr lang="en-US" altLang="zh-CN" sz="2000" dirty="0"/>
              <a:t>,</a:t>
            </a:r>
            <a:r>
              <a:rPr lang="zh-CN" altLang="en-US" sz="2000" dirty="0" smtClean="0"/>
              <a:t>劳动保险和</a:t>
            </a:r>
            <a:r>
              <a:rPr lang="zh-CN" altLang="en-US" sz="2000" dirty="0"/>
              <a:t>生活福利</a:t>
            </a:r>
            <a:r>
              <a:rPr lang="en-US" altLang="zh-CN" sz="2000" dirty="0"/>
              <a:t>,</a:t>
            </a:r>
            <a:r>
              <a:rPr lang="zh-CN" altLang="en-US" sz="2000" dirty="0"/>
              <a:t>劳动保护</a:t>
            </a:r>
            <a:r>
              <a:rPr lang="en-US" altLang="zh-CN" sz="2000" dirty="0"/>
              <a:t>,</a:t>
            </a:r>
            <a:r>
              <a:rPr lang="zh-CN" altLang="en-US" sz="2000" dirty="0"/>
              <a:t>劳动纪律等事项</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2126599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中外合资经营企业法 </a:t>
            </a:r>
          </a:p>
        </p:txBody>
      </p:sp>
      <p:sp>
        <p:nvSpPr>
          <p:cNvPr id="37" name="文本框 36"/>
          <p:cNvSpPr txBox="1"/>
          <p:nvPr/>
        </p:nvSpPr>
        <p:spPr>
          <a:xfrm>
            <a:off x="623800" y="869091"/>
            <a:ext cx="11183892" cy="5201424"/>
          </a:xfrm>
          <a:prstGeom prst="rect">
            <a:avLst/>
          </a:prstGeom>
          <a:noFill/>
        </p:spPr>
        <p:txBody>
          <a:bodyPr wrap="square" rtlCol="0">
            <a:spAutoFit/>
          </a:bodyPr>
          <a:lstStyle/>
          <a:p>
            <a:r>
              <a:rPr lang="zh-CN" altLang="en-US" sz="2400" b="1" dirty="0"/>
              <a:t>五、</a:t>
            </a:r>
            <a:r>
              <a:rPr lang="zh-CN" altLang="en-US" sz="2400" b="1" dirty="0" smtClean="0"/>
              <a:t>中外合资经营</a:t>
            </a:r>
            <a:r>
              <a:rPr lang="zh-CN" altLang="en-US" sz="2400" b="1" dirty="0"/>
              <a:t>企业的合作期限、解散和清算 </a:t>
            </a:r>
          </a:p>
          <a:p>
            <a:r>
              <a:rPr lang="en-US" altLang="zh-CN" sz="2400" dirty="0" smtClean="0"/>
              <a:t>      </a:t>
            </a:r>
            <a:r>
              <a:rPr lang="en-US" altLang="zh-CN" sz="2400" dirty="0"/>
              <a:t>(</a:t>
            </a:r>
            <a:r>
              <a:rPr lang="zh-CN" altLang="en-US" sz="2400" dirty="0"/>
              <a:t>一</a:t>
            </a:r>
            <a:r>
              <a:rPr lang="en-US" altLang="zh-CN" sz="2400" dirty="0" smtClean="0"/>
              <a:t>)</a:t>
            </a:r>
            <a:r>
              <a:rPr lang="zh-CN" altLang="en-US" sz="2400" dirty="0" smtClean="0"/>
              <a:t>合营企业</a:t>
            </a:r>
            <a:r>
              <a:rPr lang="zh-CN" altLang="en-US" sz="2400" dirty="0"/>
              <a:t>的合作期限</a:t>
            </a:r>
          </a:p>
          <a:p>
            <a:pPr marL="623888"/>
            <a:r>
              <a:rPr lang="zh-CN" altLang="en-US" sz="2000" dirty="0"/>
              <a:t>合作企业的合作期限由中外合作者协商</a:t>
            </a:r>
            <a:r>
              <a:rPr lang="en-US" altLang="zh-CN" sz="2000" dirty="0"/>
              <a:t>,</a:t>
            </a:r>
            <a:r>
              <a:rPr lang="zh-CN" altLang="en-US" sz="2000" dirty="0"/>
              <a:t>在合作合同中订明</a:t>
            </a:r>
            <a:r>
              <a:rPr lang="en-US" altLang="zh-CN" sz="2000" dirty="0"/>
              <a:t>.</a:t>
            </a:r>
            <a:r>
              <a:rPr lang="zh-CN" altLang="en-US" sz="2000" dirty="0" smtClean="0"/>
              <a:t>中外合作企业合作期限届满</a:t>
            </a:r>
            <a:r>
              <a:rPr lang="en-US" altLang="zh-CN" sz="2000" dirty="0"/>
              <a:t>,</a:t>
            </a:r>
            <a:r>
              <a:rPr lang="zh-CN" altLang="en-US" sz="2000" dirty="0"/>
              <a:t>合作各方协商同意要求延长合作期限的</a:t>
            </a:r>
            <a:r>
              <a:rPr lang="en-US" altLang="zh-CN" sz="2000" dirty="0"/>
              <a:t>,</a:t>
            </a:r>
            <a:r>
              <a:rPr lang="zh-CN" altLang="en-US" sz="2000" dirty="0"/>
              <a:t>应当在距合作期限届满</a:t>
            </a:r>
            <a:r>
              <a:rPr lang="zh-CN" altLang="en-US" sz="2000" dirty="0" smtClean="0"/>
              <a:t>的</a:t>
            </a:r>
            <a:r>
              <a:rPr lang="en-US" altLang="zh-CN" sz="2000" dirty="0" smtClean="0"/>
              <a:t>180</a:t>
            </a:r>
            <a:r>
              <a:rPr lang="zh-CN" altLang="en-US" sz="2000" dirty="0" smtClean="0"/>
              <a:t>天前向审查批准机关提出申请</a:t>
            </a:r>
            <a:r>
              <a:rPr lang="en-US" altLang="zh-CN" sz="2000" dirty="0"/>
              <a:t>.</a:t>
            </a:r>
            <a:r>
              <a:rPr lang="zh-CN" altLang="en-US" sz="2000" dirty="0"/>
              <a:t>审查批准机关应当自接到申请之</a:t>
            </a:r>
            <a:r>
              <a:rPr lang="zh-CN" altLang="en-US" sz="2000" dirty="0" smtClean="0"/>
              <a:t>日起</a:t>
            </a:r>
            <a:r>
              <a:rPr lang="en-US" altLang="zh-CN" sz="2000" dirty="0" smtClean="0"/>
              <a:t>30</a:t>
            </a:r>
            <a:r>
              <a:rPr lang="zh-CN" altLang="en-US" sz="2000" dirty="0" smtClean="0"/>
              <a:t>日内</a:t>
            </a:r>
            <a:r>
              <a:rPr lang="en-US" altLang="zh-CN" sz="2000" dirty="0"/>
              <a:t>,</a:t>
            </a:r>
            <a:r>
              <a:rPr lang="zh-CN" altLang="en-US" sz="2000" dirty="0"/>
              <a:t>决定批准或者不批准</a:t>
            </a:r>
            <a:r>
              <a:rPr lang="en-US" altLang="zh-CN" sz="2000" dirty="0"/>
              <a:t>.</a:t>
            </a:r>
          </a:p>
          <a:p>
            <a:pPr marL="623888"/>
            <a:r>
              <a:rPr lang="zh-CN" altLang="en-US" sz="2000" dirty="0"/>
              <a:t>中外合作企业合同约定外国合作者先行回收投资</a:t>
            </a:r>
            <a:r>
              <a:rPr lang="en-US" altLang="zh-CN" sz="2000" dirty="0"/>
              <a:t>,</a:t>
            </a:r>
            <a:r>
              <a:rPr lang="zh-CN" altLang="en-US" sz="2000" dirty="0"/>
              <a:t>并且投资已经回收完毕的</a:t>
            </a:r>
            <a:r>
              <a:rPr lang="en-US" altLang="zh-CN" sz="2000" dirty="0"/>
              <a:t>,</a:t>
            </a:r>
            <a:r>
              <a:rPr lang="zh-CN" altLang="en-US" sz="2000" dirty="0" smtClean="0"/>
              <a:t>合作企业期限届满</a:t>
            </a:r>
            <a:r>
              <a:rPr lang="zh-CN" altLang="en-US" sz="2000" dirty="0"/>
              <a:t>不再延长</a:t>
            </a:r>
            <a:r>
              <a:rPr lang="en-US" altLang="zh-CN" sz="2000" dirty="0"/>
              <a:t>.</a:t>
            </a:r>
            <a:r>
              <a:rPr lang="zh-CN" altLang="en-US" sz="2000" dirty="0"/>
              <a:t>但外国合作者增加投资的</a:t>
            </a:r>
            <a:r>
              <a:rPr lang="en-US" altLang="zh-CN" sz="2000" dirty="0"/>
              <a:t>,</a:t>
            </a:r>
            <a:r>
              <a:rPr lang="zh-CN" altLang="en-US" sz="2000" dirty="0"/>
              <a:t>经合作各方协商同意</a:t>
            </a:r>
            <a:r>
              <a:rPr lang="en-US" altLang="zh-CN" sz="2000" dirty="0"/>
              <a:t>,</a:t>
            </a:r>
            <a:r>
              <a:rPr lang="zh-CN" altLang="en-US" sz="2000" dirty="0"/>
              <a:t>可以依</a:t>
            </a:r>
            <a:r>
              <a:rPr lang="zh-CN" altLang="en-US" sz="2000" dirty="0" smtClean="0"/>
              <a:t>照有关法律规定向审查机关申请延长</a:t>
            </a:r>
            <a:r>
              <a:rPr lang="zh-CN" altLang="en-US" sz="2000" dirty="0"/>
              <a:t>合作期限</a:t>
            </a:r>
            <a:r>
              <a:rPr lang="en-US" altLang="zh-CN" sz="2000" dirty="0"/>
              <a:t>.</a:t>
            </a:r>
            <a:endParaRPr lang="zh-CN" altLang="en-US" sz="2000" dirty="0"/>
          </a:p>
          <a:p>
            <a:r>
              <a:rPr lang="en-US" altLang="zh-CN" sz="2400" dirty="0" smtClean="0"/>
              <a:t>      (</a:t>
            </a:r>
            <a:r>
              <a:rPr lang="zh-CN" altLang="en-US" sz="2400" dirty="0"/>
              <a:t>二</a:t>
            </a:r>
            <a:r>
              <a:rPr lang="en-US" altLang="zh-CN" sz="2400" dirty="0" smtClean="0"/>
              <a:t>)</a:t>
            </a:r>
            <a:r>
              <a:rPr lang="zh-CN" altLang="en-US" sz="2400" dirty="0" smtClean="0"/>
              <a:t>合营企业</a:t>
            </a:r>
            <a:r>
              <a:rPr lang="zh-CN" altLang="en-US" sz="2400" dirty="0"/>
              <a:t>的解散与清算</a:t>
            </a:r>
          </a:p>
          <a:p>
            <a:pPr marL="623888"/>
            <a:r>
              <a:rPr lang="zh-CN" altLang="en-US" sz="2000" dirty="0" smtClean="0"/>
              <a:t>１</a:t>
            </a:r>
            <a:r>
              <a:rPr lang="en-US" altLang="zh-CN" sz="2000" dirty="0" smtClean="0"/>
              <a:t>.</a:t>
            </a:r>
            <a:r>
              <a:rPr lang="zh-CN" altLang="en-US" sz="2000" dirty="0" smtClean="0"/>
              <a:t>合营企业</a:t>
            </a:r>
            <a:r>
              <a:rPr lang="zh-CN" altLang="en-US" sz="2000" dirty="0"/>
              <a:t>的解散</a:t>
            </a:r>
          </a:p>
          <a:p>
            <a:pPr marL="623888"/>
            <a:r>
              <a:rPr lang="en-US" altLang="zh-CN" sz="2000" dirty="0" smtClean="0"/>
              <a:t>     </a:t>
            </a:r>
            <a:r>
              <a:rPr lang="zh-CN" altLang="en-US" sz="2000" dirty="0" smtClean="0"/>
              <a:t>出现下列情况之</a:t>
            </a:r>
            <a:r>
              <a:rPr lang="zh-CN" altLang="en-US" sz="2000" dirty="0"/>
              <a:t>一的</a:t>
            </a:r>
            <a:r>
              <a:rPr lang="en-US" altLang="zh-CN" sz="2000" dirty="0"/>
              <a:t>,</a:t>
            </a:r>
            <a:r>
              <a:rPr lang="zh-CN" altLang="en-US" sz="2000" dirty="0"/>
              <a:t>中外合作企业解散</a:t>
            </a:r>
            <a:r>
              <a:rPr lang="en-US" altLang="zh-CN" sz="2000" dirty="0"/>
              <a:t>:</a:t>
            </a:r>
            <a:r>
              <a:rPr lang="en-US" altLang="zh-CN" sz="2000" dirty="0" smtClean="0"/>
              <a:t>  </a:t>
            </a:r>
            <a:r>
              <a:rPr lang="en-US" altLang="zh-CN" sz="2000" dirty="0"/>
              <a:t>:</a:t>
            </a:r>
            <a:r>
              <a:rPr lang="zh-CN" altLang="en-US" sz="2000" dirty="0"/>
              <a:t>合作期限届满</a:t>
            </a:r>
            <a:r>
              <a:rPr lang="en-US" altLang="zh-CN" sz="2000" dirty="0"/>
              <a:t>;</a:t>
            </a:r>
            <a:r>
              <a:rPr lang="zh-CN" altLang="en-US" sz="2000" dirty="0"/>
              <a:t>合作企业发生严重亏损</a:t>
            </a:r>
            <a:r>
              <a:rPr lang="en-US" altLang="zh-CN" sz="2000" dirty="0"/>
              <a:t>,</a:t>
            </a:r>
            <a:r>
              <a:rPr lang="zh-CN" altLang="en-US" sz="2000" dirty="0" smtClean="0"/>
              <a:t>或者因不</a:t>
            </a:r>
            <a:r>
              <a:rPr lang="en-US" altLang="zh-CN" sz="2000" dirty="0" smtClean="0"/>
              <a:t> </a:t>
            </a:r>
          </a:p>
          <a:p>
            <a:pPr marL="623888"/>
            <a:r>
              <a:rPr lang="en-US" altLang="zh-CN" sz="2000" dirty="0"/>
              <a:t> </a:t>
            </a:r>
            <a:r>
              <a:rPr lang="en-US" altLang="zh-CN" sz="2000" dirty="0" smtClean="0"/>
              <a:t>   </a:t>
            </a:r>
            <a:r>
              <a:rPr lang="zh-CN" altLang="en-US" sz="2000" dirty="0" smtClean="0"/>
              <a:t>可抗力遭受严重损失</a:t>
            </a:r>
            <a:r>
              <a:rPr lang="en-US" altLang="zh-CN" sz="2000" dirty="0"/>
              <a:t>,</a:t>
            </a:r>
            <a:r>
              <a:rPr lang="zh-CN" altLang="en-US" sz="2000" dirty="0"/>
              <a:t>无力继续经营</a:t>
            </a:r>
            <a:r>
              <a:rPr lang="en-US" altLang="zh-CN" sz="2000" dirty="0" smtClean="0"/>
              <a:t>;</a:t>
            </a:r>
          </a:p>
          <a:p>
            <a:pPr marL="623888"/>
            <a:r>
              <a:rPr lang="zh-CN" altLang="en-US" sz="2000" dirty="0" smtClean="0"/>
              <a:t>２</a:t>
            </a:r>
            <a:r>
              <a:rPr lang="en-US" altLang="zh-CN" sz="2000" dirty="0" smtClean="0"/>
              <a:t>.</a:t>
            </a:r>
            <a:r>
              <a:rPr lang="zh-CN" altLang="en-US" sz="2000" dirty="0" smtClean="0"/>
              <a:t>合营企业</a:t>
            </a:r>
            <a:r>
              <a:rPr lang="zh-CN" altLang="en-US" sz="2000" dirty="0"/>
              <a:t>的清算</a:t>
            </a:r>
          </a:p>
          <a:p>
            <a:pPr marL="801688"/>
            <a:r>
              <a:rPr lang="zh-CN" altLang="en-US" sz="2000" dirty="0"/>
              <a:t>合作企业期满或者提前终止时</a:t>
            </a:r>
            <a:r>
              <a:rPr lang="en-US" altLang="zh-CN" sz="2000" dirty="0"/>
              <a:t>,</a:t>
            </a:r>
            <a:r>
              <a:rPr lang="zh-CN" altLang="en-US" sz="2000" dirty="0"/>
              <a:t>应当依照法定程序对资产和债权、债务进行清算</a:t>
            </a:r>
            <a:r>
              <a:rPr lang="en-US" altLang="zh-CN" sz="2000" dirty="0"/>
              <a:t>.</a:t>
            </a:r>
            <a:r>
              <a:rPr lang="zh-CN" altLang="en-US" sz="2000" dirty="0" smtClean="0"/>
              <a:t>合作企业</a:t>
            </a:r>
            <a:r>
              <a:rPr lang="zh-CN" altLang="en-US" sz="2000" dirty="0"/>
              <a:t>的清算事宜</a:t>
            </a:r>
            <a:r>
              <a:rPr lang="en-US" altLang="zh-CN" sz="2000" dirty="0"/>
              <a:t>,</a:t>
            </a:r>
            <a:r>
              <a:rPr lang="zh-CN" altLang="en-US" sz="2000" dirty="0"/>
              <a:t>应依照国家有关法律、行政法规及合作企业合同、章程的规定办理</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17038839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外资企业法</a:t>
            </a:r>
            <a:endParaRPr lang="zh-CN" altLang="en-US" sz="3200" b="1" dirty="0"/>
          </a:p>
        </p:txBody>
      </p:sp>
      <p:sp>
        <p:nvSpPr>
          <p:cNvPr id="37" name="文本框 36"/>
          <p:cNvSpPr txBox="1"/>
          <p:nvPr/>
        </p:nvSpPr>
        <p:spPr>
          <a:xfrm>
            <a:off x="623800" y="869091"/>
            <a:ext cx="11183892" cy="4462760"/>
          </a:xfrm>
          <a:prstGeom prst="rect">
            <a:avLst/>
          </a:prstGeom>
          <a:noFill/>
        </p:spPr>
        <p:txBody>
          <a:bodyPr wrap="square" rtlCol="0">
            <a:spAutoFit/>
          </a:bodyPr>
          <a:lstStyle/>
          <a:p>
            <a:r>
              <a:rPr lang="zh-CN" altLang="en-US" sz="2400" b="1" dirty="0"/>
              <a:t>一、外资企业的设立</a:t>
            </a:r>
          </a:p>
          <a:p>
            <a:pPr indent="623888"/>
            <a:r>
              <a:rPr lang="zh-CN" altLang="en-US" sz="2400" dirty="0"/>
              <a:t>外资企业是指外国的公司、企业和其他经济组织或者个人</a:t>
            </a:r>
            <a:r>
              <a:rPr lang="en-US" altLang="zh-CN" sz="2400" dirty="0"/>
              <a:t>,</a:t>
            </a:r>
            <a:r>
              <a:rPr lang="zh-CN" altLang="en-US" sz="2400" dirty="0"/>
              <a:t>依照中国的法律</a:t>
            </a:r>
            <a:r>
              <a:rPr lang="zh-CN" altLang="en-US" sz="2400" dirty="0" smtClean="0"/>
              <a:t>和行政法规</a:t>
            </a:r>
            <a:r>
              <a:rPr lang="en-US" altLang="zh-CN" sz="2400" dirty="0"/>
              <a:t>,</a:t>
            </a:r>
            <a:r>
              <a:rPr lang="zh-CN" altLang="en-US" sz="2400" dirty="0"/>
              <a:t>经中国政府批准</a:t>
            </a:r>
            <a:r>
              <a:rPr lang="en-US" altLang="zh-CN" sz="2400" dirty="0"/>
              <a:t>,</a:t>
            </a:r>
            <a:r>
              <a:rPr lang="zh-CN" altLang="en-US" sz="2400" dirty="0"/>
              <a:t>设在中国境内的全部资本由外国投资者投资的企业</a:t>
            </a:r>
            <a:r>
              <a:rPr lang="en-US" altLang="zh-CN" sz="2400" dirty="0"/>
              <a:t>,</a:t>
            </a:r>
            <a:r>
              <a:rPr lang="zh-CN" altLang="en-US" sz="2400" dirty="0"/>
              <a:t>不包括</a:t>
            </a:r>
            <a:r>
              <a:rPr lang="zh-CN" altLang="en-US" sz="2400" dirty="0" smtClean="0"/>
              <a:t>外国的企业和其他经济组织</a:t>
            </a:r>
            <a:r>
              <a:rPr lang="zh-CN" altLang="en-US" sz="2400" dirty="0"/>
              <a:t>在中国境内的分支机构</a:t>
            </a:r>
            <a:r>
              <a:rPr lang="en-US" altLang="zh-CN" sz="2400" dirty="0" smtClean="0"/>
              <a:t>.</a:t>
            </a:r>
          </a:p>
          <a:p>
            <a:pPr indent="623888"/>
            <a:r>
              <a:rPr lang="zh-CN" altLang="en-US" sz="2400" dirty="0" smtClean="0"/>
              <a:t>与合营企业</a:t>
            </a:r>
            <a:r>
              <a:rPr lang="zh-CN" altLang="en-US" sz="2400" dirty="0"/>
              <a:t>、合作企业相比</a:t>
            </a:r>
            <a:r>
              <a:rPr lang="en-US" altLang="zh-CN" sz="2400" dirty="0"/>
              <a:t>,</a:t>
            </a:r>
            <a:r>
              <a:rPr lang="zh-CN" altLang="en-US" sz="2400" dirty="0"/>
              <a:t>外资企业的特征为</a:t>
            </a:r>
            <a:r>
              <a:rPr lang="en-US" altLang="zh-CN" sz="2400" dirty="0"/>
              <a:t>:</a:t>
            </a:r>
            <a:r>
              <a:rPr lang="zh-CN" altLang="en-US" sz="2400" dirty="0"/>
              <a:t>全部资本由外国投资者投资</a:t>
            </a:r>
            <a:r>
              <a:rPr lang="en-US" altLang="zh-CN" sz="2400" dirty="0"/>
              <a:t>;</a:t>
            </a:r>
            <a:r>
              <a:rPr lang="zh-CN" altLang="en-US" sz="2400" dirty="0" smtClean="0"/>
              <a:t>既可以是法人企业</a:t>
            </a:r>
            <a:r>
              <a:rPr lang="en-US" altLang="zh-CN" sz="2400" dirty="0"/>
              <a:t>,</a:t>
            </a:r>
            <a:r>
              <a:rPr lang="zh-CN" altLang="en-US" sz="2400" dirty="0"/>
              <a:t>也可以是非法人组织</a:t>
            </a:r>
            <a:r>
              <a:rPr lang="en-US" altLang="zh-CN" sz="2400" dirty="0" smtClean="0"/>
              <a:t>.</a:t>
            </a:r>
          </a:p>
          <a:p>
            <a:pPr marL="446088"/>
            <a:r>
              <a:rPr lang="en-US" altLang="zh-CN" sz="2000" dirty="0"/>
              <a:t>(</a:t>
            </a:r>
            <a:r>
              <a:rPr lang="zh-CN" altLang="en-US" sz="2000" dirty="0"/>
              <a:t>一</a:t>
            </a:r>
            <a:r>
              <a:rPr lang="en-US" altLang="zh-CN" sz="2000" dirty="0"/>
              <a:t>)</a:t>
            </a:r>
            <a:r>
              <a:rPr lang="zh-CN" altLang="en-US" sz="2000" dirty="0"/>
              <a:t>设立外资企业的条件</a:t>
            </a:r>
          </a:p>
          <a:p>
            <a:pPr marL="446088"/>
            <a:r>
              <a:rPr lang="zh-CN" altLang="en-US" sz="2000" dirty="0"/>
              <a:t>根据</a:t>
            </a:r>
            <a:r>
              <a:rPr lang="en-US" altLang="zh-CN" sz="2000" dirty="0"/>
              <a:t>«</a:t>
            </a:r>
            <a:r>
              <a:rPr lang="zh-CN" altLang="en-US" sz="2000" dirty="0"/>
              <a:t>外资企业法</a:t>
            </a:r>
            <a:r>
              <a:rPr lang="en-US" altLang="zh-CN" sz="2000" dirty="0"/>
              <a:t>»</a:t>
            </a:r>
            <a:r>
              <a:rPr lang="zh-CN" altLang="en-US" sz="2000" dirty="0"/>
              <a:t>的规定</a:t>
            </a:r>
            <a:r>
              <a:rPr lang="en-US" altLang="zh-CN" sz="2000" dirty="0"/>
              <a:t>,</a:t>
            </a:r>
            <a:r>
              <a:rPr lang="zh-CN" altLang="en-US" sz="2000" dirty="0"/>
              <a:t>设立外资企业</a:t>
            </a:r>
            <a:r>
              <a:rPr lang="en-US" altLang="zh-CN" sz="2000" dirty="0"/>
              <a:t>,</a:t>
            </a:r>
            <a:r>
              <a:rPr lang="zh-CN" altLang="en-US" sz="2000" dirty="0"/>
              <a:t>必须有利于中国国民经济的发展</a:t>
            </a:r>
            <a:r>
              <a:rPr lang="en-US" altLang="zh-CN" sz="2000" dirty="0"/>
              <a:t>,</a:t>
            </a:r>
            <a:r>
              <a:rPr lang="zh-CN" altLang="en-US" sz="2000" dirty="0" smtClean="0"/>
              <a:t>能够取得显著</a:t>
            </a:r>
            <a:r>
              <a:rPr lang="zh-CN" altLang="en-US" sz="2000" dirty="0"/>
              <a:t>的经济效益</a:t>
            </a:r>
            <a:r>
              <a:rPr lang="en-US" altLang="zh-CN" sz="2000" dirty="0"/>
              <a:t>.</a:t>
            </a:r>
          </a:p>
          <a:p>
            <a:pPr marL="446088"/>
            <a:r>
              <a:rPr lang="en-US" altLang="zh-CN" sz="2000" dirty="0" smtClean="0"/>
              <a:t>(</a:t>
            </a:r>
            <a:r>
              <a:rPr lang="zh-CN" altLang="en-US" sz="2000" dirty="0"/>
              <a:t>二</a:t>
            </a:r>
            <a:r>
              <a:rPr lang="en-US" altLang="zh-CN" sz="2000" dirty="0"/>
              <a:t>)</a:t>
            </a:r>
            <a:r>
              <a:rPr lang="zh-CN" altLang="en-US" sz="2000" dirty="0"/>
              <a:t>设立外资企业的法律程序</a:t>
            </a:r>
          </a:p>
          <a:p>
            <a:pPr marL="446088"/>
            <a:r>
              <a:rPr lang="zh-CN" altLang="en-US" sz="2000" dirty="0" smtClean="0"/>
              <a:t>１</a:t>
            </a:r>
            <a:r>
              <a:rPr lang="en-US" altLang="zh-CN" sz="2000" dirty="0" smtClean="0"/>
              <a:t>.</a:t>
            </a:r>
            <a:r>
              <a:rPr lang="zh-CN" altLang="en-US" sz="2000" dirty="0" smtClean="0"/>
              <a:t> </a:t>
            </a:r>
            <a:r>
              <a:rPr lang="zh-CN" altLang="en-US" sz="2000" dirty="0"/>
              <a:t>提交报告</a:t>
            </a:r>
          </a:p>
          <a:p>
            <a:pPr marL="446088"/>
            <a:r>
              <a:rPr lang="zh-CN" altLang="en-US" sz="2000" dirty="0" smtClean="0"/>
              <a:t>２</a:t>
            </a:r>
            <a:r>
              <a:rPr lang="en-US" altLang="zh-CN" sz="2000" dirty="0" smtClean="0"/>
              <a:t>.</a:t>
            </a:r>
            <a:r>
              <a:rPr lang="zh-CN" altLang="en-US" sz="2000" dirty="0" smtClean="0"/>
              <a:t> </a:t>
            </a:r>
            <a:r>
              <a:rPr lang="zh-CN" altLang="en-US" sz="2000" dirty="0"/>
              <a:t>申请审批</a:t>
            </a:r>
          </a:p>
          <a:p>
            <a:pPr marL="446088"/>
            <a:r>
              <a:rPr lang="zh-CN" altLang="en-US" sz="2000" dirty="0" smtClean="0"/>
              <a:t>３</a:t>
            </a:r>
            <a:r>
              <a:rPr lang="en-US" altLang="zh-CN" sz="2000" dirty="0" smtClean="0"/>
              <a:t>. </a:t>
            </a:r>
            <a:r>
              <a:rPr lang="zh-CN" altLang="en-US" sz="2000" dirty="0" smtClean="0"/>
              <a:t>登记注册</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08946168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外资企业法</a:t>
            </a:r>
          </a:p>
        </p:txBody>
      </p:sp>
      <p:sp>
        <p:nvSpPr>
          <p:cNvPr id="37" name="文本框 36"/>
          <p:cNvSpPr txBox="1"/>
          <p:nvPr/>
        </p:nvSpPr>
        <p:spPr>
          <a:xfrm>
            <a:off x="623800" y="869091"/>
            <a:ext cx="11183892" cy="5570756"/>
          </a:xfrm>
          <a:prstGeom prst="rect">
            <a:avLst/>
          </a:prstGeom>
          <a:noFill/>
        </p:spPr>
        <p:txBody>
          <a:bodyPr wrap="square" rtlCol="0">
            <a:spAutoFit/>
          </a:bodyPr>
          <a:lstStyle/>
          <a:p>
            <a:r>
              <a:rPr lang="zh-CN" altLang="en-US" sz="2400" b="1" dirty="0"/>
              <a:t>二、外资企业的资本</a:t>
            </a:r>
          </a:p>
          <a:p>
            <a:r>
              <a:rPr lang="zh-CN" altLang="en-US" sz="2400" dirty="0" smtClean="0"/>
              <a:t>   </a:t>
            </a:r>
            <a:r>
              <a:rPr lang="en-US" altLang="zh-CN" sz="2400" dirty="0" smtClean="0"/>
              <a:t>(</a:t>
            </a:r>
            <a:r>
              <a:rPr lang="zh-CN" altLang="en-US" sz="2400" dirty="0"/>
              <a:t>一</a:t>
            </a:r>
            <a:r>
              <a:rPr lang="en-US" altLang="zh-CN" sz="2400" dirty="0"/>
              <a:t>)</a:t>
            </a:r>
            <a:r>
              <a:rPr lang="zh-CN" altLang="en-US" sz="2400" dirty="0"/>
              <a:t>外资企业的注册资本</a:t>
            </a:r>
          </a:p>
          <a:p>
            <a:pPr indent="534988"/>
            <a:r>
              <a:rPr lang="zh-CN" altLang="en-US" sz="2000" dirty="0"/>
              <a:t>外资企业的注册资本</a:t>
            </a:r>
            <a:r>
              <a:rPr lang="en-US" altLang="zh-CN" sz="2000" dirty="0"/>
              <a:t>,</a:t>
            </a:r>
            <a:r>
              <a:rPr lang="zh-CN" altLang="en-US" sz="2000" dirty="0"/>
              <a:t>是指为设立外资企业在工商行政管理机关登记的资本总额</a:t>
            </a:r>
            <a:r>
              <a:rPr lang="en-US" altLang="zh-CN" sz="2000" dirty="0"/>
              <a:t>,</a:t>
            </a:r>
            <a:r>
              <a:rPr lang="zh-CN" altLang="en-US" sz="2000" dirty="0" smtClean="0"/>
              <a:t>即外国投资</a:t>
            </a:r>
            <a:r>
              <a:rPr lang="zh-CN" altLang="en-US" sz="2000" dirty="0"/>
              <a:t>者认缴的全部出资额</a:t>
            </a:r>
            <a:r>
              <a:rPr lang="en-US" altLang="zh-CN" sz="2000" dirty="0"/>
              <a:t>.</a:t>
            </a:r>
          </a:p>
          <a:p>
            <a:pPr indent="534988"/>
            <a:r>
              <a:rPr lang="zh-CN" altLang="en-US" sz="2000" dirty="0"/>
              <a:t>外资企业的注册资本在合作期限内不得减少</a:t>
            </a:r>
            <a:r>
              <a:rPr lang="en-US" altLang="zh-CN" sz="2000" dirty="0"/>
              <a:t>.</a:t>
            </a:r>
            <a:r>
              <a:rPr lang="zh-CN" altLang="en-US" sz="2000" dirty="0"/>
              <a:t>但是</a:t>
            </a:r>
            <a:r>
              <a:rPr lang="en-US" altLang="zh-CN" sz="2000" dirty="0"/>
              <a:t>,</a:t>
            </a:r>
            <a:r>
              <a:rPr lang="zh-CN" altLang="en-US" sz="2000" dirty="0" smtClean="0"/>
              <a:t>因投资总额和生产经营规模等变化确需减</a:t>
            </a:r>
            <a:r>
              <a:rPr lang="zh-CN" altLang="en-US" sz="2000" dirty="0"/>
              <a:t>少的</a:t>
            </a:r>
            <a:r>
              <a:rPr lang="en-US" altLang="zh-CN" sz="2000" dirty="0"/>
              <a:t>,</a:t>
            </a:r>
            <a:r>
              <a:rPr lang="zh-CN" altLang="en-US" sz="2000" dirty="0"/>
              <a:t>须经审查批准机关批准</a:t>
            </a:r>
            <a:r>
              <a:rPr lang="en-US" altLang="zh-CN" sz="2000" dirty="0"/>
              <a:t>.</a:t>
            </a:r>
          </a:p>
          <a:p>
            <a:pPr indent="534988"/>
            <a:r>
              <a:rPr lang="en-US" altLang="zh-CN" sz="2400" dirty="0"/>
              <a:t>(</a:t>
            </a:r>
            <a:r>
              <a:rPr lang="zh-CN" altLang="en-US" sz="2400" dirty="0"/>
              <a:t>二</a:t>
            </a:r>
            <a:r>
              <a:rPr lang="en-US" altLang="zh-CN" sz="2400" dirty="0"/>
              <a:t>)</a:t>
            </a:r>
            <a:r>
              <a:rPr lang="zh-CN" altLang="en-US" sz="2400" dirty="0"/>
              <a:t>外国投资者的出资方式</a:t>
            </a:r>
          </a:p>
          <a:p>
            <a:pPr indent="534988"/>
            <a:r>
              <a:rPr lang="zh-CN" altLang="en-US" sz="2000" dirty="0"/>
              <a:t>外国投资者既可以用可自由兑换的外币出资</a:t>
            </a:r>
            <a:r>
              <a:rPr lang="en-US" altLang="zh-CN" sz="2000" dirty="0"/>
              <a:t>,</a:t>
            </a:r>
            <a:r>
              <a:rPr lang="zh-CN" altLang="en-US" sz="2000" dirty="0"/>
              <a:t>也可以用机器设备、工业产权、</a:t>
            </a:r>
            <a:r>
              <a:rPr lang="zh-CN" altLang="en-US" sz="2000" dirty="0" smtClean="0"/>
              <a:t>专有技术</a:t>
            </a:r>
            <a:r>
              <a:rPr lang="zh-CN" altLang="en-US" sz="2000" dirty="0"/>
              <a:t>等作价出资</a:t>
            </a:r>
            <a:r>
              <a:rPr lang="en-US" altLang="zh-CN" sz="2000" dirty="0"/>
              <a:t>.</a:t>
            </a:r>
            <a:r>
              <a:rPr lang="zh-CN" altLang="en-US" sz="2000" dirty="0"/>
              <a:t>经审批机关批准</a:t>
            </a:r>
            <a:r>
              <a:rPr lang="en-US" altLang="zh-CN" sz="2000" dirty="0"/>
              <a:t>,</a:t>
            </a:r>
            <a:r>
              <a:rPr lang="zh-CN" altLang="en-US" sz="2000" dirty="0"/>
              <a:t>外国投资者还可以用其从中国境内举办的其他外商投资企</a:t>
            </a:r>
          </a:p>
          <a:p>
            <a:pPr indent="534988"/>
            <a:r>
              <a:rPr lang="zh-CN" altLang="en-US" sz="2000" dirty="0"/>
              <a:t>业获得的人民币利润出资</a:t>
            </a:r>
            <a:r>
              <a:rPr lang="en-US" altLang="zh-CN" sz="2000" dirty="0" smtClean="0"/>
              <a:t>.</a:t>
            </a:r>
          </a:p>
          <a:p>
            <a:pPr indent="534988"/>
            <a:r>
              <a:rPr lang="en-US" altLang="zh-CN" sz="2400" dirty="0"/>
              <a:t>(</a:t>
            </a:r>
            <a:r>
              <a:rPr lang="zh-CN" altLang="en-US" sz="2400" dirty="0"/>
              <a:t>三</a:t>
            </a:r>
            <a:r>
              <a:rPr lang="en-US" altLang="zh-CN" sz="2400" dirty="0"/>
              <a:t>)</a:t>
            </a:r>
            <a:r>
              <a:rPr lang="zh-CN" altLang="en-US" sz="2400" dirty="0"/>
              <a:t>外国投资者的出资期限</a:t>
            </a:r>
          </a:p>
          <a:p>
            <a:pPr indent="534988"/>
            <a:r>
              <a:rPr lang="zh-CN" altLang="en-US" sz="2000" dirty="0"/>
              <a:t>外国投资者缴付出资的期限应当在设立外资企业申请书和外资企业章程中载明</a:t>
            </a:r>
            <a:r>
              <a:rPr lang="en-US" altLang="zh-CN" sz="2000" dirty="0"/>
              <a:t>.</a:t>
            </a:r>
            <a:r>
              <a:rPr lang="zh-CN" altLang="en-US" sz="2000" dirty="0"/>
              <a:t>外国</a:t>
            </a:r>
          </a:p>
          <a:p>
            <a:pPr indent="534988"/>
            <a:r>
              <a:rPr lang="zh-CN" altLang="en-US" sz="2000" dirty="0"/>
              <a:t>投资者的出资可以分期缴付</a:t>
            </a:r>
            <a:r>
              <a:rPr lang="en-US" altLang="zh-CN" sz="2000" dirty="0"/>
              <a:t>,</a:t>
            </a:r>
            <a:r>
              <a:rPr lang="zh-CN" altLang="en-US" sz="2000" dirty="0"/>
              <a:t>其中第一期出资不得少于外资企业投资者认缴额的１５％</a:t>
            </a:r>
            <a:r>
              <a:rPr lang="en-US" altLang="zh-CN" sz="2000" dirty="0"/>
              <a:t>,</a:t>
            </a:r>
            <a:r>
              <a:rPr lang="zh-CN" altLang="en-US" sz="2000" dirty="0" smtClean="0"/>
              <a:t>并应当在外资企业营业执照签发之</a:t>
            </a:r>
            <a:r>
              <a:rPr lang="zh-CN" altLang="en-US" sz="2000" dirty="0"/>
              <a:t>日起９０天内缴付完毕</a:t>
            </a:r>
            <a:r>
              <a:rPr lang="en-US" altLang="zh-CN" sz="2000" dirty="0"/>
              <a:t>.</a:t>
            </a:r>
            <a:r>
              <a:rPr lang="zh-CN" altLang="en-US" sz="2000" dirty="0"/>
              <a:t>最后一期出资应</a:t>
            </a:r>
            <a:r>
              <a:rPr lang="zh-CN" altLang="en-US" sz="2000" dirty="0" smtClean="0"/>
              <a:t>当在营业执照签发之</a:t>
            </a:r>
            <a:r>
              <a:rPr lang="zh-CN" altLang="en-US" sz="2000" dirty="0"/>
              <a:t>日起３年内缴清</a:t>
            </a:r>
            <a:r>
              <a:rPr lang="en-US" altLang="zh-CN" sz="2000" dirty="0"/>
              <a:t>.</a:t>
            </a:r>
          </a:p>
          <a:p>
            <a:pPr indent="534988"/>
            <a:r>
              <a:rPr lang="zh-CN" altLang="en-US" sz="2000" dirty="0"/>
              <a:t>外国投资者未能在外资企业营业执照签发之日起９０天内缴付第一期出资的</a:t>
            </a:r>
            <a:r>
              <a:rPr lang="en-US" altLang="zh-CN" sz="2000" dirty="0"/>
              <a:t>,</a:t>
            </a:r>
            <a:r>
              <a:rPr lang="zh-CN" altLang="en-US" sz="2000" dirty="0"/>
              <a:t>或</a:t>
            </a:r>
            <a:r>
              <a:rPr lang="zh-CN" altLang="en-US" sz="2000" dirty="0" smtClean="0"/>
              <a:t>者是无正当理由逾期</a:t>
            </a:r>
            <a:r>
              <a:rPr lang="zh-CN" altLang="en-US" sz="2000" dirty="0"/>
              <a:t>３０天不缴付其他各项出资的</a:t>
            </a:r>
            <a:r>
              <a:rPr lang="en-US" altLang="zh-CN" sz="2000" dirty="0"/>
              <a:t>,</a:t>
            </a:r>
            <a:r>
              <a:rPr lang="zh-CN" altLang="en-US" sz="2000" dirty="0"/>
              <a:t>外资企业批准证书自动失效</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0425457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外资企业法</a:t>
            </a:r>
          </a:p>
        </p:txBody>
      </p:sp>
      <p:sp>
        <p:nvSpPr>
          <p:cNvPr id="37" name="文本框 36"/>
          <p:cNvSpPr txBox="1"/>
          <p:nvPr/>
        </p:nvSpPr>
        <p:spPr>
          <a:xfrm>
            <a:off x="623800" y="1047365"/>
            <a:ext cx="11183892" cy="2739211"/>
          </a:xfrm>
          <a:prstGeom prst="rect">
            <a:avLst/>
          </a:prstGeom>
          <a:noFill/>
        </p:spPr>
        <p:txBody>
          <a:bodyPr wrap="square" rtlCol="0">
            <a:spAutoFit/>
          </a:bodyPr>
          <a:lstStyle/>
          <a:p>
            <a:r>
              <a:rPr lang="zh-CN" altLang="en-US" sz="2800" b="1" dirty="0"/>
              <a:t>三、外资企业的组织机构</a:t>
            </a:r>
          </a:p>
          <a:p>
            <a:endParaRPr lang="en-US" altLang="zh-CN" sz="2400" dirty="0" smtClean="0"/>
          </a:p>
          <a:p>
            <a:r>
              <a:rPr lang="zh-CN" altLang="en-US" sz="2400" dirty="0" smtClean="0"/>
              <a:t>外资企业</a:t>
            </a:r>
            <a:r>
              <a:rPr lang="zh-CN" altLang="en-US" sz="2400" dirty="0"/>
              <a:t>的组织形式为有限责任公司</a:t>
            </a:r>
            <a:r>
              <a:rPr lang="en-US" altLang="zh-CN" sz="2400" dirty="0"/>
              <a:t>,</a:t>
            </a:r>
            <a:r>
              <a:rPr lang="zh-CN" altLang="en-US" sz="2400" dirty="0"/>
              <a:t>经批准也可以为其他责任形式</a:t>
            </a:r>
            <a:r>
              <a:rPr lang="en-US" altLang="zh-CN" sz="2400" dirty="0"/>
              <a:t>(</a:t>
            </a:r>
            <a:r>
              <a:rPr lang="zh-CN" altLang="en-US" sz="2400" dirty="0"/>
              <a:t>独资或</a:t>
            </a:r>
            <a:r>
              <a:rPr lang="zh-CN" altLang="en-US" sz="2400" dirty="0" smtClean="0"/>
              <a:t>者合伙</a:t>
            </a:r>
            <a:r>
              <a:rPr lang="zh-TW" altLang="en-US" sz="2400" dirty="0" smtClean="0"/>
              <a:t>企业</a:t>
            </a:r>
            <a:r>
              <a:rPr lang="en-US" altLang="zh-TW" sz="2400" dirty="0"/>
              <a:t>).</a:t>
            </a:r>
          </a:p>
          <a:p>
            <a:r>
              <a:rPr lang="zh-CN" altLang="en-US" sz="2400" dirty="0"/>
              <a:t>外资企业的组织机构自行设置</a:t>
            </a:r>
            <a:r>
              <a:rPr lang="en-US" altLang="zh-CN" sz="2400" dirty="0"/>
              <a:t>,</a:t>
            </a:r>
            <a:r>
              <a:rPr lang="zh-CN" altLang="en-US" sz="2400" dirty="0"/>
              <a:t>中国政府不加干涉</a:t>
            </a:r>
            <a:r>
              <a:rPr lang="en-US" altLang="zh-CN" sz="2400" dirty="0"/>
              <a:t>.</a:t>
            </a:r>
          </a:p>
          <a:p>
            <a:r>
              <a:rPr lang="zh-CN" altLang="en-US" sz="2400" dirty="0"/>
              <a:t>外资企业应根据其组织形式设立董事会并推选出董事长</a:t>
            </a:r>
            <a:r>
              <a:rPr lang="en-US" altLang="zh-CN" sz="2400" dirty="0"/>
              <a:t>,</a:t>
            </a:r>
            <a:r>
              <a:rPr lang="zh-CN" altLang="en-US" sz="2400" dirty="0"/>
              <a:t>同时向审批机关备案</a:t>
            </a:r>
            <a:r>
              <a:rPr lang="en-US" altLang="zh-CN" sz="2400" dirty="0"/>
              <a:t>.</a:t>
            </a:r>
            <a:r>
              <a:rPr lang="zh-CN" altLang="en-US" sz="2400" dirty="0" smtClean="0"/>
              <a:t>董事长是企业</a:t>
            </a:r>
            <a:r>
              <a:rPr lang="zh-CN" altLang="en-US" sz="2400" dirty="0"/>
              <a:t>的法定代表人</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75462000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外资企业法</a:t>
            </a:r>
          </a:p>
        </p:txBody>
      </p:sp>
      <p:sp>
        <p:nvSpPr>
          <p:cNvPr id="37" name="文本框 36"/>
          <p:cNvSpPr txBox="1"/>
          <p:nvPr/>
        </p:nvSpPr>
        <p:spPr>
          <a:xfrm>
            <a:off x="623800" y="935945"/>
            <a:ext cx="10961106" cy="5509201"/>
          </a:xfrm>
          <a:prstGeom prst="rect">
            <a:avLst/>
          </a:prstGeom>
          <a:noFill/>
        </p:spPr>
        <p:txBody>
          <a:bodyPr wrap="square" rtlCol="0">
            <a:spAutoFit/>
          </a:bodyPr>
          <a:lstStyle/>
          <a:p>
            <a:r>
              <a:rPr lang="zh-CN" altLang="en-US" sz="2400" b="1" dirty="0"/>
              <a:t>四、外资企业的经营期限、终止和清算</a:t>
            </a:r>
          </a:p>
          <a:p>
            <a:r>
              <a:rPr lang="zh-CN" altLang="en-US" sz="2400" dirty="0" smtClean="0"/>
              <a:t>     </a:t>
            </a:r>
            <a:r>
              <a:rPr lang="en-US" altLang="zh-CN" sz="2400" dirty="0" smtClean="0"/>
              <a:t>(</a:t>
            </a:r>
            <a:r>
              <a:rPr lang="zh-CN" altLang="en-US" sz="2400" dirty="0"/>
              <a:t>一</a:t>
            </a:r>
            <a:r>
              <a:rPr lang="en-US" altLang="zh-CN" sz="2400" dirty="0"/>
              <a:t>)</a:t>
            </a:r>
            <a:r>
              <a:rPr lang="zh-CN" altLang="en-US" sz="2400" dirty="0"/>
              <a:t>外资企业的经营期限</a:t>
            </a:r>
          </a:p>
          <a:p>
            <a:pPr marL="446088"/>
            <a:r>
              <a:rPr lang="zh-CN" altLang="en-US" sz="2000" dirty="0"/>
              <a:t>外资企业的经营期限</a:t>
            </a:r>
            <a:r>
              <a:rPr lang="en-US" altLang="zh-CN" sz="2000" dirty="0"/>
              <a:t>,</a:t>
            </a:r>
            <a:r>
              <a:rPr lang="zh-CN" altLang="en-US" sz="2000" dirty="0"/>
              <a:t>由外国投资者在设立外资企业的申请书中拟订</a:t>
            </a:r>
            <a:r>
              <a:rPr lang="en-US" altLang="zh-CN" sz="2000" dirty="0"/>
              <a:t>,</a:t>
            </a:r>
            <a:r>
              <a:rPr lang="zh-CN" altLang="en-US" sz="2000" dirty="0" smtClean="0"/>
              <a:t>经审批机关</a:t>
            </a:r>
            <a:r>
              <a:rPr lang="zh-TW" altLang="en-US" sz="2000" dirty="0" smtClean="0"/>
              <a:t>批准</a:t>
            </a:r>
            <a:r>
              <a:rPr lang="en-US" altLang="zh-TW" sz="2000" dirty="0"/>
              <a:t>.</a:t>
            </a:r>
          </a:p>
          <a:p>
            <a:pPr marL="446088"/>
            <a:r>
              <a:rPr lang="zh-CN" altLang="en-US" sz="2000" dirty="0" smtClean="0"/>
              <a:t>外资企业经营期限届满</a:t>
            </a:r>
            <a:r>
              <a:rPr lang="zh-CN" altLang="en-US" sz="2000" dirty="0"/>
              <a:t>需要延长经营期限的</a:t>
            </a:r>
            <a:r>
              <a:rPr lang="en-US" altLang="zh-CN" sz="2000" dirty="0"/>
              <a:t>,</a:t>
            </a:r>
            <a:r>
              <a:rPr lang="zh-CN" altLang="en-US" sz="2000" dirty="0"/>
              <a:t>应当在距经营期限届满的１８０</a:t>
            </a:r>
            <a:r>
              <a:rPr lang="zh-CN" altLang="en-US" sz="2000" dirty="0" smtClean="0"/>
              <a:t>天前向审查批准机关提出申请</a:t>
            </a:r>
            <a:r>
              <a:rPr lang="en-US" altLang="zh-CN" sz="2000" dirty="0"/>
              <a:t>.</a:t>
            </a:r>
            <a:r>
              <a:rPr lang="zh-CN" altLang="en-US" sz="2000" dirty="0"/>
              <a:t>审查批准机关应当自接到申请之日起３０日内</a:t>
            </a:r>
            <a:r>
              <a:rPr lang="en-US" altLang="zh-CN" sz="2000" dirty="0"/>
              <a:t>,</a:t>
            </a:r>
            <a:r>
              <a:rPr lang="zh-CN" altLang="en-US" sz="2000" dirty="0"/>
              <a:t>决定批准或者不批准</a:t>
            </a:r>
            <a:r>
              <a:rPr lang="en-US" altLang="zh-CN" sz="2000" dirty="0"/>
              <a:t>.</a:t>
            </a:r>
          </a:p>
          <a:p>
            <a:r>
              <a:rPr lang="zh-CN" altLang="en-US" sz="2400" dirty="0" smtClean="0"/>
              <a:t>     </a:t>
            </a:r>
            <a:r>
              <a:rPr lang="en-US" altLang="zh-CN" sz="2400" dirty="0" smtClean="0"/>
              <a:t>(</a:t>
            </a:r>
            <a:r>
              <a:rPr lang="zh-CN" altLang="en-US" sz="2400" dirty="0"/>
              <a:t>二</a:t>
            </a:r>
            <a:r>
              <a:rPr lang="en-US" altLang="zh-CN" sz="2400" dirty="0"/>
              <a:t>)</a:t>
            </a:r>
            <a:r>
              <a:rPr lang="zh-CN" altLang="en-US" sz="2400" dirty="0"/>
              <a:t>外资企业的终止和清算</a:t>
            </a:r>
          </a:p>
          <a:p>
            <a:pPr marL="446088"/>
            <a:r>
              <a:rPr lang="zh-CN" altLang="en-US" sz="2000" dirty="0" smtClean="0"/>
              <a:t>１</a:t>
            </a:r>
            <a:r>
              <a:rPr lang="en-US" altLang="zh-CN" sz="2000" dirty="0" smtClean="0"/>
              <a:t>.</a:t>
            </a:r>
            <a:r>
              <a:rPr lang="zh-CN" altLang="en-US" sz="2000" dirty="0" smtClean="0"/>
              <a:t> </a:t>
            </a:r>
            <a:r>
              <a:rPr lang="zh-CN" altLang="en-US" sz="2000" dirty="0"/>
              <a:t>外资企业的终止</a:t>
            </a:r>
          </a:p>
          <a:p>
            <a:pPr marL="446088"/>
            <a:r>
              <a:rPr lang="zh-CN" altLang="en-US" sz="2000" dirty="0"/>
              <a:t>外资企业出现下列情形之一的</a:t>
            </a:r>
            <a:r>
              <a:rPr lang="en-US" altLang="zh-CN" sz="2000" dirty="0"/>
              <a:t>,</a:t>
            </a:r>
            <a:r>
              <a:rPr lang="zh-CN" altLang="en-US" sz="2000" dirty="0"/>
              <a:t>应依法终止</a:t>
            </a:r>
            <a:r>
              <a:rPr lang="en-US" altLang="zh-CN" sz="2000" dirty="0"/>
              <a:t>:</a:t>
            </a:r>
            <a:r>
              <a:rPr lang="zh-CN" altLang="en-US" sz="2000" dirty="0"/>
              <a:t>合营期限届满</a:t>
            </a:r>
            <a:r>
              <a:rPr lang="en-US" altLang="zh-CN" sz="2000" dirty="0"/>
              <a:t>;</a:t>
            </a:r>
            <a:r>
              <a:rPr lang="zh-CN" altLang="en-US" sz="2000" dirty="0"/>
              <a:t>因经营不善造成严重亏损</a:t>
            </a:r>
            <a:r>
              <a:rPr lang="en-US" altLang="zh-CN" sz="2000" dirty="0" smtClean="0"/>
              <a:t>,</a:t>
            </a:r>
            <a:r>
              <a:rPr lang="zh-CN" altLang="en-US" sz="2000" dirty="0" smtClean="0"/>
              <a:t>外国投资</a:t>
            </a:r>
            <a:r>
              <a:rPr lang="zh-CN" altLang="en-US" sz="2000" dirty="0"/>
              <a:t>者决定解散</a:t>
            </a:r>
            <a:r>
              <a:rPr lang="en-US" altLang="zh-CN" sz="2000" dirty="0"/>
              <a:t>;</a:t>
            </a:r>
            <a:r>
              <a:rPr lang="zh-CN" altLang="en-US" sz="2000" dirty="0"/>
              <a:t>因自然灾害、战争等不可抗力遭受严重损失</a:t>
            </a:r>
            <a:r>
              <a:rPr lang="en-US" altLang="zh-CN" sz="2000" dirty="0"/>
              <a:t>,</a:t>
            </a:r>
            <a:r>
              <a:rPr lang="zh-CN" altLang="en-US" sz="2000" dirty="0"/>
              <a:t>无法继续经营</a:t>
            </a:r>
            <a:r>
              <a:rPr lang="en-US" altLang="zh-CN" sz="2000" dirty="0"/>
              <a:t>;</a:t>
            </a:r>
            <a:r>
              <a:rPr lang="zh-CN" altLang="en-US" sz="2000" dirty="0"/>
              <a:t>破产</a:t>
            </a:r>
            <a:r>
              <a:rPr lang="en-US" altLang="zh-CN" sz="2000" dirty="0"/>
              <a:t>;</a:t>
            </a:r>
            <a:r>
              <a:rPr lang="zh-CN" altLang="en-US" sz="2000" dirty="0" smtClean="0"/>
              <a:t>违反中国</a:t>
            </a:r>
            <a:r>
              <a:rPr lang="zh-CN" altLang="en-US" sz="2000" dirty="0"/>
              <a:t>法律、法规</a:t>
            </a:r>
            <a:r>
              <a:rPr lang="en-US" altLang="zh-CN" sz="2000" dirty="0"/>
              <a:t>,</a:t>
            </a:r>
            <a:r>
              <a:rPr lang="zh-CN" altLang="en-US" sz="2000" dirty="0"/>
              <a:t>危害社会公共利益被依法撤销</a:t>
            </a:r>
            <a:r>
              <a:rPr lang="en-US" altLang="zh-CN" sz="2000" dirty="0"/>
              <a:t>;</a:t>
            </a:r>
            <a:r>
              <a:rPr lang="zh-CN" altLang="en-US" sz="2000" dirty="0"/>
              <a:t>外资企业章程规定的</a:t>
            </a:r>
            <a:r>
              <a:rPr lang="zh-CN" altLang="en-US" sz="2000" dirty="0" smtClean="0"/>
              <a:t>其他解散事由已经</a:t>
            </a:r>
            <a:r>
              <a:rPr lang="zh-TW" altLang="en-US" sz="2000" dirty="0" smtClean="0"/>
              <a:t>出现</a:t>
            </a:r>
            <a:r>
              <a:rPr lang="en-US" altLang="zh-TW" sz="2000" dirty="0"/>
              <a:t>.</a:t>
            </a:r>
          </a:p>
          <a:p>
            <a:pPr marL="446088"/>
            <a:r>
              <a:rPr lang="zh-CN" altLang="en-US" sz="2000" dirty="0" smtClean="0"/>
              <a:t>２</a:t>
            </a:r>
            <a:r>
              <a:rPr lang="en-US" altLang="zh-CN" sz="2000" dirty="0" smtClean="0"/>
              <a:t>.</a:t>
            </a:r>
            <a:r>
              <a:rPr lang="zh-CN" altLang="en-US" sz="2000" dirty="0" smtClean="0"/>
              <a:t>外资企业</a:t>
            </a:r>
            <a:r>
              <a:rPr lang="zh-CN" altLang="en-US" sz="2000" dirty="0"/>
              <a:t>的清算</a:t>
            </a:r>
          </a:p>
          <a:p>
            <a:pPr marL="446088"/>
            <a:r>
              <a:rPr lang="zh-CN" altLang="en-US" sz="2000" dirty="0"/>
              <a:t>外资企业宣告终止时</a:t>
            </a:r>
            <a:r>
              <a:rPr lang="en-US" altLang="zh-CN" sz="2000" dirty="0"/>
              <a:t>,</a:t>
            </a:r>
            <a:r>
              <a:rPr lang="zh-CN" altLang="en-US" sz="2000" dirty="0"/>
              <a:t>应当进行清算</a:t>
            </a:r>
            <a:r>
              <a:rPr lang="en-US" altLang="zh-CN" sz="2000" dirty="0"/>
              <a:t>.</a:t>
            </a:r>
            <a:r>
              <a:rPr lang="zh-CN" altLang="en-US" sz="2000" dirty="0"/>
              <a:t>外资企业的清算应当由外资企业提出清算程序、</a:t>
            </a:r>
            <a:r>
              <a:rPr lang="zh-CN" altLang="en-US" sz="2000" dirty="0" smtClean="0"/>
              <a:t>原则和清算委员会人选</a:t>
            </a:r>
            <a:r>
              <a:rPr lang="en-US" altLang="zh-CN" sz="2000" dirty="0"/>
              <a:t>,</a:t>
            </a:r>
            <a:r>
              <a:rPr lang="zh-CN" altLang="en-US" sz="2000" dirty="0"/>
              <a:t>报审批机关审核后进行</a:t>
            </a:r>
            <a:r>
              <a:rPr lang="en-US" altLang="zh-CN" sz="2000" dirty="0"/>
              <a:t>.</a:t>
            </a:r>
            <a:r>
              <a:rPr lang="zh-CN" altLang="en-US" sz="2000" dirty="0"/>
              <a:t>清算委员会应当由外资企业的法定代表人、</a:t>
            </a:r>
            <a:r>
              <a:rPr lang="zh-CN" altLang="en-US" sz="2000" dirty="0" smtClean="0"/>
              <a:t>债权人代表以及有关主管机关</a:t>
            </a:r>
            <a:r>
              <a:rPr lang="zh-CN" altLang="en-US" sz="2000" dirty="0"/>
              <a:t>的代表组成</a:t>
            </a:r>
            <a:r>
              <a:rPr lang="en-US" altLang="zh-CN" sz="2000" dirty="0"/>
              <a:t>,</a:t>
            </a:r>
            <a:r>
              <a:rPr lang="zh-CN" altLang="en-US" sz="2000" dirty="0"/>
              <a:t>并聘请中国的注册会计师、律师参加</a:t>
            </a:r>
            <a:r>
              <a:rPr lang="en-US" altLang="zh-CN" sz="2000" dirty="0"/>
              <a:t>.</a:t>
            </a:r>
          </a:p>
          <a:p>
            <a:pPr marL="357188"/>
            <a:r>
              <a:rPr lang="zh-CN" altLang="en-US" sz="2000" dirty="0"/>
              <a:t>外资企业清算结束后</a:t>
            </a:r>
            <a:r>
              <a:rPr lang="en-US" altLang="zh-CN" sz="2000" dirty="0"/>
              <a:t>,</a:t>
            </a:r>
            <a:r>
              <a:rPr lang="zh-CN" altLang="en-US" sz="2000" dirty="0"/>
              <a:t>其资产净额或者剩余财产超过注册资</a:t>
            </a:r>
            <a:r>
              <a:rPr lang="zh-CN" altLang="en-US" sz="2000" dirty="0" smtClean="0"/>
              <a:t>本的部分视同利润应当依照中国税法缴纳</a:t>
            </a:r>
            <a:r>
              <a:rPr lang="zh-CN" altLang="en-US" sz="2000" dirty="0"/>
              <a:t>所得税</a:t>
            </a:r>
            <a:r>
              <a:rPr lang="en-US" altLang="zh-CN" sz="2000" dirty="0"/>
              <a:t>.</a:t>
            </a:r>
            <a:r>
              <a:rPr lang="zh-CN" altLang="en-US" sz="2000" dirty="0"/>
              <a:t>同时</a:t>
            </a:r>
            <a:r>
              <a:rPr lang="en-US" altLang="zh-CN" sz="2000" dirty="0"/>
              <a:t>,</a:t>
            </a:r>
            <a:r>
              <a:rPr lang="zh-CN" altLang="en-US" sz="2000" dirty="0"/>
              <a:t>应当向工商行政管理机关办理注销登记手续</a:t>
            </a:r>
            <a:r>
              <a:rPr lang="en-US" altLang="zh-CN" sz="2000" dirty="0"/>
              <a:t>,</a:t>
            </a:r>
            <a:r>
              <a:rPr lang="zh-CN" altLang="en-US" sz="2000" dirty="0" smtClean="0"/>
              <a:t>缴销营业执照</a:t>
            </a:r>
            <a:r>
              <a:rPr lang="en-US" altLang="zh-CN" sz="2000" dirty="0"/>
              <a:t>.</a:t>
            </a:r>
            <a:r>
              <a:rPr lang="zh-CN" altLang="en-US" sz="2000" dirty="0"/>
              <a:t>清算结束前</a:t>
            </a:r>
            <a:r>
              <a:rPr lang="en-US" altLang="zh-CN" sz="2000" dirty="0"/>
              <a:t>,</a:t>
            </a:r>
            <a:r>
              <a:rPr lang="zh-CN" altLang="en-US" sz="2000" dirty="0"/>
              <a:t>外方不得将企业的资金汇到国外</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1298834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dirty="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b="1" dirty="0" smtClean="0">
                <a:solidFill>
                  <a:srgbClr val="FFFFFF"/>
                </a:solidFill>
                <a:latin typeface="微软雅黑" pitchFamily="34" charset="-122"/>
                <a:ea typeface="微软雅黑" pitchFamily="34" charset="-122"/>
                <a:cs typeface="+mn-ea"/>
                <a:sym typeface="+mn-lt"/>
              </a:rPr>
              <a:t>引导案例</a:t>
            </a:r>
            <a:endParaRPr lang="zh-CN" altLang="en-US" sz="4000" b="1" dirty="0">
              <a:solidFill>
                <a:srgbClr val="FFFFFF"/>
              </a:solidFill>
              <a:latin typeface="微软雅黑" pitchFamily="34" charset="-122"/>
              <a:ea typeface="微软雅黑" pitchFamily="34" charset="-122"/>
              <a:cs typeface="+mn-ea"/>
              <a:sym typeface="+mn-lt"/>
            </a:endParaRPr>
          </a:p>
        </p:txBody>
      </p:sp>
      <p:sp>
        <p:nvSpPr>
          <p:cNvPr id="13" name="文本框 12"/>
          <p:cNvSpPr txBox="1"/>
          <p:nvPr/>
        </p:nvSpPr>
        <p:spPr>
          <a:xfrm>
            <a:off x="1701670" y="1091932"/>
            <a:ext cx="9762450" cy="3785652"/>
          </a:xfrm>
          <a:prstGeom prst="rect">
            <a:avLst/>
          </a:prstGeom>
          <a:noFill/>
          <a:ln>
            <a:solidFill>
              <a:schemeClr val="accent1"/>
            </a:solidFill>
          </a:ln>
        </p:spPr>
        <p:txBody>
          <a:bodyPr wrap="square" rtlCol="0">
            <a:spAutoFit/>
          </a:bodyPr>
          <a:lstStyle/>
          <a:p>
            <a:r>
              <a:rPr lang="zh-CN" altLang="en-US" sz="2400" dirty="0">
                <a:latin typeface="宋体" pitchFamily="2" charset="-122"/>
                <a:ea typeface="宋体" pitchFamily="2" charset="-122"/>
                <a:cs typeface="Arial Unicode MS" pitchFamily="34" charset="-122"/>
              </a:rPr>
              <a:t>中外双方通过多次协商</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准备签署一项中外合作经营的合同</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合作企业合同的内容中</a:t>
            </a:r>
            <a:r>
              <a:rPr lang="zh-CN" altLang="en-US" sz="2400" dirty="0" smtClean="0">
                <a:latin typeface="宋体" pitchFamily="2" charset="-122"/>
                <a:ea typeface="宋体" pitchFamily="2" charset="-122"/>
                <a:cs typeface="Arial Unicode MS" pitchFamily="34" charset="-122"/>
              </a:rPr>
              <a:t>有以下</a:t>
            </a:r>
            <a:r>
              <a:rPr lang="zh-CN" altLang="en-US" sz="2400" dirty="0">
                <a:latin typeface="宋体" pitchFamily="2" charset="-122"/>
                <a:ea typeface="宋体" pitchFamily="2" charset="-122"/>
                <a:cs typeface="Arial Unicode MS" pitchFamily="34" charset="-122"/>
              </a:rPr>
              <a:t>条款</a:t>
            </a:r>
            <a:r>
              <a:rPr lang="en-US" altLang="zh-CN" sz="2400" dirty="0">
                <a:latin typeface="宋体" pitchFamily="2" charset="-122"/>
                <a:ea typeface="宋体" pitchFamily="2" charset="-122"/>
                <a:cs typeface="Arial Unicode MS" pitchFamily="34" charset="-122"/>
              </a:rPr>
              <a:t>.</a:t>
            </a:r>
          </a:p>
          <a:p>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１</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中外合作企业设立董事会</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中方人员担任董事长</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外方人员担任副董事长</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董事会每届</a:t>
            </a:r>
            <a:r>
              <a:rPr lang="zh-CN" altLang="en-US" sz="2400" dirty="0" smtClean="0">
                <a:latin typeface="宋体" pitchFamily="2" charset="-122"/>
                <a:ea typeface="宋体" pitchFamily="2" charset="-122"/>
                <a:cs typeface="Arial Unicode MS" pitchFamily="34" charset="-122"/>
              </a:rPr>
              <a:t>任期</a:t>
            </a:r>
            <a:r>
              <a:rPr lang="en-US" altLang="zh-CN" sz="2400" dirty="0" smtClean="0">
                <a:latin typeface="宋体" pitchFamily="2" charset="-122"/>
                <a:ea typeface="宋体" pitchFamily="2" charset="-122"/>
                <a:cs typeface="Arial Unicode MS" pitchFamily="34" charset="-122"/>
              </a:rPr>
              <a:t>3</a:t>
            </a:r>
            <a:r>
              <a:rPr lang="zh-CN" altLang="en-US" sz="2400" dirty="0" smtClean="0">
                <a:latin typeface="宋体" pitchFamily="2" charset="-122"/>
                <a:ea typeface="宋体" pitchFamily="2" charset="-122"/>
                <a:cs typeface="Arial Unicode MS" pitchFamily="34" charset="-122"/>
              </a:rPr>
              <a:t>年</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董事长和董事均不得连任</a:t>
            </a:r>
            <a:r>
              <a:rPr lang="en-US" altLang="zh-CN" sz="2400" dirty="0">
                <a:latin typeface="宋体" pitchFamily="2" charset="-122"/>
                <a:ea typeface="宋体" pitchFamily="2" charset="-122"/>
                <a:cs typeface="Arial Unicode MS" pitchFamily="34" charset="-122"/>
              </a:rPr>
              <a:t>.</a:t>
            </a:r>
          </a:p>
          <a:p>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２</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合作企业投资的注册资本</a:t>
            </a:r>
            <a:r>
              <a:rPr lang="zh-CN" altLang="en-US" sz="2400" dirty="0" smtClean="0">
                <a:latin typeface="宋体" pitchFamily="2" charset="-122"/>
                <a:ea typeface="宋体" pitchFamily="2" charset="-122"/>
                <a:cs typeface="Arial Unicode MS" pitchFamily="34" charset="-122"/>
              </a:rPr>
              <a:t>为</a:t>
            </a:r>
            <a:r>
              <a:rPr lang="en-US" altLang="zh-CN" sz="2400" dirty="0" smtClean="0">
                <a:latin typeface="宋体" pitchFamily="2" charset="-122"/>
                <a:ea typeface="宋体" pitchFamily="2" charset="-122"/>
                <a:cs typeface="Arial Unicode MS" pitchFamily="34" charset="-122"/>
              </a:rPr>
              <a:t>50</a:t>
            </a:r>
            <a:r>
              <a:rPr lang="zh-CN" altLang="en-US" sz="2400" dirty="0" smtClean="0">
                <a:latin typeface="宋体" pitchFamily="2" charset="-122"/>
                <a:ea typeface="宋体" pitchFamily="2" charset="-122"/>
                <a:cs typeface="Arial Unicode MS" pitchFamily="34" charset="-122"/>
              </a:rPr>
              <a:t>万</a:t>
            </a:r>
            <a:r>
              <a:rPr lang="zh-CN" altLang="en-US" sz="2400" dirty="0">
                <a:latin typeface="宋体" pitchFamily="2" charset="-122"/>
                <a:ea typeface="宋体" pitchFamily="2" charset="-122"/>
                <a:cs typeface="Arial Unicode MS" pitchFamily="34" charset="-122"/>
              </a:rPr>
              <a:t>美元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中方</a:t>
            </a:r>
            <a:r>
              <a:rPr lang="zh-CN" altLang="en-US" sz="2400" dirty="0" smtClean="0">
                <a:latin typeface="宋体" pitchFamily="2" charset="-122"/>
                <a:ea typeface="宋体" pitchFamily="2" charset="-122"/>
                <a:cs typeface="Arial Unicode MS" pitchFamily="34" charset="-122"/>
              </a:rPr>
              <a:t>出资</a:t>
            </a:r>
            <a:r>
              <a:rPr lang="en-US" altLang="zh-CN" sz="2400" dirty="0" smtClean="0">
                <a:latin typeface="宋体" pitchFamily="2" charset="-122"/>
                <a:ea typeface="宋体" pitchFamily="2" charset="-122"/>
                <a:cs typeface="Arial Unicode MS" pitchFamily="34" charset="-122"/>
              </a:rPr>
              <a:t>40</a:t>
            </a:r>
            <a:r>
              <a:rPr lang="zh-CN" altLang="en-US" sz="2400" dirty="0" smtClean="0">
                <a:latin typeface="宋体" pitchFamily="2" charset="-122"/>
                <a:ea typeface="宋体" pitchFamily="2" charset="-122"/>
                <a:cs typeface="Arial Unicode MS" pitchFamily="34" charset="-122"/>
              </a:rPr>
              <a:t>万</a:t>
            </a:r>
            <a:r>
              <a:rPr lang="zh-CN" altLang="en-US" sz="2400" dirty="0">
                <a:latin typeface="宋体" pitchFamily="2" charset="-122"/>
                <a:ea typeface="宋体" pitchFamily="2" charset="-122"/>
                <a:cs typeface="Arial Unicode MS" pitchFamily="34" charset="-122"/>
              </a:rPr>
              <a:t>美元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外方</a:t>
            </a:r>
            <a:r>
              <a:rPr lang="zh-CN" altLang="en-US" sz="2400" dirty="0" smtClean="0">
                <a:latin typeface="宋体" pitchFamily="2" charset="-122"/>
                <a:ea typeface="宋体" pitchFamily="2" charset="-122"/>
                <a:cs typeface="Arial Unicode MS" pitchFamily="34" charset="-122"/>
              </a:rPr>
              <a:t>出资</a:t>
            </a:r>
            <a:r>
              <a:rPr lang="en-US" altLang="zh-CN" sz="2400" dirty="0" smtClean="0">
                <a:latin typeface="宋体" pitchFamily="2" charset="-122"/>
                <a:ea typeface="宋体" pitchFamily="2" charset="-122"/>
                <a:cs typeface="Arial Unicode MS" pitchFamily="34" charset="-122"/>
              </a:rPr>
              <a:t>10</a:t>
            </a:r>
            <a:r>
              <a:rPr lang="zh-CN" altLang="en-US" sz="2400" dirty="0" smtClean="0">
                <a:latin typeface="宋体" pitchFamily="2" charset="-122"/>
                <a:ea typeface="宋体" pitchFamily="2" charset="-122"/>
                <a:cs typeface="Arial Unicode MS" pitchFamily="34" charset="-122"/>
              </a:rPr>
              <a:t>万</a:t>
            </a:r>
            <a:r>
              <a:rPr lang="zh-CN" altLang="en-US" sz="2400" dirty="0">
                <a:latin typeface="宋体" pitchFamily="2" charset="-122"/>
                <a:ea typeface="宋体" pitchFamily="2" charset="-122"/>
                <a:cs typeface="Arial Unicode MS" pitchFamily="34" charset="-122"/>
              </a:rPr>
              <a:t>美元</a:t>
            </a:r>
            <a:r>
              <a:rPr lang="en-US" altLang="zh-CN" sz="2400" dirty="0">
                <a:latin typeface="宋体" pitchFamily="2" charset="-122"/>
                <a:ea typeface="宋体" pitchFamily="2" charset="-122"/>
                <a:cs typeface="Arial Unicode MS" pitchFamily="34" charset="-122"/>
              </a:rPr>
              <a:t>,</a:t>
            </a:r>
          </a:p>
          <a:p>
            <a:r>
              <a:rPr lang="zh-CN" altLang="en-US" sz="2400" dirty="0">
                <a:latin typeface="宋体" pitchFamily="2" charset="-122"/>
                <a:ea typeface="宋体" pitchFamily="2" charset="-122"/>
                <a:cs typeface="Arial Unicode MS" pitchFamily="34" charset="-122"/>
              </a:rPr>
              <a:t>自营业执照核发之日起一年半内</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应将资本全部缴齐</a:t>
            </a:r>
            <a:r>
              <a:rPr lang="en-US" altLang="zh-CN" sz="2400" dirty="0">
                <a:latin typeface="宋体" pitchFamily="2" charset="-122"/>
                <a:ea typeface="宋体" pitchFamily="2" charset="-122"/>
                <a:cs typeface="Arial Unicode MS" pitchFamily="34" charset="-122"/>
              </a:rPr>
              <a:t>.</a:t>
            </a:r>
          </a:p>
          <a:p>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３</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合作企业的合作期限为两年</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合作期满时</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合作企业的全部固定资产无偿归中国合作者所有</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外国合作者依法可以在合作期限内先行回收投资</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
        <p:nvSpPr>
          <p:cNvPr id="5" name="文本框 12"/>
          <p:cNvSpPr txBox="1"/>
          <p:nvPr/>
        </p:nvSpPr>
        <p:spPr>
          <a:xfrm>
            <a:off x="1701670" y="5218222"/>
            <a:ext cx="9762450" cy="523220"/>
          </a:xfrm>
          <a:prstGeom prst="rect">
            <a:avLst/>
          </a:prstGeom>
          <a:noFill/>
        </p:spPr>
        <p:txBody>
          <a:bodyPr wrap="square" rtlCol="0">
            <a:spAutoFit/>
          </a:bodyPr>
          <a:lstStyle/>
          <a:p>
            <a:r>
              <a:rPr lang="zh-CN" altLang="en-US" sz="2800" dirty="0">
                <a:latin typeface="微软雅黑" pitchFamily="34" charset="-122"/>
                <a:ea typeface="微软雅黑" pitchFamily="34" charset="-122"/>
                <a:cs typeface="Arial Unicode MS" pitchFamily="34" charset="-122"/>
              </a:rPr>
              <a:t>问题</a:t>
            </a:r>
            <a:r>
              <a:rPr lang="en-US" altLang="zh-CN" sz="2800" dirty="0">
                <a:latin typeface="微软雅黑" pitchFamily="34" charset="-122"/>
                <a:ea typeface="微软雅黑" pitchFamily="34" charset="-122"/>
                <a:cs typeface="Arial Unicode MS" pitchFamily="34" charset="-122"/>
              </a:rPr>
              <a:t>:</a:t>
            </a:r>
            <a:r>
              <a:rPr lang="zh-CN" altLang="en-US" sz="2800" dirty="0">
                <a:latin typeface="微软雅黑" pitchFamily="34" charset="-122"/>
                <a:ea typeface="微软雅黑" pitchFamily="34" charset="-122"/>
                <a:cs typeface="Arial Unicode MS" pitchFamily="34" charset="-122"/>
              </a:rPr>
              <a:t>上述条款是否合法</a:t>
            </a:r>
            <a:r>
              <a:rPr lang="en-US" altLang="zh-CN" sz="2800" dirty="0">
                <a:latin typeface="微软雅黑" pitchFamily="34" charset="-122"/>
                <a:ea typeface="微软雅黑" pitchFamily="34" charset="-122"/>
                <a:cs typeface="Arial Unicode MS" pitchFamily="34" charset="-122"/>
              </a:rPr>
              <a:t>? </a:t>
            </a:r>
            <a:r>
              <a:rPr lang="zh-CN" altLang="en-US" sz="2800" dirty="0">
                <a:latin typeface="微软雅黑" pitchFamily="34" charset="-122"/>
                <a:ea typeface="微软雅黑" pitchFamily="34" charset="-122"/>
                <a:cs typeface="Arial Unicode MS" pitchFamily="34" charset="-122"/>
              </a:rPr>
              <a:t>为什么</a:t>
            </a:r>
            <a:r>
              <a:rPr lang="en-US" altLang="zh-CN" sz="2800" dirty="0">
                <a:latin typeface="微软雅黑" pitchFamily="34" charset="-122"/>
                <a:ea typeface="微软雅黑" pitchFamily="34" charset="-122"/>
                <a:cs typeface="Arial Unicode MS" pitchFamily="34" charset="-122"/>
              </a:rPr>
              <a:t>?</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43365690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833111" cy="584776"/>
          </a:xfrm>
          <a:prstGeom prst="rect">
            <a:avLst/>
          </a:prstGeom>
          <a:noFill/>
        </p:spPr>
        <p:txBody>
          <a:bodyPr wrap="square" rtlCol="0">
            <a:spAutoFit/>
          </a:bodyPr>
          <a:lstStyle/>
          <a:p>
            <a:r>
              <a:rPr lang="zh-CN" altLang="en-US" sz="3200" b="1" dirty="0"/>
              <a:t>外商投资企业法概述 </a:t>
            </a:r>
          </a:p>
        </p:txBody>
      </p:sp>
      <p:sp>
        <p:nvSpPr>
          <p:cNvPr id="37" name="文本框 36"/>
          <p:cNvSpPr txBox="1"/>
          <p:nvPr/>
        </p:nvSpPr>
        <p:spPr>
          <a:xfrm>
            <a:off x="623800" y="869091"/>
            <a:ext cx="11183892" cy="5755422"/>
          </a:xfrm>
          <a:prstGeom prst="rect">
            <a:avLst/>
          </a:prstGeom>
          <a:noFill/>
        </p:spPr>
        <p:txBody>
          <a:bodyPr wrap="square" rtlCol="0">
            <a:spAutoFit/>
          </a:bodyPr>
          <a:lstStyle/>
          <a:p>
            <a:r>
              <a:rPr lang="zh-CN" altLang="en-US" sz="2400" b="1" dirty="0"/>
              <a:t>一、外商投资企业的概念 </a:t>
            </a:r>
          </a:p>
          <a:p>
            <a:pPr indent="534988"/>
            <a:r>
              <a:rPr lang="zh-CN" altLang="en-US" sz="2400" dirty="0"/>
              <a:t>外商投资企业</a:t>
            </a:r>
            <a:r>
              <a:rPr lang="en-US" altLang="zh-CN" sz="2400" dirty="0"/>
              <a:t>,</a:t>
            </a:r>
            <a:r>
              <a:rPr lang="zh-CN" altLang="en-US" sz="2400" dirty="0"/>
              <a:t>是指依照中国的法律规定</a:t>
            </a:r>
            <a:r>
              <a:rPr lang="en-US" altLang="zh-CN" sz="2400" dirty="0"/>
              <a:t>,</a:t>
            </a:r>
            <a:r>
              <a:rPr lang="zh-CN" altLang="en-US" sz="2400" dirty="0"/>
              <a:t>经中国政府批准</a:t>
            </a:r>
            <a:r>
              <a:rPr lang="en-US" altLang="zh-CN" sz="2400" dirty="0"/>
              <a:t>,</a:t>
            </a:r>
            <a:r>
              <a:rPr lang="zh-CN" altLang="en-US" sz="2400" dirty="0"/>
              <a:t>在中国境内设立的</a:t>
            </a:r>
            <a:r>
              <a:rPr lang="en-US" altLang="zh-CN" sz="2400" dirty="0"/>
              <a:t>,</a:t>
            </a:r>
            <a:r>
              <a:rPr lang="zh-CN" altLang="en-US" sz="2400" dirty="0"/>
              <a:t>由中国 投资者和外国投资者共同投资或者仅由外国投资者投资的企业</a:t>
            </a:r>
            <a:r>
              <a:rPr lang="en-US" altLang="zh-CN" sz="2400" dirty="0"/>
              <a:t>. </a:t>
            </a:r>
            <a:endParaRPr lang="zh-CN" altLang="en-US" sz="2400" dirty="0"/>
          </a:p>
          <a:p>
            <a:pPr indent="534988"/>
            <a:r>
              <a:rPr lang="zh-CN" altLang="en-US" sz="2400" dirty="0"/>
              <a:t>我国的外商投资企业</a:t>
            </a:r>
            <a:r>
              <a:rPr lang="en-US" altLang="zh-CN" sz="2400" dirty="0"/>
              <a:t>,</a:t>
            </a:r>
            <a:r>
              <a:rPr lang="zh-CN" altLang="en-US" sz="2400" dirty="0"/>
              <a:t>包括中外合资经营企业、中外合作经营企业和外资企业</a:t>
            </a:r>
            <a:r>
              <a:rPr lang="en-US" altLang="zh-CN" sz="2400" dirty="0" smtClean="0"/>
              <a:t>.</a:t>
            </a:r>
          </a:p>
          <a:p>
            <a:r>
              <a:rPr lang="zh-CN" altLang="en-US" sz="2400" b="1" dirty="0"/>
              <a:t>二、外商投资企业的权利和义务 </a:t>
            </a:r>
          </a:p>
          <a:p>
            <a:pPr indent="534988"/>
            <a:r>
              <a:rPr lang="en-US" altLang="zh-TW" sz="2400" dirty="0" smtClean="0"/>
              <a:t>(</a:t>
            </a:r>
            <a:r>
              <a:rPr lang="zh-TW" altLang="en-US" sz="2400" dirty="0" smtClean="0"/>
              <a:t>一</a:t>
            </a:r>
            <a:r>
              <a:rPr lang="en-US" altLang="zh-TW" sz="2400" dirty="0" smtClean="0"/>
              <a:t>)</a:t>
            </a:r>
            <a:r>
              <a:rPr lang="zh-TW" altLang="en-US" sz="2400" dirty="0" smtClean="0"/>
              <a:t>外商投资企业的权利 </a:t>
            </a:r>
            <a:endParaRPr lang="zh-TW" altLang="en-US" sz="2400" dirty="0"/>
          </a:p>
          <a:p>
            <a:pPr indent="534988"/>
            <a:r>
              <a:rPr lang="zh-TW" altLang="en-US" sz="2000" dirty="0"/>
              <a:t>外商投资企业享有的权利主要包括以下几个方面</a:t>
            </a:r>
            <a:r>
              <a:rPr lang="en-US" altLang="zh-TW" sz="2000" dirty="0" smtClean="0"/>
              <a:t>.</a:t>
            </a:r>
          </a:p>
          <a:p>
            <a:pPr indent="534988"/>
            <a:r>
              <a:rPr lang="en-US" altLang="zh-TW" sz="2000" dirty="0" smtClean="0"/>
              <a:t> 1</a:t>
            </a:r>
            <a:r>
              <a:rPr lang="en-US" altLang="zh-CN" sz="2000" dirty="0" smtClean="0"/>
              <a:t>.</a:t>
            </a:r>
            <a:r>
              <a:rPr lang="zh-TW" altLang="en-US" sz="2000" dirty="0" smtClean="0"/>
              <a:t>生产经营计划权</a:t>
            </a:r>
            <a:r>
              <a:rPr lang="en-US" altLang="zh-TW" sz="2000" dirty="0" smtClean="0"/>
              <a:t>  </a:t>
            </a:r>
            <a:r>
              <a:rPr lang="zh-TW" altLang="en-US" sz="2000" dirty="0" smtClean="0"/>
              <a:t> </a:t>
            </a:r>
            <a:r>
              <a:rPr lang="en-US" altLang="zh-TW" sz="2000" dirty="0" smtClean="0"/>
              <a:t>2. </a:t>
            </a:r>
            <a:r>
              <a:rPr lang="zh-TW" altLang="en-US" sz="2000" dirty="0" smtClean="0"/>
              <a:t>资金筹措使用权</a:t>
            </a:r>
            <a:r>
              <a:rPr lang="en-US" altLang="zh-TW" sz="2000" dirty="0" smtClean="0"/>
              <a:t>  3.</a:t>
            </a:r>
            <a:r>
              <a:rPr lang="zh-TW" altLang="en-US" sz="2000" dirty="0" smtClean="0"/>
              <a:t> 物资采购权</a:t>
            </a:r>
            <a:endParaRPr lang="en-US" altLang="zh-TW" sz="2000" dirty="0" smtClean="0"/>
          </a:p>
          <a:p>
            <a:pPr indent="534988"/>
            <a:r>
              <a:rPr lang="en-US" altLang="zh-TW" sz="2000" dirty="0" smtClean="0"/>
              <a:t> 4. </a:t>
            </a:r>
            <a:r>
              <a:rPr lang="zh-TW" altLang="en-US" sz="2000" dirty="0"/>
              <a:t>产品销售权 </a:t>
            </a:r>
            <a:r>
              <a:rPr lang="en-US" altLang="zh-TW" sz="2000" dirty="0" smtClean="0"/>
              <a:t>  </a:t>
            </a:r>
            <a:r>
              <a:rPr lang="en-US" altLang="zh-CN" sz="2000" dirty="0" smtClean="0"/>
              <a:t>5. </a:t>
            </a:r>
            <a:r>
              <a:rPr lang="zh-CN" altLang="en-US" sz="2000" dirty="0"/>
              <a:t>外汇收入使用权 </a:t>
            </a:r>
            <a:r>
              <a:rPr lang="en-US" altLang="zh-CN" sz="2000" dirty="0" smtClean="0"/>
              <a:t>6. </a:t>
            </a:r>
            <a:r>
              <a:rPr lang="zh-CN" altLang="en-US" sz="2000" dirty="0"/>
              <a:t>劳动用工管理权 </a:t>
            </a:r>
          </a:p>
          <a:p>
            <a:pPr indent="534988"/>
            <a:r>
              <a:rPr lang="en-US" altLang="zh-CN" sz="2000" dirty="0" smtClean="0"/>
              <a:t> 7. </a:t>
            </a:r>
            <a:r>
              <a:rPr lang="zh-CN" altLang="en-US" sz="2000" dirty="0"/>
              <a:t>机构设置和人员编制权 </a:t>
            </a:r>
          </a:p>
          <a:p>
            <a:pPr marL="534988"/>
            <a:r>
              <a:rPr lang="en-US" altLang="zh-TW" sz="2400" dirty="0"/>
              <a:t>(</a:t>
            </a:r>
            <a:r>
              <a:rPr lang="zh-TW" altLang="en-US" sz="2400" dirty="0" smtClean="0"/>
              <a:t>二</a:t>
            </a:r>
            <a:r>
              <a:rPr lang="en-US" altLang="zh-TW" sz="2400" dirty="0" smtClean="0"/>
              <a:t>)</a:t>
            </a:r>
            <a:r>
              <a:rPr lang="zh-TW" altLang="en-US" sz="2400" dirty="0"/>
              <a:t>外 商 投 资 企 业 的 义 务</a:t>
            </a:r>
            <a:br>
              <a:rPr lang="zh-TW" altLang="en-US" sz="2400" dirty="0"/>
            </a:br>
            <a:r>
              <a:rPr lang="zh-TW" altLang="en-US" sz="2000" dirty="0"/>
              <a:t>外商投资企业的义务主要包括以下几个方面</a:t>
            </a:r>
            <a:r>
              <a:rPr lang="en-US" altLang="zh-TW" sz="2000" dirty="0"/>
              <a:t>.</a:t>
            </a:r>
            <a:br>
              <a:rPr lang="en-US" altLang="zh-TW" sz="2000" dirty="0"/>
            </a:br>
            <a:r>
              <a:rPr lang="en-US" altLang="zh-TW" sz="2000" dirty="0"/>
              <a:t>(1)</a:t>
            </a:r>
            <a:r>
              <a:rPr lang="zh-TW" altLang="en-US" sz="2000" dirty="0" smtClean="0"/>
              <a:t>遵守中国的法律 </a:t>
            </a:r>
            <a:r>
              <a:rPr lang="zh-TW" altLang="en-US" sz="2000" dirty="0"/>
              <a:t>、</a:t>
            </a:r>
            <a:r>
              <a:rPr lang="zh-TW" altLang="en-US" sz="2000" dirty="0" smtClean="0"/>
              <a:t>行政 </a:t>
            </a:r>
            <a:r>
              <a:rPr lang="zh-TW" altLang="en-US" sz="2000" dirty="0"/>
              <a:t>规 </a:t>
            </a:r>
            <a:r>
              <a:rPr lang="en-US" altLang="zh-TW" sz="2000" dirty="0"/>
              <a:t>,</a:t>
            </a:r>
            <a:r>
              <a:rPr lang="zh-TW" altLang="en-US" sz="2000" dirty="0" smtClean="0"/>
              <a:t>不得损害中国的社会公共利益 </a:t>
            </a:r>
            <a:r>
              <a:rPr lang="en-US" altLang="zh-TW" sz="2000" dirty="0"/>
              <a:t>. </a:t>
            </a:r>
            <a:endParaRPr lang="zh-TW" altLang="en-US" sz="2000" dirty="0"/>
          </a:p>
          <a:p>
            <a:pPr marL="534988"/>
            <a:r>
              <a:rPr lang="en-US" altLang="zh-TW" sz="2000" dirty="0"/>
              <a:t>(2)</a:t>
            </a:r>
            <a:r>
              <a:rPr lang="zh-TW" altLang="en-US" sz="2000" dirty="0" smtClean="0"/>
              <a:t>履行依法签订的协议 </a:t>
            </a:r>
            <a:r>
              <a:rPr lang="zh-TW" altLang="en-US" sz="2000" dirty="0"/>
              <a:t>、</a:t>
            </a:r>
            <a:r>
              <a:rPr lang="zh-TW" altLang="en-US" sz="2000" dirty="0" smtClean="0"/>
              <a:t>合同 </a:t>
            </a:r>
            <a:r>
              <a:rPr lang="zh-TW" altLang="en-US" sz="2000" dirty="0"/>
              <a:t>、</a:t>
            </a:r>
            <a:r>
              <a:rPr lang="zh-TW" altLang="en-US" sz="2000" dirty="0" smtClean="0"/>
              <a:t>章程 </a:t>
            </a:r>
            <a:r>
              <a:rPr lang="en-US" altLang="zh-TW" sz="2000" dirty="0"/>
              <a:t>.</a:t>
            </a:r>
            <a:br>
              <a:rPr lang="en-US" altLang="zh-TW" sz="2000" dirty="0"/>
            </a:br>
            <a:r>
              <a:rPr lang="en-US" altLang="zh-TW" sz="2000" dirty="0"/>
              <a:t>(3)</a:t>
            </a:r>
            <a:r>
              <a:rPr lang="zh-TW" altLang="en-US" sz="2000" dirty="0" smtClean="0"/>
              <a:t>依照中国税法的规定缴纳税款 </a:t>
            </a:r>
            <a:r>
              <a:rPr lang="en-US" altLang="zh-TW" sz="2000" dirty="0"/>
              <a:t>.</a:t>
            </a:r>
            <a:br>
              <a:rPr lang="en-US" altLang="zh-TW" sz="2000" dirty="0"/>
            </a:br>
            <a:r>
              <a:rPr lang="en-US" altLang="zh-TW" sz="2000" dirty="0"/>
              <a:t>(4)</a:t>
            </a:r>
            <a:r>
              <a:rPr lang="zh-TW" altLang="en-US" sz="2000" dirty="0" smtClean="0"/>
              <a:t>接受中国政府有关部门的管理和监督 </a:t>
            </a:r>
            <a:r>
              <a:rPr lang="en-US" altLang="zh-TW" sz="2000" dirty="0" smtClean="0"/>
              <a:t>.</a:t>
            </a:r>
          </a:p>
          <a:p>
            <a:pPr marL="534988"/>
            <a:r>
              <a:rPr lang="en-US" altLang="zh-TW" sz="2000" dirty="0" smtClean="0"/>
              <a:t>(</a:t>
            </a:r>
            <a:r>
              <a:rPr lang="en-US" altLang="zh-TW" sz="2000" dirty="0"/>
              <a:t>5)</a:t>
            </a:r>
            <a:r>
              <a:rPr lang="zh-TW" altLang="en-US" sz="2000" dirty="0" smtClean="0"/>
              <a:t>承担中国法律 </a:t>
            </a:r>
            <a:r>
              <a:rPr lang="zh-TW" altLang="en-US" sz="2000" dirty="0"/>
              <a:t>、</a:t>
            </a:r>
            <a:r>
              <a:rPr lang="zh-TW" altLang="en-US" sz="2000" dirty="0" smtClean="0"/>
              <a:t>行政法规规定的其他义务 </a:t>
            </a:r>
            <a:r>
              <a:rPr lang="en-US" altLang="zh-TW" sz="20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49922108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外商投资企业法概述 </a:t>
            </a:r>
          </a:p>
        </p:txBody>
      </p:sp>
      <p:sp>
        <p:nvSpPr>
          <p:cNvPr id="37" name="文本框 36"/>
          <p:cNvSpPr txBox="1"/>
          <p:nvPr/>
        </p:nvSpPr>
        <p:spPr>
          <a:xfrm>
            <a:off x="623800" y="869091"/>
            <a:ext cx="11183892" cy="5324535"/>
          </a:xfrm>
          <a:prstGeom prst="rect">
            <a:avLst/>
          </a:prstGeom>
          <a:noFill/>
        </p:spPr>
        <p:txBody>
          <a:bodyPr wrap="square" rtlCol="0">
            <a:spAutoFit/>
          </a:bodyPr>
          <a:lstStyle/>
          <a:p>
            <a:r>
              <a:rPr lang="zh-CN" altLang="en-US" sz="2400" b="1" dirty="0"/>
              <a:t>三、外商投资企业的投资项目 </a:t>
            </a:r>
          </a:p>
          <a:p>
            <a:r>
              <a:rPr lang="zh-CN" altLang="en-US" sz="2400" dirty="0" smtClean="0"/>
              <a:t>    </a:t>
            </a:r>
            <a:r>
              <a:rPr lang="en-US" altLang="zh-CN" sz="2400" dirty="0" smtClean="0"/>
              <a:t>(</a:t>
            </a:r>
            <a:r>
              <a:rPr lang="zh-CN" altLang="en-US" sz="2400" dirty="0" smtClean="0"/>
              <a:t>一</a:t>
            </a:r>
            <a:r>
              <a:rPr lang="en-US" altLang="zh-CN" sz="2400" dirty="0" smtClean="0"/>
              <a:t>)</a:t>
            </a:r>
            <a:r>
              <a:rPr lang="zh-CN" altLang="en-US" sz="2400" dirty="0"/>
              <a:t>鼓 励 类 外 商 投 资 项 目 </a:t>
            </a:r>
            <a:endParaRPr lang="en-US" altLang="zh-CN" sz="2400" dirty="0" smtClean="0"/>
          </a:p>
          <a:p>
            <a:pPr indent="623888"/>
            <a:r>
              <a:rPr lang="en-US" altLang="zh-CN" sz="2000" dirty="0" smtClean="0"/>
              <a:t>    (</a:t>
            </a:r>
            <a:r>
              <a:rPr lang="en-US" altLang="zh-CN" sz="2000" dirty="0"/>
              <a:t>1)</a:t>
            </a:r>
            <a:r>
              <a:rPr lang="zh-CN" altLang="en-US" sz="2000" dirty="0"/>
              <a:t>属于农业新技术、农业综合开发和能源、交通等重要原材料工业的项目</a:t>
            </a:r>
            <a:r>
              <a:rPr lang="en-US" altLang="zh-CN" sz="2000" dirty="0" smtClean="0"/>
              <a:t>.</a:t>
            </a:r>
          </a:p>
          <a:p>
            <a:pPr indent="623888"/>
            <a:r>
              <a:rPr lang="en-US" altLang="zh-CN" sz="2000" dirty="0" smtClean="0"/>
              <a:t>    (</a:t>
            </a:r>
            <a:r>
              <a:rPr lang="en-US" altLang="zh-CN" sz="2000" dirty="0"/>
              <a:t>2)</a:t>
            </a:r>
            <a:r>
              <a:rPr lang="zh-CN" altLang="en-US" sz="2000" dirty="0"/>
              <a:t>属于高新技术、先进适用技术</a:t>
            </a:r>
            <a:r>
              <a:rPr lang="en-US" altLang="zh-CN" sz="2000" dirty="0"/>
              <a:t>,</a:t>
            </a:r>
            <a:r>
              <a:rPr lang="zh-CN" altLang="en-US" sz="2000" dirty="0"/>
              <a:t>能够改进产品性能、提高企业技术经济效益或者生产 </a:t>
            </a:r>
          </a:p>
          <a:p>
            <a:pPr indent="623888"/>
            <a:r>
              <a:rPr lang="zh-CN" altLang="en-US" sz="2000" dirty="0"/>
              <a:t>国内生产能力不足的新设备、</a:t>
            </a:r>
            <a:r>
              <a:rPr lang="zh-CN" altLang="en-US" sz="2000" dirty="0" smtClean="0"/>
              <a:t>新材料的项目</a:t>
            </a:r>
            <a:endParaRPr lang="en-US" altLang="zh-CN" sz="2000" dirty="0" smtClean="0"/>
          </a:p>
          <a:p>
            <a:pPr indent="623888"/>
            <a:r>
              <a:rPr lang="en-US" altLang="zh-CN" sz="2000" dirty="0" smtClean="0"/>
              <a:t>    (</a:t>
            </a:r>
            <a:r>
              <a:rPr lang="en-US" altLang="zh-CN" sz="2000" dirty="0"/>
              <a:t>3)</a:t>
            </a:r>
            <a:r>
              <a:rPr lang="zh-CN" altLang="en-US" sz="2000" dirty="0"/>
              <a:t>适应市场需求</a:t>
            </a:r>
            <a:r>
              <a:rPr lang="en-US" altLang="zh-CN" sz="2000" dirty="0"/>
              <a:t>,</a:t>
            </a:r>
            <a:r>
              <a:rPr lang="zh-CN" altLang="en-US" sz="2000" dirty="0"/>
              <a:t>能够提高产品档次、开拓新兴市场</a:t>
            </a:r>
            <a:r>
              <a:rPr lang="en-US" altLang="zh-CN" sz="2000" dirty="0"/>
              <a:t>,</a:t>
            </a:r>
            <a:r>
              <a:rPr lang="zh-CN" altLang="en-US" sz="2000" dirty="0"/>
              <a:t>或者增加产品国际竞争</a:t>
            </a:r>
            <a:r>
              <a:rPr lang="zh-CN" altLang="en-US" sz="2000" dirty="0" smtClean="0"/>
              <a:t>能力</a:t>
            </a:r>
            <a:r>
              <a:rPr lang="zh-CN" altLang="en-US" sz="2000" dirty="0"/>
              <a:t>的项目</a:t>
            </a:r>
            <a:endParaRPr lang="en-US" altLang="zh-CN" sz="2000" dirty="0"/>
          </a:p>
          <a:p>
            <a:pPr indent="623888"/>
            <a:r>
              <a:rPr lang="en-US" altLang="zh-CN" sz="2000" dirty="0" smtClean="0"/>
              <a:t>    (</a:t>
            </a:r>
            <a:r>
              <a:rPr lang="en-US" altLang="zh-CN" sz="2000" dirty="0"/>
              <a:t>4)</a:t>
            </a:r>
            <a:r>
              <a:rPr lang="zh-CN" altLang="en-US" sz="2000" dirty="0"/>
              <a:t>属于新技术、新设备</a:t>
            </a:r>
            <a:r>
              <a:rPr lang="en-US" altLang="zh-CN" sz="2000" dirty="0"/>
              <a:t>,</a:t>
            </a:r>
            <a:r>
              <a:rPr lang="zh-CN" altLang="en-US" sz="2000" dirty="0"/>
              <a:t>能够节约能源和原材料、综合利用资源</a:t>
            </a:r>
            <a:r>
              <a:rPr lang="zh-CN" altLang="en-US" sz="2000" dirty="0" smtClean="0"/>
              <a:t>和再生资源以及防治环</a:t>
            </a:r>
            <a:endParaRPr lang="en-US" altLang="zh-CN" sz="2000" dirty="0" smtClean="0"/>
          </a:p>
          <a:p>
            <a:pPr indent="623888"/>
            <a:r>
              <a:rPr lang="zh-CN" altLang="zh-CN" sz="2000" dirty="0"/>
              <a:t> </a:t>
            </a:r>
            <a:r>
              <a:rPr lang="zh-CN" altLang="en-US" sz="2000" dirty="0" smtClean="0"/>
              <a:t>    境污</a:t>
            </a:r>
            <a:r>
              <a:rPr lang="zh-CN" altLang="en-US" sz="2000" dirty="0"/>
              <a:t>染的项目</a:t>
            </a:r>
            <a:r>
              <a:rPr lang="en-US" altLang="zh-CN" sz="2000" dirty="0"/>
              <a:t>. </a:t>
            </a:r>
            <a:endParaRPr lang="zh-CN" altLang="en-US" sz="2000" dirty="0"/>
          </a:p>
          <a:p>
            <a:pPr indent="623888"/>
            <a:r>
              <a:rPr lang="en-US" altLang="zh-CN" sz="2000" dirty="0" smtClean="0"/>
              <a:t>    (</a:t>
            </a:r>
            <a:r>
              <a:rPr lang="en-US" altLang="zh-CN" sz="2000" dirty="0"/>
              <a:t>5)</a:t>
            </a:r>
            <a:r>
              <a:rPr lang="zh-CN" altLang="en-US" sz="2000" dirty="0"/>
              <a:t>能够发挥中西部地区的人力和资源优势</a:t>
            </a:r>
            <a:r>
              <a:rPr lang="en-US" altLang="zh-CN" sz="2000" dirty="0"/>
              <a:t>,</a:t>
            </a:r>
            <a:r>
              <a:rPr lang="zh-CN" altLang="en-US" sz="2000" dirty="0"/>
              <a:t>并符合国家产业政策的项目</a:t>
            </a:r>
            <a:r>
              <a:rPr lang="en-US" altLang="zh-CN" sz="2000" dirty="0"/>
              <a:t>. </a:t>
            </a:r>
            <a:endParaRPr lang="en-US" altLang="zh-CN" sz="2000" dirty="0" smtClean="0"/>
          </a:p>
          <a:p>
            <a:pPr marL="534988"/>
            <a:r>
              <a:rPr lang="zh-CN" altLang="en-US" sz="2000" dirty="0" smtClean="0"/>
              <a:t>     </a:t>
            </a:r>
            <a:r>
              <a:rPr lang="en-US" altLang="zh-CN" sz="2000" dirty="0" smtClean="0"/>
              <a:t>(</a:t>
            </a:r>
            <a:r>
              <a:rPr lang="en-US" altLang="zh-CN" sz="2000" dirty="0"/>
              <a:t>6)</a:t>
            </a:r>
            <a:r>
              <a:rPr lang="zh-CN" altLang="en-US" sz="2000" dirty="0" smtClean="0"/>
              <a:t>法律 </a:t>
            </a:r>
            <a:r>
              <a:rPr lang="zh-CN" altLang="en-US" sz="2000" dirty="0"/>
              <a:t>、</a:t>
            </a:r>
            <a:r>
              <a:rPr lang="zh-CN" altLang="en-US" sz="2000" dirty="0" smtClean="0"/>
              <a:t>行政法规规定的其他情形 </a:t>
            </a:r>
            <a:r>
              <a:rPr lang="en-US" altLang="zh-CN" sz="2000" dirty="0"/>
              <a:t>.</a:t>
            </a:r>
            <a:br>
              <a:rPr lang="en-US" altLang="zh-CN" sz="2000" dirty="0"/>
            </a:br>
            <a:r>
              <a:rPr lang="en-US" altLang="zh-CN" sz="2000" dirty="0" smtClean="0"/>
              <a:t> </a:t>
            </a:r>
            <a:r>
              <a:rPr lang="en-US" altLang="zh-TW" sz="2400" dirty="0" smtClean="0"/>
              <a:t>(</a:t>
            </a:r>
            <a:r>
              <a:rPr lang="zh-TW" altLang="en-US" sz="2400" dirty="0" smtClean="0"/>
              <a:t>二</a:t>
            </a:r>
            <a:r>
              <a:rPr lang="en-US" altLang="zh-TW" sz="2400" dirty="0" smtClean="0"/>
              <a:t>)</a:t>
            </a:r>
            <a:r>
              <a:rPr lang="zh-TW" altLang="en-US" sz="2400" dirty="0" smtClean="0"/>
              <a:t>限制类外商投资项目</a:t>
            </a:r>
            <a:r>
              <a:rPr lang="zh-TW" altLang="en-US" sz="2400" dirty="0"/>
              <a:t/>
            </a:r>
            <a:br>
              <a:rPr lang="zh-TW" altLang="en-US" sz="2400" dirty="0"/>
            </a:br>
            <a:r>
              <a:rPr lang="zh-TW" altLang="en-US" sz="2400" dirty="0" smtClean="0"/>
              <a:t>    </a:t>
            </a:r>
            <a:r>
              <a:rPr lang="en-US" altLang="zh-TW" sz="2000" dirty="0" smtClean="0"/>
              <a:t>(</a:t>
            </a:r>
            <a:r>
              <a:rPr lang="en-US" altLang="zh-TW" sz="2000" dirty="0"/>
              <a:t>1)</a:t>
            </a:r>
            <a:r>
              <a:rPr lang="zh-TW" altLang="en-US" sz="2000" dirty="0" smtClean="0"/>
              <a:t>技术水平落后的项目 </a:t>
            </a:r>
            <a:r>
              <a:rPr lang="en-US" altLang="zh-TW" sz="2000" dirty="0"/>
              <a:t>. </a:t>
            </a:r>
            <a:endParaRPr lang="zh-TW" altLang="en-US" sz="2000" dirty="0"/>
          </a:p>
          <a:p>
            <a:pPr marL="534988"/>
            <a:r>
              <a:rPr lang="zh-TW" altLang="en-US" sz="2000" dirty="0"/>
              <a:t> </a:t>
            </a:r>
            <a:r>
              <a:rPr lang="zh-CN" altLang="en-US" sz="2000" dirty="0" smtClean="0"/>
              <a:t>    </a:t>
            </a:r>
            <a:r>
              <a:rPr lang="en-US" altLang="zh-TW" sz="2000" dirty="0" smtClean="0"/>
              <a:t>(</a:t>
            </a:r>
            <a:r>
              <a:rPr lang="en-US" altLang="zh-TW" sz="2000" dirty="0"/>
              <a:t>2)</a:t>
            </a:r>
            <a:r>
              <a:rPr lang="zh-TW" altLang="en-US" sz="2000" dirty="0" smtClean="0"/>
              <a:t>不利于节约资源和改善环境的项目 </a:t>
            </a:r>
            <a:r>
              <a:rPr lang="en-US" altLang="zh-TW" sz="2000" dirty="0"/>
              <a:t>. </a:t>
            </a:r>
            <a:endParaRPr lang="en-US" altLang="zh-TW" sz="2000" dirty="0" smtClean="0"/>
          </a:p>
          <a:p>
            <a:pPr marL="534988"/>
            <a:r>
              <a:rPr lang="zh-CN" altLang="en-US" sz="2000" dirty="0" smtClean="0"/>
              <a:t>     </a:t>
            </a:r>
            <a:r>
              <a:rPr lang="en-US" altLang="zh-TW" sz="2000" dirty="0" smtClean="0"/>
              <a:t>(</a:t>
            </a:r>
            <a:r>
              <a:rPr lang="en-US" altLang="zh-TW" sz="2000" dirty="0"/>
              <a:t>3)</a:t>
            </a:r>
            <a:r>
              <a:rPr lang="zh-TW" altLang="en-US" sz="2000" dirty="0"/>
              <a:t>从事国家规定实行保护性开采的特定矿种勘探、开采的项目</a:t>
            </a:r>
            <a:r>
              <a:rPr lang="en-US" altLang="zh-TW" sz="2000" dirty="0"/>
              <a:t>.</a:t>
            </a:r>
            <a:br>
              <a:rPr lang="en-US" altLang="zh-TW" sz="2000" dirty="0"/>
            </a:br>
            <a:r>
              <a:rPr lang="zh-CN" altLang="en-US" sz="2000" dirty="0" smtClean="0"/>
              <a:t>     </a:t>
            </a:r>
            <a:r>
              <a:rPr lang="en-US" altLang="zh-TW" sz="2000" dirty="0" smtClean="0"/>
              <a:t>(</a:t>
            </a:r>
            <a:r>
              <a:rPr lang="en-US" altLang="zh-TW" sz="2000" dirty="0"/>
              <a:t>4)</a:t>
            </a:r>
            <a:r>
              <a:rPr lang="zh-TW" altLang="en-US" sz="2000" dirty="0" smtClean="0"/>
              <a:t>属于国家逐步开放的产业的项目 </a:t>
            </a:r>
            <a:r>
              <a:rPr lang="en-US" altLang="zh-TW" sz="2000" dirty="0"/>
              <a:t>.</a:t>
            </a:r>
            <a:br>
              <a:rPr lang="en-US" altLang="zh-TW" sz="2000" dirty="0"/>
            </a:br>
            <a:r>
              <a:rPr lang="zh-CN" altLang="en-US" sz="2000" dirty="0" smtClean="0"/>
              <a:t>     </a:t>
            </a:r>
            <a:r>
              <a:rPr lang="en-US" altLang="zh-TW" sz="2000" dirty="0" smtClean="0"/>
              <a:t>(</a:t>
            </a:r>
            <a:r>
              <a:rPr lang="en-US" altLang="zh-TW" sz="2000" dirty="0"/>
              <a:t>5)</a:t>
            </a:r>
            <a:r>
              <a:rPr lang="zh-TW" altLang="en-US" sz="2000" dirty="0" smtClean="0"/>
              <a:t>法律 </a:t>
            </a:r>
            <a:r>
              <a:rPr lang="zh-TW" altLang="en-US" sz="2000" dirty="0"/>
              <a:t>、</a:t>
            </a:r>
            <a:r>
              <a:rPr lang="zh-TW" altLang="en-US" sz="2000" dirty="0" smtClean="0"/>
              <a:t>行政法规规定的其他情形 </a:t>
            </a:r>
            <a:r>
              <a:rPr lang="en-US" altLang="zh-TW" sz="2000" dirty="0" smtClean="0"/>
              <a:t>.</a:t>
            </a:r>
            <a:r>
              <a:rPr lang="en-US" altLang="zh-TW" sz="2400" dirty="0" smtClean="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910493101"/>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外商投资企业法概述 </a:t>
            </a:r>
          </a:p>
        </p:txBody>
      </p:sp>
      <p:sp>
        <p:nvSpPr>
          <p:cNvPr id="37" name="文本框 36"/>
          <p:cNvSpPr txBox="1"/>
          <p:nvPr/>
        </p:nvSpPr>
        <p:spPr>
          <a:xfrm>
            <a:off x="623800" y="869091"/>
            <a:ext cx="11183892" cy="3662541"/>
          </a:xfrm>
          <a:prstGeom prst="rect">
            <a:avLst/>
          </a:prstGeom>
          <a:noFill/>
        </p:spPr>
        <p:txBody>
          <a:bodyPr wrap="square" rtlCol="0">
            <a:spAutoFit/>
          </a:bodyPr>
          <a:lstStyle/>
          <a:p>
            <a:r>
              <a:rPr lang="zh-CN" altLang="en-US" sz="2400" b="1" dirty="0"/>
              <a:t>三、外商投资企业的投资项目 </a:t>
            </a:r>
          </a:p>
          <a:p>
            <a:pPr marL="534988" indent="-534988"/>
            <a:r>
              <a:rPr lang="zh-CN" altLang="en-US" sz="2400" dirty="0" smtClean="0"/>
              <a:t>    </a:t>
            </a:r>
            <a:r>
              <a:rPr lang="en-US" altLang="zh-CN" sz="2400" dirty="0" smtClean="0"/>
              <a:t>(</a:t>
            </a:r>
            <a:r>
              <a:rPr lang="zh-CN" altLang="en-US" sz="2400" dirty="0" smtClean="0"/>
              <a:t>三</a:t>
            </a:r>
            <a:r>
              <a:rPr lang="en-US" altLang="zh-CN" sz="2400" dirty="0" smtClean="0"/>
              <a:t>)</a:t>
            </a:r>
            <a:r>
              <a:rPr lang="zh-CN" altLang="en-US" sz="2400" dirty="0"/>
              <a:t>禁 止 类 外 商 投 资 项 目</a:t>
            </a:r>
            <a:br>
              <a:rPr lang="zh-CN" altLang="en-US" sz="2400" dirty="0"/>
            </a:br>
            <a:r>
              <a:rPr lang="en-US" altLang="zh-CN" sz="2000" dirty="0"/>
              <a:t>(1)</a:t>
            </a:r>
            <a:r>
              <a:rPr lang="zh-CN" altLang="en-US" sz="2000" dirty="0"/>
              <a:t>危害国家安全或者损害社会公众利益的项目</a:t>
            </a:r>
            <a:r>
              <a:rPr lang="en-US" altLang="zh-CN" sz="2000" dirty="0" smtClean="0"/>
              <a:t>.</a:t>
            </a:r>
          </a:p>
          <a:p>
            <a:pPr marL="534988"/>
            <a:r>
              <a:rPr lang="en-US" altLang="zh-CN" sz="2000" dirty="0" smtClean="0"/>
              <a:t>(</a:t>
            </a:r>
            <a:r>
              <a:rPr lang="en-US" altLang="zh-CN" sz="2000" dirty="0"/>
              <a:t>2)</a:t>
            </a:r>
            <a:r>
              <a:rPr lang="zh-CN" altLang="en-US" sz="2000" dirty="0"/>
              <a:t>对环境造成污染损害</a:t>
            </a:r>
            <a:r>
              <a:rPr lang="en-US" altLang="zh-CN" sz="2000" dirty="0"/>
              <a:t>,</a:t>
            </a:r>
            <a:r>
              <a:rPr lang="zh-CN" altLang="en-US" sz="2000" dirty="0"/>
              <a:t>破坏自然资源或者损害人体健康的项目</a:t>
            </a:r>
            <a:r>
              <a:rPr lang="en-US" altLang="zh-CN" sz="2000" dirty="0"/>
              <a:t>.</a:t>
            </a:r>
            <a:br>
              <a:rPr lang="en-US" altLang="zh-CN" sz="2000" dirty="0"/>
            </a:br>
            <a:r>
              <a:rPr lang="en-US" altLang="zh-CN" sz="2000" dirty="0"/>
              <a:t>(3)</a:t>
            </a:r>
            <a:r>
              <a:rPr lang="zh-CN" altLang="en-US" sz="2000" dirty="0"/>
              <a:t>占 用 大 量 耕 地 </a:t>
            </a:r>
            <a:r>
              <a:rPr lang="en-US" altLang="zh-CN" sz="2000" dirty="0"/>
              <a:t>,</a:t>
            </a:r>
            <a:r>
              <a:rPr lang="zh-CN" altLang="en-US" sz="2000" dirty="0"/>
              <a:t>不 利 于 保 护 、开 发 土 地 资 源 的 项 目 </a:t>
            </a:r>
            <a:r>
              <a:rPr lang="en-US" altLang="zh-CN" sz="2000" dirty="0"/>
              <a:t>.</a:t>
            </a:r>
            <a:br>
              <a:rPr lang="en-US" altLang="zh-CN" sz="2000" dirty="0"/>
            </a:br>
            <a:r>
              <a:rPr lang="en-US" altLang="zh-CN" sz="2000" dirty="0"/>
              <a:t>(4)</a:t>
            </a:r>
            <a:r>
              <a:rPr lang="zh-CN" altLang="en-US" sz="2000" dirty="0"/>
              <a:t>危 害 军 事 设 施 安 全 和 使 用 效 能 的 项 目 </a:t>
            </a:r>
            <a:r>
              <a:rPr lang="en-US" altLang="zh-CN" sz="2000" dirty="0"/>
              <a:t>. </a:t>
            </a:r>
            <a:endParaRPr lang="en-US" altLang="zh-CN" sz="2000" dirty="0" smtClean="0"/>
          </a:p>
          <a:p>
            <a:pPr marL="534988"/>
            <a:r>
              <a:rPr lang="en-US" altLang="zh-CN" sz="2000" dirty="0" smtClean="0"/>
              <a:t>(</a:t>
            </a:r>
            <a:r>
              <a:rPr lang="en-US" altLang="zh-CN" sz="2000" dirty="0"/>
              <a:t>5)</a:t>
            </a:r>
            <a:r>
              <a:rPr lang="zh-CN" altLang="en-US" sz="2000" dirty="0"/>
              <a:t>运用我国特有工艺或者技术生产产品的项目</a:t>
            </a:r>
            <a:r>
              <a:rPr lang="en-US" altLang="zh-CN" sz="2000" dirty="0"/>
              <a:t>.</a:t>
            </a:r>
            <a:br>
              <a:rPr lang="en-US" altLang="zh-CN" sz="2000" dirty="0"/>
            </a:br>
            <a:r>
              <a:rPr lang="en-US" altLang="zh-CN" sz="2000" dirty="0"/>
              <a:t>(6)</a:t>
            </a:r>
            <a:r>
              <a:rPr lang="zh-CN" altLang="en-US" sz="2000" dirty="0"/>
              <a:t>法 律 、行 政 法 规 规 定 的 其 他 情 形 </a:t>
            </a:r>
            <a:r>
              <a:rPr lang="en-US" altLang="zh-CN" sz="2000" dirty="0"/>
              <a:t>.</a:t>
            </a:r>
            <a:br>
              <a:rPr lang="en-US" altLang="zh-CN" sz="2000" dirty="0"/>
            </a:br>
            <a:r>
              <a:rPr lang="en-US" altLang="zh-CN" sz="2400" dirty="0"/>
              <a:t>(</a:t>
            </a:r>
            <a:r>
              <a:rPr lang="zh-CN" altLang="en-US" sz="2400" dirty="0" smtClean="0"/>
              <a:t>四</a:t>
            </a:r>
            <a:r>
              <a:rPr lang="en-US" altLang="zh-CN" sz="2400" dirty="0" smtClean="0"/>
              <a:t>)</a:t>
            </a:r>
            <a:r>
              <a:rPr lang="zh-CN" altLang="en-US" sz="2400" dirty="0" smtClean="0"/>
              <a:t>允许类外商投资项目</a:t>
            </a:r>
            <a:endParaRPr lang="en-US" altLang="zh-CN" sz="2400" dirty="0" smtClean="0"/>
          </a:p>
          <a:p>
            <a:pPr marL="534988"/>
            <a:r>
              <a:rPr lang="zh-CN" altLang="en-US" sz="2000" dirty="0" smtClean="0"/>
              <a:t>不属于鼓励类</a:t>
            </a:r>
            <a:r>
              <a:rPr lang="zh-CN" altLang="en-US" sz="2000" dirty="0"/>
              <a:t>、限制类和禁止类的外商投资项目</a:t>
            </a:r>
            <a:r>
              <a:rPr lang="en-US" altLang="zh-CN" sz="2000" dirty="0"/>
              <a:t>,</a:t>
            </a:r>
            <a:r>
              <a:rPr lang="zh-CN" altLang="en-US" sz="2000" dirty="0"/>
              <a:t>为允许类外商投资项目</a:t>
            </a:r>
            <a:r>
              <a:rPr lang="en-US" altLang="zh-CN" sz="2000" dirty="0"/>
              <a:t>. </a:t>
            </a:r>
            <a:r>
              <a:rPr lang="zh-CN" altLang="en-US" sz="2000" dirty="0"/>
              <a:t>产品全部直接出口的允许类外商投资项目</a:t>
            </a:r>
            <a:r>
              <a:rPr lang="en-US" altLang="zh-CN" sz="2000" dirty="0"/>
              <a:t>,</a:t>
            </a:r>
            <a:r>
              <a:rPr lang="zh-CN" altLang="en-US" sz="2000" dirty="0"/>
              <a:t>视为鼓励类外商投资项目</a:t>
            </a:r>
            <a:r>
              <a:rPr lang="en-US" altLang="zh-CN" sz="20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59889830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中外合资经营企业法 </a:t>
            </a:r>
          </a:p>
        </p:txBody>
      </p:sp>
      <p:sp>
        <p:nvSpPr>
          <p:cNvPr id="37" name="文本框 36"/>
          <p:cNvSpPr txBox="1"/>
          <p:nvPr/>
        </p:nvSpPr>
        <p:spPr>
          <a:xfrm>
            <a:off x="623800" y="869091"/>
            <a:ext cx="11183892" cy="5201424"/>
          </a:xfrm>
          <a:prstGeom prst="rect">
            <a:avLst/>
          </a:prstGeom>
          <a:noFill/>
        </p:spPr>
        <p:txBody>
          <a:bodyPr wrap="square" rtlCol="0">
            <a:spAutoFit/>
          </a:bodyPr>
          <a:lstStyle/>
          <a:p>
            <a:r>
              <a:rPr lang="zh-CN" altLang="en-US" sz="2400" b="1" dirty="0"/>
              <a:t>一、中外合资经营企业的设立 </a:t>
            </a:r>
          </a:p>
          <a:p>
            <a:pPr indent="534988"/>
            <a:r>
              <a:rPr lang="zh-CN" altLang="en-US" sz="2000" dirty="0" smtClean="0"/>
              <a:t>中外合资经营企业是指</a:t>
            </a:r>
            <a:r>
              <a:rPr lang="zh-CN" altLang="en-US" sz="2000" dirty="0"/>
              <a:t>由外国的公司、企业和其他经济组织或个 人同中国的公司、企业或其他经济组织</a:t>
            </a:r>
            <a:r>
              <a:rPr lang="en-US" altLang="zh-CN" sz="2000" dirty="0"/>
              <a:t>,</a:t>
            </a:r>
            <a:r>
              <a:rPr lang="zh-CN" altLang="en-US" sz="2000" dirty="0"/>
              <a:t>按照平等互利的原则</a:t>
            </a:r>
            <a:r>
              <a:rPr lang="en-US" altLang="zh-CN" sz="2000" dirty="0"/>
              <a:t>,</a:t>
            </a:r>
            <a:r>
              <a:rPr lang="zh-CN" altLang="en-US" sz="2000" dirty="0"/>
              <a:t>经我国政府批准</a:t>
            </a:r>
            <a:r>
              <a:rPr lang="en-US" altLang="zh-CN" sz="2000" dirty="0"/>
              <a:t>,</a:t>
            </a:r>
            <a:r>
              <a:rPr lang="zh-CN" altLang="en-US" sz="2000" dirty="0"/>
              <a:t>设立在中国 境内的</a:t>
            </a:r>
            <a:r>
              <a:rPr lang="en-US" altLang="zh-CN" sz="2000" dirty="0"/>
              <a:t>,</a:t>
            </a:r>
            <a:r>
              <a:rPr lang="zh-CN" altLang="en-US" sz="2000" dirty="0"/>
              <a:t>由双方共同举办、共同经营</a:t>
            </a:r>
            <a:r>
              <a:rPr lang="en-US" altLang="zh-CN" sz="2000" dirty="0"/>
              <a:t>,</a:t>
            </a:r>
            <a:r>
              <a:rPr lang="zh-CN" altLang="en-US" sz="2000" dirty="0"/>
              <a:t>按照各自的出资比例共担风险、共负盈亏的企业</a:t>
            </a:r>
            <a:r>
              <a:rPr lang="en-US" altLang="zh-CN" sz="2000" dirty="0"/>
              <a:t>.</a:t>
            </a:r>
            <a:r>
              <a:rPr lang="zh-CN" altLang="en-US" sz="2000" dirty="0"/>
              <a:t>经中 国政府批准并经注册登记的合营企业是中国的法人</a:t>
            </a:r>
            <a:r>
              <a:rPr lang="en-US" altLang="zh-CN" sz="2000" dirty="0"/>
              <a:t>,</a:t>
            </a:r>
            <a:r>
              <a:rPr lang="zh-CN" altLang="en-US" sz="2000" dirty="0"/>
              <a:t>应遵守中国的法律</a:t>
            </a:r>
            <a:r>
              <a:rPr lang="en-US" altLang="zh-CN" sz="2000" dirty="0"/>
              <a:t>,</a:t>
            </a:r>
            <a:r>
              <a:rPr lang="zh-CN" altLang="en-US" sz="2000" dirty="0"/>
              <a:t>受中国法律的管辖 与保护</a:t>
            </a:r>
            <a:r>
              <a:rPr lang="en-US" altLang="zh-CN" sz="2000" dirty="0"/>
              <a:t>. </a:t>
            </a:r>
            <a:endParaRPr lang="en-US" altLang="zh-CN" sz="2000" dirty="0" smtClean="0"/>
          </a:p>
          <a:p>
            <a:pPr indent="446088"/>
            <a:r>
              <a:rPr lang="en-US" altLang="zh-CN" sz="2400" dirty="0"/>
              <a:t>(</a:t>
            </a:r>
            <a:r>
              <a:rPr lang="zh-CN" altLang="en-US" sz="2400" dirty="0" smtClean="0"/>
              <a:t>一</a:t>
            </a:r>
            <a:r>
              <a:rPr lang="en-US" altLang="zh-CN" sz="2400" dirty="0" smtClean="0"/>
              <a:t>)</a:t>
            </a:r>
            <a:r>
              <a:rPr lang="zh-CN" altLang="en-US" sz="2400" dirty="0" smtClean="0"/>
              <a:t>设立合营企业的条件 </a:t>
            </a:r>
            <a:endParaRPr lang="zh-CN" altLang="en-US" sz="2400" dirty="0"/>
          </a:p>
          <a:p>
            <a:pPr indent="446088"/>
            <a:r>
              <a:rPr lang="zh-CN" altLang="en-US" sz="2000" dirty="0"/>
              <a:t>设立合营企业</a:t>
            </a:r>
            <a:r>
              <a:rPr lang="en-US" altLang="zh-CN" sz="2000" dirty="0"/>
              <a:t>,</a:t>
            </a:r>
            <a:r>
              <a:rPr lang="zh-CN" altLang="en-US" sz="2000" dirty="0"/>
              <a:t>应当能够促进中国经济的发展和科学技术水平的提高</a:t>
            </a:r>
            <a:r>
              <a:rPr lang="en-US" altLang="zh-CN" sz="2000" dirty="0"/>
              <a:t>,</a:t>
            </a:r>
            <a:r>
              <a:rPr lang="zh-CN" altLang="en-US" sz="2000" dirty="0"/>
              <a:t>有利于社会主义 现代化建设</a:t>
            </a:r>
            <a:r>
              <a:rPr lang="en-US" altLang="zh-CN" sz="2000" dirty="0"/>
              <a:t>.«</a:t>
            </a:r>
            <a:r>
              <a:rPr lang="zh-CN" altLang="en-US" sz="2000" dirty="0"/>
              <a:t>中华人民共和国中外合资经营企业法实施条例</a:t>
            </a:r>
            <a:r>
              <a:rPr lang="en-US" altLang="zh-CN" sz="2000" dirty="0" smtClean="0"/>
              <a:t>» </a:t>
            </a:r>
            <a:r>
              <a:rPr lang="zh-CN" altLang="en-US" sz="2000" dirty="0" smtClean="0"/>
              <a:t>规</a:t>
            </a:r>
            <a:r>
              <a:rPr lang="zh-CN" altLang="en-US" sz="2000" dirty="0"/>
              <a:t>定</a:t>
            </a:r>
            <a:r>
              <a:rPr lang="en-US" altLang="zh-CN" sz="2000" dirty="0"/>
              <a:t>,</a:t>
            </a:r>
            <a:r>
              <a:rPr lang="zh-CN" altLang="en-US" sz="2000" dirty="0"/>
              <a:t>申请设立合营企业有下列情况之一的</a:t>
            </a:r>
            <a:r>
              <a:rPr lang="en-US" altLang="zh-CN" sz="2000" dirty="0"/>
              <a:t>,</a:t>
            </a:r>
            <a:r>
              <a:rPr lang="zh-CN" altLang="en-US" sz="2000" dirty="0"/>
              <a:t>不予批准</a:t>
            </a:r>
            <a:r>
              <a:rPr lang="en-US" altLang="zh-CN" sz="2000" dirty="0"/>
              <a:t>:</a:t>
            </a:r>
            <a:r>
              <a:rPr lang="zh-CN" altLang="en-US" sz="2000" dirty="0"/>
              <a:t>有损中国主权的</a:t>
            </a:r>
            <a:r>
              <a:rPr lang="en-US" altLang="zh-CN" sz="2000" dirty="0"/>
              <a:t>;</a:t>
            </a:r>
            <a:r>
              <a:rPr lang="zh-CN" altLang="en-US" sz="2000" dirty="0"/>
              <a:t>违 反中国法律的</a:t>
            </a:r>
            <a:r>
              <a:rPr lang="en-US" altLang="zh-CN" sz="2000" dirty="0"/>
              <a:t>;</a:t>
            </a:r>
            <a:r>
              <a:rPr lang="zh-CN" altLang="en-US" sz="2000" dirty="0"/>
              <a:t>不符合中国国民经济发展要求的</a:t>
            </a:r>
            <a:r>
              <a:rPr lang="en-US" altLang="zh-CN" sz="2000" dirty="0"/>
              <a:t>;</a:t>
            </a:r>
            <a:r>
              <a:rPr lang="zh-CN" altLang="en-US" sz="2000" dirty="0"/>
              <a:t>造成环境污染的</a:t>
            </a:r>
            <a:r>
              <a:rPr lang="en-US" altLang="zh-CN" sz="2000" dirty="0"/>
              <a:t>;</a:t>
            </a:r>
            <a:r>
              <a:rPr lang="zh-CN" altLang="en-US" sz="2000" dirty="0"/>
              <a:t>签订的协议、合同、章程 显属不公平</a:t>
            </a:r>
            <a:r>
              <a:rPr lang="en-US" altLang="zh-CN" sz="2000" dirty="0"/>
              <a:t>,</a:t>
            </a:r>
            <a:r>
              <a:rPr lang="zh-CN" altLang="en-US" sz="2000" dirty="0"/>
              <a:t>损害合营一方权益的</a:t>
            </a:r>
            <a:r>
              <a:rPr lang="en-US" altLang="zh-CN" sz="2000" dirty="0"/>
              <a:t>. </a:t>
            </a:r>
          </a:p>
          <a:p>
            <a:pPr indent="446088"/>
            <a:r>
              <a:rPr lang="en-US" altLang="zh-CN" sz="2400" dirty="0" smtClean="0"/>
              <a:t>(</a:t>
            </a:r>
            <a:r>
              <a:rPr lang="zh-CN" altLang="en-US" sz="2400" dirty="0"/>
              <a:t>二</a:t>
            </a:r>
            <a:r>
              <a:rPr lang="en-US" altLang="zh-CN" sz="2400" dirty="0"/>
              <a:t>)</a:t>
            </a:r>
            <a:r>
              <a:rPr lang="zh-CN" altLang="en-US" sz="2400" dirty="0"/>
              <a:t>设立合营企业的审批机关及法律程序 </a:t>
            </a:r>
          </a:p>
          <a:p>
            <a:pPr indent="446088"/>
            <a:r>
              <a:rPr lang="zh-CN" altLang="en-US" sz="2000" dirty="0"/>
              <a:t>设立合营企业的审批机关</a:t>
            </a:r>
            <a:r>
              <a:rPr lang="en-US" altLang="zh-CN" sz="2000" dirty="0"/>
              <a:t>,</a:t>
            </a:r>
            <a:r>
              <a:rPr lang="zh-CN" altLang="en-US" sz="2000" dirty="0"/>
              <a:t>是国务院对外经济贸易主管部门</a:t>
            </a:r>
            <a:r>
              <a:rPr lang="en-US" altLang="zh-CN" sz="2000" dirty="0"/>
              <a:t>,</a:t>
            </a:r>
            <a:r>
              <a:rPr lang="zh-CN" altLang="en-US" sz="2000" dirty="0"/>
              <a:t>即商务部</a:t>
            </a:r>
            <a:r>
              <a:rPr lang="en-US" altLang="zh-CN" sz="2000" dirty="0"/>
              <a:t>. </a:t>
            </a:r>
            <a:endParaRPr lang="zh-CN" altLang="en-US" sz="2000" dirty="0"/>
          </a:p>
          <a:p>
            <a:pPr indent="446088"/>
            <a:r>
              <a:rPr lang="zh-CN" altLang="en-US" sz="2000" dirty="0"/>
              <a:t>设立合营企业一般要经过以下程序</a:t>
            </a:r>
            <a:r>
              <a:rPr lang="en-US" altLang="zh-CN" sz="2000" dirty="0"/>
              <a:t>. </a:t>
            </a:r>
            <a:endParaRPr lang="zh-CN" altLang="en-US" sz="2000" dirty="0"/>
          </a:p>
          <a:p>
            <a:pPr indent="446088"/>
            <a:r>
              <a:rPr lang="en-US" altLang="zh-CN" sz="2000" dirty="0" smtClean="0"/>
              <a:t>(</a:t>
            </a:r>
            <a:r>
              <a:rPr lang="en-US" altLang="zh-CN" sz="2000" dirty="0"/>
              <a:t>1)</a:t>
            </a:r>
            <a:r>
              <a:rPr lang="zh-CN" altLang="en-US" sz="2000" dirty="0"/>
              <a:t>由中外合营者共同向审批机关报送有关文件</a:t>
            </a:r>
            <a:r>
              <a:rPr lang="en-US" altLang="zh-CN" sz="2000" dirty="0"/>
              <a:t>. </a:t>
            </a:r>
            <a:endParaRPr lang="en-US" altLang="zh-CN" sz="2000" dirty="0" smtClean="0"/>
          </a:p>
          <a:p>
            <a:pPr indent="446088"/>
            <a:r>
              <a:rPr lang="en-US" altLang="zh-CN" sz="2000" dirty="0" smtClean="0"/>
              <a:t>(</a:t>
            </a:r>
            <a:r>
              <a:rPr lang="en-US" altLang="zh-CN" sz="2000" dirty="0"/>
              <a:t>2)</a:t>
            </a:r>
            <a:r>
              <a:rPr lang="zh-CN" altLang="en-US" sz="2000" dirty="0"/>
              <a:t>审批机关审批</a:t>
            </a:r>
            <a:r>
              <a:rPr lang="en-US" altLang="zh-CN" sz="2000" dirty="0" smtClean="0"/>
              <a:t>.</a:t>
            </a:r>
          </a:p>
          <a:p>
            <a:pPr indent="446088"/>
            <a:r>
              <a:rPr lang="en-US" altLang="zh-CN" sz="2000" dirty="0" smtClean="0"/>
              <a:t>(</a:t>
            </a:r>
            <a:r>
              <a:rPr lang="en-US" altLang="zh-CN" sz="2000" dirty="0"/>
              <a:t>3)</a:t>
            </a:r>
            <a:r>
              <a:rPr lang="zh-CN" altLang="en-US" sz="2000" dirty="0"/>
              <a:t>办理工商登记</a:t>
            </a:r>
            <a:r>
              <a:rPr lang="en-US" altLang="zh-CN" sz="20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78437130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中外合资经营企业法 </a:t>
            </a:r>
          </a:p>
        </p:txBody>
      </p:sp>
      <p:sp>
        <p:nvSpPr>
          <p:cNvPr id="37" name="文本框 36"/>
          <p:cNvSpPr txBox="1"/>
          <p:nvPr/>
        </p:nvSpPr>
        <p:spPr>
          <a:xfrm>
            <a:off x="623800" y="869091"/>
            <a:ext cx="11183892" cy="4955203"/>
          </a:xfrm>
          <a:prstGeom prst="rect">
            <a:avLst/>
          </a:prstGeom>
          <a:noFill/>
        </p:spPr>
        <p:txBody>
          <a:bodyPr wrap="square" rtlCol="0">
            <a:spAutoFit/>
          </a:bodyPr>
          <a:lstStyle/>
          <a:p>
            <a:r>
              <a:rPr lang="zh-CN" altLang="en-US" sz="2400" b="1" dirty="0"/>
              <a:t>二、中外合资经营企业的资本 </a:t>
            </a:r>
          </a:p>
          <a:p>
            <a:r>
              <a:rPr lang="zh-CN" altLang="en-US" sz="2400" dirty="0" smtClean="0"/>
              <a:t>       </a:t>
            </a:r>
            <a:r>
              <a:rPr lang="en-US" altLang="zh-CN" sz="2400" dirty="0" smtClean="0"/>
              <a:t>(</a:t>
            </a:r>
            <a:r>
              <a:rPr lang="zh-CN" altLang="en-US" sz="2400" dirty="0"/>
              <a:t>一 </a:t>
            </a:r>
            <a:r>
              <a:rPr lang="en-US" altLang="zh-CN" sz="2400" dirty="0"/>
              <a:t>)</a:t>
            </a:r>
            <a:r>
              <a:rPr lang="zh-CN" altLang="en-US" sz="2400" dirty="0"/>
              <a:t>合 营 企 业 的 注 册 资 本 </a:t>
            </a:r>
          </a:p>
          <a:p>
            <a:pPr indent="534988"/>
            <a:r>
              <a:rPr lang="zh-CN" altLang="en-US" sz="2000" dirty="0"/>
              <a:t>合营企业的注册资本</a:t>
            </a:r>
            <a:r>
              <a:rPr lang="en-US" altLang="zh-CN" sz="2000" dirty="0"/>
              <a:t>,</a:t>
            </a:r>
            <a:r>
              <a:rPr lang="zh-CN" altLang="en-US" sz="2000" dirty="0"/>
              <a:t>是指为设立合营企业在工商行政管理机关登记注册的资本总额</a:t>
            </a:r>
            <a:r>
              <a:rPr lang="en-US" altLang="zh-CN" sz="2000" dirty="0"/>
              <a:t>, </a:t>
            </a:r>
            <a:r>
              <a:rPr lang="zh-CN" altLang="en-US" sz="2000" dirty="0"/>
              <a:t>应为合营各方在合营企业合同中认缴的出资额之和</a:t>
            </a:r>
            <a:r>
              <a:rPr lang="en-US" altLang="zh-CN" sz="2000" dirty="0"/>
              <a:t>. </a:t>
            </a:r>
            <a:endParaRPr lang="zh-CN" altLang="en-US" sz="2000" dirty="0"/>
          </a:p>
          <a:p>
            <a:pPr indent="534988"/>
            <a:r>
              <a:rPr lang="zh-CN" altLang="en-US" sz="2000" dirty="0"/>
              <a:t>在合营企业注册资本中</a:t>
            </a:r>
            <a:r>
              <a:rPr lang="en-US" altLang="zh-CN" sz="2000" dirty="0"/>
              <a:t>,</a:t>
            </a:r>
            <a:r>
              <a:rPr lang="zh-CN" altLang="en-US" sz="2000" dirty="0"/>
              <a:t>外国合营者的出资比例一般不低于</a:t>
            </a:r>
            <a:r>
              <a:rPr lang="en-US" altLang="zh-CN" sz="2000" dirty="0"/>
              <a:t>25%,</a:t>
            </a:r>
            <a:r>
              <a:rPr lang="zh-CN" altLang="en-US" sz="2000" dirty="0"/>
              <a:t>对外国合营者投资比 例的上限未作规定</a:t>
            </a:r>
            <a:r>
              <a:rPr lang="en-US" altLang="zh-CN" sz="2000" dirty="0"/>
              <a:t>.</a:t>
            </a:r>
            <a:r>
              <a:rPr lang="zh-CN" altLang="en-US" sz="2000" dirty="0"/>
              <a:t>相对于多数国家不允许外资超过</a:t>
            </a:r>
            <a:r>
              <a:rPr lang="en-US" altLang="zh-CN" sz="2000" dirty="0"/>
              <a:t>49%</a:t>
            </a:r>
            <a:r>
              <a:rPr lang="zh-CN" altLang="en-US" sz="2000" dirty="0"/>
              <a:t>的规定来说</a:t>
            </a:r>
            <a:r>
              <a:rPr lang="en-US" altLang="zh-CN" sz="2000" dirty="0"/>
              <a:t>,</a:t>
            </a:r>
            <a:r>
              <a:rPr lang="zh-CN" altLang="en-US" sz="2000" dirty="0"/>
              <a:t>我国的法律规定更 加开放</a:t>
            </a:r>
            <a:r>
              <a:rPr lang="en-US" altLang="zh-CN" sz="2000" dirty="0"/>
              <a:t>,</a:t>
            </a:r>
            <a:r>
              <a:rPr lang="zh-CN" altLang="en-US" sz="2000" dirty="0"/>
              <a:t>更有利于吸引外资</a:t>
            </a:r>
            <a:r>
              <a:rPr lang="en-US" altLang="zh-CN" sz="2000" dirty="0"/>
              <a:t>.</a:t>
            </a:r>
            <a:r>
              <a:rPr lang="zh-CN" altLang="en-US" sz="2000" dirty="0"/>
              <a:t>另外</a:t>
            </a:r>
            <a:r>
              <a:rPr lang="en-US" altLang="zh-CN" sz="2000" dirty="0"/>
              <a:t>,</a:t>
            </a:r>
            <a:r>
              <a:rPr lang="zh-CN" altLang="en-US" sz="2000" dirty="0"/>
              <a:t>合营企业的注册资本应符合</a:t>
            </a:r>
            <a:r>
              <a:rPr lang="en-US" altLang="zh-CN" sz="2000" dirty="0"/>
              <a:t>«</a:t>
            </a:r>
            <a:r>
              <a:rPr lang="zh-CN" altLang="en-US" sz="2000" dirty="0"/>
              <a:t>公司法</a:t>
            </a:r>
            <a:r>
              <a:rPr lang="en-US" altLang="zh-CN" sz="2000" dirty="0"/>
              <a:t>»</a:t>
            </a:r>
            <a:r>
              <a:rPr lang="zh-CN" altLang="en-US" sz="2000" dirty="0"/>
              <a:t>规定的有限责任公 司的注册资本的最低限额</a:t>
            </a:r>
            <a:r>
              <a:rPr lang="en-US" altLang="zh-CN" sz="2000" dirty="0"/>
              <a:t>. </a:t>
            </a:r>
            <a:endParaRPr lang="zh-CN" altLang="en-US" sz="2000" dirty="0"/>
          </a:p>
          <a:p>
            <a:pPr indent="534988"/>
            <a:r>
              <a:rPr lang="zh-CN" altLang="en-US" sz="2000" dirty="0"/>
              <a:t>合营企业在合营期限内</a:t>
            </a:r>
            <a:r>
              <a:rPr lang="en-US" altLang="zh-CN" sz="2000" dirty="0"/>
              <a:t>,</a:t>
            </a:r>
            <a:r>
              <a:rPr lang="zh-CN" altLang="en-US" sz="2000" dirty="0"/>
              <a:t>不得减少注册资本</a:t>
            </a:r>
            <a:r>
              <a:rPr lang="en-US" altLang="zh-CN" sz="2000" dirty="0"/>
              <a:t>.</a:t>
            </a:r>
            <a:r>
              <a:rPr lang="zh-CN" altLang="en-US" sz="2000" dirty="0"/>
              <a:t>但因投资总额和生产经营规模等发生变 化</a:t>
            </a:r>
            <a:r>
              <a:rPr lang="en-US" altLang="zh-CN" sz="2000" dirty="0"/>
              <a:t>,</a:t>
            </a:r>
            <a:r>
              <a:rPr lang="zh-CN" altLang="en-US" sz="2000" dirty="0"/>
              <a:t>确须减少注册资本的</a:t>
            </a:r>
            <a:r>
              <a:rPr lang="en-US" altLang="zh-CN" sz="2000" dirty="0"/>
              <a:t>,</a:t>
            </a:r>
            <a:r>
              <a:rPr lang="zh-CN" altLang="en-US" sz="2000" dirty="0"/>
              <a:t>须经审批机关批准</a:t>
            </a:r>
            <a:r>
              <a:rPr lang="en-US" altLang="zh-CN" sz="2000" dirty="0"/>
              <a:t>.</a:t>
            </a:r>
            <a:r>
              <a:rPr lang="zh-CN" altLang="en-US" sz="2000" dirty="0"/>
              <a:t>对合营企业在合营期限内增加注册资本</a:t>
            </a:r>
            <a:r>
              <a:rPr lang="en-US" altLang="zh-CN" sz="2000" dirty="0"/>
              <a:t>,</a:t>
            </a:r>
            <a:r>
              <a:rPr lang="zh-CN" altLang="en-US" sz="2000" dirty="0"/>
              <a:t>法 律没有禁止</a:t>
            </a:r>
            <a:r>
              <a:rPr lang="en-US" altLang="zh-CN" sz="2000" dirty="0"/>
              <a:t>. </a:t>
            </a:r>
            <a:endParaRPr lang="zh-CN" altLang="en-US" sz="2000" dirty="0"/>
          </a:p>
          <a:p>
            <a:r>
              <a:rPr lang="zh-CN" altLang="en-US" sz="2400" dirty="0" smtClean="0"/>
              <a:t>       </a:t>
            </a:r>
            <a:r>
              <a:rPr lang="en-US" altLang="zh-CN" sz="2400" dirty="0" smtClean="0"/>
              <a:t>(</a:t>
            </a:r>
            <a:r>
              <a:rPr lang="zh-CN" altLang="en-US" sz="2400" dirty="0"/>
              <a:t>二</a:t>
            </a:r>
            <a:r>
              <a:rPr lang="en-US" altLang="zh-CN" sz="2400" dirty="0"/>
              <a:t>)</a:t>
            </a:r>
            <a:r>
              <a:rPr lang="zh-CN" altLang="en-US" sz="2400" dirty="0"/>
              <a:t>合营企业的投资总额及其与注册资本的关系 </a:t>
            </a:r>
          </a:p>
          <a:p>
            <a:pPr indent="534988"/>
            <a:r>
              <a:rPr lang="zh-CN" altLang="en-US" sz="2000" dirty="0"/>
              <a:t>合营企业的投资总额</a:t>
            </a:r>
            <a:r>
              <a:rPr lang="en-US" altLang="zh-CN" sz="2000" dirty="0"/>
              <a:t>,</a:t>
            </a:r>
            <a:r>
              <a:rPr lang="zh-CN" altLang="en-US" sz="2000" dirty="0"/>
              <a:t>是指按照合营企业合同、章程规定的生产规模需要投入的基本建 设资金和生产流动资金的总和</a:t>
            </a:r>
            <a:r>
              <a:rPr lang="en-US" altLang="zh-CN" sz="2000" dirty="0"/>
              <a:t>,</a:t>
            </a:r>
            <a:r>
              <a:rPr lang="zh-CN" altLang="en-US" sz="2000" dirty="0"/>
              <a:t>包括中外投资各方各自的投资额和以合营企业的名义取得 的借款两个组成部分</a:t>
            </a:r>
            <a:r>
              <a:rPr lang="en-US" altLang="zh-CN" sz="2000" dirty="0"/>
              <a:t>. </a:t>
            </a:r>
            <a:endParaRPr lang="zh-CN" altLang="en-US" sz="2000" dirty="0"/>
          </a:p>
          <a:p>
            <a:pPr indent="534988"/>
            <a:r>
              <a:rPr lang="zh-CN" altLang="en-US" sz="2000" dirty="0"/>
              <a:t>在合营企业的投资总额中</a:t>
            </a:r>
            <a:r>
              <a:rPr lang="en-US" altLang="zh-CN" sz="2000" dirty="0"/>
              <a:t>,</a:t>
            </a:r>
            <a:r>
              <a:rPr lang="zh-CN" altLang="en-US" sz="2000" dirty="0"/>
              <a:t>注册资本必须占有相当的比例</a:t>
            </a:r>
            <a:r>
              <a:rPr lang="en-US" altLang="zh-CN" sz="2000" dirty="0"/>
              <a:t>. </a:t>
            </a:r>
            <a:endParaRPr lang="zh-CN" altLang="en-US" sz="2000" dirty="0"/>
          </a:p>
          <a:p>
            <a:pPr indent="534988"/>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78164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中外合资经营企业法 </a:t>
            </a:r>
          </a:p>
        </p:txBody>
      </p:sp>
      <p:sp>
        <p:nvSpPr>
          <p:cNvPr id="37" name="文本框 36"/>
          <p:cNvSpPr txBox="1"/>
          <p:nvPr/>
        </p:nvSpPr>
        <p:spPr>
          <a:xfrm>
            <a:off x="623800" y="869091"/>
            <a:ext cx="11183892" cy="5509200"/>
          </a:xfrm>
          <a:prstGeom prst="rect">
            <a:avLst/>
          </a:prstGeom>
          <a:noFill/>
        </p:spPr>
        <p:txBody>
          <a:bodyPr wrap="square" rtlCol="0">
            <a:spAutoFit/>
          </a:bodyPr>
          <a:lstStyle/>
          <a:p>
            <a:r>
              <a:rPr lang="zh-CN" altLang="en-US" sz="2400" b="1" dirty="0"/>
              <a:t>二、中外合资经营企业的资本 </a:t>
            </a:r>
          </a:p>
          <a:p>
            <a:r>
              <a:rPr lang="zh-CN" altLang="en-US" sz="2400" dirty="0" smtClean="0"/>
              <a:t>    </a:t>
            </a:r>
            <a:r>
              <a:rPr lang="en-US" altLang="zh-CN" sz="2400" dirty="0" smtClean="0"/>
              <a:t>(</a:t>
            </a:r>
            <a:r>
              <a:rPr lang="zh-CN" altLang="en-US" sz="2400" dirty="0" smtClean="0"/>
              <a:t>三</a:t>
            </a:r>
            <a:r>
              <a:rPr lang="en-US" altLang="zh-CN" sz="2400" dirty="0" smtClean="0"/>
              <a:t>)</a:t>
            </a:r>
            <a:r>
              <a:rPr lang="zh-CN" altLang="en-US" sz="2400" dirty="0"/>
              <a:t>合 营 各 方 的 出 资 方 式 </a:t>
            </a:r>
            <a:endParaRPr lang="en-US" altLang="zh-CN" sz="2400" dirty="0" smtClean="0"/>
          </a:p>
          <a:p>
            <a:pPr indent="534988"/>
            <a:r>
              <a:rPr lang="zh-CN" altLang="en-US" sz="2000" dirty="0" smtClean="0"/>
              <a:t>合营企业合营各方既可以用货币出资</a:t>
            </a:r>
            <a:r>
              <a:rPr lang="en-US" altLang="zh-CN" sz="2000" dirty="0"/>
              <a:t>,</a:t>
            </a:r>
            <a:r>
              <a:rPr lang="zh-CN" altLang="en-US" sz="2000" dirty="0"/>
              <a:t>也可以用建筑物、厂房、机器设备或者其他物料、 </a:t>
            </a:r>
          </a:p>
          <a:p>
            <a:pPr indent="534988"/>
            <a:r>
              <a:rPr lang="zh-CN" altLang="en-US" sz="2000" dirty="0"/>
              <a:t>工业产权、专有技术、场地使用权等作价出资</a:t>
            </a:r>
            <a:r>
              <a:rPr lang="en-US" altLang="zh-CN" sz="2000" dirty="0"/>
              <a:t>.</a:t>
            </a:r>
            <a:r>
              <a:rPr lang="zh-CN" altLang="en-US" sz="2000" dirty="0"/>
              <a:t>以建筑物、厂房、机器设备或者其他物料、工 业产权、专有技术为出资的</a:t>
            </a:r>
            <a:r>
              <a:rPr lang="en-US" altLang="zh-CN" sz="2000" dirty="0"/>
              <a:t>,</a:t>
            </a:r>
            <a:r>
              <a:rPr lang="zh-CN" altLang="en-US" sz="2000" dirty="0"/>
              <a:t>其作价由合营各方按照公平合理的原则协商确定</a:t>
            </a:r>
            <a:r>
              <a:rPr lang="en-US" altLang="zh-CN" sz="2000" dirty="0"/>
              <a:t>,</a:t>
            </a:r>
            <a:r>
              <a:rPr lang="zh-CN" altLang="en-US" sz="2000" dirty="0"/>
              <a:t>或聘请合营 各方同意的第三者评定</a:t>
            </a:r>
            <a:r>
              <a:rPr lang="en-US" altLang="zh-CN" sz="2000" dirty="0"/>
              <a:t>. </a:t>
            </a:r>
            <a:endParaRPr lang="zh-CN" altLang="en-US" sz="2000" dirty="0"/>
          </a:p>
          <a:p>
            <a:pPr indent="534988"/>
            <a:r>
              <a:rPr lang="zh-CN" altLang="en-US" sz="2000" dirty="0"/>
              <a:t>外国合营者以货币出资时</a:t>
            </a:r>
            <a:r>
              <a:rPr lang="en-US" altLang="zh-CN" sz="2000" dirty="0"/>
              <a:t>,</a:t>
            </a:r>
            <a:r>
              <a:rPr lang="zh-CN" altLang="en-US" sz="2000" dirty="0"/>
              <a:t>只能以外币缴付出资</a:t>
            </a:r>
            <a:r>
              <a:rPr lang="en-US" altLang="zh-CN" sz="2000" dirty="0"/>
              <a:t>,</a:t>
            </a:r>
            <a:r>
              <a:rPr lang="zh-CN" altLang="en-US" sz="2000" dirty="0"/>
              <a:t>不能以人民币缴付出资</a:t>
            </a:r>
            <a:r>
              <a:rPr lang="en-US" altLang="zh-CN" sz="2000" dirty="0"/>
              <a:t>. </a:t>
            </a:r>
            <a:endParaRPr lang="zh-CN" altLang="en-US" sz="2000" dirty="0"/>
          </a:p>
          <a:p>
            <a:pPr indent="534988"/>
            <a:r>
              <a:rPr lang="zh-CN" altLang="en-US" sz="2000" dirty="0"/>
              <a:t>外国合营者作为投资的技术和设备</a:t>
            </a:r>
            <a:r>
              <a:rPr lang="en-US" altLang="zh-CN" sz="2000" dirty="0"/>
              <a:t>,</a:t>
            </a:r>
            <a:r>
              <a:rPr lang="zh-CN" altLang="en-US" sz="2000" dirty="0"/>
              <a:t>必须确实是适合我国需要的先进技术和设备</a:t>
            </a:r>
            <a:r>
              <a:rPr lang="en-US" altLang="zh-CN" sz="2000" dirty="0"/>
              <a:t>.</a:t>
            </a:r>
            <a:r>
              <a:rPr lang="zh-CN" altLang="en-US" sz="2000" dirty="0"/>
              <a:t>如 果有意以落后的技术和设备进行欺骗</a:t>
            </a:r>
            <a:r>
              <a:rPr lang="en-US" altLang="zh-CN" sz="2000" dirty="0"/>
              <a:t>,</a:t>
            </a:r>
            <a:r>
              <a:rPr lang="zh-CN" altLang="en-US" sz="2000" dirty="0"/>
              <a:t>造成损失的</a:t>
            </a:r>
            <a:r>
              <a:rPr lang="en-US" altLang="zh-CN" sz="2000" dirty="0"/>
              <a:t>,</a:t>
            </a:r>
            <a:r>
              <a:rPr lang="zh-CN" altLang="en-US" sz="2000" dirty="0"/>
              <a:t>应赔偿损失</a:t>
            </a:r>
            <a:r>
              <a:rPr lang="en-US" altLang="zh-CN" sz="2000" dirty="0"/>
              <a:t>. </a:t>
            </a:r>
            <a:endParaRPr lang="zh-CN" altLang="en-US" sz="2000" dirty="0"/>
          </a:p>
          <a:p>
            <a:r>
              <a:rPr lang="zh-CN" altLang="en-US" sz="2400" dirty="0" smtClean="0"/>
              <a:t>    （四）合 </a:t>
            </a:r>
            <a:r>
              <a:rPr lang="zh-CN" altLang="en-US" sz="2400" dirty="0"/>
              <a:t>营 各 方 的 出 资 期 限 </a:t>
            </a:r>
          </a:p>
          <a:p>
            <a:pPr indent="446088"/>
            <a:r>
              <a:rPr lang="zh-CN" altLang="en-US" sz="2000" dirty="0"/>
              <a:t>合营各方应当在合营合同中订明出资期限</a:t>
            </a:r>
            <a:r>
              <a:rPr lang="en-US" altLang="zh-CN" sz="2000" dirty="0"/>
              <a:t>,</a:t>
            </a:r>
            <a:r>
              <a:rPr lang="zh-CN" altLang="en-US" sz="2000" dirty="0"/>
              <a:t>并且按照合营合同规定的期限缴清各自的 出资额</a:t>
            </a:r>
            <a:r>
              <a:rPr lang="en-US" altLang="zh-CN" sz="2000" dirty="0"/>
              <a:t>. </a:t>
            </a:r>
            <a:endParaRPr lang="zh-CN" altLang="en-US" sz="2000" dirty="0"/>
          </a:p>
          <a:p>
            <a:pPr indent="446088"/>
            <a:r>
              <a:rPr lang="zh-CN" altLang="en-US" sz="2000" dirty="0"/>
              <a:t>合营合同中规定一次缴清出资的</a:t>
            </a:r>
            <a:r>
              <a:rPr lang="en-US" altLang="zh-CN" sz="2000" dirty="0"/>
              <a:t>,</a:t>
            </a:r>
            <a:r>
              <a:rPr lang="zh-CN" altLang="en-US" sz="2000" dirty="0"/>
              <a:t>合营各方应当从营业执照签发之日起</a:t>
            </a:r>
            <a:r>
              <a:rPr lang="en-US" altLang="zh-CN" sz="2000" dirty="0"/>
              <a:t>6</a:t>
            </a:r>
            <a:r>
              <a:rPr lang="zh-CN" altLang="en-US" sz="2000" dirty="0"/>
              <a:t>个月内缴清</a:t>
            </a:r>
            <a:r>
              <a:rPr lang="en-US" altLang="zh-CN" sz="2000" dirty="0"/>
              <a:t>; </a:t>
            </a:r>
            <a:r>
              <a:rPr lang="zh-CN" altLang="en-US" sz="2000" dirty="0"/>
              <a:t>合营合同规定分期缴付出资的</a:t>
            </a:r>
            <a:r>
              <a:rPr lang="en-US" altLang="zh-CN" sz="2000" dirty="0"/>
              <a:t>,</a:t>
            </a:r>
            <a:r>
              <a:rPr lang="zh-CN" altLang="en-US" sz="2000" dirty="0"/>
              <a:t>合营各方的第一期出资</a:t>
            </a:r>
            <a:r>
              <a:rPr lang="en-US" altLang="zh-CN" sz="2000" dirty="0"/>
              <a:t>,</a:t>
            </a:r>
            <a:r>
              <a:rPr lang="zh-CN" altLang="en-US" sz="2000" dirty="0"/>
              <a:t>不得低于各自认缴出资额的</a:t>
            </a:r>
            <a:r>
              <a:rPr lang="en-US" altLang="zh-CN" sz="2000" dirty="0"/>
              <a:t>15%, </a:t>
            </a:r>
            <a:r>
              <a:rPr lang="zh-CN" altLang="en-US" sz="2000" dirty="0"/>
              <a:t>并且应当在营业执照签发之日起</a:t>
            </a:r>
            <a:r>
              <a:rPr lang="en-US" altLang="zh-CN" sz="2000" dirty="0"/>
              <a:t>3</a:t>
            </a:r>
            <a:r>
              <a:rPr lang="zh-CN" altLang="en-US" sz="2000" dirty="0"/>
              <a:t>个月内缴清</a:t>
            </a:r>
            <a:r>
              <a:rPr lang="en-US" altLang="zh-CN" sz="2000" dirty="0"/>
              <a:t>. </a:t>
            </a:r>
            <a:endParaRPr lang="zh-CN" altLang="en-US" sz="2000" dirty="0"/>
          </a:p>
          <a:p>
            <a:pPr indent="446088"/>
            <a:r>
              <a:rPr lang="zh-CN" altLang="en-US" sz="2000" dirty="0"/>
              <a:t>合营各方未按上述期限缴付出资的</a:t>
            </a:r>
            <a:r>
              <a:rPr lang="en-US" altLang="zh-CN" sz="2000" dirty="0"/>
              <a:t>,</a:t>
            </a:r>
            <a:r>
              <a:rPr lang="zh-CN" altLang="en-US" sz="2000" dirty="0"/>
              <a:t>视同合营企业自动解散</a:t>
            </a:r>
            <a:r>
              <a:rPr lang="en-US" altLang="zh-CN" sz="2000" dirty="0"/>
              <a:t>,</a:t>
            </a:r>
            <a:r>
              <a:rPr lang="zh-CN" altLang="en-US" sz="2000" dirty="0"/>
              <a:t>合营企业批准证书自动失 效</a:t>
            </a:r>
            <a:r>
              <a:rPr lang="en-US" altLang="zh-CN" sz="2000" dirty="0"/>
              <a:t>.</a:t>
            </a:r>
            <a:r>
              <a:rPr lang="zh-CN" altLang="en-US" sz="2000" dirty="0"/>
              <a:t>合营一方未按合同规定的期限缴付或者缴清出资的</a:t>
            </a:r>
            <a:r>
              <a:rPr lang="en-US" altLang="zh-CN" sz="2000" dirty="0"/>
              <a:t>,</a:t>
            </a:r>
            <a:r>
              <a:rPr lang="zh-CN" altLang="en-US" sz="2000" dirty="0"/>
              <a:t>即构成违约</a:t>
            </a:r>
            <a:r>
              <a:rPr lang="en-US" altLang="zh-CN" sz="2000" dirty="0"/>
              <a:t>,</a:t>
            </a:r>
            <a:r>
              <a:rPr lang="zh-CN" altLang="en-US" sz="2000" dirty="0"/>
              <a:t>守约方应催告违约方在 </a:t>
            </a:r>
          </a:p>
          <a:p>
            <a:pPr indent="446088"/>
            <a:r>
              <a:rPr lang="en-US" altLang="zh-CN" sz="2000" dirty="0"/>
              <a:t>1</a:t>
            </a:r>
            <a:r>
              <a:rPr lang="zh-CN" altLang="en-US" sz="2000" dirty="0"/>
              <a:t>个月内履约</a:t>
            </a:r>
            <a:r>
              <a:rPr lang="en-US" altLang="zh-CN" sz="2000" dirty="0"/>
              <a:t>,</a:t>
            </a:r>
            <a:r>
              <a:rPr lang="zh-CN" altLang="en-US" sz="2000" dirty="0"/>
              <a:t>逾期未履约的</a:t>
            </a:r>
            <a:r>
              <a:rPr lang="en-US" altLang="zh-CN" sz="2000" dirty="0"/>
              <a:t>,</a:t>
            </a:r>
            <a:r>
              <a:rPr lang="zh-CN" altLang="en-US" sz="2000" dirty="0"/>
              <a:t>视同违约方放弃在合同中的一切权利</a:t>
            </a:r>
            <a:r>
              <a:rPr lang="en-US" altLang="zh-CN" sz="2000" dirty="0"/>
              <a:t>,</a:t>
            </a:r>
            <a:r>
              <a:rPr lang="zh-CN" altLang="en-US" sz="2000" dirty="0"/>
              <a:t>自动退出合营</a:t>
            </a:r>
            <a:r>
              <a:rPr lang="en-US" altLang="zh-CN" sz="2000" dirty="0" smtClean="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8795662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中外合资经营企业法 </a:t>
            </a:r>
          </a:p>
        </p:txBody>
      </p:sp>
      <p:sp>
        <p:nvSpPr>
          <p:cNvPr id="37" name="文本框 36"/>
          <p:cNvSpPr txBox="1"/>
          <p:nvPr/>
        </p:nvSpPr>
        <p:spPr>
          <a:xfrm>
            <a:off x="623800" y="869091"/>
            <a:ext cx="11183892" cy="4585871"/>
          </a:xfrm>
          <a:prstGeom prst="rect">
            <a:avLst/>
          </a:prstGeom>
          <a:noFill/>
        </p:spPr>
        <p:txBody>
          <a:bodyPr wrap="square" rtlCol="0">
            <a:spAutoFit/>
          </a:bodyPr>
          <a:lstStyle/>
          <a:p>
            <a:r>
              <a:rPr lang="zh-CN" altLang="en-US" sz="2400" b="1" dirty="0"/>
              <a:t>二、中外合资经营企业的资本 </a:t>
            </a:r>
          </a:p>
          <a:p>
            <a:r>
              <a:rPr lang="zh-CN" altLang="en-US" sz="2400" dirty="0" smtClean="0"/>
              <a:t>     </a:t>
            </a:r>
            <a:r>
              <a:rPr lang="en-US" altLang="zh-CN" sz="2400" dirty="0"/>
              <a:t>(</a:t>
            </a:r>
            <a:r>
              <a:rPr lang="zh-CN" altLang="en-US" sz="2400" dirty="0"/>
              <a:t>五 </a:t>
            </a:r>
            <a:r>
              <a:rPr lang="en-US" altLang="zh-CN" sz="2400" dirty="0"/>
              <a:t>)</a:t>
            </a:r>
            <a:r>
              <a:rPr lang="zh-CN" altLang="en-US" sz="2400" dirty="0"/>
              <a:t>合 营 企 业 出 资 额 的 转 让 </a:t>
            </a:r>
            <a:endParaRPr lang="en-US" altLang="zh-CN" sz="2400" dirty="0" smtClean="0"/>
          </a:p>
          <a:p>
            <a:r>
              <a:rPr lang="zh-CN" altLang="en-US" sz="2000" dirty="0" smtClean="0"/>
              <a:t>合营企业出资额</a:t>
            </a:r>
            <a:r>
              <a:rPr lang="zh-CN" altLang="en-US" sz="2000" dirty="0"/>
              <a:t>的转让是指合营企业中合营一方将其全部出资额或</a:t>
            </a:r>
            <a:r>
              <a:rPr lang="zh-CN" altLang="en-US" sz="2000" dirty="0" smtClean="0"/>
              <a:t>者部分出资额转让给合营企业</a:t>
            </a:r>
            <a:r>
              <a:rPr lang="zh-CN" altLang="en-US" sz="2000" dirty="0"/>
              <a:t>的另一方或合营各方以外的第三者</a:t>
            </a:r>
            <a:r>
              <a:rPr lang="en-US" altLang="zh-CN" sz="2000" dirty="0" smtClean="0"/>
              <a:t>.</a:t>
            </a:r>
          </a:p>
          <a:p>
            <a:r>
              <a:rPr lang="en-US" altLang="zh-CN" sz="2000" dirty="0" smtClean="0"/>
              <a:t> 1.</a:t>
            </a:r>
            <a:r>
              <a:rPr lang="zh-CN" altLang="en-US" sz="2000" dirty="0" smtClean="0"/>
              <a:t>合营企业出资额</a:t>
            </a:r>
            <a:r>
              <a:rPr lang="zh-CN" altLang="en-US" sz="2000" dirty="0"/>
              <a:t>的转让条件 </a:t>
            </a:r>
          </a:p>
          <a:p>
            <a:pPr indent="357188"/>
            <a:r>
              <a:rPr lang="zh-CN" altLang="en-US" sz="2000" dirty="0"/>
              <a:t>关于合营企业出资额的转让</a:t>
            </a:r>
            <a:r>
              <a:rPr lang="en-US" altLang="zh-CN" sz="2000" dirty="0"/>
              <a:t>,«</a:t>
            </a:r>
            <a:r>
              <a:rPr lang="zh-CN" altLang="en-US" sz="2000" dirty="0"/>
              <a:t>中外合资经营企业法实施条例</a:t>
            </a:r>
            <a:r>
              <a:rPr lang="en-US" altLang="zh-CN" sz="2000" dirty="0"/>
              <a:t>»</a:t>
            </a:r>
            <a:r>
              <a:rPr lang="zh-CN" altLang="en-US" sz="2000" dirty="0"/>
              <a:t>作出了具体的规定</a:t>
            </a:r>
            <a:r>
              <a:rPr lang="en-US" altLang="zh-CN" sz="2000" dirty="0"/>
              <a:t>.</a:t>
            </a:r>
            <a:r>
              <a:rPr lang="zh-CN" altLang="en-US" sz="2000" dirty="0"/>
              <a:t>其 总原则是</a:t>
            </a:r>
            <a:r>
              <a:rPr lang="en-US" altLang="zh-CN" sz="2000" dirty="0"/>
              <a:t>,</a:t>
            </a:r>
            <a:r>
              <a:rPr lang="zh-CN" altLang="en-US" sz="2000" dirty="0"/>
              <a:t>合营企业的股份转让是依法享有的权利</a:t>
            </a:r>
            <a:r>
              <a:rPr lang="en-US" altLang="zh-CN" sz="2000" dirty="0"/>
              <a:t>,</a:t>
            </a:r>
            <a:r>
              <a:rPr lang="zh-CN" altLang="en-US" sz="2000" dirty="0"/>
              <a:t>但在具体的转让中</a:t>
            </a:r>
            <a:r>
              <a:rPr lang="en-US" altLang="zh-CN" sz="2000" dirty="0"/>
              <a:t>,</a:t>
            </a:r>
            <a:r>
              <a:rPr lang="zh-CN" altLang="en-US" sz="2000" dirty="0"/>
              <a:t>还应遵守以下几个 具体的法律原则</a:t>
            </a:r>
            <a:r>
              <a:rPr lang="en-US" altLang="zh-CN" sz="2000" dirty="0"/>
              <a:t>. </a:t>
            </a:r>
            <a:endParaRPr lang="zh-CN" altLang="en-US" sz="2000" dirty="0"/>
          </a:p>
          <a:p>
            <a:pPr indent="446088"/>
            <a:r>
              <a:rPr lang="en-US" altLang="zh-CN" sz="2000" dirty="0"/>
              <a:t>(1)</a:t>
            </a:r>
            <a:r>
              <a:rPr lang="zh-CN" altLang="en-US" sz="2000" dirty="0" smtClean="0"/>
              <a:t>合营的任何一方转让其出资 </a:t>
            </a:r>
            <a:r>
              <a:rPr lang="en-US" altLang="zh-CN" sz="2000" dirty="0"/>
              <a:t>,</a:t>
            </a:r>
            <a:r>
              <a:rPr lang="zh-CN" altLang="en-US" sz="2000" dirty="0" smtClean="0"/>
              <a:t>必须经合营他方同意 </a:t>
            </a:r>
            <a:r>
              <a:rPr lang="en-US" altLang="zh-CN" sz="2000" dirty="0" smtClean="0"/>
              <a:t>.</a:t>
            </a:r>
          </a:p>
          <a:p>
            <a:pPr indent="446088"/>
            <a:r>
              <a:rPr lang="en-US" altLang="zh-CN" sz="2000" dirty="0" smtClean="0"/>
              <a:t>(</a:t>
            </a:r>
            <a:r>
              <a:rPr lang="en-US" altLang="zh-CN" sz="2000" dirty="0"/>
              <a:t>2)</a:t>
            </a:r>
            <a:r>
              <a:rPr lang="zh-CN" altLang="en-US" sz="2000" dirty="0"/>
              <a:t>合营一方转让其部分或全部出资额时</a:t>
            </a:r>
            <a:r>
              <a:rPr lang="en-US" altLang="zh-CN" sz="2000" dirty="0"/>
              <a:t>,</a:t>
            </a:r>
            <a:r>
              <a:rPr lang="zh-CN" altLang="en-US" sz="2000" dirty="0"/>
              <a:t>合营他方在同等条件下有优先购买权</a:t>
            </a:r>
            <a:r>
              <a:rPr lang="en-US" altLang="zh-CN" sz="2000" dirty="0"/>
              <a:t>. </a:t>
            </a:r>
            <a:endParaRPr lang="en-US" altLang="zh-CN" sz="2000" dirty="0" smtClean="0"/>
          </a:p>
          <a:p>
            <a:pPr indent="446088"/>
            <a:r>
              <a:rPr lang="en-US" altLang="zh-CN" sz="2000" dirty="0" smtClean="0"/>
              <a:t>(</a:t>
            </a:r>
            <a:r>
              <a:rPr lang="en-US" altLang="zh-CN" sz="2000" dirty="0"/>
              <a:t>3)</a:t>
            </a:r>
            <a:r>
              <a:rPr lang="zh-CN" altLang="en-US" sz="2000" dirty="0"/>
              <a:t>合营企业的股份转让必须经原审批机关批准并在工商行政管理机构办理相关</a:t>
            </a:r>
            <a:r>
              <a:rPr lang="zh-CN" altLang="en-US" sz="2000" dirty="0" smtClean="0"/>
              <a:t>的登记手续</a:t>
            </a:r>
            <a:r>
              <a:rPr lang="en-US" altLang="zh-CN" sz="2000" dirty="0"/>
              <a:t>.</a:t>
            </a:r>
            <a:br>
              <a:rPr lang="en-US" altLang="zh-CN" sz="2000" dirty="0"/>
            </a:br>
            <a:r>
              <a:rPr lang="en-US" altLang="zh-CN" sz="2000" dirty="0" smtClean="0"/>
              <a:t>2. </a:t>
            </a:r>
            <a:r>
              <a:rPr lang="zh-CN" altLang="en-US" sz="2000" dirty="0"/>
              <a:t>合营企业出资额的转让程序 </a:t>
            </a:r>
          </a:p>
          <a:p>
            <a:pPr indent="357188"/>
            <a:r>
              <a:rPr lang="zh-CN" altLang="en-US" sz="2000" dirty="0"/>
              <a:t>合营企业出资额的转让一般分四步</a:t>
            </a:r>
            <a:r>
              <a:rPr lang="en-US" altLang="zh-CN" sz="2000" dirty="0"/>
              <a:t>:</a:t>
            </a:r>
            <a:r>
              <a:rPr lang="zh-CN" altLang="en-US" sz="2000" dirty="0"/>
              <a:t>申请出资转让</a:t>
            </a:r>
            <a:r>
              <a:rPr lang="en-US" altLang="zh-CN" sz="2000" dirty="0"/>
              <a:t>;</a:t>
            </a:r>
            <a:r>
              <a:rPr lang="zh-CN" altLang="en-US" sz="2000" dirty="0"/>
              <a:t>董事会审查决定</a:t>
            </a:r>
            <a:r>
              <a:rPr lang="en-US" altLang="zh-CN" sz="2000" dirty="0"/>
              <a:t>;</a:t>
            </a:r>
            <a:r>
              <a:rPr lang="zh-CN" altLang="en-US" sz="2000" dirty="0"/>
              <a:t>报审批机关批准</a:t>
            </a:r>
            <a:r>
              <a:rPr lang="en-US" altLang="zh-CN" sz="2000" dirty="0"/>
              <a:t>; </a:t>
            </a:r>
            <a:r>
              <a:rPr lang="zh-CN" altLang="en-US" sz="2000" dirty="0"/>
              <a:t>办理变更登记手续</a:t>
            </a:r>
            <a:r>
              <a:rPr lang="en-US" altLang="zh-CN" sz="2000" dirty="0"/>
              <a:t>. </a:t>
            </a:r>
            <a:endParaRPr lang="zh-CN" altLang="en-US" sz="2000" dirty="0"/>
          </a:p>
          <a:p>
            <a:pPr indent="534988"/>
            <a:endParaRPr lang="zh-CN" altLang="en-US" sz="2400" dirty="0"/>
          </a:p>
        </p:txBody>
      </p:sp>
    </p:spTree>
    <p:extLst>
      <p:ext uri="{BB962C8B-B14F-4D97-AF65-F5344CB8AC3E}">
        <p14:creationId xmlns:p14="http://schemas.microsoft.com/office/powerpoint/2010/main" val="35976420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5.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2840</TotalTime>
  <Words>3153</Words>
  <Application>Microsoft Office PowerPoint</Application>
  <PresentationFormat>自定义</PresentationFormat>
  <Paragraphs>178</Paragraphs>
  <Slides>17</Slides>
  <Notes>17</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463</cp:revision>
  <dcterms:created xsi:type="dcterms:W3CDTF">2017-08-16T15:25:39Z</dcterms:created>
  <dcterms:modified xsi:type="dcterms:W3CDTF">2017-11-24T05:48:46Z</dcterms:modified>
</cp:coreProperties>
</file>