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ppt/notesSlides/notesSlide17.xml" ContentType="application/vnd.openxmlformats-officedocument.presentationml.notesSlide+xml"/>
  <Override PartName="/ppt/theme/themeOverride17.xml" ContentType="application/vnd.openxmlformats-officedocument.themeOverride+xml"/>
  <Override PartName="/ppt/notesSlides/notesSlide18.xml" ContentType="application/vnd.openxmlformats-officedocument.presentationml.notesSlide+xml"/>
  <Override PartName="/ppt/theme/themeOverride18.xml" ContentType="application/vnd.openxmlformats-officedocument.themeOverride+xml"/>
  <Override PartName="/ppt/notesSlides/notesSlide19.xml" ContentType="application/vnd.openxmlformats-officedocument.presentationml.notesSlide+xml"/>
  <Override PartName="/ppt/theme/themeOverride19.xml" ContentType="application/vnd.openxmlformats-officedocument.themeOverride+xml"/>
  <Override PartName="/ppt/notesSlides/notesSlide20.xml" ContentType="application/vnd.openxmlformats-officedocument.presentationml.notesSlide+xml"/>
  <Override PartName="/ppt/theme/themeOverride20.xml" ContentType="application/vnd.openxmlformats-officedocument.themeOverride+xml"/>
  <Override PartName="/ppt/notesSlides/notesSlide21.xml" ContentType="application/vnd.openxmlformats-officedocument.presentationml.notesSlide+xml"/>
  <Override PartName="/ppt/theme/themeOverride21.xml" ContentType="application/vnd.openxmlformats-officedocument.themeOverride+xml"/>
  <Override PartName="/ppt/notesSlides/notesSlide22.xml" ContentType="application/vnd.openxmlformats-officedocument.presentationml.notesSlide+xml"/>
  <Override PartName="/ppt/theme/themeOverride22.xml" ContentType="application/vnd.openxmlformats-officedocument.themeOverride+xml"/>
  <Override PartName="/ppt/notesSlides/notesSlide23.xml" ContentType="application/vnd.openxmlformats-officedocument.presentationml.notesSlide+xml"/>
  <Override PartName="/ppt/theme/themeOverride23.xml" ContentType="application/vnd.openxmlformats-officedocument.themeOverride+xml"/>
  <Override PartName="/ppt/notesSlides/notesSlide24.xml" ContentType="application/vnd.openxmlformats-officedocument.presentationml.notesSlide+xml"/>
  <Override PartName="/ppt/theme/themeOverride24.xml" ContentType="application/vnd.openxmlformats-officedocument.themeOverride+xml"/>
  <Override PartName="/ppt/notesSlides/notesSlide25.xml" ContentType="application/vnd.openxmlformats-officedocument.presentationml.notesSlide+xml"/>
  <Override PartName="/ppt/theme/themeOverride25.xml" ContentType="application/vnd.openxmlformats-officedocument.themeOverride+xml"/>
  <Override PartName="/ppt/notesSlides/notesSlide26.xml" ContentType="application/vnd.openxmlformats-officedocument.presentationml.notesSlide+xml"/>
  <Override PartName="/ppt/theme/themeOverride26.xml" ContentType="application/vnd.openxmlformats-officedocument.themeOverride+xml"/>
  <Override PartName="/ppt/notesSlides/notesSlide27.xml" ContentType="application/vnd.openxmlformats-officedocument.presentationml.notesSlide+xml"/>
  <Override PartName="/ppt/theme/themeOverride27.xml" ContentType="application/vnd.openxmlformats-officedocument.themeOverride+xml"/>
  <Override PartName="/ppt/notesSlides/notesSlide28.xml" ContentType="application/vnd.openxmlformats-officedocument.presentationml.notesSlide+xml"/>
  <Override PartName="/ppt/theme/themeOverride28.xml" ContentType="application/vnd.openxmlformats-officedocument.themeOverride+xml"/>
  <Override PartName="/ppt/notesSlides/notesSlide29.xml" ContentType="application/vnd.openxmlformats-officedocument.presentationml.notesSlide+xml"/>
  <Override PartName="/ppt/theme/themeOverride29.xml" ContentType="application/vnd.openxmlformats-officedocument.themeOverride+xml"/>
  <Override PartName="/ppt/notesSlides/notesSlide30.xml" ContentType="application/vnd.openxmlformats-officedocument.presentationml.notesSlide+xml"/>
  <Override PartName="/ppt/theme/themeOverride30.xml" ContentType="application/vnd.openxmlformats-officedocument.themeOverride+xml"/>
  <Override PartName="/ppt/notesSlides/notesSlide31.xml" ContentType="application/vnd.openxmlformats-officedocument.presentationml.notesSlide+xml"/>
  <Override PartName="/ppt/theme/themeOverride31.xml" ContentType="application/vnd.openxmlformats-officedocument.themeOverride+xml"/>
  <Override PartName="/ppt/notesSlides/notesSlide32.xml" ContentType="application/vnd.openxmlformats-officedocument.presentationml.notesSlide+xml"/>
  <Override PartName="/ppt/theme/themeOverride32.xml" ContentType="application/vnd.openxmlformats-officedocument.themeOverride+xml"/>
  <Override PartName="/ppt/notesSlides/notesSlide33.xml" ContentType="application/vnd.openxmlformats-officedocument.presentationml.notesSlide+xml"/>
  <Override PartName="/ppt/theme/themeOverride33.xml" ContentType="application/vnd.openxmlformats-officedocument.themeOverride+xml"/>
  <Override PartName="/ppt/notesSlides/notesSlide34.xml" ContentType="application/vnd.openxmlformats-officedocument.presentationml.notesSlide+xml"/>
  <Override PartName="/ppt/theme/themeOverride34.xml" ContentType="application/vnd.openxmlformats-officedocument.themeOverride+xml"/>
  <Override PartName="/ppt/tags/tag5.xml" ContentType="application/vnd.openxmlformats-officedocument.presentationml.tags+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525" r:id="rId2"/>
    <p:sldId id="564" r:id="rId3"/>
    <p:sldId id="532" r:id="rId4"/>
    <p:sldId id="533" r:id="rId5"/>
    <p:sldId id="534" r:id="rId6"/>
    <p:sldId id="535" r:id="rId7"/>
    <p:sldId id="536" r:id="rId8"/>
    <p:sldId id="537" r:id="rId9"/>
    <p:sldId id="538" r:id="rId10"/>
    <p:sldId id="539" r:id="rId11"/>
    <p:sldId id="540" r:id="rId12"/>
    <p:sldId id="541" r:id="rId13"/>
    <p:sldId id="542" r:id="rId14"/>
    <p:sldId id="543" r:id="rId15"/>
    <p:sldId id="544" r:id="rId16"/>
    <p:sldId id="545" r:id="rId17"/>
    <p:sldId id="546" r:id="rId18"/>
    <p:sldId id="547" r:id="rId19"/>
    <p:sldId id="548" r:id="rId20"/>
    <p:sldId id="549" r:id="rId21"/>
    <p:sldId id="550" r:id="rId22"/>
    <p:sldId id="551" r:id="rId23"/>
    <p:sldId id="552" r:id="rId24"/>
    <p:sldId id="553" r:id="rId25"/>
    <p:sldId id="554" r:id="rId26"/>
    <p:sldId id="555" r:id="rId27"/>
    <p:sldId id="556" r:id="rId28"/>
    <p:sldId id="557" r:id="rId29"/>
    <p:sldId id="558" r:id="rId30"/>
    <p:sldId id="559" r:id="rId31"/>
    <p:sldId id="560" r:id="rId32"/>
    <p:sldId id="561" r:id="rId33"/>
    <p:sldId id="562" r:id="rId34"/>
    <p:sldId id="563" r:id="rId35"/>
    <p:sldId id="257" r:id="rId36"/>
  </p:sldIdLst>
  <p:sldSz cx="12192000" cy="6858000"/>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E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4667" autoAdjust="0"/>
  </p:normalViewPr>
  <p:slideViewPr>
    <p:cSldViewPr snapToGrid="0" showGuides="1">
      <p:cViewPr>
        <p:scale>
          <a:sx n="70" d="100"/>
          <a:sy n="70" d="100"/>
        </p:scale>
        <p:origin x="-930" y="-40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7D0993-5684-425B-B40A-14208FF751C6}" type="datetimeFigureOut">
              <a:rPr lang="zh-CN" altLang="en-US" smtClean="0"/>
              <a:t>2017/11/24/Friday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04436-BC14-4D8A-B9F6-8489250B1D37}" type="slidenum">
              <a:rPr lang="zh-CN" altLang="en-US" smtClean="0"/>
              <a:t>‹#›</a:t>
            </a:fld>
            <a:endParaRPr lang="zh-CN" altLang="en-US"/>
          </a:p>
        </p:txBody>
      </p:sp>
    </p:spTree>
    <p:extLst>
      <p:ext uri="{BB962C8B-B14F-4D97-AF65-F5344CB8AC3E}">
        <p14:creationId xmlns:p14="http://schemas.microsoft.com/office/powerpoint/2010/main" val="62586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a:t>
            </a:fld>
            <a:endParaRPr lang="zh-CN" altLang="en-US"/>
          </a:p>
        </p:txBody>
      </p:sp>
    </p:spTree>
    <p:extLst>
      <p:ext uri="{BB962C8B-B14F-4D97-AF65-F5344CB8AC3E}">
        <p14:creationId xmlns:p14="http://schemas.microsoft.com/office/powerpoint/2010/main" val="3449348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a:t>
            </a:fld>
            <a:endParaRPr lang="zh-CN" altLang="en-US"/>
          </a:p>
        </p:txBody>
      </p:sp>
    </p:spTree>
    <p:extLst>
      <p:ext uri="{BB962C8B-B14F-4D97-AF65-F5344CB8AC3E}">
        <p14:creationId xmlns:p14="http://schemas.microsoft.com/office/powerpoint/2010/main" val="2742568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35</a:t>
            </a:fld>
            <a:endParaRPr lang="zh-CN" altLang="en-US"/>
          </a:p>
        </p:txBody>
      </p:sp>
    </p:spTree>
    <p:extLst>
      <p:ext uri="{BB962C8B-B14F-4D97-AF65-F5344CB8AC3E}">
        <p14:creationId xmlns:p14="http://schemas.microsoft.com/office/powerpoint/2010/main" val="1975693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488119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688279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069209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21316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312856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76805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403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354712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alphaModFix amt="25000"/>
            <a:lum/>
          </a:blip>
          <a:srcRect/>
          <a:tile tx="0" ty="0" sx="100000" sy="100000" flip="none" algn="tl"/>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303501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889778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947857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EEE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609316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image" Target="../media/image2.jpeg"/><Relationship Id="rId5" Type="http://schemas.openxmlformats.org/officeDocument/2006/relationships/notesSlide" Target="../notesSlides/notesSlide1.xml"/><Relationship Id="rId4"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hemeOverride" Target="../theme/themeOverride2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hemeOverride" Target="../theme/themeOverride2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hemeOverride" Target="../theme/themeOverride2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hemeOverride" Target="../theme/themeOverride2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hemeOverride" Target="../theme/themeOverride2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hemeOverride" Target="../theme/themeOverride2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themeOverride" Target="../theme/themeOverride3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themeOverride" Target="../theme/themeOverride31.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themeOverride" Target="../theme/themeOverride3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themeOverride" Target="../theme/themeOverride33.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xml"/><Relationship Id="rId1" Type="http://schemas.openxmlformats.org/officeDocument/2006/relationships/themeOverride" Target="../theme/themeOverride34.xml"/><Relationship Id="rId5" Type="http://schemas.openxmlformats.org/officeDocument/2006/relationships/image" Target="../media/image2.jpeg"/><Relationship Id="rId4"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6"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MH_Title"/>
          <p:cNvSpPr txBox="1">
            <a:spLocks noChangeArrowheads="1"/>
          </p:cNvSpPr>
          <p:nvPr>
            <p:custDataLst>
              <p:tags r:id="rId2"/>
            </p:custDataLst>
          </p:nvPr>
        </p:nvSpPr>
        <p:spPr bwMode="auto">
          <a:xfrm>
            <a:off x="1446271" y="2352009"/>
            <a:ext cx="5508507" cy="2110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20000"/>
              </a:lnSpc>
            </a:pPr>
            <a:r>
              <a:rPr lang="en-US" altLang="zh-CN" sz="2800" dirty="0" smtClean="0">
                <a:solidFill>
                  <a:schemeClr val="accent2"/>
                </a:solidFill>
                <a:latin typeface="微软雅黑" pitchFamily="34" charset="-122"/>
                <a:ea typeface="微软雅黑" pitchFamily="34" charset="-122"/>
                <a:cs typeface="+mn-ea"/>
                <a:sym typeface="+mn-lt"/>
              </a:rPr>
              <a:t>01</a:t>
            </a:r>
            <a:r>
              <a:rPr lang="en-US" altLang="zh-CN" sz="2800" dirty="0" smtClean="0">
                <a:latin typeface="微软雅黑" pitchFamily="34" charset="-122"/>
                <a:ea typeface="微软雅黑" pitchFamily="34" charset="-122"/>
                <a:cs typeface="+mn-ea"/>
                <a:sym typeface="+mn-lt"/>
              </a:rPr>
              <a:t> </a:t>
            </a:r>
            <a:r>
              <a:rPr lang="zh-CN" altLang="en-US" sz="2800" dirty="0" smtClean="0">
                <a:latin typeface="微软雅黑" pitchFamily="34" charset="-122"/>
                <a:ea typeface="微软雅黑" pitchFamily="34" charset="-122"/>
                <a:cs typeface="+mn-ea"/>
                <a:sym typeface="+mn-lt"/>
              </a:rPr>
              <a:t>票据法律制度概述</a:t>
            </a:r>
            <a:endParaRPr lang="en-US" altLang="zh-CN" sz="2800" dirty="0" smtClean="0">
              <a:latin typeface="微软雅黑" pitchFamily="34" charset="-122"/>
              <a:ea typeface="微软雅黑" pitchFamily="34" charset="-122"/>
              <a:cs typeface="+mn-ea"/>
              <a:sym typeface="+mn-lt"/>
            </a:endParaRPr>
          </a:p>
          <a:p>
            <a:pPr>
              <a:lnSpc>
                <a:spcPct val="120000"/>
              </a:lnSpc>
            </a:pPr>
            <a:r>
              <a:rPr lang="en-US" altLang="zh-CN" sz="2800" dirty="0" smtClean="0">
                <a:solidFill>
                  <a:srgbClr val="FAAA21"/>
                </a:solidFill>
                <a:latin typeface="微软雅黑" pitchFamily="34" charset="-122"/>
                <a:ea typeface="微软雅黑" pitchFamily="34" charset="-122"/>
                <a:cs typeface="+mn-ea"/>
                <a:sym typeface="+mn-lt"/>
              </a:rPr>
              <a:t>02</a:t>
            </a:r>
            <a:r>
              <a:rPr lang="en-US" altLang="zh-CN" sz="2800" dirty="0" smtClean="0">
                <a:latin typeface="微软雅黑" pitchFamily="34" charset="-122"/>
                <a:ea typeface="微软雅黑" pitchFamily="34" charset="-122"/>
                <a:cs typeface="+mn-ea"/>
                <a:sym typeface="+mn-lt"/>
              </a:rPr>
              <a:t> </a:t>
            </a:r>
            <a:r>
              <a:rPr lang="zh-CN" altLang="en-US" sz="2800" dirty="0" smtClean="0">
                <a:latin typeface="微软雅黑" pitchFamily="34" charset="-122"/>
                <a:ea typeface="微软雅黑" pitchFamily="34" charset="-122"/>
                <a:cs typeface="+mn-ea"/>
                <a:sym typeface="+mn-lt"/>
              </a:rPr>
              <a:t>汇票</a:t>
            </a:r>
            <a:endParaRPr lang="en-US" altLang="zh-CN" sz="2800" dirty="0" smtClean="0">
              <a:latin typeface="微软雅黑" pitchFamily="34" charset="-122"/>
              <a:ea typeface="微软雅黑" pitchFamily="34" charset="-122"/>
              <a:cs typeface="+mn-ea"/>
              <a:sym typeface="+mn-lt"/>
            </a:endParaRPr>
          </a:p>
          <a:p>
            <a:pPr>
              <a:lnSpc>
                <a:spcPct val="120000"/>
              </a:lnSpc>
            </a:pPr>
            <a:r>
              <a:rPr lang="en-US" altLang="zh-CN" sz="2800" dirty="0" smtClean="0">
                <a:solidFill>
                  <a:srgbClr val="FAAA21"/>
                </a:solidFill>
                <a:latin typeface="微软雅黑" pitchFamily="34" charset="-122"/>
                <a:ea typeface="微软雅黑" pitchFamily="34" charset="-122"/>
                <a:cs typeface="+mn-ea"/>
                <a:sym typeface="+mn-lt"/>
              </a:rPr>
              <a:t>03</a:t>
            </a:r>
            <a:r>
              <a:rPr lang="en-US" altLang="zh-CN" sz="2800" dirty="0" smtClean="0">
                <a:latin typeface="微软雅黑" pitchFamily="34" charset="-122"/>
                <a:ea typeface="微软雅黑" pitchFamily="34" charset="-122"/>
                <a:cs typeface="+mn-ea"/>
                <a:sym typeface="+mn-lt"/>
              </a:rPr>
              <a:t> </a:t>
            </a:r>
            <a:r>
              <a:rPr lang="zh-CN" altLang="en-US" sz="2800" dirty="0" smtClean="0">
                <a:latin typeface="微软雅黑" pitchFamily="34" charset="-122"/>
                <a:ea typeface="微软雅黑" pitchFamily="34" charset="-122"/>
                <a:cs typeface="+mn-ea"/>
                <a:sym typeface="+mn-lt"/>
              </a:rPr>
              <a:t>本票</a:t>
            </a:r>
            <a:endParaRPr lang="en-US" altLang="zh-CN" sz="2800" dirty="0" smtClean="0">
              <a:latin typeface="微软雅黑" pitchFamily="34" charset="-122"/>
              <a:ea typeface="微软雅黑" pitchFamily="34" charset="-122"/>
              <a:cs typeface="+mn-ea"/>
              <a:sym typeface="+mn-lt"/>
            </a:endParaRPr>
          </a:p>
          <a:p>
            <a:pPr>
              <a:lnSpc>
                <a:spcPct val="120000"/>
              </a:lnSpc>
            </a:pPr>
            <a:r>
              <a:rPr lang="zh-CN" altLang="zh-CN" sz="2800" dirty="0" smtClean="0">
                <a:solidFill>
                  <a:schemeClr val="accent2"/>
                </a:solidFill>
                <a:latin typeface="微软雅黑" pitchFamily="34" charset="-122"/>
                <a:ea typeface="微软雅黑" pitchFamily="34" charset="-122"/>
                <a:cs typeface="+mn-ea"/>
                <a:sym typeface="+mn-lt"/>
              </a:rPr>
              <a:t>0</a:t>
            </a:r>
            <a:r>
              <a:rPr lang="en-US" altLang="zh-CN" sz="2800" dirty="0" smtClean="0">
                <a:solidFill>
                  <a:schemeClr val="accent2"/>
                </a:solidFill>
                <a:latin typeface="微软雅黑" pitchFamily="34" charset="-122"/>
                <a:ea typeface="微软雅黑" pitchFamily="34" charset="-122"/>
                <a:cs typeface="+mn-ea"/>
                <a:sym typeface="+mn-lt"/>
              </a:rPr>
              <a:t>4</a:t>
            </a:r>
            <a:r>
              <a:rPr lang="en-US" altLang="zh-CN" sz="2800" dirty="0" smtClean="0">
                <a:latin typeface="微软雅黑" pitchFamily="34" charset="-122"/>
                <a:ea typeface="微软雅黑" pitchFamily="34" charset="-122"/>
                <a:cs typeface="+mn-ea"/>
                <a:sym typeface="+mn-lt"/>
              </a:rPr>
              <a:t> </a:t>
            </a:r>
            <a:r>
              <a:rPr lang="zh-CN" altLang="en-US" sz="2800" dirty="0" smtClean="0">
                <a:latin typeface="微软雅黑" pitchFamily="34" charset="-122"/>
                <a:ea typeface="微软雅黑" pitchFamily="34" charset="-122"/>
                <a:cs typeface="+mn-ea"/>
                <a:sym typeface="+mn-lt"/>
              </a:rPr>
              <a:t>支票</a:t>
            </a:r>
            <a:endParaRPr lang="en-US" altLang="zh-CN" sz="2800" dirty="0" smtClean="0">
              <a:latin typeface="微软雅黑" pitchFamily="34" charset="-122"/>
              <a:ea typeface="微软雅黑" pitchFamily="34" charset="-122"/>
              <a:cs typeface="+mn-ea"/>
              <a:sym typeface="+mn-lt"/>
            </a:endParaRPr>
          </a:p>
        </p:txBody>
      </p:sp>
      <p:sp>
        <p:nvSpPr>
          <p:cNvPr id="6" name="MH_Number"/>
          <p:cNvSpPr/>
          <p:nvPr>
            <p:custDataLst>
              <p:tags r:id="rId3"/>
            </p:custDataLst>
          </p:nvPr>
        </p:nvSpPr>
        <p:spPr>
          <a:xfrm>
            <a:off x="1446271" y="1130342"/>
            <a:ext cx="708494" cy="769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en-US" altLang="zh-CN" sz="4000" dirty="0" smtClean="0">
                <a:solidFill>
                  <a:srgbClr val="FFFFFF"/>
                </a:solidFill>
                <a:latin typeface="微软雅黑" pitchFamily="34" charset="-122"/>
                <a:ea typeface="微软雅黑" pitchFamily="34" charset="-122"/>
                <a:cs typeface="+mn-ea"/>
                <a:sym typeface="+mn-lt"/>
              </a:rPr>
              <a:t>08</a:t>
            </a:r>
            <a:endParaRPr lang="zh-CN" altLang="en-US" sz="4000" dirty="0">
              <a:solidFill>
                <a:srgbClr val="FFFFFF"/>
              </a:solidFill>
              <a:latin typeface="微软雅黑" pitchFamily="34" charset="-122"/>
              <a:ea typeface="微软雅黑" pitchFamily="34" charset="-122"/>
              <a:cs typeface="+mn-ea"/>
              <a:sym typeface="+mn-lt"/>
            </a:endParaRPr>
          </a:p>
        </p:txBody>
      </p:sp>
      <p:sp>
        <p:nvSpPr>
          <p:cNvPr id="7" name="TextBox 6"/>
          <p:cNvSpPr txBox="1"/>
          <p:nvPr/>
        </p:nvSpPr>
        <p:spPr>
          <a:xfrm>
            <a:off x="2304890" y="1130342"/>
            <a:ext cx="4682763" cy="769441"/>
          </a:xfrm>
          <a:prstGeom prst="rect">
            <a:avLst/>
          </a:prstGeom>
          <a:noFill/>
        </p:spPr>
        <p:txBody>
          <a:bodyPr wrap="square" rtlCol="0">
            <a:spAutoFit/>
          </a:bodyPr>
          <a:lstStyle/>
          <a:p>
            <a:r>
              <a:rPr lang="zh-CN" altLang="en-US" sz="4400" b="1" spc="600" dirty="0" smtClean="0">
                <a:latin typeface="微软雅黑" pitchFamily="34" charset="-122"/>
                <a:ea typeface="微软雅黑" pitchFamily="34" charset="-122"/>
                <a:cs typeface="+mn-ea"/>
                <a:sym typeface="+mn-lt"/>
              </a:rPr>
              <a:t>票据法</a:t>
            </a:r>
            <a:endParaRPr lang="zh-CN" altLang="en-US" sz="4400" b="1" spc="600" dirty="0">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120309341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票据法律制度概述</a:t>
            </a:r>
          </a:p>
        </p:txBody>
      </p:sp>
      <p:sp>
        <p:nvSpPr>
          <p:cNvPr id="37" name="文本框 36"/>
          <p:cNvSpPr txBox="1"/>
          <p:nvPr/>
        </p:nvSpPr>
        <p:spPr>
          <a:xfrm>
            <a:off x="534686" y="781011"/>
            <a:ext cx="10938827" cy="3662541"/>
          </a:xfrm>
          <a:prstGeom prst="rect">
            <a:avLst/>
          </a:prstGeom>
          <a:noFill/>
        </p:spPr>
        <p:txBody>
          <a:bodyPr wrap="square" rtlCol="0">
            <a:spAutoFit/>
          </a:bodyPr>
          <a:lstStyle/>
          <a:p>
            <a:r>
              <a:rPr lang="zh-CN" altLang="en-US" sz="2400" b="1" dirty="0"/>
              <a:t>四、</a:t>
            </a:r>
            <a:r>
              <a:rPr lang="zh-CN" altLang="en-US" sz="2400" b="1" dirty="0" smtClean="0"/>
              <a:t>票据权利与抗辩</a:t>
            </a:r>
            <a:endParaRPr lang="en-US" altLang="zh-CN" sz="2400" b="1" dirty="0" smtClean="0"/>
          </a:p>
          <a:p>
            <a:pPr indent="534988"/>
            <a:r>
              <a:rPr lang="en-US" altLang="zh-CN" sz="2400" dirty="0"/>
              <a:t>(</a:t>
            </a:r>
            <a:r>
              <a:rPr lang="zh-CN" altLang="en-US" sz="2400" dirty="0"/>
              <a:t>二</a:t>
            </a:r>
            <a:r>
              <a:rPr lang="en-US" altLang="zh-CN" sz="2400" dirty="0"/>
              <a:t>)</a:t>
            </a:r>
            <a:r>
              <a:rPr lang="zh-CN" altLang="en-US" sz="2400" dirty="0"/>
              <a:t>票据抗辩</a:t>
            </a:r>
          </a:p>
          <a:p>
            <a:pPr marL="357188" indent="533400"/>
            <a:r>
              <a:rPr lang="zh-CN" altLang="en-US" sz="2400" dirty="0" smtClean="0"/>
              <a:t>１</a:t>
            </a:r>
            <a:r>
              <a:rPr lang="en-US" altLang="zh-CN" sz="2400" dirty="0" smtClean="0"/>
              <a:t>.</a:t>
            </a:r>
            <a:r>
              <a:rPr lang="zh-CN" altLang="en-US" sz="2400" dirty="0" smtClean="0"/>
              <a:t>票据抗辩</a:t>
            </a:r>
            <a:r>
              <a:rPr lang="zh-CN" altLang="en-US" sz="2400" dirty="0"/>
              <a:t>的概念</a:t>
            </a:r>
          </a:p>
          <a:p>
            <a:pPr marL="534988" indent="534988"/>
            <a:r>
              <a:rPr lang="zh-CN" altLang="en-US" sz="2000" dirty="0"/>
              <a:t>票据抗辩</a:t>
            </a:r>
            <a:r>
              <a:rPr lang="en-US" altLang="zh-CN" sz="2000" dirty="0"/>
              <a:t>,</a:t>
            </a:r>
            <a:r>
              <a:rPr lang="zh-CN" altLang="en-US" sz="2000" dirty="0"/>
              <a:t>是指票据债务人享有的</a:t>
            </a:r>
            <a:r>
              <a:rPr lang="en-US" altLang="zh-CN" sz="2000" dirty="0"/>
              <a:t>,</a:t>
            </a:r>
            <a:r>
              <a:rPr lang="zh-CN" altLang="en-US" sz="2000" dirty="0"/>
              <a:t>依法对票据的债权人拒绝履行票据债务的行为</a:t>
            </a:r>
            <a:r>
              <a:rPr lang="en-US" altLang="zh-CN" sz="2000" dirty="0"/>
              <a:t>.</a:t>
            </a:r>
            <a:r>
              <a:rPr lang="zh-CN" altLang="en-US" sz="2000" dirty="0" smtClean="0"/>
              <a:t>这一概念包含以下几层</a:t>
            </a:r>
            <a:r>
              <a:rPr lang="zh-CN" altLang="en-US" sz="2000" dirty="0"/>
              <a:t>意思</a:t>
            </a:r>
            <a:r>
              <a:rPr lang="en-US" altLang="zh-CN" sz="2000" dirty="0"/>
              <a:t>.</a:t>
            </a:r>
            <a:r>
              <a:rPr lang="zh-CN" altLang="en-US" sz="2000" dirty="0"/>
              <a:t>第一</a:t>
            </a:r>
            <a:r>
              <a:rPr lang="en-US" altLang="zh-CN" sz="2000" dirty="0"/>
              <a:t>,</a:t>
            </a:r>
            <a:r>
              <a:rPr lang="zh-CN" altLang="en-US" sz="2000" dirty="0"/>
              <a:t>票据抗辩权是票据债务人所享有的一种权利</a:t>
            </a:r>
            <a:r>
              <a:rPr lang="en-US" altLang="zh-CN" sz="2000" dirty="0"/>
              <a:t>.</a:t>
            </a:r>
            <a:r>
              <a:rPr lang="zh-CN" altLang="en-US" sz="2000" dirty="0"/>
              <a:t>第二</a:t>
            </a:r>
            <a:r>
              <a:rPr lang="en-US" altLang="zh-CN" sz="2000" dirty="0"/>
              <a:t>,</a:t>
            </a:r>
            <a:r>
              <a:rPr lang="zh-CN" altLang="en-US" sz="2000" dirty="0" smtClean="0"/>
              <a:t>票据债务</a:t>
            </a:r>
            <a:r>
              <a:rPr lang="zh-CN" altLang="en-US" sz="2000" dirty="0"/>
              <a:t>人行使票据抗辩权以不履行票据债务为目的</a:t>
            </a:r>
            <a:r>
              <a:rPr lang="en-US" altLang="zh-CN" sz="2000" dirty="0"/>
              <a:t>.</a:t>
            </a:r>
            <a:r>
              <a:rPr lang="zh-CN" altLang="en-US" sz="2000" dirty="0"/>
              <a:t>第三</a:t>
            </a:r>
            <a:r>
              <a:rPr lang="en-US" altLang="zh-CN" sz="2000" dirty="0"/>
              <a:t>,</a:t>
            </a:r>
            <a:r>
              <a:rPr lang="zh-CN" altLang="en-US" sz="2000" dirty="0"/>
              <a:t>票据债务</a:t>
            </a:r>
            <a:r>
              <a:rPr lang="zh-CN" altLang="en-US" sz="2000" dirty="0" smtClean="0"/>
              <a:t>人行使票据抗辩权必须存在</a:t>
            </a:r>
            <a:r>
              <a:rPr lang="zh-CN" altLang="en-US" sz="2000" dirty="0"/>
              <a:t>法定的抗辩事由</a:t>
            </a:r>
            <a:r>
              <a:rPr lang="en-US" altLang="zh-CN" sz="2000" dirty="0"/>
              <a:t>.</a:t>
            </a:r>
            <a:r>
              <a:rPr lang="zh-CN" altLang="en-US" sz="2000" dirty="0"/>
              <a:t>票据债务人应当履行票据债务</a:t>
            </a:r>
            <a:r>
              <a:rPr lang="en-US" altLang="zh-CN" sz="2000" dirty="0"/>
              <a:t>,</a:t>
            </a:r>
            <a:r>
              <a:rPr lang="zh-CN" altLang="en-US" sz="2000" dirty="0"/>
              <a:t>不得无故拒绝履行</a:t>
            </a:r>
            <a:r>
              <a:rPr lang="en-US" altLang="zh-CN" sz="2000" dirty="0"/>
              <a:t>,</a:t>
            </a:r>
            <a:r>
              <a:rPr lang="zh-CN" altLang="en-US" sz="2000" dirty="0" smtClean="0"/>
              <a:t>只有当出现诸如</a:t>
            </a:r>
            <a:r>
              <a:rPr lang="zh-CN" altLang="en-US" sz="2000" dirty="0"/>
              <a:t>票据欠缺法定形式要件或者持票人取得票据手段不合法等情况时</a:t>
            </a:r>
            <a:r>
              <a:rPr lang="en-US" altLang="zh-CN" sz="2000" dirty="0"/>
              <a:t>,</a:t>
            </a:r>
            <a:r>
              <a:rPr lang="zh-CN" altLang="en-US" sz="2000" dirty="0"/>
              <a:t>票据债务人才可对抗</a:t>
            </a:r>
            <a:r>
              <a:rPr lang="en-US" altLang="zh-CN" sz="2000" dirty="0"/>
              <a:t>,</a:t>
            </a:r>
            <a:r>
              <a:rPr lang="zh-CN" altLang="en-US" sz="2000" dirty="0" smtClean="0"/>
              <a:t>否则必将损害真正票据权</a:t>
            </a:r>
            <a:r>
              <a:rPr lang="zh-CN" altLang="en-US" sz="2000" dirty="0"/>
              <a:t>利人的利益</a:t>
            </a:r>
            <a:r>
              <a:rPr lang="en-US" altLang="zh-CN" sz="2000" dirty="0"/>
              <a:t>,</a:t>
            </a:r>
            <a:r>
              <a:rPr lang="zh-CN" altLang="en-US" sz="2000" dirty="0"/>
              <a:t>也将使票据债务人处于不利地位</a:t>
            </a:r>
            <a:r>
              <a:rPr lang="en-US" altLang="zh-CN" sz="2000" dirty="0"/>
              <a:t>.</a:t>
            </a:r>
            <a:r>
              <a:rPr lang="zh-CN" altLang="en-US" sz="2000" dirty="0"/>
              <a:t>第四</a:t>
            </a:r>
            <a:r>
              <a:rPr lang="en-US" altLang="zh-CN" sz="2000" dirty="0"/>
              <a:t>,</a:t>
            </a:r>
            <a:r>
              <a:rPr lang="zh-CN" altLang="en-US" sz="2000" dirty="0"/>
              <a:t>票据债务</a:t>
            </a:r>
            <a:r>
              <a:rPr lang="zh-CN" altLang="en-US" sz="2000" dirty="0" smtClean="0"/>
              <a:t>人行使抗辩权必须</a:t>
            </a:r>
            <a:r>
              <a:rPr lang="zh-CN" altLang="en-US" sz="2000" dirty="0"/>
              <a:t>符合</a:t>
            </a:r>
            <a:r>
              <a:rPr lang="en-US" altLang="zh-CN" sz="2000" dirty="0"/>
              <a:t>«</a:t>
            </a:r>
            <a:r>
              <a:rPr lang="zh-CN" altLang="en-US" sz="2000" dirty="0"/>
              <a:t>票据法</a:t>
            </a:r>
            <a:r>
              <a:rPr lang="en-US" altLang="zh-CN" sz="2000" dirty="0"/>
              <a:t>»</a:t>
            </a:r>
            <a:r>
              <a:rPr lang="zh-CN" altLang="en-US" sz="2000" dirty="0"/>
              <a:t>的规定</a:t>
            </a:r>
            <a:r>
              <a:rPr lang="en-US" altLang="zh-CN" sz="2000" dirty="0"/>
              <a:t>.</a:t>
            </a:r>
            <a:r>
              <a:rPr lang="zh-CN" altLang="en-US" sz="2000" dirty="0"/>
              <a:t>票据债务人行使抗辩权</a:t>
            </a:r>
            <a:r>
              <a:rPr lang="en-US" altLang="zh-CN" sz="2000" dirty="0"/>
              <a:t>,</a:t>
            </a:r>
            <a:r>
              <a:rPr lang="zh-CN" altLang="en-US" sz="2000" dirty="0"/>
              <a:t>只能依据</a:t>
            </a:r>
            <a:r>
              <a:rPr lang="en-US" altLang="zh-CN" sz="2000" dirty="0"/>
              <a:t>«</a:t>
            </a:r>
            <a:r>
              <a:rPr lang="zh-CN" altLang="en-US" sz="2000" dirty="0"/>
              <a:t>票据法</a:t>
            </a:r>
            <a:r>
              <a:rPr lang="en-US" altLang="zh-CN" sz="2000" dirty="0"/>
              <a:t>»</a:t>
            </a:r>
            <a:r>
              <a:rPr lang="zh-CN" altLang="en-US" sz="2000" dirty="0" smtClean="0"/>
              <a:t>有关票据抗辩</a:t>
            </a:r>
            <a:r>
              <a:rPr lang="zh-CN" altLang="en-US" sz="2000" dirty="0"/>
              <a:t>的规定</a:t>
            </a:r>
            <a:r>
              <a:rPr lang="en-US" altLang="zh-CN" sz="2000" dirty="0"/>
              <a:t>,</a:t>
            </a:r>
            <a:r>
              <a:rPr lang="zh-CN" altLang="en-US" sz="2000" dirty="0"/>
              <a:t>而不能简单地套用民法上的抗辩制度</a:t>
            </a:r>
            <a:r>
              <a:rPr lang="en-US" altLang="zh-CN" sz="2000" dirty="0"/>
              <a:t>.</a:t>
            </a:r>
            <a:endParaRPr lang="en-US" altLang="zh-TW"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55204339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票据法律制度概述</a:t>
            </a:r>
          </a:p>
        </p:txBody>
      </p:sp>
      <p:sp>
        <p:nvSpPr>
          <p:cNvPr id="37" name="文本框 36"/>
          <p:cNvSpPr txBox="1"/>
          <p:nvPr/>
        </p:nvSpPr>
        <p:spPr>
          <a:xfrm>
            <a:off x="534686" y="781011"/>
            <a:ext cx="10938827" cy="2862322"/>
          </a:xfrm>
          <a:prstGeom prst="rect">
            <a:avLst/>
          </a:prstGeom>
          <a:noFill/>
        </p:spPr>
        <p:txBody>
          <a:bodyPr wrap="square" rtlCol="0">
            <a:spAutoFit/>
          </a:bodyPr>
          <a:lstStyle/>
          <a:p>
            <a:r>
              <a:rPr lang="zh-CN" altLang="en-US" sz="2400" b="1" dirty="0"/>
              <a:t>四、</a:t>
            </a:r>
            <a:r>
              <a:rPr lang="zh-CN" altLang="en-US" sz="2400" b="1" dirty="0" smtClean="0"/>
              <a:t>票据权利与抗辩</a:t>
            </a:r>
            <a:endParaRPr lang="en-US" altLang="zh-CN" sz="2400" b="1" dirty="0" smtClean="0"/>
          </a:p>
          <a:p>
            <a:pPr indent="534988"/>
            <a:r>
              <a:rPr lang="en-US" altLang="zh-CN" sz="2400" dirty="0"/>
              <a:t>(</a:t>
            </a:r>
            <a:r>
              <a:rPr lang="zh-CN" altLang="en-US" sz="2400" dirty="0"/>
              <a:t>二</a:t>
            </a:r>
            <a:r>
              <a:rPr lang="en-US" altLang="zh-CN" sz="2400" dirty="0"/>
              <a:t>)</a:t>
            </a:r>
            <a:r>
              <a:rPr lang="zh-CN" altLang="en-US" sz="2400" dirty="0"/>
              <a:t>票据抗辩</a:t>
            </a:r>
          </a:p>
          <a:p>
            <a:pPr indent="534988"/>
            <a:r>
              <a:rPr lang="zh-CN" altLang="en-US" sz="2400" dirty="0" smtClean="0"/>
              <a:t>２</a:t>
            </a:r>
            <a:r>
              <a:rPr lang="en-US" altLang="zh-CN" sz="2400" dirty="0" smtClean="0"/>
              <a:t>.</a:t>
            </a:r>
            <a:r>
              <a:rPr lang="zh-CN" altLang="en-US" sz="2400" dirty="0" smtClean="0"/>
              <a:t> </a:t>
            </a:r>
            <a:r>
              <a:rPr lang="zh-CN" altLang="en-US" sz="2400" dirty="0"/>
              <a:t>票据抗辩的分类</a:t>
            </a:r>
          </a:p>
          <a:p>
            <a:pPr indent="534988"/>
            <a:r>
              <a:rPr lang="zh-CN" altLang="en-US" sz="2000" dirty="0"/>
              <a:t>票据抗辩因抗辩原因及效力不同</a:t>
            </a:r>
            <a:r>
              <a:rPr lang="en-US" altLang="zh-CN" sz="2000" dirty="0"/>
              <a:t>,</a:t>
            </a:r>
            <a:r>
              <a:rPr lang="zh-CN" altLang="en-US" sz="2000" dirty="0"/>
              <a:t>可分为对物抗辩和对人抗辩两种</a:t>
            </a:r>
            <a:r>
              <a:rPr lang="en-US" altLang="zh-CN" sz="2000" dirty="0" smtClean="0"/>
              <a:t>.</a:t>
            </a:r>
          </a:p>
          <a:p>
            <a:pPr marL="623888" indent="-88900"/>
            <a:endParaRPr lang="en-US" altLang="zh-CN" sz="2400" dirty="0" smtClean="0"/>
          </a:p>
          <a:p>
            <a:pPr marL="623888" indent="-88900"/>
            <a:r>
              <a:rPr lang="zh-CN" altLang="en-US" sz="2400" dirty="0" smtClean="0"/>
              <a:t>３</a:t>
            </a:r>
            <a:r>
              <a:rPr lang="en-US" altLang="zh-CN" sz="2400" dirty="0" smtClean="0"/>
              <a:t>.</a:t>
            </a:r>
            <a:r>
              <a:rPr lang="zh-CN" altLang="en-US" sz="2400" dirty="0" smtClean="0"/>
              <a:t> </a:t>
            </a:r>
            <a:r>
              <a:rPr lang="zh-CN" altLang="en-US" sz="2400" dirty="0"/>
              <a:t>票据抗辩的限制</a:t>
            </a:r>
          </a:p>
          <a:p>
            <a:pPr marL="623888" indent="-88900"/>
            <a:r>
              <a:rPr lang="en-US" altLang="zh-CN" sz="2000" dirty="0" smtClean="0"/>
              <a:t>  </a:t>
            </a:r>
            <a:r>
              <a:rPr lang="zh-CN" altLang="en-US" sz="2000" dirty="0" smtClean="0"/>
              <a:t>我国</a:t>
            </a:r>
            <a:r>
              <a:rPr lang="en-US" altLang="zh-CN" sz="2000" dirty="0"/>
              <a:t>«</a:t>
            </a:r>
            <a:r>
              <a:rPr lang="zh-CN" altLang="en-US" sz="2000" dirty="0"/>
              <a:t>票据法</a:t>
            </a:r>
            <a:r>
              <a:rPr lang="en-US" altLang="zh-CN" sz="2000" dirty="0"/>
              <a:t>»</a:t>
            </a:r>
            <a:r>
              <a:rPr lang="zh-CN" altLang="en-US" sz="2000" dirty="0"/>
              <a:t>第１３条第１款规定</a:t>
            </a:r>
            <a:r>
              <a:rPr lang="en-US" altLang="zh-CN" sz="2000" dirty="0"/>
              <a:t>:“</a:t>
            </a:r>
            <a:r>
              <a:rPr lang="zh-CN" altLang="en-US" sz="2000" dirty="0"/>
              <a:t>票据债务人不得以自己与出票人或者与持票</a:t>
            </a:r>
            <a:r>
              <a:rPr lang="zh-CN" altLang="en-US" sz="2000" dirty="0" smtClean="0"/>
              <a:t>人的前手之间</a:t>
            </a:r>
            <a:r>
              <a:rPr lang="zh-CN" altLang="en-US" sz="2000" dirty="0"/>
              <a:t>的抗辩事由</a:t>
            </a:r>
            <a:r>
              <a:rPr lang="en-US" altLang="zh-CN" sz="2000" dirty="0"/>
              <a:t>,</a:t>
            </a:r>
            <a:r>
              <a:rPr lang="zh-CN" altLang="en-US" sz="2000" dirty="0"/>
              <a:t>对抗持票人</a:t>
            </a:r>
            <a:r>
              <a:rPr lang="en-US" altLang="zh-CN" sz="2000" dirty="0" smtClean="0"/>
              <a:t>.</a:t>
            </a:r>
            <a:endParaRPr lang="en-US" altLang="zh-TW"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63880729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票据法律制度概述</a:t>
            </a:r>
          </a:p>
        </p:txBody>
      </p:sp>
      <p:sp>
        <p:nvSpPr>
          <p:cNvPr id="37" name="文本框 36"/>
          <p:cNvSpPr txBox="1"/>
          <p:nvPr/>
        </p:nvSpPr>
        <p:spPr>
          <a:xfrm>
            <a:off x="534686" y="781011"/>
            <a:ext cx="10938827" cy="4770537"/>
          </a:xfrm>
          <a:prstGeom prst="rect">
            <a:avLst/>
          </a:prstGeom>
          <a:noFill/>
        </p:spPr>
        <p:txBody>
          <a:bodyPr wrap="square" rtlCol="0">
            <a:spAutoFit/>
          </a:bodyPr>
          <a:lstStyle/>
          <a:p>
            <a:r>
              <a:rPr lang="zh-CN" altLang="en-US" sz="2400" b="1" dirty="0"/>
              <a:t>五、票据的伪造和变造</a:t>
            </a:r>
          </a:p>
          <a:p>
            <a:pPr indent="534988"/>
            <a:r>
              <a:rPr lang="en-US" altLang="zh-CN" sz="2000" dirty="0"/>
              <a:t>(</a:t>
            </a:r>
            <a:r>
              <a:rPr lang="zh-CN" altLang="en-US" sz="2000" dirty="0"/>
              <a:t>一</a:t>
            </a:r>
            <a:r>
              <a:rPr lang="en-US" altLang="zh-CN" sz="2000" dirty="0"/>
              <a:t>)</a:t>
            </a:r>
            <a:r>
              <a:rPr lang="zh-CN" altLang="en-US" sz="2000" dirty="0"/>
              <a:t>票据的伪造</a:t>
            </a:r>
          </a:p>
          <a:p>
            <a:pPr marL="534988" indent="446088"/>
            <a:r>
              <a:rPr lang="zh-CN" altLang="en-US" sz="2000" dirty="0" smtClean="0"/>
              <a:t>１</a:t>
            </a:r>
            <a:r>
              <a:rPr lang="en-US" altLang="zh-CN" sz="2000" dirty="0" smtClean="0"/>
              <a:t>.</a:t>
            </a:r>
            <a:r>
              <a:rPr lang="zh-CN" altLang="en-US" sz="2000" dirty="0" smtClean="0"/>
              <a:t> </a:t>
            </a:r>
            <a:r>
              <a:rPr lang="zh-CN" altLang="en-US" sz="2000" dirty="0"/>
              <a:t>票据伪造的概念</a:t>
            </a:r>
          </a:p>
          <a:p>
            <a:pPr marL="534988" indent="446088"/>
            <a:r>
              <a:rPr lang="zh-CN" altLang="en-US" sz="2000" dirty="0"/>
              <a:t>票据伪造是指假冒他人的名义或者虚构他人名义在票据上进行票据行为并签</a:t>
            </a:r>
            <a:r>
              <a:rPr lang="zh-CN" altLang="en-US" sz="2000" dirty="0" smtClean="0"/>
              <a:t>章的</a:t>
            </a:r>
            <a:r>
              <a:rPr lang="zh-TW" altLang="en-US" sz="2000" dirty="0" smtClean="0"/>
              <a:t>行为</a:t>
            </a:r>
            <a:r>
              <a:rPr lang="en-US" altLang="zh-TW" sz="2000" dirty="0"/>
              <a:t>.</a:t>
            </a:r>
          </a:p>
          <a:p>
            <a:pPr marL="534988" indent="446088"/>
            <a:r>
              <a:rPr lang="zh-CN" altLang="en-US" sz="2000" dirty="0" smtClean="0"/>
              <a:t>２</a:t>
            </a:r>
            <a:r>
              <a:rPr lang="en-US" altLang="zh-CN" sz="2000" dirty="0" smtClean="0"/>
              <a:t>.</a:t>
            </a:r>
            <a:r>
              <a:rPr lang="zh-CN" altLang="en-US" sz="2000" dirty="0" smtClean="0"/>
              <a:t> </a:t>
            </a:r>
            <a:r>
              <a:rPr lang="zh-CN" altLang="en-US" sz="2000" dirty="0"/>
              <a:t>票据伪造的法律后果</a:t>
            </a:r>
          </a:p>
          <a:p>
            <a:pPr marL="534988" indent="446088"/>
            <a:r>
              <a:rPr lang="zh-CN" altLang="en-US" sz="2000" dirty="0"/>
              <a:t>票据伪造行为是一种扰乱社会经济秩序、损害他人利益的行为</a:t>
            </a:r>
            <a:r>
              <a:rPr lang="en-US" altLang="zh-CN" sz="2000" dirty="0"/>
              <a:t>,</a:t>
            </a:r>
            <a:r>
              <a:rPr lang="zh-CN" altLang="en-US" sz="2000" dirty="0"/>
              <a:t>在法律上</a:t>
            </a:r>
            <a:r>
              <a:rPr lang="zh-CN" altLang="en-US" sz="2000" dirty="0" smtClean="0"/>
              <a:t>不具有任何票据行为</a:t>
            </a:r>
            <a:r>
              <a:rPr lang="zh-CN" altLang="en-US" sz="2000" dirty="0"/>
              <a:t>的效力</a:t>
            </a:r>
            <a:r>
              <a:rPr lang="en-US" altLang="zh-CN" sz="2000" dirty="0"/>
              <a:t>.</a:t>
            </a:r>
          </a:p>
          <a:p>
            <a:pPr marL="534988" indent="446088"/>
            <a:r>
              <a:rPr lang="en-US" altLang="zh-CN" sz="2000" dirty="0"/>
              <a:t>(</a:t>
            </a:r>
            <a:r>
              <a:rPr lang="zh-CN" altLang="en-US" sz="2000" dirty="0"/>
              <a:t>１</a:t>
            </a:r>
            <a:r>
              <a:rPr lang="en-US" altLang="zh-CN" sz="2000" dirty="0"/>
              <a:t>)</a:t>
            </a:r>
            <a:r>
              <a:rPr lang="zh-CN" altLang="en-US" sz="2000" dirty="0"/>
              <a:t>对伪造人的法律后果</a:t>
            </a:r>
            <a:r>
              <a:rPr lang="en-US" altLang="zh-CN" sz="2000" dirty="0"/>
              <a:t>.</a:t>
            </a:r>
          </a:p>
          <a:p>
            <a:pPr marL="534988" indent="446088"/>
            <a:r>
              <a:rPr lang="zh-CN" altLang="en-US" sz="2000" dirty="0"/>
              <a:t>票据伪造人没有在票据上签自己的姓名</a:t>
            </a:r>
            <a:r>
              <a:rPr lang="en-US" altLang="zh-CN" sz="2000" dirty="0"/>
              <a:t>,</a:t>
            </a:r>
            <a:r>
              <a:rPr lang="zh-CN" altLang="en-US" sz="2000" dirty="0"/>
              <a:t>因而其不承担票据义务</a:t>
            </a:r>
            <a:r>
              <a:rPr lang="en-US" altLang="zh-CN" sz="2000" dirty="0"/>
              <a:t>,</a:t>
            </a:r>
            <a:r>
              <a:rPr lang="zh-CN" altLang="en-US" sz="2000" dirty="0"/>
              <a:t>但承担</a:t>
            </a:r>
            <a:r>
              <a:rPr lang="zh-CN" altLang="en-US" sz="2000" dirty="0" smtClean="0"/>
              <a:t>其他法律责任</a:t>
            </a:r>
            <a:r>
              <a:rPr lang="en-US" altLang="zh-CN" sz="2000" dirty="0" smtClean="0"/>
              <a:t>,</a:t>
            </a:r>
            <a:r>
              <a:rPr lang="zh-CN" altLang="en-US" sz="2000" dirty="0"/>
              <a:t>如刑事责任、民事责任及行政责任等</a:t>
            </a:r>
            <a:r>
              <a:rPr lang="en-US" altLang="zh-CN" sz="2000" dirty="0"/>
              <a:t>.</a:t>
            </a:r>
          </a:p>
          <a:p>
            <a:pPr marL="534988" indent="446088"/>
            <a:r>
              <a:rPr lang="en-US" altLang="zh-CN" sz="2000" dirty="0"/>
              <a:t>(</a:t>
            </a:r>
            <a:r>
              <a:rPr lang="zh-CN" altLang="en-US" sz="2000" dirty="0"/>
              <a:t>２</a:t>
            </a:r>
            <a:r>
              <a:rPr lang="en-US" altLang="zh-CN" sz="2000" dirty="0"/>
              <a:t>)</a:t>
            </a:r>
            <a:r>
              <a:rPr lang="zh-CN" altLang="en-US" sz="2000" dirty="0"/>
              <a:t>对被伪造人的法律后果</a:t>
            </a:r>
            <a:r>
              <a:rPr lang="en-US" altLang="zh-CN" sz="2000" dirty="0"/>
              <a:t>.</a:t>
            </a:r>
          </a:p>
          <a:p>
            <a:pPr marL="534988" indent="446088"/>
            <a:r>
              <a:rPr lang="zh-CN" altLang="en-US" sz="2000" dirty="0"/>
              <a:t>被伪造人自己并没有在票据上签章</a:t>
            </a:r>
            <a:r>
              <a:rPr lang="en-US" altLang="zh-CN" sz="2000" dirty="0"/>
              <a:t>,</a:t>
            </a:r>
            <a:r>
              <a:rPr lang="zh-CN" altLang="en-US" sz="2000" dirty="0"/>
              <a:t>因此也不承担任何票据责任</a:t>
            </a:r>
            <a:r>
              <a:rPr lang="en-US" altLang="zh-CN" sz="2000" dirty="0"/>
              <a:t>.</a:t>
            </a:r>
          </a:p>
          <a:p>
            <a:pPr marL="534988" indent="446088"/>
            <a:r>
              <a:rPr lang="en-US" altLang="zh-CN" sz="2000" dirty="0"/>
              <a:t>(</a:t>
            </a:r>
            <a:r>
              <a:rPr lang="zh-CN" altLang="en-US" sz="2000" dirty="0"/>
              <a:t>３</a:t>
            </a:r>
            <a:r>
              <a:rPr lang="en-US" altLang="zh-CN" sz="2000" dirty="0"/>
              <a:t>)</a:t>
            </a:r>
            <a:r>
              <a:rPr lang="zh-CN" altLang="en-US" sz="2000" dirty="0"/>
              <a:t>对票据上真正签章人的法律后果</a:t>
            </a:r>
            <a:r>
              <a:rPr lang="en-US" altLang="zh-CN" sz="2000" dirty="0"/>
              <a:t>.</a:t>
            </a:r>
          </a:p>
          <a:p>
            <a:pPr marL="534988" indent="446088"/>
            <a:r>
              <a:rPr lang="zh-CN" altLang="en-US" sz="2000" dirty="0"/>
              <a:t>当票据上既有伪造的签章又有其他真实的签章时</a:t>
            </a:r>
            <a:r>
              <a:rPr lang="en-US" altLang="zh-CN" sz="2000" dirty="0"/>
              <a:t>,</a:t>
            </a:r>
            <a:r>
              <a:rPr lang="zh-CN" altLang="en-US" sz="2000" dirty="0"/>
              <a:t>伪造的签章不影响真实的签</a:t>
            </a:r>
            <a:r>
              <a:rPr lang="zh-CN" altLang="en-US" sz="2000" dirty="0" smtClean="0"/>
              <a:t>章的效力</a:t>
            </a:r>
            <a:r>
              <a:rPr lang="en-US" altLang="zh-CN" sz="2000" dirty="0"/>
              <a:t>,</a:t>
            </a:r>
            <a:r>
              <a:rPr lang="zh-CN" altLang="en-US" sz="2000" dirty="0"/>
              <a:t>真实的签章人应对自己所为的票据行为承担票据义务</a:t>
            </a:r>
            <a:r>
              <a:rPr lang="en-US" altLang="zh-CN" sz="2000" dirty="0"/>
              <a:t>.</a:t>
            </a:r>
            <a:endParaRPr lang="en-US" altLang="zh-TW"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06725428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票据法律制度概述</a:t>
            </a:r>
          </a:p>
        </p:txBody>
      </p:sp>
      <p:sp>
        <p:nvSpPr>
          <p:cNvPr id="37" name="文本框 36"/>
          <p:cNvSpPr txBox="1"/>
          <p:nvPr/>
        </p:nvSpPr>
        <p:spPr>
          <a:xfrm>
            <a:off x="534686" y="781011"/>
            <a:ext cx="11139335" cy="5386090"/>
          </a:xfrm>
          <a:prstGeom prst="rect">
            <a:avLst/>
          </a:prstGeom>
          <a:noFill/>
        </p:spPr>
        <p:txBody>
          <a:bodyPr wrap="square" rtlCol="0">
            <a:spAutoFit/>
          </a:bodyPr>
          <a:lstStyle/>
          <a:p>
            <a:r>
              <a:rPr lang="zh-CN" altLang="en-US" sz="2400" b="1" dirty="0"/>
              <a:t>五、票据的伪造和变造</a:t>
            </a:r>
          </a:p>
          <a:p>
            <a:pPr indent="623888"/>
            <a:r>
              <a:rPr lang="en-US" altLang="zh-CN" sz="2000" dirty="0"/>
              <a:t>(</a:t>
            </a:r>
            <a:r>
              <a:rPr lang="zh-CN" altLang="en-US" sz="2000" dirty="0"/>
              <a:t>二</a:t>
            </a:r>
            <a:r>
              <a:rPr lang="en-US" altLang="zh-CN" sz="2000" dirty="0"/>
              <a:t>)</a:t>
            </a:r>
            <a:r>
              <a:rPr lang="zh-CN" altLang="en-US" sz="2000" dirty="0"/>
              <a:t>票据的变造</a:t>
            </a:r>
          </a:p>
          <a:p>
            <a:pPr marL="534988" indent="446088"/>
            <a:r>
              <a:rPr lang="zh-CN" altLang="en-US" sz="2000" dirty="0" smtClean="0"/>
              <a:t>１</a:t>
            </a:r>
            <a:r>
              <a:rPr lang="en-US" altLang="zh-CN" sz="2000" dirty="0" smtClean="0"/>
              <a:t>.</a:t>
            </a:r>
            <a:r>
              <a:rPr lang="zh-CN" altLang="en-US" sz="2000" dirty="0" smtClean="0"/>
              <a:t> </a:t>
            </a:r>
            <a:r>
              <a:rPr lang="zh-CN" altLang="en-US" sz="2000" dirty="0"/>
              <a:t>票据变造的概念</a:t>
            </a:r>
          </a:p>
          <a:p>
            <a:pPr marL="534988" indent="446088"/>
            <a:r>
              <a:rPr lang="zh-CN" altLang="en-US" sz="2000" dirty="0"/>
              <a:t>票据变造</a:t>
            </a:r>
            <a:r>
              <a:rPr lang="en-US" altLang="zh-CN" sz="2000" dirty="0"/>
              <a:t>,</a:t>
            </a:r>
            <a:r>
              <a:rPr lang="zh-CN" altLang="en-US" sz="2000" dirty="0"/>
              <a:t>是指没有合法变更权限的人</a:t>
            </a:r>
            <a:r>
              <a:rPr lang="en-US" altLang="zh-CN" sz="2000" dirty="0"/>
              <a:t>,</a:t>
            </a:r>
            <a:r>
              <a:rPr lang="zh-CN" altLang="en-US" sz="2000" dirty="0"/>
              <a:t>变更票据上除签章以外的其他记载事项</a:t>
            </a:r>
            <a:r>
              <a:rPr lang="zh-CN" altLang="en-US" sz="2000" dirty="0" smtClean="0"/>
              <a:t>的行为</a:t>
            </a:r>
            <a:r>
              <a:rPr lang="en-US" altLang="zh-CN" sz="2000" dirty="0"/>
              <a:t>.</a:t>
            </a:r>
            <a:r>
              <a:rPr lang="zh-CN" altLang="en-US" sz="2000" dirty="0"/>
              <a:t>构成票据变造行为</a:t>
            </a:r>
            <a:r>
              <a:rPr lang="en-US" altLang="zh-CN" sz="2000" dirty="0"/>
              <a:t>,</a:t>
            </a:r>
            <a:r>
              <a:rPr lang="zh-CN" altLang="en-US" sz="2000" dirty="0"/>
              <a:t>必须具备以下几个要件</a:t>
            </a:r>
            <a:r>
              <a:rPr lang="en-US" altLang="zh-CN" sz="2000" dirty="0"/>
              <a:t>.</a:t>
            </a:r>
          </a:p>
          <a:p>
            <a:pPr marL="534988" indent="446088"/>
            <a:r>
              <a:rPr lang="en-US" altLang="zh-CN" sz="2000" dirty="0"/>
              <a:t>(</a:t>
            </a:r>
            <a:r>
              <a:rPr lang="zh-CN" altLang="en-US" sz="2000" dirty="0"/>
              <a:t>１</a:t>
            </a:r>
            <a:r>
              <a:rPr lang="en-US" altLang="zh-CN" sz="2000" dirty="0"/>
              <a:t>)</a:t>
            </a:r>
            <a:r>
              <a:rPr lang="zh-CN" altLang="en-US" sz="2000" dirty="0"/>
              <a:t>变造票据必须是没有变更权限的人所为的行为</a:t>
            </a:r>
            <a:r>
              <a:rPr lang="en-US" altLang="zh-CN" sz="2000" dirty="0"/>
              <a:t>.</a:t>
            </a:r>
          </a:p>
          <a:p>
            <a:pPr marL="534988" indent="446088"/>
            <a:r>
              <a:rPr lang="en-US" altLang="zh-CN" sz="2000" dirty="0"/>
              <a:t>(</a:t>
            </a:r>
            <a:r>
              <a:rPr lang="zh-CN" altLang="en-US" sz="2000" dirty="0"/>
              <a:t>２</a:t>
            </a:r>
            <a:r>
              <a:rPr lang="en-US" altLang="zh-CN" sz="2000" dirty="0"/>
              <a:t>)</a:t>
            </a:r>
            <a:r>
              <a:rPr lang="zh-CN" altLang="en-US" sz="2000" dirty="0"/>
              <a:t>票据变造必须是变更票据签章以外的其他事项的行为</a:t>
            </a:r>
            <a:r>
              <a:rPr lang="en-US" altLang="zh-CN" sz="2000" dirty="0"/>
              <a:t>.</a:t>
            </a:r>
            <a:r>
              <a:rPr lang="zh-CN" altLang="en-US" sz="2000" dirty="0"/>
              <a:t>变更票据签章的行为属于</a:t>
            </a:r>
          </a:p>
          <a:p>
            <a:pPr marL="534988" indent="446088"/>
            <a:r>
              <a:rPr lang="zh-CN" altLang="en-US" sz="2000" dirty="0"/>
              <a:t>票据的伪造行为</a:t>
            </a:r>
            <a:r>
              <a:rPr lang="en-US" altLang="zh-CN" sz="2000" dirty="0"/>
              <a:t>,</a:t>
            </a:r>
            <a:r>
              <a:rPr lang="zh-CN" altLang="en-US" sz="2000" dirty="0"/>
              <a:t>因此</a:t>
            </a:r>
            <a:r>
              <a:rPr lang="en-US" altLang="zh-CN" sz="2000" dirty="0"/>
              <a:t>,</a:t>
            </a:r>
            <a:r>
              <a:rPr lang="zh-CN" altLang="en-US" sz="2000" dirty="0"/>
              <a:t>票据的变造行为只能是对票据签章以外的其他事项进行变</a:t>
            </a:r>
            <a:r>
              <a:rPr lang="zh-CN" altLang="en-US" sz="2000" dirty="0" smtClean="0"/>
              <a:t>更的</a:t>
            </a:r>
            <a:r>
              <a:rPr lang="zh-TW" altLang="en-US" sz="2000" dirty="0" smtClean="0"/>
              <a:t>行为</a:t>
            </a:r>
            <a:r>
              <a:rPr lang="en-US" altLang="zh-TW" sz="2000" dirty="0"/>
              <a:t>.</a:t>
            </a:r>
          </a:p>
          <a:p>
            <a:pPr marL="534988" indent="446088"/>
            <a:r>
              <a:rPr lang="zh-CN" altLang="en-US" sz="2000" dirty="0" smtClean="0"/>
              <a:t>２</a:t>
            </a:r>
            <a:r>
              <a:rPr lang="en-US" altLang="zh-CN" sz="2000" dirty="0" smtClean="0"/>
              <a:t>.</a:t>
            </a:r>
            <a:r>
              <a:rPr lang="zh-CN" altLang="en-US" sz="2000" dirty="0" smtClean="0"/>
              <a:t> </a:t>
            </a:r>
            <a:r>
              <a:rPr lang="zh-CN" altLang="en-US" sz="2000" dirty="0"/>
              <a:t>票据变造的法律后果</a:t>
            </a:r>
          </a:p>
          <a:p>
            <a:pPr marL="534988" indent="446088"/>
            <a:r>
              <a:rPr lang="en-US" altLang="zh-CN" sz="2000" dirty="0"/>
              <a:t>(</a:t>
            </a:r>
            <a:r>
              <a:rPr lang="zh-CN" altLang="en-US" sz="2000" dirty="0"/>
              <a:t>１</a:t>
            </a:r>
            <a:r>
              <a:rPr lang="en-US" altLang="zh-CN" sz="2000" dirty="0"/>
              <a:t>)</a:t>
            </a:r>
            <a:r>
              <a:rPr lang="zh-CN" altLang="en-US" sz="2000" dirty="0"/>
              <a:t>对变造者的法律后果</a:t>
            </a:r>
            <a:r>
              <a:rPr lang="en-US" altLang="zh-CN" sz="2000" dirty="0"/>
              <a:t>.</a:t>
            </a:r>
          </a:p>
          <a:p>
            <a:pPr marL="534988" indent="446088"/>
            <a:r>
              <a:rPr lang="zh-CN" altLang="en-US" sz="2000" dirty="0"/>
              <a:t>如果票据的变造人本来就是票据上的行为人</a:t>
            </a:r>
            <a:r>
              <a:rPr lang="en-US" altLang="zh-CN" sz="2000" dirty="0"/>
              <a:t>,</a:t>
            </a:r>
            <a:r>
              <a:rPr lang="zh-CN" altLang="en-US" sz="2000" dirty="0"/>
              <a:t>在票据上有其签章</a:t>
            </a:r>
            <a:r>
              <a:rPr lang="en-US" altLang="zh-CN" sz="2000" dirty="0"/>
              <a:t>,</a:t>
            </a:r>
            <a:r>
              <a:rPr lang="zh-CN" altLang="en-US" sz="2000" dirty="0" smtClean="0"/>
              <a:t>那么该变造人应当按其变造</a:t>
            </a:r>
            <a:r>
              <a:rPr lang="zh-CN" altLang="en-US" sz="2000" dirty="0"/>
              <a:t>后的票据记载事项承担票据义务</a:t>
            </a:r>
            <a:r>
              <a:rPr lang="en-US" altLang="zh-CN" sz="2000" dirty="0"/>
              <a:t>,</a:t>
            </a:r>
            <a:r>
              <a:rPr lang="zh-CN" altLang="en-US" sz="2000" dirty="0"/>
              <a:t>并承担变造票据的刑事责任、</a:t>
            </a:r>
            <a:r>
              <a:rPr lang="zh-CN" altLang="en-US" sz="2000" dirty="0" smtClean="0"/>
              <a:t>民事责任及行政责任</a:t>
            </a:r>
            <a:r>
              <a:rPr lang="en-US" altLang="zh-CN" sz="2000" dirty="0"/>
              <a:t>;</a:t>
            </a:r>
            <a:r>
              <a:rPr lang="zh-CN" altLang="en-US" sz="2000" dirty="0"/>
              <a:t>如果票据的变造人在票据上没有签章</a:t>
            </a:r>
            <a:r>
              <a:rPr lang="en-US" altLang="zh-CN" sz="2000" dirty="0"/>
              <a:t>,</a:t>
            </a:r>
            <a:r>
              <a:rPr lang="zh-CN" altLang="en-US" sz="2000" dirty="0"/>
              <a:t>则不负有票据上的义务</a:t>
            </a:r>
            <a:r>
              <a:rPr lang="en-US" altLang="zh-CN" sz="2000" dirty="0"/>
              <a:t>,</a:t>
            </a:r>
            <a:r>
              <a:rPr lang="zh-CN" altLang="en-US" sz="2000" dirty="0"/>
              <a:t>但应当承担刑事责任、</a:t>
            </a:r>
            <a:r>
              <a:rPr lang="zh-CN" altLang="en-US" sz="2000" dirty="0" smtClean="0"/>
              <a:t>民事责任及行政责</a:t>
            </a:r>
            <a:r>
              <a:rPr lang="zh-CN" altLang="en-US" sz="2000" dirty="0"/>
              <a:t>任</a:t>
            </a:r>
            <a:r>
              <a:rPr lang="en-US" altLang="zh-CN" sz="2000" dirty="0"/>
              <a:t>.</a:t>
            </a:r>
          </a:p>
          <a:p>
            <a:pPr marL="534988" indent="446088"/>
            <a:r>
              <a:rPr lang="en-US" altLang="zh-CN" sz="2000" dirty="0"/>
              <a:t>(</a:t>
            </a:r>
            <a:r>
              <a:rPr lang="zh-CN" altLang="en-US" sz="2000" dirty="0"/>
              <a:t>２</a:t>
            </a:r>
            <a:r>
              <a:rPr lang="en-US" altLang="zh-CN" sz="2000" dirty="0"/>
              <a:t>)</a:t>
            </a:r>
            <a:r>
              <a:rPr lang="zh-CN" altLang="en-US" sz="2000" dirty="0"/>
              <a:t>票据变造对票据上其他签章人的法律后果</a:t>
            </a:r>
            <a:r>
              <a:rPr lang="en-US" altLang="zh-CN" sz="2000" dirty="0"/>
              <a:t>.</a:t>
            </a:r>
          </a:p>
          <a:p>
            <a:pPr marL="534988" indent="446088"/>
            <a:r>
              <a:rPr lang="zh-CN" altLang="en-US" sz="2000" dirty="0"/>
              <a:t>在变造之前签章的人</a:t>
            </a:r>
            <a:r>
              <a:rPr lang="en-US" altLang="zh-CN" sz="2000" dirty="0"/>
              <a:t>,</a:t>
            </a:r>
            <a:r>
              <a:rPr lang="zh-CN" altLang="en-US" sz="2000" dirty="0"/>
              <a:t>对原记载事项负责</a:t>
            </a:r>
            <a:r>
              <a:rPr lang="en-US" altLang="zh-CN" sz="2000" dirty="0"/>
              <a:t>;</a:t>
            </a:r>
            <a:r>
              <a:rPr lang="zh-CN" altLang="en-US" sz="2000" dirty="0"/>
              <a:t>在变造之后签章的人</a:t>
            </a:r>
            <a:r>
              <a:rPr lang="en-US" altLang="zh-CN" sz="2000" dirty="0"/>
              <a:t>,</a:t>
            </a:r>
            <a:r>
              <a:rPr lang="zh-CN" altLang="en-US" sz="2000" dirty="0"/>
              <a:t>对变造</a:t>
            </a:r>
            <a:r>
              <a:rPr lang="zh-CN" altLang="en-US" sz="2000" dirty="0" smtClean="0"/>
              <a:t>后的记载事项负责</a:t>
            </a:r>
            <a:r>
              <a:rPr lang="en-US" altLang="zh-CN" sz="2000" dirty="0"/>
              <a:t>;</a:t>
            </a:r>
            <a:r>
              <a:rPr lang="zh-CN" altLang="en-US" sz="2000" dirty="0"/>
              <a:t>不能辨别是在票据被变造之前或之后签章的</a:t>
            </a:r>
            <a:r>
              <a:rPr lang="en-US" altLang="zh-CN" sz="2000" dirty="0"/>
              <a:t>,</a:t>
            </a:r>
            <a:r>
              <a:rPr lang="zh-CN" altLang="en-US" sz="2000" dirty="0"/>
              <a:t>视为在变造之前签章</a:t>
            </a:r>
            <a:r>
              <a:rPr lang="en-US" altLang="zh-CN" sz="2000" dirty="0"/>
              <a:t>.</a:t>
            </a:r>
            <a:endParaRPr lang="en-US" altLang="zh-TW"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72425290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汇 票</a:t>
            </a:r>
            <a:r>
              <a:rPr lang="zh-CN" altLang="en-US" sz="3200" b="1" dirty="0"/>
              <a:t>　</a:t>
            </a:r>
          </a:p>
        </p:txBody>
      </p:sp>
      <p:sp>
        <p:nvSpPr>
          <p:cNvPr id="37" name="文本框 36"/>
          <p:cNvSpPr txBox="1"/>
          <p:nvPr/>
        </p:nvSpPr>
        <p:spPr>
          <a:xfrm>
            <a:off x="534686" y="781011"/>
            <a:ext cx="11139335" cy="5386090"/>
          </a:xfrm>
          <a:prstGeom prst="rect">
            <a:avLst/>
          </a:prstGeom>
          <a:noFill/>
        </p:spPr>
        <p:txBody>
          <a:bodyPr wrap="square" rtlCol="0">
            <a:spAutoFit/>
          </a:bodyPr>
          <a:lstStyle/>
          <a:p>
            <a:r>
              <a:rPr lang="zh-CN" altLang="en-US" sz="2400" b="1" dirty="0"/>
              <a:t>一、汇票概述</a:t>
            </a:r>
          </a:p>
          <a:p>
            <a:pPr indent="623888"/>
            <a:endParaRPr lang="en-US" altLang="zh-CN" sz="2000" dirty="0" smtClean="0"/>
          </a:p>
          <a:p>
            <a:pPr indent="623888"/>
            <a:r>
              <a:rPr lang="en-US" altLang="zh-CN" sz="2000" dirty="0" smtClean="0"/>
              <a:t>(</a:t>
            </a:r>
            <a:r>
              <a:rPr lang="zh-CN" altLang="en-US" sz="2000" dirty="0"/>
              <a:t>一</a:t>
            </a:r>
            <a:r>
              <a:rPr lang="en-US" altLang="zh-CN" sz="2000" dirty="0"/>
              <a:t>)</a:t>
            </a:r>
            <a:r>
              <a:rPr lang="zh-CN" altLang="en-US" sz="2000" dirty="0"/>
              <a:t>汇票的概念</a:t>
            </a:r>
          </a:p>
          <a:p>
            <a:pPr indent="623888"/>
            <a:r>
              <a:rPr lang="zh-CN" altLang="en-US" sz="2000" dirty="0"/>
              <a:t>汇票是出票人签发的</a:t>
            </a:r>
            <a:r>
              <a:rPr lang="en-US" altLang="zh-CN" sz="2000" dirty="0"/>
              <a:t>,</a:t>
            </a:r>
            <a:r>
              <a:rPr lang="zh-CN" altLang="en-US" sz="2000" dirty="0"/>
              <a:t>委托付款人在见票时或者在指定日期无条件支付确定的金额给</a:t>
            </a:r>
          </a:p>
          <a:p>
            <a:pPr indent="623888"/>
            <a:r>
              <a:rPr lang="zh-CN" altLang="en-US" sz="2000" dirty="0"/>
              <a:t>收款人或者持票人的票据</a:t>
            </a:r>
            <a:r>
              <a:rPr lang="en-US" altLang="zh-CN" sz="2000" dirty="0"/>
              <a:t>.</a:t>
            </a:r>
          </a:p>
          <a:p>
            <a:pPr indent="623888"/>
            <a:endParaRPr lang="en-US" altLang="zh-CN" sz="2000" dirty="0" smtClean="0"/>
          </a:p>
          <a:p>
            <a:pPr indent="623888"/>
            <a:r>
              <a:rPr lang="en-US" altLang="zh-CN" sz="2000" dirty="0" smtClean="0"/>
              <a:t>(</a:t>
            </a:r>
            <a:r>
              <a:rPr lang="zh-CN" altLang="en-US" sz="2000" dirty="0"/>
              <a:t>二</a:t>
            </a:r>
            <a:r>
              <a:rPr lang="en-US" altLang="zh-CN" sz="2000" dirty="0"/>
              <a:t>)</a:t>
            </a:r>
            <a:r>
              <a:rPr lang="zh-CN" altLang="en-US" sz="2000" dirty="0"/>
              <a:t>汇票的当事人</a:t>
            </a:r>
          </a:p>
          <a:p>
            <a:pPr indent="623888"/>
            <a:r>
              <a:rPr lang="zh-CN" altLang="en-US" sz="2000" dirty="0"/>
              <a:t>在汇票法律制度中</a:t>
            </a:r>
            <a:r>
              <a:rPr lang="en-US" altLang="zh-CN" sz="2000" dirty="0"/>
              <a:t>,</a:t>
            </a:r>
            <a:r>
              <a:rPr lang="zh-CN" altLang="en-US" sz="2000" dirty="0"/>
              <a:t>基本当事人有三方</a:t>
            </a:r>
            <a:r>
              <a:rPr lang="en-US" altLang="zh-CN" sz="2000" dirty="0"/>
              <a:t>,</a:t>
            </a:r>
            <a:r>
              <a:rPr lang="zh-CN" altLang="en-US" sz="2000" dirty="0"/>
              <a:t>包括出票人、付款人和收款人</a:t>
            </a:r>
            <a:r>
              <a:rPr lang="en-US" altLang="zh-CN" sz="2000" dirty="0"/>
              <a:t>.</a:t>
            </a:r>
            <a:r>
              <a:rPr lang="zh-CN" altLang="en-US" sz="2000" dirty="0"/>
              <a:t>此外</a:t>
            </a:r>
            <a:r>
              <a:rPr lang="en-US" altLang="zh-CN" sz="2000" dirty="0"/>
              <a:t>,</a:t>
            </a:r>
            <a:r>
              <a:rPr lang="zh-CN" altLang="en-US" sz="2000" dirty="0"/>
              <a:t>汇票在流</a:t>
            </a:r>
          </a:p>
          <a:p>
            <a:pPr indent="623888"/>
            <a:r>
              <a:rPr lang="zh-CN" altLang="en-US" sz="2000" dirty="0"/>
              <a:t>通过程中还可以有其他的非基本当事人</a:t>
            </a:r>
            <a:r>
              <a:rPr lang="en-US" altLang="zh-CN" sz="2000" dirty="0"/>
              <a:t>,</a:t>
            </a:r>
            <a:r>
              <a:rPr lang="zh-CN" altLang="en-US" sz="2000" dirty="0"/>
              <a:t>如背书人、承兑人等</a:t>
            </a:r>
            <a:r>
              <a:rPr lang="en-US" altLang="zh-CN" sz="2000" dirty="0"/>
              <a:t>.</a:t>
            </a:r>
          </a:p>
          <a:p>
            <a:pPr indent="623888"/>
            <a:endParaRPr lang="en-US" altLang="zh-CN" sz="2000" dirty="0" smtClean="0"/>
          </a:p>
          <a:p>
            <a:pPr indent="623888"/>
            <a:r>
              <a:rPr lang="en-US" altLang="zh-CN" sz="2000" dirty="0" smtClean="0"/>
              <a:t>(</a:t>
            </a:r>
            <a:r>
              <a:rPr lang="zh-CN" altLang="en-US" sz="2000" dirty="0"/>
              <a:t>三</a:t>
            </a:r>
            <a:r>
              <a:rPr lang="en-US" altLang="zh-CN" sz="2000" dirty="0"/>
              <a:t>)</a:t>
            </a:r>
            <a:r>
              <a:rPr lang="zh-CN" altLang="en-US" sz="2000" dirty="0"/>
              <a:t>汇票的种类</a:t>
            </a:r>
          </a:p>
          <a:p>
            <a:pPr indent="623888"/>
            <a:r>
              <a:rPr lang="zh-CN" altLang="en-US" sz="2000" dirty="0" smtClean="0"/>
              <a:t>１</a:t>
            </a:r>
            <a:r>
              <a:rPr lang="en-US" altLang="zh-CN" sz="2000" dirty="0" smtClean="0"/>
              <a:t>.</a:t>
            </a:r>
            <a:r>
              <a:rPr lang="zh-CN" altLang="en-US" sz="2000" dirty="0" smtClean="0"/>
              <a:t>以汇票</a:t>
            </a:r>
            <a:r>
              <a:rPr lang="zh-CN" altLang="en-US" sz="2000" dirty="0"/>
              <a:t>出票人的不同划分</a:t>
            </a:r>
          </a:p>
          <a:p>
            <a:pPr indent="623888"/>
            <a:r>
              <a:rPr lang="zh-CN" altLang="en-US" sz="2000" dirty="0"/>
              <a:t>汇票出票人的不同划分</a:t>
            </a:r>
            <a:r>
              <a:rPr lang="en-US" altLang="zh-CN" sz="2000" dirty="0"/>
              <a:t>,</a:t>
            </a:r>
            <a:r>
              <a:rPr lang="zh-CN" altLang="en-US" sz="2000" dirty="0"/>
              <a:t>可将汇票分为银行汇票和商业汇票</a:t>
            </a:r>
            <a:r>
              <a:rPr lang="en-US" altLang="zh-CN" sz="2000" dirty="0" smtClean="0"/>
              <a:t>.</a:t>
            </a:r>
          </a:p>
          <a:p>
            <a:pPr indent="623888"/>
            <a:r>
              <a:rPr lang="zh-CN" altLang="en-US" sz="2000" dirty="0" smtClean="0"/>
              <a:t>２</a:t>
            </a:r>
            <a:r>
              <a:rPr lang="en-US" altLang="zh-CN" sz="2000" dirty="0" smtClean="0"/>
              <a:t>.</a:t>
            </a:r>
            <a:r>
              <a:rPr lang="zh-CN" altLang="en-US" sz="2000" dirty="0" smtClean="0"/>
              <a:t>以付款期限长短为标准划分</a:t>
            </a:r>
            <a:endParaRPr lang="zh-CN" altLang="en-US" sz="2000" dirty="0"/>
          </a:p>
          <a:p>
            <a:pPr indent="623888"/>
            <a:r>
              <a:rPr lang="zh-CN" altLang="en-US" sz="2000" dirty="0"/>
              <a:t>以付款期限长短为标准划分</a:t>
            </a:r>
            <a:r>
              <a:rPr lang="en-US" altLang="zh-CN" sz="2000" dirty="0"/>
              <a:t>,</a:t>
            </a:r>
            <a:r>
              <a:rPr lang="zh-CN" altLang="en-US" sz="2000" dirty="0"/>
              <a:t>汇票可分为即期汇票和远期汇票</a:t>
            </a:r>
            <a:r>
              <a:rPr lang="en-US" altLang="zh-CN" sz="2000" dirty="0" smtClean="0"/>
              <a:t>.</a:t>
            </a:r>
          </a:p>
          <a:p>
            <a:pPr indent="623888"/>
            <a:r>
              <a:rPr lang="zh-CN" altLang="en-US" sz="2000" dirty="0" smtClean="0"/>
              <a:t>３</a:t>
            </a:r>
            <a:r>
              <a:rPr lang="en-US" altLang="zh-CN" sz="2000" dirty="0" smtClean="0"/>
              <a:t>.</a:t>
            </a:r>
            <a:r>
              <a:rPr lang="zh-CN" altLang="en-US" sz="2000" dirty="0" smtClean="0"/>
              <a:t> </a:t>
            </a:r>
            <a:r>
              <a:rPr lang="zh-CN" altLang="en-US" sz="2000" dirty="0"/>
              <a:t>以记载收款人的方式不同为标准划分</a:t>
            </a:r>
          </a:p>
          <a:p>
            <a:pPr indent="623888"/>
            <a:r>
              <a:rPr lang="zh-CN" altLang="en-US" sz="2000" dirty="0"/>
              <a:t>以记载收款人的方式不同为标准划分</a:t>
            </a:r>
            <a:r>
              <a:rPr lang="en-US" altLang="zh-CN" sz="2000" dirty="0"/>
              <a:t>,</a:t>
            </a:r>
            <a:r>
              <a:rPr lang="zh-CN" altLang="en-US" sz="2000" dirty="0"/>
              <a:t>汇票可分为记名汇票和无记名汇票</a:t>
            </a:r>
            <a:r>
              <a:rPr lang="en-US" altLang="zh-CN" sz="2000" dirty="0"/>
              <a:t>.</a:t>
            </a:r>
            <a:endParaRPr lang="en-US" altLang="zh-TW"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78255550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汇 票</a:t>
            </a:r>
            <a:r>
              <a:rPr lang="zh-CN" altLang="en-US" sz="3200" b="1" dirty="0"/>
              <a:t>　</a:t>
            </a:r>
          </a:p>
        </p:txBody>
      </p:sp>
      <p:sp>
        <p:nvSpPr>
          <p:cNvPr id="37" name="文本框 36"/>
          <p:cNvSpPr txBox="1"/>
          <p:nvPr/>
        </p:nvSpPr>
        <p:spPr>
          <a:xfrm>
            <a:off x="534686" y="781011"/>
            <a:ext cx="11139335" cy="5201424"/>
          </a:xfrm>
          <a:prstGeom prst="rect">
            <a:avLst/>
          </a:prstGeom>
          <a:noFill/>
        </p:spPr>
        <p:txBody>
          <a:bodyPr wrap="square" rtlCol="0">
            <a:spAutoFit/>
          </a:bodyPr>
          <a:lstStyle/>
          <a:p>
            <a:r>
              <a:rPr lang="zh-CN" altLang="en-US" sz="2400" b="1" dirty="0"/>
              <a:t>二、汇票的出票</a:t>
            </a:r>
          </a:p>
          <a:p>
            <a:pPr indent="446088"/>
            <a:r>
              <a:rPr lang="en-US" altLang="zh-CN" sz="2400" dirty="0"/>
              <a:t>(</a:t>
            </a:r>
            <a:r>
              <a:rPr lang="zh-CN" altLang="en-US" sz="2400" dirty="0"/>
              <a:t>一</a:t>
            </a:r>
            <a:r>
              <a:rPr lang="en-US" altLang="zh-CN" sz="2400" dirty="0"/>
              <a:t>)</a:t>
            </a:r>
            <a:r>
              <a:rPr lang="zh-CN" altLang="en-US" sz="2400" dirty="0"/>
              <a:t>出票的概念</a:t>
            </a:r>
          </a:p>
          <a:p>
            <a:pPr indent="446088"/>
            <a:r>
              <a:rPr lang="zh-CN" altLang="en-US" sz="2000" dirty="0"/>
              <a:t>出票是指出票人签发票据并将其交付给收款人的票据行为</a:t>
            </a:r>
            <a:r>
              <a:rPr lang="en-US" altLang="zh-CN" sz="2000" dirty="0"/>
              <a:t>.</a:t>
            </a:r>
            <a:r>
              <a:rPr lang="zh-CN" altLang="en-US" sz="2000" dirty="0"/>
              <a:t>出票包括两个行为</a:t>
            </a:r>
            <a:r>
              <a:rPr lang="en-US" altLang="zh-CN" sz="2000" dirty="0"/>
              <a:t>:</a:t>
            </a:r>
            <a:r>
              <a:rPr lang="zh-CN" altLang="en-US" sz="2000" dirty="0" smtClean="0"/>
              <a:t>一是依</a:t>
            </a:r>
            <a:r>
              <a:rPr lang="zh-CN" altLang="en-US" sz="2000" dirty="0"/>
              <a:t>照</a:t>
            </a:r>
            <a:r>
              <a:rPr lang="en-US" altLang="zh-CN" sz="2000" dirty="0"/>
              <a:t>«</a:t>
            </a:r>
            <a:r>
              <a:rPr lang="zh-CN" altLang="en-US" sz="2000" dirty="0"/>
              <a:t>票据法</a:t>
            </a:r>
            <a:r>
              <a:rPr lang="en-US" altLang="zh-CN" sz="2000" dirty="0"/>
              <a:t>»</a:t>
            </a:r>
            <a:r>
              <a:rPr lang="zh-CN" altLang="en-US" sz="2000" dirty="0"/>
              <a:t>的规定做成票据</a:t>
            </a:r>
            <a:r>
              <a:rPr lang="en-US" altLang="zh-CN" sz="2000" dirty="0"/>
              <a:t>,</a:t>
            </a:r>
            <a:r>
              <a:rPr lang="zh-CN" altLang="en-US" sz="2000" dirty="0"/>
              <a:t>即在原始票据上记载法定事项并签章</a:t>
            </a:r>
            <a:r>
              <a:rPr lang="en-US" altLang="zh-CN" sz="2000" dirty="0"/>
              <a:t>;</a:t>
            </a:r>
            <a:r>
              <a:rPr lang="zh-CN" altLang="en-US" sz="2000" dirty="0"/>
              <a:t>二是交付票据</a:t>
            </a:r>
            <a:r>
              <a:rPr lang="en-US" altLang="zh-CN" sz="2000" dirty="0"/>
              <a:t>,</a:t>
            </a:r>
            <a:r>
              <a:rPr lang="zh-CN" altLang="en-US" sz="2000" dirty="0" smtClean="0"/>
              <a:t>即将做</a:t>
            </a:r>
            <a:r>
              <a:rPr lang="zh-CN" altLang="en-US" sz="2000" dirty="0"/>
              <a:t>成的票据交付给他人占有</a:t>
            </a:r>
            <a:r>
              <a:rPr lang="en-US" altLang="zh-CN" sz="2000" dirty="0"/>
              <a:t>.</a:t>
            </a:r>
          </a:p>
          <a:p>
            <a:pPr indent="446088"/>
            <a:r>
              <a:rPr lang="zh-CN" altLang="en-US" sz="2000" dirty="0"/>
              <a:t>汇票的出票人必须与付款人具有真实的委托付款关系</a:t>
            </a:r>
            <a:r>
              <a:rPr lang="en-US" altLang="zh-CN" sz="2000" dirty="0"/>
              <a:t>,</a:t>
            </a:r>
            <a:r>
              <a:rPr lang="zh-CN" altLang="en-US" sz="2000" dirty="0"/>
              <a:t>并且具有支付汇票金额</a:t>
            </a:r>
            <a:r>
              <a:rPr lang="zh-CN" altLang="en-US" sz="2000" dirty="0" smtClean="0"/>
              <a:t>的可靠资</a:t>
            </a:r>
            <a:r>
              <a:rPr lang="zh-CN" altLang="en-US" sz="2000" dirty="0"/>
              <a:t>金来源</a:t>
            </a:r>
            <a:r>
              <a:rPr lang="en-US" altLang="zh-CN" sz="2000" dirty="0"/>
              <a:t>;</a:t>
            </a:r>
            <a:r>
              <a:rPr lang="zh-CN" altLang="en-US" sz="2000" dirty="0"/>
              <a:t>汇票的出票人不得签发无对价的汇票用以骗取银行或者其他票据当事人的资金</a:t>
            </a:r>
            <a:r>
              <a:rPr lang="en-US" altLang="zh-CN" sz="2000" dirty="0" smtClean="0"/>
              <a:t>.</a:t>
            </a:r>
          </a:p>
          <a:p>
            <a:pPr indent="446088"/>
            <a:r>
              <a:rPr lang="en-US" altLang="zh-CN" sz="2400" dirty="0"/>
              <a:t>(</a:t>
            </a:r>
            <a:r>
              <a:rPr lang="zh-CN" altLang="en-US" sz="2400" dirty="0"/>
              <a:t>二</a:t>
            </a:r>
            <a:r>
              <a:rPr lang="en-US" altLang="zh-CN" sz="2400" dirty="0"/>
              <a:t>)</a:t>
            </a:r>
            <a:r>
              <a:rPr lang="zh-CN" altLang="en-US" sz="2400" dirty="0"/>
              <a:t>出票的记载事项</a:t>
            </a:r>
          </a:p>
          <a:p>
            <a:pPr indent="446088"/>
            <a:r>
              <a:rPr lang="zh-CN" altLang="en-US" sz="2000" dirty="0" smtClean="0"/>
              <a:t>１</a:t>
            </a:r>
            <a:r>
              <a:rPr lang="en-US" altLang="zh-CN" sz="2000" dirty="0" smtClean="0"/>
              <a:t>.</a:t>
            </a:r>
            <a:r>
              <a:rPr lang="zh-CN" altLang="en-US" sz="2000" dirty="0" smtClean="0"/>
              <a:t> </a:t>
            </a:r>
            <a:r>
              <a:rPr lang="zh-CN" altLang="en-US" sz="2000" dirty="0"/>
              <a:t>绝对必要记载事项</a:t>
            </a:r>
          </a:p>
          <a:p>
            <a:pPr indent="446088"/>
            <a:r>
              <a:rPr lang="zh-CN" altLang="en-US" sz="2000" dirty="0"/>
              <a:t>绝对必要记载事项</a:t>
            </a:r>
            <a:r>
              <a:rPr lang="en-US" altLang="zh-CN" sz="2000" dirty="0"/>
              <a:t>,</a:t>
            </a:r>
            <a:r>
              <a:rPr lang="zh-CN" altLang="en-US" sz="2000" dirty="0"/>
              <a:t>是指出票时必须在汇票上进行记载</a:t>
            </a:r>
            <a:r>
              <a:rPr lang="en-US" altLang="zh-CN" sz="2000" dirty="0"/>
              <a:t>,</a:t>
            </a:r>
            <a:r>
              <a:rPr lang="zh-CN" altLang="en-US" sz="2000" dirty="0"/>
              <a:t>如有欠缺</a:t>
            </a:r>
            <a:r>
              <a:rPr lang="en-US" altLang="zh-CN" sz="2000" dirty="0"/>
              <a:t>,</a:t>
            </a:r>
            <a:r>
              <a:rPr lang="zh-CN" altLang="en-US" sz="2000" dirty="0"/>
              <a:t>汇票无效的事项</a:t>
            </a:r>
            <a:r>
              <a:rPr lang="en-US" altLang="zh-CN" sz="2000" dirty="0" smtClean="0"/>
              <a:t>.</a:t>
            </a:r>
          </a:p>
          <a:p>
            <a:pPr indent="446088"/>
            <a:r>
              <a:rPr lang="zh-CN" altLang="en-US" sz="2000" dirty="0" smtClean="0"/>
              <a:t>２</a:t>
            </a:r>
            <a:r>
              <a:rPr lang="en-US" altLang="zh-CN" sz="2000" dirty="0" smtClean="0"/>
              <a:t>.</a:t>
            </a:r>
            <a:r>
              <a:rPr lang="zh-CN" altLang="en-US" sz="2000" dirty="0" smtClean="0"/>
              <a:t> </a:t>
            </a:r>
            <a:r>
              <a:rPr lang="zh-CN" altLang="en-US" sz="2000" dirty="0"/>
              <a:t>相对必要记载事项</a:t>
            </a:r>
          </a:p>
          <a:p>
            <a:pPr indent="446088"/>
            <a:r>
              <a:rPr lang="zh-CN" altLang="en-US" sz="2000" dirty="0"/>
              <a:t>相对必要记载事项</a:t>
            </a:r>
            <a:r>
              <a:rPr lang="en-US" altLang="zh-CN" sz="2000" dirty="0"/>
              <a:t>,</a:t>
            </a:r>
            <a:r>
              <a:rPr lang="zh-CN" altLang="en-US" sz="2000" dirty="0"/>
              <a:t>是指出票人应当在汇票上记载</a:t>
            </a:r>
            <a:r>
              <a:rPr lang="en-US" altLang="zh-CN" sz="2000" dirty="0" smtClean="0"/>
              <a:t>,</a:t>
            </a:r>
          </a:p>
          <a:p>
            <a:pPr indent="446088"/>
            <a:r>
              <a:rPr lang="zh-CN" altLang="en-US" sz="2000" dirty="0" smtClean="0"/>
              <a:t> ３</a:t>
            </a:r>
            <a:r>
              <a:rPr lang="en-US" altLang="zh-CN" sz="2000" dirty="0" smtClean="0"/>
              <a:t>.</a:t>
            </a:r>
            <a:r>
              <a:rPr lang="zh-CN" altLang="en-US" sz="2000" dirty="0" smtClean="0"/>
              <a:t> </a:t>
            </a:r>
            <a:r>
              <a:rPr lang="zh-CN" altLang="en-US" sz="2000" dirty="0"/>
              <a:t>任意记载事项</a:t>
            </a:r>
          </a:p>
          <a:p>
            <a:pPr indent="446088"/>
            <a:r>
              <a:rPr lang="zh-CN" altLang="en-US" sz="2000" dirty="0"/>
              <a:t>任意记载事项</a:t>
            </a:r>
            <a:r>
              <a:rPr lang="en-US" altLang="zh-CN" sz="2000" dirty="0"/>
              <a:t>,</a:t>
            </a:r>
            <a:r>
              <a:rPr lang="zh-CN" altLang="en-US" sz="2000" dirty="0" smtClean="0"/>
              <a:t>是指法律允许当事人自由选择是否记载</a:t>
            </a:r>
            <a:endParaRPr lang="en-US" altLang="zh-CN" sz="2000" dirty="0" smtClean="0"/>
          </a:p>
          <a:p>
            <a:pPr indent="446088"/>
            <a:r>
              <a:rPr lang="zh-CN" altLang="en-US" sz="2000" dirty="0" smtClean="0"/>
              <a:t>４</a:t>
            </a:r>
            <a:r>
              <a:rPr lang="en-US" altLang="zh-CN" sz="2000" dirty="0" smtClean="0"/>
              <a:t>.</a:t>
            </a:r>
            <a:r>
              <a:rPr lang="zh-CN" altLang="en-US" sz="2000" dirty="0" smtClean="0"/>
              <a:t> </a:t>
            </a:r>
            <a:r>
              <a:rPr lang="zh-CN" altLang="en-US" sz="2000" dirty="0"/>
              <a:t>不发生</a:t>
            </a:r>
            <a:r>
              <a:rPr lang="en-US" altLang="zh-CN" sz="2000" dirty="0"/>
              <a:t>«</a:t>
            </a:r>
            <a:r>
              <a:rPr lang="zh-CN" altLang="en-US" sz="2000" dirty="0"/>
              <a:t>票据法</a:t>
            </a:r>
            <a:r>
              <a:rPr lang="en-US" altLang="zh-CN" sz="2000" dirty="0"/>
              <a:t>»</a:t>
            </a:r>
            <a:r>
              <a:rPr lang="zh-CN" altLang="en-US" sz="2000" dirty="0"/>
              <a:t>上效力的记载事项</a:t>
            </a:r>
          </a:p>
          <a:p>
            <a:pPr indent="446088"/>
            <a:r>
              <a:rPr lang="zh-CN" altLang="en-US" sz="2000" dirty="0"/>
              <a:t>出票人除了记载上述应当记载的事项和任意记载的事项外</a:t>
            </a:r>
            <a:r>
              <a:rPr lang="en-US" altLang="zh-CN" sz="2000" dirty="0"/>
              <a:t>,</a:t>
            </a:r>
            <a:r>
              <a:rPr lang="zh-CN" altLang="en-US" sz="2000" dirty="0"/>
              <a:t>还可以记载</a:t>
            </a:r>
            <a:r>
              <a:rPr lang="zh-CN" altLang="en-US" sz="2000" dirty="0" smtClean="0"/>
              <a:t>其他出票事项</a:t>
            </a:r>
            <a:endParaRPr lang="en-US" altLang="zh-TW"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1168395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汇 票</a:t>
            </a:r>
            <a:r>
              <a:rPr lang="zh-CN" altLang="en-US" sz="3200" b="1" dirty="0"/>
              <a:t>　</a:t>
            </a:r>
          </a:p>
        </p:txBody>
      </p:sp>
      <p:sp>
        <p:nvSpPr>
          <p:cNvPr id="37" name="文本框 36"/>
          <p:cNvSpPr txBox="1"/>
          <p:nvPr/>
        </p:nvSpPr>
        <p:spPr>
          <a:xfrm>
            <a:off x="534686" y="781011"/>
            <a:ext cx="11139335" cy="4154984"/>
          </a:xfrm>
          <a:prstGeom prst="rect">
            <a:avLst/>
          </a:prstGeom>
          <a:noFill/>
        </p:spPr>
        <p:txBody>
          <a:bodyPr wrap="square" rtlCol="0">
            <a:spAutoFit/>
          </a:bodyPr>
          <a:lstStyle/>
          <a:p>
            <a:pPr indent="534988"/>
            <a:r>
              <a:rPr lang="en-US" altLang="zh-CN" sz="2400" dirty="0" smtClean="0"/>
              <a:t>(</a:t>
            </a:r>
            <a:r>
              <a:rPr lang="zh-CN" altLang="en-US" sz="2400" dirty="0"/>
              <a:t>三</a:t>
            </a:r>
            <a:r>
              <a:rPr lang="en-US" altLang="zh-CN" sz="2400" dirty="0"/>
              <a:t>)</a:t>
            </a:r>
            <a:r>
              <a:rPr lang="zh-CN" altLang="en-US" sz="2400" dirty="0"/>
              <a:t>出票的效力</a:t>
            </a:r>
          </a:p>
          <a:p>
            <a:pPr marL="890588"/>
            <a:r>
              <a:rPr lang="zh-CN" altLang="en-US" sz="2400" dirty="0" smtClean="0"/>
              <a:t>１</a:t>
            </a:r>
            <a:r>
              <a:rPr lang="en-US" altLang="zh-CN" sz="2400" dirty="0" smtClean="0"/>
              <a:t>.</a:t>
            </a:r>
            <a:r>
              <a:rPr lang="zh-CN" altLang="en-US" sz="2400" dirty="0" smtClean="0"/>
              <a:t> </a:t>
            </a:r>
            <a:r>
              <a:rPr lang="zh-CN" altLang="en-US" sz="2400" dirty="0"/>
              <a:t>对出票人的效力</a:t>
            </a:r>
          </a:p>
          <a:p>
            <a:pPr marL="890588"/>
            <a:r>
              <a:rPr lang="zh-CN" altLang="en-US" sz="2400" dirty="0"/>
              <a:t>汇票的出票使出票人成为汇票上的义务人</a:t>
            </a:r>
            <a:r>
              <a:rPr lang="en-US" altLang="zh-CN" sz="2400" dirty="0"/>
              <a:t>,</a:t>
            </a:r>
            <a:r>
              <a:rPr lang="zh-CN" altLang="en-US" sz="2400" dirty="0"/>
              <a:t>其义务的内容是签发</a:t>
            </a:r>
            <a:r>
              <a:rPr lang="zh-CN" altLang="en-US" sz="2400" dirty="0" smtClean="0"/>
              <a:t>的汇票能够获得承兑和付款</a:t>
            </a:r>
            <a:r>
              <a:rPr lang="en-US" altLang="zh-CN" sz="2400" dirty="0"/>
              <a:t>,</a:t>
            </a:r>
            <a:r>
              <a:rPr lang="zh-CN" altLang="en-US" sz="2400" dirty="0"/>
              <a:t>当汇票不能获得承兑或者付款时承担清偿责任</a:t>
            </a:r>
            <a:r>
              <a:rPr lang="en-US" altLang="zh-CN" sz="2400" dirty="0"/>
              <a:t>.</a:t>
            </a:r>
          </a:p>
          <a:p>
            <a:pPr marL="890588"/>
            <a:r>
              <a:rPr lang="zh-CN" altLang="en-US" sz="2400" dirty="0" smtClean="0"/>
              <a:t>２</a:t>
            </a:r>
            <a:r>
              <a:rPr lang="en-US" altLang="zh-CN" sz="2400" dirty="0" smtClean="0"/>
              <a:t>.</a:t>
            </a:r>
            <a:r>
              <a:rPr lang="zh-CN" altLang="en-US" sz="2400" dirty="0" smtClean="0"/>
              <a:t> </a:t>
            </a:r>
            <a:r>
              <a:rPr lang="zh-CN" altLang="en-US" sz="2400" dirty="0"/>
              <a:t>对收款人的效力</a:t>
            </a:r>
          </a:p>
          <a:p>
            <a:pPr marL="890588"/>
            <a:r>
              <a:rPr lang="zh-CN" altLang="en-US" sz="2400" dirty="0"/>
              <a:t>出票人做成汇票并将汇票交付给收款人后</a:t>
            </a:r>
            <a:r>
              <a:rPr lang="en-US" altLang="zh-CN" sz="2400" dirty="0"/>
              <a:t>,</a:t>
            </a:r>
            <a:r>
              <a:rPr lang="zh-CN" altLang="en-US" sz="2400" dirty="0"/>
              <a:t>收款人便取得汇票上的权利</a:t>
            </a:r>
            <a:r>
              <a:rPr lang="en-US" altLang="zh-CN" sz="2400" dirty="0"/>
              <a:t>,</a:t>
            </a:r>
            <a:r>
              <a:rPr lang="zh-CN" altLang="en-US" sz="2400" dirty="0" smtClean="0"/>
              <a:t>包括付款请求权和追索权</a:t>
            </a:r>
            <a:r>
              <a:rPr lang="en-US" altLang="zh-CN" sz="2400" dirty="0"/>
              <a:t>,</a:t>
            </a:r>
            <a:r>
              <a:rPr lang="zh-CN" altLang="en-US" sz="2400" dirty="0"/>
              <a:t>同时</a:t>
            </a:r>
            <a:r>
              <a:rPr lang="en-US" altLang="zh-CN" sz="2400" dirty="0"/>
              <a:t>,</a:t>
            </a:r>
            <a:r>
              <a:rPr lang="zh-CN" altLang="en-US" sz="2400" dirty="0"/>
              <a:t>还享有依法转让票据的权利</a:t>
            </a:r>
            <a:r>
              <a:rPr lang="en-US" altLang="zh-CN" sz="2400" dirty="0" smtClean="0"/>
              <a:t>.</a:t>
            </a:r>
          </a:p>
          <a:p>
            <a:pPr marL="890588"/>
            <a:r>
              <a:rPr lang="zh-CN" altLang="en-US" sz="2400" dirty="0" smtClean="0"/>
              <a:t>３</a:t>
            </a:r>
            <a:r>
              <a:rPr lang="en-US" altLang="zh-CN" sz="2400" dirty="0" smtClean="0"/>
              <a:t>.</a:t>
            </a:r>
            <a:r>
              <a:rPr lang="zh-CN" altLang="en-US" sz="2400" dirty="0" smtClean="0"/>
              <a:t>对付款</a:t>
            </a:r>
            <a:r>
              <a:rPr lang="zh-CN" altLang="en-US" sz="2400" dirty="0"/>
              <a:t>人的效力</a:t>
            </a:r>
          </a:p>
          <a:p>
            <a:pPr marL="890588"/>
            <a:r>
              <a:rPr lang="zh-CN" altLang="en-US" sz="2400" dirty="0"/>
              <a:t>出票是单方行为</a:t>
            </a:r>
            <a:r>
              <a:rPr lang="en-US" altLang="zh-CN" sz="2400" dirty="0"/>
              <a:t>,</a:t>
            </a:r>
            <a:r>
              <a:rPr lang="zh-CN" altLang="en-US" sz="2400" dirty="0"/>
              <a:t>付款人并不因此而有付款义务</a:t>
            </a:r>
            <a:r>
              <a:rPr lang="en-US" altLang="zh-CN" sz="2400" dirty="0"/>
              <a:t>,</a:t>
            </a:r>
            <a:r>
              <a:rPr lang="zh-CN" altLang="en-US" sz="2400" dirty="0"/>
              <a:t>只是基于出票人的付款委托而使其</a:t>
            </a:r>
            <a:r>
              <a:rPr lang="zh-CN" altLang="en-US" sz="2400" dirty="0" smtClean="0"/>
              <a:t>具有承兑人的</a:t>
            </a:r>
            <a:r>
              <a:rPr lang="zh-CN" altLang="en-US" sz="2400" dirty="0"/>
              <a:t>地位</a:t>
            </a:r>
            <a:r>
              <a:rPr lang="en-US" altLang="zh-CN" sz="2400" dirty="0"/>
              <a:t>,</a:t>
            </a:r>
            <a:r>
              <a:rPr lang="zh-CN" altLang="en-US" sz="2400" dirty="0"/>
              <a:t>只有在其对汇票进行承兑后</a:t>
            </a:r>
            <a:r>
              <a:rPr lang="en-US" altLang="zh-CN" sz="2400" dirty="0"/>
              <a:t>,</a:t>
            </a:r>
            <a:r>
              <a:rPr lang="zh-CN" altLang="en-US" sz="2400" dirty="0"/>
              <a:t>付款人才成为汇票上的主债务人</a:t>
            </a:r>
            <a:r>
              <a:rPr lang="en-US" altLang="zh-CN" sz="2400" dirty="0"/>
              <a:t>.</a:t>
            </a:r>
            <a:endParaRPr lang="en-US" altLang="zh-TW"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13593550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汇 票</a:t>
            </a:r>
            <a:r>
              <a:rPr lang="zh-CN" altLang="en-US" sz="3200" b="1" dirty="0"/>
              <a:t>　</a:t>
            </a:r>
          </a:p>
        </p:txBody>
      </p:sp>
      <p:sp>
        <p:nvSpPr>
          <p:cNvPr id="37" name="文本框 36"/>
          <p:cNvSpPr txBox="1"/>
          <p:nvPr/>
        </p:nvSpPr>
        <p:spPr>
          <a:xfrm>
            <a:off x="534686" y="781011"/>
            <a:ext cx="11139335" cy="5816977"/>
          </a:xfrm>
          <a:prstGeom prst="rect">
            <a:avLst/>
          </a:prstGeom>
          <a:noFill/>
        </p:spPr>
        <p:txBody>
          <a:bodyPr wrap="square" rtlCol="0">
            <a:spAutoFit/>
          </a:bodyPr>
          <a:lstStyle/>
          <a:p>
            <a:r>
              <a:rPr lang="zh-CN" altLang="en-US" sz="2400" b="1" dirty="0"/>
              <a:t>三、汇票的背书</a:t>
            </a:r>
          </a:p>
          <a:p>
            <a:pPr indent="534988"/>
            <a:r>
              <a:rPr lang="en-US" altLang="zh-CN" sz="2400" dirty="0"/>
              <a:t>(</a:t>
            </a:r>
            <a:r>
              <a:rPr lang="zh-CN" altLang="en-US" sz="2400" dirty="0"/>
              <a:t>一</a:t>
            </a:r>
            <a:r>
              <a:rPr lang="en-US" altLang="zh-CN" sz="2400" dirty="0"/>
              <a:t>)</a:t>
            </a:r>
            <a:r>
              <a:rPr lang="zh-CN" altLang="en-US" sz="2400" dirty="0"/>
              <a:t>背书的概念</a:t>
            </a:r>
          </a:p>
          <a:p>
            <a:pPr indent="534988"/>
            <a:r>
              <a:rPr lang="zh-CN" altLang="en-US" sz="2000" dirty="0"/>
              <a:t>背书是指持票人以转让汇票权利或者将一定的汇票权利授予他人行使为目的</a:t>
            </a:r>
            <a:r>
              <a:rPr lang="en-US" altLang="zh-CN" sz="2000" dirty="0"/>
              <a:t>,</a:t>
            </a:r>
            <a:r>
              <a:rPr lang="zh-CN" altLang="en-US" sz="2000" dirty="0" smtClean="0"/>
              <a:t>在票据背面</a:t>
            </a:r>
            <a:r>
              <a:rPr lang="zh-CN" altLang="en-US" sz="2000" dirty="0"/>
              <a:t>或者黏单上记载有关事项并签章的票据行为</a:t>
            </a:r>
            <a:r>
              <a:rPr lang="en-US" altLang="zh-CN" sz="2000" dirty="0"/>
              <a:t>.</a:t>
            </a:r>
          </a:p>
          <a:p>
            <a:pPr indent="534988"/>
            <a:r>
              <a:rPr lang="en-US" altLang="zh-CN" sz="2000" dirty="0"/>
              <a:t>«</a:t>
            </a:r>
            <a:r>
              <a:rPr lang="zh-CN" altLang="en-US" sz="2000" dirty="0"/>
              <a:t>票据法</a:t>
            </a:r>
            <a:r>
              <a:rPr lang="en-US" altLang="zh-CN" sz="2000" dirty="0"/>
              <a:t>»</a:t>
            </a:r>
            <a:r>
              <a:rPr lang="zh-CN" altLang="en-US" sz="2000" dirty="0"/>
              <a:t>规定</a:t>
            </a:r>
            <a:r>
              <a:rPr lang="en-US" altLang="zh-CN" sz="2000" dirty="0"/>
              <a:t>,</a:t>
            </a:r>
            <a:r>
              <a:rPr lang="zh-CN" altLang="en-US" sz="2000" dirty="0"/>
              <a:t>持票人可以将汇票权利转让给他人或者将一定的汇票权利授予他人</a:t>
            </a:r>
            <a:r>
              <a:rPr lang="zh-CN" altLang="en-US" sz="2000" dirty="0" smtClean="0"/>
              <a:t>行使</a:t>
            </a:r>
            <a:r>
              <a:rPr lang="en-US" altLang="zh-CN" sz="2000" dirty="0"/>
              <a:t>.</a:t>
            </a:r>
            <a:r>
              <a:rPr lang="zh-CN" altLang="en-US" sz="2000" dirty="0"/>
              <a:t>持票人行使此项权利时</a:t>
            </a:r>
            <a:r>
              <a:rPr lang="en-US" altLang="zh-CN" sz="2000" dirty="0"/>
              <a:t>,</a:t>
            </a:r>
            <a:r>
              <a:rPr lang="zh-CN" altLang="en-US" sz="2000" dirty="0"/>
              <a:t>应当背书并交付汇票</a:t>
            </a:r>
            <a:r>
              <a:rPr lang="en-US" altLang="zh-CN" sz="2000" dirty="0"/>
              <a:t>.</a:t>
            </a:r>
          </a:p>
          <a:p>
            <a:pPr indent="534988"/>
            <a:r>
              <a:rPr lang="zh-CN" altLang="en-US" sz="2000" dirty="0"/>
              <a:t>出票人在汇票上记载“不得转让”字样的</a:t>
            </a:r>
            <a:r>
              <a:rPr lang="en-US" altLang="zh-CN" sz="2000" dirty="0"/>
              <a:t>,</a:t>
            </a:r>
            <a:r>
              <a:rPr lang="zh-CN" altLang="en-US" sz="2000" dirty="0"/>
              <a:t>汇票不得转让</a:t>
            </a:r>
            <a:r>
              <a:rPr lang="en-US" altLang="zh-CN" sz="2000" dirty="0" smtClean="0"/>
              <a:t>.</a:t>
            </a:r>
          </a:p>
          <a:p>
            <a:pPr indent="534988"/>
            <a:r>
              <a:rPr lang="en-US" altLang="zh-CN" sz="2400" dirty="0"/>
              <a:t>(</a:t>
            </a:r>
            <a:r>
              <a:rPr lang="zh-CN" altLang="en-US" sz="2400" dirty="0"/>
              <a:t>二</a:t>
            </a:r>
            <a:r>
              <a:rPr lang="en-US" altLang="zh-CN" sz="2400" dirty="0"/>
              <a:t>)</a:t>
            </a:r>
            <a:r>
              <a:rPr lang="zh-CN" altLang="en-US" sz="2400" dirty="0"/>
              <a:t>背书的形式</a:t>
            </a:r>
          </a:p>
          <a:p>
            <a:pPr indent="534988"/>
            <a:r>
              <a:rPr lang="zh-CN" altLang="en-US" sz="2000" dirty="0"/>
              <a:t>背书是一种要式行为</a:t>
            </a:r>
            <a:r>
              <a:rPr lang="en-US" altLang="zh-CN" sz="2000" dirty="0"/>
              <a:t>,</a:t>
            </a:r>
            <a:r>
              <a:rPr lang="zh-CN" altLang="en-US" sz="2000" dirty="0"/>
              <a:t>必须符合法定的形式</a:t>
            </a:r>
            <a:r>
              <a:rPr lang="en-US" altLang="zh-CN" sz="2000" dirty="0"/>
              <a:t>,</a:t>
            </a:r>
            <a:r>
              <a:rPr lang="zh-CN" altLang="en-US" sz="2000" dirty="0"/>
              <a:t>即必须做成背书并交付</a:t>
            </a:r>
            <a:r>
              <a:rPr lang="en-US" altLang="zh-CN" sz="2000" dirty="0"/>
              <a:t>,</a:t>
            </a:r>
            <a:r>
              <a:rPr lang="zh-CN" altLang="en-US" sz="2000" dirty="0"/>
              <a:t>才能有效成立</a:t>
            </a:r>
            <a:r>
              <a:rPr lang="en-US" altLang="zh-CN" sz="2000" dirty="0"/>
              <a:t>.</a:t>
            </a:r>
          </a:p>
          <a:p>
            <a:pPr marL="534988" indent="446088"/>
            <a:r>
              <a:rPr lang="zh-CN" altLang="en-US" sz="2000" dirty="0" smtClean="0"/>
              <a:t>１</a:t>
            </a:r>
            <a:r>
              <a:rPr lang="en-US" altLang="zh-CN" sz="2000" dirty="0" smtClean="0"/>
              <a:t>.</a:t>
            </a:r>
            <a:r>
              <a:rPr lang="zh-CN" altLang="en-US" sz="2000" dirty="0" smtClean="0"/>
              <a:t> </a:t>
            </a:r>
            <a:r>
              <a:rPr lang="zh-CN" altLang="en-US" sz="2000" dirty="0"/>
              <a:t>背书签章和背书日期的记载</a:t>
            </a:r>
          </a:p>
          <a:p>
            <a:pPr marL="534988" indent="446088"/>
            <a:r>
              <a:rPr lang="zh-CN" altLang="en-US" sz="2000" dirty="0" smtClean="0"/>
              <a:t>２</a:t>
            </a:r>
            <a:r>
              <a:rPr lang="en-US" altLang="zh-CN" sz="2000" dirty="0" smtClean="0"/>
              <a:t>.</a:t>
            </a:r>
            <a:r>
              <a:rPr lang="zh-CN" altLang="en-US" sz="2000" dirty="0" smtClean="0"/>
              <a:t> </a:t>
            </a:r>
            <a:r>
              <a:rPr lang="zh-CN" altLang="en-US" sz="2000" dirty="0"/>
              <a:t>被背书人名称的记载</a:t>
            </a:r>
          </a:p>
          <a:p>
            <a:pPr marL="534988" indent="446088"/>
            <a:r>
              <a:rPr lang="zh-CN" altLang="en-US" sz="2000" dirty="0" smtClean="0"/>
              <a:t>３</a:t>
            </a:r>
            <a:r>
              <a:rPr lang="en-US" altLang="zh-CN" sz="2000" dirty="0" smtClean="0"/>
              <a:t>.</a:t>
            </a:r>
            <a:r>
              <a:rPr lang="zh-CN" altLang="en-US" sz="2000" dirty="0" smtClean="0"/>
              <a:t> </a:t>
            </a:r>
            <a:r>
              <a:rPr lang="zh-CN" altLang="en-US" sz="2000" dirty="0"/>
              <a:t>禁止背书</a:t>
            </a:r>
            <a:r>
              <a:rPr lang="zh-CN" altLang="en-US" sz="2000" dirty="0" smtClean="0"/>
              <a:t>的记载</a:t>
            </a:r>
            <a:r>
              <a:rPr lang="en-US" altLang="zh-CN" sz="2000" dirty="0" smtClean="0"/>
              <a:t>    </a:t>
            </a:r>
            <a:r>
              <a:rPr lang="zh-CN" altLang="en-US" sz="2000" dirty="0" smtClean="0"/>
              <a:t>背书</a:t>
            </a:r>
            <a:r>
              <a:rPr lang="zh-CN" altLang="en-US" sz="2000" dirty="0"/>
              <a:t>人在汇票上记载“不得转让”或者“禁止背书”“禁止转让”等字样的</a:t>
            </a:r>
          </a:p>
          <a:p>
            <a:pPr marL="534988" indent="446088"/>
            <a:r>
              <a:rPr lang="zh-CN" altLang="en-US" sz="2000" dirty="0" smtClean="0"/>
              <a:t>４</a:t>
            </a:r>
            <a:r>
              <a:rPr lang="en-US" altLang="zh-CN" sz="2000" dirty="0" smtClean="0"/>
              <a:t>.</a:t>
            </a:r>
            <a:r>
              <a:rPr lang="zh-CN" altLang="en-US" sz="2000" dirty="0" smtClean="0"/>
              <a:t> </a:t>
            </a:r>
            <a:r>
              <a:rPr lang="zh-CN" altLang="en-US" sz="2000" dirty="0"/>
              <a:t>关于粘单的使用</a:t>
            </a:r>
          </a:p>
          <a:p>
            <a:pPr marL="534988" indent="446088"/>
            <a:r>
              <a:rPr lang="en-US" altLang="zh-CN" sz="2000" dirty="0"/>
              <a:t>«</a:t>
            </a:r>
            <a:r>
              <a:rPr lang="zh-CN" altLang="en-US" sz="2000" dirty="0"/>
              <a:t>票据法</a:t>
            </a:r>
            <a:r>
              <a:rPr lang="en-US" altLang="zh-CN" sz="2000" dirty="0"/>
              <a:t>»</a:t>
            </a:r>
            <a:r>
              <a:rPr lang="zh-CN" altLang="en-US" sz="2000" dirty="0"/>
              <a:t>规定</a:t>
            </a:r>
            <a:r>
              <a:rPr lang="en-US" altLang="zh-CN" sz="2000" dirty="0"/>
              <a:t>,</a:t>
            </a:r>
            <a:r>
              <a:rPr lang="zh-CN" altLang="en-US" sz="2000" dirty="0"/>
              <a:t>票据凭证不能满足背书人记载事项的需要</a:t>
            </a:r>
            <a:r>
              <a:rPr lang="en-US" altLang="zh-CN" sz="2000" dirty="0"/>
              <a:t>,</a:t>
            </a:r>
            <a:r>
              <a:rPr lang="zh-CN" altLang="en-US" sz="2000" dirty="0"/>
              <a:t>可以加附粘单</a:t>
            </a:r>
            <a:r>
              <a:rPr lang="en-US" altLang="zh-CN" sz="2000" dirty="0"/>
              <a:t>,</a:t>
            </a:r>
            <a:r>
              <a:rPr lang="zh-CN" altLang="en-US" sz="2000" dirty="0" smtClean="0"/>
              <a:t>粘附于票据凭证上</a:t>
            </a:r>
            <a:r>
              <a:rPr lang="en-US" altLang="zh-CN" sz="2000" dirty="0" smtClean="0"/>
              <a:t>.</a:t>
            </a:r>
            <a:endParaRPr lang="en-US" altLang="zh-CN" sz="2000" dirty="0"/>
          </a:p>
          <a:p>
            <a:pPr marL="534988" indent="446088"/>
            <a:r>
              <a:rPr lang="zh-CN" altLang="en-US" sz="2000" dirty="0" smtClean="0"/>
              <a:t>５</a:t>
            </a:r>
            <a:r>
              <a:rPr lang="en-US" altLang="zh-CN" sz="2000" dirty="0" smtClean="0"/>
              <a:t>.</a:t>
            </a:r>
            <a:r>
              <a:rPr lang="zh-CN" altLang="en-US" sz="2000" dirty="0" smtClean="0"/>
              <a:t> </a:t>
            </a:r>
            <a:r>
              <a:rPr lang="zh-CN" altLang="en-US" sz="2000" dirty="0"/>
              <a:t>背书不得记载的内容</a:t>
            </a:r>
          </a:p>
          <a:p>
            <a:pPr marL="534988" indent="446088"/>
            <a:r>
              <a:rPr lang="zh-CN" altLang="en-US" sz="2000" dirty="0"/>
              <a:t>背书不得记载的内容有两项</a:t>
            </a:r>
            <a:r>
              <a:rPr lang="en-US" altLang="zh-CN" sz="2000" dirty="0"/>
              <a:t>:</a:t>
            </a:r>
            <a:r>
              <a:rPr lang="zh-CN" altLang="en-US" sz="2000" dirty="0"/>
              <a:t>一是附有条件的背书</a:t>
            </a:r>
            <a:r>
              <a:rPr lang="en-US" altLang="zh-CN" sz="2000" dirty="0"/>
              <a:t>,</a:t>
            </a:r>
            <a:r>
              <a:rPr lang="zh-CN" altLang="en-US" sz="2000" dirty="0"/>
              <a:t>二是部分背书</a:t>
            </a:r>
            <a:r>
              <a:rPr lang="en-US" altLang="zh-CN" sz="2000" dirty="0"/>
              <a:t>.</a:t>
            </a:r>
            <a:r>
              <a:rPr lang="zh-CN" altLang="en-US" sz="2000" dirty="0"/>
              <a:t>附有</a:t>
            </a:r>
            <a:r>
              <a:rPr lang="zh-CN" altLang="en-US" sz="2000" dirty="0" smtClean="0"/>
              <a:t>条件的背书是指背书</a:t>
            </a:r>
            <a:r>
              <a:rPr lang="zh-CN" altLang="en-US" sz="2000" dirty="0"/>
              <a:t>人在背书时</a:t>
            </a:r>
            <a:r>
              <a:rPr lang="en-US" altLang="zh-CN" sz="2000" dirty="0"/>
              <a:t>,</a:t>
            </a:r>
            <a:r>
              <a:rPr lang="zh-CN" altLang="en-US" sz="2000" dirty="0"/>
              <a:t>记载一定的条件</a:t>
            </a:r>
            <a:r>
              <a:rPr lang="en-US" altLang="zh-CN" sz="2000" dirty="0"/>
              <a:t>,</a:t>
            </a:r>
            <a:r>
              <a:rPr lang="zh-CN" altLang="en-US" sz="2000" dirty="0"/>
              <a:t>以限制或影响背书效力</a:t>
            </a:r>
            <a:endParaRPr lang="en-US" altLang="zh-TW"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6953984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汇 票</a:t>
            </a:r>
            <a:r>
              <a:rPr lang="zh-CN" altLang="en-US" sz="3200" b="1" dirty="0"/>
              <a:t>　</a:t>
            </a:r>
          </a:p>
        </p:txBody>
      </p:sp>
      <p:sp>
        <p:nvSpPr>
          <p:cNvPr id="37" name="文本框 36"/>
          <p:cNvSpPr txBox="1"/>
          <p:nvPr/>
        </p:nvSpPr>
        <p:spPr>
          <a:xfrm>
            <a:off x="646078" y="892433"/>
            <a:ext cx="11139335" cy="5139869"/>
          </a:xfrm>
          <a:prstGeom prst="rect">
            <a:avLst/>
          </a:prstGeom>
          <a:noFill/>
        </p:spPr>
        <p:txBody>
          <a:bodyPr wrap="square" rtlCol="0">
            <a:spAutoFit/>
          </a:bodyPr>
          <a:lstStyle/>
          <a:p>
            <a:pPr indent="534988"/>
            <a:r>
              <a:rPr lang="en-US" altLang="zh-CN" sz="2400" dirty="0" smtClean="0"/>
              <a:t>(</a:t>
            </a:r>
            <a:r>
              <a:rPr lang="zh-CN" altLang="en-US" sz="2400" dirty="0"/>
              <a:t>三</a:t>
            </a:r>
            <a:r>
              <a:rPr lang="en-US" altLang="zh-CN" sz="2400" dirty="0"/>
              <a:t>)</a:t>
            </a:r>
            <a:r>
              <a:rPr lang="zh-CN" altLang="en-US" sz="2400" dirty="0"/>
              <a:t>背书连续</a:t>
            </a:r>
          </a:p>
          <a:p>
            <a:pPr indent="534988"/>
            <a:r>
              <a:rPr lang="zh-CN" altLang="en-US" sz="2000" dirty="0"/>
              <a:t>背书连续是指在票据转让中</a:t>
            </a:r>
            <a:r>
              <a:rPr lang="en-US" altLang="zh-CN" sz="2000" dirty="0"/>
              <a:t>,</a:t>
            </a:r>
            <a:r>
              <a:rPr lang="zh-CN" altLang="en-US" sz="2000" dirty="0"/>
              <a:t>转让汇票的背书人与受让汇票的被背书人在汇</a:t>
            </a:r>
            <a:r>
              <a:rPr lang="zh-CN" altLang="en-US" sz="2000" dirty="0" smtClean="0"/>
              <a:t>票上签章依</a:t>
            </a:r>
            <a:r>
              <a:rPr lang="zh-CN" altLang="en-US" sz="2000" dirty="0"/>
              <a:t>次前后衔接</a:t>
            </a:r>
            <a:r>
              <a:rPr lang="en-US" altLang="zh-CN" sz="2000" dirty="0"/>
              <a:t>.</a:t>
            </a:r>
            <a:r>
              <a:rPr lang="zh-CN" altLang="en-US" sz="2000" dirty="0"/>
              <a:t>也就是说</a:t>
            </a:r>
            <a:r>
              <a:rPr lang="en-US" altLang="zh-CN" sz="2000" dirty="0"/>
              <a:t>,</a:t>
            </a:r>
            <a:r>
              <a:rPr lang="zh-CN" altLang="en-US" sz="2000" dirty="0"/>
              <a:t>票据上记载的多次背书</a:t>
            </a:r>
            <a:r>
              <a:rPr lang="en-US" altLang="zh-CN" sz="2000" dirty="0"/>
              <a:t>,</a:t>
            </a:r>
            <a:r>
              <a:rPr lang="zh-CN" altLang="en-US" sz="2000" dirty="0"/>
              <a:t>从第一次到最后一次</a:t>
            </a:r>
            <a:r>
              <a:rPr lang="zh-CN" altLang="en-US" sz="2000" dirty="0" smtClean="0"/>
              <a:t>在形式上相连续而无间断</a:t>
            </a:r>
            <a:r>
              <a:rPr lang="en-US" altLang="zh-CN" sz="2000" dirty="0"/>
              <a:t>,</a:t>
            </a:r>
            <a:r>
              <a:rPr lang="zh-CN" altLang="en-US" sz="2000" dirty="0"/>
              <a:t>上次背书的被背书人就是下次背书的背书人</a:t>
            </a:r>
            <a:r>
              <a:rPr lang="en-US" altLang="zh-CN" sz="2000" dirty="0"/>
              <a:t>.</a:t>
            </a:r>
            <a:r>
              <a:rPr lang="zh-CN" altLang="en-US" sz="2000" dirty="0"/>
              <a:t>如果背书不连续的</a:t>
            </a:r>
            <a:r>
              <a:rPr lang="en-US" altLang="zh-CN" sz="2000" dirty="0"/>
              <a:t>,</a:t>
            </a:r>
            <a:r>
              <a:rPr lang="zh-CN" altLang="en-US" sz="2000" dirty="0" smtClean="0"/>
              <a:t>付款人可以拒绝向持票人付款</a:t>
            </a:r>
            <a:r>
              <a:rPr lang="en-US" altLang="zh-CN" sz="2000" dirty="0"/>
              <a:t>,</a:t>
            </a:r>
            <a:r>
              <a:rPr lang="zh-CN" altLang="en-US" sz="2000" dirty="0"/>
              <a:t>否则付款人自行承担责任</a:t>
            </a:r>
            <a:r>
              <a:rPr lang="en-US" altLang="zh-CN" sz="2000" dirty="0"/>
              <a:t>.</a:t>
            </a:r>
          </a:p>
          <a:p>
            <a:pPr indent="534988"/>
            <a:r>
              <a:rPr lang="zh-CN" altLang="en-US" sz="2000" dirty="0"/>
              <a:t>如果背书在实质上不连续</a:t>
            </a:r>
            <a:r>
              <a:rPr lang="en-US" altLang="zh-CN" sz="2000" dirty="0"/>
              <a:t>,</a:t>
            </a:r>
            <a:r>
              <a:rPr lang="zh-CN" altLang="en-US" sz="2000" dirty="0"/>
              <a:t>如有伪造签章等</a:t>
            </a:r>
            <a:r>
              <a:rPr lang="en-US" altLang="zh-CN" sz="2000" dirty="0"/>
              <a:t>,</a:t>
            </a:r>
            <a:r>
              <a:rPr lang="zh-CN" altLang="en-US" sz="2000" dirty="0"/>
              <a:t>付款人仍应对持票人付款</a:t>
            </a:r>
            <a:r>
              <a:rPr lang="en-US" altLang="zh-CN" sz="2000" dirty="0"/>
              <a:t>.</a:t>
            </a:r>
            <a:r>
              <a:rPr lang="zh-CN" altLang="en-US" sz="2000" dirty="0"/>
              <a:t>但是</a:t>
            </a:r>
            <a:r>
              <a:rPr lang="en-US" altLang="zh-CN" sz="2000" dirty="0"/>
              <a:t>,</a:t>
            </a:r>
            <a:r>
              <a:rPr lang="zh-CN" altLang="en-US" sz="2000" dirty="0" smtClean="0"/>
              <a:t>如果付款</a:t>
            </a:r>
            <a:r>
              <a:rPr lang="zh-CN" altLang="en-US" sz="2000" dirty="0"/>
              <a:t>人明知持票人不是真正的票据权利人</a:t>
            </a:r>
            <a:r>
              <a:rPr lang="en-US" altLang="zh-CN" sz="2000" dirty="0"/>
              <a:t>,</a:t>
            </a:r>
            <a:r>
              <a:rPr lang="zh-CN" altLang="en-US" sz="2000" dirty="0"/>
              <a:t>则不得向持票人付款</a:t>
            </a:r>
            <a:r>
              <a:rPr lang="en-US" altLang="zh-CN" sz="2000" dirty="0"/>
              <a:t>,</a:t>
            </a:r>
            <a:r>
              <a:rPr lang="zh-CN" altLang="en-US" sz="2000" dirty="0"/>
              <a:t>否则应自行承担责任</a:t>
            </a:r>
            <a:r>
              <a:rPr lang="en-US" altLang="zh-CN" sz="2000" dirty="0" smtClean="0"/>
              <a:t>.</a:t>
            </a:r>
          </a:p>
          <a:p>
            <a:pPr indent="534988"/>
            <a:endParaRPr lang="en-US" altLang="zh-TW" sz="2000" dirty="0"/>
          </a:p>
          <a:p>
            <a:pPr indent="534988"/>
            <a:r>
              <a:rPr lang="en-US" altLang="zh-CN" sz="2400" dirty="0"/>
              <a:t>(</a:t>
            </a:r>
            <a:r>
              <a:rPr lang="zh-CN" altLang="en-US" sz="2400" dirty="0"/>
              <a:t>四</a:t>
            </a:r>
            <a:r>
              <a:rPr lang="en-US" altLang="zh-CN" sz="2400" dirty="0"/>
              <a:t>)</a:t>
            </a:r>
            <a:r>
              <a:rPr lang="zh-CN" altLang="en-US" sz="2400" dirty="0"/>
              <a:t>委托收款背书和质押背书</a:t>
            </a:r>
          </a:p>
          <a:p>
            <a:pPr marL="534988" indent="355600"/>
            <a:r>
              <a:rPr lang="zh-CN" altLang="en-US" sz="2000" dirty="0" smtClean="0"/>
              <a:t>１</a:t>
            </a:r>
            <a:r>
              <a:rPr lang="en-US" altLang="zh-CN" sz="2000" dirty="0" smtClean="0"/>
              <a:t>.</a:t>
            </a:r>
            <a:r>
              <a:rPr lang="zh-CN" altLang="en-US" sz="2000" dirty="0" smtClean="0"/>
              <a:t> </a:t>
            </a:r>
            <a:r>
              <a:rPr lang="zh-CN" altLang="en-US" sz="2000" dirty="0"/>
              <a:t>委托收款背书</a:t>
            </a:r>
          </a:p>
          <a:p>
            <a:pPr marL="534988" indent="355600"/>
            <a:r>
              <a:rPr lang="zh-CN" altLang="en-US" sz="2000" dirty="0"/>
              <a:t>委托收款背书是指持票人以行使票据上的权利为目的</a:t>
            </a:r>
            <a:r>
              <a:rPr lang="en-US" altLang="zh-CN" sz="2000" dirty="0"/>
              <a:t>,</a:t>
            </a:r>
            <a:r>
              <a:rPr lang="zh-CN" altLang="en-US" sz="2000" dirty="0"/>
              <a:t>而授予被背书人以代理权</a:t>
            </a:r>
            <a:r>
              <a:rPr lang="zh-CN" altLang="en-US" sz="2000" dirty="0" smtClean="0"/>
              <a:t>的背书</a:t>
            </a:r>
            <a:r>
              <a:rPr lang="en-US" altLang="zh-CN" sz="2000" dirty="0"/>
              <a:t>.</a:t>
            </a:r>
            <a:r>
              <a:rPr lang="zh-CN" altLang="en-US" sz="2000" dirty="0"/>
              <a:t>此背书方式的目的不是转让票据权利</a:t>
            </a:r>
            <a:r>
              <a:rPr lang="en-US" altLang="zh-CN" sz="2000" dirty="0"/>
              <a:t>,</a:t>
            </a:r>
            <a:r>
              <a:rPr lang="zh-CN" altLang="en-US" sz="2000" dirty="0"/>
              <a:t>而是背书人授予被背书人一定的代理权</a:t>
            </a:r>
            <a:r>
              <a:rPr lang="en-US" altLang="zh-CN" sz="2000" dirty="0" smtClean="0"/>
              <a:t>.</a:t>
            </a:r>
            <a:endParaRPr lang="en-US" altLang="zh-CN" sz="2000" dirty="0"/>
          </a:p>
          <a:p>
            <a:pPr marL="534988" indent="355600"/>
            <a:r>
              <a:rPr lang="zh-CN" altLang="en-US" sz="2000" dirty="0" smtClean="0"/>
              <a:t>２</a:t>
            </a:r>
            <a:r>
              <a:rPr lang="en-US" altLang="zh-CN" sz="2000" dirty="0" smtClean="0"/>
              <a:t>.</a:t>
            </a:r>
            <a:r>
              <a:rPr lang="zh-CN" altLang="en-US" sz="2000" dirty="0" smtClean="0"/>
              <a:t> </a:t>
            </a:r>
            <a:r>
              <a:rPr lang="zh-CN" altLang="en-US" sz="2000" dirty="0"/>
              <a:t>质押背书</a:t>
            </a:r>
          </a:p>
          <a:p>
            <a:pPr marL="534988" indent="355600"/>
            <a:r>
              <a:rPr lang="zh-CN" altLang="en-US" sz="2000" dirty="0"/>
              <a:t>质押背书是指持票人以票据权利设定质权为目的而在票据上做成的背书</a:t>
            </a:r>
            <a:r>
              <a:rPr lang="en-US" altLang="zh-CN" sz="2000" dirty="0"/>
              <a:t>.</a:t>
            </a:r>
            <a:r>
              <a:rPr lang="zh-CN" altLang="en-US" sz="2000" dirty="0"/>
              <a:t>质押背书</a:t>
            </a:r>
            <a:r>
              <a:rPr lang="zh-CN" altLang="en-US" sz="2000" dirty="0" smtClean="0"/>
              <a:t>的目的也不是转让票据权</a:t>
            </a:r>
            <a:r>
              <a:rPr lang="zh-CN" altLang="en-US" sz="2000" dirty="0"/>
              <a:t>利</a:t>
            </a:r>
            <a:r>
              <a:rPr lang="en-US" altLang="zh-CN" sz="2000" dirty="0"/>
              <a:t>,</a:t>
            </a:r>
            <a:r>
              <a:rPr lang="zh-CN" altLang="en-US" sz="2000" dirty="0"/>
              <a:t>而是在背书人和被背书人之间产生一种担保关系</a:t>
            </a:r>
            <a:r>
              <a:rPr lang="en-US" altLang="zh-CN" sz="2000" dirty="0"/>
              <a:t>,</a:t>
            </a:r>
            <a:r>
              <a:rPr lang="zh-CN" altLang="en-US" sz="2000" dirty="0" smtClean="0"/>
              <a:t>背书人是出质人</a:t>
            </a:r>
            <a:r>
              <a:rPr lang="en-US" altLang="zh-CN" sz="2000" dirty="0"/>
              <a:t>,</a:t>
            </a:r>
            <a:r>
              <a:rPr lang="zh-CN" altLang="en-US" sz="2000" dirty="0"/>
              <a:t>被背书人则是质权人</a:t>
            </a:r>
            <a:endParaRPr lang="en-US" altLang="zh-TW"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01352547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汇 票</a:t>
            </a:r>
            <a:r>
              <a:rPr lang="zh-CN" altLang="en-US" sz="3200" b="1" dirty="0"/>
              <a:t>　</a:t>
            </a:r>
          </a:p>
        </p:txBody>
      </p:sp>
      <p:sp>
        <p:nvSpPr>
          <p:cNvPr id="37" name="文本框 36"/>
          <p:cNvSpPr txBox="1"/>
          <p:nvPr/>
        </p:nvSpPr>
        <p:spPr>
          <a:xfrm>
            <a:off x="646078" y="892433"/>
            <a:ext cx="11139335" cy="3908762"/>
          </a:xfrm>
          <a:prstGeom prst="rect">
            <a:avLst/>
          </a:prstGeom>
          <a:noFill/>
        </p:spPr>
        <p:txBody>
          <a:bodyPr wrap="square" rtlCol="0">
            <a:spAutoFit/>
          </a:bodyPr>
          <a:lstStyle/>
          <a:p>
            <a:pPr indent="623888"/>
            <a:r>
              <a:rPr lang="en-US" altLang="zh-CN" sz="2400" dirty="0" smtClean="0"/>
              <a:t>(</a:t>
            </a:r>
            <a:r>
              <a:rPr lang="zh-CN" altLang="en-US" sz="2400" dirty="0"/>
              <a:t>五</a:t>
            </a:r>
            <a:r>
              <a:rPr lang="en-US" altLang="zh-CN" sz="2400" dirty="0"/>
              <a:t>)</a:t>
            </a:r>
            <a:r>
              <a:rPr lang="zh-CN" altLang="en-US" sz="2400" dirty="0"/>
              <a:t>法定禁止背书</a:t>
            </a:r>
          </a:p>
          <a:p>
            <a:pPr indent="623888"/>
            <a:r>
              <a:rPr lang="zh-CN" altLang="en-US" sz="2000" dirty="0"/>
              <a:t>法定禁止背书是根据</a:t>
            </a:r>
            <a:r>
              <a:rPr lang="en-US" altLang="zh-CN" sz="2000" dirty="0"/>
              <a:t>«</a:t>
            </a:r>
            <a:r>
              <a:rPr lang="zh-CN" altLang="en-US" sz="2000" dirty="0"/>
              <a:t>票据法</a:t>
            </a:r>
            <a:r>
              <a:rPr lang="en-US" altLang="zh-CN" sz="2000" dirty="0"/>
              <a:t>»</a:t>
            </a:r>
            <a:r>
              <a:rPr lang="zh-CN" altLang="en-US" sz="2000" dirty="0"/>
              <a:t>的规定而禁止背书转让的情形</a:t>
            </a:r>
            <a:r>
              <a:rPr lang="en-US" altLang="zh-CN" sz="2000" dirty="0"/>
              <a:t>.</a:t>
            </a:r>
            <a:r>
              <a:rPr lang="zh-CN" altLang="en-US" sz="2000" dirty="0"/>
              <a:t>法律规</a:t>
            </a:r>
            <a:r>
              <a:rPr lang="zh-CN" altLang="en-US" sz="2000" dirty="0" smtClean="0"/>
              <a:t>定在某些情况下</a:t>
            </a:r>
            <a:r>
              <a:rPr lang="en-US" altLang="zh-CN" sz="2000" dirty="0"/>
              <a:t>,</a:t>
            </a:r>
            <a:r>
              <a:rPr lang="zh-CN" altLang="en-US" sz="2000" dirty="0"/>
              <a:t>汇票不得背书转让</a:t>
            </a:r>
            <a:r>
              <a:rPr lang="en-US" altLang="zh-CN" sz="2000" dirty="0"/>
              <a:t>,</a:t>
            </a:r>
            <a:r>
              <a:rPr lang="zh-CN" altLang="en-US" sz="2000" dirty="0"/>
              <a:t>因此</a:t>
            </a:r>
            <a:r>
              <a:rPr lang="en-US" altLang="zh-CN" sz="2000" dirty="0"/>
              <a:t>,</a:t>
            </a:r>
            <a:r>
              <a:rPr lang="zh-CN" altLang="en-US" sz="2000" dirty="0"/>
              <a:t>如果背书人将此类汇票以背书方式转让</a:t>
            </a:r>
            <a:r>
              <a:rPr lang="en-US" altLang="zh-CN" sz="2000" dirty="0"/>
              <a:t>,</a:t>
            </a:r>
            <a:r>
              <a:rPr lang="zh-CN" altLang="en-US" sz="2000" dirty="0"/>
              <a:t>应当承担票据责任</a:t>
            </a:r>
            <a:r>
              <a:rPr lang="en-US" altLang="zh-CN" sz="2000" dirty="0"/>
              <a:t>.</a:t>
            </a:r>
          </a:p>
          <a:p>
            <a:pPr indent="623888"/>
            <a:r>
              <a:rPr lang="zh-CN" altLang="en-US" sz="2400" dirty="0"/>
              <a:t>法定禁止背书的情形有以下三种</a:t>
            </a:r>
            <a:r>
              <a:rPr lang="en-US" altLang="zh-CN" sz="2400" dirty="0"/>
              <a:t>.</a:t>
            </a:r>
          </a:p>
          <a:p>
            <a:pPr indent="623888"/>
            <a:r>
              <a:rPr lang="zh-CN" altLang="en-US" sz="2000" dirty="0" smtClean="0"/>
              <a:t>１</a:t>
            </a:r>
            <a:r>
              <a:rPr lang="en-US" altLang="zh-CN" sz="2000" dirty="0" smtClean="0"/>
              <a:t>.</a:t>
            </a:r>
            <a:r>
              <a:rPr lang="zh-CN" altLang="en-US" sz="2000" dirty="0" smtClean="0"/>
              <a:t> </a:t>
            </a:r>
            <a:r>
              <a:rPr lang="zh-CN" altLang="en-US" sz="2000" dirty="0"/>
              <a:t>被拒绝承兑的汇票</a:t>
            </a:r>
          </a:p>
          <a:p>
            <a:pPr indent="623888"/>
            <a:r>
              <a:rPr lang="zh-CN" altLang="en-US" sz="2000" dirty="0"/>
              <a:t>被拒绝承兑的汇票是指持票人在汇票到期日前</a:t>
            </a:r>
            <a:r>
              <a:rPr lang="en-US" altLang="zh-CN" sz="2000" dirty="0"/>
              <a:t>,</a:t>
            </a:r>
            <a:r>
              <a:rPr lang="zh-CN" altLang="en-US" sz="2000" dirty="0"/>
              <a:t>向付款人提示承兑而遭拒绝的汇票</a:t>
            </a:r>
            <a:r>
              <a:rPr lang="en-US" altLang="zh-CN" sz="2000" dirty="0" smtClean="0"/>
              <a:t>.</a:t>
            </a:r>
          </a:p>
          <a:p>
            <a:pPr indent="623888"/>
            <a:r>
              <a:rPr lang="zh-CN" altLang="en-US" sz="2000" dirty="0" smtClean="0"/>
              <a:t>２</a:t>
            </a:r>
            <a:r>
              <a:rPr lang="en-US" altLang="zh-CN" sz="2000" dirty="0" smtClean="0"/>
              <a:t>.</a:t>
            </a:r>
            <a:r>
              <a:rPr lang="zh-CN" altLang="en-US" sz="2000" dirty="0" smtClean="0"/>
              <a:t>被拒绝付款</a:t>
            </a:r>
            <a:r>
              <a:rPr lang="zh-CN" altLang="en-US" sz="2000" dirty="0"/>
              <a:t>的汇票</a:t>
            </a:r>
          </a:p>
          <a:p>
            <a:pPr indent="623888"/>
            <a:r>
              <a:rPr lang="zh-CN" altLang="en-US" sz="2000" dirty="0"/>
              <a:t>被拒绝付款的汇票是指对无须承兑的汇票或者已经承兑的汇票</a:t>
            </a:r>
            <a:r>
              <a:rPr lang="en-US" altLang="zh-CN" sz="2000" dirty="0"/>
              <a:t>,</a:t>
            </a:r>
            <a:r>
              <a:rPr lang="zh-CN" altLang="en-US" sz="2000" dirty="0"/>
              <a:t>持票人于汇票到期日</a:t>
            </a:r>
          </a:p>
          <a:p>
            <a:pPr indent="623888"/>
            <a:r>
              <a:rPr lang="zh-CN" altLang="en-US" sz="2000" dirty="0"/>
              <a:t>向付款人提示付款而被拒绝的汇票</a:t>
            </a:r>
            <a:r>
              <a:rPr lang="en-US" altLang="zh-CN" sz="2000" dirty="0" smtClean="0"/>
              <a:t>.</a:t>
            </a:r>
          </a:p>
          <a:p>
            <a:pPr indent="623888"/>
            <a:r>
              <a:rPr lang="zh-CN" altLang="en-US" sz="2000" dirty="0" smtClean="0"/>
              <a:t>３</a:t>
            </a:r>
            <a:r>
              <a:rPr lang="en-US" altLang="zh-CN" sz="2000" dirty="0" smtClean="0"/>
              <a:t>.</a:t>
            </a:r>
            <a:r>
              <a:rPr lang="zh-CN" altLang="en-US" sz="2000" dirty="0" smtClean="0"/>
              <a:t> </a:t>
            </a:r>
            <a:r>
              <a:rPr lang="zh-CN" altLang="en-US" sz="2000" dirty="0"/>
              <a:t>超过付款提示期限的汇票</a:t>
            </a:r>
          </a:p>
          <a:p>
            <a:pPr indent="623888"/>
            <a:r>
              <a:rPr lang="zh-CN" altLang="en-US" sz="2000" dirty="0"/>
              <a:t>超过付款提示期限的汇票是指持票人未在法定提示期间内向付款人提示付款的汇票</a:t>
            </a:r>
            <a:r>
              <a:rPr lang="en-US" altLang="zh-CN" sz="2000" dirty="0"/>
              <a:t>.</a:t>
            </a:r>
          </a:p>
          <a:p>
            <a:pPr indent="623888"/>
            <a:r>
              <a:rPr lang="zh-CN" altLang="en-US" sz="2000" dirty="0"/>
              <a:t>法定付款提示期间是法律规定的由收款人或持票人行使付款请求权的期限</a:t>
            </a:r>
            <a:r>
              <a:rPr lang="en-US" altLang="zh-CN" sz="2000" dirty="0"/>
              <a:t>.</a:t>
            </a:r>
            <a:endParaRPr lang="en-US" altLang="zh-TW"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63775563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p:cNvSpPr/>
          <p:nvPr>
            <p:custDataLst>
              <p:tags r:id="rId1"/>
            </p:custDataLst>
          </p:nvPr>
        </p:nvSpPr>
        <p:spPr>
          <a:xfrm>
            <a:off x="550960" y="417920"/>
            <a:ext cx="2301421" cy="6399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000" b="1" dirty="0" smtClean="0">
                <a:solidFill>
                  <a:srgbClr val="FFFFFF"/>
                </a:solidFill>
                <a:latin typeface="微软雅黑" pitchFamily="34" charset="-122"/>
                <a:ea typeface="微软雅黑" pitchFamily="34" charset="-122"/>
                <a:cs typeface="+mn-ea"/>
                <a:sym typeface="+mn-lt"/>
              </a:rPr>
              <a:t>引导案例</a:t>
            </a:r>
            <a:endParaRPr lang="zh-CN" altLang="en-US" sz="4000" b="1" dirty="0">
              <a:solidFill>
                <a:srgbClr val="FFFFFF"/>
              </a:solidFill>
              <a:latin typeface="微软雅黑" pitchFamily="34" charset="-122"/>
              <a:ea typeface="微软雅黑" pitchFamily="34" charset="-122"/>
              <a:cs typeface="+mn-ea"/>
              <a:sym typeface="+mn-lt"/>
            </a:endParaRPr>
          </a:p>
        </p:txBody>
      </p:sp>
      <p:sp>
        <p:nvSpPr>
          <p:cNvPr id="13" name="文本框 12"/>
          <p:cNvSpPr txBox="1"/>
          <p:nvPr/>
        </p:nvSpPr>
        <p:spPr>
          <a:xfrm>
            <a:off x="1701670" y="1091932"/>
            <a:ext cx="9762450" cy="1938992"/>
          </a:xfrm>
          <a:prstGeom prst="rect">
            <a:avLst/>
          </a:prstGeom>
          <a:noFill/>
          <a:ln>
            <a:solidFill>
              <a:schemeClr val="accent1"/>
            </a:solidFill>
          </a:ln>
        </p:spPr>
        <p:txBody>
          <a:bodyPr wrap="square" rtlCol="0">
            <a:spAutoFit/>
          </a:bodyPr>
          <a:lstStyle/>
          <a:p>
            <a:r>
              <a:rPr lang="zh-CN" altLang="en-US" sz="2400" dirty="0">
                <a:latin typeface="宋体" pitchFamily="2" charset="-122"/>
                <a:ea typeface="宋体" pitchFamily="2" charset="-122"/>
                <a:cs typeface="Arial Unicode MS" pitchFamily="34" charset="-122"/>
              </a:rPr>
              <a:t>甲企业向乙公司购买一批货物</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于</a:t>
            </a:r>
            <a:r>
              <a:rPr lang="en-US" altLang="zh-CN" sz="2400" dirty="0">
                <a:latin typeface="宋体" pitchFamily="2" charset="-122"/>
                <a:ea typeface="宋体" pitchFamily="2" charset="-122"/>
                <a:cs typeface="Arial Unicode MS" pitchFamily="34" charset="-122"/>
              </a:rPr>
              <a:t>2016</a:t>
            </a:r>
            <a:r>
              <a:rPr lang="zh-CN" altLang="en-US" sz="2400" dirty="0">
                <a:latin typeface="宋体" pitchFamily="2" charset="-122"/>
                <a:ea typeface="宋体" pitchFamily="2" charset="-122"/>
                <a:cs typeface="Arial Unicode MS" pitchFamily="34" charset="-122"/>
              </a:rPr>
              <a:t>年</a:t>
            </a:r>
            <a:r>
              <a:rPr lang="en-US" altLang="zh-CN" sz="2400" dirty="0">
                <a:latin typeface="宋体" pitchFamily="2" charset="-122"/>
                <a:ea typeface="宋体" pitchFamily="2" charset="-122"/>
                <a:cs typeface="Arial Unicode MS" pitchFamily="34" charset="-122"/>
              </a:rPr>
              <a:t>10</a:t>
            </a:r>
            <a:r>
              <a:rPr lang="zh-CN" altLang="en-US" sz="2400" dirty="0">
                <a:latin typeface="宋体" pitchFamily="2" charset="-122"/>
                <a:ea typeface="宋体" pitchFamily="2" charset="-122"/>
                <a:cs typeface="Arial Unicode MS" pitchFamily="34" charset="-122"/>
              </a:rPr>
              <a:t>月</a:t>
            </a:r>
            <a:r>
              <a:rPr lang="en-US" altLang="zh-CN" sz="2400" dirty="0">
                <a:latin typeface="宋体" pitchFamily="2" charset="-122"/>
                <a:ea typeface="宋体" pitchFamily="2" charset="-122"/>
                <a:cs typeface="Arial Unicode MS" pitchFamily="34" charset="-122"/>
              </a:rPr>
              <a:t>20</a:t>
            </a:r>
            <a:r>
              <a:rPr lang="zh-CN" altLang="en-US" sz="2400" dirty="0">
                <a:latin typeface="宋体" pitchFamily="2" charset="-122"/>
                <a:ea typeface="宋体" pitchFamily="2" charset="-122"/>
                <a:cs typeface="Arial Unicode MS" pitchFamily="34" charset="-122"/>
              </a:rPr>
              <a:t>日签发一张转账支票给乙公司</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用于支付货款</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但甲企业未在支票上记载收款人名称</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约定由乙公司自行填写</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乙公司收到支票后</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在支票收款人处填写了本公司名称</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并于</a:t>
            </a:r>
            <a:r>
              <a:rPr lang="en-US" altLang="zh-CN" sz="2400" dirty="0">
                <a:latin typeface="宋体" pitchFamily="2" charset="-122"/>
                <a:ea typeface="宋体" pitchFamily="2" charset="-122"/>
                <a:cs typeface="Arial Unicode MS" pitchFamily="34" charset="-122"/>
              </a:rPr>
              <a:t>10</a:t>
            </a:r>
            <a:r>
              <a:rPr lang="zh-CN" altLang="en-US" sz="2400" dirty="0">
                <a:latin typeface="宋体" pitchFamily="2" charset="-122"/>
                <a:ea typeface="宋体" pitchFamily="2" charset="-122"/>
                <a:cs typeface="Arial Unicode MS" pitchFamily="34" charset="-122"/>
              </a:rPr>
              <a:t>月</a:t>
            </a:r>
            <a:r>
              <a:rPr lang="en-US" altLang="zh-CN" sz="2400" dirty="0">
                <a:latin typeface="宋体" pitchFamily="2" charset="-122"/>
                <a:ea typeface="宋体" pitchFamily="2" charset="-122"/>
                <a:cs typeface="Arial Unicode MS" pitchFamily="34" charset="-122"/>
              </a:rPr>
              <a:t>25</a:t>
            </a:r>
            <a:r>
              <a:rPr lang="zh-CN" altLang="en-US" sz="2400" dirty="0">
                <a:latin typeface="宋体" pitchFamily="2" charset="-122"/>
                <a:ea typeface="宋体" pitchFamily="2" charset="-122"/>
                <a:cs typeface="Arial Unicode MS" pitchFamily="34" charset="-122"/>
              </a:rPr>
              <a:t>日将该支票背书转让给丙公司</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丙公司于</a:t>
            </a:r>
            <a:r>
              <a:rPr lang="en-US" altLang="zh-CN" sz="2400" dirty="0">
                <a:latin typeface="宋体" pitchFamily="2" charset="-122"/>
                <a:ea typeface="宋体" pitchFamily="2" charset="-122"/>
                <a:cs typeface="Arial Unicode MS" pitchFamily="34" charset="-122"/>
              </a:rPr>
              <a:t>11</a:t>
            </a:r>
            <a:r>
              <a:rPr lang="zh-CN" altLang="en-US" sz="2400" dirty="0">
                <a:latin typeface="宋体" pitchFamily="2" charset="-122"/>
                <a:ea typeface="宋体" pitchFamily="2" charset="-122"/>
                <a:cs typeface="Arial Unicode MS" pitchFamily="34" charset="-122"/>
              </a:rPr>
              <a:t>月</a:t>
            </a:r>
            <a:r>
              <a:rPr lang="en-US" altLang="zh-CN" sz="2400" dirty="0">
                <a:latin typeface="宋体" pitchFamily="2" charset="-122"/>
                <a:ea typeface="宋体" pitchFamily="2" charset="-122"/>
                <a:cs typeface="Arial Unicode MS" pitchFamily="34" charset="-122"/>
              </a:rPr>
              <a:t>3</a:t>
            </a:r>
            <a:r>
              <a:rPr lang="zh-CN" altLang="en-US" sz="2400" dirty="0">
                <a:latin typeface="宋体" pitchFamily="2" charset="-122"/>
                <a:ea typeface="宋体" pitchFamily="2" charset="-122"/>
                <a:cs typeface="Arial Unicode MS" pitchFamily="34" charset="-122"/>
              </a:rPr>
              <a:t>日向付款银行提示付款</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甲企业在付款银行的存款足以支付支票金额</a:t>
            </a:r>
            <a:r>
              <a:rPr lang="en-US" altLang="zh-CN" sz="2400" dirty="0">
                <a:latin typeface="宋体" pitchFamily="2" charset="-122"/>
                <a:ea typeface="宋体" pitchFamily="2" charset="-122"/>
                <a:cs typeface="Arial Unicode MS" pitchFamily="34" charset="-122"/>
              </a:rPr>
              <a:t>.</a:t>
            </a:r>
            <a:endParaRPr lang="zh-CN" altLang="en-US" sz="2400" dirty="0">
              <a:latin typeface="宋体" pitchFamily="2" charset="-122"/>
              <a:ea typeface="宋体" pitchFamily="2" charset="-122"/>
              <a:cs typeface="Arial Unicode MS" pitchFamily="34" charset="-122"/>
            </a:endParaRPr>
          </a:p>
        </p:txBody>
      </p:sp>
      <p:sp>
        <p:nvSpPr>
          <p:cNvPr id="5" name="文本框 12"/>
          <p:cNvSpPr txBox="1"/>
          <p:nvPr/>
        </p:nvSpPr>
        <p:spPr>
          <a:xfrm>
            <a:off x="1701670" y="3503484"/>
            <a:ext cx="9762450" cy="1384995"/>
          </a:xfrm>
          <a:prstGeom prst="rect">
            <a:avLst/>
          </a:prstGeom>
          <a:noFill/>
        </p:spPr>
        <p:txBody>
          <a:bodyPr wrap="square" rtlCol="0">
            <a:spAutoFit/>
          </a:bodyPr>
          <a:lstStyle/>
          <a:p>
            <a:r>
              <a:rPr lang="zh-CN" altLang="en-US" sz="2800" b="1" dirty="0" smtClean="0">
                <a:latin typeface="微软雅黑" pitchFamily="34" charset="-122"/>
                <a:ea typeface="微软雅黑" pitchFamily="34" charset="-122"/>
                <a:cs typeface="Arial Unicode MS" pitchFamily="34" charset="-122"/>
              </a:rPr>
              <a:t>问题：</a:t>
            </a:r>
            <a:endParaRPr lang="en-US" altLang="zh-CN" sz="2800" b="1" dirty="0" smtClean="0">
              <a:latin typeface="微软雅黑" pitchFamily="34" charset="-122"/>
              <a:ea typeface="微软雅黑" pitchFamily="34" charset="-122"/>
              <a:cs typeface="Arial Unicode MS" pitchFamily="34" charset="-122"/>
            </a:endParaRPr>
          </a:p>
          <a:p>
            <a:r>
              <a:rPr lang="zh-CN" altLang="en-US" sz="2800" b="1" dirty="0">
                <a:latin typeface="微软雅黑" pitchFamily="34" charset="-122"/>
                <a:ea typeface="微软雅黑" pitchFamily="34" charset="-122"/>
                <a:cs typeface="Arial Unicode MS" pitchFamily="34" charset="-122"/>
              </a:rPr>
              <a:t>甲企业签发的支票是否有效</a:t>
            </a:r>
            <a:r>
              <a:rPr lang="en-US" altLang="zh-CN" sz="2800" b="1" dirty="0">
                <a:latin typeface="微软雅黑" pitchFamily="34" charset="-122"/>
                <a:ea typeface="微软雅黑" pitchFamily="34" charset="-122"/>
                <a:cs typeface="Arial Unicode MS" pitchFamily="34" charset="-122"/>
              </a:rPr>
              <a:t>? </a:t>
            </a:r>
            <a:r>
              <a:rPr lang="zh-CN" altLang="en-US" sz="2800" b="1" dirty="0">
                <a:latin typeface="微软雅黑" pitchFamily="34" charset="-122"/>
                <a:ea typeface="微软雅黑" pitchFamily="34" charset="-122"/>
                <a:cs typeface="Arial Unicode MS" pitchFamily="34" charset="-122"/>
              </a:rPr>
              <a:t>丙公司能否向付款银行支取现金</a:t>
            </a:r>
            <a:r>
              <a:rPr lang="en-US" altLang="zh-CN" sz="2800" b="1" dirty="0">
                <a:latin typeface="微软雅黑" pitchFamily="34" charset="-122"/>
                <a:ea typeface="微软雅黑" pitchFamily="34" charset="-122"/>
                <a:cs typeface="Arial Unicode MS" pitchFamily="34" charset="-122"/>
              </a:rPr>
              <a:t>? </a:t>
            </a:r>
            <a:r>
              <a:rPr lang="zh-CN" altLang="en-US" sz="2800" b="1" dirty="0">
                <a:latin typeface="微软雅黑" pitchFamily="34" charset="-122"/>
                <a:ea typeface="微软雅黑" pitchFamily="34" charset="-122"/>
                <a:cs typeface="Arial Unicode MS" pitchFamily="34" charset="-122"/>
              </a:rPr>
              <a:t>付款银行</a:t>
            </a:r>
            <a:r>
              <a:rPr lang="zh-CN" altLang="en-US" sz="2800" b="1" dirty="0" smtClean="0">
                <a:latin typeface="微软雅黑" pitchFamily="34" charset="-122"/>
                <a:ea typeface="微软雅黑" pitchFamily="34" charset="-122"/>
                <a:cs typeface="Arial Unicode MS" pitchFamily="34" charset="-122"/>
              </a:rPr>
              <a:t>能否拒绝</a:t>
            </a:r>
            <a:r>
              <a:rPr lang="zh-CN" altLang="en-US" sz="2800" b="1" dirty="0">
                <a:latin typeface="微软雅黑" pitchFamily="34" charset="-122"/>
                <a:ea typeface="微软雅黑" pitchFamily="34" charset="-122"/>
                <a:cs typeface="Arial Unicode MS" pitchFamily="34" charset="-122"/>
              </a:rPr>
              <a:t>向丙公司付款</a:t>
            </a:r>
            <a:r>
              <a:rPr lang="en-US" altLang="zh-CN" sz="2800" b="1" dirty="0">
                <a:latin typeface="微软雅黑" pitchFamily="34" charset="-122"/>
                <a:ea typeface="微软雅黑" pitchFamily="34" charset="-122"/>
                <a:cs typeface="Arial Unicode MS" pitchFamily="34" charset="-122"/>
              </a:rPr>
              <a:t>?</a:t>
            </a:r>
            <a:endParaRPr lang="zh-CN" altLang="en-US" sz="2800" b="1" dirty="0">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382248907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汇 票</a:t>
            </a:r>
            <a:r>
              <a:rPr lang="zh-CN" altLang="en-US" sz="3200" b="1" dirty="0"/>
              <a:t>　</a:t>
            </a:r>
          </a:p>
        </p:txBody>
      </p:sp>
      <p:sp>
        <p:nvSpPr>
          <p:cNvPr id="37" name="文本框 36"/>
          <p:cNvSpPr txBox="1"/>
          <p:nvPr/>
        </p:nvSpPr>
        <p:spPr>
          <a:xfrm>
            <a:off x="646078" y="892433"/>
            <a:ext cx="11139335" cy="4955203"/>
          </a:xfrm>
          <a:prstGeom prst="rect">
            <a:avLst/>
          </a:prstGeom>
          <a:noFill/>
        </p:spPr>
        <p:txBody>
          <a:bodyPr wrap="square" rtlCol="0">
            <a:spAutoFit/>
          </a:bodyPr>
          <a:lstStyle/>
          <a:p>
            <a:r>
              <a:rPr lang="zh-CN" altLang="en-US" sz="2400" b="1" dirty="0"/>
              <a:t>四、汇</a:t>
            </a:r>
            <a:r>
              <a:rPr lang="zh-CN" altLang="en-US" sz="2400" b="1" dirty="0" smtClean="0"/>
              <a:t>票的承兑</a:t>
            </a:r>
            <a:endParaRPr lang="en-US" altLang="zh-CN" sz="2400" b="1" dirty="0" smtClean="0"/>
          </a:p>
          <a:p>
            <a:pPr indent="623888"/>
            <a:r>
              <a:rPr lang="en-US" altLang="zh-CN" sz="2400" dirty="0"/>
              <a:t>(</a:t>
            </a:r>
            <a:r>
              <a:rPr lang="zh-CN" altLang="en-US" sz="2400" dirty="0"/>
              <a:t>一</a:t>
            </a:r>
            <a:r>
              <a:rPr lang="en-US" altLang="zh-CN" sz="2400" dirty="0"/>
              <a:t>)</a:t>
            </a:r>
            <a:r>
              <a:rPr lang="zh-CN" altLang="en-US" sz="2400" dirty="0"/>
              <a:t>承兑的概念</a:t>
            </a:r>
          </a:p>
          <a:p>
            <a:pPr indent="623888"/>
            <a:r>
              <a:rPr lang="zh-CN" altLang="en-US" sz="2000" dirty="0"/>
              <a:t>承兑是指汇票付款人承诺在汇票到期日支付汇票金额的票据行为</a:t>
            </a:r>
            <a:r>
              <a:rPr lang="en-US" altLang="zh-CN" sz="2000" dirty="0"/>
              <a:t>.</a:t>
            </a:r>
            <a:r>
              <a:rPr lang="zh-CN" altLang="en-US" sz="2000" dirty="0"/>
              <a:t>承兑是汇票</a:t>
            </a:r>
            <a:r>
              <a:rPr lang="zh-CN" altLang="en-US" sz="2000" dirty="0" smtClean="0"/>
              <a:t>特有的制度</a:t>
            </a:r>
            <a:r>
              <a:rPr lang="en-US" altLang="zh-CN" sz="2000" dirty="0"/>
              <a:t>.</a:t>
            </a:r>
            <a:r>
              <a:rPr lang="zh-CN" altLang="en-US" sz="2000" dirty="0"/>
              <a:t>付款人承兑汇票的</a:t>
            </a:r>
            <a:r>
              <a:rPr lang="en-US" altLang="zh-CN" sz="2000" dirty="0"/>
              <a:t>,</a:t>
            </a:r>
            <a:r>
              <a:rPr lang="zh-CN" altLang="en-US" sz="2000" dirty="0"/>
              <a:t>应当在汇票正面记载“承兑”字样和承兑日期并签章</a:t>
            </a:r>
            <a:r>
              <a:rPr lang="en-US" altLang="zh-CN" sz="2000" dirty="0"/>
              <a:t>.</a:t>
            </a:r>
          </a:p>
          <a:p>
            <a:pPr indent="623888"/>
            <a:r>
              <a:rPr lang="en-US" altLang="zh-CN" sz="2400" dirty="0"/>
              <a:t>(</a:t>
            </a:r>
            <a:r>
              <a:rPr lang="zh-CN" altLang="en-US" sz="2400" dirty="0"/>
              <a:t>二</a:t>
            </a:r>
            <a:r>
              <a:rPr lang="en-US" altLang="zh-CN" sz="2400" dirty="0"/>
              <a:t>)</a:t>
            </a:r>
            <a:r>
              <a:rPr lang="zh-CN" altLang="en-US" sz="2400" dirty="0"/>
              <a:t>承兑的程序</a:t>
            </a:r>
          </a:p>
          <a:p>
            <a:pPr indent="623888"/>
            <a:r>
              <a:rPr lang="zh-CN" altLang="en-US" sz="2400" dirty="0" smtClean="0"/>
              <a:t>１</a:t>
            </a:r>
            <a:r>
              <a:rPr lang="en-US" altLang="zh-CN" sz="2400" dirty="0" smtClean="0"/>
              <a:t>.</a:t>
            </a:r>
            <a:r>
              <a:rPr lang="zh-CN" altLang="en-US" sz="2400" dirty="0" smtClean="0"/>
              <a:t>提示承兑</a:t>
            </a:r>
            <a:endParaRPr lang="zh-CN" altLang="en-US" sz="2400" dirty="0"/>
          </a:p>
          <a:p>
            <a:pPr marL="446088" indent="534988"/>
            <a:r>
              <a:rPr lang="zh-CN" altLang="en-US" sz="2000" dirty="0"/>
              <a:t>提示承兑是指持票人向付款人出示汇票</a:t>
            </a:r>
            <a:r>
              <a:rPr lang="en-US" altLang="zh-CN" sz="2000" dirty="0"/>
              <a:t>,</a:t>
            </a:r>
            <a:r>
              <a:rPr lang="zh-CN" altLang="en-US" sz="2000" dirty="0"/>
              <a:t>并要求付款人承诺付款的行为</a:t>
            </a:r>
            <a:r>
              <a:rPr lang="en-US" altLang="zh-CN" sz="2000" dirty="0"/>
              <a:t>.</a:t>
            </a:r>
            <a:r>
              <a:rPr lang="zh-CN" altLang="en-US" sz="2000" dirty="0"/>
              <a:t>汇</a:t>
            </a:r>
            <a:r>
              <a:rPr lang="zh-CN" altLang="en-US" sz="2000" dirty="0" smtClean="0"/>
              <a:t>票的付款日期</a:t>
            </a:r>
            <a:r>
              <a:rPr lang="zh-CN" altLang="en-US" sz="2000" dirty="0"/>
              <a:t>不同</a:t>
            </a:r>
            <a:r>
              <a:rPr lang="en-US" altLang="zh-CN" sz="2000" dirty="0"/>
              <a:t>,</a:t>
            </a:r>
            <a:r>
              <a:rPr lang="zh-CN" altLang="en-US" sz="2000" dirty="0"/>
              <a:t>提示承兑的期限也不同</a:t>
            </a:r>
            <a:r>
              <a:rPr lang="en-US" altLang="zh-CN" sz="2000" dirty="0"/>
              <a:t>.</a:t>
            </a:r>
          </a:p>
          <a:p>
            <a:pPr marL="446088" indent="534988"/>
            <a:r>
              <a:rPr lang="en-US" altLang="zh-CN" sz="2000" dirty="0"/>
              <a:t>(</a:t>
            </a:r>
            <a:r>
              <a:rPr lang="zh-CN" altLang="en-US" sz="2000" dirty="0"/>
              <a:t>１</a:t>
            </a:r>
            <a:r>
              <a:rPr lang="en-US" altLang="zh-CN" sz="2000" dirty="0"/>
              <a:t>)</a:t>
            </a:r>
            <a:r>
              <a:rPr lang="zh-CN" altLang="en-US" sz="2000" dirty="0"/>
              <a:t>定日付款和出票后定期付款汇票的提示承兑期限</a:t>
            </a:r>
            <a:r>
              <a:rPr lang="en-US" altLang="zh-CN" sz="2000" dirty="0" smtClean="0"/>
              <a:t>.</a:t>
            </a:r>
          </a:p>
          <a:p>
            <a:pPr marL="446088" indent="534988"/>
            <a:r>
              <a:rPr lang="en-US" altLang="zh-CN" sz="2000" dirty="0"/>
              <a:t>(</a:t>
            </a:r>
            <a:r>
              <a:rPr lang="zh-CN" altLang="en-US" sz="2000" dirty="0"/>
              <a:t>２</a:t>
            </a:r>
            <a:r>
              <a:rPr lang="en-US" altLang="zh-CN" sz="2000" dirty="0"/>
              <a:t>)</a:t>
            </a:r>
            <a:r>
              <a:rPr lang="zh-CN" altLang="en-US" sz="2000" dirty="0"/>
              <a:t>见票后定期付款汇票的提示承兑期限</a:t>
            </a:r>
            <a:r>
              <a:rPr lang="en-US" altLang="zh-CN" sz="2000" dirty="0"/>
              <a:t>.</a:t>
            </a:r>
          </a:p>
          <a:p>
            <a:pPr marL="446088" indent="534988"/>
            <a:r>
              <a:rPr lang="zh-CN" altLang="en-US" sz="2000" dirty="0"/>
              <a:t>见票后定期付款的汇票</a:t>
            </a:r>
            <a:r>
              <a:rPr lang="en-US" altLang="zh-CN" sz="2000" dirty="0"/>
              <a:t>,</a:t>
            </a:r>
            <a:r>
              <a:rPr lang="zh-CN" altLang="en-US" sz="2000" dirty="0"/>
              <a:t>持票人应当自出票日起１个月内向付款人提示承兑</a:t>
            </a:r>
            <a:r>
              <a:rPr lang="en-US" altLang="zh-CN" sz="2000" dirty="0" smtClean="0"/>
              <a:t>.</a:t>
            </a:r>
          </a:p>
          <a:p>
            <a:pPr marL="446088" indent="534988"/>
            <a:r>
              <a:rPr lang="en-US" altLang="zh-CN" sz="2000" dirty="0"/>
              <a:t>(</a:t>
            </a:r>
            <a:r>
              <a:rPr lang="zh-CN" altLang="en-US" sz="2000" dirty="0"/>
              <a:t>３</a:t>
            </a:r>
            <a:r>
              <a:rPr lang="en-US" altLang="zh-CN" sz="2000" dirty="0"/>
              <a:t>)</a:t>
            </a:r>
            <a:r>
              <a:rPr lang="zh-CN" altLang="en-US" sz="2000" dirty="0"/>
              <a:t>见票即付汇票的提示承兑期限</a:t>
            </a:r>
            <a:r>
              <a:rPr lang="en-US" altLang="zh-CN" sz="2000" dirty="0"/>
              <a:t>.</a:t>
            </a:r>
          </a:p>
          <a:p>
            <a:pPr marL="446088" indent="534988"/>
            <a:r>
              <a:rPr lang="en-US" altLang="zh-CN" sz="2000" dirty="0"/>
              <a:t>«</a:t>
            </a:r>
            <a:r>
              <a:rPr lang="zh-CN" altLang="en-US" sz="2000" dirty="0"/>
              <a:t>票据法</a:t>
            </a:r>
            <a:r>
              <a:rPr lang="en-US" altLang="zh-CN" sz="2000" dirty="0"/>
              <a:t>»</a:t>
            </a:r>
            <a:r>
              <a:rPr lang="zh-CN" altLang="en-US" sz="2000" dirty="0"/>
              <a:t>规定</a:t>
            </a:r>
            <a:r>
              <a:rPr lang="en-US" altLang="zh-CN" sz="2000" dirty="0"/>
              <a:t>,</a:t>
            </a:r>
            <a:r>
              <a:rPr lang="zh-CN" altLang="en-US" sz="2000" dirty="0"/>
              <a:t>见票即付的汇票无须提示承兑</a:t>
            </a:r>
            <a:r>
              <a:rPr lang="en-US" altLang="zh-CN" sz="2000" dirty="0"/>
              <a:t>.</a:t>
            </a:r>
            <a:r>
              <a:rPr lang="zh-CN" altLang="en-US" sz="2000" dirty="0"/>
              <a:t>我国的银行汇票就属于见票即</a:t>
            </a:r>
            <a:r>
              <a:rPr lang="zh-CN" altLang="en-US" sz="2000" dirty="0" smtClean="0"/>
              <a:t>付的票据</a:t>
            </a:r>
            <a:r>
              <a:rPr lang="en-US" altLang="zh-CN" sz="2000" dirty="0"/>
              <a:t>,</a:t>
            </a:r>
            <a:r>
              <a:rPr lang="zh-CN" altLang="en-US" sz="2000" dirty="0"/>
              <a:t>该汇票无须提示承兑</a:t>
            </a:r>
            <a:r>
              <a:rPr lang="en-US" altLang="zh-CN" sz="2000" dirty="0"/>
              <a:t>.</a:t>
            </a:r>
          </a:p>
          <a:p>
            <a:pPr marL="446088" indent="534988"/>
            <a:r>
              <a:rPr lang="zh-CN" altLang="en-US" sz="2000" dirty="0"/>
              <a:t>汇票未按照规定期限提示承兑的</a:t>
            </a:r>
            <a:r>
              <a:rPr lang="en-US" altLang="zh-CN" sz="2000" dirty="0"/>
              <a:t>,</a:t>
            </a:r>
            <a:r>
              <a:rPr lang="zh-CN" altLang="en-US" sz="2000" dirty="0"/>
              <a:t>持票人丧失对其前手的追索权</a:t>
            </a:r>
            <a:r>
              <a:rPr lang="en-US" altLang="zh-CN" sz="2000" dirty="0"/>
              <a:t>.</a:t>
            </a:r>
            <a:endParaRPr lang="en-US" altLang="zh-TW"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63537331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汇 票</a:t>
            </a:r>
            <a:r>
              <a:rPr lang="zh-CN" altLang="en-US" sz="3200" b="1" dirty="0"/>
              <a:t>　</a:t>
            </a:r>
          </a:p>
        </p:txBody>
      </p:sp>
      <p:sp>
        <p:nvSpPr>
          <p:cNvPr id="37" name="文本框 36"/>
          <p:cNvSpPr txBox="1"/>
          <p:nvPr/>
        </p:nvSpPr>
        <p:spPr>
          <a:xfrm>
            <a:off x="646078" y="892433"/>
            <a:ext cx="11139335" cy="5570756"/>
          </a:xfrm>
          <a:prstGeom prst="rect">
            <a:avLst/>
          </a:prstGeom>
          <a:noFill/>
        </p:spPr>
        <p:txBody>
          <a:bodyPr wrap="square" rtlCol="0">
            <a:spAutoFit/>
          </a:bodyPr>
          <a:lstStyle/>
          <a:p>
            <a:r>
              <a:rPr lang="zh-CN" altLang="en-US" sz="2400" b="1" dirty="0"/>
              <a:t>四、汇</a:t>
            </a:r>
            <a:r>
              <a:rPr lang="zh-CN" altLang="en-US" sz="2400" b="1" dirty="0" smtClean="0"/>
              <a:t>票的承兑</a:t>
            </a:r>
            <a:endParaRPr lang="en-US" altLang="zh-CN" sz="2400" b="1" dirty="0" smtClean="0"/>
          </a:p>
          <a:p>
            <a:pPr indent="623888"/>
            <a:r>
              <a:rPr lang="en-US" altLang="zh-CN" sz="2400" dirty="0"/>
              <a:t>(</a:t>
            </a:r>
            <a:r>
              <a:rPr lang="zh-CN" altLang="en-US" sz="2400" dirty="0"/>
              <a:t>一</a:t>
            </a:r>
            <a:r>
              <a:rPr lang="en-US" altLang="zh-CN" sz="2400" dirty="0"/>
              <a:t>)</a:t>
            </a:r>
            <a:r>
              <a:rPr lang="zh-CN" altLang="en-US" sz="2400" dirty="0"/>
              <a:t>承兑的概念</a:t>
            </a:r>
          </a:p>
          <a:p>
            <a:pPr indent="623888"/>
            <a:r>
              <a:rPr lang="zh-CN" altLang="en-US" sz="2000" dirty="0"/>
              <a:t>承兑是指汇票付款人承诺在汇票到期日支付汇票金额的票据行为</a:t>
            </a:r>
            <a:r>
              <a:rPr lang="en-US" altLang="zh-CN" sz="2000" dirty="0"/>
              <a:t>.</a:t>
            </a:r>
            <a:r>
              <a:rPr lang="zh-CN" altLang="en-US" sz="2000" dirty="0"/>
              <a:t>承兑是汇票</a:t>
            </a:r>
            <a:r>
              <a:rPr lang="zh-CN" altLang="en-US" sz="2000" dirty="0" smtClean="0"/>
              <a:t>特有的制度</a:t>
            </a:r>
            <a:r>
              <a:rPr lang="en-US" altLang="zh-CN" sz="2000" dirty="0"/>
              <a:t>.</a:t>
            </a:r>
            <a:r>
              <a:rPr lang="zh-CN" altLang="en-US" sz="2000" dirty="0"/>
              <a:t>付款人承兑汇票的</a:t>
            </a:r>
            <a:r>
              <a:rPr lang="en-US" altLang="zh-CN" sz="2000" dirty="0"/>
              <a:t>,</a:t>
            </a:r>
            <a:r>
              <a:rPr lang="zh-CN" altLang="en-US" sz="2000" dirty="0"/>
              <a:t>应当在汇票正面记载“承兑”字样和承兑日期并签章</a:t>
            </a:r>
            <a:r>
              <a:rPr lang="en-US" altLang="zh-CN" sz="2000" dirty="0"/>
              <a:t>.</a:t>
            </a:r>
          </a:p>
          <a:p>
            <a:pPr indent="623888"/>
            <a:r>
              <a:rPr lang="en-US" altLang="zh-CN" sz="2400" dirty="0"/>
              <a:t>(</a:t>
            </a:r>
            <a:r>
              <a:rPr lang="zh-CN" altLang="en-US" sz="2400" dirty="0"/>
              <a:t>二</a:t>
            </a:r>
            <a:r>
              <a:rPr lang="en-US" altLang="zh-CN" sz="2400" dirty="0"/>
              <a:t>)</a:t>
            </a:r>
            <a:r>
              <a:rPr lang="zh-CN" altLang="en-US" sz="2400" dirty="0"/>
              <a:t>承兑的程序</a:t>
            </a:r>
          </a:p>
          <a:p>
            <a:pPr marL="446088" indent="534988"/>
            <a:r>
              <a:rPr lang="zh-CN" altLang="en-US" sz="2400" dirty="0" smtClean="0"/>
              <a:t>２</a:t>
            </a:r>
            <a:r>
              <a:rPr lang="en-US" altLang="zh-CN" sz="2400" dirty="0" smtClean="0"/>
              <a:t>.</a:t>
            </a:r>
            <a:r>
              <a:rPr lang="zh-CN" altLang="en-US" sz="2400" dirty="0" smtClean="0"/>
              <a:t>承兑</a:t>
            </a:r>
            <a:r>
              <a:rPr lang="zh-CN" altLang="en-US" sz="2400" dirty="0"/>
              <a:t>成立</a:t>
            </a:r>
          </a:p>
          <a:p>
            <a:pPr marL="446088" indent="534988"/>
            <a:r>
              <a:rPr lang="zh-CN" altLang="en-US" sz="2000" dirty="0"/>
              <a:t>汇票的持票人在法律规定的提示承兑期间内提示承兑后</a:t>
            </a:r>
            <a:r>
              <a:rPr lang="en-US" altLang="zh-CN" sz="2000" dirty="0"/>
              <a:t>,</a:t>
            </a:r>
            <a:r>
              <a:rPr lang="zh-CN" altLang="en-US" sz="2000" dirty="0"/>
              <a:t>付款人应</a:t>
            </a:r>
            <a:r>
              <a:rPr lang="zh-CN" altLang="en-US" sz="2000" dirty="0" smtClean="0"/>
              <a:t>当在法定时间内作出是否承兑</a:t>
            </a:r>
            <a:r>
              <a:rPr lang="zh-CN" altLang="en-US" sz="2000" dirty="0"/>
              <a:t>的决定</a:t>
            </a:r>
            <a:r>
              <a:rPr lang="en-US" altLang="zh-CN" sz="2000" dirty="0"/>
              <a:t>.</a:t>
            </a:r>
          </a:p>
          <a:p>
            <a:pPr marL="446088" indent="534988"/>
            <a:r>
              <a:rPr lang="en-US" altLang="zh-CN" sz="2000" dirty="0"/>
              <a:t>(</a:t>
            </a:r>
            <a:r>
              <a:rPr lang="zh-CN" altLang="en-US" sz="2000" dirty="0"/>
              <a:t>１</a:t>
            </a:r>
            <a:r>
              <a:rPr lang="en-US" altLang="zh-CN" sz="2000" dirty="0"/>
              <a:t>)</a:t>
            </a:r>
            <a:r>
              <a:rPr lang="zh-CN" altLang="en-US" sz="2000" dirty="0"/>
              <a:t>承兑时间</a:t>
            </a:r>
            <a:r>
              <a:rPr lang="en-US" altLang="zh-CN" sz="2000" dirty="0"/>
              <a:t>.</a:t>
            </a:r>
          </a:p>
          <a:p>
            <a:pPr marL="446088" indent="534988"/>
            <a:r>
              <a:rPr lang="en-US" altLang="zh-CN" sz="2000" dirty="0"/>
              <a:t>«</a:t>
            </a:r>
            <a:r>
              <a:rPr lang="zh-CN" altLang="en-US" sz="2000" dirty="0"/>
              <a:t>票据法</a:t>
            </a:r>
            <a:r>
              <a:rPr lang="en-US" altLang="zh-CN" sz="2000" dirty="0"/>
              <a:t>»</a:t>
            </a:r>
            <a:r>
              <a:rPr lang="zh-CN" altLang="en-US" sz="2000" dirty="0"/>
              <a:t>规定</a:t>
            </a:r>
            <a:r>
              <a:rPr lang="en-US" altLang="zh-CN" sz="2000" dirty="0"/>
              <a:t>,</a:t>
            </a:r>
            <a:r>
              <a:rPr lang="zh-CN" altLang="en-US" sz="2000" dirty="0"/>
              <a:t>付款人对向其提示承兑的汇票</a:t>
            </a:r>
            <a:r>
              <a:rPr lang="en-US" altLang="zh-CN" sz="2000" dirty="0"/>
              <a:t>,</a:t>
            </a:r>
            <a:r>
              <a:rPr lang="zh-CN" altLang="en-US" sz="2000" dirty="0"/>
              <a:t>应当自收到提示承兑的汇票之日起３日</a:t>
            </a:r>
          </a:p>
          <a:p>
            <a:pPr marL="446088" indent="534988"/>
            <a:r>
              <a:rPr lang="zh-CN" altLang="en-US" sz="2000" dirty="0"/>
              <a:t>内承兑或者拒绝承兑</a:t>
            </a:r>
            <a:r>
              <a:rPr lang="en-US" altLang="zh-CN" sz="2000" dirty="0" smtClean="0"/>
              <a:t>.</a:t>
            </a:r>
          </a:p>
          <a:p>
            <a:pPr marL="446088" indent="534988"/>
            <a:r>
              <a:rPr lang="zh-CN" altLang="en-US" sz="2000" dirty="0" smtClean="0"/>
              <a:t> </a:t>
            </a:r>
            <a:r>
              <a:rPr lang="en-US" altLang="zh-CN" sz="2000" dirty="0" smtClean="0"/>
              <a:t>(</a:t>
            </a:r>
            <a:r>
              <a:rPr lang="zh-CN" altLang="en-US" sz="2000" dirty="0"/>
              <a:t>２</a:t>
            </a:r>
            <a:r>
              <a:rPr lang="en-US" altLang="zh-CN" sz="2000" dirty="0"/>
              <a:t>)</a:t>
            </a:r>
            <a:r>
              <a:rPr lang="zh-CN" altLang="en-US" sz="2000" dirty="0"/>
              <a:t>接受承兑</a:t>
            </a:r>
            <a:r>
              <a:rPr lang="en-US" altLang="zh-CN" sz="2000" dirty="0"/>
              <a:t>.</a:t>
            </a:r>
          </a:p>
          <a:p>
            <a:pPr marL="446088" indent="534988"/>
            <a:r>
              <a:rPr lang="zh-CN" altLang="en-US" sz="2000" dirty="0"/>
              <a:t>付款人收到持票人提示承兑的汇票时</a:t>
            </a:r>
            <a:r>
              <a:rPr lang="en-US" altLang="zh-CN" sz="2000" dirty="0"/>
              <a:t>,</a:t>
            </a:r>
            <a:r>
              <a:rPr lang="zh-CN" altLang="en-US" sz="2000" dirty="0"/>
              <a:t>应当向持票人签发收到汇票的回单</a:t>
            </a:r>
            <a:r>
              <a:rPr lang="en-US" altLang="zh-CN" sz="2000" dirty="0"/>
              <a:t>.</a:t>
            </a:r>
            <a:r>
              <a:rPr lang="zh-CN" altLang="en-US" sz="2000" dirty="0" smtClean="0"/>
              <a:t>回单上应当记明汇票提示承兑</a:t>
            </a:r>
            <a:r>
              <a:rPr lang="zh-CN" altLang="en-US" sz="2000" dirty="0"/>
              <a:t>日期并签章</a:t>
            </a:r>
            <a:r>
              <a:rPr lang="en-US" altLang="zh-CN" sz="2000" dirty="0"/>
              <a:t>.</a:t>
            </a:r>
          </a:p>
          <a:p>
            <a:pPr marL="446088" indent="534988"/>
            <a:r>
              <a:rPr lang="en-US" altLang="zh-CN" sz="2000" dirty="0"/>
              <a:t>(</a:t>
            </a:r>
            <a:r>
              <a:rPr lang="zh-CN" altLang="en-US" sz="2000" dirty="0"/>
              <a:t>３</a:t>
            </a:r>
            <a:r>
              <a:rPr lang="en-US" altLang="zh-CN" sz="2000" dirty="0"/>
              <a:t>)</a:t>
            </a:r>
            <a:r>
              <a:rPr lang="zh-CN" altLang="en-US" sz="2000" dirty="0"/>
              <a:t>退回已承兑的汇票</a:t>
            </a:r>
            <a:r>
              <a:rPr lang="en-US" altLang="zh-CN" sz="2000" dirty="0"/>
              <a:t>.</a:t>
            </a:r>
          </a:p>
          <a:p>
            <a:pPr marL="446088" indent="534988"/>
            <a:r>
              <a:rPr lang="zh-CN" altLang="en-US" sz="2000" dirty="0"/>
              <a:t>付款人依承兑格式填写完记载事项后</a:t>
            </a:r>
            <a:r>
              <a:rPr lang="en-US" altLang="zh-CN" sz="2000" dirty="0"/>
              <a:t>,</a:t>
            </a:r>
            <a:r>
              <a:rPr lang="zh-CN" altLang="en-US" sz="2000" dirty="0"/>
              <a:t>并不意味着承兑生效</a:t>
            </a:r>
            <a:r>
              <a:rPr lang="en-US" altLang="zh-CN" sz="2000" dirty="0"/>
              <a:t>,</a:t>
            </a:r>
            <a:r>
              <a:rPr lang="zh-CN" altLang="en-US" sz="2000" dirty="0"/>
              <a:t>只有在其将已承兑</a:t>
            </a:r>
            <a:r>
              <a:rPr lang="zh-CN" altLang="en-US" sz="2000" dirty="0" smtClean="0"/>
              <a:t>的汇票退回持票人时才产生承兑</a:t>
            </a:r>
            <a:r>
              <a:rPr lang="zh-CN" altLang="en-US" sz="2000" dirty="0"/>
              <a:t>的效力</a:t>
            </a:r>
            <a:r>
              <a:rPr lang="en-US" altLang="zh-CN" sz="2000" dirty="0"/>
              <a:t>.</a:t>
            </a:r>
            <a:r>
              <a:rPr lang="zh-CN" altLang="en-US" sz="2000" dirty="0"/>
              <a:t>付款人承兑汇票不得附有条件</a:t>
            </a:r>
            <a:r>
              <a:rPr lang="en-US" altLang="zh-CN" sz="2000" dirty="0"/>
              <a:t>,</a:t>
            </a:r>
            <a:r>
              <a:rPr lang="zh-CN" altLang="en-US" sz="2000" dirty="0"/>
              <a:t>否则视为拒绝承兑</a:t>
            </a:r>
            <a:r>
              <a:rPr lang="en-US" altLang="zh-CN" sz="2000" dirty="0"/>
              <a:t>.</a:t>
            </a:r>
            <a:endParaRPr lang="en-US" altLang="zh-TW"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12283732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汇 票</a:t>
            </a:r>
            <a:r>
              <a:rPr lang="zh-CN" altLang="en-US" sz="3200" b="1" dirty="0"/>
              <a:t>　</a:t>
            </a:r>
          </a:p>
        </p:txBody>
      </p:sp>
      <p:sp>
        <p:nvSpPr>
          <p:cNvPr id="37" name="文本框 36"/>
          <p:cNvSpPr txBox="1"/>
          <p:nvPr/>
        </p:nvSpPr>
        <p:spPr>
          <a:xfrm>
            <a:off x="646078" y="892433"/>
            <a:ext cx="11139335" cy="2677656"/>
          </a:xfrm>
          <a:prstGeom prst="rect">
            <a:avLst/>
          </a:prstGeom>
          <a:noFill/>
        </p:spPr>
        <p:txBody>
          <a:bodyPr wrap="square" rtlCol="0">
            <a:spAutoFit/>
          </a:bodyPr>
          <a:lstStyle/>
          <a:p>
            <a:r>
              <a:rPr lang="zh-CN" altLang="en-US" sz="2400" b="1" dirty="0"/>
              <a:t>四、汇</a:t>
            </a:r>
            <a:r>
              <a:rPr lang="zh-CN" altLang="en-US" sz="2400" b="1" dirty="0" smtClean="0"/>
              <a:t>票的承兑</a:t>
            </a:r>
            <a:endParaRPr lang="en-US" altLang="zh-CN" sz="2400" b="1" dirty="0" smtClean="0"/>
          </a:p>
          <a:p>
            <a:pPr indent="623888"/>
            <a:r>
              <a:rPr lang="en-US" altLang="zh-CN" sz="2400" dirty="0"/>
              <a:t>(</a:t>
            </a:r>
            <a:r>
              <a:rPr lang="zh-CN" altLang="en-US" sz="2400" dirty="0"/>
              <a:t>三</a:t>
            </a:r>
            <a:r>
              <a:rPr lang="en-US" altLang="zh-CN" sz="2400" dirty="0"/>
              <a:t>)</a:t>
            </a:r>
            <a:r>
              <a:rPr lang="zh-CN" altLang="en-US" sz="2400" dirty="0"/>
              <a:t>承兑的效力</a:t>
            </a:r>
          </a:p>
          <a:p>
            <a:pPr indent="623888"/>
            <a:r>
              <a:rPr lang="zh-CN" altLang="en-US" sz="2000" dirty="0"/>
              <a:t>付款人承兑汇票后</a:t>
            </a:r>
            <a:r>
              <a:rPr lang="en-US" altLang="zh-CN" sz="2000" dirty="0"/>
              <a:t>,</a:t>
            </a:r>
            <a:r>
              <a:rPr lang="zh-CN" altLang="en-US" sz="2000" dirty="0"/>
              <a:t>应当承担到期付款的责任</a:t>
            </a:r>
            <a:r>
              <a:rPr lang="en-US" altLang="zh-CN" sz="2000" dirty="0"/>
              <a:t>,</a:t>
            </a:r>
            <a:r>
              <a:rPr lang="zh-CN" altLang="en-US" sz="2000" dirty="0"/>
              <a:t>具体表现在如下几个方面</a:t>
            </a:r>
            <a:r>
              <a:rPr lang="en-US" altLang="zh-CN" sz="2000" dirty="0"/>
              <a:t>.</a:t>
            </a:r>
          </a:p>
          <a:p>
            <a:pPr marL="623888" indent="446088"/>
            <a:r>
              <a:rPr lang="en-US" altLang="zh-CN" sz="2000" dirty="0"/>
              <a:t>(</a:t>
            </a:r>
            <a:r>
              <a:rPr lang="zh-CN" altLang="en-US" sz="2000" dirty="0"/>
              <a:t>１</a:t>
            </a:r>
            <a:r>
              <a:rPr lang="en-US" altLang="zh-CN" sz="2000" dirty="0"/>
              <a:t>)</a:t>
            </a:r>
            <a:r>
              <a:rPr lang="zh-CN" altLang="en-US" sz="2000" dirty="0"/>
              <a:t>承兑人于汇票到期日必须向持票人无条件地支付汇票上的金额</a:t>
            </a:r>
            <a:r>
              <a:rPr lang="en-US" altLang="zh-CN" sz="2000" dirty="0"/>
              <a:t>,</a:t>
            </a:r>
            <a:r>
              <a:rPr lang="zh-CN" altLang="en-US" sz="2000" dirty="0" smtClean="0"/>
              <a:t>否则其必须承担迟延付款责</a:t>
            </a:r>
            <a:r>
              <a:rPr lang="zh-CN" altLang="en-US" sz="2000" dirty="0"/>
              <a:t>任</a:t>
            </a:r>
            <a:r>
              <a:rPr lang="en-US" altLang="zh-CN" sz="2000" dirty="0"/>
              <a:t>.</a:t>
            </a:r>
          </a:p>
          <a:p>
            <a:pPr marL="623888" indent="446088"/>
            <a:r>
              <a:rPr lang="en-US" altLang="zh-CN" sz="2000" dirty="0"/>
              <a:t>(</a:t>
            </a:r>
            <a:r>
              <a:rPr lang="zh-CN" altLang="en-US" sz="2000" dirty="0"/>
              <a:t>２</a:t>
            </a:r>
            <a:r>
              <a:rPr lang="en-US" altLang="zh-CN" sz="2000" dirty="0"/>
              <a:t>)</a:t>
            </a:r>
            <a:r>
              <a:rPr lang="zh-CN" altLang="en-US" sz="2000" dirty="0"/>
              <a:t>承兑人必须对汇票上的一切权利人承担责任</a:t>
            </a:r>
            <a:r>
              <a:rPr lang="en-US" altLang="zh-CN" sz="2000" dirty="0"/>
              <a:t>,</a:t>
            </a:r>
            <a:r>
              <a:rPr lang="zh-CN" altLang="en-US" sz="2000" dirty="0"/>
              <a:t>包括付款请求权人和追索权人</a:t>
            </a:r>
            <a:r>
              <a:rPr lang="en-US" altLang="zh-CN" sz="2000" dirty="0"/>
              <a:t>.</a:t>
            </a:r>
          </a:p>
          <a:p>
            <a:pPr marL="623888" indent="446088"/>
            <a:r>
              <a:rPr lang="en-US" altLang="zh-CN" sz="2000" dirty="0"/>
              <a:t>(</a:t>
            </a:r>
            <a:r>
              <a:rPr lang="zh-CN" altLang="en-US" sz="2000" dirty="0"/>
              <a:t>３</a:t>
            </a:r>
            <a:r>
              <a:rPr lang="en-US" altLang="zh-CN" sz="2000" dirty="0"/>
              <a:t>)</a:t>
            </a:r>
            <a:r>
              <a:rPr lang="zh-CN" altLang="en-US" sz="2000" dirty="0"/>
              <a:t>承兑人不得以其与出票人之间的资金关系来对抗持票人</a:t>
            </a:r>
            <a:r>
              <a:rPr lang="en-US" altLang="zh-CN" sz="2000" dirty="0"/>
              <a:t>,</a:t>
            </a:r>
            <a:r>
              <a:rPr lang="zh-CN" altLang="en-US" sz="2000" dirty="0"/>
              <a:t>拒绝支付汇票金额</a:t>
            </a:r>
            <a:r>
              <a:rPr lang="en-US" altLang="zh-CN" sz="2000" dirty="0"/>
              <a:t>.</a:t>
            </a:r>
          </a:p>
          <a:p>
            <a:pPr marL="623888" indent="446088"/>
            <a:r>
              <a:rPr lang="en-US" altLang="zh-CN" sz="2000" dirty="0"/>
              <a:t>(</a:t>
            </a:r>
            <a:r>
              <a:rPr lang="zh-CN" altLang="en-US" sz="2000" dirty="0"/>
              <a:t>４</a:t>
            </a:r>
            <a:r>
              <a:rPr lang="en-US" altLang="zh-CN" sz="2000" dirty="0"/>
              <a:t>)</a:t>
            </a:r>
            <a:r>
              <a:rPr lang="zh-CN" altLang="en-US" sz="2000" dirty="0"/>
              <a:t>承兑人的票据责任不因持票人未在法定期限提示付款而解除</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60084495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汇 票</a:t>
            </a:r>
            <a:r>
              <a:rPr lang="zh-CN" altLang="en-US" sz="3200" b="1" dirty="0"/>
              <a:t>　</a:t>
            </a:r>
          </a:p>
        </p:txBody>
      </p:sp>
      <p:sp>
        <p:nvSpPr>
          <p:cNvPr id="37" name="文本框 36"/>
          <p:cNvSpPr txBox="1"/>
          <p:nvPr/>
        </p:nvSpPr>
        <p:spPr>
          <a:xfrm>
            <a:off x="356458" y="892433"/>
            <a:ext cx="11518071" cy="5632311"/>
          </a:xfrm>
          <a:prstGeom prst="rect">
            <a:avLst/>
          </a:prstGeom>
          <a:noFill/>
        </p:spPr>
        <p:txBody>
          <a:bodyPr wrap="square" rtlCol="0">
            <a:spAutoFit/>
          </a:bodyPr>
          <a:lstStyle/>
          <a:p>
            <a:r>
              <a:rPr lang="zh-CN" altLang="en-US" sz="2400" b="1" dirty="0"/>
              <a:t>五、汇</a:t>
            </a:r>
            <a:r>
              <a:rPr lang="zh-CN" altLang="en-US" sz="2400" b="1" dirty="0" smtClean="0"/>
              <a:t>票的保证</a:t>
            </a:r>
            <a:endParaRPr lang="en-US" altLang="zh-CN" sz="2400" b="1" dirty="0" smtClean="0"/>
          </a:p>
          <a:p>
            <a:pPr marL="266700" indent="357188">
              <a:tabLst>
                <a:tab pos="623888" algn="l"/>
              </a:tabLst>
            </a:pPr>
            <a:r>
              <a:rPr lang="en-US" altLang="zh-CN" sz="2400" dirty="0"/>
              <a:t>(</a:t>
            </a:r>
            <a:r>
              <a:rPr lang="zh-CN" altLang="en-US" sz="2400" dirty="0"/>
              <a:t>一</a:t>
            </a:r>
            <a:r>
              <a:rPr lang="en-US" altLang="zh-CN" sz="2400" dirty="0"/>
              <a:t>)</a:t>
            </a:r>
            <a:r>
              <a:rPr lang="zh-CN" altLang="en-US" sz="2400" dirty="0"/>
              <a:t>保证的概念</a:t>
            </a:r>
          </a:p>
          <a:p>
            <a:pPr marL="266700" indent="357188">
              <a:tabLst>
                <a:tab pos="623888" algn="l"/>
              </a:tabLst>
            </a:pPr>
            <a:r>
              <a:rPr lang="zh-CN" altLang="en-US" sz="2000" dirty="0"/>
              <a:t>汇票的保证是指汇票债务人以外的人</a:t>
            </a:r>
            <a:r>
              <a:rPr lang="en-US" altLang="zh-CN" sz="2000" dirty="0"/>
              <a:t>,</a:t>
            </a:r>
            <a:r>
              <a:rPr lang="zh-CN" altLang="en-US" sz="2000" dirty="0"/>
              <a:t>为担保特定汇票债务人票据债务的履行</a:t>
            </a:r>
            <a:r>
              <a:rPr lang="en-US" altLang="zh-CN" sz="2000" dirty="0"/>
              <a:t>,</a:t>
            </a:r>
            <a:r>
              <a:rPr lang="zh-CN" altLang="en-US" sz="2000" dirty="0" smtClean="0"/>
              <a:t>以负担</a:t>
            </a:r>
            <a:r>
              <a:rPr lang="zh-CN" altLang="en-US" sz="2000" dirty="0"/>
              <a:t>与其同一内容的票据债务为目的</a:t>
            </a:r>
            <a:r>
              <a:rPr lang="en-US" altLang="zh-CN" sz="2000" dirty="0"/>
              <a:t>,</a:t>
            </a:r>
            <a:r>
              <a:rPr lang="zh-CN" altLang="en-US" sz="2000" dirty="0"/>
              <a:t>而在票据上所为的一种票据行为</a:t>
            </a:r>
            <a:r>
              <a:rPr lang="en-US" altLang="zh-CN" sz="2000" dirty="0"/>
              <a:t>.</a:t>
            </a:r>
            <a:r>
              <a:rPr lang="zh-CN" altLang="en-US" sz="2000" dirty="0"/>
              <a:t>其</a:t>
            </a:r>
            <a:r>
              <a:rPr lang="zh-CN" altLang="en-US" sz="2000" dirty="0" smtClean="0"/>
              <a:t>作用在于加强持票人票据权</a:t>
            </a:r>
            <a:r>
              <a:rPr lang="zh-CN" altLang="en-US" sz="2000" dirty="0"/>
              <a:t>利的实现</a:t>
            </a:r>
            <a:r>
              <a:rPr lang="en-US" altLang="zh-CN" sz="2000" dirty="0"/>
              <a:t>,</a:t>
            </a:r>
            <a:r>
              <a:rPr lang="zh-CN" altLang="en-US" sz="2000" dirty="0"/>
              <a:t>确保票据付款义务的履行</a:t>
            </a:r>
            <a:r>
              <a:rPr lang="en-US" altLang="zh-CN" sz="2000" dirty="0"/>
              <a:t>,</a:t>
            </a:r>
            <a:r>
              <a:rPr lang="zh-CN" altLang="en-US" sz="2000" dirty="0"/>
              <a:t>促进票据流通</a:t>
            </a:r>
            <a:r>
              <a:rPr lang="en-US" altLang="zh-CN" sz="2000" dirty="0"/>
              <a:t>.</a:t>
            </a:r>
          </a:p>
          <a:p>
            <a:pPr marL="266700" indent="357188">
              <a:tabLst>
                <a:tab pos="623888" algn="l"/>
              </a:tabLst>
            </a:pPr>
            <a:r>
              <a:rPr lang="en-US" altLang="zh-CN" sz="2400" dirty="0"/>
              <a:t>(</a:t>
            </a:r>
            <a:r>
              <a:rPr lang="zh-CN" altLang="en-US" sz="2400" dirty="0"/>
              <a:t>二</a:t>
            </a:r>
            <a:r>
              <a:rPr lang="en-US" altLang="zh-CN" sz="2400" dirty="0"/>
              <a:t>)</a:t>
            </a:r>
            <a:r>
              <a:rPr lang="zh-CN" altLang="en-US" sz="2400" dirty="0"/>
              <a:t>保证</a:t>
            </a:r>
            <a:r>
              <a:rPr lang="zh-CN" altLang="en-US" sz="2400" dirty="0" smtClean="0"/>
              <a:t>的当事人</a:t>
            </a:r>
            <a:r>
              <a:rPr lang="en-US" altLang="zh-CN" sz="2400" dirty="0" smtClean="0"/>
              <a:t>   </a:t>
            </a:r>
            <a:r>
              <a:rPr lang="zh-CN" altLang="en-US" sz="2000" dirty="0" smtClean="0"/>
              <a:t>保证</a:t>
            </a:r>
            <a:r>
              <a:rPr lang="zh-CN" altLang="en-US" sz="2000" dirty="0"/>
              <a:t>的当事人为保证人和被保证人</a:t>
            </a:r>
            <a:r>
              <a:rPr lang="en-US" altLang="zh-CN" sz="2000" dirty="0"/>
              <a:t>.</a:t>
            </a:r>
          </a:p>
          <a:p>
            <a:pPr marL="266700" indent="357188">
              <a:tabLst>
                <a:tab pos="623888" algn="l"/>
              </a:tabLst>
            </a:pPr>
            <a:r>
              <a:rPr lang="zh-TW" altLang="en-US" sz="2000" dirty="0" smtClean="0"/>
              <a:t>１</a:t>
            </a:r>
            <a:r>
              <a:rPr lang="en-US" altLang="zh-TW" sz="2000" dirty="0" smtClean="0"/>
              <a:t>.</a:t>
            </a:r>
            <a:r>
              <a:rPr lang="zh-TW" altLang="en-US" sz="2000" dirty="0" smtClean="0"/>
              <a:t>保证人</a:t>
            </a:r>
            <a:endParaRPr lang="zh-TW" altLang="en-US" sz="2000" dirty="0"/>
          </a:p>
          <a:p>
            <a:pPr marL="266700" indent="357188">
              <a:tabLst>
                <a:tab pos="623888" algn="l"/>
              </a:tabLst>
            </a:pPr>
            <a:r>
              <a:rPr lang="zh-TW" altLang="en-US" sz="2000" dirty="0"/>
              <a:t>保证人是指票据债务人以外的</a:t>
            </a:r>
            <a:r>
              <a:rPr lang="en-US" altLang="zh-TW" sz="2000" dirty="0"/>
              <a:t>,</a:t>
            </a:r>
            <a:r>
              <a:rPr lang="zh-TW" altLang="en-US" sz="2000" dirty="0"/>
              <a:t>为票据债务的履行提供担保而参与票据关系的第三人</a:t>
            </a:r>
            <a:r>
              <a:rPr lang="en-US" altLang="zh-TW" sz="2000" dirty="0" smtClean="0"/>
              <a:t>.</a:t>
            </a:r>
            <a:r>
              <a:rPr lang="zh-CN" altLang="en-US" sz="2000" dirty="0" smtClean="0"/>
              <a:t>保证人应</a:t>
            </a:r>
            <a:r>
              <a:rPr lang="zh-CN" altLang="en-US" sz="2000" dirty="0"/>
              <a:t>是具有代为清偿票据债务能力的法人、其他经济组织或者个人</a:t>
            </a:r>
            <a:r>
              <a:rPr lang="en-US" altLang="zh-CN" sz="2000" dirty="0" smtClean="0"/>
              <a:t>.</a:t>
            </a:r>
            <a:r>
              <a:rPr lang="zh-CN" altLang="en-US" sz="2000" dirty="0" smtClean="0"/>
              <a:t> </a:t>
            </a:r>
            <a:endParaRPr lang="en-US" altLang="zh-CN" sz="2000" dirty="0" smtClean="0"/>
          </a:p>
          <a:p>
            <a:pPr marL="266700" indent="357188">
              <a:tabLst>
                <a:tab pos="623888" algn="l"/>
              </a:tabLst>
            </a:pPr>
            <a:r>
              <a:rPr lang="zh-CN" altLang="en-US" sz="2000" dirty="0" smtClean="0"/>
              <a:t>２</a:t>
            </a:r>
            <a:r>
              <a:rPr lang="en-US" altLang="zh-CN" sz="2000" dirty="0" smtClean="0"/>
              <a:t>.</a:t>
            </a:r>
            <a:r>
              <a:rPr lang="zh-CN" altLang="en-US" sz="2000" dirty="0" smtClean="0"/>
              <a:t> </a:t>
            </a:r>
            <a:r>
              <a:rPr lang="zh-CN" altLang="en-US" sz="2000" dirty="0"/>
              <a:t>被保证人</a:t>
            </a:r>
          </a:p>
          <a:p>
            <a:pPr marL="266700" indent="357188">
              <a:tabLst>
                <a:tab pos="623888" algn="l"/>
              </a:tabLst>
            </a:pPr>
            <a:r>
              <a:rPr lang="zh-CN" altLang="en-US" sz="2000" dirty="0"/>
              <a:t>被保证人是指票据关系中已有的债务人</a:t>
            </a:r>
            <a:r>
              <a:rPr lang="en-US" altLang="zh-CN" sz="2000" dirty="0"/>
              <a:t>,</a:t>
            </a:r>
            <a:r>
              <a:rPr lang="zh-CN" altLang="en-US" sz="2000" dirty="0"/>
              <a:t>包括出票人、背书人、承兑人等</a:t>
            </a:r>
            <a:r>
              <a:rPr lang="en-US" altLang="zh-CN" sz="2000" dirty="0"/>
              <a:t>.</a:t>
            </a:r>
            <a:r>
              <a:rPr lang="zh-CN" altLang="en-US" sz="2000" dirty="0" smtClean="0"/>
              <a:t>票据债务人一旦</a:t>
            </a:r>
            <a:r>
              <a:rPr lang="zh-CN" altLang="en-US" sz="2000" dirty="0"/>
              <a:t>由他人为其提供保证</a:t>
            </a:r>
            <a:r>
              <a:rPr lang="en-US" altLang="zh-CN" sz="2000" dirty="0"/>
              <a:t>,</a:t>
            </a:r>
            <a:r>
              <a:rPr lang="zh-CN" altLang="en-US" sz="2000" dirty="0"/>
              <a:t>其在保证关系中就被称为被保证人</a:t>
            </a:r>
            <a:r>
              <a:rPr lang="en-US" altLang="zh-CN" sz="2000" dirty="0" smtClean="0"/>
              <a:t>.</a:t>
            </a:r>
          </a:p>
          <a:p>
            <a:pPr indent="623888"/>
            <a:r>
              <a:rPr lang="en-US" altLang="zh-CN" sz="2400" dirty="0"/>
              <a:t>(</a:t>
            </a:r>
            <a:r>
              <a:rPr lang="zh-CN" altLang="en-US" sz="2400" dirty="0"/>
              <a:t>三</a:t>
            </a:r>
            <a:r>
              <a:rPr lang="en-US" altLang="zh-CN" sz="2400" dirty="0"/>
              <a:t>)</a:t>
            </a:r>
            <a:r>
              <a:rPr lang="zh-CN" altLang="en-US" sz="2400" dirty="0"/>
              <a:t>保证的记载事项</a:t>
            </a:r>
          </a:p>
          <a:p>
            <a:pPr indent="623888"/>
            <a:r>
              <a:rPr lang="zh-CN" altLang="en-US" sz="2000" dirty="0"/>
              <a:t>我国</a:t>
            </a:r>
            <a:r>
              <a:rPr lang="en-US" altLang="zh-CN" sz="2000" dirty="0"/>
              <a:t>«</a:t>
            </a:r>
            <a:r>
              <a:rPr lang="zh-CN" altLang="en-US" sz="2000" dirty="0"/>
              <a:t>票据法</a:t>
            </a:r>
            <a:r>
              <a:rPr lang="en-US" altLang="zh-CN" sz="2000" dirty="0"/>
              <a:t>»</a:t>
            </a:r>
            <a:r>
              <a:rPr lang="zh-CN" altLang="en-US" sz="2000" dirty="0"/>
              <a:t>规定</a:t>
            </a:r>
            <a:r>
              <a:rPr lang="en-US" altLang="zh-CN" sz="2000" dirty="0"/>
              <a:t>,</a:t>
            </a:r>
            <a:r>
              <a:rPr lang="zh-CN" altLang="en-US" sz="2000" dirty="0"/>
              <a:t>保证人必须在汇票或者粘单上记载下列事项</a:t>
            </a:r>
            <a:r>
              <a:rPr lang="en-US" altLang="zh-CN" sz="2000" dirty="0"/>
              <a:t>:</a:t>
            </a:r>
            <a:r>
              <a:rPr lang="zh-CN" altLang="en-US" sz="2000" dirty="0"/>
              <a:t>表明“保证”的字样</a:t>
            </a:r>
            <a:r>
              <a:rPr lang="en-US" altLang="zh-CN" sz="2000" dirty="0" smtClean="0"/>
              <a:t>;</a:t>
            </a:r>
            <a:r>
              <a:rPr lang="zh-CN" altLang="en-US" sz="2000" dirty="0" smtClean="0"/>
              <a:t>保证人</a:t>
            </a:r>
            <a:r>
              <a:rPr lang="zh-CN" altLang="en-US" sz="2000" dirty="0"/>
              <a:t>名称和住所</a:t>
            </a:r>
            <a:r>
              <a:rPr lang="en-US" altLang="zh-CN" sz="2000" dirty="0"/>
              <a:t>;</a:t>
            </a:r>
            <a:r>
              <a:rPr lang="zh-CN" altLang="en-US" sz="2000" dirty="0"/>
              <a:t>被保证人的名称</a:t>
            </a:r>
            <a:r>
              <a:rPr lang="en-US" altLang="zh-CN" sz="2000" dirty="0"/>
              <a:t>;</a:t>
            </a:r>
            <a:r>
              <a:rPr lang="zh-CN" altLang="en-US" sz="2000" dirty="0"/>
              <a:t>保证日期</a:t>
            </a:r>
            <a:r>
              <a:rPr lang="en-US" altLang="zh-CN" sz="2000" dirty="0"/>
              <a:t>;</a:t>
            </a:r>
            <a:r>
              <a:rPr lang="zh-CN" altLang="en-US" sz="2000" dirty="0"/>
              <a:t>保证人签章</a:t>
            </a:r>
            <a:r>
              <a:rPr lang="en-US" altLang="zh-CN" sz="2000" dirty="0"/>
              <a:t>.</a:t>
            </a:r>
          </a:p>
          <a:p>
            <a:pPr indent="623888"/>
            <a:r>
              <a:rPr lang="en-US" altLang="zh-CN" sz="2400" dirty="0"/>
              <a:t>(</a:t>
            </a:r>
            <a:r>
              <a:rPr lang="zh-CN" altLang="en-US" sz="2400" dirty="0"/>
              <a:t>四</a:t>
            </a:r>
            <a:r>
              <a:rPr lang="en-US" altLang="zh-CN" sz="2400" dirty="0"/>
              <a:t>)</a:t>
            </a:r>
            <a:r>
              <a:rPr lang="zh-CN" altLang="en-US" sz="2400" dirty="0"/>
              <a:t>保证的效力</a:t>
            </a:r>
          </a:p>
          <a:p>
            <a:pPr indent="623888"/>
            <a:r>
              <a:rPr lang="zh-CN" altLang="en-US" sz="2000" dirty="0"/>
              <a:t>保证一旦成立</a:t>
            </a:r>
            <a:r>
              <a:rPr lang="en-US" altLang="zh-CN" sz="2000" dirty="0"/>
              <a:t>,</a:t>
            </a:r>
            <a:r>
              <a:rPr lang="zh-CN" altLang="en-US" sz="2000" dirty="0"/>
              <a:t>即在保证人与被保证人之间产生法律效力</a:t>
            </a:r>
            <a:r>
              <a:rPr lang="en-US" altLang="zh-CN" sz="2000" dirty="0"/>
              <a:t>,</a:t>
            </a:r>
            <a:r>
              <a:rPr lang="zh-CN" altLang="en-US" sz="2000" dirty="0" smtClean="0"/>
              <a:t>保证人必须对保证行为承担相应</a:t>
            </a:r>
            <a:r>
              <a:rPr lang="zh-CN" altLang="en-US" sz="2000" dirty="0"/>
              <a:t>的责任</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665087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汇 票</a:t>
            </a:r>
            <a:r>
              <a:rPr lang="zh-CN" altLang="en-US" sz="3200" b="1" dirty="0"/>
              <a:t>　</a:t>
            </a:r>
          </a:p>
        </p:txBody>
      </p:sp>
      <p:sp>
        <p:nvSpPr>
          <p:cNvPr id="37" name="文本框 36"/>
          <p:cNvSpPr txBox="1"/>
          <p:nvPr/>
        </p:nvSpPr>
        <p:spPr>
          <a:xfrm>
            <a:off x="673929" y="892433"/>
            <a:ext cx="10977813" cy="4955203"/>
          </a:xfrm>
          <a:prstGeom prst="rect">
            <a:avLst/>
          </a:prstGeom>
          <a:noFill/>
        </p:spPr>
        <p:txBody>
          <a:bodyPr wrap="square" rtlCol="0">
            <a:spAutoFit/>
          </a:bodyPr>
          <a:lstStyle/>
          <a:p>
            <a:r>
              <a:rPr lang="zh-CN" altLang="en-US" sz="2400" b="1" dirty="0"/>
              <a:t>六、汇</a:t>
            </a:r>
            <a:r>
              <a:rPr lang="zh-CN" altLang="en-US" sz="2400" b="1" dirty="0" smtClean="0"/>
              <a:t>票的付款</a:t>
            </a:r>
            <a:endParaRPr lang="en-US" altLang="zh-CN" sz="2400" b="1" dirty="0" smtClean="0"/>
          </a:p>
          <a:p>
            <a:pPr marL="177800" indent="446088"/>
            <a:r>
              <a:rPr lang="en-US" altLang="zh-CN" sz="2400" dirty="0"/>
              <a:t>(</a:t>
            </a:r>
            <a:r>
              <a:rPr lang="zh-CN" altLang="en-US" sz="2400" dirty="0"/>
              <a:t>一</a:t>
            </a:r>
            <a:r>
              <a:rPr lang="en-US" altLang="zh-CN" sz="2400" dirty="0"/>
              <a:t>)</a:t>
            </a:r>
            <a:r>
              <a:rPr lang="zh-CN" altLang="en-US" sz="2400" dirty="0"/>
              <a:t>付款的概念</a:t>
            </a:r>
          </a:p>
          <a:p>
            <a:pPr marL="177800" indent="446088"/>
            <a:r>
              <a:rPr lang="zh-CN" altLang="en-US" sz="2000" dirty="0"/>
              <a:t>汇票的付款</a:t>
            </a:r>
            <a:r>
              <a:rPr lang="en-US" altLang="zh-CN" sz="2000" dirty="0"/>
              <a:t>,</a:t>
            </a:r>
            <a:r>
              <a:rPr lang="zh-CN" altLang="en-US" sz="2000" dirty="0"/>
              <a:t>是指付款人依据汇票文义支付汇票金额</a:t>
            </a:r>
            <a:r>
              <a:rPr lang="en-US" altLang="zh-CN" sz="2000" dirty="0"/>
              <a:t>,</a:t>
            </a:r>
            <a:r>
              <a:rPr lang="zh-CN" altLang="en-US" sz="2000" dirty="0"/>
              <a:t>以消灭汇票关系的行为</a:t>
            </a:r>
            <a:r>
              <a:rPr lang="en-US" altLang="zh-CN" sz="2000" dirty="0"/>
              <a:t>.</a:t>
            </a:r>
          </a:p>
          <a:p>
            <a:pPr marL="177800" indent="446088"/>
            <a:r>
              <a:rPr lang="en-US" altLang="zh-CN" sz="2400" dirty="0"/>
              <a:t>(</a:t>
            </a:r>
            <a:r>
              <a:rPr lang="zh-CN" altLang="en-US" sz="2400" dirty="0"/>
              <a:t>二</a:t>
            </a:r>
            <a:r>
              <a:rPr lang="en-US" altLang="zh-CN" sz="2400" dirty="0"/>
              <a:t>)</a:t>
            </a:r>
            <a:r>
              <a:rPr lang="zh-CN" altLang="en-US" sz="2400" dirty="0"/>
              <a:t>付款的程序</a:t>
            </a:r>
          </a:p>
          <a:p>
            <a:pPr marL="177800" indent="446088"/>
            <a:r>
              <a:rPr lang="zh-CN" altLang="en-US" sz="2000" dirty="0"/>
              <a:t>付款的程序包括付款提示与支付票款</a:t>
            </a:r>
            <a:r>
              <a:rPr lang="en-US" altLang="zh-CN" sz="2000" dirty="0"/>
              <a:t>.</a:t>
            </a:r>
          </a:p>
          <a:p>
            <a:pPr marL="623888" indent="357188"/>
            <a:r>
              <a:rPr lang="zh-CN" altLang="en-US" sz="2000" dirty="0" smtClean="0"/>
              <a:t>１</a:t>
            </a:r>
            <a:r>
              <a:rPr lang="en-US" altLang="zh-CN" sz="2000" dirty="0" smtClean="0"/>
              <a:t>.</a:t>
            </a:r>
            <a:r>
              <a:rPr lang="zh-CN" altLang="en-US" sz="2000" dirty="0" smtClean="0"/>
              <a:t>付款</a:t>
            </a:r>
            <a:r>
              <a:rPr lang="zh-CN" altLang="en-US" sz="2000" dirty="0"/>
              <a:t>提示</a:t>
            </a:r>
          </a:p>
          <a:p>
            <a:pPr marL="623888" indent="357188"/>
            <a:r>
              <a:rPr lang="zh-CN" altLang="en-US" sz="2000" dirty="0"/>
              <a:t>付款提示是指汇票的持票人向汇票的付款人或者代理付款人出示票据</a:t>
            </a:r>
            <a:r>
              <a:rPr lang="en-US" altLang="zh-CN" sz="2000" dirty="0"/>
              <a:t>,</a:t>
            </a:r>
            <a:r>
              <a:rPr lang="zh-CN" altLang="en-US" sz="2000" dirty="0" smtClean="0"/>
              <a:t>并请求其付款的行为</a:t>
            </a:r>
            <a:r>
              <a:rPr lang="en-US" altLang="zh-CN" sz="2000" dirty="0"/>
              <a:t>.</a:t>
            </a:r>
            <a:r>
              <a:rPr lang="zh-CN" altLang="en-US" sz="2000" dirty="0"/>
              <a:t>持票人提示付款应当在提示付款期间内进行</a:t>
            </a:r>
            <a:r>
              <a:rPr lang="en-US" altLang="zh-CN" sz="2000" dirty="0" smtClean="0"/>
              <a:t>.</a:t>
            </a:r>
          </a:p>
          <a:p>
            <a:pPr marL="623888" indent="357188"/>
            <a:r>
              <a:rPr lang="zh-CN" altLang="en-US" sz="2000" dirty="0" smtClean="0"/>
              <a:t>２</a:t>
            </a:r>
            <a:r>
              <a:rPr lang="en-US" altLang="zh-CN" sz="2000" dirty="0" smtClean="0"/>
              <a:t>.</a:t>
            </a:r>
            <a:r>
              <a:rPr lang="zh-CN" altLang="en-US" sz="2000" dirty="0" smtClean="0"/>
              <a:t> </a:t>
            </a:r>
            <a:r>
              <a:rPr lang="zh-CN" altLang="en-US" sz="2000" dirty="0"/>
              <a:t>支付票款</a:t>
            </a:r>
          </a:p>
          <a:p>
            <a:pPr marL="623888" indent="357188"/>
            <a:r>
              <a:rPr lang="zh-CN" altLang="en-US" sz="2000" dirty="0"/>
              <a:t>持票人依照规定提示付款的</a:t>
            </a:r>
            <a:r>
              <a:rPr lang="en-US" altLang="zh-CN" sz="2000" dirty="0"/>
              <a:t>,</a:t>
            </a:r>
            <a:r>
              <a:rPr lang="zh-CN" altLang="en-US" sz="2000" dirty="0"/>
              <a:t>付款人必须在当日足额付款</a:t>
            </a:r>
            <a:r>
              <a:rPr lang="en-US" altLang="zh-CN" sz="2000" dirty="0"/>
              <a:t>,</a:t>
            </a:r>
            <a:r>
              <a:rPr lang="zh-CN" altLang="en-US" sz="2000" dirty="0"/>
              <a:t>否则应承担迟延付款的责</a:t>
            </a:r>
          </a:p>
          <a:p>
            <a:pPr marL="623888" indent="357188"/>
            <a:r>
              <a:rPr lang="zh-CN" altLang="en-US" sz="2000" dirty="0"/>
              <a:t>任</a:t>
            </a:r>
            <a:r>
              <a:rPr lang="en-US" altLang="zh-CN" sz="2000" dirty="0"/>
              <a:t>.</a:t>
            </a:r>
            <a:r>
              <a:rPr lang="zh-CN" altLang="en-US" sz="2000" dirty="0"/>
              <a:t>付款人付款时</a:t>
            </a:r>
            <a:r>
              <a:rPr lang="en-US" altLang="zh-CN" sz="2000" dirty="0"/>
              <a:t>,</a:t>
            </a:r>
            <a:r>
              <a:rPr lang="zh-CN" altLang="en-US" sz="2000" dirty="0"/>
              <a:t>首先有权要求持票人在汇票上记载“收讫”字样并签章</a:t>
            </a:r>
            <a:r>
              <a:rPr lang="en-US" altLang="zh-CN" sz="2000" dirty="0"/>
              <a:t>,</a:t>
            </a:r>
            <a:r>
              <a:rPr lang="zh-CN" altLang="en-US" sz="2000" dirty="0"/>
              <a:t>以证明付款人已</a:t>
            </a:r>
          </a:p>
          <a:p>
            <a:pPr marL="623888" indent="357188"/>
            <a:r>
              <a:rPr lang="zh-CN" altLang="en-US" sz="2000" dirty="0"/>
              <a:t>经向持票人履行了付款义务</a:t>
            </a:r>
            <a:r>
              <a:rPr lang="en-US" altLang="zh-CN" sz="2000" dirty="0"/>
              <a:t>;</a:t>
            </a:r>
            <a:r>
              <a:rPr lang="zh-CN" altLang="en-US" sz="2000" dirty="0"/>
              <a:t>其次</a:t>
            </a:r>
            <a:r>
              <a:rPr lang="en-US" altLang="zh-CN" sz="2000" dirty="0"/>
              <a:t>,</a:t>
            </a:r>
            <a:r>
              <a:rPr lang="zh-CN" altLang="en-US" sz="2000" dirty="0"/>
              <a:t>付款人付款时有权要求持票人交出汇票</a:t>
            </a:r>
            <a:r>
              <a:rPr lang="en-US" altLang="zh-CN" sz="2000" dirty="0"/>
              <a:t>,</a:t>
            </a:r>
            <a:r>
              <a:rPr lang="zh-CN" altLang="en-US" sz="2000" dirty="0"/>
              <a:t>以防止该汇票</a:t>
            </a:r>
          </a:p>
          <a:p>
            <a:pPr marL="623888" indent="357188"/>
            <a:r>
              <a:rPr lang="zh-CN" altLang="en-US" sz="2000" dirty="0"/>
              <a:t>被善意第三人取得而导致付款人再次付款的情形发生</a:t>
            </a:r>
            <a:r>
              <a:rPr lang="en-US" altLang="zh-CN" sz="2000" dirty="0"/>
              <a:t>.</a:t>
            </a:r>
          </a:p>
          <a:p>
            <a:pPr marL="177800" indent="446088"/>
            <a:r>
              <a:rPr lang="en-US" altLang="zh-CN" sz="2400" dirty="0"/>
              <a:t>(</a:t>
            </a:r>
            <a:r>
              <a:rPr lang="zh-CN" altLang="en-US" sz="2400" dirty="0"/>
              <a:t>三</a:t>
            </a:r>
            <a:r>
              <a:rPr lang="en-US" altLang="zh-CN" sz="2400" dirty="0"/>
              <a:t>)</a:t>
            </a:r>
            <a:r>
              <a:rPr lang="zh-CN" altLang="en-US" sz="2400" dirty="0"/>
              <a:t>付款的效力</a:t>
            </a:r>
          </a:p>
          <a:p>
            <a:pPr marL="177800" indent="446088"/>
            <a:r>
              <a:rPr lang="zh-CN" altLang="en-US" sz="2000" dirty="0"/>
              <a:t>付款人依法足额付款后</a:t>
            </a:r>
            <a:r>
              <a:rPr lang="en-US" altLang="zh-CN" sz="2000" dirty="0"/>
              <a:t>,</a:t>
            </a:r>
            <a:r>
              <a:rPr lang="zh-CN" altLang="en-US" sz="2000" dirty="0"/>
              <a:t>票据关系随之消灭</a:t>
            </a:r>
            <a:r>
              <a:rPr lang="en-US" altLang="zh-CN" sz="2000" dirty="0"/>
              <a:t>,</a:t>
            </a:r>
            <a:r>
              <a:rPr lang="zh-CN" altLang="en-US" sz="2000" dirty="0"/>
              <a:t>全体汇票债务人的责任解除</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32720687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汇 票</a:t>
            </a:r>
            <a:r>
              <a:rPr lang="zh-CN" altLang="en-US" sz="3200" b="1" dirty="0"/>
              <a:t>　</a:t>
            </a:r>
          </a:p>
        </p:txBody>
      </p:sp>
      <p:sp>
        <p:nvSpPr>
          <p:cNvPr id="37" name="文本框 36"/>
          <p:cNvSpPr txBox="1"/>
          <p:nvPr/>
        </p:nvSpPr>
        <p:spPr>
          <a:xfrm>
            <a:off x="673929" y="892433"/>
            <a:ext cx="10977813" cy="3970318"/>
          </a:xfrm>
          <a:prstGeom prst="rect">
            <a:avLst/>
          </a:prstGeom>
          <a:noFill/>
        </p:spPr>
        <p:txBody>
          <a:bodyPr wrap="square" rtlCol="0">
            <a:spAutoFit/>
          </a:bodyPr>
          <a:lstStyle/>
          <a:p>
            <a:r>
              <a:rPr lang="zh-CN" altLang="en-US" sz="2400" b="1" dirty="0"/>
              <a:t>七、汇</a:t>
            </a:r>
            <a:r>
              <a:rPr lang="zh-CN" altLang="en-US" sz="2400" b="1" dirty="0" smtClean="0"/>
              <a:t>票的追索权</a:t>
            </a:r>
            <a:endParaRPr lang="en-US" altLang="zh-CN" sz="2400" b="1" dirty="0" smtClean="0"/>
          </a:p>
          <a:p>
            <a:pPr indent="623888"/>
            <a:r>
              <a:rPr lang="en-US" altLang="zh-CN" sz="2400" dirty="0"/>
              <a:t>(</a:t>
            </a:r>
            <a:r>
              <a:rPr lang="zh-CN" altLang="en-US" sz="2400" dirty="0"/>
              <a:t>一</a:t>
            </a:r>
            <a:r>
              <a:rPr lang="en-US" altLang="zh-CN" sz="2400" dirty="0"/>
              <a:t>)</a:t>
            </a:r>
            <a:r>
              <a:rPr lang="zh-CN" altLang="en-US" sz="2400" dirty="0"/>
              <a:t>追索权的概念</a:t>
            </a:r>
          </a:p>
          <a:p>
            <a:pPr marL="177800" indent="446088"/>
            <a:r>
              <a:rPr lang="zh-CN" altLang="en-US" sz="2000" dirty="0"/>
              <a:t>汇票追索权</a:t>
            </a:r>
            <a:r>
              <a:rPr lang="en-US" altLang="zh-CN" sz="2000" dirty="0"/>
              <a:t>,</a:t>
            </a:r>
            <a:r>
              <a:rPr lang="zh-CN" altLang="en-US" sz="2000" dirty="0"/>
              <a:t>是指付款人拒绝付款</a:t>
            </a:r>
            <a:r>
              <a:rPr lang="en-US" altLang="zh-CN" sz="2000" dirty="0"/>
              <a:t>,</a:t>
            </a:r>
            <a:r>
              <a:rPr lang="zh-CN" altLang="en-US" sz="2000" dirty="0"/>
              <a:t>或者拒绝承兑</a:t>
            </a:r>
            <a:r>
              <a:rPr lang="en-US" altLang="zh-CN" sz="2000" dirty="0"/>
              <a:t>,</a:t>
            </a:r>
            <a:r>
              <a:rPr lang="zh-CN" altLang="en-US" sz="2000" dirty="0"/>
              <a:t>或者由于</a:t>
            </a:r>
            <a:r>
              <a:rPr lang="zh-CN" altLang="en-US" sz="2000" dirty="0" smtClean="0"/>
              <a:t>其他法定原因预计在票据到期前</a:t>
            </a:r>
            <a:r>
              <a:rPr lang="zh-CN" altLang="en-US" sz="2000" dirty="0"/>
              <a:t>得不到付款的</a:t>
            </a:r>
            <a:r>
              <a:rPr lang="en-US" altLang="zh-CN" sz="2000" dirty="0"/>
              <a:t>,</a:t>
            </a:r>
            <a:r>
              <a:rPr lang="zh-CN" altLang="en-US" sz="2000" dirty="0"/>
              <a:t>由持票人向其前手请求偿还汇票金额、利息及其他法定款项</a:t>
            </a:r>
            <a:r>
              <a:rPr lang="zh-CN" altLang="en-US" sz="2000" dirty="0" smtClean="0"/>
              <a:t>的一种票据权</a:t>
            </a:r>
            <a:r>
              <a:rPr lang="zh-CN" altLang="en-US" sz="2000" dirty="0"/>
              <a:t>利</a:t>
            </a:r>
            <a:r>
              <a:rPr lang="en-US" altLang="zh-CN" sz="2000" dirty="0"/>
              <a:t>.</a:t>
            </a:r>
            <a:r>
              <a:rPr lang="zh-CN" altLang="en-US" sz="2000" dirty="0"/>
              <a:t>持票人只有在行使第一次权利未实现时才能行使追索权</a:t>
            </a:r>
            <a:r>
              <a:rPr lang="en-US" altLang="zh-CN" sz="2000" dirty="0"/>
              <a:t>,</a:t>
            </a:r>
            <a:r>
              <a:rPr lang="zh-CN" altLang="en-US" sz="2000" dirty="0" smtClean="0"/>
              <a:t>故追索权也称第二次请</a:t>
            </a:r>
            <a:r>
              <a:rPr lang="zh-TW" altLang="en-US" sz="2000" dirty="0" smtClean="0"/>
              <a:t>求权</a:t>
            </a:r>
            <a:r>
              <a:rPr lang="en-US" altLang="zh-TW" sz="2000" dirty="0" smtClean="0"/>
              <a:t>.</a:t>
            </a:r>
          </a:p>
          <a:p>
            <a:pPr indent="623888"/>
            <a:r>
              <a:rPr lang="en-US" altLang="zh-TW" sz="2400" dirty="0" smtClean="0"/>
              <a:t>(</a:t>
            </a:r>
            <a:r>
              <a:rPr lang="zh-CN" altLang="en-US" sz="2400" dirty="0" smtClean="0"/>
              <a:t>二</a:t>
            </a:r>
            <a:r>
              <a:rPr lang="en-US" altLang="zh-CN" sz="2400" dirty="0"/>
              <a:t>)</a:t>
            </a:r>
            <a:r>
              <a:rPr lang="zh-CN" altLang="en-US" sz="2400" dirty="0"/>
              <a:t>追索权的行使</a:t>
            </a:r>
            <a:r>
              <a:rPr lang="zh-CN" altLang="en-US" sz="2400" dirty="0" smtClean="0"/>
              <a:t>要件</a:t>
            </a:r>
            <a:endParaRPr lang="en-US" altLang="zh-CN" sz="2400" dirty="0" smtClean="0"/>
          </a:p>
          <a:p>
            <a:pPr indent="623888"/>
            <a:r>
              <a:rPr lang="zh-CN" altLang="en-US" sz="2000" dirty="0" smtClean="0"/>
              <a:t>行使追索权必须具备</a:t>
            </a:r>
            <a:r>
              <a:rPr lang="zh-CN" altLang="en-US" sz="2000" dirty="0"/>
              <a:t>一定的要件</a:t>
            </a:r>
            <a:r>
              <a:rPr lang="en-US" altLang="zh-CN" sz="2000" dirty="0"/>
              <a:t>,</a:t>
            </a:r>
            <a:r>
              <a:rPr lang="zh-CN" altLang="en-US" sz="2000" dirty="0"/>
              <a:t>包括实质要件和形式要件</a:t>
            </a:r>
            <a:r>
              <a:rPr lang="en-US" altLang="zh-CN" sz="2000" dirty="0"/>
              <a:t>.</a:t>
            </a:r>
          </a:p>
          <a:p>
            <a:pPr indent="981075"/>
            <a:r>
              <a:rPr lang="zh-CN" altLang="en-US" sz="2000" dirty="0" smtClean="0"/>
              <a:t>１ </a:t>
            </a:r>
            <a:r>
              <a:rPr lang="en-US" altLang="zh-CN" sz="2000" dirty="0" smtClean="0"/>
              <a:t>.</a:t>
            </a:r>
            <a:r>
              <a:rPr lang="zh-CN" altLang="en-US" sz="2000" dirty="0" smtClean="0"/>
              <a:t>追索权</a:t>
            </a:r>
            <a:r>
              <a:rPr lang="zh-CN" altLang="en-US" sz="2000" dirty="0"/>
              <a:t>行使的实质要件</a:t>
            </a:r>
          </a:p>
          <a:p>
            <a:pPr indent="981075"/>
            <a:r>
              <a:rPr lang="zh-CN" altLang="en-US" sz="2000" dirty="0"/>
              <a:t>实质要件是指持票人行使追索权的法定原因</a:t>
            </a:r>
            <a:r>
              <a:rPr lang="en-US" altLang="zh-CN" sz="2000" dirty="0" smtClean="0"/>
              <a:t>.</a:t>
            </a:r>
          </a:p>
          <a:p>
            <a:pPr indent="981075"/>
            <a:r>
              <a:rPr lang="zh-CN" altLang="en-US" sz="2000" dirty="0" smtClean="0"/>
              <a:t>２</a:t>
            </a:r>
            <a:r>
              <a:rPr lang="en-US" altLang="zh-CN" sz="2000" dirty="0" smtClean="0"/>
              <a:t>.</a:t>
            </a:r>
            <a:r>
              <a:rPr lang="zh-CN" altLang="en-US" sz="2000" dirty="0" smtClean="0"/>
              <a:t> </a:t>
            </a:r>
            <a:r>
              <a:rPr lang="zh-CN" altLang="en-US" sz="2000" dirty="0"/>
              <a:t>追索权行使的形式要件</a:t>
            </a:r>
          </a:p>
          <a:p>
            <a:pPr indent="981075"/>
            <a:r>
              <a:rPr lang="zh-CN" altLang="en-US" sz="2000" dirty="0"/>
              <a:t>形式要件是指行使追索权必须遵循一定的程序</a:t>
            </a:r>
            <a:r>
              <a:rPr lang="en-US" altLang="zh-CN" sz="2000" dirty="0"/>
              <a:t>,</a:t>
            </a:r>
            <a:r>
              <a:rPr lang="zh-CN" altLang="en-US" sz="2000" dirty="0"/>
              <a:t>履行法定的保全追索权的手续</a:t>
            </a:r>
            <a:r>
              <a:rPr lang="en-US" altLang="zh-CN" sz="2000" dirty="0"/>
              <a:t>,</a:t>
            </a:r>
            <a:r>
              <a:rPr lang="zh-CN" altLang="en-US" sz="2000" dirty="0"/>
              <a:t>具备相</a:t>
            </a:r>
          </a:p>
          <a:p>
            <a:pPr indent="981075"/>
            <a:r>
              <a:rPr lang="zh-CN" altLang="en-US" sz="2000" dirty="0"/>
              <a:t>应的条件</a:t>
            </a:r>
            <a:r>
              <a:rPr lang="en-US" altLang="zh-CN" sz="2000" dirty="0" smtClean="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0499803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汇 票</a:t>
            </a:r>
            <a:r>
              <a:rPr lang="zh-CN" altLang="en-US" sz="3200" b="1" dirty="0"/>
              <a:t>　</a:t>
            </a:r>
          </a:p>
        </p:txBody>
      </p:sp>
      <p:sp>
        <p:nvSpPr>
          <p:cNvPr id="37" name="文本框 36"/>
          <p:cNvSpPr txBox="1"/>
          <p:nvPr/>
        </p:nvSpPr>
        <p:spPr>
          <a:xfrm>
            <a:off x="673929" y="892433"/>
            <a:ext cx="10977813" cy="5078313"/>
          </a:xfrm>
          <a:prstGeom prst="rect">
            <a:avLst/>
          </a:prstGeom>
          <a:noFill/>
        </p:spPr>
        <p:txBody>
          <a:bodyPr wrap="square" rtlCol="0">
            <a:spAutoFit/>
          </a:bodyPr>
          <a:lstStyle/>
          <a:p>
            <a:pPr indent="712788"/>
            <a:r>
              <a:rPr lang="en-US" altLang="zh-CN" sz="2400" dirty="0" smtClean="0"/>
              <a:t>(</a:t>
            </a:r>
            <a:r>
              <a:rPr lang="zh-CN" altLang="en-US" sz="2400" dirty="0"/>
              <a:t>三</a:t>
            </a:r>
            <a:r>
              <a:rPr lang="en-US" altLang="zh-CN" sz="2400" dirty="0"/>
              <a:t>)</a:t>
            </a:r>
            <a:r>
              <a:rPr lang="zh-CN" altLang="en-US" sz="2400" dirty="0"/>
              <a:t>追索权的行使</a:t>
            </a:r>
          </a:p>
          <a:p>
            <a:pPr indent="712788"/>
            <a:r>
              <a:rPr lang="zh-CN" altLang="en-US" sz="2000" dirty="0" smtClean="0"/>
              <a:t>１</a:t>
            </a:r>
            <a:r>
              <a:rPr lang="en-US" altLang="zh-CN" sz="2000" dirty="0" smtClean="0"/>
              <a:t>.</a:t>
            </a:r>
            <a:r>
              <a:rPr lang="zh-CN" altLang="en-US" sz="2000" dirty="0" smtClean="0"/>
              <a:t>发出追索</a:t>
            </a:r>
            <a:r>
              <a:rPr lang="zh-CN" altLang="en-US" sz="2000" dirty="0"/>
              <a:t>通知</a:t>
            </a:r>
          </a:p>
          <a:p>
            <a:pPr indent="981075"/>
            <a:r>
              <a:rPr lang="en-US" altLang="zh-CN" sz="2000" dirty="0"/>
              <a:t>(</a:t>
            </a:r>
            <a:r>
              <a:rPr lang="zh-CN" altLang="en-US" sz="2000" dirty="0"/>
              <a:t>１</a:t>
            </a:r>
            <a:r>
              <a:rPr lang="en-US" altLang="zh-CN" sz="2000" dirty="0"/>
              <a:t>)</a:t>
            </a:r>
            <a:r>
              <a:rPr lang="zh-CN" altLang="en-US" sz="2000" dirty="0"/>
              <a:t>通知的当事人</a:t>
            </a:r>
            <a:r>
              <a:rPr lang="en-US" altLang="zh-CN" sz="2000" dirty="0" smtClean="0"/>
              <a:t>. </a:t>
            </a:r>
            <a:r>
              <a:rPr lang="en-US" altLang="zh-CN" sz="2000" dirty="0"/>
              <a:t>(</a:t>
            </a:r>
            <a:r>
              <a:rPr lang="zh-CN" altLang="en-US" sz="2000" dirty="0"/>
              <a:t>２</a:t>
            </a:r>
            <a:r>
              <a:rPr lang="en-US" altLang="zh-CN" sz="2000" dirty="0"/>
              <a:t>)</a:t>
            </a:r>
            <a:r>
              <a:rPr lang="zh-CN" altLang="en-US" sz="2000" dirty="0"/>
              <a:t>通知的期限</a:t>
            </a:r>
            <a:r>
              <a:rPr lang="en-US" altLang="zh-CN" sz="2000" dirty="0" smtClean="0"/>
              <a:t>. </a:t>
            </a:r>
          </a:p>
          <a:p>
            <a:pPr indent="981075"/>
            <a:r>
              <a:rPr lang="en-US" altLang="zh-CN" sz="2000" dirty="0" smtClean="0"/>
              <a:t>(</a:t>
            </a:r>
            <a:r>
              <a:rPr lang="zh-CN" altLang="en-US" sz="2000" dirty="0"/>
              <a:t>３</a:t>
            </a:r>
            <a:r>
              <a:rPr lang="en-US" altLang="zh-CN" sz="2000" dirty="0"/>
              <a:t>)</a:t>
            </a:r>
            <a:r>
              <a:rPr lang="zh-CN" altLang="en-US" sz="2000" dirty="0"/>
              <a:t>通知的方式及应记载的内容</a:t>
            </a:r>
            <a:r>
              <a:rPr lang="en-US" altLang="zh-CN" sz="2000" dirty="0" smtClean="0"/>
              <a:t>. </a:t>
            </a:r>
            <a:r>
              <a:rPr lang="en-US" altLang="zh-CN" sz="2000" dirty="0"/>
              <a:t>(</a:t>
            </a:r>
            <a:r>
              <a:rPr lang="zh-CN" altLang="en-US" sz="2000" dirty="0"/>
              <a:t>４</a:t>
            </a:r>
            <a:r>
              <a:rPr lang="en-US" altLang="zh-CN" sz="2000" dirty="0"/>
              <a:t>)</a:t>
            </a:r>
            <a:r>
              <a:rPr lang="zh-CN" altLang="en-US" sz="2000" dirty="0"/>
              <a:t>未在规定期限内发出追索通知的后果</a:t>
            </a:r>
            <a:r>
              <a:rPr lang="en-US" altLang="zh-CN" sz="2000" dirty="0" smtClean="0"/>
              <a:t>.</a:t>
            </a:r>
          </a:p>
          <a:p>
            <a:pPr indent="712788"/>
            <a:r>
              <a:rPr lang="zh-CN" altLang="en-US" sz="2000" dirty="0" smtClean="0"/>
              <a:t>２</a:t>
            </a:r>
            <a:r>
              <a:rPr lang="en-US" altLang="zh-CN" sz="2000" dirty="0" smtClean="0"/>
              <a:t>.</a:t>
            </a:r>
            <a:r>
              <a:rPr lang="zh-CN" altLang="en-US" sz="2000" dirty="0" smtClean="0"/>
              <a:t> </a:t>
            </a:r>
            <a:r>
              <a:rPr lang="zh-CN" altLang="en-US" sz="2000" dirty="0"/>
              <a:t>确定追索对象和责任承担</a:t>
            </a:r>
          </a:p>
          <a:p>
            <a:pPr indent="981075"/>
            <a:r>
              <a:rPr lang="en-US" altLang="zh-CN" sz="2000" dirty="0"/>
              <a:t>(</a:t>
            </a:r>
            <a:r>
              <a:rPr lang="zh-CN" altLang="en-US" sz="2000" dirty="0"/>
              <a:t>１</a:t>
            </a:r>
            <a:r>
              <a:rPr lang="en-US" altLang="zh-CN" sz="2000" dirty="0"/>
              <a:t>)</a:t>
            </a:r>
            <a:r>
              <a:rPr lang="zh-CN" altLang="en-US" sz="2000" dirty="0"/>
              <a:t>确定追索对象</a:t>
            </a:r>
            <a:r>
              <a:rPr lang="en-US" altLang="zh-CN" sz="2000" dirty="0"/>
              <a:t>.</a:t>
            </a:r>
          </a:p>
          <a:p>
            <a:pPr indent="981075"/>
            <a:r>
              <a:rPr lang="zh-CN" altLang="en-US" sz="2000" dirty="0"/>
              <a:t>追索对象包括汇票的出票人、背书人、承兑人和保证人</a:t>
            </a:r>
            <a:r>
              <a:rPr lang="en-US" altLang="zh-CN" sz="2000" dirty="0" smtClean="0"/>
              <a:t>.</a:t>
            </a:r>
          </a:p>
          <a:p>
            <a:pPr indent="981075"/>
            <a:r>
              <a:rPr lang="en-US" altLang="zh-CN" sz="2000" dirty="0" smtClean="0"/>
              <a:t> </a:t>
            </a:r>
            <a:r>
              <a:rPr lang="en-US" altLang="zh-CN" sz="2000" dirty="0"/>
              <a:t>(</a:t>
            </a:r>
            <a:r>
              <a:rPr lang="zh-CN" altLang="en-US" sz="2000" dirty="0"/>
              <a:t>２</a:t>
            </a:r>
            <a:r>
              <a:rPr lang="en-US" altLang="zh-CN" sz="2000" dirty="0"/>
              <a:t>)</a:t>
            </a:r>
            <a:r>
              <a:rPr lang="zh-CN" altLang="en-US" sz="2000" dirty="0"/>
              <a:t>被追索人的责任承担</a:t>
            </a:r>
            <a:r>
              <a:rPr lang="en-US" altLang="zh-CN" sz="2000" dirty="0"/>
              <a:t>.</a:t>
            </a:r>
          </a:p>
          <a:p>
            <a:pPr indent="981075"/>
            <a:r>
              <a:rPr lang="zh-CN" altLang="en-US" sz="2000" dirty="0"/>
              <a:t>被追索人对持票人承担连带责任</a:t>
            </a:r>
            <a:r>
              <a:rPr lang="en-US" altLang="zh-CN" sz="2000" dirty="0" smtClean="0"/>
              <a:t>.</a:t>
            </a:r>
          </a:p>
          <a:p>
            <a:pPr indent="712788"/>
            <a:r>
              <a:rPr lang="zh-CN" altLang="en-US" sz="2000" dirty="0" smtClean="0"/>
              <a:t>３</a:t>
            </a:r>
            <a:r>
              <a:rPr lang="en-US" altLang="zh-CN" sz="2000" dirty="0" smtClean="0"/>
              <a:t>.</a:t>
            </a:r>
            <a:r>
              <a:rPr lang="zh-CN" altLang="en-US" sz="2000" dirty="0" smtClean="0"/>
              <a:t> </a:t>
            </a:r>
            <a:r>
              <a:rPr lang="zh-CN" altLang="en-US" sz="2000" dirty="0"/>
              <a:t>被追索人清偿</a:t>
            </a:r>
          </a:p>
          <a:p>
            <a:pPr indent="1069975"/>
            <a:r>
              <a:rPr lang="zh-CN" altLang="en-US" sz="2000" dirty="0"/>
              <a:t>最初追索权的追索金额包括</a:t>
            </a:r>
            <a:r>
              <a:rPr lang="en-US" altLang="zh-CN" sz="2000" dirty="0"/>
              <a:t>:</a:t>
            </a:r>
            <a:r>
              <a:rPr lang="zh-CN" altLang="en-US" sz="2000" dirty="0"/>
              <a:t>被拒绝付款的汇票金额</a:t>
            </a:r>
            <a:r>
              <a:rPr lang="en-US" altLang="zh-CN" sz="2000" dirty="0"/>
              <a:t>;</a:t>
            </a:r>
            <a:r>
              <a:rPr lang="zh-CN" altLang="en-US" sz="2000" dirty="0"/>
              <a:t>汇票金额自到期日或者提示付款</a:t>
            </a:r>
          </a:p>
          <a:p>
            <a:pPr marL="623888" indent="446088"/>
            <a:r>
              <a:rPr lang="zh-CN" altLang="en-US" sz="2000" dirty="0"/>
              <a:t>日起至清偿日止</a:t>
            </a:r>
            <a:r>
              <a:rPr lang="en-US" altLang="zh-CN" sz="2000" dirty="0"/>
              <a:t>,</a:t>
            </a:r>
            <a:r>
              <a:rPr lang="zh-CN" altLang="en-US" sz="2000" dirty="0"/>
              <a:t>按中国人民银行规定的利率计算的利息</a:t>
            </a:r>
            <a:r>
              <a:rPr lang="en-US" altLang="zh-CN" sz="2000" dirty="0"/>
              <a:t>;</a:t>
            </a:r>
            <a:r>
              <a:rPr lang="zh-CN" altLang="en-US" sz="2000" dirty="0" smtClean="0"/>
              <a:t>取得有关拒绝证明和发出通知书的费</a:t>
            </a:r>
            <a:r>
              <a:rPr lang="zh-CN" altLang="en-US" sz="2000" dirty="0"/>
              <a:t>用</a:t>
            </a:r>
            <a:r>
              <a:rPr lang="en-US" altLang="zh-CN" sz="2000" dirty="0" smtClean="0"/>
              <a:t>.</a:t>
            </a:r>
          </a:p>
          <a:p>
            <a:pPr indent="712788"/>
            <a:r>
              <a:rPr lang="zh-CN" altLang="en-US" sz="2000" dirty="0" smtClean="0"/>
              <a:t>４</a:t>
            </a:r>
            <a:r>
              <a:rPr lang="en-US" altLang="zh-CN" sz="2000" dirty="0" smtClean="0"/>
              <a:t>.</a:t>
            </a:r>
            <a:r>
              <a:rPr lang="zh-CN" altLang="en-US" sz="2000" dirty="0" smtClean="0"/>
              <a:t>追索权人受领</a:t>
            </a:r>
            <a:endParaRPr lang="zh-CN" altLang="en-US" sz="2000" dirty="0"/>
          </a:p>
          <a:p>
            <a:pPr indent="1069975"/>
            <a:r>
              <a:rPr lang="zh-CN" altLang="en-US" sz="2000" dirty="0"/>
              <a:t>追索权人在受领追索金额时</a:t>
            </a:r>
            <a:r>
              <a:rPr lang="en-US" altLang="zh-CN" sz="2000" dirty="0"/>
              <a:t>,</a:t>
            </a:r>
            <a:r>
              <a:rPr lang="zh-CN" altLang="en-US" sz="2000" dirty="0"/>
              <a:t>负有交出汇票、拒绝证明及出具收据的义务</a:t>
            </a:r>
            <a:r>
              <a:rPr lang="en-US" altLang="zh-CN" sz="2000" dirty="0"/>
              <a:t>,</a:t>
            </a:r>
            <a:r>
              <a:rPr lang="zh-CN" altLang="en-US" sz="2000" dirty="0"/>
              <a:t>这也是被追</a:t>
            </a:r>
          </a:p>
          <a:p>
            <a:pPr indent="1069975"/>
            <a:r>
              <a:rPr lang="zh-CN" altLang="en-US" sz="2000" dirty="0"/>
              <a:t>索人的一项权利</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9086791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本 票</a:t>
            </a:r>
            <a:endParaRPr lang="zh-CN" altLang="en-US" sz="3200" b="1" dirty="0"/>
          </a:p>
        </p:txBody>
      </p:sp>
      <p:sp>
        <p:nvSpPr>
          <p:cNvPr id="37" name="文本框 36"/>
          <p:cNvSpPr txBox="1"/>
          <p:nvPr/>
        </p:nvSpPr>
        <p:spPr>
          <a:xfrm>
            <a:off x="673929" y="892433"/>
            <a:ext cx="10977813" cy="5078313"/>
          </a:xfrm>
          <a:prstGeom prst="rect">
            <a:avLst/>
          </a:prstGeom>
          <a:noFill/>
        </p:spPr>
        <p:txBody>
          <a:bodyPr wrap="square" rtlCol="0">
            <a:spAutoFit/>
          </a:bodyPr>
          <a:lstStyle/>
          <a:p>
            <a:r>
              <a:rPr lang="zh-CN" altLang="en-US" sz="2400" b="1" dirty="0"/>
              <a:t>一、本票概述</a:t>
            </a:r>
          </a:p>
          <a:p>
            <a:pPr indent="534988"/>
            <a:r>
              <a:rPr lang="en-US" altLang="zh-CN" sz="2400" dirty="0"/>
              <a:t>(</a:t>
            </a:r>
            <a:r>
              <a:rPr lang="zh-CN" altLang="en-US" sz="2400" dirty="0"/>
              <a:t>一</a:t>
            </a:r>
            <a:r>
              <a:rPr lang="en-US" altLang="zh-CN" sz="2400" dirty="0"/>
              <a:t>)</a:t>
            </a:r>
            <a:r>
              <a:rPr lang="zh-CN" altLang="en-US" sz="2400" dirty="0"/>
              <a:t>本票的概念</a:t>
            </a:r>
          </a:p>
          <a:p>
            <a:pPr indent="534988"/>
            <a:r>
              <a:rPr lang="zh-CN" altLang="en-US" sz="2000" dirty="0"/>
              <a:t>本票是出票人签发的</a:t>
            </a:r>
            <a:r>
              <a:rPr lang="en-US" altLang="zh-CN" sz="2000" dirty="0"/>
              <a:t>,</a:t>
            </a:r>
            <a:r>
              <a:rPr lang="zh-CN" altLang="en-US" sz="2000" dirty="0"/>
              <a:t>承诺自己在见票时无条件支付确定的金额给收款人或者持票</a:t>
            </a:r>
            <a:r>
              <a:rPr lang="zh-CN" altLang="en-US" sz="2000" dirty="0" smtClean="0"/>
              <a:t>人的票据</a:t>
            </a:r>
            <a:r>
              <a:rPr lang="en-US" altLang="zh-CN" sz="2000" dirty="0"/>
              <a:t>.</a:t>
            </a:r>
          </a:p>
          <a:p>
            <a:pPr indent="534988"/>
            <a:r>
              <a:rPr lang="zh-CN" altLang="en-US" sz="2000" dirty="0"/>
              <a:t>与汇票、支票及其他国家的本票相比</a:t>
            </a:r>
            <a:r>
              <a:rPr lang="en-US" altLang="zh-CN" sz="2000" dirty="0"/>
              <a:t>,</a:t>
            </a:r>
            <a:r>
              <a:rPr lang="zh-CN" altLang="en-US" sz="2000" dirty="0"/>
              <a:t>本票具有以下特征</a:t>
            </a:r>
            <a:r>
              <a:rPr lang="en-US" altLang="zh-CN" sz="2000" dirty="0"/>
              <a:t>:</a:t>
            </a:r>
            <a:r>
              <a:rPr lang="zh-CN" altLang="en-US" sz="2000" dirty="0"/>
              <a:t>本票是自付票据</a:t>
            </a:r>
            <a:r>
              <a:rPr lang="en-US" altLang="zh-CN" sz="2000" dirty="0"/>
              <a:t>,</a:t>
            </a:r>
            <a:r>
              <a:rPr lang="zh-CN" altLang="en-US" sz="2000" dirty="0" smtClean="0"/>
              <a:t>即约定由出票人自己付款</a:t>
            </a:r>
            <a:r>
              <a:rPr lang="zh-CN" altLang="en-US" sz="2000" dirty="0"/>
              <a:t>的一种证券</a:t>
            </a:r>
            <a:r>
              <a:rPr lang="en-US" altLang="zh-CN" sz="2000" dirty="0"/>
              <a:t>;</a:t>
            </a:r>
            <a:r>
              <a:rPr lang="zh-CN" altLang="en-US" sz="2000" dirty="0"/>
              <a:t>本票没有承兑制度</a:t>
            </a:r>
            <a:r>
              <a:rPr lang="en-US" altLang="zh-CN" sz="2000" dirty="0"/>
              <a:t>.</a:t>
            </a:r>
          </a:p>
          <a:p>
            <a:pPr indent="534988"/>
            <a:endParaRPr lang="en-US" altLang="zh-CN" sz="2400" dirty="0" smtClean="0"/>
          </a:p>
          <a:p>
            <a:pPr indent="534988"/>
            <a:r>
              <a:rPr lang="en-US" altLang="zh-CN" sz="2400" dirty="0" smtClean="0"/>
              <a:t>(</a:t>
            </a:r>
            <a:r>
              <a:rPr lang="zh-CN" altLang="en-US" sz="2400" dirty="0"/>
              <a:t>二</a:t>
            </a:r>
            <a:r>
              <a:rPr lang="en-US" altLang="zh-CN" sz="2400" dirty="0"/>
              <a:t>)</a:t>
            </a:r>
            <a:r>
              <a:rPr lang="zh-CN" altLang="en-US" sz="2400" dirty="0"/>
              <a:t>本票的种类</a:t>
            </a:r>
          </a:p>
          <a:p>
            <a:pPr indent="534988"/>
            <a:r>
              <a:rPr lang="zh-CN" altLang="en-US" sz="2000" dirty="0"/>
              <a:t>根据不同的标准</a:t>
            </a:r>
            <a:r>
              <a:rPr lang="en-US" altLang="zh-CN" sz="2000" dirty="0"/>
              <a:t>,</a:t>
            </a:r>
            <a:r>
              <a:rPr lang="zh-CN" altLang="en-US" sz="2000" dirty="0"/>
              <a:t>可以对本票作不同的分类</a:t>
            </a:r>
            <a:r>
              <a:rPr lang="en-US" altLang="zh-CN" sz="2000" dirty="0"/>
              <a:t>.</a:t>
            </a:r>
            <a:r>
              <a:rPr lang="zh-CN" altLang="en-US" sz="2000" dirty="0"/>
              <a:t>例如</a:t>
            </a:r>
            <a:r>
              <a:rPr lang="en-US" altLang="zh-CN" sz="2000" dirty="0"/>
              <a:t>,</a:t>
            </a:r>
            <a:r>
              <a:rPr lang="zh-CN" altLang="en-US" sz="2000" dirty="0"/>
              <a:t>以本票对权利人的记载方式</a:t>
            </a:r>
            <a:r>
              <a:rPr lang="zh-CN" altLang="en-US" sz="2000" dirty="0" smtClean="0"/>
              <a:t>不同划分</a:t>
            </a:r>
            <a:r>
              <a:rPr lang="en-US" altLang="zh-CN" sz="2000" dirty="0"/>
              <a:t>,</a:t>
            </a:r>
            <a:r>
              <a:rPr lang="zh-CN" altLang="en-US" sz="2000" dirty="0"/>
              <a:t>本票可分为记名本票、指示式本票与无记名本票</a:t>
            </a:r>
            <a:r>
              <a:rPr lang="en-US" altLang="zh-CN" sz="2000" dirty="0"/>
              <a:t>;</a:t>
            </a:r>
            <a:r>
              <a:rPr lang="zh-CN" altLang="en-US" sz="2000" dirty="0"/>
              <a:t>以本票上记载的到期日不同划分</a:t>
            </a:r>
            <a:r>
              <a:rPr lang="en-US" altLang="zh-CN" sz="2000" dirty="0"/>
              <a:t>,</a:t>
            </a:r>
            <a:r>
              <a:rPr lang="zh-CN" altLang="en-US" sz="2000" dirty="0" smtClean="0"/>
              <a:t>本票可分为</a:t>
            </a:r>
            <a:r>
              <a:rPr lang="zh-CN" altLang="en-US" sz="2000" dirty="0"/>
              <a:t>即期本票与远期本票</a:t>
            </a:r>
            <a:r>
              <a:rPr lang="en-US" altLang="zh-CN" sz="2000" dirty="0"/>
              <a:t>;</a:t>
            </a:r>
            <a:r>
              <a:rPr lang="zh-CN" altLang="en-US" sz="2000" dirty="0"/>
              <a:t>以出票人的身份不同划分</a:t>
            </a:r>
            <a:r>
              <a:rPr lang="en-US" altLang="zh-CN" sz="2000" dirty="0"/>
              <a:t>,</a:t>
            </a:r>
            <a:r>
              <a:rPr lang="zh-CN" altLang="en-US" sz="2000" dirty="0"/>
              <a:t>本票可分为银</a:t>
            </a:r>
            <a:r>
              <a:rPr lang="zh-CN" altLang="en-US" sz="2000" dirty="0" smtClean="0"/>
              <a:t>行本票与商业本票等</a:t>
            </a:r>
            <a:r>
              <a:rPr lang="en-US" altLang="zh-CN" sz="2000" dirty="0"/>
              <a:t>.</a:t>
            </a:r>
            <a:r>
              <a:rPr lang="zh-CN" altLang="en-US" sz="2000" dirty="0"/>
              <a:t>我国的本票仅限于记名式的、见票即付的银行本票</a:t>
            </a:r>
            <a:r>
              <a:rPr lang="en-US" altLang="zh-CN" sz="2000" dirty="0" smtClean="0"/>
              <a:t>.</a:t>
            </a:r>
          </a:p>
          <a:p>
            <a:pPr indent="534988"/>
            <a:endParaRPr lang="en-US" altLang="zh-CN" sz="2400" dirty="0"/>
          </a:p>
          <a:p>
            <a:pPr indent="534988"/>
            <a:r>
              <a:rPr lang="en-US" altLang="zh-CN" sz="2400" dirty="0"/>
              <a:t>(</a:t>
            </a:r>
            <a:r>
              <a:rPr lang="zh-CN" altLang="en-US" sz="2400" dirty="0"/>
              <a:t>三</a:t>
            </a:r>
            <a:r>
              <a:rPr lang="en-US" altLang="zh-CN" sz="2400" dirty="0"/>
              <a:t>)</a:t>
            </a:r>
            <a:r>
              <a:rPr lang="zh-CN" altLang="en-US" sz="2400" dirty="0"/>
              <a:t>本票适用汇票的有关规定</a:t>
            </a:r>
          </a:p>
          <a:p>
            <a:pPr indent="534988"/>
            <a:r>
              <a:rPr lang="zh-CN" altLang="en-US" sz="2000" dirty="0"/>
              <a:t>本票作为票据的一种</a:t>
            </a:r>
            <a:r>
              <a:rPr lang="en-US" altLang="zh-CN" sz="2000" dirty="0"/>
              <a:t>,</a:t>
            </a:r>
            <a:r>
              <a:rPr lang="zh-CN" altLang="en-US" sz="2000" dirty="0"/>
              <a:t>具有其他票据的相同的性质和特征</a:t>
            </a:r>
            <a:r>
              <a:rPr lang="en-US" altLang="zh-CN" sz="2000" dirty="0"/>
              <a:t>,</a:t>
            </a:r>
            <a:r>
              <a:rPr lang="zh-CN" altLang="en-US" sz="2000" dirty="0"/>
              <a:t>因此我国</a:t>
            </a:r>
            <a:r>
              <a:rPr lang="en-US" altLang="zh-CN" sz="2000" dirty="0"/>
              <a:t>«</a:t>
            </a:r>
            <a:r>
              <a:rPr lang="zh-CN" altLang="en-US" sz="2000" dirty="0"/>
              <a:t>票据法</a:t>
            </a:r>
            <a:r>
              <a:rPr lang="en-US" altLang="zh-CN" sz="2000" dirty="0"/>
              <a:t>»</a:t>
            </a:r>
            <a:r>
              <a:rPr lang="zh-CN" altLang="en-US" sz="2000" dirty="0" smtClean="0"/>
              <a:t>第</a:t>
            </a:r>
            <a:r>
              <a:rPr lang="en-US" altLang="zh-CN" sz="2000" dirty="0" smtClean="0"/>
              <a:t>80</a:t>
            </a:r>
            <a:r>
              <a:rPr lang="zh-CN" altLang="en-US" sz="2000" dirty="0" smtClean="0"/>
              <a:t>条规定</a:t>
            </a:r>
            <a:r>
              <a:rPr lang="en-US" altLang="zh-CN" sz="2000" dirty="0"/>
              <a:t>:“</a:t>
            </a:r>
            <a:r>
              <a:rPr lang="zh-CN" altLang="en-US" sz="2000" dirty="0"/>
              <a:t>本票的背书、保证、付款行为和追索权的行使</a:t>
            </a:r>
            <a:r>
              <a:rPr lang="en-US" altLang="zh-CN" sz="2000" dirty="0"/>
              <a:t>,</a:t>
            </a:r>
            <a:r>
              <a:rPr lang="zh-CN" altLang="en-US" sz="2000" dirty="0"/>
              <a:t>除本章规定外</a:t>
            </a:r>
            <a:r>
              <a:rPr lang="en-US" altLang="zh-CN" sz="2000" dirty="0"/>
              <a:t>,</a:t>
            </a:r>
            <a:r>
              <a:rPr lang="zh-CN" altLang="en-US" sz="2000" dirty="0"/>
              <a:t>适用本法第２章有关汇</a:t>
            </a:r>
            <a:r>
              <a:rPr lang="zh-CN" altLang="en-US" sz="2000" dirty="0" smtClean="0"/>
              <a:t>票的</a:t>
            </a:r>
            <a:r>
              <a:rPr lang="zh-TW" altLang="en-US" sz="2000" dirty="0" smtClean="0"/>
              <a:t>规</a:t>
            </a:r>
            <a:r>
              <a:rPr lang="zh-TW" altLang="en-US" sz="2000" dirty="0"/>
              <a:t>定</a:t>
            </a:r>
            <a:r>
              <a:rPr lang="en-US" altLang="zh-TW"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12641568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本 票</a:t>
            </a:r>
            <a:endParaRPr lang="zh-CN" altLang="en-US" sz="3200" b="1" dirty="0"/>
          </a:p>
        </p:txBody>
      </p:sp>
      <p:sp>
        <p:nvSpPr>
          <p:cNvPr id="37" name="文本框 36"/>
          <p:cNvSpPr txBox="1"/>
          <p:nvPr/>
        </p:nvSpPr>
        <p:spPr>
          <a:xfrm>
            <a:off x="673929" y="892433"/>
            <a:ext cx="10977813" cy="5262979"/>
          </a:xfrm>
          <a:prstGeom prst="rect">
            <a:avLst/>
          </a:prstGeom>
          <a:noFill/>
        </p:spPr>
        <p:txBody>
          <a:bodyPr wrap="square" rtlCol="0">
            <a:spAutoFit/>
          </a:bodyPr>
          <a:lstStyle/>
          <a:p>
            <a:r>
              <a:rPr lang="zh-CN" altLang="en-US" sz="2400" b="1" dirty="0"/>
              <a:t>二、本票的出票</a:t>
            </a:r>
          </a:p>
          <a:p>
            <a:pPr indent="623888"/>
            <a:r>
              <a:rPr lang="en-US" altLang="zh-CN" sz="2400" dirty="0"/>
              <a:t>(</a:t>
            </a:r>
            <a:r>
              <a:rPr lang="zh-CN" altLang="en-US" sz="2400" dirty="0"/>
              <a:t>一</a:t>
            </a:r>
            <a:r>
              <a:rPr lang="en-US" altLang="zh-CN" sz="2400" dirty="0"/>
              <a:t>)</a:t>
            </a:r>
            <a:r>
              <a:rPr lang="zh-CN" altLang="en-US" sz="2400" dirty="0"/>
              <a:t>本票的出票人</a:t>
            </a:r>
          </a:p>
          <a:p>
            <a:pPr indent="623888"/>
            <a:r>
              <a:rPr lang="zh-CN" altLang="en-US" sz="2400" dirty="0"/>
              <a:t>本票的出票人必须具有支付本票金额的可靠资金来源</a:t>
            </a:r>
            <a:r>
              <a:rPr lang="en-US" altLang="zh-CN" sz="2400" dirty="0"/>
              <a:t>,</a:t>
            </a:r>
            <a:r>
              <a:rPr lang="zh-CN" altLang="en-US" sz="2400" dirty="0"/>
              <a:t>并保证支付</a:t>
            </a:r>
            <a:r>
              <a:rPr lang="en-US" altLang="zh-CN" sz="2400" dirty="0"/>
              <a:t>.</a:t>
            </a:r>
            <a:r>
              <a:rPr lang="zh-CN" altLang="en-US" sz="2400" dirty="0"/>
              <a:t>银行本票的</a:t>
            </a:r>
            <a:r>
              <a:rPr lang="zh-CN" altLang="en-US" sz="2400" dirty="0" smtClean="0"/>
              <a:t>出票人</a:t>
            </a:r>
            <a:r>
              <a:rPr lang="en-US" altLang="zh-CN" sz="2400" dirty="0"/>
              <a:t>,</a:t>
            </a:r>
            <a:r>
              <a:rPr lang="zh-CN" altLang="en-US" sz="2400" dirty="0"/>
              <a:t>为经中国人民银行当地分支行批准办理银行本票业务的银行机构</a:t>
            </a:r>
            <a:r>
              <a:rPr lang="en-US" altLang="zh-CN" sz="2400" dirty="0"/>
              <a:t>.</a:t>
            </a:r>
          </a:p>
          <a:p>
            <a:pPr indent="623888"/>
            <a:endParaRPr lang="en-US" altLang="zh-CN" sz="2400" dirty="0" smtClean="0"/>
          </a:p>
          <a:p>
            <a:pPr indent="623888"/>
            <a:r>
              <a:rPr lang="en-US" altLang="zh-CN" sz="2400" dirty="0" smtClean="0"/>
              <a:t>(</a:t>
            </a:r>
            <a:r>
              <a:rPr lang="zh-CN" altLang="en-US" sz="2400" dirty="0"/>
              <a:t>二</a:t>
            </a:r>
            <a:r>
              <a:rPr lang="en-US" altLang="zh-CN" sz="2400" dirty="0"/>
              <a:t>)</a:t>
            </a:r>
            <a:r>
              <a:rPr lang="zh-CN" altLang="en-US" sz="2400" dirty="0"/>
              <a:t>本票的记载事项</a:t>
            </a:r>
          </a:p>
          <a:p>
            <a:pPr indent="623888"/>
            <a:r>
              <a:rPr lang="zh-CN" altLang="en-US" sz="2400" dirty="0" smtClean="0"/>
              <a:t>１</a:t>
            </a:r>
            <a:r>
              <a:rPr lang="en-US" altLang="zh-CN" sz="2400" dirty="0" smtClean="0"/>
              <a:t>.</a:t>
            </a:r>
            <a:r>
              <a:rPr lang="zh-CN" altLang="en-US" sz="2400" dirty="0" smtClean="0"/>
              <a:t> </a:t>
            </a:r>
            <a:r>
              <a:rPr lang="zh-CN" altLang="en-US" sz="2400" dirty="0"/>
              <a:t>本票的绝对必要记载事项</a:t>
            </a:r>
          </a:p>
          <a:p>
            <a:pPr indent="623888"/>
            <a:r>
              <a:rPr lang="zh-CN" altLang="en-US" sz="2400" dirty="0"/>
              <a:t>我国</a:t>
            </a:r>
            <a:r>
              <a:rPr lang="en-US" altLang="zh-CN" sz="2400" dirty="0"/>
              <a:t>«</a:t>
            </a:r>
            <a:r>
              <a:rPr lang="zh-CN" altLang="en-US" sz="2400" dirty="0"/>
              <a:t>票据法</a:t>
            </a:r>
            <a:r>
              <a:rPr lang="en-US" altLang="zh-CN" sz="2400" dirty="0"/>
              <a:t>»</a:t>
            </a:r>
            <a:r>
              <a:rPr lang="zh-CN" altLang="en-US" sz="2400" dirty="0" smtClean="0"/>
              <a:t>第</a:t>
            </a:r>
            <a:r>
              <a:rPr lang="en-US" altLang="zh-CN" sz="2400" dirty="0" smtClean="0"/>
              <a:t>75</a:t>
            </a:r>
            <a:r>
              <a:rPr lang="zh-CN" altLang="en-US" sz="2400" dirty="0" smtClean="0"/>
              <a:t>条</a:t>
            </a:r>
            <a:r>
              <a:rPr lang="zh-CN" altLang="en-US" sz="2400" dirty="0"/>
              <a:t>规定了六项绝对应当记载的事项</a:t>
            </a:r>
            <a:r>
              <a:rPr lang="en-US" altLang="zh-CN" sz="2400" dirty="0"/>
              <a:t>,</a:t>
            </a:r>
            <a:r>
              <a:rPr lang="zh-CN" altLang="en-US" sz="2400" dirty="0"/>
              <a:t>分别是</a:t>
            </a:r>
            <a:r>
              <a:rPr lang="en-US" altLang="zh-CN" sz="2400" dirty="0"/>
              <a:t>:</a:t>
            </a:r>
            <a:r>
              <a:rPr lang="zh-CN" altLang="en-US" sz="2400" dirty="0"/>
              <a:t>表明“本票”的字样</a:t>
            </a:r>
            <a:r>
              <a:rPr lang="en-US" altLang="zh-CN" sz="2400" dirty="0"/>
              <a:t>,</a:t>
            </a:r>
            <a:r>
              <a:rPr lang="zh-CN" altLang="en-US" sz="2400" dirty="0" smtClean="0"/>
              <a:t>即本票</a:t>
            </a:r>
            <a:r>
              <a:rPr lang="zh-CN" altLang="en-US" sz="2400" dirty="0"/>
              <a:t>文句</a:t>
            </a:r>
            <a:r>
              <a:rPr lang="en-US" altLang="zh-CN" sz="2400" dirty="0"/>
              <a:t>;</a:t>
            </a:r>
            <a:r>
              <a:rPr lang="zh-CN" altLang="en-US" sz="2400" dirty="0"/>
              <a:t>无条件支付的承诺</a:t>
            </a:r>
            <a:r>
              <a:rPr lang="en-US" altLang="zh-CN" sz="2400" dirty="0"/>
              <a:t>,</a:t>
            </a:r>
            <a:r>
              <a:rPr lang="zh-CN" altLang="en-US" sz="2400" dirty="0"/>
              <a:t>即支付文句</a:t>
            </a:r>
            <a:r>
              <a:rPr lang="en-US" altLang="zh-CN" sz="2400" dirty="0"/>
              <a:t>;</a:t>
            </a:r>
            <a:r>
              <a:rPr lang="zh-CN" altLang="en-US" sz="2400" dirty="0"/>
              <a:t>确定的金额</a:t>
            </a:r>
            <a:r>
              <a:rPr lang="en-US" altLang="zh-CN" sz="2400" dirty="0"/>
              <a:t>;</a:t>
            </a:r>
            <a:r>
              <a:rPr lang="zh-CN" altLang="en-US" sz="2400" dirty="0"/>
              <a:t>收款人名称</a:t>
            </a:r>
            <a:r>
              <a:rPr lang="en-US" altLang="zh-CN" sz="2400" dirty="0"/>
              <a:t>;</a:t>
            </a:r>
            <a:r>
              <a:rPr lang="zh-CN" altLang="en-US" sz="2400" dirty="0"/>
              <a:t>出票日期</a:t>
            </a:r>
            <a:r>
              <a:rPr lang="en-US" altLang="zh-CN" sz="2400" dirty="0"/>
              <a:t>;</a:t>
            </a:r>
            <a:r>
              <a:rPr lang="zh-CN" altLang="en-US" sz="2400" dirty="0" smtClean="0"/>
              <a:t>出票人签章</a:t>
            </a:r>
            <a:r>
              <a:rPr lang="en-US" altLang="zh-CN" sz="2400" dirty="0"/>
              <a:t>.</a:t>
            </a:r>
            <a:r>
              <a:rPr lang="zh-CN" altLang="en-US" sz="2400" dirty="0"/>
              <a:t>本票上未记载前款规定事项之一的</a:t>
            </a:r>
            <a:r>
              <a:rPr lang="en-US" altLang="zh-CN" sz="2400" dirty="0"/>
              <a:t>,</a:t>
            </a:r>
            <a:r>
              <a:rPr lang="zh-CN" altLang="en-US" sz="2400" dirty="0"/>
              <a:t>本票无效</a:t>
            </a:r>
            <a:r>
              <a:rPr lang="en-US" altLang="zh-CN" sz="2400" dirty="0"/>
              <a:t>.</a:t>
            </a:r>
          </a:p>
          <a:p>
            <a:pPr indent="623888"/>
            <a:r>
              <a:rPr lang="zh-CN" altLang="en-US" sz="2400" dirty="0" smtClean="0"/>
              <a:t>２</a:t>
            </a:r>
            <a:r>
              <a:rPr lang="en-US" altLang="zh-CN" sz="2400" dirty="0" smtClean="0"/>
              <a:t>.</a:t>
            </a:r>
            <a:r>
              <a:rPr lang="zh-CN" altLang="en-US" sz="2400" dirty="0" smtClean="0"/>
              <a:t>本票的相对必要记载事项</a:t>
            </a:r>
            <a:endParaRPr lang="zh-CN" altLang="en-US" sz="2400" dirty="0"/>
          </a:p>
          <a:p>
            <a:pPr indent="623888"/>
            <a:r>
              <a:rPr lang="zh-CN" altLang="en-US" sz="2400" dirty="0"/>
              <a:t>我国</a:t>
            </a:r>
            <a:r>
              <a:rPr lang="en-US" altLang="zh-CN" sz="2400" dirty="0"/>
              <a:t>«</a:t>
            </a:r>
            <a:r>
              <a:rPr lang="zh-CN" altLang="en-US" sz="2400" dirty="0"/>
              <a:t>票据法</a:t>
            </a:r>
            <a:r>
              <a:rPr lang="en-US" altLang="zh-CN" sz="2400" dirty="0"/>
              <a:t>»</a:t>
            </a:r>
            <a:r>
              <a:rPr lang="zh-CN" altLang="en-US" sz="2400" dirty="0" smtClean="0"/>
              <a:t>第</a:t>
            </a:r>
            <a:r>
              <a:rPr lang="en-US" altLang="zh-CN" sz="2400" dirty="0" smtClean="0"/>
              <a:t>76</a:t>
            </a:r>
            <a:r>
              <a:rPr lang="zh-CN" altLang="en-US" sz="2400" dirty="0" smtClean="0"/>
              <a:t>条</a:t>
            </a:r>
            <a:r>
              <a:rPr lang="zh-CN" altLang="en-US" sz="2400" dirty="0"/>
              <a:t>规定了付款地与出票地两项相对必要记载的事项</a:t>
            </a:r>
            <a:r>
              <a:rPr lang="en-US" altLang="zh-CN" sz="2400" dirty="0"/>
              <a:t>.</a:t>
            </a:r>
            <a:r>
              <a:rPr lang="zh-CN" altLang="en-US" sz="2400" dirty="0" smtClean="0"/>
              <a:t>本票上未记载付款地的</a:t>
            </a:r>
            <a:r>
              <a:rPr lang="en-US" altLang="zh-CN" sz="2400" dirty="0"/>
              <a:t>,</a:t>
            </a:r>
            <a:r>
              <a:rPr lang="zh-CN" altLang="en-US" sz="2400" dirty="0"/>
              <a:t>出票人的营业场所为付款地</a:t>
            </a:r>
            <a:r>
              <a:rPr lang="en-US" altLang="zh-CN" sz="2400" dirty="0"/>
              <a:t>.</a:t>
            </a:r>
            <a:r>
              <a:rPr lang="zh-CN" altLang="en-US" sz="2400" dirty="0"/>
              <a:t>本票上未记载出票地的</a:t>
            </a:r>
            <a:r>
              <a:rPr lang="en-US" altLang="zh-CN" sz="2400" dirty="0"/>
              <a:t>,</a:t>
            </a:r>
            <a:r>
              <a:rPr lang="zh-CN" altLang="en-US" sz="2400" dirty="0"/>
              <a:t>出票人的营业场所为</a:t>
            </a:r>
            <a:r>
              <a:rPr lang="zh-CN" altLang="en-US" sz="2400" dirty="0" smtClean="0"/>
              <a:t>出票地</a:t>
            </a:r>
            <a:r>
              <a:rPr lang="en-US" altLang="zh-CN" sz="24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89028097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本 票</a:t>
            </a:r>
            <a:endParaRPr lang="zh-CN" altLang="en-US" sz="3200" b="1" dirty="0"/>
          </a:p>
        </p:txBody>
      </p:sp>
      <p:sp>
        <p:nvSpPr>
          <p:cNvPr id="37" name="文本框 36"/>
          <p:cNvSpPr txBox="1"/>
          <p:nvPr/>
        </p:nvSpPr>
        <p:spPr>
          <a:xfrm>
            <a:off x="673929" y="892433"/>
            <a:ext cx="10977813" cy="4893647"/>
          </a:xfrm>
          <a:prstGeom prst="rect">
            <a:avLst/>
          </a:prstGeom>
          <a:noFill/>
        </p:spPr>
        <p:txBody>
          <a:bodyPr wrap="square" rtlCol="0">
            <a:spAutoFit/>
          </a:bodyPr>
          <a:lstStyle/>
          <a:p>
            <a:r>
              <a:rPr lang="zh-CN" altLang="en-US" sz="2400" b="1" dirty="0"/>
              <a:t>三、见票付款</a:t>
            </a:r>
          </a:p>
          <a:p>
            <a:pPr indent="623888"/>
            <a:r>
              <a:rPr lang="zh-CN" altLang="en-US" sz="2400" dirty="0"/>
              <a:t>根据</a:t>
            </a:r>
            <a:r>
              <a:rPr lang="en-US" altLang="zh-CN" sz="2400" dirty="0"/>
              <a:t>«</a:t>
            </a:r>
            <a:r>
              <a:rPr lang="zh-CN" altLang="en-US" sz="2400" dirty="0"/>
              <a:t>票据法</a:t>
            </a:r>
            <a:r>
              <a:rPr lang="en-US" altLang="zh-CN" sz="2400" dirty="0"/>
              <a:t>»</a:t>
            </a:r>
            <a:r>
              <a:rPr lang="zh-CN" altLang="en-US" sz="2400" dirty="0"/>
              <a:t>的规定</a:t>
            </a:r>
            <a:r>
              <a:rPr lang="en-US" altLang="zh-CN" sz="2400" dirty="0"/>
              <a:t>,</a:t>
            </a:r>
            <a:r>
              <a:rPr lang="zh-CN" altLang="en-US" sz="2400" dirty="0"/>
              <a:t>银行本票是见票即付的票据</a:t>
            </a:r>
            <a:r>
              <a:rPr lang="en-US" altLang="zh-CN" sz="2400" dirty="0"/>
              <a:t>,</a:t>
            </a:r>
            <a:r>
              <a:rPr lang="zh-CN" altLang="en-US" sz="2400" dirty="0"/>
              <a:t>收款人或持票人在取得银</a:t>
            </a:r>
            <a:r>
              <a:rPr lang="zh-CN" altLang="en-US" sz="2400" dirty="0" smtClean="0"/>
              <a:t>行本票后</a:t>
            </a:r>
            <a:r>
              <a:rPr lang="en-US" altLang="zh-CN" sz="2400" dirty="0"/>
              <a:t>,</a:t>
            </a:r>
            <a:r>
              <a:rPr lang="zh-CN" altLang="en-US" sz="2400" dirty="0"/>
              <a:t>随时可以向出票人请求付款</a:t>
            </a:r>
            <a:r>
              <a:rPr lang="en-US" altLang="zh-CN" sz="2400" dirty="0"/>
              <a:t>.</a:t>
            </a:r>
          </a:p>
          <a:p>
            <a:pPr indent="623888"/>
            <a:r>
              <a:rPr lang="zh-CN" altLang="en-US" sz="2400" dirty="0"/>
              <a:t>为防止收款人或持票人久不提示票据而给出票人造成不利</a:t>
            </a:r>
            <a:r>
              <a:rPr lang="en-US" altLang="zh-CN" sz="2400" dirty="0"/>
              <a:t>,«</a:t>
            </a:r>
            <a:r>
              <a:rPr lang="zh-CN" altLang="en-US" sz="2400" dirty="0"/>
              <a:t>票据法</a:t>
            </a:r>
            <a:r>
              <a:rPr lang="en-US" altLang="zh-CN" sz="2400" dirty="0"/>
              <a:t>»</a:t>
            </a:r>
            <a:r>
              <a:rPr lang="zh-CN" altLang="en-US" sz="2400" dirty="0"/>
              <a:t>规定</a:t>
            </a:r>
            <a:r>
              <a:rPr lang="en-US" altLang="zh-CN" sz="2400" dirty="0"/>
              <a:t>:</a:t>
            </a:r>
            <a:r>
              <a:rPr lang="zh-CN" altLang="en-US" sz="2400" dirty="0"/>
              <a:t>本票自</a:t>
            </a:r>
            <a:r>
              <a:rPr lang="zh-CN" altLang="en-US" sz="2400" dirty="0" smtClean="0"/>
              <a:t>出票日起</a:t>
            </a:r>
            <a:r>
              <a:rPr lang="en-US" altLang="zh-CN" sz="2400" dirty="0"/>
              <a:t>,</a:t>
            </a:r>
            <a:r>
              <a:rPr lang="zh-CN" altLang="en-US" sz="2400" dirty="0"/>
              <a:t>付款期限最长不得超过２个月</a:t>
            </a:r>
            <a:r>
              <a:rPr lang="en-US" altLang="zh-CN" sz="2400" dirty="0"/>
              <a:t>.</a:t>
            </a:r>
            <a:r>
              <a:rPr lang="zh-CN" altLang="en-US" sz="2400" dirty="0"/>
              <a:t>本票的出票人在持票人提示见票时</a:t>
            </a:r>
            <a:r>
              <a:rPr lang="en-US" altLang="zh-CN" sz="2400" dirty="0"/>
              <a:t>,</a:t>
            </a:r>
            <a:r>
              <a:rPr lang="zh-CN" altLang="en-US" sz="2400" dirty="0"/>
              <a:t>必须承担付款</a:t>
            </a:r>
            <a:r>
              <a:rPr lang="zh-CN" altLang="en-US" sz="2400" dirty="0" smtClean="0"/>
              <a:t>的责</a:t>
            </a:r>
            <a:r>
              <a:rPr lang="zh-CN" altLang="en-US" sz="2400" dirty="0"/>
              <a:t>任</a:t>
            </a:r>
            <a:r>
              <a:rPr lang="en-US" altLang="zh-CN" sz="2400" dirty="0"/>
              <a:t>.</a:t>
            </a:r>
            <a:r>
              <a:rPr lang="zh-CN" altLang="en-US" sz="2400" dirty="0"/>
              <a:t>如果持票人超过付款期限不获付款的</a:t>
            </a:r>
            <a:r>
              <a:rPr lang="en-US" altLang="zh-CN" sz="2400" dirty="0"/>
              <a:t>,</a:t>
            </a:r>
            <a:r>
              <a:rPr lang="zh-CN" altLang="en-US" sz="2400" dirty="0"/>
              <a:t>在票据权利时效内向出票银行作出说明</a:t>
            </a:r>
            <a:r>
              <a:rPr lang="en-US" altLang="zh-CN" sz="2400" dirty="0"/>
              <a:t>,</a:t>
            </a:r>
            <a:r>
              <a:rPr lang="zh-CN" altLang="en-US" sz="2400" dirty="0"/>
              <a:t>并</a:t>
            </a:r>
            <a:r>
              <a:rPr lang="zh-CN" altLang="en-US" sz="2400" dirty="0" smtClean="0"/>
              <a:t>提供本人身份证或单位证</a:t>
            </a:r>
            <a:r>
              <a:rPr lang="zh-CN" altLang="en-US" sz="2400" dirty="0"/>
              <a:t>明</a:t>
            </a:r>
            <a:r>
              <a:rPr lang="en-US" altLang="zh-CN" sz="2400" dirty="0"/>
              <a:t>,</a:t>
            </a:r>
            <a:r>
              <a:rPr lang="zh-CN" altLang="en-US" sz="2400" dirty="0"/>
              <a:t>可持银行本票向出票银行请求付款</a:t>
            </a:r>
            <a:r>
              <a:rPr lang="en-US" altLang="zh-CN" sz="2400" dirty="0"/>
              <a:t>.</a:t>
            </a:r>
          </a:p>
          <a:p>
            <a:pPr indent="623888"/>
            <a:r>
              <a:rPr lang="zh-CN" altLang="en-US" sz="2400" dirty="0"/>
              <a:t>本票的持票人未按照规定期限提示见票的</a:t>
            </a:r>
            <a:r>
              <a:rPr lang="en-US" altLang="zh-CN" sz="2400" dirty="0"/>
              <a:t>,</a:t>
            </a:r>
            <a:r>
              <a:rPr lang="zh-CN" altLang="en-US" sz="2400" dirty="0"/>
              <a:t>丧失对出票人以外的前手的追索权</a:t>
            </a:r>
            <a:r>
              <a:rPr lang="en-US" altLang="zh-CN" sz="2400" dirty="0"/>
              <a:t>.</a:t>
            </a:r>
            <a:r>
              <a:rPr lang="zh-CN" altLang="en-US" sz="2400" dirty="0" smtClean="0"/>
              <a:t>由于本</a:t>
            </a:r>
            <a:r>
              <a:rPr lang="zh-CN" altLang="en-US" sz="2400" dirty="0"/>
              <a:t>票的出票人是票据上的主债务人</a:t>
            </a:r>
            <a:r>
              <a:rPr lang="en-US" altLang="zh-CN" sz="2400" dirty="0"/>
              <a:t>,</a:t>
            </a:r>
            <a:r>
              <a:rPr lang="zh-CN" altLang="en-US" sz="2400" dirty="0"/>
              <a:t>对持票人负有绝对付款责任</a:t>
            </a:r>
            <a:r>
              <a:rPr lang="en-US" altLang="zh-CN" sz="2400" dirty="0"/>
              <a:t>,</a:t>
            </a:r>
            <a:r>
              <a:rPr lang="zh-CN" altLang="en-US" sz="2400" dirty="0" smtClean="0"/>
              <a:t>除票据时效届满而使票据权利消灭</a:t>
            </a:r>
            <a:r>
              <a:rPr lang="zh-CN" altLang="en-US" sz="2400" dirty="0"/>
              <a:t>或者要件欠缺而使票据无效外</a:t>
            </a:r>
            <a:r>
              <a:rPr lang="en-US" altLang="zh-CN" sz="2400" dirty="0"/>
              <a:t>,</a:t>
            </a:r>
            <a:r>
              <a:rPr lang="zh-CN" altLang="en-US" sz="2400" dirty="0"/>
              <a:t>并不因持票人未在规定期限内向</a:t>
            </a:r>
            <a:r>
              <a:rPr lang="zh-CN" altLang="en-US" sz="2400" dirty="0" smtClean="0"/>
              <a:t>其行使付款请求权而使其责任得以</a:t>
            </a:r>
            <a:r>
              <a:rPr lang="zh-CN" altLang="en-US" sz="2400" dirty="0"/>
              <a:t>解除</a:t>
            </a:r>
            <a:r>
              <a:rPr lang="en-US" altLang="zh-CN" sz="2400" dirty="0"/>
              <a:t>.</a:t>
            </a:r>
            <a:r>
              <a:rPr lang="zh-CN" altLang="en-US" sz="2400" dirty="0"/>
              <a:t>因此</a:t>
            </a:r>
            <a:r>
              <a:rPr lang="en-US" altLang="zh-CN" sz="2400" dirty="0"/>
              <a:t>,</a:t>
            </a:r>
            <a:r>
              <a:rPr lang="zh-CN" altLang="en-US" sz="2400" dirty="0"/>
              <a:t>持票人仍对出票人享有付款请求权和追索权</a:t>
            </a:r>
            <a:r>
              <a:rPr lang="en-US" altLang="zh-CN" sz="2400" dirty="0"/>
              <a:t>,</a:t>
            </a:r>
            <a:r>
              <a:rPr lang="zh-CN" altLang="en-US" sz="2400" dirty="0" smtClean="0"/>
              <a:t>只是丧失对背书人及其保证人</a:t>
            </a:r>
            <a:r>
              <a:rPr lang="zh-CN" altLang="en-US" sz="2400" dirty="0"/>
              <a:t>等前手的追索权</a:t>
            </a:r>
            <a:r>
              <a:rPr lang="en-US" altLang="zh-CN" sz="24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660395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5242561" cy="584776"/>
          </a:xfrm>
          <a:prstGeom prst="rect">
            <a:avLst/>
          </a:prstGeom>
          <a:noFill/>
        </p:spPr>
        <p:txBody>
          <a:bodyPr wrap="square" rtlCol="0">
            <a:spAutoFit/>
          </a:bodyPr>
          <a:lstStyle/>
          <a:p>
            <a:r>
              <a:rPr lang="zh-CN" altLang="en-US" sz="3200" b="1" dirty="0"/>
              <a:t>票据法律制度概述</a:t>
            </a:r>
          </a:p>
        </p:txBody>
      </p:sp>
      <p:sp>
        <p:nvSpPr>
          <p:cNvPr id="37" name="文本框 36"/>
          <p:cNvSpPr txBox="1"/>
          <p:nvPr/>
        </p:nvSpPr>
        <p:spPr>
          <a:xfrm>
            <a:off x="534686" y="825579"/>
            <a:ext cx="10961106" cy="5724644"/>
          </a:xfrm>
          <a:prstGeom prst="rect">
            <a:avLst/>
          </a:prstGeom>
          <a:noFill/>
        </p:spPr>
        <p:txBody>
          <a:bodyPr wrap="square" rtlCol="0">
            <a:spAutoFit/>
          </a:bodyPr>
          <a:lstStyle/>
          <a:p>
            <a:r>
              <a:rPr lang="zh-CN" altLang="en-US" sz="2400" b="1" dirty="0"/>
              <a:t>一、票据与票据法概述</a:t>
            </a:r>
          </a:p>
          <a:p>
            <a:pPr indent="623888"/>
            <a:r>
              <a:rPr lang="en-US" altLang="zh-CN" sz="2400" dirty="0"/>
              <a:t>(</a:t>
            </a:r>
            <a:r>
              <a:rPr lang="zh-CN" altLang="en-US" sz="2400" dirty="0"/>
              <a:t>一</a:t>
            </a:r>
            <a:r>
              <a:rPr lang="en-US" altLang="zh-CN" sz="2400" dirty="0"/>
              <a:t>)</a:t>
            </a:r>
            <a:r>
              <a:rPr lang="zh-CN" altLang="en-US" sz="2400" dirty="0"/>
              <a:t>票据概述</a:t>
            </a:r>
          </a:p>
          <a:p>
            <a:pPr indent="623888"/>
            <a:r>
              <a:rPr lang="zh-CN" altLang="en-US" sz="2000" dirty="0" smtClean="0"/>
              <a:t>１</a:t>
            </a:r>
            <a:r>
              <a:rPr lang="en-US" altLang="zh-CN" sz="2000" dirty="0"/>
              <a:t>.</a:t>
            </a:r>
            <a:r>
              <a:rPr lang="zh-CN" altLang="en-US" sz="2000" dirty="0" smtClean="0"/>
              <a:t> </a:t>
            </a:r>
            <a:r>
              <a:rPr lang="zh-CN" altLang="en-US" sz="2000" dirty="0"/>
              <a:t>票据的概念</a:t>
            </a:r>
          </a:p>
          <a:p>
            <a:pPr indent="623888"/>
            <a:r>
              <a:rPr lang="en-US" altLang="zh-CN" sz="2000" dirty="0"/>
              <a:t>«</a:t>
            </a:r>
            <a:r>
              <a:rPr lang="zh-CN" altLang="en-US" sz="2000" dirty="0"/>
              <a:t>中华人民共和国票据法</a:t>
            </a:r>
            <a:r>
              <a:rPr lang="en-US" altLang="zh-CN" sz="2000" dirty="0"/>
              <a:t>»(</a:t>
            </a:r>
            <a:r>
              <a:rPr lang="zh-CN" altLang="en-US" sz="2000" dirty="0"/>
              <a:t>以下简称</a:t>
            </a:r>
            <a:r>
              <a:rPr lang="en-US" altLang="zh-CN" sz="2000" dirty="0"/>
              <a:t>«</a:t>
            </a:r>
            <a:r>
              <a:rPr lang="zh-CN" altLang="en-US" sz="2000" dirty="0"/>
              <a:t>票据法</a:t>
            </a:r>
            <a:r>
              <a:rPr lang="en-US" altLang="zh-CN" sz="2000" dirty="0"/>
              <a:t>»)</a:t>
            </a:r>
            <a:r>
              <a:rPr lang="zh-CN" altLang="en-US" sz="2000" dirty="0"/>
              <a:t>中所规定的票据</a:t>
            </a:r>
            <a:r>
              <a:rPr lang="en-US" altLang="zh-CN" sz="2000" dirty="0"/>
              <a:t>,</a:t>
            </a:r>
            <a:r>
              <a:rPr lang="zh-CN" altLang="en-US" sz="2000" dirty="0"/>
              <a:t>具有特定性</a:t>
            </a:r>
            <a:r>
              <a:rPr lang="en-US" altLang="zh-CN" sz="2000" dirty="0"/>
              <a:t>,</a:t>
            </a:r>
            <a:r>
              <a:rPr lang="zh-CN" altLang="en-US" sz="2000" dirty="0" smtClean="0"/>
              <a:t>是指出票人依法签发</a:t>
            </a:r>
            <a:r>
              <a:rPr lang="zh-CN" altLang="en-US" sz="2000" dirty="0"/>
              <a:t>的</a:t>
            </a:r>
            <a:r>
              <a:rPr lang="en-US" altLang="zh-CN" sz="2000" dirty="0"/>
              <a:t>,</a:t>
            </a:r>
            <a:r>
              <a:rPr lang="zh-CN" altLang="en-US" sz="2000" dirty="0"/>
              <a:t>承诺自己或委托付款人于见票时或指定的日期向收款人或持票人无</a:t>
            </a:r>
            <a:r>
              <a:rPr lang="zh-CN" altLang="en-US" sz="2000" dirty="0" smtClean="0"/>
              <a:t>条件支付</a:t>
            </a:r>
            <a:r>
              <a:rPr lang="zh-CN" altLang="en-US" sz="2000" dirty="0"/>
              <a:t>一定的金额并可流通转让的有价证券</a:t>
            </a:r>
            <a:r>
              <a:rPr lang="en-US" altLang="zh-CN" sz="2000" dirty="0"/>
              <a:t>,</a:t>
            </a:r>
            <a:r>
              <a:rPr lang="zh-CN" altLang="en-US" sz="2000" dirty="0"/>
              <a:t>包括汇票、本票和支票</a:t>
            </a:r>
            <a:r>
              <a:rPr lang="en-US" altLang="zh-CN" sz="2000" dirty="0"/>
              <a:t>.</a:t>
            </a:r>
          </a:p>
          <a:p>
            <a:pPr indent="623888"/>
            <a:r>
              <a:rPr lang="zh-CN" altLang="en-US" sz="2000" dirty="0" smtClean="0"/>
              <a:t>２</a:t>
            </a:r>
            <a:r>
              <a:rPr lang="en-US" altLang="zh-CN" sz="2000" dirty="0" smtClean="0"/>
              <a:t>.</a:t>
            </a:r>
            <a:r>
              <a:rPr lang="zh-CN" altLang="en-US" sz="2000" dirty="0" smtClean="0"/>
              <a:t>票据</a:t>
            </a:r>
            <a:r>
              <a:rPr lang="zh-CN" altLang="en-US" sz="2000" dirty="0"/>
              <a:t>的特征</a:t>
            </a:r>
          </a:p>
          <a:p>
            <a:pPr marL="623888" indent="357188"/>
            <a:r>
              <a:rPr lang="en-US" altLang="zh-CN" sz="2000" dirty="0"/>
              <a:t>(</a:t>
            </a:r>
            <a:r>
              <a:rPr lang="zh-CN" altLang="en-US" sz="2000" dirty="0"/>
              <a:t>１</a:t>
            </a:r>
            <a:r>
              <a:rPr lang="en-US" altLang="zh-CN" sz="2000" dirty="0"/>
              <a:t>)</a:t>
            </a:r>
            <a:r>
              <a:rPr lang="zh-CN" altLang="en-US" sz="2000" dirty="0"/>
              <a:t>票据是完全有价证券</a:t>
            </a:r>
            <a:r>
              <a:rPr lang="en-US" altLang="zh-CN" sz="2000" dirty="0"/>
              <a:t>.</a:t>
            </a:r>
            <a:r>
              <a:rPr lang="zh-CN" altLang="en-US" sz="2000" dirty="0"/>
              <a:t>是指证券上的权利的发生、移转及行使三者全部与证券</a:t>
            </a:r>
            <a:r>
              <a:rPr lang="zh-CN" altLang="en-US" sz="2000" dirty="0" smtClean="0"/>
              <a:t>有不可分离</a:t>
            </a:r>
            <a:r>
              <a:rPr lang="zh-CN" altLang="en-US" sz="2000" dirty="0"/>
              <a:t>的关系</a:t>
            </a:r>
            <a:r>
              <a:rPr lang="en-US" altLang="zh-CN" sz="2000" dirty="0"/>
              <a:t>,</a:t>
            </a:r>
            <a:r>
              <a:rPr lang="zh-CN" altLang="en-US" sz="2000" dirty="0"/>
              <a:t>即票据丧失</a:t>
            </a:r>
            <a:r>
              <a:rPr lang="en-US" altLang="zh-CN" sz="2000" dirty="0"/>
              <a:t>,</a:t>
            </a:r>
            <a:r>
              <a:rPr lang="zh-CN" altLang="en-US" sz="2000" dirty="0"/>
              <a:t>持票人就无法行使票据上的权利</a:t>
            </a:r>
            <a:r>
              <a:rPr lang="en-US" altLang="zh-CN" sz="2000" dirty="0"/>
              <a:t>.</a:t>
            </a:r>
          </a:p>
          <a:p>
            <a:pPr marL="623888" indent="357188"/>
            <a:r>
              <a:rPr lang="en-US" altLang="zh-CN" sz="2000" dirty="0"/>
              <a:t>(</a:t>
            </a:r>
            <a:r>
              <a:rPr lang="zh-CN" altLang="en-US" sz="2000" dirty="0"/>
              <a:t>２</a:t>
            </a:r>
            <a:r>
              <a:rPr lang="en-US" altLang="zh-CN" sz="2000" dirty="0"/>
              <a:t>)</a:t>
            </a:r>
            <a:r>
              <a:rPr lang="zh-CN" altLang="en-US" sz="2000" dirty="0"/>
              <a:t>票据是金钱债权证券</a:t>
            </a:r>
            <a:r>
              <a:rPr lang="en-US" altLang="zh-CN" sz="2000" dirty="0"/>
              <a:t>.</a:t>
            </a:r>
            <a:r>
              <a:rPr lang="zh-CN" altLang="en-US" sz="2000" dirty="0"/>
              <a:t>这种债权的内容就是请求支付一定数额的金钱</a:t>
            </a:r>
            <a:r>
              <a:rPr lang="en-US" altLang="zh-CN" sz="2000" dirty="0"/>
              <a:t>.</a:t>
            </a:r>
          </a:p>
          <a:p>
            <a:pPr marL="623888" indent="357188"/>
            <a:r>
              <a:rPr lang="en-US" altLang="zh-CN" sz="2000" dirty="0"/>
              <a:t>(</a:t>
            </a:r>
            <a:r>
              <a:rPr lang="zh-CN" altLang="en-US" sz="2000" dirty="0"/>
              <a:t>３</a:t>
            </a:r>
            <a:r>
              <a:rPr lang="en-US" altLang="zh-CN" sz="2000" dirty="0"/>
              <a:t>)</a:t>
            </a:r>
            <a:r>
              <a:rPr lang="zh-CN" altLang="en-US" sz="2000" dirty="0"/>
              <a:t>票据是要式证券</a:t>
            </a:r>
            <a:r>
              <a:rPr lang="en-US" altLang="zh-CN" sz="2000" dirty="0"/>
              <a:t>.</a:t>
            </a:r>
            <a:r>
              <a:rPr lang="zh-CN" altLang="en-US" sz="2000" dirty="0"/>
              <a:t>制作票据必须严格按照</a:t>
            </a:r>
            <a:r>
              <a:rPr lang="en-US" altLang="zh-CN" sz="2000" dirty="0"/>
              <a:t>«</a:t>
            </a:r>
            <a:r>
              <a:rPr lang="zh-CN" altLang="en-US" sz="2000" dirty="0"/>
              <a:t>票据法</a:t>
            </a:r>
            <a:r>
              <a:rPr lang="en-US" altLang="zh-CN" sz="2000" dirty="0"/>
              <a:t>»</a:t>
            </a:r>
            <a:r>
              <a:rPr lang="zh-CN" altLang="en-US" sz="2000" dirty="0"/>
              <a:t>所规定的形式要件</a:t>
            </a:r>
            <a:r>
              <a:rPr lang="en-US" altLang="zh-CN" sz="2000" dirty="0"/>
              <a:t>,</a:t>
            </a:r>
            <a:r>
              <a:rPr lang="zh-CN" altLang="en-US" sz="2000" dirty="0" smtClean="0"/>
              <a:t>否则该票据</a:t>
            </a:r>
            <a:r>
              <a:rPr lang="zh-CN" altLang="en-US" sz="2000" dirty="0"/>
              <a:t>不产生</a:t>
            </a:r>
            <a:r>
              <a:rPr lang="en-US" altLang="zh-CN" sz="2000" dirty="0"/>
              <a:t>«</a:t>
            </a:r>
            <a:r>
              <a:rPr lang="zh-CN" altLang="en-US" sz="2000" dirty="0"/>
              <a:t>票据法</a:t>
            </a:r>
            <a:r>
              <a:rPr lang="en-US" altLang="zh-CN" sz="2000" dirty="0"/>
              <a:t>»</a:t>
            </a:r>
            <a:r>
              <a:rPr lang="zh-CN" altLang="en-US" sz="2000" dirty="0"/>
              <a:t>上的效力</a:t>
            </a:r>
            <a:r>
              <a:rPr lang="en-US" altLang="zh-CN" sz="2000" dirty="0"/>
              <a:t>.</a:t>
            </a:r>
          </a:p>
          <a:p>
            <a:pPr marL="623888" indent="357188"/>
            <a:r>
              <a:rPr lang="en-US" altLang="zh-CN" sz="2000" dirty="0"/>
              <a:t>(</a:t>
            </a:r>
            <a:r>
              <a:rPr lang="zh-CN" altLang="en-US" sz="2000" dirty="0"/>
              <a:t>４</a:t>
            </a:r>
            <a:r>
              <a:rPr lang="en-US" altLang="zh-CN" sz="2000" dirty="0"/>
              <a:t>)</a:t>
            </a:r>
            <a:r>
              <a:rPr lang="zh-CN" altLang="en-US" sz="2000" dirty="0"/>
              <a:t>票据是文义证券</a:t>
            </a:r>
            <a:r>
              <a:rPr lang="en-US" altLang="zh-CN" sz="2000" dirty="0"/>
              <a:t>.</a:t>
            </a:r>
            <a:r>
              <a:rPr lang="zh-CN" altLang="en-US" sz="2000" dirty="0"/>
              <a:t>是指票据上的一切权利义务</a:t>
            </a:r>
            <a:r>
              <a:rPr lang="en-US" altLang="zh-CN" sz="2000" dirty="0"/>
              <a:t>,</a:t>
            </a:r>
            <a:r>
              <a:rPr lang="zh-CN" altLang="en-US" sz="2000" dirty="0"/>
              <a:t>只能按照票据上记载</a:t>
            </a:r>
            <a:r>
              <a:rPr lang="zh-CN" altLang="en-US" sz="2000" dirty="0" smtClean="0"/>
              <a:t>的文义来确定</a:t>
            </a:r>
            <a:r>
              <a:rPr lang="en-US" altLang="zh-CN" sz="2000" dirty="0"/>
              <a:t>,</a:t>
            </a:r>
            <a:r>
              <a:rPr lang="zh-CN" altLang="en-US" sz="2000" dirty="0"/>
              <a:t>文义之外的任何理由、任何事项都不得作为确定票据权利义务的根据</a:t>
            </a:r>
            <a:r>
              <a:rPr lang="en-US" altLang="zh-CN" sz="2000" dirty="0"/>
              <a:t>.</a:t>
            </a:r>
          </a:p>
          <a:p>
            <a:pPr marL="623888" indent="357188"/>
            <a:r>
              <a:rPr lang="en-US" altLang="zh-CN" sz="2000" dirty="0"/>
              <a:t>(</a:t>
            </a:r>
            <a:r>
              <a:rPr lang="zh-CN" altLang="en-US" sz="2000" dirty="0"/>
              <a:t>５</a:t>
            </a:r>
            <a:r>
              <a:rPr lang="en-US" altLang="zh-CN" sz="2000" dirty="0"/>
              <a:t>)</a:t>
            </a:r>
            <a:r>
              <a:rPr lang="zh-CN" altLang="en-US" sz="2000" dirty="0"/>
              <a:t>票据是无因证券</a:t>
            </a:r>
            <a:r>
              <a:rPr lang="en-US" altLang="zh-CN" sz="2000" dirty="0"/>
              <a:t>.</a:t>
            </a:r>
            <a:r>
              <a:rPr lang="zh-CN" altLang="en-US" sz="2000" dirty="0"/>
              <a:t>是指票据只要符合</a:t>
            </a:r>
            <a:r>
              <a:rPr lang="en-US" altLang="zh-CN" sz="2000" dirty="0"/>
              <a:t>«</a:t>
            </a:r>
            <a:r>
              <a:rPr lang="zh-CN" altLang="en-US" sz="2000" dirty="0"/>
              <a:t>票据法</a:t>
            </a:r>
            <a:r>
              <a:rPr lang="en-US" altLang="zh-CN" sz="2000" dirty="0"/>
              <a:t>»</a:t>
            </a:r>
            <a:r>
              <a:rPr lang="zh-CN" altLang="en-US" sz="2000" dirty="0"/>
              <a:t>规定的形式要件</a:t>
            </a:r>
            <a:r>
              <a:rPr lang="en-US" altLang="zh-CN" sz="2000" dirty="0"/>
              <a:t>,</a:t>
            </a:r>
            <a:r>
              <a:rPr lang="zh-CN" altLang="en-US" sz="2000" dirty="0"/>
              <a:t>票据权利就产生</a:t>
            </a:r>
            <a:r>
              <a:rPr lang="en-US" altLang="zh-CN" sz="2000" dirty="0" smtClean="0"/>
              <a:t>,</a:t>
            </a:r>
            <a:r>
              <a:rPr lang="zh-CN" altLang="en-US" sz="2000" dirty="0" smtClean="0"/>
              <a:t>而不必证明其取得票据</a:t>
            </a:r>
            <a:r>
              <a:rPr lang="zh-CN" altLang="en-US" sz="2000" dirty="0"/>
              <a:t>的原因</a:t>
            </a:r>
            <a:r>
              <a:rPr lang="en-US" altLang="zh-CN" sz="2000" dirty="0"/>
              <a:t>.</a:t>
            </a:r>
          </a:p>
          <a:p>
            <a:pPr marL="623888" indent="357188"/>
            <a:r>
              <a:rPr lang="en-US" altLang="zh-CN" sz="2000" dirty="0"/>
              <a:t>(</a:t>
            </a:r>
            <a:r>
              <a:rPr lang="zh-CN" altLang="en-US" sz="2000" dirty="0"/>
              <a:t>６</a:t>
            </a:r>
            <a:r>
              <a:rPr lang="en-US" altLang="zh-CN" sz="2000" dirty="0"/>
              <a:t>)</a:t>
            </a:r>
            <a:r>
              <a:rPr lang="zh-CN" altLang="en-US" sz="2000" dirty="0"/>
              <a:t>票据是流通证券</a:t>
            </a:r>
            <a:r>
              <a:rPr lang="en-US" altLang="zh-CN" sz="2000" dirty="0"/>
              <a:t>.</a:t>
            </a:r>
            <a:r>
              <a:rPr lang="zh-CN" altLang="en-US" sz="2000" dirty="0"/>
              <a:t>流通是票据的重要特征</a:t>
            </a:r>
            <a:r>
              <a:rPr lang="en-US" altLang="zh-CN" sz="2000" dirty="0"/>
              <a:t>,</a:t>
            </a:r>
            <a:r>
              <a:rPr lang="zh-CN" altLang="en-US" sz="2000" dirty="0"/>
              <a:t>是指票据上的权利可以依背书或</a:t>
            </a:r>
            <a:r>
              <a:rPr lang="zh-CN" altLang="en-US" sz="2000" dirty="0" smtClean="0"/>
              <a:t>交付的方式自由流通转让</a:t>
            </a:r>
            <a:r>
              <a:rPr lang="en-US" altLang="zh-CN" sz="2000" dirty="0"/>
              <a:t>,</a:t>
            </a:r>
            <a:r>
              <a:rPr lang="zh-CN" altLang="en-US" sz="2000" dirty="0"/>
              <a:t>不必经债务人同意</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75266444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支 票</a:t>
            </a:r>
            <a:endParaRPr lang="zh-CN" altLang="en-US" sz="3200" b="1" dirty="0"/>
          </a:p>
        </p:txBody>
      </p:sp>
      <p:sp>
        <p:nvSpPr>
          <p:cNvPr id="37" name="文本框 36"/>
          <p:cNvSpPr txBox="1"/>
          <p:nvPr/>
        </p:nvSpPr>
        <p:spPr>
          <a:xfrm>
            <a:off x="673929" y="892433"/>
            <a:ext cx="10977813" cy="5078313"/>
          </a:xfrm>
          <a:prstGeom prst="rect">
            <a:avLst/>
          </a:prstGeom>
          <a:noFill/>
        </p:spPr>
        <p:txBody>
          <a:bodyPr wrap="square" rtlCol="0">
            <a:spAutoFit/>
          </a:bodyPr>
          <a:lstStyle/>
          <a:p>
            <a:r>
              <a:rPr lang="zh-CN" altLang="en-US" sz="2400" b="1" dirty="0"/>
              <a:t>一、支票概述</a:t>
            </a:r>
          </a:p>
          <a:p>
            <a:pPr indent="446088"/>
            <a:r>
              <a:rPr lang="en-US" altLang="zh-CN" sz="2400" dirty="0"/>
              <a:t>(</a:t>
            </a:r>
            <a:r>
              <a:rPr lang="zh-CN" altLang="en-US" sz="2400" dirty="0"/>
              <a:t>一</a:t>
            </a:r>
            <a:r>
              <a:rPr lang="en-US" altLang="zh-CN" sz="2400" dirty="0"/>
              <a:t>)</a:t>
            </a:r>
            <a:r>
              <a:rPr lang="zh-CN" altLang="en-US" sz="2400" dirty="0"/>
              <a:t>支票的概念</a:t>
            </a:r>
          </a:p>
          <a:p>
            <a:pPr indent="446088"/>
            <a:r>
              <a:rPr lang="zh-CN" altLang="en-US" sz="2000" dirty="0"/>
              <a:t>支票是出票人签发的</a:t>
            </a:r>
            <a:r>
              <a:rPr lang="en-US" altLang="zh-CN" sz="2000" dirty="0"/>
              <a:t>,</a:t>
            </a:r>
            <a:r>
              <a:rPr lang="zh-CN" altLang="en-US" sz="2000" dirty="0"/>
              <a:t>委托办理支票存款业务的银行或者其</a:t>
            </a:r>
            <a:r>
              <a:rPr lang="zh-CN" altLang="en-US" sz="2000" dirty="0" smtClean="0"/>
              <a:t>他金融机构在见票时无条件支付确</a:t>
            </a:r>
            <a:r>
              <a:rPr lang="zh-CN" altLang="en-US" sz="2000" dirty="0"/>
              <a:t>定的金额给收款人或者持票人的票据</a:t>
            </a:r>
            <a:r>
              <a:rPr lang="en-US" altLang="zh-CN" sz="2000" dirty="0"/>
              <a:t>.</a:t>
            </a:r>
            <a:r>
              <a:rPr lang="zh-CN" altLang="en-US" sz="2000" dirty="0"/>
              <a:t>支票的当事人有三个</a:t>
            </a:r>
            <a:r>
              <a:rPr lang="en-US" altLang="zh-CN" sz="2000" dirty="0"/>
              <a:t>:</a:t>
            </a:r>
            <a:r>
              <a:rPr lang="zh-CN" altLang="en-US" sz="2000" dirty="0"/>
              <a:t>出票人、</a:t>
            </a:r>
            <a:r>
              <a:rPr lang="zh-CN" altLang="en-US" sz="2000" dirty="0" smtClean="0"/>
              <a:t>付款人和收</a:t>
            </a:r>
            <a:r>
              <a:rPr lang="zh-TW" altLang="en-US" sz="2000" dirty="0" smtClean="0"/>
              <a:t>款人</a:t>
            </a:r>
            <a:r>
              <a:rPr lang="en-US" altLang="zh-TW" sz="2000" dirty="0"/>
              <a:t>.</a:t>
            </a:r>
          </a:p>
          <a:p>
            <a:pPr indent="446088"/>
            <a:r>
              <a:rPr lang="zh-CN" altLang="en-US" sz="2000" dirty="0" smtClean="0"/>
              <a:t>支票与汇票</a:t>
            </a:r>
            <a:r>
              <a:rPr lang="zh-CN" altLang="en-US" sz="2000" dirty="0"/>
              <a:t>和本票相比</a:t>
            </a:r>
            <a:r>
              <a:rPr lang="en-US" altLang="zh-CN" sz="2000" dirty="0"/>
              <a:t>,</a:t>
            </a:r>
            <a:r>
              <a:rPr lang="zh-CN" altLang="en-US" sz="2000" dirty="0"/>
              <a:t>有两个显著特点</a:t>
            </a:r>
            <a:r>
              <a:rPr lang="en-US" altLang="zh-CN" sz="2000" dirty="0"/>
              <a:t>:</a:t>
            </a:r>
            <a:r>
              <a:rPr lang="zh-CN" altLang="en-US" sz="2000" dirty="0"/>
              <a:t>一是付款人仅限于银行或者其他金融机构</a:t>
            </a:r>
            <a:r>
              <a:rPr lang="en-US" altLang="zh-CN" sz="2000" dirty="0" smtClean="0"/>
              <a:t>;</a:t>
            </a:r>
            <a:r>
              <a:rPr lang="zh-CN" altLang="en-US" sz="2000" dirty="0" smtClean="0"/>
              <a:t>二是见票</a:t>
            </a:r>
            <a:r>
              <a:rPr lang="zh-CN" altLang="en-US" sz="2000" dirty="0"/>
              <a:t>即付</a:t>
            </a:r>
            <a:r>
              <a:rPr lang="en-US" altLang="zh-CN" sz="2000" dirty="0"/>
              <a:t>.</a:t>
            </a:r>
            <a:r>
              <a:rPr lang="zh-CN" altLang="en-US" sz="2000" dirty="0"/>
              <a:t>支票是一种支付证券</a:t>
            </a:r>
            <a:r>
              <a:rPr lang="en-US" altLang="zh-CN" sz="2000" dirty="0"/>
              <a:t>,</a:t>
            </a:r>
            <a:r>
              <a:rPr lang="zh-CN" altLang="en-US" sz="2000" dirty="0"/>
              <a:t>其主要功能是代替现金进行支付</a:t>
            </a:r>
            <a:r>
              <a:rPr lang="en-US" altLang="zh-CN" sz="2000" dirty="0"/>
              <a:t>.</a:t>
            </a:r>
          </a:p>
          <a:p>
            <a:pPr indent="446088"/>
            <a:endParaRPr lang="en-US" altLang="zh-CN" sz="2400" dirty="0" smtClean="0"/>
          </a:p>
          <a:p>
            <a:pPr indent="446088"/>
            <a:r>
              <a:rPr lang="en-US" altLang="zh-CN" sz="2400" dirty="0" smtClean="0"/>
              <a:t>(</a:t>
            </a:r>
            <a:r>
              <a:rPr lang="zh-CN" altLang="en-US" sz="2400" dirty="0"/>
              <a:t>二</a:t>
            </a:r>
            <a:r>
              <a:rPr lang="en-US" altLang="zh-CN" sz="2400" dirty="0"/>
              <a:t>)</a:t>
            </a:r>
            <a:r>
              <a:rPr lang="zh-CN" altLang="en-US" sz="2400" dirty="0"/>
              <a:t>支票的种类</a:t>
            </a:r>
          </a:p>
          <a:p>
            <a:pPr indent="446088"/>
            <a:r>
              <a:rPr lang="zh-CN" altLang="en-US" sz="2000" dirty="0"/>
              <a:t>根据不同的分类标准</a:t>
            </a:r>
            <a:r>
              <a:rPr lang="en-US" altLang="zh-CN" sz="2000" dirty="0"/>
              <a:t>,</a:t>
            </a:r>
            <a:r>
              <a:rPr lang="zh-CN" altLang="en-US" sz="2000" dirty="0"/>
              <a:t>可以对支票作不同的分类</a:t>
            </a:r>
            <a:r>
              <a:rPr lang="en-US" altLang="zh-CN" sz="2000" dirty="0"/>
              <a:t>.</a:t>
            </a:r>
            <a:r>
              <a:rPr lang="zh-CN" altLang="en-US" sz="2000" dirty="0"/>
              <a:t>我国</a:t>
            </a:r>
            <a:r>
              <a:rPr lang="en-US" altLang="zh-CN" sz="2000" dirty="0"/>
              <a:t>«</a:t>
            </a:r>
            <a:r>
              <a:rPr lang="zh-CN" altLang="en-US" sz="2000" dirty="0"/>
              <a:t>票据法</a:t>
            </a:r>
            <a:r>
              <a:rPr lang="en-US" altLang="zh-CN" sz="2000" dirty="0"/>
              <a:t>»</a:t>
            </a:r>
            <a:r>
              <a:rPr lang="zh-CN" altLang="en-US" sz="2000" dirty="0"/>
              <a:t>按支付票款的方式</a:t>
            </a:r>
            <a:r>
              <a:rPr lang="en-US" altLang="zh-CN" sz="2000" dirty="0"/>
              <a:t>,</a:t>
            </a:r>
            <a:r>
              <a:rPr lang="zh-CN" altLang="en-US" sz="2000" dirty="0" smtClean="0"/>
              <a:t>将支票分为</a:t>
            </a:r>
            <a:r>
              <a:rPr lang="zh-CN" altLang="en-US" sz="2000" dirty="0"/>
              <a:t>普通支票、现金支票和转账支票三类</a:t>
            </a:r>
            <a:r>
              <a:rPr lang="en-US" altLang="zh-CN" sz="2000" dirty="0"/>
              <a:t>.</a:t>
            </a:r>
          </a:p>
          <a:p>
            <a:pPr indent="446088"/>
            <a:r>
              <a:rPr lang="zh-CN" altLang="en-US" sz="2000" dirty="0" smtClean="0"/>
              <a:t>１</a:t>
            </a:r>
            <a:r>
              <a:rPr lang="en-US" altLang="zh-CN" sz="2000" dirty="0" smtClean="0"/>
              <a:t>.</a:t>
            </a:r>
            <a:r>
              <a:rPr lang="zh-CN" altLang="en-US" sz="2000" dirty="0" smtClean="0"/>
              <a:t>普通支票２</a:t>
            </a:r>
            <a:r>
              <a:rPr lang="en-US" altLang="zh-CN" sz="2000" dirty="0" smtClean="0"/>
              <a:t>.</a:t>
            </a:r>
            <a:r>
              <a:rPr lang="zh-CN" altLang="en-US" sz="2000" dirty="0" smtClean="0"/>
              <a:t> </a:t>
            </a:r>
            <a:r>
              <a:rPr lang="zh-CN" altLang="en-US" sz="2000" dirty="0"/>
              <a:t>现</a:t>
            </a:r>
            <a:r>
              <a:rPr lang="zh-CN" altLang="en-US" sz="2000" dirty="0" smtClean="0"/>
              <a:t>金支票３</a:t>
            </a:r>
            <a:r>
              <a:rPr lang="en-US" altLang="zh-CN" sz="2000" dirty="0" smtClean="0"/>
              <a:t>.</a:t>
            </a:r>
            <a:r>
              <a:rPr lang="zh-CN" altLang="en-US" sz="2000" dirty="0" smtClean="0"/>
              <a:t> </a:t>
            </a:r>
            <a:r>
              <a:rPr lang="zh-CN" altLang="en-US" sz="2000" dirty="0"/>
              <a:t>转账支票</a:t>
            </a:r>
          </a:p>
          <a:p>
            <a:pPr indent="446088"/>
            <a:endParaRPr lang="en-US" altLang="zh-CN" sz="2400" dirty="0" smtClean="0"/>
          </a:p>
          <a:p>
            <a:pPr indent="446088"/>
            <a:r>
              <a:rPr lang="en-US" altLang="zh-CN" sz="2400" dirty="0" smtClean="0"/>
              <a:t>(</a:t>
            </a:r>
            <a:r>
              <a:rPr lang="zh-CN" altLang="en-US" sz="2400" dirty="0"/>
              <a:t>三</a:t>
            </a:r>
            <a:r>
              <a:rPr lang="en-US" altLang="zh-CN" sz="2400" dirty="0"/>
              <a:t>)</a:t>
            </a:r>
            <a:r>
              <a:rPr lang="zh-CN" altLang="en-US" sz="2400" dirty="0"/>
              <a:t>支票适用汇票的规定</a:t>
            </a:r>
          </a:p>
          <a:p>
            <a:pPr indent="446088"/>
            <a:r>
              <a:rPr lang="zh-CN" altLang="en-US" sz="2000" dirty="0"/>
              <a:t>我国</a:t>
            </a:r>
            <a:r>
              <a:rPr lang="en-US" altLang="zh-CN" sz="2000" dirty="0"/>
              <a:t>«</a:t>
            </a:r>
            <a:r>
              <a:rPr lang="zh-CN" altLang="en-US" sz="2000" dirty="0"/>
              <a:t>票据法</a:t>
            </a:r>
            <a:r>
              <a:rPr lang="en-US" altLang="zh-CN" sz="2000" dirty="0"/>
              <a:t>»</a:t>
            </a:r>
            <a:r>
              <a:rPr lang="zh-CN" altLang="en-US" sz="2000" dirty="0" smtClean="0"/>
              <a:t>第</a:t>
            </a:r>
            <a:r>
              <a:rPr lang="en-US" altLang="zh-CN" sz="2000" dirty="0" smtClean="0"/>
              <a:t>93</a:t>
            </a:r>
            <a:r>
              <a:rPr lang="zh-CN" altLang="en-US" sz="2000" dirty="0" smtClean="0"/>
              <a:t>条</a:t>
            </a:r>
            <a:r>
              <a:rPr lang="zh-CN" altLang="en-US" sz="2000" dirty="0"/>
              <a:t>规定</a:t>
            </a:r>
            <a:r>
              <a:rPr lang="en-US" altLang="zh-CN" sz="2000" dirty="0"/>
              <a:t>:“</a:t>
            </a:r>
            <a:r>
              <a:rPr lang="zh-CN" altLang="en-US" sz="2000" dirty="0"/>
              <a:t>支票的背书、付款行为和追索权的行使</a:t>
            </a:r>
            <a:r>
              <a:rPr lang="en-US" altLang="zh-CN" sz="2000" dirty="0"/>
              <a:t>,</a:t>
            </a:r>
            <a:r>
              <a:rPr lang="zh-CN" altLang="en-US" sz="2000" dirty="0"/>
              <a:t>除本章规定外</a:t>
            </a:r>
            <a:r>
              <a:rPr lang="en-US" altLang="zh-CN" sz="2000" dirty="0"/>
              <a:t>,</a:t>
            </a:r>
            <a:r>
              <a:rPr lang="zh-CN" altLang="en-US" sz="2000" dirty="0" smtClean="0"/>
              <a:t>适用本法</a:t>
            </a:r>
            <a:r>
              <a:rPr lang="zh-CN" altLang="en-US" sz="2000" dirty="0"/>
              <a:t>第２章有关汇票的规定</a:t>
            </a:r>
            <a:r>
              <a:rPr lang="en-US" altLang="zh-CN" sz="2000" dirty="0"/>
              <a:t>.</a:t>
            </a:r>
            <a:r>
              <a:rPr lang="zh-CN" altLang="en-US" sz="2000" dirty="0"/>
              <a:t>支票的出票行为</a:t>
            </a:r>
            <a:r>
              <a:rPr lang="en-US" altLang="zh-CN" sz="2000" dirty="0"/>
              <a:t>,</a:t>
            </a:r>
            <a:r>
              <a:rPr lang="zh-CN" altLang="en-US" sz="2000" dirty="0"/>
              <a:t>除本章规定外</a:t>
            </a:r>
            <a:r>
              <a:rPr lang="en-US" altLang="zh-CN" sz="2000" dirty="0"/>
              <a:t>,</a:t>
            </a:r>
            <a:r>
              <a:rPr lang="zh-CN" altLang="en-US" sz="2000" dirty="0"/>
              <a:t>适用本法</a:t>
            </a:r>
            <a:r>
              <a:rPr lang="zh-CN" altLang="en-US" sz="2000" dirty="0" smtClean="0"/>
              <a:t>第</a:t>
            </a:r>
            <a:r>
              <a:rPr lang="en-US" altLang="zh-CN" sz="2000" dirty="0" smtClean="0"/>
              <a:t>24</a:t>
            </a:r>
            <a:r>
              <a:rPr lang="zh-CN" altLang="en-US" sz="2000" dirty="0" smtClean="0"/>
              <a:t>条</a:t>
            </a:r>
            <a:r>
              <a:rPr lang="zh-CN" altLang="en-US" sz="2000" dirty="0"/>
              <a:t>、</a:t>
            </a:r>
            <a:r>
              <a:rPr lang="zh-CN" altLang="en-US" sz="2000" dirty="0" smtClean="0"/>
              <a:t>第</a:t>
            </a:r>
            <a:r>
              <a:rPr lang="en-US" altLang="zh-CN" sz="2000" dirty="0" smtClean="0"/>
              <a:t>26</a:t>
            </a:r>
            <a:r>
              <a:rPr lang="zh-CN" altLang="en-US" sz="2000" dirty="0" smtClean="0"/>
              <a:t>关于汇</a:t>
            </a:r>
            <a:r>
              <a:rPr lang="zh-CN" altLang="en-US" sz="2000" dirty="0"/>
              <a:t>票的规定</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51686507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支 票</a:t>
            </a:r>
            <a:endParaRPr lang="zh-CN" altLang="en-US" sz="3200" b="1" dirty="0"/>
          </a:p>
        </p:txBody>
      </p:sp>
      <p:sp>
        <p:nvSpPr>
          <p:cNvPr id="37" name="文本框 36"/>
          <p:cNvSpPr txBox="1"/>
          <p:nvPr/>
        </p:nvSpPr>
        <p:spPr>
          <a:xfrm>
            <a:off x="673929" y="892433"/>
            <a:ext cx="10977813" cy="4893648"/>
          </a:xfrm>
          <a:prstGeom prst="rect">
            <a:avLst/>
          </a:prstGeom>
          <a:noFill/>
        </p:spPr>
        <p:txBody>
          <a:bodyPr wrap="square" rtlCol="0">
            <a:spAutoFit/>
          </a:bodyPr>
          <a:lstStyle/>
          <a:p>
            <a:r>
              <a:rPr lang="zh-CN" altLang="en-US" sz="2400" b="1" dirty="0"/>
              <a:t>二、支票的出票</a:t>
            </a:r>
          </a:p>
          <a:p>
            <a:pPr indent="623888"/>
            <a:r>
              <a:rPr lang="en-US" altLang="zh-CN" sz="2400" dirty="0"/>
              <a:t>(</a:t>
            </a:r>
            <a:r>
              <a:rPr lang="zh-CN" altLang="en-US" sz="2400" dirty="0"/>
              <a:t>一</a:t>
            </a:r>
            <a:r>
              <a:rPr lang="en-US" altLang="zh-CN" sz="2400" dirty="0"/>
              <a:t>)</a:t>
            </a:r>
            <a:r>
              <a:rPr lang="zh-CN" altLang="en-US" sz="2400" dirty="0"/>
              <a:t>出票的概念</a:t>
            </a:r>
          </a:p>
          <a:p>
            <a:pPr marL="357188" indent="444500"/>
            <a:r>
              <a:rPr lang="zh-CN" altLang="en-US" sz="2000" dirty="0"/>
              <a:t>支票的出票</a:t>
            </a:r>
            <a:r>
              <a:rPr lang="en-US" altLang="zh-CN" sz="2000" dirty="0"/>
              <a:t>,</a:t>
            </a:r>
            <a:r>
              <a:rPr lang="zh-CN" altLang="en-US" sz="2000" dirty="0"/>
              <a:t>是指由出票人签发支票并将其交付给收款人的行为</a:t>
            </a:r>
            <a:r>
              <a:rPr lang="en-US" altLang="zh-CN" sz="2000" dirty="0"/>
              <a:t>.</a:t>
            </a:r>
            <a:r>
              <a:rPr lang="zh-CN" altLang="en-US" sz="2000" dirty="0" smtClean="0"/>
              <a:t>支票的出票人为在</a:t>
            </a:r>
            <a:r>
              <a:rPr lang="zh-CN" altLang="en-US" sz="2000" dirty="0"/>
              <a:t>经中国人民银行当地分支行批准办理支票业务的银行机构开立可以使用支票的存款账户</a:t>
            </a:r>
            <a:r>
              <a:rPr lang="zh-CN" altLang="en-US" sz="2000" dirty="0" smtClean="0"/>
              <a:t>的单位和个人</a:t>
            </a:r>
            <a:r>
              <a:rPr lang="en-US" altLang="zh-CN" sz="2000" dirty="0"/>
              <a:t>.</a:t>
            </a:r>
            <a:r>
              <a:rPr lang="zh-CN" altLang="en-US" sz="2000" dirty="0"/>
              <a:t>为保护支票各方当事人的合法权益</a:t>
            </a:r>
            <a:r>
              <a:rPr lang="en-US" altLang="zh-CN" sz="2000" dirty="0"/>
              <a:t>,</a:t>
            </a:r>
            <a:r>
              <a:rPr lang="zh-CN" altLang="en-US" sz="2000" dirty="0"/>
              <a:t>我国</a:t>
            </a:r>
            <a:r>
              <a:rPr lang="en-US" altLang="zh-CN" sz="2000" dirty="0"/>
              <a:t>«</a:t>
            </a:r>
            <a:r>
              <a:rPr lang="zh-CN" altLang="en-US" sz="2000" dirty="0"/>
              <a:t>票据法</a:t>
            </a:r>
            <a:r>
              <a:rPr lang="en-US" altLang="zh-CN" sz="2000" dirty="0"/>
              <a:t>»</a:t>
            </a:r>
            <a:r>
              <a:rPr lang="zh-CN" altLang="en-US" sz="2000" dirty="0"/>
              <a:t>规定</a:t>
            </a:r>
            <a:r>
              <a:rPr lang="en-US" altLang="zh-CN" sz="2000" dirty="0"/>
              <a:t>,</a:t>
            </a:r>
            <a:r>
              <a:rPr lang="zh-CN" altLang="en-US" sz="2000" dirty="0"/>
              <a:t>开立支票存款账户</a:t>
            </a:r>
            <a:r>
              <a:rPr lang="en-US" altLang="zh-CN" sz="2000" dirty="0" smtClean="0"/>
              <a:t>,</a:t>
            </a:r>
            <a:r>
              <a:rPr lang="zh-CN" altLang="en-US" sz="2000" dirty="0" smtClean="0"/>
              <a:t>申请人必须</a:t>
            </a:r>
            <a:r>
              <a:rPr lang="zh-CN" altLang="en-US" sz="2000" dirty="0"/>
              <a:t>使用本名</a:t>
            </a:r>
            <a:r>
              <a:rPr lang="en-US" altLang="zh-CN" sz="2000" dirty="0"/>
              <a:t>,</a:t>
            </a:r>
            <a:r>
              <a:rPr lang="zh-CN" altLang="en-US" sz="2000" dirty="0"/>
              <a:t>并提交证明其身份的合法证件</a:t>
            </a:r>
            <a:r>
              <a:rPr lang="en-US" altLang="zh-CN" sz="2000" dirty="0"/>
              <a:t>;</a:t>
            </a:r>
            <a:r>
              <a:rPr lang="zh-CN" altLang="en-US" sz="2000" dirty="0"/>
              <a:t>开立支票存款账户和领用支票</a:t>
            </a:r>
            <a:r>
              <a:rPr lang="en-US" altLang="zh-CN" sz="2000" dirty="0"/>
              <a:t>,</a:t>
            </a:r>
            <a:r>
              <a:rPr lang="zh-CN" altLang="en-US" sz="2000" dirty="0"/>
              <a:t>应</a:t>
            </a:r>
            <a:r>
              <a:rPr lang="zh-CN" altLang="en-US" sz="2000" dirty="0" smtClean="0"/>
              <a:t>当有可靠</a:t>
            </a:r>
            <a:r>
              <a:rPr lang="zh-CN" altLang="en-US" sz="2000" dirty="0"/>
              <a:t>的资信</a:t>
            </a:r>
            <a:r>
              <a:rPr lang="en-US" altLang="zh-CN" sz="2000" dirty="0"/>
              <a:t>,</a:t>
            </a:r>
            <a:r>
              <a:rPr lang="zh-CN" altLang="en-US" sz="2000" dirty="0"/>
              <a:t>并存入一定的资金</a:t>
            </a:r>
            <a:r>
              <a:rPr lang="en-US" altLang="zh-CN" sz="2000" dirty="0"/>
              <a:t>;</a:t>
            </a:r>
            <a:r>
              <a:rPr lang="zh-CN" altLang="en-US" sz="2000" dirty="0"/>
              <a:t>开立支票存款账户</a:t>
            </a:r>
            <a:r>
              <a:rPr lang="en-US" altLang="zh-CN" sz="2000" dirty="0"/>
              <a:t>,</a:t>
            </a:r>
            <a:r>
              <a:rPr lang="zh-CN" altLang="en-US" sz="2000" dirty="0"/>
              <a:t>申请人应当预留其</a:t>
            </a:r>
            <a:r>
              <a:rPr lang="zh-CN" altLang="en-US" sz="2000" dirty="0" smtClean="0"/>
              <a:t>本名的签名式样和印鉴</a:t>
            </a:r>
            <a:r>
              <a:rPr lang="en-US" altLang="zh-CN" sz="2000" dirty="0"/>
              <a:t>.</a:t>
            </a:r>
          </a:p>
          <a:p>
            <a:pPr marL="357188" indent="266700"/>
            <a:r>
              <a:rPr lang="en-US" altLang="zh-CN" sz="2400" dirty="0"/>
              <a:t>(</a:t>
            </a:r>
            <a:r>
              <a:rPr lang="zh-CN" altLang="en-US" sz="2400" dirty="0"/>
              <a:t>二</a:t>
            </a:r>
            <a:r>
              <a:rPr lang="en-US" altLang="zh-CN" sz="2400" dirty="0"/>
              <a:t>)</a:t>
            </a:r>
            <a:r>
              <a:rPr lang="zh-CN" altLang="en-US" sz="2400" dirty="0"/>
              <a:t>支票的记载事项</a:t>
            </a:r>
          </a:p>
          <a:p>
            <a:pPr marL="357188" indent="533400"/>
            <a:r>
              <a:rPr lang="zh-CN" altLang="en-US" sz="2000" dirty="0" smtClean="0"/>
              <a:t>１</a:t>
            </a:r>
            <a:r>
              <a:rPr lang="en-US" altLang="zh-CN" sz="2000" dirty="0" smtClean="0"/>
              <a:t>.</a:t>
            </a:r>
            <a:r>
              <a:rPr lang="zh-CN" altLang="en-US" sz="2000" dirty="0" smtClean="0"/>
              <a:t> </a:t>
            </a:r>
            <a:r>
              <a:rPr lang="zh-CN" altLang="en-US" sz="2000" dirty="0"/>
              <a:t>支票的绝对必要记载事项</a:t>
            </a:r>
          </a:p>
          <a:p>
            <a:pPr marL="357188" indent="533400"/>
            <a:r>
              <a:rPr lang="zh-CN" altLang="en-US" sz="2000" dirty="0"/>
              <a:t>我国</a:t>
            </a:r>
            <a:r>
              <a:rPr lang="en-US" altLang="zh-CN" sz="2000" dirty="0"/>
              <a:t>«</a:t>
            </a:r>
            <a:r>
              <a:rPr lang="zh-CN" altLang="en-US" sz="2000" dirty="0"/>
              <a:t>票据法</a:t>
            </a:r>
            <a:r>
              <a:rPr lang="en-US" altLang="zh-CN" sz="2000" dirty="0"/>
              <a:t>»</a:t>
            </a:r>
            <a:r>
              <a:rPr lang="zh-CN" altLang="en-US" sz="2000" dirty="0"/>
              <a:t>规定了支票的绝对必要记载事项包括</a:t>
            </a:r>
            <a:r>
              <a:rPr lang="en-US" altLang="zh-CN" sz="2000" dirty="0"/>
              <a:t>:</a:t>
            </a:r>
            <a:r>
              <a:rPr lang="zh-CN" altLang="en-US" sz="2000" dirty="0"/>
              <a:t>表明“支票”的字样</a:t>
            </a:r>
            <a:r>
              <a:rPr lang="en-US" altLang="zh-CN" sz="2000" dirty="0"/>
              <a:t>;</a:t>
            </a:r>
            <a:r>
              <a:rPr lang="zh-CN" altLang="en-US" sz="2000" dirty="0"/>
              <a:t>无条件支</a:t>
            </a:r>
            <a:r>
              <a:rPr lang="zh-CN" altLang="en-US" sz="2000" dirty="0" smtClean="0"/>
              <a:t>付的委托</a:t>
            </a:r>
            <a:r>
              <a:rPr lang="en-US" altLang="zh-CN" sz="2000" dirty="0"/>
              <a:t>;</a:t>
            </a:r>
            <a:r>
              <a:rPr lang="zh-CN" altLang="en-US" sz="2000" dirty="0"/>
              <a:t>确定的金额</a:t>
            </a:r>
            <a:r>
              <a:rPr lang="en-US" altLang="zh-CN" sz="2000" dirty="0"/>
              <a:t>;</a:t>
            </a:r>
            <a:r>
              <a:rPr lang="zh-CN" altLang="en-US" sz="2000" dirty="0"/>
              <a:t>付款人名称</a:t>
            </a:r>
            <a:r>
              <a:rPr lang="en-US" altLang="zh-CN" sz="2000" dirty="0"/>
              <a:t>;</a:t>
            </a:r>
            <a:r>
              <a:rPr lang="zh-CN" altLang="en-US" sz="2000" dirty="0"/>
              <a:t>出票日期</a:t>
            </a:r>
            <a:r>
              <a:rPr lang="en-US" altLang="zh-CN" sz="2000" dirty="0"/>
              <a:t>;</a:t>
            </a:r>
            <a:r>
              <a:rPr lang="zh-CN" altLang="en-US" sz="2000" dirty="0"/>
              <a:t>出票人签章</a:t>
            </a:r>
            <a:r>
              <a:rPr lang="en-US" altLang="zh-CN" sz="2000" dirty="0" smtClean="0"/>
              <a:t>.</a:t>
            </a:r>
            <a:r>
              <a:rPr lang="zh-CN" altLang="en-US" sz="2000" dirty="0" smtClean="0"/>
              <a:t>支票上未记载前款规定事项之</a:t>
            </a:r>
            <a:r>
              <a:rPr lang="zh-CN" altLang="en-US" sz="2000" dirty="0"/>
              <a:t>一的</a:t>
            </a:r>
            <a:r>
              <a:rPr lang="en-US" altLang="zh-CN" sz="2000" dirty="0"/>
              <a:t>,</a:t>
            </a:r>
            <a:r>
              <a:rPr lang="zh-CN" altLang="en-US" sz="2000" dirty="0"/>
              <a:t>支票无效</a:t>
            </a:r>
            <a:r>
              <a:rPr lang="en-US" altLang="zh-CN" sz="2000" dirty="0"/>
              <a:t>.</a:t>
            </a:r>
          </a:p>
          <a:p>
            <a:pPr marL="357188" indent="533400"/>
            <a:r>
              <a:rPr lang="zh-CN" altLang="en-US" sz="2000" dirty="0" smtClean="0"/>
              <a:t>２</a:t>
            </a:r>
            <a:r>
              <a:rPr lang="en-US" altLang="zh-CN" sz="2000" dirty="0" smtClean="0"/>
              <a:t>.</a:t>
            </a:r>
            <a:r>
              <a:rPr lang="zh-CN" altLang="en-US" sz="2000" dirty="0" smtClean="0"/>
              <a:t> </a:t>
            </a:r>
            <a:r>
              <a:rPr lang="zh-CN" altLang="en-US" sz="2000" dirty="0"/>
              <a:t>支票的相对必要记载事项</a:t>
            </a:r>
          </a:p>
          <a:p>
            <a:pPr marL="357188" indent="533400"/>
            <a:r>
              <a:rPr lang="zh-CN" altLang="en-US" sz="2000" dirty="0"/>
              <a:t>支票的相对必要记载事项主要有付款地和出票地两项</a:t>
            </a:r>
            <a:r>
              <a:rPr lang="en-US" altLang="zh-CN" sz="2000" dirty="0"/>
              <a:t>.</a:t>
            </a:r>
            <a:r>
              <a:rPr lang="zh-CN" altLang="en-US" sz="2000" dirty="0"/>
              <a:t>我国</a:t>
            </a:r>
            <a:r>
              <a:rPr lang="en-US" altLang="zh-CN" sz="2000" dirty="0"/>
              <a:t>«</a:t>
            </a:r>
            <a:r>
              <a:rPr lang="zh-CN" altLang="en-US" sz="2000" dirty="0"/>
              <a:t>票据法</a:t>
            </a:r>
            <a:r>
              <a:rPr lang="en-US" altLang="zh-CN" sz="2000" dirty="0"/>
              <a:t>»</a:t>
            </a:r>
            <a:r>
              <a:rPr lang="zh-CN" altLang="en-US" sz="2000" dirty="0"/>
              <a:t>规定</a:t>
            </a:r>
            <a:r>
              <a:rPr lang="en-US" altLang="zh-CN" sz="2000" dirty="0"/>
              <a:t>:</a:t>
            </a:r>
            <a:r>
              <a:rPr lang="zh-CN" altLang="en-US" sz="2000" dirty="0" smtClean="0"/>
              <a:t>支票上未记载付款地的</a:t>
            </a:r>
            <a:r>
              <a:rPr lang="en-US" altLang="zh-CN" sz="2000" dirty="0"/>
              <a:t>,</a:t>
            </a:r>
            <a:r>
              <a:rPr lang="zh-CN" altLang="en-US" sz="2000" dirty="0"/>
              <a:t>付款人的营业场所为付款地</a:t>
            </a:r>
            <a:r>
              <a:rPr lang="en-US" altLang="zh-CN" sz="2000" dirty="0"/>
              <a:t>;</a:t>
            </a:r>
            <a:r>
              <a:rPr lang="zh-CN" altLang="en-US" sz="2000" dirty="0"/>
              <a:t>支票上未记载出票地的</a:t>
            </a:r>
            <a:r>
              <a:rPr lang="en-US" altLang="zh-CN" sz="2000" dirty="0"/>
              <a:t>,</a:t>
            </a:r>
            <a:r>
              <a:rPr lang="zh-CN" altLang="en-US" sz="2000" dirty="0"/>
              <a:t>出票人的营业场所、</a:t>
            </a:r>
            <a:r>
              <a:rPr lang="zh-CN" altLang="en-US" sz="2000" dirty="0" smtClean="0"/>
              <a:t>住所</a:t>
            </a:r>
            <a:r>
              <a:rPr lang="zh-CN" altLang="en-US" sz="2000" dirty="0"/>
              <a:t>或者经常居住地为出票地</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3519830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支 票</a:t>
            </a:r>
            <a:endParaRPr lang="zh-CN" altLang="en-US" sz="3200" b="1" dirty="0"/>
          </a:p>
        </p:txBody>
      </p:sp>
      <p:sp>
        <p:nvSpPr>
          <p:cNvPr id="37" name="文本框 36"/>
          <p:cNvSpPr txBox="1"/>
          <p:nvPr/>
        </p:nvSpPr>
        <p:spPr>
          <a:xfrm>
            <a:off x="673929" y="892433"/>
            <a:ext cx="10977813" cy="5509201"/>
          </a:xfrm>
          <a:prstGeom prst="rect">
            <a:avLst/>
          </a:prstGeom>
          <a:noFill/>
        </p:spPr>
        <p:txBody>
          <a:bodyPr wrap="square" rtlCol="0">
            <a:spAutoFit/>
          </a:bodyPr>
          <a:lstStyle/>
          <a:p>
            <a:r>
              <a:rPr lang="zh-CN" altLang="en-US" sz="2400" b="1" dirty="0"/>
              <a:t>二、支票的出票</a:t>
            </a:r>
          </a:p>
          <a:p>
            <a:pPr indent="446088"/>
            <a:r>
              <a:rPr lang="en-US" altLang="zh-CN" sz="2400" dirty="0"/>
              <a:t>(</a:t>
            </a:r>
            <a:r>
              <a:rPr lang="zh-CN" altLang="en-US" sz="2400" dirty="0"/>
              <a:t>三</a:t>
            </a:r>
            <a:r>
              <a:rPr lang="en-US" altLang="zh-CN" sz="2400" dirty="0"/>
              <a:t>)</a:t>
            </a:r>
            <a:r>
              <a:rPr lang="zh-CN" altLang="en-US" sz="2400" dirty="0"/>
              <a:t>出票的其他法定条件</a:t>
            </a:r>
          </a:p>
          <a:p>
            <a:pPr indent="446088"/>
            <a:r>
              <a:rPr lang="zh-CN" altLang="en-US" sz="2000" dirty="0"/>
              <a:t>支票的出票除须按法定格式签发票据外</a:t>
            </a:r>
            <a:r>
              <a:rPr lang="en-US" altLang="zh-CN" sz="2000" dirty="0"/>
              <a:t>,</a:t>
            </a:r>
            <a:r>
              <a:rPr lang="zh-CN" altLang="en-US" sz="2000" dirty="0"/>
              <a:t>还须符合以下几个法定条件</a:t>
            </a:r>
            <a:r>
              <a:rPr lang="en-US" altLang="zh-CN" sz="2000" dirty="0"/>
              <a:t>.</a:t>
            </a:r>
          </a:p>
          <a:p>
            <a:pPr indent="446088"/>
            <a:r>
              <a:rPr lang="en-US" altLang="zh-CN" sz="2000" dirty="0"/>
              <a:t>(</a:t>
            </a:r>
            <a:r>
              <a:rPr lang="zh-CN" altLang="en-US" sz="2000" dirty="0"/>
              <a:t>１</a:t>
            </a:r>
            <a:r>
              <a:rPr lang="en-US" altLang="zh-CN" sz="2000" dirty="0"/>
              <a:t>)</a:t>
            </a:r>
            <a:r>
              <a:rPr lang="zh-CN" altLang="en-US" sz="2000" dirty="0"/>
              <a:t>禁止签发空头支票</a:t>
            </a:r>
            <a:r>
              <a:rPr lang="en-US" altLang="zh-CN" sz="2000" dirty="0"/>
              <a:t>.</a:t>
            </a:r>
            <a:r>
              <a:rPr lang="zh-CN" altLang="en-US" sz="2000" dirty="0"/>
              <a:t>支票的出票人所签发的支</a:t>
            </a:r>
            <a:r>
              <a:rPr lang="zh-CN" altLang="en-US" sz="2000" dirty="0" smtClean="0"/>
              <a:t>票金额不得超过其付款时在付款人处实</a:t>
            </a:r>
            <a:r>
              <a:rPr lang="zh-CN" altLang="en-US" sz="2000" dirty="0"/>
              <a:t>有的存款金额</a:t>
            </a:r>
            <a:r>
              <a:rPr lang="en-US" altLang="zh-CN" sz="2000" dirty="0"/>
              <a:t>.</a:t>
            </a:r>
            <a:r>
              <a:rPr lang="zh-CN" altLang="en-US" sz="2000" dirty="0"/>
              <a:t>出票人签发的支票金额超过其付款时在付款人处实有的存款金额的</a:t>
            </a:r>
            <a:r>
              <a:rPr lang="en-US" altLang="zh-CN" sz="2000" dirty="0" smtClean="0"/>
              <a:t>,</a:t>
            </a:r>
            <a:r>
              <a:rPr lang="zh-CN" altLang="en-US" sz="2000" dirty="0" smtClean="0"/>
              <a:t>为空头支票</a:t>
            </a:r>
            <a:r>
              <a:rPr lang="en-US" altLang="zh-CN" sz="2000" dirty="0"/>
              <a:t>.</a:t>
            </a:r>
          </a:p>
          <a:p>
            <a:pPr indent="446088"/>
            <a:r>
              <a:rPr lang="en-US" altLang="zh-CN" sz="2000" dirty="0"/>
              <a:t>(</a:t>
            </a:r>
            <a:r>
              <a:rPr lang="zh-CN" altLang="en-US" sz="2000" dirty="0"/>
              <a:t>２</a:t>
            </a:r>
            <a:r>
              <a:rPr lang="en-US" altLang="zh-CN" sz="2000" dirty="0"/>
              <a:t>)</a:t>
            </a:r>
            <a:r>
              <a:rPr lang="zh-CN" altLang="en-US" sz="2000" dirty="0"/>
              <a:t>支票的出票人不得签发与其预留本名的签名式样或者印鉴不符的支票</a:t>
            </a:r>
            <a:r>
              <a:rPr lang="en-US" altLang="zh-CN" sz="2000" dirty="0"/>
              <a:t>,</a:t>
            </a:r>
            <a:r>
              <a:rPr lang="zh-CN" altLang="en-US" sz="2000" dirty="0" smtClean="0"/>
              <a:t>使用密码的</a:t>
            </a:r>
            <a:r>
              <a:rPr lang="en-US" altLang="zh-CN" sz="2000" dirty="0"/>
              <a:t>,</a:t>
            </a:r>
            <a:r>
              <a:rPr lang="zh-CN" altLang="en-US" sz="2000" dirty="0"/>
              <a:t>出票人不得签发支付密码错误的支票</a:t>
            </a:r>
            <a:r>
              <a:rPr lang="en-US" altLang="zh-CN" sz="2000" dirty="0"/>
              <a:t>,</a:t>
            </a:r>
            <a:r>
              <a:rPr lang="zh-CN" altLang="en-US" sz="2000" dirty="0"/>
              <a:t>否则</a:t>
            </a:r>
            <a:r>
              <a:rPr lang="en-US" altLang="zh-CN" sz="2000" dirty="0"/>
              <a:t>,</a:t>
            </a:r>
            <a:r>
              <a:rPr lang="zh-CN" altLang="en-US" sz="2000" dirty="0"/>
              <a:t>该支票无效</a:t>
            </a:r>
            <a:r>
              <a:rPr lang="en-US" altLang="zh-CN" sz="2000" dirty="0"/>
              <a:t>.</a:t>
            </a:r>
          </a:p>
          <a:p>
            <a:pPr indent="446088"/>
            <a:r>
              <a:rPr lang="en-US" altLang="zh-CN" sz="2000" dirty="0"/>
              <a:t>(</a:t>
            </a:r>
            <a:r>
              <a:rPr lang="zh-CN" altLang="en-US" sz="2000" dirty="0"/>
              <a:t>３</a:t>
            </a:r>
            <a:r>
              <a:rPr lang="en-US" altLang="zh-CN" sz="2000" dirty="0"/>
              <a:t>)</a:t>
            </a:r>
            <a:r>
              <a:rPr lang="zh-CN" altLang="en-US" sz="2000" dirty="0"/>
              <a:t>签发现金支票和用于支取现金的普通支票</a:t>
            </a:r>
            <a:r>
              <a:rPr lang="en-US" altLang="zh-CN" sz="2000" dirty="0"/>
              <a:t>,</a:t>
            </a:r>
            <a:r>
              <a:rPr lang="zh-CN" altLang="en-US" sz="2000" dirty="0"/>
              <a:t>必须符合国家现金管理的规定</a:t>
            </a:r>
            <a:r>
              <a:rPr lang="en-US" altLang="zh-CN" sz="2000" dirty="0"/>
              <a:t>.</a:t>
            </a:r>
          </a:p>
          <a:p>
            <a:pPr indent="446088"/>
            <a:r>
              <a:rPr lang="en-US" altLang="zh-CN" sz="2400" dirty="0"/>
              <a:t>(</a:t>
            </a:r>
            <a:r>
              <a:rPr lang="zh-CN" altLang="en-US" sz="2400" dirty="0"/>
              <a:t>四</a:t>
            </a:r>
            <a:r>
              <a:rPr lang="en-US" altLang="zh-CN" sz="2400" dirty="0"/>
              <a:t>)</a:t>
            </a:r>
            <a:r>
              <a:rPr lang="zh-CN" altLang="en-US" sz="2400" dirty="0"/>
              <a:t>出票的效力</a:t>
            </a:r>
          </a:p>
          <a:p>
            <a:pPr indent="446088"/>
            <a:r>
              <a:rPr lang="zh-CN" altLang="en-US" sz="2000" dirty="0" smtClean="0"/>
              <a:t>１</a:t>
            </a:r>
            <a:r>
              <a:rPr lang="en-US" altLang="zh-CN" sz="2000" dirty="0" smtClean="0"/>
              <a:t>.</a:t>
            </a:r>
            <a:r>
              <a:rPr lang="zh-CN" altLang="en-US" sz="2000" dirty="0" smtClean="0"/>
              <a:t> </a:t>
            </a:r>
            <a:r>
              <a:rPr lang="zh-CN" altLang="en-US" sz="2000" dirty="0"/>
              <a:t>对出票人的效力</a:t>
            </a:r>
          </a:p>
          <a:p>
            <a:pPr indent="446088"/>
            <a:r>
              <a:rPr lang="zh-CN" altLang="en-US" sz="2000" dirty="0"/>
              <a:t>支票出票对出票人而言</a:t>
            </a:r>
            <a:r>
              <a:rPr lang="en-US" altLang="zh-CN" sz="2000" dirty="0"/>
              <a:t>,</a:t>
            </a:r>
            <a:r>
              <a:rPr lang="zh-CN" altLang="en-US" sz="2000" dirty="0"/>
              <a:t>使其承担了担保支票付款的责任</a:t>
            </a:r>
            <a:r>
              <a:rPr lang="en-US" altLang="zh-CN" sz="2000" dirty="0"/>
              <a:t>.</a:t>
            </a:r>
            <a:r>
              <a:rPr lang="zh-CN" altLang="en-US" sz="2000" dirty="0" smtClean="0"/>
              <a:t>出票人必须在付款人处存有足够可处</a:t>
            </a:r>
            <a:r>
              <a:rPr lang="zh-CN" altLang="en-US" sz="2000" dirty="0"/>
              <a:t>分的资金</a:t>
            </a:r>
            <a:r>
              <a:rPr lang="en-US" altLang="zh-CN" sz="2000" dirty="0"/>
              <a:t>,</a:t>
            </a:r>
            <a:r>
              <a:rPr lang="zh-CN" altLang="en-US" sz="2000" dirty="0"/>
              <a:t>以保证支票票款的支付</a:t>
            </a:r>
            <a:r>
              <a:rPr lang="en-US" altLang="zh-CN" sz="2000" dirty="0"/>
              <a:t>.</a:t>
            </a:r>
          </a:p>
          <a:p>
            <a:pPr indent="446088"/>
            <a:r>
              <a:rPr lang="zh-CN" altLang="en-US" sz="2000" dirty="0" smtClean="0"/>
              <a:t>２</a:t>
            </a:r>
            <a:r>
              <a:rPr lang="en-US" altLang="zh-CN" sz="2000" dirty="0" smtClean="0"/>
              <a:t>.</a:t>
            </a:r>
            <a:r>
              <a:rPr lang="zh-CN" altLang="en-US" sz="2000" dirty="0" smtClean="0"/>
              <a:t> </a:t>
            </a:r>
            <a:r>
              <a:rPr lang="zh-CN" altLang="en-US" sz="2000" dirty="0"/>
              <a:t>对付款人的效力</a:t>
            </a:r>
          </a:p>
          <a:p>
            <a:pPr indent="446088"/>
            <a:r>
              <a:rPr lang="zh-CN" altLang="en-US" sz="2000" dirty="0"/>
              <a:t>支票的出票</a:t>
            </a:r>
            <a:r>
              <a:rPr lang="en-US" altLang="zh-CN" sz="2000" dirty="0"/>
              <a:t>,</a:t>
            </a:r>
            <a:r>
              <a:rPr lang="zh-CN" altLang="en-US" sz="2000" dirty="0"/>
              <a:t>对付款人而言</a:t>
            </a:r>
            <a:r>
              <a:rPr lang="en-US" altLang="zh-CN" sz="2000" dirty="0"/>
              <a:t>,</a:t>
            </a:r>
            <a:r>
              <a:rPr lang="zh-CN" altLang="en-US" sz="2000" dirty="0"/>
              <a:t>使其承担见票付款的义务</a:t>
            </a:r>
            <a:r>
              <a:rPr lang="en-US" altLang="zh-CN" sz="2000" dirty="0"/>
              <a:t>.</a:t>
            </a:r>
          </a:p>
          <a:p>
            <a:pPr indent="446088"/>
            <a:r>
              <a:rPr lang="zh-CN" altLang="en-US" sz="2000" dirty="0" smtClean="0"/>
              <a:t>３</a:t>
            </a:r>
            <a:r>
              <a:rPr lang="en-US" altLang="zh-CN" sz="2000" dirty="0" smtClean="0"/>
              <a:t>.</a:t>
            </a:r>
            <a:r>
              <a:rPr lang="zh-CN" altLang="en-US" sz="2000" dirty="0" smtClean="0"/>
              <a:t> </a:t>
            </a:r>
            <a:r>
              <a:rPr lang="zh-CN" altLang="en-US" sz="2000" dirty="0"/>
              <a:t>对收款人或持票人的效力</a:t>
            </a:r>
          </a:p>
          <a:p>
            <a:pPr indent="446088"/>
            <a:r>
              <a:rPr lang="zh-CN" altLang="en-US" sz="2000" dirty="0"/>
              <a:t>支票出票后</a:t>
            </a:r>
            <a:r>
              <a:rPr lang="en-US" altLang="zh-CN" sz="2000" dirty="0"/>
              <a:t>,</a:t>
            </a:r>
            <a:r>
              <a:rPr lang="zh-CN" altLang="en-US" sz="2000" dirty="0"/>
              <a:t>收款人或持票人取得票据权利</a:t>
            </a:r>
            <a:r>
              <a:rPr lang="en-US" altLang="zh-CN" sz="2000" dirty="0"/>
              <a:t>,</a:t>
            </a:r>
            <a:r>
              <a:rPr lang="zh-CN" altLang="en-US" sz="2000" dirty="0" smtClean="0"/>
              <a:t>有权在法定提示付款期间内向付款人请求付款并受领支</a:t>
            </a:r>
            <a:r>
              <a:rPr lang="zh-CN" altLang="en-US" sz="2000" dirty="0"/>
              <a:t>票金额</a:t>
            </a:r>
            <a:r>
              <a:rPr lang="en-US" altLang="zh-CN" sz="2000" dirty="0"/>
              <a:t>;</a:t>
            </a:r>
            <a:r>
              <a:rPr lang="zh-CN" altLang="en-US" sz="2000" dirty="0"/>
              <a:t>如果付款人拒绝付款</a:t>
            </a:r>
            <a:r>
              <a:rPr lang="en-US" altLang="zh-CN" sz="2000" dirty="0"/>
              <a:t>,</a:t>
            </a:r>
            <a:r>
              <a:rPr lang="zh-CN" altLang="en-US" sz="2000" dirty="0"/>
              <a:t>则依法取得追索权</a:t>
            </a:r>
            <a:r>
              <a:rPr lang="en-US" altLang="zh-CN" sz="2000" dirty="0"/>
              <a:t>;</a:t>
            </a:r>
            <a:r>
              <a:rPr lang="zh-CN" altLang="en-US" sz="2000" dirty="0" smtClean="0"/>
              <a:t>收款人或持票人也有权依法对支票进行转让</a:t>
            </a:r>
            <a:r>
              <a:rPr lang="en-US" altLang="zh-CN" sz="2000" dirty="0" smtClean="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297719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支 票</a:t>
            </a:r>
            <a:endParaRPr lang="zh-CN" altLang="en-US" sz="3200" b="1" dirty="0"/>
          </a:p>
        </p:txBody>
      </p:sp>
      <p:sp>
        <p:nvSpPr>
          <p:cNvPr id="37" name="文本框 36"/>
          <p:cNvSpPr txBox="1"/>
          <p:nvPr/>
        </p:nvSpPr>
        <p:spPr>
          <a:xfrm>
            <a:off x="673929" y="892433"/>
            <a:ext cx="10977813" cy="5386090"/>
          </a:xfrm>
          <a:prstGeom prst="rect">
            <a:avLst/>
          </a:prstGeom>
          <a:noFill/>
        </p:spPr>
        <p:txBody>
          <a:bodyPr wrap="square" rtlCol="0">
            <a:spAutoFit/>
          </a:bodyPr>
          <a:lstStyle/>
          <a:p>
            <a:r>
              <a:rPr lang="zh-CN" altLang="en-US" sz="2400" b="1" dirty="0"/>
              <a:t>三、支票的付款</a:t>
            </a:r>
          </a:p>
          <a:p>
            <a:pPr indent="446088"/>
            <a:r>
              <a:rPr lang="zh-CN" altLang="en-US" sz="2000" dirty="0"/>
              <a:t>支票属于见票即付的票据</a:t>
            </a:r>
            <a:r>
              <a:rPr lang="en-US" altLang="zh-CN" sz="2000" dirty="0"/>
              <a:t>,</a:t>
            </a:r>
            <a:r>
              <a:rPr lang="zh-CN" altLang="en-US" sz="2000" dirty="0"/>
              <a:t>不得另行记载付款日期</a:t>
            </a:r>
            <a:r>
              <a:rPr lang="en-US" altLang="zh-CN" sz="2000" dirty="0"/>
              <a:t>,</a:t>
            </a:r>
            <a:r>
              <a:rPr lang="zh-CN" altLang="en-US" sz="2000" dirty="0"/>
              <a:t>另行记载付款日期的</a:t>
            </a:r>
            <a:r>
              <a:rPr lang="en-US" altLang="zh-CN" sz="2000" dirty="0"/>
              <a:t>,</a:t>
            </a:r>
            <a:r>
              <a:rPr lang="zh-CN" altLang="en-US" sz="2000" dirty="0"/>
              <a:t>该记载无效</a:t>
            </a:r>
            <a:r>
              <a:rPr lang="en-US" altLang="zh-CN" sz="2000" dirty="0"/>
              <a:t>.</a:t>
            </a:r>
          </a:p>
          <a:p>
            <a:pPr indent="446088"/>
            <a:r>
              <a:rPr lang="en-US" altLang="zh-CN" sz="2000" dirty="0"/>
              <a:t>(</a:t>
            </a:r>
            <a:r>
              <a:rPr lang="zh-CN" altLang="en-US" sz="2000" dirty="0"/>
              <a:t>一</a:t>
            </a:r>
            <a:r>
              <a:rPr lang="en-US" altLang="zh-CN" sz="2000" dirty="0"/>
              <a:t>)</a:t>
            </a:r>
            <a:r>
              <a:rPr lang="zh-CN" altLang="en-US" sz="2000" dirty="0"/>
              <a:t>支票的付款提示期限</a:t>
            </a:r>
          </a:p>
          <a:p>
            <a:pPr indent="446088"/>
            <a:r>
              <a:rPr lang="zh-CN" altLang="en-US" sz="2000" dirty="0"/>
              <a:t>支票虽为见票即付</a:t>
            </a:r>
            <a:r>
              <a:rPr lang="en-US" altLang="zh-CN" sz="2000" dirty="0"/>
              <a:t>,</a:t>
            </a:r>
            <a:r>
              <a:rPr lang="zh-CN" altLang="en-US" sz="2000" dirty="0"/>
              <a:t>但为防止持票人久不提示</a:t>
            </a:r>
            <a:r>
              <a:rPr lang="en-US" altLang="zh-CN" sz="2000" dirty="0"/>
              <a:t>,</a:t>
            </a:r>
            <a:r>
              <a:rPr lang="zh-CN" altLang="en-US" sz="2000" dirty="0"/>
              <a:t>给出票人造成不利以及防止空头支</a:t>
            </a:r>
            <a:r>
              <a:rPr lang="zh-CN" altLang="en-US" sz="2000" dirty="0" smtClean="0"/>
              <a:t>票的出现</a:t>
            </a:r>
            <a:r>
              <a:rPr lang="en-US" altLang="zh-CN" sz="2000" dirty="0"/>
              <a:t>,</a:t>
            </a:r>
            <a:r>
              <a:rPr lang="zh-CN" altLang="en-US" sz="2000" dirty="0"/>
              <a:t>我国</a:t>
            </a:r>
            <a:r>
              <a:rPr lang="en-US" altLang="zh-CN" sz="2000" dirty="0"/>
              <a:t>«</a:t>
            </a:r>
            <a:r>
              <a:rPr lang="zh-CN" altLang="en-US" sz="2000" dirty="0"/>
              <a:t>票据法</a:t>
            </a:r>
            <a:r>
              <a:rPr lang="en-US" altLang="zh-CN" sz="2000" dirty="0"/>
              <a:t>»</a:t>
            </a:r>
            <a:r>
              <a:rPr lang="zh-CN" altLang="en-US" sz="2000" dirty="0"/>
              <a:t>规定了支票的提示付款期间</a:t>
            </a:r>
            <a:r>
              <a:rPr lang="en-US" altLang="zh-CN" sz="2000" dirty="0"/>
              <a:t>:“</a:t>
            </a:r>
            <a:r>
              <a:rPr lang="zh-CN" altLang="en-US" sz="2000" dirty="0"/>
              <a:t>支票的持票人应当自出票日起１０日</a:t>
            </a:r>
            <a:r>
              <a:rPr lang="zh-CN" altLang="en-US" sz="2000" dirty="0" smtClean="0"/>
              <a:t>内提示付款</a:t>
            </a:r>
            <a:r>
              <a:rPr lang="en-US" altLang="zh-CN" sz="2000" dirty="0"/>
              <a:t>.</a:t>
            </a:r>
            <a:r>
              <a:rPr lang="zh-CN" altLang="en-US" sz="2000" dirty="0"/>
              <a:t>异地使用的支票</a:t>
            </a:r>
            <a:r>
              <a:rPr lang="en-US" altLang="zh-CN" sz="2000" dirty="0"/>
              <a:t>,</a:t>
            </a:r>
            <a:r>
              <a:rPr lang="zh-CN" altLang="en-US" sz="2000" dirty="0"/>
              <a:t>其提示付款期限由中国人民银行另行规定</a:t>
            </a:r>
            <a:r>
              <a:rPr lang="en-US" altLang="zh-CN" sz="2000" dirty="0"/>
              <a:t>.</a:t>
            </a:r>
            <a:r>
              <a:rPr lang="en-US" altLang="zh-CN" sz="2000" dirty="0" smtClean="0"/>
              <a:t>”</a:t>
            </a:r>
          </a:p>
          <a:p>
            <a:pPr indent="446088"/>
            <a:r>
              <a:rPr lang="en-US" altLang="zh-CN" sz="2000" dirty="0" smtClean="0"/>
              <a:t> </a:t>
            </a:r>
            <a:r>
              <a:rPr lang="en-US" altLang="zh-TW" sz="2000" dirty="0" smtClean="0"/>
              <a:t>(</a:t>
            </a:r>
            <a:r>
              <a:rPr lang="zh-TW" altLang="en-US" sz="2000" dirty="0"/>
              <a:t>二</a:t>
            </a:r>
            <a:r>
              <a:rPr lang="en-US" altLang="zh-TW" sz="2000" dirty="0"/>
              <a:t>)</a:t>
            </a:r>
            <a:r>
              <a:rPr lang="zh-TW" altLang="en-US" sz="2000" dirty="0"/>
              <a:t>付款</a:t>
            </a:r>
          </a:p>
          <a:p>
            <a:pPr indent="446088"/>
            <a:r>
              <a:rPr lang="zh-TW" altLang="en-US" sz="2000" dirty="0"/>
              <a:t>支票付款人对支票的审查</a:t>
            </a:r>
            <a:r>
              <a:rPr lang="en-US" altLang="zh-TW" sz="2000" dirty="0"/>
              <a:t>,</a:t>
            </a:r>
            <a:r>
              <a:rPr lang="zh-TW" altLang="en-US" sz="2000" dirty="0"/>
              <a:t>有两点与汇票、本票不同</a:t>
            </a:r>
            <a:r>
              <a:rPr lang="en-US" altLang="zh-TW" sz="2000" dirty="0"/>
              <a:t>,</a:t>
            </a:r>
            <a:r>
              <a:rPr lang="zh-TW" altLang="en-US" sz="2000" dirty="0"/>
              <a:t>一是审查出票人在支票</a:t>
            </a:r>
            <a:r>
              <a:rPr lang="zh-TW" altLang="en-US" sz="2000" dirty="0" smtClean="0"/>
              <a:t>上的签章是否与其预留银</a:t>
            </a:r>
            <a:r>
              <a:rPr lang="zh-TW" altLang="en-US" sz="2000" dirty="0"/>
              <a:t>行的签章相符</a:t>
            </a:r>
            <a:r>
              <a:rPr lang="en-US" altLang="zh-TW" sz="2000" dirty="0"/>
              <a:t>,</a:t>
            </a:r>
            <a:r>
              <a:rPr lang="zh-TW" altLang="en-US" sz="2000" dirty="0"/>
              <a:t>银行与出票人约定使用支付密码的</a:t>
            </a:r>
            <a:r>
              <a:rPr lang="en-US" altLang="zh-TW" sz="2000" dirty="0"/>
              <a:t>,</a:t>
            </a:r>
            <a:r>
              <a:rPr lang="zh-TW" altLang="en-US" sz="2000" dirty="0" smtClean="0"/>
              <a:t>同时应当审查支付密码是否正确</a:t>
            </a:r>
            <a:r>
              <a:rPr lang="en-US" altLang="zh-TW" sz="2000" dirty="0"/>
              <a:t>;</a:t>
            </a:r>
            <a:r>
              <a:rPr lang="zh-TW" altLang="en-US" sz="2000" dirty="0"/>
              <a:t>二是付款人在付款时应当审查支票是否为空头支票</a:t>
            </a:r>
            <a:r>
              <a:rPr lang="en-US" altLang="zh-TW" sz="2000" dirty="0"/>
              <a:t>.</a:t>
            </a:r>
            <a:r>
              <a:rPr lang="zh-TW" altLang="en-US" sz="2000" dirty="0"/>
              <a:t>未发现不符规定之处</a:t>
            </a:r>
            <a:r>
              <a:rPr lang="en-US" altLang="zh-TW" sz="2000" dirty="0"/>
              <a:t>,</a:t>
            </a:r>
            <a:r>
              <a:rPr lang="zh-TW" altLang="en-US" sz="2000" dirty="0"/>
              <a:t>且</a:t>
            </a:r>
            <a:r>
              <a:rPr lang="zh-TW" altLang="en-US" sz="2000" dirty="0" smtClean="0"/>
              <a:t>出票</a:t>
            </a:r>
            <a:r>
              <a:rPr lang="zh-TW" altLang="en-US" sz="2000" dirty="0"/>
              <a:t>人在付款人处的存款足以支付支票金额时</a:t>
            </a:r>
            <a:r>
              <a:rPr lang="en-US" altLang="zh-TW" sz="2000" dirty="0"/>
              <a:t>,</a:t>
            </a:r>
            <a:r>
              <a:rPr lang="zh-TW" altLang="en-US" sz="2000" dirty="0"/>
              <a:t>付款人应于持票人提示付款的当日足额付款</a:t>
            </a:r>
            <a:r>
              <a:rPr lang="en-US" altLang="zh-TW" sz="2000" dirty="0"/>
              <a:t>.</a:t>
            </a:r>
          </a:p>
          <a:p>
            <a:pPr indent="446088"/>
            <a:r>
              <a:rPr lang="en-US" altLang="zh-CN" sz="2000" dirty="0"/>
              <a:t>(</a:t>
            </a:r>
            <a:r>
              <a:rPr lang="zh-CN" altLang="en-US" sz="2000" dirty="0"/>
              <a:t>三</a:t>
            </a:r>
            <a:r>
              <a:rPr lang="en-US" altLang="zh-CN" sz="2000" dirty="0"/>
              <a:t>)</a:t>
            </a:r>
            <a:r>
              <a:rPr lang="zh-CN" altLang="en-US" sz="2000" dirty="0"/>
              <a:t>付款责任的解除</a:t>
            </a:r>
          </a:p>
          <a:p>
            <a:pPr indent="446088"/>
            <a:r>
              <a:rPr lang="zh-CN" altLang="en-US" sz="2000" dirty="0"/>
              <a:t>付款人依法支付支票金额的</a:t>
            </a:r>
            <a:r>
              <a:rPr lang="en-US" altLang="zh-CN" sz="2000" dirty="0"/>
              <a:t>,</a:t>
            </a:r>
            <a:r>
              <a:rPr lang="zh-CN" altLang="en-US" sz="2000" dirty="0"/>
              <a:t>对出票人不再承担受委托付款的责任</a:t>
            </a:r>
            <a:r>
              <a:rPr lang="en-US" altLang="zh-CN" sz="2000" dirty="0"/>
              <a:t>,</a:t>
            </a:r>
            <a:r>
              <a:rPr lang="zh-CN" altLang="en-US" sz="2000" dirty="0"/>
              <a:t>对持票人</a:t>
            </a:r>
            <a:r>
              <a:rPr lang="zh-CN" altLang="en-US" sz="2000" dirty="0" smtClean="0"/>
              <a:t>不再承担付款</a:t>
            </a:r>
            <a:r>
              <a:rPr lang="zh-CN" altLang="en-US" sz="2000" dirty="0"/>
              <a:t>的责任</a:t>
            </a:r>
            <a:r>
              <a:rPr lang="en-US" altLang="zh-CN" sz="2000" dirty="0"/>
              <a:t>.</a:t>
            </a:r>
            <a:r>
              <a:rPr lang="zh-CN" altLang="en-US" sz="2000" dirty="0"/>
              <a:t>但是</a:t>
            </a:r>
            <a:r>
              <a:rPr lang="en-US" altLang="zh-CN" sz="2000" dirty="0"/>
              <a:t>,</a:t>
            </a:r>
            <a:r>
              <a:rPr lang="zh-CN" altLang="en-US" sz="2000" dirty="0"/>
              <a:t>付款人以恶意或者有重大过失付款的除外</a:t>
            </a:r>
            <a:r>
              <a:rPr lang="en-US" altLang="zh-CN" sz="2000" dirty="0"/>
              <a:t>.</a:t>
            </a:r>
            <a:r>
              <a:rPr lang="zh-CN" altLang="en-US" sz="2000" dirty="0"/>
              <a:t>这里所指的恶意或者有</a:t>
            </a:r>
            <a:r>
              <a:rPr lang="zh-CN" altLang="en-US" sz="2000" dirty="0" smtClean="0"/>
              <a:t>重大过失是指付款</a:t>
            </a:r>
            <a:r>
              <a:rPr lang="zh-CN" altLang="en-US" sz="2000" dirty="0"/>
              <a:t>人在收到持票人提示的支票时</a:t>
            </a:r>
            <a:r>
              <a:rPr lang="en-US" altLang="zh-CN" sz="2000" dirty="0"/>
              <a:t>,</a:t>
            </a:r>
            <a:r>
              <a:rPr lang="zh-CN" altLang="en-US" sz="2000" dirty="0"/>
              <a:t>明知持票人不是真正的权利人</a:t>
            </a:r>
            <a:r>
              <a:rPr lang="en-US" altLang="zh-CN" sz="2000" dirty="0"/>
              <a:t>,</a:t>
            </a:r>
            <a:r>
              <a:rPr lang="zh-CN" altLang="en-US" sz="2000" dirty="0" smtClean="0"/>
              <a:t>支票的背书以及</a:t>
            </a:r>
            <a:r>
              <a:rPr lang="zh-CN" altLang="en-US" sz="2000" dirty="0"/>
              <a:t>其他签章系属伪造</a:t>
            </a:r>
            <a:r>
              <a:rPr lang="en-US" altLang="zh-CN" sz="2000" dirty="0"/>
              <a:t>,</a:t>
            </a:r>
            <a:r>
              <a:rPr lang="zh-CN" altLang="en-US" sz="2000" dirty="0"/>
              <a:t>或者付款人不按照正常的操作程序审查票据等情形</a:t>
            </a:r>
            <a:r>
              <a:rPr lang="en-US" altLang="zh-CN" sz="2000" dirty="0"/>
              <a:t>.</a:t>
            </a:r>
            <a:r>
              <a:rPr lang="zh-CN" altLang="en-US" sz="2000" dirty="0"/>
              <a:t>在此情况下</a:t>
            </a:r>
            <a:r>
              <a:rPr lang="en-US" altLang="zh-CN" sz="2000" dirty="0" smtClean="0"/>
              <a:t>,</a:t>
            </a:r>
            <a:r>
              <a:rPr lang="zh-CN" altLang="en-US" sz="2000" dirty="0" smtClean="0"/>
              <a:t>付款</a:t>
            </a:r>
            <a:r>
              <a:rPr lang="zh-CN" altLang="en-US" sz="2000" dirty="0"/>
              <a:t>人不能解除付款责任</a:t>
            </a:r>
            <a:r>
              <a:rPr lang="en-US" altLang="zh-CN" sz="2000" dirty="0"/>
              <a:t>,</a:t>
            </a:r>
            <a:r>
              <a:rPr lang="zh-CN" altLang="en-US" sz="2000" dirty="0"/>
              <a:t>由此造成损失的</a:t>
            </a:r>
            <a:r>
              <a:rPr lang="en-US" altLang="zh-CN" sz="2000" dirty="0"/>
              <a:t>,</a:t>
            </a:r>
            <a:r>
              <a:rPr lang="zh-CN" altLang="en-US" sz="2000" dirty="0"/>
              <a:t>由付款人承担赔偿责任</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24890332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支 票</a:t>
            </a:r>
            <a:endParaRPr lang="zh-CN" altLang="en-US" sz="3200" b="1" dirty="0"/>
          </a:p>
        </p:txBody>
      </p:sp>
      <p:sp>
        <p:nvSpPr>
          <p:cNvPr id="37" name="文本框 36"/>
          <p:cNvSpPr txBox="1"/>
          <p:nvPr/>
        </p:nvSpPr>
        <p:spPr>
          <a:xfrm>
            <a:off x="673929" y="892433"/>
            <a:ext cx="10977813" cy="5016758"/>
          </a:xfrm>
          <a:prstGeom prst="rect">
            <a:avLst/>
          </a:prstGeom>
          <a:noFill/>
        </p:spPr>
        <p:txBody>
          <a:bodyPr wrap="square" rtlCol="0">
            <a:spAutoFit/>
          </a:bodyPr>
          <a:lstStyle/>
          <a:p>
            <a:pPr indent="446088"/>
            <a:r>
              <a:rPr lang="zh-CN" altLang="en-US" sz="2000" dirty="0" smtClean="0"/>
              <a:t>支票</a:t>
            </a:r>
            <a:r>
              <a:rPr lang="zh-CN" altLang="en-US" sz="2000" dirty="0"/>
              <a:t>属于见票即付的票据</a:t>
            </a:r>
            <a:r>
              <a:rPr lang="en-US" altLang="zh-CN" sz="2000" dirty="0"/>
              <a:t>,</a:t>
            </a:r>
            <a:r>
              <a:rPr lang="zh-CN" altLang="en-US" sz="2000" dirty="0"/>
              <a:t>不得另行记载付款日期</a:t>
            </a:r>
            <a:r>
              <a:rPr lang="en-US" altLang="zh-CN" sz="2000" dirty="0"/>
              <a:t>,</a:t>
            </a:r>
            <a:r>
              <a:rPr lang="zh-CN" altLang="en-US" sz="2000" dirty="0"/>
              <a:t>另行记载付款日期的</a:t>
            </a:r>
            <a:r>
              <a:rPr lang="en-US" altLang="zh-CN" sz="2000" dirty="0"/>
              <a:t>,</a:t>
            </a:r>
            <a:r>
              <a:rPr lang="zh-CN" altLang="en-US" sz="2000" dirty="0"/>
              <a:t>该记载无效</a:t>
            </a:r>
            <a:r>
              <a:rPr lang="en-US" altLang="zh-CN" sz="2000" dirty="0"/>
              <a:t>.</a:t>
            </a:r>
          </a:p>
          <a:p>
            <a:pPr indent="446088"/>
            <a:r>
              <a:rPr lang="en-US" altLang="zh-CN" sz="2000" dirty="0"/>
              <a:t>(</a:t>
            </a:r>
            <a:r>
              <a:rPr lang="zh-CN" altLang="en-US" sz="2000" dirty="0"/>
              <a:t>一</a:t>
            </a:r>
            <a:r>
              <a:rPr lang="en-US" altLang="zh-CN" sz="2000" dirty="0"/>
              <a:t>)</a:t>
            </a:r>
            <a:r>
              <a:rPr lang="zh-CN" altLang="en-US" sz="2000" dirty="0"/>
              <a:t>支票的付款提示期限</a:t>
            </a:r>
          </a:p>
          <a:p>
            <a:pPr indent="446088"/>
            <a:r>
              <a:rPr lang="zh-CN" altLang="en-US" sz="2000" dirty="0"/>
              <a:t>支票虽为见票即付</a:t>
            </a:r>
            <a:r>
              <a:rPr lang="en-US" altLang="zh-CN" sz="2000" dirty="0"/>
              <a:t>,</a:t>
            </a:r>
            <a:r>
              <a:rPr lang="zh-CN" altLang="en-US" sz="2000" dirty="0"/>
              <a:t>但为防止持票人久不提示</a:t>
            </a:r>
            <a:r>
              <a:rPr lang="en-US" altLang="zh-CN" sz="2000" dirty="0"/>
              <a:t>,</a:t>
            </a:r>
            <a:r>
              <a:rPr lang="zh-CN" altLang="en-US" sz="2000" dirty="0"/>
              <a:t>给出票人造成不利以及防止空头支</a:t>
            </a:r>
            <a:r>
              <a:rPr lang="zh-CN" altLang="en-US" sz="2000" dirty="0" smtClean="0"/>
              <a:t>票的出现</a:t>
            </a:r>
            <a:r>
              <a:rPr lang="en-US" altLang="zh-CN" sz="2000" dirty="0"/>
              <a:t>,</a:t>
            </a:r>
            <a:r>
              <a:rPr lang="zh-CN" altLang="en-US" sz="2000" dirty="0"/>
              <a:t>我国</a:t>
            </a:r>
            <a:r>
              <a:rPr lang="en-US" altLang="zh-CN" sz="2000" dirty="0"/>
              <a:t>«</a:t>
            </a:r>
            <a:r>
              <a:rPr lang="zh-CN" altLang="en-US" sz="2000" dirty="0"/>
              <a:t>票据法</a:t>
            </a:r>
            <a:r>
              <a:rPr lang="en-US" altLang="zh-CN" sz="2000" dirty="0"/>
              <a:t>»</a:t>
            </a:r>
            <a:r>
              <a:rPr lang="zh-CN" altLang="en-US" sz="2000" dirty="0"/>
              <a:t>规定了支票的提示付款期间</a:t>
            </a:r>
            <a:r>
              <a:rPr lang="en-US" altLang="zh-CN" sz="2000" dirty="0"/>
              <a:t>:“</a:t>
            </a:r>
            <a:r>
              <a:rPr lang="zh-CN" altLang="en-US" sz="2000" dirty="0"/>
              <a:t>支票的持票人应当自出票日起１０日</a:t>
            </a:r>
            <a:r>
              <a:rPr lang="zh-CN" altLang="en-US" sz="2000" dirty="0" smtClean="0"/>
              <a:t>内提示付款</a:t>
            </a:r>
            <a:r>
              <a:rPr lang="en-US" altLang="zh-CN" sz="2000" dirty="0"/>
              <a:t>.</a:t>
            </a:r>
            <a:r>
              <a:rPr lang="zh-CN" altLang="en-US" sz="2000" dirty="0"/>
              <a:t>异地使用的支票</a:t>
            </a:r>
            <a:r>
              <a:rPr lang="en-US" altLang="zh-CN" sz="2000" dirty="0"/>
              <a:t>,</a:t>
            </a:r>
            <a:r>
              <a:rPr lang="zh-CN" altLang="en-US" sz="2000" dirty="0"/>
              <a:t>其提示付款期限由中国人民银行另行规定</a:t>
            </a:r>
            <a:r>
              <a:rPr lang="en-US" altLang="zh-CN" sz="2000" dirty="0"/>
              <a:t>.</a:t>
            </a:r>
            <a:r>
              <a:rPr lang="en-US" altLang="zh-CN" sz="2000" dirty="0" smtClean="0"/>
              <a:t>”</a:t>
            </a:r>
          </a:p>
          <a:p>
            <a:pPr indent="446088"/>
            <a:r>
              <a:rPr lang="en-US" altLang="zh-CN" sz="2000" dirty="0" smtClean="0"/>
              <a:t> </a:t>
            </a:r>
            <a:r>
              <a:rPr lang="en-US" altLang="zh-TW" sz="2000" dirty="0" smtClean="0"/>
              <a:t>(</a:t>
            </a:r>
            <a:r>
              <a:rPr lang="zh-TW" altLang="en-US" sz="2000" dirty="0"/>
              <a:t>二</a:t>
            </a:r>
            <a:r>
              <a:rPr lang="en-US" altLang="zh-TW" sz="2000" dirty="0"/>
              <a:t>)</a:t>
            </a:r>
            <a:r>
              <a:rPr lang="zh-TW" altLang="en-US" sz="2000" dirty="0"/>
              <a:t>付款</a:t>
            </a:r>
          </a:p>
          <a:p>
            <a:pPr indent="446088"/>
            <a:r>
              <a:rPr lang="zh-TW" altLang="en-US" sz="2000" dirty="0"/>
              <a:t>支票付款人对支票的审查</a:t>
            </a:r>
            <a:r>
              <a:rPr lang="en-US" altLang="zh-TW" sz="2000" dirty="0"/>
              <a:t>,</a:t>
            </a:r>
            <a:r>
              <a:rPr lang="zh-TW" altLang="en-US" sz="2000" dirty="0"/>
              <a:t>有两点与汇票、本票不同</a:t>
            </a:r>
            <a:r>
              <a:rPr lang="en-US" altLang="zh-TW" sz="2000" dirty="0"/>
              <a:t>,</a:t>
            </a:r>
            <a:r>
              <a:rPr lang="zh-TW" altLang="en-US" sz="2000" dirty="0"/>
              <a:t>一是审查出票人在支票</a:t>
            </a:r>
            <a:r>
              <a:rPr lang="zh-TW" altLang="en-US" sz="2000" dirty="0" smtClean="0"/>
              <a:t>上的签章是否与其预留银</a:t>
            </a:r>
            <a:r>
              <a:rPr lang="zh-TW" altLang="en-US" sz="2000" dirty="0"/>
              <a:t>行的签章相符</a:t>
            </a:r>
            <a:r>
              <a:rPr lang="en-US" altLang="zh-TW" sz="2000" dirty="0"/>
              <a:t>,</a:t>
            </a:r>
            <a:r>
              <a:rPr lang="zh-TW" altLang="en-US" sz="2000" dirty="0"/>
              <a:t>银行与出票人约定使用支付密码的</a:t>
            </a:r>
            <a:r>
              <a:rPr lang="en-US" altLang="zh-TW" sz="2000" dirty="0"/>
              <a:t>,</a:t>
            </a:r>
            <a:r>
              <a:rPr lang="zh-TW" altLang="en-US" sz="2000" dirty="0" smtClean="0"/>
              <a:t>同时应当审查支付密码是否正确</a:t>
            </a:r>
            <a:r>
              <a:rPr lang="en-US" altLang="zh-TW" sz="2000" dirty="0"/>
              <a:t>;</a:t>
            </a:r>
            <a:r>
              <a:rPr lang="zh-TW" altLang="en-US" sz="2000" dirty="0"/>
              <a:t>二是付款人在付款时应当审查支票是否为空头支票</a:t>
            </a:r>
            <a:r>
              <a:rPr lang="en-US" altLang="zh-TW" sz="2000" dirty="0"/>
              <a:t>.</a:t>
            </a:r>
            <a:r>
              <a:rPr lang="zh-TW" altLang="en-US" sz="2000" dirty="0"/>
              <a:t>未发现不符规定之处</a:t>
            </a:r>
            <a:r>
              <a:rPr lang="en-US" altLang="zh-TW" sz="2000" dirty="0"/>
              <a:t>,</a:t>
            </a:r>
            <a:r>
              <a:rPr lang="zh-TW" altLang="en-US" sz="2000" dirty="0"/>
              <a:t>且</a:t>
            </a:r>
            <a:r>
              <a:rPr lang="zh-TW" altLang="en-US" sz="2000" dirty="0" smtClean="0"/>
              <a:t>出票</a:t>
            </a:r>
            <a:r>
              <a:rPr lang="zh-TW" altLang="en-US" sz="2000" dirty="0"/>
              <a:t>人在付款人处的存款足以支付支票金额时</a:t>
            </a:r>
            <a:r>
              <a:rPr lang="en-US" altLang="zh-TW" sz="2000" dirty="0"/>
              <a:t>,</a:t>
            </a:r>
            <a:r>
              <a:rPr lang="zh-TW" altLang="en-US" sz="2000" dirty="0"/>
              <a:t>付款人应于持票人提示付款的当日足额付款</a:t>
            </a:r>
            <a:r>
              <a:rPr lang="en-US" altLang="zh-TW" sz="2000" dirty="0"/>
              <a:t>.</a:t>
            </a:r>
          </a:p>
          <a:p>
            <a:pPr indent="446088"/>
            <a:r>
              <a:rPr lang="en-US" altLang="zh-CN" sz="2000" dirty="0"/>
              <a:t>(</a:t>
            </a:r>
            <a:r>
              <a:rPr lang="zh-CN" altLang="en-US" sz="2000" dirty="0"/>
              <a:t>三</a:t>
            </a:r>
            <a:r>
              <a:rPr lang="en-US" altLang="zh-CN" sz="2000" dirty="0"/>
              <a:t>)</a:t>
            </a:r>
            <a:r>
              <a:rPr lang="zh-CN" altLang="en-US" sz="2000" dirty="0"/>
              <a:t>付款责任的解除</a:t>
            </a:r>
          </a:p>
          <a:p>
            <a:pPr indent="446088"/>
            <a:r>
              <a:rPr lang="zh-CN" altLang="en-US" sz="2000" dirty="0"/>
              <a:t>付款人依法支付支票金额的</a:t>
            </a:r>
            <a:r>
              <a:rPr lang="en-US" altLang="zh-CN" sz="2000" dirty="0"/>
              <a:t>,</a:t>
            </a:r>
            <a:r>
              <a:rPr lang="zh-CN" altLang="en-US" sz="2000" dirty="0"/>
              <a:t>对出票人不再承担受委托付款的责任</a:t>
            </a:r>
            <a:r>
              <a:rPr lang="en-US" altLang="zh-CN" sz="2000" dirty="0"/>
              <a:t>,</a:t>
            </a:r>
            <a:r>
              <a:rPr lang="zh-CN" altLang="en-US" sz="2000" dirty="0"/>
              <a:t>对持票人</a:t>
            </a:r>
            <a:r>
              <a:rPr lang="zh-CN" altLang="en-US" sz="2000" dirty="0" smtClean="0"/>
              <a:t>不再承担付款</a:t>
            </a:r>
            <a:r>
              <a:rPr lang="zh-CN" altLang="en-US" sz="2000" dirty="0"/>
              <a:t>的责任</a:t>
            </a:r>
            <a:r>
              <a:rPr lang="en-US" altLang="zh-CN" sz="2000" dirty="0"/>
              <a:t>.</a:t>
            </a:r>
            <a:r>
              <a:rPr lang="zh-CN" altLang="en-US" sz="2000" dirty="0"/>
              <a:t>但是</a:t>
            </a:r>
            <a:r>
              <a:rPr lang="en-US" altLang="zh-CN" sz="2000" dirty="0"/>
              <a:t>,</a:t>
            </a:r>
            <a:r>
              <a:rPr lang="zh-CN" altLang="en-US" sz="2000" dirty="0"/>
              <a:t>付款人以恶意或者有重大过失付款的除外</a:t>
            </a:r>
            <a:r>
              <a:rPr lang="en-US" altLang="zh-CN" sz="2000" dirty="0"/>
              <a:t>.</a:t>
            </a:r>
            <a:r>
              <a:rPr lang="zh-CN" altLang="en-US" sz="2000" dirty="0"/>
              <a:t>这里所指的恶意或者有</a:t>
            </a:r>
            <a:r>
              <a:rPr lang="zh-CN" altLang="en-US" sz="2000" dirty="0" smtClean="0"/>
              <a:t>重大过失是指付款</a:t>
            </a:r>
            <a:r>
              <a:rPr lang="zh-CN" altLang="en-US" sz="2000" dirty="0"/>
              <a:t>人在收到持票人提示的支票时</a:t>
            </a:r>
            <a:r>
              <a:rPr lang="en-US" altLang="zh-CN" sz="2000" dirty="0"/>
              <a:t>,</a:t>
            </a:r>
            <a:r>
              <a:rPr lang="zh-CN" altLang="en-US" sz="2000" dirty="0"/>
              <a:t>明知持票人不是真正的权利人</a:t>
            </a:r>
            <a:r>
              <a:rPr lang="en-US" altLang="zh-CN" sz="2000" dirty="0"/>
              <a:t>,</a:t>
            </a:r>
            <a:r>
              <a:rPr lang="zh-CN" altLang="en-US" sz="2000" dirty="0" smtClean="0"/>
              <a:t>支票的背书以及</a:t>
            </a:r>
            <a:r>
              <a:rPr lang="zh-CN" altLang="en-US" sz="2000" dirty="0"/>
              <a:t>其他签章系属伪造</a:t>
            </a:r>
            <a:r>
              <a:rPr lang="en-US" altLang="zh-CN" sz="2000" dirty="0"/>
              <a:t>,</a:t>
            </a:r>
            <a:r>
              <a:rPr lang="zh-CN" altLang="en-US" sz="2000" dirty="0"/>
              <a:t>或者付款人不按照正常的操作程序审查票据等情形</a:t>
            </a:r>
            <a:r>
              <a:rPr lang="en-US" altLang="zh-CN" sz="2000" dirty="0"/>
              <a:t>.</a:t>
            </a:r>
            <a:r>
              <a:rPr lang="zh-CN" altLang="en-US" sz="2000" dirty="0"/>
              <a:t>在此情况下</a:t>
            </a:r>
            <a:r>
              <a:rPr lang="en-US" altLang="zh-CN" sz="2000" dirty="0" smtClean="0"/>
              <a:t>,</a:t>
            </a:r>
            <a:r>
              <a:rPr lang="zh-CN" altLang="en-US" sz="2000" dirty="0" smtClean="0"/>
              <a:t>付款</a:t>
            </a:r>
            <a:r>
              <a:rPr lang="zh-CN" altLang="en-US" sz="2000" dirty="0"/>
              <a:t>人不能解除付款责任</a:t>
            </a:r>
            <a:r>
              <a:rPr lang="en-US" altLang="zh-CN" sz="2000" dirty="0"/>
              <a:t>,</a:t>
            </a:r>
            <a:r>
              <a:rPr lang="zh-CN" altLang="en-US" sz="2000" dirty="0"/>
              <a:t>由此造成损失的</a:t>
            </a:r>
            <a:r>
              <a:rPr lang="en-US" altLang="zh-CN" sz="2000" dirty="0"/>
              <a:t>,</a:t>
            </a:r>
            <a:r>
              <a:rPr lang="zh-CN" altLang="en-US" sz="2000" dirty="0"/>
              <a:t>由付款人承担赔偿责任</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80625550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737936" y="2982815"/>
            <a:ext cx="6363904" cy="923330"/>
          </a:xfrm>
          <a:prstGeom prst="rect">
            <a:avLst/>
          </a:prstGeom>
          <a:noFill/>
        </p:spPr>
        <p:txBody>
          <a:bodyPr wrap="square" rtlCol="0">
            <a:spAutoFit/>
          </a:bodyPr>
          <a:lstStyle/>
          <a:p>
            <a:r>
              <a:rPr lang="zh-CN" altLang="en-US" sz="5400" spc="600" smtClean="0">
                <a:cs typeface="+mn-ea"/>
                <a:sym typeface="+mn-lt"/>
              </a:rPr>
              <a:t>本章结束</a:t>
            </a:r>
            <a:endParaRPr lang="zh-CN" altLang="en-US" sz="5400" spc="600" dirty="0">
              <a:cs typeface="+mn-ea"/>
              <a:sym typeface="+mn-lt"/>
            </a:endParaRPr>
          </a:p>
        </p:txBody>
      </p:sp>
    </p:spTree>
    <p:extLst>
      <p:ext uri="{BB962C8B-B14F-4D97-AF65-F5344CB8AC3E}">
        <p14:creationId xmlns:p14="http://schemas.microsoft.com/office/powerpoint/2010/main" val="313872334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票据法律制度概述</a:t>
            </a:r>
          </a:p>
        </p:txBody>
      </p:sp>
      <p:sp>
        <p:nvSpPr>
          <p:cNvPr id="37" name="文本框 36"/>
          <p:cNvSpPr txBox="1"/>
          <p:nvPr/>
        </p:nvSpPr>
        <p:spPr>
          <a:xfrm>
            <a:off x="534686" y="825579"/>
            <a:ext cx="10961106" cy="2677656"/>
          </a:xfrm>
          <a:prstGeom prst="rect">
            <a:avLst/>
          </a:prstGeom>
          <a:noFill/>
        </p:spPr>
        <p:txBody>
          <a:bodyPr wrap="square" rtlCol="0">
            <a:spAutoFit/>
          </a:bodyPr>
          <a:lstStyle/>
          <a:p>
            <a:pPr indent="177800"/>
            <a:r>
              <a:rPr lang="en-US" altLang="zh-CN" sz="2400" dirty="0"/>
              <a:t>(</a:t>
            </a:r>
            <a:r>
              <a:rPr lang="zh-CN" altLang="en-US" sz="2400" dirty="0"/>
              <a:t>二</a:t>
            </a:r>
            <a:r>
              <a:rPr lang="en-US" altLang="zh-CN" sz="2400" dirty="0"/>
              <a:t>)</a:t>
            </a:r>
            <a:r>
              <a:rPr lang="zh-CN" altLang="en-US" sz="2400" dirty="0"/>
              <a:t>票据法概述</a:t>
            </a:r>
          </a:p>
          <a:p>
            <a:pPr marL="88900" indent="446088"/>
            <a:r>
              <a:rPr lang="zh-CN" altLang="en-US" sz="2400" dirty="0"/>
              <a:t>票据法有广义和狭义之分</a:t>
            </a:r>
            <a:r>
              <a:rPr lang="en-US" altLang="zh-CN" sz="2400" dirty="0"/>
              <a:t>,</a:t>
            </a:r>
            <a:r>
              <a:rPr lang="zh-CN" altLang="en-US" sz="2400" dirty="0"/>
              <a:t>广义的票据法是调整票据关系以及与票据关系有关的其</a:t>
            </a:r>
            <a:r>
              <a:rPr lang="zh-CN" altLang="en-US" sz="2400" dirty="0" smtClean="0"/>
              <a:t>他社会关</a:t>
            </a:r>
            <a:r>
              <a:rPr lang="zh-CN" altLang="en-US" sz="2400" dirty="0"/>
              <a:t>系的法律规范的总称</a:t>
            </a:r>
            <a:r>
              <a:rPr lang="en-US" altLang="zh-CN" sz="2400" dirty="0"/>
              <a:t>,</a:t>
            </a:r>
            <a:r>
              <a:rPr lang="zh-CN" altLang="en-US" sz="2400" dirty="0"/>
              <a:t>包括专门的票据法律及其他法律中有关票据的规定</a:t>
            </a:r>
            <a:r>
              <a:rPr lang="en-US" altLang="zh-CN" sz="2400" dirty="0"/>
              <a:t>.</a:t>
            </a:r>
            <a:r>
              <a:rPr lang="zh-CN" altLang="en-US" sz="2400" dirty="0"/>
              <a:t>狭义</a:t>
            </a:r>
            <a:r>
              <a:rPr lang="zh-CN" altLang="en-US" sz="2400" dirty="0" smtClean="0"/>
              <a:t>的票据法是指专门</a:t>
            </a:r>
            <a:r>
              <a:rPr lang="zh-CN" altLang="en-US" sz="2400" dirty="0"/>
              <a:t>的</a:t>
            </a:r>
            <a:r>
              <a:rPr lang="en-US" altLang="zh-CN" sz="2400" dirty="0"/>
              <a:t>«</a:t>
            </a:r>
            <a:r>
              <a:rPr lang="zh-CN" altLang="en-US" sz="2400" dirty="0"/>
              <a:t>票据法</a:t>
            </a:r>
            <a:r>
              <a:rPr lang="en-US" altLang="zh-CN" sz="2400" dirty="0"/>
              <a:t>».</a:t>
            </a:r>
            <a:r>
              <a:rPr lang="zh-CN" altLang="en-US" sz="2400" dirty="0"/>
              <a:t>本章介绍的主要是狭义的票据法</a:t>
            </a:r>
            <a:r>
              <a:rPr lang="en-US" altLang="zh-CN" sz="2400" dirty="0"/>
              <a:t>.</a:t>
            </a:r>
          </a:p>
          <a:p>
            <a:pPr marL="88900" indent="446088"/>
            <a:r>
              <a:rPr lang="zh-CN" altLang="en-US" sz="2400" dirty="0"/>
              <a:t>我国现行的</a:t>
            </a:r>
            <a:r>
              <a:rPr lang="en-US" altLang="zh-CN" sz="2400" dirty="0"/>
              <a:t>«</a:t>
            </a:r>
            <a:r>
              <a:rPr lang="zh-CN" altLang="en-US" sz="2400" dirty="0"/>
              <a:t>票据法</a:t>
            </a:r>
            <a:r>
              <a:rPr lang="en-US" altLang="zh-CN" sz="2400" dirty="0"/>
              <a:t>»</a:t>
            </a:r>
            <a:r>
              <a:rPr lang="zh-CN" altLang="en-US" sz="2400" dirty="0" smtClean="0"/>
              <a:t>于</a:t>
            </a:r>
            <a:r>
              <a:rPr lang="en-US" altLang="zh-CN" sz="2400" dirty="0" smtClean="0"/>
              <a:t>1995</a:t>
            </a:r>
            <a:r>
              <a:rPr lang="zh-CN" altLang="en-US" sz="2400" dirty="0" smtClean="0"/>
              <a:t>年</a:t>
            </a:r>
            <a:r>
              <a:rPr lang="en-US" altLang="zh-CN" sz="2400" dirty="0" smtClean="0"/>
              <a:t>5</a:t>
            </a:r>
            <a:r>
              <a:rPr lang="zh-CN" altLang="en-US" sz="2400" dirty="0" smtClean="0"/>
              <a:t>月</a:t>
            </a:r>
            <a:r>
              <a:rPr lang="en-US" altLang="zh-CN" sz="2400" dirty="0" smtClean="0"/>
              <a:t>10</a:t>
            </a:r>
            <a:r>
              <a:rPr lang="zh-CN" altLang="en-US" sz="2400" dirty="0" smtClean="0"/>
              <a:t>日</a:t>
            </a:r>
            <a:r>
              <a:rPr lang="zh-CN" altLang="en-US" sz="2400" dirty="0"/>
              <a:t>经第八届全国人民</a:t>
            </a:r>
            <a:r>
              <a:rPr lang="zh-CN" altLang="en-US" sz="2400" dirty="0" smtClean="0"/>
              <a:t>代表大会常务委员会第十三次会议通过</a:t>
            </a:r>
            <a:r>
              <a:rPr lang="en-US" altLang="zh-CN" sz="2400" dirty="0"/>
              <a:t>,</a:t>
            </a:r>
            <a:r>
              <a:rPr lang="zh-CN" altLang="en-US" sz="2400" dirty="0" smtClean="0"/>
              <a:t>于</a:t>
            </a:r>
            <a:r>
              <a:rPr lang="en-US" altLang="zh-CN" sz="2400" dirty="0" smtClean="0"/>
              <a:t>1996</a:t>
            </a:r>
            <a:r>
              <a:rPr lang="zh-CN" altLang="en-US" sz="2400" dirty="0" smtClean="0"/>
              <a:t>年</a:t>
            </a:r>
            <a:r>
              <a:rPr lang="en-US" altLang="zh-CN" sz="2400" dirty="0" smtClean="0"/>
              <a:t>1</a:t>
            </a:r>
            <a:r>
              <a:rPr lang="zh-CN" altLang="en-US" sz="2400" dirty="0" smtClean="0"/>
              <a:t>月</a:t>
            </a:r>
            <a:r>
              <a:rPr lang="en-US" altLang="zh-CN" sz="2400" dirty="0" smtClean="0"/>
              <a:t>1</a:t>
            </a:r>
            <a:r>
              <a:rPr lang="zh-CN" altLang="en-US" sz="2400" dirty="0" smtClean="0"/>
              <a:t>日起</a:t>
            </a:r>
            <a:r>
              <a:rPr lang="zh-CN" altLang="en-US" sz="2400" dirty="0"/>
              <a:t>施行</a:t>
            </a:r>
            <a:r>
              <a:rPr lang="en-US" altLang="zh-CN" sz="2400" dirty="0" smtClean="0"/>
              <a:t>,2004</a:t>
            </a:r>
            <a:r>
              <a:rPr lang="zh-CN" altLang="en-US" sz="2400" dirty="0" smtClean="0"/>
              <a:t>年</a:t>
            </a:r>
            <a:r>
              <a:rPr lang="en-US" altLang="zh-CN" sz="2400" dirty="0" smtClean="0"/>
              <a:t>8</a:t>
            </a:r>
            <a:r>
              <a:rPr lang="zh-CN" altLang="en-US" sz="2400" dirty="0" smtClean="0"/>
              <a:t>月</a:t>
            </a:r>
            <a:r>
              <a:rPr lang="en-US" altLang="zh-CN" sz="2400" dirty="0" smtClean="0"/>
              <a:t>28</a:t>
            </a:r>
            <a:r>
              <a:rPr lang="zh-CN" altLang="en-US" sz="2400" dirty="0" smtClean="0"/>
              <a:t>日</a:t>
            </a:r>
            <a:r>
              <a:rPr lang="zh-CN" altLang="en-US" sz="2400" dirty="0"/>
              <a:t>第十届全国人民</a:t>
            </a:r>
            <a:r>
              <a:rPr lang="zh-CN" altLang="en-US" sz="2400" dirty="0" smtClean="0"/>
              <a:t>代表大会常务委员</a:t>
            </a:r>
            <a:r>
              <a:rPr lang="zh-CN" altLang="en-US" sz="2400" dirty="0"/>
              <a:t>会第十一次会议进行了修订</a:t>
            </a:r>
            <a:r>
              <a:rPr lang="en-US" altLang="zh-CN" sz="2400" dirty="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20748597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票据法律制度概述</a:t>
            </a:r>
          </a:p>
        </p:txBody>
      </p:sp>
      <p:sp>
        <p:nvSpPr>
          <p:cNvPr id="37" name="文本框 36"/>
          <p:cNvSpPr txBox="1"/>
          <p:nvPr/>
        </p:nvSpPr>
        <p:spPr>
          <a:xfrm>
            <a:off x="534686" y="825579"/>
            <a:ext cx="11228450" cy="4524315"/>
          </a:xfrm>
          <a:prstGeom prst="rect">
            <a:avLst/>
          </a:prstGeom>
          <a:noFill/>
        </p:spPr>
        <p:txBody>
          <a:bodyPr wrap="square" rtlCol="0">
            <a:spAutoFit/>
          </a:bodyPr>
          <a:lstStyle/>
          <a:p>
            <a:r>
              <a:rPr lang="zh-CN" altLang="en-US" sz="2400" b="1" dirty="0"/>
              <a:t>二、票据法律关系</a:t>
            </a:r>
          </a:p>
          <a:p>
            <a:pPr indent="534988"/>
            <a:r>
              <a:rPr lang="zh-CN" altLang="en-US" sz="2400" dirty="0"/>
              <a:t>票据法律关系是指因票据行为及与票据行为相关的行为而产生的票据当事人之间</a:t>
            </a:r>
            <a:r>
              <a:rPr lang="zh-CN" altLang="en-US" sz="2400" dirty="0" smtClean="0"/>
              <a:t>的法律关</a:t>
            </a:r>
            <a:r>
              <a:rPr lang="zh-CN" altLang="en-US" sz="2400" dirty="0"/>
              <a:t>系</a:t>
            </a:r>
            <a:r>
              <a:rPr lang="en-US" altLang="zh-CN" sz="2400" dirty="0"/>
              <a:t>.</a:t>
            </a:r>
            <a:r>
              <a:rPr lang="zh-CN" altLang="en-US" sz="2400" dirty="0"/>
              <a:t>票据法律关系可分为票据法上的票据关系和非票据关系</a:t>
            </a:r>
            <a:r>
              <a:rPr lang="en-US" altLang="zh-CN" sz="2400" dirty="0"/>
              <a:t>.</a:t>
            </a:r>
            <a:r>
              <a:rPr lang="zh-CN" altLang="en-US" sz="2400" dirty="0"/>
              <a:t>票据法律关系</a:t>
            </a:r>
            <a:r>
              <a:rPr lang="zh-CN" altLang="en-US" sz="2400" dirty="0" smtClean="0"/>
              <a:t>不同于票据</a:t>
            </a:r>
            <a:r>
              <a:rPr lang="zh-CN" altLang="en-US" sz="2400" dirty="0"/>
              <a:t>的基础关系</a:t>
            </a:r>
            <a:r>
              <a:rPr lang="en-US" altLang="zh-CN" sz="2400" dirty="0"/>
              <a:t>.</a:t>
            </a:r>
          </a:p>
          <a:p>
            <a:pPr indent="534988"/>
            <a:r>
              <a:rPr lang="en-US" altLang="zh-CN" sz="2400" dirty="0"/>
              <a:t>(</a:t>
            </a:r>
            <a:r>
              <a:rPr lang="zh-CN" altLang="en-US" sz="2400" dirty="0"/>
              <a:t>一</a:t>
            </a:r>
            <a:r>
              <a:rPr lang="en-US" altLang="zh-CN" sz="2400" dirty="0"/>
              <a:t>)</a:t>
            </a:r>
            <a:r>
              <a:rPr lang="zh-CN" altLang="en-US" sz="2400" dirty="0"/>
              <a:t>票据关系</a:t>
            </a:r>
          </a:p>
          <a:p>
            <a:pPr indent="534988"/>
            <a:r>
              <a:rPr lang="zh-CN" altLang="en-US" sz="2400" dirty="0"/>
              <a:t>票据关系是指当事人之间基于票据行为而发生的权利义务关系</a:t>
            </a:r>
            <a:r>
              <a:rPr lang="en-US" altLang="zh-CN" sz="2400" dirty="0"/>
              <a:t>,</a:t>
            </a:r>
            <a:r>
              <a:rPr lang="zh-CN" altLang="en-US" sz="2400" dirty="0"/>
              <a:t>即债权债务关系</a:t>
            </a:r>
            <a:r>
              <a:rPr lang="en-US" altLang="zh-CN" sz="2400" dirty="0"/>
              <a:t>,</a:t>
            </a:r>
            <a:r>
              <a:rPr lang="zh-CN" altLang="en-US" sz="2400" dirty="0" smtClean="0"/>
              <a:t>如出票人与持票</a:t>
            </a:r>
            <a:r>
              <a:rPr lang="zh-CN" altLang="en-US" sz="2400" dirty="0"/>
              <a:t>人的关系、背书人与被背书人的关系等</a:t>
            </a:r>
            <a:r>
              <a:rPr lang="en-US" altLang="zh-CN" sz="2400" dirty="0"/>
              <a:t>.</a:t>
            </a:r>
          </a:p>
          <a:p>
            <a:pPr indent="534988"/>
            <a:r>
              <a:rPr lang="en-US" altLang="zh-CN" sz="2400" dirty="0"/>
              <a:t>(</a:t>
            </a:r>
            <a:r>
              <a:rPr lang="zh-CN" altLang="en-US" sz="2400" dirty="0"/>
              <a:t>二</a:t>
            </a:r>
            <a:r>
              <a:rPr lang="en-US" altLang="zh-CN" sz="2400" dirty="0"/>
              <a:t>)</a:t>
            </a:r>
            <a:r>
              <a:rPr lang="zh-CN" altLang="en-US" sz="2400" dirty="0"/>
              <a:t>非票据关系</a:t>
            </a:r>
          </a:p>
          <a:p>
            <a:pPr indent="534988"/>
            <a:r>
              <a:rPr lang="zh-CN" altLang="en-US" sz="2400" dirty="0"/>
              <a:t>非票据关系是指由票据法直接规定的</a:t>
            </a:r>
            <a:r>
              <a:rPr lang="en-US" altLang="zh-CN" sz="2400" dirty="0"/>
              <a:t>,</a:t>
            </a:r>
            <a:r>
              <a:rPr lang="zh-CN" altLang="en-US" sz="2400" dirty="0"/>
              <a:t>不基于票据行为而发</a:t>
            </a:r>
            <a:r>
              <a:rPr lang="zh-CN" altLang="en-US" sz="2400" dirty="0" smtClean="0"/>
              <a:t>生的票据当事人之间与票据有关</a:t>
            </a:r>
            <a:r>
              <a:rPr lang="zh-CN" altLang="en-US" sz="2400" dirty="0"/>
              <a:t>的法律关系</a:t>
            </a:r>
            <a:r>
              <a:rPr lang="en-US" altLang="zh-CN" sz="2400" dirty="0"/>
              <a:t>,</a:t>
            </a:r>
            <a:r>
              <a:rPr lang="zh-CN" altLang="en-US" sz="2400" dirty="0"/>
              <a:t>如票据付款人付款后请求持票人交还票据而发生的关系等</a:t>
            </a:r>
            <a:r>
              <a:rPr lang="en-US" altLang="zh-CN" sz="2400" dirty="0"/>
              <a:t>.</a:t>
            </a:r>
          </a:p>
          <a:p>
            <a:pPr indent="534988"/>
            <a:r>
              <a:rPr lang="en-US" altLang="zh-CN" sz="2400" dirty="0"/>
              <a:t>(</a:t>
            </a:r>
            <a:r>
              <a:rPr lang="zh-CN" altLang="en-US" sz="2400" dirty="0"/>
              <a:t>三</a:t>
            </a:r>
            <a:r>
              <a:rPr lang="en-US" altLang="zh-CN" sz="2400" dirty="0"/>
              <a:t>)</a:t>
            </a:r>
            <a:r>
              <a:rPr lang="zh-CN" altLang="en-US" sz="2400" dirty="0"/>
              <a:t>票据的基础关系</a:t>
            </a:r>
          </a:p>
          <a:p>
            <a:pPr indent="534988"/>
            <a:r>
              <a:rPr lang="zh-CN" altLang="en-US" sz="2400" dirty="0"/>
              <a:t>票据的基础关系是指票据所赖以产生的民事基础法律关系</a:t>
            </a:r>
            <a:r>
              <a:rPr lang="en-US" altLang="zh-CN" sz="24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21772666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5452111" cy="584776"/>
          </a:xfrm>
          <a:prstGeom prst="rect">
            <a:avLst/>
          </a:prstGeom>
          <a:noFill/>
        </p:spPr>
        <p:txBody>
          <a:bodyPr wrap="square" rtlCol="0">
            <a:spAutoFit/>
          </a:bodyPr>
          <a:lstStyle/>
          <a:p>
            <a:r>
              <a:rPr lang="zh-CN" altLang="en-US" sz="3200" b="1" dirty="0"/>
              <a:t>票据法律制度概述</a:t>
            </a:r>
          </a:p>
        </p:txBody>
      </p:sp>
      <p:sp>
        <p:nvSpPr>
          <p:cNvPr id="37" name="文本框 36"/>
          <p:cNvSpPr txBox="1"/>
          <p:nvPr/>
        </p:nvSpPr>
        <p:spPr>
          <a:xfrm>
            <a:off x="534686" y="781011"/>
            <a:ext cx="11228450" cy="5940088"/>
          </a:xfrm>
          <a:prstGeom prst="rect">
            <a:avLst/>
          </a:prstGeom>
          <a:noFill/>
        </p:spPr>
        <p:txBody>
          <a:bodyPr wrap="square" rtlCol="0">
            <a:spAutoFit/>
          </a:bodyPr>
          <a:lstStyle/>
          <a:p>
            <a:r>
              <a:rPr lang="zh-CN" altLang="en-US" sz="2400" b="1" dirty="0"/>
              <a:t>三、票据行为</a:t>
            </a:r>
          </a:p>
          <a:p>
            <a:pPr indent="534988"/>
            <a:r>
              <a:rPr lang="en-US" altLang="zh-CN" sz="2400" dirty="0"/>
              <a:t>(</a:t>
            </a:r>
            <a:r>
              <a:rPr lang="zh-CN" altLang="en-US" sz="2400" dirty="0"/>
              <a:t>一</a:t>
            </a:r>
            <a:r>
              <a:rPr lang="en-US" altLang="zh-CN" sz="2400" dirty="0"/>
              <a:t>)</a:t>
            </a:r>
            <a:r>
              <a:rPr lang="zh-CN" altLang="en-US" sz="2400" dirty="0"/>
              <a:t>票据行为的概念</a:t>
            </a:r>
          </a:p>
          <a:p>
            <a:pPr indent="534988"/>
            <a:r>
              <a:rPr lang="zh-CN" altLang="en-US" sz="2000" dirty="0"/>
              <a:t>票据行为有广义与狭义之分</a:t>
            </a:r>
            <a:r>
              <a:rPr lang="en-US" altLang="zh-CN" sz="2000" dirty="0"/>
              <a:t>.</a:t>
            </a:r>
            <a:r>
              <a:rPr lang="zh-CN" altLang="en-US" sz="2000" dirty="0"/>
              <a:t>广义的票据行为</a:t>
            </a:r>
            <a:r>
              <a:rPr lang="en-US" altLang="zh-CN" sz="2000" dirty="0"/>
              <a:t>,</a:t>
            </a:r>
            <a:r>
              <a:rPr lang="zh-CN" altLang="en-US" sz="2000" dirty="0"/>
              <a:t>是指票据关系当事人之间以产生、</a:t>
            </a:r>
            <a:r>
              <a:rPr lang="zh-CN" altLang="en-US" sz="2000" dirty="0" smtClean="0"/>
              <a:t>变更或终止票据关系为</a:t>
            </a:r>
            <a:r>
              <a:rPr lang="zh-CN" altLang="en-US" sz="2000" dirty="0"/>
              <a:t>目的而进行的法律行为</a:t>
            </a:r>
            <a:r>
              <a:rPr lang="en-US" altLang="zh-CN" sz="2000" dirty="0"/>
              <a:t>.</a:t>
            </a:r>
            <a:r>
              <a:rPr lang="zh-CN" altLang="en-US" sz="2000" dirty="0"/>
              <a:t>狭义的票据行为</a:t>
            </a:r>
            <a:r>
              <a:rPr lang="en-US" altLang="zh-CN" sz="2000" dirty="0"/>
              <a:t>,</a:t>
            </a:r>
            <a:r>
              <a:rPr lang="zh-CN" altLang="en-US" sz="2000" dirty="0"/>
              <a:t>仅指以发生票据</a:t>
            </a:r>
            <a:r>
              <a:rPr lang="zh-CN" altLang="en-US" sz="2000" dirty="0" smtClean="0"/>
              <a:t>上的债务为目的的</a:t>
            </a:r>
            <a:r>
              <a:rPr lang="zh-CN" altLang="en-US" sz="2000" dirty="0"/>
              <a:t>法律行为</a:t>
            </a:r>
            <a:r>
              <a:rPr lang="en-US" altLang="zh-CN" sz="2000" dirty="0"/>
              <a:t>.</a:t>
            </a:r>
          </a:p>
          <a:p>
            <a:pPr indent="534988"/>
            <a:r>
              <a:rPr lang="zh-CN" altLang="en-US" sz="2000" dirty="0"/>
              <a:t>我国</a:t>
            </a:r>
            <a:r>
              <a:rPr lang="en-US" altLang="zh-CN" sz="2000" dirty="0"/>
              <a:t>«</a:t>
            </a:r>
            <a:r>
              <a:rPr lang="zh-CN" altLang="en-US" sz="2000" dirty="0"/>
              <a:t>票据法</a:t>
            </a:r>
            <a:r>
              <a:rPr lang="en-US" altLang="zh-CN" sz="2000" dirty="0"/>
              <a:t>»</a:t>
            </a:r>
            <a:r>
              <a:rPr lang="zh-CN" altLang="en-US" sz="2000" dirty="0"/>
              <a:t>中规定的狭义的票据行为</a:t>
            </a:r>
            <a:r>
              <a:rPr lang="en-US" altLang="zh-CN" sz="2000" dirty="0"/>
              <a:t>,</a:t>
            </a:r>
            <a:r>
              <a:rPr lang="zh-CN" altLang="en-US" sz="2000" dirty="0"/>
              <a:t>汇票包括出票、背书、承兑、保证</a:t>
            </a:r>
            <a:r>
              <a:rPr lang="en-US" altLang="zh-CN" sz="2000" dirty="0"/>
              <a:t>,</a:t>
            </a:r>
            <a:r>
              <a:rPr lang="zh-CN" altLang="en-US" sz="2000" dirty="0"/>
              <a:t>本票包括</a:t>
            </a:r>
            <a:r>
              <a:rPr lang="zh-CN" altLang="en-US" sz="2000" dirty="0" smtClean="0"/>
              <a:t>出票</a:t>
            </a:r>
            <a:r>
              <a:rPr lang="zh-CN" altLang="en-US" sz="2000" dirty="0"/>
              <a:t>、背书、保证</a:t>
            </a:r>
            <a:r>
              <a:rPr lang="en-US" altLang="zh-CN" sz="2000" dirty="0"/>
              <a:t>,</a:t>
            </a:r>
            <a:r>
              <a:rPr lang="zh-CN" altLang="en-US" sz="2000" dirty="0"/>
              <a:t>支票包括出票和背书</a:t>
            </a:r>
            <a:r>
              <a:rPr lang="en-US" altLang="zh-CN" sz="2000" dirty="0"/>
              <a:t>.</a:t>
            </a:r>
          </a:p>
          <a:p>
            <a:pPr indent="534988"/>
            <a:r>
              <a:rPr lang="en-US" altLang="zh-CN" sz="2400" dirty="0"/>
              <a:t>(</a:t>
            </a:r>
            <a:r>
              <a:rPr lang="zh-CN" altLang="en-US" sz="2400" dirty="0"/>
              <a:t>二</a:t>
            </a:r>
            <a:r>
              <a:rPr lang="en-US" altLang="zh-CN" sz="2400" dirty="0"/>
              <a:t>)</a:t>
            </a:r>
            <a:r>
              <a:rPr lang="zh-CN" altLang="en-US" sz="2400" dirty="0"/>
              <a:t>票据行为成立的要件</a:t>
            </a:r>
          </a:p>
          <a:p>
            <a:pPr indent="534988"/>
            <a:r>
              <a:rPr lang="zh-CN" altLang="en-US" sz="2000" dirty="0"/>
              <a:t>票据行为成立的要件包括票据行为的实质要件和票据行为的形式要件</a:t>
            </a:r>
            <a:r>
              <a:rPr lang="en-US" altLang="zh-CN" sz="2000" dirty="0" smtClean="0"/>
              <a:t>.</a:t>
            </a:r>
          </a:p>
          <a:p>
            <a:pPr indent="534988"/>
            <a:r>
              <a:rPr lang="en-US" altLang="zh-CN" sz="2400" dirty="0"/>
              <a:t>(</a:t>
            </a:r>
            <a:r>
              <a:rPr lang="zh-CN" altLang="en-US" sz="2400" dirty="0"/>
              <a:t>三</a:t>
            </a:r>
            <a:r>
              <a:rPr lang="en-US" altLang="zh-CN" sz="2400" dirty="0"/>
              <a:t>)</a:t>
            </a:r>
            <a:r>
              <a:rPr lang="zh-CN" altLang="en-US" sz="2400" dirty="0"/>
              <a:t>票据行为的</a:t>
            </a:r>
            <a:r>
              <a:rPr lang="zh-CN" altLang="en-US" sz="2400" dirty="0" smtClean="0"/>
              <a:t>代理</a:t>
            </a:r>
            <a:endParaRPr lang="en-US" altLang="zh-CN" sz="2400" dirty="0" smtClean="0"/>
          </a:p>
          <a:p>
            <a:pPr marL="534988" indent="355600"/>
            <a:r>
              <a:rPr lang="zh-CN" altLang="en-US" sz="2000" dirty="0" smtClean="0"/>
              <a:t>１</a:t>
            </a:r>
            <a:r>
              <a:rPr lang="en-US" altLang="zh-CN" sz="2000" dirty="0" smtClean="0"/>
              <a:t>.</a:t>
            </a:r>
            <a:r>
              <a:rPr lang="zh-CN" altLang="en-US" sz="2000" dirty="0" smtClean="0"/>
              <a:t>票据行为</a:t>
            </a:r>
            <a:r>
              <a:rPr lang="zh-CN" altLang="en-US" sz="2000" dirty="0"/>
              <a:t>代理的概念和构成要件</a:t>
            </a:r>
          </a:p>
          <a:p>
            <a:pPr marL="534988" indent="355600"/>
            <a:r>
              <a:rPr lang="zh-CN" altLang="en-US" sz="2000" dirty="0"/>
              <a:t>票据行为代理</a:t>
            </a:r>
            <a:r>
              <a:rPr lang="en-US" altLang="zh-CN" sz="2000" dirty="0"/>
              <a:t>,</a:t>
            </a:r>
            <a:r>
              <a:rPr lang="zh-CN" altLang="en-US" sz="2000" dirty="0"/>
              <a:t>是指票据代理人在代理权限范围内</a:t>
            </a:r>
            <a:r>
              <a:rPr lang="en-US" altLang="zh-CN" sz="2000" dirty="0"/>
              <a:t>,</a:t>
            </a:r>
            <a:r>
              <a:rPr lang="zh-CN" altLang="en-US" sz="2000" dirty="0"/>
              <a:t>在票据上记载被代理人的名称</a:t>
            </a:r>
            <a:r>
              <a:rPr lang="en-US" altLang="zh-CN" sz="2000" dirty="0"/>
              <a:t>,</a:t>
            </a:r>
            <a:r>
              <a:rPr lang="zh-CN" altLang="en-US" sz="2000" dirty="0"/>
              <a:t>表</a:t>
            </a:r>
          </a:p>
          <a:p>
            <a:pPr marL="534988" indent="355600"/>
            <a:r>
              <a:rPr lang="zh-CN" altLang="en-US" sz="2000" dirty="0"/>
              <a:t>明为被代理人代理的意思</a:t>
            </a:r>
            <a:r>
              <a:rPr lang="en-US" altLang="zh-CN" sz="2000" dirty="0"/>
              <a:t>,</a:t>
            </a:r>
            <a:r>
              <a:rPr lang="zh-CN" altLang="en-US" sz="2000" dirty="0"/>
              <a:t>并在票据上签章的行为</a:t>
            </a:r>
            <a:r>
              <a:rPr lang="en-US" altLang="zh-CN" sz="2000" dirty="0"/>
              <a:t>,</a:t>
            </a:r>
            <a:r>
              <a:rPr lang="zh-CN" altLang="en-US" sz="2000" dirty="0"/>
              <a:t>其后果直接归属于被代理人</a:t>
            </a:r>
            <a:r>
              <a:rPr lang="en-US" altLang="zh-CN" sz="2000" dirty="0" smtClean="0"/>
              <a:t>.</a:t>
            </a:r>
          </a:p>
          <a:p>
            <a:pPr marL="534988" indent="355600"/>
            <a:r>
              <a:rPr lang="zh-CN" altLang="en-US" sz="2000" dirty="0" smtClean="0"/>
              <a:t>２</a:t>
            </a:r>
            <a:r>
              <a:rPr lang="en-US" altLang="zh-CN" sz="2000" dirty="0" smtClean="0"/>
              <a:t>.</a:t>
            </a:r>
            <a:r>
              <a:rPr lang="zh-CN" altLang="en-US" sz="2000" dirty="0" smtClean="0"/>
              <a:t> </a:t>
            </a:r>
            <a:r>
              <a:rPr lang="zh-CN" altLang="en-US" sz="2000" dirty="0"/>
              <a:t>无权代理</a:t>
            </a:r>
          </a:p>
          <a:p>
            <a:pPr marL="534988" indent="355600"/>
            <a:r>
              <a:rPr lang="zh-CN" altLang="en-US" sz="2000" dirty="0"/>
              <a:t>无权代理是指行为人没有被代理权人的授权而以代理人名义在票据上签章的行为</a:t>
            </a:r>
            <a:r>
              <a:rPr lang="en-US" altLang="zh-CN" sz="2000" dirty="0"/>
              <a:t>.</a:t>
            </a:r>
            <a:r>
              <a:rPr lang="zh-CN" altLang="en-US" sz="2000" dirty="0" smtClean="0"/>
              <a:t>无权</a:t>
            </a:r>
            <a:r>
              <a:rPr lang="zh-CN" altLang="en-US" sz="2000" dirty="0"/>
              <a:t>代理的后果由代理人承担</a:t>
            </a:r>
            <a:r>
              <a:rPr lang="en-US" altLang="zh-CN" sz="2000" dirty="0"/>
              <a:t>.</a:t>
            </a:r>
          </a:p>
          <a:p>
            <a:pPr marL="534988" indent="355600"/>
            <a:r>
              <a:rPr lang="zh-CN" altLang="en-US" sz="2000" dirty="0" smtClean="0"/>
              <a:t>３</a:t>
            </a:r>
            <a:r>
              <a:rPr lang="en-US" altLang="zh-CN" sz="2000" dirty="0" smtClean="0"/>
              <a:t>.</a:t>
            </a:r>
            <a:r>
              <a:rPr lang="zh-CN" altLang="en-US" sz="2000" dirty="0" smtClean="0"/>
              <a:t>越权</a:t>
            </a:r>
            <a:r>
              <a:rPr lang="zh-CN" altLang="en-US" sz="2000" dirty="0"/>
              <a:t>代理</a:t>
            </a:r>
          </a:p>
          <a:p>
            <a:pPr marL="534988" indent="355600"/>
            <a:r>
              <a:rPr lang="zh-CN" altLang="en-US" sz="2000" dirty="0"/>
              <a:t>越权代理是指代理人虽有代理权</a:t>
            </a:r>
            <a:r>
              <a:rPr lang="en-US" altLang="zh-CN" sz="2000" dirty="0"/>
              <a:t>,</a:t>
            </a:r>
            <a:r>
              <a:rPr lang="zh-CN" altLang="en-US" sz="2000" dirty="0"/>
              <a:t>但其超越代理权限范围而使被代理人增加票据责</a:t>
            </a:r>
            <a:r>
              <a:rPr lang="zh-CN" altLang="en-US" sz="2000" dirty="0" smtClean="0"/>
              <a:t>任的票据行为</a:t>
            </a:r>
            <a:r>
              <a:rPr lang="en-US" altLang="zh-CN" sz="2000" dirty="0"/>
              <a:t>.</a:t>
            </a:r>
            <a:r>
              <a:rPr lang="zh-CN" altLang="en-US" sz="2000" dirty="0"/>
              <a:t>代理人超越代理权限的</a:t>
            </a:r>
            <a:r>
              <a:rPr lang="en-US" altLang="zh-CN" sz="2000" dirty="0"/>
              <a:t>,</a:t>
            </a:r>
            <a:r>
              <a:rPr lang="zh-CN" altLang="en-US" sz="2000" dirty="0"/>
              <a:t>应当就其超越权限的部分承担票据责任</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89356254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票据法律制度概述</a:t>
            </a:r>
          </a:p>
        </p:txBody>
      </p:sp>
      <p:sp>
        <p:nvSpPr>
          <p:cNvPr id="37" name="文本框 36"/>
          <p:cNvSpPr txBox="1"/>
          <p:nvPr/>
        </p:nvSpPr>
        <p:spPr>
          <a:xfrm>
            <a:off x="534686" y="781011"/>
            <a:ext cx="10938827" cy="3662541"/>
          </a:xfrm>
          <a:prstGeom prst="rect">
            <a:avLst/>
          </a:prstGeom>
          <a:noFill/>
        </p:spPr>
        <p:txBody>
          <a:bodyPr wrap="square" rtlCol="0">
            <a:spAutoFit/>
          </a:bodyPr>
          <a:lstStyle/>
          <a:p>
            <a:r>
              <a:rPr lang="zh-CN" altLang="en-US" sz="2400" b="1" dirty="0"/>
              <a:t>四、</a:t>
            </a:r>
            <a:r>
              <a:rPr lang="zh-CN" altLang="en-US" sz="2400" b="1" dirty="0" smtClean="0"/>
              <a:t>票据权利与抗辩</a:t>
            </a:r>
            <a:endParaRPr lang="en-US" altLang="zh-CN" sz="2400" b="1" dirty="0" smtClean="0"/>
          </a:p>
          <a:p>
            <a:pPr indent="623888"/>
            <a:r>
              <a:rPr lang="en-US" altLang="zh-CN" sz="2400" dirty="0"/>
              <a:t>(</a:t>
            </a:r>
            <a:r>
              <a:rPr lang="zh-CN" altLang="en-US" sz="2400" dirty="0"/>
              <a:t>一</a:t>
            </a:r>
            <a:r>
              <a:rPr lang="en-US" altLang="zh-CN" sz="2400" dirty="0"/>
              <a:t>)</a:t>
            </a:r>
            <a:r>
              <a:rPr lang="zh-CN" altLang="en-US" sz="2400" dirty="0"/>
              <a:t>票据权利</a:t>
            </a:r>
          </a:p>
          <a:p>
            <a:pPr indent="623888"/>
            <a:r>
              <a:rPr lang="zh-CN" altLang="en-US" sz="2400" dirty="0" smtClean="0"/>
              <a:t>１</a:t>
            </a:r>
            <a:r>
              <a:rPr lang="en-US" altLang="zh-CN" sz="2400" dirty="0" smtClean="0"/>
              <a:t>.</a:t>
            </a:r>
            <a:r>
              <a:rPr lang="zh-CN" altLang="en-US" sz="2400" dirty="0" smtClean="0"/>
              <a:t> </a:t>
            </a:r>
            <a:r>
              <a:rPr lang="zh-CN" altLang="en-US" sz="2400" dirty="0"/>
              <a:t>票据权利的概念与种类</a:t>
            </a:r>
          </a:p>
          <a:p>
            <a:pPr marL="712788" indent="446088"/>
            <a:r>
              <a:rPr lang="zh-CN" altLang="en-US" sz="2000" dirty="0"/>
              <a:t>票据权利</a:t>
            </a:r>
            <a:r>
              <a:rPr lang="en-US" altLang="zh-CN" sz="2000" dirty="0"/>
              <a:t>,</a:t>
            </a:r>
            <a:r>
              <a:rPr lang="zh-CN" altLang="en-US" sz="2000" dirty="0"/>
              <a:t>是指持票人向票据债务人请求支付票据金额的权利</a:t>
            </a:r>
            <a:r>
              <a:rPr lang="en-US" altLang="zh-CN" sz="2000" dirty="0"/>
              <a:t>,</a:t>
            </a:r>
            <a:r>
              <a:rPr lang="zh-CN" altLang="en-US" sz="2000" dirty="0" smtClean="0"/>
              <a:t>包括付款请求权和追索权</a:t>
            </a:r>
            <a:r>
              <a:rPr lang="en-US" altLang="zh-CN" sz="2000" dirty="0"/>
              <a:t>.</a:t>
            </a:r>
            <a:r>
              <a:rPr lang="zh-CN" altLang="en-US" sz="2000" dirty="0"/>
              <a:t>付款请求权是指持票人对主债务人所享有的、依票据而请求支付票据金额的权利</a:t>
            </a:r>
            <a:r>
              <a:rPr lang="en-US" altLang="zh-CN" sz="2000" dirty="0"/>
              <a:t>,</a:t>
            </a:r>
            <a:r>
              <a:rPr lang="zh-CN" altLang="en-US" sz="2000" dirty="0" smtClean="0"/>
              <a:t>这是票据</a:t>
            </a:r>
            <a:r>
              <a:rPr lang="zh-CN" altLang="en-US" sz="2000" dirty="0"/>
              <a:t>上的主权利</a:t>
            </a:r>
            <a:r>
              <a:rPr lang="en-US" altLang="zh-CN" sz="2000" dirty="0"/>
              <a:t>.</a:t>
            </a:r>
            <a:r>
              <a:rPr lang="zh-CN" altLang="en-US" sz="2000" dirty="0"/>
              <a:t>追索权是指付款请求权得不到满足时</a:t>
            </a:r>
            <a:r>
              <a:rPr lang="en-US" altLang="zh-CN" sz="2000" dirty="0"/>
              <a:t>,</a:t>
            </a:r>
            <a:r>
              <a:rPr lang="zh-CN" altLang="en-US" sz="2000" dirty="0"/>
              <a:t>向付款人</a:t>
            </a:r>
            <a:r>
              <a:rPr lang="zh-CN" altLang="en-US" sz="2000" dirty="0" smtClean="0"/>
              <a:t>以外的票据债务人要求清偿票据金额及有关费</a:t>
            </a:r>
            <a:r>
              <a:rPr lang="zh-CN" altLang="en-US" sz="2000" dirty="0"/>
              <a:t>用的权利</a:t>
            </a:r>
            <a:r>
              <a:rPr lang="en-US" altLang="zh-CN" sz="2000" dirty="0"/>
              <a:t>.</a:t>
            </a:r>
            <a:r>
              <a:rPr lang="zh-CN" altLang="en-US" sz="2000" dirty="0"/>
              <a:t>追索权是一种从票据权利</a:t>
            </a:r>
            <a:r>
              <a:rPr lang="en-US" altLang="zh-CN" sz="2000" dirty="0"/>
              <a:t>,</a:t>
            </a:r>
            <a:r>
              <a:rPr lang="zh-CN" altLang="en-US" sz="2000" dirty="0"/>
              <a:t>只</a:t>
            </a:r>
            <a:r>
              <a:rPr lang="zh-CN" altLang="en-US" sz="2000" dirty="0" smtClean="0"/>
              <a:t>有在付款请求权不得实现时</a:t>
            </a:r>
            <a:r>
              <a:rPr lang="zh-CN" altLang="en-US" sz="2000" dirty="0"/>
              <a:t>才能行使</a:t>
            </a:r>
            <a:r>
              <a:rPr lang="en-US" altLang="zh-CN" sz="2000" dirty="0"/>
              <a:t>.</a:t>
            </a:r>
          </a:p>
          <a:p>
            <a:pPr marL="712788" indent="357188"/>
            <a:r>
              <a:rPr lang="zh-CN" altLang="en-US" sz="2000" dirty="0"/>
              <a:t>票据的付款请求权与追索权都是持票人享有的请求支付一定金额的权利</a:t>
            </a:r>
            <a:r>
              <a:rPr lang="en-US" altLang="zh-CN" sz="2000" dirty="0"/>
              <a:t>,</a:t>
            </a:r>
            <a:r>
              <a:rPr lang="zh-CN" altLang="en-US" sz="2000" dirty="0" smtClean="0"/>
              <a:t>但这两种权利在许多方面存在着差异</a:t>
            </a:r>
            <a:r>
              <a:rPr lang="en-US" altLang="zh-CN" sz="2000" dirty="0"/>
              <a:t>,</a:t>
            </a:r>
            <a:r>
              <a:rPr lang="zh-CN" altLang="en-US" sz="2000" dirty="0"/>
              <a:t>主要表现在以下几个方面</a:t>
            </a:r>
            <a:r>
              <a:rPr lang="en-US" altLang="zh-CN" sz="2000" dirty="0"/>
              <a:t>:</a:t>
            </a:r>
            <a:r>
              <a:rPr lang="zh-CN" altLang="en-US" sz="2000" dirty="0"/>
              <a:t>行使的次序不同</a:t>
            </a:r>
            <a:r>
              <a:rPr lang="en-US" altLang="zh-CN" sz="2000" dirty="0"/>
              <a:t>;</a:t>
            </a:r>
            <a:r>
              <a:rPr lang="zh-CN" altLang="en-US" sz="2000" dirty="0"/>
              <a:t>行使的次数不同</a:t>
            </a:r>
            <a:r>
              <a:rPr lang="en-US" altLang="zh-CN" sz="2000" dirty="0"/>
              <a:t>;</a:t>
            </a:r>
            <a:r>
              <a:rPr lang="zh-CN" altLang="en-US" sz="2000" dirty="0" smtClean="0"/>
              <a:t>行使的</a:t>
            </a:r>
            <a:r>
              <a:rPr lang="zh-CN" altLang="en-US" sz="2000" dirty="0"/>
              <a:t>条件不同</a:t>
            </a:r>
            <a:r>
              <a:rPr lang="en-US" altLang="zh-CN" sz="2000" dirty="0"/>
              <a:t>;</a:t>
            </a:r>
            <a:r>
              <a:rPr lang="zh-CN" altLang="en-US" sz="2000" dirty="0"/>
              <a:t>行使的对象不同</a:t>
            </a:r>
            <a:r>
              <a:rPr lang="en-US" altLang="zh-CN" sz="2000" dirty="0"/>
              <a:t>;</a:t>
            </a:r>
            <a:r>
              <a:rPr lang="zh-CN" altLang="en-US" sz="2000" dirty="0"/>
              <a:t>请求的金额不同</a:t>
            </a:r>
            <a:r>
              <a:rPr lang="en-US" altLang="zh-CN" sz="2000" dirty="0"/>
              <a:t>;</a:t>
            </a:r>
            <a:r>
              <a:rPr lang="zh-CN" altLang="en-US" sz="2000" dirty="0"/>
              <a:t>消灭时效不同</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88254801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票据法律制度概述</a:t>
            </a:r>
          </a:p>
        </p:txBody>
      </p:sp>
      <p:sp>
        <p:nvSpPr>
          <p:cNvPr id="37" name="文本框 36"/>
          <p:cNvSpPr txBox="1"/>
          <p:nvPr/>
        </p:nvSpPr>
        <p:spPr>
          <a:xfrm>
            <a:off x="534686" y="781011"/>
            <a:ext cx="10938827" cy="4955203"/>
          </a:xfrm>
          <a:prstGeom prst="rect">
            <a:avLst/>
          </a:prstGeom>
          <a:noFill/>
        </p:spPr>
        <p:txBody>
          <a:bodyPr wrap="square" rtlCol="0">
            <a:spAutoFit/>
          </a:bodyPr>
          <a:lstStyle/>
          <a:p>
            <a:r>
              <a:rPr lang="zh-CN" altLang="en-US" sz="2400" b="1" dirty="0"/>
              <a:t>四、</a:t>
            </a:r>
            <a:r>
              <a:rPr lang="zh-CN" altLang="en-US" sz="2400" b="1" dirty="0" smtClean="0"/>
              <a:t>票据权利与抗辩</a:t>
            </a:r>
            <a:endParaRPr lang="en-US" altLang="zh-CN" sz="2400" b="1" dirty="0" smtClean="0"/>
          </a:p>
          <a:p>
            <a:pPr indent="623888"/>
            <a:r>
              <a:rPr lang="en-US" altLang="zh-CN" sz="2400" dirty="0"/>
              <a:t>(</a:t>
            </a:r>
            <a:r>
              <a:rPr lang="zh-CN" altLang="en-US" sz="2400" dirty="0"/>
              <a:t>一</a:t>
            </a:r>
            <a:r>
              <a:rPr lang="en-US" altLang="zh-CN" sz="2400" dirty="0"/>
              <a:t>)</a:t>
            </a:r>
            <a:r>
              <a:rPr lang="zh-CN" altLang="en-US" sz="2400" dirty="0"/>
              <a:t>票据权利</a:t>
            </a:r>
          </a:p>
          <a:p>
            <a:pPr indent="981075"/>
            <a:r>
              <a:rPr lang="zh-CN" altLang="en-US" sz="2400" dirty="0" smtClean="0"/>
              <a:t>２</a:t>
            </a:r>
            <a:r>
              <a:rPr lang="en-US" altLang="zh-CN" sz="2400" dirty="0" smtClean="0"/>
              <a:t>.</a:t>
            </a:r>
            <a:r>
              <a:rPr lang="zh-CN" altLang="en-US" sz="2400" dirty="0" smtClean="0"/>
              <a:t>票据权</a:t>
            </a:r>
            <a:r>
              <a:rPr lang="zh-CN" altLang="en-US" sz="2400" dirty="0"/>
              <a:t>利的取得</a:t>
            </a:r>
          </a:p>
          <a:p>
            <a:pPr marL="981075" indent="444500"/>
            <a:r>
              <a:rPr lang="zh-CN" altLang="en-US" sz="2000" dirty="0"/>
              <a:t>票据权利以持有票据为依据</a:t>
            </a:r>
            <a:r>
              <a:rPr lang="en-US" altLang="zh-CN" sz="2000" dirty="0"/>
              <a:t>,</a:t>
            </a:r>
            <a:r>
              <a:rPr lang="zh-CN" altLang="en-US" sz="2000" dirty="0"/>
              <a:t>行为人合法取得票据</a:t>
            </a:r>
            <a:r>
              <a:rPr lang="en-US" altLang="zh-CN" sz="2000" dirty="0"/>
              <a:t>,</a:t>
            </a:r>
            <a:r>
              <a:rPr lang="zh-CN" altLang="en-US" sz="2000" dirty="0"/>
              <a:t>即取得了票据权利</a:t>
            </a:r>
            <a:r>
              <a:rPr lang="en-US" altLang="zh-CN" sz="2000" dirty="0"/>
              <a:t>.</a:t>
            </a:r>
            <a:r>
              <a:rPr lang="zh-CN" altLang="en-US" sz="2000" dirty="0" smtClean="0"/>
              <a:t>当事人取得票据</a:t>
            </a:r>
            <a:r>
              <a:rPr lang="zh-CN" altLang="en-US" sz="2000" dirty="0"/>
              <a:t>的情形主要有</a:t>
            </a:r>
            <a:r>
              <a:rPr lang="en-US" altLang="zh-CN" sz="2000" dirty="0"/>
              <a:t>:</a:t>
            </a:r>
            <a:r>
              <a:rPr lang="zh-CN" altLang="en-US" sz="2000" dirty="0"/>
              <a:t>出票取得</a:t>
            </a:r>
            <a:r>
              <a:rPr lang="en-US" altLang="zh-CN" sz="2000" dirty="0"/>
              <a:t>,</a:t>
            </a:r>
            <a:r>
              <a:rPr lang="zh-CN" altLang="en-US" sz="2000" dirty="0"/>
              <a:t>出票是创设票据权利的行为</a:t>
            </a:r>
            <a:r>
              <a:rPr lang="en-US" altLang="zh-CN" sz="2000" dirty="0"/>
              <a:t>,</a:t>
            </a:r>
            <a:r>
              <a:rPr lang="zh-CN" altLang="en-US" sz="2000" dirty="0"/>
              <a:t>从出票人处取得票据</a:t>
            </a:r>
            <a:r>
              <a:rPr lang="en-US" altLang="zh-CN" sz="2000" dirty="0"/>
              <a:t>,</a:t>
            </a:r>
            <a:r>
              <a:rPr lang="zh-CN" altLang="en-US" sz="2000" dirty="0" smtClean="0"/>
              <a:t>即取得票据权</a:t>
            </a:r>
            <a:r>
              <a:rPr lang="zh-CN" altLang="en-US" sz="2000" dirty="0"/>
              <a:t>利</a:t>
            </a:r>
            <a:r>
              <a:rPr lang="en-US" altLang="zh-CN" sz="2000" dirty="0"/>
              <a:t>;</a:t>
            </a:r>
            <a:r>
              <a:rPr lang="zh-CN" altLang="en-US" sz="2000" dirty="0"/>
              <a:t>转让取得</a:t>
            </a:r>
            <a:r>
              <a:rPr lang="en-US" altLang="zh-CN" sz="2000" dirty="0"/>
              <a:t>,</a:t>
            </a:r>
            <a:r>
              <a:rPr lang="zh-CN" altLang="en-US" sz="2000" dirty="0"/>
              <a:t>票据通过背书或交付等方式可以转让他人</a:t>
            </a:r>
            <a:r>
              <a:rPr lang="en-US" altLang="zh-CN" sz="2000" dirty="0"/>
              <a:t>,</a:t>
            </a:r>
            <a:r>
              <a:rPr lang="zh-CN" altLang="en-US" sz="2000" dirty="0"/>
              <a:t>以此取得票据</a:t>
            </a:r>
            <a:r>
              <a:rPr lang="en-US" altLang="zh-CN" sz="2000" dirty="0"/>
              <a:t>,</a:t>
            </a:r>
            <a:r>
              <a:rPr lang="zh-CN" altLang="en-US" sz="2000" dirty="0" smtClean="0"/>
              <a:t>即获得票据权利</a:t>
            </a:r>
            <a:r>
              <a:rPr lang="en-US" altLang="zh-CN" sz="2000" dirty="0"/>
              <a:t>;</a:t>
            </a:r>
            <a:r>
              <a:rPr lang="zh-CN" altLang="en-US" sz="2000" dirty="0"/>
              <a:t>通过税收、继承、赠予、企业合并等方式取得票据</a:t>
            </a:r>
            <a:r>
              <a:rPr lang="en-US" altLang="zh-CN" sz="2000" dirty="0" smtClean="0"/>
              <a:t>.</a:t>
            </a:r>
          </a:p>
          <a:p>
            <a:pPr indent="1069975"/>
            <a:r>
              <a:rPr lang="zh-CN" altLang="en-US" sz="2400" dirty="0" smtClean="0"/>
              <a:t>３</a:t>
            </a:r>
            <a:r>
              <a:rPr lang="en-US" altLang="zh-CN" sz="2400" dirty="0" smtClean="0"/>
              <a:t>.</a:t>
            </a:r>
            <a:r>
              <a:rPr lang="zh-CN" altLang="en-US" sz="2400" dirty="0" smtClean="0"/>
              <a:t>票据权</a:t>
            </a:r>
            <a:r>
              <a:rPr lang="zh-CN" altLang="en-US" sz="2400" dirty="0"/>
              <a:t>利取得的限制</a:t>
            </a:r>
          </a:p>
          <a:p>
            <a:pPr marL="981075" indent="444500"/>
            <a:r>
              <a:rPr lang="en-US" altLang="zh-CN" sz="2000" dirty="0"/>
              <a:t>(</a:t>
            </a:r>
            <a:r>
              <a:rPr lang="zh-CN" altLang="en-US" sz="2000" dirty="0"/>
              <a:t>１</a:t>
            </a:r>
            <a:r>
              <a:rPr lang="en-US" altLang="zh-CN" sz="2000" dirty="0"/>
              <a:t>)</a:t>
            </a:r>
            <a:r>
              <a:rPr lang="zh-CN" altLang="en-US" sz="2000" dirty="0"/>
              <a:t>票据的取得</a:t>
            </a:r>
            <a:r>
              <a:rPr lang="en-US" altLang="zh-CN" sz="2000" dirty="0"/>
              <a:t>,</a:t>
            </a:r>
            <a:r>
              <a:rPr lang="zh-CN" altLang="en-US" sz="2000" dirty="0"/>
              <a:t>必须给付对价</a:t>
            </a:r>
            <a:r>
              <a:rPr lang="en-US" altLang="zh-CN" sz="2000" dirty="0"/>
              <a:t>,</a:t>
            </a:r>
            <a:r>
              <a:rPr lang="zh-CN" altLang="en-US" sz="2000" dirty="0"/>
              <a:t>即应当给票据双方当事人认可的相对应的代价</a:t>
            </a:r>
            <a:r>
              <a:rPr lang="en-US" altLang="zh-CN" sz="2000" dirty="0"/>
              <a:t>.</a:t>
            </a:r>
          </a:p>
          <a:p>
            <a:pPr marL="981075" indent="444500"/>
            <a:r>
              <a:rPr lang="en-US" altLang="zh-CN" sz="2000" dirty="0"/>
              <a:t>(</a:t>
            </a:r>
            <a:r>
              <a:rPr lang="zh-CN" altLang="en-US" sz="2000" dirty="0"/>
              <a:t>２</a:t>
            </a:r>
            <a:r>
              <a:rPr lang="en-US" altLang="zh-CN" sz="2000" dirty="0"/>
              <a:t>)</a:t>
            </a:r>
            <a:r>
              <a:rPr lang="zh-CN" altLang="en-US" sz="2000" dirty="0"/>
              <a:t>因税收、继承、赠予可以依法无偿取得票据的</a:t>
            </a:r>
            <a:r>
              <a:rPr lang="en-US" altLang="zh-CN" sz="2000" dirty="0"/>
              <a:t>,</a:t>
            </a:r>
            <a:r>
              <a:rPr lang="zh-CN" altLang="en-US" sz="2000" dirty="0"/>
              <a:t>不受给付对价的限制</a:t>
            </a:r>
            <a:r>
              <a:rPr lang="en-US" altLang="zh-CN" sz="2000" dirty="0"/>
              <a:t>.</a:t>
            </a:r>
            <a:r>
              <a:rPr lang="zh-CN" altLang="en-US" sz="2000" dirty="0"/>
              <a:t>但是</a:t>
            </a:r>
            <a:r>
              <a:rPr lang="en-US" altLang="zh-CN" sz="2000" dirty="0"/>
              <a:t>,</a:t>
            </a:r>
            <a:r>
              <a:rPr lang="zh-CN" altLang="en-US" sz="2000" dirty="0"/>
              <a:t>所</a:t>
            </a:r>
            <a:r>
              <a:rPr lang="zh-CN" altLang="en-US" sz="2000" dirty="0" smtClean="0"/>
              <a:t>享有的票据权</a:t>
            </a:r>
            <a:r>
              <a:rPr lang="zh-CN" altLang="en-US" sz="2000" dirty="0"/>
              <a:t>利不得优于其前手的权利</a:t>
            </a:r>
            <a:r>
              <a:rPr lang="en-US" altLang="zh-CN" sz="2000" dirty="0"/>
              <a:t>.</a:t>
            </a:r>
            <a:r>
              <a:rPr lang="zh-CN" altLang="en-US" sz="2000" dirty="0"/>
              <a:t>前手是指在票据签章人或者持票人之前签章的</a:t>
            </a:r>
            <a:r>
              <a:rPr lang="zh-CN" altLang="en-US" sz="2000" dirty="0" smtClean="0"/>
              <a:t>其他票据债务人</a:t>
            </a:r>
            <a:r>
              <a:rPr lang="en-US" altLang="zh-CN" sz="2000" dirty="0"/>
              <a:t>.</a:t>
            </a:r>
          </a:p>
          <a:p>
            <a:pPr marL="981075" indent="444500"/>
            <a:r>
              <a:rPr lang="en-US" altLang="zh-CN" sz="2000" dirty="0"/>
              <a:t>(</a:t>
            </a:r>
            <a:r>
              <a:rPr lang="zh-CN" altLang="en-US" sz="2000" dirty="0"/>
              <a:t>３</a:t>
            </a:r>
            <a:r>
              <a:rPr lang="en-US" altLang="zh-CN" sz="2000" dirty="0"/>
              <a:t>)</a:t>
            </a:r>
            <a:r>
              <a:rPr lang="zh-CN" altLang="en-US" sz="2000" dirty="0"/>
              <a:t>以欺诈、偷盗或者胁迫等手段取得票据的</a:t>
            </a:r>
            <a:r>
              <a:rPr lang="en-US" altLang="zh-CN" sz="2000" dirty="0"/>
              <a:t>,</a:t>
            </a:r>
            <a:r>
              <a:rPr lang="zh-CN" altLang="en-US" sz="2000" dirty="0"/>
              <a:t>或者明知有前列情形</a:t>
            </a:r>
            <a:r>
              <a:rPr lang="en-US" altLang="zh-CN" sz="2000" dirty="0"/>
              <a:t>,</a:t>
            </a:r>
            <a:r>
              <a:rPr lang="zh-CN" altLang="en-US" sz="2000" dirty="0" smtClean="0"/>
              <a:t>出于恶意取得票据的</a:t>
            </a:r>
            <a:r>
              <a:rPr lang="en-US" altLang="zh-CN" sz="2000" dirty="0"/>
              <a:t>,</a:t>
            </a:r>
            <a:r>
              <a:rPr lang="zh-CN" altLang="en-US" sz="2000" dirty="0"/>
              <a:t>不得享有票据权利</a:t>
            </a:r>
            <a:r>
              <a:rPr lang="en-US" altLang="zh-CN" sz="2000" dirty="0"/>
              <a:t>.</a:t>
            </a:r>
            <a:r>
              <a:rPr lang="zh-CN" altLang="en-US" sz="2000" dirty="0"/>
              <a:t>持票人因重大过失取得不符合本法规定的票据的</a:t>
            </a:r>
            <a:r>
              <a:rPr lang="en-US" altLang="zh-CN" sz="2000" dirty="0"/>
              <a:t>,</a:t>
            </a:r>
            <a:r>
              <a:rPr lang="zh-CN" altLang="en-US" sz="2000" dirty="0"/>
              <a:t>也不得</a:t>
            </a:r>
            <a:r>
              <a:rPr lang="zh-CN" altLang="en-US" sz="2000" dirty="0" smtClean="0"/>
              <a:t>享有票据</a:t>
            </a:r>
            <a:r>
              <a:rPr lang="zh-TW" altLang="en-US" sz="2000" dirty="0" smtClean="0"/>
              <a:t>权</a:t>
            </a:r>
            <a:r>
              <a:rPr lang="zh-TW" altLang="en-US" sz="2000" dirty="0"/>
              <a:t>利</a:t>
            </a:r>
            <a:r>
              <a:rPr lang="en-US" altLang="zh-TW" sz="2000" dirty="0" smtClean="0"/>
              <a:t>.</a:t>
            </a:r>
            <a:endParaRPr lang="en-US" altLang="zh-TW"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49586102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票据法律制度概述</a:t>
            </a:r>
          </a:p>
        </p:txBody>
      </p:sp>
      <p:sp>
        <p:nvSpPr>
          <p:cNvPr id="37" name="文本框 36"/>
          <p:cNvSpPr txBox="1"/>
          <p:nvPr/>
        </p:nvSpPr>
        <p:spPr>
          <a:xfrm>
            <a:off x="534686" y="781011"/>
            <a:ext cx="10938827" cy="5324535"/>
          </a:xfrm>
          <a:prstGeom prst="rect">
            <a:avLst/>
          </a:prstGeom>
          <a:noFill/>
        </p:spPr>
        <p:txBody>
          <a:bodyPr wrap="square" rtlCol="0">
            <a:spAutoFit/>
          </a:bodyPr>
          <a:lstStyle/>
          <a:p>
            <a:r>
              <a:rPr lang="zh-CN" altLang="en-US" sz="2400" b="1" dirty="0"/>
              <a:t>四、</a:t>
            </a:r>
            <a:r>
              <a:rPr lang="zh-CN" altLang="en-US" sz="2400" b="1" dirty="0" smtClean="0"/>
              <a:t>票据权利与抗辩</a:t>
            </a:r>
            <a:endParaRPr lang="en-US" altLang="zh-CN" sz="2400" b="1" dirty="0" smtClean="0"/>
          </a:p>
          <a:p>
            <a:pPr indent="623888"/>
            <a:r>
              <a:rPr lang="en-US" altLang="zh-CN" sz="2400" dirty="0"/>
              <a:t>(</a:t>
            </a:r>
            <a:r>
              <a:rPr lang="zh-CN" altLang="en-US" sz="2400" dirty="0"/>
              <a:t>一</a:t>
            </a:r>
            <a:r>
              <a:rPr lang="en-US" altLang="zh-CN" sz="2400" dirty="0"/>
              <a:t>)</a:t>
            </a:r>
            <a:r>
              <a:rPr lang="zh-CN" altLang="en-US" sz="2400" dirty="0"/>
              <a:t>票据权利</a:t>
            </a:r>
          </a:p>
          <a:p>
            <a:pPr marL="623888" indent="357188"/>
            <a:r>
              <a:rPr lang="zh-CN" altLang="en-US" sz="2400" dirty="0" smtClean="0"/>
              <a:t>４</a:t>
            </a:r>
            <a:r>
              <a:rPr lang="en-US" altLang="zh-CN" sz="2400" dirty="0" smtClean="0"/>
              <a:t>.</a:t>
            </a:r>
            <a:r>
              <a:rPr lang="zh-CN" altLang="en-US" sz="2400" dirty="0" smtClean="0"/>
              <a:t>票据权</a:t>
            </a:r>
            <a:r>
              <a:rPr lang="zh-CN" altLang="en-US" sz="2400" dirty="0"/>
              <a:t>利的行使和保全</a:t>
            </a:r>
          </a:p>
          <a:p>
            <a:pPr marL="623888" indent="357188"/>
            <a:r>
              <a:rPr lang="zh-CN" altLang="en-US" sz="2000" dirty="0"/>
              <a:t>票据权利的行使</a:t>
            </a:r>
            <a:r>
              <a:rPr lang="en-US" altLang="zh-CN" sz="2000" dirty="0"/>
              <a:t>,</a:t>
            </a:r>
            <a:r>
              <a:rPr lang="zh-CN" altLang="en-US" sz="2000" dirty="0"/>
              <a:t>是指票据权利人向票据债务人提示票据</a:t>
            </a:r>
            <a:r>
              <a:rPr lang="en-US" altLang="zh-CN" sz="2000" dirty="0"/>
              <a:t>,</a:t>
            </a:r>
            <a:r>
              <a:rPr lang="zh-CN" altLang="en-US" sz="2000" dirty="0"/>
              <a:t>请求实现票据权利的行为</a:t>
            </a:r>
            <a:r>
              <a:rPr lang="en-US" altLang="zh-CN" sz="2000" dirty="0" smtClean="0"/>
              <a:t>,</a:t>
            </a:r>
            <a:r>
              <a:rPr lang="zh-CN" altLang="en-US" sz="2000" dirty="0" smtClean="0"/>
              <a:t>如请求承兑</a:t>
            </a:r>
            <a:r>
              <a:rPr lang="zh-CN" altLang="en-US" sz="2000" dirty="0"/>
              <a:t>、提示票据请求付款、行使追索权等</a:t>
            </a:r>
            <a:r>
              <a:rPr lang="en-US" altLang="zh-CN" sz="2000" dirty="0"/>
              <a:t>.</a:t>
            </a:r>
            <a:r>
              <a:rPr lang="zh-CN" altLang="en-US" sz="2000" dirty="0"/>
              <a:t>持票人行使票据权利</a:t>
            </a:r>
            <a:r>
              <a:rPr lang="en-US" altLang="zh-CN" sz="2000" dirty="0"/>
              <a:t>,</a:t>
            </a:r>
            <a:r>
              <a:rPr lang="zh-CN" altLang="en-US" sz="2000" dirty="0" smtClean="0"/>
              <a:t>应当按法定程序在票据上签</a:t>
            </a:r>
            <a:r>
              <a:rPr lang="zh-CN" altLang="en-US" sz="2000" dirty="0"/>
              <a:t>章</a:t>
            </a:r>
            <a:r>
              <a:rPr lang="en-US" altLang="zh-CN" sz="2000" dirty="0"/>
              <a:t>,</a:t>
            </a:r>
            <a:r>
              <a:rPr lang="zh-CN" altLang="en-US" sz="2000" dirty="0"/>
              <a:t>并出示票据</a:t>
            </a:r>
            <a:r>
              <a:rPr lang="en-US" altLang="zh-CN" sz="2000" dirty="0"/>
              <a:t>.</a:t>
            </a:r>
          </a:p>
          <a:p>
            <a:pPr marL="623888" indent="357188"/>
            <a:r>
              <a:rPr lang="zh-CN" altLang="en-US" sz="2000" dirty="0"/>
              <a:t>票据权利的保全</a:t>
            </a:r>
            <a:r>
              <a:rPr lang="en-US" altLang="zh-CN" sz="2000" dirty="0"/>
              <a:t>,</a:t>
            </a:r>
            <a:r>
              <a:rPr lang="zh-CN" altLang="en-US" sz="2000" dirty="0"/>
              <a:t>是指票据权利人为防止票据权利的丧失而实施的行为</a:t>
            </a:r>
            <a:r>
              <a:rPr lang="en-US" altLang="zh-CN" sz="2000" dirty="0"/>
              <a:t>.</a:t>
            </a:r>
          </a:p>
          <a:p>
            <a:pPr marL="623888" indent="357188"/>
            <a:r>
              <a:rPr lang="zh-CN" altLang="en-US" sz="2000" dirty="0"/>
              <a:t>票据权利行使和保全的方法通常有按期提示、依法取证和中断时效三种</a:t>
            </a:r>
            <a:r>
              <a:rPr lang="en-US" altLang="zh-CN" sz="2000" dirty="0" smtClean="0"/>
              <a:t>.</a:t>
            </a:r>
          </a:p>
          <a:p>
            <a:pPr indent="981075"/>
            <a:r>
              <a:rPr lang="zh-CN" altLang="en-US" sz="2400" dirty="0" smtClean="0"/>
              <a:t>５</a:t>
            </a:r>
            <a:r>
              <a:rPr lang="en-US" altLang="zh-CN" sz="2400" dirty="0" smtClean="0"/>
              <a:t>.</a:t>
            </a:r>
            <a:r>
              <a:rPr lang="zh-CN" altLang="en-US" sz="2400" dirty="0" smtClean="0"/>
              <a:t>票据丧失与权利补救</a:t>
            </a:r>
            <a:endParaRPr lang="zh-CN" altLang="en-US" sz="2400" dirty="0"/>
          </a:p>
          <a:p>
            <a:pPr marL="981075" indent="-357188"/>
            <a:r>
              <a:rPr lang="en-US" altLang="zh-CN" sz="2000" dirty="0" smtClean="0"/>
              <a:t>      </a:t>
            </a:r>
            <a:r>
              <a:rPr lang="zh-CN" altLang="en-US" sz="2000" dirty="0" smtClean="0"/>
              <a:t>票据丧失</a:t>
            </a:r>
            <a:r>
              <a:rPr lang="en-US" altLang="zh-CN" sz="2000" dirty="0"/>
              <a:t>,</a:t>
            </a:r>
            <a:r>
              <a:rPr lang="zh-CN" altLang="en-US" sz="2000" dirty="0"/>
              <a:t>是指票据因灭失、遗失、被盗等原因而使票据权利人非出于自己的本意而丧</a:t>
            </a:r>
          </a:p>
          <a:p>
            <a:pPr indent="623888"/>
            <a:r>
              <a:rPr lang="zh-CN" altLang="en-US" sz="2000" dirty="0"/>
              <a:t>失对票据的占有</a:t>
            </a:r>
            <a:r>
              <a:rPr lang="en-US" altLang="zh-CN" sz="2000" dirty="0"/>
              <a:t>.</a:t>
            </a:r>
            <a:r>
              <a:rPr lang="zh-CN" altLang="en-US" sz="2000" dirty="0"/>
              <a:t>一旦票据丧失</a:t>
            </a:r>
            <a:r>
              <a:rPr lang="en-US" altLang="zh-CN" sz="2000" dirty="0"/>
              <a:t>,</a:t>
            </a:r>
            <a:r>
              <a:rPr lang="zh-CN" altLang="en-US" sz="2000" dirty="0"/>
              <a:t>票据权利的实现就会受到影响</a:t>
            </a:r>
            <a:r>
              <a:rPr lang="en-US" altLang="zh-CN" sz="2000" dirty="0"/>
              <a:t>.«</a:t>
            </a:r>
            <a:r>
              <a:rPr lang="zh-CN" altLang="en-US" sz="2000" dirty="0"/>
              <a:t>票据法</a:t>
            </a:r>
            <a:r>
              <a:rPr lang="en-US" altLang="zh-CN" sz="2000" dirty="0"/>
              <a:t>»</a:t>
            </a:r>
            <a:r>
              <a:rPr lang="zh-CN" altLang="en-US" sz="2000" dirty="0"/>
              <a:t>规定了票据丧</a:t>
            </a:r>
          </a:p>
          <a:p>
            <a:pPr indent="623888"/>
            <a:r>
              <a:rPr lang="zh-CN" altLang="en-US" sz="2000" dirty="0"/>
              <a:t>失后的三种补救措施</a:t>
            </a:r>
            <a:r>
              <a:rPr lang="en-US" altLang="zh-CN" sz="2000" dirty="0"/>
              <a:t>:</a:t>
            </a:r>
            <a:r>
              <a:rPr lang="zh-CN" altLang="en-US" sz="2000" dirty="0"/>
              <a:t>挂失止付、公示催告、普通诉讼</a:t>
            </a:r>
            <a:r>
              <a:rPr lang="en-US" altLang="zh-CN" sz="2000" dirty="0" smtClean="0"/>
              <a:t>.</a:t>
            </a:r>
          </a:p>
          <a:p>
            <a:pPr indent="981075"/>
            <a:r>
              <a:rPr lang="zh-CN" altLang="en-US" sz="2400" dirty="0" smtClean="0"/>
              <a:t>６</a:t>
            </a:r>
            <a:r>
              <a:rPr lang="en-US" altLang="zh-CN" sz="2400" dirty="0" smtClean="0"/>
              <a:t>.</a:t>
            </a:r>
            <a:r>
              <a:rPr lang="zh-CN" altLang="en-US" sz="2400" dirty="0" smtClean="0"/>
              <a:t>票据权</a:t>
            </a:r>
            <a:r>
              <a:rPr lang="zh-CN" altLang="en-US" sz="2400" dirty="0"/>
              <a:t>利的消灭</a:t>
            </a:r>
          </a:p>
          <a:p>
            <a:pPr marL="623888" indent="357188"/>
            <a:r>
              <a:rPr lang="zh-CN" altLang="en-US" sz="2000" dirty="0"/>
              <a:t>票据权利的消灭</a:t>
            </a:r>
            <a:r>
              <a:rPr lang="en-US" altLang="zh-CN" sz="2000" dirty="0"/>
              <a:t>,</a:t>
            </a:r>
            <a:r>
              <a:rPr lang="zh-CN" altLang="en-US" sz="2000" dirty="0"/>
              <a:t>是指由于一定法律事实的出现而使票据权利不复存在</a:t>
            </a:r>
            <a:r>
              <a:rPr lang="en-US" altLang="zh-CN" sz="2000" dirty="0"/>
              <a:t>.</a:t>
            </a:r>
            <a:r>
              <a:rPr lang="zh-CN" altLang="en-US" sz="2000" dirty="0" smtClean="0"/>
              <a:t>票据权利消灭</a:t>
            </a:r>
            <a:r>
              <a:rPr lang="zh-CN" altLang="en-US" sz="2000" dirty="0"/>
              <a:t>后</a:t>
            </a:r>
            <a:r>
              <a:rPr lang="en-US" altLang="zh-CN" sz="2000" dirty="0"/>
              <a:t>,</a:t>
            </a:r>
            <a:r>
              <a:rPr lang="zh-CN" altLang="en-US" sz="2000" dirty="0"/>
              <a:t>票据上的债权债务关系随之消灭</a:t>
            </a:r>
            <a:r>
              <a:rPr lang="en-US" altLang="zh-CN" sz="2000" dirty="0"/>
              <a:t>.</a:t>
            </a:r>
            <a:r>
              <a:rPr lang="zh-CN" altLang="en-US" sz="2000" dirty="0"/>
              <a:t>票据权利消灭的事由主要有两个方面</a:t>
            </a:r>
            <a:r>
              <a:rPr lang="en-US" altLang="zh-CN" sz="2000" dirty="0" smtClean="0"/>
              <a:t>.</a:t>
            </a:r>
          </a:p>
          <a:p>
            <a:pPr indent="981075"/>
            <a:r>
              <a:rPr lang="en-US" altLang="zh-TW" sz="2000" dirty="0" smtClean="0"/>
              <a:t> (</a:t>
            </a:r>
            <a:r>
              <a:rPr lang="zh-TW" altLang="en-US" sz="2000" dirty="0"/>
              <a:t>１</a:t>
            </a:r>
            <a:r>
              <a:rPr lang="en-US" altLang="zh-TW" sz="2000" dirty="0"/>
              <a:t>)</a:t>
            </a:r>
            <a:r>
              <a:rPr lang="zh-TW" altLang="en-US" sz="2000" dirty="0"/>
              <a:t>付款</a:t>
            </a:r>
            <a:r>
              <a:rPr lang="en-US" altLang="zh-TW" sz="2000" dirty="0" smtClean="0"/>
              <a:t>. </a:t>
            </a:r>
            <a:r>
              <a:rPr lang="en-US" altLang="zh-CN" sz="2000" dirty="0"/>
              <a:t>(</a:t>
            </a:r>
            <a:r>
              <a:rPr lang="zh-CN" altLang="en-US" sz="2000" dirty="0"/>
              <a:t>２</a:t>
            </a:r>
            <a:r>
              <a:rPr lang="en-US" altLang="zh-CN" sz="2000" dirty="0"/>
              <a:t>)</a:t>
            </a:r>
            <a:r>
              <a:rPr lang="zh-CN" altLang="en-US" sz="2000" dirty="0"/>
              <a:t>票据时效期间届满</a:t>
            </a:r>
            <a:r>
              <a:rPr lang="en-US" altLang="zh-CN" sz="2000" dirty="0"/>
              <a:t>.</a:t>
            </a:r>
            <a:endParaRPr lang="en-US" altLang="zh-TW"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91683440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72"/>
</p:tagLst>
</file>

<file path=ppt/tags/tag2.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3.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NUMBER"/>
</p:tagLst>
</file>

<file path=ppt/tags/tag4.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Lst>
</file>

<file path=ppt/tags/tag5.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2765</TotalTime>
  <Words>7361</Words>
  <Application>Microsoft Office PowerPoint</Application>
  <PresentationFormat>自定义</PresentationFormat>
  <Paragraphs>399</Paragraphs>
  <Slides>35</Slides>
  <Notes>35</Notes>
  <HiddenSlides>0</HiddenSlides>
  <MMClips>0</MMClips>
  <ScaleCrop>false</ScaleCrop>
  <HeadingPairs>
    <vt:vector size="4" baseType="variant">
      <vt:variant>
        <vt:lpstr>主题</vt:lpstr>
      </vt:variant>
      <vt:variant>
        <vt:i4>1</vt:i4>
      </vt:variant>
      <vt:variant>
        <vt:lpstr>幻灯片标题</vt:lpstr>
      </vt:variant>
      <vt:variant>
        <vt:i4>35</vt:i4>
      </vt:variant>
    </vt:vector>
  </HeadingPairs>
  <TitlesOfParts>
    <vt:vector size="36"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72</dc:title>
  <dc:creator>刘思蜀</dc:creator>
  <cp:lastModifiedBy>SJYY</cp:lastModifiedBy>
  <cp:revision>435</cp:revision>
  <dcterms:created xsi:type="dcterms:W3CDTF">2017-08-16T15:25:39Z</dcterms:created>
  <dcterms:modified xsi:type="dcterms:W3CDTF">2017-11-24T05:54:16Z</dcterms:modified>
</cp:coreProperties>
</file>