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tags/tag6.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303" r:id="rId2"/>
    <p:sldId id="332" r:id="rId3"/>
    <p:sldId id="304" r:id="rId4"/>
    <p:sldId id="305" r:id="rId5"/>
    <p:sldId id="306" r:id="rId6"/>
    <p:sldId id="307" r:id="rId7"/>
    <p:sldId id="308" r:id="rId8"/>
    <p:sldId id="309" r:id="rId9"/>
    <p:sldId id="311" r:id="rId10"/>
    <p:sldId id="310" r:id="rId11"/>
    <p:sldId id="312" r:id="rId12"/>
    <p:sldId id="313" r:id="rId13"/>
    <p:sldId id="314" r:id="rId14"/>
    <p:sldId id="315" r:id="rId15"/>
    <p:sldId id="316" r:id="rId16"/>
    <p:sldId id="317" r:id="rId17"/>
    <p:sldId id="318" r:id="rId18"/>
    <p:sldId id="319" r:id="rId19"/>
    <p:sldId id="320" r:id="rId20"/>
    <p:sldId id="321" r:id="rId21"/>
    <p:sldId id="322" r:id="rId22"/>
    <p:sldId id="323" r:id="rId23"/>
    <p:sldId id="324" r:id="rId24"/>
    <p:sldId id="325" r:id="rId25"/>
    <p:sldId id="326" r:id="rId26"/>
    <p:sldId id="327" r:id="rId27"/>
    <p:sldId id="328" r:id="rId28"/>
    <p:sldId id="329" r:id="rId29"/>
    <p:sldId id="330" r:id="rId30"/>
    <p:sldId id="331" r:id="rId31"/>
    <p:sldId id="257"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alphaModFix amt="25000"/>
            <a:lum/>
          </a:blip>
          <a:srcRect/>
          <a:tile tx="0" ty="0" sx="100000" sy="100000" flip="none" algn="tl"/>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hemeOverride" Target="../theme/themeOverride30.xml"/><Relationship Id="rId5" Type="http://schemas.openxmlformats.org/officeDocument/2006/relationships/image" Target="../media/image2.jpeg"/><Relationship Id="rId4" Type="http://schemas.openxmlformats.org/officeDocument/2006/relationships/notesSlide" Target="../notesSlides/notesSlide3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PA_MH_Title"/>
          <p:cNvSpPr txBox="1">
            <a:spLocks noChangeArrowheads="1"/>
          </p:cNvSpPr>
          <p:nvPr>
            <p:custDataLst>
              <p:tags r:id="rId2"/>
            </p:custDataLst>
          </p:nvPr>
        </p:nvSpPr>
        <p:spPr bwMode="auto">
          <a:xfrm>
            <a:off x="2292824" y="1130342"/>
            <a:ext cx="3986423" cy="76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lnSpcReduction="10000"/>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dirty="0">
                <a:latin typeface="微软雅黑" pitchFamily="34" charset="-122"/>
                <a:ea typeface="微软雅黑" pitchFamily="34" charset="-122"/>
                <a:sym typeface="+mn-lt"/>
              </a:rPr>
              <a:t>内资企业法</a:t>
            </a:r>
          </a:p>
        </p:txBody>
      </p:sp>
      <p:sp>
        <p:nvSpPr>
          <p:cNvPr id="5" name="PA_MH_Title"/>
          <p:cNvSpPr txBox="1">
            <a:spLocks noChangeArrowheads="1"/>
          </p:cNvSpPr>
          <p:nvPr>
            <p:custDataLst>
              <p:tags r:id="rId3"/>
            </p:custDataLst>
          </p:nvPr>
        </p:nvSpPr>
        <p:spPr bwMode="auto">
          <a:xfrm>
            <a:off x="1446271" y="2155351"/>
            <a:ext cx="4162959" cy="2020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en-US" altLang="zh-CN" sz="2800" dirty="0" smtClean="0">
                <a:solidFill>
                  <a:schemeClr val="accent2"/>
                </a:solidFill>
                <a:latin typeface="微软雅黑" pitchFamily="34" charset="-122"/>
                <a:ea typeface="微软雅黑" pitchFamily="34" charset="-122"/>
                <a:cs typeface="+mn-ea"/>
                <a:sym typeface="+mn-lt"/>
              </a:rPr>
              <a:t>01</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企业法律制度概述</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02</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个人独资企业法律制度</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03</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合伙企业法律制度</a:t>
            </a:r>
            <a:endParaRPr lang="zh-CN" altLang="en-US" sz="2800" dirty="0">
              <a:latin typeface="微软雅黑" pitchFamily="34" charset="-122"/>
              <a:ea typeface="微软雅黑" pitchFamily="34" charset="-122"/>
              <a:cs typeface="+mn-ea"/>
              <a:sym typeface="+mn-lt"/>
            </a:endParaRPr>
          </a:p>
        </p:txBody>
      </p:sp>
      <p:sp>
        <p:nvSpPr>
          <p:cNvPr id="6" name="MH_Number"/>
          <p:cNvSpPr/>
          <p:nvPr>
            <p:custDataLst>
              <p:tags r:id="rId4"/>
            </p:custDataLst>
          </p:nvPr>
        </p:nvSpPr>
        <p:spPr>
          <a:xfrm>
            <a:off x="1446271" y="1130342"/>
            <a:ext cx="708494" cy="76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dirty="0" smtClean="0">
                <a:solidFill>
                  <a:srgbClr val="FFFFFF"/>
                </a:solidFill>
                <a:latin typeface="微软雅黑" pitchFamily="34" charset="-122"/>
                <a:ea typeface="微软雅黑" pitchFamily="34" charset="-122"/>
                <a:cs typeface="+mn-ea"/>
                <a:sym typeface="+mn-lt"/>
              </a:rPr>
              <a:t>02</a:t>
            </a:r>
            <a:endParaRPr lang="zh-CN" altLang="en-US" sz="4000" dirty="0">
              <a:solidFill>
                <a:srgbClr val="FFFFFF"/>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373537319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par>
                          <p:cTn id="12" fill="hold">
                            <p:stCondLst>
                              <p:cond delay="7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17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4893647"/>
          </a:xfrm>
          <a:prstGeom prst="rect">
            <a:avLst/>
          </a:prstGeom>
          <a:noFill/>
        </p:spPr>
        <p:txBody>
          <a:bodyPr wrap="square" rtlCol="0">
            <a:spAutoFit/>
          </a:bodyPr>
          <a:lstStyle/>
          <a:p>
            <a:r>
              <a:rPr lang="zh-CN" altLang="en-US" sz="2400" b="1" dirty="0" smtClean="0"/>
              <a:t> </a:t>
            </a:r>
            <a:endParaRPr lang="zh-CN" altLang="en-US" sz="2400" b="1" dirty="0"/>
          </a:p>
          <a:p>
            <a:pPr indent="446088"/>
            <a:r>
              <a:rPr lang="en-US" altLang="zh-CN" sz="2400" b="1" dirty="0" smtClean="0"/>
              <a:t>(</a:t>
            </a:r>
            <a:r>
              <a:rPr lang="zh-CN" altLang="en-US" sz="2400" b="1" dirty="0"/>
              <a:t>二</a:t>
            </a:r>
            <a:r>
              <a:rPr lang="en-US" altLang="zh-CN" sz="2400" b="1" dirty="0"/>
              <a:t>)</a:t>
            </a:r>
            <a:r>
              <a:rPr lang="zh-CN" altLang="en-US" sz="2400" b="1" dirty="0"/>
              <a:t>个人独资企业的事务管理 </a:t>
            </a:r>
            <a:endParaRPr lang="en-US" altLang="zh-CN" sz="2400" b="1" dirty="0" smtClean="0"/>
          </a:p>
          <a:p>
            <a:pPr indent="446088"/>
            <a:r>
              <a:rPr lang="en-US" altLang="zh-CN" sz="2400" dirty="0" smtClean="0"/>
              <a:t>1.</a:t>
            </a:r>
            <a:r>
              <a:rPr lang="zh-CN" altLang="en-US" sz="2400" dirty="0" smtClean="0"/>
              <a:t>个人独资企业事务</a:t>
            </a:r>
            <a:r>
              <a:rPr lang="zh-CN" altLang="en-US" sz="2400" dirty="0"/>
              <a:t>管理的方式 </a:t>
            </a:r>
          </a:p>
          <a:p>
            <a:pPr indent="446088"/>
            <a:r>
              <a:rPr lang="zh-CN" altLang="en-US" sz="2400" dirty="0"/>
              <a:t>根据法律规定</a:t>
            </a:r>
            <a:r>
              <a:rPr lang="en-US" altLang="zh-CN" sz="2400" dirty="0"/>
              <a:t>,</a:t>
            </a:r>
            <a:r>
              <a:rPr lang="zh-CN" altLang="en-US" sz="2400" dirty="0"/>
              <a:t>个人独资企业投资人既可以自行管理企业事务</a:t>
            </a:r>
            <a:r>
              <a:rPr lang="en-US" altLang="zh-CN" sz="2400" dirty="0"/>
              <a:t>,</a:t>
            </a:r>
            <a:r>
              <a:rPr lang="zh-CN" altLang="en-US" sz="2400" dirty="0"/>
              <a:t>也可以委托或者聘用其 他具有民事行为能力的人负责企业的事务管理</a:t>
            </a:r>
            <a:r>
              <a:rPr lang="en-US" altLang="zh-CN" sz="2400" dirty="0"/>
              <a:t>. </a:t>
            </a:r>
            <a:endParaRPr lang="zh-CN" altLang="en-US" sz="2400" dirty="0"/>
          </a:p>
          <a:p>
            <a:pPr indent="446088"/>
            <a:r>
              <a:rPr lang="en-US" altLang="zh-CN" sz="2400" dirty="0" smtClean="0"/>
              <a:t>2.</a:t>
            </a:r>
            <a:r>
              <a:rPr lang="zh-CN" altLang="en-US" sz="2400" dirty="0" smtClean="0"/>
              <a:t>受托人或被聘</a:t>
            </a:r>
            <a:r>
              <a:rPr lang="zh-CN" altLang="en-US" sz="2400" dirty="0"/>
              <a:t>用人的义务 </a:t>
            </a:r>
            <a:endParaRPr lang="en-US" altLang="zh-CN" sz="2400" dirty="0" smtClean="0"/>
          </a:p>
          <a:p>
            <a:pPr indent="446088"/>
            <a:r>
              <a:rPr lang="zh-CN" altLang="en-US" sz="2400" dirty="0" smtClean="0"/>
              <a:t>受托人或被聘</a:t>
            </a:r>
            <a:r>
              <a:rPr lang="zh-CN" altLang="en-US" sz="2400" dirty="0"/>
              <a:t>用的人员应当履行诚信、勤勉义务</a:t>
            </a:r>
            <a:r>
              <a:rPr lang="en-US" altLang="zh-CN" sz="2400" dirty="0"/>
              <a:t>,</a:t>
            </a:r>
            <a:r>
              <a:rPr lang="zh-CN" altLang="en-US" sz="2400" dirty="0"/>
              <a:t>按照与投资人签订</a:t>
            </a:r>
            <a:r>
              <a:rPr lang="zh-CN" altLang="en-US" sz="2400" dirty="0" smtClean="0"/>
              <a:t>的合同负责个人独资企业</a:t>
            </a:r>
            <a:r>
              <a:rPr lang="zh-CN" altLang="en-US" sz="2400" dirty="0"/>
              <a:t>的事务管理</a:t>
            </a:r>
            <a:r>
              <a:rPr lang="en-US" altLang="zh-CN" sz="2400" dirty="0"/>
              <a:t>. </a:t>
            </a:r>
            <a:endParaRPr lang="zh-CN" altLang="en-US" sz="2400" dirty="0"/>
          </a:p>
          <a:p>
            <a:r>
              <a:rPr lang="en-US" altLang="zh-CN" sz="2400" dirty="0" smtClean="0"/>
              <a:t>       3.</a:t>
            </a:r>
            <a:r>
              <a:rPr lang="zh-CN" altLang="en-US" sz="2400" dirty="0" smtClean="0"/>
              <a:t>个人独资企业事务</a:t>
            </a:r>
            <a:r>
              <a:rPr lang="zh-CN" altLang="en-US" sz="2400" dirty="0"/>
              <a:t>管理的</a:t>
            </a:r>
            <a:r>
              <a:rPr lang="zh-CN" altLang="en-US" sz="2400" dirty="0" smtClean="0"/>
              <a:t>内容</a:t>
            </a:r>
            <a:endParaRPr lang="en-US" altLang="zh-CN" sz="2400" dirty="0" smtClean="0"/>
          </a:p>
          <a:p>
            <a:r>
              <a:rPr lang="en-US" altLang="zh-CN" sz="2400" dirty="0"/>
              <a:t> </a:t>
            </a:r>
            <a:r>
              <a:rPr lang="en-US" altLang="zh-CN" sz="2400" dirty="0" smtClean="0"/>
              <a:t>   </a:t>
            </a:r>
            <a:r>
              <a:rPr lang="zh-CN" altLang="en-US" sz="2400" dirty="0" smtClean="0"/>
              <a:t> </a:t>
            </a:r>
            <a:r>
              <a:rPr lang="en-US" altLang="zh-CN" sz="2400" dirty="0"/>
              <a:t>(1)</a:t>
            </a:r>
            <a:r>
              <a:rPr lang="zh-CN" altLang="en-US" sz="2400" dirty="0"/>
              <a:t>财务会计事务</a:t>
            </a:r>
            <a:r>
              <a:rPr lang="en-US" altLang="zh-CN" sz="2400" dirty="0"/>
              <a:t>.</a:t>
            </a:r>
            <a:r>
              <a:rPr lang="zh-CN" altLang="en-US" sz="2400" dirty="0"/>
              <a:t>个人独资企业应当依法设置会计账簿</a:t>
            </a:r>
            <a:r>
              <a:rPr lang="en-US" altLang="zh-CN" sz="2400" dirty="0"/>
              <a:t>,</a:t>
            </a:r>
            <a:r>
              <a:rPr lang="zh-CN" altLang="en-US" sz="2400" dirty="0"/>
              <a:t>进行会计核算</a:t>
            </a:r>
            <a:r>
              <a:rPr lang="en-US" altLang="zh-CN" sz="2400" dirty="0" smtClean="0"/>
              <a:t>.</a:t>
            </a:r>
          </a:p>
          <a:p>
            <a:r>
              <a:rPr lang="en-US" altLang="zh-CN" sz="2400" dirty="0"/>
              <a:t> </a:t>
            </a:r>
            <a:r>
              <a:rPr lang="en-US" altLang="zh-CN" sz="2400" dirty="0" smtClean="0"/>
              <a:t>    </a:t>
            </a:r>
            <a:r>
              <a:rPr lang="en-US" altLang="zh-CN" sz="2400" dirty="0"/>
              <a:t>(2)</a:t>
            </a:r>
            <a:r>
              <a:rPr lang="zh-CN" altLang="en-US" sz="2400" dirty="0"/>
              <a:t>用工事务</a:t>
            </a:r>
            <a:r>
              <a:rPr lang="en-US" altLang="zh-CN" sz="2400" dirty="0"/>
              <a:t>.</a:t>
            </a:r>
            <a:r>
              <a:rPr lang="zh-CN" altLang="en-US" sz="2400" dirty="0"/>
              <a:t>个人独资企业招用职工的</a:t>
            </a:r>
            <a:r>
              <a:rPr lang="en-US" altLang="zh-CN" sz="2400" dirty="0"/>
              <a:t>,</a:t>
            </a:r>
            <a:r>
              <a:rPr lang="zh-CN" altLang="en-US" sz="2400" dirty="0"/>
              <a:t>应当依法与职工签订劳动合同</a:t>
            </a:r>
            <a:r>
              <a:rPr lang="en-US" altLang="zh-CN" sz="2400" dirty="0"/>
              <a:t>,</a:t>
            </a:r>
            <a:r>
              <a:rPr lang="zh-CN" altLang="en-US" sz="2400" dirty="0" smtClean="0"/>
              <a:t>保障</a:t>
            </a:r>
            <a:endParaRPr lang="en-US" altLang="zh-CN" sz="2400" dirty="0" smtClean="0"/>
          </a:p>
          <a:p>
            <a:r>
              <a:rPr lang="en-US" altLang="zh-CN" sz="2400" dirty="0"/>
              <a:t> </a:t>
            </a:r>
            <a:r>
              <a:rPr lang="en-US" altLang="zh-CN" sz="2400" dirty="0" smtClean="0"/>
              <a:t>        </a:t>
            </a:r>
            <a:r>
              <a:rPr lang="zh-CN" altLang="en-US" sz="2400" dirty="0" smtClean="0"/>
              <a:t>职工的劳动</a:t>
            </a:r>
            <a:r>
              <a:rPr lang="zh-CN" altLang="en-US" sz="2400" dirty="0"/>
              <a:t>安全</a:t>
            </a:r>
            <a:r>
              <a:rPr lang="en-US" altLang="zh-CN" sz="2400" dirty="0"/>
              <a:t>,</a:t>
            </a:r>
            <a:r>
              <a:rPr lang="zh-CN" altLang="en-US" sz="2400" dirty="0"/>
              <a:t>按时、足额发放职工工资</a:t>
            </a:r>
            <a:r>
              <a:rPr lang="en-US" altLang="zh-CN" sz="2400" dirty="0" smtClean="0"/>
              <a:t>.</a:t>
            </a:r>
          </a:p>
          <a:p>
            <a:r>
              <a:rPr lang="en-US" altLang="zh-CN" sz="2400" dirty="0" smtClean="0"/>
              <a:t>     (</a:t>
            </a:r>
            <a:r>
              <a:rPr lang="en-US" altLang="zh-CN" sz="2400" dirty="0"/>
              <a:t>3)</a:t>
            </a:r>
            <a:r>
              <a:rPr lang="zh-CN" altLang="en-US" sz="2400" dirty="0"/>
              <a:t>社会保险事务</a:t>
            </a:r>
            <a:r>
              <a:rPr lang="en-US" altLang="zh-CN" sz="24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0001108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4154984"/>
          </a:xfrm>
          <a:prstGeom prst="rect">
            <a:avLst/>
          </a:prstGeom>
          <a:noFill/>
        </p:spPr>
        <p:txBody>
          <a:bodyPr wrap="square" rtlCol="0">
            <a:spAutoFit/>
          </a:bodyPr>
          <a:lstStyle/>
          <a:p>
            <a:endParaRPr lang="en-US" altLang="zh-CN" sz="2400" dirty="0" smtClean="0"/>
          </a:p>
          <a:p>
            <a:r>
              <a:rPr lang="en-US" altLang="zh-CN" sz="2400" b="1" dirty="0" smtClean="0"/>
              <a:t>(</a:t>
            </a:r>
            <a:r>
              <a:rPr lang="zh-CN" altLang="en-US" sz="2400" b="1" dirty="0"/>
              <a:t>三</a:t>
            </a:r>
            <a:r>
              <a:rPr lang="en-US" altLang="zh-CN" sz="2400" b="1" dirty="0"/>
              <a:t>)</a:t>
            </a:r>
            <a:r>
              <a:rPr lang="zh-CN" altLang="en-US" sz="2400" b="1" dirty="0"/>
              <a:t>个人独资企业的经营权利及其保护 </a:t>
            </a:r>
            <a:endParaRPr lang="en-US" altLang="zh-CN" sz="2400" b="1" dirty="0" smtClean="0"/>
          </a:p>
          <a:p>
            <a:r>
              <a:rPr lang="en-US" altLang="zh-CN" sz="2400" dirty="0"/>
              <a:t> </a:t>
            </a:r>
            <a:r>
              <a:rPr lang="en-US" altLang="zh-CN" sz="2400" dirty="0" smtClean="0"/>
              <a:t>      </a:t>
            </a:r>
            <a:r>
              <a:rPr lang="zh-CN" altLang="en-US" sz="2400" dirty="0" smtClean="0"/>
              <a:t>个人独资企业作为企业</a:t>
            </a:r>
            <a:r>
              <a:rPr lang="zh-CN" altLang="en-US" sz="2400" dirty="0"/>
              <a:t>的一种形式</a:t>
            </a:r>
            <a:r>
              <a:rPr lang="en-US" altLang="zh-CN" sz="2400" dirty="0"/>
              <a:t>,</a:t>
            </a:r>
            <a:r>
              <a:rPr lang="zh-CN" altLang="en-US" sz="2400" dirty="0"/>
              <a:t>与公司、合伙企业等享有同样的经营权利</a:t>
            </a:r>
            <a:r>
              <a:rPr lang="en-US" altLang="zh-CN" sz="2400" dirty="0"/>
              <a:t>.«</a:t>
            </a:r>
            <a:r>
              <a:rPr lang="zh-CN" altLang="en-US" sz="2400" dirty="0" smtClean="0"/>
              <a:t>个人独资企业法</a:t>
            </a:r>
            <a:r>
              <a:rPr lang="en-US" altLang="zh-CN" sz="2400" dirty="0"/>
              <a:t>»</a:t>
            </a:r>
            <a:r>
              <a:rPr lang="zh-CN" altLang="en-US" sz="2400" dirty="0"/>
              <a:t>规定</a:t>
            </a:r>
            <a:r>
              <a:rPr lang="en-US" altLang="zh-CN" sz="2400" dirty="0"/>
              <a:t>:</a:t>
            </a:r>
            <a:r>
              <a:rPr lang="zh-CN" altLang="en-US" sz="2400" dirty="0"/>
              <a:t>个人独资企业可以依法申请贷款</a:t>
            </a:r>
            <a:r>
              <a:rPr lang="en-US" altLang="zh-CN" sz="2400" dirty="0"/>
              <a:t>,</a:t>
            </a:r>
            <a:r>
              <a:rPr lang="zh-CN" altLang="en-US" sz="2400" dirty="0"/>
              <a:t>取得土地使用权</a:t>
            </a:r>
            <a:r>
              <a:rPr lang="en-US" altLang="zh-CN" sz="2400" dirty="0"/>
              <a:t>,</a:t>
            </a:r>
            <a:r>
              <a:rPr lang="zh-CN" altLang="en-US" sz="2400" dirty="0"/>
              <a:t>并享有法律、行政法 规规定的其他权利</a:t>
            </a:r>
            <a:r>
              <a:rPr lang="en-US" altLang="zh-CN" sz="2400" dirty="0"/>
              <a:t>. </a:t>
            </a:r>
            <a:endParaRPr lang="zh-CN" altLang="en-US" sz="2400" dirty="0"/>
          </a:p>
          <a:p>
            <a:r>
              <a:rPr lang="en-US" altLang="zh-CN" sz="2400" dirty="0" smtClean="0"/>
              <a:t>       </a:t>
            </a:r>
            <a:r>
              <a:rPr lang="zh-CN" altLang="en-US" sz="2400" dirty="0" smtClean="0"/>
              <a:t>为了维护个人独资企业</a:t>
            </a:r>
            <a:r>
              <a:rPr lang="zh-CN" altLang="en-US" sz="2400" dirty="0"/>
              <a:t>的合法财产权利</a:t>
            </a:r>
            <a:r>
              <a:rPr lang="en-US" altLang="zh-CN" sz="2400" dirty="0"/>
              <a:t>,</a:t>
            </a:r>
            <a:r>
              <a:rPr lang="zh-CN" altLang="en-US" sz="2400" dirty="0"/>
              <a:t>法律赋予企业拒绝摊派权</a:t>
            </a:r>
            <a:r>
              <a:rPr lang="en-US" altLang="zh-CN" sz="2400" dirty="0"/>
              <a:t>,</a:t>
            </a:r>
            <a:r>
              <a:rPr lang="zh-CN" altLang="en-US" sz="2400" dirty="0"/>
              <a:t>规定任何单位和个 人不得违反法律、行政法规的规定</a:t>
            </a:r>
            <a:r>
              <a:rPr lang="en-US" altLang="zh-CN" sz="2400" dirty="0"/>
              <a:t>,</a:t>
            </a:r>
            <a:r>
              <a:rPr lang="zh-CN" altLang="en-US" sz="2400" dirty="0"/>
              <a:t>以任何方式强制个人独资企业提供财力、物力、人力</a:t>
            </a:r>
            <a:r>
              <a:rPr lang="en-US" altLang="zh-CN" sz="2400" dirty="0"/>
              <a:t>;</a:t>
            </a:r>
            <a:r>
              <a:rPr lang="zh-CN" altLang="en-US" sz="2400" dirty="0"/>
              <a:t>对 于违法强制要求提供财力、物力、人力的行为</a:t>
            </a:r>
            <a:r>
              <a:rPr lang="en-US" altLang="zh-CN" sz="2400" dirty="0"/>
              <a:t>,</a:t>
            </a:r>
            <a:r>
              <a:rPr lang="zh-CN" altLang="en-US" sz="2400" dirty="0"/>
              <a:t>个人独资企业有权拒绝</a:t>
            </a:r>
            <a:r>
              <a:rPr lang="en-US" altLang="zh-CN" sz="2400" dirty="0"/>
              <a:t>. </a:t>
            </a:r>
            <a:endParaRPr lang="zh-CN" altLang="en-US" sz="2400" dirty="0"/>
          </a:p>
          <a:p>
            <a:pPr indent="623888"/>
            <a:endParaRPr lang="zh-CN" altLang="en-US" sz="2400" dirty="0"/>
          </a:p>
          <a:p>
            <a:pPr indent="623888"/>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146809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5878532"/>
          </a:xfrm>
          <a:prstGeom prst="rect">
            <a:avLst/>
          </a:prstGeom>
          <a:noFill/>
        </p:spPr>
        <p:txBody>
          <a:bodyPr wrap="square" rtlCol="0">
            <a:spAutoFit/>
          </a:bodyPr>
          <a:lstStyle/>
          <a:p>
            <a:r>
              <a:rPr lang="zh-CN" altLang="en-US" sz="2400" b="1" dirty="0"/>
              <a:t>四、个人独资企业的解散和清算 </a:t>
            </a:r>
          </a:p>
          <a:p>
            <a:r>
              <a:rPr lang="en-US" altLang="zh-CN" sz="2400" dirty="0" smtClean="0"/>
              <a:t>(</a:t>
            </a:r>
            <a:r>
              <a:rPr lang="zh-CN" altLang="en-US" sz="2400" dirty="0"/>
              <a:t>一 </a:t>
            </a:r>
            <a:r>
              <a:rPr lang="en-US" altLang="zh-CN" sz="2400" dirty="0"/>
              <a:t>)</a:t>
            </a:r>
            <a:r>
              <a:rPr lang="zh-CN" altLang="en-US" sz="2400" dirty="0"/>
              <a:t>个 人 独 资 企 业 的 解 散 </a:t>
            </a:r>
          </a:p>
          <a:p>
            <a:r>
              <a:rPr lang="zh-CN" altLang="en-US" sz="2000" dirty="0" smtClean="0"/>
              <a:t>个人独资企业</a:t>
            </a:r>
            <a:r>
              <a:rPr lang="zh-CN" altLang="en-US" sz="2000" dirty="0"/>
              <a:t>有下列情形之一时</a:t>
            </a:r>
            <a:r>
              <a:rPr lang="en-US" altLang="zh-CN" sz="2000" dirty="0"/>
              <a:t>,</a:t>
            </a:r>
            <a:r>
              <a:rPr lang="zh-CN" altLang="en-US" sz="2000" dirty="0"/>
              <a:t>应当解散</a:t>
            </a:r>
            <a:r>
              <a:rPr lang="en-US" altLang="zh-CN" sz="2000" dirty="0"/>
              <a:t>:</a:t>
            </a:r>
            <a:r>
              <a:rPr lang="zh-CN" altLang="en-US" sz="2000" dirty="0"/>
              <a:t>投资人决定解散</a:t>
            </a:r>
            <a:r>
              <a:rPr lang="en-US" altLang="zh-CN" sz="2000" dirty="0"/>
              <a:t>;</a:t>
            </a:r>
            <a:r>
              <a:rPr lang="zh-CN" altLang="en-US" sz="2000" dirty="0"/>
              <a:t>投资人自然死亡或者被 宣告死亡</a:t>
            </a:r>
            <a:r>
              <a:rPr lang="en-US" altLang="zh-CN" sz="2000" dirty="0"/>
              <a:t>,</a:t>
            </a:r>
            <a:r>
              <a:rPr lang="zh-CN" altLang="en-US" sz="2000" dirty="0"/>
              <a:t>无继承人或者继承人决定放弃继承</a:t>
            </a:r>
            <a:r>
              <a:rPr lang="en-US" altLang="zh-CN" sz="2000" dirty="0"/>
              <a:t>;</a:t>
            </a:r>
            <a:r>
              <a:rPr lang="zh-CN" altLang="en-US" sz="2000" dirty="0"/>
              <a:t>被依法吊销营业执照</a:t>
            </a:r>
            <a:r>
              <a:rPr lang="en-US" altLang="zh-CN" sz="2000" dirty="0"/>
              <a:t>;</a:t>
            </a:r>
            <a:r>
              <a:rPr lang="zh-CN" altLang="en-US" sz="2000" dirty="0"/>
              <a:t>法律、行政法规规定的 其他情形</a:t>
            </a:r>
            <a:r>
              <a:rPr lang="en-US" altLang="zh-CN" sz="2000" dirty="0"/>
              <a:t>. </a:t>
            </a:r>
            <a:endParaRPr lang="zh-CN" altLang="en-US" sz="2000" dirty="0"/>
          </a:p>
          <a:p>
            <a:r>
              <a:rPr lang="en-US" altLang="zh-CN" sz="2400" dirty="0" smtClean="0"/>
              <a:t>(</a:t>
            </a:r>
            <a:r>
              <a:rPr lang="zh-CN" altLang="en-US" sz="2400" dirty="0"/>
              <a:t>二 </a:t>
            </a:r>
            <a:r>
              <a:rPr lang="en-US" altLang="zh-CN" sz="2400" dirty="0"/>
              <a:t>)</a:t>
            </a:r>
            <a:r>
              <a:rPr lang="zh-CN" altLang="en-US" sz="2400" dirty="0"/>
              <a:t>个 人 独 资 企 业 的 清 算 </a:t>
            </a:r>
            <a:endParaRPr lang="en-US" altLang="zh-CN" sz="2400" dirty="0" smtClean="0"/>
          </a:p>
          <a:p>
            <a:r>
              <a:rPr lang="zh-CN" altLang="en-US" sz="2000" dirty="0" smtClean="0"/>
              <a:t>个人</a:t>
            </a:r>
            <a:r>
              <a:rPr lang="zh-CN" altLang="en-US" sz="2000" dirty="0"/>
              <a:t>独资企业解散时应当进行清算</a:t>
            </a:r>
            <a:r>
              <a:rPr lang="en-US" altLang="zh-CN" sz="2000" dirty="0"/>
              <a:t>,</a:t>
            </a:r>
            <a:r>
              <a:rPr lang="zh-CN" altLang="en-US" sz="2000" dirty="0"/>
              <a:t>清算按以下程序进行</a:t>
            </a:r>
            <a:r>
              <a:rPr lang="en-US" altLang="zh-CN" sz="2000" dirty="0"/>
              <a:t>. </a:t>
            </a:r>
            <a:endParaRPr lang="en-US" altLang="zh-CN" sz="2000" dirty="0" smtClean="0"/>
          </a:p>
          <a:p>
            <a:pPr indent="534988"/>
            <a:r>
              <a:rPr lang="en-US" altLang="zh-CN" sz="2000" dirty="0" smtClean="0"/>
              <a:t>1. </a:t>
            </a:r>
            <a:r>
              <a:rPr lang="zh-CN" altLang="en-US" sz="2000" dirty="0"/>
              <a:t>确定清算人 </a:t>
            </a:r>
          </a:p>
          <a:p>
            <a:pPr indent="534988"/>
            <a:r>
              <a:rPr lang="zh-CN" altLang="en-US" sz="2000" dirty="0"/>
              <a:t>清算人由两种方式产生</a:t>
            </a:r>
            <a:r>
              <a:rPr lang="en-US" altLang="zh-CN" sz="2000" dirty="0"/>
              <a:t>:</a:t>
            </a:r>
            <a:r>
              <a:rPr lang="zh-CN" altLang="en-US" sz="2000" dirty="0"/>
              <a:t>一是由投资人自行清算</a:t>
            </a:r>
            <a:r>
              <a:rPr lang="en-US" altLang="zh-CN" sz="2000" dirty="0"/>
              <a:t>;</a:t>
            </a:r>
            <a:r>
              <a:rPr lang="zh-CN" altLang="en-US" sz="2000" dirty="0"/>
              <a:t>二是由债权人申请人民法院指定清算 人进行清算</a:t>
            </a:r>
            <a:r>
              <a:rPr lang="en-US" altLang="zh-CN" sz="2000" dirty="0"/>
              <a:t>. </a:t>
            </a:r>
            <a:endParaRPr lang="zh-CN" altLang="en-US" sz="2000" dirty="0"/>
          </a:p>
          <a:p>
            <a:pPr indent="534988"/>
            <a:r>
              <a:rPr lang="en-US" altLang="zh-CN" sz="2000" dirty="0" smtClean="0"/>
              <a:t>2.</a:t>
            </a:r>
            <a:r>
              <a:rPr lang="zh-CN" altLang="en-US" sz="2000" dirty="0" smtClean="0"/>
              <a:t>通知和</a:t>
            </a:r>
            <a:r>
              <a:rPr lang="zh-CN" altLang="en-US" sz="2000" dirty="0"/>
              <a:t>公告 投资人自行清算的</a:t>
            </a:r>
            <a:r>
              <a:rPr lang="en-US" altLang="zh-CN" sz="2000" dirty="0"/>
              <a:t>,</a:t>
            </a:r>
            <a:r>
              <a:rPr lang="zh-CN" altLang="en-US" sz="2000" dirty="0"/>
              <a:t>应当在清算前</a:t>
            </a:r>
            <a:r>
              <a:rPr lang="en-US" altLang="zh-CN" sz="2000" dirty="0"/>
              <a:t>15</a:t>
            </a:r>
            <a:r>
              <a:rPr lang="zh-CN" altLang="en-US" sz="2000" dirty="0"/>
              <a:t>日内书面通知债权人</a:t>
            </a:r>
            <a:r>
              <a:rPr lang="en-US" altLang="zh-CN" sz="2000" dirty="0"/>
              <a:t>,</a:t>
            </a:r>
            <a:r>
              <a:rPr lang="zh-CN" altLang="en-US" sz="2000" dirty="0"/>
              <a:t>无法通知的</a:t>
            </a:r>
            <a:r>
              <a:rPr lang="en-US" altLang="zh-CN" sz="2000" dirty="0"/>
              <a:t>,</a:t>
            </a:r>
            <a:r>
              <a:rPr lang="zh-CN" altLang="en-US" sz="2000" dirty="0"/>
              <a:t>应当予以</a:t>
            </a:r>
            <a:r>
              <a:rPr lang="zh-CN" altLang="en-US" sz="2000" dirty="0" smtClean="0"/>
              <a:t>公告</a:t>
            </a:r>
            <a:r>
              <a:rPr lang="en-US" altLang="zh-CN" sz="2000" dirty="0"/>
              <a:t>.</a:t>
            </a:r>
            <a:r>
              <a:rPr lang="zh-CN" altLang="en-US" sz="2000" dirty="0"/>
              <a:t>债权人应当在接到通知之日起</a:t>
            </a:r>
            <a:r>
              <a:rPr lang="en-US" altLang="zh-CN" sz="2000" dirty="0"/>
              <a:t>30</a:t>
            </a:r>
            <a:r>
              <a:rPr lang="zh-CN" altLang="en-US" sz="2000" dirty="0"/>
              <a:t>日内</a:t>
            </a:r>
            <a:r>
              <a:rPr lang="en-US" altLang="zh-CN" sz="2000" dirty="0"/>
              <a:t>,</a:t>
            </a:r>
            <a:r>
              <a:rPr lang="zh-CN" altLang="en-US" sz="2000" dirty="0"/>
              <a:t>未接到通知的应当在公告之日起</a:t>
            </a:r>
            <a:r>
              <a:rPr lang="en-US" altLang="zh-CN" sz="2000" dirty="0"/>
              <a:t>60</a:t>
            </a:r>
            <a:r>
              <a:rPr lang="zh-CN" altLang="en-US" sz="2000" dirty="0"/>
              <a:t>日内</a:t>
            </a:r>
            <a:r>
              <a:rPr lang="en-US" altLang="zh-CN" sz="2000" dirty="0"/>
              <a:t>,</a:t>
            </a:r>
            <a:r>
              <a:rPr lang="zh-CN" altLang="en-US" sz="2000" dirty="0"/>
              <a:t>向投 资人申报债权</a:t>
            </a:r>
            <a:r>
              <a:rPr lang="en-US" altLang="zh-CN" sz="2000" dirty="0"/>
              <a:t>. </a:t>
            </a:r>
            <a:endParaRPr lang="zh-CN" altLang="en-US" sz="2000" dirty="0"/>
          </a:p>
          <a:p>
            <a:pPr indent="534988"/>
            <a:r>
              <a:rPr lang="en-US" altLang="zh-CN" sz="2000" dirty="0" smtClean="0"/>
              <a:t>3. </a:t>
            </a:r>
            <a:r>
              <a:rPr lang="zh-CN" altLang="en-US" sz="2000" dirty="0" smtClean="0"/>
              <a:t>清算活动 </a:t>
            </a:r>
            <a:endParaRPr lang="en-US" altLang="zh-CN" sz="2000" dirty="0" smtClean="0"/>
          </a:p>
          <a:p>
            <a:pPr indent="534988"/>
            <a:r>
              <a:rPr lang="zh-CN" altLang="en-US" sz="2000" dirty="0" smtClean="0"/>
              <a:t>个人独资企业解散时</a:t>
            </a:r>
            <a:r>
              <a:rPr lang="en-US" altLang="zh-CN" sz="2000" dirty="0"/>
              <a:t>,</a:t>
            </a:r>
            <a:r>
              <a:rPr lang="zh-CN" altLang="en-US" sz="2000" dirty="0"/>
              <a:t>财产应按下列顺序清偿</a:t>
            </a:r>
            <a:r>
              <a:rPr lang="en-US" altLang="zh-CN" sz="2000" dirty="0"/>
              <a:t>:</a:t>
            </a:r>
            <a:r>
              <a:rPr lang="zh-CN" altLang="en-US" sz="2000" dirty="0"/>
              <a:t>所欠职工工资和社会保险费用</a:t>
            </a:r>
            <a:r>
              <a:rPr lang="en-US" altLang="zh-CN" sz="2000" dirty="0"/>
              <a:t>;</a:t>
            </a:r>
            <a:r>
              <a:rPr lang="zh-CN" altLang="en-US" sz="2000" dirty="0" smtClean="0"/>
              <a:t>所欠税款</a:t>
            </a:r>
            <a:r>
              <a:rPr lang="en-US" altLang="zh-CN" sz="2000" dirty="0" smtClean="0"/>
              <a:t>;</a:t>
            </a:r>
            <a:r>
              <a:rPr lang="zh-CN" altLang="en-US" sz="2000" dirty="0" smtClean="0"/>
              <a:t>其他债务 </a:t>
            </a:r>
            <a:r>
              <a:rPr lang="en-US" altLang="zh-CN" sz="2000" dirty="0"/>
              <a:t>. </a:t>
            </a:r>
            <a:endParaRPr lang="zh-CN" altLang="en-US" sz="2000" dirty="0"/>
          </a:p>
          <a:p>
            <a:r>
              <a:rPr lang="en-US" altLang="zh-CN" sz="2000" dirty="0" smtClean="0"/>
              <a:t>         4.</a:t>
            </a:r>
            <a:r>
              <a:rPr lang="zh-CN" altLang="en-US" sz="2000" dirty="0" smtClean="0"/>
              <a:t>注销登记 </a:t>
            </a:r>
            <a:endParaRPr lang="en-US" altLang="zh-CN" sz="2000" dirty="0" smtClean="0"/>
          </a:p>
          <a:p>
            <a:r>
              <a:rPr lang="en-US" altLang="zh-CN" sz="2000" dirty="0"/>
              <a:t> </a:t>
            </a:r>
            <a:r>
              <a:rPr lang="en-US" altLang="zh-CN" sz="2000" dirty="0" smtClean="0"/>
              <a:t>       </a:t>
            </a:r>
            <a:r>
              <a:rPr lang="zh-CN" altLang="en-US" sz="2000" dirty="0" smtClean="0"/>
              <a:t>个人独资企业清算结束</a:t>
            </a:r>
            <a:r>
              <a:rPr lang="zh-CN" altLang="en-US" sz="2000" dirty="0"/>
              <a:t>后</a:t>
            </a:r>
            <a:r>
              <a:rPr lang="en-US" altLang="zh-CN" sz="2000" dirty="0"/>
              <a:t>,</a:t>
            </a:r>
            <a:r>
              <a:rPr lang="zh-CN" altLang="en-US" sz="2000" dirty="0"/>
              <a:t>投资人或人民法院指定的清算人应当编制清算报告</a:t>
            </a:r>
            <a:r>
              <a:rPr lang="en-US" altLang="zh-CN" sz="2000" dirty="0"/>
              <a:t>,</a:t>
            </a:r>
            <a:r>
              <a:rPr lang="zh-CN" altLang="en-US" sz="2000" dirty="0" smtClean="0"/>
              <a:t>并于清算结束之</a:t>
            </a:r>
            <a:r>
              <a:rPr lang="zh-CN" altLang="en-US" sz="2000" dirty="0"/>
              <a:t>日起</a:t>
            </a:r>
            <a:r>
              <a:rPr lang="en-US" altLang="zh-CN" sz="2000" dirty="0"/>
              <a:t>15</a:t>
            </a:r>
            <a:r>
              <a:rPr lang="zh-CN" altLang="en-US" sz="2000" dirty="0"/>
              <a:t>日内到登记机关办理注销登记</a:t>
            </a:r>
            <a:r>
              <a:rPr lang="en-US" altLang="zh-CN" sz="2000" dirty="0"/>
              <a:t>,</a:t>
            </a:r>
            <a:r>
              <a:rPr lang="zh-CN" altLang="en-US" sz="2000" dirty="0"/>
              <a:t>经登记机关注销登记</a:t>
            </a:r>
            <a:r>
              <a:rPr lang="en-US" altLang="zh-CN" sz="2000" dirty="0"/>
              <a:t>,</a:t>
            </a:r>
            <a:r>
              <a:rPr lang="zh-CN" altLang="en-US" sz="2000" dirty="0"/>
              <a:t>个人独资企业终止</a:t>
            </a:r>
            <a:r>
              <a:rPr lang="en-US" altLang="zh-CN" sz="20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7763373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4770537"/>
          </a:xfrm>
          <a:prstGeom prst="rect">
            <a:avLst/>
          </a:prstGeom>
          <a:noFill/>
        </p:spPr>
        <p:txBody>
          <a:bodyPr wrap="square" rtlCol="0">
            <a:spAutoFit/>
          </a:bodyPr>
          <a:lstStyle/>
          <a:p>
            <a:r>
              <a:rPr lang="zh-CN" altLang="en-US" sz="2400" b="1" dirty="0"/>
              <a:t>五、法律责任 </a:t>
            </a:r>
          </a:p>
          <a:p>
            <a:pPr marL="446088"/>
            <a:r>
              <a:rPr lang="en-US" altLang="zh-CN" sz="2000" dirty="0" smtClean="0"/>
              <a:t>(</a:t>
            </a:r>
            <a:r>
              <a:rPr lang="en-US" altLang="zh-CN" sz="2000" dirty="0"/>
              <a:t>1 ) </a:t>
            </a:r>
            <a:r>
              <a:rPr lang="zh-CN" altLang="en-US" sz="2000" dirty="0" smtClean="0"/>
              <a:t>提交虚假文件或采取其他欺骗手段 </a:t>
            </a:r>
            <a:r>
              <a:rPr lang="en-US" altLang="zh-CN" sz="2000" dirty="0"/>
              <a:t>, </a:t>
            </a:r>
            <a:r>
              <a:rPr lang="zh-CN" altLang="en-US" sz="2000" dirty="0" smtClean="0"/>
              <a:t>取得企业登记的 </a:t>
            </a:r>
            <a:r>
              <a:rPr lang="en-US" altLang="zh-CN" sz="2000" dirty="0"/>
              <a:t>, </a:t>
            </a:r>
            <a:r>
              <a:rPr lang="zh-CN" altLang="en-US" sz="2000" dirty="0" smtClean="0"/>
              <a:t>责令改正 </a:t>
            </a:r>
            <a:r>
              <a:rPr lang="en-US" altLang="zh-CN" sz="2000" dirty="0"/>
              <a:t>, </a:t>
            </a:r>
            <a:r>
              <a:rPr lang="zh-CN" altLang="en-US" sz="2000" dirty="0" smtClean="0"/>
              <a:t>处以</a:t>
            </a:r>
            <a:r>
              <a:rPr lang="en-US" altLang="zh-CN" sz="2000" dirty="0" smtClean="0"/>
              <a:t>5000</a:t>
            </a:r>
            <a:r>
              <a:rPr lang="zh-CN" altLang="en-US" sz="2000" dirty="0" smtClean="0"/>
              <a:t>元以下的罚款</a:t>
            </a:r>
            <a:r>
              <a:rPr lang="en-US" altLang="zh-CN" sz="2000" dirty="0"/>
              <a:t>;</a:t>
            </a:r>
            <a:r>
              <a:rPr lang="zh-CN" altLang="en-US" sz="2000" dirty="0"/>
              <a:t>情节严重的</a:t>
            </a:r>
            <a:r>
              <a:rPr lang="en-US" altLang="zh-CN" sz="2000" dirty="0"/>
              <a:t>,</a:t>
            </a:r>
            <a:r>
              <a:rPr lang="zh-CN" altLang="en-US" sz="2000" dirty="0"/>
              <a:t>并处吊销营业执照</a:t>
            </a:r>
            <a:r>
              <a:rPr lang="en-US" altLang="zh-CN" sz="2000" dirty="0"/>
              <a:t>. </a:t>
            </a:r>
            <a:endParaRPr lang="zh-CN" altLang="en-US" sz="2000" dirty="0"/>
          </a:p>
          <a:p>
            <a:pPr marL="446088"/>
            <a:r>
              <a:rPr lang="en-US" altLang="zh-CN" sz="2000" dirty="0"/>
              <a:t>(2)</a:t>
            </a:r>
            <a:r>
              <a:rPr lang="zh-CN" altLang="en-US" sz="2000" dirty="0"/>
              <a:t>个人独资企业使用的名称与其在登记机关登记的名称不相符合的</a:t>
            </a:r>
            <a:r>
              <a:rPr lang="en-US" altLang="zh-CN" sz="2000" dirty="0"/>
              <a:t>,</a:t>
            </a:r>
            <a:r>
              <a:rPr lang="zh-CN" altLang="en-US" sz="2000" dirty="0"/>
              <a:t>责令限期改正</a:t>
            </a:r>
            <a:r>
              <a:rPr lang="en-US" altLang="zh-CN" sz="2000" dirty="0"/>
              <a:t>, </a:t>
            </a:r>
            <a:r>
              <a:rPr lang="zh-CN" altLang="en-US" sz="2000" dirty="0" smtClean="0"/>
              <a:t>处以</a:t>
            </a:r>
            <a:r>
              <a:rPr lang="en-US" altLang="zh-CN" sz="2000" dirty="0" smtClean="0"/>
              <a:t>2000</a:t>
            </a:r>
            <a:r>
              <a:rPr lang="zh-CN" altLang="en-US" sz="2000" dirty="0" smtClean="0"/>
              <a:t>元以下的罚款 </a:t>
            </a:r>
            <a:r>
              <a:rPr lang="en-US" altLang="zh-CN" sz="2000" dirty="0"/>
              <a:t>. </a:t>
            </a:r>
            <a:endParaRPr lang="zh-CN" altLang="en-US" sz="2000" dirty="0"/>
          </a:p>
          <a:p>
            <a:pPr marL="446088"/>
            <a:r>
              <a:rPr lang="en-US" altLang="zh-CN" sz="2000" dirty="0"/>
              <a:t>(3 ) </a:t>
            </a:r>
            <a:r>
              <a:rPr lang="zh-CN" altLang="en-US" sz="2000" dirty="0" smtClean="0"/>
              <a:t>涂改 </a:t>
            </a:r>
            <a:r>
              <a:rPr lang="zh-CN" altLang="en-US" sz="2000" dirty="0"/>
              <a:t>、 </a:t>
            </a:r>
            <a:r>
              <a:rPr lang="zh-CN" altLang="en-US" sz="2000" dirty="0" smtClean="0"/>
              <a:t>出租 、转让营业执照的 </a:t>
            </a:r>
            <a:r>
              <a:rPr lang="en-US" altLang="zh-CN" sz="2000" dirty="0"/>
              <a:t>, </a:t>
            </a:r>
            <a:r>
              <a:rPr lang="zh-CN" altLang="en-US" sz="2000" dirty="0" smtClean="0"/>
              <a:t>责令改正 </a:t>
            </a:r>
            <a:r>
              <a:rPr lang="en-US" altLang="zh-CN" sz="2000" dirty="0"/>
              <a:t>, </a:t>
            </a:r>
            <a:r>
              <a:rPr lang="zh-CN" altLang="en-US" sz="2000" dirty="0" smtClean="0"/>
              <a:t>没收违法所得 </a:t>
            </a:r>
            <a:r>
              <a:rPr lang="en-US" altLang="zh-CN" sz="2000" dirty="0"/>
              <a:t>, </a:t>
            </a:r>
            <a:r>
              <a:rPr lang="zh-CN" altLang="en-US" sz="2000" dirty="0" smtClean="0"/>
              <a:t>处以</a:t>
            </a:r>
            <a:r>
              <a:rPr lang="en-US" altLang="zh-CN" sz="2000" dirty="0" smtClean="0"/>
              <a:t>3000</a:t>
            </a:r>
            <a:r>
              <a:rPr lang="zh-CN" altLang="en-US" sz="2000" dirty="0" smtClean="0"/>
              <a:t>元 以下的罚款 </a:t>
            </a:r>
            <a:r>
              <a:rPr lang="en-US" altLang="zh-CN" sz="2000" dirty="0"/>
              <a:t>; </a:t>
            </a:r>
            <a:r>
              <a:rPr lang="zh-CN" altLang="en-US" sz="2000" dirty="0"/>
              <a:t>情节严重的</a:t>
            </a:r>
            <a:r>
              <a:rPr lang="en-US" altLang="zh-CN" sz="2000" dirty="0"/>
              <a:t>,</a:t>
            </a:r>
            <a:r>
              <a:rPr lang="zh-CN" altLang="en-US" sz="2000" dirty="0"/>
              <a:t>吊销营业执照</a:t>
            </a:r>
            <a:r>
              <a:rPr lang="en-US" altLang="zh-CN" sz="2000" dirty="0"/>
              <a:t>.</a:t>
            </a:r>
            <a:r>
              <a:rPr lang="zh-CN" altLang="en-US" sz="2000" dirty="0"/>
              <a:t>伪造营业执照的</a:t>
            </a:r>
            <a:r>
              <a:rPr lang="en-US" altLang="zh-CN" sz="2000" dirty="0"/>
              <a:t>,</a:t>
            </a:r>
            <a:r>
              <a:rPr lang="zh-CN" altLang="en-US" sz="2000" dirty="0"/>
              <a:t>责令停业</a:t>
            </a:r>
            <a:r>
              <a:rPr lang="en-US" altLang="zh-CN" sz="2000" dirty="0"/>
              <a:t>,</a:t>
            </a:r>
            <a:r>
              <a:rPr lang="zh-CN" altLang="en-US" sz="2000" dirty="0"/>
              <a:t>没收违法所得</a:t>
            </a:r>
            <a:r>
              <a:rPr lang="en-US" altLang="zh-CN" sz="2000" dirty="0" smtClean="0"/>
              <a:t>,</a:t>
            </a:r>
            <a:r>
              <a:rPr lang="zh-CN" altLang="en-US" sz="2000" dirty="0" smtClean="0"/>
              <a:t>处以</a:t>
            </a:r>
            <a:r>
              <a:rPr lang="en-US" altLang="zh-CN" sz="2000" dirty="0"/>
              <a:t>5000</a:t>
            </a:r>
            <a:r>
              <a:rPr lang="zh-CN" altLang="en-US" sz="2000" dirty="0"/>
              <a:t>元以下 的罚款</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 </a:t>
            </a:r>
            <a:endParaRPr lang="zh-CN" altLang="en-US" sz="2000" dirty="0"/>
          </a:p>
          <a:p>
            <a:pPr marL="446088"/>
            <a:r>
              <a:rPr lang="en-US" altLang="zh-CN" sz="2000" dirty="0"/>
              <a:t>(4)</a:t>
            </a:r>
            <a:r>
              <a:rPr lang="zh-CN" altLang="en-US" sz="2000" dirty="0"/>
              <a:t>个人独资企业成立后无正当理由超过</a:t>
            </a:r>
            <a:r>
              <a:rPr lang="en-US" altLang="zh-CN" sz="2000" dirty="0"/>
              <a:t>6</a:t>
            </a:r>
            <a:r>
              <a:rPr lang="zh-CN" altLang="en-US" sz="2000" dirty="0"/>
              <a:t>个月未开业的</a:t>
            </a:r>
            <a:r>
              <a:rPr lang="en-US" altLang="zh-CN" sz="2000" dirty="0"/>
              <a:t>,</a:t>
            </a:r>
            <a:r>
              <a:rPr lang="zh-CN" altLang="en-US" sz="2000" dirty="0"/>
              <a:t>或者开业后自行停业连续</a:t>
            </a:r>
            <a:r>
              <a:rPr lang="en-US" altLang="zh-CN" sz="2000" dirty="0"/>
              <a:t>6 </a:t>
            </a:r>
            <a:r>
              <a:rPr lang="zh-CN" altLang="en-US" sz="2000" dirty="0"/>
              <a:t>个</a:t>
            </a:r>
            <a:r>
              <a:rPr lang="zh-CN" altLang="en-US" sz="2000" dirty="0" smtClean="0"/>
              <a:t>月以上的</a:t>
            </a:r>
            <a:r>
              <a:rPr lang="en-US" altLang="zh-CN" sz="2000" dirty="0"/>
              <a:t>,</a:t>
            </a:r>
            <a:r>
              <a:rPr lang="zh-CN" altLang="en-US" sz="2000" dirty="0"/>
              <a:t>吊销营业执照</a:t>
            </a:r>
            <a:r>
              <a:rPr lang="en-US" altLang="zh-CN" sz="2000" dirty="0"/>
              <a:t>. </a:t>
            </a:r>
            <a:endParaRPr lang="zh-CN" altLang="en-US" sz="2000" dirty="0"/>
          </a:p>
          <a:p>
            <a:pPr marL="446088"/>
            <a:r>
              <a:rPr lang="en-US" altLang="zh-CN" sz="2000" dirty="0"/>
              <a:t>(5)</a:t>
            </a:r>
            <a:r>
              <a:rPr lang="zh-CN" altLang="en-US" sz="2000" dirty="0"/>
              <a:t>未领取营业执照</a:t>
            </a:r>
            <a:r>
              <a:rPr lang="en-US" altLang="zh-CN" sz="2000" dirty="0"/>
              <a:t>,</a:t>
            </a:r>
            <a:r>
              <a:rPr lang="zh-CN" altLang="en-US" sz="2000" dirty="0"/>
              <a:t>以个人独资企业名义从事经营活动的</a:t>
            </a:r>
            <a:r>
              <a:rPr lang="en-US" altLang="zh-CN" sz="2000" dirty="0"/>
              <a:t>,</a:t>
            </a:r>
            <a:r>
              <a:rPr lang="zh-CN" altLang="en-US" sz="2000" dirty="0"/>
              <a:t>责令停止经营活动</a:t>
            </a:r>
            <a:r>
              <a:rPr lang="en-US" altLang="zh-CN" sz="2000" dirty="0" smtClean="0"/>
              <a:t>,</a:t>
            </a:r>
            <a:r>
              <a:rPr lang="zh-CN" altLang="en-US" sz="2000" dirty="0" smtClean="0"/>
              <a:t>处以</a:t>
            </a:r>
            <a:r>
              <a:rPr lang="en-US" altLang="zh-CN" sz="2000" dirty="0"/>
              <a:t>3 000</a:t>
            </a:r>
            <a:r>
              <a:rPr lang="zh-CN" altLang="en-US" sz="2000" dirty="0"/>
              <a:t>元以下的罚款</a:t>
            </a:r>
            <a:r>
              <a:rPr lang="en-US" altLang="zh-CN" sz="2000" dirty="0"/>
              <a:t>.</a:t>
            </a:r>
            <a:r>
              <a:rPr lang="zh-CN" altLang="en-US" sz="2000" dirty="0"/>
              <a:t>个人独资企业登记事项发生变更时</a:t>
            </a:r>
            <a:r>
              <a:rPr lang="en-US" altLang="zh-CN" sz="2000" dirty="0"/>
              <a:t>,</a:t>
            </a:r>
            <a:r>
              <a:rPr lang="zh-CN" altLang="en-US" sz="2000" dirty="0"/>
              <a:t>未按本法规定办</a:t>
            </a:r>
            <a:r>
              <a:rPr lang="zh-CN" altLang="en-US" sz="2000" dirty="0" smtClean="0"/>
              <a:t>理有关变更登记的 </a:t>
            </a:r>
            <a:r>
              <a:rPr lang="en-US" altLang="zh-CN" sz="2000" dirty="0"/>
              <a:t>,</a:t>
            </a:r>
            <a:r>
              <a:rPr lang="zh-CN" altLang="en-US" sz="2000" dirty="0" smtClean="0"/>
              <a:t>责令限期办理变更登记 </a:t>
            </a:r>
            <a:r>
              <a:rPr lang="en-US" altLang="zh-CN" sz="2000" dirty="0"/>
              <a:t>;</a:t>
            </a:r>
            <a:r>
              <a:rPr lang="zh-CN" altLang="en-US" sz="2000" dirty="0" smtClean="0"/>
              <a:t>逾期不办理的 </a:t>
            </a:r>
            <a:r>
              <a:rPr lang="en-US" altLang="zh-CN" sz="2000" dirty="0" smtClean="0"/>
              <a:t>,</a:t>
            </a:r>
            <a:r>
              <a:rPr lang="zh-CN" altLang="en-US" sz="2000" dirty="0" smtClean="0"/>
              <a:t>处以</a:t>
            </a:r>
            <a:r>
              <a:rPr lang="en-US" altLang="zh-CN" sz="2000" dirty="0" smtClean="0"/>
              <a:t>2000</a:t>
            </a:r>
            <a:r>
              <a:rPr lang="zh-CN" altLang="en-US" sz="2000" dirty="0" smtClean="0"/>
              <a:t>元以下的罚款 </a:t>
            </a:r>
            <a:r>
              <a:rPr lang="en-US" altLang="zh-CN" sz="2000" dirty="0"/>
              <a:t>. </a:t>
            </a:r>
            <a:endParaRPr lang="zh-CN" altLang="en-US" sz="2000" dirty="0"/>
          </a:p>
          <a:p>
            <a:pPr marL="446088"/>
            <a:endParaRPr lang="zh-CN" altLang="en-US" sz="2000" dirty="0"/>
          </a:p>
          <a:p>
            <a:pPr marL="446088"/>
            <a:r>
              <a:rPr lang="zh-CN" altLang="en-US" sz="2000" dirty="0" smtClean="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656463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3539430"/>
          </a:xfrm>
          <a:prstGeom prst="rect">
            <a:avLst/>
          </a:prstGeom>
          <a:noFill/>
        </p:spPr>
        <p:txBody>
          <a:bodyPr wrap="square" rtlCol="0">
            <a:spAutoFit/>
          </a:bodyPr>
          <a:lstStyle/>
          <a:p>
            <a:r>
              <a:rPr lang="zh-CN" altLang="en-US" sz="2400" b="1" dirty="0"/>
              <a:t>五、法律责任 </a:t>
            </a:r>
          </a:p>
          <a:p>
            <a:pPr marL="534988"/>
            <a:r>
              <a:rPr lang="en-US" altLang="zh-CN" sz="2000" dirty="0"/>
              <a:t>(6)</a:t>
            </a:r>
            <a:r>
              <a:rPr lang="zh-CN" altLang="en-US" sz="2000" dirty="0"/>
              <a:t>投资人委托或者聘用的人员管理个人独资企业事务时违反双方订立的合同</a:t>
            </a:r>
            <a:r>
              <a:rPr lang="en-US" altLang="zh-CN" sz="2000" dirty="0"/>
              <a:t>,</a:t>
            </a:r>
            <a:r>
              <a:rPr lang="zh-CN" altLang="en-US" sz="2000" dirty="0"/>
              <a:t>给</a:t>
            </a:r>
            <a:r>
              <a:rPr lang="zh-CN" altLang="en-US" sz="2000" dirty="0" smtClean="0"/>
              <a:t>投资人</a:t>
            </a:r>
            <a:r>
              <a:rPr lang="zh-CN" altLang="en-US" sz="2000" dirty="0"/>
              <a:t>造成损害的</a:t>
            </a:r>
            <a:r>
              <a:rPr lang="en-US" altLang="zh-CN" sz="2000" dirty="0"/>
              <a:t>,</a:t>
            </a:r>
            <a:r>
              <a:rPr lang="zh-CN" altLang="en-US" sz="2000" dirty="0"/>
              <a:t>承担民事赔偿责任</a:t>
            </a:r>
            <a:r>
              <a:rPr lang="en-US" altLang="zh-CN" sz="2000" dirty="0"/>
              <a:t>. </a:t>
            </a:r>
            <a:endParaRPr lang="en-US" altLang="zh-CN" sz="2000" dirty="0" smtClean="0"/>
          </a:p>
          <a:p>
            <a:pPr marL="534988"/>
            <a:r>
              <a:rPr lang="en-US" altLang="zh-CN" sz="2000" dirty="0" smtClean="0"/>
              <a:t>(</a:t>
            </a:r>
            <a:r>
              <a:rPr lang="en-US" altLang="zh-CN" sz="2000" dirty="0"/>
              <a:t>7)</a:t>
            </a:r>
            <a:r>
              <a:rPr lang="zh-CN" altLang="en-US" sz="2000" dirty="0"/>
              <a:t>个人独资企业违反本法规定</a:t>
            </a:r>
            <a:r>
              <a:rPr lang="en-US" altLang="zh-CN" sz="2000" dirty="0"/>
              <a:t>,</a:t>
            </a:r>
            <a:r>
              <a:rPr lang="zh-CN" altLang="en-US" sz="2000" dirty="0"/>
              <a:t>侵犯职工合法权益</a:t>
            </a:r>
            <a:r>
              <a:rPr lang="en-US" altLang="zh-CN" sz="2000" dirty="0"/>
              <a:t>,</a:t>
            </a:r>
            <a:r>
              <a:rPr lang="zh-CN" altLang="en-US" sz="2000" dirty="0"/>
              <a:t>未保障职工劳动安全</a:t>
            </a:r>
            <a:r>
              <a:rPr lang="en-US" altLang="zh-CN" sz="2000" dirty="0"/>
              <a:t>,</a:t>
            </a:r>
            <a:r>
              <a:rPr lang="zh-CN" altLang="en-US" sz="2000" dirty="0"/>
              <a:t>不缴纳</a:t>
            </a:r>
            <a:r>
              <a:rPr lang="zh-CN" altLang="en-US" sz="2000" dirty="0" smtClean="0"/>
              <a:t>社会保险费</a:t>
            </a:r>
            <a:r>
              <a:rPr lang="zh-CN" altLang="en-US" sz="2000" dirty="0"/>
              <a:t>用的</a:t>
            </a:r>
            <a:r>
              <a:rPr lang="en-US" altLang="zh-CN" sz="2000" dirty="0"/>
              <a:t>,</a:t>
            </a:r>
            <a:r>
              <a:rPr lang="zh-CN" altLang="en-US" sz="2000" dirty="0"/>
              <a:t>按照有关法律、行政法规予以处罚</a:t>
            </a:r>
            <a:r>
              <a:rPr lang="en-US" altLang="zh-CN" sz="2000" dirty="0"/>
              <a:t>,</a:t>
            </a:r>
            <a:r>
              <a:rPr lang="zh-CN" altLang="en-US" sz="2000" dirty="0"/>
              <a:t>并追究有关责任人员的责任</a:t>
            </a:r>
            <a:r>
              <a:rPr lang="en-US" altLang="zh-CN" sz="2000" dirty="0"/>
              <a:t>. </a:t>
            </a:r>
            <a:endParaRPr lang="en-US" altLang="zh-CN" sz="2000" dirty="0" smtClean="0"/>
          </a:p>
          <a:p>
            <a:pPr marL="534988"/>
            <a:r>
              <a:rPr lang="en-US" altLang="zh-CN" sz="2000" dirty="0" smtClean="0"/>
              <a:t>(</a:t>
            </a:r>
            <a:r>
              <a:rPr lang="en-US" altLang="zh-CN" sz="2000" dirty="0"/>
              <a:t>8)</a:t>
            </a:r>
            <a:r>
              <a:rPr lang="zh-CN" altLang="en-US" sz="2000" dirty="0"/>
              <a:t>投资人委托或者聘用的人员</a:t>
            </a:r>
            <a:r>
              <a:rPr lang="en-US" altLang="zh-CN" sz="2000" dirty="0"/>
              <a:t>,</a:t>
            </a:r>
            <a:r>
              <a:rPr lang="zh-CN" altLang="en-US" sz="2000" dirty="0"/>
              <a:t>侵犯个人独资企业财产权益的</a:t>
            </a:r>
            <a:r>
              <a:rPr lang="en-US" altLang="zh-CN" sz="2000" dirty="0"/>
              <a:t>,</a:t>
            </a:r>
            <a:r>
              <a:rPr lang="zh-CN" altLang="en-US" sz="2000" dirty="0"/>
              <a:t>责令退还侵占的财产</a:t>
            </a:r>
            <a:r>
              <a:rPr lang="en-US" altLang="zh-CN" sz="2000" dirty="0"/>
              <a:t>; </a:t>
            </a:r>
            <a:r>
              <a:rPr lang="zh-CN" altLang="en-US" sz="2000" dirty="0" smtClean="0"/>
              <a:t>给</a:t>
            </a:r>
            <a:r>
              <a:rPr lang="zh-CN" altLang="en-US" sz="2000" dirty="0"/>
              <a:t>企业造成损失的</a:t>
            </a:r>
            <a:r>
              <a:rPr lang="en-US" altLang="zh-CN" sz="2000" dirty="0"/>
              <a:t>,</a:t>
            </a:r>
            <a:r>
              <a:rPr lang="zh-CN" altLang="en-US" sz="2000" dirty="0"/>
              <a:t>依法承担赔偿责任</a:t>
            </a:r>
            <a:r>
              <a:rPr lang="en-US" altLang="zh-CN" sz="2000" dirty="0"/>
              <a:t>;</a:t>
            </a:r>
            <a:r>
              <a:rPr lang="zh-CN" altLang="en-US" sz="2000" dirty="0"/>
              <a:t>有违法所得的</a:t>
            </a:r>
            <a:r>
              <a:rPr lang="en-US" altLang="zh-CN" sz="2000" dirty="0"/>
              <a:t>,</a:t>
            </a:r>
            <a:r>
              <a:rPr lang="zh-CN" altLang="en-US" sz="2000" dirty="0"/>
              <a:t>没收违法所得</a:t>
            </a:r>
            <a:r>
              <a:rPr lang="en-US" altLang="zh-CN" sz="2000" dirty="0"/>
              <a:t>;</a:t>
            </a:r>
            <a:r>
              <a:rPr lang="zh-CN" altLang="en-US" sz="2000" dirty="0"/>
              <a:t>构成犯罪的</a:t>
            </a:r>
            <a:r>
              <a:rPr lang="en-US" altLang="zh-CN" sz="2000" dirty="0"/>
              <a:t>,</a:t>
            </a:r>
            <a:r>
              <a:rPr lang="zh-CN" altLang="en-US" sz="2000" dirty="0"/>
              <a:t>依法追 究刑事责任</a:t>
            </a:r>
            <a:r>
              <a:rPr lang="en-US" altLang="zh-CN" sz="2000" dirty="0"/>
              <a:t>. </a:t>
            </a:r>
            <a:endParaRPr lang="zh-CN" altLang="en-US" sz="2000" dirty="0"/>
          </a:p>
          <a:p>
            <a:pPr marL="534988"/>
            <a:r>
              <a:rPr lang="en-US" altLang="zh-CN" sz="2000" dirty="0"/>
              <a:t>(9)</a:t>
            </a:r>
            <a:r>
              <a:rPr lang="zh-CN" altLang="en-US" sz="2000" dirty="0" smtClean="0"/>
              <a:t>违反法律 </a:t>
            </a:r>
            <a:r>
              <a:rPr lang="zh-CN" altLang="en-US" sz="2000" dirty="0"/>
              <a:t>、</a:t>
            </a:r>
            <a:r>
              <a:rPr lang="zh-CN" altLang="en-US" sz="2000" dirty="0" smtClean="0"/>
              <a:t>行政法规的规定 </a:t>
            </a:r>
            <a:r>
              <a:rPr lang="en-US" altLang="zh-CN" sz="2000" dirty="0"/>
              <a:t>,</a:t>
            </a:r>
            <a:r>
              <a:rPr lang="zh-CN" altLang="en-US" sz="2000" dirty="0" smtClean="0"/>
              <a:t>强制个人独资企业提供财力 </a:t>
            </a:r>
            <a:r>
              <a:rPr lang="zh-CN" altLang="en-US" sz="2000" dirty="0"/>
              <a:t>、</a:t>
            </a:r>
            <a:r>
              <a:rPr lang="zh-CN" altLang="en-US" sz="2000" dirty="0" smtClean="0"/>
              <a:t>物力 </a:t>
            </a:r>
            <a:r>
              <a:rPr lang="zh-CN" altLang="en-US" sz="2000" dirty="0"/>
              <a:t>、</a:t>
            </a:r>
            <a:r>
              <a:rPr lang="zh-CN" altLang="en-US" sz="2000" dirty="0" smtClean="0"/>
              <a:t>人力的 </a:t>
            </a:r>
            <a:r>
              <a:rPr lang="en-US" altLang="zh-CN" sz="2000" dirty="0"/>
              <a:t>,</a:t>
            </a:r>
            <a:r>
              <a:rPr lang="zh-CN" altLang="en-US" sz="2000" dirty="0" smtClean="0"/>
              <a:t>按照有关法律</a:t>
            </a:r>
            <a:r>
              <a:rPr lang="zh-CN" altLang="en-US" sz="2000" dirty="0"/>
              <a:t>、行政法规予以处罚</a:t>
            </a:r>
            <a:r>
              <a:rPr lang="en-US" altLang="zh-CN" sz="2000" dirty="0"/>
              <a:t>,</a:t>
            </a:r>
            <a:r>
              <a:rPr lang="zh-CN" altLang="en-US" sz="2000" dirty="0"/>
              <a:t>并追究有关责任人员的责任</a:t>
            </a:r>
            <a:r>
              <a:rPr lang="en-US" altLang="zh-CN" sz="2000" dirty="0"/>
              <a:t>. </a:t>
            </a:r>
            <a:endParaRPr lang="zh-CN" altLang="en-US" sz="2000" dirty="0"/>
          </a:p>
          <a:p>
            <a:pPr marL="534988"/>
            <a:r>
              <a:rPr lang="en-US" altLang="zh-CN" sz="2000" dirty="0"/>
              <a:t>(10)</a:t>
            </a:r>
            <a:r>
              <a:rPr lang="zh-CN" altLang="en-US" sz="2000" dirty="0"/>
              <a:t>个人独资企业及其投资人在清算前或清算期间隐匿或转移财产</a:t>
            </a:r>
            <a:r>
              <a:rPr lang="en-US" altLang="zh-CN" sz="2000" dirty="0"/>
              <a:t>,</a:t>
            </a:r>
            <a:r>
              <a:rPr lang="zh-CN" altLang="en-US" sz="2000" dirty="0"/>
              <a:t>逃避债务的</a:t>
            </a:r>
            <a:r>
              <a:rPr lang="en-US" altLang="zh-CN" sz="2000" dirty="0"/>
              <a:t>,</a:t>
            </a:r>
            <a:r>
              <a:rPr lang="zh-CN" altLang="en-US" sz="2000" dirty="0"/>
              <a:t>依法 追回其财产</a:t>
            </a:r>
            <a:r>
              <a:rPr lang="en-US" altLang="zh-CN" sz="2000" dirty="0"/>
              <a:t>,</a:t>
            </a:r>
            <a:r>
              <a:rPr lang="zh-CN" altLang="en-US" sz="2000" dirty="0"/>
              <a:t>并按照有关规定予以处罚</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 </a:t>
            </a:r>
            <a:r>
              <a:rPr lang="zh-CN" altLang="en-US" sz="2000" dirty="0" smtClean="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4065129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40" y="256252"/>
            <a:ext cx="4605252"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90637" y="869091"/>
            <a:ext cx="11072499" cy="4893648"/>
          </a:xfrm>
          <a:prstGeom prst="rect">
            <a:avLst/>
          </a:prstGeom>
          <a:noFill/>
        </p:spPr>
        <p:txBody>
          <a:bodyPr wrap="square" rtlCol="0">
            <a:spAutoFit/>
          </a:bodyPr>
          <a:lstStyle/>
          <a:p>
            <a:r>
              <a:rPr lang="zh-CN" altLang="en-US" sz="2400" b="1" dirty="0"/>
              <a:t>一、合伙企业的概念和法律特征 </a:t>
            </a:r>
          </a:p>
          <a:p>
            <a:r>
              <a:rPr lang="en-US" altLang="zh-CN" sz="2400" dirty="0"/>
              <a:t>(</a:t>
            </a:r>
            <a:r>
              <a:rPr lang="zh-CN" altLang="en-US" sz="2400" dirty="0" smtClean="0"/>
              <a:t>一</a:t>
            </a:r>
            <a:r>
              <a:rPr lang="en-US" altLang="zh-CN" sz="2400" dirty="0" smtClean="0"/>
              <a:t>)</a:t>
            </a:r>
            <a:r>
              <a:rPr lang="zh-CN" altLang="en-US" sz="2400" dirty="0" smtClean="0"/>
              <a:t>合伙企业的概念 </a:t>
            </a:r>
            <a:endParaRPr lang="zh-CN" altLang="en-US" sz="2400" dirty="0"/>
          </a:p>
          <a:p>
            <a:pPr indent="534988"/>
            <a:r>
              <a:rPr lang="zh-CN" altLang="en-US" sz="2000" dirty="0"/>
              <a:t>合伙企业是指依法在中国境内设立的由各合伙人订立合伙协议</a:t>
            </a:r>
            <a:r>
              <a:rPr lang="en-US" altLang="zh-CN" sz="2000" dirty="0"/>
              <a:t>,</a:t>
            </a:r>
            <a:r>
              <a:rPr lang="zh-CN" altLang="en-US" sz="2000" dirty="0"/>
              <a:t>共同出资、合伙经营、 共享收益、共担风险的营利性组织</a:t>
            </a:r>
            <a:r>
              <a:rPr lang="en-US" altLang="zh-CN" sz="2000" dirty="0"/>
              <a:t>. </a:t>
            </a:r>
            <a:endParaRPr lang="zh-CN" altLang="en-US" sz="2000" dirty="0"/>
          </a:p>
          <a:p>
            <a:pPr indent="534988"/>
            <a:r>
              <a:rPr lang="en-US" altLang="zh-CN" sz="2000" dirty="0"/>
              <a:t>«</a:t>
            </a:r>
            <a:r>
              <a:rPr lang="zh-CN" altLang="en-US" sz="2000" dirty="0"/>
              <a:t>合伙企业法</a:t>
            </a:r>
            <a:r>
              <a:rPr lang="en-US" altLang="zh-CN" sz="2000" dirty="0"/>
              <a:t>»</a:t>
            </a:r>
            <a:r>
              <a:rPr lang="zh-CN" altLang="en-US" sz="2000" dirty="0"/>
              <a:t>第</a:t>
            </a:r>
            <a:r>
              <a:rPr lang="en-US" altLang="zh-CN" sz="2000" dirty="0"/>
              <a:t>2</a:t>
            </a:r>
            <a:r>
              <a:rPr lang="zh-CN" altLang="en-US" sz="2000" dirty="0"/>
              <a:t>条规定</a:t>
            </a:r>
            <a:r>
              <a:rPr lang="en-US" altLang="zh-CN" sz="2000" dirty="0"/>
              <a:t>:“</a:t>
            </a:r>
            <a:r>
              <a:rPr lang="zh-CN" altLang="en-US" sz="2000" dirty="0"/>
              <a:t>本法所称合伙企业</a:t>
            </a:r>
            <a:r>
              <a:rPr lang="en-US" altLang="zh-CN" sz="2000" dirty="0"/>
              <a:t>,</a:t>
            </a:r>
            <a:r>
              <a:rPr lang="zh-CN" altLang="en-US" sz="2000" dirty="0"/>
              <a:t>是指自然人、法人和其他组织依照本法 在中国境内设立的普通合伙企业和有限合伙企业</a:t>
            </a:r>
            <a:r>
              <a:rPr lang="en-US" altLang="zh-CN" sz="2000" dirty="0"/>
              <a:t>.</a:t>
            </a:r>
            <a:r>
              <a:rPr lang="zh-CN" altLang="en-US" sz="2000" dirty="0"/>
              <a:t>普通合伙企业由普通合伙人组成</a:t>
            </a:r>
            <a:r>
              <a:rPr lang="en-US" altLang="zh-CN" sz="2000" dirty="0"/>
              <a:t>,</a:t>
            </a:r>
            <a:r>
              <a:rPr lang="zh-CN" altLang="en-US" sz="2000" dirty="0"/>
              <a:t>合伙 人对合伙企业债务承担无限连带责任</a:t>
            </a:r>
            <a:r>
              <a:rPr lang="en-US" altLang="zh-CN" sz="2000" dirty="0"/>
              <a:t>.</a:t>
            </a:r>
            <a:r>
              <a:rPr lang="zh-CN" altLang="en-US" sz="2000" dirty="0"/>
              <a:t>本法对普通合伙人承担责任的形式有特别规定的</a:t>
            </a:r>
            <a:r>
              <a:rPr lang="en-US" altLang="zh-CN" sz="2000" dirty="0"/>
              <a:t>, </a:t>
            </a:r>
            <a:r>
              <a:rPr lang="zh-CN" altLang="en-US" sz="2000" dirty="0"/>
              <a:t>从其规定</a:t>
            </a:r>
            <a:r>
              <a:rPr lang="en-US" altLang="zh-CN" sz="2000" dirty="0"/>
              <a:t>.</a:t>
            </a:r>
            <a:r>
              <a:rPr lang="zh-CN" altLang="en-US" sz="2000" dirty="0"/>
              <a:t>有限合伙企业由普通合伙人和有限合伙人组成</a:t>
            </a:r>
            <a:r>
              <a:rPr lang="en-US" altLang="zh-CN" sz="2000" dirty="0"/>
              <a:t>,</a:t>
            </a:r>
            <a:r>
              <a:rPr lang="zh-CN" altLang="en-US" sz="2000" dirty="0"/>
              <a:t>普通合伙人对合伙企业债务承 担无限连带责任</a:t>
            </a:r>
            <a:r>
              <a:rPr lang="en-US" altLang="zh-CN" sz="2000" dirty="0"/>
              <a:t>,</a:t>
            </a:r>
            <a:r>
              <a:rPr lang="zh-CN" altLang="en-US" sz="2000" dirty="0"/>
              <a:t>有限合伙人以其认缴的出资额为限对合伙企业债务承担责任</a:t>
            </a:r>
            <a:r>
              <a:rPr lang="en-US" altLang="zh-CN" sz="2000" dirty="0"/>
              <a:t>.” </a:t>
            </a:r>
            <a:endParaRPr lang="zh-CN" altLang="en-US" sz="2000" dirty="0"/>
          </a:p>
          <a:p>
            <a:r>
              <a:rPr lang="en-US" altLang="zh-CN" sz="2400" dirty="0"/>
              <a:t>(</a:t>
            </a:r>
            <a:r>
              <a:rPr lang="zh-CN" altLang="en-US" sz="2400" dirty="0" smtClean="0"/>
              <a:t>二</a:t>
            </a:r>
            <a:r>
              <a:rPr lang="en-US" altLang="zh-CN" sz="2400" dirty="0" smtClean="0"/>
              <a:t>)</a:t>
            </a:r>
            <a:r>
              <a:rPr lang="zh-CN" altLang="en-US" sz="2400" dirty="0" smtClean="0"/>
              <a:t>合伙企业的法律特征 </a:t>
            </a:r>
            <a:endParaRPr lang="zh-CN" altLang="en-US" sz="2400" dirty="0"/>
          </a:p>
          <a:p>
            <a:pPr indent="534988"/>
            <a:r>
              <a:rPr lang="en-US" altLang="zh-CN" sz="2000" dirty="0"/>
              <a:t>(1)</a:t>
            </a:r>
            <a:r>
              <a:rPr lang="zh-CN" altLang="en-US" sz="2000" dirty="0"/>
              <a:t>成立合伙企业必须由全体合伙人订立合伙协议</a:t>
            </a:r>
            <a:r>
              <a:rPr lang="en-US" altLang="zh-CN" sz="2000" dirty="0"/>
              <a:t>.</a:t>
            </a:r>
            <a:r>
              <a:rPr lang="zh-CN" altLang="en-US" sz="2000" dirty="0"/>
              <a:t>合伙协议是确定合伙人之间合伙 关系的法律文书</a:t>
            </a:r>
            <a:r>
              <a:rPr lang="en-US" altLang="zh-CN" sz="2000" dirty="0"/>
              <a:t>,</a:t>
            </a:r>
            <a:r>
              <a:rPr lang="zh-CN" altLang="en-US" sz="2000" dirty="0"/>
              <a:t>是成立合伙企业的基础</a:t>
            </a:r>
            <a:r>
              <a:rPr lang="en-US" altLang="zh-CN" sz="2000" dirty="0"/>
              <a:t>,</a:t>
            </a:r>
            <a:r>
              <a:rPr lang="zh-CN" altLang="en-US" sz="2000" dirty="0"/>
              <a:t>没有合伙协议就不可能有合伙企业</a:t>
            </a:r>
            <a:r>
              <a:rPr lang="en-US" altLang="zh-CN" sz="2000" dirty="0"/>
              <a:t>. </a:t>
            </a:r>
            <a:endParaRPr lang="zh-CN" altLang="en-US" sz="2000" dirty="0"/>
          </a:p>
          <a:p>
            <a:pPr indent="534988"/>
            <a:r>
              <a:rPr lang="en-US" altLang="zh-CN" sz="2000" dirty="0"/>
              <a:t>(2)</a:t>
            </a:r>
            <a:r>
              <a:rPr lang="zh-CN" altLang="en-US" sz="2000" dirty="0"/>
              <a:t>合 伙 人 对 合 伙 企 业 共 同 投 资 、共 同 经 营 、共 享 收 益 、共 担 风 险 </a:t>
            </a:r>
            <a:r>
              <a:rPr lang="en-US" altLang="zh-CN" sz="2000" dirty="0"/>
              <a:t>. </a:t>
            </a:r>
            <a:endParaRPr lang="zh-CN" altLang="en-US" sz="2000" dirty="0"/>
          </a:p>
          <a:p>
            <a:pPr indent="534988"/>
            <a:r>
              <a:rPr lang="en-US" altLang="zh-CN" sz="2000" dirty="0"/>
              <a:t>(3)</a:t>
            </a:r>
            <a:r>
              <a:rPr lang="zh-CN" altLang="en-US" sz="2000" dirty="0"/>
              <a:t>对合伙企业的债务</a:t>
            </a:r>
            <a:r>
              <a:rPr lang="en-US" altLang="zh-CN" sz="2000" dirty="0"/>
              <a:t>,</a:t>
            </a:r>
            <a:r>
              <a:rPr lang="zh-CN" altLang="en-US" sz="2000" dirty="0"/>
              <a:t>有限合伙人以其认缴的出资额为限承担有限责任</a:t>
            </a:r>
            <a:r>
              <a:rPr lang="en-US" altLang="zh-CN" sz="2000" dirty="0"/>
              <a:t>,</a:t>
            </a:r>
            <a:r>
              <a:rPr lang="zh-CN" altLang="en-US" sz="2000" dirty="0"/>
              <a:t>普通合伙人 承担无限连带责任</a:t>
            </a:r>
            <a:r>
              <a:rPr lang="en-US" altLang="zh-CN" sz="2000" dirty="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2221520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90637" y="869091"/>
            <a:ext cx="11072499" cy="5570756"/>
          </a:xfrm>
          <a:prstGeom prst="rect">
            <a:avLst/>
          </a:prstGeom>
          <a:noFill/>
        </p:spPr>
        <p:txBody>
          <a:bodyPr wrap="square" rtlCol="0">
            <a:spAutoFit/>
          </a:bodyPr>
          <a:lstStyle/>
          <a:p>
            <a:r>
              <a:rPr lang="zh-CN" altLang="en-US" sz="2400" dirty="0"/>
              <a:t>二、普通合伙企业 </a:t>
            </a:r>
          </a:p>
          <a:p>
            <a:r>
              <a:rPr lang="en-US" altLang="zh-CN" sz="2400" dirty="0"/>
              <a:t>(</a:t>
            </a:r>
            <a:r>
              <a:rPr lang="zh-CN" altLang="en-US" sz="2400" dirty="0"/>
              <a:t>一</a:t>
            </a:r>
            <a:r>
              <a:rPr lang="en-US" altLang="zh-CN" sz="2400" dirty="0"/>
              <a:t>)</a:t>
            </a:r>
            <a:r>
              <a:rPr lang="zh-CN" altLang="en-US" sz="2400" dirty="0"/>
              <a:t>普通合伙企业设立的条件 </a:t>
            </a:r>
            <a:endParaRPr lang="en-US" altLang="zh-CN" sz="2400" dirty="0" smtClean="0"/>
          </a:p>
          <a:p>
            <a:pPr marL="534988"/>
            <a:r>
              <a:rPr lang="en-US" altLang="zh-CN" sz="2000" b="1" dirty="0" smtClean="0"/>
              <a:t>1.</a:t>
            </a:r>
            <a:r>
              <a:rPr lang="zh-CN" altLang="en-US" sz="2000" b="1" dirty="0" smtClean="0"/>
              <a:t>有两个以上合伙人 </a:t>
            </a:r>
            <a:endParaRPr lang="zh-CN" altLang="en-US" sz="2000" b="1" dirty="0"/>
          </a:p>
          <a:p>
            <a:pPr marL="534988"/>
            <a:r>
              <a:rPr lang="en-US" altLang="zh-CN" sz="2000" dirty="0" smtClean="0"/>
              <a:t>       </a:t>
            </a:r>
            <a:r>
              <a:rPr lang="zh-CN" altLang="en-US" sz="2000" dirty="0" smtClean="0"/>
              <a:t>关于合伙</a:t>
            </a:r>
            <a:r>
              <a:rPr lang="zh-CN" altLang="en-US" sz="2000" dirty="0"/>
              <a:t>人的资格</a:t>
            </a:r>
            <a:r>
              <a:rPr lang="en-US" altLang="zh-CN" sz="2000" dirty="0"/>
              <a:t>,«</a:t>
            </a:r>
            <a:r>
              <a:rPr lang="zh-CN" altLang="en-US" sz="2000" dirty="0"/>
              <a:t>合伙企业法</a:t>
            </a:r>
            <a:r>
              <a:rPr lang="en-US" altLang="zh-CN" sz="2000" dirty="0"/>
              <a:t>»</a:t>
            </a:r>
            <a:r>
              <a:rPr lang="zh-CN" altLang="en-US" sz="2000" dirty="0"/>
              <a:t>作了以下限定</a:t>
            </a:r>
            <a:r>
              <a:rPr lang="en-US" altLang="zh-CN" sz="2000" dirty="0"/>
              <a:t>:</a:t>
            </a:r>
            <a:r>
              <a:rPr lang="zh-CN" altLang="en-US" sz="2000" dirty="0"/>
              <a:t>合伙人既可以是自然人</a:t>
            </a:r>
            <a:r>
              <a:rPr lang="en-US" altLang="zh-CN" sz="2000" dirty="0"/>
              <a:t>,</a:t>
            </a:r>
            <a:r>
              <a:rPr lang="zh-CN" altLang="en-US" sz="2000" dirty="0"/>
              <a:t>也可以是法 人或其他组织</a:t>
            </a:r>
            <a:r>
              <a:rPr lang="en-US" altLang="zh-CN" sz="2000" dirty="0"/>
              <a:t>,</a:t>
            </a:r>
            <a:r>
              <a:rPr lang="zh-CN" altLang="en-US" sz="2000" dirty="0"/>
              <a:t>合伙人为自然人的</a:t>
            </a:r>
            <a:r>
              <a:rPr lang="en-US" altLang="zh-CN" sz="2000" dirty="0"/>
              <a:t>,</a:t>
            </a:r>
            <a:r>
              <a:rPr lang="zh-CN" altLang="en-US" sz="2000" dirty="0"/>
              <a:t>应当为具有完全民事行为能力的人</a:t>
            </a:r>
            <a:r>
              <a:rPr lang="en-US" altLang="zh-CN" sz="2000" dirty="0"/>
              <a:t>;</a:t>
            </a:r>
            <a:r>
              <a:rPr lang="zh-CN" altLang="en-US" sz="2000" dirty="0"/>
              <a:t>国有独资公司、国有 企业、上市公司以及公益性的事业单位、社会团体不得成为普通合伙人</a:t>
            </a:r>
            <a:r>
              <a:rPr lang="en-US" altLang="zh-CN" sz="2000" dirty="0"/>
              <a:t>. </a:t>
            </a:r>
            <a:endParaRPr lang="zh-CN" altLang="en-US" sz="2000" dirty="0"/>
          </a:p>
          <a:p>
            <a:pPr marL="534988"/>
            <a:r>
              <a:rPr lang="en-US" altLang="zh-CN" sz="2000" b="1" dirty="0" smtClean="0"/>
              <a:t>2.</a:t>
            </a:r>
            <a:r>
              <a:rPr lang="zh-CN" altLang="en-US" sz="2000" b="1" dirty="0" smtClean="0"/>
              <a:t>有书面合伙协议 </a:t>
            </a:r>
            <a:endParaRPr lang="en-US" altLang="zh-CN" sz="2000" b="1" dirty="0" smtClean="0"/>
          </a:p>
          <a:p>
            <a:pPr marL="534988"/>
            <a:r>
              <a:rPr lang="en-US" altLang="zh-CN" sz="2000" dirty="0" smtClean="0"/>
              <a:t>     </a:t>
            </a:r>
            <a:r>
              <a:rPr lang="zh-CN" altLang="en-US" sz="2000" dirty="0" smtClean="0"/>
              <a:t>合伙协议</a:t>
            </a:r>
            <a:r>
              <a:rPr lang="zh-CN" altLang="en-US" sz="2000" dirty="0"/>
              <a:t>是全体合伙人经协商一致以书面形式订立的确立其权利与义务关系的合同</a:t>
            </a:r>
            <a:r>
              <a:rPr lang="en-US" altLang="zh-CN" sz="2000" dirty="0"/>
              <a:t>. </a:t>
            </a:r>
            <a:endParaRPr lang="zh-CN" altLang="en-US" sz="2000" dirty="0"/>
          </a:p>
          <a:p>
            <a:pPr marL="534988"/>
            <a:r>
              <a:rPr lang="en-US" altLang="zh-CN" sz="2000" b="1" dirty="0" smtClean="0"/>
              <a:t>3. </a:t>
            </a:r>
            <a:r>
              <a:rPr lang="zh-CN" altLang="en-US" sz="2000" b="1" dirty="0"/>
              <a:t>有合伙人认缴或者实际缴</a:t>
            </a:r>
            <a:r>
              <a:rPr lang="zh-CN" altLang="en-US" sz="2000" b="1" dirty="0" smtClean="0"/>
              <a:t>付的出资</a:t>
            </a:r>
            <a:endParaRPr lang="en-US" altLang="zh-CN" sz="2000" b="1" dirty="0" smtClean="0"/>
          </a:p>
          <a:p>
            <a:pPr marL="534988"/>
            <a:r>
              <a:rPr lang="en-US" altLang="zh-CN" sz="2000" dirty="0" smtClean="0"/>
              <a:t>      </a:t>
            </a:r>
            <a:r>
              <a:rPr lang="zh-CN" altLang="en-US" sz="2000" dirty="0" smtClean="0"/>
              <a:t>合伙</a:t>
            </a:r>
            <a:r>
              <a:rPr lang="zh-CN" altLang="en-US" sz="2000" dirty="0"/>
              <a:t>人的出资是合伙企业得以成立的物的要素</a:t>
            </a:r>
            <a:r>
              <a:rPr lang="en-US" altLang="zh-CN" sz="2000" dirty="0"/>
              <a:t>.</a:t>
            </a:r>
            <a:r>
              <a:rPr lang="zh-CN" altLang="en-US" sz="2000" dirty="0"/>
              <a:t>合伙人既可以实际一次性缴付出资 </a:t>
            </a:r>
          </a:p>
          <a:p>
            <a:pPr marL="534988"/>
            <a:r>
              <a:rPr lang="zh-CN" altLang="en-US" sz="2000" dirty="0"/>
              <a:t>也可以以“认缴”的形式分期出资</a:t>
            </a:r>
            <a:r>
              <a:rPr lang="en-US" altLang="zh-CN" sz="2000" dirty="0"/>
              <a:t>.</a:t>
            </a:r>
            <a:br>
              <a:rPr lang="en-US" altLang="zh-CN" sz="2000" dirty="0"/>
            </a:br>
            <a:r>
              <a:rPr lang="en-US" altLang="zh-CN" sz="2000" b="1" dirty="0" smtClean="0"/>
              <a:t>4.</a:t>
            </a:r>
            <a:r>
              <a:rPr lang="zh-CN" altLang="en-US" sz="2000" b="1" dirty="0" smtClean="0"/>
              <a:t>有合伙企业</a:t>
            </a:r>
            <a:r>
              <a:rPr lang="zh-CN" altLang="en-US" sz="2000" b="1" dirty="0"/>
              <a:t>的名称和生产经营场所 </a:t>
            </a:r>
            <a:endParaRPr lang="en-US" altLang="zh-CN" sz="2000" b="1" dirty="0" smtClean="0"/>
          </a:p>
          <a:p>
            <a:pPr marL="534988"/>
            <a:r>
              <a:rPr lang="en-US" altLang="zh-CN" sz="2000" dirty="0" smtClean="0"/>
              <a:t>      </a:t>
            </a:r>
            <a:r>
              <a:rPr lang="zh-CN" altLang="en-US" sz="2000" dirty="0" smtClean="0"/>
              <a:t>合伙企业拥</a:t>
            </a:r>
            <a:r>
              <a:rPr lang="zh-CN" altLang="en-US" sz="2000" dirty="0"/>
              <a:t>有自己的名称</a:t>
            </a:r>
            <a:r>
              <a:rPr lang="en-US" altLang="zh-CN" sz="2000" dirty="0"/>
              <a:t>,</a:t>
            </a:r>
            <a:r>
              <a:rPr lang="zh-CN" altLang="en-US" sz="2000" dirty="0"/>
              <a:t>才能以自己的名义参与经营活动</a:t>
            </a:r>
            <a:r>
              <a:rPr lang="en-US" altLang="zh-CN" sz="2000" dirty="0"/>
              <a:t>,</a:t>
            </a:r>
            <a:r>
              <a:rPr lang="zh-CN" altLang="en-US" sz="2000" dirty="0"/>
              <a:t>享有民事权利</a:t>
            </a:r>
            <a:r>
              <a:rPr lang="en-US" altLang="zh-CN" sz="2000" dirty="0"/>
              <a:t>,</a:t>
            </a:r>
            <a:r>
              <a:rPr lang="zh-CN" altLang="en-US" sz="2000" dirty="0"/>
              <a:t>承担民事 </a:t>
            </a:r>
          </a:p>
          <a:p>
            <a:pPr marL="534988"/>
            <a:r>
              <a:rPr lang="zh-CN" altLang="en-US" sz="2000" dirty="0"/>
              <a:t>义务</a:t>
            </a:r>
            <a:r>
              <a:rPr lang="en-US" altLang="zh-CN" sz="2000" dirty="0"/>
              <a:t>,</a:t>
            </a:r>
            <a:r>
              <a:rPr lang="zh-CN" altLang="en-US" sz="2000" dirty="0"/>
              <a:t>并参与诉讼</a:t>
            </a:r>
            <a:r>
              <a:rPr lang="en-US" altLang="zh-CN" sz="2000" dirty="0"/>
              <a:t>,</a:t>
            </a:r>
            <a:r>
              <a:rPr lang="zh-CN" altLang="en-US" sz="2000" dirty="0"/>
              <a:t>成为诉讼当事人</a:t>
            </a:r>
            <a:r>
              <a:rPr lang="en-US" altLang="zh-CN" sz="2000" dirty="0"/>
              <a:t>.</a:t>
            </a:r>
            <a:r>
              <a:rPr lang="zh-CN" altLang="en-US" sz="2000" dirty="0"/>
              <a:t>特殊的普通合伙企业名称中应当标明“特殊普通合伙” 字样</a:t>
            </a:r>
            <a:r>
              <a:rPr lang="en-US" altLang="zh-CN" sz="2000" dirty="0"/>
              <a:t>.</a:t>
            </a:r>
            <a:r>
              <a:rPr lang="zh-CN" altLang="en-US" sz="2000" dirty="0"/>
              <a:t>有限合伙企业名称中应当标明“有限合伙”字样</a:t>
            </a:r>
            <a:r>
              <a:rPr lang="en-US" altLang="zh-CN" sz="2000" dirty="0"/>
              <a:t>. </a:t>
            </a:r>
            <a:endParaRPr lang="zh-CN" altLang="en-US" sz="2000" dirty="0"/>
          </a:p>
          <a:p>
            <a:pPr marL="534988"/>
            <a:endParaRPr lang="zh-CN" altLang="en-US" sz="2400" dirty="0"/>
          </a:p>
          <a:p>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9000495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90637" y="869091"/>
            <a:ext cx="11072499" cy="5878532"/>
          </a:xfrm>
          <a:prstGeom prst="rect">
            <a:avLst/>
          </a:prstGeom>
          <a:noFill/>
        </p:spPr>
        <p:txBody>
          <a:bodyPr wrap="square" rtlCol="0">
            <a:spAutoFit/>
          </a:bodyPr>
          <a:lstStyle/>
          <a:p>
            <a:r>
              <a:rPr lang="zh-CN" altLang="en-US" sz="2400" dirty="0"/>
              <a:t>二、普通合伙企业 </a:t>
            </a:r>
          </a:p>
          <a:p>
            <a:r>
              <a:rPr lang="en-US" altLang="zh-CN" sz="2400" dirty="0"/>
              <a:t>(</a:t>
            </a:r>
            <a:r>
              <a:rPr lang="zh-CN" altLang="en-US" sz="2400" dirty="0"/>
              <a:t>二</a:t>
            </a:r>
            <a:r>
              <a:rPr lang="en-US" altLang="zh-CN" sz="2400" dirty="0"/>
              <a:t>)</a:t>
            </a:r>
            <a:r>
              <a:rPr lang="zh-CN" altLang="en-US" sz="2400" dirty="0"/>
              <a:t>普通合伙企业设</a:t>
            </a:r>
            <a:r>
              <a:rPr lang="zh-CN" altLang="en-US" sz="2400" dirty="0" smtClean="0"/>
              <a:t>立的程序</a:t>
            </a:r>
            <a:endParaRPr lang="en-US" altLang="zh-CN" sz="2400" dirty="0" smtClean="0"/>
          </a:p>
          <a:p>
            <a:pPr marL="534988"/>
            <a:r>
              <a:rPr lang="zh-CN" altLang="en-US" sz="2400" b="1" dirty="0" smtClean="0"/>
              <a:t> </a:t>
            </a:r>
            <a:r>
              <a:rPr lang="en-US" altLang="zh-CN" sz="2400" b="1" dirty="0" smtClean="0"/>
              <a:t>1.</a:t>
            </a:r>
            <a:r>
              <a:rPr lang="zh-CN" altLang="en-US" sz="2400" b="1" dirty="0" smtClean="0"/>
              <a:t>设 </a:t>
            </a:r>
            <a:r>
              <a:rPr lang="zh-CN" altLang="en-US" sz="2400" b="1" dirty="0"/>
              <a:t>立 申 请 </a:t>
            </a:r>
          </a:p>
          <a:p>
            <a:pPr marL="534988"/>
            <a:r>
              <a:rPr lang="zh-CN" altLang="en-US" sz="2000" dirty="0"/>
              <a:t>由全体合伙人指定的代表或共同委托的代理人向工商行政管理部门申请设立登记</a:t>
            </a:r>
            <a:r>
              <a:rPr lang="en-US" altLang="zh-CN" sz="2000" dirty="0"/>
              <a:t>.</a:t>
            </a:r>
            <a:r>
              <a:rPr lang="zh-CN" altLang="en-US" sz="2000" dirty="0"/>
              <a:t>申 请合伙企业设立登记</a:t>
            </a:r>
            <a:r>
              <a:rPr lang="en-US" altLang="zh-CN" sz="2000" dirty="0"/>
              <a:t>,</a:t>
            </a:r>
            <a:r>
              <a:rPr lang="zh-CN" altLang="en-US" sz="2000" dirty="0"/>
              <a:t>应当向企业登记机关提交登记申请书、合伙协议书、合伙人身份证明 等文件</a:t>
            </a:r>
            <a:r>
              <a:rPr lang="en-US" altLang="zh-CN" sz="2000" dirty="0"/>
              <a:t>.</a:t>
            </a:r>
            <a:r>
              <a:rPr lang="zh-CN" altLang="en-US" sz="2000" dirty="0"/>
              <a:t>合伙企业的经营范围中有属于法律、行政法规规定在登记前须经批准的项目的</a:t>
            </a:r>
            <a:r>
              <a:rPr lang="en-US" altLang="zh-CN" sz="2000" dirty="0"/>
              <a:t>,</a:t>
            </a:r>
            <a:r>
              <a:rPr lang="zh-CN" altLang="en-US" sz="2000" dirty="0"/>
              <a:t>该 项经营业务应当依法经过批准</a:t>
            </a:r>
            <a:r>
              <a:rPr lang="en-US" altLang="zh-CN" sz="2000" dirty="0"/>
              <a:t>,</a:t>
            </a:r>
            <a:r>
              <a:rPr lang="zh-CN" altLang="en-US" sz="2000" dirty="0"/>
              <a:t>并在登记时提交批准文件</a:t>
            </a:r>
            <a:r>
              <a:rPr lang="en-US" altLang="zh-CN" sz="2000" dirty="0"/>
              <a:t>. </a:t>
            </a:r>
            <a:endParaRPr lang="zh-CN" altLang="en-US" sz="2000" dirty="0"/>
          </a:p>
          <a:p>
            <a:pPr marL="534988"/>
            <a:r>
              <a:rPr lang="en-US" altLang="zh-CN" sz="2400" b="1" dirty="0" smtClean="0"/>
              <a:t>2.</a:t>
            </a:r>
            <a:r>
              <a:rPr lang="zh-CN" altLang="en-US" sz="2400" b="1" dirty="0" smtClean="0"/>
              <a:t>设 </a:t>
            </a:r>
            <a:r>
              <a:rPr lang="zh-CN" altLang="en-US" sz="2400" b="1" dirty="0"/>
              <a:t>立 登 记 </a:t>
            </a:r>
            <a:endParaRPr lang="en-US" altLang="zh-CN" sz="2400" b="1" dirty="0" smtClean="0"/>
          </a:p>
          <a:p>
            <a:pPr marL="534988"/>
            <a:r>
              <a:rPr lang="zh-CN" altLang="en-US" sz="2000" dirty="0" smtClean="0"/>
              <a:t>申请人提交</a:t>
            </a:r>
            <a:r>
              <a:rPr lang="zh-CN" altLang="en-US" sz="2000" dirty="0"/>
              <a:t>的登记申请材料齐全</a:t>
            </a:r>
            <a:r>
              <a:rPr lang="en-US" altLang="zh-CN" sz="2000" dirty="0"/>
              <a:t>,</a:t>
            </a:r>
            <a:r>
              <a:rPr lang="zh-CN" altLang="en-US" sz="2000" dirty="0"/>
              <a:t>符合法定形式</a:t>
            </a:r>
            <a:r>
              <a:rPr lang="en-US" altLang="zh-CN" sz="2000" dirty="0"/>
              <a:t>,</a:t>
            </a:r>
            <a:r>
              <a:rPr lang="zh-CN" altLang="en-US" sz="2000" dirty="0"/>
              <a:t>企业登记机关能够当场登记的</a:t>
            </a:r>
            <a:r>
              <a:rPr lang="en-US" altLang="zh-CN" sz="2000" dirty="0"/>
              <a:t>,</a:t>
            </a:r>
            <a:r>
              <a:rPr lang="zh-CN" altLang="en-US" sz="2000" dirty="0"/>
              <a:t>应予 </a:t>
            </a:r>
            <a:r>
              <a:rPr lang="zh-CN" altLang="en-US" sz="2000" dirty="0" smtClean="0"/>
              <a:t>当场登记</a:t>
            </a:r>
            <a:r>
              <a:rPr lang="en-US" altLang="zh-CN" sz="2000" dirty="0"/>
              <a:t>,</a:t>
            </a:r>
            <a:r>
              <a:rPr lang="zh-CN" altLang="en-US" sz="2000" dirty="0"/>
              <a:t>发给营业执照</a:t>
            </a:r>
            <a:r>
              <a:rPr lang="en-US" altLang="zh-CN" sz="2000" dirty="0"/>
              <a:t>.</a:t>
            </a:r>
            <a:r>
              <a:rPr lang="zh-CN" altLang="en-US" sz="2000" dirty="0"/>
              <a:t>除以上情形外</a:t>
            </a:r>
            <a:r>
              <a:rPr lang="en-US" altLang="zh-CN" sz="2000" dirty="0"/>
              <a:t>,</a:t>
            </a:r>
            <a:r>
              <a:rPr lang="zh-CN" altLang="en-US" sz="2000" dirty="0"/>
              <a:t>企业登记机关应当自受理申请之日起</a:t>
            </a:r>
            <a:r>
              <a:rPr lang="en-US" altLang="zh-CN" sz="2000" dirty="0"/>
              <a:t>20</a:t>
            </a:r>
            <a:r>
              <a:rPr lang="zh-CN" altLang="en-US" sz="2000" dirty="0"/>
              <a:t>日内</a:t>
            </a:r>
            <a:r>
              <a:rPr lang="en-US" altLang="zh-CN" sz="2000" dirty="0"/>
              <a:t>,</a:t>
            </a:r>
            <a:r>
              <a:rPr lang="zh-CN" altLang="en-US" sz="2000" dirty="0"/>
              <a:t>作 出是否登记的决定</a:t>
            </a:r>
            <a:r>
              <a:rPr lang="en-US" altLang="zh-CN" sz="2000" dirty="0"/>
              <a:t>.</a:t>
            </a:r>
            <a:r>
              <a:rPr lang="zh-CN" altLang="en-US" sz="2000" dirty="0"/>
              <a:t>予以登记的</a:t>
            </a:r>
            <a:r>
              <a:rPr lang="en-US" altLang="zh-CN" sz="2000" dirty="0"/>
              <a:t>,</a:t>
            </a:r>
            <a:r>
              <a:rPr lang="zh-CN" altLang="en-US" sz="2000" dirty="0"/>
              <a:t>发给营业执照</a:t>
            </a:r>
            <a:r>
              <a:rPr lang="en-US" altLang="zh-CN" sz="2000" dirty="0"/>
              <a:t>;</a:t>
            </a:r>
            <a:r>
              <a:rPr lang="zh-CN" altLang="en-US" sz="2000" dirty="0"/>
              <a:t>不予登记的</a:t>
            </a:r>
            <a:r>
              <a:rPr lang="en-US" altLang="zh-CN" sz="2000" dirty="0"/>
              <a:t>,</a:t>
            </a:r>
            <a:r>
              <a:rPr lang="zh-CN" altLang="en-US" sz="2000" dirty="0"/>
              <a:t>应当给予书面答复</a:t>
            </a:r>
            <a:r>
              <a:rPr lang="en-US" altLang="zh-CN" sz="2000" dirty="0"/>
              <a:t>,</a:t>
            </a:r>
            <a:r>
              <a:rPr lang="zh-CN" altLang="en-US" sz="2000" dirty="0"/>
              <a:t>并说明 </a:t>
            </a:r>
            <a:r>
              <a:rPr lang="zh-CN" altLang="en-US" sz="2000" dirty="0" smtClean="0"/>
              <a:t>理由</a:t>
            </a:r>
            <a:r>
              <a:rPr lang="en-US" altLang="zh-CN" sz="2000" dirty="0"/>
              <a:t>.</a:t>
            </a:r>
            <a:r>
              <a:rPr lang="zh-CN" altLang="en-US" sz="2000" dirty="0"/>
              <a:t>合伙企业的营业执照签发日期</a:t>
            </a:r>
            <a:r>
              <a:rPr lang="en-US" altLang="zh-CN" sz="2000" dirty="0"/>
              <a:t>,</a:t>
            </a:r>
            <a:r>
              <a:rPr lang="zh-CN" altLang="en-US" sz="2000" dirty="0"/>
              <a:t>为合伙企业成立日期</a:t>
            </a:r>
            <a:r>
              <a:rPr lang="en-US" altLang="zh-CN" sz="2000" dirty="0"/>
              <a:t>.</a:t>
            </a:r>
            <a:r>
              <a:rPr lang="zh-CN" altLang="en-US" sz="2000" dirty="0"/>
              <a:t>合伙企业领取营业执照前</a:t>
            </a:r>
            <a:r>
              <a:rPr lang="en-US" altLang="zh-CN" sz="2000" dirty="0"/>
              <a:t>,</a:t>
            </a:r>
            <a:r>
              <a:rPr lang="zh-CN" altLang="en-US" sz="2000" dirty="0" smtClean="0"/>
              <a:t>合伙人不得以合伙企业名义从事合伙业务</a:t>
            </a:r>
            <a:r>
              <a:rPr lang="en-US" altLang="zh-CN" sz="2000" dirty="0"/>
              <a:t>. </a:t>
            </a:r>
            <a:endParaRPr lang="zh-CN" altLang="en-US" sz="2000" dirty="0"/>
          </a:p>
          <a:p>
            <a:pPr marL="534988"/>
            <a:r>
              <a:rPr lang="zh-CN" altLang="en-US" sz="2000" dirty="0"/>
              <a:t>合伙企业如在自身经营场所之外设立分支机构的</a:t>
            </a:r>
            <a:r>
              <a:rPr lang="en-US" altLang="zh-CN" sz="2000" dirty="0"/>
              <a:t>,</a:t>
            </a:r>
            <a:r>
              <a:rPr lang="zh-CN" altLang="en-US" sz="2000" dirty="0"/>
              <a:t>应当向分支机构所在地的企业登记 机关申请登记</a:t>
            </a:r>
            <a:r>
              <a:rPr lang="en-US" altLang="zh-CN" sz="2000" dirty="0"/>
              <a:t>,</a:t>
            </a:r>
            <a:r>
              <a:rPr lang="zh-CN" altLang="en-US" sz="2000" dirty="0"/>
              <a:t>领取营业执照</a:t>
            </a:r>
            <a:r>
              <a:rPr lang="en-US" altLang="zh-CN" sz="2000" dirty="0"/>
              <a:t>.</a:t>
            </a:r>
            <a:r>
              <a:rPr lang="zh-CN" altLang="en-US" sz="2000" dirty="0"/>
              <a:t>分支机构应在合伙企业核准经营范围内从事生产经营活动</a:t>
            </a:r>
            <a:r>
              <a:rPr lang="en-US" altLang="zh-CN" sz="2000" dirty="0"/>
              <a:t>, </a:t>
            </a:r>
            <a:r>
              <a:rPr lang="zh-CN" altLang="en-US" sz="2000" dirty="0"/>
              <a:t>其法律后果由合伙企业承担</a:t>
            </a:r>
            <a:r>
              <a:rPr lang="en-US" altLang="zh-CN" sz="2000" dirty="0"/>
              <a:t>. </a:t>
            </a:r>
            <a:endParaRPr lang="zh-CN" altLang="en-US" sz="2000" dirty="0"/>
          </a:p>
          <a:p>
            <a:pPr marL="534988"/>
            <a:r>
              <a:rPr lang="zh-CN" altLang="en-US" sz="2000" dirty="0"/>
              <a:t>合伙企业登记事项发生变更的</a:t>
            </a:r>
            <a:r>
              <a:rPr lang="en-US" altLang="zh-CN" sz="2000" dirty="0"/>
              <a:t>,</a:t>
            </a:r>
            <a:r>
              <a:rPr lang="zh-CN" altLang="en-US" sz="2000" dirty="0"/>
              <a:t>执行合伙事务的合伙人应当自作出变更决定或者发生 变更事由之日起</a:t>
            </a:r>
            <a:r>
              <a:rPr lang="en-US" altLang="zh-CN" sz="2000" dirty="0"/>
              <a:t>15</a:t>
            </a:r>
            <a:r>
              <a:rPr lang="zh-CN" altLang="en-US" sz="2000" dirty="0"/>
              <a:t>日内</a:t>
            </a:r>
            <a:r>
              <a:rPr lang="en-US" altLang="zh-CN" sz="2000" dirty="0"/>
              <a:t>,</a:t>
            </a:r>
            <a:r>
              <a:rPr lang="zh-CN" altLang="en-US" sz="2000" dirty="0"/>
              <a:t>向企业登记机关申请办理变更登记</a:t>
            </a:r>
            <a:r>
              <a:rPr lang="en-US" altLang="zh-CN"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283633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90637" y="869091"/>
            <a:ext cx="11072499" cy="4462760"/>
          </a:xfrm>
          <a:prstGeom prst="rect">
            <a:avLst/>
          </a:prstGeom>
          <a:noFill/>
        </p:spPr>
        <p:txBody>
          <a:bodyPr wrap="square" rtlCol="0">
            <a:spAutoFit/>
          </a:bodyPr>
          <a:lstStyle/>
          <a:p>
            <a:r>
              <a:rPr lang="en-US" altLang="zh-CN" sz="2400" dirty="0"/>
              <a:t>(</a:t>
            </a:r>
            <a:r>
              <a:rPr lang="zh-CN" altLang="en-US" sz="2400" dirty="0" smtClean="0"/>
              <a:t>三</a:t>
            </a:r>
            <a:r>
              <a:rPr lang="en-US" altLang="zh-CN" sz="2400" dirty="0" smtClean="0"/>
              <a:t>)</a:t>
            </a:r>
            <a:r>
              <a:rPr lang="zh-CN" altLang="en-US" sz="2400" dirty="0"/>
              <a:t>普 通 合 伙 企 业 财 产 </a:t>
            </a:r>
            <a:endParaRPr lang="en-US" altLang="zh-CN" sz="2400" dirty="0" smtClean="0"/>
          </a:p>
          <a:p>
            <a:r>
              <a:rPr lang="en-US" altLang="zh-CN" sz="2400" dirty="0" smtClean="0"/>
              <a:t>     1.</a:t>
            </a:r>
            <a:r>
              <a:rPr lang="zh-CN" altLang="en-US" sz="2400" dirty="0" smtClean="0"/>
              <a:t>合伙企业财产</a:t>
            </a:r>
            <a:r>
              <a:rPr lang="zh-CN" altLang="en-US" sz="2400" dirty="0"/>
              <a:t>的构成 </a:t>
            </a:r>
          </a:p>
          <a:p>
            <a:pPr indent="266700"/>
            <a:r>
              <a:rPr lang="en-US" altLang="zh-CN" sz="2400" dirty="0" smtClean="0"/>
              <a:t>   </a:t>
            </a:r>
            <a:r>
              <a:rPr lang="en-US" altLang="zh-CN" sz="2000" dirty="0" smtClean="0"/>
              <a:t> «</a:t>
            </a:r>
            <a:r>
              <a:rPr lang="zh-CN" altLang="en-US" sz="2000" dirty="0"/>
              <a:t>合伙企业法</a:t>
            </a:r>
            <a:r>
              <a:rPr lang="en-US" altLang="zh-CN" sz="2000" dirty="0"/>
              <a:t>»</a:t>
            </a:r>
            <a:r>
              <a:rPr lang="zh-CN" altLang="en-US" sz="2000" dirty="0"/>
              <a:t>第</a:t>
            </a:r>
            <a:r>
              <a:rPr lang="en-US" altLang="zh-CN" sz="2000" dirty="0"/>
              <a:t>20</a:t>
            </a:r>
            <a:r>
              <a:rPr lang="zh-CN" altLang="en-US" sz="2000" dirty="0"/>
              <a:t>条规定</a:t>
            </a:r>
            <a:r>
              <a:rPr lang="en-US" altLang="zh-CN" sz="2000" dirty="0"/>
              <a:t>:“</a:t>
            </a:r>
            <a:r>
              <a:rPr lang="zh-CN" altLang="en-US" sz="2000" dirty="0"/>
              <a:t>合伙人的出资、以合伙企业名义取得的收益和依法取得的 其他财产</a:t>
            </a:r>
            <a:r>
              <a:rPr lang="en-US" altLang="zh-CN" sz="2000" dirty="0"/>
              <a:t>,</a:t>
            </a:r>
            <a:r>
              <a:rPr lang="zh-CN" altLang="en-US" sz="2000" dirty="0"/>
              <a:t>均为合伙企业的财产</a:t>
            </a:r>
            <a:r>
              <a:rPr lang="en-US" altLang="zh-CN" sz="2000" dirty="0"/>
              <a:t>. </a:t>
            </a:r>
            <a:endParaRPr lang="en-US" altLang="zh-CN" sz="2000" dirty="0" smtClean="0"/>
          </a:p>
          <a:p>
            <a:r>
              <a:rPr lang="en-US" altLang="zh-CN" sz="2400" dirty="0" smtClean="0"/>
              <a:t>     2. </a:t>
            </a:r>
            <a:r>
              <a:rPr lang="zh-CN" altLang="en-US" sz="2400" dirty="0"/>
              <a:t>合伙企业财产的分割、</a:t>
            </a:r>
            <a:r>
              <a:rPr lang="zh-CN" altLang="en-US" sz="2400" dirty="0" smtClean="0"/>
              <a:t>转让及出质</a:t>
            </a:r>
            <a:endParaRPr lang="en-US" altLang="zh-CN" sz="2400" dirty="0" smtClean="0"/>
          </a:p>
          <a:p>
            <a:pPr indent="534988"/>
            <a:r>
              <a:rPr lang="zh-CN" altLang="en-US" sz="2400" dirty="0" smtClean="0"/>
              <a:t> </a:t>
            </a:r>
            <a:r>
              <a:rPr lang="en-US" altLang="zh-CN" sz="2000" dirty="0"/>
              <a:t>(1)</a:t>
            </a:r>
            <a:r>
              <a:rPr lang="zh-CN" altLang="en-US" sz="2000" dirty="0"/>
              <a:t>合伙企业财产的分割</a:t>
            </a:r>
            <a:r>
              <a:rPr lang="en-US" altLang="zh-CN" sz="2000" dirty="0"/>
              <a:t>.</a:t>
            </a:r>
            <a:r>
              <a:rPr lang="zh-CN" altLang="en-US" sz="2000" dirty="0"/>
              <a:t>除法律另有规定外</a:t>
            </a:r>
            <a:r>
              <a:rPr lang="en-US" altLang="zh-CN" sz="2000" dirty="0"/>
              <a:t>,</a:t>
            </a:r>
            <a:r>
              <a:rPr lang="zh-CN" altLang="en-US" sz="2000" dirty="0"/>
              <a:t>合伙人在合伙企业清算前</a:t>
            </a:r>
            <a:r>
              <a:rPr lang="en-US" altLang="zh-CN" sz="2000" dirty="0"/>
              <a:t>,</a:t>
            </a:r>
            <a:r>
              <a:rPr lang="zh-CN" altLang="en-US" sz="2000" dirty="0" smtClean="0"/>
              <a:t>不得请求分割合伙企业</a:t>
            </a:r>
            <a:r>
              <a:rPr lang="zh-CN" altLang="en-US" sz="2000" dirty="0"/>
              <a:t>的财产</a:t>
            </a:r>
            <a:r>
              <a:rPr lang="en-US" altLang="zh-CN" sz="2000" dirty="0"/>
              <a:t>.</a:t>
            </a:r>
            <a:r>
              <a:rPr lang="zh-CN" altLang="en-US" sz="2000" dirty="0"/>
              <a:t>合伙人在合伙企业清算前私自转移或者处分合伙企业财产的</a:t>
            </a:r>
            <a:r>
              <a:rPr lang="en-US" altLang="zh-CN" sz="2000" dirty="0"/>
              <a:t>,</a:t>
            </a:r>
            <a:r>
              <a:rPr lang="zh-CN" altLang="en-US" sz="2000" dirty="0"/>
              <a:t>为了保 护善意第三人的利益</a:t>
            </a:r>
            <a:r>
              <a:rPr lang="en-US" altLang="zh-CN" sz="2000" dirty="0"/>
              <a:t>,</a:t>
            </a:r>
            <a:r>
              <a:rPr lang="zh-CN" altLang="en-US" sz="2000" dirty="0"/>
              <a:t>法律明确规定</a:t>
            </a:r>
            <a:r>
              <a:rPr lang="en-US" altLang="zh-CN" sz="2000" dirty="0"/>
              <a:t>,</a:t>
            </a:r>
            <a:r>
              <a:rPr lang="zh-CN" altLang="en-US" sz="2000" dirty="0"/>
              <a:t>合伙企业不得对抗善意第三人</a:t>
            </a:r>
            <a:r>
              <a:rPr lang="en-US" altLang="zh-CN" sz="2000" dirty="0"/>
              <a:t>. </a:t>
            </a:r>
            <a:endParaRPr lang="zh-CN" altLang="en-US" sz="2000" dirty="0"/>
          </a:p>
          <a:p>
            <a:pPr indent="534988"/>
            <a:r>
              <a:rPr lang="en-US" altLang="zh-CN" sz="2000" dirty="0" smtClean="0"/>
              <a:t> (</a:t>
            </a:r>
            <a:r>
              <a:rPr lang="en-US" altLang="zh-CN" sz="2000" dirty="0"/>
              <a:t>2)</a:t>
            </a:r>
            <a:r>
              <a:rPr lang="zh-CN" altLang="en-US" sz="2000" dirty="0"/>
              <a:t>合伙企业财产的转让</a:t>
            </a:r>
            <a:r>
              <a:rPr lang="en-US" altLang="zh-CN" sz="2000" dirty="0"/>
              <a:t>.</a:t>
            </a:r>
            <a:r>
              <a:rPr lang="zh-CN" altLang="en-US" sz="2000" dirty="0"/>
              <a:t>合伙企业财产的转让是指合伙人将自己在合伙企业中的财 产份额部分或全部转让给他人的法律行为</a:t>
            </a:r>
            <a:r>
              <a:rPr lang="en-US" altLang="zh-CN" sz="2000" dirty="0" smtClean="0"/>
              <a:t>.</a:t>
            </a:r>
          </a:p>
          <a:p>
            <a:pPr indent="534988"/>
            <a:r>
              <a:rPr lang="en-US" altLang="zh-CN" sz="2000" dirty="0" smtClean="0"/>
              <a:t> (</a:t>
            </a:r>
            <a:r>
              <a:rPr lang="en-US" altLang="zh-CN" sz="2000" dirty="0"/>
              <a:t>3)</a:t>
            </a:r>
            <a:r>
              <a:rPr lang="zh-CN" altLang="en-US" sz="2000" dirty="0"/>
              <a:t>合伙企业财产的出质</a:t>
            </a:r>
            <a:r>
              <a:rPr lang="en-US" altLang="zh-CN" sz="2000" dirty="0"/>
              <a:t>.</a:t>
            </a:r>
            <a:r>
              <a:rPr lang="zh-CN" altLang="en-US" sz="2000" dirty="0"/>
              <a:t>合伙企业财产的出质</a:t>
            </a:r>
            <a:r>
              <a:rPr lang="en-US" altLang="zh-CN" sz="2000" dirty="0"/>
              <a:t>,</a:t>
            </a:r>
            <a:r>
              <a:rPr lang="zh-CN" altLang="en-US" sz="2000" dirty="0"/>
              <a:t>是指合伙人将其在合伙企业中的财产 份额作为质押物</a:t>
            </a:r>
            <a:r>
              <a:rPr lang="en-US" altLang="zh-CN" sz="2000" dirty="0"/>
              <a:t>,</a:t>
            </a:r>
            <a:r>
              <a:rPr lang="zh-CN" altLang="en-US" sz="2000" dirty="0"/>
              <a:t>用以进行债务担保的行为</a:t>
            </a:r>
            <a:r>
              <a:rPr lang="en-US" altLang="zh-CN" sz="2000" dirty="0"/>
              <a:t>. </a:t>
            </a:r>
            <a:endParaRPr lang="zh-CN" altLang="en-US" sz="2000" dirty="0"/>
          </a:p>
          <a:p>
            <a:pPr indent="266700"/>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5945880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90637" y="869091"/>
            <a:ext cx="11072499" cy="3662541"/>
          </a:xfrm>
          <a:prstGeom prst="rect">
            <a:avLst/>
          </a:prstGeom>
          <a:noFill/>
        </p:spPr>
        <p:txBody>
          <a:bodyPr wrap="square" rtlCol="0">
            <a:spAutoFit/>
          </a:bodyPr>
          <a:lstStyle/>
          <a:p>
            <a:r>
              <a:rPr lang="en-US" altLang="zh-CN" sz="2400" dirty="0"/>
              <a:t>(</a:t>
            </a:r>
            <a:r>
              <a:rPr lang="zh-CN" altLang="en-US" sz="2400" dirty="0" smtClean="0"/>
              <a:t>四</a:t>
            </a:r>
            <a:r>
              <a:rPr lang="en-US" altLang="zh-CN" sz="2400" dirty="0" smtClean="0"/>
              <a:t>)</a:t>
            </a:r>
            <a:r>
              <a:rPr lang="zh-CN" altLang="en-US" sz="2400" dirty="0"/>
              <a:t>普 通 合 伙 企 业 事 务 执 行 </a:t>
            </a:r>
            <a:endParaRPr lang="en-US" altLang="zh-CN" sz="2400" dirty="0" smtClean="0"/>
          </a:p>
          <a:p>
            <a:pPr indent="623888"/>
            <a:r>
              <a:rPr lang="en-US" altLang="zh-CN" sz="2400" dirty="0" smtClean="0"/>
              <a:t>1. </a:t>
            </a:r>
            <a:r>
              <a:rPr lang="zh-CN" altLang="en-US" sz="2400" dirty="0"/>
              <a:t>合伙企业事务执行的方式 </a:t>
            </a:r>
          </a:p>
          <a:p>
            <a:pPr indent="623888"/>
            <a:r>
              <a:rPr lang="zh-CN" altLang="en-US" sz="2000" dirty="0"/>
              <a:t>普通合伙企业是由普通合伙人共同出资设立的</a:t>
            </a:r>
            <a:r>
              <a:rPr lang="en-US" altLang="zh-CN" sz="2000" dirty="0"/>
              <a:t>,</a:t>
            </a:r>
            <a:r>
              <a:rPr lang="zh-CN" altLang="en-US" sz="2000" dirty="0"/>
              <a:t>合伙人共享合伙企业的收益</a:t>
            </a:r>
            <a:r>
              <a:rPr lang="en-US" altLang="zh-CN" sz="2000" dirty="0"/>
              <a:t>,</a:t>
            </a:r>
            <a:r>
              <a:rPr lang="zh-CN" altLang="en-US" sz="2000" dirty="0"/>
              <a:t>共担合伙 企业的风险</a:t>
            </a:r>
            <a:r>
              <a:rPr lang="en-US" altLang="zh-CN" sz="2000" dirty="0"/>
              <a:t>,</a:t>
            </a:r>
            <a:r>
              <a:rPr lang="zh-CN" altLang="en-US" sz="2000" dirty="0"/>
              <a:t>并对合伙企业的债务承担无限连带责任</a:t>
            </a:r>
            <a:r>
              <a:rPr lang="en-US" altLang="zh-CN" sz="2000" dirty="0"/>
              <a:t>. </a:t>
            </a:r>
            <a:endParaRPr lang="zh-CN" altLang="en-US" sz="2000" dirty="0"/>
          </a:p>
          <a:p>
            <a:pPr indent="623888"/>
            <a:r>
              <a:rPr lang="en-US" altLang="zh-CN" sz="2400" dirty="0" smtClean="0"/>
              <a:t>2. </a:t>
            </a:r>
            <a:r>
              <a:rPr lang="zh-CN" altLang="en-US" sz="2400" dirty="0" smtClean="0"/>
              <a:t>合伙企业事务执行及监督</a:t>
            </a:r>
            <a:endParaRPr lang="en-US" altLang="zh-CN" sz="2400" dirty="0" smtClean="0"/>
          </a:p>
          <a:p>
            <a:pPr indent="623888"/>
            <a:r>
              <a:rPr lang="en-US" altLang="zh-CN" sz="2000" dirty="0" smtClean="0"/>
              <a:t>(</a:t>
            </a:r>
            <a:r>
              <a:rPr lang="en-US" altLang="zh-CN" sz="2000" dirty="0"/>
              <a:t>1)</a:t>
            </a:r>
            <a:r>
              <a:rPr lang="zh-CN" altLang="en-US" sz="2000" dirty="0"/>
              <a:t>全体合伙人共同执行合伙企业事务</a:t>
            </a:r>
            <a:r>
              <a:rPr lang="en-US" altLang="zh-CN" sz="2000" dirty="0"/>
              <a:t>.</a:t>
            </a:r>
            <a:r>
              <a:rPr lang="zh-CN" altLang="en-US" sz="2000" dirty="0"/>
              <a:t>即合伙企业的事务由全体合伙人共同决定</a:t>
            </a:r>
            <a:r>
              <a:rPr lang="en-US" altLang="zh-CN" sz="2000" dirty="0"/>
              <a:t>,</a:t>
            </a:r>
            <a:r>
              <a:rPr lang="zh-CN" altLang="en-US" sz="2000" dirty="0" smtClean="0"/>
              <a:t>相互监督</a:t>
            </a:r>
            <a:r>
              <a:rPr lang="en-US" altLang="zh-CN" sz="2000" dirty="0"/>
              <a:t>. </a:t>
            </a:r>
            <a:endParaRPr lang="en-US" altLang="zh-CN" sz="2000" dirty="0" smtClean="0"/>
          </a:p>
          <a:p>
            <a:pPr indent="623888"/>
            <a:r>
              <a:rPr lang="en-US" altLang="zh-CN" sz="2000" dirty="0" smtClean="0"/>
              <a:t>(</a:t>
            </a:r>
            <a:r>
              <a:rPr lang="en-US" altLang="zh-CN" sz="2000" dirty="0"/>
              <a:t>2)</a:t>
            </a:r>
            <a:r>
              <a:rPr lang="zh-CN" altLang="en-US" sz="2000" dirty="0"/>
              <a:t>全体合伙人分别执行合伙企业事务</a:t>
            </a:r>
            <a:r>
              <a:rPr lang="en-US" altLang="zh-CN" sz="2000" dirty="0"/>
              <a:t>.</a:t>
            </a:r>
            <a:r>
              <a:rPr lang="zh-CN" altLang="en-US" sz="2000" dirty="0"/>
              <a:t>即合伙人只对自己负责的事务进行处理</a:t>
            </a:r>
            <a:r>
              <a:rPr lang="en-US" altLang="zh-CN" sz="2000" dirty="0"/>
              <a:t>,</a:t>
            </a:r>
            <a:r>
              <a:rPr lang="zh-CN" altLang="en-US" sz="2000" dirty="0"/>
              <a:t>并对 </a:t>
            </a:r>
          </a:p>
          <a:p>
            <a:pPr indent="623888"/>
            <a:r>
              <a:rPr lang="zh-CN" altLang="en-US" sz="2000" dirty="0"/>
              <a:t>外代表合伙企业</a:t>
            </a:r>
            <a:r>
              <a:rPr lang="en-US" altLang="zh-CN" sz="2000" dirty="0"/>
              <a:t>,</a:t>
            </a:r>
            <a:r>
              <a:rPr lang="zh-CN" altLang="en-US" sz="2000" dirty="0"/>
              <a:t>但合伙人可以对其他合伙人执行的事务提出异议</a:t>
            </a:r>
            <a:r>
              <a:rPr lang="en-US" altLang="zh-CN" sz="2000" dirty="0"/>
              <a:t>.</a:t>
            </a:r>
            <a:r>
              <a:rPr lang="zh-CN" altLang="en-US" sz="2000" dirty="0"/>
              <a:t>提出异议时</a:t>
            </a:r>
            <a:r>
              <a:rPr lang="en-US" altLang="zh-CN" sz="2000" dirty="0"/>
              <a:t>,</a:t>
            </a:r>
            <a:r>
              <a:rPr lang="zh-CN" altLang="en-US" sz="2000" dirty="0" smtClean="0"/>
              <a:t>应当暂停该项事务</a:t>
            </a:r>
            <a:r>
              <a:rPr lang="zh-CN" altLang="en-US" sz="2000" dirty="0"/>
              <a:t>的执行</a:t>
            </a:r>
            <a:r>
              <a:rPr lang="en-US" altLang="zh-CN" sz="2000" dirty="0" smtClean="0"/>
              <a:t>.</a:t>
            </a:r>
            <a:endParaRPr lang="zh-CN" altLang="en-US" sz="2000" dirty="0"/>
          </a:p>
          <a:p>
            <a:pPr indent="623888"/>
            <a:r>
              <a:rPr lang="en-US" altLang="zh-CN" sz="2000" dirty="0"/>
              <a:t>(3)</a:t>
            </a:r>
            <a:r>
              <a:rPr lang="zh-CN" altLang="en-US" sz="2000" dirty="0"/>
              <a:t>委托一个或者数个合伙人执行合伙企业事务</a:t>
            </a:r>
            <a:r>
              <a:rPr lang="en-US" altLang="zh-CN" sz="2000" dirty="0"/>
              <a:t>.</a:t>
            </a:r>
            <a:r>
              <a:rPr lang="zh-CN" altLang="en-US" sz="2000" dirty="0"/>
              <a:t>即委托一个或</a:t>
            </a:r>
            <a:r>
              <a:rPr lang="zh-CN" altLang="en-US" sz="2000" dirty="0" smtClean="0"/>
              <a:t>者数个合伙人作为合伙企业</a:t>
            </a:r>
            <a:r>
              <a:rPr lang="zh-CN" altLang="en-US" sz="2000" dirty="0"/>
              <a:t>的法人代表</a:t>
            </a:r>
            <a:r>
              <a:rPr lang="en-US" altLang="zh-CN" sz="2000" dirty="0"/>
              <a:t>,</a:t>
            </a:r>
            <a:r>
              <a:rPr lang="zh-CN" altLang="en-US" sz="2000" dirty="0"/>
              <a:t>执行合伙企业事务</a:t>
            </a:r>
            <a:r>
              <a:rPr lang="en-US" altLang="zh-CN" sz="2000" dirty="0"/>
              <a:t>,</a:t>
            </a:r>
            <a:r>
              <a:rPr lang="zh-CN" altLang="en-US" sz="2000" dirty="0"/>
              <a:t>其他合伙人不再执行合伙企业事务</a:t>
            </a:r>
            <a:r>
              <a:rPr lang="en-US" altLang="zh-CN" sz="2000" dirty="0" smtClean="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4293644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b="1" dirty="0" smtClean="0">
                <a:solidFill>
                  <a:srgbClr val="FFFFFF"/>
                </a:solidFill>
                <a:latin typeface="微软雅黑" pitchFamily="34" charset="-122"/>
                <a:ea typeface="微软雅黑" pitchFamily="34" charset="-122"/>
                <a:cs typeface="+mn-ea"/>
                <a:sym typeface="+mn-lt"/>
              </a:rPr>
              <a:t>引导案例</a:t>
            </a:r>
            <a:endParaRPr lang="zh-CN" altLang="en-US" sz="4000" b="1" dirty="0">
              <a:solidFill>
                <a:srgbClr val="FFFFFF"/>
              </a:solidFill>
              <a:latin typeface="微软雅黑" pitchFamily="34" charset="-122"/>
              <a:ea typeface="微软雅黑" pitchFamily="34" charset="-122"/>
              <a:cs typeface="+mn-ea"/>
              <a:sym typeface="+mn-lt"/>
            </a:endParaRPr>
          </a:p>
        </p:txBody>
      </p:sp>
      <p:sp>
        <p:nvSpPr>
          <p:cNvPr id="13" name="文本框 12"/>
          <p:cNvSpPr txBox="1"/>
          <p:nvPr/>
        </p:nvSpPr>
        <p:spPr>
          <a:xfrm>
            <a:off x="1701670" y="1091932"/>
            <a:ext cx="9762450" cy="1200329"/>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张华、李小林、赵锐三个注册会计师各</a:t>
            </a:r>
            <a:r>
              <a:rPr lang="zh-CN" altLang="en-US" sz="2400" dirty="0" smtClean="0">
                <a:latin typeface="宋体" pitchFamily="2" charset="-122"/>
                <a:ea typeface="宋体" pitchFamily="2" charset="-122"/>
                <a:cs typeface="Arial Unicode MS" pitchFamily="34" charset="-122"/>
              </a:rPr>
              <a:t>出资</a:t>
            </a:r>
            <a:r>
              <a:rPr lang="en-US" altLang="zh-CN" sz="2400" dirty="0" smtClean="0">
                <a:latin typeface="宋体" pitchFamily="2" charset="-122"/>
                <a:ea typeface="宋体" pitchFamily="2" charset="-122"/>
                <a:cs typeface="Arial Unicode MS" pitchFamily="34" charset="-122"/>
              </a:rPr>
              <a:t>100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设立一会计师事务所</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张华在</a:t>
            </a:r>
            <a:r>
              <a:rPr lang="zh-CN" altLang="en-US" sz="2400" dirty="0" smtClean="0">
                <a:latin typeface="宋体" pitchFamily="2" charset="-122"/>
                <a:ea typeface="宋体" pitchFamily="2" charset="-122"/>
                <a:cs typeface="Arial Unicode MS" pitchFamily="34" charset="-122"/>
              </a:rPr>
              <a:t>执业</a:t>
            </a:r>
            <a:r>
              <a:rPr lang="zh-CN" altLang="en-US" sz="2400" dirty="0">
                <a:latin typeface="宋体" pitchFamily="2" charset="-122"/>
                <a:ea typeface="宋体" pitchFamily="2" charset="-122"/>
                <a:cs typeface="Arial Unicode MS" pitchFamily="34" charset="-122"/>
              </a:rPr>
              <a:t>过程中因重大过失</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给会计师事务所</a:t>
            </a:r>
            <a:r>
              <a:rPr lang="zh-CN" altLang="en-US" sz="2400" dirty="0" smtClean="0">
                <a:latin typeface="宋体" pitchFamily="2" charset="-122"/>
                <a:ea typeface="宋体" pitchFamily="2" charset="-122"/>
                <a:cs typeface="Arial Unicode MS" pitchFamily="34" charset="-122"/>
              </a:rPr>
              <a:t>造成</a:t>
            </a:r>
            <a:r>
              <a:rPr lang="en-US" altLang="zh-CN" sz="2400" dirty="0" smtClean="0">
                <a:latin typeface="宋体" pitchFamily="2" charset="-122"/>
                <a:ea typeface="宋体" pitchFamily="2" charset="-122"/>
                <a:cs typeface="Arial Unicode MS" pitchFamily="34" charset="-122"/>
              </a:rPr>
              <a:t>1000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元的债务</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会计师事务所的全部</a:t>
            </a:r>
            <a:r>
              <a:rPr lang="zh-CN" altLang="en-US" sz="2400" dirty="0" smtClean="0">
                <a:latin typeface="宋体" pitchFamily="2" charset="-122"/>
                <a:ea typeface="宋体" pitchFamily="2" charset="-122"/>
                <a:cs typeface="Arial Unicode MS" pitchFamily="34" charset="-122"/>
              </a:rPr>
              <a:t>财产为</a:t>
            </a:r>
            <a:r>
              <a:rPr lang="en-US" altLang="zh-CN" sz="2400" dirty="0" smtClean="0">
                <a:latin typeface="宋体" pitchFamily="2" charset="-122"/>
                <a:ea typeface="宋体" pitchFamily="2" charset="-122"/>
                <a:cs typeface="Arial Unicode MS" pitchFamily="34" charset="-122"/>
              </a:rPr>
              <a:t>600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2816116"/>
            <a:ext cx="9762450" cy="1815882"/>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cs typeface="Arial Unicode MS" pitchFamily="34" charset="-122"/>
              </a:rPr>
              <a:t>问题：</a:t>
            </a:r>
            <a:endParaRPr lang="en-US" altLang="zh-CN" sz="2800" dirty="0" smtClean="0">
              <a:latin typeface="微软雅黑" pitchFamily="34" charset="-122"/>
              <a:ea typeface="微软雅黑" pitchFamily="34" charset="-122"/>
              <a:cs typeface="Arial Unicode MS" pitchFamily="34" charset="-122"/>
            </a:endParaRPr>
          </a:p>
          <a:p>
            <a:r>
              <a:rPr lang="en-US" altLang="zh-CN" sz="2800" dirty="0" smtClean="0">
                <a:latin typeface="微软雅黑" pitchFamily="34" charset="-122"/>
                <a:ea typeface="微软雅黑" pitchFamily="34" charset="-122"/>
                <a:cs typeface="Arial Unicode MS" pitchFamily="34" charset="-122"/>
              </a:rPr>
              <a:t>(</a:t>
            </a:r>
            <a:r>
              <a:rPr lang="zh-CN" altLang="en-US" sz="2800" dirty="0" smtClean="0">
                <a:latin typeface="微软雅黑" pitchFamily="34" charset="-122"/>
                <a:ea typeface="微软雅黑" pitchFamily="34" charset="-122"/>
                <a:cs typeface="Arial Unicode MS" pitchFamily="34" charset="-122"/>
              </a:rPr>
              <a:t>１ </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以会计师事务所的全部财产</a:t>
            </a:r>
            <a:r>
              <a:rPr lang="zh-CN" altLang="en-US" sz="2800" dirty="0" smtClean="0">
                <a:latin typeface="微软雅黑" pitchFamily="34" charset="-122"/>
                <a:ea typeface="微软雅黑" pitchFamily="34" charset="-122"/>
                <a:cs typeface="Arial Unicode MS" pitchFamily="34" charset="-122"/>
              </a:rPr>
              <a:t>支付</a:t>
            </a:r>
            <a:r>
              <a:rPr lang="en-US" altLang="zh-CN" sz="2800" dirty="0" smtClean="0">
                <a:latin typeface="微软雅黑" pitchFamily="34" charset="-122"/>
                <a:ea typeface="微软雅黑" pitchFamily="34" charset="-122"/>
                <a:cs typeface="Arial Unicode MS" pitchFamily="34" charset="-122"/>
              </a:rPr>
              <a:t>1000</a:t>
            </a:r>
            <a:r>
              <a:rPr lang="zh-CN" altLang="en-US" sz="2800" dirty="0" smtClean="0">
                <a:latin typeface="微软雅黑" pitchFamily="34" charset="-122"/>
                <a:ea typeface="微软雅黑" pitchFamily="34" charset="-122"/>
                <a:cs typeface="Arial Unicode MS" pitchFamily="34" charset="-122"/>
              </a:rPr>
              <a:t>万</a:t>
            </a:r>
            <a:r>
              <a:rPr lang="zh-CN" altLang="en-US" sz="2800" dirty="0">
                <a:latin typeface="微软雅黑" pitchFamily="34" charset="-122"/>
                <a:ea typeface="微软雅黑" pitchFamily="34" charset="-122"/>
                <a:cs typeface="Arial Unicode MS" pitchFamily="34" charset="-122"/>
              </a:rPr>
              <a:t>元的债务</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不足的 </a:t>
            </a:r>
            <a:r>
              <a:rPr lang="en-US" altLang="zh-CN" sz="2800" dirty="0" smtClean="0">
                <a:latin typeface="微软雅黑" pitchFamily="34" charset="-122"/>
                <a:ea typeface="微软雅黑" pitchFamily="34" charset="-122"/>
                <a:cs typeface="Arial Unicode MS" pitchFamily="34" charset="-122"/>
              </a:rPr>
              <a:t>400</a:t>
            </a:r>
            <a:r>
              <a:rPr lang="zh-CN" altLang="en-US" sz="2800" dirty="0" smtClean="0">
                <a:latin typeface="微软雅黑" pitchFamily="34" charset="-122"/>
                <a:ea typeface="微软雅黑" pitchFamily="34" charset="-122"/>
                <a:cs typeface="Arial Unicode MS" pitchFamily="34" charset="-122"/>
              </a:rPr>
              <a:t>万</a:t>
            </a:r>
            <a:r>
              <a:rPr lang="zh-CN" altLang="en-US" sz="2800" dirty="0">
                <a:latin typeface="微软雅黑" pitchFamily="34" charset="-122"/>
                <a:ea typeface="微软雅黑" pitchFamily="34" charset="-122"/>
                <a:cs typeface="Arial Unicode MS" pitchFamily="34" charset="-122"/>
              </a:rPr>
              <a:t>元</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李小林、</a:t>
            </a:r>
            <a:r>
              <a:rPr lang="zh-CN" altLang="en-US" sz="2800" dirty="0" smtClean="0">
                <a:latin typeface="微软雅黑" pitchFamily="34" charset="-122"/>
                <a:ea typeface="微软雅黑" pitchFamily="34" charset="-122"/>
                <a:cs typeface="Arial Unicode MS" pitchFamily="34" charset="-122"/>
              </a:rPr>
              <a:t>赵锐是否</a:t>
            </a:r>
            <a:r>
              <a:rPr lang="zh-CN" altLang="en-US" sz="2800" dirty="0">
                <a:latin typeface="微软雅黑" pitchFamily="34" charset="-122"/>
                <a:ea typeface="微软雅黑" pitchFamily="34" charset="-122"/>
                <a:cs typeface="Arial Unicode MS" pitchFamily="34" charset="-122"/>
              </a:rPr>
              <a:t>承担无限连带清偿责任</a:t>
            </a:r>
            <a:r>
              <a:rPr lang="en-US" altLang="zh-CN" sz="2800" dirty="0">
                <a:latin typeface="微软雅黑" pitchFamily="34" charset="-122"/>
                <a:ea typeface="微软雅黑" pitchFamily="34" charset="-122"/>
                <a:cs typeface="Arial Unicode MS" pitchFamily="34" charset="-122"/>
              </a:rPr>
              <a:t>?</a:t>
            </a:r>
          </a:p>
          <a:p>
            <a:r>
              <a:rPr lang="en-US" altLang="zh-CN" sz="2800" dirty="0" smtClean="0">
                <a:latin typeface="微软雅黑" pitchFamily="34" charset="-122"/>
                <a:ea typeface="微软雅黑" pitchFamily="34" charset="-122"/>
                <a:cs typeface="Arial Unicode MS" pitchFamily="34" charset="-122"/>
              </a:rPr>
              <a:t>(</a:t>
            </a:r>
            <a:r>
              <a:rPr lang="zh-CN" altLang="en-US" sz="2800" dirty="0" smtClean="0">
                <a:latin typeface="微软雅黑" pitchFamily="34" charset="-122"/>
                <a:ea typeface="微软雅黑" pitchFamily="34" charset="-122"/>
                <a:cs typeface="Arial Unicode MS" pitchFamily="34" charset="-122"/>
              </a:rPr>
              <a:t>２ </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合伙人张华是否应对会计师事务所的损失承担赔偿责任</a:t>
            </a:r>
            <a:r>
              <a:rPr lang="en-US" altLang="zh-CN" sz="2800" dirty="0" smtClean="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49813531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5878532"/>
          </a:xfrm>
          <a:prstGeom prst="rect">
            <a:avLst/>
          </a:prstGeom>
          <a:noFill/>
        </p:spPr>
        <p:txBody>
          <a:bodyPr wrap="square" rtlCol="0">
            <a:spAutoFit/>
          </a:bodyPr>
          <a:lstStyle/>
          <a:p>
            <a:r>
              <a:rPr lang="en-US" altLang="zh-CN" sz="2400" dirty="0"/>
              <a:t>(</a:t>
            </a:r>
            <a:r>
              <a:rPr lang="zh-CN" altLang="en-US" sz="2400" dirty="0" smtClean="0"/>
              <a:t>四</a:t>
            </a:r>
            <a:r>
              <a:rPr lang="en-US" altLang="zh-CN" sz="2400" dirty="0" smtClean="0"/>
              <a:t>)</a:t>
            </a:r>
            <a:r>
              <a:rPr lang="zh-CN" altLang="en-US" sz="2400" dirty="0"/>
              <a:t>普 通 合 伙 企 业 事 务 执 行 </a:t>
            </a:r>
            <a:endParaRPr lang="en-US" altLang="zh-CN" sz="2400" dirty="0" smtClean="0"/>
          </a:p>
          <a:p>
            <a:pPr marL="534988"/>
            <a:r>
              <a:rPr lang="en-US" altLang="zh-CN" sz="2400" dirty="0" smtClean="0"/>
              <a:t>3.</a:t>
            </a:r>
            <a:r>
              <a:rPr lang="zh-CN" altLang="en-US" sz="2400" dirty="0" smtClean="0"/>
              <a:t>应当经全体合伙人</a:t>
            </a:r>
            <a:r>
              <a:rPr lang="zh-CN" altLang="en-US" sz="2400" dirty="0"/>
              <a:t>一致同意的事项 </a:t>
            </a:r>
            <a:endParaRPr lang="en-US" altLang="zh-CN" sz="2400" dirty="0" smtClean="0"/>
          </a:p>
          <a:p>
            <a:pPr marL="534988"/>
            <a:r>
              <a:rPr lang="zh-CN" altLang="en-US" sz="2000" dirty="0" smtClean="0"/>
              <a:t>为维护合伙企业</a:t>
            </a:r>
            <a:r>
              <a:rPr lang="zh-CN" altLang="en-US" sz="2000" dirty="0"/>
              <a:t>的整体利益和交易安全</a:t>
            </a:r>
            <a:r>
              <a:rPr lang="en-US" altLang="zh-CN" sz="2000" dirty="0"/>
              <a:t>,</a:t>
            </a:r>
            <a:r>
              <a:rPr lang="zh-CN" altLang="en-US" sz="2000" dirty="0"/>
              <a:t>同时保障每一位合伙人的利益</a:t>
            </a:r>
            <a:r>
              <a:rPr lang="en-US" altLang="zh-CN" sz="2000" dirty="0"/>
              <a:t>,«</a:t>
            </a:r>
            <a:r>
              <a:rPr lang="zh-CN" altLang="en-US" sz="2000" dirty="0"/>
              <a:t>合伙企业法</a:t>
            </a:r>
            <a:r>
              <a:rPr lang="en-US" altLang="zh-CN" sz="2000" dirty="0"/>
              <a:t>» </a:t>
            </a:r>
            <a:r>
              <a:rPr lang="zh-CN" altLang="en-US" sz="2000" dirty="0" smtClean="0"/>
              <a:t>规</a:t>
            </a:r>
            <a:r>
              <a:rPr lang="zh-CN" altLang="en-US" sz="2000" dirty="0"/>
              <a:t>定</a:t>
            </a:r>
            <a:r>
              <a:rPr lang="en-US" altLang="zh-CN" sz="2000" dirty="0"/>
              <a:t>:</a:t>
            </a:r>
            <a:r>
              <a:rPr lang="zh-CN" altLang="en-US" sz="2000" dirty="0"/>
              <a:t>除合伙协议另有约定外</a:t>
            </a:r>
            <a:r>
              <a:rPr lang="en-US" altLang="zh-CN" sz="2000" dirty="0"/>
              <a:t>,</a:t>
            </a:r>
            <a:r>
              <a:rPr lang="zh-CN" altLang="en-US" sz="2000" dirty="0"/>
              <a:t>合伙企业的下列事项应当经全体合伙人一致同意</a:t>
            </a:r>
            <a:r>
              <a:rPr lang="en-US" altLang="zh-CN" sz="2000" dirty="0"/>
              <a:t>:</a:t>
            </a:r>
            <a:r>
              <a:rPr lang="zh-CN" altLang="en-US" sz="2000" dirty="0" smtClean="0"/>
              <a:t>改变合伙企业</a:t>
            </a:r>
            <a:r>
              <a:rPr lang="zh-CN" altLang="en-US" sz="2000" dirty="0"/>
              <a:t>的名称</a:t>
            </a:r>
            <a:r>
              <a:rPr lang="en-US" altLang="zh-CN" sz="2000" dirty="0"/>
              <a:t>;</a:t>
            </a:r>
            <a:r>
              <a:rPr lang="zh-CN" altLang="en-US" sz="2000" dirty="0"/>
              <a:t>改变合伙企业的经营范围、主要经营场所的地点</a:t>
            </a:r>
            <a:r>
              <a:rPr lang="en-US" altLang="zh-CN" sz="2000" dirty="0"/>
              <a:t>;</a:t>
            </a:r>
            <a:r>
              <a:rPr lang="zh-CN" altLang="en-US" sz="2000" dirty="0"/>
              <a:t>处分合伙企业的不动产</a:t>
            </a:r>
            <a:r>
              <a:rPr lang="en-US" altLang="zh-CN" sz="2000" dirty="0"/>
              <a:t>;</a:t>
            </a:r>
            <a:r>
              <a:rPr lang="zh-CN" altLang="en-US" sz="2000" dirty="0" smtClean="0"/>
              <a:t>转让或</a:t>
            </a:r>
            <a:r>
              <a:rPr lang="zh-CN" altLang="en-US" sz="2000" dirty="0"/>
              <a:t>者处分合伙企业的知识产权和其他财产权利</a:t>
            </a:r>
            <a:r>
              <a:rPr lang="en-US" altLang="zh-CN" sz="2000" dirty="0"/>
              <a:t>;</a:t>
            </a:r>
            <a:r>
              <a:rPr lang="zh-CN" altLang="en-US" sz="2000" dirty="0"/>
              <a:t>以合伙企业名义为他人提供担保</a:t>
            </a:r>
            <a:r>
              <a:rPr lang="en-US" altLang="zh-CN" sz="2000" dirty="0"/>
              <a:t>;</a:t>
            </a:r>
            <a:r>
              <a:rPr lang="zh-CN" altLang="en-US" sz="2000" dirty="0"/>
              <a:t>聘任合伙 人以外的人担任合伙企业的经营管理人员</a:t>
            </a:r>
            <a:r>
              <a:rPr lang="en-US" altLang="zh-CN" sz="2000" dirty="0"/>
              <a:t>. </a:t>
            </a:r>
            <a:endParaRPr lang="zh-CN" altLang="en-US" sz="2000" dirty="0"/>
          </a:p>
          <a:p>
            <a:pPr marL="534988"/>
            <a:r>
              <a:rPr lang="en-US" altLang="zh-CN" sz="2400" dirty="0" smtClean="0"/>
              <a:t>4.</a:t>
            </a:r>
            <a:r>
              <a:rPr lang="zh-CN" altLang="en-US" sz="2400" dirty="0" smtClean="0"/>
              <a:t>合伙企业</a:t>
            </a:r>
            <a:r>
              <a:rPr lang="zh-CN" altLang="en-US" sz="2400" dirty="0"/>
              <a:t>的损益分配 </a:t>
            </a:r>
            <a:endParaRPr lang="en-US" altLang="zh-CN" sz="2400" dirty="0" smtClean="0"/>
          </a:p>
          <a:p>
            <a:pPr marL="534988"/>
            <a:r>
              <a:rPr lang="zh-CN" altLang="en-US" sz="2000" dirty="0" smtClean="0"/>
              <a:t>合伙企业</a:t>
            </a:r>
            <a:r>
              <a:rPr lang="zh-CN" altLang="en-US" sz="2000" dirty="0"/>
              <a:t>的损益分配包括合伙企业的利润分配与亏损分担两个方面</a:t>
            </a:r>
            <a:r>
              <a:rPr lang="en-US" altLang="zh-CN" sz="2000" dirty="0"/>
              <a:t>.«</a:t>
            </a:r>
            <a:r>
              <a:rPr lang="zh-CN" altLang="en-US" sz="2000" dirty="0"/>
              <a:t>合伙企业法</a:t>
            </a:r>
            <a:r>
              <a:rPr lang="en-US" altLang="zh-CN" sz="2000" dirty="0"/>
              <a:t>»</a:t>
            </a:r>
            <a:r>
              <a:rPr lang="zh-CN" altLang="en-US" sz="2000" dirty="0" smtClean="0"/>
              <a:t>作了原则</a:t>
            </a:r>
            <a:r>
              <a:rPr lang="zh-CN" altLang="en-US" sz="2000" dirty="0"/>
              <a:t>性规定</a:t>
            </a:r>
            <a:r>
              <a:rPr lang="en-US" altLang="zh-CN" sz="2000" dirty="0"/>
              <a:t>.</a:t>
            </a:r>
            <a:br>
              <a:rPr lang="en-US" altLang="zh-CN" sz="2000" dirty="0"/>
            </a:br>
            <a:r>
              <a:rPr lang="en-US" altLang="zh-CN" sz="2000" dirty="0"/>
              <a:t>(1)</a:t>
            </a:r>
            <a:r>
              <a:rPr lang="zh-CN" altLang="en-US" sz="2000" dirty="0"/>
              <a:t>合伙企业的利润分配与亏损分担</a:t>
            </a:r>
            <a:r>
              <a:rPr lang="en-US" altLang="zh-CN" sz="2000" dirty="0"/>
              <a:t>,</a:t>
            </a:r>
            <a:r>
              <a:rPr lang="zh-CN" altLang="en-US" sz="2000" dirty="0"/>
              <a:t>按照合伙协议的约定办理</a:t>
            </a:r>
            <a:r>
              <a:rPr lang="en-US" altLang="zh-CN" sz="2000" dirty="0" smtClean="0"/>
              <a:t>.</a:t>
            </a:r>
          </a:p>
          <a:p>
            <a:pPr marL="534988"/>
            <a:r>
              <a:rPr lang="en-US" altLang="zh-CN" sz="2000" dirty="0" smtClean="0"/>
              <a:t> </a:t>
            </a:r>
            <a:r>
              <a:rPr lang="en-US" altLang="zh-CN" sz="2000" dirty="0"/>
              <a:t>(2)</a:t>
            </a:r>
            <a:r>
              <a:rPr lang="zh-CN" altLang="en-US" sz="2000" dirty="0"/>
              <a:t>合伙协议未约定或者约定不明确的</a:t>
            </a:r>
            <a:r>
              <a:rPr lang="en-US" altLang="zh-CN" sz="2000" dirty="0"/>
              <a:t>,</a:t>
            </a:r>
            <a:r>
              <a:rPr lang="zh-CN" altLang="en-US" sz="2000" dirty="0"/>
              <a:t>由合伙人协商决定</a:t>
            </a:r>
            <a:r>
              <a:rPr lang="en-US" altLang="zh-CN" sz="2000" dirty="0"/>
              <a:t>;</a:t>
            </a:r>
            <a:r>
              <a:rPr lang="zh-CN" altLang="en-US" sz="2000" dirty="0"/>
              <a:t>协商不成的</a:t>
            </a:r>
            <a:r>
              <a:rPr lang="en-US" altLang="zh-CN" sz="2000" dirty="0"/>
              <a:t>,</a:t>
            </a:r>
            <a:r>
              <a:rPr lang="zh-CN" altLang="en-US" sz="2000" dirty="0" smtClean="0"/>
              <a:t>由合伙人按照实缴出资</a:t>
            </a:r>
            <a:r>
              <a:rPr lang="zh-CN" altLang="en-US" sz="2000" dirty="0"/>
              <a:t>比例分配、分担</a:t>
            </a:r>
            <a:r>
              <a:rPr lang="en-US" altLang="zh-CN" sz="2000" dirty="0"/>
              <a:t>;</a:t>
            </a:r>
            <a:r>
              <a:rPr lang="zh-CN" altLang="en-US" sz="2000" dirty="0"/>
              <a:t>无法确定出资比例的</a:t>
            </a:r>
            <a:r>
              <a:rPr lang="en-US" altLang="zh-CN" sz="2000" dirty="0"/>
              <a:t>,</a:t>
            </a:r>
            <a:r>
              <a:rPr lang="zh-CN" altLang="en-US" sz="2000" dirty="0"/>
              <a:t>由合伙人平均分配、分担</a:t>
            </a:r>
            <a:r>
              <a:rPr lang="en-US" altLang="zh-CN" sz="2000" dirty="0"/>
              <a:t>. </a:t>
            </a:r>
            <a:endParaRPr lang="en-US" altLang="zh-CN" sz="2000" dirty="0" smtClean="0"/>
          </a:p>
          <a:p>
            <a:pPr marL="534988"/>
            <a:r>
              <a:rPr lang="en-US" altLang="zh-CN" sz="2000" dirty="0" smtClean="0"/>
              <a:t>(</a:t>
            </a:r>
            <a:r>
              <a:rPr lang="en-US" altLang="zh-CN" sz="2000" dirty="0"/>
              <a:t>3)</a:t>
            </a:r>
            <a:r>
              <a:rPr lang="zh-CN" altLang="en-US" sz="2000" dirty="0"/>
              <a:t>合伙协议不得约定将全部利润分配给部分合伙人或</a:t>
            </a:r>
            <a:r>
              <a:rPr lang="zh-CN" altLang="en-US" sz="2000" dirty="0" smtClean="0"/>
              <a:t>者由部分合伙人承担全部亏损</a:t>
            </a:r>
            <a:r>
              <a:rPr lang="en-US" altLang="zh-CN" sz="2000" dirty="0"/>
              <a:t>.</a:t>
            </a:r>
            <a:br>
              <a:rPr lang="en-US" altLang="zh-CN" sz="2000" dirty="0"/>
            </a:br>
            <a:r>
              <a:rPr lang="en-US" altLang="zh-CN" sz="2400" dirty="0" smtClean="0"/>
              <a:t>5.</a:t>
            </a:r>
            <a:r>
              <a:rPr lang="zh-CN" altLang="en-US" sz="2400" dirty="0" smtClean="0"/>
              <a:t>合伙人及</a:t>
            </a:r>
            <a:r>
              <a:rPr lang="zh-CN" altLang="en-US" sz="2400" dirty="0"/>
              <a:t>其他经营管理人员的义务 </a:t>
            </a:r>
          </a:p>
          <a:p>
            <a:pPr marL="534988"/>
            <a:r>
              <a:rPr lang="zh-CN" altLang="en-US" sz="2000" dirty="0"/>
              <a:t>合伙人不得自营或者同他人合作经营与本合伙企业相竞争的业务</a:t>
            </a:r>
            <a:r>
              <a:rPr lang="en-US" altLang="zh-CN" sz="2000" dirty="0"/>
              <a:t>.</a:t>
            </a:r>
            <a:r>
              <a:rPr lang="zh-CN" altLang="en-US" sz="2000" dirty="0" smtClean="0"/>
              <a:t>除合伙协议另有约定</a:t>
            </a:r>
            <a:r>
              <a:rPr lang="zh-CN" altLang="en-US" sz="2000" dirty="0"/>
              <a:t>或者经全体合伙人一致同意外</a:t>
            </a:r>
            <a:r>
              <a:rPr lang="en-US" altLang="zh-CN" sz="2000" dirty="0"/>
              <a:t>,</a:t>
            </a:r>
            <a:r>
              <a:rPr lang="zh-CN" altLang="en-US" sz="2000" dirty="0"/>
              <a:t>合伙人不得同本合伙企业进行交易</a:t>
            </a:r>
            <a:r>
              <a:rPr lang="en-US" altLang="zh-CN" sz="2000" dirty="0"/>
              <a:t>.</a:t>
            </a:r>
            <a:r>
              <a:rPr lang="zh-CN" altLang="en-US" sz="2000" dirty="0"/>
              <a:t>合伙人不得从事损 害本合伙企业利益的活动</a:t>
            </a:r>
            <a:r>
              <a:rPr lang="en-US" altLang="zh-CN" sz="2000" dirty="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7755507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462760"/>
          </a:xfrm>
          <a:prstGeom prst="rect">
            <a:avLst/>
          </a:prstGeom>
          <a:noFill/>
        </p:spPr>
        <p:txBody>
          <a:bodyPr wrap="square" rtlCol="0">
            <a:spAutoFit/>
          </a:bodyPr>
          <a:lstStyle/>
          <a:p>
            <a:r>
              <a:rPr lang="en-US" altLang="zh-CN" sz="2400" dirty="0"/>
              <a:t>(</a:t>
            </a:r>
            <a:r>
              <a:rPr lang="zh-CN" altLang="en-US" sz="2400" dirty="0"/>
              <a:t>五</a:t>
            </a:r>
            <a:r>
              <a:rPr lang="en-US" altLang="zh-CN" sz="2400" dirty="0"/>
              <a:t>)</a:t>
            </a:r>
            <a:r>
              <a:rPr lang="zh-CN" altLang="en-US" sz="2400" dirty="0"/>
              <a:t>普通合伙企业与第三人的关</a:t>
            </a:r>
            <a:r>
              <a:rPr lang="zh-CN" altLang="en-US" sz="2400" dirty="0" smtClean="0"/>
              <a:t>系</a:t>
            </a:r>
            <a:endParaRPr lang="en-US" altLang="zh-CN" sz="2400" dirty="0" smtClean="0"/>
          </a:p>
          <a:p>
            <a:r>
              <a:rPr lang="en-US" altLang="zh-CN" sz="2400" b="1" dirty="0" smtClean="0"/>
              <a:t>1.</a:t>
            </a:r>
            <a:r>
              <a:rPr lang="zh-CN" altLang="en-US" sz="2400" b="1" dirty="0" smtClean="0"/>
              <a:t>合伙企业</a:t>
            </a:r>
            <a:r>
              <a:rPr lang="zh-CN" altLang="en-US" sz="2400" b="1" dirty="0"/>
              <a:t>与善意第三人的关系 </a:t>
            </a:r>
          </a:p>
          <a:p>
            <a:r>
              <a:rPr lang="zh-CN" altLang="en-US" sz="2000" dirty="0"/>
              <a:t>在处理合伙企业与善意第三人的关系时</a:t>
            </a:r>
            <a:r>
              <a:rPr lang="en-US" altLang="zh-CN" sz="2000" dirty="0"/>
              <a:t>,</a:t>
            </a:r>
            <a:r>
              <a:rPr lang="zh-CN" altLang="en-US" sz="2000" dirty="0"/>
              <a:t>应当遵循自愿、公平和诚实信用的原则</a:t>
            </a:r>
            <a:r>
              <a:rPr lang="en-US" altLang="zh-CN" sz="2000" dirty="0"/>
              <a:t>.</a:t>
            </a:r>
            <a:r>
              <a:rPr lang="zh-CN" altLang="en-US" sz="2000" dirty="0"/>
              <a:t>合伙 企业对合伙人执行合伙企业事务以及对外代表合伙企业权利的限制</a:t>
            </a:r>
            <a:r>
              <a:rPr lang="en-US" altLang="zh-CN" sz="2000" dirty="0"/>
              <a:t>,</a:t>
            </a:r>
            <a:r>
              <a:rPr lang="zh-CN" altLang="en-US" sz="2000" dirty="0"/>
              <a:t>不得对抗善意第三人</a:t>
            </a:r>
            <a:r>
              <a:rPr lang="en-US" altLang="zh-CN" sz="2000" dirty="0"/>
              <a:t>. </a:t>
            </a:r>
            <a:endParaRPr lang="zh-CN" altLang="en-US" sz="2000" dirty="0"/>
          </a:p>
          <a:p>
            <a:r>
              <a:rPr lang="en-US" altLang="zh-CN" sz="2400" b="1" dirty="0" smtClean="0"/>
              <a:t>2.</a:t>
            </a:r>
            <a:r>
              <a:rPr lang="zh-CN" altLang="en-US" sz="2400" b="1" dirty="0" smtClean="0"/>
              <a:t>合伙企业与债权</a:t>
            </a:r>
            <a:r>
              <a:rPr lang="zh-CN" altLang="en-US" sz="2400" b="1" dirty="0"/>
              <a:t>人的关系 </a:t>
            </a:r>
            <a:endParaRPr lang="en-US" altLang="zh-CN" sz="2400" b="1" dirty="0" smtClean="0"/>
          </a:p>
          <a:p>
            <a:r>
              <a:rPr lang="zh-CN" altLang="en-US" sz="2000" dirty="0" smtClean="0"/>
              <a:t>合伙企业以其财产清偿合伙企业</a:t>
            </a:r>
            <a:r>
              <a:rPr lang="zh-CN" altLang="en-US" sz="2000" dirty="0"/>
              <a:t>的债务</a:t>
            </a:r>
            <a:r>
              <a:rPr lang="en-US" altLang="zh-CN" sz="2000" dirty="0"/>
              <a:t>,</a:t>
            </a:r>
            <a:r>
              <a:rPr lang="zh-CN" altLang="en-US" sz="2000" dirty="0"/>
              <a:t>不足部分</a:t>
            </a:r>
            <a:r>
              <a:rPr lang="en-US" altLang="zh-CN" sz="2000" dirty="0"/>
              <a:t>,</a:t>
            </a:r>
            <a:r>
              <a:rPr lang="zh-CN" altLang="en-US" sz="2000" dirty="0"/>
              <a:t>债权人可以向合伙</a:t>
            </a:r>
            <a:r>
              <a:rPr lang="zh-CN" altLang="en-US" sz="2000" dirty="0" smtClean="0"/>
              <a:t>人中的一人或数人请求清偿剩余</a:t>
            </a:r>
            <a:r>
              <a:rPr lang="zh-CN" altLang="en-US" sz="2000" dirty="0"/>
              <a:t>部分的债务</a:t>
            </a:r>
            <a:r>
              <a:rPr lang="en-US" altLang="zh-CN" sz="2000" dirty="0"/>
              <a:t>.</a:t>
            </a:r>
            <a:r>
              <a:rPr lang="zh-CN" altLang="en-US" sz="2000" dirty="0"/>
              <a:t>被请求的合伙人应当以其可执行的财产</a:t>
            </a:r>
            <a:r>
              <a:rPr lang="en-US" altLang="zh-CN" sz="2000" dirty="0"/>
              <a:t>,</a:t>
            </a:r>
            <a:r>
              <a:rPr lang="zh-CN" altLang="en-US" sz="2000" dirty="0"/>
              <a:t>满足债权人的请求</a:t>
            </a:r>
            <a:r>
              <a:rPr lang="en-US" altLang="zh-CN" sz="2000" dirty="0"/>
              <a:t>. </a:t>
            </a:r>
            <a:r>
              <a:rPr lang="zh-CN" altLang="en-US" sz="2000" dirty="0"/>
              <a:t>所清偿数额超过其应当承担的数额时</a:t>
            </a:r>
            <a:r>
              <a:rPr lang="en-US" altLang="zh-CN" sz="2000" dirty="0"/>
              <a:t>,</a:t>
            </a:r>
            <a:r>
              <a:rPr lang="zh-CN" altLang="en-US" sz="2000" dirty="0"/>
              <a:t>有权向其他普通合伙人追偿</a:t>
            </a:r>
            <a:r>
              <a:rPr lang="en-US" altLang="zh-CN" sz="2000" dirty="0"/>
              <a:t>.</a:t>
            </a:r>
            <a:r>
              <a:rPr lang="zh-CN" altLang="en-US" sz="2000" dirty="0"/>
              <a:t>各合伙人清偿债务比 例</a:t>
            </a:r>
            <a:r>
              <a:rPr lang="en-US" altLang="zh-CN" sz="2000" dirty="0"/>
              <a:t>,</a:t>
            </a:r>
            <a:r>
              <a:rPr lang="zh-CN" altLang="en-US" sz="2000" dirty="0"/>
              <a:t>合伙协议未约定或约定不明确的</a:t>
            </a:r>
            <a:r>
              <a:rPr lang="en-US" altLang="zh-CN" sz="2000" dirty="0"/>
              <a:t>,</a:t>
            </a:r>
            <a:r>
              <a:rPr lang="zh-CN" altLang="en-US" sz="2000" dirty="0"/>
              <a:t>由普通合伙人协商约定</a:t>
            </a:r>
            <a:r>
              <a:rPr lang="en-US" altLang="zh-CN" sz="2000" dirty="0"/>
              <a:t>;</a:t>
            </a:r>
            <a:r>
              <a:rPr lang="zh-CN" altLang="en-US" sz="2000" dirty="0"/>
              <a:t>协商不成的</a:t>
            </a:r>
            <a:r>
              <a:rPr lang="en-US" altLang="zh-CN" sz="2000" dirty="0"/>
              <a:t>,</a:t>
            </a:r>
            <a:r>
              <a:rPr lang="zh-CN" altLang="en-US" sz="2000" dirty="0"/>
              <a:t>按其实缴出资比 例分担</a:t>
            </a:r>
            <a:r>
              <a:rPr lang="en-US" altLang="zh-CN" sz="2000" dirty="0"/>
              <a:t>;</a:t>
            </a:r>
            <a:r>
              <a:rPr lang="zh-CN" altLang="en-US" sz="2000" dirty="0"/>
              <a:t>无法确定出资比例的</a:t>
            </a:r>
            <a:r>
              <a:rPr lang="en-US" altLang="zh-CN" sz="2000" dirty="0"/>
              <a:t>,</a:t>
            </a:r>
            <a:r>
              <a:rPr lang="zh-CN" altLang="en-US" sz="2000" dirty="0"/>
              <a:t>由普通合伙人平均分担</a:t>
            </a:r>
            <a:r>
              <a:rPr lang="en-US" altLang="zh-CN" sz="2000" dirty="0"/>
              <a:t>. </a:t>
            </a:r>
            <a:endParaRPr lang="zh-CN" altLang="en-US" sz="2000" dirty="0"/>
          </a:p>
          <a:p>
            <a:r>
              <a:rPr lang="en-US" altLang="zh-CN" sz="2400" b="1" dirty="0" smtClean="0"/>
              <a:t>3.</a:t>
            </a:r>
            <a:r>
              <a:rPr lang="zh-CN" altLang="en-US" sz="2400" b="1" dirty="0" smtClean="0"/>
              <a:t>合伙企业与合伙人个</a:t>
            </a:r>
            <a:r>
              <a:rPr lang="zh-CN" altLang="en-US" sz="2400" b="1" dirty="0"/>
              <a:t>人的债权人的关系 </a:t>
            </a:r>
            <a:endParaRPr lang="en-US" altLang="zh-CN" sz="2400" b="1" dirty="0" smtClean="0"/>
          </a:p>
          <a:p>
            <a:r>
              <a:rPr lang="zh-CN" altLang="en-US" sz="2000" dirty="0" smtClean="0"/>
              <a:t>合伙人发生与合伙企业无关</a:t>
            </a:r>
            <a:r>
              <a:rPr lang="zh-CN" altLang="en-US" sz="2000" dirty="0"/>
              <a:t>的债务</a:t>
            </a:r>
            <a:r>
              <a:rPr lang="en-US" altLang="zh-CN" sz="2000" dirty="0"/>
              <a:t>,</a:t>
            </a:r>
            <a:r>
              <a:rPr lang="zh-CN" altLang="en-US" sz="2000" dirty="0"/>
              <a:t>相关债权人不得以其债权抵销其对合伙企业</a:t>
            </a:r>
            <a:r>
              <a:rPr lang="zh-CN" altLang="en-US" sz="2000" dirty="0" smtClean="0"/>
              <a:t>的债务</a:t>
            </a:r>
            <a:r>
              <a:rPr lang="en-US" altLang="zh-CN" sz="2000" dirty="0"/>
              <a:t>;</a:t>
            </a:r>
            <a:r>
              <a:rPr lang="zh-CN" altLang="en-US" sz="2000" dirty="0"/>
              <a:t>也不得代位行使合伙人在合伙企业中的权利</a:t>
            </a:r>
            <a:r>
              <a:rPr lang="en-US" altLang="zh-CN" sz="2000" dirty="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9750307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5570756"/>
          </a:xfrm>
          <a:prstGeom prst="rect">
            <a:avLst/>
          </a:prstGeom>
          <a:noFill/>
        </p:spPr>
        <p:txBody>
          <a:bodyPr wrap="square" rtlCol="0">
            <a:spAutoFit/>
          </a:bodyPr>
          <a:lstStyle/>
          <a:p>
            <a:r>
              <a:rPr lang="en-US" altLang="zh-CN" sz="2400" dirty="0"/>
              <a:t>(</a:t>
            </a:r>
            <a:r>
              <a:rPr lang="zh-CN" altLang="en-US" sz="2400" dirty="0"/>
              <a:t>六</a:t>
            </a:r>
            <a:r>
              <a:rPr lang="en-US" altLang="zh-CN" sz="2400" dirty="0"/>
              <a:t>)</a:t>
            </a:r>
            <a:r>
              <a:rPr lang="zh-CN" altLang="en-US" sz="2400" dirty="0"/>
              <a:t>普通合伙企业的入伙与退伙 </a:t>
            </a:r>
          </a:p>
          <a:p>
            <a:r>
              <a:rPr lang="en-US" altLang="zh-CN" sz="2400" dirty="0" smtClean="0"/>
              <a:t>1.</a:t>
            </a:r>
            <a:r>
              <a:rPr lang="zh-CN" altLang="en-US" sz="2400" dirty="0" smtClean="0"/>
              <a:t>入伙 </a:t>
            </a:r>
            <a:endParaRPr lang="en-US" altLang="zh-CN" sz="2400" dirty="0" smtClean="0"/>
          </a:p>
          <a:p>
            <a:pPr indent="446088"/>
            <a:r>
              <a:rPr lang="zh-CN" altLang="en-US" sz="2000" dirty="0" smtClean="0"/>
              <a:t>入伙是指合伙人</a:t>
            </a:r>
            <a:r>
              <a:rPr lang="zh-CN" altLang="en-US" sz="2000" dirty="0"/>
              <a:t>以外的第三人加入合伙企业</a:t>
            </a:r>
            <a:r>
              <a:rPr lang="en-US" altLang="zh-CN" sz="2000" dirty="0"/>
              <a:t>,</a:t>
            </a:r>
            <a:r>
              <a:rPr lang="zh-CN" altLang="en-US" sz="2000" dirty="0"/>
              <a:t>取得合伙人身份的法律行为</a:t>
            </a:r>
            <a:r>
              <a:rPr lang="en-US" altLang="zh-CN" sz="2000" dirty="0"/>
              <a:t>.«</a:t>
            </a:r>
            <a:r>
              <a:rPr lang="zh-CN" altLang="en-US" sz="2000" dirty="0" smtClean="0"/>
              <a:t>合伙企业法</a:t>
            </a:r>
            <a:r>
              <a:rPr lang="en-US" altLang="zh-CN" sz="2000" dirty="0"/>
              <a:t>»</a:t>
            </a:r>
            <a:r>
              <a:rPr lang="zh-CN" altLang="en-US" sz="2000" dirty="0"/>
              <a:t>规定</a:t>
            </a:r>
            <a:r>
              <a:rPr lang="en-US" altLang="zh-CN" sz="2000" dirty="0"/>
              <a:t>:</a:t>
            </a:r>
            <a:r>
              <a:rPr lang="zh-CN" altLang="en-US" sz="2000" dirty="0"/>
              <a:t>新合伙人入伙</a:t>
            </a:r>
            <a:r>
              <a:rPr lang="en-US" altLang="zh-CN" sz="2000" dirty="0"/>
              <a:t>,</a:t>
            </a:r>
            <a:r>
              <a:rPr lang="zh-CN" altLang="en-US" sz="2000" dirty="0"/>
              <a:t>除合伙协议另有约定外</a:t>
            </a:r>
            <a:r>
              <a:rPr lang="en-US" altLang="zh-CN" sz="2000" dirty="0"/>
              <a:t>,</a:t>
            </a:r>
            <a:r>
              <a:rPr lang="zh-CN" altLang="en-US" sz="2000" dirty="0"/>
              <a:t>应当经全体合伙人一致同意</a:t>
            </a:r>
            <a:r>
              <a:rPr lang="en-US" altLang="zh-CN" sz="2000" dirty="0"/>
              <a:t>,</a:t>
            </a:r>
            <a:r>
              <a:rPr lang="zh-CN" altLang="en-US" sz="2000" dirty="0"/>
              <a:t>并依法订立 书面入伙协议</a:t>
            </a:r>
            <a:r>
              <a:rPr lang="en-US" altLang="zh-CN" sz="2000" dirty="0"/>
              <a:t>;</a:t>
            </a:r>
            <a:r>
              <a:rPr lang="zh-CN" altLang="en-US" sz="2000" dirty="0"/>
              <a:t>订立入伙协议时</a:t>
            </a:r>
            <a:r>
              <a:rPr lang="en-US" altLang="zh-CN" sz="2000" dirty="0"/>
              <a:t>,</a:t>
            </a:r>
            <a:r>
              <a:rPr lang="zh-CN" altLang="en-US" sz="2000" dirty="0"/>
              <a:t>原合伙人应当向新合伙人如实告知原合伙企业的经营状况 和财务状况</a:t>
            </a:r>
            <a:r>
              <a:rPr lang="en-US" altLang="zh-CN" sz="2000" dirty="0"/>
              <a:t>;</a:t>
            </a:r>
            <a:r>
              <a:rPr lang="zh-CN" altLang="en-US" sz="2000" dirty="0"/>
              <a:t>入伙的新合伙人与原合伙人享有同等权利</a:t>
            </a:r>
            <a:r>
              <a:rPr lang="en-US" altLang="zh-CN" sz="2000" dirty="0"/>
              <a:t>,</a:t>
            </a:r>
            <a:r>
              <a:rPr lang="zh-CN" altLang="en-US" sz="2000" dirty="0"/>
              <a:t>承担同等责任</a:t>
            </a:r>
            <a:r>
              <a:rPr lang="en-US" altLang="zh-CN" sz="2000" dirty="0"/>
              <a:t>,</a:t>
            </a:r>
            <a:r>
              <a:rPr lang="zh-CN" altLang="en-US" sz="2000" dirty="0"/>
              <a:t>入伙协议另有约定 的</a:t>
            </a:r>
            <a:r>
              <a:rPr lang="en-US" altLang="zh-CN" sz="2000" dirty="0"/>
              <a:t>,</a:t>
            </a:r>
            <a:r>
              <a:rPr lang="zh-CN" altLang="en-US" sz="2000" dirty="0"/>
              <a:t>从其约定</a:t>
            </a:r>
            <a:r>
              <a:rPr lang="en-US" altLang="zh-CN" sz="2000" dirty="0"/>
              <a:t>;</a:t>
            </a:r>
            <a:r>
              <a:rPr lang="zh-CN" altLang="en-US" sz="2000" dirty="0"/>
              <a:t>新合伙人对入伙前合伙企业的债务承担无限连带责任</a:t>
            </a:r>
            <a:r>
              <a:rPr lang="en-US" altLang="zh-CN" sz="2000" dirty="0"/>
              <a:t>. </a:t>
            </a:r>
            <a:endParaRPr lang="zh-CN" altLang="en-US" sz="2000" dirty="0"/>
          </a:p>
          <a:p>
            <a:r>
              <a:rPr lang="en-US" altLang="zh-CN" sz="2400" dirty="0" smtClean="0"/>
              <a:t>2.</a:t>
            </a:r>
            <a:r>
              <a:rPr lang="zh-CN" altLang="en-US" sz="2400" dirty="0" smtClean="0"/>
              <a:t>退伙</a:t>
            </a:r>
            <a:r>
              <a:rPr lang="zh-CN" altLang="en-US" sz="2400" dirty="0"/>
              <a:t/>
            </a:r>
            <a:br>
              <a:rPr lang="zh-CN" altLang="en-US" sz="2400" dirty="0"/>
            </a:br>
            <a:r>
              <a:rPr lang="en-US" altLang="zh-CN" sz="2400" dirty="0" smtClean="0"/>
              <a:t>       </a:t>
            </a:r>
            <a:r>
              <a:rPr lang="en-US" altLang="zh-CN" sz="2000" dirty="0" smtClean="0"/>
              <a:t>(</a:t>
            </a:r>
            <a:r>
              <a:rPr lang="en-US" altLang="zh-CN" sz="2000" dirty="0"/>
              <a:t>1)</a:t>
            </a:r>
            <a:r>
              <a:rPr lang="zh-CN" altLang="en-US" sz="2000" dirty="0" smtClean="0"/>
              <a:t>退伙的概念和形式</a:t>
            </a:r>
            <a:r>
              <a:rPr lang="en-US" altLang="zh-CN" sz="2000" dirty="0" smtClean="0"/>
              <a:t>. </a:t>
            </a:r>
            <a:r>
              <a:rPr lang="zh-CN" altLang="en-US" sz="2000" dirty="0"/>
              <a:t>退伙是指在合伙企业存续期间</a:t>
            </a:r>
            <a:r>
              <a:rPr lang="en-US" altLang="zh-CN" sz="2000" dirty="0"/>
              <a:t>,</a:t>
            </a:r>
            <a:r>
              <a:rPr lang="zh-CN" altLang="en-US" sz="2000" dirty="0"/>
              <a:t>合伙人退出合伙企业</a:t>
            </a:r>
            <a:r>
              <a:rPr lang="en-US" altLang="zh-CN" sz="2000" dirty="0"/>
              <a:t>,</a:t>
            </a:r>
            <a:r>
              <a:rPr lang="zh-CN" altLang="en-US" sz="2000" dirty="0"/>
              <a:t>从而丧失合伙人资格的</a:t>
            </a:r>
            <a:r>
              <a:rPr lang="zh-CN" altLang="en-US" sz="2000" dirty="0" smtClean="0"/>
              <a:t>法律行为</a:t>
            </a:r>
            <a:r>
              <a:rPr lang="en-US" altLang="zh-CN" sz="2000" dirty="0"/>
              <a:t>.</a:t>
            </a:r>
            <a:r>
              <a:rPr lang="zh-CN" altLang="en-US" sz="2000" dirty="0"/>
              <a:t>退伙分为自愿退伙和法定退伙</a:t>
            </a:r>
            <a:r>
              <a:rPr lang="en-US" altLang="zh-CN" sz="2000" dirty="0"/>
              <a:t>. </a:t>
            </a:r>
            <a:endParaRPr lang="en-US" altLang="zh-CN" sz="2000" dirty="0" smtClean="0"/>
          </a:p>
          <a:p>
            <a:r>
              <a:rPr lang="en-US" altLang="zh-CN" sz="2000" dirty="0" smtClean="0"/>
              <a:t>        </a:t>
            </a:r>
            <a:r>
              <a:rPr lang="zh-CN" altLang="en-US" sz="2000" dirty="0" smtClean="0"/>
              <a:t>自愿退伙</a:t>
            </a:r>
            <a:r>
              <a:rPr lang="en-US" altLang="zh-CN" sz="2000" dirty="0"/>
              <a:t>,</a:t>
            </a:r>
            <a:r>
              <a:rPr lang="zh-CN" altLang="en-US" sz="2000" dirty="0"/>
              <a:t>是指合伙人基于自愿而退伙</a:t>
            </a:r>
            <a:r>
              <a:rPr lang="en-US" altLang="zh-CN" sz="2000" dirty="0"/>
              <a:t>,</a:t>
            </a:r>
            <a:r>
              <a:rPr lang="zh-CN" altLang="en-US" sz="2000" dirty="0"/>
              <a:t>分为协议退伙和通知退伙</a:t>
            </a:r>
            <a:r>
              <a:rPr lang="en-US" altLang="zh-CN" sz="2000" dirty="0"/>
              <a:t>. </a:t>
            </a:r>
            <a:endParaRPr lang="zh-CN" altLang="en-US" sz="2000" dirty="0"/>
          </a:p>
          <a:p>
            <a:r>
              <a:rPr lang="en-US" altLang="zh-CN" sz="2000" dirty="0" smtClean="0"/>
              <a:t>        </a:t>
            </a:r>
            <a:r>
              <a:rPr lang="zh-CN" altLang="en-US" sz="2000" dirty="0" smtClean="0"/>
              <a:t>法定退伙</a:t>
            </a:r>
            <a:r>
              <a:rPr lang="en-US" altLang="zh-CN" sz="2000" dirty="0"/>
              <a:t>,</a:t>
            </a:r>
            <a:r>
              <a:rPr lang="zh-CN" altLang="en-US" sz="2000" dirty="0"/>
              <a:t>是指合伙人出现法律规定的事由而退伙</a:t>
            </a:r>
            <a:r>
              <a:rPr lang="en-US" altLang="zh-CN" sz="2000" dirty="0"/>
              <a:t>,</a:t>
            </a:r>
            <a:r>
              <a:rPr lang="zh-CN" altLang="en-US" sz="2000" dirty="0"/>
              <a:t>分为当然退伙和除名退伙</a:t>
            </a:r>
            <a:r>
              <a:rPr lang="en-US" altLang="zh-CN" sz="2000" dirty="0"/>
              <a:t>. </a:t>
            </a:r>
            <a:endParaRPr lang="zh-CN" altLang="en-US" sz="2000" dirty="0"/>
          </a:p>
          <a:p>
            <a:r>
              <a:rPr lang="en-US" altLang="zh-CN" sz="2000" dirty="0" smtClean="0"/>
              <a:t>        (2</a:t>
            </a:r>
            <a:r>
              <a:rPr lang="en-US" altLang="zh-CN" sz="2000" dirty="0"/>
              <a:t>)</a:t>
            </a:r>
            <a:r>
              <a:rPr lang="zh-CN" altLang="en-US" sz="2000" dirty="0"/>
              <a:t>退 伙 的 法 律 后 果 </a:t>
            </a:r>
            <a:r>
              <a:rPr lang="en-US" altLang="zh-CN" sz="2000" dirty="0"/>
              <a:t>.</a:t>
            </a:r>
            <a:br>
              <a:rPr lang="en-US" altLang="zh-CN" sz="2000" dirty="0"/>
            </a:br>
            <a:r>
              <a:rPr lang="en-US" altLang="zh-CN" sz="2000" dirty="0" smtClean="0"/>
              <a:t>          </a:t>
            </a:r>
            <a:r>
              <a:rPr lang="zh-CN" altLang="en-US" sz="2000" dirty="0" smtClean="0"/>
              <a:t>根据</a:t>
            </a:r>
            <a:r>
              <a:rPr lang="en-US" altLang="zh-CN" sz="2000" dirty="0"/>
              <a:t>«</a:t>
            </a:r>
            <a:r>
              <a:rPr lang="zh-CN" altLang="en-US" sz="2000" dirty="0"/>
              <a:t>合伙企业法</a:t>
            </a:r>
            <a:r>
              <a:rPr lang="en-US" altLang="zh-CN" sz="2000" dirty="0"/>
              <a:t>»,</a:t>
            </a:r>
            <a:r>
              <a:rPr lang="zh-CN" altLang="en-US" sz="2000" dirty="0"/>
              <a:t>退伙的法律后果涉及如下两个方面</a:t>
            </a:r>
            <a:r>
              <a:rPr lang="en-US" altLang="zh-CN" sz="2000" dirty="0"/>
              <a:t>. </a:t>
            </a:r>
            <a:endParaRPr lang="en-US" altLang="zh-CN" sz="2000" dirty="0" smtClean="0"/>
          </a:p>
          <a:p>
            <a:r>
              <a:rPr lang="en-US" altLang="zh-CN" sz="2000" dirty="0" smtClean="0"/>
              <a:t>          </a:t>
            </a:r>
            <a:r>
              <a:rPr lang="zh-CN" altLang="en-US" sz="2000" dirty="0" smtClean="0"/>
              <a:t>第一</a:t>
            </a:r>
            <a:r>
              <a:rPr lang="en-US" altLang="zh-CN" sz="2000" dirty="0"/>
              <a:t>,</a:t>
            </a:r>
            <a:r>
              <a:rPr lang="zh-CN" altLang="en-US" sz="2000" dirty="0"/>
              <a:t>财产继承</a:t>
            </a:r>
            <a:r>
              <a:rPr lang="en-US" altLang="zh-CN" sz="2000" dirty="0" smtClean="0"/>
              <a:t>.</a:t>
            </a:r>
            <a:r>
              <a:rPr lang="zh-CN" altLang="en-US" sz="2000" dirty="0"/>
              <a:t>第二</a:t>
            </a:r>
            <a:r>
              <a:rPr lang="en-US" altLang="zh-CN" sz="2000" dirty="0"/>
              <a:t>,</a:t>
            </a:r>
            <a:r>
              <a:rPr lang="zh-CN" altLang="en-US" sz="2000" dirty="0"/>
              <a:t>退伙结算</a:t>
            </a:r>
            <a:r>
              <a:rPr lang="en-US" altLang="zh-CN" sz="2000" dirty="0"/>
              <a:t>. </a:t>
            </a:r>
            <a:endParaRPr lang="zh-CN" altLang="en-US" sz="2000" dirty="0"/>
          </a:p>
          <a:p>
            <a:endParaRPr lang="zh-CN" altLang="en-US" sz="2000" dirty="0"/>
          </a:p>
          <a:p>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169735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893647"/>
          </a:xfrm>
          <a:prstGeom prst="rect">
            <a:avLst/>
          </a:prstGeom>
          <a:noFill/>
        </p:spPr>
        <p:txBody>
          <a:bodyPr wrap="square" rtlCol="0">
            <a:spAutoFit/>
          </a:bodyPr>
          <a:lstStyle/>
          <a:p>
            <a:r>
              <a:rPr lang="en-US" altLang="zh-CN" sz="2400" dirty="0"/>
              <a:t>(</a:t>
            </a:r>
            <a:r>
              <a:rPr lang="zh-CN" altLang="en-US" sz="2400" dirty="0"/>
              <a:t>七</a:t>
            </a:r>
            <a:r>
              <a:rPr lang="en-US" altLang="zh-CN" sz="2400" dirty="0"/>
              <a:t>)</a:t>
            </a:r>
            <a:r>
              <a:rPr lang="zh-CN" altLang="en-US" sz="2400" dirty="0"/>
              <a:t>特殊的普通合伙企业的有关规定 </a:t>
            </a:r>
          </a:p>
          <a:p>
            <a:r>
              <a:rPr lang="zh-CN" altLang="en-US" sz="2400" dirty="0"/>
              <a:t>根据</a:t>
            </a:r>
            <a:r>
              <a:rPr lang="en-US" altLang="zh-CN" sz="2400" dirty="0"/>
              <a:t>«</a:t>
            </a:r>
            <a:r>
              <a:rPr lang="zh-CN" altLang="en-US" sz="2400" dirty="0"/>
              <a:t>合伙企业法</a:t>
            </a:r>
            <a:r>
              <a:rPr lang="en-US" altLang="zh-CN" sz="2400" dirty="0"/>
              <a:t>»</a:t>
            </a:r>
            <a:r>
              <a:rPr lang="zh-CN" altLang="en-US" sz="2400" dirty="0"/>
              <a:t>的规定</a:t>
            </a:r>
            <a:r>
              <a:rPr lang="en-US" altLang="zh-CN" sz="2400" dirty="0"/>
              <a:t>,</a:t>
            </a:r>
            <a:r>
              <a:rPr lang="zh-CN" altLang="en-US" sz="2400" dirty="0"/>
              <a:t>以专业知识和专门技能为客户提供有偿服务的专业服务机构</a:t>
            </a:r>
            <a:r>
              <a:rPr lang="en-US" altLang="zh-CN" sz="2400" dirty="0"/>
              <a:t>,</a:t>
            </a:r>
            <a:r>
              <a:rPr lang="zh-CN" altLang="en-US" sz="2400" dirty="0"/>
              <a:t>可以设立为特殊的普通合伙企业</a:t>
            </a:r>
            <a:r>
              <a:rPr lang="en-US" altLang="zh-CN" sz="2400" dirty="0"/>
              <a:t>.</a:t>
            </a:r>
            <a:r>
              <a:rPr lang="zh-CN" altLang="en-US" sz="2400" dirty="0"/>
              <a:t>此外</a:t>
            </a:r>
            <a:r>
              <a:rPr lang="en-US" altLang="zh-CN" sz="2400" dirty="0"/>
              <a:t>,</a:t>
            </a:r>
            <a:r>
              <a:rPr lang="zh-CN" altLang="en-US" sz="2400" dirty="0"/>
              <a:t>非企业专业服务机构依据有关法律采取合伙制的</a:t>
            </a:r>
            <a:r>
              <a:rPr lang="en-US" altLang="zh-CN" sz="2400" dirty="0"/>
              <a:t>,</a:t>
            </a:r>
            <a:r>
              <a:rPr lang="zh-CN" altLang="en-US" sz="2400" dirty="0"/>
              <a:t>如会计师事务所、律师事务所等</a:t>
            </a:r>
            <a:r>
              <a:rPr lang="en-US" altLang="zh-CN" sz="2400" dirty="0"/>
              <a:t>,</a:t>
            </a:r>
            <a:r>
              <a:rPr lang="zh-CN" altLang="en-US" sz="2400" dirty="0"/>
              <a:t>其合伙人承担责任的形式可以适用</a:t>
            </a:r>
            <a:r>
              <a:rPr lang="en-US" altLang="zh-CN" sz="2400" dirty="0"/>
              <a:t>«</a:t>
            </a:r>
            <a:r>
              <a:rPr lang="zh-CN" altLang="en-US" sz="2400" dirty="0"/>
              <a:t>合伙企业法</a:t>
            </a:r>
            <a:r>
              <a:rPr lang="en-US" altLang="zh-CN" sz="2400" dirty="0"/>
              <a:t>»</a:t>
            </a:r>
            <a:r>
              <a:rPr lang="zh-CN" altLang="en-US" sz="2400" dirty="0"/>
              <a:t>关于特殊的普通合伙企业合伙人承担责任的规定</a:t>
            </a:r>
            <a:r>
              <a:rPr lang="en-US" altLang="zh-CN" sz="2400" dirty="0" smtClean="0"/>
              <a:t>.</a:t>
            </a:r>
          </a:p>
          <a:p>
            <a:endParaRPr lang="en-US" altLang="zh-CN" sz="2400" dirty="0"/>
          </a:p>
          <a:p>
            <a:r>
              <a:rPr lang="zh-CN" altLang="en-US" sz="2400" dirty="0"/>
              <a:t>对于特殊的普通合伙企业</a:t>
            </a:r>
            <a:r>
              <a:rPr lang="en-US" altLang="zh-CN" sz="2400" dirty="0"/>
              <a:t>,</a:t>
            </a:r>
            <a:r>
              <a:rPr lang="zh-CN" altLang="en-US" sz="2400" dirty="0"/>
              <a:t>一个合伙人或者数个合伙人在执业活动中因故意或者</a:t>
            </a:r>
            <a:r>
              <a:rPr lang="zh-CN" altLang="en-US" sz="2400" dirty="0" smtClean="0"/>
              <a:t>重大过失</a:t>
            </a:r>
            <a:r>
              <a:rPr lang="zh-CN" altLang="en-US" sz="2400" dirty="0"/>
              <a:t>造成合伙企业债务的</a:t>
            </a:r>
            <a:r>
              <a:rPr lang="en-US" altLang="zh-CN" sz="2400" dirty="0"/>
              <a:t>,</a:t>
            </a:r>
            <a:r>
              <a:rPr lang="zh-CN" altLang="en-US" sz="2400" dirty="0"/>
              <a:t>应当承担无限责任或者无限连带责任</a:t>
            </a:r>
            <a:r>
              <a:rPr lang="en-US" altLang="zh-CN" sz="2400" dirty="0"/>
              <a:t>,</a:t>
            </a:r>
            <a:r>
              <a:rPr lang="zh-CN" altLang="en-US" sz="2400" dirty="0"/>
              <a:t>其他合伙人以其在合伙</a:t>
            </a:r>
            <a:r>
              <a:rPr lang="zh-CN" altLang="en-US" sz="2400" dirty="0" smtClean="0"/>
              <a:t>企业</a:t>
            </a:r>
            <a:r>
              <a:rPr lang="zh-CN" altLang="en-US" sz="2400" dirty="0"/>
              <a:t>中的财产份额为限承担责任</a:t>
            </a:r>
            <a:r>
              <a:rPr lang="en-US" altLang="zh-CN" sz="2400" dirty="0"/>
              <a:t>.</a:t>
            </a:r>
            <a:r>
              <a:rPr lang="zh-CN" altLang="en-US" sz="2400" dirty="0"/>
              <a:t>合伙人执业活动中因故意或者重大过失造成的合伙企业</a:t>
            </a:r>
            <a:r>
              <a:rPr lang="zh-CN" altLang="en-US" sz="2400" dirty="0" smtClean="0"/>
              <a:t>债务</a:t>
            </a:r>
            <a:r>
              <a:rPr lang="en-US" altLang="zh-CN" sz="2400" dirty="0"/>
              <a:t>,</a:t>
            </a:r>
            <a:r>
              <a:rPr lang="zh-CN" altLang="en-US" sz="2400" dirty="0"/>
              <a:t>以合伙企业财产对外承担责任后</a:t>
            </a:r>
            <a:r>
              <a:rPr lang="en-US" altLang="zh-CN" sz="2400" dirty="0"/>
              <a:t>,</a:t>
            </a:r>
            <a:r>
              <a:rPr lang="zh-CN" altLang="en-US" sz="2400" dirty="0"/>
              <a:t>该合伙人应当按照合伙协议的约定对给合伙企业</a:t>
            </a:r>
            <a:r>
              <a:rPr lang="zh-CN" altLang="en-US" sz="2400" dirty="0" smtClean="0"/>
              <a:t>造成的</a:t>
            </a:r>
            <a:r>
              <a:rPr lang="zh-CN" altLang="en-US" sz="2400" dirty="0"/>
              <a:t>损失承担赔偿责任</a:t>
            </a:r>
            <a:r>
              <a:rPr lang="en-US" altLang="zh-CN" sz="2400" dirty="0"/>
              <a:t>.</a:t>
            </a:r>
            <a:r>
              <a:rPr lang="zh-CN" altLang="en-US" sz="2400" dirty="0"/>
              <a:t>合伙人在执业活动中非因故意或者重大过失造成的合伙企业债务</a:t>
            </a:r>
            <a:r>
              <a:rPr lang="zh-CN" altLang="en-US" sz="2400" dirty="0" smtClean="0"/>
              <a:t>以及</a:t>
            </a:r>
            <a:r>
              <a:rPr lang="zh-CN" altLang="en-US" sz="2400" dirty="0"/>
              <a:t>合伙企业的其他债务</a:t>
            </a:r>
            <a:r>
              <a:rPr lang="en-US" altLang="zh-CN" sz="2400" dirty="0"/>
              <a:t>,</a:t>
            </a:r>
            <a:r>
              <a:rPr lang="zh-CN" altLang="en-US" sz="2400" dirty="0"/>
              <a:t>由全体合伙人承担无限连带责任</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8582121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6001642"/>
          </a:xfrm>
          <a:prstGeom prst="rect">
            <a:avLst/>
          </a:prstGeom>
          <a:noFill/>
        </p:spPr>
        <p:txBody>
          <a:bodyPr wrap="square" rtlCol="0">
            <a:spAutoFit/>
          </a:bodyPr>
          <a:lstStyle/>
          <a:p>
            <a:r>
              <a:rPr lang="zh-CN" altLang="en-US" sz="2400" b="1" dirty="0"/>
              <a:t>三、</a:t>
            </a:r>
            <a:r>
              <a:rPr lang="zh-CN" altLang="en-US" sz="2400" b="1" dirty="0" smtClean="0"/>
              <a:t>有限合伙企业</a:t>
            </a:r>
            <a:endParaRPr lang="en-US" altLang="zh-CN" sz="2400" b="1" dirty="0" smtClean="0"/>
          </a:p>
          <a:p>
            <a:pPr indent="623888"/>
            <a:r>
              <a:rPr lang="zh-CN" altLang="en-US" sz="2400" dirty="0"/>
              <a:t>有限合伙是由普通合伙发展而来的一种合伙形式</a:t>
            </a:r>
            <a:r>
              <a:rPr lang="en-US" altLang="zh-CN" sz="2400" dirty="0"/>
              <a:t>.</a:t>
            </a:r>
            <a:r>
              <a:rPr lang="zh-CN" altLang="en-US" sz="2400" dirty="0"/>
              <a:t>二者的主要区别是</a:t>
            </a:r>
            <a:r>
              <a:rPr lang="en-US" altLang="zh-CN" sz="2400" dirty="0"/>
              <a:t>,</a:t>
            </a:r>
            <a:r>
              <a:rPr lang="zh-CN" altLang="en-US" sz="2400" dirty="0"/>
              <a:t>普通合伙的全 体合伙人负责企业的经营管理</a:t>
            </a:r>
            <a:r>
              <a:rPr lang="en-US" altLang="zh-CN" sz="2400" dirty="0"/>
              <a:t>,</a:t>
            </a:r>
            <a:r>
              <a:rPr lang="zh-CN" altLang="en-US" sz="2400" dirty="0"/>
              <a:t>并对合伙债务承担无限连带责任</a:t>
            </a:r>
            <a:r>
              <a:rPr lang="en-US" altLang="zh-CN" sz="2400" dirty="0"/>
              <a:t>.</a:t>
            </a:r>
            <a:r>
              <a:rPr lang="zh-CN" altLang="en-US" sz="2400" dirty="0"/>
              <a:t>有限合伙由两种合伙人 组成</a:t>
            </a:r>
            <a:r>
              <a:rPr lang="en-US" altLang="zh-CN" sz="2400" dirty="0"/>
              <a:t>:</a:t>
            </a:r>
            <a:r>
              <a:rPr lang="zh-CN" altLang="en-US" sz="2400" dirty="0"/>
              <a:t>一是普通合伙人</a:t>
            </a:r>
            <a:r>
              <a:rPr lang="en-US" altLang="zh-CN" sz="2400" dirty="0"/>
              <a:t>,</a:t>
            </a:r>
            <a:r>
              <a:rPr lang="zh-CN" altLang="en-US" sz="2400" dirty="0"/>
              <a:t>负责企业的经营管理</a:t>
            </a:r>
            <a:r>
              <a:rPr lang="en-US" altLang="zh-CN" sz="2400" dirty="0"/>
              <a:t>,</a:t>
            </a:r>
            <a:r>
              <a:rPr lang="zh-CN" altLang="en-US" sz="2400" dirty="0"/>
              <a:t>并对合伙债务承担无限连带责任</a:t>
            </a:r>
            <a:r>
              <a:rPr lang="en-US" altLang="zh-CN" sz="2400" dirty="0"/>
              <a:t>;</a:t>
            </a:r>
            <a:r>
              <a:rPr lang="zh-CN" altLang="en-US" sz="2400" dirty="0"/>
              <a:t>二是有限合 伙人</a:t>
            </a:r>
            <a:r>
              <a:rPr lang="en-US" altLang="zh-CN" sz="2400" dirty="0"/>
              <a:t>,</a:t>
            </a:r>
            <a:r>
              <a:rPr lang="zh-CN" altLang="en-US" sz="2400" dirty="0"/>
              <a:t>通常不负责企业的经营管理</a:t>
            </a:r>
            <a:r>
              <a:rPr lang="en-US" altLang="zh-CN" sz="2400" dirty="0"/>
              <a:t>,</a:t>
            </a:r>
            <a:r>
              <a:rPr lang="zh-CN" altLang="en-US" sz="2400" dirty="0"/>
              <a:t>仅以其出资额为限对合伙债务承担有限责任</a:t>
            </a:r>
            <a:r>
              <a:rPr lang="en-US" altLang="zh-CN" sz="2400" dirty="0"/>
              <a:t>. </a:t>
            </a:r>
            <a:endParaRPr lang="en-US" altLang="zh-CN" sz="2400" dirty="0" smtClean="0"/>
          </a:p>
          <a:p>
            <a:pPr indent="623888"/>
            <a:r>
              <a:rPr lang="zh-CN" altLang="en-US" sz="2400" dirty="0"/>
              <a:t>有限合伙融合了普通合伙和公司的优点</a:t>
            </a:r>
            <a:r>
              <a:rPr lang="en-US" altLang="zh-CN" sz="2400" dirty="0"/>
              <a:t>.</a:t>
            </a:r>
            <a:r>
              <a:rPr lang="zh-CN" altLang="en-US" sz="2400" dirty="0"/>
              <a:t>与普通合伙相比</a:t>
            </a:r>
            <a:r>
              <a:rPr lang="en-US" altLang="zh-CN" sz="2400" dirty="0"/>
              <a:t>,</a:t>
            </a:r>
            <a:r>
              <a:rPr lang="zh-CN" altLang="en-US" sz="2400" dirty="0"/>
              <a:t>允许投资者以承担有限责 任的方式参加合伙</a:t>
            </a:r>
            <a:r>
              <a:rPr lang="en-US" altLang="zh-CN" sz="2400" dirty="0"/>
              <a:t>,</a:t>
            </a:r>
            <a:r>
              <a:rPr lang="zh-CN" altLang="en-US" sz="2400" dirty="0"/>
              <a:t>解除了投资者承担无限责任的后顾之忧</a:t>
            </a:r>
            <a:r>
              <a:rPr lang="en-US" altLang="zh-CN" sz="2400" dirty="0"/>
              <a:t>,</a:t>
            </a:r>
            <a:r>
              <a:rPr lang="zh-CN" altLang="en-US" sz="2400" dirty="0"/>
              <a:t>有利于吸引投资</a:t>
            </a:r>
            <a:r>
              <a:rPr lang="en-US" altLang="zh-CN" sz="2400" dirty="0"/>
              <a:t>.</a:t>
            </a:r>
            <a:r>
              <a:rPr lang="zh-CN" altLang="en-US" sz="2400" dirty="0"/>
              <a:t>与公司相 比</a:t>
            </a:r>
            <a:r>
              <a:rPr lang="en-US" altLang="zh-CN" sz="2400" dirty="0"/>
              <a:t>,</a:t>
            </a:r>
            <a:r>
              <a:rPr lang="zh-CN" altLang="en-US" sz="2400" dirty="0"/>
              <a:t>普通合伙人直接从事合伙企业的经营管理</a:t>
            </a:r>
            <a:r>
              <a:rPr lang="en-US" altLang="zh-CN" sz="2400" dirty="0"/>
              <a:t>,</a:t>
            </a:r>
            <a:r>
              <a:rPr lang="zh-CN" altLang="en-US" sz="2400" dirty="0"/>
              <a:t>使合伙企业结构简单</a:t>
            </a:r>
            <a:r>
              <a:rPr lang="en-US" altLang="zh-CN" sz="2400" dirty="0"/>
              <a:t>,</a:t>
            </a:r>
            <a:r>
              <a:rPr lang="zh-CN" altLang="en-US" sz="2400" dirty="0"/>
              <a:t>节省管理费用和运营 成本</a:t>
            </a:r>
            <a:r>
              <a:rPr lang="en-US" altLang="zh-CN" sz="2400" dirty="0"/>
              <a:t>;</a:t>
            </a:r>
            <a:r>
              <a:rPr lang="zh-CN" altLang="en-US" sz="2400" dirty="0"/>
              <a:t>普通合伙人对企业债务承担无限责任</a:t>
            </a:r>
            <a:r>
              <a:rPr lang="en-US" altLang="zh-CN" sz="2400" dirty="0"/>
              <a:t>,</a:t>
            </a:r>
            <a:r>
              <a:rPr lang="zh-CN" altLang="en-US" sz="2400" dirty="0"/>
              <a:t>促使其对企业的管理尽职尽责</a:t>
            </a:r>
            <a:r>
              <a:rPr lang="en-US" altLang="zh-CN" sz="2400" dirty="0"/>
              <a:t>.</a:t>
            </a:r>
            <a:r>
              <a:rPr lang="zh-CN" altLang="en-US" sz="2400" dirty="0"/>
              <a:t>有限合伙的上 述特点</a:t>
            </a:r>
            <a:r>
              <a:rPr lang="en-US" altLang="zh-CN" sz="2400" dirty="0"/>
              <a:t>,</a:t>
            </a:r>
            <a:r>
              <a:rPr lang="zh-CN" altLang="en-US" sz="2400" dirty="0"/>
              <a:t>在实践中为资本与智力的结合提供了一种便利的组织形式</a:t>
            </a:r>
            <a:r>
              <a:rPr lang="en-US" altLang="zh-CN" sz="2400" dirty="0"/>
              <a:t>.</a:t>
            </a:r>
            <a:r>
              <a:rPr lang="zh-CN" altLang="en-US" sz="2400" dirty="0"/>
              <a:t>即拥有财力者作为有 限合伙人</a:t>
            </a:r>
            <a:r>
              <a:rPr lang="en-US" altLang="zh-CN" sz="2400" dirty="0"/>
              <a:t>,</a:t>
            </a:r>
            <a:r>
              <a:rPr lang="zh-CN" altLang="en-US" sz="2400" dirty="0"/>
              <a:t>拥有专业知识和技能者作为普通合伙人</a:t>
            </a:r>
            <a:r>
              <a:rPr lang="en-US" altLang="zh-CN" sz="2400" dirty="0"/>
              <a:t>,</a:t>
            </a:r>
            <a:r>
              <a:rPr lang="zh-CN" altLang="en-US" sz="2400" dirty="0"/>
              <a:t>二者共同组成以有限合伙为组织形式的 风险投资机构</a:t>
            </a:r>
            <a:r>
              <a:rPr lang="en-US" altLang="zh-CN" sz="2400" dirty="0"/>
              <a:t>,</a:t>
            </a:r>
            <a:r>
              <a:rPr lang="zh-CN" altLang="en-US" sz="2400" dirty="0"/>
              <a:t>从事高科技项目的投资</a:t>
            </a:r>
            <a:r>
              <a:rPr lang="en-US" altLang="zh-CN" sz="2400" dirty="0"/>
              <a:t>.</a:t>
            </a:r>
            <a:r>
              <a:rPr lang="zh-CN" altLang="en-US" sz="2400" dirty="0"/>
              <a:t>在国外这种做法较为普遍</a:t>
            </a:r>
            <a:r>
              <a:rPr lang="en-US" altLang="zh-CN" sz="2400" dirty="0"/>
              <a:t>. </a:t>
            </a:r>
            <a:endParaRPr lang="zh-CN" altLang="en-US" sz="2400" dirty="0"/>
          </a:p>
          <a:p>
            <a:pPr indent="623888"/>
            <a:endParaRPr lang="zh-CN" altLang="en-US" sz="2400" dirty="0"/>
          </a:p>
          <a:p>
            <a:pPr indent="623888"/>
            <a:r>
              <a:rPr lang="zh-CN" altLang="en-US" sz="2400" b="1" dirty="0" smtClean="0"/>
              <a:t> </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675365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5078313"/>
          </a:xfrm>
          <a:prstGeom prst="rect">
            <a:avLst/>
          </a:prstGeom>
          <a:noFill/>
        </p:spPr>
        <p:txBody>
          <a:bodyPr wrap="square" rtlCol="0">
            <a:spAutoFit/>
          </a:bodyPr>
          <a:lstStyle/>
          <a:p>
            <a:r>
              <a:rPr lang="zh-CN" altLang="en-US" sz="2400" b="1" dirty="0"/>
              <a:t>三、</a:t>
            </a:r>
            <a:r>
              <a:rPr lang="zh-CN" altLang="en-US" sz="2400" b="1" dirty="0" smtClean="0"/>
              <a:t>有限合伙企业</a:t>
            </a:r>
            <a:endParaRPr lang="en-US" altLang="zh-CN" sz="2400" b="1" dirty="0" smtClean="0"/>
          </a:p>
          <a:p>
            <a:pPr indent="534988"/>
            <a:r>
              <a:rPr lang="en-US" altLang="zh-CN" sz="2400" dirty="0"/>
              <a:t>(</a:t>
            </a:r>
            <a:r>
              <a:rPr lang="zh-CN" altLang="en-US" sz="2400" dirty="0"/>
              <a:t>一</a:t>
            </a:r>
            <a:r>
              <a:rPr lang="en-US" altLang="zh-CN" sz="2400" dirty="0"/>
              <a:t>)</a:t>
            </a:r>
            <a:r>
              <a:rPr lang="zh-CN" altLang="en-US" sz="2400" dirty="0"/>
              <a:t>有限合伙企业的法律适用问题 </a:t>
            </a:r>
          </a:p>
          <a:p>
            <a:pPr indent="534988"/>
            <a:r>
              <a:rPr lang="zh-CN" altLang="en-US" sz="2000" dirty="0"/>
              <a:t>有限合伙企业及其合伙人适用</a:t>
            </a:r>
            <a:r>
              <a:rPr lang="en-US" altLang="zh-CN" sz="2000" dirty="0"/>
              <a:t>«</a:t>
            </a:r>
            <a:r>
              <a:rPr lang="zh-CN" altLang="en-US" sz="2000" dirty="0"/>
              <a:t>合伙企业法</a:t>
            </a:r>
            <a:r>
              <a:rPr lang="en-US" altLang="zh-CN" sz="2000" dirty="0"/>
              <a:t>»</a:t>
            </a:r>
            <a:r>
              <a:rPr lang="zh-CN" altLang="en-US" sz="2000" dirty="0"/>
              <a:t>对有限合伙企业的特别规定</a:t>
            </a:r>
            <a:r>
              <a:rPr lang="en-US" altLang="zh-CN" sz="2000" dirty="0"/>
              <a:t>,«</a:t>
            </a:r>
            <a:r>
              <a:rPr lang="zh-CN" altLang="en-US" sz="2000" dirty="0"/>
              <a:t>合伙企业 法</a:t>
            </a:r>
            <a:r>
              <a:rPr lang="en-US" altLang="zh-CN" sz="2000" dirty="0"/>
              <a:t>»</a:t>
            </a:r>
            <a:r>
              <a:rPr lang="zh-CN" altLang="en-US" sz="2000" dirty="0"/>
              <a:t>中未作特别规定的</a:t>
            </a:r>
            <a:r>
              <a:rPr lang="en-US" altLang="zh-CN" sz="2000" dirty="0"/>
              <a:t>,</a:t>
            </a:r>
            <a:r>
              <a:rPr lang="zh-CN" altLang="en-US" sz="2000" dirty="0"/>
              <a:t>适用该法关于普通合伙企业及其合伙人的规定</a:t>
            </a:r>
            <a:r>
              <a:rPr lang="en-US" altLang="zh-CN" sz="2000" dirty="0"/>
              <a:t>. </a:t>
            </a:r>
            <a:endParaRPr lang="zh-CN" altLang="en-US" sz="2000" dirty="0"/>
          </a:p>
          <a:p>
            <a:pPr indent="534988"/>
            <a:r>
              <a:rPr lang="en-US" altLang="zh-CN" sz="2400" dirty="0"/>
              <a:t>(</a:t>
            </a:r>
            <a:r>
              <a:rPr lang="zh-CN" altLang="en-US" sz="2400" dirty="0"/>
              <a:t>二</a:t>
            </a:r>
            <a:r>
              <a:rPr lang="en-US" altLang="zh-CN" sz="2400" dirty="0"/>
              <a:t>)</a:t>
            </a:r>
            <a:r>
              <a:rPr lang="zh-CN" altLang="en-US" sz="2400" dirty="0"/>
              <a:t>有限合伙企业设立条件的特别规定 </a:t>
            </a:r>
          </a:p>
          <a:p>
            <a:pPr indent="534988"/>
            <a:r>
              <a:rPr lang="zh-CN" altLang="en-US" sz="2000" dirty="0"/>
              <a:t>有限合伙企业由</a:t>
            </a:r>
            <a:r>
              <a:rPr lang="en-US" altLang="zh-CN" sz="2000" dirty="0"/>
              <a:t>2</a:t>
            </a:r>
            <a:r>
              <a:rPr lang="zh-CN" altLang="en-US" sz="2000" dirty="0"/>
              <a:t>个以上</a:t>
            </a:r>
            <a:r>
              <a:rPr lang="en-US" altLang="zh-CN" sz="2000" dirty="0"/>
              <a:t>50</a:t>
            </a:r>
            <a:r>
              <a:rPr lang="zh-CN" altLang="en-US" sz="2000" dirty="0"/>
              <a:t>个以下合伙人设立</a:t>
            </a:r>
            <a:r>
              <a:rPr lang="en-US" altLang="zh-CN" sz="2000" dirty="0"/>
              <a:t>,</a:t>
            </a:r>
            <a:r>
              <a:rPr lang="zh-CN" altLang="en-US" sz="2000" dirty="0"/>
              <a:t>至少应当有</a:t>
            </a:r>
            <a:r>
              <a:rPr lang="en-US" altLang="zh-CN" sz="2000" dirty="0"/>
              <a:t>1</a:t>
            </a:r>
            <a:r>
              <a:rPr lang="zh-CN" altLang="en-US" sz="2000" dirty="0"/>
              <a:t>个普通合伙人</a:t>
            </a:r>
            <a:r>
              <a:rPr lang="en-US" altLang="zh-CN" sz="2000" dirty="0"/>
              <a:t>.</a:t>
            </a:r>
            <a:r>
              <a:rPr lang="zh-CN" altLang="en-US" sz="2000" dirty="0"/>
              <a:t>有限合 伙企业名称中应当标明“有限合伙”字样</a:t>
            </a:r>
            <a:r>
              <a:rPr lang="en-US" altLang="zh-CN" sz="2000" dirty="0" smtClean="0"/>
              <a:t>.</a:t>
            </a:r>
          </a:p>
          <a:p>
            <a:pPr indent="534988"/>
            <a:r>
              <a:rPr lang="en-US" altLang="zh-CN" sz="2400" dirty="0" smtClean="0"/>
              <a:t>(</a:t>
            </a:r>
            <a:r>
              <a:rPr lang="zh-CN" altLang="en-US" sz="2400" dirty="0"/>
              <a:t>三</a:t>
            </a:r>
            <a:r>
              <a:rPr lang="en-US" altLang="zh-CN" sz="2400" dirty="0"/>
              <a:t>)</a:t>
            </a:r>
            <a:r>
              <a:rPr lang="zh-CN" altLang="en-US" sz="2400" dirty="0"/>
              <a:t>有限合伙人的出资形式及义务 </a:t>
            </a:r>
          </a:p>
          <a:p>
            <a:pPr indent="534988"/>
            <a:r>
              <a:rPr lang="zh-CN" altLang="en-US" sz="2000" dirty="0"/>
              <a:t>有限合伙人可以用货币、实物、知识产权、土地使用权或者其他财产权利作价出资</a:t>
            </a:r>
            <a:r>
              <a:rPr lang="en-US" altLang="zh-CN" sz="2000" dirty="0"/>
              <a:t>,</a:t>
            </a:r>
            <a:r>
              <a:rPr lang="zh-CN" altLang="en-US" sz="2000" dirty="0"/>
              <a:t>不得 以劳务出资</a:t>
            </a:r>
            <a:r>
              <a:rPr lang="en-US" altLang="zh-CN" sz="2000" dirty="0"/>
              <a:t>. </a:t>
            </a:r>
            <a:endParaRPr lang="zh-CN" altLang="en-US" sz="2000" dirty="0"/>
          </a:p>
          <a:p>
            <a:pPr indent="534988"/>
            <a:r>
              <a:rPr lang="zh-CN" altLang="en-US" sz="2000" dirty="0"/>
              <a:t>有限合伙人应当按照合伙协议的约定按期足额缴纳出资</a:t>
            </a:r>
            <a:r>
              <a:rPr lang="en-US" altLang="zh-CN" sz="2000" dirty="0"/>
              <a:t>;</a:t>
            </a:r>
            <a:r>
              <a:rPr lang="zh-CN" altLang="en-US" sz="2000" dirty="0"/>
              <a:t>未按期足额缴纳的</a:t>
            </a:r>
            <a:r>
              <a:rPr lang="en-US" altLang="zh-CN" sz="2000" dirty="0"/>
              <a:t>,</a:t>
            </a:r>
            <a:r>
              <a:rPr lang="zh-CN" altLang="en-US" sz="2000" dirty="0"/>
              <a:t>应当承担 补缴义务</a:t>
            </a:r>
            <a:r>
              <a:rPr lang="en-US" altLang="zh-CN" sz="2000" dirty="0"/>
              <a:t>,</a:t>
            </a:r>
            <a:r>
              <a:rPr lang="zh-CN" altLang="en-US" sz="2000" dirty="0"/>
              <a:t>并对其他合伙人承担违约责任</a:t>
            </a:r>
            <a:r>
              <a:rPr lang="en-US" altLang="zh-CN" sz="2000" dirty="0"/>
              <a:t>. </a:t>
            </a:r>
            <a:endParaRPr lang="zh-CN" altLang="en-US" sz="2000" dirty="0"/>
          </a:p>
          <a:p>
            <a:pPr indent="534988"/>
            <a:r>
              <a:rPr lang="en-US" altLang="zh-CN" sz="2400" dirty="0"/>
              <a:t>(</a:t>
            </a:r>
            <a:r>
              <a:rPr lang="zh-CN" altLang="en-US" sz="2400" dirty="0"/>
              <a:t>四</a:t>
            </a:r>
            <a:r>
              <a:rPr lang="en-US" altLang="zh-CN" sz="2400" dirty="0"/>
              <a:t>)</a:t>
            </a:r>
            <a:r>
              <a:rPr lang="zh-CN" altLang="en-US" sz="2400" dirty="0"/>
              <a:t>有限合伙企业的事务执行及利润分配 </a:t>
            </a:r>
          </a:p>
          <a:p>
            <a:pPr indent="623888"/>
            <a:r>
              <a:rPr lang="zh-CN" altLang="en-US" sz="2000" dirty="0"/>
              <a:t>有限合伙企业由普通合伙人执行合伙事务</a:t>
            </a:r>
            <a:r>
              <a:rPr lang="en-US" altLang="zh-CN" sz="2000" dirty="0"/>
              <a:t>.</a:t>
            </a:r>
            <a:r>
              <a:rPr lang="zh-CN" altLang="en-US" sz="2000" dirty="0"/>
              <a:t>执行事务合伙人可以要求在合伙协议中确 定执行事务的报酬及报酬提取方式</a:t>
            </a:r>
            <a:r>
              <a:rPr lang="en-US" altLang="zh-CN" sz="2000" dirty="0" smtClean="0"/>
              <a:t>.</a:t>
            </a:r>
            <a:r>
              <a:rPr lang="zh-CN" altLang="en-US" sz="2400" b="1" dirty="0" smtClean="0"/>
              <a:t> </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7527785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401205"/>
          </a:xfrm>
          <a:prstGeom prst="rect">
            <a:avLst/>
          </a:prstGeom>
          <a:noFill/>
        </p:spPr>
        <p:txBody>
          <a:bodyPr wrap="square" rtlCol="0">
            <a:spAutoFit/>
          </a:bodyPr>
          <a:lstStyle/>
          <a:p>
            <a:r>
              <a:rPr lang="zh-CN" altLang="en-US" sz="2400" b="1" dirty="0"/>
              <a:t>三、</a:t>
            </a:r>
            <a:r>
              <a:rPr lang="zh-CN" altLang="en-US" sz="2400" b="1" dirty="0" smtClean="0"/>
              <a:t>有限合伙企业</a:t>
            </a:r>
            <a:endParaRPr lang="en-US" altLang="zh-CN" sz="2400" b="1" dirty="0" smtClean="0"/>
          </a:p>
          <a:p>
            <a:pPr marL="534988" indent="88900"/>
            <a:r>
              <a:rPr lang="en-US" altLang="zh-CN" sz="2400" dirty="0"/>
              <a:t>(</a:t>
            </a:r>
            <a:r>
              <a:rPr lang="zh-CN" altLang="en-US" sz="2400" dirty="0"/>
              <a:t>五</a:t>
            </a:r>
            <a:r>
              <a:rPr lang="en-US" altLang="zh-CN" sz="2400" dirty="0"/>
              <a:t>)</a:t>
            </a:r>
            <a:r>
              <a:rPr lang="zh-CN" altLang="en-US" sz="2400" dirty="0"/>
              <a:t>有限合伙人行为的特别规定 </a:t>
            </a:r>
            <a:endParaRPr lang="en-US" altLang="zh-CN" sz="2400" dirty="0" smtClean="0"/>
          </a:p>
          <a:p>
            <a:pPr marL="623888"/>
            <a:r>
              <a:rPr lang="zh-CN" altLang="en-US" sz="2000" dirty="0" smtClean="0"/>
              <a:t>除合伙协议另有约</a:t>
            </a:r>
            <a:r>
              <a:rPr lang="zh-CN" altLang="en-US" sz="2000" dirty="0"/>
              <a:t>定外</a:t>
            </a:r>
            <a:r>
              <a:rPr lang="en-US" altLang="zh-CN" sz="2000" dirty="0"/>
              <a:t>,</a:t>
            </a:r>
            <a:r>
              <a:rPr lang="zh-CN" altLang="en-US" sz="2000" dirty="0"/>
              <a:t>有限合伙人可以同本有限合伙企业进行交易</a:t>
            </a:r>
            <a:r>
              <a:rPr lang="en-US" altLang="zh-CN" sz="2000" dirty="0"/>
              <a:t>;</a:t>
            </a:r>
            <a:r>
              <a:rPr lang="zh-CN" altLang="en-US" sz="2000" dirty="0"/>
              <a:t>可以自营或者</a:t>
            </a:r>
            <a:r>
              <a:rPr lang="zh-CN" altLang="en-US" sz="2000" dirty="0" smtClean="0"/>
              <a:t>同他人合作经营</a:t>
            </a:r>
            <a:r>
              <a:rPr lang="zh-CN" altLang="en-US" sz="2000" dirty="0"/>
              <a:t>与本有限合伙企业相竞争的业务</a:t>
            </a:r>
            <a:r>
              <a:rPr lang="en-US" altLang="zh-CN" sz="2000" dirty="0"/>
              <a:t>;</a:t>
            </a:r>
            <a:r>
              <a:rPr lang="zh-CN" altLang="en-US" sz="2000" dirty="0"/>
              <a:t>可以将其在有限合伙企业中的财产份额出 质</a:t>
            </a:r>
            <a:r>
              <a:rPr lang="en-US" altLang="zh-CN" sz="2000" dirty="0"/>
              <a:t>;</a:t>
            </a:r>
            <a:r>
              <a:rPr lang="zh-CN" altLang="en-US" sz="2000" dirty="0"/>
              <a:t>可以按照合伙协议的约定向合伙人以外的人转让其在有限合伙企业中的财产份额</a:t>
            </a:r>
            <a:r>
              <a:rPr lang="en-US" altLang="zh-CN" sz="2000" dirty="0"/>
              <a:t>,</a:t>
            </a:r>
            <a:r>
              <a:rPr lang="zh-CN" altLang="en-US" sz="2000" dirty="0"/>
              <a:t>但应 当提前</a:t>
            </a:r>
            <a:r>
              <a:rPr lang="en-US" altLang="zh-CN" sz="2000" dirty="0"/>
              <a:t>30</a:t>
            </a:r>
            <a:r>
              <a:rPr lang="zh-CN" altLang="en-US" sz="2000" dirty="0"/>
              <a:t>日通知其他合伙人</a:t>
            </a:r>
            <a:r>
              <a:rPr lang="en-US" altLang="zh-CN" sz="2000" dirty="0"/>
              <a:t>. </a:t>
            </a:r>
            <a:endParaRPr lang="zh-CN" altLang="en-US" sz="2000" dirty="0"/>
          </a:p>
          <a:p>
            <a:pPr marL="534988" indent="88900"/>
            <a:r>
              <a:rPr lang="en-US" altLang="zh-CN" sz="2400" dirty="0"/>
              <a:t>(</a:t>
            </a:r>
            <a:r>
              <a:rPr lang="zh-CN" altLang="en-US" sz="2400" dirty="0"/>
              <a:t>六</a:t>
            </a:r>
            <a:r>
              <a:rPr lang="en-US" altLang="zh-CN" sz="2400" dirty="0"/>
              <a:t>)</a:t>
            </a:r>
            <a:r>
              <a:rPr lang="zh-CN" altLang="en-US" sz="2400" dirty="0"/>
              <a:t>有限合伙人的债务清偿问题 </a:t>
            </a:r>
          </a:p>
          <a:p>
            <a:pPr marL="623888"/>
            <a:r>
              <a:rPr lang="zh-CN" altLang="en-US" sz="2000" dirty="0"/>
              <a:t>有限合伙人的自有财产不足清偿其与合伙企业无关的债务的</a:t>
            </a:r>
            <a:r>
              <a:rPr lang="en-US" altLang="zh-CN" sz="2000" dirty="0"/>
              <a:t>,</a:t>
            </a:r>
            <a:r>
              <a:rPr lang="zh-CN" altLang="en-US" sz="2000" dirty="0"/>
              <a:t>该合伙人可以以其从有 限合伙企业中分取的收益用于清偿</a:t>
            </a:r>
            <a:r>
              <a:rPr lang="en-US" altLang="zh-CN" sz="2000" dirty="0"/>
              <a:t>;</a:t>
            </a:r>
            <a:r>
              <a:rPr lang="zh-CN" altLang="en-US" sz="2000" dirty="0"/>
              <a:t>债权人也可以依法请求人民法院强制执行该合伙人在 有限合伙企业中的财产份额用于清偿</a:t>
            </a:r>
            <a:r>
              <a:rPr lang="en-US" altLang="zh-CN" sz="2000" dirty="0"/>
              <a:t>.</a:t>
            </a:r>
            <a:r>
              <a:rPr lang="zh-CN" altLang="en-US" sz="2000" dirty="0"/>
              <a:t>人民法院强制执行有限合伙人的财产份额时</a:t>
            </a:r>
            <a:r>
              <a:rPr lang="en-US" altLang="zh-CN" sz="2000" dirty="0"/>
              <a:t>,</a:t>
            </a:r>
            <a:r>
              <a:rPr lang="zh-CN" altLang="en-US" sz="2000" dirty="0"/>
              <a:t>应当 通知全体合伙人</a:t>
            </a:r>
            <a:r>
              <a:rPr lang="en-US" altLang="zh-CN" sz="2000" dirty="0"/>
              <a:t>.</a:t>
            </a:r>
            <a:r>
              <a:rPr lang="zh-CN" altLang="en-US" sz="2000" dirty="0"/>
              <a:t>在同等条件下</a:t>
            </a:r>
            <a:r>
              <a:rPr lang="en-US" altLang="zh-CN" sz="2000" dirty="0"/>
              <a:t>,</a:t>
            </a:r>
            <a:r>
              <a:rPr lang="zh-CN" altLang="en-US" sz="2000" dirty="0"/>
              <a:t>其他合伙人有优先购买权</a:t>
            </a:r>
            <a:r>
              <a:rPr lang="en-US" altLang="zh-CN" sz="2000" dirty="0"/>
              <a:t>. </a:t>
            </a:r>
            <a:endParaRPr lang="zh-CN" altLang="en-US" sz="2000" dirty="0"/>
          </a:p>
          <a:p>
            <a:pPr marL="534988" indent="88900"/>
            <a:endParaRPr lang="zh-CN" altLang="en-US" sz="2400" dirty="0"/>
          </a:p>
          <a:p>
            <a:pPr indent="623888"/>
            <a:r>
              <a:rPr lang="zh-CN" altLang="en-US" sz="2400" b="1" dirty="0" smtClean="0"/>
              <a:t> </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2291166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5262979"/>
          </a:xfrm>
          <a:prstGeom prst="rect">
            <a:avLst/>
          </a:prstGeom>
          <a:noFill/>
        </p:spPr>
        <p:txBody>
          <a:bodyPr wrap="square" rtlCol="0">
            <a:spAutoFit/>
          </a:bodyPr>
          <a:lstStyle/>
          <a:p>
            <a:r>
              <a:rPr lang="zh-CN" altLang="en-US" sz="2400" b="1" dirty="0"/>
              <a:t>三、</a:t>
            </a:r>
            <a:r>
              <a:rPr lang="zh-CN" altLang="en-US" sz="2400" b="1" dirty="0" smtClean="0"/>
              <a:t>有限合伙企业</a:t>
            </a:r>
            <a:endParaRPr lang="en-US" altLang="zh-CN" sz="2400" b="1" dirty="0" smtClean="0"/>
          </a:p>
          <a:p>
            <a:pPr indent="534988"/>
            <a:r>
              <a:rPr lang="en-US" altLang="zh-CN" sz="2400" dirty="0"/>
              <a:t>(</a:t>
            </a:r>
            <a:r>
              <a:rPr lang="zh-CN" altLang="en-US" sz="2400" dirty="0"/>
              <a:t>七 </a:t>
            </a:r>
            <a:r>
              <a:rPr lang="en-US" altLang="zh-CN" sz="2400" dirty="0"/>
              <a:t>)</a:t>
            </a:r>
            <a:r>
              <a:rPr lang="zh-CN" altLang="en-US" sz="2400" dirty="0"/>
              <a:t>有 限 合 伙 人 入 伙 、退 伙 的 特 别 规 定 </a:t>
            </a:r>
            <a:endParaRPr lang="en-US" altLang="zh-CN" sz="2400" dirty="0" smtClean="0"/>
          </a:p>
          <a:p>
            <a:pPr indent="534988">
              <a:tabLst>
                <a:tab pos="534988" algn="l"/>
              </a:tabLst>
            </a:pPr>
            <a:r>
              <a:rPr lang="en-US" altLang="zh-CN" sz="2000" dirty="0" smtClean="0"/>
              <a:t>1.</a:t>
            </a:r>
            <a:r>
              <a:rPr lang="zh-CN" altLang="en-US" sz="2000" dirty="0" smtClean="0"/>
              <a:t>入 </a:t>
            </a:r>
            <a:r>
              <a:rPr lang="zh-CN" altLang="en-US" sz="2000" dirty="0"/>
              <a:t>伙 </a:t>
            </a:r>
          </a:p>
          <a:p>
            <a:pPr indent="534988">
              <a:tabLst>
                <a:tab pos="534988" algn="l"/>
              </a:tabLst>
            </a:pPr>
            <a:r>
              <a:rPr lang="zh-CN" altLang="en-US" sz="2000" dirty="0"/>
              <a:t>新入伙的有限合伙人对入伙前有限合伙企业的债务</a:t>
            </a:r>
            <a:r>
              <a:rPr lang="en-US" altLang="zh-CN" sz="2000" dirty="0"/>
              <a:t>,</a:t>
            </a:r>
            <a:r>
              <a:rPr lang="zh-CN" altLang="en-US" sz="2000" dirty="0"/>
              <a:t>以其认缴的出资额为限承担责任</a:t>
            </a:r>
            <a:r>
              <a:rPr lang="en-US" altLang="zh-CN" sz="2000" dirty="0"/>
              <a:t>. </a:t>
            </a:r>
            <a:endParaRPr lang="zh-CN" altLang="en-US" sz="2000" dirty="0"/>
          </a:p>
          <a:p>
            <a:pPr indent="534988">
              <a:tabLst>
                <a:tab pos="534988" algn="l"/>
              </a:tabLst>
            </a:pPr>
            <a:r>
              <a:rPr lang="en-US" altLang="zh-CN" sz="2000" dirty="0" smtClean="0"/>
              <a:t>2.</a:t>
            </a:r>
            <a:r>
              <a:rPr lang="zh-CN" altLang="en-US" sz="2000" dirty="0" smtClean="0"/>
              <a:t>退 </a:t>
            </a:r>
            <a:r>
              <a:rPr lang="zh-CN" altLang="en-US" sz="2000" dirty="0"/>
              <a:t>伙 </a:t>
            </a:r>
            <a:endParaRPr lang="en-US" altLang="zh-CN" sz="2000" dirty="0" smtClean="0"/>
          </a:p>
          <a:p>
            <a:pPr indent="534988">
              <a:tabLst>
                <a:tab pos="534988" algn="l"/>
              </a:tabLst>
            </a:pPr>
            <a:r>
              <a:rPr lang="zh-CN" altLang="en-US" sz="2000" dirty="0" smtClean="0"/>
              <a:t>有限合伙人</a:t>
            </a:r>
            <a:r>
              <a:rPr lang="zh-CN" altLang="en-US" sz="2000" dirty="0"/>
              <a:t>有下列情形的</a:t>
            </a:r>
            <a:r>
              <a:rPr lang="en-US" altLang="zh-CN" sz="2000" dirty="0"/>
              <a:t>,</a:t>
            </a:r>
            <a:r>
              <a:rPr lang="zh-CN" altLang="en-US" sz="2000" dirty="0"/>
              <a:t>当然退伙</a:t>
            </a:r>
            <a:r>
              <a:rPr lang="en-US" altLang="zh-CN" sz="2000" dirty="0"/>
              <a:t>:</a:t>
            </a:r>
            <a:r>
              <a:rPr lang="zh-CN" altLang="en-US" sz="2000" dirty="0"/>
              <a:t>作为合伙人的自然人死亡或者被依法宣告死亡</a:t>
            </a:r>
            <a:r>
              <a:rPr lang="en-US" altLang="zh-CN" sz="2000" dirty="0"/>
              <a:t>; </a:t>
            </a:r>
            <a:endParaRPr lang="zh-CN" altLang="en-US" sz="2000" dirty="0"/>
          </a:p>
          <a:p>
            <a:pPr indent="534988">
              <a:tabLst>
                <a:tab pos="534988" algn="l"/>
              </a:tabLst>
            </a:pPr>
            <a:r>
              <a:rPr lang="zh-CN" altLang="en-US" sz="2000" dirty="0"/>
              <a:t>作为合伙人的法人或者其他组织依法被吊销营业执照、责令关闭、撤销</a:t>
            </a:r>
            <a:r>
              <a:rPr lang="en-US" altLang="zh-CN" sz="2000" dirty="0"/>
              <a:t>,</a:t>
            </a:r>
            <a:r>
              <a:rPr lang="zh-CN" altLang="en-US" sz="2000" dirty="0"/>
              <a:t>或者被宣告破产</a:t>
            </a:r>
            <a:r>
              <a:rPr lang="en-US" altLang="zh-CN" sz="2000" dirty="0"/>
              <a:t>;</a:t>
            </a:r>
            <a:r>
              <a:rPr lang="zh-CN" altLang="en-US" sz="2000" dirty="0"/>
              <a:t>法 律规定或者合伙协议约定合伙人必须具有相关资格而丧失该资格</a:t>
            </a:r>
            <a:r>
              <a:rPr lang="en-US" altLang="zh-CN" sz="2000" dirty="0"/>
              <a:t>;</a:t>
            </a:r>
            <a:r>
              <a:rPr lang="zh-CN" altLang="en-US" sz="2000" dirty="0"/>
              <a:t>合伙人在合伙企业中的 全部财产份额被人民法院强制执行</a:t>
            </a:r>
            <a:r>
              <a:rPr lang="en-US" altLang="zh-CN" sz="2000" dirty="0"/>
              <a:t>. </a:t>
            </a:r>
            <a:endParaRPr lang="zh-CN" altLang="en-US" sz="2000" dirty="0"/>
          </a:p>
          <a:p>
            <a:r>
              <a:rPr lang="en-US" altLang="zh-CN" sz="2400" dirty="0" smtClean="0"/>
              <a:t>       (</a:t>
            </a:r>
            <a:r>
              <a:rPr lang="zh-CN" altLang="en-US" sz="2400" dirty="0"/>
              <a:t>八</a:t>
            </a:r>
            <a:r>
              <a:rPr lang="en-US" altLang="zh-CN" sz="2400" dirty="0"/>
              <a:t>)</a:t>
            </a:r>
            <a:r>
              <a:rPr lang="zh-CN" altLang="en-US" sz="2400" dirty="0"/>
              <a:t>有限合伙人与普通合伙人的相互转变 </a:t>
            </a:r>
          </a:p>
          <a:p>
            <a:pPr indent="534988"/>
            <a:r>
              <a:rPr lang="zh-CN" altLang="en-US" sz="2000" dirty="0"/>
              <a:t>除合伙协议另有约定外</a:t>
            </a:r>
            <a:r>
              <a:rPr lang="en-US" altLang="zh-CN" sz="2000" dirty="0"/>
              <a:t>,</a:t>
            </a:r>
            <a:r>
              <a:rPr lang="zh-CN" altLang="en-US" sz="2000" dirty="0"/>
              <a:t>普通合伙人转变为有限合伙人</a:t>
            </a:r>
            <a:r>
              <a:rPr lang="en-US" altLang="zh-CN" sz="2000" dirty="0"/>
              <a:t>,</a:t>
            </a:r>
            <a:r>
              <a:rPr lang="zh-CN" altLang="en-US" sz="2000" dirty="0"/>
              <a:t>或者有限合伙人转变为普通合 伙人</a:t>
            </a:r>
            <a:r>
              <a:rPr lang="en-US" altLang="zh-CN" sz="2000" dirty="0"/>
              <a:t>,</a:t>
            </a:r>
            <a:r>
              <a:rPr lang="zh-CN" altLang="en-US" sz="2000" dirty="0"/>
              <a:t>应当经全体合伙人一致同意</a:t>
            </a:r>
            <a:r>
              <a:rPr lang="en-US" altLang="zh-CN" sz="2000" dirty="0"/>
              <a:t>. </a:t>
            </a:r>
            <a:endParaRPr lang="zh-CN" altLang="en-US" sz="2000" dirty="0"/>
          </a:p>
          <a:p>
            <a:pPr indent="534988"/>
            <a:r>
              <a:rPr lang="zh-CN" altLang="en-US" sz="2000" dirty="0"/>
              <a:t>有限合伙人转变为普通合伙人的</a:t>
            </a:r>
            <a:r>
              <a:rPr lang="en-US" altLang="zh-CN" sz="2000" dirty="0"/>
              <a:t>,</a:t>
            </a:r>
            <a:r>
              <a:rPr lang="zh-CN" altLang="en-US" sz="2000" dirty="0"/>
              <a:t>对其作为有限合伙人期间有限合伙企业发生的债务 承担无限连带责任</a:t>
            </a:r>
            <a:r>
              <a:rPr lang="en-US" altLang="zh-CN" sz="2000" dirty="0"/>
              <a:t>.</a:t>
            </a:r>
            <a:r>
              <a:rPr lang="zh-CN" altLang="en-US" sz="2000" dirty="0"/>
              <a:t>普通合伙人转变为有限合伙人的</a:t>
            </a:r>
            <a:r>
              <a:rPr lang="en-US" altLang="zh-CN" sz="2000" dirty="0"/>
              <a:t>,</a:t>
            </a:r>
            <a:r>
              <a:rPr lang="zh-CN" altLang="en-US" sz="2000" dirty="0"/>
              <a:t>对其作为普通合伙人期间合伙企业 发生的债务承担无限连带责任</a:t>
            </a:r>
            <a:r>
              <a:rPr lang="en-US" altLang="zh-CN" sz="2000" dirty="0"/>
              <a:t>. </a:t>
            </a:r>
            <a:endParaRPr lang="zh-CN" altLang="en-US" sz="2000" dirty="0"/>
          </a:p>
          <a:p>
            <a:pPr indent="534988"/>
            <a:r>
              <a:rPr lang="zh-CN" altLang="en-US" sz="2000" dirty="0"/>
              <a:t>有限合伙企业仅剩有限合伙人的</a:t>
            </a:r>
            <a:r>
              <a:rPr lang="en-US" altLang="zh-CN" sz="2000" dirty="0"/>
              <a:t>,</a:t>
            </a:r>
            <a:r>
              <a:rPr lang="zh-CN" altLang="en-US" sz="2000" dirty="0"/>
              <a:t>应当解散</a:t>
            </a:r>
            <a:r>
              <a:rPr lang="en-US" altLang="zh-CN" sz="2000" dirty="0"/>
              <a:t>;</a:t>
            </a:r>
            <a:r>
              <a:rPr lang="zh-CN" altLang="en-US" sz="2000" dirty="0"/>
              <a:t>仅剩普通合伙人的</a:t>
            </a:r>
            <a:r>
              <a:rPr lang="en-US" altLang="zh-CN" sz="2000" dirty="0"/>
              <a:t>,</a:t>
            </a:r>
            <a:r>
              <a:rPr lang="zh-CN" altLang="en-US" sz="2000" dirty="0"/>
              <a:t>转为普通合伙企业</a:t>
            </a:r>
            <a:r>
              <a:rPr lang="en-US" altLang="zh-CN" sz="2000" dirty="0"/>
              <a:t>. </a:t>
            </a:r>
            <a:r>
              <a:rPr lang="zh-CN" altLang="en-US" sz="2400" b="1" dirty="0" smtClean="0"/>
              <a:t> </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2188533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370427"/>
          </a:xfrm>
          <a:prstGeom prst="rect">
            <a:avLst/>
          </a:prstGeom>
          <a:noFill/>
        </p:spPr>
        <p:txBody>
          <a:bodyPr wrap="square" rtlCol="0">
            <a:spAutoFit/>
          </a:bodyPr>
          <a:lstStyle/>
          <a:p>
            <a:r>
              <a:rPr lang="zh-CN" altLang="en-US" sz="2400" b="1" dirty="0"/>
              <a:t>四、合伙企业解散、清算 </a:t>
            </a:r>
          </a:p>
          <a:p>
            <a:pPr indent="446088"/>
            <a:r>
              <a:rPr lang="en-US" altLang="zh-CN" sz="2400" dirty="0"/>
              <a:t>(</a:t>
            </a:r>
            <a:r>
              <a:rPr lang="zh-CN" altLang="en-US" sz="2400" dirty="0"/>
              <a:t>一 </a:t>
            </a:r>
            <a:r>
              <a:rPr lang="en-US" altLang="zh-CN" sz="2400" dirty="0"/>
              <a:t>)</a:t>
            </a:r>
            <a:r>
              <a:rPr lang="zh-CN" altLang="en-US" sz="2400" dirty="0"/>
              <a:t>合 伙 企 业 解 散 </a:t>
            </a:r>
          </a:p>
          <a:p>
            <a:pPr indent="446088"/>
            <a:r>
              <a:rPr lang="zh-CN" altLang="en-US" sz="2000" dirty="0"/>
              <a:t>合伙企业有下列情形之一的</a:t>
            </a:r>
            <a:r>
              <a:rPr lang="en-US" altLang="zh-CN" sz="2000" dirty="0"/>
              <a:t>,</a:t>
            </a:r>
            <a:r>
              <a:rPr lang="zh-CN" altLang="en-US" sz="2000" dirty="0"/>
              <a:t>应当解散</a:t>
            </a:r>
            <a:r>
              <a:rPr lang="en-US" altLang="zh-CN" sz="2000" dirty="0"/>
              <a:t>:</a:t>
            </a:r>
            <a:r>
              <a:rPr lang="zh-CN" altLang="en-US" sz="2000" dirty="0"/>
              <a:t>合伙期限届满</a:t>
            </a:r>
            <a:r>
              <a:rPr lang="en-US" altLang="zh-CN" sz="2000" dirty="0"/>
              <a:t>,</a:t>
            </a:r>
            <a:r>
              <a:rPr lang="zh-CN" altLang="en-US" sz="2000" dirty="0"/>
              <a:t>合伙人决定不再经营</a:t>
            </a:r>
            <a:r>
              <a:rPr lang="en-US" altLang="zh-CN" sz="2000" dirty="0"/>
              <a:t>;</a:t>
            </a:r>
            <a:r>
              <a:rPr lang="zh-CN" altLang="en-US" sz="2000" dirty="0"/>
              <a:t>合伙协议 约定的解散事由出现</a:t>
            </a:r>
            <a:r>
              <a:rPr lang="en-US" altLang="zh-CN" sz="2000" dirty="0"/>
              <a:t>;</a:t>
            </a:r>
            <a:r>
              <a:rPr lang="zh-CN" altLang="en-US" sz="2000" dirty="0"/>
              <a:t>全体合伙人决定解散</a:t>
            </a:r>
            <a:r>
              <a:rPr lang="en-US" altLang="zh-CN" sz="2000" dirty="0"/>
              <a:t>;</a:t>
            </a:r>
            <a:r>
              <a:rPr lang="zh-CN" altLang="en-US" sz="2000" dirty="0"/>
              <a:t>合伙人已不具备法定人数满</a:t>
            </a:r>
            <a:r>
              <a:rPr lang="en-US" altLang="zh-CN" sz="2000" dirty="0"/>
              <a:t>30</a:t>
            </a:r>
            <a:r>
              <a:rPr lang="zh-CN" altLang="en-US" sz="2000" dirty="0"/>
              <a:t>天</a:t>
            </a:r>
            <a:r>
              <a:rPr lang="en-US" altLang="zh-CN" sz="2000" dirty="0"/>
              <a:t>;</a:t>
            </a:r>
            <a:r>
              <a:rPr lang="zh-CN" altLang="en-US" sz="2000" dirty="0"/>
              <a:t>合伙协议约 定的合伙目的已经实现或者无法实现</a:t>
            </a:r>
            <a:r>
              <a:rPr lang="en-US" altLang="zh-CN" sz="2000" dirty="0"/>
              <a:t>;</a:t>
            </a:r>
            <a:r>
              <a:rPr lang="zh-CN" altLang="en-US" sz="2000" dirty="0"/>
              <a:t>依法被吊销营业执照、责令关闭或者被撤销</a:t>
            </a:r>
            <a:r>
              <a:rPr lang="en-US" altLang="zh-CN" sz="2000" dirty="0"/>
              <a:t>;</a:t>
            </a:r>
            <a:r>
              <a:rPr lang="zh-CN" altLang="en-US" sz="2000" dirty="0"/>
              <a:t>法律、行 政法规规定的其他原因</a:t>
            </a:r>
            <a:r>
              <a:rPr lang="en-US" altLang="zh-CN" sz="2000" dirty="0"/>
              <a:t>. </a:t>
            </a:r>
            <a:endParaRPr lang="zh-CN" altLang="en-US" sz="2000" dirty="0"/>
          </a:p>
          <a:p>
            <a:pPr indent="446088"/>
            <a:r>
              <a:rPr lang="en-US" altLang="zh-CN" sz="2400" dirty="0"/>
              <a:t>(</a:t>
            </a:r>
            <a:r>
              <a:rPr lang="zh-CN" altLang="en-US" sz="2400" dirty="0"/>
              <a:t>二 </a:t>
            </a:r>
            <a:r>
              <a:rPr lang="en-US" altLang="zh-CN" sz="2400" dirty="0"/>
              <a:t>)</a:t>
            </a:r>
            <a:r>
              <a:rPr lang="zh-CN" altLang="en-US" sz="2400" dirty="0"/>
              <a:t>合 伙 企 业 清 算 </a:t>
            </a:r>
          </a:p>
          <a:p>
            <a:pPr indent="446088"/>
            <a:r>
              <a:rPr lang="zh-CN" altLang="en-US" sz="2000" dirty="0"/>
              <a:t>合伙企业解散</a:t>
            </a:r>
            <a:r>
              <a:rPr lang="en-US" altLang="zh-CN" sz="2000" dirty="0"/>
              <a:t>,</a:t>
            </a:r>
            <a:r>
              <a:rPr lang="zh-CN" altLang="en-US" sz="2000" dirty="0"/>
              <a:t>应当进行清算</a:t>
            </a:r>
            <a:r>
              <a:rPr lang="en-US" altLang="zh-CN" sz="2000" dirty="0"/>
              <a:t>,</a:t>
            </a:r>
            <a:r>
              <a:rPr lang="zh-CN" altLang="en-US" sz="2000" dirty="0"/>
              <a:t>具体程序如下</a:t>
            </a:r>
            <a:r>
              <a:rPr lang="en-US" altLang="zh-CN" sz="2000" dirty="0"/>
              <a:t>. </a:t>
            </a:r>
            <a:endParaRPr lang="en-US" altLang="zh-CN" sz="2000" dirty="0" smtClean="0"/>
          </a:p>
          <a:p>
            <a:pPr indent="446088"/>
            <a:r>
              <a:rPr lang="en-US" altLang="zh-CN" sz="2000" dirty="0" smtClean="0"/>
              <a:t>1.</a:t>
            </a:r>
            <a:r>
              <a:rPr lang="zh-CN" altLang="en-US" sz="2000" dirty="0" smtClean="0"/>
              <a:t>确</a:t>
            </a:r>
            <a:r>
              <a:rPr lang="zh-CN" altLang="en-US" sz="2000" dirty="0"/>
              <a:t>定清算人 </a:t>
            </a:r>
            <a:r>
              <a:rPr lang="en-US" altLang="zh-CN" sz="2000" dirty="0" smtClean="0"/>
              <a:t>  2.</a:t>
            </a:r>
            <a:r>
              <a:rPr lang="zh-CN" altLang="en-US" sz="2000" dirty="0" smtClean="0"/>
              <a:t>通知和公告债权人</a:t>
            </a:r>
            <a:r>
              <a:rPr lang="en-US" altLang="zh-CN" sz="2000" dirty="0" smtClean="0"/>
              <a:t>  3.</a:t>
            </a:r>
            <a:r>
              <a:rPr lang="zh-CN" altLang="en-US" sz="2000" dirty="0" smtClean="0"/>
              <a:t> </a:t>
            </a:r>
            <a:r>
              <a:rPr lang="zh-CN" altLang="en-US" sz="2000" dirty="0"/>
              <a:t>执行清偿任务 </a:t>
            </a:r>
          </a:p>
          <a:p>
            <a:pPr indent="446088"/>
            <a:r>
              <a:rPr lang="en-US" altLang="zh-CN" sz="2000" dirty="0" smtClean="0"/>
              <a:t>4.</a:t>
            </a:r>
            <a:r>
              <a:rPr lang="zh-CN" altLang="en-US" sz="2000" dirty="0" smtClean="0"/>
              <a:t>编制清算报告</a:t>
            </a:r>
            <a:r>
              <a:rPr lang="en-US" altLang="zh-CN" sz="2000" dirty="0"/>
              <a:t>,</a:t>
            </a:r>
            <a:r>
              <a:rPr lang="zh-CN" altLang="en-US" sz="2000" dirty="0"/>
              <a:t>办理注销登记 </a:t>
            </a:r>
          </a:p>
          <a:p>
            <a:pPr indent="446088"/>
            <a:endParaRPr lang="zh-CN" altLang="en-US" sz="2000" dirty="0"/>
          </a:p>
          <a:p>
            <a:pPr indent="446088"/>
            <a:endParaRPr lang="zh-CN" altLang="en-US" sz="2000" dirty="0"/>
          </a:p>
          <a:p>
            <a:pPr marL="534988" indent="88900"/>
            <a:endParaRPr lang="zh-CN" altLang="en-US" sz="2400" dirty="0"/>
          </a:p>
          <a:p>
            <a:pPr indent="623888"/>
            <a:r>
              <a:rPr lang="zh-CN" altLang="en-US" sz="2400" b="1" dirty="0" smtClean="0"/>
              <a:t> </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144821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770537"/>
          </a:xfrm>
          <a:prstGeom prst="rect">
            <a:avLst/>
          </a:prstGeom>
          <a:noFill/>
        </p:spPr>
        <p:txBody>
          <a:bodyPr wrap="square" rtlCol="0">
            <a:spAutoFit/>
          </a:bodyPr>
          <a:lstStyle/>
          <a:p>
            <a:r>
              <a:rPr lang="zh-CN" altLang="en-US" sz="2400" b="1" dirty="0"/>
              <a:t>五、法律责任 </a:t>
            </a:r>
          </a:p>
          <a:p>
            <a:pPr indent="534988"/>
            <a:r>
              <a:rPr lang="en-US" altLang="zh-CN" sz="2000" dirty="0"/>
              <a:t>(1)</a:t>
            </a:r>
            <a:r>
              <a:rPr lang="zh-CN" altLang="en-US" sz="2000" dirty="0"/>
              <a:t>违反法律规定</a:t>
            </a:r>
            <a:r>
              <a:rPr lang="en-US" altLang="zh-CN" sz="2000" dirty="0"/>
              <a:t>,</a:t>
            </a:r>
            <a:r>
              <a:rPr lang="zh-CN" altLang="en-US" sz="2000" dirty="0"/>
              <a:t>提交虚假文件或者采取其他欺骗手段</a:t>
            </a:r>
            <a:r>
              <a:rPr lang="en-US" altLang="zh-CN" sz="2000" dirty="0"/>
              <a:t>,</a:t>
            </a:r>
            <a:r>
              <a:rPr lang="zh-CN" altLang="en-US" sz="2000" dirty="0"/>
              <a:t>取得合伙企业登记的</a:t>
            </a:r>
            <a:r>
              <a:rPr lang="en-US" altLang="zh-CN" sz="2000" dirty="0"/>
              <a:t>,</a:t>
            </a:r>
            <a:r>
              <a:rPr lang="zh-CN" altLang="en-US" sz="2000" dirty="0"/>
              <a:t>由企业 登记机关责令改正</a:t>
            </a:r>
            <a:r>
              <a:rPr lang="en-US" altLang="zh-CN" sz="2000" dirty="0"/>
              <a:t>,</a:t>
            </a:r>
            <a:r>
              <a:rPr lang="zh-CN" altLang="en-US" sz="2000" dirty="0"/>
              <a:t>处以</a:t>
            </a:r>
            <a:r>
              <a:rPr lang="en-US" altLang="zh-CN" sz="2000" dirty="0"/>
              <a:t>5000</a:t>
            </a:r>
            <a:r>
              <a:rPr lang="zh-CN" altLang="en-US" sz="2000" dirty="0"/>
              <a:t>元以上</a:t>
            </a:r>
            <a:r>
              <a:rPr lang="en-US" altLang="zh-CN" sz="2000" dirty="0"/>
              <a:t>5</a:t>
            </a:r>
            <a:r>
              <a:rPr lang="zh-CN" altLang="en-US" sz="2000" dirty="0"/>
              <a:t>万元以下的罚款</a:t>
            </a:r>
            <a:r>
              <a:rPr lang="en-US" altLang="zh-CN" sz="2000" dirty="0"/>
              <a:t>;</a:t>
            </a:r>
            <a:r>
              <a:rPr lang="zh-CN" altLang="en-US" sz="2000" dirty="0"/>
              <a:t>情节严重的</a:t>
            </a:r>
            <a:r>
              <a:rPr lang="en-US" altLang="zh-CN" sz="2000" dirty="0"/>
              <a:t>,</a:t>
            </a:r>
            <a:r>
              <a:rPr lang="zh-CN" altLang="en-US" sz="2000" dirty="0"/>
              <a:t>撤销企业登记</a:t>
            </a:r>
            <a:r>
              <a:rPr lang="en-US" altLang="zh-CN" sz="2000" dirty="0"/>
              <a:t>,</a:t>
            </a:r>
            <a:r>
              <a:rPr lang="zh-CN" altLang="en-US" sz="2000" dirty="0"/>
              <a:t>并处 以</a:t>
            </a:r>
            <a:r>
              <a:rPr lang="en-US" altLang="zh-CN" sz="2000" dirty="0"/>
              <a:t>5</a:t>
            </a:r>
            <a:r>
              <a:rPr lang="zh-CN" altLang="en-US" sz="2000" dirty="0"/>
              <a:t>万元以上</a:t>
            </a:r>
            <a:r>
              <a:rPr lang="en-US" altLang="zh-CN" sz="2000" dirty="0"/>
              <a:t>20</a:t>
            </a:r>
            <a:r>
              <a:rPr lang="zh-CN" altLang="en-US" sz="2000" dirty="0"/>
              <a:t>万元以下的罚款</a:t>
            </a:r>
            <a:r>
              <a:rPr lang="en-US" altLang="zh-CN" sz="2000" dirty="0"/>
              <a:t>. </a:t>
            </a:r>
            <a:endParaRPr lang="zh-CN" altLang="en-US" sz="2000" dirty="0"/>
          </a:p>
          <a:p>
            <a:pPr indent="534988"/>
            <a:r>
              <a:rPr lang="en-US" altLang="zh-CN" sz="2000" dirty="0"/>
              <a:t>(2)</a:t>
            </a:r>
            <a:r>
              <a:rPr lang="zh-CN" altLang="en-US" sz="2000" dirty="0" smtClean="0"/>
              <a:t>违反法律规定 </a:t>
            </a:r>
            <a:r>
              <a:rPr lang="en-US" altLang="zh-CN" sz="2000" dirty="0"/>
              <a:t>,</a:t>
            </a:r>
            <a:r>
              <a:rPr lang="zh-CN" altLang="en-US" sz="2000" dirty="0" smtClean="0"/>
              <a:t>合伙企业未在其名称中标明 </a:t>
            </a:r>
            <a:r>
              <a:rPr lang="zh-CN" altLang="en-US" sz="2000" dirty="0"/>
              <a:t>“</a:t>
            </a:r>
            <a:r>
              <a:rPr lang="zh-CN" altLang="en-US" sz="2000" dirty="0" smtClean="0"/>
              <a:t>普通合伙 </a:t>
            </a:r>
            <a:r>
              <a:rPr lang="zh-CN" altLang="en-US" sz="2000" dirty="0"/>
              <a:t>”“</a:t>
            </a:r>
            <a:r>
              <a:rPr lang="zh-CN" altLang="en-US" sz="2000" dirty="0" smtClean="0"/>
              <a:t>特殊普通合伙 </a:t>
            </a:r>
            <a:r>
              <a:rPr lang="zh-CN" altLang="en-US" sz="2000" dirty="0"/>
              <a:t>”</a:t>
            </a:r>
            <a:r>
              <a:rPr lang="zh-CN" altLang="en-US" sz="2000" dirty="0" smtClean="0"/>
              <a:t>或者 </a:t>
            </a:r>
            <a:r>
              <a:rPr lang="zh-CN" altLang="en-US" sz="2000" dirty="0"/>
              <a:t>“</a:t>
            </a:r>
            <a:r>
              <a:rPr lang="zh-CN" altLang="en-US" sz="2000" dirty="0" smtClean="0"/>
              <a:t>有限合伙</a:t>
            </a:r>
            <a:r>
              <a:rPr lang="zh-CN" altLang="en-US" sz="2000" dirty="0"/>
              <a:t>”字样的</a:t>
            </a:r>
            <a:r>
              <a:rPr lang="en-US" altLang="zh-CN" sz="2000" dirty="0"/>
              <a:t>,</a:t>
            </a:r>
            <a:r>
              <a:rPr lang="zh-CN" altLang="en-US" sz="2000" dirty="0"/>
              <a:t>由企业登记机关责令限期改正</a:t>
            </a:r>
            <a:r>
              <a:rPr lang="en-US" altLang="zh-CN" sz="2000" dirty="0"/>
              <a:t>,</a:t>
            </a:r>
            <a:r>
              <a:rPr lang="zh-CN" altLang="en-US" sz="2000" dirty="0"/>
              <a:t>处以</a:t>
            </a:r>
            <a:r>
              <a:rPr lang="en-US" altLang="zh-CN" sz="2000" dirty="0"/>
              <a:t>2000</a:t>
            </a:r>
            <a:r>
              <a:rPr lang="zh-CN" altLang="en-US" sz="2000" dirty="0"/>
              <a:t>元以上</a:t>
            </a:r>
            <a:r>
              <a:rPr lang="en-US" altLang="zh-CN" sz="2000" dirty="0"/>
              <a:t>1</a:t>
            </a:r>
            <a:r>
              <a:rPr lang="zh-CN" altLang="en-US" sz="2000" dirty="0"/>
              <a:t>万元以下的罚款</a:t>
            </a:r>
            <a:r>
              <a:rPr lang="en-US" altLang="zh-CN" sz="2000" dirty="0"/>
              <a:t>. </a:t>
            </a:r>
            <a:endParaRPr lang="zh-CN" altLang="en-US" sz="2000" dirty="0"/>
          </a:p>
          <a:p>
            <a:pPr indent="534988"/>
            <a:r>
              <a:rPr lang="en-US" altLang="zh-CN" sz="2000" dirty="0"/>
              <a:t>(3)</a:t>
            </a:r>
            <a:r>
              <a:rPr lang="zh-CN" altLang="en-US" sz="2000" dirty="0"/>
              <a:t>违反法律规定</a:t>
            </a:r>
            <a:r>
              <a:rPr lang="en-US" altLang="zh-CN" sz="2000" dirty="0"/>
              <a:t>,</a:t>
            </a:r>
            <a:r>
              <a:rPr lang="zh-CN" altLang="en-US" sz="2000" dirty="0"/>
              <a:t>未领取营业执照</a:t>
            </a:r>
            <a:r>
              <a:rPr lang="en-US" altLang="zh-CN" sz="2000" dirty="0"/>
              <a:t>,</a:t>
            </a:r>
            <a:r>
              <a:rPr lang="zh-CN" altLang="en-US" sz="2000" dirty="0"/>
              <a:t>而以合伙企业或者合伙企业分支机构名义从事合 伙业务的</a:t>
            </a:r>
            <a:r>
              <a:rPr lang="en-US" altLang="zh-CN" sz="2000" dirty="0"/>
              <a:t>,</a:t>
            </a:r>
            <a:r>
              <a:rPr lang="zh-CN" altLang="en-US" sz="2000" dirty="0"/>
              <a:t>由企业登记机关责令停止</a:t>
            </a:r>
            <a:r>
              <a:rPr lang="en-US" altLang="zh-CN" sz="2000" dirty="0"/>
              <a:t>,</a:t>
            </a:r>
            <a:r>
              <a:rPr lang="zh-CN" altLang="en-US" sz="2000" dirty="0"/>
              <a:t>处以</a:t>
            </a:r>
            <a:r>
              <a:rPr lang="en-US" altLang="zh-CN" sz="2000" dirty="0"/>
              <a:t>5000</a:t>
            </a:r>
            <a:r>
              <a:rPr lang="zh-CN" altLang="en-US" sz="2000" dirty="0"/>
              <a:t>元以上</a:t>
            </a:r>
            <a:r>
              <a:rPr lang="en-US" altLang="zh-CN" sz="2000" dirty="0"/>
              <a:t>5</a:t>
            </a:r>
            <a:r>
              <a:rPr lang="zh-CN" altLang="en-US" sz="2000" dirty="0"/>
              <a:t>万元以下的罚款</a:t>
            </a:r>
            <a:r>
              <a:rPr lang="en-US" altLang="zh-CN" sz="2000" dirty="0"/>
              <a:t>. </a:t>
            </a:r>
            <a:endParaRPr lang="zh-CN" altLang="en-US" sz="2000" dirty="0"/>
          </a:p>
          <a:p>
            <a:pPr indent="534988"/>
            <a:r>
              <a:rPr lang="zh-CN" altLang="en-US" sz="2000" dirty="0"/>
              <a:t>合伙企业登记事项发生变更时</a:t>
            </a:r>
            <a:r>
              <a:rPr lang="en-US" altLang="zh-CN" sz="2000" dirty="0"/>
              <a:t>,</a:t>
            </a:r>
            <a:r>
              <a:rPr lang="zh-CN" altLang="en-US" sz="2000" dirty="0"/>
              <a:t>未依照本法规定办理变更登记的</a:t>
            </a:r>
            <a:r>
              <a:rPr lang="en-US" altLang="zh-CN" sz="2000" dirty="0"/>
              <a:t>,</a:t>
            </a:r>
            <a:r>
              <a:rPr lang="zh-CN" altLang="en-US" sz="2000" dirty="0"/>
              <a:t>由企业登记机关责令 限 期 登 记 </a:t>
            </a:r>
            <a:r>
              <a:rPr lang="en-US" altLang="zh-CN" sz="2000" dirty="0"/>
              <a:t>;</a:t>
            </a:r>
            <a:r>
              <a:rPr lang="zh-CN" altLang="en-US" sz="2000" dirty="0"/>
              <a:t>逾 期 不 登 记 的 </a:t>
            </a:r>
            <a:r>
              <a:rPr lang="en-US" altLang="zh-CN" sz="2000" dirty="0"/>
              <a:t>,</a:t>
            </a:r>
            <a:r>
              <a:rPr lang="zh-CN" altLang="en-US" sz="2000" dirty="0"/>
              <a:t>处 以 </a:t>
            </a:r>
            <a:r>
              <a:rPr lang="en-US" altLang="zh-CN" sz="2000" dirty="0"/>
              <a:t>2 000 </a:t>
            </a:r>
            <a:r>
              <a:rPr lang="zh-CN" altLang="en-US" sz="2000" dirty="0"/>
              <a:t>元 以 上 </a:t>
            </a:r>
            <a:r>
              <a:rPr lang="en-US" altLang="zh-CN" sz="2000" dirty="0"/>
              <a:t>2 </a:t>
            </a:r>
            <a:r>
              <a:rPr lang="zh-CN" altLang="en-US" sz="2000" dirty="0"/>
              <a:t>万 元 以 下 的 罚 款 </a:t>
            </a:r>
            <a:r>
              <a:rPr lang="en-US" altLang="zh-CN" sz="2000" dirty="0"/>
              <a:t>. </a:t>
            </a:r>
            <a:endParaRPr lang="zh-CN" altLang="en-US" sz="2000" dirty="0"/>
          </a:p>
          <a:p>
            <a:pPr indent="534988"/>
            <a:r>
              <a:rPr lang="zh-CN" altLang="en-US" sz="2000" dirty="0"/>
              <a:t>合伙企业登记事项发生变更</a:t>
            </a:r>
            <a:r>
              <a:rPr lang="en-US" altLang="zh-CN" sz="2000" dirty="0"/>
              <a:t>,</a:t>
            </a:r>
            <a:r>
              <a:rPr lang="zh-CN" altLang="en-US" sz="2000" dirty="0"/>
              <a:t>执行合伙事务的合伙人未按期申请办理变更登记的</a:t>
            </a:r>
            <a:r>
              <a:rPr lang="en-US" altLang="zh-CN" sz="2000" dirty="0"/>
              <a:t>,</a:t>
            </a:r>
            <a:r>
              <a:rPr lang="zh-CN" altLang="en-US" sz="2000" dirty="0"/>
              <a:t>应当 赔偿由此给合伙企业、其他合伙人或者善意第三人造成的损失</a:t>
            </a:r>
            <a:r>
              <a:rPr lang="en-US" altLang="zh-CN" sz="2000" dirty="0"/>
              <a:t>. </a:t>
            </a:r>
            <a:endParaRPr lang="zh-CN" altLang="en-US" sz="2000" dirty="0"/>
          </a:p>
          <a:p>
            <a:pPr indent="534988"/>
            <a:r>
              <a:rPr lang="en-US" altLang="zh-CN" sz="2000" dirty="0"/>
              <a:t>(4)</a:t>
            </a:r>
            <a:r>
              <a:rPr lang="zh-CN" altLang="en-US" sz="2000" dirty="0"/>
              <a:t>合伙人执行合伙事务</a:t>
            </a:r>
            <a:r>
              <a:rPr lang="en-US" altLang="zh-CN" sz="2000" dirty="0"/>
              <a:t>,</a:t>
            </a:r>
            <a:r>
              <a:rPr lang="zh-CN" altLang="en-US" sz="2000" dirty="0"/>
              <a:t>或者合伙企业从业人员利用职务上的便利</a:t>
            </a:r>
            <a:r>
              <a:rPr lang="en-US" altLang="zh-CN" sz="2000" dirty="0"/>
              <a:t>,</a:t>
            </a:r>
            <a:r>
              <a:rPr lang="zh-CN" altLang="en-US" sz="2000" dirty="0"/>
              <a:t>将应当归合伙企 业的利益据为己有的</a:t>
            </a:r>
            <a:r>
              <a:rPr lang="en-US" altLang="zh-CN" sz="2000" dirty="0"/>
              <a:t>,</a:t>
            </a:r>
            <a:r>
              <a:rPr lang="zh-CN" altLang="en-US" sz="2000" dirty="0"/>
              <a:t>或者采取其他手段侵占合伙企业财产的</a:t>
            </a:r>
            <a:r>
              <a:rPr lang="en-US" altLang="zh-CN" sz="2000" dirty="0"/>
              <a:t>,</a:t>
            </a:r>
            <a:r>
              <a:rPr lang="zh-CN" altLang="en-US" sz="2000" dirty="0"/>
              <a:t>应当将该利益和财产退还合 伙企业</a:t>
            </a:r>
            <a:r>
              <a:rPr lang="en-US" altLang="zh-CN" sz="2000" dirty="0"/>
              <a:t>;</a:t>
            </a:r>
            <a:r>
              <a:rPr lang="zh-CN" altLang="en-US" sz="2000" dirty="0"/>
              <a:t>给合伙企业或者其他合伙人造成损失的</a:t>
            </a:r>
            <a:r>
              <a:rPr lang="en-US" altLang="zh-CN" sz="2000" dirty="0"/>
              <a:t>,</a:t>
            </a:r>
            <a:r>
              <a:rPr lang="zh-CN" altLang="en-US" sz="2000" dirty="0"/>
              <a:t>依法承担赔偿责任</a:t>
            </a:r>
            <a:r>
              <a:rPr lang="en-US" altLang="zh-CN" sz="2000" dirty="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192932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企业的概念、特征和分类 </a:t>
            </a:r>
          </a:p>
        </p:txBody>
      </p:sp>
      <p:sp>
        <p:nvSpPr>
          <p:cNvPr id="37" name="文本框 36"/>
          <p:cNvSpPr txBox="1"/>
          <p:nvPr/>
        </p:nvSpPr>
        <p:spPr>
          <a:xfrm>
            <a:off x="690637" y="869091"/>
            <a:ext cx="11072499" cy="5262979"/>
          </a:xfrm>
          <a:prstGeom prst="rect">
            <a:avLst/>
          </a:prstGeom>
          <a:noFill/>
        </p:spPr>
        <p:txBody>
          <a:bodyPr wrap="square" rtlCol="0">
            <a:spAutoFit/>
          </a:bodyPr>
          <a:lstStyle/>
          <a:p>
            <a:r>
              <a:rPr lang="en-US" altLang="zh-CN" sz="2400" b="1" dirty="0"/>
              <a:t>(</a:t>
            </a:r>
            <a:r>
              <a:rPr lang="zh-CN" altLang="en-US" sz="2400" b="1" dirty="0"/>
              <a:t>一 </a:t>
            </a:r>
            <a:r>
              <a:rPr lang="en-US" altLang="zh-CN" sz="2400" b="1" dirty="0"/>
              <a:t>)</a:t>
            </a:r>
            <a:r>
              <a:rPr lang="zh-CN" altLang="en-US" sz="2400" b="1" dirty="0"/>
              <a:t>企 业 的 概 念 、特 征 </a:t>
            </a:r>
          </a:p>
          <a:p>
            <a:r>
              <a:rPr lang="zh-CN" altLang="en-US" sz="2400" dirty="0" smtClean="0"/>
              <a:t>     企业是指依法设</a:t>
            </a:r>
            <a:r>
              <a:rPr lang="zh-CN" altLang="en-US" sz="2400" dirty="0"/>
              <a:t>立的以营利为目的的独立从事商品生产经营活动的经济组织</a:t>
            </a:r>
            <a:r>
              <a:rPr lang="en-US" altLang="zh-CN" sz="2400" dirty="0"/>
              <a:t>.</a:t>
            </a:r>
            <a:r>
              <a:rPr lang="zh-CN" altLang="en-US" sz="2400" dirty="0" smtClean="0"/>
              <a:t>企业有以下四个</a:t>
            </a:r>
            <a:r>
              <a:rPr lang="zh-CN" altLang="en-US" sz="2400" dirty="0"/>
              <a:t>方面的法律特征</a:t>
            </a:r>
            <a:r>
              <a:rPr lang="en-US" altLang="zh-CN" sz="2400" dirty="0"/>
              <a:t>. </a:t>
            </a:r>
            <a:endParaRPr lang="zh-CN" altLang="en-US" sz="2400" dirty="0"/>
          </a:p>
          <a:p>
            <a:pPr indent="623888"/>
            <a:r>
              <a:rPr lang="en-US" altLang="zh-CN" sz="2400" dirty="0"/>
              <a:t>(1)</a:t>
            </a:r>
            <a:r>
              <a:rPr lang="zh-CN" altLang="en-US" sz="2400" dirty="0"/>
              <a:t>企业是社会经济组织</a:t>
            </a:r>
            <a:r>
              <a:rPr lang="en-US" altLang="zh-CN" sz="2400" dirty="0"/>
              <a:t>.</a:t>
            </a:r>
            <a:r>
              <a:rPr lang="zh-CN" altLang="en-US" sz="2400" dirty="0"/>
              <a:t>它是由一定人员和财产结合而成的社会群体</a:t>
            </a:r>
            <a:r>
              <a:rPr lang="en-US" altLang="zh-CN" sz="2400" dirty="0"/>
              <a:t>,</a:t>
            </a:r>
            <a:r>
              <a:rPr lang="zh-CN" altLang="en-US" sz="2400" dirty="0"/>
              <a:t>有</a:t>
            </a:r>
            <a:r>
              <a:rPr lang="zh-CN" altLang="en-US" sz="2400" dirty="0" smtClean="0"/>
              <a:t>自己的名称和组织机构</a:t>
            </a:r>
            <a:r>
              <a:rPr lang="en-US" altLang="zh-CN" sz="2400" dirty="0"/>
              <a:t>,</a:t>
            </a:r>
            <a:r>
              <a:rPr lang="zh-CN" altLang="en-US" sz="2400" dirty="0"/>
              <a:t>实现了劳动者、生产资料、劳动对象的有机结合</a:t>
            </a:r>
            <a:r>
              <a:rPr lang="en-US" altLang="zh-CN" sz="2400" dirty="0"/>
              <a:t>. </a:t>
            </a:r>
            <a:endParaRPr lang="zh-CN" altLang="en-US" sz="2400" dirty="0"/>
          </a:p>
          <a:p>
            <a:pPr indent="623888"/>
            <a:r>
              <a:rPr lang="en-US" altLang="zh-CN" sz="2400" dirty="0"/>
              <a:t>(2)</a:t>
            </a:r>
            <a:r>
              <a:rPr lang="zh-CN" altLang="en-US" sz="2400" dirty="0"/>
              <a:t>企业是依法设立的社会经济组织</a:t>
            </a:r>
            <a:r>
              <a:rPr lang="en-US" altLang="zh-CN" sz="2400" dirty="0"/>
              <a:t>.</a:t>
            </a:r>
            <a:r>
              <a:rPr lang="zh-CN" altLang="en-US" sz="2400" dirty="0"/>
              <a:t>企业依照法定条件和程序设立</a:t>
            </a:r>
            <a:r>
              <a:rPr lang="en-US" altLang="zh-CN" sz="2400" dirty="0"/>
              <a:t>,</a:t>
            </a:r>
            <a:r>
              <a:rPr lang="zh-CN" altLang="en-US" sz="2400" dirty="0"/>
              <a:t>在核准登记</a:t>
            </a:r>
            <a:r>
              <a:rPr lang="zh-CN" altLang="en-US" sz="2400" dirty="0" smtClean="0"/>
              <a:t>的经</a:t>
            </a:r>
            <a:r>
              <a:rPr lang="zh-CN" altLang="en-US" sz="2400" dirty="0"/>
              <a:t>营范围内从事生产经营活动</a:t>
            </a:r>
            <a:r>
              <a:rPr lang="en-US" altLang="zh-CN" sz="2400" dirty="0" smtClean="0"/>
              <a:t>.</a:t>
            </a:r>
          </a:p>
          <a:p>
            <a:pPr indent="623888"/>
            <a:r>
              <a:rPr lang="en-US" altLang="zh-CN" sz="2400" dirty="0" smtClean="0"/>
              <a:t>(</a:t>
            </a:r>
            <a:r>
              <a:rPr lang="en-US" altLang="zh-CN" sz="2400" dirty="0"/>
              <a:t>3)</a:t>
            </a:r>
            <a:r>
              <a:rPr lang="zh-CN" altLang="en-US" sz="2400" dirty="0"/>
              <a:t>企业的设立具有营利性</a:t>
            </a:r>
            <a:r>
              <a:rPr lang="en-US" altLang="zh-CN" sz="2400" dirty="0"/>
              <a:t>.</a:t>
            </a:r>
            <a:r>
              <a:rPr lang="zh-CN" altLang="en-US" sz="2400" dirty="0"/>
              <a:t>这一特征使它与不从事经营性活动的其他社会组织</a:t>
            </a:r>
            <a:r>
              <a:rPr lang="en-US" altLang="zh-CN" sz="2400" dirty="0"/>
              <a:t>,</a:t>
            </a:r>
            <a:r>
              <a:rPr lang="zh-CN" altLang="en-US" sz="2400" dirty="0" smtClean="0"/>
              <a:t>如各级机关</a:t>
            </a:r>
            <a:r>
              <a:rPr lang="zh-CN" altLang="en-US" sz="2400" dirty="0"/>
              <a:t>、事业单位、社会团体区别开</a:t>
            </a:r>
            <a:r>
              <a:rPr lang="en-US" altLang="zh-CN" sz="2400" dirty="0" smtClean="0"/>
              <a:t>.</a:t>
            </a:r>
          </a:p>
          <a:p>
            <a:pPr indent="623888"/>
            <a:r>
              <a:rPr lang="en-US" altLang="zh-CN" sz="2400" dirty="0" smtClean="0"/>
              <a:t>(</a:t>
            </a:r>
            <a:r>
              <a:rPr lang="en-US" altLang="zh-CN" sz="2400" dirty="0"/>
              <a:t>4)</a:t>
            </a:r>
            <a:r>
              <a:rPr lang="zh-CN" altLang="en-US" sz="2400" dirty="0"/>
              <a:t>企业具有独立或相对独立的法律地位</a:t>
            </a:r>
            <a:r>
              <a:rPr lang="en-US" altLang="zh-CN" sz="2400" dirty="0"/>
              <a:t>.</a:t>
            </a:r>
            <a:r>
              <a:rPr lang="zh-CN" altLang="en-US" sz="2400" dirty="0"/>
              <a:t>在我国</a:t>
            </a:r>
            <a:r>
              <a:rPr lang="en-US" altLang="zh-CN" sz="2400" dirty="0"/>
              <a:t>,</a:t>
            </a:r>
            <a:r>
              <a:rPr lang="zh-CN" altLang="en-US" sz="2400" dirty="0"/>
              <a:t>公司属于法人企业</a:t>
            </a:r>
            <a:r>
              <a:rPr lang="en-US" altLang="zh-CN" sz="2400" dirty="0"/>
              <a:t>,</a:t>
            </a:r>
            <a:r>
              <a:rPr lang="zh-CN" altLang="en-US" sz="2400" dirty="0"/>
              <a:t>具有独立的</a:t>
            </a:r>
            <a:r>
              <a:rPr lang="zh-CN" altLang="en-US" sz="2400" dirty="0" smtClean="0"/>
              <a:t>法律</a:t>
            </a:r>
            <a:r>
              <a:rPr lang="zh-CN" altLang="en-US" sz="2400" dirty="0"/>
              <a:t>地位</a:t>
            </a:r>
            <a:r>
              <a:rPr lang="en-US" altLang="zh-CN" sz="2400" dirty="0"/>
              <a:t>,</a:t>
            </a:r>
            <a:r>
              <a:rPr lang="zh-CN" altLang="en-US" sz="2400" dirty="0"/>
              <a:t>表现在公司的财产、债务责任与股东的财产、债务责任完全分开</a:t>
            </a:r>
            <a:r>
              <a:rPr lang="en-US" altLang="zh-CN" sz="2400" dirty="0" smtClean="0"/>
              <a:t>.</a:t>
            </a:r>
            <a:r>
              <a:rPr lang="zh-CN" altLang="en-US" sz="2400" dirty="0"/>
              <a:t>而个人独资企业 和合伙企业则属于非法人企业</a:t>
            </a:r>
            <a:r>
              <a:rPr lang="en-US" altLang="zh-CN" sz="2400" dirty="0"/>
              <a:t>,</a:t>
            </a:r>
            <a:r>
              <a:rPr lang="zh-CN" altLang="en-US" sz="2400" dirty="0"/>
              <a:t>不具有独立的法律地位</a:t>
            </a:r>
            <a:r>
              <a:rPr lang="en-US" altLang="zh-CN" sz="2400" dirty="0"/>
              <a:t>,</a:t>
            </a:r>
            <a:r>
              <a:rPr lang="zh-CN" altLang="en-US" sz="2400" dirty="0"/>
              <a:t>企业的财产与企业主、合伙人的财 产不完全分离</a:t>
            </a:r>
            <a:r>
              <a:rPr lang="en-US" altLang="zh-CN" sz="2400" dirty="0"/>
              <a:t>,</a:t>
            </a:r>
            <a:r>
              <a:rPr lang="zh-CN" altLang="en-US" sz="2400" dirty="0"/>
              <a:t>企业主对企业债务承担无限责任</a:t>
            </a:r>
            <a:r>
              <a:rPr lang="en-US" altLang="zh-CN" sz="2400" dirty="0"/>
              <a:t>,</a:t>
            </a:r>
            <a:r>
              <a:rPr lang="zh-CN" altLang="en-US" sz="2400" dirty="0"/>
              <a:t>合伙人对企业债务承担无限责任</a:t>
            </a:r>
            <a:r>
              <a:rPr lang="zh-CN" altLang="en-US" sz="2400" dirty="0" smtClean="0"/>
              <a:t>或有限责任</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6460716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合伙企业法律制度 </a:t>
            </a:r>
          </a:p>
        </p:txBody>
      </p:sp>
      <p:sp>
        <p:nvSpPr>
          <p:cNvPr id="37" name="文本框 36"/>
          <p:cNvSpPr txBox="1"/>
          <p:nvPr/>
        </p:nvSpPr>
        <p:spPr>
          <a:xfrm>
            <a:off x="623800" y="869091"/>
            <a:ext cx="11183892" cy="4462760"/>
          </a:xfrm>
          <a:prstGeom prst="rect">
            <a:avLst/>
          </a:prstGeom>
          <a:noFill/>
        </p:spPr>
        <p:txBody>
          <a:bodyPr wrap="square" rtlCol="0">
            <a:spAutoFit/>
          </a:bodyPr>
          <a:lstStyle/>
          <a:p>
            <a:r>
              <a:rPr lang="zh-CN" altLang="en-US" sz="2400" b="1" dirty="0"/>
              <a:t>五、法律责任 </a:t>
            </a:r>
          </a:p>
          <a:p>
            <a:pPr indent="534988"/>
            <a:r>
              <a:rPr lang="en-US" altLang="zh-CN" sz="2000" dirty="0"/>
              <a:t>(5)</a:t>
            </a:r>
            <a:r>
              <a:rPr lang="zh-CN" altLang="en-US" sz="2000" dirty="0"/>
              <a:t>清算人未依照</a:t>
            </a:r>
            <a:r>
              <a:rPr lang="en-US" altLang="zh-CN" sz="2000" dirty="0"/>
              <a:t>«</a:t>
            </a:r>
            <a:r>
              <a:rPr lang="zh-CN" altLang="en-US" sz="2000" dirty="0"/>
              <a:t>合伙企业法</a:t>
            </a:r>
            <a:r>
              <a:rPr lang="en-US" altLang="zh-CN" sz="2000" dirty="0"/>
              <a:t>»</a:t>
            </a:r>
            <a:r>
              <a:rPr lang="zh-CN" altLang="en-US" sz="2000" dirty="0"/>
              <a:t>规定向企业登记机关报送清算报告</a:t>
            </a:r>
            <a:r>
              <a:rPr lang="en-US" altLang="zh-CN" sz="2000" dirty="0"/>
              <a:t>,</a:t>
            </a:r>
            <a:r>
              <a:rPr lang="zh-CN" altLang="en-US" sz="2000" dirty="0"/>
              <a:t>或者报送清算报告 隐瞒重要事实</a:t>
            </a:r>
            <a:r>
              <a:rPr lang="en-US" altLang="zh-CN" sz="2000" dirty="0"/>
              <a:t>,</a:t>
            </a:r>
            <a:r>
              <a:rPr lang="zh-CN" altLang="en-US" sz="2000" dirty="0"/>
              <a:t>或者有重大遗漏的</a:t>
            </a:r>
            <a:r>
              <a:rPr lang="en-US" altLang="zh-CN" sz="2000" dirty="0"/>
              <a:t>,</a:t>
            </a:r>
            <a:r>
              <a:rPr lang="zh-CN" altLang="en-US" sz="2000" dirty="0"/>
              <a:t>由企业登记机关责令改正</a:t>
            </a:r>
            <a:r>
              <a:rPr lang="en-US" altLang="zh-CN" sz="2000" dirty="0"/>
              <a:t>.</a:t>
            </a:r>
            <a:r>
              <a:rPr lang="zh-CN" altLang="en-US" sz="2000" dirty="0"/>
              <a:t>由此产生的费用和损失</a:t>
            </a:r>
            <a:r>
              <a:rPr lang="en-US" altLang="zh-CN" sz="2000" dirty="0"/>
              <a:t>,</a:t>
            </a:r>
            <a:r>
              <a:rPr lang="zh-CN" altLang="en-US" sz="2000" dirty="0"/>
              <a:t>由 清算人承担和赔偿</a:t>
            </a:r>
            <a:r>
              <a:rPr lang="en-US" altLang="zh-CN" sz="2000" dirty="0"/>
              <a:t>. </a:t>
            </a:r>
            <a:endParaRPr lang="en-US" altLang="zh-CN" sz="2000" dirty="0" smtClean="0"/>
          </a:p>
          <a:p>
            <a:r>
              <a:rPr lang="zh-CN" altLang="en-US" sz="2000" dirty="0"/>
              <a:t>或者在未清偿债务前分配财产</a:t>
            </a:r>
            <a:r>
              <a:rPr lang="en-US" altLang="zh-CN" sz="2000" dirty="0"/>
              <a:t>,</a:t>
            </a:r>
            <a:r>
              <a:rPr lang="zh-CN" altLang="en-US" sz="2000" dirty="0"/>
              <a:t>损害债权人利益的</a:t>
            </a:r>
            <a:r>
              <a:rPr lang="en-US" altLang="zh-CN" sz="2000" dirty="0"/>
              <a:t>,</a:t>
            </a:r>
            <a:r>
              <a:rPr lang="zh-CN" altLang="en-US" sz="2000" dirty="0"/>
              <a:t>依法承担赔偿责任</a:t>
            </a:r>
            <a:r>
              <a:rPr lang="en-US" altLang="zh-CN" sz="2000" dirty="0"/>
              <a:t>. </a:t>
            </a:r>
            <a:endParaRPr lang="zh-CN" altLang="en-US" sz="2000" dirty="0"/>
          </a:p>
          <a:p>
            <a:pPr indent="534988"/>
            <a:r>
              <a:rPr lang="en-US" altLang="zh-CN" sz="2000" dirty="0"/>
              <a:t>(6)</a:t>
            </a:r>
            <a:r>
              <a:rPr lang="zh-CN" altLang="en-US" sz="2000" dirty="0"/>
              <a:t>合伙人违反合伙协议的</a:t>
            </a:r>
            <a:r>
              <a:rPr lang="en-US" altLang="zh-CN" sz="2000" dirty="0"/>
              <a:t>,</a:t>
            </a:r>
            <a:r>
              <a:rPr lang="zh-CN" altLang="en-US" sz="2000" dirty="0"/>
              <a:t>应当依法承担违约责任</a:t>
            </a:r>
            <a:r>
              <a:rPr lang="en-US" altLang="zh-CN" sz="2000" dirty="0"/>
              <a:t>.</a:t>
            </a:r>
            <a:r>
              <a:rPr lang="zh-CN" altLang="en-US" sz="2000" dirty="0"/>
              <a:t>合伙人履行合伙协议发生争议 的</a:t>
            </a:r>
            <a:r>
              <a:rPr lang="en-US" altLang="zh-CN" sz="2000" dirty="0"/>
              <a:t>,</a:t>
            </a:r>
            <a:r>
              <a:rPr lang="zh-CN" altLang="en-US" sz="2000" dirty="0"/>
              <a:t>合伙人可以通过协商或者调解解决</a:t>
            </a:r>
            <a:r>
              <a:rPr lang="en-US" altLang="zh-CN" sz="2000" dirty="0"/>
              <a:t>.</a:t>
            </a:r>
            <a:r>
              <a:rPr lang="zh-CN" altLang="en-US" sz="2000" dirty="0"/>
              <a:t>不愿通过协商、调解解决或者协商、调解不成的</a:t>
            </a:r>
            <a:r>
              <a:rPr lang="en-US" altLang="zh-CN" sz="2000" dirty="0"/>
              <a:t>,</a:t>
            </a:r>
            <a:r>
              <a:rPr lang="zh-CN" altLang="en-US" sz="2000" dirty="0"/>
              <a:t>可 以按照合伙协议约定的仲裁条款或者事后达成的书面仲裁协议</a:t>
            </a:r>
            <a:r>
              <a:rPr lang="en-US" altLang="zh-CN" sz="2000" dirty="0"/>
              <a:t>,</a:t>
            </a:r>
            <a:r>
              <a:rPr lang="zh-CN" altLang="en-US" sz="2000" dirty="0"/>
              <a:t>向仲裁机构申请仲裁</a:t>
            </a:r>
            <a:r>
              <a:rPr lang="en-US" altLang="zh-CN" sz="2000" dirty="0"/>
              <a:t>.</a:t>
            </a:r>
            <a:r>
              <a:rPr lang="zh-CN" altLang="en-US" sz="2000" dirty="0"/>
              <a:t>合 伙协议中未订立仲裁条款</a:t>
            </a:r>
            <a:r>
              <a:rPr lang="en-US" altLang="zh-CN" sz="2000" dirty="0"/>
              <a:t>,</a:t>
            </a:r>
            <a:r>
              <a:rPr lang="zh-CN" altLang="en-US" sz="2000" dirty="0"/>
              <a:t>事后又没有达成书面仲裁协议的</a:t>
            </a:r>
            <a:r>
              <a:rPr lang="en-US" altLang="zh-CN" sz="2000" dirty="0"/>
              <a:t>,</a:t>
            </a:r>
            <a:r>
              <a:rPr lang="zh-CN" altLang="en-US" sz="2000" dirty="0"/>
              <a:t>可以向人民法院起诉</a:t>
            </a:r>
            <a:r>
              <a:rPr lang="en-US" altLang="zh-CN" sz="2000" dirty="0"/>
              <a:t>. </a:t>
            </a:r>
            <a:endParaRPr lang="zh-CN" altLang="en-US" sz="2000" dirty="0"/>
          </a:p>
          <a:p>
            <a:pPr indent="534988"/>
            <a:r>
              <a:rPr lang="en-US" altLang="zh-CN" sz="2000" dirty="0"/>
              <a:t>(</a:t>
            </a:r>
            <a:r>
              <a:rPr lang="en-US" altLang="zh-CN" sz="2000" dirty="0" smtClean="0"/>
              <a:t>7)</a:t>
            </a:r>
            <a:r>
              <a:rPr lang="zh-CN" altLang="en-US" sz="2000" dirty="0" smtClean="0"/>
              <a:t>有关行政管理机关的工作人员违反 </a:t>
            </a:r>
            <a:r>
              <a:rPr lang="en-US" altLang="zh-CN" sz="2000" dirty="0"/>
              <a:t>« </a:t>
            </a:r>
            <a:r>
              <a:rPr lang="zh-CN" altLang="en-US" sz="2000" dirty="0" smtClean="0"/>
              <a:t>合伙企业法 </a:t>
            </a:r>
            <a:r>
              <a:rPr lang="en-US" altLang="zh-CN" sz="2000" dirty="0"/>
              <a:t>» </a:t>
            </a:r>
            <a:r>
              <a:rPr lang="zh-CN" altLang="en-US" sz="2000" dirty="0" smtClean="0"/>
              <a:t>规定 </a:t>
            </a:r>
            <a:r>
              <a:rPr lang="en-US" altLang="zh-CN" sz="2000" dirty="0"/>
              <a:t>, </a:t>
            </a:r>
            <a:r>
              <a:rPr lang="zh-CN" altLang="en-US" sz="2000" dirty="0" smtClean="0"/>
              <a:t>滥用职权 、徇私舞弊 、收受贿 </a:t>
            </a:r>
            <a:r>
              <a:rPr lang="zh-CN" altLang="en-US" sz="2000" dirty="0"/>
              <a:t>赂、侵害合伙企业合法权益的</a:t>
            </a:r>
            <a:r>
              <a:rPr lang="en-US" altLang="zh-CN" sz="2000" dirty="0"/>
              <a:t>,</a:t>
            </a:r>
            <a:r>
              <a:rPr lang="zh-CN" altLang="en-US" sz="2000" dirty="0"/>
              <a:t>依法给予行政处分</a:t>
            </a:r>
            <a:r>
              <a:rPr lang="en-US" altLang="zh-CN" sz="2000" dirty="0"/>
              <a:t>. </a:t>
            </a:r>
            <a:endParaRPr lang="zh-CN" altLang="en-US" sz="2000" dirty="0"/>
          </a:p>
          <a:p>
            <a:pPr indent="534988"/>
            <a:r>
              <a:rPr lang="en-US" altLang="zh-CN" sz="2000" dirty="0"/>
              <a:t>(8)</a:t>
            </a:r>
            <a:r>
              <a:rPr lang="zh-CN" altLang="en-US" sz="2000" dirty="0" smtClean="0"/>
              <a:t>违反 </a:t>
            </a:r>
            <a:r>
              <a:rPr lang="en-US" altLang="zh-CN" sz="2000" dirty="0"/>
              <a:t>«</a:t>
            </a:r>
            <a:r>
              <a:rPr lang="zh-CN" altLang="en-US" sz="2000" dirty="0" smtClean="0"/>
              <a:t>合伙企业法 </a:t>
            </a:r>
            <a:r>
              <a:rPr lang="en-US" altLang="zh-CN" sz="2000" dirty="0"/>
              <a:t>»</a:t>
            </a:r>
            <a:r>
              <a:rPr lang="zh-CN" altLang="en-US" sz="2000" dirty="0" smtClean="0"/>
              <a:t>规定 </a:t>
            </a:r>
            <a:r>
              <a:rPr lang="en-US" altLang="zh-CN" sz="2000" dirty="0"/>
              <a:t>,</a:t>
            </a:r>
            <a:r>
              <a:rPr lang="zh-CN" altLang="en-US" sz="2000" dirty="0" smtClean="0"/>
              <a:t>应当承担民事赔偿责任并缴纳罚款 </a:t>
            </a:r>
            <a:r>
              <a:rPr lang="zh-CN" altLang="en-US" sz="2000" dirty="0"/>
              <a:t>、</a:t>
            </a:r>
            <a:r>
              <a:rPr lang="zh-CN" altLang="en-US" sz="2000" dirty="0" smtClean="0"/>
              <a:t>罚金 </a:t>
            </a:r>
            <a:r>
              <a:rPr lang="en-US" altLang="zh-CN" sz="2000" dirty="0"/>
              <a:t>,</a:t>
            </a:r>
            <a:r>
              <a:rPr lang="zh-CN" altLang="en-US" sz="2000" dirty="0" smtClean="0"/>
              <a:t>其财产不足以同时支付的</a:t>
            </a:r>
            <a:r>
              <a:rPr lang="en-US" altLang="zh-CN" sz="2000" dirty="0"/>
              <a:t>,</a:t>
            </a:r>
            <a:r>
              <a:rPr lang="zh-CN" altLang="en-US" sz="2000" dirty="0"/>
              <a:t>先承担民事赔偿责任</a:t>
            </a:r>
            <a:r>
              <a:rPr lang="en-US" altLang="zh-CN" sz="2000" dirty="0"/>
              <a:t>. </a:t>
            </a:r>
            <a:endParaRPr lang="zh-CN" altLang="en-US" sz="2000" dirty="0"/>
          </a:p>
          <a:p>
            <a:pPr indent="534988"/>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546738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353397" cy="584776"/>
          </a:xfrm>
          <a:prstGeom prst="rect">
            <a:avLst/>
          </a:prstGeom>
          <a:noFill/>
        </p:spPr>
        <p:txBody>
          <a:bodyPr wrap="square" rtlCol="0">
            <a:spAutoFit/>
          </a:bodyPr>
          <a:lstStyle/>
          <a:p>
            <a:r>
              <a:rPr lang="zh-CN" altLang="en-US" sz="3200" b="1" dirty="0"/>
              <a:t>企业的概念、特征和分类 </a:t>
            </a:r>
          </a:p>
        </p:txBody>
      </p:sp>
      <p:sp>
        <p:nvSpPr>
          <p:cNvPr id="37" name="文本框 36"/>
          <p:cNvSpPr txBox="1"/>
          <p:nvPr/>
        </p:nvSpPr>
        <p:spPr>
          <a:xfrm>
            <a:off x="690637" y="869091"/>
            <a:ext cx="11072499" cy="5262979"/>
          </a:xfrm>
          <a:prstGeom prst="rect">
            <a:avLst/>
          </a:prstGeom>
          <a:noFill/>
        </p:spPr>
        <p:txBody>
          <a:bodyPr wrap="square" rtlCol="0">
            <a:spAutoFit/>
          </a:bodyPr>
          <a:lstStyle/>
          <a:p>
            <a:r>
              <a:rPr lang="en-US" altLang="zh-CN" sz="2400" b="1" dirty="0"/>
              <a:t>(</a:t>
            </a:r>
            <a:r>
              <a:rPr lang="zh-CN" altLang="en-US" sz="2400" b="1" dirty="0"/>
              <a:t>二 </a:t>
            </a:r>
            <a:r>
              <a:rPr lang="en-US" altLang="zh-CN" sz="2400" b="1" dirty="0"/>
              <a:t>)</a:t>
            </a:r>
            <a:r>
              <a:rPr lang="zh-CN" altLang="en-US" sz="2400" b="1" dirty="0"/>
              <a:t>企 业 的 分 类 </a:t>
            </a:r>
          </a:p>
          <a:p>
            <a:pPr indent="534988"/>
            <a:r>
              <a:rPr lang="zh-CN" altLang="en-US" sz="2400" dirty="0"/>
              <a:t>依据不同的标准</a:t>
            </a:r>
            <a:r>
              <a:rPr lang="en-US" altLang="zh-CN" sz="2400" dirty="0"/>
              <a:t>,</a:t>
            </a:r>
            <a:r>
              <a:rPr lang="zh-CN" altLang="en-US" sz="2400" dirty="0"/>
              <a:t>企业可以进行不同的分类</a:t>
            </a:r>
            <a:r>
              <a:rPr lang="en-US" altLang="zh-CN" sz="2400" dirty="0"/>
              <a:t>.</a:t>
            </a:r>
            <a:r>
              <a:rPr lang="zh-CN" altLang="en-US" sz="2400" dirty="0"/>
              <a:t>对企业进行分类的意义在于</a:t>
            </a:r>
            <a:r>
              <a:rPr lang="en-US" altLang="zh-CN" sz="2400" dirty="0"/>
              <a:t>:</a:t>
            </a:r>
            <a:r>
              <a:rPr lang="zh-CN" altLang="en-US" sz="2400" dirty="0"/>
              <a:t>我国法律、 法规和政策对不同种类的企业有不同的规定</a:t>
            </a:r>
            <a:r>
              <a:rPr lang="en-US" altLang="zh-CN" sz="2400" dirty="0"/>
              <a:t>,</a:t>
            </a:r>
            <a:r>
              <a:rPr lang="zh-CN" altLang="en-US" sz="2400" dirty="0"/>
              <a:t>各类企业依照相应的规定设立、变更和终止</a:t>
            </a:r>
            <a:r>
              <a:rPr lang="en-US" altLang="zh-CN" sz="2400" dirty="0"/>
              <a:t>, </a:t>
            </a:r>
            <a:r>
              <a:rPr lang="zh-CN" altLang="en-US" sz="2400" dirty="0"/>
              <a:t>从事生产经营活动</a:t>
            </a:r>
            <a:r>
              <a:rPr lang="en-US" altLang="zh-CN" sz="2400" dirty="0"/>
              <a:t>. </a:t>
            </a:r>
            <a:endParaRPr lang="zh-CN" altLang="en-US" sz="2400" dirty="0"/>
          </a:p>
          <a:p>
            <a:pPr indent="534988"/>
            <a:r>
              <a:rPr lang="en-US" altLang="zh-CN" sz="2400" dirty="0"/>
              <a:t>(1)</a:t>
            </a:r>
            <a:r>
              <a:rPr lang="zh-CN" altLang="en-US" sz="2400" dirty="0"/>
              <a:t>按企业所属行业不同</a:t>
            </a:r>
            <a:r>
              <a:rPr lang="en-US" altLang="zh-CN" sz="2400" dirty="0"/>
              <a:t>,</a:t>
            </a:r>
            <a:r>
              <a:rPr lang="zh-CN" altLang="en-US" sz="2400" dirty="0"/>
              <a:t>分为工业企业、农业企业、商业企业、交通运输企业、金融</a:t>
            </a:r>
            <a:r>
              <a:rPr lang="zh-CN" altLang="en-US" sz="2400" dirty="0" smtClean="0"/>
              <a:t>企业</a:t>
            </a:r>
            <a:r>
              <a:rPr lang="zh-CN" altLang="en-US" sz="2400" dirty="0"/>
              <a:t>、建筑安装企业等</a:t>
            </a:r>
            <a:r>
              <a:rPr lang="en-US" altLang="zh-CN" sz="2400" dirty="0"/>
              <a:t>. </a:t>
            </a:r>
            <a:endParaRPr lang="zh-CN" altLang="en-US" sz="2400" dirty="0"/>
          </a:p>
          <a:p>
            <a:pPr indent="534988"/>
            <a:r>
              <a:rPr lang="en-US" altLang="zh-CN" sz="2400" dirty="0"/>
              <a:t>(2)</a:t>
            </a:r>
            <a:r>
              <a:rPr lang="zh-CN" altLang="en-US" sz="2400" dirty="0"/>
              <a:t>按企业生产资料所有制形式不同</a:t>
            </a:r>
            <a:r>
              <a:rPr lang="en-US" altLang="zh-CN" sz="2400" dirty="0"/>
              <a:t>,</a:t>
            </a:r>
            <a:r>
              <a:rPr lang="zh-CN" altLang="en-US" sz="2400" dirty="0"/>
              <a:t>分为全民所有制企业、集体所有制企业、</a:t>
            </a:r>
            <a:r>
              <a:rPr lang="zh-CN" altLang="en-US" sz="2400" dirty="0" smtClean="0"/>
              <a:t>私营企业</a:t>
            </a:r>
            <a:r>
              <a:rPr lang="zh-CN" altLang="en-US" sz="2400" dirty="0"/>
              <a:t>、混合所有制企业</a:t>
            </a:r>
            <a:r>
              <a:rPr lang="en-US" altLang="zh-CN" sz="2400" dirty="0"/>
              <a:t>.</a:t>
            </a:r>
            <a:r>
              <a:rPr lang="zh-CN" altLang="en-US" sz="2400" dirty="0"/>
              <a:t>全民所有制企业财产所有权归国家</a:t>
            </a:r>
            <a:r>
              <a:rPr lang="en-US" altLang="zh-CN" sz="2400" dirty="0"/>
              <a:t>;</a:t>
            </a:r>
            <a:r>
              <a:rPr lang="zh-CN" altLang="en-US" sz="2400" dirty="0"/>
              <a:t>集体所有制企业财产属于</a:t>
            </a:r>
            <a:r>
              <a:rPr lang="zh-CN" altLang="en-US" sz="2400" dirty="0" smtClean="0"/>
              <a:t>劳动群众</a:t>
            </a:r>
            <a:r>
              <a:rPr lang="zh-CN" altLang="en-US" sz="2400" dirty="0"/>
              <a:t>集体所有</a:t>
            </a:r>
            <a:r>
              <a:rPr lang="en-US" altLang="zh-CN" sz="2400" dirty="0"/>
              <a:t>,</a:t>
            </a:r>
            <a:r>
              <a:rPr lang="zh-CN" altLang="en-US" sz="2400" dirty="0"/>
              <a:t>大家共同劳动</a:t>
            </a:r>
            <a:r>
              <a:rPr lang="en-US" altLang="zh-CN" sz="2400" dirty="0"/>
              <a:t>,</a:t>
            </a:r>
            <a:r>
              <a:rPr lang="zh-CN" altLang="en-US" sz="2400" dirty="0"/>
              <a:t>按劳分配</a:t>
            </a:r>
            <a:r>
              <a:rPr lang="en-US" altLang="zh-CN" sz="2400" dirty="0"/>
              <a:t>;</a:t>
            </a:r>
            <a:r>
              <a:rPr lang="zh-CN" altLang="en-US" sz="2400" dirty="0"/>
              <a:t>私营企业财产属于私人所有</a:t>
            </a:r>
            <a:r>
              <a:rPr lang="en-US" altLang="zh-CN" sz="2400" dirty="0"/>
              <a:t>,</a:t>
            </a:r>
            <a:r>
              <a:rPr lang="zh-CN" altLang="en-US" sz="2400" dirty="0"/>
              <a:t>以雇工经营为主</a:t>
            </a:r>
            <a:r>
              <a:rPr lang="en-US" altLang="zh-CN" sz="2400" dirty="0"/>
              <a:t>;</a:t>
            </a:r>
            <a:r>
              <a:rPr lang="zh-CN" altLang="en-US" sz="2400" dirty="0" smtClean="0"/>
              <a:t>混合所有制</a:t>
            </a:r>
            <a:r>
              <a:rPr lang="zh-CN" altLang="en-US" sz="2400" dirty="0"/>
              <a:t>企业财产所有权归两个或两个以上所有制主体</a:t>
            </a:r>
            <a:r>
              <a:rPr lang="en-US" altLang="zh-CN" sz="2400" dirty="0"/>
              <a:t>. </a:t>
            </a:r>
            <a:endParaRPr lang="zh-CN" altLang="en-US" sz="2400" dirty="0"/>
          </a:p>
          <a:p>
            <a:pPr indent="534988"/>
            <a:r>
              <a:rPr lang="en-US" altLang="zh-CN" sz="2400" dirty="0"/>
              <a:t>(3</a:t>
            </a:r>
            <a:r>
              <a:rPr lang="en-US" altLang="zh-CN" sz="2400" dirty="0" smtClean="0"/>
              <a:t>)</a:t>
            </a:r>
            <a:r>
              <a:rPr lang="zh-CN" altLang="en-US" sz="2400" dirty="0" smtClean="0"/>
              <a:t>按企业出资方式和所承担的法律责任不同</a:t>
            </a:r>
            <a:r>
              <a:rPr lang="en-US" altLang="zh-CN" sz="2400" dirty="0" smtClean="0"/>
              <a:t>,</a:t>
            </a:r>
            <a:r>
              <a:rPr lang="zh-CN" altLang="en-US" sz="2400" dirty="0" smtClean="0"/>
              <a:t>分为独资企业、合伙企业、公司企业 </a:t>
            </a:r>
            <a:r>
              <a:rPr lang="en-US" altLang="zh-CN" sz="2400" dirty="0"/>
              <a:t>. </a:t>
            </a:r>
            <a:endParaRPr lang="zh-CN" altLang="en-US" sz="2400" dirty="0"/>
          </a:p>
          <a:p>
            <a:pPr indent="534988"/>
            <a:r>
              <a:rPr lang="en-US" altLang="zh-CN" sz="2400" dirty="0"/>
              <a:t>(4)</a:t>
            </a:r>
            <a:r>
              <a:rPr lang="zh-CN" altLang="en-US" sz="2400" dirty="0"/>
              <a:t>按企业法律地位不同</a:t>
            </a:r>
            <a:r>
              <a:rPr lang="en-US" altLang="zh-CN" sz="2400" dirty="0"/>
              <a:t>,</a:t>
            </a:r>
            <a:r>
              <a:rPr lang="zh-CN" altLang="en-US" sz="2400" dirty="0"/>
              <a:t>分为法人企业、非法人企业</a:t>
            </a:r>
            <a:r>
              <a:rPr lang="en-US" altLang="zh-CN" sz="2400" dirty="0"/>
              <a:t>.</a:t>
            </a:r>
            <a:r>
              <a:rPr lang="zh-CN" altLang="en-US" sz="2400" dirty="0"/>
              <a:t>公司、中外合资经营企业都是法 人企业</a:t>
            </a:r>
            <a:r>
              <a:rPr lang="en-US" altLang="zh-CN" sz="2400" dirty="0"/>
              <a:t>,</a:t>
            </a:r>
            <a:r>
              <a:rPr lang="zh-CN" altLang="en-US" sz="2400" dirty="0"/>
              <a:t>合伙企业、个人独资企业都是非法人企业</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681637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企业的概念、特征和分类 </a:t>
            </a:r>
          </a:p>
        </p:txBody>
      </p:sp>
      <p:sp>
        <p:nvSpPr>
          <p:cNvPr id="37" name="文本框 36"/>
          <p:cNvSpPr txBox="1"/>
          <p:nvPr/>
        </p:nvSpPr>
        <p:spPr>
          <a:xfrm>
            <a:off x="690637" y="869091"/>
            <a:ext cx="11072499" cy="4893647"/>
          </a:xfrm>
          <a:prstGeom prst="rect">
            <a:avLst/>
          </a:prstGeom>
          <a:noFill/>
        </p:spPr>
        <p:txBody>
          <a:bodyPr wrap="square" rtlCol="0">
            <a:spAutoFit/>
          </a:bodyPr>
          <a:lstStyle/>
          <a:p>
            <a:r>
              <a:rPr lang="zh-CN" altLang="en-US" sz="2400" b="1" dirty="0"/>
              <a:t>二、企业法的概念和调整对象 </a:t>
            </a:r>
          </a:p>
          <a:p>
            <a:pPr indent="534988"/>
            <a:r>
              <a:rPr lang="zh-CN" altLang="en-US" sz="2400" dirty="0"/>
              <a:t>企业法是调整企业的设立、组织、活动、破产、清算以及对内对外关系的法律规范的总称</a:t>
            </a:r>
            <a:r>
              <a:rPr lang="en-US" altLang="zh-CN" sz="2400" dirty="0"/>
              <a:t>. </a:t>
            </a:r>
            <a:r>
              <a:rPr lang="zh-CN" altLang="en-US" sz="2400" dirty="0"/>
              <a:t>企业法的概念有狭义和广义之分</a:t>
            </a:r>
            <a:r>
              <a:rPr lang="en-US" altLang="zh-CN" sz="2400" dirty="0"/>
              <a:t>.</a:t>
            </a:r>
            <a:r>
              <a:rPr lang="zh-CN" altLang="en-US" sz="2400" dirty="0"/>
              <a:t>狭义的企业法</a:t>
            </a:r>
            <a:r>
              <a:rPr lang="en-US" altLang="zh-CN" sz="2400" dirty="0"/>
              <a:t>,</a:t>
            </a:r>
            <a:r>
              <a:rPr lang="zh-CN" altLang="en-US" sz="2400" dirty="0"/>
              <a:t>仅指法律名称中以相应企业为调整对象</a:t>
            </a:r>
            <a:r>
              <a:rPr lang="zh-CN" altLang="en-US" sz="2400" dirty="0" smtClean="0"/>
              <a:t>的专门企业法 </a:t>
            </a:r>
            <a:r>
              <a:rPr lang="en-US" altLang="zh-CN" sz="2400" dirty="0"/>
              <a:t>,</a:t>
            </a:r>
            <a:r>
              <a:rPr lang="zh-CN" altLang="en-US" sz="2400" dirty="0"/>
              <a:t>如 </a:t>
            </a:r>
            <a:r>
              <a:rPr lang="en-US" altLang="zh-CN" sz="2400" dirty="0"/>
              <a:t>«</a:t>
            </a:r>
            <a:r>
              <a:rPr lang="zh-CN" altLang="en-US" sz="2400" dirty="0" smtClean="0"/>
              <a:t>个人独资企业法</a:t>
            </a:r>
            <a:r>
              <a:rPr lang="en-US" altLang="zh-CN" sz="2400" dirty="0" smtClean="0"/>
              <a:t>»«</a:t>
            </a:r>
            <a:r>
              <a:rPr lang="zh-CN" altLang="en-US" sz="2400" dirty="0" smtClean="0"/>
              <a:t>合伙企业法</a:t>
            </a:r>
            <a:r>
              <a:rPr lang="en-US" altLang="zh-CN" sz="2400" dirty="0" smtClean="0"/>
              <a:t>»</a:t>
            </a:r>
            <a:r>
              <a:rPr lang="zh-CN" altLang="en-US" sz="2400" dirty="0"/>
              <a:t>等 </a:t>
            </a:r>
            <a:r>
              <a:rPr lang="en-US" altLang="zh-CN" sz="2400" dirty="0"/>
              <a:t>. </a:t>
            </a:r>
            <a:r>
              <a:rPr lang="zh-CN" altLang="en-US" sz="2400" dirty="0" smtClean="0"/>
              <a:t>广义的企业法 </a:t>
            </a:r>
            <a:r>
              <a:rPr lang="en-US" altLang="zh-CN" sz="2400" dirty="0"/>
              <a:t>,</a:t>
            </a:r>
            <a:r>
              <a:rPr lang="zh-CN" altLang="en-US" sz="2400" dirty="0" smtClean="0"/>
              <a:t>除包括狭义的企业法外 </a:t>
            </a:r>
            <a:r>
              <a:rPr lang="en-US" altLang="zh-CN" sz="2400" dirty="0"/>
              <a:t>, </a:t>
            </a:r>
            <a:r>
              <a:rPr lang="zh-CN" altLang="en-US" sz="2400" dirty="0"/>
              <a:t>还包括其他所有散见于各法之中的调整企业组织关系、规范企业组织行为的法律规范</a:t>
            </a:r>
            <a:r>
              <a:rPr lang="en-US" altLang="zh-CN" sz="2400" dirty="0"/>
              <a:t>. </a:t>
            </a:r>
            <a:endParaRPr lang="zh-CN" altLang="en-US" sz="2400" dirty="0"/>
          </a:p>
          <a:p>
            <a:pPr indent="534988"/>
            <a:r>
              <a:rPr lang="zh-CN" altLang="en-US" sz="2400" dirty="0"/>
              <a:t>企业法调整的特定的经济关系包括国家对企业的规制及宏观调控关系、企业的内部组 织关系、企业经营过程中部分涉及社会整体利益须由企业法调整的经济关系等</a:t>
            </a:r>
            <a:r>
              <a:rPr lang="en-US" altLang="zh-CN" sz="2400" dirty="0"/>
              <a:t>.</a:t>
            </a:r>
            <a:r>
              <a:rPr lang="zh-CN" altLang="en-US" sz="2400" dirty="0"/>
              <a:t>企业的一 般经营活动通常不属于企业法调整的范畴</a:t>
            </a:r>
            <a:r>
              <a:rPr lang="en-US" altLang="zh-CN" sz="2400" dirty="0"/>
              <a:t>,</a:t>
            </a:r>
            <a:r>
              <a:rPr lang="zh-CN" altLang="en-US" sz="2400" dirty="0"/>
              <a:t>而由其他的部门法</a:t>
            </a:r>
            <a:r>
              <a:rPr lang="en-US" altLang="zh-CN" sz="2400" dirty="0"/>
              <a:t>,</a:t>
            </a:r>
            <a:r>
              <a:rPr lang="zh-CN" altLang="en-US" sz="2400" dirty="0"/>
              <a:t>如合同法、竞争法等予以调 整</a:t>
            </a:r>
            <a:r>
              <a:rPr lang="en-US" altLang="zh-CN" sz="2400" dirty="0"/>
              <a:t>.</a:t>
            </a:r>
            <a:r>
              <a:rPr lang="zh-CN" altLang="en-US" sz="2400" dirty="0"/>
              <a:t>企业组织内部的经济关系多数也由企业的章程和内部规章来规定</a:t>
            </a:r>
            <a:r>
              <a:rPr lang="en-US" altLang="zh-CN" sz="2400" dirty="0"/>
              <a:t>,</a:t>
            </a:r>
            <a:r>
              <a:rPr lang="zh-CN" altLang="en-US" sz="2400" dirty="0"/>
              <a:t>国家不予干涉</a:t>
            </a:r>
            <a:r>
              <a:rPr lang="en-US" altLang="zh-CN" sz="2400" dirty="0"/>
              <a:t>,</a:t>
            </a:r>
            <a:r>
              <a:rPr lang="zh-CN" altLang="en-US" sz="2400" dirty="0"/>
              <a:t>企业 法不予调整</a:t>
            </a:r>
            <a:r>
              <a:rPr lang="en-US" altLang="zh-CN" sz="2400" dirty="0"/>
              <a:t>.</a:t>
            </a:r>
            <a:r>
              <a:rPr lang="zh-CN" altLang="en-US" sz="2400" dirty="0"/>
              <a:t>然而</a:t>
            </a:r>
            <a:r>
              <a:rPr lang="en-US" altLang="zh-CN" sz="2400" dirty="0"/>
              <a:t>,</a:t>
            </a:r>
            <a:r>
              <a:rPr lang="zh-CN" altLang="en-US" sz="2400" dirty="0"/>
              <a:t>企业内部的一些必须由法律予以规制的经济关系应由企业法予以调整</a:t>
            </a:r>
            <a:r>
              <a:rPr lang="en-US" altLang="zh-CN" sz="2400" dirty="0"/>
              <a:t>, </a:t>
            </a:r>
            <a:r>
              <a:rPr lang="zh-CN" altLang="en-US" sz="2400" dirty="0"/>
              <a:t>如</a:t>
            </a:r>
            <a:r>
              <a:rPr lang="en-US" altLang="zh-CN" sz="2400" dirty="0"/>
              <a:t>:</a:t>
            </a:r>
            <a:r>
              <a:rPr lang="zh-CN" altLang="en-US" sz="2400" dirty="0"/>
              <a:t>必须符合法律规定的组织形式、组织机构、财务、会计审计制度等等</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85604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企业的概念、特征和分类 </a:t>
            </a:r>
          </a:p>
        </p:txBody>
      </p:sp>
      <p:sp>
        <p:nvSpPr>
          <p:cNvPr id="37" name="文本框 36"/>
          <p:cNvSpPr txBox="1"/>
          <p:nvPr/>
        </p:nvSpPr>
        <p:spPr>
          <a:xfrm>
            <a:off x="690637" y="869091"/>
            <a:ext cx="11072499" cy="1938992"/>
          </a:xfrm>
          <a:prstGeom prst="rect">
            <a:avLst/>
          </a:prstGeom>
          <a:noFill/>
        </p:spPr>
        <p:txBody>
          <a:bodyPr wrap="square" rtlCol="0">
            <a:spAutoFit/>
          </a:bodyPr>
          <a:lstStyle/>
          <a:p>
            <a:r>
              <a:rPr lang="zh-CN" altLang="en-US" sz="2400" b="1" dirty="0"/>
              <a:t>三、我国企业法律体系 </a:t>
            </a:r>
          </a:p>
          <a:p>
            <a:pPr indent="712788"/>
            <a:r>
              <a:rPr lang="zh-CN" altLang="en-US" sz="2400" dirty="0"/>
              <a:t>我国企业法的规范性文件主要有</a:t>
            </a:r>
            <a:r>
              <a:rPr lang="en-US" altLang="zh-CN" sz="2400" dirty="0"/>
              <a:t>«</a:t>
            </a:r>
            <a:r>
              <a:rPr lang="zh-CN" altLang="en-US" sz="2400" dirty="0"/>
              <a:t>中华人民共和国全民所有制工业企业法</a:t>
            </a:r>
            <a:r>
              <a:rPr lang="en-US" altLang="zh-CN" sz="2400" dirty="0"/>
              <a:t>»«</a:t>
            </a:r>
            <a:r>
              <a:rPr lang="zh-CN" altLang="en-US" sz="2400" dirty="0"/>
              <a:t>全民所有 制工业企业转换经营机制条例</a:t>
            </a:r>
            <a:r>
              <a:rPr lang="en-US" altLang="zh-CN" sz="2400" dirty="0"/>
              <a:t>»</a:t>
            </a:r>
            <a:r>
              <a:rPr lang="zh-CN" altLang="en-US" sz="2400" dirty="0"/>
              <a:t>、</a:t>
            </a:r>
            <a:r>
              <a:rPr lang="en-US" altLang="zh-CN" sz="2400" dirty="0"/>
              <a:t>«</a:t>
            </a:r>
            <a:r>
              <a:rPr lang="zh-CN" altLang="en-US" sz="2400" dirty="0"/>
              <a:t>合伙企业法</a:t>
            </a:r>
            <a:r>
              <a:rPr lang="en-US" altLang="zh-CN" sz="2400" dirty="0"/>
              <a:t>»«</a:t>
            </a:r>
            <a:r>
              <a:rPr lang="zh-CN" altLang="en-US" sz="2400" dirty="0"/>
              <a:t>个人独资企业法</a:t>
            </a:r>
            <a:r>
              <a:rPr lang="en-US" altLang="zh-CN" sz="2400" dirty="0"/>
              <a:t>»«</a:t>
            </a:r>
            <a:r>
              <a:rPr lang="zh-CN" altLang="en-US" sz="2400" dirty="0"/>
              <a:t>中华人民共和国</a:t>
            </a:r>
            <a:r>
              <a:rPr lang="zh-CN" altLang="en-US" sz="2400" dirty="0" smtClean="0"/>
              <a:t>中外合资经营企业法</a:t>
            </a:r>
            <a:r>
              <a:rPr lang="en-US" altLang="zh-CN" sz="2400" dirty="0" smtClean="0"/>
              <a:t>» «</a:t>
            </a:r>
            <a:r>
              <a:rPr lang="zh-CN" altLang="en-US" sz="2400" dirty="0" smtClean="0"/>
              <a:t>中华人民共和国中外合作经营企业法</a:t>
            </a:r>
            <a:r>
              <a:rPr lang="en-US" altLang="zh-CN" sz="2400" dirty="0" smtClean="0"/>
              <a:t>» «</a:t>
            </a:r>
            <a:r>
              <a:rPr lang="zh-CN" altLang="en-US" sz="2400" dirty="0" smtClean="0"/>
              <a:t>中华人民共和国外企业法</a:t>
            </a:r>
            <a:r>
              <a:rPr lang="en-US" altLang="zh-CN" sz="2400" dirty="0" smtClean="0"/>
              <a:t>»</a:t>
            </a:r>
            <a:r>
              <a:rPr lang="zh-CN" altLang="en-US" sz="2400" dirty="0" smtClean="0"/>
              <a:t>等 </a:t>
            </a:r>
            <a:r>
              <a:rPr lang="en-US" altLang="zh-CN" sz="2400" dirty="0"/>
              <a:t>. «</a:t>
            </a:r>
            <a:r>
              <a:rPr lang="zh-CN" altLang="en-US" sz="2400" dirty="0" smtClean="0"/>
              <a:t>中华人民共和国公司法</a:t>
            </a:r>
            <a:r>
              <a:rPr lang="en-US" altLang="zh-CN" sz="2400" dirty="0" smtClean="0"/>
              <a:t>»</a:t>
            </a:r>
            <a:r>
              <a:rPr lang="zh-CN" altLang="en-US" sz="2400" dirty="0" smtClean="0"/>
              <a:t>也属于企业法体系的范畴 </a:t>
            </a:r>
            <a:r>
              <a:rPr lang="en-US" altLang="zh-CN" sz="24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631981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4154984"/>
          </a:xfrm>
          <a:prstGeom prst="rect">
            <a:avLst/>
          </a:prstGeom>
          <a:noFill/>
        </p:spPr>
        <p:txBody>
          <a:bodyPr wrap="square" rtlCol="0">
            <a:spAutoFit/>
          </a:bodyPr>
          <a:lstStyle/>
          <a:p>
            <a:r>
              <a:rPr lang="zh-CN" altLang="en-US" sz="2400" b="1" dirty="0"/>
              <a:t>一、个人独资企业的概念和法律特征 </a:t>
            </a:r>
          </a:p>
          <a:p>
            <a:pPr indent="534988"/>
            <a:r>
              <a:rPr lang="zh-CN" altLang="en-US" sz="2400" dirty="0"/>
              <a:t>个人独资企业是指依照</a:t>
            </a:r>
            <a:r>
              <a:rPr lang="en-US" altLang="zh-CN" sz="2400" dirty="0"/>
              <a:t>«</a:t>
            </a:r>
            <a:r>
              <a:rPr lang="zh-CN" altLang="en-US" sz="2400" dirty="0"/>
              <a:t>个人独资企业法</a:t>
            </a:r>
            <a:r>
              <a:rPr lang="en-US" altLang="zh-CN" sz="2400" dirty="0"/>
              <a:t>»</a:t>
            </a:r>
            <a:r>
              <a:rPr lang="zh-CN" altLang="en-US" sz="2400" dirty="0"/>
              <a:t>在中国境内设立的</a:t>
            </a:r>
            <a:r>
              <a:rPr lang="en-US" altLang="zh-CN" sz="2400" dirty="0"/>
              <a:t>,</a:t>
            </a:r>
            <a:r>
              <a:rPr lang="zh-CN" altLang="en-US" sz="2400" dirty="0"/>
              <a:t>由一个自然人投资</a:t>
            </a:r>
            <a:r>
              <a:rPr lang="en-US" altLang="zh-CN" sz="2400" dirty="0"/>
              <a:t>,</a:t>
            </a:r>
            <a:r>
              <a:rPr lang="zh-CN" altLang="en-US" sz="2400" dirty="0"/>
              <a:t>财产 为投资人个人所有</a:t>
            </a:r>
            <a:r>
              <a:rPr lang="en-US" altLang="zh-CN" sz="2400" dirty="0"/>
              <a:t>,</a:t>
            </a:r>
            <a:r>
              <a:rPr lang="zh-CN" altLang="en-US" sz="2400" dirty="0"/>
              <a:t>投资人以其个人财产对企业债务承担无限责任的经营实体</a:t>
            </a:r>
            <a:r>
              <a:rPr lang="en-US" altLang="zh-CN" sz="2400" dirty="0"/>
              <a:t>.</a:t>
            </a:r>
            <a:r>
              <a:rPr lang="zh-CN" altLang="en-US" sz="2400" dirty="0"/>
              <a:t>个人独资 企业具有以下几个方面的特征</a:t>
            </a:r>
            <a:r>
              <a:rPr lang="en-US" altLang="zh-CN" sz="2400" dirty="0"/>
              <a:t>. </a:t>
            </a:r>
            <a:endParaRPr lang="zh-CN" altLang="en-US" sz="2400" dirty="0"/>
          </a:p>
          <a:p>
            <a:pPr indent="534988"/>
            <a:r>
              <a:rPr lang="en-US" altLang="zh-CN" sz="2400" dirty="0"/>
              <a:t>(1)</a:t>
            </a:r>
            <a:r>
              <a:rPr lang="zh-CN" altLang="en-US" sz="2400" dirty="0"/>
              <a:t>由一个自然人投资</a:t>
            </a:r>
            <a:r>
              <a:rPr lang="en-US" altLang="zh-CN" sz="2400" dirty="0"/>
              <a:t>.</a:t>
            </a:r>
            <a:r>
              <a:rPr lang="zh-CN" altLang="en-US" sz="2400" dirty="0"/>
              <a:t>该自然人仅限于中国的自然人</a:t>
            </a:r>
            <a:r>
              <a:rPr lang="en-US" altLang="zh-CN" sz="2400" dirty="0"/>
              <a:t>,</a:t>
            </a:r>
            <a:r>
              <a:rPr lang="zh-CN" altLang="en-US" sz="2400" dirty="0"/>
              <a:t>并且享有完全民事行为能力</a:t>
            </a:r>
            <a:r>
              <a:rPr lang="en-US" altLang="zh-CN" sz="2400" dirty="0" smtClean="0"/>
              <a:t>.</a:t>
            </a:r>
          </a:p>
          <a:p>
            <a:pPr indent="534988"/>
            <a:r>
              <a:rPr lang="en-US" altLang="zh-CN" sz="2400" dirty="0" smtClean="0"/>
              <a:t>(</a:t>
            </a:r>
            <a:r>
              <a:rPr lang="en-US" altLang="zh-CN" sz="2400" dirty="0"/>
              <a:t>2)</a:t>
            </a:r>
            <a:r>
              <a:rPr lang="zh-CN" altLang="en-US" sz="2400" dirty="0"/>
              <a:t>财产为投资人个人所有</a:t>
            </a:r>
            <a:r>
              <a:rPr lang="en-US" altLang="zh-CN" sz="2400" dirty="0"/>
              <a:t>.</a:t>
            </a:r>
            <a:r>
              <a:rPr lang="zh-CN" altLang="en-US" sz="2400" dirty="0"/>
              <a:t>投资人就是企业的所有人</a:t>
            </a:r>
            <a:r>
              <a:rPr lang="en-US" altLang="zh-CN" sz="2400" dirty="0"/>
              <a:t>. </a:t>
            </a:r>
            <a:endParaRPr lang="en-US" altLang="zh-CN" sz="2400" dirty="0" smtClean="0"/>
          </a:p>
          <a:p>
            <a:pPr indent="534988"/>
            <a:r>
              <a:rPr lang="en-US" altLang="zh-CN" sz="2400" dirty="0" smtClean="0"/>
              <a:t>(</a:t>
            </a:r>
            <a:r>
              <a:rPr lang="en-US" altLang="zh-CN" sz="2400" dirty="0"/>
              <a:t>3)</a:t>
            </a:r>
            <a:r>
              <a:rPr lang="zh-CN" altLang="en-US" sz="2400" dirty="0"/>
              <a:t>投资人对企业的债务承担无限责任</a:t>
            </a:r>
            <a:r>
              <a:rPr lang="en-US" altLang="zh-CN" sz="2400" dirty="0"/>
              <a:t>.</a:t>
            </a:r>
            <a:r>
              <a:rPr lang="zh-CN" altLang="en-US" sz="2400" dirty="0"/>
              <a:t>当企业的资产不足以清偿到期债务时</a:t>
            </a:r>
            <a:r>
              <a:rPr lang="en-US" altLang="zh-CN" sz="2400" dirty="0"/>
              <a:t>,</a:t>
            </a:r>
            <a:r>
              <a:rPr lang="zh-CN" altLang="en-US" sz="2400" dirty="0" smtClean="0"/>
              <a:t>投资人应以自己个</a:t>
            </a:r>
            <a:r>
              <a:rPr lang="zh-CN" altLang="en-US" sz="2400" dirty="0"/>
              <a:t>人的全部财产清偿企业的债务</a:t>
            </a:r>
            <a:r>
              <a:rPr lang="en-US" altLang="zh-CN" sz="2400" dirty="0"/>
              <a:t>. </a:t>
            </a:r>
            <a:endParaRPr lang="en-US" altLang="zh-CN" sz="2400" dirty="0" smtClean="0"/>
          </a:p>
          <a:p>
            <a:pPr indent="534988"/>
            <a:r>
              <a:rPr lang="en-US" altLang="zh-CN" sz="2400" dirty="0" smtClean="0"/>
              <a:t>(</a:t>
            </a:r>
            <a:r>
              <a:rPr lang="en-US" altLang="zh-CN" sz="2400" dirty="0"/>
              <a:t>4)</a:t>
            </a:r>
            <a:r>
              <a:rPr lang="zh-CN" altLang="en-US" sz="2400" dirty="0"/>
              <a:t>不具有法人资格</a:t>
            </a:r>
            <a:r>
              <a:rPr lang="en-US" altLang="zh-CN" sz="2400" dirty="0"/>
              <a:t>,</a:t>
            </a:r>
            <a:r>
              <a:rPr lang="zh-CN" altLang="en-US" sz="2400" dirty="0"/>
              <a:t>是非法人企业</a:t>
            </a:r>
            <a:r>
              <a:rPr lang="en-US" altLang="zh-CN" sz="2400" dirty="0"/>
              <a:t>.</a:t>
            </a:r>
            <a:r>
              <a:rPr lang="zh-CN" altLang="en-US" sz="2400" dirty="0"/>
              <a:t>无独立承担民事责任的能力</a:t>
            </a:r>
            <a:r>
              <a:rPr lang="en-US" altLang="zh-CN" sz="2400" dirty="0"/>
              <a:t>,</a:t>
            </a:r>
            <a:r>
              <a:rPr lang="zh-CN" altLang="en-US" sz="2400" dirty="0"/>
              <a:t>但却是独立的</a:t>
            </a:r>
            <a:r>
              <a:rPr lang="zh-CN" altLang="en-US" sz="2400" dirty="0" smtClean="0"/>
              <a:t>民事主体</a:t>
            </a:r>
            <a:r>
              <a:rPr lang="en-US" altLang="zh-CN" sz="2400" dirty="0"/>
              <a:t>,</a:t>
            </a:r>
            <a:r>
              <a:rPr lang="zh-CN" altLang="en-US" sz="2400" dirty="0"/>
              <a:t>可以自己的名义从事民事活动</a:t>
            </a:r>
            <a:r>
              <a:rPr lang="en-US" altLang="zh-CN" sz="24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2899921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5570756"/>
          </a:xfrm>
          <a:prstGeom prst="rect">
            <a:avLst/>
          </a:prstGeom>
          <a:noFill/>
        </p:spPr>
        <p:txBody>
          <a:bodyPr wrap="square" rtlCol="0">
            <a:spAutoFit/>
          </a:bodyPr>
          <a:lstStyle/>
          <a:p>
            <a:r>
              <a:rPr lang="zh-CN" altLang="en-US" sz="2400" b="1" dirty="0"/>
              <a:t>二、个人独资企业的设立 </a:t>
            </a:r>
          </a:p>
          <a:p>
            <a:pPr indent="534988"/>
            <a:r>
              <a:rPr lang="zh-CN" altLang="en-US" sz="2400" dirty="0"/>
              <a:t>设立个人独资企业应当具备下列条件</a:t>
            </a:r>
            <a:r>
              <a:rPr lang="en-US" altLang="zh-CN" sz="2400" dirty="0" smtClean="0"/>
              <a:t>.</a:t>
            </a:r>
          </a:p>
          <a:p>
            <a:r>
              <a:rPr lang="en-US" altLang="zh-CN" sz="2400" dirty="0" smtClean="0"/>
              <a:t>(</a:t>
            </a:r>
            <a:r>
              <a:rPr lang="zh-CN" altLang="en-US" sz="2400" dirty="0"/>
              <a:t>一</a:t>
            </a:r>
            <a:r>
              <a:rPr lang="en-US" altLang="zh-CN" sz="2400" dirty="0"/>
              <a:t>)</a:t>
            </a:r>
            <a:r>
              <a:rPr lang="zh-CN" altLang="en-US" sz="2400" dirty="0"/>
              <a:t>投资人为一个自然人</a:t>
            </a:r>
            <a:r>
              <a:rPr lang="en-US" altLang="zh-CN" sz="2400" dirty="0"/>
              <a:t>,</a:t>
            </a:r>
            <a:r>
              <a:rPr lang="zh-CN" altLang="en-US" sz="2400" dirty="0"/>
              <a:t>且只能是中国公民 </a:t>
            </a:r>
            <a:endParaRPr lang="en-US" altLang="zh-CN" sz="2400" dirty="0" smtClean="0"/>
          </a:p>
          <a:p>
            <a:pPr indent="534988"/>
            <a:r>
              <a:rPr lang="zh-CN" altLang="en-US" sz="2000" dirty="0" smtClean="0"/>
              <a:t>我国要求个人独资企业</a:t>
            </a:r>
            <a:r>
              <a:rPr lang="zh-CN" altLang="en-US" sz="2000" dirty="0"/>
              <a:t>的投资人必须是自然人且为一人</a:t>
            </a:r>
            <a:r>
              <a:rPr lang="en-US" altLang="zh-CN" sz="2000" dirty="0"/>
              <a:t>,</a:t>
            </a:r>
            <a:r>
              <a:rPr lang="zh-CN" altLang="en-US" sz="2000" dirty="0"/>
              <a:t>具有完全民事行为能力</a:t>
            </a:r>
            <a:r>
              <a:rPr lang="en-US" altLang="zh-CN" sz="2000" dirty="0"/>
              <a:t>. </a:t>
            </a:r>
            <a:endParaRPr lang="zh-CN" altLang="en-US" sz="2000" dirty="0"/>
          </a:p>
          <a:p>
            <a:r>
              <a:rPr lang="en-US" altLang="zh-CN" sz="2400" dirty="0"/>
              <a:t>(</a:t>
            </a:r>
            <a:r>
              <a:rPr lang="zh-CN" altLang="en-US" sz="2400" dirty="0" smtClean="0"/>
              <a:t>二</a:t>
            </a:r>
            <a:r>
              <a:rPr lang="en-US" altLang="zh-CN" sz="2400" dirty="0" smtClean="0"/>
              <a:t>)</a:t>
            </a:r>
            <a:r>
              <a:rPr lang="zh-CN" altLang="en-US" sz="2400" dirty="0" smtClean="0"/>
              <a:t>有合法的企业名称 </a:t>
            </a:r>
            <a:endParaRPr lang="zh-CN" altLang="en-US" sz="2400" dirty="0"/>
          </a:p>
          <a:p>
            <a:r>
              <a:rPr lang="zh-CN" altLang="en-US" sz="2000" dirty="0" smtClean="0"/>
              <a:t>      个人独资企业</a:t>
            </a:r>
            <a:r>
              <a:rPr lang="zh-CN" altLang="en-US" sz="2000" dirty="0"/>
              <a:t>的名称中不得使用“有限”“有限责任”或者“公司”字样</a:t>
            </a:r>
            <a:r>
              <a:rPr lang="en-US" altLang="zh-CN" sz="2000" dirty="0"/>
              <a:t>,</a:t>
            </a:r>
            <a:r>
              <a:rPr lang="zh-CN" altLang="en-US" sz="2000" dirty="0"/>
              <a:t>个人独资企业的 名 称 可 以 是 厂 、店 、部 、中 心 、工 作 室 等 </a:t>
            </a:r>
            <a:r>
              <a:rPr lang="en-US" altLang="zh-CN" sz="2000" dirty="0"/>
              <a:t>. </a:t>
            </a:r>
            <a:endParaRPr lang="zh-CN" altLang="en-US" sz="2000" dirty="0"/>
          </a:p>
          <a:p>
            <a:r>
              <a:rPr lang="en-US" altLang="zh-CN" sz="2400" dirty="0"/>
              <a:t>(</a:t>
            </a:r>
            <a:r>
              <a:rPr lang="zh-CN" altLang="en-US" sz="2400" dirty="0" smtClean="0"/>
              <a:t>三</a:t>
            </a:r>
            <a:r>
              <a:rPr lang="en-US" altLang="zh-CN" sz="2400" dirty="0" smtClean="0"/>
              <a:t>)</a:t>
            </a:r>
            <a:r>
              <a:rPr lang="zh-CN" altLang="en-US" sz="2400" dirty="0" smtClean="0"/>
              <a:t>有投资人申报的出资 </a:t>
            </a:r>
            <a:endParaRPr lang="zh-CN" altLang="en-US" sz="2400" dirty="0"/>
          </a:p>
          <a:p>
            <a:r>
              <a:rPr lang="zh-CN" altLang="en-US" sz="2000" dirty="0" smtClean="0"/>
              <a:t>       由于出资</a:t>
            </a:r>
            <a:r>
              <a:rPr lang="zh-CN" altLang="en-US" sz="2000" dirty="0"/>
              <a:t>者和企业在法律人格上并不区分</a:t>
            </a:r>
            <a:r>
              <a:rPr lang="en-US" altLang="zh-CN" sz="2000" dirty="0"/>
              <a:t>,</a:t>
            </a:r>
            <a:r>
              <a:rPr lang="zh-CN" altLang="en-US" sz="2000" dirty="0"/>
              <a:t>投资者承担无限责任</a:t>
            </a:r>
            <a:r>
              <a:rPr lang="en-US" altLang="zh-CN" sz="2000" dirty="0"/>
              <a:t>,</a:t>
            </a:r>
            <a:r>
              <a:rPr lang="zh-CN" altLang="en-US" sz="2000" dirty="0"/>
              <a:t>因此</a:t>
            </a:r>
            <a:r>
              <a:rPr lang="en-US" altLang="zh-CN" sz="2000" dirty="0"/>
              <a:t>,«</a:t>
            </a:r>
            <a:r>
              <a:rPr lang="zh-CN" altLang="en-US" sz="2000" dirty="0"/>
              <a:t>个人独资企业 法</a:t>
            </a:r>
            <a:r>
              <a:rPr lang="en-US" altLang="zh-CN" sz="2000" dirty="0"/>
              <a:t>»</a:t>
            </a:r>
            <a:r>
              <a:rPr lang="zh-CN" altLang="en-US" sz="2000" dirty="0"/>
              <a:t>对设立个人独资企业的出资数额未作限制</a:t>
            </a:r>
            <a:r>
              <a:rPr lang="en-US" altLang="zh-CN" sz="2000" dirty="0"/>
              <a:t>. </a:t>
            </a:r>
            <a:endParaRPr lang="zh-CN" altLang="en-US" sz="2000" dirty="0"/>
          </a:p>
          <a:p>
            <a:r>
              <a:rPr lang="en-US" altLang="zh-CN" sz="2400" dirty="0"/>
              <a:t>(</a:t>
            </a:r>
            <a:r>
              <a:rPr lang="zh-CN" altLang="en-US" sz="2400" dirty="0"/>
              <a:t>四</a:t>
            </a:r>
            <a:r>
              <a:rPr lang="en-US" altLang="zh-CN" sz="2400" dirty="0"/>
              <a:t>)</a:t>
            </a:r>
            <a:r>
              <a:rPr lang="zh-CN" altLang="en-US" sz="2400" dirty="0"/>
              <a:t>有固定的生产经营场所和必要的生产经营条件 </a:t>
            </a:r>
          </a:p>
          <a:p>
            <a:r>
              <a:rPr lang="zh-CN" altLang="en-US" sz="2000" dirty="0" smtClean="0"/>
              <a:t>       固定的生产经营场所和</a:t>
            </a:r>
            <a:r>
              <a:rPr lang="zh-CN" altLang="en-US" sz="2000" dirty="0"/>
              <a:t>必要的生产经营条件</a:t>
            </a:r>
            <a:r>
              <a:rPr lang="en-US" altLang="zh-CN" sz="2000" dirty="0"/>
              <a:t>,</a:t>
            </a:r>
            <a:r>
              <a:rPr lang="zh-CN" altLang="en-US" sz="2000" dirty="0"/>
              <a:t>是独资企业顺利进行生产经营活动必不 可少的物质条件</a:t>
            </a:r>
            <a:r>
              <a:rPr lang="en-US" altLang="zh-CN" sz="2000" dirty="0"/>
              <a:t>. </a:t>
            </a:r>
            <a:endParaRPr lang="zh-CN" altLang="en-US" sz="2000" dirty="0"/>
          </a:p>
          <a:p>
            <a:r>
              <a:rPr lang="en-US" altLang="zh-CN" sz="2400" dirty="0"/>
              <a:t>(</a:t>
            </a:r>
            <a:r>
              <a:rPr lang="zh-CN" altLang="en-US" sz="2400" dirty="0" smtClean="0"/>
              <a:t>五</a:t>
            </a:r>
            <a:r>
              <a:rPr lang="en-US" altLang="zh-CN" sz="2400" dirty="0" smtClean="0"/>
              <a:t>)</a:t>
            </a:r>
            <a:r>
              <a:rPr lang="zh-CN" altLang="en-US" sz="2400" dirty="0" smtClean="0"/>
              <a:t>有必要的从业人员 </a:t>
            </a:r>
            <a:endParaRPr lang="zh-CN" altLang="en-US" sz="2400" dirty="0"/>
          </a:p>
          <a:p>
            <a:r>
              <a:rPr lang="zh-CN" altLang="en-US" sz="2400" dirty="0" smtClean="0"/>
              <a:t>    </a:t>
            </a:r>
            <a:r>
              <a:rPr lang="en-US" altLang="zh-CN" sz="2400" dirty="0" smtClean="0"/>
              <a:t>«</a:t>
            </a:r>
            <a:r>
              <a:rPr lang="zh-CN" altLang="en-US" sz="2000" dirty="0"/>
              <a:t>个人独资企业法</a:t>
            </a:r>
            <a:r>
              <a:rPr lang="en-US" altLang="zh-CN" sz="2000" dirty="0"/>
              <a:t>»</a:t>
            </a:r>
            <a:r>
              <a:rPr lang="zh-CN" altLang="en-US" sz="2000" dirty="0"/>
              <a:t>对设立个人独资企业的从业人数未作任何规定</a:t>
            </a:r>
            <a:r>
              <a:rPr lang="en-US" altLang="zh-CN" sz="2000" dirty="0"/>
              <a:t>,</a:t>
            </a:r>
            <a:r>
              <a:rPr lang="zh-CN" altLang="en-US" sz="2000" dirty="0"/>
              <a:t>由投资人根据生产 经营的需要自主确定</a:t>
            </a:r>
            <a:r>
              <a:rPr lang="en-US" altLang="zh-CN" sz="20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5849259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个人独资企业法律制度 </a:t>
            </a:r>
          </a:p>
        </p:txBody>
      </p:sp>
      <p:sp>
        <p:nvSpPr>
          <p:cNvPr id="37" name="文本框 36"/>
          <p:cNvSpPr txBox="1"/>
          <p:nvPr/>
        </p:nvSpPr>
        <p:spPr>
          <a:xfrm>
            <a:off x="690637" y="869091"/>
            <a:ext cx="11072499" cy="4893647"/>
          </a:xfrm>
          <a:prstGeom prst="rect">
            <a:avLst/>
          </a:prstGeom>
          <a:noFill/>
        </p:spPr>
        <p:txBody>
          <a:bodyPr wrap="square" rtlCol="0">
            <a:spAutoFit/>
          </a:bodyPr>
          <a:lstStyle/>
          <a:p>
            <a:r>
              <a:rPr lang="zh-CN" altLang="en-US" sz="2400" b="1" dirty="0"/>
              <a:t>三、个人独资企业的投资人及事务管理 </a:t>
            </a:r>
          </a:p>
          <a:p>
            <a:r>
              <a:rPr lang="en-US" altLang="zh-CN" sz="2400" b="1" dirty="0" smtClean="0"/>
              <a:t>         (</a:t>
            </a:r>
            <a:r>
              <a:rPr lang="zh-CN" altLang="en-US" sz="2400" b="1" dirty="0" smtClean="0"/>
              <a:t>一</a:t>
            </a:r>
            <a:r>
              <a:rPr lang="en-US" altLang="zh-CN" sz="2400" b="1" dirty="0" smtClean="0"/>
              <a:t>)</a:t>
            </a:r>
            <a:r>
              <a:rPr lang="zh-CN" altLang="en-US" sz="2400" b="1" dirty="0" smtClean="0"/>
              <a:t>个人独资企业的投资人</a:t>
            </a:r>
            <a:endParaRPr lang="en-US" altLang="zh-CN" sz="2400" b="1" dirty="0" smtClean="0"/>
          </a:p>
          <a:p>
            <a:pPr indent="534988"/>
            <a:r>
              <a:rPr lang="zh-CN" altLang="en-US" sz="2400" dirty="0" smtClean="0"/>
              <a:t> </a:t>
            </a:r>
            <a:r>
              <a:rPr lang="en-US" altLang="zh-CN" sz="2400" dirty="0" smtClean="0"/>
              <a:t>1.</a:t>
            </a:r>
            <a:r>
              <a:rPr lang="zh-CN" altLang="en-US" sz="2400" dirty="0" smtClean="0"/>
              <a:t>个人独资企业投资人的</a:t>
            </a:r>
            <a:r>
              <a:rPr lang="zh-CN" altLang="en-US" sz="2400" dirty="0"/>
              <a:t>条件 </a:t>
            </a:r>
          </a:p>
          <a:p>
            <a:pPr indent="534988"/>
            <a:r>
              <a:rPr lang="en-US" altLang="zh-CN" sz="2400" dirty="0"/>
              <a:t>«</a:t>
            </a:r>
            <a:r>
              <a:rPr lang="zh-CN" altLang="en-US" sz="2400" dirty="0"/>
              <a:t>个人独资企业法</a:t>
            </a:r>
            <a:r>
              <a:rPr lang="en-US" altLang="zh-CN" sz="2400" dirty="0"/>
              <a:t>»</a:t>
            </a:r>
            <a:r>
              <a:rPr lang="zh-CN" altLang="en-US" sz="2400" dirty="0"/>
              <a:t>明确规定了投资人的资格</a:t>
            </a:r>
            <a:r>
              <a:rPr lang="en-US" altLang="zh-CN" sz="2400" dirty="0"/>
              <a:t>.</a:t>
            </a:r>
            <a:r>
              <a:rPr lang="zh-CN" altLang="en-US" sz="2400" dirty="0"/>
              <a:t>法律、行政法规禁止从事营利性活动</a:t>
            </a:r>
            <a:r>
              <a:rPr lang="zh-CN" altLang="en-US" sz="2400" dirty="0" smtClean="0"/>
              <a:t>的人</a:t>
            </a:r>
            <a:r>
              <a:rPr lang="en-US" altLang="zh-CN" sz="2400" dirty="0"/>
              <a:t>,</a:t>
            </a:r>
            <a:r>
              <a:rPr lang="zh-CN" altLang="en-US" sz="2400" dirty="0"/>
              <a:t>不得作为投资人</a:t>
            </a:r>
            <a:r>
              <a:rPr lang="en-US" altLang="zh-CN" sz="2400" dirty="0"/>
              <a:t>.</a:t>
            </a:r>
            <a:r>
              <a:rPr lang="zh-CN" altLang="en-US" sz="2400" dirty="0"/>
              <a:t>即国家公务员、党的机关干部、警官、检察官、法官、军职人员、商业银 行的工作人员不得作为个人独资企业的投资人</a:t>
            </a:r>
            <a:r>
              <a:rPr lang="en-US" altLang="zh-CN" sz="2400" dirty="0"/>
              <a:t>. </a:t>
            </a:r>
            <a:endParaRPr lang="zh-CN" altLang="en-US" sz="2400" dirty="0"/>
          </a:p>
          <a:p>
            <a:pPr indent="534988"/>
            <a:r>
              <a:rPr lang="en-US" altLang="zh-CN" sz="2400" dirty="0" smtClean="0"/>
              <a:t>2.</a:t>
            </a:r>
            <a:r>
              <a:rPr lang="zh-CN" altLang="en-US" sz="2400" dirty="0" smtClean="0"/>
              <a:t>个人独资企业投资</a:t>
            </a:r>
            <a:r>
              <a:rPr lang="zh-CN" altLang="en-US" sz="2400" dirty="0"/>
              <a:t>人的权利 个人独资企业投资人对本企业的财产依法享有所有权</a:t>
            </a:r>
            <a:r>
              <a:rPr lang="en-US" altLang="zh-CN" sz="2400" dirty="0"/>
              <a:t>,</a:t>
            </a:r>
            <a:r>
              <a:rPr lang="zh-CN" altLang="en-US" sz="2400" dirty="0"/>
              <a:t>其有关权利可以依法进行转让 </a:t>
            </a:r>
          </a:p>
          <a:p>
            <a:pPr indent="534988"/>
            <a:r>
              <a:rPr lang="zh-CN" altLang="en-US" sz="2400" dirty="0"/>
              <a:t>或继承</a:t>
            </a:r>
            <a:r>
              <a:rPr lang="en-US" altLang="zh-CN" sz="2400" dirty="0"/>
              <a:t>.</a:t>
            </a:r>
            <a:r>
              <a:rPr lang="zh-CN" altLang="en-US" sz="2400" dirty="0"/>
              <a:t>企业的财产既包括投资人对企业的投入</a:t>
            </a:r>
            <a:r>
              <a:rPr lang="en-US" altLang="zh-CN" sz="2400" dirty="0"/>
              <a:t>,</a:t>
            </a:r>
            <a:r>
              <a:rPr lang="zh-CN" altLang="en-US" sz="2400" dirty="0"/>
              <a:t>也包括企业经营所得</a:t>
            </a:r>
            <a:r>
              <a:rPr lang="en-US" altLang="zh-CN" sz="2400" dirty="0"/>
              <a:t>. </a:t>
            </a:r>
            <a:endParaRPr lang="en-US" altLang="zh-CN" sz="2400" dirty="0" smtClean="0"/>
          </a:p>
          <a:p>
            <a:pPr indent="534988"/>
            <a:r>
              <a:rPr lang="en-US" altLang="zh-CN" sz="2400" dirty="0" smtClean="0"/>
              <a:t>3.</a:t>
            </a:r>
            <a:r>
              <a:rPr lang="zh-CN" altLang="en-US" sz="2400" dirty="0" smtClean="0"/>
              <a:t>个人独资企业投资</a:t>
            </a:r>
            <a:r>
              <a:rPr lang="zh-CN" altLang="en-US" sz="2400" dirty="0"/>
              <a:t>人的责任 </a:t>
            </a:r>
          </a:p>
          <a:p>
            <a:pPr indent="534988"/>
            <a:r>
              <a:rPr lang="zh-CN" altLang="en-US" sz="2400" dirty="0"/>
              <a:t>个人独资企业财产不足以清偿债务的</a:t>
            </a:r>
            <a:r>
              <a:rPr lang="en-US" altLang="zh-CN" sz="2400" dirty="0"/>
              <a:t>,</a:t>
            </a:r>
            <a:r>
              <a:rPr lang="zh-CN" altLang="en-US" sz="2400" dirty="0"/>
              <a:t>投资人应以其个人的其他财产予以清偿</a:t>
            </a:r>
            <a:r>
              <a:rPr lang="en-US" altLang="zh-CN" sz="2400" dirty="0"/>
              <a:t>.</a:t>
            </a:r>
            <a:r>
              <a:rPr lang="zh-CN" altLang="en-US" sz="2400" dirty="0"/>
              <a:t>个人 独资企业投资人在申请企业设立时以其家庭共有财产作为出资的</a:t>
            </a:r>
            <a:r>
              <a:rPr lang="en-US" altLang="zh-CN" sz="2400" dirty="0"/>
              <a:t>,</a:t>
            </a:r>
            <a:r>
              <a:rPr lang="zh-CN" altLang="en-US" sz="2400" dirty="0"/>
              <a:t>应依法以家庭共有</a:t>
            </a:r>
            <a:r>
              <a:rPr lang="zh-CN" altLang="en-US" sz="2400" dirty="0" smtClean="0"/>
              <a:t>财产对</a:t>
            </a:r>
            <a:r>
              <a:rPr lang="zh-CN" altLang="en-US" sz="2400" dirty="0"/>
              <a:t>企业债务承担无限责任</a:t>
            </a:r>
            <a:r>
              <a:rPr lang="en-US" altLang="zh-CN" sz="2400" dirty="0"/>
              <a:t>. </a:t>
            </a:r>
            <a:r>
              <a:rPr lang="zh-CN" altLang="en-US"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9427647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5.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2921</TotalTime>
  <Words>6087</Words>
  <Application>Microsoft Office PowerPoint</Application>
  <PresentationFormat>自定义</PresentationFormat>
  <Paragraphs>282</Paragraphs>
  <Slides>31</Slides>
  <Notes>31</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468</cp:revision>
  <dcterms:created xsi:type="dcterms:W3CDTF">2017-08-16T15:25:39Z</dcterms:created>
  <dcterms:modified xsi:type="dcterms:W3CDTF">2017-11-24T05:48:17Z</dcterms:modified>
</cp:coreProperties>
</file>