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0" r:id="rId1"/>
  </p:sldMasterIdLst>
  <p:sldIdLst>
    <p:sldId id="256" r:id="rId2"/>
    <p:sldId id="484" r:id="rId3"/>
    <p:sldId id="257" r:id="rId4"/>
    <p:sldId id="258" r:id="rId5"/>
    <p:sldId id="259" r:id="rId6"/>
    <p:sldId id="260" r:id="rId7"/>
    <p:sldId id="262" r:id="rId8"/>
    <p:sldId id="263" r:id="rId9"/>
    <p:sldId id="462"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1" r:id="rId26"/>
    <p:sldId id="283" r:id="rId27"/>
    <p:sldId id="282" r:id="rId28"/>
    <p:sldId id="284" r:id="rId29"/>
    <p:sldId id="285" r:id="rId30"/>
    <p:sldId id="286" r:id="rId31"/>
    <p:sldId id="288" r:id="rId32"/>
    <p:sldId id="291" r:id="rId33"/>
    <p:sldId id="290" r:id="rId34"/>
    <p:sldId id="292" r:id="rId35"/>
    <p:sldId id="463" r:id="rId36"/>
    <p:sldId id="294" r:id="rId37"/>
    <p:sldId id="295" r:id="rId38"/>
    <p:sldId id="296" r:id="rId39"/>
    <p:sldId id="300" r:id="rId40"/>
    <p:sldId id="299" r:id="rId41"/>
    <p:sldId id="297" r:id="rId42"/>
    <p:sldId id="485"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A2D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94206" autoAdjust="0"/>
  </p:normalViewPr>
  <p:slideViewPr>
    <p:cSldViewPr snapToGrid="0">
      <p:cViewPr>
        <p:scale>
          <a:sx n="70" d="100"/>
          <a:sy n="70" d="100"/>
        </p:scale>
        <p:origin x="-468" y="-4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21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
        <p:nvSpPr>
          <p:cNvPr id="7" name="矩形 6">
            <a:extLst>
              <a:ext uri="{FF2B5EF4-FFF2-40B4-BE49-F238E27FC236}">
                <a16:creationId xmlns:a16="http://schemas.microsoft.com/office/drawing/2014/main" xmlns="" id="{E63D61F8-479A-4A0A-B5EC-5921AC21F400}"/>
              </a:ext>
            </a:extLst>
          </p:cNvPr>
          <p:cNvSpPr/>
          <p:nvPr userDrawn="1"/>
        </p:nvSpPr>
        <p:spPr>
          <a:xfrm>
            <a:off x="1815152" y="3647366"/>
            <a:ext cx="10376848"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0" name="Picture 3" descr="C:\Documents and Settings\Administrator.402FF8F93AC34C9\桌面\-.png">
            <a:extLst>
              <a:ext uri="{FF2B5EF4-FFF2-40B4-BE49-F238E27FC236}">
                <a16:creationId xmlns:a16="http://schemas.microsoft.com/office/drawing/2014/main" xmlns="" id="{72E8F63D-F0DB-473D-A37C-93DC1DBB4E5F}"/>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C:\Documents and Settings\Administrator.402FF8F93AC34C9\桌面\-.png">
            <a:extLst>
              <a:ext uri="{FF2B5EF4-FFF2-40B4-BE49-F238E27FC236}">
                <a16:creationId xmlns:a16="http://schemas.microsoft.com/office/drawing/2014/main" xmlns="" id="{78CB01F0-083E-43B1-8361-97250B9A33E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813010" y="4832501"/>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Administrator.402FF8F93AC34C9\桌面\-.png">
            <a:extLst>
              <a:ext uri="{FF2B5EF4-FFF2-40B4-BE49-F238E27FC236}">
                <a16:creationId xmlns:a16="http://schemas.microsoft.com/office/drawing/2014/main" xmlns="" id="{5C6A47B6-B80F-433F-94F1-57CFBA162929}"/>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105469" y="5132752"/>
            <a:ext cx="2289331" cy="228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C:\Documents and Settings\Administrator.402FF8F93AC34C9\桌面\魔方.png">
            <a:extLst>
              <a:ext uri="{FF2B5EF4-FFF2-40B4-BE49-F238E27FC236}">
                <a16:creationId xmlns:a16="http://schemas.microsoft.com/office/drawing/2014/main" xmlns="" id="{4E80A2C3-C0A7-4B9E-8A58-737042BA9D40}"/>
              </a:ext>
            </a:extLst>
          </p:cNvPr>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p:blipFill>
        <p:spPr bwMode="auto">
          <a:xfrm>
            <a:off x="7380276" y="542189"/>
            <a:ext cx="3176317" cy="3504684"/>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44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9287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698879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A46AEA-D26D-49EE-B65C-2AEA5D6DB603}"/>
              </a:ext>
            </a:extLst>
          </p:cNvPr>
          <p:cNvSpPr>
            <a:spLocks noGrp="1"/>
          </p:cNvSpPr>
          <p:nvPr>
            <p:ph type="title"/>
          </p:nvPr>
        </p:nvSpPr>
        <p:spPr>
          <a:xfrm>
            <a:off x="838200" y="808383"/>
            <a:ext cx="10515600" cy="5300869"/>
          </a:xfrm>
        </p:spPr>
        <p:txBody>
          <a:bodyPr anchor="t">
            <a:normAutofit/>
          </a:bodyPr>
          <a:lstStyle>
            <a:lvl1pPr>
              <a:lnSpc>
                <a:spcPct val="120000"/>
              </a:lnSpc>
              <a:defRPr sz="2000">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4" name="日期占位符 3">
            <a:extLst>
              <a:ext uri="{FF2B5EF4-FFF2-40B4-BE49-F238E27FC236}">
                <a16:creationId xmlns:a16="http://schemas.microsoft.com/office/drawing/2014/main" xmlns="" id="{D05B8018-8C69-40F9-B4AC-715B3B2DD590}"/>
              </a:ext>
            </a:extLst>
          </p:cNvPr>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页脚占位符 4">
            <a:extLst>
              <a:ext uri="{FF2B5EF4-FFF2-40B4-BE49-F238E27FC236}">
                <a16:creationId xmlns:a16="http://schemas.microsoft.com/office/drawing/2014/main" xmlns="" id="{44F2C70F-F846-4D1D-8CC6-5C9DABD57F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E56AECD-0401-42BB-97FF-0F7439C0AFD7}"/>
              </a:ext>
            </a:extLst>
          </p:cNvPr>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4" descr="C:\Documents and Settings\Administrator.402FF8F93AC34C9\桌面\魔方.png">
            <a:extLst>
              <a:ext uri="{FF2B5EF4-FFF2-40B4-BE49-F238E27FC236}">
                <a16:creationId xmlns:a16="http://schemas.microsoft.com/office/drawing/2014/main" xmlns="" id="{AE17E5F4-E0BE-4D7A-A1E9-74155AE6182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890913" y="5074018"/>
            <a:ext cx="1261080" cy="139145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pic>
        <p:nvPicPr>
          <p:cNvPr id="8" name="Picture 5" descr="C:\Documents and Settings\Administrator.402FF8F93AC34C9\桌面\-.png">
            <a:extLst>
              <a:ext uri="{FF2B5EF4-FFF2-40B4-BE49-F238E27FC236}">
                <a16:creationId xmlns:a16="http://schemas.microsoft.com/office/drawing/2014/main" xmlns="" id="{5BCF992A-EFE4-4E62-A334-AC57C7AFDEF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671560" y="5929735"/>
            <a:ext cx="785813"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箭头: 上 2">
            <a:extLst>
              <a:ext uri="{FF2B5EF4-FFF2-40B4-BE49-F238E27FC236}">
                <a16:creationId xmlns:a16="http://schemas.microsoft.com/office/drawing/2014/main" xmlns="" id="{65385BD5-EA8A-4CF9-98DF-725FD93FAFF2}"/>
              </a:ext>
            </a:extLst>
          </p:cNvPr>
          <p:cNvSpPr/>
          <p:nvPr userDrawn="1"/>
        </p:nvSpPr>
        <p:spPr>
          <a:xfrm>
            <a:off x="-177421" y="2129051"/>
            <a:ext cx="381000" cy="4728949"/>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箭头: 上 8">
            <a:extLst>
              <a:ext uri="{FF2B5EF4-FFF2-40B4-BE49-F238E27FC236}">
                <a16:creationId xmlns:a16="http://schemas.microsoft.com/office/drawing/2014/main" xmlns="" id="{2B53C746-0EF4-49B0-B1FE-147B9322ACAF}"/>
              </a:ext>
            </a:extLst>
          </p:cNvPr>
          <p:cNvSpPr/>
          <p:nvPr userDrawn="1"/>
        </p:nvSpPr>
        <p:spPr>
          <a:xfrm>
            <a:off x="166047" y="4519690"/>
            <a:ext cx="381000" cy="2331490"/>
          </a:xfrm>
          <a:prstGeom prs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62" descr="C:\Documents and Settings\Administrator.402FF8F93AC34C9\桌面\图片1.png">
            <a:extLst>
              <a:ext uri="{FF2B5EF4-FFF2-40B4-BE49-F238E27FC236}">
                <a16:creationId xmlns:a16="http://schemas.microsoft.com/office/drawing/2014/main" xmlns="" id="{66161DD0-7BA7-4077-B672-DC06D3F4A590}"/>
              </a:ext>
            </a:extLst>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45665" y="5781785"/>
            <a:ext cx="1419367" cy="137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187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9431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910F825-67F9-4A18-9DCA-C4E30D9BEEB9}"/>
              </a:ext>
            </a:extLst>
          </p:cNvPr>
          <p:cNvSpPr/>
          <p:nvPr userDrawn="1"/>
        </p:nvSpPr>
        <p:spPr>
          <a:xfrm>
            <a:off x="2961564" y="3647366"/>
            <a:ext cx="9230436" cy="717127"/>
          </a:xfrm>
          <a:prstGeom prst="rect">
            <a:avLst/>
          </a:prstGeom>
          <a:gradFill>
            <a:gsLst>
              <a:gs pos="0">
                <a:schemeClr val="tx2">
                  <a:lumMod val="40000"/>
                  <a:lumOff val="60000"/>
                </a:schemeClr>
              </a:gs>
              <a:gs pos="68000">
                <a:schemeClr val="accent1">
                  <a:lumMod val="20000"/>
                  <a:lumOff val="8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Date Placeholder 3"/>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6DA8126-F8C3-4936-9C27-2D2928ECE44F}" type="slidenum">
              <a:rPr lang="zh-CN" altLang="en-US" smtClean="0"/>
              <a:t>‹#›</a:t>
            </a:fld>
            <a:endParaRPr lang="zh-CN" altLang="en-US"/>
          </a:p>
        </p:txBody>
      </p:sp>
      <p:pic>
        <p:nvPicPr>
          <p:cNvPr id="7" name="Picture 62" descr="C:\Documents and Settings\Administrator.402FF8F93AC34C9\桌面\图片1.png">
            <a:extLst>
              <a:ext uri="{FF2B5EF4-FFF2-40B4-BE49-F238E27FC236}">
                <a16:creationId xmlns:a16="http://schemas.microsoft.com/office/drawing/2014/main" xmlns="" id="{F376475B-06DF-4D02-B715-B4218BCE2F9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5536" y="2194213"/>
            <a:ext cx="3703043" cy="35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C:\Documents and Settings\Administrator.402FF8F93AC34C9\桌面\魔方.png">
            <a:extLst>
              <a:ext uri="{FF2B5EF4-FFF2-40B4-BE49-F238E27FC236}">
                <a16:creationId xmlns:a16="http://schemas.microsoft.com/office/drawing/2014/main" xmlns="" id="{5B267521-712D-47CA-AD5E-BE6765B3D72F}"/>
              </a:ext>
            </a:extLst>
          </p:cNvPr>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7681915" y="721953"/>
            <a:ext cx="3032966" cy="3346513"/>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042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94785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519937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757050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119489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35392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B4596033-51ED-42E8-BA6C-9B297EE51F41}" type="datetimeFigureOut">
              <a:rPr lang="zh-CN" altLang="en-US" smtClean="0"/>
              <a:t>2017/12/25/Monday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415793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96033-51ED-42E8-BA6C-9B297EE51F41}" type="datetimeFigureOut">
              <a:rPr lang="zh-CN" altLang="en-US" smtClean="0"/>
              <a:t>2017/12/25/Monday</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A8126-F8C3-4936-9C27-2D2928ECE44F}" type="slidenum">
              <a:rPr lang="zh-CN" altLang="en-US" smtClean="0"/>
              <a:t>‹#›</a:t>
            </a:fld>
            <a:endParaRPr lang="zh-CN" altLang="en-US"/>
          </a:p>
        </p:txBody>
      </p:sp>
    </p:spTree>
    <p:extLst>
      <p:ext uri="{BB962C8B-B14F-4D97-AF65-F5344CB8AC3E}">
        <p14:creationId xmlns:p14="http://schemas.microsoft.com/office/powerpoint/2010/main" val="208541578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3342570" y="2429671"/>
            <a:ext cx="6109365"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市场调查与预测</a:t>
            </a: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22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DD3B0B-0206-4DD1-BE43-691C262FEF18}"/>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（三）按产品层次划分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产品层次，市场调查可以分为不同商品市场的调查，如日用工业品市场调查、食品副食品市场调查等。每类商品还可以分为不同的小类，如日用工业品市场调查可分为服装、鞋帽、交电、钟表、百货、针织等商品市场的调查。而每种商品市场调查又可细分为不同消费档次、商品品种的市场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（四）按空间层次划分</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按空间层次划分，市场调查可分为全国性市场调查、区域性市场调查和地区性市场调查。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推而广之，市场调查还可以有国际商品市场调查。</a:t>
            </a:r>
          </a:p>
          <a:p>
            <a:endParaRPr lang="zh-CN" altLang="en-US" dirty="0"/>
          </a:p>
        </p:txBody>
      </p:sp>
    </p:spTree>
    <p:extLst>
      <p:ext uri="{BB962C8B-B14F-4D97-AF65-F5344CB8AC3E}">
        <p14:creationId xmlns:p14="http://schemas.microsoft.com/office/powerpoint/2010/main" val="4137439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1C33BD5-33AE-462C-8526-113D3FCAA8CF}"/>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1.2.2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市场调查的基本要求</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端正指导思想</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端正指导思想指要树立为解决实际问题而进行调查研究的思想，牢记“一切结论产生于调查的末尾”。</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实事求是</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实事求是指对调查来的情况，一是一、二是二，有则有、无则无，好则好、坏则坏，坚持讲真话。</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选择科学有效的方法</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采用何种调查研究方法，一般应综合考虑调研的效果和人力、物力、财力的可能性以及时间限度等。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b="1" dirty="0"/>
              <a:t>4.</a:t>
            </a:r>
            <a:r>
              <a:rPr lang="zh-CN" altLang="zh-CN" b="1" dirty="0"/>
              <a:t>控制误差</a:t>
            </a:r>
            <a:br>
              <a:rPr lang="zh-CN" altLang="zh-CN" b="1" dirty="0"/>
            </a:br>
            <a:r>
              <a:rPr lang="en-US" altLang="zh-CN" dirty="0"/>
              <a:t>       </a:t>
            </a:r>
            <a:r>
              <a:rPr lang="zh-CN" altLang="zh-CN" dirty="0"/>
              <a:t>影响市场的因素十分复杂，调研过程难免产生误差，但是应将调查误差控制在最低限度，尽量保持调查结果的准确性。</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210692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B374A4-666D-4493-A33F-3D1D39C96884}"/>
              </a:ext>
            </a:extLst>
          </p:cNvPr>
          <p:cNvSpPr>
            <a:spLocks noGrp="1"/>
          </p:cNvSpPr>
          <p:nvPr>
            <p:ph type="title"/>
          </p:nvPr>
        </p:nvSpPr>
        <p:spPr>
          <a:xfrm>
            <a:off x="838200" y="808383"/>
            <a:ext cx="10515600" cy="5576919"/>
          </a:xfrm>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安排适当场合</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安排调查的时间和地点时，要为被调查者着想，充分考虑被调查者是否方便，尽量能引起被调查者的兴趣。</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掌握谈话技巧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调研人员在调查访问时的口吻、语气和表情对调查结果有很直接的影响，因此谈话特别需要讲究技巧。</a:t>
            </a:r>
          </a:p>
          <a:p>
            <a:r>
              <a:rPr lang="en-US" altLang="zh-CN" b="1" dirty="0"/>
              <a:t>7.</a:t>
            </a:r>
            <a:r>
              <a:rPr lang="zh-CN" altLang="zh-CN" b="1" dirty="0"/>
              <a:t>注意礼仪</a:t>
            </a:r>
            <a:r>
              <a:rPr lang="zh-CN" altLang="zh-CN" dirty="0"/>
              <a:t/>
            </a:r>
            <a:br>
              <a:rPr lang="zh-CN" altLang="zh-CN" dirty="0"/>
            </a:br>
            <a:r>
              <a:rPr lang="zh-CN" altLang="zh-CN" dirty="0"/>
              <a:t>　　一般来讲，调查人员穿着整洁，举止端庄，平易近人，就容易与被调查者打成一片；反之则给被调查者以疏远的感觉，使之不愿与调查人员接近。</a:t>
            </a:r>
            <a:br>
              <a:rPr lang="zh-CN" altLang="zh-CN" dirty="0"/>
            </a:br>
            <a:r>
              <a:rPr lang="en-US" altLang="zh-CN" b="1" dirty="0"/>
              <a:t>8.</a:t>
            </a:r>
            <a:r>
              <a:rPr lang="zh-CN" altLang="zh-CN" b="1" dirty="0"/>
              <a:t>遵守调查纪律</a:t>
            </a:r>
            <a:r>
              <a:rPr lang="zh-CN" altLang="zh-CN" dirty="0"/>
              <a:t/>
            </a:r>
            <a:br>
              <a:rPr lang="zh-CN" altLang="zh-CN" dirty="0"/>
            </a:br>
            <a:r>
              <a:rPr lang="zh-CN" altLang="zh-CN" dirty="0"/>
              <a:t>　　遵守调查纪律包括遵纪守法，尊重被调查单位领导的意见，尊重人民群众的风俗习惯，在少数民族地区要严格执行民族政策，注意保密和保管好调查的资料等。</a:t>
            </a:r>
            <a:endParaRPr lang="zh-CN" altLang="en-US" dirty="0"/>
          </a:p>
        </p:txBody>
      </p:sp>
    </p:spTree>
    <p:extLst>
      <p:ext uri="{BB962C8B-B14F-4D97-AF65-F5344CB8AC3E}">
        <p14:creationId xmlns:p14="http://schemas.microsoft.com/office/powerpoint/2010/main" val="3000153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72C3909-7ADE-47BD-AA67-5212D6C4B904}"/>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1.3</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市场调查的内容和程序</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企业不可控因素的调查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企业不可控制的因素，主要是指影响企业营销活动的外部环境因素，包括宏观环境、市场需求、市场竞争和消费者等。</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（一）宏观环境的调查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政策法律环境调查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政策法律环境主要是由政策方针以及有关的法律法规构成的。在环境保护和消费者保护运动风起云涌的今天，公众利益团体和相关的条例、标准和法令也是政策法律环境中不可缺少的一部分。</a:t>
            </a:r>
          </a:p>
          <a:p>
            <a:endParaRPr lang="zh-CN" altLang="en-US" dirty="0"/>
          </a:p>
        </p:txBody>
      </p:sp>
    </p:spTree>
    <p:extLst>
      <p:ext uri="{BB962C8B-B14F-4D97-AF65-F5344CB8AC3E}">
        <p14:creationId xmlns:p14="http://schemas.microsoft.com/office/powerpoint/2010/main" val="316272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48ACB4-35FF-4B4E-9D93-D799A989D2B9}"/>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科技环境调查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科学技术是第一生产力，其影响力渗透到人类社会的各个领域。对企业来说，科技环境日新月异的变化，不断给企业带来新的机遇和新的挑战。</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人口环境调查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人口是构成市场的三大基本要素之一。人口环境包括人口的数量、结构、分布、密度、流动趋势、家庭状况等。</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自然环境调查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自然环境包括地理、气候、资源、能源等因素。随着科学技术的飞速发展和人类社会工业化进程的加快，自然环境正日趋恶化，这与企业经营活动紧密相关。</a:t>
            </a:r>
          </a:p>
          <a:p>
            <a:endParaRPr lang="zh-CN" altLang="en-US" dirty="0"/>
          </a:p>
        </p:txBody>
      </p:sp>
    </p:spTree>
    <p:extLst>
      <p:ext uri="{BB962C8B-B14F-4D97-AF65-F5344CB8AC3E}">
        <p14:creationId xmlns:p14="http://schemas.microsoft.com/office/powerpoint/2010/main" val="120186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2439DD4-976F-4BA3-B4E6-D19C2DD64FFC}"/>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（二）市场需求调查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市场需求就是市场机会。掌握当前市场需求和潜在需求及其变化趋势信息，是企业营销决策的前提。</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市场需求总量调查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市场需求总量是指在一定的地理区域和时间期限内，在一定的营销环境和营销努力下，一定消费群体所购买特定产品的总量。</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市场需求结构调查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市场需求结构调查一般分为生活消费品的结构调查和生产资料产品的结构调查。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）生活消费品的结构调查。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）生产资料产品的结构调查。</a:t>
            </a:r>
          </a:p>
          <a:p>
            <a:endParaRPr lang="zh-CN" altLang="en-US" dirty="0"/>
          </a:p>
        </p:txBody>
      </p:sp>
    </p:spTree>
    <p:extLst>
      <p:ext uri="{BB962C8B-B14F-4D97-AF65-F5344CB8AC3E}">
        <p14:creationId xmlns:p14="http://schemas.microsoft.com/office/powerpoint/2010/main" val="2509710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39B5A0C-D4A5-4078-9805-98E5C6F140DA}"/>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市场需求的影响因素调查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市场需求是受到各种因素制约的，其中有企业可以控制的因素，通过调查了解到这些影响因素对产品功效、产品价格、分销方式、促销力度的影响力的强弱和方向。</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市场未满足需求调查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市场永远存在未满足的需求，问题是企业如何去发现它，并且采取有效的战略和策略，把这个需求未满足的市场机会转化为企业的营销机会，开展市场调查是发现未满足需求，把握市场机会的最重要的途径。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en-US" dirty="0"/>
          </a:p>
        </p:txBody>
      </p:sp>
    </p:spTree>
    <p:extLst>
      <p:ext uri="{BB962C8B-B14F-4D97-AF65-F5344CB8AC3E}">
        <p14:creationId xmlns:p14="http://schemas.microsoft.com/office/powerpoint/2010/main" val="3326457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7218D2-6500-4E99-B0EE-E678A947FE90}"/>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（三）市场竞争调查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企业竞争者调查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谁是企业的竞争对手，从广义的角度分析，凡是与自己争夺购买力的企业都可以看成是竞争对手。至于生产能满足相同需求或相同类型的产品的企业自然也属于竞争对手。</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竞争者的市场地位调查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企业直接竞争者的市场占有率有多高，尤其是该竞争对手在消费者心目中的心理占有率、情感占有率和知名度、美誉度有多高，因为这两者是夺得更高市场占有率的保证。</a:t>
            </a:r>
          </a:p>
          <a:p>
            <a:endParaRPr lang="zh-CN" altLang="en-US" dirty="0"/>
          </a:p>
        </p:txBody>
      </p:sp>
    </p:spTree>
    <p:extLst>
      <p:ext uri="{BB962C8B-B14F-4D97-AF65-F5344CB8AC3E}">
        <p14:creationId xmlns:p14="http://schemas.microsoft.com/office/powerpoint/2010/main" val="1858010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01778D-EC0E-4433-BE77-051014047823}"/>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竞争者的营销目标调查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营销目标决定企业的行动策略和对竞争、环境变化的反应模式，了解竞争者的营销目标的目的是为本企业寻求一个有利的竞争位置并确立自己的目标。</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竞争者的营销策略调查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调查竞争者的营销策略，目的是为了确立本企业的差异化的竞争策略。各竞争企业采取的营销策略越是相似，竞争也就越激烈。</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竞争者的竞争反应模式调查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竞争者的营销目标、战略、策略、优势和劣势、管理者的素质等，不仅决定了它的竞争行为，同时也决定了它对于市场竞争的反应。</a:t>
            </a:r>
          </a:p>
          <a:p>
            <a:endParaRPr lang="zh-CN" altLang="en-US" dirty="0"/>
          </a:p>
        </p:txBody>
      </p:sp>
    </p:spTree>
    <p:extLst>
      <p:ext uri="{BB962C8B-B14F-4D97-AF65-F5344CB8AC3E}">
        <p14:creationId xmlns:p14="http://schemas.microsoft.com/office/powerpoint/2010/main" val="1974449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1BE5313-A621-4544-AAE0-53E15A7D3F49}"/>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（四）消费者调查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消费者构成调查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消费者构成调查指哪些人对这种产品感兴趣，已经或计划购买、使用这种产品；哪些人对这种产品没有偏好，从不购买、使用；他们的性别、年龄、职业、收入、文化、区域等构成如何。</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消费者购买动机调查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消费者购买动机调查旨在调查消费者为什么要购买、使用这种产品，为什么不购买、使用这种产品。</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消费者购买行为特征调查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该项调查指消费者购买决定是由哪个家庭成员作出的，通常在什么时候购买，在什么样的商店购买，多长时间购买一次，每次购买多少，花费多少钱等。</a:t>
            </a:r>
          </a:p>
          <a:p>
            <a:endParaRPr lang="zh-CN" altLang="en-US" dirty="0"/>
          </a:p>
        </p:txBody>
      </p:sp>
    </p:spTree>
    <p:extLst>
      <p:ext uri="{BB962C8B-B14F-4D97-AF65-F5344CB8AC3E}">
        <p14:creationId xmlns:p14="http://schemas.microsoft.com/office/powerpoint/2010/main" val="2816412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hlinkClick r:id="rId2" action="ppaction://hlinksldjump"/>
            <a:extLst>
              <a:ext uri="{FF2B5EF4-FFF2-40B4-BE49-F238E27FC236}">
                <a16:creationId xmlns:a16="http://schemas.microsoft.com/office/drawing/2014/main" xmlns="" id="{2F1600FC-1C29-48ED-839D-CC5A71A18257}"/>
              </a:ext>
            </a:extLst>
          </p:cNvPr>
          <p:cNvSpPr/>
          <p:nvPr/>
        </p:nvSpPr>
        <p:spPr>
          <a:xfrm>
            <a:off x="3563946" y="700803"/>
            <a:ext cx="5878512" cy="485064"/>
          </a:xfrm>
          <a:prstGeom prst="roundRect">
            <a:avLst>
              <a:gd name="adj" fmla="val 16667"/>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第一章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市场调查概述</a:t>
            </a:r>
            <a:endParaRPr lang="zh-CN" altLang="en-US" sz="2400" dirty="0">
              <a:latin typeface="微软雅黑" panose="020B0503020204020204" pitchFamily="34" charset="-122"/>
              <a:ea typeface="微软雅黑" panose="020B0503020204020204" pitchFamily="34" charset="-122"/>
            </a:endParaRPr>
          </a:p>
        </p:txBody>
      </p:sp>
      <p:sp>
        <p:nvSpPr>
          <p:cNvPr id="3" name="圆角矩形 1">
            <a:hlinkClick r:id="rId3" action="ppaction://hlinksldjump"/>
            <a:extLst>
              <a:ext uri="{FF2B5EF4-FFF2-40B4-BE49-F238E27FC236}">
                <a16:creationId xmlns:a16="http://schemas.microsoft.com/office/drawing/2014/main" xmlns="" id="{52EEEE8F-D871-4195-A45D-A9C7D892F90D}"/>
              </a:ext>
            </a:extLst>
          </p:cNvPr>
          <p:cNvSpPr/>
          <p:nvPr/>
        </p:nvSpPr>
        <p:spPr>
          <a:xfrm>
            <a:off x="3563946" y="1401572"/>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第二章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市场调查的组织方式</a:t>
            </a:r>
            <a:endParaRPr lang="zh-CN" altLang="en-US" sz="2400" dirty="0">
              <a:latin typeface="微软雅黑" panose="020B0503020204020204" pitchFamily="34" charset="-122"/>
              <a:ea typeface="微软雅黑" panose="020B0503020204020204" pitchFamily="34" charset="-122"/>
            </a:endParaRPr>
          </a:p>
        </p:txBody>
      </p:sp>
      <p:sp>
        <p:nvSpPr>
          <p:cNvPr id="4" name="圆角矩形 1">
            <a:hlinkClick r:id="" action="ppaction://noaction"/>
            <a:extLst>
              <a:ext uri="{FF2B5EF4-FFF2-40B4-BE49-F238E27FC236}">
                <a16:creationId xmlns:a16="http://schemas.microsoft.com/office/drawing/2014/main" xmlns="" id="{0BAD1866-BE93-484C-8C38-6D1BF4A5D529}"/>
              </a:ext>
            </a:extLst>
          </p:cNvPr>
          <p:cNvSpPr/>
          <p:nvPr/>
        </p:nvSpPr>
        <p:spPr>
          <a:xfrm>
            <a:off x="3563946" y="2102341"/>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第三章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市场调查的技术方法</a:t>
            </a:r>
            <a:endParaRPr lang="zh-CN" altLang="en-US" sz="2400" dirty="0">
              <a:latin typeface="微软雅黑" panose="020B0503020204020204" pitchFamily="34" charset="-122"/>
              <a:ea typeface="微软雅黑" panose="020B0503020204020204" pitchFamily="34" charset="-122"/>
            </a:endParaRPr>
          </a:p>
        </p:txBody>
      </p:sp>
      <p:sp>
        <p:nvSpPr>
          <p:cNvPr id="5" name="圆角矩形 1">
            <a:hlinkClick r:id="" action="ppaction://noaction"/>
            <a:extLst>
              <a:ext uri="{FF2B5EF4-FFF2-40B4-BE49-F238E27FC236}">
                <a16:creationId xmlns:a16="http://schemas.microsoft.com/office/drawing/2014/main" xmlns="" id="{86651A80-936C-44F7-9D52-C8DB67A9DC40}"/>
              </a:ext>
            </a:extLst>
          </p:cNvPr>
          <p:cNvSpPr/>
          <p:nvPr/>
        </p:nvSpPr>
        <p:spPr>
          <a:xfrm>
            <a:off x="3563946" y="2803110"/>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第四章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市场调查资料的处理</a:t>
            </a:r>
            <a:endParaRPr lang="zh-CN" altLang="en-US" sz="2400" dirty="0">
              <a:latin typeface="微软雅黑" panose="020B0503020204020204" pitchFamily="34" charset="-122"/>
              <a:ea typeface="微软雅黑" panose="020B0503020204020204" pitchFamily="34" charset="-122"/>
            </a:endParaRPr>
          </a:p>
        </p:txBody>
      </p:sp>
      <p:sp>
        <p:nvSpPr>
          <p:cNvPr id="6" name="圆角矩形 1">
            <a:hlinkClick r:id="" action="ppaction://noaction"/>
            <a:extLst>
              <a:ext uri="{FF2B5EF4-FFF2-40B4-BE49-F238E27FC236}">
                <a16:creationId xmlns:a16="http://schemas.microsoft.com/office/drawing/2014/main" xmlns="" id="{928D451B-2196-4B84-8AF8-ECE05D5CFE67}"/>
              </a:ext>
            </a:extLst>
          </p:cNvPr>
          <p:cNvSpPr/>
          <p:nvPr/>
        </p:nvSpPr>
        <p:spPr>
          <a:xfrm>
            <a:off x="3563946" y="3503879"/>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第五章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市场预测原理</a:t>
            </a:r>
            <a:endParaRPr lang="zh-CN" altLang="en-US" sz="2400" dirty="0">
              <a:latin typeface="微软雅黑" panose="020B0503020204020204" pitchFamily="34" charset="-122"/>
              <a:ea typeface="微软雅黑" panose="020B0503020204020204" pitchFamily="34" charset="-122"/>
            </a:endParaRPr>
          </a:p>
        </p:txBody>
      </p:sp>
      <p:sp>
        <p:nvSpPr>
          <p:cNvPr id="7" name="圆角矩形 1">
            <a:hlinkClick r:id="" action="ppaction://noaction"/>
            <a:extLst>
              <a:ext uri="{FF2B5EF4-FFF2-40B4-BE49-F238E27FC236}">
                <a16:creationId xmlns:a16="http://schemas.microsoft.com/office/drawing/2014/main" xmlns="" id="{DE3EE3AB-176C-48D8-8931-03F7D3D74EA9}"/>
              </a:ext>
            </a:extLst>
          </p:cNvPr>
          <p:cNvSpPr/>
          <p:nvPr/>
        </p:nvSpPr>
        <p:spPr>
          <a:xfrm>
            <a:off x="3563946" y="4204646"/>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第六章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定性预测法</a:t>
            </a:r>
            <a:endParaRPr lang="zh-CN" altLang="en-US" sz="2400" dirty="0">
              <a:latin typeface="微软雅黑" panose="020B0503020204020204" pitchFamily="34" charset="-122"/>
              <a:ea typeface="微软雅黑" panose="020B0503020204020204" pitchFamily="34" charset="-122"/>
            </a:endParaRPr>
          </a:p>
        </p:txBody>
      </p:sp>
      <p:sp>
        <p:nvSpPr>
          <p:cNvPr id="8" name="圆角矩形 1">
            <a:hlinkClick r:id="" action="ppaction://noaction"/>
            <a:extLst>
              <a:ext uri="{FF2B5EF4-FFF2-40B4-BE49-F238E27FC236}">
                <a16:creationId xmlns:a16="http://schemas.microsoft.com/office/drawing/2014/main" xmlns="" id="{B62AD478-5E6B-4963-94E9-0F7DD8701174}"/>
              </a:ext>
            </a:extLst>
          </p:cNvPr>
          <p:cNvSpPr/>
          <p:nvPr/>
        </p:nvSpPr>
        <p:spPr>
          <a:xfrm>
            <a:off x="3563946" y="4905417"/>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第七章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时间序列预测法</a:t>
            </a:r>
            <a:endParaRPr lang="zh-CN" altLang="en-US" sz="2400" dirty="0">
              <a:latin typeface="微软雅黑" panose="020B0503020204020204" pitchFamily="34" charset="-122"/>
              <a:ea typeface="微软雅黑" panose="020B0503020204020204" pitchFamily="34" charset="-122"/>
            </a:endParaRPr>
          </a:p>
        </p:txBody>
      </p:sp>
      <p:sp>
        <p:nvSpPr>
          <p:cNvPr id="9" name="圆角矩形 1">
            <a:hlinkClick r:id="" action="ppaction://noaction"/>
            <a:extLst>
              <a:ext uri="{FF2B5EF4-FFF2-40B4-BE49-F238E27FC236}">
                <a16:creationId xmlns:a16="http://schemas.microsoft.com/office/drawing/2014/main" xmlns="" id="{CBCF2578-6AB9-446B-8A13-093F48D77CDC}"/>
              </a:ext>
            </a:extLst>
          </p:cNvPr>
          <p:cNvSpPr/>
          <p:nvPr/>
        </p:nvSpPr>
        <p:spPr>
          <a:xfrm>
            <a:off x="3563946" y="5606184"/>
            <a:ext cx="5878512" cy="485064"/>
          </a:xfrm>
          <a:prstGeom prst="roundRect">
            <a:avLst/>
          </a:prstGeom>
          <a:noFill/>
          <a:ln w="28575"/>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zh-CN" sz="2400"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第八章</a:t>
            </a:r>
            <a:r>
              <a:rPr lang="en-US" altLang="zh-CN" sz="2400" b="1" dirty="0">
                <a:solidFill>
                  <a:schemeClr val="tx1"/>
                </a:solidFill>
                <a:latin typeface="微软雅黑" panose="020B0503020204020204" pitchFamily="34" charset="-122"/>
                <a:ea typeface="微软雅黑" panose="020B0503020204020204" pitchFamily="34" charset="-122"/>
              </a:rPr>
              <a:t>	</a:t>
            </a:r>
            <a:r>
              <a:rPr lang="zh-CN" altLang="zh-CN" sz="2400" b="1" dirty="0">
                <a:solidFill>
                  <a:schemeClr val="tx1"/>
                </a:solidFill>
                <a:latin typeface="微软雅黑" panose="020B0503020204020204" pitchFamily="34" charset="-122"/>
                <a:ea typeface="微软雅黑" panose="020B0503020204020204" pitchFamily="34" charset="-122"/>
              </a:rPr>
              <a:t>回归分析预测法</a:t>
            </a:r>
            <a:endParaRPr lang="zh-CN" altLang="en-US" sz="2400" dirty="0">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xmlns="" id="{4F4114D4-ED73-40A5-BDA5-631123FAD9C5}"/>
              </a:ext>
            </a:extLst>
          </p:cNvPr>
          <p:cNvSpPr txBox="1"/>
          <p:nvPr/>
        </p:nvSpPr>
        <p:spPr>
          <a:xfrm>
            <a:off x="1185687" y="1886636"/>
            <a:ext cx="1200329" cy="2285241"/>
          </a:xfrm>
          <a:prstGeom prst="rect">
            <a:avLst/>
          </a:prstGeom>
          <a:noFill/>
        </p:spPr>
        <p:txBody>
          <a:bodyPr vert="eaVert" wrap="none" rtlCol="0">
            <a:spAutoFit/>
          </a:bodyPr>
          <a:lstStyle/>
          <a:p>
            <a:r>
              <a:rPr lang="zh-CN" altLang="en-US" sz="6600" dirty="0">
                <a:latin typeface="微软雅黑" panose="020B0503020204020204" pitchFamily="34" charset="-122"/>
                <a:ea typeface="微软雅黑" panose="020B0503020204020204" pitchFamily="34" charset="-122"/>
              </a:rPr>
              <a:t>目  录</a:t>
            </a:r>
          </a:p>
        </p:txBody>
      </p:sp>
      <p:sp>
        <p:nvSpPr>
          <p:cNvPr id="18" name="直角三角形 17">
            <a:extLst>
              <a:ext uri="{FF2B5EF4-FFF2-40B4-BE49-F238E27FC236}">
                <a16:creationId xmlns:a16="http://schemas.microsoft.com/office/drawing/2014/main" xmlns="" id="{998AE37E-428C-4B22-A802-EAA1AF9959FF}"/>
              </a:ext>
            </a:extLst>
          </p:cNvPr>
          <p:cNvSpPr/>
          <p:nvPr/>
        </p:nvSpPr>
        <p:spPr>
          <a:xfrm rot="13032098">
            <a:off x="-664140" y="2303047"/>
            <a:ext cx="1343025" cy="1746516"/>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3" descr="C:\Documents and Settings\Administrator.402FF8F93AC34C9\桌面\-.png">
            <a:extLst>
              <a:ext uri="{FF2B5EF4-FFF2-40B4-BE49-F238E27FC236}">
                <a16:creationId xmlns:a16="http://schemas.microsoft.com/office/drawing/2014/main" xmlns="" id="{1ECF0D03-2A78-4A96-BE8D-22487240A48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330010">
            <a:off x="10149426" y="5349323"/>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Documents and Settings\Administrator.402FF8F93AC34C9\桌面\-.png">
            <a:extLst>
              <a:ext uri="{FF2B5EF4-FFF2-40B4-BE49-F238E27FC236}">
                <a16:creationId xmlns:a16="http://schemas.microsoft.com/office/drawing/2014/main" xmlns="" id="{1E6E1C23-D3C7-429F-9D71-F1039B8C191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330010">
            <a:off x="10859043" y="4587318"/>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019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10EF6CA-4011-4FF2-9DBD-3DEB23191BD6}"/>
              </a:ext>
            </a:extLst>
          </p:cNvPr>
          <p:cNvSpPr>
            <a:spLocks noGrp="1"/>
          </p:cNvSpPr>
          <p:nvPr>
            <p:ph type="title"/>
          </p:nvPr>
        </p:nvSpPr>
        <p:spPr/>
        <p:txBody>
          <a:bodyPr>
            <a:normAutofit/>
          </a:bodyPr>
          <a:lstStyle/>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消费者获得产品信息的途径调查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消费者获得产品信息的途径调查指亲朋好友、同事、同学、家人、邻居的推荐，还是从报刊、广播电视上知道的等。</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消费者使用产品的行为特征调查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消费者使用产品的行为特征指谁在使用，现在已在使用，还是过去曾经使用、现在不使用。</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消费者使用产品后的评价调查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消费者使用产品后的评价指对产品的性能、功效、包装、服务满意或不满意到什么程度，使用后生理、心理上有什么具体感受，对企业、产品、品牌有无好感，好感到什么程度。</a:t>
            </a:r>
          </a:p>
          <a:p>
            <a:endParaRPr lang="zh-CN" altLang="en-US" dirty="0"/>
          </a:p>
        </p:txBody>
      </p:sp>
    </p:spTree>
    <p:extLst>
      <p:ext uri="{BB962C8B-B14F-4D97-AF65-F5344CB8AC3E}">
        <p14:creationId xmlns:p14="http://schemas.microsoft.com/office/powerpoint/2010/main" val="1249908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19AD4E3-A4EC-4A8A-9429-9C6B110BD426}"/>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企业可控因素的调查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在营销活动中，有许多因素是企业可以控制的，这些因素主要是影响营销活动的企业内部因素。</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　（一）产品调查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产品概念调查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产品概念调查的主要内容有消费者对产品概念的理解程度、消费者对概念中所表达的产品特性的需求程度、概念所反映的消费者需求的产品特性与竞争产品有无明显的差异、概念能否激发消费者购买的欲望等。</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产品质量调查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能获得消费者满意的质量是企业竞争力的源泉，对于企业占领市场、增加收益具有极为重要的意义。</a:t>
            </a:r>
          </a:p>
          <a:p>
            <a:endParaRPr lang="zh-CN" altLang="en-US" dirty="0"/>
          </a:p>
        </p:txBody>
      </p:sp>
    </p:spTree>
    <p:extLst>
      <p:ext uri="{BB962C8B-B14F-4D97-AF65-F5344CB8AC3E}">
        <p14:creationId xmlns:p14="http://schemas.microsoft.com/office/powerpoint/2010/main" val="1621153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55CCB4-F5B2-42C9-9B88-0FF8AFEAB265}"/>
              </a:ext>
            </a:extLst>
          </p:cNvPr>
          <p:cNvSpPr>
            <a:spLocks noGrp="1"/>
          </p:cNvSpPr>
          <p:nvPr>
            <p:ph type="title"/>
          </p:nvPr>
        </p:nvSpPr>
        <p:spPr/>
        <p:txBody>
          <a:bodyPr>
            <a:normAutofit/>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产品功能调查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消费者购买产品是为了获得某种使用功能，功能是体现产品价值的一种重要的因素，人们对质量的要求也往往是建立在对功能需要的基础上的，不具备消费者需要的特定或多种功能的产品，质量再好，消费者也不会去购买。另一方面，消费者对不同功能的追求，也会反映在对产品质量的要求上。</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产品款式调查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产品的款式包括产品的结构、规格、形状、色彩、口味等特征。款式是为了使企业产品区别于竞争产品而实行差异化策略的重要武器。</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产品原材料调查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不同层次、不同区域、不同时期、不同年龄、不同性别的消费者对原材料的需求会有差异。</a:t>
            </a:r>
          </a:p>
          <a:p>
            <a:endParaRPr lang="zh-CN" altLang="en-US" dirty="0"/>
          </a:p>
        </p:txBody>
      </p:sp>
    </p:spTree>
    <p:extLst>
      <p:ext uri="{BB962C8B-B14F-4D97-AF65-F5344CB8AC3E}">
        <p14:creationId xmlns:p14="http://schemas.microsoft.com/office/powerpoint/2010/main" val="1342357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4F53933-BE16-408F-A476-A2AE9A8F10D9}"/>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品牌形象调查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品牌形象就是品牌在消费者心目中的印象和地位，是产品质量、性能、特色的综合体现，是区别竞争产品、吸引消费者重复购买、培养消费者忠诚的主要依据。</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7.</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产品包装调查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包装是产品的一部分，它除了保护产品，方便运输、销售之外，还具有树立品牌形象和企业形象、促进销售等作用。</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8.</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产品生命周期阶段调查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任何产品都会经历一个从进入市场、成长、成熟和衰退，直至退出市场的生命周期。企业掌握产品目前处在生命周期的哪一个阶段的信息，对于制定营销策略和发展战略是必不可少的。</a:t>
            </a:r>
          </a:p>
          <a:p>
            <a:endParaRPr lang="zh-CN" altLang="en-US" dirty="0"/>
          </a:p>
        </p:txBody>
      </p:sp>
    </p:spTree>
    <p:extLst>
      <p:ext uri="{BB962C8B-B14F-4D97-AF65-F5344CB8AC3E}">
        <p14:creationId xmlns:p14="http://schemas.microsoft.com/office/powerpoint/2010/main" val="3123339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457EA36-0B61-41F9-8E50-536DF60812E1}"/>
              </a:ext>
            </a:extLst>
          </p:cNvPr>
          <p:cNvSpPr>
            <a:spLocks noGrp="1"/>
          </p:cNvSpPr>
          <p:nvPr>
            <p:ph type="title"/>
          </p:nvPr>
        </p:nvSpPr>
        <p:spPr>
          <a:xfrm>
            <a:off x="838200" y="808383"/>
            <a:ext cx="10515600" cy="5578130"/>
          </a:xfrm>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（二）价格调查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产品需求性质与价格弹性调查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需求是制约产品价格的最重要的因素。需求的性质和强度决定产品需求的价格弹性，即市场需求对于产品价格变动的反应程度。不同性质的产品，价格弹性不同。</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消费者价值感受调查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主要以需求为导向进行定价，而不是仅仅依据成本进行定价，是许多企业采用的定价策略。 </a:t>
            </a:r>
            <a:r>
              <a:rPr lang="en-US" altLang="zh-CN" dirty="0"/>
              <a:t/>
            </a:r>
            <a:br>
              <a:rPr lang="en-US" altLang="zh-CN" dirty="0"/>
            </a:br>
            <a:r>
              <a:rPr lang="en-US" altLang="zh-CN" dirty="0"/>
              <a:t>      </a:t>
            </a:r>
            <a:r>
              <a:rPr lang="en-US" altLang="zh-CN" b="1" dirty="0"/>
              <a:t>  3.</a:t>
            </a:r>
            <a:r>
              <a:rPr lang="zh-CN" altLang="zh-CN" b="1" dirty="0"/>
              <a:t>竞争产品的价格调查</a:t>
            </a:r>
            <a:r>
              <a:rPr lang="zh-CN" altLang="zh-CN" dirty="0"/>
              <a:t/>
            </a:r>
            <a:br>
              <a:rPr lang="zh-CN" altLang="zh-CN" dirty="0"/>
            </a:br>
            <a:r>
              <a:rPr lang="en-US" altLang="zh-CN" dirty="0"/>
              <a:t>       </a:t>
            </a:r>
            <a:r>
              <a:rPr lang="zh-CN" altLang="zh-CN" dirty="0"/>
              <a:t>竞争产品的价格水平是企业定价时不得不面对的一个重要因素，对采取以竞争为导向定价的企业来说，就显得格外重要。 </a:t>
            </a:r>
            <a:br>
              <a:rPr lang="zh-CN" altLang="zh-CN" dirty="0"/>
            </a:br>
            <a:r>
              <a:rPr lang="en-US" altLang="zh-CN" dirty="0"/>
              <a:t>        </a:t>
            </a:r>
            <a:r>
              <a:rPr lang="en-US" altLang="zh-CN" b="1" dirty="0"/>
              <a:t>4.</a:t>
            </a:r>
            <a:r>
              <a:rPr lang="zh-CN" altLang="zh-CN" b="1" dirty="0"/>
              <a:t>成本调查</a:t>
            </a:r>
            <a:r>
              <a:rPr lang="zh-CN" altLang="zh-CN" dirty="0"/>
              <a:t/>
            </a:r>
            <a:br>
              <a:rPr lang="zh-CN" altLang="zh-CN" dirty="0"/>
            </a:br>
            <a:r>
              <a:rPr lang="en-US" altLang="zh-CN" dirty="0"/>
              <a:t>        </a:t>
            </a:r>
            <a:r>
              <a:rPr lang="zh-CN" altLang="zh-CN" dirty="0"/>
              <a:t>产品成本是盈亏的临界点，也是企业定价的最低经济界限，是影响定价的重要因素。</a:t>
            </a:r>
            <a:r>
              <a:rPr lang="en-US" altLang="zh-CN" dirty="0"/>
              <a:t/>
            </a:r>
            <a:br>
              <a:rPr lang="en-US" altLang="zh-CN" dirty="0"/>
            </a:br>
            <a:r>
              <a:rPr lang="en-US" altLang="zh-CN" dirty="0"/>
              <a:t>        </a:t>
            </a:r>
            <a:r>
              <a:rPr lang="zh-CN" altLang="en-US" dirty="0"/>
              <a:t>除上述四方面的内容之外</a:t>
            </a:r>
            <a:r>
              <a:rPr lang="en-US" altLang="zh-CN" dirty="0"/>
              <a:t>,</a:t>
            </a:r>
            <a:r>
              <a:rPr lang="zh-CN" altLang="en-US" dirty="0"/>
              <a:t>企业价格调查还有其他项目</a:t>
            </a:r>
            <a:r>
              <a:rPr lang="en-US" altLang="zh-CN" dirty="0"/>
              <a:t>,</a:t>
            </a:r>
            <a:r>
              <a:rPr lang="zh-CN" altLang="en-US" dirty="0"/>
              <a:t>如国家的价格法规和政策、国内外经济形势和金融形势、汇率和利率的高低等</a:t>
            </a:r>
            <a:r>
              <a:rPr lang="en-US" altLang="zh-CN" dirty="0"/>
              <a:t>,</a:t>
            </a:r>
            <a:r>
              <a:rPr lang="zh-CN" altLang="en-US" dirty="0"/>
              <a:t>可以根据实际需要决定</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2371602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10A85A-E9D4-4FA8-9191-699CDF1F081E}"/>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（三）公关调查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企业当前营销状况调查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认识企业自身的长处和短处是开展针对性公关活动的首要条件，公关调查要从了解自身的经营状况开始，调查企业的营销目标、营销策略、目标市场、销售量、市场占有率以及生产、人事和财务状况等。</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社会营销环境调查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企业公关的目的是为了让营销活动同社会环境达到最高层次的和谐。充分掌握环境信息，有助于企业策划针对性明确、能产生实际效果的公关活动。</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公众舆论调查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公众舆论即社会公众公开表达的对企业共有的意见和态度，这种意见和态度在一定条件下会直接转化为势不可当的行为，产生难以预料的影响，是企业营销环境的重要构成，所以是任何企业都不可轻视的。 </a:t>
            </a:r>
          </a:p>
          <a:p>
            <a:endParaRPr lang="zh-CN" altLang="en-US" dirty="0"/>
          </a:p>
        </p:txBody>
      </p:sp>
    </p:spTree>
    <p:extLst>
      <p:ext uri="{BB962C8B-B14F-4D97-AF65-F5344CB8AC3E}">
        <p14:creationId xmlns:p14="http://schemas.microsoft.com/office/powerpoint/2010/main" val="3719041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3B443D-588B-4E8B-BA10-C9D8017DE799}"/>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企业形象调查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企业形象调查就是了解企业目前的实际社会形象，主要调查公众对企业的知晓度，对企业的好感、信任和偏爱程度。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企业公关活动条件调查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这项调查主要指的是企业对计划展开的公关活动的具体的主客观条件的调查，包括所能承担的人力、财力情况，活动所需要的场地、设备、协作单位和关系单位各方面的条件和配合程度等。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公关活动效果调查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企业在营销活动能力中，需要经常开展公关活动，调查每次公关活动的效果，可以评定其成效和不足，以利于后续公关活动的开展。 </a:t>
            </a:r>
          </a:p>
          <a:p>
            <a:endParaRPr lang="zh-CN" altLang="en-US" dirty="0"/>
          </a:p>
        </p:txBody>
      </p:sp>
    </p:spTree>
    <p:extLst>
      <p:ext uri="{BB962C8B-B14F-4D97-AF65-F5344CB8AC3E}">
        <p14:creationId xmlns:p14="http://schemas.microsoft.com/office/powerpoint/2010/main" val="38220097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78C97FF-0DCE-470F-B96B-6EEBE20EAB52}"/>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（四）促销调查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广告信息调查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广告传播的信息必须是诉求对象所需要的，能够理解和乐于接受的，这样才能达到沟通的目的。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广告媒体调查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广告信息必须通过恰当的诉求对象或有某种偏好的广告媒体才能完成传播，收到理想的效果。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广告效果调查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广告效果调查具体包括以下</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个项目。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）广告的社会效果。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）广告的心理效果。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）广告的销售效果。 </a:t>
            </a:r>
          </a:p>
          <a:p>
            <a:endParaRPr lang="zh-CN" altLang="en-US" dirty="0"/>
          </a:p>
        </p:txBody>
      </p:sp>
    </p:spTree>
    <p:extLst>
      <p:ext uri="{BB962C8B-B14F-4D97-AF65-F5344CB8AC3E}">
        <p14:creationId xmlns:p14="http://schemas.microsoft.com/office/powerpoint/2010/main" val="3627437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A8E12C-E101-4B8B-A56B-AF7D30DDD789}"/>
              </a:ext>
            </a:extLst>
          </p:cNvPr>
          <p:cNvSpPr>
            <a:spLocks noGrp="1"/>
          </p:cNvSpPr>
          <p:nvPr>
            <p:ph type="title"/>
          </p:nvPr>
        </p:nvSpPr>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（五）分销渠道调查</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渠道类型调查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分销渠道的类型多种多样，并且不断有新型的分销渠道出现。对于企业的产品销售来说，不同类型渠道网络各有利弊，企业必须通过调查各种渠道与消费者的联系状况、成本和效益、企业对渠道的控制能力和渠道对产品的适应性等方面的情况，作出分销渠道设计决策。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渠道成员调查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对于选择间接渠道来分销产品的企业，需要从成千上万的各层面的中间商中挑选一些较为理想的中间商来作为自己分销渠道的成员，他们是否合适极大地影响着企业产品分销系统运作的有效性和管理的经济性。 </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渠道管理情况调查</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企业在组建分销渠道系统之后，为了保证该系统的运行能达到营销目标，企业必须对其实行控制管理，及时了解中间商的经营活动 。</a:t>
            </a:r>
          </a:p>
          <a:p>
            <a:endParaRPr lang="zh-CN" altLang="en-US" dirty="0"/>
          </a:p>
        </p:txBody>
      </p:sp>
    </p:spTree>
    <p:extLst>
      <p:ext uri="{BB962C8B-B14F-4D97-AF65-F5344CB8AC3E}">
        <p14:creationId xmlns:p14="http://schemas.microsoft.com/office/powerpoint/2010/main" val="2565676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A23A4AE-E03A-43FA-B247-C64D52DEE1B0}"/>
              </a:ext>
            </a:extLst>
          </p:cNvPr>
          <p:cNvSpPr>
            <a:spLocks noGrp="1"/>
          </p:cNvSpPr>
          <p:nvPr>
            <p:ph type="title"/>
          </p:nvPr>
        </p:nvSpPr>
        <p:spPr>
          <a:xfrm>
            <a:off x="780727" y="736170"/>
            <a:ext cx="10630546" cy="5463152"/>
          </a:xfrm>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（六）营业推广调查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营业推广目标对象调查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只有充分了解每项营业推广促销对象的消费心理和购买行为特点，才能设计出针对性很强的促销方式，有创意地开展营业推广活动，以得到促销对象的积极响应。</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营业推广开展环境调查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营业推广活动的开展受到营销环境的影响，通过调查，把握环境为促销活动提供的某种契机或带来的某些约束，了解企业开展某项营业推广活动的优势和劣势，对于是否开展该项活动以及具体项目内容步骤的策划是至关重要的。</a:t>
            </a:r>
            <a:r>
              <a:rPr lang="en-US" altLang="zh-CN" dirty="0"/>
              <a:t/>
            </a:r>
            <a:br>
              <a:rPr lang="en-US" altLang="zh-CN" dirty="0"/>
            </a:br>
            <a:r>
              <a:rPr lang="en-US" altLang="zh-CN" dirty="0"/>
              <a:t>     </a:t>
            </a:r>
            <a:r>
              <a:rPr lang="en-US" altLang="zh-CN" b="1" dirty="0"/>
              <a:t>  3.</a:t>
            </a:r>
            <a:r>
              <a:rPr lang="zh-CN" altLang="zh-CN" b="1" dirty="0"/>
              <a:t>营业推广工具调查</a:t>
            </a:r>
            <a:r>
              <a:rPr lang="zh-CN" altLang="zh-CN" dirty="0"/>
              <a:t/>
            </a:r>
            <a:br>
              <a:rPr lang="zh-CN" altLang="zh-CN" dirty="0"/>
            </a:br>
            <a:r>
              <a:rPr lang="zh-CN" altLang="zh-CN" dirty="0"/>
              <a:t>　　可供企业选择的工具很多，各有长处和局限。企业在决定使用某种工具时，需要根据促销目的、产品特点、环境背景等，具体调查这种工具的利弊和具体实施方式可能带来的效益。 </a:t>
            </a:r>
            <a:br>
              <a:rPr lang="zh-CN" altLang="zh-CN" dirty="0"/>
            </a:br>
            <a:r>
              <a:rPr lang="zh-CN" altLang="zh-CN" dirty="0"/>
              <a:t>　　</a:t>
            </a:r>
            <a:r>
              <a:rPr lang="en-US" altLang="zh-CN" b="1" dirty="0"/>
              <a:t>4.</a:t>
            </a:r>
            <a:r>
              <a:rPr lang="zh-CN" altLang="zh-CN" b="1" dirty="0"/>
              <a:t>营业推广效果调查</a:t>
            </a:r>
            <a:r>
              <a:rPr lang="zh-CN" altLang="zh-CN" dirty="0"/>
              <a:t/>
            </a:r>
            <a:br>
              <a:rPr lang="zh-CN" altLang="zh-CN" dirty="0"/>
            </a:br>
            <a:r>
              <a:rPr lang="zh-CN" altLang="zh-CN" dirty="0"/>
              <a:t>　　每项营业推广活动结束之后，及时调查消费者或中间商等促销对象的反应，以评估其促销效果是否达到策划目标，为该项活动作一个总结，为下次活动提供经验或教训，是十分必要的</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164509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417739-3E61-4E10-8285-1A0E80BC8FE9}"/>
              </a:ext>
            </a:extLst>
          </p:cNvPr>
          <p:cNvSpPr>
            <a:spLocks noGrp="1"/>
          </p:cNvSpPr>
          <p:nvPr>
            <p:ph type="title" idx="4294967295"/>
          </p:nvPr>
        </p:nvSpPr>
        <p:spPr>
          <a:xfrm>
            <a:off x="0" y="808038"/>
            <a:ext cx="10515600" cy="5300662"/>
          </a:xfrm>
        </p:spPr>
        <p:txBody>
          <a:bodyPr anchor="ctr">
            <a:normAutofit/>
          </a:bodyPr>
          <a:lstStyle/>
          <a:p>
            <a:pPr algn="ct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第一章</a:t>
            </a:r>
            <a:r>
              <a:rPr lang="en-US" altLang="zh-CN" sz="5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5000" b="1" kern="1200" dirty="0">
                <a:solidFill>
                  <a:schemeClr val="tx1"/>
                </a:solidFill>
                <a:effectLst/>
                <a:latin typeface="微软雅黑" panose="020B0503020204020204" pitchFamily="34" charset="-122"/>
                <a:ea typeface="微软雅黑" panose="020B0503020204020204" pitchFamily="34" charset="-122"/>
                <a:cs typeface="+mj-cs"/>
              </a:rPr>
              <a:t>市场调查概述</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260473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80FD23-1E94-4248-9A00-8EAB359A650E}"/>
              </a:ext>
            </a:extLst>
          </p:cNvPr>
          <p:cNvSpPr>
            <a:spLocks noGrp="1"/>
          </p:cNvSpPr>
          <p:nvPr>
            <p:ph type="title"/>
          </p:nvPr>
        </p:nvSpPr>
        <p:spPr>
          <a:xfrm>
            <a:off x="714215" y="637903"/>
            <a:ext cx="10770030" cy="5934348"/>
          </a:xfrm>
        </p:spPr>
        <p:txBody>
          <a:bodyPr>
            <a:normAutofit/>
          </a:bodyPr>
          <a:lstStyle/>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（七）人员推销调查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推销人员推销观念调查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现代推销观念是以满足消费者对产品使用价值、产品信息、产品服务的需求为核心，这也是推销能否成功的关键，但是传统推销观念是以推销产品为唯一目的的，而且不问该产品是否能适应消费者的某种需要，这种观念对推销人员的影响极大。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推销人员推销技能调查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推销是一项专业性很强的促销活动，需要掌握许多专门的技术，通过对推销人员在推销活动中所运用技术水平的调查，及时总结适合本企业产品的、行之有效的实战技术和经验教训 。</a:t>
            </a:r>
          </a:p>
          <a:p>
            <a:r>
              <a:rPr lang="en-US" altLang="zh-CN" dirty="0"/>
              <a:t>     </a:t>
            </a:r>
            <a:r>
              <a:rPr lang="en-US" altLang="zh-CN" b="1" dirty="0"/>
              <a:t>  3.</a:t>
            </a:r>
            <a:r>
              <a:rPr lang="zh-CN" altLang="zh-CN" b="1" dirty="0"/>
              <a:t>推销人员培训效果调查</a:t>
            </a:r>
            <a:r>
              <a:rPr lang="zh-CN" altLang="zh-CN" dirty="0"/>
              <a:t/>
            </a:r>
            <a:br>
              <a:rPr lang="zh-CN" altLang="zh-CN" dirty="0"/>
            </a:br>
            <a:r>
              <a:rPr lang="zh-CN" altLang="zh-CN" dirty="0"/>
              <a:t>　　推销人员培训效果的调查是指对推销培训与推销业绩相互关系的调查，通常与推销业绩、销售网络的形成和发展状况联系在一起进行，以利于发扬先进和开展更有成效的培训。</a:t>
            </a:r>
            <a:br>
              <a:rPr lang="zh-CN" altLang="zh-CN" dirty="0"/>
            </a:br>
            <a:r>
              <a:rPr lang="zh-CN" altLang="zh-CN" dirty="0"/>
              <a:t>　　</a:t>
            </a:r>
            <a:r>
              <a:rPr lang="en-US" altLang="zh-CN" b="1" dirty="0"/>
              <a:t>4.</a:t>
            </a:r>
            <a:r>
              <a:rPr lang="zh-CN" altLang="zh-CN" b="1" dirty="0"/>
              <a:t>推销人员报酬调查</a:t>
            </a:r>
            <a:r>
              <a:rPr lang="zh-CN" altLang="zh-CN" dirty="0"/>
              <a:t/>
            </a:r>
            <a:br>
              <a:rPr lang="zh-CN" altLang="zh-CN" dirty="0"/>
            </a:br>
            <a:r>
              <a:rPr lang="zh-CN" altLang="zh-CN" dirty="0"/>
              <a:t>　　推销人员的酬劳制度是企业管理者必须解决的问题，也是难题，常常困扰着企业管理者。通过调查发现，研究切实可行并能最大限度地调动推销人员的积极性的方法，使得推销人员的报酬与推销业绩形成一种合理、互动的关系，是人员推销调查中一项极富有现实意义的项目。</a:t>
            </a:r>
            <a:endParaRPr lang="zh-CN" altLang="en-US" dirty="0"/>
          </a:p>
        </p:txBody>
      </p:sp>
    </p:spTree>
    <p:extLst>
      <p:ext uri="{BB962C8B-B14F-4D97-AF65-F5344CB8AC3E}">
        <p14:creationId xmlns:p14="http://schemas.microsoft.com/office/powerpoint/2010/main" val="33161214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09136FD-2333-495F-B61D-F20AEEED4ABE}"/>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确定问题与假设</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调查目的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调查目的即调查的主题，但有些调查是属于多目的的，也就是属于比较广泛性的市场调查。</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调查范围</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问题及调查目的的确定，基本上决定了调查的范围。就调查的内容而言，调查范围即指调查项目；而就调查方法而言，调查范围则指抽样范围或调查对象。此处所指的调查范围是广义的，也就是包括调查哪些项目以及调查的母体大小等。</a:t>
            </a:r>
          </a:p>
          <a:p>
            <a:endParaRPr lang="zh-CN" altLang="en-US" dirty="0"/>
          </a:p>
        </p:txBody>
      </p:sp>
    </p:spTree>
    <p:extLst>
      <p:ext uri="{BB962C8B-B14F-4D97-AF65-F5344CB8AC3E}">
        <p14:creationId xmlns:p14="http://schemas.microsoft.com/office/powerpoint/2010/main" val="2897654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034A65-A8B8-4184-A8EE-C4A0E66ECE6D}"/>
              </a:ext>
            </a:extLst>
          </p:cNvPr>
          <p:cNvSpPr>
            <a:spLocks noGrp="1"/>
          </p:cNvSpPr>
          <p:nvPr>
            <p:ph type="title"/>
          </p:nvPr>
        </p:nvSpPr>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假设问题的设定</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在问题确定之后，市场调查人员往往必须针对某些问题寻求其假设因素，以便从这些假设因素中找出影响问题症结的特定因素，作为设定调查主题的依据。上述这些步骤即可构成假设问题的设定。</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情势分析</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在市场调查的过程中，观察市场环境，发掘问题所实施的步骤称为情势分析，它一方面收集与分析企业内部的记录以及各种有关的次级资料，一方面访问企业内外对有关问题有丰富知识与经验的人士 。</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非正式调查</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非正式调查指在情势分析与正式调查之间所做的各种调查措施。</a:t>
            </a:r>
            <a:r>
              <a:rPr lang="zh-CN" altLang="en-US" dirty="0"/>
              <a:t>非正式调查的目的在 于研究由情势分析结果所提出的问题假设</a:t>
            </a:r>
            <a:r>
              <a:rPr lang="en-US" altLang="zh-CN" dirty="0"/>
              <a:t>,</a:t>
            </a:r>
            <a:r>
              <a:rPr lang="zh-CN" altLang="en-US" dirty="0"/>
              <a:t>加以求证是否能在实施时一一实现</a:t>
            </a:r>
            <a:r>
              <a:rPr lang="en-US" altLang="zh-CN" dirty="0"/>
              <a:t>;</a:t>
            </a:r>
            <a:r>
              <a:rPr lang="zh-CN" altLang="en-US" dirty="0"/>
              <a:t>简言之</a:t>
            </a:r>
            <a:r>
              <a:rPr lang="en-US" altLang="zh-CN" dirty="0"/>
              <a:t>,</a:t>
            </a:r>
            <a:r>
              <a:rPr lang="zh-CN" altLang="en-US" dirty="0"/>
              <a:t>即 在从事假设问题的求证</a:t>
            </a:r>
            <a:r>
              <a:rPr lang="en-US" altLang="zh-CN" dirty="0"/>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9405056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E579537-CE6F-4811-AB54-8179920E3118}"/>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1.3.4</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拟订调查计划</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拟订调查计划是在问题与假设确定之后接着所要进行的工作，是整个市场调查过程中最重要的阶段，因此必须按部就班地执行，才能确保整个调查工作的顺利进行，所获得的结果才可能具有准确性。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一般而言，完整的调查计划必须包含下列项目：确定最后调查的特定目的与范围；确定所需资料的种类；确认资料的来源；准备收集资料的表格；确定所需的调查人员；确定所需的费用；确定所需的时间与日程；说明抽样计划。</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800" dirty="0">
                <a:solidFill>
                  <a:schemeClr val="accent1">
                    <a:lumMod val="75000"/>
                  </a:schemeClr>
                </a:solidFill>
              </a:rPr>
              <a:t>1.3.5</a:t>
            </a:r>
            <a:r>
              <a:rPr lang="zh-CN" altLang="zh-CN" sz="2800" dirty="0">
                <a:solidFill>
                  <a:schemeClr val="accent1">
                    <a:lumMod val="75000"/>
                  </a:schemeClr>
                </a:solidFill>
              </a:rPr>
              <a:t>收集资料</a:t>
            </a:r>
            <a:br>
              <a:rPr lang="zh-CN" altLang="zh-CN" sz="2800" dirty="0">
                <a:solidFill>
                  <a:schemeClr val="accent1">
                    <a:lumMod val="75000"/>
                  </a:schemeClr>
                </a:solidFill>
              </a:rPr>
            </a:br>
            <a:r>
              <a:rPr lang="zh-CN" altLang="zh-CN" dirty="0"/>
              <a:t>　　根据调查计划中的抽样设计进行抽样，并依据调查计划中所提出的资料收集的方法实地去收集各种资料。在实地收集资料时，对访问员或实验人员的甄选、训练及监督等，都应特别重视。</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4868332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E26520F-5A8B-4BFA-AB5B-CD51257A2C2E}"/>
              </a:ext>
            </a:extLst>
          </p:cNvPr>
          <p:cNvSpPr>
            <a:spLocks noGrp="1"/>
          </p:cNvSpPr>
          <p:nvPr>
            <p:ph type="title"/>
          </p:nvPr>
        </p:nvSpPr>
        <p:spPr>
          <a:xfrm>
            <a:off x="838200" y="482772"/>
            <a:ext cx="10515600" cy="5892455"/>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1.3.6</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整理与分析资料</a:t>
            </a:r>
          </a:p>
          <a:p>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整理初级资料</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资料收集完成之后，便是整理资料。首先需审查初级资料，将不合逻辑、可疑或显然不正确的部分剔除，补充不完整的资料，统一数量的单位，适当地分类，并加以编辑，以供编表之用。</a:t>
            </a:r>
          </a:p>
          <a:p>
            <a:r>
              <a:rPr lang="en-US" altLang="zh-CN" b="1" dirty="0"/>
              <a:t>        2.</a:t>
            </a:r>
            <a:r>
              <a:rPr lang="zh-CN" altLang="zh-CN" b="1" dirty="0"/>
              <a:t>证实样本的有效性</a:t>
            </a:r>
            <a:r>
              <a:rPr lang="zh-CN" altLang="zh-CN" dirty="0"/>
              <a:t/>
            </a:r>
            <a:br>
              <a:rPr lang="zh-CN" altLang="zh-CN" dirty="0"/>
            </a:br>
            <a:r>
              <a:rPr lang="zh-CN" altLang="zh-CN" dirty="0"/>
              <a:t>　　（</a:t>
            </a:r>
            <a:r>
              <a:rPr lang="en-US" altLang="zh-CN" dirty="0"/>
              <a:t>1</a:t>
            </a:r>
            <a:r>
              <a:rPr lang="zh-CN" altLang="zh-CN" dirty="0"/>
              <a:t>）随机抽样法。依此法可估计样本本身的统计误差。</a:t>
            </a:r>
            <a:br>
              <a:rPr lang="zh-CN" altLang="zh-CN" dirty="0"/>
            </a:br>
            <a:r>
              <a:rPr lang="zh-CN" altLang="zh-CN" dirty="0"/>
              <a:t>　　（</a:t>
            </a:r>
            <a:r>
              <a:rPr lang="en-US" altLang="zh-CN" dirty="0"/>
              <a:t>2</a:t>
            </a:r>
            <a:r>
              <a:rPr lang="zh-CN" altLang="zh-CN" dirty="0"/>
              <a:t>）配额式抽样法。此法先决定样本是否充足，即样本的稳定性如何，然后与其他来源相对照，以查看样本的代表性。</a:t>
            </a:r>
            <a:br>
              <a:rPr lang="zh-CN" altLang="zh-CN" dirty="0"/>
            </a:br>
            <a:r>
              <a:rPr lang="zh-CN" altLang="zh-CN" dirty="0"/>
              <a:t>　　</a:t>
            </a:r>
            <a:endParaRPr lang="zh-CN" altLang="en-US" dirty="0"/>
          </a:p>
        </p:txBody>
      </p:sp>
    </p:spTree>
    <p:extLst>
      <p:ext uri="{BB962C8B-B14F-4D97-AF65-F5344CB8AC3E}">
        <p14:creationId xmlns:p14="http://schemas.microsoft.com/office/powerpoint/2010/main" val="34943989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A96E7C6-D361-4F8F-8AD6-E74918AC27A3}"/>
              </a:ext>
            </a:extLst>
          </p:cNvPr>
          <p:cNvSpPr>
            <a:spLocks noGrp="1"/>
          </p:cNvSpPr>
          <p:nvPr>
            <p:ph type="title"/>
          </p:nvPr>
        </p:nvSpPr>
        <p:spPr/>
        <p:txBody>
          <a:bodyPr/>
          <a:lstStyle/>
          <a:p>
            <a:r>
              <a:rPr lang="en-US" altLang="zh-CN" b="1" dirty="0"/>
              <a:t>3.</a:t>
            </a:r>
            <a:r>
              <a:rPr lang="zh-CN" altLang="zh-CN" b="1" dirty="0"/>
              <a:t>编表</a:t>
            </a:r>
            <a:r>
              <a:rPr lang="zh-CN" altLang="zh-CN" dirty="0"/>
              <a:t/>
            </a:r>
            <a:br>
              <a:rPr lang="zh-CN" altLang="zh-CN" dirty="0"/>
            </a:br>
            <a:r>
              <a:rPr lang="zh-CN" altLang="zh-CN" dirty="0"/>
              <a:t>　　编表是将调查结果做好资料的分类，然后以有系统的方式绘成简单有用的图表，以便分析与利用。目前编表的工作都可以由计算机处理，既省时又省力，且所制作出来的图表既整齐又美观。</a:t>
            </a:r>
            <a:br>
              <a:rPr lang="zh-CN" altLang="zh-CN" dirty="0"/>
            </a:br>
            <a:r>
              <a:rPr lang="zh-CN" altLang="zh-CN" dirty="0"/>
              <a:t>　　</a:t>
            </a:r>
            <a:r>
              <a:rPr lang="en-US" altLang="zh-CN" b="1" dirty="0"/>
              <a:t>4.</a:t>
            </a:r>
            <a:r>
              <a:rPr lang="zh-CN" altLang="zh-CN" b="1" dirty="0"/>
              <a:t>资料分析</a:t>
            </a:r>
            <a:r>
              <a:rPr lang="zh-CN" altLang="zh-CN" dirty="0"/>
              <a:t/>
            </a:r>
            <a:br>
              <a:rPr lang="zh-CN" altLang="zh-CN" dirty="0"/>
            </a:br>
            <a:r>
              <a:rPr lang="zh-CN" altLang="zh-CN" dirty="0"/>
              <a:t>资料的分析可用文字说明，也可用图表解释。</a:t>
            </a:r>
            <a:r>
              <a:rPr lang="zh-CN" altLang="en-US" dirty="0"/>
              <a:t> </a:t>
            </a:r>
            <a:r>
              <a:rPr lang="en-US" altLang="zh-CN" dirty="0"/>
              <a:t>.</a:t>
            </a:r>
            <a:r>
              <a:rPr lang="zh-CN" altLang="en-US" dirty="0"/>
              <a:t>此外</a:t>
            </a:r>
            <a:r>
              <a:rPr lang="en-US" altLang="zh-CN" dirty="0"/>
              <a:t>,</a:t>
            </a:r>
            <a:r>
              <a:rPr lang="zh-CN" altLang="en-US" dirty="0"/>
              <a:t>资料的分析都采用统计方法</a:t>
            </a:r>
            <a:r>
              <a:rPr lang="en-US" altLang="zh-CN" dirty="0"/>
              <a:t>,</a:t>
            </a:r>
            <a:r>
              <a:rPr lang="zh-CN" altLang="en-US" dirty="0"/>
              <a:t>计算 一些统计指标并进行推论</a:t>
            </a:r>
            <a:r>
              <a:rPr lang="en-US" altLang="zh-CN" dirty="0"/>
              <a:t>,</a:t>
            </a:r>
            <a:r>
              <a:rPr lang="zh-CN" altLang="en-US" dirty="0"/>
              <a:t>然后进行详尽且深入的分析</a:t>
            </a:r>
            <a:r>
              <a:rPr lang="en-US" altLang="zh-CN" dirty="0"/>
              <a:t>,</a:t>
            </a:r>
            <a:r>
              <a:rPr lang="zh-CN" altLang="en-US" dirty="0"/>
              <a:t>进而解释分析的结果</a:t>
            </a:r>
            <a:r>
              <a:rPr lang="en-US" altLang="zh-CN" dirty="0"/>
              <a:t>.</a:t>
            </a:r>
            <a:endParaRPr lang="zh-CN" altLang="en-US" dirty="0"/>
          </a:p>
        </p:txBody>
      </p:sp>
    </p:spTree>
    <p:extLst>
      <p:ext uri="{BB962C8B-B14F-4D97-AF65-F5344CB8AC3E}">
        <p14:creationId xmlns:p14="http://schemas.microsoft.com/office/powerpoint/2010/main" val="2809477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9163159-588F-41D5-A177-A58F01DEF89C}"/>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1.3.7</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提出调查报告</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市场调查程序的最后一个阶段便是根据所得出的调查结果，赋予其意义</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解释结果</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，并据此撰写调查报告，提出有关解决行销问题的建议或结论。</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dirty="0"/>
              <a:t>报告的撰写应针对阅读者的需要与方便</a:t>
            </a:r>
            <a:r>
              <a:rPr lang="en-US" altLang="zh-CN" dirty="0"/>
              <a:t>,</a:t>
            </a:r>
            <a:r>
              <a:rPr lang="zh-CN" altLang="en-US" dirty="0"/>
              <a:t>力求简明扼要而有说服力</a:t>
            </a:r>
            <a:r>
              <a:rPr lang="en-US" altLang="zh-CN" dirty="0"/>
              <a:t>.</a:t>
            </a:r>
            <a:r>
              <a:rPr lang="zh-CN" altLang="en-US" dirty="0"/>
              <a:t>调查报告大致可 分为通俗性报告和技术性报告两种</a:t>
            </a:r>
            <a:r>
              <a:rPr lang="en-US" altLang="zh-CN" dirty="0"/>
              <a:t>.</a:t>
            </a:r>
            <a:r>
              <a:rPr lang="zh-CN" altLang="en-US" dirty="0"/>
              <a:t>前者主要是向企业主管报告之用</a:t>
            </a:r>
            <a:r>
              <a:rPr lang="en-US" altLang="zh-CN" dirty="0"/>
              <a:t>,</a:t>
            </a:r>
            <a:r>
              <a:rPr lang="zh-CN" altLang="en-US" dirty="0"/>
              <a:t>应以生动的方式说 明调查的重点及结论</a:t>
            </a:r>
            <a:r>
              <a:rPr lang="en-US" altLang="zh-CN" dirty="0"/>
              <a:t>;</a:t>
            </a:r>
            <a:r>
              <a:rPr lang="zh-CN" altLang="en-US" dirty="0"/>
              <a:t>后者内容较丰富</a:t>
            </a:r>
            <a:r>
              <a:rPr lang="en-US" altLang="zh-CN" dirty="0"/>
              <a:t>,</a:t>
            </a:r>
            <a:r>
              <a:rPr lang="zh-CN" altLang="en-US" dirty="0"/>
              <a:t>除说明研究发现与结论之外</a:t>
            </a:r>
            <a:r>
              <a:rPr lang="en-US" altLang="zh-CN" dirty="0"/>
              <a:t>,</a:t>
            </a:r>
            <a:r>
              <a:rPr lang="zh-CN" altLang="en-US" dirty="0"/>
              <a:t>尚应详细说明访查方 法</a:t>
            </a:r>
            <a:r>
              <a:rPr lang="en-US" altLang="zh-CN" dirty="0"/>
              <a:t>,</a:t>
            </a:r>
            <a:r>
              <a:rPr lang="zh-CN" altLang="en-US" dirty="0"/>
              <a:t>并提供参考性的文件资料</a:t>
            </a:r>
            <a:r>
              <a:rPr lang="en-US" altLang="zh-CN" dirty="0"/>
              <a:t>.</a:t>
            </a:r>
            <a:br>
              <a:rPr lang="en-US" altLang="zh-CN" dirty="0"/>
            </a:b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14816315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C64CEC-A290-4A25-8EA9-9A0BC5E42823}"/>
              </a:ext>
            </a:extLst>
          </p:cNvPr>
          <p:cNvSpPr>
            <a:spLocks noGrp="1"/>
          </p:cNvSpPr>
          <p:nvPr>
            <p:ph type="title"/>
          </p:nvPr>
        </p:nvSpPr>
        <p:spPr>
          <a:xfrm>
            <a:off x="838200" y="539922"/>
            <a:ext cx="10515600" cy="5778155"/>
          </a:xfrm>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1.4</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市场调查方案</a:t>
            </a:r>
          </a:p>
          <a:p>
            <a:r>
              <a:rPr lang="en-US"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1.4.1</a:t>
            </a:r>
            <a:r>
              <a:rPr lang="zh-CN" altLang="zh-CN" sz="31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市场调查方案的概念</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市场调查方案，又称市场调查计划，是指在正式调查之前，根据市场调查的目的和要求，对调查的各个方面和各个阶段所作的通盘考虑和安排。</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市场调查方案主要有如下两方面的意义：</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市场调查方案是定性认识与定量认识的连接点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虽然市场调查所收集的资料有许多是定量资料，但是，我们应该看到，任何调查工作都是先从对调查对象的定性认识开始的，没有定性认识就不知道应该调查什么和怎样调查，也就不知道要解决什么问题和如何解决问题。</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市场调查方案能够适应现代市场调查发展的需要，有利于统筹兼顾、统一协调</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现代市场调查已由单纯的收集资料活动发展到把调查对象作为整体反映情况的调查活动。市场调查过程是包括调查目标确定、方案设计、资料收集、资料整理与分析、报告撰写与跟踪调查的一个复杂的系统过程。</a:t>
            </a:r>
          </a:p>
        </p:txBody>
      </p:sp>
    </p:spTree>
    <p:extLst>
      <p:ext uri="{BB962C8B-B14F-4D97-AF65-F5344CB8AC3E}">
        <p14:creationId xmlns:p14="http://schemas.microsoft.com/office/powerpoint/2010/main" val="27294792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234A04E-1238-43EB-9D91-2D82390F8751}"/>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1.4.2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市场调查方案的内容</a:t>
            </a:r>
          </a:p>
          <a:p>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一</a:t>
            </a:r>
            <a:r>
              <a:rPr lang="en-US" altLang="zh-CN" sz="2400" b="1" kern="1200" dirty="0">
                <a:solidFill>
                  <a:schemeClr val="tx1"/>
                </a:solidFill>
                <a:effectLst/>
                <a:latin typeface="微软雅黑" panose="020B0503020204020204" pitchFamily="34" charset="-122"/>
                <a:ea typeface="微软雅黑" panose="020B0503020204020204" pitchFamily="34" charset="-122"/>
                <a:cs typeface="+mj-cs"/>
              </a:rPr>
              <a:t>)</a:t>
            </a:r>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市场调查方案的概念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市场调查方案又称市场调查计划，是指在正式调查之前，根据市场调查的目的和要求，对调查的各个方面和各个阶段所作的通盘考虑和安排。</a:t>
            </a:r>
          </a:p>
          <a:p>
            <a:r>
              <a:rPr lang="zh-CN" altLang="zh-CN" sz="2400" b="1" kern="1200" dirty="0">
                <a:solidFill>
                  <a:schemeClr val="tx1"/>
                </a:solidFill>
                <a:effectLst/>
                <a:latin typeface="微软雅黑" panose="020B0503020204020204" pitchFamily="34" charset="-122"/>
                <a:ea typeface="微软雅黑" panose="020B0503020204020204" pitchFamily="34" charset="-122"/>
                <a:cs typeface="+mj-cs"/>
              </a:rPr>
              <a:t>（二）市场调查方案的内容</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确定调查的目的和任务</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）市场背景指问题由来，背景交代。</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）调查目的是指市场调查所要解决的问题，即为何要调查，调查结果有什么用处。</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）调查任务是指调查目的既定的条件下，市场调查应获取哪些方面的信息才能满足调查的要求。</a:t>
            </a:r>
          </a:p>
          <a:p>
            <a:endParaRPr lang="zh-CN" altLang="en-US" dirty="0"/>
          </a:p>
        </p:txBody>
      </p:sp>
    </p:spTree>
    <p:extLst>
      <p:ext uri="{BB962C8B-B14F-4D97-AF65-F5344CB8AC3E}">
        <p14:creationId xmlns:p14="http://schemas.microsoft.com/office/powerpoint/2010/main" val="3220779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1944CD-7429-481B-A003-916692BB3838}"/>
              </a:ext>
            </a:extLst>
          </p:cNvPr>
          <p:cNvSpPr>
            <a:spLocks noGrp="1"/>
          </p:cNvSpPr>
          <p:nvPr>
            <p:ph type="title"/>
          </p:nvPr>
        </p:nvSpPr>
        <p:spPr>
          <a:xfrm>
            <a:off x="700087" y="551208"/>
            <a:ext cx="10791825" cy="6049617"/>
          </a:xfrm>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确定调查对象和调查单位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）调查对象指一定时空范围内的所要调查的总体，它是由客观存在的具有某一共同性质的许多个体单位所组成的整体。</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）调查单位指调查总体中的各个个体单位，它是调查项目的承担者或信息源。</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确定调查项目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调查项目是将要向调查单位调查的内容。</a:t>
            </a:r>
          </a:p>
          <a:p>
            <a:r>
              <a:rPr lang="en-US" altLang="zh-CN" dirty="0"/>
              <a:t>      </a:t>
            </a:r>
            <a:r>
              <a:rPr lang="en-US" altLang="zh-CN" b="1" dirty="0"/>
              <a:t> 4.</a:t>
            </a:r>
            <a:r>
              <a:rPr lang="zh-CN" altLang="zh-CN" b="1" dirty="0"/>
              <a:t>设计调查表或问卷</a:t>
            </a:r>
            <a:r>
              <a:rPr lang="zh-CN" altLang="zh-CN" dirty="0"/>
              <a:t/>
            </a:r>
            <a:br>
              <a:rPr lang="zh-CN" altLang="zh-CN" dirty="0"/>
            </a:br>
            <a:r>
              <a:rPr lang="zh-CN" altLang="zh-CN" dirty="0"/>
              <a:t>　　（</a:t>
            </a:r>
            <a:r>
              <a:rPr lang="en-US" altLang="zh-CN" dirty="0"/>
              <a:t>1</a:t>
            </a:r>
            <a:r>
              <a:rPr lang="zh-CN" altLang="zh-CN" dirty="0"/>
              <a:t>）调查表是用纵横交叉的表格按一定顺序排列调查项目的形式。</a:t>
            </a:r>
            <a:br>
              <a:rPr lang="zh-CN" altLang="zh-CN" dirty="0"/>
            </a:br>
            <a:r>
              <a:rPr lang="zh-CN" altLang="zh-CN" dirty="0"/>
              <a:t>　　（</a:t>
            </a:r>
            <a:r>
              <a:rPr lang="en-US" altLang="zh-CN" dirty="0"/>
              <a:t>2</a:t>
            </a:r>
            <a:r>
              <a:rPr lang="zh-CN" altLang="zh-CN" dirty="0"/>
              <a:t>）调查问卷是根据调查项目设计的对被调查者进行调查、询问、填答的测试试卷。</a:t>
            </a:r>
            <a:r>
              <a:rPr lang="en-US" altLang="zh-CN" dirty="0"/>
              <a:t/>
            </a:r>
            <a:br>
              <a:rPr lang="en-US" altLang="zh-CN" dirty="0"/>
            </a:br>
            <a:r>
              <a:rPr lang="zh-CN" altLang="zh-CN" dirty="0"/>
              <a:t>　</a:t>
            </a:r>
            <a:r>
              <a:rPr lang="en-US" altLang="zh-CN" dirty="0"/>
              <a:t>  </a:t>
            </a:r>
            <a:r>
              <a:rPr lang="en-US" altLang="zh-CN" b="1" dirty="0"/>
              <a:t> 5.</a:t>
            </a:r>
            <a:r>
              <a:rPr lang="zh-CN" altLang="zh-CN" b="1" dirty="0"/>
              <a:t>确定调查时间和调查期限</a:t>
            </a:r>
            <a:r>
              <a:rPr lang="zh-CN" altLang="zh-CN" dirty="0"/>
              <a:t/>
            </a:r>
            <a:br>
              <a:rPr lang="zh-CN" altLang="zh-CN" dirty="0"/>
            </a:br>
            <a:r>
              <a:rPr lang="zh-CN" altLang="zh-CN" dirty="0"/>
              <a:t>　　（</a:t>
            </a:r>
            <a:r>
              <a:rPr lang="en-US" altLang="zh-CN" dirty="0"/>
              <a:t>1</a:t>
            </a:r>
            <a:r>
              <a:rPr lang="zh-CN" altLang="zh-CN" dirty="0"/>
              <a:t>）调查时间是指调查资料的所属时间，调查时期现象（收入、支出、产量、产值、销售额、利润额等流量指标）时，应确定数据或指标的起止时间；调查时点现象（期末人口、存货、设备、资产、负债等存量指标）时，应明确规定统一的标准时点（期初、期末或其他时点）。</a:t>
            </a:r>
            <a:br>
              <a:rPr lang="zh-CN" altLang="zh-CN" dirty="0"/>
            </a:br>
            <a:r>
              <a:rPr lang="zh-CN" altLang="zh-CN" dirty="0"/>
              <a:t>　　（</a:t>
            </a:r>
            <a:r>
              <a:rPr lang="en-US" altLang="zh-CN" dirty="0"/>
              <a:t>2</a:t>
            </a:r>
            <a:r>
              <a:rPr lang="zh-CN" altLang="zh-CN" dirty="0"/>
              <a:t>）调查期限是指整个调查工作所占用的时间，即一项调查工作从调查策划到调查结束的时间长度。</a:t>
            </a:r>
            <a:endParaRPr lang="zh-CN" altLang="en-US" dirty="0"/>
          </a:p>
        </p:txBody>
      </p:sp>
    </p:spTree>
    <p:extLst>
      <p:ext uri="{BB962C8B-B14F-4D97-AF65-F5344CB8AC3E}">
        <p14:creationId xmlns:p14="http://schemas.microsoft.com/office/powerpoint/2010/main" val="77244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151F2E-166E-474F-A6AC-390C58AB775F}"/>
              </a:ext>
            </a:extLst>
          </p:cNvPr>
          <p:cNvSpPr>
            <a:spLocks noGrp="1"/>
          </p:cNvSpPr>
          <p:nvPr>
            <p:ph type="title"/>
          </p:nvPr>
        </p:nvSpPr>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市场调查的含义、作用和特点</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1.1.1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市场调查的概念</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市场调查就是指运用科学的方法，系统地搜集、记录、整理和分析有关市场的信息资料，从而了解市场发展变化的现状和趋势，为市场预测和经营决策提供科学依据的过程。</a:t>
            </a:r>
          </a:p>
          <a:p>
            <a:endParaRPr lang="zh-CN" altLang="en-US" dirty="0"/>
          </a:p>
        </p:txBody>
      </p:sp>
    </p:spTree>
    <p:extLst>
      <p:ext uri="{BB962C8B-B14F-4D97-AF65-F5344CB8AC3E}">
        <p14:creationId xmlns:p14="http://schemas.microsoft.com/office/powerpoint/2010/main" val="1759364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F33DE1F-05F5-4CED-BF74-046FB60C1FEB}"/>
              </a:ext>
            </a:extLst>
          </p:cNvPr>
          <p:cNvSpPr>
            <a:spLocks noGrp="1"/>
          </p:cNvSpPr>
          <p:nvPr>
            <p:ph type="title"/>
          </p:nvPr>
        </p:nvSpPr>
        <p:spPr>
          <a:xfrm>
            <a:off x="838200" y="485775"/>
            <a:ext cx="10515600" cy="5623477"/>
          </a:xfrm>
        </p:spPr>
        <p:txBody>
          <a:bodyPr/>
          <a:lstStyle/>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6</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．确定调查方式和方法</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）市场调查方式是指市场调查的组织形式。 </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）市场调查方法是指在调查方式既定的情况下搜集资料的具体方法。</a:t>
            </a:r>
            <a:r>
              <a:rPr lang="en-US" altLang="zh-CN" dirty="0"/>
              <a:t/>
            </a:r>
            <a:br>
              <a:rPr lang="en-US" altLang="zh-CN" dirty="0"/>
            </a:br>
            <a:r>
              <a:rPr lang="en-US" altLang="zh-CN" dirty="0"/>
              <a:t>      </a:t>
            </a:r>
            <a:r>
              <a:rPr lang="en-US" altLang="zh-CN" b="1" dirty="0"/>
              <a:t> 7</a:t>
            </a:r>
            <a:r>
              <a:rPr lang="zh-CN" altLang="zh-CN" b="1" dirty="0"/>
              <a:t>．确定资料整理的方案</a:t>
            </a:r>
            <a:r>
              <a:rPr lang="zh-CN" altLang="zh-CN" dirty="0"/>
              <a:t/>
            </a:r>
            <a:br>
              <a:rPr lang="zh-CN" altLang="zh-CN" dirty="0"/>
            </a:br>
            <a:r>
              <a:rPr lang="zh-CN" altLang="zh-CN" dirty="0"/>
              <a:t>　　资料整理的方案是对市场调查来的资料审核、订正、编码、分类、汇总、陈示等作出具体的安排。大型的市场调查还应对计算机自动汇总软件开发或购买作出安排。</a:t>
            </a:r>
            <a:br>
              <a:rPr lang="zh-CN" altLang="zh-CN" dirty="0"/>
            </a:br>
            <a:r>
              <a:rPr lang="zh-CN" altLang="zh-CN" dirty="0"/>
              <a:t>　　</a:t>
            </a:r>
            <a:r>
              <a:rPr lang="en-US" altLang="zh-CN" b="1" dirty="0"/>
              <a:t>8</a:t>
            </a:r>
            <a:r>
              <a:rPr lang="zh-CN" altLang="zh-CN" b="1" dirty="0"/>
              <a:t>．确定分析研究方案</a:t>
            </a:r>
            <a:r>
              <a:rPr lang="zh-CN" altLang="zh-CN" dirty="0"/>
              <a:t/>
            </a:r>
            <a:br>
              <a:rPr lang="zh-CN" altLang="zh-CN" dirty="0"/>
            </a:br>
            <a:r>
              <a:rPr lang="zh-CN" altLang="zh-CN" dirty="0"/>
              <a:t>　　分析研究方案是对市场分析研究的原则、内容、方法、要求、调查报告的编写、成果的发布等作出安排。</a:t>
            </a:r>
            <a:br>
              <a:rPr lang="zh-CN" altLang="zh-CN" dirty="0"/>
            </a:br>
            <a:r>
              <a:rPr lang="en-US" altLang="zh-CN" dirty="0"/>
              <a:t>      </a:t>
            </a:r>
            <a:r>
              <a:rPr lang="en-US" altLang="zh-CN" b="1" dirty="0"/>
              <a:t> 9</a:t>
            </a:r>
            <a:r>
              <a:rPr lang="zh-CN" altLang="zh-CN" b="1" dirty="0"/>
              <a:t>．确定市场调查的进度安排</a:t>
            </a:r>
            <a:r>
              <a:rPr lang="zh-CN" altLang="zh-CN" dirty="0"/>
              <a:t/>
            </a:r>
            <a:br>
              <a:rPr lang="zh-CN" altLang="zh-CN" dirty="0"/>
            </a:br>
            <a:r>
              <a:rPr lang="zh-CN" altLang="zh-CN" dirty="0"/>
              <a:t>　　 以下几个阶段：总体方案的论证、设计；抽样方案的设计、调查实施的各种具体细节的规定；问卷的设计、测试、修改、定稿；问卷的印刷、调查者的挑选和培训；调查组织实施；调查数据的整理（计算机录入、汇总与制表）；统计分析研究；调查报告的撰写、修订与定稿；调研成果的鉴定、论证、发布；调研工作的总结。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endParaRPr lang="zh-CN" altLang="en-US" dirty="0"/>
          </a:p>
        </p:txBody>
      </p:sp>
    </p:spTree>
    <p:extLst>
      <p:ext uri="{BB962C8B-B14F-4D97-AF65-F5344CB8AC3E}">
        <p14:creationId xmlns:p14="http://schemas.microsoft.com/office/powerpoint/2010/main" val="34607135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D38494F-BCD5-46A4-AFB3-45356C46945D}"/>
              </a:ext>
            </a:extLst>
          </p:cNvPr>
          <p:cNvSpPr>
            <a:spLocks noGrp="1"/>
          </p:cNvSpPr>
          <p:nvPr>
            <p:ph type="title"/>
          </p:nvPr>
        </p:nvSpPr>
        <p:spPr/>
        <p:txBody>
          <a:bodyPr/>
          <a:lstStyle/>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10</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．市场调查经费预算</a:t>
            </a:r>
          </a:p>
          <a:p>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如下几个方面：总体方案策划费或设计费；抽样方案设计费（或实验方案设计）；调查问卷设计费（包括测试费）；调查问卷印刷费；调查实施费（包括选拔、培训调查员的费用，试调查的费用，交通费，调查员劳务费，管理督导人员劳务费，礼品或赠品费，复查费等）；数据录入费（包括编码、录入、查错等）；数据统计分析费（包括上机、统计、制表、作图、购买必需品等）；调研报告撰写费；资料费、复印费、通讯联络等办公费；专家咨询费；劳务费（公关、协作人员劳务费等）；上缴管理费或税金；鉴定费、新闻发布会及出版印刷费用等；其他费用。</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制订调查的组织计划</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调查的组织计划主要包括调查的组织领导、调查机构的设置、调查员的选择与培训，课题负责人及成员，各项调研工作的分工等。</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编写市场调查计划书</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市场调查计划书的构成要素包括标题、导语（或摘要）、主体和附录等。</a:t>
            </a:r>
            <a:endParaRPr lang="zh-CN" altLang="en-US" dirty="0"/>
          </a:p>
        </p:txBody>
      </p:sp>
    </p:spTree>
    <p:extLst>
      <p:ext uri="{BB962C8B-B14F-4D97-AF65-F5344CB8AC3E}">
        <p14:creationId xmlns:p14="http://schemas.microsoft.com/office/powerpoint/2010/main" val="3410664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F9EEDCD2-B919-47F0-988A-E6E5ED2F939A}"/>
              </a:ext>
            </a:extLst>
          </p:cNvPr>
          <p:cNvSpPr txBox="1"/>
          <p:nvPr/>
        </p:nvSpPr>
        <p:spPr>
          <a:xfrm>
            <a:off x="4540031" y="2429671"/>
            <a:ext cx="3570208"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本章结束</a:t>
            </a:r>
            <a:endParaRPr lang="zh-CN" altLang="en-US" sz="6600" dirty="0">
              <a:latin typeface="微软雅黑" panose="020B0503020204020204" pitchFamily="34" charset="-122"/>
              <a:ea typeface="微软雅黑" panose="020B0503020204020204" pitchFamily="34" charset="-122"/>
            </a:endParaRPr>
          </a:p>
        </p:txBody>
      </p:sp>
      <p:pic>
        <p:nvPicPr>
          <p:cNvPr id="7" name="Picture 3" descr="C:\Documents and Settings\Administrator.402FF8F93AC34C9\桌面\-.png">
            <a:extLst>
              <a:ext uri="{FF2B5EF4-FFF2-40B4-BE49-F238E27FC236}">
                <a16:creationId xmlns:a16="http://schemas.microsoft.com/office/drawing/2014/main" xmlns="" id="{B999EA91-29CD-4EF8-9F93-8D308F82164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11742" y="4175132"/>
            <a:ext cx="1260468" cy="1259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C:\Documents and Settings\Administrator.402FF8F93AC34C9\桌面\-.png">
            <a:extLst>
              <a:ext uri="{FF2B5EF4-FFF2-40B4-BE49-F238E27FC236}">
                <a16:creationId xmlns:a16="http://schemas.microsoft.com/office/drawing/2014/main" xmlns="" id="{1D1129F5-72C7-417F-AC71-87159570095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30010">
            <a:off x="3762926" y="4592076"/>
            <a:ext cx="1379537"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9037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22D279-75C0-4C5C-B8C8-79FD78378234}"/>
              </a:ext>
            </a:extLst>
          </p:cNvPr>
          <p:cNvSpPr>
            <a:spLocks noGrp="1"/>
          </p:cNvSpPr>
          <p:nvPr>
            <p:ph type="title"/>
          </p:nvPr>
        </p:nvSpPr>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1.1.2</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市场调查的作用</a:t>
            </a:r>
          </a:p>
          <a:p>
            <a:r>
              <a:rPr lang="en-US" altLang="zh-CN" b="1" kern="1200" dirty="0">
                <a:solidFill>
                  <a:schemeClr val="tx1"/>
                </a:solidFill>
                <a:effectLst/>
                <a:latin typeface="微软雅黑" panose="020B0503020204020204" pitchFamily="34" charset="-122"/>
                <a:ea typeface="微软雅黑" panose="020B0503020204020204" pitchFamily="34" charset="-122"/>
                <a:cs typeface="+mj-cs"/>
              </a:rPr>
              <a:t>    </a:t>
            </a:r>
            <a:br>
              <a:rPr lang="en-US" altLang="zh-CN" b="1"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b="1" kern="1200" dirty="0">
                <a:solidFill>
                  <a:schemeClr val="tx1"/>
                </a:solidFill>
                <a:effectLst/>
                <a:latin typeface="微软雅黑" panose="020B0503020204020204" pitchFamily="34" charset="-122"/>
                <a:ea typeface="微软雅黑" panose="020B0503020204020204" pitchFamily="34" charset="-122"/>
                <a:cs typeface="+mj-cs"/>
              </a:rPr>
              <a:t>      1.</a:t>
            </a:r>
            <a:r>
              <a:rPr lang="zh-CN" altLang="zh-CN" b="1" kern="1200" dirty="0">
                <a:solidFill>
                  <a:schemeClr val="tx1"/>
                </a:solidFill>
                <a:effectLst/>
                <a:latin typeface="微软雅黑" panose="020B0503020204020204" pitchFamily="34" charset="-122"/>
                <a:ea typeface="微软雅黑" panose="020B0503020204020204" pitchFamily="34" charset="-122"/>
                <a:cs typeface="+mj-cs"/>
              </a:rPr>
              <a:t>有助于企业开拓市场，开发新产品</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任何产品不会在现有的市场上永远保持销售旺势，要想扩大影响，继续盈利，就不能把希望只寄托在一个有限的地区范围内</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有利于企业在竞争中占据有利地位</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要达到在竞争中取胜的目的，就必须掌握对手的经营策略、产品优势、经营力量、促销手段及未来的发展意图等。企业面对的可能是一个竞争对手，也可能是多个对手，是采取以实力相拼的策略还是避开竞争，另觅新径的策略，要根据调查结果并结合企业实际作出决策。</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3.</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为企业经营决策提供依据</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经营决策决定了企业的经营方向和目标，它的正确与否，直接关系到企业的成功或失败。因此，瞄准市场，使生产或经营的产品符合消费者的需要是经营决策中需要首先解决的问题。</a:t>
            </a:r>
          </a:p>
          <a:p>
            <a:endParaRPr lang="zh-CN" altLang="en-US" dirty="0"/>
          </a:p>
        </p:txBody>
      </p:sp>
    </p:spTree>
    <p:extLst>
      <p:ext uri="{BB962C8B-B14F-4D97-AF65-F5344CB8AC3E}">
        <p14:creationId xmlns:p14="http://schemas.microsoft.com/office/powerpoint/2010/main" val="2303908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5CBA96-69CF-4736-A616-E27BDF7C34D5}"/>
              </a:ext>
            </a:extLst>
          </p:cNvPr>
          <p:cNvSpPr>
            <a:spLocks noGrp="1"/>
          </p:cNvSpPr>
          <p:nvPr>
            <p:ph type="title"/>
          </p:nvPr>
        </p:nvSpPr>
        <p:spPr>
          <a:xfrm>
            <a:off x="813983" y="778790"/>
            <a:ext cx="10564033" cy="5672380"/>
          </a:xfrm>
        </p:spPr>
        <p:txBody>
          <a:bodyPr>
            <a:normAutofit/>
          </a:bodyPr>
          <a:lstStyle/>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1.1.3</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市场调查的特点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以服务于有关部门预测与决策的需要为目的，系统地收集和分析市场信息的市场调查，其基本特点主要有以下几个方面。</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客观性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具体表现为以下几点。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1</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）调查数据必须真实地来源于客观实际，而非主观臆造。</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2</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）调查结果具有时效性，即调查所得出的结论能够反映市场运行的现实性，调查的目的在于提供决策依据与建议，如果调查结果失去了时效性，市场调查的全部工作也就失去了意义。</a:t>
            </a:r>
            <a:r>
              <a:rPr lang="en-US" altLang="zh-CN" dirty="0"/>
              <a:t/>
            </a:r>
            <a:br>
              <a:rPr lang="en-US" altLang="zh-CN" dirty="0"/>
            </a:br>
            <a:r>
              <a:rPr lang="en-US" altLang="zh-CN" dirty="0"/>
              <a:t>      </a:t>
            </a:r>
            <a:r>
              <a:rPr lang="en-US" altLang="zh-CN" b="1" dirty="0"/>
              <a:t> 2.</a:t>
            </a:r>
            <a:r>
              <a:rPr lang="zh-CN" altLang="zh-CN" b="1" dirty="0"/>
              <a:t>系统性</a:t>
            </a:r>
            <a:r>
              <a:rPr lang="zh-CN" altLang="zh-CN" dirty="0"/>
              <a:t/>
            </a:r>
            <a:br>
              <a:rPr lang="zh-CN" altLang="zh-CN" dirty="0"/>
            </a:br>
            <a:r>
              <a:rPr lang="en-US" altLang="zh-CN" dirty="0"/>
              <a:t>       </a:t>
            </a:r>
            <a:r>
              <a:rPr lang="zh-CN" altLang="zh-CN" dirty="0"/>
              <a:t>市场调查是全面系统收集有关市场信息的活动，要求做到对影响市场运行的各种经济、社会、文化、政治等因素进行理论与实践分析相结合、分门别类研究与综合分析相结合、定性分析与定量分析相结合、现状分析与趋势分析相结合的系统性综合研究。</a:t>
            </a:r>
            <a:br>
              <a:rPr lang="zh-CN" altLang="zh-CN" dirty="0"/>
            </a:br>
            <a:r>
              <a:rPr lang="zh-CN" altLang="zh-CN" dirty="0"/>
              <a:t>　　</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84559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9F01A01-A06D-4C07-ABEF-51BBF65FA380}"/>
              </a:ext>
            </a:extLst>
          </p:cNvPr>
          <p:cNvSpPr>
            <a:spLocks noGrp="1"/>
          </p:cNvSpPr>
          <p:nvPr>
            <p:ph type="title"/>
          </p:nvPr>
        </p:nvSpPr>
        <p:spPr>
          <a:xfrm>
            <a:off x="728662" y="778565"/>
            <a:ext cx="10734676" cy="5300869"/>
          </a:xfrm>
        </p:spPr>
        <p:txBody>
          <a:bodyPr>
            <a:normAutofit/>
          </a:bodyPr>
          <a:lstStyle/>
          <a:p>
            <a:r>
              <a:rPr lang="en-US" altLang="zh-CN" b="1" dirty="0"/>
              <a:t>       3.</a:t>
            </a:r>
            <a:r>
              <a:rPr lang="zh-CN" altLang="zh-CN" b="1" dirty="0"/>
              <a:t>目的性</a:t>
            </a:r>
            <a:r>
              <a:rPr lang="zh-CN" altLang="zh-CN" dirty="0"/>
              <a:t/>
            </a:r>
            <a:br>
              <a:rPr lang="zh-CN" altLang="zh-CN" dirty="0"/>
            </a:br>
            <a:r>
              <a:rPr lang="zh-CN" altLang="zh-CN" dirty="0"/>
              <a:t>　　市场调查是在一定目的的前提下，来研究特定的市场问题的，具有明显的目的性或针对性。</a:t>
            </a:r>
            <a:r>
              <a:rPr lang="en-US" altLang="zh-CN" dirty="0"/>
              <a:t/>
            </a:r>
            <a:br>
              <a:rPr lang="en-US" altLang="zh-CN" dirty="0"/>
            </a:br>
            <a:r>
              <a:rPr lang="en-US" altLang="zh-CN" dirty="0"/>
              <a:t>       </a:t>
            </a:r>
            <a:r>
              <a:rPr lang="zh-CN" altLang="en-US" dirty="0"/>
              <a:t>现代市场调查以提供有关部门和企业进行市场预算和决策的信息为目的</a:t>
            </a:r>
            <a:r>
              <a:rPr lang="en-US" altLang="zh-CN" dirty="0"/>
              <a:t>,</a:t>
            </a:r>
            <a:r>
              <a:rPr lang="zh-CN" altLang="en-US" dirty="0"/>
              <a:t>这种明确的 目的性</a:t>
            </a:r>
            <a:r>
              <a:rPr lang="en-US" altLang="zh-CN" dirty="0"/>
              <a:t>,</a:t>
            </a:r>
            <a:r>
              <a:rPr lang="zh-CN" altLang="en-US" dirty="0"/>
              <a:t>要求市场调查活动对市场静态和动态的大量消息、数据保持高度的敏感性</a:t>
            </a:r>
            <a:r>
              <a:rPr lang="en-US" altLang="zh-CN" dirty="0"/>
              <a:t>,</a:t>
            </a:r>
            <a:r>
              <a:rPr lang="zh-CN" altLang="en-US" dirty="0"/>
              <a:t>要求市场调查活动的结果是系统的有关市场特征、市场变动趋势等方面的信息</a:t>
            </a:r>
            <a:r>
              <a:rPr lang="en-US" altLang="zh-CN" dirty="0"/>
              <a:t>,</a:t>
            </a:r>
            <a:r>
              <a:rPr lang="zh-CN" altLang="en-US" dirty="0"/>
              <a:t>而不是罗列一堆杂 乱无章的数字</a:t>
            </a:r>
            <a:r>
              <a:rPr lang="en-US" altLang="zh-CN" dirty="0"/>
              <a:t>. </a:t>
            </a:r>
            <a:r>
              <a:rPr lang="zh-CN" altLang="zh-CN" dirty="0"/>
              <a:t> </a:t>
            </a:r>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r>
            <a:b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br>
            <a:r>
              <a:rPr lang="en-US"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4.</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伸缩性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市场调查开展的程度是有伸缩性的。所收集数据的多少和复杂程度是可以选择的，这取决于所需求的信息和所拥有的经费</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a:t>
            </a:r>
            <a:r>
              <a:rPr lang="en-US" altLang="zh-CN" sz="2000" b="1" kern="1200" dirty="0">
                <a:solidFill>
                  <a:schemeClr val="tx1"/>
                </a:solidFill>
                <a:effectLst/>
                <a:latin typeface="微软雅黑" panose="020B0503020204020204" pitchFamily="34" charset="-122"/>
                <a:ea typeface="微软雅黑" panose="020B0503020204020204" pitchFamily="34" charset="-122"/>
                <a:cs typeface="+mj-cs"/>
              </a:rPr>
              <a:t>5.</a:t>
            </a: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不确定性</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市场调查不能直接指示决定。就像任何其他工作一样，市场调查也不可避免地会有错误、误差和疏忽。即使没有发现错误或疏忽，调查完全按所设计的方案进行，结果也不是完全确定的，不能指示或决定最终答案。</a:t>
            </a:r>
          </a:p>
          <a:p>
            <a:endParaRPr lang="zh-CN" altLang="en-US" dirty="0"/>
          </a:p>
        </p:txBody>
      </p:sp>
    </p:spTree>
    <p:extLst>
      <p:ext uri="{BB962C8B-B14F-4D97-AF65-F5344CB8AC3E}">
        <p14:creationId xmlns:p14="http://schemas.microsoft.com/office/powerpoint/2010/main" val="347234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1E266B-A9A2-4D5E-A422-27D76D0468BE}"/>
              </a:ext>
            </a:extLst>
          </p:cNvPr>
          <p:cNvSpPr>
            <a:spLocks noGrp="1"/>
          </p:cNvSpPr>
          <p:nvPr>
            <p:ph type="title"/>
          </p:nvPr>
        </p:nvSpPr>
        <p:spPr>
          <a:xfrm>
            <a:off x="838200" y="697425"/>
            <a:ext cx="10515600" cy="5411828"/>
          </a:xfrm>
        </p:spPr>
        <p:txBody>
          <a:bodyPr>
            <a:normAutofit/>
          </a:bodyPr>
          <a:lstStyle/>
          <a:p>
            <a:pPr algn="ctr"/>
            <a:r>
              <a:rPr lang="en-US" altLang="zh-CN" sz="4000" kern="1200" dirty="0">
                <a:solidFill>
                  <a:schemeClr val="tx1"/>
                </a:solidFill>
                <a:effectLst/>
                <a:latin typeface="微软雅黑" panose="020B0503020204020204" pitchFamily="34" charset="-122"/>
                <a:ea typeface="微软雅黑" panose="020B0503020204020204" pitchFamily="34" charset="-122"/>
                <a:cs typeface="+mj-cs"/>
              </a:rPr>
              <a:t>1.2</a:t>
            </a:r>
            <a:r>
              <a:rPr lang="zh-CN" altLang="zh-CN" sz="4000" kern="1200" dirty="0">
                <a:solidFill>
                  <a:schemeClr val="tx1"/>
                </a:solidFill>
                <a:effectLst/>
                <a:latin typeface="微软雅黑" panose="020B0503020204020204" pitchFamily="34" charset="-122"/>
                <a:ea typeface="微软雅黑" panose="020B0503020204020204" pitchFamily="34" charset="-122"/>
                <a:cs typeface="+mj-cs"/>
              </a:rPr>
              <a:t>市场调查的类型与基本要求</a:t>
            </a:r>
          </a:p>
          <a:p>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1.2.1</a:t>
            </a:r>
            <a:r>
              <a:rPr lang="zh-CN"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市场调查的类型</a:t>
            </a:r>
            <a: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t/>
            </a:r>
            <a:br>
              <a:rPr lang="en-US" altLang="zh-CN" sz="2800" kern="1200" dirty="0">
                <a:solidFill>
                  <a:schemeClr val="accent1">
                    <a:lumMod val="75000"/>
                  </a:schemeClr>
                </a:solidFill>
                <a:effectLst/>
                <a:latin typeface="微软雅黑" panose="020B0503020204020204" pitchFamily="34" charset="-122"/>
                <a:ea typeface="微软雅黑" panose="020B0503020204020204" pitchFamily="34" charset="-122"/>
                <a:cs typeface="+mj-cs"/>
              </a:rPr>
            </a:br>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（一）按市场调查的要求和要达到的目的划分</a:t>
            </a:r>
          </a:p>
          <a:p>
            <a:r>
              <a:rPr lang="zh-CN" altLang="zh-CN" sz="2000" kern="1200" dirty="0">
                <a:solidFill>
                  <a:schemeClr val="tx1"/>
                </a:solidFill>
                <a:effectLst/>
                <a:latin typeface="微软雅黑" panose="020B0503020204020204" pitchFamily="34" charset="-122"/>
                <a:ea typeface="微软雅黑" panose="020B0503020204020204" pitchFamily="34" charset="-122"/>
                <a:cs typeface="+mj-cs"/>
              </a:rPr>
              <a:t>　　根据市场调查的要求和要达到的不同目的，市场调查有探测性调查、描述性调查和因果性调查之分。</a:t>
            </a:r>
          </a:p>
          <a:p>
            <a:r>
              <a:rPr lang="zh-CN" altLang="zh-CN" sz="2000" b="1" kern="1200" dirty="0">
                <a:solidFill>
                  <a:schemeClr val="tx1"/>
                </a:solidFill>
                <a:effectLst/>
                <a:latin typeface="微软雅黑" panose="020B0503020204020204" pitchFamily="34" charset="-122"/>
                <a:ea typeface="微软雅黑" panose="020B0503020204020204" pitchFamily="34" charset="-122"/>
                <a:cs typeface="+mj-cs"/>
              </a:rPr>
              <a:t>　　</a:t>
            </a:r>
            <a:r>
              <a:rPr lang="zh-CN" altLang="en-US" b="1" dirty="0"/>
              <a:t>探测性调查</a:t>
            </a:r>
            <a:r>
              <a:rPr lang="zh-CN" altLang="en-US" dirty="0"/>
              <a:t>又称初步调查</a:t>
            </a:r>
            <a:r>
              <a:rPr lang="en-US" altLang="zh-CN" dirty="0"/>
              <a:t>.</a:t>
            </a:r>
            <a:r>
              <a:rPr lang="zh-CN" altLang="en-US" dirty="0"/>
              <a:t>它是调查者对所出现的问题不知道症结所在</a:t>
            </a:r>
            <a:r>
              <a:rPr lang="en-US" altLang="zh-CN" dirty="0"/>
              <a:t>,</a:t>
            </a:r>
            <a:r>
              <a:rPr lang="zh-CN" altLang="en-US" dirty="0"/>
              <a:t>心中无数</a:t>
            </a:r>
            <a:r>
              <a:rPr lang="en-US" altLang="zh-CN" dirty="0"/>
              <a:t>,</a:t>
            </a:r>
            <a:r>
              <a:rPr lang="zh-CN" altLang="en-US" dirty="0"/>
              <a:t>无 法确定要调查哪些内容而进行的简单调查</a:t>
            </a:r>
            <a:r>
              <a:rPr lang="en-US" altLang="zh-CN" dirty="0"/>
              <a:t>.</a:t>
            </a:r>
            <a:br>
              <a:rPr lang="en-US" altLang="zh-CN" dirty="0"/>
            </a:br>
            <a:r>
              <a:rPr lang="en-US" altLang="zh-CN" dirty="0"/>
              <a:t>       </a:t>
            </a:r>
            <a:r>
              <a:rPr lang="zh-CN" altLang="en-US" b="1" dirty="0"/>
              <a:t>描述性调查</a:t>
            </a:r>
            <a:r>
              <a:rPr lang="zh-CN" altLang="en-US" dirty="0"/>
              <a:t>是市场调查的主要形式</a:t>
            </a:r>
            <a:r>
              <a:rPr lang="en-US" altLang="zh-CN" dirty="0"/>
              <a:t>.</a:t>
            </a:r>
            <a:r>
              <a:rPr lang="zh-CN" altLang="en-US" dirty="0"/>
              <a:t>在对问题已有初步了解的情况下</a:t>
            </a:r>
            <a:r>
              <a:rPr lang="en-US" altLang="zh-CN" dirty="0"/>
              <a:t>,</a:t>
            </a:r>
            <a:r>
              <a:rPr lang="zh-CN" altLang="en-US" dirty="0"/>
              <a:t>采用询问、观 察、实验等方法</a:t>
            </a:r>
            <a:r>
              <a:rPr lang="en-US" altLang="zh-CN" dirty="0"/>
              <a:t>,</a:t>
            </a:r>
            <a:r>
              <a:rPr lang="zh-CN" altLang="en-US" dirty="0"/>
              <a:t>了解问题的详细情况</a:t>
            </a:r>
            <a:r>
              <a:rPr lang="en-US" altLang="zh-CN" dirty="0"/>
              <a:t>,</a:t>
            </a:r>
            <a:r>
              <a:rPr lang="zh-CN" altLang="en-US" dirty="0"/>
              <a:t>通过对市场客观资料的收集、整理、分析</a:t>
            </a:r>
            <a:r>
              <a:rPr lang="en-US" altLang="zh-CN" dirty="0"/>
              <a:t>,</a:t>
            </a:r>
            <a:r>
              <a:rPr lang="zh-CN" altLang="en-US" dirty="0"/>
              <a:t>认识市场问 题的特征</a:t>
            </a:r>
            <a:r>
              <a:rPr lang="en-US" altLang="zh-CN" dirty="0"/>
              <a:t>,</a:t>
            </a:r>
            <a:r>
              <a:rPr lang="zh-CN" altLang="en-US" dirty="0"/>
              <a:t>为解决问题提供依据</a:t>
            </a:r>
            <a:r>
              <a:rPr lang="en-US" altLang="zh-CN" dirty="0"/>
              <a:t>.</a:t>
            </a:r>
            <a:endParaRPr lang="zh-CN" altLang="zh-CN" sz="2000" kern="1200" dirty="0">
              <a:solidFill>
                <a:schemeClr val="tx1"/>
              </a:solidFill>
              <a:effectLst/>
              <a:latin typeface="微软雅黑" panose="020B0503020204020204" pitchFamily="34" charset="-122"/>
              <a:ea typeface="微软雅黑" panose="020B0503020204020204" pitchFamily="34" charset="-122"/>
              <a:cs typeface="+mj-cs"/>
            </a:endParaRPr>
          </a:p>
          <a:p>
            <a:r>
              <a:rPr lang="zh-CN" altLang="en-US" dirty="0"/>
              <a:t>       </a:t>
            </a:r>
            <a:r>
              <a:rPr lang="zh-CN" altLang="en-US" b="1" dirty="0"/>
              <a:t>因果性调查</a:t>
            </a:r>
            <a:r>
              <a:rPr lang="zh-CN" altLang="en-US" dirty="0"/>
              <a:t>是为了挖掘市场某一问题的原因与结果之间的变量关系而进行的专题调 查</a:t>
            </a:r>
            <a:r>
              <a:rPr lang="en-US" altLang="zh-CN" dirty="0"/>
              <a:t>.</a:t>
            </a:r>
            <a:endParaRPr lang="zh-CN" altLang="en-US" dirty="0"/>
          </a:p>
        </p:txBody>
      </p:sp>
    </p:spTree>
    <p:extLst>
      <p:ext uri="{BB962C8B-B14F-4D97-AF65-F5344CB8AC3E}">
        <p14:creationId xmlns:p14="http://schemas.microsoft.com/office/powerpoint/2010/main" val="191192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5F03CB-3DFE-426F-A5A0-8B88A6C65E89}"/>
              </a:ext>
            </a:extLst>
          </p:cNvPr>
          <p:cNvSpPr>
            <a:spLocks noGrp="1"/>
          </p:cNvSpPr>
          <p:nvPr>
            <p:ph type="title"/>
          </p:nvPr>
        </p:nvSpPr>
        <p:spPr/>
        <p:txBody>
          <a:bodyPr/>
          <a:lstStyle/>
          <a:p>
            <a:r>
              <a:rPr lang="zh-CN" altLang="zh-CN" b="1" dirty="0"/>
              <a:t>（二）按市场调查的时间划分</a:t>
            </a:r>
            <a:br>
              <a:rPr lang="zh-CN" altLang="zh-CN" b="1" dirty="0"/>
            </a:br>
            <a:r>
              <a:rPr lang="zh-CN" altLang="zh-CN" dirty="0"/>
              <a:t>　　按调查的时间划分，市场调查可分为经常性市场调查、定期市场调查和临时性市场调查</a:t>
            </a:r>
            <a:r>
              <a:rPr lang="en-US" altLang="zh-CN" dirty="0"/>
              <a:t/>
            </a:r>
            <a:br>
              <a:rPr lang="en-US" altLang="zh-CN" dirty="0"/>
            </a:br>
            <a:r>
              <a:rPr lang="en-US" altLang="zh-CN" dirty="0"/>
              <a:t>      </a:t>
            </a:r>
            <a:br>
              <a:rPr lang="en-US" altLang="zh-CN" dirty="0"/>
            </a:br>
            <a:r>
              <a:rPr lang="en-US" altLang="zh-CN" dirty="0"/>
              <a:t>        </a:t>
            </a:r>
            <a:r>
              <a:rPr lang="zh-CN" altLang="en-US" b="1" dirty="0"/>
              <a:t>经常性市场调查</a:t>
            </a:r>
            <a:r>
              <a:rPr lang="zh-CN" altLang="en-US" dirty="0"/>
              <a:t>又称不定期市场调查</a:t>
            </a:r>
            <a:r>
              <a:rPr lang="en-US" altLang="zh-CN" dirty="0"/>
              <a:t>.</a:t>
            </a:r>
            <a:r>
              <a:rPr lang="zh-CN" altLang="en-US" dirty="0"/>
              <a:t>企业在市场营销活动中</a:t>
            </a:r>
            <a:r>
              <a:rPr lang="en-US" altLang="zh-CN" dirty="0"/>
              <a:t>,</a:t>
            </a:r>
            <a:r>
              <a:rPr lang="zh-CN" altLang="en-US" dirty="0"/>
              <a:t>需要随时根据市场变 化</a:t>
            </a:r>
            <a:r>
              <a:rPr lang="en-US" altLang="zh-CN" dirty="0"/>
              <a:t>,</a:t>
            </a:r>
            <a:r>
              <a:rPr lang="zh-CN" altLang="en-US" dirty="0"/>
              <a:t>不断地作出经营管理决策</a:t>
            </a:r>
            <a:r>
              <a:rPr lang="en-US" altLang="zh-CN" dirty="0"/>
              <a:t>.</a:t>
            </a:r>
            <a:br>
              <a:rPr lang="en-US" altLang="zh-CN" dirty="0"/>
            </a:br>
            <a:r>
              <a:rPr lang="en-US" altLang="zh-CN" dirty="0"/>
              <a:t>       </a:t>
            </a:r>
            <a:r>
              <a:rPr lang="zh-CN" altLang="en-US" b="1" dirty="0"/>
              <a:t>定期市场调查</a:t>
            </a:r>
            <a:r>
              <a:rPr lang="zh-CN" altLang="en-US" dirty="0"/>
              <a:t>是指企业针对市场情况和经营决策的要求</a:t>
            </a:r>
            <a:r>
              <a:rPr lang="en-US" altLang="zh-CN" dirty="0"/>
              <a:t>,</a:t>
            </a:r>
            <a:r>
              <a:rPr lang="zh-CN" altLang="en-US" dirty="0"/>
              <a:t>按时间定期所做的市场调查</a:t>
            </a:r>
            <a:r>
              <a:rPr lang="en-US" altLang="zh-CN" dirty="0"/>
              <a:t>.</a:t>
            </a:r>
            <a:br>
              <a:rPr lang="en-US" altLang="zh-CN" dirty="0"/>
            </a:br>
            <a:r>
              <a:rPr lang="en-US" altLang="zh-CN" dirty="0"/>
              <a:t>       </a:t>
            </a:r>
            <a:r>
              <a:rPr lang="zh-CN" altLang="en-US" b="1" dirty="0"/>
              <a:t>临时性市场调查</a:t>
            </a:r>
            <a:r>
              <a:rPr lang="zh-CN" altLang="en-US" dirty="0"/>
              <a:t>又称一次性调查</a:t>
            </a:r>
            <a:r>
              <a:rPr lang="en-US" altLang="zh-CN" dirty="0"/>
              <a:t>.</a:t>
            </a:r>
            <a:r>
              <a:rPr lang="zh-CN" altLang="en-US" dirty="0"/>
              <a:t>它是企业投资开发新产品、开拓新市场、建立新的经 营机构或者根据市场某些特殊情况而开展的临时性的市场调查活动</a:t>
            </a:r>
            <a:r>
              <a:rPr lang="en-US" altLang="zh-CN" dirty="0"/>
              <a:t>.</a:t>
            </a:r>
            <a:endParaRPr lang="zh-CN" altLang="en-US" dirty="0"/>
          </a:p>
        </p:txBody>
      </p:sp>
    </p:spTree>
    <p:extLst>
      <p:ext uri="{BB962C8B-B14F-4D97-AF65-F5344CB8AC3E}">
        <p14:creationId xmlns:p14="http://schemas.microsoft.com/office/powerpoint/2010/main" val="1820142415"/>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1295</Words>
  <Application>Microsoft Office PowerPoint</Application>
  <PresentationFormat>自定义</PresentationFormat>
  <Paragraphs>222</Paragraphs>
  <Slides>42</Slides>
  <Notes>0</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Office Theme</vt:lpstr>
      <vt:lpstr>PowerPoint 演示文稿</vt:lpstr>
      <vt:lpstr>PowerPoint 演示文稿</vt:lpstr>
      <vt:lpstr>第一章   市场调查概述      </vt:lpstr>
      <vt:lpstr>1.1市场调查的含义、作用和特点  1.1.1市场调查的概念 　　市场调查就是指运用科学的方法，系统地搜集、记录、整理和分析有关市场的信息资料，从而了解市场发展变化的现状和趋势，为市场预测和经营决策提供科学依据的过程。 </vt:lpstr>
      <vt:lpstr>1.1.2市场调查的作用            1.有助于企业开拓市场，开发新产品 　　任何产品不会在现有的市场上永远保持销售旺势，要想扩大影响，继续盈利，就不能把希望只寄托在一个有限的地区范围内 　　2.有利于企业在竞争中占据有利地位 　　要达到在竞争中取胜的目的，就必须掌握对手的经营策略、产品优势、经营力量、促销手段及未来的发展意图等。企业面对的可能是一个竞争对手，也可能是多个对手，是采取以实力相拼的策略还是避开竞争，另觅新径的策略，要根据调查结果并结合企业实际作出决策。 　　3.为企业经营决策提供依据 　　经营决策决定了企业的经营方向和目标，它的正确与否，直接关系到企业的成功或失败。因此，瞄准市场，使生产或经营的产品符合消费者的需要是经营决策中需要首先解决的问题。 </vt:lpstr>
      <vt:lpstr>1.1.3市场调查的特点 　　以服务于有关部门预测与决策的需要为目的，系统地收集和分析市场信息的市场调查，其基本特点主要有以下几个方面。 　　1.客观性 　　具体表现为以下几点。 　　（1）调查数据必须真实地来源于客观实际，而非主观臆造。 　　（2）调查结果具有时效性，即调查所得出的结论能够反映市场运行的现实性，调查的目的在于提供决策依据与建议，如果调查结果失去了时效性，市场调查的全部工作也就失去了意义。        2.系统性        市场调查是全面系统收集有关市场信息的活动，要求做到对影响市场运行的各种经济、社会、文化、政治等因素进行理论与实践分析相结合、分门别类研究与综合分析相结合、定性分析与定量分析相结合、现状分析与趋势分析相结合的系统性综合研究。 　　</vt:lpstr>
      <vt:lpstr>       3.目的性 　　市场调查是在一定目的的前提下，来研究特定的市场问题的，具有明显的目的性或针对性。        现代市场调查以提供有关部门和企业进行市场预算和决策的信息为目的,这种明确的 目的性,要求市场调查活动对市场静态和动态的大量消息、数据保持高度的敏感性,要求市场调查活动的结果是系统的有关市场特征、市场变动趋势等方面的信息,而不是罗列一堆杂 乱无章的数字.  　　        4.伸缩性 　　市场调查开展的程度是有伸缩性的。所收集数据的多少和复杂程度是可以选择的，这取决于所需求的信息和所拥有的经费 　　5.不确定性 　　市场调查不能直接指示决定。就像任何其他工作一样，市场调查也不可避免地会有错误、误差和疏忽。即使没有发现错误或疏忽，调查完全按所设计的方案进行，结果也不是完全确定的，不能指示或决定最终答案。 </vt:lpstr>
      <vt:lpstr>1.2市场调查的类型与基本要求 1.2.1市场调查的类型 （一）按市场调查的要求和要达到的目的划分 　　根据市场调查的要求和要达到的不同目的，市场调查有探测性调查、描述性调查和因果性调查之分。 　　探测性调查又称初步调查.它是调查者对所出现的问题不知道症结所在,心中无数,无 法确定要调查哪些内容而进行的简单调查.        描述性调查是市场调查的主要形式.在对问题已有初步了解的情况下,采用询问、观 察、实验等方法,了解问题的详细情况,通过对市场客观资料的收集、整理、分析,认识市场问 题的特征,为解决问题提供依据.        因果性调查是为了挖掘市场某一问题的原因与结果之间的变量关系而进行的专题调 查.</vt:lpstr>
      <vt:lpstr>（二）按市场调查的时间划分 　　按调查的时间划分，市场调查可分为经常性市场调查、定期市场调查和临时性市场调查                经常性市场调查又称不定期市场调查.企业在市场营销活动中,需要随时根据市场变 化,不断地作出经营管理决策.        定期市场调查是指企业针对市场情况和经营决策的要求,按时间定期所做的市场调查.        临时性市场调查又称一次性调查.它是企业投资开发新产品、开拓新市场、建立新的经 营机构或者根据市场某些特殊情况而开展的临时性的市场调查活动.</vt:lpstr>
      <vt:lpstr>　　（三）按产品层次划分        按产品层次，市场调查可以分为不同商品市场的调查，如日用工业品市场调查、食品副食品市场调查等。每类商品还可以分为不同的小类，如日用工业品市场调查可分为服装、鞋帽、交电、钟表、百货、针织等商品市场的调查。而每种商品市场调查又可细分为不同消费档次、商品品种的市场调查。 　　（四）按空间层次划分        按空间层次划分，市场调查可分为全国性市场调查、区域性市场调查和地区性市场调查。 推而广之，市场调查还可以有国际商品市场调查。 </vt:lpstr>
      <vt:lpstr>1.2.2市场调查的基本要求 1.端正指导思想 　　端正指导思想指要树立为解决实际问题而进行调查研究的思想，牢记“一切结论产生于调查的末尾”。 2.实事求是 　　实事求是指对调查来的情况，一是一、二是二，有则有、无则无，好则好、坏则坏，坚持讲真话。 3.选择科学有效的方法        采用何种调查研究方法，一般应综合考虑调研的效果和人力、物力、财力的可能性以及时间限度等。 4.控制误差        影响市场的因素十分复杂，调研过程难免产生误差，但是应将调查误差控制在最低限度，尽量保持调查结果的准确性。 </vt:lpstr>
      <vt:lpstr>5.安排适当场合 　　安排调查的时间和地点时，要为被调查者着想，充分考虑被调查者是否方便，尽量能引起被调查者的兴趣。 6.掌握谈话技巧 　　调研人员在调查访问时的口吻、语气和表情对调查结果有很直接的影响，因此谈话特别需要讲究技巧。 7.注意礼仪 　　一般来讲，调查人员穿着整洁，举止端庄，平易近人，就容易与被调查者打成一片；反之则给被调查者以疏远的感觉，使之不愿与调查人员接近。 8.遵守调查纪律 　　遵守调查纪律包括遵纪守法，尊重被调查单位领导的意见，尊重人民群众的风俗习惯，在少数民族地区要严格执行民族政策，注意保密和保管好调查的资料等。</vt:lpstr>
      <vt:lpstr>1.3市场调查的内容和程序 1.3.1企业不可控因素的调查 　　企业不可控制的因素，主要是指影响企业营销活动的外部环境因素，包括宏观环境、市场需求、市场竞争和消费者等。 （一）宏观环境的调查 　　1.政策法律环境调查 　　政策法律环境主要是由政策方针以及有关的法律法规构成的。在环境保护和消费者保护运动风起云涌的今天，公众利益团体和相关的条例、标准和法令也是政策法律环境中不可缺少的一部分。 </vt:lpstr>
      <vt:lpstr>　　2.科技环境调查 　　科学技术是第一生产力，其影响力渗透到人类社会的各个领域。对企业来说，科技环境日新月异的变化，不断给企业带来新的机遇和新的挑战。 　　3.人口环境调查 　　人口是构成市场的三大基本要素之一。人口环境包括人口的数量、结构、分布、密度、流动趋势、家庭状况等。 　　4.自然环境调查 　　自然环境包括地理、气候、资源、能源等因素。随着科学技术的飞速发展和人类社会工业化进程的加快，自然环境正日趋恶化，这与企业经营活动紧密相关。 </vt:lpstr>
      <vt:lpstr>（二）市场需求调查 　　市场需求就是市场机会。掌握当前市场需求和潜在需求及其变化趋势信息，是企业营销决策的前提。        1.市场需求总量调查        市场需求总量是指在一定的地理区域和时间期限内，在一定的营销环境和营销努力下，一定消费群体所购买特定产品的总量。        2.市场需求结构调查        市场需求结构调查一般分为生活消费品的结构调查和生产资料产品的结构调查。       （1）生活消费品的结构调查。       （2）生产资料产品的结构调查。 </vt:lpstr>
      <vt:lpstr>       3.市场需求的影响因素调查        市场需求是受到各种因素制约的，其中有企业可以控制的因素，通过调查了解到这些影响因素对产品功效、产品价格、分销方式、促销力度的影响力的强弱和方向。        4.市场未满足需求调查         市场永远存在未满足的需求，问题是企业如何去发现它，并且采取有效的战略和策略，把这个需求未满足的市场机会转化为企业的营销机会，开展市场调查是发现未满足需求，把握市场机会的最重要的途径。 　　</vt:lpstr>
      <vt:lpstr>（三）市场竞争调查        1.企业竞争者调查         谁是企业的竞争对手，从广义的角度分析，凡是与自己争夺购买力的企业都可以看成是竞争对手。至于生产能满足相同需求或相同类型的产品的企业自然也属于竞争对手。         2.竞争者的市场地位调查        企业直接竞争者的市场占有率有多高，尤其是该竞争对手在消费者心目中的心理占有率、情感占有率和知名度、美誉度有多高，因为这两者是夺得更高市场占有率的保证。 </vt:lpstr>
      <vt:lpstr>       3.竞争者的营销目标调查        营销目标决定企业的行动策略和对竞争、环境变化的反应模式，了解竞争者的营销目标的目的是为本企业寻求一个有利的竞争位置并确立自己的目标。        4.竞争者的营销策略调查        调查竞争者的营销策略，目的是为了确立本企业的差异化的竞争策略。各竞争企业采取的营销策略越是相似，竞争也就越激烈。        5.竞争者的竞争反应模式调查        竞争者的营销目标、战略、策略、优势和劣势、管理者的素质等，不仅决定了它的竞争行为，同时也决定了它对于市场竞争的反应。 </vt:lpstr>
      <vt:lpstr>（四）消费者调查       1.消费者构成调查        消费者构成调查指哪些人对这种产品感兴趣，已经或计划购买、使用这种产品；哪些人对这种产品没有偏好，从不购买、使用；他们的性别、年龄、职业、收入、文化、区域等构成如何。        2.消费者购买动机调查        消费者购买动机调查旨在调查消费者为什么要购买、使用这种产品，为什么不购买、使用这种产品。        3.消费者购买行为特征调查         该项调查指消费者购买决定是由哪个家庭成员作出的，通常在什么时候购买，在什么样的商店购买，多长时间购买一次，每次购买多少，花费多少钱等。 </vt:lpstr>
      <vt:lpstr>       4.消费者获得产品信息的途径调查         消费者获得产品信息的途径调查指亲朋好友、同事、同学、家人、邻居的推荐，还是从报刊、广播电视上知道的等。        5.消费者使用产品的行为特征调查 消费者使用产品的行为特征指谁在使用，现在已在使用，还是过去曾经使用、现在不使用。        6.消费者使用产品后的评价调查 消费者使用产品后的评价指对产品的性能、功效、包装、服务满意或不满意到什么程度，使用后生理、心理上有什么具体感受，对企业、产品、品牌有无好感，好感到什么程度。 </vt:lpstr>
      <vt:lpstr>1.3.2企业可控因素的调查        在营销活动中，有许多因素是企业可以控制的，这些因素主要是影响营销活动的企业内部因素。 　（一）产品调查 　　1.产品概念调查        产品概念调查的主要内容有消费者对产品概念的理解程度、消费者对概念中所表达的产品特性的需求程度、概念所反映的消费者需求的产品特性与竞争产品有无明显的差异、概念能否激发消费者购买的欲望等。 　　2.产品质量调查 　　能获得消费者满意的质量是企业竞争力的源泉，对于企业占领市场、增加收益具有极为重要的意义。 </vt:lpstr>
      <vt:lpstr>　　3.产品功能调查 　　消费者购买产品是为了获得某种使用功能，功能是体现产品价值的一种重要的因素，人们对质量的要求也往往是建立在对功能需要的基础上的，不具备消费者需要的特定或多种功能的产品，质量再好，消费者也不会去购买。另一方面，消费者对不同功能的追求，也会反映在对产品质量的要求上。 　　4.产品款式调查 　　产品的款式包括产品的结构、规格、形状、色彩、口味等特征。款式是为了使企业产品区别于竞争产品而实行差异化策略的重要武器。 　　5.产品原材料调查 　不同层次、不同区域、不同时期、不同年龄、不同性别的消费者对原材料的需求会有差异。 </vt:lpstr>
      <vt:lpstr>　　6.品牌形象调查 　　品牌形象就是品牌在消费者心目中的印象和地位，是产品质量、性能、特色的综合体现，是区别竞争产品、吸引消费者重复购买、培养消费者忠诚的主要依据。 　　7.产品包装调查 　　包装是产品的一部分，它除了保护产品，方便运输、销售之外，还具有树立品牌形象和企业形象、促进销售等作用。 　　8.产品生命周期阶段调查 　　任何产品都会经历一个从进入市场、成长、成熟和衰退，直至退出市场的生命周期。企业掌握产品目前处在生命周期的哪一个阶段的信息，对于制定营销策略和发展战略是必不可少的。 </vt:lpstr>
      <vt:lpstr>（二）价格调查        1.产品需求性质与价格弹性调查        需求是制约产品价格的最重要的因素。需求的性质和强度决定产品需求的价格弹性，即市场需求对于产品价格变动的反应程度。不同性质的产品，价格弹性不同。         2.消费者价值感受调查        主要以需求为导向进行定价，而不是仅仅依据成本进行定价，是许多企业采用的定价策略。          3.竞争产品的价格调查        竞争产品的价格水平是企业定价时不得不面对的一个重要因素，对采取以竞争为导向定价的企业来说，就显得格外重要。          4.成本调查         产品成本是盈亏的临界点，也是企业定价的最低经济界限，是影响定价的重要因素。         除上述四方面的内容之外,企业价格调查还有其他项目,如国家的价格法规和政策、国内外经济形势和金融形势、汇率和利率的高低等,可以根据实际需要决定. </vt:lpstr>
      <vt:lpstr>（三）公关调查 　　1.企业当前营销状况调查 　　认识企业自身的长处和短处是开展针对性公关活动的首要条件，公关调查要从了解自身的经营状况开始，调查企业的营销目标、营销策略、目标市场、销售量、市场占有率以及生产、人事和财务状况等。 　　2.社会营销环境调查 　　企业公关的目的是为了让营销活动同社会环境达到最高层次的和谐。充分掌握环境信息，有助于企业策划针对性明确、能产生实际效果的公关活动。 　　3.公众舆论调查 　　公众舆论即社会公众公开表达的对企业共有的意见和态度，这种意见和态度在一定条件下会直接转化为势不可当的行为，产生难以预料的影响，是企业营销环境的重要构成，所以是任何企业都不可轻视的。  </vt:lpstr>
      <vt:lpstr>　　4.企业形象调查 企业形象调查就是了解企业目前的实际社会形象，主要调查公众对企业的知晓度，对企业的好感、信任和偏爱程度。  　　5.企业公关活动条件调查 　　这项调查主要指的是企业对计划展开的公关活动的具体的主客观条件的调查，包括所能承担的人力、财力情况，活动所需要的场地、设备、协作单位和关系单位各方面的条件和配合程度等。  　　6.公关活动效果调查 　　企业在营销活动能力中，需要经常开展公关活动，调查每次公关活动的效果，可以评定其成效和不足，以利于后续公关活动的开展。  </vt:lpstr>
      <vt:lpstr>（四）促销调查 　　1.广告信息调查 　　广告传播的信息必须是诉求对象所需要的，能够理解和乐于接受的，这样才能达到沟通的目的。  　　2.广告媒体调查 　　广告信息必须通过恰当的诉求对象或有某种偏好的广告媒体才能完成传播，收到理想的效果。  　　3.广告效果调查 　  广告效果调查具体包括以下3个项目。 　　（1）广告的社会效果。  　　（2）广告的心理效果。  　　（3）广告的销售效果。  </vt:lpstr>
      <vt:lpstr>（五）分销渠道调查        1.渠道类型调查        分销渠道的类型多种多样，并且不断有新型的分销渠道出现。对于企业的产品销售来说，不同类型渠道网络各有利弊，企业必须通过调查各种渠道与消费者的联系状况、成本和效益、企业对渠道的控制能力和渠道对产品的适应性等方面的情况，作出分销渠道设计决策。         2.渠道成员调查        对于选择间接渠道来分销产品的企业，需要从成千上万的各层面的中间商中挑选一些较为理想的中间商来作为自己分销渠道的成员，他们是否合适极大地影响着企业产品分销系统运作的有效性和管理的经济性。         3.渠道管理情况调查         企业在组建分销渠道系统之后，为了保证该系统的运行能达到营销目标，企业必须对其实行控制管理，及时了解中间商的经营活动 。 </vt:lpstr>
      <vt:lpstr>（六）营业推广调查 　　1.营业推广目标对象调查 　　只有充分了解每项营业推广促销对象的消费心理和购买行为特点，才能设计出针对性很强的促销方式，有创意地开展营业推广活动，以得到促销对象的积极响应。 　　2.营业推广开展环境调查 　　营业推广活动的开展受到营销环境的影响，通过调查，把握环境为促销活动提供的某种契机或带来的某些约束，了解企业开展某项营业推广活动的优势和劣势，对于是否开展该项活动以及具体项目内容步骤的策划是至关重要的。        3.营业推广工具调查 　　可供企业选择的工具很多，各有长处和局限。企业在决定使用某种工具时，需要根据促销目的、产品特点、环境背景等，具体调查这种工具的利弊和具体实施方式可能带来的效益。  　　4.营业推广效果调查 　　每项营业推广活动结束之后，及时调查消费者或中间商等促销对象的反应，以评估其促销效果是否达到策划目标，为该项活动作一个总结，为下次活动提供经验或教训，是十分必要的</vt:lpstr>
      <vt:lpstr>（七）人员推销调查 　　1.推销人员推销观念调查 　　现代推销观念是以满足消费者对产品使用价值、产品信息、产品服务的需求为核心，这也是推销能否成功的关键，但是传统推销观念是以推销产品为唯一目的的，而且不问该产品是否能适应消费者的某种需要，这种观念对推销人员的影响极大。  　　2.推销人员推销技能调查 　　推销是一项专业性很强的促销活动，需要掌握许多专门的技术，通过对推销人员在推销活动中所运用技术水平的调查，及时总结适合本企业产品的、行之有效的实战技术和经验教训 。        3.推销人员培训效果调查 　　推销人员培训效果的调查是指对推销培训与推销业绩相互关系的调查，通常与推销业绩、销售网络的形成和发展状况联系在一起进行，以利于发扬先进和开展更有成效的培训。 　　4.推销人员报酬调查 　　推销人员的酬劳制度是企业管理者必须解决的问题，也是难题，常常困扰着企业管理者。通过调查发现，研究切实可行并能最大限度地调动推销人员的积极性的方法，使得推销人员的报酬与推销业绩形成一种合理、互动的关系，是人员推销调查中一项极富有现实意义的项目。</vt:lpstr>
      <vt:lpstr>1.3.3确定问题与假设       1.调查目的 　　调查目的即调查的主题，但有些调查是属于多目的的，也就是属于比较广泛性的市场调查。 　　2.调查范围 　　问题及调查目的的确定，基本上决定了调查的范围。就调查的内容而言，调查范围即指调查项目；而就调查方法而言，调查范围则指抽样范围或调查对象。此处所指的调查范围是广义的，也就是包括调查哪些项目以及调查的母体大小等。 </vt:lpstr>
      <vt:lpstr>　　3.假设问题的设定 　　在问题确定之后，市场调查人员往往必须针对某些问题寻求其假设因素，以便从这些假设因素中找出影响问题症结的特定因素，作为设定调查主题的依据。上述这些步骤即可构成假设问题的设定。 　　4.情势分析 　　在市场调查的过程中，观察市场环境，发掘问题所实施的步骤称为情势分析，它一方面收集与分析企业内部的记录以及各种有关的次级资料，一方面访问企业内外对有关问题有丰富知识与经验的人士 。 　　5.非正式调查 　　非正式调查指在情势分析与正式调查之间所做的各种调查措施。非正式调查的目的在 于研究由情势分析结果所提出的问题假设,加以求证是否能在实施时一一实现;简言之,即 在从事假设问题的求证.  </vt:lpstr>
      <vt:lpstr>1.3.4拟订调查计划 　　拟订调查计划是在问题与假设确定之后接着所要进行的工作，是整个市场调查过程中最重要的阶段，因此必须按部就班地执行，才能确保整个调查工作的顺利进行，所获得的结果才可能具有准确性。 　　一般而言，完整的调查计划必须包含下列项目：确定最后调查的特定目的与范围；确定所需资料的种类；确认资料的来源；准备收集资料的表格；确定所需的调查人员；确定所需的费用；确定所需的时间与日程；说明抽样计划。 1.3.5收集资料 　　根据调查计划中的抽样设计进行抽样，并依据调查计划中所提出的资料收集的方法实地去收集各种资料。在实地收集资料时，对访问员或实验人员的甄选、训练及监督等，都应特别重视。 </vt:lpstr>
      <vt:lpstr>1.3.6整理与分析资料       1.整理初级资料 　　资料收集完成之后，便是整理资料。首先需审查初级资料，将不合逻辑、可疑或显然不正确的部分剔除，补充不完整的资料，统一数量的单位，适当地分类，并加以编辑，以供编表之用。         2.证实样本的有效性 　　（1）随机抽样法。依此法可估计样本本身的统计误差。 　　（2）配额式抽样法。此法先决定样本是否充足，即样本的稳定性如何，然后与其他来源相对照，以查看样本的代表性。 　　</vt:lpstr>
      <vt:lpstr>3.编表 　　编表是将调查结果做好资料的分类，然后以有系统的方式绘成简单有用的图表，以便分析与利用。目前编表的工作都可以由计算机处理，既省时又省力，且所制作出来的图表既整齐又美观。 　　4.资料分析 资料的分析可用文字说明，也可用图表解释。 .此外,资料的分析都采用统计方法,计算 一些统计指标并进行推论,然后进行详尽且深入的分析,进而解释分析的结果.</vt:lpstr>
      <vt:lpstr>1.3.7提出调查报告 　　市场调查程序的最后一个阶段便是根据所得出的调查结果，赋予其意义(解释结果)，并据此撰写调查报告，提出有关解决行销问题的建议或结论。        报告的撰写应针对阅读者的需要与方便,力求简明扼要而有说服力.调查报告大致可 分为通俗性报告和技术性报告两种.前者主要是向企业主管报告之用,应以生动的方式说 明调查的重点及结论;后者内容较丰富,除说明研究发现与结论之外,尚应详细说明访查方 法,并提供参考性的文件资料.  </vt:lpstr>
      <vt:lpstr>1.4市场调查方案 1.4.1市场调查方案的概念        市场调查方案，又称市场调查计划，是指在正式调查之前，根据市场调查的目的和要求，对调查的各个方面和各个阶段所作的通盘考虑和安排。 市场调查方案主要有如下两方面的意义：        1.市场调查方案是定性认识与定量认识的连接点 虽然市场调查所收集的资料有许多是定量资料，但是，我们应该看到，任何调查工作都是先从对调查对象的定性认识开始的，没有定性认识就不知道应该调查什么和怎样调查，也就不知道要解决什么问题和如何解决问题。        2.市场调查方案能够适应现代市场调查发展的需要，有利于统筹兼顾、统一协调 现代市场调查已由单纯的收集资料活动发展到把调查对象作为整体反映情况的调查活动。市场调查过程是包括调查目标确定、方案设计、资料收集、资料整理与分析、报告撰写与跟踪调查的一个复杂的系统过程。</vt:lpstr>
      <vt:lpstr>1.4.2市场调查方案的内容  (一)市场调查方案的概念 　　市场调查方案又称市场调查计划，是指在正式调查之前，根据市场调查的目的和要求，对调查的各个方面和各个阶段所作的通盘考虑和安排。 （二）市场调查方案的内容 　　1.确定调查的目的和任务 　　（1）市场背景指问题由来，背景交代。 　　（2）调查目的是指市场调查所要解决的问题，即为何要调查，调查结果有什么用处。 　　（3）调查任务是指调查目的既定的条件下，市场调查应获取哪些方面的信息才能满足调查的要求。 </vt:lpstr>
      <vt:lpstr>　　2.确定调查对象和调查单位 　   （1）调查对象指一定时空范围内的所要调查的总体，它是由客观存在的具有某一共同性质的许多个体单位所组成的整体。 　　（2）调查单位指调查总体中的各个个体单位，它是调查项目的承担者或信息源。 　　3.确定调查项目 　　调查项目是将要向调查单位调查的内容。        4.设计调查表或问卷 　　（1）调查表是用纵横交叉的表格按一定顺序排列调查项目的形式。 　　（2）调查问卷是根据调查项目设计的对被调查者进行调查、询问、填答的测试试卷。 　   5.确定调查时间和调查期限 　　（1）调查时间是指调查资料的所属时间，调查时期现象（收入、支出、产量、产值、销售额、利润额等流量指标）时，应确定数据或指标的起止时间；调查时点现象（期末人口、存货、设备、资产、负债等存量指标）时，应明确规定统一的标准时点（期初、期末或其他时点）。 　　（2）调查期限是指整个调查工作所占用的时间，即一项调查工作从调查策划到调查结束的时间长度。</vt:lpstr>
      <vt:lpstr>　　6．确定调查方式和方法 　　（1）市场调查方式是指市场调查的组织形式。  　　（2）市场调查方法是指在调查方式既定的情况下搜集资料的具体方法。        7．确定资料整理的方案 　　资料整理的方案是对市场调查来的资料审核、订正、编码、分类、汇总、陈示等作出具体的安排。大型的市场调查还应对计算机自动汇总软件开发或购买作出安排。 　　8．确定分析研究方案 　　分析研究方案是对市场分析研究的原则、内容、方法、要求、调查报告的编写、成果的发布等作出安排。        9．确定市场调查的进度安排 　　 以下几个阶段：总体方案的论证、设计；抽样方案的设计、调查实施的各种具体细节的规定；问卷的设计、测试、修改、定稿；问卷的印刷、调查者的挑选和培训；调查组织实施；调查数据的整理（计算机录入、汇总与制表）；统计分析研究；调查报告的撰写、修订与定稿；调研成果的鉴定、论证、发布；调研工作的总结。  </vt:lpstr>
      <vt:lpstr>　 　10．市场调查经费预算         如下几个方面：总体方案策划费或设计费；抽样方案设计费（或实验方案设计）；调查问卷设计费（包括测试费）；调查问卷印刷费；调查实施费（包括选拔、培训调查员的费用，试调查的费用，交通费，调查员劳务费，管理督导人员劳务费，礼品或赠品费，复查费等）；数据录入费（包括编码、录入、查错等）；数据统计分析费（包括上机、统计、制表、作图、购买必需品等）；调研报告撰写费；资料费、复印费、通讯联络等办公费；专家咨询费；劳务费（公关、协作人员劳务费等）；上缴管理费或税金；鉴定费、新闻发布会及出版印刷费用等；其他费用。 　　11.制订调查的组织计划 　　调查的组织计划主要包括调查的组织领导、调查机构的设置、调查员的选择与培训，课题负责人及成员，各项调研工作的分工等。 　　12.编写市场调查计划书 　　市场调查计划书的构成要素包括标题、导语（或摘要）、主体和附录等。</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2017-12-09T17:36:09Z</dcterms:created>
  <dcterms:modified xsi:type="dcterms:W3CDTF">2017-12-25T07:34:13Z</dcterms:modified>
</cp:coreProperties>
</file>