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2"/>
  </p:notesMasterIdLst>
  <p:handoutMasterIdLst>
    <p:handoutMasterId r:id="rId33"/>
  </p:handoutMasterIdLst>
  <p:sldIdLst>
    <p:sldId id="256" r:id="rId2"/>
    <p:sldId id="526" r:id="rId3"/>
    <p:sldId id="527" r:id="rId4"/>
    <p:sldId id="528" r:id="rId5"/>
    <p:sldId id="529" r:id="rId6"/>
    <p:sldId id="530" r:id="rId7"/>
    <p:sldId id="531" r:id="rId8"/>
    <p:sldId id="532" r:id="rId9"/>
    <p:sldId id="533" r:id="rId10"/>
    <p:sldId id="534" r:id="rId11"/>
    <p:sldId id="535" r:id="rId12"/>
    <p:sldId id="536" r:id="rId13"/>
    <p:sldId id="537" r:id="rId14"/>
    <p:sldId id="539" r:id="rId15"/>
    <p:sldId id="538" r:id="rId16"/>
    <p:sldId id="540" r:id="rId17"/>
    <p:sldId id="541" r:id="rId18"/>
    <p:sldId id="542" r:id="rId19"/>
    <p:sldId id="543" r:id="rId20"/>
    <p:sldId id="544" r:id="rId21"/>
    <p:sldId id="545" r:id="rId22"/>
    <p:sldId id="546" r:id="rId23"/>
    <p:sldId id="547" r:id="rId24"/>
    <p:sldId id="548" r:id="rId25"/>
    <p:sldId id="549" r:id="rId26"/>
    <p:sldId id="550" r:id="rId27"/>
    <p:sldId id="551" r:id="rId28"/>
    <p:sldId id="552" r:id="rId29"/>
    <p:sldId id="553" r:id="rId30"/>
    <p:sldId id="285" r:id="rId31"/>
  </p:sldIdLst>
  <p:sldSz cx="9144000" cy="5359400"/>
  <p:notesSz cx="6858000" cy="9144000"/>
  <p:defaultTextStyle>
    <a:defPPr>
      <a:defRPr lang="zh-CN"/>
    </a:defPPr>
    <a:lvl1pPr marL="0" algn="l" defTabSz="695960" rtl="0" eaLnBrk="1" latinLnBrk="0" hangingPunct="1">
      <a:defRPr sz="1370" kern="1200">
        <a:solidFill>
          <a:schemeClr val="tx1"/>
        </a:solidFill>
        <a:latin typeface="+mn-lt"/>
        <a:ea typeface="+mn-ea"/>
        <a:cs typeface="+mn-cs"/>
      </a:defRPr>
    </a:lvl1pPr>
    <a:lvl2pPr marL="347980" algn="l" defTabSz="695960" rtl="0" eaLnBrk="1" latinLnBrk="0" hangingPunct="1">
      <a:defRPr sz="1370" kern="1200">
        <a:solidFill>
          <a:schemeClr val="tx1"/>
        </a:solidFill>
        <a:latin typeface="+mn-lt"/>
        <a:ea typeface="+mn-ea"/>
        <a:cs typeface="+mn-cs"/>
      </a:defRPr>
    </a:lvl2pPr>
    <a:lvl3pPr marL="695960" algn="l" defTabSz="695960" rtl="0" eaLnBrk="1" latinLnBrk="0" hangingPunct="1">
      <a:defRPr sz="1370" kern="1200">
        <a:solidFill>
          <a:schemeClr val="tx1"/>
        </a:solidFill>
        <a:latin typeface="+mn-lt"/>
        <a:ea typeface="+mn-ea"/>
        <a:cs typeface="+mn-cs"/>
      </a:defRPr>
    </a:lvl3pPr>
    <a:lvl4pPr marL="1043940" algn="l" defTabSz="695960" rtl="0" eaLnBrk="1" latinLnBrk="0" hangingPunct="1">
      <a:defRPr sz="1370" kern="1200">
        <a:solidFill>
          <a:schemeClr val="tx1"/>
        </a:solidFill>
        <a:latin typeface="+mn-lt"/>
        <a:ea typeface="+mn-ea"/>
        <a:cs typeface="+mn-cs"/>
      </a:defRPr>
    </a:lvl4pPr>
    <a:lvl5pPr marL="1392555" algn="l" defTabSz="695960" rtl="0" eaLnBrk="1" latinLnBrk="0" hangingPunct="1">
      <a:defRPr sz="1370" kern="1200">
        <a:solidFill>
          <a:schemeClr val="tx1"/>
        </a:solidFill>
        <a:latin typeface="+mn-lt"/>
        <a:ea typeface="+mn-ea"/>
        <a:cs typeface="+mn-cs"/>
      </a:defRPr>
    </a:lvl5pPr>
    <a:lvl6pPr marL="1740535" algn="l" defTabSz="695960" rtl="0" eaLnBrk="1" latinLnBrk="0" hangingPunct="1">
      <a:defRPr sz="1370" kern="1200">
        <a:solidFill>
          <a:schemeClr val="tx1"/>
        </a:solidFill>
        <a:latin typeface="+mn-lt"/>
        <a:ea typeface="+mn-ea"/>
        <a:cs typeface="+mn-cs"/>
      </a:defRPr>
    </a:lvl6pPr>
    <a:lvl7pPr marL="2088515" algn="l" defTabSz="695960" rtl="0" eaLnBrk="1" latinLnBrk="0" hangingPunct="1">
      <a:defRPr sz="1370" kern="1200">
        <a:solidFill>
          <a:schemeClr val="tx1"/>
        </a:solidFill>
        <a:latin typeface="+mn-lt"/>
        <a:ea typeface="+mn-ea"/>
        <a:cs typeface="+mn-cs"/>
      </a:defRPr>
    </a:lvl7pPr>
    <a:lvl8pPr marL="2436495" algn="l" defTabSz="695960" rtl="0" eaLnBrk="1" latinLnBrk="0" hangingPunct="1">
      <a:defRPr sz="1370" kern="1200">
        <a:solidFill>
          <a:schemeClr val="tx1"/>
        </a:solidFill>
        <a:latin typeface="+mn-lt"/>
        <a:ea typeface="+mn-ea"/>
        <a:cs typeface="+mn-cs"/>
      </a:defRPr>
    </a:lvl8pPr>
    <a:lvl9pPr marL="2784475" algn="l" defTabSz="695960" rtl="0" eaLnBrk="1" latinLnBrk="0" hangingPunct="1">
      <a:defRPr sz="137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695D"/>
    <a:srgbClr val="45C1A4"/>
    <a:srgbClr val="B9D51F"/>
    <a:srgbClr val="0E7FB7"/>
    <a:srgbClr val="69B698"/>
    <a:srgbClr val="8E980F"/>
    <a:srgbClr val="EB3E0D"/>
    <a:srgbClr val="FBB8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03" autoAdjust="0"/>
    <p:restoredTop sz="94660"/>
  </p:normalViewPr>
  <p:slideViewPr>
    <p:cSldViewPr snapToGrid="0" showGuides="1">
      <p:cViewPr>
        <p:scale>
          <a:sx n="90" d="100"/>
          <a:sy n="90" d="100"/>
        </p:scale>
        <p:origin x="-900" y="-396"/>
      </p:cViewPr>
      <p:guideLst>
        <p:guide orient="horz" pos="1688"/>
        <p:guide orient="horz" pos="441"/>
        <p:guide orient="horz" pos="10"/>
        <p:guide pos="295"/>
        <p:guide pos="2925"/>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2017/12/29/Friday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21003850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EBD8FD-FC08-4F55-BE5F-954596004FE4}" type="datetimeFigureOut">
              <a:rPr lang="zh-CN" altLang="en-US" smtClean="0"/>
              <a:t>2017/12/29/Friday</a:t>
            </a:fld>
            <a:endParaRPr lang="zh-CN" altLang="en-US"/>
          </a:p>
        </p:txBody>
      </p:sp>
      <p:sp>
        <p:nvSpPr>
          <p:cNvPr id="4" name="幻灯片图像占位符 3"/>
          <p:cNvSpPr>
            <a:spLocks noGrp="1" noRot="1" noChangeAspect="1"/>
          </p:cNvSpPr>
          <p:nvPr>
            <p:ph type="sldImg" idx="2"/>
          </p:nvPr>
        </p:nvSpPr>
        <p:spPr>
          <a:xfrm>
            <a:off x="796925" y="1143000"/>
            <a:ext cx="526415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60E1FC-D544-47FC-A641-E97D5C5D6108}" type="slidenum">
              <a:rPr lang="zh-CN" altLang="en-US" smtClean="0"/>
              <a:t>‹#›</a:t>
            </a:fld>
            <a:endParaRPr lang="zh-CN" altLang="en-US"/>
          </a:p>
        </p:txBody>
      </p:sp>
    </p:spTree>
    <p:extLst>
      <p:ext uri="{BB962C8B-B14F-4D97-AF65-F5344CB8AC3E}">
        <p14:creationId xmlns:p14="http://schemas.microsoft.com/office/powerpoint/2010/main" val="2869158228"/>
      </p:ext>
    </p:extLst>
  </p:cSld>
  <p:clrMap bg1="lt1" tx1="dk1" bg2="lt2" tx2="dk2" accent1="accent1" accent2="accent2" accent3="accent3" accent4="accent4" accent5="accent5" accent6="accent6" hlink="hlink" folHlink="folHlink"/>
  <p:notesStyle>
    <a:lvl1pPr marL="0" algn="l" defTabSz="695960" rtl="0" eaLnBrk="1" latinLnBrk="0" hangingPunct="1">
      <a:defRPr sz="915" kern="1200">
        <a:solidFill>
          <a:schemeClr val="tx1"/>
        </a:solidFill>
        <a:latin typeface="+mn-lt"/>
        <a:ea typeface="+mn-ea"/>
        <a:cs typeface="+mn-cs"/>
      </a:defRPr>
    </a:lvl1pPr>
    <a:lvl2pPr marL="347980" algn="l" defTabSz="695960" rtl="0" eaLnBrk="1" latinLnBrk="0" hangingPunct="1">
      <a:defRPr sz="915" kern="1200">
        <a:solidFill>
          <a:schemeClr val="tx1"/>
        </a:solidFill>
        <a:latin typeface="+mn-lt"/>
        <a:ea typeface="+mn-ea"/>
        <a:cs typeface="+mn-cs"/>
      </a:defRPr>
    </a:lvl2pPr>
    <a:lvl3pPr marL="695960" algn="l" defTabSz="695960" rtl="0" eaLnBrk="1" latinLnBrk="0" hangingPunct="1">
      <a:defRPr sz="915" kern="1200">
        <a:solidFill>
          <a:schemeClr val="tx1"/>
        </a:solidFill>
        <a:latin typeface="+mn-lt"/>
        <a:ea typeface="+mn-ea"/>
        <a:cs typeface="+mn-cs"/>
      </a:defRPr>
    </a:lvl3pPr>
    <a:lvl4pPr marL="1043940" algn="l" defTabSz="695960" rtl="0" eaLnBrk="1" latinLnBrk="0" hangingPunct="1">
      <a:defRPr sz="915" kern="1200">
        <a:solidFill>
          <a:schemeClr val="tx1"/>
        </a:solidFill>
        <a:latin typeface="+mn-lt"/>
        <a:ea typeface="+mn-ea"/>
        <a:cs typeface="+mn-cs"/>
      </a:defRPr>
    </a:lvl4pPr>
    <a:lvl5pPr marL="1392555" algn="l" defTabSz="695960" rtl="0" eaLnBrk="1" latinLnBrk="0" hangingPunct="1">
      <a:defRPr sz="915" kern="1200">
        <a:solidFill>
          <a:schemeClr val="tx1"/>
        </a:solidFill>
        <a:latin typeface="+mn-lt"/>
        <a:ea typeface="+mn-ea"/>
        <a:cs typeface="+mn-cs"/>
      </a:defRPr>
    </a:lvl5pPr>
    <a:lvl6pPr marL="1740535" algn="l" defTabSz="695960" rtl="0" eaLnBrk="1" latinLnBrk="0" hangingPunct="1">
      <a:defRPr sz="915" kern="1200">
        <a:solidFill>
          <a:schemeClr val="tx1"/>
        </a:solidFill>
        <a:latin typeface="+mn-lt"/>
        <a:ea typeface="+mn-ea"/>
        <a:cs typeface="+mn-cs"/>
      </a:defRPr>
    </a:lvl6pPr>
    <a:lvl7pPr marL="2088515" algn="l" defTabSz="695960" rtl="0" eaLnBrk="1" latinLnBrk="0" hangingPunct="1">
      <a:defRPr sz="915" kern="1200">
        <a:solidFill>
          <a:schemeClr val="tx1"/>
        </a:solidFill>
        <a:latin typeface="+mn-lt"/>
        <a:ea typeface="+mn-ea"/>
        <a:cs typeface="+mn-cs"/>
      </a:defRPr>
    </a:lvl7pPr>
    <a:lvl8pPr marL="2436495" algn="l" defTabSz="695960" rtl="0" eaLnBrk="1" latinLnBrk="0" hangingPunct="1">
      <a:defRPr sz="915" kern="1200">
        <a:solidFill>
          <a:schemeClr val="tx1"/>
        </a:solidFill>
        <a:latin typeface="+mn-lt"/>
        <a:ea typeface="+mn-ea"/>
        <a:cs typeface="+mn-cs"/>
      </a:defRPr>
    </a:lvl8pPr>
    <a:lvl9pPr marL="2784475" algn="l" defTabSz="695960" rtl="0" eaLnBrk="1" latinLnBrk="0" hangingPunct="1">
      <a:defRPr sz="91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28</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29</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FD4D3-9565-4F24-A24E-E63553120A49}" type="slidenum">
              <a:rPr lang="zh-CN" altLang="en-US" smtClean="0"/>
              <a:t>30</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77108"/>
            <a:ext cx="6858000" cy="1865865"/>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814928"/>
            <a:ext cx="6858000" cy="1293947"/>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426692"/>
            <a:ext cx="7886700" cy="340049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85338"/>
            <a:ext cx="1971675" cy="4541844"/>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1" y="285338"/>
            <a:ext cx="5800725" cy="45418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426692"/>
            <a:ext cx="78867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9" y="1336131"/>
            <a:ext cx="7886700" cy="2229361"/>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9" y="3586581"/>
            <a:ext cx="7886700" cy="1172368"/>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426692"/>
            <a:ext cx="38862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426692"/>
            <a:ext cx="38862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85341"/>
            <a:ext cx="7886700" cy="1035903"/>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313798"/>
            <a:ext cx="3868340" cy="64387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957672"/>
            <a:ext cx="3868340" cy="287943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1" y="1313798"/>
            <a:ext cx="3887391" cy="64387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1" y="1957672"/>
            <a:ext cx="3887391" cy="287943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8" name="Footer Placeholder 7"/>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4" name="Footer Placeholder 3"/>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3" name="Footer Placeholder 2"/>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57295"/>
            <a:ext cx="2949178" cy="1250527"/>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71655"/>
            <a:ext cx="4629150" cy="3808648"/>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607822"/>
            <a:ext cx="2949178" cy="2978685"/>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57295"/>
            <a:ext cx="2949178" cy="1250527"/>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71655"/>
            <a:ext cx="4629150" cy="3808648"/>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607822"/>
            <a:ext cx="2949178" cy="2978685"/>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13" cstate="screen">
            <a:lum bright="70000" contrast="-70000"/>
            <a:extLst>
              <a:ext uri="{28A0092B-C50C-407E-A947-70E740481C1C}">
                <a14:useLocalDpi xmlns:a14="http://schemas.microsoft.com/office/drawing/2010/main"/>
              </a:ext>
            </a:extLst>
          </a:blip>
          <a:srcRect/>
          <a:stretch>
            <a:fillRect/>
          </a:stretch>
        </p:blipFill>
        <p:spPr>
          <a:xfrm flipV="1">
            <a:off x="-12699" y="-12700"/>
            <a:ext cx="9270999" cy="53721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a:stretch>
            <a:fillRect/>
          </a:stretch>
        </p:blipFill>
        <p:spPr>
          <a:xfrm rot="10800000">
            <a:off x="-524936" y="-152400"/>
            <a:ext cx="10519209" cy="6111137"/>
          </a:xfrm>
          <a:prstGeom prst="rect">
            <a:avLst/>
          </a:prstGeom>
        </p:spPr>
      </p:pic>
      <p:sp>
        <p:nvSpPr>
          <p:cNvPr id="7" name="TextBox 12"/>
          <p:cNvSpPr txBox="1"/>
          <p:nvPr/>
        </p:nvSpPr>
        <p:spPr>
          <a:xfrm>
            <a:off x="1845733" y="1660312"/>
            <a:ext cx="5274995" cy="1159952"/>
          </a:xfrm>
          <a:prstGeom prst="rect">
            <a:avLst/>
          </a:prstGeom>
          <a:noFill/>
        </p:spPr>
        <p:txBody>
          <a:bodyPr wrap="square" lIns="51453" tIns="25727" rIns="51453" bIns="25727" rtlCol="0" anchor="ctr">
            <a:spAutoFit/>
          </a:bodyPr>
          <a:lstStyle>
            <a:defPPr>
              <a:defRPr lang="zh-CN"/>
            </a:defPPr>
            <a:lvl1pPr algn="ctr">
              <a:defRPr sz="6000" b="1">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Arial" panose="020B0604020202020204" pitchFamily="34" charset="0"/>
                <a:ea typeface="微软雅黑" panose="020B0503020204020204" pitchFamily="34" charset="-122"/>
                <a:cs typeface="Arial" panose="020B0604020202020204" pitchFamily="34" charset="0"/>
              </a:defRPr>
            </a:lvl1pPr>
          </a:lstStyle>
          <a:p>
            <a:r>
              <a:rPr lang="zh-CN" altLang="en-US" sz="7200" b="0" dirty="0">
                <a:solidFill>
                  <a:schemeClr val="accent6">
                    <a:lumMod val="50000"/>
                  </a:schemeClr>
                </a:solidFill>
              </a:rPr>
              <a:t>市场营销学</a:t>
            </a:r>
            <a:endParaRPr lang="zh-CN" altLang="en-US" sz="7200" b="0" spc="300" dirty="0">
              <a:solidFill>
                <a:schemeClr val="accent6">
                  <a:lumMod val="50000"/>
                </a:schemeClr>
              </a:solidFill>
              <a:latin typeface="方正兰亭粗黑_GBK" panose="02000000000000000000" pitchFamily="2" charset="-122"/>
              <a:ea typeface="方正兰亭粗黑_GBK" panose="02000000000000000000" pitchFamily="2" charset="-122"/>
            </a:endParaRPr>
          </a:p>
        </p:txBody>
      </p:sp>
      <p:pic>
        <p:nvPicPr>
          <p:cNvPr id="15" name="图片占位符 1"/>
          <p:cNvPicPr>
            <a:picLocks noChangeAspect="1"/>
          </p:cNvPicPr>
          <p:nvPr/>
        </p:nvPicPr>
        <p:blipFill>
          <a:blip r:embed="rId4" cstate="screen">
            <a:grayscl/>
            <a:extLst>
              <a:ext uri="{28A0092B-C50C-407E-A947-70E740481C1C}">
                <a14:useLocalDpi xmlns:a14="http://schemas.microsoft.com/office/drawing/2010/main"/>
              </a:ext>
            </a:extLst>
          </a:blip>
          <a:stretch>
            <a:fillRect/>
          </a:stretch>
        </p:blipFill>
        <p:spPr>
          <a:xfrm>
            <a:off x="4127856" y="332534"/>
            <a:ext cx="1031164" cy="1031164"/>
          </a:xfrm>
          <a:prstGeom prst="ellipse">
            <a:avLst/>
          </a:prstGeom>
          <a:blipFill>
            <a:blip r:embed="rId5" cstate="screen">
              <a:grayscl/>
              <a:extLst>
                <a:ext uri="{28A0092B-C50C-407E-A947-70E740481C1C}">
                  <a14:useLocalDpi xmlns:a14="http://schemas.microsoft.com/office/drawing/2010/main"/>
                </a:ext>
              </a:extLst>
            </a:blip>
            <a:stretch>
              <a:fillRect/>
            </a:stretch>
          </a:blip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par>
                          <p:cTn id="12" fill="hold">
                            <p:stCondLst>
                              <p:cond delay="700"/>
                            </p:stCondLst>
                            <p:childTnLst>
                              <p:par>
                                <p:cTn id="13" presetID="31"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1000" fill="hold"/>
                                        <p:tgtEl>
                                          <p:spTgt spid="15"/>
                                        </p:tgtEl>
                                        <p:attrNameLst>
                                          <p:attrName>ppt_w</p:attrName>
                                        </p:attrNameLst>
                                      </p:cBhvr>
                                      <p:tavLst>
                                        <p:tav tm="0">
                                          <p:val>
                                            <p:fltVal val="0"/>
                                          </p:val>
                                        </p:tav>
                                        <p:tav tm="100000">
                                          <p:val>
                                            <p:strVal val="#ppt_w"/>
                                          </p:val>
                                        </p:tav>
                                      </p:tavLst>
                                    </p:anim>
                                    <p:anim calcmode="lin" valueType="num">
                                      <p:cBhvr>
                                        <p:cTn id="16" dur="1000" fill="hold"/>
                                        <p:tgtEl>
                                          <p:spTgt spid="15"/>
                                        </p:tgtEl>
                                        <p:attrNameLst>
                                          <p:attrName>ppt_h</p:attrName>
                                        </p:attrNameLst>
                                      </p:cBhvr>
                                      <p:tavLst>
                                        <p:tav tm="0">
                                          <p:val>
                                            <p:fltVal val="0"/>
                                          </p:val>
                                        </p:tav>
                                        <p:tav tm="100000">
                                          <p:val>
                                            <p:strVal val="#ppt_h"/>
                                          </p:val>
                                        </p:tav>
                                      </p:tavLst>
                                    </p:anim>
                                    <p:anim calcmode="lin" valueType="num">
                                      <p:cBhvr>
                                        <p:cTn id="17" dur="1000" fill="hold"/>
                                        <p:tgtEl>
                                          <p:spTgt spid="15"/>
                                        </p:tgtEl>
                                        <p:attrNameLst>
                                          <p:attrName>style.rotation</p:attrName>
                                        </p:attrNameLst>
                                      </p:cBhvr>
                                      <p:tavLst>
                                        <p:tav tm="0">
                                          <p:val>
                                            <p:fltVal val="90"/>
                                          </p:val>
                                        </p:tav>
                                        <p:tav tm="100000">
                                          <p:val>
                                            <p:fltVal val="0"/>
                                          </p:val>
                                        </p:tav>
                                      </p:tavLst>
                                    </p:anim>
                                    <p:animEffect transition="in" filter="fade">
                                      <p:cBhvr>
                                        <p:cTn id="18"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890809"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渠道行为及渠道组织</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55600" y="758197"/>
            <a:ext cx="8669866" cy="3539430"/>
          </a:xfrm>
          <a:prstGeom prst="rect">
            <a:avLst/>
          </a:prstGeom>
          <a:noFill/>
        </p:spPr>
        <p:txBody>
          <a:bodyPr wrap="square" rtlCol="0">
            <a:spAutoFit/>
          </a:bodyPr>
          <a:lstStyle/>
          <a:p>
            <a:r>
              <a:rPr lang="zh-CN" altLang="en-US" sz="2400" dirty="0" smtClean="0">
                <a:latin typeface="华文黑体"/>
                <a:ea typeface="华文黑体"/>
              </a:rPr>
              <a:t>二</a:t>
            </a:r>
            <a:r>
              <a:rPr lang="zh-CN" altLang="en-US" sz="2400" dirty="0">
                <a:latin typeface="华文黑体"/>
                <a:ea typeface="华文黑体"/>
              </a:rPr>
              <a:t>、纵向营销渠</a:t>
            </a:r>
            <a:r>
              <a:rPr lang="zh-CN" altLang="en-US" sz="2400" dirty="0" smtClean="0">
                <a:latin typeface="华文黑体"/>
                <a:ea typeface="华文黑体"/>
              </a:rPr>
              <a:t>道</a:t>
            </a:r>
            <a:endParaRPr lang="en-US" altLang="zh-CN" sz="2400" dirty="0" smtClean="0">
              <a:latin typeface="华文黑体"/>
              <a:ea typeface="华文黑体"/>
            </a:endParaRPr>
          </a:p>
          <a:p>
            <a:pPr indent="541338"/>
            <a:r>
              <a:rPr lang="zh-CN" altLang="en-US" sz="2000" dirty="0">
                <a:latin typeface="华文黑体"/>
                <a:ea typeface="华文黑体"/>
              </a:rPr>
              <a:t>纵向营销系统是由生产商、批发商和零售商形成的统一整体</a:t>
            </a:r>
            <a:r>
              <a:rPr lang="en-US" altLang="zh-CN" sz="2000" dirty="0">
                <a:latin typeface="华文黑体"/>
                <a:ea typeface="华文黑体"/>
              </a:rPr>
              <a:t>.</a:t>
            </a:r>
            <a:r>
              <a:rPr lang="zh-CN" altLang="en-US" sz="2000" dirty="0">
                <a:latin typeface="华文黑体"/>
                <a:ea typeface="华文黑体"/>
              </a:rPr>
              <a:t>其特点是存在着控制</a:t>
            </a:r>
            <a:r>
              <a:rPr lang="en-US" altLang="zh-CN" sz="2000" dirty="0">
                <a:latin typeface="华文黑体"/>
                <a:ea typeface="华文黑体"/>
              </a:rPr>
              <a:t>(</a:t>
            </a:r>
            <a:r>
              <a:rPr lang="zh-CN" altLang="en-US" sz="2000" dirty="0" smtClean="0">
                <a:latin typeface="华文黑体"/>
                <a:ea typeface="华文黑体"/>
              </a:rPr>
              <a:t>所属</a:t>
            </a:r>
            <a:r>
              <a:rPr lang="zh-CN" altLang="en-US" sz="2000" dirty="0">
                <a:latin typeface="华文黑体"/>
                <a:ea typeface="华文黑体"/>
              </a:rPr>
              <a:t>或市场势力</a:t>
            </a:r>
            <a:r>
              <a:rPr lang="en-US" altLang="zh-CN" sz="2000" dirty="0">
                <a:latin typeface="华文黑体"/>
                <a:ea typeface="华文黑体"/>
              </a:rPr>
              <a:t>).</a:t>
            </a:r>
            <a:r>
              <a:rPr lang="zh-CN" altLang="en-US" sz="2000" dirty="0">
                <a:latin typeface="华文黑体"/>
                <a:ea typeface="华文黑体"/>
              </a:rPr>
              <a:t>一个渠道成员拥有其他成员</a:t>
            </a:r>
            <a:r>
              <a:rPr lang="en-US" altLang="zh-CN" sz="2000" dirty="0">
                <a:latin typeface="华文黑体"/>
                <a:ea typeface="华文黑体"/>
              </a:rPr>
              <a:t>,</a:t>
            </a:r>
            <a:r>
              <a:rPr lang="zh-CN" altLang="en-US" sz="2000" dirty="0">
                <a:latin typeface="华文黑体"/>
                <a:ea typeface="华文黑体"/>
              </a:rPr>
              <a:t>或者与他们签有合同</a:t>
            </a:r>
            <a:r>
              <a:rPr lang="en-US" altLang="zh-CN" sz="2000" dirty="0">
                <a:latin typeface="华文黑体"/>
                <a:ea typeface="华文黑体"/>
              </a:rPr>
              <a:t>,</a:t>
            </a:r>
            <a:r>
              <a:rPr lang="zh-CN" altLang="en-US" sz="2000" dirty="0">
                <a:latin typeface="华文黑体"/>
                <a:ea typeface="华文黑体"/>
              </a:rPr>
              <a:t>或</a:t>
            </a:r>
            <a:r>
              <a:rPr lang="zh-CN" altLang="en-US" sz="2000" dirty="0" smtClean="0">
                <a:latin typeface="华文黑体"/>
                <a:ea typeface="华文黑体"/>
              </a:rPr>
              <a:t>者拥有极大权力可迫使</a:t>
            </a:r>
            <a:r>
              <a:rPr lang="zh-CN" altLang="en-US" sz="2000" dirty="0">
                <a:latin typeface="华文黑体"/>
                <a:ea typeface="华文黑体"/>
              </a:rPr>
              <a:t>其他成员合作</a:t>
            </a:r>
            <a:r>
              <a:rPr lang="en-US" altLang="zh-CN" sz="2000" dirty="0">
                <a:latin typeface="华文黑体"/>
                <a:ea typeface="华文黑体"/>
              </a:rPr>
              <a:t>.</a:t>
            </a:r>
            <a:r>
              <a:rPr lang="zh-CN" altLang="en-US" sz="2000" dirty="0">
                <a:latin typeface="华文黑体"/>
                <a:ea typeface="华文黑体"/>
              </a:rPr>
              <a:t>纵向渠道可由生产商</a:t>
            </a:r>
            <a:r>
              <a:rPr lang="en-US" altLang="zh-CN" sz="2000" dirty="0">
                <a:latin typeface="华文黑体"/>
                <a:ea typeface="华文黑体"/>
              </a:rPr>
              <a:t>,</a:t>
            </a:r>
            <a:r>
              <a:rPr lang="zh-CN" altLang="en-US" sz="2000" dirty="0">
                <a:latin typeface="华文黑体"/>
                <a:ea typeface="华文黑体"/>
              </a:rPr>
              <a:t>也可由批发商或零售商控制</a:t>
            </a:r>
            <a:r>
              <a:rPr lang="en-US" altLang="zh-CN" sz="2000" dirty="0">
                <a:latin typeface="华文黑体"/>
                <a:ea typeface="华文黑体"/>
              </a:rPr>
              <a:t>.</a:t>
            </a:r>
            <a:r>
              <a:rPr lang="zh-CN" altLang="en-US" sz="2000" dirty="0">
                <a:latin typeface="华文黑体"/>
                <a:ea typeface="华文黑体"/>
              </a:rPr>
              <a:t>纵向营销系统</a:t>
            </a:r>
            <a:r>
              <a:rPr lang="zh-CN" altLang="en-US" sz="2000" dirty="0" smtClean="0">
                <a:latin typeface="华文黑体"/>
                <a:ea typeface="华文黑体"/>
              </a:rPr>
              <a:t>的出现是为了控制渠</a:t>
            </a:r>
            <a:r>
              <a:rPr lang="zh-CN" altLang="en-US" sz="2000" dirty="0">
                <a:latin typeface="华文黑体"/>
                <a:ea typeface="华文黑体"/>
              </a:rPr>
              <a:t>道行为和管理渠道冲突</a:t>
            </a:r>
            <a:r>
              <a:rPr lang="en-US" altLang="zh-CN" sz="2000" dirty="0">
                <a:latin typeface="华文黑体"/>
                <a:ea typeface="华文黑体"/>
              </a:rPr>
              <a:t>.</a:t>
            </a:r>
            <a:r>
              <a:rPr lang="zh-CN" altLang="en-US" sz="2000" dirty="0">
                <a:latin typeface="华文黑体"/>
                <a:ea typeface="华文黑体"/>
              </a:rPr>
              <a:t>它们依靠经营规模、讨价还价</a:t>
            </a:r>
            <a:r>
              <a:rPr lang="zh-CN" altLang="en-US" sz="2000" dirty="0" smtClean="0">
                <a:latin typeface="华文黑体"/>
                <a:ea typeface="华文黑体"/>
              </a:rPr>
              <a:t>的能力以及消除重复服务来达到经济节约</a:t>
            </a:r>
            <a:r>
              <a:rPr lang="zh-CN" altLang="en-US" sz="2000" dirty="0">
                <a:latin typeface="华文黑体"/>
                <a:ea typeface="华文黑体"/>
              </a:rPr>
              <a:t>的目的</a:t>
            </a:r>
            <a:r>
              <a:rPr lang="en-US" altLang="zh-CN" sz="2000" dirty="0" smtClean="0">
                <a:latin typeface="华文黑体"/>
                <a:ea typeface="华文黑体"/>
              </a:rPr>
              <a:t>.</a:t>
            </a:r>
          </a:p>
          <a:p>
            <a:pPr indent="541338"/>
            <a:r>
              <a:rPr lang="zh-CN" altLang="en-US" sz="2000" dirty="0">
                <a:latin typeface="华文黑体"/>
                <a:ea typeface="华文黑体"/>
              </a:rPr>
              <a:t>纵向营销系统</a:t>
            </a:r>
            <a:r>
              <a:rPr lang="zh-CN" altLang="en-US" sz="2000" dirty="0" smtClean="0">
                <a:latin typeface="华文黑体"/>
                <a:ea typeface="华文黑体"/>
              </a:rPr>
              <a:t>主要有三种类型</a:t>
            </a:r>
            <a:r>
              <a:rPr lang="en-US" altLang="zh-CN" sz="2000" dirty="0" smtClean="0">
                <a:latin typeface="华文黑体"/>
                <a:ea typeface="华文黑体"/>
              </a:rPr>
              <a:t>,</a:t>
            </a:r>
            <a:r>
              <a:rPr lang="zh-CN" altLang="en-US" sz="2000" dirty="0" smtClean="0">
                <a:latin typeface="华文黑体"/>
                <a:ea typeface="华文黑体"/>
              </a:rPr>
              <a:t> 都</a:t>
            </a:r>
            <a:r>
              <a:rPr lang="zh-CN" altLang="en-US" sz="2000" dirty="0">
                <a:latin typeface="华文黑体"/>
                <a:ea typeface="华文黑体"/>
              </a:rPr>
              <a:t>采用了不同方式建立的渠道领导和权利</a:t>
            </a:r>
            <a:r>
              <a:rPr lang="en-US" altLang="zh-CN" sz="2000" dirty="0">
                <a:latin typeface="华文黑体"/>
                <a:ea typeface="华文黑体"/>
              </a:rPr>
              <a:t>.</a:t>
            </a:r>
            <a:r>
              <a:rPr lang="zh-CN" altLang="en-US" sz="2000" dirty="0" smtClean="0">
                <a:latin typeface="华文黑体"/>
                <a:ea typeface="华文黑体"/>
              </a:rPr>
              <a:t>在公司化纵向营销系统中</a:t>
            </a:r>
            <a:r>
              <a:rPr lang="en-US" altLang="zh-CN" sz="2000" dirty="0">
                <a:latin typeface="华文黑体"/>
                <a:ea typeface="华文黑体"/>
              </a:rPr>
              <a:t>,</a:t>
            </a:r>
            <a:r>
              <a:rPr lang="zh-CN" altLang="en-US" sz="2000" dirty="0">
                <a:latin typeface="华文黑体"/>
                <a:ea typeface="华文黑体"/>
              </a:rPr>
              <a:t>协调和冲突管理是靠不同渠道层次上的共同所有权来实现的</a:t>
            </a:r>
            <a:r>
              <a:rPr lang="en-US" altLang="zh-CN" sz="2000" dirty="0">
                <a:latin typeface="华文黑体"/>
                <a:ea typeface="华文黑体"/>
              </a:rPr>
              <a:t>.</a:t>
            </a:r>
            <a:r>
              <a:rPr lang="zh-CN" altLang="en-US" sz="2000" dirty="0" smtClean="0">
                <a:latin typeface="华文黑体"/>
                <a:ea typeface="华文黑体"/>
              </a:rPr>
              <a:t>在契约式纵向营销系统中</a:t>
            </a:r>
            <a:r>
              <a:rPr lang="en-US" altLang="zh-CN" sz="2000" dirty="0">
                <a:latin typeface="华文黑体"/>
                <a:ea typeface="华文黑体"/>
              </a:rPr>
              <a:t>,</a:t>
            </a:r>
            <a:r>
              <a:rPr lang="zh-CN" altLang="en-US" sz="2000" dirty="0">
                <a:latin typeface="华文黑体"/>
                <a:ea typeface="华文黑体"/>
              </a:rPr>
              <a:t>则是通过渠道成员之间的协议来实现的</a:t>
            </a:r>
            <a:r>
              <a:rPr lang="en-US" altLang="zh-CN" sz="2000" dirty="0">
                <a:latin typeface="华文黑体"/>
                <a:ea typeface="华文黑体"/>
              </a:rPr>
              <a:t>.</a:t>
            </a:r>
            <a:r>
              <a:rPr lang="zh-CN" altLang="en-US" sz="2000" dirty="0">
                <a:latin typeface="华文黑体"/>
                <a:ea typeface="华文黑体"/>
              </a:rPr>
              <a:t>而在管理纵向系统中</a:t>
            </a:r>
            <a:r>
              <a:rPr lang="en-US" altLang="zh-CN" sz="2000" dirty="0">
                <a:latin typeface="华文黑体"/>
                <a:ea typeface="华文黑体"/>
              </a:rPr>
              <a:t>,</a:t>
            </a:r>
            <a:r>
              <a:rPr lang="zh-CN" altLang="en-US" sz="2000" dirty="0" smtClean="0">
                <a:latin typeface="华文黑体"/>
                <a:ea typeface="华文黑体"/>
              </a:rPr>
              <a:t>是由一个或几个</a:t>
            </a:r>
            <a:r>
              <a:rPr lang="zh-CN" altLang="en-US" sz="2000" dirty="0">
                <a:latin typeface="华文黑体"/>
                <a:ea typeface="华文黑体"/>
              </a:rPr>
              <a:t>突出的渠道成员来行使领导权的</a:t>
            </a:r>
            <a:r>
              <a:rPr lang="en-US" altLang="zh-CN" sz="2000" dirty="0">
                <a:latin typeface="华文黑体"/>
                <a:ea typeface="华文黑体"/>
              </a:rPr>
              <a:t>.</a:t>
            </a:r>
          </a:p>
        </p:txBody>
      </p:sp>
    </p:spTree>
    <p:extLst>
      <p:ext uri="{BB962C8B-B14F-4D97-AF65-F5344CB8AC3E}">
        <p14:creationId xmlns:p14="http://schemas.microsoft.com/office/powerpoint/2010/main" val="229699746"/>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890809"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渠道行为及渠道组织</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70935" y="673532"/>
            <a:ext cx="8788400" cy="4154983"/>
          </a:xfrm>
          <a:prstGeom prst="rect">
            <a:avLst/>
          </a:prstGeom>
          <a:noFill/>
        </p:spPr>
        <p:txBody>
          <a:bodyPr wrap="square" rtlCol="0">
            <a:spAutoFit/>
          </a:bodyPr>
          <a:lstStyle/>
          <a:p>
            <a:r>
              <a:rPr lang="zh-CN" altLang="en-US" sz="2400" dirty="0" smtClean="0">
                <a:latin typeface="华文黑体"/>
                <a:ea typeface="华文黑体"/>
              </a:rPr>
              <a:t>二</a:t>
            </a:r>
            <a:r>
              <a:rPr lang="zh-CN" altLang="en-US" sz="2400" dirty="0">
                <a:latin typeface="华文黑体"/>
                <a:ea typeface="华文黑体"/>
              </a:rPr>
              <a:t>、纵向营销渠</a:t>
            </a:r>
            <a:r>
              <a:rPr lang="zh-CN" altLang="en-US" sz="2400" dirty="0" smtClean="0">
                <a:latin typeface="华文黑体"/>
                <a:ea typeface="华文黑体"/>
              </a:rPr>
              <a:t>道</a:t>
            </a:r>
            <a:endParaRPr lang="en-US" altLang="zh-CN" sz="2400" dirty="0" smtClean="0">
              <a:latin typeface="华文黑体"/>
              <a:ea typeface="华文黑体"/>
            </a:endParaRPr>
          </a:p>
          <a:p>
            <a:pPr indent="627063"/>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公司化纵向营销系统</a:t>
            </a:r>
          </a:p>
          <a:p>
            <a:pPr indent="627063"/>
            <a:r>
              <a:rPr lang="zh-CN" altLang="en-US" sz="2000" dirty="0">
                <a:latin typeface="华文黑体"/>
                <a:ea typeface="华文黑体"/>
              </a:rPr>
              <a:t>公司化纵向营销系统是在单一所有权下把生产和销售这两个连续阶段结合在一起的</a:t>
            </a:r>
            <a:r>
              <a:rPr lang="en-US" altLang="zh-CN" sz="2000" dirty="0" smtClean="0">
                <a:latin typeface="华文黑体"/>
                <a:ea typeface="华文黑体"/>
              </a:rPr>
              <a:t>.</a:t>
            </a:r>
            <a:r>
              <a:rPr lang="zh-CN" altLang="en-US" sz="2000" dirty="0" smtClean="0">
                <a:latin typeface="华文黑体"/>
                <a:ea typeface="华文黑体"/>
              </a:rPr>
              <a:t>在这个系统中</a:t>
            </a:r>
            <a:r>
              <a:rPr lang="en-US" altLang="zh-CN" sz="2000" dirty="0">
                <a:latin typeface="华文黑体"/>
                <a:ea typeface="华文黑体"/>
              </a:rPr>
              <a:t>,</a:t>
            </a:r>
            <a:r>
              <a:rPr lang="zh-CN" altLang="en-US" sz="2000" dirty="0">
                <a:latin typeface="华文黑体"/>
                <a:ea typeface="华文黑体"/>
              </a:rPr>
              <a:t>合作和冲突管理是通过正规的组织渠道进行的</a:t>
            </a:r>
            <a:r>
              <a:rPr lang="en-US" altLang="zh-CN"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契约式纵向营销系统</a:t>
            </a:r>
          </a:p>
          <a:p>
            <a:pPr indent="627063"/>
            <a:r>
              <a:rPr lang="zh-CN" altLang="en-US" sz="2000" dirty="0">
                <a:latin typeface="华文黑体"/>
                <a:ea typeface="华文黑体"/>
              </a:rPr>
              <a:t>契约式纵向营销系统是在不同生产和销售层次的独立企业以契约的形式结合为一体</a:t>
            </a:r>
            <a:r>
              <a:rPr lang="en-US" altLang="zh-CN" sz="2000" dirty="0" smtClean="0">
                <a:latin typeface="华文黑体"/>
                <a:ea typeface="华文黑体"/>
              </a:rPr>
              <a:t>,</a:t>
            </a:r>
            <a:r>
              <a:rPr lang="zh-CN" altLang="en-US" sz="2000" dirty="0" smtClean="0">
                <a:latin typeface="华文黑体"/>
                <a:ea typeface="华文黑体"/>
              </a:rPr>
              <a:t>以取得单独经营时</a:t>
            </a:r>
            <a:r>
              <a:rPr lang="zh-CN" altLang="en-US" sz="2000" dirty="0">
                <a:latin typeface="华文黑体"/>
                <a:ea typeface="华文黑体"/>
              </a:rPr>
              <a:t>所不能达到的经济利益或销售效果</a:t>
            </a:r>
            <a:r>
              <a:rPr lang="en-US" altLang="zh-CN" sz="2000" dirty="0">
                <a:latin typeface="华文黑体"/>
                <a:ea typeface="华文黑体"/>
              </a:rPr>
              <a:t>.</a:t>
            </a:r>
            <a:r>
              <a:rPr lang="zh-CN" altLang="en-US" sz="2000" dirty="0">
                <a:latin typeface="华文黑体"/>
                <a:ea typeface="华文黑体"/>
              </a:rPr>
              <a:t>最近几年</a:t>
            </a:r>
            <a:r>
              <a:rPr lang="en-US" altLang="zh-CN" sz="2000" dirty="0">
                <a:latin typeface="华文黑体"/>
                <a:ea typeface="华文黑体"/>
              </a:rPr>
              <a:t>,</a:t>
            </a:r>
            <a:r>
              <a:rPr lang="zh-CN" altLang="en-US" sz="2000" dirty="0" smtClean="0">
                <a:latin typeface="华文黑体"/>
                <a:ea typeface="华文黑体"/>
              </a:rPr>
              <a:t>契约式纵向营销系统发展得很</a:t>
            </a:r>
            <a:r>
              <a:rPr lang="zh-CN" altLang="en-US" sz="2000" dirty="0">
                <a:latin typeface="华文黑体"/>
                <a:ea typeface="华文黑体"/>
              </a:rPr>
              <a:t>快的三种类型是批发商组织的自愿连锁店、零售合作社和特许专卖机构</a:t>
            </a:r>
            <a:r>
              <a:rPr lang="en-US" altLang="zh-CN"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管理纵向营销系统</a:t>
            </a:r>
          </a:p>
          <a:p>
            <a:pPr indent="627063"/>
            <a:r>
              <a:rPr lang="zh-CN" altLang="en-US" sz="2000" dirty="0">
                <a:latin typeface="华文黑体"/>
                <a:ea typeface="华文黑体"/>
              </a:rPr>
              <a:t>管理纵向营销系统是在不通过共同所有权或契约</a:t>
            </a:r>
            <a:r>
              <a:rPr lang="en-US" altLang="zh-CN" sz="2000" dirty="0">
                <a:latin typeface="华文黑体"/>
                <a:ea typeface="华文黑体"/>
              </a:rPr>
              <a:t>,</a:t>
            </a:r>
            <a:r>
              <a:rPr lang="zh-CN" altLang="en-US" sz="2000" dirty="0">
                <a:latin typeface="华文黑体"/>
                <a:ea typeface="华文黑体"/>
              </a:rPr>
              <a:t>而是以某一方的规模和权</a:t>
            </a:r>
            <a:r>
              <a:rPr lang="zh-CN" altLang="en-US" sz="2000" dirty="0" smtClean="0">
                <a:latin typeface="华文黑体"/>
                <a:ea typeface="华文黑体"/>
              </a:rPr>
              <a:t>力来协调生产和销售</a:t>
            </a:r>
            <a:r>
              <a:rPr lang="zh-CN" altLang="en-US" sz="2000" dirty="0">
                <a:latin typeface="华文黑体"/>
                <a:ea typeface="华文黑体"/>
              </a:rPr>
              <a:t>的连续阶段的一种形式</a:t>
            </a:r>
            <a:r>
              <a:rPr lang="en-US" altLang="zh-CN" sz="2000" dirty="0">
                <a:latin typeface="华文黑体"/>
                <a:ea typeface="华文黑体"/>
              </a:rPr>
              <a:t>.</a:t>
            </a:r>
            <a:r>
              <a:rPr lang="zh-CN" altLang="en-US" sz="2000" dirty="0">
                <a:latin typeface="华文黑体"/>
                <a:ea typeface="华文黑体"/>
              </a:rPr>
              <a:t>拥有优势品牌的生产商可以得到转售商强有力的贸</a:t>
            </a:r>
            <a:r>
              <a:rPr lang="zh-CN" altLang="en-US" sz="2000" dirty="0" smtClean="0">
                <a:latin typeface="华文黑体"/>
                <a:ea typeface="华文黑体"/>
              </a:rPr>
              <a:t>易合作和</a:t>
            </a:r>
            <a:r>
              <a:rPr lang="zh-CN" altLang="en-US" sz="2000" dirty="0">
                <a:latin typeface="华文黑体"/>
                <a:ea typeface="华文黑体"/>
              </a:rPr>
              <a:t>支持</a:t>
            </a:r>
            <a:r>
              <a:rPr lang="en-US" altLang="zh-CN" sz="2000" dirty="0">
                <a:latin typeface="华文黑体"/>
                <a:ea typeface="华文黑体"/>
              </a:rPr>
              <a:t>.</a:t>
            </a:r>
          </a:p>
        </p:txBody>
      </p:sp>
    </p:spTree>
    <p:extLst>
      <p:ext uri="{BB962C8B-B14F-4D97-AF65-F5344CB8AC3E}">
        <p14:creationId xmlns:p14="http://schemas.microsoft.com/office/powerpoint/2010/main" val="1929815800"/>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890809"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渠道行为及渠道组织</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70935" y="673532"/>
            <a:ext cx="8788400" cy="3046988"/>
          </a:xfrm>
          <a:prstGeom prst="rect">
            <a:avLst/>
          </a:prstGeom>
          <a:noFill/>
        </p:spPr>
        <p:txBody>
          <a:bodyPr wrap="square" rtlCol="0">
            <a:spAutoFit/>
          </a:bodyPr>
          <a:lstStyle/>
          <a:p>
            <a:r>
              <a:rPr lang="zh-CN" altLang="en-US" sz="2400" dirty="0">
                <a:latin typeface="华文黑体"/>
                <a:ea typeface="华文黑体"/>
              </a:rPr>
              <a:t>三、横向营销系统</a:t>
            </a:r>
          </a:p>
          <a:p>
            <a:pPr indent="627063"/>
            <a:endParaRPr lang="en-US" altLang="zh-CN" sz="2400" dirty="0" smtClean="0">
              <a:latin typeface="华文黑体"/>
              <a:ea typeface="华文黑体"/>
            </a:endParaRPr>
          </a:p>
          <a:p>
            <a:pPr indent="627063"/>
            <a:r>
              <a:rPr lang="zh-CN" altLang="en-US" sz="2400" dirty="0" smtClean="0">
                <a:latin typeface="华文黑体"/>
                <a:ea typeface="华文黑体"/>
              </a:rPr>
              <a:t>横向营销系统</a:t>
            </a:r>
            <a:r>
              <a:rPr lang="zh-CN" altLang="en-US" sz="2400" dirty="0">
                <a:latin typeface="华文黑体"/>
                <a:ea typeface="华文黑体"/>
              </a:rPr>
              <a:t>即指在同一层次上的两家或多家企业联合起来开拓新的营销机会</a:t>
            </a:r>
            <a:r>
              <a:rPr lang="en-US" altLang="zh-CN" sz="2400" dirty="0">
                <a:latin typeface="华文黑体"/>
                <a:ea typeface="华文黑体"/>
              </a:rPr>
              <a:t>.</a:t>
            </a:r>
            <a:r>
              <a:rPr lang="zh-CN" altLang="en-US" sz="2400" dirty="0" smtClean="0">
                <a:latin typeface="华文黑体"/>
                <a:ea typeface="华文黑体"/>
              </a:rPr>
              <a:t>通过共同</a:t>
            </a:r>
            <a:r>
              <a:rPr lang="zh-CN" altLang="en-US" sz="2400" dirty="0">
                <a:latin typeface="华文黑体"/>
                <a:ea typeface="华文黑体"/>
              </a:rPr>
              <a:t>合作</a:t>
            </a:r>
            <a:r>
              <a:rPr lang="en-US" altLang="zh-CN" sz="2400" dirty="0">
                <a:latin typeface="华文黑体"/>
                <a:ea typeface="华文黑体"/>
              </a:rPr>
              <a:t>,</a:t>
            </a:r>
            <a:r>
              <a:rPr lang="zh-CN" altLang="en-US" sz="2400" dirty="0">
                <a:latin typeface="华文黑体"/>
                <a:ea typeface="华文黑体"/>
              </a:rPr>
              <a:t>企业可以联合资金、生产力或营销资源来实现一个企业不能单独完成的工作</a:t>
            </a:r>
            <a:r>
              <a:rPr lang="en-US" altLang="zh-CN" sz="2400" dirty="0">
                <a:latin typeface="华文黑体"/>
                <a:ea typeface="华文黑体"/>
              </a:rPr>
              <a:t>.</a:t>
            </a:r>
            <a:r>
              <a:rPr lang="zh-CN" altLang="en-US" sz="2400" dirty="0" smtClean="0">
                <a:latin typeface="华文黑体"/>
                <a:ea typeface="华文黑体"/>
              </a:rPr>
              <a:t>企业可以和竞争对手或非竞争对手联合</a:t>
            </a:r>
            <a:r>
              <a:rPr lang="en-US" altLang="zh-CN" sz="2400" dirty="0">
                <a:latin typeface="华文黑体"/>
                <a:ea typeface="华文黑体"/>
              </a:rPr>
              <a:t>,</a:t>
            </a:r>
            <a:r>
              <a:rPr lang="zh-CN" altLang="en-US" sz="2400" dirty="0">
                <a:latin typeface="华文黑体"/>
                <a:ea typeface="华文黑体"/>
              </a:rPr>
              <a:t>也可以暂时或永久地相互合作</a:t>
            </a:r>
            <a:r>
              <a:rPr lang="en-US" altLang="zh-CN" sz="2400" dirty="0">
                <a:latin typeface="华文黑体"/>
                <a:ea typeface="华文黑体"/>
              </a:rPr>
              <a:t>,</a:t>
            </a:r>
            <a:r>
              <a:rPr lang="zh-CN" altLang="en-US" sz="2400" dirty="0">
                <a:latin typeface="华文黑体"/>
                <a:ea typeface="华文黑体"/>
              </a:rPr>
              <a:t>或者单独建立一个</a:t>
            </a:r>
            <a:r>
              <a:rPr lang="zh-CN" altLang="en-US" sz="2400" dirty="0" smtClean="0">
                <a:latin typeface="华文黑体"/>
                <a:ea typeface="华文黑体"/>
              </a:rPr>
              <a:t>公司</a:t>
            </a:r>
            <a:r>
              <a:rPr lang="en-US" altLang="zh-CN" sz="2400" dirty="0">
                <a:latin typeface="华文黑体"/>
                <a:ea typeface="华文黑体"/>
              </a:rPr>
              <a:t>.</a:t>
            </a:r>
            <a:r>
              <a:rPr lang="zh-CN" altLang="en-US" sz="2400" dirty="0">
                <a:latin typeface="华文黑体"/>
                <a:ea typeface="华文黑体"/>
              </a:rPr>
              <a:t>这些横向营销系统的数量在最近几年呈迅猛增长的态势</a:t>
            </a:r>
            <a:r>
              <a:rPr lang="en-US" altLang="zh-CN" sz="2400" dirty="0">
                <a:latin typeface="华文黑体"/>
                <a:ea typeface="华文黑体"/>
              </a:rPr>
              <a:t>,</a:t>
            </a:r>
            <a:r>
              <a:rPr lang="zh-CN" altLang="en-US" sz="2400" dirty="0">
                <a:latin typeface="华文黑体"/>
                <a:ea typeface="华文黑体"/>
              </a:rPr>
              <a:t>并且还会增长下去</a:t>
            </a:r>
            <a:r>
              <a:rPr lang="en-US" altLang="zh-CN" sz="2400" dirty="0">
                <a:latin typeface="华文黑体"/>
                <a:ea typeface="华文黑体"/>
              </a:rPr>
              <a:t>.</a:t>
            </a:r>
            <a:endParaRPr lang="en-US" altLang="zh-CN" sz="2000" dirty="0">
              <a:latin typeface="华文黑体"/>
              <a:ea typeface="华文黑体"/>
            </a:endParaRPr>
          </a:p>
        </p:txBody>
      </p:sp>
    </p:spTree>
    <p:extLst>
      <p:ext uri="{BB962C8B-B14F-4D97-AF65-F5344CB8AC3E}">
        <p14:creationId xmlns:p14="http://schemas.microsoft.com/office/powerpoint/2010/main" val="775267072"/>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890809"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渠道行为及渠道组织</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70935" y="673532"/>
            <a:ext cx="8788400" cy="4154983"/>
          </a:xfrm>
          <a:prstGeom prst="rect">
            <a:avLst/>
          </a:prstGeom>
          <a:noFill/>
        </p:spPr>
        <p:txBody>
          <a:bodyPr wrap="square" rtlCol="0">
            <a:spAutoFit/>
          </a:bodyPr>
          <a:lstStyle/>
          <a:p>
            <a:r>
              <a:rPr lang="zh-CN" altLang="en-US" sz="2400" dirty="0">
                <a:latin typeface="华文黑体"/>
                <a:ea typeface="华文黑体"/>
              </a:rPr>
              <a:t>四、混合营销系统</a:t>
            </a:r>
          </a:p>
          <a:p>
            <a:pPr indent="627063"/>
            <a:r>
              <a:rPr lang="zh-CN" altLang="en-US" sz="2400" dirty="0">
                <a:latin typeface="华文黑体"/>
                <a:ea typeface="华文黑体"/>
              </a:rPr>
              <a:t>过去</a:t>
            </a:r>
            <a:r>
              <a:rPr lang="en-US" altLang="zh-CN" sz="2400" dirty="0">
                <a:latin typeface="华文黑体"/>
                <a:ea typeface="华文黑体"/>
              </a:rPr>
              <a:t>,</a:t>
            </a:r>
            <a:r>
              <a:rPr lang="zh-CN" altLang="en-US" sz="2400" dirty="0">
                <a:latin typeface="华文黑体"/>
                <a:ea typeface="华文黑体"/>
              </a:rPr>
              <a:t>许多企业用一个渠道向一个市场或细分市场销售产品</a:t>
            </a:r>
            <a:r>
              <a:rPr lang="en-US" altLang="zh-CN" sz="2400" dirty="0">
                <a:latin typeface="华文黑体"/>
                <a:ea typeface="华文黑体"/>
              </a:rPr>
              <a:t>,</a:t>
            </a:r>
            <a:r>
              <a:rPr lang="zh-CN" altLang="en-US" sz="2400" dirty="0">
                <a:latin typeface="华文黑体"/>
                <a:ea typeface="华文黑体"/>
              </a:rPr>
              <a:t>现在</a:t>
            </a:r>
            <a:r>
              <a:rPr lang="en-US" altLang="zh-CN" sz="2400" dirty="0">
                <a:latin typeface="华文黑体"/>
                <a:ea typeface="华文黑体"/>
              </a:rPr>
              <a:t>,</a:t>
            </a:r>
            <a:r>
              <a:rPr lang="zh-CN" altLang="en-US" sz="2400" dirty="0">
                <a:latin typeface="华文黑体"/>
                <a:ea typeface="华文黑体"/>
              </a:rPr>
              <a:t>随着顾客细分</a:t>
            </a:r>
            <a:r>
              <a:rPr lang="zh-CN" altLang="en-US" sz="2400" dirty="0" smtClean="0">
                <a:latin typeface="华文黑体"/>
                <a:ea typeface="华文黑体"/>
              </a:rPr>
              <a:t>市场和渠</a:t>
            </a:r>
            <a:r>
              <a:rPr lang="zh-CN" altLang="en-US" sz="2400" dirty="0">
                <a:latin typeface="华文黑体"/>
                <a:ea typeface="华文黑体"/>
              </a:rPr>
              <a:t>道可能性的激增</a:t>
            </a:r>
            <a:r>
              <a:rPr lang="en-US" altLang="zh-CN" sz="2400" dirty="0">
                <a:latin typeface="华文黑体"/>
                <a:ea typeface="华文黑体"/>
              </a:rPr>
              <a:t>,</a:t>
            </a:r>
            <a:r>
              <a:rPr lang="zh-CN" altLang="en-US" sz="2400" dirty="0">
                <a:latin typeface="华文黑体"/>
                <a:ea typeface="华文黑体"/>
              </a:rPr>
              <a:t>越来越多的企业已采用混合营销系统</a:t>
            </a:r>
            <a:r>
              <a:rPr lang="en-US" altLang="zh-CN" sz="2400" dirty="0">
                <a:latin typeface="华文黑体"/>
                <a:ea typeface="华文黑体"/>
              </a:rPr>
              <a:t>(</a:t>
            </a:r>
            <a:r>
              <a:rPr lang="zh-CN" altLang="en-US" sz="2400" dirty="0">
                <a:latin typeface="华文黑体"/>
                <a:ea typeface="华文黑体"/>
              </a:rPr>
              <a:t>又称为多渠道销售系统</a:t>
            </a:r>
            <a:r>
              <a:rPr lang="en-US" altLang="zh-CN" sz="2400" dirty="0">
                <a:latin typeface="华文黑体"/>
                <a:ea typeface="华文黑体"/>
              </a:rPr>
              <a:t>).</a:t>
            </a:r>
            <a:r>
              <a:rPr lang="zh-CN" altLang="en-US" sz="2400" dirty="0" smtClean="0">
                <a:latin typeface="华文黑体"/>
                <a:ea typeface="华文黑体"/>
              </a:rPr>
              <a:t>这种现象主要发</a:t>
            </a:r>
            <a:r>
              <a:rPr lang="zh-CN" altLang="en-US" sz="2400" dirty="0">
                <a:latin typeface="华文黑体"/>
                <a:ea typeface="华文黑体"/>
              </a:rPr>
              <a:t>生在单个企业建立两个或多个营销渠道以进入一个或多个顾客细分</a:t>
            </a:r>
            <a:r>
              <a:rPr lang="zh-CN" altLang="en-US" sz="2400" dirty="0" smtClean="0">
                <a:latin typeface="华文黑体"/>
                <a:ea typeface="华文黑体"/>
              </a:rPr>
              <a:t>市场之时</a:t>
            </a:r>
            <a:r>
              <a:rPr lang="en-US" altLang="zh-CN" sz="2400" dirty="0">
                <a:latin typeface="华文黑体"/>
                <a:ea typeface="华文黑体"/>
              </a:rPr>
              <a:t>.</a:t>
            </a:r>
            <a:r>
              <a:rPr lang="zh-CN" altLang="en-US" sz="2400" dirty="0">
                <a:latin typeface="华文黑体"/>
                <a:ea typeface="华文黑体"/>
              </a:rPr>
              <a:t>混合渠道适合于大企业在复杂环境进行产品营销</a:t>
            </a:r>
            <a:r>
              <a:rPr lang="en-US" altLang="zh-CN" sz="2400" dirty="0">
                <a:latin typeface="华文黑体"/>
                <a:ea typeface="华文黑体"/>
              </a:rPr>
              <a:t>.</a:t>
            </a:r>
            <a:r>
              <a:rPr lang="zh-CN" altLang="en-US" sz="2400" dirty="0">
                <a:latin typeface="华文黑体"/>
                <a:ea typeface="华文黑体"/>
              </a:rPr>
              <a:t>最近几年</a:t>
            </a:r>
            <a:r>
              <a:rPr lang="en-US" altLang="zh-CN" sz="2400" dirty="0">
                <a:latin typeface="华文黑体"/>
                <a:ea typeface="华文黑体"/>
              </a:rPr>
              <a:t>,</a:t>
            </a:r>
            <a:r>
              <a:rPr lang="zh-CN" altLang="en-US" sz="2400" dirty="0">
                <a:latin typeface="华文黑体"/>
                <a:ea typeface="华文黑体"/>
              </a:rPr>
              <a:t>使用混合营销系统</a:t>
            </a:r>
            <a:r>
              <a:rPr lang="zh-CN" altLang="en-US" sz="2400" dirty="0" smtClean="0">
                <a:latin typeface="华文黑体"/>
                <a:ea typeface="华文黑体"/>
              </a:rPr>
              <a:t>的情况已经很</a:t>
            </a:r>
            <a:r>
              <a:rPr lang="zh-CN" altLang="en-US" sz="2400" dirty="0">
                <a:latin typeface="华文黑体"/>
                <a:ea typeface="华文黑体"/>
              </a:rPr>
              <a:t>多</a:t>
            </a:r>
            <a:r>
              <a:rPr lang="en-US" altLang="zh-CN" sz="2400" dirty="0">
                <a:latin typeface="华文黑体"/>
                <a:ea typeface="华文黑体"/>
              </a:rPr>
              <a:t>.</a:t>
            </a:r>
          </a:p>
          <a:p>
            <a:pPr indent="627063"/>
            <a:r>
              <a:rPr lang="zh-CN" altLang="en-US" sz="2400" dirty="0" smtClean="0">
                <a:latin typeface="华文黑体"/>
                <a:ea typeface="华文黑体"/>
              </a:rPr>
              <a:t>混合营销渠道中生产商使用直接邮寄商品目录和电话营销手段直接向消费</a:t>
            </a:r>
            <a:r>
              <a:rPr lang="zh-CN" altLang="en-US" sz="2400" dirty="0">
                <a:latin typeface="华文黑体"/>
                <a:ea typeface="华文黑体"/>
              </a:rPr>
              <a:t>者细分市场销售</a:t>
            </a:r>
            <a:r>
              <a:rPr lang="en-US" altLang="zh-CN" sz="2400" dirty="0">
                <a:latin typeface="华文黑体"/>
                <a:ea typeface="华文黑体"/>
              </a:rPr>
              <a:t>,</a:t>
            </a:r>
            <a:r>
              <a:rPr lang="zh-CN" altLang="en-US" sz="2400" dirty="0">
                <a:latin typeface="华文黑体"/>
                <a:ea typeface="华文黑体"/>
              </a:rPr>
              <a:t>并通过零售商获得消费者细分市场</a:t>
            </a:r>
            <a:r>
              <a:rPr lang="en-US" altLang="zh-CN" sz="2400" dirty="0">
                <a:latin typeface="华文黑体"/>
                <a:ea typeface="华文黑体"/>
              </a:rPr>
              <a:t>.</a:t>
            </a:r>
            <a:r>
              <a:rPr lang="zh-CN" altLang="en-US" sz="2400" dirty="0" smtClean="0">
                <a:latin typeface="华文黑体"/>
                <a:ea typeface="华文黑体"/>
              </a:rPr>
              <a:t>它通过销售商和经销商间接地向商业细分</a:t>
            </a:r>
            <a:r>
              <a:rPr lang="zh-CN" altLang="en-US" sz="2400" dirty="0">
                <a:latin typeface="华文黑体"/>
                <a:ea typeface="华文黑体"/>
              </a:rPr>
              <a:t>市场销售</a:t>
            </a:r>
            <a:r>
              <a:rPr lang="en-US" altLang="zh-CN" sz="2400" dirty="0">
                <a:latin typeface="华文黑体"/>
                <a:ea typeface="华文黑体"/>
              </a:rPr>
              <a:t>,</a:t>
            </a:r>
            <a:r>
              <a:rPr lang="zh-CN" altLang="en-US" sz="2400" dirty="0">
                <a:latin typeface="华文黑体"/>
                <a:ea typeface="华文黑体"/>
              </a:rPr>
              <a:t>并通过自己的销售力量向商业细分市场销售</a:t>
            </a:r>
            <a:r>
              <a:rPr lang="en-US" altLang="zh-CN" sz="2400" dirty="0">
                <a:latin typeface="华文黑体"/>
                <a:ea typeface="华文黑体"/>
              </a:rPr>
              <a:t>.</a:t>
            </a:r>
            <a:endParaRPr lang="en-US" altLang="zh-CN" sz="2000" dirty="0">
              <a:latin typeface="华文黑体"/>
              <a:ea typeface="华文黑体"/>
            </a:endParaRPr>
          </a:p>
        </p:txBody>
      </p:sp>
    </p:spTree>
    <p:extLst>
      <p:ext uri="{BB962C8B-B14F-4D97-AF65-F5344CB8AC3E}">
        <p14:creationId xmlns:p14="http://schemas.microsoft.com/office/powerpoint/2010/main" val="2428422858"/>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4307308" y="1986009"/>
            <a:ext cx="2351926" cy="523220"/>
          </a:xfrm>
          <a:prstGeom prst="rect">
            <a:avLst/>
          </a:prstGeom>
        </p:spPr>
        <p:txBody>
          <a:bodyPr wrap="none">
            <a:spAutoFit/>
          </a:bodyPr>
          <a:lstStyle/>
          <a:p>
            <a:r>
              <a:rPr lang="zh-CN" altLang="en-US" sz="2800" b="1" dirty="0" smtClean="0">
                <a:solidFill>
                  <a:srgbClr val="17695D"/>
                </a:solidFill>
                <a:latin typeface="微软雅黑" panose="020B0503020204020204" pitchFamily="34" charset="-122"/>
                <a:ea typeface="微软雅黑" panose="020B0503020204020204" pitchFamily="34" charset="-122"/>
              </a:rPr>
              <a:t>渠道设计决策</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第三节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1913447427"/>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渠道设计决策</a:t>
            </a:r>
            <a:endParaRPr lang="zh-CN" altLang="en-US" sz="36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70935" y="673532"/>
            <a:ext cx="8788400" cy="3785652"/>
          </a:xfrm>
          <a:prstGeom prst="rect">
            <a:avLst/>
          </a:prstGeom>
          <a:noFill/>
        </p:spPr>
        <p:txBody>
          <a:bodyPr wrap="square" rtlCol="0">
            <a:spAutoFit/>
          </a:bodyPr>
          <a:lstStyle/>
          <a:p>
            <a:pPr indent="627063"/>
            <a:r>
              <a:rPr lang="zh-CN" altLang="en-US" sz="2400" dirty="0">
                <a:latin typeface="华文黑体"/>
                <a:ea typeface="华文黑体"/>
              </a:rPr>
              <a:t>在设计营销渠道时</a:t>
            </a:r>
            <a:r>
              <a:rPr lang="en-US" altLang="zh-CN" sz="2400" dirty="0">
                <a:latin typeface="华文黑体"/>
                <a:ea typeface="华文黑体"/>
              </a:rPr>
              <a:t>,</a:t>
            </a:r>
            <a:r>
              <a:rPr lang="zh-CN" altLang="en-US" sz="2400" dirty="0" smtClean="0">
                <a:latin typeface="华文黑体"/>
                <a:ea typeface="华文黑体"/>
              </a:rPr>
              <a:t>制造商必须在</a:t>
            </a:r>
            <a:r>
              <a:rPr lang="zh-CN" altLang="en-US" sz="2400" dirty="0">
                <a:latin typeface="华文黑体"/>
                <a:ea typeface="华文黑体"/>
              </a:rPr>
              <a:t>理想的渠道和实际可行的渠道之间做出抉择</a:t>
            </a:r>
            <a:r>
              <a:rPr lang="en-US" altLang="zh-CN" sz="2400" dirty="0">
                <a:latin typeface="华文黑体"/>
                <a:ea typeface="华文黑体"/>
              </a:rPr>
              <a:t>.</a:t>
            </a:r>
            <a:r>
              <a:rPr lang="zh-CN" altLang="en-US" sz="2400" dirty="0">
                <a:latin typeface="华文黑体"/>
                <a:ea typeface="华文黑体"/>
              </a:rPr>
              <a:t>新企业通常先在一个有限的市场</a:t>
            </a:r>
            <a:r>
              <a:rPr lang="zh-CN" altLang="en-US" sz="2400" dirty="0" smtClean="0">
                <a:latin typeface="华文黑体"/>
                <a:ea typeface="华文黑体"/>
              </a:rPr>
              <a:t>区域内销售</a:t>
            </a:r>
            <a:r>
              <a:rPr lang="en-US" altLang="zh-CN" sz="2400" dirty="0">
                <a:latin typeface="华文黑体"/>
                <a:ea typeface="华文黑体"/>
              </a:rPr>
              <a:t>.</a:t>
            </a:r>
            <a:r>
              <a:rPr lang="zh-CN" altLang="en-US" sz="2400" dirty="0">
                <a:latin typeface="华文黑体"/>
                <a:ea typeface="华文黑体"/>
              </a:rPr>
              <a:t>由于资本有限</a:t>
            </a:r>
            <a:r>
              <a:rPr lang="en-US" altLang="zh-CN" sz="2400" dirty="0">
                <a:latin typeface="华文黑体"/>
                <a:ea typeface="华文黑体"/>
              </a:rPr>
              <a:t>,</a:t>
            </a:r>
            <a:r>
              <a:rPr lang="zh-CN" altLang="en-US" sz="2400" dirty="0">
                <a:latin typeface="华文黑体"/>
                <a:ea typeface="华文黑体"/>
              </a:rPr>
              <a:t>新企业通常只利用每个市场中少数几个现有的中间渠道</a:t>
            </a:r>
            <a:r>
              <a:rPr lang="en-US" altLang="zh-CN" sz="2400" dirty="0">
                <a:latin typeface="华文黑体"/>
                <a:ea typeface="华文黑体"/>
              </a:rPr>
              <a:t>:</a:t>
            </a:r>
            <a:r>
              <a:rPr lang="zh-CN" altLang="en-US" sz="2400" dirty="0">
                <a:latin typeface="华文黑体"/>
                <a:ea typeface="华文黑体"/>
              </a:rPr>
              <a:t>少数制造</a:t>
            </a:r>
            <a:r>
              <a:rPr lang="zh-CN" altLang="en-US" sz="2400" dirty="0" smtClean="0">
                <a:latin typeface="华文黑体"/>
                <a:ea typeface="华文黑体"/>
              </a:rPr>
              <a:t>商的销售</a:t>
            </a:r>
            <a:r>
              <a:rPr lang="zh-CN" altLang="en-US" sz="2400" dirty="0">
                <a:latin typeface="华文黑体"/>
                <a:ea typeface="华文黑体"/>
              </a:rPr>
              <a:t>代理商</a:t>
            </a:r>
            <a:r>
              <a:rPr lang="en-US" altLang="zh-CN" sz="2400" dirty="0">
                <a:latin typeface="华文黑体"/>
                <a:ea typeface="华文黑体"/>
              </a:rPr>
              <a:t>,</a:t>
            </a:r>
            <a:r>
              <a:rPr lang="zh-CN" altLang="en-US" sz="2400" dirty="0">
                <a:latin typeface="华文黑体"/>
                <a:ea typeface="华文黑体"/>
              </a:rPr>
              <a:t>少数批发商</a:t>
            </a:r>
            <a:r>
              <a:rPr lang="en-US" altLang="zh-CN" sz="2400" dirty="0">
                <a:latin typeface="华文黑体"/>
                <a:ea typeface="华文黑体"/>
              </a:rPr>
              <a:t>,</a:t>
            </a:r>
            <a:r>
              <a:rPr lang="zh-CN" altLang="en-US" sz="2400" dirty="0">
                <a:latin typeface="华文黑体"/>
                <a:ea typeface="华文黑体"/>
              </a:rPr>
              <a:t>一些现有零售商</a:t>
            </a:r>
            <a:r>
              <a:rPr lang="en-US" altLang="zh-CN" sz="2400" dirty="0">
                <a:latin typeface="华文黑体"/>
                <a:ea typeface="华文黑体"/>
              </a:rPr>
              <a:t>,</a:t>
            </a:r>
            <a:r>
              <a:rPr lang="zh-CN" altLang="en-US" sz="2400" dirty="0">
                <a:latin typeface="华文黑体"/>
                <a:ea typeface="华文黑体"/>
              </a:rPr>
              <a:t>少数汽车运输公司和少数仓库</a:t>
            </a:r>
            <a:r>
              <a:rPr lang="en-US" altLang="zh-CN" sz="2400" dirty="0">
                <a:latin typeface="华文黑体"/>
                <a:ea typeface="华文黑体"/>
              </a:rPr>
              <a:t>.</a:t>
            </a:r>
            <a:r>
              <a:rPr lang="zh-CN" altLang="en-US" sz="2400" dirty="0">
                <a:latin typeface="华文黑体"/>
                <a:ea typeface="华文黑体"/>
              </a:rPr>
              <a:t>从中选</a:t>
            </a:r>
            <a:r>
              <a:rPr lang="zh-CN" altLang="en-US" sz="2400" dirty="0" smtClean="0">
                <a:latin typeface="华文黑体"/>
                <a:ea typeface="华文黑体"/>
              </a:rPr>
              <a:t>定最优渠</a:t>
            </a:r>
            <a:r>
              <a:rPr lang="zh-CN" altLang="en-US" sz="2400" dirty="0">
                <a:latin typeface="华文黑体"/>
                <a:ea typeface="华文黑体"/>
              </a:rPr>
              <a:t>道可能不成为问题</a:t>
            </a:r>
            <a:r>
              <a:rPr lang="en-US" altLang="zh-CN" sz="2400" dirty="0">
                <a:latin typeface="华文黑体"/>
                <a:ea typeface="华文黑体"/>
              </a:rPr>
              <a:t>,</a:t>
            </a:r>
            <a:r>
              <a:rPr lang="zh-CN" altLang="en-US" sz="2400" dirty="0">
                <a:latin typeface="华文黑体"/>
                <a:ea typeface="华文黑体"/>
              </a:rPr>
              <a:t>问题可能是如何说服一个或几个可利用的中间商经销其产品</a:t>
            </a:r>
            <a:r>
              <a:rPr lang="en-US" altLang="zh-CN" sz="2400" dirty="0">
                <a:latin typeface="华文黑体"/>
                <a:ea typeface="华文黑体"/>
              </a:rPr>
              <a:t>.</a:t>
            </a:r>
          </a:p>
          <a:p>
            <a:pPr indent="627063"/>
            <a:r>
              <a:rPr lang="zh-CN" altLang="en-US" sz="2400" dirty="0">
                <a:latin typeface="华文黑体"/>
                <a:ea typeface="华文黑体"/>
              </a:rPr>
              <a:t>因此</a:t>
            </a:r>
            <a:r>
              <a:rPr lang="en-US" altLang="zh-CN" sz="2400" dirty="0">
                <a:latin typeface="华文黑体"/>
                <a:ea typeface="华文黑体"/>
              </a:rPr>
              <a:t>,</a:t>
            </a:r>
            <a:r>
              <a:rPr lang="zh-CN" altLang="en-US" sz="2400" dirty="0">
                <a:latin typeface="华文黑体"/>
                <a:ea typeface="华文黑体"/>
              </a:rPr>
              <a:t>渠道系统经常随着市场机会和条件发生演变</a:t>
            </a:r>
            <a:r>
              <a:rPr lang="en-US" altLang="zh-CN" sz="2400" dirty="0">
                <a:latin typeface="华文黑体"/>
                <a:ea typeface="华文黑体"/>
              </a:rPr>
              <a:t>.</a:t>
            </a:r>
            <a:r>
              <a:rPr lang="zh-CN" altLang="en-US" sz="2400" dirty="0">
                <a:latin typeface="华文黑体"/>
                <a:ea typeface="华文黑体"/>
              </a:rPr>
              <a:t>但是</a:t>
            </a:r>
            <a:r>
              <a:rPr lang="en-US" altLang="zh-CN" sz="2400" dirty="0">
                <a:latin typeface="华文黑体"/>
                <a:ea typeface="华文黑体"/>
              </a:rPr>
              <a:t>,</a:t>
            </a:r>
            <a:r>
              <a:rPr lang="zh-CN" altLang="en-US" sz="2400" dirty="0">
                <a:latin typeface="华文黑体"/>
                <a:ea typeface="华文黑体"/>
              </a:rPr>
              <a:t>为使效力最优化</a:t>
            </a:r>
            <a:r>
              <a:rPr lang="en-US" altLang="zh-CN" sz="2400" dirty="0">
                <a:latin typeface="华文黑体"/>
                <a:ea typeface="华文黑体"/>
              </a:rPr>
              <a:t>,</a:t>
            </a:r>
            <a:r>
              <a:rPr lang="zh-CN" altLang="en-US" sz="2400" dirty="0" smtClean="0">
                <a:latin typeface="华文黑体"/>
                <a:ea typeface="华文黑体"/>
              </a:rPr>
              <a:t>渠道分析和决策制订应该</a:t>
            </a:r>
            <a:r>
              <a:rPr lang="zh-CN" altLang="en-US" sz="2400" dirty="0">
                <a:latin typeface="华文黑体"/>
                <a:ea typeface="华文黑体"/>
              </a:rPr>
              <a:t>更有目的性</a:t>
            </a:r>
            <a:r>
              <a:rPr lang="en-US" altLang="zh-CN" sz="2400" dirty="0">
                <a:latin typeface="华文黑体"/>
                <a:ea typeface="华文黑体"/>
              </a:rPr>
              <a:t>.</a:t>
            </a:r>
            <a:r>
              <a:rPr lang="zh-CN" altLang="en-US" sz="2400" dirty="0">
                <a:latin typeface="华文黑体"/>
                <a:ea typeface="华文黑体"/>
              </a:rPr>
              <a:t>设计一个渠道系统</a:t>
            </a:r>
            <a:r>
              <a:rPr lang="en-US" altLang="zh-CN" sz="2400" dirty="0">
                <a:latin typeface="华文黑体"/>
                <a:ea typeface="华文黑体"/>
              </a:rPr>
              <a:t>,</a:t>
            </a:r>
            <a:r>
              <a:rPr lang="zh-CN" altLang="en-US" sz="2400" dirty="0">
                <a:latin typeface="华文黑体"/>
                <a:ea typeface="华文黑体"/>
              </a:rPr>
              <a:t>需要分析消费者服务需要</a:t>
            </a:r>
            <a:r>
              <a:rPr lang="en-US" altLang="zh-CN" sz="2400" dirty="0">
                <a:latin typeface="华文黑体"/>
                <a:ea typeface="华文黑体"/>
              </a:rPr>
              <a:t>,</a:t>
            </a:r>
            <a:r>
              <a:rPr lang="zh-CN" altLang="en-US" sz="2400" dirty="0">
                <a:latin typeface="华文黑体"/>
                <a:ea typeface="华文黑体"/>
              </a:rPr>
              <a:t>建立渠道</a:t>
            </a:r>
            <a:r>
              <a:rPr lang="zh-CN" altLang="en-US" sz="2400" dirty="0" smtClean="0">
                <a:latin typeface="华文黑体"/>
                <a:ea typeface="华文黑体"/>
              </a:rPr>
              <a:t>目标和限制因素</a:t>
            </a:r>
            <a:r>
              <a:rPr lang="en-US" altLang="zh-CN" sz="2400" dirty="0">
                <a:latin typeface="华文黑体"/>
                <a:ea typeface="华文黑体"/>
              </a:rPr>
              <a:t>,</a:t>
            </a:r>
            <a:r>
              <a:rPr lang="zh-CN" altLang="en-US" sz="2400" dirty="0">
                <a:latin typeface="华文黑体"/>
                <a:ea typeface="华文黑体"/>
              </a:rPr>
              <a:t>确定主要渠道选择方案</a:t>
            </a:r>
            <a:r>
              <a:rPr lang="en-US" altLang="zh-CN" sz="2400" dirty="0">
                <a:latin typeface="华文黑体"/>
                <a:ea typeface="华文黑体"/>
              </a:rPr>
              <a:t>,</a:t>
            </a:r>
            <a:r>
              <a:rPr lang="zh-CN" altLang="en-US" sz="2400" dirty="0">
                <a:latin typeface="华文黑体"/>
                <a:ea typeface="华文黑体"/>
              </a:rPr>
              <a:t>并对它们进行评估</a:t>
            </a:r>
            <a:r>
              <a:rPr lang="en-US" altLang="zh-CN" sz="2400" dirty="0">
                <a:latin typeface="华文黑体"/>
                <a:ea typeface="华文黑体"/>
              </a:rPr>
              <a:t>.</a:t>
            </a:r>
          </a:p>
        </p:txBody>
      </p:sp>
    </p:spTree>
    <p:extLst>
      <p:ext uri="{BB962C8B-B14F-4D97-AF65-F5344CB8AC3E}">
        <p14:creationId xmlns:p14="http://schemas.microsoft.com/office/powerpoint/2010/main" val="3604378476"/>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渠道设计决策</a:t>
            </a:r>
            <a:endParaRPr lang="zh-CN" altLang="en-US" sz="36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70935" y="673532"/>
            <a:ext cx="8788400" cy="3847207"/>
          </a:xfrm>
          <a:prstGeom prst="rect">
            <a:avLst/>
          </a:prstGeom>
          <a:noFill/>
        </p:spPr>
        <p:txBody>
          <a:bodyPr wrap="square" rtlCol="0">
            <a:spAutoFit/>
          </a:bodyPr>
          <a:lstStyle/>
          <a:p>
            <a:r>
              <a:rPr lang="zh-CN" altLang="en-US" sz="2400" dirty="0">
                <a:latin typeface="华文黑体"/>
                <a:ea typeface="华文黑体"/>
              </a:rPr>
              <a:t>一、分析消费者对服务的需求</a:t>
            </a:r>
          </a:p>
          <a:p>
            <a:pPr indent="541338"/>
            <a:r>
              <a:rPr lang="zh-CN" altLang="en-US" sz="2000" dirty="0">
                <a:latin typeface="华文黑体"/>
                <a:ea typeface="华文黑体"/>
              </a:rPr>
              <a:t>渠道可理解为由每个渠道为顾客增加价值的顾客价值交付系统</a:t>
            </a:r>
            <a:r>
              <a:rPr lang="en-US" altLang="zh-CN" sz="2000" dirty="0">
                <a:latin typeface="华文黑体"/>
                <a:ea typeface="华文黑体"/>
              </a:rPr>
              <a:t>.</a:t>
            </a:r>
            <a:r>
              <a:rPr lang="zh-CN" altLang="en-US" sz="2000" dirty="0">
                <a:latin typeface="华文黑体"/>
                <a:ea typeface="华文黑体"/>
              </a:rPr>
              <a:t>因此</a:t>
            </a:r>
            <a:r>
              <a:rPr lang="en-US" altLang="zh-CN" sz="2000" dirty="0">
                <a:latin typeface="华文黑体"/>
                <a:ea typeface="华文黑体"/>
              </a:rPr>
              <a:t>,</a:t>
            </a:r>
            <a:r>
              <a:rPr lang="zh-CN" altLang="en-US" sz="2000" dirty="0" smtClean="0">
                <a:latin typeface="华文黑体"/>
                <a:ea typeface="华文黑体"/>
              </a:rPr>
              <a:t>设计销售渠道分析需求时应确</a:t>
            </a:r>
            <a:r>
              <a:rPr lang="zh-CN" altLang="en-US" sz="2000" dirty="0">
                <a:latin typeface="华文黑体"/>
                <a:ea typeface="华文黑体"/>
              </a:rPr>
              <a:t>定</a:t>
            </a:r>
            <a:r>
              <a:rPr lang="en-US" altLang="zh-CN" sz="2000" dirty="0">
                <a:latin typeface="华文黑体"/>
                <a:ea typeface="华文黑体"/>
              </a:rPr>
              <a:t>:</a:t>
            </a:r>
            <a:r>
              <a:rPr lang="zh-CN" altLang="en-US" sz="2000" dirty="0">
                <a:latin typeface="华文黑体"/>
                <a:ea typeface="华文黑体"/>
              </a:rPr>
              <a:t>顾客想从该渠道中获得的价值是什么</a:t>
            </a:r>
            <a:r>
              <a:rPr lang="en-US" altLang="zh-CN" sz="2000" dirty="0">
                <a:latin typeface="华文黑体"/>
                <a:ea typeface="华文黑体"/>
              </a:rPr>
              <a:t>? </a:t>
            </a:r>
            <a:r>
              <a:rPr lang="zh-CN" altLang="en-US" sz="2000" dirty="0">
                <a:latin typeface="华文黑体"/>
                <a:ea typeface="华文黑体"/>
              </a:rPr>
              <a:t>何处购买</a:t>
            </a:r>
            <a:r>
              <a:rPr lang="en-US" altLang="zh-CN" sz="2000" dirty="0">
                <a:latin typeface="华文黑体"/>
                <a:ea typeface="华文黑体"/>
              </a:rPr>
              <a:t>,</a:t>
            </a:r>
            <a:r>
              <a:rPr lang="zh-CN" altLang="en-US" sz="2000" dirty="0">
                <a:latin typeface="华文黑体"/>
                <a:ea typeface="华文黑体"/>
              </a:rPr>
              <a:t>即消费</a:t>
            </a:r>
            <a:r>
              <a:rPr lang="zh-CN" altLang="en-US" sz="2000" dirty="0" smtClean="0">
                <a:latin typeface="华文黑体"/>
                <a:ea typeface="华文黑体"/>
              </a:rPr>
              <a:t>者想从附近购买</a:t>
            </a:r>
            <a:r>
              <a:rPr lang="en-US" altLang="zh-CN" sz="2000" dirty="0">
                <a:latin typeface="华文黑体"/>
                <a:ea typeface="华文黑体"/>
              </a:rPr>
              <a:t>,</a:t>
            </a:r>
            <a:r>
              <a:rPr lang="zh-CN" altLang="en-US" sz="2000" dirty="0">
                <a:latin typeface="华文黑体"/>
                <a:ea typeface="华文黑体"/>
              </a:rPr>
              <a:t>还是想到较远的商业中心购买</a:t>
            </a:r>
            <a:r>
              <a:rPr lang="en-US" altLang="zh-CN" sz="2000" dirty="0">
                <a:latin typeface="华文黑体"/>
                <a:ea typeface="华文黑体"/>
              </a:rPr>
              <a:t>? </a:t>
            </a:r>
            <a:r>
              <a:rPr lang="zh-CN" altLang="en-US" sz="2000" dirty="0">
                <a:latin typeface="华文黑体"/>
                <a:ea typeface="华文黑体"/>
              </a:rPr>
              <a:t>谁来购买</a:t>
            </a:r>
            <a:r>
              <a:rPr lang="en-US" altLang="zh-CN" sz="2000" dirty="0">
                <a:latin typeface="华文黑体"/>
                <a:ea typeface="华文黑体"/>
              </a:rPr>
              <a:t>,</a:t>
            </a:r>
            <a:r>
              <a:rPr lang="zh-CN" altLang="en-US" sz="2000" dirty="0">
                <a:latin typeface="华文黑体"/>
                <a:ea typeface="华文黑体"/>
              </a:rPr>
              <a:t>即他们想亲自购买</a:t>
            </a:r>
            <a:r>
              <a:rPr lang="en-US" altLang="zh-CN" sz="2000" dirty="0">
                <a:latin typeface="华文黑体"/>
                <a:ea typeface="华文黑体"/>
              </a:rPr>
              <a:t>,</a:t>
            </a:r>
            <a:r>
              <a:rPr lang="zh-CN" altLang="en-US" sz="2000" dirty="0" smtClean="0">
                <a:latin typeface="华文黑体"/>
                <a:ea typeface="华文黑体"/>
              </a:rPr>
              <a:t>还是通过电话或邮寄购买</a:t>
            </a:r>
            <a:r>
              <a:rPr lang="en-US" altLang="zh-CN" sz="2000" dirty="0">
                <a:latin typeface="华文黑体"/>
                <a:ea typeface="华文黑体"/>
              </a:rPr>
              <a:t>? </a:t>
            </a:r>
            <a:r>
              <a:rPr lang="zh-CN" altLang="en-US" sz="2000" dirty="0">
                <a:latin typeface="华文黑体"/>
                <a:ea typeface="华文黑体"/>
              </a:rPr>
              <a:t>交货速度</a:t>
            </a:r>
            <a:r>
              <a:rPr lang="en-US" altLang="zh-CN" sz="2000" dirty="0">
                <a:latin typeface="华文黑体"/>
                <a:ea typeface="华文黑体"/>
              </a:rPr>
              <a:t>,</a:t>
            </a:r>
            <a:r>
              <a:rPr lang="zh-CN" altLang="en-US" sz="2000" dirty="0">
                <a:latin typeface="华文黑体"/>
                <a:ea typeface="华文黑体"/>
              </a:rPr>
              <a:t>即他们要求立刻交货</a:t>
            </a:r>
            <a:r>
              <a:rPr lang="en-US" altLang="zh-CN" sz="2000" dirty="0">
                <a:latin typeface="华文黑体"/>
                <a:ea typeface="华文黑体"/>
              </a:rPr>
              <a:t>,</a:t>
            </a:r>
            <a:r>
              <a:rPr lang="zh-CN" altLang="en-US" sz="2000" dirty="0">
                <a:latin typeface="华文黑体"/>
                <a:ea typeface="华文黑体"/>
              </a:rPr>
              <a:t>还是愿意等待</a:t>
            </a:r>
            <a:r>
              <a:rPr lang="en-US" altLang="zh-CN" sz="2000" dirty="0">
                <a:latin typeface="华文黑体"/>
                <a:ea typeface="华文黑体"/>
              </a:rPr>
              <a:t>? </a:t>
            </a:r>
            <a:r>
              <a:rPr lang="zh-CN" altLang="en-US" sz="2000" dirty="0">
                <a:latin typeface="华文黑体"/>
                <a:ea typeface="华文黑体"/>
              </a:rPr>
              <a:t>消费者是看重产品种类齐全</a:t>
            </a:r>
            <a:r>
              <a:rPr lang="en-US" altLang="zh-CN" sz="2000" dirty="0">
                <a:latin typeface="华文黑体"/>
                <a:ea typeface="华文黑体"/>
              </a:rPr>
              <a:t>,</a:t>
            </a:r>
            <a:r>
              <a:rPr lang="zh-CN" altLang="en-US" sz="2000" dirty="0" smtClean="0">
                <a:latin typeface="华文黑体"/>
                <a:ea typeface="华文黑体"/>
              </a:rPr>
              <a:t>还是偏好专门化</a:t>
            </a:r>
            <a:r>
              <a:rPr lang="en-US" altLang="zh-CN" sz="2000" dirty="0">
                <a:latin typeface="华文黑体"/>
                <a:ea typeface="华文黑体"/>
              </a:rPr>
              <a:t>? </a:t>
            </a:r>
            <a:r>
              <a:rPr lang="zh-CN" altLang="en-US" sz="2000" dirty="0">
                <a:latin typeface="华文黑体"/>
                <a:ea typeface="华文黑体"/>
              </a:rPr>
              <a:t>消费者想要附加服务</a:t>
            </a:r>
            <a:r>
              <a:rPr lang="en-US" altLang="zh-CN" sz="2000" dirty="0">
                <a:latin typeface="华文黑体"/>
                <a:ea typeface="华文黑体"/>
              </a:rPr>
              <a:t>,</a:t>
            </a:r>
            <a:r>
              <a:rPr lang="zh-CN" altLang="en-US" sz="2000" dirty="0">
                <a:latin typeface="华文黑体"/>
                <a:ea typeface="华文黑体"/>
              </a:rPr>
              <a:t>还是想从别处得到这些服务</a:t>
            </a:r>
            <a:r>
              <a:rPr lang="en-US" altLang="zh-CN" sz="2000" dirty="0">
                <a:latin typeface="华文黑体"/>
                <a:ea typeface="华文黑体"/>
              </a:rPr>
              <a:t>? </a:t>
            </a:r>
            <a:r>
              <a:rPr lang="zh-CN" altLang="en-US" sz="2000" dirty="0">
                <a:latin typeface="华文黑体"/>
                <a:ea typeface="华文黑体"/>
              </a:rPr>
              <a:t>实际操作时</a:t>
            </a:r>
            <a:r>
              <a:rPr lang="en-US" altLang="zh-CN" sz="2000" dirty="0">
                <a:latin typeface="华文黑体"/>
                <a:ea typeface="华文黑体"/>
              </a:rPr>
              <a:t>,</a:t>
            </a:r>
            <a:r>
              <a:rPr lang="zh-CN" altLang="en-US" sz="2000" dirty="0">
                <a:latin typeface="华文黑体"/>
                <a:ea typeface="华文黑体"/>
              </a:rPr>
              <a:t>渠道越分散</a:t>
            </a:r>
            <a:r>
              <a:rPr lang="en-US" altLang="zh-CN" sz="2000" dirty="0" smtClean="0">
                <a:latin typeface="华文黑体"/>
                <a:ea typeface="华文黑体"/>
              </a:rPr>
              <a:t>,</a:t>
            </a:r>
            <a:r>
              <a:rPr lang="zh-CN" altLang="en-US" sz="2000" dirty="0" smtClean="0">
                <a:latin typeface="华文黑体"/>
                <a:ea typeface="华文黑体"/>
              </a:rPr>
              <a:t>交货</a:t>
            </a:r>
            <a:r>
              <a:rPr lang="zh-CN" altLang="en-US" sz="2000" dirty="0">
                <a:latin typeface="华文黑体"/>
                <a:ea typeface="华文黑体"/>
              </a:rPr>
              <a:t>越迅速</a:t>
            </a:r>
            <a:r>
              <a:rPr lang="en-US" altLang="zh-CN" sz="2000" dirty="0">
                <a:latin typeface="华文黑体"/>
                <a:ea typeface="华文黑体"/>
              </a:rPr>
              <a:t>,</a:t>
            </a:r>
            <a:r>
              <a:rPr lang="zh-CN" altLang="en-US" sz="2000" dirty="0">
                <a:latin typeface="华文黑体"/>
                <a:ea typeface="华文黑体"/>
              </a:rPr>
              <a:t>产品种类越多</a:t>
            </a:r>
            <a:r>
              <a:rPr lang="en-US" altLang="zh-CN" sz="2000" dirty="0">
                <a:latin typeface="华文黑体"/>
                <a:ea typeface="华文黑体"/>
              </a:rPr>
              <a:t>,</a:t>
            </a:r>
            <a:r>
              <a:rPr lang="zh-CN" altLang="en-US" sz="2000" dirty="0">
                <a:latin typeface="华文黑体"/>
                <a:ea typeface="华文黑体"/>
              </a:rPr>
              <a:t>附加价值越多</a:t>
            </a:r>
            <a:r>
              <a:rPr lang="en-US" altLang="zh-CN" sz="2000" dirty="0">
                <a:latin typeface="华文黑体"/>
                <a:ea typeface="华文黑体"/>
              </a:rPr>
              <a:t>,</a:t>
            </a:r>
            <a:r>
              <a:rPr lang="zh-CN" altLang="en-US" sz="2000" dirty="0">
                <a:latin typeface="华文黑体"/>
                <a:ea typeface="华文黑体"/>
              </a:rPr>
              <a:t>该渠道的服务水平就越高</a:t>
            </a:r>
            <a:r>
              <a:rPr lang="en-US" altLang="zh-CN" sz="2000" dirty="0" smtClean="0">
                <a:latin typeface="华文黑体"/>
                <a:ea typeface="华文黑体"/>
              </a:rPr>
              <a:t>.</a:t>
            </a:r>
          </a:p>
          <a:p>
            <a:pPr indent="541338"/>
            <a:r>
              <a:rPr lang="zh-CN" altLang="en-US" sz="2000" dirty="0">
                <a:latin typeface="华文黑体"/>
                <a:ea typeface="华文黑体"/>
              </a:rPr>
              <a:t>还要注意一些限制条件</a:t>
            </a:r>
            <a:r>
              <a:rPr lang="en-US" altLang="zh-CN" sz="2000" dirty="0">
                <a:latin typeface="华文黑体"/>
                <a:ea typeface="华文黑体"/>
              </a:rPr>
              <a:t>:</a:t>
            </a:r>
            <a:r>
              <a:rPr lang="zh-CN" altLang="en-US" sz="2000" dirty="0">
                <a:latin typeface="华文黑体"/>
                <a:ea typeface="华文黑体"/>
              </a:rPr>
              <a:t>提供最快的交货速度</a:t>
            </a:r>
            <a:r>
              <a:rPr lang="en-US" altLang="zh-CN" sz="2000" dirty="0">
                <a:latin typeface="华文黑体"/>
                <a:ea typeface="华文黑体"/>
              </a:rPr>
              <a:t>,</a:t>
            </a:r>
            <a:r>
              <a:rPr lang="zh-CN" altLang="en-US" sz="2000" dirty="0">
                <a:latin typeface="华文黑体"/>
                <a:ea typeface="华文黑体"/>
              </a:rPr>
              <a:t>最多的种类和</a:t>
            </a:r>
            <a:r>
              <a:rPr lang="zh-CN" altLang="en-US" sz="2000" dirty="0" smtClean="0">
                <a:latin typeface="华文黑体"/>
                <a:ea typeface="华文黑体"/>
              </a:rPr>
              <a:t>最多的服务并不可能或并不实际</a:t>
            </a:r>
            <a:r>
              <a:rPr lang="en-US" altLang="zh-CN" sz="2000" dirty="0">
                <a:latin typeface="华文黑体"/>
                <a:ea typeface="华文黑体"/>
              </a:rPr>
              <a:t>.</a:t>
            </a:r>
            <a:r>
              <a:rPr lang="zh-CN" altLang="en-US" sz="2000" dirty="0">
                <a:latin typeface="华文黑体"/>
                <a:ea typeface="华文黑体"/>
              </a:rPr>
              <a:t>企业和它的销售渠道并没有必需的资源或技术来提供顾客</a:t>
            </a:r>
            <a:r>
              <a:rPr lang="zh-CN" altLang="en-US" sz="2000" dirty="0" smtClean="0">
                <a:latin typeface="华文黑体"/>
                <a:ea typeface="华文黑体"/>
              </a:rPr>
              <a:t>需要的各类服务</a:t>
            </a:r>
            <a:r>
              <a:rPr lang="en-US" altLang="zh-CN" sz="2000" dirty="0">
                <a:latin typeface="华文黑体"/>
                <a:ea typeface="华文黑体"/>
              </a:rPr>
              <a:t>.</a:t>
            </a:r>
            <a:r>
              <a:rPr lang="zh-CN" altLang="en-US" sz="2000" dirty="0">
                <a:latin typeface="华文黑体"/>
                <a:ea typeface="华文黑体"/>
              </a:rPr>
              <a:t>还有</a:t>
            </a:r>
            <a:r>
              <a:rPr lang="en-US" altLang="zh-CN" sz="2000" dirty="0">
                <a:latin typeface="华文黑体"/>
                <a:ea typeface="华文黑体"/>
              </a:rPr>
              <a:t>,</a:t>
            </a:r>
            <a:r>
              <a:rPr lang="zh-CN" altLang="en-US" sz="2000" dirty="0">
                <a:latin typeface="华文黑体"/>
                <a:ea typeface="华文黑体"/>
              </a:rPr>
              <a:t>提供较高水平的服务对渠道来说会导致较高的成本</a:t>
            </a:r>
            <a:r>
              <a:rPr lang="en-US" altLang="zh-CN" sz="2000" dirty="0">
                <a:latin typeface="华文黑体"/>
                <a:ea typeface="华文黑体"/>
              </a:rPr>
              <a:t>,</a:t>
            </a:r>
            <a:r>
              <a:rPr lang="zh-CN" altLang="en-US" sz="2000" dirty="0">
                <a:latin typeface="华文黑体"/>
                <a:ea typeface="华文黑体"/>
              </a:rPr>
              <a:t>对消费者来说会导致较</a:t>
            </a:r>
            <a:r>
              <a:rPr lang="zh-CN" altLang="en-US" sz="2000" dirty="0" smtClean="0">
                <a:latin typeface="华文黑体"/>
                <a:ea typeface="华文黑体"/>
              </a:rPr>
              <a:t>高的价</a:t>
            </a:r>
            <a:r>
              <a:rPr lang="zh-CN" altLang="en-US" sz="2000" dirty="0">
                <a:latin typeface="华文黑体"/>
                <a:ea typeface="华文黑体"/>
              </a:rPr>
              <a:t>格</a:t>
            </a:r>
            <a:r>
              <a:rPr lang="en-US" altLang="zh-CN" sz="2000" dirty="0" smtClean="0">
                <a:latin typeface="华文黑体"/>
                <a:ea typeface="华文黑体"/>
              </a:rPr>
              <a:t>.</a:t>
            </a:r>
            <a:endParaRPr lang="en-US" altLang="zh-CN" sz="2000" dirty="0">
              <a:latin typeface="华文黑体"/>
              <a:ea typeface="华文黑体"/>
            </a:endParaRPr>
          </a:p>
        </p:txBody>
      </p:sp>
    </p:spTree>
    <p:extLst>
      <p:ext uri="{BB962C8B-B14F-4D97-AF65-F5344CB8AC3E}">
        <p14:creationId xmlns:p14="http://schemas.microsoft.com/office/powerpoint/2010/main" val="35452368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渠道设计决策</a:t>
            </a:r>
            <a:endParaRPr lang="zh-CN" altLang="en-US" sz="36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70935" y="673532"/>
            <a:ext cx="8788400" cy="4524315"/>
          </a:xfrm>
          <a:prstGeom prst="rect">
            <a:avLst/>
          </a:prstGeom>
          <a:noFill/>
        </p:spPr>
        <p:txBody>
          <a:bodyPr wrap="square" rtlCol="0">
            <a:spAutoFit/>
          </a:bodyPr>
          <a:lstStyle/>
          <a:p>
            <a:r>
              <a:rPr lang="zh-CN" altLang="en-US" sz="2400" dirty="0">
                <a:latin typeface="华文黑体"/>
                <a:ea typeface="华文黑体"/>
              </a:rPr>
              <a:t>二、确定渠道目标及限制因素</a:t>
            </a:r>
          </a:p>
          <a:p>
            <a:pPr indent="627063"/>
            <a:r>
              <a:rPr lang="zh-CN" altLang="en-US" sz="2400" dirty="0">
                <a:latin typeface="华文黑体"/>
                <a:ea typeface="华文黑体"/>
              </a:rPr>
              <a:t>渠道目标应该用目标消费者的希望服务水平来表达</a:t>
            </a:r>
            <a:r>
              <a:rPr lang="en-US" altLang="zh-CN" sz="2400" dirty="0">
                <a:latin typeface="华文黑体"/>
                <a:ea typeface="华文黑体"/>
              </a:rPr>
              <a:t>.</a:t>
            </a:r>
            <a:r>
              <a:rPr lang="zh-CN" altLang="en-US" sz="2400" dirty="0">
                <a:latin typeface="华文黑体"/>
                <a:ea typeface="华文黑体"/>
              </a:rPr>
              <a:t>通常</a:t>
            </a:r>
            <a:r>
              <a:rPr lang="en-US" altLang="zh-CN" sz="2400" dirty="0">
                <a:latin typeface="华文黑体"/>
                <a:ea typeface="华文黑体"/>
              </a:rPr>
              <a:t>,</a:t>
            </a:r>
            <a:r>
              <a:rPr lang="zh-CN" altLang="en-US" sz="2400" dirty="0" smtClean="0">
                <a:latin typeface="华文黑体"/>
                <a:ea typeface="华文黑体"/>
              </a:rPr>
              <a:t>企业要识别几个渠道服务水平</a:t>
            </a:r>
            <a:r>
              <a:rPr lang="zh-CN" altLang="en-US" sz="2400" dirty="0">
                <a:latin typeface="华文黑体"/>
                <a:ea typeface="华文黑体"/>
              </a:rPr>
              <a:t>要求不同的细分市场</a:t>
            </a:r>
            <a:r>
              <a:rPr lang="en-US" altLang="zh-CN" sz="2400" dirty="0">
                <a:latin typeface="华文黑体"/>
                <a:ea typeface="华文黑体"/>
              </a:rPr>
              <a:t>.</a:t>
            </a:r>
            <a:r>
              <a:rPr lang="zh-CN" altLang="en-US" sz="2400" dirty="0">
                <a:latin typeface="华文黑体"/>
                <a:ea typeface="华文黑体"/>
              </a:rPr>
              <a:t>企业应该决定进入哪些细分市场</a:t>
            </a:r>
            <a:r>
              <a:rPr lang="en-US" altLang="zh-CN" sz="2400" dirty="0">
                <a:latin typeface="华文黑体"/>
                <a:ea typeface="华文黑体"/>
              </a:rPr>
              <a:t>,</a:t>
            </a:r>
            <a:r>
              <a:rPr lang="zh-CN" altLang="en-US" sz="2400" dirty="0" smtClean="0">
                <a:latin typeface="华文黑体"/>
                <a:ea typeface="华文黑体"/>
              </a:rPr>
              <a:t>以及在每种情况下采用哪些最好的销售渠</a:t>
            </a:r>
            <a:r>
              <a:rPr lang="zh-CN" altLang="en-US" sz="2400" dirty="0">
                <a:latin typeface="华文黑体"/>
                <a:ea typeface="华文黑体"/>
              </a:rPr>
              <a:t>道</a:t>
            </a:r>
            <a:r>
              <a:rPr lang="en-US" altLang="zh-CN" sz="2400" dirty="0">
                <a:latin typeface="华文黑体"/>
                <a:ea typeface="华文黑体"/>
              </a:rPr>
              <a:t>.</a:t>
            </a:r>
            <a:r>
              <a:rPr lang="zh-CN" altLang="en-US" sz="2400" dirty="0">
                <a:latin typeface="华文黑体"/>
                <a:ea typeface="华文黑体"/>
              </a:rPr>
              <a:t>在每一个细分市场</a:t>
            </a:r>
            <a:r>
              <a:rPr lang="en-US" altLang="zh-CN" sz="2400" dirty="0">
                <a:latin typeface="华文黑体"/>
                <a:ea typeface="华文黑体"/>
              </a:rPr>
              <a:t>,</a:t>
            </a:r>
            <a:r>
              <a:rPr lang="zh-CN" altLang="en-US" sz="2400" dirty="0">
                <a:latin typeface="华文黑体"/>
                <a:ea typeface="华文黑体"/>
              </a:rPr>
              <a:t>企业会希望使满足顾客服务要求的总渠道成本</a:t>
            </a:r>
            <a:r>
              <a:rPr lang="zh-CN" altLang="en-US" sz="2400" dirty="0" smtClean="0">
                <a:latin typeface="华文黑体"/>
                <a:ea typeface="华文黑体"/>
              </a:rPr>
              <a:t>最小化</a:t>
            </a:r>
            <a:r>
              <a:rPr lang="en-US" altLang="zh-CN" sz="2400" dirty="0">
                <a:latin typeface="华文黑体"/>
                <a:ea typeface="华文黑体"/>
              </a:rPr>
              <a:t>.</a:t>
            </a:r>
          </a:p>
          <a:p>
            <a:pPr indent="627063"/>
            <a:r>
              <a:rPr lang="zh-CN" altLang="en-US" sz="2400" dirty="0">
                <a:latin typeface="华文黑体"/>
                <a:ea typeface="华文黑体"/>
              </a:rPr>
              <a:t>影响渠道目标设定的因素</a:t>
            </a:r>
            <a:r>
              <a:rPr lang="en-US" altLang="zh-CN" sz="2400" dirty="0">
                <a:latin typeface="华文黑体"/>
                <a:ea typeface="华文黑体"/>
              </a:rPr>
              <a:t>:</a:t>
            </a:r>
            <a:r>
              <a:rPr lang="zh-CN" altLang="en-US" sz="2400" dirty="0">
                <a:latin typeface="华文黑体"/>
                <a:ea typeface="华文黑体"/>
              </a:rPr>
              <a:t>产品特性、企业特性、中间商的特性、竞争对</a:t>
            </a:r>
            <a:r>
              <a:rPr lang="zh-CN" altLang="en-US" sz="2400" dirty="0" smtClean="0">
                <a:latin typeface="华文黑体"/>
                <a:ea typeface="华文黑体"/>
              </a:rPr>
              <a:t>手的渠道及环境</a:t>
            </a:r>
            <a:r>
              <a:rPr lang="zh-Hant" altLang="en-US" sz="2400" dirty="0" smtClean="0">
                <a:latin typeface="华文黑体"/>
                <a:ea typeface="华文黑体"/>
              </a:rPr>
              <a:t>因素</a:t>
            </a:r>
            <a:r>
              <a:rPr lang="en-US" altLang="zh-Hant" sz="2400" dirty="0">
                <a:latin typeface="华文黑体"/>
                <a:ea typeface="华文黑体"/>
              </a:rPr>
              <a:t>.</a:t>
            </a:r>
          </a:p>
          <a:p>
            <a:r>
              <a:rPr lang="zh-CN" altLang="en-US" sz="2400" dirty="0">
                <a:latin typeface="华文黑体"/>
                <a:ea typeface="华文黑体"/>
              </a:rPr>
              <a:t>在设计渠道时</a:t>
            </a:r>
            <a:r>
              <a:rPr lang="en-US" altLang="zh-CN" sz="2400" dirty="0">
                <a:latin typeface="华文黑体"/>
                <a:ea typeface="华文黑体"/>
              </a:rPr>
              <a:t>,</a:t>
            </a:r>
            <a:r>
              <a:rPr lang="zh-CN" altLang="en-US" sz="2400" dirty="0">
                <a:latin typeface="华文黑体"/>
                <a:ea typeface="华文黑体"/>
              </a:rPr>
              <a:t>企业还必须考虑竞争对手的渠道</a:t>
            </a:r>
            <a:r>
              <a:rPr lang="en-US" altLang="zh-CN" sz="2400" dirty="0">
                <a:latin typeface="华文黑体"/>
                <a:ea typeface="华文黑体"/>
              </a:rPr>
              <a:t>.</a:t>
            </a:r>
            <a:r>
              <a:rPr lang="zh-CN" altLang="en-US" sz="2400" dirty="0">
                <a:latin typeface="华文黑体"/>
                <a:ea typeface="华文黑体"/>
              </a:rPr>
              <a:t>在某些情况下</a:t>
            </a:r>
            <a:r>
              <a:rPr lang="en-US" altLang="zh-CN" sz="2400" dirty="0">
                <a:latin typeface="华文黑体"/>
                <a:ea typeface="华文黑体"/>
              </a:rPr>
              <a:t>,</a:t>
            </a:r>
            <a:r>
              <a:rPr lang="zh-CN" altLang="en-US" sz="2400" dirty="0" smtClean="0">
                <a:latin typeface="华文黑体"/>
                <a:ea typeface="华文黑体"/>
              </a:rPr>
              <a:t>企业可能希望就在经营竞争对手产品的商</a:t>
            </a:r>
            <a:r>
              <a:rPr lang="zh-CN" altLang="en-US" sz="2400" dirty="0">
                <a:latin typeface="华文黑体"/>
                <a:ea typeface="华文黑体"/>
              </a:rPr>
              <a:t>店内或附近商店内与之竞争</a:t>
            </a:r>
            <a:r>
              <a:rPr lang="en-US" altLang="zh-CN" sz="2400" dirty="0" smtClean="0">
                <a:latin typeface="华文黑体"/>
                <a:ea typeface="华文黑体"/>
              </a:rPr>
              <a:t>.</a:t>
            </a:r>
          </a:p>
          <a:p>
            <a:pPr indent="627063"/>
            <a:r>
              <a:rPr lang="zh-CN" altLang="en-US" sz="2400" dirty="0">
                <a:latin typeface="华文黑体"/>
                <a:ea typeface="华文黑体"/>
              </a:rPr>
              <a:t>环境因素</a:t>
            </a:r>
            <a:r>
              <a:rPr lang="en-US" altLang="zh-CN" sz="2400" dirty="0">
                <a:latin typeface="华文黑体"/>
                <a:ea typeface="华文黑体"/>
              </a:rPr>
              <a:t>,</a:t>
            </a:r>
            <a:r>
              <a:rPr lang="zh-CN" altLang="en-US" sz="2400" dirty="0">
                <a:latin typeface="华文黑体"/>
                <a:ea typeface="华文黑体"/>
              </a:rPr>
              <a:t>如经济条件和法律限制也会影响渠道设计决策</a:t>
            </a:r>
            <a:r>
              <a:rPr lang="en-US" altLang="zh-CN" sz="2400" dirty="0">
                <a:latin typeface="华文黑体"/>
                <a:ea typeface="华文黑体"/>
              </a:rPr>
              <a:t>.</a:t>
            </a:r>
          </a:p>
        </p:txBody>
      </p:sp>
    </p:spTree>
    <p:extLst>
      <p:ext uri="{BB962C8B-B14F-4D97-AF65-F5344CB8AC3E}">
        <p14:creationId xmlns:p14="http://schemas.microsoft.com/office/powerpoint/2010/main" val="2937671282"/>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渠道设计决策</a:t>
            </a:r>
            <a:endParaRPr lang="zh-CN" altLang="en-US" sz="36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70935" y="673532"/>
            <a:ext cx="8788400" cy="4493538"/>
          </a:xfrm>
          <a:prstGeom prst="rect">
            <a:avLst/>
          </a:prstGeom>
          <a:noFill/>
        </p:spPr>
        <p:txBody>
          <a:bodyPr wrap="square" rtlCol="0">
            <a:spAutoFit/>
          </a:bodyPr>
          <a:lstStyle/>
          <a:p>
            <a:r>
              <a:rPr lang="zh-CN" altLang="en-US" sz="2400" dirty="0">
                <a:latin typeface="华文黑体"/>
                <a:ea typeface="华文黑体"/>
              </a:rPr>
              <a:t>三、确定主要渠道选择方案</a:t>
            </a:r>
          </a:p>
          <a:p>
            <a:pPr indent="541338"/>
            <a:r>
              <a:rPr lang="zh-CN" altLang="en-US" sz="2000" dirty="0">
                <a:latin typeface="华文黑体"/>
                <a:ea typeface="华文黑体"/>
              </a:rPr>
              <a:t>当企业已明确其渠道目标时</a:t>
            </a:r>
            <a:r>
              <a:rPr lang="en-US" altLang="zh-CN" sz="2000" dirty="0">
                <a:latin typeface="华文黑体"/>
                <a:ea typeface="华文黑体"/>
              </a:rPr>
              <a:t>,</a:t>
            </a:r>
            <a:r>
              <a:rPr lang="zh-CN" altLang="en-US" sz="2000" dirty="0">
                <a:latin typeface="华文黑体"/>
                <a:ea typeface="华文黑体"/>
              </a:rPr>
              <a:t>接下来就应该确定主要渠道选择方案</a:t>
            </a:r>
            <a:r>
              <a:rPr lang="en-US" altLang="zh-CN" sz="2000" dirty="0">
                <a:latin typeface="华文黑体"/>
                <a:ea typeface="华文黑体"/>
              </a:rPr>
              <a:t>.</a:t>
            </a:r>
            <a:r>
              <a:rPr lang="zh-CN" altLang="en-US" sz="2000" dirty="0" smtClean="0">
                <a:latin typeface="华文黑体"/>
                <a:ea typeface="华文黑体"/>
              </a:rPr>
              <a:t>主要渠道选择方案由三种因素构</a:t>
            </a:r>
            <a:r>
              <a:rPr lang="zh-CN" altLang="en-US" sz="2000" dirty="0">
                <a:latin typeface="华文黑体"/>
                <a:ea typeface="华文黑体"/>
              </a:rPr>
              <a:t>成</a:t>
            </a:r>
            <a:r>
              <a:rPr lang="en-US" altLang="zh-CN" sz="2000" dirty="0">
                <a:latin typeface="华文黑体"/>
                <a:ea typeface="华文黑体"/>
              </a:rPr>
              <a:t>:</a:t>
            </a:r>
            <a:r>
              <a:rPr lang="zh-CN" altLang="en-US" sz="2000" dirty="0">
                <a:latin typeface="华文黑体"/>
                <a:ea typeface="华文黑体"/>
              </a:rPr>
              <a:t>中间商类型、中间商的数目和渠道成员的责任</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中间商类型</a:t>
            </a:r>
          </a:p>
          <a:p>
            <a:pPr indent="541338"/>
            <a:r>
              <a:rPr lang="zh-CN" altLang="en-US" sz="2000" dirty="0">
                <a:latin typeface="华文黑体"/>
                <a:ea typeface="华文黑体"/>
              </a:rPr>
              <a:t>企业应该识别适合经营其渠道业务的中间商类型</a:t>
            </a:r>
            <a:r>
              <a:rPr lang="en-US" altLang="zh-CN" sz="2000" dirty="0" smtClean="0">
                <a:latin typeface="华文黑体"/>
                <a:ea typeface="华文黑体"/>
              </a:rPr>
              <a:t>.</a:t>
            </a:r>
            <a:r>
              <a:rPr lang="zh-CN" altLang="en-US" sz="2000" dirty="0" smtClean="0">
                <a:latin typeface="华文黑体"/>
                <a:ea typeface="华文黑体"/>
              </a:rPr>
              <a:t>管理部门对几种可能出现</a:t>
            </a:r>
            <a:r>
              <a:rPr lang="zh-CN" altLang="en-US" sz="2000" dirty="0">
                <a:latin typeface="华文黑体"/>
                <a:ea typeface="华文黑体"/>
              </a:rPr>
              <a:t>的渠道选择方案的讨论结果</a:t>
            </a:r>
            <a:r>
              <a:rPr lang="en-US" altLang="zh-CN" sz="2000" dirty="0">
                <a:latin typeface="华文黑体"/>
                <a:ea typeface="华文黑体"/>
              </a:rPr>
              <a:t>.</a:t>
            </a:r>
          </a:p>
          <a:p>
            <a:pPr indent="541338"/>
            <a:r>
              <a:rPr lang="en-US" altLang="zh-CN" sz="1800" dirty="0">
                <a:latin typeface="华文黑体"/>
                <a:ea typeface="华文黑体"/>
              </a:rPr>
              <a:t>(</a:t>
            </a:r>
            <a:r>
              <a:rPr lang="zh-CN" altLang="en-US" sz="1800" dirty="0">
                <a:latin typeface="华文黑体"/>
                <a:ea typeface="华文黑体"/>
              </a:rPr>
              <a:t>１</a:t>
            </a:r>
            <a:r>
              <a:rPr lang="en-US" altLang="zh-CN" sz="1800" dirty="0">
                <a:latin typeface="华文黑体"/>
                <a:ea typeface="华文黑体"/>
              </a:rPr>
              <a:t>)</a:t>
            </a:r>
            <a:r>
              <a:rPr lang="zh-CN" altLang="en-US" sz="1800" dirty="0">
                <a:latin typeface="华文黑体"/>
                <a:ea typeface="华文黑体"/>
              </a:rPr>
              <a:t>企业销售人员</a:t>
            </a:r>
            <a:r>
              <a:rPr lang="en-US" altLang="zh-CN" sz="1800" dirty="0">
                <a:latin typeface="华文黑体"/>
                <a:ea typeface="华文黑体"/>
              </a:rPr>
              <a:t>.</a:t>
            </a:r>
          </a:p>
          <a:p>
            <a:pPr indent="541338"/>
            <a:r>
              <a:rPr lang="zh-CN" altLang="en-US" sz="1800" dirty="0">
                <a:latin typeface="华文黑体"/>
                <a:ea typeface="华文黑体"/>
              </a:rPr>
              <a:t>扩大企业直接销售人员</a:t>
            </a:r>
            <a:r>
              <a:rPr lang="en-US" altLang="zh-CN" sz="1800" dirty="0">
                <a:latin typeface="华文黑体"/>
                <a:ea typeface="华文黑体"/>
              </a:rPr>
              <a:t>,</a:t>
            </a:r>
            <a:r>
              <a:rPr lang="zh-CN" altLang="en-US" sz="1800" dirty="0">
                <a:latin typeface="华文黑体"/>
                <a:ea typeface="华文黑体"/>
              </a:rPr>
              <a:t>指派销售代表到各地区并令其负责联系该地区所有潜在顾客</a:t>
            </a:r>
            <a:r>
              <a:rPr lang="en-US" altLang="zh-CN" sz="1800" dirty="0" smtClean="0">
                <a:latin typeface="华文黑体"/>
                <a:ea typeface="华文黑体"/>
              </a:rPr>
              <a:t>,</a:t>
            </a:r>
            <a:r>
              <a:rPr lang="zh-CN" altLang="en-US" sz="1800" dirty="0" smtClean="0">
                <a:latin typeface="华文黑体"/>
                <a:ea typeface="华文黑体"/>
              </a:rPr>
              <a:t>或</a:t>
            </a:r>
            <a:r>
              <a:rPr lang="zh-CN" altLang="en-US" sz="1800" dirty="0">
                <a:latin typeface="华文黑体"/>
                <a:ea typeface="华文黑体"/>
              </a:rPr>
              <a:t>者针对不同行业设置专职销售人员分别与这些行业联系</a:t>
            </a:r>
            <a:r>
              <a:rPr lang="en-US" altLang="zh-CN" sz="1800" dirty="0">
                <a:latin typeface="华文黑体"/>
                <a:ea typeface="华文黑体"/>
              </a:rPr>
              <a:t>.</a:t>
            </a:r>
          </a:p>
          <a:p>
            <a:pPr indent="541338"/>
            <a:r>
              <a:rPr lang="en-US" altLang="zh-CN" sz="1800" dirty="0">
                <a:latin typeface="华文黑体"/>
                <a:ea typeface="华文黑体"/>
              </a:rPr>
              <a:t>(</a:t>
            </a:r>
            <a:r>
              <a:rPr lang="zh-CN" altLang="en-US" sz="1800" dirty="0">
                <a:latin typeface="华文黑体"/>
                <a:ea typeface="华文黑体"/>
              </a:rPr>
              <a:t>２</a:t>
            </a:r>
            <a:r>
              <a:rPr lang="en-US" altLang="zh-CN" sz="1800" dirty="0">
                <a:latin typeface="华文黑体"/>
                <a:ea typeface="华文黑体"/>
              </a:rPr>
              <a:t>)</a:t>
            </a:r>
            <a:r>
              <a:rPr lang="zh-CN" altLang="en-US" sz="1800" dirty="0">
                <a:latin typeface="华文黑体"/>
                <a:ea typeface="华文黑体"/>
              </a:rPr>
              <a:t>制造商代理机构</a:t>
            </a:r>
            <a:r>
              <a:rPr lang="en-US" altLang="zh-CN" sz="1800" dirty="0">
                <a:latin typeface="华文黑体"/>
                <a:ea typeface="华文黑体"/>
              </a:rPr>
              <a:t>.</a:t>
            </a:r>
          </a:p>
          <a:p>
            <a:pPr indent="541338"/>
            <a:r>
              <a:rPr lang="zh-CN" altLang="en-US" sz="1800" dirty="0">
                <a:latin typeface="华文黑体"/>
                <a:ea typeface="华文黑体"/>
              </a:rPr>
              <a:t>在不同地区或行业雇用制造商的代理机构来销售新的检验设备</a:t>
            </a:r>
            <a:r>
              <a:rPr lang="en-US" altLang="zh-CN" sz="1800" dirty="0">
                <a:latin typeface="华文黑体"/>
                <a:ea typeface="华文黑体"/>
              </a:rPr>
              <a:t>.</a:t>
            </a:r>
            <a:r>
              <a:rPr lang="zh-CN" altLang="en-US" sz="1800" dirty="0" smtClean="0">
                <a:latin typeface="华文黑体"/>
                <a:ea typeface="华文黑体"/>
              </a:rPr>
              <a:t>所谓代理机构是指经销</a:t>
            </a:r>
            <a:r>
              <a:rPr lang="zh-CN" altLang="en-US" sz="1800" dirty="0">
                <a:latin typeface="华文黑体"/>
                <a:ea typeface="华文黑体"/>
              </a:rPr>
              <a:t>来自不同企业的相关产品的独立公司</a:t>
            </a:r>
            <a:r>
              <a:rPr lang="en-US" altLang="zh-CN" sz="1800" dirty="0">
                <a:latin typeface="华文黑体"/>
                <a:ea typeface="华文黑体"/>
              </a:rPr>
              <a:t>.</a:t>
            </a:r>
          </a:p>
          <a:p>
            <a:pPr indent="541338"/>
            <a:r>
              <a:rPr lang="en-US" altLang="zh-CN" sz="1800" dirty="0">
                <a:latin typeface="华文黑体"/>
                <a:ea typeface="华文黑体"/>
              </a:rPr>
              <a:t>(</a:t>
            </a:r>
            <a:r>
              <a:rPr lang="zh-CN" altLang="en-US" sz="1800" dirty="0">
                <a:latin typeface="华文黑体"/>
                <a:ea typeface="华文黑体"/>
              </a:rPr>
              <a:t>３</a:t>
            </a:r>
            <a:r>
              <a:rPr lang="en-US" altLang="zh-CN" sz="1800" dirty="0">
                <a:latin typeface="华文黑体"/>
                <a:ea typeface="华文黑体"/>
              </a:rPr>
              <a:t>)</a:t>
            </a:r>
            <a:r>
              <a:rPr lang="zh-CN" altLang="en-US" sz="1800" dirty="0">
                <a:latin typeface="华文黑体"/>
                <a:ea typeface="华文黑体"/>
              </a:rPr>
              <a:t>行业销售商</a:t>
            </a:r>
            <a:r>
              <a:rPr lang="en-US" altLang="zh-CN" sz="1800" dirty="0">
                <a:latin typeface="华文黑体"/>
                <a:ea typeface="华文黑体"/>
              </a:rPr>
              <a:t>.</a:t>
            </a:r>
          </a:p>
          <a:p>
            <a:pPr indent="541338"/>
            <a:r>
              <a:rPr lang="zh-CN" altLang="en-US" sz="1800" dirty="0">
                <a:latin typeface="华文黑体"/>
                <a:ea typeface="华文黑体"/>
              </a:rPr>
              <a:t>在不同地区或行业中找到愿意购买和经营这一新产品线的销售商</a:t>
            </a:r>
            <a:r>
              <a:rPr lang="en-US" altLang="zh-CN" sz="1800" dirty="0">
                <a:latin typeface="华文黑体"/>
                <a:ea typeface="华文黑体"/>
              </a:rPr>
              <a:t>,</a:t>
            </a:r>
            <a:r>
              <a:rPr lang="zh-CN" altLang="en-US" sz="1800" dirty="0" smtClean="0">
                <a:latin typeface="华文黑体"/>
                <a:ea typeface="华文黑体"/>
              </a:rPr>
              <a:t>给予它们独家销售权</a:t>
            </a:r>
            <a:r>
              <a:rPr lang="zh-CN" altLang="en-US" sz="1800" dirty="0">
                <a:latin typeface="华文黑体"/>
                <a:ea typeface="华文黑体"/>
              </a:rPr>
              <a:t>、优厚的利润、产品培训和促销支持</a:t>
            </a:r>
            <a:r>
              <a:rPr lang="en-US" altLang="zh-CN" sz="1800" dirty="0" smtClean="0">
                <a:latin typeface="华文黑体"/>
                <a:ea typeface="华文黑体"/>
              </a:rPr>
              <a:t>.</a:t>
            </a:r>
            <a:endParaRPr lang="en-US" altLang="zh-CN" sz="1800" dirty="0">
              <a:latin typeface="华文黑体"/>
              <a:ea typeface="华文黑体"/>
            </a:endParaRPr>
          </a:p>
        </p:txBody>
      </p:sp>
    </p:spTree>
    <p:extLst>
      <p:ext uri="{BB962C8B-B14F-4D97-AF65-F5344CB8AC3E}">
        <p14:creationId xmlns:p14="http://schemas.microsoft.com/office/powerpoint/2010/main" val="135635145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渠道设计决策</a:t>
            </a:r>
            <a:endParaRPr lang="zh-CN" altLang="en-US" sz="36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70935" y="571934"/>
            <a:ext cx="8788400" cy="4770537"/>
          </a:xfrm>
          <a:prstGeom prst="rect">
            <a:avLst/>
          </a:prstGeom>
          <a:noFill/>
        </p:spPr>
        <p:txBody>
          <a:bodyPr wrap="square" rtlCol="0">
            <a:spAutoFit/>
          </a:bodyPr>
          <a:lstStyle/>
          <a:p>
            <a:r>
              <a:rPr lang="zh-CN" altLang="en-US" sz="2400" dirty="0">
                <a:latin typeface="华文黑体"/>
                <a:ea typeface="华文黑体"/>
              </a:rPr>
              <a:t>三、确定主要渠道选择方案</a:t>
            </a:r>
          </a:p>
          <a:p>
            <a:pPr indent="541338"/>
            <a:r>
              <a:rPr lang="zh-CN" altLang="en-US" sz="2000" dirty="0">
                <a:latin typeface="华文黑体"/>
                <a:ea typeface="华文黑体"/>
              </a:rPr>
              <a:t>当企业已明确其渠道目标时</a:t>
            </a:r>
            <a:r>
              <a:rPr lang="en-US" altLang="zh-CN" sz="2000" dirty="0">
                <a:latin typeface="华文黑体"/>
                <a:ea typeface="华文黑体"/>
              </a:rPr>
              <a:t>,</a:t>
            </a:r>
            <a:r>
              <a:rPr lang="zh-CN" altLang="en-US" sz="2000" dirty="0">
                <a:latin typeface="华文黑体"/>
                <a:ea typeface="华文黑体"/>
              </a:rPr>
              <a:t>接下来就应该确定主要渠道选择方案</a:t>
            </a:r>
            <a:r>
              <a:rPr lang="en-US" altLang="zh-CN" sz="2000" dirty="0">
                <a:latin typeface="华文黑体"/>
                <a:ea typeface="华文黑体"/>
              </a:rPr>
              <a:t>.</a:t>
            </a:r>
            <a:r>
              <a:rPr lang="zh-CN" altLang="en-US" sz="2000" dirty="0" smtClean="0">
                <a:latin typeface="华文黑体"/>
                <a:ea typeface="华文黑体"/>
              </a:rPr>
              <a:t>主要渠道选择方案由三种因素构</a:t>
            </a:r>
            <a:r>
              <a:rPr lang="zh-CN" altLang="en-US" sz="2000" dirty="0">
                <a:latin typeface="华文黑体"/>
                <a:ea typeface="华文黑体"/>
              </a:rPr>
              <a:t>成</a:t>
            </a:r>
            <a:r>
              <a:rPr lang="en-US" altLang="zh-CN" sz="2000" dirty="0">
                <a:latin typeface="华文黑体"/>
                <a:ea typeface="华文黑体"/>
              </a:rPr>
              <a:t>:</a:t>
            </a:r>
            <a:r>
              <a:rPr lang="zh-CN" altLang="en-US" sz="2000" dirty="0">
                <a:latin typeface="华文黑体"/>
                <a:ea typeface="华文黑体"/>
              </a:rPr>
              <a:t>中间商类型、中间商的数目和渠道成员的责任</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中间商的数目</a:t>
            </a:r>
          </a:p>
          <a:p>
            <a:pPr indent="541338"/>
            <a:r>
              <a:rPr lang="zh-CN" altLang="en-US" sz="2000" dirty="0">
                <a:latin typeface="华文黑体"/>
                <a:ea typeface="华文黑体"/>
              </a:rPr>
              <a:t>企业还必须决定在每层渠道上使用的渠道成员数目</a:t>
            </a:r>
            <a:r>
              <a:rPr lang="en-US" altLang="zh-CN" sz="2000" dirty="0">
                <a:latin typeface="华文黑体"/>
                <a:ea typeface="华文黑体"/>
              </a:rPr>
              <a:t>.</a:t>
            </a:r>
            <a:r>
              <a:rPr lang="zh-CN" altLang="en-US" sz="2000" dirty="0">
                <a:latin typeface="华文黑体"/>
                <a:ea typeface="华文黑体"/>
              </a:rPr>
              <a:t>一般有三种方式</a:t>
            </a:r>
            <a:r>
              <a:rPr lang="en-US" altLang="zh-CN" sz="2000" dirty="0">
                <a:latin typeface="华文黑体"/>
                <a:ea typeface="华文黑体"/>
              </a:rPr>
              <a:t>:</a:t>
            </a:r>
            <a:r>
              <a:rPr lang="zh-CN" altLang="en-US" sz="2000" dirty="0">
                <a:latin typeface="华文黑体"/>
                <a:ea typeface="华文黑体"/>
              </a:rPr>
              <a:t>密集经销、</a:t>
            </a:r>
            <a:r>
              <a:rPr lang="zh-CN" altLang="en-US" sz="2000" dirty="0" smtClean="0">
                <a:latin typeface="华文黑体"/>
                <a:ea typeface="华文黑体"/>
              </a:rPr>
              <a:t>独家销售和精选销售</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密集经销</a:t>
            </a:r>
            <a:r>
              <a:rPr lang="en-US" altLang="zh-CN" sz="2000" dirty="0">
                <a:latin typeface="华文黑体"/>
                <a:ea typeface="华文黑体"/>
              </a:rPr>
              <a:t>.</a:t>
            </a:r>
          </a:p>
          <a:p>
            <a:pPr indent="541338"/>
            <a:r>
              <a:rPr lang="zh-CN" altLang="en-US" sz="2000" dirty="0">
                <a:latin typeface="华文黑体"/>
                <a:ea typeface="华文黑体"/>
              </a:rPr>
              <a:t>日用品及一般原料生产商通常采用密集经销</a:t>
            </a:r>
            <a:r>
              <a:rPr lang="en-US" altLang="zh-CN" sz="2000" dirty="0">
                <a:latin typeface="华文黑体"/>
                <a:ea typeface="华文黑体"/>
              </a:rPr>
              <a:t>,</a:t>
            </a:r>
            <a:r>
              <a:rPr lang="zh-CN" altLang="en-US" sz="2000" dirty="0">
                <a:latin typeface="华文黑体"/>
                <a:ea typeface="华文黑体"/>
              </a:rPr>
              <a:t>即尽可能在多家商店中销售产品</a:t>
            </a:r>
            <a:r>
              <a:rPr lang="en-US" altLang="zh-CN" sz="2000" dirty="0">
                <a:latin typeface="华文黑体"/>
                <a:ea typeface="华文黑体"/>
              </a:rPr>
              <a:t>.</a:t>
            </a:r>
            <a:r>
              <a:rPr lang="zh-CN" altLang="en-US" sz="2000" dirty="0" smtClean="0">
                <a:latin typeface="华文黑体"/>
                <a:ea typeface="华文黑体"/>
              </a:rPr>
              <a:t>这些产品必须随时随地都能供应</a:t>
            </a:r>
            <a:r>
              <a:rPr lang="en-US" altLang="zh-CN" sz="2000" dirty="0" smtClean="0">
                <a:latin typeface="华文黑体"/>
                <a:ea typeface="华文黑体"/>
              </a:rPr>
              <a:t>.</a:t>
            </a:r>
            <a:endParaRPr lang="en-US" altLang="zh-CN" sz="2000" dirty="0">
              <a:latin typeface="华文黑体"/>
              <a:ea typeface="华文黑体"/>
            </a:endParaRP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独家销售</a:t>
            </a:r>
            <a:r>
              <a:rPr lang="en-US" altLang="zh-CN" sz="2000" dirty="0">
                <a:latin typeface="华文黑体"/>
                <a:ea typeface="华文黑体"/>
              </a:rPr>
              <a:t>.</a:t>
            </a:r>
          </a:p>
          <a:p>
            <a:pPr indent="541338"/>
            <a:r>
              <a:rPr lang="zh-CN" altLang="en-US" sz="2000" dirty="0" smtClean="0">
                <a:latin typeface="华文黑体"/>
                <a:ea typeface="华文黑体"/>
              </a:rPr>
              <a:t>一些生产商</a:t>
            </a:r>
            <a:r>
              <a:rPr lang="zh-CN" altLang="en-US" sz="2000" dirty="0">
                <a:latin typeface="华文黑体"/>
                <a:ea typeface="华文黑体"/>
              </a:rPr>
              <a:t>有目的地限制经销它们的产品的中间商的数目</a:t>
            </a:r>
            <a:r>
              <a:rPr lang="en-US" altLang="zh-CN" sz="2000" dirty="0">
                <a:latin typeface="华文黑体"/>
                <a:ea typeface="华文黑体"/>
              </a:rPr>
              <a:t>.</a:t>
            </a:r>
            <a:r>
              <a:rPr lang="zh-CN" altLang="en-US" sz="2000" dirty="0">
                <a:latin typeface="华文黑体"/>
                <a:ea typeface="华文黑体"/>
              </a:rPr>
              <a:t>这种做</a:t>
            </a:r>
            <a:r>
              <a:rPr lang="zh-CN" altLang="en-US" sz="2000" dirty="0" smtClean="0">
                <a:latin typeface="华文黑体"/>
                <a:ea typeface="华文黑体"/>
              </a:rPr>
              <a:t>法的极端形式就是独家销售</a:t>
            </a:r>
            <a:r>
              <a:rPr lang="en-US" altLang="zh-CN" sz="2000" dirty="0">
                <a:latin typeface="华文黑体"/>
                <a:ea typeface="华文黑体"/>
              </a:rPr>
              <a:t>,</a:t>
            </a:r>
            <a:r>
              <a:rPr lang="zh-CN" altLang="en-US" sz="2000" dirty="0">
                <a:latin typeface="华文黑体"/>
                <a:ea typeface="华文黑体"/>
              </a:rPr>
              <a:t>即给予几家经销商在其地域内销售生产商产品的权力</a:t>
            </a:r>
            <a:r>
              <a:rPr lang="en-US" altLang="zh-CN" sz="2000" dirty="0" smtClean="0">
                <a:latin typeface="华文黑体"/>
                <a:ea typeface="华文黑体"/>
              </a:rPr>
              <a:t>.</a:t>
            </a:r>
            <a:endParaRPr lang="en-US" altLang="zh-CN" sz="2000" dirty="0">
              <a:latin typeface="华文黑体"/>
              <a:ea typeface="华文黑体"/>
            </a:endParaRPr>
          </a:p>
          <a:p>
            <a:pPr indent="541338"/>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精选销售</a:t>
            </a:r>
            <a:r>
              <a:rPr lang="en-US" altLang="zh-CN" sz="2000" dirty="0">
                <a:latin typeface="华文黑体"/>
                <a:ea typeface="华文黑体"/>
              </a:rPr>
              <a:t>.</a:t>
            </a:r>
          </a:p>
          <a:p>
            <a:pPr indent="541338"/>
            <a:r>
              <a:rPr lang="zh-CN" altLang="en-US" sz="2000" dirty="0">
                <a:latin typeface="华文黑体"/>
                <a:ea typeface="华文黑体"/>
              </a:rPr>
              <a:t>介于密集经销和独家销售之间的是精选销售</a:t>
            </a:r>
            <a:r>
              <a:rPr lang="en-US" altLang="zh-CN" sz="2000" dirty="0">
                <a:latin typeface="华文黑体"/>
                <a:ea typeface="华文黑体"/>
              </a:rPr>
              <a:t>,</a:t>
            </a:r>
            <a:r>
              <a:rPr lang="zh-CN" altLang="en-US" sz="2000" dirty="0">
                <a:latin typeface="华文黑体"/>
                <a:ea typeface="华文黑体"/>
              </a:rPr>
              <a:t>即使用中间商的数目不止一个</a:t>
            </a:r>
            <a:r>
              <a:rPr lang="en-US" altLang="zh-CN" sz="2000" dirty="0">
                <a:latin typeface="华文黑体"/>
                <a:ea typeface="华文黑体"/>
              </a:rPr>
              <a:t>,</a:t>
            </a:r>
            <a:r>
              <a:rPr lang="zh-CN" altLang="en-US" sz="2000" dirty="0">
                <a:latin typeface="华文黑体"/>
                <a:ea typeface="华文黑体"/>
              </a:rPr>
              <a:t>但对</a:t>
            </a:r>
            <a:r>
              <a:rPr lang="zh-CN" altLang="en-US" sz="2000" dirty="0" smtClean="0">
                <a:latin typeface="华文黑体"/>
                <a:ea typeface="华文黑体"/>
              </a:rPr>
              <a:t>所有有意经营该企业产</a:t>
            </a:r>
            <a:r>
              <a:rPr lang="zh-CN" altLang="en-US" sz="2000" dirty="0">
                <a:latin typeface="华文黑体"/>
                <a:ea typeface="华文黑体"/>
              </a:rPr>
              <a:t>品的中间商并不全部都加以利用</a:t>
            </a:r>
            <a:r>
              <a:rPr lang="en-US" altLang="zh-CN" sz="2000" dirty="0">
                <a:latin typeface="华文黑体"/>
                <a:ea typeface="华文黑体"/>
              </a:rPr>
              <a:t>.</a:t>
            </a:r>
            <a:endParaRPr lang="en-US" altLang="zh-CN" sz="1800" dirty="0">
              <a:latin typeface="华文黑体"/>
              <a:ea typeface="华文黑体"/>
            </a:endParaRPr>
          </a:p>
        </p:txBody>
      </p:sp>
    </p:spTree>
    <p:extLst>
      <p:ext uri="{BB962C8B-B14F-4D97-AF65-F5344CB8AC3E}">
        <p14:creationId xmlns:p14="http://schemas.microsoft.com/office/powerpoint/2010/main" val="226651388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2412386" y="348477"/>
            <a:ext cx="4339650" cy="646331"/>
          </a:xfrm>
          <a:prstGeom prst="rect">
            <a:avLst/>
          </a:prstGeom>
        </p:spPr>
        <p:txBody>
          <a:bodyPr wrap="none">
            <a:spAutoFit/>
          </a:bodyPr>
          <a:lstStyle/>
          <a:p>
            <a:pPr algn="ctr"/>
            <a:r>
              <a:rPr lang="zh-CN" altLang="en-US" sz="3600" b="1" dirty="0" smtClean="0">
                <a:solidFill>
                  <a:srgbClr val="17695D"/>
                </a:solidFill>
                <a:latin typeface="微软雅黑" pitchFamily="34" charset="-122"/>
                <a:ea typeface="微软雅黑" pitchFamily="34" charset="-122"/>
              </a:rPr>
              <a:t>销售渠道及后勤管理</a:t>
            </a:r>
            <a:endParaRPr lang="zh-CN" altLang="en-US" sz="3600" b="1" dirty="0">
              <a:solidFill>
                <a:srgbClr val="17695D"/>
              </a:solidFill>
              <a:latin typeface="微软雅黑" pitchFamily="34" charset="-122"/>
              <a:ea typeface="微软雅黑" pitchFamily="34" charset="-122"/>
            </a:endParaRPr>
          </a:p>
        </p:txBody>
      </p:sp>
      <p:sp>
        <p:nvSpPr>
          <p:cNvPr id="32" name="椭圆 31"/>
          <p:cNvSpPr/>
          <p:nvPr/>
        </p:nvSpPr>
        <p:spPr bwMode="auto">
          <a:xfrm>
            <a:off x="1281525" y="1959355"/>
            <a:ext cx="2179264" cy="2179264"/>
          </a:xfrm>
          <a:prstGeom prst="ellipse">
            <a:avLst/>
          </a:prstGeom>
          <a:solidFill>
            <a:srgbClr val="45C1A4"/>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dirty="0">
              <a:latin typeface="微软雅黑" panose="020B0503020204020204" pitchFamily="34" charset="-122"/>
              <a:ea typeface="微软雅黑" panose="020B0503020204020204" pitchFamily="34" charset="-122"/>
            </a:endParaRPr>
          </a:p>
        </p:txBody>
      </p:sp>
      <p:sp>
        <p:nvSpPr>
          <p:cNvPr id="33" name="TextBox 3"/>
          <p:cNvSpPr txBox="1"/>
          <p:nvPr/>
        </p:nvSpPr>
        <p:spPr>
          <a:xfrm>
            <a:off x="4131568" y="2139557"/>
            <a:ext cx="3249608"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渠道行为及渠道组织</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35" name="TextBox 5"/>
          <p:cNvSpPr txBox="1"/>
          <p:nvPr/>
        </p:nvSpPr>
        <p:spPr>
          <a:xfrm>
            <a:off x="4131568" y="2895558"/>
            <a:ext cx="2326278"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渠道设计决策</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41" name="TextBox 11"/>
          <p:cNvSpPr txBox="1"/>
          <p:nvPr/>
        </p:nvSpPr>
        <p:spPr>
          <a:xfrm>
            <a:off x="1388534" y="2484853"/>
            <a:ext cx="1885827" cy="1077218"/>
          </a:xfrm>
          <a:prstGeom prst="rect">
            <a:avLst/>
          </a:prstGeom>
          <a:noFill/>
        </p:spPr>
        <p:txBody>
          <a:bodyPr wrap="square" rtlCol="0">
            <a:spAutoFit/>
          </a:bodyPr>
          <a:lstStyle/>
          <a:p>
            <a:pPr algn="ctr"/>
            <a:r>
              <a:rPr lang="zh-CN" altLang="en-US" sz="3200" dirty="0" smtClean="0">
                <a:solidFill>
                  <a:srgbClr val="F8F8F8"/>
                </a:solidFill>
                <a:latin typeface="微软雅黑" panose="020B0503020204020204" pitchFamily="34" charset="-122"/>
                <a:ea typeface="微软雅黑" panose="020B0503020204020204" pitchFamily="34" charset="-122"/>
              </a:rPr>
              <a:t>销售渠道及后勤</a:t>
            </a:r>
            <a:endParaRPr lang="en-US" altLang="zh-CN" sz="3200" dirty="0" smtClean="0">
              <a:solidFill>
                <a:srgbClr val="F8F8F8"/>
              </a:solidFill>
              <a:latin typeface="微软雅黑" panose="020B0503020204020204" pitchFamily="34" charset="-122"/>
              <a:ea typeface="微软雅黑" panose="020B0503020204020204" pitchFamily="34" charset="-122"/>
            </a:endParaRPr>
          </a:p>
        </p:txBody>
      </p:sp>
      <p:grpSp>
        <p:nvGrpSpPr>
          <p:cNvPr id="13" name="组合 41"/>
          <p:cNvGrpSpPr/>
          <p:nvPr/>
        </p:nvGrpSpPr>
        <p:grpSpPr>
          <a:xfrm>
            <a:off x="2371159" y="1497445"/>
            <a:ext cx="637833" cy="637833"/>
            <a:chOff x="2505666" y="1765071"/>
            <a:chExt cx="864096" cy="864096"/>
          </a:xfrm>
        </p:grpSpPr>
        <p:sp>
          <p:nvSpPr>
            <p:cNvPr id="14" name="椭圆 13"/>
            <p:cNvSpPr/>
            <p:nvPr/>
          </p:nvSpPr>
          <p:spPr bwMode="auto">
            <a:xfrm>
              <a:off x="2505666" y="1765071"/>
              <a:ext cx="864096" cy="864096"/>
            </a:xfrm>
            <a:prstGeom prst="ellipse">
              <a:avLst/>
            </a:prstGeom>
            <a:solidFill>
              <a:srgbClr val="92D050"/>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16" name="TextBox 14"/>
            <p:cNvSpPr txBox="1"/>
            <p:nvPr/>
          </p:nvSpPr>
          <p:spPr>
            <a:xfrm>
              <a:off x="2563333" y="18452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01</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17" name="组合 44"/>
          <p:cNvGrpSpPr/>
          <p:nvPr/>
        </p:nvGrpSpPr>
        <p:grpSpPr>
          <a:xfrm>
            <a:off x="3154102" y="2130810"/>
            <a:ext cx="637833" cy="637833"/>
            <a:chOff x="3405766" y="2600174"/>
            <a:chExt cx="864096" cy="864096"/>
          </a:xfrm>
        </p:grpSpPr>
        <p:sp>
          <p:nvSpPr>
            <p:cNvPr id="18" name="椭圆 17"/>
            <p:cNvSpPr/>
            <p:nvPr/>
          </p:nvSpPr>
          <p:spPr bwMode="auto">
            <a:xfrm>
              <a:off x="3405766" y="2600174"/>
              <a:ext cx="864096" cy="864096"/>
            </a:xfrm>
            <a:prstGeom prst="ellipse">
              <a:avLst/>
            </a:prstGeom>
            <a:solidFill>
              <a:srgbClr val="0E7FB7"/>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19" name="TextBox 17"/>
            <p:cNvSpPr txBox="1"/>
            <p:nvPr/>
          </p:nvSpPr>
          <p:spPr>
            <a:xfrm>
              <a:off x="3452332" y="27088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02</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20" name="组合 47"/>
          <p:cNvGrpSpPr/>
          <p:nvPr/>
        </p:nvGrpSpPr>
        <p:grpSpPr>
          <a:xfrm>
            <a:off x="3174123" y="3040733"/>
            <a:ext cx="637833" cy="637833"/>
            <a:chOff x="3593471" y="3855820"/>
            <a:chExt cx="864096" cy="864096"/>
          </a:xfrm>
        </p:grpSpPr>
        <p:sp>
          <p:nvSpPr>
            <p:cNvPr id="21" name="椭圆 20"/>
            <p:cNvSpPr/>
            <p:nvPr/>
          </p:nvSpPr>
          <p:spPr bwMode="auto">
            <a:xfrm>
              <a:off x="3593471" y="3855820"/>
              <a:ext cx="864096" cy="864096"/>
            </a:xfrm>
            <a:prstGeom prst="ellipse">
              <a:avLst/>
            </a:prstGeom>
            <a:solidFill>
              <a:srgbClr val="B9D51F"/>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22" name="TextBox 20"/>
            <p:cNvSpPr txBox="1"/>
            <p:nvPr/>
          </p:nvSpPr>
          <p:spPr>
            <a:xfrm>
              <a:off x="3655533" y="39788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03</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23" name="组合 44"/>
          <p:cNvGrpSpPr/>
          <p:nvPr/>
        </p:nvGrpSpPr>
        <p:grpSpPr>
          <a:xfrm>
            <a:off x="2483768" y="3831828"/>
            <a:ext cx="637833" cy="637833"/>
            <a:chOff x="3405766" y="2600174"/>
            <a:chExt cx="864096" cy="864096"/>
          </a:xfrm>
        </p:grpSpPr>
        <p:sp>
          <p:nvSpPr>
            <p:cNvPr id="24" name="椭圆 23"/>
            <p:cNvSpPr/>
            <p:nvPr/>
          </p:nvSpPr>
          <p:spPr bwMode="auto">
            <a:xfrm>
              <a:off x="3405766" y="2600174"/>
              <a:ext cx="864096" cy="864096"/>
            </a:xfrm>
            <a:prstGeom prst="ellipse">
              <a:avLst/>
            </a:prstGeom>
            <a:solidFill>
              <a:srgbClr val="0E7FB7"/>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25" name="TextBox 17"/>
            <p:cNvSpPr txBox="1"/>
            <p:nvPr/>
          </p:nvSpPr>
          <p:spPr>
            <a:xfrm>
              <a:off x="3452332" y="2708804"/>
              <a:ext cx="806116" cy="679639"/>
            </a:xfrm>
            <a:prstGeom prst="rect">
              <a:avLst/>
            </a:prstGeom>
            <a:noFill/>
          </p:spPr>
          <p:txBody>
            <a:bodyPr wrap="none" rtlCol="0">
              <a:spAutoFit/>
            </a:bodyPr>
            <a:lstStyle/>
            <a:p>
              <a:r>
                <a:rPr lang="en-US" altLang="zh-CN" sz="2660" dirty="0" smtClean="0">
                  <a:solidFill>
                    <a:srgbClr val="F8F8F8"/>
                  </a:solidFill>
                  <a:latin typeface="微软雅黑" panose="020B0503020204020204" pitchFamily="34" charset="-122"/>
                  <a:ea typeface="微软雅黑" panose="020B0503020204020204" pitchFamily="34" charset="-122"/>
                </a:rPr>
                <a:t>04</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sp>
        <p:nvSpPr>
          <p:cNvPr id="26" name="TextBox 3"/>
          <p:cNvSpPr txBox="1"/>
          <p:nvPr/>
        </p:nvSpPr>
        <p:spPr>
          <a:xfrm>
            <a:off x="4131568" y="1383556"/>
            <a:ext cx="2634054"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分销渠道的性质</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27" name="TextBox 5"/>
          <p:cNvSpPr txBox="1"/>
          <p:nvPr/>
        </p:nvSpPr>
        <p:spPr>
          <a:xfrm>
            <a:off x="4131568" y="3651559"/>
            <a:ext cx="2390398"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渠道管理决策</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28" name="TextBox 5"/>
          <p:cNvSpPr txBox="1"/>
          <p:nvPr/>
        </p:nvSpPr>
        <p:spPr>
          <a:xfrm>
            <a:off x="4131568" y="4407561"/>
            <a:ext cx="3249608"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实体分配与后勤管理</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grpSp>
        <p:nvGrpSpPr>
          <p:cNvPr id="29" name="组合 44"/>
          <p:cNvGrpSpPr/>
          <p:nvPr/>
        </p:nvGrpSpPr>
        <p:grpSpPr>
          <a:xfrm>
            <a:off x="1450834" y="3730229"/>
            <a:ext cx="637833" cy="637833"/>
            <a:chOff x="3405766" y="2600174"/>
            <a:chExt cx="864096" cy="864096"/>
          </a:xfrm>
        </p:grpSpPr>
        <p:sp>
          <p:nvSpPr>
            <p:cNvPr id="30" name="椭圆 29"/>
            <p:cNvSpPr/>
            <p:nvPr/>
          </p:nvSpPr>
          <p:spPr bwMode="auto">
            <a:xfrm>
              <a:off x="3405766" y="2600174"/>
              <a:ext cx="864096" cy="864096"/>
            </a:xfrm>
            <a:prstGeom prst="ellipse">
              <a:avLst/>
            </a:prstGeom>
            <a:solidFill>
              <a:schemeClr val="tx1">
                <a:lumMod val="50000"/>
                <a:lumOff val="50000"/>
              </a:schemeClr>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31" name="TextBox 17"/>
            <p:cNvSpPr txBox="1"/>
            <p:nvPr/>
          </p:nvSpPr>
          <p:spPr>
            <a:xfrm>
              <a:off x="3452332" y="2708804"/>
              <a:ext cx="792178" cy="679639"/>
            </a:xfrm>
            <a:prstGeom prst="rect">
              <a:avLst/>
            </a:prstGeom>
            <a:noFill/>
          </p:spPr>
          <p:txBody>
            <a:bodyPr wrap="none" rtlCol="0">
              <a:spAutoFit/>
            </a:bodyPr>
            <a:lstStyle/>
            <a:p>
              <a:r>
                <a:rPr lang="en-US" altLang="zh-CN" sz="2660" dirty="0" smtClean="0">
                  <a:solidFill>
                    <a:srgbClr val="F8F8F8"/>
                  </a:solidFill>
                  <a:latin typeface="微软雅黑" panose="020B0503020204020204" pitchFamily="34" charset="-122"/>
                  <a:ea typeface="微软雅黑" panose="020B0503020204020204" pitchFamily="34" charset="-122"/>
                </a:rPr>
                <a:t>0</a:t>
              </a:r>
              <a:r>
                <a:rPr lang="zh-CN" altLang="zh-CN" sz="2660" dirty="0">
                  <a:solidFill>
                    <a:srgbClr val="F8F8F8"/>
                  </a:solidFill>
                  <a:latin typeface="微软雅黑" panose="020B0503020204020204" pitchFamily="34" charset="-122"/>
                  <a:ea typeface="微软雅黑" panose="020B0503020204020204" pitchFamily="34" charset="-122"/>
                </a:rPr>
                <a:t>5</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55553927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childTnLst>
                          </p:cTn>
                        </p:par>
                        <p:par>
                          <p:cTn id="15" fill="hold">
                            <p:stCondLst>
                              <p:cond delay="500"/>
                            </p:stCondLst>
                            <p:childTnLst>
                              <p:par>
                                <p:cTn id="16" presetID="2" presetClass="entr" presetSubtype="6"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additive="base">
                                        <p:cTn id="18" dur="500" fill="hold"/>
                                        <p:tgtEl>
                                          <p:spTgt spid="33"/>
                                        </p:tgtEl>
                                        <p:attrNameLst>
                                          <p:attrName>ppt_x</p:attrName>
                                        </p:attrNameLst>
                                      </p:cBhvr>
                                      <p:tavLst>
                                        <p:tav tm="0">
                                          <p:val>
                                            <p:strVal val="1+#ppt_w/2"/>
                                          </p:val>
                                        </p:tav>
                                        <p:tav tm="100000">
                                          <p:val>
                                            <p:strVal val="#ppt_x"/>
                                          </p:val>
                                        </p:tav>
                                      </p:tavLst>
                                    </p:anim>
                                    <p:anim calcmode="lin" valueType="num">
                                      <p:cBhvr additive="base">
                                        <p:cTn id="19" dur="500" fill="hold"/>
                                        <p:tgtEl>
                                          <p:spTgt spid="33"/>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2" presetClass="entr" presetSubtype="6"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1+#ppt_w/2"/>
                                          </p:val>
                                        </p:tav>
                                        <p:tav tm="100000">
                                          <p:val>
                                            <p:strVal val="#ppt_x"/>
                                          </p:val>
                                        </p:tav>
                                      </p:tavLst>
                                    </p:anim>
                                    <p:anim calcmode="lin" valueType="num">
                                      <p:cBhvr additive="base">
                                        <p:cTn id="24" dur="500" fill="hold"/>
                                        <p:tgtEl>
                                          <p:spTgt spid="35"/>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52"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Scale>
                                      <p:cBhvr>
                                        <p:cTn id="2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3"/>
                                        </p:tgtEl>
                                        <p:attrNameLst>
                                          <p:attrName>ppt_x</p:attrName>
                                          <p:attrName>ppt_y</p:attrName>
                                        </p:attrNameLst>
                                      </p:cBhvr>
                                    </p:animMotion>
                                    <p:animEffect transition="in" filter="fade">
                                      <p:cBhvr>
                                        <p:cTn id="30" dur="1000"/>
                                        <p:tgtEl>
                                          <p:spTgt spid="13"/>
                                        </p:tgtEl>
                                      </p:cBhvr>
                                    </p:animEffect>
                                  </p:childTnLst>
                                </p:cTn>
                              </p:par>
                              <p:par>
                                <p:cTn id="31" presetID="52" presetClass="entr" presetSubtype="0" fill="hold" nodeType="withEffect">
                                  <p:stCondLst>
                                    <p:cond delay="200"/>
                                  </p:stCondLst>
                                  <p:childTnLst>
                                    <p:set>
                                      <p:cBhvr>
                                        <p:cTn id="32" dur="1" fill="hold">
                                          <p:stCondLst>
                                            <p:cond delay="0"/>
                                          </p:stCondLst>
                                        </p:cTn>
                                        <p:tgtEl>
                                          <p:spTgt spid="17"/>
                                        </p:tgtEl>
                                        <p:attrNameLst>
                                          <p:attrName>style.visibility</p:attrName>
                                        </p:attrNameLst>
                                      </p:cBhvr>
                                      <p:to>
                                        <p:strVal val="visible"/>
                                      </p:to>
                                    </p:set>
                                    <p:animScale>
                                      <p:cBhvr>
                                        <p:cTn id="33"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17"/>
                                        </p:tgtEl>
                                        <p:attrNameLst>
                                          <p:attrName>ppt_x</p:attrName>
                                          <p:attrName>ppt_y</p:attrName>
                                        </p:attrNameLst>
                                      </p:cBhvr>
                                    </p:animMotion>
                                    <p:animEffect transition="in" filter="fade">
                                      <p:cBhvr>
                                        <p:cTn id="35" dur="1000"/>
                                        <p:tgtEl>
                                          <p:spTgt spid="17"/>
                                        </p:tgtEl>
                                      </p:cBhvr>
                                    </p:animEffect>
                                  </p:childTnLst>
                                </p:cTn>
                              </p:par>
                              <p:par>
                                <p:cTn id="36" presetID="52" presetClass="entr" presetSubtype="0" fill="hold" nodeType="withEffect">
                                  <p:stCondLst>
                                    <p:cond delay="400"/>
                                  </p:stCondLst>
                                  <p:childTnLst>
                                    <p:set>
                                      <p:cBhvr>
                                        <p:cTn id="37" dur="1" fill="hold">
                                          <p:stCondLst>
                                            <p:cond delay="0"/>
                                          </p:stCondLst>
                                        </p:cTn>
                                        <p:tgtEl>
                                          <p:spTgt spid="20"/>
                                        </p:tgtEl>
                                        <p:attrNameLst>
                                          <p:attrName>style.visibility</p:attrName>
                                        </p:attrNameLst>
                                      </p:cBhvr>
                                      <p:to>
                                        <p:strVal val="visible"/>
                                      </p:to>
                                    </p:set>
                                    <p:animScale>
                                      <p:cBhvr>
                                        <p:cTn id="38"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20"/>
                                        </p:tgtEl>
                                        <p:attrNameLst>
                                          <p:attrName>ppt_x</p:attrName>
                                          <p:attrName>ppt_y</p:attrName>
                                        </p:attrNameLst>
                                      </p:cBhvr>
                                    </p:animMotion>
                                    <p:animEffect transition="in" filter="fade">
                                      <p:cBhvr>
                                        <p:cTn id="40" dur="1000"/>
                                        <p:tgtEl>
                                          <p:spTgt spid="20"/>
                                        </p:tgtEl>
                                      </p:cBhvr>
                                    </p:animEffect>
                                  </p:childTnLst>
                                </p:cTn>
                              </p:par>
                              <p:par>
                                <p:cTn id="41" presetID="52" presetClass="entr" presetSubtype="0" fill="hold" nodeType="withEffect">
                                  <p:stCondLst>
                                    <p:cond delay="200"/>
                                  </p:stCondLst>
                                  <p:childTnLst>
                                    <p:set>
                                      <p:cBhvr>
                                        <p:cTn id="42" dur="1" fill="hold">
                                          <p:stCondLst>
                                            <p:cond delay="0"/>
                                          </p:stCondLst>
                                        </p:cTn>
                                        <p:tgtEl>
                                          <p:spTgt spid="23"/>
                                        </p:tgtEl>
                                        <p:attrNameLst>
                                          <p:attrName>style.visibility</p:attrName>
                                        </p:attrNameLst>
                                      </p:cBhvr>
                                      <p:to>
                                        <p:strVal val="visible"/>
                                      </p:to>
                                    </p:set>
                                    <p:animScale>
                                      <p:cBhvr>
                                        <p:cTn id="43"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23"/>
                                        </p:tgtEl>
                                        <p:attrNameLst>
                                          <p:attrName>ppt_x</p:attrName>
                                          <p:attrName>ppt_y</p:attrName>
                                        </p:attrNameLst>
                                      </p:cBhvr>
                                    </p:animMotion>
                                    <p:animEffect transition="in" filter="fade">
                                      <p:cBhvr>
                                        <p:cTn id="45" dur="1000"/>
                                        <p:tgtEl>
                                          <p:spTgt spid="23"/>
                                        </p:tgtEl>
                                      </p:cBhvr>
                                    </p:animEffect>
                                  </p:childTnLst>
                                </p:cTn>
                              </p:par>
                            </p:childTnLst>
                          </p:cTn>
                        </p:par>
                        <p:par>
                          <p:cTn id="46" fill="hold">
                            <p:stCondLst>
                              <p:cond delay="2900"/>
                            </p:stCondLst>
                            <p:childTnLst>
                              <p:par>
                                <p:cTn id="47" presetID="2" presetClass="entr" presetSubtype="6"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1+#ppt_w/2"/>
                                          </p:val>
                                        </p:tav>
                                        <p:tav tm="100000">
                                          <p:val>
                                            <p:strVal val="#ppt_x"/>
                                          </p:val>
                                        </p:tav>
                                      </p:tavLst>
                                    </p:anim>
                                    <p:anim calcmode="lin" valueType="num">
                                      <p:cBhvr additive="base">
                                        <p:cTn id="50" dur="500" fill="hold"/>
                                        <p:tgtEl>
                                          <p:spTgt spid="26"/>
                                        </p:tgtEl>
                                        <p:attrNameLst>
                                          <p:attrName>ppt_y</p:attrName>
                                        </p:attrNameLst>
                                      </p:cBhvr>
                                      <p:tavLst>
                                        <p:tav tm="0">
                                          <p:val>
                                            <p:strVal val="1+#ppt_h/2"/>
                                          </p:val>
                                        </p:tav>
                                        <p:tav tm="100000">
                                          <p:val>
                                            <p:strVal val="#ppt_y"/>
                                          </p:val>
                                        </p:tav>
                                      </p:tavLst>
                                    </p:anim>
                                  </p:childTnLst>
                                </p:cTn>
                              </p:par>
                            </p:childTnLst>
                          </p:cTn>
                        </p:par>
                        <p:par>
                          <p:cTn id="51" fill="hold">
                            <p:stCondLst>
                              <p:cond delay="3400"/>
                            </p:stCondLst>
                            <p:childTnLst>
                              <p:par>
                                <p:cTn id="52" presetID="2" presetClass="entr" presetSubtype="6" fill="hold" grpId="0" nodeType="after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500" fill="hold"/>
                                        <p:tgtEl>
                                          <p:spTgt spid="27"/>
                                        </p:tgtEl>
                                        <p:attrNameLst>
                                          <p:attrName>ppt_x</p:attrName>
                                        </p:attrNameLst>
                                      </p:cBhvr>
                                      <p:tavLst>
                                        <p:tav tm="0">
                                          <p:val>
                                            <p:strVal val="1+#ppt_w/2"/>
                                          </p:val>
                                        </p:tav>
                                        <p:tav tm="100000">
                                          <p:val>
                                            <p:strVal val="#ppt_x"/>
                                          </p:val>
                                        </p:tav>
                                      </p:tavLst>
                                    </p:anim>
                                    <p:anim calcmode="lin" valueType="num">
                                      <p:cBhvr additive="base">
                                        <p:cTn id="55" dur="500" fill="hold"/>
                                        <p:tgtEl>
                                          <p:spTgt spid="27"/>
                                        </p:tgtEl>
                                        <p:attrNameLst>
                                          <p:attrName>ppt_y</p:attrName>
                                        </p:attrNameLst>
                                      </p:cBhvr>
                                      <p:tavLst>
                                        <p:tav tm="0">
                                          <p:val>
                                            <p:strVal val="1+#ppt_h/2"/>
                                          </p:val>
                                        </p:tav>
                                        <p:tav tm="100000">
                                          <p:val>
                                            <p:strVal val="#ppt_y"/>
                                          </p:val>
                                        </p:tav>
                                      </p:tavLst>
                                    </p:anim>
                                  </p:childTnLst>
                                </p:cTn>
                              </p:par>
                            </p:childTnLst>
                          </p:cTn>
                        </p:par>
                        <p:par>
                          <p:cTn id="56" fill="hold">
                            <p:stCondLst>
                              <p:cond delay="3900"/>
                            </p:stCondLst>
                            <p:childTnLst>
                              <p:par>
                                <p:cTn id="57" presetID="2" presetClass="entr" presetSubtype="6"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additive="base">
                                        <p:cTn id="59" dur="500" fill="hold"/>
                                        <p:tgtEl>
                                          <p:spTgt spid="28"/>
                                        </p:tgtEl>
                                        <p:attrNameLst>
                                          <p:attrName>ppt_x</p:attrName>
                                        </p:attrNameLst>
                                      </p:cBhvr>
                                      <p:tavLst>
                                        <p:tav tm="0">
                                          <p:val>
                                            <p:strVal val="1+#ppt_w/2"/>
                                          </p:val>
                                        </p:tav>
                                        <p:tav tm="100000">
                                          <p:val>
                                            <p:strVal val="#ppt_x"/>
                                          </p:val>
                                        </p:tav>
                                      </p:tavLst>
                                    </p:anim>
                                    <p:anim calcmode="lin" valueType="num">
                                      <p:cBhvr additive="base">
                                        <p:cTn id="60" dur="500" fill="hold"/>
                                        <p:tgtEl>
                                          <p:spTgt spid="28"/>
                                        </p:tgtEl>
                                        <p:attrNameLst>
                                          <p:attrName>ppt_y</p:attrName>
                                        </p:attrNameLst>
                                      </p:cBhvr>
                                      <p:tavLst>
                                        <p:tav tm="0">
                                          <p:val>
                                            <p:strVal val="1+#ppt_h/2"/>
                                          </p:val>
                                        </p:tav>
                                        <p:tav tm="100000">
                                          <p:val>
                                            <p:strVal val="#ppt_y"/>
                                          </p:val>
                                        </p:tav>
                                      </p:tavLst>
                                    </p:anim>
                                  </p:childTnLst>
                                </p:cTn>
                              </p:par>
                              <p:par>
                                <p:cTn id="61" presetID="52" presetClass="entr" presetSubtype="0" fill="hold" nodeType="withEffect">
                                  <p:stCondLst>
                                    <p:cond delay="200"/>
                                  </p:stCondLst>
                                  <p:childTnLst>
                                    <p:set>
                                      <p:cBhvr>
                                        <p:cTn id="62" dur="1" fill="hold">
                                          <p:stCondLst>
                                            <p:cond delay="0"/>
                                          </p:stCondLst>
                                        </p:cTn>
                                        <p:tgtEl>
                                          <p:spTgt spid="29"/>
                                        </p:tgtEl>
                                        <p:attrNameLst>
                                          <p:attrName>style.visibility</p:attrName>
                                        </p:attrNameLst>
                                      </p:cBhvr>
                                      <p:to>
                                        <p:strVal val="visible"/>
                                      </p:to>
                                    </p:set>
                                    <p:animScale>
                                      <p:cBhvr>
                                        <p:cTn id="63"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29"/>
                                        </p:tgtEl>
                                        <p:attrNameLst>
                                          <p:attrName>ppt_x</p:attrName>
                                          <p:attrName>ppt_y</p:attrName>
                                        </p:attrNameLst>
                                      </p:cBhvr>
                                    </p:animMotion>
                                    <p:animEffect transition="in" filter="fade">
                                      <p:cBhvr>
                                        <p:cTn id="65"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5" grpId="0"/>
      <p:bldP spid="41" grpId="0"/>
      <p:bldP spid="26" grpId="0"/>
      <p:bldP spid="27" grpId="0"/>
      <p:bldP spid="2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渠道设计决策</a:t>
            </a:r>
            <a:endParaRPr lang="zh-CN" altLang="en-US" sz="36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70935" y="571934"/>
            <a:ext cx="8788400" cy="2923877"/>
          </a:xfrm>
          <a:prstGeom prst="rect">
            <a:avLst/>
          </a:prstGeom>
          <a:noFill/>
        </p:spPr>
        <p:txBody>
          <a:bodyPr wrap="square" rtlCol="0">
            <a:spAutoFit/>
          </a:bodyPr>
          <a:lstStyle/>
          <a:p>
            <a:r>
              <a:rPr lang="zh-CN" altLang="en-US" sz="2400" dirty="0">
                <a:latin typeface="华文黑体"/>
                <a:ea typeface="华文黑体"/>
              </a:rPr>
              <a:t>三、确定主要渠道选择方案</a:t>
            </a:r>
          </a:p>
          <a:p>
            <a:pPr indent="541338"/>
            <a:r>
              <a:rPr lang="zh-CN" altLang="en-US" sz="2000" dirty="0">
                <a:latin typeface="华文黑体"/>
                <a:ea typeface="华文黑体"/>
              </a:rPr>
              <a:t>当企业已明确其渠道目标时</a:t>
            </a:r>
            <a:r>
              <a:rPr lang="en-US" altLang="zh-CN" sz="2000" dirty="0">
                <a:latin typeface="华文黑体"/>
                <a:ea typeface="华文黑体"/>
              </a:rPr>
              <a:t>,</a:t>
            </a:r>
            <a:r>
              <a:rPr lang="zh-CN" altLang="en-US" sz="2000" dirty="0">
                <a:latin typeface="华文黑体"/>
                <a:ea typeface="华文黑体"/>
              </a:rPr>
              <a:t>接下来就应该确定主要渠道选择方案</a:t>
            </a:r>
            <a:r>
              <a:rPr lang="en-US" altLang="zh-CN" sz="2000" dirty="0">
                <a:latin typeface="华文黑体"/>
                <a:ea typeface="华文黑体"/>
              </a:rPr>
              <a:t>.</a:t>
            </a:r>
            <a:r>
              <a:rPr lang="zh-CN" altLang="en-US" sz="2000" dirty="0" smtClean="0">
                <a:latin typeface="华文黑体"/>
                <a:ea typeface="华文黑体"/>
              </a:rPr>
              <a:t>主要渠道选择方案由三种因素构</a:t>
            </a:r>
            <a:r>
              <a:rPr lang="zh-CN" altLang="en-US" sz="2000" dirty="0">
                <a:latin typeface="华文黑体"/>
                <a:ea typeface="华文黑体"/>
              </a:rPr>
              <a:t>成</a:t>
            </a:r>
            <a:r>
              <a:rPr lang="en-US" altLang="zh-CN" sz="2000" dirty="0">
                <a:latin typeface="华文黑体"/>
                <a:ea typeface="华文黑体"/>
              </a:rPr>
              <a:t>:</a:t>
            </a:r>
            <a:r>
              <a:rPr lang="zh-CN" altLang="en-US" sz="2000" dirty="0">
                <a:latin typeface="华文黑体"/>
                <a:ea typeface="华文黑体"/>
              </a:rPr>
              <a:t>中间商类型、中间商的数目和渠道成员的责任</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渠道成员的责任</a:t>
            </a:r>
          </a:p>
          <a:p>
            <a:pPr indent="541338"/>
            <a:r>
              <a:rPr lang="zh-CN" altLang="en-US" sz="2000" dirty="0">
                <a:latin typeface="华文黑体"/>
                <a:ea typeface="华文黑体"/>
              </a:rPr>
              <a:t>生产商和中间商需要在每个渠道成员的条件和责任上达成协议</a:t>
            </a:r>
            <a:r>
              <a:rPr lang="en-US" altLang="zh-CN" sz="2000" dirty="0">
                <a:latin typeface="华文黑体"/>
                <a:ea typeface="华文黑体"/>
              </a:rPr>
              <a:t>.</a:t>
            </a:r>
            <a:r>
              <a:rPr lang="zh-CN" altLang="en-US" sz="2000" dirty="0">
                <a:latin typeface="华文黑体"/>
                <a:ea typeface="华文黑体"/>
              </a:rPr>
              <a:t>他们应该在价格</a:t>
            </a:r>
            <a:r>
              <a:rPr lang="zh-CN" altLang="en-US" sz="2000" dirty="0" smtClean="0">
                <a:latin typeface="华文黑体"/>
                <a:ea typeface="华文黑体"/>
              </a:rPr>
              <a:t>政策</a:t>
            </a:r>
            <a:r>
              <a:rPr lang="zh-CN" altLang="en-US" sz="2000" dirty="0">
                <a:latin typeface="华文黑体"/>
                <a:ea typeface="华文黑体"/>
              </a:rPr>
              <a:t>、销售条件、区域权力和每一方应执行的具体服务内容方面取得合意</a:t>
            </a:r>
            <a:r>
              <a:rPr lang="en-US" altLang="zh-CN" sz="2000" dirty="0">
                <a:latin typeface="华文黑体"/>
                <a:ea typeface="华文黑体"/>
              </a:rPr>
              <a:t>.</a:t>
            </a:r>
            <a:r>
              <a:rPr lang="zh-CN" altLang="en-US" sz="2000" dirty="0" smtClean="0">
                <a:latin typeface="华文黑体"/>
                <a:ea typeface="华文黑体"/>
              </a:rPr>
              <a:t>生产商应该为中间商制订价</a:t>
            </a:r>
            <a:r>
              <a:rPr lang="zh-CN" altLang="en-US" sz="2000" dirty="0">
                <a:latin typeface="华文黑体"/>
                <a:ea typeface="华文黑体"/>
              </a:rPr>
              <a:t>格目录和公平折扣系列</a:t>
            </a:r>
            <a:r>
              <a:rPr lang="en-US" altLang="zh-CN" sz="2000" dirty="0">
                <a:latin typeface="华文黑体"/>
                <a:ea typeface="华文黑体"/>
              </a:rPr>
              <a:t>.</a:t>
            </a:r>
            <a:r>
              <a:rPr lang="zh-CN" altLang="en-US" sz="2000" dirty="0">
                <a:latin typeface="华文黑体"/>
                <a:ea typeface="华文黑体"/>
              </a:rPr>
              <a:t>必须划定每个渠道成员的销售区域</a:t>
            </a:r>
            <a:r>
              <a:rPr lang="en-US" altLang="zh-CN" sz="2000" dirty="0">
                <a:latin typeface="华文黑体"/>
                <a:ea typeface="华文黑体"/>
              </a:rPr>
              <a:t>,</a:t>
            </a:r>
            <a:r>
              <a:rPr lang="zh-CN" altLang="en-US" sz="2000" dirty="0" smtClean="0">
                <a:latin typeface="华文黑体"/>
                <a:ea typeface="华文黑体"/>
              </a:rPr>
              <a:t>并且应该审慎安排</a:t>
            </a:r>
            <a:r>
              <a:rPr lang="zh-CN" altLang="en-US" sz="2000" dirty="0">
                <a:latin typeface="华文黑体"/>
                <a:ea typeface="华文黑体"/>
              </a:rPr>
              <a:t>新转售商的位置</a:t>
            </a:r>
            <a:r>
              <a:rPr lang="en-US" altLang="zh-CN" sz="2000" dirty="0">
                <a:latin typeface="华文黑体"/>
                <a:ea typeface="华文黑体"/>
              </a:rPr>
              <a:t>.</a:t>
            </a:r>
            <a:r>
              <a:rPr lang="zh-CN" altLang="en-US" sz="2000" dirty="0">
                <a:latin typeface="华文黑体"/>
                <a:ea typeface="华文黑体"/>
              </a:rPr>
              <a:t>在制订相互服务与责任条款时必须谨慎行事</a:t>
            </a:r>
            <a:r>
              <a:rPr lang="en-US" altLang="zh-CN" sz="2000" dirty="0">
                <a:latin typeface="华文黑体"/>
                <a:ea typeface="华文黑体"/>
              </a:rPr>
              <a:t>,</a:t>
            </a:r>
            <a:r>
              <a:rPr lang="zh-CN" altLang="en-US" sz="2000" dirty="0" smtClean="0">
                <a:latin typeface="华文黑体"/>
                <a:ea typeface="华文黑体"/>
              </a:rPr>
              <a:t>在特许经销和独家代理方面尤应如</a:t>
            </a:r>
            <a:r>
              <a:rPr lang="zh-CN" altLang="en-US" sz="2000" dirty="0">
                <a:latin typeface="华文黑体"/>
                <a:ea typeface="华文黑体"/>
              </a:rPr>
              <a:t>此</a:t>
            </a:r>
            <a:r>
              <a:rPr lang="en-US" altLang="zh-CN" sz="2000" dirty="0">
                <a:latin typeface="华文黑体"/>
                <a:ea typeface="华文黑体"/>
              </a:rPr>
              <a:t>.</a:t>
            </a:r>
          </a:p>
        </p:txBody>
      </p:sp>
    </p:spTree>
    <p:extLst>
      <p:ext uri="{BB962C8B-B14F-4D97-AF65-F5344CB8AC3E}">
        <p14:creationId xmlns:p14="http://schemas.microsoft.com/office/powerpoint/2010/main" val="1028800858"/>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4307308" y="1986009"/>
            <a:ext cx="2351926" cy="523220"/>
          </a:xfrm>
          <a:prstGeom prst="rect">
            <a:avLst/>
          </a:prstGeom>
        </p:spPr>
        <p:txBody>
          <a:bodyPr wrap="none">
            <a:spAutoFit/>
          </a:bodyPr>
          <a:lstStyle/>
          <a:p>
            <a:r>
              <a:rPr lang="zh-CN" altLang="en-US" sz="2800" b="1" dirty="0" smtClean="0">
                <a:solidFill>
                  <a:srgbClr val="17695D"/>
                </a:solidFill>
                <a:latin typeface="微软雅黑" panose="020B0503020204020204" pitchFamily="34" charset="-122"/>
                <a:ea typeface="微软雅黑" panose="020B0503020204020204" pitchFamily="34" charset="-122"/>
              </a:rPr>
              <a:t>渠道管理决策</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第四节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3519436486"/>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渠道管理决策</a:t>
            </a:r>
            <a:endParaRPr lang="zh-CN" altLang="en-US" sz="36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70934" y="571934"/>
            <a:ext cx="8873065" cy="4093428"/>
          </a:xfrm>
          <a:prstGeom prst="rect">
            <a:avLst/>
          </a:prstGeom>
          <a:noFill/>
        </p:spPr>
        <p:txBody>
          <a:bodyPr wrap="square" rtlCol="0">
            <a:spAutoFit/>
          </a:bodyPr>
          <a:lstStyle/>
          <a:p>
            <a:pPr indent="541338"/>
            <a:r>
              <a:rPr lang="zh-CN" altLang="en-US" sz="2400" dirty="0">
                <a:latin typeface="华文黑体"/>
                <a:ea typeface="华文黑体"/>
              </a:rPr>
              <a:t>一旦企业已考察供选择的销售渠道并且已做出目前阶段最佳渠道设计的决策</a:t>
            </a:r>
            <a:r>
              <a:rPr lang="en-US" altLang="zh-CN" sz="2400" dirty="0">
                <a:latin typeface="华文黑体"/>
                <a:ea typeface="华文黑体"/>
              </a:rPr>
              <a:t>,</a:t>
            </a:r>
            <a:r>
              <a:rPr lang="zh-CN" altLang="en-US" sz="2400" dirty="0" smtClean="0">
                <a:latin typeface="华文黑体"/>
                <a:ea typeface="华文黑体"/>
              </a:rPr>
              <a:t>之后要做</a:t>
            </a:r>
            <a:r>
              <a:rPr lang="zh-CN" altLang="en-US" sz="2400" dirty="0">
                <a:latin typeface="华文黑体"/>
                <a:ea typeface="华文黑体"/>
              </a:rPr>
              <a:t>的是贯彻和管理选中的渠道</a:t>
            </a:r>
            <a:r>
              <a:rPr lang="en-US" altLang="zh-CN" sz="2400" dirty="0">
                <a:latin typeface="华文黑体"/>
                <a:ea typeface="华文黑体"/>
              </a:rPr>
              <a:t>.</a:t>
            </a:r>
            <a:r>
              <a:rPr lang="zh-CN" altLang="en-US" sz="2400" dirty="0">
                <a:latin typeface="华文黑体"/>
                <a:ea typeface="华文黑体"/>
              </a:rPr>
              <a:t>渠道管理需要选择和激励各个渠道成员</a:t>
            </a:r>
            <a:r>
              <a:rPr lang="en-US" altLang="zh-CN" sz="2400" dirty="0">
                <a:latin typeface="华文黑体"/>
                <a:ea typeface="华文黑体"/>
              </a:rPr>
              <a:t>,</a:t>
            </a:r>
            <a:r>
              <a:rPr lang="zh-CN" altLang="en-US" sz="2400" dirty="0" smtClean="0">
                <a:latin typeface="华文黑体"/>
                <a:ea typeface="华文黑体"/>
              </a:rPr>
              <a:t>并且随时评价渠道成员</a:t>
            </a:r>
            <a:r>
              <a:rPr lang="zh-CN" altLang="en-US" sz="2400" dirty="0">
                <a:latin typeface="华文黑体"/>
                <a:ea typeface="华文黑体"/>
              </a:rPr>
              <a:t>的工作表现</a:t>
            </a:r>
            <a:r>
              <a:rPr lang="en-US" altLang="zh-CN" sz="2400" dirty="0">
                <a:latin typeface="华文黑体"/>
                <a:ea typeface="华文黑体"/>
              </a:rPr>
              <a:t>.</a:t>
            </a:r>
          </a:p>
          <a:p>
            <a:r>
              <a:rPr lang="zh-CN" altLang="en-US" sz="2400" dirty="0">
                <a:latin typeface="华文黑体"/>
                <a:ea typeface="华文黑体"/>
              </a:rPr>
              <a:t>　　一、选择渠道成员</a:t>
            </a:r>
          </a:p>
          <a:p>
            <a:pPr indent="541338"/>
            <a:r>
              <a:rPr lang="zh-CN" altLang="en-US" sz="2000" dirty="0">
                <a:latin typeface="华文黑体"/>
                <a:ea typeface="华文黑体"/>
              </a:rPr>
              <a:t>生产商吸引合格营销者的能力各不相同</a:t>
            </a:r>
            <a:r>
              <a:rPr lang="en-US" altLang="zh-CN" sz="2000" dirty="0">
                <a:latin typeface="华文黑体"/>
                <a:ea typeface="华文黑体"/>
              </a:rPr>
              <a:t>.</a:t>
            </a:r>
            <a:r>
              <a:rPr lang="zh-CN" altLang="en-US" sz="2000" dirty="0">
                <a:latin typeface="华文黑体"/>
                <a:ea typeface="华文黑体"/>
              </a:rPr>
              <a:t>一些生产商</a:t>
            </a:r>
            <a:r>
              <a:rPr lang="zh-CN" altLang="en-US" sz="2000" dirty="0" smtClean="0">
                <a:latin typeface="华文黑体"/>
                <a:ea typeface="华文黑体"/>
              </a:rPr>
              <a:t>物色中间商比较容易但是</a:t>
            </a:r>
            <a:r>
              <a:rPr lang="en-US" altLang="zh-CN" sz="2000" dirty="0">
                <a:latin typeface="华文黑体"/>
                <a:ea typeface="华文黑体"/>
              </a:rPr>
              <a:t>,</a:t>
            </a:r>
            <a:r>
              <a:rPr lang="zh-CN" altLang="en-US" sz="2000" dirty="0">
                <a:latin typeface="华文黑体"/>
                <a:ea typeface="华文黑体"/>
              </a:rPr>
              <a:t>很多规模一般的生产商不得不努力地物色到足够的合格中间商</a:t>
            </a:r>
            <a:r>
              <a:rPr lang="en-US" altLang="zh-CN" sz="2000" dirty="0" smtClean="0">
                <a:latin typeface="华文黑体"/>
                <a:ea typeface="华文黑体"/>
              </a:rPr>
              <a:t>.</a:t>
            </a:r>
            <a:r>
              <a:rPr lang="zh-CN" altLang="en-US" sz="2000" dirty="0">
                <a:latin typeface="华文黑体"/>
                <a:ea typeface="华文黑体"/>
              </a:rPr>
              <a:t>在挑选中间商时</a:t>
            </a:r>
            <a:r>
              <a:rPr lang="en-US" altLang="zh-CN" sz="2000" dirty="0">
                <a:latin typeface="华文黑体"/>
                <a:ea typeface="华文黑体"/>
              </a:rPr>
              <a:t>,</a:t>
            </a:r>
            <a:r>
              <a:rPr lang="zh-CN" altLang="en-US" sz="2000" dirty="0" smtClean="0">
                <a:latin typeface="华文黑体"/>
                <a:ea typeface="华文黑体"/>
              </a:rPr>
              <a:t>企业应该明确用什么</a:t>
            </a:r>
            <a:r>
              <a:rPr lang="zh-CN" altLang="en-US" sz="2000" dirty="0">
                <a:latin typeface="华文黑体"/>
                <a:ea typeface="华文黑体"/>
              </a:rPr>
              <a:t>特性来区分较好的中间商</a:t>
            </a:r>
            <a:r>
              <a:rPr lang="en-US" altLang="zh-CN" sz="2000" dirty="0">
                <a:latin typeface="华文黑体"/>
                <a:ea typeface="华文黑体"/>
              </a:rPr>
              <a:t>.</a:t>
            </a:r>
            <a:r>
              <a:rPr lang="zh-CN" altLang="en-US" sz="2000" dirty="0">
                <a:latin typeface="华文黑体"/>
                <a:ea typeface="华文黑体"/>
              </a:rPr>
              <a:t>它会想去评估每个渠道成员的从业年限、经营的</a:t>
            </a:r>
            <a:r>
              <a:rPr lang="zh-CN" altLang="en-US" sz="2000" dirty="0" smtClean="0">
                <a:latin typeface="华文黑体"/>
                <a:ea typeface="华文黑体"/>
              </a:rPr>
              <a:t>其他产品</a:t>
            </a:r>
            <a:r>
              <a:rPr lang="zh-CN" altLang="en-US" sz="2000" dirty="0">
                <a:latin typeface="华文黑体"/>
                <a:ea typeface="华文黑体"/>
              </a:rPr>
              <a:t>、发展和利润纪录、协作性和声誉等</a:t>
            </a:r>
            <a:r>
              <a:rPr lang="en-US" altLang="zh-CN" sz="2000" dirty="0">
                <a:latin typeface="华文黑体"/>
                <a:ea typeface="华文黑体"/>
              </a:rPr>
              <a:t>.</a:t>
            </a:r>
            <a:r>
              <a:rPr lang="zh-CN" altLang="en-US" sz="2000" dirty="0">
                <a:latin typeface="华文黑体"/>
                <a:ea typeface="华文黑体"/>
              </a:rPr>
              <a:t>如果中间商是销售代理商</a:t>
            </a:r>
            <a:r>
              <a:rPr lang="en-US" altLang="zh-CN" sz="2000" dirty="0">
                <a:latin typeface="华文黑体"/>
                <a:ea typeface="华文黑体"/>
              </a:rPr>
              <a:t>,</a:t>
            </a:r>
            <a:r>
              <a:rPr lang="zh-CN" altLang="en-US" sz="2000" dirty="0" smtClean="0">
                <a:latin typeface="华文黑体"/>
                <a:ea typeface="华文黑体"/>
              </a:rPr>
              <a:t>企业会想去评估它经营</a:t>
            </a:r>
            <a:r>
              <a:rPr lang="zh-CN" altLang="en-US" sz="2000" dirty="0">
                <a:latin typeface="华文黑体"/>
                <a:ea typeface="华文黑体"/>
              </a:rPr>
              <a:t>的其他产品的数量和性质</a:t>
            </a:r>
            <a:r>
              <a:rPr lang="en-US" altLang="zh-CN" sz="2000" dirty="0">
                <a:latin typeface="华文黑体"/>
                <a:ea typeface="华文黑体"/>
              </a:rPr>
              <a:t>,</a:t>
            </a:r>
            <a:r>
              <a:rPr lang="zh-CN" altLang="en-US" sz="2000" dirty="0">
                <a:latin typeface="华文黑体"/>
                <a:ea typeface="华文黑体"/>
              </a:rPr>
              <a:t>以及销售人员的规模和素质</a:t>
            </a:r>
            <a:r>
              <a:rPr lang="en-US" altLang="zh-CN" sz="2000" dirty="0">
                <a:latin typeface="华文黑体"/>
                <a:ea typeface="华文黑体"/>
              </a:rPr>
              <a:t>.</a:t>
            </a:r>
            <a:r>
              <a:rPr lang="zh-CN" altLang="en-US" sz="2000" dirty="0" smtClean="0">
                <a:latin typeface="华文黑体"/>
                <a:ea typeface="华文黑体"/>
              </a:rPr>
              <a:t>如果中间商是一家要求独家或精选销售</a:t>
            </a:r>
            <a:r>
              <a:rPr lang="zh-CN" altLang="en-US" sz="2000" dirty="0">
                <a:latin typeface="华文黑体"/>
                <a:ea typeface="华文黑体"/>
              </a:rPr>
              <a:t>的零售商</a:t>
            </a:r>
            <a:r>
              <a:rPr lang="en-US" altLang="zh-CN" sz="2000" dirty="0">
                <a:latin typeface="华文黑体"/>
                <a:ea typeface="华文黑体"/>
              </a:rPr>
              <a:t>,</a:t>
            </a:r>
            <a:r>
              <a:rPr lang="zh-CN" altLang="en-US" sz="2000" dirty="0">
                <a:latin typeface="华文黑体"/>
                <a:ea typeface="华文黑体"/>
              </a:rPr>
              <a:t>企业应该评估该店的顾客、位置和将来的发展潜力</a:t>
            </a:r>
            <a:r>
              <a:rPr lang="en-US" altLang="zh-CN" sz="2000" dirty="0">
                <a:latin typeface="华文黑体"/>
                <a:ea typeface="华文黑体"/>
              </a:rPr>
              <a:t>.</a:t>
            </a:r>
          </a:p>
        </p:txBody>
      </p:sp>
    </p:spTree>
    <p:extLst>
      <p:ext uri="{BB962C8B-B14F-4D97-AF65-F5344CB8AC3E}">
        <p14:creationId xmlns:p14="http://schemas.microsoft.com/office/powerpoint/2010/main" val="12222443"/>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渠道管理决策</a:t>
            </a:r>
            <a:endParaRPr lang="zh-CN" altLang="en-US" sz="36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70934" y="571934"/>
            <a:ext cx="8873065" cy="3231654"/>
          </a:xfrm>
          <a:prstGeom prst="rect">
            <a:avLst/>
          </a:prstGeom>
          <a:noFill/>
        </p:spPr>
        <p:txBody>
          <a:bodyPr wrap="square" rtlCol="0">
            <a:spAutoFit/>
          </a:bodyPr>
          <a:lstStyle/>
          <a:p>
            <a:r>
              <a:rPr lang="zh-CN" altLang="en-US" sz="2400" dirty="0">
                <a:latin typeface="华文黑体"/>
                <a:ea typeface="华文黑体"/>
              </a:rPr>
              <a:t>二、激励渠道成员</a:t>
            </a:r>
          </a:p>
          <a:p>
            <a:pPr indent="541338"/>
            <a:r>
              <a:rPr lang="zh-CN" altLang="en-US" sz="2000" dirty="0">
                <a:latin typeface="华文黑体"/>
                <a:ea typeface="华文黑体"/>
              </a:rPr>
              <a:t>对于被选中的渠道成员</a:t>
            </a:r>
            <a:r>
              <a:rPr lang="en-US" altLang="zh-CN" sz="2000" dirty="0">
                <a:latin typeface="华文黑体"/>
                <a:ea typeface="华文黑体"/>
              </a:rPr>
              <a:t>,</a:t>
            </a:r>
            <a:r>
              <a:rPr lang="zh-CN" altLang="en-US" sz="2000" dirty="0">
                <a:latin typeface="华文黑体"/>
                <a:ea typeface="华文黑体"/>
              </a:rPr>
              <a:t>企业必须不断地加以激励</a:t>
            </a:r>
            <a:r>
              <a:rPr lang="en-US" altLang="zh-CN" sz="2000" dirty="0">
                <a:latin typeface="华文黑体"/>
                <a:ea typeface="华文黑体"/>
              </a:rPr>
              <a:t>,</a:t>
            </a:r>
            <a:r>
              <a:rPr lang="zh-CN" altLang="en-US" sz="2000" dirty="0">
                <a:latin typeface="华文黑体"/>
                <a:ea typeface="华文黑体"/>
              </a:rPr>
              <a:t>使其能出色地完成任务</a:t>
            </a:r>
            <a:r>
              <a:rPr lang="en-US" altLang="zh-CN" sz="2000" dirty="0">
                <a:latin typeface="华文黑体"/>
                <a:ea typeface="华文黑体"/>
              </a:rPr>
              <a:t>.</a:t>
            </a:r>
            <a:r>
              <a:rPr lang="zh-CN" altLang="en-US" sz="2000" dirty="0" smtClean="0">
                <a:latin typeface="华文黑体"/>
                <a:ea typeface="华文黑体"/>
              </a:rPr>
              <a:t>企业不仅是通过中间商销售</a:t>
            </a:r>
            <a:r>
              <a:rPr lang="en-US" altLang="zh-CN" sz="2000" dirty="0">
                <a:latin typeface="华文黑体"/>
                <a:ea typeface="华文黑体"/>
              </a:rPr>
              <a:t>,</a:t>
            </a:r>
            <a:r>
              <a:rPr lang="zh-CN" altLang="en-US" sz="2000" dirty="0">
                <a:latin typeface="华文黑体"/>
                <a:ea typeface="华文黑体"/>
              </a:rPr>
              <a:t>而且必须向他们销售</a:t>
            </a:r>
            <a:r>
              <a:rPr lang="en-US" altLang="zh-CN" sz="2000" dirty="0">
                <a:latin typeface="华文黑体"/>
                <a:ea typeface="华文黑体"/>
              </a:rPr>
              <a:t>.</a:t>
            </a:r>
            <a:r>
              <a:rPr lang="zh-CN" altLang="en-US" sz="2000" dirty="0">
                <a:latin typeface="华文黑体"/>
                <a:ea typeface="华文黑体"/>
              </a:rPr>
              <a:t>绝大多数生产商把这个问题看作找到</a:t>
            </a:r>
            <a:r>
              <a:rPr lang="zh-CN" altLang="en-US" sz="2000" dirty="0" smtClean="0">
                <a:latin typeface="华文黑体"/>
                <a:ea typeface="华文黑体"/>
              </a:rPr>
              <a:t>和中间商合作的方法</a:t>
            </a:r>
            <a:r>
              <a:rPr lang="en-US" altLang="zh-CN" sz="2000" dirty="0" smtClean="0">
                <a:latin typeface="华文黑体"/>
                <a:ea typeface="华文黑体"/>
              </a:rPr>
              <a:t>.</a:t>
            </a:r>
            <a:r>
              <a:rPr lang="zh-CN" altLang="en-US" sz="2000" dirty="0">
                <a:latin typeface="华文黑体"/>
                <a:ea typeface="华文黑体"/>
              </a:rPr>
              <a:t>它们采用软硬兼施的方法</a:t>
            </a:r>
            <a:r>
              <a:rPr lang="en-US" altLang="zh-CN" sz="2000" dirty="0">
                <a:latin typeface="华文黑体"/>
                <a:ea typeface="华文黑体"/>
              </a:rPr>
              <a:t>,</a:t>
            </a:r>
            <a:r>
              <a:rPr lang="zh-CN" altLang="en-US" sz="2000" dirty="0">
                <a:latin typeface="华文黑体"/>
                <a:ea typeface="华文黑体"/>
              </a:rPr>
              <a:t>俗称“胡萝卜加大棒法</a:t>
            </a:r>
            <a:r>
              <a:rPr lang="zh-CN" altLang="en-US" sz="2000" dirty="0" smtClean="0">
                <a:latin typeface="华文黑体"/>
                <a:ea typeface="华文黑体"/>
              </a:rPr>
              <a:t>”</a:t>
            </a:r>
            <a:r>
              <a:rPr lang="en-US" altLang="zh-CN" sz="2000" dirty="0" smtClean="0">
                <a:latin typeface="华文黑体"/>
                <a:ea typeface="华文黑体"/>
              </a:rPr>
              <a:t>.</a:t>
            </a:r>
            <a:r>
              <a:rPr lang="zh-CN" altLang="en-US" sz="2000" dirty="0" smtClean="0">
                <a:latin typeface="华文黑体"/>
                <a:ea typeface="华文黑体"/>
              </a:rPr>
              <a:t>采用这种办</a:t>
            </a:r>
            <a:r>
              <a:rPr lang="zh-CN" altLang="en-US" sz="2000" dirty="0">
                <a:latin typeface="华文黑体"/>
                <a:ea typeface="华文黑体"/>
              </a:rPr>
              <a:t>法的生产商通常没有好好研究其销售商的需要、问题、长处和短处</a:t>
            </a:r>
            <a:r>
              <a:rPr lang="en-US" altLang="zh-CN" sz="2000" dirty="0" smtClean="0">
                <a:latin typeface="华文黑体"/>
                <a:ea typeface="华文黑体"/>
              </a:rPr>
              <a:t>.</a:t>
            </a:r>
          </a:p>
          <a:p>
            <a:pPr indent="541338"/>
            <a:r>
              <a:rPr lang="zh-CN" altLang="en-US" sz="2000" dirty="0">
                <a:latin typeface="华文黑体"/>
                <a:ea typeface="华文黑体"/>
              </a:rPr>
              <a:t>先进的企业会努力地与其销售商建立长期伙伴关系</a:t>
            </a:r>
            <a:r>
              <a:rPr lang="en-US" altLang="zh-CN" sz="2000" dirty="0">
                <a:latin typeface="华文黑体"/>
                <a:ea typeface="华文黑体"/>
              </a:rPr>
              <a:t>.</a:t>
            </a:r>
            <a:r>
              <a:rPr lang="zh-CN" altLang="en-US" sz="2000" dirty="0">
                <a:latin typeface="华文黑体"/>
                <a:ea typeface="华文黑体"/>
              </a:rPr>
              <a:t>这涉及建立一套有计划的、</a:t>
            </a:r>
            <a:r>
              <a:rPr lang="zh-CN" altLang="en-US" sz="2000" dirty="0" smtClean="0">
                <a:latin typeface="华文黑体"/>
                <a:ea typeface="华文黑体"/>
              </a:rPr>
              <a:t>实行专业化</a:t>
            </a:r>
            <a:r>
              <a:rPr lang="zh-CN" altLang="en-US" sz="2000" dirty="0">
                <a:latin typeface="华文黑体"/>
                <a:ea typeface="华文黑体"/>
              </a:rPr>
              <a:t>管理的纵向营销系统</a:t>
            </a:r>
            <a:r>
              <a:rPr lang="en-US" altLang="zh-CN" sz="2000" dirty="0">
                <a:latin typeface="华文黑体"/>
                <a:ea typeface="华文黑体"/>
              </a:rPr>
              <a:t>,</a:t>
            </a:r>
            <a:r>
              <a:rPr lang="zh-CN" altLang="en-US" sz="2000" dirty="0">
                <a:latin typeface="华文黑体"/>
                <a:ea typeface="华文黑体"/>
              </a:rPr>
              <a:t>把生产商与销售商的需要结合起来</a:t>
            </a:r>
            <a:r>
              <a:rPr lang="en-US" altLang="zh-CN" sz="2000" dirty="0" smtClean="0">
                <a:latin typeface="华文黑体"/>
                <a:ea typeface="华文黑体"/>
              </a:rPr>
              <a:t>.</a:t>
            </a:r>
            <a:r>
              <a:rPr lang="zh-CN" altLang="en-US" sz="2000" dirty="0" smtClean="0">
                <a:latin typeface="华文黑体"/>
                <a:ea typeface="华文黑体"/>
              </a:rPr>
              <a:t>在管理销售渠道</a:t>
            </a:r>
            <a:r>
              <a:rPr lang="zh-CN" altLang="en-US" sz="2000" dirty="0">
                <a:latin typeface="华文黑体"/>
                <a:ea typeface="华文黑体"/>
              </a:rPr>
              <a:t>时</a:t>
            </a:r>
            <a:r>
              <a:rPr lang="en-US" altLang="zh-CN" sz="2000" dirty="0">
                <a:latin typeface="华文黑体"/>
                <a:ea typeface="华文黑体"/>
              </a:rPr>
              <a:t>,</a:t>
            </a:r>
            <a:r>
              <a:rPr lang="zh-CN" altLang="en-US" sz="2000" dirty="0">
                <a:latin typeface="华文黑体"/>
                <a:ea typeface="华文黑体"/>
              </a:rPr>
              <a:t>企业必须使它的销售商相信</a:t>
            </a:r>
            <a:r>
              <a:rPr lang="en-US" altLang="zh-CN" sz="2000" dirty="0">
                <a:latin typeface="华文黑体"/>
                <a:ea typeface="华文黑体"/>
              </a:rPr>
              <a:t>,</a:t>
            </a:r>
            <a:r>
              <a:rPr lang="zh-CN" altLang="en-US" sz="2000" dirty="0">
                <a:latin typeface="华文黑体"/>
                <a:ea typeface="华文黑体"/>
              </a:rPr>
              <a:t>通过成为先进的纵向营销系统中的一员</a:t>
            </a:r>
            <a:r>
              <a:rPr lang="en-US" altLang="zh-CN" sz="2000" dirty="0">
                <a:latin typeface="华文黑体"/>
                <a:ea typeface="华文黑体"/>
              </a:rPr>
              <a:t>,</a:t>
            </a:r>
            <a:r>
              <a:rPr lang="zh-CN" altLang="en-US" sz="2000" dirty="0">
                <a:latin typeface="华文黑体"/>
                <a:ea typeface="华文黑体"/>
              </a:rPr>
              <a:t>它们能够赚钱</a:t>
            </a:r>
            <a:r>
              <a:rPr lang="en-US" altLang="zh-CN" sz="2000" dirty="0">
                <a:latin typeface="华文黑体"/>
                <a:ea typeface="华文黑体"/>
              </a:rPr>
              <a:t>.</a:t>
            </a:r>
          </a:p>
        </p:txBody>
      </p:sp>
    </p:spTree>
    <p:extLst>
      <p:ext uri="{BB962C8B-B14F-4D97-AF65-F5344CB8AC3E}">
        <p14:creationId xmlns:p14="http://schemas.microsoft.com/office/powerpoint/2010/main" val="645677442"/>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渠道管理决策</a:t>
            </a:r>
            <a:endParaRPr lang="zh-CN" altLang="en-US" sz="36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70934" y="571934"/>
            <a:ext cx="8873065" cy="3416320"/>
          </a:xfrm>
          <a:prstGeom prst="rect">
            <a:avLst/>
          </a:prstGeom>
          <a:noFill/>
        </p:spPr>
        <p:txBody>
          <a:bodyPr wrap="square" rtlCol="0">
            <a:spAutoFit/>
          </a:bodyPr>
          <a:lstStyle/>
          <a:p>
            <a:r>
              <a:rPr lang="zh-CN" altLang="en-US" sz="2400" dirty="0">
                <a:latin typeface="华文黑体"/>
                <a:ea typeface="华文黑体"/>
              </a:rPr>
              <a:t>三、评价渠道成员</a:t>
            </a:r>
          </a:p>
          <a:p>
            <a:pPr indent="627063"/>
            <a:r>
              <a:rPr lang="zh-CN" altLang="en-US" sz="2400" dirty="0">
                <a:latin typeface="华文黑体"/>
                <a:ea typeface="华文黑体"/>
              </a:rPr>
              <a:t>生产者必须定期检查渠道成员的工作业绩</a:t>
            </a:r>
            <a:r>
              <a:rPr lang="en-US" altLang="zh-CN" sz="2400" dirty="0">
                <a:latin typeface="华文黑体"/>
                <a:ea typeface="华文黑体"/>
              </a:rPr>
              <a:t>,</a:t>
            </a:r>
            <a:r>
              <a:rPr lang="zh-CN" altLang="en-US" sz="2400" dirty="0">
                <a:latin typeface="华文黑体"/>
                <a:ea typeface="华文黑体"/>
              </a:rPr>
              <a:t>检查的依据有</a:t>
            </a:r>
            <a:r>
              <a:rPr lang="en-US" altLang="zh-CN" sz="2400" dirty="0">
                <a:latin typeface="华文黑体"/>
                <a:ea typeface="华文黑体"/>
              </a:rPr>
              <a:t>:</a:t>
            </a:r>
            <a:r>
              <a:rPr lang="zh-CN" altLang="en-US" sz="2400" dirty="0">
                <a:latin typeface="华文黑体"/>
                <a:ea typeface="华文黑体"/>
              </a:rPr>
              <a:t>销售定额完成情况</a:t>
            </a:r>
            <a:r>
              <a:rPr lang="en-US" altLang="zh-CN" sz="2400" dirty="0">
                <a:latin typeface="华文黑体"/>
                <a:ea typeface="华文黑体"/>
              </a:rPr>
              <a:t>,</a:t>
            </a:r>
            <a:r>
              <a:rPr lang="zh-CN" altLang="en-US" sz="2400" dirty="0" smtClean="0">
                <a:latin typeface="华文黑体"/>
                <a:ea typeface="华文黑体"/>
              </a:rPr>
              <a:t>平均存货</a:t>
            </a:r>
            <a:r>
              <a:rPr lang="zh-CN" altLang="en-US" sz="2400" dirty="0">
                <a:latin typeface="华文黑体"/>
                <a:ea typeface="华文黑体"/>
              </a:rPr>
              <a:t>水平</a:t>
            </a:r>
            <a:r>
              <a:rPr lang="en-US" altLang="zh-CN" sz="2400" dirty="0">
                <a:latin typeface="华文黑体"/>
                <a:ea typeface="华文黑体"/>
              </a:rPr>
              <a:t>,</a:t>
            </a:r>
            <a:r>
              <a:rPr lang="zh-CN" altLang="en-US" sz="2400" dirty="0">
                <a:latin typeface="华文黑体"/>
                <a:ea typeface="华文黑体"/>
              </a:rPr>
              <a:t>向顾客交货的时间长短</a:t>
            </a:r>
            <a:r>
              <a:rPr lang="en-US" altLang="zh-CN" sz="2400" dirty="0">
                <a:latin typeface="华文黑体"/>
                <a:ea typeface="华文黑体"/>
              </a:rPr>
              <a:t>,</a:t>
            </a:r>
            <a:r>
              <a:rPr lang="zh-CN" altLang="en-US" sz="2400" dirty="0">
                <a:latin typeface="华文黑体"/>
                <a:ea typeface="华文黑体"/>
              </a:rPr>
              <a:t>损坏和遗失货物的处理情况</a:t>
            </a:r>
            <a:r>
              <a:rPr lang="en-US" altLang="zh-CN" sz="2400" dirty="0">
                <a:latin typeface="华文黑体"/>
                <a:ea typeface="华文黑体"/>
              </a:rPr>
              <a:t>,</a:t>
            </a:r>
            <a:r>
              <a:rPr lang="zh-CN" altLang="en-US" sz="2400" dirty="0">
                <a:latin typeface="华文黑体"/>
                <a:ea typeface="华文黑体"/>
              </a:rPr>
              <a:t>在企业促销与训练计划</a:t>
            </a:r>
            <a:r>
              <a:rPr lang="zh-CN" altLang="en-US" sz="2400" dirty="0" smtClean="0">
                <a:latin typeface="华文黑体"/>
                <a:ea typeface="华文黑体"/>
              </a:rPr>
              <a:t>中的合作情况</a:t>
            </a:r>
            <a:r>
              <a:rPr lang="en-US" altLang="zh-CN" sz="2400" dirty="0">
                <a:latin typeface="华文黑体"/>
                <a:ea typeface="华文黑体"/>
              </a:rPr>
              <a:t>,</a:t>
            </a:r>
            <a:r>
              <a:rPr lang="zh-CN" altLang="en-US" sz="2400" dirty="0">
                <a:latin typeface="华文黑体"/>
                <a:ea typeface="华文黑体"/>
              </a:rPr>
              <a:t>以及中间商应对顾客提供的服务</a:t>
            </a:r>
            <a:r>
              <a:rPr lang="en-US" altLang="zh-CN" sz="2400" dirty="0">
                <a:latin typeface="华文黑体"/>
                <a:ea typeface="华文黑体"/>
              </a:rPr>
              <a:t>.</a:t>
            </a:r>
          </a:p>
          <a:p>
            <a:pPr indent="627063"/>
            <a:r>
              <a:rPr lang="zh-CN" altLang="en-US" sz="2400" dirty="0">
                <a:latin typeface="华文黑体"/>
                <a:ea typeface="华文黑体"/>
              </a:rPr>
              <a:t>企业可定期检查中间商的合格情况</a:t>
            </a:r>
            <a:r>
              <a:rPr lang="en-US" altLang="zh-CN" sz="2400" dirty="0">
                <a:latin typeface="华文黑体"/>
                <a:ea typeface="华文黑体"/>
              </a:rPr>
              <a:t>,</a:t>
            </a:r>
            <a:r>
              <a:rPr lang="zh-CN" altLang="en-US" sz="2400" dirty="0">
                <a:latin typeface="华文黑体"/>
                <a:ea typeface="华文黑体"/>
              </a:rPr>
              <a:t>然后淘汰掉较差的中间商</a:t>
            </a:r>
            <a:r>
              <a:rPr lang="en-US" altLang="zh-CN" sz="2400" dirty="0">
                <a:latin typeface="华文黑体"/>
                <a:ea typeface="华文黑体"/>
              </a:rPr>
              <a:t>.</a:t>
            </a:r>
          </a:p>
          <a:p>
            <a:pPr indent="627063"/>
            <a:r>
              <a:rPr lang="zh-CN" altLang="en-US" sz="2400" dirty="0">
                <a:latin typeface="华文黑体"/>
                <a:ea typeface="华文黑体"/>
              </a:rPr>
              <a:t>最后</a:t>
            </a:r>
            <a:r>
              <a:rPr lang="en-US" altLang="zh-CN" sz="2400" dirty="0">
                <a:latin typeface="华文黑体"/>
                <a:ea typeface="华文黑体"/>
              </a:rPr>
              <a:t>,</a:t>
            </a:r>
            <a:r>
              <a:rPr lang="zh-CN" altLang="en-US" sz="2400" dirty="0">
                <a:latin typeface="华文黑体"/>
                <a:ea typeface="华文黑体"/>
              </a:rPr>
              <a:t>制造商需要足够重视合作的经销商</a:t>
            </a:r>
            <a:r>
              <a:rPr lang="en-US" altLang="zh-CN" sz="2400" dirty="0">
                <a:latin typeface="华文黑体"/>
                <a:ea typeface="华文黑体"/>
              </a:rPr>
              <a:t>.</a:t>
            </a:r>
            <a:r>
              <a:rPr lang="zh-CN" altLang="en-US" sz="2400" dirty="0">
                <a:latin typeface="华文黑体"/>
                <a:ea typeface="华文黑体"/>
              </a:rPr>
              <a:t>轻视经销</a:t>
            </a:r>
            <a:r>
              <a:rPr lang="zh-CN" altLang="en-US" sz="2400" dirty="0" smtClean="0">
                <a:latin typeface="华文黑体"/>
                <a:ea typeface="华文黑体"/>
              </a:rPr>
              <a:t>商的企业不但会失去经销商对它们</a:t>
            </a:r>
            <a:r>
              <a:rPr lang="zh-CN" altLang="en-US" sz="2400" dirty="0">
                <a:latin typeface="华文黑体"/>
                <a:ea typeface="华文黑体"/>
              </a:rPr>
              <a:t>的支持</a:t>
            </a:r>
            <a:r>
              <a:rPr lang="en-US" altLang="zh-CN" sz="2400" dirty="0">
                <a:latin typeface="华文黑体"/>
                <a:ea typeface="华文黑体"/>
              </a:rPr>
              <a:t>,</a:t>
            </a:r>
            <a:r>
              <a:rPr lang="zh-CN" altLang="en-US" sz="2400" dirty="0">
                <a:latin typeface="华文黑体"/>
                <a:ea typeface="华文黑体"/>
              </a:rPr>
              <a:t>而且会造成一些法律问题</a:t>
            </a:r>
            <a:r>
              <a:rPr lang="en-US" altLang="zh-CN" sz="2400" dirty="0">
                <a:latin typeface="华文黑体"/>
                <a:ea typeface="华文黑体"/>
              </a:rPr>
              <a:t>.</a:t>
            </a:r>
            <a:endParaRPr lang="en-US" altLang="zh-CN" sz="2000" dirty="0">
              <a:latin typeface="华文黑体"/>
              <a:ea typeface="华文黑体"/>
            </a:endParaRPr>
          </a:p>
        </p:txBody>
      </p:sp>
    </p:spTree>
    <p:extLst>
      <p:ext uri="{BB962C8B-B14F-4D97-AF65-F5344CB8AC3E}">
        <p14:creationId xmlns:p14="http://schemas.microsoft.com/office/powerpoint/2010/main" val="931410287"/>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3782375" y="1986009"/>
            <a:ext cx="3429144" cy="523220"/>
          </a:xfrm>
          <a:prstGeom prst="rect">
            <a:avLst/>
          </a:prstGeom>
        </p:spPr>
        <p:txBody>
          <a:bodyPr wrap="none">
            <a:spAutoFit/>
          </a:bodyPr>
          <a:lstStyle/>
          <a:p>
            <a:r>
              <a:rPr lang="zh-CN" altLang="en-US" sz="2800" b="1" dirty="0" smtClean="0">
                <a:solidFill>
                  <a:srgbClr val="17695D"/>
                </a:solidFill>
                <a:latin typeface="微软雅黑" panose="020B0503020204020204" pitchFamily="34" charset="-122"/>
                <a:ea typeface="微软雅黑" panose="020B0503020204020204" pitchFamily="34" charset="-122"/>
              </a:rPr>
              <a:t>实体分配和后勤管理</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第五节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2822022469"/>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877985"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实体分配和后勤管理</a:t>
            </a:r>
            <a:endParaRPr lang="zh-CN" altLang="en-US" sz="36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70934" y="571934"/>
            <a:ext cx="8873065" cy="4154983"/>
          </a:xfrm>
          <a:prstGeom prst="rect">
            <a:avLst/>
          </a:prstGeom>
          <a:noFill/>
        </p:spPr>
        <p:txBody>
          <a:bodyPr wrap="square" rtlCol="0">
            <a:spAutoFit/>
          </a:bodyPr>
          <a:lstStyle/>
          <a:p>
            <a:r>
              <a:rPr lang="zh-CN" altLang="en-US" sz="2400" dirty="0">
                <a:latin typeface="华文黑体"/>
                <a:ea typeface="华文黑体"/>
              </a:rPr>
              <a:t>一、实体分配与营销管理的性质及意义</a:t>
            </a:r>
          </a:p>
          <a:p>
            <a:pPr indent="439738"/>
            <a:r>
              <a:rPr lang="zh-CN" altLang="en-US" sz="2000" dirty="0">
                <a:latin typeface="华文黑体"/>
                <a:ea typeface="华文黑体"/>
              </a:rPr>
              <a:t>对某些企业来说</a:t>
            </a:r>
            <a:r>
              <a:rPr lang="en-US" altLang="zh-CN" sz="2000" dirty="0">
                <a:latin typeface="华文黑体"/>
                <a:ea typeface="华文黑体"/>
              </a:rPr>
              <a:t>,</a:t>
            </a:r>
            <a:r>
              <a:rPr lang="zh-CN" altLang="en-US" sz="2000" dirty="0">
                <a:latin typeface="华文黑体"/>
                <a:ea typeface="华文黑体"/>
              </a:rPr>
              <a:t>实体分配只意味着卡车和仓库</a:t>
            </a:r>
            <a:r>
              <a:rPr lang="en-US" altLang="zh-CN" sz="2000" dirty="0">
                <a:latin typeface="华文黑体"/>
                <a:ea typeface="华文黑体"/>
              </a:rPr>
              <a:t>.</a:t>
            </a:r>
            <a:r>
              <a:rPr lang="zh-CN" altLang="en-US" sz="2000" dirty="0">
                <a:latin typeface="华文黑体"/>
                <a:ea typeface="华文黑体"/>
              </a:rPr>
              <a:t>但是现代后勤包括的远远不止这些</a:t>
            </a:r>
            <a:r>
              <a:rPr lang="en-US" altLang="zh-CN" sz="2000" dirty="0" smtClean="0">
                <a:latin typeface="华文黑体"/>
                <a:ea typeface="华文黑体"/>
              </a:rPr>
              <a:t>.</a:t>
            </a:r>
            <a:r>
              <a:rPr lang="zh-CN" altLang="en-US" sz="2000" dirty="0" smtClean="0">
                <a:latin typeface="华文黑体"/>
                <a:ea typeface="华文黑体"/>
              </a:rPr>
              <a:t>实体</a:t>
            </a:r>
            <a:r>
              <a:rPr lang="zh-CN" altLang="en-US" sz="2000" dirty="0">
                <a:latin typeface="华文黑体"/>
                <a:ea typeface="华文黑体"/>
              </a:rPr>
              <a:t>分配或者叫营销后勤</a:t>
            </a:r>
            <a:r>
              <a:rPr lang="en-US" altLang="zh-CN" sz="2000" dirty="0">
                <a:latin typeface="华文黑体"/>
                <a:ea typeface="华文黑体"/>
              </a:rPr>
              <a:t>,</a:t>
            </a:r>
            <a:r>
              <a:rPr lang="zh-CN" altLang="en-US" sz="2000" dirty="0">
                <a:latin typeface="华文黑体"/>
                <a:ea typeface="华文黑体"/>
              </a:rPr>
              <a:t>是指计划、执行和控制从起点到消费点的材料、</a:t>
            </a:r>
            <a:r>
              <a:rPr lang="zh-CN" altLang="en-US" sz="2000" dirty="0" smtClean="0">
                <a:latin typeface="华文黑体"/>
                <a:ea typeface="华文黑体"/>
              </a:rPr>
              <a:t>最终产品及相关信</a:t>
            </a:r>
            <a:r>
              <a:rPr lang="zh-CN" altLang="en-US" sz="2000" dirty="0">
                <a:latin typeface="华文黑体"/>
                <a:ea typeface="华文黑体"/>
              </a:rPr>
              <a:t>息的实体流动</a:t>
            </a:r>
            <a:r>
              <a:rPr lang="en-US" altLang="zh-CN" sz="2000" dirty="0">
                <a:latin typeface="华文黑体"/>
                <a:ea typeface="华文黑体"/>
              </a:rPr>
              <a:t>,</a:t>
            </a:r>
            <a:r>
              <a:rPr lang="zh-CN" altLang="en-US" sz="2000" dirty="0">
                <a:latin typeface="华文黑体"/>
                <a:ea typeface="华文黑体"/>
              </a:rPr>
              <a:t>以及在满足顾客要求的同时赚取利润</a:t>
            </a:r>
            <a:r>
              <a:rPr lang="en-US" altLang="zh-CN" sz="2000" dirty="0">
                <a:latin typeface="华文黑体"/>
                <a:ea typeface="华文黑体"/>
              </a:rPr>
              <a:t>.</a:t>
            </a:r>
          </a:p>
          <a:p>
            <a:pPr indent="439738"/>
            <a:r>
              <a:rPr lang="zh-CN" altLang="en-US" sz="2000" dirty="0">
                <a:latin typeface="华文黑体"/>
                <a:ea typeface="华文黑体"/>
              </a:rPr>
              <a:t>传统的实体分配一般从工厂中的产品开始</a:t>
            </a:r>
            <a:r>
              <a:rPr lang="en-US" altLang="zh-CN" sz="2000" dirty="0">
                <a:latin typeface="华文黑体"/>
                <a:ea typeface="华文黑体"/>
              </a:rPr>
              <a:t>,</a:t>
            </a:r>
            <a:r>
              <a:rPr lang="zh-CN" altLang="en-US" sz="2000" dirty="0">
                <a:latin typeface="华文黑体"/>
                <a:ea typeface="华文黑体"/>
              </a:rPr>
              <a:t>是努力找到能够把产品以</a:t>
            </a:r>
            <a:r>
              <a:rPr lang="zh-CN" altLang="en-US" sz="2000" dirty="0" smtClean="0">
                <a:latin typeface="华文黑体"/>
                <a:ea typeface="华文黑体"/>
              </a:rPr>
              <a:t>低成本交给顾客的</a:t>
            </a:r>
            <a:r>
              <a:rPr lang="zh-CN" altLang="en-US" sz="2000" dirty="0">
                <a:latin typeface="华文黑体"/>
                <a:ea typeface="华文黑体"/>
              </a:rPr>
              <a:t>方法</a:t>
            </a:r>
            <a:r>
              <a:rPr lang="en-US" altLang="zh-CN" sz="2000" dirty="0">
                <a:latin typeface="华文黑体"/>
                <a:ea typeface="华文黑体"/>
              </a:rPr>
              <a:t>.</a:t>
            </a:r>
            <a:r>
              <a:rPr lang="zh-CN" altLang="en-US" sz="2000" dirty="0">
                <a:latin typeface="华文黑体"/>
                <a:ea typeface="华文黑体"/>
              </a:rPr>
              <a:t>但是</a:t>
            </a:r>
            <a:r>
              <a:rPr lang="en-US" altLang="zh-CN" sz="2000" dirty="0">
                <a:latin typeface="华文黑体"/>
                <a:ea typeface="华文黑体"/>
              </a:rPr>
              <a:t>,</a:t>
            </a:r>
            <a:r>
              <a:rPr lang="zh-CN" altLang="en-US" sz="2000" dirty="0">
                <a:latin typeface="华文黑体"/>
                <a:ea typeface="华文黑体"/>
              </a:rPr>
              <a:t>今天的营销者偏好市场后勤的观点</a:t>
            </a:r>
            <a:r>
              <a:rPr lang="en-US" altLang="zh-CN" sz="2000" dirty="0">
                <a:latin typeface="华文黑体"/>
                <a:ea typeface="华文黑体"/>
              </a:rPr>
              <a:t>.</a:t>
            </a:r>
            <a:r>
              <a:rPr lang="zh-CN" altLang="en-US" sz="2000" dirty="0">
                <a:latin typeface="华文黑体"/>
                <a:ea typeface="华文黑体"/>
              </a:rPr>
              <a:t>这种偏好起源于</a:t>
            </a:r>
            <a:r>
              <a:rPr lang="zh-CN" altLang="en-US" sz="2000" dirty="0" smtClean="0">
                <a:latin typeface="华文黑体"/>
                <a:ea typeface="华文黑体"/>
              </a:rPr>
              <a:t>市场然后又反作用于工厂</a:t>
            </a:r>
            <a:r>
              <a:rPr lang="en-US" altLang="zh-CN" sz="2000" dirty="0">
                <a:latin typeface="华文黑体"/>
                <a:ea typeface="华文黑体"/>
              </a:rPr>
              <a:t>.</a:t>
            </a:r>
            <a:r>
              <a:rPr lang="zh-CN" altLang="en-US" sz="2000" dirty="0">
                <a:latin typeface="华文黑体"/>
                <a:ea typeface="华文黑体"/>
              </a:rPr>
              <a:t>市场后勤不仅提出了出厂销售问题</a:t>
            </a:r>
            <a:r>
              <a:rPr lang="en-US" altLang="zh-CN" sz="2000" dirty="0">
                <a:latin typeface="华文黑体"/>
                <a:ea typeface="华文黑体"/>
              </a:rPr>
              <a:t>,</a:t>
            </a:r>
            <a:r>
              <a:rPr lang="zh-CN" altLang="en-US" sz="2000" dirty="0">
                <a:latin typeface="华文黑体"/>
                <a:ea typeface="华文黑体"/>
              </a:rPr>
              <a:t>而且提出了进厂销售问题</a:t>
            </a:r>
            <a:r>
              <a:rPr lang="en-US" altLang="zh-CN" sz="2000" dirty="0">
                <a:latin typeface="华文黑体"/>
                <a:ea typeface="华文黑体"/>
              </a:rPr>
              <a:t>.</a:t>
            </a:r>
            <a:r>
              <a:rPr lang="zh-CN" altLang="en-US" sz="2000" dirty="0" smtClean="0">
                <a:latin typeface="华文黑体"/>
                <a:ea typeface="华文黑体"/>
              </a:rPr>
              <a:t>实体分配涉及供应链</a:t>
            </a:r>
            <a:r>
              <a:rPr lang="zh-CN" altLang="en-US" sz="2000" dirty="0">
                <a:latin typeface="华文黑体"/>
                <a:ea typeface="华文黑体"/>
              </a:rPr>
              <a:t>的管理</a:t>
            </a:r>
            <a:r>
              <a:rPr lang="en-US" altLang="zh-CN" sz="2000" dirty="0">
                <a:latin typeface="华文黑体"/>
                <a:ea typeface="华文黑体"/>
              </a:rPr>
              <a:t>.</a:t>
            </a:r>
            <a:r>
              <a:rPr lang="zh-CN" altLang="en-US" sz="2000" dirty="0">
                <a:latin typeface="华文黑体"/>
                <a:ea typeface="华文黑体"/>
              </a:rPr>
              <a:t>供应链是指从供应商到最终使用者的增值流程</a:t>
            </a:r>
            <a:r>
              <a:rPr lang="en-US" altLang="zh-CN" sz="2000" dirty="0">
                <a:latin typeface="华文黑体"/>
                <a:ea typeface="华文黑体"/>
              </a:rPr>
              <a:t>.</a:t>
            </a:r>
            <a:r>
              <a:rPr lang="zh-CN" altLang="en-US" sz="2000" dirty="0">
                <a:latin typeface="华文黑体"/>
                <a:ea typeface="华文黑体"/>
              </a:rPr>
              <a:t>因此</a:t>
            </a:r>
            <a:r>
              <a:rPr lang="en-US" altLang="zh-CN" sz="2000" dirty="0">
                <a:latin typeface="华文黑体"/>
                <a:ea typeface="华文黑体"/>
              </a:rPr>
              <a:t>,</a:t>
            </a:r>
            <a:r>
              <a:rPr lang="zh-CN" altLang="en-US" sz="2000" dirty="0">
                <a:latin typeface="华文黑体"/>
                <a:ea typeface="华文黑体"/>
              </a:rPr>
              <a:t>后勤经历</a:t>
            </a:r>
            <a:r>
              <a:rPr lang="zh-CN" altLang="en-US" sz="2000" dirty="0" smtClean="0">
                <a:latin typeface="华文黑体"/>
                <a:ea typeface="华文黑体"/>
              </a:rPr>
              <a:t>的任务是组配整个渠</a:t>
            </a:r>
            <a:r>
              <a:rPr lang="zh-CN" altLang="en-US" sz="2000" dirty="0">
                <a:latin typeface="华文黑体"/>
                <a:ea typeface="华文黑体"/>
              </a:rPr>
              <a:t>道的实体分配系统</a:t>
            </a:r>
            <a:r>
              <a:rPr lang="en-US" altLang="zh-CN" sz="2000" dirty="0">
                <a:latin typeface="华文黑体"/>
                <a:ea typeface="华文黑体"/>
              </a:rPr>
              <a:t>,</a:t>
            </a:r>
            <a:r>
              <a:rPr lang="zh-CN" altLang="en-US" sz="2000" dirty="0">
                <a:latin typeface="华文黑体"/>
                <a:ea typeface="华文黑体"/>
              </a:rPr>
              <a:t>即供应商、购买代理人、营销者、渠道成员和顾客的活动</a:t>
            </a:r>
            <a:r>
              <a:rPr lang="en-US" altLang="zh-CN" sz="2000" dirty="0">
                <a:latin typeface="华文黑体"/>
                <a:ea typeface="华文黑体"/>
              </a:rPr>
              <a:t>.</a:t>
            </a:r>
            <a:r>
              <a:rPr lang="zh-CN" altLang="en-US" sz="2000" dirty="0" smtClean="0">
                <a:latin typeface="华文黑体"/>
                <a:ea typeface="华文黑体"/>
              </a:rPr>
              <a:t>这些活动包括预测</a:t>
            </a:r>
            <a:r>
              <a:rPr lang="zh-CN" altLang="en-US" sz="2000" dirty="0">
                <a:latin typeface="华文黑体"/>
                <a:ea typeface="华文黑体"/>
              </a:rPr>
              <a:t>、信息系统、购买、生产计划、订单处理、存货、仓储及运输计划</a:t>
            </a:r>
            <a:r>
              <a:rPr lang="en-US" altLang="zh-CN" sz="2000" dirty="0">
                <a:latin typeface="华文黑体"/>
                <a:ea typeface="华文黑体"/>
              </a:rPr>
              <a:t>.</a:t>
            </a:r>
            <a:r>
              <a:rPr lang="zh-CN" altLang="en-US" sz="2000" dirty="0">
                <a:latin typeface="华文黑体"/>
                <a:ea typeface="华文黑体"/>
              </a:rPr>
              <a:t>通过预测、</a:t>
            </a:r>
            <a:r>
              <a:rPr lang="zh-CN" altLang="en-US" sz="2000" dirty="0" smtClean="0">
                <a:latin typeface="华文黑体"/>
                <a:ea typeface="华文黑体"/>
              </a:rPr>
              <a:t>信息系统</a:t>
            </a:r>
            <a:r>
              <a:rPr lang="zh-CN" altLang="en-US" sz="2000" dirty="0">
                <a:latin typeface="华文黑体"/>
                <a:ea typeface="华文黑体"/>
              </a:rPr>
              <a:t>、购买、生产计划、订单处理、存货、仓储及运输的组配</a:t>
            </a:r>
            <a:r>
              <a:rPr lang="en-US" altLang="zh-CN" sz="2000" dirty="0">
                <a:latin typeface="华文黑体"/>
                <a:ea typeface="华文黑体"/>
              </a:rPr>
              <a:t>,</a:t>
            </a:r>
            <a:r>
              <a:rPr lang="zh-CN" altLang="en-US" sz="2000" dirty="0">
                <a:latin typeface="华文黑体"/>
                <a:ea typeface="华文黑体"/>
              </a:rPr>
              <a:t>材料、最终产品和相关信</a:t>
            </a:r>
            <a:r>
              <a:rPr lang="zh-CN" altLang="en-US" sz="2000" dirty="0" smtClean="0">
                <a:latin typeface="华文黑体"/>
                <a:ea typeface="华文黑体"/>
              </a:rPr>
              <a:t>息的增值流动得以实现</a:t>
            </a:r>
            <a:r>
              <a:rPr lang="en-US" altLang="zh-CN" sz="2000" dirty="0">
                <a:latin typeface="华文黑体"/>
                <a:ea typeface="华文黑体"/>
              </a:rPr>
              <a:t>.</a:t>
            </a:r>
          </a:p>
        </p:txBody>
      </p:sp>
    </p:spTree>
    <p:extLst>
      <p:ext uri="{BB962C8B-B14F-4D97-AF65-F5344CB8AC3E}">
        <p14:creationId xmlns:p14="http://schemas.microsoft.com/office/powerpoint/2010/main" val="680294252"/>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877985"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实体分配和后勤管理</a:t>
            </a:r>
            <a:endParaRPr lang="zh-CN" altLang="en-US" sz="36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70934" y="571934"/>
            <a:ext cx="8703733" cy="3231654"/>
          </a:xfrm>
          <a:prstGeom prst="rect">
            <a:avLst/>
          </a:prstGeom>
          <a:noFill/>
        </p:spPr>
        <p:txBody>
          <a:bodyPr wrap="square" rtlCol="0">
            <a:spAutoFit/>
          </a:bodyPr>
          <a:lstStyle/>
          <a:p>
            <a:r>
              <a:rPr lang="zh-CN" altLang="en-US" sz="2400" dirty="0">
                <a:latin typeface="华文黑体"/>
                <a:ea typeface="华文黑体"/>
              </a:rPr>
              <a:t>一、实体分配与营销管理的性质及意义</a:t>
            </a:r>
          </a:p>
          <a:p>
            <a:pPr indent="439738"/>
            <a:r>
              <a:rPr lang="zh-CN" altLang="en-US" sz="2000" dirty="0">
                <a:latin typeface="华文黑体"/>
                <a:ea typeface="华文黑体"/>
              </a:rPr>
              <a:t>现在的营销者偏好市场后勤、加强后勤的原因主要有以下四个</a:t>
            </a:r>
            <a:r>
              <a:rPr lang="en-US" altLang="zh-CN" sz="2000" dirty="0">
                <a:latin typeface="华文黑体"/>
                <a:ea typeface="华文黑体"/>
              </a:rPr>
              <a:t>.</a:t>
            </a:r>
          </a:p>
          <a:p>
            <a:pPr indent="4397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顾客服务和满意度是许多行业的营销基础</a:t>
            </a:r>
            <a:r>
              <a:rPr lang="en-US" altLang="zh-CN" sz="2000" dirty="0">
                <a:latin typeface="华文黑体"/>
                <a:ea typeface="华文黑体"/>
              </a:rPr>
              <a:t>,</a:t>
            </a:r>
            <a:r>
              <a:rPr lang="zh-CN" altLang="en-US" sz="2000" dirty="0">
                <a:latin typeface="华文黑体"/>
                <a:ea typeface="华文黑体"/>
              </a:rPr>
              <a:t>销售是重要的顾客服务因素</a:t>
            </a:r>
            <a:r>
              <a:rPr lang="en-US" altLang="zh-CN" sz="2000" dirty="0">
                <a:latin typeface="华文黑体"/>
                <a:ea typeface="华文黑体"/>
              </a:rPr>
              <a:t>.</a:t>
            </a:r>
            <a:r>
              <a:rPr lang="zh-CN" altLang="en-US" sz="2000" dirty="0">
                <a:latin typeface="华文黑体"/>
                <a:ea typeface="华文黑体"/>
              </a:rPr>
              <a:t>有效的</a:t>
            </a:r>
            <a:r>
              <a:rPr lang="zh-CN" altLang="en-US" sz="2000" dirty="0" smtClean="0">
                <a:latin typeface="华文黑体"/>
                <a:ea typeface="华文黑体"/>
              </a:rPr>
              <a:t>后勤</a:t>
            </a:r>
            <a:r>
              <a:rPr lang="zh-CN" altLang="en-US" sz="2000" dirty="0">
                <a:latin typeface="华文黑体"/>
                <a:ea typeface="华文黑体"/>
              </a:rPr>
              <a:t>正不断地成为赢得和保持顾客的关键之一</a:t>
            </a:r>
            <a:r>
              <a:rPr lang="en-US" altLang="zh-CN" sz="2000" dirty="0" smtClean="0">
                <a:latin typeface="华文黑体"/>
                <a:ea typeface="华文黑体"/>
              </a:rPr>
              <a:t>.</a:t>
            </a:r>
          </a:p>
          <a:p>
            <a:pPr indent="4397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后勤是绝大多数企业的一大成本因素</a:t>
            </a:r>
            <a:r>
              <a:rPr lang="en-US" altLang="zh-CN" sz="2000" dirty="0">
                <a:latin typeface="华文黑体"/>
                <a:ea typeface="华文黑体"/>
              </a:rPr>
              <a:t>.</a:t>
            </a:r>
            <a:r>
              <a:rPr lang="zh-CN" altLang="en-US" sz="2000" dirty="0">
                <a:latin typeface="华文黑体"/>
                <a:ea typeface="华文黑体"/>
              </a:rPr>
              <a:t>差的物流决策会导致高成本</a:t>
            </a:r>
            <a:r>
              <a:rPr lang="en-US" altLang="zh-CN" sz="2000" dirty="0" smtClean="0">
                <a:latin typeface="华文黑体"/>
                <a:ea typeface="华文黑体"/>
              </a:rPr>
              <a:t>.</a:t>
            </a:r>
          </a:p>
          <a:p>
            <a:pPr indent="439738"/>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产品种类激增要求有先进的后勤管理</a:t>
            </a:r>
            <a:r>
              <a:rPr lang="en-US" altLang="zh-CN" sz="2000" dirty="0">
                <a:latin typeface="华文黑体"/>
                <a:ea typeface="华文黑体"/>
              </a:rPr>
              <a:t>.</a:t>
            </a:r>
          </a:p>
          <a:p>
            <a:pPr indent="439738"/>
            <a:r>
              <a:rPr lang="en-US" altLang="zh-CN" sz="2000" dirty="0">
                <a:latin typeface="华文黑体"/>
                <a:ea typeface="华文黑体"/>
              </a:rPr>
              <a:t>(</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信息技术的改进为销售效率的提高提供了可能</a:t>
            </a:r>
            <a:r>
              <a:rPr lang="en-US" altLang="zh-CN" sz="2000" dirty="0">
                <a:latin typeface="华文黑体"/>
                <a:ea typeface="华文黑体"/>
              </a:rPr>
              <a:t>.</a:t>
            </a:r>
            <a:r>
              <a:rPr lang="zh-CN" altLang="en-US" sz="2000" dirty="0">
                <a:latin typeface="华文黑体"/>
                <a:ea typeface="华文黑体"/>
              </a:rPr>
              <a:t>对电脑、销售点扫描器、</a:t>
            </a:r>
            <a:r>
              <a:rPr lang="zh-CN" altLang="en-US" sz="2000" dirty="0" smtClean="0">
                <a:latin typeface="华文黑体"/>
                <a:ea typeface="华文黑体"/>
              </a:rPr>
              <a:t>统一产品编码</a:t>
            </a:r>
            <a:r>
              <a:rPr lang="zh-CN" altLang="en-US" sz="2000" dirty="0">
                <a:latin typeface="华文黑体"/>
                <a:ea typeface="华文黑体"/>
              </a:rPr>
              <a:t>、卫星跟踪、电子数据交换和电子资金转移使用的日益增多</a:t>
            </a:r>
            <a:r>
              <a:rPr lang="en-US" altLang="zh-CN" sz="2000" dirty="0">
                <a:latin typeface="华文黑体"/>
                <a:ea typeface="华文黑体"/>
              </a:rPr>
              <a:t>,</a:t>
            </a:r>
            <a:r>
              <a:rPr lang="zh-CN" altLang="en-US" sz="2000" dirty="0">
                <a:latin typeface="华文黑体"/>
                <a:ea typeface="华文黑体"/>
              </a:rPr>
              <a:t>使企业能够创造出先进</a:t>
            </a:r>
            <a:r>
              <a:rPr lang="zh-CN" altLang="en-US" sz="2000" dirty="0" smtClean="0">
                <a:latin typeface="华文黑体"/>
                <a:ea typeface="华文黑体"/>
              </a:rPr>
              <a:t>的系统来处理订货</a:t>
            </a:r>
            <a:r>
              <a:rPr lang="en-US" altLang="zh-CN" sz="2000" dirty="0">
                <a:latin typeface="华文黑体"/>
                <a:ea typeface="华文黑体"/>
              </a:rPr>
              <a:t>,</a:t>
            </a:r>
            <a:r>
              <a:rPr lang="zh-CN" altLang="en-US" sz="2000" dirty="0">
                <a:latin typeface="华文黑体"/>
                <a:ea typeface="华文黑体"/>
              </a:rPr>
              <a:t>管理控制存货</a:t>
            </a:r>
            <a:r>
              <a:rPr lang="en-US" altLang="zh-CN" sz="2000" dirty="0">
                <a:latin typeface="华文黑体"/>
                <a:ea typeface="华文黑体"/>
              </a:rPr>
              <a:t>,</a:t>
            </a:r>
            <a:r>
              <a:rPr lang="zh-CN" altLang="en-US" sz="2000" dirty="0">
                <a:latin typeface="华文黑体"/>
                <a:ea typeface="华文黑体"/>
              </a:rPr>
              <a:t>制订运输路线和日程</a:t>
            </a:r>
            <a:r>
              <a:rPr lang="en-US" altLang="zh-CN" sz="2000" dirty="0">
                <a:latin typeface="华文黑体"/>
                <a:ea typeface="华文黑体"/>
              </a:rPr>
              <a:t>.</a:t>
            </a:r>
          </a:p>
        </p:txBody>
      </p:sp>
    </p:spTree>
    <p:extLst>
      <p:ext uri="{BB962C8B-B14F-4D97-AF65-F5344CB8AC3E}">
        <p14:creationId xmlns:p14="http://schemas.microsoft.com/office/powerpoint/2010/main" val="182943556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877985"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实体分配和后勤管理</a:t>
            </a:r>
            <a:endParaRPr lang="zh-CN" altLang="en-US" sz="36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70934" y="571934"/>
            <a:ext cx="8703733" cy="4647427"/>
          </a:xfrm>
          <a:prstGeom prst="rect">
            <a:avLst/>
          </a:prstGeom>
          <a:noFill/>
        </p:spPr>
        <p:txBody>
          <a:bodyPr wrap="square" rtlCol="0">
            <a:spAutoFit/>
          </a:bodyPr>
          <a:lstStyle/>
          <a:p>
            <a:r>
              <a:rPr lang="zh-CN" altLang="en-US" sz="2400" dirty="0">
                <a:latin typeface="迷你繁篆书"/>
                <a:ea typeface="华文黑体"/>
              </a:rPr>
              <a:t>二、后勤系统</a:t>
            </a:r>
            <a:r>
              <a:rPr lang="zh-CN" altLang="en-US" sz="2400" dirty="0" smtClean="0">
                <a:latin typeface="迷你繁篆书"/>
                <a:ea typeface="华文黑体"/>
              </a:rPr>
              <a:t>目标</a:t>
            </a:r>
            <a:endParaRPr lang="en-US" altLang="zh-CN" sz="2400" dirty="0" smtClean="0">
              <a:latin typeface="迷你繁篆书"/>
              <a:ea typeface="华文黑体"/>
            </a:endParaRPr>
          </a:p>
          <a:p>
            <a:pPr indent="541338"/>
            <a:r>
              <a:rPr lang="zh-CN" altLang="en-US" sz="2000" dirty="0">
                <a:latin typeface="迷你繁篆书"/>
                <a:ea typeface="华文黑体"/>
              </a:rPr>
              <a:t>后勤系统目标存在两种观点</a:t>
            </a:r>
            <a:r>
              <a:rPr lang="en-US" altLang="zh-CN" sz="2000" dirty="0">
                <a:latin typeface="迷你繁篆书"/>
                <a:ea typeface="华文黑体"/>
              </a:rPr>
              <a:t>.</a:t>
            </a:r>
          </a:p>
          <a:p>
            <a:pPr indent="627063"/>
            <a:r>
              <a:rPr lang="en-US" altLang="zh-CN" sz="1800" dirty="0">
                <a:latin typeface="迷你繁篆书"/>
                <a:ea typeface="华文黑体"/>
              </a:rPr>
              <a:t>(</a:t>
            </a:r>
            <a:r>
              <a:rPr lang="zh-CN" altLang="en-US" sz="1800" dirty="0">
                <a:latin typeface="迷你繁篆书"/>
                <a:ea typeface="华文黑体"/>
              </a:rPr>
              <a:t>１</a:t>
            </a:r>
            <a:r>
              <a:rPr lang="en-US" altLang="zh-CN" sz="1800" dirty="0">
                <a:latin typeface="迷你繁篆书"/>
                <a:ea typeface="华文黑体"/>
              </a:rPr>
              <a:t>)</a:t>
            </a:r>
            <a:r>
              <a:rPr lang="zh-CN" altLang="en-US" sz="1800" dirty="0">
                <a:latin typeface="迷你繁篆书"/>
                <a:ea typeface="华文黑体"/>
              </a:rPr>
              <a:t>有些企业声明后勤目标是以最低的成本提供最大限度的服务</a:t>
            </a:r>
            <a:r>
              <a:rPr lang="en-US" altLang="zh-CN" sz="1800" dirty="0">
                <a:latin typeface="迷你繁篆书"/>
                <a:ea typeface="华文黑体"/>
              </a:rPr>
              <a:t>.</a:t>
            </a:r>
            <a:r>
              <a:rPr lang="zh-CN" altLang="en-US" sz="1800" dirty="0">
                <a:latin typeface="迷你繁篆书"/>
                <a:ea typeface="华文黑体"/>
              </a:rPr>
              <a:t>不过事实上</a:t>
            </a:r>
            <a:r>
              <a:rPr lang="en-US" altLang="zh-CN" sz="1800" dirty="0">
                <a:latin typeface="迷你繁篆书"/>
                <a:ea typeface="华文黑体"/>
              </a:rPr>
              <a:t>,</a:t>
            </a:r>
            <a:r>
              <a:rPr lang="zh-CN" altLang="en-US" sz="1800" dirty="0" smtClean="0">
                <a:latin typeface="迷你繁篆书"/>
                <a:ea typeface="华文黑体"/>
              </a:rPr>
              <a:t>没有一种后勤系统既能使顾客服务</a:t>
            </a:r>
            <a:r>
              <a:rPr lang="zh-CN" altLang="en-US" sz="1800" dirty="0">
                <a:latin typeface="迷你繁篆书"/>
                <a:ea typeface="华文黑体"/>
              </a:rPr>
              <a:t>最大化</a:t>
            </a:r>
            <a:r>
              <a:rPr lang="en-US" altLang="zh-CN" sz="1800" dirty="0">
                <a:latin typeface="迷你繁篆书"/>
                <a:ea typeface="华文黑体"/>
              </a:rPr>
              <a:t>,</a:t>
            </a:r>
            <a:r>
              <a:rPr lang="zh-CN" altLang="en-US" sz="1800" dirty="0">
                <a:latin typeface="迷你繁篆书"/>
                <a:ea typeface="华文黑体"/>
              </a:rPr>
              <a:t>又能使销售成本最小化</a:t>
            </a:r>
            <a:r>
              <a:rPr lang="en-US" altLang="zh-CN" sz="1800" dirty="0">
                <a:latin typeface="迷你繁篆书"/>
                <a:ea typeface="华文黑体"/>
              </a:rPr>
              <a:t>.</a:t>
            </a:r>
            <a:r>
              <a:rPr lang="zh-CN" altLang="en-US" sz="1800" dirty="0">
                <a:latin typeface="迷你繁篆书"/>
                <a:ea typeface="华文黑体"/>
              </a:rPr>
              <a:t>为顾客提供最大限度的服务</a:t>
            </a:r>
            <a:r>
              <a:rPr lang="en-US" altLang="zh-CN" sz="1800" dirty="0" smtClean="0">
                <a:latin typeface="迷你繁篆书"/>
                <a:ea typeface="华文黑体"/>
              </a:rPr>
              <a:t>,</a:t>
            </a:r>
            <a:r>
              <a:rPr lang="zh-CN" altLang="en-US" sz="1800" dirty="0" smtClean="0">
                <a:latin typeface="迷你繁篆书"/>
                <a:ea typeface="华文黑体"/>
              </a:rPr>
              <a:t>意味</a:t>
            </a:r>
            <a:r>
              <a:rPr lang="zh-CN" altLang="en-US" sz="1800" dirty="0">
                <a:latin typeface="迷你繁篆书"/>
                <a:ea typeface="华文黑体"/>
              </a:rPr>
              <a:t>着快速交付、大量库存、灵活分类、自由退货政策和其他服务</a:t>
            </a:r>
            <a:r>
              <a:rPr lang="en-US" altLang="zh-CN" sz="1800" dirty="0">
                <a:latin typeface="迷你繁篆书"/>
                <a:ea typeface="华文黑体"/>
              </a:rPr>
              <a:t>,</a:t>
            </a:r>
            <a:r>
              <a:rPr lang="zh-CN" altLang="en-US" sz="1800" dirty="0">
                <a:latin typeface="迷你繁篆书"/>
                <a:ea typeface="华文黑体"/>
              </a:rPr>
              <a:t>这些都会增加销售成本</a:t>
            </a:r>
            <a:r>
              <a:rPr lang="en-US" altLang="zh-CN" sz="1800" dirty="0">
                <a:latin typeface="迷你繁篆书"/>
                <a:ea typeface="华文黑体"/>
              </a:rPr>
              <a:t>.</a:t>
            </a:r>
          </a:p>
          <a:p>
            <a:pPr indent="627063"/>
            <a:r>
              <a:rPr lang="zh-CN" altLang="en-US" sz="1800" dirty="0">
                <a:latin typeface="迷你繁篆书"/>
                <a:ea typeface="华文黑体"/>
              </a:rPr>
              <a:t>相反</a:t>
            </a:r>
            <a:r>
              <a:rPr lang="en-US" altLang="zh-CN" sz="1800" dirty="0">
                <a:latin typeface="迷你繁篆书"/>
                <a:ea typeface="华文黑体"/>
              </a:rPr>
              <a:t>,</a:t>
            </a:r>
            <a:r>
              <a:rPr lang="zh-CN" altLang="en-US" sz="1800" dirty="0">
                <a:latin typeface="迷你繁篆书"/>
                <a:ea typeface="华文黑体"/>
              </a:rPr>
              <a:t>最低销售成本意味着慢速交付、小量库存和较大的运输批次</a:t>
            </a:r>
            <a:r>
              <a:rPr lang="en-US" altLang="zh-CN" sz="1800" dirty="0">
                <a:latin typeface="迷你繁篆书"/>
                <a:ea typeface="华文黑体"/>
              </a:rPr>
              <a:t>,</a:t>
            </a:r>
            <a:r>
              <a:rPr lang="zh-CN" altLang="en-US" sz="1800" dirty="0" smtClean="0">
                <a:latin typeface="迷你繁篆书"/>
                <a:ea typeface="华文黑体"/>
              </a:rPr>
              <a:t>这些都表示整体顾客服务</a:t>
            </a:r>
            <a:r>
              <a:rPr lang="zh-CN" altLang="en-US" sz="1800" dirty="0">
                <a:latin typeface="迷你繁篆书"/>
                <a:ea typeface="华文黑体"/>
              </a:rPr>
              <a:t>水平的降低</a:t>
            </a:r>
            <a:r>
              <a:rPr lang="en-US" altLang="zh-CN" sz="1800" dirty="0">
                <a:latin typeface="迷你繁篆书"/>
                <a:ea typeface="华文黑体"/>
              </a:rPr>
              <a:t>.</a:t>
            </a:r>
          </a:p>
          <a:p>
            <a:pPr indent="627063"/>
            <a:r>
              <a:rPr lang="en-US" altLang="zh-CN" sz="1800" dirty="0">
                <a:latin typeface="迷你繁篆书"/>
                <a:ea typeface="华文黑体"/>
              </a:rPr>
              <a:t>(</a:t>
            </a:r>
            <a:r>
              <a:rPr lang="zh-CN" altLang="en-US" sz="1800" dirty="0">
                <a:latin typeface="迷你繁篆书"/>
                <a:ea typeface="华文黑体"/>
              </a:rPr>
              <a:t>２</a:t>
            </a:r>
            <a:r>
              <a:rPr lang="en-US" altLang="zh-CN" sz="1800" dirty="0">
                <a:latin typeface="迷你繁篆书"/>
                <a:ea typeface="华文黑体"/>
              </a:rPr>
              <a:t>)</a:t>
            </a:r>
            <a:r>
              <a:rPr lang="zh-CN" altLang="en-US" sz="1800" dirty="0">
                <a:latin typeface="迷你繁篆书"/>
                <a:ea typeface="华文黑体"/>
              </a:rPr>
              <a:t>营销后勤系统的目标应该是以最少的成本提供目标水准的顾客服务</a:t>
            </a:r>
            <a:r>
              <a:rPr lang="en-US" altLang="zh-CN" sz="1800" dirty="0">
                <a:latin typeface="迷你繁篆书"/>
                <a:ea typeface="华文黑体"/>
              </a:rPr>
              <a:t>.</a:t>
            </a:r>
            <a:r>
              <a:rPr lang="zh-CN" altLang="en-US" sz="1800" dirty="0" smtClean="0">
                <a:latin typeface="迷你繁篆书"/>
                <a:ea typeface="华文黑体"/>
              </a:rPr>
              <a:t>企业必须先调查各销售服务对其顾客的</a:t>
            </a:r>
            <a:r>
              <a:rPr lang="zh-CN" altLang="en-US" sz="1800" dirty="0">
                <a:latin typeface="迷你繁篆书"/>
                <a:ea typeface="华文黑体"/>
              </a:rPr>
              <a:t>重要性</a:t>
            </a:r>
            <a:r>
              <a:rPr lang="en-US" altLang="zh-CN" sz="1800" dirty="0">
                <a:latin typeface="迷你繁篆书"/>
                <a:ea typeface="华文黑体"/>
              </a:rPr>
              <a:t>,</a:t>
            </a:r>
            <a:r>
              <a:rPr lang="zh-CN" altLang="en-US" sz="1800" dirty="0">
                <a:latin typeface="迷你繁篆书"/>
                <a:ea typeface="华文黑体"/>
              </a:rPr>
              <a:t>然后为每个细分市场设定一个合适的服务水准</a:t>
            </a:r>
            <a:r>
              <a:rPr lang="en-US" altLang="zh-CN" sz="1800" dirty="0">
                <a:latin typeface="迷你繁篆书"/>
                <a:ea typeface="华文黑体"/>
              </a:rPr>
              <a:t>.</a:t>
            </a:r>
            <a:r>
              <a:rPr lang="zh-CN" altLang="en-US" sz="1800" dirty="0">
                <a:latin typeface="迷你繁篆书"/>
                <a:ea typeface="华文黑体"/>
              </a:rPr>
              <a:t>通常</a:t>
            </a:r>
            <a:r>
              <a:rPr lang="en-US" altLang="zh-CN" sz="1800" dirty="0" smtClean="0">
                <a:latin typeface="迷你繁篆书"/>
                <a:ea typeface="华文黑体"/>
              </a:rPr>
              <a:t>,</a:t>
            </a:r>
            <a:r>
              <a:rPr lang="zh-CN" altLang="en-US" sz="1800" dirty="0" smtClean="0">
                <a:latin typeface="迷你繁篆书"/>
                <a:ea typeface="华文黑体"/>
              </a:rPr>
              <a:t>企业应至少提供一个和竞争对手一样</a:t>
            </a:r>
            <a:r>
              <a:rPr lang="zh-CN" altLang="en-US" sz="1800" dirty="0">
                <a:latin typeface="迷你繁篆书"/>
                <a:ea typeface="华文黑体"/>
              </a:rPr>
              <a:t>的服务水准</a:t>
            </a:r>
            <a:r>
              <a:rPr lang="en-US" altLang="zh-CN" sz="1800" dirty="0">
                <a:latin typeface="迷你繁篆书"/>
                <a:ea typeface="华文黑体"/>
              </a:rPr>
              <a:t>.</a:t>
            </a:r>
            <a:r>
              <a:rPr lang="zh-CN" altLang="en-US" sz="1800" dirty="0">
                <a:latin typeface="迷你繁篆书"/>
                <a:ea typeface="华文黑体"/>
              </a:rPr>
              <a:t>但是</a:t>
            </a:r>
            <a:r>
              <a:rPr lang="en-US" altLang="zh-CN" sz="1800" dirty="0">
                <a:latin typeface="迷你繁篆书"/>
                <a:ea typeface="华文黑体"/>
              </a:rPr>
              <a:t>,</a:t>
            </a:r>
            <a:r>
              <a:rPr lang="zh-CN" altLang="en-US" sz="1800" dirty="0">
                <a:latin typeface="迷你繁篆书"/>
                <a:ea typeface="华文黑体"/>
              </a:rPr>
              <a:t>企业目标是利润</a:t>
            </a:r>
            <a:r>
              <a:rPr lang="zh-CN" altLang="en-US" sz="1800" dirty="0" smtClean="0">
                <a:latin typeface="迷你繁篆书"/>
                <a:ea typeface="华文黑体"/>
              </a:rPr>
              <a:t>最大化而不是销售</a:t>
            </a:r>
            <a:r>
              <a:rPr lang="zh-CN" altLang="en-US" sz="1800" dirty="0">
                <a:latin typeface="迷你繁篆书"/>
                <a:ea typeface="华文黑体"/>
              </a:rPr>
              <a:t>最大化</a:t>
            </a:r>
            <a:r>
              <a:rPr lang="en-US" altLang="zh-CN" sz="1800" dirty="0">
                <a:latin typeface="迷你繁篆书"/>
                <a:ea typeface="华文黑体"/>
              </a:rPr>
              <a:t>.</a:t>
            </a:r>
            <a:r>
              <a:rPr lang="zh-CN" altLang="en-US" sz="1800" dirty="0">
                <a:latin typeface="迷你繁篆书"/>
                <a:ea typeface="华文黑体"/>
              </a:rPr>
              <a:t>因此</a:t>
            </a:r>
            <a:r>
              <a:rPr lang="en-US" altLang="zh-CN" sz="1800" dirty="0">
                <a:latin typeface="迷你繁篆书"/>
                <a:ea typeface="华文黑体"/>
              </a:rPr>
              <a:t>,</a:t>
            </a:r>
            <a:r>
              <a:rPr lang="zh-CN" altLang="en-US" sz="1800" dirty="0">
                <a:latin typeface="迷你繁篆书"/>
                <a:ea typeface="华文黑体"/>
              </a:rPr>
              <a:t>企业必须权衡提供较高水准服务所得的利益与所用的成本孰轻孰重</a:t>
            </a:r>
            <a:r>
              <a:rPr lang="en-US" altLang="zh-CN" sz="1800" dirty="0">
                <a:latin typeface="迷你繁篆书"/>
                <a:ea typeface="华文黑体"/>
              </a:rPr>
              <a:t>.</a:t>
            </a:r>
            <a:r>
              <a:rPr lang="zh-CN" altLang="en-US" sz="1800" dirty="0" smtClean="0">
                <a:latin typeface="迷你繁篆书"/>
                <a:ea typeface="华文黑体"/>
              </a:rPr>
              <a:t>一些企业与它们</a:t>
            </a:r>
            <a:r>
              <a:rPr lang="zh-CN" altLang="en-US" sz="1800" dirty="0">
                <a:latin typeface="迷你繁篆书"/>
                <a:ea typeface="华文黑体"/>
              </a:rPr>
              <a:t>的竞争对手相比提供较少的服务</a:t>
            </a:r>
            <a:r>
              <a:rPr lang="en-US" altLang="zh-CN" sz="1800" dirty="0">
                <a:latin typeface="迷你繁篆书"/>
                <a:ea typeface="华文黑体"/>
              </a:rPr>
              <a:t>,</a:t>
            </a:r>
            <a:r>
              <a:rPr lang="zh-CN" altLang="en-US" sz="1800" dirty="0">
                <a:latin typeface="迷你繁篆书"/>
                <a:ea typeface="华文黑体"/>
              </a:rPr>
              <a:t>定价也较低</a:t>
            </a:r>
            <a:r>
              <a:rPr lang="en-US" altLang="zh-CN" sz="1800" dirty="0">
                <a:latin typeface="迷你繁篆书"/>
                <a:ea typeface="华文黑体"/>
              </a:rPr>
              <a:t>.</a:t>
            </a:r>
            <a:r>
              <a:rPr lang="zh-CN" altLang="en-US" sz="1800" dirty="0">
                <a:latin typeface="迷你繁篆书"/>
                <a:ea typeface="华文黑体"/>
              </a:rPr>
              <a:t>其他企业提供较多的服务</a:t>
            </a:r>
            <a:r>
              <a:rPr lang="en-US" altLang="zh-CN" sz="1800" dirty="0">
                <a:latin typeface="迷你繁篆书"/>
                <a:ea typeface="华文黑体"/>
              </a:rPr>
              <a:t>,</a:t>
            </a:r>
            <a:r>
              <a:rPr lang="zh-CN" altLang="en-US" sz="1800" dirty="0" smtClean="0">
                <a:latin typeface="迷你繁篆书"/>
                <a:ea typeface="华文黑体"/>
              </a:rPr>
              <a:t>并设定较</a:t>
            </a:r>
            <a:r>
              <a:rPr lang="zh-CN" altLang="en-US" sz="1800" dirty="0">
                <a:latin typeface="迷你繁篆书"/>
                <a:ea typeface="华文黑体"/>
              </a:rPr>
              <a:t>高的价格来抵补较高的成本</a:t>
            </a:r>
            <a:r>
              <a:rPr lang="en-US" altLang="zh-CN" sz="1800" dirty="0">
                <a:latin typeface="迷你繁篆书"/>
                <a:ea typeface="华文黑体"/>
              </a:rPr>
              <a:t>.</a:t>
            </a:r>
          </a:p>
          <a:p>
            <a:pPr indent="627063"/>
            <a:r>
              <a:rPr lang="zh-CN" altLang="en-US" sz="1800" dirty="0">
                <a:latin typeface="迷你繁篆书"/>
                <a:ea typeface="华文黑体"/>
              </a:rPr>
              <a:t>总之</a:t>
            </a:r>
            <a:r>
              <a:rPr lang="en-US" altLang="zh-CN" sz="1800" dirty="0">
                <a:latin typeface="迷你繁篆书"/>
                <a:ea typeface="华文黑体"/>
              </a:rPr>
              <a:t>,</a:t>
            </a:r>
            <a:r>
              <a:rPr lang="zh-CN" altLang="en-US" sz="1800" dirty="0">
                <a:latin typeface="迷你繁篆书"/>
                <a:ea typeface="华文黑体"/>
              </a:rPr>
              <a:t>由于在一般情况下</a:t>
            </a:r>
            <a:r>
              <a:rPr lang="en-US" altLang="zh-CN" sz="1800" dirty="0">
                <a:latin typeface="迷你繁篆书"/>
                <a:ea typeface="华文黑体"/>
              </a:rPr>
              <a:t>,</a:t>
            </a:r>
            <a:r>
              <a:rPr lang="zh-CN" altLang="en-US" sz="1800" dirty="0">
                <a:latin typeface="迷你繁篆书"/>
                <a:ea typeface="华文黑体"/>
              </a:rPr>
              <a:t>成本与服务质量成正比</a:t>
            </a:r>
            <a:r>
              <a:rPr lang="en-US" altLang="zh-CN" sz="1800" dirty="0">
                <a:latin typeface="迷你繁篆书"/>
                <a:ea typeface="华文黑体"/>
              </a:rPr>
              <a:t>,</a:t>
            </a:r>
            <a:r>
              <a:rPr lang="zh-CN" altLang="en-US" sz="1800" dirty="0">
                <a:latin typeface="迷你繁篆书"/>
                <a:ea typeface="华文黑体"/>
              </a:rPr>
              <a:t>所以前一种观点难以实现</a:t>
            </a:r>
            <a:r>
              <a:rPr lang="en-US" altLang="zh-CN" sz="1800" dirty="0">
                <a:latin typeface="迷你繁篆书"/>
                <a:ea typeface="华文黑体"/>
              </a:rPr>
              <a:t>.</a:t>
            </a:r>
            <a:r>
              <a:rPr lang="zh-CN" altLang="en-US" sz="1800" dirty="0" smtClean="0">
                <a:latin typeface="迷你繁篆书"/>
                <a:ea typeface="华文黑体"/>
              </a:rPr>
              <a:t>实际上企业应该在</a:t>
            </a:r>
            <a:r>
              <a:rPr lang="zh-CN" altLang="en-US" sz="1800" dirty="0">
                <a:latin typeface="迷你繁篆书"/>
                <a:ea typeface="华文黑体"/>
              </a:rPr>
              <a:t>成本与质量之间找到一个平衡点</a:t>
            </a:r>
            <a:r>
              <a:rPr lang="en-US" altLang="zh-CN" sz="1800" dirty="0">
                <a:latin typeface="迷你繁篆书"/>
                <a:ea typeface="华文黑体"/>
              </a:rPr>
              <a:t>,</a:t>
            </a:r>
            <a:r>
              <a:rPr lang="zh-CN" altLang="en-US" sz="1800" dirty="0">
                <a:latin typeface="迷你繁篆书"/>
                <a:ea typeface="华文黑体"/>
              </a:rPr>
              <a:t>在限定条件下使利润最大化</a:t>
            </a:r>
            <a:r>
              <a:rPr lang="en-US" altLang="zh-CN" sz="1800" dirty="0">
                <a:latin typeface="迷你繁篆书"/>
                <a:ea typeface="华文黑体"/>
              </a:rPr>
              <a:t>.</a:t>
            </a:r>
          </a:p>
        </p:txBody>
      </p:sp>
    </p:spTree>
    <p:extLst>
      <p:ext uri="{BB962C8B-B14F-4D97-AF65-F5344CB8AC3E}">
        <p14:creationId xmlns:p14="http://schemas.microsoft.com/office/powerpoint/2010/main" val="4119354359"/>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877985"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实体分配和后勤管理</a:t>
            </a:r>
            <a:endParaRPr lang="zh-CN" altLang="en-US" sz="36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20134" y="588867"/>
            <a:ext cx="8703733" cy="4401206"/>
          </a:xfrm>
          <a:prstGeom prst="rect">
            <a:avLst/>
          </a:prstGeom>
          <a:noFill/>
        </p:spPr>
        <p:txBody>
          <a:bodyPr wrap="square" rtlCol="0">
            <a:spAutoFit/>
          </a:bodyPr>
          <a:lstStyle/>
          <a:p>
            <a:r>
              <a:rPr lang="zh-CN" altLang="en-US" sz="2400" dirty="0" smtClean="0">
                <a:latin typeface="华文黑体"/>
                <a:ea typeface="华文黑体"/>
              </a:rPr>
              <a:t>三</a:t>
            </a:r>
            <a:r>
              <a:rPr lang="zh-CN" altLang="en-US" sz="2400" dirty="0">
                <a:latin typeface="华文黑体"/>
                <a:ea typeface="华文黑体"/>
              </a:rPr>
              <a:t>、主要后勤职能</a:t>
            </a:r>
          </a:p>
          <a:p>
            <a:pPr indent="439738"/>
            <a:r>
              <a:rPr lang="zh-CN" altLang="en-US" sz="2000" dirty="0">
                <a:latin typeface="华文黑体"/>
                <a:ea typeface="华文黑体"/>
              </a:rPr>
              <a:t>假设已有一组后勤目标</a:t>
            </a:r>
            <a:r>
              <a:rPr lang="en-US" altLang="zh-CN" sz="2000" dirty="0">
                <a:latin typeface="华文黑体"/>
                <a:ea typeface="华文黑体"/>
              </a:rPr>
              <a:t>,</a:t>
            </a:r>
            <a:r>
              <a:rPr lang="zh-CN" altLang="en-US" sz="2000" dirty="0">
                <a:latin typeface="华文黑体"/>
                <a:ea typeface="华文黑体"/>
              </a:rPr>
              <a:t>企业准备设计一个能使实现这些目标成本最小化的后勤系统</a:t>
            </a:r>
            <a:r>
              <a:rPr lang="en-US" altLang="zh-CN" sz="2000" dirty="0" smtClean="0">
                <a:latin typeface="华文黑体"/>
                <a:ea typeface="华文黑体"/>
              </a:rPr>
              <a:t>,</a:t>
            </a:r>
            <a:r>
              <a:rPr lang="zh-CN" altLang="en-US" sz="2000" dirty="0" smtClean="0">
                <a:latin typeface="华文黑体"/>
                <a:ea typeface="华文黑体"/>
              </a:rPr>
              <a:t>那么这里</a:t>
            </a:r>
            <a:r>
              <a:rPr lang="zh-CN" altLang="en-US" sz="2000" dirty="0">
                <a:latin typeface="华文黑体"/>
                <a:ea typeface="华文黑体"/>
              </a:rPr>
              <a:t>主要的后勤职能应包括订单处理、仓储、存货和运输</a:t>
            </a:r>
            <a:r>
              <a:rPr lang="en-US" altLang="zh-CN" sz="2000" dirty="0" smtClean="0">
                <a:latin typeface="华文黑体"/>
                <a:ea typeface="华文黑体"/>
              </a:rPr>
              <a:t>.</a:t>
            </a:r>
          </a:p>
          <a:p>
            <a:pPr indent="439738"/>
            <a:r>
              <a:rPr lang="en-US" altLang="zh-CN" sz="1800" dirty="0">
                <a:latin typeface="华文黑体"/>
                <a:ea typeface="华文黑体"/>
              </a:rPr>
              <a:t>(</a:t>
            </a:r>
            <a:r>
              <a:rPr lang="zh-CN" altLang="en-US" sz="1800" dirty="0">
                <a:latin typeface="华文黑体"/>
                <a:ea typeface="华文黑体"/>
              </a:rPr>
              <a:t>一</a:t>
            </a:r>
            <a:r>
              <a:rPr lang="en-US" altLang="zh-CN" sz="1800" dirty="0">
                <a:latin typeface="华文黑体"/>
                <a:ea typeface="华文黑体"/>
              </a:rPr>
              <a:t>)</a:t>
            </a:r>
            <a:r>
              <a:rPr lang="zh-CN" altLang="en-US" sz="1800" dirty="0">
                <a:latin typeface="华文黑体"/>
                <a:ea typeface="华文黑体"/>
              </a:rPr>
              <a:t>订单处理</a:t>
            </a:r>
          </a:p>
          <a:p>
            <a:pPr indent="439738"/>
            <a:r>
              <a:rPr lang="zh-CN" altLang="en-US" sz="1800" dirty="0">
                <a:latin typeface="华文黑体"/>
                <a:ea typeface="华文黑体"/>
              </a:rPr>
              <a:t>订货有许多方法</a:t>
            </a:r>
            <a:r>
              <a:rPr lang="en-US" altLang="zh-CN" sz="1800" dirty="0">
                <a:latin typeface="华文黑体"/>
                <a:ea typeface="华文黑体"/>
              </a:rPr>
              <a:t>,</a:t>
            </a:r>
            <a:r>
              <a:rPr lang="zh-CN" altLang="en-US" sz="1800" dirty="0">
                <a:latin typeface="华文黑体"/>
                <a:ea typeface="华文黑体"/>
              </a:rPr>
              <a:t>如邮寄订单或电话约定</a:t>
            </a:r>
            <a:r>
              <a:rPr lang="en-US" altLang="zh-CN" sz="1800" dirty="0">
                <a:latin typeface="华文黑体"/>
                <a:ea typeface="华文黑体"/>
              </a:rPr>
              <a:t>,</a:t>
            </a:r>
            <a:r>
              <a:rPr lang="zh-CN" altLang="en-US" sz="1800" dirty="0">
                <a:latin typeface="华文黑体"/>
                <a:ea typeface="华文黑体"/>
              </a:rPr>
              <a:t>通过推销员或经由网络等</a:t>
            </a:r>
            <a:r>
              <a:rPr lang="en-US" altLang="zh-CN" sz="1800" dirty="0">
                <a:latin typeface="华文黑体"/>
                <a:ea typeface="华文黑体"/>
              </a:rPr>
              <a:t>.</a:t>
            </a:r>
            <a:r>
              <a:rPr lang="zh-CN" altLang="en-US" sz="1800" dirty="0">
                <a:latin typeface="华文黑体"/>
                <a:ea typeface="华文黑体"/>
              </a:rPr>
              <a:t>在一些情况下</a:t>
            </a:r>
            <a:r>
              <a:rPr lang="en-US" altLang="zh-CN" sz="1800" dirty="0">
                <a:latin typeface="华文黑体"/>
                <a:ea typeface="华文黑体"/>
              </a:rPr>
              <a:t>,</a:t>
            </a:r>
          </a:p>
          <a:p>
            <a:pPr indent="439738"/>
            <a:r>
              <a:rPr lang="zh-CN" altLang="en-US" sz="1800" dirty="0">
                <a:latin typeface="华文黑体"/>
                <a:ea typeface="华文黑体"/>
              </a:rPr>
              <a:t>供应商也能为他们的顾客填制订单</a:t>
            </a:r>
            <a:r>
              <a:rPr lang="en-US" altLang="zh-CN" sz="1800" dirty="0" smtClean="0">
                <a:latin typeface="华文黑体"/>
                <a:ea typeface="华文黑体"/>
              </a:rPr>
              <a:t>.</a:t>
            </a:r>
          </a:p>
          <a:p>
            <a:pPr indent="439738"/>
            <a:r>
              <a:rPr lang="en-US" altLang="zh-TW" sz="1800" dirty="0">
                <a:latin typeface="华文黑体"/>
                <a:ea typeface="华文黑体"/>
              </a:rPr>
              <a:t>(</a:t>
            </a:r>
            <a:r>
              <a:rPr lang="zh-TW" altLang="en-US" sz="1800" dirty="0">
                <a:latin typeface="华文黑体"/>
                <a:ea typeface="华文黑体"/>
              </a:rPr>
              <a:t>二</a:t>
            </a:r>
            <a:r>
              <a:rPr lang="en-US" altLang="zh-TW" sz="1800" dirty="0">
                <a:latin typeface="华文黑体"/>
                <a:ea typeface="华文黑体"/>
              </a:rPr>
              <a:t>)</a:t>
            </a:r>
            <a:r>
              <a:rPr lang="zh-TW" altLang="en-US" sz="1800" dirty="0">
                <a:latin typeface="华文黑体"/>
                <a:ea typeface="华文黑体"/>
              </a:rPr>
              <a:t>仓储</a:t>
            </a:r>
          </a:p>
          <a:p>
            <a:pPr indent="439738"/>
            <a:r>
              <a:rPr lang="zh-TW" altLang="en-US" sz="1800" dirty="0">
                <a:latin typeface="华文黑体"/>
                <a:ea typeface="华文黑体"/>
              </a:rPr>
              <a:t>每个企业在货物出售以前必须储存货物</a:t>
            </a:r>
            <a:r>
              <a:rPr lang="en-US" altLang="zh-TW" sz="1800" dirty="0">
                <a:latin typeface="华文黑体"/>
                <a:ea typeface="华文黑体"/>
              </a:rPr>
              <a:t>,</a:t>
            </a:r>
            <a:r>
              <a:rPr lang="zh-TW" altLang="en-US" sz="1800" dirty="0">
                <a:latin typeface="华文黑体"/>
                <a:ea typeface="华文黑体"/>
              </a:rPr>
              <a:t>储存功能是必不可少的</a:t>
            </a:r>
            <a:r>
              <a:rPr lang="en-US" altLang="zh-TW" sz="1800" dirty="0">
                <a:latin typeface="华文黑体"/>
                <a:ea typeface="华文黑体"/>
              </a:rPr>
              <a:t>,</a:t>
            </a:r>
            <a:r>
              <a:rPr lang="zh-TW" altLang="en-US" sz="1800" dirty="0" smtClean="0">
                <a:latin typeface="华文黑体"/>
                <a:ea typeface="华文黑体"/>
              </a:rPr>
              <a:t>因为生产和消费循环很少协调</a:t>
            </a:r>
            <a:r>
              <a:rPr lang="en-US" altLang="zh-TW" sz="1800" dirty="0" smtClean="0">
                <a:latin typeface="华文黑体"/>
                <a:ea typeface="华文黑体"/>
              </a:rPr>
              <a:t>.</a:t>
            </a:r>
          </a:p>
          <a:p>
            <a:pPr indent="439738"/>
            <a:r>
              <a:rPr lang="en-US" altLang="zh-TW" sz="1800" dirty="0">
                <a:latin typeface="华文黑体"/>
                <a:ea typeface="华文黑体"/>
              </a:rPr>
              <a:t>(</a:t>
            </a:r>
            <a:r>
              <a:rPr lang="zh-TW" altLang="en-US" sz="1800" dirty="0">
                <a:latin typeface="华文黑体"/>
                <a:ea typeface="华文黑体"/>
              </a:rPr>
              <a:t>三</a:t>
            </a:r>
            <a:r>
              <a:rPr lang="en-US" altLang="zh-TW" sz="1800" dirty="0">
                <a:latin typeface="华文黑体"/>
                <a:ea typeface="华文黑体"/>
              </a:rPr>
              <a:t>)</a:t>
            </a:r>
            <a:r>
              <a:rPr lang="zh-TW" altLang="en-US" sz="1800" dirty="0">
                <a:latin typeface="华文黑体"/>
                <a:ea typeface="华文黑体"/>
              </a:rPr>
              <a:t>存货</a:t>
            </a:r>
          </a:p>
          <a:p>
            <a:pPr indent="439738"/>
            <a:r>
              <a:rPr lang="zh-TW" altLang="en-US" sz="1800" dirty="0">
                <a:latin typeface="华文黑体"/>
                <a:ea typeface="华文黑体"/>
              </a:rPr>
              <a:t>存货水平也会影响顾客的满意程度</a:t>
            </a:r>
            <a:r>
              <a:rPr lang="en-US" altLang="zh-TW" sz="1800" dirty="0">
                <a:latin typeface="华文黑体"/>
                <a:ea typeface="华文黑体"/>
              </a:rPr>
              <a:t>.</a:t>
            </a:r>
            <a:r>
              <a:rPr lang="zh-TW" altLang="en-US" sz="1800" dirty="0">
                <a:latin typeface="华文黑体"/>
                <a:ea typeface="华文黑体"/>
              </a:rPr>
              <a:t>存货水平的主要目标是在存货的多与寡之间</a:t>
            </a:r>
            <a:r>
              <a:rPr lang="zh-TW" altLang="en-US" sz="1800" dirty="0" smtClean="0">
                <a:latin typeface="华文黑体"/>
                <a:ea typeface="华文黑体"/>
              </a:rPr>
              <a:t>保持平衡</a:t>
            </a:r>
            <a:r>
              <a:rPr lang="en-US" altLang="zh-TW" sz="1800" dirty="0">
                <a:latin typeface="华文黑体"/>
                <a:ea typeface="华文黑体"/>
              </a:rPr>
              <a:t>,</a:t>
            </a:r>
            <a:r>
              <a:rPr lang="zh-TW" altLang="en-US" sz="1800" dirty="0">
                <a:latin typeface="华文黑体"/>
                <a:ea typeface="华文黑体"/>
              </a:rPr>
              <a:t>这要注意几个权衡</a:t>
            </a:r>
            <a:r>
              <a:rPr lang="en-US" altLang="zh-TW" sz="1800" dirty="0" smtClean="0">
                <a:latin typeface="华文黑体"/>
                <a:ea typeface="华文黑体"/>
              </a:rPr>
              <a:t>:</a:t>
            </a:r>
          </a:p>
          <a:p>
            <a:pPr indent="439738"/>
            <a:r>
              <a:rPr lang="en-US" altLang="zh-TW" sz="1800" dirty="0">
                <a:latin typeface="华文黑体"/>
                <a:ea typeface="华文黑体"/>
              </a:rPr>
              <a:t>(</a:t>
            </a:r>
            <a:r>
              <a:rPr lang="zh-TW" altLang="en-US" sz="1800" dirty="0">
                <a:latin typeface="华文黑体"/>
                <a:ea typeface="华文黑体"/>
              </a:rPr>
              <a:t>四</a:t>
            </a:r>
            <a:r>
              <a:rPr lang="en-US" altLang="zh-TW" sz="1800" dirty="0">
                <a:latin typeface="华文黑体"/>
                <a:ea typeface="华文黑体"/>
              </a:rPr>
              <a:t>)</a:t>
            </a:r>
            <a:r>
              <a:rPr lang="zh-TW" altLang="en-US" sz="1800" dirty="0">
                <a:latin typeface="华文黑体"/>
                <a:ea typeface="华文黑体"/>
              </a:rPr>
              <a:t>运输</a:t>
            </a:r>
          </a:p>
          <a:p>
            <a:pPr indent="439738"/>
            <a:r>
              <a:rPr lang="zh-TW" altLang="en-US" sz="1800" dirty="0">
                <a:latin typeface="华文黑体"/>
                <a:ea typeface="华文黑体"/>
              </a:rPr>
              <a:t>营销人员需要关心本企业的运输决策</a:t>
            </a:r>
            <a:r>
              <a:rPr lang="en-US" altLang="zh-TW" sz="1800" dirty="0">
                <a:latin typeface="华文黑体"/>
                <a:ea typeface="华文黑体"/>
              </a:rPr>
              <a:t>.</a:t>
            </a:r>
            <a:r>
              <a:rPr lang="zh-TW" altLang="en-US" sz="1800" dirty="0">
                <a:latin typeface="华文黑体"/>
                <a:ea typeface="华文黑体"/>
              </a:rPr>
              <a:t>选择何种运输工具将会影响产品定价、</a:t>
            </a:r>
            <a:r>
              <a:rPr lang="zh-TW" altLang="en-US" sz="1800" dirty="0" smtClean="0">
                <a:latin typeface="华文黑体"/>
                <a:ea typeface="华文黑体"/>
              </a:rPr>
              <a:t>交货情况和货物到达</a:t>
            </a:r>
            <a:r>
              <a:rPr lang="zh-TW" altLang="en-US" sz="1800" dirty="0">
                <a:latin typeface="华文黑体"/>
                <a:ea typeface="华文黑体"/>
              </a:rPr>
              <a:t>目的地时的状况</a:t>
            </a:r>
            <a:r>
              <a:rPr lang="en-US" altLang="zh-TW" sz="1800" dirty="0">
                <a:latin typeface="华文黑体"/>
                <a:ea typeface="华文黑体"/>
              </a:rPr>
              <a:t>,</a:t>
            </a:r>
            <a:r>
              <a:rPr lang="zh-TW" altLang="en-US" sz="1800" dirty="0">
                <a:latin typeface="华文黑体"/>
                <a:ea typeface="华文黑体"/>
              </a:rPr>
              <a:t>所有这些都关系到顾客的满意程度</a:t>
            </a:r>
            <a:r>
              <a:rPr lang="en-US" altLang="zh-TW" sz="1800" dirty="0">
                <a:latin typeface="华文黑体"/>
                <a:ea typeface="华文黑体"/>
              </a:rPr>
              <a:t>.</a:t>
            </a:r>
            <a:endParaRPr lang="en-US" altLang="zh-CN" sz="1800" dirty="0">
              <a:latin typeface="华文黑体"/>
              <a:ea typeface="华文黑体"/>
            </a:endParaRPr>
          </a:p>
        </p:txBody>
      </p:sp>
    </p:spTree>
    <p:extLst>
      <p:ext uri="{BB962C8B-B14F-4D97-AF65-F5344CB8AC3E}">
        <p14:creationId xmlns:p14="http://schemas.microsoft.com/office/powerpoint/2010/main" val="119249833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4053309" y="1986009"/>
            <a:ext cx="2710999" cy="1015663"/>
          </a:xfrm>
          <a:prstGeom prst="rect">
            <a:avLst/>
          </a:prstGeom>
        </p:spPr>
        <p:txBody>
          <a:bodyPr wrap="none">
            <a:spAutoFit/>
          </a:bodyPr>
          <a:lstStyle/>
          <a:p>
            <a:r>
              <a:rPr lang="zh-CN" altLang="en-US" sz="2800" b="1" dirty="0">
                <a:solidFill>
                  <a:srgbClr val="17695D"/>
                </a:solidFill>
                <a:latin typeface="微软雅黑" panose="020B0503020204020204" pitchFamily="34" charset="-122"/>
                <a:ea typeface="微软雅黑" panose="020B0503020204020204" pitchFamily="34" charset="-122"/>
              </a:rPr>
              <a:t>分销渠道的性质</a:t>
            </a:r>
          </a:p>
          <a:p>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第一节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737914443"/>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F:\360云盘\02-个人资料\！PPT图片及版面资源\06-PPT精选插图\03-人物\20120208165810751075.jpg"/>
          <p:cNvPicPr>
            <a:picLocks noChangeAspect="1" noChangeArrowheads="1"/>
          </p:cNvPicPr>
          <p:nvPr/>
        </p:nvPicPr>
        <p:blipFill>
          <a:blip r:embed="rId3">
            <a:lum bright="70000" contrast="-70000"/>
            <a:extLst>
              <a:ext uri="{BEBA8EAE-BF5A-486C-A8C5-ECC9F3942E4B}">
                <a14:imgProps xmlns:a14="http://schemas.microsoft.com/office/drawing/2010/main">
                  <a14:imgLayer r:embed="rId4">
                    <a14:imgEffect>
                      <a14:colorTemperature colorTemp="4700"/>
                    </a14:imgEffect>
                    <a14:imgEffect>
                      <a14:saturation sat="33000"/>
                    </a14:imgEffect>
                  </a14:imgLayer>
                </a14:imgProps>
              </a:ext>
              <a:ext uri="{28A0092B-C50C-407E-A947-70E740481C1C}">
                <a14:useLocalDpi xmlns:a14="http://schemas.microsoft.com/office/drawing/2010/main"/>
              </a:ext>
            </a:extLst>
          </a:blip>
          <a:srcRect/>
          <a:stretch>
            <a:fillRect/>
          </a:stretch>
        </p:blipFill>
        <p:spPr bwMode="auto">
          <a:xfrm>
            <a:off x="-1" y="-114303"/>
            <a:ext cx="8232331" cy="548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等腰三角形 6"/>
          <p:cNvSpPr/>
          <p:nvPr/>
        </p:nvSpPr>
        <p:spPr>
          <a:xfrm rot="16200000">
            <a:off x="3893089" y="-94714"/>
            <a:ext cx="5473699" cy="5434523"/>
          </a:xfrm>
          <a:custGeom>
            <a:avLst/>
            <a:gdLst/>
            <a:ahLst/>
            <a:cxnLst/>
            <a:rect l="l" t="t" r="r" b="b"/>
            <a:pathLst>
              <a:path w="3580081" h="5237125">
                <a:moveTo>
                  <a:pt x="3580081" y="443593"/>
                </a:moveTo>
                <a:lnTo>
                  <a:pt x="3580081" y="5237125"/>
                </a:lnTo>
                <a:lnTo>
                  <a:pt x="0" y="5237125"/>
                </a:lnTo>
                <a:lnTo>
                  <a:pt x="0" y="0"/>
                </a:lnTo>
                <a:close/>
              </a:path>
            </a:pathLst>
          </a:custGeom>
          <a:solidFill>
            <a:srgbClr val="45C1A4"/>
          </a:solidFill>
          <a:ln w="2540">
            <a:noFill/>
          </a:ln>
          <a:effectLst>
            <a:outerShdw blurRad="88900" dist="50800" dir="10800000" algn="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矩形 9"/>
          <p:cNvSpPr/>
          <p:nvPr/>
        </p:nvSpPr>
        <p:spPr>
          <a:xfrm flipV="1">
            <a:off x="0" y="-114300"/>
            <a:ext cx="847728" cy="5473698"/>
          </a:xfrm>
          <a:custGeom>
            <a:avLst/>
            <a:gdLst/>
            <a:ahLst/>
            <a:cxnLst/>
            <a:rect l="l" t="t" r="r" b="b"/>
            <a:pathLst>
              <a:path w="847728" h="3580082">
                <a:moveTo>
                  <a:pt x="0" y="3580082"/>
                </a:moveTo>
                <a:lnTo>
                  <a:pt x="847728" y="3580082"/>
                </a:lnTo>
                <a:lnTo>
                  <a:pt x="404135" y="0"/>
                </a:lnTo>
                <a:lnTo>
                  <a:pt x="0" y="0"/>
                </a:lnTo>
                <a:close/>
              </a:path>
            </a:pathLst>
          </a:custGeom>
          <a:solidFill>
            <a:srgbClr val="45C1A4"/>
          </a:solidFill>
          <a:ln w="2540">
            <a:noFill/>
          </a:ln>
          <a:effectLst>
            <a:outerShdw blurRad="76200" dist="381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标题 1"/>
          <p:cNvSpPr txBox="1"/>
          <p:nvPr/>
        </p:nvSpPr>
        <p:spPr>
          <a:xfrm>
            <a:off x="5482290" y="1517934"/>
            <a:ext cx="2510243" cy="1326866"/>
          </a:xfrm>
          <a:prstGeom prst="rect">
            <a:avLst/>
          </a:prstGeom>
        </p:spPr>
        <p:txBody>
          <a:bodyPr vert="horz" lIns="0" tIns="0" rIns="0" bIns="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zh-CN" altLang="en-US" b="1" spc="300" dirty="0" smtClean="0">
                <a:solidFill>
                  <a:schemeClr val="bg1"/>
                </a:solidFill>
                <a:latin typeface="微软雅黑" panose="020B0503020204020204" pitchFamily="34" charset="-122"/>
                <a:ea typeface="微软雅黑" panose="020B0503020204020204" pitchFamily="34" charset="-122"/>
              </a:rPr>
              <a:t>本章结束</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right)">
                                      <p:cBhvr>
                                        <p:cTn id="16" dur="500"/>
                                        <p:tgtEl>
                                          <p:spTgt spid="10"/>
                                        </p:tgtEl>
                                      </p:cBhvr>
                                    </p:animEffect>
                                  </p:childTnLst>
                                </p:cTn>
                              </p:par>
                            </p:childTnLst>
                          </p:cTn>
                        </p:par>
                        <p:par>
                          <p:cTn id="17" fill="hold">
                            <p:stCondLst>
                              <p:cond delay="1000"/>
                            </p:stCondLst>
                            <p:childTnLst>
                              <p:par>
                                <p:cTn id="18" presetID="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0-#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057247"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分销渠道的性质</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38667" y="694267"/>
            <a:ext cx="8669866" cy="3477875"/>
          </a:xfrm>
          <a:prstGeom prst="rect">
            <a:avLst/>
          </a:prstGeom>
          <a:noFill/>
        </p:spPr>
        <p:txBody>
          <a:bodyPr wrap="square" rtlCol="0">
            <a:spAutoFit/>
          </a:bodyPr>
          <a:lstStyle/>
          <a:p>
            <a:pPr indent="541338"/>
            <a:r>
              <a:rPr lang="zh-CN" altLang="en-US" sz="2000" dirty="0">
                <a:latin typeface="华文黑体"/>
                <a:ea typeface="华文黑体"/>
              </a:rPr>
              <a:t>市场营销决策是管理部门所面临的最重要的决策之一</a:t>
            </a:r>
            <a:r>
              <a:rPr lang="en-US" altLang="zh-CN" sz="2000" dirty="0">
                <a:latin typeface="华文黑体"/>
                <a:ea typeface="华文黑体"/>
              </a:rPr>
              <a:t>.</a:t>
            </a:r>
            <a:r>
              <a:rPr lang="zh-CN" altLang="en-US" sz="2000" dirty="0">
                <a:latin typeface="华文黑体"/>
                <a:ea typeface="华文黑体"/>
              </a:rPr>
              <a:t>一个企业</a:t>
            </a:r>
            <a:r>
              <a:rPr lang="zh-CN" altLang="en-US" sz="2000" dirty="0" smtClean="0">
                <a:latin typeface="华文黑体"/>
                <a:ea typeface="华文黑体"/>
              </a:rPr>
              <a:t>的渠道决策直接影响到</a:t>
            </a:r>
            <a:r>
              <a:rPr lang="zh-CN" altLang="en-US" sz="2000" dirty="0">
                <a:latin typeface="华文黑体"/>
                <a:ea typeface="华文黑体"/>
              </a:rPr>
              <a:t>其他每一个营销决策</a:t>
            </a:r>
            <a:r>
              <a:rPr lang="en-US" altLang="zh-CN" sz="2000" dirty="0">
                <a:latin typeface="华文黑体"/>
                <a:ea typeface="华文黑体"/>
              </a:rPr>
              <a:t>.</a:t>
            </a:r>
            <a:r>
              <a:rPr lang="zh-CN" altLang="en-US" sz="2000" dirty="0">
                <a:latin typeface="华文黑体"/>
                <a:ea typeface="华文黑体"/>
              </a:rPr>
              <a:t>企业定价取决于是用大中销货商还是用高质量的专卖店</a:t>
            </a:r>
            <a:r>
              <a:rPr lang="en-US" altLang="zh-CN" sz="2000" dirty="0">
                <a:latin typeface="华文黑体"/>
                <a:ea typeface="华文黑体"/>
              </a:rPr>
              <a:t>.</a:t>
            </a:r>
            <a:r>
              <a:rPr lang="zh-CN" altLang="en-US" sz="2000" dirty="0">
                <a:latin typeface="华文黑体"/>
                <a:ea typeface="华文黑体"/>
              </a:rPr>
              <a:t>企业</a:t>
            </a:r>
            <a:r>
              <a:rPr lang="zh-CN" altLang="en-US" sz="2000" dirty="0" smtClean="0">
                <a:latin typeface="华文黑体"/>
                <a:ea typeface="华文黑体"/>
              </a:rPr>
              <a:t>的销售能力和广告决策取决于经销</a:t>
            </a:r>
            <a:r>
              <a:rPr lang="zh-CN" altLang="en-US" sz="2000" dirty="0">
                <a:latin typeface="华文黑体"/>
                <a:ea typeface="华文黑体"/>
              </a:rPr>
              <a:t>商的说服能力、训练能力和促销能力</a:t>
            </a:r>
            <a:r>
              <a:rPr lang="en-US" altLang="zh-CN" sz="2000" dirty="0">
                <a:latin typeface="华文黑体"/>
                <a:ea typeface="华文黑体"/>
              </a:rPr>
              <a:t>.</a:t>
            </a:r>
            <a:r>
              <a:rPr lang="zh-CN" altLang="en-US" sz="2000" dirty="0">
                <a:latin typeface="华文黑体"/>
                <a:ea typeface="华文黑体"/>
              </a:rPr>
              <a:t>企业</a:t>
            </a:r>
            <a:r>
              <a:rPr lang="zh-CN" altLang="en-US" sz="2000" dirty="0" smtClean="0">
                <a:latin typeface="华文黑体"/>
                <a:ea typeface="华文黑体"/>
              </a:rPr>
              <a:t>是否开发或获取某些新产品取决于这些产品和渠道成员</a:t>
            </a:r>
            <a:r>
              <a:rPr lang="zh-CN" altLang="en-US" sz="2000" dirty="0">
                <a:latin typeface="华文黑体"/>
                <a:ea typeface="华文黑体"/>
              </a:rPr>
              <a:t>能力的匹配程度</a:t>
            </a:r>
            <a:r>
              <a:rPr lang="en-US" altLang="zh-CN" sz="2000" dirty="0" smtClean="0">
                <a:latin typeface="华文黑体"/>
                <a:ea typeface="华文黑体"/>
              </a:rPr>
              <a:t>.</a:t>
            </a:r>
          </a:p>
          <a:p>
            <a:pPr indent="541338"/>
            <a:r>
              <a:rPr lang="zh-CN" altLang="en-US" sz="2000" dirty="0">
                <a:latin typeface="华文黑体"/>
                <a:ea typeface="华文黑体"/>
              </a:rPr>
              <a:t>但是</a:t>
            </a:r>
            <a:r>
              <a:rPr lang="en-US" altLang="zh-CN" sz="2000" dirty="0">
                <a:latin typeface="华文黑体"/>
                <a:ea typeface="华文黑体"/>
              </a:rPr>
              <a:t>,</a:t>
            </a:r>
            <a:r>
              <a:rPr lang="zh-CN" altLang="en-US" sz="2000" dirty="0">
                <a:latin typeface="华文黑体"/>
                <a:ea typeface="华文黑体"/>
              </a:rPr>
              <a:t>企业经常忽视其销售渠道</a:t>
            </a:r>
            <a:r>
              <a:rPr lang="en-US" altLang="zh-CN" sz="2000" dirty="0">
                <a:latin typeface="华文黑体"/>
                <a:ea typeface="华文黑体"/>
              </a:rPr>
              <a:t>,</a:t>
            </a:r>
            <a:r>
              <a:rPr lang="zh-CN" altLang="en-US" sz="2000" dirty="0">
                <a:latin typeface="华文黑体"/>
                <a:ea typeface="华文黑体"/>
              </a:rPr>
              <a:t>因而有时会产生一些不理想的后果</a:t>
            </a:r>
            <a:r>
              <a:rPr lang="en-US" altLang="zh-CN" sz="2000" dirty="0" smtClean="0">
                <a:latin typeface="华文黑体"/>
                <a:ea typeface="华文黑体"/>
              </a:rPr>
              <a:t>.</a:t>
            </a:r>
            <a:r>
              <a:rPr lang="zh-CN" altLang="en-US" sz="2000" dirty="0">
                <a:latin typeface="华文黑体"/>
                <a:ea typeface="华文黑体"/>
              </a:rPr>
              <a:t>渠道决策经常会涉及与其他企业的长期协定</a:t>
            </a:r>
            <a:r>
              <a:rPr lang="en-US" altLang="zh-CN" sz="2000" dirty="0" smtClean="0">
                <a:latin typeface="华文黑体"/>
                <a:ea typeface="华文黑体"/>
              </a:rPr>
              <a:t>.</a:t>
            </a:r>
            <a:r>
              <a:rPr lang="zh-CN" altLang="en-US" sz="2000" dirty="0">
                <a:latin typeface="华文黑体"/>
                <a:ea typeface="华文黑体"/>
              </a:rPr>
              <a:t>可以根据市场需求撤下老产品和换上新产品</a:t>
            </a:r>
            <a:r>
              <a:rPr lang="en-US" altLang="zh-CN" sz="2000" dirty="0">
                <a:latin typeface="华文黑体"/>
                <a:ea typeface="华文黑体"/>
              </a:rPr>
              <a:t>.</a:t>
            </a:r>
            <a:r>
              <a:rPr lang="zh-CN" altLang="en-US" sz="2000" dirty="0">
                <a:latin typeface="华文黑体"/>
                <a:ea typeface="华文黑体"/>
              </a:rPr>
              <a:t>但是</a:t>
            </a:r>
            <a:r>
              <a:rPr lang="en-US" altLang="zh-CN" sz="2000" dirty="0">
                <a:latin typeface="华文黑体"/>
                <a:ea typeface="华文黑体"/>
              </a:rPr>
              <a:t>,</a:t>
            </a:r>
            <a:r>
              <a:rPr lang="zh-CN" altLang="en-US" sz="2000" dirty="0" smtClean="0">
                <a:latin typeface="华文黑体"/>
                <a:ea typeface="华文黑体"/>
              </a:rPr>
              <a:t>当它们和特需经销商</a:t>
            </a:r>
            <a:r>
              <a:rPr lang="zh-CN" altLang="en-US" sz="2000" dirty="0">
                <a:latin typeface="华文黑体"/>
                <a:ea typeface="华文黑体"/>
              </a:rPr>
              <a:t>、独立经销商或大零售商通过合同建立分销渠道时</a:t>
            </a:r>
            <a:r>
              <a:rPr lang="en-US" altLang="zh-CN" sz="2000" dirty="0">
                <a:latin typeface="华文黑体"/>
                <a:ea typeface="华文黑体"/>
              </a:rPr>
              <a:t>,</a:t>
            </a:r>
            <a:r>
              <a:rPr lang="zh-CN" altLang="en-US" sz="2000" dirty="0" smtClean="0">
                <a:latin typeface="华文黑体"/>
                <a:ea typeface="华文黑体"/>
              </a:rPr>
              <a:t>他们就不能够在条件变化时</a:t>
            </a:r>
            <a:r>
              <a:rPr lang="zh-CN" altLang="en-US" sz="2000" dirty="0">
                <a:latin typeface="华文黑体"/>
                <a:ea typeface="华文黑体"/>
              </a:rPr>
              <a:t>用公司自己的商店来随便替换这些渠道</a:t>
            </a:r>
            <a:r>
              <a:rPr lang="en-US" altLang="zh-CN" sz="2000" dirty="0">
                <a:latin typeface="华文黑体"/>
                <a:ea typeface="华文黑体"/>
              </a:rPr>
              <a:t>.</a:t>
            </a:r>
            <a:r>
              <a:rPr lang="zh-CN" altLang="en-US" sz="2000" dirty="0">
                <a:latin typeface="华文黑体"/>
                <a:ea typeface="华文黑体"/>
              </a:rPr>
              <a:t>因此</a:t>
            </a:r>
            <a:r>
              <a:rPr lang="en-US" altLang="zh-CN" sz="2000" dirty="0">
                <a:latin typeface="华文黑体"/>
                <a:ea typeface="华文黑体"/>
              </a:rPr>
              <a:t>,</a:t>
            </a:r>
            <a:r>
              <a:rPr lang="zh-CN" altLang="en-US" sz="2000" dirty="0" smtClean="0">
                <a:latin typeface="华文黑体"/>
                <a:ea typeface="华文黑体"/>
              </a:rPr>
              <a:t>管理部门必须</a:t>
            </a:r>
            <a:r>
              <a:rPr lang="zh-CN" altLang="en-US" sz="2000" dirty="0">
                <a:latin typeface="华文黑体"/>
                <a:ea typeface="华文黑体"/>
              </a:rPr>
              <a:t>必须审慎地设计企业</a:t>
            </a:r>
            <a:r>
              <a:rPr lang="zh-CN" altLang="en-US" sz="2000" dirty="0" smtClean="0">
                <a:latin typeface="华文黑体"/>
                <a:ea typeface="华文黑体"/>
              </a:rPr>
              <a:t>的销售渠</a:t>
            </a:r>
            <a:r>
              <a:rPr lang="zh-CN" altLang="en-US" sz="2000" dirty="0">
                <a:latin typeface="华文黑体"/>
                <a:ea typeface="华文黑体"/>
              </a:rPr>
              <a:t>道</a:t>
            </a:r>
            <a:r>
              <a:rPr lang="en-US" altLang="zh-CN" sz="2000" dirty="0">
                <a:latin typeface="华文黑体"/>
                <a:ea typeface="华文黑体"/>
              </a:rPr>
              <a:t>,</a:t>
            </a:r>
            <a:r>
              <a:rPr lang="zh-CN" altLang="en-US" sz="2000" dirty="0">
                <a:latin typeface="华文黑体"/>
                <a:ea typeface="华文黑体"/>
              </a:rPr>
              <a:t>除了考虑今天的情况以外</a:t>
            </a:r>
            <a:r>
              <a:rPr lang="en-US" altLang="zh-CN" sz="2000" dirty="0">
                <a:latin typeface="华文黑体"/>
                <a:ea typeface="华文黑体"/>
              </a:rPr>
              <a:t>,</a:t>
            </a:r>
            <a:r>
              <a:rPr lang="zh-CN" altLang="en-US" sz="2000" dirty="0">
                <a:latin typeface="华文黑体"/>
                <a:ea typeface="华文黑体"/>
              </a:rPr>
              <a:t>还必须注意明天可能的销售环境</a:t>
            </a:r>
            <a:r>
              <a:rPr lang="en-US" altLang="zh-CN" sz="2000" dirty="0">
                <a:latin typeface="华文黑体"/>
                <a:ea typeface="华文黑体"/>
              </a:rPr>
              <a:t>.</a:t>
            </a:r>
          </a:p>
        </p:txBody>
      </p:sp>
    </p:spTree>
    <p:extLst>
      <p:ext uri="{BB962C8B-B14F-4D97-AF65-F5344CB8AC3E}">
        <p14:creationId xmlns:p14="http://schemas.microsoft.com/office/powerpoint/2010/main" val="29453670"/>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057247"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分销渠道的性质</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55600" y="588863"/>
            <a:ext cx="8669866" cy="4770537"/>
          </a:xfrm>
          <a:prstGeom prst="rect">
            <a:avLst/>
          </a:prstGeom>
          <a:noFill/>
        </p:spPr>
        <p:txBody>
          <a:bodyPr wrap="square" rtlCol="0">
            <a:spAutoFit/>
          </a:bodyPr>
          <a:lstStyle/>
          <a:p>
            <a:r>
              <a:rPr lang="zh-CN" altLang="en-US" sz="2400" dirty="0">
                <a:latin typeface="华文黑体"/>
                <a:ea typeface="华文黑体"/>
              </a:rPr>
              <a:t>一、营销中间渠道</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中间渠道</a:t>
            </a:r>
          </a:p>
          <a:p>
            <a:pPr indent="541338"/>
            <a:r>
              <a:rPr lang="zh-CN" altLang="en-US" sz="2000" dirty="0">
                <a:latin typeface="华文黑体"/>
                <a:ea typeface="华文黑体"/>
              </a:rPr>
              <a:t>绝大多数生产商靠中间渠道将它们的产品带到市场上去</a:t>
            </a:r>
            <a:r>
              <a:rPr lang="en-US" altLang="zh-CN" sz="2000" dirty="0">
                <a:latin typeface="华文黑体"/>
                <a:ea typeface="华文黑体"/>
              </a:rPr>
              <a:t>.</a:t>
            </a:r>
            <a:r>
              <a:rPr lang="zh-CN" altLang="en-US" sz="2000" dirty="0" smtClean="0">
                <a:latin typeface="华文黑体"/>
                <a:ea typeface="华文黑体"/>
              </a:rPr>
              <a:t>它们努力地营造出一个分销渠</a:t>
            </a:r>
            <a:r>
              <a:rPr lang="zh-CN" altLang="en-US" sz="2000" dirty="0">
                <a:latin typeface="华文黑体"/>
                <a:ea typeface="华文黑体"/>
              </a:rPr>
              <a:t>道</a:t>
            </a:r>
            <a:r>
              <a:rPr lang="en-US" altLang="zh-CN" sz="2000" dirty="0">
                <a:latin typeface="华文黑体"/>
                <a:ea typeface="华文黑体"/>
              </a:rPr>
              <a:t>,</a:t>
            </a:r>
            <a:r>
              <a:rPr lang="zh-CN" altLang="en-US" sz="2000" dirty="0">
                <a:latin typeface="华文黑体"/>
                <a:ea typeface="华文黑体"/>
              </a:rPr>
              <a:t>即与提供产品或服务以供消费者或商业用户使用或消费这一过程有关的一整套</a:t>
            </a:r>
            <a:r>
              <a:rPr lang="zh-CN" altLang="en-US" sz="2000" dirty="0" smtClean="0">
                <a:latin typeface="华文黑体"/>
                <a:ea typeface="华文黑体"/>
              </a:rPr>
              <a:t>相互依存的机构</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使用中间渠道的原因</a:t>
            </a:r>
          </a:p>
          <a:p>
            <a:pPr indent="541338"/>
            <a:r>
              <a:rPr lang="zh-CN" altLang="en-US" sz="2000" dirty="0" smtClean="0">
                <a:latin typeface="华文黑体"/>
                <a:ea typeface="华文黑体"/>
              </a:rPr>
              <a:t>使用中间渠</a:t>
            </a:r>
            <a:r>
              <a:rPr lang="zh-CN" altLang="en-US" sz="2000" dirty="0">
                <a:latin typeface="华文黑体"/>
                <a:ea typeface="华文黑体"/>
              </a:rPr>
              <a:t>道的原因主要是</a:t>
            </a:r>
            <a:r>
              <a:rPr lang="en-US" altLang="zh-CN" sz="2000" dirty="0">
                <a:latin typeface="华文黑体"/>
                <a:ea typeface="华文黑体"/>
              </a:rPr>
              <a:t>,</a:t>
            </a:r>
            <a:r>
              <a:rPr lang="zh-CN" altLang="en-US" sz="2000" dirty="0" smtClean="0">
                <a:latin typeface="华文黑体"/>
                <a:ea typeface="华文黑体"/>
              </a:rPr>
              <a:t>它们能够提高交易效率</a:t>
            </a:r>
            <a:r>
              <a:rPr lang="en-US" altLang="zh-CN" sz="2000" dirty="0">
                <a:latin typeface="华文黑体"/>
                <a:ea typeface="华文黑体"/>
              </a:rPr>
              <a:t>,</a:t>
            </a:r>
            <a:r>
              <a:rPr lang="zh-CN" altLang="en-US" sz="2000" dirty="0">
                <a:latin typeface="华文黑体"/>
                <a:ea typeface="华文黑体"/>
              </a:rPr>
              <a:t>以更高的效率将商品提供给目标市场</a:t>
            </a:r>
            <a:r>
              <a:rPr lang="en-US" altLang="zh-CN" sz="2000" dirty="0">
                <a:latin typeface="华文黑体"/>
                <a:ea typeface="华文黑体"/>
              </a:rPr>
              <a:t>.</a:t>
            </a:r>
            <a:r>
              <a:rPr lang="zh-CN" altLang="en-US" sz="2000" dirty="0">
                <a:latin typeface="华文黑体"/>
                <a:ea typeface="华文黑体"/>
              </a:rPr>
              <a:t>中间渠道凭借其业务往来关系、经验、</a:t>
            </a:r>
            <a:r>
              <a:rPr lang="zh-CN" altLang="en-US" sz="2000" dirty="0" smtClean="0">
                <a:latin typeface="华文黑体"/>
                <a:ea typeface="华文黑体"/>
              </a:rPr>
              <a:t>专长和经营规模通常能为企业带</a:t>
            </a:r>
            <a:r>
              <a:rPr lang="zh-CN" altLang="en-US" sz="2000" dirty="0">
                <a:latin typeface="华文黑体"/>
                <a:ea typeface="华文黑体"/>
              </a:rPr>
              <a:t>来更多的利益</a:t>
            </a:r>
            <a:r>
              <a:rPr lang="en-US" altLang="zh-CN" sz="2000" dirty="0">
                <a:latin typeface="华文黑体"/>
                <a:ea typeface="华文黑体"/>
              </a:rPr>
              <a:t>,</a:t>
            </a:r>
            <a:r>
              <a:rPr lang="zh-CN" altLang="en-US" sz="2000" dirty="0">
                <a:latin typeface="华文黑体"/>
                <a:ea typeface="华文黑体"/>
              </a:rPr>
              <a:t>而企业如果仅凭自己的力量是远远不能达到的</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营销中间渠道的作用</a:t>
            </a:r>
          </a:p>
          <a:p>
            <a:pPr indent="541338"/>
            <a:r>
              <a:rPr lang="zh-CN" altLang="en-US" sz="2000" dirty="0" smtClean="0">
                <a:latin typeface="华文黑体"/>
                <a:ea typeface="华文黑体"/>
              </a:rPr>
              <a:t>营销中间渠</a:t>
            </a:r>
            <a:r>
              <a:rPr lang="zh-CN" altLang="en-US" sz="2000" dirty="0">
                <a:latin typeface="华文黑体"/>
                <a:ea typeface="华文黑体"/>
              </a:rPr>
              <a:t>道的作用是把由生产者制</a:t>
            </a:r>
            <a:r>
              <a:rPr lang="zh-CN" altLang="en-US" sz="2000" dirty="0" smtClean="0">
                <a:latin typeface="华文黑体"/>
                <a:ea typeface="华文黑体"/>
              </a:rPr>
              <a:t>造的产品分类转变为消费</a:t>
            </a:r>
            <a:r>
              <a:rPr lang="zh-CN" altLang="en-US" sz="2000" dirty="0">
                <a:latin typeface="华文黑体"/>
                <a:ea typeface="华文黑体"/>
              </a:rPr>
              <a:t>者需求的分类</a:t>
            </a:r>
            <a:r>
              <a:rPr lang="en-US" altLang="zh-CN" sz="2000" dirty="0">
                <a:latin typeface="华文黑体"/>
                <a:ea typeface="华文黑体"/>
              </a:rPr>
              <a:t>.</a:t>
            </a:r>
            <a:r>
              <a:rPr lang="zh-CN" altLang="en-US" sz="2000" dirty="0">
                <a:latin typeface="华文黑体"/>
                <a:ea typeface="华文黑体"/>
              </a:rPr>
              <a:t>生产者大批量生产种类较窄的产品</a:t>
            </a:r>
            <a:r>
              <a:rPr lang="en-US" altLang="zh-CN" sz="2000" dirty="0">
                <a:latin typeface="华文黑体"/>
                <a:ea typeface="华文黑体"/>
              </a:rPr>
              <a:t>,</a:t>
            </a:r>
            <a:r>
              <a:rPr lang="zh-CN" altLang="en-US" sz="2000" dirty="0">
                <a:latin typeface="华文黑体"/>
                <a:ea typeface="华文黑体"/>
              </a:rPr>
              <a:t>而消费者小批量地需要种类较宽</a:t>
            </a:r>
            <a:r>
              <a:rPr lang="zh-CN" altLang="en-US" sz="2000" dirty="0" smtClean="0">
                <a:latin typeface="华文黑体"/>
                <a:ea typeface="华文黑体"/>
              </a:rPr>
              <a:t>的产品</a:t>
            </a:r>
            <a:r>
              <a:rPr lang="en-US" altLang="zh-CN" sz="2000" dirty="0">
                <a:latin typeface="华文黑体"/>
                <a:ea typeface="华文黑体"/>
              </a:rPr>
              <a:t>.</a:t>
            </a:r>
            <a:r>
              <a:rPr lang="zh-CN" altLang="en-US" sz="2000" dirty="0">
                <a:latin typeface="华文黑体"/>
                <a:ea typeface="华文黑体"/>
              </a:rPr>
              <a:t>在分销渠道中</a:t>
            </a:r>
            <a:r>
              <a:rPr lang="en-US" altLang="zh-CN" sz="2000" dirty="0">
                <a:latin typeface="华文黑体"/>
                <a:ea typeface="华文黑体"/>
              </a:rPr>
              <a:t>,</a:t>
            </a:r>
            <a:r>
              <a:rPr lang="zh-CN" altLang="en-US" sz="2000" dirty="0">
                <a:latin typeface="华文黑体"/>
                <a:ea typeface="华文黑体"/>
              </a:rPr>
              <a:t>中间商从许多生产商那里购买大量产品</a:t>
            </a:r>
            <a:r>
              <a:rPr lang="en-US" altLang="zh-CN" sz="2000" dirty="0">
                <a:latin typeface="华文黑体"/>
                <a:ea typeface="华文黑体"/>
              </a:rPr>
              <a:t>,</a:t>
            </a:r>
            <a:r>
              <a:rPr lang="zh-CN" altLang="en-US" sz="2000" dirty="0">
                <a:latin typeface="华文黑体"/>
                <a:ea typeface="华文黑体"/>
              </a:rPr>
              <a:t>然后把它们分成顾客</a:t>
            </a:r>
            <a:r>
              <a:rPr lang="zh-CN" altLang="en-US" sz="2000" dirty="0" smtClean="0">
                <a:latin typeface="华文黑体"/>
                <a:ea typeface="华文黑体"/>
              </a:rPr>
              <a:t>要求的较小批量和较宽分类</a:t>
            </a:r>
            <a:r>
              <a:rPr lang="en-US" altLang="zh-CN" sz="2000" dirty="0">
                <a:latin typeface="华文黑体"/>
                <a:ea typeface="华文黑体"/>
              </a:rPr>
              <a:t>.</a:t>
            </a:r>
            <a:r>
              <a:rPr lang="zh-CN" altLang="en-US" sz="2000" dirty="0">
                <a:latin typeface="华文黑体"/>
                <a:ea typeface="华文黑体"/>
              </a:rPr>
              <a:t>因此</a:t>
            </a:r>
            <a:r>
              <a:rPr lang="en-US" altLang="zh-CN" sz="2000" dirty="0">
                <a:latin typeface="华文黑体"/>
                <a:ea typeface="华文黑体"/>
              </a:rPr>
              <a:t>,</a:t>
            </a:r>
            <a:r>
              <a:rPr lang="zh-CN" altLang="en-US" sz="2000" dirty="0">
                <a:latin typeface="华文黑体"/>
                <a:ea typeface="华文黑体"/>
              </a:rPr>
              <a:t>中间渠道在协调供给和需求方面发挥着重要作用</a:t>
            </a:r>
            <a:r>
              <a:rPr lang="en-US" altLang="zh-CN" sz="2000" dirty="0">
                <a:latin typeface="华文黑体"/>
                <a:ea typeface="华文黑体"/>
              </a:rPr>
              <a:t>.</a:t>
            </a:r>
          </a:p>
        </p:txBody>
      </p:sp>
    </p:spTree>
    <p:extLst>
      <p:ext uri="{BB962C8B-B14F-4D97-AF65-F5344CB8AC3E}">
        <p14:creationId xmlns:p14="http://schemas.microsoft.com/office/powerpoint/2010/main" val="3889260088"/>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057247"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分销渠道的性质</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55600" y="588863"/>
            <a:ext cx="8669866" cy="3231654"/>
          </a:xfrm>
          <a:prstGeom prst="rect">
            <a:avLst/>
          </a:prstGeom>
          <a:noFill/>
        </p:spPr>
        <p:txBody>
          <a:bodyPr wrap="square" rtlCol="0">
            <a:spAutoFit/>
          </a:bodyPr>
          <a:lstStyle/>
          <a:p>
            <a:r>
              <a:rPr lang="zh-CN" altLang="en-US" sz="2400" dirty="0">
                <a:latin typeface="华文黑体"/>
                <a:ea typeface="华文黑体"/>
              </a:rPr>
              <a:t>二、分销渠道</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渠道层次</a:t>
            </a:r>
          </a:p>
          <a:p>
            <a:pPr indent="541338"/>
            <a:r>
              <a:rPr lang="zh-CN" altLang="en-US" sz="2000" dirty="0">
                <a:latin typeface="华文黑体"/>
                <a:ea typeface="华文黑体"/>
              </a:rPr>
              <a:t>分销渠道可以用涉及的渠道层次数目来描述</a:t>
            </a:r>
            <a:r>
              <a:rPr lang="en-US" altLang="zh-CN" sz="2000" dirty="0">
                <a:latin typeface="华文黑体"/>
                <a:ea typeface="华文黑体"/>
              </a:rPr>
              <a:t>.</a:t>
            </a:r>
            <a:r>
              <a:rPr lang="zh-CN" altLang="en-US" sz="2000" dirty="0">
                <a:latin typeface="华文黑体"/>
                <a:ea typeface="华文黑体"/>
              </a:rPr>
              <a:t>所谓渠道层次是指把产品和其</a:t>
            </a:r>
            <a:r>
              <a:rPr lang="zh-CN" altLang="en-US" sz="2000" dirty="0" smtClean="0">
                <a:latin typeface="华文黑体"/>
                <a:ea typeface="华文黑体"/>
              </a:rPr>
              <a:t>所有权一步步转移给最终购买</a:t>
            </a:r>
            <a:r>
              <a:rPr lang="zh-CN" altLang="en-US" sz="2000" dirty="0">
                <a:latin typeface="华文黑体"/>
                <a:ea typeface="华文黑体"/>
              </a:rPr>
              <a:t>者过程中承担若干工作的每一营销中间渠道</a:t>
            </a:r>
            <a:r>
              <a:rPr lang="en-US" altLang="zh-CN" sz="2000" dirty="0">
                <a:latin typeface="华文黑体"/>
                <a:ea typeface="华文黑体"/>
              </a:rPr>
              <a:t>.</a:t>
            </a:r>
            <a:r>
              <a:rPr lang="zh-CN" altLang="en-US" sz="2000" dirty="0">
                <a:latin typeface="华文黑体"/>
                <a:ea typeface="华文黑体"/>
              </a:rPr>
              <a:t>由于生产商</a:t>
            </a:r>
            <a:r>
              <a:rPr lang="zh-CN" altLang="en-US" sz="2000" dirty="0" smtClean="0">
                <a:latin typeface="华文黑体"/>
                <a:ea typeface="华文黑体"/>
              </a:rPr>
              <a:t>和最终消费者都承担</a:t>
            </a:r>
            <a:r>
              <a:rPr lang="zh-CN" altLang="en-US" sz="2000" dirty="0">
                <a:latin typeface="华文黑体"/>
                <a:ea typeface="华文黑体"/>
              </a:rPr>
              <a:t>若干工作</a:t>
            </a:r>
            <a:r>
              <a:rPr lang="en-US" altLang="zh-CN" sz="2000" dirty="0">
                <a:latin typeface="华文黑体"/>
                <a:ea typeface="华文黑体"/>
              </a:rPr>
              <a:t>,</a:t>
            </a:r>
            <a:r>
              <a:rPr lang="zh-CN" altLang="en-US" sz="2000" dirty="0">
                <a:latin typeface="华文黑体"/>
                <a:ea typeface="华文黑体"/>
              </a:rPr>
              <a:t>因此他们也是每个渠道的组成部分</a:t>
            </a:r>
            <a:r>
              <a:rPr lang="en-US" altLang="zh-CN" sz="2000" dirty="0">
                <a:latin typeface="华文黑体"/>
                <a:ea typeface="华文黑体"/>
              </a:rPr>
              <a:t>.</a:t>
            </a:r>
            <a:r>
              <a:rPr lang="zh-CN" altLang="en-US" sz="2000" dirty="0">
                <a:latin typeface="华文黑体"/>
                <a:ea typeface="华文黑体"/>
              </a:rPr>
              <a:t>我们用中间层次的数目表示渠</a:t>
            </a:r>
            <a:r>
              <a:rPr lang="zh-CN" altLang="en-US" sz="2000" dirty="0" smtClean="0">
                <a:latin typeface="华文黑体"/>
                <a:ea typeface="华文黑体"/>
              </a:rPr>
              <a:t>道的长度</a:t>
            </a:r>
            <a:r>
              <a:rPr lang="en-US" altLang="zh-CN" sz="2000" dirty="0">
                <a:latin typeface="华文黑体"/>
                <a:ea typeface="华文黑体"/>
              </a:rPr>
              <a:t>.</a:t>
            </a:r>
            <a:r>
              <a:rPr lang="zh-CN" altLang="en-US" sz="2000" dirty="0">
                <a:latin typeface="华文黑体"/>
                <a:ea typeface="华文黑体"/>
              </a:rPr>
              <a:t>中间层次越多</a:t>
            </a:r>
            <a:r>
              <a:rPr lang="en-US" altLang="zh-CN" sz="2000" dirty="0">
                <a:latin typeface="华文黑体"/>
                <a:ea typeface="华文黑体"/>
              </a:rPr>
              <a:t>,</a:t>
            </a:r>
            <a:r>
              <a:rPr lang="zh-CN" altLang="en-US" sz="2000" dirty="0">
                <a:latin typeface="华文黑体"/>
                <a:ea typeface="华文黑体"/>
              </a:rPr>
              <a:t>渠道长度越长</a:t>
            </a:r>
            <a:r>
              <a:rPr lang="en-US" altLang="zh-CN" sz="2000" dirty="0">
                <a:latin typeface="华文黑体"/>
                <a:ea typeface="华文黑体"/>
              </a:rPr>
              <a:t>;</a:t>
            </a:r>
            <a:r>
              <a:rPr lang="zh-CN" altLang="en-US" sz="2000" dirty="0">
                <a:latin typeface="华文黑体"/>
                <a:ea typeface="华文黑体"/>
              </a:rPr>
              <a:t>中间层次越少</a:t>
            </a:r>
            <a:r>
              <a:rPr lang="en-US" altLang="zh-CN" sz="2000" dirty="0">
                <a:latin typeface="华文黑体"/>
                <a:ea typeface="华文黑体"/>
              </a:rPr>
              <a:t>,</a:t>
            </a:r>
            <a:r>
              <a:rPr lang="zh-CN" altLang="en-US" sz="2000" dirty="0">
                <a:latin typeface="华文黑体"/>
                <a:ea typeface="华文黑体"/>
              </a:rPr>
              <a:t>渠道长度越短</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渠道分类</a:t>
            </a:r>
          </a:p>
          <a:p>
            <a:pPr indent="541338"/>
            <a:r>
              <a:rPr lang="zh-CN" altLang="en-US" sz="2000" dirty="0">
                <a:latin typeface="华文黑体"/>
                <a:ea typeface="华文黑体"/>
              </a:rPr>
              <a:t>分销渠道分为直接渠道和间接渠道两种</a:t>
            </a:r>
            <a:r>
              <a:rPr lang="en-US" altLang="zh-CN" sz="2000" dirty="0">
                <a:latin typeface="华文黑体"/>
                <a:ea typeface="华文黑体"/>
              </a:rPr>
              <a:t>.</a:t>
            </a:r>
            <a:r>
              <a:rPr lang="zh-CN" altLang="en-US" sz="2000" dirty="0">
                <a:latin typeface="华文黑体"/>
                <a:ea typeface="华文黑体"/>
              </a:rPr>
              <a:t>直接渠道没有中间层次</a:t>
            </a:r>
            <a:r>
              <a:rPr lang="en-US" altLang="zh-CN" sz="2000" dirty="0">
                <a:latin typeface="华文黑体"/>
                <a:ea typeface="华文黑体"/>
              </a:rPr>
              <a:t>,</a:t>
            </a:r>
            <a:r>
              <a:rPr lang="zh-CN" altLang="en-US" sz="2000" dirty="0" smtClean="0">
                <a:latin typeface="华文黑体"/>
                <a:ea typeface="华文黑体"/>
              </a:rPr>
              <a:t>它指企业直接向消费</a:t>
            </a:r>
            <a:r>
              <a:rPr lang="zh-CN" altLang="en-US" sz="2000" dirty="0">
                <a:latin typeface="华文黑体"/>
                <a:ea typeface="华文黑体"/>
              </a:rPr>
              <a:t>者销售</a:t>
            </a:r>
            <a:r>
              <a:rPr lang="en-US" altLang="zh-CN" sz="2000" dirty="0">
                <a:latin typeface="华文黑体"/>
                <a:ea typeface="华文黑体"/>
              </a:rPr>
              <a:t>.</a:t>
            </a:r>
          </a:p>
        </p:txBody>
      </p:sp>
    </p:spTree>
    <p:extLst>
      <p:ext uri="{BB962C8B-B14F-4D97-AF65-F5344CB8AC3E}">
        <p14:creationId xmlns:p14="http://schemas.microsoft.com/office/powerpoint/2010/main" val="4264729491"/>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3731575" y="2002942"/>
            <a:ext cx="3429144" cy="523220"/>
          </a:xfrm>
          <a:prstGeom prst="rect">
            <a:avLst/>
          </a:prstGeom>
        </p:spPr>
        <p:txBody>
          <a:bodyPr wrap="none">
            <a:spAutoFit/>
          </a:bodyPr>
          <a:lstStyle/>
          <a:p>
            <a:r>
              <a:rPr lang="zh-CN" altLang="en-US" sz="2800" b="1" dirty="0" smtClean="0">
                <a:solidFill>
                  <a:srgbClr val="17695D"/>
                </a:solidFill>
                <a:latin typeface="微软雅黑" panose="020B0503020204020204" pitchFamily="34" charset="-122"/>
                <a:ea typeface="微软雅黑" panose="020B0503020204020204" pitchFamily="34" charset="-122"/>
              </a:rPr>
              <a:t>渠道行为及渠道组织</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67922" y="604464"/>
            <a:ext cx="151107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第二节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3234277219"/>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890809"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渠道行为及渠道组织</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55600" y="758197"/>
            <a:ext cx="8669866" cy="2308324"/>
          </a:xfrm>
          <a:prstGeom prst="rect">
            <a:avLst/>
          </a:prstGeom>
          <a:noFill/>
        </p:spPr>
        <p:txBody>
          <a:bodyPr wrap="square" rtlCol="0">
            <a:spAutoFit/>
          </a:bodyPr>
          <a:lstStyle/>
          <a:p>
            <a:pPr indent="627063"/>
            <a:r>
              <a:rPr lang="zh-CN" altLang="en-US" sz="2400" dirty="0">
                <a:latin typeface="华文黑体"/>
                <a:ea typeface="华文黑体"/>
              </a:rPr>
              <a:t>分销渠道并不是靠不同流程组合起来的公司集合</a:t>
            </a:r>
            <a:r>
              <a:rPr lang="en-US" altLang="zh-CN" sz="2400" dirty="0">
                <a:latin typeface="华文黑体"/>
                <a:ea typeface="华文黑体"/>
              </a:rPr>
              <a:t>,</a:t>
            </a:r>
            <a:r>
              <a:rPr lang="zh-CN" altLang="en-US" sz="2400" dirty="0">
                <a:latin typeface="华文黑体"/>
                <a:ea typeface="华文黑体"/>
              </a:rPr>
              <a:t>而是人员和企业之间为了实现个人</a:t>
            </a:r>
            <a:r>
              <a:rPr lang="zh-CN" altLang="en-US" sz="2400" dirty="0" smtClean="0">
                <a:latin typeface="华文黑体"/>
                <a:ea typeface="华文黑体"/>
              </a:rPr>
              <a:t>、企业和渠</a:t>
            </a:r>
            <a:r>
              <a:rPr lang="zh-CN" altLang="en-US" sz="2400" dirty="0">
                <a:latin typeface="华文黑体"/>
                <a:ea typeface="华文黑体"/>
              </a:rPr>
              <a:t>道目标而相互作用的复杂的行为系统</a:t>
            </a:r>
            <a:r>
              <a:rPr lang="en-US" altLang="zh-CN" sz="2400" dirty="0">
                <a:latin typeface="华文黑体"/>
                <a:ea typeface="华文黑体"/>
              </a:rPr>
              <a:t>.</a:t>
            </a:r>
            <a:r>
              <a:rPr lang="zh-CN" altLang="en-US" sz="2400" dirty="0">
                <a:latin typeface="华文黑体"/>
                <a:ea typeface="华文黑体"/>
              </a:rPr>
              <a:t>一些渠道系统仅指组织松散的公司之间</a:t>
            </a:r>
            <a:r>
              <a:rPr lang="zh-CN" altLang="en-US" sz="2400" dirty="0" smtClean="0">
                <a:latin typeface="华文黑体"/>
                <a:ea typeface="华文黑体"/>
              </a:rPr>
              <a:t>非正式的</a:t>
            </a:r>
            <a:r>
              <a:rPr lang="zh-CN" altLang="en-US" sz="2400" dirty="0">
                <a:latin typeface="华文黑体"/>
                <a:ea typeface="华文黑体"/>
              </a:rPr>
              <a:t>相互作用</a:t>
            </a:r>
            <a:r>
              <a:rPr lang="en-US" altLang="zh-CN" sz="2400" dirty="0">
                <a:latin typeface="华文黑体"/>
                <a:ea typeface="华文黑体"/>
              </a:rPr>
              <a:t>,</a:t>
            </a:r>
            <a:r>
              <a:rPr lang="zh-CN" altLang="en-US" sz="2400" dirty="0">
                <a:latin typeface="华文黑体"/>
                <a:ea typeface="华文黑体"/>
              </a:rPr>
              <a:t>其他一些指由较强组织结构指导的正式的相互作用</a:t>
            </a:r>
            <a:r>
              <a:rPr lang="en-US" altLang="zh-CN" sz="2400" dirty="0">
                <a:latin typeface="华文黑体"/>
                <a:ea typeface="华文黑体"/>
              </a:rPr>
              <a:t>.</a:t>
            </a:r>
            <a:r>
              <a:rPr lang="zh-CN" altLang="en-US" sz="2400" dirty="0">
                <a:latin typeface="华文黑体"/>
                <a:ea typeface="华文黑体"/>
              </a:rPr>
              <a:t>并且</a:t>
            </a:r>
            <a:r>
              <a:rPr lang="en-US" altLang="zh-CN" sz="2400" dirty="0">
                <a:latin typeface="华文黑体"/>
                <a:ea typeface="华文黑体"/>
              </a:rPr>
              <a:t>,</a:t>
            </a:r>
            <a:r>
              <a:rPr lang="zh-CN" altLang="en-US" sz="2400" dirty="0">
                <a:latin typeface="华文黑体"/>
                <a:ea typeface="华文黑体"/>
              </a:rPr>
              <a:t>渠道系统并</a:t>
            </a:r>
            <a:r>
              <a:rPr lang="zh-CN" altLang="en-US" sz="2400" dirty="0" smtClean="0">
                <a:latin typeface="华文黑体"/>
                <a:ea typeface="华文黑体"/>
              </a:rPr>
              <a:t>非静止不动</a:t>
            </a:r>
            <a:r>
              <a:rPr lang="en-US" altLang="zh-CN" sz="2400" dirty="0">
                <a:latin typeface="华文黑体"/>
                <a:ea typeface="华文黑体"/>
              </a:rPr>
              <a:t>,</a:t>
            </a:r>
            <a:r>
              <a:rPr lang="zh-CN" altLang="en-US" sz="2400" dirty="0">
                <a:latin typeface="华文黑体"/>
                <a:ea typeface="华文黑体"/>
              </a:rPr>
              <a:t>新的批发和零售机构不断出现</a:t>
            </a:r>
            <a:r>
              <a:rPr lang="en-US" altLang="zh-CN" sz="2400" dirty="0">
                <a:latin typeface="华文黑体"/>
                <a:ea typeface="华文黑体"/>
              </a:rPr>
              <a:t>,</a:t>
            </a:r>
            <a:r>
              <a:rPr lang="zh-CN" altLang="en-US" sz="2400" dirty="0">
                <a:latin typeface="华文黑体"/>
                <a:ea typeface="华文黑体"/>
              </a:rPr>
              <a:t>而且新的渠道系统也在演变</a:t>
            </a:r>
            <a:r>
              <a:rPr lang="en-US" altLang="zh-CN" sz="2400" dirty="0">
                <a:latin typeface="华文黑体"/>
                <a:ea typeface="华文黑体"/>
              </a:rPr>
              <a:t>.</a:t>
            </a:r>
            <a:endParaRPr lang="en-US" altLang="zh-CN" sz="2000" dirty="0">
              <a:latin typeface="华文黑体"/>
              <a:ea typeface="华文黑体"/>
            </a:endParaRPr>
          </a:p>
        </p:txBody>
      </p:sp>
    </p:spTree>
    <p:extLst>
      <p:ext uri="{BB962C8B-B14F-4D97-AF65-F5344CB8AC3E}">
        <p14:creationId xmlns:p14="http://schemas.microsoft.com/office/powerpoint/2010/main" val="1167851503"/>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890809"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渠道行为及渠道组织</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55600" y="758197"/>
            <a:ext cx="8669866" cy="4278094"/>
          </a:xfrm>
          <a:prstGeom prst="rect">
            <a:avLst/>
          </a:prstGeom>
          <a:noFill/>
        </p:spPr>
        <p:txBody>
          <a:bodyPr wrap="square" rtlCol="0">
            <a:spAutoFit/>
          </a:bodyPr>
          <a:lstStyle/>
          <a:p>
            <a:r>
              <a:rPr lang="zh-CN" altLang="en-US" sz="2400" dirty="0">
                <a:latin typeface="华文黑体"/>
                <a:ea typeface="华文黑体"/>
              </a:rPr>
              <a:t>一、渠道行为</a:t>
            </a:r>
          </a:p>
          <a:p>
            <a:pPr indent="541338"/>
            <a:r>
              <a:rPr lang="zh-CN" altLang="en-US" sz="2000" dirty="0">
                <a:latin typeface="华文黑体"/>
                <a:ea typeface="华文黑体"/>
              </a:rPr>
              <a:t>分销渠道是不同企业为了共同利益而连在一起的结合体</a:t>
            </a:r>
            <a:r>
              <a:rPr lang="en-US" altLang="zh-CN" sz="2000" dirty="0">
                <a:latin typeface="华文黑体"/>
                <a:ea typeface="华文黑体"/>
              </a:rPr>
              <a:t>.</a:t>
            </a:r>
            <a:r>
              <a:rPr lang="zh-CN" altLang="en-US" sz="2000" dirty="0" smtClean="0">
                <a:latin typeface="华文黑体"/>
                <a:ea typeface="华文黑体"/>
              </a:rPr>
              <a:t>渠道成员之间存在着相互依赖</a:t>
            </a:r>
            <a:r>
              <a:rPr lang="zh-CN" altLang="en-US" sz="2000" dirty="0">
                <a:latin typeface="华文黑体"/>
                <a:ea typeface="华文黑体"/>
              </a:rPr>
              <a:t>的关系</a:t>
            </a:r>
            <a:r>
              <a:rPr lang="en-US" altLang="zh-CN" sz="2000" dirty="0" smtClean="0">
                <a:latin typeface="华文黑体"/>
                <a:ea typeface="华文黑体"/>
              </a:rPr>
              <a:t>.</a:t>
            </a:r>
          </a:p>
          <a:p>
            <a:pPr indent="541338"/>
            <a:r>
              <a:rPr lang="zh-CN" altLang="en-US" sz="2000" dirty="0">
                <a:latin typeface="华文黑体"/>
                <a:ea typeface="华文黑体"/>
              </a:rPr>
              <a:t>理论上</a:t>
            </a:r>
            <a:r>
              <a:rPr lang="en-US" altLang="zh-CN" sz="2000" dirty="0">
                <a:latin typeface="华文黑体"/>
                <a:ea typeface="华文黑体"/>
              </a:rPr>
              <a:t>,</a:t>
            </a:r>
            <a:r>
              <a:rPr lang="zh-CN" altLang="en-US" sz="2000" dirty="0">
                <a:latin typeface="华文黑体"/>
                <a:ea typeface="华文黑体"/>
              </a:rPr>
              <a:t>由于单个渠道成员的成功取决于整个渠道的成功</a:t>
            </a:r>
            <a:r>
              <a:rPr lang="en-US" altLang="zh-CN" sz="2000" dirty="0">
                <a:latin typeface="华文黑体"/>
                <a:ea typeface="华文黑体"/>
              </a:rPr>
              <a:t>,</a:t>
            </a:r>
            <a:r>
              <a:rPr lang="zh-CN" altLang="en-US" sz="2000" dirty="0">
                <a:latin typeface="华文黑体"/>
                <a:ea typeface="华文黑体"/>
              </a:rPr>
              <a:t>因此渠道中</a:t>
            </a:r>
            <a:r>
              <a:rPr lang="zh-CN" altLang="en-US" sz="2000" dirty="0" smtClean="0">
                <a:latin typeface="华文黑体"/>
                <a:ea typeface="华文黑体"/>
              </a:rPr>
              <a:t>所有的成员之间应是各司其职</a:t>
            </a:r>
            <a:r>
              <a:rPr lang="en-US" altLang="zh-CN" sz="2000" dirty="0">
                <a:latin typeface="华文黑体"/>
                <a:ea typeface="华文黑体"/>
              </a:rPr>
              <a:t>.</a:t>
            </a:r>
            <a:r>
              <a:rPr lang="zh-CN" altLang="en-US" sz="2000" dirty="0">
                <a:latin typeface="华文黑体"/>
                <a:ea typeface="华文黑体"/>
              </a:rPr>
              <a:t>他们应该清楚并接受自己的职能</a:t>
            </a:r>
            <a:r>
              <a:rPr lang="en-US" altLang="zh-CN" sz="2000" dirty="0">
                <a:latin typeface="华文黑体"/>
                <a:ea typeface="华文黑体"/>
              </a:rPr>
              <a:t>,</a:t>
            </a:r>
            <a:r>
              <a:rPr lang="zh-CN" altLang="en-US" sz="2000" dirty="0">
                <a:latin typeface="华文黑体"/>
                <a:ea typeface="华文黑体"/>
              </a:rPr>
              <a:t>协调各自的目标和活动</a:t>
            </a:r>
            <a:r>
              <a:rPr lang="en-US" altLang="zh-CN" sz="2000" dirty="0">
                <a:latin typeface="华文黑体"/>
                <a:ea typeface="华文黑体"/>
              </a:rPr>
              <a:t>,</a:t>
            </a:r>
            <a:r>
              <a:rPr lang="zh-CN" altLang="en-US" sz="2000" dirty="0" smtClean="0">
                <a:latin typeface="华文黑体"/>
                <a:ea typeface="华文黑体"/>
              </a:rPr>
              <a:t>相互配合以达到渠道总</a:t>
            </a:r>
            <a:r>
              <a:rPr lang="zh-CN" altLang="en-US" sz="2000" dirty="0">
                <a:latin typeface="华文黑体"/>
                <a:ea typeface="华文黑体"/>
              </a:rPr>
              <a:t>目标</a:t>
            </a:r>
            <a:r>
              <a:rPr lang="en-US" altLang="zh-CN" sz="2000" dirty="0">
                <a:latin typeface="华文黑体"/>
                <a:ea typeface="华文黑体"/>
              </a:rPr>
              <a:t>.</a:t>
            </a:r>
            <a:r>
              <a:rPr lang="zh-CN" altLang="en-US" sz="2000" dirty="0">
                <a:latin typeface="华文黑体"/>
                <a:ea typeface="华文黑体"/>
              </a:rPr>
              <a:t>他们通过彼此合作</a:t>
            </a:r>
            <a:r>
              <a:rPr lang="en-US" altLang="zh-CN" sz="2000" dirty="0">
                <a:latin typeface="华文黑体"/>
                <a:ea typeface="华文黑体"/>
              </a:rPr>
              <a:t>,</a:t>
            </a:r>
            <a:r>
              <a:rPr lang="zh-CN" altLang="en-US" sz="2000" dirty="0">
                <a:latin typeface="华文黑体"/>
                <a:ea typeface="华文黑体"/>
              </a:rPr>
              <a:t>几乎可以达到最高效率</a:t>
            </a:r>
            <a:r>
              <a:rPr lang="en-US" altLang="zh-CN" sz="2000" dirty="0">
                <a:latin typeface="华文黑体"/>
                <a:ea typeface="华文黑体"/>
              </a:rPr>
              <a:t>,</a:t>
            </a:r>
            <a:r>
              <a:rPr lang="zh-CN" altLang="en-US" sz="2000" dirty="0">
                <a:latin typeface="华文黑体"/>
                <a:ea typeface="华文黑体"/>
              </a:rPr>
              <a:t>可以更有效地了解、服务并满</a:t>
            </a:r>
            <a:r>
              <a:rPr lang="zh-CN" altLang="en-US" sz="2000" dirty="0" smtClean="0">
                <a:latin typeface="华文黑体"/>
                <a:ea typeface="华文黑体"/>
              </a:rPr>
              <a:t>足目标</a:t>
            </a:r>
            <a:r>
              <a:rPr lang="zh-CN" altLang="en-US" sz="2000" dirty="0">
                <a:latin typeface="华文黑体"/>
                <a:ea typeface="华文黑体"/>
              </a:rPr>
              <a:t>市场的需要</a:t>
            </a:r>
            <a:r>
              <a:rPr lang="en-US" altLang="zh-CN" sz="2000" dirty="0">
                <a:latin typeface="华文黑体"/>
                <a:ea typeface="华文黑体"/>
              </a:rPr>
              <a:t>.</a:t>
            </a:r>
          </a:p>
          <a:p>
            <a:pPr indent="541338"/>
            <a:r>
              <a:rPr lang="zh-CN" altLang="en-US" sz="2000" dirty="0">
                <a:latin typeface="华文黑体"/>
                <a:ea typeface="华文黑体"/>
              </a:rPr>
              <a:t>单个渠道成员很少会从整体上去考虑</a:t>
            </a:r>
            <a:r>
              <a:rPr lang="en-US" altLang="zh-CN" sz="2000" dirty="0">
                <a:latin typeface="华文黑体"/>
                <a:ea typeface="华文黑体"/>
              </a:rPr>
              <a:t>.</a:t>
            </a:r>
            <a:r>
              <a:rPr lang="zh-CN" altLang="en-US" sz="2000" dirty="0">
                <a:latin typeface="华文黑体"/>
                <a:ea typeface="华文黑体"/>
              </a:rPr>
              <a:t>他们通常更关心自己的短期目标</a:t>
            </a:r>
            <a:r>
              <a:rPr lang="en-US" altLang="zh-CN" sz="2000" dirty="0">
                <a:latin typeface="华文黑体"/>
                <a:ea typeface="华文黑体"/>
              </a:rPr>
              <a:t>,</a:t>
            </a:r>
            <a:r>
              <a:rPr lang="zh-CN" altLang="en-US" sz="2000" dirty="0" smtClean="0">
                <a:latin typeface="华文黑体"/>
                <a:ea typeface="华文黑体"/>
              </a:rPr>
              <a:t>以及与自己关</a:t>
            </a:r>
            <a:r>
              <a:rPr lang="zh-CN" altLang="en-US" sz="2000" dirty="0">
                <a:latin typeface="华文黑体"/>
                <a:ea typeface="华文黑体"/>
              </a:rPr>
              <a:t>系最密切的渠道成员达成的交易</a:t>
            </a:r>
            <a:r>
              <a:rPr lang="en-US" altLang="zh-CN" sz="2000" dirty="0">
                <a:latin typeface="华文黑体"/>
                <a:ea typeface="华文黑体"/>
              </a:rPr>
              <a:t>.</a:t>
            </a:r>
            <a:r>
              <a:rPr lang="zh-CN" altLang="en-US" sz="2000" dirty="0">
                <a:latin typeface="华文黑体"/>
                <a:ea typeface="华文黑体"/>
              </a:rPr>
              <a:t>为实现渠道总目标进行相互合作</a:t>
            </a:r>
            <a:r>
              <a:rPr lang="en-US" altLang="zh-CN" sz="2000" dirty="0">
                <a:latin typeface="华文黑体"/>
                <a:ea typeface="华文黑体"/>
              </a:rPr>
              <a:t>,</a:t>
            </a:r>
            <a:r>
              <a:rPr lang="zh-CN" altLang="en-US" sz="2000" dirty="0" smtClean="0">
                <a:latin typeface="华文黑体"/>
                <a:ea typeface="华文黑体"/>
              </a:rPr>
              <a:t>有时意味着放弃单</a:t>
            </a:r>
            <a:r>
              <a:rPr lang="zh-CN" altLang="en-US" sz="2000" dirty="0">
                <a:latin typeface="华文黑体"/>
                <a:ea typeface="华文黑体"/>
              </a:rPr>
              <a:t>个企业目标</a:t>
            </a:r>
            <a:r>
              <a:rPr lang="en-US" altLang="zh-CN" sz="2000" dirty="0">
                <a:latin typeface="华文黑体"/>
                <a:ea typeface="华文黑体"/>
              </a:rPr>
              <a:t>.</a:t>
            </a:r>
            <a:r>
              <a:rPr lang="zh-CN" altLang="en-US" sz="2000" dirty="0">
                <a:latin typeface="华文黑体"/>
                <a:ea typeface="华文黑体"/>
              </a:rPr>
              <a:t>虽然各渠道成员之间是相互依赖的关系</a:t>
            </a:r>
            <a:r>
              <a:rPr lang="en-US" altLang="zh-CN" sz="2000" dirty="0">
                <a:latin typeface="华文黑体"/>
                <a:ea typeface="华文黑体"/>
              </a:rPr>
              <a:t>,</a:t>
            </a:r>
            <a:r>
              <a:rPr lang="zh-CN" altLang="en-US" sz="2000" dirty="0">
                <a:latin typeface="华文黑体"/>
                <a:ea typeface="华文黑体"/>
              </a:rPr>
              <a:t>但是他们经常为了自己的</a:t>
            </a:r>
            <a:r>
              <a:rPr lang="zh-CN" altLang="en-US" sz="2000" dirty="0" smtClean="0">
                <a:latin typeface="华文黑体"/>
                <a:ea typeface="华文黑体"/>
              </a:rPr>
              <a:t>短期最佳目标采取单</a:t>
            </a:r>
            <a:r>
              <a:rPr lang="zh-CN" altLang="en-US" sz="2000" dirty="0">
                <a:latin typeface="华文黑体"/>
                <a:ea typeface="华文黑体"/>
              </a:rPr>
              <a:t>独行动</a:t>
            </a:r>
            <a:r>
              <a:rPr lang="en-US" altLang="zh-CN" sz="2000" dirty="0">
                <a:latin typeface="华文黑体"/>
                <a:ea typeface="华文黑体"/>
              </a:rPr>
              <a:t>.</a:t>
            </a:r>
            <a:r>
              <a:rPr lang="zh-CN" altLang="en-US" sz="2000" dirty="0">
                <a:latin typeface="华文黑体"/>
                <a:ea typeface="华文黑体"/>
              </a:rPr>
              <a:t>他们对各自的职责</a:t>
            </a:r>
            <a:r>
              <a:rPr lang="en-US" altLang="zh-CN" sz="2000" dirty="0">
                <a:latin typeface="华文黑体"/>
                <a:ea typeface="华文黑体"/>
              </a:rPr>
              <a:t>,</a:t>
            </a:r>
            <a:r>
              <a:rPr lang="zh-CN" altLang="en-US" sz="2000" dirty="0">
                <a:latin typeface="华文黑体"/>
                <a:ea typeface="华文黑体"/>
              </a:rPr>
              <a:t>如谁应该干什么以及该得多少报酬经常发生争执</a:t>
            </a:r>
            <a:r>
              <a:rPr lang="en-US" altLang="zh-CN" sz="2000" dirty="0" smtClean="0">
                <a:latin typeface="华文黑体"/>
                <a:ea typeface="华文黑体"/>
              </a:rPr>
              <a:t>.</a:t>
            </a:r>
            <a:r>
              <a:rPr lang="zh-CN" altLang="en-US" sz="2000" dirty="0" smtClean="0">
                <a:latin typeface="华文黑体"/>
                <a:ea typeface="华文黑体"/>
              </a:rPr>
              <a:t>在目标和职责上存在争执会导致渠道冲突</a:t>
            </a:r>
            <a:r>
              <a:rPr lang="en-US" altLang="zh-CN" sz="2000" dirty="0">
                <a:latin typeface="华文黑体"/>
                <a:ea typeface="华文黑体"/>
              </a:rPr>
              <a:t>.</a:t>
            </a:r>
            <a:r>
              <a:rPr lang="zh-CN" altLang="en-US" sz="2000" dirty="0">
                <a:latin typeface="华文黑体"/>
                <a:ea typeface="华文黑体"/>
              </a:rPr>
              <a:t>渠道冲突分为横向冲突和纵向冲突、</a:t>
            </a:r>
            <a:r>
              <a:rPr lang="zh-CN" altLang="en-US" sz="2000" dirty="0" smtClean="0">
                <a:latin typeface="华文黑体"/>
                <a:ea typeface="华文黑体"/>
              </a:rPr>
              <a:t>良性冲突和恶</a:t>
            </a:r>
            <a:r>
              <a:rPr lang="zh-CN" altLang="en-US" sz="2000" dirty="0">
                <a:latin typeface="华文黑体"/>
                <a:ea typeface="华文黑体"/>
              </a:rPr>
              <a:t>性冲突</a:t>
            </a:r>
            <a:r>
              <a:rPr lang="en-US" altLang="zh-CN" sz="2000" dirty="0">
                <a:latin typeface="华文黑体"/>
                <a:ea typeface="华文黑体"/>
              </a:rPr>
              <a:t>.</a:t>
            </a:r>
          </a:p>
        </p:txBody>
      </p:sp>
    </p:spTree>
    <p:extLst>
      <p:ext uri="{BB962C8B-B14F-4D97-AF65-F5344CB8AC3E}">
        <p14:creationId xmlns:p14="http://schemas.microsoft.com/office/powerpoint/2010/main" val="2065267030"/>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9400</TotalTime>
  <Words>3982</Words>
  <Application>Microsoft Office PowerPoint</Application>
  <PresentationFormat>自定义</PresentationFormat>
  <Paragraphs>186</Paragraphs>
  <Slides>30</Slides>
  <Notes>30</Notes>
  <HiddenSlides>0</HiddenSlides>
  <MMClips>0</MMClips>
  <ScaleCrop>false</ScaleCrop>
  <HeadingPairs>
    <vt:vector size="4" baseType="variant">
      <vt:variant>
        <vt:lpstr>主题</vt:lpstr>
      </vt:variant>
      <vt:variant>
        <vt:i4>1</vt:i4>
      </vt:variant>
      <vt:variant>
        <vt:lpstr>幻灯片标题</vt:lpstr>
      </vt:variant>
      <vt:variant>
        <vt:i4>30</vt:i4>
      </vt:variant>
    </vt:vector>
  </HeadingPairs>
  <TitlesOfParts>
    <vt:vector size="31"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SJYY</cp:lastModifiedBy>
  <cp:revision>394</cp:revision>
  <dcterms:created xsi:type="dcterms:W3CDTF">2016-08-16T02:01:00Z</dcterms:created>
  <dcterms:modified xsi:type="dcterms:W3CDTF">2017-12-29T01:18:07Z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