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335" r:id="rId3"/>
    <p:sldId id="336" r:id="rId4"/>
    <p:sldId id="337" r:id="rId5"/>
    <p:sldId id="338" r:id="rId6"/>
    <p:sldId id="339" r:id="rId7"/>
    <p:sldId id="340" r:id="rId8"/>
    <p:sldId id="341" r:id="rId9"/>
    <p:sldId id="342" r:id="rId10"/>
    <p:sldId id="343" r:id="rId11"/>
    <p:sldId id="344" r:id="rId12"/>
    <p:sldId id="345" r:id="rId13"/>
    <p:sldId id="346" r:id="rId14"/>
    <p:sldId id="347" r:id="rId15"/>
    <p:sldId id="348" r:id="rId16"/>
    <p:sldId id="349" r:id="rId17"/>
    <p:sldId id="350" r:id="rId18"/>
    <p:sldId id="285" r:id="rId19"/>
  </p:sldIdLst>
  <p:sldSz cx="9144000" cy="5359400"/>
  <p:notesSz cx="6858000" cy="9144000"/>
  <p:defaultTextStyle>
    <a:defPPr>
      <a:defRPr lang="zh-CN"/>
    </a:defPPr>
    <a:lvl1pPr marL="0" algn="l" defTabSz="695960" rtl="0" eaLnBrk="1" latinLnBrk="0" hangingPunct="1">
      <a:defRPr sz="1370" kern="1200">
        <a:solidFill>
          <a:schemeClr val="tx1"/>
        </a:solidFill>
        <a:latin typeface="+mn-lt"/>
        <a:ea typeface="+mn-ea"/>
        <a:cs typeface="+mn-cs"/>
      </a:defRPr>
    </a:lvl1pPr>
    <a:lvl2pPr marL="347980" algn="l" defTabSz="695960" rtl="0" eaLnBrk="1" latinLnBrk="0" hangingPunct="1">
      <a:defRPr sz="1370" kern="1200">
        <a:solidFill>
          <a:schemeClr val="tx1"/>
        </a:solidFill>
        <a:latin typeface="+mn-lt"/>
        <a:ea typeface="+mn-ea"/>
        <a:cs typeface="+mn-cs"/>
      </a:defRPr>
    </a:lvl2pPr>
    <a:lvl3pPr marL="695960" algn="l" defTabSz="695960" rtl="0" eaLnBrk="1" latinLnBrk="0" hangingPunct="1">
      <a:defRPr sz="1370" kern="1200">
        <a:solidFill>
          <a:schemeClr val="tx1"/>
        </a:solidFill>
        <a:latin typeface="+mn-lt"/>
        <a:ea typeface="+mn-ea"/>
        <a:cs typeface="+mn-cs"/>
      </a:defRPr>
    </a:lvl3pPr>
    <a:lvl4pPr marL="1043940" algn="l" defTabSz="695960" rtl="0" eaLnBrk="1" latinLnBrk="0" hangingPunct="1">
      <a:defRPr sz="1370" kern="1200">
        <a:solidFill>
          <a:schemeClr val="tx1"/>
        </a:solidFill>
        <a:latin typeface="+mn-lt"/>
        <a:ea typeface="+mn-ea"/>
        <a:cs typeface="+mn-cs"/>
      </a:defRPr>
    </a:lvl4pPr>
    <a:lvl5pPr marL="1392555" algn="l" defTabSz="695960" rtl="0" eaLnBrk="1" latinLnBrk="0" hangingPunct="1">
      <a:defRPr sz="1370" kern="1200">
        <a:solidFill>
          <a:schemeClr val="tx1"/>
        </a:solidFill>
        <a:latin typeface="+mn-lt"/>
        <a:ea typeface="+mn-ea"/>
        <a:cs typeface="+mn-cs"/>
      </a:defRPr>
    </a:lvl5pPr>
    <a:lvl6pPr marL="1740535" algn="l" defTabSz="695960" rtl="0" eaLnBrk="1" latinLnBrk="0" hangingPunct="1">
      <a:defRPr sz="1370" kern="1200">
        <a:solidFill>
          <a:schemeClr val="tx1"/>
        </a:solidFill>
        <a:latin typeface="+mn-lt"/>
        <a:ea typeface="+mn-ea"/>
        <a:cs typeface="+mn-cs"/>
      </a:defRPr>
    </a:lvl6pPr>
    <a:lvl7pPr marL="2088515" algn="l" defTabSz="695960" rtl="0" eaLnBrk="1" latinLnBrk="0" hangingPunct="1">
      <a:defRPr sz="1370" kern="1200">
        <a:solidFill>
          <a:schemeClr val="tx1"/>
        </a:solidFill>
        <a:latin typeface="+mn-lt"/>
        <a:ea typeface="+mn-ea"/>
        <a:cs typeface="+mn-cs"/>
      </a:defRPr>
    </a:lvl7pPr>
    <a:lvl8pPr marL="2436495" algn="l" defTabSz="695960" rtl="0" eaLnBrk="1" latinLnBrk="0" hangingPunct="1">
      <a:defRPr sz="1370" kern="1200">
        <a:solidFill>
          <a:schemeClr val="tx1"/>
        </a:solidFill>
        <a:latin typeface="+mn-lt"/>
        <a:ea typeface="+mn-ea"/>
        <a:cs typeface="+mn-cs"/>
      </a:defRPr>
    </a:lvl8pPr>
    <a:lvl9pPr marL="2784475" algn="l" defTabSz="695960" rtl="0" eaLnBrk="1" latinLnBrk="0" hangingPunct="1">
      <a:defRPr sz="137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695D"/>
    <a:srgbClr val="45C1A4"/>
    <a:srgbClr val="B9D51F"/>
    <a:srgbClr val="0E7FB7"/>
    <a:srgbClr val="69B698"/>
    <a:srgbClr val="8E980F"/>
    <a:srgbClr val="EB3E0D"/>
    <a:srgbClr val="FBB8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03" autoAdjust="0"/>
    <p:restoredTop sz="94660"/>
  </p:normalViewPr>
  <p:slideViewPr>
    <p:cSldViewPr snapToGrid="0" showGuides="1">
      <p:cViewPr>
        <p:scale>
          <a:sx n="90" d="100"/>
          <a:sy n="90" d="100"/>
        </p:scale>
        <p:origin x="-900" y="-396"/>
      </p:cViewPr>
      <p:guideLst>
        <p:guide orient="horz" pos="1688"/>
        <p:guide orient="horz" pos="441"/>
        <p:guide orient="horz" pos="10"/>
        <p:guide pos="295"/>
        <p:guide pos="292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2017/12/29/Friday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03850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EBD8FD-FC08-4F55-BE5F-954596004FE4}" type="datetimeFigureOut">
              <a:rPr lang="zh-CN" altLang="en-US" smtClean="0"/>
              <a:t>2017/12/29/Friday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796925" y="1143000"/>
            <a:ext cx="5264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60E1FC-D544-47FC-A641-E97D5C5D61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91582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95960" rtl="0" eaLnBrk="1" latinLnBrk="0" hangingPunct="1">
      <a:defRPr sz="915" kern="1200">
        <a:solidFill>
          <a:schemeClr val="tx1"/>
        </a:solidFill>
        <a:latin typeface="+mn-lt"/>
        <a:ea typeface="+mn-ea"/>
        <a:cs typeface="+mn-cs"/>
      </a:defRPr>
    </a:lvl1pPr>
    <a:lvl2pPr marL="347980" algn="l" defTabSz="695960" rtl="0" eaLnBrk="1" latinLnBrk="0" hangingPunct="1">
      <a:defRPr sz="915" kern="1200">
        <a:solidFill>
          <a:schemeClr val="tx1"/>
        </a:solidFill>
        <a:latin typeface="+mn-lt"/>
        <a:ea typeface="+mn-ea"/>
        <a:cs typeface="+mn-cs"/>
      </a:defRPr>
    </a:lvl2pPr>
    <a:lvl3pPr marL="695960" algn="l" defTabSz="695960" rtl="0" eaLnBrk="1" latinLnBrk="0" hangingPunct="1">
      <a:defRPr sz="915" kern="1200">
        <a:solidFill>
          <a:schemeClr val="tx1"/>
        </a:solidFill>
        <a:latin typeface="+mn-lt"/>
        <a:ea typeface="+mn-ea"/>
        <a:cs typeface="+mn-cs"/>
      </a:defRPr>
    </a:lvl3pPr>
    <a:lvl4pPr marL="1043940" algn="l" defTabSz="695960" rtl="0" eaLnBrk="1" latinLnBrk="0" hangingPunct="1">
      <a:defRPr sz="915" kern="1200">
        <a:solidFill>
          <a:schemeClr val="tx1"/>
        </a:solidFill>
        <a:latin typeface="+mn-lt"/>
        <a:ea typeface="+mn-ea"/>
        <a:cs typeface="+mn-cs"/>
      </a:defRPr>
    </a:lvl4pPr>
    <a:lvl5pPr marL="1392555" algn="l" defTabSz="695960" rtl="0" eaLnBrk="1" latinLnBrk="0" hangingPunct="1">
      <a:defRPr sz="915" kern="1200">
        <a:solidFill>
          <a:schemeClr val="tx1"/>
        </a:solidFill>
        <a:latin typeface="+mn-lt"/>
        <a:ea typeface="+mn-ea"/>
        <a:cs typeface="+mn-cs"/>
      </a:defRPr>
    </a:lvl5pPr>
    <a:lvl6pPr marL="1740535" algn="l" defTabSz="695960" rtl="0" eaLnBrk="1" latinLnBrk="0" hangingPunct="1">
      <a:defRPr sz="915" kern="1200">
        <a:solidFill>
          <a:schemeClr val="tx1"/>
        </a:solidFill>
        <a:latin typeface="+mn-lt"/>
        <a:ea typeface="+mn-ea"/>
        <a:cs typeface="+mn-cs"/>
      </a:defRPr>
    </a:lvl6pPr>
    <a:lvl7pPr marL="2088515" algn="l" defTabSz="695960" rtl="0" eaLnBrk="1" latinLnBrk="0" hangingPunct="1">
      <a:defRPr sz="915" kern="1200">
        <a:solidFill>
          <a:schemeClr val="tx1"/>
        </a:solidFill>
        <a:latin typeface="+mn-lt"/>
        <a:ea typeface="+mn-ea"/>
        <a:cs typeface="+mn-cs"/>
      </a:defRPr>
    </a:lvl7pPr>
    <a:lvl8pPr marL="2436495" algn="l" defTabSz="695960" rtl="0" eaLnBrk="1" latinLnBrk="0" hangingPunct="1">
      <a:defRPr sz="915" kern="1200">
        <a:solidFill>
          <a:schemeClr val="tx1"/>
        </a:solidFill>
        <a:latin typeface="+mn-lt"/>
        <a:ea typeface="+mn-ea"/>
        <a:cs typeface="+mn-cs"/>
      </a:defRPr>
    </a:lvl8pPr>
    <a:lvl9pPr marL="2784475" algn="l" defTabSz="695960" rtl="0" eaLnBrk="1" latinLnBrk="0" hangingPunct="1">
      <a:defRPr sz="91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796925" y="1143000"/>
            <a:ext cx="526415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60E1FC-D544-47FC-A641-E97D5C5D6108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796925" y="1143000"/>
            <a:ext cx="526415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60E1FC-D544-47FC-A641-E97D5C5D6108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796925" y="1143000"/>
            <a:ext cx="526415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60E1FC-D544-47FC-A641-E97D5C5D6108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796925" y="1143000"/>
            <a:ext cx="526415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60E1FC-D544-47FC-A641-E97D5C5D6108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796925" y="1143000"/>
            <a:ext cx="526415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60E1FC-D544-47FC-A641-E97D5C5D6108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796925" y="1143000"/>
            <a:ext cx="526415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60E1FC-D544-47FC-A641-E97D5C5D6108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796925" y="1143000"/>
            <a:ext cx="526415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60E1FC-D544-47FC-A641-E97D5C5D6108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796925" y="1143000"/>
            <a:ext cx="526415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60E1FC-D544-47FC-A641-E97D5C5D6108}" type="slidenum">
              <a:rPr lang="zh-CN" altLang="en-US" smtClean="0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796925" y="1143000"/>
            <a:ext cx="526415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60E1FC-D544-47FC-A641-E97D5C5D6108}" type="slidenum">
              <a:rPr lang="zh-CN" altLang="en-US" smtClean="0"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796925" y="1143000"/>
            <a:ext cx="526415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DFD4D3-9565-4F24-A24E-E63553120A49}" type="slidenum">
              <a:rPr lang="zh-CN" altLang="en-US" smtClean="0"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796925" y="1143000"/>
            <a:ext cx="526415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60E1FC-D544-47FC-A641-E97D5C5D6108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796925" y="1143000"/>
            <a:ext cx="526415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60E1FC-D544-47FC-A641-E97D5C5D6108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796925" y="1143000"/>
            <a:ext cx="526415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60E1FC-D544-47FC-A641-E97D5C5D6108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796925" y="1143000"/>
            <a:ext cx="526415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60E1FC-D544-47FC-A641-E97D5C5D6108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796925" y="1143000"/>
            <a:ext cx="526415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60E1FC-D544-47FC-A641-E97D5C5D6108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796925" y="1143000"/>
            <a:ext cx="526415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60E1FC-D544-47FC-A641-E97D5C5D6108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796925" y="1143000"/>
            <a:ext cx="526415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60E1FC-D544-47FC-A641-E97D5C5D6108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796925" y="1143000"/>
            <a:ext cx="526415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60E1FC-D544-47FC-A641-E97D5C5D6108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77108"/>
            <a:ext cx="6858000" cy="1865865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814928"/>
            <a:ext cx="6858000" cy="129394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967370"/>
            <a:ext cx="2057400" cy="285338"/>
          </a:xfrm>
          <a:prstGeom prst="rect">
            <a:avLst/>
          </a:prstGeom>
        </p:spPr>
        <p:txBody>
          <a:bodyPr/>
          <a:lstStyle/>
          <a:p>
            <a:fld id="{5B6624F0-1823-4D02-A1E3-E26D16A56232}" type="datetimeFigureOut">
              <a:rPr lang="zh-CN" altLang="en-US" smtClean="0"/>
              <a:t>2017/12/29/Friday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967370"/>
            <a:ext cx="3086100" cy="285338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1" y="4967370"/>
            <a:ext cx="2057400" cy="285338"/>
          </a:xfrm>
          <a:prstGeom prst="rect">
            <a:avLst/>
          </a:prstGeom>
        </p:spPr>
        <p:txBody>
          <a:bodyPr/>
          <a:lstStyle/>
          <a:p>
            <a:fld id="{574D2D84-E4C3-4415-B0CB-B6A7FDBDC1E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85341"/>
            <a:ext cx="7886700" cy="103590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426692"/>
            <a:ext cx="7886700" cy="340049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967370"/>
            <a:ext cx="2057400" cy="285338"/>
          </a:xfrm>
          <a:prstGeom prst="rect">
            <a:avLst/>
          </a:prstGeom>
        </p:spPr>
        <p:txBody>
          <a:bodyPr/>
          <a:lstStyle/>
          <a:p>
            <a:fld id="{5B6624F0-1823-4D02-A1E3-E26D16A56232}" type="datetimeFigureOut">
              <a:rPr lang="zh-CN" altLang="en-US" smtClean="0"/>
              <a:t>2017/12/29/Friday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967370"/>
            <a:ext cx="3086100" cy="285338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1" y="4967370"/>
            <a:ext cx="2057400" cy="285338"/>
          </a:xfrm>
          <a:prstGeom prst="rect">
            <a:avLst/>
          </a:prstGeom>
        </p:spPr>
        <p:txBody>
          <a:bodyPr/>
          <a:lstStyle/>
          <a:p>
            <a:fld id="{574D2D84-E4C3-4415-B0CB-B6A7FDBDC1E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85338"/>
            <a:ext cx="1971675" cy="45418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85338"/>
            <a:ext cx="5800725" cy="45418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967370"/>
            <a:ext cx="2057400" cy="285338"/>
          </a:xfrm>
          <a:prstGeom prst="rect">
            <a:avLst/>
          </a:prstGeom>
        </p:spPr>
        <p:txBody>
          <a:bodyPr/>
          <a:lstStyle/>
          <a:p>
            <a:fld id="{5B6624F0-1823-4D02-A1E3-E26D16A56232}" type="datetimeFigureOut">
              <a:rPr lang="zh-CN" altLang="en-US" smtClean="0"/>
              <a:t>2017/12/29/Friday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967370"/>
            <a:ext cx="3086100" cy="285338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1" y="4967370"/>
            <a:ext cx="2057400" cy="285338"/>
          </a:xfrm>
          <a:prstGeom prst="rect">
            <a:avLst/>
          </a:prstGeom>
        </p:spPr>
        <p:txBody>
          <a:bodyPr/>
          <a:lstStyle/>
          <a:p>
            <a:fld id="{574D2D84-E4C3-4415-B0CB-B6A7FDBDC1E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85341"/>
            <a:ext cx="7886700" cy="103590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26692"/>
            <a:ext cx="7886700" cy="340049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967370"/>
            <a:ext cx="2057400" cy="285338"/>
          </a:xfrm>
          <a:prstGeom prst="rect">
            <a:avLst/>
          </a:prstGeom>
        </p:spPr>
        <p:txBody>
          <a:bodyPr/>
          <a:lstStyle/>
          <a:p>
            <a:fld id="{5B6624F0-1823-4D02-A1E3-E26D16A56232}" type="datetimeFigureOut">
              <a:rPr lang="zh-CN" altLang="en-US" smtClean="0"/>
              <a:t>2017/12/29/Friday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967370"/>
            <a:ext cx="3086100" cy="285338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1" y="4967370"/>
            <a:ext cx="2057400" cy="285338"/>
          </a:xfrm>
          <a:prstGeom prst="rect">
            <a:avLst/>
          </a:prstGeom>
        </p:spPr>
        <p:txBody>
          <a:bodyPr/>
          <a:lstStyle/>
          <a:p>
            <a:fld id="{574D2D84-E4C3-4415-B0CB-B6A7FDBDC1E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336131"/>
            <a:ext cx="7886700" cy="2229361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9" y="3586581"/>
            <a:ext cx="7886700" cy="117236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967370"/>
            <a:ext cx="2057400" cy="285338"/>
          </a:xfrm>
          <a:prstGeom prst="rect">
            <a:avLst/>
          </a:prstGeom>
        </p:spPr>
        <p:txBody>
          <a:bodyPr/>
          <a:lstStyle/>
          <a:p>
            <a:fld id="{5B6624F0-1823-4D02-A1E3-E26D16A56232}" type="datetimeFigureOut">
              <a:rPr lang="zh-CN" altLang="en-US" smtClean="0"/>
              <a:t>2017/12/29/Friday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967370"/>
            <a:ext cx="3086100" cy="285338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1" y="4967370"/>
            <a:ext cx="2057400" cy="285338"/>
          </a:xfrm>
          <a:prstGeom prst="rect">
            <a:avLst/>
          </a:prstGeom>
        </p:spPr>
        <p:txBody>
          <a:bodyPr/>
          <a:lstStyle/>
          <a:p>
            <a:fld id="{574D2D84-E4C3-4415-B0CB-B6A7FDBDC1E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85341"/>
            <a:ext cx="7886700" cy="103590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426692"/>
            <a:ext cx="3886200" cy="340049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426692"/>
            <a:ext cx="3886200" cy="340049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967370"/>
            <a:ext cx="2057400" cy="285338"/>
          </a:xfrm>
          <a:prstGeom prst="rect">
            <a:avLst/>
          </a:prstGeom>
        </p:spPr>
        <p:txBody>
          <a:bodyPr/>
          <a:lstStyle/>
          <a:p>
            <a:fld id="{5B6624F0-1823-4D02-A1E3-E26D16A56232}" type="datetimeFigureOut">
              <a:rPr lang="zh-CN" altLang="en-US" smtClean="0"/>
              <a:t>2017/12/29/Friday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967370"/>
            <a:ext cx="3086100" cy="285338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1" y="4967370"/>
            <a:ext cx="2057400" cy="285338"/>
          </a:xfrm>
          <a:prstGeom prst="rect">
            <a:avLst/>
          </a:prstGeom>
        </p:spPr>
        <p:txBody>
          <a:bodyPr/>
          <a:lstStyle/>
          <a:p>
            <a:fld id="{574D2D84-E4C3-4415-B0CB-B6A7FDBDC1E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85341"/>
            <a:ext cx="7886700" cy="103590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313798"/>
            <a:ext cx="3868340" cy="64387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957672"/>
            <a:ext cx="3868340" cy="28794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313798"/>
            <a:ext cx="3887391" cy="64387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957672"/>
            <a:ext cx="3887391" cy="28794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4967370"/>
            <a:ext cx="2057400" cy="285338"/>
          </a:xfrm>
          <a:prstGeom prst="rect">
            <a:avLst/>
          </a:prstGeom>
        </p:spPr>
        <p:txBody>
          <a:bodyPr/>
          <a:lstStyle/>
          <a:p>
            <a:fld id="{5B6624F0-1823-4D02-A1E3-E26D16A56232}" type="datetimeFigureOut">
              <a:rPr lang="zh-CN" altLang="en-US" smtClean="0"/>
              <a:t>2017/12/29/Friday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4967370"/>
            <a:ext cx="3086100" cy="285338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1" y="4967370"/>
            <a:ext cx="2057400" cy="285338"/>
          </a:xfrm>
          <a:prstGeom prst="rect">
            <a:avLst/>
          </a:prstGeom>
        </p:spPr>
        <p:txBody>
          <a:bodyPr/>
          <a:lstStyle/>
          <a:p>
            <a:fld id="{574D2D84-E4C3-4415-B0CB-B6A7FDBDC1E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85341"/>
            <a:ext cx="7886700" cy="103590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4967370"/>
            <a:ext cx="2057400" cy="285338"/>
          </a:xfrm>
          <a:prstGeom prst="rect">
            <a:avLst/>
          </a:prstGeom>
        </p:spPr>
        <p:txBody>
          <a:bodyPr/>
          <a:lstStyle/>
          <a:p>
            <a:fld id="{5B6624F0-1823-4D02-A1E3-E26D16A56232}" type="datetimeFigureOut">
              <a:rPr lang="zh-CN" altLang="en-US" smtClean="0"/>
              <a:t>2017/12/29/Friday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4967370"/>
            <a:ext cx="3086100" cy="285338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1" y="4967370"/>
            <a:ext cx="2057400" cy="285338"/>
          </a:xfrm>
          <a:prstGeom prst="rect">
            <a:avLst/>
          </a:prstGeom>
        </p:spPr>
        <p:txBody>
          <a:bodyPr/>
          <a:lstStyle/>
          <a:p>
            <a:fld id="{574D2D84-E4C3-4415-B0CB-B6A7FDBDC1E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4967370"/>
            <a:ext cx="2057400" cy="285338"/>
          </a:xfrm>
          <a:prstGeom prst="rect">
            <a:avLst/>
          </a:prstGeom>
        </p:spPr>
        <p:txBody>
          <a:bodyPr/>
          <a:lstStyle/>
          <a:p>
            <a:fld id="{5B6624F0-1823-4D02-A1E3-E26D16A56232}" type="datetimeFigureOut">
              <a:rPr lang="zh-CN" altLang="en-US" smtClean="0"/>
              <a:t>2017/12/29/Friday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4967370"/>
            <a:ext cx="3086100" cy="285338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1" y="4967370"/>
            <a:ext cx="2057400" cy="285338"/>
          </a:xfrm>
          <a:prstGeom prst="rect">
            <a:avLst/>
          </a:prstGeom>
        </p:spPr>
        <p:txBody>
          <a:bodyPr/>
          <a:lstStyle/>
          <a:p>
            <a:fld id="{574D2D84-E4C3-4415-B0CB-B6A7FDBDC1E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57295"/>
            <a:ext cx="2949178" cy="1250527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71655"/>
            <a:ext cx="4629150" cy="380864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607822"/>
            <a:ext cx="2949178" cy="297868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967370"/>
            <a:ext cx="2057400" cy="285338"/>
          </a:xfrm>
          <a:prstGeom prst="rect">
            <a:avLst/>
          </a:prstGeom>
        </p:spPr>
        <p:txBody>
          <a:bodyPr/>
          <a:lstStyle/>
          <a:p>
            <a:fld id="{5B6624F0-1823-4D02-A1E3-E26D16A56232}" type="datetimeFigureOut">
              <a:rPr lang="zh-CN" altLang="en-US" smtClean="0"/>
              <a:t>2017/12/29/Friday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967370"/>
            <a:ext cx="3086100" cy="285338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1" y="4967370"/>
            <a:ext cx="2057400" cy="285338"/>
          </a:xfrm>
          <a:prstGeom prst="rect">
            <a:avLst/>
          </a:prstGeom>
        </p:spPr>
        <p:txBody>
          <a:bodyPr/>
          <a:lstStyle/>
          <a:p>
            <a:fld id="{574D2D84-E4C3-4415-B0CB-B6A7FDBDC1E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57295"/>
            <a:ext cx="2949178" cy="1250527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71655"/>
            <a:ext cx="4629150" cy="3808648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607822"/>
            <a:ext cx="2949178" cy="297868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967370"/>
            <a:ext cx="2057400" cy="285338"/>
          </a:xfrm>
          <a:prstGeom prst="rect">
            <a:avLst/>
          </a:prstGeom>
        </p:spPr>
        <p:txBody>
          <a:bodyPr/>
          <a:lstStyle/>
          <a:p>
            <a:fld id="{5B6624F0-1823-4D02-A1E3-E26D16A56232}" type="datetimeFigureOut">
              <a:rPr lang="zh-CN" altLang="en-US" smtClean="0"/>
              <a:t>2017/12/29/Friday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967370"/>
            <a:ext cx="3086100" cy="285338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1" y="4967370"/>
            <a:ext cx="2057400" cy="285338"/>
          </a:xfrm>
          <a:prstGeom prst="rect">
            <a:avLst/>
          </a:prstGeom>
        </p:spPr>
        <p:txBody>
          <a:bodyPr/>
          <a:lstStyle/>
          <a:p>
            <a:fld id="{574D2D84-E4C3-4415-B0CB-B6A7FDBDC1E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13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V="1">
            <a:off x="-12699" y="-12700"/>
            <a:ext cx="9270999" cy="53721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-524936" y="-152400"/>
            <a:ext cx="10519209" cy="6111137"/>
          </a:xfrm>
          <a:prstGeom prst="rect">
            <a:avLst/>
          </a:prstGeom>
        </p:spPr>
      </p:pic>
      <p:sp>
        <p:nvSpPr>
          <p:cNvPr id="7" name="TextBox 12"/>
          <p:cNvSpPr txBox="1"/>
          <p:nvPr/>
        </p:nvSpPr>
        <p:spPr>
          <a:xfrm>
            <a:off x="1845733" y="1660312"/>
            <a:ext cx="5274995" cy="1159952"/>
          </a:xfrm>
          <a:prstGeom prst="rect">
            <a:avLst/>
          </a:prstGeom>
          <a:noFill/>
        </p:spPr>
        <p:txBody>
          <a:bodyPr wrap="square" lIns="51453" tIns="25727" rIns="51453" bIns="25727" rtlCol="0" anchor="ctr">
            <a:spAutoFit/>
          </a:bodyPr>
          <a:lstStyle>
            <a:defPPr>
              <a:defRPr lang="zh-CN"/>
            </a:defPPr>
            <a:lvl1pPr algn="ctr">
              <a:defRPr sz="6000" b="1"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sz="7200" b="0" dirty="0">
                <a:solidFill>
                  <a:schemeClr val="accent6">
                    <a:lumMod val="50000"/>
                  </a:schemeClr>
                </a:solidFill>
              </a:rPr>
              <a:t>市场营销学</a:t>
            </a:r>
            <a:endParaRPr lang="zh-CN" altLang="en-US" sz="7200" b="0" spc="300" dirty="0">
              <a:solidFill>
                <a:schemeClr val="accent6">
                  <a:lumMod val="50000"/>
                </a:schemeClr>
              </a:solidFill>
              <a:latin typeface="方正兰亭粗黑_GBK" panose="02000000000000000000" pitchFamily="2" charset="-122"/>
              <a:ea typeface="方正兰亭粗黑_GBK" panose="02000000000000000000" pitchFamily="2" charset="-122"/>
            </a:endParaRPr>
          </a:p>
        </p:txBody>
      </p:sp>
      <p:pic>
        <p:nvPicPr>
          <p:cNvPr id="15" name="图片占位符 1"/>
          <p:cNvPicPr>
            <a:picLocks noChangeAspect="1"/>
          </p:cNvPicPr>
          <p:nvPr/>
        </p:nvPicPr>
        <p:blipFill>
          <a:blip r:embed="rId4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7856" y="332534"/>
            <a:ext cx="1031164" cy="1031164"/>
          </a:xfrm>
          <a:prstGeom prst="ellipse">
            <a:avLst/>
          </a:prstGeom>
          <a:blipFill>
            <a:blip r:embed="rId5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57150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</a:ln>
          <a:effectLst>
            <a:outerShdw blurRad="228600" dist="114300" dir="6840000" sx="99000" sy="99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418703" y="33866"/>
            <a:ext cx="2646878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solidFill>
                  <a:srgbClr val="17695D"/>
                </a:solidFill>
                <a:latin typeface="华文黑体"/>
                <a:ea typeface="华文黑体"/>
              </a:rPr>
              <a:t>公司微观环境</a:t>
            </a:r>
            <a:endParaRPr lang="zh-CN" altLang="en-US" sz="3200" dirty="0">
              <a:solidFill>
                <a:srgbClr val="17695D"/>
              </a:solidFill>
              <a:latin typeface="华文黑体"/>
              <a:ea typeface="华文黑体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10885" y="144693"/>
            <a:ext cx="283029" cy="402896"/>
            <a:chOff x="-10886" y="525690"/>
            <a:chExt cx="283029" cy="402896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3"/>
            <a:srcRect l="7026" t="47619" r="90287" b="37566"/>
            <a:stretch>
              <a:fillRect/>
            </a:stretch>
          </p:blipFill>
          <p:spPr>
            <a:xfrm>
              <a:off x="-10886" y="525690"/>
              <a:ext cx="283029" cy="402896"/>
            </a:xfrm>
            <a:prstGeom prst="rect">
              <a:avLst/>
            </a:prstGeom>
          </p:spPr>
        </p:pic>
        <p:sp>
          <p:nvSpPr>
            <p:cNvPr id="63" name="Freeform 5"/>
            <p:cNvSpPr/>
            <p:nvPr/>
          </p:nvSpPr>
          <p:spPr bwMode="auto">
            <a:xfrm>
              <a:off x="20276" y="637025"/>
              <a:ext cx="221544" cy="222748"/>
            </a:xfrm>
            <a:custGeom>
              <a:avLst/>
              <a:gdLst>
                <a:gd name="T0" fmla="*/ 348 w 407"/>
                <a:gd name="T1" fmla="*/ 0 h 407"/>
                <a:gd name="T2" fmla="*/ 407 w 407"/>
                <a:gd name="T3" fmla="*/ 0 h 407"/>
                <a:gd name="T4" fmla="*/ 407 w 407"/>
                <a:gd name="T5" fmla="*/ 407 h 407"/>
                <a:gd name="T6" fmla="*/ 0 w 407"/>
                <a:gd name="T7" fmla="*/ 407 h 407"/>
                <a:gd name="T8" fmla="*/ 0 w 407"/>
                <a:gd name="T9" fmla="*/ 354 h 407"/>
                <a:gd name="T10" fmla="*/ 307 w 407"/>
                <a:gd name="T11" fmla="*/ 354 h 407"/>
                <a:gd name="T12" fmla="*/ 1 w 407"/>
                <a:gd name="T13" fmla="*/ 47 h 407"/>
                <a:gd name="T14" fmla="*/ 43 w 407"/>
                <a:gd name="T15" fmla="*/ 5 h 407"/>
                <a:gd name="T16" fmla="*/ 348 w 407"/>
                <a:gd name="T17" fmla="*/ 310 h 407"/>
                <a:gd name="T18" fmla="*/ 348 w 407"/>
                <a:gd name="T19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7" h="407">
                  <a:moveTo>
                    <a:pt x="348" y="0"/>
                  </a:moveTo>
                  <a:lnTo>
                    <a:pt x="407" y="0"/>
                  </a:lnTo>
                  <a:lnTo>
                    <a:pt x="407" y="407"/>
                  </a:lnTo>
                  <a:lnTo>
                    <a:pt x="0" y="407"/>
                  </a:lnTo>
                  <a:lnTo>
                    <a:pt x="0" y="354"/>
                  </a:lnTo>
                  <a:lnTo>
                    <a:pt x="307" y="354"/>
                  </a:lnTo>
                  <a:lnTo>
                    <a:pt x="1" y="47"/>
                  </a:lnTo>
                  <a:lnTo>
                    <a:pt x="43" y="5"/>
                  </a:lnTo>
                  <a:lnTo>
                    <a:pt x="348" y="310"/>
                  </a:lnTo>
                  <a:lnTo>
                    <a:pt x="34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7470" tIns="33735" rIns="67470" bIns="33735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40266" y="605798"/>
            <a:ext cx="8517468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华文黑体"/>
                <a:ea typeface="华文黑体"/>
              </a:rPr>
              <a:t>六、公众</a:t>
            </a:r>
          </a:p>
          <a:p>
            <a:pPr indent="439738"/>
            <a:r>
              <a:rPr lang="zh-CN" altLang="en-US" sz="1800" dirty="0">
                <a:latin typeface="华文黑体"/>
                <a:ea typeface="华文黑体"/>
              </a:rPr>
              <a:t>公司的营销环境还包括各种公众因素</a:t>
            </a:r>
            <a:r>
              <a:rPr lang="en-US" altLang="zh-CN" sz="1800" dirty="0">
                <a:latin typeface="华文黑体"/>
                <a:ea typeface="华文黑体"/>
              </a:rPr>
              <a:t>.</a:t>
            </a:r>
            <a:r>
              <a:rPr lang="zh-CN" altLang="en-US" sz="1800" dirty="0">
                <a:latin typeface="华文黑体"/>
                <a:ea typeface="华文黑体"/>
              </a:rPr>
              <a:t>公众是指对一个组织实现其目标的能力有兴</a:t>
            </a:r>
            <a:r>
              <a:rPr lang="zh-CN" altLang="en-US" sz="1800" dirty="0" smtClean="0">
                <a:latin typeface="华文黑体"/>
                <a:ea typeface="华文黑体"/>
              </a:rPr>
              <a:t>趣或有影响</a:t>
            </a:r>
            <a:r>
              <a:rPr lang="zh-CN" altLang="en-US" sz="1800" dirty="0">
                <a:latin typeface="华文黑体"/>
                <a:ea typeface="华文黑体"/>
              </a:rPr>
              <a:t>的任何团体</a:t>
            </a:r>
            <a:r>
              <a:rPr lang="en-US" altLang="zh-CN" sz="1800" dirty="0">
                <a:latin typeface="华文黑体"/>
                <a:ea typeface="华文黑体"/>
              </a:rPr>
              <a:t>.</a:t>
            </a:r>
            <a:r>
              <a:rPr lang="zh-CN" altLang="en-US" sz="1800" dirty="0">
                <a:latin typeface="华文黑体"/>
                <a:ea typeface="华文黑体"/>
              </a:rPr>
              <a:t>公众类型分为七类</a:t>
            </a:r>
            <a:r>
              <a:rPr lang="en-US" altLang="zh-CN" sz="1800" dirty="0">
                <a:latin typeface="华文黑体"/>
                <a:ea typeface="华文黑体"/>
              </a:rPr>
              <a:t>:</a:t>
            </a:r>
            <a:r>
              <a:rPr lang="zh-CN" altLang="en-US" sz="1800" dirty="0">
                <a:latin typeface="华文黑体"/>
                <a:ea typeface="华文黑体"/>
              </a:rPr>
              <a:t>金融公众、媒体公众、政府公众、市民行动公众</a:t>
            </a:r>
            <a:r>
              <a:rPr lang="zh-CN" altLang="en-US" sz="1800" dirty="0" smtClean="0">
                <a:latin typeface="华文黑体"/>
                <a:ea typeface="华文黑体"/>
              </a:rPr>
              <a:t>、当地公众</a:t>
            </a:r>
            <a:r>
              <a:rPr lang="zh-CN" altLang="en-US" sz="1800" dirty="0">
                <a:latin typeface="华文黑体"/>
                <a:ea typeface="华文黑体"/>
              </a:rPr>
              <a:t>、一般公众和内部公众</a:t>
            </a:r>
            <a:r>
              <a:rPr lang="en-US" altLang="zh-CN" sz="1800" dirty="0">
                <a:latin typeface="华文黑体"/>
                <a:ea typeface="华文黑体"/>
              </a:rPr>
              <a:t>.</a:t>
            </a:r>
          </a:p>
          <a:p>
            <a:pPr indent="439738"/>
            <a:r>
              <a:rPr lang="zh-CN" altLang="en-US" sz="1800" dirty="0">
                <a:latin typeface="华文黑体"/>
                <a:ea typeface="华文黑体"/>
              </a:rPr>
              <a:t>金融公众指的是企业的各种金融关系</a:t>
            </a:r>
            <a:r>
              <a:rPr lang="en-US" altLang="zh-CN" sz="1800" dirty="0">
                <a:latin typeface="华文黑体"/>
                <a:ea typeface="华文黑体"/>
              </a:rPr>
              <a:t>,</a:t>
            </a:r>
            <a:r>
              <a:rPr lang="zh-CN" altLang="en-US" sz="1800" dirty="0">
                <a:latin typeface="华文黑体"/>
                <a:ea typeface="华文黑体"/>
              </a:rPr>
              <a:t>如银行、保险等直接给企业资金支持的部门</a:t>
            </a:r>
            <a:r>
              <a:rPr lang="en-US" altLang="zh-CN" sz="1800" dirty="0">
                <a:latin typeface="华文黑体"/>
                <a:ea typeface="华文黑体"/>
              </a:rPr>
              <a:t>,</a:t>
            </a:r>
            <a:r>
              <a:rPr lang="zh-CN" altLang="en-US" sz="1800" dirty="0" smtClean="0">
                <a:latin typeface="华文黑体"/>
                <a:ea typeface="华文黑体"/>
              </a:rPr>
              <a:t>这些部门对企业</a:t>
            </a:r>
            <a:r>
              <a:rPr lang="zh-CN" altLang="en-US" sz="1800" dirty="0">
                <a:latin typeface="华文黑体"/>
                <a:ea typeface="华文黑体"/>
              </a:rPr>
              <a:t>的看法</a:t>
            </a:r>
            <a:r>
              <a:rPr lang="en-US" altLang="zh-CN" sz="1800" dirty="0">
                <a:latin typeface="华文黑体"/>
                <a:ea typeface="华文黑体"/>
              </a:rPr>
              <a:t>,</a:t>
            </a:r>
            <a:r>
              <a:rPr lang="zh-CN" altLang="en-US" sz="1800" dirty="0">
                <a:latin typeface="华文黑体"/>
                <a:ea typeface="华文黑体"/>
              </a:rPr>
              <a:t>即企业在他们心目中的印象会直接影响企业的发展</a:t>
            </a:r>
            <a:r>
              <a:rPr lang="en-US" altLang="zh-CN" sz="1800" dirty="0">
                <a:latin typeface="华文黑体"/>
                <a:ea typeface="华文黑体"/>
              </a:rPr>
              <a:t>.</a:t>
            </a:r>
            <a:r>
              <a:rPr lang="zh-CN" altLang="en-US" sz="1800" dirty="0">
                <a:latin typeface="华文黑体"/>
                <a:ea typeface="华文黑体"/>
              </a:rPr>
              <a:t>媒体公众</a:t>
            </a:r>
            <a:r>
              <a:rPr lang="zh-CN" altLang="en-US" sz="1800" dirty="0" smtClean="0">
                <a:latin typeface="华文黑体"/>
                <a:ea typeface="华文黑体"/>
              </a:rPr>
              <a:t>指的是企业</a:t>
            </a:r>
            <a:r>
              <a:rPr lang="zh-CN" altLang="en-US" sz="1800" dirty="0">
                <a:latin typeface="华文黑体"/>
                <a:ea typeface="华文黑体"/>
              </a:rPr>
              <a:t>与媒体的关系</a:t>
            </a:r>
            <a:r>
              <a:rPr lang="en-US" altLang="zh-CN" sz="1800" dirty="0">
                <a:latin typeface="华文黑体"/>
                <a:ea typeface="华文黑体"/>
              </a:rPr>
              <a:t>,</a:t>
            </a:r>
            <a:r>
              <a:rPr lang="zh-CN" altLang="en-US" sz="1800" dirty="0">
                <a:latin typeface="华文黑体"/>
                <a:ea typeface="华文黑体"/>
              </a:rPr>
              <a:t>如果媒体给企业制造负面新闻会严重影响企业的发展</a:t>
            </a:r>
            <a:r>
              <a:rPr lang="en-US" altLang="zh-CN" sz="1800" dirty="0">
                <a:latin typeface="华文黑体"/>
                <a:ea typeface="华文黑体"/>
              </a:rPr>
              <a:t>.</a:t>
            </a:r>
            <a:r>
              <a:rPr lang="zh-CN" altLang="en-US" sz="1800" dirty="0" smtClean="0">
                <a:latin typeface="华文黑体"/>
                <a:ea typeface="华文黑体"/>
              </a:rPr>
              <a:t>政府公众就是指企业</a:t>
            </a:r>
            <a:r>
              <a:rPr lang="zh-CN" altLang="en-US" sz="1800" dirty="0">
                <a:latin typeface="华文黑体"/>
                <a:ea typeface="华文黑体"/>
              </a:rPr>
              <a:t>与政府的关系</a:t>
            </a:r>
            <a:r>
              <a:rPr lang="en-US" altLang="zh-CN" sz="1800" dirty="0">
                <a:latin typeface="华文黑体"/>
                <a:ea typeface="华文黑体"/>
              </a:rPr>
              <a:t>.</a:t>
            </a:r>
            <a:r>
              <a:rPr lang="zh-CN" altLang="en-US" sz="1800" dirty="0">
                <a:latin typeface="华文黑体"/>
                <a:ea typeface="华文黑体"/>
              </a:rPr>
              <a:t>市民行动公众、当地公众和一般公众这三个公众类型</a:t>
            </a:r>
            <a:r>
              <a:rPr lang="zh-CN" altLang="en-US" sz="1800" dirty="0" smtClean="0">
                <a:latin typeface="华文黑体"/>
                <a:ea typeface="华文黑体"/>
              </a:rPr>
              <a:t>在国内还较难</a:t>
            </a:r>
            <a:r>
              <a:rPr lang="zh-CN" altLang="en-US" sz="1800" dirty="0">
                <a:latin typeface="华文黑体"/>
                <a:ea typeface="华文黑体"/>
              </a:rPr>
              <a:t>理解</a:t>
            </a:r>
            <a:r>
              <a:rPr lang="en-US" altLang="zh-CN" sz="1800" dirty="0">
                <a:latin typeface="华文黑体"/>
                <a:ea typeface="华文黑体"/>
              </a:rPr>
              <a:t>.</a:t>
            </a:r>
            <a:r>
              <a:rPr lang="zh-CN" altLang="en-US" sz="1800" dirty="0">
                <a:latin typeface="华文黑体"/>
                <a:ea typeface="华文黑体"/>
              </a:rPr>
              <a:t>市民行动公众在国外非常盛行</a:t>
            </a:r>
            <a:r>
              <a:rPr lang="en-US" altLang="zh-CN" sz="1800" dirty="0">
                <a:latin typeface="华文黑体"/>
                <a:ea typeface="华文黑体"/>
              </a:rPr>
              <a:t>,</a:t>
            </a:r>
            <a:r>
              <a:rPr lang="zh-CN" altLang="en-US" sz="1800" dirty="0">
                <a:latin typeface="华文黑体"/>
                <a:ea typeface="华文黑体"/>
              </a:rPr>
              <a:t>各种消费团体都是民间组织</a:t>
            </a:r>
            <a:r>
              <a:rPr lang="en-US" altLang="zh-CN" sz="1800" dirty="0">
                <a:latin typeface="华文黑体"/>
                <a:ea typeface="华文黑体"/>
              </a:rPr>
              <a:t>.</a:t>
            </a:r>
            <a:r>
              <a:rPr lang="zh-CN" altLang="en-US" sz="1800" dirty="0" smtClean="0">
                <a:latin typeface="华文黑体"/>
                <a:ea typeface="华文黑体"/>
              </a:rPr>
              <a:t>当地公众是指企业所在地的</a:t>
            </a:r>
            <a:r>
              <a:rPr lang="zh-CN" altLang="en-US" sz="1800" dirty="0">
                <a:latin typeface="华文黑体"/>
                <a:ea typeface="华文黑体"/>
              </a:rPr>
              <a:t>一般的市民</a:t>
            </a:r>
            <a:r>
              <a:rPr lang="en-US" altLang="zh-CN" sz="1800" dirty="0">
                <a:latin typeface="华文黑体"/>
                <a:ea typeface="华文黑体"/>
              </a:rPr>
              <a:t>,</a:t>
            </a:r>
            <a:r>
              <a:rPr lang="zh-CN" altLang="en-US" sz="1800" dirty="0">
                <a:latin typeface="华文黑体"/>
                <a:ea typeface="华文黑体"/>
              </a:rPr>
              <a:t>对企业的影响也比较大</a:t>
            </a:r>
            <a:r>
              <a:rPr lang="en-US" altLang="zh-CN" sz="1800" dirty="0">
                <a:latin typeface="华文黑体"/>
                <a:ea typeface="华文黑体"/>
              </a:rPr>
              <a:t>.</a:t>
            </a:r>
            <a:r>
              <a:rPr lang="zh-CN" altLang="en-US" sz="1800" dirty="0">
                <a:latin typeface="华文黑体"/>
                <a:ea typeface="华文黑体"/>
              </a:rPr>
              <a:t>一般公众主要指的是老百姓的舆论</a:t>
            </a:r>
            <a:r>
              <a:rPr lang="en-US" altLang="zh-CN" sz="1800" dirty="0">
                <a:latin typeface="华文黑体"/>
                <a:ea typeface="华文黑体"/>
              </a:rPr>
              <a:t>,</a:t>
            </a:r>
            <a:r>
              <a:rPr lang="zh-CN" altLang="en-US" sz="1800" dirty="0">
                <a:latin typeface="华文黑体"/>
                <a:ea typeface="华文黑体"/>
              </a:rPr>
              <a:t>即</a:t>
            </a:r>
            <a:r>
              <a:rPr lang="zh-CN" altLang="en-US" sz="1800" dirty="0" smtClean="0">
                <a:latin typeface="华文黑体"/>
                <a:ea typeface="华文黑体"/>
              </a:rPr>
              <a:t>在一般人的</a:t>
            </a:r>
            <a:r>
              <a:rPr lang="zh-CN" altLang="en-US" sz="1800" dirty="0">
                <a:latin typeface="华文黑体"/>
                <a:ea typeface="华文黑体"/>
              </a:rPr>
              <a:t>眼中这个公司是怎么样的</a:t>
            </a:r>
            <a:r>
              <a:rPr lang="en-US" altLang="zh-CN" sz="1800" dirty="0">
                <a:latin typeface="华文黑体"/>
                <a:ea typeface="华文黑体"/>
              </a:rPr>
              <a:t>.</a:t>
            </a:r>
            <a:r>
              <a:rPr lang="zh-CN" altLang="en-US" sz="1800" dirty="0">
                <a:latin typeface="华文黑体"/>
                <a:ea typeface="华文黑体"/>
              </a:rPr>
              <a:t>内部公众指的是公司内部的员工</a:t>
            </a:r>
            <a:r>
              <a:rPr lang="en-US" altLang="zh-CN" sz="1800" dirty="0">
                <a:latin typeface="华文黑体"/>
                <a:ea typeface="华文黑体"/>
              </a:rPr>
              <a:t>,</a:t>
            </a:r>
            <a:r>
              <a:rPr lang="zh-CN" altLang="en-US" sz="1800" dirty="0">
                <a:latin typeface="华文黑体"/>
                <a:ea typeface="华文黑体"/>
              </a:rPr>
              <a:t>他们</a:t>
            </a:r>
            <a:r>
              <a:rPr lang="zh-CN" altLang="en-US" sz="1800" dirty="0" smtClean="0">
                <a:latin typeface="华文黑体"/>
                <a:ea typeface="华文黑体"/>
              </a:rPr>
              <a:t>的看法也影响着企业</a:t>
            </a:r>
            <a:r>
              <a:rPr lang="zh-CN" altLang="en-US" sz="1800" dirty="0">
                <a:latin typeface="华文黑体"/>
                <a:ea typeface="华文黑体"/>
              </a:rPr>
              <a:t>的发展</a:t>
            </a:r>
            <a:r>
              <a:rPr lang="en-US" altLang="zh-CN" sz="1800" dirty="0">
                <a:latin typeface="华文黑体"/>
                <a:ea typeface="华文黑体"/>
              </a:rPr>
              <a:t>.</a:t>
            </a:r>
            <a:r>
              <a:rPr lang="zh-CN" altLang="en-US" sz="1800" dirty="0">
                <a:latin typeface="华文黑体"/>
                <a:ea typeface="华文黑体"/>
              </a:rPr>
              <a:t>公司在制订针对顾客的营销计划的同时</a:t>
            </a:r>
            <a:r>
              <a:rPr lang="en-US" altLang="zh-CN" sz="1800" dirty="0">
                <a:latin typeface="华文黑体"/>
                <a:ea typeface="华文黑体"/>
              </a:rPr>
              <a:t>,</a:t>
            </a:r>
            <a:r>
              <a:rPr lang="zh-CN" altLang="en-US" sz="1800" dirty="0">
                <a:latin typeface="华文黑体"/>
                <a:ea typeface="华文黑体"/>
              </a:rPr>
              <a:t>也应制订针对其主要公众因</a:t>
            </a:r>
            <a:r>
              <a:rPr lang="zh-CN" altLang="en-US" sz="1800" dirty="0" smtClean="0">
                <a:latin typeface="华文黑体"/>
                <a:ea typeface="华文黑体"/>
              </a:rPr>
              <a:t>素的营销计划</a:t>
            </a:r>
            <a:r>
              <a:rPr lang="en-US" altLang="zh-CN" sz="1800" dirty="0">
                <a:latin typeface="华文黑体"/>
                <a:ea typeface="华文黑体"/>
              </a:rPr>
              <a:t>.</a:t>
            </a:r>
            <a:r>
              <a:rPr lang="zh-CN" altLang="en-US" sz="1800" dirty="0">
                <a:latin typeface="华文黑体"/>
                <a:ea typeface="华文黑体"/>
              </a:rPr>
              <a:t>设想公司希望从某个特定的公众那里得到特殊的回应</a:t>
            </a:r>
            <a:r>
              <a:rPr lang="en-US" altLang="zh-CN" sz="1800" dirty="0">
                <a:latin typeface="华文黑体"/>
                <a:ea typeface="华文黑体"/>
              </a:rPr>
              <a:t>,</a:t>
            </a:r>
            <a:r>
              <a:rPr lang="zh-CN" altLang="en-US" sz="1800" dirty="0">
                <a:latin typeface="华文黑体"/>
                <a:ea typeface="华文黑体"/>
              </a:rPr>
              <a:t>如信任、赞扬、时间</a:t>
            </a:r>
            <a:r>
              <a:rPr lang="zh-CN" altLang="en-US" sz="1800" dirty="0" smtClean="0">
                <a:latin typeface="华文黑体"/>
                <a:ea typeface="华文黑体"/>
              </a:rPr>
              <a:t>或金钱的帮</a:t>
            </a:r>
            <a:r>
              <a:rPr lang="zh-CN" altLang="en-US" sz="1800" dirty="0">
                <a:latin typeface="华文黑体"/>
                <a:ea typeface="华文黑体"/>
              </a:rPr>
              <a:t>助</a:t>
            </a:r>
            <a:r>
              <a:rPr lang="en-US" altLang="zh-CN" sz="1800" dirty="0">
                <a:latin typeface="华文黑体"/>
                <a:ea typeface="华文黑体"/>
              </a:rPr>
              <a:t>,</a:t>
            </a:r>
            <a:r>
              <a:rPr lang="zh-CN" altLang="en-US" sz="1800" dirty="0">
                <a:latin typeface="华文黑体"/>
                <a:ea typeface="华文黑体"/>
              </a:rPr>
              <a:t>公司就需要针对这个公众因素制订一个具有吸引力的计划</a:t>
            </a:r>
            <a:r>
              <a:rPr lang="en-US" altLang="zh-CN" sz="1800" dirty="0">
                <a:latin typeface="华文黑体"/>
                <a:ea typeface="华文黑体"/>
              </a:rPr>
              <a:t>,</a:t>
            </a:r>
            <a:r>
              <a:rPr lang="zh-CN" altLang="en-US" sz="1800" dirty="0">
                <a:latin typeface="华文黑体"/>
                <a:ea typeface="华文黑体"/>
              </a:rPr>
              <a:t>以实现其目标</a:t>
            </a:r>
            <a:r>
              <a:rPr lang="en-US" altLang="zh-CN" sz="1800" dirty="0">
                <a:latin typeface="华文黑体"/>
                <a:ea typeface="华文黑体"/>
              </a:rPr>
              <a:t>.</a:t>
            </a:r>
            <a:endParaRPr lang="zh-CN" altLang="en-US" sz="1800" dirty="0">
              <a:latin typeface="华文黑体"/>
              <a:ea typeface="华文黑体"/>
            </a:endParaRPr>
          </a:p>
        </p:txBody>
      </p:sp>
    </p:spTree>
    <p:extLst>
      <p:ext uri="{BB962C8B-B14F-4D97-AF65-F5344CB8AC3E}">
        <p14:creationId xmlns:p14="http://schemas.microsoft.com/office/powerpoint/2010/main" val="3652208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3"/>
          <a:srcRect l="6612" r="7521"/>
          <a:stretch>
            <a:fillRect/>
          </a:stretch>
        </p:blipFill>
        <p:spPr>
          <a:xfrm flipV="1">
            <a:off x="2" y="0"/>
            <a:ext cx="9463311" cy="5359400"/>
          </a:xfrm>
          <a:prstGeom prst="rect">
            <a:avLst/>
          </a:prstGeom>
        </p:spPr>
      </p:pic>
      <p:pic>
        <p:nvPicPr>
          <p:cNvPr id="7" name="图片占位符 31"/>
          <p:cNvPicPr>
            <a:picLocks noChangeAspect="1"/>
          </p:cNvPicPr>
          <p:nvPr/>
        </p:nvPicPr>
        <p:blipFill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2496" y="1371090"/>
            <a:ext cx="1766888" cy="1766888"/>
          </a:xfrm>
          <a:prstGeom prst="ellipse">
            <a:avLst/>
          </a:prstGeom>
          <a:solidFill>
            <a:schemeClr val="accent5"/>
          </a:solidFill>
          <a:ln w="57150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</a:ln>
          <a:effectLst>
            <a:outerShdw blurRad="228600" dist="114300" dir="6840000" sx="99000" sy="99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矩形 5"/>
          <p:cNvSpPr/>
          <p:nvPr/>
        </p:nvSpPr>
        <p:spPr>
          <a:xfrm>
            <a:off x="3867036" y="1986009"/>
            <a:ext cx="2839239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spc="300" dirty="0" smtClean="0">
                <a:solidFill>
                  <a:srgbClr val="17695D"/>
                </a:solidFill>
                <a:latin typeface="华文黑体"/>
                <a:ea typeface="华文黑体"/>
                <a:cs typeface="Source Sans Pro ExtraLight"/>
              </a:rPr>
              <a:t>公司宏观环境</a:t>
            </a:r>
            <a:endParaRPr lang="en-US" altLang="zh-CN" sz="3200" b="1" spc="300" dirty="0">
              <a:solidFill>
                <a:srgbClr val="17695D"/>
              </a:solidFill>
              <a:latin typeface="华文黑体"/>
              <a:ea typeface="华文黑体"/>
              <a:cs typeface="Source Sans Pro ExtraLigh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567922" y="604464"/>
            <a:ext cx="1511076" cy="12618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en-US" altLang="zh-CN" sz="4400" b="1" dirty="0" smtClean="0">
              <a:solidFill>
                <a:srgbClr val="17695D"/>
              </a:solidFill>
              <a:latin typeface="华文黑体"/>
              <a:ea typeface="华文黑体"/>
            </a:endParaRPr>
          </a:p>
          <a:p>
            <a:pPr algn="ctr"/>
            <a:r>
              <a:rPr lang="zh-CN" altLang="en-US" sz="3200" b="1" spc="300" dirty="0" smtClean="0">
                <a:solidFill>
                  <a:srgbClr val="17695D"/>
                </a:solidFill>
                <a:latin typeface="华文黑体"/>
                <a:ea typeface="华文黑体"/>
                <a:cs typeface="Source Sans Pro ExtraLight"/>
              </a:rPr>
              <a:t>第二节</a:t>
            </a:r>
            <a:endParaRPr lang="en-US" altLang="zh-CN" sz="3200" b="1" spc="300" dirty="0">
              <a:solidFill>
                <a:srgbClr val="17695D"/>
              </a:solidFill>
              <a:latin typeface="华文黑体"/>
              <a:ea typeface="华文黑体"/>
              <a:cs typeface="Source Sans Pro ExtraLight"/>
            </a:endParaRPr>
          </a:p>
        </p:txBody>
      </p:sp>
    </p:spTree>
    <p:extLst>
      <p:ext uri="{BB962C8B-B14F-4D97-AF65-F5344CB8AC3E}">
        <p14:creationId xmlns:p14="http://schemas.microsoft.com/office/powerpoint/2010/main" val="3235706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0">
        <p14:vortex dir="r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65000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8" grpId="0"/>
        </p:bldLst>
      </p:timing>
    </mc:Choice>
    <mc:Fallback xmlns="">
      <p:timing>
        <p:tnLst>
          <p:par>
            <p:cTn xmlns:p14="http://schemas.microsoft.com/office/powerpoint/2010/main"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8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5241" y="1371600"/>
            <a:ext cx="6609341" cy="3539068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418703" y="33866"/>
            <a:ext cx="2646878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solidFill>
                  <a:srgbClr val="17695D"/>
                </a:solidFill>
                <a:latin typeface="华文黑体"/>
                <a:ea typeface="华文黑体"/>
              </a:rPr>
              <a:t>公司</a:t>
            </a:r>
            <a:r>
              <a:rPr lang="zh-CN" altLang="en-US" sz="3200" dirty="0">
                <a:solidFill>
                  <a:srgbClr val="17695D"/>
                </a:solidFill>
                <a:latin typeface="华文黑体"/>
                <a:ea typeface="华文黑体"/>
              </a:rPr>
              <a:t>宏</a:t>
            </a:r>
            <a:r>
              <a:rPr lang="zh-CN" altLang="en-US" sz="3200" dirty="0" smtClean="0">
                <a:solidFill>
                  <a:srgbClr val="17695D"/>
                </a:solidFill>
                <a:latin typeface="华文黑体"/>
                <a:ea typeface="华文黑体"/>
              </a:rPr>
              <a:t>观环境</a:t>
            </a:r>
            <a:endParaRPr lang="zh-CN" altLang="en-US" sz="3200" dirty="0">
              <a:solidFill>
                <a:srgbClr val="17695D"/>
              </a:solidFill>
              <a:latin typeface="华文黑体"/>
              <a:ea typeface="华文黑体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10885" y="144693"/>
            <a:ext cx="283029" cy="402896"/>
            <a:chOff x="-10886" y="525690"/>
            <a:chExt cx="283029" cy="402896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4"/>
            <a:srcRect l="7026" t="47619" r="90287" b="37566"/>
            <a:stretch>
              <a:fillRect/>
            </a:stretch>
          </p:blipFill>
          <p:spPr>
            <a:xfrm>
              <a:off x="-10886" y="525690"/>
              <a:ext cx="283029" cy="402896"/>
            </a:xfrm>
            <a:prstGeom prst="rect">
              <a:avLst/>
            </a:prstGeom>
          </p:spPr>
        </p:pic>
        <p:sp>
          <p:nvSpPr>
            <p:cNvPr id="63" name="Freeform 5"/>
            <p:cNvSpPr/>
            <p:nvPr/>
          </p:nvSpPr>
          <p:spPr bwMode="auto">
            <a:xfrm>
              <a:off x="20276" y="637025"/>
              <a:ext cx="221544" cy="222748"/>
            </a:xfrm>
            <a:custGeom>
              <a:avLst/>
              <a:gdLst>
                <a:gd name="T0" fmla="*/ 348 w 407"/>
                <a:gd name="T1" fmla="*/ 0 h 407"/>
                <a:gd name="T2" fmla="*/ 407 w 407"/>
                <a:gd name="T3" fmla="*/ 0 h 407"/>
                <a:gd name="T4" fmla="*/ 407 w 407"/>
                <a:gd name="T5" fmla="*/ 407 h 407"/>
                <a:gd name="T6" fmla="*/ 0 w 407"/>
                <a:gd name="T7" fmla="*/ 407 h 407"/>
                <a:gd name="T8" fmla="*/ 0 w 407"/>
                <a:gd name="T9" fmla="*/ 354 h 407"/>
                <a:gd name="T10" fmla="*/ 307 w 407"/>
                <a:gd name="T11" fmla="*/ 354 h 407"/>
                <a:gd name="T12" fmla="*/ 1 w 407"/>
                <a:gd name="T13" fmla="*/ 47 h 407"/>
                <a:gd name="T14" fmla="*/ 43 w 407"/>
                <a:gd name="T15" fmla="*/ 5 h 407"/>
                <a:gd name="T16" fmla="*/ 348 w 407"/>
                <a:gd name="T17" fmla="*/ 310 h 407"/>
                <a:gd name="T18" fmla="*/ 348 w 407"/>
                <a:gd name="T19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7" h="407">
                  <a:moveTo>
                    <a:pt x="348" y="0"/>
                  </a:moveTo>
                  <a:lnTo>
                    <a:pt x="407" y="0"/>
                  </a:lnTo>
                  <a:lnTo>
                    <a:pt x="407" y="407"/>
                  </a:lnTo>
                  <a:lnTo>
                    <a:pt x="0" y="407"/>
                  </a:lnTo>
                  <a:lnTo>
                    <a:pt x="0" y="354"/>
                  </a:lnTo>
                  <a:lnTo>
                    <a:pt x="307" y="354"/>
                  </a:lnTo>
                  <a:lnTo>
                    <a:pt x="1" y="47"/>
                  </a:lnTo>
                  <a:lnTo>
                    <a:pt x="43" y="5"/>
                  </a:lnTo>
                  <a:lnTo>
                    <a:pt x="348" y="310"/>
                  </a:lnTo>
                  <a:lnTo>
                    <a:pt x="34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7470" tIns="33735" rIns="67470" bIns="33735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40266" y="605798"/>
            <a:ext cx="85174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41338"/>
            <a:r>
              <a:rPr lang="zh-CN" altLang="en-US" sz="2400" dirty="0">
                <a:latin typeface="华文黑体"/>
                <a:ea typeface="华文黑体"/>
              </a:rPr>
              <a:t>公司宏观环境主要包括六个方面</a:t>
            </a:r>
            <a:r>
              <a:rPr lang="en-US" altLang="zh-CN" sz="2400" dirty="0">
                <a:latin typeface="华文黑体"/>
                <a:ea typeface="华文黑体"/>
              </a:rPr>
              <a:t>,</a:t>
            </a:r>
            <a:r>
              <a:rPr lang="zh-CN" altLang="en-US" sz="2400" dirty="0">
                <a:latin typeface="华文黑体"/>
                <a:ea typeface="华文黑体"/>
              </a:rPr>
              <a:t>即人口环境、经济环境、自然环境、技术环境、</a:t>
            </a:r>
            <a:r>
              <a:rPr lang="zh-CN" altLang="en-US" sz="2400" dirty="0" smtClean="0">
                <a:latin typeface="华文黑体"/>
                <a:ea typeface="华文黑体"/>
              </a:rPr>
              <a:t>政治环境</a:t>
            </a:r>
            <a:r>
              <a:rPr lang="zh-CN" altLang="en-US" sz="2400" dirty="0">
                <a:latin typeface="华文黑体"/>
                <a:ea typeface="华文黑体"/>
              </a:rPr>
              <a:t>、</a:t>
            </a:r>
            <a:r>
              <a:rPr lang="zh-CN" altLang="en-US" sz="2400" dirty="0" smtClean="0">
                <a:latin typeface="华文黑体"/>
                <a:ea typeface="华文黑体"/>
              </a:rPr>
              <a:t>文化环境</a:t>
            </a:r>
            <a:r>
              <a:rPr lang="en-US" altLang="zh-CN" sz="2400" dirty="0" smtClean="0">
                <a:latin typeface="华文黑体"/>
                <a:ea typeface="华文黑体"/>
              </a:rPr>
              <a:t>.</a:t>
            </a:r>
            <a:endParaRPr lang="zh-CN" altLang="en-US" sz="1800" dirty="0">
              <a:latin typeface="华文黑体"/>
              <a:ea typeface="华文黑体"/>
            </a:endParaRPr>
          </a:p>
        </p:txBody>
      </p:sp>
    </p:spTree>
    <p:extLst>
      <p:ext uri="{BB962C8B-B14F-4D97-AF65-F5344CB8AC3E}">
        <p14:creationId xmlns:p14="http://schemas.microsoft.com/office/powerpoint/2010/main" val="3712676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418703" y="33866"/>
            <a:ext cx="2646878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solidFill>
                  <a:srgbClr val="17695D"/>
                </a:solidFill>
                <a:latin typeface="华文黑体"/>
                <a:ea typeface="华文黑体"/>
              </a:rPr>
              <a:t>公司宏观环境</a:t>
            </a:r>
            <a:endParaRPr lang="zh-CN" altLang="en-US" sz="3200" dirty="0">
              <a:solidFill>
                <a:srgbClr val="17695D"/>
              </a:solidFill>
              <a:latin typeface="华文黑体"/>
              <a:ea typeface="华文黑体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10885" y="144693"/>
            <a:ext cx="283029" cy="402896"/>
            <a:chOff x="-10886" y="525690"/>
            <a:chExt cx="283029" cy="402896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3"/>
            <a:srcRect l="7026" t="47619" r="90287" b="37566"/>
            <a:stretch>
              <a:fillRect/>
            </a:stretch>
          </p:blipFill>
          <p:spPr>
            <a:xfrm>
              <a:off x="-10886" y="525690"/>
              <a:ext cx="283029" cy="402896"/>
            </a:xfrm>
            <a:prstGeom prst="rect">
              <a:avLst/>
            </a:prstGeom>
          </p:spPr>
        </p:pic>
        <p:sp>
          <p:nvSpPr>
            <p:cNvPr id="63" name="Freeform 5"/>
            <p:cNvSpPr/>
            <p:nvPr/>
          </p:nvSpPr>
          <p:spPr bwMode="auto">
            <a:xfrm>
              <a:off x="20276" y="637025"/>
              <a:ext cx="221544" cy="222748"/>
            </a:xfrm>
            <a:custGeom>
              <a:avLst/>
              <a:gdLst>
                <a:gd name="T0" fmla="*/ 348 w 407"/>
                <a:gd name="T1" fmla="*/ 0 h 407"/>
                <a:gd name="T2" fmla="*/ 407 w 407"/>
                <a:gd name="T3" fmla="*/ 0 h 407"/>
                <a:gd name="T4" fmla="*/ 407 w 407"/>
                <a:gd name="T5" fmla="*/ 407 h 407"/>
                <a:gd name="T6" fmla="*/ 0 w 407"/>
                <a:gd name="T7" fmla="*/ 407 h 407"/>
                <a:gd name="T8" fmla="*/ 0 w 407"/>
                <a:gd name="T9" fmla="*/ 354 h 407"/>
                <a:gd name="T10" fmla="*/ 307 w 407"/>
                <a:gd name="T11" fmla="*/ 354 h 407"/>
                <a:gd name="T12" fmla="*/ 1 w 407"/>
                <a:gd name="T13" fmla="*/ 47 h 407"/>
                <a:gd name="T14" fmla="*/ 43 w 407"/>
                <a:gd name="T15" fmla="*/ 5 h 407"/>
                <a:gd name="T16" fmla="*/ 348 w 407"/>
                <a:gd name="T17" fmla="*/ 310 h 407"/>
                <a:gd name="T18" fmla="*/ 348 w 407"/>
                <a:gd name="T19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7" h="407">
                  <a:moveTo>
                    <a:pt x="348" y="0"/>
                  </a:moveTo>
                  <a:lnTo>
                    <a:pt x="407" y="0"/>
                  </a:lnTo>
                  <a:lnTo>
                    <a:pt x="407" y="407"/>
                  </a:lnTo>
                  <a:lnTo>
                    <a:pt x="0" y="407"/>
                  </a:lnTo>
                  <a:lnTo>
                    <a:pt x="0" y="354"/>
                  </a:lnTo>
                  <a:lnTo>
                    <a:pt x="307" y="354"/>
                  </a:lnTo>
                  <a:lnTo>
                    <a:pt x="1" y="47"/>
                  </a:lnTo>
                  <a:lnTo>
                    <a:pt x="43" y="5"/>
                  </a:lnTo>
                  <a:lnTo>
                    <a:pt x="348" y="310"/>
                  </a:lnTo>
                  <a:lnTo>
                    <a:pt x="34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7470" tIns="33735" rIns="67470" bIns="33735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355598" y="707398"/>
            <a:ext cx="8636001" cy="4154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华文黑体"/>
                <a:ea typeface="华文黑体"/>
              </a:rPr>
              <a:t>一、人口环境</a:t>
            </a:r>
          </a:p>
          <a:p>
            <a:pPr indent="541338"/>
            <a:r>
              <a:rPr lang="zh-CN" altLang="en-US" sz="2000" dirty="0">
                <a:latin typeface="华文黑体"/>
                <a:ea typeface="华文黑体"/>
              </a:rPr>
              <a:t>人口学是对人类的数量、密度、分布、年龄、性别、种族、职业和其他统计数据的研究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  <a:r>
              <a:rPr lang="zh-CN" altLang="en-US" sz="2000" dirty="0" smtClean="0">
                <a:latin typeface="华文黑体"/>
                <a:ea typeface="华文黑体"/>
              </a:rPr>
              <a:t>营销部门对人口学很感兴</a:t>
            </a:r>
            <a:r>
              <a:rPr lang="zh-CN" altLang="en-US" sz="2000" dirty="0">
                <a:latin typeface="华文黑体"/>
                <a:ea typeface="华文黑体"/>
              </a:rPr>
              <a:t>趣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因为它涉及人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而市场由人组成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</a:p>
          <a:p>
            <a:pPr indent="541338"/>
            <a:r>
              <a:rPr lang="zh-CN" altLang="en-US" sz="2000" dirty="0">
                <a:latin typeface="华文黑体"/>
                <a:ea typeface="华文黑体"/>
              </a:rPr>
              <a:t>世界人口以爆炸性的速度增长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  <a:r>
              <a:rPr lang="zh-CN" altLang="en-US" sz="2000" dirty="0">
                <a:latin typeface="华文黑体"/>
                <a:ea typeface="华文黑体"/>
              </a:rPr>
              <a:t>人口爆炸引起了各国政府和各种组织的焦虑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原因</a:t>
            </a:r>
            <a:r>
              <a:rPr lang="zh-CN" altLang="en-US" sz="2000" dirty="0" smtClean="0">
                <a:latin typeface="华文黑体"/>
                <a:ea typeface="华文黑体"/>
              </a:rPr>
              <a:t>主要有两个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  <a:r>
              <a:rPr lang="zh-CN" altLang="en-US" sz="2000" dirty="0">
                <a:latin typeface="华文黑体"/>
                <a:ea typeface="华文黑体"/>
              </a:rPr>
              <a:t>第一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地球有限的资源只能供养一定数量的人口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尤其是许多国家的人民又</a:t>
            </a:r>
            <a:r>
              <a:rPr lang="zh-CN" altLang="en-US" sz="2000" dirty="0" smtClean="0">
                <a:latin typeface="华文黑体"/>
                <a:ea typeface="华文黑体"/>
              </a:rPr>
              <a:t>希望能有较</a:t>
            </a:r>
            <a:r>
              <a:rPr lang="zh-CN" altLang="en-US" sz="2000" dirty="0">
                <a:latin typeface="华文黑体"/>
                <a:ea typeface="华文黑体"/>
              </a:rPr>
              <a:t>高的生活水准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  <a:r>
              <a:rPr lang="zh-CN" altLang="en-US" sz="2000" dirty="0">
                <a:latin typeface="华文黑体"/>
                <a:ea typeface="华文黑体"/>
              </a:rPr>
              <a:t>令人焦虑的是无限制的人口增长将最终导致食物供应不足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 smtClean="0">
                <a:latin typeface="华文黑体"/>
                <a:ea typeface="华文黑体"/>
              </a:rPr>
              <a:t>主要矿产枯竭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空间过分拥挤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污染和整体生活质量恶化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  <a:r>
              <a:rPr lang="zh-CN" altLang="en-US" sz="2000" dirty="0">
                <a:latin typeface="华文黑体"/>
                <a:ea typeface="华文黑体"/>
              </a:rPr>
              <a:t>第二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人口增长速度</a:t>
            </a:r>
            <a:r>
              <a:rPr lang="zh-CN" altLang="en-US" sz="2000" dirty="0" smtClean="0">
                <a:latin typeface="华文黑体"/>
                <a:ea typeface="华文黑体"/>
              </a:rPr>
              <a:t>最快的是一些发展中</a:t>
            </a:r>
            <a:r>
              <a:rPr lang="zh-CN" altLang="en-US" sz="2000" dirty="0">
                <a:latin typeface="华文黑体"/>
                <a:ea typeface="华文黑体"/>
              </a:rPr>
              <a:t>国家和地区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  <a:r>
              <a:rPr lang="zh-CN" altLang="en-US" sz="2000" dirty="0">
                <a:latin typeface="华文黑体"/>
                <a:ea typeface="华文黑体"/>
              </a:rPr>
              <a:t>面对不断增长的人口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一些国家的温饱和教育成了一大难题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</a:p>
          <a:p>
            <a:pPr indent="541338"/>
            <a:r>
              <a:rPr lang="zh-CN" altLang="en-US" sz="2000" dirty="0">
                <a:latin typeface="华文黑体"/>
                <a:ea typeface="华文黑体"/>
              </a:rPr>
              <a:t>人口的爆炸性增长对企业有很大的影响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  <a:r>
              <a:rPr lang="zh-CN" altLang="en-US" sz="2000" dirty="0">
                <a:latin typeface="华文黑体"/>
                <a:ea typeface="华文黑体"/>
              </a:rPr>
              <a:t>人口增长意味着人们对安全需求的增长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  <a:r>
              <a:rPr lang="zh-CN" altLang="en-US" sz="2000" dirty="0" smtClean="0">
                <a:latin typeface="华文黑体"/>
                <a:ea typeface="华文黑体"/>
              </a:rPr>
              <a:t>就购买</a:t>
            </a:r>
            <a:r>
              <a:rPr lang="zh-CN" altLang="en-US" sz="2000" dirty="0">
                <a:latin typeface="华文黑体"/>
                <a:ea typeface="华文黑体"/>
              </a:rPr>
              <a:t>力来说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也意味着市场机会的增加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  <a:r>
              <a:rPr lang="zh-CN" altLang="en-US" sz="2000" dirty="0">
                <a:latin typeface="华文黑体"/>
                <a:ea typeface="华文黑体"/>
              </a:rPr>
              <a:t>所以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营销者时刻关注着国内外</a:t>
            </a:r>
            <a:r>
              <a:rPr lang="zh-CN" altLang="en-US" sz="2000" dirty="0" smtClean="0">
                <a:latin typeface="华文黑体"/>
                <a:ea typeface="华文黑体"/>
              </a:rPr>
              <a:t>人口的变化与发展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  <a:r>
              <a:rPr lang="zh-CN" altLang="en-US" sz="2000" dirty="0">
                <a:latin typeface="华文黑体"/>
                <a:ea typeface="华文黑体"/>
              </a:rPr>
              <a:t>他们跟踪调查年龄与家庭结构、地理上的人口变化、教育程度和人口的多样性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  <a:endParaRPr lang="zh-CN" altLang="en-US" sz="2000" dirty="0">
              <a:latin typeface="华文黑体"/>
              <a:ea typeface="华文黑体"/>
            </a:endParaRPr>
          </a:p>
        </p:txBody>
      </p:sp>
    </p:spTree>
    <p:extLst>
      <p:ext uri="{BB962C8B-B14F-4D97-AF65-F5344CB8AC3E}">
        <p14:creationId xmlns:p14="http://schemas.microsoft.com/office/powerpoint/2010/main" val="3032399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418703" y="33866"/>
            <a:ext cx="2646878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solidFill>
                  <a:srgbClr val="17695D"/>
                </a:solidFill>
                <a:latin typeface="华文黑体"/>
                <a:ea typeface="华文黑体"/>
              </a:rPr>
              <a:t>公司宏观环境</a:t>
            </a:r>
            <a:endParaRPr lang="zh-CN" altLang="en-US" sz="3200" dirty="0">
              <a:solidFill>
                <a:srgbClr val="17695D"/>
              </a:solidFill>
              <a:latin typeface="华文黑体"/>
              <a:ea typeface="华文黑体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10885" y="144693"/>
            <a:ext cx="283029" cy="402896"/>
            <a:chOff x="-10886" y="525690"/>
            <a:chExt cx="283029" cy="402896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3"/>
            <a:srcRect l="7026" t="47619" r="90287" b="37566"/>
            <a:stretch>
              <a:fillRect/>
            </a:stretch>
          </p:blipFill>
          <p:spPr>
            <a:xfrm>
              <a:off x="-10886" y="525690"/>
              <a:ext cx="283029" cy="402896"/>
            </a:xfrm>
            <a:prstGeom prst="rect">
              <a:avLst/>
            </a:prstGeom>
          </p:spPr>
        </p:pic>
        <p:sp>
          <p:nvSpPr>
            <p:cNvPr id="63" name="Freeform 5"/>
            <p:cNvSpPr/>
            <p:nvPr/>
          </p:nvSpPr>
          <p:spPr bwMode="auto">
            <a:xfrm>
              <a:off x="20276" y="637025"/>
              <a:ext cx="221544" cy="222748"/>
            </a:xfrm>
            <a:custGeom>
              <a:avLst/>
              <a:gdLst>
                <a:gd name="T0" fmla="*/ 348 w 407"/>
                <a:gd name="T1" fmla="*/ 0 h 407"/>
                <a:gd name="T2" fmla="*/ 407 w 407"/>
                <a:gd name="T3" fmla="*/ 0 h 407"/>
                <a:gd name="T4" fmla="*/ 407 w 407"/>
                <a:gd name="T5" fmla="*/ 407 h 407"/>
                <a:gd name="T6" fmla="*/ 0 w 407"/>
                <a:gd name="T7" fmla="*/ 407 h 407"/>
                <a:gd name="T8" fmla="*/ 0 w 407"/>
                <a:gd name="T9" fmla="*/ 354 h 407"/>
                <a:gd name="T10" fmla="*/ 307 w 407"/>
                <a:gd name="T11" fmla="*/ 354 h 407"/>
                <a:gd name="T12" fmla="*/ 1 w 407"/>
                <a:gd name="T13" fmla="*/ 47 h 407"/>
                <a:gd name="T14" fmla="*/ 43 w 407"/>
                <a:gd name="T15" fmla="*/ 5 h 407"/>
                <a:gd name="T16" fmla="*/ 348 w 407"/>
                <a:gd name="T17" fmla="*/ 310 h 407"/>
                <a:gd name="T18" fmla="*/ 348 w 407"/>
                <a:gd name="T19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7" h="407">
                  <a:moveTo>
                    <a:pt x="348" y="0"/>
                  </a:moveTo>
                  <a:lnTo>
                    <a:pt x="407" y="0"/>
                  </a:lnTo>
                  <a:lnTo>
                    <a:pt x="407" y="407"/>
                  </a:lnTo>
                  <a:lnTo>
                    <a:pt x="0" y="407"/>
                  </a:lnTo>
                  <a:lnTo>
                    <a:pt x="0" y="354"/>
                  </a:lnTo>
                  <a:lnTo>
                    <a:pt x="307" y="354"/>
                  </a:lnTo>
                  <a:lnTo>
                    <a:pt x="1" y="47"/>
                  </a:lnTo>
                  <a:lnTo>
                    <a:pt x="43" y="5"/>
                  </a:lnTo>
                  <a:lnTo>
                    <a:pt x="348" y="310"/>
                  </a:lnTo>
                  <a:lnTo>
                    <a:pt x="34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7470" tIns="33735" rIns="67470" bIns="33735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355598" y="707398"/>
            <a:ext cx="863600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华文黑体"/>
                <a:ea typeface="华文黑体"/>
              </a:rPr>
              <a:t>二、经济环境</a:t>
            </a:r>
          </a:p>
          <a:p>
            <a:pPr indent="541338"/>
            <a:endParaRPr lang="en-US" altLang="zh-CN" sz="2000" dirty="0" smtClean="0">
              <a:latin typeface="华文黑体"/>
              <a:ea typeface="华文黑体"/>
            </a:endParaRPr>
          </a:p>
          <a:p>
            <a:pPr indent="541338"/>
            <a:r>
              <a:rPr lang="zh-CN" altLang="en-US" sz="2000" dirty="0" smtClean="0">
                <a:latin typeface="华文黑体"/>
                <a:ea typeface="华文黑体"/>
              </a:rPr>
              <a:t>对营销人员来说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购买力和人一样重要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  <a:r>
              <a:rPr lang="zh-CN" altLang="en-US" sz="2000" dirty="0" smtClean="0">
                <a:latin typeface="华文黑体"/>
                <a:ea typeface="华文黑体"/>
              </a:rPr>
              <a:t>经济环境包括那些能够影响顾客购买力和消费</a:t>
            </a:r>
            <a:r>
              <a:rPr lang="zh-CN" altLang="en-US" sz="2000" dirty="0">
                <a:latin typeface="华文黑体"/>
                <a:ea typeface="华文黑体"/>
              </a:rPr>
              <a:t>方式的因素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  <a:r>
              <a:rPr lang="zh-CN" altLang="en-US" sz="2000" dirty="0">
                <a:latin typeface="华文黑体"/>
                <a:ea typeface="华文黑体"/>
              </a:rPr>
              <a:t>每个国家的收入水平和分配都不相同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  <a:r>
              <a:rPr lang="zh-CN" altLang="en-US" sz="2000" dirty="0">
                <a:latin typeface="华文黑体"/>
                <a:ea typeface="华文黑体"/>
              </a:rPr>
              <a:t>一个极端是有些国家是</a:t>
            </a:r>
            <a:r>
              <a:rPr lang="zh-CN" altLang="en-US" sz="2000" dirty="0" smtClean="0">
                <a:latin typeface="华文黑体"/>
                <a:ea typeface="华文黑体"/>
              </a:rPr>
              <a:t>自足经济</a:t>
            </a:r>
            <a:r>
              <a:rPr lang="en-US" altLang="zh-CN" sz="2000" dirty="0">
                <a:latin typeface="华文黑体"/>
                <a:ea typeface="华文黑体"/>
              </a:rPr>
              <a:t>———</a:t>
            </a:r>
            <a:r>
              <a:rPr lang="zh-CN" altLang="en-US" sz="2000" dirty="0">
                <a:latin typeface="华文黑体"/>
                <a:ea typeface="华文黑体"/>
              </a:rPr>
              <a:t>无论工业还是农业产品都自给自足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这些国家对外几乎不提供市场机会</a:t>
            </a:r>
            <a:r>
              <a:rPr lang="en-US" altLang="zh-CN" sz="2000" dirty="0">
                <a:latin typeface="华文黑体"/>
                <a:ea typeface="华文黑体"/>
              </a:rPr>
              <a:t>;</a:t>
            </a:r>
            <a:r>
              <a:rPr lang="zh-CN" altLang="en-US" sz="2000" dirty="0" smtClean="0">
                <a:latin typeface="华文黑体"/>
                <a:ea typeface="华文黑体"/>
              </a:rPr>
              <a:t>另一个极端是工业化经济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对各种不同的产品都是一个大市场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  <a:r>
              <a:rPr lang="zh-CN" altLang="en-US" sz="2000" dirty="0">
                <a:latin typeface="华文黑体"/>
                <a:ea typeface="华文黑体"/>
              </a:rPr>
              <a:t>营销人员必须密切关注国内外</a:t>
            </a:r>
            <a:r>
              <a:rPr lang="zh-CN" altLang="en-US" sz="2000" dirty="0" smtClean="0">
                <a:latin typeface="华文黑体"/>
                <a:ea typeface="华文黑体"/>
              </a:rPr>
              <a:t>市场上顾客消费</a:t>
            </a:r>
            <a:r>
              <a:rPr lang="zh-CN" altLang="en-US" sz="2000" dirty="0">
                <a:latin typeface="华文黑体"/>
                <a:ea typeface="华文黑体"/>
              </a:rPr>
              <a:t>方式的变化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  <a:endParaRPr lang="zh-CN" altLang="en-US" sz="2000" dirty="0">
              <a:latin typeface="华文黑体"/>
              <a:ea typeface="华文黑体"/>
            </a:endParaRPr>
          </a:p>
        </p:txBody>
      </p:sp>
    </p:spTree>
    <p:extLst>
      <p:ext uri="{BB962C8B-B14F-4D97-AF65-F5344CB8AC3E}">
        <p14:creationId xmlns:p14="http://schemas.microsoft.com/office/powerpoint/2010/main" val="1578506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418703" y="33866"/>
            <a:ext cx="2646878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solidFill>
                  <a:srgbClr val="17695D"/>
                </a:solidFill>
                <a:latin typeface="华文黑体"/>
                <a:ea typeface="华文黑体"/>
              </a:rPr>
              <a:t>公司宏观环境</a:t>
            </a:r>
            <a:endParaRPr lang="zh-CN" altLang="en-US" sz="3200" dirty="0">
              <a:solidFill>
                <a:srgbClr val="17695D"/>
              </a:solidFill>
              <a:latin typeface="华文黑体"/>
              <a:ea typeface="华文黑体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10885" y="144693"/>
            <a:ext cx="283029" cy="402896"/>
            <a:chOff x="-10886" y="525690"/>
            <a:chExt cx="283029" cy="402896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3"/>
            <a:srcRect l="7026" t="47619" r="90287" b="37566"/>
            <a:stretch>
              <a:fillRect/>
            </a:stretch>
          </p:blipFill>
          <p:spPr>
            <a:xfrm>
              <a:off x="-10886" y="525690"/>
              <a:ext cx="283029" cy="402896"/>
            </a:xfrm>
            <a:prstGeom prst="rect">
              <a:avLst/>
            </a:prstGeom>
          </p:spPr>
        </p:pic>
        <p:sp>
          <p:nvSpPr>
            <p:cNvPr id="63" name="Freeform 5"/>
            <p:cNvSpPr/>
            <p:nvPr/>
          </p:nvSpPr>
          <p:spPr bwMode="auto">
            <a:xfrm>
              <a:off x="20276" y="637025"/>
              <a:ext cx="221544" cy="222748"/>
            </a:xfrm>
            <a:custGeom>
              <a:avLst/>
              <a:gdLst>
                <a:gd name="T0" fmla="*/ 348 w 407"/>
                <a:gd name="T1" fmla="*/ 0 h 407"/>
                <a:gd name="T2" fmla="*/ 407 w 407"/>
                <a:gd name="T3" fmla="*/ 0 h 407"/>
                <a:gd name="T4" fmla="*/ 407 w 407"/>
                <a:gd name="T5" fmla="*/ 407 h 407"/>
                <a:gd name="T6" fmla="*/ 0 w 407"/>
                <a:gd name="T7" fmla="*/ 407 h 407"/>
                <a:gd name="T8" fmla="*/ 0 w 407"/>
                <a:gd name="T9" fmla="*/ 354 h 407"/>
                <a:gd name="T10" fmla="*/ 307 w 407"/>
                <a:gd name="T11" fmla="*/ 354 h 407"/>
                <a:gd name="T12" fmla="*/ 1 w 407"/>
                <a:gd name="T13" fmla="*/ 47 h 407"/>
                <a:gd name="T14" fmla="*/ 43 w 407"/>
                <a:gd name="T15" fmla="*/ 5 h 407"/>
                <a:gd name="T16" fmla="*/ 348 w 407"/>
                <a:gd name="T17" fmla="*/ 310 h 407"/>
                <a:gd name="T18" fmla="*/ 348 w 407"/>
                <a:gd name="T19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7" h="407">
                  <a:moveTo>
                    <a:pt x="348" y="0"/>
                  </a:moveTo>
                  <a:lnTo>
                    <a:pt x="407" y="0"/>
                  </a:lnTo>
                  <a:lnTo>
                    <a:pt x="407" y="407"/>
                  </a:lnTo>
                  <a:lnTo>
                    <a:pt x="0" y="407"/>
                  </a:lnTo>
                  <a:lnTo>
                    <a:pt x="0" y="354"/>
                  </a:lnTo>
                  <a:lnTo>
                    <a:pt x="307" y="354"/>
                  </a:lnTo>
                  <a:lnTo>
                    <a:pt x="1" y="47"/>
                  </a:lnTo>
                  <a:lnTo>
                    <a:pt x="43" y="5"/>
                  </a:lnTo>
                  <a:lnTo>
                    <a:pt x="348" y="310"/>
                  </a:lnTo>
                  <a:lnTo>
                    <a:pt x="34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7470" tIns="33735" rIns="67470" bIns="33735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355598" y="707398"/>
            <a:ext cx="8636001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华文黑体"/>
                <a:ea typeface="华文黑体"/>
              </a:rPr>
              <a:t>三、自然环境</a:t>
            </a:r>
          </a:p>
          <a:p>
            <a:endParaRPr lang="en-US" altLang="zh-CN" sz="2000" dirty="0" smtClean="0">
              <a:latin typeface="华文黑体"/>
              <a:ea typeface="华文黑体"/>
            </a:endParaRPr>
          </a:p>
          <a:p>
            <a:pPr indent="541338"/>
            <a:r>
              <a:rPr lang="zh-CN" altLang="en-US" sz="2000" dirty="0" smtClean="0">
                <a:latin typeface="华文黑体"/>
                <a:ea typeface="华文黑体"/>
              </a:rPr>
              <a:t>自然环境是指作为生产投入或受营销活动影响</a:t>
            </a:r>
            <a:r>
              <a:rPr lang="zh-CN" altLang="en-US" sz="2000" dirty="0">
                <a:latin typeface="华文黑体"/>
                <a:ea typeface="华文黑体"/>
              </a:rPr>
              <a:t>的自然资源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  <a:r>
              <a:rPr lang="zh-CN" altLang="en-US" sz="2000" dirty="0">
                <a:latin typeface="华文黑体"/>
                <a:ea typeface="华文黑体"/>
              </a:rPr>
              <a:t>环境问题已经成为人们</a:t>
            </a:r>
            <a:r>
              <a:rPr lang="zh-CN" altLang="en-US" sz="2000" dirty="0" smtClean="0">
                <a:latin typeface="华文黑体"/>
                <a:ea typeface="华文黑体"/>
              </a:rPr>
              <a:t>越来越关</a:t>
            </a:r>
            <a:r>
              <a:rPr lang="zh-CN" altLang="en-US" sz="2000" dirty="0">
                <a:latin typeface="华文黑体"/>
                <a:ea typeface="华文黑体"/>
              </a:rPr>
              <a:t>注的问题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  <a:r>
              <a:rPr lang="zh-CN" altLang="en-US" sz="2000" dirty="0">
                <a:latin typeface="华文黑体"/>
                <a:ea typeface="华文黑体"/>
              </a:rPr>
              <a:t>有些形势分析家认为自然环境将是企业和大众所共同关注的主要的</a:t>
            </a:r>
            <a:r>
              <a:rPr lang="zh-CN" altLang="en-US" sz="2000" dirty="0" smtClean="0">
                <a:latin typeface="华文黑体"/>
                <a:ea typeface="华文黑体"/>
              </a:rPr>
              <a:t>世界性问题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  <a:r>
              <a:rPr lang="zh-CN" altLang="en-US" sz="2000" dirty="0">
                <a:latin typeface="华文黑体"/>
                <a:ea typeface="华文黑体"/>
              </a:rPr>
              <a:t>在世界许多城市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空气和水的污染已经达到危险的程度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  <a:r>
              <a:rPr lang="zh-CN" altLang="en-US" sz="2000" dirty="0">
                <a:latin typeface="华文黑体"/>
                <a:ea typeface="华文黑体"/>
              </a:rPr>
              <a:t>而臭氧层</a:t>
            </a:r>
            <a:r>
              <a:rPr lang="zh-CN" altLang="en-US" sz="2000" dirty="0" smtClean="0">
                <a:latin typeface="华文黑体"/>
                <a:ea typeface="华文黑体"/>
              </a:rPr>
              <a:t>的削弱及使地球变</a:t>
            </a:r>
            <a:r>
              <a:rPr lang="zh-CN" altLang="en-US" sz="2000" dirty="0">
                <a:latin typeface="华文黑体"/>
                <a:ea typeface="华文黑体"/>
              </a:rPr>
              <a:t>暖的“温室效应”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也越来越使人们感到焦虑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  <a:r>
              <a:rPr lang="zh-CN" altLang="en-US" sz="2000" dirty="0">
                <a:latin typeface="华文黑体"/>
                <a:ea typeface="华文黑体"/>
              </a:rPr>
              <a:t>一些环境专家还担心人类将被</a:t>
            </a:r>
            <a:r>
              <a:rPr lang="zh-CN" altLang="en-US" sz="2000" dirty="0" smtClean="0">
                <a:latin typeface="华文黑体"/>
                <a:ea typeface="华文黑体"/>
              </a:rPr>
              <a:t>自己的垃圾掩埋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  <a:r>
              <a:rPr lang="zh-CN" altLang="en-US" sz="2000" dirty="0">
                <a:latin typeface="华文黑体"/>
                <a:ea typeface="华文黑体"/>
              </a:rPr>
              <a:t>在我国发展过程中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环境污染也成为需要高度重视的问题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否则会在</a:t>
            </a:r>
            <a:r>
              <a:rPr lang="zh-CN" altLang="en-US" sz="2000" dirty="0" smtClean="0">
                <a:latin typeface="华文黑体"/>
                <a:ea typeface="华文黑体"/>
              </a:rPr>
              <a:t>一定程度上制约企业</a:t>
            </a:r>
            <a:r>
              <a:rPr lang="zh-CN" altLang="en-US" sz="2000" dirty="0">
                <a:latin typeface="华文黑体"/>
                <a:ea typeface="华文黑体"/>
              </a:rPr>
              <a:t>的生产活动和市场营销活动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  <a:endParaRPr lang="zh-CN" altLang="en-US" sz="2000" dirty="0">
              <a:latin typeface="华文黑体"/>
              <a:ea typeface="华文黑体"/>
            </a:endParaRPr>
          </a:p>
        </p:txBody>
      </p:sp>
    </p:spTree>
    <p:extLst>
      <p:ext uri="{BB962C8B-B14F-4D97-AF65-F5344CB8AC3E}">
        <p14:creationId xmlns:p14="http://schemas.microsoft.com/office/powerpoint/2010/main" val="82157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418703" y="33866"/>
            <a:ext cx="2646878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solidFill>
                  <a:srgbClr val="17695D"/>
                </a:solidFill>
                <a:latin typeface="华文黑体"/>
                <a:ea typeface="华文黑体"/>
              </a:rPr>
              <a:t>公司宏观环境</a:t>
            </a:r>
            <a:endParaRPr lang="zh-CN" altLang="en-US" sz="3200" dirty="0">
              <a:solidFill>
                <a:srgbClr val="17695D"/>
              </a:solidFill>
              <a:latin typeface="华文黑体"/>
              <a:ea typeface="华文黑体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10885" y="144693"/>
            <a:ext cx="283029" cy="402896"/>
            <a:chOff x="-10886" y="525690"/>
            <a:chExt cx="283029" cy="402896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3"/>
            <a:srcRect l="7026" t="47619" r="90287" b="37566"/>
            <a:stretch>
              <a:fillRect/>
            </a:stretch>
          </p:blipFill>
          <p:spPr>
            <a:xfrm>
              <a:off x="-10886" y="525690"/>
              <a:ext cx="283029" cy="402896"/>
            </a:xfrm>
            <a:prstGeom prst="rect">
              <a:avLst/>
            </a:prstGeom>
          </p:spPr>
        </p:pic>
        <p:sp>
          <p:nvSpPr>
            <p:cNvPr id="63" name="Freeform 5"/>
            <p:cNvSpPr/>
            <p:nvPr/>
          </p:nvSpPr>
          <p:spPr bwMode="auto">
            <a:xfrm>
              <a:off x="20276" y="637025"/>
              <a:ext cx="221544" cy="222748"/>
            </a:xfrm>
            <a:custGeom>
              <a:avLst/>
              <a:gdLst>
                <a:gd name="T0" fmla="*/ 348 w 407"/>
                <a:gd name="T1" fmla="*/ 0 h 407"/>
                <a:gd name="T2" fmla="*/ 407 w 407"/>
                <a:gd name="T3" fmla="*/ 0 h 407"/>
                <a:gd name="T4" fmla="*/ 407 w 407"/>
                <a:gd name="T5" fmla="*/ 407 h 407"/>
                <a:gd name="T6" fmla="*/ 0 w 407"/>
                <a:gd name="T7" fmla="*/ 407 h 407"/>
                <a:gd name="T8" fmla="*/ 0 w 407"/>
                <a:gd name="T9" fmla="*/ 354 h 407"/>
                <a:gd name="T10" fmla="*/ 307 w 407"/>
                <a:gd name="T11" fmla="*/ 354 h 407"/>
                <a:gd name="T12" fmla="*/ 1 w 407"/>
                <a:gd name="T13" fmla="*/ 47 h 407"/>
                <a:gd name="T14" fmla="*/ 43 w 407"/>
                <a:gd name="T15" fmla="*/ 5 h 407"/>
                <a:gd name="T16" fmla="*/ 348 w 407"/>
                <a:gd name="T17" fmla="*/ 310 h 407"/>
                <a:gd name="T18" fmla="*/ 348 w 407"/>
                <a:gd name="T19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7" h="407">
                  <a:moveTo>
                    <a:pt x="348" y="0"/>
                  </a:moveTo>
                  <a:lnTo>
                    <a:pt x="407" y="0"/>
                  </a:lnTo>
                  <a:lnTo>
                    <a:pt x="407" y="407"/>
                  </a:lnTo>
                  <a:lnTo>
                    <a:pt x="0" y="407"/>
                  </a:lnTo>
                  <a:lnTo>
                    <a:pt x="0" y="354"/>
                  </a:lnTo>
                  <a:lnTo>
                    <a:pt x="307" y="354"/>
                  </a:lnTo>
                  <a:lnTo>
                    <a:pt x="1" y="47"/>
                  </a:lnTo>
                  <a:lnTo>
                    <a:pt x="43" y="5"/>
                  </a:lnTo>
                  <a:lnTo>
                    <a:pt x="348" y="310"/>
                  </a:lnTo>
                  <a:lnTo>
                    <a:pt x="34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7470" tIns="33735" rIns="67470" bIns="33735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355598" y="639666"/>
            <a:ext cx="8636001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华文黑体"/>
                <a:ea typeface="华文黑体"/>
              </a:rPr>
              <a:t>四、技术环境</a:t>
            </a:r>
          </a:p>
          <a:p>
            <a:pPr indent="541338"/>
            <a:endParaRPr lang="en-US" altLang="zh-CN" sz="2000" dirty="0" smtClean="0">
              <a:latin typeface="华文黑体"/>
              <a:ea typeface="华文黑体"/>
            </a:endParaRPr>
          </a:p>
          <a:p>
            <a:pPr indent="541338"/>
            <a:r>
              <a:rPr lang="zh-CN" altLang="en-US" sz="2000" dirty="0" smtClean="0">
                <a:latin typeface="华文黑体"/>
                <a:ea typeface="华文黑体"/>
              </a:rPr>
              <a:t>技术环境</a:t>
            </a:r>
            <a:r>
              <a:rPr lang="zh-CN" altLang="en-US" sz="2000" dirty="0">
                <a:latin typeface="华文黑体"/>
                <a:ea typeface="华文黑体"/>
              </a:rPr>
              <a:t>可能是目前影响人类命运的最引人注目的因素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  <a:r>
              <a:rPr lang="zh-CN" altLang="en-US" sz="2000" dirty="0">
                <a:latin typeface="华文黑体"/>
                <a:ea typeface="华文黑体"/>
              </a:rPr>
              <a:t>科学技术创造了如抗生素</a:t>
            </a:r>
            <a:r>
              <a:rPr lang="zh-CN" altLang="en-US" sz="2000" dirty="0" smtClean="0">
                <a:latin typeface="华文黑体"/>
                <a:ea typeface="华文黑体"/>
              </a:rPr>
              <a:t>、器官移植和笔记本电脑这样</a:t>
            </a:r>
            <a:r>
              <a:rPr lang="zh-CN" altLang="en-US" sz="2000" dirty="0">
                <a:latin typeface="华文黑体"/>
                <a:ea typeface="华文黑体"/>
              </a:rPr>
              <a:t>的契机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但也带来了像原子弹、神经毒气和半自动武器这样</a:t>
            </a:r>
            <a:r>
              <a:rPr lang="zh-CN" altLang="en-US" sz="2000" dirty="0" smtClean="0">
                <a:latin typeface="华文黑体"/>
                <a:ea typeface="华文黑体"/>
              </a:rPr>
              <a:t>恐怖的产品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</a:p>
          <a:p>
            <a:pPr indent="541338"/>
            <a:r>
              <a:rPr lang="zh-CN" altLang="en-US" sz="2000" dirty="0">
                <a:latin typeface="华文黑体"/>
                <a:ea typeface="华文黑体"/>
              </a:rPr>
              <a:t>每项新技术都会取代一项旧技术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  <a:r>
              <a:rPr lang="zh-CN" altLang="en-US" sz="2000" dirty="0">
                <a:latin typeface="华文黑体"/>
                <a:ea typeface="华文黑体"/>
              </a:rPr>
              <a:t>晶体管的出现影响了真空管行业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 smtClean="0">
                <a:latin typeface="华文黑体"/>
                <a:ea typeface="华文黑体"/>
              </a:rPr>
              <a:t>复印技术影响了复写纸行业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汽车影响了铁路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数字技术影响了唱片业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  <a:r>
              <a:rPr lang="zh-CN" altLang="en-US" sz="2000" dirty="0">
                <a:latin typeface="华文黑体"/>
                <a:ea typeface="华文黑体"/>
              </a:rPr>
              <a:t>每当旧的行业对抗或忽</a:t>
            </a:r>
            <a:r>
              <a:rPr lang="zh-CN" altLang="en-US" sz="2000" dirty="0" smtClean="0">
                <a:latin typeface="华文黑体"/>
                <a:ea typeface="华文黑体"/>
              </a:rPr>
              <a:t>略新技术时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该行业就会衰落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  <a:r>
              <a:rPr lang="zh-CN" altLang="en-US" sz="2000" dirty="0">
                <a:latin typeface="华文黑体"/>
                <a:ea typeface="华文黑体"/>
              </a:rPr>
              <a:t>新技术创造新的市场和机遇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所以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 smtClean="0">
                <a:latin typeface="华文黑体"/>
                <a:ea typeface="华文黑体"/>
              </a:rPr>
              <a:t>营销人员应时刻注意技术发展趋</a:t>
            </a:r>
            <a:r>
              <a:rPr lang="zh-TW" altLang="en-US" sz="2000" dirty="0" smtClean="0">
                <a:latin typeface="华文黑体"/>
                <a:ea typeface="华文黑体"/>
              </a:rPr>
              <a:t>势</a:t>
            </a:r>
            <a:r>
              <a:rPr lang="en-US" altLang="zh-TW" sz="2000" dirty="0" smtClean="0">
                <a:latin typeface="华文黑体"/>
                <a:ea typeface="华文黑体"/>
              </a:rPr>
              <a:t>.</a:t>
            </a:r>
          </a:p>
          <a:p>
            <a:pPr indent="541338"/>
            <a:endParaRPr lang="en-US" altLang="zh-CN" sz="2000" dirty="0">
              <a:latin typeface="华文黑体"/>
              <a:ea typeface="华文黑体"/>
            </a:endParaRPr>
          </a:p>
          <a:p>
            <a:r>
              <a:rPr lang="zh-CN" altLang="en-US" sz="2400" dirty="0">
                <a:latin typeface="华文黑体"/>
                <a:ea typeface="华文黑体"/>
              </a:rPr>
              <a:t>五、政治环境</a:t>
            </a:r>
          </a:p>
          <a:p>
            <a:pPr indent="541338"/>
            <a:r>
              <a:rPr lang="zh-CN" altLang="en-US" sz="2000" dirty="0">
                <a:latin typeface="华文黑体"/>
                <a:ea typeface="华文黑体"/>
              </a:rPr>
              <a:t>营销决策在很大程度上受政治环境变化的影响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  <a:r>
              <a:rPr lang="zh-CN" altLang="en-US" sz="2000" dirty="0">
                <a:latin typeface="华文黑体"/>
                <a:ea typeface="华文黑体"/>
              </a:rPr>
              <a:t>政治环境指在特定</a:t>
            </a:r>
            <a:r>
              <a:rPr lang="zh-CN" altLang="en-US" sz="2000" dirty="0" smtClean="0">
                <a:latin typeface="华文黑体"/>
                <a:ea typeface="华文黑体"/>
              </a:rPr>
              <a:t>社会中影响和限制各个组织和个人的</a:t>
            </a:r>
            <a:r>
              <a:rPr lang="zh-CN" altLang="en-US" sz="2000" dirty="0">
                <a:latin typeface="华文黑体"/>
                <a:ea typeface="华文黑体"/>
              </a:rPr>
              <a:t>法律、政府机构等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  <a:endParaRPr lang="zh-CN" altLang="en-US" sz="2000" dirty="0">
              <a:latin typeface="华文黑体"/>
              <a:ea typeface="华文黑体"/>
            </a:endParaRPr>
          </a:p>
        </p:txBody>
      </p:sp>
    </p:spTree>
    <p:extLst>
      <p:ext uri="{BB962C8B-B14F-4D97-AF65-F5344CB8AC3E}">
        <p14:creationId xmlns:p14="http://schemas.microsoft.com/office/powerpoint/2010/main" val="2328545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418703" y="33866"/>
            <a:ext cx="2646878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solidFill>
                  <a:srgbClr val="17695D"/>
                </a:solidFill>
                <a:latin typeface="华文黑体"/>
                <a:ea typeface="华文黑体"/>
              </a:rPr>
              <a:t>公司宏观环境</a:t>
            </a:r>
            <a:endParaRPr lang="zh-CN" altLang="en-US" sz="3200" dirty="0">
              <a:solidFill>
                <a:srgbClr val="17695D"/>
              </a:solidFill>
              <a:latin typeface="华文黑体"/>
              <a:ea typeface="华文黑体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10885" y="144693"/>
            <a:ext cx="283029" cy="402896"/>
            <a:chOff x="-10886" y="525690"/>
            <a:chExt cx="283029" cy="402896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3"/>
            <a:srcRect l="7026" t="47619" r="90287" b="37566"/>
            <a:stretch>
              <a:fillRect/>
            </a:stretch>
          </p:blipFill>
          <p:spPr>
            <a:xfrm>
              <a:off x="-10886" y="525690"/>
              <a:ext cx="283029" cy="402896"/>
            </a:xfrm>
            <a:prstGeom prst="rect">
              <a:avLst/>
            </a:prstGeom>
          </p:spPr>
        </p:pic>
        <p:sp>
          <p:nvSpPr>
            <p:cNvPr id="63" name="Freeform 5"/>
            <p:cNvSpPr/>
            <p:nvPr/>
          </p:nvSpPr>
          <p:spPr bwMode="auto">
            <a:xfrm>
              <a:off x="20276" y="637025"/>
              <a:ext cx="221544" cy="222748"/>
            </a:xfrm>
            <a:custGeom>
              <a:avLst/>
              <a:gdLst>
                <a:gd name="T0" fmla="*/ 348 w 407"/>
                <a:gd name="T1" fmla="*/ 0 h 407"/>
                <a:gd name="T2" fmla="*/ 407 w 407"/>
                <a:gd name="T3" fmla="*/ 0 h 407"/>
                <a:gd name="T4" fmla="*/ 407 w 407"/>
                <a:gd name="T5" fmla="*/ 407 h 407"/>
                <a:gd name="T6" fmla="*/ 0 w 407"/>
                <a:gd name="T7" fmla="*/ 407 h 407"/>
                <a:gd name="T8" fmla="*/ 0 w 407"/>
                <a:gd name="T9" fmla="*/ 354 h 407"/>
                <a:gd name="T10" fmla="*/ 307 w 407"/>
                <a:gd name="T11" fmla="*/ 354 h 407"/>
                <a:gd name="T12" fmla="*/ 1 w 407"/>
                <a:gd name="T13" fmla="*/ 47 h 407"/>
                <a:gd name="T14" fmla="*/ 43 w 407"/>
                <a:gd name="T15" fmla="*/ 5 h 407"/>
                <a:gd name="T16" fmla="*/ 348 w 407"/>
                <a:gd name="T17" fmla="*/ 310 h 407"/>
                <a:gd name="T18" fmla="*/ 348 w 407"/>
                <a:gd name="T19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7" h="407">
                  <a:moveTo>
                    <a:pt x="348" y="0"/>
                  </a:moveTo>
                  <a:lnTo>
                    <a:pt x="407" y="0"/>
                  </a:lnTo>
                  <a:lnTo>
                    <a:pt x="407" y="407"/>
                  </a:lnTo>
                  <a:lnTo>
                    <a:pt x="0" y="407"/>
                  </a:lnTo>
                  <a:lnTo>
                    <a:pt x="0" y="354"/>
                  </a:lnTo>
                  <a:lnTo>
                    <a:pt x="307" y="354"/>
                  </a:lnTo>
                  <a:lnTo>
                    <a:pt x="1" y="47"/>
                  </a:lnTo>
                  <a:lnTo>
                    <a:pt x="43" y="5"/>
                  </a:lnTo>
                  <a:lnTo>
                    <a:pt x="348" y="310"/>
                  </a:lnTo>
                  <a:lnTo>
                    <a:pt x="34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7470" tIns="33735" rIns="67470" bIns="33735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355598" y="639666"/>
            <a:ext cx="8636001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华文黑体"/>
                <a:ea typeface="华文黑体"/>
              </a:rPr>
              <a:t>六、文化环境</a:t>
            </a:r>
          </a:p>
          <a:p>
            <a:pPr indent="541338"/>
            <a:r>
              <a:rPr lang="zh-CN" altLang="en-US" sz="2000" dirty="0">
                <a:latin typeface="华文黑体"/>
                <a:ea typeface="华文黑体"/>
              </a:rPr>
              <a:t>文化环境包括影响一个社会的基本价值、观念、偏好和行为的风俗习惯和其他因素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  <a:r>
              <a:rPr lang="zh-CN" altLang="en-US" sz="2000" dirty="0" smtClean="0">
                <a:latin typeface="华文黑体"/>
                <a:ea typeface="华文黑体"/>
              </a:rPr>
              <a:t>人们成长于</a:t>
            </a:r>
            <a:r>
              <a:rPr lang="zh-CN" altLang="en-US" sz="2000" dirty="0">
                <a:latin typeface="华文黑体"/>
                <a:ea typeface="华文黑体"/>
              </a:rPr>
              <a:t>特定的社会环境中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社会塑造了人们的信仰和价值观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确定了他们与周围</a:t>
            </a:r>
            <a:r>
              <a:rPr lang="zh-CN" altLang="en-US" sz="2000" dirty="0" smtClean="0">
                <a:latin typeface="华文黑体"/>
                <a:ea typeface="华文黑体"/>
              </a:rPr>
              <a:t>人的关系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所以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文化特征对营销决策意义重大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</a:p>
          <a:p>
            <a:pPr indent="541338"/>
            <a:r>
              <a:rPr lang="en-US" altLang="zh-CN" sz="2000" dirty="0">
                <a:latin typeface="华文黑体"/>
                <a:ea typeface="华文黑体"/>
              </a:rPr>
              <a:t>(</a:t>
            </a:r>
            <a:r>
              <a:rPr lang="zh-CN" altLang="en-US" sz="2000" dirty="0">
                <a:latin typeface="华文黑体"/>
                <a:ea typeface="华文黑体"/>
              </a:rPr>
              <a:t>一</a:t>
            </a:r>
            <a:r>
              <a:rPr lang="en-US" altLang="zh-CN" sz="2000" dirty="0">
                <a:latin typeface="华文黑体"/>
                <a:ea typeface="华文黑体"/>
              </a:rPr>
              <a:t>)</a:t>
            </a:r>
            <a:r>
              <a:rPr lang="zh-CN" altLang="en-US" sz="2000" dirty="0">
                <a:latin typeface="华文黑体"/>
                <a:ea typeface="华文黑体"/>
              </a:rPr>
              <a:t>价值观的固定性</a:t>
            </a:r>
          </a:p>
          <a:p>
            <a:pPr indent="541338"/>
            <a:r>
              <a:rPr lang="zh-CN" altLang="en-US" sz="2000" dirty="0">
                <a:latin typeface="华文黑体"/>
                <a:ea typeface="华文黑体"/>
              </a:rPr>
              <a:t>特定社会中的人会有一些特定的信仰和价值观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而且轻易不会改变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  <a:r>
              <a:rPr lang="zh-CN" altLang="en-US" sz="2000" dirty="0">
                <a:latin typeface="华文黑体"/>
                <a:ea typeface="华文黑体"/>
              </a:rPr>
              <a:t>例如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 smtClean="0">
                <a:latin typeface="华文黑体"/>
                <a:ea typeface="华文黑体"/>
              </a:rPr>
              <a:t>大部分人信仰做善事以及要诚实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  <a:r>
              <a:rPr lang="zh-CN" altLang="en-US" sz="2000" dirty="0">
                <a:latin typeface="华文黑体"/>
                <a:ea typeface="华文黑体"/>
              </a:rPr>
              <a:t>这些信仰会影响他们在日常生活中的具体态度和行为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  <a:r>
              <a:rPr lang="zh-CN" altLang="en-US" sz="2000" dirty="0" smtClean="0">
                <a:latin typeface="华文黑体"/>
                <a:ea typeface="华文黑体"/>
              </a:rPr>
              <a:t>核心信仰和价值观由父母传给孩子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并由学校、教堂、企业和政府加以巩固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</a:p>
          <a:p>
            <a:pPr indent="541338"/>
            <a:r>
              <a:rPr lang="en-US" altLang="zh-CN" sz="2000" dirty="0">
                <a:latin typeface="华文黑体"/>
                <a:ea typeface="华文黑体"/>
              </a:rPr>
              <a:t>(</a:t>
            </a:r>
            <a:r>
              <a:rPr lang="zh-CN" altLang="en-US" sz="2000" dirty="0">
                <a:latin typeface="华文黑体"/>
                <a:ea typeface="华文黑体"/>
              </a:rPr>
              <a:t>二</a:t>
            </a:r>
            <a:r>
              <a:rPr lang="en-US" altLang="zh-CN" sz="2000" dirty="0">
                <a:latin typeface="华文黑体"/>
                <a:ea typeface="华文黑体"/>
              </a:rPr>
              <a:t>)</a:t>
            </a:r>
            <a:r>
              <a:rPr lang="zh-CN" altLang="en-US" sz="2000" dirty="0">
                <a:latin typeface="华文黑体"/>
                <a:ea typeface="华文黑体"/>
              </a:rPr>
              <a:t>从属价值观的改变</a:t>
            </a:r>
          </a:p>
          <a:p>
            <a:pPr indent="541338"/>
            <a:r>
              <a:rPr lang="zh-CN" altLang="en-US" sz="2000" dirty="0">
                <a:latin typeface="华文黑体"/>
                <a:ea typeface="华文黑体"/>
              </a:rPr>
              <a:t>尽管核心价值观相当稳固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但文化环境确实发生了巨变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营销人员试图预测</a:t>
            </a:r>
            <a:r>
              <a:rPr lang="zh-CN" altLang="en-US" sz="2000" dirty="0" smtClean="0">
                <a:latin typeface="华文黑体"/>
                <a:ea typeface="华文黑体"/>
              </a:rPr>
              <a:t>文化的变化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以此发现新的机会或威胁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</a:p>
          <a:p>
            <a:pPr indent="541338"/>
            <a:r>
              <a:rPr lang="zh-CN" altLang="en-US" sz="2000" dirty="0">
                <a:latin typeface="华文黑体"/>
                <a:ea typeface="华文黑体"/>
              </a:rPr>
              <a:t>一个社会主要的价值观是通过人们对自己和他人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对组织、社会、自然和</a:t>
            </a:r>
            <a:r>
              <a:rPr lang="zh-CN" altLang="en-US" sz="2000" dirty="0" smtClean="0">
                <a:latin typeface="华文黑体"/>
                <a:ea typeface="华文黑体"/>
              </a:rPr>
              <a:t>世界的看法而表现</a:t>
            </a:r>
            <a:r>
              <a:rPr lang="zh-CN" altLang="en-US" sz="2000" dirty="0">
                <a:latin typeface="华文黑体"/>
                <a:ea typeface="华文黑体"/>
              </a:rPr>
              <a:t>出来的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  <a:endParaRPr lang="zh-CN" altLang="en-US" sz="2000" dirty="0">
              <a:latin typeface="华文黑体"/>
              <a:ea typeface="华文黑体"/>
            </a:endParaRPr>
          </a:p>
        </p:txBody>
      </p:sp>
    </p:spTree>
    <p:extLst>
      <p:ext uri="{BB962C8B-B14F-4D97-AF65-F5344CB8AC3E}">
        <p14:creationId xmlns:p14="http://schemas.microsoft.com/office/powerpoint/2010/main" val="3185285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F:\360云盘\02-个人资料\！PPT图片及版面资源\06-PPT精选插图\03-人物\20120208165810751075.jpg"/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-114303"/>
            <a:ext cx="8232331" cy="5480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等腰三角形 6"/>
          <p:cNvSpPr/>
          <p:nvPr/>
        </p:nvSpPr>
        <p:spPr>
          <a:xfrm rot="16200000">
            <a:off x="3893089" y="-94714"/>
            <a:ext cx="5473699" cy="5434523"/>
          </a:xfrm>
          <a:custGeom>
            <a:avLst/>
            <a:gdLst/>
            <a:ahLst/>
            <a:cxnLst/>
            <a:rect l="l" t="t" r="r" b="b"/>
            <a:pathLst>
              <a:path w="3580081" h="5237125">
                <a:moveTo>
                  <a:pt x="3580081" y="443593"/>
                </a:moveTo>
                <a:lnTo>
                  <a:pt x="3580081" y="5237125"/>
                </a:lnTo>
                <a:lnTo>
                  <a:pt x="0" y="5237125"/>
                </a:lnTo>
                <a:lnTo>
                  <a:pt x="0" y="0"/>
                </a:lnTo>
                <a:close/>
              </a:path>
            </a:pathLst>
          </a:custGeom>
          <a:solidFill>
            <a:srgbClr val="45C1A4"/>
          </a:solidFill>
          <a:ln w="2540">
            <a:noFill/>
          </a:ln>
          <a:effectLst>
            <a:outerShdw blurRad="88900" dist="508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9"/>
          <p:cNvSpPr/>
          <p:nvPr/>
        </p:nvSpPr>
        <p:spPr>
          <a:xfrm flipV="1">
            <a:off x="0" y="-114300"/>
            <a:ext cx="847728" cy="5473698"/>
          </a:xfrm>
          <a:custGeom>
            <a:avLst/>
            <a:gdLst/>
            <a:ahLst/>
            <a:cxnLst/>
            <a:rect l="l" t="t" r="r" b="b"/>
            <a:pathLst>
              <a:path w="847728" h="3580082">
                <a:moveTo>
                  <a:pt x="0" y="3580082"/>
                </a:moveTo>
                <a:lnTo>
                  <a:pt x="847728" y="3580082"/>
                </a:lnTo>
                <a:lnTo>
                  <a:pt x="404135" y="0"/>
                </a:lnTo>
                <a:lnTo>
                  <a:pt x="0" y="0"/>
                </a:lnTo>
                <a:close/>
              </a:path>
            </a:pathLst>
          </a:custGeom>
          <a:solidFill>
            <a:srgbClr val="45C1A4"/>
          </a:solidFill>
          <a:ln w="2540">
            <a:noFill/>
          </a:ln>
          <a:effectLst>
            <a:outerShdw blurRad="76200" dist="381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标题 1"/>
          <p:cNvSpPr txBox="1"/>
          <p:nvPr/>
        </p:nvSpPr>
        <p:spPr>
          <a:xfrm>
            <a:off x="5482290" y="1517934"/>
            <a:ext cx="2510243" cy="1326866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b="1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本章结束</a:t>
            </a:r>
            <a:endParaRPr lang="zh-CN" altLang="en-US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0">
        <p14:vortex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2535372" y="314611"/>
            <a:ext cx="357020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b="1" dirty="0" smtClean="0">
                <a:solidFill>
                  <a:srgbClr val="17695D"/>
                </a:solidFill>
                <a:latin typeface="微软雅黑" pitchFamily="34" charset="-122"/>
                <a:ea typeface="微软雅黑" pitchFamily="34" charset="-122"/>
              </a:rPr>
              <a:t>市场营销环境</a:t>
            </a:r>
            <a:endParaRPr lang="zh-CN" altLang="en-US" sz="4400" b="1" dirty="0">
              <a:solidFill>
                <a:srgbClr val="17695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椭圆 31"/>
          <p:cNvSpPr/>
          <p:nvPr/>
        </p:nvSpPr>
        <p:spPr bwMode="auto">
          <a:xfrm>
            <a:off x="1281525" y="1959355"/>
            <a:ext cx="2179264" cy="2179264"/>
          </a:xfrm>
          <a:prstGeom prst="ellipse">
            <a:avLst/>
          </a:prstGeom>
          <a:solidFill>
            <a:srgbClr val="45C1A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7497" tIns="33748" rIns="67497" bIns="33748" numCol="1" rtlCol="0" anchor="t" anchorCtr="0" compatLnSpc="1"/>
          <a:lstStyle/>
          <a:p>
            <a:pPr defTabSz="675005"/>
            <a:endParaRPr lang="zh-CN" altLang="en-US" sz="133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3"/>
          <p:cNvSpPr txBox="1"/>
          <p:nvPr/>
        </p:nvSpPr>
        <p:spPr>
          <a:xfrm>
            <a:off x="4131568" y="2198372"/>
            <a:ext cx="2326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rgbClr val="1769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■ </a:t>
            </a:r>
            <a:r>
              <a:rPr lang="zh-CN" altLang="en-US" sz="2400" b="1" dirty="0" smtClean="0">
                <a:solidFill>
                  <a:srgbClr val="1769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公司微观环境</a:t>
            </a:r>
            <a:endParaRPr lang="zh-CN" altLang="en-US" sz="2400" b="1" dirty="0">
              <a:solidFill>
                <a:srgbClr val="17695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Box 5"/>
          <p:cNvSpPr txBox="1"/>
          <p:nvPr/>
        </p:nvSpPr>
        <p:spPr>
          <a:xfrm>
            <a:off x="4199302" y="3199217"/>
            <a:ext cx="2326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rgbClr val="1769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■ </a:t>
            </a:r>
            <a:r>
              <a:rPr lang="zh-CN" altLang="en-US" sz="2400" b="1" dirty="0" smtClean="0">
                <a:solidFill>
                  <a:srgbClr val="1769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公司宏观环境</a:t>
            </a:r>
            <a:endParaRPr lang="zh-CN" altLang="en-US" sz="2400" b="1" dirty="0">
              <a:solidFill>
                <a:srgbClr val="17695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TextBox 11"/>
          <p:cNvSpPr txBox="1"/>
          <p:nvPr/>
        </p:nvSpPr>
        <p:spPr>
          <a:xfrm>
            <a:off x="1388534" y="2484853"/>
            <a:ext cx="18858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市场营销环境</a:t>
            </a:r>
            <a:endParaRPr lang="zh-CN" altLang="en-US" sz="3200" dirty="0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2980759" y="2022378"/>
            <a:ext cx="637833" cy="637833"/>
            <a:chOff x="2505666" y="1765071"/>
            <a:chExt cx="864096" cy="864096"/>
          </a:xfrm>
        </p:grpSpPr>
        <p:sp>
          <p:nvSpPr>
            <p:cNvPr id="43" name="椭圆 42"/>
            <p:cNvSpPr/>
            <p:nvPr/>
          </p:nvSpPr>
          <p:spPr bwMode="auto">
            <a:xfrm>
              <a:off x="2505666" y="1765071"/>
              <a:ext cx="864096" cy="864096"/>
            </a:xfrm>
            <a:prstGeom prst="ellipse">
              <a:avLst/>
            </a:prstGeom>
            <a:solidFill>
              <a:srgbClr val="92D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7497" tIns="33748" rIns="67497" bIns="33748" numCol="1" rtlCol="0" anchor="t" anchorCtr="0" compatLnSpc="1"/>
            <a:lstStyle/>
            <a:p>
              <a:pPr defTabSz="675005"/>
              <a:endParaRPr lang="zh-CN" altLang="en-US" sz="133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TextBox 14"/>
            <p:cNvSpPr txBox="1"/>
            <p:nvPr/>
          </p:nvSpPr>
          <p:spPr>
            <a:xfrm>
              <a:off x="2563333" y="1845204"/>
              <a:ext cx="793086" cy="6792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660" dirty="0">
                  <a:solidFill>
                    <a:srgbClr val="F8F8F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2660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3103302" y="3112943"/>
            <a:ext cx="637833" cy="637833"/>
            <a:chOff x="3405766" y="2600174"/>
            <a:chExt cx="864096" cy="864096"/>
          </a:xfrm>
        </p:grpSpPr>
        <p:sp>
          <p:nvSpPr>
            <p:cNvPr id="46" name="椭圆 45"/>
            <p:cNvSpPr/>
            <p:nvPr/>
          </p:nvSpPr>
          <p:spPr bwMode="auto">
            <a:xfrm>
              <a:off x="3405766" y="2600174"/>
              <a:ext cx="864096" cy="864096"/>
            </a:xfrm>
            <a:prstGeom prst="ellipse">
              <a:avLst/>
            </a:prstGeom>
            <a:solidFill>
              <a:srgbClr val="0E7FB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7497" tIns="33748" rIns="67497" bIns="33748" numCol="1" rtlCol="0" anchor="t" anchorCtr="0" compatLnSpc="1"/>
            <a:lstStyle/>
            <a:p>
              <a:pPr defTabSz="675005"/>
              <a:endParaRPr lang="zh-CN" altLang="en-US" sz="133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TextBox 17"/>
            <p:cNvSpPr txBox="1"/>
            <p:nvPr/>
          </p:nvSpPr>
          <p:spPr>
            <a:xfrm>
              <a:off x="3452332" y="2708804"/>
              <a:ext cx="793086" cy="6792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660" dirty="0">
                  <a:solidFill>
                    <a:srgbClr val="F8F8F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2660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07163585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00"/>
                            </p:stCondLst>
                            <p:childTnLst>
                              <p:par>
                                <p:cTn id="27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200"/>
                            </p:stCondLst>
                            <p:childTnLst>
                              <p:par>
                                <p:cTn id="32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/>
      <p:bldP spid="35" grpId="0"/>
      <p:bldP spid="4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3"/>
          <a:srcRect l="6612" r="7521"/>
          <a:stretch>
            <a:fillRect/>
          </a:stretch>
        </p:blipFill>
        <p:spPr>
          <a:xfrm flipV="1">
            <a:off x="2" y="0"/>
            <a:ext cx="9463311" cy="5359400"/>
          </a:xfrm>
          <a:prstGeom prst="rect">
            <a:avLst/>
          </a:prstGeom>
        </p:spPr>
      </p:pic>
      <p:pic>
        <p:nvPicPr>
          <p:cNvPr id="7" name="图片占位符 31"/>
          <p:cNvPicPr>
            <a:picLocks noChangeAspect="1"/>
          </p:cNvPicPr>
          <p:nvPr/>
        </p:nvPicPr>
        <p:blipFill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2496" y="1371090"/>
            <a:ext cx="1766888" cy="1766888"/>
          </a:xfrm>
          <a:prstGeom prst="ellipse">
            <a:avLst/>
          </a:prstGeom>
          <a:solidFill>
            <a:schemeClr val="accent5"/>
          </a:solidFill>
          <a:ln w="57150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</a:ln>
          <a:effectLst>
            <a:outerShdw blurRad="228600" dist="114300" dir="6840000" sx="99000" sy="99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矩形 5"/>
          <p:cNvSpPr/>
          <p:nvPr/>
        </p:nvSpPr>
        <p:spPr>
          <a:xfrm>
            <a:off x="3867036" y="1986009"/>
            <a:ext cx="3288080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spc="300" dirty="0" smtClean="0">
                <a:solidFill>
                  <a:srgbClr val="17695D"/>
                </a:solidFill>
                <a:latin typeface="华文黑体"/>
                <a:ea typeface="华文黑体"/>
                <a:cs typeface="Source Sans Pro ExtraLight"/>
              </a:rPr>
              <a:t>公司的微观环境</a:t>
            </a:r>
            <a:endParaRPr lang="en-US" altLang="zh-CN" sz="3200" b="1" spc="300" dirty="0">
              <a:solidFill>
                <a:srgbClr val="17695D"/>
              </a:solidFill>
              <a:latin typeface="华文黑体"/>
              <a:ea typeface="华文黑体"/>
              <a:cs typeface="Source Sans Pro ExtraLigh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577102" y="604464"/>
            <a:ext cx="1492716" cy="12618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en-US" altLang="zh-CN" sz="4400" b="1" dirty="0" smtClean="0">
              <a:solidFill>
                <a:srgbClr val="17695D"/>
              </a:solidFill>
              <a:latin typeface="华文黑体"/>
              <a:ea typeface="华文黑体"/>
            </a:endParaRPr>
          </a:p>
          <a:p>
            <a:pPr algn="ctr"/>
            <a:r>
              <a:rPr lang="zh-CN" altLang="en-US" sz="3200" b="1" spc="300" dirty="0" smtClean="0">
                <a:solidFill>
                  <a:srgbClr val="17695D"/>
                </a:solidFill>
                <a:latin typeface="华文黑体"/>
                <a:ea typeface="华文黑体"/>
                <a:cs typeface="Source Sans Pro ExtraLight"/>
              </a:rPr>
              <a:t>第一节</a:t>
            </a:r>
            <a:endParaRPr lang="en-US" altLang="zh-CN" sz="3200" b="1" spc="300" dirty="0">
              <a:solidFill>
                <a:srgbClr val="17695D"/>
              </a:solidFill>
              <a:latin typeface="华文黑体"/>
              <a:ea typeface="华文黑体"/>
              <a:cs typeface="Source Sans Pro ExtraLight"/>
            </a:endParaRPr>
          </a:p>
        </p:txBody>
      </p:sp>
    </p:spTree>
    <p:extLst>
      <p:ext uri="{BB962C8B-B14F-4D97-AF65-F5344CB8AC3E}">
        <p14:creationId xmlns:p14="http://schemas.microsoft.com/office/powerpoint/2010/main" val="2231465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0">
        <p14:vortex dir="r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65000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8" grpId="0"/>
        </p:bldLst>
      </p:timing>
    </mc:Choice>
    <mc:Fallback xmlns="">
      <p:timing>
        <p:tnLst>
          <p:par>
            <p:cTn xmlns:p14="http://schemas.microsoft.com/office/powerpoint/2010/main"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8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418703" y="33866"/>
            <a:ext cx="2646878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solidFill>
                  <a:srgbClr val="17695D"/>
                </a:solidFill>
                <a:latin typeface="华文黑体"/>
                <a:ea typeface="华文黑体"/>
              </a:rPr>
              <a:t>公司微观环境</a:t>
            </a:r>
            <a:endParaRPr lang="zh-CN" altLang="en-US" sz="3200" dirty="0">
              <a:solidFill>
                <a:srgbClr val="17695D"/>
              </a:solidFill>
              <a:latin typeface="华文黑体"/>
              <a:ea typeface="华文黑体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10885" y="144693"/>
            <a:ext cx="283029" cy="402896"/>
            <a:chOff x="-10886" y="525690"/>
            <a:chExt cx="283029" cy="402896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3"/>
            <a:srcRect l="7026" t="47619" r="90287" b="37566"/>
            <a:stretch>
              <a:fillRect/>
            </a:stretch>
          </p:blipFill>
          <p:spPr>
            <a:xfrm>
              <a:off x="-10886" y="525690"/>
              <a:ext cx="283029" cy="402896"/>
            </a:xfrm>
            <a:prstGeom prst="rect">
              <a:avLst/>
            </a:prstGeom>
          </p:spPr>
        </p:pic>
        <p:sp>
          <p:nvSpPr>
            <p:cNvPr id="63" name="Freeform 5"/>
            <p:cNvSpPr/>
            <p:nvPr/>
          </p:nvSpPr>
          <p:spPr bwMode="auto">
            <a:xfrm>
              <a:off x="20276" y="637025"/>
              <a:ext cx="221544" cy="222748"/>
            </a:xfrm>
            <a:custGeom>
              <a:avLst/>
              <a:gdLst>
                <a:gd name="T0" fmla="*/ 348 w 407"/>
                <a:gd name="T1" fmla="*/ 0 h 407"/>
                <a:gd name="T2" fmla="*/ 407 w 407"/>
                <a:gd name="T3" fmla="*/ 0 h 407"/>
                <a:gd name="T4" fmla="*/ 407 w 407"/>
                <a:gd name="T5" fmla="*/ 407 h 407"/>
                <a:gd name="T6" fmla="*/ 0 w 407"/>
                <a:gd name="T7" fmla="*/ 407 h 407"/>
                <a:gd name="T8" fmla="*/ 0 w 407"/>
                <a:gd name="T9" fmla="*/ 354 h 407"/>
                <a:gd name="T10" fmla="*/ 307 w 407"/>
                <a:gd name="T11" fmla="*/ 354 h 407"/>
                <a:gd name="T12" fmla="*/ 1 w 407"/>
                <a:gd name="T13" fmla="*/ 47 h 407"/>
                <a:gd name="T14" fmla="*/ 43 w 407"/>
                <a:gd name="T15" fmla="*/ 5 h 407"/>
                <a:gd name="T16" fmla="*/ 348 w 407"/>
                <a:gd name="T17" fmla="*/ 310 h 407"/>
                <a:gd name="T18" fmla="*/ 348 w 407"/>
                <a:gd name="T19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7" h="407">
                  <a:moveTo>
                    <a:pt x="348" y="0"/>
                  </a:moveTo>
                  <a:lnTo>
                    <a:pt x="407" y="0"/>
                  </a:lnTo>
                  <a:lnTo>
                    <a:pt x="407" y="407"/>
                  </a:lnTo>
                  <a:lnTo>
                    <a:pt x="0" y="407"/>
                  </a:lnTo>
                  <a:lnTo>
                    <a:pt x="0" y="354"/>
                  </a:lnTo>
                  <a:lnTo>
                    <a:pt x="307" y="354"/>
                  </a:lnTo>
                  <a:lnTo>
                    <a:pt x="1" y="47"/>
                  </a:lnTo>
                  <a:lnTo>
                    <a:pt x="43" y="5"/>
                  </a:lnTo>
                  <a:lnTo>
                    <a:pt x="348" y="310"/>
                  </a:lnTo>
                  <a:lnTo>
                    <a:pt x="34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7470" tIns="33735" rIns="67470" bIns="33735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40266" y="605798"/>
            <a:ext cx="8517468" cy="37240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41338"/>
            <a:endParaRPr lang="en-US" altLang="zh-CN" sz="2000" dirty="0" smtClean="0">
              <a:latin typeface="华文黑体"/>
              <a:ea typeface="华文黑体"/>
            </a:endParaRPr>
          </a:p>
          <a:p>
            <a:pPr indent="541338"/>
            <a:r>
              <a:rPr lang="zh-CN" altLang="en-US" sz="2400" dirty="0">
                <a:latin typeface="华文黑体"/>
                <a:ea typeface="华文黑体"/>
              </a:rPr>
              <a:t>公司的营销环境是指在营销活动之外</a:t>
            </a:r>
            <a:r>
              <a:rPr lang="en-US" altLang="zh-CN" sz="2400" dirty="0">
                <a:latin typeface="华文黑体"/>
                <a:ea typeface="华文黑体"/>
              </a:rPr>
              <a:t>,</a:t>
            </a:r>
            <a:r>
              <a:rPr lang="zh-CN" altLang="en-US" sz="2400" dirty="0">
                <a:latin typeface="华文黑体"/>
                <a:ea typeface="华文黑体"/>
              </a:rPr>
              <a:t>能够影响营销部门建立并保持与</a:t>
            </a:r>
            <a:r>
              <a:rPr lang="zh-CN" altLang="en-US" sz="2400" dirty="0" smtClean="0">
                <a:latin typeface="华文黑体"/>
                <a:ea typeface="华文黑体"/>
              </a:rPr>
              <a:t>目标顾客良好关</a:t>
            </a:r>
            <a:r>
              <a:rPr lang="zh-CN" altLang="en-US" sz="2400" dirty="0">
                <a:latin typeface="华文黑体"/>
                <a:ea typeface="华文黑体"/>
              </a:rPr>
              <a:t>系的能力的各种因素和力量</a:t>
            </a:r>
            <a:r>
              <a:rPr lang="en-US" altLang="zh-CN" sz="2400" dirty="0">
                <a:latin typeface="华文黑体"/>
                <a:ea typeface="华文黑体"/>
              </a:rPr>
              <a:t>.</a:t>
            </a:r>
            <a:r>
              <a:rPr lang="zh-CN" altLang="en-US" sz="2400" dirty="0">
                <a:latin typeface="华文黑体"/>
                <a:ea typeface="华文黑体"/>
              </a:rPr>
              <a:t>营销环境既能提供机遇</a:t>
            </a:r>
            <a:r>
              <a:rPr lang="en-US" altLang="zh-CN" sz="2400" dirty="0">
                <a:latin typeface="华文黑体"/>
                <a:ea typeface="华文黑体"/>
              </a:rPr>
              <a:t>,</a:t>
            </a:r>
            <a:r>
              <a:rPr lang="zh-CN" altLang="en-US" sz="2400" dirty="0">
                <a:latin typeface="华文黑体"/>
                <a:ea typeface="华文黑体"/>
              </a:rPr>
              <a:t>也能造成威胁</a:t>
            </a:r>
            <a:r>
              <a:rPr lang="en-US" altLang="zh-CN" sz="2400" dirty="0">
                <a:latin typeface="华文黑体"/>
                <a:ea typeface="华文黑体"/>
              </a:rPr>
              <a:t>.</a:t>
            </a:r>
            <a:r>
              <a:rPr lang="zh-CN" altLang="en-US" sz="2400" dirty="0">
                <a:latin typeface="华文黑体"/>
                <a:ea typeface="华文黑体"/>
              </a:rPr>
              <a:t>成功的公司都</a:t>
            </a:r>
            <a:r>
              <a:rPr lang="zh-CN" altLang="en-US" sz="2400" dirty="0" smtClean="0">
                <a:latin typeface="华文黑体"/>
                <a:ea typeface="华文黑体"/>
              </a:rPr>
              <a:t>知</a:t>
            </a:r>
            <a:r>
              <a:rPr lang="zh-CN" altLang="en-US" sz="2400" dirty="0">
                <a:latin typeface="华文黑体"/>
                <a:ea typeface="华文黑体"/>
              </a:rPr>
              <a:t>道</a:t>
            </a:r>
            <a:r>
              <a:rPr lang="en-US" altLang="zh-CN" sz="2400" dirty="0">
                <a:latin typeface="华文黑体"/>
                <a:ea typeface="华文黑体"/>
              </a:rPr>
              <a:t>,</a:t>
            </a:r>
            <a:r>
              <a:rPr lang="zh-CN" altLang="en-US" sz="2400" dirty="0">
                <a:latin typeface="华文黑体"/>
                <a:ea typeface="华文黑体"/>
              </a:rPr>
              <a:t>持续不断地观察并适应变化着的环境是非常重要的</a:t>
            </a:r>
            <a:r>
              <a:rPr lang="en-US" altLang="zh-CN" sz="2400" dirty="0">
                <a:latin typeface="华文黑体"/>
                <a:ea typeface="华文黑体"/>
              </a:rPr>
              <a:t>.</a:t>
            </a:r>
          </a:p>
          <a:p>
            <a:pPr indent="541338"/>
            <a:r>
              <a:rPr lang="zh-CN" altLang="en-US" sz="2400" dirty="0">
                <a:latin typeface="华文黑体"/>
                <a:ea typeface="华文黑体"/>
              </a:rPr>
              <a:t>营销环境由微观环境和宏观环境组成</a:t>
            </a:r>
            <a:r>
              <a:rPr lang="en-US" altLang="zh-CN" sz="2400" dirty="0">
                <a:latin typeface="华文黑体"/>
                <a:ea typeface="华文黑体"/>
              </a:rPr>
              <a:t>.</a:t>
            </a:r>
            <a:r>
              <a:rPr lang="zh-CN" altLang="en-US" sz="2400" dirty="0">
                <a:latin typeface="华文黑体"/>
                <a:ea typeface="华文黑体"/>
              </a:rPr>
              <a:t>微观环境指与公司关系密切、</a:t>
            </a:r>
            <a:r>
              <a:rPr lang="zh-CN" altLang="en-US" sz="2400" dirty="0" smtClean="0">
                <a:latin typeface="华文黑体"/>
                <a:ea typeface="华文黑体"/>
              </a:rPr>
              <a:t>能够影响公司服务顾客的能力的各种因素</a:t>
            </a:r>
            <a:r>
              <a:rPr lang="en-US" altLang="zh-CN" sz="2400" dirty="0" smtClean="0">
                <a:latin typeface="华文黑体"/>
                <a:ea typeface="华文黑体"/>
              </a:rPr>
              <a:t>—</a:t>
            </a:r>
            <a:r>
              <a:rPr lang="en-US" altLang="zh-CN" sz="2400" dirty="0">
                <a:latin typeface="华文黑体"/>
                <a:ea typeface="华文黑体"/>
              </a:rPr>
              <a:t>——</a:t>
            </a:r>
            <a:r>
              <a:rPr lang="zh-CN" altLang="en-US" sz="2400" dirty="0">
                <a:latin typeface="华文黑体"/>
                <a:ea typeface="华文黑体"/>
              </a:rPr>
              <a:t>公司</a:t>
            </a:r>
            <a:r>
              <a:rPr lang="en-US" altLang="zh-CN" sz="2400" dirty="0">
                <a:latin typeface="华文黑体"/>
                <a:ea typeface="华文黑体"/>
              </a:rPr>
              <a:t>(</a:t>
            </a:r>
            <a:r>
              <a:rPr lang="zh-CN" altLang="en-US" sz="2400" dirty="0">
                <a:latin typeface="华文黑体"/>
                <a:ea typeface="华文黑体"/>
              </a:rPr>
              <a:t>市场营销者</a:t>
            </a:r>
            <a:r>
              <a:rPr lang="en-US" altLang="zh-CN" sz="2400" dirty="0">
                <a:latin typeface="华文黑体"/>
                <a:ea typeface="华文黑体"/>
              </a:rPr>
              <a:t>)</a:t>
            </a:r>
            <a:r>
              <a:rPr lang="zh-CN" altLang="en-US" sz="2400" dirty="0">
                <a:latin typeface="华文黑体"/>
                <a:ea typeface="华文黑体"/>
              </a:rPr>
              <a:t>、供应商、竞争者、</a:t>
            </a:r>
            <a:r>
              <a:rPr lang="zh-CN" altLang="en-US" sz="2400" dirty="0" smtClean="0">
                <a:latin typeface="华文黑体"/>
                <a:ea typeface="华文黑体"/>
              </a:rPr>
              <a:t>市场营销中介组织</a:t>
            </a:r>
            <a:r>
              <a:rPr lang="zh-CN" altLang="en-US" sz="2400" dirty="0">
                <a:latin typeface="华文黑体"/>
                <a:ea typeface="华文黑体"/>
              </a:rPr>
              <a:t>和最终用户市场等</a:t>
            </a:r>
            <a:r>
              <a:rPr lang="en-US" altLang="zh-CN" sz="2400" dirty="0">
                <a:latin typeface="华文黑体"/>
                <a:ea typeface="华文黑体"/>
              </a:rPr>
              <a:t>.</a:t>
            </a:r>
            <a:r>
              <a:rPr lang="zh-CN" altLang="en-US" sz="2400" dirty="0">
                <a:latin typeface="华文黑体"/>
                <a:ea typeface="华文黑体"/>
              </a:rPr>
              <a:t>宏观环境指能影响整个微观环境的广泛的社会性因素</a:t>
            </a:r>
            <a:r>
              <a:rPr lang="en-US" altLang="zh-CN" sz="2400" dirty="0">
                <a:latin typeface="华文黑体"/>
                <a:ea typeface="华文黑体"/>
              </a:rPr>
              <a:t>———</a:t>
            </a:r>
            <a:r>
              <a:rPr lang="zh-CN" altLang="en-US" sz="2400" dirty="0">
                <a:latin typeface="华文黑体"/>
                <a:ea typeface="华文黑体"/>
              </a:rPr>
              <a:t>人口</a:t>
            </a:r>
            <a:r>
              <a:rPr lang="zh-CN" altLang="en-US" sz="2400" dirty="0" smtClean="0">
                <a:latin typeface="华文黑体"/>
                <a:ea typeface="华文黑体"/>
              </a:rPr>
              <a:t>、经济</a:t>
            </a:r>
            <a:r>
              <a:rPr lang="zh-CN" altLang="en-US" sz="2400" dirty="0">
                <a:latin typeface="华文黑体"/>
                <a:ea typeface="华文黑体"/>
              </a:rPr>
              <a:t>、自然环境、技术、政治和文化因素</a:t>
            </a:r>
            <a:r>
              <a:rPr lang="en-US" altLang="zh-CN" sz="2400" dirty="0">
                <a:latin typeface="华文黑体"/>
                <a:ea typeface="华文黑体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5413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418703" y="33866"/>
            <a:ext cx="2646878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solidFill>
                  <a:srgbClr val="17695D"/>
                </a:solidFill>
                <a:latin typeface="华文黑体"/>
                <a:ea typeface="华文黑体"/>
              </a:rPr>
              <a:t>公司微观环境</a:t>
            </a:r>
            <a:endParaRPr lang="zh-CN" altLang="en-US" sz="3200" dirty="0">
              <a:solidFill>
                <a:srgbClr val="17695D"/>
              </a:solidFill>
              <a:latin typeface="华文黑体"/>
              <a:ea typeface="华文黑体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10885" y="144693"/>
            <a:ext cx="283029" cy="402896"/>
            <a:chOff x="-10886" y="525690"/>
            <a:chExt cx="283029" cy="402896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3"/>
            <a:srcRect l="7026" t="47619" r="90287" b="37566"/>
            <a:stretch>
              <a:fillRect/>
            </a:stretch>
          </p:blipFill>
          <p:spPr>
            <a:xfrm>
              <a:off x="-10886" y="525690"/>
              <a:ext cx="283029" cy="402896"/>
            </a:xfrm>
            <a:prstGeom prst="rect">
              <a:avLst/>
            </a:prstGeom>
          </p:spPr>
        </p:pic>
        <p:sp>
          <p:nvSpPr>
            <p:cNvPr id="63" name="Freeform 5"/>
            <p:cNvSpPr/>
            <p:nvPr/>
          </p:nvSpPr>
          <p:spPr bwMode="auto">
            <a:xfrm>
              <a:off x="20276" y="637025"/>
              <a:ext cx="221544" cy="222748"/>
            </a:xfrm>
            <a:custGeom>
              <a:avLst/>
              <a:gdLst>
                <a:gd name="T0" fmla="*/ 348 w 407"/>
                <a:gd name="T1" fmla="*/ 0 h 407"/>
                <a:gd name="T2" fmla="*/ 407 w 407"/>
                <a:gd name="T3" fmla="*/ 0 h 407"/>
                <a:gd name="T4" fmla="*/ 407 w 407"/>
                <a:gd name="T5" fmla="*/ 407 h 407"/>
                <a:gd name="T6" fmla="*/ 0 w 407"/>
                <a:gd name="T7" fmla="*/ 407 h 407"/>
                <a:gd name="T8" fmla="*/ 0 w 407"/>
                <a:gd name="T9" fmla="*/ 354 h 407"/>
                <a:gd name="T10" fmla="*/ 307 w 407"/>
                <a:gd name="T11" fmla="*/ 354 h 407"/>
                <a:gd name="T12" fmla="*/ 1 w 407"/>
                <a:gd name="T13" fmla="*/ 47 h 407"/>
                <a:gd name="T14" fmla="*/ 43 w 407"/>
                <a:gd name="T15" fmla="*/ 5 h 407"/>
                <a:gd name="T16" fmla="*/ 348 w 407"/>
                <a:gd name="T17" fmla="*/ 310 h 407"/>
                <a:gd name="T18" fmla="*/ 348 w 407"/>
                <a:gd name="T19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7" h="407">
                  <a:moveTo>
                    <a:pt x="348" y="0"/>
                  </a:moveTo>
                  <a:lnTo>
                    <a:pt x="407" y="0"/>
                  </a:lnTo>
                  <a:lnTo>
                    <a:pt x="407" y="407"/>
                  </a:lnTo>
                  <a:lnTo>
                    <a:pt x="0" y="407"/>
                  </a:lnTo>
                  <a:lnTo>
                    <a:pt x="0" y="354"/>
                  </a:lnTo>
                  <a:lnTo>
                    <a:pt x="307" y="354"/>
                  </a:lnTo>
                  <a:lnTo>
                    <a:pt x="1" y="47"/>
                  </a:lnTo>
                  <a:lnTo>
                    <a:pt x="43" y="5"/>
                  </a:lnTo>
                  <a:lnTo>
                    <a:pt x="348" y="310"/>
                  </a:lnTo>
                  <a:lnTo>
                    <a:pt x="34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7470" tIns="33735" rIns="67470" bIns="33735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40266" y="605798"/>
            <a:ext cx="8517468" cy="4154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华文黑体"/>
                <a:ea typeface="华文黑体"/>
              </a:rPr>
              <a:t>一、公司内部环境</a:t>
            </a:r>
          </a:p>
          <a:p>
            <a:pPr indent="541338"/>
            <a:endParaRPr lang="en-US" altLang="zh-CN" sz="2000" dirty="0" smtClean="0">
              <a:latin typeface="华文黑体"/>
              <a:ea typeface="华文黑体"/>
            </a:endParaRPr>
          </a:p>
          <a:p>
            <a:pPr indent="541338"/>
            <a:r>
              <a:rPr lang="zh-CN" altLang="en-US" sz="2000" dirty="0" smtClean="0">
                <a:latin typeface="华文黑体"/>
                <a:ea typeface="华文黑体"/>
              </a:rPr>
              <a:t>在制订营销计划时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营销部门应兼顾公司的其他部门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如最高管理层、财务部门、</a:t>
            </a:r>
            <a:r>
              <a:rPr lang="zh-CN" altLang="en-US" sz="2000" dirty="0" smtClean="0">
                <a:latin typeface="华文黑体"/>
                <a:ea typeface="华文黑体"/>
              </a:rPr>
              <a:t>研究与开发部门</a:t>
            </a:r>
            <a:r>
              <a:rPr lang="zh-CN" altLang="en-US" sz="2000" dirty="0">
                <a:latin typeface="华文黑体"/>
                <a:ea typeface="华文黑体"/>
              </a:rPr>
              <a:t>、采购部门、生产部门、会计部门等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  <a:r>
              <a:rPr lang="zh-CN" altLang="en-US" sz="2000" dirty="0">
                <a:latin typeface="华文黑体"/>
                <a:ea typeface="华文黑体"/>
              </a:rPr>
              <a:t>所有这些相互关联的部门构成</a:t>
            </a:r>
            <a:r>
              <a:rPr lang="zh-CN" altLang="en-US" sz="2000" dirty="0" smtClean="0">
                <a:latin typeface="华文黑体"/>
                <a:ea typeface="华文黑体"/>
              </a:rPr>
              <a:t>公司内部环境</a:t>
            </a:r>
            <a:endParaRPr lang="en-US" altLang="zh-CN" sz="2000" dirty="0" smtClean="0">
              <a:latin typeface="华文黑体"/>
              <a:ea typeface="华文黑体"/>
            </a:endParaRPr>
          </a:p>
          <a:p>
            <a:pPr indent="541338"/>
            <a:r>
              <a:rPr lang="zh-CN" altLang="en-US" sz="2000" dirty="0" smtClean="0">
                <a:latin typeface="华文黑体"/>
                <a:ea typeface="华文黑体"/>
              </a:rPr>
              <a:t>最高管理层制订</a:t>
            </a:r>
            <a:r>
              <a:rPr lang="zh-CN" altLang="en-US" sz="2000" dirty="0">
                <a:latin typeface="华文黑体"/>
                <a:ea typeface="华文黑体"/>
              </a:rPr>
              <a:t>公司的使命、目标、总战略和政策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  <a:r>
              <a:rPr lang="zh-CN" altLang="en-US" sz="2000" dirty="0">
                <a:latin typeface="华文黑体"/>
                <a:ea typeface="华文黑体"/>
              </a:rPr>
              <a:t>营销部门依据高层管理部门</a:t>
            </a:r>
            <a:r>
              <a:rPr lang="zh-CN" altLang="en-US" sz="2000" dirty="0" smtClean="0">
                <a:latin typeface="华文黑体"/>
                <a:ea typeface="华文黑体"/>
              </a:rPr>
              <a:t>的规划做出决</a:t>
            </a:r>
            <a:r>
              <a:rPr lang="zh-CN" altLang="en-US" sz="2000" dirty="0">
                <a:latin typeface="华文黑体"/>
                <a:ea typeface="华文黑体"/>
              </a:rPr>
              <a:t>策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而营销计划必须经最高管理层的同意方可实施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</a:p>
          <a:p>
            <a:pPr indent="541338"/>
            <a:r>
              <a:rPr lang="zh-CN" altLang="en-US" sz="2000" dirty="0">
                <a:latin typeface="华文黑体"/>
                <a:ea typeface="华文黑体"/>
              </a:rPr>
              <a:t>营销部门同样必须与公司的其他部门密切合作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  <a:r>
              <a:rPr lang="zh-CN" altLang="en-US" sz="2000" dirty="0" smtClean="0">
                <a:latin typeface="华文黑体"/>
                <a:ea typeface="华文黑体"/>
              </a:rPr>
              <a:t>财务部门负责寻找和使用实施营销计划所需</a:t>
            </a:r>
            <a:r>
              <a:rPr lang="zh-CN" altLang="en-US" sz="2000" dirty="0">
                <a:latin typeface="华文黑体"/>
                <a:ea typeface="华文黑体"/>
              </a:rPr>
              <a:t>的资金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研究与开发部门研制安全而吸引人的产品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采购部门负责供给原材料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 smtClean="0">
                <a:latin typeface="华文黑体"/>
                <a:ea typeface="华文黑体"/>
              </a:rPr>
              <a:t>生产部门生产品质</a:t>
            </a:r>
            <a:r>
              <a:rPr lang="zh-CN" altLang="en-US" sz="2000" dirty="0">
                <a:latin typeface="华文黑体"/>
                <a:ea typeface="华文黑体"/>
              </a:rPr>
              <a:t>与数量都合格的产品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会计部门核算收入与</a:t>
            </a:r>
            <a:r>
              <a:rPr lang="zh-CN" altLang="en-US" sz="2000" dirty="0" smtClean="0">
                <a:latin typeface="华文黑体"/>
                <a:ea typeface="华文黑体"/>
              </a:rPr>
              <a:t>成本以便管理部门了解是否实现了预期</a:t>
            </a:r>
            <a:r>
              <a:rPr lang="zh-CN" altLang="en-US" sz="2000" dirty="0">
                <a:latin typeface="华文黑体"/>
                <a:ea typeface="华文黑体"/>
              </a:rPr>
              <a:t>目标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  <a:r>
              <a:rPr lang="zh-CN" altLang="en-US" sz="2000" dirty="0">
                <a:latin typeface="华文黑体"/>
                <a:ea typeface="华文黑体"/>
              </a:rPr>
              <a:t>这些部门都对营销部门的计划和行动产生影响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  <a:r>
              <a:rPr lang="zh-CN" altLang="en-US" sz="2000" dirty="0">
                <a:latin typeface="华文黑体"/>
                <a:ea typeface="华文黑体"/>
              </a:rPr>
              <a:t>从营销的概念来说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就是</a:t>
            </a:r>
            <a:r>
              <a:rPr lang="zh-CN" altLang="en-US" sz="2000" dirty="0" smtClean="0">
                <a:latin typeface="华文黑体"/>
                <a:ea typeface="华文黑体"/>
              </a:rPr>
              <a:t>所有这些部门都必须</a:t>
            </a:r>
            <a:r>
              <a:rPr lang="zh-CN" altLang="en-US" sz="2000" dirty="0">
                <a:latin typeface="华文黑体"/>
                <a:ea typeface="华文黑体"/>
              </a:rPr>
              <a:t>“想顾客所想</a:t>
            </a:r>
            <a:r>
              <a:rPr lang="zh-CN" altLang="en-US" sz="2000" dirty="0" smtClean="0">
                <a:latin typeface="华文黑体"/>
                <a:ea typeface="华文黑体"/>
              </a:rPr>
              <a:t>”</a:t>
            </a:r>
            <a:r>
              <a:rPr lang="en-US" altLang="zh-CN" sz="2000" dirty="0"/>
              <a:t> .</a:t>
            </a:r>
            <a:endParaRPr lang="en-US" altLang="zh-CN" sz="2000" dirty="0">
              <a:latin typeface="华文黑体"/>
              <a:ea typeface="华文黑体"/>
            </a:endParaRPr>
          </a:p>
        </p:txBody>
      </p:sp>
    </p:spTree>
    <p:extLst>
      <p:ext uri="{BB962C8B-B14F-4D97-AF65-F5344CB8AC3E}">
        <p14:creationId xmlns:p14="http://schemas.microsoft.com/office/powerpoint/2010/main" val="1973761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418703" y="33866"/>
            <a:ext cx="2646878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solidFill>
                  <a:srgbClr val="17695D"/>
                </a:solidFill>
                <a:latin typeface="华文黑体"/>
                <a:ea typeface="华文黑体"/>
              </a:rPr>
              <a:t>公司微观环境</a:t>
            </a:r>
            <a:endParaRPr lang="zh-CN" altLang="en-US" sz="3200" dirty="0">
              <a:solidFill>
                <a:srgbClr val="17695D"/>
              </a:solidFill>
              <a:latin typeface="华文黑体"/>
              <a:ea typeface="华文黑体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10885" y="144693"/>
            <a:ext cx="283029" cy="402896"/>
            <a:chOff x="-10886" y="525690"/>
            <a:chExt cx="283029" cy="402896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3"/>
            <a:srcRect l="7026" t="47619" r="90287" b="37566"/>
            <a:stretch>
              <a:fillRect/>
            </a:stretch>
          </p:blipFill>
          <p:spPr>
            <a:xfrm>
              <a:off x="-10886" y="525690"/>
              <a:ext cx="283029" cy="402896"/>
            </a:xfrm>
            <a:prstGeom prst="rect">
              <a:avLst/>
            </a:prstGeom>
          </p:spPr>
        </p:pic>
        <p:sp>
          <p:nvSpPr>
            <p:cNvPr id="63" name="Freeform 5"/>
            <p:cNvSpPr/>
            <p:nvPr/>
          </p:nvSpPr>
          <p:spPr bwMode="auto">
            <a:xfrm>
              <a:off x="20276" y="637025"/>
              <a:ext cx="221544" cy="222748"/>
            </a:xfrm>
            <a:custGeom>
              <a:avLst/>
              <a:gdLst>
                <a:gd name="T0" fmla="*/ 348 w 407"/>
                <a:gd name="T1" fmla="*/ 0 h 407"/>
                <a:gd name="T2" fmla="*/ 407 w 407"/>
                <a:gd name="T3" fmla="*/ 0 h 407"/>
                <a:gd name="T4" fmla="*/ 407 w 407"/>
                <a:gd name="T5" fmla="*/ 407 h 407"/>
                <a:gd name="T6" fmla="*/ 0 w 407"/>
                <a:gd name="T7" fmla="*/ 407 h 407"/>
                <a:gd name="T8" fmla="*/ 0 w 407"/>
                <a:gd name="T9" fmla="*/ 354 h 407"/>
                <a:gd name="T10" fmla="*/ 307 w 407"/>
                <a:gd name="T11" fmla="*/ 354 h 407"/>
                <a:gd name="T12" fmla="*/ 1 w 407"/>
                <a:gd name="T13" fmla="*/ 47 h 407"/>
                <a:gd name="T14" fmla="*/ 43 w 407"/>
                <a:gd name="T15" fmla="*/ 5 h 407"/>
                <a:gd name="T16" fmla="*/ 348 w 407"/>
                <a:gd name="T17" fmla="*/ 310 h 407"/>
                <a:gd name="T18" fmla="*/ 348 w 407"/>
                <a:gd name="T19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7" h="407">
                  <a:moveTo>
                    <a:pt x="348" y="0"/>
                  </a:moveTo>
                  <a:lnTo>
                    <a:pt x="407" y="0"/>
                  </a:lnTo>
                  <a:lnTo>
                    <a:pt x="407" y="407"/>
                  </a:lnTo>
                  <a:lnTo>
                    <a:pt x="0" y="407"/>
                  </a:lnTo>
                  <a:lnTo>
                    <a:pt x="0" y="354"/>
                  </a:lnTo>
                  <a:lnTo>
                    <a:pt x="307" y="354"/>
                  </a:lnTo>
                  <a:lnTo>
                    <a:pt x="1" y="47"/>
                  </a:lnTo>
                  <a:lnTo>
                    <a:pt x="43" y="5"/>
                  </a:lnTo>
                  <a:lnTo>
                    <a:pt x="348" y="310"/>
                  </a:lnTo>
                  <a:lnTo>
                    <a:pt x="34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7470" tIns="33735" rIns="67470" bIns="33735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40266" y="605798"/>
            <a:ext cx="8517468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华文黑体"/>
                <a:ea typeface="华文黑体"/>
              </a:rPr>
              <a:t>二、供应商</a:t>
            </a:r>
          </a:p>
          <a:p>
            <a:pPr indent="541338"/>
            <a:endParaRPr lang="en-US" altLang="zh-CN" sz="2000" dirty="0" smtClean="0">
              <a:latin typeface="华文黑体"/>
              <a:ea typeface="华文黑体"/>
            </a:endParaRPr>
          </a:p>
          <a:p>
            <a:pPr indent="541338"/>
            <a:r>
              <a:rPr lang="zh-CN" altLang="en-US" sz="2000" dirty="0" smtClean="0">
                <a:latin typeface="华文黑体"/>
                <a:ea typeface="华文黑体"/>
              </a:rPr>
              <a:t>供应商一般处于上游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是公司的整个顾客“价值传递系统”中的重要一环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  <a:r>
              <a:rPr lang="zh-CN" altLang="en-US" sz="2000" dirty="0" smtClean="0">
                <a:latin typeface="华文黑体"/>
                <a:ea typeface="华文黑体"/>
              </a:rPr>
              <a:t>他们能提供公司生产</a:t>
            </a:r>
            <a:r>
              <a:rPr lang="zh-CN" altLang="en-US" sz="2000" dirty="0">
                <a:latin typeface="华文黑体"/>
                <a:ea typeface="华文黑体"/>
              </a:rPr>
              <a:t>的产品及服务所需的资源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  <a:r>
              <a:rPr lang="zh-CN" altLang="en-US" sz="2000" dirty="0">
                <a:latin typeface="华文黑体"/>
                <a:ea typeface="华文黑体"/>
              </a:rPr>
              <a:t>供应商的变化对营销有重要影响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  <a:r>
              <a:rPr lang="zh-CN" altLang="en-US" sz="2000" dirty="0" smtClean="0">
                <a:latin typeface="华文黑体"/>
                <a:ea typeface="华文黑体"/>
              </a:rPr>
              <a:t>营销部门必须关注供应</a:t>
            </a:r>
            <a:r>
              <a:rPr lang="zh-CN" altLang="en-US" sz="2000" dirty="0">
                <a:latin typeface="华文黑体"/>
                <a:ea typeface="华文黑体"/>
              </a:rPr>
              <a:t>能力</a:t>
            </a:r>
            <a:r>
              <a:rPr lang="en-US" altLang="zh-CN" sz="2000" dirty="0">
                <a:latin typeface="华文黑体"/>
                <a:ea typeface="华文黑体"/>
              </a:rPr>
              <a:t>———</a:t>
            </a:r>
            <a:r>
              <a:rPr lang="zh-CN" altLang="en-US" sz="2000" dirty="0">
                <a:latin typeface="华文黑体"/>
                <a:ea typeface="华文黑体"/>
              </a:rPr>
              <a:t>供应短缺或延迟、工人罢工及其他因素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  <a:r>
              <a:rPr lang="zh-CN" altLang="en-US" sz="2000" dirty="0">
                <a:latin typeface="华文黑体"/>
                <a:ea typeface="华文黑体"/>
              </a:rPr>
              <a:t>这些因素在短期内会影响销售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 smtClean="0">
                <a:latin typeface="华文黑体"/>
                <a:ea typeface="华文黑体"/>
              </a:rPr>
              <a:t>而在长</a:t>
            </a:r>
            <a:r>
              <a:rPr lang="zh-CN" altLang="en-US" sz="2000" dirty="0">
                <a:latin typeface="华文黑体"/>
                <a:ea typeface="华文黑体"/>
              </a:rPr>
              <a:t>期内会影响顾客的满意程度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  <a:r>
              <a:rPr lang="zh-CN" altLang="en-US" sz="2000" dirty="0">
                <a:latin typeface="华文黑体"/>
                <a:ea typeface="华文黑体"/>
              </a:rPr>
              <a:t>营销部门也必须关注公司主要原料的价格趋势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供应成</a:t>
            </a:r>
            <a:r>
              <a:rPr lang="zh-CN" altLang="en-US" sz="2000" dirty="0" smtClean="0">
                <a:latin typeface="华文黑体"/>
                <a:ea typeface="华文黑体"/>
              </a:rPr>
              <a:t>本的上升将导致公司产品价</a:t>
            </a:r>
            <a:r>
              <a:rPr lang="zh-CN" altLang="en-US" sz="2000" dirty="0">
                <a:latin typeface="华文黑体"/>
                <a:ea typeface="华文黑体"/>
              </a:rPr>
              <a:t>格的上升从而影响公司的销售额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  <a:r>
              <a:rPr lang="zh-CN" altLang="en-US" sz="2000" dirty="0">
                <a:latin typeface="华文黑体"/>
                <a:ea typeface="华文黑体"/>
              </a:rPr>
              <a:t>另外需要注意的是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 smtClean="0">
                <a:latin typeface="华文黑体"/>
                <a:ea typeface="华文黑体"/>
              </a:rPr>
              <a:t>一旦公司与供应商发生纠纷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或者供应商处于垄断地位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它们的影响都是巨大的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63279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418703" y="33866"/>
            <a:ext cx="2646878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solidFill>
                  <a:srgbClr val="17695D"/>
                </a:solidFill>
                <a:latin typeface="华文黑体"/>
                <a:ea typeface="华文黑体"/>
              </a:rPr>
              <a:t>公司微观环境</a:t>
            </a:r>
            <a:endParaRPr lang="zh-CN" altLang="en-US" sz="3200" dirty="0">
              <a:solidFill>
                <a:srgbClr val="17695D"/>
              </a:solidFill>
              <a:latin typeface="华文黑体"/>
              <a:ea typeface="华文黑体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10885" y="144693"/>
            <a:ext cx="283029" cy="402896"/>
            <a:chOff x="-10886" y="525690"/>
            <a:chExt cx="283029" cy="402896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3"/>
            <a:srcRect l="7026" t="47619" r="90287" b="37566"/>
            <a:stretch>
              <a:fillRect/>
            </a:stretch>
          </p:blipFill>
          <p:spPr>
            <a:xfrm>
              <a:off x="-10886" y="525690"/>
              <a:ext cx="283029" cy="402896"/>
            </a:xfrm>
            <a:prstGeom prst="rect">
              <a:avLst/>
            </a:prstGeom>
          </p:spPr>
        </p:pic>
        <p:sp>
          <p:nvSpPr>
            <p:cNvPr id="63" name="Freeform 5"/>
            <p:cNvSpPr/>
            <p:nvPr/>
          </p:nvSpPr>
          <p:spPr bwMode="auto">
            <a:xfrm>
              <a:off x="20276" y="637025"/>
              <a:ext cx="221544" cy="222748"/>
            </a:xfrm>
            <a:custGeom>
              <a:avLst/>
              <a:gdLst>
                <a:gd name="T0" fmla="*/ 348 w 407"/>
                <a:gd name="T1" fmla="*/ 0 h 407"/>
                <a:gd name="T2" fmla="*/ 407 w 407"/>
                <a:gd name="T3" fmla="*/ 0 h 407"/>
                <a:gd name="T4" fmla="*/ 407 w 407"/>
                <a:gd name="T5" fmla="*/ 407 h 407"/>
                <a:gd name="T6" fmla="*/ 0 w 407"/>
                <a:gd name="T7" fmla="*/ 407 h 407"/>
                <a:gd name="T8" fmla="*/ 0 w 407"/>
                <a:gd name="T9" fmla="*/ 354 h 407"/>
                <a:gd name="T10" fmla="*/ 307 w 407"/>
                <a:gd name="T11" fmla="*/ 354 h 407"/>
                <a:gd name="T12" fmla="*/ 1 w 407"/>
                <a:gd name="T13" fmla="*/ 47 h 407"/>
                <a:gd name="T14" fmla="*/ 43 w 407"/>
                <a:gd name="T15" fmla="*/ 5 h 407"/>
                <a:gd name="T16" fmla="*/ 348 w 407"/>
                <a:gd name="T17" fmla="*/ 310 h 407"/>
                <a:gd name="T18" fmla="*/ 348 w 407"/>
                <a:gd name="T19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7" h="407">
                  <a:moveTo>
                    <a:pt x="348" y="0"/>
                  </a:moveTo>
                  <a:lnTo>
                    <a:pt x="407" y="0"/>
                  </a:lnTo>
                  <a:lnTo>
                    <a:pt x="407" y="407"/>
                  </a:lnTo>
                  <a:lnTo>
                    <a:pt x="0" y="407"/>
                  </a:lnTo>
                  <a:lnTo>
                    <a:pt x="0" y="354"/>
                  </a:lnTo>
                  <a:lnTo>
                    <a:pt x="307" y="354"/>
                  </a:lnTo>
                  <a:lnTo>
                    <a:pt x="1" y="47"/>
                  </a:lnTo>
                  <a:lnTo>
                    <a:pt x="43" y="5"/>
                  </a:lnTo>
                  <a:lnTo>
                    <a:pt x="348" y="310"/>
                  </a:lnTo>
                  <a:lnTo>
                    <a:pt x="34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7470" tIns="33735" rIns="67470" bIns="33735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40266" y="605798"/>
            <a:ext cx="8517468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华文黑体"/>
                <a:ea typeface="华文黑体"/>
              </a:rPr>
              <a:t>三、市场营销中介组织</a:t>
            </a:r>
          </a:p>
          <a:p>
            <a:pPr indent="439738"/>
            <a:r>
              <a:rPr lang="zh-CN" altLang="en-US" sz="2000" dirty="0">
                <a:latin typeface="华文黑体"/>
                <a:ea typeface="华文黑体"/>
              </a:rPr>
              <a:t>市场营销中介组织一般指处于下游的经销商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他们帮助公司将产品促销、</a:t>
            </a:r>
            <a:r>
              <a:rPr lang="zh-CN" altLang="en-US" sz="2000" dirty="0" smtClean="0">
                <a:latin typeface="华文黑体"/>
                <a:ea typeface="华文黑体"/>
              </a:rPr>
              <a:t>销售并分销给最终购买者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  <a:r>
              <a:rPr lang="zh-CN" altLang="en-US" sz="2000" dirty="0">
                <a:latin typeface="华文黑体"/>
                <a:ea typeface="华文黑体"/>
              </a:rPr>
              <a:t>市场营销中介与供应商处于同等的地位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甚至具有更重要的意义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  <a:r>
              <a:rPr lang="zh-CN" altLang="en-US" sz="2000" dirty="0" smtClean="0">
                <a:latin typeface="华文黑体"/>
                <a:ea typeface="华文黑体"/>
              </a:rPr>
              <a:t>对一个比较依赖流通渠</a:t>
            </a:r>
            <a:r>
              <a:rPr lang="zh-CN" altLang="en-US" sz="2000" dirty="0">
                <a:latin typeface="华文黑体"/>
                <a:ea typeface="华文黑体"/>
              </a:rPr>
              <a:t>道的企业来说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流通渠道的管理和控制是一个重要的环节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</a:p>
          <a:p>
            <a:pPr indent="439738"/>
            <a:r>
              <a:rPr lang="zh-CN" altLang="en-US" sz="2000" dirty="0">
                <a:latin typeface="华文黑体"/>
                <a:ea typeface="华文黑体"/>
              </a:rPr>
              <a:t>市场营销中介包括经销商、货物储运商、营销服务机构和金融中介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</a:p>
          <a:p>
            <a:pPr indent="439738"/>
            <a:r>
              <a:rPr lang="en-US" altLang="zh-CN" sz="2000" dirty="0">
                <a:latin typeface="华文黑体"/>
                <a:ea typeface="华文黑体"/>
              </a:rPr>
              <a:t>(</a:t>
            </a:r>
            <a:r>
              <a:rPr lang="zh-CN" altLang="en-US" sz="2000" dirty="0">
                <a:latin typeface="华文黑体"/>
                <a:ea typeface="华文黑体"/>
              </a:rPr>
              <a:t>１</a:t>
            </a:r>
            <a:r>
              <a:rPr lang="en-US" altLang="zh-CN" sz="2000" dirty="0">
                <a:latin typeface="华文黑体"/>
                <a:ea typeface="华文黑体"/>
              </a:rPr>
              <a:t>)</a:t>
            </a:r>
            <a:r>
              <a:rPr lang="zh-CN" altLang="en-US" sz="2000" dirty="0">
                <a:latin typeface="华文黑体"/>
                <a:ea typeface="华文黑体"/>
              </a:rPr>
              <a:t>经销商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  <a:r>
              <a:rPr lang="zh-CN" altLang="en-US" sz="2000" dirty="0">
                <a:latin typeface="华文黑体"/>
                <a:ea typeface="华文黑体"/>
              </a:rPr>
              <a:t>经销商是销售渠道公司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能帮助公司找到顾客或把产品卖给顾客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  <a:r>
              <a:rPr lang="zh-CN" altLang="en-US" sz="2000" dirty="0" smtClean="0">
                <a:latin typeface="华文黑体"/>
                <a:ea typeface="华文黑体"/>
              </a:rPr>
              <a:t>经销商包括批发商和零售商</a:t>
            </a:r>
            <a:r>
              <a:rPr lang="en-US" altLang="zh-CN" sz="2000" dirty="0" smtClean="0">
                <a:latin typeface="华文黑体"/>
                <a:ea typeface="华文黑体"/>
              </a:rPr>
              <a:t>.</a:t>
            </a:r>
          </a:p>
          <a:p>
            <a:pPr indent="439738"/>
            <a:r>
              <a:rPr lang="en-US" altLang="zh-CN" sz="2000" dirty="0">
                <a:latin typeface="华文黑体"/>
                <a:ea typeface="华文黑体"/>
              </a:rPr>
              <a:t>(</a:t>
            </a:r>
            <a:r>
              <a:rPr lang="zh-CN" altLang="en-US" sz="2000" dirty="0">
                <a:latin typeface="华文黑体"/>
                <a:ea typeface="华文黑体"/>
              </a:rPr>
              <a:t>２</a:t>
            </a:r>
            <a:r>
              <a:rPr lang="en-US" altLang="zh-CN" sz="2000" dirty="0">
                <a:latin typeface="华文黑体"/>
                <a:ea typeface="华文黑体"/>
              </a:rPr>
              <a:t>)</a:t>
            </a:r>
            <a:r>
              <a:rPr lang="zh-CN" altLang="en-US" sz="2000" dirty="0">
                <a:latin typeface="华文黑体"/>
                <a:ea typeface="华文黑体"/>
              </a:rPr>
              <a:t>货物储运商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  <a:r>
              <a:rPr lang="zh-CN" altLang="en-US" sz="2000" dirty="0">
                <a:latin typeface="华文黑体"/>
                <a:ea typeface="华文黑体"/>
              </a:rPr>
              <a:t>货物储运商帮助公司在从原产地到目的地的过程中存储和移送货物</a:t>
            </a:r>
            <a:r>
              <a:rPr lang="en-US" altLang="zh-CN" sz="2000" dirty="0" smtClean="0">
                <a:latin typeface="华文黑体"/>
                <a:ea typeface="华文黑体"/>
              </a:rPr>
              <a:t>.,</a:t>
            </a:r>
            <a:r>
              <a:rPr lang="zh-CN" altLang="en-US" sz="2000" dirty="0">
                <a:latin typeface="华文黑体"/>
                <a:ea typeface="华文黑体"/>
              </a:rPr>
              <a:t>从而决定运输和存储货物的最佳方式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</a:p>
          <a:p>
            <a:pPr indent="439738"/>
            <a:r>
              <a:rPr lang="en-US" altLang="zh-CN" sz="2000" dirty="0">
                <a:latin typeface="华文黑体"/>
                <a:ea typeface="华文黑体"/>
              </a:rPr>
              <a:t>(</a:t>
            </a:r>
            <a:r>
              <a:rPr lang="zh-CN" altLang="en-US" sz="2000" dirty="0">
                <a:latin typeface="华文黑体"/>
                <a:ea typeface="华文黑体"/>
              </a:rPr>
              <a:t>３</a:t>
            </a:r>
            <a:r>
              <a:rPr lang="en-US" altLang="zh-CN" sz="2000" dirty="0">
                <a:latin typeface="华文黑体"/>
                <a:ea typeface="华文黑体"/>
              </a:rPr>
              <a:t>)</a:t>
            </a:r>
            <a:r>
              <a:rPr lang="zh-CN" altLang="en-US" sz="2000" dirty="0">
                <a:latin typeface="华文黑体"/>
                <a:ea typeface="华文黑体"/>
              </a:rPr>
              <a:t>营销服务机构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  <a:r>
              <a:rPr lang="zh-CN" altLang="en-US" sz="2000" dirty="0">
                <a:latin typeface="华文黑体"/>
                <a:ea typeface="华文黑体"/>
              </a:rPr>
              <a:t>营销服务机构包括市场调查公司、广告公司、</a:t>
            </a:r>
            <a:r>
              <a:rPr lang="zh-CN" altLang="en-US" sz="2000" dirty="0" smtClean="0">
                <a:latin typeface="华文黑体"/>
                <a:ea typeface="华文黑体"/>
              </a:rPr>
              <a:t>传媒机构和营销咨询公司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它们帮助公司正确地定位和促销产品</a:t>
            </a:r>
            <a:r>
              <a:rPr lang="en-US" altLang="zh-CN" sz="2000" dirty="0" smtClean="0">
                <a:latin typeface="华文黑体"/>
                <a:ea typeface="华文黑体"/>
              </a:rPr>
              <a:t>.</a:t>
            </a:r>
          </a:p>
          <a:p>
            <a:pPr indent="439738"/>
            <a:r>
              <a:rPr lang="en-US" altLang="zh-CN" sz="2000" dirty="0" smtClean="0">
                <a:latin typeface="华文黑体"/>
                <a:ea typeface="华文黑体"/>
              </a:rPr>
              <a:t> </a:t>
            </a:r>
            <a:r>
              <a:rPr lang="en-US" altLang="zh-CN" sz="2000" dirty="0">
                <a:latin typeface="华文黑体"/>
                <a:ea typeface="华文黑体"/>
              </a:rPr>
              <a:t>(</a:t>
            </a:r>
            <a:r>
              <a:rPr lang="zh-CN" altLang="en-US" sz="2000" dirty="0">
                <a:latin typeface="华文黑体"/>
                <a:ea typeface="华文黑体"/>
              </a:rPr>
              <a:t>４</a:t>
            </a:r>
            <a:r>
              <a:rPr lang="en-US" altLang="zh-CN" sz="2000" dirty="0">
                <a:latin typeface="华文黑体"/>
                <a:ea typeface="华文黑体"/>
              </a:rPr>
              <a:t>)</a:t>
            </a:r>
            <a:r>
              <a:rPr lang="zh-CN" altLang="en-US" sz="2000" dirty="0">
                <a:latin typeface="华文黑体"/>
                <a:ea typeface="华文黑体"/>
              </a:rPr>
              <a:t>金融中介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  <a:r>
              <a:rPr lang="zh-CN" altLang="en-US" sz="2000" dirty="0">
                <a:latin typeface="华文黑体"/>
                <a:ea typeface="华文黑体"/>
              </a:rPr>
              <a:t>金融中介包括银行、信贷公司、保险公司及其他机构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它们能够为交易</a:t>
            </a:r>
            <a:r>
              <a:rPr lang="zh-CN" altLang="en-US" sz="2000" dirty="0" smtClean="0">
                <a:latin typeface="华文黑体"/>
                <a:ea typeface="华文黑体"/>
              </a:rPr>
              <a:t>提供金融支持或对货物买卖</a:t>
            </a:r>
            <a:r>
              <a:rPr lang="zh-CN" altLang="en-US" sz="2000" dirty="0">
                <a:latin typeface="华文黑体"/>
                <a:ea typeface="华文黑体"/>
              </a:rPr>
              <a:t>中的风险进行保险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  <a:endParaRPr lang="zh-CN" altLang="en-US" sz="2000" dirty="0">
              <a:latin typeface="华文黑体"/>
              <a:ea typeface="华文黑体"/>
            </a:endParaRPr>
          </a:p>
        </p:txBody>
      </p:sp>
    </p:spTree>
    <p:extLst>
      <p:ext uri="{BB962C8B-B14F-4D97-AF65-F5344CB8AC3E}">
        <p14:creationId xmlns:p14="http://schemas.microsoft.com/office/powerpoint/2010/main" val="3578893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418703" y="33866"/>
            <a:ext cx="2646878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solidFill>
                  <a:srgbClr val="17695D"/>
                </a:solidFill>
                <a:latin typeface="华文黑体"/>
                <a:ea typeface="华文黑体"/>
              </a:rPr>
              <a:t>公司微观环境</a:t>
            </a:r>
            <a:endParaRPr lang="zh-CN" altLang="en-US" sz="3200" dirty="0">
              <a:solidFill>
                <a:srgbClr val="17695D"/>
              </a:solidFill>
              <a:latin typeface="华文黑体"/>
              <a:ea typeface="华文黑体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10885" y="144693"/>
            <a:ext cx="283029" cy="402896"/>
            <a:chOff x="-10886" y="525690"/>
            <a:chExt cx="283029" cy="402896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3"/>
            <a:srcRect l="7026" t="47619" r="90287" b="37566"/>
            <a:stretch>
              <a:fillRect/>
            </a:stretch>
          </p:blipFill>
          <p:spPr>
            <a:xfrm>
              <a:off x="-10886" y="525690"/>
              <a:ext cx="283029" cy="402896"/>
            </a:xfrm>
            <a:prstGeom prst="rect">
              <a:avLst/>
            </a:prstGeom>
          </p:spPr>
        </p:pic>
        <p:sp>
          <p:nvSpPr>
            <p:cNvPr id="63" name="Freeform 5"/>
            <p:cNvSpPr/>
            <p:nvPr/>
          </p:nvSpPr>
          <p:spPr bwMode="auto">
            <a:xfrm>
              <a:off x="20276" y="637025"/>
              <a:ext cx="221544" cy="222748"/>
            </a:xfrm>
            <a:custGeom>
              <a:avLst/>
              <a:gdLst>
                <a:gd name="T0" fmla="*/ 348 w 407"/>
                <a:gd name="T1" fmla="*/ 0 h 407"/>
                <a:gd name="T2" fmla="*/ 407 w 407"/>
                <a:gd name="T3" fmla="*/ 0 h 407"/>
                <a:gd name="T4" fmla="*/ 407 w 407"/>
                <a:gd name="T5" fmla="*/ 407 h 407"/>
                <a:gd name="T6" fmla="*/ 0 w 407"/>
                <a:gd name="T7" fmla="*/ 407 h 407"/>
                <a:gd name="T8" fmla="*/ 0 w 407"/>
                <a:gd name="T9" fmla="*/ 354 h 407"/>
                <a:gd name="T10" fmla="*/ 307 w 407"/>
                <a:gd name="T11" fmla="*/ 354 h 407"/>
                <a:gd name="T12" fmla="*/ 1 w 407"/>
                <a:gd name="T13" fmla="*/ 47 h 407"/>
                <a:gd name="T14" fmla="*/ 43 w 407"/>
                <a:gd name="T15" fmla="*/ 5 h 407"/>
                <a:gd name="T16" fmla="*/ 348 w 407"/>
                <a:gd name="T17" fmla="*/ 310 h 407"/>
                <a:gd name="T18" fmla="*/ 348 w 407"/>
                <a:gd name="T19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7" h="407">
                  <a:moveTo>
                    <a:pt x="348" y="0"/>
                  </a:moveTo>
                  <a:lnTo>
                    <a:pt x="407" y="0"/>
                  </a:lnTo>
                  <a:lnTo>
                    <a:pt x="407" y="407"/>
                  </a:lnTo>
                  <a:lnTo>
                    <a:pt x="0" y="407"/>
                  </a:lnTo>
                  <a:lnTo>
                    <a:pt x="0" y="354"/>
                  </a:lnTo>
                  <a:lnTo>
                    <a:pt x="307" y="354"/>
                  </a:lnTo>
                  <a:lnTo>
                    <a:pt x="1" y="47"/>
                  </a:lnTo>
                  <a:lnTo>
                    <a:pt x="43" y="5"/>
                  </a:lnTo>
                  <a:lnTo>
                    <a:pt x="348" y="310"/>
                  </a:lnTo>
                  <a:lnTo>
                    <a:pt x="34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7470" tIns="33735" rIns="67470" bIns="33735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63003" y="3012213"/>
            <a:ext cx="4532977" cy="2347187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40266" y="605798"/>
            <a:ext cx="8517468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华文黑体"/>
                <a:ea typeface="华文黑体"/>
              </a:rPr>
              <a:t>四、最终用户</a:t>
            </a:r>
            <a:r>
              <a:rPr lang="zh-CN" altLang="en-US" sz="2400" dirty="0" smtClean="0">
                <a:latin typeface="华文黑体"/>
                <a:ea typeface="华文黑体"/>
              </a:rPr>
              <a:t>市场</a:t>
            </a:r>
            <a:endParaRPr lang="en-US" altLang="zh-CN" sz="2400" dirty="0" smtClean="0">
              <a:latin typeface="华文黑体"/>
              <a:ea typeface="华文黑体"/>
            </a:endParaRPr>
          </a:p>
          <a:p>
            <a:pPr indent="541338"/>
            <a:r>
              <a:rPr lang="zh-CN" altLang="en-US" sz="2000" dirty="0">
                <a:latin typeface="华文黑体"/>
                <a:ea typeface="华文黑体"/>
              </a:rPr>
              <a:t>最终用户市场也就是顾客市场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公司应仔细研究其顾客市场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  <a:r>
              <a:rPr lang="zh-CN" altLang="en-US" sz="2000" dirty="0">
                <a:latin typeface="华文黑体"/>
                <a:ea typeface="华文黑体"/>
              </a:rPr>
              <a:t>公司所面对</a:t>
            </a:r>
            <a:r>
              <a:rPr lang="zh-CN" altLang="en-US" sz="2000" dirty="0" smtClean="0">
                <a:latin typeface="华文黑体"/>
                <a:ea typeface="华文黑体"/>
              </a:rPr>
              <a:t>的最终用户市场分为五种</a:t>
            </a:r>
            <a:r>
              <a:rPr lang="en-US" altLang="zh-CN" sz="2000" dirty="0" smtClean="0">
                <a:latin typeface="华文黑体"/>
                <a:ea typeface="华文黑体"/>
              </a:rPr>
              <a:t>:</a:t>
            </a:r>
            <a:r>
              <a:rPr lang="zh-CN" altLang="en-US" sz="2000" dirty="0" smtClean="0">
                <a:latin typeface="华文黑体"/>
                <a:ea typeface="华文黑体"/>
              </a:rPr>
              <a:t>消费者</a:t>
            </a:r>
            <a:r>
              <a:rPr lang="zh-CN" altLang="en-US" sz="2000" dirty="0">
                <a:latin typeface="华文黑体"/>
                <a:ea typeface="华文黑体"/>
              </a:rPr>
              <a:t>市场是最主要的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是企业首先面对的大市场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 smtClean="0">
                <a:latin typeface="华文黑体"/>
                <a:ea typeface="华文黑体"/>
              </a:rPr>
              <a:t>它由个人和家庭组</a:t>
            </a:r>
            <a:r>
              <a:rPr lang="zh-CN" altLang="en-US" sz="2000" dirty="0">
                <a:latin typeface="华文黑体"/>
                <a:ea typeface="华文黑体"/>
              </a:rPr>
              <a:t>成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他们仅为自身消费而购买商品和服务</a:t>
            </a:r>
            <a:r>
              <a:rPr lang="en-US" altLang="zh-CN" sz="2000" dirty="0">
                <a:latin typeface="华文黑体"/>
                <a:ea typeface="华文黑体"/>
              </a:rPr>
              <a:t>;</a:t>
            </a:r>
            <a:r>
              <a:rPr lang="zh-CN" altLang="en-US" sz="2000" dirty="0">
                <a:latin typeface="华文黑体"/>
                <a:ea typeface="华文黑体"/>
              </a:rPr>
              <a:t>企业市场购买产品和服务是为了进一步深</a:t>
            </a:r>
            <a:r>
              <a:rPr lang="zh-CN" altLang="en-US" sz="2000" dirty="0" smtClean="0">
                <a:latin typeface="华文黑体"/>
                <a:ea typeface="华文黑体"/>
              </a:rPr>
              <a:t>加工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或在生产过程中使用</a:t>
            </a:r>
            <a:r>
              <a:rPr lang="en-US" altLang="zh-CN" sz="2000" dirty="0">
                <a:latin typeface="华文黑体"/>
                <a:ea typeface="华文黑体"/>
              </a:rPr>
              <a:t>;</a:t>
            </a:r>
            <a:r>
              <a:rPr lang="zh-CN" altLang="en-US" sz="2000" dirty="0">
                <a:latin typeface="华文黑体"/>
                <a:ea typeface="华文黑体"/>
              </a:rPr>
              <a:t>经销商市场购买产品和服务是为了转卖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以获取利润</a:t>
            </a:r>
            <a:r>
              <a:rPr lang="en-US" altLang="zh-CN" sz="2000" dirty="0">
                <a:latin typeface="华文黑体"/>
                <a:ea typeface="华文黑体"/>
              </a:rPr>
              <a:t>;</a:t>
            </a:r>
            <a:r>
              <a:rPr lang="zh-CN" altLang="en-US" sz="2000" dirty="0">
                <a:latin typeface="华文黑体"/>
                <a:ea typeface="华文黑体"/>
              </a:rPr>
              <a:t>政府</a:t>
            </a:r>
            <a:r>
              <a:rPr lang="zh-CN" altLang="en-US" sz="2000" dirty="0" smtClean="0">
                <a:latin typeface="华文黑体"/>
                <a:ea typeface="华文黑体"/>
              </a:rPr>
              <a:t>市场是一个非常庞</a:t>
            </a:r>
            <a:r>
              <a:rPr lang="zh-CN" altLang="en-US" sz="2000" dirty="0">
                <a:latin typeface="华文黑体"/>
                <a:ea typeface="华文黑体"/>
              </a:rPr>
              <a:t>大的市场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由政府机构构成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购买产品和服务用以服务公众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或作为救济发放</a:t>
            </a:r>
            <a:r>
              <a:rPr lang="en-US" altLang="zh-CN" sz="2000" dirty="0">
                <a:latin typeface="华文黑体"/>
                <a:ea typeface="华文黑体"/>
              </a:rPr>
              <a:t>;</a:t>
            </a:r>
            <a:r>
              <a:rPr lang="zh-CN" altLang="en-US" sz="2000" dirty="0" smtClean="0">
                <a:latin typeface="华文黑体"/>
                <a:ea typeface="华文黑体"/>
              </a:rPr>
              <a:t>国际</a:t>
            </a:r>
            <a:r>
              <a:rPr lang="zh-CN" altLang="en-US" sz="2000" dirty="0">
                <a:latin typeface="华文黑体"/>
                <a:ea typeface="华文黑体"/>
              </a:rPr>
              <a:t>市场由其他国家的购买者构成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包括消费者、生产商、经销商和政府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  <a:r>
              <a:rPr lang="zh-CN" altLang="en-US" sz="2000" dirty="0">
                <a:latin typeface="华文黑体"/>
                <a:ea typeface="华文黑体"/>
              </a:rPr>
              <a:t>每种市场都各有</a:t>
            </a:r>
            <a:r>
              <a:rPr lang="zh-CN" altLang="en-US" sz="2000" dirty="0" smtClean="0">
                <a:latin typeface="华文黑体"/>
                <a:ea typeface="华文黑体"/>
              </a:rPr>
              <a:t>自</a:t>
            </a:r>
            <a:r>
              <a:rPr lang="zh-CN" altLang="en-US" sz="2000" dirty="0">
                <a:latin typeface="华文黑体"/>
                <a:ea typeface="华文黑体"/>
              </a:rPr>
              <a:t>己的特点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销售人员需要对此进行仔细研究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  <a:endParaRPr lang="zh-CN" altLang="en-US" sz="2000" dirty="0">
              <a:latin typeface="华文黑体"/>
              <a:ea typeface="华文黑体"/>
            </a:endParaRPr>
          </a:p>
        </p:txBody>
      </p:sp>
    </p:spTree>
    <p:extLst>
      <p:ext uri="{BB962C8B-B14F-4D97-AF65-F5344CB8AC3E}">
        <p14:creationId xmlns:p14="http://schemas.microsoft.com/office/powerpoint/2010/main" val="3991693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418703" y="33866"/>
            <a:ext cx="2646878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solidFill>
                  <a:srgbClr val="17695D"/>
                </a:solidFill>
                <a:latin typeface="华文黑体"/>
                <a:ea typeface="华文黑体"/>
              </a:rPr>
              <a:t>公司微观环境</a:t>
            </a:r>
            <a:endParaRPr lang="zh-CN" altLang="en-US" sz="3200" dirty="0">
              <a:solidFill>
                <a:srgbClr val="17695D"/>
              </a:solidFill>
              <a:latin typeface="华文黑体"/>
              <a:ea typeface="华文黑体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10885" y="144693"/>
            <a:ext cx="283029" cy="402896"/>
            <a:chOff x="-10886" y="525690"/>
            <a:chExt cx="283029" cy="402896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3"/>
            <a:srcRect l="7026" t="47619" r="90287" b="37566"/>
            <a:stretch>
              <a:fillRect/>
            </a:stretch>
          </p:blipFill>
          <p:spPr>
            <a:xfrm>
              <a:off x="-10886" y="525690"/>
              <a:ext cx="283029" cy="402896"/>
            </a:xfrm>
            <a:prstGeom prst="rect">
              <a:avLst/>
            </a:prstGeom>
          </p:spPr>
        </p:pic>
        <p:sp>
          <p:nvSpPr>
            <p:cNvPr id="63" name="Freeform 5"/>
            <p:cNvSpPr/>
            <p:nvPr/>
          </p:nvSpPr>
          <p:spPr bwMode="auto">
            <a:xfrm>
              <a:off x="20276" y="637025"/>
              <a:ext cx="221544" cy="222748"/>
            </a:xfrm>
            <a:custGeom>
              <a:avLst/>
              <a:gdLst>
                <a:gd name="T0" fmla="*/ 348 w 407"/>
                <a:gd name="T1" fmla="*/ 0 h 407"/>
                <a:gd name="T2" fmla="*/ 407 w 407"/>
                <a:gd name="T3" fmla="*/ 0 h 407"/>
                <a:gd name="T4" fmla="*/ 407 w 407"/>
                <a:gd name="T5" fmla="*/ 407 h 407"/>
                <a:gd name="T6" fmla="*/ 0 w 407"/>
                <a:gd name="T7" fmla="*/ 407 h 407"/>
                <a:gd name="T8" fmla="*/ 0 w 407"/>
                <a:gd name="T9" fmla="*/ 354 h 407"/>
                <a:gd name="T10" fmla="*/ 307 w 407"/>
                <a:gd name="T11" fmla="*/ 354 h 407"/>
                <a:gd name="T12" fmla="*/ 1 w 407"/>
                <a:gd name="T13" fmla="*/ 47 h 407"/>
                <a:gd name="T14" fmla="*/ 43 w 407"/>
                <a:gd name="T15" fmla="*/ 5 h 407"/>
                <a:gd name="T16" fmla="*/ 348 w 407"/>
                <a:gd name="T17" fmla="*/ 310 h 407"/>
                <a:gd name="T18" fmla="*/ 348 w 407"/>
                <a:gd name="T19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7" h="407">
                  <a:moveTo>
                    <a:pt x="348" y="0"/>
                  </a:moveTo>
                  <a:lnTo>
                    <a:pt x="407" y="0"/>
                  </a:lnTo>
                  <a:lnTo>
                    <a:pt x="407" y="407"/>
                  </a:lnTo>
                  <a:lnTo>
                    <a:pt x="0" y="407"/>
                  </a:lnTo>
                  <a:lnTo>
                    <a:pt x="0" y="354"/>
                  </a:lnTo>
                  <a:lnTo>
                    <a:pt x="307" y="354"/>
                  </a:lnTo>
                  <a:lnTo>
                    <a:pt x="1" y="47"/>
                  </a:lnTo>
                  <a:lnTo>
                    <a:pt x="43" y="5"/>
                  </a:lnTo>
                  <a:lnTo>
                    <a:pt x="348" y="310"/>
                  </a:lnTo>
                  <a:lnTo>
                    <a:pt x="34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7470" tIns="33735" rIns="67470" bIns="33735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40266" y="605798"/>
            <a:ext cx="851746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华文黑体"/>
                <a:ea typeface="华文黑体"/>
              </a:rPr>
              <a:t>五、竞争者</a:t>
            </a:r>
          </a:p>
          <a:p>
            <a:endParaRPr lang="en-US" altLang="zh-CN" sz="2000" dirty="0" smtClean="0">
              <a:latin typeface="华文黑体"/>
              <a:ea typeface="华文黑体"/>
            </a:endParaRPr>
          </a:p>
          <a:p>
            <a:pPr indent="541338"/>
            <a:r>
              <a:rPr lang="zh-CN" altLang="en-US" sz="2000" dirty="0" smtClean="0">
                <a:latin typeface="华文黑体"/>
                <a:ea typeface="华文黑体"/>
              </a:rPr>
              <a:t>用营销</a:t>
            </a:r>
            <a:r>
              <a:rPr lang="zh-CN" altLang="en-US" sz="2000" dirty="0">
                <a:latin typeface="华文黑体"/>
                <a:ea typeface="华文黑体"/>
              </a:rPr>
              <a:t>学的观点看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公司要想获得成功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那就必须有自己独特的核心竞争力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 smtClean="0">
                <a:latin typeface="华文黑体"/>
                <a:ea typeface="华文黑体"/>
              </a:rPr>
              <a:t>比竞争对手做</a:t>
            </a:r>
            <a:r>
              <a:rPr lang="zh-CN" altLang="en-US" sz="2000" dirty="0">
                <a:latin typeface="华文黑体"/>
                <a:ea typeface="华文黑体"/>
              </a:rPr>
              <a:t>得更好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让顾客更满意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  <a:r>
              <a:rPr lang="zh-CN" altLang="en-US" sz="2000" dirty="0">
                <a:latin typeface="华文黑体"/>
                <a:ea typeface="华文黑体"/>
              </a:rPr>
              <a:t>因此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营销部门不仅要考虑目标顾客的需要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而且</a:t>
            </a:r>
            <a:r>
              <a:rPr lang="zh-CN" altLang="en-US" sz="2000" dirty="0" smtClean="0">
                <a:latin typeface="华文黑体"/>
                <a:ea typeface="华文黑体"/>
              </a:rPr>
              <a:t>要在顾客心里留下比竞争对手</a:t>
            </a:r>
            <a:r>
              <a:rPr lang="zh-CN" altLang="en-US" sz="2000" dirty="0">
                <a:latin typeface="华文黑体"/>
                <a:ea typeface="华文黑体"/>
              </a:rPr>
              <a:t>更有优势的印象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以赢得战略上的优势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</a:p>
          <a:p>
            <a:pPr indent="541338"/>
            <a:r>
              <a:rPr lang="zh-CN" altLang="en-US" sz="2000" dirty="0">
                <a:latin typeface="华文黑体"/>
                <a:ea typeface="华文黑体"/>
              </a:rPr>
              <a:t>这个世界根本不存在对所有公司都适用的战无不胜的营销战略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  <a:r>
              <a:rPr lang="zh-CN" altLang="en-US" sz="2000" dirty="0" smtClean="0">
                <a:latin typeface="华文黑体"/>
                <a:ea typeface="华文黑体"/>
              </a:rPr>
              <a:t>每个公司都应该考虑与竞争对</a:t>
            </a:r>
            <a:r>
              <a:rPr lang="zh-CN" altLang="en-US" sz="2000" dirty="0">
                <a:latin typeface="华文黑体"/>
                <a:ea typeface="华文黑体"/>
              </a:rPr>
              <a:t>手相比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自己公司的规模与市场定位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  <a:r>
              <a:rPr lang="zh-CN" altLang="en-US" sz="2000" dirty="0">
                <a:latin typeface="华文黑体"/>
                <a:ea typeface="华文黑体"/>
              </a:rPr>
              <a:t>在市场上占有绝对优势地位的大公司所</a:t>
            </a:r>
            <a:r>
              <a:rPr lang="zh-CN" altLang="en-US" sz="2000" dirty="0" smtClean="0">
                <a:latin typeface="华文黑体"/>
                <a:ea typeface="华文黑体"/>
              </a:rPr>
              <a:t>能使用的战</a:t>
            </a:r>
            <a:r>
              <a:rPr lang="zh-CN" altLang="en-US" sz="2000" dirty="0">
                <a:latin typeface="华文黑体"/>
                <a:ea typeface="华文黑体"/>
              </a:rPr>
              <a:t>略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小公司不一定适合使用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  <a:r>
              <a:rPr lang="zh-CN" altLang="en-US" sz="2000" dirty="0">
                <a:latin typeface="华文黑体"/>
                <a:ea typeface="华文黑体"/>
              </a:rPr>
              <a:t>但仅靠规模的优势是不够的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  <a:r>
              <a:rPr lang="zh-CN" altLang="en-US" sz="2000" dirty="0">
                <a:latin typeface="华文黑体"/>
                <a:ea typeface="华文黑体"/>
              </a:rPr>
              <a:t>某些战略可以</a:t>
            </a:r>
            <a:r>
              <a:rPr lang="zh-CN" altLang="en-US" sz="2000" dirty="0" smtClean="0">
                <a:latin typeface="华文黑体"/>
                <a:ea typeface="华文黑体"/>
              </a:rPr>
              <a:t>使大公司制胜</a:t>
            </a:r>
            <a:r>
              <a:rPr lang="en-US" altLang="zh-CN" sz="2000" dirty="0">
                <a:latin typeface="华文黑体"/>
                <a:ea typeface="华文黑体"/>
              </a:rPr>
              <a:t>,</a:t>
            </a:r>
            <a:r>
              <a:rPr lang="zh-CN" altLang="en-US" sz="2000" dirty="0">
                <a:latin typeface="华文黑体"/>
                <a:ea typeface="华文黑体"/>
              </a:rPr>
              <a:t>但有些战略也可以使大公司惨败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  <a:r>
              <a:rPr lang="zh-CN" altLang="en-US" sz="2000" dirty="0">
                <a:latin typeface="华文黑体"/>
                <a:ea typeface="华文黑体"/>
              </a:rPr>
              <a:t>小公司也可以采用一些大公司无法</a:t>
            </a:r>
            <a:r>
              <a:rPr lang="zh-CN" altLang="en-US" sz="2000" dirty="0" smtClean="0">
                <a:latin typeface="华文黑体"/>
                <a:ea typeface="华文黑体"/>
              </a:rPr>
              <a:t>采用的高回报</a:t>
            </a:r>
            <a:r>
              <a:rPr lang="zh-CN" altLang="en-US" sz="2000" dirty="0">
                <a:latin typeface="华文黑体"/>
                <a:ea typeface="华文黑体"/>
              </a:rPr>
              <a:t>的营销战略</a:t>
            </a:r>
            <a:r>
              <a:rPr lang="en-US" altLang="zh-CN" sz="2000" dirty="0">
                <a:latin typeface="华文黑体"/>
                <a:ea typeface="华文黑体"/>
              </a:rPr>
              <a:t>.</a:t>
            </a:r>
            <a:endParaRPr lang="zh-CN" altLang="en-US" sz="2000" dirty="0">
              <a:latin typeface="华文黑体"/>
              <a:ea typeface="华文黑体"/>
            </a:endParaRPr>
          </a:p>
        </p:txBody>
      </p:sp>
    </p:spTree>
    <p:extLst>
      <p:ext uri="{BB962C8B-B14F-4D97-AF65-F5344CB8AC3E}">
        <p14:creationId xmlns:p14="http://schemas.microsoft.com/office/powerpoint/2010/main" val="2465830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9394</TotalTime>
  <Words>2249</Words>
  <Application>Microsoft Office PowerPoint</Application>
  <PresentationFormat>自定义</PresentationFormat>
  <Paragraphs>97</Paragraphs>
  <Slides>18</Slides>
  <Notes>18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19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SJYY</cp:lastModifiedBy>
  <cp:revision>387</cp:revision>
  <dcterms:created xsi:type="dcterms:W3CDTF">2016-08-16T02:01:00Z</dcterms:created>
  <dcterms:modified xsi:type="dcterms:W3CDTF">2017-12-29T01:19:47Z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2052-10.1.0.6135</vt:lpwstr>
  </property>
</Properties>
</file>