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handoutMasterIdLst>
    <p:handoutMasterId r:id="rId30"/>
  </p:handoutMasterIdLst>
  <p:sldIdLst>
    <p:sldId id="256" r:id="rId2"/>
    <p:sldId id="620" r:id="rId3"/>
    <p:sldId id="621" r:id="rId4"/>
    <p:sldId id="622" r:id="rId5"/>
    <p:sldId id="623" r:id="rId6"/>
    <p:sldId id="624" r:id="rId7"/>
    <p:sldId id="625" r:id="rId8"/>
    <p:sldId id="626" r:id="rId9"/>
    <p:sldId id="627" r:id="rId10"/>
    <p:sldId id="628" r:id="rId11"/>
    <p:sldId id="629" r:id="rId12"/>
    <p:sldId id="630" r:id="rId13"/>
    <p:sldId id="631" r:id="rId14"/>
    <p:sldId id="632" r:id="rId15"/>
    <p:sldId id="633" r:id="rId16"/>
    <p:sldId id="635" r:id="rId17"/>
    <p:sldId id="634" r:id="rId18"/>
    <p:sldId id="636" r:id="rId19"/>
    <p:sldId id="637" r:id="rId20"/>
    <p:sldId id="638" r:id="rId21"/>
    <p:sldId id="639" r:id="rId22"/>
    <p:sldId id="640" r:id="rId23"/>
    <p:sldId id="641" r:id="rId24"/>
    <p:sldId id="642" r:id="rId25"/>
    <p:sldId id="643" r:id="rId26"/>
    <p:sldId id="644" r:id="rId27"/>
    <p:sldId id="285" r:id="rId28"/>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2" autoAdjust="0"/>
    <p:restoredTop sz="94660"/>
  </p:normalViewPr>
  <p:slideViewPr>
    <p:cSldViewPr snapToGrid="0" showGuides="1">
      <p:cViewPr>
        <p:scale>
          <a:sx n="90" d="100"/>
          <a:sy n="90" d="100"/>
        </p:scale>
        <p:origin x="-906"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27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2923877"/>
          </a:xfrm>
          <a:prstGeom prst="rect">
            <a:avLst/>
          </a:prstGeom>
          <a:noFill/>
        </p:spPr>
        <p:txBody>
          <a:bodyPr wrap="square" rtlCol="0">
            <a:spAutoFit/>
          </a:bodyPr>
          <a:lstStyle/>
          <a:p>
            <a:r>
              <a:rPr lang="zh-CN" altLang="en-US" sz="2400" dirty="0">
                <a:latin typeface="华文黑体"/>
                <a:ea typeface="华文黑体"/>
              </a:rPr>
              <a:t>一、设计销售人员策略及销售人员</a:t>
            </a:r>
            <a:r>
              <a:rPr lang="zh-CN" altLang="en-US" sz="2400" dirty="0" smtClean="0">
                <a:latin typeface="华文黑体"/>
                <a:ea typeface="华文黑体"/>
              </a:rPr>
              <a:t>的结构</a:t>
            </a:r>
            <a:endParaRPr lang="en-US" altLang="zh-CN" sz="24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销售队伍</a:t>
            </a:r>
            <a:r>
              <a:rPr lang="zh-CN" altLang="en-US" sz="2000" dirty="0" smtClean="0">
                <a:latin typeface="华文黑体"/>
                <a:ea typeface="华文黑体"/>
              </a:rPr>
              <a:t>的规模</a:t>
            </a:r>
            <a:endParaRPr lang="en-US" altLang="zh-CN" sz="2000" dirty="0" smtClean="0">
              <a:latin typeface="华文黑体"/>
              <a:ea typeface="华文黑体"/>
            </a:endParaRPr>
          </a:p>
          <a:p>
            <a:pPr indent="541338"/>
            <a:r>
              <a:rPr lang="zh-CN" altLang="en-US" sz="2000" dirty="0">
                <a:latin typeface="华文黑体"/>
                <a:ea typeface="华文黑体"/>
              </a:rPr>
              <a:t>一个公司应该有多大的销售人员队伍最为合适</a:t>
            </a:r>
            <a:r>
              <a:rPr lang="en-US" altLang="zh-CN" sz="2000" dirty="0">
                <a:latin typeface="华文黑体"/>
                <a:ea typeface="华文黑体"/>
              </a:rPr>
              <a:t>,</a:t>
            </a:r>
            <a:r>
              <a:rPr lang="zh-CN" altLang="en-US" sz="2000" dirty="0">
                <a:latin typeface="华文黑体"/>
                <a:ea typeface="华文黑体"/>
              </a:rPr>
              <a:t>涉及一个规模的问题</a:t>
            </a:r>
            <a:r>
              <a:rPr lang="en-US" altLang="zh-CN" sz="2000" dirty="0">
                <a:latin typeface="华文黑体"/>
                <a:ea typeface="华文黑体"/>
              </a:rPr>
              <a:t>.</a:t>
            </a:r>
            <a:r>
              <a:rPr lang="zh-CN" altLang="en-US" sz="2000" dirty="0">
                <a:latin typeface="华文黑体"/>
                <a:ea typeface="华文黑体"/>
              </a:rPr>
              <a:t>推销员组成</a:t>
            </a:r>
            <a:r>
              <a:rPr lang="zh-CN" altLang="en-US" sz="2000" dirty="0" smtClean="0">
                <a:latin typeface="华文黑体"/>
                <a:ea typeface="华文黑体"/>
              </a:rPr>
              <a:t>了公司</a:t>
            </a:r>
            <a:r>
              <a:rPr lang="zh-CN" altLang="en-US" sz="2000" dirty="0">
                <a:latin typeface="华文黑体"/>
                <a:ea typeface="华文黑体"/>
              </a:rPr>
              <a:t>中最创效益</a:t>
            </a:r>
            <a:r>
              <a:rPr lang="en-US" altLang="zh-CN" sz="2000" dirty="0">
                <a:latin typeface="华文黑体"/>
                <a:ea typeface="华文黑体"/>
              </a:rPr>
              <a:t>,</a:t>
            </a:r>
            <a:r>
              <a:rPr lang="zh-CN" altLang="en-US" sz="2000" dirty="0">
                <a:latin typeface="华文黑体"/>
                <a:ea typeface="华文黑体"/>
              </a:rPr>
              <a:t>也是最昂贵的资产之一</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增加他们的数量意味</a:t>
            </a:r>
            <a:r>
              <a:rPr lang="zh-CN" altLang="en-US" sz="2000" dirty="0" smtClean="0">
                <a:latin typeface="华文黑体"/>
                <a:ea typeface="华文黑体"/>
              </a:rPr>
              <a:t>着同时增加收入和开支</a:t>
            </a:r>
            <a:r>
              <a:rPr lang="en-US" altLang="zh-CN" sz="2000" dirty="0">
                <a:latin typeface="华文黑体"/>
                <a:ea typeface="华文黑体"/>
              </a:rPr>
              <a:t>.</a:t>
            </a:r>
          </a:p>
          <a:p>
            <a:pPr indent="541338"/>
            <a:r>
              <a:rPr lang="zh-CN" altLang="en-US" sz="2000" dirty="0">
                <a:latin typeface="华文黑体"/>
                <a:ea typeface="华文黑体"/>
              </a:rPr>
              <a:t>一种最常见的计算方法是工作量计算法</a:t>
            </a:r>
            <a:r>
              <a:rPr lang="en-US" altLang="zh-CN" sz="2000" dirty="0">
                <a:latin typeface="华文黑体"/>
                <a:ea typeface="华文黑体"/>
              </a:rPr>
              <a:t>,</a:t>
            </a:r>
            <a:r>
              <a:rPr lang="zh-CN" altLang="en-US" sz="2000" dirty="0">
                <a:latin typeface="华文黑体"/>
                <a:ea typeface="华文黑体"/>
              </a:rPr>
              <a:t>即</a:t>
            </a:r>
            <a:r>
              <a:rPr lang="zh-CN" altLang="en-US" sz="2000" dirty="0" smtClean="0">
                <a:latin typeface="华文黑体"/>
                <a:ea typeface="华文黑体"/>
              </a:rPr>
              <a:t>首先将顾客根据其交易规模数量和与保持关</a:t>
            </a:r>
            <a:r>
              <a:rPr lang="zh-CN" altLang="en-US" sz="2000" dirty="0">
                <a:latin typeface="华文黑体"/>
                <a:ea typeface="华文黑体"/>
              </a:rPr>
              <a:t>系所花的力量相关的其他因素分成不同等级</a:t>
            </a:r>
            <a:r>
              <a:rPr lang="en-US" altLang="zh-CN" sz="2000" dirty="0">
                <a:latin typeface="华文黑体"/>
                <a:ea typeface="华文黑体"/>
              </a:rPr>
              <a:t>,</a:t>
            </a:r>
            <a:r>
              <a:rPr lang="zh-CN" altLang="en-US" sz="2000" dirty="0">
                <a:latin typeface="华文黑体"/>
                <a:ea typeface="华文黑体"/>
              </a:rPr>
              <a:t>然后再确定拜访这些顾客的理想次数所</a:t>
            </a:r>
            <a:r>
              <a:rPr lang="zh-CN" altLang="en-US" sz="2000" dirty="0" smtClean="0">
                <a:latin typeface="华文黑体"/>
                <a:ea typeface="华文黑体"/>
              </a:rPr>
              <a:t>需要的销售人员</a:t>
            </a:r>
            <a:r>
              <a:rPr lang="zh-CN" altLang="en-US" sz="2000" dirty="0">
                <a:latin typeface="华文黑体"/>
                <a:ea typeface="华文黑体"/>
              </a:rPr>
              <a:t>数量</a:t>
            </a:r>
            <a:r>
              <a:rPr lang="en-US" altLang="zh-CN" sz="2000" dirty="0">
                <a:latin typeface="华文黑体"/>
                <a:ea typeface="华文黑体"/>
              </a:rPr>
              <a:t>.</a:t>
            </a:r>
          </a:p>
        </p:txBody>
      </p:sp>
    </p:spTree>
    <p:extLst>
      <p:ext uri="{BB962C8B-B14F-4D97-AF65-F5344CB8AC3E}">
        <p14:creationId xmlns:p14="http://schemas.microsoft.com/office/powerpoint/2010/main" val="109546473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4154983"/>
          </a:xfrm>
          <a:prstGeom prst="rect">
            <a:avLst/>
          </a:prstGeom>
          <a:noFill/>
        </p:spPr>
        <p:txBody>
          <a:bodyPr wrap="square" rtlCol="0">
            <a:spAutoFit/>
          </a:bodyPr>
          <a:lstStyle/>
          <a:p>
            <a:r>
              <a:rPr lang="zh-CN" altLang="en-US" sz="2400" dirty="0">
                <a:latin typeface="华文黑体"/>
                <a:ea typeface="华文黑体"/>
              </a:rPr>
              <a:t>一、设计销售人员策略及销售人员</a:t>
            </a:r>
            <a:r>
              <a:rPr lang="zh-CN" altLang="en-US" sz="2400" dirty="0" smtClean="0">
                <a:latin typeface="华文黑体"/>
                <a:ea typeface="华文黑体"/>
              </a:rPr>
              <a:t>的结构</a:t>
            </a:r>
            <a:endParaRPr lang="en-US" altLang="zh-CN" sz="24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其他销售队伍策略和结构问题</a:t>
            </a:r>
          </a:p>
          <a:p>
            <a:pPr marL="541338" indent="441325"/>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内部及外部销售人员</a:t>
            </a:r>
            <a:r>
              <a:rPr lang="en-US" altLang="zh-CN" sz="2000" dirty="0">
                <a:latin typeface="华文黑体"/>
                <a:ea typeface="华文黑体"/>
              </a:rPr>
              <a:t>:</a:t>
            </a:r>
            <a:r>
              <a:rPr lang="zh-CN" altLang="en-US" sz="2000" dirty="0">
                <a:latin typeface="华文黑体"/>
                <a:ea typeface="华文黑体"/>
              </a:rPr>
              <a:t>外部销售人员是通过走访客户而直接与消费者接触</a:t>
            </a:r>
            <a:r>
              <a:rPr lang="en-US" altLang="zh-CN" sz="2000" dirty="0">
                <a:latin typeface="华文黑体"/>
                <a:ea typeface="华文黑体"/>
              </a:rPr>
              <a:t>,</a:t>
            </a:r>
            <a:r>
              <a:rPr lang="zh-CN" altLang="en-US" sz="2000" dirty="0" smtClean="0">
                <a:latin typeface="华文黑体"/>
                <a:ea typeface="华文黑体"/>
              </a:rPr>
              <a:t>内部销售人员通过电话</a:t>
            </a:r>
            <a:r>
              <a:rPr lang="zh-CN" altLang="en-US" sz="2000" dirty="0">
                <a:latin typeface="华文黑体"/>
                <a:ea typeface="华文黑体"/>
              </a:rPr>
              <a:t>、信件或网络访问客户</a:t>
            </a:r>
            <a:r>
              <a:rPr lang="en-US" altLang="zh-CN" sz="2000" dirty="0">
                <a:latin typeface="华文黑体"/>
                <a:ea typeface="华文黑体"/>
              </a:rPr>
              <a:t>.</a:t>
            </a:r>
            <a:r>
              <a:rPr lang="zh-CN" altLang="en-US" sz="2000" dirty="0">
                <a:latin typeface="华文黑体"/>
                <a:ea typeface="华文黑体"/>
              </a:rPr>
              <a:t>为了节省经费</a:t>
            </a:r>
            <a:r>
              <a:rPr lang="en-US" altLang="zh-CN" sz="2000" dirty="0">
                <a:latin typeface="华文黑体"/>
                <a:ea typeface="华文黑体"/>
              </a:rPr>
              <a:t>,</a:t>
            </a:r>
            <a:r>
              <a:rPr lang="zh-CN" altLang="en-US" sz="2000" dirty="0">
                <a:latin typeface="华文黑体"/>
                <a:ea typeface="华文黑体"/>
              </a:rPr>
              <a:t>更多地</a:t>
            </a:r>
            <a:r>
              <a:rPr lang="zh-CN" altLang="en-US" sz="2000" dirty="0" smtClean="0">
                <a:latin typeface="华文黑体"/>
                <a:ea typeface="华文黑体"/>
              </a:rPr>
              <a:t>使用内部销售人员正成为许多公司的选择</a:t>
            </a:r>
            <a:r>
              <a:rPr lang="en-US" altLang="zh-CN" sz="2000" dirty="0" smtClean="0">
                <a:latin typeface="华文黑体"/>
                <a:ea typeface="华文黑体"/>
              </a:rPr>
              <a:t>.</a:t>
            </a:r>
          </a:p>
          <a:p>
            <a:pPr marL="541338" indent="441325"/>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小组销售</a:t>
            </a:r>
            <a:r>
              <a:rPr lang="en-US" altLang="zh-CN" sz="2000" dirty="0">
                <a:latin typeface="华文黑体"/>
                <a:ea typeface="华文黑体"/>
              </a:rPr>
              <a:t>:</a:t>
            </a:r>
            <a:r>
              <a:rPr lang="zh-CN" altLang="en-US" sz="2000" dirty="0">
                <a:latin typeface="华文黑体"/>
                <a:ea typeface="华文黑体"/>
              </a:rPr>
              <a:t>一个人单独就能处理一个重要客户的时代正在迅速消失</a:t>
            </a:r>
            <a:r>
              <a:rPr lang="en-US" altLang="zh-CN" sz="2000" dirty="0">
                <a:latin typeface="华文黑体"/>
                <a:ea typeface="华文黑体"/>
              </a:rPr>
              <a:t>.</a:t>
            </a:r>
            <a:r>
              <a:rPr lang="zh-CN" altLang="en-US" sz="2000" dirty="0">
                <a:latin typeface="华文黑体"/>
                <a:ea typeface="华文黑体"/>
              </a:rPr>
              <a:t>现在</a:t>
            </a:r>
            <a:r>
              <a:rPr lang="en-US" altLang="zh-CN" sz="2000" dirty="0">
                <a:latin typeface="华文黑体"/>
                <a:ea typeface="华文黑体"/>
              </a:rPr>
              <a:t>,</a:t>
            </a:r>
            <a:r>
              <a:rPr lang="zh-CN" altLang="en-US" sz="2000" dirty="0" smtClean="0">
                <a:latin typeface="华文黑体"/>
                <a:ea typeface="华文黑体"/>
              </a:rPr>
              <a:t>随着产品</a:t>
            </a:r>
            <a:r>
              <a:rPr lang="zh-CN" altLang="en-US" sz="2000" dirty="0">
                <a:latin typeface="华文黑体"/>
                <a:ea typeface="华文黑体"/>
              </a:rPr>
              <a:t>越来越复杂</a:t>
            </a:r>
            <a:r>
              <a:rPr lang="en-US" altLang="zh-CN" sz="2000" dirty="0">
                <a:latin typeface="华文黑体"/>
                <a:ea typeface="华文黑体"/>
              </a:rPr>
              <a:t>,</a:t>
            </a:r>
            <a:r>
              <a:rPr lang="zh-CN" altLang="en-US" sz="2000" dirty="0">
                <a:latin typeface="华文黑体"/>
                <a:ea typeface="华文黑体"/>
              </a:rPr>
              <a:t>客户也变得规模更大且有更多的要求</a:t>
            </a:r>
            <a:r>
              <a:rPr lang="en-US" altLang="zh-CN" sz="2000" dirty="0">
                <a:latin typeface="华文黑体"/>
                <a:ea typeface="华文黑体"/>
              </a:rPr>
              <a:t>,</a:t>
            </a:r>
            <a:r>
              <a:rPr lang="zh-CN" altLang="en-US" sz="2000" dirty="0">
                <a:latin typeface="华文黑体"/>
                <a:ea typeface="华文黑体"/>
              </a:rPr>
              <a:t>一个人再也不能处理一个大客户的</a:t>
            </a:r>
            <a:r>
              <a:rPr lang="zh-CN" altLang="en-US" sz="2000" dirty="0" smtClean="0">
                <a:latin typeface="华文黑体"/>
                <a:ea typeface="华文黑体"/>
              </a:rPr>
              <a:t>所有需</a:t>
            </a:r>
            <a:r>
              <a:rPr lang="zh-CN" altLang="en-US" sz="2000" dirty="0">
                <a:latin typeface="华文黑体"/>
                <a:ea typeface="华文黑体"/>
              </a:rPr>
              <a:t>求</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大部分公司采取小组销售的方法</a:t>
            </a:r>
            <a:r>
              <a:rPr lang="en-US" altLang="zh-CN" sz="2000" dirty="0">
                <a:latin typeface="华文黑体"/>
                <a:ea typeface="华文黑体"/>
              </a:rPr>
              <a:t>.</a:t>
            </a:r>
            <a:r>
              <a:rPr lang="zh-CN" altLang="en-US" sz="2000" dirty="0">
                <a:latin typeface="华文黑体"/>
                <a:ea typeface="华文黑体"/>
              </a:rPr>
              <a:t>小组销售主要是针对大客户而采用的</a:t>
            </a:r>
            <a:r>
              <a:rPr lang="zh-CN" altLang="en-US" sz="2000" dirty="0" smtClean="0">
                <a:latin typeface="华文黑体"/>
                <a:ea typeface="华文黑体"/>
              </a:rPr>
              <a:t>方法</a:t>
            </a:r>
            <a:r>
              <a:rPr lang="en-US" altLang="zh-CN" sz="2000" dirty="0">
                <a:latin typeface="华文黑体"/>
                <a:ea typeface="华文黑体"/>
              </a:rPr>
              <a:t>,</a:t>
            </a:r>
            <a:r>
              <a:rPr lang="zh-CN" altLang="en-US" sz="2000" dirty="0">
                <a:latin typeface="华文黑体"/>
                <a:ea typeface="华文黑体"/>
              </a:rPr>
              <a:t>尤其是在产品的技术含量高的情况下</a:t>
            </a:r>
            <a:r>
              <a:rPr lang="en-US" altLang="zh-CN" sz="2000" dirty="0">
                <a:latin typeface="华文黑体"/>
                <a:ea typeface="华文黑体"/>
              </a:rPr>
              <a:t>,</a:t>
            </a:r>
            <a:r>
              <a:rPr lang="zh-CN" altLang="en-US" sz="2000" dirty="0">
                <a:latin typeface="华文黑体"/>
                <a:ea typeface="华文黑体"/>
              </a:rPr>
              <a:t>需要多方面的不同类型的人员协调</a:t>
            </a:r>
            <a:r>
              <a:rPr lang="en-US" altLang="zh-CN" sz="2000" dirty="0">
                <a:latin typeface="华文黑体"/>
                <a:ea typeface="华文黑体"/>
              </a:rPr>
              <a:t>.</a:t>
            </a:r>
            <a:r>
              <a:rPr lang="zh-CN" altLang="en-US" sz="2000" dirty="0" smtClean="0">
                <a:latin typeface="华文黑体"/>
                <a:ea typeface="华文黑体"/>
              </a:rPr>
              <a:t>销售小组可以由销售</a:t>
            </a:r>
            <a:r>
              <a:rPr lang="zh-CN" altLang="en-US" sz="2000" dirty="0">
                <a:latin typeface="华文黑体"/>
                <a:ea typeface="华文黑体"/>
              </a:rPr>
              <a:t>、采购、管理、财务、技术辅助</a:t>
            </a:r>
            <a:r>
              <a:rPr lang="en-US" altLang="zh-CN" sz="2000" dirty="0">
                <a:latin typeface="华文黑体"/>
                <a:ea typeface="华文黑体"/>
              </a:rPr>
              <a:t>,</a:t>
            </a:r>
            <a:r>
              <a:rPr lang="zh-CN" altLang="en-US" sz="2000" dirty="0">
                <a:latin typeface="华文黑体"/>
                <a:ea typeface="华文黑体"/>
              </a:rPr>
              <a:t>甚至高层管理人员组成</a:t>
            </a:r>
            <a:r>
              <a:rPr lang="en-US" altLang="zh-CN" sz="2000" dirty="0">
                <a:latin typeface="华文黑体"/>
                <a:ea typeface="华文黑体"/>
              </a:rPr>
              <a:t>.</a:t>
            </a:r>
          </a:p>
        </p:txBody>
      </p:sp>
    </p:spTree>
    <p:extLst>
      <p:ext uri="{BB962C8B-B14F-4D97-AF65-F5344CB8AC3E}">
        <p14:creationId xmlns:p14="http://schemas.microsoft.com/office/powerpoint/2010/main" val="288897512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3046988"/>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、招募和选择推销员</a:t>
            </a:r>
          </a:p>
          <a:p>
            <a:pPr indent="627063"/>
            <a:endParaRPr lang="en-US" altLang="zh-CN" sz="2400" dirty="0" smtClean="0">
              <a:latin typeface="华文黑体"/>
              <a:ea typeface="华文黑体"/>
            </a:endParaRPr>
          </a:p>
          <a:p>
            <a:pPr indent="627063"/>
            <a:r>
              <a:rPr lang="zh-CN" altLang="en-US" sz="2400" dirty="0" smtClean="0">
                <a:latin typeface="华文黑体"/>
                <a:ea typeface="华文黑体"/>
              </a:rPr>
              <a:t>任何一种</a:t>
            </a:r>
            <a:r>
              <a:rPr lang="zh-CN" altLang="en-US" sz="2400" dirty="0">
                <a:latin typeface="华文黑体"/>
                <a:ea typeface="华文黑体"/>
              </a:rPr>
              <a:t>成功的销售行动最重要的前提条件之一都是招募好的推销员</a:t>
            </a:r>
            <a:r>
              <a:rPr lang="en-US" altLang="zh-CN" sz="2400" dirty="0">
                <a:latin typeface="华文黑体"/>
                <a:ea typeface="华文黑体"/>
              </a:rPr>
              <a:t>.</a:t>
            </a:r>
            <a:r>
              <a:rPr lang="zh-CN" altLang="en-US" sz="2400" dirty="0" smtClean="0">
                <a:latin typeface="华文黑体"/>
                <a:ea typeface="华文黑体"/>
              </a:rPr>
              <a:t>招募和培养优秀的推销员对企业意义</a:t>
            </a:r>
            <a:r>
              <a:rPr lang="zh-CN" altLang="en-US" sz="2400" dirty="0">
                <a:latin typeface="华文黑体"/>
                <a:ea typeface="华文黑体"/>
              </a:rPr>
              <a:t>重大</a:t>
            </a:r>
            <a:r>
              <a:rPr lang="en-US" altLang="zh-CN" sz="2400" dirty="0">
                <a:latin typeface="华文黑体"/>
                <a:ea typeface="华文黑体"/>
              </a:rPr>
              <a:t>,</a:t>
            </a:r>
            <a:r>
              <a:rPr lang="zh-CN" altLang="en-US" sz="2400" dirty="0">
                <a:latin typeface="华文黑体"/>
                <a:ea typeface="华文黑体"/>
              </a:rPr>
              <a:t>既可以提高产品的销售量</a:t>
            </a:r>
            <a:r>
              <a:rPr lang="en-US" altLang="zh-CN" sz="2400" dirty="0">
                <a:latin typeface="华文黑体"/>
                <a:ea typeface="华文黑体"/>
              </a:rPr>
              <a:t>,</a:t>
            </a:r>
            <a:r>
              <a:rPr lang="zh-CN" altLang="en-US" sz="2400" dirty="0">
                <a:latin typeface="华文黑体"/>
                <a:ea typeface="华文黑体"/>
              </a:rPr>
              <a:t>也可以节省成本</a:t>
            </a:r>
            <a:r>
              <a:rPr lang="en-US" altLang="zh-CN" sz="2400" dirty="0">
                <a:latin typeface="华文黑体"/>
                <a:ea typeface="华文黑体"/>
              </a:rPr>
              <a:t>.</a:t>
            </a:r>
            <a:r>
              <a:rPr lang="zh-CN" altLang="en-US" sz="2400" dirty="0">
                <a:latin typeface="华文黑体"/>
                <a:ea typeface="华文黑体"/>
              </a:rPr>
              <a:t>一个优</a:t>
            </a:r>
            <a:r>
              <a:rPr lang="zh-CN" altLang="en-US" sz="2400" dirty="0" smtClean="0">
                <a:latin typeface="华文黑体"/>
                <a:ea typeface="华文黑体"/>
              </a:rPr>
              <a:t>秀的推销员不仅能够提高产</a:t>
            </a:r>
            <a:r>
              <a:rPr lang="zh-CN" altLang="en-US" sz="2400" dirty="0">
                <a:latin typeface="华文黑体"/>
                <a:ea typeface="华文黑体"/>
              </a:rPr>
              <a:t>品的销售量</a:t>
            </a:r>
            <a:r>
              <a:rPr lang="en-US" altLang="zh-CN" sz="2400" dirty="0">
                <a:latin typeface="华文黑体"/>
                <a:ea typeface="华文黑体"/>
              </a:rPr>
              <a:t>(</a:t>
            </a:r>
            <a:r>
              <a:rPr lang="zh-CN" altLang="en-US" sz="2400" dirty="0">
                <a:latin typeface="华文黑体"/>
                <a:ea typeface="华文黑体"/>
              </a:rPr>
              <a:t>一项研究表明</a:t>
            </a:r>
            <a:r>
              <a:rPr lang="en-US" altLang="zh-CN" sz="2400" dirty="0">
                <a:latin typeface="华文黑体"/>
                <a:ea typeface="华文黑体"/>
              </a:rPr>
              <a:t>,</a:t>
            </a:r>
            <a:r>
              <a:rPr lang="zh-CN" altLang="en-US" sz="2400" dirty="0" smtClean="0">
                <a:latin typeface="华文黑体"/>
                <a:ea typeface="华文黑体"/>
              </a:rPr>
              <a:t>一般情况下优秀推销员要比普通推销员多推销１</a:t>
            </a:r>
            <a:r>
              <a:rPr lang="en-US" altLang="zh-CN" sz="2400" dirty="0" smtClean="0">
                <a:latin typeface="华文黑体"/>
                <a:ea typeface="华文黑体"/>
              </a:rPr>
              <a:t>.</a:t>
            </a:r>
            <a:r>
              <a:rPr lang="zh-CN" altLang="en-US" sz="2400" dirty="0" smtClean="0">
                <a:latin typeface="华文黑体"/>
                <a:ea typeface="华文黑体"/>
              </a:rPr>
              <a:t>５</a:t>
            </a:r>
            <a:r>
              <a:rPr lang="en-US" altLang="zh-CN" sz="2400" dirty="0">
                <a:latin typeface="华文黑体"/>
                <a:ea typeface="华文黑体"/>
              </a:rPr>
              <a:t>~</a:t>
            </a:r>
            <a:r>
              <a:rPr lang="zh-CN" altLang="en-US" sz="2400" dirty="0">
                <a:latin typeface="华文黑体"/>
                <a:ea typeface="华文黑体"/>
              </a:rPr>
              <a:t>２倍的产品</a:t>
            </a:r>
            <a:r>
              <a:rPr lang="en-US" altLang="zh-CN" sz="2400" dirty="0">
                <a:latin typeface="华文黑体"/>
                <a:ea typeface="华文黑体"/>
              </a:rPr>
              <a:t>),</a:t>
            </a:r>
            <a:r>
              <a:rPr lang="zh-CN" altLang="en-US" sz="2400" dirty="0">
                <a:latin typeface="华文黑体"/>
                <a:ea typeface="华文黑体"/>
              </a:rPr>
              <a:t>而且能够提高企业的形象</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69279970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4462760"/>
          </a:xfrm>
          <a:prstGeom prst="rect">
            <a:avLst/>
          </a:prstGeom>
          <a:noFill/>
        </p:spPr>
        <p:txBody>
          <a:bodyPr wrap="square" rtlCol="0">
            <a:spAutoFit/>
          </a:bodyPr>
          <a:lstStyle/>
          <a:p>
            <a:r>
              <a:rPr lang="zh-CN" altLang="en-US" sz="2400" dirty="0">
                <a:latin typeface="华文黑体"/>
                <a:ea typeface="华文黑体"/>
              </a:rPr>
              <a:t>三、</a:t>
            </a:r>
            <a:r>
              <a:rPr lang="zh-CN" altLang="en-US" sz="2400" dirty="0" smtClean="0">
                <a:latin typeface="华文黑体"/>
                <a:ea typeface="华文黑体"/>
              </a:rPr>
              <a:t>培训推销员</a:t>
            </a:r>
            <a:endParaRPr lang="zh-CN" altLang="en-US" sz="2400" dirty="0">
              <a:latin typeface="华文黑体"/>
              <a:ea typeface="华文黑体"/>
            </a:endParaRPr>
          </a:p>
          <a:p>
            <a:pPr indent="541338"/>
            <a:r>
              <a:rPr lang="zh-CN" altLang="en-US" sz="2000" dirty="0">
                <a:latin typeface="华文黑体"/>
                <a:ea typeface="华文黑体"/>
              </a:rPr>
              <a:t>培训推销员的目的有以下几个</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了解公司的历史与现状</a:t>
            </a:r>
            <a:r>
              <a:rPr lang="en-US" altLang="zh-CN" sz="2000" dirty="0">
                <a:latin typeface="华文黑体"/>
                <a:ea typeface="华文黑体"/>
              </a:rPr>
              <a:t>.</a:t>
            </a:r>
            <a:r>
              <a:rPr lang="zh-CN" altLang="en-US" sz="2000" dirty="0">
                <a:latin typeface="华文黑体"/>
                <a:ea typeface="华文黑体"/>
              </a:rPr>
              <a:t>推销员需要了解公司的历史和现状</a:t>
            </a:r>
            <a:r>
              <a:rPr lang="en-US" altLang="zh-CN" sz="2000" dirty="0">
                <a:latin typeface="华文黑体"/>
                <a:ea typeface="华文黑体"/>
              </a:rPr>
              <a:t>,</a:t>
            </a:r>
            <a:r>
              <a:rPr lang="zh-CN" altLang="en-US" sz="2000" dirty="0">
                <a:latin typeface="华文黑体"/>
                <a:ea typeface="华文黑体"/>
              </a:rPr>
              <a:t>所以</a:t>
            </a:r>
            <a:r>
              <a:rPr lang="zh-CN" altLang="en-US" sz="2000" dirty="0" smtClean="0">
                <a:latin typeface="华文黑体"/>
                <a:ea typeface="华文黑体"/>
              </a:rPr>
              <a:t>大部分培训课程都是介绍</a:t>
            </a:r>
            <a:r>
              <a:rPr lang="zh-CN" altLang="en-US" sz="2000" dirty="0">
                <a:latin typeface="华文黑体"/>
                <a:ea typeface="华文黑体"/>
              </a:rPr>
              <a:t>公司的历史和目标、组织、金融结构与设施以及主要产品和市场</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了解产品和生产过程</a:t>
            </a:r>
            <a:r>
              <a:rPr lang="en-US" altLang="zh-CN" sz="2000" dirty="0">
                <a:latin typeface="华文黑体"/>
                <a:ea typeface="华文黑体"/>
              </a:rPr>
              <a:t>.</a:t>
            </a:r>
            <a:r>
              <a:rPr lang="zh-CN" altLang="en-US" sz="2000" dirty="0">
                <a:latin typeface="华文黑体"/>
                <a:ea typeface="华文黑体"/>
              </a:rPr>
              <a:t>推销员需要了解公司的产品和生产过程</a:t>
            </a:r>
            <a:r>
              <a:rPr lang="en-US" altLang="zh-CN" sz="2000" dirty="0">
                <a:latin typeface="华文黑体"/>
                <a:ea typeface="华文黑体"/>
              </a:rPr>
              <a:t>,</a:t>
            </a:r>
            <a:r>
              <a:rPr lang="zh-CN" altLang="en-US" sz="2000" dirty="0" smtClean="0">
                <a:latin typeface="华文黑体"/>
                <a:ea typeface="华文黑体"/>
              </a:rPr>
              <a:t>这样才能更好地向客户介绍</a:t>
            </a:r>
            <a:r>
              <a:rPr lang="zh-CN" altLang="en-US" sz="2000" dirty="0">
                <a:latin typeface="华文黑体"/>
                <a:ea typeface="华文黑体"/>
              </a:rPr>
              <a:t>公司的产品</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了解客户与竞争对手</a:t>
            </a:r>
            <a:r>
              <a:rPr lang="en-US" altLang="zh-CN" sz="2000" dirty="0">
                <a:latin typeface="华文黑体"/>
                <a:ea typeface="华文黑体"/>
              </a:rPr>
              <a:t>.</a:t>
            </a:r>
            <a:r>
              <a:rPr lang="zh-CN" altLang="en-US" sz="2000" dirty="0">
                <a:latin typeface="华文黑体"/>
                <a:ea typeface="华文黑体"/>
              </a:rPr>
              <a:t>推销员还需要了解客户与竞争对手的特点</a:t>
            </a:r>
            <a:r>
              <a:rPr lang="en-US" altLang="zh-CN" sz="2000" dirty="0">
                <a:latin typeface="华文黑体"/>
                <a:ea typeface="华文黑体"/>
              </a:rPr>
              <a:t>,</a:t>
            </a:r>
            <a:r>
              <a:rPr lang="zh-CN" altLang="en-US" sz="2000" dirty="0" smtClean="0">
                <a:latin typeface="华文黑体"/>
                <a:ea typeface="华文黑体"/>
              </a:rPr>
              <a:t>因而培训课程包含竞争</a:t>
            </a:r>
            <a:r>
              <a:rPr lang="zh-CN" altLang="en-US" sz="2000" dirty="0">
                <a:latin typeface="华文黑体"/>
                <a:ea typeface="华文黑体"/>
              </a:rPr>
              <a:t>策略与不同类型的顾客和他们的购买动机以及购买习惯</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学习推销方法</a:t>
            </a:r>
            <a:r>
              <a:rPr lang="en-US" altLang="zh-CN" sz="2000" dirty="0">
                <a:latin typeface="华文黑体"/>
                <a:ea typeface="华文黑体"/>
              </a:rPr>
              <a:t>.</a:t>
            </a:r>
            <a:r>
              <a:rPr lang="zh-CN" altLang="en-US" sz="2000" dirty="0">
                <a:latin typeface="华文黑体"/>
                <a:ea typeface="华文黑体"/>
              </a:rPr>
              <a:t>推销是有技巧的</a:t>
            </a:r>
            <a:r>
              <a:rPr lang="en-US" altLang="zh-CN" sz="2000" dirty="0">
                <a:latin typeface="华文黑体"/>
                <a:ea typeface="华文黑体"/>
              </a:rPr>
              <a:t>,</a:t>
            </a:r>
            <a:r>
              <a:rPr lang="zh-CN" altLang="en-US" sz="2000" dirty="0">
                <a:latin typeface="华文黑体"/>
                <a:ea typeface="华文黑体"/>
              </a:rPr>
              <a:t>推销员必须知道如何进行有效的产品介绍</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了解过程与职责</a:t>
            </a:r>
            <a:r>
              <a:rPr lang="en-US" altLang="zh-CN" sz="2000" dirty="0">
                <a:latin typeface="华文黑体"/>
                <a:ea typeface="华文黑体"/>
              </a:rPr>
              <a:t>.</a:t>
            </a:r>
            <a:r>
              <a:rPr lang="zh-CN" altLang="en-US" sz="2000" dirty="0">
                <a:latin typeface="华文黑体"/>
                <a:ea typeface="华文黑体"/>
              </a:rPr>
              <a:t>推销员需要学习如何在实际客户和潜在客户之间分配时间</a:t>
            </a:r>
            <a:r>
              <a:rPr lang="en-US" altLang="zh-CN" sz="2000" dirty="0">
                <a:latin typeface="华文黑体"/>
                <a:ea typeface="华文黑体"/>
              </a:rPr>
              <a:t>,</a:t>
            </a:r>
            <a:r>
              <a:rPr lang="zh-CN" altLang="en-US" sz="2000" dirty="0" smtClean="0">
                <a:latin typeface="华文黑体"/>
                <a:ea typeface="华文黑体"/>
              </a:rPr>
              <a:t>如何使用支出账目</a:t>
            </a:r>
            <a:r>
              <a:rPr lang="en-US" altLang="zh-CN" sz="2000" dirty="0">
                <a:latin typeface="华文黑体"/>
                <a:ea typeface="华文黑体"/>
              </a:rPr>
              <a:t>,</a:t>
            </a:r>
            <a:r>
              <a:rPr lang="zh-CN" altLang="en-US" sz="2000" dirty="0">
                <a:latin typeface="华文黑体"/>
                <a:ea typeface="华文黑体"/>
              </a:rPr>
              <a:t>如何准备报告</a:t>
            </a:r>
            <a:r>
              <a:rPr lang="en-US" altLang="zh-CN" sz="2000" dirty="0">
                <a:latin typeface="华文黑体"/>
                <a:ea typeface="华文黑体"/>
              </a:rPr>
              <a:t>,</a:t>
            </a:r>
            <a:r>
              <a:rPr lang="zh-CN" altLang="en-US" sz="2000" dirty="0">
                <a:latin typeface="华文黑体"/>
                <a:ea typeface="华文黑体"/>
              </a:rPr>
              <a:t>如何把各部分进行有效的联系</a:t>
            </a:r>
            <a:r>
              <a:rPr lang="en-US" altLang="zh-CN" sz="2000" dirty="0">
                <a:latin typeface="华文黑体"/>
                <a:ea typeface="华文黑体"/>
              </a:rPr>
              <a:t>.</a:t>
            </a:r>
          </a:p>
        </p:txBody>
      </p:sp>
    </p:spTree>
    <p:extLst>
      <p:ext uri="{BB962C8B-B14F-4D97-AF65-F5344CB8AC3E}">
        <p14:creationId xmlns:p14="http://schemas.microsoft.com/office/powerpoint/2010/main" val="141151491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4154983"/>
          </a:xfrm>
          <a:prstGeom prst="rect">
            <a:avLst/>
          </a:prstGeom>
          <a:noFill/>
        </p:spPr>
        <p:txBody>
          <a:bodyPr wrap="square" rtlCol="0">
            <a:spAutoFit/>
          </a:bodyPr>
          <a:lstStyle/>
          <a:p>
            <a:r>
              <a:rPr lang="zh-CN" altLang="en-US" sz="2400" dirty="0">
                <a:latin typeface="华文黑体"/>
                <a:ea typeface="华文黑体"/>
              </a:rPr>
              <a:t>四、推销员的酬金</a:t>
            </a:r>
          </a:p>
          <a:p>
            <a:pPr indent="541338"/>
            <a:r>
              <a:rPr lang="zh-CN" altLang="en-US" sz="2000" dirty="0">
                <a:latin typeface="华文黑体"/>
                <a:ea typeface="华文黑体"/>
              </a:rPr>
              <a:t>为了吸引推销员</a:t>
            </a:r>
            <a:r>
              <a:rPr lang="en-US" altLang="zh-CN" sz="2000" dirty="0">
                <a:latin typeface="华文黑体"/>
                <a:ea typeface="华文黑体"/>
              </a:rPr>
              <a:t>,</a:t>
            </a:r>
            <a:r>
              <a:rPr lang="zh-CN" altLang="en-US" sz="2000" dirty="0">
                <a:latin typeface="华文黑体"/>
                <a:ea typeface="华文黑体"/>
              </a:rPr>
              <a:t>公司必须具有吸引人才的工资待遇</a:t>
            </a:r>
            <a:r>
              <a:rPr lang="en-US" altLang="zh-CN" sz="2000" dirty="0">
                <a:latin typeface="华文黑体"/>
                <a:ea typeface="华文黑体"/>
              </a:rPr>
              <a:t>.</a:t>
            </a:r>
            <a:r>
              <a:rPr lang="zh-CN" altLang="en-US" sz="2000" dirty="0">
                <a:latin typeface="华文黑体"/>
                <a:ea typeface="华文黑体"/>
              </a:rPr>
              <a:t>薪水的水平必须与推销</a:t>
            </a:r>
            <a:r>
              <a:rPr lang="zh-CN" altLang="en-US" sz="2000" dirty="0" smtClean="0">
                <a:latin typeface="华文黑体"/>
                <a:ea typeface="华文黑体"/>
              </a:rPr>
              <a:t>工作的类型和所需</a:t>
            </a:r>
            <a:r>
              <a:rPr lang="zh-CN" altLang="en-US" sz="2000" dirty="0">
                <a:latin typeface="华文黑体"/>
                <a:ea typeface="华文黑体"/>
              </a:rPr>
              <a:t>技巧相一致</a:t>
            </a:r>
            <a:r>
              <a:rPr lang="en-US" altLang="zh-CN" sz="2000" dirty="0" smtClean="0">
                <a:latin typeface="华文黑体"/>
                <a:ea typeface="华文黑体"/>
              </a:rPr>
              <a:t>.</a:t>
            </a:r>
          </a:p>
          <a:p>
            <a:pPr indent="541338"/>
            <a:r>
              <a:rPr lang="zh-CN" altLang="en-US" sz="2000" dirty="0">
                <a:latin typeface="华文黑体"/>
                <a:ea typeface="华文黑体"/>
              </a:rPr>
              <a:t>酬金的构成要素有固定金额、可变金额、消费补助、小额奖励</a:t>
            </a:r>
            <a:r>
              <a:rPr lang="en-US" altLang="zh-CN" sz="2000" dirty="0">
                <a:latin typeface="华文黑体"/>
                <a:ea typeface="华文黑体"/>
              </a:rPr>
              <a:t>.</a:t>
            </a:r>
            <a:r>
              <a:rPr lang="zh-CN" altLang="en-US" sz="2000" dirty="0">
                <a:latin typeface="华文黑体"/>
                <a:ea typeface="华文黑体"/>
              </a:rPr>
              <a:t>固定金额</a:t>
            </a:r>
            <a:r>
              <a:rPr lang="en-US" altLang="zh-CN" sz="2000" dirty="0">
                <a:latin typeface="华文黑体"/>
                <a:ea typeface="华文黑体"/>
              </a:rPr>
              <a:t>,</a:t>
            </a:r>
            <a:r>
              <a:rPr lang="zh-CN" altLang="en-US" sz="2000" dirty="0">
                <a:latin typeface="华文黑体"/>
                <a:ea typeface="华文黑体"/>
              </a:rPr>
              <a:t>通常指薪金</a:t>
            </a:r>
            <a:r>
              <a:rPr lang="en-US" altLang="zh-CN" sz="2000" dirty="0" smtClean="0">
                <a:latin typeface="华文黑体"/>
                <a:ea typeface="华文黑体"/>
              </a:rPr>
              <a:t>,</a:t>
            </a:r>
            <a:r>
              <a:rPr lang="zh-CN" altLang="en-US" sz="2000" dirty="0" smtClean="0">
                <a:latin typeface="华文黑体"/>
                <a:ea typeface="华文黑体"/>
              </a:rPr>
              <a:t>即固定给予推销员</a:t>
            </a:r>
            <a:r>
              <a:rPr lang="zh-CN" altLang="en-US" sz="2000" dirty="0">
                <a:latin typeface="华文黑体"/>
                <a:ea typeface="华文黑体"/>
              </a:rPr>
              <a:t>的收入部分</a:t>
            </a:r>
            <a:r>
              <a:rPr lang="en-US" altLang="zh-CN" sz="2000" dirty="0">
                <a:latin typeface="华文黑体"/>
                <a:ea typeface="华文黑体"/>
              </a:rPr>
              <a:t>.</a:t>
            </a:r>
            <a:r>
              <a:rPr lang="zh-CN" altLang="en-US" sz="2000" dirty="0">
                <a:latin typeface="华文黑体"/>
                <a:ea typeface="华文黑体"/>
              </a:rPr>
              <a:t>可变金额为佣金户或红利</a:t>
            </a:r>
            <a:r>
              <a:rPr lang="en-US" altLang="zh-CN" sz="2000" dirty="0">
                <a:latin typeface="华文黑体"/>
                <a:ea typeface="华文黑体"/>
              </a:rPr>
              <a:t>,</a:t>
            </a:r>
            <a:r>
              <a:rPr lang="zh-CN" altLang="en-US" sz="2000" dirty="0">
                <a:latin typeface="华文黑体"/>
                <a:ea typeface="华文黑体"/>
              </a:rPr>
              <a:t>根据薪水情况作为对推销员</a:t>
            </a:r>
            <a:r>
              <a:rPr lang="zh-CN" altLang="en-US" sz="2000" dirty="0" smtClean="0">
                <a:latin typeface="华文黑体"/>
                <a:ea typeface="华文黑体"/>
              </a:rPr>
              <a:t>工作的报酬</a:t>
            </a:r>
            <a:r>
              <a:rPr lang="en-US" altLang="zh-CN" sz="2000" dirty="0">
                <a:latin typeface="华文黑体"/>
                <a:ea typeface="华文黑体"/>
              </a:rPr>
              <a:t>.</a:t>
            </a:r>
            <a:r>
              <a:rPr lang="zh-CN" altLang="en-US" sz="2000" dirty="0">
                <a:latin typeface="华文黑体"/>
                <a:ea typeface="华文黑体"/>
              </a:rPr>
              <a:t>消费补助用来支付推销员的工作消费</a:t>
            </a:r>
            <a:r>
              <a:rPr lang="en-US" altLang="zh-CN" sz="2000" dirty="0">
                <a:latin typeface="华文黑体"/>
                <a:ea typeface="华文黑体"/>
              </a:rPr>
              <a:t>,</a:t>
            </a:r>
            <a:r>
              <a:rPr lang="zh-CN" altLang="en-US" sz="2000" dirty="0">
                <a:latin typeface="华文黑体"/>
                <a:ea typeface="华文黑体"/>
              </a:rPr>
              <a:t>以便推销员能承担所需要的和想</a:t>
            </a:r>
            <a:r>
              <a:rPr lang="zh-CN" altLang="en-US" sz="2000" dirty="0" smtClean="0">
                <a:latin typeface="华文黑体"/>
                <a:ea typeface="华文黑体"/>
              </a:rPr>
              <a:t>要的推销</a:t>
            </a:r>
            <a:r>
              <a:rPr lang="zh-CN" altLang="en-US" sz="2000" dirty="0">
                <a:latin typeface="华文黑体"/>
                <a:ea typeface="华文黑体"/>
              </a:rPr>
              <a:t>手段</a:t>
            </a:r>
            <a:r>
              <a:rPr lang="en-US" altLang="zh-CN" sz="2000" dirty="0">
                <a:latin typeface="华文黑体"/>
                <a:ea typeface="华文黑体"/>
              </a:rPr>
              <a:t>.</a:t>
            </a:r>
            <a:r>
              <a:rPr lang="zh-CN" altLang="en-US" sz="2000" dirty="0">
                <a:latin typeface="华文黑体"/>
                <a:ea typeface="华文黑体"/>
              </a:rPr>
              <a:t>小额奖励指支付休假或意外费用、退休金和生活保障金</a:t>
            </a:r>
            <a:r>
              <a:rPr lang="en-US" altLang="zh-CN" sz="2000" dirty="0" smtClean="0">
                <a:latin typeface="华文黑体"/>
                <a:ea typeface="华文黑体"/>
              </a:rPr>
              <a:t>.</a:t>
            </a:r>
          </a:p>
          <a:p>
            <a:pPr indent="541338"/>
            <a:r>
              <a:rPr lang="zh-CN" altLang="en-US" sz="2000" dirty="0" smtClean="0">
                <a:latin typeface="华文黑体"/>
                <a:ea typeface="华文黑体"/>
              </a:rPr>
              <a:t>管理部门必须弄</a:t>
            </a:r>
            <a:r>
              <a:rPr lang="zh-CN" altLang="en-US" sz="2000" dirty="0">
                <a:latin typeface="华文黑体"/>
                <a:ea typeface="华文黑体"/>
              </a:rPr>
              <a:t>清楚</a:t>
            </a:r>
            <a:r>
              <a:rPr lang="en-US" altLang="zh-CN" sz="2000" dirty="0">
                <a:latin typeface="华文黑体"/>
                <a:ea typeface="华文黑体"/>
              </a:rPr>
              <a:t>,</a:t>
            </a:r>
            <a:r>
              <a:rPr lang="zh-CN" altLang="en-US" sz="2000" dirty="0">
                <a:latin typeface="华文黑体"/>
                <a:ea typeface="华文黑体"/>
              </a:rPr>
              <a:t>在这些方式中哪些成分对于销售工资来说最具意义</a:t>
            </a:r>
            <a:r>
              <a:rPr lang="en-US" altLang="zh-CN" sz="2000" dirty="0">
                <a:latin typeface="华文黑体"/>
                <a:ea typeface="华文黑体"/>
              </a:rPr>
              <a:t>.</a:t>
            </a:r>
            <a:r>
              <a:rPr lang="zh-CN" altLang="en-US" sz="2000" dirty="0">
                <a:latin typeface="华文黑体"/>
                <a:ea typeface="华文黑体"/>
              </a:rPr>
              <a:t>以</a:t>
            </a:r>
            <a:r>
              <a:rPr lang="zh-CN" altLang="en-US" sz="2000" dirty="0" smtClean="0">
                <a:latin typeface="华文黑体"/>
                <a:ea typeface="华文黑体"/>
              </a:rPr>
              <a:t>固定的和变化</a:t>
            </a:r>
            <a:r>
              <a:rPr lang="zh-CN" altLang="en-US" sz="2000" dirty="0">
                <a:latin typeface="华文黑体"/>
                <a:ea typeface="华文黑体"/>
              </a:rPr>
              <a:t>的薪金的不同构成为基础形成了四种基本付薪方式</a:t>
            </a:r>
            <a:r>
              <a:rPr lang="en-US" altLang="zh-CN" sz="2000" dirty="0">
                <a:latin typeface="华文黑体"/>
                <a:ea typeface="华文黑体"/>
              </a:rPr>
              <a:t>:</a:t>
            </a:r>
            <a:r>
              <a:rPr lang="zh-CN" altLang="en-US" sz="2000" dirty="0">
                <a:latin typeface="华文黑体"/>
                <a:ea typeface="华文黑体"/>
              </a:rPr>
              <a:t>纯薪水、纯佣金、薪水加红利、</a:t>
            </a:r>
            <a:r>
              <a:rPr lang="zh-CN" altLang="en-US" sz="2000" dirty="0" smtClean="0">
                <a:latin typeface="华文黑体"/>
                <a:ea typeface="华文黑体"/>
              </a:rPr>
              <a:t>薪水加佣</a:t>
            </a:r>
            <a:r>
              <a:rPr lang="zh-CN" altLang="en-US" sz="2000" dirty="0">
                <a:latin typeface="华文黑体"/>
                <a:ea typeface="华文黑体"/>
              </a:rPr>
              <a:t>金</a:t>
            </a:r>
            <a:r>
              <a:rPr lang="en-US" altLang="zh-CN" sz="2000" dirty="0">
                <a:latin typeface="华文黑体"/>
                <a:ea typeface="华文黑体"/>
              </a:rPr>
              <a:t>.</a:t>
            </a:r>
            <a:r>
              <a:rPr lang="zh-CN" altLang="en-US" sz="2000" dirty="0">
                <a:latin typeface="华文黑体"/>
                <a:ea typeface="华文黑体"/>
              </a:rPr>
              <a:t>其中后面两种比较常见</a:t>
            </a:r>
            <a:r>
              <a:rPr lang="en-US" altLang="zh-CN" sz="2000" dirty="0">
                <a:latin typeface="华文黑体"/>
                <a:ea typeface="华文黑体"/>
              </a:rPr>
              <a:t>,</a:t>
            </a:r>
            <a:r>
              <a:rPr lang="zh-CN" altLang="en-US" sz="2000" dirty="0">
                <a:latin typeface="华文黑体"/>
                <a:ea typeface="华文黑体"/>
              </a:rPr>
              <a:t>前两种不太多见</a:t>
            </a:r>
            <a:r>
              <a:rPr lang="en-US" altLang="zh-CN" sz="2000" dirty="0">
                <a:latin typeface="华文黑体"/>
                <a:ea typeface="华文黑体"/>
              </a:rPr>
              <a:t>.</a:t>
            </a:r>
          </a:p>
          <a:p>
            <a:pPr indent="541338"/>
            <a:r>
              <a:rPr lang="zh-CN" altLang="en-US" sz="2000" dirty="0">
                <a:latin typeface="华文黑体"/>
                <a:ea typeface="华文黑体"/>
              </a:rPr>
              <a:t>销售队伍酬金制既能激发推销员的热情</a:t>
            </a:r>
            <a:r>
              <a:rPr lang="en-US" altLang="zh-CN" sz="2000" dirty="0">
                <a:latin typeface="华文黑体"/>
                <a:ea typeface="华文黑体"/>
              </a:rPr>
              <a:t>,</a:t>
            </a:r>
            <a:r>
              <a:rPr lang="zh-CN" altLang="en-US" sz="2000" dirty="0">
                <a:latin typeface="华文黑体"/>
                <a:ea typeface="华文黑体"/>
              </a:rPr>
              <a:t>又能指导他们的工作</a:t>
            </a:r>
            <a:r>
              <a:rPr lang="en-US" altLang="zh-CN" sz="2000" dirty="0">
                <a:latin typeface="华文黑体"/>
                <a:ea typeface="华文黑体"/>
              </a:rPr>
              <a:t>.</a:t>
            </a:r>
          </a:p>
        </p:txBody>
      </p:sp>
    </p:spTree>
    <p:extLst>
      <p:ext uri="{BB962C8B-B14F-4D97-AF65-F5344CB8AC3E}">
        <p14:creationId xmlns:p14="http://schemas.microsoft.com/office/powerpoint/2010/main" val="115506616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4339650"/>
          </a:xfrm>
          <a:prstGeom prst="rect">
            <a:avLst/>
          </a:prstGeom>
          <a:noFill/>
        </p:spPr>
        <p:txBody>
          <a:bodyPr wrap="square" rtlCol="0">
            <a:spAutoFit/>
          </a:bodyPr>
          <a:lstStyle/>
          <a:p>
            <a:r>
              <a:rPr lang="zh-CN" altLang="en-US" sz="2400" dirty="0" smtClean="0">
                <a:latin typeface="华文黑体"/>
                <a:ea typeface="华文黑体"/>
              </a:rPr>
              <a:t>五</a:t>
            </a:r>
            <a:r>
              <a:rPr lang="zh-CN" altLang="en-US" sz="2400" dirty="0">
                <a:latin typeface="华文黑体"/>
                <a:ea typeface="华文黑体"/>
              </a:rPr>
              <a:t>、对推销员的管理</a:t>
            </a:r>
          </a:p>
          <a:p>
            <a:pPr indent="627063"/>
            <a:r>
              <a:rPr lang="zh-CN" altLang="en-US" sz="2400" dirty="0">
                <a:latin typeface="华文黑体"/>
                <a:ea typeface="华文黑体"/>
              </a:rPr>
              <a:t>新入行的推销员需要的不只是推销区域、报酬和培训</a:t>
            </a:r>
            <a:r>
              <a:rPr lang="en-US" altLang="zh-CN" sz="2400" dirty="0">
                <a:latin typeface="华文黑体"/>
                <a:ea typeface="华文黑体"/>
              </a:rPr>
              <a:t>,</a:t>
            </a:r>
            <a:r>
              <a:rPr lang="zh-CN" altLang="en-US" sz="2400" dirty="0">
                <a:latin typeface="华文黑体"/>
                <a:ea typeface="华文黑体"/>
              </a:rPr>
              <a:t>还需要管理</a:t>
            </a:r>
            <a:r>
              <a:rPr lang="en-US" altLang="zh-CN" sz="2400" dirty="0">
                <a:latin typeface="华文黑体"/>
                <a:ea typeface="华文黑体"/>
              </a:rPr>
              <a:t>.</a:t>
            </a:r>
            <a:r>
              <a:rPr lang="zh-CN" altLang="en-US" sz="2400" dirty="0">
                <a:latin typeface="华文黑体"/>
                <a:ea typeface="华文黑体"/>
              </a:rPr>
              <a:t>公司可以通过</a:t>
            </a:r>
            <a:r>
              <a:rPr lang="zh-CN" altLang="en-US" sz="2400" dirty="0" smtClean="0">
                <a:latin typeface="华文黑体"/>
                <a:ea typeface="华文黑体"/>
              </a:rPr>
              <a:t>管理来指导和促进推销员</a:t>
            </a:r>
            <a:r>
              <a:rPr lang="zh-CN" altLang="en-US" sz="2400" dirty="0">
                <a:latin typeface="华文黑体"/>
                <a:ea typeface="华文黑体"/>
              </a:rPr>
              <a:t>更好地工作</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对推销员</a:t>
            </a:r>
            <a:r>
              <a:rPr lang="zh-CN" altLang="en-US" sz="2000" dirty="0" smtClean="0">
                <a:latin typeface="华文黑体"/>
                <a:ea typeface="华文黑体"/>
              </a:rPr>
              <a:t>的指导</a:t>
            </a:r>
            <a:endParaRPr lang="en-US" altLang="zh-CN" sz="2000" dirty="0" smtClean="0">
              <a:latin typeface="华文黑体"/>
              <a:ea typeface="华文黑体"/>
            </a:endParaRPr>
          </a:p>
          <a:p>
            <a:pPr indent="541338"/>
            <a:r>
              <a:rPr lang="zh-CN" altLang="en-US" sz="2000" dirty="0">
                <a:latin typeface="华文黑体"/>
                <a:ea typeface="华文黑体"/>
              </a:rPr>
              <a:t>在帮助推销员管理其推销区域时应投入怎样的管理呢</a:t>
            </a:r>
            <a:r>
              <a:rPr lang="en-US" altLang="zh-CN" sz="2000" dirty="0">
                <a:latin typeface="华文黑体"/>
                <a:ea typeface="华文黑体"/>
              </a:rPr>
              <a:t>? </a:t>
            </a:r>
            <a:r>
              <a:rPr lang="zh-CN" altLang="en-US" sz="2000" dirty="0">
                <a:latin typeface="华文黑体"/>
                <a:ea typeface="华文黑体"/>
              </a:rPr>
              <a:t>这是受包括从</a:t>
            </a:r>
            <a:r>
              <a:rPr lang="zh-CN" altLang="en-US" sz="2000" dirty="0" smtClean="0">
                <a:latin typeface="华文黑体"/>
                <a:ea typeface="华文黑体"/>
              </a:rPr>
              <a:t>公司的规模到其推销员</a:t>
            </a:r>
            <a:r>
              <a:rPr lang="zh-CN" altLang="en-US" sz="2000" dirty="0">
                <a:latin typeface="华文黑体"/>
                <a:ea typeface="华文黑体"/>
              </a:rPr>
              <a:t>的经历等很多因素影响的</a:t>
            </a:r>
            <a:r>
              <a:rPr lang="en-US" altLang="zh-CN" sz="2000" dirty="0">
                <a:latin typeface="华文黑体"/>
                <a:ea typeface="华文黑体"/>
              </a:rPr>
              <a:t>.</a:t>
            </a:r>
            <a:r>
              <a:rPr lang="zh-CN" altLang="en-US" sz="2000" dirty="0">
                <a:latin typeface="华文黑体"/>
                <a:ea typeface="华文黑体"/>
              </a:rPr>
              <a:t>因此公司之间在管理其推销人员的密切程度上往往各</a:t>
            </a:r>
            <a:r>
              <a:rPr lang="zh-CN" altLang="en-US" sz="2000" dirty="0" smtClean="0">
                <a:latin typeface="华文黑体"/>
                <a:ea typeface="华文黑体"/>
              </a:rPr>
              <a:t>不相同</a:t>
            </a:r>
            <a:r>
              <a:rPr lang="en-US" altLang="zh-CN" sz="2000" dirty="0">
                <a:latin typeface="华文黑体"/>
                <a:ea typeface="华文黑体"/>
              </a:rPr>
              <a:t>,</a:t>
            </a:r>
            <a:r>
              <a:rPr lang="zh-CN" altLang="en-US" sz="2000" dirty="0">
                <a:latin typeface="华文黑体"/>
                <a:ea typeface="华文黑体"/>
              </a:rPr>
              <a:t>甚至差别很大</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对推销员的激励</a:t>
            </a:r>
          </a:p>
          <a:p>
            <a:pPr indent="541338"/>
            <a:r>
              <a:rPr lang="zh-CN" altLang="en-US" sz="2000" dirty="0">
                <a:latin typeface="华文黑体"/>
                <a:ea typeface="华文黑体"/>
              </a:rPr>
              <a:t>推销是一种特殊的工作</a:t>
            </a:r>
            <a:r>
              <a:rPr lang="en-US" altLang="zh-CN" sz="2000" dirty="0">
                <a:latin typeface="华文黑体"/>
                <a:ea typeface="华文黑体"/>
              </a:rPr>
              <a:t>,</a:t>
            </a:r>
            <a:r>
              <a:rPr lang="zh-CN" altLang="en-US" sz="2000" dirty="0">
                <a:latin typeface="华文黑体"/>
                <a:ea typeface="华文黑体"/>
              </a:rPr>
              <a:t>推销员常常一个人工作</a:t>
            </a:r>
            <a:r>
              <a:rPr lang="en-US" altLang="zh-CN" sz="2000" dirty="0">
                <a:latin typeface="华文黑体"/>
                <a:ea typeface="华文黑体"/>
              </a:rPr>
              <a:t>,</a:t>
            </a:r>
            <a:r>
              <a:rPr lang="zh-CN" altLang="en-US" sz="2000" dirty="0">
                <a:latin typeface="华文黑体"/>
                <a:ea typeface="华文黑体"/>
              </a:rPr>
              <a:t>有时候必须离家去别的地方</a:t>
            </a:r>
            <a:r>
              <a:rPr lang="en-US" altLang="zh-CN" sz="2000" dirty="0">
                <a:latin typeface="华文黑体"/>
                <a:ea typeface="华文黑体"/>
              </a:rPr>
              <a:t>.</a:t>
            </a:r>
            <a:r>
              <a:rPr lang="zh-CN" altLang="en-US" sz="2000" dirty="0" smtClean="0">
                <a:latin typeface="华文黑体"/>
                <a:ea typeface="华文黑体"/>
              </a:rPr>
              <a:t>他们有时许会碰到敢作敢为</a:t>
            </a:r>
            <a:r>
              <a:rPr lang="zh-CN" altLang="en-US" sz="2000" dirty="0">
                <a:latin typeface="华文黑体"/>
                <a:ea typeface="华文黑体"/>
              </a:rPr>
              <a:t>、有竞争力的同行和难以对付的客户</a:t>
            </a:r>
            <a:r>
              <a:rPr lang="en-US" altLang="zh-CN" sz="2000" dirty="0">
                <a:latin typeface="华文黑体"/>
                <a:ea typeface="华文黑体"/>
              </a:rPr>
              <a:t>,</a:t>
            </a:r>
            <a:r>
              <a:rPr lang="zh-CN" altLang="en-US" sz="2000" dirty="0">
                <a:latin typeface="华文黑体"/>
                <a:ea typeface="华文黑体"/>
              </a:rPr>
              <a:t>有时全因没有权力</a:t>
            </a:r>
            <a:r>
              <a:rPr lang="zh-CN" altLang="en-US" sz="2000" dirty="0" smtClean="0">
                <a:latin typeface="华文黑体"/>
                <a:ea typeface="华文黑体"/>
              </a:rPr>
              <a:t>不能去做那些为促成生意而需要做</a:t>
            </a:r>
            <a:r>
              <a:rPr lang="zh-CN" altLang="en-US" sz="2000" dirty="0">
                <a:latin typeface="华文黑体"/>
                <a:ea typeface="华文黑体"/>
              </a:rPr>
              <a:t>的事情</a:t>
            </a:r>
            <a:r>
              <a:rPr lang="en-US" altLang="zh-CN" sz="2000" dirty="0">
                <a:latin typeface="华文黑体"/>
                <a:ea typeface="华文黑体"/>
              </a:rPr>
              <a:t>,</a:t>
            </a:r>
            <a:r>
              <a:rPr lang="zh-CN" altLang="en-US" sz="2000" dirty="0">
                <a:latin typeface="华文黑体"/>
                <a:ea typeface="华文黑体"/>
              </a:rPr>
              <a:t>并可能由此失去一直努力想得到的大宗订单</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推销人员经</a:t>
            </a:r>
            <a:r>
              <a:rPr lang="zh-CN" altLang="en-US" sz="2000" dirty="0">
                <a:latin typeface="华文黑体"/>
                <a:ea typeface="华文黑体"/>
              </a:rPr>
              <a:t>常需要得到特殊的鼓励</a:t>
            </a:r>
            <a:r>
              <a:rPr lang="en-US" altLang="zh-CN" sz="2000" dirty="0">
                <a:latin typeface="华文黑体"/>
                <a:ea typeface="华文黑体"/>
              </a:rPr>
              <a:t>,</a:t>
            </a:r>
            <a:r>
              <a:rPr lang="zh-CN" altLang="en-US" sz="2000" dirty="0">
                <a:latin typeface="华文黑体"/>
                <a:ea typeface="华文黑体"/>
              </a:rPr>
              <a:t>从而促使他们全身心地去工作</a:t>
            </a:r>
            <a:r>
              <a:rPr lang="en-US" altLang="zh-CN" sz="2000" dirty="0">
                <a:latin typeface="华文黑体"/>
                <a:ea typeface="华文黑体"/>
              </a:rPr>
              <a:t>.</a:t>
            </a:r>
          </a:p>
        </p:txBody>
      </p:sp>
    </p:spTree>
    <p:extLst>
      <p:ext uri="{BB962C8B-B14F-4D97-AF65-F5344CB8AC3E}">
        <p14:creationId xmlns:p14="http://schemas.microsoft.com/office/powerpoint/2010/main" val="359822028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613034" y="2053743"/>
            <a:ext cx="3890809"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74998614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71940"/>
            <a:ext cx="8415865" cy="4524315"/>
          </a:xfrm>
          <a:prstGeom prst="rect">
            <a:avLst/>
          </a:prstGeom>
          <a:noFill/>
        </p:spPr>
        <p:txBody>
          <a:bodyPr wrap="square" rtlCol="0">
            <a:spAutoFit/>
          </a:bodyPr>
          <a:lstStyle/>
          <a:p>
            <a:pPr indent="627063"/>
            <a:r>
              <a:rPr lang="zh-CN" altLang="en-US" sz="2400" dirty="0" smtClean="0">
                <a:latin typeface="华文黑体"/>
                <a:ea typeface="华文黑体"/>
              </a:rPr>
              <a:t>人员销售是一门</a:t>
            </a:r>
            <a:r>
              <a:rPr lang="zh-CN" altLang="en-US" sz="2400" dirty="0">
                <a:latin typeface="华文黑体"/>
                <a:ea typeface="华文黑体"/>
              </a:rPr>
              <a:t>古老的艺术</a:t>
            </a:r>
            <a:r>
              <a:rPr lang="en-US" altLang="zh-CN" sz="2400" dirty="0">
                <a:latin typeface="华文黑体"/>
                <a:ea typeface="华文黑体"/>
              </a:rPr>
              <a:t>,</a:t>
            </a:r>
            <a:r>
              <a:rPr lang="zh-CN" altLang="en-US" sz="2400" dirty="0">
                <a:latin typeface="华文黑体"/>
                <a:ea typeface="华文黑体"/>
              </a:rPr>
              <a:t>前人在对它的研究中留下了许多资料</a:t>
            </a:r>
            <a:r>
              <a:rPr lang="en-US" altLang="zh-CN" sz="2400" dirty="0">
                <a:latin typeface="华文黑体"/>
                <a:ea typeface="华文黑体"/>
              </a:rPr>
              <a:t>,</a:t>
            </a:r>
            <a:r>
              <a:rPr lang="zh-CN" altLang="en-US" sz="2400" dirty="0">
                <a:latin typeface="华文黑体"/>
                <a:ea typeface="华文黑体"/>
              </a:rPr>
              <a:t>形成了许多原则</a:t>
            </a:r>
            <a:r>
              <a:rPr lang="en-US" altLang="zh-CN" sz="2400" dirty="0">
                <a:latin typeface="华文黑体"/>
                <a:ea typeface="华文黑体"/>
              </a:rPr>
              <a:t>.</a:t>
            </a:r>
            <a:r>
              <a:rPr lang="zh-CN" altLang="en-US" sz="2400" dirty="0">
                <a:latin typeface="华文黑体"/>
                <a:ea typeface="华文黑体"/>
              </a:rPr>
              <a:t>卓有成效</a:t>
            </a:r>
            <a:r>
              <a:rPr lang="zh-CN" altLang="en-US" sz="2400" dirty="0" smtClean="0">
                <a:latin typeface="华文黑体"/>
                <a:ea typeface="华文黑体"/>
              </a:rPr>
              <a:t>的推销员在工</a:t>
            </a:r>
            <a:r>
              <a:rPr lang="zh-CN" altLang="en-US" sz="2400" dirty="0">
                <a:latin typeface="华文黑体"/>
                <a:ea typeface="华文黑体"/>
              </a:rPr>
              <a:t>作中不仅仅靠直觉</a:t>
            </a:r>
            <a:r>
              <a:rPr lang="en-US" altLang="zh-CN" sz="2400" dirty="0">
                <a:latin typeface="华文黑体"/>
                <a:ea typeface="华文黑体"/>
              </a:rPr>
              <a:t>,</a:t>
            </a:r>
            <a:r>
              <a:rPr lang="zh-CN" altLang="en-US" sz="2400" dirty="0">
                <a:latin typeface="华文黑体"/>
                <a:ea typeface="华文黑体"/>
              </a:rPr>
              <a:t>他们对销售区域的情况分析和客户业务管理方面也是训练</a:t>
            </a:r>
            <a:r>
              <a:rPr lang="zh-CN" altLang="en-US" sz="2400" dirty="0" smtClean="0">
                <a:latin typeface="华文黑体"/>
                <a:ea typeface="华文黑体"/>
              </a:rPr>
              <a:t>有</a:t>
            </a:r>
            <a:r>
              <a:rPr lang="zh-TW" altLang="en-US" sz="2400" dirty="0" smtClean="0">
                <a:latin typeface="华文黑体"/>
                <a:ea typeface="华文黑体"/>
              </a:rPr>
              <a:t>素的</a:t>
            </a:r>
            <a:r>
              <a:rPr lang="en-US" altLang="zh-TW" sz="2400" dirty="0" smtClean="0">
                <a:latin typeface="华文黑体"/>
                <a:ea typeface="华文黑体"/>
              </a:rPr>
              <a:t>.</a:t>
            </a:r>
            <a:endParaRPr lang="en-US" altLang="zh-CN" sz="2400" dirty="0">
              <a:latin typeface="华文黑体"/>
              <a:ea typeface="华文黑体"/>
            </a:endParaRPr>
          </a:p>
          <a:p>
            <a:pPr indent="627063"/>
            <a:r>
              <a:rPr lang="zh-CN" altLang="en-US" sz="2400" dirty="0">
                <a:latin typeface="华文黑体"/>
                <a:ea typeface="华文黑体"/>
              </a:rPr>
              <a:t>最近一项调查显示</a:t>
            </a:r>
            <a:r>
              <a:rPr lang="en-US" altLang="zh-CN" sz="2400" dirty="0">
                <a:latin typeface="华文黑体"/>
                <a:ea typeface="华文黑体"/>
              </a:rPr>
              <a:t>,</a:t>
            </a:r>
            <a:r>
              <a:rPr lang="zh-CN" altLang="en-US" sz="2400" dirty="0">
                <a:latin typeface="华文黑体"/>
                <a:ea typeface="华文黑体"/>
              </a:rPr>
              <a:t>采购人员对懂得他们的需要并能尽力去满足的推销员十分推崇</a:t>
            </a:r>
            <a:r>
              <a:rPr lang="en-US" altLang="zh-CN" sz="2400" dirty="0">
                <a:latin typeface="华文黑体"/>
                <a:ea typeface="华文黑体"/>
              </a:rPr>
              <a:t>.</a:t>
            </a:r>
          </a:p>
          <a:p>
            <a:pPr indent="627063"/>
            <a:r>
              <a:rPr lang="zh-CN" altLang="en-US" sz="2400" dirty="0">
                <a:latin typeface="华文黑体"/>
                <a:ea typeface="华文黑体"/>
              </a:rPr>
              <a:t>排忧解难式的推销员较之硬性推销式的推销员更适合营销观念</a:t>
            </a:r>
            <a:r>
              <a:rPr lang="en-US" altLang="zh-CN" sz="2400" dirty="0">
                <a:latin typeface="华文黑体"/>
                <a:ea typeface="华文黑体"/>
              </a:rPr>
              <a:t>,</a:t>
            </a:r>
            <a:r>
              <a:rPr lang="zh-CN" altLang="en-US" sz="2400" dirty="0" smtClean="0">
                <a:latin typeface="华文黑体"/>
                <a:ea typeface="华文黑体"/>
              </a:rPr>
              <a:t>他们能做到想顾客之所想</a:t>
            </a:r>
            <a:r>
              <a:rPr lang="en-US" altLang="zh-CN" sz="2400" dirty="0">
                <a:latin typeface="华文黑体"/>
                <a:ea typeface="华文黑体"/>
              </a:rPr>
              <a:t>,</a:t>
            </a:r>
            <a:r>
              <a:rPr lang="zh-CN" altLang="en-US" sz="2400" dirty="0">
                <a:latin typeface="华文黑体"/>
                <a:ea typeface="华文黑体"/>
              </a:rPr>
              <a:t>急顾客之所急</a:t>
            </a:r>
            <a:r>
              <a:rPr lang="en-US" altLang="zh-CN" sz="2400" dirty="0">
                <a:latin typeface="华文黑体"/>
                <a:ea typeface="华文黑体"/>
              </a:rPr>
              <a:t>.</a:t>
            </a:r>
          </a:p>
          <a:p>
            <a:pPr indent="627063"/>
            <a:r>
              <a:rPr lang="zh-CN" altLang="en-US" sz="2400" dirty="0">
                <a:latin typeface="华文黑体"/>
                <a:ea typeface="华文黑体"/>
              </a:rPr>
              <a:t>销售过程中</a:t>
            </a:r>
            <a:r>
              <a:rPr lang="en-US" altLang="zh-CN" sz="2400" dirty="0">
                <a:latin typeface="华文黑体"/>
                <a:ea typeface="华文黑体"/>
              </a:rPr>
              <a:t>,</a:t>
            </a:r>
            <a:r>
              <a:rPr lang="zh-CN" altLang="en-US" sz="2400" dirty="0">
                <a:latin typeface="华文黑体"/>
                <a:ea typeface="华文黑体"/>
              </a:rPr>
              <a:t>推销员必须掌握以下几个步骤</a:t>
            </a:r>
            <a:r>
              <a:rPr lang="en-US" altLang="zh-CN" sz="2400" dirty="0">
                <a:latin typeface="华文黑体"/>
                <a:ea typeface="华文黑体"/>
              </a:rPr>
              <a:t>:</a:t>
            </a:r>
            <a:r>
              <a:rPr lang="zh-CN" altLang="en-US" sz="2400" dirty="0">
                <a:latin typeface="华文黑体"/>
                <a:ea typeface="华文黑体"/>
              </a:rPr>
              <a:t>寻找和鉴别线索</a:t>
            </a:r>
            <a:r>
              <a:rPr lang="en-US" altLang="zh-CN" sz="2400" dirty="0">
                <a:latin typeface="华文黑体"/>
                <a:ea typeface="华文黑体"/>
              </a:rPr>
              <a:t>,</a:t>
            </a:r>
            <a:r>
              <a:rPr lang="zh-CN" altLang="en-US" sz="2400" dirty="0">
                <a:latin typeface="华文黑体"/>
                <a:ea typeface="华文黑体"/>
              </a:rPr>
              <a:t>筛选线索</a:t>
            </a:r>
            <a:r>
              <a:rPr lang="en-US" altLang="zh-CN" sz="2400" dirty="0">
                <a:latin typeface="华文黑体"/>
                <a:ea typeface="华文黑体"/>
              </a:rPr>
              <a:t>,</a:t>
            </a:r>
            <a:r>
              <a:rPr lang="zh-CN" altLang="en-US" sz="2400" dirty="0">
                <a:latin typeface="华文黑体"/>
                <a:ea typeface="华文黑体"/>
              </a:rPr>
              <a:t>进行接触</a:t>
            </a:r>
            <a:r>
              <a:rPr lang="en-US" altLang="zh-CN" sz="2400" dirty="0">
                <a:latin typeface="华文黑体"/>
                <a:ea typeface="华文黑体"/>
              </a:rPr>
              <a:t>,</a:t>
            </a:r>
            <a:r>
              <a:rPr lang="zh-CN" altLang="en-US" sz="2400" dirty="0" smtClean="0">
                <a:latin typeface="华文黑体"/>
                <a:ea typeface="华文黑体"/>
              </a:rPr>
              <a:t>产</a:t>
            </a:r>
            <a:r>
              <a:rPr lang="zh-CN" altLang="en-US" sz="2400" dirty="0">
                <a:latin typeface="华文黑体"/>
                <a:ea typeface="华文黑体"/>
              </a:rPr>
              <a:t>品介绍和展示</a:t>
            </a:r>
            <a:r>
              <a:rPr lang="en-US" altLang="zh-CN" sz="2400" dirty="0">
                <a:latin typeface="华文黑体"/>
                <a:ea typeface="华文黑体"/>
              </a:rPr>
              <a:t>,</a:t>
            </a:r>
            <a:r>
              <a:rPr lang="zh-CN" altLang="en-US" sz="2400" dirty="0">
                <a:latin typeface="华文黑体"/>
                <a:ea typeface="华文黑体"/>
              </a:rPr>
              <a:t>处理障碍</a:t>
            </a:r>
            <a:r>
              <a:rPr lang="en-US" altLang="zh-CN" sz="2400" dirty="0">
                <a:latin typeface="华文黑体"/>
                <a:ea typeface="华文黑体"/>
              </a:rPr>
              <a:t>,</a:t>
            </a:r>
            <a:r>
              <a:rPr lang="zh-CN" altLang="en-US" sz="2400" dirty="0">
                <a:latin typeface="华文黑体"/>
                <a:ea typeface="华文黑体"/>
              </a:rPr>
              <a:t>成交</a:t>
            </a:r>
            <a:r>
              <a:rPr lang="en-US" altLang="zh-CN" sz="2400" dirty="0">
                <a:latin typeface="华文黑体"/>
                <a:ea typeface="华文黑体"/>
              </a:rPr>
              <a:t>,</a:t>
            </a:r>
            <a:r>
              <a:rPr lang="zh-CN" altLang="en-US" sz="2400" dirty="0">
                <a:latin typeface="华文黑体"/>
                <a:ea typeface="华文黑体"/>
              </a:rPr>
              <a:t>后续工作</a:t>
            </a:r>
            <a:r>
              <a:rPr lang="en-US" altLang="zh-CN" sz="2400" dirty="0">
                <a:latin typeface="华文黑体"/>
                <a:ea typeface="华文黑体"/>
              </a:rPr>
              <a:t>.</a:t>
            </a:r>
            <a:r>
              <a:rPr lang="zh-CN" altLang="en-US" sz="2400" dirty="0">
                <a:latin typeface="华文黑体"/>
                <a:ea typeface="华文黑体"/>
              </a:rPr>
              <a:t>整个销售过程有一个目的贯穿其中</a:t>
            </a:r>
            <a:r>
              <a:rPr lang="en-US" altLang="zh-CN" sz="2400" dirty="0">
                <a:latin typeface="华文黑体"/>
                <a:ea typeface="华文黑体"/>
              </a:rPr>
              <a:t>,</a:t>
            </a:r>
            <a:r>
              <a:rPr lang="zh-CN" altLang="en-US" sz="2400" dirty="0" smtClean="0">
                <a:latin typeface="华文黑体"/>
                <a:ea typeface="华文黑体"/>
              </a:rPr>
              <a:t>那就是结识新顾客并从他们那里获得订单</a:t>
            </a:r>
            <a:r>
              <a:rPr lang="en-US" altLang="zh-CN" sz="2400" dirty="0">
                <a:latin typeface="华文黑体"/>
                <a:ea typeface="华文黑体"/>
              </a:rPr>
              <a:t>.</a:t>
            </a:r>
          </a:p>
        </p:txBody>
      </p:sp>
    </p:spTree>
    <p:extLst>
      <p:ext uri="{BB962C8B-B14F-4D97-AF65-F5344CB8AC3E}">
        <p14:creationId xmlns:p14="http://schemas.microsoft.com/office/powerpoint/2010/main" val="339049311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71940"/>
            <a:ext cx="8568266" cy="4524315"/>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、寻找和鉴别线索</a:t>
            </a:r>
          </a:p>
          <a:p>
            <a:pPr indent="627063"/>
            <a:r>
              <a:rPr lang="zh-CN" altLang="en-US" sz="2400" dirty="0">
                <a:latin typeface="华文黑体"/>
                <a:ea typeface="华文黑体"/>
              </a:rPr>
              <a:t>销售过程的第一步是寻找线索</a:t>
            </a:r>
            <a:r>
              <a:rPr lang="en-US" altLang="zh-CN" sz="2400" dirty="0">
                <a:latin typeface="华文黑体"/>
                <a:ea typeface="华文黑体"/>
              </a:rPr>
              <a:t>—</a:t>
            </a:r>
            <a:r>
              <a:rPr lang="en-US" altLang="zh-CN" sz="2400" dirty="0" smtClean="0">
                <a:latin typeface="华文黑体"/>
                <a:ea typeface="华文黑体"/>
              </a:rPr>
              <a:t>—</a:t>
            </a:r>
            <a:r>
              <a:rPr lang="zh-CN" altLang="en-US" sz="2400" dirty="0" smtClean="0">
                <a:latin typeface="华文黑体"/>
                <a:ea typeface="华文黑体"/>
              </a:rPr>
              <a:t>找</a:t>
            </a:r>
            <a:r>
              <a:rPr lang="zh-CN" altLang="en-US" sz="2400" dirty="0">
                <a:latin typeface="华文黑体"/>
                <a:ea typeface="华文黑体"/>
              </a:rPr>
              <a:t>出潜在的具有购买力的客户</a:t>
            </a:r>
            <a:r>
              <a:rPr lang="en-US" altLang="zh-CN" sz="2400" dirty="0">
                <a:latin typeface="华文黑体"/>
                <a:ea typeface="华文黑体"/>
              </a:rPr>
              <a:t>.</a:t>
            </a:r>
            <a:r>
              <a:rPr lang="zh-CN" altLang="en-US" sz="2400" dirty="0" smtClean="0">
                <a:latin typeface="华文黑体"/>
                <a:ea typeface="华文黑体"/>
              </a:rPr>
              <a:t>推销员经常要找很多潜在的客户</a:t>
            </a:r>
            <a:r>
              <a:rPr lang="en-US" altLang="zh-CN" sz="2400" dirty="0">
                <a:latin typeface="华文黑体"/>
                <a:ea typeface="华文黑体"/>
              </a:rPr>
              <a:t>,</a:t>
            </a:r>
            <a:r>
              <a:rPr lang="zh-CN" altLang="en-US" sz="2400" dirty="0">
                <a:latin typeface="华文黑体"/>
                <a:ea typeface="华文黑体"/>
              </a:rPr>
              <a:t>从而获得一些订单</a:t>
            </a:r>
            <a:r>
              <a:rPr lang="en-US" altLang="zh-CN" sz="2400" dirty="0">
                <a:latin typeface="华文黑体"/>
                <a:ea typeface="华文黑体"/>
              </a:rPr>
              <a:t>.</a:t>
            </a:r>
            <a:r>
              <a:rPr lang="zh-CN" altLang="en-US" sz="2400" dirty="0">
                <a:latin typeface="华文黑体"/>
                <a:ea typeface="华文黑体"/>
              </a:rPr>
              <a:t>尽管公司给了推销员一些线索</a:t>
            </a:r>
            <a:r>
              <a:rPr lang="en-US" altLang="zh-CN" sz="2400" dirty="0">
                <a:latin typeface="华文黑体"/>
                <a:ea typeface="华文黑体"/>
              </a:rPr>
              <a:t>,</a:t>
            </a:r>
            <a:r>
              <a:rPr lang="zh-CN" altLang="en-US" sz="2400" dirty="0" smtClean="0">
                <a:latin typeface="华文黑体"/>
                <a:ea typeface="华文黑体"/>
              </a:rPr>
              <a:t>但他们还需要自己想办法发现线索</a:t>
            </a:r>
            <a:r>
              <a:rPr lang="en-US" altLang="zh-CN" sz="2400" dirty="0" smtClean="0">
                <a:latin typeface="华文黑体"/>
                <a:ea typeface="华文黑体"/>
              </a:rPr>
              <a:t>.</a:t>
            </a:r>
            <a:r>
              <a:rPr lang="zh-CN" altLang="en-US" sz="2400" dirty="0">
                <a:latin typeface="华文黑体"/>
                <a:ea typeface="华文黑体"/>
              </a:rPr>
              <a:t>他们可以向现有客户了解潜在客户的姓名</a:t>
            </a:r>
            <a:r>
              <a:rPr lang="en-US" altLang="zh-CN" sz="2400" dirty="0">
                <a:latin typeface="华文黑体"/>
                <a:ea typeface="华文黑体"/>
              </a:rPr>
              <a:t>;</a:t>
            </a:r>
            <a:r>
              <a:rPr lang="zh-CN" altLang="en-US" sz="2400" dirty="0">
                <a:latin typeface="华文黑体"/>
                <a:ea typeface="华文黑体"/>
              </a:rPr>
              <a:t>建立供应商、交易商、</a:t>
            </a:r>
            <a:r>
              <a:rPr lang="zh-CN" altLang="en-US" sz="2400" dirty="0" smtClean="0">
                <a:latin typeface="华文黑体"/>
                <a:ea typeface="华文黑体"/>
              </a:rPr>
              <a:t>无利益冲突推销员以及银</a:t>
            </a:r>
            <a:r>
              <a:rPr lang="zh-CN" altLang="en-US" sz="2400" dirty="0">
                <a:latin typeface="华文黑体"/>
                <a:ea typeface="华文黑体"/>
              </a:rPr>
              <a:t>行家的参考信息库</a:t>
            </a:r>
            <a:r>
              <a:rPr lang="en-US" altLang="zh-CN" sz="2400" dirty="0">
                <a:latin typeface="华文黑体"/>
                <a:ea typeface="华文黑体"/>
              </a:rPr>
              <a:t>;</a:t>
            </a:r>
            <a:r>
              <a:rPr lang="zh-CN" altLang="en-US" sz="2400" dirty="0">
                <a:latin typeface="华文黑体"/>
                <a:ea typeface="华文黑体"/>
              </a:rPr>
              <a:t>参加潜在客户所在的团体或参加演讲和协作活动来</a:t>
            </a:r>
            <a:r>
              <a:rPr lang="zh-CN" altLang="en-US" sz="2400" dirty="0" smtClean="0">
                <a:latin typeface="华文黑体"/>
                <a:ea typeface="华文黑体"/>
              </a:rPr>
              <a:t>吸引注</a:t>
            </a:r>
            <a:r>
              <a:rPr lang="zh-CN" altLang="en-US" sz="2400" dirty="0">
                <a:latin typeface="华文黑体"/>
                <a:ea typeface="华文黑体"/>
              </a:rPr>
              <a:t>意力</a:t>
            </a:r>
            <a:r>
              <a:rPr lang="en-US" altLang="zh-CN" sz="2400" dirty="0">
                <a:latin typeface="华文黑体"/>
                <a:ea typeface="华文黑体"/>
              </a:rPr>
              <a:t>;</a:t>
            </a:r>
            <a:r>
              <a:rPr lang="zh-CN" altLang="en-US" sz="2400" dirty="0">
                <a:latin typeface="华文黑体"/>
                <a:ea typeface="华文黑体"/>
              </a:rPr>
              <a:t>也可以在报纸和电话簿上找出相关潜在客户的名字</a:t>
            </a:r>
            <a:r>
              <a:rPr lang="en-US" altLang="zh-CN" sz="2400" dirty="0">
                <a:latin typeface="华文黑体"/>
                <a:ea typeface="华文黑体"/>
              </a:rPr>
              <a:t>,</a:t>
            </a:r>
            <a:r>
              <a:rPr lang="zh-CN" altLang="en-US" sz="2400" dirty="0">
                <a:latin typeface="华文黑体"/>
                <a:ea typeface="华文黑体"/>
              </a:rPr>
              <a:t>打电话或写信来追查线索</a:t>
            </a:r>
            <a:r>
              <a:rPr lang="en-US" altLang="zh-CN" sz="2400" dirty="0">
                <a:latin typeface="华文黑体"/>
                <a:ea typeface="华文黑体"/>
              </a:rPr>
              <a:t>.</a:t>
            </a:r>
            <a:r>
              <a:rPr lang="zh-CN" altLang="en-US" sz="2400" dirty="0" smtClean="0">
                <a:latin typeface="华文黑体"/>
                <a:ea typeface="华文黑体"/>
              </a:rPr>
              <a:t>另外</a:t>
            </a:r>
            <a:r>
              <a:rPr lang="en-US" altLang="zh-CN" sz="2400" dirty="0">
                <a:latin typeface="华文黑体"/>
                <a:ea typeface="华文黑体"/>
              </a:rPr>
              <a:t>,</a:t>
            </a:r>
            <a:r>
              <a:rPr lang="zh-CN" altLang="en-US" sz="2400" dirty="0">
                <a:latin typeface="华文黑体"/>
                <a:ea typeface="华文黑体"/>
              </a:rPr>
              <a:t>他们还可以在没有预约</a:t>
            </a:r>
            <a:r>
              <a:rPr lang="zh-CN" altLang="en-US" sz="2400" dirty="0" smtClean="0">
                <a:latin typeface="华文黑体"/>
                <a:ea typeface="华文黑体"/>
              </a:rPr>
              <a:t>的情况下到办公室拜访</a:t>
            </a:r>
            <a:r>
              <a:rPr lang="en-US" altLang="zh-CN" sz="2400" dirty="0" smtClean="0">
                <a:latin typeface="华文黑体"/>
                <a:ea typeface="华文黑体"/>
              </a:rPr>
              <a:t>.</a:t>
            </a:r>
            <a:endParaRPr lang="en-US" altLang="zh-CN" sz="2400" dirty="0">
              <a:latin typeface="华文黑体"/>
              <a:ea typeface="华文黑体"/>
            </a:endParaRPr>
          </a:p>
          <a:p>
            <a:pPr indent="627063"/>
            <a:r>
              <a:rPr lang="zh-CN" altLang="en-US" sz="2400" dirty="0">
                <a:latin typeface="华文黑体"/>
                <a:ea typeface="华文黑体"/>
              </a:rPr>
              <a:t>推销员应该知道如何鉴别线索</a:t>
            </a:r>
            <a:r>
              <a:rPr lang="en-US" altLang="zh-CN" sz="2400" dirty="0">
                <a:latin typeface="华文黑体"/>
                <a:ea typeface="华文黑体"/>
              </a:rPr>
              <a:t>,</a:t>
            </a:r>
            <a:r>
              <a:rPr lang="zh-CN" altLang="en-US" sz="2400" dirty="0">
                <a:latin typeface="华文黑体"/>
                <a:ea typeface="华文黑体"/>
              </a:rPr>
              <a:t>即如何找出有用的线索并剔除那些无价值的线索</a:t>
            </a:r>
            <a:r>
              <a:rPr lang="en-US" altLang="zh-CN" sz="2400" dirty="0">
                <a:latin typeface="华文黑体"/>
                <a:ea typeface="华文黑体"/>
              </a:rPr>
              <a:t>.</a:t>
            </a:r>
            <a:r>
              <a:rPr lang="zh-CN" altLang="en-US" sz="2400" dirty="0" smtClean="0">
                <a:latin typeface="华文黑体"/>
                <a:ea typeface="华文黑体"/>
              </a:rPr>
              <a:t>通过查</a:t>
            </a:r>
            <a:r>
              <a:rPr lang="zh-CN" altLang="en-US" sz="2400" dirty="0">
                <a:latin typeface="华文黑体"/>
                <a:ea typeface="华文黑体"/>
              </a:rPr>
              <a:t>看他们的经济实力、交易额、特殊需求、地理优势和发展前景</a:t>
            </a:r>
            <a:r>
              <a:rPr lang="en-US" altLang="zh-CN" sz="2400" dirty="0">
                <a:latin typeface="华文黑体"/>
                <a:ea typeface="华文黑体"/>
              </a:rPr>
              <a:t>,</a:t>
            </a:r>
            <a:r>
              <a:rPr lang="zh-CN" altLang="en-US" sz="2400" dirty="0">
                <a:latin typeface="华文黑体"/>
                <a:ea typeface="华文黑体"/>
              </a:rPr>
              <a:t>可以找出合适的</a:t>
            </a:r>
            <a:r>
              <a:rPr lang="zh-CN" altLang="en-US" sz="2400" dirty="0" smtClean="0">
                <a:latin typeface="华文黑体"/>
                <a:ea typeface="华文黑体"/>
              </a:rPr>
              <a:t>潜在客</a:t>
            </a:r>
            <a:r>
              <a:rPr lang="zh-TW" altLang="en-US" sz="2400" dirty="0" smtClean="0">
                <a:latin typeface="华文黑体"/>
                <a:ea typeface="华文黑体"/>
              </a:rPr>
              <a:t>户</a:t>
            </a:r>
            <a:endParaRPr lang="en-US" altLang="zh-CN" sz="2400" dirty="0">
              <a:latin typeface="华文黑体"/>
              <a:ea typeface="华文黑体"/>
            </a:endParaRPr>
          </a:p>
        </p:txBody>
      </p:sp>
    </p:spTree>
    <p:extLst>
      <p:ext uri="{BB962C8B-B14F-4D97-AF65-F5344CB8AC3E}">
        <p14:creationId xmlns:p14="http://schemas.microsoft.com/office/powerpoint/2010/main" val="313741962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71940"/>
            <a:ext cx="8568266" cy="4154983"/>
          </a:xfrm>
          <a:prstGeom prst="rect">
            <a:avLst/>
          </a:prstGeom>
          <a:noFill/>
        </p:spPr>
        <p:txBody>
          <a:bodyPr wrap="square" rtlCol="0">
            <a:spAutoFit/>
          </a:bodyPr>
          <a:lstStyle/>
          <a:p>
            <a:r>
              <a:rPr lang="zh-CN" altLang="en-US" sz="2400" dirty="0">
                <a:latin typeface="华文黑体"/>
                <a:ea typeface="华文黑体"/>
              </a:rPr>
              <a:t>二、筛选线索</a:t>
            </a:r>
          </a:p>
          <a:p>
            <a:pPr indent="541338"/>
            <a:r>
              <a:rPr lang="zh-CN" altLang="en-US" sz="2400" dirty="0">
                <a:latin typeface="华文黑体"/>
                <a:ea typeface="华文黑体"/>
              </a:rPr>
              <a:t>在接洽潜在客户之前</a:t>
            </a:r>
            <a:r>
              <a:rPr lang="en-US" altLang="zh-CN" sz="2400" dirty="0">
                <a:latin typeface="华文黑体"/>
                <a:ea typeface="华文黑体"/>
              </a:rPr>
              <a:t>,</a:t>
            </a:r>
            <a:r>
              <a:rPr lang="zh-CN" altLang="en-US" sz="2400" dirty="0">
                <a:latin typeface="华文黑体"/>
                <a:ea typeface="华文黑体"/>
              </a:rPr>
              <a:t>必须对对象公司</a:t>
            </a:r>
            <a:r>
              <a:rPr lang="en-US" altLang="zh-CN" sz="2400" dirty="0">
                <a:latin typeface="华文黑体"/>
                <a:ea typeface="华文黑体"/>
              </a:rPr>
              <a:t>(</a:t>
            </a:r>
            <a:r>
              <a:rPr lang="zh-CN" altLang="en-US" sz="2400" dirty="0">
                <a:latin typeface="华文黑体"/>
                <a:ea typeface="华文黑体"/>
              </a:rPr>
              <a:t>它需要什么</a:t>
            </a:r>
            <a:r>
              <a:rPr lang="en-US" altLang="zh-CN" sz="2400" dirty="0">
                <a:latin typeface="华文黑体"/>
                <a:ea typeface="华文黑体"/>
              </a:rPr>
              <a:t>,</a:t>
            </a:r>
            <a:r>
              <a:rPr lang="zh-CN" altLang="en-US" sz="2400" dirty="0">
                <a:latin typeface="华文黑体"/>
                <a:ea typeface="华文黑体"/>
              </a:rPr>
              <a:t>管业务的人员是谁</a:t>
            </a:r>
            <a:r>
              <a:rPr lang="en-US" altLang="zh-CN" sz="2400" dirty="0">
                <a:latin typeface="华文黑体"/>
                <a:ea typeface="华文黑体"/>
              </a:rPr>
              <a:t>)</a:t>
            </a:r>
            <a:r>
              <a:rPr lang="zh-CN" altLang="en-US" sz="2400" dirty="0" smtClean="0">
                <a:latin typeface="华文黑体"/>
                <a:ea typeface="华文黑体"/>
              </a:rPr>
              <a:t>和其业务员</a:t>
            </a:r>
            <a:r>
              <a:rPr lang="en-US" altLang="zh-CN" sz="2400" dirty="0" smtClean="0">
                <a:latin typeface="华文黑体"/>
                <a:ea typeface="华文黑体"/>
              </a:rPr>
              <a:t>(</a:t>
            </a:r>
            <a:r>
              <a:rPr lang="zh-CN" altLang="en-US" sz="2400" dirty="0">
                <a:latin typeface="华文黑体"/>
                <a:ea typeface="华文黑体"/>
              </a:rPr>
              <a:t>其性格特点和进货方式</a:t>
            </a:r>
            <a:r>
              <a:rPr lang="en-US" altLang="zh-CN" sz="2400" dirty="0">
                <a:latin typeface="华文黑体"/>
                <a:ea typeface="华文黑体"/>
              </a:rPr>
              <a:t>)</a:t>
            </a:r>
            <a:r>
              <a:rPr lang="zh-CN" altLang="en-US" sz="2400" dirty="0">
                <a:latin typeface="华文黑体"/>
                <a:ea typeface="华文黑体"/>
              </a:rPr>
              <a:t>进行了解</a:t>
            </a:r>
            <a:r>
              <a:rPr lang="en-US" altLang="zh-CN" sz="2400" dirty="0">
                <a:latin typeface="华文黑体"/>
                <a:ea typeface="华文黑体"/>
              </a:rPr>
              <a:t>,</a:t>
            </a:r>
            <a:r>
              <a:rPr lang="zh-CN" altLang="en-US" sz="2400" dirty="0">
                <a:latin typeface="华文黑体"/>
                <a:ea typeface="华文黑体"/>
              </a:rPr>
              <a:t>这个步骤叫筛选线索</a:t>
            </a:r>
            <a:r>
              <a:rPr lang="en-US" altLang="zh-CN" sz="2400" dirty="0">
                <a:latin typeface="华文黑体"/>
                <a:ea typeface="华文黑体"/>
              </a:rPr>
              <a:t>.</a:t>
            </a:r>
            <a:r>
              <a:rPr lang="zh-CN" altLang="en-US" sz="2400" dirty="0">
                <a:latin typeface="华文黑体"/>
                <a:ea typeface="华文黑体"/>
              </a:rPr>
              <a:t>推销员可以参考权</a:t>
            </a:r>
            <a:r>
              <a:rPr lang="zh-CN" altLang="en-US" sz="2400" dirty="0" smtClean="0">
                <a:latin typeface="华文黑体"/>
                <a:ea typeface="华文黑体"/>
              </a:rPr>
              <a:t>威的信息资料</a:t>
            </a:r>
            <a:r>
              <a:rPr lang="en-US" altLang="zh-CN" sz="2400" dirty="0">
                <a:latin typeface="华文黑体"/>
                <a:ea typeface="华文黑体"/>
              </a:rPr>
              <a:t>,</a:t>
            </a:r>
            <a:r>
              <a:rPr lang="zh-CN" altLang="en-US" sz="2400" dirty="0">
                <a:latin typeface="华文黑体"/>
                <a:ea typeface="华文黑体"/>
              </a:rPr>
              <a:t>询问熟人和向其他人了解该公司的情况</a:t>
            </a:r>
            <a:r>
              <a:rPr lang="en-US" altLang="zh-CN" sz="2400" dirty="0">
                <a:latin typeface="华文黑体"/>
                <a:ea typeface="华文黑体"/>
              </a:rPr>
              <a:t>.</a:t>
            </a:r>
          </a:p>
          <a:p>
            <a:pPr indent="541338"/>
            <a:r>
              <a:rPr lang="zh-CN" altLang="en-US" sz="2400" dirty="0">
                <a:latin typeface="华文黑体"/>
                <a:ea typeface="华文黑体"/>
              </a:rPr>
              <a:t>推销员必须明确接洽的目的</a:t>
            </a:r>
            <a:r>
              <a:rPr lang="en-US" altLang="zh-CN" sz="2400" dirty="0">
                <a:latin typeface="华文黑体"/>
                <a:ea typeface="华文黑体"/>
              </a:rPr>
              <a:t>,</a:t>
            </a:r>
            <a:r>
              <a:rPr lang="zh-CN" altLang="en-US" sz="2400" dirty="0">
                <a:latin typeface="华文黑体"/>
                <a:ea typeface="华文黑体"/>
              </a:rPr>
              <a:t>即他是去了解该单位能否成为潜在客户的</a:t>
            </a:r>
            <a:r>
              <a:rPr lang="en-US" altLang="zh-CN" sz="2400" dirty="0">
                <a:latin typeface="华文黑体"/>
                <a:ea typeface="华文黑体"/>
              </a:rPr>
              <a:t>,</a:t>
            </a:r>
            <a:r>
              <a:rPr lang="zh-CN" altLang="en-US" sz="2400" dirty="0">
                <a:latin typeface="华文黑体"/>
                <a:ea typeface="华文黑体"/>
              </a:rPr>
              <a:t>或是去收集</a:t>
            </a:r>
            <a:r>
              <a:rPr lang="zh-CN" altLang="en-US" sz="2400" dirty="0" smtClean="0">
                <a:latin typeface="华文黑体"/>
                <a:ea typeface="华文黑体"/>
              </a:rPr>
              <a:t>信息的</a:t>
            </a:r>
            <a:r>
              <a:rPr lang="en-US" altLang="zh-CN" sz="2400" dirty="0">
                <a:latin typeface="华文黑体"/>
                <a:ea typeface="华文黑体"/>
              </a:rPr>
              <a:t>,</a:t>
            </a:r>
            <a:r>
              <a:rPr lang="zh-CN" altLang="en-US" sz="2400" dirty="0">
                <a:latin typeface="华文黑体"/>
                <a:ea typeface="华文黑体"/>
              </a:rPr>
              <a:t>还是去洽谈业务的</a:t>
            </a:r>
            <a:r>
              <a:rPr lang="en-US" altLang="zh-CN" sz="2400" dirty="0">
                <a:latin typeface="华文黑体"/>
                <a:ea typeface="华文黑体"/>
              </a:rPr>
              <a:t>.</a:t>
            </a:r>
          </a:p>
          <a:p>
            <a:pPr indent="541338"/>
            <a:r>
              <a:rPr lang="zh-CN" altLang="en-US" sz="2400" dirty="0">
                <a:latin typeface="华文黑体"/>
                <a:ea typeface="华文黑体"/>
              </a:rPr>
              <a:t>另外一项工作是决定最佳接洽方式或联系方式</a:t>
            </a:r>
            <a:r>
              <a:rPr lang="en-US" altLang="zh-CN" sz="2400" dirty="0">
                <a:latin typeface="华文黑体"/>
                <a:ea typeface="华文黑体"/>
              </a:rPr>
              <a:t>,</a:t>
            </a:r>
            <a:r>
              <a:rPr lang="zh-CN" altLang="en-US" sz="2400" dirty="0">
                <a:latin typeface="华文黑体"/>
                <a:ea typeface="华文黑体"/>
              </a:rPr>
              <a:t>即选择登门拜访、</a:t>
            </a:r>
            <a:r>
              <a:rPr lang="zh-CN" altLang="en-US" sz="2400" dirty="0" smtClean="0">
                <a:latin typeface="华文黑体"/>
                <a:ea typeface="华文黑体"/>
              </a:rPr>
              <a:t>打电话联系还是写信联</a:t>
            </a:r>
            <a:r>
              <a:rPr lang="zh-CN" altLang="en-US" sz="2400" dirty="0">
                <a:latin typeface="华文黑体"/>
                <a:ea typeface="华文黑体"/>
              </a:rPr>
              <a:t>系</a:t>
            </a:r>
            <a:r>
              <a:rPr lang="en-US" altLang="zh-CN" sz="2400" dirty="0">
                <a:latin typeface="华文黑体"/>
                <a:ea typeface="华文黑体"/>
              </a:rPr>
              <a:t>.</a:t>
            </a:r>
            <a:r>
              <a:rPr lang="zh-CN" altLang="en-US" sz="2400" dirty="0">
                <a:latin typeface="华文黑体"/>
                <a:ea typeface="华文黑体"/>
              </a:rPr>
              <a:t>对潜在顾客登门接洽的时间要仔细选择</a:t>
            </a:r>
            <a:r>
              <a:rPr lang="en-US" altLang="zh-CN" sz="2400" dirty="0">
                <a:latin typeface="华文黑体"/>
                <a:ea typeface="华文黑体"/>
              </a:rPr>
              <a:t>,</a:t>
            </a:r>
            <a:r>
              <a:rPr lang="zh-CN" altLang="en-US" sz="2400" dirty="0">
                <a:latin typeface="华文黑体"/>
                <a:ea typeface="华文黑体"/>
              </a:rPr>
              <a:t>因为这些顾客在某些时间可能很忙</a:t>
            </a:r>
            <a:r>
              <a:rPr lang="en-US" altLang="zh-CN" sz="2400" dirty="0">
                <a:latin typeface="华文黑体"/>
                <a:ea typeface="华文黑体"/>
              </a:rPr>
              <a:t>.</a:t>
            </a:r>
          </a:p>
          <a:p>
            <a:pPr indent="541338"/>
            <a:r>
              <a:rPr lang="zh-CN" altLang="en-US" sz="2400" dirty="0">
                <a:latin typeface="华文黑体"/>
                <a:ea typeface="华文黑体"/>
              </a:rPr>
              <a:t>最后</a:t>
            </a:r>
            <a:r>
              <a:rPr lang="en-US" altLang="zh-CN" sz="2400" dirty="0">
                <a:latin typeface="华文黑体"/>
                <a:ea typeface="华文黑体"/>
              </a:rPr>
              <a:t>,</a:t>
            </a:r>
            <a:r>
              <a:rPr lang="zh-CN" altLang="en-US" sz="2400" dirty="0">
                <a:latin typeface="华文黑体"/>
                <a:ea typeface="华文黑体"/>
              </a:rPr>
              <a:t>推销员应就其经济利益对整个推销过程进行考虑</a:t>
            </a:r>
            <a:r>
              <a:rPr lang="en-US" altLang="zh-CN" sz="2400" dirty="0">
                <a:latin typeface="华文黑体"/>
                <a:ea typeface="华文黑体"/>
              </a:rPr>
              <a:t>.</a:t>
            </a:r>
          </a:p>
        </p:txBody>
      </p:sp>
    </p:spTree>
    <p:extLst>
      <p:ext uri="{BB962C8B-B14F-4D97-AF65-F5344CB8AC3E}">
        <p14:creationId xmlns:p14="http://schemas.microsoft.com/office/powerpoint/2010/main" val="138848941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841104" y="331544"/>
            <a:ext cx="5724644" cy="646331"/>
          </a:xfrm>
          <a:prstGeom prst="rect">
            <a:avLst/>
          </a:prstGeom>
        </p:spPr>
        <p:txBody>
          <a:bodyPr wrap="none">
            <a:spAutoFit/>
          </a:bodyPr>
          <a:lstStyle/>
          <a:p>
            <a:r>
              <a:rPr lang="zh-CN" altLang="en-US" sz="3600" b="1" dirty="0" smtClean="0">
                <a:solidFill>
                  <a:srgbClr val="17695D"/>
                </a:solidFill>
                <a:latin typeface="微软雅黑" pitchFamily="34" charset="-122"/>
                <a:ea typeface="微软雅黑" pitchFamily="34" charset="-122"/>
              </a:rPr>
              <a:t>人员销售及销售队伍的管理</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98372"/>
            <a:ext cx="26340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销售队伍的管理</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979083"/>
            <a:ext cx="324960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人员销售过程的步骤</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广告</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促销</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169790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人员销售</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831828"/>
            <a:ext cx="169790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关系营销</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883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71940"/>
            <a:ext cx="8568266" cy="3416320"/>
          </a:xfrm>
          <a:prstGeom prst="rect">
            <a:avLst/>
          </a:prstGeom>
          <a:noFill/>
        </p:spPr>
        <p:txBody>
          <a:bodyPr wrap="square" rtlCol="0">
            <a:spAutoFit/>
          </a:bodyPr>
          <a:lstStyle/>
          <a:p>
            <a:r>
              <a:rPr lang="zh-CN" altLang="en-US" sz="2400" dirty="0">
                <a:latin typeface="华文黑体"/>
                <a:ea typeface="华文黑体"/>
              </a:rPr>
              <a:t>三、进行接触</a:t>
            </a:r>
          </a:p>
          <a:p>
            <a:pPr indent="541338"/>
            <a:endParaRPr lang="en-US" altLang="zh-CN" sz="2400" dirty="0" smtClean="0">
              <a:latin typeface="华文黑体"/>
              <a:ea typeface="华文黑体"/>
            </a:endParaRPr>
          </a:p>
          <a:p>
            <a:pPr indent="541338"/>
            <a:r>
              <a:rPr lang="zh-CN" altLang="en-US" sz="2400" dirty="0" smtClean="0">
                <a:latin typeface="华文黑体"/>
                <a:ea typeface="华文黑体"/>
              </a:rPr>
              <a:t>在进行接触这个步骤上</a:t>
            </a:r>
            <a:r>
              <a:rPr lang="en-US" altLang="zh-CN" sz="2400" dirty="0">
                <a:latin typeface="华文黑体"/>
                <a:ea typeface="华文黑体"/>
              </a:rPr>
              <a:t>,</a:t>
            </a:r>
            <a:r>
              <a:rPr lang="zh-CN" altLang="en-US" sz="2400" dirty="0">
                <a:latin typeface="华文黑体"/>
                <a:ea typeface="华文黑体"/>
              </a:rPr>
              <a:t>推销员必须知道如何与进货人会面</a:t>
            </a:r>
            <a:r>
              <a:rPr lang="en-US" altLang="zh-CN" sz="2400" dirty="0">
                <a:latin typeface="华文黑体"/>
                <a:ea typeface="华文黑体"/>
              </a:rPr>
              <a:t>,</a:t>
            </a:r>
            <a:r>
              <a:rPr lang="zh-CN" altLang="en-US" sz="2400" dirty="0">
                <a:latin typeface="华文黑体"/>
                <a:ea typeface="华文黑体"/>
              </a:rPr>
              <a:t>与之寒暄</a:t>
            </a:r>
            <a:r>
              <a:rPr lang="en-US" altLang="zh-CN" sz="2400" dirty="0">
                <a:latin typeface="华文黑体"/>
                <a:ea typeface="华文黑体"/>
              </a:rPr>
              <a:t>,</a:t>
            </a:r>
            <a:r>
              <a:rPr lang="zh-CN" altLang="en-US" sz="2400" dirty="0" smtClean="0">
                <a:latin typeface="华文黑体"/>
                <a:ea typeface="华文黑体"/>
              </a:rPr>
              <a:t>使关系一开始就很融洽</a:t>
            </a:r>
            <a:r>
              <a:rPr lang="en-US" altLang="zh-CN" sz="2400" dirty="0">
                <a:latin typeface="华文黑体"/>
                <a:ea typeface="华文黑体"/>
              </a:rPr>
              <a:t>.</a:t>
            </a:r>
            <a:r>
              <a:rPr lang="zh-CN" altLang="en-US" sz="2400" dirty="0">
                <a:latin typeface="华文黑体"/>
                <a:ea typeface="华文黑体"/>
              </a:rPr>
              <a:t>这一步涉及推销员对衣着仪表、开场白和后续讲话的准备</a:t>
            </a:r>
            <a:r>
              <a:rPr lang="en-US" altLang="zh-CN" sz="2400" dirty="0">
                <a:latin typeface="华文黑体"/>
                <a:ea typeface="华文黑体"/>
              </a:rPr>
              <a:t>.</a:t>
            </a:r>
            <a:r>
              <a:rPr lang="zh-CN" altLang="en-US" sz="2400" dirty="0">
                <a:latin typeface="华文黑体"/>
                <a:ea typeface="华文黑体"/>
              </a:rPr>
              <a:t>开场白要清楚明确</a:t>
            </a:r>
            <a:r>
              <a:rPr lang="en-US" altLang="zh-CN" sz="2400" dirty="0" smtClean="0">
                <a:latin typeface="华文黑体"/>
                <a:ea typeface="华文黑体"/>
              </a:rPr>
              <a:t>,</a:t>
            </a:r>
            <a:r>
              <a:rPr lang="zh-CN" altLang="en-US" sz="2400" dirty="0" smtClean="0">
                <a:latin typeface="华文黑体"/>
                <a:ea typeface="华文黑体"/>
              </a:rPr>
              <a:t>这样</a:t>
            </a:r>
            <a:r>
              <a:rPr lang="zh-CN" altLang="en-US" sz="2400" dirty="0">
                <a:latin typeface="华文黑体"/>
                <a:ea typeface="华文黑体"/>
              </a:rPr>
              <a:t>的开场白之后推销员可以向客户提几个主要问题</a:t>
            </a:r>
            <a:r>
              <a:rPr lang="en-US" altLang="zh-CN" sz="2400" dirty="0">
                <a:latin typeface="华文黑体"/>
                <a:ea typeface="华文黑体"/>
              </a:rPr>
              <a:t>,</a:t>
            </a:r>
            <a:r>
              <a:rPr lang="zh-CN" altLang="en-US" sz="2400" dirty="0">
                <a:latin typeface="华文黑体"/>
                <a:ea typeface="华文黑体"/>
              </a:rPr>
              <a:t>以进一步了解其需要</a:t>
            </a:r>
            <a:r>
              <a:rPr lang="en-US" altLang="zh-CN" sz="2400" dirty="0">
                <a:latin typeface="华文黑体"/>
                <a:ea typeface="华文黑体"/>
              </a:rPr>
              <a:t>,</a:t>
            </a:r>
            <a:r>
              <a:rPr lang="zh-CN" altLang="en-US" sz="2400" dirty="0" smtClean="0">
                <a:latin typeface="华文黑体"/>
                <a:ea typeface="华文黑体"/>
              </a:rPr>
              <a:t>或是向顾客展示样品以吸引顾客的</a:t>
            </a:r>
            <a:r>
              <a:rPr lang="zh-CN" altLang="en-US" sz="2400" dirty="0">
                <a:latin typeface="华文黑体"/>
                <a:ea typeface="华文黑体"/>
              </a:rPr>
              <a:t>注意</a:t>
            </a:r>
            <a:r>
              <a:rPr lang="en-US" altLang="zh-CN" sz="2400" dirty="0">
                <a:latin typeface="华文黑体"/>
                <a:ea typeface="华文黑体"/>
              </a:rPr>
              <a:t>.</a:t>
            </a:r>
            <a:r>
              <a:rPr lang="zh-CN" altLang="en-US" sz="2400" dirty="0">
                <a:latin typeface="华文黑体"/>
                <a:ea typeface="华文黑体"/>
              </a:rPr>
              <a:t>即使眼前的业务谈不成</a:t>
            </a:r>
            <a:r>
              <a:rPr lang="en-US" altLang="zh-CN" sz="2400" dirty="0">
                <a:latin typeface="华文黑体"/>
                <a:ea typeface="华文黑体"/>
              </a:rPr>
              <a:t>,</a:t>
            </a:r>
            <a:r>
              <a:rPr lang="zh-CN" altLang="en-US" sz="2400" dirty="0">
                <a:latin typeface="华文黑体"/>
                <a:ea typeface="华文黑体"/>
              </a:rPr>
              <a:t>与顾客建立一种融洽</a:t>
            </a:r>
            <a:r>
              <a:rPr lang="zh-CN" altLang="en-US" sz="2400" dirty="0" smtClean="0">
                <a:latin typeface="华文黑体"/>
                <a:ea typeface="华文黑体"/>
              </a:rPr>
              <a:t>的关系对推销员以后业务</a:t>
            </a:r>
            <a:r>
              <a:rPr lang="zh-CN" altLang="en-US" sz="2400" dirty="0">
                <a:latin typeface="华文黑体"/>
                <a:ea typeface="华文黑体"/>
              </a:rPr>
              <a:t>的开展也是很重要的</a:t>
            </a:r>
            <a:r>
              <a:rPr lang="en-US" altLang="zh-CN" sz="2400" dirty="0">
                <a:latin typeface="华文黑体"/>
                <a:ea typeface="华文黑体"/>
              </a:rPr>
              <a:t>.</a:t>
            </a:r>
          </a:p>
        </p:txBody>
      </p:sp>
    </p:spTree>
    <p:extLst>
      <p:ext uri="{BB962C8B-B14F-4D97-AF65-F5344CB8AC3E}">
        <p14:creationId xmlns:p14="http://schemas.microsoft.com/office/powerpoint/2010/main" val="311322537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71940"/>
            <a:ext cx="8568266" cy="3416320"/>
          </a:xfrm>
          <a:prstGeom prst="rect">
            <a:avLst/>
          </a:prstGeom>
          <a:noFill/>
        </p:spPr>
        <p:txBody>
          <a:bodyPr wrap="square" rtlCol="0">
            <a:spAutoFit/>
          </a:bodyPr>
          <a:lstStyle/>
          <a:p>
            <a:r>
              <a:rPr lang="zh-CN" altLang="en-US" sz="2400" dirty="0">
                <a:latin typeface="华文黑体"/>
                <a:ea typeface="华文黑体"/>
              </a:rPr>
              <a:t>四、产品介绍和展示</a:t>
            </a:r>
          </a:p>
          <a:p>
            <a:endParaRPr lang="en-US" altLang="zh-CN" sz="2400" dirty="0" smtClean="0">
              <a:latin typeface="华文黑体"/>
              <a:ea typeface="华文黑体"/>
            </a:endParaRPr>
          </a:p>
          <a:p>
            <a:pPr indent="627063"/>
            <a:r>
              <a:rPr lang="zh-CN" altLang="en-US" sz="2400" dirty="0" smtClean="0">
                <a:latin typeface="华文黑体"/>
                <a:ea typeface="华文黑体"/>
              </a:rPr>
              <a:t>推销员向顾客介绍产品情况</a:t>
            </a:r>
            <a:r>
              <a:rPr lang="en-US" altLang="zh-CN" sz="2400" dirty="0">
                <a:latin typeface="华文黑体"/>
                <a:ea typeface="华文黑体"/>
              </a:rPr>
              <a:t>,</a:t>
            </a:r>
            <a:r>
              <a:rPr lang="zh-CN" altLang="en-US" sz="2400" dirty="0">
                <a:latin typeface="华文黑体"/>
                <a:ea typeface="华文黑体"/>
              </a:rPr>
              <a:t>描述产品的外形</a:t>
            </a:r>
            <a:r>
              <a:rPr lang="en-US" altLang="zh-CN" sz="2400" dirty="0">
                <a:latin typeface="华文黑体"/>
                <a:ea typeface="华文黑体"/>
              </a:rPr>
              <a:t>,</a:t>
            </a:r>
            <a:r>
              <a:rPr lang="zh-CN" altLang="en-US" sz="2400" dirty="0">
                <a:latin typeface="华文黑体"/>
                <a:ea typeface="华文黑体"/>
              </a:rPr>
              <a:t>但最重要的还是介绍产品的好处</a:t>
            </a:r>
            <a:r>
              <a:rPr lang="en-US" altLang="zh-CN" sz="2400" dirty="0">
                <a:latin typeface="华文黑体"/>
                <a:ea typeface="华文黑体"/>
              </a:rPr>
              <a:t>.</a:t>
            </a:r>
            <a:r>
              <a:rPr lang="zh-CN" altLang="en-US" sz="2400" dirty="0" smtClean="0">
                <a:latin typeface="华文黑体"/>
                <a:ea typeface="华文黑体"/>
              </a:rPr>
              <a:t>推销员应采用满</a:t>
            </a:r>
            <a:r>
              <a:rPr lang="zh-CN" altLang="en-US" sz="2400" dirty="0">
                <a:latin typeface="华文黑体"/>
                <a:ea typeface="华文黑体"/>
              </a:rPr>
              <a:t>足需要的方式</a:t>
            </a:r>
            <a:r>
              <a:rPr lang="en-US" altLang="zh-CN" sz="2400" dirty="0">
                <a:latin typeface="华文黑体"/>
                <a:ea typeface="华文黑体"/>
              </a:rPr>
              <a:t>,</a:t>
            </a:r>
            <a:r>
              <a:rPr lang="zh-CN" altLang="en-US" sz="2400" dirty="0">
                <a:latin typeface="华文黑体"/>
                <a:ea typeface="华文黑体"/>
              </a:rPr>
              <a:t>让顾客多讲</a:t>
            </a:r>
            <a:r>
              <a:rPr lang="en-US" altLang="zh-CN" sz="2400" dirty="0">
                <a:latin typeface="华文黑体"/>
                <a:ea typeface="华文黑体"/>
              </a:rPr>
              <a:t>,</a:t>
            </a:r>
            <a:r>
              <a:rPr lang="zh-CN" altLang="en-US" sz="2400" dirty="0">
                <a:latin typeface="华文黑体"/>
                <a:ea typeface="华文黑体"/>
              </a:rPr>
              <a:t>以此来了解顾客需求</a:t>
            </a:r>
            <a:r>
              <a:rPr lang="en-US" altLang="zh-CN" sz="2400" dirty="0">
                <a:latin typeface="华文黑体"/>
                <a:ea typeface="华文黑体"/>
              </a:rPr>
              <a:t>.</a:t>
            </a:r>
            <a:r>
              <a:rPr lang="zh-CN" altLang="en-US" sz="2400" dirty="0" smtClean="0">
                <a:latin typeface="华文黑体"/>
                <a:ea typeface="华文黑体"/>
              </a:rPr>
              <a:t>这种方式要求推销员具备听</a:t>
            </a:r>
            <a:r>
              <a:rPr lang="zh-CN" altLang="en-US" sz="2400" dirty="0">
                <a:latin typeface="华文黑体"/>
                <a:ea typeface="华文黑体"/>
              </a:rPr>
              <a:t>出顾客讲话意思的能力和解决顾客所想问题的能力</a:t>
            </a:r>
            <a:r>
              <a:rPr lang="en-US" altLang="zh-CN" sz="2400" dirty="0">
                <a:latin typeface="华文黑体"/>
                <a:ea typeface="华文黑体"/>
              </a:rPr>
              <a:t>.</a:t>
            </a:r>
          </a:p>
          <a:p>
            <a:pPr indent="627063"/>
            <a:r>
              <a:rPr lang="zh-CN" altLang="en-US" sz="2400" dirty="0">
                <a:latin typeface="华文黑体"/>
                <a:ea typeface="华文黑体"/>
              </a:rPr>
              <a:t>在介绍产品时</a:t>
            </a:r>
            <a:r>
              <a:rPr lang="en-US" altLang="zh-CN" sz="2400" dirty="0">
                <a:latin typeface="华文黑体"/>
                <a:ea typeface="华文黑体"/>
              </a:rPr>
              <a:t>,</a:t>
            </a:r>
            <a:r>
              <a:rPr lang="zh-CN" altLang="en-US" sz="2400" dirty="0">
                <a:latin typeface="华文黑体"/>
                <a:ea typeface="华文黑体"/>
              </a:rPr>
              <a:t>推销员如果能配以展示手段</a:t>
            </a:r>
            <a:r>
              <a:rPr lang="en-US" altLang="zh-CN" sz="2400" dirty="0">
                <a:latin typeface="华文黑体"/>
                <a:ea typeface="华文黑体"/>
              </a:rPr>
              <a:t>,</a:t>
            </a:r>
            <a:r>
              <a:rPr lang="zh-CN" altLang="en-US" sz="2400" dirty="0">
                <a:latin typeface="华文黑体"/>
                <a:ea typeface="华文黑体"/>
              </a:rPr>
              <a:t>如有关产品的小册子、配套图片、</a:t>
            </a:r>
            <a:r>
              <a:rPr lang="zh-CN" altLang="en-US" sz="2400" dirty="0" smtClean="0">
                <a:latin typeface="华文黑体"/>
                <a:ea typeface="华文黑体"/>
              </a:rPr>
              <a:t>幻灯片或光盘和样品</a:t>
            </a:r>
            <a:r>
              <a:rPr lang="en-US" altLang="zh-CN" sz="2400" dirty="0">
                <a:latin typeface="华文黑体"/>
                <a:ea typeface="华文黑体"/>
              </a:rPr>
              <a:t>,</a:t>
            </a:r>
            <a:r>
              <a:rPr lang="zh-CN" altLang="en-US" sz="2400" dirty="0">
                <a:latin typeface="华文黑体"/>
                <a:ea typeface="华文黑体"/>
              </a:rPr>
              <a:t>效果就会更好</a:t>
            </a:r>
            <a:r>
              <a:rPr lang="en-US" altLang="zh-CN" sz="2400" dirty="0">
                <a:latin typeface="华文黑体"/>
                <a:ea typeface="华文黑体"/>
              </a:rPr>
              <a:t>.</a:t>
            </a:r>
            <a:r>
              <a:rPr lang="zh-CN" altLang="en-US" sz="2400" dirty="0">
                <a:latin typeface="华文黑体"/>
                <a:ea typeface="华文黑体"/>
              </a:rPr>
              <a:t>如果顾客能看到或使用产品</a:t>
            </a:r>
            <a:r>
              <a:rPr lang="en-US" altLang="zh-CN" sz="2400" dirty="0">
                <a:latin typeface="华文黑体"/>
                <a:ea typeface="华文黑体"/>
              </a:rPr>
              <a:t>,</a:t>
            </a:r>
            <a:r>
              <a:rPr lang="zh-CN" altLang="en-US" sz="2400" dirty="0">
                <a:latin typeface="华文黑体"/>
                <a:ea typeface="华文黑体"/>
              </a:rPr>
              <a:t>他们对产品的印象和优点会记</a:t>
            </a:r>
            <a:r>
              <a:rPr lang="zh-CN" altLang="en-US" sz="2400" dirty="0" smtClean="0">
                <a:latin typeface="华文黑体"/>
                <a:ea typeface="华文黑体"/>
              </a:rPr>
              <a:t>得</a:t>
            </a:r>
            <a:r>
              <a:rPr lang="zh-Hant" altLang="en-US" sz="2400" dirty="0" smtClean="0">
                <a:latin typeface="华文黑体"/>
                <a:ea typeface="华文黑体"/>
              </a:rPr>
              <a:t>更</a:t>
            </a:r>
            <a:r>
              <a:rPr lang="zh-Hant" altLang="en-US" sz="2400" dirty="0">
                <a:latin typeface="华文黑体"/>
                <a:ea typeface="华文黑体"/>
              </a:rPr>
              <a:t>深</a:t>
            </a:r>
            <a:r>
              <a:rPr lang="en-US" altLang="zh-Hant" sz="2400" dirty="0">
                <a:latin typeface="华文黑体"/>
                <a:ea typeface="华文黑体"/>
              </a:rPr>
              <a:t>.</a:t>
            </a:r>
            <a:endParaRPr lang="en-US" altLang="zh-CN" sz="2400" dirty="0">
              <a:latin typeface="华文黑体"/>
              <a:ea typeface="华文黑体"/>
            </a:endParaRPr>
          </a:p>
        </p:txBody>
      </p:sp>
    </p:spTree>
    <p:extLst>
      <p:ext uri="{BB962C8B-B14F-4D97-AF65-F5344CB8AC3E}">
        <p14:creationId xmlns:p14="http://schemas.microsoft.com/office/powerpoint/2010/main" val="355546642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71940"/>
            <a:ext cx="8568266" cy="2677656"/>
          </a:xfrm>
          <a:prstGeom prst="rect">
            <a:avLst/>
          </a:prstGeom>
          <a:noFill/>
        </p:spPr>
        <p:txBody>
          <a:bodyPr wrap="square" rtlCol="0">
            <a:spAutoFit/>
          </a:bodyPr>
          <a:lstStyle/>
          <a:p>
            <a:r>
              <a:rPr lang="zh-CN" altLang="en-US" sz="2400" dirty="0">
                <a:latin typeface="华文黑体"/>
                <a:ea typeface="华文黑体"/>
              </a:rPr>
              <a:t>五、处理障碍</a:t>
            </a:r>
          </a:p>
          <a:p>
            <a:endParaRPr lang="en-US" altLang="zh-CN" sz="2400" dirty="0" smtClean="0">
              <a:latin typeface="华文黑体"/>
              <a:ea typeface="华文黑体"/>
            </a:endParaRPr>
          </a:p>
          <a:p>
            <a:pPr indent="627063"/>
            <a:r>
              <a:rPr lang="zh-CN" altLang="en-US" sz="2400" dirty="0" smtClean="0">
                <a:latin typeface="华文黑体"/>
                <a:ea typeface="华文黑体"/>
              </a:rPr>
              <a:t>在进行产品介绍和要求订货时</a:t>
            </a:r>
            <a:r>
              <a:rPr lang="en-US" altLang="zh-CN" sz="2400" dirty="0">
                <a:latin typeface="华文黑体"/>
                <a:ea typeface="华文黑体"/>
              </a:rPr>
              <a:t>,</a:t>
            </a:r>
            <a:r>
              <a:rPr lang="zh-CN" altLang="en-US" sz="2400" dirty="0">
                <a:latin typeface="华文黑体"/>
                <a:ea typeface="华文黑体"/>
              </a:rPr>
              <a:t>顾客总会对产品心存疑虑</a:t>
            </a:r>
            <a:r>
              <a:rPr lang="en-US" altLang="zh-CN" sz="2400" dirty="0">
                <a:latin typeface="华文黑体"/>
                <a:ea typeface="华文黑体"/>
              </a:rPr>
              <a:t>.</a:t>
            </a:r>
            <a:r>
              <a:rPr lang="zh-CN" altLang="en-US" sz="2400" dirty="0">
                <a:latin typeface="华文黑体"/>
                <a:ea typeface="华文黑体"/>
              </a:rPr>
              <a:t>在处理障碍时</a:t>
            </a:r>
            <a:r>
              <a:rPr lang="en-US" altLang="zh-CN" sz="2400" dirty="0">
                <a:latin typeface="华文黑体"/>
                <a:ea typeface="华文黑体"/>
              </a:rPr>
              <a:t>,</a:t>
            </a:r>
            <a:r>
              <a:rPr lang="zh-CN" altLang="en-US" sz="2400" dirty="0" smtClean="0">
                <a:latin typeface="华文黑体"/>
                <a:ea typeface="华文黑体"/>
              </a:rPr>
              <a:t>推销员应采取主动</a:t>
            </a:r>
            <a:r>
              <a:rPr lang="zh-CN" altLang="en-US" sz="2400" dirty="0">
                <a:latin typeface="华文黑体"/>
                <a:ea typeface="华文黑体"/>
              </a:rPr>
              <a:t>的方式</a:t>
            </a:r>
            <a:r>
              <a:rPr lang="en-US" altLang="zh-CN" sz="2400" dirty="0">
                <a:latin typeface="华文黑体"/>
                <a:ea typeface="华文黑体"/>
              </a:rPr>
              <a:t>,</a:t>
            </a:r>
            <a:r>
              <a:rPr lang="zh-CN" altLang="en-US" sz="2400" dirty="0">
                <a:latin typeface="华文黑体"/>
                <a:ea typeface="华文黑体"/>
              </a:rPr>
              <a:t>发现顾客的疑虑</a:t>
            </a:r>
            <a:r>
              <a:rPr lang="en-US" altLang="zh-CN" sz="2400" dirty="0">
                <a:latin typeface="华文黑体"/>
                <a:ea typeface="华文黑体"/>
              </a:rPr>
              <a:t>,</a:t>
            </a:r>
            <a:r>
              <a:rPr lang="zh-CN" altLang="en-US" sz="2400" dirty="0">
                <a:latin typeface="华文黑体"/>
                <a:ea typeface="华文黑体"/>
              </a:rPr>
              <a:t>并让顾客讲出来</a:t>
            </a:r>
            <a:r>
              <a:rPr lang="en-US" altLang="zh-CN" sz="2400" dirty="0">
                <a:latin typeface="华文黑体"/>
                <a:ea typeface="华文黑体"/>
              </a:rPr>
              <a:t>,</a:t>
            </a:r>
            <a:r>
              <a:rPr lang="zh-CN" altLang="en-US" sz="2400" dirty="0">
                <a:latin typeface="华文黑体"/>
                <a:ea typeface="华文黑体"/>
              </a:rPr>
              <a:t>及时消除其疑虑</a:t>
            </a:r>
            <a:r>
              <a:rPr lang="en-US" altLang="zh-CN" sz="2400" dirty="0">
                <a:latin typeface="华文黑体"/>
                <a:ea typeface="华文黑体"/>
              </a:rPr>
              <a:t>.</a:t>
            </a:r>
            <a:r>
              <a:rPr lang="zh-CN" altLang="en-US" sz="2400" dirty="0" smtClean="0">
                <a:latin typeface="华文黑体"/>
                <a:ea typeface="华文黑体"/>
              </a:rPr>
              <a:t>把这个过程当作向顾客</a:t>
            </a:r>
            <a:r>
              <a:rPr lang="zh-CN" altLang="en-US" sz="2400" dirty="0">
                <a:latin typeface="华文黑体"/>
                <a:ea typeface="华文黑体"/>
              </a:rPr>
              <a:t>提供更多信息的机会</a:t>
            </a:r>
            <a:r>
              <a:rPr lang="en-US" altLang="zh-CN" sz="2400" dirty="0">
                <a:latin typeface="华文黑体"/>
                <a:ea typeface="华文黑体"/>
              </a:rPr>
              <a:t>,</a:t>
            </a:r>
            <a:r>
              <a:rPr lang="zh-CN" altLang="en-US" sz="2400" dirty="0">
                <a:latin typeface="华文黑体"/>
                <a:ea typeface="华文黑体"/>
              </a:rPr>
              <a:t>消除顾客的疑虑</a:t>
            </a:r>
            <a:r>
              <a:rPr lang="en-US" altLang="zh-CN" sz="2400" dirty="0">
                <a:latin typeface="华文黑体"/>
                <a:ea typeface="华文黑体"/>
              </a:rPr>
              <a:t>,</a:t>
            </a:r>
            <a:r>
              <a:rPr lang="zh-CN" altLang="en-US" sz="2400" dirty="0">
                <a:latin typeface="华文黑体"/>
                <a:ea typeface="华文黑体"/>
              </a:rPr>
              <a:t>这可成为顾客决定订购产品的原因</a:t>
            </a:r>
            <a:r>
              <a:rPr lang="en-US" altLang="zh-CN" sz="2400" dirty="0">
                <a:latin typeface="华文黑体"/>
                <a:ea typeface="华文黑体"/>
              </a:rPr>
              <a:t>.</a:t>
            </a:r>
            <a:r>
              <a:rPr lang="zh-CN" altLang="en-US" sz="2400" dirty="0" smtClean="0">
                <a:latin typeface="华文黑体"/>
                <a:ea typeface="华文黑体"/>
              </a:rPr>
              <a:t>每位推销员都</a:t>
            </a:r>
            <a:r>
              <a:rPr lang="zh-CN" altLang="en-US" sz="2400" dirty="0">
                <a:latin typeface="华文黑体"/>
                <a:ea typeface="华文黑体"/>
              </a:rPr>
              <a:t>需要在处理顾客对产品的疑虑方面进行训练</a:t>
            </a:r>
            <a:r>
              <a:rPr lang="en-US" altLang="zh-CN" sz="2400" dirty="0">
                <a:latin typeface="华文黑体"/>
                <a:ea typeface="华文黑体"/>
              </a:rPr>
              <a:t>.</a:t>
            </a:r>
          </a:p>
        </p:txBody>
      </p:sp>
    </p:spTree>
    <p:extLst>
      <p:ext uri="{BB962C8B-B14F-4D97-AF65-F5344CB8AC3E}">
        <p14:creationId xmlns:p14="http://schemas.microsoft.com/office/powerpoint/2010/main" val="405354480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38074"/>
            <a:ext cx="8568266" cy="4893647"/>
          </a:xfrm>
          <a:prstGeom prst="rect">
            <a:avLst/>
          </a:prstGeom>
          <a:noFill/>
        </p:spPr>
        <p:txBody>
          <a:bodyPr wrap="square" rtlCol="0">
            <a:spAutoFit/>
          </a:bodyPr>
          <a:lstStyle/>
          <a:p>
            <a:r>
              <a:rPr lang="zh-CN" altLang="en-US" sz="2400" dirty="0">
                <a:latin typeface="华文黑体"/>
                <a:ea typeface="华文黑体"/>
              </a:rPr>
              <a:t>六、成交</a:t>
            </a:r>
          </a:p>
          <a:p>
            <a:pPr indent="627063"/>
            <a:r>
              <a:rPr lang="zh-CN" altLang="en-US" sz="2400" dirty="0">
                <a:latin typeface="华文黑体"/>
                <a:ea typeface="华文黑体"/>
              </a:rPr>
              <a:t>在消除顾客对产品的疑虑之后</a:t>
            </a:r>
            <a:r>
              <a:rPr lang="en-US" altLang="zh-CN" sz="2400" dirty="0">
                <a:latin typeface="华文黑体"/>
                <a:ea typeface="华文黑体"/>
              </a:rPr>
              <a:t>,</a:t>
            </a:r>
            <a:r>
              <a:rPr lang="zh-CN" altLang="en-US" sz="2400" dirty="0">
                <a:latin typeface="华文黑体"/>
                <a:ea typeface="华文黑体"/>
              </a:rPr>
              <a:t>推销员要努力完成推销</a:t>
            </a:r>
            <a:r>
              <a:rPr lang="en-US" altLang="zh-CN" sz="2400" dirty="0">
                <a:latin typeface="华文黑体"/>
                <a:ea typeface="华文黑体"/>
              </a:rPr>
              <a:t>.</a:t>
            </a:r>
            <a:r>
              <a:rPr lang="zh-CN" altLang="en-US" sz="2400" dirty="0" smtClean="0">
                <a:latin typeface="华文黑体"/>
                <a:ea typeface="华文黑体"/>
              </a:rPr>
              <a:t>推销员必须知道如何从顾客身上发现他能完成推销</a:t>
            </a:r>
            <a:r>
              <a:rPr lang="zh-CN" altLang="en-US" sz="2400" dirty="0">
                <a:latin typeface="华文黑体"/>
                <a:ea typeface="华文黑体"/>
              </a:rPr>
              <a:t>的信号</a:t>
            </a:r>
            <a:r>
              <a:rPr lang="en-US" altLang="zh-CN" sz="2400" dirty="0">
                <a:latin typeface="华文黑体"/>
                <a:ea typeface="华文黑体"/>
              </a:rPr>
              <a:t>,</a:t>
            </a:r>
            <a:r>
              <a:rPr lang="zh-CN" altLang="en-US" sz="2400" dirty="0">
                <a:latin typeface="华文黑体"/>
                <a:ea typeface="华文黑体"/>
              </a:rPr>
              <a:t>这包括顾客的身体动作、评论和提问等</a:t>
            </a:r>
            <a:r>
              <a:rPr lang="en-US" altLang="zh-CN" sz="2400" dirty="0">
                <a:latin typeface="华文黑体"/>
                <a:ea typeface="华文黑体"/>
              </a:rPr>
              <a:t>.</a:t>
            </a:r>
            <a:r>
              <a:rPr lang="zh-CN" altLang="en-US" sz="2400" dirty="0">
                <a:latin typeface="华文黑体"/>
                <a:ea typeface="华文黑体"/>
              </a:rPr>
              <a:t>例如</a:t>
            </a:r>
            <a:r>
              <a:rPr lang="en-US" altLang="zh-CN" sz="2400" dirty="0">
                <a:latin typeface="华文黑体"/>
                <a:ea typeface="华文黑体"/>
              </a:rPr>
              <a:t>,</a:t>
            </a:r>
            <a:r>
              <a:rPr lang="zh-CN" altLang="en-US" sz="2400" dirty="0">
                <a:latin typeface="华文黑体"/>
                <a:ea typeface="华文黑体"/>
              </a:rPr>
              <a:t>顾客可能</a:t>
            </a:r>
            <a:r>
              <a:rPr lang="zh-CN" altLang="en-US" sz="2400" dirty="0" smtClean="0">
                <a:latin typeface="华文黑体"/>
                <a:ea typeface="华文黑体"/>
              </a:rPr>
              <a:t>向前挪动一下</a:t>
            </a:r>
            <a:r>
              <a:rPr lang="zh-CN" altLang="en-US" sz="2400" dirty="0">
                <a:latin typeface="华文黑体"/>
                <a:ea typeface="华文黑体"/>
              </a:rPr>
              <a:t>身子</a:t>
            </a:r>
            <a:r>
              <a:rPr lang="en-US" altLang="zh-CN" sz="2400" dirty="0">
                <a:latin typeface="华文黑体"/>
                <a:ea typeface="华文黑体"/>
              </a:rPr>
              <a:t>,</a:t>
            </a:r>
            <a:r>
              <a:rPr lang="zh-CN" altLang="en-US" sz="2400" dirty="0">
                <a:latin typeface="华文黑体"/>
                <a:ea typeface="华文黑体"/>
              </a:rPr>
              <a:t>赞许地点点头或问及价格和赊销付款的条件</a:t>
            </a:r>
            <a:r>
              <a:rPr lang="en-US" altLang="zh-CN" sz="2400" dirty="0">
                <a:latin typeface="华文黑体"/>
                <a:ea typeface="华文黑体"/>
              </a:rPr>
              <a:t>.</a:t>
            </a:r>
            <a:r>
              <a:rPr lang="zh-CN" altLang="en-US" sz="2400" dirty="0" smtClean="0">
                <a:latin typeface="华文黑体"/>
                <a:ea typeface="华文黑体"/>
              </a:rPr>
              <a:t>推销员可以用几种方法完成推销</a:t>
            </a:r>
            <a:r>
              <a:rPr lang="en-US" altLang="zh-CN" sz="2400" dirty="0">
                <a:latin typeface="华文黑体"/>
                <a:ea typeface="华文黑体"/>
              </a:rPr>
              <a:t>,</a:t>
            </a:r>
            <a:r>
              <a:rPr lang="zh-CN" altLang="en-US" sz="2400" dirty="0">
                <a:latin typeface="华文黑体"/>
                <a:ea typeface="华文黑体"/>
              </a:rPr>
              <a:t>如可以请顾客在订货时附属双方共同的意见</a:t>
            </a:r>
            <a:r>
              <a:rPr lang="en-US" altLang="zh-CN" sz="2400" dirty="0">
                <a:latin typeface="华文黑体"/>
                <a:ea typeface="华文黑体"/>
              </a:rPr>
              <a:t>,</a:t>
            </a:r>
            <a:r>
              <a:rPr lang="zh-CN" altLang="en-US" sz="2400" dirty="0">
                <a:latin typeface="华文黑体"/>
                <a:ea typeface="华文黑体"/>
              </a:rPr>
              <a:t>帮忙填写订单</a:t>
            </a:r>
            <a:r>
              <a:rPr lang="en-US" altLang="zh-CN" sz="2400" dirty="0">
                <a:latin typeface="华文黑体"/>
                <a:ea typeface="华文黑体"/>
              </a:rPr>
              <a:t>,</a:t>
            </a:r>
            <a:r>
              <a:rPr lang="zh-CN" altLang="en-US" sz="2400" dirty="0">
                <a:latin typeface="华文黑体"/>
                <a:ea typeface="华文黑体"/>
              </a:rPr>
              <a:t>询问顾客需要哪种</a:t>
            </a:r>
            <a:r>
              <a:rPr lang="zh-CN" altLang="en-US" sz="2400" dirty="0" smtClean="0">
                <a:latin typeface="华文黑体"/>
                <a:ea typeface="华文黑体"/>
              </a:rPr>
              <a:t>方式</a:t>
            </a:r>
            <a:r>
              <a:rPr lang="en-US" altLang="zh-CN" sz="2400" dirty="0">
                <a:latin typeface="华文黑体"/>
                <a:ea typeface="华文黑体"/>
              </a:rPr>
              <a:t>,</a:t>
            </a:r>
            <a:r>
              <a:rPr lang="zh-CN" altLang="en-US" sz="2400" dirty="0">
                <a:latin typeface="华文黑体"/>
                <a:ea typeface="华文黑体"/>
              </a:rPr>
              <a:t>或暗示如果现在不订货</a:t>
            </a:r>
            <a:r>
              <a:rPr lang="en-US" altLang="zh-CN" sz="2400" dirty="0">
                <a:latin typeface="华文黑体"/>
                <a:ea typeface="华文黑体"/>
              </a:rPr>
              <a:t>,</a:t>
            </a:r>
            <a:r>
              <a:rPr lang="zh-CN" altLang="en-US" sz="2400" dirty="0">
                <a:latin typeface="华文黑体"/>
                <a:ea typeface="华文黑体"/>
              </a:rPr>
              <a:t>顾客以后会吃亏</a:t>
            </a:r>
            <a:r>
              <a:rPr lang="en-US" altLang="zh-CN" sz="2400" dirty="0">
                <a:latin typeface="华文黑体"/>
                <a:ea typeface="华文黑体"/>
              </a:rPr>
              <a:t>.</a:t>
            </a:r>
            <a:r>
              <a:rPr lang="zh-CN" altLang="en-US" sz="2400" dirty="0">
                <a:latin typeface="华文黑体"/>
                <a:ea typeface="华文黑体"/>
              </a:rPr>
              <a:t>除此之外</a:t>
            </a:r>
            <a:r>
              <a:rPr lang="en-US" altLang="zh-CN" sz="2400" dirty="0">
                <a:latin typeface="华文黑体"/>
                <a:ea typeface="华文黑体"/>
              </a:rPr>
              <a:t>,</a:t>
            </a:r>
            <a:r>
              <a:rPr lang="zh-CN" altLang="en-US" sz="2400" dirty="0" smtClean="0">
                <a:latin typeface="华文黑体"/>
                <a:ea typeface="华文黑体"/>
              </a:rPr>
              <a:t>推销员还可以提出一些能让顾客完成订货</a:t>
            </a:r>
            <a:r>
              <a:rPr lang="zh-CN" altLang="en-US" sz="2400" dirty="0">
                <a:latin typeface="华文黑体"/>
                <a:ea typeface="华文黑体"/>
              </a:rPr>
              <a:t>的条件</a:t>
            </a:r>
            <a:r>
              <a:rPr lang="en-US" altLang="zh-CN" sz="2400" dirty="0">
                <a:latin typeface="华文黑体"/>
                <a:ea typeface="华文黑体"/>
              </a:rPr>
              <a:t>,</a:t>
            </a:r>
            <a:r>
              <a:rPr lang="zh-CN" altLang="en-US" sz="2400" dirty="0">
                <a:latin typeface="华文黑体"/>
                <a:ea typeface="华文黑体"/>
              </a:rPr>
              <a:t>如许以较低价格或提出免费赠送一部分产品</a:t>
            </a:r>
            <a:r>
              <a:rPr lang="en-US" altLang="zh-CN" sz="2400" dirty="0">
                <a:latin typeface="华文黑体"/>
                <a:ea typeface="华文黑体"/>
              </a:rPr>
              <a:t>.</a:t>
            </a:r>
          </a:p>
          <a:p>
            <a:pPr indent="627063"/>
            <a:r>
              <a:rPr lang="zh-CN" altLang="en-US" sz="2400" dirty="0">
                <a:latin typeface="华文黑体"/>
                <a:ea typeface="华文黑体"/>
              </a:rPr>
              <a:t>合同或协议的签署是整个推销过程中非常重要的部分</a:t>
            </a:r>
            <a:r>
              <a:rPr lang="en-US" altLang="zh-CN" sz="2400" dirty="0">
                <a:latin typeface="华文黑体"/>
                <a:ea typeface="华文黑体"/>
              </a:rPr>
              <a:t>,</a:t>
            </a:r>
            <a:r>
              <a:rPr lang="zh-CN" altLang="en-US" sz="2400" dirty="0">
                <a:latin typeface="华文黑体"/>
                <a:ea typeface="华文黑体"/>
              </a:rPr>
              <a:t>推销员应该把</a:t>
            </a:r>
            <a:r>
              <a:rPr lang="zh-CN" altLang="en-US" sz="2400" dirty="0" smtClean="0">
                <a:latin typeface="华文黑体"/>
                <a:ea typeface="华文黑体"/>
              </a:rPr>
              <a:t>合同的条款非常清楚地讲解给顾客听</a:t>
            </a:r>
            <a:r>
              <a:rPr lang="en-US" altLang="zh-CN" sz="2400" dirty="0">
                <a:latin typeface="华文黑体"/>
                <a:ea typeface="华文黑体"/>
              </a:rPr>
              <a:t>,</a:t>
            </a:r>
            <a:r>
              <a:rPr lang="zh-CN" altLang="en-US" sz="2400" dirty="0">
                <a:latin typeface="华文黑体"/>
                <a:ea typeface="华文黑体"/>
              </a:rPr>
              <a:t>不能让顾客在签署合同之后发生变故</a:t>
            </a:r>
            <a:r>
              <a:rPr lang="en-US" altLang="zh-CN" sz="2400" dirty="0">
                <a:latin typeface="华文黑体"/>
                <a:ea typeface="华文黑体"/>
              </a:rPr>
              <a:t>,</a:t>
            </a:r>
            <a:r>
              <a:rPr lang="zh-CN" altLang="en-US" sz="2400" dirty="0">
                <a:latin typeface="华文黑体"/>
                <a:ea typeface="华文黑体"/>
              </a:rPr>
              <a:t>既不能给企业带来损失</a:t>
            </a:r>
            <a:r>
              <a:rPr lang="en-US" altLang="zh-CN" sz="2400" dirty="0">
                <a:latin typeface="华文黑体"/>
                <a:ea typeface="华文黑体"/>
              </a:rPr>
              <a:t>,</a:t>
            </a:r>
            <a:r>
              <a:rPr lang="zh-CN" altLang="en-US" sz="2400" dirty="0" smtClean="0">
                <a:latin typeface="华文黑体"/>
                <a:ea typeface="华文黑体"/>
              </a:rPr>
              <a:t>也不能给顾客带来损失</a:t>
            </a:r>
            <a:r>
              <a:rPr lang="en-US" altLang="zh-CN" sz="2400" dirty="0">
                <a:latin typeface="华文黑体"/>
                <a:ea typeface="华文黑体"/>
              </a:rPr>
              <a:t>.</a:t>
            </a:r>
          </a:p>
        </p:txBody>
      </p:sp>
    </p:spTree>
    <p:extLst>
      <p:ext uri="{BB962C8B-B14F-4D97-AF65-F5344CB8AC3E}">
        <p14:creationId xmlns:p14="http://schemas.microsoft.com/office/powerpoint/2010/main" val="134069692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人员销售过程的步骤</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38074"/>
            <a:ext cx="8568266" cy="3416320"/>
          </a:xfrm>
          <a:prstGeom prst="rect">
            <a:avLst/>
          </a:prstGeom>
          <a:noFill/>
        </p:spPr>
        <p:txBody>
          <a:bodyPr wrap="square" rtlCol="0">
            <a:spAutoFit/>
          </a:bodyPr>
          <a:lstStyle/>
          <a:p>
            <a:r>
              <a:rPr lang="zh-CN" altLang="en-US" sz="2400" dirty="0">
                <a:latin typeface="华文黑体"/>
                <a:ea typeface="华文黑体"/>
              </a:rPr>
              <a:t>七、后续工作</a:t>
            </a:r>
          </a:p>
          <a:p>
            <a:pPr indent="541338"/>
            <a:endParaRPr lang="en-US" altLang="zh-CN" sz="2400" dirty="0" smtClean="0">
              <a:latin typeface="华文黑体"/>
              <a:ea typeface="华文黑体"/>
            </a:endParaRPr>
          </a:p>
          <a:p>
            <a:pPr indent="541338"/>
            <a:r>
              <a:rPr lang="zh-CN" altLang="en-US" sz="2400" dirty="0" smtClean="0">
                <a:latin typeface="华文黑体"/>
                <a:ea typeface="华文黑体"/>
              </a:rPr>
              <a:t>后续</a:t>
            </a:r>
            <a:r>
              <a:rPr lang="zh-CN" altLang="en-US" sz="2400" dirty="0">
                <a:latin typeface="华文黑体"/>
                <a:ea typeface="华文黑体"/>
              </a:rPr>
              <a:t>工作在推销员让顾客满意并能再做交易的情况下是非常必要的</a:t>
            </a:r>
            <a:r>
              <a:rPr lang="en-US" altLang="zh-CN" sz="2400" dirty="0">
                <a:latin typeface="华文黑体"/>
                <a:ea typeface="华文黑体"/>
              </a:rPr>
              <a:t>.</a:t>
            </a:r>
            <a:r>
              <a:rPr lang="zh-CN" altLang="en-US" sz="2400" dirty="0">
                <a:latin typeface="华文黑体"/>
                <a:ea typeface="华文黑体"/>
              </a:rPr>
              <a:t>合同签署以后</a:t>
            </a:r>
            <a:r>
              <a:rPr lang="en-US" altLang="zh-CN" sz="2400" dirty="0" smtClean="0">
                <a:latin typeface="华文黑体"/>
                <a:ea typeface="华文黑体"/>
              </a:rPr>
              <a:t>,</a:t>
            </a:r>
            <a:r>
              <a:rPr lang="zh-CN" altLang="en-US" sz="2400" dirty="0" smtClean="0">
                <a:latin typeface="华文黑体"/>
                <a:ea typeface="华文黑体"/>
              </a:rPr>
              <a:t>推销员要立即完成发货时间计划</a:t>
            </a:r>
            <a:r>
              <a:rPr lang="zh-CN" altLang="en-US" sz="2400" dirty="0">
                <a:latin typeface="华文黑体"/>
                <a:ea typeface="华文黑体"/>
              </a:rPr>
              <a:t>、赊购条件和其他事务的准备等具体工作</a:t>
            </a:r>
            <a:r>
              <a:rPr lang="en-US" altLang="zh-CN" sz="2400" dirty="0">
                <a:latin typeface="华文黑体"/>
                <a:ea typeface="华文黑体"/>
              </a:rPr>
              <a:t>.</a:t>
            </a:r>
            <a:r>
              <a:rPr lang="zh-CN" altLang="en-US" sz="2400" dirty="0">
                <a:latin typeface="华文黑体"/>
                <a:ea typeface="华文黑体"/>
              </a:rPr>
              <a:t>推销员在接</a:t>
            </a:r>
            <a:r>
              <a:rPr lang="zh-CN" altLang="en-US" sz="2400" dirty="0" smtClean="0">
                <a:latin typeface="华文黑体"/>
                <a:ea typeface="华文黑体"/>
              </a:rPr>
              <a:t>到最初订单之</a:t>
            </a:r>
            <a:r>
              <a:rPr lang="zh-CN" altLang="en-US" sz="2400" dirty="0">
                <a:latin typeface="华文黑体"/>
                <a:ea typeface="华文黑体"/>
              </a:rPr>
              <a:t>后</a:t>
            </a:r>
            <a:r>
              <a:rPr lang="en-US" altLang="zh-CN" sz="2400" dirty="0">
                <a:latin typeface="华文黑体"/>
                <a:ea typeface="华文黑体"/>
              </a:rPr>
              <a:t>,</a:t>
            </a:r>
            <a:r>
              <a:rPr lang="zh-CN" altLang="en-US" sz="2400" dirty="0">
                <a:latin typeface="华文黑体"/>
                <a:ea typeface="华文黑体"/>
              </a:rPr>
              <a:t>要安排一次后续接触</a:t>
            </a:r>
            <a:r>
              <a:rPr lang="en-US" altLang="zh-CN" sz="2400" dirty="0">
                <a:latin typeface="华文黑体"/>
                <a:ea typeface="华文黑体"/>
              </a:rPr>
              <a:t>,</a:t>
            </a:r>
            <a:r>
              <a:rPr lang="zh-CN" altLang="en-US" sz="2400" dirty="0">
                <a:latin typeface="华文黑体"/>
                <a:ea typeface="华文黑体"/>
              </a:rPr>
              <a:t>与顾客再一次沟通</a:t>
            </a:r>
            <a:r>
              <a:rPr lang="en-US" altLang="zh-CN" sz="2400" dirty="0">
                <a:latin typeface="华文黑体"/>
                <a:ea typeface="华文黑体"/>
              </a:rPr>
              <a:t>,</a:t>
            </a:r>
            <a:r>
              <a:rPr lang="zh-CN" altLang="en-US" sz="2400" dirty="0">
                <a:latin typeface="华文黑体"/>
                <a:ea typeface="华文黑体"/>
              </a:rPr>
              <a:t>在安装、咨询和服务方面使顾</a:t>
            </a:r>
            <a:r>
              <a:rPr lang="zh-CN" altLang="en-US" sz="2400" dirty="0" smtClean="0">
                <a:latin typeface="华文黑体"/>
                <a:ea typeface="华文黑体"/>
              </a:rPr>
              <a:t>客的利益得到保证</a:t>
            </a:r>
            <a:r>
              <a:rPr lang="en-US" altLang="zh-CN" sz="2400" dirty="0">
                <a:latin typeface="华文黑体"/>
                <a:ea typeface="华文黑体"/>
              </a:rPr>
              <a:t>,</a:t>
            </a:r>
            <a:r>
              <a:rPr lang="zh-CN" altLang="en-US" sz="2400" dirty="0">
                <a:latin typeface="华文黑体"/>
                <a:ea typeface="华文黑体"/>
              </a:rPr>
              <a:t>把工作做到尽善尽美</a:t>
            </a:r>
            <a:r>
              <a:rPr lang="en-US" altLang="zh-CN" sz="2400" dirty="0">
                <a:latin typeface="华文黑体"/>
                <a:ea typeface="华文黑体"/>
              </a:rPr>
              <a:t>.</a:t>
            </a:r>
            <a:r>
              <a:rPr lang="zh-CN" altLang="en-US" sz="2400" dirty="0">
                <a:latin typeface="华文黑体"/>
                <a:ea typeface="华文黑体"/>
              </a:rPr>
              <a:t>这一次的会谈应讲清所有问题</a:t>
            </a:r>
            <a:r>
              <a:rPr lang="en-US" altLang="zh-CN" sz="2400" dirty="0">
                <a:latin typeface="华文黑体"/>
                <a:ea typeface="华文黑体"/>
              </a:rPr>
              <a:t>,</a:t>
            </a:r>
            <a:r>
              <a:rPr lang="zh-CN" altLang="en-US" sz="2400" dirty="0">
                <a:latin typeface="华文黑体"/>
                <a:ea typeface="华文黑体"/>
              </a:rPr>
              <a:t>向顾客做出保证</a:t>
            </a:r>
            <a:r>
              <a:rPr lang="en-US" altLang="zh-CN" sz="2400" dirty="0">
                <a:latin typeface="华文黑体"/>
                <a:ea typeface="华文黑体"/>
              </a:rPr>
              <a:t>,</a:t>
            </a:r>
            <a:r>
              <a:rPr lang="zh-CN" altLang="en-US" sz="2400" dirty="0" smtClean="0">
                <a:latin typeface="华文黑体"/>
                <a:ea typeface="华文黑体"/>
              </a:rPr>
              <a:t>减少成交后顾客可能产</a:t>
            </a:r>
            <a:r>
              <a:rPr lang="zh-CN" altLang="en-US" sz="2400" dirty="0">
                <a:latin typeface="华文黑体"/>
                <a:ea typeface="华文黑体"/>
              </a:rPr>
              <a:t>生的一些顾虑</a:t>
            </a:r>
            <a:r>
              <a:rPr lang="en-US" altLang="zh-CN" sz="2400" dirty="0">
                <a:latin typeface="华文黑体"/>
                <a:ea typeface="华文黑体"/>
              </a:rPr>
              <a:t>.</a:t>
            </a:r>
          </a:p>
        </p:txBody>
      </p:sp>
    </p:spTree>
    <p:extLst>
      <p:ext uri="{BB962C8B-B14F-4D97-AF65-F5344CB8AC3E}">
        <p14:creationId xmlns:p14="http://schemas.microsoft.com/office/powerpoint/2010/main" val="261606915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08900" y="2053743"/>
            <a:ext cx="182614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关系营销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24632199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119430" cy="584776"/>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关系营销</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673541"/>
            <a:ext cx="8568266" cy="4401205"/>
          </a:xfrm>
          <a:prstGeom prst="rect">
            <a:avLst/>
          </a:prstGeom>
          <a:noFill/>
        </p:spPr>
        <p:txBody>
          <a:bodyPr wrap="square" rtlCol="0">
            <a:spAutoFit/>
          </a:bodyPr>
          <a:lstStyle/>
          <a:p>
            <a:pPr indent="541338"/>
            <a:r>
              <a:rPr lang="zh-CN" altLang="en-US" sz="2000" dirty="0">
                <a:latin typeface="华文黑体"/>
                <a:ea typeface="华文黑体"/>
              </a:rPr>
              <a:t>上述个人推销的原则以成交为目的</a:t>
            </a:r>
            <a:r>
              <a:rPr lang="en-US" altLang="zh-CN" sz="2000" dirty="0">
                <a:latin typeface="华文黑体"/>
                <a:ea typeface="华文黑体"/>
              </a:rPr>
              <a:t>,</a:t>
            </a:r>
            <a:r>
              <a:rPr lang="zh-CN" altLang="en-US" sz="2000" dirty="0">
                <a:latin typeface="华文黑体"/>
                <a:ea typeface="华文黑体"/>
              </a:rPr>
              <a:t>是为了帮助推销员完成某一特定业务</a:t>
            </a:r>
            <a:r>
              <a:rPr lang="en-US" altLang="zh-CN" sz="2000" dirty="0">
                <a:latin typeface="华文黑体"/>
                <a:ea typeface="华文黑体"/>
              </a:rPr>
              <a:t>.</a:t>
            </a:r>
            <a:r>
              <a:rPr lang="zh-CN" altLang="en-US" sz="2000" dirty="0" smtClean="0">
                <a:latin typeface="华文黑体"/>
                <a:ea typeface="华文黑体"/>
              </a:rPr>
              <a:t>但在很多情况下</a:t>
            </a:r>
            <a:r>
              <a:rPr lang="en-US" altLang="zh-CN" sz="2000" dirty="0">
                <a:latin typeface="华文黑体"/>
                <a:ea typeface="华文黑体"/>
              </a:rPr>
              <a:t>,</a:t>
            </a:r>
            <a:r>
              <a:rPr lang="zh-CN" altLang="en-US" sz="2000" dirty="0">
                <a:latin typeface="华文黑体"/>
                <a:ea typeface="华文黑体"/>
              </a:rPr>
              <a:t>公司要的不仅仅是一笔交易</a:t>
            </a:r>
            <a:r>
              <a:rPr lang="en-US" altLang="zh-CN" sz="2000" dirty="0">
                <a:latin typeface="华文黑体"/>
                <a:ea typeface="华文黑体"/>
              </a:rPr>
              <a:t>,</a:t>
            </a:r>
            <a:r>
              <a:rPr lang="zh-CN" altLang="en-US" sz="2000" dirty="0">
                <a:latin typeface="华文黑体"/>
                <a:ea typeface="华文黑体"/>
              </a:rPr>
              <a:t>它要找的是一个能够使之盈利并能长期</a:t>
            </a:r>
            <a:r>
              <a:rPr lang="zh-CN" altLang="en-US" sz="2000" dirty="0" smtClean="0">
                <a:latin typeface="华文黑体"/>
                <a:ea typeface="华文黑体"/>
              </a:rPr>
              <a:t>合作的主要顾客</a:t>
            </a:r>
            <a:r>
              <a:rPr lang="en-US" altLang="zh-CN" sz="2000" dirty="0">
                <a:latin typeface="华文黑体"/>
                <a:ea typeface="华文黑体"/>
              </a:rPr>
              <a:t>.</a:t>
            </a:r>
            <a:r>
              <a:rPr lang="zh-CN" altLang="en-US" sz="2000" dirty="0">
                <a:latin typeface="华文黑体"/>
                <a:ea typeface="华文黑体"/>
              </a:rPr>
              <a:t>公司愿意让顾客知道它有能力与顾客建立一种互惠合作的关系</a:t>
            </a:r>
            <a:r>
              <a:rPr lang="en-US" altLang="zh-CN" sz="2000" dirty="0">
                <a:latin typeface="华文黑体"/>
                <a:ea typeface="华文黑体"/>
              </a:rPr>
              <a:t>,</a:t>
            </a:r>
            <a:r>
              <a:rPr lang="zh-CN" altLang="en-US" sz="2000" dirty="0">
                <a:latin typeface="华文黑体"/>
                <a:ea typeface="华文黑体"/>
              </a:rPr>
              <a:t>长期为顾客服务</a:t>
            </a:r>
            <a:r>
              <a:rPr lang="en-US" altLang="zh-CN" sz="2000" dirty="0">
                <a:latin typeface="华文黑体"/>
                <a:ea typeface="华文黑体"/>
              </a:rPr>
              <a:t>.</a:t>
            </a:r>
            <a:r>
              <a:rPr lang="zh-CN" altLang="en-US" sz="2000" dirty="0" smtClean="0">
                <a:latin typeface="华文黑体"/>
                <a:ea typeface="华文黑体"/>
              </a:rPr>
              <a:t>现在许多公司都放弃了这种强调</a:t>
            </a:r>
            <a:r>
              <a:rPr lang="zh-CN" altLang="en-US" sz="2000" dirty="0">
                <a:latin typeface="华文黑体"/>
                <a:ea typeface="华文黑体"/>
              </a:rPr>
              <a:t>能完成一次交易的交易型方式</a:t>
            </a:r>
            <a:r>
              <a:rPr lang="en-US" altLang="zh-CN" sz="2000" dirty="0">
                <a:latin typeface="华文黑体"/>
                <a:ea typeface="华文黑体"/>
              </a:rPr>
              <a:t>,</a:t>
            </a:r>
            <a:r>
              <a:rPr lang="zh-CN" altLang="en-US" sz="2000" dirty="0">
                <a:latin typeface="华文黑体"/>
                <a:ea typeface="华文黑体"/>
              </a:rPr>
              <a:t>取而代之的是关系营销方式</a:t>
            </a:r>
            <a:r>
              <a:rPr lang="en-US" altLang="zh-CN" sz="2000" dirty="0" smtClean="0">
                <a:latin typeface="华文黑体"/>
                <a:ea typeface="华文黑体"/>
              </a:rPr>
              <a:t>.</a:t>
            </a:r>
            <a:r>
              <a:rPr lang="zh-CN" altLang="en-US" sz="2000" dirty="0" smtClean="0">
                <a:latin typeface="华文黑体"/>
                <a:ea typeface="华文黑体"/>
              </a:rPr>
              <a:t>它强调尽力满足顾客并与之</a:t>
            </a:r>
            <a:r>
              <a:rPr lang="zh-CN" altLang="en-US" sz="2000" dirty="0">
                <a:latin typeface="华文黑体"/>
                <a:ea typeface="华文黑体"/>
              </a:rPr>
              <a:t>保持有利的长期顾客关系</a:t>
            </a:r>
            <a:r>
              <a:rPr lang="en-US" altLang="zh-CN" sz="2000" dirty="0">
                <a:latin typeface="华文黑体"/>
                <a:ea typeface="华文黑体"/>
              </a:rPr>
              <a:t>.</a:t>
            </a:r>
            <a:r>
              <a:rPr lang="zh-CN" altLang="en-US" sz="2000" dirty="0">
                <a:latin typeface="华文黑体"/>
                <a:ea typeface="华文黑体"/>
              </a:rPr>
              <a:t>这些企业明白</a:t>
            </a:r>
            <a:r>
              <a:rPr lang="en-US" altLang="zh-CN" sz="2000" dirty="0">
                <a:latin typeface="华文黑体"/>
                <a:ea typeface="华文黑体"/>
              </a:rPr>
              <a:t>,</a:t>
            </a:r>
            <a:r>
              <a:rPr lang="zh-CN" altLang="en-US" sz="2000" dirty="0">
                <a:latin typeface="华文黑体"/>
                <a:ea typeface="华文黑体"/>
              </a:rPr>
              <a:t>在日臻成熟的</a:t>
            </a:r>
            <a:r>
              <a:rPr lang="zh-CN" altLang="en-US" sz="2000" dirty="0" smtClean="0">
                <a:latin typeface="华文黑体"/>
                <a:ea typeface="华文黑体"/>
              </a:rPr>
              <a:t>市场中面临</a:t>
            </a:r>
            <a:r>
              <a:rPr lang="zh-CN" altLang="en-US" sz="2000" dirty="0">
                <a:latin typeface="华文黑体"/>
                <a:ea typeface="华文黑体"/>
              </a:rPr>
              <a:t>日益强盛的竞争对手时</a:t>
            </a:r>
            <a:r>
              <a:rPr lang="en-US" altLang="zh-CN" sz="2000" dirty="0">
                <a:latin typeface="华文黑体"/>
                <a:ea typeface="华文黑体"/>
              </a:rPr>
              <a:t>,</a:t>
            </a:r>
            <a:r>
              <a:rPr lang="zh-CN" altLang="en-US" sz="2000" dirty="0">
                <a:latin typeface="华文黑体"/>
                <a:ea typeface="华文黑体"/>
              </a:rPr>
              <a:t>保持现有的顾客关系比从竞争对手中争取新顾客更划算</a:t>
            </a:r>
            <a:r>
              <a:rPr lang="en-US" altLang="zh-CN" sz="2000" dirty="0">
                <a:latin typeface="华文黑体"/>
                <a:ea typeface="华文黑体"/>
              </a:rPr>
              <a:t>.</a:t>
            </a:r>
          </a:p>
          <a:p>
            <a:pPr indent="541338"/>
            <a:r>
              <a:rPr lang="zh-CN" altLang="en-US" sz="2000" dirty="0">
                <a:latin typeface="华文黑体"/>
                <a:ea typeface="华文黑体"/>
              </a:rPr>
              <a:t>如今顾客的企业规模都很大</a:t>
            </a:r>
            <a:r>
              <a:rPr lang="en-US" altLang="zh-CN" sz="2000" dirty="0">
                <a:latin typeface="华文黑体"/>
                <a:ea typeface="华文黑体"/>
              </a:rPr>
              <a:t>,</a:t>
            </a:r>
            <a:r>
              <a:rPr lang="zh-CN" altLang="en-US" sz="2000" dirty="0">
                <a:latin typeface="华文黑体"/>
                <a:ea typeface="华文黑体"/>
              </a:rPr>
              <a:t>有的还是跨国经营</a:t>
            </a:r>
            <a:r>
              <a:rPr lang="en-US" altLang="zh-CN" sz="2000" dirty="0">
                <a:latin typeface="华文黑体"/>
                <a:ea typeface="华文黑体"/>
              </a:rPr>
              <a:t>.</a:t>
            </a:r>
            <a:r>
              <a:rPr lang="zh-CN" altLang="en-US" sz="2000" dirty="0" smtClean="0">
                <a:latin typeface="华文黑体"/>
                <a:ea typeface="华文黑体"/>
              </a:rPr>
              <a:t>他们希望供应商能把产品和服务配套地送往</a:t>
            </a:r>
            <a:r>
              <a:rPr lang="zh-CN" altLang="en-US" sz="2000" dirty="0">
                <a:latin typeface="华文黑体"/>
                <a:ea typeface="华文黑体"/>
              </a:rPr>
              <a:t>各地</a:t>
            </a:r>
            <a:r>
              <a:rPr lang="en-US" altLang="zh-CN" sz="2000" dirty="0">
                <a:latin typeface="华文黑体"/>
                <a:ea typeface="华文黑体"/>
              </a:rPr>
              <a:t>.</a:t>
            </a:r>
            <a:r>
              <a:rPr lang="zh-CN" altLang="en-US" sz="2000" dirty="0">
                <a:latin typeface="华文黑体"/>
                <a:ea typeface="华文黑体"/>
              </a:rPr>
              <a:t>这些公司需要供应商能迅速解决他们在国内或世界各地的问题</a:t>
            </a:r>
            <a:r>
              <a:rPr lang="en-US" altLang="zh-CN" sz="2000" dirty="0">
                <a:latin typeface="华文黑体"/>
                <a:ea typeface="华文黑体"/>
              </a:rPr>
              <a:t>,</a:t>
            </a:r>
            <a:r>
              <a:rPr lang="zh-CN" altLang="en-US" sz="2000" dirty="0">
                <a:latin typeface="华文黑体"/>
                <a:ea typeface="华文黑体"/>
              </a:rPr>
              <a:t>能</a:t>
            </a:r>
            <a:r>
              <a:rPr lang="zh-CN" altLang="en-US" sz="2000" dirty="0" smtClean="0">
                <a:latin typeface="华文黑体"/>
                <a:ea typeface="华文黑体"/>
              </a:rPr>
              <a:t>和他们的工作班子一起共同改进产品生产过</a:t>
            </a:r>
            <a:r>
              <a:rPr lang="zh-CN" altLang="en-US" sz="2000" dirty="0">
                <a:latin typeface="华文黑体"/>
                <a:ea typeface="华文黑体"/>
              </a:rPr>
              <a:t>程</a:t>
            </a:r>
            <a:r>
              <a:rPr lang="en-US" altLang="zh-CN" sz="2000" dirty="0">
                <a:latin typeface="华文黑体"/>
                <a:ea typeface="华文黑体"/>
              </a:rPr>
              <a:t>.</a:t>
            </a:r>
            <a:r>
              <a:rPr lang="zh-CN" altLang="en-US" sz="2000" dirty="0">
                <a:latin typeface="华文黑体"/>
                <a:ea typeface="华文黑体"/>
              </a:rPr>
              <a:t>针对这类顾客</a:t>
            </a:r>
            <a:r>
              <a:rPr lang="en-US" altLang="zh-CN" sz="2000" dirty="0">
                <a:latin typeface="华文黑体"/>
                <a:ea typeface="华文黑体"/>
              </a:rPr>
              <a:t>,</a:t>
            </a:r>
            <a:r>
              <a:rPr lang="zh-CN" altLang="en-US" sz="2000" dirty="0">
                <a:latin typeface="华文黑体"/>
                <a:ea typeface="华文黑体"/>
              </a:rPr>
              <a:t>某次交易也只是建立业务关</a:t>
            </a:r>
            <a:r>
              <a:rPr lang="zh-CN" altLang="en-US" sz="2000" dirty="0" smtClean="0">
                <a:latin typeface="华文黑体"/>
                <a:ea typeface="华文黑体"/>
              </a:rPr>
              <a:t>系的</a:t>
            </a:r>
            <a:r>
              <a:rPr lang="zh-TW" altLang="en-US" sz="2000" dirty="0" smtClean="0">
                <a:latin typeface="华文黑体"/>
                <a:ea typeface="华文黑体"/>
              </a:rPr>
              <a:t>开</a:t>
            </a:r>
            <a:r>
              <a:rPr lang="zh-TW" altLang="en-US" sz="2000" dirty="0">
                <a:latin typeface="华文黑体"/>
                <a:ea typeface="华文黑体"/>
              </a:rPr>
              <a:t>始</a:t>
            </a:r>
            <a:r>
              <a:rPr lang="en-US" altLang="zh-TW" sz="2000" dirty="0" smtClean="0">
                <a:latin typeface="华文黑体"/>
                <a:ea typeface="华文黑体"/>
              </a:rPr>
              <a:t>.</a:t>
            </a:r>
          </a:p>
          <a:p>
            <a:r>
              <a:rPr lang="zh-CN" altLang="en-US" sz="2000" dirty="0">
                <a:latin typeface="华文黑体"/>
                <a:ea typeface="华文黑体"/>
              </a:rPr>
              <a:t>对重要的业务关系加以重视并经常留心是注重业务关系进行营销的前提条件</a:t>
            </a:r>
            <a:r>
              <a:rPr lang="en-US" altLang="zh-CN" sz="2000" dirty="0">
                <a:latin typeface="华文黑体"/>
                <a:ea typeface="华文黑体"/>
              </a:rPr>
              <a:t>.</a:t>
            </a:r>
            <a:r>
              <a:rPr lang="zh-CN" altLang="en-US" sz="2000" dirty="0">
                <a:latin typeface="华文黑体"/>
                <a:ea typeface="华文黑体"/>
              </a:rPr>
              <a:t>研究</a:t>
            </a:r>
            <a:r>
              <a:rPr lang="zh-CN" altLang="en-US" sz="2000" dirty="0" smtClean="0">
                <a:latin typeface="华文黑体"/>
                <a:ea typeface="华文黑体"/>
              </a:rPr>
              <a:t>表明</a:t>
            </a:r>
            <a:r>
              <a:rPr lang="en-US" altLang="zh-CN" sz="2000" dirty="0">
                <a:latin typeface="华文黑体"/>
                <a:ea typeface="华文黑体"/>
              </a:rPr>
              <a:t>,</a:t>
            </a:r>
            <a:r>
              <a:rPr lang="zh-CN" altLang="en-US" sz="2000" dirty="0">
                <a:latin typeface="华文黑体"/>
                <a:ea typeface="华文黑体"/>
              </a:rPr>
              <a:t>优秀的推销员都有强大的动力</a:t>
            </a:r>
            <a:r>
              <a:rPr lang="en-US" altLang="zh-CN" sz="2000" dirty="0">
                <a:latin typeface="华文黑体"/>
                <a:ea typeface="华文黑体"/>
              </a:rPr>
              <a:t>.</a:t>
            </a:r>
            <a:r>
              <a:rPr lang="zh-CN" altLang="en-US" sz="2000" dirty="0">
                <a:latin typeface="华文黑体"/>
                <a:ea typeface="华文黑体"/>
              </a:rPr>
              <a:t>不仅如此</a:t>
            </a:r>
            <a:r>
              <a:rPr lang="en-US" altLang="zh-CN" sz="2000" dirty="0">
                <a:latin typeface="华文黑体"/>
                <a:ea typeface="华文黑体"/>
              </a:rPr>
              <a:t>,</a:t>
            </a:r>
            <a:r>
              <a:rPr lang="zh-CN" altLang="en-US" sz="2000" dirty="0">
                <a:latin typeface="华文黑体"/>
                <a:ea typeface="华文黑体"/>
              </a:rPr>
              <a:t>他们还是解决顾客问题的能手、搞关系的</a:t>
            </a:r>
            <a:r>
              <a:rPr lang="zh-CN" altLang="en-US" sz="2000" dirty="0" smtClean="0">
                <a:latin typeface="华文黑体"/>
                <a:ea typeface="华文黑体"/>
              </a:rPr>
              <a:t>行家</a:t>
            </a:r>
            <a:r>
              <a:rPr lang="en-US" altLang="zh-CN" sz="2000" dirty="0">
                <a:latin typeface="华文黑体"/>
                <a:ea typeface="华文黑体"/>
              </a:rPr>
              <a:t>.</a:t>
            </a:r>
          </a:p>
        </p:txBody>
      </p:sp>
    </p:spTree>
    <p:extLst>
      <p:ext uri="{BB962C8B-B14F-4D97-AF65-F5344CB8AC3E}">
        <p14:creationId xmlns:p14="http://schemas.microsoft.com/office/powerpoint/2010/main" val="292984970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59701" y="2036809"/>
            <a:ext cx="1826141" cy="1077218"/>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人员销售</a:t>
            </a:r>
            <a:endParaRPr lang="zh-CN" altLang="en-US" sz="3200" b="1" dirty="0">
              <a:solidFill>
                <a:srgbClr val="17695D"/>
              </a:solidFill>
              <a:latin typeface="微软雅黑" panose="020B0503020204020204" pitchFamily="34" charset="-122"/>
              <a:ea typeface="微软雅黑" panose="020B0503020204020204" pitchFamily="34" charset="-122"/>
            </a:endParaRP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04552588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73697" cy="1077218"/>
          </a:xfrm>
          <a:prstGeom prst="rect">
            <a:avLst/>
          </a:prstGeom>
        </p:spPr>
        <p:txBody>
          <a:bodyPr wrap="squar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人员销售</a:t>
            </a:r>
            <a:endParaRPr lang="zh-CN" altLang="en-US" sz="3200" b="1" dirty="0">
              <a:solidFill>
                <a:srgbClr val="17695D"/>
              </a:solidFill>
              <a:latin typeface="微软雅黑" panose="020B0503020204020204" pitchFamily="34" charset="-122"/>
              <a:ea typeface="微软雅黑" panose="020B0503020204020204" pitchFamily="34" charset="-122"/>
            </a:endParaRP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6" y="588874"/>
            <a:ext cx="8754532" cy="4708981"/>
          </a:xfrm>
          <a:prstGeom prst="rect">
            <a:avLst/>
          </a:prstGeom>
          <a:noFill/>
        </p:spPr>
        <p:txBody>
          <a:bodyPr wrap="square" rtlCol="0">
            <a:spAutoFit/>
          </a:bodyPr>
          <a:lstStyle/>
          <a:p>
            <a:r>
              <a:rPr lang="zh-CN" altLang="en-US" sz="2400" dirty="0">
                <a:latin typeface="华文黑体"/>
                <a:ea typeface="华文黑体"/>
              </a:rPr>
              <a:t>一、人员销售的性质</a:t>
            </a:r>
          </a:p>
          <a:p>
            <a:pPr indent="541338"/>
            <a:r>
              <a:rPr lang="zh-CN" altLang="en-US" sz="2400" dirty="0">
                <a:latin typeface="华文黑体"/>
                <a:ea typeface="华文黑体"/>
              </a:rPr>
              <a:t>说到人员销售</a:t>
            </a:r>
            <a:r>
              <a:rPr lang="en-US" altLang="zh-CN" sz="2400" dirty="0">
                <a:latin typeface="华文黑体"/>
                <a:ea typeface="华文黑体"/>
              </a:rPr>
              <a:t>,</a:t>
            </a:r>
            <a:r>
              <a:rPr lang="zh-CN" altLang="en-US" sz="2400" dirty="0">
                <a:latin typeface="华文黑体"/>
                <a:ea typeface="华文黑体"/>
              </a:rPr>
              <a:t>我们经常谈到的就是推销员</a:t>
            </a:r>
            <a:r>
              <a:rPr lang="en-US" altLang="zh-CN" sz="2400" dirty="0">
                <a:latin typeface="华文黑体"/>
                <a:ea typeface="华文黑体"/>
              </a:rPr>
              <a:t>,</a:t>
            </a:r>
            <a:r>
              <a:rPr lang="zh-CN" altLang="en-US" sz="2400" dirty="0">
                <a:latin typeface="华文黑体"/>
                <a:ea typeface="华文黑体"/>
              </a:rPr>
              <a:t>实际上人员销售的范围是比较广的</a:t>
            </a:r>
            <a:r>
              <a:rPr lang="en-US" altLang="zh-CN" sz="2400" dirty="0">
                <a:latin typeface="华文黑体"/>
                <a:ea typeface="华文黑体"/>
              </a:rPr>
              <a:t>.</a:t>
            </a:r>
            <a:r>
              <a:rPr lang="zh-CN" altLang="en-US" sz="2400" dirty="0" smtClean="0">
                <a:latin typeface="华文黑体"/>
                <a:ea typeface="华文黑体"/>
              </a:rPr>
              <a:t>一般而</a:t>
            </a:r>
            <a:r>
              <a:rPr lang="zh-CN" altLang="en-US" sz="2400" dirty="0">
                <a:latin typeface="华文黑体"/>
                <a:ea typeface="华文黑体"/>
              </a:rPr>
              <a:t>言</a:t>
            </a:r>
            <a:r>
              <a:rPr lang="en-US" altLang="zh-CN" sz="2400" dirty="0">
                <a:latin typeface="华文黑体"/>
                <a:ea typeface="华文黑体"/>
              </a:rPr>
              <a:t>,</a:t>
            </a:r>
            <a:r>
              <a:rPr lang="zh-CN" altLang="en-US" sz="2400" dirty="0">
                <a:latin typeface="华文黑体"/>
                <a:ea typeface="华文黑体"/>
              </a:rPr>
              <a:t>人员销售的名称有推销员、销售代表、客户主管、销售顾问、销售工程师、代理人、</a:t>
            </a:r>
            <a:r>
              <a:rPr lang="zh-CN" altLang="en-US" sz="2400" dirty="0" smtClean="0">
                <a:latin typeface="华文黑体"/>
                <a:ea typeface="华文黑体"/>
              </a:rPr>
              <a:t>区域经理以及营销</a:t>
            </a:r>
            <a:r>
              <a:rPr lang="zh-CN" altLang="en-US" sz="2400" dirty="0">
                <a:latin typeface="华文黑体"/>
                <a:ea typeface="华文黑体"/>
              </a:rPr>
              <a:t>代表等</a:t>
            </a:r>
            <a:r>
              <a:rPr lang="en-US" altLang="zh-CN" sz="2400" dirty="0">
                <a:latin typeface="华文黑体"/>
                <a:ea typeface="华文黑体"/>
              </a:rPr>
              <a:t>,</a:t>
            </a:r>
            <a:r>
              <a:rPr lang="zh-CN" altLang="en-US" sz="2400" dirty="0">
                <a:latin typeface="华文黑体"/>
                <a:ea typeface="华文黑体"/>
              </a:rPr>
              <a:t>这些实际上都是指人员销售</a:t>
            </a:r>
            <a:r>
              <a:rPr lang="en-US" altLang="zh-CN" sz="2400" dirty="0" smtClean="0">
                <a:latin typeface="华文黑体"/>
                <a:ea typeface="华文黑体"/>
              </a:rPr>
              <a:t>.</a:t>
            </a:r>
          </a:p>
          <a:p>
            <a:pPr indent="541338"/>
            <a:r>
              <a:rPr lang="zh-CN" altLang="en-US" sz="2000" dirty="0">
                <a:latin typeface="华文黑体"/>
                <a:ea typeface="华文黑体"/>
              </a:rPr>
              <a:t>人员销售的含义包括以下三个方面</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接受订单的人</a:t>
            </a:r>
            <a:r>
              <a:rPr lang="en-US" altLang="zh-CN" sz="2000" dirty="0">
                <a:latin typeface="华文黑体"/>
                <a:ea typeface="华文黑体"/>
              </a:rPr>
              <a:t>.</a:t>
            </a:r>
            <a:r>
              <a:rPr lang="zh-CN" altLang="en-US" sz="2000" dirty="0">
                <a:latin typeface="华文黑体"/>
                <a:ea typeface="华文黑体"/>
              </a:rPr>
              <a:t>我们从企业推销产品这方面可以比较清楚地了解这一点</a:t>
            </a:r>
            <a:r>
              <a:rPr lang="en-US" altLang="zh-CN" sz="2000" dirty="0">
                <a:latin typeface="华文黑体"/>
                <a:ea typeface="华文黑体"/>
              </a:rPr>
              <a:t>.</a:t>
            </a:r>
            <a:r>
              <a:rPr lang="zh-CN" altLang="en-US" sz="2000" dirty="0" smtClean="0">
                <a:latin typeface="华文黑体"/>
                <a:ea typeface="华文黑体"/>
              </a:rPr>
              <a:t>企业从客户那里接受订单来进行供货</a:t>
            </a:r>
            <a:r>
              <a:rPr lang="en-US" altLang="zh-CN" sz="2000" dirty="0">
                <a:latin typeface="华文黑体"/>
                <a:ea typeface="华文黑体"/>
              </a:rPr>
              <a:t>,</a:t>
            </a:r>
            <a:r>
              <a:rPr lang="zh-CN" altLang="en-US" sz="2000" dirty="0">
                <a:latin typeface="华文黑体"/>
                <a:ea typeface="华文黑体"/>
              </a:rPr>
              <a:t>例如在计划经济下</a:t>
            </a:r>
            <a:r>
              <a:rPr lang="en-US" altLang="zh-CN" sz="2000" dirty="0">
                <a:latin typeface="华文黑体"/>
                <a:ea typeface="华文黑体"/>
              </a:rPr>
              <a:t>,</a:t>
            </a:r>
            <a:r>
              <a:rPr lang="zh-CN" altLang="en-US" sz="2000" dirty="0">
                <a:latin typeface="华文黑体"/>
                <a:ea typeface="华文黑体"/>
              </a:rPr>
              <a:t>供销科是有这些功能的</a:t>
            </a:r>
            <a:r>
              <a:rPr lang="en-US" altLang="zh-CN" sz="2000" dirty="0">
                <a:latin typeface="华文黑体"/>
                <a:ea typeface="华文黑体"/>
              </a:rPr>
              <a:t>,</a:t>
            </a:r>
            <a:r>
              <a:rPr lang="zh-CN" altLang="en-US" sz="2000" dirty="0" smtClean="0">
                <a:latin typeface="华文黑体"/>
                <a:ea typeface="华文黑体"/>
              </a:rPr>
              <a:t>这种接受订单的人往往比较被动</a:t>
            </a:r>
            <a:r>
              <a:rPr lang="en-US" altLang="zh-CN" sz="2000" dirty="0">
                <a:latin typeface="华文黑体"/>
                <a:ea typeface="华文黑体"/>
              </a:rPr>
              <a:t>,</a:t>
            </a:r>
            <a:r>
              <a:rPr lang="zh-CN" altLang="en-US" sz="2000" dirty="0">
                <a:latin typeface="华文黑体"/>
                <a:ea typeface="华文黑体"/>
              </a:rPr>
              <a:t>有订单我就接受</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得到订单的人</a:t>
            </a:r>
            <a:r>
              <a:rPr lang="en-US" altLang="zh-CN" sz="2000" dirty="0">
                <a:latin typeface="华文黑体"/>
                <a:ea typeface="华文黑体"/>
              </a:rPr>
              <a:t>.</a:t>
            </a:r>
            <a:r>
              <a:rPr lang="zh-CN" altLang="en-US" sz="2000" dirty="0">
                <a:latin typeface="华文黑体"/>
                <a:ea typeface="华文黑体"/>
              </a:rPr>
              <a:t>这有一种主动性在里边</a:t>
            </a:r>
            <a:r>
              <a:rPr lang="en-US" altLang="zh-CN" sz="2000" dirty="0">
                <a:latin typeface="华文黑体"/>
                <a:ea typeface="华文黑体"/>
              </a:rPr>
              <a:t>,</a:t>
            </a:r>
            <a:r>
              <a:rPr lang="zh-CN" altLang="en-US" sz="2000" dirty="0">
                <a:latin typeface="华文黑体"/>
                <a:ea typeface="华文黑体"/>
              </a:rPr>
              <a:t>需要人员能将产品与服务创造性地推销</a:t>
            </a:r>
            <a:r>
              <a:rPr lang="zh-CN" altLang="en-US" sz="2000" dirty="0" smtClean="0">
                <a:latin typeface="华文黑体"/>
                <a:ea typeface="华文黑体"/>
              </a:rPr>
              <a:t>出去</a:t>
            </a:r>
            <a:r>
              <a:rPr lang="en-US" altLang="zh-CN" sz="2000" dirty="0">
                <a:latin typeface="华文黑体"/>
                <a:ea typeface="华文黑体"/>
              </a:rPr>
              <a:t>,</a:t>
            </a:r>
            <a:r>
              <a:rPr lang="zh-CN" altLang="en-US" sz="2000" dirty="0">
                <a:latin typeface="华文黑体"/>
                <a:ea typeface="华文黑体"/>
              </a:rPr>
              <a:t>让客户来了解产品</a:t>
            </a:r>
            <a:r>
              <a:rPr lang="en-US" altLang="zh-CN" sz="2000" dirty="0">
                <a:latin typeface="华文黑体"/>
                <a:ea typeface="华文黑体"/>
              </a:rPr>
              <a:t>,</a:t>
            </a:r>
            <a:r>
              <a:rPr lang="zh-CN" altLang="en-US" sz="2000" dirty="0">
                <a:latin typeface="华文黑体"/>
                <a:ea typeface="华文黑体"/>
              </a:rPr>
              <a:t>真正愿意使用自己公司的产品</a:t>
            </a:r>
            <a:r>
              <a:rPr lang="en-US" altLang="zh-CN" sz="2000" dirty="0">
                <a:latin typeface="华文黑体"/>
                <a:ea typeface="华文黑体"/>
              </a:rPr>
              <a:t>,</a:t>
            </a:r>
            <a:r>
              <a:rPr lang="zh-CN" altLang="en-US" sz="2000" dirty="0">
                <a:latin typeface="华文黑体"/>
                <a:ea typeface="华文黑体"/>
              </a:rPr>
              <a:t>这种称为得到订单的人</a:t>
            </a:r>
            <a:r>
              <a:rPr lang="en-US" altLang="zh-CN" sz="2000" dirty="0">
                <a:latin typeface="华文黑体"/>
                <a:ea typeface="华文黑体"/>
              </a:rPr>
              <a:t>,</a:t>
            </a:r>
            <a:r>
              <a:rPr lang="zh-CN" altLang="en-US" sz="2000" dirty="0" smtClean="0">
                <a:latin typeface="华文黑体"/>
                <a:ea typeface="华文黑体"/>
              </a:rPr>
              <a:t>在很多领域</a:t>
            </a:r>
            <a:r>
              <a:rPr lang="zh-Hant" altLang="en-US" sz="2000" dirty="0" smtClean="0">
                <a:latin typeface="华文黑体"/>
                <a:ea typeface="华文黑体"/>
              </a:rPr>
              <a:t>都</a:t>
            </a:r>
            <a:r>
              <a:rPr lang="zh-Hant" altLang="en-US" sz="2000" dirty="0">
                <a:latin typeface="华文黑体"/>
                <a:ea typeface="华文黑体"/>
              </a:rPr>
              <a:t>有</a:t>
            </a:r>
            <a:r>
              <a:rPr lang="en-US" altLang="zh-Hant"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布道式推销</a:t>
            </a:r>
            <a:r>
              <a:rPr lang="en-US" altLang="zh-CN" sz="2000" dirty="0">
                <a:latin typeface="华文黑体"/>
                <a:ea typeface="华文黑体"/>
              </a:rPr>
              <a:t>.</a:t>
            </a:r>
            <a:r>
              <a:rPr lang="zh-CN" altLang="en-US" sz="2000" dirty="0">
                <a:latin typeface="华文黑体"/>
                <a:ea typeface="华文黑体"/>
              </a:rPr>
              <a:t>布道是一个宗教上的术语</a:t>
            </a:r>
            <a:r>
              <a:rPr lang="en-US" altLang="zh-CN" sz="2000" dirty="0">
                <a:latin typeface="华文黑体"/>
                <a:ea typeface="华文黑体"/>
              </a:rPr>
              <a:t>,</a:t>
            </a:r>
            <a:r>
              <a:rPr lang="zh-CN" altLang="en-US" sz="2000" dirty="0">
                <a:latin typeface="华文黑体"/>
                <a:ea typeface="华文黑体"/>
              </a:rPr>
              <a:t>它宣传产品的特点、精神</a:t>
            </a:r>
            <a:r>
              <a:rPr lang="en-US" altLang="zh-CN" sz="2000" dirty="0">
                <a:latin typeface="华文黑体"/>
                <a:ea typeface="华文黑体"/>
              </a:rPr>
              <a:t>,</a:t>
            </a:r>
            <a:r>
              <a:rPr lang="zh-CN" altLang="en-US" sz="2000" dirty="0">
                <a:latin typeface="华文黑体"/>
                <a:ea typeface="华文黑体"/>
              </a:rPr>
              <a:t>甚至宣传企业</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14941443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73697" cy="1077218"/>
          </a:xfrm>
          <a:prstGeom prst="rect">
            <a:avLst/>
          </a:prstGeom>
        </p:spPr>
        <p:txBody>
          <a:bodyPr wrap="squar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人员销售</a:t>
            </a:r>
            <a:endParaRPr lang="zh-CN" altLang="en-US" sz="3200" b="1" dirty="0">
              <a:solidFill>
                <a:srgbClr val="17695D"/>
              </a:solidFill>
              <a:latin typeface="微软雅黑" panose="020B0503020204020204" pitchFamily="34" charset="-122"/>
              <a:ea typeface="微软雅黑" panose="020B0503020204020204" pitchFamily="34" charset="-122"/>
            </a:endParaRP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6" y="588874"/>
            <a:ext cx="8754532" cy="3231654"/>
          </a:xfrm>
          <a:prstGeom prst="rect">
            <a:avLst/>
          </a:prstGeom>
          <a:noFill/>
        </p:spPr>
        <p:txBody>
          <a:bodyPr wrap="square" rtlCol="0">
            <a:spAutoFit/>
          </a:bodyPr>
          <a:lstStyle/>
          <a:p>
            <a:r>
              <a:rPr lang="zh-CN" altLang="en-US" sz="2400" dirty="0">
                <a:latin typeface="华文黑体"/>
                <a:ea typeface="华文黑体"/>
              </a:rPr>
              <a:t>二、销售队伍的区别与</a:t>
            </a:r>
            <a:r>
              <a:rPr lang="zh-CN" altLang="en-US" sz="2400" dirty="0" smtClean="0">
                <a:latin typeface="华文黑体"/>
                <a:ea typeface="华文黑体"/>
              </a:rPr>
              <a:t>作用</a:t>
            </a:r>
            <a:endParaRPr lang="en-US" altLang="zh-CN" sz="24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人员销售与广告的区别</a:t>
            </a:r>
          </a:p>
          <a:p>
            <a:pPr indent="541338"/>
            <a:r>
              <a:rPr lang="zh-CN" altLang="en-US" sz="2000" dirty="0">
                <a:latin typeface="华文黑体"/>
                <a:ea typeface="华文黑体"/>
              </a:rPr>
              <a:t>广告是单向的</a:t>
            </a:r>
            <a:r>
              <a:rPr lang="en-US" altLang="zh-CN" sz="2000" dirty="0">
                <a:latin typeface="华文黑体"/>
                <a:ea typeface="华文黑体"/>
              </a:rPr>
              <a:t>,</a:t>
            </a:r>
            <a:r>
              <a:rPr lang="zh-CN" altLang="en-US" sz="2000" dirty="0">
                <a:latin typeface="华文黑体"/>
                <a:ea typeface="华文黑体"/>
              </a:rPr>
              <a:t>它只是播放广告</a:t>
            </a:r>
            <a:r>
              <a:rPr lang="en-US" altLang="zh-CN" sz="2000" dirty="0">
                <a:latin typeface="华文黑体"/>
                <a:ea typeface="华文黑体"/>
              </a:rPr>
              <a:t>,</a:t>
            </a:r>
            <a:r>
              <a:rPr lang="zh-CN" altLang="en-US" sz="2000" dirty="0">
                <a:latin typeface="华文黑体"/>
                <a:ea typeface="华文黑体"/>
              </a:rPr>
              <a:t>至于谁在看</a:t>
            </a:r>
            <a:r>
              <a:rPr lang="en-US" altLang="zh-CN" sz="2000" dirty="0">
                <a:latin typeface="华文黑体"/>
                <a:ea typeface="华文黑体"/>
              </a:rPr>
              <a:t>,</a:t>
            </a:r>
            <a:r>
              <a:rPr lang="zh-CN" altLang="en-US" sz="2000" dirty="0">
                <a:latin typeface="华文黑体"/>
                <a:ea typeface="华文黑体"/>
              </a:rPr>
              <a:t>哪些人接受这些广告信息</a:t>
            </a:r>
            <a:r>
              <a:rPr lang="en-US" altLang="zh-CN" sz="2000" dirty="0">
                <a:latin typeface="华文黑体"/>
                <a:ea typeface="华文黑体"/>
              </a:rPr>
              <a:t>,</a:t>
            </a:r>
            <a:r>
              <a:rPr lang="zh-CN" altLang="en-US" sz="2000" dirty="0">
                <a:latin typeface="华文黑体"/>
                <a:ea typeface="华文黑体"/>
              </a:rPr>
              <a:t>它是不能</a:t>
            </a:r>
            <a:r>
              <a:rPr lang="zh-CN" altLang="en-US" sz="2000" dirty="0" smtClean="0">
                <a:latin typeface="华文黑体"/>
                <a:ea typeface="华文黑体"/>
              </a:rPr>
              <a:t>控制的</a:t>
            </a:r>
            <a:r>
              <a:rPr lang="en-US" altLang="zh-CN" sz="2000" dirty="0">
                <a:latin typeface="华文黑体"/>
                <a:ea typeface="华文黑体"/>
              </a:rPr>
              <a:t>,</a:t>
            </a:r>
            <a:r>
              <a:rPr lang="zh-CN" altLang="en-US" sz="2000" dirty="0">
                <a:latin typeface="华文黑体"/>
                <a:ea typeface="华文黑体"/>
              </a:rPr>
              <a:t>它同目标消费群体进行的是一种非人员交流</a:t>
            </a:r>
            <a:r>
              <a:rPr lang="en-US" altLang="zh-CN" sz="2000" dirty="0">
                <a:latin typeface="华文黑体"/>
                <a:ea typeface="华文黑体"/>
              </a:rPr>
              <a:t>,</a:t>
            </a:r>
            <a:r>
              <a:rPr lang="zh-CN" altLang="en-US" sz="2000" dirty="0">
                <a:latin typeface="华文黑体"/>
                <a:ea typeface="华文黑体"/>
              </a:rPr>
              <a:t>不是双向的</a:t>
            </a:r>
            <a:r>
              <a:rPr lang="en-US" altLang="zh-CN" sz="2000" dirty="0" smtClean="0">
                <a:latin typeface="华文黑体"/>
                <a:ea typeface="华文黑体"/>
              </a:rPr>
              <a:t>.</a:t>
            </a:r>
          </a:p>
          <a:p>
            <a:pPr indent="541338"/>
            <a:r>
              <a:rPr lang="zh-CN" altLang="en-US" sz="2000" dirty="0">
                <a:latin typeface="华文黑体"/>
                <a:ea typeface="华文黑体"/>
              </a:rPr>
              <a:t>人员销售是促销组合中一种人与人之间直接接触进行推销的方式</a:t>
            </a:r>
            <a:r>
              <a:rPr lang="en-US" altLang="zh-CN" sz="2000" dirty="0">
                <a:latin typeface="华文黑体"/>
                <a:ea typeface="华文黑体"/>
              </a:rPr>
              <a:t>,</a:t>
            </a:r>
            <a:r>
              <a:rPr lang="zh-CN" altLang="en-US" sz="2000" dirty="0">
                <a:latin typeface="华文黑体"/>
                <a:ea typeface="华文黑体"/>
              </a:rPr>
              <a:t>是双向的</a:t>
            </a:r>
            <a:r>
              <a:rPr lang="en-US" altLang="zh-CN" sz="2000" dirty="0">
                <a:latin typeface="华文黑体"/>
                <a:ea typeface="华文黑体"/>
              </a:rPr>
              <a:t>,</a:t>
            </a:r>
            <a:r>
              <a:rPr lang="zh-CN" altLang="en-US" sz="2000" dirty="0">
                <a:latin typeface="华文黑体"/>
                <a:ea typeface="华文黑体"/>
              </a:rPr>
              <a:t>消费者</a:t>
            </a:r>
            <a:r>
              <a:rPr lang="zh-CN" altLang="en-US" sz="2000" dirty="0" smtClean="0">
                <a:latin typeface="华文黑体"/>
                <a:ea typeface="华文黑体"/>
              </a:rPr>
              <a:t>或者顾客</a:t>
            </a:r>
            <a:r>
              <a:rPr lang="zh-CN" altLang="en-US" sz="2000" dirty="0">
                <a:latin typeface="华文黑体"/>
                <a:ea typeface="华文黑体"/>
              </a:rPr>
              <a:t>、客户与推销员之间是一对一的</a:t>
            </a:r>
            <a:r>
              <a:rPr lang="en-US" altLang="zh-CN" sz="2000" dirty="0">
                <a:latin typeface="华文黑体"/>
                <a:ea typeface="华文黑体"/>
              </a:rPr>
              <a:t>,</a:t>
            </a:r>
            <a:r>
              <a:rPr lang="zh-CN" altLang="en-US" sz="2000" dirty="0">
                <a:latin typeface="华文黑体"/>
                <a:ea typeface="华文黑体"/>
              </a:rPr>
              <a:t>在推销员和每一个消费者之间进行个别交流</a:t>
            </a:r>
            <a:r>
              <a:rPr lang="en-US" altLang="zh-CN" sz="2000" dirty="0">
                <a:latin typeface="华文黑体"/>
                <a:ea typeface="华文黑体"/>
              </a:rPr>
              <a:t>,</a:t>
            </a:r>
            <a:r>
              <a:rPr lang="zh-CN" altLang="en-US" sz="2000" dirty="0" smtClean="0">
                <a:latin typeface="华文黑体"/>
                <a:ea typeface="华文黑体"/>
              </a:rPr>
              <a:t>无论是面对面的</a:t>
            </a:r>
            <a:r>
              <a:rPr lang="en-US" altLang="zh-CN" sz="2000" dirty="0">
                <a:latin typeface="华文黑体"/>
                <a:ea typeface="华文黑体"/>
              </a:rPr>
              <a:t>,</a:t>
            </a:r>
            <a:r>
              <a:rPr lang="zh-CN" altLang="en-US" sz="2000" dirty="0">
                <a:latin typeface="华文黑体"/>
                <a:ea typeface="华文黑体"/>
              </a:rPr>
              <a:t>还是通过电视会议或其他方式</a:t>
            </a:r>
            <a:r>
              <a:rPr lang="en-US" altLang="zh-CN" sz="2000" dirty="0">
                <a:latin typeface="华文黑体"/>
                <a:ea typeface="华文黑体"/>
              </a:rPr>
              <a:t>.</a:t>
            </a:r>
            <a:r>
              <a:rPr lang="zh-CN" altLang="en-US" sz="2000" dirty="0">
                <a:latin typeface="华文黑体"/>
                <a:ea typeface="华文黑体"/>
              </a:rPr>
              <a:t>在交流过程中</a:t>
            </a:r>
            <a:r>
              <a:rPr lang="en-US" altLang="zh-CN" sz="2000" dirty="0">
                <a:latin typeface="华文黑体"/>
                <a:ea typeface="华文黑体"/>
              </a:rPr>
              <a:t>,</a:t>
            </a:r>
            <a:r>
              <a:rPr lang="zh-CN" altLang="en-US" sz="2000" dirty="0">
                <a:latin typeface="华文黑体"/>
                <a:ea typeface="华文黑体"/>
              </a:rPr>
              <a:t>不仅宣传了产品的问题</a:t>
            </a:r>
            <a:r>
              <a:rPr lang="en-US" altLang="zh-CN" sz="2000" dirty="0">
                <a:latin typeface="华文黑体"/>
                <a:ea typeface="华文黑体"/>
              </a:rPr>
              <a:t>,</a:t>
            </a:r>
            <a:r>
              <a:rPr lang="zh-CN" altLang="en-US" sz="2000" dirty="0" smtClean="0">
                <a:latin typeface="华文黑体"/>
                <a:ea typeface="华文黑体"/>
              </a:rPr>
              <a:t>同时还建立了人员</a:t>
            </a:r>
            <a:r>
              <a:rPr lang="zh-CN" altLang="en-US" sz="2000" dirty="0">
                <a:latin typeface="华文黑体"/>
                <a:ea typeface="华文黑体"/>
              </a:rPr>
              <a:t>感情、私人关系</a:t>
            </a:r>
            <a:r>
              <a:rPr lang="en-US" altLang="zh-CN" sz="2000" dirty="0" smtClean="0">
                <a:latin typeface="华文黑体"/>
                <a:ea typeface="华文黑体"/>
              </a:rPr>
              <a:t>.</a:t>
            </a:r>
          </a:p>
          <a:p>
            <a:pPr indent="541338"/>
            <a:r>
              <a:rPr lang="zh-CN" altLang="en-US" sz="2000" dirty="0">
                <a:latin typeface="华文黑体"/>
                <a:ea typeface="华文黑体"/>
              </a:rPr>
              <a:t>一般在较为复杂的销售形势下</a:t>
            </a:r>
            <a:r>
              <a:rPr lang="en-US" altLang="zh-CN" sz="2000" dirty="0">
                <a:latin typeface="华文黑体"/>
                <a:ea typeface="华文黑体"/>
              </a:rPr>
              <a:t>,</a:t>
            </a:r>
            <a:r>
              <a:rPr lang="zh-CN" altLang="en-US" sz="2000" dirty="0">
                <a:latin typeface="华文黑体"/>
                <a:ea typeface="华文黑体"/>
              </a:rPr>
              <a:t>人员销售比广告的作用更大、更为有效</a:t>
            </a:r>
            <a:r>
              <a:rPr lang="en-US" altLang="zh-CN" sz="2000" dirty="0">
                <a:latin typeface="华文黑体"/>
                <a:ea typeface="华文黑体"/>
              </a:rPr>
              <a:t>.</a:t>
            </a:r>
          </a:p>
        </p:txBody>
      </p:sp>
    </p:spTree>
    <p:extLst>
      <p:ext uri="{BB962C8B-B14F-4D97-AF65-F5344CB8AC3E}">
        <p14:creationId xmlns:p14="http://schemas.microsoft.com/office/powerpoint/2010/main" val="266959573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73697" cy="1077218"/>
          </a:xfrm>
          <a:prstGeom prst="rect">
            <a:avLst/>
          </a:prstGeom>
        </p:spPr>
        <p:txBody>
          <a:bodyPr wrap="squar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人员销售</a:t>
            </a:r>
            <a:endParaRPr lang="zh-CN" altLang="en-US" sz="3200" b="1" dirty="0">
              <a:solidFill>
                <a:srgbClr val="17695D"/>
              </a:solidFill>
              <a:latin typeface="微软雅黑" panose="020B0503020204020204" pitchFamily="34" charset="-122"/>
              <a:ea typeface="微软雅黑" panose="020B0503020204020204" pitchFamily="34" charset="-122"/>
            </a:endParaRP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6" y="588874"/>
            <a:ext cx="8754532" cy="4462760"/>
          </a:xfrm>
          <a:prstGeom prst="rect">
            <a:avLst/>
          </a:prstGeom>
          <a:noFill/>
        </p:spPr>
        <p:txBody>
          <a:bodyPr wrap="square" rtlCol="0">
            <a:spAutoFit/>
          </a:bodyPr>
          <a:lstStyle/>
          <a:p>
            <a:r>
              <a:rPr lang="zh-CN" altLang="en-US" sz="2400" dirty="0">
                <a:latin typeface="华文黑体"/>
                <a:ea typeface="华文黑体"/>
              </a:rPr>
              <a:t>二、销售队伍的区别与</a:t>
            </a:r>
            <a:r>
              <a:rPr lang="zh-CN" altLang="en-US" sz="2400" dirty="0" smtClean="0">
                <a:latin typeface="华文黑体"/>
                <a:ea typeface="华文黑体"/>
              </a:rPr>
              <a:t>作用</a:t>
            </a:r>
            <a:endParaRPr lang="en-US" altLang="zh-CN" sz="24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销售队伍的</a:t>
            </a:r>
            <a:r>
              <a:rPr lang="zh-CN" altLang="en-US" sz="2000" dirty="0" smtClean="0">
                <a:latin typeface="华文黑体"/>
                <a:ea typeface="华文黑体"/>
              </a:rPr>
              <a:t>作用</a:t>
            </a:r>
            <a:endParaRPr lang="en-US" altLang="zh-CN" sz="2000" dirty="0" smtClean="0">
              <a:latin typeface="华文黑体"/>
              <a:ea typeface="华文黑体"/>
            </a:endParaRPr>
          </a:p>
          <a:p>
            <a:pPr indent="541338"/>
            <a:r>
              <a:rPr lang="zh-CN" altLang="en-US" sz="2000" dirty="0">
                <a:latin typeface="华文黑体"/>
                <a:ea typeface="华文黑体"/>
              </a:rPr>
              <a:t>销售队伍在公司与消费者、客户中间起着纽带作用</a:t>
            </a:r>
            <a:r>
              <a:rPr lang="en-US" altLang="zh-CN" sz="2000" dirty="0">
                <a:latin typeface="华文黑体"/>
                <a:ea typeface="华文黑体"/>
              </a:rPr>
              <a:t>,</a:t>
            </a:r>
            <a:r>
              <a:rPr lang="zh-CN" altLang="en-US" sz="2000" dirty="0">
                <a:latin typeface="华文黑体"/>
                <a:ea typeface="华文黑体"/>
              </a:rPr>
              <a:t>它的作用与其他部门不同</a:t>
            </a:r>
            <a:r>
              <a:rPr lang="en-US" altLang="zh-CN" sz="2000" dirty="0">
                <a:latin typeface="华文黑体"/>
                <a:ea typeface="华文黑体"/>
              </a:rPr>
              <a:t>,</a:t>
            </a:r>
            <a:r>
              <a:rPr lang="zh-CN" altLang="en-US" sz="2000" dirty="0" smtClean="0">
                <a:latin typeface="华文黑体"/>
                <a:ea typeface="华文黑体"/>
              </a:rPr>
              <a:t>它既服务于卖</a:t>
            </a:r>
            <a:r>
              <a:rPr lang="zh-CN" altLang="en-US" sz="2000" dirty="0">
                <a:latin typeface="华文黑体"/>
                <a:ea typeface="华文黑体"/>
              </a:rPr>
              <a:t>者又服务于买者</a:t>
            </a:r>
            <a:r>
              <a:rPr lang="en-US" altLang="zh-CN" sz="2000" dirty="0">
                <a:latin typeface="华文黑体"/>
                <a:ea typeface="华文黑体"/>
              </a:rPr>
              <a:t>,</a:t>
            </a:r>
            <a:r>
              <a:rPr lang="zh-CN" altLang="en-US" sz="2000" dirty="0">
                <a:latin typeface="华文黑体"/>
                <a:ea typeface="华文黑体"/>
              </a:rPr>
              <a:t>是双向的</a:t>
            </a:r>
            <a:r>
              <a:rPr lang="en-US" altLang="zh-CN" sz="2000" dirty="0">
                <a:latin typeface="华文黑体"/>
                <a:ea typeface="华文黑体"/>
              </a:rPr>
              <a:t>.</a:t>
            </a:r>
            <a:r>
              <a:rPr lang="zh-CN" altLang="en-US" sz="2000" dirty="0">
                <a:latin typeface="华文黑体"/>
                <a:ea typeface="华文黑体"/>
              </a:rPr>
              <a:t>那么</a:t>
            </a:r>
            <a:r>
              <a:rPr lang="en-US" altLang="zh-CN" sz="2000" dirty="0">
                <a:latin typeface="华文黑体"/>
                <a:ea typeface="华文黑体"/>
              </a:rPr>
              <a:t>,</a:t>
            </a:r>
            <a:r>
              <a:rPr lang="zh-CN" altLang="en-US" sz="2000" dirty="0">
                <a:latin typeface="华文黑体"/>
                <a:ea typeface="华文黑体"/>
              </a:rPr>
              <a:t>怎样来理解它既服务于卖者又服务于买者呢</a:t>
            </a:r>
            <a:r>
              <a:rPr lang="en-US" altLang="zh-CN" sz="2000" dirty="0" smtClean="0">
                <a:latin typeface="华文黑体"/>
                <a:ea typeface="华文黑体"/>
              </a:rPr>
              <a:t>?</a:t>
            </a:r>
          </a:p>
          <a:p>
            <a:pPr indent="541338"/>
            <a:r>
              <a:rPr lang="zh-CN" altLang="en-US" sz="2000" dirty="0" smtClean="0">
                <a:latin typeface="华文黑体"/>
                <a:ea typeface="华文黑体"/>
              </a:rPr>
              <a:t>对消费</a:t>
            </a:r>
            <a:r>
              <a:rPr lang="zh-CN" altLang="en-US" sz="2000" dirty="0">
                <a:latin typeface="华文黑体"/>
                <a:ea typeface="华文黑体"/>
              </a:rPr>
              <a:t>者而言</a:t>
            </a:r>
            <a:r>
              <a:rPr lang="en-US" altLang="zh-CN" sz="2000" dirty="0">
                <a:latin typeface="华文黑体"/>
                <a:ea typeface="华文黑体"/>
              </a:rPr>
              <a:t>,</a:t>
            </a:r>
            <a:r>
              <a:rPr lang="zh-CN" altLang="en-US" sz="2000" dirty="0">
                <a:latin typeface="华文黑体"/>
                <a:ea typeface="华文黑体"/>
              </a:rPr>
              <a:t>销售人员代表公司</a:t>
            </a:r>
            <a:r>
              <a:rPr lang="en-US" altLang="zh-CN" sz="2000" dirty="0">
                <a:latin typeface="华文黑体"/>
                <a:ea typeface="华文黑体"/>
              </a:rPr>
              <a:t>,</a:t>
            </a:r>
            <a:r>
              <a:rPr lang="zh-CN" altLang="en-US" sz="2000" dirty="0">
                <a:latin typeface="华文黑体"/>
                <a:ea typeface="华文黑体"/>
              </a:rPr>
              <a:t>作为公司的一员</a:t>
            </a:r>
            <a:r>
              <a:rPr lang="en-US" altLang="zh-CN" sz="2000" dirty="0">
                <a:latin typeface="华文黑体"/>
                <a:ea typeface="华文黑体"/>
              </a:rPr>
              <a:t>,</a:t>
            </a:r>
            <a:r>
              <a:rPr lang="zh-CN" altLang="en-US" sz="2000" dirty="0">
                <a:latin typeface="华文黑体"/>
                <a:ea typeface="华文黑体"/>
              </a:rPr>
              <a:t>他的表现好坏</a:t>
            </a:r>
            <a:r>
              <a:rPr lang="en-US" altLang="zh-CN" sz="2000" dirty="0">
                <a:latin typeface="华文黑体"/>
                <a:ea typeface="华文黑体"/>
              </a:rPr>
              <a:t>,</a:t>
            </a:r>
            <a:r>
              <a:rPr lang="zh-CN" altLang="en-US" sz="2000" dirty="0">
                <a:latin typeface="华文黑体"/>
                <a:ea typeface="华文黑体"/>
              </a:rPr>
              <a:t>他的举止行为</a:t>
            </a:r>
            <a:r>
              <a:rPr lang="en-US" altLang="zh-CN" sz="2000" dirty="0">
                <a:latin typeface="华文黑体"/>
                <a:ea typeface="华文黑体"/>
              </a:rPr>
              <a:t>,</a:t>
            </a:r>
            <a:r>
              <a:rPr lang="zh-CN" altLang="en-US" sz="2000" dirty="0" smtClean="0">
                <a:latin typeface="华文黑体"/>
                <a:ea typeface="华文黑体"/>
              </a:rPr>
              <a:t>他的素质和道德</a:t>
            </a:r>
            <a:r>
              <a:rPr lang="zh-CN" altLang="en-US" sz="2000" dirty="0">
                <a:latin typeface="华文黑体"/>
                <a:ea typeface="华文黑体"/>
              </a:rPr>
              <a:t>水平</a:t>
            </a:r>
            <a:r>
              <a:rPr lang="en-US" altLang="zh-CN" sz="2000" dirty="0">
                <a:latin typeface="华文黑体"/>
                <a:ea typeface="华文黑体"/>
              </a:rPr>
              <a:t>,</a:t>
            </a:r>
            <a:r>
              <a:rPr lang="zh-CN" altLang="en-US" sz="2000" dirty="0">
                <a:latin typeface="华文黑体"/>
                <a:ea typeface="华文黑体"/>
              </a:rPr>
              <a:t>直接影响到公司的形象</a:t>
            </a:r>
            <a:r>
              <a:rPr lang="en-US" altLang="zh-CN" sz="2000" dirty="0">
                <a:latin typeface="华文黑体"/>
                <a:ea typeface="华文黑体"/>
              </a:rPr>
              <a:t>.</a:t>
            </a:r>
            <a:r>
              <a:rPr lang="zh-CN" altLang="en-US" sz="2000" dirty="0">
                <a:latin typeface="华文黑体"/>
                <a:ea typeface="华文黑体"/>
              </a:rPr>
              <a:t>所以说</a:t>
            </a:r>
            <a:r>
              <a:rPr lang="en-US" altLang="zh-CN" sz="2000" dirty="0">
                <a:latin typeface="华文黑体"/>
                <a:ea typeface="华文黑体"/>
              </a:rPr>
              <a:t>,</a:t>
            </a:r>
            <a:r>
              <a:rPr lang="zh-CN" altLang="en-US" sz="2000" dirty="0">
                <a:latin typeface="华文黑体"/>
                <a:ea typeface="华文黑体"/>
              </a:rPr>
              <a:t>对消费者而言</a:t>
            </a:r>
            <a:r>
              <a:rPr lang="en-US" altLang="zh-CN" sz="2000" dirty="0">
                <a:latin typeface="华文黑体"/>
                <a:ea typeface="华文黑体"/>
              </a:rPr>
              <a:t>,</a:t>
            </a:r>
            <a:r>
              <a:rPr lang="zh-CN" altLang="en-US" sz="2000" dirty="0">
                <a:latin typeface="华文黑体"/>
                <a:ea typeface="华文黑体"/>
              </a:rPr>
              <a:t>消费者</a:t>
            </a:r>
            <a:r>
              <a:rPr lang="zh-CN" altLang="en-US" sz="2000" dirty="0" smtClean="0">
                <a:latin typeface="华文黑体"/>
                <a:ea typeface="华文黑体"/>
              </a:rPr>
              <a:t>接触的就是推销员</a:t>
            </a:r>
            <a:r>
              <a:rPr lang="en-US" altLang="zh-CN" sz="2000" dirty="0">
                <a:latin typeface="华文黑体"/>
                <a:ea typeface="华文黑体"/>
              </a:rPr>
              <a:t>,</a:t>
            </a:r>
            <a:r>
              <a:rPr lang="zh-CN" altLang="en-US" sz="2000" dirty="0">
                <a:latin typeface="华文黑体"/>
                <a:ea typeface="华文黑体"/>
              </a:rPr>
              <a:t>他认为某一个推销员如何</a:t>
            </a:r>
            <a:r>
              <a:rPr lang="en-US" altLang="zh-CN" sz="2000" dirty="0">
                <a:latin typeface="华文黑体"/>
                <a:ea typeface="华文黑体"/>
              </a:rPr>
              <a:t>,</a:t>
            </a:r>
            <a:r>
              <a:rPr lang="zh-CN" altLang="en-US" sz="2000" dirty="0">
                <a:latin typeface="华文黑体"/>
                <a:ea typeface="华文黑体"/>
              </a:rPr>
              <a:t>就会认为这个公司如何</a:t>
            </a:r>
            <a:r>
              <a:rPr lang="en-US" altLang="zh-CN" sz="2000" dirty="0" smtClean="0">
                <a:latin typeface="华文黑体"/>
                <a:ea typeface="华文黑体"/>
              </a:rPr>
              <a:t>.</a:t>
            </a:r>
          </a:p>
          <a:p>
            <a:pPr indent="541338"/>
            <a:r>
              <a:rPr lang="zh-CN" altLang="en-US" sz="2000" dirty="0" smtClean="0">
                <a:latin typeface="华文黑体"/>
                <a:ea typeface="华文黑体"/>
              </a:rPr>
              <a:t>反过</a:t>
            </a:r>
            <a:r>
              <a:rPr lang="zh-CN" altLang="en-US" sz="2000" dirty="0">
                <a:latin typeface="华文黑体"/>
                <a:ea typeface="华文黑体"/>
              </a:rPr>
              <a:t>来</a:t>
            </a:r>
            <a:r>
              <a:rPr lang="en-US" altLang="zh-CN" sz="2000" dirty="0">
                <a:latin typeface="华文黑体"/>
                <a:ea typeface="华文黑体"/>
              </a:rPr>
              <a:t>,</a:t>
            </a:r>
            <a:r>
              <a:rPr lang="zh-CN" altLang="en-US" sz="2000" dirty="0">
                <a:latin typeface="华文黑体"/>
                <a:ea typeface="华文黑体"/>
              </a:rPr>
              <a:t>对公司而言</a:t>
            </a:r>
            <a:r>
              <a:rPr lang="en-US" altLang="zh-CN" sz="2000" dirty="0">
                <a:latin typeface="华文黑体"/>
                <a:ea typeface="华文黑体"/>
              </a:rPr>
              <a:t>,</a:t>
            </a:r>
            <a:r>
              <a:rPr lang="zh-CN" altLang="en-US" sz="2000" dirty="0">
                <a:latin typeface="华文黑体"/>
                <a:ea typeface="华文黑体"/>
              </a:rPr>
              <a:t>销售人员又代表消费者</a:t>
            </a:r>
            <a:r>
              <a:rPr lang="en-US" altLang="zh-CN" sz="2000" dirty="0">
                <a:latin typeface="华文黑体"/>
                <a:ea typeface="华文黑体"/>
              </a:rPr>
              <a:t>.</a:t>
            </a:r>
            <a:r>
              <a:rPr lang="zh-CN" altLang="en-US" sz="2000" dirty="0">
                <a:latin typeface="华文黑体"/>
                <a:ea typeface="华文黑体"/>
              </a:rPr>
              <a:t>这怎么理解呢</a:t>
            </a:r>
            <a:r>
              <a:rPr lang="en-US" altLang="zh-CN" sz="2000" dirty="0">
                <a:latin typeface="华文黑体"/>
                <a:ea typeface="华文黑体"/>
              </a:rPr>
              <a:t>? </a:t>
            </a:r>
            <a:r>
              <a:rPr lang="zh-CN" altLang="en-US" sz="2000" dirty="0" smtClean="0">
                <a:latin typeface="华文黑体"/>
                <a:ea typeface="华文黑体"/>
              </a:rPr>
              <a:t>意思是推销员最理解消费</a:t>
            </a:r>
            <a:r>
              <a:rPr lang="zh-CN" altLang="en-US" sz="2000" dirty="0">
                <a:latin typeface="华文黑体"/>
                <a:ea typeface="华文黑体"/>
              </a:rPr>
              <a:t>者的需求</a:t>
            </a:r>
            <a:r>
              <a:rPr lang="en-US" altLang="zh-CN" sz="2000" dirty="0">
                <a:latin typeface="华文黑体"/>
                <a:ea typeface="华文黑体"/>
              </a:rPr>
              <a:t>,</a:t>
            </a:r>
            <a:r>
              <a:rPr lang="zh-CN" altLang="en-US" sz="2000" dirty="0">
                <a:latin typeface="华文黑体"/>
                <a:ea typeface="华文黑体"/>
              </a:rPr>
              <a:t>消费者的某些需求、建议可以通过推销员来向公司进行反映</a:t>
            </a:r>
            <a:r>
              <a:rPr lang="en-US" altLang="zh-CN" sz="2000" dirty="0">
                <a:latin typeface="华文黑体"/>
                <a:ea typeface="华文黑体"/>
              </a:rPr>
              <a:t>,</a:t>
            </a:r>
            <a:r>
              <a:rPr lang="zh-CN" altLang="en-US" sz="2000" dirty="0" smtClean="0">
                <a:latin typeface="华文黑体"/>
                <a:ea typeface="华文黑体"/>
              </a:rPr>
              <a:t>同时公司也可以通过推销员来了解消费者</a:t>
            </a:r>
            <a:r>
              <a:rPr lang="en-US" altLang="zh-CN" sz="2000" dirty="0">
                <a:latin typeface="华文黑体"/>
                <a:ea typeface="华文黑体"/>
              </a:rPr>
              <a:t>.</a:t>
            </a:r>
          </a:p>
          <a:p>
            <a:pPr indent="541338"/>
            <a:r>
              <a:rPr lang="zh-CN" altLang="en-US" sz="2000" dirty="0">
                <a:latin typeface="华文黑体"/>
                <a:ea typeface="华文黑体"/>
              </a:rPr>
              <a:t>销售人员必须充当一个在卖者和买者之间调整相互关系的“</a:t>
            </a:r>
            <a:r>
              <a:rPr lang="zh-CN" altLang="en-US" sz="2000" dirty="0" smtClean="0">
                <a:latin typeface="华文黑体"/>
                <a:ea typeface="华文黑体"/>
              </a:rPr>
              <a:t>客户经理</a:t>
            </a:r>
            <a:r>
              <a:rPr lang="zh-CN" altLang="en-US" sz="2000" dirty="0">
                <a:latin typeface="华文黑体"/>
                <a:ea typeface="华文黑体"/>
              </a:rPr>
              <a:t>”的角色</a:t>
            </a:r>
            <a:r>
              <a:rPr lang="en-US" altLang="zh-CN" sz="2000" dirty="0">
                <a:latin typeface="华文黑体"/>
                <a:ea typeface="华文黑体"/>
              </a:rPr>
              <a:t>.</a:t>
            </a:r>
          </a:p>
        </p:txBody>
      </p:sp>
    </p:spTree>
    <p:extLst>
      <p:ext uri="{BB962C8B-B14F-4D97-AF65-F5344CB8AC3E}">
        <p14:creationId xmlns:p14="http://schemas.microsoft.com/office/powerpoint/2010/main" val="94956259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934767" y="2036809"/>
            <a:ext cx="3057247" cy="1077218"/>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92849067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842873"/>
            <a:ext cx="8415865" cy="3046988"/>
          </a:xfrm>
          <a:prstGeom prst="rect">
            <a:avLst/>
          </a:prstGeom>
          <a:noFill/>
        </p:spPr>
        <p:txBody>
          <a:bodyPr wrap="square" rtlCol="0">
            <a:spAutoFit/>
          </a:bodyPr>
          <a:lstStyle/>
          <a:p>
            <a:pPr indent="541338"/>
            <a:r>
              <a:rPr lang="zh-CN" altLang="en-US" sz="2400" dirty="0" smtClean="0">
                <a:latin typeface="华文黑体"/>
                <a:ea typeface="华文黑体"/>
              </a:rPr>
              <a:t>销售队伍一般是由人员组</a:t>
            </a:r>
            <a:r>
              <a:rPr lang="zh-CN" altLang="en-US" sz="2400" dirty="0">
                <a:latin typeface="华文黑体"/>
                <a:ea typeface="华文黑体"/>
              </a:rPr>
              <a:t>成</a:t>
            </a:r>
            <a:r>
              <a:rPr lang="en-US" altLang="zh-CN" sz="2400" dirty="0">
                <a:latin typeface="华文黑体"/>
                <a:ea typeface="华文黑体"/>
              </a:rPr>
              <a:t>,</a:t>
            </a:r>
            <a:r>
              <a:rPr lang="zh-CN" altLang="en-US" sz="2400" dirty="0">
                <a:latin typeface="华文黑体"/>
                <a:ea typeface="华文黑体"/>
              </a:rPr>
              <a:t>而且这些人员往往是独立活动的</a:t>
            </a:r>
            <a:r>
              <a:rPr lang="en-US" altLang="zh-CN" sz="2400" dirty="0">
                <a:latin typeface="华文黑体"/>
                <a:ea typeface="华文黑体"/>
              </a:rPr>
              <a:t>,</a:t>
            </a:r>
            <a:r>
              <a:rPr lang="zh-CN" altLang="en-US" sz="2400" dirty="0" smtClean="0">
                <a:latin typeface="华文黑体"/>
                <a:ea typeface="华文黑体"/>
              </a:rPr>
              <a:t>我们很难见到推销员成帮结队地</a:t>
            </a:r>
            <a:r>
              <a:rPr lang="zh-CN" altLang="en-US" sz="2400" dirty="0">
                <a:latin typeface="华文黑体"/>
                <a:ea typeface="华文黑体"/>
              </a:rPr>
              <a:t>出去推销</a:t>
            </a:r>
            <a:r>
              <a:rPr lang="en-US" altLang="zh-CN" sz="2400" dirty="0">
                <a:latin typeface="华文黑体"/>
                <a:ea typeface="华文黑体"/>
              </a:rPr>
              <a:t>,</a:t>
            </a:r>
            <a:r>
              <a:rPr lang="zh-CN" altLang="en-US" sz="2400" dirty="0">
                <a:latin typeface="华文黑体"/>
                <a:ea typeface="华文黑体"/>
              </a:rPr>
              <a:t>一般都是单独行动</a:t>
            </a:r>
            <a:r>
              <a:rPr lang="en-US" altLang="zh-CN" sz="2400" dirty="0">
                <a:latin typeface="华文黑体"/>
                <a:ea typeface="华文黑体"/>
              </a:rPr>
              <a:t>,</a:t>
            </a:r>
            <a:r>
              <a:rPr lang="zh-CN" altLang="en-US" sz="2400" dirty="0">
                <a:latin typeface="华文黑体"/>
                <a:ea typeface="华文黑体"/>
              </a:rPr>
              <a:t>而且推销员的这种管理建设</a:t>
            </a:r>
            <a:r>
              <a:rPr lang="en-US" altLang="zh-CN" sz="2400" dirty="0">
                <a:latin typeface="华文黑体"/>
                <a:ea typeface="华文黑体"/>
              </a:rPr>
              <a:t>,</a:t>
            </a:r>
            <a:r>
              <a:rPr lang="zh-CN" altLang="en-US" sz="2400" dirty="0" smtClean="0">
                <a:latin typeface="华文黑体"/>
                <a:ea typeface="华文黑体"/>
              </a:rPr>
              <a:t>往往是某一个推销员负责某一范围</a:t>
            </a:r>
            <a:r>
              <a:rPr lang="zh-CN" altLang="en-US" sz="2400" dirty="0">
                <a:latin typeface="华文黑体"/>
                <a:ea typeface="华文黑体"/>
              </a:rPr>
              <a:t>内的所有客户</a:t>
            </a:r>
            <a:r>
              <a:rPr lang="en-US" altLang="zh-CN" sz="2400" dirty="0">
                <a:latin typeface="华文黑体"/>
                <a:ea typeface="华文黑体"/>
              </a:rPr>
              <a:t>,</a:t>
            </a:r>
            <a:r>
              <a:rPr lang="zh-CN" altLang="en-US" sz="2400" dirty="0">
                <a:latin typeface="华文黑体"/>
                <a:ea typeface="华文黑体"/>
              </a:rPr>
              <a:t>这就是说</a:t>
            </a:r>
            <a:r>
              <a:rPr lang="en-US" altLang="zh-CN" sz="2400" dirty="0">
                <a:latin typeface="华文黑体"/>
                <a:ea typeface="华文黑体"/>
              </a:rPr>
              <a:t>,</a:t>
            </a:r>
            <a:r>
              <a:rPr lang="zh-CN" altLang="en-US" sz="2400" dirty="0">
                <a:latin typeface="华文黑体"/>
                <a:ea typeface="华文黑体"/>
              </a:rPr>
              <a:t>对这种独立行动的销售队伍</a:t>
            </a:r>
            <a:r>
              <a:rPr lang="en-US" altLang="zh-CN" sz="2400" dirty="0">
                <a:latin typeface="华文黑体"/>
                <a:ea typeface="华文黑体"/>
              </a:rPr>
              <a:t>,</a:t>
            </a:r>
            <a:r>
              <a:rPr lang="zh-CN" altLang="en-US" sz="2400" dirty="0" smtClean="0">
                <a:latin typeface="华文黑体"/>
                <a:ea typeface="华文黑体"/>
              </a:rPr>
              <a:t>企业应该有一个比较有效</a:t>
            </a:r>
            <a:r>
              <a:rPr lang="zh-CN" altLang="en-US" sz="2400" dirty="0">
                <a:latin typeface="华文黑体"/>
                <a:ea typeface="华文黑体"/>
              </a:rPr>
              <a:t>的管理制度和流程</a:t>
            </a:r>
            <a:r>
              <a:rPr lang="en-US" altLang="zh-CN" sz="2400" dirty="0">
                <a:latin typeface="华文黑体"/>
                <a:ea typeface="华文黑体"/>
              </a:rPr>
              <a:t>.</a:t>
            </a:r>
          </a:p>
          <a:p>
            <a:pPr indent="541338"/>
            <a:r>
              <a:rPr lang="zh-CN" altLang="en-US" sz="2400" dirty="0">
                <a:latin typeface="华文黑体"/>
                <a:ea typeface="华文黑体"/>
              </a:rPr>
              <a:t>销售队伍的管理主要是对销售人员的活动进行分析、计划、实施和控制</a:t>
            </a:r>
            <a:r>
              <a:rPr lang="en-US" altLang="zh-CN" sz="2400" dirty="0">
                <a:latin typeface="华文黑体"/>
                <a:ea typeface="华文黑体"/>
              </a:rPr>
              <a:t>.</a:t>
            </a:r>
            <a:r>
              <a:rPr lang="zh-CN" altLang="en-US" sz="2400" dirty="0">
                <a:latin typeface="华文黑体"/>
                <a:ea typeface="华文黑体"/>
              </a:rPr>
              <a:t>它包括两个</a:t>
            </a:r>
            <a:r>
              <a:rPr lang="zh-CN" altLang="en-US" sz="2400" dirty="0" smtClean="0">
                <a:latin typeface="华文黑体"/>
                <a:ea typeface="华文黑体"/>
              </a:rPr>
              <a:t>方面</a:t>
            </a:r>
            <a:r>
              <a:rPr lang="en-US" altLang="zh-CN" sz="2400" dirty="0">
                <a:latin typeface="华文黑体"/>
                <a:ea typeface="华文黑体"/>
              </a:rPr>
              <a:t>:</a:t>
            </a:r>
            <a:r>
              <a:rPr lang="zh-CN" altLang="en-US" sz="2400" dirty="0">
                <a:latin typeface="华文黑体"/>
                <a:ea typeface="华文黑体"/>
              </a:rPr>
              <a:t>一个是销售人员策略和构成</a:t>
            </a:r>
            <a:r>
              <a:rPr lang="en-US" altLang="zh-CN" sz="2400" dirty="0">
                <a:latin typeface="华文黑体"/>
                <a:ea typeface="华文黑体"/>
              </a:rPr>
              <a:t>,</a:t>
            </a:r>
            <a:r>
              <a:rPr lang="zh-CN" altLang="en-US" sz="2400" dirty="0">
                <a:latin typeface="华文黑体"/>
                <a:ea typeface="华文黑体"/>
              </a:rPr>
              <a:t>另一个是销售人员的招募、选拔、培训、补充、</a:t>
            </a:r>
            <a:r>
              <a:rPr lang="zh-CN" altLang="en-US" sz="2400" dirty="0" smtClean="0">
                <a:latin typeface="华文黑体"/>
                <a:ea typeface="华文黑体"/>
              </a:rPr>
              <a:t>监督和评估等</a:t>
            </a:r>
            <a:r>
              <a:rPr lang="en-US" altLang="zh-CN" sz="2400" dirty="0">
                <a:latin typeface="华文黑体"/>
                <a:ea typeface="华文黑体"/>
              </a:rPr>
              <a:t>.</a:t>
            </a:r>
          </a:p>
        </p:txBody>
      </p:sp>
    </p:spTree>
    <p:extLst>
      <p:ext uri="{BB962C8B-B14F-4D97-AF65-F5344CB8AC3E}">
        <p14:creationId xmlns:p14="http://schemas.microsoft.com/office/powerpoint/2010/main" val="104271697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3404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销售队伍的管理</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1" y="588873"/>
            <a:ext cx="8415865" cy="4154983"/>
          </a:xfrm>
          <a:prstGeom prst="rect">
            <a:avLst/>
          </a:prstGeom>
          <a:noFill/>
        </p:spPr>
        <p:txBody>
          <a:bodyPr wrap="square" rtlCol="0">
            <a:spAutoFit/>
          </a:bodyPr>
          <a:lstStyle/>
          <a:p>
            <a:r>
              <a:rPr lang="zh-CN" altLang="en-US" sz="2400" dirty="0">
                <a:latin typeface="华文黑体"/>
                <a:ea typeface="华文黑体"/>
              </a:rPr>
              <a:t>一、设计销售人员策略及销售人员</a:t>
            </a:r>
            <a:r>
              <a:rPr lang="zh-CN" altLang="en-US" sz="2400" dirty="0" smtClean="0">
                <a:latin typeface="华文黑体"/>
                <a:ea typeface="华文黑体"/>
              </a:rPr>
              <a:t>的结构</a:t>
            </a:r>
            <a:endParaRPr lang="en-US" altLang="zh-CN" sz="24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销售队伍的结构</a:t>
            </a:r>
            <a:endParaRPr lang="en-US" altLang="zh-CN" sz="2000" dirty="0" smtClean="0">
              <a:latin typeface="华文黑体"/>
              <a:ea typeface="华文黑体"/>
            </a:endParaRPr>
          </a:p>
          <a:p>
            <a:pPr indent="541338"/>
            <a:r>
              <a:rPr lang="zh-CN" altLang="en-US" sz="2000" dirty="0" smtClean="0">
                <a:latin typeface="华文黑体"/>
                <a:ea typeface="华文黑体"/>
              </a:rPr>
              <a:t>一家公司可以根据许</a:t>
            </a:r>
            <a:r>
              <a:rPr lang="zh-CN" altLang="en-US" sz="2000" dirty="0">
                <a:latin typeface="华文黑体"/>
                <a:ea typeface="华文黑体"/>
              </a:rPr>
              <a:t>多方法中的任何一种对销售责任进行分工</a:t>
            </a:r>
            <a:r>
              <a:rPr lang="en-US" altLang="zh-CN" sz="2000" dirty="0">
                <a:latin typeface="华文黑体"/>
                <a:ea typeface="华文黑体"/>
              </a:rPr>
              <a:t>.</a:t>
            </a:r>
            <a:r>
              <a:rPr lang="zh-CN" altLang="en-US" sz="2000" dirty="0">
                <a:latin typeface="华文黑体"/>
                <a:ea typeface="华文黑体"/>
              </a:rPr>
              <a:t>如果这家公司只向</a:t>
            </a:r>
            <a:r>
              <a:rPr lang="zh-CN" altLang="en-US" sz="2000" dirty="0" smtClean="0">
                <a:latin typeface="华文黑体"/>
                <a:ea typeface="华文黑体"/>
              </a:rPr>
              <a:t>一家在许多地方拥有顾</a:t>
            </a:r>
            <a:r>
              <a:rPr lang="zh-CN" altLang="en-US" sz="2000" dirty="0">
                <a:latin typeface="华文黑体"/>
                <a:ea typeface="华文黑体"/>
              </a:rPr>
              <a:t>客的企业销售一种单一的产品</a:t>
            </a:r>
            <a:r>
              <a:rPr lang="en-US" altLang="zh-CN" sz="2000" dirty="0">
                <a:latin typeface="华文黑体"/>
                <a:ea typeface="华文黑体"/>
              </a:rPr>
              <a:t>,</a:t>
            </a:r>
            <a:r>
              <a:rPr lang="zh-CN" altLang="en-US" sz="2000" dirty="0">
                <a:latin typeface="华文黑体"/>
                <a:ea typeface="华文黑体"/>
              </a:rPr>
              <a:t>这就容易做出决定了</a:t>
            </a:r>
            <a:r>
              <a:rPr lang="en-US" altLang="zh-CN" sz="2000" dirty="0">
                <a:latin typeface="华文黑体"/>
                <a:ea typeface="华文黑体"/>
              </a:rPr>
              <a:t>.</a:t>
            </a:r>
            <a:r>
              <a:rPr lang="zh-CN" altLang="en-US" sz="2000" dirty="0">
                <a:latin typeface="华文黑体"/>
                <a:ea typeface="华文黑体"/>
              </a:rPr>
              <a:t>在这种情况下</a:t>
            </a:r>
            <a:r>
              <a:rPr lang="en-US" altLang="zh-CN" sz="2000" dirty="0" smtClean="0">
                <a:latin typeface="华文黑体"/>
                <a:ea typeface="华文黑体"/>
              </a:rPr>
              <a:t>,</a:t>
            </a:r>
            <a:r>
              <a:rPr lang="zh-CN" altLang="en-US" sz="2000" dirty="0" smtClean="0">
                <a:latin typeface="华文黑体"/>
                <a:ea typeface="华文黑体"/>
              </a:rPr>
              <a:t>这家公司将采用区域销售结构</a:t>
            </a:r>
            <a:r>
              <a:rPr lang="en-US" altLang="zh-CN" sz="2000" dirty="0">
                <a:latin typeface="华文黑体"/>
                <a:ea typeface="华文黑体"/>
              </a:rPr>
              <a:t>.</a:t>
            </a:r>
            <a:r>
              <a:rPr lang="zh-CN" altLang="en-US" sz="2000" dirty="0">
                <a:latin typeface="华文黑体"/>
                <a:ea typeface="华文黑体"/>
              </a:rPr>
              <a:t>然而</a:t>
            </a:r>
            <a:r>
              <a:rPr lang="en-US" altLang="zh-CN" sz="2000" dirty="0">
                <a:latin typeface="华文黑体"/>
                <a:ea typeface="华文黑体"/>
              </a:rPr>
              <a:t>,</a:t>
            </a:r>
            <a:r>
              <a:rPr lang="zh-CN" altLang="en-US" sz="2000" dirty="0">
                <a:latin typeface="华文黑体"/>
                <a:ea typeface="华文黑体"/>
              </a:rPr>
              <a:t>如果这家公司向各种各样的顾客销售多种产品</a:t>
            </a:r>
            <a:r>
              <a:rPr lang="en-US" altLang="zh-CN" sz="2000" dirty="0">
                <a:latin typeface="华文黑体"/>
                <a:ea typeface="华文黑体"/>
              </a:rPr>
              <a:t>,</a:t>
            </a:r>
            <a:r>
              <a:rPr lang="zh-CN" altLang="en-US" sz="2000" dirty="0" smtClean="0">
                <a:latin typeface="华文黑体"/>
                <a:ea typeface="华文黑体"/>
              </a:rPr>
              <a:t>它可能就要选择产品销售结构</a:t>
            </a:r>
            <a:r>
              <a:rPr lang="zh-CN" altLang="en-US" sz="2000" dirty="0">
                <a:latin typeface="华文黑体"/>
                <a:ea typeface="华文黑体"/>
              </a:rPr>
              <a:t>、顾客销售结构</a:t>
            </a:r>
            <a:r>
              <a:rPr lang="en-US" altLang="zh-CN" sz="2000" dirty="0">
                <a:latin typeface="华文黑体"/>
                <a:ea typeface="华文黑体"/>
              </a:rPr>
              <a:t>,</a:t>
            </a:r>
            <a:r>
              <a:rPr lang="zh-CN" altLang="en-US" sz="2000" dirty="0">
                <a:latin typeface="华文黑体"/>
                <a:ea typeface="华文黑体"/>
              </a:rPr>
              <a:t>或两者合二为一</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区域销售队伍结构</a:t>
            </a:r>
            <a:r>
              <a:rPr lang="en-US" altLang="zh-CN" sz="2000" dirty="0">
                <a:latin typeface="华文黑体"/>
                <a:ea typeface="华文黑体"/>
              </a:rPr>
              <a:t>.</a:t>
            </a:r>
            <a:r>
              <a:rPr lang="zh-CN" altLang="en-US" sz="2000" dirty="0">
                <a:latin typeface="华文黑体"/>
                <a:ea typeface="华文黑体"/>
              </a:rPr>
              <a:t>这是最常见的一种方式</a:t>
            </a:r>
            <a:r>
              <a:rPr lang="en-US" altLang="zh-CN" sz="2000" dirty="0">
                <a:latin typeface="华文黑体"/>
                <a:ea typeface="华文黑体"/>
              </a:rPr>
              <a:t>,</a:t>
            </a:r>
            <a:r>
              <a:rPr lang="zh-CN" altLang="en-US" sz="2000" dirty="0">
                <a:latin typeface="华文黑体"/>
                <a:ea typeface="华文黑体"/>
              </a:rPr>
              <a:t>每名推销员负责一个区域</a:t>
            </a:r>
            <a:r>
              <a:rPr lang="en-US" altLang="zh-CN" sz="2000" dirty="0">
                <a:latin typeface="华文黑体"/>
                <a:ea typeface="华文黑体"/>
              </a:rPr>
              <a:t>,</a:t>
            </a:r>
            <a:r>
              <a:rPr lang="zh-CN" altLang="en-US" sz="2000" dirty="0">
                <a:latin typeface="华文黑体"/>
                <a:ea typeface="华文黑体"/>
              </a:rPr>
              <a:t>向这个</a:t>
            </a:r>
            <a:r>
              <a:rPr lang="zh-CN" altLang="en-US" sz="2000" dirty="0" smtClean="0">
                <a:latin typeface="华文黑体"/>
                <a:ea typeface="华文黑体"/>
              </a:rPr>
              <a:t>地区的顾客推销</a:t>
            </a:r>
            <a:r>
              <a:rPr lang="zh-CN" altLang="en-US" sz="2000" dirty="0">
                <a:latin typeface="华文黑体"/>
                <a:ea typeface="华文黑体"/>
              </a:rPr>
              <a:t>公司的所有产品或为他们提供服务</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产品销售队伍结构</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顾客销售队伍结构</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复合销售队伍结构</a:t>
            </a:r>
            <a:r>
              <a:rPr lang="en-US" altLang="zh-CN" sz="2000" dirty="0">
                <a:latin typeface="华文黑体"/>
                <a:ea typeface="华文黑体"/>
              </a:rPr>
              <a:t>.</a:t>
            </a:r>
          </a:p>
        </p:txBody>
      </p:sp>
    </p:spTree>
    <p:extLst>
      <p:ext uri="{BB962C8B-B14F-4D97-AF65-F5344CB8AC3E}">
        <p14:creationId xmlns:p14="http://schemas.microsoft.com/office/powerpoint/2010/main" val="85637241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9402</TotalTime>
  <Words>3438</Words>
  <Application>Microsoft Office PowerPoint</Application>
  <PresentationFormat>自定义</PresentationFormat>
  <Paragraphs>163</Paragraphs>
  <Slides>27</Slides>
  <Notes>27</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398</cp:revision>
  <dcterms:created xsi:type="dcterms:W3CDTF">2016-08-16T02:01:00Z</dcterms:created>
  <dcterms:modified xsi:type="dcterms:W3CDTF">2017-12-29T01:18:52Z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