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256" r:id="rId2"/>
    <p:sldId id="497" r:id="rId3"/>
    <p:sldId id="498" r:id="rId4"/>
    <p:sldId id="496" r:id="rId5"/>
    <p:sldId id="499" r:id="rId6"/>
    <p:sldId id="500" r:id="rId7"/>
    <p:sldId id="501" r:id="rId8"/>
    <p:sldId id="502" r:id="rId9"/>
    <p:sldId id="504" r:id="rId10"/>
    <p:sldId id="503" r:id="rId11"/>
    <p:sldId id="505" r:id="rId12"/>
    <p:sldId id="506" r:id="rId13"/>
    <p:sldId id="507" r:id="rId14"/>
    <p:sldId id="508" r:id="rId15"/>
    <p:sldId id="509" r:id="rId16"/>
    <p:sldId id="510" r:id="rId17"/>
    <p:sldId id="512" r:id="rId18"/>
    <p:sldId id="513" r:id="rId19"/>
    <p:sldId id="514" r:id="rId20"/>
    <p:sldId id="511" r:id="rId21"/>
    <p:sldId id="515" r:id="rId22"/>
    <p:sldId id="516" r:id="rId23"/>
    <p:sldId id="517" r:id="rId24"/>
    <p:sldId id="518" r:id="rId25"/>
    <p:sldId id="519" r:id="rId26"/>
    <p:sldId id="521" r:id="rId27"/>
    <p:sldId id="520" r:id="rId28"/>
    <p:sldId id="522" r:id="rId29"/>
    <p:sldId id="523" r:id="rId30"/>
    <p:sldId id="524" r:id="rId31"/>
    <p:sldId id="525" r:id="rId32"/>
    <p:sldId id="285" r:id="rId33"/>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32</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3046988"/>
          </a:xfrm>
          <a:prstGeom prst="rect">
            <a:avLst/>
          </a:prstGeom>
          <a:noFill/>
        </p:spPr>
        <p:txBody>
          <a:bodyPr wrap="square" rtlCol="0">
            <a:spAutoFit/>
          </a:bodyPr>
          <a:lstStyle/>
          <a:p>
            <a:r>
              <a:rPr lang="zh-CN" altLang="en-US" sz="2400" dirty="0">
                <a:latin typeface="华文黑体"/>
                <a:ea typeface="华文黑体"/>
              </a:rPr>
              <a:t>二、影响定价决策的外部因素</a:t>
            </a:r>
          </a:p>
          <a:p>
            <a:pPr indent="627063"/>
            <a:r>
              <a:rPr lang="zh-CN" altLang="en-US" sz="2400" dirty="0">
                <a:latin typeface="华文黑体"/>
                <a:ea typeface="华文黑体"/>
              </a:rPr>
              <a:t>影响定价决策的外部因素包括</a:t>
            </a:r>
            <a:r>
              <a:rPr lang="en-US" altLang="zh-CN" sz="2400" dirty="0">
                <a:latin typeface="华文黑体"/>
                <a:ea typeface="华文黑体"/>
              </a:rPr>
              <a:t>:</a:t>
            </a:r>
            <a:r>
              <a:rPr lang="zh-CN" altLang="en-US" sz="2400" dirty="0">
                <a:latin typeface="华文黑体"/>
                <a:ea typeface="华文黑体"/>
              </a:rPr>
              <a:t>市场和需求</a:t>
            </a:r>
            <a:r>
              <a:rPr lang="en-US" altLang="zh-CN" sz="2400" dirty="0">
                <a:latin typeface="华文黑体"/>
                <a:ea typeface="华文黑体"/>
              </a:rPr>
              <a:t>,</a:t>
            </a:r>
            <a:r>
              <a:rPr lang="zh-CN" altLang="en-US" sz="2400" dirty="0">
                <a:latin typeface="华文黑体"/>
                <a:ea typeface="华文黑体"/>
              </a:rPr>
              <a:t>竞争对手的成本、价格和供应</a:t>
            </a:r>
            <a:r>
              <a:rPr lang="en-US" altLang="zh-CN" sz="24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竞争对手的成本、</a:t>
            </a:r>
            <a:r>
              <a:rPr lang="zh-CN" altLang="en-US" sz="2000" dirty="0" smtClean="0">
                <a:latin typeface="华文黑体"/>
                <a:ea typeface="华文黑体"/>
              </a:rPr>
              <a:t>价格和供应</a:t>
            </a:r>
            <a:endParaRPr lang="en-US" altLang="zh-CN" sz="2000" dirty="0" smtClean="0">
              <a:latin typeface="华文黑体"/>
              <a:ea typeface="华文黑体"/>
            </a:endParaRPr>
          </a:p>
          <a:p>
            <a:pPr indent="541338"/>
            <a:r>
              <a:rPr lang="zh-CN" altLang="en-US" sz="2000" dirty="0">
                <a:latin typeface="华文黑体"/>
                <a:ea typeface="华文黑体"/>
              </a:rPr>
              <a:t>影响企业定价决策的另一个外部因素是竞争对手的成本、</a:t>
            </a:r>
            <a:r>
              <a:rPr lang="zh-CN" altLang="en-US" sz="2000" dirty="0" smtClean="0">
                <a:latin typeface="华文黑体"/>
                <a:ea typeface="华文黑体"/>
              </a:rPr>
              <a:t>价格和供应以及竞争对手对企业定价可能会做</a:t>
            </a:r>
            <a:r>
              <a:rPr lang="zh-CN" altLang="en-US" sz="2000" dirty="0">
                <a:latin typeface="华文黑体"/>
                <a:ea typeface="华文黑体"/>
              </a:rPr>
              <a:t>出的反应</a:t>
            </a:r>
            <a:r>
              <a:rPr lang="en-US" altLang="zh-CN" sz="2000" dirty="0">
                <a:latin typeface="华文黑体"/>
                <a:ea typeface="华文黑体"/>
              </a:rPr>
              <a:t>.</a:t>
            </a:r>
            <a:r>
              <a:rPr lang="zh-CN" altLang="en-US" sz="2000" dirty="0">
                <a:latin typeface="华文黑体"/>
                <a:ea typeface="华文黑体"/>
              </a:rPr>
              <a:t>此外</a:t>
            </a:r>
            <a:r>
              <a:rPr lang="en-US" altLang="zh-CN" sz="2000" dirty="0">
                <a:latin typeface="华文黑体"/>
                <a:ea typeface="华文黑体"/>
              </a:rPr>
              <a:t>,</a:t>
            </a:r>
            <a:r>
              <a:rPr lang="zh-CN" altLang="en-US" sz="2000" dirty="0">
                <a:latin typeface="华文黑体"/>
                <a:ea typeface="华文黑体"/>
              </a:rPr>
              <a:t>企业的定价战略会影响企业所面对的竞争的性质</a:t>
            </a:r>
            <a:r>
              <a:rPr lang="en-US" altLang="zh-CN" sz="2000" dirty="0">
                <a:latin typeface="华文黑体"/>
                <a:ea typeface="华文黑体"/>
              </a:rPr>
              <a:t>.</a:t>
            </a:r>
            <a:r>
              <a:rPr lang="zh-CN" altLang="en-US" sz="2000" dirty="0" smtClean="0">
                <a:latin typeface="华文黑体"/>
                <a:ea typeface="华文黑体"/>
              </a:rPr>
              <a:t>如</a:t>
            </a:r>
            <a:r>
              <a:rPr lang="zh-CN" altLang="en-US" sz="2000" dirty="0">
                <a:latin typeface="华文黑体"/>
                <a:ea typeface="华文黑体"/>
              </a:rPr>
              <a:t>果佳能采取高价格、高利润的战略</a:t>
            </a:r>
            <a:r>
              <a:rPr lang="en-US" altLang="zh-CN" sz="2000" dirty="0">
                <a:latin typeface="华文黑体"/>
                <a:ea typeface="华文黑体"/>
              </a:rPr>
              <a:t>,</a:t>
            </a:r>
            <a:r>
              <a:rPr lang="zh-CN" altLang="en-US" sz="2000" dirty="0">
                <a:latin typeface="华文黑体"/>
                <a:ea typeface="华文黑体"/>
              </a:rPr>
              <a:t>它就会引来竞争</a:t>
            </a:r>
            <a:r>
              <a:rPr lang="en-US" altLang="zh-CN" sz="2000" dirty="0">
                <a:latin typeface="华文黑体"/>
                <a:ea typeface="华文黑体"/>
              </a:rPr>
              <a:t>.</a:t>
            </a:r>
            <a:r>
              <a:rPr lang="zh-CN" altLang="en-US" sz="2000" dirty="0">
                <a:latin typeface="华文黑体"/>
                <a:ea typeface="华文黑体"/>
              </a:rPr>
              <a:t>而低价格、低利润</a:t>
            </a:r>
            <a:r>
              <a:rPr lang="zh-CN" altLang="en-US" sz="2000" dirty="0" smtClean="0">
                <a:latin typeface="华文黑体"/>
                <a:ea typeface="华文黑体"/>
              </a:rPr>
              <a:t>的战略可以阻止竞争对手进入</a:t>
            </a:r>
            <a:r>
              <a:rPr lang="zh-CN" altLang="en-US" sz="2000" dirty="0">
                <a:latin typeface="华文黑体"/>
                <a:ea typeface="华文黑体"/>
              </a:rPr>
              <a:t>市场或者把它们赶出市场</a:t>
            </a:r>
            <a:r>
              <a:rPr lang="en-US" altLang="zh-CN" sz="2000" dirty="0">
                <a:latin typeface="华文黑体"/>
                <a:ea typeface="华文黑体"/>
              </a:rPr>
              <a:t>.</a:t>
            </a:r>
          </a:p>
        </p:txBody>
      </p:sp>
    </p:spTree>
    <p:extLst>
      <p:ext uri="{BB962C8B-B14F-4D97-AF65-F5344CB8AC3E}">
        <p14:creationId xmlns:p14="http://schemas.microsoft.com/office/powerpoint/2010/main" val="312129314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290361" y="2002943"/>
            <a:ext cx="224933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86627720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4933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462760"/>
          </a:xfrm>
          <a:prstGeom prst="rect">
            <a:avLst/>
          </a:prstGeom>
          <a:noFill/>
        </p:spPr>
        <p:txBody>
          <a:bodyPr wrap="square" rtlCol="0">
            <a:spAutoFit/>
          </a:bodyPr>
          <a:lstStyle/>
          <a:p>
            <a:pPr indent="541338"/>
            <a:r>
              <a:rPr lang="zh-CN" altLang="en-US" sz="2400" dirty="0">
                <a:latin typeface="华文黑体"/>
                <a:ea typeface="华文黑体"/>
              </a:rPr>
              <a:t>企业设定的价格应适中</a:t>
            </a:r>
            <a:r>
              <a:rPr lang="en-US" altLang="zh-CN" sz="2400" dirty="0">
                <a:latin typeface="华文黑体"/>
                <a:ea typeface="华文黑体"/>
              </a:rPr>
              <a:t>.</a:t>
            </a:r>
            <a:r>
              <a:rPr lang="zh-CN" altLang="en-US" sz="2400" dirty="0">
                <a:latin typeface="华文黑体"/>
                <a:ea typeface="华文黑体"/>
              </a:rPr>
              <a:t>价格太低</a:t>
            </a:r>
            <a:r>
              <a:rPr lang="en-US" altLang="zh-CN" sz="2400" dirty="0">
                <a:latin typeface="华文黑体"/>
                <a:ea typeface="华文黑体"/>
              </a:rPr>
              <a:t>,</a:t>
            </a:r>
            <a:r>
              <a:rPr lang="zh-CN" altLang="en-US" sz="2400" dirty="0">
                <a:latin typeface="华文黑体"/>
                <a:ea typeface="华文黑体"/>
              </a:rPr>
              <a:t>无法赚取利润</a:t>
            </a:r>
            <a:r>
              <a:rPr lang="en-US" altLang="zh-CN" sz="2400" dirty="0">
                <a:latin typeface="华文黑体"/>
                <a:ea typeface="华文黑体"/>
              </a:rPr>
              <a:t>;</a:t>
            </a:r>
            <a:r>
              <a:rPr lang="zh-CN" altLang="en-US" sz="2400" dirty="0">
                <a:latin typeface="华文黑体"/>
                <a:ea typeface="华文黑体"/>
              </a:rPr>
              <a:t>价格太高</a:t>
            </a:r>
            <a:r>
              <a:rPr lang="en-US" altLang="zh-CN" sz="2400" dirty="0">
                <a:latin typeface="华文黑体"/>
                <a:ea typeface="华文黑体"/>
              </a:rPr>
              <a:t>,</a:t>
            </a:r>
            <a:r>
              <a:rPr lang="zh-CN" altLang="en-US" sz="2400" dirty="0">
                <a:latin typeface="华文黑体"/>
                <a:ea typeface="华文黑体"/>
              </a:rPr>
              <a:t>就不能产生需求</a:t>
            </a:r>
            <a:r>
              <a:rPr lang="en-US" altLang="zh-CN" sz="2400" dirty="0">
                <a:latin typeface="华文黑体"/>
                <a:ea typeface="华文黑体"/>
              </a:rPr>
              <a:t>.</a:t>
            </a:r>
            <a:r>
              <a:rPr lang="zh-CN" altLang="en-US" sz="2400" dirty="0" smtClean="0">
                <a:latin typeface="华文黑体"/>
                <a:ea typeface="华文黑体"/>
              </a:rPr>
              <a:t>产品成本决定了底价</a:t>
            </a:r>
            <a:r>
              <a:rPr lang="en-US" altLang="zh-CN" sz="2400" dirty="0">
                <a:latin typeface="华文黑体"/>
                <a:ea typeface="华文黑体"/>
              </a:rPr>
              <a:t>;</a:t>
            </a:r>
            <a:r>
              <a:rPr lang="zh-CN" altLang="en-US" sz="2400" dirty="0">
                <a:latin typeface="华文黑体"/>
                <a:ea typeface="华文黑体"/>
              </a:rPr>
              <a:t>消费者对产品价值的看法确定了最高价</a:t>
            </a:r>
            <a:r>
              <a:rPr lang="en-US" altLang="zh-CN" sz="2400" dirty="0">
                <a:latin typeface="华文黑体"/>
                <a:ea typeface="华文黑体"/>
              </a:rPr>
              <a:t>.</a:t>
            </a:r>
            <a:r>
              <a:rPr lang="zh-CN" altLang="en-US" sz="2400" dirty="0">
                <a:latin typeface="华文黑体"/>
                <a:ea typeface="华文黑体"/>
              </a:rPr>
              <a:t>企业必须考虑到竞争对</a:t>
            </a:r>
            <a:r>
              <a:rPr lang="zh-CN" altLang="en-US" sz="2400" dirty="0" smtClean="0">
                <a:latin typeface="华文黑体"/>
                <a:ea typeface="华文黑体"/>
              </a:rPr>
              <a:t>手的价格以及</a:t>
            </a:r>
            <a:r>
              <a:rPr lang="zh-CN" altLang="en-US" sz="2400" dirty="0">
                <a:latin typeface="华文黑体"/>
                <a:ea typeface="华文黑体"/>
              </a:rPr>
              <a:t>其他的外部和内部因素</a:t>
            </a:r>
            <a:r>
              <a:rPr lang="en-US" altLang="zh-CN" sz="2400" dirty="0">
                <a:latin typeface="华文黑体"/>
                <a:ea typeface="华文黑体"/>
              </a:rPr>
              <a:t>,</a:t>
            </a:r>
            <a:r>
              <a:rPr lang="zh-CN" altLang="en-US" sz="2400" dirty="0">
                <a:latin typeface="华文黑体"/>
                <a:ea typeface="华文黑体"/>
              </a:rPr>
              <a:t>以便在这两极之间找到最合适的价格</a:t>
            </a:r>
            <a:r>
              <a:rPr lang="en-US" altLang="zh-CN" sz="2400" dirty="0">
                <a:latin typeface="华文黑体"/>
                <a:ea typeface="华文黑体"/>
              </a:rPr>
              <a:t>.</a:t>
            </a:r>
          </a:p>
          <a:p>
            <a:pPr indent="541338"/>
            <a:endParaRPr lang="en-US" altLang="zh-CN" sz="2400" dirty="0" smtClean="0">
              <a:latin typeface="华文黑体"/>
              <a:ea typeface="华文黑体"/>
            </a:endParaRPr>
          </a:p>
          <a:p>
            <a:pPr indent="541338"/>
            <a:r>
              <a:rPr lang="zh-CN" altLang="en-US" sz="2400" dirty="0" smtClean="0">
                <a:latin typeface="华文黑体"/>
                <a:ea typeface="华文黑体"/>
              </a:rPr>
              <a:t>一</a:t>
            </a:r>
            <a:r>
              <a:rPr lang="zh-CN" altLang="en-US" sz="2400" dirty="0">
                <a:latin typeface="华文黑体"/>
                <a:ea typeface="华文黑体"/>
              </a:rPr>
              <a:t>、以成本为基础</a:t>
            </a:r>
            <a:r>
              <a:rPr lang="zh-CN" altLang="en-US" sz="2400" dirty="0" smtClean="0">
                <a:latin typeface="华文黑体"/>
                <a:ea typeface="华文黑体"/>
              </a:rPr>
              <a:t>的定价</a:t>
            </a:r>
            <a:endParaRPr lang="en-US" altLang="zh-CN" sz="2400" dirty="0" smtClean="0">
              <a:latin typeface="华文黑体"/>
              <a:ea typeface="华文黑体"/>
            </a:endParaRPr>
          </a:p>
          <a:p>
            <a:pPr indent="541338"/>
            <a:r>
              <a:rPr lang="zh-CN" altLang="en-US" sz="2000" dirty="0">
                <a:latin typeface="华文黑体"/>
                <a:ea typeface="华文黑体"/>
              </a:rPr>
              <a:t>以成本为基础的定价通常包括加成定价法和盈亏平衡定价法</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smtClean="0">
                <a:latin typeface="华文黑体"/>
                <a:ea typeface="华文黑体"/>
              </a:rPr>
              <a:t>加成定价法</a:t>
            </a:r>
            <a:endParaRPr lang="en-US" altLang="zh-CN" sz="2000" dirty="0" smtClean="0">
              <a:latin typeface="华文黑体"/>
              <a:ea typeface="华文黑体"/>
            </a:endParaRPr>
          </a:p>
          <a:p>
            <a:pPr indent="541338"/>
            <a:r>
              <a:rPr lang="zh-CN" altLang="en-US" sz="2000" dirty="0">
                <a:latin typeface="华文黑体"/>
                <a:ea typeface="华文黑体"/>
              </a:rPr>
              <a:t>最简单的定价方法是加成定价法</a:t>
            </a:r>
            <a:r>
              <a:rPr lang="en-US" altLang="zh-CN" sz="2000" dirty="0">
                <a:latin typeface="华文黑体"/>
                <a:ea typeface="华文黑体"/>
              </a:rPr>
              <a:t>,</a:t>
            </a:r>
            <a:r>
              <a:rPr lang="zh-CN" altLang="en-US" sz="2000" dirty="0">
                <a:latin typeface="华文黑体"/>
                <a:ea typeface="华文黑体"/>
              </a:rPr>
              <a:t>即在产品的成本上加上一个标准加价百分比</a:t>
            </a:r>
            <a:r>
              <a:rPr lang="en-US" altLang="zh-CN" sz="2000" dirty="0">
                <a:latin typeface="华文黑体"/>
                <a:ea typeface="华文黑体"/>
              </a:rPr>
              <a:t>(</a:t>
            </a:r>
            <a:r>
              <a:rPr lang="zh-CN" altLang="en-US" sz="2000" dirty="0">
                <a:latin typeface="华文黑体"/>
                <a:ea typeface="华文黑体"/>
              </a:rPr>
              <a:t>产品</a:t>
            </a:r>
            <a:r>
              <a:rPr lang="zh-CN" altLang="en-US" sz="2000" dirty="0" smtClean="0">
                <a:latin typeface="华文黑体"/>
                <a:ea typeface="华文黑体"/>
              </a:rPr>
              <a:t>成本</a:t>
            </a:r>
            <a:r>
              <a:rPr lang="zh-CN" altLang="en-US" sz="2000" dirty="0">
                <a:latin typeface="华文黑体"/>
                <a:ea typeface="华文黑体"/>
              </a:rPr>
              <a:t>＋加成百分比或经营成本＋利润</a:t>
            </a:r>
            <a:r>
              <a:rPr lang="en-US" altLang="zh-CN" sz="2000" dirty="0">
                <a:latin typeface="华文黑体"/>
                <a:ea typeface="华文黑体"/>
              </a:rPr>
              <a:t>).</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盈亏平衡定价法</a:t>
            </a:r>
          </a:p>
          <a:p>
            <a:pPr indent="541338"/>
            <a:r>
              <a:rPr lang="zh-CN" altLang="en-US" sz="2000" dirty="0">
                <a:latin typeface="华文黑体"/>
                <a:ea typeface="华文黑体"/>
              </a:rPr>
              <a:t>盈亏平衡定价法</a:t>
            </a:r>
            <a:r>
              <a:rPr lang="en-US" altLang="zh-CN" sz="2000" dirty="0">
                <a:latin typeface="华文黑体"/>
                <a:ea typeface="华文黑体"/>
              </a:rPr>
              <a:t>,</a:t>
            </a:r>
            <a:r>
              <a:rPr lang="zh-CN" altLang="en-US" sz="2000" dirty="0">
                <a:latin typeface="华文黑体"/>
                <a:ea typeface="华文黑体"/>
              </a:rPr>
              <a:t>也叫目标利润定价法</a:t>
            </a:r>
            <a:r>
              <a:rPr lang="en-US" altLang="zh-CN" sz="2000" dirty="0">
                <a:latin typeface="华文黑体"/>
                <a:ea typeface="华文黑体"/>
              </a:rPr>
              <a:t>,</a:t>
            </a:r>
            <a:r>
              <a:rPr lang="zh-CN" altLang="en-US" sz="2000" dirty="0">
                <a:latin typeface="华文黑体"/>
                <a:ea typeface="华文黑体"/>
              </a:rPr>
              <a:t>是指企业制订一种价格</a:t>
            </a:r>
            <a:r>
              <a:rPr lang="en-US" altLang="zh-CN" sz="2000" dirty="0">
                <a:latin typeface="华文黑体"/>
                <a:ea typeface="华文黑体"/>
              </a:rPr>
              <a:t>,</a:t>
            </a:r>
            <a:r>
              <a:rPr lang="zh-CN" altLang="en-US" sz="2000" dirty="0">
                <a:latin typeface="华文黑体"/>
                <a:ea typeface="华文黑体"/>
              </a:rPr>
              <a:t>使得盈亏平衡或</a:t>
            </a:r>
            <a:r>
              <a:rPr lang="zh-CN" altLang="en-US" sz="2000" dirty="0" smtClean="0">
                <a:latin typeface="华文黑体"/>
                <a:ea typeface="华文黑体"/>
              </a:rPr>
              <a:t>取得目标利润</a:t>
            </a:r>
            <a:r>
              <a:rPr lang="en-US" altLang="zh-CN" sz="2000" dirty="0">
                <a:latin typeface="华文黑体"/>
                <a:ea typeface="华文黑体"/>
              </a:rPr>
              <a:t>.</a:t>
            </a:r>
          </a:p>
        </p:txBody>
      </p:sp>
    </p:spTree>
    <p:extLst>
      <p:ext uri="{BB962C8B-B14F-4D97-AF65-F5344CB8AC3E}">
        <p14:creationId xmlns:p14="http://schemas.microsoft.com/office/powerpoint/2010/main" val="6750750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4933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3539430"/>
          </a:xfrm>
          <a:prstGeom prst="rect">
            <a:avLst/>
          </a:prstGeom>
          <a:noFill/>
        </p:spPr>
        <p:txBody>
          <a:bodyPr wrap="square" rtlCol="0">
            <a:spAutoFit/>
          </a:bodyPr>
          <a:lstStyle/>
          <a:p>
            <a:pPr indent="541338"/>
            <a:r>
              <a:rPr lang="zh-CN" altLang="en-US" sz="2400" dirty="0">
                <a:latin typeface="华文黑体"/>
                <a:ea typeface="华文黑体"/>
              </a:rPr>
              <a:t>企业设定的价格应适中</a:t>
            </a:r>
            <a:r>
              <a:rPr lang="en-US" altLang="zh-CN" sz="2400" dirty="0">
                <a:latin typeface="华文黑体"/>
                <a:ea typeface="华文黑体"/>
              </a:rPr>
              <a:t>.</a:t>
            </a:r>
            <a:r>
              <a:rPr lang="zh-CN" altLang="en-US" sz="2400" dirty="0">
                <a:latin typeface="华文黑体"/>
                <a:ea typeface="华文黑体"/>
              </a:rPr>
              <a:t>价格太低</a:t>
            </a:r>
            <a:r>
              <a:rPr lang="en-US" altLang="zh-CN" sz="2400" dirty="0">
                <a:latin typeface="华文黑体"/>
                <a:ea typeface="华文黑体"/>
              </a:rPr>
              <a:t>,</a:t>
            </a:r>
            <a:r>
              <a:rPr lang="zh-CN" altLang="en-US" sz="2400" dirty="0">
                <a:latin typeface="华文黑体"/>
                <a:ea typeface="华文黑体"/>
              </a:rPr>
              <a:t>无法赚取利润</a:t>
            </a:r>
            <a:r>
              <a:rPr lang="en-US" altLang="zh-CN" sz="2400" dirty="0">
                <a:latin typeface="华文黑体"/>
                <a:ea typeface="华文黑体"/>
              </a:rPr>
              <a:t>;</a:t>
            </a:r>
            <a:r>
              <a:rPr lang="zh-CN" altLang="en-US" sz="2400" dirty="0">
                <a:latin typeface="华文黑体"/>
                <a:ea typeface="华文黑体"/>
              </a:rPr>
              <a:t>价格太高</a:t>
            </a:r>
            <a:r>
              <a:rPr lang="en-US" altLang="zh-CN" sz="2400" dirty="0">
                <a:latin typeface="华文黑体"/>
                <a:ea typeface="华文黑体"/>
              </a:rPr>
              <a:t>,</a:t>
            </a:r>
            <a:r>
              <a:rPr lang="zh-CN" altLang="en-US" sz="2400" dirty="0">
                <a:latin typeface="华文黑体"/>
                <a:ea typeface="华文黑体"/>
              </a:rPr>
              <a:t>就不能产生需求</a:t>
            </a:r>
            <a:r>
              <a:rPr lang="en-US" altLang="zh-CN" sz="2400" dirty="0">
                <a:latin typeface="华文黑体"/>
                <a:ea typeface="华文黑体"/>
              </a:rPr>
              <a:t>.</a:t>
            </a:r>
            <a:r>
              <a:rPr lang="zh-CN" altLang="en-US" sz="2400" dirty="0" smtClean="0">
                <a:latin typeface="华文黑体"/>
                <a:ea typeface="华文黑体"/>
              </a:rPr>
              <a:t>产品成本决定了底价</a:t>
            </a:r>
            <a:r>
              <a:rPr lang="en-US" altLang="zh-CN" sz="2400" dirty="0">
                <a:latin typeface="华文黑体"/>
                <a:ea typeface="华文黑体"/>
              </a:rPr>
              <a:t>;</a:t>
            </a:r>
            <a:r>
              <a:rPr lang="zh-CN" altLang="en-US" sz="2400" dirty="0">
                <a:latin typeface="华文黑体"/>
                <a:ea typeface="华文黑体"/>
              </a:rPr>
              <a:t>消费者对产品价值的看法确定了最高价</a:t>
            </a:r>
            <a:r>
              <a:rPr lang="en-US" altLang="zh-CN" sz="2400" dirty="0">
                <a:latin typeface="华文黑体"/>
                <a:ea typeface="华文黑体"/>
              </a:rPr>
              <a:t>.</a:t>
            </a:r>
            <a:r>
              <a:rPr lang="zh-CN" altLang="en-US" sz="2400" dirty="0">
                <a:latin typeface="华文黑体"/>
                <a:ea typeface="华文黑体"/>
              </a:rPr>
              <a:t>企业必须考虑到竞争对</a:t>
            </a:r>
            <a:r>
              <a:rPr lang="zh-CN" altLang="en-US" sz="2400" dirty="0" smtClean="0">
                <a:latin typeface="华文黑体"/>
                <a:ea typeface="华文黑体"/>
              </a:rPr>
              <a:t>手的价格以及</a:t>
            </a:r>
            <a:r>
              <a:rPr lang="zh-CN" altLang="en-US" sz="2400" dirty="0">
                <a:latin typeface="华文黑体"/>
                <a:ea typeface="华文黑体"/>
              </a:rPr>
              <a:t>其他的外部和内部因素</a:t>
            </a:r>
            <a:r>
              <a:rPr lang="en-US" altLang="zh-CN" sz="2400" dirty="0">
                <a:latin typeface="华文黑体"/>
                <a:ea typeface="华文黑体"/>
              </a:rPr>
              <a:t>,</a:t>
            </a:r>
            <a:r>
              <a:rPr lang="zh-CN" altLang="en-US" sz="2400" dirty="0">
                <a:latin typeface="华文黑体"/>
                <a:ea typeface="华文黑体"/>
              </a:rPr>
              <a:t>以便在这两极之间找到最合适的价格</a:t>
            </a:r>
            <a:r>
              <a:rPr lang="en-US" altLang="zh-CN" sz="2400" dirty="0">
                <a:latin typeface="华文黑体"/>
                <a:ea typeface="华文黑体"/>
              </a:rPr>
              <a:t>.</a:t>
            </a:r>
          </a:p>
          <a:p>
            <a:pPr indent="541338"/>
            <a:endParaRPr lang="en-US" altLang="zh-CN" sz="2400" dirty="0" smtClean="0">
              <a:latin typeface="华文黑体"/>
              <a:ea typeface="华文黑体"/>
            </a:endParaRPr>
          </a:p>
          <a:p>
            <a:pPr indent="541338"/>
            <a:r>
              <a:rPr lang="zh-CN" altLang="en-US" sz="2400" dirty="0">
                <a:latin typeface="华文黑体"/>
                <a:ea typeface="华文黑体"/>
              </a:rPr>
              <a:t>二、以价值为基础的定价</a:t>
            </a:r>
          </a:p>
          <a:p>
            <a:pPr indent="541338"/>
            <a:r>
              <a:rPr lang="en-US" altLang="zh-CN" sz="2000" dirty="0" smtClean="0">
                <a:latin typeface="华文黑体"/>
                <a:ea typeface="华文黑体"/>
              </a:rPr>
              <a:t>        </a:t>
            </a:r>
            <a:r>
              <a:rPr lang="zh-CN" altLang="en-US" sz="2000" dirty="0" smtClean="0">
                <a:latin typeface="华文黑体"/>
                <a:ea typeface="华文黑体"/>
              </a:rPr>
              <a:t>这一部分涉及</a:t>
            </a:r>
            <a:r>
              <a:rPr lang="zh-CN" altLang="en-US" sz="2000" dirty="0">
                <a:latin typeface="华文黑体"/>
                <a:ea typeface="华文黑体"/>
              </a:rPr>
              <a:t>与前者的对比、价值定价法和以竞争为基础的定价</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与前者的对比</a:t>
            </a:r>
          </a:p>
          <a:p>
            <a:pPr indent="9826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以成本为基础的定价</a:t>
            </a:r>
            <a:r>
              <a:rPr lang="en-US" altLang="zh-CN" sz="2000" dirty="0">
                <a:latin typeface="华文黑体"/>
                <a:ea typeface="华文黑体"/>
              </a:rPr>
              <a:t>(</a:t>
            </a:r>
            <a:r>
              <a:rPr lang="zh-CN" altLang="en-US" sz="2000" dirty="0">
                <a:latin typeface="华文黑体"/>
                <a:ea typeface="华文黑体"/>
              </a:rPr>
              <a:t>产品</a:t>
            </a:r>
            <a:r>
              <a:rPr lang="en-US" altLang="zh-CN" sz="2000" dirty="0">
                <a:latin typeface="华文黑体"/>
                <a:ea typeface="华文黑体"/>
              </a:rPr>
              <a:t>→</a:t>
            </a:r>
            <a:r>
              <a:rPr lang="zh-CN" altLang="en-US" sz="2000" dirty="0">
                <a:latin typeface="华文黑体"/>
                <a:ea typeface="华文黑体"/>
              </a:rPr>
              <a:t>成本</a:t>
            </a:r>
            <a:r>
              <a:rPr lang="en-US" altLang="zh-CN" sz="2000" dirty="0">
                <a:latin typeface="华文黑体"/>
                <a:ea typeface="华文黑体"/>
              </a:rPr>
              <a:t>→</a:t>
            </a:r>
            <a:r>
              <a:rPr lang="zh-CN" altLang="en-US" sz="2000" dirty="0">
                <a:latin typeface="华文黑体"/>
                <a:ea typeface="华文黑体"/>
              </a:rPr>
              <a:t>价格</a:t>
            </a:r>
            <a:r>
              <a:rPr lang="en-US" altLang="zh-CN" sz="2000" dirty="0">
                <a:latin typeface="华文黑体"/>
                <a:ea typeface="华文黑体"/>
              </a:rPr>
              <a:t>→</a:t>
            </a:r>
            <a:r>
              <a:rPr lang="zh-CN" altLang="en-US" sz="2000" dirty="0">
                <a:latin typeface="华文黑体"/>
                <a:ea typeface="华文黑体"/>
              </a:rPr>
              <a:t>价值</a:t>
            </a:r>
            <a:r>
              <a:rPr lang="en-US" altLang="zh-CN" sz="2000" dirty="0">
                <a:latin typeface="华文黑体"/>
                <a:ea typeface="华文黑体"/>
              </a:rPr>
              <a:t>→</a:t>
            </a:r>
            <a:r>
              <a:rPr lang="zh-CN" altLang="en-US" sz="2000" dirty="0">
                <a:latin typeface="华文黑体"/>
                <a:ea typeface="华文黑体"/>
              </a:rPr>
              <a:t>顾客</a:t>
            </a:r>
            <a:r>
              <a:rPr lang="en-US" altLang="zh-CN" sz="2000" dirty="0">
                <a:latin typeface="华文黑体"/>
                <a:ea typeface="华文黑体"/>
              </a:rPr>
              <a:t>)</a:t>
            </a:r>
            <a:r>
              <a:rPr lang="en-US" altLang="zh-CN" sz="2000" dirty="0" smtClean="0">
                <a:latin typeface="华文黑体"/>
                <a:ea typeface="华文黑体"/>
              </a:rPr>
              <a:t>.</a:t>
            </a:r>
          </a:p>
          <a:p>
            <a:pPr indent="9826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以价值为基础的定价</a:t>
            </a:r>
            <a:r>
              <a:rPr lang="en-US" altLang="zh-CN" sz="2000" dirty="0">
                <a:latin typeface="华文黑体"/>
                <a:ea typeface="华文黑体"/>
              </a:rPr>
              <a:t>(</a:t>
            </a:r>
            <a:r>
              <a:rPr lang="zh-CN" altLang="en-US" sz="2000" dirty="0">
                <a:latin typeface="华文黑体"/>
                <a:ea typeface="华文黑体"/>
              </a:rPr>
              <a:t>产品</a:t>
            </a:r>
            <a:r>
              <a:rPr lang="en-US" altLang="zh-CN" sz="2000" dirty="0">
                <a:latin typeface="华文黑体"/>
                <a:ea typeface="华文黑体"/>
              </a:rPr>
              <a:t>←</a:t>
            </a:r>
            <a:r>
              <a:rPr lang="zh-CN" altLang="en-US" sz="2000" dirty="0">
                <a:latin typeface="华文黑体"/>
                <a:ea typeface="华文黑体"/>
              </a:rPr>
              <a:t>成本</a:t>
            </a:r>
            <a:r>
              <a:rPr lang="en-US" altLang="zh-CN" sz="2000" dirty="0">
                <a:latin typeface="华文黑体"/>
                <a:ea typeface="华文黑体"/>
              </a:rPr>
              <a:t>←</a:t>
            </a:r>
            <a:r>
              <a:rPr lang="zh-CN" altLang="en-US" sz="2000" dirty="0">
                <a:latin typeface="华文黑体"/>
                <a:ea typeface="华文黑体"/>
              </a:rPr>
              <a:t>价格</a:t>
            </a:r>
            <a:r>
              <a:rPr lang="en-US" altLang="zh-CN" sz="2000" dirty="0">
                <a:latin typeface="华文黑体"/>
                <a:ea typeface="华文黑体"/>
              </a:rPr>
              <a:t>←</a:t>
            </a:r>
            <a:r>
              <a:rPr lang="zh-CN" altLang="en-US" sz="2000" dirty="0">
                <a:latin typeface="华文黑体"/>
                <a:ea typeface="华文黑体"/>
              </a:rPr>
              <a:t>价值</a:t>
            </a:r>
            <a:r>
              <a:rPr lang="en-US" altLang="zh-CN" sz="2000" dirty="0">
                <a:latin typeface="华文黑体"/>
                <a:ea typeface="华文黑体"/>
              </a:rPr>
              <a:t>←</a:t>
            </a:r>
            <a:r>
              <a:rPr lang="zh-CN" altLang="en-US" sz="2000" dirty="0">
                <a:latin typeface="华文黑体"/>
                <a:ea typeface="华文黑体"/>
              </a:rPr>
              <a:t>顾客</a:t>
            </a:r>
            <a:r>
              <a:rPr lang="en-US" altLang="zh-CN" sz="2000" dirty="0">
                <a:latin typeface="华文黑体"/>
                <a:ea typeface="华文黑体"/>
              </a:rPr>
              <a:t>).</a:t>
            </a:r>
          </a:p>
        </p:txBody>
      </p:sp>
    </p:spTree>
    <p:extLst>
      <p:ext uri="{BB962C8B-B14F-4D97-AF65-F5344CB8AC3E}">
        <p14:creationId xmlns:p14="http://schemas.microsoft.com/office/powerpoint/2010/main" val="362465975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4933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4462760"/>
          </a:xfrm>
          <a:prstGeom prst="rect">
            <a:avLst/>
          </a:prstGeom>
          <a:noFill/>
        </p:spPr>
        <p:txBody>
          <a:bodyPr wrap="square" rtlCol="0">
            <a:spAutoFit/>
          </a:bodyPr>
          <a:lstStyle/>
          <a:p>
            <a:pPr indent="541338"/>
            <a:r>
              <a:rPr lang="zh-CN" altLang="en-US" sz="2400" dirty="0">
                <a:latin typeface="华文黑体"/>
                <a:ea typeface="华文黑体"/>
              </a:rPr>
              <a:t>企业设定的价格应适中</a:t>
            </a:r>
            <a:r>
              <a:rPr lang="en-US" altLang="zh-CN" sz="2400" dirty="0">
                <a:latin typeface="华文黑体"/>
                <a:ea typeface="华文黑体"/>
              </a:rPr>
              <a:t>.</a:t>
            </a:r>
            <a:r>
              <a:rPr lang="zh-CN" altLang="en-US" sz="2400" dirty="0">
                <a:latin typeface="华文黑体"/>
                <a:ea typeface="华文黑体"/>
              </a:rPr>
              <a:t>价格太低</a:t>
            </a:r>
            <a:r>
              <a:rPr lang="en-US" altLang="zh-CN" sz="2400" dirty="0">
                <a:latin typeface="华文黑体"/>
                <a:ea typeface="华文黑体"/>
              </a:rPr>
              <a:t>,</a:t>
            </a:r>
            <a:r>
              <a:rPr lang="zh-CN" altLang="en-US" sz="2400" dirty="0">
                <a:latin typeface="华文黑体"/>
                <a:ea typeface="华文黑体"/>
              </a:rPr>
              <a:t>无法赚取利润</a:t>
            </a:r>
            <a:r>
              <a:rPr lang="en-US" altLang="zh-CN" sz="2400" dirty="0">
                <a:latin typeface="华文黑体"/>
                <a:ea typeface="华文黑体"/>
              </a:rPr>
              <a:t>;</a:t>
            </a:r>
            <a:r>
              <a:rPr lang="zh-CN" altLang="en-US" sz="2400" dirty="0">
                <a:latin typeface="华文黑体"/>
                <a:ea typeface="华文黑体"/>
              </a:rPr>
              <a:t>价格太高</a:t>
            </a:r>
            <a:r>
              <a:rPr lang="en-US" altLang="zh-CN" sz="2400" dirty="0">
                <a:latin typeface="华文黑体"/>
                <a:ea typeface="华文黑体"/>
              </a:rPr>
              <a:t>,</a:t>
            </a:r>
            <a:r>
              <a:rPr lang="zh-CN" altLang="en-US" sz="2400" dirty="0">
                <a:latin typeface="华文黑体"/>
                <a:ea typeface="华文黑体"/>
              </a:rPr>
              <a:t>就不能产生需求</a:t>
            </a:r>
            <a:r>
              <a:rPr lang="en-US" altLang="zh-CN" sz="2400" dirty="0">
                <a:latin typeface="华文黑体"/>
                <a:ea typeface="华文黑体"/>
              </a:rPr>
              <a:t>.</a:t>
            </a:r>
            <a:r>
              <a:rPr lang="zh-CN" altLang="en-US" sz="2400" dirty="0" smtClean="0">
                <a:latin typeface="华文黑体"/>
                <a:ea typeface="华文黑体"/>
              </a:rPr>
              <a:t>产品成本决定了底价</a:t>
            </a:r>
            <a:r>
              <a:rPr lang="en-US" altLang="zh-CN" sz="2400" dirty="0">
                <a:latin typeface="华文黑体"/>
                <a:ea typeface="华文黑体"/>
              </a:rPr>
              <a:t>;</a:t>
            </a:r>
            <a:r>
              <a:rPr lang="zh-CN" altLang="en-US" sz="2400" dirty="0">
                <a:latin typeface="华文黑体"/>
                <a:ea typeface="华文黑体"/>
              </a:rPr>
              <a:t>消费者对产品价值的看法确定了最高价</a:t>
            </a:r>
            <a:r>
              <a:rPr lang="en-US" altLang="zh-CN" sz="2400" dirty="0">
                <a:latin typeface="华文黑体"/>
                <a:ea typeface="华文黑体"/>
              </a:rPr>
              <a:t>.</a:t>
            </a:r>
            <a:r>
              <a:rPr lang="zh-CN" altLang="en-US" sz="2400" dirty="0">
                <a:latin typeface="华文黑体"/>
                <a:ea typeface="华文黑体"/>
              </a:rPr>
              <a:t>企业必须考虑到竞争对</a:t>
            </a:r>
            <a:r>
              <a:rPr lang="zh-CN" altLang="en-US" sz="2400" dirty="0" smtClean="0">
                <a:latin typeface="华文黑体"/>
                <a:ea typeface="华文黑体"/>
              </a:rPr>
              <a:t>手的价格以及</a:t>
            </a:r>
            <a:r>
              <a:rPr lang="zh-CN" altLang="en-US" sz="2400" dirty="0">
                <a:latin typeface="华文黑体"/>
                <a:ea typeface="华文黑体"/>
              </a:rPr>
              <a:t>其他的外部和内部因素</a:t>
            </a:r>
            <a:r>
              <a:rPr lang="en-US" altLang="zh-CN" sz="2400" dirty="0">
                <a:latin typeface="华文黑体"/>
                <a:ea typeface="华文黑体"/>
              </a:rPr>
              <a:t>,</a:t>
            </a:r>
            <a:r>
              <a:rPr lang="zh-CN" altLang="en-US" sz="2400" dirty="0">
                <a:latin typeface="华文黑体"/>
                <a:ea typeface="华文黑体"/>
              </a:rPr>
              <a:t>以便在这两极之间找到最合适的价格</a:t>
            </a:r>
            <a:r>
              <a:rPr lang="en-US" altLang="zh-CN" sz="2400" dirty="0">
                <a:latin typeface="华文黑体"/>
                <a:ea typeface="华文黑体"/>
              </a:rPr>
              <a:t>.</a:t>
            </a:r>
          </a:p>
          <a:p>
            <a:pPr indent="541338"/>
            <a:endParaRPr lang="en-US" altLang="zh-CN" sz="2400" dirty="0" smtClean="0">
              <a:latin typeface="华文黑体"/>
              <a:ea typeface="华文黑体"/>
            </a:endParaRPr>
          </a:p>
          <a:p>
            <a:pPr indent="541338"/>
            <a:r>
              <a:rPr lang="zh-CN" altLang="en-US" sz="2400" dirty="0">
                <a:latin typeface="华文黑体"/>
                <a:ea typeface="华文黑体"/>
              </a:rPr>
              <a:t>二、以价值为基础的定价</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价值定价法</a:t>
            </a:r>
          </a:p>
          <a:p>
            <a:pPr indent="541338"/>
            <a:r>
              <a:rPr lang="zh-CN" altLang="en-US" sz="2000" dirty="0">
                <a:latin typeface="华文黑体"/>
                <a:ea typeface="华文黑体"/>
              </a:rPr>
              <a:t>在经济衰退和缓慢增长的２０世纪９０年代</a:t>
            </a:r>
            <a:r>
              <a:rPr lang="en-US" altLang="zh-CN" sz="2000" dirty="0">
                <a:latin typeface="华文黑体"/>
                <a:ea typeface="华文黑体"/>
              </a:rPr>
              <a:t>,</a:t>
            </a:r>
            <a:r>
              <a:rPr lang="zh-CN" altLang="en-US" sz="2000" dirty="0">
                <a:latin typeface="华文黑体"/>
                <a:ea typeface="华文黑体"/>
              </a:rPr>
              <a:t>营销人员曾注意到消费者观念的一种</a:t>
            </a:r>
            <a:r>
              <a:rPr lang="zh-CN" altLang="en-US" sz="2000" dirty="0" smtClean="0">
                <a:latin typeface="华文黑体"/>
                <a:ea typeface="华文黑体"/>
              </a:rPr>
              <a:t>基本转变</a:t>
            </a:r>
            <a:r>
              <a:rPr lang="en-US" altLang="zh-CN" sz="2000" dirty="0">
                <a:latin typeface="华文黑体"/>
                <a:ea typeface="华文黑体"/>
              </a:rPr>
              <a:t>,</a:t>
            </a:r>
            <a:r>
              <a:rPr lang="zh-CN" altLang="en-US" sz="2000" dirty="0">
                <a:latin typeface="华文黑体"/>
                <a:ea typeface="华文黑体"/>
              </a:rPr>
              <a:t>即开始注重价格和质量</a:t>
            </a:r>
            <a:r>
              <a:rPr lang="en-US" altLang="zh-CN" sz="2000" dirty="0" smtClean="0">
                <a:latin typeface="华文黑体"/>
                <a:ea typeface="华文黑体"/>
              </a:rPr>
              <a:t>.</a:t>
            </a:r>
          </a:p>
          <a:p>
            <a:pPr indent="541338"/>
            <a:r>
              <a:rPr lang="zh-CN" altLang="en-US" sz="2000" dirty="0">
                <a:latin typeface="华文黑体"/>
                <a:ea typeface="华文黑体"/>
              </a:rPr>
              <a:t>在零售行业价值定价的一种重要类型是每日低定价</a:t>
            </a:r>
            <a:r>
              <a:rPr lang="en-US" altLang="zh-CN" sz="2000" dirty="0">
                <a:latin typeface="华文黑体"/>
                <a:ea typeface="华文黑体"/>
              </a:rPr>
              <a:t>.</a:t>
            </a:r>
            <a:r>
              <a:rPr lang="zh-CN" altLang="en-US" sz="2000" dirty="0">
                <a:latin typeface="华文黑体"/>
                <a:ea typeface="华文黑体"/>
              </a:rPr>
              <a:t>每日低定价指设定一个持续的</a:t>
            </a:r>
            <a:r>
              <a:rPr lang="zh-CN" altLang="en-US" sz="2000" dirty="0" smtClean="0">
                <a:latin typeface="华文黑体"/>
                <a:ea typeface="华文黑体"/>
              </a:rPr>
              <a:t>、每</a:t>
            </a:r>
            <a:r>
              <a:rPr lang="zh-CN" altLang="en-US" sz="2000" dirty="0">
                <a:latin typeface="华文黑体"/>
                <a:ea typeface="华文黑体"/>
              </a:rPr>
              <a:t>日都低的价格</a:t>
            </a:r>
            <a:r>
              <a:rPr lang="en-US" altLang="zh-CN" sz="2000" dirty="0">
                <a:latin typeface="华文黑体"/>
                <a:ea typeface="华文黑体"/>
              </a:rPr>
              <a:t>,</a:t>
            </a:r>
            <a:r>
              <a:rPr lang="zh-CN" altLang="en-US" sz="2000" dirty="0">
                <a:latin typeface="华文黑体"/>
                <a:ea typeface="华文黑体"/>
              </a:rPr>
              <a:t>绝少或根本没有临时的价格折扣</a:t>
            </a:r>
            <a:r>
              <a:rPr lang="en-US" altLang="zh-CN" sz="2000" dirty="0">
                <a:latin typeface="华文黑体"/>
                <a:ea typeface="华文黑体"/>
              </a:rPr>
              <a:t>.</a:t>
            </a:r>
            <a:r>
              <a:rPr lang="zh-CN" altLang="en-US" sz="2000" dirty="0">
                <a:latin typeface="华文黑体"/>
                <a:ea typeface="华文黑体"/>
              </a:rPr>
              <a:t>相反</a:t>
            </a:r>
            <a:r>
              <a:rPr lang="en-US" altLang="zh-CN" sz="2000" dirty="0">
                <a:latin typeface="华文黑体"/>
                <a:ea typeface="华文黑体"/>
              </a:rPr>
              <a:t>,</a:t>
            </a:r>
            <a:r>
              <a:rPr lang="zh-CN" altLang="en-US" sz="2000" dirty="0">
                <a:latin typeface="华文黑体"/>
                <a:ea typeface="华文黑体"/>
              </a:rPr>
              <a:t>高</a:t>
            </a:r>
            <a:r>
              <a:rPr lang="en-US" altLang="zh-CN" sz="2000" dirty="0">
                <a:latin typeface="华文黑体"/>
                <a:ea typeface="华文黑体"/>
              </a:rPr>
              <a:t>—</a:t>
            </a:r>
            <a:r>
              <a:rPr lang="zh-CN" altLang="en-US" sz="2000" dirty="0">
                <a:latin typeface="华文黑体"/>
                <a:ea typeface="华文黑体"/>
              </a:rPr>
              <a:t>低定价指每天的定价较高</a:t>
            </a:r>
            <a:r>
              <a:rPr lang="en-US" altLang="zh-CN" sz="2000" dirty="0" smtClean="0">
                <a:latin typeface="华文黑体"/>
                <a:ea typeface="华文黑体"/>
              </a:rPr>
              <a:t>,</a:t>
            </a:r>
            <a:r>
              <a:rPr lang="zh-CN" altLang="en-US" sz="2000" dirty="0" smtClean="0">
                <a:latin typeface="华文黑体"/>
                <a:ea typeface="华文黑体"/>
              </a:rPr>
              <a:t>但频繁地进行促销</a:t>
            </a:r>
            <a:r>
              <a:rPr lang="en-US" altLang="zh-CN" sz="2000" dirty="0">
                <a:latin typeface="华文黑体"/>
                <a:ea typeface="华文黑体"/>
              </a:rPr>
              <a:t>,</a:t>
            </a:r>
            <a:r>
              <a:rPr lang="zh-CN" altLang="en-US" sz="2000" dirty="0">
                <a:latin typeface="华文黑体"/>
                <a:ea typeface="华文黑体"/>
              </a:rPr>
              <a:t>使选定商品的价格临时低于每日低价的价格水平</a:t>
            </a:r>
            <a:r>
              <a:rPr lang="en-US" altLang="zh-CN" sz="2000" dirty="0">
                <a:latin typeface="华文黑体"/>
                <a:ea typeface="华文黑体"/>
              </a:rPr>
              <a:t>.</a:t>
            </a:r>
          </a:p>
        </p:txBody>
      </p:sp>
    </p:spTree>
    <p:extLst>
      <p:ext uri="{BB962C8B-B14F-4D97-AF65-F5344CB8AC3E}">
        <p14:creationId xmlns:p14="http://schemas.microsoft.com/office/powerpoint/2010/main" val="419541425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249334"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3539430"/>
          </a:xfrm>
          <a:prstGeom prst="rect">
            <a:avLst/>
          </a:prstGeom>
          <a:noFill/>
        </p:spPr>
        <p:txBody>
          <a:bodyPr wrap="square" rtlCol="0">
            <a:spAutoFit/>
          </a:bodyPr>
          <a:lstStyle/>
          <a:p>
            <a:pPr indent="541338"/>
            <a:r>
              <a:rPr lang="zh-CN" altLang="en-US" sz="2400" dirty="0">
                <a:latin typeface="华文黑体"/>
                <a:ea typeface="华文黑体"/>
              </a:rPr>
              <a:t>企业设定的价格应适中</a:t>
            </a:r>
            <a:r>
              <a:rPr lang="en-US" altLang="zh-CN" sz="2400" dirty="0">
                <a:latin typeface="华文黑体"/>
                <a:ea typeface="华文黑体"/>
              </a:rPr>
              <a:t>.</a:t>
            </a:r>
            <a:r>
              <a:rPr lang="zh-CN" altLang="en-US" sz="2400" dirty="0">
                <a:latin typeface="华文黑体"/>
                <a:ea typeface="华文黑体"/>
              </a:rPr>
              <a:t>价格太低</a:t>
            </a:r>
            <a:r>
              <a:rPr lang="en-US" altLang="zh-CN" sz="2400" dirty="0">
                <a:latin typeface="华文黑体"/>
                <a:ea typeface="华文黑体"/>
              </a:rPr>
              <a:t>,</a:t>
            </a:r>
            <a:r>
              <a:rPr lang="zh-CN" altLang="en-US" sz="2400" dirty="0">
                <a:latin typeface="华文黑体"/>
                <a:ea typeface="华文黑体"/>
              </a:rPr>
              <a:t>无法赚取利润</a:t>
            </a:r>
            <a:r>
              <a:rPr lang="en-US" altLang="zh-CN" sz="2400" dirty="0">
                <a:latin typeface="华文黑体"/>
                <a:ea typeface="华文黑体"/>
              </a:rPr>
              <a:t>;</a:t>
            </a:r>
            <a:r>
              <a:rPr lang="zh-CN" altLang="en-US" sz="2400" dirty="0">
                <a:latin typeface="华文黑体"/>
                <a:ea typeface="华文黑体"/>
              </a:rPr>
              <a:t>价格太高</a:t>
            </a:r>
            <a:r>
              <a:rPr lang="en-US" altLang="zh-CN" sz="2400" dirty="0">
                <a:latin typeface="华文黑体"/>
                <a:ea typeface="华文黑体"/>
              </a:rPr>
              <a:t>,</a:t>
            </a:r>
            <a:r>
              <a:rPr lang="zh-CN" altLang="en-US" sz="2400" dirty="0">
                <a:latin typeface="华文黑体"/>
                <a:ea typeface="华文黑体"/>
              </a:rPr>
              <a:t>就不能产生需求</a:t>
            </a:r>
            <a:r>
              <a:rPr lang="en-US" altLang="zh-CN" sz="2400" dirty="0">
                <a:latin typeface="华文黑体"/>
                <a:ea typeface="华文黑体"/>
              </a:rPr>
              <a:t>.</a:t>
            </a:r>
            <a:r>
              <a:rPr lang="zh-CN" altLang="en-US" sz="2400" dirty="0" smtClean="0">
                <a:latin typeface="华文黑体"/>
                <a:ea typeface="华文黑体"/>
              </a:rPr>
              <a:t>产品成本决定了底价</a:t>
            </a:r>
            <a:r>
              <a:rPr lang="en-US" altLang="zh-CN" sz="2400" dirty="0">
                <a:latin typeface="华文黑体"/>
                <a:ea typeface="华文黑体"/>
              </a:rPr>
              <a:t>;</a:t>
            </a:r>
            <a:r>
              <a:rPr lang="zh-CN" altLang="en-US" sz="2400" dirty="0">
                <a:latin typeface="华文黑体"/>
                <a:ea typeface="华文黑体"/>
              </a:rPr>
              <a:t>消费者对产品价值的看法确定了最高价</a:t>
            </a:r>
            <a:r>
              <a:rPr lang="en-US" altLang="zh-CN" sz="2400" dirty="0">
                <a:latin typeface="华文黑体"/>
                <a:ea typeface="华文黑体"/>
              </a:rPr>
              <a:t>.</a:t>
            </a:r>
            <a:r>
              <a:rPr lang="zh-CN" altLang="en-US" sz="2400" dirty="0">
                <a:latin typeface="华文黑体"/>
                <a:ea typeface="华文黑体"/>
              </a:rPr>
              <a:t>企业必须考虑到竞争对</a:t>
            </a:r>
            <a:r>
              <a:rPr lang="zh-CN" altLang="en-US" sz="2400" dirty="0" smtClean="0">
                <a:latin typeface="华文黑体"/>
                <a:ea typeface="华文黑体"/>
              </a:rPr>
              <a:t>手的价格以及</a:t>
            </a:r>
            <a:r>
              <a:rPr lang="zh-CN" altLang="en-US" sz="2400" dirty="0">
                <a:latin typeface="华文黑体"/>
                <a:ea typeface="华文黑体"/>
              </a:rPr>
              <a:t>其他的外部和内部因素</a:t>
            </a:r>
            <a:r>
              <a:rPr lang="en-US" altLang="zh-CN" sz="2400" dirty="0">
                <a:latin typeface="华文黑体"/>
                <a:ea typeface="华文黑体"/>
              </a:rPr>
              <a:t>,</a:t>
            </a:r>
            <a:r>
              <a:rPr lang="zh-CN" altLang="en-US" sz="2400" dirty="0">
                <a:latin typeface="华文黑体"/>
                <a:ea typeface="华文黑体"/>
              </a:rPr>
              <a:t>以便在这两极之间找到最合适的价格</a:t>
            </a:r>
            <a:r>
              <a:rPr lang="en-US" altLang="zh-CN" sz="2400" dirty="0">
                <a:latin typeface="华文黑体"/>
                <a:ea typeface="华文黑体"/>
              </a:rPr>
              <a:t>.</a:t>
            </a:r>
          </a:p>
          <a:p>
            <a:pPr indent="541338"/>
            <a:endParaRPr lang="en-US" altLang="zh-CN" sz="2400" dirty="0" smtClean="0">
              <a:latin typeface="华文黑体"/>
              <a:ea typeface="华文黑体"/>
            </a:endParaRPr>
          </a:p>
          <a:p>
            <a:pPr indent="541338"/>
            <a:r>
              <a:rPr lang="zh-CN" altLang="en-US" sz="2400" dirty="0">
                <a:latin typeface="华文黑体"/>
                <a:ea typeface="华文黑体"/>
              </a:rPr>
              <a:t>二、以价值为基础的定价</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以竞争为基础的定价</a:t>
            </a:r>
          </a:p>
          <a:p>
            <a:pPr indent="541338"/>
            <a:r>
              <a:rPr lang="zh-CN" altLang="en-US" sz="2000" dirty="0">
                <a:latin typeface="华文黑体"/>
                <a:ea typeface="华文黑体"/>
              </a:rPr>
              <a:t>消费者会用竞争对手类似货品的价格作为判断某产品价值的依据</a:t>
            </a:r>
            <a:r>
              <a:rPr lang="en-US" altLang="zh-CN" sz="2000" dirty="0">
                <a:latin typeface="华文黑体"/>
                <a:ea typeface="华文黑体"/>
              </a:rPr>
              <a:t>.</a:t>
            </a:r>
            <a:r>
              <a:rPr lang="zh-CN" altLang="en-US" sz="2000" dirty="0">
                <a:latin typeface="华文黑体"/>
                <a:ea typeface="华文黑体"/>
              </a:rPr>
              <a:t>以竞争为基础</a:t>
            </a:r>
            <a:r>
              <a:rPr lang="zh-CN" altLang="en-US" sz="2000" dirty="0" smtClean="0">
                <a:latin typeface="华文黑体"/>
                <a:ea typeface="华文黑体"/>
              </a:rPr>
              <a:t>的定价</a:t>
            </a:r>
            <a:r>
              <a:rPr lang="zh-CN" altLang="en-US" sz="2000" dirty="0">
                <a:latin typeface="华文黑体"/>
                <a:ea typeface="华文黑体"/>
              </a:rPr>
              <a:t>法的一种形式是现行费率定价法</a:t>
            </a:r>
            <a:r>
              <a:rPr lang="en-US" altLang="zh-CN" sz="2000" dirty="0">
                <a:latin typeface="华文黑体"/>
                <a:ea typeface="华文黑体"/>
              </a:rPr>
              <a:t>,</a:t>
            </a:r>
            <a:r>
              <a:rPr lang="zh-CN" altLang="en-US" sz="2000" dirty="0">
                <a:latin typeface="华文黑体"/>
                <a:ea typeface="华文黑体"/>
              </a:rPr>
              <a:t>即以竞争对手的价格作为定价基础</a:t>
            </a:r>
            <a:r>
              <a:rPr lang="en-US" altLang="zh-CN" sz="2000" dirty="0">
                <a:latin typeface="华文黑体"/>
                <a:ea typeface="华文黑体"/>
              </a:rPr>
              <a:t>,</a:t>
            </a:r>
            <a:r>
              <a:rPr lang="zh-CN" altLang="en-US" sz="2000" dirty="0">
                <a:latin typeface="华文黑体"/>
                <a:ea typeface="华文黑体"/>
              </a:rPr>
              <a:t>而很少注意</a:t>
            </a:r>
            <a:r>
              <a:rPr lang="zh-CN" altLang="en-US" sz="2000" dirty="0" smtClean="0">
                <a:latin typeface="华文黑体"/>
                <a:ea typeface="华文黑体"/>
              </a:rPr>
              <a:t>自己的成本或需</a:t>
            </a:r>
            <a:r>
              <a:rPr lang="zh-CN" altLang="en-US" sz="2000" dirty="0">
                <a:latin typeface="华文黑体"/>
                <a:ea typeface="华文黑体"/>
              </a:rPr>
              <a:t>求</a:t>
            </a:r>
            <a:r>
              <a:rPr lang="en-US" altLang="zh-CN" sz="2000" dirty="0">
                <a:latin typeface="华文黑体"/>
                <a:ea typeface="华文黑体"/>
              </a:rPr>
              <a:t>.</a:t>
            </a:r>
          </a:p>
        </p:txBody>
      </p:sp>
    </p:spTree>
    <p:extLst>
      <p:ext uri="{BB962C8B-B14F-4D97-AF65-F5344CB8AC3E}">
        <p14:creationId xmlns:p14="http://schemas.microsoft.com/office/powerpoint/2010/main" val="29230457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883969" y="2002943"/>
            <a:ext cx="3178675" cy="584776"/>
          </a:xfrm>
          <a:prstGeom prst="rect">
            <a:avLst/>
          </a:prstGeom>
        </p:spPr>
        <p:txBody>
          <a:bodyPr wrap="none">
            <a:spAutoFit/>
          </a:bodyPr>
          <a:lstStyle/>
          <a:p>
            <a:r>
              <a:rPr lang="en-US" altLang="zh-CN" sz="3200" b="1" dirty="0">
                <a:solidFill>
                  <a:srgbClr val="17695D"/>
                </a:solidFill>
                <a:latin typeface="微软雅黑" panose="020B0503020204020204" pitchFamily="34" charset="-122"/>
                <a:ea typeface="微软雅黑" panose="020B0503020204020204" pitchFamily="34" charset="-122"/>
              </a:rPr>
              <a:t> </a:t>
            </a:r>
            <a:r>
              <a:rPr lang="zh-CN" altLang="en-US" sz="32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18052275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4278094"/>
          </a:xfrm>
          <a:prstGeom prst="rect">
            <a:avLst/>
          </a:prstGeom>
          <a:noFill/>
        </p:spPr>
        <p:txBody>
          <a:bodyPr wrap="square" rtlCol="0">
            <a:spAutoFit/>
          </a:bodyPr>
          <a:lstStyle/>
          <a:p>
            <a:r>
              <a:rPr lang="zh-CN" altLang="en-US" sz="2400" dirty="0" smtClean="0">
                <a:latin typeface="华文黑体"/>
                <a:ea typeface="华文黑体"/>
              </a:rPr>
              <a:t>新产品可以分为有仿制的新产品和专利保护的新产品</a:t>
            </a:r>
            <a:r>
              <a:rPr lang="en-US" altLang="zh-CN" sz="2400" dirty="0" smtClean="0">
                <a:latin typeface="华文黑体"/>
                <a:ea typeface="华文黑体"/>
              </a:rPr>
              <a:t>.</a:t>
            </a:r>
          </a:p>
          <a:p>
            <a:pPr indent="541338"/>
            <a:endParaRPr lang="en-US" altLang="zh-CN" sz="2400" dirty="0">
              <a:latin typeface="华文黑体"/>
              <a:ea typeface="华文黑体"/>
            </a:endParaRPr>
          </a:p>
          <a:p>
            <a:r>
              <a:rPr lang="zh-CN" altLang="en-US" sz="2400" dirty="0">
                <a:latin typeface="华文黑体"/>
                <a:ea typeface="华文黑体"/>
              </a:rPr>
              <a:t>一、关于仿制新产品的定价</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良好价值法</a:t>
            </a:r>
          </a:p>
          <a:p>
            <a:pPr indent="541338"/>
            <a:r>
              <a:rPr lang="zh-CN" altLang="en-US" sz="2000" dirty="0">
                <a:latin typeface="华文黑体"/>
                <a:ea typeface="华文黑体"/>
              </a:rPr>
              <a:t>此为攻击溢价战略的方法</a:t>
            </a:r>
            <a:r>
              <a:rPr lang="en-US" altLang="zh-CN" sz="2000" dirty="0">
                <a:latin typeface="华文黑体"/>
                <a:ea typeface="华文黑体"/>
              </a:rPr>
              <a:t>(</a:t>
            </a:r>
            <a:r>
              <a:rPr lang="zh-CN" altLang="en-US" sz="2000" dirty="0">
                <a:latin typeface="华文黑体"/>
                <a:ea typeface="华文黑体"/>
              </a:rPr>
              <a:t>日本企业在美国市场常用的方法</a:t>
            </a:r>
            <a:r>
              <a:rPr lang="en-US" altLang="zh-CN" sz="2000" dirty="0">
                <a:latin typeface="华文黑体"/>
                <a:ea typeface="华文黑体"/>
              </a:rPr>
              <a:t>).</a:t>
            </a:r>
            <a:r>
              <a:rPr lang="zh-CN" altLang="en-US" sz="2000" dirty="0">
                <a:latin typeface="华文黑体"/>
                <a:ea typeface="华文黑体"/>
              </a:rPr>
              <a:t>良好价值法的说法是</a:t>
            </a:r>
            <a:r>
              <a:rPr lang="en-US" altLang="zh-CN" sz="2000" dirty="0" smtClean="0">
                <a:latin typeface="华文黑体"/>
                <a:ea typeface="华文黑体"/>
              </a:rPr>
              <a:t>:</a:t>
            </a:r>
            <a:r>
              <a:rPr lang="zh-CN" altLang="en-US" sz="2000" dirty="0" smtClean="0">
                <a:latin typeface="华文黑体"/>
                <a:ea typeface="华文黑体"/>
              </a:rPr>
              <a:t>“</a:t>
            </a:r>
            <a:r>
              <a:rPr lang="zh-CN" altLang="en-US" sz="2000" dirty="0">
                <a:latin typeface="华文黑体"/>
                <a:ea typeface="华文黑体"/>
              </a:rPr>
              <a:t>我们有很好的质量</a:t>
            </a:r>
            <a:r>
              <a:rPr lang="en-US" altLang="zh-CN" sz="2000" dirty="0">
                <a:latin typeface="华文黑体"/>
                <a:ea typeface="华文黑体"/>
              </a:rPr>
              <a:t>,</a:t>
            </a:r>
            <a:r>
              <a:rPr lang="zh-CN" altLang="en-US" sz="2000" dirty="0">
                <a:latin typeface="华文黑体"/>
                <a:ea typeface="华文黑体"/>
              </a:rPr>
              <a:t>但只要较低的价格</a:t>
            </a:r>
            <a:r>
              <a:rPr lang="en-US" altLang="zh-CN" sz="2000" dirty="0">
                <a:latin typeface="华文黑体"/>
                <a:ea typeface="华文黑体"/>
              </a:rPr>
              <a:t>.”</a:t>
            </a:r>
            <a:r>
              <a:rPr lang="zh-CN" altLang="en-US" sz="2000" dirty="0">
                <a:latin typeface="华文黑体"/>
                <a:ea typeface="华文黑体"/>
              </a:rPr>
              <a:t>如果真是这样</a:t>
            </a:r>
            <a:r>
              <a:rPr lang="en-US" altLang="zh-CN" sz="2000" dirty="0">
                <a:latin typeface="华文黑体"/>
                <a:ea typeface="华文黑体"/>
              </a:rPr>
              <a:t>,</a:t>
            </a:r>
            <a:r>
              <a:rPr lang="zh-CN" altLang="en-US" sz="2000" dirty="0">
                <a:latin typeface="华文黑体"/>
                <a:ea typeface="华文黑体"/>
              </a:rPr>
              <a:t>且对质量敏感的购买</a:t>
            </a:r>
            <a:r>
              <a:rPr lang="zh-CN" altLang="en-US" sz="2000" dirty="0" smtClean="0">
                <a:latin typeface="华文黑体"/>
                <a:ea typeface="华文黑体"/>
              </a:rPr>
              <a:t>者相信这一说法</a:t>
            </a:r>
            <a:r>
              <a:rPr lang="en-US" altLang="zh-CN" sz="2000" dirty="0">
                <a:latin typeface="华文黑体"/>
                <a:ea typeface="华文黑体"/>
              </a:rPr>
              <a:t>,</a:t>
            </a:r>
            <a:r>
              <a:rPr lang="zh-CN" altLang="en-US" sz="2000" dirty="0">
                <a:latin typeface="华文黑体"/>
                <a:ea typeface="华文黑体"/>
              </a:rPr>
              <a:t>他们当然会从省钱的实际角度出发去购买这些产品</a:t>
            </a:r>
            <a:r>
              <a:rPr lang="en-US" altLang="zh-CN" sz="2000" dirty="0">
                <a:latin typeface="华文黑体"/>
                <a:ea typeface="华文黑体"/>
              </a:rPr>
              <a:t>,</a:t>
            </a:r>
            <a:r>
              <a:rPr lang="zh-CN" altLang="en-US" sz="2000" dirty="0">
                <a:latin typeface="华文黑体"/>
                <a:ea typeface="华文黑体"/>
              </a:rPr>
              <a:t>除非溢价产品有更大的吸引力</a:t>
            </a:r>
            <a:r>
              <a:rPr lang="en-US" altLang="zh-CN" sz="2000" dirty="0" smtClean="0">
                <a:latin typeface="华文黑体"/>
                <a:ea typeface="华文黑体"/>
              </a:rPr>
              <a:t>,</a:t>
            </a:r>
            <a:r>
              <a:rPr lang="zh-CN" altLang="en-US" sz="2000" dirty="0" smtClean="0">
                <a:latin typeface="华文黑体"/>
                <a:ea typeface="华文黑体"/>
              </a:rPr>
              <a:t>如显示</a:t>
            </a:r>
            <a:r>
              <a:rPr lang="zh-CN" altLang="en-US" sz="2000" dirty="0">
                <a:latin typeface="华文黑体"/>
                <a:ea typeface="华文黑体"/>
              </a:rPr>
              <a:t>更高的社会地位</a:t>
            </a:r>
            <a:r>
              <a:rPr lang="en-US" altLang="zh-CN" sz="2000" dirty="0">
                <a:latin typeface="华文黑体"/>
                <a:ea typeface="华文黑体"/>
              </a:rPr>
              <a:t>,</a:t>
            </a:r>
            <a:r>
              <a:rPr lang="zh-CN" altLang="en-US" sz="2000" dirty="0">
                <a:latin typeface="华文黑体"/>
                <a:ea typeface="华文黑体"/>
              </a:rPr>
              <a:t>属于罕见的产品</a:t>
            </a:r>
            <a:r>
              <a:rPr lang="en-US" altLang="zh-CN" sz="2000" dirty="0">
                <a:latin typeface="华文黑体"/>
                <a:ea typeface="华文黑体"/>
              </a:rPr>
              <a:t>,</a:t>
            </a:r>
            <a:r>
              <a:rPr lang="zh-CN" altLang="en-US" sz="2000" dirty="0">
                <a:latin typeface="华文黑体"/>
                <a:ea typeface="华文黑体"/>
              </a:rPr>
              <a:t>或国外商品等</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高价战略</a:t>
            </a:r>
          </a:p>
          <a:p>
            <a:pPr indent="541338"/>
            <a:r>
              <a:rPr lang="zh-CN" altLang="en-US" sz="2000" dirty="0">
                <a:latin typeface="华文黑体"/>
                <a:ea typeface="华文黑体"/>
              </a:rPr>
              <a:t>企业对产品的要价相对于产品价值而言过高</a:t>
            </a:r>
            <a:r>
              <a:rPr lang="en-US" altLang="zh-CN" sz="2000" dirty="0">
                <a:latin typeface="华文黑体"/>
                <a:ea typeface="华文黑体"/>
              </a:rPr>
              <a:t>.</a:t>
            </a:r>
            <a:r>
              <a:rPr lang="zh-CN" altLang="en-US" sz="2000" dirty="0">
                <a:latin typeface="华文黑体"/>
                <a:ea typeface="华文黑体"/>
              </a:rPr>
              <a:t>从长期来说</a:t>
            </a:r>
            <a:r>
              <a:rPr lang="en-US" altLang="zh-CN" sz="2000" dirty="0">
                <a:latin typeface="华文黑体"/>
                <a:ea typeface="华文黑体"/>
              </a:rPr>
              <a:t>,</a:t>
            </a:r>
            <a:r>
              <a:rPr lang="zh-CN" altLang="en-US" sz="2000" dirty="0" smtClean="0">
                <a:latin typeface="华文黑体"/>
                <a:ea typeface="华文黑体"/>
              </a:rPr>
              <a:t>顾客很有可能会感到受了欺骗</a:t>
            </a:r>
            <a:r>
              <a:rPr lang="en-US" altLang="zh-CN" sz="2000" dirty="0">
                <a:latin typeface="华文黑体"/>
                <a:ea typeface="华文黑体"/>
              </a:rPr>
              <a:t>.</a:t>
            </a:r>
            <a:r>
              <a:rPr lang="zh-CN" altLang="en-US" sz="2000" dirty="0">
                <a:latin typeface="华文黑体"/>
                <a:ea typeface="华文黑体"/>
              </a:rPr>
              <a:t>他们会停止购买该产品</a:t>
            </a:r>
            <a:r>
              <a:rPr lang="en-US" altLang="zh-CN" sz="2000" dirty="0">
                <a:latin typeface="华文黑体"/>
                <a:ea typeface="华文黑体"/>
              </a:rPr>
              <a:t>,</a:t>
            </a:r>
            <a:r>
              <a:rPr lang="zh-CN" altLang="en-US" sz="2000" dirty="0">
                <a:latin typeface="华文黑体"/>
                <a:ea typeface="华文黑体"/>
              </a:rPr>
              <a:t>并向周围的人抱怨</a:t>
            </a:r>
            <a:r>
              <a:rPr lang="en-US" altLang="zh-CN" sz="2000" dirty="0">
                <a:latin typeface="华文黑体"/>
                <a:ea typeface="华文黑体"/>
              </a:rPr>
              <a:t>.</a:t>
            </a:r>
            <a:r>
              <a:rPr lang="zh-CN" altLang="en-US" sz="2000" dirty="0">
                <a:latin typeface="华文黑体"/>
                <a:ea typeface="华文黑体"/>
              </a:rPr>
              <a:t>所以一般不可取</a:t>
            </a:r>
            <a:r>
              <a:rPr lang="en-US" altLang="zh-CN" sz="2000" dirty="0">
                <a:latin typeface="华文黑体"/>
                <a:ea typeface="华文黑体"/>
              </a:rPr>
              <a:t>,</a:t>
            </a:r>
            <a:r>
              <a:rPr lang="zh-CN" altLang="en-US" sz="2000" dirty="0">
                <a:latin typeface="华文黑体"/>
                <a:ea typeface="华文黑体"/>
              </a:rPr>
              <a:t>应该避免采用这种战略</a:t>
            </a:r>
            <a:r>
              <a:rPr lang="en-US" altLang="zh-CN" sz="2000" dirty="0">
                <a:latin typeface="华文黑体"/>
                <a:ea typeface="华文黑体"/>
              </a:rPr>
              <a:t>.</a:t>
            </a:r>
          </a:p>
        </p:txBody>
      </p:sp>
    </p:spTree>
    <p:extLst>
      <p:ext uri="{BB962C8B-B14F-4D97-AF65-F5344CB8AC3E}">
        <p14:creationId xmlns:p14="http://schemas.microsoft.com/office/powerpoint/2010/main" val="111891723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3354765"/>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、关于有专利保护的产品定价</a:t>
            </a:r>
          </a:p>
          <a:p>
            <a:pPr indent="627063"/>
            <a:r>
              <a:rPr lang="zh-CN" altLang="en-US" sz="2000" dirty="0">
                <a:latin typeface="华文黑体"/>
                <a:ea typeface="华文黑体"/>
              </a:rPr>
              <a:t>开发受专利保护的创新产品的企业面临第一次定价挑战</a:t>
            </a:r>
            <a:r>
              <a:rPr lang="en-US" altLang="zh-CN" sz="2000" dirty="0">
                <a:latin typeface="华文黑体"/>
                <a:ea typeface="华文黑体"/>
              </a:rPr>
              <a:t>.</a:t>
            </a:r>
            <a:r>
              <a:rPr lang="zh-CN" altLang="en-US" sz="2000" dirty="0">
                <a:latin typeface="华文黑体"/>
                <a:ea typeface="华文黑体"/>
              </a:rPr>
              <a:t>它们可以在</a:t>
            </a:r>
            <a:r>
              <a:rPr lang="zh-CN" altLang="en-US" sz="2000" dirty="0" smtClean="0">
                <a:latin typeface="华文黑体"/>
                <a:ea typeface="华文黑体"/>
              </a:rPr>
              <a:t>市场撇脂定价法和</a:t>
            </a:r>
            <a:r>
              <a:rPr lang="zh-CN" altLang="en-US" sz="2000" dirty="0">
                <a:latin typeface="华文黑体"/>
                <a:ea typeface="华文黑体"/>
              </a:rPr>
              <a:t>市场渗透定价法两种战略间选择</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市场撇脂定价法</a:t>
            </a:r>
          </a:p>
          <a:p>
            <a:pPr indent="627063"/>
            <a:r>
              <a:rPr lang="zh-CN" altLang="en-US" sz="2000" dirty="0">
                <a:latin typeface="华文黑体"/>
                <a:ea typeface="华文黑体"/>
              </a:rPr>
              <a:t>许多发明新产品的企业最初设定高价</a:t>
            </a:r>
            <a:r>
              <a:rPr lang="en-US" altLang="zh-CN" sz="2000" dirty="0">
                <a:latin typeface="华文黑体"/>
                <a:ea typeface="华文黑体"/>
              </a:rPr>
              <a:t>,</a:t>
            </a:r>
            <a:r>
              <a:rPr lang="zh-CN" altLang="en-US" sz="2000" dirty="0">
                <a:latin typeface="华文黑体"/>
                <a:ea typeface="华文黑体"/>
              </a:rPr>
              <a:t>从市场中一层一层地攫取收益</a:t>
            </a:r>
            <a:r>
              <a:rPr lang="en-US" altLang="zh-CN" sz="2000" dirty="0" smtClean="0">
                <a:latin typeface="华文黑体"/>
                <a:ea typeface="华文黑体"/>
              </a:rPr>
              <a:t>.</a:t>
            </a:r>
          </a:p>
          <a:p>
            <a:pPr indent="627063"/>
            <a:r>
              <a:rPr lang="zh-CN" altLang="en-US" sz="2000" dirty="0">
                <a:latin typeface="华文黑体"/>
                <a:ea typeface="华文黑体"/>
              </a:rPr>
              <a:t>市场撇脂定价法具有合理性的前提条件有以下几个</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产品的质量和形象与高价格相符</a:t>
            </a:r>
            <a:r>
              <a:rPr lang="en-US" altLang="zh-CN" sz="2000" dirty="0">
                <a:latin typeface="华文黑体"/>
                <a:ea typeface="华文黑体"/>
              </a:rPr>
              <a:t>,</a:t>
            </a:r>
            <a:r>
              <a:rPr lang="zh-CN" altLang="en-US" sz="2000" dirty="0">
                <a:latin typeface="华文黑体"/>
                <a:ea typeface="华文黑体"/>
              </a:rPr>
              <a:t>该价格有足够的需求</a:t>
            </a:r>
            <a:r>
              <a:rPr lang="en-US" altLang="zh-CN" sz="2000" dirty="0">
                <a:latin typeface="华文黑体"/>
                <a:ea typeface="华文黑体"/>
              </a:rPr>
              <a:t>,</a:t>
            </a:r>
            <a:r>
              <a:rPr lang="zh-CN" altLang="en-US" sz="2000" dirty="0">
                <a:latin typeface="华文黑体"/>
                <a:ea typeface="华文黑体"/>
              </a:rPr>
              <a:t>即有足够的购买</a:t>
            </a:r>
            <a:r>
              <a:rPr lang="zh-CN" altLang="en-US" sz="2000" dirty="0" smtClean="0">
                <a:latin typeface="华文黑体"/>
                <a:ea typeface="华文黑体"/>
              </a:rPr>
              <a:t>者想要这个价</a:t>
            </a:r>
            <a:r>
              <a:rPr lang="zh-CN" altLang="en-US" sz="2000" dirty="0">
                <a:latin typeface="华文黑体"/>
                <a:ea typeface="华文黑体"/>
              </a:rPr>
              <a:t>格的产品</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小批量生产也不至于亏本</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存在进入壁垒</a:t>
            </a:r>
            <a:r>
              <a:rPr lang="en-US" altLang="zh-CN" sz="2000" dirty="0">
                <a:latin typeface="华文黑体"/>
                <a:ea typeface="华文黑体"/>
              </a:rPr>
              <a:t>,</a:t>
            </a:r>
            <a:r>
              <a:rPr lang="zh-CN" altLang="en-US" sz="2000" dirty="0">
                <a:latin typeface="华文黑体"/>
                <a:ea typeface="华文黑体"/>
              </a:rPr>
              <a:t>竞争对手不能轻易进入该产品市场和压价</a:t>
            </a:r>
            <a:r>
              <a:rPr lang="en-US" altLang="zh-CN" sz="2000" dirty="0">
                <a:latin typeface="华文黑体"/>
                <a:ea typeface="华文黑体"/>
              </a:rPr>
              <a:t>.</a:t>
            </a:r>
          </a:p>
        </p:txBody>
      </p:sp>
    </p:spTree>
    <p:extLst>
      <p:ext uri="{BB962C8B-B14F-4D97-AF65-F5344CB8AC3E}">
        <p14:creationId xmlns:p14="http://schemas.microsoft.com/office/powerpoint/2010/main" val="30351762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2923877"/>
          </a:xfrm>
          <a:prstGeom prst="rect">
            <a:avLst/>
          </a:prstGeom>
          <a:noFill/>
        </p:spPr>
        <p:txBody>
          <a:bodyPr wrap="square" rtlCol="0">
            <a:spAutoFit/>
          </a:bodyPr>
          <a:lstStyle/>
          <a:p>
            <a:r>
              <a:rPr lang="en-US" altLang="zh-CN" sz="2400" dirty="0">
                <a:latin typeface="华文黑体"/>
                <a:ea typeface="华文黑体"/>
              </a:rPr>
              <a:t>(</a:t>
            </a:r>
            <a:r>
              <a:rPr lang="zh-CN" altLang="en-US" sz="2400" dirty="0">
                <a:latin typeface="华文黑体"/>
                <a:ea typeface="华文黑体"/>
              </a:rPr>
              <a:t>二</a:t>
            </a:r>
            <a:r>
              <a:rPr lang="en-US" altLang="zh-CN" sz="2400" dirty="0">
                <a:latin typeface="华文黑体"/>
                <a:ea typeface="华文黑体"/>
              </a:rPr>
              <a:t>)</a:t>
            </a:r>
            <a:r>
              <a:rPr lang="zh-CN" altLang="en-US" sz="2400" dirty="0">
                <a:latin typeface="华文黑体"/>
                <a:ea typeface="华文黑体"/>
              </a:rPr>
              <a:t>市场渗透定价法</a:t>
            </a:r>
          </a:p>
          <a:p>
            <a:pPr indent="541338"/>
            <a:r>
              <a:rPr lang="zh-CN" altLang="en-US" sz="2000" dirty="0">
                <a:latin typeface="华文黑体"/>
                <a:ea typeface="华文黑体"/>
              </a:rPr>
              <a:t>一些企业并不采用设定最初高价的办法来撇去较小但利润丰厚的细分市场</a:t>
            </a:r>
            <a:r>
              <a:rPr lang="en-US" altLang="zh-CN" sz="2000" dirty="0">
                <a:latin typeface="华文黑体"/>
                <a:ea typeface="华文黑体"/>
              </a:rPr>
              <a:t>,</a:t>
            </a:r>
            <a:r>
              <a:rPr lang="zh-CN" altLang="en-US" sz="2000" dirty="0">
                <a:latin typeface="华文黑体"/>
                <a:ea typeface="华文黑体"/>
              </a:rPr>
              <a:t>而是</a:t>
            </a:r>
            <a:r>
              <a:rPr lang="zh-CN" altLang="en-US" sz="2000" dirty="0" smtClean="0">
                <a:latin typeface="华文黑体"/>
                <a:ea typeface="华文黑体"/>
              </a:rPr>
              <a:t>采用市场渗透定价法</a:t>
            </a:r>
            <a:r>
              <a:rPr lang="en-US" altLang="zh-CN" sz="2000" dirty="0">
                <a:latin typeface="华文黑体"/>
                <a:ea typeface="华文黑体"/>
              </a:rPr>
              <a:t>.</a:t>
            </a:r>
            <a:r>
              <a:rPr lang="zh-CN" altLang="en-US" sz="2000" dirty="0">
                <a:latin typeface="华文黑体"/>
                <a:ea typeface="华文黑体"/>
              </a:rPr>
              <a:t>它们最初设定低价</a:t>
            </a:r>
            <a:r>
              <a:rPr lang="en-US" altLang="zh-CN" sz="2000" dirty="0">
                <a:latin typeface="华文黑体"/>
                <a:ea typeface="华文黑体"/>
              </a:rPr>
              <a:t>,</a:t>
            </a:r>
            <a:r>
              <a:rPr lang="zh-CN" altLang="en-US" sz="2000" dirty="0">
                <a:latin typeface="华文黑体"/>
                <a:ea typeface="华文黑体"/>
              </a:rPr>
              <a:t>以便迅速且深入地进入市场</a:t>
            </a:r>
            <a:r>
              <a:rPr lang="en-US" altLang="zh-CN" sz="2000" dirty="0">
                <a:latin typeface="华文黑体"/>
                <a:ea typeface="华文黑体"/>
              </a:rPr>
              <a:t>,</a:t>
            </a:r>
            <a:r>
              <a:rPr lang="zh-CN" altLang="en-US" sz="2000" dirty="0">
                <a:latin typeface="华文黑体"/>
                <a:ea typeface="华文黑体"/>
              </a:rPr>
              <a:t>从而吸引大量顾客</a:t>
            </a:r>
            <a:r>
              <a:rPr lang="en-US" altLang="zh-CN" sz="2000" dirty="0">
                <a:latin typeface="华文黑体"/>
                <a:ea typeface="华文黑体"/>
              </a:rPr>
              <a:t>,</a:t>
            </a:r>
            <a:r>
              <a:rPr lang="zh-CN" altLang="en-US" sz="2000" dirty="0" smtClean="0">
                <a:latin typeface="华文黑体"/>
                <a:ea typeface="华文黑体"/>
              </a:rPr>
              <a:t>迅速扩</a:t>
            </a:r>
            <a:r>
              <a:rPr lang="zh-CN" altLang="en-US" sz="2000" dirty="0">
                <a:latin typeface="华文黑体"/>
                <a:ea typeface="华文黑体"/>
              </a:rPr>
              <a:t>大市场占有率</a:t>
            </a:r>
            <a:r>
              <a:rPr lang="en-US" altLang="zh-CN" sz="2000" dirty="0">
                <a:latin typeface="华文黑体"/>
                <a:ea typeface="华文黑体"/>
              </a:rPr>
              <a:t>.</a:t>
            </a:r>
            <a:r>
              <a:rPr lang="zh-CN" altLang="en-US" sz="2000" dirty="0">
                <a:latin typeface="华文黑体"/>
                <a:ea typeface="华文黑体"/>
              </a:rPr>
              <a:t>较高的销售额能够降低成本</a:t>
            </a:r>
            <a:r>
              <a:rPr lang="en-US" altLang="zh-CN" sz="2000" dirty="0">
                <a:latin typeface="华文黑体"/>
                <a:ea typeface="华文黑体"/>
              </a:rPr>
              <a:t>,</a:t>
            </a:r>
            <a:r>
              <a:rPr lang="zh-CN" altLang="en-US" sz="2000" dirty="0">
                <a:latin typeface="华文黑体"/>
                <a:ea typeface="华文黑体"/>
              </a:rPr>
              <a:t>从而使企业能够进一步减价</a:t>
            </a:r>
            <a:r>
              <a:rPr lang="en-US" altLang="zh-CN" sz="2000" dirty="0" smtClean="0">
                <a:latin typeface="华文黑体"/>
                <a:ea typeface="华文黑体"/>
              </a:rPr>
              <a:t>.</a:t>
            </a:r>
          </a:p>
          <a:p>
            <a:pPr indent="541338"/>
            <a:r>
              <a:rPr lang="zh-CN" altLang="en-US" sz="2000" dirty="0">
                <a:latin typeface="华文黑体"/>
                <a:ea typeface="华文黑体"/>
              </a:rPr>
              <a:t>市场渗透定价法的前提条件包括以下几个</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市场必须对价格高度敏感</a:t>
            </a:r>
            <a:r>
              <a:rPr lang="en-US" altLang="zh-CN" sz="2000" dirty="0">
                <a:latin typeface="华文黑体"/>
                <a:ea typeface="华文黑体"/>
              </a:rPr>
              <a:t>,</a:t>
            </a:r>
            <a:r>
              <a:rPr lang="zh-CN" altLang="en-US" sz="2000" dirty="0">
                <a:latin typeface="华文黑体"/>
                <a:ea typeface="华文黑体"/>
              </a:rPr>
              <a:t>以便使低价格能促进市场的增长</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要具有规模效应</a:t>
            </a:r>
            <a:r>
              <a:rPr lang="en-US" altLang="zh-CN" sz="2000" dirty="0">
                <a:latin typeface="华文黑体"/>
                <a:ea typeface="华文黑体"/>
              </a:rPr>
              <a:t>,</a:t>
            </a:r>
            <a:r>
              <a:rPr lang="zh-CN" altLang="en-US" sz="2000" dirty="0">
                <a:latin typeface="华文黑体"/>
                <a:ea typeface="华文黑体"/>
              </a:rPr>
              <a:t>生产和销售成本必须随销售量的增加而减少</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低价能够帮助排除竞争</a:t>
            </a:r>
            <a:r>
              <a:rPr lang="en-US" altLang="zh-CN" sz="2000" dirty="0">
                <a:latin typeface="华文黑体"/>
                <a:ea typeface="华文黑体"/>
              </a:rPr>
              <a:t>,</a:t>
            </a:r>
            <a:r>
              <a:rPr lang="zh-CN" altLang="en-US" sz="2000" dirty="0">
                <a:latin typeface="华文黑体"/>
                <a:ea typeface="华文黑体"/>
              </a:rPr>
              <a:t>否则价格优势只能是暂时的</a:t>
            </a:r>
            <a:r>
              <a:rPr lang="en-US" altLang="zh-CN" sz="2000" dirty="0">
                <a:latin typeface="华文黑体"/>
                <a:ea typeface="华文黑体"/>
              </a:rPr>
              <a:t>.</a:t>
            </a:r>
          </a:p>
        </p:txBody>
      </p:sp>
    </p:spTree>
    <p:extLst>
      <p:ext uri="{BB962C8B-B14F-4D97-AF65-F5344CB8AC3E}">
        <p14:creationId xmlns:p14="http://schemas.microsoft.com/office/powerpoint/2010/main" val="99852819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719883" y="348477"/>
            <a:ext cx="5724644" cy="646331"/>
          </a:xfrm>
          <a:prstGeom prst="rect">
            <a:avLst/>
          </a:prstGeom>
        </p:spPr>
        <p:txBody>
          <a:bodyPr wrap="none">
            <a:spAutoFit/>
          </a:bodyPr>
          <a:lstStyle/>
          <a:p>
            <a:pPr algn="ctr"/>
            <a:r>
              <a:rPr lang="zh-CN" altLang="en-US" sz="3600" b="1" dirty="0" smtClean="0">
                <a:solidFill>
                  <a:srgbClr val="17695D"/>
                </a:solidFill>
                <a:latin typeface="微软雅黑" pitchFamily="34" charset="-122"/>
                <a:ea typeface="微软雅黑" pitchFamily="34" charset="-122"/>
              </a:rPr>
              <a:t>产品定价：定价考虑及战略</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39557"/>
            <a:ext cx="2005677"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一般定价法</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895558"/>
            <a:ext cx="26340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产品及</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服务战略</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3544560"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定价时需要考虑的因素</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651559"/>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8" name="TextBox 5"/>
          <p:cNvSpPr txBox="1"/>
          <p:nvPr/>
        </p:nvSpPr>
        <p:spPr>
          <a:xfrm>
            <a:off x="4131568" y="4407561"/>
            <a:ext cx="169790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价格改变</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grpSp>
        <p:nvGrpSpPr>
          <p:cNvPr id="29" name="组合 44"/>
          <p:cNvGrpSpPr/>
          <p:nvPr/>
        </p:nvGrpSpPr>
        <p:grpSpPr>
          <a:xfrm>
            <a:off x="1450834" y="3730229"/>
            <a:ext cx="637833" cy="637833"/>
            <a:chOff x="3405766" y="2600174"/>
            <a:chExt cx="864096" cy="864096"/>
          </a:xfrm>
        </p:grpSpPr>
        <p:sp>
          <p:nvSpPr>
            <p:cNvPr id="30" name="椭圆 29"/>
            <p:cNvSpPr/>
            <p:nvPr/>
          </p:nvSpPr>
          <p:spPr bwMode="auto">
            <a:xfrm>
              <a:off x="3405766" y="2600174"/>
              <a:ext cx="864096" cy="864096"/>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31" name="TextBox 17"/>
            <p:cNvSpPr txBox="1"/>
            <p:nvPr/>
          </p:nvSpPr>
          <p:spPr>
            <a:xfrm>
              <a:off x="3452332" y="2708804"/>
              <a:ext cx="792178"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a:t>
              </a:r>
              <a:r>
                <a:rPr lang="zh-CN" altLang="zh-CN" sz="2660" dirty="0">
                  <a:solidFill>
                    <a:srgbClr val="F8F8F8"/>
                  </a:solidFill>
                  <a:latin typeface="微软雅黑" panose="020B0503020204020204" pitchFamily="34" charset="-122"/>
                  <a:ea typeface="微软雅黑" panose="020B0503020204020204" pitchFamily="34" charset="-122"/>
                </a:rPr>
                <a:t>5</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169907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par>
                          <p:cTn id="56" fill="hold">
                            <p:stCondLst>
                              <p:cond delay="3900"/>
                            </p:stCondLst>
                            <p:childTnLst>
                              <p:par>
                                <p:cTn id="57" presetID="2" presetClass="entr" presetSubtype="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52" presetClass="entr" presetSubtype="0" fill="hold" nodeType="withEffect">
                                  <p:stCondLst>
                                    <p:cond delay="200"/>
                                  </p:stCondLst>
                                  <p:childTnLst>
                                    <p:set>
                                      <p:cBhvr>
                                        <p:cTn id="62" dur="1" fill="hold">
                                          <p:stCondLst>
                                            <p:cond delay="0"/>
                                          </p:stCondLst>
                                        </p:cTn>
                                        <p:tgtEl>
                                          <p:spTgt spid="29"/>
                                        </p:tgtEl>
                                        <p:attrNameLst>
                                          <p:attrName>style.visibility</p:attrName>
                                        </p:attrNameLst>
                                      </p:cBhvr>
                                      <p:to>
                                        <p:strVal val="visible"/>
                                      </p:to>
                                    </p:set>
                                    <p:animScale>
                                      <p:cBhvr>
                                        <p:cTn id="6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9"/>
                                        </p:tgtEl>
                                        <p:attrNameLst>
                                          <p:attrName>ppt_x</p:attrName>
                                          <p:attrName>ppt_y</p:attrName>
                                        </p:attrNameLst>
                                      </p:cBhvr>
                                    </p:animMotion>
                                    <p:animEffect transition="in" filter="fade">
                                      <p:cBhvr>
                                        <p:cTn id="6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3057247"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新产品定价战略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45844"/>
            <a:ext cx="8500534" cy="4585871"/>
          </a:xfrm>
          <a:prstGeom prst="rect">
            <a:avLst/>
          </a:prstGeom>
          <a:noFill/>
        </p:spPr>
        <p:txBody>
          <a:bodyPr wrap="square" rtlCol="0">
            <a:spAutoFit/>
          </a:bodyPr>
          <a:lstStyle/>
          <a:p>
            <a:r>
              <a:rPr lang="zh-CN" altLang="en-US" sz="2400" dirty="0">
                <a:latin typeface="华文黑体"/>
                <a:ea typeface="华文黑体"/>
              </a:rPr>
              <a:t>新产品可以分为有仿制的新产品和专利保护的新产品</a:t>
            </a:r>
            <a:r>
              <a:rPr lang="en-US" altLang="zh-CN" sz="2400" dirty="0" smtClean="0">
                <a:latin typeface="华文黑体"/>
                <a:ea typeface="华文黑体"/>
              </a:rPr>
              <a:t>.</a:t>
            </a:r>
          </a:p>
          <a:p>
            <a:pPr indent="541338"/>
            <a:endParaRPr lang="en-US" altLang="zh-CN" sz="2400" dirty="0">
              <a:latin typeface="华文黑体"/>
              <a:ea typeface="华文黑体"/>
            </a:endParaRPr>
          </a:p>
          <a:p>
            <a:r>
              <a:rPr lang="zh-CN" altLang="en-US" sz="2400" dirty="0">
                <a:latin typeface="华文黑体"/>
                <a:ea typeface="华文黑体"/>
              </a:rPr>
              <a:t>一、关于仿制新产品的定价</a:t>
            </a:r>
          </a:p>
          <a:p>
            <a:pPr indent="627063"/>
            <a:r>
              <a:rPr lang="zh-CN" altLang="en-US" sz="2000" dirty="0">
                <a:latin typeface="华文黑体"/>
                <a:ea typeface="华文黑体"/>
              </a:rPr>
              <a:t>计划开发仿制的新产品的企业一般会面临产品市场定位问题</a:t>
            </a:r>
            <a:r>
              <a:rPr lang="en-US" altLang="zh-CN" sz="2000" dirty="0">
                <a:latin typeface="华文黑体"/>
                <a:ea typeface="华文黑体"/>
              </a:rPr>
              <a:t>.</a:t>
            </a:r>
            <a:r>
              <a:rPr lang="zh-CN" altLang="en-US" sz="2000" dirty="0">
                <a:latin typeface="华文黑体"/>
                <a:ea typeface="华文黑体"/>
              </a:rPr>
              <a:t>企业必须决</a:t>
            </a:r>
            <a:r>
              <a:rPr lang="zh-CN" altLang="en-US" sz="2000" dirty="0" smtClean="0">
                <a:latin typeface="华文黑体"/>
                <a:ea typeface="华文黑体"/>
              </a:rPr>
              <a:t>定在哪儿定位产品</a:t>
            </a:r>
            <a:r>
              <a:rPr lang="en-US" altLang="zh-CN" sz="2000" dirty="0">
                <a:latin typeface="华文黑体"/>
                <a:ea typeface="华文黑体"/>
              </a:rPr>
              <a:t>,</a:t>
            </a:r>
            <a:r>
              <a:rPr lang="zh-CN" altLang="en-US" sz="2000" dirty="0">
                <a:latin typeface="华文黑体"/>
                <a:ea typeface="华文黑体"/>
              </a:rPr>
              <a:t>以示区别于竞争对手产品的质量和价格</a:t>
            </a:r>
            <a:r>
              <a:rPr lang="en-US" altLang="zh-CN" sz="2000" dirty="0">
                <a:latin typeface="华文黑体"/>
                <a:ea typeface="华文黑体"/>
              </a:rPr>
              <a:t>.</a:t>
            </a:r>
            <a:r>
              <a:rPr lang="zh-CN" altLang="en-US" sz="2000" dirty="0">
                <a:latin typeface="华文黑体"/>
                <a:ea typeface="华文黑体"/>
              </a:rPr>
              <a:t>有四种可能的定价战略</a:t>
            </a:r>
            <a:r>
              <a:rPr lang="en-US" altLang="zh-CN" sz="2000" dirty="0">
                <a:latin typeface="华文黑体"/>
                <a:ea typeface="华文黑体"/>
              </a:rPr>
              <a:t>:</a:t>
            </a:r>
            <a:r>
              <a:rPr lang="zh-CN" altLang="en-US" sz="2000" dirty="0">
                <a:latin typeface="华文黑体"/>
                <a:ea typeface="华文黑体"/>
              </a:rPr>
              <a:t>溢价定价战略</a:t>
            </a:r>
            <a:r>
              <a:rPr lang="zh-CN" altLang="en-US" sz="2000" dirty="0" smtClean="0">
                <a:latin typeface="华文黑体"/>
                <a:ea typeface="华文黑体"/>
              </a:rPr>
              <a:t>、经济定价战</a:t>
            </a:r>
            <a:r>
              <a:rPr lang="zh-CN" altLang="en-US" sz="2000" dirty="0">
                <a:latin typeface="华文黑体"/>
                <a:ea typeface="华文黑体"/>
              </a:rPr>
              <a:t>略、良好价值法和高价战略</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溢价定价战略</a:t>
            </a:r>
          </a:p>
          <a:p>
            <a:pPr indent="627063"/>
            <a:r>
              <a:rPr lang="zh-CN" altLang="en-US" sz="2000" dirty="0">
                <a:latin typeface="华文黑体"/>
                <a:ea typeface="华文黑体"/>
              </a:rPr>
              <a:t>溢价定价战略即制造高质量的产品</a:t>
            </a:r>
            <a:r>
              <a:rPr lang="en-US" altLang="zh-CN" sz="2000" dirty="0">
                <a:latin typeface="华文黑体"/>
                <a:ea typeface="华文黑体"/>
              </a:rPr>
              <a:t>,</a:t>
            </a:r>
            <a:r>
              <a:rPr lang="zh-CN" altLang="en-US" sz="2000" dirty="0">
                <a:latin typeface="华文黑体"/>
                <a:ea typeface="华文黑体"/>
              </a:rPr>
              <a:t>要定现在市场上几乎最高的价格</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经济定价战略</a:t>
            </a:r>
          </a:p>
          <a:p>
            <a:pPr indent="627063"/>
            <a:r>
              <a:rPr lang="zh-CN" altLang="en-US" sz="2000" dirty="0">
                <a:latin typeface="华文黑体"/>
                <a:ea typeface="华文黑体"/>
              </a:rPr>
              <a:t>经济定价战略即制造较低质量的产品</a:t>
            </a:r>
            <a:r>
              <a:rPr lang="en-US" altLang="zh-CN" sz="2000" dirty="0">
                <a:latin typeface="华文黑体"/>
                <a:ea typeface="华文黑体"/>
              </a:rPr>
              <a:t>,</a:t>
            </a:r>
            <a:r>
              <a:rPr lang="zh-CN" altLang="en-US" sz="2000" dirty="0">
                <a:latin typeface="华文黑体"/>
                <a:ea typeface="华文黑体"/>
              </a:rPr>
              <a:t>要定较低的价格</a:t>
            </a:r>
            <a:r>
              <a:rPr lang="en-US" altLang="zh-CN" sz="2000" dirty="0">
                <a:latin typeface="华文黑体"/>
                <a:ea typeface="华文黑体"/>
              </a:rPr>
              <a:t>.</a:t>
            </a:r>
          </a:p>
          <a:p>
            <a:pPr indent="627063"/>
            <a:r>
              <a:rPr lang="zh-CN" altLang="en-US" sz="2000" dirty="0">
                <a:latin typeface="华文黑体"/>
                <a:ea typeface="华文黑体"/>
              </a:rPr>
              <a:t>溢价定价战略与经济定价战略可以在同一市场上并存</a:t>
            </a:r>
            <a:r>
              <a:rPr lang="en-US" altLang="zh-CN" sz="2000" dirty="0">
                <a:latin typeface="华文黑体"/>
                <a:ea typeface="华文黑体"/>
              </a:rPr>
              <a:t>,</a:t>
            </a:r>
            <a:r>
              <a:rPr lang="zh-CN" altLang="en-US" sz="2000" dirty="0">
                <a:latin typeface="华文黑体"/>
                <a:ea typeface="华文黑体"/>
              </a:rPr>
              <a:t>前提是存在两种类型的购买者</a:t>
            </a:r>
            <a:r>
              <a:rPr lang="en-US" altLang="zh-CN" sz="2000" dirty="0" smtClean="0">
                <a:latin typeface="华文黑体"/>
                <a:ea typeface="华文黑体"/>
              </a:rPr>
              <a:t>,</a:t>
            </a:r>
            <a:r>
              <a:rPr lang="zh-CN" altLang="en-US" sz="2000" dirty="0" smtClean="0">
                <a:latin typeface="华文黑体"/>
                <a:ea typeface="华文黑体"/>
              </a:rPr>
              <a:t>即</a:t>
            </a:r>
            <a:r>
              <a:rPr lang="zh-CN" altLang="en-US" sz="2000" dirty="0">
                <a:latin typeface="华文黑体"/>
                <a:ea typeface="华文黑体"/>
              </a:rPr>
              <a:t>既存在重质量的顾客</a:t>
            </a:r>
            <a:r>
              <a:rPr lang="en-US" altLang="zh-CN" sz="2000" dirty="0">
                <a:latin typeface="华文黑体"/>
                <a:ea typeface="华文黑体"/>
              </a:rPr>
              <a:t>,</a:t>
            </a:r>
            <a:r>
              <a:rPr lang="zh-CN" altLang="en-US" sz="2000" dirty="0">
                <a:latin typeface="华文黑体"/>
                <a:ea typeface="华文黑体"/>
              </a:rPr>
              <a:t>又存在重价格的顾客</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劳力士公司的手表质量非常好</a:t>
            </a:r>
            <a:r>
              <a:rPr lang="en-US" altLang="zh-CN" sz="2000" dirty="0">
                <a:latin typeface="华文黑体"/>
                <a:ea typeface="华文黑体"/>
              </a:rPr>
              <a:t>,</a:t>
            </a:r>
            <a:r>
              <a:rPr lang="zh-CN" altLang="en-US" sz="2000" dirty="0" smtClean="0">
                <a:latin typeface="华文黑体"/>
                <a:ea typeface="华文黑体"/>
              </a:rPr>
              <a:t>价格也</a:t>
            </a:r>
            <a:r>
              <a:rPr lang="zh-CN" altLang="en-US" sz="2000" dirty="0">
                <a:latin typeface="华文黑体"/>
                <a:ea typeface="华文黑体"/>
              </a:rPr>
              <a:t>非常高</a:t>
            </a:r>
            <a:r>
              <a:rPr lang="en-US" altLang="zh-CN" sz="2000" dirty="0">
                <a:latin typeface="华文黑体"/>
                <a:ea typeface="华文黑体"/>
              </a:rPr>
              <a:t>.</a:t>
            </a:r>
            <a:r>
              <a:rPr lang="zh-CN" altLang="en-US" sz="2000" dirty="0">
                <a:latin typeface="华文黑体"/>
                <a:ea typeface="华文黑体"/>
              </a:rPr>
              <a:t>而天美公司的手表具有良好品质</a:t>
            </a:r>
            <a:r>
              <a:rPr lang="en-US" altLang="zh-CN" sz="2000" dirty="0">
                <a:latin typeface="华文黑体"/>
                <a:ea typeface="华文黑体"/>
              </a:rPr>
              <a:t>,</a:t>
            </a:r>
            <a:r>
              <a:rPr lang="zh-CN" altLang="en-US" sz="2000" dirty="0">
                <a:latin typeface="华文黑体"/>
                <a:ea typeface="华文黑体"/>
              </a:rPr>
              <a:t>而且价格也更能让消费者接受</a:t>
            </a:r>
            <a:r>
              <a:rPr lang="en-US" altLang="zh-CN" sz="2000" dirty="0">
                <a:latin typeface="华文黑体"/>
                <a:ea typeface="华文黑体"/>
              </a:rPr>
              <a:t>.</a:t>
            </a:r>
          </a:p>
        </p:txBody>
      </p:sp>
    </p:spTree>
    <p:extLst>
      <p:ext uri="{BB962C8B-B14F-4D97-AF65-F5344CB8AC3E}">
        <p14:creationId xmlns:p14="http://schemas.microsoft.com/office/powerpoint/2010/main" val="33662433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934768" y="2002943"/>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26303"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08036236"/>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645844"/>
            <a:ext cx="8500534" cy="4401205"/>
          </a:xfrm>
          <a:prstGeom prst="rect">
            <a:avLst/>
          </a:prstGeom>
          <a:noFill/>
        </p:spPr>
        <p:txBody>
          <a:bodyPr wrap="square" rtlCol="0">
            <a:spAutoFit/>
          </a:bodyPr>
          <a:lstStyle/>
          <a:p>
            <a:pPr indent="627063"/>
            <a:r>
              <a:rPr lang="zh-CN" altLang="en-US" sz="2400" dirty="0">
                <a:latin typeface="华文黑体"/>
                <a:ea typeface="华文黑体"/>
              </a:rPr>
              <a:t>价格调整战略包括折扣与折让定价</a:t>
            </a:r>
            <a:r>
              <a:rPr lang="en-US" altLang="zh-CN" sz="2400" dirty="0">
                <a:latin typeface="华文黑体"/>
                <a:ea typeface="华文黑体"/>
              </a:rPr>
              <a:t>,</a:t>
            </a:r>
            <a:r>
              <a:rPr lang="zh-CN" altLang="en-US" sz="2400" dirty="0">
                <a:latin typeface="华文黑体"/>
                <a:ea typeface="华文黑体"/>
              </a:rPr>
              <a:t>对消费者提前付款或相应促销等行为给予回报</a:t>
            </a:r>
            <a:r>
              <a:rPr lang="en-US" altLang="zh-CN" sz="2400" dirty="0">
                <a:latin typeface="华文黑体"/>
                <a:ea typeface="华文黑体"/>
              </a:rPr>
              <a:t>,</a:t>
            </a:r>
            <a:r>
              <a:rPr lang="zh-CN" altLang="en-US" sz="2400" dirty="0" smtClean="0">
                <a:latin typeface="华文黑体"/>
                <a:ea typeface="华文黑体"/>
              </a:rPr>
              <a:t>降低价</a:t>
            </a:r>
            <a:r>
              <a:rPr lang="zh-CN" altLang="en-US" sz="2400" dirty="0">
                <a:latin typeface="华文黑体"/>
                <a:ea typeface="华文黑体"/>
              </a:rPr>
              <a:t>格</a:t>
            </a:r>
            <a:r>
              <a:rPr lang="en-US" altLang="zh-CN" sz="2400" dirty="0">
                <a:latin typeface="华文黑体"/>
                <a:ea typeface="华文黑体"/>
              </a:rPr>
              <a:t>;</a:t>
            </a:r>
            <a:r>
              <a:rPr lang="zh-CN" altLang="en-US" sz="2400" dirty="0">
                <a:latin typeface="华文黑体"/>
                <a:ea typeface="华文黑体"/>
              </a:rPr>
              <a:t>差别定价</a:t>
            </a:r>
            <a:r>
              <a:rPr lang="en-US" altLang="zh-CN" sz="2400" dirty="0">
                <a:latin typeface="华文黑体"/>
                <a:ea typeface="华文黑体"/>
              </a:rPr>
              <a:t>,</a:t>
            </a:r>
            <a:r>
              <a:rPr lang="zh-CN" altLang="en-US" sz="2400" dirty="0">
                <a:latin typeface="华文黑体"/>
                <a:ea typeface="华文黑体"/>
              </a:rPr>
              <a:t>调整价格</a:t>
            </a:r>
            <a:r>
              <a:rPr lang="en-US" altLang="zh-CN" sz="2400" dirty="0">
                <a:latin typeface="华文黑体"/>
                <a:ea typeface="华文黑体"/>
              </a:rPr>
              <a:t>,</a:t>
            </a:r>
            <a:r>
              <a:rPr lang="zh-CN" altLang="en-US" sz="2400" dirty="0">
                <a:latin typeface="华文黑体"/>
                <a:ea typeface="华文黑体"/>
              </a:rPr>
              <a:t>适应不同的消费者、产品或销售地点</a:t>
            </a:r>
            <a:r>
              <a:rPr lang="en-US" altLang="zh-CN" sz="2400" dirty="0">
                <a:latin typeface="华文黑体"/>
                <a:ea typeface="华文黑体"/>
              </a:rPr>
              <a:t>;</a:t>
            </a:r>
            <a:r>
              <a:rPr lang="zh-CN" altLang="en-US" sz="2400" dirty="0">
                <a:latin typeface="华文黑体"/>
                <a:ea typeface="华文黑体"/>
              </a:rPr>
              <a:t>心理定价</a:t>
            </a:r>
            <a:r>
              <a:rPr lang="en-US" altLang="zh-CN" sz="2400" dirty="0">
                <a:latin typeface="华文黑体"/>
                <a:ea typeface="华文黑体"/>
              </a:rPr>
              <a:t>,</a:t>
            </a:r>
            <a:r>
              <a:rPr lang="zh-CN" altLang="en-US" sz="2400" dirty="0" smtClean="0">
                <a:latin typeface="华文黑体"/>
                <a:ea typeface="华文黑体"/>
              </a:rPr>
              <a:t>依照心理影响调整价</a:t>
            </a:r>
            <a:r>
              <a:rPr lang="zh-CN" altLang="en-US" sz="2400" dirty="0">
                <a:latin typeface="华文黑体"/>
                <a:ea typeface="华文黑体"/>
              </a:rPr>
              <a:t>格</a:t>
            </a:r>
            <a:r>
              <a:rPr lang="en-US" altLang="zh-CN" sz="2400" dirty="0">
                <a:latin typeface="华文黑体"/>
                <a:ea typeface="华文黑体"/>
              </a:rPr>
              <a:t>;</a:t>
            </a:r>
            <a:r>
              <a:rPr lang="zh-CN" altLang="en-US" sz="2400" dirty="0">
                <a:latin typeface="华文黑体"/>
                <a:ea typeface="华文黑体"/>
              </a:rPr>
              <a:t>促销定价</a:t>
            </a:r>
            <a:r>
              <a:rPr lang="en-US" altLang="zh-CN" sz="2400" dirty="0">
                <a:latin typeface="华文黑体"/>
                <a:ea typeface="华文黑体"/>
              </a:rPr>
              <a:t>,</a:t>
            </a:r>
            <a:r>
              <a:rPr lang="zh-CN" altLang="en-US" sz="2400" dirty="0">
                <a:latin typeface="华文黑体"/>
                <a:ea typeface="华文黑体"/>
              </a:rPr>
              <a:t>暂时降低价格</a:t>
            </a:r>
            <a:r>
              <a:rPr lang="en-US" altLang="zh-CN" sz="2400" dirty="0">
                <a:latin typeface="华文黑体"/>
                <a:ea typeface="华文黑体"/>
              </a:rPr>
              <a:t>,</a:t>
            </a:r>
            <a:r>
              <a:rPr lang="zh-CN" altLang="en-US" sz="2400" dirty="0">
                <a:latin typeface="华文黑体"/>
                <a:ea typeface="华文黑体"/>
              </a:rPr>
              <a:t>增加短期销售量</a:t>
            </a:r>
            <a:r>
              <a:rPr lang="en-US" altLang="zh-CN" sz="2400" dirty="0">
                <a:latin typeface="华文黑体"/>
                <a:ea typeface="华文黑体"/>
              </a:rPr>
              <a:t>.</a:t>
            </a:r>
          </a:p>
          <a:p>
            <a:pPr indent="627063"/>
            <a:r>
              <a:rPr lang="zh-CN" altLang="en-US" sz="2400" dirty="0" smtClean="0">
                <a:latin typeface="华文黑体"/>
                <a:ea typeface="华文黑体"/>
              </a:rPr>
              <a:t>一</a:t>
            </a:r>
            <a:r>
              <a:rPr lang="zh-CN" altLang="en-US" sz="2400" dirty="0">
                <a:latin typeface="华文黑体"/>
                <a:ea typeface="华文黑体"/>
              </a:rPr>
              <a:t>、</a:t>
            </a:r>
            <a:r>
              <a:rPr lang="zh-CN" altLang="en-US" sz="2400" dirty="0" smtClean="0">
                <a:latin typeface="华文黑体"/>
                <a:ea typeface="华文黑体"/>
              </a:rPr>
              <a:t>折扣与折让定价</a:t>
            </a:r>
            <a:endParaRPr lang="en-US" altLang="zh-CN" sz="2400" dirty="0" smtClean="0">
              <a:latin typeface="华文黑体"/>
              <a:ea typeface="华文黑体"/>
            </a:endParaRPr>
          </a:p>
          <a:p>
            <a:pPr indent="627063"/>
            <a:r>
              <a:rPr lang="zh-CN" altLang="en-US" sz="2000" dirty="0">
                <a:latin typeface="华文黑体"/>
                <a:ea typeface="华文黑体"/>
              </a:rPr>
              <a:t>大多数企业都会调整其基本价格</a:t>
            </a:r>
            <a:r>
              <a:rPr lang="en-US" altLang="zh-CN" sz="2000" dirty="0">
                <a:latin typeface="华文黑体"/>
                <a:ea typeface="华文黑体"/>
              </a:rPr>
              <a:t>,</a:t>
            </a:r>
            <a:r>
              <a:rPr lang="zh-CN" altLang="en-US" sz="2000" dirty="0">
                <a:latin typeface="华文黑体"/>
                <a:ea typeface="华文黑体"/>
              </a:rPr>
              <a:t>以报答顾客的某些行为</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提早付款、批量购买</a:t>
            </a:r>
            <a:r>
              <a:rPr lang="zh-CN" altLang="en-US" sz="2000" dirty="0" smtClean="0">
                <a:latin typeface="华文黑体"/>
                <a:ea typeface="华文黑体"/>
              </a:rPr>
              <a:t>、</a:t>
            </a:r>
            <a:r>
              <a:rPr lang="zh-CN" altLang="en-US" sz="2000" dirty="0">
                <a:latin typeface="华文黑体"/>
                <a:ea typeface="华文黑体"/>
              </a:rPr>
              <a:t>淡季购买</a:t>
            </a:r>
            <a:r>
              <a:rPr lang="en-US" altLang="zh-CN" sz="2000" dirty="0">
                <a:latin typeface="华文黑体"/>
                <a:ea typeface="华文黑体"/>
              </a:rPr>
              <a:t>.</a:t>
            </a:r>
            <a:r>
              <a:rPr lang="zh-CN" altLang="en-US" sz="2000" dirty="0">
                <a:latin typeface="华文黑体"/>
                <a:ea typeface="华文黑体"/>
              </a:rPr>
              <a:t>这些价格调整称为折扣与折让</a:t>
            </a:r>
            <a:r>
              <a:rPr lang="en-US" altLang="zh-CN" sz="2000" dirty="0" smtClean="0">
                <a:latin typeface="华文黑体"/>
                <a:ea typeface="华文黑体"/>
              </a:rPr>
              <a:t>.</a:t>
            </a:r>
          </a:p>
          <a:p>
            <a:pPr indent="627063"/>
            <a:r>
              <a:rPr lang="en-US" altLang="zh-Hant" sz="2000" dirty="0">
                <a:latin typeface="华文黑体"/>
                <a:ea typeface="华文黑体"/>
              </a:rPr>
              <a:t>(</a:t>
            </a:r>
            <a:r>
              <a:rPr lang="zh-Hant" altLang="en-US" sz="2000" dirty="0">
                <a:latin typeface="华文黑体"/>
                <a:ea typeface="华文黑体"/>
              </a:rPr>
              <a:t>一</a:t>
            </a:r>
            <a:r>
              <a:rPr lang="en-US" altLang="zh-Hant" sz="2000" dirty="0">
                <a:latin typeface="华文黑体"/>
                <a:ea typeface="华文黑体"/>
              </a:rPr>
              <a:t>)</a:t>
            </a:r>
            <a:r>
              <a:rPr lang="zh-Hant" altLang="en-US" sz="2000" dirty="0">
                <a:latin typeface="华文黑体"/>
                <a:ea typeface="华文黑体"/>
              </a:rPr>
              <a:t>折扣</a:t>
            </a:r>
          </a:p>
          <a:p>
            <a:pPr indent="627063"/>
            <a:r>
              <a:rPr lang="zh-Hant" altLang="en-US" sz="2000" dirty="0">
                <a:latin typeface="华文黑体"/>
                <a:ea typeface="华文黑体"/>
              </a:rPr>
              <a:t>折扣是指在指定的时间内购买产品时销售商直接对价格的一种减让</a:t>
            </a:r>
            <a:r>
              <a:rPr lang="en-US" altLang="zh-Hant" sz="2000" dirty="0">
                <a:latin typeface="华文黑体"/>
                <a:ea typeface="华文黑体"/>
              </a:rPr>
              <a:t>.</a:t>
            </a:r>
            <a:r>
              <a:rPr lang="zh-Hant" altLang="en-US" sz="2000" dirty="0" smtClean="0">
                <a:latin typeface="华文黑体"/>
                <a:ea typeface="华文黑体"/>
              </a:rPr>
              <a:t>销售商可以针对不同的顾客和购买情况利用折扣来调整价</a:t>
            </a:r>
            <a:r>
              <a:rPr lang="zh-Hant" altLang="en-US" sz="2000" dirty="0">
                <a:latin typeface="华文黑体"/>
                <a:ea typeface="华文黑体"/>
              </a:rPr>
              <a:t>格</a:t>
            </a:r>
            <a:r>
              <a:rPr lang="en-US" altLang="zh-Hant" sz="2000" dirty="0">
                <a:latin typeface="华文黑体"/>
                <a:ea typeface="华文黑体"/>
              </a:rPr>
              <a:t>.</a:t>
            </a:r>
            <a:r>
              <a:rPr lang="zh-Hant" altLang="en-US" sz="2000" dirty="0">
                <a:latin typeface="华文黑体"/>
                <a:ea typeface="华文黑体"/>
              </a:rPr>
              <a:t>折扣有许多形式</a:t>
            </a:r>
            <a:r>
              <a:rPr lang="en-US" altLang="zh-Hant" sz="2000" dirty="0">
                <a:latin typeface="华文黑体"/>
                <a:ea typeface="华文黑体"/>
              </a:rPr>
              <a:t>:</a:t>
            </a:r>
            <a:r>
              <a:rPr lang="zh-Hant" altLang="en-US" sz="2000" dirty="0">
                <a:latin typeface="华文黑体"/>
                <a:ea typeface="华文黑体"/>
              </a:rPr>
              <a:t>现金折扣、数量折扣、</a:t>
            </a:r>
            <a:r>
              <a:rPr lang="zh-Hant" altLang="en-US" sz="2000" dirty="0" smtClean="0">
                <a:latin typeface="华文黑体"/>
                <a:ea typeface="华文黑体"/>
              </a:rPr>
              <a:t>功能折扣</a:t>
            </a:r>
            <a:r>
              <a:rPr lang="zh-Hant" altLang="en-US" sz="2000" dirty="0">
                <a:latin typeface="华文黑体"/>
                <a:ea typeface="华文黑体"/>
              </a:rPr>
              <a:t>、季节性折扣</a:t>
            </a:r>
            <a:r>
              <a:rPr lang="en-US" altLang="zh-Hant" sz="2000" dirty="0" smtClean="0">
                <a:latin typeface="华文黑体"/>
                <a:ea typeface="华文黑体"/>
              </a:rPr>
              <a:t>.</a:t>
            </a:r>
          </a:p>
          <a:p>
            <a:pPr indent="627063"/>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折让</a:t>
            </a:r>
          </a:p>
          <a:p>
            <a:pPr indent="627063"/>
            <a:r>
              <a:rPr lang="zh-TW" altLang="en-US" sz="2000" dirty="0">
                <a:latin typeface="华文黑体"/>
                <a:ea typeface="华文黑体"/>
              </a:rPr>
              <a:t>折让是从目录价格降价的另外一种形式</a:t>
            </a:r>
            <a:r>
              <a:rPr lang="en-US" altLang="zh-TW" sz="2000" dirty="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67591369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645844"/>
            <a:ext cx="8500534" cy="3046988"/>
          </a:xfrm>
          <a:prstGeom prst="rect">
            <a:avLst/>
          </a:prstGeom>
          <a:noFill/>
        </p:spPr>
        <p:txBody>
          <a:bodyPr wrap="square" rtlCol="0">
            <a:spAutoFit/>
          </a:bodyPr>
          <a:lstStyle/>
          <a:p>
            <a:r>
              <a:rPr lang="zh-CN" altLang="en-US" sz="2400" dirty="0">
                <a:latin typeface="华文黑体"/>
                <a:ea typeface="华文黑体"/>
              </a:rPr>
              <a:t>二、差别定价</a:t>
            </a:r>
          </a:p>
          <a:p>
            <a:pPr indent="541338"/>
            <a:r>
              <a:rPr lang="zh-CN" altLang="en-US" sz="2400" dirty="0">
                <a:latin typeface="华文黑体"/>
                <a:ea typeface="华文黑体"/>
              </a:rPr>
              <a:t>考虑到顾客、产品、地点等差异</a:t>
            </a:r>
            <a:r>
              <a:rPr lang="en-US" altLang="zh-CN" sz="2400" dirty="0">
                <a:latin typeface="华文黑体"/>
                <a:ea typeface="华文黑体"/>
              </a:rPr>
              <a:t>,</a:t>
            </a:r>
            <a:r>
              <a:rPr lang="zh-CN" altLang="en-US" sz="2400" dirty="0">
                <a:latin typeface="华文黑体"/>
                <a:ea typeface="华文黑体"/>
              </a:rPr>
              <a:t>企业经常调整基本价格</a:t>
            </a:r>
            <a:r>
              <a:rPr lang="en-US" altLang="zh-CN" sz="2400" dirty="0">
                <a:latin typeface="华文黑体"/>
                <a:ea typeface="华文黑体"/>
              </a:rPr>
              <a:t>.</a:t>
            </a:r>
            <a:r>
              <a:rPr lang="zh-CN" altLang="en-US" sz="2400" dirty="0" smtClean="0">
                <a:latin typeface="华文黑体"/>
                <a:ea typeface="华文黑体"/>
              </a:rPr>
              <a:t>差别定价是指企业用两种或多种价格销售一个产品或一项服务</a:t>
            </a:r>
            <a:r>
              <a:rPr lang="en-US" altLang="zh-CN" sz="2400" dirty="0">
                <a:latin typeface="华文黑体"/>
                <a:ea typeface="华文黑体"/>
              </a:rPr>
              <a:t>,</a:t>
            </a:r>
            <a:r>
              <a:rPr lang="zh-CN" altLang="en-US" sz="2400" dirty="0">
                <a:latin typeface="华文黑体"/>
                <a:ea typeface="华文黑体"/>
              </a:rPr>
              <a:t>尽管价格差异并不是以成本差异为基础得出的</a:t>
            </a:r>
            <a:r>
              <a:rPr lang="en-US" altLang="zh-CN" sz="2400" dirty="0">
                <a:latin typeface="华文黑体"/>
                <a:ea typeface="华文黑体"/>
              </a:rPr>
              <a:t>.</a:t>
            </a:r>
          </a:p>
          <a:p>
            <a:pPr indent="541338"/>
            <a:r>
              <a:rPr lang="zh-CN" altLang="en-US" sz="2400" dirty="0">
                <a:latin typeface="华文黑体"/>
                <a:ea typeface="华文黑体"/>
              </a:rPr>
              <a:t>差别定价有多种形式</a:t>
            </a:r>
            <a:r>
              <a:rPr lang="en-US" altLang="zh-CN" sz="2400" dirty="0">
                <a:latin typeface="华文黑体"/>
                <a:ea typeface="华文黑体"/>
              </a:rPr>
              <a:t>:</a:t>
            </a:r>
            <a:r>
              <a:rPr lang="zh-CN" altLang="en-US" sz="2400" dirty="0">
                <a:latin typeface="华文黑体"/>
                <a:ea typeface="华文黑体"/>
              </a:rPr>
              <a:t>顾客细分定价、产品形式定价、地点定价、时间定价</a:t>
            </a:r>
            <a:r>
              <a:rPr lang="en-US" altLang="zh-CN" sz="2400" dirty="0">
                <a:latin typeface="华文黑体"/>
                <a:ea typeface="华文黑体"/>
              </a:rPr>
              <a:t>.</a:t>
            </a:r>
          </a:p>
          <a:p>
            <a:pPr indent="541338"/>
            <a:r>
              <a:rPr lang="zh-CN" altLang="en-US" sz="2400" dirty="0">
                <a:latin typeface="华文黑体"/>
                <a:ea typeface="华文黑体"/>
              </a:rPr>
              <a:t>顾客细分定价是指同一种产品或服务以不同价格售给不同的顾客群</a:t>
            </a:r>
            <a:r>
              <a:rPr lang="en-US" altLang="zh-CN" sz="2400" dirty="0" smtClean="0">
                <a:latin typeface="华文黑体"/>
                <a:ea typeface="华文黑体"/>
              </a:rPr>
              <a:t>.</a:t>
            </a:r>
            <a:endParaRPr lang="en-US" altLang="zh-CN" sz="2400" dirty="0">
              <a:latin typeface="华文黑体"/>
              <a:ea typeface="华文黑体"/>
            </a:endParaRPr>
          </a:p>
        </p:txBody>
      </p:sp>
    </p:spTree>
    <p:extLst>
      <p:ext uri="{BB962C8B-B14F-4D97-AF65-F5344CB8AC3E}">
        <p14:creationId xmlns:p14="http://schemas.microsoft.com/office/powerpoint/2010/main" val="2609908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645844"/>
            <a:ext cx="8500534" cy="2308324"/>
          </a:xfrm>
          <a:prstGeom prst="rect">
            <a:avLst/>
          </a:prstGeom>
          <a:noFill/>
        </p:spPr>
        <p:txBody>
          <a:bodyPr wrap="square" rtlCol="0">
            <a:spAutoFit/>
          </a:bodyPr>
          <a:lstStyle/>
          <a:p>
            <a:r>
              <a:rPr lang="zh-CN" altLang="en-US" sz="2400" dirty="0">
                <a:latin typeface="华文黑体"/>
                <a:ea typeface="华文黑体"/>
              </a:rPr>
              <a:t>三、心理定价</a:t>
            </a:r>
          </a:p>
          <a:p>
            <a:pPr indent="541338"/>
            <a:r>
              <a:rPr lang="zh-CN" altLang="en-US" sz="2000" dirty="0">
                <a:latin typeface="华文黑体"/>
                <a:ea typeface="华文黑体"/>
              </a:rPr>
              <a:t>价格诉说着产品的某些性质</a:t>
            </a:r>
            <a:r>
              <a:rPr lang="en-US" altLang="zh-CN" sz="2000" dirty="0">
                <a:latin typeface="华文黑体"/>
                <a:ea typeface="华文黑体"/>
              </a:rPr>
              <a:t>,</a:t>
            </a:r>
            <a:r>
              <a:rPr lang="zh-CN" altLang="en-US" sz="2000" dirty="0">
                <a:latin typeface="华文黑体"/>
                <a:ea typeface="华文黑体"/>
              </a:rPr>
              <a:t>许多消费者依据价格来推断质量</a:t>
            </a:r>
            <a:r>
              <a:rPr lang="en-US" altLang="zh-CN" sz="2000" dirty="0" smtClean="0">
                <a:latin typeface="华文黑体"/>
                <a:ea typeface="华文黑体"/>
              </a:rPr>
              <a:t>.</a:t>
            </a:r>
          </a:p>
          <a:p>
            <a:pPr indent="541338"/>
            <a:r>
              <a:rPr lang="zh-CN" altLang="en-US" sz="2000" dirty="0">
                <a:latin typeface="华文黑体"/>
                <a:ea typeface="华文黑体"/>
              </a:rPr>
              <a:t>心理定价的形式有心理定价法和参考定价</a:t>
            </a:r>
            <a:r>
              <a:rPr lang="en-US" altLang="zh-CN" sz="2000" dirty="0">
                <a:latin typeface="华文黑体"/>
                <a:ea typeface="华文黑体"/>
              </a:rPr>
              <a:t>.</a:t>
            </a:r>
            <a:r>
              <a:rPr lang="zh-CN" altLang="en-US" sz="2000" dirty="0">
                <a:latin typeface="华文黑体"/>
                <a:ea typeface="华文黑体"/>
              </a:rPr>
              <a:t>使用心理定价法</a:t>
            </a:r>
            <a:r>
              <a:rPr lang="en-US" altLang="zh-CN" sz="2000" dirty="0">
                <a:latin typeface="华文黑体"/>
                <a:ea typeface="华文黑体"/>
              </a:rPr>
              <a:t>,</a:t>
            </a:r>
            <a:r>
              <a:rPr lang="zh-CN" altLang="en-US" sz="2000" dirty="0">
                <a:latin typeface="华文黑体"/>
                <a:ea typeface="华文黑体"/>
              </a:rPr>
              <a:t>销售者需要考虑到价</a:t>
            </a:r>
            <a:r>
              <a:rPr lang="zh-CN" altLang="en-US" sz="2000" dirty="0" smtClean="0">
                <a:latin typeface="华文黑体"/>
                <a:ea typeface="华文黑体"/>
              </a:rPr>
              <a:t>格的</a:t>
            </a:r>
            <a:r>
              <a:rPr lang="zh-CN" altLang="en-US" sz="2000" dirty="0">
                <a:latin typeface="华文黑体"/>
                <a:ea typeface="华文黑体"/>
              </a:rPr>
              <a:t>心理作用</a:t>
            </a:r>
            <a:r>
              <a:rPr lang="en-US" altLang="zh-CN" sz="2000" dirty="0">
                <a:latin typeface="华文黑体"/>
                <a:ea typeface="华文黑体"/>
              </a:rPr>
              <a:t>,</a:t>
            </a:r>
            <a:r>
              <a:rPr lang="zh-CN" altLang="en-US" sz="2000" dirty="0">
                <a:latin typeface="华文黑体"/>
                <a:ea typeface="华文黑体"/>
              </a:rPr>
              <a:t>而不是简单的经济作用</a:t>
            </a:r>
            <a:r>
              <a:rPr lang="en-US" altLang="zh-CN" sz="2000" dirty="0" smtClean="0">
                <a:latin typeface="华文黑体"/>
                <a:ea typeface="华文黑体"/>
              </a:rPr>
              <a:t>.</a:t>
            </a:r>
          </a:p>
          <a:p>
            <a:pPr indent="541338"/>
            <a:r>
              <a:rPr lang="zh-CN" altLang="en-US" sz="2000" dirty="0">
                <a:latin typeface="华文黑体"/>
                <a:ea typeface="华文黑体"/>
              </a:rPr>
              <a:t>参考定价是指消费者在购买商品时头脑中已有的并用来参考的一个价格</a:t>
            </a:r>
            <a:r>
              <a:rPr lang="en-US" altLang="zh-CN" sz="2000" dirty="0">
                <a:latin typeface="华文黑体"/>
                <a:ea typeface="华文黑体"/>
              </a:rPr>
              <a:t>.</a:t>
            </a:r>
            <a:r>
              <a:rPr lang="zh-CN" altLang="en-US" sz="2000" dirty="0">
                <a:latin typeface="华文黑体"/>
                <a:ea typeface="华文黑体"/>
              </a:rPr>
              <a:t>考虑价</a:t>
            </a:r>
            <a:r>
              <a:rPr lang="zh-CN" altLang="en-US" sz="2000" dirty="0" smtClean="0">
                <a:latin typeface="华文黑体"/>
                <a:ea typeface="华文黑体"/>
              </a:rPr>
              <a:t>格的形成可以通过注意现期价</a:t>
            </a:r>
            <a:r>
              <a:rPr lang="zh-CN" altLang="en-US" sz="2000" dirty="0">
                <a:latin typeface="华文黑体"/>
                <a:ea typeface="华文黑体"/>
              </a:rPr>
              <a:t>格</a:t>
            </a:r>
            <a:r>
              <a:rPr lang="en-US" altLang="zh-CN" sz="2000" dirty="0">
                <a:latin typeface="华文黑体"/>
                <a:ea typeface="华文黑体"/>
              </a:rPr>
              <a:t>,</a:t>
            </a:r>
            <a:r>
              <a:rPr lang="zh-CN" altLang="en-US" sz="2000" dirty="0">
                <a:latin typeface="华文黑体"/>
                <a:ea typeface="华文黑体"/>
              </a:rPr>
              <a:t>回忆过去价格</a:t>
            </a:r>
            <a:r>
              <a:rPr lang="en-US" altLang="zh-CN" sz="2000" dirty="0">
                <a:latin typeface="华文黑体"/>
                <a:ea typeface="华文黑体"/>
              </a:rPr>
              <a:t>,</a:t>
            </a:r>
            <a:r>
              <a:rPr lang="zh-CN" altLang="en-US" sz="2000" dirty="0">
                <a:latin typeface="华文黑体"/>
                <a:ea typeface="华文黑体"/>
              </a:rPr>
              <a:t>或者估价购买地位</a:t>
            </a:r>
            <a:r>
              <a:rPr lang="en-US" altLang="zh-CN" sz="2000" dirty="0">
                <a:latin typeface="华文黑体"/>
                <a:ea typeface="华文黑体"/>
              </a:rPr>
              <a:t>.</a:t>
            </a:r>
            <a:r>
              <a:rPr lang="zh-CN" altLang="en-US" sz="2000" dirty="0">
                <a:latin typeface="华文黑体"/>
                <a:ea typeface="华文黑体"/>
              </a:rPr>
              <a:t>销售者</a:t>
            </a:r>
            <a:r>
              <a:rPr lang="zh-CN" altLang="en-US" sz="2000" dirty="0" smtClean="0">
                <a:latin typeface="华文黑体"/>
                <a:ea typeface="华文黑体"/>
              </a:rPr>
              <a:t>会在设定价格时影响或利用消费</a:t>
            </a:r>
            <a:r>
              <a:rPr lang="zh-CN" altLang="en-US" sz="2000" dirty="0">
                <a:latin typeface="华文黑体"/>
                <a:ea typeface="华文黑体"/>
              </a:rPr>
              <a:t>者的参考价格</a:t>
            </a:r>
            <a:r>
              <a:rPr lang="en-US" altLang="zh-CN" sz="2000" dirty="0">
                <a:latin typeface="华文黑体"/>
                <a:ea typeface="华文黑体"/>
              </a:rPr>
              <a:t>.</a:t>
            </a:r>
          </a:p>
        </p:txBody>
      </p:sp>
    </p:spTree>
    <p:extLst>
      <p:ext uri="{BB962C8B-B14F-4D97-AF65-F5344CB8AC3E}">
        <p14:creationId xmlns:p14="http://schemas.microsoft.com/office/powerpoint/2010/main" val="100159801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645844"/>
            <a:ext cx="8500534" cy="3539430"/>
          </a:xfrm>
          <a:prstGeom prst="rect">
            <a:avLst/>
          </a:prstGeom>
          <a:noFill/>
        </p:spPr>
        <p:txBody>
          <a:bodyPr wrap="square" rtlCol="0">
            <a:spAutoFit/>
          </a:bodyPr>
          <a:lstStyle/>
          <a:p>
            <a:r>
              <a:rPr lang="zh-CN" altLang="en-US" sz="2400" dirty="0">
                <a:latin typeface="华文黑体"/>
                <a:ea typeface="华文黑体"/>
              </a:rPr>
              <a:t>四、促销定价</a:t>
            </a:r>
          </a:p>
          <a:p>
            <a:pPr indent="439738"/>
            <a:r>
              <a:rPr lang="zh-CN" altLang="en-US" sz="2000" dirty="0">
                <a:latin typeface="华文黑体"/>
                <a:ea typeface="华文黑体"/>
              </a:rPr>
              <a:t>促销定价指企业暂时地将其产品价格定得低于目录价格</a:t>
            </a:r>
            <a:r>
              <a:rPr lang="en-US" altLang="zh-CN" sz="2000" dirty="0">
                <a:latin typeface="华文黑体"/>
                <a:ea typeface="华文黑体"/>
              </a:rPr>
              <a:t>,</a:t>
            </a:r>
            <a:r>
              <a:rPr lang="zh-CN" altLang="en-US" sz="2000" dirty="0">
                <a:latin typeface="华文黑体"/>
                <a:ea typeface="华文黑体"/>
              </a:rPr>
              <a:t>有时甚至低于成本</a:t>
            </a:r>
            <a:r>
              <a:rPr lang="en-US" altLang="zh-CN" sz="2000" dirty="0">
                <a:latin typeface="华文黑体"/>
                <a:ea typeface="华文黑体"/>
              </a:rPr>
              <a:t>.</a:t>
            </a:r>
            <a:r>
              <a:rPr lang="zh-CN" altLang="en-US" sz="2000" dirty="0" smtClean="0">
                <a:latin typeface="华文黑体"/>
                <a:ea typeface="华文黑体"/>
              </a:rPr>
              <a:t>促销定价有几种</a:t>
            </a:r>
            <a:r>
              <a:rPr lang="zh-CN" altLang="en-US" sz="2000" dirty="0">
                <a:latin typeface="华文黑体"/>
                <a:ea typeface="华文黑体"/>
              </a:rPr>
              <a:t>形式</a:t>
            </a:r>
            <a:r>
              <a:rPr lang="en-US" altLang="zh-CN" sz="2000" dirty="0">
                <a:latin typeface="华文黑体"/>
                <a:ea typeface="华文黑体"/>
              </a:rPr>
              <a:t>.</a:t>
            </a:r>
            <a:r>
              <a:rPr lang="zh-CN" altLang="en-US" sz="2000" dirty="0">
                <a:latin typeface="华文黑体"/>
                <a:ea typeface="华文黑体"/>
              </a:rPr>
              <a:t>超级市场和百货商店会用几个产品作为牺牲品来招徕顾客</a:t>
            </a:r>
            <a:r>
              <a:rPr lang="en-US" altLang="zh-CN" sz="2000" dirty="0">
                <a:latin typeface="华文黑体"/>
                <a:ea typeface="华文黑体"/>
              </a:rPr>
              <a:t>,</a:t>
            </a:r>
            <a:r>
              <a:rPr lang="zh-CN" altLang="en-US" sz="2000" dirty="0" smtClean="0">
                <a:latin typeface="华文黑体"/>
                <a:ea typeface="华文黑体"/>
              </a:rPr>
              <a:t>希望他们购买其</a:t>
            </a:r>
            <a:r>
              <a:rPr lang="zh-CN" altLang="en-US" sz="2000" dirty="0">
                <a:latin typeface="华文黑体"/>
                <a:ea typeface="华文黑体"/>
              </a:rPr>
              <a:t>他有正常加成的产品</a:t>
            </a:r>
            <a:r>
              <a:rPr lang="en-US" altLang="zh-CN" sz="2000" dirty="0">
                <a:latin typeface="华文黑体"/>
                <a:ea typeface="华文黑体"/>
              </a:rPr>
              <a:t>.</a:t>
            </a:r>
            <a:r>
              <a:rPr lang="zh-CN" altLang="en-US" sz="2000" dirty="0">
                <a:latin typeface="华文黑体"/>
                <a:ea typeface="华文黑体"/>
              </a:rPr>
              <a:t>销售者在某些季节还可以用特殊事件定价来吸引更多的顾客</a:t>
            </a:r>
            <a:r>
              <a:rPr lang="en-US" altLang="zh-CN" sz="2000" dirty="0">
                <a:latin typeface="华文黑体"/>
                <a:ea typeface="华文黑体"/>
              </a:rPr>
              <a:t>.</a:t>
            </a:r>
            <a:r>
              <a:rPr lang="zh-CN" altLang="en-US" sz="2000" dirty="0" smtClean="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美国一些商户还没到１月份便对亚麻布制品实行促销定价</a:t>
            </a:r>
            <a:r>
              <a:rPr lang="en-US" altLang="zh-CN" sz="2000" dirty="0">
                <a:latin typeface="华文黑体"/>
                <a:ea typeface="华文黑体"/>
              </a:rPr>
              <a:t>,</a:t>
            </a:r>
            <a:r>
              <a:rPr lang="zh-CN" altLang="en-US" sz="2000" dirty="0">
                <a:latin typeface="华文黑体"/>
                <a:ea typeface="华文黑体"/>
              </a:rPr>
              <a:t>以吸引疲惫的圣诞节购物</a:t>
            </a:r>
            <a:r>
              <a:rPr lang="zh-CN" altLang="en-US" sz="2000" dirty="0" smtClean="0">
                <a:latin typeface="华文黑体"/>
                <a:ea typeface="华文黑体"/>
              </a:rPr>
              <a:t>者重返</a:t>
            </a:r>
            <a:r>
              <a:rPr lang="zh-CN" altLang="en-US" sz="2000" dirty="0">
                <a:latin typeface="华文黑体"/>
                <a:ea typeface="华文黑体"/>
              </a:rPr>
              <a:t>商店</a:t>
            </a:r>
            <a:r>
              <a:rPr lang="en-US" altLang="zh-CN" sz="2000" dirty="0">
                <a:latin typeface="华文黑体"/>
                <a:ea typeface="华文黑体"/>
              </a:rPr>
              <a:t>.</a:t>
            </a:r>
            <a:r>
              <a:rPr lang="zh-CN" altLang="en-US" sz="2000" dirty="0">
                <a:latin typeface="华文黑体"/>
                <a:ea typeface="华文黑体"/>
              </a:rPr>
              <a:t>对于在规定期限内从经销商那儿购买产品的顾客</a:t>
            </a:r>
            <a:r>
              <a:rPr lang="en-US" altLang="zh-CN" sz="2000" dirty="0">
                <a:latin typeface="华文黑体"/>
                <a:ea typeface="华文黑体"/>
              </a:rPr>
              <a:t>,</a:t>
            </a:r>
            <a:r>
              <a:rPr lang="zh-CN" altLang="en-US" sz="2000" dirty="0">
                <a:latin typeface="华文黑体"/>
                <a:ea typeface="华文黑体"/>
              </a:rPr>
              <a:t>制造商有时会为他们</a:t>
            </a:r>
            <a:r>
              <a:rPr lang="zh-CN" altLang="en-US" sz="2000" dirty="0" smtClean="0">
                <a:latin typeface="华文黑体"/>
                <a:ea typeface="华文黑体"/>
              </a:rPr>
              <a:t>提供先进折扣</a:t>
            </a:r>
            <a:r>
              <a:rPr lang="en-US" altLang="zh-CN" sz="2000" dirty="0">
                <a:latin typeface="华文黑体"/>
                <a:ea typeface="华文黑体"/>
              </a:rPr>
              <a:t>,</a:t>
            </a:r>
            <a:r>
              <a:rPr lang="zh-CN" altLang="en-US" sz="2000" dirty="0">
                <a:latin typeface="华文黑体"/>
                <a:ea typeface="华文黑体"/>
              </a:rPr>
              <a:t>或制造商直接把回扣交给顾客</a:t>
            </a:r>
            <a:r>
              <a:rPr lang="en-US" altLang="zh-CN" sz="2000" dirty="0">
                <a:latin typeface="华文黑体"/>
                <a:ea typeface="华文黑体"/>
              </a:rPr>
              <a:t>.</a:t>
            </a:r>
            <a:r>
              <a:rPr lang="zh-CN" altLang="en-US" sz="2000" dirty="0">
                <a:latin typeface="华文黑体"/>
                <a:ea typeface="华文黑体"/>
              </a:rPr>
              <a:t>回扣最近几年在汽车制造商、</a:t>
            </a:r>
            <a:r>
              <a:rPr lang="zh-CN" altLang="en-US" sz="2000" dirty="0" smtClean="0">
                <a:latin typeface="华文黑体"/>
                <a:ea typeface="华文黑体"/>
              </a:rPr>
              <a:t>耐用品和小器具生产商中间</a:t>
            </a:r>
            <a:r>
              <a:rPr lang="zh-CN" altLang="en-US" sz="2000" dirty="0">
                <a:latin typeface="华文黑体"/>
                <a:ea typeface="华文黑体"/>
              </a:rPr>
              <a:t>十分流行</a:t>
            </a:r>
            <a:r>
              <a:rPr lang="en-US" altLang="zh-CN" sz="2000" dirty="0">
                <a:latin typeface="华文黑体"/>
                <a:ea typeface="华文黑体"/>
              </a:rPr>
              <a:t>.</a:t>
            </a:r>
            <a:r>
              <a:rPr lang="zh-CN" altLang="en-US" sz="2000" dirty="0">
                <a:latin typeface="华文黑体"/>
                <a:ea typeface="华文黑体"/>
              </a:rPr>
              <a:t>一些制造商靠提供低息贷款</a:t>
            </a:r>
            <a:r>
              <a:rPr lang="en-US" altLang="zh-CN" sz="2000" dirty="0">
                <a:latin typeface="华文黑体"/>
                <a:ea typeface="华文黑体"/>
              </a:rPr>
              <a:t>,</a:t>
            </a:r>
            <a:r>
              <a:rPr lang="zh-CN" altLang="en-US" sz="2000" dirty="0">
                <a:latin typeface="华文黑体"/>
                <a:ea typeface="华文黑体"/>
              </a:rPr>
              <a:t>较长期担保或</a:t>
            </a:r>
            <a:r>
              <a:rPr lang="zh-CN" altLang="en-US" sz="2000" dirty="0" smtClean="0">
                <a:latin typeface="华文黑体"/>
                <a:ea typeface="华文黑体"/>
              </a:rPr>
              <a:t>者免费保养来减让消费者的“</a:t>
            </a:r>
            <a:r>
              <a:rPr lang="zh-CN" altLang="en-US" sz="2000" dirty="0">
                <a:latin typeface="华文黑体"/>
                <a:ea typeface="华文黑体"/>
              </a:rPr>
              <a:t>价格”</a:t>
            </a:r>
            <a:r>
              <a:rPr lang="en-US" altLang="zh-CN" sz="2000" dirty="0">
                <a:latin typeface="华文黑体"/>
                <a:ea typeface="华文黑体"/>
              </a:rPr>
              <a:t>.</a:t>
            </a:r>
            <a:r>
              <a:rPr lang="zh-CN" altLang="en-US" sz="2000" dirty="0">
                <a:latin typeface="华文黑体"/>
                <a:ea typeface="华文黑体"/>
              </a:rPr>
              <a:t>这一做法一度极受汽车行业的推崇</a:t>
            </a:r>
            <a:r>
              <a:rPr lang="en-US" altLang="zh-CN" sz="2000" dirty="0">
                <a:latin typeface="华文黑体"/>
                <a:ea typeface="华文黑体"/>
              </a:rPr>
              <a:t>.</a:t>
            </a:r>
            <a:r>
              <a:rPr lang="zh-CN" altLang="en-US" sz="2000" dirty="0">
                <a:latin typeface="华文黑体"/>
                <a:ea typeface="华文黑体"/>
              </a:rPr>
              <a:t>或者</a:t>
            </a:r>
            <a:r>
              <a:rPr lang="en-US" altLang="zh-CN" sz="2000" dirty="0">
                <a:latin typeface="华文黑体"/>
                <a:ea typeface="华文黑体"/>
              </a:rPr>
              <a:t>,</a:t>
            </a:r>
            <a:r>
              <a:rPr lang="zh-CN" altLang="en-US" sz="2000" dirty="0">
                <a:latin typeface="华文黑体"/>
                <a:ea typeface="华文黑体"/>
              </a:rPr>
              <a:t>企业可以从正常价</a:t>
            </a:r>
            <a:r>
              <a:rPr lang="zh-CN" altLang="en-US" sz="2000" dirty="0" smtClean="0">
                <a:latin typeface="华文黑体"/>
                <a:ea typeface="华文黑体"/>
              </a:rPr>
              <a:t>格中简单地提供折扣</a:t>
            </a:r>
            <a:r>
              <a:rPr lang="en-US" altLang="zh-CN" sz="2000" dirty="0">
                <a:latin typeface="华文黑体"/>
                <a:ea typeface="华文黑体"/>
              </a:rPr>
              <a:t>,</a:t>
            </a:r>
            <a:r>
              <a:rPr lang="zh-CN" altLang="en-US" sz="2000" dirty="0">
                <a:latin typeface="华文黑体"/>
                <a:ea typeface="华文黑体"/>
              </a:rPr>
              <a:t>以增加销售量和减少库存</a:t>
            </a:r>
            <a:r>
              <a:rPr lang="en-US" altLang="zh-CN" sz="2000" dirty="0">
                <a:latin typeface="华文黑体"/>
                <a:ea typeface="华文黑体"/>
              </a:rPr>
              <a:t>.</a:t>
            </a:r>
          </a:p>
        </p:txBody>
      </p:sp>
    </p:spTree>
    <p:extLst>
      <p:ext uri="{BB962C8B-B14F-4D97-AF65-F5344CB8AC3E}">
        <p14:creationId xmlns:p14="http://schemas.microsoft.com/office/powerpoint/2010/main" val="149503217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08892" y="2002943"/>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价格改变</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26303"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第五节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460180090"/>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711200"/>
            <a:ext cx="8669866" cy="4278094"/>
          </a:xfrm>
          <a:prstGeom prst="rect">
            <a:avLst/>
          </a:prstGeom>
          <a:noFill/>
        </p:spPr>
        <p:txBody>
          <a:bodyPr wrap="square" rtlCol="0">
            <a:spAutoFit/>
          </a:bodyPr>
          <a:lstStyle/>
          <a:p>
            <a:pPr indent="627063"/>
            <a:r>
              <a:rPr lang="zh-CN" altLang="en-US" sz="2400" dirty="0">
                <a:latin typeface="华文黑体"/>
                <a:ea typeface="华文黑体"/>
              </a:rPr>
              <a:t>在制订好定价结构和战略之后</a:t>
            </a:r>
            <a:r>
              <a:rPr lang="en-US" altLang="zh-CN" sz="2400" dirty="0">
                <a:latin typeface="华文黑体"/>
                <a:ea typeface="华文黑体"/>
              </a:rPr>
              <a:t>,</a:t>
            </a:r>
            <a:r>
              <a:rPr lang="zh-CN" altLang="en-US" sz="2400" dirty="0">
                <a:latin typeface="华文黑体"/>
                <a:ea typeface="华文黑体"/>
              </a:rPr>
              <a:t>企业经常面临的情况是它们必须发动价格改变</a:t>
            </a:r>
            <a:r>
              <a:rPr lang="en-US" altLang="zh-CN" sz="2400" dirty="0">
                <a:latin typeface="华文黑体"/>
                <a:ea typeface="华文黑体"/>
              </a:rPr>
              <a:t>,</a:t>
            </a:r>
            <a:r>
              <a:rPr lang="zh-CN" altLang="en-US" sz="2400" dirty="0">
                <a:latin typeface="华文黑体"/>
                <a:ea typeface="华文黑体"/>
              </a:rPr>
              <a:t>或</a:t>
            </a:r>
            <a:r>
              <a:rPr lang="zh-CN" altLang="en-US" sz="2400" dirty="0" smtClean="0">
                <a:latin typeface="华文黑体"/>
                <a:ea typeface="华文黑体"/>
              </a:rPr>
              <a:t>者对竞争对手发动</a:t>
            </a:r>
            <a:r>
              <a:rPr lang="zh-CN" altLang="en-US" sz="2400" dirty="0">
                <a:latin typeface="华文黑体"/>
                <a:ea typeface="华文黑体"/>
              </a:rPr>
              <a:t>的价格变动做出反应</a:t>
            </a:r>
            <a:r>
              <a:rPr lang="en-US" altLang="zh-CN" sz="2400" dirty="0">
                <a:latin typeface="华文黑体"/>
                <a:ea typeface="华文黑体"/>
              </a:rPr>
              <a:t>.</a:t>
            </a:r>
          </a:p>
          <a:p>
            <a:r>
              <a:rPr lang="zh-CN" altLang="en-US" sz="2400" dirty="0">
                <a:latin typeface="华文黑体"/>
                <a:ea typeface="华文黑体"/>
              </a:rPr>
              <a:t>　　一、发动价格改变</a:t>
            </a:r>
          </a:p>
          <a:p>
            <a:pPr indent="627063"/>
            <a:r>
              <a:rPr lang="zh-CN" altLang="en-US" sz="2000" dirty="0">
                <a:latin typeface="华文黑体"/>
                <a:ea typeface="华文黑体"/>
              </a:rPr>
              <a:t>发动价格改变涉及发动降价、发动提价、购买者对价格改动的反应</a:t>
            </a:r>
            <a:r>
              <a:rPr lang="en-US" altLang="zh-CN" sz="2000" dirty="0">
                <a:latin typeface="华文黑体"/>
                <a:ea typeface="华文黑体"/>
              </a:rPr>
              <a:t>,</a:t>
            </a:r>
            <a:r>
              <a:rPr lang="zh-CN" altLang="en-US" sz="2000" dirty="0" smtClean="0">
                <a:latin typeface="华文黑体"/>
                <a:ea typeface="华文黑体"/>
              </a:rPr>
              <a:t>以及竞争对手对价格改动</a:t>
            </a:r>
            <a:r>
              <a:rPr lang="zh-CN" altLang="en-US" sz="2000" dirty="0">
                <a:latin typeface="华文黑体"/>
                <a:ea typeface="华文黑体"/>
              </a:rPr>
              <a:t>的反应</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smtClean="0">
                <a:latin typeface="华文黑体"/>
                <a:ea typeface="华文黑体"/>
              </a:rPr>
              <a:t>发动降价</a:t>
            </a:r>
            <a:endParaRPr lang="en-US" altLang="zh-CN" sz="2000" dirty="0" smtClean="0">
              <a:latin typeface="华文黑体"/>
              <a:ea typeface="华文黑体"/>
            </a:endParaRPr>
          </a:p>
          <a:p>
            <a:pPr indent="627063"/>
            <a:r>
              <a:rPr lang="zh-CN" altLang="en-US" sz="2000" dirty="0" smtClean="0">
                <a:latin typeface="华文黑体"/>
                <a:ea typeface="华文黑体"/>
              </a:rPr>
              <a:t>令企业会考虑降低产品原价</a:t>
            </a:r>
            <a:r>
              <a:rPr lang="zh-CN" altLang="en-US" sz="2000" dirty="0">
                <a:latin typeface="华文黑体"/>
                <a:ea typeface="华文黑体"/>
              </a:rPr>
              <a:t>的原因有以下几种</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生产能力过剩</a:t>
            </a:r>
            <a:r>
              <a:rPr lang="en-US" altLang="zh-CN" sz="2000" dirty="0" smtClean="0">
                <a:latin typeface="华文黑体"/>
                <a:ea typeface="华文黑体"/>
              </a:rPr>
              <a:t>.</a:t>
            </a:r>
            <a:r>
              <a:rPr lang="zh-CN" altLang="en-US" sz="2000" dirty="0">
                <a:latin typeface="华文黑体"/>
                <a:ea typeface="华文黑体"/>
              </a:rPr>
              <a:t>这时企业需要扩大业务</a:t>
            </a:r>
            <a:r>
              <a:rPr lang="en-US" altLang="zh-CN" sz="2000" dirty="0">
                <a:latin typeface="华文黑体"/>
                <a:ea typeface="华文黑体"/>
              </a:rPr>
              <a:t>,</a:t>
            </a:r>
            <a:r>
              <a:rPr lang="zh-CN" altLang="en-US" sz="2000" dirty="0">
                <a:latin typeface="华文黑体"/>
                <a:ea typeface="华文黑体"/>
              </a:rPr>
              <a:t>然而增加销售力量、</a:t>
            </a:r>
            <a:r>
              <a:rPr lang="zh-CN" altLang="en-US" sz="2000" dirty="0" smtClean="0">
                <a:latin typeface="华文黑体"/>
                <a:ea typeface="华文黑体"/>
              </a:rPr>
              <a:t>改进产</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品</a:t>
            </a:r>
            <a:r>
              <a:rPr lang="zh-CN" altLang="en-US" sz="2000" dirty="0">
                <a:latin typeface="华文黑体"/>
                <a:ea typeface="华文黑体"/>
              </a:rPr>
              <a:t>或者采取</a:t>
            </a:r>
            <a:r>
              <a:rPr lang="zh-CN" altLang="en-US" sz="2000" dirty="0" smtClean="0">
                <a:latin typeface="华文黑体"/>
                <a:ea typeface="华文黑体"/>
              </a:rPr>
              <a:t>其他</a:t>
            </a:r>
            <a:r>
              <a:rPr lang="zh-CN" altLang="en-US" sz="2000" dirty="0">
                <a:latin typeface="华文黑体"/>
                <a:ea typeface="华文黑体"/>
              </a:rPr>
              <a:t>可能的措施都难以在短时间内达到目的</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市场价格竞争激烈</a:t>
            </a:r>
            <a:r>
              <a:rPr lang="en-US" altLang="zh-CN" sz="2000" dirty="0">
                <a:latin typeface="华文黑体"/>
                <a:ea typeface="华文黑体"/>
              </a:rPr>
              <a:t>,</a:t>
            </a:r>
            <a:r>
              <a:rPr lang="zh-CN" altLang="en-US" sz="2000" dirty="0">
                <a:latin typeface="华文黑体"/>
                <a:ea typeface="华文黑体"/>
              </a:rPr>
              <a:t>市场份额减少</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企业可能是为了控制市场选择通过降低成本来减价</a:t>
            </a:r>
            <a:r>
              <a:rPr lang="en-US" altLang="zh-CN" sz="2000" dirty="0">
                <a:latin typeface="华文黑体"/>
                <a:ea typeface="华文黑体"/>
              </a:rPr>
              <a:t>.</a:t>
            </a:r>
            <a:r>
              <a:rPr lang="zh-CN" altLang="en-US" sz="2000" dirty="0" smtClean="0">
                <a:latin typeface="华文黑体"/>
                <a:ea typeface="华文黑体"/>
              </a:rPr>
              <a:t>不管企业是从</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低于竞争对手的</a:t>
            </a:r>
            <a:r>
              <a:rPr lang="zh-CN" altLang="en-US" sz="2000" dirty="0">
                <a:latin typeface="华文黑体"/>
                <a:ea typeface="华文黑体"/>
              </a:rPr>
              <a:t>成本开始</a:t>
            </a:r>
            <a:r>
              <a:rPr lang="en-US" altLang="zh-CN" sz="2000" dirty="0">
                <a:latin typeface="华文黑体"/>
                <a:ea typeface="华文黑体"/>
              </a:rPr>
              <a:t>,</a:t>
            </a:r>
            <a:r>
              <a:rPr lang="zh-CN" altLang="en-US" sz="2000" dirty="0">
                <a:latin typeface="华文黑体"/>
                <a:ea typeface="华文黑体"/>
              </a:rPr>
              <a:t>还是从夺取市场份额的希望出发</a:t>
            </a:r>
            <a:r>
              <a:rPr lang="en-US" altLang="zh-CN" sz="2000" dirty="0">
                <a:latin typeface="华文黑体"/>
                <a:ea typeface="华文黑体"/>
              </a:rPr>
              <a:t>,</a:t>
            </a:r>
            <a:r>
              <a:rPr lang="zh-CN" altLang="en-US" sz="2000" dirty="0" smtClean="0">
                <a:latin typeface="华文黑体"/>
                <a:ea typeface="华文黑体"/>
              </a:rPr>
              <a:t>都会通</a:t>
            </a:r>
            <a:endParaRPr lang="en-US" altLang="zh-CN" sz="2000" dirty="0" smtClean="0">
              <a:latin typeface="华文黑体"/>
              <a:ea typeface="华文黑体"/>
            </a:endParaRPr>
          </a:p>
          <a:p>
            <a:pPr indent="627063"/>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过销售</a:t>
            </a:r>
            <a:r>
              <a:rPr lang="zh-CN" altLang="en-US" sz="2000" dirty="0">
                <a:latin typeface="华文黑体"/>
                <a:ea typeface="华文黑体"/>
              </a:rPr>
              <a:t>量的扩大进一步降低成本</a:t>
            </a:r>
            <a:r>
              <a:rPr lang="en-US" altLang="zh-CN" sz="2000" dirty="0">
                <a:latin typeface="华文黑体"/>
                <a:ea typeface="华文黑体"/>
              </a:rPr>
              <a:t>.</a:t>
            </a:r>
          </a:p>
        </p:txBody>
      </p:sp>
    </p:spTree>
    <p:extLst>
      <p:ext uri="{BB962C8B-B14F-4D97-AF65-F5344CB8AC3E}">
        <p14:creationId xmlns:p14="http://schemas.microsoft.com/office/powerpoint/2010/main" val="115621680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711200"/>
            <a:ext cx="8669866" cy="3970318"/>
          </a:xfrm>
          <a:prstGeom prst="rect">
            <a:avLst/>
          </a:prstGeom>
          <a:noFill/>
        </p:spPr>
        <p:txBody>
          <a:bodyPr wrap="square" rtlCol="0">
            <a:spAutoFit/>
          </a:bodyPr>
          <a:lstStyle/>
          <a:p>
            <a:pPr indent="627063"/>
            <a:r>
              <a:rPr lang="zh-CN" altLang="en-US" sz="2400" dirty="0">
                <a:latin typeface="华文黑体"/>
                <a:ea typeface="华文黑体"/>
              </a:rPr>
              <a:t>在制订好定价结构和战略之后</a:t>
            </a:r>
            <a:r>
              <a:rPr lang="en-US" altLang="zh-CN" sz="2400" dirty="0">
                <a:latin typeface="华文黑体"/>
                <a:ea typeface="华文黑体"/>
              </a:rPr>
              <a:t>,</a:t>
            </a:r>
            <a:r>
              <a:rPr lang="zh-CN" altLang="en-US" sz="2400" dirty="0">
                <a:latin typeface="华文黑体"/>
                <a:ea typeface="华文黑体"/>
              </a:rPr>
              <a:t>企业经常面临的情况是它们必须发动价格改变</a:t>
            </a:r>
            <a:r>
              <a:rPr lang="en-US" altLang="zh-CN" sz="2400" dirty="0">
                <a:latin typeface="华文黑体"/>
                <a:ea typeface="华文黑体"/>
              </a:rPr>
              <a:t>,</a:t>
            </a:r>
            <a:r>
              <a:rPr lang="zh-CN" altLang="en-US" sz="2400" dirty="0">
                <a:latin typeface="华文黑体"/>
                <a:ea typeface="华文黑体"/>
              </a:rPr>
              <a:t>或</a:t>
            </a:r>
            <a:r>
              <a:rPr lang="zh-CN" altLang="en-US" sz="2400" dirty="0" smtClean="0">
                <a:latin typeface="华文黑体"/>
                <a:ea typeface="华文黑体"/>
              </a:rPr>
              <a:t>者对竞争对手发动</a:t>
            </a:r>
            <a:r>
              <a:rPr lang="zh-CN" altLang="en-US" sz="2400" dirty="0">
                <a:latin typeface="华文黑体"/>
                <a:ea typeface="华文黑体"/>
              </a:rPr>
              <a:t>的价格变动做出反应</a:t>
            </a:r>
            <a:r>
              <a:rPr lang="en-US" altLang="zh-CN" sz="2400" dirty="0">
                <a:latin typeface="华文黑体"/>
                <a:ea typeface="华文黑体"/>
              </a:rPr>
              <a:t>.</a:t>
            </a:r>
          </a:p>
          <a:p>
            <a:r>
              <a:rPr lang="zh-CN" altLang="en-US" sz="2400" dirty="0">
                <a:latin typeface="华文黑体"/>
                <a:ea typeface="华文黑体"/>
              </a:rPr>
              <a:t>　　一、发动价格改变</a:t>
            </a:r>
          </a:p>
          <a:p>
            <a:pPr indent="9826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发动提价</a:t>
            </a:r>
          </a:p>
          <a:p>
            <a:pPr indent="982663"/>
            <a:r>
              <a:rPr lang="zh-CN" altLang="en-US" sz="2000" dirty="0">
                <a:latin typeface="华文黑体"/>
                <a:ea typeface="华文黑体"/>
              </a:rPr>
              <a:t>与上述情况相反</a:t>
            </a:r>
            <a:r>
              <a:rPr lang="en-US" altLang="zh-CN" sz="2000" dirty="0">
                <a:latin typeface="华文黑体"/>
                <a:ea typeface="华文黑体"/>
              </a:rPr>
              <a:t>,</a:t>
            </a:r>
            <a:r>
              <a:rPr lang="zh-CN" altLang="en-US" sz="2000" dirty="0">
                <a:latin typeface="华文黑体"/>
                <a:ea typeface="华文黑体"/>
              </a:rPr>
              <a:t>许多企业近些年来不得不提高价格</a:t>
            </a:r>
            <a:r>
              <a:rPr lang="en-US" altLang="zh-CN" sz="2000" dirty="0">
                <a:latin typeface="华文黑体"/>
                <a:ea typeface="华文黑体"/>
              </a:rPr>
              <a:t>.</a:t>
            </a:r>
            <a:r>
              <a:rPr lang="zh-CN" altLang="en-US" sz="2000" dirty="0" smtClean="0">
                <a:latin typeface="华文黑体"/>
                <a:ea typeface="华文黑体"/>
              </a:rPr>
              <a:t>它们也知道这</a:t>
            </a:r>
            <a:endParaRPr lang="en-US" altLang="zh-CN" sz="2000" dirty="0" smtClean="0">
              <a:latin typeface="华文黑体"/>
              <a:ea typeface="华文黑体"/>
            </a:endParaRPr>
          </a:p>
          <a:p>
            <a:pPr indent="982663"/>
            <a:r>
              <a:rPr lang="zh-CN" altLang="en-US" sz="2000" dirty="0" smtClean="0">
                <a:latin typeface="华文黑体"/>
                <a:ea typeface="华文黑体"/>
              </a:rPr>
              <a:t>样做会遭到客户、经销商</a:t>
            </a:r>
            <a:r>
              <a:rPr lang="en-US" altLang="zh-CN" sz="2000" dirty="0">
                <a:latin typeface="华文黑体"/>
                <a:ea typeface="华文黑体"/>
              </a:rPr>
              <a:t>,</a:t>
            </a:r>
            <a:r>
              <a:rPr lang="zh-CN" altLang="en-US" sz="2000" dirty="0">
                <a:latin typeface="华文黑体"/>
                <a:ea typeface="华文黑体"/>
              </a:rPr>
              <a:t>甚至本企业销售人员的反对</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smtClean="0">
                <a:latin typeface="华文黑体"/>
                <a:ea typeface="华文黑体"/>
              </a:rPr>
              <a:t>成功的</a:t>
            </a:r>
            <a:endParaRPr lang="en-US" altLang="zh-CN" sz="2000" dirty="0" smtClean="0">
              <a:latin typeface="华文黑体"/>
              <a:ea typeface="华文黑体"/>
            </a:endParaRPr>
          </a:p>
          <a:p>
            <a:pPr indent="982663"/>
            <a:r>
              <a:rPr lang="zh-CN" altLang="en-US" sz="2000" dirty="0" smtClean="0">
                <a:latin typeface="华文黑体"/>
                <a:ea typeface="华文黑体"/>
              </a:rPr>
              <a:t>提价会极大地促进利润</a:t>
            </a:r>
            <a:r>
              <a:rPr lang="zh-CN" altLang="en-US" sz="2000" dirty="0">
                <a:latin typeface="华文黑体"/>
                <a:ea typeface="华文黑体"/>
              </a:rPr>
              <a:t>的增长</a:t>
            </a:r>
            <a:r>
              <a:rPr lang="en-US" altLang="zh-CN" sz="2000" dirty="0">
                <a:latin typeface="华文黑体"/>
                <a:ea typeface="华文黑体"/>
              </a:rPr>
              <a:t>.</a:t>
            </a:r>
            <a:r>
              <a:rPr lang="zh-CN" altLang="en-US" sz="2000" dirty="0">
                <a:latin typeface="华文黑体"/>
                <a:ea typeface="华文黑体"/>
              </a:rPr>
              <a:t>价</a:t>
            </a:r>
            <a:r>
              <a:rPr lang="zh-CN" altLang="en-US" sz="2000" dirty="0" smtClean="0">
                <a:latin typeface="华文黑体"/>
                <a:ea typeface="华文黑体"/>
              </a:rPr>
              <a:t>格上涨</a:t>
            </a:r>
            <a:r>
              <a:rPr lang="zh-CN" altLang="en-US" sz="2000" dirty="0">
                <a:latin typeface="华文黑体"/>
                <a:ea typeface="华文黑体"/>
              </a:rPr>
              <a:t>的原因有以下两种</a:t>
            </a:r>
            <a:r>
              <a:rPr lang="en-US" altLang="zh-CN" sz="2000" dirty="0" smtClean="0">
                <a:latin typeface="华文黑体"/>
                <a:ea typeface="华文黑体"/>
              </a:rPr>
              <a:t>.</a:t>
            </a:r>
          </a:p>
          <a:p>
            <a:pPr indent="9826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成本膨胀</a:t>
            </a:r>
            <a:r>
              <a:rPr lang="en-US" altLang="zh-CN" sz="2000" dirty="0">
                <a:latin typeface="华文黑体"/>
                <a:ea typeface="华文黑体"/>
              </a:rPr>
              <a:t>.</a:t>
            </a:r>
            <a:r>
              <a:rPr lang="zh-CN" altLang="en-US" sz="2000" dirty="0">
                <a:latin typeface="华文黑体"/>
                <a:ea typeface="华文黑体"/>
              </a:rPr>
              <a:t>成本上升使利润减少</a:t>
            </a:r>
            <a:r>
              <a:rPr lang="en-US" altLang="zh-CN" sz="2000" dirty="0">
                <a:latin typeface="华文黑体"/>
                <a:ea typeface="华文黑体"/>
              </a:rPr>
              <a:t>,</a:t>
            </a:r>
            <a:r>
              <a:rPr lang="zh-CN" altLang="en-US" sz="2000" dirty="0">
                <a:latin typeface="华文黑体"/>
                <a:ea typeface="华文黑体"/>
              </a:rPr>
              <a:t>这使企业经常反复提价</a:t>
            </a:r>
            <a:r>
              <a:rPr lang="en-US" altLang="zh-CN" sz="2000" dirty="0">
                <a:latin typeface="华文黑体"/>
                <a:ea typeface="华文黑体"/>
              </a:rPr>
              <a:t>.</a:t>
            </a:r>
            <a:r>
              <a:rPr lang="zh-CN" altLang="en-US" sz="2000" dirty="0" smtClean="0">
                <a:latin typeface="华文黑体"/>
                <a:ea typeface="华文黑体"/>
              </a:rPr>
              <a:t>由于预</a:t>
            </a:r>
            <a:endParaRPr lang="en-US" altLang="zh-CN" sz="2000" dirty="0" smtClean="0">
              <a:latin typeface="华文黑体"/>
              <a:ea typeface="华文黑体"/>
            </a:endParaRPr>
          </a:p>
          <a:p>
            <a:pPr indent="982663"/>
            <a:r>
              <a:rPr lang="zh-CN" altLang="en-US" sz="2000" dirty="0" smtClean="0">
                <a:latin typeface="华文黑体"/>
                <a:ea typeface="华文黑体"/>
              </a:rPr>
              <a:t>期未来将继续发生通货膨胀</a:t>
            </a:r>
            <a:r>
              <a:rPr lang="en-US" altLang="zh-CN" sz="2000" dirty="0">
                <a:latin typeface="华文黑体"/>
                <a:ea typeface="华文黑体"/>
              </a:rPr>
              <a:t>,</a:t>
            </a:r>
            <a:r>
              <a:rPr lang="zh-CN" altLang="en-US" sz="2000" dirty="0">
                <a:latin typeface="华文黑体"/>
                <a:ea typeface="华文黑体"/>
              </a:rPr>
              <a:t>所以企业提价的幅度往往高于</a:t>
            </a:r>
            <a:r>
              <a:rPr lang="zh-CN" altLang="en-US" sz="2000" dirty="0" smtClean="0">
                <a:latin typeface="华文黑体"/>
                <a:ea typeface="华文黑体"/>
              </a:rPr>
              <a:t>成本的</a:t>
            </a:r>
            <a:endParaRPr lang="en-US" altLang="zh-CN" sz="2000" dirty="0" smtClean="0">
              <a:latin typeface="华文黑体"/>
              <a:ea typeface="华文黑体"/>
            </a:endParaRPr>
          </a:p>
          <a:p>
            <a:pPr indent="982663"/>
            <a:r>
              <a:rPr lang="zh-CN" altLang="en-US" sz="2000" dirty="0" smtClean="0">
                <a:latin typeface="华文黑体"/>
                <a:ea typeface="华文黑体"/>
              </a:rPr>
              <a:t>增长</a:t>
            </a:r>
            <a:r>
              <a:rPr lang="en-US" altLang="zh-CN" sz="2000" dirty="0">
                <a:latin typeface="华文黑体"/>
                <a:ea typeface="华文黑体"/>
              </a:rPr>
              <a:t>.</a:t>
            </a:r>
          </a:p>
          <a:p>
            <a:pPr indent="9826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需求过旺</a:t>
            </a:r>
            <a:r>
              <a:rPr lang="en-US" altLang="zh-CN" sz="2000" dirty="0">
                <a:latin typeface="华文黑体"/>
                <a:ea typeface="华文黑体"/>
              </a:rPr>
              <a:t>.</a:t>
            </a:r>
            <a:r>
              <a:rPr lang="zh-CN" altLang="en-US" sz="2000" dirty="0">
                <a:latin typeface="华文黑体"/>
                <a:ea typeface="华文黑体"/>
              </a:rPr>
              <a:t>企业在无法提供顾客所需要的全部产品时</a:t>
            </a:r>
            <a:r>
              <a:rPr lang="en-US" altLang="zh-CN" sz="2000" dirty="0">
                <a:latin typeface="华文黑体"/>
                <a:ea typeface="华文黑体"/>
              </a:rPr>
              <a:t>,</a:t>
            </a:r>
            <a:r>
              <a:rPr lang="zh-CN" altLang="en-US" sz="2000" dirty="0">
                <a:latin typeface="华文黑体"/>
                <a:ea typeface="华文黑体"/>
              </a:rPr>
              <a:t>可以提价</a:t>
            </a:r>
            <a:r>
              <a:rPr lang="en-US" altLang="zh-CN" sz="2000" dirty="0" smtClean="0">
                <a:latin typeface="华文黑体"/>
                <a:ea typeface="华文黑体"/>
              </a:rPr>
              <a:t>,   </a:t>
            </a:r>
          </a:p>
          <a:p>
            <a:pPr indent="982663"/>
            <a:r>
              <a:rPr lang="zh-CN" altLang="en-US" sz="2000" dirty="0" smtClean="0">
                <a:latin typeface="华文黑体"/>
                <a:ea typeface="华文黑体"/>
              </a:rPr>
              <a:t>对顾客实行产品配额</a:t>
            </a:r>
            <a:r>
              <a:rPr lang="en-US" altLang="zh-CN" sz="2000" dirty="0">
                <a:latin typeface="华文黑体"/>
                <a:ea typeface="华文黑体"/>
              </a:rPr>
              <a:t>,</a:t>
            </a:r>
            <a:r>
              <a:rPr lang="zh-CN" altLang="en-US" sz="2000" dirty="0">
                <a:latin typeface="华文黑体"/>
                <a:ea typeface="华文黑体"/>
              </a:rPr>
              <a:t>或者双管齐下</a:t>
            </a:r>
            <a:r>
              <a:rPr lang="en-US" altLang="zh-CN" sz="2000" dirty="0">
                <a:latin typeface="华文黑体"/>
                <a:ea typeface="华文黑体"/>
              </a:rPr>
              <a:t>.</a:t>
            </a:r>
          </a:p>
        </p:txBody>
      </p:sp>
    </p:spTree>
    <p:extLst>
      <p:ext uri="{BB962C8B-B14F-4D97-AF65-F5344CB8AC3E}">
        <p14:creationId xmlns:p14="http://schemas.microsoft.com/office/powerpoint/2010/main" val="10703647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74134" y="711200"/>
            <a:ext cx="8669866" cy="2431435"/>
          </a:xfrm>
          <a:prstGeom prst="rect">
            <a:avLst/>
          </a:prstGeom>
          <a:noFill/>
        </p:spPr>
        <p:txBody>
          <a:bodyPr wrap="square" rtlCol="0">
            <a:spAutoFit/>
          </a:bodyPr>
          <a:lstStyle/>
          <a:p>
            <a:pPr indent="627063"/>
            <a:r>
              <a:rPr lang="zh-CN" altLang="en-US" sz="2400" dirty="0">
                <a:latin typeface="华文黑体"/>
                <a:ea typeface="华文黑体"/>
              </a:rPr>
              <a:t>在制订好定价结构和战略之后</a:t>
            </a:r>
            <a:r>
              <a:rPr lang="en-US" altLang="zh-CN" sz="2400" dirty="0">
                <a:latin typeface="华文黑体"/>
                <a:ea typeface="华文黑体"/>
              </a:rPr>
              <a:t>,</a:t>
            </a:r>
            <a:r>
              <a:rPr lang="zh-CN" altLang="en-US" sz="2400" dirty="0">
                <a:latin typeface="华文黑体"/>
                <a:ea typeface="华文黑体"/>
              </a:rPr>
              <a:t>企业经常面临的情况是它们必须发动价格改变</a:t>
            </a:r>
            <a:r>
              <a:rPr lang="en-US" altLang="zh-CN" sz="2400" dirty="0">
                <a:latin typeface="华文黑体"/>
                <a:ea typeface="华文黑体"/>
              </a:rPr>
              <a:t>,</a:t>
            </a:r>
            <a:r>
              <a:rPr lang="zh-CN" altLang="en-US" sz="2400" dirty="0">
                <a:latin typeface="华文黑体"/>
                <a:ea typeface="华文黑体"/>
              </a:rPr>
              <a:t>或</a:t>
            </a:r>
            <a:r>
              <a:rPr lang="zh-CN" altLang="en-US" sz="2400" dirty="0" smtClean="0">
                <a:latin typeface="华文黑体"/>
                <a:ea typeface="华文黑体"/>
              </a:rPr>
              <a:t>者对竞争对手发动</a:t>
            </a:r>
            <a:r>
              <a:rPr lang="zh-CN" altLang="en-US" sz="2400" dirty="0">
                <a:latin typeface="华文黑体"/>
                <a:ea typeface="华文黑体"/>
              </a:rPr>
              <a:t>的价格变动做出反应</a:t>
            </a:r>
            <a:r>
              <a:rPr lang="en-US" altLang="zh-CN" sz="2400" dirty="0">
                <a:latin typeface="华文黑体"/>
                <a:ea typeface="华文黑体"/>
              </a:rPr>
              <a:t>.</a:t>
            </a:r>
          </a:p>
          <a:p>
            <a:r>
              <a:rPr lang="zh-CN" altLang="en-US" sz="2400" dirty="0">
                <a:latin typeface="华文黑体"/>
                <a:ea typeface="华文黑体"/>
              </a:rPr>
              <a:t>　　一、发动价格改变</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购买者对价格改动的反应</a:t>
            </a:r>
          </a:p>
          <a:p>
            <a:pPr indent="627063"/>
            <a:r>
              <a:rPr lang="zh-CN" altLang="en-US" sz="2000" dirty="0">
                <a:latin typeface="华文黑体"/>
                <a:ea typeface="华文黑体"/>
              </a:rPr>
              <a:t>不管是提价还是减价</a:t>
            </a:r>
            <a:r>
              <a:rPr lang="en-US" altLang="zh-CN" sz="2000" dirty="0">
                <a:latin typeface="华文黑体"/>
                <a:ea typeface="华文黑体"/>
              </a:rPr>
              <a:t>,</a:t>
            </a:r>
            <a:r>
              <a:rPr lang="zh-CN" altLang="en-US" sz="2000" dirty="0">
                <a:latin typeface="华文黑体"/>
                <a:ea typeface="华文黑体"/>
              </a:rPr>
              <a:t>这些行动都会影响购买者、竞争对手、销售者和供应者</a:t>
            </a:r>
            <a:r>
              <a:rPr lang="en-US" altLang="zh-CN" sz="2000" dirty="0">
                <a:latin typeface="华文黑体"/>
                <a:ea typeface="华文黑体"/>
              </a:rPr>
              <a:t>,</a:t>
            </a:r>
            <a:r>
              <a:rPr lang="zh-CN" altLang="en-US" sz="2000" dirty="0" smtClean="0">
                <a:latin typeface="华文黑体"/>
                <a:ea typeface="华文黑体"/>
              </a:rPr>
              <a:t>同时也会引起</a:t>
            </a:r>
            <a:r>
              <a:rPr lang="zh-CN" altLang="en-US" sz="2000" dirty="0">
                <a:latin typeface="华文黑体"/>
                <a:ea typeface="华文黑体"/>
              </a:rPr>
              <a:t>政府的兴趣</a:t>
            </a:r>
            <a:r>
              <a:rPr lang="en-US" altLang="zh-CN" sz="2000" dirty="0">
                <a:latin typeface="华文黑体"/>
                <a:ea typeface="华文黑体"/>
              </a:rPr>
              <a:t>.</a:t>
            </a:r>
            <a:r>
              <a:rPr lang="zh-CN" altLang="en-US" sz="2000" dirty="0">
                <a:latin typeface="华文黑体"/>
                <a:ea typeface="华文黑体"/>
              </a:rPr>
              <a:t>顾客并不总是用一种直观的方法来解释价格</a:t>
            </a:r>
            <a:r>
              <a:rPr lang="en-US" altLang="zh-CN" sz="2000" dirty="0">
                <a:latin typeface="华文黑体"/>
                <a:ea typeface="华文黑体"/>
              </a:rPr>
              <a:t>,</a:t>
            </a:r>
            <a:r>
              <a:rPr lang="zh-CN" altLang="en-US" sz="2000" dirty="0">
                <a:latin typeface="华文黑体"/>
                <a:ea typeface="华文黑体"/>
              </a:rPr>
              <a:t>降价对购买者具有</a:t>
            </a:r>
            <a:r>
              <a:rPr lang="zh-CN" altLang="en-US" sz="2000" dirty="0" smtClean="0">
                <a:latin typeface="华文黑体"/>
                <a:ea typeface="华文黑体"/>
              </a:rPr>
              <a:t>多方面的含义</a:t>
            </a:r>
            <a:r>
              <a:rPr lang="en-US" altLang="zh-CN" sz="2000" dirty="0">
                <a:latin typeface="华文黑体"/>
                <a:ea typeface="华文黑体"/>
              </a:rPr>
              <a:t>.</a:t>
            </a:r>
          </a:p>
        </p:txBody>
      </p:sp>
    </p:spTree>
    <p:extLst>
      <p:ext uri="{BB962C8B-B14F-4D97-AF65-F5344CB8AC3E}">
        <p14:creationId xmlns:p14="http://schemas.microsoft.com/office/powerpoint/2010/main" val="268253819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3545309" y="2002943"/>
            <a:ext cx="3775393" cy="1015663"/>
          </a:xfrm>
          <a:prstGeom prst="rect">
            <a:avLst/>
          </a:prstGeom>
        </p:spPr>
        <p:txBody>
          <a:bodyPr wrap="none">
            <a:spAutoFit/>
          </a:bodyPr>
          <a:lstStyle/>
          <a:p>
            <a:r>
              <a:rPr lang="zh-CN" altLang="en-US" sz="2800" b="1" dirty="0">
                <a:solidFill>
                  <a:srgbClr val="17695D"/>
                </a:solidFill>
                <a:latin typeface="微软雅黑" panose="020B0503020204020204" pitchFamily="34" charset="-122"/>
                <a:ea typeface="微软雅黑" panose="020B0503020204020204" pitchFamily="34" charset="-122"/>
              </a:rPr>
              <a:t>定价时需要考虑的因素</a:t>
            </a:r>
          </a:p>
          <a:p>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421657602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94267"/>
            <a:ext cx="8669866" cy="4278094"/>
          </a:xfrm>
          <a:prstGeom prst="rect">
            <a:avLst/>
          </a:prstGeom>
          <a:noFill/>
        </p:spPr>
        <p:txBody>
          <a:bodyPr wrap="square" rtlCol="0">
            <a:spAutoFit/>
          </a:bodyPr>
          <a:lstStyle/>
          <a:p>
            <a:pPr indent="541338"/>
            <a:r>
              <a:rPr lang="zh-CN" altLang="en-US" sz="2400" dirty="0">
                <a:latin typeface="华文黑体"/>
                <a:ea typeface="华文黑体"/>
              </a:rPr>
              <a:t>在制订好定价结构和战略之后</a:t>
            </a:r>
            <a:r>
              <a:rPr lang="en-US" altLang="zh-CN" sz="2400" dirty="0">
                <a:latin typeface="华文黑体"/>
                <a:ea typeface="华文黑体"/>
              </a:rPr>
              <a:t>,</a:t>
            </a:r>
            <a:r>
              <a:rPr lang="zh-CN" altLang="en-US" sz="2400" dirty="0">
                <a:latin typeface="华文黑体"/>
                <a:ea typeface="华文黑体"/>
              </a:rPr>
              <a:t>企业经常面临的情况是它们必须发动价格改变</a:t>
            </a:r>
            <a:r>
              <a:rPr lang="en-US" altLang="zh-CN" sz="2400" dirty="0">
                <a:latin typeface="华文黑体"/>
                <a:ea typeface="华文黑体"/>
              </a:rPr>
              <a:t>,</a:t>
            </a:r>
            <a:r>
              <a:rPr lang="zh-CN" altLang="en-US" sz="2400" dirty="0">
                <a:latin typeface="华文黑体"/>
                <a:ea typeface="华文黑体"/>
              </a:rPr>
              <a:t>或</a:t>
            </a:r>
            <a:r>
              <a:rPr lang="zh-CN" altLang="en-US" sz="2400" dirty="0" smtClean="0">
                <a:latin typeface="华文黑体"/>
                <a:ea typeface="华文黑体"/>
              </a:rPr>
              <a:t>者对竞争对手发动</a:t>
            </a:r>
            <a:r>
              <a:rPr lang="zh-CN" altLang="en-US" sz="2400" dirty="0">
                <a:latin typeface="华文黑体"/>
                <a:ea typeface="华文黑体"/>
              </a:rPr>
              <a:t>的价格变动做出反应</a:t>
            </a:r>
            <a:r>
              <a:rPr lang="en-US" altLang="zh-CN" sz="2400" dirty="0">
                <a:latin typeface="华文黑体"/>
                <a:ea typeface="华文黑体"/>
              </a:rPr>
              <a:t>.</a:t>
            </a:r>
          </a:p>
          <a:p>
            <a:r>
              <a:rPr lang="zh-CN" altLang="en-US" sz="2400" dirty="0">
                <a:latin typeface="华文黑体"/>
                <a:ea typeface="华文黑体"/>
              </a:rPr>
              <a:t>　　一、发动价格改变</a:t>
            </a:r>
          </a:p>
          <a:p>
            <a:pPr indent="541338"/>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竞争对手对价格改动的反应</a:t>
            </a:r>
          </a:p>
          <a:p>
            <a:pPr indent="541338"/>
            <a:r>
              <a:rPr lang="zh-CN" altLang="en-US" sz="2000" dirty="0">
                <a:latin typeface="华文黑体"/>
                <a:ea typeface="华文黑体"/>
              </a:rPr>
              <a:t>价格改动的企业除了考虑购买者的反应之外</a:t>
            </a:r>
            <a:r>
              <a:rPr lang="en-US" altLang="zh-CN" sz="2000" dirty="0">
                <a:latin typeface="华文黑体"/>
                <a:ea typeface="华文黑体"/>
              </a:rPr>
              <a:t>,</a:t>
            </a:r>
            <a:r>
              <a:rPr lang="zh-CN" altLang="en-US" sz="2000" dirty="0">
                <a:latin typeface="华文黑体"/>
                <a:ea typeface="华文黑体"/>
              </a:rPr>
              <a:t>还不得不考虑到竞争对手对价格的反应</a:t>
            </a:r>
            <a:r>
              <a:rPr lang="en-US" altLang="zh-CN" sz="2000" dirty="0" smtClean="0">
                <a:latin typeface="华文黑体"/>
                <a:ea typeface="华文黑体"/>
              </a:rPr>
              <a:t>.</a:t>
            </a:r>
            <a:r>
              <a:rPr lang="zh-CN" altLang="en-US" sz="2000" dirty="0" smtClean="0">
                <a:latin typeface="华文黑体"/>
                <a:ea typeface="华文黑体"/>
              </a:rPr>
              <a:t>当牵涉</a:t>
            </a:r>
            <a:r>
              <a:rPr lang="zh-CN" altLang="en-US" sz="2000" dirty="0">
                <a:latin typeface="华文黑体"/>
                <a:ea typeface="华文黑体"/>
              </a:rPr>
              <a:t>的企业数量较少</a:t>
            </a:r>
            <a:r>
              <a:rPr lang="en-US" altLang="zh-CN" sz="2000" dirty="0">
                <a:latin typeface="华文黑体"/>
                <a:ea typeface="华文黑体"/>
              </a:rPr>
              <a:t>,</a:t>
            </a:r>
            <a:r>
              <a:rPr lang="zh-CN" altLang="en-US" sz="2000" dirty="0">
                <a:latin typeface="华文黑体"/>
                <a:ea typeface="华文黑体"/>
              </a:rPr>
              <a:t>产品是均质的</a:t>
            </a:r>
            <a:r>
              <a:rPr lang="en-US" altLang="zh-CN" sz="2000" dirty="0">
                <a:latin typeface="华文黑体"/>
                <a:ea typeface="华文黑体"/>
              </a:rPr>
              <a:t>,</a:t>
            </a:r>
            <a:r>
              <a:rPr lang="zh-CN" altLang="en-US" sz="2000" dirty="0">
                <a:latin typeface="华文黑体"/>
                <a:ea typeface="华文黑体"/>
              </a:rPr>
              <a:t>购买者对产品和销售者熟知的时候</a:t>
            </a:r>
            <a:r>
              <a:rPr lang="en-US" altLang="zh-CN" sz="2000" dirty="0">
                <a:latin typeface="华文黑体"/>
                <a:ea typeface="华文黑体"/>
              </a:rPr>
              <a:t>,</a:t>
            </a:r>
            <a:r>
              <a:rPr lang="zh-CN" altLang="en-US" sz="2000" dirty="0">
                <a:latin typeface="华文黑体"/>
                <a:ea typeface="华文黑体"/>
              </a:rPr>
              <a:t>竞争对手就</a:t>
            </a:r>
            <a:r>
              <a:rPr lang="zh-CN" altLang="en-US" sz="2000" dirty="0" smtClean="0">
                <a:latin typeface="华文黑体"/>
                <a:ea typeface="华文黑体"/>
              </a:rPr>
              <a:t>最有可能做出反应</a:t>
            </a:r>
            <a:r>
              <a:rPr lang="en-US" altLang="zh-CN" sz="2000" dirty="0">
                <a:latin typeface="华文黑体"/>
                <a:ea typeface="华文黑体"/>
              </a:rPr>
              <a:t>.</a:t>
            </a:r>
          </a:p>
          <a:p>
            <a:pPr indent="541338"/>
            <a:r>
              <a:rPr lang="zh-CN" altLang="en-US" sz="2000" dirty="0">
                <a:latin typeface="华文黑体"/>
                <a:ea typeface="华文黑体"/>
              </a:rPr>
              <a:t>企业怎样预计竞争对手的可能反应呢</a:t>
            </a:r>
            <a:r>
              <a:rPr lang="en-US" altLang="zh-CN" sz="2000" dirty="0">
                <a:latin typeface="华文黑体"/>
                <a:ea typeface="华文黑体"/>
              </a:rPr>
              <a:t>? </a:t>
            </a:r>
            <a:r>
              <a:rPr lang="zh-CN" altLang="en-US" sz="2000" dirty="0">
                <a:latin typeface="华文黑体"/>
                <a:ea typeface="华文黑体"/>
              </a:rPr>
              <a:t>这就需要分析对手的情况</a:t>
            </a:r>
            <a:r>
              <a:rPr lang="en-US" altLang="zh-CN" sz="2000" dirty="0">
                <a:latin typeface="华文黑体"/>
                <a:ea typeface="华文黑体"/>
              </a:rPr>
              <a:t>:</a:t>
            </a:r>
            <a:r>
              <a:rPr lang="zh-CN" altLang="en-US" sz="2000" dirty="0">
                <a:latin typeface="华文黑体"/>
                <a:ea typeface="华文黑体"/>
              </a:rPr>
              <a:t>强大与否</a:t>
            </a:r>
            <a:r>
              <a:rPr lang="en-US" altLang="zh-CN" sz="2000" dirty="0">
                <a:latin typeface="华文黑体"/>
                <a:ea typeface="华文黑体"/>
              </a:rPr>
              <a:t>,</a:t>
            </a:r>
            <a:r>
              <a:rPr lang="zh-CN" altLang="en-US" sz="2000" dirty="0" smtClean="0">
                <a:latin typeface="华文黑体"/>
                <a:ea typeface="华文黑体"/>
              </a:rPr>
              <a:t>行为是否一贯</a:t>
            </a:r>
            <a:r>
              <a:rPr lang="en-US" altLang="zh-CN" sz="2000" dirty="0">
                <a:latin typeface="华文黑体"/>
                <a:ea typeface="华文黑体"/>
              </a:rPr>
              <a:t>;</a:t>
            </a:r>
            <a:r>
              <a:rPr lang="zh-CN" altLang="en-US" sz="2000" dirty="0">
                <a:latin typeface="华文黑体"/>
                <a:ea typeface="华文黑体"/>
              </a:rPr>
              <a:t>对手是单一还是多个</a:t>
            </a:r>
            <a:r>
              <a:rPr lang="en-US" altLang="zh-CN" sz="2000" dirty="0">
                <a:latin typeface="华文黑体"/>
                <a:ea typeface="华文黑体"/>
              </a:rPr>
              <a:t>,</a:t>
            </a:r>
            <a:r>
              <a:rPr lang="zh-CN" altLang="en-US" sz="2000" dirty="0">
                <a:latin typeface="华文黑体"/>
                <a:ea typeface="华文黑体"/>
              </a:rPr>
              <a:t>个体之间的行为异同情况如何</a:t>
            </a:r>
            <a:r>
              <a:rPr lang="en-US" altLang="zh-CN" sz="2000" dirty="0">
                <a:latin typeface="华文黑体"/>
                <a:ea typeface="华文黑体"/>
              </a:rPr>
              <a:t>.</a:t>
            </a:r>
            <a:r>
              <a:rPr lang="zh-CN" altLang="en-US" sz="2000" dirty="0">
                <a:latin typeface="华文黑体"/>
                <a:ea typeface="华文黑体"/>
              </a:rPr>
              <a:t>如果企业面对的是一个强</a:t>
            </a:r>
            <a:r>
              <a:rPr lang="zh-CN" altLang="en-US" sz="2000" dirty="0" smtClean="0">
                <a:latin typeface="华文黑体"/>
                <a:ea typeface="华文黑体"/>
              </a:rPr>
              <a:t>大的竞争对手</a:t>
            </a:r>
            <a:r>
              <a:rPr lang="en-US" altLang="zh-CN" sz="2000" dirty="0">
                <a:latin typeface="华文黑体"/>
                <a:ea typeface="华文黑体"/>
              </a:rPr>
              <a:t>,</a:t>
            </a:r>
            <a:r>
              <a:rPr lang="zh-CN" altLang="en-US" sz="2000" dirty="0">
                <a:latin typeface="华文黑体"/>
                <a:ea typeface="华文黑体"/>
              </a:rPr>
              <a:t>并且如果该竞争对手趋向于用一种固定的方式对价格改动做出反应</a:t>
            </a:r>
            <a:r>
              <a:rPr lang="en-US" altLang="zh-CN" sz="2000" dirty="0">
                <a:latin typeface="华文黑体"/>
                <a:ea typeface="华文黑体"/>
              </a:rPr>
              <a:t>,</a:t>
            </a:r>
            <a:r>
              <a:rPr lang="zh-CN" altLang="en-US" sz="2000" dirty="0" smtClean="0">
                <a:latin typeface="华文黑体"/>
                <a:ea typeface="华文黑体"/>
              </a:rPr>
              <a:t>那么就很容易预计竞争对</a:t>
            </a:r>
            <a:r>
              <a:rPr lang="zh-CN" altLang="en-US" sz="2000" dirty="0">
                <a:latin typeface="华文黑体"/>
                <a:ea typeface="华文黑体"/>
              </a:rPr>
              <a:t>手的反应了</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如果该竞争对手将每一次价格变动都作为是新的挑战</a:t>
            </a:r>
            <a:r>
              <a:rPr lang="en-US" altLang="zh-CN" sz="2000" dirty="0">
                <a:latin typeface="华文黑体"/>
                <a:ea typeface="华文黑体"/>
              </a:rPr>
              <a:t>,</a:t>
            </a:r>
            <a:r>
              <a:rPr lang="zh-CN" altLang="en-US" sz="2000" dirty="0" smtClean="0">
                <a:latin typeface="华文黑体"/>
                <a:ea typeface="华文黑体"/>
              </a:rPr>
              <a:t>并根据当时</a:t>
            </a:r>
            <a:r>
              <a:rPr lang="zh-CN" altLang="en-US" sz="2000" dirty="0">
                <a:latin typeface="华文黑体"/>
                <a:ea typeface="华文黑体"/>
              </a:rPr>
              <a:t>的自我利益做出反应</a:t>
            </a:r>
            <a:r>
              <a:rPr lang="en-US" altLang="zh-CN" sz="2000" dirty="0">
                <a:latin typeface="华文黑体"/>
                <a:ea typeface="华文黑体"/>
              </a:rPr>
              <a:t>,</a:t>
            </a:r>
            <a:r>
              <a:rPr lang="zh-CN" altLang="en-US" sz="2000" dirty="0">
                <a:latin typeface="华文黑体"/>
                <a:ea typeface="华文黑体"/>
              </a:rPr>
              <a:t>那么企业将不得不弄清楚当时竞争对手的自我利益是什么</a:t>
            </a:r>
            <a:r>
              <a:rPr lang="en-US" altLang="zh-CN" sz="2000" dirty="0">
                <a:latin typeface="华文黑体"/>
                <a:ea typeface="华文黑体"/>
              </a:rPr>
              <a:t>.</a:t>
            </a:r>
          </a:p>
        </p:txBody>
      </p:sp>
    </p:spTree>
    <p:extLst>
      <p:ext uri="{BB962C8B-B14F-4D97-AF65-F5344CB8AC3E}">
        <p14:creationId xmlns:p14="http://schemas.microsoft.com/office/powerpoint/2010/main" val="166569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价格调整战略</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94267"/>
            <a:ext cx="8669866" cy="3662541"/>
          </a:xfrm>
          <a:prstGeom prst="rect">
            <a:avLst/>
          </a:prstGeom>
          <a:noFill/>
        </p:spPr>
        <p:txBody>
          <a:bodyPr wrap="square" rtlCol="0">
            <a:spAutoFit/>
          </a:bodyPr>
          <a:lstStyle/>
          <a:p>
            <a:pPr indent="541338"/>
            <a:r>
              <a:rPr lang="zh-CN" altLang="en-US" sz="2400" dirty="0">
                <a:latin typeface="华文黑体"/>
                <a:ea typeface="华文黑体"/>
              </a:rPr>
              <a:t>在制订好定价结构和战略之后</a:t>
            </a:r>
            <a:r>
              <a:rPr lang="en-US" altLang="zh-CN" sz="2400" dirty="0">
                <a:latin typeface="华文黑体"/>
                <a:ea typeface="华文黑体"/>
              </a:rPr>
              <a:t>,</a:t>
            </a:r>
            <a:r>
              <a:rPr lang="zh-CN" altLang="en-US" sz="2400" dirty="0">
                <a:latin typeface="华文黑体"/>
                <a:ea typeface="华文黑体"/>
              </a:rPr>
              <a:t>企业经常面临的情况是它们必须发动价格改变</a:t>
            </a:r>
            <a:r>
              <a:rPr lang="en-US" altLang="zh-CN" sz="2400" dirty="0">
                <a:latin typeface="华文黑体"/>
                <a:ea typeface="华文黑体"/>
              </a:rPr>
              <a:t>,</a:t>
            </a:r>
            <a:r>
              <a:rPr lang="zh-CN" altLang="en-US" sz="2400" dirty="0">
                <a:latin typeface="华文黑体"/>
                <a:ea typeface="华文黑体"/>
              </a:rPr>
              <a:t>或</a:t>
            </a:r>
            <a:r>
              <a:rPr lang="zh-CN" altLang="en-US" sz="2400" dirty="0" smtClean="0">
                <a:latin typeface="华文黑体"/>
                <a:ea typeface="华文黑体"/>
              </a:rPr>
              <a:t>者对竞争对手发动</a:t>
            </a:r>
            <a:r>
              <a:rPr lang="zh-CN" altLang="en-US" sz="2400" dirty="0">
                <a:latin typeface="华文黑体"/>
                <a:ea typeface="华文黑体"/>
              </a:rPr>
              <a:t>的价格变动做出反应</a:t>
            </a:r>
            <a:r>
              <a:rPr lang="en-US" altLang="zh-CN" sz="2400" dirty="0">
                <a:latin typeface="华文黑体"/>
                <a:ea typeface="华文黑体"/>
              </a:rPr>
              <a:t>.</a:t>
            </a:r>
          </a:p>
          <a:p>
            <a:r>
              <a:rPr lang="zh-CN" altLang="en-US" sz="2400" dirty="0">
                <a:latin typeface="华文黑体"/>
                <a:ea typeface="华文黑体"/>
              </a:rPr>
              <a:t>　</a:t>
            </a:r>
            <a:r>
              <a:rPr lang="en-US" altLang="zh-CN" sz="2400" dirty="0" smtClean="0">
                <a:latin typeface="华文黑体"/>
                <a:ea typeface="华文黑体"/>
              </a:rPr>
              <a:t>   </a:t>
            </a:r>
            <a:r>
              <a:rPr lang="zh-CN" altLang="en-US" sz="2400" dirty="0" smtClean="0">
                <a:latin typeface="华文黑体"/>
                <a:ea typeface="华文黑体"/>
              </a:rPr>
              <a:t>二</a:t>
            </a:r>
            <a:r>
              <a:rPr lang="zh-CN" altLang="en-US" sz="2400" dirty="0">
                <a:latin typeface="华文黑体"/>
                <a:ea typeface="华文黑体"/>
              </a:rPr>
              <a:t>、对价格变动的反应</a:t>
            </a:r>
          </a:p>
          <a:p>
            <a:pPr indent="541338"/>
            <a:r>
              <a:rPr lang="zh-CN" altLang="en-US" sz="2000" dirty="0">
                <a:latin typeface="华文黑体"/>
                <a:ea typeface="华文黑体"/>
              </a:rPr>
              <a:t>现在</a:t>
            </a:r>
            <a:r>
              <a:rPr lang="en-US" altLang="zh-CN" sz="2000" dirty="0">
                <a:latin typeface="华文黑体"/>
                <a:ea typeface="华文黑体"/>
              </a:rPr>
              <a:t>,</a:t>
            </a:r>
            <a:r>
              <a:rPr lang="zh-CN" altLang="en-US" sz="2000" dirty="0">
                <a:latin typeface="华文黑体"/>
                <a:ea typeface="华文黑体"/>
              </a:rPr>
              <a:t>我们要提出一个相反的问题</a:t>
            </a:r>
            <a:r>
              <a:rPr lang="en-US" altLang="zh-CN" sz="2000" dirty="0">
                <a:latin typeface="华文黑体"/>
                <a:ea typeface="华文黑体"/>
              </a:rPr>
              <a:t>,</a:t>
            </a:r>
            <a:r>
              <a:rPr lang="zh-CN" altLang="en-US" sz="2000" dirty="0">
                <a:latin typeface="华文黑体"/>
                <a:ea typeface="华文黑体"/>
              </a:rPr>
              <a:t>即企业如何对竞争对手的调价做出反应</a:t>
            </a:r>
            <a:r>
              <a:rPr lang="en-US" altLang="zh-CN" sz="2000" dirty="0">
                <a:latin typeface="华文黑体"/>
                <a:ea typeface="华文黑体"/>
              </a:rPr>
              <a:t>? </a:t>
            </a:r>
            <a:r>
              <a:rPr lang="zh-CN" altLang="en-US" sz="2000" dirty="0" smtClean="0">
                <a:latin typeface="华文黑体"/>
                <a:ea typeface="华文黑体"/>
              </a:rPr>
              <a:t>企业需考虑</a:t>
            </a:r>
            <a:r>
              <a:rPr lang="zh-CN" altLang="en-US" sz="2000" dirty="0">
                <a:latin typeface="华文黑体"/>
                <a:ea typeface="华文黑体"/>
              </a:rPr>
              <a:t>以下的问题</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对手为什么要调价</a:t>
            </a:r>
            <a:r>
              <a:rPr lang="en-US" altLang="zh-CN" sz="2000" dirty="0">
                <a:latin typeface="华文黑体"/>
                <a:ea typeface="华文黑体"/>
              </a:rPr>
              <a:t>? </a:t>
            </a:r>
            <a:r>
              <a:rPr lang="zh-CN" altLang="en-US" sz="2000" dirty="0">
                <a:latin typeface="华文黑体"/>
                <a:ea typeface="华文黑体"/>
              </a:rPr>
              <a:t>是为了夺取更多的市场份额</a:t>
            </a:r>
            <a:r>
              <a:rPr lang="en-US" altLang="zh-CN" sz="2000" dirty="0">
                <a:latin typeface="华文黑体"/>
                <a:ea typeface="华文黑体"/>
              </a:rPr>
              <a:t>,</a:t>
            </a:r>
            <a:r>
              <a:rPr lang="zh-CN" altLang="en-US" sz="2000" dirty="0">
                <a:latin typeface="华文黑体"/>
                <a:ea typeface="华文黑体"/>
              </a:rPr>
              <a:t>是为了利用过剩的生产力</a:t>
            </a:r>
            <a:r>
              <a:rPr lang="en-US" altLang="zh-CN" sz="2000" dirty="0">
                <a:latin typeface="华文黑体"/>
                <a:ea typeface="华文黑体"/>
              </a:rPr>
              <a:t>,</a:t>
            </a:r>
            <a:r>
              <a:rPr lang="zh-CN" altLang="en-US" sz="2000" dirty="0" smtClean="0">
                <a:latin typeface="华文黑体"/>
                <a:ea typeface="华文黑体"/>
              </a:rPr>
              <a:t>是为了适应不断变化</a:t>
            </a:r>
            <a:r>
              <a:rPr lang="zh-CN" altLang="en-US" sz="2000" dirty="0">
                <a:latin typeface="华文黑体"/>
                <a:ea typeface="华文黑体"/>
              </a:rPr>
              <a:t>的成本条件</a:t>
            </a:r>
            <a:r>
              <a:rPr lang="en-US" altLang="zh-CN" sz="2000" dirty="0">
                <a:latin typeface="华文黑体"/>
                <a:ea typeface="华文黑体"/>
              </a:rPr>
              <a:t>,</a:t>
            </a:r>
            <a:r>
              <a:rPr lang="zh-CN" altLang="en-US" sz="2000" dirty="0">
                <a:latin typeface="华文黑体"/>
                <a:ea typeface="华文黑体"/>
              </a:rPr>
              <a:t>还是为了导致全行业的调价</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调价是永久的还是暂时的</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若不做反应会对企业的市场份额和利润产生什么样的影响</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其他企业的反应会如何</a:t>
            </a:r>
            <a:r>
              <a:rPr lang="en-US" altLang="zh-CN" sz="2000" dirty="0">
                <a:latin typeface="华文黑体"/>
                <a:ea typeface="华文黑体"/>
              </a:rPr>
              <a:t>?</a:t>
            </a:r>
          </a:p>
          <a:p>
            <a:pPr indent="541338"/>
            <a:r>
              <a:rPr lang="zh-CN" altLang="en-US" sz="2000" dirty="0">
                <a:latin typeface="华文黑体"/>
                <a:ea typeface="华文黑体"/>
              </a:rPr>
              <a:t>除了这些问题之外</a:t>
            </a:r>
            <a:r>
              <a:rPr lang="en-US" altLang="zh-CN" sz="2000" dirty="0">
                <a:latin typeface="华文黑体"/>
                <a:ea typeface="华文黑体"/>
              </a:rPr>
              <a:t>,</a:t>
            </a:r>
            <a:r>
              <a:rPr lang="zh-CN" altLang="en-US" sz="2000" dirty="0">
                <a:latin typeface="华文黑体"/>
                <a:ea typeface="华文黑体"/>
              </a:rPr>
              <a:t>企业还必须进行更广泛的分析</a:t>
            </a:r>
            <a:r>
              <a:rPr lang="en-US" altLang="zh-CN" sz="2000" dirty="0">
                <a:latin typeface="华文黑体"/>
                <a:ea typeface="华文黑体"/>
              </a:rPr>
              <a:t>.</a:t>
            </a:r>
          </a:p>
        </p:txBody>
      </p:sp>
    </p:spTree>
    <p:extLst>
      <p:ext uri="{BB962C8B-B14F-4D97-AF65-F5344CB8AC3E}">
        <p14:creationId xmlns:p14="http://schemas.microsoft.com/office/powerpoint/2010/main" val="348091705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3785652"/>
          </a:xfrm>
          <a:prstGeom prst="rect">
            <a:avLst/>
          </a:prstGeom>
          <a:noFill/>
        </p:spPr>
        <p:txBody>
          <a:bodyPr wrap="square" rtlCol="0">
            <a:spAutoFit/>
          </a:bodyPr>
          <a:lstStyle/>
          <a:p>
            <a:pPr indent="541338"/>
            <a:r>
              <a:rPr lang="zh-CN" altLang="en-US" sz="2400" dirty="0">
                <a:latin typeface="华文黑体"/>
                <a:ea typeface="华文黑体"/>
              </a:rPr>
              <a:t>产品定价的定义</a:t>
            </a:r>
            <a:r>
              <a:rPr lang="en-US" altLang="zh-CN" sz="2400" dirty="0" smtClean="0">
                <a:latin typeface="华文黑体"/>
                <a:ea typeface="华文黑体"/>
              </a:rPr>
              <a:t>,</a:t>
            </a:r>
            <a:r>
              <a:rPr lang="zh-CN" altLang="en-US" sz="2400" dirty="0" smtClean="0">
                <a:latin typeface="华文黑体"/>
                <a:ea typeface="华文黑体"/>
              </a:rPr>
              <a:t>从最狭义</a:t>
            </a:r>
            <a:r>
              <a:rPr lang="zh-CN" altLang="en-US" sz="2400" dirty="0">
                <a:latin typeface="华文黑体"/>
                <a:ea typeface="华文黑体"/>
              </a:rPr>
              <a:t>的角度来说</a:t>
            </a:r>
            <a:r>
              <a:rPr lang="en-US" altLang="zh-CN" sz="2400" dirty="0">
                <a:latin typeface="华文黑体"/>
                <a:ea typeface="华文黑体"/>
              </a:rPr>
              <a:t>,</a:t>
            </a:r>
            <a:r>
              <a:rPr lang="zh-CN" altLang="en-US" sz="2400" dirty="0">
                <a:latin typeface="华文黑体"/>
                <a:ea typeface="华文黑体"/>
              </a:rPr>
              <a:t>价格是对产品或服务所收取的金钱</a:t>
            </a:r>
            <a:r>
              <a:rPr lang="en-US" altLang="zh-CN" sz="2400" dirty="0">
                <a:latin typeface="华文黑体"/>
                <a:ea typeface="华文黑体"/>
              </a:rPr>
              <a:t>.</a:t>
            </a:r>
            <a:r>
              <a:rPr lang="zh-CN" altLang="en-US" sz="2400" dirty="0">
                <a:latin typeface="华文黑体"/>
                <a:ea typeface="华文黑体"/>
              </a:rPr>
              <a:t>较广义地来说</a:t>
            </a:r>
            <a:r>
              <a:rPr lang="en-US" altLang="zh-CN" sz="2400" dirty="0">
                <a:latin typeface="华文黑体"/>
                <a:ea typeface="华文黑体"/>
              </a:rPr>
              <a:t>,</a:t>
            </a:r>
            <a:r>
              <a:rPr lang="zh-CN" altLang="en-US" sz="2400" dirty="0">
                <a:latin typeface="华文黑体"/>
                <a:ea typeface="华文黑体"/>
              </a:rPr>
              <a:t>价格是指消费</a:t>
            </a:r>
            <a:r>
              <a:rPr lang="zh-CN" altLang="en-US" sz="2400" dirty="0" smtClean="0">
                <a:latin typeface="华文黑体"/>
                <a:ea typeface="华文黑体"/>
              </a:rPr>
              <a:t>者用来交换拥有或使用产品或服务</a:t>
            </a:r>
            <a:r>
              <a:rPr lang="zh-CN" altLang="en-US" sz="2400" dirty="0">
                <a:latin typeface="华文黑体"/>
                <a:ea typeface="华文黑体"/>
              </a:rPr>
              <a:t>利益的全部价值量</a:t>
            </a:r>
            <a:r>
              <a:rPr lang="en-US" altLang="zh-CN" sz="2400" dirty="0" smtClean="0">
                <a:latin typeface="华文黑体"/>
                <a:ea typeface="华文黑体"/>
              </a:rPr>
              <a:t>.</a:t>
            </a:r>
          </a:p>
          <a:p>
            <a:pPr indent="541338"/>
            <a:r>
              <a:rPr lang="zh-CN" altLang="en-US" sz="2400" dirty="0">
                <a:latin typeface="华文黑体"/>
                <a:ea typeface="华文黑体"/>
              </a:rPr>
              <a:t>价格是营销组合中唯一能创造收益的因素</a:t>
            </a:r>
            <a:r>
              <a:rPr lang="en-US" altLang="zh-CN" sz="2400" dirty="0">
                <a:latin typeface="华文黑体"/>
                <a:ea typeface="华文黑体"/>
              </a:rPr>
              <a:t>.</a:t>
            </a:r>
            <a:r>
              <a:rPr lang="zh-CN" altLang="en-US" sz="2400" dirty="0">
                <a:latin typeface="华文黑体"/>
                <a:ea typeface="华文黑体"/>
              </a:rPr>
              <a:t>其他因素都代表着成本</a:t>
            </a:r>
            <a:r>
              <a:rPr lang="en-US" altLang="zh-CN" sz="2400" dirty="0">
                <a:latin typeface="华文黑体"/>
                <a:ea typeface="华文黑体"/>
              </a:rPr>
              <a:t>.</a:t>
            </a:r>
            <a:r>
              <a:rPr lang="zh-CN" altLang="en-US" sz="2400" dirty="0" smtClean="0">
                <a:latin typeface="华文黑体"/>
                <a:ea typeface="华文黑体"/>
              </a:rPr>
              <a:t>价格也是营销组合</a:t>
            </a:r>
            <a:r>
              <a:rPr lang="zh-CN" altLang="en-US" sz="2400" dirty="0">
                <a:latin typeface="华文黑体"/>
                <a:ea typeface="华文黑体"/>
              </a:rPr>
              <a:t>中最灵活的因素之一</a:t>
            </a:r>
            <a:r>
              <a:rPr lang="en-US" altLang="zh-CN" sz="2400" dirty="0">
                <a:latin typeface="华文黑体"/>
                <a:ea typeface="华文黑体"/>
              </a:rPr>
              <a:t>.</a:t>
            </a:r>
            <a:r>
              <a:rPr lang="zh-CN" altLang="en-US" sz="2400" dirty="0">
                <a:latin typeface="华文黑体"/>
                <a:ea typeface="华文黑体"/>
              </a:rPr>
              <a:t>与产品特色和销售渠道不同</a:t>
            </a:r>
            <a:r>
              <a:rPr lang="en-US" altLang="zh-CN" sz="2400" dirty="0">
                <a:latin typeface="华文黑体"/>
                <a:ea typeface="华文黑体"/>
              </a:rPr>
              <a:t>,</a:t>
            </a:r>
            <a:r>
              <a:rPr lang="zh-CN" altLang="en-US" sz="2400" dirty="0">
                <a:latin typeface="华文黑体"/>
                <a:ea typeface="华文黑体"/>
              </a:rPr>
              <a:t>价格会很快地发生变化</a:t>
            </a:r>
            <a:r>
              <a:rPr lang="en-US" altLang="zh-CN" sz="2400" dirty="0">
                <a:latin typeface="华文黑体"/>
                <a:ea typeface="华文黑体"/>
              </a:rPr>
              <a:t>.</a:t>
            </a:r>
            <a:r>
              <a:rPr lang="zh-CN" altLang="en-US" sz="2400" dirty="0">
                <a:latin typeface="华文黑体"/>
                <a:ea typeface="华文黑体"/>
              </a:rPr>
              <a:t>同时</a:t>
            </a:r>
            <a:r>
              <a:rPr lang="en-US" altLang="zh-CN" sz="2400" dirty="0">
                <a:latin typeface="华文黑体"/>
                <a:ea typeface="华文黑体"/>
              </a:rPr>
              <a:t>,</a:t>
            </a:r>
            <a:r>
              <a:rPr lang="zh-CN" altLang="en-US" sz="2400" dirty="0" smtClean="0">
                <a:latin typeface="华文黑体"/>
                <a:ea typeface="华文黑体"/>
              </a:rPr>
              <a:t>定价和价格竞争是许</a:t>
            </a:r>
            <a:r>
              <a:rPr lang="zh-CN" altLang="en-US" sz="2400" dirty="0">
                <a:latin typeface="华文黑体"/>
                <a:ea typeface="华文黑体"/>
              </a:rPr>
              <a:t>多高级营销人员所面临的第一大问题</a:t>
            </a:r>
            <a:r>
              <a:rPr lang="en-US" altLang="zh-CN" sz="2400" dirty="0">
                <a:latin typeface="华文黑体"/>
                <a:ea typeface="华文黑体"/>
              </a:rPr>
              <a:t>.</a:t>
            </a:r>
            <a:r>
              <a:rPr lang="zh-CN" altLang="en-US" sz="2400" dirty="0">
                <a:latin typeface="华文黑体"/>
                <a:ea typeface="华文黑体"/>
              </a:rPr>
              <a:t>但是</a:t>
            </a:r>
            <a:r>
              <a:rPr lang="en-US" altLang="zh-CN" sz="2400" dirty="0">
                <a:latin typeface="华文黑体"/>
                <a:ea typeface="华文黑体"/>
              </a:rPr>
              <a:t>,</a:t>
            </a:r>
            <a:r>
              <a:rPr lang="zh-CN" altLang="en-US" sz="2400" dirty="0" smtClean="0">
                <a:latin typeface="华文黑体"/>
                <a:ea typeface="华文黑体"/>
              </a:rPr>
              <a:t>许多企业对定价处理得并不是很</a:t>
            </a:r>
            <a:r>
              <a:rPr lang="zh-CN" altLang="en-US" sz="2400" dirty="0">
                <a:latin typeface="华文黑体"/>
                <a:ea typeface="华文黑体"/>
              </a:rPr>
              <a:t>好</a:t>
            </a:r>
            <a:r>
              <a:rPr lang="en-US" altLang="zh-CN" sz="2400" dirty="0" smtClean="0">
                <a:latin typeface="华文黑体"/>
                <a:ea typeface="华文黑体"/>
              </a:rPr>
              <a:t>.</a:t>
            </a:r>
          </a:p>
          <a:p>
            <a:pPr indent="541338"/>
            <a:r>
              <a:rPr lang="zh-CN" altLang="en-US" sz="2400" dirty="0">
                <a:latin typeface="华文黑体"/>
                <a:ea typeface="华文黑体"/>
              </a:rPr>
              <a:t>定价时需要考虑的因素包括影响定价决策的内部因素和影响定价决策的外部因素</a:t>
            </a:r>
            <a:r>
              <a:rPr lang="en-US" altLang="zh-CN" sz="2400" dirty="0">
                <a:latin typeface="华文黑体"/>
                <a:ea typeface="华文黑体"/>
              </a:rPr>
              <a:t>.</a:t>
            </a:r>
          </a:p>
        </p:txBody>
      </p:sp>
    </p:spTree>
    <p:extLst>
      <p:ext uri="{BB962C8B-B14F-4D97-AF65-F5344CB8AC3E}">
        <p14:creationId xmlns:p14="http://schemas.microsoft.com/office/powerpoint/2010/main" val="21108012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3970318"/>
          </a:xfrm>
          <a:prstGeom prst="rect">
            <a:avLst/>
          </a:prstGeom>
          <a:noFill/>
        </p:spPr>
        <p:txBody>
          <a:bodyPr wrap="square" rtlCol="0">
            <a:spAutoFit/>
          </a:bodyPr>
          <a:lstStyle/>
          <a:p>
            <a:r>
              <a:rPr lang="zh-CN" altLang="en-US" sz="2400" dirty="0">
                <a:latin typeface="华文黑体"/>
                <a:ea typeface="华文黑体"/>
              </a:rPr>
              <a:t>一、影响定价决策的内部因素</a:t>
            </a:r>
          </a:p>
          <a:p>
            <a:pPr indent="541338"/>
            <a:r>
              <a:rPr lang="zh-CN" altLang="en-US" sz="2400" dirty="0">
                <a:latin typeface="华文黑体"/>
                <a:ea typeface="华文黑体"/>
              </a:rPr>
              <a:t>影响定价决策的内部因素包括企业营销目标、营销组合战略价格、成本和组织考虑</a:t>
            </a:r>
            <a:r>
              <a:rPr lang="en-US" altLang="zh-CN" sz="24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企业营销目标</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定位</a:t>
            </a:r>
            <a:r>
              <a:rPr lang="en-US" altLang="zh-CN" sz="2000" dirty="0">
                <a:latin typeface="华文黑体"/>
                <a:ea typeface="华文黑体"/>
              </a:rPr>
              <a:t>.</a:t>
            </a:r>
            <a:r>
              <a:rPr lang="zh-CN" altLang="en-US" sz="2000" dirty="0">
                <a:latin typeface="华文黑体"/>
                <a:ea typeface="华文黑体"/>
              </a:rPr>
              <a:t>在定价之前</a:t>
            </a:r>
            <a:r>
              <a:rPr lang="en-US" altLang="zh-CN" sz="2000" dirty="0">
                <a:latin typeface="华文黑体"/>
                <a:ea typeface="华文黑体"/>
              </a:rPr>
              <a:t>,</a:t>
            </a:r>
            <a:r>
              <a:rPr lang="zh-CN" altLang="en-US" sz="2000" dirty="0">
                <a:latin typeface="华文黑体"/>
                <a:ea typeface="华文黑体"/>
              </a:rPr>
              <a:t>企业必须对产品总战略做出决策</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目标</a:t>
            </a:r>
            <a:r>
              <a:rPr lang="en-US" altLang="zh-CN" sz="2000" dirty="0">
                <a:latin typeface="华文黑体"/>
                <a:ea typeface="华文黑体"/>
              </a:rPr>
              <a:t>.</a:t>
            </a:r>
            <a:r>
              <a:rPr lang="zh-CN" altLang="en-US" sz="2000" dirty="0">
                <a:latin typeface="华文黑体"/>
                <a:ea typeface="华文黑体"/>
              </a:rPr>
              <a:t>同时</a:t>
            </a:r>
            <a:r>
              <a:rPr lang="en-US" altLang="zh-CN" sz="2000" dirty="0">
                <a:latin typeface="华文黑体"/>
                <a:ea typeface="华文黑体"/>
              </a:rPr>
              <a:t>,</a:t>
            </a:r>
            <a:r>
              <a:rPr lang="zh-CN" altLang="en-US" sz="2000" dirty="0">
                <a:latin typeface="华文黑体"/>
                <a:ea typeface="华文黑体"/>
              </a:rPr>
              <a:t>企业也可以寻找附加目标</a:t>
            </a:r>
            <a:r>
              <a:rPr lang="en-US" altLang="zh-CN" sz="2000" dirty="0">
                <a:latin typeface="华文黑体"/>
                <a:ea typeface="华文黑体"/>
              </a:rPr>
              <a:t>.</a:t>
            </a:r>
            <a:r>
              <a:rPr lang="zh-CN" altLang="en-US" sz="2000" dirty="0">
                <a:latin typeface="华文黑体"/>
                <a:ea typeface="华文黑体"/>
              </a:rPr>
              <a:t>企业对它的目标越清楚</a:t>
            </a:r>
            <a:r>
              <a:rPr lang="en-US" altLang="zh-CN" sz="2000" dirty="0">
                <a:latin typeface="华文黑体"/>
                <a:ea typeface="华文黑体"/>
              </a:rPr>
              <a:t>,</a:t>
            </a:r>
            <a:r>
              <a:rPr lang="zh-CN" altLang="en-US" sz="2000" dirty="0" smtClean="0">
                <a:latin typeface="华文黑体"/>
                <a:ea typeface="华文黑体"/>
              </a:rPr>
              <a:t>就越</a:t>
            </a:r>
            <a:endParaRPr lang="en-US" altLang="zh-CN" sz="2000" dirty="0" smtClean="0">
              <a:latin typeface="华文黑体"/>
              <a:ea typeface="华文黑体"/>
            </a:endParaRPr>
          </a:p>
          <a:p>
            <a:pPr indent="439738"/>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容易制订价格</a:t>
            </a:r>
            <a:r>
              <a:rPr lang="en-US" altLang="zh-CN" sz="2000" dirty="0" smtClean="0">
                <a:latin typeface="华文黑体"/>
                <a:ea typeface="华文黑体"/>
              </a:rPr>
              <a:t>.</a:t>
            </a:r>
          </a:p>
          <a:p>
            <a:pPr indent="439738"/>
            <a:r>
              <a:rPr lang="en-US" altLang="zh-CN" sz="2000" dirty="0">
                <a:latin typeface="华文黑体"/>
                <a:ea typeface="华文黑体"/>
              </a:rPr>
              <a:t>①</a:t>
            </a:r>
            <a:r>
              <a:rPr lang="zh-CN" altLang="en-US" sz="2000" dirty="0">
                <a:latin typeface="华文黑体"/>
                <a:ea typeface="华文黑体"/>
              </a:rPr>
              <a:t>生存</a:t>
            </a:r>
            <a:r>
              <a:rPr lang="en-US" altLang="zh-CN" sz="2000" dirty="0">
                <a:latin typeface="华文黑体"/>
                <a:ea typeface="华文黑体"/>
              </a:rPr>
              <a:t>.</a:t>
            </a:r>
            <a:r>
              <a:rPr lang="zh-CN" altLang="en-US" sz="2000" dirty="0">
                <a:latin typeface="华文黑体"/>
                <a:ea typeface="华文黑体"/>
              </a:rPr>
              <a:t>如果市场对企业能力要求高</a:t>
            </a:r>
            <a:r>
              <a:rPr lang="en-US" altLang="zh-CN" sz="2000" dirty="0">
                <a:latin typeface="华文黑体"/>
                <a:ea typeface="华文黑体"/>
              </a:rPr>
              <a:t>,</a:t>
            </a:r>
            <a:r>
              <a:rPr lang="zh-CN" altLang="en-US" sz="2000" dirty="0">
                <a:latin typeface="华文黑体"/>
                <a:ea typeface="华文黑体"/>
              </a:rPr>
              <a:t>竞争激烈</a:t>
            </a:r>
            <a:r>
              <a:rPr lang="en-US" altLang="zh-CN" sz="2000" dirty="0">
                <a:latin typeface="华文黑体"/>
                <a:ea typeface="华文黑体"/>
              </a:rPr>
              <a:t>,</a:t>
            </a:r>
            <a:r>
              <a:rPr lang="zh-CN" altLang="en-US" sz="2000" dirty="0">
                <a:latin typeface="华文黑体"/>
                <a:ea typeface="华文黑体"/>
              </a:rPr>
              <a:t>消费者需求又不断变化</a:t>
            </a:r>
            <a:r>
              <a:rPr lang="en-US" altLang="zh-CN" sz="2000" dirty="0" smtClean="0">
                <a:latin typeface="华文黑体"/>
                <a:ea typeface="华文黑体"/>
              </a:rPr>
              <a:t>,</a:t>
            </a:r>
          </a:p>
          <a:p>
            <a:pPr indent="439738"/>
            <a:r>
              <a:rPr lang="en-US" altLang="zh-CN" sz="2000" dirty="0">
                <a:latin typeface="华文黑体"/>
                <a:ea typeface="华文黑体"/>
              </a:rPr>
              <a:t> </a:t>
            </a:r>
            <a:r>
              <a:rPr lang="en-US" altLang="zh-CN" sz="2000" dirty="0" smtClean="0">
                <a:latin typeface="华文黑体"/>
                <a:ea typeface="华文黑体"/>
              </a:rPr>
              <a:t>   </a:t>
            </a:r>
            <a:r>
              <a:rPr lang="zh-CN" altLang="en-US" sz="2000" dirty="0" smtClean="0">
                <a:latin typeface="华文黑体"/>
                <a:ea typeface="华文黑体"/>
              </a:rPr>
              <a:t>此时企业往往就会把生存作为</a:t>
            </a:r>
            <a:r>
              <a:rPr lang="zh-CN" altLang="en-US" sz="2000" dirty="0">
                <a:latin typeface="华文黑体"/>
                <a:ea typeface="华文黑体"/>
              </a:rPr>
              <a:t>自己的主要目标</a:t>
            </a:r>
            <a:r>
              <a:rPr lang="en-US" altLang="zh-CN" sz="2000" dirty="0" smtClean="0">
                <a:latin typeface="华文黑体"/>
                <a:ea typeface="华文黑体"/>
              </a:rPr>
              <a:t>.</a:t>
            </a:r>
          </a:p>
          <a:p>
            <a:pPr indent="439738"/>
            <a:r>
              <a:rPr lang="en-US" altLang="zh-CN" sz="2000" dirty="0">
                <a:latin typeface="华文黑体"/>
                <a:ea typeface="华文黑体"/>
              </a:rPr>
              <a:t>②</a:t>
            </a:r>
            <a:r>
              <a:rPr lang="zh-CN" altLang="en-US" sz="2000" dirty="0">
                <a:latin typeface="华文黑体"/>
                <a:ea typeface="华文黑体"/>
              </a:rPr>
              <a:t>现期利润最大化</a:t>
            </a:r>
            <a:r>
              <a:rPr lang="en-US" altLang="zh-CN" sz="2000" dirty="0">
                <a:latin typeface="华文黑体"/>
                <a:ea typeface="华文黑体"/>
              </a:rPr>
              <a:t>.</a:t>
            </a:r>
            <a:r>
              <a:rPr lang="zh-CN" altLang="en-US" sz="2000" dirty="0">
                <a:latin typeface="华文黑体"/>
                <a:ea typeface="华文黑体"/>
              </a:rPr>
              <a:t>许多企业把追求最大现期利润作为它们的定价目标</a:t>
            </a:r>
            <a:r>
              <a:rPr lang="en-US" altLang="zh-CN" sz="2000" dirty="0" smtClean="0">
                <a:latin typeface="华文黑体"/>
                <a:ea typeface="华文黑体"/>
              </a:rPr>
              <a:t>.</a:t>
            </a:r>
          </a:p>
          <a:p>
            <a:pPr indent="439738"/>
            <a:r>
              <a:rPr lang="en-US" altLang="zh-CN" sz="2000" dirty="0">
                <a:latin typeface="华文黑体"/>
                <a:ea typeface="华文黑体"/>
              </a:rPr>
              <a:t>③</a:t>
            </a:r>
            <a:r>
              <a:rPr lang="zh-CN" altLang="en-US" sz="2000" dirty="0">
                <a:latin typeface="华文黑体"/>
                <a:ea typeface="华文黑体"/>
              </a:rPr>
              <a:t>市场份额领导地位</a:t>
            </a:r>
            <a:r>
              <a:rPr lang="en-US" altLang="zh-CN" sz="2000" dirty="0">
                <a:latin typeface="华文黑体"/>
                <a:ea typeface="华文黑体"/>
              </a:rPr>
              <a:t>.</a:t>
            </a:r>
            <a:r>
              <a:rPr lang="zh-CN" altLang="en-US" sz="2000" dirty="0">
                <a:latin typeface="华文黑体"/>
                <a:ea typeface="华文黑体"/>
              </a:rPr>
              <a:t>有一些企业想取得市场份额领导地位</a:t>
            </a:r>
            <a:r>
              <a:rPr lang="en-US" altLang="zh-CN" sz="2000" dirty="0" smtClean="0">
                <a:latin typeface="华文黑体"/>
                <a:ea typeface="华文黑体"/>
              </a:rPr>
              <a:t>.</a:t>
            </a:r>
          </a:p>
          <a:p>
            <a:pPr indent="439738"/>
            <a:r>
              <a:rPr lang="en-US" altLang="zh-CN" sz="2000" dirty="0">
                <a:latin typeface="华文黑体"/>
                <a:ea typeface="华文黑体"/>
              </a:rPr>
              <a:t>④</a:t>
            </a:r>
            <a:r>
              <a:rPr lang="zh-CN" altLang="en-US" sz="2000" dirty="0">
                <a:latin typeface="华文黑体"/>
                <a:ea typeface="华文黑体"/>
              </a:rPr>
              <a:t>产品质量领导地位</a:t>
            </a:r>
            <a:r>
              <a:rPr lang="en-US" altLang="zh-CN" sz="2000" dirty="0">
                <a:latin typeface="华文黑体"/>
                <a:ea typeface="华文黑体"/>
              </a:rPr>
              <a:t>.</a:t>
            </a:r>
            <a:r>
              <a:rPr lang="zh-CN" altLang="en-US" sz="2000" dirty="0">
                <a:latin typeface="华文黑体"/>
                <a:ea typeface="华文黑体"/>
              </a:rPr>
              <a:t>一些企业会想取得产品质量领导地位</a:t>
            </a:r>
            <a:r>
              <a:rPr lang="en-US" altLang="zh-CN" sz="2000" dirty="0">
                <a:latin typeface="华文黑体"/>
                <a:ea typeface="华文黑体"/>
              </a:rPr>
              <a:t>.</a:t>
            </a:r>
          </a:p>
        </p:txBody>
      </p:sp>
    </p:spTree>
    <p:extLst>
      <p:ext uri="{BB962C8B-B14F-4D97-AF65-F5344CB8AC3E}">
        <p14:creationId xmlns:p14="http://schemas.microsoft.com/office/powerpoint/2010/main" val="4234529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3662541"/>
          </a:xfrm>
          <a:prstGeom prst="rect">
            <a:avLst/>
          </a:prstGeom>
          <a:noFill/>
        </p:spPr>
        <p:txBody>
          <a:bodyPr wrap="square" rtlCol="0">
            <a:spAutoFit/>
          </a:bodyPr>
          <a:lstStyle/>
          <a:p>
            <a:r>
              <a:rPr lang="zh-CN" altLang="en-US" sz="2400" dirty="0">
                <a:latin typeface="华文黑体"/>
                <a:ea typeface="华文黑体"/>
              </a:rPr>
              <a:t>一、影响定价决策的内部因素</a:t>
            </a:r>
          </a:p>
          <a:p>
            <a:pPr indent="541338"/>
            <a:r>
              <a:rPr lang="zh-CN" altLang="en-US" sz="2400" dirty="0">
                <a:latin typeface="华文黑体"/>
                <a:ea typeface="华文黑体"/>
              </a:rPr>
              <a:t>影响定价决策的内部因素包括企业营销目标、营销组合战略价格、成本和组织考虑</a:t>
            </a:r>
            <a:r>
              <a:rPr lang="en-US" altLang="zh-CN" sz="24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营销组合战略价格</a:t>
            </a:r>
          </a:p>
          <a:p>
            <a:pPr indent="541338"/>
            <a:r>
              <a:rPr lang="zh-CN" altLang="en-US" sz="2000" dirty="0">
                <a:latin typeface="华文黑体"/>
                <a:ea typeface="华文黑体"/>
              </a:rPr>
              <a:t>营销组合战略价格只是企业用来实现营销目标的营销组合工具中的一种</a:t>
            </a:r>
            <a:r>
              <a:rPr lang="en-US" altLang="zh-CN" sz="2000" dirty="0">
                <a:latin typeface="华文黑体"/>
                <a:ea typeface="华文黑体"/>
              </a:rPr>
              <a:t>.</a:t>
            </a:r>
            <a:r>
              <a:rPr lang="zh-CN" altLang="en-US" sz="2000" dirty="0" smtClean="0">
                <a:latin typeface="华文黑体"/>
                <a:ea typeface="华文黑体"/>
              </a:rPr>
              <a:t>价格决策必须和产品设计</a:t>
            </a:r>
            <a:r>
              <a:rPr lang="zh-CN" altLang="en-US" sz="2000" dirty="0">
                <a:latin typeface="华文黑体"/>
                <a:ea typeface="华文黑体"/>
              </a:rPr>
              <a:t>、销售和促销决策相配合</a:t>
            </a:r>
            <a:r>
              <a:rPr lang="en-US" altLang="zh-CN" sz="2000" dirty="0">
                <a:latin typeface="华文黑体"/>
                <a:ea typeface="华文黑体"/>
              </a:rPr>
              <a:t>,</a:t>
            </a:r>
            <a:r>
              <a:rPr lang="zh-CN" altLang="en-US" sz="2000" dirty="0">
                <a:latin typeface="华文黑体"/>
                <a:ea typeface="华文黑体"/>
              </a:rPr>
              <a:t>才能形成一个连续有效的营销方案</a:t>
            </a:r>
            <a:r>
              <a:rPr lang="en-US" altLang="zh-CN" sz="2000" dirty="0">
                <a:latin typeface="华文黑体"/>
                <a:ea typeface="华文黑体"/>
              </a:rPr>
              <a:t>.</a:t>
            </a:r>
            <a:r>
              <a:rPr lang="zh-CN" altLang="en-US" sz="2000" dirty="0">
                <a:latin typeface="华文黑体"/>
                <a:ea typeface="华文黑体"/>
              </a:rPr>
              <a:t>对</a:t>
            </a:r>
            <a:r>
              <a:rPr lang="zh-CN" altLang="en-US" sz="2000" dirty="0" smtClean="0">
                <a:latin typeface="华文黑体"/>
                <a:ea typeface="华文黑体"/>
              </a:rPr>
              <a:t>其他营销组合变量所做</a:t>
            </a:r>
            <a:r>
              <a:rPr lang="zh-CN" altLang="en-US" sz="2000" dirty="0">
                <a:latin typeface="华文黑体"/>
                <a:ea typeface="华文黑体"/>
              </a:rPr>
              <a:t>的决策会影响定价决策</a:t>
            </a:r>
            <a:r>
              <a:rPr lang="en-US" altLang="zh-CN" sz="2000" dirty="0" smtClean="0">
                <a:latin typeface="华文黑体"/>
                <a:ea typeface="华文黑体"/>
              </a:rPr>
              <a:t>.</a:t>
            </a:r>
          </a:p>
          <a:p>
            <a:pPr indent="541338"/>
            <a:r>
              <a:rPr lang="zh-CN" altLang="en-US" sz="2000" dirty="0">
                <a:latin typeface="华文黑体"/>
                <a:ea typeface="华文黑体"/>
              </a:rPr>
              <a:t>企业经常先制订定价决策</a:t>
            </a:r>
            <a:r>
              <a:rPr lang="en-US" altLang="zh-CN" sz="2000" dirty="0">
                <a:latin typeface="华文黑体"/>
                <a:ea typeface="华文黑体"/>
              </a:rPr>
              <a:t>,</a:t>
            </a:r>
            <a:r>
              <a:rPr lang="zh-CN" altLang="en-US" sz="2000" dirty="0">
                <a:latin typeface="华文黑体"/>
                <a:ea typeface="华文黑体"/>
              </a:rPr>
              <a:t>然后再依据制订的价格来决策其他营销组合</a:t>
            </a:r>
            <a:r>
              <a:rPr lang="en-US" altLang="zh-CN" sz="2000" dirty="0">
                <a:latin typeface="华文黑体"/>
                <a:ea typeface="华文黑体"/>
              </a:rPr>
              <a:t>.</a:t>
            </a:r>
            <a:r>
              <a:rPr lang="zh-CN" altLang="en-US" sz="2000" dirty="0">
                <a:latin typeface="华文黑体"/>
                <a:ea typeface="华文黑体"/>
              </a:rPr>
              <a:t>在这里</a:t>
            </a:r>
            <a:r>
              <a:rPr lang="en-US" altLang="zh-CN" sz="2000" dirty="0">
                <a:latin typeface="华文黑体"/>
                <a:ea typeface="华文黑体"/>
              </a:rPr>
              <a:t>,</a:t>
            </a:r>
            <a:r>
              <a:rPr lang="zh-CN" altLang="en-US" sz="2000" dirty="0" smtClean="0">
                <a:latin typeface="华文黑体"/>
                <a:ea typeface="华文黑体"/>
              </a:rPr>
              <a:t>价格是一个</a:t>
            </a:r>
            <a:r>
              <a:rPr lang="zh-CN" altLang="en-US" sz="2000" dirty="0">
                <a:latin typeface="华文黑体"/>
                <a:ea typeface="华文黑体"/>
              </a:rPr>
              <a:t>相当重要的产品定位因素</a:t>
            </a:r>
            <a:r>
              <a:rPr lang="en-US" altLang="zh-CN" sz="2000" dirty="0">
                <a:latin typeface="华文黑体"/>
                <a:ea typeface="华文黑体"/>
              </a:rPr>
              <a:t>,</a:t>
            </a:r>
            <a:r>
              <a:rPr lang="zh-CN" altLang="en-US" sz="2000" dirty="0">
                <a:latin typeface="华文黑体"/>
                <a:ea typeface="华文黑体"/>
              </a:rPr>
              <a:t>可以用来定义产品的市场、竞争及设计</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目标成本设计</a:t>
            </a:r>
            <a:r>
              <a:rPr lang="en-US" altLang="zh-CN" sz="2000" dirty="0" smtClean="0">
                <a:latin typeface="华文黑体"/>
                <a:ea typeface="华文黑体"/>
              </a:rPr>
              <a:t>. </a:t>
            </a:r>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非价格定价</a:t>
            </a:r>
            <a:r>
              <a:rPr lang="en-US" altLang="zh-CN" sz="2000" dirty="0">
                <a:latin typeface="华文黑体"/>
                <a:ea typeface="华文黑体"/>
              </a:rPr>
              <a:t>.</a:t>
            </a:r>
          </a:p>
        </p:txBody>
      </p:sp>
    </p:spTree>
    <p:extLst>
      <p:ext uri="{BB962C8B-B14F-4D97-AF65-F5344CB8AC3E}">
        <p14:creationId xmlns:p14="http://schemas.microsoft.com/office/powerpoint/2010/main" val="6965195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278094"/>
          </a:xfrm>
          <a:prstGeom prst="rect">
            <a:avLst/>
          </a:prstGeom>
          <a:noFill/>
        </p:spPr>
        <p:txBody>
          <a:bodyPr wrap="square" rtlCol="0">
            <a:spAutoFit/>
          </a:bodyPr>
          <a:lstStyle/>
          <a:p>
            <a:r>
              <a:rPr lang="zh-CN" altLang="en-US" sz="2400" dirty="0">
                <a:latin typeface="华文黑体"/>
                <a:ea typeface="华文黑体"/>
              </a:rPr>
              <a:t>一、影响定价决策的内部因素</a:t>
            </a:r>
          </a:p>
          <a:p>
            <a:pPr indent="541338"/>
            <a:r>
              <a:rPr lang="zh-CN" altLang="en-US" sz="2400" dirty="0">
                <a:latin typeface="华文黑体"/>
                <a:ea typeface="华文黑体"/>
              </a:rPr>
              <a:t>影响定价决策的内部因素包括企业营销目标、营销组合战略价格、成本和组织考虑</a:t>
            </a:r>
            <a:r>
              <a:rPr lang="en-US" altLang="zh-CN" sz="2400" dirty="0" smtClean="0">
                <a:latin typeface="华文黑体"/>
                <a:ea typeface="华文黑体"/>
              </a:rPr>
              <a:t>.</a:t>
            </a:r>
          </a:p>
          <a:p>
            <a:pPr indent="541338"/>
            <a:r>
              <a:rPr lang="en-US" altLang="zh-Hant" sz="2000" dirty="0">
                <a:latin typeface="华文黑体"/>
                <a:ea typeface="华文黑体"/>
              </a:rPr>
              <a:t>(</a:t>
            </a:r>
            <a:r>
              <a:rPr lang="zh-Hant" altLang="en-US" sz="2000" dirty="0">
                <a:latin typeface="华文黑体"/>
                <a:ea typeface="华文黑体"/>
              </a:rPr>
              <a:t>三</a:t>
            </a:r>
            <a:r>
              <a:rPr lang="en-US" altLang="zh-Hant" sz="2000" dirty="0">
                <a:latin typeface="华文黑体"/>
                <a:ea typeface="华文黑体"/>
              </a:rPr>
              <a:t>)</a:t>
            </a:r>
            <a:r>
              <a:rPr lang="zh-Hant" altLang="en-US" sz="2000" dirty="0">
                <a:latin typeface="华文黑体"/>
                <a:ea typeface="华文黑体"/>
              </a:rPr>
              <a:t>成本</a:t>
            </a:r>
          </a:p>
          <a:p>
            <a:pPr indent="541338"/>
            <a:r>
              <a:rPr lang="zh-Hant" altLang="en-US" sz="2000" dirty="0">
                <a:latin typeface="华文黑体"/>
                <a:ea typeface="华文黑体"/>
              </a:rPr>
              <a:t>成本是企业能够为其产品设定的底价</a:t>
            </a:r>
            <a:r>
              <a:rPr lang="en-US" altLang="zh-Hant" sz="2000" dirty="0">
                <a:latin typeface="华文黑体"/>
                <a:ea typeface="华文黑体"/>
              </a:rPr>
              <a:t>.</a:t>
            </a:r>
            <a:r>
              <a:rPr lang="zh-Hant" altLang="en-US" sz="2000" dirty="0">
                <a:latin typeface="华文黑体"/>
                <a:ea typeface="华文黑体"/>
              </a:rPr>
              <a:t>企业想设定一种价格</a:t>
            </a:r>
            <a:r>
              <a:rPr lang="en-US" altLang="zh-Hant" sz="2000" dirty="0">
                <a:latin typeface="华文黑体"/>
                <a:ea typeface="华文黑体"/>
              </a:rPr>
              <a:t>,</a:t>
            </a:r>
            <a:r>
              <a:rPr lang="zh-Hant" altLang="en-US" sz="2000" dirty="0">
                <a:latin typeface="华文黑体"/>
                <a:ea typeface="华文黑体"/>
              </a:rPr>
              <a:t>既能够补偿所有生产、</a:t>
            </a:r>
            <a:r>
              <a:rPr lang="zh-Hant" altLang="en-US" sz="2000" dirty="0" smtClean="0">
                <a:latin typeface="华文黑体"/>
                <a:ea typeface="华文黑体"/>
              </a:rPr>
              <a:t>分销和直销产品的</a:t>
            </a:r>
            <a:r>
              <a:rPr lang="zh-Hant" altLang="en-US" sz="2000" dirty="0">
                <a:latin typeface="华文黑体"/>
                <a:ea typeface="华文黑体"/>
              </a:rPr>
              <a:t>成本</a:t>
            </a:r>
            <a:r>
              <a:rPr lang="en-US" altLang="zh-Hant" sz="2000" dirty="0">
                <a:latin typeface="华文黑体"/>
                <a:ea typeface="华文黑体"/>
              </a:rPr>
              <a:t>,</a:t>
            </a:r>
            <a:r>
              <a:rPr lang="zh-Hant" altLang="en-US" sz="2000" dirty="0">
                <a:latin typeface="华文黑体"/>
                <a:ea typeface="华文黑体"/>
              </a:rPr>
              <a:t>又能够带来可观的努力和风险收益率</a:t>
            </a:r>
            <a:r>
              <a:rPr lang="en-US" altLang="zh-Hant" sz="2000" dirty="0">
                <a:latin typeface="华文黑体"/>
                <a:ea typeface="华文黑体"/>
              </a:rPr>
              <a:t>.</a:t>
            </a:r>
            <a:r>
              <a:rPr lang="zh-Hant" altLang="en-US" sz="2000" dirty="0">
                <a:latin typeface="华文黑体"/>
                <a:ea typeface="华文黑体"/>
              </a:rPr>
              <a:t>许多企业努力奋斗</a:t>
            </a:r>
            <a:r>
              <a:rPr lang="en-US" altLang="zh-Hant" sz="2000" dirty="0">
                <a:latin typeface="华文黑体"/>
                <a:ea typeface="华文黑体"/>
              </a:rPr>
              <a:t>,</a:t>
            </a:r>
            <a:r>
              <a:rPr lang="zh-Hant" altLang="en-US" sz="2000" dirty="0">
                <a:latin typeface="华文黑体"/>
                <a:ea typeface="华文黑体"/>
              </a:rPr>
              <a:t>为</a:t>
            </a:r>
            <a:r>
              <a:rPr lang="zh-Hant" altLang="en-US" sz="2000" dirty="0" smtClean="0">
                <a:latin typeface="华文黑体"/>
                <a:ea typeface="华文黑体"/>
              </a:rPr>
              <a:t>的是成为</a:t>
            </a:r>
            <a:r>
              <a:rPr lang="zh-Hant" altLang="en-US" sz="2000" dirty="0">
                <a:latin typeface="华文黑体"/>
                <a:ea typeface="华文黑体"/>
              </a:rPr>
              <a:t>本行业中的低成本生产商</a:t>
            </a:r>
            <a:r>
              <a:rPr lang="en-US" altLang="zh-Hant" sz="2000" dirty="0">
                <a:latin typeface="华文黑体"/>
                <a:ea typeface="华文黑体"/>
              </a:rPr>
              <a:t>.</a:t>
            </a:r>
            <a:r>
              <a:rPr lang="zh-Hant" altLang="en-US" sz="2000" dirty="0">
                <a:latin typeface="华文黑体"/>
                <a:ea typeface="华文黑体"/>
              </a:rPr>
              <a:t>低成本的企业能设定较低的价格</a:t>
            </a:r>
            <a:r>
              <a:rPr lang="en-US" altLang="zh-Hant" sz="2000" dirty="0">
                <a:latin typeface="华文黑体"/>
                <a:ea typeface="华文黑体"/>
              </a:rPr>
              <a:t>,</a:t>
            </a:r>
            <a:r>
              <a:rPr lang="zh-Hant" altLang="en-US" sz="2000" dirty="0">
                <a:latin typeface="华文黑体"/>
                <a:ea typeface="华文黑体"/>
              </a:rPr>
              <a:t>从而取得较</a:t>
            </a:r>
            <a:r>
              <a:rPr lang="zh-Hant" altLang="en-US" sz="2000" dirty="0" smtClean="0">
                <a:latin typeface="华文黑体"/>
                <a:ea typeface="华文黑体"/>
              </a:rPr>
              <a:t>高的销售量和利润额</a:t>
            </a:r>
            <a:r>
              <a:rPr lang="en-US" altLang="zh-Hant" sz="2000" dirty="0">
                <a:latin typeface="华文黑体"/>
                <a:ea typeface="华文黑体"/>
              </a:rPr>
              <a:t>.</a:t>
            </a:r>
            <a:r>
              <a:rPr lang="zh-Hant" altLang="en-US" sz="2000" dirty="0">
                <a:latin typeface="华文黑体"/>
                <a:ea typeface="华文黑体"/>
              </a:rPr>
              <a:t>企业的成本有两种形式</a:t>
            </a:r>
            <a:r>
              <a:rPr lang="en-US" altLang="zh-Hant" sz="2000" dirty="0">
                <a:latin typeface="华文黑体"/>
                <a:ea typeface="华文黑体"/>
              </a:rPr>
              <a:t>:</a:t>
            </a:r>
            <a:r>
              <a:rPr lang="zh-Hant" altLang="en-US" sz="2000" dirty="0">
                <a:latin typeface="华文黑体"/>
                <a:ea typeface="华文黑体"/>
              </a:rPr>
              <a:t>固定成本和可变成本</a:t>
            </a:r>
            <a:r>
              <a:rPr lang="en-US" altLang="zh-Hant" sz="2000" dirty="0">
                <a:latin typeface="华文黑体"/>
                <a:ea typeface="华文黑体"/>
              </a:rPr>
              <a:t>.</a:t>
            </a:r>
            <a:r>
              <a:rPr lang="zh-Hant" altLang="en-US" sz="2000" dirty="0">
                <a:latin typeface="华文黑体"/>
                <a:ea typeface="华文黑体"/>
              </a:rPr>
              <a:t>固定成本</a:t>
            </a:r>
            <a:r>
              <a:rPr lang="en-US" altLang="zh-Hant" sz="2000" dirty="0">
                <a:latin typeface="华文黑体"/>
                <a:ea typeface="华文黑体"/>
              </a:rPr>
              <a:t>(</a:t>
            </a:r>
            <a:r>
              <a:rPr lang="zh-Hant" altLang="en-US" sz="2000" dirty="0">
                <a:latin typeface="华文黑体"/>
                <a:ea typeface="华文黑体"/>
              </a:rPr>
              <a:t>也称为企业</a:t>
            </a:r>
            <a:r>
              <a:rPr lang="zh-Hant" altLang="en-US" sz="2000" dirty="0" smtClean="0">
                <a:latin typeface="华文黑体"/>
                <a:ea typeface="华文黑体"/>
              </a:rPr>
              <a:t>日常管理费</a:t>
            </a:r>
            <a:r>
              <a:rPr lang="en-US" altLang="zh-Hant" sz="2000" dirty="0">
                <a:latin typeface="华文黑体"/>
                <a:ea typeface="华文黑体"/>
              </a:rPr>
              <a:t>)</a:t>
            </a:r>
            <a:r>
              <a:rPr lang="zh-Hant" altLang="en-US" sz="2000" dirty="0">
                <a:latin typeface="华文黑体"/>
                <a:ea typeface="华文黑体"/>
              </a:rPr>
              <a:t>指那些不随生产或销售水平变化的成本</a:t>
            </a:r>
            <a:r>
              <a:rPr lang="en-US" altLang="zh-Hant" sz="2000" dirty="0" smtClean="0">
                <a:latin typeface="华文黑体"/>
                <a:ea typeface="华文黑体"/>
              </a:rPr>
              <a:t>.</a:t>
            </a:r>
          </a:p>
          <a:p>
            <a:pPr indent="439738"/>
            <a:r>
              <a:rPr lang="zh-CN" altLang="en-US" sz="2000" dirty="0">
                <a:latin typeface="华文黑体"/>
                <a:ea typeface="华文黑体"/>
              </a:rPr>
              <a:t>企业必须审慎地监督好成本</a:t>
            </a:r>
            <a:r>
              <a:rPr lang="en-US" altLang="zh-CN" sz="2000" dirty="0">
                <a:latin typeface="华文黑体"/>
                <a:ea typeface="华文黑体"/>
              </a:rPr>
              <a:t>.</a:t>
            </a:r>
            <a:r>
              <a:rPr lang="zh-CN" altLang="en-US" sz="2000" dirty="0">
                <a:latin typeface="华文黑体"/>
                <a:ea typeface="华文黑体"/>
              </a:rPr>
              <a:t>如果企业生产和销售产品的成本大于竞争对手</a:t>
            </a:r>
            <a:r>
              <a:rPr lang="en-US" altLang="zh-CN" sz="2000" dirty="0">
                <a:latin typeface="华文黑体"/>
                <a:ea typeface="华文黑体"/>
              </a:rPr>
              <a:t>,</a:t>
            </a:r>
            <a:r>
              <a:rPr lang="zh-CN" altLang="en-US" sz="2000" dirty="0" smtClean="0">
                <a:latin typeface="华文黑体"/>
                <a:ea typeface="华文黑体"/>
              </a:rPr>
              <a:t>那么企业将</a:t>
            </a:r>
            <a:r>
              <a:rPr lang="zh-CN" altLang="en-US" sz="2000" dirty="0">
                <a:latin typeface="华文黑体"/>
                <a:ea typeface="华文黑体"/>
              </a:rPr>
              <a:t>不得不设定较高的价格或减少利润</a:t>
            </a:r>
            <a:r>
              <a:rPr lang="en-US" altLang="zh-CN" sz="2000" dirty="0">
                <a:latin typeface="华文黑体"/>
                <a:ea typeface="华文黑体"/>
              </a:rPr>
              <a:t>,</a:t>
            </a:r>
            <a:r>
              <a:rPr lang="zh-CN" altLang="en-US" sz="2000" dirty="0">
                <a:latin typeface="华文黑体"/>
                <a:ea typeface="华文黑体"/>
              </a:rPr>
              <a:t>从而使自己处于竞争劣势</a:t>
            </a:r>
            <a:r>
              <a:rPr lang="en-US" altLang="zh-CN" sz="2000" dirty="0">
                <a:latin typeface="华文黑体"/>
                <a:ea typeface="华文黑体"/>
              </a:rPr>
              <a:t>.</a:t>
            </a:r>
          </a:p>
        </p:txBody>
      </p:sp>
    </p:spTree>
    <p:extLst>
      <p:ext uri="{BB962C8B-B14F-4D97-AF65-F5344CB8AC3E}">
        <p14:creationId xmlns:p14="http://schemas.microsoft.com/office/powerpoint/2010/main" val="9369719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278094"/>
          </a:xfrm>
          <a:prstGeom prst="rect">
            <a:avLst/>
          </a:prstGeom>
          <a:noFill/>
        </p:spPr>
        <p:txBody>
          <a:bodyPr wrap="square" rtlCol="0">
            <a:spAutoFit/>
          </a:bodyPr>
          <a:lstStyle/>
          <a:p>
            <a:r>
              <a:rPr lang="zh-CN" altLang="en-US" sz="2400" dirty="0">
                <a:latin typeface="华文黑体"/>
                <a:ea typeface="华文黑体"/>
              </a:rPr>
              <a:t>一、影响定价决策的内部因素</a:t>
            </a:r>
          </a:p>
          <a:p>
            <a:pPr indent="541338"/>
            <a:r>
              <a:rPr lang="zh-CN" altLang="en-US" sz="2400" dirty="0">
                <a:latin typeface="华文黑体"/>
                <a:ea typeface="华文黑体"/>
              </a:rPr>
              <a:t>影响定价决策的内部因素包括企业营销目标、营销组合战略价格、成本和组织考虑</a:t>
            </a:r>
            <a:r>
              <a:rPr lang="en-US" altLang="zh-CN" sz="24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组织考虑</a:t>
            </a:r>
          </a:p>
          <a:p>
            <a:pPr indent="627063"/>
            <a:r>
              <a:rPr lang="zh-CN" altLang="en-US" sz="2000" dirty="0">
                <a:latin typeface="华文黑体"/>
                <a:ea typeface="华文黑体"/>
              </a:rPr>
              <a:t>管理部门必须决定由组织中的哪个部门来制订价格</a:t>
            </a:r>
            <a:r>
              <a:rPr lang="en-US" altLang="zh-CN" sz="2000" dirty="0">
                <a:latin typeface="华文黑体"/>
                <a:ea typeface="华文黑体"/>
              </a:rPr>
              <a:t>.</a:t>
            </a:r>
          </a:p>
          <a:p>
            <a:pPr indent="627063"/>
            <a:r>
              <a:rPr lang="zh-CN" altLang="en-US" sz="2000" dirty="0">
                <a:latin typeface="华文黑体"/>
                <a:ea typeface="华文黑体"/>
              </a:rPr>
              <a:t>企业处理定价问题有许多种方法</a:t>
            </a:r>
            <a:r>
              <a:rPr lang="en-US" altLang="zh-CN" sz="2000" dirty="0">
                <a:latin typeface="华文黑体"/>
                <a:ea typeface="华文黑体"/>
              </a:rPr>
              <a:t>.</a:t>
            </a:r>
            <a:r>
              <a:rPr lang="zh-CN" altLang="en-US" sz="2000" dirty="0">
                <a:latin typeface="华文黑体"/>
                <a:ea typeface="华文黑体"/>
              </a:rPr>
              <a:t>在小企业中</a:t>
            </a:r>
            <a:r>
              <a:rPr lang="en-US" altLang="zh-CN" sz="2000" dirty="0">
                <a:latin typeface="华文黑体"/>
                <a:ea typeface="华文黑体"/>
              </a:rPr>
              <a:t>,</a:t>
            </a:r>
            <a:r>
              <a:rPr lang="zh-CN" altLang="en-US" sz="2000" dirty="0">
                <a:latin typeface="华文黑体"/>
                <a:ea typeface="华文黑体"/>
              </a:rPr>
              <a:t>价格经常</a:t>
            </a:r>
            <a:r>
              <a:rPr lang="zh-CN" altLang="en-US" sz="2000" dirty="0" smtClean="0">
                <a:latin typeface="华文黑体"/>
                <a:ea typeface="华文黑体"/>
              </a:rPr>
              <a:t>由高层管理部门而不是营销或销售部门制订</a:t>
            </a:r>
            <a:r>
              <a:rPr lang="en-US" altLang="zh-CN" sz="2000" dirty="0">
                <a:latin typeface="华文黑体"/>
                <a:ea typeface="华文黑体"/>
              </a:rPr>
              <a:t>.</a:t>
            </a:r>
            <a:r>
              <a:rPr lang="zh-CN" altLang="en-US" sz="2000" dirty="0">
                <a:latin typeface="华文黑体"/>
                <a:ea typeface="华文黑体"/>
              </a:rPr>
              <a:t>在大企业中</a:t>
            </a:r>
            <a:r>
              <a:rPr lang="en-US" altLang="zh-CN" sz="2000" dirty="0">
                <a:latin typeface="华文黑体"/>
                <a:ea typeface="华文黑体"/>
              </a:rPr>
              <a:t>,</a:t>
            </a:r>
            <a:r>
              <a:rPr lang="zh-CN" altLang="en-US" sz="2000" dirty="0">
                <a:latin typeface="华文黑体"/>
                <a:ea typeface="华文黑体"/>
              </a:rPr>
              <a:t>价格一般由部门或产品系列经理制订</a:t>
            </a:r>
            <a:r>
              <a:rPr lang="en-US" altLang="zh-CN" sz="2000" dirty="0">
                <a:latin typeface="华文黑体"/>
                <a:ea typeface="华文黑体"/>
              </a:rPr>
              <a:t>.</a:t>
            </a:r>
            <a:r>
              <a:rPr lang="zh-CN" altLang="en-US" sz="2000" dirty="0">
                <a:latin typeface="华文黑体"/>
                <a:ea typeface="华文黑体"/>
              </a:rPr>
              <a:t>在工业市场中</a:t>
            </a:r>
            <a:r>
              <a:rPr lang="en-US" altLang="zh-CN" sz="2000" dirty="0">
                <a:latin typeface="华文黑体"/>
                <a:ea typeface="华文黑体"/>
              </a:rPr>
              <a:t>,</a:t>
            </a:r>
            <a:r>
              <a:rPr lang="zh-CN" altLang="en-US" sz="2000" dirty="0" smtClean="0">
                <a:latin typeface="华文黑体"/>
                <a:ea typeface="华文黑体"/>
              </a:rPr>
              <a:t>允许销售人员在</a:t>
            </a:r>
            <a:r>
              <a:rPr lang="zh-CN" altLang="en-US" sz="2000" dirty="0">
                <a:latin typeface="华文黑体"/>
                <a:ea typeface="华文黑体"/>
              </a:rPr>
              <a:t>一定的价格范围内与顾客进行谈判</a:t>
            </a:r>
            <a:r>
              <a:rPr lang="en-US" altLang="zh-CN" sz="2000" dirty="0">
                <a:latin typeface="华文黑体"/>
                <a:ea typeface="华文黑体"/>
              </a:rPr>
              <a:t>.</a:t>
            </a:r>
            <a:r>
              <a:rPr lang="zh-CN" altLang="en-US" sz="2000" dirty="0">
                <a:latin typeface="华文黑体"/>
                <a:ea typeface="华文黑体"/>
              </a:rPr>
              <a:t>即使这样</a:t>
            </a:r>
            <a:r>
              <a:rPr lang="en-US" altLang="zh-CN" sz="2000" dirty="0">
                <a:latin typeface="华文黑体"/>
                <a:ea typeface="华文黑体"/>
              </a:rPr>
              <a:t>,</a:t>
            </a:r>
            <a:r>
              <a:rPr lang="zh-CN" altLang="en-US" sz="2000" dirty="0">
                <a:latin typeface="华文黑体"/>
                <a:ea typeface="华文黑体"/>
              </a:rPr>
              <a:t>高层管理部门也会制订定价</a:t>
            </a:r>
            <a:r>
              <a:rPr lang="zh-CN" altLang="en-US" sz="2000" dirty="0" smtClean="0">
                <a:latin typeface="华文黑体"/>
                <a:ea typeface="华文黑体"/>
              </a:rPr>
              <a:t>目标和方针</a:t>
            </a:r>
            <a:r>
              <a:rPr lang="en-US" altLang="zh-CN" sz="2000" dirty="0">
                <a:latin typeface="华文黑体"/>
                <a:ea typeface="华文黑体"/>
              </a:rPr>
              <a:t>,</a:t>
            </a:r>
            <a:r>
              <a:rPr lang="zh-CN" altLang="en-US" sz="2000" dirty="0">
                <a:latin typeface="华文黑体"/>
                <a:ea typeface="华文黑体"/>
              </a:rPr>
              <a:t>并且经常会批准由下级管理部门或销售人员建议的价格</a:t>
            </a:r>
            <a:r>
              <a:rPr lang="en-US" altLang="zh-CN" sz="2000" dirty="0">
                <a:latin typeface="华文黑体"/>
                <a:ea typeface="华文黑体"/>
              </a:rPr>
              <a:t>.</a:t>
            </a:r>
            <a:r>
              <a:rPr lang="zh-CN" altLang="en-US" sz="2000" dirty="0" smtClean="0">
                <a:latin typeface="华文黑体"/>
                <a:ea typeface="华文黑体"/>
              </a:rPr>
              <a:t>在定价是一个关键因素的行业中</a:t>
            </a:r>
            <a:r>
              <a:rPr lang="en-US" altLang="zh-CN" sz="2000" dirty="0">
                <a:latin typeface="华文黑体"/>
                <a:ea typeface="华文黑体"/>
              </a:rPr>
              <a:t>(</a:t>
            </a:r>
            <a:r>
              <a:rPr lang="zh-CN" altLang="en-US" sz="2000" dirty="0">
                <a:latin typeface="华文黑体"/>
                <a:ea typeface="华文黑体"/>
              </a:rPr>
              <a:t>航空、铁路、石油公司</a:t>
            </a:r>
            <a:r>
              <a:rPr lang="en-US" altLang="zh-CN" sz="2000" dirty="0">
                <a:latin typeface="华文黑体"/>
                <a:ea typeface="华文黑体"/>
              </a:rPr>
              <a:t>),</a:t>
            </a:r>
            <a:r>
              <a:rPr lang="zh-CN" altLang="en-US" sz="2000" dirty="0">
                <a:latin typeface="华文黑体"/>
                <a:ea typeface="华文黑体"/>
              </a:rPr>
              <a:t>企业经常会有一个定价部门来制订最好的价格或帮</a:t>
            </a:r>
            <a:r>
              <a:rPr lang="zh-CN" altLang="en-US" sz="2000" dirty="0" smtClean="0">
                <a:latin typeface="华文黑体"/>
                <a:ea typeface="华文黑体"/>
              </a:rPr>
              <a:t>助其他部门来制订价</a:t>
            </a:r>
            <a:r>
              <a:rPr lang="zh-CN" altLang="en-US" sz="2000" dirty="0">
                <a:latin typeface="华文黑体"/>
                <a:ea typeface="华文黑体"/>
              </a:rPr>
              <a:t>格</a:t>
            </a:r>
            <a:r>
              <a:rPr lang="en-US" altLang="zh-CN" sz="2000" dirty="0">
                <a:latin typeface="华文黑体"/>
                <a:ea typeface="华文黑体"/>
              </a:rPr>
              <a:t>.</a:t>
            </a:r>
            <a:r>
              <a:rPr lang="zh-CN" altLang="en-US" sz="2000" dirty="0">
                <a:latin typeface="华文黑体"/>
                <a:ea typeface="华文黑体"/>
              </a:rPr>
              <a:t>定价部门向营销部门或高层管理部门做报告</a:t>
            </a:r>
            <a:r>
              <a:rPr lang="en-US" altLang="zh-CN" sz="2000" dirty="0">
                <a:latin typeface="华文黑体"/>
                <a:ea typeface="华文黑体"/>
              </a:rPr>
              <a:t>.</a:t>
            </a:r>
            <a:r>
              <a:rPr lang="zh-CN" altLang="en-US" sz="2000" dirty="0">
                <a:latin typeface="华文黑体"/>
                <a:ea typeface="华文黑体"/>
              </a:rPr>
              <a:t>其他会影响定价</a:t>
            </a:r>
            <a:r>
              <a:rPr lang="zh-CN" altLang="en-US" sz="2000" dirty="0" smtClean="0">
                <a:latin typeface="华文黑体"/>
                <a:ea typeface="华文黑体"/>
              </a:rPr>
              <a:t>的人员包括营销经</a:t>
            </a:r>
            <a:r>
              <a:rPr lang="zh-CN" altLang="en-US" sz="2000" dirty="0">
                <a:latin typeface="华文黑体"/>
                <a:ea typeface="华文黑体"/>
              </a:rPr>
              <a:t>理、生产经理、财务经理和会计师</a:t>
            </a:r>
            <a:r>
              <a:rPr lang="en-US" altLang="zh-CN" sz="2000" dirty="0">
                <a:latin typeface="华文黑体"/>
                <a:ea typeface="华文黑体"/>
              </a:rPr>
              <a:t>.</a:t>
            </a:r>
          </a:p>
        </p:txBody>
      </p:sp>
    </p:spTree>
    <p:extLst>
      <p:ext uri="{BB962C8B-B14F-4D97-AF65-F5344CB8AC3E}">
        <p14:creationId xmlns:p14="http://schemas.microsoft.com/office/powerpoint/2010/main" val="10862091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4288353"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定价时需要考虑的因素</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91066" y="645844"/>
            <a:ext cx="8382001" cy="4493538"/>
          </a:xfrm>
          <a:prstGeom prst="rect">
            <a:avLst/>
          </a:prstGeom>
          <a:noFill/>
        </p:spPr>
        <p:txBody>
          <a:bodyPr wrap="square" rtlCol="0">
            <a:spAutoFit/>
          </a:bodyPr>
          <a:lstStyle/>
          <a:p>
            <a:r>
              <a:rPr lang="zh-CN" altLang="en-US" sz="2400" dirty="0">
                <a:latin typeface="华文黑体"/>
                <a:ea typeface="华文黑体"/>
              </a:rPr>
              <a:t>二、影响定价决策的外部因素</a:t>
            </a:r>
          </a:p>
          <a:p>
            <a:pPr indent="627063"/>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市场和需求</a:t>
            </a:r>
          </a:p>
          <a:p>
            <a:pPr indent="627063"/>
            <a:r>
              <a:rPr lang="zh-CN" altLang="en-US" sz="2000" dirty="0">
                <a:latin typeface="华文黑体"/>
                <a:ea typeface="华文黑体"/>
              </a:rPr>
              <a:t>与成本决定价格的下限相反</a:t>
            </a:r>
            <a:r>
              <a:rPr lang="en-US" altLang="zh-CN" sz="2000" dirty="0">
                <a:latin typeface="华文黑体"/>
                <a:ea typeface="华文黑体"/>
              </a:rPr>
              <a:t>,</a:t>
            </a:r>
            <a:r>
              <a:rPr lang="zh-CN" altLang="en-US" sz="2000" dirty="0">
                <a:latin typeface="华文黑体"/>
                <a:ea typeface="华文黑体"/>
              </a:rPr>
              <a:t>市场和需求决定价格的上限</a:t>
            </a:r>
            <a:r>
              <a:rPr lang="en-US" altLang="zh-CN" sz="2000" dirty="0">
                <a:latin typeface="华文黑体"/>
                <a:ea typeface="华文黑体"/>
              </a:rPr>
              <a:t>.</a:t>
            </a:r>
            <a:r>
              <a:rPr lang="zh-CN" altLang="en-US" sz="2000" dirty="0" smtClean="0">
                <a:latin typeface="华文黑体"/>
                <a:ea typeface="华文黑体"/>
              </a:rPr>
              <a:t>消费者和工</a:t>
            </a:r>
            <a:r>
              <a:rPr lang="en-US" altLang="zh-CN" sz="2000" dirty="0" smtClean="0">
                <a:latin typeface="华文黑体"/>
                <a:ea typeface="华文黑体"/>
              </a:rPr>
              <a:t>    </a:t>
            </a:r>
            <a:r>
              <a:rPr lang="zh-CN" altLang="en-US" sz="2000" dirty="0" smtClean="0">
                <a:latin typeface="华文黑体"/>
                <a:ea typeface="华文黑体"/>
              </a:rPr>
              <a:t>业购买者都会在产品或服务</a:t>
            </a:r>
            <a:r>
              <a:rPr lang="zh-CN" altLang="en-US" sz="2000" dirty="0">
                <a:latin typeface="华文黑体"/>
                <a:ea typeface="华文黑体"/>
              </a:rPr>
              <a:t>的价格与拥有产品或服务的利益之间</a:t>
            </a:r>
            <a:r>
              <a:rPr lang="en-US" altLang="zh-CN" sz="2000" dirty="0">
                <a:latin typeface="华文黑体"/>
                <a:ea typeface="华文黑体"/>
              </a:rPr>
              <a:t>,</a:t>
            </a:r>
            <a:r>
              <a:rPr lang="zh-CN" altLang="en-US" sz="2000" dirty="0">
                <a:latin typeface="华文黑体"/>
                <a:ea typeface="华文黑体"/>
              </a:rPr>
              <a:t>做一番权衡比较</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smtClean="0">
                <a:latin typeface="华文黑体"/>
                <a:ea typeface="华文黑体"/>
              </a:rPr>
              <a:t>在设定价格之前</a:t>
            </a:r>
            <a:r>
              <a:rPr lang="en-US" altLang="zh-CN" sz="2000" dirty="0">
                <a:latin typeface="华文黑体"/>
                <a:ea typeface="华文黑体"/>
              </a:rPr>
              <a:t>,</a:t>
            </a:r>
            <a:r>
              <a:rPr lang="zh-CN" altLang="en-US" sz="2000" dirty="0">
                <a:latin typeface="华文黑体"/>
                <a:ea typeface="华文黑体"/>
              </a:rPr>
              <a:t>营销人员必须理解产品价格与产品需求之间的关系</a:t>
            </a:r>
            <a:r>
              <a:rPr lang="en-US" altLang="zh-CN" sz="2000" dirty="0" smtClean="0">
                <a:latin typeface="华文黑体"/>
                <a:ea typeface="华文黑体"/>
              </a:rPr>
              <a:t>.</a:t>
            </a:r>
          </a:p>
          <a:p>
            <a:pPr indent="627063"/>
            <a:r>
              <a:rPr lang="en-US" altLang="zh-CN" sz="1800" dirty="0">
                <a:latin typeface="华文黑体"/>
                <a:ea typeface="华文黑体"/>
              </a:rPr>
              <a:t>(</a:t>
            </a:r>
            <a:r>
              <a:rPr lang="zh-CN" altLang="en-US" sz="1800" dirty="0">
                <a:latin typeface="华文黑体"/>
                <a:ea typeface="华文黑体"/>
              </a:rPr>
              <a:t>１</a:t>
            </a:r>
            <a:r>
              <a:rPr lang="en-US" altLang="zh-CN" sz="1800" dirty="0">
                <a:latin typeface="华文黑体"/>
                <a:ea typeface="华文黑体"/>
              </a:rPr>
              <a:t>)</a:t>
            </a:r>
            <a:r>
              <a:rPr lang="zh-CN" altLang="en-US" sz="1800" dirty="0">
                <a:latin typeface="华文黑体"/>
                <a:ea typeface="华文黑体"/>
              </a:rPr>
              <a:t>在不同市场类型中的定价</a:t>
            </a:r>
            <a:r>
              <a:rPr lang="en-US" altLang="zh-CN" sz="1800" dirty="0">
                <a:latin typeface="华文黑体"/>
                <a:ea typeface="华文黑体"/>
              </a:rPr>
              <a:t>.</a:t>
            </a:r>
          </a:p>
          <a:p>
            <a:pPr indent="627063"/>
            <a:r>
              <a:rPr lang="zh-CN" altLang="en-US" sz="1800" dirty="0">
                <a:latin typeface="华文黑体"/>
                <a:ea typeface="华文黑体"/>
              </a:rPr>
              <a:t>销售者定价的自由程度随不同的市场类型发生变化</a:t>
            </a:r>
            <a:r>
              <a:rPr lang="en-US" altLang="zh-CN" sz="1800" dirty="0" smtClean="0">
                <a:latin typeface="华文黑体"/>
                <a:ea typeface="华文黑体"/>
              </a:rPr>
              <a:t>.</a:t>
            </a:r>
          </a:p>
          <a:p>
            <a:pPr indent="627063"/>
            <a:r>
              <a:rPr lang="en-US" altLang="zh-CN" sz="1800" dirty="0">
                <a:latin typeface="华文黑体"/>
                <a:ea typeface="华文黑体"/>
              </a:rPr>
              <a:t>(</a:t>
            </a:r>
            <a:r>
              <a:rPr lang="zh-CN" altLang="en-US" sz="1800" dirty="0">
                <a:latin typeface="华文黑体"/>
                <a:ea typeface="华文黑体"/>
              </a:rPr>
              <a:t>２</a:t>
            </a:r>
            <a:r>
              <a:rPr lang="en-US" altLang="zh-CN" sz="1800" dirty="0">
                <a:latin typeface="华文黑体"/>
                <a:ea typeface="华文黑体"/>
              </a:rPr>
              <a:t>)</a:t>
            </a:r>
            <a:r>
              <a:rPr lang="zh-CN" altLang="en-US" sz="1800" dirty="0">
                <a:latin typeface="华文黑体"/>
                <a:ea typeface="华文黑体"/>
              </a:rPr>
              <a:t>消费者对价格和价值的看法</a:t>
            </a:r>
            <a:r>
              <a:rPr lang="en-US" altLang="zh-CN" sz="1800" dirty="0">
                <a:latin typeface="华文黑体"/>
                <a:ea typeface="华文黑体"/>
              </a:rPr>
              <a:t>.</a:t>
            </a:r>
          </a:p>
          <a:p>
            <a:pPr indent="627063"/>
            <a:r>
              <a:rPr lang="zh-CN" altLang="en-US" sz="1800" dirty="0">
                <a:latin typeface="华文黑体"/>
                <a:ea typeface="华文黑体"/>
              </a:rPr>
              <a:t>最终</a:t>
            </a:r>
            <a:r>
              <a:rPr lang="en-US" altLang="zh-CN" sz="1800" dirty="0">
                <a:latin typeface="华文黑体"/>
                <a:ea typeface="华文黑体"/>
              </a:rPr>
              <a:t>,</a:t>
            </a:r>
            <a:r>
              <a:rPr lang="zh-CN" altLang="en-US" sz="1800" dirty="0">
                <a:latin typeface="华文黑体"/>
                <a:ea typeface="华文黑体"/>
              </a:rPr>
              <a:t>由消费者来决定产品的定价是否正确</a:t>
            </a:r>
            <a:r>
              <a:rPr lang="en-US" altLang="zh-CN" sz="1800" dirty="0">
                <a:latin typeface="华文黑体"/>
                <a:ea typeface="华文黑体"/>
              </a:rPr>
              <a:t>.</a:t>
            </a:r>
            <a:r>
              <a:rPr lang="zh-CN" altLang="en-US" sz="1800" dirty="0">
                <a:latin typeface="华文黑体"/>
                <a:ea typeface="华文黑体"/>
              </a:rPr>
              <a:t>定价决策和其他营销组合决策一样</a:t>
            </a:r>
            <a:r>
              <a:rPr lang="en-US" altLang="zh-CN" sz="1800" dirty="0">
                <a:latin typeface="华文黑体"/>
                <a:ea typeface="华文黑体"/>
              </a:rPr>
              <a:t>,</a:t>
            </a:r>
            <a:r>
              <a:rPr lang="zh-CN" altLang="en-US" sz="1800" dirty="0" smtClean="0">
                <a:latin typeface="华文黑体"/>
                <a:ea typeface="华文黑体"/>
              </a:rPr>
              <a:t>必须是购买</a:t>
            </a:r>
            <a:r>
              <a:rPr lang="zh-CN" altLang="en-US" sz="1800" dirty="0">
                <a:latin typeface="华文黑体"/>
                <a:ea typeface="华文黑体"/>
              </a:rPr>
              <a:t>者导向型的</a:t>
            </a:r>
            <a:r>
              <a:rPr lang="en-US" altLang="zh-CN" sz="1800" dirty="0" smtClean="0">
                <a:latin typeface="华文黑体"/>
                <a:ea typeface="华文黑体"/>
              </a:rPr>
              <a:t>.</a:t>
            </a:r>
          </a:p>
          <a:p>
            <a:pPr indent="627063"/>
            <a:r>
              <a:rPr lang="en-US" altLang="zh-CN" sz="1800" dirty="0">
                <a:latin typeface="华文黑体"/>
                <a:ea typeface="华文黑体"/>
              </a:rPr>
              <a:t>(</a:t>
            </a:r>
            <a:r>
              <a:rPr lang="zh-CN" altLang="en-US" sz="1800" dirty="0">
                <a:latin typeface="华文黑体"/>
                <a:ea typeface="华文黑体"/>
              </a:rPr>
              <a:t>３</a:t>
            </a:r>
            <a:r>
              <a:rPr lang="en-US" altLang="zh-CN" sz="1800" dirty="0">
                <a:latin typeface="华文黑体"/>
                <a:ea typeface="华文黑体"/>
              </a:rPr>
              <a:t>)</a:t>
            </a:r>
            <a:r>
              <a:rPr lang="zh-CN" altLang="en-US" sz="1800" dirty="0">
                <a:latin typeface="华文黑体"/>
                <a:ea typeface="华文黑体"/>
              </a:rPr>
              <a:t>分析价格和需求的关系</a:t>
            </a:r>
            <a:r>
              <a:rPr lang="en-US" altLang="zh-CN" sz="1800" dirty="0">
                <a:latin typeface="华文黑体"/>
                <a:ea typeface="华文黑体"/>
              </a:rPr>
              <a:t>.</a:t>
            </a:r>
          </a:p>
          <a:p>
            <a:pPr indent="627063"/>
            <a:r>
              <a:rPr lang="zh-CN" altLang="en-US" sz="1800" dirty="0">
                <a:latin typeface="华文黑体"/>
                <a:ea typeface="华文黑体"/>
              </a:rPr>
              <a:t>企业设定的每一种价格都会导致不同层次的需求</a:t>
            </a:r>
            <a:r>
              <a:rPr lang="en-US" altLang="zh-CN" sz="1800" dirty="0" smtClean="0">
                <a:latin typeface="华文黑体"/>
                <a:ea typeface="华文黑体"/>
              </a:rPr>
              <a:t>.</a:t>
            </a:r>
          </a:p>
          <a:p>
            <a:pPr indent="627063"/>
            <a:r>
              <a:rPr lang="en-US" altLang="zh-CN" sz="1800" dirty="0">
                <a:latin typeface="华文黑体"/>
                <a:ea typeface="华文黑体"/>
              </a:rPr>
              <a:t>(</a:t>
            </a:r>
            <a:r>
              <a:rPr lang="zh-CN" altLang="en-US" sz="1800" dirty="0">
                <a:latin typeface="华文黑体"/>
                <a:ea typeface="华文黑体"/>
              </a:rPr>
              <a:t>４</a:t>
            </a:r>
            <a:r>
              <a:rPr lang="en-US" altLang="zh-CN" sz="1800" dirty="0">
                <a:latin typeface="华文黑体"/>
                <a:ea typeface="华文黑体"/>
              </a:rPr>
              <a:t>)</a:t>
            </a:r>
            <a:r>
              <a:rPr lang="zh-CN" altLang="en-US" sz="1800" dirty="0">
                <a:latin typeface="华文黑体"/>
                <a:ea typeface="华文黑体"/>
              </a:rPr>
              <a:t>需求的价格弹性</a:t>
            </a:r>
            <a:r>
              <a:rPr lang="en-US" altLang="zh-CN" sz="1800" dirty="0">
                <a:latin typeface="华文黑体"/>
                <a:ea typeface="华文黑体"/>
              </a:rPr>
              <a:t>.</a:t>
            </a:r>
          </a:p>
          <a:p>
            <a:pPr indent="627063"/>
            <a:r>
              <a:rPr lang="zh-CN" altLang="en-US" sz="1800" dirty="0">
                <a:latin typeface="华文黑体"/>
                <a:ea typeface="华文黑体"/>
              </a:rPr>
              <a:t>营销人员还必须指导价格弹性</a:t>
            </a:r>
            <a:r>
              <a:rPr lang="en-US" altLang="zh-CN" sz="1800" dirty="0">
                <a:latin typeface="华文黑体"/>
                <a:ea typeface="华文黑体"/>
              </a:rPr>
              <a:t>,</a:t>
            </a:r>
            <a:r>
              <a:rPr lang="zh-CN" altLang="en-US" sz="1800" dirty="0">
                <a:latin typeface="华文黑体"/>
                <a:ea typeface="华文黑体"/>
              </a:rPr>
              <a:t>即需求将对价格变动做出什么样的反应</a:t>
            </a:r>
            <a:r>
              <a:rPr lang="en-US" altLang="zh-CN" sz="1800" dirty="0">
                <a:latin typeface="华文黑体"/>
                <a:ea typeface="华文黑体"/>
              </a:rPr>
              <a:t>.</a:t>
            </a:r>
          </a:p>
        </p:txBody>
      </p:sp>
    </p:spTree>
    <p:extLst>
      <p:ext uri="{BB962C8B-B14F-4D97-AF65-F5344CB8AC3E}">
        <p14:creationId xmlns:p14="http://schemas.microsoft.com/office/powerpoint/2010/main" val="388955686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9399</TotalTime>
  <Words>3369</Words>
  <Application>Microsoft Office PowerPoint</Application>
  <PresentationFormat>自定义</PresentationFormat>
  <Paragraphs>243</Paragraphs>
  <Slides>32</Slides>
  <Notes>32</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393</cp:revision>
  <dcterms:created xsi:type="dcterms:W3CDTF">2016-08-16T02:01:00Z</dcterms:created>
  <dcterms:modified xsi:type="dcterms:W3CDTF">2017-12-29T01:21:01Z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