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handoutMasterIdLst>
    <p:handoutMasterId r:id="rId27"/>
  </p:handoutMasterIdLst>
  <p:sldIdLst>
    <p:sldId id="256" r:id="rId2"/>
    <p:sldId id="269" r:id="rId3"/>
    <p:sldId id="470" r:id="rId4"/>
    <p:sldId id="476" r:id="rId5"/>
    <p:sldId id="477" r:id="rId6"/>
    <p:sldId id="478" r:id="rId7"/>
    <p:sldId id="479" r:id="rId8"/>
    <p:sldId id="480" r:id="rId9"/>
    <p:sldId id="481" r:id="rId10"/>
    <p:sldId id="482" r:id="rId11"/>
    <p:sldId id="483" r:id="rId12"/>
    <p:sldId id="484" r:id="rId13"/>
    <p:sldId id="485" r:id="rId14"/>
    <p:sldId id="486" r:id="rId15"/>
    <p:sldId id="487" r:id="rId16"/>
    <p:sldId id="488" r:id="rId17"/>
    <p:sldId id="490" r:id="rId18"/>
    <p:sldId id="489" r:id="rId19"/>
    <p:sldId id="491" r:id="rId20"/>
    <p:sldId id="492" r:id="rId21"/>
    <p:sldId id="493" r:id="rId22"/>
    <p:sldId id="494" r:id="rId23"/>
    <p:sldId id="495" r:id="rId24"/>
    <p:sldId id="285" r:id="rId25"/>
  </p:sldIdLst>
  <p:sldSz cx="9144000" cy="5359400"/>
  <p:notesSz cx="6858000" cy="9144000"/>
  <p:defaultTextStyle>
    <a:defPPr>
      <a:defRPr lang="zh-CN"/>
    </a:defPPr>
    <a:lvl1pPr marL="0" algn="l" defTabSz="695960" rtl="0" eaLnBrk="1" latinLnBrk="0" hangingPunct="1">
      <a:defRPr sz="1370" kern="1200">
        <a:solidFill>
          <a:schemeClr val="tx1"/>
        </a:solidFill>
        <a:latin typeface="+mn-lt"/>
        <a:ea typeface="+mn-ea"/>
        <a:cs typeface="+mn-cs"/>
      </a:defRPr>
    </a:lvl1pPr>
    <a:lvl2pPr marL="347980" algn="l" defTabSz="695960" rtl="0" eaLnBrk="1" latinLnBrk="0" hangingPunct="1">
      <a:defRPr sz="1370" kern="1200">
        <a:solidFill>
          <a:schemeClr val="tx1"/>
        </a:solidFill>
        <a:latin typeface="+mn-lt"/>
        <a:ea typeface="+mn-ea"/>
        <a:cs typeface="+mn-cs"/>
      </a:defRPr>
    </a:lvl2pPr>
    <a:lvl3pPr marL="695960" algn="l" defTabSz="695960" rtl="0" eaLnBrk="1" latinLnBrk="0" hangingPunct="1">
      <a:defRPr sz="1370" kern="1200">
        <a:solidFill>
          <a:schemeClr val="tx1"/>
        </a:solidFill>
        <a:latin typeface="+mn-lt"/>
        <a:ea typeface="+mn-ea"/>
        <a:cs typeface="+mn-cs"/>
      </a:defRPr>
    </a:lvl3pPr>
    <a:lvl4pPr marL="1043940" algn="l" defTabSz="695960" rtl="0" eaLnBrk="1" latinLnBrk="0" hangingPunct="1">
      <a:defRPr sz="1370" kern="1200">
        <a:solidFill>
          <a:schemeClr val="tx1"/>
        </a:solidFill>
        <a:latin typeface="+mn-lt"/>
        <a:ea typeface="+mn-ea"/>
        <a:cs typeface="+mn-cs"/>
      </a:defRPr>
    </a:lvl4pPr>
    <a:lvl5pPr marL="1392555" algn="l" defTabSz="695960" rtl="0" eaLnBrk="1" latinLnBrk="0" hangingPunct="1">
      <a:defRPr sz="1370" kern="1200">
        <a:solidFill>
          <a:schemeClr val="tx1"/>
        </a:solidFill>
        <a:latin typeface="+mn-lt"/>
        <a:ea typeface="+mn-ea"/>
        <a:cs typeface="+mn-cs"/>
      </a:defRPr>
    </a:lvl5pPr>
    <a:lvl6pPr marL="1740535" algn="l" defTabSz="695960" rtl="0" eaLnBrk="1" latinLnBrk="0" hangingPunct="1">
      <a:defRPr sz="1370" kern="1200">
        <a:solidFill>
          <a:schemeClr val="tx1"/>
        </a:solidFill>
        <a:latin typeface="+mn-lt"/>
        <a:ea typeface="+mn-ea"/>
        <a:cs typeface="+mn-cs"/>
      </a:defRPr>
    </a:lvl6pPr>
    <a:lvl7pPr marL="2088515" algn="l" defTabSz="695960" rtl="0" eaLnBrk="1" latinLnBrk="0" hangingPunct="1">
      <a:defRPr sz="1370" kern="1200">
        <a:solidFill>
          <a:schemeClr val="tx1"/>
        </a:solidFill>
        <a:latin typeface="+mn-lt"/>
        <a:ea typeface="+mn-ea"/>
        <a:cs typeface="+mn-cs"/>
      </a:defRPr>
    </a:lvl7pPr>
    <a:lvl8pPr marL="2436495" algn="l" defTabSz="695960" rtl="0" eaLnBrk="1" latinLnBrk="0" hangingPunct="1">
      <a:defRPr sz="1370" kern="1200">
        <a:solidFill>
          <a:schemeClr val="tx1"/>
        </a:solidFill>
        <a:latin typeface="+mn-lt"/>
        <a:ea typeface="+mn-ea"/>
        <a:cs typeface="+mn-cs"/>
      </a:defRPr>
    </a:lvl8pPr>
    <a:lvl9pPr marL="2784475" algn="l" defTabSz="695960" rtl="0" eaLnBrk="1" latinLnBrk="0" hangingPunct="1">
      <a:defRPr sz="137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695D"/>
    <a:srgbClr val="45C1A4"/>
    <a:srgbClr val="B9D51F"/>
    <a:srgbClr val="0E7FB7"/>
    <a:srgbClr val="69B698"/>
    <a:srgbClr val="8E980F"/>
    <a:srgbClr val="EB3E0D"/>
    <a:srgbClr val="FBB8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03" autoAdjust="0"/>
    <p:restoredTop sz="94660"/>
  </p:normalViewPr>
  <p:slideViewPr>
    <p:cSldViewPr snapToGrid="0" showGuides="1">
      <p:cViewPr>
        <p:scale>
          <a:sx n="90" d="100"/>
          <a:sy n="90" d="100"/>
        </p:scale>
        <p:origin x="-900" y="-396"/>
      </p:cViewPr>
      <p:guideLst>
        <p:guide orient="horz" pos="1688"/>
        <p:guide orient="horz" pos="441"/>
        <p:guide orient="horz" pos="10"/>
        <p:guide pos="295"/>
        <p:guide pos="2925"/>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2017/12/29/Friday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21003850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EBD8FD-FC08-4F55-BE5F-954596004FE4}" type="datetimeFigureOut">
              <a:rPr lang="zh-CN" altLang="en-US" smtClean="0"/>
              <a:t>2017/12/29/Friday</a:t>
            </a:fld>
            <a:endParaRPr lang="zh-CN" altLang="en-US"/>
          </a:p>
        </p:txBody>
      </p:sp>
      <p:sp>
        <p:nvSpPr>
          <p:cNvPr id="4" name="幻灯片图像占位符 3"/>
          <p:cNvSpPr>
            <a:spLocks noGrp="1" noRot="1" noChangeAspect="1"/>
          </p:cNvSpPr>
          <p:nvPr>
            <p:ph type="sldImg" idx="2"/>
          </p:nvPr>
        </p:nvSpPr>
        <p:spPr>
          <a:xfrm>
            <a:off x="796925" y="1143000"/>
            <a:ext cx="526415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60E1FC-D544-47FC-A641-E97D5C5D6108}" type="slidenum">
              <a:rPr lang="zh-CN" altLang="en-US" smtClean="0"/>
              <a:t>‹#›</a:t>
            </a:fld>
            <a:endParaRPr lang="zh-CN" altLang="en-US"/>
          </a:p>
        </p:txBody>
      </p:sp>
    </p:spTree>
    <p:extLst>
      <p:ext uri="{BB962C8B-B14F-4D97-AF65-F5344CB8AC3E}">
        <p14:creationId xmlns:p14="http://schemas.microsoft.com/office/powerpoint/2010/main" val="2869158228"/>
      </p:ext>
    </p:extLst>
  </p:cSld>
  <p:clrMap bg1="lt1" tx1="dk1" bg2="lt2" tx2="dk2" accent1="accent1" accent2="accent2" accent3="accent3" accent4="accent4" accent5="accent5" accent6="accent6" hlink="hlink" folHlink="folHlink"/>
  <p:notesStyle>
    <a:lvl1pPr marL="0" algn="l" defTabSz="695960" rtl="0" eaLnBrk="1" latinLnBrk="0" hangingPunct="1">
      <a:defRPr sz="915" kern="1200">
        <a:solidFill>
          <a:schemeClr val="tx1"/>
        </a:solidFill>
        <a:latin typeface="+mn-lt"/>
        <a:ea typeface="+mn-ea"/>
        <a:cs typeface="+mn-cs"/>
      </a:defRPr>
    </a:lvl1pPr>
    <a:lvl2pPr marL="347980" algn="l" defTabSz="695960" rtl="0" eaLnBrk="1" latinLnBrk="0" hangingPunct="1">
      <a:defRPr sz="915" kern="1200">
        <a:solidFill>
          <a:schemeClr val="tx1"/>
        </a:solidFill>
        <a:latin typeface="+mn-lt"/>
        <a:ea typeface="+mn-ea"/>
        <a:cs typeface="+mn-cs"/>
      </a:defRPr>
    </a:lvl2pPr>
    <a:lvl3pPr marL="695960" algn="l" defTabSz="695960" rtl="0" eaLnBrk="1" latinLnBrk="0" hangingPunct="1">
      <a:defRPr sz="915" kern="1200">
        <a:solidFill>
          <a:schemeClr val="tx1"/>
        </a:solidFill>
        <a:latin typeface="+mn-lt"/>
        <a:ea typeface="+mn-ea"/>
        <a:cs typeface="+mn-cs"/>
      </a:defRPr>
    </a:lvl3pPr>
    <a:lvl4pPr marL="1043940" algn="l" defTabSz="695960" rtl="0" eaLnBrk="1" latinLnBrk="0" hangingPunct="1">
      <a:defRPr sz="915" kern="1200">
        <a:solidFill>
          <a:schemeClr val="tx1"/>
        </a:solidFill>
        <a:latin typeface="+mn-lt"/>
        <a:ea typeface="+mn-ea"/>
        <a:cs typeface="+mn-cs"/>
      </a:defRPr>
    </a:lvl4pPr>
    <a:lvl5pPr marL="1392555" algn="l" defTabSz="695960" rtl="0" eaLnBrk="1" latinLnBrk="0" hangingPunct="1">
      <a:defRPr sz="915" kern="1200">
        <a:solidFill>
          <a:schemeClr val="tx1"/>
        </a:solidFill>
        <a:latin typeface="+mn-lt"/>
        <a:ea typeface="+mn-ea"/>
        <a:cs typeface="+mn-cs"/>
      </a:defRPr>
    </a:lvl5pPr>
    <a:lvl6pPr marL="1740535" algn="l" defTabSz="695960" rtl="0" eaLnBrk="1" latinLnBrk="0" hangingPunct="1">
      <a:defRPr sz="915" kern="1200">
        <a:solidFill>
          <a:schemeClr val="tx1"/>
        </a:solidFill>
        <a:latin typeface="+mn-lt"/>
        <a:ea typeface="+mn-ea"/>
        <a:cs typeface="+mn-cs"/>
      </a:defRPr>
    </a:lvl6pPr>
    <a:lvl7pPr marL="2088515" algn="l" defTabSz="695960" rtl="0" eaLnBrk="1" latinLnBrk="0" hangingPunct="1">
      <a:defRPr sz="915" kern="1200">
        <a:solidFill>
          <a:schemeClr val="tx1"/>
        </a:solidFill>
        <a:latin typeface="+mn-lt"/>
        <a:ea typeface="+mn-ea"/>
        <a:cs typeface="+mn-cs"/>
      </a:defRPr>
    </a:lvl7pPr>
    <a:lvl8pPr marL="2436495" algn="l" defTabSz="695960" rtl="0" eaLnBrk="1" latinLnBrk="0" hangingPunct="1">
      <a:defRPr sz="915" kern="1200">
        <a:solidFill>
          <a:schemeClr val="tx1"/>
        </a:solidFill>
        <a:latin typeface="+mn-lt"/>
        <a:ea typeface="+mn-ea"/>
        <a:cs typeface="+mn-cs"/>
      </a:defRPr>
    </a:lvl8pPr>
    <a:lvl9pPr marL="2784475" algn="l" defTabSz="695960" rtl="0" eaLnBrk="1" latinLnBrk="0" hangingPunct="1">
      <a:defRPr sz="91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FD4D3-9565-4F24-A24E-E63553120A49}" type="slidenum">
              <a:rPr lang="zh-CN" altLang="en-US" smtClean="0"/>
              <a:t>24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77108"/>
            <a:ext cx="6858000" cy="1865865"/>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814928"/>
            <a:ext cx="6858000" cy="1293947"/>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426692"/>
            <a:ext cx="7886700" cy="340049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85338"/>
            <a:ext cx="1971675" cy="4541844"/>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1" y="285338"/>
            <a:ext cx="5800725" cy="45418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426692"/>
            <a:ext cx="78867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9" y="1336131"/>
            <a:ext cx="7886700" cy="2229361"/>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9" y="3586581"/>
            <a:ext cx="7886700" cy="1172368"/>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426692"/>
            <a:ext cx="38862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426692"/>
            <a:ext cx="38862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85341"/>
            <a:ext cx="7886700" cy="1035903"/>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313798"/>
            <a:ext cx="3868340" cy="64387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957672"/>
            <a:ext cx="3868340" cy="287943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1" y="1313798"/>
            <a:ext cx="3887391" cy="64387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1" y="1957672"/>
            <a:ext cx="3887391" cy="287943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8" name="Footer Placeholder 7"/>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4" name="Footer Placeholder 3"/>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3" name="Footer Placeholder 2"/>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57295"/>
            <a:ext cx="2949178" cy="1250527"/>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71655"/>
            <a:ext cx="4629150" cy="3808648"/>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607822"/>
            <a:ext cx="2949178" cy="2978685"/>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57295"/>
            <a:ext cx="2949178" cy="1250527"/>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71655"/>
            <a:ext cx="4629150" cy="3808648"/>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607822"/>
            <a:ext cx="2949178" cy="2978685"/>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13" cstate="screen">
            <a:lum bright="70000" contrast="-70000"/>
            <a:extLst>
              <a:ext uri="{28A0092B-C50C-407E-A947-70E740481C1C}">
                <a14:useLocalDpi xmlns:a14="http://schemas.microsoft.com/office/drawing/2010/main"/>
              </a:ext>
            </a:extLst>
          </a:blip>
          <a:srcRect/>
          <a:stretch>
            <a:fillRect/>
          </a:stretch>
        </p:blipFill>
        <p:spPr>
          <a:xfrm flipV="1">
            <a:off x="-12699" y="-12700"/>
            <a:ext cx="9270999" cy="53721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a:stretch>
            <a:fillRect/>
          </a:stretch>
        </p:blipFill>
        <p:spPr>
          <a:xfrm rot="10800000">
            <a:off x="-524936" y="-152400"/>
            <a:ext cx="10519209" cy="6111137"/>
          </a:xfrm>
          <a:prstGeom prst="rect">
            <a:avLst/>
          </a:prstGeom>
        </p:spPr>
      </p:pic>
      <p:sp>
        <p:nvSpPr>
          <p:cNvPr id="7" name="TextBox 12"/>
          <p:cNvSpPr txBox="1"/>
          <p:nvPr/>
        </p:nvSpPr>
        <p:spPr>
          <a:xfrm>
            <a:off x="1845733" y="1660312"/>
            <a:ext cx="5274995" cy="1159952"/>
          </a:xfrm>
          <a:prstGeom prst="rect">
            <a:avLst/>
          </a:prstGeom>
          <a:noFill/>
        </p:spPr>
        <p:txBody>
          <a:bodyPr wrap="square" lIns="51453" tIns="25727" rIns="51453" bIns="25727" rtlCol="0" anchor="ctr">
            <a:spAutoFit/>
          </a:bodyPr>
          <a:lstStyle>
            <a:defPPr>
              <a:defRPr lang="zh-CN"/>
            </a:defPPr>
            <a:lvl1pPr algn="ctr">
              <a:defRPr sz="6000" b="1">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Arial" panose="020B0604020202020204" pitchFamily="34" charset="0"/>
                <a:ea typeface="微软雅黑" panose="020B0503020204020204" pitchFamily="34" charset="-122"/>
                <a:cs typeface="Arial" panose="020B0604020202020204" pitchFamily="34" charset="0"/>
              </a:defRPr>
            </a:lvl1pPr>
          </a:lstStyle>
          <a:p>
            <a:r>
              <a:rPr lang="zh-CN" altLang="en-US" sz="7200" b="0" dirty="0">
                <a:solidFill>
                  <a:schemeClr val="accent6">
                    <a:lumMod val="50000"/>
                  </a:schemeClr>
                </a:solidFill>
              </a:rPr>
              <a:t>市场营销学</a:t>
            </a:r>
            <a:endParaRPr lang="zh-CN" altLang="en-US" sz="7200" b="0" spc="300" dirty="0">
              <a:solidFill>
                <a:schemeClr val="accent6">
                  <a:lumMod val="50000"/>
                </a:schemeClr>
              </a:solidFill>
              <a:latin typeface="方正兰亭粗黑_GBK" panose="02000000000000000000" pitchFamily="2" charset="-122"/>
              <a:ea typeface="方正兰亭粗黑_GBK" panose="02000000000000000000" pitchFamily="2" charset="-122"/>
            </a:endParaRPr>
          </a:p>
        </p:txBody>
      </p:sp>
      <p:pic>
        <p:nvPicPr>
          <p:cNvPr id="15" name="图片占位符 1"/>
          <p:cNvPicPr>
            <a:picLocks noChangeAspect="1"/>
          </p:cNvPicPr>
          <p:nvPr/>
        </p:nvPicPr>
        <p:blipFill>
          <a:blip r:embed="rId4" cstate="screen">
            <a:grayscl/>
            <a:extLst>
              <a:ext uri="{28A0092B-C50C-407E-A947-70E740481C1C}">
                <a14:useLocalDpi xmlns:a14="http://schemas.microsoft.com/office/drawing/2010/main"/>
              </a:ext>
            </a:extLst>
          </a:blip>
          <a:stretch>
            <a:fillRect/>
          </a:stretch>
        </p:blipFill>
        <p:spPr>
          <a:xfrm>
            <a:off x="4127856" y="332534"/>
            <a:ext cx="1031164" cy="1031164"/>
          </a:xfrm>
          <a:prstGeom prst="ellipse">
            <a:avLst/>
          </a:prstGeom>
          <a:blipFill>
            <a:blip r:embed="rId5" cstate="screen">
              <a:grayscl/>
              <a:extLst>
                <a:ext uri="{28A0092B-C50C-407E-A947-70E740481C1C}">
                  <a14:useLocalDpi xmlns:a14="http://schemas.microsoft.com/office/drawing/2010/main"/>
                </a:ext>
              </a:extLst>
            </a:blip>
            <a:stretch>
              <a:fillRect/>
            </a:stretch>
          </a:blip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par>
                          <p:cTn id="12" fill="hold">
                            <p:stCondLst>
                              <p:cond delay="700"/>
                            </p:stCondLst>
                            <p:childTnLst>
                              <p:par>
                                <p:cTn id="13" presetID="31"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1000" fill="hold"/>
                                        <p:tgtEl>
                                          <p:spTgt spid="15"/>
                                        </p:tgtEl>
                                        <p:attrNameLst>
                                          <p:attrName>ppt_w</p:attrName>
                                        </p:attrNameLst>
                                      </p:cBhvr>
                                      <p:tavLst>
                                        <p:tav tm="0">
                                          <p:val>
                                            <p:fltVal val="0"/>
                                          </p:val>
                                        </p:tav>
                                        <p:tav tm="100000">
                                          <p:val>
                                            <p:strVal val="#ppt_w"/>
                                          </p:val>
                                        </p:tav>
                                      </p:tavLst>
                                    </p:anim>
                                    <p:anim calcmode="lin" valueType="num">
                                      <p:cBhvr>
                                        <p:cTn id="16" dur="1000" fill="hold"/>
                                        <p:tgtEl>
                                          <p:spTgt spid="15"/>
                                        </p:tgtEl>
                                        <p:attrNameLst>
                                          <p:attrName>ppt_h</p:attrName>
                                        </p:attrNameLst>
                                      </p:cBhvr>
                                      <p:tavLst>
                                        <p:tav tm="0">
                                          <p:val>
                                            <p:fltVal val="0"/>
                                          </p:val>
                                        </p:tav>
                                        <p:tav tm="100000">
                                          <p:val>
                                            <p:strVal val="#ppt_h"/>
                                          </p:val>
                                        </p:tav>
                                      </p:tavLst>
                                    </p:anim>
                                    <p:anim calcmode="lin" valueType="num">
                                      <p:cBhvr>
                                        <p:cTn id="17" dur="1000" fill="hold"/>
                                        <p:tgtEl>
                                          <p:spTgt spid="15"/>
                                        </p:tgtEl>
                                        <p:attrNameLst>
                                          <p:attrName>style.rotation</p:attrName>
                                        </p:attrNameLst>
                                      </p:cBhvr>
                                      <p:tavLst>
                                        <p:tav tm="0">
                                          <p:val>
                                            <p:fltVal val="90"/>
                                          </p:val>
                                        </p:tav>
                                        <p:tav tm="100000">
                                          <p:val>
                                            <p:fltVal val="0"/>
                                          </p:val>
                                        </p:tav>
                                      </p:tavLst>
                                    </p:anim>
                                    <p:animEffect transition="in" filter="fade">
                                      <p:cBhvr>
                                        <p:cTn id="18"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057247"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新产品开发战略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2" y="611977"/>
            <a:ext cx="8466668" cy="4154983"/>
          </a:xfrm>
          <a:prstGeom prst="rect">
            <a:avLst/>
          </a:prstGeom>
          <a:noFill/>
        </p:spPr>
        <p:txBody>
          <a:bodyPr wrap="square" rtlCol="0">
            <a:spAutoFit/>
          </a:bodyPr>
          <a:lstStyle/>
          <a:p>
            <a:r>
              <a:rPr lang="zh-CN" altLang="en-US" sz="2400" dirty="0" smtClean="0">
                <a:latin typeface="华文黑体"/>
                <a:ea typeface="华文黑体"/>
              </a:rPr>
              <a:t>四</a:t>
            </a:r>
            <a:r>
              <a:rPr lang="zh-CN" altLang="en-US" sz="2400" dirty="0">
                <a:latin typeface="华文黑体"/>
                <a:ea typeface="华文黑体"/>
              </a:rPr>
              <a:t>、概念的形成和测试</a:t>
            </a:r>
          </a:p>
          <a:p>
            <a:pPr indent="541338"/>
            <a:r>
              <a:rPr lang="zh-CN" altLang="en-US" sz="2000" dirty="0">
                <a:latin typeface="华文黑体"/>
                <a:ea typeface="华文黑体"/>
              </a:rPr>
              <a:t>一个有吸引力的构思必须发展成为一个产品概念</a:t>
            </a:r>
            <a:r>
              <a:rPr lang="en-US" altLang="zh-CN" sz="2000" dirty="0">
                <a:latin typeface="华文黑体"/>
                <a:ea typeface="华文黑体"/>
              </a:rPr>
              <a:t>.</a:t>
            </a:r>
            <a:r>
              <a:rPr lang="zh-CN" altLang="en-US" sz="2000" dirty="0">
                <a:latin typeface="华文黑体"/>
                <a:ea typeface="华文黑体"/>
              </a:rPr>
              <a:t>区分产品创意、</a:t>
            </a:r>
            <a:r>
              <a:rPr lang="zh-CN" altLang="en-US" sz="2000" dirty="0" smtClean="0">
                <a:latin typeface="华文黑体"/>
                <a:ea typeface="华文黑体"/>
              </a:rPr>
              <a:t>产品概念和产品形象是一件很</a:t>
            </a:r>
            <a:r>
              <a:rPr lang="zh-CN" altLang="en-US" sz="2000" dirty="0">
                <a:latin typeface="华文黑体"/>
                <a:ea typeface="华文黑体"/>
              </a:rPr>
              <a:t>重要的事情</a:t>
            </a:r>
            <a:r>
              <a:rPr lang="en-US" altLang="zh-CN" sz="2000" dirty="0">
                <a:latin typeface="华文黑体"/>
                <a:ea typeface="华文黑体"/>
              </a:rPr>
              <a:t>.</a:t>
            </a:r>
            <a:r>
              <a:rPr lang="zh-CN" altLang="en-US" sz="2000" dirty="0">
                <a:latin typeface="华文黑体"/>
                <a:ea typeface="华文黑体"/>
              </a:rPr>
              <a:t>产品创意是指企业可以考虑向市场提供的一种可能产品的</a:t>
            </a:r>
            <a:r>
              <a:rPr lang="zh-CN" altLang="en-US" sz="2000" dirty="0" smtClean="0">
                <a:latin typeface="华文黑体"/>
                <a:ea typeface="华文黑体"/>
              </a:rPr>
              <a:t>主意</a:t>
            </a:r>
            <a:r>
              <a:rPr lang="en-US" altLang="zh-CN" sz="2000" dirty="0" smtClean="0">
                <a:latin typeface="华文黑体"/>
                <a:ea typeface="华文黑体"/>
              </a:rPr>
              <a:t>(</a:t>
            </a:r>
            <a:r>
              <a:rPr lang="zh-CN" altLang="en-US" sz="2000" dirty="0">
                <a:latin typeface="华文黑体"/>
                <a:ea typeface="华文黑体"/>
              </a:rPr>
              <a:t>点子、构思</a:t>
            </a:r>
            <a:r>
              <a:rPr lang="en-US" altLang="zh-CN" sz="2000" dirty="0">
                <a:latin typeface="华文黑体"/>
                <a:ea typeface="华文黑体"/>
              </a:rPr>
              <a:t>,</a:t>
            </a:r>
            <a:r>
              <a:rPr lang="zh-CN" altLang="en-US" sz="2000" dirty="0">
                <a:latin typeface="华文黑体"/>
                <a:ea typeface="华文黑体"/>
              </a:rPr>
              <a:t>有闪光点、抽象</a:t>
            </a:r>
            <a:r>
              <a:rPr lang="en-US" altLang="zh-CN" sz="2000" dirty="0">
                <a:latin typeface="华文黑体"/>
                <a:ea typeface="华文黑体"/>
              </a:rPr>
              <a:t>,</a:t>
            </a:r>
            <a:r>
              <a:rPr lang="zh-CN" altLang="en-US" sz="2000" dirty="0">
                <a:latin typeface="华文黑体"/>
                <a:ea typeface="华文黑体"/>
              </a:rPr>
              <a:t>具体能给消费者带来哪些利益是不清楚的</a:t>
            </a:r>
            <a:r>
              <a:rPr lang="en-US" altLang="zh-CN" sz="2000" dirty="0">
                <a:latin typeface="华文黑体"/>
                <a:ea typeface="华文黑体"/>
              </a:rPr>
              <a:t>).</a:t>
            </a:r>
            <a:r>
              <a:rPr lang="zh-CN" altLang="en-US" sz="2000" dirty="0">
                <a:latin typeface="华文黑体"/>
                <a:ea typeface="华文黑体"/>
              </a:rPr>
              <a:t>产品概念是</a:t>
            </a:r>
            <a:r>
              <a:rPr lang="zh-CN" altLang="en-US" sz="2000" dirty="0" smtClean="0">
                <a:latin typeface="华文黑体"/>
                <a:ea typeface="华文黑体"/>
              </a:rPr>
              <a:t>指用有意义</a:t>
            </a:r>
            <a:r>
              <a:rPr lang="zh-CN" altLang="en-US" sz="2000" dirty="0">
                <a:latin typeface="华文黑体"/>
                <a:ea typeface="华文黑体"/>
              </a:rPr>
              <a:t>的消费术语对构思的详尽描述</a:t>
            </a:r>
            <a:r>
              <a:rPr lang="en-US" altLang="zh-CN" sz="2000" dirty="0">
                <a:latin typeface="华文黑体"/>
                <a:ea typeface="华文黑体"/>
              </a:rPr>
              <a:t>(</a:t>
            </a:r>
            <a:r>
              <a:rPr lang="zh-CN" altLang="en-US" sz="2000" dirty="0">
                <a:latin typeface="华文黑体"/>
                <a:ea typeface="华文黑体"/>
              </a:rPr>
              <a:t>把创意具体化</a:t>
            </a:r>
            <a:r>
              <a:rPr lang="en-US" altLang="zh-CN" sz="2000" dirty="0">
                <a:latin typeface="华文黑体"/>
                <a:ea typeface="华文黑体"/>
              </a:rPr>
              <a:t>).</a:t>
            </a:r>
            <a:r>
              <a:rPr lang="zh-CN" altLang="en-US" sz="2000" dirty="0">
                <a:latin typeface="华文黑体"/>
                <a:ea typeface="华文黑体"/>
              </a:rPr>
              <a:t>产品形象是指消费</a:t>
            </a:r>
            <a:r>
              <a:rPr lang="zh-CN" altLang="en-US" sz="2000" dirty="0" smtClean="0">
                <a:latin typeface="华文黑体"/>
                <a:ea typeface="华文黑体"/>
              </a:rPr>
              <a:t>者观察实际产品或</a:t>
            </a:r>
            <a:r>
              <a:rPr lang="zh-CN" altLang="en-US" sz="2000" dirty="0">
                <a:latin typeface="华文黑体"/>
                <a:ea typeface="华文黑体"/>
              </a:rPr>
              <a:t>潜在产品的方式</a:t>
            </a:r>
            <a:r>
              <a:rPr lang="en-US" altLang="zh-CN" sz="2000" dirty="0">
                <a:latin typeface="华文黑体"/>
                <a:ea typeface="华文黑体"/>
              </a:rPr>
              <a:t>(</a:t>
            </a:r>
            <a:r>
              <a:rPr lang="zh-CN" altLang="en-US" sz="2000" dirty="0">
                <a:latin typeface="华文黑体"/>
                <a:ea typeface="华文黑体"/>
              </a:rPr>
              <a:t>消费者能够观察到的产品的特点、功能</a:t>
            </a:r>
            <a:r>
              <a:rPr lang="en-US" altLang="zh-CN" sz="2000" dirty="0">
                <a:latin typeface="华文黑体"/>
                <a:ea typeface="华文黑体"/>
              </a:rPr>
              <a:t>,</a:t>
            </a:r>
            <a:r>
              <a:rPr lang="zh-CN" altLang="en-US" sz="2000" dirty="0">
                <a:latin typeface="华文黑体"/>
                <a:ea typeface="华文黑体"/>
              </a:rPr>
              <a:t>包括现实的产品和</a:t>
            </a:r>
            <a:r>
              <a:rPr lang="zh-CN" altLang="en-US" sz="2000" dirty="0" smtClean="0">
                <a:latin typeface="华文黑体"/>
                <a:ea typeface="华文黑体"/>
              </a:rPr>
              <a:t>潜在的产品</a:t>
            </a:r>
            <a:r>
              <a:rPr lang="en-US" altLang="zh-CN" sz="2000" dirty="0">
                <a:latin typeface="华文黑体"/>
                <a:ea typeface="华文黑体"/>
              </a:rPr>
              <a:t>).</a:t>
            </a:r>
            <a:r>
              <a:rPr lang="zh-CN" altLang="en-US" sz="2000" dirty="0">
                <a:latin typeface="华文黑体"/>
                <a:ea typeface="华文黑体"/>
              </a:rPr>
              <a:t>这三个概念是一步一步地具体化的</a:t>
            </a:r>
            <a:r>
              <a:rPr lang="en-US" altLang="zh-CN" sz="2000" dirty="0">
                <a:latin typeface="华文黑体"/>
                <a:ea typeface="华文黑体"/>
              </a:rPr>
              <a:t>,</a:t>
            </a:r>
            <a:r>
              <a:rPr lang="zh-CN" altLang="en-US" sz="2000" dirty="0">
                <a:latin typeface="华文黑体"/>
                <a:ea typeface="华文黑体"/>
              </a:rPr>
              <a:t>前者是后者的基础</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概念的形成</a:t>
            </a:r>
          </a:p>
          <a:p>
            <a:pPr indent="541338"/>
            <a:r>
              <a:rPr lang="zh-CN" altLang="en-US" sz="2000" dirty="0">
                <a:latin typeface="华文黑体"/>
                <a:ea typeface="华文黑体"/>
              </a:rPr>
              <a:t>要知道产品构思不是概念</a:t>
            </a:r>
            <a:r>
              <a:rPr lang="en-US" altLang="zh-CN" sz="2000" dirty="0">
                <a:latin typeface="华文黑体"/>
                <a:ea typeface="华文黑体"/>
              </a:rPr>
              <a:t>.</a:t>
            </a:r>
            <a:r>
              <a:rPr lang="zh-CN" altLang="en-US" sz="2000" dirty="0">
                <a:latin typeface="华文黑体"/>
                <a:ea typeface="华文黑体"/>
              </a:rPr>
              <a:t>假如我们有这样一个创意</a:t>
            </a:r>
            <a:r>
              <a:rPr lang="en-US" altLang="zh-CN" sz="2000" dirty="0">
                <a:latin typeface="华文黑体"/>
                <a:ea typeface="华文黑体"/>
              </a:rPr>
              <a:t>:</a:t>
            </a:r>
            <a:r>
              <a:rPr lang="zh-CN" altLang="en-US" sz="2000" dirty="0">
                <a:latin typeface="华文黑体"/>
                <a:ea typeface="华文黑体"/>
              </a:rPr>
              <a:t>生产一种加入热水即</a:t>
            </a:r>
            <a:r>
              <a:rPr lang="zh-CN" altLang="en-US" sz="2000" dirty="0" smtClean="0">
                <a:latin typeface="华文黑体"/>
                <a:ea typeface="华文黑体"/>
              </a:rPr>
              <a:t>可食用的粉状</a:t>
            </a:r>
            <a:r>
              <a:rPr lang="zh-CN" altLang="en-US" sz="2000" dirty="0">
                <a:latin typeface="华文黑体"/>
                <a:ea typeface="华文黑体"/>
              </a:rPr>
              <a:t>食品</a:t>
            </a:r>
            <a:r>
              <a:rPr lang="en-US" altLang="zh-CN" sz="2000" dirty="0">
                <a:latin typeface="华文黑体"/>
                <a:ea typeface="华文黑体"/>
              </a:rPr>
              <a:t>.</a:t>
            </a:r>
            <a:r>
              <a:rPr lang="zh-CN" altLang="en-US" sz="2000" dirty="0">
                <a:latin typeface="华文黑体"/>
                <a:ea typeface="华文黑体"/>
              </a:rPr>
              <a:t>这是很抽象的</a:t>
            </a:r>
            <a:r>
              <a:rPr lang="en-US" altLang="zh-CN" sz="2000" dirty="0">
                <a:latin typeface="华文黑体"/>
                <a:ea typeface="华文黑体"/>
              </a:rPr>
              <a:t>,</a:t>
            </a:r>
            <a:r>
              <a:rPr lang="zh-CN" altLang="en-US" sz="2000" dirty="0">
                <a:latin typeface="华文黑体"/>
                <a:ea typeface="华文黑体"/>
              </a:rPr>
              <a:t>我们所面临的问题是</a:t>
            </a:r>
            <a:r>
              <a:rPr lang="en-US" altLang="zh-CN" sz="2000" dirty="0">
                <a:latin typeface="华文黑体"/>
                <a:ea typeface="华文黑体"/>
              </a:rPr>
              <a:t>:</a:t>
            </a:r>
            <a:r>
              <a:rPr lang="zh-CN" altLang="en-US" sz="2000" dirty="0">
                <a:latin typeface="华文黑体"/>
                <a:ea typeface="华文黑体"/>
              </a:rPr>
              <a:t>如何把构思转化为概念</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决定纬度</a:t>
            </a:r>
            <a:r>
              <a:rPr lang="en-US" altLang="zh-CN" sz="2000" dirty="0" smtClean="0">
                <a:latin typeface="华文黑体"/>
                <a:ea typeface="华文黑体"/>
              </a:rPr>
              <a:t>. </a:t>
            </a:r>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得出以下概念</a:t>
            </a:r>
            <a:r>
              <a:rPr lang="en-US" altLang="zh-CN" sz="2000" dirty="0" smtClean="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产品概念定位</a:t>
            </a:r>
            <a:r>
              <a:rPr lang="en-US" altLang="zh-CN" sz="2000" dirty="0" smtClean="0">
                <a:latin typeface="华文黑体"/>
                <a:ea typeface="华文黑体"/>
              </a:rPr>
              <a:t>.</a:t>
            </a:r>
            <a:r>
              <a:rPr lang="en-US" altLang="zh-CN" sz="2000" dirty="0">
                <a:latin typeface="华文黑体"/>
                <a:ea typeface="华文黑体"/>
              </a:rPr>
              <a:t> (</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品牌定位</a:t>
            </a:r>
            <a:r>
              <a:rPr lang="en-US" altLang="zh-CN" sz="2000" dirty="0">
                <a:latin typeface="华文黑体"/>
                <a:ea typeface="华文黑体"/>
              </a:rPr>
              <a:t>.</a:t>
            </a:r>
            <a:endParaRPr lang="en-US" altLang="zh-CN" sz="2000" dirty="0" smtClean="0">
              <a:latin typeface="华文黑体"/>
              <a:ea typeface="华文黑体"/>
            </a:endParaRPr>
          </a:p>
        </p:txBody>
      </p:sp>
    </p:spTree>
    <p:extLst>
      <p:ext uri="{BB962C8B-B14F-4D97-AF65-F5344CB8AC3E}">
        <p14:creationId xmlns:p14="http://schemas.microsoft.com/office/powerpoint/2010/main" val="123464712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057247"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新产品开发战略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2" y="611977"/>
            <a:ext cx="8466668" cy="3539430"/>
          </a:xfrm>
          <a:prstGeom prst="rect">
            <a:avLst/>
          </a:prstGeom>
          <a:noFill/>
        </p:spPr>
        <p:txBody>
          <a:bodyPr wrap="square" rtlCol="0">
            <a:spAutoFit/>
          </a:bodyPr>
          <a:lstStyle/>
          <a:p>
            <a:r>
              <a:rPr lang="zh-CN" altLang="en-US" sz="2400" dirty="0" smtClean="0">
                <a:latin typeface="华文黑体"/>
                <a:ea typeface="华文黑体"/>
              </a:rPr>
              <a:t>四</a:t>
            </a:r>
            <a:r>
              <a:rPr lang="zh-CN" altLang="en-US" sz="2400" dirty="0">
                <a:latin typeface="华文黑体"/>
                <a:ea typeface="华文黑体"/>
              </a:rPr>
              <a:t>、概念的形成和测试</a:t>
            </a: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概念测试</a:t>
            </a:r>
          </a:p>
          <a:p>
            <a:pPr indent="541338"/>
            <a:r>
              <a:rPr lang="zh-CN" altLang="en-US" sz="2000" dirty="0">
                <a:latin typeface="华文黑体"/>
                <a:ea typeface="华文黑体"/>
              </a:rPr>
              <a:t>所谓概念测试是指用几组目标消费者测试新产品概念</a:t>
            </a:r>
            <a:r>
              <a:rPr lang="en-US" altLang="zh-CN" sz="2000" dirty="0">
                <a:latin typeface="华文黑体"/>
                <a:ea typeface="华文黑体"/>
              </a:rPr>
              <a:t>,</a:t>
            </a:r>
            <a:r>
              <a:rPr lang="zh-CN" altLang="en-US" sz="2000" dirty="0">
                <a:latin typeface="华文黑体"/>
                <a:ea typeface="华文黑体"/>
              </a:rPr>
              <a:t>通常是给消费</a:t>
            </a:r>
            <a:r>
              <a:rPr lang="zh-CN" altLang="en-US" sz="2000" dirty="0" smtClean="0">
                <a:latin typeface="华文黑体"/>
                <a:ea typeface="华文黑体"/>
              </a:rPr>
              <a:t>者提供一段文字或实物使消费</a:t>
            </a:r>
            <a:r>
              <a:rPr lang="zh-CN" altLang="en-US" sz="2000" dirty="0">
                <a:latin typeface="华文黑体"/>
                <a:ea typeface="华文黑体"/>
              </a:rPr>
              <a:t>者进行认知</a:t>
            </a:r>
            <a:r>
              <a:rPr lang="en-US" altLang="zh-CN" sz="2000" dirty="0">
                <a:latin typeface="华文黑体"/>
                <a:ea typeface="华文黑体"/>
              </a:rPr>
              <a:t>.</a:t>
            </a:r>
            <a:r>
              <a:rPr lang="zh-CN" altLang="en-US" sz="2000" dirty="0">
                <a:latin typeface="华文黑体"/>
                <a:ea typeface="华文黑体"/>
              </a:rPr>
              <a:t>概念测试的目的是了解消费者的意见及偏好</a:t>
            </a:r>
            <a:r>
              <a:rPr lang="en-US" altLang="zh-CN" sz="2000" dirty="0" smtClean="0">
                <a:latin typeface="华文黑体"/>
                <a:ea typeface="华文黑体"/>
              </a:rPr>
              <a:t>.</a:t>
            </a:r>
          </a:p>
          <a:p>
            <a:pPr indent="541338"/>
            <a:r>
              <a:rPr lang="zh-CN" altLang="en-US" sz="2000" dirty="0" smtClean="0">
                <a:latin typeface="华文黑体"/>
                <a:ea typeface="华文黑体"/>
              </a:rPr>
              <a:t>测试主要包括以下五个</a:t>
            </a:r>
            <a:r>
              <a:rPr lang="zh-CN" altLang="en-US" sz="2000" dirty="0">
                <a:latin typeface="华文黑体"/>
                <a:ea typeface="华文黑体"/>
              </a:rPr>
              <a:t>方面</a:t>
            </a:r>
            <a:r>
              <a:rPr lang="en-US" altLang="zh-CN" sz="2000" dirty="0" smtClean="0">
                <a:latin typeface="华文黑体"/>
                <a:ea typeface="华文黑体"/>
              </a:rPr>
              <a:t>:</a:t>
            </a:r>
          </a:p>
          <a:p>
            <a:pPr indent="541338"/>
            <a:r>
              <a:rPr lang="en-US" altLang="zh-CN" sz="2000" dirty="0" smtClean="0">
                <a:latin typeface="华文黑体"/>
                <a:ea typeface="华文黑体"/>
              </a:rPr>
              <a:t>①</a:t>
            </a:r>
            <a:r>
              <a:rPr lang="zh-CN" altLang="en-US" sz="2000" dirty="0">
                <a:latin typeface="华文黑体"/>
                <a:ea typeface="华文黑体"/>
              </a:rPr>
              <a:t>消费者认为概念是否清楚</a:t>
            </a:r>
            <a:r>
              <a:rPr lang="en-US" altLang="zh-CN" sz="2000" dirty="0" smtClean="0">
                <a:latin typeface="华文黑体"/>
                <a:ea typeface="华文黑体"/>
              </a:rPr>
              <a:t>.</a:t>
            </a:r>
          </a:p>
          <a:p>
            <a:pPr indent="541338"/>
            <a:r>
              <a:rPr lang="en-US" altLang="zh-CN" sz="2000" dirty="0" smtClean="0">
                <a:latin typeface="华文黑体"/>
                <a:ea typeface="华文黑体"/>
              </a:rPr>
              <a:t>②</a:t>
            </a:r>
            <a:r>
              <a:rPr lang="zh-CN" altLang="en-US" sz="2000" dirty="0">
                <a:latin typeface="华文黑体"/>
                <a:ea typeface="华文黑体"/>
              </a:rPr>
              <a:t>消费者是否发现特殊优点</a:t>
            </a:r>
            <a:r>
              <a:rPr lang="en-US" altLang="zh-CN" sz="2000" dirty="0" smtClean="0">
                <a:latin typeface="华文黑体"/>
                <a:ea typeface="华文黑体"/>
              </a:rPr>
              <a:t>.</a:t>
            </a:r>
          </a:p>
          <a:p>
            <a:pPr indent="541338"/>
            <a:r>
              <a:rPr lang="en-US" altLang="zh-CN" sz="2000" dirty="0" smtClean="0">
                <a:latin typeface="华文黑体"/>
                <a:ea typeface="华文黑体"/>
              </a:rPr>
              <a:t>③</a:t>
            </a:r>
            <a:r>
              <a:rPr lang="zh-CN" altLang="en-US" sz="2000" dirty="0">
                <a:latin typeface="华文黑体"/>
                <a:ea typeface="华文黑体"/>
              </a:rPr>
              <a:t>在同类产品中</a:t>
            </a:r>
            <a:r>
              <a:rPr lang="en-US" altLang="zh-CN" sz="2000" dirty="0" smtClean="0">
                <a:latin typeface="华文黑体"/>
                <a:ea typeface="华文黑体"/>
              </a:rPr>
              <a:t>,</a:t>
            </a:r>
            <a:r>
              <a:rPr lang="zh-CN" altLang="en-US" sz="2000" dirty="0" smtClean="0">
                <a:latin typeface="华文黑体"/>
                <a:ea typeface="华文黑体"/>
              </a:rPr>
              <a:t>消费</a:t>
            </a:r>
            <a:r>
              <a:rPr lang="zh-CN" altLang="en-US" sz="2000" dirty="0">
                <a:latin typeface="华文黑体"/>
                <a:ea typeface="华文黑体"/>
              </a:rPr>
              <a:t>者是否喜欢本产品</a:t>
            </a:r>
            <a:r>
              <a:rPr lang="en-US" altLang="zh-CN" sz="2000" dirty="0">
                <a:latin typeface="华文黑体"/>
                <a:ea typeface="华文黑体"/>
              </a:rPr>
              <a:t>,</a:t>
            </a:r>
            <a:r>
              <a:rPr lang="zh-CN" altLang="en-US" sz="2000" dirty="0">
                <a:latin typeface="华文黑体"/>
                <a:ea typeface="华文黑体"/>
              </a:rPr>
              <a:t>还是喜欢其他产品</a:t>
            </a:r>
            <a:r>
              <a:rPr lang="en-US" altLang="zh-CN" sz="2000" dirty="0" smtClean="0">
                <a:latin typeface="华文黑体"/>
                <a:ea typeface="华文黑体"/>
              </a:rPr>
              <a:t>.</a:t>
            </a:r>
          </a:p>
          <a:p>
            <a:pPr indent="541338"/>
            <a:r>
              <a:rPr lang="en-US" altLang="zh-CN" sz="2000" dirty="0" smtClean="0">
                <a:latin typeface="华文黑体"/>
                <a:ea typeface="华文黑体"/>
              </a:rPr>
              <a:t>④</a:t>
            </a:r>
            <a:r>
              <a:rPr lang="zh-CN" altLang="en-US" sz="2000" dirty="0">
                <a:latin typeface="华文黑体"/>
                <a:ea typeface="华文黑体"/>
              </a:rPr>
              <a:t>消费者到时是否购买本产品</a:t>
            </a:r>
            <a:r>
              <a:rPr lang="en-US" altLang="zh-CN" sz="2000" dirty="0" smtClean="0">
                <a:latin typeface="华文黑体"/>
                <a:ea typeface="华文黑体"/>
              </a:rPr>
              <a:t>.</a:t>
            </a:r>
          </a:p>
          <a:p>
            <a:pPr indent="541338"/>
            <a:r>
              <a:rPr lang="en-US" altLang="zh-CN" sz="2000" dirty="0" smtClean="0">
                <a:latin typeface="华文黑体"/>
                <a:ea typeface="华文黑体"/>
              </a:rPr>
              <a:t>⑤</a:t>
            </a:r>
            <a:r>
              <a:rPr lang="zh-CN" altLang="en-US" sz="2000" dirty="0" smtClean="0">
                <a:latin typeface="华文黑体"/>
                <a:ea typeface="华文黑体"/>
              </a:rPr>
              <a:t>本产品是否符合消费者的</a:t>
            </a:r>
            <a:r>
              <a:rPr lang="zh-CN" altLang="en-US" sz="2000" dirty="0">
                <a:latin typeface="华文黑体"/>
                <a:ea typeface="华文黑体"/>
              </a:rPr>
              <a:t>要求</a:t>
            </a:r>
            <a:r>
              <a:rPr lang="en-US" altLang="zh-CN" sz="2000" dirty="0">
                <a:latin typeface="华文黑体"/>
                <a:ea typeface="华文黑体"/>
              </a:rPr>
              <a:t>.</a:t>
            </a:r>
            <a:endParaRPr lang="en-US" altLang="zh-CN" sz="2000" dirty="0" smtClean="0">
              <a:latin typeface="华文黑体"/>
              <a:ea typeface="华文黑体"/>
            </a:endParaRPr>
          </a:p>
        </p:txBody>
      </p:sp>
    </p:spTree>
    <p:extLst>
      <p:ext uri="{BB962C8B-B14F-4D97-AF65-F5344CB8AC3E}">
        <p14:creationId xmlns:p14="http://schemas.microsoft.com/office/powerpoint/2010/main" val="187568543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057247"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新产品开发战略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2" y="611977"/>
            <a:ext cx="8466668" cy="3539430"/>
          </a:xfrm>
          <a:prstGeom prst="rect">
            <a:avLst/>
          </a:prstGeom>
          <a:noFill/>
        </p:spPr>
        <p:txBody>
          <a:bodyPr wrap="square" rtlCol="0">
            <a:spAutoFit/>
          </a:bodyPr>
          <a:lstStyle/>
          <a:p>
            <a:r>
              <a:rPr lang="zh-CN" altLang="en-US" sz="2400" dirty="0">
                <a:latin typeface="华文黑体"/>
                <a:ea typeface="华文黑体"/>
              </a:rPr>
              <a:t>五、市场营销战</a:t>
            </a:r>
            <a:r>
              <a:rPr lang="zh-CN" altLang="en-US" sz="2400" dirty="0" smtClean="0">
                <a:latin typeface="华文黑体"/>
                <a:ea typeface="华文黑体"/>
              </a:rPr>
              <a:t>略的制订</a:t>
            </a:r>
            <a:endParaRPr lang="en-US" altLang="zh-CN" sz="2400" dirty="0" smtClean="0">
              <a:latin typeface="华文黑体"/>
              <a:ea typeface="华文黑体"/>
            </a:endParaRPr>
          </a:p>
          <a:p>
            <a:pPr indent="627063"/>
            <a:endParaRPr lang="en-US" altLang="zh-CN" sz="2000" dirty="0" smtClean="0">
              <a:latin typeface="华文黑体"/>
              <a:ea typeface="华文黑体"/>
            </a:endParaRPr>
          </a:p>
          <a:p>
            <a:pPr indent="627063"/>
            <a:r>
              <a:rPr lang="zh-CN" altLang="en-US" sz="2000" dirty="0" smtClean="0">
                <a:latin typeface="华文黑体"/>
                <a:ea typeface="华文黑体"/>
              </a:rPr>
              <a:t>市场营销战</a:t>
            </a:r>
            <a:r>
              <a:rPr lang="zh-CN" altLang="en-US" sz="2000" dirty="0">
                <a:latin typeface="华文黑体"/>
                <a:ea typeface="华文黑体"/>
              </a:rPr>
              <a:t>略的制订首先是营销规划的问题</a:t>
            </a:r>
            <a:r>
              <a:rPr lang="en-US" altLang="zh-CN" sz="2000" dirty="0">
                <a:latin typeface="华文黑体"/>
                <a:ea typeface="华文黑体"/>
              </a:rPr>
              <a:t>,</a:t>
            </a:r>
            <a:r>
              <a:rPr lang="zh-CN" altLang="en-US" sz="2000" dirty="0">
                <a:latin typeface="华文黑体"/>
                <a:ea typeface="华文黑体"/>
              </a:rPr>
              <a:t>营销规划涉及三方面的内容</a:t>
            </a:r>
            <a:r>
              <a:rPr lang="en-US" altLang="zh-CN" sz="2000" dirty="0">
                <a:latin typeface="华文黑体"/>
                <a:ea typeface="华文黑体"/>
              </a:rPr>
              <a:t>,</a:t>
            </a:r>
            <a:r>
              <a:rPr lang="zh-CN" altLang="en-US" sz="2000" dirty="0">
                <a:latin typeface="华文黑体"/>
                <a:ea typeface="华文黑体"/>
              </a:rPr>
              <a:t>一个是</a:t>
            </a:r>
            <a:r>
              <a:rPr lang="zh-CN" altLang="en-US" sz="2000" dirty="0" smtClean="0">
                <a:latin typeface="华文黑体"/>
                <a:ea typeface="华文黑体"/>
              </a:rPr>
              <a:t>目标及</a:t>
            </a:r>
            <a:r>
              <a:rPr lang="zh-CN" altLang="en-US" sz="2000" dirty="0">
                <a:latin typeface="华文黑体"/>
                <a:ea typeface="华文黑体"/>
              </a:rPr>
              <a:t>定位</a:t>
            </a:r>
            <a:r>
              <a:rPr lang="en-US" altLang="zh-CN" sz="2000" dirty="0">
                <a:latin typeface="华文黑体"/>
                <a:ea typeface="华文黑体"/>
              </a:rPr>
              <a:t>,</a:t>
            </a:r>
            <a:r>
              <a:rPr lang="zh-CN" altLang="en-US" sz="2000" dirty="0">
                <a:latin typeface="华文黑体"/>
                <a:ea typeface="华文黑体"/>
              </a:rPr>
              <a:t>一个是预算</a:t>
            </a:r>
            <a:r>
              <a:rPr lang="en-US" altLang="zh-CN" sz="2000" dirty="0">
                <a:latin typeface="华文黑体"/>
                <a:ea typeface="华文黑体"/>
              </a:rPr>
              <a:t>,</a:t>
            </a:r>
            <a:r>
              <a:rPr lang="zh-CN" altLang="en-US" sz="2000" dirty="0">
                <a:latin typeface="华文黑体"/>
                <a:ea typeface="华文黑体"/>
              </a:rPr>
              <a:t>另外还有销售及利润的问题</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目标及定位</a:t>
            </a:r>
            <a:r>
              <a:rPr lang="en-US" altLang="zh-CN" sz="2000" dirty="0">
                <a:latin typeface="华文黑体"/>
                <a:ea typeface="华文黑体"/>
              </a:rPr>
              <a:t>.</a:t>
            </a:r>
            <a:r>
              <a:rPr lang="zh-CN" altLang="en-US" sz="2000" dirty="0">
                <a:latin typeface="华文黑体"/>
                <a:ea typeface="华文黑体"/>
              </a:rPr>
              <a:t>目标是指在未来的营销过程中产品准备在市场上达</a:t>
            </a:r>
            <a:r>
              <a:rPr lang="zh-CN" altLang="en-US" sz="2000" dirty="0" smtClean="0">
                <a:latin typeface="华文黑体"/>
                <a:ea typeface="华文黑体"/>
              </a:rPr>
              <a:t>到</a:t>
            </a:r>
            <a:endParaRPr lang="en-US" altLang="zh-CN" sz="2000" dirty="0" smtClean="0">
              <a:latin typeface="华文黑体"/>
              <a:ea typeface="华文黑体"/>
            </a:endParaRPr>
          </a:p>
          <a:p>
            <a:pPr indent="627063"/>
            <a:r>
              <a:rPr lang="en-US" altLang="zh-CN" sz="2000" dirty="0">
                <a:latin typeface="华文黑体"/>
                <a:ea typeface="华文黑体"/>
              </a:rPr>
              <a:t> </a:t>
            </a:r>
            <a:r>
              <a:rPr lang="en-US" altLang="zh-CN" sz="2000" dirty="0" smtClean="0">
                <a:latin typeface="华文黑体"/>
                <a:ea typeface="华文黑体"/>
              </a:rPr>
              <a:t>      </a:t>
            </a:r>
            <a:r>
              <a:rPr lang="zh-CN" altLang="en-US" sz="2000" dirty="0" smtClean="0">
                <a:latin typeface="华文黑体"/>
                <a:ea typeface="华文黑体"/>
              </a:rPr>
              <a:t>的</a:t>
            </a:r>
            <a:r>
              <a:rPr lang="zh-CN" altLang="en-US" sz="2000" dirty="0">
                <a:latin typeface="华文黑体"/>
                <a:ea typeface="华文黑体"/>
              </a:rPr>
              <a:t>水平</a:t>
            </a:r>
            <a:r>
              <a:rPr lang="en-US" altLang="zh-CN" sz="2000" dirty="0">
                <a:latin typeface="华文黑体"/>
                <a:ea typeface="华文黑体"/>
              </a:rPr>
              <a:t>,</a:t>
            </a:r>
            <a:r>
              <a:rPr lang="zh-CN" altLang="en-US" sz="2000" dirty="0" smtClean="0">
                <a:latin typeface="华文黑体"/>
                <a:ea typeface="华文黑体"/>
              </a:rPr>
              <a:t>包括产品针对什么样</a:t>
            </a:r>
            <a:r>
              <a:rPr lang="zh-CN" altLang="en-US" sz="2000" dirty="0">
                <a:latin typeface="华文黑体"/>
                <a:ea typeface="华文黑体"/>
              </a:rPr>
              <a:t>的目标消费者</a:t>
            </a:r>
            <a:r>
              <a:rPr lang="en-US" altLang="zh-CN" sz="2000" dirty="0">
                <a:latin typeface="华文黑体"/>
                <a:ea typeface="华文黑体"/>
              </a:rPr>
              <a:t>,</a:t>
            </a:r>
            <a:r>
              <a:rPr lang="zh-CN" altLang="en-US" sz="2000" dirty="0">
                <a:latin typeface="华文黑体"/>
                <a:ea typeface="华文黑体"/>
              </a:rPr>
              <a:t>以及产品应该</a:t>
            </a:r>
            <a:r>
              <a:rPr lang="zh-CN" altLang="en-US" sz="2000" dirty="0" smtClean="0">
                <a:latin typeface="华文黑体"/>
                <a:ea typeface="华文黑体"/>
              </a:rPr>
              <a:t>定位在</a:t>
            </a:r>
            <a:endParaRPr lang="en-US" altLang="zh-CN" sz="2000" dirty="0" smtClean="0">
              <a:latin typeface="华文黑体"/>
              <a:ea typeface="华文黑体"/>
            </a:endParaRPr>
          </a:p>
          <a:p>
            <a:pPr indent="627063"/>
            <a:r>
              <a:rPr lang="en-US" altLang="zh-CN" sz="2000" dirty="0">
                <a:latin typeface="华文黑体"/>
                <a:ea typeface="华文黑体"/>
              </a:rPr>
              <a:t> </a:t>
            </a:r>
            <a:r>
              <a:rPr lang="en-US" altLang="zh-CN" sz="2000" dirty="0" smtClean="0">
                <a:latin typeface="华文黑体"/>
                <a:ea typeface="华文黑体"/>
              </a:rPr>
              <a:t>      </a:t>
            </a:r>
            <a:r>
              <a:rPr lang="zh-CN" altLang="en-US" sz="2000" dirty="0" smtClean="0">
                <a:latin typeface="华文黑体"/>
                <a:ea typeface="华文黑体"/>
              </a:rPr>
              <a:t>什么样</a:t>
            </a:r>
            <a:r>
              <a:rPr lang="zh-CN" altLang="en-US" sz="2000" dirty="0">
                <a:latin typeface="华文黑体"/>
                <a:ea typeface="华文黑体"/>
              </a:rPr>
              <a:t>的水平上</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预算</a:t>
            </a:r>
            <a:r>
              <a:rPr lang="en-US" altLang="zh-CN" sz="2000" dirty="0">
                <a:latin typeface="华文黑体"/>
                <a:ea typeface="华文黑体"/>
              </a:rPr>
              <a:t>.</a:t>
            </a:r>
            <a:r>
              <a:rPr lang="zh-CN" altLang="en-US" sz="2000" dirty="0">
                <a:latin typeface="华文黑体"/>
                <a:ea typeface="华文黑体"/>
              </a:rPr>
              <a:t>预算是指成本和费用的预算</a:t>
            </a:r>
            <a:r>
              <a:rPr lang="en-US" altLang="zh-CN" sz="2000" dirty="0">
                <a:latin typeface="华文黑体"/>
                <a:ea typeface="华文黑体"/>
              </a:rPr>
              <a:t>,</a:t>
            </a:r>
            <a:r>
              <a:rPr lang="zh-CN" altLang="en-US" sz="2000" dirty="0">
                <a:latin typeface="华文黑体"/>
                <a:ea typeface="华文黑体"/>
              </a:rPr>
              <a:t>是一个量化的规划</a:t>
            </a:r>
            <a:r>
              <a:rPr lang="en-US" altLang="zh-CN" sz="2000" dirty="0">
                <a:latin typeface="华文黑体"/>
                <a:ea typeface="华文黑体"/>
              </a:rPr>
              <a:t>,</a:t>
            </a:r>
            <a:r>
              <a:rPr lang="zh-CN" altLang="en-US" sz="2000" dirty="0" smtClean="0">
                <a:latin typeface="华文黑体"/>
                <a:ea typeface="华文黑体"/>
              </a:rPr>
              <a:t>要预计产品</a:t>
            </a:r>
            <a:endParaRPr lang="en-US" altLang="zh-CN" sz="2000" dirty="0" smtClean="0">
              <a:latin typeface="华文黑体"/>
              <a:ea typeface="华文黑体"/>
            </a:endParaRPr>
          </a:p>
          <a:p>
            <a:pPr indent="627063"/>
            <a:r>
              <a:rPr lang="en-US" altLang="zh-CN" sz="2000" dirty="0">
                <a:latin typeface="华文黑体"/>
                <a:ea typeface="华文黑体"/>
              </a:rPr>
              <a:t> </a:t>
            </a:r>
            <a:r>
              <a:rPr lang="en-US" altLang="zh-CN" sz="2000" dirty="0" smtClean="0">
                <a:latin typeface="华文黑体"/>
                <a:ea typeface="华文黑体"/>
              </a:rPr>
              <a:t>      </a:t>
            </a:r>
            <a:r>
              <a:rPr lang="zh-CN" altLang="en-US" sz="2000" dirty="0" smtClean="0">
                <a:latin typeface="华文黑体"/>
                <a:ea typeface="华文黑体"/>
              </a:rPr>
              <a:t>定位在哪个市场</a:t>
            </a:r>
            <a:r>
              <a:rPr lang="en-US" altLang="zh-CN" sz="2000" dirty="0">
                <a:latin typeface="华文黑体"/>
                <a:ea typeface="华文黑体"/>
              </a:rPr>
              <a:t>,</a:t>
            </a:r>
            <a:r>
              <a:rPr lang="zh-CN" altLang="en-US" sz="2000" dirty="0">
                <a:latin typeface="华文黑体"/>
                <a:ea typeface="华文黑体"/>
              </a:rPr>
              <a:t>整个的研发、制造、销售过程需要的费用</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销售及利润</a:t>
            </a:r>
            <a:r>
              <a:rPr lang="en-US" altLang="zh-CN" sz="2000" dirty="0">
                <a:latin typeface="华文黑体"/>
                <a:ea typeface="华文黑体"/>
              </a:rPr>
              <a:t>.</a:t>
            </a:r>
            <a:r>
              <a:rPr lang="zh-CN" altLang="en-US" sz="2000" dirty="0">
                <a:latin typeface="华文黑体"/>
                <a:ea typeface="华文黑体"/>
              </a:rPr>
              <a:t>销售及利润主要是指销售的数量和销售额</a:t>
            </a:r>
            <a:r>
              <a:rPr lang="en-US" altLang="zh-CN" sz="2000" dirty="0">
                <a:latin typeface="华文黑体"/>
                <a:ea typeface="华文黑体"/>
              </a:rPr>
              <a:t>.</a:t>
            </a:r>
            <a:r>
              <a:rPr lang="zh-CN" altLang="en-US" sz="2000" dirty="0" smtClean="0">
                <a:latin typeface="华文黑体"/>
                <a:ea typeface="华文黑体"/>
              </a:rPr>
              <a:t>产品一经</a:t>
            </a:r>
            <a:endParaRPr lang="en-US" altLang="zh-CN" sz="2000" dirty="0" smtClean="0">
              <a:latin typeface="华文黑体"/>
              <a:ea typeface="华文黑体"/>
            </a:endParaRPr>
          </a:p>
          <a:p>
            <a:pPr indent="627063"/>
            <a:r>
              <a:rPr lang="en-US" altLang="zh-CN" sz="2000" dirty="0">
                <a:latin typeface="华文黑体"/>
                <a:ea typeface="华文黑体"/>
              </a:rPr>
              <a:t> </a:t>
            </a:r>
            <a:r>
              <a:rPr lang="en-US" altLang="zh-CN" sz="2000" dirty="0" smtClean="0">
                <a:latin typeface="华文黑体"/>
                <a:ea typeface="华文黑体"/>
              </a:rPr>
              <a:t>      </a:t>
            </a:r>
            <a:r>
              <a:rPr lang="zh-CN" altLang="en-US" sz="2000" dirty="0" smtClean="0">
                <a:latin typeface="华文黑体"/>
                <a:ea typeface="华文黑体"/>
              </a:rPr>
              <a:t>开发</a:t>
            </a:r>
            <a:r>
              <a:rPr lang="zh-CN" altLang="en-US" sz="2000" dirty="0">
                <a:latin typeface="华文黑体"/>
                <a:ea typeface="华文黑体"/>
              </a:rPr>
              <a:t>上市</a:t>
            </a:r>
            <a:r>
              <a:rPr lang="en-US" altLang="zh-CN" sz="2000" dirty="0">
                <a:latin typeface="华文黑体"/>
                <a:ea typeface="华文黑体"/>
              </a:rPr>
              <a:t>,</a:t>
            </a:r>
            <a:r>
              <a:rPr lang="zh-CN" altLang="en-US" sz="2000" dirty="0" smtClean="0">
                <a:latin typeface="华文黑体"/>
                <a:ea typeface="华文黑体"/>
              </a:rPr>
              <a:t>企业能够获</a:t>
            </a:r>
            <a:r>
              <a:rPr lang="zh-CN" altLang="en-US" sz="2000" dirty="0">
                <a:latin typeface="华文黑体"/>
                <a:ea typeface="华文黑体"/>
              </a:rPr>
              <a:t>得多大的利润</a:t>
            </a:r>
            <a:r>
              <a:rPr lang="en-US" altLang="zh-CN" sz="2000" dirty="0">
                <a:latin typeface="华文黑体"/>
                <a:ea typeface="华文黑体"/>
              </a:rPr>
              <a:t>,</a:t>
            </a:r>
            <a:r>
              <a:rPr lang="zh-CN" altLang="en-US" sz="2000" dirty="0">
                <a:latin typeface="华文黑体"/>
                <a:ea typeface="华文黑体"/>
              </a:rPr>
              <a:t>这个也是需要考虑的</a:t>
            </a:r>
            <a:r>
              <a:rPr lang="en-US" altLang="zh-CN" sz="2000" dirty="0">
                <a:latin typeface="华文黑体"/>
                <a:ea typeface="华文黑体"/>
              </a:rPr>
              <a:t>.</a:t>
            </a:r>
            <a:endParaRPr lang="en-US" altLang="zh-CN" sz="2000" dirty="0" smtClean="0">
              <a:latin typeface="华文黑体"/>
              <a:ea typeface="华文黑体"/>
            </a:endParaRPr>
          </a:p>
        </p:txBody>
      </p:sp>
    </p:spTree>
    <p:extLst>
      <p:ext uri="{BB962C8B-B14F-4D97-AF65-F5344CB8AC3E}">
        <p14:creationId xmlns:p14="http://schemas.microsoft.com/office/powerpoint/2010/main" val="29385075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057247"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新产品开发战略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2" y="611977"/>
            <a:ext cx="8195735" cy="3539430"/>
          </a:xfrm>
          <a:prstGeom prst="rect">
            <a:avLst/>
          </a:prstGeom>
          <a:noFill/>
        </p:spPr>
        <p:txBody>
          <a:bodyPr wrap="square" rtlCol="0">
            <a:spAutoFit/>
          </a:bodyPr>
          <a:lstStyle/>
          <a:p>
            <a:r>
              <a:rPr lang="zh-CN" altLang="en-US" sz="2400" dirty="0">
                <a:latin typeface="华文黑体"/>
                <a:ea typeface="华文黑体"/>
              </a:rPr>
              <a:t>六、业务分析</a:t>
            </a:r>
          </a:p>
          <a:p>
            <a:pPr indent="627063"/>
            <a:endParaRPr lang="en-US" altLang="zh-CN" sz="2000" dirty="0" smtClean="0">
              <a:latin typeface="华文黑体"/>
              <a:ea typeface="华文黑体"/>
            </a:endParaRPr>
          </a:p>
          <a:p>
            <a:pPr indent="627063"/>
            <a:r>
              <a:rPr lang="zh-CN" altLang="en-US" sz="2000" dirty="0" smtClean="0">
                <a:latin typeface="华文黑体"/>
                <a:ea typeface="华文黑体"/>
              </a:rPr>
              <a:t>管理部门一旦对产品概念及营销战略做出了决</a:t>
            </a:r>
            <a:r>
              <a:rPr lang="zh-CN" altLang="en-US" sz="2000" dirty="0">
                <a:latin typeface="华文黑体"/>
                <a:ea typeface="华文黑体"/>
              </a:rPr>
              <a:t>策</a:t>
            </a:r>
            <a:r>
              <a:rPr lang="en-US" altLang="zh-CN" sz="2000" dirty="0">
                <a:latin typeface="华文黑体"/>
                <a:ea typeface="华文黑体"/>
              </a:rPr>
              <a:t>,</a:t>
            </a:r>
            <a:r>
              <a:rPr lang="zh-CN" altLang="en-US" sz="2000" dirty="0">
                <a:latin typeface="华文黑体"/>
                <a:ea typeface="华文黑体"/>
              </a:rPr>
              <a:t>接下来便可以估计这项建议</a:t>
            </a:r>
            <a:r>
              <a:rPr lang="zh-CN" altLang="en-US" sz="2000" dirty="0" smtClean="0">
                <a:latin typeface="华文黑体"/>
                <a:ea typeface="华文黑体"/>
              </a:rPr>
              <a:t>的商业吸</a:t>
            </a:r>
            <a:r>
              <a:rPr lang="zh-CN" altLang="en-US" sz="2000" dirty="0">
                <a:latin typeface="华文黑体"/>
                <a:ea typeface="华文黑体"/>
              </a:rPr>
              <a:t>引力了</a:t>
            </a:r>
            <a:r>
              <a:rPr lang="en-US" altLang="zh-CN" sz="2000" dirty="0">
                <a:latin typeface="华文黑体"/>
                <a:ea typeface="华文黑体"/>
              </a:rPr>
              <a:t>.</a:t>
            </a:r>
            <a:r>
              <a:rPr lang="zh-CN" altLang="en-US" sz="2000" dirty="0">
                <a:latin typeface="华文黑体"/>
                <a:ea typeface="华文黑体"/>
              </a:rPr>
              <a:t>业务分析指考察新产品的预计销售、成本和利润</a:t>
            </a:r>
            <a:r>
              <a:rPr lang="en-US" altLang="zh-CN" sz="2000" dirty="0">
                <a:latin typeface="华文黑体"/>
                <a:ea typeface="华文黑体"/>
              </a:rPr>
              <a:t>,</a:t>
            </a:r>
            <a:r>
              <a:rPr lang="zh-CN" altLang="en-US" sz="2000" dirty="0">
                <a:latin typeface="华文黑体"/>
                <a:ea typeface="华文黑体"/>
              </a:rPr>
              <a:t>以便查明他们是否满足企业</a:t>
            </a:r>
            <a:r>
              <a:rPr lang="zh-CN" altLang="en-US" sz="2000" dirty="0" smtClean="0">
                <a:latin typeface="华文黑体"/>
                <a:ea typeface="华文黑体"/>
              </a:rPr>
              <a:t>目标</a:t>
            </a:r>
            <a:r>
              <a:rPr lang="en-US" altLang="zh-CN" sz="2000" dirty="0">
                <a:latin typeface="华文黑体"/>
                <a:ea typeface="华文黑体"/>
              </a:rPr>
              <a:t>.</a:t>
            </a:r>
            <a:r>
              <a:rPr lang="zh-CN" altLang="en-US" sz="2000" dirty="0">
                <a:latin typeface="华文黑体"/>
                <a:ea typeface="华文黑体"/>
              </a:rPr>
              <a:t>如果满足</a:t>
            </a:r>
            <a:r>
              <a:rPr lang="en-US" altLang="zh-CN" sz="2000" dirty="0">
                <a:latin typeface="华文黑体"/>
                <a:ea typeface="华文黑体"/>
              </a:rPr>
              <a:t>,</a:t>
            </a:r>
            <a:r>
              <a:rPr lang="zh-CN" altLang="en-US" sz="2000" dirty="0">
                <a:latin typeface="华文黑体"/>
                <a:ea typeface="华文黑体"/>
              </a:rPr>
              <a:t>产品就能进入产品开发阶段了</a:t>
            </a:r>
            <a:r>
              <a:rPr lang="en-US" altLang="zh-CN" sz="2000" dirty="0">
                <a:latin typeface="华文黑体"/>
                <a:ea typeface="华文黑体"/>
              </a:rPr>
              <a:t>.</a:t>
            </a:r>
          </a:p>
          <a:p>
            <a:pPr indent="627063"/>
            <a:r>
              <a:rPr lang="zh-CN" altLang="en-US" sz="2000" dirty="0">
                <a:latin typeface="华文黑体"/>
                <a:ea typeface="华文黑体"/>
              </a:rPr>
              <a:t>为了估计销售量</a:t>
            </a:r>
            <a:r>
              <a:rPr lang="en-US" altLang="zh-CN" sz="2000" dirty="0">
                <a:latin typeface="华文黑体"/>
                <a:ea typeface="华文黑体"/>
              </a:rPr>
              <a:t>,</a:t>
            </a:r>
            <a:r>
              <a:rPr lang="zh-CN" altLang="en-US" sz="2000" dirty="0">
                <a:latin typeface="华文黑体"/>
                <a:ea typeface="华文黑体"/>
              </a:rPr>
              <a:t>企业应观看类似产品的销售历史</a:t>
            </a:r>
            <a:r>
              <a:rPr lang="en-US" altLang="zh-CN" sz="2000" dirty="0">
                <a:latin typeface="华文黑体"/>
                <a:ea typeface="华文黑体"/>
              </a:rPr>
              <a:t>,</a:t>
            </a:r>
            <a:r>
              <a:rPr lang="zh-CN" altLang="en-US" sz="2000" dirty="0">
                <a:latin typeface="华文黑体"/>
                <a:ea typeface="华文黑体"/>
              </a:rPr>
              <a:t>并对市场意见进行调查</a:t>
            </a:r>
            <a:r>
              <a:rPr lang="en-US" altLang="zh-CN" sz="2000" dirty="0">
                <a:latin typeface="华文黑体"/>
                <a:ea typeface="华文黑体"/>
              </a:rPr>
              <a:t>.</a:t>
            </a:r>
            <a:r>
              <a:rPr lang="zh-CN" altLang="en-US" sz="2000" dirty="0" smtClean="0">
                <a:latin typeface="华文黑体"/>
                <a:ea typeface="华文黑体"/>
              </a:rPr>
              <a:t>企业应估计</a:t>
            </a:r>
            <a:r>
              <a:rPr lang="zh-CN" altLang="en-US" sz="2000" dirty="0">
                <a:latin typeface="华文黑体"/>
                <a:ea typeface="华文黑体"/>
              </a:rPr>
              <a:t>最大和最小销售量以估量出风险大小</a:t>
            </a:r>
            <a:r>
              <a:rPr lang="en-US" altLang="zh-CN" sz="2000" dirty="0">
                <a:latin typeface="华文黑体"/>
                <a:ea typeface="华文黑体"/>
              </a:rPr>
              <a:t>.</a:t>
            </a:r>
            <a:r>
              <a:rPr lang="zh-CN" altLang="en-US" sz="2000" dirty="0">
                <a:latin typeface="华文黑体"/>
                <a:ea typeface="华文黑体"/>
              </a:rPr>
              <a:t>在预计好销售量之后</a:t>
            </a:r>
            <a:r>
              <a:rPr lang="en-US" altLang="zh-CN" sz="2000" dirty="0">
                <a:latin typeface="华文黑体"/>
                <a:ea typeface="华文黑体"/>
              </a:rPr>
              <a:t>,</a:t>
            </a:r>
            <a:r>
              <a:rPr lang="zh-CN" altLang="en-US" sz="2000" dirty="0" smtClean="0">
                <a:latin typeface="华文黑体"/>
                <a:ea typeface="华文黑体"/>
              </a:rPr>
              <a:t>管理部门可为产品估计期望</a:t>
            </a:r>
            <a:r>
              <a:rPr lang="zh-CN" altLang="en-US" sz="2000" dirty="0">
                <a:latin typeface="华文黑体"/>
                <a:ea typeface="华文黑体"/>
              </a:rPr>
              <a:t>成本和利润</a:t>
            </a:r>
            <a:r>
              <a:rPr lang="en-US" altLang="zh-CN" sz="2000" dirty="0">
                <a:latin typeface="华文黑体"/>
                <a:ea typeface="华文黑体"/>
              </a:rPr>
              <a:t>,</a:t>
            </a:r>
            <a:r>
              <a:rPr lang="zh-CN" altLang="en-US" sz="2000" dirty="0">
                <a:latin typeface="华文黑体"/>
                <a:ea typeface="华文黑体"/>
              </a:rPr>
              <a:t>包括市场营销、市场研究和开发、制造、会计以及财务成本</a:t>
            </a:r>
            <a:r>
              <a:rPr lang="en-US" altLang="zh-CN" sz="2000" dirty="0">
                <a:latin typeface="华文黑体"/>
                <a:ea typeface="华文黑体"/>
              </a:rPr>
              <a:t>.</a:t>
            </a:r>
            <a:r>
              <a:rPr lang="zh-CN" altLang="en-US" sz="2000" dirty="0">
                <a:latin typeface="华文黑体"/>
                <a:ea typeface="华文黑体"/>
              </a:rPr>
              <a:t>接着</a:t>
            </a:r>
            <a:r>
              <a:rPr lang="en-US" altLang="zh-CN" sz="2000" dirty="0">
                <a:latin typeface="华文黑体"/>
                <a:ea typeface="华文黑体"/>
              </a:rPr>
              <a:t>,</a:t>
            </a:r>
            <a:r>
              <a:rPr lang="zh-CN" altLang="en-US" sz="2000" dirty="0" smtClean="0">
                <a:latin typeface="华文黑体"/>
                <a:ea typeface="华文黑体"/>
              </a:rPr>
              <a:t>企业便可用这些销售和</a:t>
            </a:r>
            <a:r>
              <a:rPr lang="zh-CN" altLang="en-US" sz="2000" dirty="0">
                <a:latin typeface="华文黑体"/>
                <a:ea typeface="华文黑体"/>
              </a:rPr>
              <a:t>成本数据来分析新产品的财务吸引力</a:t>
            </a:r>
            <a:r>
              <a:rPr lang="en-US" altLang="zh-CN" sz="2000" dirty="0">
                <a:latin typeface="华文黑体"/>
                <a:ea typeface="华文黑体"/>
              </a:rPr>
              <a:t>.</a:t>
            </a:r>
            <a:endParaRPr lang="en-US" altLang="zh-CN" sz="2000" dirty="0" smtClean="0">
              <a:latin typeface="华文黑体"/>
              <a:ea typeface="华文黑体"/>
            </a:endParaRPr>
          </a:p>
        </p:txBody>
      </p:sp>
    </p:spTree>
    <p:extLst>
      <p:ext uri="{BB962C8B-B14F-4D97-AF65-F5344CB8AC3E}">
        <p14:creationId xmlns:p14="http://schemas.microsoft.com/office/powerpoint/2010/main" val="240721305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057247"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新产品开发战略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2" y="611977"/>
            <a:ext cx="8195735" cy="3293209"/>
          </a:xfrm>
          <a:prstGeom prst="rect">
            <a:avLst/>
          </a:prstGeom>
          <a:noFill/>
        </p:spPr>
        <p:txBody>
          <a:bodyPr wrap="square" rtlCol="0">
            <a:spAutoFit/>
          </a:bodyPr>
          <a:lstStyle/>
          <a:p>
            <a:r>
              <a:rPr lang="zh-CN" altLang="en-US" sz="2400" dirty="0">
                <a:latin typeface="华文黑体"/>
                <a:ea typeface="华文黑体"/>
              </a:rPr>
              <a:t>七、产品开发</a:t>
            </a:r>
          </a:p>
          <a:p>
            <a:pPr indent="541338"/>
            <a:r>
              <a:rPr lang="zh-CN" altLang="en-US" sz="2400" dirty="0">
                <a:latin typeface="华文黑体"/>
                <a:ea typeface="华文黑体"/>
              </a:rPr>
              <a:t>开发产品大致有以下两种方式</a:t>
            </a:r>
            <a:r>
              <a:rPr lang="en-US" altLang="zh-CN" sz="24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现有的各个部门之间进行配合来进行新产品的开发</a:t>
            </a:r>
            <a:r>
              <a:rPr lang="en-US" altLang="zh-CN" sz="2000" dirty="0">
                <a:latin typeface="华文黑体"/>
                <a:ea typeface="华文黑体"/>
              </a:rPr>
              <a:t>,</a:t>
            </a:r>
            <a:r>
              <a:rPr lang="zh-CN" altLang="en-US" sz="2000" dirty="0">
                <a:latin typeface="华文黑体"/>
                <a:ea typeface="华文黑体"/>
              </a:rPr>
              <a:t>例如研发部门、</a:t>
            </a:r>
            <a:r>
              <a:rPr lang="zh-CN" altLang="en-US" sz="2000" dirty="0" smtClean="0">
                <a:latin typeface="华文黑体"/>
                <a:ea typeface="华文黑体"/>
              </a:rPr>
              <a:t>一线销售部门</a:t>
            </a:r>
            <a:r>
              <a:rPr lang="en-US" altLang="zh-CN" sz="2000" dirty="0" smtClean="0">
                <a:latin typeface="华文黑体"/>
                <a:ea typeface="华文黑体"/>
              </a:rPr>
              <a:t>(</a:t>
            </a:r>
            <a:r>
              <a:rPr lang="zh-CN" altLang="en-US" sz="2000" dirty="0">
                <a:latin typeface="华文黑体"/>
                <a:ea typeface="华文黑体"/>
              </a:rPr>
              <a:t>提供消费者的反映</a:t>
            </a:r>
            <a:r>
              <a:rPr lang="en-US" altLang="zh-CN" sz="2000" dirty="0">
                <a:latin typeface="华文黑体"/>
                <a:ea typeface="华文黑体"/>
              </a:rPr>
              <a:t>)</a:t>
            </a:r>
            <a:r>
              <a:rPr lang="zh-CN" altLang="en-US" sz="2000" dirty="0">
                <a:latin typeface="华文黑体"/>
                <a:ea typeface="华文黑体"/>
              </a:rPr>
              <a:t>以及市场调查部门等</a:t>
            </a:r>
            <a:r>
              <a:rPr lang="en-US" altLang="zh-CN" sz="2000" dirty="0">
                <a:latin typeface="华文黑体"/>
                <a:ea typeface="华文黑体"/>
              </a:rPr>
              <a:t>,</a:t>
            </a:r>
            <a:r>
              <a:rPr lang="zh-CN" altLang="en-US" sz="2000" dirty="0">
                <a:latin typeface="华文黑体"/>
                <a:ea typeface="华文黑体"/>
              </a:rPr>
              <a:t>同时也包括生产的各个环节、各个部门之间</a:t>
            </a:r>
            <a:r>
              <a:rPr lang="zh-CN" altLang="en-US" sz="2000" dirty="0" smtClean="0">
                <a:latin typeface="华文黑体"/>
                <a:ea typeface="华文黑体"/>
              </a:rPr>
              <a:t>相互配合</a:t>
            </a:r>
            <a:r>
              <a:rPr lang="en-US" altLang="zh-CN" sz="2000" dirty="0">
                <a:latin typeface="华文黑体"/>
                <a:ea typeface="华文黑体"/>
              </a:rPr>
              <a:t>,</a:t>
            </a:r>
            <a:r>
              <a:rPr lang="zh-CN" altLang="en-US" sz="2000" dirty="0">
                <a:latin typeface="华文黑体"/>
                <a:ea typeface="华文黑体"/>
              </a:rPr>
              <a:t>在原有分工的基础上共同开发产品</a:t>
            </a:r>
            <a:r>
              <a:rPr lang="en-US" altLang="zh-CN" sz="2000" dirty="0">
                <a:latin typeface="华文黑体"/>
                <a:ea typeface="华文黑体"/>
              </a:rPr>
              <a:t>.</a:t>
            </a:r>
            <a:r>
              <a:rPr lang="zh-CN" altLang="en-US" sz="2000" dirty="0" smtClean="0">
                <a:latin typeface="华文黑体"/>
                <a:ea typeface="华文黑体"/>
              </a:rPr>
              <a:t>这种方式一方面需要企业内部各部门之间相互协调</a:t>
            </a:r>
            <a:r>
              <a:rPr lang="en-US" altLang="zh-CN" sz="2000" dirty="0">
                <a:latin typeface="华文黑体"/>
                <a:ea typeface="华文黑体"/>
              </a:rPr>
              <a:t>,</a:t>
            </a:r>
            <a:r>
              <a:rPr lang="zh-CN" altLang="en-US" sz="2000" dirty="0">
                <a:latin typeface="华文黑体"/>
                <a:ea typeface="华文黑体"/>
              </a:rPr>
              <a:t>另一方面比较适合于产品的创新程度并不是特别高的情况</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成立开发小组</a:t>
            </a:r>
            <a:r>
              <a:rPr lang="en-US" altLang="zh-CN" sz="2000" dirty="0">
                <a:latin typeface="华文黑体"/>
                <a:ea typeface="华文黑体"/>
              </a:rPr>
              <a:t>.</a:t>
            </a:r>
            <a:r>
              <a:rPr lang="zh-CN" altLang="en-US" sz="2000" dirty="0">
                <a:latin typeface="华文黑体"/>
                <a:ea typeface="华文黑体"/>
              </a:rPr>
              <a:t>开发小组不隶属某一个部门</a:t>
            </a:r>
            <a:r>
              <a:rPr lang="en-US" altLang="zh-CN" sz="2000" dirty="0">
                <a:latin typeface="华文黑体"/>
                <a:ea typeface="华文黑体"/>
              </a:rPr>
              <a:t>,</a:t>
            </a:r>
            <a:r>
              <a:rPr lang="zh-CN" altLang="en-US" sz="2000" dirty="0">
                <a:latin typeface="华文黑体"/>
                <a:ea typeface="华文黑体"/>
              </a:rPr>
              <a:t>小组人员可能来自各个部门</a:t>
            </a:r>
            <a:r>
              <a:rPr lang="en-US" altLang="zh-CN" sz="2000" dirty="0">
                <a:latin typeface="华文黑体"/>
                <a:ea typeface="华文黑体"/>
              </a:rPr>
              <a:t>.</a:t>
            </a:r>
            <a:r>
              <a:rPr lang="zh-CN" altLang="en-US" sz="2000" dirty="0" smtClean="0">
                <a:latin typeface="华文黑体"/>
                <a:ea typeface="华文黑体"/>
              </a:rPr>
              <a:t>这些小组有时</a:t>
            </a:r>
            <a:r>
              <a:rPr lang="zh-CN" altLang="en-US" sz="2000" dirty="0">
                <a:latin typeface="华文黑体"/>
                <a:ea typeface="华文黑体"/>
              </a:rPr>
              <a:t>是短期的</a:t>
            </a:r>
            <a:r>
              <a:rPr lang="en-US" altLang="zh-CN" sz="2000" dirty="0">
                <a:latin typeface="华文黑体"/>
                <a:ea typeface="华文黑体"/>
              </a:rPr>
              <a:t>,</a:t>
            </a:r>
            <a:r>
              <a:rPr lang="zh-CN" altLang="en-US" sz="2000" dirty="0">
                <a:latin typeface="华文黑体"/>
                <a:ea typeface="华文黑体"/>
              </a:rPr>
              <a:t>甚至是不固定的</a:t>
            </a:r>
            <a:r>
              <a:rPr lang="en-US" altLang="zh-CN" sz="2000" dirty="0">
                <a:latin typeface="华文黑体"/>
                <a:ea typeface="华文黑体"/>
              </a:rPr>
              <a:t>,</a:t>
            </a:r>
            <a:r>
              <a:rPr lang="zh-CN" altLang="en-US" sz="2000" dirty="0">
                <a:latin typeface="华文黑体"/>
                <a:ea typeface="华文黑体"/>
              </a:rPr>
              <a:t>由企业拨出经费专门支持其进行产品开发</a:t>
            </a:r>
            <a:r>
              <a:rPr lang="en-US" altLang="zh-CN" sz="2000" dirty="0">
                <a:latin typeface="华文黑体"/>
                <a:ea typeface="华文黑体"/>
              </a:rPr>
              <a:t>,</a:t>
            </a:r>
            <a:r>
              <a:rPr lang="zh-CN" altLang="en-US" sz="2000" dirty="0">
                <a:latin typeface="华文黑体"/>
                <a:ea typeface="华文黑体"/>
              </a:rPr>
              <a:t>这种方式</a:t>
            </a:r>
            <a:r>
              <a:rPr lang="zh-CN" altLang="en-US" sz="2000" dirty="0" smtClean="0">
                <a:latin typeface="华文黑体"/>
                <a:ea typeface="华文黑体"/>
              </a:rPr>
              <a:t>在国</a:t>
            </a:r>
            <a:r>
              <a:rPr lang="zh-CN" altLang="en-US" sz="2000" dirty="0">
                <a:latin typeface="华文黑体"/>
                <a:ea typeface="华文黑体"/>
              </a:rPr>
              <a:t>外的大企业里边是比较常见的</a:t>
            </a:r>
            <a:r>
              <a:rPr lang="en-US" altLang="zh-CN" sz="2000" dirty="0">
                <a:latin typeface="华文黑体"/>
                <a:ea typeface="华文黑体"/>
              </a:rPr>
              <a:t>.</a:t>
            </a:r>
            <a:endParaRPr lang="en-US" altLang="zh-CN" sz="2000" dirty="0" smtClean="0">
              <a:latin typeface="华文黑体"/>
              <a:ea typeface="华文黑体"/>
            </a:endParaRPr>
          </a:p>
        </p:txBody>
      </p:sp>
    </p:spTree>
    <p:extLst>
      <p:ext uri="{BB962C8B-B14F-4D97-AF65-F5344CB8AC3E}">
        <p14:creationId xmlns:p14="http://schemas.microsoft.com/office/powerpoint/2010/main" val="117733349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057247"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新产品开发战略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2" y="611977"/>
            <a:ext cx="8195735" cy="4154983"/>
          </a:xfrm>
          <a:prstGeom prst="rect">
            <a:avLst/>
          </a:prstGeom>
          <a:noFill/>
        </p:spPr>
        <p:txBody>
          <a:bodyPr wrap="square" rtlCol="0">
            <a:spAutoFit/>
          </a:bodyPr>
          <a:lstStyle/>
          <a:p>
            <a:r>
              <a:rPr lang="zh-CN" altLang="en-US" sz="2400" dirty="0">
                <a:latin typeface="华文黑体"/>
                <a:ea typeface="华文黑体"/>
              </a:rPr>
              <a:t>八、市场试销</a:t>
            </a:r>
          </a:p>
          <a:p>
            <a:pPr indent="541338"/>
            <a:endParaRPr lang="en-US" altLang="zh-CN" sz="2000" dirty="0" smtClean="0">
              <a:latin typeface="华文黑体"/>
              <a:ea typeface="华文黑体"/>
            </a:endParaRPr>
          </a:p>
          <a:p>
            <a:pPr indent="541338"/>
            <a:r>
              <a:rPr lang="zh-CN" altLang="en-US" sz="2000" dirty="0" smtClean="0">
                <a:latin typeface="华文黑体"/>
                <a:ea typeface="华文黑体"/>
              </a:rPr>
              <a:t>一般而</a:t>
            </a:r>
            <a:r>
              <a:rPr lang="zh-CN" altLang="en-US" sz="2000" dirty="0">
                <a:latin typeface="华文黑体"/>
                <a:ea typeface="华文黑体"/>
              </a:rPr>
              <a:t>言</a:t>
            </a:r>
            <a:r>
              <a:rPr lang="en-US" altLang="zh-CN" sz="2000" dirty="0">
                <a:latin typeface="华文黑体"/>
                <a:ea typeface="华文黑体"/>
              </a:rPr>
              <a:t>,</a:t>
            </a:r>
            <a:r>
              <a:rPr lang="zh-CN" altLang="en-US" sz="2000" dirty="0">
                <a:latin typeface="华文黑体"/>
                <a:ea typeface="华文黑体"/>
              </a:rPr>
              <a:t>相对于企业来说投资小的项目</a:t>
            </a:r>
            <a:r>
              <a:rPr lang="en-US" altLang="zh-CN" sz="2000" dirty="0">
                <a:latin typeface="华文黑体"/>
                <a:ea typeface="华文黑体"/>
              </a:rPr>
              <a:t>,</a:t>
            </a:r>
            <a:r>
              <a:rPr lang="zh-CN" altLang="en-US" sz="2000" dirty="0">
                <a:latin typeface="华文黑体"/>
                <a:ea typeface="华文黑体"/>
              </a:rPr>
              <a:t>或者变动不大的产品可以不进行试销</a:t>
            </a:r>
            <a:r>
              <a:rPr lang="en-US" altLang="zh-CN" sz="2000" dirty="0">
                <a:latin typeface="华文黑体"/>
                <a:ea typeface="华文黑体"/>
              </a:rPr>
              <a:t>.</a:t>
            </a:r>
            <a:r>
              <a:rPr lang="zh-CN" altLang="en-US" sz="2000" dirty="0" smtClean="0">
                <a:latin typeface="华文黑体"/>
                <a:ea typeface="华文黑体"/>
              </a:rPr>
              <a:t>但是</a:t>
            </a:r>
            <a:r>
              <a:rPr lang="en-US" altLang="zh-CN" sz="2000" dirty="0">
                <a:latin typeface="华文黑体"/>
                <a:ea typeface="华文黑体"/>
              </a:rPr>
              <a:t>,</a:t>
            </a:r>
            <a:r>
              <a:rPr lang="zh-CN" altLang="en-US" sz="2000" dirty="0">
                <a:latin typeface="华文黑体"/>
                <a:ea typeface="华文黑体"/>
              </a:rPr>
              <a:t>投资大的项目</a:t>
            </a:r>
            <a:r>
              <a:rPr lang="en-US" altLang="zh-CN" sz="2000" dirty="0">
                <a:latin typeface="华文黑体"/>
                <a:ea typeface="华文黑体"/>
              </a:rPr>
              <a:t>,</a:t>
            </a:r>
            <a:r>
              <a:rPr lang="zh-CN" altLang="en-US" sz="2000" dirty="0">
                <a:latin typeface="华文黑体"/>
                <a:ea typeface="华文黑体"/>
              </a:rPr>
              <a:t>必须进行试销</a:t>
            </a:r>
            <a:r>
              <a:rPr lang="en-US" altLang="zh-CN" sz="2000" dirty="0">
                <a:latin typeface="华文黑体"/>
                <a:ea typeface="华文黑体"/>
              </a:rPr>
              <a:t>.</a:t>
            </a:r>
            <a:r>
              <a:rPr lang="zh-CN" altLang="en-US" sz="2000" dirty="0">
                <a:latin typeface="华文黑体"/>
                <a:ea typeface="华文黑体"/>
              </a:rPr>
              <a:t>试销的目的是确认市场对产品的反应、</a:t>
            </a:r>
            <a:r>
              <a:rPr lang="zh-CN" altLang="en-US" sz="2000" dirty="0" smtClean="0">
                <a:latin typeface="华文黑体"/>
                <a:ea typeface="华文黑体"/>
              </a:rPr>
              <a:t>估计预定营销组</a:t>
            </a:r>
            <a:r>
              <a:rPr lang="zh-CN" altLang="en-US" sz="2000" dirty="0">
                <a:latin typeface="华文黑体"/>
                <a:ea typeface="华文黑体"/>
              </a:rPr>
              <a:t>合的优缺点以及减少产品开发错误的风险</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确认市场对产品的反应</a:t>
            </a:r>
            <a:r>
              <a:rPr lang="en-US" altLang="zh-CN" sz="2000" dirty="0" smtClean="0">
                <a:latin typeface="华文黑体"/>
                <a:ea typeface="华文黑体"/>
              </a:rPr>
              <a:t>.</a:t>
            </a:r>
            <a:r>
              <a:rPr lang="zh-CN" altLang="en-US" sz="2000" dirty="0">
                <a:latin typeface="华文黑体"/>
                <a:ea typeface="华文黑体"/>
              </a:rPr>
              <a:t>对于一个产品</a:t>
            </a:r>
            <a:r>
              <a:rPr lang="en-US" altLang="zh-CN" sz="2000" dirty="0">
                <a:latin typeface="华文黑体"/>
                <a:ea typeface="华文黑体"/>
              </a:rPr>
              <a:t>,</a:t>
            </a:r>
            <a:r>
              <a:rPr lang="zh-CN" altLang="en-US" sz="2000" dirty="0">
                <a:latin typeface="华文黑体"/>
                <a:ea typeface="华文黑体"/>
              </a:rPr>
              <a:t>消费者是认可还是不认可</a:t>
            </a:r>
            <a:r>
              <a:rPr lang="en-US" altLang="zh-CN" sz="2000" dirty="0">
                <a:latin typeface="华文黑体"/>
                <a:ea typeface="华文黑体"/>
              </a:rPr>
              <a:t>,</a:t>
            </a:r>
            <a:r>
              <a:rPr lang="zh-CN" altLang="en-US" sz="2000" dirty="0">
                <a:latin typeface="华文黑体"/>
                <a:ea typeface="华文黑体"/>
              </a:rPr>
              <a:t>消费</a:t>
            </a:r>
            <a:r>
              <a:rPr lang="zh-CN" altLang="en-US" sz="2000" dirty="0" smtClean="0">
                <a:latin typeface="华文黑体"/>
                <a:ea typeface="华文黑体"/>
              </a:rPr>
              <a:t>者的满意度</a:t>
            </a:r>
            <a:r>
              <a:rPr lang="zh-CN" altLang="en-US" sz="2000" dirty="0">
                <a:latin typeface="华文黑体"/>
                <a:ea typeface="华文黑体"/>
              </a:rPr>
              <a:t>如何</a:t>
            </a:r>
            <a:r>
              <a:rPr lang="en-US" altLang="zh-CN" sz="2000" dirty="0">
                <a:latin typeface="华文黑体"/>
                <a:ea typeface="华文黑体"/>
              </a:rPr>
              <a:t>,</a:t>
            </a:r>
            <a:r>
              <a:rPr lang="zh-CN" altLang="en-US" sz="2000" dirty="0">
                <a:latin typeface="华文黑体"/>
                <a:ea typeface="华文黑体"/>
              </a:rPr>
              <a:t>这些都需要通过试销来反映</a:t>
            </a:r>
            <a:r>
              <a:rPr lang="en-US" altLang="zh-CN" sz="2000" dirty="0">
                <a:latin typeface="华文黑体"/>
                <a:ea typeface="华文黑体"/>
              </a:rPr>
              <a:t>.</a:t>
            </a:r>
            <a:endParaRPr lang="en-US" altLang="zh-CN" sz="2000" dirty="0" smtClean="0">
              <a:latin typeface="华文黑体"/>
              <a:ea typeface="华文黑体"/>
            </a:endParaRP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估计预定营销组合的优缺点</a:t>
            </a:r>
            <a:r>
              <a:rPr lang="en-US" altLang="zh-CN" sz="2000" dirty="0">
                <a:latin typeface="华文黑体"/>
                <a:ea typeface="华文黑体"/>
              </a:rPr>
              <a:t>.</a:t>
            </a:r>
            <a:r>
              <a:rPr lang="zh-CN" altLang="en-US" sz="2000" dirty="0">
                <a:latin typeface="华文黑体"/>
                <a:ea typeface="华文黑体"/>
              </a:rPr>
              <a:t>任何一个产品</a:t>
            </a:r>
            <a:r>
              <a:rPr lang="en-US" altLang="zh-CN" sz="2000" dirty="0">
                <a:latin typeface="华文黑体"/>
                <a:ea typeface="华文黑体"/>
              </a:rPr>
              <a:t>,</a:t>
            </a:r>
            <a:r>
              <a:rPr lang="zh-CN" altLang="en-US" sz="2000" dirty="0">
                <a:latin typeface="华文黑体"/>
                <a:ea typeface="华文黑体"/>
              </a:rPr>
              <a:t>总是要通过一定的渠道、</a:t>
            </a:r>
            <a:r>
              <a:rPr lang="zh-CN" altLang="en-US" sz="2000" dirty="0" smtClean="0">
                <a:latin typeface="华文黑体"/>
                <a:ea typeface="华文黑体"/>
              </a:rPr>
              <a:t>一定的方式销售</a:t>
            </a:r>
            <a:r>
              <a:rPr lang="zh-CN" altLang="en-US" sz="2000" dirty="0">
                <a:latin typeface="华文黑体"/>
                <a:ea typeface="华文黑体"/>
              </a:rPr>
              <a:t>出去</a:t>
            </a:r>
            <a:r>
              <a:rPr lang="en-US" altLang="zh-CN" sz="2000" dirty="0">
                <a:latin typeface="华文黑体"/>
                <a:ea typeface="华文黑体"/>
              </a:rPr>
              <a:t>,</a:t>
            </a:r>
            <a:r>
              <a:rPr lang="zh-CN" altLang="en-US" sz="2000" dirty="0">
                <a:latin typeface="华文黑体"/>
                <a:ea typeface="华文黑体"/>
              </a:rPr>
              <a:t>这时可以通过试销来考察营销组合的各个方面</a:t>
            </a:r>
            <a:r>
              <a:rPr lang="en-US" altLang="zh-CN" sz="2000" dirty="0">
                <a:latin typeface="华文黑体"/>
                <a:ea typeface="华文黑体"/>
              </a:rPr>
              <a:t>(</a:t>
            </a:r>
            <a:r>
              <a:rPr lang="zh-CN" altLang="en-US" sz="2000" dirty="0">
                <a:latin typeface="华文黑体"/>
                <a:ea typeface="华文黑体"/>
              </a:rPr>
              <a:t>促销方式、定价等</a:t>
            </a:r>
            <a:r>
              <a:rPr lang="en-US" altLang="zh-CN" sz="2000" dirty="0">
                <a:latin typeface="华文黑体"/>
                <a:ea typeface="华文黑体"/>
              </a:rPr>
              <a:t>)</a:t>
            </a:r>
            <a:r>
              <a:rPr lang="zh-CN" altLang="en-US" sz="2000" dirty="0" smtClean="0">
                <a:latin typeface="华文黑体"/>
                <a:ea typeface="华文黑体"/>
              </a:rPr>
              <a:t>是否有机地协调起</a:t>
            </a:r>
            <a:r>
              <a:rPr lang="zh-CN" altLang="en-US" sz="2000" dirty="0">
                <a:latin typeface="华文黑体"/>
                <a:ea typeface="华文黑体"/>
              </a:rPr>
              <a:t>来</a:t>
            </a:r>
            <a:r>
              <a:rPr lang="en-US" altLang="zh-CN" sz="2000" dirty="0">
                <a:latin typeface="华文黑体"/>
                <a:ea typeface="华文黑体"/>
              </a:rPr>
              <a:t>,</a:t>
            </a:r>
            <a:r>
              <a:rPr lang="zh-CN" altLang="en-US" sz="2000" dirty="0">
                <a:latin typeface="华文黑体"/>
                <a:ea typeface="华文黑体"/>
              </a:rPr>
              <a:t>考察营销组合的优缺点</a:t>
            </a:r>
            <a:r>
              <a:rPr lang="en-US" altLang="zh-CN" sz="2000" dirty="0">
                <a:latin typeface="华文黑体"/>
                <a:ea typeface="华文黑体"/>
              </a:rPr>
              <a:t>,</a:t>
            </a:r>
            <a:r>
              <a:rPr lang="zh-CN" altLang="en-US" sz="2000" dirty="0">
                <a:latin typeface="华文黑体"/>
                <a:ea typeface="华文黑体"/>
              </a:rPr>
              <a:t>并进行相应的调整</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减少产品开发错误的风险</a:t>
            </a:r>
            <a:r>
              <a:rPr lang="en-US" altLang="zh-CN" sz="2000" dirty="0" smtClean="0">
                <a:latin typeface="华文黑体"/>
                <a:ea typeface="华文黑体"/>
              </a:rPr>
              <a:t>.</a:t>
            </a:r>
            <a:r>
              <a:rPr lang="zh-CN" altLang="en-US" sz="2000" dirty="0">
                <a:latin typeface="华文黑体"/>
                <a:ea typeface="华文黑体"/>
              </a:rPr>
              <a:t>因为试销阶段没有进行大规模生产</a:t>
            </a:r>
            <a:r>
              <a:rPr lang="en-US" altLang="zh-CN" sz="2000" dirty="0">
                <a:latin typeface="华文黑体"/>
                <a:ea typeface="华文黑体"/>
              </a:rPr>
              <a:t>,</a:t>
            </a:r>
            <a:r>
              <a:rPr lang="zh-CN" altLang="en-US" sz="2000" dirty="0" smtClean="0">
                <a:latin typeface="华文黑体"/>
                <a:ea typeface="华文黑体"/>
              </a:rPr>
              <a:t>这时如果发现产品存在某些问题</a:t>
            </a:r>
            <a:r>
              <a:rPr lang="en-US" altLang="zh-CN" sz="2000" dirty="0">
                <a:latin typeface="华文黑体"/>
                <a:ea typeface="华文黑体"/>
              </a:rPr>
              <a:t>,</a:t>
            </a:r>
            <a:r>
              <a:rPr lang="zh-CN" altLang="en-US" sz="2000" dirty="0">
                <a:latin typeface="华文黑体"/>
                <a:ea typeface="华文黑体"/>
              </a:rPr>
              <a:t>可以及时更正</a:t>
            </a:r>
            <a:r>
              <a:rPr lang="en-US" altLang="zh-CN" sz="2000" dirty="0">
                <a:latin typeface="华文黑体"/>
                <a:ea typeface="华文黑体"/>
              </a:rPr>
              <a:t>,</a:t>
            </a:r>
            <a:r>
              <a:rPr lang="zh-CN" altLang="en-US" sz="2000" dirty="0">
                <a:latin typeface="华文黑体"/>
                <a:ea typeface="华文黑体"/>
              </a:rPr>
              <a:t>避免更大的损失</a:t>
            </a:r>
            <a:r>
              <a:rPr lang="en-US" altLang="zh-CN" sz="2000" dirty="0">
                <a:latin typeface="华文黑体"/>
                <a:ea typeface="华文黑体"/>
              </a:rPr>
              <a:t>.</a:t>
            </a:r>
            <a:endParaRPr lang="en-US" altLang="zh-CN" sz="2000" dirty="0" smtClean="0">
              <a:latin typeface="华文黑体"/>
              <a:ea typeface="华文黑体"/>
            </a:endParaRPr>
          </a:p>
        </p:txBody>
      </p:sp>
    </p:spTree>
    <p:extLst>
      <p:ext uri="{BB962C8B-B14F-4D97-AF65-F5344CB8AC3E}">
        <p14:creationId xmlns:p14="http://schemas.microsoft.com/office/powerpoint/2010/main" val="145798720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057247"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新产品开发战略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2" y="611977"/>
            <a:ext cx="8195735" cy="3231654"/>
          </a:xfrm>
          <a:prstGeom prst="rect">
            <a:avLst/>
          </a:prstGeom>
          <a:noFill/>
        </p:spPr>
        <p:txBody>
          <a:bodyPr wrap="square" rtlCol="0">
            <a:spAutoFit/>
          </a:bodyPr>
          <a:lstStyle/>
          <a:p>
            <a:r>
              <a:rPr lang="zh-CN" altLang="en-US" sz="2400" dirty="0" smtClean="0">
                <a:latin typeface="华文黑体"/>
                <a:ea typeface="华文黑体"/>
              </a:rPr>
              <a:t>九</a:t>
            </a:r>
            <a:r>
              <a:rPr lang="zh-CN" altLang="en-US" sz="2400" dirty="0">
                <a:latin typeface="华文黑体"/>
                <a:ea typeface="华文黑体"/>
              </a:rPr>
              <a:t>、正式上市</a:t>
            </a:r>
          </a:p>
          <a:p>
            <a:pPr indent="541338"/>
            <a:endParaRPr lang="en-US" altLang="zh-CN" sz="2000" dirty="0" smtClean="0">
              <a:latin typeface="华文黑体"/>
              <a:ea typeface="华文黑体"/>
            </a:endParaRPr>
          </a:p>
          <a:p>
            <a:pPr indent="541338"/>
            <a:r>
              <a:rPr lang="zh-CN" altLang="en-US" sz="2000" dirty="0" smtClean="0">
                <a:latin typeface="华文黑体"/>
                <a:ea typeface="华文黑体"/>
              </a:rPr>
              <a:t>产品在</a:t>
            </a:r>
            <a:r>
              <a:rPr lang="zh-CN" altLang="en-US" sz="2000" dirty="0">
                <a:latin typeface="华文黑体"/>
                <a:ea typeface="华文黑体"/>
              </a:rPr>
              <a:t>正式上市前</a:t>
            </a:r>
            <a:r>
              <a:rPr lang="en-US" altLang="zh-CN" sz="2000" dirty="0">
                <a:latin typeface="华文黑体"/>
                <a:ea typeface="华文黑体"/>
              </a:rPr>
              <a:t>,</a:t>
            </a:r>
            <a:r>
              <a:rPr lang="zh-CN" altLang="en-US" sz="2000" dirty="0">
                <a:latin typeface="华文黑体"/>
                <a:ea typeface="华文黑体"/>
              </a:rPr>
              <a:t>要有一个上市计划</a:t>
            </a:r>
            <a:r>
              <a:rPr lang="en-US" altLang="zh-CN" sz="2000" dirty="0">
                <a:latin typeface="华文黑体"/>
                <a:ea typeface="华文黑体"/>
              </a:rPr>
              <a:t>,</a:t>
            </a:r>
            <a:r>
              <a:rPr lang="zh-CN" altLang="en-US" sz="2000" dirty="0">
                <a:latin typeface="华文黑体"/>
                <a:ea typeface="华文黑体"/>
              </a:rPr>
              <a:t>包括研究上市方法、决定上市对象、促销方法</a:t>
            </a:r>
            <a:r>
              <a:rPr lang="zh-CN" altLang="en-US" sz="2000" dirty="0" smtClean="0">
                <a:latin typeface="华文黑体"/>
                <a:ea typeface="华文黑体"/>
              </a:rPr>
              <a:t>、上市途径以及进行销售追踪</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研究上市方法</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决定上市对象</a:t>
            </a:r>
            <a:r>
              <a:rPr lang="en-US" altLang="zh-CN" sz="2000" dirty="0">
                <a:latin typeface="华文黑体"/>
                <a:ea typeface="华文黑体"/>
              </a:rPr>
              <a:t>(</a:t>
            </a:r>
            <a:r>
              <a:rPr lang="zh-CN" altLang="en-US" sz="2000" dirty="0">
                <a:latin typeface="华文黑体"/>
                <a:ea typeface="华文黑体"/>
              </a:rPr>
              <a:t>产品上市后是哪些消费者使用这些产品</a:t>
            </a:r>
            <a:r>
              <a:rPr lang="en-US" altLang="zh-CN" sz="2000" dirty="0">
                <a:latin typeface="华文黑体"/>
                <a:ea typeface="华文黑体"/>
              </a:rPr>
              <a:t>)</a:t>
            </a:r>
            <a:r>
              <a:rPr lang="zh-CN" altLang="en-US" sz="2000" dirty="0">
                <a:latin typeface="华文黑体"/>
                <a:ea typeface="华文黑体"/>
              </a:rPr>
              <a:t>、促销方法</a:t>
            </a:r>
            <a:r>
              <a:rPr lang="en-US" altLang="zh-CN" sz="2000" dirty="0">
                <a:latin typeface="华文黑体"/>
                <a:ea typeface="华文黑体"/>
              </a:rPr>
              <a:t>(</a:t>
            </a:r>
            <a:r>
              <a:rPr lang="zh-CN" altLang="en-US" sz="2000" dirty="0">
                <a:latin typeface="华文黑体"/>
                <a:ea typeface="华文黑体"/>
              </a:rPr>
              <a:t>采取什么样</a:t>
            </a:r>
            <a:r>
              <a:rPr lang="zh-CN" altLang="en-US" sz="2000" dirty="0" smtClean="0">
                <a:latin typeface="华文黑体"/>
                <a:ea typeface="华文黑体"/>
              </a:rPr>
              <a:t>的方式来进行促销</a:t>
            </a:r>
            <a:r>
              <a:rPr lang="en-US" altLang="zh-CN" sz="2000" dirty="0">
                <a:latin typeface="华文黑体"/>
                <a:ea typeface="华文黑体"/>
              </a:rPr>
              <a:t>)</a:t>
            </a:r>
            <a:r>
              <a:rPr lang="zh-CN" altLang="en-US" sz="2000" dirty="0">
                <a:latin typeface="华文黑体"/>
                <a:ea typeface="华文黑体"/>
              </a:rPr>
              <a:t>、上市途径</a:t>
            </a:r>
            <a:r>
              <a:rPr lang="en-US" altLang="zh-CN" sz="2000" dirty="0">
                <a:latin typeface="华文黑体"/>
                <a:ea typeface="华文黑体"/>
              </a:rPr>
              <a:t>(</a:t>
            </a:r>
            <a:r>
              <a:rPr lang="zh-CN" altLang="en-US" sz="2000" dirty="0">
                <a:latin typeface="华文黑体"/>
                <a:ea typeface="华文黑体"/>
              </a:rPr>
              <a:t>直销还是代理</a:t>
            </a:r>
            <a:r>
              <a:rPr lang="en-US" altLang="zh-CN" sz="2000" dirty="0">
                <a:latin typeface="华文黑体"/>
                <a:ea typeface="华文黑体"/>
              </a:rPr>
              <a:t>)</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进行销售追踪</a:t>
            </a:r>
            <a:r>
              <a:rPr lang="en-US" altLang="zh-CN" sz="2000" dirty="0">
                <a:latin typeface="华文黑体"/>
                <a:ea typeface="华文黑体"/>
              </a:rPr>
              <a:t>.</a:t>
            </a:r>
            <a:r>
              <a:rPr lang="zh-CN" altLang="en-US" sz="2000" dirty="0">
                <a:latin typeface="华文黑体"/>
                <a:ea typeface="华文黑体"/>
              </a:rPr>
              <a:t>产品上市之后</a:t>
            </a:r>
            <a:r>
              <a:rPr lang="en-US" altLang="zh-CN" sz="2000" dirty="0">
                <a:latin typeface="华文黑体"/>
                <a:ea typeface="华文黑体"/>
              </a:rPr>
              <a:t>,</a:t>
            </a:r>
            <a:r>
              <a:rPr lang="zh-CN" altLang="en-US" sz="2000" dirty="0">
                <a:latin typeface="华文黑体"/>
                <a:ea typeface="华文黑体"/>
              </a:rPr>
              <a:t>需要了解其在一定时期</a:t>
            </a:r>
            <a:r>
              <a:rPr lang="en-US" altLang="zh-CN" sz="2000" dirty="0">
                <a:latin typeface="华文黑体"/>
                <a:ea typeface="华文黑体"/>
              </a:rPr>
              <a:t>(</a:t>
            </a:r>
            <a:r>
              <a:rPr lang="zh-CN" altLang="en-US" sz="2000" dirty="0">
                <a:latin typeface="华文黑体"/>
                <a:ea typeface="华文黑体"/>
              </a:rPr>
              <a:t>一天、一周、一月</a:t>
            </a:r>
            <a:r>
              <a:rPr lang="en-US" altLang="zh-CN" sz="2000" dirty="0">
                <a:latin typeface="华文黑体"/>
                <a:ea typeface="华文黑体"/>
              </a:rPr>
              <a:t>)</a:t>
            </a:r>
            <a:r>
              <a:rPr lang="zh-CN" altLang="en-US" sz="2000" dirty="0" smtClean="0">
                <a:latin typeface="华文黑体"/>
                <a:ea typeface="华文黑体"/>
              </a:rPr>
              <a:t>内能销售到什么样</a:t>
            </a:r>
            <a:r>
              <a:rPr lang="zh-CN" altLang="en-US" sz="2000" dirty="0">
                <a:latin typeface="华文黑体"/>
                <a:ea typeface="华文黑体"/>
              </a:rPr>
              <a:t>的水平</a:t>
            </a:r>
            <a:r>
              <a:rPr lang="en-US" altLang="zh-CN" sz="2000" dirty="0">
                <a:latin typeface="华文黑体"/>
                <a:ea typeface="华文黑体"/>
              </a:rPr>
              <a:t>,</a:t>
            </a:r>
            <a:r>
              <a:rPr lang="zh-CN" altLang="en-US" sz="2000" dirty="0">
                <a:latin typeface="华文黑体"/>
                <a:ea typeface="华文黑体"/>
              </a:rPr>
              <a:t>了解其销售走向</a:t>
            </a:r>
            <a:r>
              <a:rPr lang="en-US" altLang="zh-CN" sz="2000" dirty="0">
                <a:latin typeface="华文黑体"/>
                <a:ea typeface="华文黑体"/>
              </a:rPr>
              <a:t>,</a:t>
            </a:r>
            <a:r>
              <a:rPr lang="zh-CN" altLang="en-US" sz="2000" dirty="0">
                <a:latin typeface="华文黑体"/>
                <a:ea typeface="华文黑体"/>
              </a:rPr>
              <a:t>及时调整策略</a:t>
            </a:r>
            <a:r>
              <a:rPr lang="en-US" altLang="zh-CN" sz="2000" dirty="0">
                <a:latin typeface="华文黑体"/>
                <a:ea typeface="华文黑体"/>
              </a:rPr>
              <a:t>,</a:t>
            </a:r>
            <a:r>
              <a:rPr lang="zh-CN" altLang="en-US" sz="2000" dirty="0">
                <a:latin typeface="华文黑体"/>
                <a:ea typeface="华文黑体"/>
              </a:rPr>
              <a:t>因为不同产品的销售量、销售额曲线是</a:t>
            </a:r>
            <a:r>
              <a:rPr lang="zh-CN" altLang="en-US" sz="2000" dirty="0" smtClean="0">
                <a:latin typeface="华文黑体"/>
                <a:ea typeface="华文黑体"/>
              </a:rPr>
              <a:t>不同的</a:t>
            </a:r>
            <a:endParaRPr lang="en-US" altLang="zh-CN" sz="2000" dirty="0" smtClean="0">
              <a:latin typeface="华文黑体"/>
              <a:ea typeface="华文黑体"/>
            </a:endParaRPr>
          </a:p>
        </p:txBody>
      </p:sp>
    </p:spTree>
    <p:extLst>
      <p:ext uri="{BB962C8B-B14F-4D97-AF65-F5344CB8AC3E}">
        <p14:creationId xmlns:p14="http://schemas.microsoft.com/office/powerpoint/2010/main" val="342606742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3765450" y="2019876"/>
            <a:ext cx="3467616"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产品生命周期战略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67922" y="604464"/>
            <a:ext cx="151107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第二节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3615665778"/>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467616"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产品生命周期战略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2" y="611977"/>
            <a:ext cx="8195735" cy="4154983"/>
          </a:xfrm>
          <a:prstGeom prst="rect">
            <a:avLst/>
          </a:prstGeom>
          <a:noFill/>
        </p:spPr>
        <p:txBody>
          <a:bodyPr wrap="square" rtlCol="0">
            <a:spAutoFit/>
          </a:bodyPr>
          <a:lstStyle/>
          <a:p>
            <a:r>
              <a:rPr lang="zh-CN" altLang="en-US" sz="2400" dirty="0">
                <a:latin typeface="华文黑体"/>
                <a:ea typeface="华文黑体"/>
              </a:rPr>
              <a:t>一、概述</a:t>
            </a:r>
            <a:endParaRPr lang="en-US" altLang="zh-CN" sz="2000" dirty="0" smtClean="0">
              <a:latin typeface="华文黑体"/>
              <a:ea typeface="华文黑体"/>
            </a:endParaRPr>
          </a:p>
          <a:p>
            <a:pPr indent="627063"/>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产品生命周期</a:t>
            </a:r>
          </a:p>
          <a:p>
            <a:pPr indent="627063"/>
            <a:r>
              <a:rPr lang="zh-CN" altLang="en-US" sz="2000" dirty="0">
                <a:latin typeface="华文黑体"/>
                <a:ea typeface="华文黑体"/>
              </a:rPr>
              <a:t>产品生命周期有五个不同的阶段</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产品开发期</a:t>
            </a:r>
            <a:r>
              <a:rPr lang="en-US" altLang="zh-CN" sz="2000" dirty="0">
                <a:latin typeface="华文黑体"/>
                <a:ea typeface="华文黑体"/>
              </a:rPr>
              <a:t>:</a:t>
            </a:r>
            <a:r>
              <a:rPr lang="zh-CN" altLang="en-US" sz="2000" dirty="0">
                <a:latin typeface="华文黑体"/>
                <a:ea typeface="华文黑体"/>
              </a:rPr>
              <a:t>始于企业找到并开发新产品构思</a:t>
            </a:r>
            <a:r>
              <a:rPr lang="en-US" altLang="zh-CN" sz="2000" dirty="0">
                <a:latin typeface="华文黑体"/>
                <a:ea typeface="华文黑体"/>
              </a:rPr>
              <a:t>.</a:t>
            </a:r>
            <a:r>
              <a:rPr lang="zh-CN" altLang="en-US" sz="2000" dirty="0">
                <a:latin typeface="华文黑体"/>
                <a:ea typeface="华文黑体"/>
              </a:rPr>
              <a:t>在产品开发期</a:t>
            </a:r>
            <a:r>
              <a:rPr lang="en-US" altLang="zh-CN" sz="2000" dirty="0" smtClean="0">
                <a:latin typeface="华文黑体"/>
                <a:ea typeface="华文黑体"/>
              </a:rPr>
              <a:t>,</a:t>
            </a:r>
          </a:p>
          <a:p>
            <a:pPr indent="627063"/>
            <a:r>
              <a:rPr lang="en-US" altLang="zh-CN" sz="2000" dirty="0">
                <a:latin typeface="华文黑体"/>
                <a:ea typeface="华文黑体"/>
              </a:rPr>
              <a:t> </a:t>
            </a:r>
            <a:r>
              <a:rPr lang="en-US" altLang="zh-CN" sz="2000" dirty="0" smtClean="0">
                <a:latin typeface="华文黑体"/>
                <a:ea typeface="华文黑体"/>
              </a:rPr>
              <a:t>      </a:t>
            </a:r>
            <a:r>
              <a:rPr lang="zh-CN" altLang="en-US" sz="2000" dirty="0" smtClean="0">
                <a:latin typeface="华文黑体"/>
                <a:ea typeface="华文黑体"/>
              </a:rPr>
              <a:t>销售量为</a:t>
            </a:r>
            <a:r>
              <a:rPr lang="zh-CN" altLang="en-US" sz="2000" dirty="0">
                <a:latin typeface="华文黑体"/>
                <a:ea typeface="华文黑体"/>
              </a:rPr>
              <a:t>零</a:t>
            </a:r>
            <a:r>
              <a:rPr lang="en-US" altLang="zh-CN" sz="2000" dirty="0">
                <a:latin typeface="华文黑体"/>
                <a:ea typeface="华文黑体"/>
              </a:rPr>
              <a:t>,</a:t>
            </a:r>
            <a:r>
              <a:rPr lang="zh-CN" altLang="en-US" sz="2000" dirty="0" smtClean="0">
                <a:latin typeface="华文黑体"/>
                <a:ea typeface="华文黑体"/>
              </a:rPr>
              <a:t>企业投资逐渐增</a:t>
            </a:r>
            <a:r>
              <a:rPr lang="zh-CN" altLang="en-US" sz="2000" dirty="0">
                <a:latin typeface="华文黑体"/>
                <a:ea typeface="华文黑体"/>
              </a:rPr>
              <a:t>加</a:t>
            </a:r>
            <a:r>
              <a:rPr lang="en-US" altLang="zh-CN" sz="2000" dirty="0">
                <a:latin typeface="华文黑体"/>
                <a:ea typeface="华文黑体"/>
              </a:rPr>
              <a:t>,</a:t>
            </a:r>
            <a:r>
              <a:rPr lang="zh-CN" altLang="en-US" sz="2000" dirty="0">
                <a:latin typeface="华文黑体"/>
                <a:ea typeface="华文黑体"/>
              </a:rPr>
              <a:t>利润为负</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导入期</a:t>
            </a:r>
            <a:r>
              <a:rPr lang="en-US" altLang="zh-CN" sz="2000" dirty="0">
                <a:latin typeface="华文黑体"/>
                <a:ea typeface="华文黑体"/>
              </a:rPr>
              <a:t>:</a:t>
            </a:r>
            <a:r>
              <a:rPr lang="zh-CN" altLang="en-US" sz="2000" dirty="0">
                <a:latin typeface="华文黑体"/>
                <a:ea typeface="华文黑体"/>
              </a:rPr>
              <a:t>产品进入市场</a:t>
            </a:r>
            <a:r>
              <a:rPr lang="en-US" altLang="zh-CN" sz="2000" dirty="0">
                <a:latin typeface="华文黑体"/>
                <a:ea typeface="华文黑体"/>
              </a:rPr>
              <a:t>,</a:t>
            </a:r>
            <a:r>
              <a:rPr lang="zh-CN" altLang="en-US" sz="2000" dirty="0">
                <a:latin typeface="华文黑体"/>
                <a:ea typeface="华文黑体"/>
              </a:rPr>
              <a:t>销售量缓慢增长时期</a:t>
            </a:r>
            <a:r>
              <a:rPr lang="en-US" altLang="zh-CN" sz="2000" dirty="0">
                <a:latin typeface="华文黑体"/>
                <a:ea typeface="华文黑体"/>
              </a:rPr>
              <a:t>.</a:t>
            </a:r>
            <a:r>
              <a:rPr lang="zh-CN" altLang="en-US" sz="2000" dirty="0">
                <a:latin typeface="华文黑体"/>
                <a:ea typeface="华文黑体"/>
              </a:rPr>
              <a:t>由于产品导入费</a:t>
            </a:r>
            <a:r>
              <a:rPr lang="zh-CN" altLang="en-US" sz="2000" dirty="0" smtClean="0">
                <a:latin typeface="华文黑体"/>
                <a:ea typeface="华文黑体"/>
              </a:rPr>
              <a:t>用</a:t>
            </a:r>
            <a:endParaRPr lang="en-US" altLang="zh-CN" sz="2000" dirty="0" smtClean="0">
              <a:latin typeface="华文黑体"/>
              <a:ea typeface="华文黑体"/>
            </a:endParaRPr>
          </a:p>
          <a:p>
            <a:pPr indent="627063"/>
            <a:r>
              <a:rPr lang="en-US" altLang="zh-CN" sz="2000" dirty="0">
                <a:latin typeface="华文黑体"/>
                <a:ea typeface="华文黑体"/>
              </a:rPr>
              <a:t> </a:t>
            </a:r>
            <a:r>
              <a:rPr lang="en-US" altLang="zh-CN" sz="2000" dirty="0" smtClean="0">
                <a:latin typeface="华文黑体"/>
                <a:ea typeface="华文黑体"/>
              </a:rPr>
              <a:t>      </a:t>
            </a:r>
            <a:r>
              <a:rPr lang="zh-CN" altLang="en-US" sz="2000" dirty="0" smtClean="0">
                <a:latin typeface="华文黑体"/>
                <a:ea typeface="华文黑体"/>
              </a:rPr>
              <a:t>很</a:t>
            </a:r>
            <a:r>
              <a:rPr lang="zh-CN" altLang="en-US" sz="2000" dirty="0">
                <a:latin typeface="华文黑体"/>
                <a:ea typeface="华文黑体"/>
              </a:rPr>
              <a:t>高</a:t>
            </a:r>
            <a:r>
              <a:rPr lang="en-US" altLang="zh-CN" sz="2000" dirty="0">
                <a:latin typeface="华文黑体"/>
                <a:ea typeface="华文黑体"/>
              </a:rPr>
              <a:t>,</a:t>
            </a:r>
            <a:r>
              <a:rPr lang="zh-CN" altLang="en-US" sz="2000" dirty="0">
                <a:latin typeface="华文黑体"/>
                <a:ea typeface="华文黑体"/>
              </a:rPr>
              <a:t>所以</a:t>
            </a:r>
            <a:r>
              <a:rPr lang="zh-CN" altLang="en-US" sz="2000" dirty="0" smtClean="0">
                <a:latin typeface="华文黑体"/>
                <a:ea typeface="华文黑体"/>
              </a:rPr>
              <a:t>这个时</a:t>
            </a:r>
            <a:r>
              <a:rPr lang="zh-CN" altLang="en-US" sz="2000" dirty="0">
                <a:latin typeface="华文黑体"/>
                <a:ea typeface="华文黑体"/>
              </a:rPr>
              <a:t>期无利润</a:t>
            </a:r>
            <a:r>
              <a:rPr lang="en-US" altLang="zh-CN" sz="2000" dirty="0">
                <a:latin typeface="华文黑体"/>
                <a:ea typeface="华文黑体"/>
              </a:rPr>
              <a:t>,</a:t>
            </a:r>
            <a:r>
              <a:rPr lang="zh-CN" altLang="en-US" sz="2000" dirty="0">
                <a:latin typeface="华文黑体"/>
                <a:ea typeface="华文黑体"/>
              </a:rPr>
              <a:t>竞争者少</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增长期</a:t>
            </a:r>
            <a:r>
              <a:rPr lang="en-US" altLang="zh-CN" sz="2000" dirty="0">
                <a:latin typeface="华文黑体"/>
                <a:ea typeface="华文黑体"/>
              </a:rPr>
              <a:t>:</a:t>
            </a:r>
            <a:r>
              <a:rPr lang="zh-CN" altLang="en-US" sz="2000" dirty="0">
                <a:latin typeface="华文黑体"/>
                <a:ea typeface="华文黑体"/>
              </a:rPr>
              <a:t>市场快速接受</a:t>
            </a:r>
            <a:r>
              <a:rPr lang="en-US" altLang="zh-CN" sz="2000" dirty="0">
                <a:latin typeface="华文黑体"/>
                <a:ea typeface="华文黑体"/>
              </a:rPr>
              <a:t>,</a:t>
            </a:r>
            <a:r>
              <a:rPr lang="zh-CN" altLang="en-US" sz="2000" dirty="0">
                <a:latin typeface="华文黑体"/>
                <a:ea typeface="华文黑体"/>
              </a:rPr>
              <a:t>利润快速增长但多用于再投入</a:t>
            </a:r>
            <a:r>
              <a:rPr lang="en-US" altLang="zh-CN" sz="2000" dirty="0">
                <a:latin typeface="华文黑体"/>
                <a:ea typeface="华文黑体"/>
              </a:rPr>
              <a:t>,</a:t>
            </a:r>
            <a:r>
              <a:rPr lang="zh-CN" altLang="en-US" sz="2000" dirty="0">
                <a:latin typeface="华文黑体"/>
                <a:ea typeface="华文黑体"/>
              </a:rPr>
              <a:t>竞争</a:t>
            </a:r>
            <a:r>
              <a:rPr lang="zh-CN" altLang="en-US" sz="2000" dirty="0" smtClean="0">
                <a:latin typeface="华文黑体"/>
                <a:ea typeface="华文黑体"/>
              </a:rPr>
              <a:t>者开</a:t>
            </a:r>
            <a:endParaRPr lang="en-US" altLang="zh-CN" sz="2000" dirty="0" smtClean="0">
              <a:latin typeface="华文黑体"/>
              <a:ea typeface="华文黑体"/>
            </a:endParaRPr>
          </a:p>
          <a:p>
            <a:pPr indent="627063"/>
            <a:r>
              <a:rPr lang="en-US" altLang="zh-CN" sz="2000" dirty="0">
                <a:latin typeface="华文黑体"/>
                <a:ea typeface="华文黑体"/>
              </a:rPr>
              <a:t> </a:t>
            </a:r>
            <a:r>
              <a:rPr lang="en-US" altLang="zh-CN" sz="2000" dirty="0" smtClean="0">
                <a:latin typeface="华文黑体"/>
                <a:ea typeface="华文黑体"/>
              </a:rPr>
              <a:t>      </a:t>
            </a:r>
            <a:r>
              <a:rPr lang="zh-CN" altLang="en-US" sz="2000" dirty="0" smtClean="0">
                <a:latin typeface="华文黑体"/>
                <a:ea typeface="华文黑体"/>
              </a:rPr>
              <a:t>始进入</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成熟期</a:t>
            </a:r>
            <a:r>
              <a:rPr lang="en-US" altLang="zh-CN" sz="2000" dirty="0">
                <a:latin typeface="华文黑体"/>
                <a:ea typeface="华文黑体"/>
              </a:rPr>
              <a:t>:</a:t>
            </a:r>
            <a:r>
              <a:rPr lang="zh-CN" altLang="en-US" sz="2000" dirty="0">
                <a:latin typeface="华文黑体"/>
                <a:ea typeface="华文黑体"/>
              </a:rPr>
              <a:t>由于产品已被绝大多数潜在购买者接受</a:t>
            </a:r>
            <a:r>
              <a:rPr lang="en-US" altLang="zh-CN" sz="2000" dirty="0">
                <a:latin typeface="华文黑体"/>
                <a:ea typeface="华文黑体"/>
              </a:rPr>
              <a:t>,</a:t>
            </a:r>
            <a:r>
              <a:rPr lang="zh-CN" altLang="en-US" sz="2000" dirty="0">
                <a:latin typeface="华文黑体"/>
                <a:ea typeface="华文黑体"/>
              </a:rPr>
              <a:t>所以</a:t>
            </a:r>
            <a:r>
              <a:rPr lang="zh-CN" altLang="en-US" sz="2000" dirty="0" smtClean="0">
                <a:latin typeface="华文黑体"/>
                <a:ea typeface="华文黑体"/>
              </a:rPr>
              <a:t>销售量增</a:t>
            </a:r>
            <a:endParaRPr lang="en-US" altLang="zh-CN" sz="2000" dirty="0" smtClean="0">
              <a:latin typeface="华文黑体"/>
              <a:ea typeface="华文黑体"/>
            </a:endParaRPr>
          </a:p>
          <a:p>
            <a:pPr indent="627063"/>
            <a:r>
              <a:rPr lang="en-US" altLang="zh-CN" sz="2000" dirty="0">
                <a:latin typeface="华文黑体"/>
                <a:ea typeface="华文黑体"/>
              </a:rPr>
              <a:t> </a:t>
            </a:r>
            <a:r>
              <a:rPr lang="en-US" altLang="zh-CN" sz="2000" dirty="0" smtClean="0">
                <a:latin typeface="华文黑体"/>
                <a:ea typeface="华文黑体"/>
              </a:rPr>
              <a:t>      </a:t>
            </a:r>
            <a:r>
              <a:rPr lang="zh-CN" altLang="en-US" sz="2000" dirty="0" smtClean="0">
                <a:latin typeface="华文黑体"/>
                <a:ea typeface="华文黑体"/>
              </a:rPr>
              <a:t>长减缓</a:t>
            </a:r>
            <a:r>
              <a:rPr lang="en-US" altLang="zh-CN" sz="2000" dirty="0">
                <a:latin typeface="华文黑体"/>
                <a:ea typeface="华文黑体"/>
              </a:rPr>
              <a:t>.</a:t>
            </a:r>
            <a:r>
              <a:rPr lang="zh-CN" altLang="en-US" sz="2000" dirty="0">
                <a:latin typeface="华文黑体"/>
                <a:ea typeface="华文黑体"/>
              </a:rPr>
              <a:t>为</a:t>
            </a:r>
            <a:r>
              <a:rPr lang="zh-CN" altLang="en-US" sz="2000" dirty="0" smtClean="0">
                <a:latin typeface="华文黑体"/>
                <a:ea typeface="华文黑体"/>
              </a:rPr>
              <a:t>了在竞争中保护产品</a:t>
            </a:r>
            <a:r>
              <a:rPr lang="en-US" altLang="zh-CN" sz="2000" dirty="0">
                <a:latin typeface="华文黑体"/>
                <a:ea typeface="华文黑体"/>
              </a:rPr>
              <a:t>,</a:t>
            </a:r>
            <a:r>
              <a:rPr lang="zh-CN" altLang="en-US" sz="2000" dirty="0">
                <a:latin typeface="华文黑体"/>
                <a:ea typeface="华文黑体"/>
              </a:rPr>
              <a:t>营销费用增加</a:t>
            </a:r>
            <a:r>
              <a:rPr lang="en-US" altLang="zh-CN" sz="2000" dirty="0">
                <a:latin typeface="华文黑体"/>
                <a:ea typeface="华文黑体"/>
              </a:rPr>
              <a:t>,</a:t>
            </a:r>
            <a:r>
              <a:rPr lang="zh-CN" altLang="en-US" sz="2000" dirty="0">
                <a:latin typeface="华文黑体"/>
                <a:ea typeface="华文黑体"/>
              </a:rPr>
              <a:t>利润持平或下降</a:t>
            </a:r>
            <a:r>
              <a:rPr lang="en-US" altLang="zh-CN" sz="2000" dirty="0" smtClean="0">
                <a:latin typeface="华文黑体"/>
                <a:ea typeface="华文黑体"/>
              </a:rPr>
              <a:t>, </a:t>
            </a:r>
          </a:p>
          <a:p>
            <a:pPr indent="627063"/>
            <a:r>
              <a:rPr lang="en-US" altLang="zh-CN" sz="2000" dirty="0">
                <a:latin typeface="华文黑体"/>
                <a:ea typeface="华文黑体"/>
              </a:rPr>
              <a:t> </a:t>
            </a:r>
            <a:r>
              <a:rPr lang="en-US" altLang="zh-CN" sz="2000" dirty="0" smtClean="0">
                <a:latin typeface="华文黑体"/>
                <a:ea typeface="华文黑体"/>
              </a:rPr>
              <a:t>      </a:t>
            </a:r>
            <a:r>
              <a:rPr lang="zh-CN" altLang="en-US" sz="2000" dirty="0" smtClean="0">
                <a:latin typeface="华文黑体"/>
                <a:ea typeface="华文黑体"/>
              </a:rPr>
              <a:t>竞争</a:t>
            </a:r>
            <a:r>
              <a:rPr lang="zh-CN" altLang="en-US" sz="2000" dirty="0">
                <a:latin typeface="华文黑体"/>
                <a:ea typeface="华文黑体"/>
              </a:rPr>
              <a:t>者众多</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５</a:t>
            </a:r>
            <a:r>
              <a:rPr lang="en-US" altLang="zh-CN" sz="2000" dirty="0">
                <a:latin typeface="华文黑体"/>
                <a:ea typeface="华文黑体"/>
              </a:rPr>
              <a:t>)</a:t>
            </a:r>
            <a:r>
              <a:rPr lang="zh-CN" altLang="en-US" sz="2000" dirty="0">
                <a:latin typeface="华文黑体"/>
                <a:ea typeface="华文黑体"/>
              </a:rPr>
              <a:t>衰退期</a:t>
            </a:r>
            <a:r>
              <a:rPr lang="en-US" altLang="zh-CN" sz="2000" dirty="0">
                <a:latin typeface="华文黑体"/>
                <a:ea typeface="华文黑体"/>
              </a:rPr>
              <a:t>:</a:t>
            </a:r>
            <a:r>
              <a:rPr lang="zh-CN" altLang="en-US" sz="2000" dirty="0">
                <a:latin typeface="华文黑体"/>
                <a:ea typeface="华文黑体"/>
              </a:rPr>
              <a:t>销售急剧下降</a:t>
            </a:r>
            <a:r>
              <a:rPr lang="en-US" altLang="zh-CN" sz="2000" dirty="0">
                <a:latin typeface="华文黑体"/>
                <a:ea typeface="华文黑体"/>
              </a:rPr>
              <a:t>,</a:t>
            </a:r>
            <a:r>
              <a:rPr lang="zh-CN" altLang="en-US" sz="2000" dirty="0">
                <a:latin typeface="华文黑体"/>
                <a:ea typeface="华文黑体"/>
              </a:rPr>
              <a:t>利润下降</a:t>
            </a:r>
            <a:r>
              <a:rPr lang="en-US" altLang="zh-CN" sz="2000" dirty="0">
                <a:latin typeface="华文黑体"/>
                <a:ea typeface="华文黑体"/>
              </a:rPr>
              <a:t>,</a:t>
            </a:r>
            <a:r>
              <a:rPr lang="zh-CN" altLang="en-US" sz="2000" dirty="0">
                <a:latin typeface="华文黑体"/>
                <a:ea typeface="华文黑体"/>
              </a:rPr>
              <a:t>竞争者越来越少</a:t>
            </a:r>
            <a:r>
              <a:rPr lang="en-US" altLang="zh-CN" sz="2000" dirty="0">
                <a:latin typeface="华文黑体"/>
                <a:ea typeface="华文黑体"/>
              </a:rPr>
              <a:t>.</a:t>
            </a:r>
            <a:endParaRPr lang="en-US" altLang="zh-CN" sz="2000" dirty="0" smtClean="0">
              <a:latin typeface="华文黑体"/>
              <a:ea typeface="华文黑体"/>
            </a:endParaRPr>
          </a:p>
        </p:txBody>
      </p:sp>
    </p:spTree>
    <p:extLst>
      <p:ext uri="{BB962C8B-B14F-4D97-AF65-F5344CB8AC3E}">
        <p14:creationId xmlns:p14="http://schemas.microsoft.com/office/powerpoint/2010/main" val="234708633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467616"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产品生命周期战略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2" y="561178"/>
            <a:ext cx="8382001" cy="4770537"/>
          </a:xfrm>
          <a:prstGeom prst="rect">
            <a:avLst/>
          </a:prstGeom>
          <a:noFill/>
        </p:spPr>
        <p:txBody>
          <a:bodyPr wrap="square" rtlCol="0">
            <a:spAutoFit/>
          </a:bodyPr>
          <a:lstStyle/>
          <a:p>
            <a:r>
              <a:rPr lang="zh-CN" altLang="en-US" sz="2400" dirty="0">
                <a:latin typeface="华文黑体"/>
                <a:ea typeface="华文黑体"/>
              </a:rPr>
              <a:t>二、导入期</a:t>
            </a:r>
          </a:p>
          <a:p>
            <a:pPr indent="541338"/>
            <a:r>
              <a:rPr lang="zh-CN" altLang="en-US" sz="2000" dirty="0">
                <a:latin typeface="华文黑体"/>
                <a:ea typeface="华文黑体"/>
              </a:rPr>
              <a:t>导入期主要的目标消费者是创新者</a:t>
            </a:r>
            <a:r>
              <a:rPr lang="en-US" altLang="zh-CN" sz="2000" dirty="0">
                <a:latin typeface="华文黑体"/>
                <a:ea typeface="华文黑体"/>
              </a:rPr>
              <a:t>(</a:t>
            </a:r>
            <a:r>
              <a:rPr lang="zh-CN" altLang="en-US" sz="2000" dirty="0">
                <a:latin typeface="华文黑体"/>
                <a:ea typeface="华文黑体"/>
              </a:rPr>
              <a:t>勇于尝试新事物的消费者</a:t>
            </a:r>
            <a:r>
              <a:rPr lang="en-US" altLang="zh-CN" sz="2000" dirty="0">
                <a:latin typeface="华文黑体"/>
                <a:ea typeface="华文黑体"/>
              </a:rPr>
              <a:t>),</a:t>
            </a:r>
            <a:r>
              <a:rPr lang="zh-CN" altLang="en-US" sz="2000" dirty="0">
                <a:latin typeface="华文黑体"/>
                <a:ea typeface="华文黑体"/>
              </a:rPr>
              <a:t>营销重点是</a:t>
            </a:r>
            <a:r>
              <a:rPr lang="zh-CN" altLang="en-US" sz="2000" dirty="0" smtClean="0">
                <a:latin typeface="华文黑体"/>
                <a:ea typeface="华文黑体"/>
              </a:rPr>
              <a:t>将新产品介绍给消费者</a:t>
            </a:r>
            <a:r>
              <a:rPr lang="en-US" altLang="zh-CN" sz="2000" dirty="0">
                <a:latin typeface="华文黑体"/>
                <a:ea typeface="华文黑体"/>
              </a:rPr>
              <a:t>,</a:t>
            </a:r>
            <a:r>
              <a:rPr lang="zh-CN" altLang="en-US" sz="2000" dirty="0">
                <a:latin typeface="华文黑体"/>
                <a:ea typeface="华文黑体"/>
              </a:rPr>
              <a:t>提高产品知名度</a:t>
            </a:r>
            <a:r>
              <a:rPr lang="en-US" altLang="zh-CN" sz="2000" dirty="0">
                <a:latin typeface="华文黑体"/>
                <a:ea typeface="华文黑体"/>
              </a:rPr>
              <a:t>.</a:t>
            </a:r>
            <a:r>
              <a:rPr lang="zh-CN" altLang="en-US" sz="2000" dirty="0">
                <a:latin typeface="华文黑体"/>
                <a:ea typeface="华文黑体"/>
              </a:rPr>
              <a:t>这个时期消费者还不认识、不了解产品</a:t>
            </a:r>
            <a:r>
              <a:rPr lang="en-US" altLang="zh-CN" sz="2000" dirty="0">
                <a:latin typeface="华文黑体"/>
                <a:ea typeface="华文黑体"/>
              </a:rPr>
              <a:t>,</a:t>
            </a:r>
            <a:r>
              <a:rPr lang="zh-CN" altLang="en-US" sz="2000" dirty="0" smtClean="0">
                <a:latin typeface="华文黑体"/>
                <a:ea typeface="华文黑体"/>
              </a:rPr>
              <a:t>企业必须通过一些营销手段使产品在</a:t>
            </a:r>
            <a:r>
              <a:rPr lang="zh-CN" altLang="en-US" sz="2000" dirty="0">
                <a:latin typeface="华文黑体"/>
                <a:ea typeface="华文黑体"/>
              </a:rPr>
              <a:t>市场能够被人知晓</a:t>
            </a:r>
            <a:r>
              <a:rPr lang="en-US" altLang="zh-CN" sz="2000" dirty="0">
                <a:latin typeface="华文黑体"/>
                <a:ea typeface="华文黑体"/>
              </a:rPr>
              <a:t>.</a:t>
            </a:r>
            <a:r>
              <a:rPr lang="zh-CN" altLang="en-US" sz="2000" dirty="0">
                <a:latin typeface="华文黑体"/>
                <a:ea typeface="华文黑体"/>
              </a:rPr>
              <a:t>此时的营销策略大致有以下几种</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促销策略</a:t>
            </a:r>
          </a:p>
          <a:p>
            <a:pPr indent="541338"/>
            <a:r>
              <a:rPr lang="zh-CN" altLang="en-US" sz="2000" dirty="0">
                <a:latin typeface="华文黑体"/>
                <a:ea typeface="华文黑体"/>
              </a:rPr>
              <a:t>促销策略就是要利用一些促销的手段让消费者了解新产品</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流通策略</a:t>
            </a:r>
          </a:p>
          <a:p>
            <a:pPr indent="541338"/>
            <a:r>
              <a:rPr lang="zh-CN" altLang="en-US" sz="2000" dirty="0">
                <a:latin typeface="华文黑体"/>
                <a:ea typeface="华文黑体"/>
              </a:rPr>
              <a:t>流通策略主要是开拓选择性的流通渠道</a:t>
            </a:r>
            <a:r>
              <a:rPr lang="en-US" altLang="zh-CN" sz="2000" dirty="0">
                <a:latin typeface="华文黑体"/>
                <a:ea typeface="华文黑体"/>
              </a:rPr>
              <a:t>.</a:t>
            </a:r>
            <a:r>
              <a:rPr lang="zh-CN" altLang="en-US" sz="2000" dirty="0">
                <a:latin typeface="华文黑体"/>
                <a:ea typeface="华文黑体"/>
              </a:rPr>
              <a:t>一个新产品尤其是与</a:t>
            </a:r>
            <a:r>
              <a:rPr lang="zh-CN" altLang="en-US" sz="2000" dirty="0" smtClean="0">
                <a:latin typeface="华文黑体"/>
                <a:ea typeface="华文黑体"/>
              </a:rPr>
              <a:t>以往的</a:t>
            </a:r>
            <a:endParaRPr lang="en-US" altLang="zh-CN" sz="2000" dirty="0" smtClean="0">
              <a:latin typeface="华文黑体"/>
              <a:ea typeface="华文黑体"/>
            </a:endParaRPr>
          </a:p>
          <a:p>
            <a:pPr indent="541338"/>
            <a:r>
              <a:rPr lang="zh-CN" altLang="en-US" sz="2000" dirty="0" smtClean="0">
                <a:latin typeface="华文黑体"/>
                <a:ea typeface="华文黑体"/>
              </a:rPr>
              <a:t>产</a:t>
            </a:r>
            <a:r>
              <a:rPr lang="zh-CN" altLang="en-US" sz="2000" dirty="0">
                <a:latin typeface="华文黑体"/>
                <a:ea typeface="华文黑体"/>
              </a:rPr>
              <a:t>品有很</a:t>
            </a:r>
            <a:r>
              <a:rPr lang="zh-CN" altLang="en-US" sz="2000" dirty="0" smtClean="0">
                <a:latin typeface="华文黑体"/>
                <a:ea typeface="华文黑体"/>
              </a:rPr>
              <a:t>大不同的产品</a:t>
            </a:r>
            <a:r>
              <a:rPr lang="en-US" altLang="zh-CN" sz="2000" dirty="0">
                <a:latin typeface="华文黑体"/>
                <a:ea typeface="华文黑体"/>
              </a:rPr>
              <a:t>,</a:t>
            </a:r>
            <a:r>
              <a:rPr lang="zh-CN" altLang="en-US" sz="2000" dirty="0">
                <a:latin typeface="华文黑体"/>
                <a:ea typeface="华文黑体"/>
              </a:rPr>
              <a:t>企业往往要通过自己特有的渠道来进行流通</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产品策略</a:t>
            </a:r>
          </a:p>
          <a:p>
            <a:pPr indent="541338"/>
            <a:r>
              <a:rPr lang="zh-CN" altLang="en-US" sz="2000" dirty="0">
                <a:latin typeface="华文黑体"/>
                <a:ea typeface="华文黑体"/>
              </a:rPr>
              <a:t>产品策略在导入期往往以基本型为主</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四</a:t>
            </a:r>
            <a:r>
              <a:rPr lang="en-US" altLang="zh-CN" sz="2000" dirty="0">
                <a:latin typeface="华文黑体"/>
                <a:ea typeface="华文黑体"/>
              </a:rPr>
              <a:t>)</a:t>
            </a:r>
            <a:r>
              <a:rPr lang="zh-CN" altLang="en-US" sz="2000" dirty="0">
                <a:latin typeface="华文黑体"/>
                <a:ea typeface="华文黑体"/>
              </a:rPr>
              <a:t>价格策略</a:t>
            </a:r>
          </a:p>
          <a:p>
            <a:pPr indent="541338"/>
            <a:r>
              <a:rPr lang="zh-CN" altLang="en-US" sz="2000" dirty="0">
                <a:latin typeface="华文黑体"/>
                <a:ea typeface="华文黑体"/>
              </a:rPr>
              <a:t>价格策略有高价格和低价格两种方式</a:t>
            </a:r>
            <a:r>
              <a:rPr lang="en-US" altLang="zh-CN" sz="2000" dirty="0">
                <a:latin typeface="华文黑体"/>
                <a:ea typeface="华文黑体"/>
              </a:rPr>
              <a:t>.</a:t>
            </a:r>
          </a:p>
          <a:p>
            <a:pPr indent="541338"/>
            <a:r>
              <a:rPr lang="en-US" altLang="zh-TW" sz="2000" dirty="0">
                <a:latin typeface="华文黑体"/>
                <a:ea typeface="华文黑体"/>
              </a:rPr>
              <a:t>(</a:t>
            </a:r>
            <a:r>
              <a:rPr lang="zh-TW" altLang="en-US" sz="2000" dirty="0">
                <a:latin typeface="华文黑体"/>
                <a:ea typeface="华文黑体"/>
              </a:rPr>
              <a:t>１</a:t>
            </a:r>
            <a:r>
              <a:rPr lang="en-US" altLang="zh-TW" sz="2000" dirty="0">
                <a:latin typeface="华文黑体"/>
                <a:ea typeface="华文黑体"/>
              </a:rPr>
              <a:t>)</a:t>
            </a:r>
            <a:r>
              <a:rPr lang="zh-TW" altLang="en-US" sz="2000" dirty="0">
                <a:latin typeface="华文黑体"/>
                <a:ea typeface="华文黑体"/>
              </a:rPr>
              <a:t>高价格</a:t>
            </a:r>
            <a:r>
              <a:rPr lang="en-US" altLang="zh-TW" sz="2000" dirty="0" smtClean="0">
                <a:latin typeface="华文黑体"/>
                <a:ea typeface="华文黑体"/>
              </a:rPr>
              <a:t>.</a:t>
            </a:r>
            <a:r>
              <a:rPr lang="en-US" altLang="zh-CN" sz="2000" dirty="0">
                <a:latin typeface="华文黑体"/>
                <a:ea typeface="华文黑体"/>
              </a:rPr>
              <a:t> (</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低价格</a:t>
            </a:r>
            <a:r>
              <a:rPr lang="en-US" altLang="zh-CN" sz="2000" dirty="0">
                <a:latin typeface="华文黑体"/>
                <a:ea typeface="华文黑体"/>
              </a:rPr>
              <a:t>(</a:t>
            </a:r>
            <a:r>
              <a:rPr lang="zh-CN" altLang="en-US" sz="2000" dirty="0">
                <a:latin typeface="华文黑体"/>
                <a:ea typeface="华文黑体"/>
              </a:rPr>
              <a:t>渗透价格</a:t>
            </a:r>
            <a:r>
              <a:rPr lang="en-US" altLang="zh-CN" sz="2000" dirty="0">
                <a:latin typeface="华文黑体"/>
                <a:ea typeface="华文黑体"/>
              </a:rPr>
              <a:t>)</a:t>
            </a:r>
            <a:endParaRPr lang="en-US" altLang="zh-CN" sz="2000" dirty="0" smtClean="0">
              <a:latin typeface="华文黑体"/>
              <a:ea typeface="华文黑体"/>
            </a:endParaRPr>
          </a:p>
        </p:txBody>
      </p:sp>
    </p:spTree>
    <p:extLst>
      <p:ext uri="{BB962C8B-B14F-4D97-AF65-F5344CB8AC3E}">
        <p14:creationId xmlns:p14="http://schemas.microsoft.com/office/powerpoint/2010/main" val="82706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bwMode="auto">
          <a:xfrm>
            <a:off x="1281525" y="1959355"/>
            <a:ext cx="2179264" cy="2179264"/>
          </a:xfrm>
          <a:prstGeom prst="ellipse">
            <a:avLst/>
          </a:prstGeom>
          <a:solidFill>
            <a:srgbClr val="45C1A4"/>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dirty="0">
              <a:latin typeface="微软雅黑" panose="020B0503020204020204" pitchFamily="34" charset="-122"/>
              <a:ea typeface="微软雅黑" panose="020B0503020204020204" pitchFamily="34" charset="-122"/>
            </a:endParaRPr>
          </a:p>
        </p:txBody>
      </p:sp>
      <p:sp>
        <p:nvSpPr>
          <p:cNvPr id="33" name="TextBox 3"/>
          <p:cNvSpPr txBox="1"/>
          <p:nvPr/>
        </p:nvSpPr>
        <p:spPr>
          <a:xfrm>
            <a:off x="4423864" y="2012105"/>
            <a:ext cx="2634054"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新产品开发战略</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35" name="TextBox 5"/>
          <p:cNvSpPr txBox="1"/>
          <p:nvPr/>
        </p:nvSpPr>
        <p:spPr>
          <a:xfrm>
            <a:off x="4423864" y="2860550"/>
            <a:ext cx="2941831"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产品生命周期战略</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41" name="TextBox 11"/>
          <p:cNvSpPr txBox="1"/>
          <p:nvPr/>
        </p:nvSpPr>
        <p:spPr>
          <a:xfrm>
            <a:off x="1400219" y="2383254"/>
            <a:ext cx="1766313" cy="1754327"/>
          </a:xfrm>
          <a:prstGeom prst="rect">
            <a:avLst/>
          </a:prstGeom>
          <a:noFill/>
        </p:spPr>
        <p:txBody>
          <a:bodyPr wrap="square" rtlCol="0">
            <a:spAutoFit/>
          </a:bodyPr>
          <a:lstStyle/>
          <a:p>
            <a:pPr algn="ctr"/>
            <a:r>
              <a:rPr lang="zh-CN" altLang="en-US" sz="3600" dirty="0" smtClean="0">
                <a:solidFill>
                  <a:srgbClr val="F8F8F8"/>
                </a:solidFill>
                <a:latin typeface="微软雅黑" panose="020B0503020204020204" pitchFamily="34" charset="-122"/>
                <a:ea typeface="微软雅黑" panose="020B0503020204020204" pitchFamily="34" charset="-122"/>
              </a:rPr>
              <a:t>产品</a:t>
            </a:r>
            <a:endParaRPr lang="en-US" altLang="zh-CN" sz="3600" dirty="0" smtClean="0">
              <a:solidFill>
                <a:srgbClr val="F8F8F8"/>
              </a:solidFill>
              <a:latin typeface="微软雅黑" panose="020B0503020204020204" pitchFamily="34" charset="-122"/>
              <a:ea typeface="微软雅黑" panose="020B0503020204020204" pitchFamily="34" charset="-122"/>
            </a:endParaRPr>
          </a:p>
          <a:p>
            <a:pPr algn="ctr"/>
            <a:r>
              <a:rPr lang="zh-CN" altLang="en-US" sz="3600" dirty="0" smtClean="0">
                <a:solidFill>
                  <a:srgbClr val="F8F8F8"/>
                </a:solidFill>
                <a:latin typeface="微软雅黑" panose="020B0503020204020204" pitchFamily="34" charset="-122"/>
                <a:ea typeface="微软雅黑" panose="020B0503020204020204" pitchFamily="34" charset="-122"/>
              </a:rPr>
              <a:t>开发</a:t>
            </a:r>
            <a:endParaRPr lang="en-US" altLang="zh-CN" sz="3600" dirty="0" smtClean="0">
              <a:solidFill>
                <a:srgbClr val="F8F8F8"/>
              </a:solidFill>
              <a:latin typeface="微软雅黑" panose="020B0503020204020204" pitchFamily="34" charset="-122"/>
              <a:ea typeface="微软雅黑" panose="020B0503020204020204" pitchFamily="34" charset="-122"/>
            </a:endParaRPr>
          </a:p>
          <a:p>
            <a:pPr algn="ctr"/>
            <a:endParaRPr lang="zh-CN" altLang="en-US" sz="3600" dirty="0">
              <a:solidFill>
                <a:srgbClr val="F8F8F8"/>
              </a:solidFill>
              <a:latin typeface="微软雅黑" panose="020B0503020204020204" pitchFamily="34" charset="-122"/>
              <a:ea typeface="微软雅黑" panose="020B0503020204020204" pitchFamily="34" charset="-122"/>
            </a:endParaRPr>
          </a:p>
        </p:txBody>
      </p:sp>
      <p:grpSp>
        <p:nvGrpSpPr>
          <p:cNvPr id="42" name="组合 41"/>
          <p:cNvGrpSpPr/>
          <p:nvPr/>
        </p:nvGrpSpPr>
        <p:grpSpPr>
          <a:xfrm>
            <a:off x="2946892" y="2073178"/>
            <a:ext cx="637833" cy="637833"/>
            <a:chOff x="2505666" y="1765071"/>
            <a:chExt cx="864096" cy="864096"/>
          </a:xfrm>
        </p:grpSpPr>
        <p:sp>
          <p:nvSpPr>
            <p:cNvPr id="43" name="椭圆 42"/>
            <p:cNvSpPr/>
            <p:nvPr/>
          </p:nvSpPr>
          <p:spPr bwMode="auto">
            <a:xfrm>
              <a:off x="2505666" y="1765071"/>
              <a:ext cx="864096" cy="864096"/>
            </a:xfrm>
            <a:prstGeom prst="ellipse">
              <a:avLst/>
            </a:prstGeom>
            <a:solidFill>
              <a:srgbClr val="92D050"/>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44" name="TextBox 14"/>
            <p:cNvSpPr txBox="1"/>
            <p:nvPr/>
          </p:nvSpPr>
          <p:spPr>
            <a:xfrm>
              <a:off x="2563333" y="18452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01</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3187969" y="2892810"/>
            <a:ext cx="637833" cy="637833"/>
            <a:chOff x="3405766" y="2600174"/>
            <a:chExt cx="864096" cy="864096"/>
          </a:xfrm>
        </p:grpSpPr>
        <p:sp>
          <p:nvSpPr>
            <p:cNvPr id="46" name="椭圆 45"/>
            <p:cNvSpPr/>
            <p:nvPr/>
          </p:nvSpPr>
          <p:spPr bwMode="auto">
            <a:xfrm>
              <a:off x="3405766" y="2600174"/>
              <a:ext cx="864096" cy="864096"/>
            </a:xfrm>
            <a:prstGeom prst="ellipse">
              <a:avLst/>
            </a:prstGeom>
            <a:solidFill>
              <a:srgbClr val="0E7FB7"/>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47" name="TextBox 17"/>
            <p:cNvSpPr txBox="1"/>
            <p:nvPr/>
          </p:nvSpPr>
          <p:spPr>
            <a:xfrm>
              <a:off x="3452332" y="27088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02</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sp>
        <p:nvSpPr>
          <p:cNvPr id="5" name="文本框 4"/>
          <p:cNvSpPr txBox="1"/>
          <p:nvPr/>
        </p:nvSpPr>
        <p:spPr>
          <a:xfrm>
            <a:off x="812800" y="474133"/>
            <a:ext cx="7721600" cy="707886"/>
          </a:xfrm>
          <a:prstGeom prst="rect">
            <a:avLst/>
          </a:prstGeom>
          <a:noFill/>
        </p:spPr>
        <p:txBody>
          <a:bodyPr wrap="square" rtlCol="0">
            <a:spAutoFit/>
          </a:bodyPr>
          <a:lstStyle/>
          <a:p>
            <a:r>
              <a:rPr lang="zh-CN" altLang="en-US" sz="4000" b="1" dirty="0">
                <a:solidFill>
                  <a:srgbClr val="17695D"/>
                </a:solidFill>
                <a:latin typeface="微软雅黑" pitchFamily="34" charset="-122"/>
                <a:ea typeface="微软雅黑" pitchFamily="34" charset="-122"/>
              </a:rPr>
              <a:t>新产品开发及产品生命周期战略</a:t>
            </a:r>
            <a:endParaRPr kumimoji="1" lang="zh-CN" altLang="en-US" sz="4000" b="1" dirty="0">
              <a:solidFill>
                <a:srgbClr val="17695D"/>
              </a:solidFill>
              <a:latin typeface="微软雅黑" pitchFamily="34" charset="-122"/>
              <a:ea typeface="微软雅黑" pitchFamily="34" charset="-122"/>
            </a:endParaRP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childTnLst>
                          </p:cTn>
                        </p:par>
                        <p:par>
                          <p:cTn id="15" fill="hold">
                            <p:stCondLst>
                              <p:cond delay="500"/>
                            </p:stCondLst>
                            <p:childTnLst>
                              <p:par>
                                <p:cTn id="16" presetID="52" presetClass="entr" presetSubtype="0" fill="hold" nodeType="afterEffect">
                                  <p:stCondLst>
                                    <p:cond delay="0"/>
                                  </p:stCondLst>
                                  <p:childTnLst>
                                    <p:set>
                                      <p:cBhvr>
                                        <p:cTn id="17" dur="1" fill="hold">
                                          <p:stCondLst>
                                            <p:cond delay="0"/>
                                          </p:stCondLst>
                                        </p:cTn>
                                        <p:tgtEl>
                                          <p:spTgt spid="42"/>
                                        </p:tgtEl>
                                        <p:attrNameLst>
                                          <p:attrName>style.visibility</p:attrName>
                                        </p:attrNameLst>
                                      </p:cBhvr>
                                      <p:to>
                                        <p:strVal val="visible"/>
                                      </p:to>
                                    </p:set>
                                    <p:animScale>
                                      <p:cBhvr>
                                        <p:cTn id="18" dur="10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42"/>
                                        </p:tgtEl>
                                        <p:attrNameLst>
                                          <p:attrName>ppt_x</p:attrName>
                                          <p:attrName>ppt_y</p:attrName>
                                        </p:attrNameLst>
                                      </p:cBhvr>
                                    </p:animMotion>
                                    <p:animEffect transition="in" filter="fade">
                                      <p:cBhvr>
                                        <p:cTn id="20" dur="1000"/>
                                        <p:tgtEl>
                                          <p:spTgt spid="42"/>
                                        </p:tgtEl>
                                      </p:cBhvr>
                                    </p:animEffect>
                                  </p:childTnLst>
                                </p:cTn>
                              </p:par>
                              <p:par>
                                <p:cTn id="21" presetID="52" presetClass="entr" presetSubtype="0" fill="hold" nodeType="withEffect">
                                  <p:stCondLst>
                                    <p:cond delay="200"/>
                                  </p:stCondLst>
                                  <p:childTnLst>
                                    <p:set>
                                      <p:cBhvr>
                                        <p:cTn id="22" dur="1" fill="hold">
                                          <p:stCondLst>
                                            <p:cond delay="0"/>
                                          </p:stCondLst>
                                        </p:cTn>
                                        <p:tgtEl>
                                          <p:spTgt spid="45"/>
                                        </p:tgtEl>
                                        <p:attrNameLst>
                                          <p:attrName>style.visibility</p:attrName>
                                        </p:attrNameLst>
                                      </p:cBhvr>
                                      <p:to>
                                        <p:strVal val="visible"/>
                                      </p:to>
                                    </p:set>
                                    <p:animScale>
                                      <p:cBhvr>
                                        <p:cTn id="23"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45"/>
                                        </p:tgtEl>
                                        <p:attrNameLst>
                                          <p:attrName>ppt_x</p:attrName>
                                          <p:attrName>ppt_y</p:attrName>
                                        </p:attrNameLst>
                                      </p:cBhvr>
                                    </p:animMotion>
                                    <p:animEffect transition="in" filter="fade">
                                      <p:cBhvr>
                                        <p:cTn id="25" dur="1000"/>
                                        <p:tgtEl>
                                          <p:spTgt spid="45"/>
                                        </p:tgtEl>
                                      </p:cBhvr>
                                    </p:animEffect>
                                  </p:childTnLst>
                                </p:cTn>
                              </p:par>
                            </p:childTnLst>
                          </p:cTn>
                        </p:par>
                        <p:par>
                          <p:cTn id="26" fill="hold">
                            <p:stCondLst>
                              <p:cond delay="1700"/>
                            </p:stCondLst>
                            <p:childTnLst>
                              <p:par>
                                <p:cTn id="27" presetID="2" presetClass="entr" presetSubtype="6"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additive="base">
                                        <p:cTn id="29" dur="500" fill="hold"/>
                                        <p:tgtEl>
                                          <p:spTgt spid="33"/>
                                        </p:tgtEl>
                                        <p:attrNameLst>
                                          <p:attrName>ppt_x</p:attrName>
                                        </p:attrNameLst>
                                      </p:cBhvr>
                                      <p:tavLst>
                                        <p:tav tm="0">
                                          <p:val>
                                            <p:strVal val="1+#ppt_w/2"/>
                                          </p:val>
                                        </p:tav>
                                        <p:tav tm="100000">
                                          <p:val>
                                            <p:strVal val="#ppt_x"/>
                                          </p:val>
                                        </p:tav>
                                      </p:tavLst>
                                    </p:anim>
                                    <p:anim calcmode="lin" valueType="num">
                                      <p:cBhvr additive="base">
                                        <p:cTn id="30" dur="500" fill="hold"/>
                                        <p:tgtEl>
                                          <p:spTgt spid="33"/>
                                        </p:tgtEl>
                                        <p:attrNameLst>
                                          <p:attrName>ppt_y</p:attrName>
                                        </p:attrNameLst>
                                      </p:cBhvr>
                                      <p:tavLst>
                                        <p:tav tm="0">
                                          <p:val>
                                            <p:strVal val="1+#ppt_h/2"/>
                                          </p:val>
                                        </p:tav>
                                        <p:tav tm="100000">
                                          <p:val>
                                            <p:strVal val="#ppt_y"/>
                                          </p:val>
                                        </p:tav>
                                      </p:tavLst>
                                    </p:anim>
                                  </p:childTnLst>
                                </p:cTn>
                              </p:par>
                            </p:childTnLst>
                          </p:cTn>
                        </p:par>
                        <p:par>
                          <p:cTn id="31" fill="hold">
                            <p:stCondLst>
                              <p:cond delay="2200"/>
                            </p:stCondLst>
                            <p:childTnLst>
                              <p:par>
                                <p:cTn id="32" presetID="2" presetClass="entr" presetSubtype="6"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500" fill="hold"/>
                                        <p:tgtEl>
                                          <p:spTgt spid="35"/>
                                        </p:tgtEl>
                                        <p:attrNameLst>
                                          <p:attrName>ppt_x</p:attrName>
                                        </p:attrNameLst>
                                      </p:cBhvr>
                                      <p:tavLst>
                                        <p:tav tm="0">
                                          <p:val>
                                            <p:strVal val="1+#ppt_w/2"/>
                                          </p:val>
                                        </p:tav>
                                        <p:tav tm="100000">
                                          <p:val>
                                            <p:strVal val="#ppt_x"/>
                                          </p:val>
                                        </p:tav>
                                      </p:tavLst>
                                    </p:anim>
                                    <p:anim calcmode="lin" valueType="num">
                                      <p:cBhvr additive="base">
                                        <p:cTn id="35"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5" grpId="0"/>
      <p:bldP spid="4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467616"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产品生命周期战略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91066" y="645844"/>
            <a:ext cx="8382001" cy="4154983"/>
          </a:xfrm>
          <a:prstGeom prst="rect">
            <a:avLst/>
          </a:prstGeom>
          <a:noFill/>
        </p:spPr>
        <p:txBody>
          <a:bodyPr wrap="square" rtlCol="0">
            <a:spAutoFit/>
          </a:bodyPr>
          <a:lstStyle/>
          <a:p>
            <a:r>
              <a:rPr lang="zh-CN" altLang="en-US" sz="2400" dirty="0" smtClean="0">
                <a:latin typeface="华文黑体"/>
                <a:ea typeface="华文黑体"/>
              </a:rPr>
              <a:t>三</a:t>
            </a:r>
            <a:r>
              <a:rPr lang="zh-CN" altLang="en-US" sz="2400" dirty="0">
                <a:latin typeface="华文黑体"/>
                <a:ea typeface="华文黑体"/>
              </a:rPr>
              <a:t>、增长期</a:t>
            </a:r>
          </a:p>
          <a:p>
            <a:pPr indent="541338"/>
            <a:r>
              <a:rPr lang="zh-CN" altLang="en-US" sz="2000" dirty="0">
                <a:latin typeface="华文黑体"/>
                <a:ea typeface="华文黑体"/>
              </a:rPr>
              <a:t>这个时期的目标消费者是早期使用者</a:t>
            </a:r>
            <a:r>
              <a:rPr lang="en-US" altLang="zh-CN" sz="2000" dirty="0">
                <a:latin typeface="华文黑体"/>
                <a:ea typeface="华文黑体"/>
              </a:rPr>
              <a:t>,</a:t>
            </a:r>
            <a:r>
              <a:rPr lang="zh-CN" altLang="en-US" sz="2000" dirty="0">
                <a:latin typeface="华文黑体"/>
                <a:ea typeface="华文黑体"/>
              </a:rPr>
              <a:t>产品逐渐被广大消费者接受</a:t>
            </a:r>
            <a:r>
              <a:rPr lang="en-US" altLang="zh-CN" sz="2000" dirty="0">
                <a:latin typeface="华文黑体"/>
                <a:ea typeface="华文黑体"/>
              </a:rPr>
              <a:t>,</a:t>
            </a:r>
            <a:r>
              <a:rPr lang="zh-CN" altLang="en-US" sz="2000" dirty="0">
                <a:latin typeface="华文黑体"/>
                <a:ea typeface="华文黑体"/>
              </a:rPr>
              <a:t>目标消费者越来</a:t>
            </a:r>
            <a:r>
              <a:rPr lang="zh-CN" altLang="en-US" sz="2000" dirty="0" smtClean="0">
                <a:latin typeface="华文黑体"/>
                <a:ea typeface="华文黑体"/>
              </a:rPr>
              <a:t>越多</a:t>
            </a:r>
            <a:r>
              <a:rPr lang="en-US" altLang="zh-CN" sz="2000" dirty="0">
                <a:latin typeface="华文黑体"/>
                <a:ea typeface="华文黑体"/>
              </a:rPr>
              <a:t>.</a:t>
            </a:r>
            <a:r>
              <a:rPr lang="zh-CN" altLang="en-US" sz="2000" dirty="0">
                <a:latin typeface="华文黑体"/>
                <a:ea typeface="华文黑体"/>
              </a:rPr>
              <a:t>增长期企业的目标是如何快速成长</a:t>
            </a:r>
            <a:r>
              <a:rPr lang="en-US" altLang="zh-CN" sz="2000" dirty="0">
                <a:latin typeface="华文黑体"/>
                <a:ea typeface="华文黑体"/>
              </a:rPr>
              <a:t>,</a:t>
            </a:r>
            <a:r>
              <a:rPr lang="zh-CN" altLang="en-US" sz="2000" dirty="0">
                <a:latin typeface="华文黑体"/>
                <a:ea typeface="华文黑体"/>
              </a:rPr>
              <a:t>抢占市场占有率</a:t>
            </a:r>
            <a:r>
              <a:rPr lang="en-US" altLang="zh-CN" sz="2000" dirty="0">
                <a:latin typeface="华文黑体"/>
                <a:ea typeface="华文黑体"/>
              </a:rPr>
              <a:t>.</a:t>
            </a:r>
            <a:r>
              <a:rPr lang="zh-CN" altLang="en-US" sz="2000" dirty="0">
                <a:latin typeface="华文黑体"/>
                <a:ea typeface="华文黑体"/>
              </a:rPr>
              <a:t>也就是说</a:t>
            </a:r>
            <a:r>
              <a:rPr lang="en-US" altLang="zh-CN" sz="2000" dirty="0">
                <a:latin typeface="华文黑体"/>
                <a:ea typeface="华文黑体"/>
              </a:rPr>
              <a:t>,</a:t>
            </a:r>
            <a:r>
              <a:rPr lang="zh-CN" altLang="en-US" sz="2000" dirty="0">
                <a:latin typeface="华文黑体"/>
                <a:ea typeface="华文黑体"/>
              </a:rPr>
              <a:t>在这个阶段企业</a:t>
            </a:r>
            <a:r>
              <a:rPr lang="zh-CN" altLang="en-US" sz="2000" dirty="0" smtClean="0">
                <a:latin typeface="华文黑体"/>
                <a:ea typeface="华文黑体"/>
              </a:rPr>
              <a:t>的主要任务就是扩</a:t>
            </a:r>
            <a:r>
              <a:rPr lang="zh-CN" altLang="en-US" sz="2000" dirty="0">
                <a:latin typeface="华文黑体"/>
                <a:ea typeface="华文黑体"/>
              </a:rPr>
              <a:t>大市场</a:t>
            </a:r>
            <a:r>
              <a:rPr lang="en-US" altLang="zh-CN" sz="2000" dirty="0">
                <a:latin typeface="华文黑体"/>
                <a:ea typeface="华文黑体"/>
              </a:rPr>
              <a:t>,</a:t>
            </a:r>
            <a:r>
              <a:rPr lang="zh-CN" altLang="en-US" sz="2000" dirty="0">
                <a:latin typeface="华文黑体"/>
                <a:ea typeface="华文黑体"/>
              </a:rPr>
              <a:t>使企业在后面的成熟期能够确保自己的市场份额和收益</a:t>
            </a:r>
            <a:r>
              <a:rPr lang="en-US" altLang="zh-CN" sz="2000" dirty="0">
                <a:latin typeface="华文黑体"/>
                <a:ea typeface="华文黑体"/>
              </a:rPr>
              <a:t>,</a:t>
            </a:r>
            <a:r>
              <a:rPr lang="zh-CN" altLang="en-US" sz="2000" dirty="0" smtClean="0">
                <a:latin typeface="华文黑体"/>
                <a:ea typeface="华文黑体"/>
              </a:rPr>
              <a:t>一般来说先进入</a:t>
            </a:r>
            <a:r>
              <a:rPr lang="zh-CN" altLang="en-US" sz="2000" dirty="0">
                <a:latin typeface="华文黑体"/>
                <a:ea typeface="华文黑体"/>
              </a:rPr>
              <a:t>市场的企业有一定优势</a:t>
            </a:r>
            <a:r>
              <a:rPr lang="en-US" altLang="zh-CN" sz="2000" dirty="0">
                <a:latin typeface="华文黑体"/>
                <a:ea typeface="华文黑体"/>
              </a:rPr>
              <a:t>,</a:t>
            </a:r>
            <a:r>
              <a:rPr lang="zh-CN" altLang="en-US" sz="2000" dirty="0">
                <a:latin typeface="华文黑体"/>
                <a:ea typeface="华文黑体"/>
              </a:rPr>
              <a:t>其他企业如果没有特殊的实力或者能力</a:t>
            </a:r>
            <a:r>
              <a:rPr lang="en-US" altLang="zh-CN" sz="2000" dirty="0">
                <a:latin typeface="华文黑体"/>
                <a:ea typeface="华文黑体"/>
              </a:rPr>
              <a:t>,</a:t>
            </a:r>
            <a:r>
              <a:rPr lang="zh-CN" altLang="en-US" sz="2000" dirty="0" smtClean="0">
                <a:latin typeface="华文黑体"/>
                <a:ea typeface="华文黑体"/>
              </a:rPr>
              <a:t>想要赶上是很困难的</a:t>
            </a:r>
            <a:r>
              <a:rPr lang="en-US" altLang="zh-CN" sz="2000" dirty="0">
                <a:latin typeface="华文黑体"/>
                <a:ea typeface="华文黑体"/>
              </a:rPr>
              <a:t>.</a:t>
            </a:r>
            <a:r>
              <a:rPr lang="zh-CN" altLang="en-US" sz="2000" dirty="0">
                <a:latin typeface="华文黑体"/>
                <a:ea typeface="华文黑体"/>
              </a:rPr>
              <a:t>在这个时期制订营销组合大致要考虑以下几个问题</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smtClean="0">
                <a:latin typeface="华文黑体"/>
                <a:ea typeface="华文黑体"/>
              </a:rPr>
              <a:t>提高质量</a:t>
            </a:r>
            <a:r>
              <a:rPr lang="en-US" altLang="zh-CN" sz="2000" dirty="0" smtClean="0">
                <a:latin typeface="华文黑体"/>
                <a:ea typeface="华文黑体"/>
              </a:rPr>
              <a:t> </a:t>
            </a:r>
          </a:p>
          <a:p>
            <a:pPr indent="541338"/>
            <a:r>
              <a:rPr lang="en-US" altLang="zh-CN" sz="2000" dirty="0" smtClean="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产品</a:t>
            </a:r>
            <a:r>
              <a:rPr lang="zh-CN" altLang="en-US" sz="2000" dirty="0" smtClean="0">
                <a:latin typeface="华文黑体"/>
                <a:ea typeface="华文黑体"/>
              </a:rPr>
              <a:t>多元化</a:t>
            </a:r>
            <a:r>
              <a:rPr lang="en-US" altLang="zh-CN" sz="2000" dirty="0" smtClean="0">
                <a:latin typeface="华文黑体"/>
                <a:ea typeface="华文黑体"/>
              </a:rPr>
              <a:t> </a:t>
            </a:r>
          </a:p>
          <a:p>
            <a:pPr indent="541338"/>
            <a:r>
              <a:rPr lang="en-US" altLang="zh-CN" sz="2000" dirty="0" smtClean="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细分</a:t>
            </a:r>
            <a:r>
              <a:rPr lang="zh-CN" altLang="en-US" sz="2000" dirty="0" smtClean="0">
                <a:latin typeface="华文黑体"/>
                <a:ea typeface="华文黑体"/>
              </a:rPr>
              <a:t>市场</a:t>
            </a:r>
            <a:endParaRPr lang="en-US" altLang="zh-CN" sz="2000" dirty="0" smtClean="0">
              <a:latin typeface="华文黑体"/>
              <a:ea typeface="华文黑体"/>
            </a:endParaRPr>
          </a:p>
          <a:p>
            <a:pPr indent="541338"/>
            <a:r>
              <a:rPr lang="en-US" altLang="zh-CN" sz="2000" dirty="0" smtClean="0">
                <a:latin typeface="华文黑体"/>
                <a:ea typeface="华文黑体"/>
              </a:rPr>
              <a:t>(</a:t>
            </a:r>
            <a:r>
              <a:rPr lang="zh-CN" altLang="en-US" sz="2000" dirty="0">
                <a:latin typeface="华文黑体"/>
                <a:ea typeface="华文黑体"/>
              </a:rPr>
              <a:t>四</a:t>
            </a:r>
            <a:r>
              <a:rPr lang="en-US" altLang="zh-CN" sz="2000" dirty="0">
                <a:latin typeface="华文黑体"/>
                <a:ea typeface="华文黑体"/>
              </a:rPr>
              <a:t>)</a:t>
            </a:r>
            <a:r>
              <a:rPr lang="zh-CN" altLang="en-US" sz="2000" dirty="0">
                <a:latin typeface="华文黑体"/>
                <a:ea typeface="华文黑体"/>
              </a:rPr>
              <a:t>降低价</a:t>
            </a:r>
            <a:r>
              <a:rPr lang="zh-CN" altLang="en-US" sz="2000" dirty="0" smtClean="0">
                <a:latin typeface="华文黑体"/>
                <a:ea typeface="华文黑体"/>
              </a:rPr>
              <a:t>格</a:t>
            </a:r>
            <a:endParaRPr lang="en-US" altLang="zh-CN" sz="2000" dirty="0" smtClean="0">
              <a:latin typeface="华文黑体"/>
              <a:ea typeface="华文黑体"/>
            </a:endParaRPr>
          </a:p>
          <a:p>
            <a:pPr indent="541338"/>
            <a:r>
              <a:rPr lang="en-US" altLang="zh-CN" sz="2000" dirty="0" smtClean="0">
                <a:latin typeface="华文黑体"/>
                <a:ea typeface="华文黑体"/>
              </a:rPr>
              <a:t>(</a:t>
            </a:r>
            <a:r>
              <a:rPr lang="zh-CN" altLang="en-US" sz="2000" dirty="0">
                <a:latin typeface="华文黑体"/>
                <a:ea typeface="华文黑体"/>
              </a:rPr>
              <a:t>五</a:t>
            </a:r>
            <a:r>
              <a:rPr lang="en-US" altLang="zh-CN" sz="2000" dirty="0">
                <a:latin typeface="华文黑体"/>
                <a:ea typeface="华文黑体"/>
              </a:rPr>
              <a:t>)</a:t>
            </a:r>
            <a:r>
              <a:rPr lang="zh-CN" altLang="en-US" sz="2000" dirty="0">
                <a:latin typeface="华文黑体"/>
                <a:ea typeface="华文黑体"/>
              </a:rPr>
              <a:t>开发新的流通渠</a:t>
            </a:r>
            <a:r>
              <a:rPr lang="zh-CN" altLang="en-US" sz="2000" dirty="0" smtClean="0">
                <a:latin typeface="华文黑体"/>
                <a:ea typeface="华文黑体"/>
              </a:rPr>
              <a:t>道</a:t>
            </a:r>
            <a:endParaRPr lang="en-US" altLang="zh-CN" sz="2000" dirty="0" smtClean="0">
              <a:latin typeface="华文黑体"/>
              <a:ea typeface="华文黑体"/>
            </a:endParaRPr>
          </a:p>
          <a:p>
            <a:pPr indent="541338"/>
            <a:r>
              <a:rPr lang="en-US" altLang="zh-CN" sz="2000" dirty="0" smtClean="0">
                <a:latin typeface="华文黑体"/>
                <a:ea typeface="华文黑体"/>
              </a:rPr>
              <a:t>(</a:t>
            </a:r>
            <a:r>
              <a:rPr lang="zh-CN" altLang="en-US" sz="2000" dirty="0">
                <a:latin typeface="华文黑体"/>
                <a:ea typeface="华文黑体"/>
              </a:rPr>
              <a:t>六</a:t>
            </a:r>
            <a:r>
              <a:rPr lang="en-US" altLang="zh-CN" sz="2000" dirty="0">
                <a:latin typeface="华文黑体"/>
                <a:ea typeface="华文黑体"/>
              </a:rPr>
              <a:t>)</a:t>
            </a:r>
            <a:r>
              <a:rPr lang="zh-CN" altLang="en-US" sz="2000" dirty="0">
                <a:latin typeface="华文黑体"/>
                <a:ea typeface="华文黑体"/>
              </a:rPr>
              <a:t>增加品牌知名度和忠诚度</a:t>
            </a:r>
            <a:endParaRPr lang="en-US" altLang="zh-CN" sz="2000" dirty="0" smtClean="0">
              <a:latin typeface="华文黑体"/>
              <a:ea typeface="华文黑体"/>
            </a:endParaRPr>
          </a:p>
        </p:txBody>
      </p:sp>
    </p:spTree>
    <p:extLst>
      <p:ext uri="{BB962C8B-B14F-4D97-AF65-F5344CB8AC3E}">
        <p14:creationId xmlns:p14="http://schemas.microsoft.com/office/powerpoint/2010/main" val="2979060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467616"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产品生命周期战略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91066" y="645844"/>
            <a:ext cx="8382001" cy="2923877"/>
          </a:xfrm>
          <a:prstGeom prst="rect">
            <a:avLst/>
          </a:prstGeom>
          <a:noFill/>
        </p:spPr>
        <p:txBody>
          <a:bodyPr wrap="square" rtlCol="0">
            <a:spAutoFit/>
          </a:bodyPr>
          <a:lstStyle/>
          <a:p>
            <a:r>
              <a:rPr lang="zh-CN" altLang="en-US" sz="2400" dirty="0" smtClean="0">
                <a:latin typeface="华文黑体"/>
                <a:ea typeface="华文黑体"/>
              </a:rPr>
              <a:t>四</a:t>
            </a:r>
            <a:r>
              <a:rPr lang="zh-CN" altLang="en-US" sz="2400" dirty="0">
                <a:latin typeface="华文黑体"/>
                <a:ea typeface="华文黑体"/>
              </a:rPr>
              <a:t>、成熟期</a:t>
            </a:r>
          </a:p>
          <a:p>
            <a:pPr indent="541338"/>
            <a:r>
              <a:rPr lang="zh-CN" altLang="en-US" sz="2000" dirty="0">
                <a:latin typeface="华文黑体"/>
                <a:ea typeface="华文黑体"/>
              </a:rPr>
              <a:t>成熟期产品的销量达到最大化</a:t>
            </a:r>
            <a:r>
              <a:rPr lang="en-US" altLang="zh-CN" sz="2000" dirty="0">
                <a:latin typeface="华文黑体"/>
                <a:ea typeface="华文黑体"/>
              </a:rPr>
              <a:t>,</a:t>
            </a:r>
            <a:r>
              <a:rPr lang="zh-CN" altLang="en-US" sz="2000" dirty="0">
                <a:latin typeface="华文黑体"/>
                <a:ea typeface="华文黑体"/>
              </a:rPr>
              <a:t>同时产品带来的利润也达到最大化并开始有一定下滑</a:t>
            </a:r>
            <a:r>
              <a:rPr lang="en-US" altLang="zh-CN" sz="2000" dirty="0" smtClean="0">
                <a:latin typeface="华文黑体"/>
                <a:ea typeface="华文黑体"/>
              </a:rPr>
              <a:t>.</a:t>
            </a:r>
            <a:r>
              <a:rPr lang="zh-CN" altLang="en-US" sz="2000" dirty="0" smtClean="0">
                <a:latin typeface="华文黑体"/>
                <a:ea typeface="华文黑体"/>
              </a:rPr>
              <a:t>利润与销量之间有一个时间差</a:t>
            </a:r>
            <a:r>
              <a:rPr lang="en-US" altLang="zh-CN" sz="2000" dirty="0">
                <a:latin typeface="华文黑体"/>
                <a:ea typeface="华文黑体"/>
              </a:rPr>
              <a:t>,</a:t>
            </a:r>
            <a:r>
              <a:rPr lang="zh-CN" altLang="en-US" sz="2000" dirty="0">
                <a:latin typeface="华文黑体"/>
                <a:ea typeface="华文黑体"/>
              </a:rPr>
              <a:t>当产品销量开始增加的时候</a:t>
            </a:r>
            <a:r>
              <a:rPr lang="en-US" altLang="zh-CN" sz="2000" dirty="0">
                <a:latin typeface="华文黑体"/>
                <a:ea typeface="华文黑体"/>
              </a:rPr>
              <a:t>,</a:t>
            </a:r>
            <a:r>
              <a:rPr lang="zh-CN" altLang="en-US" sz="2000" dirty="0">
                <a:latin typeface="华文黑体"/>
                <a:ea typeface="华文黑体"/>
              </a:rPr>
              <a:t>最早的导入期利润还是负值</a:t>
            </a:r>
            <a:r>
              <a:rPr lang="en-US" altLang="zh-CN" sz="2000" dirty="0">
                <a:latin typeface="华文黑体"/>
                <a:ea typeface="华文黑体"/>
              </a:rPr>
              <a:t>,</a:t>
            </a:r>
            <a:r>
              <a:rPr lang="zh-CN" altLang="en-US" sz="2000" dirty="0" smtClean="0">
                <a:latin typeface="华文黑体"/>
                <a:ea typeface="华文黑体"/>
              </a:rPr>
              <a:t>到增长</a:t>
            </a:r>
            <a:r>
              <a:rPr lang="zh-CN" altLang="en-US" sz="2000" dirty="0">
                <a:latin typeface="华文黑体"/>
                <a:ea typeface="华文黑体"/>
              </a:rPr>
              <a:t>期的时候才逐渐转为正值</a:t>
            </a:r>
            <a:r>
              <a:rPr lang="en-US" altLang="zh-CN" sz="2000" dirty="0">
                <a:latin typeface="华文黑体"/>
                <a:ea typeface="华文黑体"/>
              </a:rPr>
              <a:t>;</a:t>
            </a:r>
            <a:r>
              <a:rPr lang="zh-CN" altLang="en-US" sz="2000" dirty="0">
                <a:latin typeface="华文黑体"/>
                <a:ea typeface="华文黑体"/>
              </a:rPr>
              <a:t>当销售进入成熟期的时候</a:t>
            </a:r>
            <a:r>
              <a:rPr lang="en-US" altLang="zh-CN" sz="2000" dirty="0">
                <a:latin typeface="华文黑体"/>
                <a:ea typeface="华文黑体"/>
              </a:rPr>
              <a:t>,</a:t>
            </a:r>
            <a:r>
              <a:rPr lang="zh-CN" altLang="en-US" sz="2000" dirty="0">
                <a:latin typeface="华文黑体"/>
                <a:ea typeface="华文黑体"/>
              </a:rPr>
              <a:t>利润虽然达到了</a:t>
            </a:r>
            <a:r>
              <a:rPr lang="zh-CN" altLang="en-US" sz="2000" dirty="0" smtClean="0">
                <a:latin typeface="华文黑体"/>
                <a:ea typeface="华文黑体"/>
              </a:rPr>
              <a:t>最大值但是也会很快</a:t>
            </a:r>
            <a:r>
              <a:rPr lang="zh-CN" altLang="en-US" sz="2000" dirty="0">
                <a:latin typeface="华文黑体"/>
                <a:ea typeface="华文黑体"/>
              </a:rPr>
              <a:t>走向下坡</a:t>
            </a:r>
            <a:r>
              <a:rPr lang="en-US" altLang="zh-CN" sz="2000" dirty="0">
                <a:latin typeface="华文黑体"/>
                <a:ea typeface="华文黑体"/>
              </a:rPr>
              <a:t>,</a:t>
            </a:r>
            <a:r>
              <a:rPr lang="zh-CN" altLang="en-US" sz="2000" dirty="0">
                <a:latin typeface="华文黑体"/>
                <a:ea typeface="华文黑体"/>
              </a:rPr>
              <a:t>早于销售量下降的程度</a:t>
            </a:r>
            <a:r>
              <a:rPr lang="en-US" altLang="zh-CN" sz="2000" dirty="0" smtClean="0">
                <a:latin typeface="华文黑体"/>
                <a:ea typeface="华文黑体"/>
              </a:rPr>
              <a:t>.</a:t>
            </a:r>
            <a:r>
              <a:rPr lang="zh-CN" altLang="en-US" sz="2000" dirty="0">
                <a:latin typeface="华文黑体"/>
                <a:ea typeface="华文黑体"/>
              </a:rPr>
              <a:t>所以产品成熟期具有自己的一些特点</a:t>
            </a:r>
            <a:r>
              <a:rPr lang="en-US" altLang="zh-CN" sz="2000" dirty="0">
                <a:latin typeface="华文黑体"/>
                <a:ea typeface="华文黑体"/>
              </a:rPr>
              <a:t>:</a:t>
            </a:r>
            <a:r>
              <a:rPr lang="zh-CN" altLang="en-US" sz="2000" dirty="0">
                <a:latin typeface="华文黑体"/>
                <a:ea typeface="华文黑体"/>
              </a:rPr>
              <a:t>这个时期的</a:t>
            </a:r>
            <a:r>
              <a:rPr lang="zh-CN" altLang="en-US" sz="2000" dirty="0" smtClean="0">
                <a:latin typeface="华文黑体"/>
                <a:ea typeface="华文黑体"/>
              </a:rPr>
              <a:t>目标消费者</a:t>
            </a:r>
            <a:r>
              <a:rPr lang="zh-CN" altLang="en-US" sz="2000" dirty="0">
                <a:latin typeface="华文黑体"/>
                <a:ea typeface="华文黑体"/>
              </a:rPr>
              <a:t>是中期购买型消费者</a:t>
            </a:r>
            <a:r>
              <a:rPr lang="en-US" altLang="zh-CN" sz="2000" dirty="0">
                <a:latin typeface="华文黑体"/>
                <a:ea typeface="华文黑体"/>
              </a:rPr>
              <a:t>,</a:t>
            </a:r>
            <a:r>
              <a:rPr lang="zh-CN" altLang="en-US" sz="2000" dirty="0">
                <a:latin typeface="华文黑体"/>
                <a:ea typeface="华文黑体"/>
              </a:rPr>
              <a:t>有最多的消费者购买产品</a:t>
            </a:r>
            <a:r>
              <a:rPr lang="en-US" altLang="zh-CN" sz="2000" dirty="0">
                <a:latin typeface="华文黑体"/>
                <a:ea typeface="华文黑体"/>
              </a:rPr>
              <a:t>,</a:t>
            </a:r>
            <a:r>
              <a:rPr lang="zh-CN" altLang="en-US" sz="2000" dirty="0">
                <a:latin typeface="华文黑体"/>
                <a:ea typeface="华文黑体"/>
              </a:rPr>
              <a:t>这些消费者总的来说比较保守</a:t>
            </a:r>
            <a:r>
              <a:rPr lang="en-US" altLang="zh-CN" sz="2000" dirty="0">
                <a:latin typeface="华文黑体"/>
                <a:ea typeface="华文黑体"/>
              </a:rPr>
              <a:t>.</a:t>
            </a:r>
            <a:r>
              <a:rPr lang="zh-CN" altLang="en-US" sz="2000" dirty="0" smtClean="0">
                <a:latin typeface="华文黑体"/>
                <a:ea typeface="华文黑体"/>
              </a:rPr>
              <a:t>企业目标</a:t>
            </a:r>
            <a:r>
              <a:rPr lang="zh-CN" altLang="en-US" sz="2000" dirty="0">
                <a:latin typeface="华文黑体"/>
                <a:ea typeface="华文黑体"/>
              </a:rPr>
              <a:t>是追求最大利润</a:t>
            </a:r>
            <a:r>
              <a:rPr lang="en-US" altLang="zh-CN" sz="2000" dirty="0">
                <a:latin typeface="华文黑体"/>
                <a:ea typeface="华文黑体"/>
              </a:rPr>
              <a:t>,</a:t>
            </a:r>
            <a:r>
              <a:rPr lang="zh-CN" altLang="en-US" sz="2000" dirty="0">
                <a:latin typeface="华文黑体"/>
                <a:ea typeface="华文黑体"/>
              </a:rPr>
              <a:t>保持市场占有率</a:t>
            </a:r>
            <a:r>
              <a:rPr lang="en-US" altLang="zh-CN" sz="2000" dirty="0">
                <a:latin typeface="华文黑体"/>
                <a:ea typeface="华文黑体"/>
              </a:rPr>
              <a:t>.</a:t>
            </a:r>
            <a:r>
              <a:rPr lang="zh-CN" altLang="en-US" sz="2000" dirty="0">
                <a:latin typeface="华文黑体"/>
                <a:ea typeface="华文黑体"/>
              </a:rPr>
              <a:t>利润的最大值是在成熟期达到的</a:t>
            </a:r>
            <a:r>
              <a:rPr lang="en-US" altLang="zh-CN" sz="2000" dirty="0">
                <a:latin typeface="华文黑体"/>
                <a:ea typeface="华文黑体"/>
              </a:rPr>
              <a:t>,</a:t>
            </a:r>
            <a:r>
              <a:rPr lang="zh-CN" altLang="en-US" sz="2000" dirty="0" smtClean="0">
                <a:latin typeface="华文黑体"/>
                <a:ea typeface="华文黑体"/>
              </a:rPr>
              <a:t>要实现这一点必须让</a:t>
            </a:r>
            <a:r>
              <a:rPr lang="zh-CN" altLang="en-US" sz="2000" dirty="0">
                <a:latin typeface="华文黑体"/>
                <a:ea typeface="华文黑体"/>
              </a:rPr>
              <a:t>更多的消费者使用产品</a:t>
            </a:r>
            <a:r>
              <a:rPr lang="en-US" altLang="zh-CN" sz="2000" dirty="0" smtClean="0">
                <a:latin typeface="华文黑体"/>
                <a:ea typeface="华文黑体"/>
              </a:rPr>
              <a:t>.</a:t>
            </a:r>
            <a:endParaRPr lang="en-US" altLang="zh-CN" sz="2000" dirty="0">
              <a:latin typeface="华文黑体"/>
              <a:ea typeface="华文黑体"/>
            </a:endParaRPr>
          </a:p>
        </p:txBody>
      </p:sp>
    </p:spTree>
    <p:extLst>
      <p:ext uri="{BB962C8B-B14F-4D97-AF65-F5344CB8AC3E}">
        <p14:creationId xmlns:p14="http://schemas.microsoft.com/office/powerpoint/2010/main" val="79173983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467616"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产品生命周期战略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91066" y="645844"/>
            <a:ext cx="8382001" cy="4462760"/>
          </a:xfrm>
          <a:prstGeom prst="rect">
            <a:avLst/>
          </a:prstGeom>
          <a:noFill/>
        </p:spPr>
        <p:txBody>
          <a:bodyPr wrap="square" rtlCol="0">
            <a:spAutoFit/>
          </a:bodyPr>
          <a:lstStyle/>
          <a:p>
            <a:r>
              <a:rPr lang="zh-CN" altLang="en-US" sz="2400" dirty="0" smtClean="0">
                <a:latin typeface="华文黑体"/>
                <a:ea typeface="华文黑体"/>
              </a:rPr>
              <a:t>四</a:t>
            </a:r>
            <a:r>
              <a:rPr lang="zh-CN" altLang="en-US" sz="2400" dirty="0">
                <a:latin typeface="华文黑体"/>
                <a:ea typeface="华文黑体"/>
              </a:rPr>
              <a:t>、成熟期</a:t>
            </a:r>
          </a:p>
          <a:p>
            <a:pPr indent="541338"/>
            <a:r>
              <a:rPr lang="zh-CN" altLang="en-US" sz="2000" dirty="0">
                <a:latin typeface="华文黑体"/>
                <a:ea typeface="华文黑体"/>
              </a:rPr>
              <a:t>成熟期阶段的营销策略是产品调整策略、市场调整策略、调整营销组合以及合并策略</a:t>
            </a:r>
            <a:r>
              <a:rPr lang="en-US" altLang="zh-CN" sz="2000" dirty="0">
                <a:latin typeface="华文黑体"/>
                <a:ea typeface="华文黑体"/>
              </a:rPr>
              <a:t>.</a:t>
            </a:r>
          </a:p>
          <a:p>
            <a:pPr indent="4397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产品调整策略</a:t>
            </a:r>
          </a:p>
          <a:p>
            <a:pPr indent="439738"/>
            <a:r>
              <a:rPr lang="zh-CN" altLang="en-US" sz="2000" dirty="0">
                <a:latin typeface="华文黑体"/>
                <a:ea typeface="华文黑体"/>
              </a:rPr>
              <a:t>产品调整策略是要保持高品质</a:t>
            </a:r>
            <a:r>
              <a:rPr lang="en-US" altLang="zh-CN" sz="2000" dirty="0">
                <a:latin typeface="华文黑体"/>
                <a:ea typeface="华文黑体"/>
              </a:rPr>
              <a:t>,</a:t>
            </a:r>
            <a:r>
              <a:rPr lang="zh-CN" altLang="en-US" sz="2000" dirty="0">
                <a:latin typeface="华文黑体"/>
                <a:ea typeface="华文黑体"/>
              </a:rPr>
              <a:t>开发多功能</a:t>
            </a:r>
            <a:r>
              <a:rPr lang="en-US" altLang="zh-CN" sz="2000" dirty="0">
                <a:latin typeface="华文黑体"/>
                <a:ea typeface="华文黑体"/>
              </a:rPr>
              <a:t>,</a:t>
            </a:r>
            <a:r>
              <a:rPr lang="zh-CN" altLang="en-US" sz="2000" dirty="0">
                <a:latin typeface="华文黑体"/>
                <a:ea typeface="华文黑体"/>
              </a:rPr>
              <a:t>改善外观</a:t>
            </a:r>
            <a:r>
              <a:rPr lang="en-US" altLang="zh-CN" sz="2000" dirty="0" smtClean="0">
                <a:latin typeface="华文黑体"/>
                <a:ea typeface="华文黑体"/>
              </a:rPr>
              <a:t>.</a:t>
            </a:r>
          </a:p>
          <a:p>
            <a:pPr indent="439738"/>
            <a:r>
              <a:rPr lang="zh-CN" altLang="en-US" sz="2000" dirty="0" smtClean="0">
                <a:latin typeface="华文黑体"/>
                <a:ea typeface="华文黑体"/>
              </a:rPr>
              <a:t> </a:t>
            </a:r>
            <a:r>
              <a:rPr lang="en-US" altLang="zh-CN" sz="2000" dirty="0" smtClean="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市场调整策略</a:t>
            </a:r>
          </a:p>
          <a:p>
            <a:pPr indent="439738"/>
            <a:r>
              <a:rPr lang="zh-CN" altLang="en-US" sz="2000" dirty="0">
                <a:latin typeface="华文黑体"/>
                <a:ea typeface="华文黑体"/>
              </a:rPr>
              <a:t>这个策略是要增加产品使用率、使用量</a:t>
            </a:r>
            <a:r>
              <a:rPr lang="en-US" altLang="zh-CN" sz="2000" dirty="0">
                <a:latin typeface="华文黑体"/>
                <a:ea typeface="华文黑体"/>
              </a:rPr>
              <a:t>,</a:t>
            </a:r>
            <a:r>
              <a:rPr lang="zh-CN" altLang="en-US" sz="2000" dirty="0">
                <a:latin typeface="华文黑体"/>
                <a:ea typeface="华文黑体"/>
              </a:rPr>
              <a:t>开拓新细分市场</a:t>
            </a:r>
            <a:r>
              <a:rPr lang="en-US" altLang="zh-CN" sz="2000" dirty="0" smtClean="0">
                <a:latin typeface="华文黑体"/>
                <a:ea typeface="华文黑体"/>
              </a:rPr>
              <a:t>.</a:t>
            </a:r>
            <a:endParaRPr lang="en-US" altLang="zh-CN" sz="2000" dirty="0">
              <a:latin typeface="华文黑体"/>
              <a:ea typeface="华文黑体"/>
            </a:endParaRPr>
          </a:p>
          <a:p>
            <a:pPr indent="439738"/>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调整营销组合</a:t>
            </a:r>
          </a:p>
          <a:p>
            <a:pPr indent="439738"/>
            <a:r>
              <a:rPr lang="zh-CN" altLang="en-US" sz="2000" dirty="0">
                <a:latin typeface="华文黑体"/>
                <a:ea typeface="华文黑体"/>
              </a:rPr>
              <a:t>调整营销组合一般是通过改变一个或多个营销组合因素来改进销售</a:t>
            </a:r>
            <a:r>
              <a:rPr lang="en-US" altLang="zh-CN" sz="2000" dirty="0">
                <a:latin typeface="华文黑体"/>
                <a:ea typeface="华文黑体"/>
              </a:rPr>
              <a:t>.</a:t>
            </a:r>
            <a:r>
              <a:rPr lang="zh-CN" altLang="en-US" sz="2000" dirty="0" smtClean="0">
                <a:latin typeface="华文黑体"/>
                <a:ea typeface="华文黑体"/>
              </a:rPr>
              <a:t>这时应该考虑用降价</a:t>
            </a:r>
            <a:r>
              <a:rPr lang="zh-CN" altLang="en-US" sz="2000" dirty="0">
                <a:latin typeface="华文黑体"/>
                <a:ea typeface="华文黑体"/>
              </a:rPr>
              <a:t>来吸引新的使用者或竞争对手的顾客</a:t>
            </a:r>
            <a:r>
              <a:rPr lang="en-US" altLang="zh-CN" sz="2000" dirty="0">
                <a:latin typeface="华文黑体"/>
                <a:ea typeface="华文黑体"/>
              </a:rPr>
              <a:t>,</a:t>
            </a:r>
            <a:r>
              <a:rPr lang="zh-CN" altLang="en-US" sz="2000" dirty="0">
                <a:latin typeface="华文黑体"/>
                <a:ea typeface="华文黑体"/>
              </a:rPr>
              <a:t>也可以开展有效的广告活动或采用促销手段</a:t>
            </a:r>
            <a:r>
              <a:rPr lang="en-US" altLang="zh-CN" sz="2000" dirty="0" smtClean="0">
                <a:latin typeface="华文黑体"/>
                <a:ea typeface="华文黑体"/>
              </a:rPr>
              <a:t>,</a:t>
            </a:r>
            <a:endParaRPr lang="en-US" altLang="zh-CN" sz="2000" dirty="0">
              <a:latin typeface="华文黑体"/>
              <a:ea typeface="华文黑体"/>
            </a:endParaRPr>
          </a:p>
          <a:p>
            <a:pPr indent="439738"/>
            <a:r>
              <a:rPr lang="en-US" altLang="zh-CN" sz="2000" dirty="0">
                <a:latin typeface="华文黑体"/>
                <a:ea typeface="华文黑体"/>
              </a:rPr>
              <a:t>(</a:t>
            </a:r>
            <a:r>
              <a:rPr lang="zh-CN" altLang="en-US" sz="2000" dirty="0">
                <a:latin typeface="华文黑体"/>
                <a:ea typeface="华文黑体"/>
              </a:rPr>
              <a:t>四</a:t>
            </a:r>
            <a:r>
              <a:rPr lang="en-US" altLang="zh-CN" sz="2000" dirty="0">
                <a:latin typeface="华文黑体"/>
                <a:ea typeface="华文黑体"/>
              </a:rPr>
              <a:t>)</a:t>
            </a:r>
            <a:r>
              <a:rPr lang="zh-CN" altLang="en-US" sz="2000" dirty="0">
                <a:latin typeface="华文黑体"/>
                <a:ea typeface="华文黑体"/>
              </a:rPr>
              <a:t>合并</a:t>
            </a:r>
            <a:r>
              <a:rPr lang="zh-CN" altLang="en-US" sz="2000" dirty="0" smtClean="0">
                <a:latin typeface="华文黑体"/>
                <a:ea typeface="华文黑体"/>
              </a:rPr>
              <a:t>策略</a:t>
            </a:r>
            <a:endParaRPr lang="en-US" altLang="zh-CN" sz="2000" dirty="0" smtClean="0">
              <a:latin typeface="华文黑体"/>
              <a:ea typeface="华文黑体"/>
            </a:endParaRPr>
          </a:p>
          <a:p>
            <a:pPr indent="439738"/>
            <a:r>
              <a:rPr lang="zh-CN" altLang="en-US" sz="2000" dirty="0">
                <a:latin typeface="华文黑体"/>
                <a:ea typeface="华文黑体"/>
              </a:rPr>
              <a:t>合并策略主要是同业合并</a:t>
            </a:r>
            <a:r>
              <a:rPr lang="en-US" altLang="zh-CN" sz="2000" dirty="0">
                <a:latin typeface="华文黑体"/>
                <a:ea typeface="华文黑体"/>
              </a:rPr>
              <a:t>(</a:t>
            </a:r>
            <a:r>
              <a:rPr lang="zh-CN" altLang="en-US" sz="2000" dirty="0">
                <a:latin typeface="华文黑体"/>
                <a:ea typeface="华文黑体"/>
              </a:rPr>
              <a:t>生产同一种产品的企业为了增强竞争实力而实行并购</a:t>
            </a:r>
            <a:r>
              <a:rPr lang="en-US" altLang="zh-CN" sz="2000" dirty="0">
                <a:latin typeface="华文黑体"/>
                <a:ea typeface="华文黑体"/>
              </a:rPr>
              <a:t>),</a:t>
            </a:r>
            <a:r>
              <a:rPr lang="zh-CN" altLang="en-US" sz="2000" dirty="0" smtClean="0">
                <a:latin typeface="华文黑体"/>
                <a:ea typeface="华文黑体"/>
              </a:rPr>
              <a:t>扩大市场</a:t>
            </a:r>
            <a:r>
              <a:rPr lang="zh-CN" altLang="en-US" sz="2000" dirty="0">
                <a:latin typeface="华文黑体"/>
                <a:ea typeface="华文黑体"/>
              </a:rPr>
              <a:t>占有率</a:t>
            </a:r>
            <a:r>
              <a:rPr lang="en-US" altLang="zh-CN" sz="2000" dirty="0">
                <a:latin typeface="华文黑体"/>
                <a:ea typeface="华文黑体"/>
              </a:rPr>
              <a:t>.</a:t>
            </a:r>
          </a:p>
        </p:txBody>
      </p:sp>
    </p:spTree>
    <p:extLst>
      <p:ext uri="{BB962C8B-B14F-4D97-AF65-F5344CB8AC3E}">
        <p14:creationId xmlns:p14="http://schemas.microsoft.com/office/powerpoint/2010/main" val="373420636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467616"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产品生命周期战略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91066" y="645844"/>
            <a:ext cx="8382001" cy="3785652"/>
          </a:xfrm>
          <a:prstGeom prst="rect">
            <a:avLst/>
          </a:prstGeom>
          <a:noFill/>
        </p:spPr>
        <p:txBody>
          <a:bodyPr wrap="square" rtlCol="0">
            <a:spAutoFit/>
          </a:bodyPr>
          <a:lstStyle/>
          <a:p>
            <a:r>
              <a:rPr lang="zh-CN" altLang="en-US" sz="2000" dirty="0">
                <a:latin typeface="华文黑体"/>
                <a:ea typeface="华文黑体"/>
              </a:rPr>
              <a:t>五、衰退期</a:t>
            </a:r>
          </a:p>
          <a:p>
            <a:pPr indent="541338"/>
            <a:r>
              <a:rPr lang="zh-CN" altLang="en-US" sz="2000" dirty="0">
                <a:latin typeface="华文黑体"/>
                <a:ea typeface="华文黑体"/>
              </a:rPr>
              <a:t>产品衰退期的消费者主要是晚期型消费者</a:t>
            </a:r>
            <a:r>
              <a:rPr lang="en-US" altLang="zh-CN" sz="2000" dirty="0">
                <a:latin typeface="华文黑体"/>
                <a:ea typeface="华文黑体"/>
              </a:rPr>
              <a:t>.</a:t>
            </a:r>
            <a:r>
              <a:rPr lang="zh-CN" altLang="en-US" sz="2000" dirty="0">
                <a:latin typeface="华文黑体"/>
                <a:ea typeface="华文黑体"/>
              </a:rPr>
              <a:t>他们是最保守的一群人</a:t>
            </a:r>
            <a:r>
              <a:rPr lang="en-US" altLang="zh-CN" sz="2000" dirty="0">
                <a:latin typeface="华文黑体"/>
                <a:ea typeface="华文黑体"/>
              </a:rPr>
              <a:t>,</a:t>
            </a:r>
            <a:r>
              <a:rPr lang="zh-CN" altLang="en-US" sz="2000" dirty="0">
                <a:latin typeface="华文黑体"/>
                <a:ea typeface="华文黑体"/>
              </a:rPr>
              <a:t>他们</a:t>
            </a:r>
            <a:r>
              <a:rPr lang="zh-CN" altLang="en-US" sz="2000" dirty="0" smtClean="0">
                <a:latin typeface="华文黑体"/>
                <a:ea typeface="华文黑体"/>
              </a:rPr>
              <a:t>是在别人已经</a:t>
            </a:r>
            <a:r>
              <a:rPr lang="zh-CN" altLang="en-US" sz="2000" dirty="0">
                <a:latin typeface="华文黑体"/>
                <a:ea typeface="华文黑体"/>
              </a:rPr>
              <a:t>不使用或者认为该产品已经过时时才开始使用</a:t>
            </a:r>
            <a:r>
              <a:rPr lang="en-US" altLang="zh-CN" sz="2000" dirty="0">
                <a:latin typeface="华文黑体"/>
                <a:ea typeface="华文黑体"/>
              </a:rPr>
              <a:t>,</a:t>
            </a:r>
            <a:r>
              <a:rPr lang="zh-CN" altLang="en-US" sz="2000" dirty="0">
                <a:latin typeface="华文黑体"/>
                <a:ea typeface="华文黑体"/>
              </a:rPr>
              <a:t>比如说老年</a:t>
            </a:r>
            <a:r>
              <a:rPr lang="zh-CN" altLang="en-US" sz="2000" dirty="0" smtClean="0">
                <a:latin typeface="华文黑体"/>
                <a:ea typeface="华文黑体"/>
              </a:rPr>
              <a:t>人中有很多人属于晚期型消费者</a:t>
            </a:r>
            <a:r>
              <a:rPr lang="en-US" altLang="zh-CN" sz="2000" dirty="0">
                <a:latin typeface="华文黑体"/>
                <a:ea typeface="华文黑体"/>
              </a:rPr>
              <a:t>,</a:t>
            </a:r>
            <a:r>
              <a:rPr lang="zh-CN" altLang="en-US" sz="2000" dirty="0">
                <a:latin typeface="华文黑体"/>
                <a:ea typeface="华文黑体"/>
              </a:rPr>
              <a:t>因为他们对新产品的接受有一些困难</a:t>
            </a:r>
            <a:r>
              <a:rPr lang="en-US" altLang="zh-CN" sz="2000" dirty="0">
                <a:latin typeface="华文黑体"/>
                <a:ea typeface="华文黑体"/>
              </a:rPr>
              <a:t>.</a:t>
            </a:r>
            <a:r>
              <a:rPr lang="zh-CN" altLang="en-US" sz="2000" dirty="0">
                <a:latin typeface="华文黑体"/>
                <a:ea typeface="华文黑体"/>
              </a:rPr>
              <a:t>这个阶段的营销策略大致有维持性收割</a:t>
            </a:r>
            <a:r>
              <a:rPr lang="zh-CN" altLang="en-US" sz="2000" dirty="0" smtClean="0">
                <a:latin typeface="华文黑体"/>
                <a:ea typeface="华文黑体"/>
              </a:rPr>
              <a:t>策略和</a:t>
            </a:r>
            <a:r>
              <a:rPr lang="zh-CN" altLang="en-US" sz="2000" dirty="0">
                <a:latin typeface="华文黑体"/>
                <a:ea typeface="华文黑体"/>
              </a:rPr>
              <a:t>清算策略</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维持性收割策略</a:t>
            </a:r>
          </a:p>
          <a:p>
            <a:pPr indent="541338"/>
            <a:r>
              <a:rPr lang="zh-CN" altLang="en-US" sz="2000" dirty="0">
                <a:latin typeface="华文黑体"/>
                <a:ea typeface="华文黑体"/>
              </a:rPr>
              <a:t>这种策略适用于衰退缓慢的市场</a:t>
            </a:r>
            <a:r>
              <a:rPr lang="en-US" altLang="zh-CN" sz="2000" dirty="0">
                <a:latin typeface="华文黑体"/>
                <a:ea typeface="华文黑体"/>
              </a:rPr>
              <a:t>.</a:t>
            </a:r>
            <a:r>
              <a:rPr lang="zh-CN" altLang="en-US" sz="2000" dirty="0">
                <a:latin typeface="华文黑体"/>
                <a:ea typeface="华文黑体"/>
              </a:rPr>
              <a:t>维持性收割策略是指别人退出</a:t>
            </a:r>
            <a:r>
              <a:rPr lang="en-US" altLang="zh-CN" sz="2000" dirty="0">
                <a:latin typeface="华文黑体"/>
                <a:ea typeface="华文黑体"/>
              </a:rPr>
              <a:t>,</a:t>
            </a:r>
            <a:r>
              <a:rPr lang="zh-CN" altLang="en-US" sz="2000" dirty="0">
                <a:latin typeface="华文黑体"/>
                <a:ea typeface="华文黑体"/>
              </a:rPr>
              <a:t>自己维持</a:t>
            </a:r>
            <a:r>
              <a:rPr lang="en-US" altLang="zh-CN" sz="2000" dirty="0">
                <a:latin typeface="华文黑体"/>
                <a:ea typeface="华文黑体"/>
              </a:rPr>
              <a:t>,</a:t>
            </a:r>
            <a:r>
              <a:rPr lang="zh-CN" altLang="en-US" sz="2000" dirty="0">
                <a:latin typeface="华文黑体"/>
                <a:ea typeface="华文黑体"/>
              </a:rPr>
              <a:t>以此取得</a:t>
            </a:r>
          </a:p>
          <a:p>
            <a:pPr indent="541338"/>
            <a:r>
              <a:rPr lang="zh-CN" altLang="en-US" sz="2000" dirty="0">
                <a:latin typeface="华文黑体"/>
                <a:ea typeface="华文黑体"/>
              </a:rPr>
              <a:t>市场的剩余利润</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清算策略</a:t>
            </a:r>
          </a:p>
          <a:p>
            <a:pPr indent="541338"/>
            <a:r>
              <a:rPr lang="zh-CN" altLang="en-US" sz="2000" dirty="0">
                <a:latin typeface="华文黑体"/>
                <a:ea typeface="华文黑体"/>
              </a:rPr>
              <a:t>这种策略适用于快速衰退的市场</a:t>
            </a:r>
            <a:r>
              <a:rPr lang="en-US" altLang="zh-CN" sz="2000" dirty="0">
                <a:latin typeface="华文黑体"/>
                <a:ea typeface="华文黑体"/>
              </a:rPr>
              <a:t>.</a:t>
            </a:r>
            <a:r>
              <a:rPr lang="zh-CN" altLang="en-US" sz="2000" dirty="0">
                <a:latin typeface="华文黑体"/>
                <a:ea typeface="华文黑体"/>
              </a:rPr>
              <a:t>清算策略是指清算资产</a:t>
            </a:r>
            <a:r>
              <a:rPr lang="en-US" altLang="zh-CN" sz="2000" dirty="0">
                <a:latin typeface="华文黑体"/>
                <a:ea typeface="华文黑体"/>
              </a:rPr>
              <a:t>,</a:t>
            </a:r>
            <a:r>
              <a:rPr lang="zh-CN" altLang="en-US" sz="2000" dirty="0">
                <a:latin typeface="华文黑体"/>
                <a:ea typeface="华文黑体"/>
              </a:rPr>
              <a:t>转入其他行业</a:t>
            </a:r>
            <a:r>
              <a:rPr lang="en-US" altLang="zh-CN" sz="2000" dirty="0">
                <a:latin typeface="华文黑体"/>
                <a:ea typeface="华文黑体"/>
              </a:rPr>
              <a:t>,</a:t>
            </a:r>
            <a:r>
              <a:rPr lang="zh-CN" altLang="en-US" sz="2000" dirty="0">
                <a:latin typeface="华文黑体"/>
                <a:ea typeface="华文黑体"/>
              </a:rPr>
              <a:t>退出该</a:t>
            </a:r>
            <a:r>
              <a:rPr lang="zh-CN" altLang="en-US" sz="2000" dirty="0" smtClean="0">
                <a:latin typeface="华文黑体"/>
                <a:ea typeface="华文黑体"/>
              </a:rPr>
              <a:t>市</a:t>
            </a:r>
            <a:r>
              <a:rPr lang="zh-TW" altLang="en-US" sz="2000" dirty="0" smtClean="0">
                <a:latin typeface="华文黑体"/>
                <a:ea typeface="华文黑体"/>
              </a:rPr>
              <a:t>场</a:t>
            </a:r>
            <a:r>
              <a:rPr lang="en-US" altLang="zh-TW" sz="2000" dirty="0">
                <a:latin typeface="华文黑体"/>
                <a:ea typeface="华文黑体"/>
              </a:rPr>
              <a:t>.</a:t>
            </a:r>
            <a:endParaRPr lang="en-US" altLang="zh-CN" sz="2000" dirty="0">
              <a:latin typeface="华文黑体"/>
              <a:ea typeface="华文黑体"/>
            </a:endParaRPr>
          </a:p>
        </p:txBody>
      </p:sp>
    </p:spTree>
    <p:extLst>
      <p:ext uri="{BB962C8B-B14F-4D97-AF65-F5344CB8AC3E}">
        <p14:creationId xmlns:p14="http://schemas.microsoft.com/office/powerpoint/2010/main" val="174568568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F:\360云盘\02-个人资料\！PPT图片及版面资源\06-PPT精选插图\03-人物\20120208165810751075.jpg"/>
          <p:cNvPicPr>
            <a:picLocks noChangeAspect="1" noChangeArrowheads="1"/>
          </p:cNvPicPr>
          <p:nvPr/>
        </p:nvPicPr>
        <p:blipFill>
          <a:blip r:embed="rId3">
            <a:lum bright="70000" contrast="-70000"/>
            <a:extLst>
              <a:ext uri="{BEBA8EAE-BF5A-486C-A8C5-ECC9F3942E4B}">
                <a14:imgProps xmlns:a14="http://schemas.microsoft.com/office/drawing/2010/main">
                  <a14:imgLayer r:embed="rId4">
                    <a14:imgEffect>
                      <a14:colorTemperature colorTemp="4700"/>
                    </a14:imgEffect>
                    <a14:imgEffect>
                      <a14:saturation sat="33000"/>
                    </a14:imgEffect>
                  </a14:imgLayer>
                </a14:imgProps>
              </a:ext>
              <a:ext uri="{28A0092B-C50C-407E-A947-70E740481C1C}">
                <a14:useLocalDpi xmlns:a14="http://schemas.microsoft.com/office/drawing/2010/main"/>
              </a:ext>
            </a:extLst>
          </a:blip>
          <a:srcRect/>
          <a:stretch>
            <a:fillRect/>
          </a:stretch>
        </p:blipFill>
        <p:spPr bwMode="auto">
          <a:xfrm>
            <a:off x="-1" y="-114303"/>
            <a:ext cx="8232331" cy="548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等腰三角形 6"/>
          <p:cNvSpPr/>
          <p:nvPr/>
        </p:nvSpPr>
        <p:spPr>
          <a:xfrm rot="16200000">
            <a:off x="3893089" y="-94714"/>
            <a:ext cx="5473699" cy="5434523"/>
          </a:xfrm>
          <a:custGeom>
            <a:avLst/>
            <a:gdLst/>
            <a:ahLst/>
            <a:cxnLst/>
            <a:rect l="l" t="t" r="r" b="b"/>
            <a:pathLst>
              <a:path w="3580081" h="5237125">
                <a:moveTo>
                  <a:pt x="3580081" y="443593"/>
                </a:moveTo>
                <a:lnTo>
                  <a:pt x="3580081" y="5237125"/>
                </a:lnTo>
                <a:lnTo>
                  <a:pt x="0" y="5237125"/>
                </a:lnTo>
                <a:lnTo>
                  <a:pt x="0" y="0"/>
                </a:lnTo>
                <a:close/>
              </a:path>
            </a:pathLst>
          </a:custGeom>
          <a:solidFill>
            <a:srgbClr val="45C1A4"/>
          </a:solidFill>
          <a:ln w="2540">
            <a:noFill/>
          </a:ln>
          <a:effectLst>
            <a:outerShdw blurRad="88900" dist="50800" dir="10800000" algn="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矩形 9"/>
          <p:cNvSpPr/>
          <p:nvPr/>
        </p:nvSpPr>
        <p:spPr>
          <a:xfrm flipV="1">
            <a:off x="0" y="-114300"/>
            <a:ext cx="847728" cy="5473698"/>
          </a:xfrm>
          <a:custGeom>
            <a:avLst/>
            <a:gdLst/>
            <a:ahLst/>
            <a:cxnLst/>
            <a:rect l="l" t="t" r="r" b="b"/>
            <a:pathLst>
              <a:path w="847728" h="3580082">
                <a:moveTo>
                  <a:pt x="0" y="3580082"/>
                </a:moveTo>
                <a:lnTo>
                  <a:pt x="847728" y="3580082"/>
                </a:lnTo>
                <a:lnTo>
                  <a:pt x="404135" y="0"/>
                </a:lnTo>
                <a:lnTo>
                  <a:pt x="0" y="0"/>
                </a:lnTo>
                <a:close/>
              </a:path>
            </a:pathLst>
          </a:custGeom>
          <a:solidFill>
            <a:srgbClr val="45C1A4"/>
          </a:solidFill>
          <a:ln w="2540">
            <a:noFill/>
          </a:ln>
          <a:effectLst>
            <a:outerShdw blurRad="76200" dist="381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标题 1"/>
          <p:cNvSpPr txBox="1"/>
          <p:nvPr/>
        </p:nvSpPr>
        <p:spPr>
          <a:xfrm>
            <a:off x="5482290" y="1517934"/>
            <a:ext cx="2510243" cy="1326866"/>
          </a:xfrm>
          <a:prstGeom prst="rect">
            <a:avLst/>
          </a:prstGeom>
        </p:spPr>
        <p:txBody>
          <a:bodyPr vert="horz" lIns="0" tIns="0" rIns="0" bIns="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zh-CN" altLang="en-US" b="1" spc="300" dirty="0" smtClean="0">
                <a:solidFill>
                  <a:schemeClr val="bg1"/>
                </a:solidFill>
                <a:latin typeface="微软雅黑" panose="020B0503020204020204" pitchFamily="34" charset="-122"/>
                <a:ea typeface="微软雅黑" panose="020B0503020204020204" pitchFamily="34" charset="-122"/>
              </a:rPr>
              <a:t>本章结束</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right)">
                                      <p:cBhvr>
                                        <p:cTn id="16" dur="500"/>
                                        <p:tgtEl>
                                          <p:spTgt spid="10"/>
                                        </p:tgtEl>
                                      </p:cBhvr>
                                    </p:animEffect>
                                  </p:childTnLst>
                                </p:cTn>
                              </p:par>
                            </p:childTnLst>
                          </p:cTn>
                        </p:par>
                        <p:par>
                          <p:cTn id="17" fill="hold">
                            <p:stCondLst>
                              <p:cond delay="1000"/>
                            </p:stCondLst>
                            <p:childTnLst>
                              <p:par>
                                <p:cTn id="18" presetID="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0-#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4121050" y="1986009"/>
            <a:ext cx="3057247"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新产品开发战略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第一节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1094431672"/>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057247"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新产品开发战略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38665" y="578113"/>
            <a:ext cx="8686803" cy="4462760"/>
          </a:xfrm>
          <a:prstGeom prst="rect">
            <a:avLst/>
          </a:prstGeom>
          <a:noFill/>
        </p:spPr>
        <p:txBody>
          <a:bodyPr wrap="square" rtlCol="0">
            <a:spAutoFit/>
          </a:bodyPr>
          <a:lstStyle/>
          <a:p>
            <a:r>
              <a:rPr lang="zh-CN" altLang="en-US" sz="2400" dirty="0" smtClean="0">
                <a:latin typeface="华文黑体"/>
                <a:ea typeface="华文黑体"/>
              </a:rPr>
              <a:t>一、新产品开发的途径</a:t>
            </a:r>
            <a:endParaRPr lang="en-US" altLang="zh-CN" sz="2400" dirty="0" smtClean="0">
              <a:latin typeface="华文黑体"/>
              <a:ea typeface="华文黑体"/>
            </a:endParaRPr>
          </a:p>
          <a:p>
            <a:pPr indent="627063"/>
            <a:r>
              <a:rPr lang="zh-CN" altLang="en-US" sz="2000" dirty="0">
                <a:latin typeface="华文黑体"/>
                <a:ea typeface="华文黑体"/>
              </a:rPr>
              <a:t>由于消费者品位、技术和竞争的快速变化</a:t>
            </a:r>
            <a:r>
              <a:rPr lang="en-US" altLang="zh-CN" sz="2000" dirty="0">
                <a:latin typeface="华文黑体"/>
                <a:ea typeface="华文黑体"/>
              </a:rPr>
              <a:t>,</a:t>
            </a:r>
            <a:r>
              <a:rPr lang="zh-CN" altLang="en-US" sz="2000" dirty="0">
                <a:latin typeface="华文黑体"/>
                <a:ea typeface="华文黑体"/>
              </a:rPr>
              <a:t>企业必须持续地开发新产品和服务</a:t>
            </a:r>
            <a:r>
              <a:rPr lang="en-US" altLang="zh-CN" sz="2000" dirty="0">
                <a:latin typeface="华文黑体"/>
                <a:ea typeface="华文黑体"/>
              </a:rPr>
              <a:t>.</a:t>
            </a:r>
            <a:r>
              <a:rPr lang="zh-CN" altLang="en-US" sz="2000" dirty="0" smtClean="0">
                <a:latin typeface="华文黑体"/>
                <a:ea typeface="华文黑体"/>
              </a:rPr>
              <a:t>企业可以通过两条途径获</a:t>
            </a:r>
            <a:r>
              <a:rPr lang="zh-CN" altLang="en-US" sz="2000" dirty="0">
                <a:latin typeface="华文黑体"/>
                <a:ea typeface="华文黑体"/>
              </a:rPr>
              <a:t>得新产品</a:t>
            </a:r>
            <a:r>
              <a:rPr lang="en-US" altLang="zh-CN" sz="2000" dirty="0">
                <a:latin typeface="华文黑体"/>
                <a:ea typeface="华文黑体"/>
              </a:rPr>
              <a:t>,</a:t>
            </a:r>
            <a:r>
              <a:rPr lang="zh-CN" altLang="en-US" sz="2000" dirty="0">
                <a:latin typeface="华文黑体"/>
                <a:ea typeface="华文黑体"/>
              </a:rPr>
              <a:t>一条是通过收购</a:t>
            </a:r>
            <a:r>
              <a:rPr lang="en-US" altLang="zh-CN" sz="2000" dirty="0">
                <a:latin typeface="华文黑体"/>
                <a:ea typeface="华文黑体"/>
              </a:rPr>
              <a:t>,</a:t>
            </a:r>
            <a:r>
              <a:rPr lang="zh-CN" altLang="en-US" sz="2000" dirty="0">
                <a:latin typeface="华文黑体"/>
                <a:ea typeface="华文黑体"/>
              </a:rPr>
              <a:t>另一条是自行设计开发</a:t>
            </a:r>
            <a:r>
              <a:rPr lang="en-US" altLang="zh-CN" sz="2000" dirty="0" smtClean="0">
                <a:latin typeface="华文黑体"/>
                <a:ea typeface="华文黑体"/>
              </a:rPr>
              <a:t>.</a:t>
            </a:r>
          </a:p>
          <a:p>
            <a:pPr indent="627063"/>
            <a:r>
              <a:rPr lang="en-US" altLang="zh-TW" sz="2000" dirty="0">
                <a:latin typeface="华文黑体"/>
                <a:ea typeface="华文黑体"/>
              </a:rPr>
              <a:t>(</a:t>
            </a:r>
            <a:r>
              <a:rPr lang="zh-TW" altLang="en-US" sz="2000" dirty="0">
                <a:latin typeface="华文黑体"/>
                <a:ea typeface="华文黑体"/>
              </a:rPr>
              <a:t>一</a:t>
            </a:r>
            <a:r>
              <a:rPr lang="en-US" altLang="zh-TW" sz="2000" dirty="0">
                <a:latin typeface="华文黑体"/>
                <a:ea typeface="华文黑体"/>
              </a:rPr>
              <a:t>)</a:t>
            </a:r>
            <a:r>
              <a:rPr lang="zh-TW" altLang="en-US" sz="2000" dirty="0" smtClean="0">
                <a:latin typeface="华文黑体"/>
                <a:ea typeface="华文黑体"/>
              </a:rPr>
              <a:t>收购</a:t>
            </a:r>
            <a:endParaRPr lang="en-US" altLang="zh-TW" sz="2000" dirty="0" smtClean="0">
              <a:latin typeface="华文黑体"/>
              <a:ea typeface="华文黑体"/>
            </a:endParaRPr>
          </a:p>
          <a:p>
            <a:pPr indent="627063"/>
            <a:r>
              <a:rPr lang="zh-CN" altLang="en-US" sz="2000" dirty="0">
                <a:latin typeface="华文黑体"/>
                <a:ea typeface="华文黑体"/>
              </a:rPr>
              <a:t>收购即以合并、清算等方式购买在市场已经存在的产品</a:t>
            </a:r>
            <a:r>
              <a:rPr lang="en-US" altLang="zh-CN"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自行设计开发</a:t>
            </a:r>
          </a:p>
          <a:p>
            <a:pPr indent="627063"/>
            <a:r>
              <a:rPr lang="en-US" altLang="zh-CN" sz="2000" dirty="0" smtClean="0">
                <a:latin typeface="华文黑体"/>
                <a:ea typeface="华文黑体"/>
              </a:rPr>
              <a:t>       </a:t>
            </a:r>
            <a:r>
              <a:rPr lang="zh-CN" altLang="en-US" sz="2000" dirty="0" smtClean="0">
                <a:latin typeface="华文黑体"/>
                <a:ea typeface="华文黑体"/>
              </a:rPr>
              <a:t>自行设计开发主要是指对产</a:t>
            </a:r>
            <a:r>
              <a:rPr lang="zh-CN" altLang="en-US" sz="2000" dirty="0">
                <a:latin typeface="华文黑体"/>
                <a:ea typeface="华文黑体"/>
              </a:rPr>
              <a:t>品的研发</a:t>
            </a:r>
            <a:r>
              <a:rPr lang="en-US" altLang="zh-CN" sz="2000" dirty="0">
                <a:latin typeface="华文黑体"/>
                <a:ea typeface="华文黑体"/>
              </a:rPr>
              <a:t>,</a:t>
            </a:r>
            <a:r>
              <a:rPr lang="zh-CN" altLang="en-US" sz="2000" dirty="0">
                <a:latin typeface="华文黑体"/>
                <a:ea typeface="华文黑体"/>
              </a:rPr>
              <a:t>主要包括几种方式</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独立开发</a:t>
            </a:r>
            <a:r>
              <a:rPr lang="en-US" altLang="zh-CN" sz="2000" dirty="0">
                <a:latin typeface="华文黑体"/>
                <a:ea typeface="华文黑体"/>
              </a:rPr>
              <a:t>.</a:t>
            </a:r>
            <a:r>
              <a:rPr lang="zh-CN" altLang="en-US" sz="2000" dirty="0">
                <a:latin typeface="华文黑体"/>
                <a:ea typeface="华文黑体"/>
              </a:rPr>
              <a:t>独立开发是指企业自行设计、自行生产以及自己进</a:t>
            </a:r>
            <a:r>
              <a:rPr lang="zh-CN" altLang="en-US" sz="2000" dirty="0" smtClean="0">
                <a:latin typeface="华文黑体"/>
                <a:ea typeface="华文黑体"/>
              </a:rPr>
              <a:t>行</a:t>
            </a:r>
            <a:endParaRPr lang="en-US" altLang="zh-CN" sz="2000" dirty="0" smtClean="0">
              <a:latin typeface="华文黑体"/>
              <a:ea typeface="华文黑体"/>
            </a:endParaRPr>
          </a:p>
          <a:p>
            <a:pPr indent="627063"/>
            <a:r>
              <a:rPr lang="en-US" altLang="zh-CN" sz="2000" dirty="0">
                <a:latin typeface="华文黑体"/>
                <a:ea typeface="华文黑体"/>
              </a:rPr>
              <a:t> </a:t>
            </a:r>
            <a:r>
              <a:rPr lang="en-US" altLang="zh-CN" sz="2000" dirty="0" smtClean="0">
                <a:latin typeface="华文黑体"/>
                <a:ea typeface="华文黑体"/>
              </a:rPr>
              <a:t>      </a:t>
            </a:r>
            <a:r>
              <a:rPr lang="zh-CN" altLang="en-US" sz="2000" dirty="0" smtClean="0">
                <a:latin typeface="华文黑体"/>
                <a:ea typeface="华文黑体"/>
              </a:rPr>
              <a:t>市场推广</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科技协作开发</a:t>
            </a:r>
            <a:r>
              <a:rPr lang="en-US" altLang="zh-CN" sz="2000" dirty="0">
                <a:latin typeface="华文黑体"/>
                <a:ea typeface="华文黑体"/>
              </a:rPr>
              <a:t>.</a:t>
            </a:r>
            <a:r>
              <a:rPr lang="zh-CN" altLang="en-US" sz="2000" dirty="0">
                <a:latin typeface="华文黑体"/>
                <a:ea typeface="华文黑体"/>
              </a:rPr>
              <a:t>科技协作开发非常常见</a:t>
            </a:r>
            <a:r>
              <a:rPr lang="en-US" altLang="zh-CN" sz="2000" dirty="0">
                <a:latin typeface="华文黑体"/>
                <a:ea typeface="华文黑体"/>
              </a:rPr>
              <a:t>,</a:t>
            </a:r>
            <a:r>
              <a:rPr lang="zh-CN" altLang="en-US" sz="2000" dirty="0">
                <a:latin typeface="华文黑体"/>
                <a:ea typeface="华文黑体"/>
              </a:rPr>
              <a:t>通常是多个企业或</a:t>
            </a:r>
            <a:r>
              <a:rPr lang="zh-CN" altLang="en-US" sz="2000" dirty="0" smtClean="0">
                <a:latin typeface="华文黑体"/>
                <a:ea typeface="华文黑体"/>
              </a:rPr>
              <a:t>者是产</a:t>
            </a:r>
            <a:endParaRPr lang="en-US" altLang="zh-CN" sz="2000" dirty="0" smtClean="0">
              <a:latin typeface="华文黑体"/>
              <a:ea typeface="华文黑体"/>
            </a:endParaRPr>
          </a:p>
          <a:p>
            <a:pPr indent="627063"/>
            <a:r>
              <a:rPr lang="en-US" altLang="zh-CN" sz="2000" dirty="0" smtClean="0">
                <a:latin typeface="华文黑体"/>
                <a:ea typeface="华文黑体"/>
              </a:rPr>
              <a:t>       </a:t>
            </a:r>
            <a:r>
              <a:rPr lang="zh-CN" altLang="en-US" sz="2000" dirty="0" smtClean="0">
                <a:latin typeface="华文黑体"/>
                <a:ea typeface="华文黑体"/>
              </a:rPr>
              <a:t>学研联合</a:t>
            </a:r>
            <a:r>
              <a:rPr lang="zh-CN" altLang="en-US" sz="2000" dirty="0">
                <a:latin typeface="华文黑体"/>
                <a:ea typeface="华文黑体"/>
              </a:rPr>
              <a:t>等</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技术引进</a:t>
            </a:r>
            <a:r>
              <a:rPr lang="en-US" altLang="zh-CN" sz="2000" dirty="0">
                <a:latin typeface="华文黑体"/>
                <a:ea typeface="华文黑体"/>
              </a:rPr>
              <a:t>.</a:t>
            </a:r>
            <a:r>
              <a:rPr lang="zh-CN" altLang="en-US" sz="2000" dirty="0" smtClean="0">
                <a:latin typeface="华文黑体"/>
                <a:ea typeface="华文黑体"/>
              </a:rPr>
              <a:t>技术引进主要是指从别人那里引进一项技术进行产品</a:t>
            </a:r>
            <a:endParaRPr lang="en-US" altLang="zh-CN" sz="2000" dirty="0" smtClean="0">
              <a:latin typeface="华文黑体"/>
              <a:ea typeface="华文黑体"/>
            </a:endParaRPr>
          </a:p>
          <a:p>
            <a:pPr indent="627063"/>
            <a:r>
              <a:rPr lang="en-US" altLang="zh-CN" sz="2000" dirty="0">
                <a:latin typeface="华文黑体"/>
                <a:ea typeface="华文黑体"/>
              </a:rPr>
              <a:t> </a:t>
            </a:r>
            <a:r>
              <a:rPr lang="en-US" altLang="zh-CN" sz="2000" dirty="0" smtClean="0">
                <a:latin typeface="华文黑体"/>
                <a:ea typeface="华文黑体"/>
              </a:rPr>
              <a:t>      </a:t>
            </a:r>
            <a:r>
              <a:rPr lang="zh-CN" altLang="en-US" sz="2000" dirty="0" smtClean="0">
                <a:latin typeface="华文黑体"/>
                <a:ea typeface="华文黑体"/>
              </a:rPr>
              <a:t>生产</a:t>
            </a:r>
            <a:r>
              <a:rPr lang="en-US" altLang="zh-CN" sz="2000" dirty="0">
                <a:latin typeface="华文黑体"/>
                <a:ea typeface="华文黑体"/>
              </a:rPr>
              <a:t>.</a:t>
            </a:r>
            <a:endParaRPr lang="en-US" altLang="zh-CN" sz="2000" dirty="0" smtClean="0">
              <a:latin typeface="华文黑体"/>
              <a:ea typeface="华文黑体"/>
            </a:endParaRPr>
          </a:p>
        </p:txBody>
      </p:sp>
    </p:spTree>
    <p:extLst>
      <p:ext uri="{BB962C8B-B14F-4D97-AF65-F5344CB8AC3E}">
        <p14:creationId xmlns:p14="http://schemas.microsoft.com/office/powerpoint/2010/main" val="165045957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057247"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新产品开发战略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2" y="611978"/>
            <a:ext cx="8348136" cy="3539430"/>
          </a:xfrm>
          <a:prstGeom prst="rect">
            <a:avLst/>
          </a:prstGeom>
          <a:noFill/>
        </p:spPr>
        <p:txBody>
          <a:bodyPr wrap="square" rtlCol="0">
            <a:spAutoFit/>
          </a:bodyPr>
          <a:lstStyle/>
          <a:p>
            <a:r>
              <a:rPr lang="zh-CN" altLang="en-US" sz="2400" dirty="0">
                <a:latin typeface="华文黑体"/>
                <a:ea typeface="华文黑体"/>
              </a:rPr>
              <a:t>二、创意形成</a:t>
            </a:r>
          </a:p>
          <a:p>
            <a:pPr indent="541338"/>
            <a:r>
              <a:rPr lang="zh-CN" altLang="en-US" sz="2000" dirty="0">
                <a:latin typeface="华文黑体"/>
                <a:ea typeface="华文黑体"/>
              </a:rPr>
              <a:t>新产品开发大致要经历八个阶段</a:t>
            </a:r>
            <a:r>
              <a:rPr lang="en-US" altLang="zh-CN" sz="2000" dirty="0">
                <a:latin typeface="华文黑体"/>
                <a:ea typeface="华文黑体"/>
              </a:rPr>
              <a:t>:</a:t>
            </a:r>
            <a:r>
              <a:rPr lang="zh-CN" altLang="en-US" sz="2000" dirty="0">
                <a:latin typeface="华文黑体"/>
                <a:ea typeface="华文黑体"/>
              </a:rPr>
              <a:t>创意形成</a:t>
            </a:r>
            <a:r>
              <a:rPr lang="en-US" altLang="zh-CN" sz="2000" dirty="0">
                <a:latin typeface="华文黑体"/>
                <a:ea typeface="华文黑体"/>
              </a:rPr>
              <a:t>(</a:t>
            </a:r>
            <a:r>
              <a:rPr lang="zh-CN" altLang="en-US" sz="2000" dirty="0">
                <a:latin typeface="华文黑体"/>
                <a:ea typeface="华文黑体"/>
              </a:rPr>
              <a:t>对新产品的构思</a:t>
            </a:r>
            <a:r>
              <a:rPr lang="en-US" altLang="zh-CN" sz="2000" dirty="0">
                <a:latin typeface="华文黑体"/>
                <a:ea typeface="华文黑体"/>
              </a:rPr>
              <a:t>)</a:t>
            </a:r>
            <a:r>
              <a:rPr lang="zh-CN" altLang="en-US" sz="2000" dirty="0">
                <a:latin typeface="华文黑体"/>
                <a:ea typeface="华文黑体"/>
              </a:rPr>
              <a:t>、</a:t>
            </a:r>
            <a:r>
              <a:rPr lang="zh-CN" altLang="en-US" sz="2000" dirty="0" smtClean="0">
                <a:latin typeface="华文黑体"/>
                <a:ea typeface="华文黑体"/>
              </a:rPr>
              <a:t>创意筛选</a:t>
            </a:r>
            <a:r>
              <a:rPr lang="en-US" altLang="zh-CN" sz="2000" dirty="0" smtClean="0">
                <a:latin typeface="华文黑体"/>
                <a:ea typeface="华文黑体"/>
              </a:rPr>
              <a:t>(</a:t>
            </a:r>
            <a:r>
              <a:rPr lang="zh-CN" altLang="en-US" sz="2000" dirty="0" smtClean="0">
                <a:latin typeface="华文黑体"/>
                <a:ea typeface="华文黑体"/>
              </a:rPr>
              <a:t>到底哪一个或哪几种创意比较适合</a:t>
            </a:r>
            <a:r>
              <a:rPr lang="en-US" altLang="zh-CN" sz="2000" dirty="0">
                <a:latin typeface="华文黑体"/>
                <a:ea typeface="华文黑体"/>
              </a:rPr>
              <a:t>)</a:t>
            </a:r>
            <a:r>
              <a:rPr lang="zh-CN" altLang="en-US" sz="2000" dirty="0">
                <a:latin typeface="华文黑体"/>
                <a:ea typeface="华文黑体"/>
              </a:rPr>
              <a:t>、概念的形成和测试</a:t>
            </a:r>
            <a:r>
              <a:rPr lang="en-US" altLang="zh-CN" sz="2000" dirty="0">
                <a:latin typeface="华文黑体"/>
                <a:ea typeface="华文黑体"/>
              </a:rPr>
              <a:t>(</a:t>
            </a:r>
            <a:r>
              <a:rPr lang="zh-CN" altLang="en-US" sz="2000" dirty="0">
                <a:latin typeface="华文黑体"/>
                <a:ea typeface="华文黑体"/>
              </a:rPr>
              <a:t>从创意转</a:t>
            </a:r>
            <a:r>
              <a:rPr lang="zh-CN" altLang="en-US" sz="2000" dirty="0" smtClean="0">
                <a:latin typeface="华文黑体"/>
                <a:ea typeface="华文黑体"/>
              </a:rPr>
              <a:t>化成具体的产品的</a:t>
            </a:r>
            <a:r>
              <a:rPr lang="zh-CN" altLang="en-US" sz="2000" dirty="0">
                <a:latin typeface="华文黑体"/>
                <a:ea typeface="华文黑体"/>
              </a:rPr>
              <a:t>概念</a:t>
            </a:r>
            <a:r>
              <a:rPr lang="en-US" altLang="zh-CN" sz="2000" dirty="0">
                <a:latin typeface="华文黑体"/>
                <a:ea typeface="华文黑体"/>
              </a:rPr>
              <a:t>,</a:t>
            </a:r>
            <a:r>
              <a:rPr lang="zh-CN" altLang="en-US" sz="2000" dirty="0">
                <a:latin typeface="华文黑体"/>
                <a:ea typeface="华文黑体"/>
              </a:rPr>
              <a:t>将</a:t>
            </a:r>
            <a:r>
              <a:rPr lang="zh-CN" altLang="en-US" sz="2000" dirty="0" smtClean="0">
                <a:latin typeface="华文黑体"/>
                <a:ea typeface="华文黑体"/>
              </a:rPr>
              <a:t>概念在消费</a:t>
            </a:r>
            <a:r>
              <a:rPr lang="zh-CN" altLang="en-US" sz="2000" dirty="0">
                <a:latin typeface="华文黑体"/>
                <a:ea typeface="华文黑体"/>
              </a:rPr>
              <a:t>者中进行测试</a:t>
            </a:r>
            <a:r>
              <a:rPr lang="en-US" altLang="zh-CN" sz="2000" dirty="0">
                <a:latin typeface="华文黑体"/>
                <a:ea typeface="华文黑体"/>
              </a:rPr>
              <a:t>)</a:t>
            </a:r>
            <a:r>
              <a:rPr lang="zh-CN" altLang="en-US" sz="2000" dirty="0">
                <a:latin typeface="华文黑体"/>
                <a:ea typeface="华文黑体"/>
              </a:rPr>
              <a:t>、市场营销战略</a:t>
            </a:r>
            <a:r>
              <a:rPr lang="en-US" altLang="zh-CN" sz="2000" dirty="0">
                <a:latin typeface="华文黑体"/>
                <a:ea typeface="华文黑体"/>
              </a:rPr>
              <a:t>(</a:t>
            </a:r>
            <a:r>
              <a:rPr lang="zh-CN" altLang="en-US" sz="2000" dirty="0">
                <a:latin typeface="华文黑体"/>
                <a:ea typeface="华文黑体"/>
              </a:rPr>
              <a:t>产品策略、价格策略、流通渠道策略等</a:t>
            </a:r>
            <a:r>
              <a:rPr lang="en-US" altLang="zh-CN" sz="2000" dirty="0">
                <a:latin typeface="华文黑体"/>
                <a:ea typeface="华文黑体"/>
              </a:rPr>
              <a:t>)</a:t>
            </a:r>
            <a:r>
              <a:rPr lang="zh-CN" altLang="en-US" sz="2000" dirty="0">
                <a:latin typeface="华文黑体"/>
                <a:ea typeface="华文黑体"/>
              </a:rPr>
              <a:t>、业务分析</a:t>
            </a:r>
            <a:r>
              <a:rPr lang="en-US" altLang="zh-CN" sz="2000" dirty="0">
                <a:latin typeface="华文黑体"/>
                <a:ea typeface="华文黑体"/>
              </a:rPr>
              <a:t>(</a:t>
            </a:r>
            <a:r>
              <a:rPr lang="zh-CN" altLang="en-US" sz="2000" dirty="0">
                <a:latin typeface="华文黑体"/>
                <a:ea typeface="华文黑体"/>
              </a:rPr>
              <a:t>从</a:t>
            </a:r>
            <a:r>
              <a:rPr lang="zh-CN" altLang="en-US" sz="2000" dirty="0" smtClean="0">
                <a:latin typeface="华文黑体"/>
                <a:ea typeface="华文黑体"/>
              </a:rPr>
              <a:t>目标到预算到销售额</a:t>
            </a:r>
            <a:r>
              <a:rPr lang="zh-CN" altLang="en-US" sz="2000" dirty="0">
                <a:latin typeface="华文黑体"/>
                <a:ea typeface="华文黑体"/>
              </a:rPr>
              <a:t>等</a:t>
            </a:r>
            <a:r>
              <a:rPr lang="en-US" altLang="zh-CN" sz="2000" dirty="0">
                <a:latin typeface="华文黑体"/>
                <a:ea typeface="华文黑体"/>
              </a:rPr>
              <a:t>)</a:t>
            </a:r>
            <a:r>
              <a:rPr lang="zh-CN" altLang="en-US" sz="2000" dirty="0">
                <a:latin typeface="华文黑体"/>
                <a:ea typeface="华文黑体"/>
              </a:rPr>
              <a:t>、产品开发</a:t>
            </a:r>
            <a:r>
              <a:rPr lang="en-US" altLang="zh-CN" sz="2000" dirty="0">
                <a:latin typeface="华文黑体"/>
                <a:ea typeface="华文黑体"/>
              </a:rPr>
              <a:t>(</a:t>
            </a:r>
            <a:r>
              <a:rPr lang="zh-CN" altLang="en-US" sz="2000" dirty="0">
                <a:latin typeface="华文黑体"/>
                <a:ea typeface="华文黑体"/>
              </a:rPr>
              <a:t>研制的过程</a:t>
            </a:r>
            <a:r>
              <a:rPr lang="en-US" altLang="zh-CN" sz="2000" dirty="0">
                <a:latin typeface="华文黑体"/>
                <a:ea typeface="华文黑体"/>
              </a:rPr>
              <a:t>)</a:t>
            </a:r>
            <a:r>
              <a:rPr lang="zh-CN" altLang="en-US" sz="2000" dirty="0">
                <a:latin typeface="华文黑体"/>
                <a:ea typeface="华文黑体"/>
              </a:rPr>
              <a:t>、市场试销</a:t>
            </a:r>
            <a:r>
              <a:rPr lang="en-US" altLang="zh-CN" sz="2000" dirty="0">
                <a:latin typeface="华文黑体"/>
                <a:ea typeface="华文黑体"/>
              </a:rPr>
              <a:t>(</a:t>
            </a:r>
            <a:r>
              <a:rPr lang="zh-CN" altLang="en-US" sz="2000" dirty="0">
                <a:latin typeface="华文黑体"/>
                <a:ea typeface="华文黑体"/>
              </a:rPr>
              <a:t>产品在市场上试行</a:t>
            </a:r>
            <a:r>
              <a:rPr lang="en-US" altLang="zh-CN" sz="2000" dirty="0">
                <a:latin typeface="华文黑体"/>
                <a:ea typeface="华文黑体"/>
              </a:rPr>
              <a:t>,</a:t>
            </a:r>
            <a:r>
              <a:rPr lang="zh-CN" altLang="en-US" sz="2000" dirty="0">
                <a:latin typeface="华文黑体"/>
                <a:ea typeface="华文黑体"/>
              </a:rPr>
              <a:t>看消费</a:t>
            </a:r>
            <a:r>
              <a:rPr lang="zh-CN" altLang="en-US" sz="2000" dirty="0" smtClean="0">
                <a:latin typeface="华文黑体"/>
                <a:ea typeface="华文黑体"/>
              </a:rPr>
              <a:t>者的反应</a:t>
            </a:r>
            <a:r>
              <a:rPr lang="en-US" altLang="zh-CN" sz="2000" dirty="0">
                <a:latin typeface="华文黑体"/>
                <a:ea typeface="华文黑体"/>
              </a:rPr>
              <a:t>)</a:t>
            </a:r>
            <a:r>
              <a:rPr lang="zh-CN" altLang="en-US" sz="2000" dirty="0">
                <a:latin typeface="华文黑体"/>
                <a:ea typeface="华文黑体"/>
              </a:rPr>
              <a:t>、正式上市</a:t>
            </a:r>
            <a:r>
              <a:rPr lang="en-US" altLang="zh-CN" sz="2000" dirty="0">
                <a:latin typeface="华文黑体"/>
                <a:ea typeface="华文黑体"/>
              </a:rPr>
              <a:t>(</a:t>
            </a:r>
            <a:r>
              <a:rPr lang="zh-CN" altLang="en-US" sz="2000" dirty="0" smtClean="0">
                <a:latin typeface="华文黑体"/>
                <a:ea typeface="华文黑体"/>
              </a:rPr>
              <a:t>包括追踪产品在</a:t>
            </a:r>
            <a:r>
              <a:rPr lang="zh-CN" altLang="en-US" sz="2000" dirty="0">
                <a:latin typeface="华文黑体"/>
                <a:ea typeface="华文黑体"/>
              </a:rPr>
              <a:t>市场的整个销售情况</a:t>
            </a:r>
            <a:r>
              <a:rPr lang="en-US" altLang="zh-CN" sz="2000" dirty="0">
                <a:latin typeface="华文黑体"/>
                <a:ea typeface="华文黑体"/>
              </a:rPr>
              <a:t>).</a:t>
            </a:r>
          </a:p>
          <a:p>
            <a:pPr indent="541338"/>
            <a:r>
              <a:rPr lang="zh-CN" altLang="en-US" sz="2000" dirty="0">
                <a:latin typeface="华文黑体"/>
                <a:ea typeface="华文黑体"/>
              </a:rPr>
              <a:t>新产品开发始于创意形成</a:t>
            </a:r>
            <a:r>
              <a:rPr lang="en-US" altLang="zh-CN" sz="2000" dirty="0">
                <a:latin typeface="华文黑体"/>
                <a:ea typeface="华文黑体"/>
              </a:rPr>
              <a:t>,</a:t>
            </a:r>
            <a:r>
              <a:rPr lang="zh-CN" altLang="en-US" sz="2000" dirty="0">
                <a:latin typeface="华文黑体"/>
                <a:ea typeface="华文黑体"/>
              </a:rPr>
              <a:t>即系统化搜寻新产品创意</a:t>
            </a:r>
            <a:r>
              <a:rPr lang="en-US" altLang="zh-CN" sz="2000" dirty="0">
                <a:latin typeface="华文黑体"/>
                <a:ea typeface="华文黑体"/>
              </a:rPr>
              <a:t>.</a:t>
            </a:r>
            <a:r>
              <a:rPr lang="zh-CN" altLang="en-US" sz="2000" dirty="0">
                <a:latin typeface="华文黑体"/>
                <a:ea typeface="华文黑体"/>
              </a:rPr>
              <a:t>创意的形成有许</a:t>
            </a:r>
            <a:r>
              <a:rPr lang="zh-CN" altLang="en-US" sz="2000" dirty="0" smtClean="0">
                <a:latin typeface="华文黑体"/>
                <a:ea typeface="华文黑体"/>
              </a:rPr>
              <a:t>多的方法</a:t>
            </a:r>
            <a:r>
              <a:rPr lang="en-US" altLang="zh-CN" sz="2000" dirty="0">
                <a:latin typeface="华文黑体"/>
                <a:ea typeface="华文黑体"/>
              </a:rPr>
              <a:t>,</a:t>
            </a:r>
            <a:r>
              <a:rPr lang="zh-CN" altLang="en-US" sz="2000" dirty="0" smtClean="0">
                <a:latin typeface="华文黑体"/>
                <a:ea typeface="华文黑体"/>
              </a:rPr>
              <a:t>如从产品的</a:t>
            </a:r>
            <a:r>
              <a:rPr lang="zh-CN" altLang="en-US" sz="2000" dirty="0">
                <a:latin typeface="华文黑体"/>
                <a:ea typeface="华文黑体"/>
              </a:rPr>
              <a:t>属性、产品的功能来考虑等</a:t>
            </a:r>
            <a:r>
              <a:rPr lang="en-US" altLang="zh-CN" sz="2000" dirty="0" smtClean="0">
                <a:latin typeface="华文黑体"/>
                <a:ea typeface="华文黑体"/>
              </a:rPr>
              <a:t>.</a:t>
            </a:r>
          </a:p>
          <a:p>
            <a:pPr indent="541338"/>
            <a:r>
              <a:rPr lang="zh-CN" altLang="en-US" sz="2000" dirty="0">
                <a:latin typeface="华文黑体"/>
                <a:ea typeface="华文黑体"/>
              </a:rPr>
              <a:t>新产品创意的来源主要包括内部来源、顾客、竞争对手、销售商和供应商</a:t>
            </a:r>
            <a:r>
              <a:rPr lang="en-US" altLang="zh-CN" sz="2000" dirty="0">
                <a:latin typeface="华文黑体"/>
                <a:ea typeface="华文黑体"/>
              </a:rPr>
              <a:t>.</a:t>
            </a:r>
            <a:endParaRPr lang="en-US" altLang="zh-CN" sz="2000" dirty="0" smtClean="0">
              <a:latin typeface="华文黑体"/>
              <a:ea typeface="华文黑体"/>
            </a:endParaRPr>
          </a:p>
        </p:txBody>
      </p:sp>
    </p:spTree>
    <p:extLst>
      <p:ext uri="{BB962C8B-B14F-4D97-AF65-F5344CB8AC3E}">
        <p14:creationId xmlns:p14="http://schemas.microsoft.com/office/powerpoint/2010/main" val="25414362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057247"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新产品开发战略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2" y="611977"/>
            <a:ext cx="8466668" cy="3847207"/>
          </a:xfrm>
          <a:prstGeom prst="rect">
            <a:avLst/>
          </a:prstGeom>
          <a:noFill/>
        </p:spPr>
        <p:txBody>
          <a:bodyPr wrap="square" rtlCol="0">
            <a:spAutoFit/>
          </a:bodyPr>
          <a:lstStyle/>
          <a:p>
            <a:r>
              <a:rPr lang="zh-CN" altLang="en-US" sz="2400" dirty="0">
                <a:latin typeface="华文黑体"/>
                <a:ea typeface="华文黑体"/>
              </a:rPr>
              <a:t>二、创意形成</a:t>
            </a:r>
          </a:p>
          <a:p>
            <a:pPr indent="541338"/>
            <a:endParaRPr lang="en-US" altLang="zh-CN" sz="2000" dirty="0" smtClean="0">
              <a:latin typeface="华文黑体"/>
              <a:ea typeface="华文黑体"/>
            </a:endParaRPr>
          </a:p>
          <a:p>
            <a:pPr indent="541338"/>
            <a:r>
              <a:rPr lang="en-US" altLang="zh-CN" sz="2000" dirty="0" smtClean="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内部来源</a:t>
            </a:r>
          </a:p>
          <a:p>
            <a:pPr indent="541338"/>
            <a:r>
              <a:rPr lang="zh-CN" altLang="en-US" sz="2000" dirty="0">
                <a:latin typeface="华文黑体"/>
                <a:ea typeface="华文黑体"/>
              </a:rPr>
              <a:t>内部来源主要指公司的内部</a:t>
            </a:r>
            <a:r>
              <a:rPr lang="en-US" altLang="zh-CN" sz="2000" dirty="0">
                <a:latin typeface="华文黑体"/>
                <a:ea typeface="华文黑体"/>
              </a:rPr>
              <a:t>,</a:t>
            </a:r>
            <a:r>
              <a:rPr lang="zh-CN" altLang="en-US" sz="2000" dirty="0">
                <a:latin typeface="华文黑体"/>
                <a:ea typeface="华文黑体"/>
              </a:rPr>
              <a:t>包括产品的设计开发人员、第一线的营销人员及其他</a:t>
            </a:r>
            <a:r>
              <a:rPr lang="zh-CN" altLang="en-US" sz="2000" dirty="0" smtClean="0">
                <a:latin typeface="华文黑体"/>
                <a:ea typeface="华文黑体"/>
              </a:rPr>
              <a:t>方方面面的人员</a:t>
            </a:r>
            <a:r>
              <a:rPr lang="en-US" altLang="zh-CN" sz="2000" dirty="0">
                <a:latin typeface="华文黑体"/>
                <a:ea typeface="华文黑体"/>
              </a:rPr>
              <a:t>.</a:t>
            </a:r>
            <a:r>
              <a:rPr lang="zh-CN" altLang="en-US" sz="2000" dirty="0">
                <a:latin typeface="华文黑体"/>
                <a:ea typeface="华文黑体"/>
              </a:rPr>
              <a:t>企业可以通过正规的调研活动找到新创意</a:t>
            </a:r>
            <a:r>
              <a:rPr lang="en-US" altLang="zh-CN" sz="2000" dirty="0">
                <a:latin typeface="华文黑体"/>
                <a:ea typeface="华文黑体"/>
              </a:rPr>
              <a:t>,</a:t>
            </a:r>
            <a:r>
              <a:rPr lang="zh-CN" altLang="en-US" sz="2000" dirty="0">
                <a:latin typeface="华文黑体"/>
                <a:ea typeface="华文黑体"/>
              </a:rPr>
              <a:t>还可撷取科学家、</a:t>
            </a:r>
            <a:r>
              <a:rPr lang="zh-CN" altLang="en-US" sz="2000" dirty="0" smtClean="0">
                <a:latin typeface="华文黑体"/>
                <a:ea typeface="华文黑体"/>
              </a:rPr>
              <a:t>工程师和制造人员</a:t>
            </a:r>
            <a:r>
              <a:rPr lang="zh-CN" altLang="en-US" sz="2000" dirty="0">
                <a:latin typeface="华文黑体"/>
                <a:ea typeface="华文黑体"/>
              </a:rPr>
              <a:t>的智慧</a:t>
            </a:r>
            <a:r>
              <a:rPr lang="en-US" altLang="zh-CN" sz="2000" dirty="0">
                <a:latin typeface="华文黑体"/>
                <a:ea typeface="华文黑体"/>
              </a:rPr>
              <a:t>.</a:t>
            </a:r>
            <a:r>
              <a:rPr lang="zh-CN" altLang="en-US" sz="2000" dirty="0">
                <a:latin typeface="华文黑体"/>
                <a:ea typeface="华文黑体"/>
              </a:rPr>
              <a:t>还有</a:t>
            </a:r>
            <a:r>
              <a:rPr lang="en-US" altLang="zh-CN" sz="2000" dirty="0">
                <a:latin typeface="华文黑体"/>
                <a:ea typeface="华文黑体"/>
              </a:rPr>
              <a:t>,</a:t>
            </a:r>
            <a:r>
              <a:rPr lang="zh-CN" altLang="en-US" sz="2000" dirty="0">
                <a:latin typeface="华文黑体"/>
                <a:ea typeface="华文黑体"/>
              </a:rPr>
              <a:t>企业的高级管理人员也会突发灵感</a:t>
            </a:r>
            <a:r>
              <a:rPr lang="en-US" altLang="zh-CN" sz="2000" dirty="0">
                <a:latin typeface="华文黑体"/>
                <a:ea typeface="华文黑体"/>
              </a:rPr>
              <a:t>,</a:t>
            </a:r>
            <a:r>
              <a:rPr lang="zh-CN" altLang="en-US" sz="2000" dirty="0">
                <a:latin typeface="华文黑体"/>
                <a:ea typeface="华文黑体"/>
              </a:rPr>
              <a:t>想出一些新产品创意</a:t>
            </a:r>
            <a:r>
              <a:rPr lang="en-US" altLang="zh-CN" sz="2000" dirty="0" smtClean="0">
                <a:latin typeface="华文黑体"/>
                <a:ea typeface="华文黑体"/>
              </a:rPr>
              <a:t>.</a:t>
            </a:r>
          </a:p>
          <a:p>
            <a:pPr indent="541338"/>
            <a:r>
              <a:rPr lang="en-US" altLang="zh-TW" sz="2000" dirty="0">
                <a:latin typeface="华文黑体"/>
                <a:ea typeface="华文黑体"/>
              </a:rPr>
              <a:t>(</a:t>
            </a:r>
            <a:r>
              <a:rPr lang="zh-TW" altLang="en-US" sz="2000" dirty="0">
                <a:latin typeface="华文黑体"/>
                <a:ea typeface="华文黑体"/>
              </a:rPr>
              <a:t>二</a:t>
            </a:r>
            <a:r>
              <a:rPr lang="en-US" altLang="zh-TW" sz="2000" dirty="0">
                <a:latin typeface="华文黑体"/>
                <a:ea typeface="华文黑体"/>
              </a:rPr>
              <a:t>)</a:t>
            </a:r>
            <a:r>
              <a:rPr lang="zh-TW" altLang="en-US" sz="2000" dirty="0">
                <a:latin typeface="华文黑体"/>
                <a:ea typeface="华文黑体"/>
              </a:rPr>
              <a:t>顾客</a:t>
            </a:r>
          </a:p>
          <a:p>
            <a:pPr indent="541338"/>
            <a:r>
              <a:rPr lang="zh-TW" altLang="en-US" sz="2000" dirty="0">
                <a:latin typeface="华文黑体"/>
                <a:ea typeface="华文黑体"/>
              </a:rPr>
              <a:t>好的新产品创意还来自对顾客的观察和聆听</a:t>
            </a:r>
            <a:r>
              <a:rPr lang="en-US" altLang="zh-TW" sz="2000" dirty="0">
                <a:latin typeface="华文黑体"/>
                <a:ea typeface="华文黑体"/>
              </a:rPr>
              <a:t>.</a:t>
            </a:r>
            <a:r>
              <a:rPr lang="zh-TW" altLang="en-US" sz="2000" dirty="0">
                <a:latin typeface="华文黑体"/>
                <a:ea typeface="华文黑体"/>
              </a:rPr>
              <a:t>企业可通过调查或</a:t>
            </a:r>
            <a:r>
              <a:rPr lang="zh-TW" altLang="en-US" sz="2000" dirty="0" smtClean="0">
                <a:latin typeface="华文黑体"/>
                <a:ea typeface="华文黑体"/>
              </a:rPr>
              <a:t>集中座谈了解到顾客</a:t>
            </a:r>
            <a:r>
              <a:rPr lang="zh-CN" altLang="en-US" sz="2000" dirty="0">
                <a:latin typeface="华文黑体"/>
                <a:ea typeface="华文黑体"/>
              </a:rPr>
              <a:t>的需要和欲望</a:t>
            </a:r>
            <a:r>
              <a:rPr lang="en-US" altLang="zh-CN" sz="2000" dirty="0">
                <a:latin typeface="华文黑体"/>
                <a:ea typeface="华文黑体"/>
              </a:rPr>
              <a:t>.</a:t>
            </a:r>
            <a:r>
              <a:rPr lang="zh-CN" altLang="en-US" sz="2000" dirty="0">
                <a:latin typeface="华文黑体"/>
                <a:ea typeface="华文黑体"/>
              </a:rPr>
              <a:t>企业有时可通过分析顾客的提问和投诉发现能更好地解决消费者问题</a:t>
            </a:r>
            <a:r>
              <a:rPr lang="zh-CN" altLang="en-US" sz="2000" dirty="0" smtClean="0">
                <a:latin typeface="华文黑体"/>
                <a:ea typeface="华文黑体"/>
              </a:rPr>
              <a:t>的新产品</a:t>
            </a:r>
            <a:r>
              <a:rPr lang="en-US" altLang="zh-CN" sz="2000" dirty="0">
                <a:latin typeface="华文黑体"/>
                <a:ea typeface="华文黑体"/>
              </a:rPr>
              <a:t>.</a:t>
            </a:r>
            <a:r>
              <a:rPr lang="zh-CN" altLang="en-US" sz="2000" dirty="0">
                <a:latin typeface="华文黑体"/>
                <a:ea typeface="华文黑体"/>
              </a:rPr>
              <a:t>甚至企业工程师或销售人员可以直接跟顾客见面听取建议</a:t>
            </a:r>
            <a:r>
              <a:rPr lang="en-US" altLang="zh-CN" sz="2000" dirty="0">
                <a:latin typeface="华文黑体"/>
                <a:ea typeface="华文黑体"/>
              </a:rPr>
              <a:t>.</a:t>
            </a:r>
            <a:endParaRPr lang="en-US" altLang="zh-CN" sz="2000" dirty="0" smtClean="0">
              <a:latin typeface="华文黑体"/>
              <a:ea typeface="华文黑体"/>
            </a:endParaRPr>
          </a:p>
        </p:txBody>
      </p:sp>
    </p:spTree>
    <p:extLst>
      <p:ext uri="{BB962C8B-B14F-4D97-AF65-F5344CB8AC3E}">
        <p14:creationId xmlns:p14="http://schemas.microsoft.com/office/powerpoint/2010/main" val="152137104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057247"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新产品开发战略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2" y="611977"/>
            <a:ext cx="8466668" cy="4154983"/>
          </a:xfrm>
          <a:prstGeom prst="rect">
            <a:avLst/>
          </a:prstGeom>
          <a:noFill/>
        </p:spPr>
        <p:txBody>
          <a:bodyPr wrap="square" rtlCol="0">
            <a:spAutoFit/>
          </a:bodyPr>
          <a:lstStyle/>
          <a:p>
            <a:r>
              <a:rPr lang="zh-CN" altLang="en-US" sz="2400" dirty="0">
                <a:latin typeface="华文黑体"/>
                <a:ea typeface="华文黑体"/>
              </a:rPr>
              <a:t>二、创意形成</a:t>
            </a:r>
          </a:p>
          <a:p>
            <a:pPr indent="541338"/>
            <a:endParaRPr lang="en-US" altLang="zh-CN" sz="2000" dirty="0" smtClean="0">
              <a:latin typeface="华文黑体"/>
              <a:ea typeface="华文黑体"/>
            </a:endParaRPr>
          </a:p>
          <a:p>
            <a:pPr indent="627063"/>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竞争对手</a:t>
            </a:r>
          </a:p>
          <a:p>
            <a:pPr indent="627063"/>
            <a:r>
              <a:rPr lang="zh-CN" altLang="en-US" sz="2000" dirty="0">
                <a:latin typeface="华文黑体"/>
                <a:ea typeface="华文黑体"/>
              </a:rPr>
              <a:t>竞争对手是新产品创意的又一个好来源</a:t>
            </a:r>
            <a:r>
              <a:rPr lang="en-US" altLang="zh-CN" sz="2000" dirty="0">
                <a:latin typeface="华文黑体"/>
                <a:ea typeface="华文黑体"/>
              </a:rPr>
              <a:t>.</a:t>
            </a:r>
            <a:r>
              <a:rPr lang="zh-CN" altLang="en-US" sz="2000" dirty="0">
                <a:latin typeface="华文黑体"/>
                <a:ea typeface="华文黑体"/>
              </a:rPr>
              <a:t>企业观察竞争对手的广告以及其他信息</a:t>
            </a:r>
            <a:r>
              <a:rPr lang="en-US" altLang="zh-CN" sz="2000" dirty="0">
                <a:latin typeface="华文黑体"/>
                <a:ea typeface="华文黑体"/>
              </a:rPr>
              <a:t>,</a:t>
            </a:r>
            <a:r>
              <a:rPr lang="zh-CN" altLang="en-US" sz="2000" dirty="0" smtClean="0">
                <a:latin typeface="华文黑体"/>
                <a:ea typeface="华文黑体"/>
              </a:rPr>
              <a:t>从而获</a:t>
            </a:r>
            <a:r>
              <a:rPr lang="zh-CN" altLang="en-US" sz="2000" dirty="0">
                <a:latin typeface="华文黑体"/>
                <a:ea typeface="华文黑体"/>
              </a:rPr>
              <a:t>取新产品的线索</a:t>
            </a:r>
            <a:r>
              <a:rPr lang="en-US" altLang="zh-CN" sz="2000" dirty="0">
                <a:latin typeface="华文黑体"/>
                <a:ea typeface="华文黑体"/>
              </a:rPr>
              <a:t>.</a:t>
            </a:r>
            <a:r>
              <a:rPr lang="zh-CN" altLang="en-US" sz="2000" dirty="0">
                <a:latin typeface="华文黑体"/>
                <a:ea typeface="华文黑体"/>
              </a:rPr>
              <a:t>它们购买竞争对手的新产品</a:t>
            </a:r>
            <a:r>
              <a:rPr lang="en-US" altLang="zh-CN" sz="2000" dirty="0">
                <a:latin typeface="华文黑体"/>
                <a:ea typeface="华文黑体"/>
              </a:rPr>
              <a:t>,</a:t>
            </a:r>
            <a:r>
              <a:rPr lang="zh-CN" altLang="en-US" sz="2000" dirty="0">
                <a:latin typeface="华文黑体"/>
                <a:ea typeface="华文黑体"/>
              </a:rPr>
              <a:t>把产品拆开</a:t>
            </a:r>
            <a:r>
              <a:rPr lang="en-US" altLang="zh-CN" sz="2000" dirty="0">
                <a:latin typeface="华文黑体"/>
                <a:ea typeface="华文黑体"/>
              </a:rPr>
              <a:t>,</a:t>
            </a:r>
            <a:r>
              <a:rPr lang="zh-CN" altLang="en-US" sz="2000" dirty="0">
                <a:latin typeface="华文黑体"/>
                <a:ea typeface="华文黑体"/>
              </a:rPr>
              <a:t>观察产品是怎样运作的</a:t>
            </a:r>
            <a:r>
              <a:rPr lang="en-US" altLang="zh-CN" sz="2000" dirty="0" smtClean="0">
                <a:latin typeface="华文黑体"/>
                <a:ea typeface="华文黑体"/>
              </a:rPr>
              <a:t>,</a:t>
            </a:r>
            <a:r>
              <a:rPr lang="zh-CN" altLang="en-US" sz="2000" dirty="0" smtClean="0">
                <a:latin typeface="华文黑体"/>
                <a:ea typeface="华文黑体"/>
              </a:rPr>
              <a:t>分析产</a:t>
            </a:r>
            <a:r>
              <a:rPr lang="zh-CN" altLang="en-US" sz="2000" dirty="0">
                <a:latin typeface="华文黑体"/>
                <a:ea typeface="华文黑体"/>
              </a:rPr>
              <a:t>品的销售</a:t>
            </a:r>
            <a:r>
              <a:rPr lang="en-US" altLang="zh-CN" sz="2000" dirty="0">
                <a:latin typeface="华文黑体"/>
                <a:ea typeface="华文黑体"/>
              </a:rPr>
              <a:t>,</a:t>
            </a:r>
            <a:r>
              <a:rPr lang="zh-CN" altLang="en-US" sz="2000" dirty="0">
                <a:latin typeface="华文黑体"/>
                <a:ea typeface="华文黑体"/>
              </a:rPr>
              <a:t>最后决定企业是否应该研制出一种自己的新产品</a:t>
            </a:r>
            <a:r>
              <a:rPr lang="en-US" altLang="zh-CN" sz="2000" dirty="0" smtClean="0">
                <a:latin typeface="华文黑体"/>
                <a:ea typeface="华文黑体"/>
              </a:rPr>
              <a:t>.</a:t>
            </a:r>
          </a:p>
          <a:p>
            <a:pPr indent="627063"/>
            <a:r>
              <a:rPr lang="en-US" altLang="zh-CN" sz="2000" dirty="0" smtClean="0">
                <a:latin typeface="华文黑体"/>
                <a:ea typeface="华文黑体"/>
              </a:rPr>
              <a:t> </a:t>
            </a:r>
            <a:r>
              <a:rPr lang="en-US" altLang="zh-CN" sz="2000" dirty="0">
                <a:latin typeface="华文黑体"/>
                <a:ea typeface="华文黑体"/>
              </a:rPr>
              <a:t>(</a:t>
            </a:r>
            <a:r>
              <a:rPr lang="zh-CN" altLang="en-US" sz="2000" dirty="0">
                <a:latin typeface="华文黑体"/>
                <a:ea typeface="华文黑体"/>
              </a:rPr>
              <a:t>四</a:t>
            </a:r>
            <a:r>
              <a:rPr lang="en-US" altLang="zh-CN" sz="2000" dirty="0">
                <a:latin typeface="华文黑体"/>
                <a:ea typeface="华文黑体"/>
              </a:rPr>
              <a:t>)</a:t>
            </a:r>
            <a:r>
              <a:rPr lang="zh-CN" altLang="en-US" sz="2000" dirty="0">
                <a:latin typeface="华文黑体"/>
                <a:ea typeface="华文黑体"/>
              </a:rPr>
              <a:t>销售商和供应商</a:t>
            </a:r>
          </a:p>
          <a:p>
            <a:pPr indent="627063"/>
            <a:r>
              <a:rPr lang="zh-CN" altLang="en-US" sz="2000" dirty="0">
                <a:latin typeface="华文黑体"/>
                <a:ea typeface="华文黑体"/>
              </a:rPr>
              <a:t>销售商和供应商也会有许多好的新产品创意</a:t>
            </a:r>
            <a:r>
              <a:rPr lang="en-US" altLang="zh-CN" sz="2000" dirty="0">
                <a:latin typeface="华文黑体"/>
                <a:ea typeface="华文黑体"/>
              </a:rPr>
              <a:t>.</a:t>
            </a:r>
            <a:r>
              <a:rPr lang="zh-CN" altLang="en-US" sz="2000" dirty="0">
                <a:latin typeface="华文黑体"/>
                <a:ea typeface="华文黑体"/>
              </a:rPr>
              <a:t>销售商接近市场</a:t>
            </a:r>
            <a:r>
              <a:rPr lang="en-US" altLang="zh-CN" sz="2000" dirty="0">
                <a:latin typeface="华文黑体"/>
                <a:ea typeface="华文黑体"/>
              </a:rPr>
              <a:t>,</a:t>
            </a:r>
            <a:r>
              <a:rPr lang="zh-CN" altLang="en-US" sz="2000" dirty="0" smtClean="0">
                <a:latin typeface="华文黑体"/>
                <a:ea typeface="华文黑体"/>
              </a:rPr>
              <a:t>能够传递有关需要处理的消费</a:t>
            </a:r>
            <a:r>
              <a:rPr lang="zh-CN" altLang="en-US" sz="2000" dirty="0">
                <a:latin typeface="华文黑体"/>
                <a:ea typeface="华文黑体"/>
              </a:rPr>
              <a:t>者问题以及新产品可能性的信息</a:t>
            </a:r>
            <a:r>
              <a:rPr lang="en-US" altLang="zh-CN" sz="2000" dirty="0">
                <a:latin typeface="华文黑体"/>
                <a:ea typeface="华文黑体"/>
              </a:rPr>
              <a:t>.</a:t>
            </a:r>
            <a:r>
              <a:rPr lang="zh-CN" altLang="en-US" sz="2000" dirty="0">
                <a:latin typeface="华文黑体"/>
                <a:ea typeface="华文黑体"/>
              </a:rPr>
              <a:t>供应商能够告诉企业可用来开发新产品的</a:t>
            </a:r>
            <a:r>
              <a:rPr lang="zh-CN" altLang="en-US" sz="2000" dirty="0" smtClean="0">
                <a:latin typeface="华文黑体"/>
                <a:ea typeface="华文黑体"/>
              </a:rPr>
              <a:t>新概念</a:t>
            </a:r>
            <a:r>
              <a:rPr lang="zh-CN" altLang="en-US" sz="2000" dirty="0">
                <a:latin typeface="华文黑体"/>
                <a:ea typeface="华文黑体"/>
              </a:rPr>
              <a:t>、技术和物资</a:t>
            </a:r>
            <a:r>
              <a:rPr lang="en-US" altLang="zh-CN" sz="2000" dirty="0">
                <a:latin typeface="华文黑体"/>
                <a:ea typeface="华文黑体"/>
              </a:rPr>
              <a:t>.</a:t>
            </a:r>
          </a:p>
          <a:p>
            <a:pPr indent="627063"/>
            <a:r>
              <a:rPr lang="zh-CN" altLang="en-US" sz="2000" dirty="0">
                <a:latin typeface="华文黑体"/>
                <a:ea typeface="华文黑体"/>
              </a:rPr>
              <a:t>其他创意来源包括行业杂志、展览和研讨会、政府代理机构、新产品顾问、</a:t>
            </a:r>
            <a:r>
              <a:rPr lang="zh-CN" altLang="en-US" sz="2000" dirty="0" smtClean="0">
                <a:latin typeface="华文黑体"/>
                <a:ea typeface="华文黑体"/>
              </a:rPr>
              <a:t>广告代理机构</a:t>
            </a:r>
            <a:r>
              <a:rPr lang="zh-CN" altLang="en-US" sz="2000" dirty="0">
                <a:latin typeface="华文黑体"/>
                <a:ea typeface="华文黑体"/>
              </a:rPr>
              <a:t>、市场营销调查公司、大学和商业实验室、发明人等</a:t>
            </a:r>
            <a:r>
              <a:rPr lang="en-US" altLang="zh-CN" sz="2000" dirty="0">
                <a:latin typeface="华文黑体"/>
                <a:ea typeface="华文黑体"/>
              </a:rPr>
              <a:t>.</a:t>
            </a:r>
            <a:endParaRPr lang="en-US" altLang="zh-CN" sz="2000" dirty="0" smtClean="0">
              <a:latin typeface="华文黑体"/>
              <a:ea typeface="华文黑体"/>
            </a:endParaRPr>
          </a:p>
        </p:txBody>
      </p:sp>
    </p:spTree>
    <p:extLst>
      <p:ext uri="{BB962C8B-B14F-4D97-AF65-F5344CB8AC3E}">
        <p14:creationId xmlns:p14="http://schemas.microsoft.com/office/powerpoint/2010/main" val="428916539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057247"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新产品开发战略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2" y="611977"/>
            <a:ext cx="8466668" cy="4154983"/>
          </a:xfrm>
          <a:prstGeom prst="rect">
            <a:avLst/>
          </a:prstGeom>
          <a:noFill/>
        </p:spPr>
        <p:txBody>
          <a:bodyPr wrap="square" rtlCol="0">
            <a:spAutoFit/>
          </a:bodyPr>
          <a:lstStyle/>
          <a:p>
            <a:r>
              <a:rPr lang="zh-CN" altLang="en-US" sz="2400" dirty="0">
                <a:latin typeface="华文黑体"/>
                <a:ea typeface="华文黑体"/>
              </a:rPr>
              <a:t>三、创意筛选</a:t>
            </a:r>
          </a:p>
          <a:p>
            <a:pPr indent="541338"/>
            <a:r>
              <a:rPr lang="zh-CN" altLang="en-US" sz="2000" dirty="0">
                <a:latin typeface="华文黑体"/>
                <a:ea typeface="华文黑体"/>
              </a:rPr>
              <a:t>创意形成的目的是创造大量的新产品开发创意</a:t>
            </a:r>
            <a:r>
              <a:rPr lang="en-US" altLang="zh-CN" sz="2000" dirty="0">
                <a:latin typeface="华文黑体"/>
                <a:ea typeface="华文黑体"/>
              </a:rPr>
              <a:t>.</a:t>
            </a:r>
            <a:r>
              <a:rPr lang="zh-CN" altLang="en-US" sz="2000" dirty="0">
                <a:latin typeface="华文黑体"/>
                <a:ea typeface="华文黑体"/>
              </a:rPr>
              <a:t>接下来几个阶段的目的是减少创</a:t>
            </a:r>
            <a:r>
              <a:rPr lang="zh-CN" altLang="en-US" sz="2000" dirty="0" smtClean="0">
                <a:latin typeface="华文黑体"/>
                <a:ea typeface="华文黑体"/>
              </a:rPr>
              <a:t>意的数量</a:t>
            </a:r>
            <a:r>
              <a:rPr lang="en-US" altLang="zh-CN" sz="2000" dirty="0">
                <a:latin typeface="华文黑体"/>
                <a:ea typeface="华文黑体"/>
              </a:rPr>
              <a:t>.</a:t>
            </a:r>
            <a:r>
              <a:rPr lang="zh-CN" altLang="en-US" sz="2000" dirty="0">
                <a:latin typeface="华文黑体"/>
                <a:ea typeface="华文黑体"/>
              </a:rPr>
              <a:t>第一个创意减少阶段是创意筛选</a:t>
            </a:r>
            <a:r>
              <a:rPr lang="en-US" altLang="zh-CN" sz="2000" dirty="0">
                <a:latin typeface="华文黑体"/>
                <a:ea typeface="华文黑体"/>
              </a:rPr>
              <a:t>.</a:t>
            </a:r>
            <a:r>
              <a:rPr lang="zh-CN" altLang="en-US" sz="2000" dirty="0">
                <a:latin typeface="华文黑体"/>
                <a:ea typeface="华文黑体"/>
              </a:rPr>
              <a:t>筛选的目的是尽可能快地找到好创意</a:t>
            </a:r>
            <a:r>
              <a:rPr lang="en-US" altLang="zh-CN" sz="2000" dirty="0">
                <a:latin typeface="华文黑体"/>
                <a:ea typeface="华文黑体"/>
              </a:rPr>
              <a:t>.</a:t>
            </a:r>
            <a:r>
              <a:rPr lang="zh-CN" altLang="en-US" sz="2000" dirty="0" smtClean="0">
                <a:latin typeface="华文黑体"/>
                <a:ea typeface="华文黑体"/>
              </a:rPr>
              <a:t>在后面几个阶段</a:t>
            </a:r>
            <a:r>
              <a:rPr lang="en-US" altLang="zh-CN" sz="2000" dirty="0">
                <a:latin typeface="华文黑体"/>
                <a:ea typeface="华文黑体"/>
              </a:rPr>
              <a:t>,</a:t>
            </a:r>
            <a:r>
              <a:rPr lang="zh-CN" altLang="en-US" sz="2000" dirty="0">
                <a:latin typeface="华文黑体"/>
                <a:ea typeface="华文黑体"/>
              </a:rPr>
              <a:t>产品开发成本会大幅上升</a:t>
            </a:r>
            <a:r>
              <a:rPr lang="en-US" altLang="zh-CN" sz="2000" dirty="0">
                <a:latin typeface="华文黑体"/>
                <a:ea typeface="华文黑体"/>
              </a:rPr>
              <a:t>,</a:t>
            </a:r>
            <a:r>
              <a:rPr lang="zh-CN" altLang="en-US" sz="2000" dirty="0">
                <a:latin typeface="华文黑体"/>
                <a:ea typeface="华文黑体"/>
              </a:rPr>
              <a:t>所以企业必须采用能转变成营利性产品的创意</a:t>
            </a:r>
            <a:r>
              <a:rPr lang="en-US" altLang="zh-CN" sz="2000" dirty="0">
                <a:latin typeface="华文黑体"/>
                <a:ea typeface="华文黑体"/>
              </a:rPr>
              <a:t>.</a:t>
            </a:r>
          </a:p>
          <a:p>
            <a:pPr indent="541338"/>
            <a:r>
              <a:rPr lang="zh-CN" altLang="en-US" sz="2000" dirty="0">
                <a:latin typeface="华文黑体"/>
                <a:ea typeface="华文黑体"/>
              </a:rPr>
              <a:t>创意筛选大致有两个方面要考虑</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提出不可行或欠佳的创</a:t>
            </a:r>
            <a:r>
              <a:rPr lang="zh-CN" altLang="en-US" sz="2000" dirty="0" smtClean="0">
                <a:latin typeface="华文黑体"/>
                <a:ea typeface="华文黑体"/>
              </a:rPr>
              <a:t>意</a:t>
            </a:r>
            <a:endParaRPr lang="en-US" altLang="zh-CN" sz="2000" dirty="0" smtClean="0">
              <a:latin typeface="华文黑体"/>
              <a:ea typeface="华文黑体"/>
            </a:endParaRPr>
          </a:p>
          <a:p>
            <a:pPr indent="541338"/>
            <a:r>
              <a:rPr lang="zh-CN" altLang="en-US" sz="2000" dirty="0">
                <a:latin typeface="华文黑体"/>
                <a:ea typeface="华文黑体"/>
              </a:rPr>
              <a:t>对创意进行筛选时要考虑创意是否有独特性</a:t>
            </a:r>
            <a:r>
              <a:rPr lang="en-US" altLang="zh-CN" sz="2000" dirty="0">
                <a:latin typeface="华文黑体"/>
                <a:ea typeface="华文黑体"/>
              </a:rPr>
              <a:t>,</a:t>
            </a:r>
            <a:r>
              <a:rPr lang="zh-CN" altLang="en-US" sz="2000" dirty="0">
                <a:latin typeface="华文黑体"/>
                <a:ea typeface="华文黑体"/>
              </a:rPr>
              <a:t>是否与公司本身的目标吻合</a:t>
            </a:r>
            <a:r>
              <a:rPr lang="en-US" altLang="zh-CN" sz="2000" dirty="0">
                <a:latin typeface="华文黑体"/>
                <a:ea typeface="华文黑体"/>
              </a:rPr>
              <a:t>,</a:t>
            </a:r>
            <a:r>
              <a:rPr lang="zh-CN" altLang="en-US" sz="2000" dirty="0" smtClean="0">
                <a:latin typeface="华文黑体"/>
                <a:ea typeface="华文黑体"/>
              </a:rPr>
              <a:t>公司有没有能力把创意变</a:t>
            </a:r>
            <a:r>
              <a:rPr lang="zh-CN" altLang="en-US" sz="2000" dirty="0">
                <a:latin typeface="华文黑体"/>
                <a:ea typeface="华文黑体"/>
              </a:rPr>
              <a:t>成商品</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优先发展好的创意</a:t>
            </a:r>
          </a:p>
          <a:p>
            <a:pPr indent="541338"/>
            <a:r>
              <a:rPr lang="zh-CN" altLang="en-US" sz="2000" dirty="0">
                <a:latin typeface="华文黑体"/>
                <a:ea typeface="华文黑体"/>
              </a:rPr>
              <a:t>所谓“好的创意”</a:t>
            </a:r>
            <a:r>
              <a:rPr lang="en-US" altLang="zh-CN" sz="2000" dirty="0">
                <a:latin typeface="华文黑体"/>
                <a:ea typeface="华文黑体"/>
              </a:rPr>
              <a:t>,</a:t>
            </a:r>
            <a:r>
              <a:rPr lang="zh-CN" altLang="en-US" sz="2000" dirty="0">
                <a:latin typeface="华文黑体"/>
                <a:ea typeface="华文黑体"/>
              </a:rPr>
              <a:t>对企业而言是一种创新</a:t>
            </a:r>
            <a:r>
              <a:rPr lang="en-US" altLang="zh-CN" sz="2000" dirty="0">
                <a:latin typeface="华文黑体"/>
                <a:ea typeface="华文黑体"/>
              </a:rPr>
              <a:t>,</a:t>
            </a:r>
            <a:r>
              <a:rPr lang="zh-CN" altLang="en-US" sz="2000" dirty="0">
                <a:latin typeface="华文黑体"/>
                <a:ea typeface="华文黑体"/>
              </a:rPr>
              <a:t>对消费者而言则是能够满足消费者的需要</a:t>
            </a:r>
            <a:r>
              <a:rPr lang="en-US" altLang="zh-CN" sz="2000" dirty="0" smtClean="0">
                <a:latin typeface="华文黑体"/>
                <a:ea typeface="华文黑体"/>
              </a:rPr>
              <a:t>,</a:t>
            </a:r>
            <a:r>
              <a:rPr lang="zh-CN" altLang="en-US" sz="2000" dirty="0" smtClean="0">
                <a:latin typeface="华文黑体"/>
                <a:ea typeface="华文黑体"/>
              </a:rPr>
              <a:t>同时在技术上</a:t>
            </a:r>
            <a:r>
              <a:rPr lang="zh-CN" altLang="en-US" sz="2000" dirty="0">
                <a:latin typeface="华文黑体"/>
                <a:ea typeface="华文黑体"/>
              </a:rPr>
              <a:t>是可行的、竞争对手没有考虑到的</a:t>
            </a:r>
            <a:r>
              <a:rPr lang="en-US" altLang="zh-CN" sz="2000" dirty="0">
                <a:latin typeface="华文黑体"/>
                <a:ea typeface="华文黑体"/>
              </a:rPr>
              <a:t>,</a:t>
            </a:r>
            <a:r>
              <a:rPr lang="zh-CN" altLang="en-US" sz="2000" dirty="0">
                <a:latin typeface="华文黑体"/>
                <a:ea typeface="华文黑体"/>
              </a:rPr>
              <a:t>等等</a:t>
            </a:r>
            <a:r>
              <a:rPr lang="en-US" altLang="zh-CN" sz="2000" dirty="0">
                <a:latin typeface="华文黑体"/>
                <a:ea typeface="华文黑体"/>
              </a:rPr>
              <a:t>.</a:t>
            </a:r>
            <a:r>
              <a:rPr lang="zh-CN" altLang="en-US" sz="2000" dirty="0">
                <a:latin typeface="华文黑体"/>
                <a:ea typeface="华文黑体"/>
              </a:rPr>
              <a:t>这些是企业在发展过程</a:t>
            </a:r>
            <a:r>
              <a:rPr lang="zh-CN" altLang="en-US" sz="2000" dirty="0" smtClean="0">
                <a:latin typeface="华文黑体"/>
                <a:ea typeface="华文黑体"/>
              </a:rPr>
              <a:t>当中应该优先考虑</a:t>
            </a:r>
            <a:r>
              <a:rPr lang="zh-CN" altLang="en-US" sz="2000" dirty="0">
                <a:latin typeface="华文黑体"/>
                <a:ea typeface="华文黑体"/>
              </a:rPr>
              <a:t>的创意</a:t>
            </a:r>
            <a:r>
              <a:rPr lang="en-US" altLang="zh-CN" sz="2000" dirty="0">
                <a:latin typeface="华文黑体"/>
                <a:ea typeface="华文黑体"/>
              </a:rPr>
              <a:t>.</a:t>
            </a:r>
            <a:endParaRPr lang="en-US" altLang="zh-CN" sz="2000" dirty="0" smtClean="0">
              <a:latin typeface="华文黑体"/>
              <a:ea typeface="华文黑体"/>
            </a:endParaRPr>
          </a:p>
        </p:txBody>
      </p:sp>
    </p:spTree>
    <p:extLst>
      <p:ext uri="{BB962C8B-B14F-4D97-AF65-F5344CB8AC3E}">
        <p14:creationId xmlns:p14="http://schemas.microsoft.com/office/powerpoint/2010/main" val="86964126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057247"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新产品开发战略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2" y="611977"/>
            <a:ext cx="8466668" cy="2616101"/>
          </a:xfrm>
          <a:prstGeom prst="rect">
            <a:avLst/>
          </a:prstGeom>
          <a:noFill/>
        </p:spPr>
        <p:txBody>
          <a:bodyPr wrap="square" rtlCol="0">
            <a:spAutoFit/>
          </a:bodyPr>
          <a:lstStyle/>
          <a:p>
            <a:r>
              <a:rPr lang="zh-CN" altLang="en-US" sz="2400" dirty="0" smtClean="0">
                <a:latin typeface="华文黑体"/>
                <a:ea typeface="华文黑体"/>
              </a:rPr>
              <a:t>四</a:t>
            </a:r>
            <a:r>
              <a:rPr lang="zh-CN" altLang="en-US" sz="2400" dirty="0">
                <a:latin typeface="华文黑体"/>
                <a:ea typeface="华文黑体"/>
              </a:rPr>
              <a:t>、概念的形成和测试</a:t>
            </a:r>
          </a:p>
          <a:p>
            <a:pPr indent="541338"/>
            <a:r>
              <a:rPr lang="zh-CN" altLang="en-US" sz="2000" dirty="0">
                <a:latin typeface="华文黑体"/>
                <a:ea typeface="华文黑体"/>
              </a:rPr>
              <a:t>一个有吸引力的构思必须发展成为一个产品概念</a:t>
            </a:r>
            <a:r>
              <a:rPr lang="en-US" altLang="zh-CN" sz="2000" dirty="0">
                <a:latin typeface="华文黑体"/>
                <a:ea typeface="华文黑体"/>
              </a:rPr>
              <a:t>.</a:t>
            </a:r>
            <a:r>
              <a:rPr lang="zh-CN" altLang="en-US" sz="2000" dirty="0">
                <a:latin typeface="华文黑体"/>
                <a:ea typeface="华文黑体"/>
              </a:rPr>
              <a:t>区分产品创意、</a:t>
            </a:r>
            <a:r>
              <a:rPr lang="zh-CN" altLang="en-US" sz="2000" dirty="0" smtClean="0">
                <a:latin typeface="华文黑体"/>
                <a:ea typeface="华文黑体"/>
              </a:rPr>
              <a:t>产品概念和产品形象是一件很</a:t>
            </a:r>
            <a:r>
              <a:rPr lang="zh-CN" altLang="en-US" sz="2000" dirty="0">
                <a:latin typeface="华文黑体"/>
                <a:ea typeface="华文黑体"/>
              </a:rPr>
              <a:t>重要的事情</a:t>
            </a:r>
            <a:r>
              <a:rPr lang="en-US" altLang="zh-CN" sz="2000" dirty="0">
                <a:latin typeface="华文黑体"/>
                <a:ea typeface="华文黑体"/>
              </a:rPr>
              <a:t>.</a:t>
            </a:r>
            <a:r>
              <a:rPr lang="zh-CN" altLang="en-US" sz="2000" dirty="0">
                <a:latin typeface="华文黑体"/>
                <a:ea typeface="华文黑体"/>
              </a:rPr>
              <a:t>产品创意是指企业可以考虑向市场提供的一种可能产品的</a:t>
            </a:r>
            <a:r>
              <a:rPr lang="zh-CN" altLang="en-US" sz="2000" dirty="0" smtClean="0">
                <a:latin typeface="华文黑体"/>
                <a:ea typeface="华文黑体"/>
              </a:rPr>
              <a:t>主意</a:t>
            </a:r>
            <a:r>
              <a:rPr lang="en-US" altLang="zh-CN" sz="2000" dirty="0" smtClean="0">
                <a:latin typeface="华文黑体"/>
                <a:ea typeface="华文黑体"/>
              </a:rPr>
              <a:t>(</a:t>
            </a:r>
            <a:r>
              <a:rPr lang="zh-CN" altLang="en-US" sz="2000" dirty="0">
                <a:latin typeface="华文黑体"/>
                <a:ea typeface="华文黑体"/>
              </a:rPr>
              <a:t>点子、构思</a:t>
            </a:r>
            <a:r>
              <a:rPr lang="en-US" altLang="zh-CN" sz="2000" dirty="0">
                <a:latin typeface="华文黑体"/>
                <a:ea typeface="华文黑体"/>
              </a:rPr>
              <a:t>,</a:t>
            </a:r>
            <a:r>
              <a:rPr lang="zh-CN" altLang="en-US" sz="2000" dirty="0">
                <a:latin typeface="华文黑体"/>
                <a:ea typeface="华文黑体"/>
              </a:rPr>
              <a:t>有闪光点、抽象</a:t>
            </a:r>
            <a:r>
              <a:rPr lang="en-US" altLang="zh-CN" sz="2000" dirty="0">
                <a:latin typeface="华文黑体"/>
                <a:ea typeface="华文黑体"/>
              </a:rPr>
              <a:t>,</a:t>
            </a:r>
            <a:r>
              <a:rPr lang="zh-CN" altLang="en-US" sz="2000" dirty="0">
                <a:latin typeface="华文黑体"/>
                <a:ea typeface="华文黑体"/>
              </a:rPr>
              <a:t>具体能给消费者带来哪些利益是不清楚的</a:t>
            </a:r>
            <a:r>
              <a:rPr lang="en-US" altLang="zh-CN" sz="2000" dirty="0">
                <a:latin typeface="华文黑体"/>
                <a:ea typeface="华文黑体"/>
              </a:rPr>
              <a:t>).</a:t>
            </a:r>
            <a:r>
              <a:rPr lang="zh-CN" altLang="en-US" sz="2000" dirty="0">
                <a:latin typeface="华文黑体"/>
                <a:ea typeface="华文黑体"/>
              </a:rPr>
              <a:t>产品概念是</a:t>
            </a:r>
            <a:r>
              <a:rPr lang="zh-CN" altLang="en-US" sz="2000" dirty="0" smtClean="0">
                <a:latin typeface="华文黑体"/>
                <a:ea typeface="华文黑体"/>
              </a:rPr>
              <a:t>指用有意义</a:t>
            </a:r>
            <a:r>
              <a:rPr lang="zh-CN" altLang="en-US" sz="2000" dirty="0">
                <a:latin typeface="华文黑体"/>
                <a:ea typeface="华文黑体"/>
              </a:rPr>
              <a:t>的消费术语对构思的详尽描述</a:t>
            </a:r>
            <a:r>
              <a:rPr lang="en-US" altLang="zh-CN" sz="2000" dirty="0">
                <a:latin typeface="华文黑体"/>
                <a:ea typeface="华文黑体"/>
              </a:rPr>
              <a:t>(</a:t>
            </a:r>
            <a:r>
              <a:rPr lang="zh-CN" altLang="en-US" sz="2000" dirty="0">
                <a:latin typeface="华文黑体"/>
                <a:ea typeface="华文黑体"/>
              </a:rPr>
              <a:t>把创意具体化</a:t>
            </a:r>
            <a:r>
              <a:rPr lang="en-US" altLang="zh-CN" sz="2000" dirty="0">
                <a:latin typeface="华文黑体"/>
                <a:ea typeface="华文黑体"/>
              </a:rPr>
              <a:t>).</a:t>
            </a:r>
            <a:r>
              <a:rPr lang="zh-CN" altLang="en-US" sz="2000" dirty="0">
                <a:latin typeface="华文黑体"/>
                <a:ea typeface="华文黑体"/>
              </a:rPr>
              <a:t>产品形象是指消费</a:t>
            </a:r>
            <a:r>
              <a:rPr lang="zh-CN" altLang="en-US" sz="2000" dirty="0" smtClean="0">
                <a:latin typeface="华文黑体"/>
                <a:ea typeface="华文黑体"/>
              </a:rPr>
              <a:t>者观察实际产品或</a:t>
            </a:r>
            <a:r>
              <a:rPr lang="zh-CN" altLang="en-US" sz="2000" dirty="0">
                <a:latin typeface="华文黑体"/>
                <a:ea typeface="华文黑体"/>
              </a:rPr>
              <a:t>潜在产品的方式</a:t>
            </a:r>
            <a:r>
              <a:rPr lang="en-US" altLang="zh-CN" sz="2000" dirty="0">
                <a:latin typeface="华文黑体"/>
                <a:ea typeface="华文黑体"/>
              </a:rPr>
              <a:t>(</a:t>
            </a:r>
            <a:r>
              <a:rPr lang="zh-CN" altLang="en-US" sz="2000" dirty="0">
                <a:latin typeface="华文黑体"/>
                <a:ea typeface="华文黑体"/>
              </a:rPr>
              <a:t>消费者能够观察到的产品的特点、功能</a:t>
            </a:r>
            <a:r>
              <a:rPr lang="en-US" altLang="zh-CN" sz="2000" dirty="0">
                <a:latin typeface="华文黑体"/>
                <a:ea typeface="华文黑体"/>
              </a:rPr>
              <a:t>,</a:t>
            </a:r>
            <a:r>
              <a:rPr lang="zh-CN" altLang="en-US" sz="2000" dirty="0">
                <a:latin typeface="华文黑体"/>
                <a:ea typeface="华文黑体"/>
              </a:rPr>
              <a:t>包括现实的产品和</a:t>
            </a:r>
            <a:r>
              <a:rPr lang="zh-CN" altLang="en-US" sz="2000" dirty="0" smtClean="0">
                <a:latin typeface="华文黑体"/>
                <a:ea typeface="华文黑体"/>
              </a:rPr>
              <a:t>潜在的产品</a:t>
            </a:r>
            <a:r>
              <a:rPr lang="en-US" altLang="zh-CN" sz="2000" dirty="0">
                <a:latin typeface="华文黑体"/>
                <a:ea typeface="华文黑体"/>
              </a:rPr>
              <a:t>).</a:t>
            </a:r>
            <a:r>
              <a:rPr lang="zh-CN" altLang="en-US" sz="2000" dirty="0">
                <a:latin typeface="华文黑体"/>
                <a:ea typeface="华文黑体"/>
              </a:rPr>
              <a:t>这三个概念是一步一步地具体化的</a:t>
            </a:r>
            <a:r>
              <a:rPr lang="en-US" altLang="zh-CN" sz="2000" dirty="0">
                <a:latin typeface="华文黑体"/>
                <a:ea typeface="华文黑体"/>
              </a:rPr>
              <a:t>,</a:t>
            </a:r>
            <a:r>
              <a:rPr lang="zh-CN" altLang="en-US" sz="2000" dirty="0">
                <a:latin typeface="华文黑体"/>
                <a:ea typeface="华文黑体"/>
              </a:rPr>
              <a:t>前者是后者的基础</a:t>
            </a:r>
            <a:r>
              <a:rPr lang="en-US" altLang="zh-CN" sz="2000" dirty="0">
                <a:latin typeface="华文黑体"/>
                <a:ea typeface="华文黑体"/>
              </a:rPr>
              <a:t>.</a:t>
            </a:r>
            <a:endParaRPr lang="en-US" altLang="zh-CN" sz="2000" dirty="0" smtClean="0">
              <a:latin typeface="华文黑体"/>
              <a:ea typeface="华文黑体"/>
            </a:endParaRPr>
          </a:p>
        </p:txBody>
      </p:sp>
    </p:spTree>
    <p:extLst>
      <p:ext uri="{BB962C8B-B14F-4D97-AF65-F5344CB8AC3E}">
        <p14:creationId xmlns:p14="http://schemas.microsoft.com/office/powerpoint/2010/main" val="271903790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9399</TotalTime>
  <Words>3161</Words>
  <Application>Microsoft Office PowerPoint</Application>
  <PresentationFormat>自定义</PresentationFormat>
  <Paragraphs>192</Paragraphs>
  <Slides>24</Slides>
  <Notes>24</Notes>
  <HiddenSlides>0</HiddenSlides>
  <MMClips>0</MMClips>
  <ScaleCrop>false</ScaleCrop>
  <HeadingPairs>
    <vt:vector size="4" baseType="variant">
      <vt:variant>
        <vt:lpstr>主题</vt:lpstr>
      </vt:variant>
      <vt:variant>
        <vt:i4>1</vt:i4>
      </vt:variant>
      <vt:variant>
        <vt:lpstr>幻灯片标题</vt:lpstr>
      </vt:variant>
      <vt:variant>
        <vt:i4>24</vt:i4>
      </vt:variant>
    </vt:vector>
  </HeadingPairs>
  <TitlesOfParts>
    <vt:vector size="25"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SJYY</cp:lastModifiedBy>
  <cp:revision>392</cp:revision>
  <dcterms:created xsi:type="dcterms:W3CDTF">2016-08-16T02:01:00Z</dcterms:created>
  <dcterms:modified xsi:type="dcterms:W3CDTF">2017-12-29T01:21:42Z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