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handoutMasterIdLst>
    <p:handoutMasterId r:id="rId27"/>
  </p:handoutMasterIdLst>
  <p:sldIdLst>
    <p:sldId id="256" r:id="rId2"/>
    <p:sldId id="351" r:id="rId3"/>
    <p:sldId id="352" r:id="rId4"/>
    <p:sldId id="353" r:id="rId5"/>
    <p:sldId id="355" r:id="rId6"/>
    <p:sldId id="354" r:id="rId7"/>
    <p:sldId id="356" r:id="rId8"/>
    <p:sldId id="357" r:id="rId9"/>
    <p:sldId id="358" r:id="rId10"/>
    <p:sldId id="359" r:id="rId11"/>
    <p:sldId id="360" r:id="rId12"/>
    <p:sldId id="361" r:id="rId13"/>
    <p:sldId id="362" r:id="rId14"/>
    <p:sldId id="363" r:id="rId15"/>
    <p:sldId id="365" r:id="rId16"/>
    <p:sldId id="366" r:id="rId17"/>
    <p:sldId id="364" r:id="rId18"/>
    <p:sldId id="367" r:id="rId19"/>
    <p:sldId id="368" r:id="rId20"/>
    <p:sldId id="369" r:id="rId21"/>
    <p:sldId id="370" r:id="rId22"/>
    <p:sldId id="371" r:id="rId23"/>
    <p:sldId id="372" r:id="rId24"/>
    <p:sldId id="285" r:id="rId25"/>
  </p:sldIdLst>
  <p:sldSz cx="9144000" cy="5359400"/>
  <p:notesSz cx="6858000" cy="9144000"/>
  <p:defaultTextStyle>
    <a:defPPr>
      <a:defRPr lang="zh-CN"/>
    </a:defPPr>
    <a:lvl1pPr marL="0" algn="l" defTabSz="695960" rtl="0" eaLnBrk="1" latinLnBrk="0" hangingPunct="1">
      <a:defRPr sz="1370" kern="1200">
        <a:solidFill>
          <a:schemeClr val="tx1"/>
        </a:solidFill>
        <a:latin typeface="+mn-lt"/>
        <a:ea typeface="+mn-ea"/>
        <a:cs typeface="+mn-cs"/>
      </a:defRPr>
    </a:lvl1pPr>
    <a:lvl2pPr marL="347980" algn="l" defTabSz="695960" rtl="0" eaLnBrk="1" latinLnBrk="0" hangingPunct="1">
      <a:defRPr sz="1370" kern="1200">
        <a:solidFill>
          <a:schemeClr val="tx1"/>
        </a:solidFill>
        <a:latin typeface="+mn-lt"/>
        <a:ea typeface="+mn-ea"/>
        <a:cs typeface="+mn-cs"/>
      </a:defRPr>
    </a:lvl2pPr>
    <a:lvl3pPr marL="695960" algn="l" defTabSz="695960" rtl="0" eaLnBrk="1" latinLnBrk="0" hangingPunct="1">
      <a:defRPr sz="1370" kern="1200">
        <a:solidFill>
          <a:schemeClr val="tx1"/>
        </a:solidFill>
        <a:latin typeface="+mn-lt"/>
        <a:ea typeface="+mn-ea"/>
        <a:cs typeface="+mn-cs"/>
      </a:defRPr>
    </a:lvl3pPr>
    <a:lvl4pPr marL="1043940" algn="l" defTabSz="695960" rtl="0" eaLnBrk="1" latinLnBrk="0" hangingPunct="1">
      <a:defRPr sz="1370" kern="1200">
        <a:solidFill>
          <a:schemeClr val="tx1"/>
        </a:solidFill>
        <a:latin typeface="+mn-lt"/>
        <a:ea typeface="+mn-ea"/>
        <a:cs typeface="+mn-cs"/>
      </a:defRPr>
    </a:lvl4pPr>
    <a:lvl5pPr marL="1392555" algn="l" defTabSz="695960" rtl="0" eaLnBrk="1" latinLnBrk="0" hangingPunct="1">
      <a:defRPr sz="1370" kern="1200">
        <a:solidFill>
          <a:schemeClr val="tx1"/>
        </a:solidFill>
        <a:latin typeface="+mn-lt"/>
        <a:ea typeface="+mn-ea"/>
        <a:cs typeface="+mn-cs"/>
      </a:defRPr>
    </a:lvl5pPr>
    <a:lvl6pPr marL="1740535" algn="l" defTabSz="695960" rtl="0" eaLnBrk="1" latinLnBrk="0" hangingPunct="1">
      <a:defRPr sz="1370" kern="1200">
        <a:solidFill>
          <a:schemeClr val="tx1"/>
        </a:solidFill>
        <a:latin typeface="+mn-lt"/>
        <a:ea typeface="+mn-ea"/>
        <a:cs typeface="+mn-cs"/>
      </a:defRPr>
    </a:lvl6pPr>
    <a:lvl7pPr marL="2088515" algn="l" defTabSz="695960" rtl="0" eaLnBrk="1" latinLnBrk="0" hangingPunct="1">
      <a:defRPr sz="1370" kern="1200">
        <a:solidFill>
          <a:schemeClr val="tx1"/>
        </a:solidFill>
        <a:latin typeface="+mn-lt"/>
        <a:ea typeface="+mn-ea"/>
        <a:cs typeface="+mn-cs"/>
      </a:defRPr>
    </a:lvl7pPr>
    <a:lvl8pPr marL="2436495" algn="l" defTabSz="695960" rtl="0" eaLnBrk="1" latinLnBrk="0" hangingPunct="1">
      <a:defRPr sz="1370" kern="1200">
        <a:solidFill>
          <a:schemeClr val="tx1"/>
        </a:solidFill>
        <a:latin typeface="+mn-lt"/>
        <a:ea typeface="+mn-ea"/>
        <a:cs typeface="+mn-cs"/>
      </a:defRPr>
    </a:lvl8pPr>
    <a:lvl9pPr marL="2784475" algn="l" defTabSz="695960" rtl="0" eaLnBrk="1" latinLnBrk="0" hangingPunct="1">
      <a:defRPr sz="137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695D"/>
    <a:srgbClr val="45C1A4"/>
    <a:srgbClr val="B9D51F"/>
    <a:srgbClr val="0E7FB7"/>
    <a:srgbClr val="69B698"/>
    <a:srgbClr val="8E980F"/>
    <a:srgbClr val="EB3E0D"/>
    <a:srgbClr val="FBB8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03" autoAdjust="0"/>
    <p:restoredTop sz="94660"/>
  </p:normalViewPr>
  <p:slideViewPr>
    <p:cSldViewPr snapToGrid="0" showGuides="1">
      <p:cViewPr>
        <p:scale>
          <a:sx n="90" d="100"/>
          <a:sy n="90" d="100"/>
        </p:scale>
        <p:origin x="-900" y="-396"/>
      </p:cViewPr>
      <p:guideLst>
        <p:guide orient="horz" pos="1688"/>
        <p:guide orient="horz" pos="441"/>
        <p:guide orient="horz" pos="10"/>
        <p:guide pos="295"/>
        <p:guide pos="2925"/>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2017/12/29/Friday</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21003850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EBD8FD-FC08-4F55-BE5F-954596004FE4}" type="datetimeFigureOut">
              <a:rPr lang="zh-CN" altLang="en-US" smtClean="0"/>
              <a:t>2017/12/29/Friday</a:t>
            </a:fld>
            <a:endParaRPr lang="zh-CN" altLang="en-US"/>
          </a:p>
        </p:txBody>
      </p:sp>
      <p:sp>
        <p:nvSpPr>
          <p:cNvPr id="4" name="幻灯片图像占位符 3"/>
          <p:cNvSpPr>
            <a:spLocks noGrp="1" noRot="1" noChangeAspect="1"/>
          </p:cNvSpPr>
          <p:nvPr>
            <p:ph type="sldImg" idx="2"/>
          </p:nvPr>
        </p:nvSpPr>
        <p:spPr>
          <a:xfrm>
            <a:off x="796925" y="1143000"/>
            <a:ext cx="526415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60E1FC-D544-47FC-A641-E97D5C5D6108}" type="slidenum">
              <a:rPr lang="zh-CN" altLang="en-US" smtClean="0"/>
              <a:t>‹#›</a:t>
            </a:fld>
            <a:endParaRPr lang="zh-CN" altLang="en-US"/>
          </a:p>
        </p:txBody>
      </p:sp>
    </p:spTree>
    <p:extLst>
      <p:ext uri="{BB962C8B-B14F-4D97-AF65-F5344CB8AC3E}">
        <p14:creationId xmlns:p14="http://schemas.microsoft.com/office/powerpoint/2010/main" val="2869158228"/>
      </p:ext>
    </p:extLst>
  </p:cSld>
  <p:clrMap bg1="lt1" tx1="dk1" bg2="lt2" tx2="dk2" accent1="accent1" accent2="accent2" accent3="accent3" accent4="accent4" accent5="accent5" accent6="accent6" hlink="hlink" folHlink="folHlink"/>
  <p:notesStyle>
    <a:lvl1pPr marL="0" algn="l" defTabSz="695960" rtl="0" eaLnBrk="1" latinLnBrk="0" hangingPunct="1">
      <a:defRPr sz="915" kern="1200">
        <a:solidFill>
          <a:schemeClr val="tx1"/>
        </a:solidFill>
        <a:latin typeface="+mn-lt"/>
        <a:ea typeface="+mn-ea"/>
        <a:cs typeface="+mn-cs"/>
      </a:defRPr>
    </a:lvl1pPr>
    <a:lvl2pPr marL="347980" algn="l" defTabSz="695960" rtl="0" eaLnBrk="1" latinLnBrk="0" hangingPunct="1">
      <a:defRPr sz="915" kern="1200">
        <a:solidFill>
          <a:schemeClr val="tx1"/>
        </a:solidFill>
        <a:latin typeface="+mn-lt"/>
        <a:ea typeface="+mn-ea"/>
        <a:cs typeface="+mn-cs"/>
      </a:defRPr>
    </a:lvl2pPr>
    <a:lvl3pPr marL="695960" algn="l" defTabSz="695960" rtl="0" eaLnBrk="1" latinLnBrk="0" hangingPunct="1">
      <a:defRPr sz="915" kern="1200">
        <a:solidFill>
          <a:schemeClr val="tx1"/>
        </a:solidFill>
        <a:latin typeface="+mn-lt"/>
        <a:ea typeface="+mn-ea"/>
        <a:cs typeface="+mn-cs"/>
      </a:defRPr>
    </a:lvl3pPr>
    <a:lvl4pPr marL="1043940" algn="l" defTabSz="695960" rtl="0" eaLnBrk="1" latinLnBrk="0" hangingPunct="1">
      <a:defRPr sz="915" kern="1200">
        <a:solidFill>
          <a:schemeClr val="tx1"/>
        </a:solidFill>
        <a:latin typeface="+mn-lt"/>
        <a:ea typeface="+mn-ea"/>
        <a:cs typeface="+mn-cs"/>
      </a:defRPr>
    </a:lvl4pPr>
    <a:lvl5pPr marL="1392555" algn="l" defTabSz="695960" rtl="0" eaLnBrk="1" latinLnBrk="0" hangingPunct="1">
      <a:defRPr sz="915" kern="1200">
        <a:solidFill>
          <a:schemeClr val="tx1"/>
        </a:solidFill>
        <a:latin typeface="+mn-lt"/>
        <a:ea typeface="+mn-ea"/>
        <a:cs typeface="+mn-cs"/>
      </a:defRPr>
    </a:lvl5pPr>
    <a:lvl6pPr marL="1740535" algn="l" defTabSz="695960" rtl="0" eaLnBrk="1" latinLnBrk="0" hangingPunct="1">
      <a:defRPr sz="915" kern="1200">
        <a:solidFill>
          <a:schemeClr val="tx1"/>
        </a:solidFill>
        <a:latin typeface="+mn-lt"/>
        <a:ea typeface="+mn-ea"/>
        <a:cs typeface="+mn-cs"/>
      </a:defRPr>
    </a:lvl6pPr>
    <a:lvl7pPr marL="2088515" algn="l" defTabSz="695960" rtl="0" eaLnBrk="1" latinLnBrk="0" hangingPunct="1">
      <a:defRPr sz="915" kern="1200">
        <a:solidFill>
          <a:schemeClr val="tx1"/>
        </a:solidFill>
        <a:latin typeface="+mn-lt"/>
        <a:ea typeface="+mn-ea"/>
        <a:cs typeface="+mn-cs"/>
      </a:defRPr>
    </a:lvl7pPr>
    <a:lvl8pPr marL="2436495" algn="l" defTabSz="695960" rtl="0" eaLnBrk="1" latinLnBrk="0" hangingPunct="1">
      <a:defRPr sz="915" kern="1200">
        <a:solidFill>
          <a:schemeClr val="tx1"/>
        </a:solidFill>
        <a:latin typeface="+mn-lt"/>
        <a:ea typeface="+mn-ea"/>
        <a:cs typeface="+mn-cs"/>
      </a:defRPr>
    </a:lvl8pPr>
    <a:lvl9pPr marL="2784475" algn="l" defTabSz="695960" rtl="0" eaLnBrk="1" latinLnBrk="0" hangingPunct="1">
      <a:defRPr sz="91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DFD4D3-9565-4F24-A24E-E63553120A49}" type="slidenum">
              <a:rPr lang="zh-CN" altLang="en-US" smtClean="0"/>
              <a:t>24</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77108"/>
            <a:ext cx="6858000" cy="1865865"/>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814928"/>
            <a:ext cx="6858000" cy="1293947"/>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426692"/>
            <a:ext cx="7886700" cy="340049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85338"/>
            <a:ext cx="1971675" cy="4541844"/>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1" y="285338"/>
            <a:ext cx="5800725" cy="45418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426692"/>
            <a:ext cx="78867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9" y="1336131"/>
            <a:ext cx="7886700" cy="2229361"/>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9" y="3586581"/>
            <a:ext cx="7886700" cy="1172368"/>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426692"/>
            <a:ext cx="38862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426692"/>
            <a:ext cx="38862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85341"/>
            <a:ext cx="7886700" cy="1035903"/>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313798"/>
            <a:ext cx="3868340" cy="64387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957672"/>
            <a:ext cx="3868340" cy="2879437"/>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1" y="1313798"/>
            <a:ext cx="3887391" cy="64387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1" y="1957672"/>
            <a:ext cx="3887391" cy="2879437"/>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8" name="Footer Placeholder 7"/>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4" name="Footer Placeholder 3"/>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3" name="Footer Placeholder 2"/>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57295"/>
            <a:ext cx="2949178" cy="1250527"/>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71655"/>
            <a:ext cx="4629150" cy="3808648"/>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607822"/>
            <a:ext cx="2949178" cy="2978685"/>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57295"/>
            <a:ext cx="2949178" cy="1250527"/>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71655"/>
            <a:ext cx="4629150" cy="3808648"/>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607822"/>
            <a:ext cx="2949178" cy="2978685"/>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13" cstate="screen">
            <a:lum bright="70000" contrast="-70000"/>
            <a:extLst>
              <a:ext uri="{28A0092B-C50C-407E-A947-70E740481C1C}">
                <a14:useLocalDpi xmlns:a14="http://schemas.microsoft.com/office/drawing/2010/main"/>
              </a:ext>
            </a:extLst>
          </a:blip>
          <a:srcRect/>
          <a:stretch>
            <a:fillRect/>
          </a:stretch>
        </p:blipFill>
        <p:spPr>
          <a:xfrm flipV="1">
            <a:off x="-12699" y="-12700"/>
            <a:ext cx="9270999" cy="53721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a:stretch>
            <a:fillRect/>
          </a:stretch>
        </p:blipFill>
        <p:spPr>
          <a:xfrm rot="10800000">
            <a:off x="-524936" y="-152400"/>
            <a:ext cx="10519209" cy="6111137"/>
          </a:xfrm>
          <a:prstGeom prst="rect">
            <a:avLst/>
          </a:prstGeom>
        </p:spPr>
      </p:pic>
      <p:sp>
        <p:nvSpPr>
          <p:cNvPr id="7" name="TextBox 12"/>
          <p:cNvSpPr txBox="1"/>
          <p:nvPr/>
        </p:nvSpPr>
        <p:spPr>
          <a:xfrm>
            <a:off x="1845733" y="1660312"/>
            <a:ext cx="5274995" cy="1159952"/>
          </a:xfrm>
          <a:prstGeom prst="rect">
            <a:avLst/>
          </a:prstGeom>
          <a:noFill/>
        </p:spPr>
        <p:txBody>
          <a:bodyPr wrap="square" lIns="51453" tIns="25727" rIns="51453" bIns="25727" rtlCol="0" anchor="ctr">
            <a:spAutoFit/>
          </a:bodyPr>
          <a:lstStyle>
            <a:defPPr>
              <a:defRPr lang="zh-CN"/>
            </a:defPPr>
            <a:lvl1pPr algn="ctr">
              <a:defRPr sz="6000" b="1">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Arial" panose="020B0604020202020204" pitchFamily="34" charset="0"/>
                <a:ea typeface="微软雅黑" panose="020B0503020204020204" pitchFamily="34" charset="-122"/>
                <a:cs typeface="Arial" panose="020B0604020202020204" pitchFamily="34" charset="0"/>
              </a:defRPr>
            </a:lvl1pPr>
          </a:lstStyle>
          <a:p>
            <a:r>
              <a:rPr lang="zh-CN" altLang="en-US" sz="7200" b="0" dirty="0">
                <a:solidFill>
                  <a:schemeClr val="accent6">
                    <a:lumMod val="50000"/>
                  </a:schemeClr>
                </a:solidFill>
              </a:rPr>
              <a:t>市场营销学</a:t>
            </a:r>
            <a:endParaRPr lang="zh-CN" altLang="en-US" sz="7200" b="0" spc="300" dirty="0">
              <a:solidFill>
                <a:schemeClr val="accent6">
                  <a:lumMod val="50000"/>
                </a:schemeClr>
              </a:solidFill>
              <a:latin typeface="方正兰亭粗黑_GBK" panose="02000000000000000000" pitchFamily="2" charset="-122"/>
              <a:ea typeface="方正兰亭粗黑_GBK" panose="02000000000000000000" pitchFamily="2" charset="-122"/>
            </a:endParaRPr>
          </a:p>
        </p:txBody>
      </p:sp>
      <p:pic>
        <p:nvPicPr>
          <p:cNvPr id="15" name="图片占位符 1"/>
          <p:cNvPicPr>
            <a:picLocks noChangeAspect="1"/>
          </p:cNvPicPr>
          <p:nvPr/>
        </p:nvPicPr>
        <p:blipFill>
          <a:blip r:embed="rId4" cstate="screen">
            <a:grayscl/>
            <a:extLst>
              <a:ext uri="{28A0092B-C50C-407E-A947-70E740481C1C}">
                <a14:useLocalDpi xmlns:a14="http://schemas.microsoft.com/office/drawing/2010/main"/>
              </a:ext>
            </a:extLst>
          </a:blip>
          <a:stretch>
            <a:fillRect/>
          </a:stretch>
        </p:blipFill>
        <p:spPr>
          <a:xfrm>
            <a:off x="4127856" y="332534"/>
            <a:ext cx="1031164" cy="1031164"/>
          </a:xfrm>
          <a:prstGeom prst="ellipse">
            <a:avLst/>
          </a:prstGeom>
          <a:blipFill>
            <a:blip r:embed="rId5" cstate="screen">
              <a:grayscl/>
              <a:extLst>
                <a:ext uri="{28A0092B-C50C-407E-A947-70E740481C1C}">
                  <a14:useLocalDpi xmlns:a14="http://schemas.microsoft.com/office/drawing/2010/main"/>
                </a:ext>
              </a:extLst>
            </a:blip>
            <a:stretch>
              <a:fillRect/>
            </a:stretch>
          </a:blip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par>
                          <p:cTn id="12" fill="hold">
                            <p:stCondLst>
                              <p:cond delay="700"/>
                            </p:stCondLst>
                            <p:childTnLst>
                              <p:par>
                                <p:cTn id="13" presetID="31"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1000" fill="hold"/>
                                        <p:tgtEl>
                                          <p:spTgt spid="15"/>
                                        </p:tgtEl>
                                        <p:attrNameLst>
                                          <p:attrName>ppt_w</p:attrName>
                                        </p:attrNameLst>
                                      </p:cBhvr>
                                      <p:tavLst>
                                        <p:tav tm="0">
                                          <p:val>
                                            <p:fltVal val="0"/>
                                          </p:val>
                                        </p:tav>
                                        <p:tav tm="100000">
                                          <p:val>
                                            <p:strVal val="#ppt_w"/>
                                          </p:val>
                                        </p:tav>
                                      </p:tavLst>
                                    </p:anim>
                                    <p:anim calcmode="lin" valueType="num">
                                      <p:cBhvr>
                                        <p:cTn id="16" dur="1000" fill="hold"/>
                                        <p:tgtEl>
                                          <p:spTgt spid="15"/>
                                        </p:tgtEl>
                                        <p:attrNameLst>
                                          <p:attrName>ppt_h</p:attrName>
                                        </p:attrNameLst>
                                      </p:cBhvr>
                                      <p:tavLst>
                                        <p:tav tm="0">
                                          <p:val>
                                            <p:fltVal val="0"/>
                                          </p:val>
                                        </p:tav>
                                        <p:tav tm="100000">
                                          <p:val>
                                            <p:strVal val="#ppt_h"/>
                                          </p:val>
                                        </p:tav>
                                      </p:tavLst>
                                    </p:anim>
                                    <p:anim calcmode="lin" valueType="num">
                                      <p:cBhvr>
                                        <p:cTn id="17" dur="1000" fill="hold"/>
                                        <p:tgtEl>
                                          <p:spTgt spid="15"/>
                                        </p:tgtEl>
                                        <p:attrNameLst>
                                          <p:attrName>style.rotation</p:attrName>
                                        </p:attrNameLst>
                                      </p:cBhvr>
                                      <p:tavLst>
                                        <p:tav tm="0">
                                          <p:val>
                                            <p:fltVal val="90"/>
                                          </p:val>
                                        </p:tav>
                                        <p:tav tm="100000">
                                          <p:val>
                                            <p:fltVal val="0"/>
                                          </p:val>
                                        </p:tav>
                                      </p:tavLst>
                                    </p:anim>
                                    <p:animEffect transition="in" filter="fade">
                                      <p:cBhvr>
                                        <p:cTn id="18"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288353" cy="584776"/>
          </a:xfrm>
          <a:prstGeom prst="rect">
            <a:avLst/>
          </a:prstGeom>
        </p:spPr>
        <p:txBody>
          <a:bodyPr wrap="none">
            <a:spAutoFit/>
          </a:bodyPr>
          <a:lstStyle/>
          <a:p>
            <a:r>
              <a:rPr lang="zh-CN" altLang="en-US" sz="3200" dirty="0">
                <a:solidFill>
                  <a:srgbClr val="17695D"/>
                </a:solidFill>
                <a:latin typeface="华文黑体"/>
                <a:ea typeface="华文黑体"/>
              </a:rPr>
              <a:t>影响消费者行为的因素</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3" y="662776"/>
            <a:ext cx="8466667" cy="5201424"/>
          </a:xfrm>
          <a:prstGeom prst="rect">
            <a:avLst/>
          </a:prstGeom>
          <a:noFill/>
        </p:spPr>
        <p:txBody>
          <a:bodyPr wrap="square" rtlCol="0">
            <a:spAutoFit/>
          </a:bodyPr>
          <a:lstStyle/>
          <a:p>
            <a:pPr indent="541338"/>
            <a:r>
              <a:rPr lang="zh-CN" altLang="en-US" sz="2400" dirty="0">
                <a:latin typeface="华文黑体"/>
                <a:ea typeface="华文黑体"/>
              </a:rPr>
              <a:t>影响消费者行为的因素主要有文化因素、社会因素、个人因素和心理因素</a:t>
            </a:r>
            <a:r>
              <a:rPr lang="en-US" altLang="zh-CN" sz="2400" dirty="0" smtClean="0">
                <a:latin typeface="华文黑体"/>
                <a:ea typeface="华文黑体"/>
              </a:rPr>
              <a:t>.</a:t>
            </a:r>
          </a:p>
          <a:p>
            <a:r>
              <a:rPr lang="zh-CN" altLang="en-US" sz="2400" dirty="0">
                <a:latin typeface="华文黑体"/>
                <a:ea typeface="华文黑体"/>
              </a:rPr>
              <a:t>三、个人因素</a:t>
            </a:r>
          </a:p>
          <a:p>
            <a:pPr indent="541338"/>
            <a:r>
              <a:rPr lang="zh-CN" altLang="en-US" sz="2000" dirty="0">
                <a:latin typeface="华文黑体"/>
                <a:ea typeface="华文黑体"/>
              </a:rPr>
              <a:t>购买者的决策还要受到个人因素的影响</a:t>
            </a:r>
            <a:r>
              <a:rPr lang="en-US" altLang="zh-CN" sz="2000" dirty="0">
                <a:latin typeface="华文黑体"/>
                <a:ea typeface="华文黑体"/>
              </a:rPr>
              <a:t>,</a:t>
            </a:r>
            <a:r>
              <a:rPr lang="zh-CN" altLang="en-US" sz="2000" dirty="0">
                <a:latin typeface="华文黑体"/>
                <a:ea typeface="华文黑体"/>
              </a:rPr>
              <a:t>例如购买者的年龄和人生阶段年龄、职业、</a:t>
            </a:r>
            <a:r>
              <a:rPr lang="zh-CN" altLang="en-US" sz="2000" dirty="0" smtClean="0">
                <a:latin typeface="华文黑体"/>
                <a:ea typeface="华文黑体"/>
              </a:rPr>
              <a:t>经济状况</a:t>
            </a:r>
            <a:r>
              <a:rPr lang="zh-CN" altLang="en-US" sz="2000" dirty="0">
                <a:latin typeface="华文黑体"/>
                <a:ea typeface="华文黑体"/>
              </a:rPr>
              <a:t>、生活方式、个性及自我观念</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经济状况</a:t>
            </a:r>
          </a:p>
          <a:p>
            <a:pPr indent="541338"/>
            <a:r>
              <a:rPr lang="zh-CN" altLang="en-US" sz="2000" dirty="0">
                <a:latin typeface="华文黑体"/>
                <a:ea typeface="华文黑体"/>
              </a:rPr>
              <a:t>一个人的经济状况会影响其对产品的选择</a:t>
            </a:r>
            <a:r>
              <a:rPr lang="en-US" altLang="zh-CN" sz="2000" dirty="0">
                <a:latin typeface="华文黑体"/>
                <a:ea typeface="华文黑体"/>
              </a:rPr>
              <a:t>.</a:t>
            </a:r>
            <a:r>
              <a:rPr lang="zh-CN" altLang="en-US" sz="2000" dirty="0">
                <a:latin typeface="华文黑体"/>
                <a:ea typeface="华文黑体"/>
              </a:rPr>
              <a:t>收入敏感型产品的营销</a:t>
            </a:r>
            <a:r>
              <a:rPr lang="zh-CN" altLang="en-US" sz="2000" dirty="0" smtClean="0">
                <a:latin typeface="华文黑体"/>
                <a:ea typeface="华文黑体"/>
              </a:rPr>
              <a:t>者关注着个人收入</a:t>
            </a:r>
            <a:r>
              <a:rPr lang="zh-CN" altLang="en-US" sz="2000" dirty="0">
                <a:latin typeface="华文黑体"/>
                <a:ea typeface="华文黑体"/>
              </a:rPr>
              <a:t>、储蓄及利率的发展趋势</a:t>
            </a:r>
            <a:r>
              <a:rPr lang="en-US" altLang="zh-CN" sz="2000" dirty="0">
                <a:latin typeface="华文黑体"/>
                <a:ea typeface="华文黑体"/>
              </a:rPr>
              <a:t>.</a:t>
            </a:r>
            <a:r>
              <a:rPr lang="zh-CN" altLang="en-US" sz="2000" dirty="0">
                <a:latin typeface="华文黑体"/>
                <a:ea typeface="华文黑体"/>
              </a:rPr>
              <a:t>如果经济指标显示将要出现经济衰退</a:t>
            </a:r>
            <a:r>
              <a:rPr lang="en-US" altLang="zh-CN" sz="2000" dirty="0">
                <a:latin typeface="华文黑体"/>
                <a:ea typeface="华文黑体"/>
              </a:rPr>
              <a:t>,</a:t>
            </a:r>
            <a:r>
              <a:rPr lang="zh-CN" altLang="en-US" sz="2000" dirty="0">
                <a:latin typeface="华文黑体"/>
                <a:ea typeface="华文黑体"/>
              </a:rPr>
              <a:t>那么营销者就会采</a:t>
            </a:r>
            <a:r>
              <a:rPr lang="zh-CN" altLang="en-US" sz="2000" dirty="0" smtClean="0">
                <a:latin typeface="华文黑体"/>
                <a:ea typeface="华文黑体"/>
              </a:rPr>
              <a:t>取行动</a:t>
            </a:r>
            <a:r>
              <a:rPr lang="zh-CN" altLang="en-US" sz="2000" dirty="0">
                <a:latin typeface="华文黑体"/>
                <a:ea typeface="华文黑体"/>
              </a:rPr>
              <a:t>来重新设计、重新定位、重新对其产品定价</a:t>
            </a:r>
            <a:r>
              <a:rPr lang="en-US" altLang="zh-CN" sz="2000" dirty="0">
                <a:latin typeface="华文黑体"/>
                <a:ea typeface="华文黑体"/>
              </a:rPr>
              <a:t>.</a:t>
            </a:r>
            <a:r>
              <a:rPr lang="zh-CN" altLang="en-US" sz="2000" dirty="0">
                <a:latin typeface="华文黑体"/>
                <a:ea typeface="华文黑体"/>
              </a:rPr>
              <a:t>市场的大小与购买力直接相关</a:t>
            </a:r>
            <a:r>
              <a:rPr lang="en-US" altLang="zh-CN" sz="2000" dirty="0">
                <a:latin typeface="华文黑体"/>
                <a:ea typeface="华文黑体"/>
              </a:rPr>
              <a:t>,</a:t>
            </a:r>
            <a:r>
              <a:rPr lang="zh-CN" altLang="en-US" sz="2000" dirty="0" smtClean="0">
                <a:latin typeface="华文黑体"/>
                <a:ea typeface="华文黑体"/>
              </a:rPr>
              <a:t>而购买力与收入多少关</a:t>
            </a:r>
            <a:r>
              <a:rPr lang="zh-CN" altLang="en-US" sz="2000" dirty="0">
                <a:latin typeface="华文黑体"/>
                <a:ea typeface="华文黑体"/>
              </a:rPr>
              <a:t>系密切</a:t>
            </a:r>
            <a:r>
              <a:rPr lang="en-US" altLang="zh-CN" sz="2000" dirty="0">
                <a:latin typeface="华文黑体"/>
                <a:ea typeface="华文黑体"/>
              </a:rPr>
              <a:t>.</a:t>
            </a:r>
          </a:p>
          <a:p>
            <a:r>
              <a:rPr lang="en-US" altLang="zh-CN" sz="2000" dirty="0">
                <a:latin typeface="华文黑体"/>
                <a:ea typeface="华文黑体"/>
              </a:rPr>
              <a:t>(</a:t>
            </a:r>
            <a:r>
              <a:rPr lang="zh-CN" altLang="en-US" sz="2000" dirty="0">
                <a:latin typeface="华文黑体"/>
                <a:ea typeface="华文黑体"/>
              </a:rPr>
              <a:t>四</a:t>
            </a:r>
            <a:r>
              <a:rPr lang="en-US" altLang="zh-CN" sz="2000" dirty="0">
                <a:latin typeface="华文黑体"/>
                <a:ea typeface="华文黑体"/>
              </a:rPr>
              <a:t>)</a:t>
            </a:r>
            <a:r>
              <a:rPr lang="zh-CN" altLang="en-US" sz="2000" dirty="0">
                <a:latin typeface="华文黑体"/>
                <a:ea typeface="华文黑体"/>
              </a:rPr>
              <a:t>生活方式</a:t>
            </a:r>
          </a:p>
          <a:p>
            <a:r>
              <a:rPr lang="zh-CN" altLang="en-US" sz="2000" dirty="0">
                <a:latin typeface="华文黑体"/>
                <a:ea typeface="华文黑体"/>
              </a:rPr>
              <a:t>生活方式对人的消费行为的影响越来越大</a:t>
            </a:r>
            <a:r>
              <a:rPr lang="en-US" altLang="zh-CN" sz="2000" dirty="0">
                <a:latin typeface="华文黑体"/>
                <a:ea typeface="华文黑体"/>
              </a:rPr>
              <a:t>,</a:t>
            </a:r>
            <a:r>
              <a:rPr lang="zh-CN" altLang="en-US" sz="2000" dirty="0">
                <a:latin typeface="华文黑体"/>
                <a:ea typeface="华文黑体"/>
              </a:rPr>
              <a:t>甚至超过了社会阶层</a:t>
            </a:r>
            <a:r>
              <a:rPr lang="en-US" altLang="zh-CN" sz="2000" dirty="0">
                <a:latin typeface="华文黑体"/>
                <a:ea typeface="华文黑体"/>
              </a:rPr>
              <a:t>,</a:t>
            </a:r>
            <a:r>
              <a:rPr lang="zh-CN" altLang="en-US" sz="2000" dirty="0">
                <a:latin typeface="华文黑体"/>
                <a:ea typeface="华文黑体"/>
              </a:rPr>
              <a:t>它勾勒了一个人在</a:t>
            </a:r>
            <a:r>
              <a:rPr lang="zh-CN" altLang="en-US" sz="2000" dirty="0" smtClean="0">
                <a:latin typeface="华文黑体"/>
                <a:ea typeface="华文黑体"/>
              </a:rPr>
              <a:t>社会</a:t>
            </a:r>
            <a:r>
              <a:rPr lang="zh-CN" altLang="en-US" sz="2000" dirty="0">
                <a:latin typeface="华文黑体"/>
                <a:ea typeface="华文黑体"/>
              </a:rPr>
              <a:t>上的行为及相互影响的全部形式</a:t>
            </a:r>
            <a:r>
              <a:rPr lang="en-US" altLang="zh-CN" sz="2000" dirty="0">
                <a:latin typeface="华文黑体"/>
                <a:ea typeface="华文黑体"/>
              </a:rPr>
              <a:t>.</a:t>
            </a:r>
            <a:r>
              <a:rPr lang="zh-CN" altLang="en-US" sz="2000" dirty="0">
                <a:latin typeface="华文黑体"/>
                <a:ea typeface="华文黑体"/>
              </a:rPr>
              <a:t>生活方式是由人的心理图案反映的生活形式</a:t>
            </a:r>
            <a:r>
              <a:rPr lang="en-US" altLang="zh-CN" sz="2000" dirty="0">
                <a:latin typeface="华文黑体"/>
                <a:ea typeface="华文黑体"/>
              </a:rPr>
              <a:t>,</a:t>
            </a:r>
            <a:r>
              <a:rPr lang="zh-CN" altLang="en-US" sz="2000" dirty="0" smtClean="0">
                <a:latin typeface="华文黑体"/>
                <a:ea typeface="华文黑体"/>
              </a:rPr>
              <a:t>包括消费</a:t>
            </a:r>
            <a:r>
              <a:rPr lang="zh-CN" altLang="en-US" sz="2000" dirty="0">
                <a:latin typeface="华文黑体"/>
                <a:ea typeface="华文黑体"/>
              </a:rPr>
              <a:t>者活动</a:t>
            </a:r>
            <a:r>
              <a:rPr lang="en-US" altLang="zh-CN" sz="2000" dirty="0">
                <a:latin typeface="华文黑体"/>
                <a:ea typeface="华文黑体"/>
              </a:rPr>
              <a:t>(</a:t>
            </a:r>
            <a:r>
              <a:rPr lang="zh-CN" altLang="en-US" sz="2000" dirty="0">
                <a:latin typeface="华文黑体"/>
                <a:ea typeface="华文黑体"/>
              </a:rPr>
              <a:t>工作、嗜好、购买活动、运动和社会活动</a:t>
            </a:r>
            <a:r>
              <a:rPr lang="en-US" altLang="zh-CN" sz="2000" dirty="0">
                <a:latin typeface="华文黑体"/>
                <a:ea typeface="华文黑体"/>
              </a:rPr>
              <a:t>)</a:t>
            </a:r>
            <a:r>
              <a:rPr lang="zh-CN" altLang="en-US" sz="2000" dirty="0">
                <a:latin typeface="华文黑体"/>
                <a:ea typeface="华文黑体"/>
              </a:rPr>
              <a:t>、兴趣</a:t>
            </a:r>
            <a:r>
              <a:rPr lang="en-US" altLang="zh-CN" sz="2000" dirty="0">
                <a:latin typeface="华文黑体"/>
                <a:ea typeface="华文黑体"/>
              </a:rPr>
              <a:t>(</a:t>
            </a:r>
            <a:r>
              <a:rPr lang="zh-CN" altLang="en-US" sz="2000" dirty="0">
                <a:latin typeface="华文黑体"/>
                <a:ea typeface="华文黑体"/>
              </a:rPr>
              <a:t>食品、服装、家庭、休闲</a:t>
            </a:r>
            <a:r>
              <a:rPr lang="en-US" altLang="zh-CN" sz="2000" dirty="0">
                <a:latin typeface="华文黑体"/>
                <a:ea typeface="华文黑体"/>
              </a:rPr>
              <a:t>)</a:t>
            </a:r>
            <a:r>
              <a:rPr lang="zh-CN" altLang="en-US" sz="2000" dirty="0">
                <a:latin typeface="华文黑体"/>
                <a:ea typeface="华文黑体"/>
              </a:rPr>
              <a:t>和观念</a:t>
            </a:r>
            <a:r>
              <a:rPr lang="en-US" altLang="zh-CN" sz="2000" dirty="0">
                <a:latin typeface="华文黑体"/>
                <a:ea typeface="华文黑体"/>
              </a:rPr>
              <a:t>(</a:t>
            </a:r>
            <a:r>
              <a:rPr lang="zh-CN" altLang="en-US" sz="2000" dirty="0" smtClean="0">
                <a:latin typeface="华文黑体"/>
                <a:ea typeface="华文黑体"/>
              </a:rPr>
              <a:t>关</a:t>
            </a:r>
            <a:r>
              <a:rPr lang="zh-TW" altLang="en-US" sz="2000" dirty="0" smtClean="0">
                <a:latin typeface="华文黑体"/>
                <a:ea typeface="华文黑体"/>
              </a:rPr>
              <a:t>于</a:t>
            </a:r>
            <a:r>
              <a:rPr lang="zh-TW" altLang="en-US" sz="2000" dirty="0">
                <a:latin typeface="华文黑体"/>
                <a:ea typeface="华文黑体"/>
              </a:rPr>
              <a:t>自己、社会事物、商业和产品等</a:t>
            </a:r>
            <a:r>
              <a:rPr lang="en-US" altLang="zh-TW" sz="2000" dirty="0">
                <a:latin typeface="华文黑体"/>
                <a:ea typeface="华文黑体"/>
              </a:rPr>
              <a:t>),</a:t>
            </a:r>
            <a:r>
              <a:rPr lang="zh-TW" altLang="en-US" sz="2000" dirty="0">
                <a:latin typeface="华文黑体"/>
                <a:ea typeface="华文黑体"/>
              </a:rPr>
              <a:t>即消费者的</a:t>
            </a:r>
            <a:r>
              <a:rPr lang="en-US" altLang="zh-TW" sz="2000" dirty="0">
                <a:latin typeface="华文黑体"/>
                <a:ea typeface="华文黑体"/>
              </a:rPr>
              <a:t>AIO(</a:t>
            </a:r>
            <a:r>
              <a:rPr lang="en-US" altLang="zh-TW" sz="2000" dirty="0" err="1">
                <a:latin typeface="华文黑体"/>
                <a:ea typeface="华文黑体"/>
              </a:rPr>
              <a:t>Activities,Interests,Opinions</a:t>
            </a:r>
            <a:r>
              <a:rPr lang="en-US" altLang="zh-TW"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1195476555"/>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288353" cy="584776"/>
          </a:xfrm>
          <a:prstGeom prst="rect">
            <a:avLst/>
          </a:prstGeom>
        </p:spPr>
        <p:txBody>
          <a:bodyPr wrap="none">
            <a:spAutoFit/>
          </a:bodyPr>
          <a:lstStyle/>
          <a:p>
            <a:r>
              <a:rPr lang="zh-CN" altLang="en-US" sz="3200" dirty="0">
                <a:solidFill>
                  <a:srgbClr val="17695D"/>
                </a:solidFill>
                <a:latin typeface="华文黑体"/>
                <a:ea typeface="华文黑体"/>
              </a:rPr>
              <a:t>影响消费者行为的因素</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3" y="662776"/>
            <a:ext cx="8466667" cy="3662541"/>
          </a:xfrm>
          <a:prstGeom prst="rect">
            <a:avLst/>
          </a:prstGeom>
          <a:noFill/>
        </p:spPr>
        <p:txBody>
          <a:bodyPr wrap="square" rtlCol="0">
            <a:spAutoFit/>
          </a:bodyPr>
          <a:lstStyle/>
          <a:p>
            <a:pPr indent="541338"/>
            <a:r>
              <a:rPr lang="zh-CN" altLang="en-US" sz="2400" dirty="0">
                <a:latin typeface="华文黑体"/>
                <a:ea typeface="华文黑体"/>
              </a:rPr>
              <a:t>影响消费者行为的因素主要有文化因素、社会因素、个人因素和心理因素</a:t>
            </a:r>
            <a:r>
              <a:rPr lang="en-US" altLang="zh-CN" sz="2400" dirty="0" smtClean="0">
                <a:latin typeface="华文黑体"/>
                <a:ea typeface="华文黑体"/>
              </a:rPr>
              <a:t>.</a:t>
            </a:r>
          </a:p>
          <a:p>
            <a:r>
              <a:rPr lang="zh-CN" altLang="en-US" sz="2400" dirty="0">
                <a:latin typeface="华文黑体"/>
                <a:ea typeface="华文黑体"/>
              </a:rPr>
              <a:t>三、个人因素</a:t>
            </a:r>
          </a:p>
          <a:p>
            <a:pPr indent="541338"/>
            <a:r>
              <a:rPr lang="zh-CN" altLang="en-US" sz="2000" dirty="0">
                <a:latin typeface="华文黑体"/>
                <a:ea typeface="华文黑体"/>
              </a:rPr>
              <a:t>购买者的决策还要受到个人因素的影响</a:t>
            </a:r>
            <a:r>
              <a:rPr lang="en-US" altLang="zh-CN" sz="2000" dirty="0">
                <a:latin typeface="华文黑体"/>
                <a:ea typeface="华文黑体"/>
              </a:rPr>
              <a:t>,</a:t>
            </a:r>
            <a:r>
              <a:rPr lang="zh-CN" altLang="en-US" sz="2000" dirty="0">
                <a:latin typeface="华文黑体"/>
                <a:ea typeface="华文黑体"/>
              </a:rPr>
              <a:t>例如购买者的年龄和人生阶段年龄、职业、</a:t>
            </a:r>
            <a:r>
              <a:rPr lang="zh-CN" altLang="en-US" sz="2000" dirty="0" smtClean="0">
                <a:latin typeface="华文黑体"/>
                <a:ea typeface="华文黑体"/>
              </a:rPr>
              <a:t>经济状况</a:t>
            </a:r>
            <a:r>
              <a:rPr lang="zh-CN" altLang="en-US" sz="2000" dirty="0">
                <a:latin typeface="华文黑体"/>
                <a:ea typeface="华文黑体"/>
              </a:rPr>
              <a:t>、生活方式、个性及自我观念</a:t>
            </a:r>
            <a:r>
              <a:rPr lang="en-US" altLang="zh-CN" sz="2000" dirty="0">
                <a:latin typeface="华文黑体"/>
                <a:ea typeface="华文黑体"/>
              </a:rPr>
              <a:t>.</a:t>
            </a:r>
          </a:p>
          <a:p>
            <a:pPr indent="541338"/>
            <a:r>
              <a:rPr lang="en-US" altLang="zh-CN" sz="2000" dirty="0" smtClean="0">
                <a:latin typeface="华文黑体"/>
                <a:ea typeface="华文黑体"/>
              </a:rPr>
              <a:t>(</a:t>
            </a:r>
            <a:r>
              <a:rPr lang="zh-CN" altLang="en-US" sz="2000" dirty="0">
                <a:latin typeface="华文黑体"/>
                <a:ea typeface="华文黑体"/>
              </a:rPr>
              <a:t>四</a:t>
            </a:r>
            <a:r>
              <a:rPr lang="en-US" altLang="zh-CN" sz="2000" dirty="0">
                <a:latin typeface="华文黑体"/>
                <a:ea typeface="华文黑体"/>
              </a:rPr>
              <a:t>)</a:t>
            </a:r>
            <a:r>
              <a:rPr lang="zh-CN" altLang="en-US" sz="2000" dirty="0">
                <a:latin typeface="华文黑体"/>
                <a:ea typeface="华文黑体"/>
              </a:rPr>
              <a:t>生活方式</a:t>
            </a:r>
          </a:p>
          <a:p>
            <a:pPr indent="541338"/>
            <a:r>
              <a:rPr lang="zh-CN" altLang="en-US" sz="2000" dirty="0">
                <a:latin typeface="华文黑体"/>
                <a:ea typeface="华文黑体"/>
              </a:rPr>
              <a:t>生活方式对人的消费行为的影响越来越大</a:t>
            </a:r>
            <a:r>
              <a:rPr lang="en-US" altLang="zh-CN" sz="2000" dirty="0">
                <a:latin typeface="华文黑体"/>
                <a:ea typeface="华文黑体"/>
              </a:rPr>
              <a:t>,</a:t>
            </a:r>
            <a:r>
              <a:rPr lang="zh-CN" altLang="en-US" sz="2000" dirty="0">
                <a:latin typeface="华文黑体"/>
                <a:ea typeface="华文黑体"/>
              </a:rPr>
              <a:t>甚至超过了社会阶层</a:t>
            </a:r>
            <a:r>
              <a:rPr lang="en-US" altLang="zh-CN" sz="2000" dirty="0">
                <a:latin typeface="华文黑体"/>
                <a:ea typeface="华文黑体"/>
              </a:rPr>
              <a:t>,</a:t>
            </a:r>
            <a:r>
              <a:rPr lang="zh-CN" altLang="en-US" sz="2000" dirty="0">
                <a:latin typeface="华文黑体"/>
                <a:ea typeface="华文黑体"/>
              </a:rPr>
              <a:t>它勾勒了一个人在</a:t>
            </a:r>
            <a:r>
              <a:rPr lang="zh-CN" altLang="en-US" sz="2000" dirty="0" smtClean="0">
                <a:latin typeface="华文黑体"/>
                <a:ea typeface="华文黑体"/>
              </a:rPr>
              <a:t>社会</a:t>
            </a:r>
            <a:r>
              <a:rPr lang="zh-CN" altLang="en-US" sz="2000" dirty="0">
                <a:latin typeface="华文黑体"/>
                <a:ea typeface="华文黑体"/>
              </a:rPr>
              <a:t>上的行为及相互影响的全部形式</a:t>
            </a:r>
            <a:r>
              <a:rPr lang="en-US" altLang="zh-CN" sz="2000" dirty="0">
                <a:latin typeface="华文黑体"/>
                <a:ea typeface="华文黑体"/>
              </a:rPr>
              <a:t>.</a:t>
            </a:r>
            <a:r>
              <a:rPr lang="zh-CN" altLang="en-US" sz="2000" dirty="0">
                <a:latin typeface="华文黑体"/>
                <a:ea typeface="华文黑体"/>
              </a:rPr>
              <a:t>生活方式是由人的心理图案反映的生活形式</a:t>
            </a:r>
            <a:r>
              <a:rPr lang="en-US" altLang="zh-CN" sz="2000" dirty="0">
                <a:latin typeface="华文黑体"/>
                <a:ea typeface="华文黑体"/>
              </a:rPr>
              <a:t>,</a:t>
            </a:r>
            <a:r>
              <a:rPr lang="zh-CN" altLang="en-US" sz="2000" dirty="0" smtClean="0">
                <a:latin typeface="华文黑体"/>
                <a:ea typeface="华文黑体"/>
              </a:rPr>
              <a:t>包括消费</a:t>
            </a:r>
            <a:r>
              <a:rPr lang="zh-CN" altLang="en-US" sz="2000" dirty="0">
                <a:latin typeface="华文黑体"/>
                <a:ea typeface="华文黑体"/>
              </a:rPr>
              <a:t>者活动</a:t>
            </a:r>
            <a:r>
              <a:rPr lang="en-US" altLang="zh-CN" sz="2000" dirty="0">
                <a:latin typeface="华文黑体"/>
                <a:ea typeface="华文黑体"/>
              </a:rPr>
              <a:t>(</a:t>
            </a:r>
            <a:r>
              <a:rPr lang="zh-CN" altLang="en-US" sz="2000" dirty="0">
                <a:latin typeface="华文黑体"/>
                <a:ea typeface="华文黑体"/>
              </a:rPr>
              <a:t>工作、嗜好、购买活动、运动和社会活动</a:t>
            </a:r>
            <a:r>
              <a:rPr lang="en-US" altLang="zh-CN" sz="2000" dirty="0">
                <a:latin typeface="华文黑体"/>
                <a:ea typeface="华文黑体"/>
              </a:rPr>
              <a:t>)</a:t>
            </a:r>
            <a:r>
              <a:rPr lang="zh-CN" altLang="en-US" sz="2000" dirty="0">
                <a:latin typeface="华文黑体"/>
                <a:ea typeface="华文黑体"/>
              </a:rPr>
              <a:t>、兴趣</a:t>
            </a:r>
            <a:r>
              <a:rPr lang="en-US" altLang="zh-CN" sz="2000" dirty="0">
                <a:latin typeface="华文黑体"/>
                <a:ea typeface="华文黑体"/>
              </a:rPr>
              <a:t>(</a:t>
            </a:r>
            <a:r>
              <a:rPr lang="zh-CN" altLang="en-US" sz="2000" dirty="0">
                <a:latin typeface="华文黑体"/>
                <a:ea typeface="华文黑体"/>
              </a:rPr>
              <a:t>食品、服装、家庭、休闲</a:t>
            </a:r>
            <a:r>
              <a:rPr lang="en-US" altLang="zh-CN" sz="2000" dirty="0">
                <a:latin typeface="华文黑体"/>
                <a:ea typeface="华文黑体"/>
              </a:rPr>
              <a:t>)</a:t>
            </a:r>
            <a:r>
              <a:rPr lang="zh-CN" altLang="en-US" sz="2000" dirty="0">
                <a:latin typeface="华文黑体"/>
                <a:ea typeface="华文黑体"/>
              </a:rPr>
              <a:t>和观念</a:t>
            </a:r>
            <a:r>
              <a:rPr lang="en-US" altLang="zh-CN" sz="2000" dirty="0">
                <a:latin typeface="华文黑体"/>
                <a:ea typeface="华文黑体"/>
              </a:rPr>
              <a:t>(</a:t>
            </a:r>
            <a:r>
              <a:rPr lang="zh-CN" altLang="en-US" sz="2000" dirty="0" smtClean="0">
                <a:latin typeface="华文黑体"/>
                <a:ea typeface="华文黑体"/>
              </a:rPr>
              <a:t>关</a:t>
            </a:r>
            <a:r>
              <a:rPr lang="zh-TW" altLang="en-US" sz="2000" dirty="0" smtClean="0">
                <a:latin typeface="华文黑体"/>
                <a:ea typeface="华文黑体"/>
              </a:rPr>
              <a:t>于</a:t>
            </a:r>
            <a:r>
              <a:rPr lang="zh-TW" altLang="en-US" sz="2000" dirty="0">
                <a:latin typeface="华文黑体"/>
                <a:ea typeface="华文黑体"/>
              </a:rPr>
              <a:t>自己、社会事物、商业和产品等</a:t>
            </a:r>
            <a:r>
              <a:rPr lang="en-US" altLang="zh-TW" sz="2000" dirty="0">
                <a:latin typeface="华文黑体"/>
                <a:ea typeface="华文黑体"/>
              </a:rPr>
              <a:t>),</a:t>
            </a:r>
            <a:r>
              <a:rPr lang="zh-TW" altLang="en-US" sz="2000" dirty="0">
                <a:latin typeface="华文黑体"/>
                <a:ea typeface="华文黑体"/>
              </a:rPr>
              <a:t>即消费者的</a:t>
            </a:r>
            <a:r>
              <a:rPr lang="en-US" altLang="zh-TW" sz="2000" dirty="0">
                <a:latin typeface="华文黑体"/>
                <a:ea typeface="华文黑体"/>
              </a:rPr>
              <a:t>AIO(</a:t>
            </a:r>
            <a:r>
              <a:rPr lang="en-US" altLang="zh-TW" sz="2000" dirty="0" err="1">
                <a:latin typeface="华文黑体"/>
                <a:ea typeface="华文黑体"/>
              </a:rPr>
              <a:t>Activities,Interests,Opinions</a:t>
            </a:r>
            <a:r>
              <a:rPr lang="en-US" altLang="zh-TW"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4129268132"/>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288353" cy="584776"/>
          </a:xfrm>
          <a:prstGeom prst="rect">
            <a:avLst/>
          </a:prstGeom>
        </p:spPr>
        <p:txBody>
          <a:bodyPr wrap="none">
            <a:spAutoFit/>
          </a:bodyPr>
          <a:lstStyle/>
          <a:p>
            <a:r>
              <a:rPr lang="zh-CN" altLang="en-US" sz="3200" dirty="0">
                <a:solidFill>
                  <a:srgbClr val="17695D"/>
                </a:solidFill>
                <a:latin typeface="华文黑体"/>
                <a:ea typeface="华文黑体"/>
              </a:rPr>
              <a:t>影响消费者行为的因素</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3" y="662776"/>
            <a:ext cx="8466667" cy="4278094"/>
          </a:xfrm>
          <a:prstGeom prst="rect">
            <a:avLst/>
          </a:prstGeom>
          <a:noFill/>
        </p:spPr>
        <p:txBody>
          <a:bodyPr wrap="square" rtlCol="0">
            <a:spAutoFit/>
          </a:bodyPr>
          <a:lstStyle/>
          <a:p>
            <a:pPr indent="541338"/>
            <a:r>
              <a:rPr lang="zh-CN" altLang="en-US" sz="2400" dirty="0">
                <a:latin typeface="华文黑体"/>
                <a:ea typeface="华文黑体"/>
              </a:rPr>
              <a:t>影响消费者行为的因素主要有文化因素、社会因素、个人因素和心理因素</a:t>
            </a:r>
            <a:r>
              <a:rPr lang="en-US" altLang="zh-CN" sz="2400" dirty="0" smtClean="0">
                <a:latin typeface="华文黑体"/>
                <a:ea typeface="华文黑体"/>
              </a:rPr>
              <a:t>.</a:t>
            </a:r>
          </a:p>
          <a:p>
            <a:r>
              <a:rPr lang="zh-CN" altLang="en-US" sz="2400" dirty="0">
                <a:latin typeface="华文黑体"/>
                <a:ea typeface="华文黑体"/>
              </a:rPr>
              <a:t>三、个人因素</a:t>
            </a:r>
          </a:p>
          <a:p>
            <a:pPr indent="541338"/>
            <a:r>
              <a:rPr lang="zh-CN" altLang="en-US" sz="2000" dirty="0">
                <a:latin typeface="华文黑体"/>
                <a:ea typeface="华文黑体"/>
              </a:rPr>
              <a:t>购买者的决策还要受到个人因素的影响</a:t>
            </a:r>
            <a:r>
              <a:rPr lang="en-US" altLang="zh-CN" sz="2000" dirty="0">
                <a:latin typeface="华文黑体"/>
                <a:ea typeface="华文黑体"/>
              </a:rPr>
              <a:t>,</a:t>
            </a:r>
            <a:r>
              <a:rPr lang="zh-CN" altLang="en-US" sz="2000" dirty="0">
                <a:latin typeface="华文黑体"/>
                <a:ea typeface="华文黑体"/>
              </a:rPr>
              <a:t>例如购买者的年龄和人生阶段年龄、职业、</a:t>
            </a:r>
            <a:r>
              <a:rPr lang="zh-CN" altLang="en-US" sz="2000" dirty="0" smtClean="0">
                <a:latin typeface="华文黑体"/>
                <a:ea typeface="华文黑体"/>
              </a:rPr>
              <a:t>经济状况</a:t>
            </a:r>
            <a:r>
              <a:rPr lang="zh-CN" altLang="en-US" sz="2000" dirty="0">
                <a:latin typeface="华文黑体"/>
                <a:ea typeface="华文黑体"/>
              </a:rPr>
              <a:t>、生活方式、个性及自我观念</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五</a:t>
            </a:r>
            <a:r>
              <a:rPr lang="en-US" altLang="zh-CN" sz="2000" dirty="0">
                <a:latin typeface="华文黑体"/>
                <a:ea typeface="华文黑体"/>
              </a:rPr>
              <a:t>)</a:t>
            </a:r>
            <a:r>
              <a:rPr lang="zh-CN" altLang="en-US" sz="2000" dirty="0">
                <a:latin typeface="华文黑体"/>
                <a:ea typeface="华文黑体"/>
              </a:rPr>
              <a:t>个性及自我观念</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每个人与众不同的个性会影响自己的购买行为</a:t>
            </a:r>
            <a:r>
              <a:rPr lang="en-US" altLang="zh-CN" sz="2000" dirty="0">
                <a:latin typeface="华文黑体"/>
                <a:ea typeface="华文黑体"/>
              </a:rPr>
              <a:t>.</a:t>
            </a:r>
            <a:r>
              <a:rPr lang="zh-CN" altLang="en-US" sz="2000" dirty="0">
                <a:latin typeface="华文黑体"/>
                <a:ea typeface="华文黑体"/>
              </a:rPr>
              <a:t>个</a:t>
            </a:r>
            <a:r>
              <a:rPr lang="zh-CN" altLang="en-US" sz="2000" dirty="0" smtClean="0">
                <a:latin typeface="华文黑体"/>
                <a:ea typeface="华文黑体"/>
              </a:rPr>
              <a:t>性指能导致一个人对自身环境产生相对</a:t>
            </a:r>
            <a:r>
              <a:rPr lang="zh-CN" altLang="en-US" sz="2000" dirty="0">
                <a:latin typeface="华文黑体"/>
                <a:ea typeface="华文黑体"/>
              </a:rPr>
              <a:t>一致和持久的反应的独特心理特征</a:t>
            </a:r>
            <a:r>
              <a:rPr lang="en-US" altLang="zh-CN" sz="2000" dirty="0">
                <a:latin typeface="华文黑体"/>
                <a:ea typeface="华文黑体"/>
              </a:rPr>
              <a:t>.</a:t>
            </a:r>
            <a:r>
              <a:rPr lang="zh-CN" altLang="en-US" sz="2000" dirty="0">
                <a:latin typeface="华文黑体"/>
                <a:ea typeface="华文黑体"/>
              </a:rPr>
              <a:t>个性通常用性格术语来描述</a:t>
            </a:r>
            <a:r>
              <a:rPr lang="en-US" altLang="zh-CN" sz="2000" dirty="0">
                <a:latin typeface="华文黑体"/>
                <a:ea typeface="华文黑体"/>
              </a:rPr>
              <a:t>,</a:t>
            </a:r>
            <a:r>
              <a:rPr lang="zh-CN" altLang="en-US" sz="2000" dirty="0">
                <a:latin typeface="华文黑体"/>
                <a:ea typeface="华文黑体"/>
              </a:rPr>
              <a:t>例如自信的、</a:t>
            </a:r>
            <a:r>
              <a:rPr lang="zh-CN" altLang="en-US" sz="2000" dirty="0" smtClean="0">
                <a:latin typeface="华文黑体"/>
                <a:ea typeface="华文黑体"/>
              </a:rPr>
              <a:t>好支配</a:t>
            </a:r>
            <a:r>
              <a:rPr lang="zh-CN" altLang="en-US" sz="2000" dirty="0">
                <a:latin typeface="华文黑体"/>
                <a:ea typeface="华文黑体"/>
              </a:rPr>
              <a:t>他人的、好交际的、自主的、自卫的、适应性强的及进取的</a:t>
            </a:r>
            <a:r>
              <a:rPr lang="en-US" altLang="zh-CN" sz="2000" dirty="0">
                <a:latin typeface="华文黑体"/>
                <a:ea typeface="华文黑体"/>
              </a:rPr>
              <a:t>.</a:t>
            </a:r>
            <a:r>
              <a:rPr lang="zh-CN" altLang="en-US" sz="2000" dirty="0">
                <a:latin typeface="华文黑体"/>
                <a:ea typeface="华文黑体"/>
              </a:rPr>
              <a:t>在分析特定产品或品</a:t>
            </a:r>
            <a:r>
              <a:rPr lang="zh-CN" altLang="en-US" sz="2000" dirty="0" smtClean="0">
                <a:latin typeface="华文黑体"/>
                <a:ea typeface="华文黑体"/>
              </a:rPr>
              <a:t>牌的消费</a:t>
            </a:r>
            <a:r>
              <a:rPr lang="zh-CN" altLang="en-US" sz="2000" dirty="0">
                <a:latin typeface="华文黑体"/>
                <a:ea typeface="华文黑体"/>
              </a:rPr>
              <a:t>者行为时</a:t>
            </a:r>
            <a:r>
              <a:rPr lang="en-US" altLang="zh-CN" sz="2000" dirty="0">
                <a:latin typeface="华文黑体"/>
                <a:ea typeface="华文黑体"/>
              </a:rPr>
              <a:t>,</a:t>
            </a:r>
            <a:r>
              <a:rPr lang="zh-CN" altLang="en-US" sz="2000" dirty="0">
                <a:latin typeface="华文黑体"/>
                <a:ea typeface="华文黑体"/>
              </a:rPr>
              <a:t>个性会很有帮助</a:t>
            </a:r>
            <a:r>
              <a:rPr lang="en-US" altLang="zh-CN" sz="2000" dirty="0" smtClean="0">
                <a:latin typeface="华文黑体"/>
                <a:ea typeface="华文黑体"/>
              </a:rPr>
              <a:t>.</a:t>
            </a:r>
            <a:r>
              <a:rPr lang="zh-CN" altLang="en-US" sz="2000" dirty="0" smtClean="0">
                <a:latin typeface="华文黑体"/>
                <a:ea typeface="华文黑体"/>
              </a:rPr>
              <a:t> </a:t>
            </a:r>
            <a:r>
              <a:rPr lang="en-US" altLang="zh-CN" sz="2000" dirty="0" smtClean="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自我观念也叫自我形象</a:t>
            </a:r>
            <a:r>
              <a:rPr lang="en-US" altLang="zh-CN" sz="2000" dirty="0">
                <a:latin typeface="华文黑体"/>
                <a:ea typeface="华文黑体"/>
              </a:rPr>
              <a:t>,</a:t>
            </a:r>
            <a:r>
              <a:rPr lang="zh-CN" altLang="en-US" sz="2000" dirty="0">
                <a:latin typeface="华文黑体"/>
                <a:ea typeface="华文黑体"/>
              </a:rPr>
              <a:t>基本的自我观念的前提是</a:t>
            </a:r>
            <a:r>
              <a:rPr lang="en-US" altLang="zh-CN" sz="2000" dirty="0">
                <a:latin typeface="华文黑体"/>
                <a:ea typeface="华文黑体"/>
              </a:rPr>
              <a:t>:</a:t>
            </a:r>
            <a:r>
              <a:rPr lang="zh-CN" altLang="en-US" sz="2000" dirty="0">
                <a:latin typeface="华文黑体"/>
                <a:ea typeface="华文黑体"/>
              </a:rPr>
              <a:t>人们所拥有的东西影响并</a:t>
            </a:r>
            <a:r>
              <a:rPr lang="zh-CN" altLang="en-US" sz="2000" dirty="0" smtClean="0">
                <a:latin typeface="华文黑体"/>
                <a:ea typeface="华文黑体"/>
              </a:rPr>
              <a:t>反映他们</a:t>
            </a:r>
            <a:r>
              <a:rPr lang="zh-CN" altLang="en-US" sz="2000" dirty="0">
                <a:latin typeface="华文黑体"/>
                <a:ea typeface="华文黑体"/>
              </a:rPr>
              <a:t>的身份</a:t>
            </a:r>
            <a:r>
              <a:rPr lang="en-US" altLang="zh-CN" sz="2000" dirty="0">
                <a:latin typeface="华文黑体"/>
                <a:ea typeface="华文黑体"/>
              </a:rPr>
              <a:t>,</a:t>
            </a:r>
            <a:r>
              <a:rPr lang="zh-CN" altLang="en-US" sz="2000" dirty="0">
                <a:latin typeface="华文黑体"/>
                <a:ea typeface="华文黑体"/>
              </a:rPr>
              <a:t>即“我们是谁取决于我们拥有什么”</a:t>
            </a:r>
            <a:r>
              <a:rPr lang="en-US" altLang="zh-CN" sz="2000" dirty="0">
                <a:latin typeface="华文黑体"/>
                <a:ea typeface="华文黑体"/>
              </a:rPr>
              <a:t>.</a:t>
            </a:r>
            <a:r>
              <a:rPr lang="zh-CN" altLang="en-US" sz="2000" dirty="0">
                <a:latin typeface="华文黑体"/>
                <a:ea typeface="华文黑体"/>
              </a:rPr>
              <a:t>因此</a:t>
            </a:r>
            <a:r>
              <a:rPr lang="en-US" altLang="zh-CN" sz="2000" dirty="0">
                <a:latin typeface="华文黑体"/>
                <a:ea typeface="华文黑体"/>
              </a:rPr>
              <a:t>,</a:t>
            </a:r>
            <a:r>
              <a:rPr lang="zh-CN" altLang="en-US" sz="2000" dirty="0">
                <a:latin typeface="华文黑体"/>
                <a:ea typeface="华文黑体"/>
              </a:rPr>
              <a:t>为理解消费者行为</a:t>
            </a:r>
            <a:r>
              <a:rPr lang="en-US" altLang="zh-CN" sz="2000" dirty="0">
                <a:latin typeface="华文黑体"/>
                <a:ea typeface="华文黑体"/>
              </a:rPr>
              <a:t>,</a:t>
            </a:r>
            <a:r>
              <a:rPr lang="zh-CN" altLang="en-US" sz="2000" dirty="0">
                <a:latin typeface="华文黑体"/>
                <a:ea typeface="华文黑体"/>
              </a:rPr>
              <a:t>营销者必须</a:t>
            </a:r>
            <a:r>
              <a:rPr lang="zh-CN" altLang="en-US" sz="2000" dirty="0" smtClean="0">
                <a:latin typeface="华文黑体"/>
                <a:ea typeface="华文黑体"/>
              </a:rPr>
              <a:t>首先了解消费</a:t>
            </a:r>
            <a:r>
              <a:rPr lang="zh-CN" altLang="en-US" sz="2000" dirty="0">
                <a:latin typeface="华文黑体"/>
                <a:ea typeface="华文黑体"/>
              </a:rPr>
              <a:t>者自我观念与其拥有物之间的关系</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1513701528"/>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288353" cy="584776"/>
          </a:xfrm>
          <a:prstGeom prst="rect">
            <a:avLst/>
          </a:prstGeom>
        </p:spPr>
        <p:txBody>
          <a:bodyPr wrap="none">
            <a:spAutoFit/>
          </a:bodyPr>
          <a:lstStyle/>
          <a:p>
            <a:r>
              <a:rPr lang="zh-CN" altLang="en-US" sz="3200" dirty="0">
                <a:solidFill>
                  <a:srgbClr val="17695D"/>
                </a:solidFill>
                <a:latin typeface="华文黑体"/>
                <a:ea typeface="华文黑体"/>
              </a:rPr>
              <a:t>影响消费者行为的因素</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3" y="628910"/>
            <a:ext cx="8466667" cy="4585871"/>
          </a:xfrm>
          <a:prstGeom prst="rect">
            <a:avLst/>
          </a:prstGeom>
          <a:noFill/>
        </p:spPr>
        <p:txBody>
          <a:bodyPr wrap="square" rtlCol="0">
            <a:spAutoFit/>
          </a:bodyPr>
          <a:lstStyle/>
          <a:p>
            <a:pPr indent="541338"/>
            <a:r>
              <a:rPr lang="zh-CN" altLang="en-US" sz="2400" dirty="0">
                <a:latin typeface="华文黑体"/>
                <a:ea typeface="华文黑体"/>
              </a:rPr>
              <a:t>影响消费者行为的因素主要有文化因素、社会因素、个人因素和心理因素</a:t>
            </a:r>
            <a:r>
              <a:rPr lang="en-US" altLang="zh-CN" sz="2400" dirty="0" smtClean="0">
                <a:latin typeface="华文黑体"/>
                <a:ea typeface="华文黑体"/>
              </a:rPr>
              <a:t>.</a:t>
            </a:r>
          </a:p>
          <a:p>
            <a:pPr indent="541338"/>
            <a:r>
              <a:rPr lang="zh-CN" altLang="en-US" sz="2400" dirty="0">
                <a:latin typeface="华文黑体"/>
                <a:ea typeface="华文黑体"/>
              </a:rPr>
              <a:t>四、心理因素</a:t>
            </a:r>
          </a:p>
          <a:p>
            <a:pPr indent="541338"/>
            <a:r>
              <a:rPr lang="zh-CN" altLang="en-US" sz="2000" dirty="0">
                <a:latin typeface="华文黑体"/>
                <a:ea typeface="华文黑体"/>
              </a:rPr>
              <a:t>一个人的购买选择还要进一步受到四个主要心理因素的影响</a:t>
            </a:r>
            <a:r>
              <a:rPr lang="en-US" altLang="zh-CN" sz="2000" dirty="0">
                <a:latin typeface="华文黑体"/>
                <a:ea typeface="华文黑体"/>
              </a:rPr>
              <a:t>:</a:t>
            </a:r>
            <a:r>
              <a:rPr lang="zh-CN" altLang="en-US" sz="2000" dirty="0">
                <a:latin typeface="华文黑体"/>
                <a:ea typeface="华文黑体"/>
              </a:rPr>
              <a:t>动机、知觉、</a:t>
            </a:r>
            <a:r>
              <a:rPr lang="zh-CN" altLang="en-US" sz="2000" dirty="0" smtClean="0">
                <a:latin typeface="华文黑体"/>
                <a:ea typeface="华文黑体"/>
              </a:rPr>
              <a:t>学习以及看法和态度</a:t>
            </a:r>
            <a:r>
              <a:rPr lang="en-US" altLang="zh-CN" sz="2000" dirty="0">
                <a:latin typeface="华文黑体"/>
                <a:ea typeface="华文黑体"/>
              </a:rPr>
              <a:t>.</a:t>
            </a:r>
          </a:p>
          <a:p>
            <a:pPr indent="541338"/>
            <a:r>
              <a:rPr lang="en-US" altLang="zh-TW" sz="2000" dirty="0">
                <a:latin typeface="华文黑体"/>
                <a:ea typeface="华文黑体"/>
              </a:rPr>
              <a:t>(</a:t>
            </a:r>
            <a:r>
              <a:rPr lang="zh-TW" altLang="en-US" sz="2000" dirty="0">
                <a:latin typeface="华文黑体"/>
                <a:ea typeface="华文黑体"/>
              </a:rPr>
              <a:t>一</a:t>
            </a:r>
            <a:r>
              <a:rPr lang="en-US" altLang="zh-TW" sz="2000" dirty="0">
                <a:latin typeface="华文黑体"/>
                <a:ea typeface="华文黑体"/>
              </a:rPr>
              <a:t>)</a:t>
            </a:r>
            <a:r>
              <a:rPr lang="zh-TW" altLang="en-US" sz="2000" dirty="0" smtClean="0">
                <a:latin typeface="华文黑体"/>
                <a:ea typeface="华文黑体"/>
              </a:rPr>
              <a:t>动机</a:t>
            </a:r>
            <a:endParaRPr lang="en-US" altLang="zh-TW" sz="2000" dirty="0" smtClean="0">
              <a:latin typeface="华文黑体"/>
              <a:ea typeface="华文黑体"/>
            </a:endParaRPr>
          </a:p>
          <a:p>
            <a:pPr marL="84138" indent="457200">
              <a:tabLst>
                <a:tab pos="355600" algn="l"/>
              </a:tabLst>
            </a:pPr>
            <a:r>
              <a:rPr lang="zh-TW" altLang="en-US" sz="2000" dirty="0" smtClean="0">
                <a:latin typeface="华文黑体"/>
                <a:ea typeface="华文黑体"/>
              </a:rPr>
              <a:t>一个</a:t>
            </a:r>
            <a:r>
              <a:rPr lang="zh-TW" altLang="en-US" sz="2000" dirty="0">
                <a:latin typeface="华文黑体"/>
                <a:ea typeface="华文黑体"/>
              </a:rPr>
              <a:t>人在每一个时刻都会有许多需求</a:t>
            </a:r>
            <a:r>
              <a:rPr lang="en-US" altLang="zh-TW" sz="2000" dirty="0">
                <a:latin typeface="华文黑体"/>
                <a:ea typeface="华文黑体"/>
              </a:rPr>
              <a:t>.</a:t>
            </a:r>
            <a:r>
              <a:rPr lang="zh-TW" altLang="en-US" sz="2000" dirty="0">
                <a:latin typeface="华文黑体"/>
                <a:ea typeface="华文黑体"/>
              </a:rPr>
              <a:t>有些是生理性的</a:t>
            </a:r>
            <a:r>
              <a:rPr lang="en-US" altLang="zh-TW" sz="2000" dirty="0">
                <a:latin typeface="华文黑体"/>
                <a:ea typeface="华文黑体"/>
              </a:rPr>
              <a:t>,</a:t>
            </a:r>
            <a:r>
              <a:rPr lang="zh-TW" altLang="en-US" sz="2000" dirty="0">
                <a:latin typeface="华文黑体"/>
                <a:ea typeface="华文黑体"/>
              </a:rPr>
              <a:t>由饥饿、干渴、</a:t>
            </a:r>
            <a:r>
              <a:rPr lang="zh-TW" altLang="en-US" sz="2000" dirty="0" smtClean="0">
                <a:latin typeface="华文黑体"/>
                <a:ea typeface="华文黑体"/>
              </a:rPr>
              <a:t>不舒服等焦虑状态引起</a:t>
            </a:r>
            <a:r>
              <a:rPr lang="zh-TW" altLang="en-US" sz="2000" dirty="0">
                <a:latin typeface="华文黑体"/>
                <a:ea typeface="华文黑体"/>
              </a:rPr>
              <a:t>的</a:t>
            </a:r>
            <a:r>
              <a:rPr lang="en-US" altLang="zh-TW" sz="2000" dirty="0">
                <a:latin typeface="华文黑体"/>
                <a:ea typeface="华文黑体"/>
              </a:rPr>
              <a:t>;</a:t>
            </a:r>
            <a:r>
              <a:rPr lang="zh-TW" altLang="en-US" sz="2000" dirty="0">
                <a:latin typeface="华文黑体"/>
                <a:ea typeface="华文黑体"/>
              </a:rPr>
              <a:t>另外一些是心理性的</a:t>
            </a:r>
            <a:r>
              <a:rPr lang="en-US" altLang="zh-TW" sz="2000" dirty="0">
                <a:latin typeface="华文黑体"/>
                <a:ea typeface="华文黑体"/>
              </a:rPr>
              <a:t>,</a:t>
            </a:r>
            <a:r>
              <a:rPr lang="zh-TW" altLang="en-US" sz="2000" dirty="0">
                <a:latin typeface="华文黑体"/>
                <a:ea typeface="华文黑体"/>
              </a:rPr>
              <a:t>由对被了解、被尊重或归属的需求而引起的</a:t>
            </a:r>
            <a:r>
              <a:rPr lang="en-US" altLang="zh-TW" sz="2000" dirty="0">
                <a:latin typeface="华文黑体"/>
                <a:ea typeface="华文黑体"/>
              </a:rPr>
              <a:t>.</a:t>
            </a:r>
            <a:r>
              <a:rPr lang="zh-TW" altLang="en-US" sz="2000" dirty="0">
                <a:latin typeface="华文黑体"/>
                <a:ea typeface="华文黑体"/>
              </a:rPr>
              <a:t>这些需</a:t>
            </a:r>
            <a:r>
              <a:rPr lang="zh-TW" altLang="en-US" sz="2000" dirty="0" smtClean="0">
                <a:latin typeface="华文黑体"/>
                <a:ea typeface="华文黑体"/>
              </a:rPr>
              <a:t>求大多数没有强烈到使一个人在</a:t>
            </a:r>
            <a:r>
              <a:rPr lang="zh-TW" altLang="en-US" sz="2000" dirty="0">
                <a:latin typeface="华文黑体"/>
                <a:ea typeface="华文黑体"/>
              </a:rPr>
              <a:t>某一刻去做什么的地步</a:t>
            </a:r>
            <a:r>
              <a:rPr lang="en-US" altLang="zh-TW" sz="2000" dirty="0">
                <a:latin typeface="华文黑体"/>
                <a:ea typeface="华文黑体"/>
              </a:rPr>
              <a:t>.</a:t>
            </a:r>
            <a:r>
              <a:rPr lang="zh-TW" altLang="en-US" sz="2000" dirty="0">
                <a:latin typeface="华文黑体"/>
                <a:ea typeface="华文黑体"/>
              </a:rPr>
              <a:t>一个需求只有达到足够强烈</a:t>
            </a:r>
            <a:r>
              <a:rPr lang="zh-TW" altLang="en-US" sz="2000" dirty="0" smtClean="0">
                <a:latin typeface="华文黑体"/>
                <a:ea typeface="华文黑体"/>
              </a:rPr>
              <a:t>的程度才能成为</a:t>
            </a:r>
            <a:r>
              <a:rPr lang="zh-TW" altLang="en-US" sz="2000" dirty="0">
                <a:latin typeface="华文黑体"/>
                <a:ea typeface="华文黑体"/>
              </a:rPr>
              <a:t>“动机”</a:t>
            </a:r>
            <a:r>
              <a:rPr lang="en-US" altLang="zh-TW" sz="2000" dirty="0">
                <a:latin typeface="华文黑体"/>
                <a:ea typeface="华文黑体"/>
              </a:rPr>
              <a:t>.</a:t>
            </a:r>
            <a:r>
              <a:rPr lang="zh-TW" altLang="en-US" sz="2000" dirty="0">
                <a:latin typeface="华文黑体"/>
                <a:ea typeface="华文黑体"/>
              </a:rPr>
              <a:t>动机是指足以迫使人们去寻找满足的需要</a:t>
            </a:r>
            <a:r>
              <a:rPr lang="en-US" altLang="zh-TW" sz="2000" dirty="0">
                <a:latin typeface="华文黑体"/>
                <a:ea typeface="华文黑体"/>
              </a:rPr>
              <a:t>.</a:t>
            </a:r>
            <a:r>
              <a:rPr lang="zh-TW" altLang="en-US" sz="2000" dirty="0">
                <a:latin typeface="华文黑体"/>
                <a:ea typeface="华文黑体"/>
              </a:rPr>
              <a:t>心理学家研究了人类动</a:t>
            </a:r>
            <a:r>
              <a:rPr lang="zh-TW" altLang="en-US" sz="2000" dirty="0" smtClean="0">
                <a:latin typeface="华文黑体"/>
                <a:ea typeface="华文黑体"/>
              </a:rPr>
              <a:t>机的理论</a:t>
            </a:r>
            <a:r>
              <a:rPr lang="en-US" altLang="zh-TW" sz="2000" dirty="0" smtClean="0">
                <a:latin typeface="华文黑体"/>
                <a:ea typeface="华文黑体"/>
              </a:rPr>
              <a:t>.</a:t>
            </a:r>
          </a:p>
          <a:p>
            <a:pPr marL="541338"/>
            <a:r>
              <a:rPr lang="en-US" altLang="zh-TW" sz="2000" dirty="0">
                <a:latin typeface="华文黑体"/>
                <a:ea typeface="华文黑体"/>
              </a:rPr>
              <a:t>(</a:t>
            </a:r>
            <a:r>
              <a:rPr lang="zh-TW" altLang="en-US" sz="2000" dirty="0">
                <a:latin typeface="华文黑体"/>
                <a:ea typeface="华文黑体"/>
              </a:rPr>
              <a:t>二</a:t>
            </a:r>
            <a:r>
              <a:rPr lang="en-US" altLang="zh-TW" sz="2000" dirty="0">
                <a:latin typeface="华文黑体"/>
                <a:ea typeface="华文黑体"/>
              </a:rPr>
              <a:t>)</a:t>
            </a:r>
            <a:r>
              <a:rPr lang="zh-TW" altLang="en-US" sz="2000" dirty="0">
                <a:latin typeface="华文黑体"/>
                <a:ea typeface="华文黑体"/>
              </a:rPr>
              <a:t>知觉</a:t>
            </a:r>
          </a:p>
          <a:p>
            <a:pPr marL="84138" indent="457200"/>
            <a:r>
              <a:rPr lang="zh-TW" altLang="en-US" sz="2000" dirty="0">
                <a:latin typeface="华文黑体"/>
                <a:ea typeface="华文黑体"/>
              </a:rPr>
              <a:t>受动机驱使的人准备采取行动了</a:t>
            </a:r>
            <a:r>
              <a:rPr lang="en-US" altLang="zh-TW" sz="2000" dirty="0">
                <a:latin typeface="华文黑体"/>
                <a:ea typeface="华文黑体"/>
              </a:rPr>
              <a:t>.</a:t>
            </a:r>
            <a:r>
              <a:rPr lang="zh-TW" altLang="en-US" sz="2000" dirty="0">
                <a:latin typeface="华文黑体"/>
                <a:ea typeface="华文黑体"/>
              </a:rPr>
              <a:t>一个人的行动会受到他或她对情况的知觉的影响</a:t>
            </a:r>
            <a:r>
              <a:rPr lang="en-US" altLang="zh-TW"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1691786536"/>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288353" cy="584776"/>
          </a:xfrm>
          <a:prstGeom prst="rect">
            <a:avLst/>
          </a:prstGeom>
        </p:spPr>
        <p:txBody>
          <a:bodyPr wrap="none">
            <a:spAutoFit/>
          </a:bodyPr>
          <a:lstStyle/>
          <a:p>
            <a:r>
              <a:rPr lang="zh-CN" altLang="en-US" sz="3200" dirty="0">
                <a:solidFill>
                  <a:srgbClr val="17695D"/>
                </a:solidFill>
                <a:latin typeface="华文黑体"/>
                <a:ea typeface="华文黑体"/>
              </a:rPr>
              <a:t>影响消费者行为的因素</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3" y="628910"/>
            <a:ext cx="8466667" cy="4278094"/>
          </a:xfrm>
          <a:prstGeom prst="rect">
            <a:avLst/>
          </a:prstGeom>
          <a:noFill/>
        </p:spPr>
        <p:txBody>
          <a:bodyPr wrap="square" rtlCol="0">
            <a:spAutoFit/>
          </a:bodyPr>
          <a:lstStyle/>
          <a:p>
            <a:pPr indent="541338"/>
            <a:r>
              <a:rPr lang="zh-CN" altLang="en-US" sz="2400" dirty="0">
                <a:latin typeface="华文黑体"/>
                <a:ea typeface="华文黑体"/>
              </a:rPr>
              <a:t>影响消费者行为的因素主要有文化因素、社会因素、个人因素和心理因素</a:t>
            </a:r>
            <a:r>
              <a:rPr lang="en-US" altLang="zh-CN" sz="2400" dirty="0" smtClean="0">
                <a:latin typeface="华文黑体"/>
                <a:ea typeface="华文黑体"/>
              </a:rPr>
              <a:t>.</a:t>
            </a:r>
          </a:p>
          <a:p>
            <a:pPr indent="541338"/>
            <a:r>
              <a:rPr lang="zh-CN" altLang="en-US" sz="2400" dirty="0">
                <a:latin typeface="华文黑体"/>
                <a:ea typeface="华文黑体"/>
              </a:rPr>
              <a:t>四、心理因素</a:t>
            </a:r>
          </a:p>
          <a:p>
            <a:pPr indent="541338"/>
            <a:r>
              <a:rPr lang="zh-CN" altLang="en-US" sz="2000" dirty="0">
                <a:latin typeface="华文黑体"/>
                <a:ea typeface="华文黑体"/>
              </a:rPr>
              <a:t>一个人的购买选择还要进一步受到四个主要心理因素的影响</a:t>
            </a:r>
            <a:r>
              <a:rPr lang="en-US" altLang="zh-CN" sz="2000" dirty="0">
                <a:latin typeface="华文黑体"/>
                <a:ea typeface="华文黑体"/>
              </a:rPr>
              <a:t>:</a:t>
            </a:r>
            <a:r>
              <a:rPr lang="zh-CN" altLang="en-US" sz="2000" dirty="0">
                <a:latin typeface="华文黑体"/>
                <a:ea typeface="华文黑体"/>
              </a:rPr>
              <a:t>动机、知觉、</a:t>
            </a:r>
            <a:r>
              <a:rPr lang="zh-CN" altLang="en-US" sz="2000" dirty="0" smtClean="0">
                <a:latin typeface="华文黑体"/>
                <a:ea typeface="华文黑体"/>
              </a:rPr>
              <a:t>学习以及看法和态度</a:t>
            </a:r>
            <a:r>
              <a:rPr lang="en-US" altLang="zh-CN" sz="2000" dirty="0">
                <a:latin typeface="华文黑体"/>
                <a:ea typeface="华文黑体"/>
              </a:rPr>
              <a:t>.</a:t>
            </a:r>
          </a:p>
          <a:p>
            <a:pPr indent="439738"/>
            <a:r>
              <a:rPr lang="en-US" altLang="zh-TW" sz="2000" dirty="0">
                <a:latin typeface="华文黑体"/>
                <a:ea typeface="华文黑体"/>
              </a:rPr>
              <a:t>(</a:t>
            </a:r>
            <a:r>
              <a:rPr lang="zh-TW" altLang="en-US" sz="2000" dirty="0">
                <a:latin typeface="华文黑体"/>
                <a:ea typeface="华文黑体"/>
              </a:rPr>
              <a:t>三</a:t>
            </a:r>
            <a:r>
              <a:rPr lang="en-US" altLang="zh-TW" sz="2000" dirty="0">
                <a:latin typeface="华文黑体"/>
                <a:ea typeface="华文黑体"/>
              </a:rPr>
              <a:t>)</a:t>
            </a:r>
            <a:r>
              <a:rPr lang="zh-TW" altLang="en-US" sz="2000" dirty="0">
                <a:latin typeface="华文黑体"/>
                <a:ea typeface="华文黑体"/>
              </a:rPr>
              <a:t>学习</a:t>
            </a:r>
          </a:p>
          <a:p>
            <a:pPr indent="439738"/>
            <a:r>
              <a:rPr lang="zh-TW" altLang="en-US" sz="2000" dirty="0">
                <a:latin typeface="华文黑体"/>
                <a:ea typeface="华文黑体"/>
              </a:rPr>
              <a:t>当人们行动时</a:t>
            </a:r>
            <a:r>
              <a:rPr lang="en-US" altLang="zh-TW" sz="2000" dirty="0">
                <a:latin typeface="华文黑体"/>
                <a:ea typeface="华文黑体"/>
              </a:rPr>
              <a:t>,</a:t>
            </a:r>
            <a:r>
              <a:rPr lang="zh-TW" altLang="en-US" sz="2000" dirty="0">
                <a:latin typeface="华文黑体"/>
                <a:ea typeface="华文黑体"/>
              </a:rPr>
              <a:t>他们也在学习</a:t>
            </a:r>
            <a:r>
              <a:rPr lang="en-US" altLang="zh-TW" sz="2000" dirty="0">
                <a:latin typeface="华文黑体"/>
                <a:ea typeface="华文黑体"/>
              </a:rPr>
              <a:t>.</a:t>
            </a:r>
            <a:r>
              <a:rPr lang="zh-TW" altLang="en-US" sz="2000" dirty="0">
                <a:latin typeface="华文黑体"/>
                <a:ea typeface="华文黑体"/>
              </a:rPr>
              <a:t>学习指由于经验而引起的个人行为的变化</a:t>
            </a:r>
            <a:r>
              <a:rPr lang="en-US" altLang="zh-TW" sz="2000" dirty="0">
                <a:latin typeface="华文黑体"/>
                <a:ea typeface="华文黑体"/>
              </a:rPr>
              <a:t>.</a:t>
            </a:r>
            <a:r>
              <a:rPr lang="zh-TW" altLang="en-US" sz="2000" dirty="0" smtClean="0">
                <a:latin typeface="华文黑体"/>
                <a:ea typeface="华文黑体"/>
              </a:rPr>
              <a:t>有学习理论家说</a:t>
            </a:r>
            <a:r>
              <a:rPr lang="en-US" altLang="zh-TW" sz="2000" dirty="0">
                <a:latin typeface="华文黑体"/>
                <a:ea typeface="华文黑体"/>
              </a:rPr>
              <a:t>,</a:t>
            </a:r>
            <a:r>
              <a:rPr lang="zh-TW" altLang="en-US" sz="2000" dirty="0">
                <a:latin typeface="华文黑体"/>
                <a:ea typeface="华文黑体"/>
              </a:rPr>
              <a:t>人类大部分行为都是通过学习得到的</a:t>
            </a:r>
            <a:r>
              <a:rPr lang="en-US" altLang="zh-TW" sz="2000" dirty="0">
                <a:latin typeface="华文黑体"/>
                <a:ea typeface="华文黑体"/>
              </a:rPr>
              <a:t>.</a:t>
            </a:r>
            <a:r>
              <a:rPr lang="zh-TW" altLang="en-US" sz="2000" dirty="0">
                <a:latin typeface="华文黑体"/>
                <a:ea typeface="华文黑体"/>
              </a:rPr>
              <a:t>学习主要发生在动机、刺激、线索、反应、</a:t>
            </a:r>
            <a:r>
              <a:rPr lang="zh-TW" altLang="en-US" sz="2000" dirty="0" smtClean="0">
                <a:latin typeface="华文黑体"/>
                <a:ea typeface="华文黑体"/>
              </a:rPr>
              <a:t>巩固</a:t>
            </a:r>
            <a:r>
              <a:rPr lang="zh-TW" altLang="en-US" sz="2000" dirty="0">
                <a:latin typeface="华文黑体"/>
                <a:ea typeface="华文黑体"/>
              </a:rPr>
              <a:t>的相互作用过程中</a:t>
            </a:r>
            <a:r>
              <a:rPr lang="en-US" altLang="zh-TW" sz="2000" dirty="0" smtClean="0">
                <a:latin typeface="华文黑体"/>
                <a:ea typeface="华文黑体"/>
              </a:rPr>
              <a:t>.</a:t>
            </a:r>
          </a:p>
          <a:p>
            <a:pPr indent="439738"/>
            <a:r>
              <a:rPr lang="en-US" altLang="zh-CN" sz="2000" dirty="0">
                <a:latin typeface="华文黑体"/>
                <a:ea typeface="华文黑体"/>
              </a:rPr>
              <a:t>(</a:t>
            </a:r>
            <a:r>
              <a:rPr lang="zh-CN" altLang="en-US" sz="2000" dirty="0">
                <a:latin typeface="华文黑体"/>
                <a:ea typeface="华文黑体"/>
              </a:rPr>
              <a:t>四</a:t>
            </a:r>
            <a:r>
              <a:rPr lang="en-US" altLang="zh-CN" sz="2000" dirty="0">
                <a:latin typeface="华文黑体"/>
                <a:ea typeface="华文黑体"/>
              </a:rPr>
              <a:t>)</a:t>
            </a:r>
            <a:r>
              <a:rPr lang="zh-CN" altLang="en-US" sz="2000" dirty="0">
                <a:latin typeface="华文黑体"/>
                <a:ea typeface="华文黑体"/>
              </a:rPr>
              <a:t>看法和态度</a:t>
            </a:r>
          </a:p>
          <a:p>
            <a:pPr indent="439738"/>
            <a:r>
              <a:rPr lang="zh-CN" altLang="en-US" sz="2000" dirty="0">
                <a:latin typeface="华文黑体"/>
                <a:ea typeface="华文黑体"/>
              </a:rPr>
              <a:t>通过行动和学习</a:t>
            </a:r>
            <a:r>
              <a:rPr lang="en-US" altLang="zh-CN" sz="2000" dirty="0">
                <a:latin typeface="华文黑体"/>
                <a:ea typeface="华文黑体"/>
              </a:rPr>
              <a:t>,</a:t>
            </a:r>
            <a:r>
              <a:rPr lang="zh-CN" altLang="en-US" sz="2000" dirty="0">
                <a:latin typeface="华文黑体"/>
                <a:ea typeface="华文黑体"/>
              </a:rPr>
              <a:t>人们会获得看法和态度</a:t>
            </a:r>
            <a:r>
              <a:rPr lang="en-US" altLang="zh-CN" sz="2000" dirty="0">
                <a:latin typeface="华文黑体"/>
                <a:ea typeface="华文黑体"/>
              </a:rPr>
              <a:t>.</a:t>
            </a:r>
            <a:r>
              <a:rPr lang="zh-CN" altLang="en-US" sz="2000" dirty="0">
                <a:latin typeface="华文黑体"/>
                <a:ea typeface="华文黑体"/>
              </a:rPr>
              <a:t>而这些反过来又会影响他们的购买行为</a:t>
            </a:r>
            <a:r>
              <a:rPr lang="en-US" altLang="zh-CN" sz="2000" dirty="0" smtClean="0">
                <a:latin typeface="华文黑体"/>
                <a:ea typeface="华文黑体"/>
              </a:rPr>
              <a:t>.</a:t>
            </a:r>
            <a:r>
              <a:rPr lang="zh-CN" altLang="en-US" sz="2000" dirty="0" smtClean="0">
                <a:latin typeface="华文黑体"/>
                <a:ea typeface="华文黑体"/>
              </a:rPr>
              <a:t>看法是指一个人对于</a:t>
            </a:r>
            <a:r>
              <a:rPr lang="zh-CN" altLang="en-US" sz="2000" dirty="0">
                <a:latin typeface="华文黑体"/>
                <a:ea typeface="华文黑体"/>
              </a:rPr>
              <a:t>某事的具体想法</a:t>
            </a:r>
            <a:r>
              <a:rPr lang="en-US" altLang="zh-CN" sz="2000" dirty="0">
                <a:latin typeface="华文黑体"/>
                <a:ea typeface="华文黑体"/>
              </a:rPr>
              <a:t>.</a:t>
            </a:r>
            <a:r>
              <a:rPr lang="zh-CN" altLang="en-US" sz="2000" dirty="0">
                <a:latin typeface="华文黑体"/>
                <a:ea typeface="华文黑体"/>
              </a:rPr>
              <a:t>这些看法可能基于实际知识、观念或信任而产生</a:t>
            </a:r>
            <a:r>
              <a:rPr lang="en-US" altLang="zh-CN" sz="2000" dirty="0">
                <a:latin typeface="华文黑体"/>
                <a:ea typeface="华文黑体"/>
              </a:rPr>
              <a:t>,</a:t>
            </a:r>
            <a:r>
              <a:rPr lang="zh-CN" altLang="en-US" sz="2000" dirty="0" smtClean="0">
                <a:latin typeface="华文黑体"/>
                <a:ea typeface="华文黑体"/>
              </a:rPr>
              <a:t>它们对</a:t>
            </a:r>
            <a:r>
              <a:rPr lang="zh-CN" altLang="en-US" sz="2000" dirty="0">
                <a:latin typeface="华文黑体"/>
                <a:ea typeface="华文黑体"/>
              </a:rPr>
              <a:t>情感的影响不确定</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2408620502"/>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3579169" y="2070675"/>
            <a:ext cx="5109091" cy="584776"/>
          </a:xfrm>
          <a:prstGeom prst="rect">
            <a:avLst/>
          </a:prstGeom>
        </p:spPr>
        <p:txBody>
          <a:bodyPr wrap="none">
            <a:spAutoFit/>
          </a:bodyPr>
          <a:lstStyle/>
          <a:p>
            <a:r>
              <a:rPr lang="zh-CN" altLang="en-US" sz="3200" dirty="0">
                <a:solidFill>
                  <a:srgbClr val="17695D"/>
                </a:solidFill>
                <a:latin typeface="华文黑体"/>
                <a:ea typeface="华文黑体"/>
              </a:rPr>
              <a:t>购买者决策行为类别及过程</a:t>
            </a:r>
            <a:endParaRPr lang="zh-CN" altLang="en-US" sz="3200" b="1" dirty="0">
              <a:solidFill>
                <a:srgbClr val="17695D"/>
              </a:solidFill>
              <a:latin typeface="华文黑体"/>
              <a:ea typeface="华文黑体"/>
            </a:endParaRPr>
          </a:p>
        </p:txBody>
      </p:sp>
      <p:sp>
        <p:nvSpPr>
          <p:cNvPr id="8" name="矩形 7"/>
          <p:cNvSpPr/>
          <p:nvPr/>
        </p:nvSpPr>
        <p:spPr>
          <a:xfrm>
            <a:off x="4577102"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第三节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4144370123"/>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5109091" cy="584776"/>
          </a:xfrm>
          <a:prstGeom prst="rect">
            <a:avLst/>
          </a:prstGeom>
        </p:spPr>
        <p:txBody>
          <a:bodyPr wrap="none">
            <a:spAutoFit/>
          </a:bodyPr>
          <a:lstStyle/>
          <a:p>
            <a:r>
              <a:rPr lang="zh-CN" altLang="en-US" sz="3200" dirty="0">
                <a:solidFill>
                  <a:srgbClr val="17695D"/>
                </a:solidFill>
                <a:latin typeface="华文黑体"/>
                <a:ea typeface="华文黑体"/>
              </a:rPr>
              <a:t>购买者决策行为类别及过程</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pic>
        <p:nvPicPr>
          <p:cNvPr id="2" name="图片 1"/>
          <p:cNvPicPr>
            <a:picLocks noChangeAspect="1"/>
          </p:cNvPicPr>
          <p:nvPr/>
        </p:nvPicPr>
        <p:blipFill>
          <a:blip r:embed="rId4"/>
          <a:stretch>
            <a:fillRect/>
          </a:stretch>
        </p:blipFill>
        <p:spPr>
          <a:xfrm>
            <a:off x="4770967" y="1116704"/>
            <a:ext cx="4220633" cy="3802430"/>
          </a:xfrm>
          <a:prstGeom prst="rect">
            <a:avLst/>
          </a:prstGeom>
        </p:spPr>
      </p:pic>
      <p:sp>
        <p:nvSpPr>
          <p:cNvPr id="5" name="文本框 4"/>
          <p:cNvSpPr txBox="1"/>
          <p:nvPr/>
        </p:nvSpPr>
        <p:spPr>
          <a:xfrm>
            <a:off x="423333" y="628910"/>
            <a:ext cx="8466667" cy="2062103"/>
          </a:xfrm>
          <a:prstGeom prst="rect">
            <a:avLst/>
          </a:prstGeom>
          <a:noFill/>
        </p:spPr>
        <p:txBody>
          <a:bodyPr wrap="square" rtlCol="0">
            <a:spAutoFit/>
          </a:bodyPr>
          <a:lstStyle/>
          <a:p>
            <a:r>
              <a:rPr lang="zh-CN" altLang="en-US" sz="2400" dirty="0">
                <a:latin typeface="华文黑体"/>
                <a:ea typeface="华文黑体"/>
              </a:rPr>
              <a:t>一、购买决策行为</a:t>
            </a:r>
            <a:r>
              <a:rPr lang="zh-CN" altLang="en-US" sz="2400" dirty="0" smtClean="0">
                <a:latin typeface="华文黑体"/>
                <a:ea typeface="华文黑体"/>
              </a:rPr>
              <a:t>的四种类别</a:t>
            </a:r>
            <a:endParaRPr lang="en-US" altLang="zh-CN" sz="2400" dirty="0" smtClean="0">
              <a:latin typeface="华文黑体"/>
              <a:ea typeface="华文黑体"/>
            </a:endParaRPr>
          </a:p>
          <a:p>
            <a:pPr indent="541338"/>
            <a:endParaRPr lang="en-US" altLang="zh-CN" sz="2400" dirty="0">
              <a:latin typeface="华文黑体"/>
              <a:ea typeface="华文黑体"/>
            </a:endParaRPr>
          </a:p>
          <a:p>
            <a:r>
              <a:rPr lang="zh-CN" altLang="en-US" sz="2000" dirty="0">
                <a:latin typeface="华文黑体"/>
                <a:ea typeface="华文黑体"/>
              </a:rPr>
              <a:t>购买决策行为种类的划分根据两个纬度</a:t>
            </a:r>
            <a:r>
              <a:rPr lang="en-US" altLang="zh-CN" sz="2000" dirty="0" smtClean="0">
                <a:latin typeface="华文黑体"/>
                <a:ea typeface="华文黑体"/>
              </a:rPr>
              <a:t>:</a:t>
            </a:r>
          </a:p>
          <a:p>
            <a:r>
              <a:rPr lang="zh-CN" altLang="en-US" sz="2000" dirty="0" smtClean="0">
                <a:latin typeface="华文黑体"/>
                <a:ea typeface="华文黑体"/>
              </a:rPr>
              <a:t>品牌差别</a:t>
            </a:r>
            <a:r>
              <a:rPr lang="zh-CN" altLang="en-US" sz="2000" dirty="0">
                <a:latin typeface="华文黑体"/>
                <a:ea typeface="华文黑体"/>
              </a:rPr>
              <a:t>的大小</a:t>
            </a:r>
            <a:r>
              <a:rPr lang="en-US" altLang="zh-CN" sz="2000" dirty="0">
                <a:latin typeface="华文黑体"/>
                <a:ea typeface="华文黑体"/>
              </a:rPr>
              <a:t>(</a:t>
            </a:r>
            <a:r>
              <a:rPr lang="zh-CN" altLang="en-US" sz="2000" dirty="0">
                <a:latin typeface="华文黑体"/>
                <a:ea typeface="华文黑体"/>
              </a:rPr>
              <a:t>纵向纬度</a:t>
            </a:r>
            <a:r>
              <a:rPr lang="en-US" altLang="zh-CN" sz="2000" dirty="0">
                <a:latin typeface="华文黑体"/>
                <a:ea typeface="华文黑体"/>
              </a:rPr>
              <a:t>)</a:t>
            </a:r>
            <a:r>
              <a:rPr lang="zh-CN" altLang="en-US" sz="2000" dirty="0" smtClean="0">
                <a:latin typeface="华文黑体"/>
                <a:ea typeface="华文黑体"/>
              </a:rPr>
              <a:t>和</a:t>
            </a:r>
            <a:endParaRPr lang="en-US" altLang="zh-CN" sz="2000" dirty="0" smtClean="0">
              <a:latin typeface="华文黑体"/>
              <a:ea typeface="华文黑体"/>
            </a:endParaRPr>
          </a:p>
          <a:p>
            <a:r>
              <a:rPr lang="zh-CN" altLang="en-US" sz="2000" dirty="0" smtClean="0">
                <a:latin typeface="华文黑体"/>
                <a:ea typeface="华文黑体"/>
              </a:rPr>
              <a:t>消费者在消费过</a:t>
            </a:r>
            <a:r>
              <a:rPr lang="zh-CN" altLang="en-US" sz="2000" dirty="0">
                <a:latin typeface="华文黑体"/>
                <a:ea typeface="华文黑体"/>
              </a:rPr>
              <a:t>程中</a:t>
            </a:r>
            <a:r>
              <a:rPr lang="zh-CN" altLang="en-US" sz="2000" dirty="0" smtClean="0">
                <a:latin typeface="华文黑体"/>
                <a:ea typeface="华文黑体"/>
              </a:rPr>
              <a:t>参与度</a:t>
            </a:r>
            <a:endParaRPr lang="en-US" altLang="zh-CN" sz="2000" dirty="0" smtClean="0">
              <a:latin typeface="华文黑体"/>
              <a:ea typeface="华文黑体"/>
            </a:endParaRPr>
          </a:p>
          <a:p>
            <a:r>
              <a:rPr lang="zh-CN" altLang="en-US" sz="2000" dirty="0" smtClean="0">
                <a:latin typeface="华文黑体"/>
                <a:ea typeface="华文黑体"/>
              </a:rPr>
              <a:t>的强</a:t>
            </a:r>
            <a:r>
              <a:rPr lang="zh-CN" altLang="en-US" sz="2000" dirty="0">
                <a:latin typeface="华文黑体"/>
                <a:ea typeface="华文黑体"/>
              </a:rPr>
              <a:t>或者弱</a:t>
            </a:r>
            <a:r>
              <a:rPr lang="en-US" altLang="zh-CN" sz="2000" dirty="0">
                <a:latin typeface="华文黑体"/>
                <a:ea typeface="华文黑体"/>
              </a:rPr>
              <a:t>(</a:t>
            </a:r>
            <a:r>
              <a:rPr lang="zh-CN" altLang="en-US" sz="2000" dirty="0">
                <a:latin typeface="华文黑体"/>
                <a:ea typeface="华文黑体"/>
              </a:rPr>
              <a:t>横向纬度</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3944429625"/>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5109091" cy="584776"/>
          </a:xfrm>
          <a:prstGeom prst="rect">
            <a:avLst/>
          </a:prstGeom>
        </p:spPr>
        <p:txBody>
          <a:bodyPr wrap="none">
            <a:spAutoFit/>
          </a:bodyPr>
          <a:lstStyle/>
          <a:p>
            <a:r>
              <a:rPr lang="zh-CN" altLang="en-US" sz="3200" dirty="0">
                <a:solidFill>
                  <a:srgbClr val="17695D"/>
                </a:solidFill>
                <a:latin typeface="华文黑体"/>
                <a:ea typeface="华文黑体"/>
              </a:rPr>
              <a:t>购买者决策行为类别及过程</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3" y="628910"/>
            <a:ext cx="8466667" cy="3662541"/>
          </a:xfrm>
          <a:prstGeom prst="rect">
            <a:avLst/>
          </a:prstGeom>
          <a:noFill/>
        </p:spPr>
        <p:txBody>
          <a:bodyPr wrap="square" rtlCol="0">
            <a:spAutoFit/>
          </a:bodyPr>
          <a:lstStyle/>
          <a:p>
            <a:r>
              <a:rPr lang="zh-CN" altLang="en-US" sz="2400" dirty="0">
                <a:latin typeface="华文黑体"/>
                <a:ea typeface="华文黑体"/>
              </a:rPr>
              <a:t>二、购买者决策过程</a:t>
            </a:r>
          </a:p>
          <a:p>
            <a:pPr indent="541338"/>
            <a:r>
              <a:rPr lang="zh-CN" altLang="en-US" sz="2400" dirty="0">
                <a:latin typeface="华文黑体"/>
                <a:ea typeface="华文黑体"/>
              </a:rPr>
              <a:t>消费者在购买中所经过的五个步骤分别是需求确认、信息寻找、选择评价、</a:t>
            </a:r>
            <a:r>
              <a:rPr lang="zh-CN" altLang="en-US" sz="2400" dirty="0" smtClean="0">
                <a:latin typeface="华文黑体"/>
                <a:ea typeface="华文黑体"/>
              </a:rPr>
              <a:t>购买决策和购买</a:t>
            </a:r>
            <a:r>
              <a:rPr lang="zh-CN" altLang="en-US" sz="2400" dirty="0">
                <a:latin typeface="华文黑体"/>
                <a:ea typeface="华文黑体"/>
              </a:rPr>
              <a:t>后行为</a:t>
            </a:r>
            <a:r>
              <a:rPr lang="en-US" altLang="zh-CN" sz="24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需求确认</a:t>
            </a:r>
          </a:p>
          <a:p>
            <a:pPr indent="541338"/>
            <a:r>
              <a:rPr lang="zh-CN" altLang="en-US" sz="2000" dirty="0">
                <a:latin typeface="华文黑体"/>
                <a:ea typeface="华文黑体"/>
              </a:rPr>
              <a:t>购买过程开始于需求确认</a:t>
            </a:r>
            <a:r>
              <a:rPr lang="en-US" altLang="zh-CN" sz="2000" dirty="0">
                <a:latin typeface="华文黑体"/>
                <a:ea typeface="华文黑体"/>
              </a:rPr>
              <a:t>———</a:t>
            </a:r>
            <a:r>
              <a:rPr lang="zh-CN" altLang="en-US" sz="2000" dirty="0">
                <a:latin typeface="华文黑体"/>
                <a:ea typeface="华文黑体"/>
              </a:rPr>
              <a:t>购买者认识到一个问题或需求</a:t>
            </a:r>
            <a:r>
              <a:rPr lang="en-US" altLang="zh-CN" sz="2000" dirty="0">
                <a:latin typeface="华文黑体"/>
                <a:ea typeface="华文黑体"/>
              </a:rPr>
              <a:t>.</a:t>
            </a:r>
            <a:r>
              <a:rPr lang="zh-CN" altLang="en-US" sz="2000" dirty="0">
                <a:latin typeface="华文黑体"/>
                <a:ea typeface="华文黑体"/>
              </a:rPr>
              <a:t>需求是由消费</a:t>
            </a:r>
            <a:r>
              <a:rPr lang="zh-CN" altLang="en-US" sz="2000" dirty="0" smtClean="0">
                <a:latin typeface="华文黑体"/>
                <a:ea typeface="华文黑体"/>
              </a:rPr>
              <a:t>者的实际状况与理想状况之间</a:t>
            </a:r>
            <a:r>
              <a:rPr lang="zh-CN" altLang="en-US" sz="2000" dirty="0">
                <a:latin typeface="华文黑体"/>
                <a:ea typeface="华文黑体"/>
              </a:rPr>
              <a:t>的差异引起的</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信息寻找</a:t>
            </a:r>
          </a:p>
          <a:p>
            <a:pPr indent="541338"/>
            <a:r>
              <a:rPr lang="zh-CN" altLang="en-US" sz="2000" dirty="0">
                <a:latin typeface="华文黑体"/>
                <a:ea typeface="华文黑体"/>
              </a:rPr>
              <a:t>产生了需求的消费者可能会也可能不会寻找更多的信息</a:t>
            </a:r>
            <a:r>
              <a:rPr lang="en-US" altLang="zh-CN" sz="2000" dirty="0">
                <a:latin typeface="华文黑体"/>
                <a:ea typeface="华文黑体"/>
              </a:rPr>
              <a:t>.</a:t>
            </a:r>
            <a:r>
              <a:rPr lang="zh-CN" altLang="en-US" sz="2000" dirty="0">
                <a:latin typeface="华文黑体"/>
                <a:ea typeface="华文黑体"/>
              </a:rPr>
              <a:t>如果消费</a:t>
            </a:r>
            <a:r>
              <a:rPr lang="zh-CN" altLang="en-US" sz="2000" dirty="0" smtClean="0">
                <a:latin typeface="华文黑体"/>
                <a:ea typeface="华文黑体"/>
              </a:rPr>
              <a:t>者的动机很强烈而周围</a:t>
            </a:r>
            <a:r>
              <a:rPr lang="zh-CN" altLang="en-US" sz="2000" dirty="0">
                <a:latin typeface="华文黑体"/>
                <a:ea typeface="华文黑体"/>
              </a:rPr>
              <a:t>又有现成满意的产品</a:t>
            </a:r>
            <a:r>
              <a:rPr lang="en-US" altLang="zh-CN" sz="2000" dirty="0">
                <a:latin typeface="华文黑体"/>
                <a:ea typeface="华文黑体"/>
              </a:rPr>
              <a:t>,</a:t>
            </a:r>
            <a:r>
              <a:rPr lang="zh-CN" altLang="en-US" sz="2000" dirty="0">
                <a:latin typeface="华文黑体"/>
                <a:ea typeface="华文黑体"/>
              </a:rPr>
              <a:t>那么消费者极有可能直接进行购买</a:t>
            </a:r>
            <a:r>
              <a:rPr lang="en-US" altLang="zh-CN" sz="2000" dirty="0">
                <a:latin typeface="华文黑体"/>
                <a:ea typeface="华文黑体"/>
              </a:rPr>
              <a:t>.</a:t>
            </a:r>
            <a:r>
              <a:rPr lang="zh-CN" altLang="en-US" sz="2000" dirty="0">
                <a:latin typeface="华文黑体"/>
                <a:ea typeface="华文黑体"/>
              </a:rPr>
              <a:t>如果不是这样</a:t>
            </a:r>
            <a:r>
              <a:rPr lang="en-US" altLang="zh-CN" sz="2000" dirty="0">
                <a:latin typeface="华文黑体"/>
                <a:ea typeface="华文黑体"/>
              </a:rPr>
              <a:t>,</a:t>
            </a:r>
            <a:r>
              <a:rPr lang="zh-CN" altLang="en-US" sz="2000" dirty="0">
                <a:latin typeface="华文黑体"/>
                <a:ea typeface="华文黑体"/>
              </a:rPr>
              <a:t>或</a:t>
            </a:r>
            <a:r>
              <a:rPr lang="zh-CN" altLang="en-US" sz="2000" dirty="0" smtClean="0">
                <a:latin typeface="华文黑体"/>
                <a:ea typeface="华文黑体"/>
              </a:rPr>
              <a:t>者所要购买</a:t>
            </a:r>
            <a:r>
              <a:rPr lang="zh-CN" altLang="en-US" sz="2000" dirty="0">
                <a:latin typeface="华文黑体"/>
                <a:ea typeface="华文黑体"/>
              </a:rPr>
              <a:t>的是贵重产品</a:t>
            </a:r>
            <a:r>
              <a:rPr lang="en-US" altLang="zh-CN" sz="2000" dirty="0">
                <a:latin typeface="华文黑体"/>
                <a:ea typeface="华文黑体"/>
              </a:rPr>
              <a:t>,</a:t>
            </a:r>
            <a:r>
              <a:rPr lang="zh-CN" altLang="en-US" sz="2000" dirty="0">
                <a:latin typeface="华文黑体"/>
                <a:ea typeface="华文黑体"/>
              </a:rPr>
              <a:t>那么消费者可能会把需求记在心中或进行针对该需求的信息寻找</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3411236184"/>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5109091" cy="584776"/>
          </a:xfrm>
          <a:prstGeom prst="rect">
            <a:avLst/>
          </a:prstGeom>
        </p:spPr>
        <p:txBody>
          <a:bodyPr wrap="none">
            <a:spAutoFit/>
          </a:bodyPr>
          <a:lstStyle/>
          <a:p>
            <a:r>
              <a:rPr lang="zh-CN" altLang="en-US" sz="3200" dirty="0">
                <a:solidFill>
                  <a:srgbClr val="17695D"/>
                </a:solidFill>
                <a:latin typeface="华文黑体"/>
                <a:ea typeface="华文黑体"/>
              </a:rPr>
              <a:t>购买者决策行为类别及过程</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89467" y="544245"/>
            <a:ext cx="8754533" cy="4893647"/>
          </a:xfrm>
          <a:prstGeom prst="rect">
            <a:avLst/>
          </a:prstGeom>
          <a:noFill/>
        </p:spPr>
        <p:txBody>
          <a:bodyPr wrap="square" rtlCol="0">
            <a:spAutoFit/>
          </a:bodyPr>
          <a:lstStyle/>
          <a:p>
            <a:r>
              <a:rPr lang="zh-CN" altLang="en-US" sz="2400" dirty="0">
                <a:latin typeface="华文黑体"/>
                <a:ea typeface="华文黑体"/>
              </a:rPr>
              <a:t>二、购买者决策过程</a:t>
            </a:r>
          </a:p>
          <a:p>
            <a:pPr indent="541338"/>
            <a:r>
              <a:rPr lang="zh-CN" altLang="en-US" sz="2400" dirty="0">
                <a:latin typeface="华文黑体"/>
                <a:ea typeface="华文黑体"/>
              </a:rPr>
              <a:t>消费者在购买中所经过的五个步骤分别是需求确认、信息寻找、选择评价、</a:t>
            </a:r>
            <a:r>
              <a:rPr lang="zh-CN" altLang="en-US" sz="2400" dirty="0" smtClean="0">
                <a:latin typeface="华文黑体"/>
                <a:ea typeface="华文黑体"/>
              </a:rPr>
              <a:t>购买决策和购买</a:t>
            </a:r>
            <a:r>
              <a:rPr lang="zh-CN" altLang="en-US" sz="2400" dirty="0">
                <a:latin typeface="华文黑体"/>
                <a:ea typeface="华文黑体"/>
              </a:rPr>
              <a:t>后行为</a:t>
            </a:r>
            <a:r>
              <a:rPr lang="en-US" altLang="zh-CN" sz="24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四</a:t>
            </a:r>
            <a:r>
              <a:rPr lang="en-US" altLang="zh-CN" sz="2000" dirty="0">
                <a:latin typeface="华文黑体"/>
                <a:ea typeface="华文黑体"/>
              </a:rPr>
              <a:t>)</a:t>
            </a:r>
            <a:r>
              <a:rPr lang="zh-CN" altLang="en-US" sz="2000" dirty="0">
                <a:latin typeface="华文黑体"/>
                <a:ea typeface="华文黑体"/>
              </a:rPr>
              <a:t>购买决策</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影响购买决策的因素主要有以下两个</a:t>
            </a:r>
            <a:r>
              <a:rPr lang="en-US" altLang="zh-CN" sz="2000" dirty="0">
                <a:latin typeface="华文黑体"/>
                <a:ea typeface="华文黑体"/>
              </a:rPr>
              <a:t>.</a:t>
            </a:r>
          </a:p>
          <a:p>
            <a:pPr indent="541338"/>
            <a:r>
              <a:rPr lang="en-US" altLang="zh-CN" sz="2000" dirty="0">
                <a:latin typeface="华文黑体"/>
                <a:ea typeface="华文黑体"/>
              </a:rPr>
              <a:t>①</a:t>
            </a:r>
            <a:r>
              <a:rPr lang="zh-CN" altLang="en-US" sz="2000" dirty="0">
                <a:latin typeface="华文黑体"/>
                <a:ea typeface="华文黑体"/>
              </a:rPr>
              <a:t>他人的态度</a:t>
            </a:r>
            <a:r>
              <a:rPr lang="en-US" altLang="zh-CN" sz="2000" dirty="0">
                <a:latin typeface="华文黑体"/>
                <a:ea typeface="华文黑体"/>
              </a:rPr>
              <a:t>:</a:t>
            </a:r>
            <a:r>
              <a:rPr lang="zh-CN" altLang="en-US" sz="2000" dirty="0">
                <a:latin typeface="华文黑体"/>
                <a:ea typeface="华文黑体"/>
              </a:rPr>
              <a:t>自己的同伴、亲戚、熟悉的人</a:t>
            </a:r>
            <a:r>
              <a:rPr lang="en-US" altLang="zh-CN" sz="2000" dirty="0">
                <a:latin typeface="华文黑体"/>
                <a:ea typeface="华文黑体"/>
              </a:rPr>
              <a:t>,</a:t>
            </a:r>
            <a:r>
              <a:rPr lang="zh-CN" altLang="en-US" sz="2000" dirty="0">
                <a:latin typeface="华文黑体"/>
                <a:ea typeface="华文黑体"/>
              </a:rPr>
              <a:t>特别是比较在意周边影响的性格</a:t>
            </a:r>
            <a:r>
              <a:rPr lang="en-US" altLang="zh-CN" sz="2000" dirty="0">
                <a:latin typeface="华文黑体"/>
                <a:ea typeface="华文黑体"/>
              </a:rPr>
              <a:t>.</a:t>
            </a:r>
          </a:p>
          <a:p>
            <a:pPr indent="541338"/>
            <a:r>
              <a:rPr lang="en-US" altLang="zh-CN" sz="2000" dirty="0">
                <a:latin typeface="华文黑体"/>
                <a:ea typeface="华文黑体"/>
              </a:rPr>
              <a:t>②</a:t>
            </a:r>
            <a:r>
              <a:rPr lang="zh-CN" altLang="en-US" sz="2000" dirty="0">
                <a:latin typeface="华文黑体"/>
                <a:ea typeface="华文黑体"/>
              </a:rPr>
              <a:t>不可预测因素</a:t>
            </a:r>
            <a:r>
              <a:rPr lang="en-US" altLang="zh-CN" sz="2000" dirty="0">
                <a:latin typeface="华文黑体"/>
                <a:ea typeface="华文黑体"/>
              </a:rPr>
              <a:t>:</a:t>
            </a:r>
            <a:r>
              <a:rPr lang="zh-CN" altLang="en-US" sz="2000" dirty="0">
                <a:latin typeface="华文黑体"/>
                <a:ea typeface="华文黑体"/>
              </a:rPr>
              <a:t>偶发或突发事件导致购买或不购买某种产品</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消费者的购买决策战略</a:t>
            </a:r>
            <a:r>
              <a:rPr lang="en-US" altLang="zh-CN" sz="2000" dirty="0">
                <a:latin typeface="华文黑体"/>
                <a:ea typeface="华文黑体"/>
              </a:rPr>
              <a:t>.</a:t>
            </a:r>
            <a:r>
              <a:rPr lang="zh-CN" altLang="en-US" sz="2000" dirty="0">
                <a:latin typeface="华文黑体"/>
                <a:ea typeface="华文黑体"/>
              </a:rPr>
              <a:t>对于不同的商品</a:t>
            </a:r>
            <a:r>
              <a:rPr lang="en-US" altLang="zh-CN" sz="2000" dirty="0">
                <a:latin typeface="华文黑体"/>
                <a:ea typeface="华文黑体"/>
              </a:rPr>
              <a:t>,</a:t>
            </a:r>
            <a:r>
              <a:rPr lang="zh-CN" altLang="en-US" sz="2000" dirty="0">
                <a:latin typeface="华文黑体"/>
                <a:ea typeface="华文黑体"/>
              </a:rPr>
              <a:t>消费者会采取不同的购买决策战略</a:t>
            </a:r>
            <a:r>
              <a:rPr lang="en-US" altLang="zh-CN" sz="2000" dirty="0">
                <a:latin typeface="华文黑体"/>
                <a:ea typeface="华文黑体"/>
              </a:rPr>
              <a:t>,</a:t>
            </a:r>
            <a:r>
              <a:rPr lang="zh-CN" altLang="en-US" sz="2000" dirty="0" smtClean="0">
                <a:latin typeface="华文黑体"/>
                <a:ea typeface="华文黑体"/>
              </a:rPr>
              <a:t>主要有以下两种</a:t>
            </a:r>
            <a:r>
              <a:rPr lang="en-US" altLang="zh-CN" sz="2000" dirty="0">
                <a:latin typeface="华文黑体"/>
                <a:ea typeface="华文黑体"/>
              </a:rPr>
              <a:t>.</a:t>
            </a:r>
          </a:p>
          <a:p>
            <a:pPr indent="541338"/>
            <a:r>
              <a:rPr lang="en-US" altLang="zh-CN" sz="2000" dirty="0">
                <a:latin typeface="华文黑体"/>
                <a:ea typeface="华文黑体"/>
              </a:rPr>
              <a:t>①</a:t>
            </a:r>
            <a:r>
              <a:rPr lang="zh-CN" altLang="en-US" sz="2000" dirty="0">
                <a:latin typeface="华文黑体"/>
                <a:ea typeface="华文黑体"/>
              </a:rPr>
              <a:t>补偿性战略</a:t>
            </a:r>
            <a:r>
              <a:rPr lang="en-US" altLang="zh-CN" sz="2000" dirty="0">
                <a:latin typeface="华文黑体"/>
                <a:ea typeface="华文黑体"/>
              </a:rPr>
              <a:t>:</a:t>
            </a:r>
            <a:r>
              <a:rPr lang="zh-CN" altLang="en-US" sz="2000" dirty="0">
                <a:latin typeface="华文黑体"/>
                <a:ea typeface="华文黑体"/>
              </a:rPr>
              <a:t>产品属性之间有互补的因素</a:t>
            </a:r>
            <a:r>
              <a:rPr lang="en-US" altLang="zh-CN" sz="2000" dirty="0">
                <a:latin typeface="华文黑体"/>
                <a:ea typeface="华文黑体"/>
              </a:rPr>
              <a:t>.</a:t>
            </a:r>
            <a:r>
              <a:rPr lang="zh-CN" altLang="en-US" sz="2000" dirty="0">
                <a:latin typeface="华文黑体"/>
                <a:ea typeface="华文黑体"/>
              </a:rPr>
              <a:t>产品有很多属性</a:t>
            </a:r>
            <a:r>
              <a:rPr lang="en-US" altLang="zh-CN" sz="2000" dirty="0">
                <a:latin typeface="华文黑体"/>
                <a:ea typeface="华文黑体"/>
              </a:rPr>
              <a:t>,</a:t>
            </a:r>
            <a:r>
              <a:rPr lang="zh-CN" altLang="en-US" sz="2000" dirty="0">
                <a:latin typeface="华文黑体"/>
                <a:ea typeface="华文黑体"/>
              </a:rPr>
              <a:t>消费者在购买过程</a:t>
            </a:r>
            <a:r>
              <a:rPr lang="zh-CN" altLang="en-US" sz="2000" dirty="0" smtClean="0">
                <a:latin typeface="华文黑体"/>
                <a:ea typeface="华文黑体"/>
              </a:rPr>
              <a:t>当中</a:t>
            </a:r>
            <a:r>
              <a:rPr lang="en-US" altLang="zh-CN" sz="2000" dirty="0">
                <a:latin typeface="华文黑体"/>
                <a:ea typeface="华文黑体"/>
              </a:rPr>
              <a:t>,</a:t>
            </a:r>
            <a:r>
              <a:rPr lang="zh-CN" altLang="en-US" sz="2000" dirty="0">
                <a:latin typeface="华文黑体"/>
                <a:ea typeface="华文黑体"/>
              </a:rPr>
              <a:t>可能对某些属性并不是很满意</a:t>
            </a:r>
            <a:r>
              <a:rPr lang="en-US" altLang="zh-CN" sz="2000" dirty="0">
                <a:latin typeface="华文黑体"/>
                <a:ea typeface="华文黑体"/>
              </a:rPr>
              <a:t>,</a:t>
            </a:r>
            <a:r>
              <a:rPr lang="zh-CN" altLang="en-US" sz="2000" dirty="0">
                <a:latin typeface="华文黑体"/>
                <a:ea typeface="华文黑体"/>
              </a:rPr>
              <a:t>但是对满足自己需求的主要属性比较满意</a:t>
            </a:r>
            <a:r>
              <a:rPr lang="en-US" altLang="zh-CN" sz="2000" dirty="0">
                <a:latin typeface="华文黑体"/>
                <a:ea typeface="华文黑体"/>
              </a:rPr>
              <a:t>,</a:t>
            </a:r>
            <a:r>
              <a:rPr lang="zh-CN" altLang="en-US" sz="2000" dirty="0" smtClean="0">
                <a:latin typeface="华文黑体"/>
                <a:ea typeface="华文黑体"/>
              </a:rPr>
              <a:t>就可能产生购买行为</a:t>
            </a:r>
            <a:r>
              <a:rPr lang="en-US" altLang="zh-CN" sz="2000" dirty="0">
                <a:latin typeface="华文黑体"/>
                <a:ea typeface="华文黑体"/>
              </a:rPr>
              <a:t>.</a:t>
            </a:r>
          </a:p>
          <a:p>
            <a:pPr indent="541338"/>
            <a:r>
              <a:rPr lang="en-US" altLang="zh-CN" sz="2000" dirty="0">
                <a:latin typeface="华文黑体"/>
                <a:ea typeface="华文黑体"/>
              </a:rPr>
              <a:t>②</a:t>
            </a:r>
            <a:r>
              <a:rPr lang="zh-CN" altLang="en-US" sz="2000" dirty="0">
                <a:latin typeface="华文黑体"/>
                <a:ea typeface="华文黑体"/>
              </a:rPr>
              <a:t>非补偿性战略</a:t>
            </a:r>
            <a:r>
              <a:rPr lang="en-US" altLang="zh-CN" sz="2000" dirty="0">
                <a:latin typeface="华文黑体"/>
                <a:ea typeface="华文黑体"/>
              </a:rPr>
              <a:t>:</a:t>
            </a:r>
            <a:r>
              <a:rPr lang="zh-CN" altLang="en-US" sz="2000" dirty="0">
                <a:latin typeface="华文黑体"/>
                <a:ea typeface="华文黑体"/>
              </a:rPr>
              <a:t>产品属性之间不能相互替代</a:t>
            </a:r>
            <a:r>
              <a:rPr lang="en-US" altLang="zh-CN" sz="2000" dirty="0">
                <a:latin typeface="华文黑体"/>
                <a:ea typeface="华文黑体"/>
              </a:rPr>
              <a:t>.</a:t>
            </a:r>
            <a:r>
              <a:rPr lang="zh-CN" altLang="en-US" sz="2000" dirty="0">
                <a:latin typeface="华文黑体"/>
                <a:ea typeface="华文黑体"/>
              </a:rPr>
              <a:t>例如食品新鲜的属性</a:t>
            </a:r>
            <a:r>
              <a:rPr lang="en-US" altLang="zh-CN" sz="2000" dirty="0">
                <a:latin typeface="华文黑体"/>
                <a:ea typeface="华文黑体"/>
              </a:rPr>
              <a:t>,</a:t>
            </a:r>
            <a:r>
              <a:rPr lang="zh-CN" altLang="en-US" sz="2000" dirty="0" smtClean="0">
                <a:latin typeface="华文黑体"/>
                <a:ea typeface="华文黑体"/>
              </a:rPr>
              <a:t>商家应标明真实生产</a:t>
            </a:r>
            <a:r>
              <a:rPr lang="zh-CN" altLang="en-US" sz="2000" dirty="0">
                <a:latin typeface="华文黑体"/>
                <a:ea typeface="华文黑体"/>
              </a:rPr>
              <a:t>日期</a:t>
            </a:r>
            <a:r>
              <a:rPr lang="en-US" altLang="zh-CN" sz="2000" dirty="0">
                <a:latin typeface="华文黑体"/>
                <a:ea typeface="华文黑体"/>
              </a:rPr>
              <a:t>,</a:t>
            </a:r>
            <a:r>
              <a:rPr lang="zh-CN" altLang="en-US" sz="2000" dirty="0">
                <a:latin typeface="华文黑体"/>
                <a:ea typeface="华文黑体"/>
              </a:rPr>
              <a:t>不能欺骗消费者</a:t>
            </a:r>
            <a:r>
              <a:rPr lang="en-US" altLang="zh-CN" sz="2000" dirty="0">
                <a:latin typeface="华文黑体"/>
                <a:ea typeface="华文黑体"/>
              </a:rPr>
              <a:t>.</a:t>
            </a:r>
            <a:endParaRPr lang="zh-CN" altLang="en-US" sz="1800" dirty="0">
              <a:latin typeface="华文黑体"/>
              <a:ea typeface="华文黑体"/>
            </a:endParaRPr>
          </a:p>
        </p:txBody>
      </p:sp>
    </p:spTree>
    <p:extLst>
      <p:ext uri="{BB962C8B-B14F-4D97-AF65-F5344CB8AC3E}">
        <p14:creationId xmlns:p14="http://schemas.microsoft.com/office/powerpoint/2010/main" val="995822677"/>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5109091" cy="584776"/>
          </a:xfrm>
          <a:prstGeom prst="rect">
            <a:avLst/>
          </a:prstGeom>
        </p:spPr>
        <p:txBody>
          <a:bodyPr wrap="none">
            <a:spAutoFit/>
          </a:bodyPr>
          <a:lstStyle/>
          <a:p>
            <a:r>
              <a:rPr lang="zh-CN" altLang="en-US" sz="3200" dirty="0">
                <a:solidFill>
                  <a:srgbClr val="17695D"/>
                </a:solidFill>
                <a:latin typeface="华文黑体"/>
                <a:ea typeface="华文黑体"/>
              </a:rPr>
              <a:t>购买者决策行为类别及过程</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89467" y="628912"/>
            <a:ext cx="8754533" cy="3046988"/>
          </a:xfrm>
          <a:prstGeom prst="rect">
            <a:avLst/>
          </a:prstGeom>
          <a:noFill/>
        </p:spPr>
        <p:txBody>
          <a:bodyPr wrap="square" rtlCol="0">
            <a:spAutoFit/>
          </a:bodyPr>
          <a:lstStyle/>
          <a:p>
            <a:r>
              <a:rPr lang="zh-CN" altLang="en-US" sz="2400" dirty="0">
                <a:latin typeface="华文黑体"/>
                <a:ea typeface="华文黑体"/>
              </a:rPr>
              <a:t>二、购买者决策过程</a:t>
            </a:r>
          </a:p>
          <a:p>
            <a:pPr indent="541338"/>
            <a:r>
              <a:rPr lang="zh-CN" altLang="en-US" sz="2400" dirty="0">
                <a:latin typeface="华文黑体"/>
                <a:ea typeface="华文黑体"/>
              </a:rPr>
              <a:t>消费者在购买中所经过的五个步骤分别是需求确认、信息寻找、选择评价、</a:t>
            </a:r>
            <a:r>
              <a:rPr lang="zh-CN" altLang="en-US" sz="2400" dirty="0" smtClean="0">
                <a:latin typeface="华文黑体"/>
                <a:ea typeface="华文黑体"/>
              </a:rPr>
              <a:t>购买决策和购买</a:t>
            </a:r>
            <a:r>
              <a:rPr lang="zh-CN" altLang="en-US" sz="2400" dirty="0">
                <a:latin typeface="华文黑体"/>
                <a:ea typeface="华文黑体"/>
              </a:rPr>
              <a:t>后行为</a:t>
            </a:r>
            <a:r>
              <a:rPr lang="en-US" altLang="zh-CN" sz="24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五</a:t>
            </a:r>
            <a:r>
              <a:rPr lang="en-US" altLang="zh-CN" sz="2000" dirty="0">
                <a:latin typeface="华文黑体"/>
                <a:ea typeface="华文黑体"/>
              </a:rPr>
              <a:t>)</a:t>
            </a:r>
            <a:r>
              <a:rPr lang="zh-CN" altLang="en-US" sz="2000" dirty="0">
                <a:latin typeface="华文黑体"/>
                <a:ea typeface="华文黑体"/>
              </a:rPr>
              <a:t>购买后行为</a:t>
            </a:r>
          </a:p>
          <a:p>
            <a:pPr indent="541338"/>
            <a:r>
              <a:rPr lang="zh-CN" altLang="en-US" sz="2000" dirty="0">
                <a:latin typeface="华文黑体"/>
                <a:ea typeface="华文黑体"/>
              </a:rPr>
              <a:t>消费者购买之后的行为</a:t>
            </a:r>
            <a:r>
              <a:rPr lang="en-US" altLang="zh-CN" sz="2000" dirty="0">
                <a:latin typeface="华文黑体"/>
                <a:ea typeface="华文黑体"/>
              </a:rPr>
              <a:t>,</a:t>
            </a:r>
            <a:r>
              <a:rPr lang="zh-CN" altLang="en-US" sz="2000" dirty="0">
                <a:latin typeface="华文黑体"/>
                <a:ea typeface="华文黑体"/>
              </a:rPr>
              <a:t>直接影响到消费者是否会再次购买</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几种行为方式有</a:t>
            </a:r>
            <a:r>
              <a:rPr lang="en-US" altLang="zh-CN" sz="2000" dirty="0" smtClean="0">
                <a:latin typeface="华文黑体"/>
                <a:ea typeface="华文黑体"/>
              </a:rPr>
              <a:t>:</a:t>
            </a:r>
          </a:p>
          <a:p>
            <a:pPr indent="982663"/>
            <a:r>
              <a:rPr lang="en-US" altLang="zh-CN" sz="2000" dirty="0" smtClean="0">
                <a:latin typeface="华文黑体"/>
                <a:ea typeface="华文黑体"/>
              </a:rPr>
              <a:t>①</a:t>
            </a:r>
            <a:r>
              <a:rPr lang="zh-CN" altLang="en-US" sz="2000" dirty="0">
                <a:latin typeface="华文黑体"/>
                <a:ea typeface="华文黑体"/>
              </a:rPr>
              <a:t>满意</a:t>
            </a:r>
            <a:r>
              <a:rPr lang="en-US" altLang="zh-CN" sz="2000" dirty="0">
                <a:latin typeface="华文黑体"/>
                <a:ea typeface="华文黑体"/>
              </a:rPr>
              <a:t>,</a:t>
            </a:r>
            <a:r>
              <a:rPr lang="zh-CN" altLang="en-US" sz="2000" dirty="0">
                <a:latin typeface="华文黑体"/>
                <a:ea typeface="华文黑体"/>
              </a:rPr>
              <a:t>购买</a:t>
            </a:r>
            <a:r>
              <a:rPr lang="en-US" altLang="zh-CN" sz="2000" dirty="0" smtClean="0">
                <a:latin typeface="华文黑体"/>
                <a:ea typeface="华文黑体"/>
              </a:rPr>
              <a:t>.</a:t>
            </a:r>
          </a:p>
          <a:p>
            <a:pPr indent="982663"/>
            <a:r>
              <a:rPr lang="en-US" altLang="zh-CN" sz="2000" dirty="0" smtClean="0">
                <a:latin typeface="华文黑体"/>
                <a:ea typeface="华文黑体"/>
              </a:rPr>
              <a:t>②</a:t>
            </a:r>
            <a:r>
              <a:rPr lang="zh-CN" altLang="en-US" sz="2000" dirty="0">
                <a:latin typeface="华文黑体"/>
                <a:ea typeface="华文黑体"/>
              </a:rPr>
              <a:t>不满意</a:t>
            </a:r>
            <a:r>
              <a:rPr lang="en-US" altLang="zh-CN" sz="2000" dirty="0">
                <a:latin typeface="华文黑体"/>
                <a:ea typeface="华文黑体"/>
              </a:rPr>
              <a:t>,</a:t>
            </a:r>
            <a:r>
              <a:rPr lang="zh-CN" altLang="en-US" sz="2000" dirty="0">
                <a:latin typeface="华文黑体"/>
                <a:ea typeface="华文黑体"/>
              </a:rPr>
              <a:t>不购买</a:t>
            </a:r>
            <a:r>
              <a:rPr lang="en-US" altLang="zh-CN" sz="2000" dirty="0" smtClean="0">
                <a:latin typeface="华文黑体"/>
                <a:ea typeface="华文黑体"/>
              </a:rPr>
              <a:t>.</a:t>
            </a:r>
          </a:p>
          <a:p>
            <a:pPr indent="982663"/>
            <a:r>
              <a:rPr lang="en-US" altLang="zh-CN" sz="2000" dirty="0" smtClean="0">
                <a:latin typeface="华文黑体"/>
                <a:ea typeface="华文黑体"/>
              </a:rPr>
              <a:t>③</a:t>
            </a:r>
            <a:r>
              <a:rPr lang="zh-CN" altLang="en-US" sz="2000" dirty="0">
                <a:latin typeface="华文黑体"/>
                <a:ea typeface="华文黑体"/>
              </a:rPr>
              <a:t>想买买不到</a:t>
            </a:r>
            <a:r>
              <a:rPr lang="en-US" altLang="zh-CN" sz="2000" dirty="0">
                <a:latin typeface="华文黑体"/>
                <a:ea typeface="华文黑体"/>
              </a:rPr>
              <a:t>,</a:t>
            </a:r>
            <a:r>
              <a:rPr lang="zh-CN" altLang="en-US" sz="2000" dirty="0">
                <a:latin typeface="华文黑体"/>
                <a:ea typeface="华文黑体"/>
              </a:rPr>
              <a:t>购买别的产品</a:t>
            </a:r>
            <a:r>
              <a:rPr lang="en-US" altLang="zh-CN" sz="2000" dirty="0">
                <a:latin typeface="华文黑体"/>
                <a:ea typeface="华文黑体"/>
              </a:rPr>
              <a:t>.</a:t>
            </a:r>
            <a:endParaRPr lang="zh-CN" altLang="en-US" sz="1800" dirty="0">
              <a:latin typeface="华文黑体"/>
              <a:ea typeface="华文黑体"/>
            </a:endParaRPr>
          </a:p>
        </p:txBody>
      </p:sp>
    </p:spTree>
    <p:extLst>
      <p:ext uri="{BB962C8B-B14F-4D97-AF65-F5344CB8AC3E}">
        <p14:creationId xmlns:p14="http://schemas.microsoft.com/office/powerpoint/2010/main" val="4167642032"/>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1180705" y="331544"/>
            <a:ext cx="7520007" cy="769441"/>
          </a:xfrm>
          <a:prstGeom prst="rect">
            <a:avLst/>
          </a:prstGeom>
        </p:spPr>
        <p:txBody>
          <a:bodyPr wrap="none">
            <a:spAutoFit/>
          </a:bodyPr>
          <a:lstStyle/>
          <a:p>
            <a:r>
              <a:rPr lang="zh-CN" altLang="en-US" sz="4400" b="1" dirty="0" smtClean="0">
                <a:solidFill>
                  <a:srgbClr val="17695D"/>
                </a:solidFill>
                <a:latin typeface="微软雅黑" pitchFamily="34" charset="-122"/>
                <a:ea typeface="微软雅黑" pitchFamily="34" charset="-122"/>
              </a:rPr>
              <a:t>消费者市场及消费者购买行为</a:t>
            </a:r>
            <a:endParaRPr lang="zh-CN" altLang="en-US" sz="4400" b="1" dirty="0">
              <a:solidFill>
                <a:srgbClr val="17695D"/>
              </a:solidFill>
              <a:latin typeface="微软雅黑" pitchFamily="34" charset="-122"/>
              <a:ea typeface="微软雅黑" pitchFamily="34" charset="-122"/>
            </a:endParaRPr>
          </a:p>
        </p:txBody>
      </p:sp>
      <p:sp>
        <p:nvSpPr>
          <p:cNvPr id="32" name="椭圆 31"/>
          <p:cNvSpPr/>
          <p:nvPr/>
        </p:nvSpPr>
        <p:spPr bwMode="auto">
          <a:xfrm>
            <a:off x="1281525" y="1959355"/>
            <a:ext cx="2179264" cy="2179264"/>
          </a:xfrm>
          <a:prstGeom prst="ellipse">
            <a:avLst/>
          </a:prstGeom>
          <a:solidFill>
            <a:srgbClr val="45C1A4"/>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dirty="0">
              <a:latin typeface="微软雅黑" panose="020B0503020204020204" pitchFamily="34" charset="-122"/>
              <a:ea typeface="微软雅黑" panose="020B0503020204020204" pitchFamily="34" charset="-122"/>
            </a:endParaRPr>
          </a:p>
        </p:txBody>
      </p:sp>
      <p:sp>
        <p:nvSpPr>
          <p:cNvPr id="33" name="TextBox 3"/>
          <p:cNvSpPr txBox="1"/>
          <p:nvPr/>
        </p:nvSpPr>
        <p:spPr>
          <a:xfrm>
            <a:off x="4131568" y="2198372"/>
            <a:ext cx="3544560"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影响消费者行为的因素</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35" name="TextBox 5"/>
          <p:cNvSpPr txBox="1"/>
          <p:nvPr/>
        </p:nvSpPr>
        <p:spPr>
          <a:xfrm>
            <a:off x="4131568" y="2979083"/>
            <a:ext cx="4172937"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购买者决策行为类别及过程</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41" name="TextBox 11"/>
          <p:cNvSpPr txBox="1"/>
          <p:nvPr/>
        </p:nvSpPr>
        <p:spPr>
          <a:xfrm>
            <a:off x="1388534" y="2484853"/>
            <a:ext cx="1885827" cy="1077218"/>
          </a:xfrm>
          <a:prstGeom prst="rect">
            <a:avLst/>
          </a:prstGeom>
          <a:noFill/>
        </p:spPr>
        <p:txBody>
          <a:bodyPr wrap="square" rtlCol="0">
            <a:spAutoFit/>
          </a:bodyPr>
          <a:lstStyle/>
          <a:p>
            <a:pPr algn="ctr"/>
            <a:r>
              <a:rPr lang="zh-CN" altLang="en-US" sz="3200" dirty="0" smtClean="0">
                <a:solidFill>
                  <a:srgbClr val="F8F8F8"/>
                </a:solidFill>
                <a:latin typeface="微软雅黑" panose="020B0503020204020204" pitchFamily="34" charset="-122"/>
                <a:ea typeface="微软雅黑" panose="020B0503020204020204" pitchFamily="34" charset="-122"/>
              </a:rPr>
              <a:t>消费者</a:t>
            </a:r>
            <a:endParaRPr lang="en-US" altLang="zh-CN" sz="3200" dirty="0" smtClean="0">
              <a:solidFill>
                <a:srgbClr val="F8F8F8"/>
              </a:solidFill>
              <a:latin typeface="微软雅黑" panose="020B0503020204020204" pitchFamily="34" charset="-122"/>
              <a:ea typeface="微软雅黑" panose="020B0503020204020204" pitchFamily="34" charset="-122"/>
            </a:endParaRPr>
          </a:p>
          <a:p>
            <a:pPr algn="ctr"/>
            <a:r>
              <a:rPr lang="zh-CN" altLang="en-US" sz="3200" dirty="0" smtClean="0">
                <a:solidFill>
                  <a:srgbClr val="F8F8F8"/>
                </a:solidFill>
                <a:latin typeface="微软雅黑" panose="020B0503020204020204" pitchFamily="34" charset="-122"/>
                <a:ea typeface="微软雅黑" panose="020B0503020204020204" pitchFamily="34" charset="-122"/>
              </a:rPr>
              <a:t>市场</a:t>
            </a:r>
            <a:endParaRPr lang="zh-CN" altLang="en-US" sz="3200" dirty="0">
              <a:solidFill>
                <a:srgbClr val="F8F8F8"/>
              </a:solidFill>
              <a:latin typeface="微软雅黑" panose="020B0503020204020204" pitchFamily="34" charset="-122"/>
              <a:ea typeface="微软雅黑" panose="020B0503020204020204" pitchFamily="34" charset="-122"/>
            </a:endParaRPr>
          </a:p>
        </p:txBody>
      </p:sp>
      <p:grpSp>
        <p:nvGrpSpPr>
          <p:cNvPr id="13" name="组合 41"/>
          <p:cNvGrpSpPr/>
          <p:nvPr/>
        </p:nvGrpSpPr>
        <p:grpSpPr>
          <a:xfrm>
            <a:off x="2371159" y="1497445"/>
            <a:ext cx="637833" cy="637833"/>
            <a:chOff x="2505666" y="1765071"/>
            <a:chExt cx="864096" cy="864096"/>
          </a:xfrm>
        </p:grpSpPr>
        <p:sp>
          <p:nvSpPr>
            <p:cNvPr id="14" name="椭圆 13"/>
            <p:cNvSpPr/>
            <p:nvPr/>
          </p:nvSpPr>
          <p:spPr bwMode="auto">
            <a:xfrm>
              <a:off x="2505666" y="1765071"/>
              <a:ext cx="864096" cy="864096"/>
            </a:xfrm>
            <a:prstGeom prst="ellipse">
              <a:avLst/>
            </a:prstGeom>
            <a:solidFill>
              <a:srgbClr val="92D050"/>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16" name="TextBox 14"/>
            <p:cNvSpPr txBox="1"/>
            <p:nvPr/>
          </p:nvSpPr>
          <p:spPr>
            <a:xfrm>
              <a:off x="2563333" y="18452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01</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grpSp>
        <p:nvGrpSpPr>
          <p:cNvPr id="17" name="组合 44"/>
          <p:cNvGrpSpPr/>
          <p:nvPr/>
        </p:nvGrpSpPr>
        <p:grpSpPr>
          <a:xfrm>
            <a:off x="3154102" y="2130810"/>
            <a:ext cx="637833" cy="637833"/>
            <a:chOff x="3405766" y="2600174"/>
            <a:chExt cx="864096" cy="864096"/>
          </a:xfrm>
        </p:grpSpPr>
        <p:sp>
          <p:nvSpPr>
            <p:cNvPr id="18" name="椭圆 17"/>
            <p:cNvSpPr/>
            <p:nvPr/>
          </p:nvSpPr>
          <p:spPr bwMode="auto">
            <a:xfrm>
              <a:off x="3405766" y="2600174"/>
              <a:ext cx="864096" cy="864096"/>
            </a:xfrm>
            <a:prstGeom prst="ellipse">
              <a:avLst/>
            </a:prstGeom>
            <a:solidFill>
              <a:srgbClr val="0E7FB7"/>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19" name="TextBox 17"/>
            <p:cNvSpPr txBox="1"/>
            <p:nvPr/>
          </p:nvSpPr>
          <p:spPr>
            <a:xfrm>
              <a:off x="3452332" y="27088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02</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grpSp>
        <p:nvGrpSpPr>
          <p:cNvPr id="20" name="组合 47"/>
          <p:cNvGrpSpPr/>
          <p:nvPr/>
        </p:nvGrpSpPr>
        <p:grpSpPr>
          <a:xfrm>
            <a:off x="3174123" y="3040733"/>
            <a:ext cx="637833" cy="637833"/>
            <a:chOff x="3593471" y="3855820"/>
            <a:chExt cx="864096" cy="864096"/>
          </a:xfrm>
        </p:grpSpPr>
        <p:sp>
          <p:nvSpPr>
            <p:cNvPr id="21" name="椭圆 20"/>
            <p:cNvSpPr/>
            <p:nvPr/>
          </p:nvSpPr>
          <p:spPr bwMode="auto">
            <a:xfrm>
              <a:off x="3593471" y="3855820"/>
              <a:ext cx="864096" cy="864096"/>
            </a:xfrm>
            <a:prstGeom prst="ellipse">
              <a:avLst/>
            </a:prstGeom>
            <a:solidFill>
              <a:srgbClr val="B9D51F"/>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22" name="TextBox 20"/>
            <p:cNvSpPr txBox="1"/>
            <p:nvPr/>
          </p:nvSpPr>
          <p:spPr>
            <a:xfrm>
              <a:off x="3655533" y="39788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03</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grpSp>
        <p:nvGrpSpPr>
          <p:cNvPr id="23" name="组合 44"/>
          <p:cNvGrpSpPr/>
          <p:nvPr/>
        </p:nvGrpSpPr>
        <p:grpSpPr>
          <a:xfrm>
            <a:off x="2483768" y="3831828"/>
            <a:ext cx="637833" cy="637833"/>
            <a:chOff x="3405766" y="2600174"/>
            <a:chExt cx="864096" cy="864096"/>
          </a:xfrm>
        </p:grpSpPr>
        <p:sp>
          <p:nvSpPr>
            <p:cNvPr id="24" name="椭圆 23"/>
            <p:cNvSpPr/>
            <p:nvPr/>
          </p:nvSpPr>
          <p:spPr bwMode="auto">
            <a:xfrm>
              <a:off x="3405766" y="2600174"/>
              <a:ext cx="864096" cy="864096"/>
            </a:xfrm>
            <a:prstGeom prst="ellipse">
              <a:avLst/>
            </a:prstGeom>
            <a:solidFill>
              <a:srgbClr val="0E7FB7"/>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25" name="TextBox 17"/>
            <p:cNvSpPr txBox="1"/>
            <p:nvPr/>
          </p:nvSpPr>
          <p:spPr>
            <a:xfrm>
              <a:off x="3452332" y="2708804"/>
              <a:ext cx="806116" cy="679639"/>
            </a:xfrm>
            <a:prstGeom prst="rect">
              <a:avLst/>
            </a:prstGeom>
            <a:noFill/>
          </p:spPr>
          <p:txBody>
            <a:bodyPr wrap="none" rtlCol="0">
              <a:spAutoFit/>
            </a:bodyPr>
            <a:lstStyle/>
            <a:p>
              <a:r>
                <a:rPr lang="en-US" altLang="zh-CN" sz="2660" dirty="0" smtClean="0">
                  <a:solidFill>
                    <a:srgbClr val="F8F8F8"/>
                  </a:solidFill>
                  <a:latin typeface="微软雅黑" panose="020B0503020204020204" pitchFamily="34" charset="-122"/>
                  <a:ea typeface="微软雅黑" panose="020B0503020204020204" pitchFamily="34" charset="-122"/>
                </a:rPr>
                <a:t>04</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sp>
        <p:nvSpPr>
          <p:cNvPr id="26" name="TextBox 3"/>
          <p:cNvSpPr txBox="1"/>
          <p:nvPr/>
        </p:nvSpPr>
        <p:spPr>
          <a:xfrm>
            <a:off x="4131568" y="1383556"/>
            <a:ext cx="2718112"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消费者行为模式</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27" name="TextBox 5"/>
          <p:cNvSpPr txBox="1"/>
          <p:nvPr/>
        </p:nvSpPr>
        <p:spPr>
          <a:xfrm>
            <a:off x="4131568" y="3831828"/>
            <a:ext cx="3865161"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新产品的购买者决策过程</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1929099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childTnLst>
                          </p:cTn>
                        </p:par>
                        <p:par>
                          <p:cTn id="15" fill="hold">
                            <p:stCondLst>
                              <p:cond delay="500"/>
                            </p:stCondLst>
                            <p:childTnLst>
                              <p:par>
                                <p:cTn id="16" presetID="2" presetClass="entr" presetSubtype="6"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additive="base">
                                        <p:cTn id="18" dur="500" fill="hold"/>
                                        <p:tgtEl>
                                          <p:spTgt spid="33"/>
                                        </p:tgtEl>
                                        <p:attrNameLst>
                                          <p:attrName>ppt_x</p:attrName>
                                        </p:attrNameLst>
                                      </p:cBhvr>
                                      <p:tavLst>
                                        <p:tav tm="0">
                                          <p:val>
                                            <p:strVal val="1+#ppt_w/2"/>
                                          </p:val>
                                        </p:tav>
                                        <p:tav tm="100000">
                                          <p:val>
                                            <p:strVal val="#ppt_x"/>
                                          </p:val>
                                        </p:tav>
                                      </p:tavLst>
                                    </p:anim>
                                    <p:anim calcmode="lin" valueType="num">
                                      <p:cBhvr additive="base">
                                        <p:cTn id="19" dur="500" fill="hold"/>
                                        <p:tgtEl>
                                          <p:spTgt spid="33"/>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2" presetClass="entr" presetSubtype="6"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fill="hold"/>
                                        <p:tgtEl>
                                          <p:spTgt spid="35"/>
                                        </p:tgtEl>
                                        <p:attrNameLst>
                                          <p:attrName>ppt_x</p:attrName>
                                        </p:attrNameLst>
                                      </p:cBhvr>
                                      <p:tavLst>
                                        <p:tav tm="0">
                                          <p:val>
                                            <p:strVal val="1+#ppt_w/2"/>
                                          </p:val>
                                        </p:tav>
                                        <p:tav tm="100000">
                                          <p:val>
                                            <p:strVal val="#ppt_x"/>
                                          </p:val>
                                        </p:tav>
                                      </p:tavLst>
                                    </p:anim>
                                    <p:anim calcmode="lin" valueType="num">
                                      <p:cBhvr additive="base">
                                        <p:cTn id="24" dur="500" fill="hold"/>
                                        <p:tgtEl>
                                          <p:spTgt spid="35"/>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52" presetClass="entr" presetSubtype="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Scale>
                                      <p:cBhvr>
                                        <p:cTn id="28"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3"/>
                                        </p:tgtEl>
                                        <p:attrNameLst>
                                          <p:attrName>ppt_x</p:attrName>
                                          <p:attrName>ppt_y</p:attrName>
                                        </p:attrNameLst>
                                      </p:cBhvr>
                                    </p:animMotion>
                                    <p:animEffect transition="in" filter="fade">
                                      <p:cBhvr>
                                        <p:cTn id="30" dur="1000"/>
                                        <p:tgtEl>
                                          <p:spTgt spid="13"/>
                                        </p:tgtEl>
                                      </p:cBhvr>
                                    </p:animEffect>
                                  </p:childTnLst>
                                </p:cTn>
                              </p:par>
                              <p:par>
                                <p:cTn id="31" presetID="52" presetClass="entr" presetSubtype="0" fill="hold" nodeType="withEffect">
                                  <p:stCondLst>
                                    <p:cond delay="200"/>
                                  </p:stCondLst>
                                  <p:childTnLst>
                                    <p:set>
                                      <p:cBhvr>
                                        <p:cTn id="32" dur="1" fill="hold">
                                          <p:stCondLst>
                                            <p:cond delay="0"/>
                                          </p:stCondLst>
                                        </p:cTn>
                                        <p:tgtEl>
                                          <p:spTgt spid="17"/>
                                        </p:tgtEl>
                                        <p:attrNameLst>
                                          <p:attrName>style.visibility</p:attrName>
                                        </p:attrNameLst>
                                      </p:cBhvr>
                                      <p:to>
                                        <p:strVal val="visible"/>
                                      </p:to>
                                    </p:set>
                                    <p:animScale>
                                      <p:cBhvr>
                                        <p:cTn id="33"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17"/>
                                        </p:tgtEl>
                                        <p:attrNameLst>
                                          <p:attrName>ppt_x</p:attrName>
                                          <p:attrName>ppt_y</p:attrName>
                                        </p:attrNameLst>
                                      </p:cBhvr>
                                    </p:animMotion>
                                    <p:animEffect transition="in" filter="fade">
                                      <p:cBhvr>
                                        <p:cTn id="35" dur="1000"/>
                                        <p:tgtEl>
                                          <p:spTgt spid="17"/>
                                        </p:tgtEl>
                                      </p:cBhvr>
                                    </p:animEffect>
                                  </p:childTnLst>
                                </p:cTn>
                              </p:par>
                              <p:par>
                                <p:cTn id="36" presetID="52" presetClass="entr" presetSubtype="0" fill="hold" nodeType="withEffect">
                                  <p:stCondLst>
                                    <p:cond delay="400"/>
                                  </p:stCondLst>
                                  <p:childTnLst>
                                    <p:set>
                                      <p:cBhvr>
                                        <p:cTn id="37" dur="1" fill="hold">
                                          <p:stCondLst>
                                            <p:cond delay="0"/>
                                          </p:stCondLst>
                                        </p:cTn>
                                        <p:tgtEl>
                                          <p:spTgt spid="20"/>
                                        </p:tgtEl>
                                        <p:attrNameLst>
                                          <p:attrName>style.visibility</p:attrName>
                                        </p:attrNameLst>
                                      </p:cBhvr>
                                      <p:to>
                                        <p:strVal val="visible"/>
                                      </p:to>
                                    </p:set>
                                    <p:animScale>
                                      <p:cBhvr>
                                        <p:cTn id="38"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20"/>
                                        </p:tgtEl>
                                        <p:attrNameLst>
                                          <p:attrName>ppt_x</p:attrName>
                                          <p:attrName>ppt_y</p:attrName>
                                        </p:attrNameLst>
                                      </p:cBhvr>
                                    </p:animMotion>
                                    <p:animEffect transition="in" filter="fade">
                                      <p:cBhvr>
                                        <p:cTn id="40" dur="1000"/>
                                        <p:tgtEl>
                                          <p:spTgt spid="20"/>
                                        </p:tgtEl>
                                      </p:cBhvr>
                                    </p:animEffect>
                                  </p:childTnLst>
                                </p:cTn>
                              </p:par>
                              <p:par>
                                <p:cTn id="41" presetID="52" presetClass="entr" presetSubtype="0" fill="hold" nodeType="withEffect">
                                  <p:stCondLst>
                                    <p:cond delay="200"/>
                                  </p:stCondLst>
                                  <p:childTnLst>
                                    <p:set>
                                      <p:cBhvr>
                                        <p:cTn id="42" dur="1" fill="hold">
                                          <p:stCondLst>
                                            <p:cond delay="0"/>
                                          </p:stCondLst>
                                        </p:cTn>
                                        <p:tgtEl>
                                          <p:spTgt spid="23"/>
                                        </p:tgtEl>
                                        <p:attrNameLst>
                                          <p:attrName>style.visibility</p:attrName>
                                        </p:attrNameLst>
                                      </p:cBhvr>
                                      <p:to>
                                        <p:strVal val="visible"/>
                                      </p:to>
                                    </p:set>
                                    <p:animScale>
                                      <p:cBhvr>
                                        <p:cTn id="43"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23"/>
                                        </p:tgtEl>
                                        <p:attrNameLst>
                                          <p:attrName>ppt_x</p:attrName>
                                          <p:attrName>ppt_y</p:attrName>
                                        </p:attrNameLst>
                                      </p:cBhvr>
                                    </p:animMotion>
                                    <p:animEffect transition="in" filter="fade">
                                      <p:cBhvr>
                                        <p:cTn id="45" dur="1000"/>
                                        <p:tgtEl>
                                          <p:spTgt spid="23"/>
                                        </p:tgtEl>
                                      </p:cBhvr>
                                    </p:animEffect>
                                  </p:childTnLst>
                                </p:cTn>
                              </p:par>
                            </p:childTnLst>
                          </p:cTn>
                        </p:par>
                        <p:par>
                          <p:cTn id="46" fill="hold">
                            <p:stCondLst>
                              <p:cond delay="2900"/>
                            </p:stCondLst>
                            <p:childTnLst>
                              <p:par>
                                <p:cTn id="47" presetID="2" presetClass="entr" presetSubtype="6"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500" fill="hold"/>
                                        <p:tgtEl>
                                          <p:spTgt spid="26"/>
                                        </p:tgtEl>
                                        <p:attrNameLst>
                                          <p:attrName>ppt_x</p:attrName>
                                        </p:attrNameLst>
                                      </p:cBhvr>
                                      <p:tavLst>
                                        <p:tav tm="0">
                                          <p:val>
                                            <p:strVal val="1+#ppt_w/2"/>
                                          </p:val>
                                        </p:tav>
                                        <p:tav tm="100000">
                                          <p:val>
                                            <p:strVal val="#ppt_x"/>
                                          </p:val>
                                        </p:tav>
                                      </p:tavLst>
                                    </p:anim>
                                    <p:anim calcmode="lin" valueType="num">
                                      <p:cBhvr additive="base">
                                        <p:cTn id="50" dur="500" fill="hold"/>
                                        <p:tgtEl>
                                          <p:spTgt spid="26"/>
                                        </p:tgtEl>
                                        <p:attrNameLst>
                                          <p:attrName>ppt_y</p:attrName>
                                        </p:attrNameLst>
                                      </p:cBhvr>
                                      <p:tavLst>
                                        <p:tav tm="0">
                                          <p:val>
                                            <p:strVal val="1+#ppt_h/2"/>
                                          </p:val>
                                        </p:tav>
                                        <p:tav tm="100000">
                                          <p:val>
                                            <p:strVal val="#ppt_y"/>
                                          </p:val>
                                        </p:tav>
                                      </p:tavLst>
                                    </p:anim>
                                  </p:childTnLst>
                                </p:cTn>
                              </p:par>
                            </p:childTnLst>
                          </p:cTn>
                        </p:par>
                        <p:par>
                          <p:cTn id="51" fill="hold">
                            <p:stCondLst>
                              <p:cond delay="3400"/>
                            </p:stCondLst>
                            <p:childTnLst>
                              <p:par>
                                <p:cTn id="52" presetID="2" presetClass="entr" presetSubtype="6" fill="hold" grpId="0" nodeType="after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500" fill="hold"/>
                                        <p:tgtEl>
                                          <p:spTgt spid="27"/>
                                        </p:tgtEl>
                                        <p:attrNameLst>
                                          <p:attrName>ppt_x</p:attrName>
                                        </p:attrNameLst>
                                      </p:cBhvr>
                                      <p:tavLst>
                                        <p:tav tm="0">
                                          <p:val>
                                            <p:strVal val="1+#ppt_w/2"/>
                                          </p:val>
                                        </p:tav>
                                        <p:tav tm="100000">
                                          <p:val>
                                            <p:strVal val="#ppt_x"/>
                                          </p:val>
                                        </p:tav>
                                      </p:tavLst>
                                    </p:anim>
                                    <p:anim calcmode="lin" valueType="num">
                                      <p:cBhvr additive="base">
                                        <p:cTn id="55"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5" grpId="0"/>
      <p:bldP spid="41" grpId="0"/>
      <p:bldP spid="26" grpId="0"/>
      <p:bldP spid="2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3579169" y="2070675"/>
            <a:ext cx="4698722" cy="584776"/>
          </a:xfrm>
          <a:prstGeom prst="rect">
            <a:avLst/>
          </a:prstGeom>
        </p:spPr>
        <p:txBody>
          <a:bodyPr wrap="none">
            <a:spAutoFit/>
          </a:bodyPr>
          <a:lstStyle/>
          <a:p>
            <a:r>
              <a:rPr lang="zh-CN" altLang="en-US" sz="3200" dirty="0">
                <a:solidFill>
                  <a:srgbClr val="17695D"/>
                </a:solidFill>
                <a:latin typeface="华文黑体"/>
                <a:ea typeface="华文黑体"/>
              </a:rPr>
              <a:t>新产品的购买者决策过程</a:t>
            </a:r>
            <a:endParaRPr lang="zh-CN" altLang="en-US" sz="3200" b="1" dirty="0">
              <a:solidFill>
                <a:srgbClr val="17695D"/>
              </a:solidFill>
              <a:latin typeface="华文黑体"/>
              <a:ea typeface="华文黑体"/>
            </a:endParaRPr>
          </a:p>
        </p:txBody>
      </p:sp>
      <p:sp>
        <p:nvSpPr>
          <p:cNvPr id="8" name="矩形 7"/>
          <p:cNvSpPr/>
          <p:nvPr/>
        </p:nvSpPr>
        <p:spPr>
          <a:xfrm>
            <a:off x="4577102"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第四节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4249677981"/>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698722" cy="584776"/>
          </a:xfrm>
          <a:prstGeom prst="rect">
            <a:avLst/>
          </a:prstGeom>
        </p:spPr>
        <p:txBody>
          <a:bodyPr wrap="none">
            <a:spAutoFit/>
          </a:bodyPr>
          <a:lstStyle/>
          <a:p>
            <a:r>
              <a:rPr lang="zh-CN" altLang="en-US" sz="3200" dirty="0">
                <a:solidFill>
                  <a:srgbClr val="17695D"/>
                </a:solidFill>
                <a:latin typeface="华文黑体"/>
                <a:ea typeface="华文黑体"/>
              </a:rPr>
              <a:t>新产品的购买者决策过程</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89467" y="628911"/>
            <a:ext cx="8348133" cy="3847207"/>
          </a:xfrm>
          <a:prstGeom prst="rect">
            <a:avLst/>
          </a:prstGeom>
          <a:noFill/>
        </p:spPr>
        <p:txBody>
          <a:bodyPr wrap="square" rtlCol="0">
            <a:spAutoFit/>
          </a:bodyPr>
          <a:lstStyle/>
          <a:p>
            <a:r>
              <a:rPr lang="zh-CN" altLang="en-US" sz="2400" dirty="0">
                <a:latin typeface="华文黑体"/>
                <a:ea typeface="华文黑体"/>
              </a:rPr>
              <a:t>一、接受过程的各个阶段</a:t>
            </a:r>
          </a:p>
          <a:p>
            <a:pPr indent="711200"/>
            <a:r>
              <a:rPr lang="zh-CN" altLang="en-US" sz="2000" dirty="0">
                <a:latin typeface="华文黑体"/>
                <a:ea typeface="华文黑体"/>
              </a:rPr>
              <a:t>消费者接受一个新产品要经历以下五个阶段</a:t>
            </a:r>
            <a:r>
              <a:rPr lang="en-US" altLang="zh-CN" sz="2000" dirty="0">
                <a:latin typeface="华文黑体"/>
                <a:ea typeface="华文黑体"/>
              </a:rPr>
              <a:t>.</a:t>
            </a:r>
          </a:p>
          <a:p>
            <a:pPr indent="711200"/>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感知</a:t>
            </a:r>
            <a:r>
              <a:rPr lang="en-US" altLang="zh-CN" sz="2000" dirty="0">
                <a:latin typeface="华文黑体"/>
                <a:ea typeface="华文黑体"/>
              </a:rPr>
              <a:t>:</a:t>
            </a:r>
            <a:r>
              <a:rPr lang="zh-CN" altLang="en-US" sz="2000" dirty="0">
                <a:latin typeface="华文黑体"/>
                <a:ea typeface="华文黑体"/>
              </a:rPr>
              <a:t>消费者感知到某个新产品</a:t>
            </a:r>
            <a:r>
              <a:rPr lang="en-US" altLang="zh-CN" sz="2000" dirty="0">
                <a:latin typeface="华文黑体"/>
                <a:ea typeface="华文黑体"/>
              </a:rPr>
              <a:t>,</a:t>
            </a:r>
            <a:r>
              <a:rPr lang="zh-CN" altLang="en-US" sz="2000" dirty="0">
                <a:latin typeface="华文黑体"/>
                <a:ea typeface="华文黑体"/>
              </a:rPr>
              <a:t>但缺乏关于它的信息</a:t>
            </a:r>
            <a:r>
              <a:rPr lang="en-US" altLang="zh-CN" sz="2000" dirty="0">
                <a:latin typeface="华文黑体"/>
                <a:ea typeface="华文黑体"/>
              </a:rPr>
              <a:t>.</a:t>
            </a:r>
          </a:p>
          <a:p>
            <a:pPr indent="711200"/>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兴趣</a:t>
            </a:r>
            <a:r>
              <a:rPr lang="en-US" altLang="zh-CN" sz="2000" dirty="0">
                <a:latin typeface="华文黑体"/>
                <a:ea typeface="华文黑体"/>
              </a:rPr>
              <a:t>:</a:t>
            </a:r>
            <a:r>
              <a:rPr lang="zh-CN" altLang="en-US" sz="2000" dirty="0">
                <a:latin typeface="华文黑体"/>
                <a:ea typeface="华文黑体"/>
              </a:rPr>
              <a:t>消费者寻找关于新产品的信息</a:t>
            </a:r>
            <a:r>
              <a:rPr lang="en-US" altLang="zh-CN" sz="2000" dirty="0">
                <a:latin typeface="华文黑体"/>
                <a:ea typeface="华文黑体"/>
              </a:rPr>
              <a:t>.</a:t>
            </a:r>
          </a:p>
          <a:p>
            <a:pPr indent="711200"/>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评价</a:t>
            </a:r>
            <a:r>
              <a:rPr lang="en-US" altLang="zh-CN" sz="2000" dirty="0">
                <a:latin typeface="华文黑体"/>
                <a:ea typeface="华文黑体"/>
              </a:rPr>
              <a:t>:</a:t>
            </a:r>
            <a:r>
              <a:rPr lang="zh-CN" altLang="en-US" sz="2000" dirty="0">
                <a:latin typeface="华文黑体"/>
                <a:ea typeface="华文黑体"/>
              </a:rPr>
              <a:t>消费者考虑尝试新产品是否明智</a:t>
            </a:r>
            <a:r>
              <a:rPr lang="en-US" altLang="zh-CN" sz="2000" dirty="0">
                <a:latin typeface="华文黑体"/>
                <a:ea typeface="华文黑体"/>
              </a:rPr>
              <a:t>.</a:t>
            </a:r>
          </a:p>
          <a:p>
            <a:pPr indent="711200"/>
            <a:r>
              <a:rPr lang="en-US" altLang="zh-CN" sz="2000" dirty="0">
                <a:latin typeface="华文黑体"/>
                <a:ea typeface="华文黑体"/>
              </a:rPr>
              <a:t>(</a:t>
            </a:r>
            <a:r>
              <a:rPr lang="zh-CN" altLang="en-US" sz="2000" dirty="0">
                <a:latin typeface="华文黑体"/>
                <a:ea typeface="华文黑体"/>
              </a:rPr>
              <a:t>４</a:t>
            </a:r>
            <a:r>
              <a:rPr lang="en-US" altLang="zh-CN" sz="2000" dirty="0">
                <a:latin typeface="华文黑体"/>
                <a:ea typeface="华文黑体"/>
              </a:rPr>
              <a:t>)</a:t>
            </a:r>
            <a:r>
              <a:rPr lang="zh-CN" altLang="en-US" sz="2000" dirty="0">
                <a:latin typeface="华文黑体"/>
                <a:ea typeface="华文黑体"/>
              </a:rPr>
              <a:t>试用</a:t>
            </a:r>
            <a:r>
              <a:rPr lang="en-US" altLang="zh-CN" sz="2000" dirty="0">
                <a:latin typeface="华文黑体"/>
                <a:ea typeface="华文黑体"/>
              </a:rPr>
              <a:t>:</a:t>
            </a:r>
            <a:r>
              <a:rPr lang="zh-CN" altLang="en-US" sz="2000" dirty="0">
                <a:latin typeface="华文黑体"/>
                <a:ea typeface="华文黑体"/>
              </a:rPr>
              <a:t>消费者少量地试用新产品以增进对产品价值的了解</a:t>
            </a:r>
            <a:r>
              <a:rPr lang="en-US" altLang="zh-CN" sz="2000" dirty="0">
                <a:latin typeface="华文黑体"/>
                <a:ea typeface="华文黑体"/>
              </a:rPr>
              <a:t>.</a:t>
            </a:r>
          </a:p>
          <a:p>
            <a:pPr indent="711200"/>
            <a:r>
              <a:rPr lang="en-US" altLang="zh-CN" sz="2000" dirty="0">
                <a:latin typeface="华文黑体"/>
                <a:ea typeface="华文黑体"/>
              </a:rPr>
              <a:t>(</a:t>
            </a:r>
            <a:r>
              <a:rPr lang="zh-CN" altLang="en-US" sz="2000" dirty="0">
                <a:latin typeface="华文黑体"/>
                <a:ea typeface="华文黑体"/>
              </a:rPr>
              <a:t>５</a:t>
            </a:r>
            <a:r>
              <a:rPr lang="en-US" altLang="zh-CN" sz="2000" dirty="0">
                <a:latin typeface="华文黑体"/>
                <a:ea typeface="华文黑体"/>
              </a:rPr>
              <a:t>)</a:t>
            </a:r>
            <a:r>
              <a:rPr lang="zh-CN" altLang="en-US" sz="2000" dirty="0">
                <a:latin typeface="华文黑体"/>
                <a:ea typeface="华文黑体"/>
              </a:rPr>
              <a:t>接受</a:t>
            </a:r>
            <a:r>
              <a:rPr lang="en-US" altLang="zh-CN" sz="2000" dirty="0">
                <a:latin typeface="华文黑体"/>
                <a:ea typeface="华文黑体"/>
              </a:rPr>
              <a:t>:</a:t>
            </a:r>
            <a:r>
              <a:rPr lang="zh-CN" altLang="en-US" sz="2000" dirty="0">
                <a:latin typeface="华文黑体"/>
                <a:ea typeface="华文黑体"/>
              </a:rPr>
              <a:t>消费者决定全面、经常地使用新产品</a:t>
            </a:r>
            <a:r>
              <a:rPr lang="en-US" altLang="zh-CN" sz="2000" dirty="0">
                <a:latin typeface="华文黑体"/>
                <a:ea typeface="华文黑体"/>
              </a:rPr>
              <a:t>.</a:t>
            </a:r>
          </a:p>
          <a:p>
            <a:pPr indent="439738"/>
            <a:r>
              <a:rPr lang="zh-CN" altLang="en-US" sz="2000" dirty="0">
                <a:latin typeface="华文黑体"/>
                <a:ea typeface="华文黑体"/>
              </a:rPr>
              <a:t>这一模式的启示是新产品的营销人员应考虑如何帮助消费者完成这些阶段</a:t>
            </a:r>
            <a:r>
              <a:rPr lang="en-US" altLang="zh-CN" sz="2000" dirty="0">
                <a:latin typeface="华文黑体"/>
                <a:ea typeface="华文黑体"/>
              </a:rPr>
              <a:t>.</a:t>
            </a:r>
            <a:r>
              <a:rPr lang="zh-CN" altLang="en-US" sz="2000" dirty="0">
                <a:latin typeface="华文黑体"/>
                <a:ea typeface="华文黑体"/>
              </a:rPr>
              <a:t>例如</a:t>
            </a:r>
            <a:r>
              <a:rPr lang="en-US" altLang="zh-CN" sz="2000" dirty="0">
                <a:latin typeface="华文黑体"/>
                <a:ea typeface="华文黑体"/>
              </a:rPr>
              <a:t>,</a:t>
            </a:r>
            <a:r>
              <a:rPr lang="zh-CN" altLang="en-US" sz="2000" dirty="0" smtClean="0">
                <a:latin typeface="华文黑体"/>
                <a:ea typeface="华文黑体"/>
              </a:rPr>
              <a:t>大屏幕彩电</a:t>
            </a:r>
            <a:r>
              <a:rPr lang="zh-CN" altLang="en-US" sz="2000" dirty="0">
                <a:latin typeface="华文黑体"/>
                <a:ea typeface="华文黑体"/>
              </a:rPr>
              <a:t>的制造商发现许多消费者停留在兴趣阶段</a:t>
            </a:r>
            <a:r>
              <a:rPr lang="en-US" altLang="zh-CN" sz="2000" dirty="0">
                <a:latin typeface="华文黑体"/>
                <a:ea typeface="华文黑体"/>
              </a:rPr>
              <a:t>,</a:t>
            </a:r>
            <a:r>
              <a:rPr lang="zh-CN" altLang="en-US" sz="2000" dirty="0">
                <a:latin typeface="华文黑体"/>
                <a:ea typeface="华文黑体"/>
              </a:rPr>
              <a:t>由于产品的不确</a:t>
            </a:r>
            <a:r>
              <a:rPr lang="zh-CN" altLang="en-US" sz="2000" dirty="0" smtClean="0">
                <a:latin typeface="华文黑体"/>
                <a:ea typeface="华文黑体"/>
              </a:rPr>
              <a:t>定性及价格较高而未进入试用阶段</a:t>
            </a:r>
            <a:r>
              <a:rPr lang="en-US" altLang="zh-CN" sz="2000" dirty="0">
                <a:latin typeface="华文黑体"/>
                <a:ea typeface="华文黑体"/>
              </a:rPr>
              <a:t>.</a:t>
            </a:r>
            <a:r>
              <a:rPr lang="zh-CN" altLang="en-US" sz="2000" dirty="0">
                <a:latin typeface="华文黑体"/>
                <a:ea typeface="华文黑体"/>
              </a:rPr>
              <a:t>如果这些消费者愿意付一小笔费用来试用大屏幕彩电</a:t>
            </a:r>
            <a:r>
              <a:rPr lang="en-US" altLang="zh-CN" sz="2000" dirty="0">
                <a:latin typeface="华文黑体"/>
                <a:ea typeface="华文黑体"/>
              </a:rPr>
              <a:t>,</a:t>
            </a:r>
            <a:r>
              <a:rPr lang="zh-CN" altLang="en-US" sz="2000" dirty="0" smtClean="0">
                <a:latin typeface="华文黑体"/>
                <a:ea typeface="华文黑体"/>
              </a:rPr>
              <a:t>那么厂商可以考虑提供一个带有未来购买选择</a:t>
            </a:r>
            <a:r>
              <a:rPr lang="zh-CN" altLang="en-US" sz="2000" dirty="0">
                <a:latin typeface="华文黑体"/>
                <a:ea typeface="华文黑体"/>
              </a:rPr>
              <a:t>的试用计划</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2537991906"/>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698722" cy="584776"/>
          </a:xfrm>
          <a:prstGeom prst="rect">
            <a:avLst/>
          </a:prstGeom>
        </p:spPr>
        <p:txBody>
          <a:bodyPr wrap="none">
            <a:spAutoFit/>
          </a:bodyPr>
          <a:lstStyle/>
          <a:p>
            <a:r>
              <a:rPr lang="zh-CN" altLang="en-US" sz="3200" dirty="0">
                <a:solidFill>
                  <a:srgbClr val="17695D"/>
                </a:solidFill>
                <a:latin typeface="华文黑体"/>
                <a:ea typeface="华文黑体"/>
              </a:rPr>
              <a:t>新产品的购买者决策过程</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89467" y="628911"/>
            <a:ext cx="8754533" cy="4154983"/>
          </a:xfrm>
          <a:prstGeom prst="rect">
            <a:avLst/>
          </a:prstGeom>
          <a:noFill/>
        </p:spPr>
        <p:txBody>
          <a:bodyPr wrap="square" rtlCol="0">
            <a:spAutoFit/>
          </a:bodyPr>
          <a:lstStyle/>
          <a:p>
            <a:r>
              <a:rPr lang="zh-CN" altLang="en-US" sz="2400" dirty="0">
                <a:latin typeface="华文黑体"/>
                <a:ea typeface="华文黑体"/>
              </a:rPr>
              <a:t>二、革新性的个体差异</a:t>
            </a:r>
          </a:p>
          <a:p>
            <a:pPr indent="627063"/>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接受者的五种类别</a:t>
            </a:r>
          </a:p>
          <a:p>
            <a:pPr indent="627063"/>
            <a:r>
              <a:rPr lang="zh-CN" altLang="en-US" sz="2000" dirty="0">
                <a:latin typeface="华文黑体"/>
                <a:ea typeface="华文黑体"/>
              </a:rPr>
              <a:t>接受者的五种类别包括</a:t>
            </a:r>
            <a:r>
              <a:rPr lang="en-US" altLang="zh-CN" sz="2000" dirty="0" smtClean="0">
                <a:latin typeface="华文黑体"/>
                <a:ea typeface="华文黑体"/>
              </a:rPr>
              <a:t>:</a:t>
            </a:r>
          </a:p>
          <a:p>
            <a:pPr indent="627063"/>
            <a:r>
              <a:rPr lang="en-US" altLang="zh-CN" sz="2000" dirty="0" smtClean="0">
                <a:latin typeface="华文黑体"/>
                <a:ea typeface="华文黑体"/>
              </a:rPr>
              <a:t>①</a:t>
            </a:r>
            <a:r>
              <a:rPr lang="zh-CN" altLang="en-US" sz="2000" dirty="0">
                <a:latin typeface="华文黑体"/>
                <a:ea typeface="华文黑体"/>
              </a:rPr>
              <a:t>革新者</a:t>
            </a:r>
            <a:r>
              <a:rPr lang="en-US" altLang="zh-CN" sz="2000" dirty="0">
                <a:latin typeface="华文黑体"/>
                <a:ea typeface="华文黑体"/>
              </a:rPr>
              <a:t>.②</a:t>
            </a:r>
            <a:r>
              <a:rPr lang="zh-CN" altLang="en-US" sz="2000" dirty="0">
                <a:latin typeface="华文黑体"/>
                <a:ea typeface="华文黑体"/>
              </a:rPr>
              <a:t>早期接受者</a:t>
            </a:r>
            <a:r>
              <a:rPr lang="en-US" altLang="zh-CN" sz="2000" dirty="0">
                <a:latin typeface="华文黑体"/>
                <a:ea typeface="华文黑体"/>
              </a:rPr>
              <a:t>.③</a:t>
            </a:r>
            <a:r>
              <a:rPr lang="zh-CN" altLang="en-US" sz="2000" dirty="0">
                <a:latin typeface="华文黑体"/>
                <a:ea typeface="华文黑体"/>
              </a:rPr>
              <a:t>早期多数</a:t>
            </a:r>
            <a:r>
              <a:rPr lang="en-US" altLang="zh-CN" sz="2000" dirty="0" smtClean="0">
                <a:latin typeface="华文黑体"/>
                <a:ea typeface="华文黑体"/>
              </a:rPr>
              <a:t>.④</a:t>
            </a:r>
            <a:r>
              <a:rPr lang="zh-CN" altLang="en-US" sz="2000" dirty="0">
                <a:latin typeface="华文黑体"/>
                <a:ea typeface="华文黑体"/>
              </a:rPr>
              <a:t>后期多数</a:t>
            </a:r>
            <a:r>
              <a:rPr lang="en-US" altLang="zh-CN" sz="2000" dirty="0">
                <a:latin typeface="华文黑体"/>
                <a:ea typeface="华文黑体"/>
              </a:rPr>
              <a:t>.⑤</a:t>
            </a:r>
            <a:r>
              <a:rPr lang="zh-CN" altLang="en-US" sz="2000" dirty="0" smtClean="0">
                <a:latin typeface="华文黑体"/>
                <a:ea typeface="华文黑体"/>
              </a:rPr>
              <a:t>落</a:t>
            </a:r>
            <a:r>
              <a:rPr lang="zh-TW" altLang="en-US" sz="2000" dirty="0" smtClean="0">
                <a:latin typeface="华文黑体"/>
                <a:ea typeface="华文黑体"/>
              </a:rPr>
              <a:t>伍者</a:t>
            </a:r>
            <a:r>
              <a:rPr lang="en-US" altLang="zh-TW" sz="2000" dirty="0" smtClean="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五种接受者</a:t>
            </a:r>
            <a:r>
              <a:rPr lang="zh-CN" altLang="en-US" sz="2000" dirty="0" smtClean="0">
                <a:latin typeface="华文黑体"/>
                <a:ea typeface="华文黑体"/>
              </a:rPr>
              <a:t>不同的价值观</a:t>
            </a:r>
            <a:endParaRPr lang="en-US" altLang="zh-CN" sz="2000" dirty="0" smtClean="0">
              <a:latin typeface="华文黑体"/>
              <a:ea typeface="华文黑体"/>
            </a:endParaRPr>
          </a:p>
          <a:p>
            <a:pPr indent="627063"/>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革新者</a:t>
            </a:r>
            <a:r>
              <a:rPr lang="en-US" altLang="zh-CN" sz="2000" dirty="0">
                <a:latin typeface="华文黑体"/>
                <a:ea typeface="华文黑体"/>
              </a:rPr>
              <a:t>:</a:t>
            </a:r>
            <a:r>
              <a:rPr lang="zh-CN" altLang="en-US" sz="2000" dirty="0">
                <a:latin typeface="华文黑体"/>
                <a:ea typeface="华文黑体"/>
              </a:rPr>
              <a:t>具有冒险精神</a:t>
            </a:r>
            <a:r>
              <a:rPr lang="en-US" altLang="zh-CN" sz="2000" dirty="0">
                <a:latin typeface="华文黑体"/>
                <a:ea typeface="华文黑体"/>
              </a:rPr>
              <a:t>,</a:t>
            </a:r>
            <a:r>
              <a:rPr lang="zh-CN" altLang="en-US" sz="2000" dirty="0">
                <a:latin typeface="华文黑体"/>
                <a:ea typeface="华文黑体"/>
              </a:rPr>
              <a:t>他们在承担一定程度风险的前提下试用产品</a:t>
            </a:r>
            <a:r>
              <a:rPr lang="en-US" altLang="zh-CN" sz="2000" dirty="0" smtClean="0">
                <a:latin typeface="华文黑体"/>
                <a:ea typeface="华文黑体"/>
              </a:rPr>
              <a:t>.</a:t>
            </a:r>
            <a:r>
              <a:rPr lang="en-US" altLang="zh-CN" sz="2000" dirty="0">
                <a:latin typeface="华文黑体"/>
                <a:ea typeface="华文黑体"/>
              </a:rPr>
              <a:t> </a:t>
            </a:r>
            <a:endParaRPr lang="en-US" altLang="zh-CN" sz="2000" dirty="0" smtClean="0">
              <a:latin typeface="华文黑体"/>
              <a:ea typeface="华文黑体"/>
            </a:endParaRPr>
          </a:p>
          <a:p>
            <a:pPr marL="1084263" indent="-457200"/>
            <a:r>
              <a:rPr lang="en-US" altLang="zh-CN" sz="2000" dirty="0" smtClean="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早期接受者</a:t>
            </a:r>
            <a:r>
              <a:rPr lang="en-US" altLang="zh-CN" sz="2000" dirty="0">
                <a:latin typeface="华文黑体"/>
                <a:ea typeface="华文黑体"/>
              </a:rPr>
              <a:t>:</a:t>
            </a:r>
            <a:r>
              <a:rPr lang="zh-CN" altLang="en-US" sz="2000" dirty="0">
                <a:latin typeface="华文黑体"/>
                <a:ea typeface="华文黑体"/>
              </a:rPr>
              <a:t>受声望的引导</a:t>
            </a:r>
            <a:r>
              <a:rPr lang="en-US" altLang="zh-CN" sz="2000" dirty="0">
                <a:latin typeface="华文黑体"/>
                <a:ea typeface="华文黑体"/>
              </a:rPr>
              <a:t>,</a:t>
            </a:r>
            <a:r>
              <a:rPr lang="zh-CN" altLang="en-US" sz="2000" dirty="0">
                <a:latin typeface="华文黑体"/>
                <a:ea typeface="华文黑体"/>
              </a:rPr>
              <a:t>他们是自身所处社会的观念领导者</a:t>
            </a:r>
            <a:r>
              <a:rPr lang="en-US" altLang="zh-CN" sz="2000" dirty="0">
                <a:latin typeface="华文黑体"/>
                <a:ea typeface="华文黑体"/>
              </a:rPr>
              <a:t>,</a:t>
            </a:r>
            <a:r>
              <a:rPr lang="zh-CN" altLang="en-US" sz="2000" dirty="0">
                <a:latin typeface="华文黑体"/>
                <a:ea typeface="华文黑体"/>
              </a:rPr>
              <a:t>较早地但小心地</a:t>
            </a:r>
            <a:r>
              <a:rPr lang="zh-CN" altLang="en-US" sz="2000" dirty="0" smtClean="0">
                <a:latin typeface="华文黑体"/>
                <a:ea typeface="华文黑体"/>
              </a:rPr>
              <a:t>接受</a:t>
            </a:r>
            <a:r>
              <a:rPr lang="zh-CN" altLang="en-US" sz="2000" dirty="0">
                <a:latin typeface="华文黑体"/>
                <a:ea typeface="华文黑体"/>
              </a:rPr>
              <a:t>新概念</a:t>
            </a:r>
            <a:r>
              <a:rPr lang="en-US" altLang="zh-CN" sz="2000" dirty="0" smtClean="0">
                <a:latin typeface="华文黑体"/>
                <a:ea typeface="华文黑体"/>
              </a:rPr>
              <a:t>.</a:t>
            </a:r>
            <a:r>
              <a:rPr lang="en-US" altLang="zh-CN" sz="2000" dirty="0">
                <a:latin typeface="华文黑体"/>
                <a:ea typeface="华文黑体"/>
              </a:rPr>
              <a:t> </a:t>
            </a:r>
            <a:endParaRPr lang="en-US" altLang="zh-CN" sz="2000" dirty="0" smtClean="0">
              <a:latin typeface="华文黑体"/>
              <a:ea typeface="华文黑体"/>
            </a:endParaRPr>
          </a:p>
          <a:p>
            <a:pPr indent="627063"/>
            <a:r>
              <a:rPr lang="en-US" altLang="zh-CN" sz="2000" dirty="0" smtClean="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早期多数</a:t>
            </a:r>
            <a:r>
              <a:rPr lang="en-US" altLang="zh-CN" sz="2000" dirty="0">
                <a:latin typeface="华文黑体"/>
                <a:ea typeface="华文黑体"/>
              </a:rPr>
              <a:t>:</a:t>
            </a:r>
            <a:r>
              <a:rPr lang="zh-CN" altLang="en-US" sz="2000" dirty="0">
                <a:latin typeface="华文黑体"/>
                <a:ea typeface="华文黑体"/>
              </a:rPr>
              <a:t>深思熟虑者</a:t>
            </a:r>
            <a:r>
              <a:rPr lang="en-US" altLang="zh-CN" sz="2000" dirty="0">
                <a:latin typeface="华文黑体"/>
                <a:ea typeface="华文黑体"/>
              </a:rPr>
              <a:t>,</a:t>
            </a:r>
            <a:r>
              <a:rPr lang="zh-CN" altLang="en-US" sz="2000" dirty="0">
                <a:latin typeface="华文黑体"/>
                <a:ea typeface="华文黑体"/>
              </a:rPr>
              <a:t>这是个最大多数的群体</a:t>
            </a:r>
            <a:r>
              <a:rPr lang="en-US" altLang="zh-CN" sz="2000" dirty="0">
                <a:latin typeface="华文黑体"/>
                <a:ea typeface="华文黑体"/>
              </a:rPr>
              <a:t>,</a:t>
            </a:r>
            <a:r>
              <a:rPr lang="zh-CN" altLang="en-US" sz="2000" dirty="0">
                <a:latin typeface="华文黑体"/>
                <a:ea typeface="华文黑体"/>
              </a:rPr>
              <a:t>尽</a:t>
            </a:r>
            <a:r>
              <a:rPr lang="zh-CN" altLang="en-US" sz="2000" dirty="0" smtClean="0">
                <a:latin typeface="华文黑体"/>
                <a:ea typeface="华文黑体"/>
              </a:rPr>
              <a:t>管他们很少是领导</a:t>
            </a:r>
            <a:endParaRPr lang="en-US" altLang="zh-CN" sz="2000" dirty="0" smtClean="0">
              <a:latin typeface="华文黑体"/>
              <a:ea typeface="华文黑体"/>
            </a:endParaRPr>
          </a:p>
          <a:p>
            <a:pPr indent="627063"/>
            <a:r>
              <a:rPr lang="en-US" altLang="zh-CN" sz="2000" dirty="0">
                <a:latin typeface="华文黑体"/>
                <a:ea typeface="华文黑体"/>
              </a:rPr>
              <a:t> </a:t>
            </a:r>
            <a:r>
              <a:rPr lang="en-US" altLang="zh-CN" sz="2000" dirty="0" smtClean="0">
                <a:latin typeface="华文黑体"/>
                <a:ea typeface="华文黑体"/>
              </a:rPr>
              <a:t>       </a:t>
            </a:r>
            <a:r>
              <a:rPr lang="zh-CN" altLang="en-US" sz="2000" dirty="0" smtClean="0">
                <a:latin typeface="华文黑体"/>
                <a:ea typeface="华文黑体"/>
              </a:rPr>
              <a:t>者</a:t>
            </a:r>
            <a:r>
              <a:rPr lang="en-US" altLang="zh-CN" sz="2000" dirty="0">
                <a:latin typeface="华文黑体"/>
                <a:ea typeface="华文黑体"/>
              </a:rPr>
              <a:t>,</a:t>
            </a:r>
            <a:r>
              <a:rPr lang="zh-CN" altLang="en-US" sz="2000" dirty="0" smtClean="0">
                <a:latin typeface="华文黑体"/>
                <a:ea typeface="华文黑体"/>
              </a:rPr>
              <a:t>但他们在大部分人</a:t>
            </a:r>
            <a:r>
              <a:rPr lang="zh-CN" altLang="en-US" sz="2000" dirty="0">
                <a:latin typeface="华文黑体"/>
                <a:ea typeface="华文黑体"/>
              </a:rPr>
              <a:t>接受新概念之前做出行动</a:t>
            </a:r>
            <a:r>
              <a:rPr lang="en-US" altLang="zh-CN" sz="2000" dirty="0" smtClean="0">
                <a:latin typeface="华文黑体"/>
                <a:ea typeface="华文黑体"/>
              </a:rPr>
              <a:t>.</a:t>
            </a:r>
          </a:p>
          <a:p>
            <a:pPr indent="627063"/>
            <a:r>
              <a:rPr lang="en-US" altLang="zh-CN" sz="2000" dirty="0" smtClean="0">
                <a:latin typeface="华文黑体"/>
                <a:ea typeface="华文黑体"/>
              </a:rPr>
              <a:t>(</a:t>
            </a:r>
            <a:r>
              <a:rPr lang="zh-CN" altLang="en-US" sz="2000" dirty="0">
                <a:latin typeface="华文黑体"/>
                <a:ea typeface="华文黑体"/>
              </a:rPr>
              <a:t>４</a:t>
            </a:r>
            <a:r>
              <a:rPr lang="en-US" altLang="zh-CN" sz="2000" dirty="0">
                <a:latin typeface="华文黑体"/>
                <a:ea typeface="华文黑体"/>
              </a:rPr>
              <a:t>)</a:t>
            </a:r>
            <a:r>
              <a:rPr lang="zh-CN" altLang="en-US" sz="2000" dirty="0">
                <a:latin typeface="华文黑体"/>
                <a:ea typeface="华文黑体"/>
              </a:rPr>
              <a:t>后期多数</a:t>
            </a:r>
            <a:r>
              <a:rPr lang="en-US" altLang="zh-CN" sz="2000" dirty="0">
                <a:latin typeface="华文黑体"/>
                <a:ea typeface="华文黑体"/>
              </a:rPr>
              <a:t>:</a:t>
            </a:r>
            <a:r>
              <a:rPr lang="zh-CN" altLang="en-US" sz="2000" dirty="0">
                <a:latin typeface="华文黑体"/>
                <a:ea typeface="华文黑体"/>
              </a:rPr>
              <a:t>多疑</a:t>
            </a:r>
            <a:r>
              <a:rPr lang="en-US" altLang="zh-CN" sz="2000" dirty="0">
                <a:latin typeface="华文黑体"/>
                <a:ea typeface="华文黑体"/>
              </a:rPr>
              <a:t>,</a:t>
            </a:r>
            <a:r>
              <a:rPr lang="zh-CN" altLang="en-US" sz="2000" dirty="0">
                <a:latin typeface="华文黑体"/>
                <a:ea typeface="华文黑体"/>
              </a:rPr>
              <a:t>他们只有在绝大多数人试过之后才会接受一项革新</a:t>
            </a:r>
            <a:r>
              <a:rPr lang="en-US" altLang="zh-CN" sz="2000" dirty="0" smtClean="0">
                <a:latin typeface="华文黑体"/>
                <a:ea typeface="华文黑体"/>
              </a:rPr>
              <a:t>.</a:t>
            </a:r>
          </a:p>
          <a:p>
            <a:pPr indent="627063"/>
            <a:r>
              <a:rPr lang="en-US" altLang="zh-CN" sz="2000" dirty="0" smtClean="0">
                <a:latin typeface="华文黑体"/>
                <a:ea typeface="华文黑体"/>
              </a:rPr>
              <a:t>(</a:t>
            </a:r>
            <a:r>
              <a:rPr lang="zh-CN" altLang="en-US" sz="2000" dirty="0">
                <a:latin typeface="华文黑体"/>
                <a:ea typeface="华文黑体"/>
              </a:rPr>
              <a:t>５</a:t>
            </a:r>
            <a:r>
              <a:rPr lang="en-US" altLang="zh-CN" sz="2000" dirty="0">
                <a:latin typeface="华文黑体"/>
                <a:ea typeface="华文黑体"/>
              </a:rPr>
              <a:t>)</a:t>
            </a:r>
            <a:r>
              <a:rPr lang="zh-CN" altLang="en-US" sz="2000" dirty="0">
                <a:latin typeface="华文黑体"/>
                <a:ea typeface="华文黑体"/>
              </a:rPr>
              <a:t>落伍者</a:t>
            </a:r>
            <a:r>
              <a:rPr lang="en-US" altLang="zh-CN" sz="2000" dirty="0">
                <a:latin typeface="华文黑体"/>
                <a:ea typeface="华文黑体"/>
              </a:rPr>
              <a:t>:</a:t>
            </a:r>
            <a:r>
              <a:rPr lang="zh-CN" altLang="en-US" sz="2000" dirty="0">
                <a:latin typeface="华文黑体"/>
                <a:ea typeface="华文黑体"/>
              </a:rPr>
              <a:t>受传统观念束缚</a:t>
            </a:r>
            <a:r>
              <a:rPr lang="en-US" altLang="zh-CN" sz="2000" dirty="0">
                <a:latin typeface="华文黑体"/>
                <a:ea typeface="华文黑体"/>
              </a:rPr>
              <a:t>,</a:t>
            </a:r>
            <a:r>
              <a:rPr lang="zh-CN" altLang="en-US" sz="2000" dirty="0">
                <a:latin typeface="华文黑体"/>
                <a:ea typeface="华文黑体"/>
              </a:rPr>
              <a:t>一般来说老年人居多</a:t>
            </a:r>
            <a:r>
              <a:rPr lang="en-US" altLang="zh-CN" sz="2000" dirty="0">
                <a:latin typeface="华文黑体"/>
                <a:ea typeface="华文黑体"/>
              </a:rPr>
              <a:t>,</a:t>
            </a:r>
            <a:r>
              <a:rPr lang="zh-CN" altLang="en-US" sz="2000" dirty="0">
                <a:latin typeface="华文黑体"/>
                <a:ea typeface="华文黑体"/>
              </a:rPr>
              <a:t>他们对变化不放心</a:t>
            </a:r>
            <a:r>
              <a:rPr lang="en-US" altLang="zh-CN" sz="2000" dirty="0" smtClean="0">
                <a:latin typeface="华文黑体"/>
                <a:ea typeface="华文黑体"/>
              </a:rPr>
              <a:t>,</a:t>
            </a:r>
          </a:p>
          <a:p>
            <a:pPr indent="627063"/>
            <a:r>
              <a:rPr lang="en-US" altLang="zh-CN" sz="2000" dirty="0">
                <a:latin typeface="华文黑体"/>
                <a:ea typeface="华文黑体"/>
              </a:rPr>
              <a:t> </a:t>
            </a:r>
            <a:r>
              <a:rPr lang="en-US" altLang="zh-CN" sz="2000" dirty="0" smtClean="0">
                <a:latin typeface="华文黑体"/>
                <a:ea typeface="华文黑体"/>
              </a:rPr>
              <a:t>     </a:t>
            </a:r>
            <a:r>
              <a:rPr lang="zh-CN" altLang="en-US" sz="2000" dirty="0" smtClean="0">
                <a:latin typeface="华文黑体"/>
                <a:ea typeface="华文黑体"/>
              </a:rPr>
              <a:t>只有一项革新已慢慢变成传统之后才会接受它</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3213156215"/>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698722" cy="584776"/>
          </a:xfrm>
          <a:prstGeom prst="rect">
            <a:avLst/>
          </a:prstGeom>
        </p:spPr>
        <p:txBody>
          <a:bodyPr wrap="none">
            <a:spAutoFit/>
          </a:bodyPr>
          <a:lstStyle/>
          <a:p>
            <a:r>
              <a:rPr lang="zh-CN" altLang="en-US" sz="3200" dirty="0">
                <a:solidFill>
                  <a:srgbClr val="17695D"/>
                </a:solidFill>
                <a:latin typeface="华文黑体"/>
                <a:ea typeface="华文黑体"/>
              </a:rPr>
              <a:t>新产品的购买者决策过程</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89467" y="628911"/>
            <a:ext cx="8348133" cy="3847207"/>
          </a:xfrm>
          <a:prstGeom prst="rect">
            <a:avLst/>
          </a:prstGeom>
          <a:noFill/>
        </p:spPr>
        <p:txBody>
          <a:bodyPr wrap="square" rtlCol="0">
            <a:spAutoFit/>
          </a:bodyPr>
          <a:lstStyle/>
          <a:p>
            <a:r>
              <a:rPr lang="zh-CN" altLang="en-US" sz="2400" dirty="0">
                <a:latin typeface="华文黑体"/>
                <a:ea typeface="华文黑体"/>
              </a:rPr>
              <a:t>三、产品特征对接受率的影响</a:t>
            </a:r>
          </a:p>
          <a:p>
            <a:pPr indent="541338"/>
            <a:r>
              <a:rPr lang="zh-CN" altLang="en-US" sz="2000" dirty="0">
                <a:latin typeface="华文黑体"/>
                <a:ea typeface="华文黑体"/>
              </a:rPr>
              <a:t>新产品的特征影响它的接受率</a:t>
            </a:r>
            <a:r>
              <a:rPr lang="en-US" altLang="zh-CN" sz="2000" dirty="0">
                <a:latin typeface="华文黑体"/>
                <a:ea typeface="华文黑体"/>
              </a:rPr>
              <a:t>.</a:t>
            </a:r>
            <a:r>
              <a:rPr lang="zh-CN" altLang="en-US" sz="2000" dirty="0">
                <a:latin typeface="华文黑体"/>
                <a:ea typeface="华文黑体"/>
              </a:rPr>
              <a:t>有些产品一夜之间就被人接受了</a:t>
            </a:r>
            <a:r>
              <a:rPr lang="en-US" altLang="zh-CN" sz="2000" dirty="0">
                <a:latin typeface="华文黑体"/>
                <a:ea typeface="华文黑体"/>
              </a:rPr>
              <a:t>,</a:t>
            </a:r>
            <a:r>
              <a:rPr lang="zh-CN" altLang="en-US" sz="2000" dirty="0" smtClean="0">
                <a:latin typeface="华文黑体"/>
                <a:ea typeface="华文黑体"/>
              </a:rPr>
              <a:t>而有些产品经过很长时间才被人</a:t>
            </a:r>
            <a:r>
              <a:rPr lang="zh-CN" altLang="en-US" sz="2000" dirty="0">
                <a:latin typeface="华文黑体"/>
                <a:ea typeface="华文黑体"/>
              </a:rPr>
              <a:t>接受</a:t>
            </a:r>
            <a:r>
              <a:rPr lang="en-US" altLang="zh-CN" sz="2000" dirty="0">
                <a:latin typeface="华文黑体"/>
                <a:ea typeface="华文黑体"/>
              </a:rPr>
              <a:t>.</a:t>
            </a:r>
            <a:r>
              <a:rPr lang="zh-CN" altLang="en-US" sz="2000" dirty="0">
                <a:latin typeface="华文黑体"/>
                <a:ea typeface="华文黑体"/>
              </a:rPr>
              <a:t>一项革新的五个特征对它的接受率影响很大</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比较优势</a:t>
            </a:r>
            <a:r>
              <a:rPr lang="en-US" altLang="zh-CN" sz="2000" dirty="0">
                <a:latin typeface="华文黑体"/>
                <a:ea typeface="华文黑体"/>
              </a:rPr>
              <a:t>:</a:t>
            </a:r>
            <a:r>
              <a:rPr lang="zh-CN" altLang="en-US" sz="2000" dirty="0">
                <a:latin typeface="华文黑体"/>
                <a:ea typeface="华文黑体"/>
              </a:rPr>
              <a:t>一项革新与现有产品相比的优势</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和谐程度</a:t>
            </a:r>
            <a:r>
              <a:rPr lang="en-US" altLang="zh-CN" sz="2000" dirty="0">
                <a:latin typeface="华文黑体"/>
                <a:ea typeface="华文黑体"/>
              </a:rPr>
              <a:t>:</a:t>
            </a:r>
            <a:r>
              <a:rPr lang="zh-CN" altLang="en-US" sz="2000" dirty="0">
                <a:latin typeface="华文黑体"/>
                <a:ea typeface="华文黑体"/>
              </a:rPr>
              <a:t>一项革新与潜在的消费者的价值观和经历的适合程度</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复杂性</a:t>
            </a:r>
            <a:r>
              <a:rPr lang="en-US" altLang="zh-CN" sz="2000" dirty="0">
                <a:latin typeface="华文黑体"/>
                <a:ea typeface="华文黑体"/>
              </a:rPr>
              <a:t>:</a:t>
            </a:r>
            <a:r>
              <a:rPr lang="zh-CN" altLang="en-US" sz="2000" dirty="0">
                <a:latin typeface="华文黑体"/>
                <a:ea typeface="华文黑体"/>
              </a:rPr>
              <a:t>一项革新在理解和使用方面的困难程度</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４</a:t>
            </a:r>
            <a:r>
              <a:rPr lang="en-US" altLang="zh-CN" sz="2000" dirty="0">
                <a:latin typeface="华文黑体"/>
                <a:ea typeface="华文黑体"/>
              </a:rPr>
              <a:t>)</a:t>
            </a:r>
            <a:r>
              <a:rPr lang="zh-CN" altLang="en-US" sz="2000" dirty="0">
                <a:latin typeface="华文黑体"/>
                <a:ea typeface="华文黑体"/>
              </a:rPr>
              <a:t>可分割性</a:t>
            </a:r>
            <a:r>
              <a:rPr lang="en-US" altLang="zh-CN" sz="2000" dirty="0">
                <a:latin typeface="华文黑体"/>
                <a:ea typeface="华文黑体"/>
              </a:rPr>
              <a:t>:</a:t>
            </a:r>
            <a:r>
              <a:rPr lang="zh-CN" altLang="en-US" sz="2000" dirty="0">
                <a:latin typeface="华文黑体"/>
                <a:ea typeface="华文黑体"/>
              </a:rPr>
              <a:t>一项革新能被部分试用的程度</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５</a:t>
            </a:r>
            <a:r>
              <a:rPr lang="en-US" altLang="zh-CN" sz="2000" dirty="0">
                <a:latin typeface="华文黑体"/>
                <a:ea typeface="华文黑体"/>
              </a:rPr>
              <a:t>)</a:t>
            </a:r>
            <a:r>
              <a:rPr lang="zh-CN" altLang="en-US" sz="2000" dirty="0">
                <a:latin typeface="华文黑体"/>
                <a:ea typeface="华文黑体"/>
              </a:rPr>
              <a:t>可沟通性</a:t>
            </a:r>
            <a:r>
              <a:rPr lang="en-US" altLang="zh-CN" sz="2000" dirty="0">
                <a:latin typeface="华文黑体"/>
                <a:ea typeface="华文黑体"/>
              </a:rPr>
              <a:t>:</a:t>
            </a:r>
            <a:r>
              <a:rPr lang="zh-CN" altLang="en-US" sz="2000" dirty="0">
                <a:latin typeface="华文黑体"/>
                <a:ea typeface="华文黑体"/>
              </a:rPr>
              <a:t>革新利用的结果可能被观察、说明的程度</a:t>
            </a:r>
            <a:r>
              <a:rPr lang="en-US" altLang="zh-CN" sz="2000" dirty="0">
                <a:latin typeface="华文黑体"/>
                <a:ea typeface="华文黑体"/>
              </a:rPr>
              <a:t>.</a:t>
            </a:r>
          </a:p>
          <a:p>
            <a:pPr indent="541338"/>
            <a:r>
              <a:rPr lang="zh-CN" altLang="en-US" sz="2000" dirty="0">
                <a:latin typeface="华文黑体"/>
                <a:ea typeface="华文黑体"/>
              </a:rPr>
              <a:t>其他一些特征也会影响接受率</a:t>
            </a:r>
            <a:r>
              <a:rPr lang="en-US" altLang="zh-CN" sz="2000" dirty="0">
                <a:latin typeface="华文黑体"/>
                <a:ea typeface="华文黑体"/>
              </a:rPr>
              <a:t>,</a:t>
            </a:r>
            <a:r>
              <a:rPr lang="zh-CN" altLang="en-US" sz="2000" dirty="0">
                <a:latin typeface="华文黑体"/>
                <a:ea typeface="华文黑体"/>
              </a:rPr>
              <a:t>例如初始和维持费用</a:t>
            </a:r>
            <a:r>
              <a:rPr lang="en-US" altLang="zh-CN" sz="2000" dirty="0">
                <a:latin typeface="华文黑体"/>
                <a:ea typeface="华文黑体"/>
              </a:rPr>
              <a:t>,</a:t>
            </a:r>
            <a:r>
              <a:rPr lang="zh-CN" altLang="en-US" sz="2000" dirty="0">
                <a:latin typeface="华文黑体"/>
                <a:ea typeface="华文黑体"/>
              </a:rPr>
              <a:t>风险与不确定性</a:t>
            </a:r>
            <a:r>
              <a:rPr lang="en-US" altLang="zh-CN" sz="2000" dirty="0">
                <a:latin typeface="华文黑体"/>
                <a:ea typeface="华文黑体"/>
              </a:rPr>
              <a:t>,</a:t>
            </a:r>
            <a:r>
              <a:rPr lang="zh-CN" altLang="en-US" sz="2000" dirty="0">
                <a:latin typeface="华文黑体"/>
                <a:ea typeface="华文黑体"/>
              </a:rPr>
              <a:t>以及社会</a:t>
            </a:r>
            <a:r>
              <a:rPr lang="zh-CN" altLang="en-US" sz="2000" dirty="0" smtClean="0">
                <a:latin typeface="华文黑体"/>
                <a:ea typeface="华文黑体"/>
              </a:rPr>
              <a:t>支持程度</a:t>
            </a:r>
            <a:r>
              <a:rPr lang="en-US" altLang="zh-CN" sz="2000" dirty="0">
                <a:latin typeface="华文黑体"/>
                <a:ea typeface="华文黑体"/>
              </a:rPr>
              <a:t>.</a:t>
            </a:r>
            <a:r>
              <a:rPr lang="zh-CN" altLang="en-US" sz="2000" dirty="0">
                <a:latin typeface="华文黑体"/>
                <a:ea typeface="华文黑体"/>
              </a:rPr>
              <a:t>新产品的营销人员应在开发新产品和制订营销计划时调查所有这些因素</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4072653450"/>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F:\360云盘\02-个人资料\！PPT图片及版面资源\06-PPT精选插图\03-人物\20120208165810751075.jpg"/>
          <p:cNvPicPr>
            <a:picLocks noChangeAspect="1" noChangeArrowheads="1"/>
          </p:cNvPicPr>
          <p:nvPr/>
        </p:nvPicPr>
        <p:blipFill>
          <a:blip r:embed="rId3">
            <a:lum bright="70000" contrast="-70000"/>
            <a:extLst>
              <a:ext uri="{BEBA8EAE-BF5A-486C-A8C5-ECC9F3942E4B}">
                <a14:imgProps xmlns:a14="http://schemas.microsoft.com/office/drawing/2010/main">
                  <a14:imgLayer r:embed="rId4">
                    <a14:imgEffect>
                      <a14:colorTemperature colorTemp="4700"/>
                    </a14:imgEffect>
                    <a14:imgEffect>
                      <a14:saturation sat="33000"/>
                    </a14:imgEffect>
                  </a14:imgLayer>
                </a14:imgProps>
              </a:ext>
              <a:ext uri="{28A0092B-C50C-407E-A947-70E740481C1C}">
                <a14:useLocalDpi xmlns:a14="http://schemas.microsoft.com/office/drawing/2010/main"/>
              </a:ext>
            </a:extLst>
          </a:blip>
          <a:srcRect/>
          <a:stretch>
            <a:fillRect/>
          </a:stretch>
        </p:blipFill>
        <p:spPr bwMode="auto">
          <a:xfrm>
            <a:off x="-1" y="-114303"/>
            <a:ext cx="8232331" cy="548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等腰三角形 6"/>
          <p:cNvSpPr/>
          <p:nvPr/>
        </p:nvSpPr>
        <p:spPr>
          <a:xfrm rot="16200000">
            <a:off x="3893089" y="-94714"/>
            <a:ext cx="5473699" cy="5434523"/>
          </a:xfrm>
          <a:custGeom>
            <a:avLst/>
            <a:gdLst/>
            <a:ahLst/>
            <a:cxnLst/>
            <a:rect l="l" t="t" r="r" b="b"/>
            <a:pathLst>
              <a:path w="3580081" h="5237125">
                <a:moveTo>
                  <a:pt x="3580081" y="443593"/>
                </a:moveTo>
                <a:lnTo>
                  <a:pt x="3580081" y="5237125"/>
                </a:lnTo>
                <a:lnTo>
                  <a:pt x="0" y="5237125"/>
                </a:lnTo>
                <a:lnTo>
                  <a:pt x="0" y="0"/>
                </a:lnTo>
                <a:close/>
              </a:path>
            </a:pathLst>
          </a:custGeom>
          <a:solidFill>
            <a:srgbClr val="45C1A4"/>
          </a:solidFill>
          <a:ln w="2540">
            <a:noFill/>
          </a:ln>
          <a:effectLst>
            <a:outerShdw blurRad="88900" dist="50800" dir="10800000" algn="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矩形 9"/>
          <p:cNvSpPr/>
          <p:nvPr/>
        </p:nvSpPr>
        <p:spPr>
          <a:xfrm flipV="1">
            <a:off x="0" y="-114300"/>
            <a:ext cx="847728" cy="5473698"/>
          </a:xfrm>
          <a:custGeom>
            <a:avLst/>
            <a:gdLst/>
            <a:ahLst/>
            <a:cxnLst/>
            <a:rect l="l" t="t" r="r" b="b"/>
            <a:pathLst>
              <a:path w="847728" h="3580082">
                <a:moveTo>
                  <a:pt x="0" y="3580082"/>
                </a:moveTo>
                <a:lnTo>
                  <a:pt x="847728" y="3580082"/>
                </a:lnTo>
                <a:lnTo>
                  <a:pt x="404135" y="0"/>
                </a:lnTo>
                <a:lnTo>
                  <a:pt x="0" y="0"/>
                </a:lnTo>
                <a:close/>
              </a:path>
            </a:pathLst>
          </a:custGeom>
          <a:solidFill>
            <a:srgbClr val="45C1A4"/>
          </a:solidFill>
          <a:ln w="2540">
            <a:noFill/>
          </a:ln>
          <a:effectLst>
            <a:outerShdw blurRad="76200" dist="381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标题 1"/>
          <p:cNvSpPr txBox="1"/>
          <p:nvPr/>
        </p:nvSpPr>
        <p:spPr>
          <a:xfrm>
            <a:off x="5482290" y="1517934"/>
            <a:ext cx="2510243" cy="1326866"/>
          </a:xfrm>
          <a:prstGeom prst="rect">
            <a:avLst/>
          </a:prstGeom>
        </p:spPr>
        <p:txBody>
          <a:bodyPr vert="horz" lIns="0" tIns="0" rIns="0" bIns="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zh-CN" altLang="en-US" b="1" spc="300" dirty="0" smtClean="0">
                <a:solidFill>
                  <a:schemeClr val="bg1"/>
                </a:solidFill>
                <a:latin typeface="微软雅黑" panose="020B0503020204020204" pitchFamily="34" charset="-122"/>
                <a:ea typeface="微软雅黑" panose="020B0503020204020204" pitchFamily="34" charset="-122"/>
              </a:rPr>
              <a:t>本章结束</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right)">
                                      <p:cBhvr>
                                        <p:cTn id="16" dur="500"/>
                                        <p:tgtEl>
                                          <p:spTgt spid="10"/>
                                        </p:tgtEl>
                                      </p:cBhvr>
                                    </p:animEffect>
                                  </p:childTnLst>
                                </p:cTn>
                              </p:par>
                            </p:childTnLst>
                          </p:cTn>
                        </p:par>
                        <p:par>
                          <p:cTn id="17" fill="hold">
                            <p:stCondLst>
                              <p:cond delay="1000"/>
                            </p:stCondLst>
                            <p:childTnLst>
                              <p:par>
                                <p:cTn id="18" presetID="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0-#ppt_w/2"/>
                                          </p:val>
                                        </p:tav>
                                        <p:tav tm="100000">
                                          <p:val>
                                            <p:strVal val="#ppt_x"/>
                                          </p:val>
                                        </p:tav>
                                      </p:tavLst>
                                    </p:anim>
                                    <p:anim calcmode="lin" valueType="num">
                                      <p:cBhvr additive="base">
                                        <p:cTn id="21"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3867036" y="1986009"/>
            <a:ext cx="3070071"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消费者行为模式</a:t>
            </a:r>
          </a:p>
        </p:txBody>
      </p:sp>
      <p:sp>
        <p:nvSpPr>
          <p:cNvPr id="8" name="矩形 7"/>
          <p:cNvSpPr/>
          <p:nvPr/>
        </p:nvSpPr>
        <p:spPr>
          <a:xfrm>
            <a:off x="4577102"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第一节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1789962691"/>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070071" cy="1077218"/>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消费者行为模式</a:t>
            </a:r>
          </a:p>
          <a:p>
            <a:endParaRPr lang="zh-CN" altLang="en-US" sz="3200"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pic>
        <p:nvPicPr>
          <p:cNvPr id="2" name="图片 1"/>
          <p:cNvPicPr>
            <a:picLocks noChangeAspect="1"/>
          </p:cNvPicPr>
          <p:nvPr/>
        </p:nvPicPr>
        <p:blipFill>
          <a:blip r:embed="rId4"/>
          <a:stretch>
            <a:fillRect/>
          </a:stretch>
        </p:blipFill>
        <p:spPr>
          <a:xfrm>
            <a:off x="2362200" y="2438400"/>
            <a:ext cx="4486551" cy="2768600"/>
          </a:xfrm>
          <a:prstGeom prst="rect">
            <a:avLst/>
          </a:prstGeom>
        </p:spPr>
      </p:pic>
      <p:sp>
        <p:nvSpPr>
          <p:cNvPr id="5" name="文本框 4"/>
          <p:cNvSpPr txBox="1"/>
          <p:nvPr/>
        </p:nvSpPr>
        <p:spPr>
          <a:xfrm>
            <a:off x="575734" y="893667"/>
            <a:ext cx="7958666" cy="1692771"/>
          </a:xfrm>
          <a:prstGeom prst="rect">
            <a:avLst/>
          </a:prstGeom>
          <a:noFill/>
        </p:spPr>
        <p:txBody>
          <a:bodyPr wrap="square" rtlCol="0">
            <a:spAutoFit/>
          </a:bodyPr>
          <a:lstStyle/>
          <a:p>
            <a:pPr indent="541338"/>
            <a:r>
              <a:rPr lang="zh-CN" altLang="en-US" sz="2400" dirty="0">
                <a:latin typeface="华文黑体"/>
                <a:ea typeface="华文黑体"/>
              </a:rPr>
              <a:t>什么是消费者购买行为</a:t>
            </a:r>
            <a:r>
              <a:rPr lang="en-US" altLang="zh-CN" sz="2400" dirty="0">
                <a:latin typeface="华文黑体"/>
                <a:ea typeface="华文黑体"/>
              </a:rPr>
              <a:t>? </a:t>
            </a:r>
            <a:r>
              <a:rPr lang="zh-CN" altLang="en-US" sz="2000" dirty="0">
                <a:latin typeface="华文黑体"/>
                <a:ea typeface="华文黑体"/>
              </a:rPr>
              <a:t>消费者购买行为主要指最终消费者的购买行为</a:t>
            </a:r>
            <a:r>
              <a:rPr lang="en-US" altLang="zh-CN" sz="2000" dirty="0">
                <a:latin typeface="华文黑体"/>
                <a:ea typeface="华文黑体"/>
              </a:rPr>
              <a:t>—</a:t>
            </a:r>
            <a:r>
              <a:rPr lang="en-US" altLang="zh-CN" sz="2000" dirty="0" smtClean="0">
                <a:latin typeface="华文黑体"/>
                <a:ea typeface="华文黑体"/>
              </a:rPr>
              <a:t>—</a:t>
            </a:r>
            <a:r>
              <a:rPr lang="zh-CN" altLang="en-US" sz="2000" dirty="0" smtClean="0">
                <a:latin typeface="华文黑体"/>
                <a:ea typeface="华文黑体"/>
              </a:rPr>
              <a:t>为个人消费而购买商品及服务</a:t>
            </a:r>
            <a:r>
              <a:rPr lang="zh-CN" altLang="en-US" sz="2000" dirty="0">
                <a:latin typeface="华文黑体"/>
                <a:ea typeface="华文黑体"/>
              </a:rPr>
              <a:t>的个人和家庭</a:t>
            </a:r>
            <a:r>
              <a:rPr lang="en-US" altLang="zh-CN" sz="2000" dirty="0">
                <a:latin typeface="华文黑体"/>
                <a:ea typeface="华文黑体"/>
              </a:rPr>
              <a:t>.</a:t>
            </a:r>
            <a:r>
              <a:rPr lang="zh-CN" altLang="en-US" sz="2000" dirty="0">
                <a:latin typeface="华文黑体"/>
                <a:ea typeface="华文黑体"/>
              </a:rPr>
              <a:t>所有最终消费者一起构成了消费者市场</a:t>
            </a:r>
            <a:r>
              <a:rPr lang="en-US" altLang="zh-CN" sz="2000" dirty="0">
                <a:latin typeface="华文黑体"/>
                <a:ea typeface="华文黑体"/>
              </a:rPr>
              <a:t>.</a:t>
            </a:r>
            <a:r>
              <a:rPr lang="zh-CN" altLang="en-US" sz="2000" dirty="0">
                <a:latin typeface="华文黑体"/>
                <a:ea typeface="华文黑体"/>
              </a:rPr>
              <a:t>世界</a:t>
            </a:r>
            <a:r>
              <a:rPr lang="zh-CN" altLang="en-US" sz="2000" dirty="0" smtClean="0">
                <a:latin typeface="华文黑体"/>
                <a:ea typeface="华文黑体"/>
              </a:rPr>
              <a:t>各地的消费者在</a:t>
            </a:r>
            <a:r>
              <a:rPr lang="zh-CN" altLang="en-US" sz="2000" dirty="0">
                <a:latin typeface="华文黑体"/>
                <a:ea typeface="华文黑体"/>
              </a:rPr>
              <a:t>年龄、收入、教育水平、品位方面差异很大</a:t>
            </a:r>
            <a:r>
              <a:rPr lang="en-US" altLang="zh-CN" sz="2000" dirty="0">
                <a:latin typeface="华文黑体"/>
                <a:ea typeface="华文黑体"/>
              </a:rPr>
              <a:t>,</a:t>
            </a:r>
            <a:r>
              <a:rPr lang="zh-CN" altLang="en-US" sz="2000" dirty="0">
                <a:latin typeface="华文黑体"/>
                <a:ea typeface="华文黑体"/>
              </a:rPr>
              <a:t>他们购买的产品与服务也千差万别</a:t>
            </a:r>
            <a:r>
              <a:rPr lang="en-US" altLang="zh-CN" sz="2000" dirty="0">
                <a:latin typeface="华文黑体"/>
                <a:ea typeface="华文黑体"/>
              </a:rPr>
              <a:t>.</a:t>
            </a:r>
            <a:r>
              <a:rPr lang="zh-CN" altLang="en-US" sz="2000" dirty="0" smtClean="0">
                <a:latin typeface="华文黑体"/>
                <a:ea typeface="华文黑体"/>
              </a:rPr>
              <a:t>这些</a:t>
            </a:r>
            <a:r>
              <a:rPr lang="zh-CN" altLang="en-US" sz="2000" dirty="0">
                <a:latin typeface="华文黑体"/>
                <a:ea typeface="华文黑体"/>
              </a:rPr>
              <a:t>不同的消费者根据一系列有差异的因素来决定他们购买不同的产品</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2568100832"/>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3579169" y="2070675"/>
            <a:ext cx="4288353"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影响消费者行为的因素</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67922" y="604464"/>
            <a:ext cx="151107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第二节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2744652806"/>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288353" cy="584776"/>
          </a:xfrm>
          <a:prstGeom prst="rect">
            <a:avLst/>
          </a:prstGeom>
        </p:spPr>
        <p:txBody>
          <a:bodyPr wrap="none">
            <a:spAutoFit/>
          </a:bodyPr>
          <a:lstStyle/>
          <a:p>
            <a:r>
              <a:rPr lang="zh-CN" altLang="en-US" sz="3200" dirty="0">
                <a:solidFill>
                  <a:srgbClr val="17695D"/>
                </a:solidFill>
                <a:latin typeface="华文黑体"/>
                <a:ea typeface="华文黑体"/>
              </a:rPr>
              <a:t>影响消费者行为的因素</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3" y="662776"/>
            <a:ext cx="8466667" cy="4585871"/>
          </a:xfrm>
          <a:prstGeom prst="rect">
            <a:avLst/>
          </a:prstGeom>
          <a:noFill/>
        </p:spPr>
        <p:txBody>
          <a:bodyPr wrap="square" rtlCol="0">
            <a:spAutoFit/>
          </a:bodyPr>
          <a:lstStyle/>
          <a:p>
            <a:pPr indent="541338"/>
            <a:r>
              <a:rPr lang="zh-CN" altLang="en-US" sz="2400" dirty="0">
                <a:latin typeface="华文黑体"/>
                <a:ea typeface="华文黑体"/>
              </a:rPr>
              <a:t>影响消费者行为的因素主要有文化因素、社会因素、个人因素和心理因素</a:t>
            </a:r>
            <a:r>
              <a:rPr lang="en-US" altLang="zh-CN" sz="2400" dirty="0" smtClean="0">
                <a:latin typeface="华文黑体"/>
                <a:ea typeface="华文黑体"/>
              </a:rPr>
              <a:t>.</a:t>
            </a:r>
          </a:p>
          <a:p>
            <a:pPr indent="541338"/>
            <a:r>
              <a:rPr lang="zh-CN" altLang="en-US" sz="2400" dirty="0" smtClean="0">
                <a:latin typeface="华文黑体"/>
                <a:ea typeface="华文黑体"/>
              </a:rPr>
              <a:t>一</a:t>
            </a:r>
            <a:r>
              <a:rPr lang="zh-CN" altLang="en-US" sz="2400" dirty="0">
                <a:latin typeface="华文黑体"/>
                <a:ea typeface="华文黑体"/>
              </a:rPr>
              <a:t>、文化因素</a:t>
            </a:r>
          </a:p>
          <a:p>
            <a:pPr indent="541338"/>
            <a:r>
              <a:rPr lang="zh-CN" altLang="en-US" sz="2000" dirty="0">
                <a:latin typeface="华文黑体"/>
                <a:ea typeface="华文黑体"/>
              </a:rPr>
              <a:t>文化因素在消费者行为中起着最广泛、最深刻的影响</a:t>
            </a:r>
            <a:r>
              <a:rPr lang="en-US" altLang="zh-CN" sz="2000" dirty="0">
                <a:latin typeface="华文黑体"/>
                <a:ea typeface="华文黑体"/>
              </a:rPr>
              <a:t>.</a:t>
            </a:r>
            <a:r>
              <a:rPr lang="zh-CN" altLang="en-US" sz="2000" dirty="0">
                <a:latin typeface="华文黑体"/>
                <a:ea typeface="华文黑体"/>
              </a:rPr>
              <a:t>营销者需要了解消费者的文化</a:t>
            </a:r>
            <a:r>
              <a:rPr lang="zh-CN" altLang="en-US" sz="2000" dirty="0" smtClean="0">
                <a:latin typeface="华文黑体"/>
                <a:ea typeface="华文黑体"/>
              </a:rPr>
              <a:t>、亚文化及</a:t>
            </a:r>
            <a:r>
              <a:rPr lang="zh-CN" altLang="en-US" sz="2000" dirty="0">
                <a:latin typeface="华文黑体"/>
                <a:ea typeface="华文黑体"/>
              </a:rPr>
              <a:t>社会阶层所起的作用</a:t>
            </a:r>
            <a:r>
              <a:rPr lang="en-US" altLang="zh-CN" sz="2000" dirty="0" smtClean="0">
                <a:latin typeface="华文黑体"/>
                <a:ea typeface="华文黑体"/>
              </a:rPr>
              <a:t>.</a:t>
            </a:r>
          </a:p>
          <a:p>
            <a:pPr marL="541338" indent="542925"/>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文化</a:t>
            </a:r>
          </a:p>
          <a:p>
            <a:pPr marL="541338" indent="542925"/>
            <a:r>
              <a:rPr lang="zh-CN" altLang="en-US" sz="2000" dirty="0">
                <a:latin typeface="华文黑体"/>
                <a:ea typeface="华文黑体"/>
              </a:rPr>
              <a:t>文化是指某一特定社会的价值观、行为准则的集合</a:t>
            </a:r>
            <a:r>
              <a:rPr lang="en-US" altLang="zh-CN" sz="2000" dirty="0">
                <a:latin typeface="华文黑体"/>
                <a:ea typeface="华文黑体"/>
              </a:rPr>
              <a:t>.</a:t>
            </a:r>
            <a:r>
              <a:rPr lang="zh-CN" altLang="en-US" sz="2000" dirty="0">
                <a:latin typeface="华文黑体"/>
                <a:ea typeface="华文黑体"/>
              </a:rPr>
              <a:t>文化是引发人们的愿望及行为</a:t>
            </a:r>
            <a:r>
              <a:rPr lang="zh-CN" altLang="en-US" sz="2000" dirty="0" smtClean="0">
                <a:latin typeface="华文黑体"/>
                <a:ea typeface="华文黑体"/>
              </a:rPr>
              <a:t>的最根本</a:t>
            </a:r>
            <a:r>
              <a:rPr lang="zh-CN" altLang="en-US" sz="2000" dirty="0">
                <a:latin typeface="华文黑体"/>
                <a:ea typeface="华文黑体"/>
              </a:rPr>
              <a:t>原因</a:t>
            </a:r>
            <a:r>
              <a:rPr lang="en-US" altLang="zh-CN" sz="2000" dirty="0" smtClean="0">
                <a:latin typeface="华文黑体"/>
                <a:ea typeface="华文黑体"/>
              </a:rPr>
              <a:t>.</a:t>
            </a:r>
          </a:p>
          <a:p>
            <a:pPr marL="541338" indent="542925"/>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亚文化</a:t>
            </a:r>
          </a:p>
          <a:p>
            <a:pPr marL="541338" indent="542925"/>
            <a:r>
              <a:rPr lang="zh-CN" altLang="en-US" sz="2000" dirty="0">
                <a:latin typeface="华文黑体"/>
                <a:ea typeface="华文黑体"/>
              </a:rPr>
              <a:t>亚文化是指在整体文化范围之内由具有共同生活经历和环境形成的具有共同价值观</a:t>
            </a:r>
            <a:r>
              <a:rPr lang="zh-CN" altLang="en-US" sz="2000" dirty="0" smtClean="0">
                <a:latin typeface="华文黑体"/>
                <a:ea typeface="华文黑体"/>
              </a:rPr>
              <a:t>的人</a:t>
            </a:r>
            <a:r>
              <a:rPr lang="zh-CN" altLang="en-US" sz="2000" dirty="0">
                <a:latin typeface="华文黑体"/>
                <a:ea typeface="华文黑体"/>
              </a:rPr>
              <a:t>群组成</a:t>
            </a:r>
            <a:r>
              <a:rPr lang="en-US" altLang="zh-CN" sz="2000" dirty="0">
                <a:latin typeface="华文黑体"/>
                <a:ea typeface="华文黑体"/>
              </a:rPr>
              <a:t>,</a:t>
            </a:r>
            <a:r>
              <a:rPr lang="zh-CN" altLang="en-US" sz="2000" dirty="0">
                <a:latin typeface="华文黑体"/>
                <a:ea typeface="华文黑体"/>
              </a:rPr>
              <a:t>是局部的文化现象</a:t>
            </a:r>
            <a:r>
              <a:rPr lang="en-US" altLang="zh-CN" sz="2000" dirty="0" smtClean="0">
                <a:latin typeface="华文黑体"/>
                <a:ea typeface="华文黑体"/>
              </a:rPr>
              <a:t>.</a:t>
            </a:r>
          </a:p>
          <a:p>
            <a:pPr marL="541338" indent="542925"/>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社会阶层</a:t>
            </a:r>
          </a:p>
          <a:p>
            <a:pPr marL="541338" indent="542925"/>
            <a:r>
              <a:rPr lang="zh-CN" altLang="en-US" sz="2000" dirty="0">
                <a:latin typeface="华文黑体"/>
                <a:ea typeface="华文黑体"/>
              </a:rPr>
              <a:t>社会阶层与阶级的概念是不一样的</a:t>
            </a:r>
            <a:r>
              <a:rPr lang="en-US" altLang="zh-CN" sz="2000" dirty="0">
                <a:latin typeface="华文黑体"/>
                <a:ea typeface="华文黑体"/>
              </a:rPr>
              <a:t>.</a:t>
            </a:r>
            <a:r>
              <a:rPr lang="zh-CN" altLang="en-US" sz="2000" dirty="0">
                <a:latin typeface="华文黑体"/>
                <a:ea typeface="华文黑体"/>
              </a:rPr>
              <a:t>社会阶层是指一个社会相对稳定和有序的分类</a:t>
            </a:r>
            <a:r>
              <a:rPr lang="en-US" altLang="zh-CN" sz="2000" dirty="0" smtClean="0">
                <a:latin typeface="华文黑体"/>
                <a:ea typeface="华文黑体"/>
              </a:rPr>
              <a:t>,</a:t>
            </a:r>
            <a:r>
              <a:rPr lang="zh-CN" altLang="en-US" sz="2000" dirty="0" smtClean="0">
                <a:latin typeface="华文黑体"/>
                <a:ea typeface="华文黑体"/>
              </a:rPr>
              <a:t>每类成员</a:t>
            </a:r>
            <a:r>
              <a:rPr lang="zh-CN" altLang="en-US" sz="2000" dirty="0">
                <a:latin typeface="华文黑体"/>
                <a:ea typeface="华文黑体"/>
              </a:rPr>
              <a:t>都有类似的价值观、兴趣及行为</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1605796926"/>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288353" cy="584776"/>
          </a:xfrm>
          <a:prstGeom prst="rect">
            <a:avLst/>
          </a:prstGeom>
        </p:spPr>
        <p:txBody>
          <a:bodyPr wrap="none">
            <a:spAutoFit/>
          </a:bodyPr>
          <a:lstStyle/>
          <a:p>
            <a:r>
              <a:rPr lang="zh-CN" altLang="en-US" sz="3200" dirty="0">
                <a:solidFill>
                  <a:srgbClr val="17695D"/>
                </a:solidFill>
                <a:latin typeface="华文黑体"/>
                <a:ea typeface="华文黑体"/>
              </a:rPr>
              <a:t>影响消费者行为的因素</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3" y="662776"/>
            <a:ext cx="8466667" cy="7048084"/>
          </a:xfrm>
          <a:prstGeom prst="rect">
            <a:avLst/>
          </a:prstGeom>
          <a:noFill/>
        </p:spPr>
        <p:txBody>
          <a:bodyPr wrap="square" rtlCol="0">
            <a:spAutoFit/>
          </a:bodyPr>
          <a:lstStyle/>
          <a:p>
            <a:pPr indent="541338"/>
            <a:r>
              <a:rPr lang="zh-CN" altLang="en-US" sz="2400" dirty="0">
                <a:latin typeface="华文黑体"/>
                <a:ea typeface="华文黑体"/>
              </a:rPr>
              <a:t>影响消费者行为的因素主要有文化因素、社会因素、个人因素和心理因素</a:t>
            </a:r>
            <a:r>
              <a:rPr lang="en-US" altLang="zh-CN" sz="2400" dirty="0" smtClean="0">
                <a:latin typeface="华文黑体"/>
                <a:ea typeface="华文黑体"/>
              </a:rPr>
              <a:t>.</a:t>
            </a:r>
          </a:p>
          <a:p>
            <a:r>
              <a:rPr lang="zh-CN" altLang="en-US" sz="2400" dirty="0">
                <a:latin typeface="华文黑体"/>
                <a:ea typeface="华文黑体"/>
              </a:rPr>
              <a:t>二、社会因素</a:t>
            </a:r>
          </a:p>
          <a:p>
            <a:pPr indent="541338"/>
            <a:r>
              <a:rPr lang="zh-CN" altLang="en-US" sz="2000" dirty="0">
                <a:latin typeface="华文黑体"/>
                <a:ea typeface="华文黑体"/>
              </a:rPr>
              <a:t>消费者行为还受到社会因素的影响</a:t>
            </a:r>
            <a:r>
              <a:rPr lang="en-US" altLang="zh-CN" sz="2000" dirty="0">
                <a:latin typeface="华文黑体"/>
                <a:ea typeface="华文黑体"/>
              </a:rPr>
              <a:t>,</a:t>
            </a:r>
            <a:r>
              <a:rPr lang="zh-CN" altLang="en-US" sz="2000" dirty="0">
                <a:latin typeface="华文黑体"/>
                <a:ea typeface="华文黑体"/>
              </a:rPr>
              <a:t>例如消费者所属的群体、家庭及他的社会角色和</a:t>
            </a:r>
            <a:r>
              <a:rPr lang="zh-CN" altLang="en-US" sz="2000" dirty="0" smtClean="0">
                <a:latin typeface="华文黑体"/>
                <a:ea typeface="华文黑体"/>
              </a:rPr>
              <a:t>地位</a:t>
            </a:r>
            <a:r>
              <a:rPr lang="en-US" altLang="zh-CN" sz="2000" dirty="0" smtClean="0">
                <a:latin typeface="华文黑体"/>
                <a:ea typeface="华文黑体"/>
              </a:rPr>
              <a:t>.</a:t>
            </a:r>
          </a:p>
          <a:p>
            <a:pPr indent="541338"/>
            <a:r>
              <a:rPr lang="en-US" altLang="zh-TW" sz="2000" dirty="0">
                <a:latin typeface="华文黑体"/>
                <a:ea typeface="华文黑体"/>
              </a:rPr>
              <a:t>(</a:t>
            </a:r>
            <a:r>
              <a:rPr lang="zh-TW" altLang="en-US" sz="2000" dirty="0">
                <a:latin typeface="华文黑体"/>
                <a:ea typeface="华文黑体"/>
              </a:rPr>
              <a:t>一</a:t>
            </a:r>
            <a:r>
              <a:rPr lang="en-US" altLang="zh-TW" sz="2000" dirty="0">
                <a:latin typeface="华文黑体"/>
                <a:ea typeface="华文黑体"/>
              </a:rPr>
              <a:t>)</a:t>
            </a:r>
            <a:r>
              <a:rPr lang="zh-TW" altLang="en-US" sz="2000" dirty="0" smtClean="0">
                <a:latin typeface="华文黑体"/>
                <a:ea typeface="华文黑体"/>
              </a:rPr>
              <a:t>群体</a:t>
            </a:r>
            <a:r>
              <a:rPr lang="en-US" altLang="zh-TW" sz="2000" dirty="0" smtClean="0">
                <a:latin typeface="华文黑体"/>
                <a:ea typeface="华文黑体"/>
              </a:rPr>
              <a:t>   </a:t>
            </a:r>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smtClean="0">
                <a:latin typeface="华文黑体"/>
                <a:ea typeface="华文黑体"/>
              </a:rPr>
              <a:t>家庭</a:t>
            </a:r>
            <a:r>
              <a:rPr lang="en-US" altLang="zh-CN" sz="2000" dirty="0" smtClean="0">
                <a:latin typeface="华文黑体"/>
                <a:ea typeface="华文黑体"/>
              </a:rPr>
              <a:t>  </a:t>
            </a:r>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角色与</a:t>
            </a:r>
            <a:r>
              <a:rPr lang="zh-CN" altLang="en-US" sz="2000" dirty="0" smtClean="0">
                <a:latin typeface="华文黑体"/>
                <a:ea typeface="华文黑体"/>
              </a:rPr>
              <a:t>地位</a:t>
            </a:r>
            <a:endParaRPr lang="zh-TW" altLang="en-US" sz="2000" dirty="0">
              <a:latin typeface="华文黑体"/>
              <a:ea typeface="华文黑体"/>
            </a:endParaRPr>
          </a:p>
          <a:p>
            <a:pPr indent="541338"/>
            <a:r>
              <a:rPr lang="zh-TW" altLang="en-US" sz="2000" dirty="0">
                <a:latin typeface="华文黑体"/>
                <a:ea typeface="华文黑体"/>
              </a:rPr>
              <a:t>成员集体是一个人所属的、对他有直接影响的群体</a:t>
            </a:r>
            <a:r>
              <a:rPr lang="en-US" altLang="zh-TW" sz="2000" dirty="0">
                <a:latin typeface="华文黑体"/>
                <a:ea typeface="华文黑体"/>
              </a:rPr>
              <a:t>.</a:t>
            </a:r>
            <a:r>
              <a:rPr lang="zh-TW" altLang="en-US" sz="2000" dirty="0">
                <a:latin typeface="华文黑体"/>
                <a:ea typeface="华文黑体"/>
              </a:rPr>
              <a:t>成员集体包括以下几种情况</a:t>
            </a:r>
            <a:r>
              <a:rPr lang="en-US" altLang="zh-TW" sz="2000" dirty="0">
                <a:latin typeface="华文黑体"/>
                <a:ea typeface="华文黑体"/>
              </a:rPr>
              <a:t>.</a:t>
            </a:r>
          </a:p>
          <a:p>
            <a:pPr marL="982663" indent="-441325"/>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初始集体是对成员有经常性的、但非正式的影响的群体</a:t>
            </a:r>
            <a:r>
              <a:rPr lang="en-US" altLang="zh-CN" sz="2000" dirty="0">
                <a:latin typeface="华文黑体"/>
                <a:ea typeface="华文黑体"/>
              </a:rPr>
              <a:t>,</a:t>
            </a:r>
            <a:r>
              <a:rPr lang="zh-CN" altLang="en-US" sz="2000" dirty="0">
                <a:latin typeface="华文黑体"/>
                <a:ea typeface="华文黑体"/>
              </a:rPr>
              <a:t>如家庭、朋友、邻居、</a:t>
            </a:r>
            <a:r>
              <a:rPr lang="zh-CN" altLang="en-US" sz="2000" dirty="0" smtClean="0">
                <a:latin typeface="华文黑体"/>
                <a:ea typeface="华文黑体"/>
              </a:rPr>
              <a:t>同事等</a:t>
            </a:r>
            <a:r>
              <a:rPr lang="en-US" altLang="zh-CN" sz="2000" dirty="0">
                <a:latin typeface="华文黑体"/>
                <a:ea typeface="华文黑体"/>
              </a:rPr>
              <a:t>.</a:t>
            </a:r>
          </a:p>
          <a:p>
            <a:pPr marL="982663" indent="-441325"/>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第二性集体是正式的组织</a:t>
            </a:r>
            <a:r>
              <a:rPr lang="en-US" altLang="zh-CN" sz="2000" dirty="0">
                <a:latin typeface="华文黑体"/>
                <a:ea typeface="华文黑体"/>
              </a:rPr>
              <a:t>,</a:t>
            </a:r>
            <a:r>
              <a:rPr lang="zh-CN" altLang="en-US" sz="2000" dirty="0">
                <a:latin typeface="华文黑体"/>
                <a:ea typeface="华文黑体"/>
              </a:rPr>
              <a:t>但对成员的影响要少些</a:t>
            </a:r>
            <a:r>
              <a:rPr lang="en-US" altLang="zh-CN" sz="2000" dirty="0">
                <a:latin typeface="华文黑体"/>
                <a:ea typeface="华文黑体"/>
              </a:rPr>
              <a:t>,</a:t>
            </a:r>
            <a:r>
              <a:rPr lang="zh-CN" altLang="en-US" sz="2000" dirty="0">
                <a:latin typeface="华文黑体"/>
                <a:ea typeface="华文黑体"/>
              </a:rPr>
              <a:t>包括宗教团体、行业协会、</a:t>
            </a:r>
            <a:r>
              <a:rPr lang="zh-CN" altLang="en-US" sz="2000" dirty="0" smtClean="0">
                <a:latin typeface="华文黑体"/>
                <a:ea typeface="华文黑体"/>
              </a:rPr>
              <a:t>工会等</a:t>
            </a:r>
            <a:r>
              <a:rPr lang="en-US" altLang="zh-CN" sz="2000" dirty="0">
                <a:latin typeface="华文黑体"/>
                <a:ea typeface="华文黑体"/>
              </a:rPr>
              <a:t>.</a:t>
            </a:r>
          </a:p>
          <a:p>
            <a:pPr marL="982663" indent="-441325"/>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参照群体是指在一个人的态度或行为形成过程中起着直接</a:t>
            </a:r>
            <a:r>
              <a:rPr lang="en-US" altLang="zh-CN" sz="2000" dirty="0">
                <a:latin typeface="华文黑体"/>
                <a:ea typeface="华文黑体"/>
              </a:rPr>
              <a:t>(</a:t>
            </a:r>
            <a:r>
              <a:rPr lang="zh-CN" altLang="en-US" sz="2000" dirty="0">
                <a:latin typeface="华文黑体"/>
                <a:ea typeface="华文黑体"/>
              </a:rPr>
              <a:t>面对面</a:t>
            </a:r>
            <a:r>
              <a:rPr lang="en-US" altLang="zh-CN" sz="2000" dirty="0">
                <a:latin typeface="华文黑体"/>
                <a:ea typeface="华文黑体"/>
              </a:rPr>
              <a:t>)</a:t>
            </a:r>
            <a:r>
              <a:rPr lang="zh-CN" altLang="en-US" sz="2000" dirty="0">
                <a:latin typeface="华文黑体"/>
                <a:ea typeface="华文黑体"/>
              </a:rPr>
              <a:t>或间接比照</a:t>
            </a:r>
            <a:r>
              <a:rPr lang="zh-CN" altLang="en-US" sz="2000" dirty="0" smtClean="0">
                <a:latin typeface="华文黑体"/>
                <a:ea typeface="华文黑体"/>
              </a:rPr>
              <a:t>作用的或仅</a:t>
            </a:r>
            <a:r>
              <a:rPr lang="zh-CN" altLang="en-US" sz="2000" dirty="0">
                <a:latin typeface="华文黑体"/>
                <a:ea typeface="华文黑体"/>
              </a:rPr>
              <a:t>供参考的群体</a:t>
            </a:r>
            <a:r>
              <a:rPr lang="en-US" altLang="zh-CN" sz="2000" dirty="0" smtClean="0">
                <a:latin typeface="华文黑体"/>
                <a:ea typeface="华文黑体"/>
              </a:rPr>
              <a:t>.</a:t>
            </a:r>
          </a:p>
          <a:p>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家庭</a:t>
            </a:r>
          </a:p>
          <a:p>
            <a:r>
              <a:rPr lang="zh-CN" altLang="en-US" sz="2000" dirty="0">
                <a:latin typeface="华文黑体"/>
                <a:ea typeface="华文黑体"/>
              </a:rPr>
              <a:t>家庭成员对购买者行为有很大的影响</a:t>
            </a:r>
            <a:r>
              <a:rPr lang="en-US" altLang="zh-CN" sz="2000" dirty="0">
                <a:latin typeface="华文黑体"/>
                <a:ea typeface="华文黑体"/>
              </a:rPr>
              <a:t>.</a:t>
            </a:r>
            <a:r>
              <a:rPr lang="zh-CN" altLang="en-US" sz="2000" dirty="0">
                <a:latin typeface="华文黑体"/>
                <a:ea typeface="华文黑体"/>
              </a:rPr>
              <a:t>家庭是一个社会中最重要的消费者购买组织</a:t>
            </a:r>
            <a:r>
              <a:rPr lang="en-US" altLang="zh-CN" sz="2000" dirty="0" smtClean="0">
                <a:latin typeface="华文黑体"/>
                <a:ea typeface="华文黑体"/>
              </a:rPr>
              <a:t>,</a:t>
            </a:r>
            <a:r>
              <a:rPr lang="zh-CN" altLang="en-US" sz="2000" dirty="0" smtClean="0">
                <a:latin typeface="华文黑体"/>
                <a:ea typeface="华文黑体"/>
              </a:rPr>
              <a:t>而且已经被</a:t>
            </a:r>
            <a:r>
              <a:rPr lang="zh-CN" altLang="en-US" sz="2000" dirty="0">
                <a:latin typeface="华文黑体"/>
                <a:ea typeface="华文黑体"/>
              </a:rPr>
              <a:t>大量地研究</a:t>
            </a:r>
            <a:r>
              <a:rPr lang="en-US" altLang="zh-CN" sz="2000" dirty="0">
                <a:latin typeface="华文黑体"/>
                <a:ea typeface="华文黑体"/>
              </a:rPr>
              <a:t>.</a:t>
            </a:r>
            <a:endParaRPr lang="en-US" altLang="zh-CN" sz="2000" dirty="0" smtClean="0">
              <a:latin typeface="华文黑体"/>
              <a:ea typeface="华文黑体"/>
            </a:endParaRPr>
          </a:p>
          <a:p>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角色与地位</a:t>
            </a:r>
          </a:p>
          <a:p>
            <a:r>
              <a:rPr lang="zh-CN" altLang="en-US" sz="2000" dirty="0">
                <a:latin typeface="华文黑体"/>
                <a:ea typeface="华文黑体"/>
              </a:rPr>
              <a:t>角色与地位属于社会学的概念</a:t>
            </a:r>
            <a:r>
              <a:rPr lang="en-US" altLang="zh-CN" sz="2000" dirty="0">
                <a:latin typeface="华文黑体"/>
                <a:ea typeface="华文黑体"/>
              </a:rPr>
              <a:t>.</a:t>
            </a:r>
            <a:r>
              <a:rPr lang="zh-CN" altLang="en-US" sz="2000" dirty="0">
                <a:latin typeface="华文黑体"/>
                <a:ea typeface="华文黑体"/>
              </a:rPr>
              <a:t>一个人从属于许多群体</a:t>
            </a:r>
            <a:r>
              <a:rPr lang="en-US" altLang="zh-CN" sz="2000" dirty="0">
                <a:latin typeface="华文黑体"/>
                <a:ea typeface="华文黑体"/>
              </a:rPr>
              <a:t>———</a:t>
            </a:r>
            <a:r>
              <a:rPr lang="zh-CN" altLang="en-US" sz="2000" dirty="0">
                <a:latin typeface="华文黑体"/>
                <a:ea typeface="华文黑体"/>
              </a:rPr>
              <a:t>家庭、俱乐部、组织</a:t>
            </a:r>
            <a:r>
              <a:rPr lang="en-US" altLang="zh-CN" sz="2000" dirty="0">
                <a:latin typeface="华文黑体"/>
                <a:ea typeface="华文黑体"/>
              </a:rPr>
              <a:t>.</a:t>
            </a:r>
            <a:r>
              <a:rPr lang="zh-CN" altLang="en-US" sz="2000" dirty="0" smtClean="0">
                <a:latin typeface="华文黑体"/>
                <a:ea typeface="华文黑体"/>
              </a:rPr>
              <a:t>一个人在每个群体</a:t>
            </a:r>
            <a:r>
              <a:rPr lang="zh-CN" altLang="en-US" sz="2000" dirty="0">
                <a:latin typeface="华文黑体"/>
                <a:ea typeface="华文黑体"/>
              </a:rPr>
              <a:t>中的位置取决于他的角色和地位</a:t>
            </a:r>
            <a:r>
              <a:rPr lang="en-US" altLang="zh-CN" sz="2000" dirty="0">
                <a:latin typeface="华文黑体"/>
                <a:ea typeface="华文黑体"/>
              </a:rPr>
              <a:t>.</a:t>
            </a:r>
            <a:r>
              <a:rPr lang="zh-CN" altLang="en-US" sz="2000" dirty="0">
                <a:latin typeface="华文黑体"/>
                <a:ea typeface="华文黑体"/>
              </a:rPr>
              <a:t>角色指一个人在其所属团体中的身份</a:t>
            </a:r>
            <a:r>
              <a:rPr lang="en-US" altLang="zh-CN" sz="2000" dirty="0">
                <a:latin typeface="华文黑体"/>
                <a:ea typeface="华文黑体"/>
              </a:rPr>
              <a:t>.</a:t>
            </a:r>
            <a:r>
              <a:rPr lang="zh-CN" altLang="en-US" sz="2000" dirty="0" smtClean="0">
                <a:latin typeface="华文黑体"/>
                <a:ea typeface="华文黑体"/>
              </a:rPr>
              <a:t>地位与角色相关</a:t>
            </a:r>
            <a:r>
              <a:rPr lang="en-US" altLang="zh-CN" sz="2000" dirty="0">
                <a:latin typeface="华文黑体"/>
                <a:ea typeface="华文黑体"/>
              </a:rPr>
              <a:t>,</a:t>
            </a:r>
            <a:r>
              <a:rPr lang="zh-CN" altLang="en-US" sz="2000" dirty="0">
                <a:latin typeface="华文黑体"/>
                <a:ea typeface="华文黑体"/>
              </a:rPr>
              <a:t>指一般人对某一角色的期望与尊重</a:t>
            </a:r>
            <a:r>
              <a:rPr lang="en-US" altLang="zh-CN" sz="2000" dirty="0">
                <a:latin typeface="华文黑体"/>
                <a:ea typeface="华文黑体"/>
              </a:rPr>
              <a:t>.</a:t>
            </a:r>
            <a:r>
              <a:rPr lang="zh-CN" altLang="en-US" sz="2000" dirty="0">
                <a:latin typeface="华文黑体"/>
                <a:ea typeface="华文黑体"/>
              </a:rPr>
              <a:t>每个角色都代表一定的社会地位</a:t>
            </a:r>
            <a:r>
              <a:rPr lang="en-US" altLang="zh-CN" sz="2000" dirty="0">
                <a:latin typeface="华文黑体"/>
                <a:ea typeface="华文黑体"/>
              </a:rPr>
              <a:t>,</a:t>
            </a:r>
            <a:r>
              <a:rPr lang="zh-CN" altLang="en-US" sz="2000" dirty="0" smtClean="0">
                <a:latin typeface="华文黑体"/>
                <a:ea typeface="华文黑体"/>
              </a:rPr>
              <a:t>反映社会对其综合</a:t>
            </a:r>
            <a:r>
              <a:rPr lang="zh-CN" altLang="en-US" sz="2000" dirty="0">
                <a:latin typeface="华文黑体"/>
                <a:ea typeface="华文黑体"/>
              </a:rPr>
              <a:t>的评价</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1333357486"/>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288353" cy="584776"/>
          </a:xfrm>
          <a:prstGeom prst="rect">
            <a:avLst/>
          </a:prstGeom>
        </p:spPr>
        <p:txBody>
          <a:bodyPr wrap="none">
            <a:spAutoFit/>
          </a:bodyPr>
          <a:lstStyle/>
          <a:p>
            <a:r>
              <a:rPr lang="zh-CN" altLang="en-US" sz="3200" dirty="0">
                <a:solidFill>
                  <a:srgbClr val="17695D"/>
                </a:solidFill>
                <a:latin typeface="华文黑体"/>
                <a:ea typeface="华文黑体"/>
              </a:rPr>
              <a:t>影响消费者行为的因素</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3" y="662776"/>
            <a:ext cx="8466667" cy="4585871"/>
          </a:xfrm>
          <a:prstGeom prst="rect">
            <a:avLst/>
          </a:prstGeom>
          <a:noFill/>
        </p:spPr>
        <p:txBody>
          <a:bodyPr wrap="square" rtlCol="0">
            <a:spAutoFit/>
          </a:bodyPr>
          <a:lstStyle/>
          <a:p>
            <a:pPr indent="541338"/>
            <a:r>
              <a:rPr lang="zh-CN" altLang="en-US" sz="2400" dirty="0">
                <a:latin typeface="华文黑体"/>
                <a:ea typeface="华文黑体"/>
              </a:rPr>
              <a:t>影响消费者行为的因素主要有文化因素、社会因素、个人因素和心理因素</a:t>
            </a:r>
            <a:r>
              <a:rPr lang="en-US" altLang="zh-CN" sz="2400" dirty="0" smtClean="0">
                <a:latin typeface="华文黑体"/>
                <a:ea typeface="华文黑体"/>
              </a:rPr>
              <a:t>.</a:t>
            </a:r>
          </a:p>
          <a:p>
            <a:r>
              <a:rPr lang="zh-CN" altLang="en-US" sz="2400" dirty="0">
                <a:latin typeface="华文黑体"/>
                <a:ea typeface="华文黑体"/>
              </a:rPr>
              <a:t>二、社会因素</a:t>
            </a:r>
          </a:p>
          <a:p>
            <a:pPr indent="541338"/>
            <a:r>
              <a:rPr lang="zh-CN" altLang="en-US" sz="2000" dirty="0">
                <a:latin typeface="华文黑体"/>
                <a:ea typeface="华文黑体"/>
              </a:rPr>
              <a:t>消费者行为还受到社会因素的影响</a:t>
            </a:r>
            <a:r>
              <a:rPr lang="en-US" altLang="zh-CN" sz="2000" dirty="0">
                <a:latin typeface="华文黑体"/>
                <a:ea typeface="华文黑体"/>
              </a:rPr>
              <a:t>,</a:t>
            </a:r>
            <a:r>
              <a:rPr lang="zh-CN" altLang="en-US" sz="2000" dirty="0">
                <a:latin typeface="华文黑体"/>
                <a:ea typeface="华文黑体"/>
              </a:rPr>
              <a:t>例如消费者所属的群体、家庭及他的社会角色和</a:t>
            </a:r>
            <a:r>
              <a:rPr lang="zh-CN" altLang="en-US" sz="2000" dirty="0" smtClean="0">
                <a:latin typeface="华文黑体"/>
                <a:ea typeface="华文黑体"/>
              </a:rPr>
              <a:t>地位</a:t>
            </a:r>
            <a:r>
              <a:rPr lang="en-US" altLang="zh-CN" sz="2000" dirty="0" smtClean="0">
                <a:latin typeface="华文黑体"/>
                <a:ea typeface="华文黑体"/>
              </a:rPr>
              <a:t>.</a:t>
            </a:r>
          </a:p>
          <a:p>
            <a:pPr indent="541338"/>
            <a:r>
              <a:rPr lang="en-US" altLang="zh-TW" sz="2000" dirty="0">
                <a:latin typeface="华文黑体"/>
                <a:ea typeface="华文黑体"/>
              </a:rPr>
              <a:t>(</a:t>
            </a:r>
            <a:r>
              <a:rPr lang="zh-TW" altLang="en-US" sz="2000" dirty="0">
                <a:latin typeface="华文黑体"/>
                <a:ea typeface="华文黑体"/>
              </a:rPr>
              <a:t>一</a:t>
            </a:r>
            <a:r>
              <a:rPr lang="en-US" altLang="zh-TW" sz="2000" dirty="0">
                <a:latin typeface="华文黑体"/>
                <a:ea typeface="华文黑体"/>
              </a:rPr>
              <a:t>)</a:t>
            </a:r>
            <a:r>
              <a:rPr lang="zh-TW" altLang="en-US" sz="2000" dirty="0" smtClean="0">
                <a:latin typeface="华文黑体"/>
                <a:ea typeface="华文黑体"/>
              </a:rPr>
              <a:t>群体</a:t>
            </a:r>
            <a:r>
              <a:rPr lang="en-US" altLang="zh-TW" sz="2000" dirty="0" smtClean="0">
                <a:latin typeface="华文黑体"/>
                <a:ea typeface="华文黑体"/>
              </a:rPr>
              <a:t>   </a:t>
            </a:r>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smtClean="0">
                <a:latin typeface="华文黑体"/>
                <a:ea typeface="华文黑体"/>
              </a:rPr>
              <a:t>家庭</a:t>
            </a:r>
            <a:r>
              <a:rPr lang="en-US" altLang="zh-CN" sz="2000" dirty="0" smtClean="0">
                <a:latin typeface="华文黑体"/>
                <a:ea typeface="华文黑体"/>
              </a:rPr>
              <a:t>  </a:t>
            </a:r>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角色与</a:t>
            </a:r>
            <a:r>
              <a:rPr lang="zh-CN" altLang="en-US" sz="2000" dirty="0" smtClean="0">
                <a:latin typeface="华文黑体"/>
                <a:ea typeface="华文黑体"/>
              </a:rPr>
              <a:t>地位</a:t>
            </a:r>
            <a:endParaRPr lang="zh-TW" altLang="en-US" sz="2000" dirty="0">
              <a:latin typeface="华文黑体"/>
              <a:ea typeface="华文黑体"/>
            </a:endParaRPr>
          </a:p>
          <a:p>
            <a:pPr indent="541338"/>
            <a:r>
              <a:rPr lang="en-US" altLang="zh-CN" sz="2000" dirty="0" smtClean="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家庭</a:t>
            </a:r>
          </a:p>
          <a:p>
            <a:pPr indent="541338"/>
            <a:r>
              <a:rPr lang="zh-CN" altLang="en-US" sz="2000" dirty="0">
                <a:latin typeface="华文黑体"/>
                <a:ea typeface="华文黑体"/>
              </a:rPr>
              <a:t>家庭成员对购买者行为有很大的影响</a:t>
            </a:r>
            <a:r>
              <a:rPr lang="en-US" altLang="zh-CN" sz="2000" dirty="0">
                <a:latin typeface="华文黑体"/>
                <a:ea typeface="华文黑体"/>
              </a:rPr>
              <a:t>.</a:t>
            </a:r>
            <a:r>
              <a:rPr lang="zh-CN" altLang="en-US" sz="2000" dirty="0">
                <a:latin typeface="华文黑体"/>
                <a:ea typeface="华文黑体"/>
              </a:rPr>
              <a:t>家庭是一个社会中最重要的消费者购买组织</a:t>
            </a:r>
            <a:r>
              <a:rPr lang="en-US" altLang="zh-CN" sz="2000" dirty="0" smtClean="0">
                <a:latin typeface="华文黑体"/>
                <a:ea typeface="华文黑体"/>
              </a:rPr>
              <a:t>,</a:t>
            </a:r>
            <a:r>
              <a:rPr lang="zh-CN" altLang="en-US" sz="2000" dirty="0" smtClean="0">
                <a:latin typeface="华文黑体"/>
                <a:ea typeface="华文黑体"/>
              </a:rPr>
              <a:t>而且已经被</a:t>
            </a:r>
            <a:r>
              <a:rPr lang="zh-CN" altLang="en-US" sz="2000" dirty="0">
                <a:latin typeface="华文黑体"/>
                <a:ea typeface="华文黑体"/>
              </a:rPr>
              <a:t>大量地研究</a:t>
            </a:r>
            <a:r>
              <a:rPr lang="en-US" altLang="zh-CN" sz="2000" dirty="0">
                <a:latin typeface="华文黑体"/>
                <a:ea typeface="华文黑体"/>
              </a:rPr>
              <a:t>.</a:t>
            </a:r>
            <a:endParaRPr lang="en-US" altLang="zh-CN" sz="2000" dirty="0" smtClean="0">
              <a:latin typeface="华文黑体"/>
              <a:ea typeface="华文黑体"/>
            </a:endParaRPr>
          </a:p>
          <a:p>
            <a:pPr indent="541338"/>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角色与地位</a:t>
            </a:r>
          </a:p>
          <a:p>
            <a:pPr indent="541338"/>
            <a:r>
              <a:rPr lang="zh-CN" altLang="en-US" sz="2000" dirty="0">
                <a:latin typeface="华文黑体"/>
                <a:ea typeface="华文黑体"/>
              </a:rPr>
              <a:t>角色与地位属于社会学的概念</a:t>
            </a:r>
            <a:r>
              <a:rPr lang="en-US" altLang="zh-CN" sz="2000" dirty="0">
                <a:latin typeface="华文黑体"/>
                <a:ea typeface="华文黑体"/>
              </a:rPr>
              <a:t>.</a:t>
            </a:r>
            <a:r>
              <a:rPr lang="zh-CN" altLang="en-US" sz="2000" dirty="0">
                <a:latin typeface="华文黑体"/>
                <a:ea typeface="华文黑体"/>
              </a:rPr>
              <a:t>一个人从属于许多群体</a:t>
            </a:r>
            <a:r>
              <a:rPr lang="en-US" altLang="zh-CN" sz="2000" dirty="0">
                <a:latin typeface="华文黑体"/>
                <a:ea typeface="华文黑体"/>
              </a:rPr>
              <a:t>———</a:t>
            </a:r>
            <a:r>
              <a:rPr lang="zh-CN" altLang="en-US" sz="2000" dirty="0">
                <a:latin typeface="华文黑体"/>
                <a:ea typeface="华文黑体"/>
              </a:rPr>
              <a:t>家庭、俱乐部、组织</a:t>
            </a:r>
            <a:r>
              <a:rPr lang="en-US" altLang="zh-CN" sz="2000" dirty="0">
                <a:latin typeface="华文黑体"/>
                <a:ea typeface="华文黑体"/>
              </a:rPr>
              <a:t>.</a:t>
            </a:r>
            <a:r>
              <a:rPr lang="zh-CN" altLang="en-US" sz="2000" dirty="0" smtClean="0">
                <a:latin typeface="华文黑体"/>
                <a:ea typeface="华文黑体"/>
              </a:rPr>
              <a:t>一个人在每个群体</a:t>
            </a:r>
            <a:r>
              <a:rPr lang="zh-CN" altLang="en-US" sz="2000" dirty="0">
                <a:latin typeface="华文黑体"/>
                <a:ea typeface="华文黑体"/>
              </a:rPr>
              <a:t>中的位置取决于他的角色和地位</a:t>
            </a:r>
            <a:r>
              <a:rPr lang="en-US" altLang="zh-CN" sz="2000" dirty="0">
                <a:latin typeface="华文黑体"/>
                <a:ea typeface="华文黑体"/>
              </a:rPr>
              <a:t>.</a:t>
            </a:r>
            <a:r>
              <a:rPr lang="zh-CN" altLang="en-US" sz="2000" dirty="0">
                <a:latin typeface="华文黑体"/>
                <a:ea typeface="华文黑体"/>
              </a:rPr>
              <a:t>角色指一个人在其所属团体中的身份</a:t>
            </a:r>
            <a:r>
              <a:rPr lang="en-US" altLang="zh-CN" sz="2000" dirty="0">
                <a:latin typeface="华文黑体"/>
                <a:ea typeface="华文黑体"/>
              </a:rPr>
              <a:t>.</a:t>
            </a:r>
            <a:r>
              <a:rPr lang="zh-CN" altLang="en-US" sz="2000" dirty="0" smtClean="0">
                <a:latin typeface="华文黑体"/>
                <a:ea typeface="华文黑体"/>
              </a:rPr>
              <a:t>地位与角色相关</a:t>
            </a:r>
            <a:r>
              <a:rPr lang="en-US" altLang="zh-CN" sz="2000" dirty="0">
                <a:latin typeface="华文黑体"/>
                <a:ea typeface="华文黑体"/>
              </a:rPr>
              <a:t>,</a:t>
            </a:r>
            <a:r>
              <a:rPr lang="zh-CN" altLang="en-US" sz="2000" dirty="0">
                <a:latin typeface="华文黑体"/>
                <a:ea typeface="华文黑体"/>
              </a:rPr>
              <a:t>指一般人对某一角色的期望与尊重</a:t>
            </a:r>
            <a:r>
              <a:rPr lang="en-US" altLang="zh-CN" sz="2000" dirty="0">
                <a:latin typeface="华文黑体"/>
                <a:ea typeface="华文黑体"/>
              </a:rPr>
              <a:t>.</a:t>
            </a:r>
            <a:r>
              <a:rPr lang="zh-CN" altLang="en-US" sz="2000" dirty="0">
                <a:latin typeface="华文黑体"/>
                <a:ea typeface="华文黑体"/>
              </a:rPr>
              <a:t>每个角色都代表一定的社会地位</a:t>
            </a:r>
            <a:r>
              <a:rPr lang="en-US" altLang="zh-CN" sz="2000" dirty="0">
                <a:latin typeface="华文黑体"/>
                <a:ea typeface="华文黑体"/>
              </a:rPr>
              <a:t>,</a:t>
            </a:r>
            <a:r>
              <a:rPr lang="zh-CN" altLang="en-US" sz="2000" dirty="0" smtClean="0">
                <a:latin typeface="华文黑体"/>
                <a:ea typeface="华文黑体"/>
              </a:rPr>
              <a:t>反映社会对其综合</a:t>
            </a:r>
            <a:r>
              <a:rPr lang="zh-CN" altLang="en-US" sz="2000" dirty="0">
                <a:latin typeface="华文黑体"/>
                <a:ea typeface="华文黑体"/>
              </a:rPr>
              <a:t>的评价</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4208125540"/>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288353" cy="584776"/>
          </a:xfrm>
          <a:prstGeom prst="rect">
            <a:avLst/>
          </a:prstGeom>
        </p:spPr>
        <p:txBody>
          <a:bodyPr wrap="none">
            <a:spAutoFit/>
          </a:bodyPr>
          <a:lstStyle/>
          <a:p>
            <a:r>
              <a:rPr lang="zh-CN" altLang="en-US" sz="3200" dirty="0">
                <a:solidFill>
                  <a:srgbClr val="17695D"/>
                </a:solidFill>
                <a:latin typeface="华文黑体"/>
                <a:ea typeface="华文黑体"/>
              </a:rPr>
              <a:t>影响消费者行为的因素</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3" y="662776"/>
            <a:ext cx="8466667" cy="3970318"/>
          </a:xfrm>
          <a:prstGeom prst="rect">
            <a:avLst/>
          </a:prstGeom>
          <a:noFill/>
        </p:spPr>
        <p:txBody>
          <a:bodyPr wrap="square" rtlCol="0">
            <a:spAutoFit/>
          </a:bodyPr>
          <a:lstStyle/>
          <a:p>
            <a:pPr indent="541338"/>
            <a:r>
              <a:rPr lang="zh-CN" altLang="en-US" sz="2400" dirty="0">
                <a:latin typeface="华文黑体"/>
                <a:ea typeface="华文黑体"/>
              </a:rPr>
              <a:t>影响消费者行为的因素主要有文化因素、社会因素、个人因素和心理因素</a:t>
            </a:r>
            <a:r>
              <a:rPr lang="en-US" altLang="zh-CN" sz="2400" dirty="0" smtClean="0">
                <a:latin typeface="华文黑体"/>
                <a:ea typeface="华文黑体"/>
              </a:rPr>
              <a:t>.</a:t>
            </a:r>
          </a:p>
          <a:p>
            <a:r>
              <a:rPr lang="zh-CN" altLang="en-US" sz="2400" dirty="0">
                <a:latin typeface="华文黑体"/>
                <a:ea typeface="华文黑体"/>
              </a:rPr>
              <a:t>三、个人因素</a:t>
            </a:r>
          </a:p>
          <a:p>
            <a:pPr indent="541338"/>
            <a:r>
              <a:rPr lang="zh-CN" altLang="en-US" sz="2000" dirty="0">
                <a:latin typeface="华文黑体"/>
                <a:ea typeface="华文黑体"/>
              </a:rPr>
              <a:t>购买者的决策还要受到个人因素的影响</a:t>
            </a:r>
            <a:r>
              <a:rPr lang="en-US" altLang="zh-CN" sz="2000" dirty="0">
                <a:latin typeface="华文黑体"/>
                <a:ea typeface="华文黑体"/>
              </a:rPr>
              <a:t>,</a:t>
            </a:r>
            <a:r>
              <a:rPr lang="zh-CN" altLang="en-US" sz="2000" dirty="0">
                <a:latin typeface="华文黑体"/>
                <a:ea typeface="华文黑体"/>
              </a:rPr>
              <a:t>例如购买者的年龄和人生阶段年龄、职业、</a:t>
            </a:r>
            <a:r>
              <a:rPr lang="zh-CN" altLang="en-US" sz="2000" dirty="0" smtClean="0">
                <a:latin typeface="华文黑体"/>
                <a:ea typeface="华文黑体"/>
              </a:rPr>
              <a:t>经济状况</a:t>
            </a:r>
            <a:r>
              <a:rPr lang="zh-CN" altLang="en-US" sz="2000" dirty="0">
                <a:latin typeface="华文黑体"/>
                <a:ea typeface="华文黑体"/>
              </a:rPr>
              <a:t>、生活方式、个性及自我观念</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年龄和人生阶段</a:t>
            </a:r>
            <a:r>
              <a:rPr lang="zh-CN" altLang="en-US" sz="2000" dirty="0" smtClean="0">
                <a:latin typeface="华文黑体"/>
                <a:ea typeface="华文黑体"/>
              </a:rPr>
              <a:t>年龄</a:t>
            </a:r>
            <a:endParaRPr lang="en-US" altLang="zh-CN" sz="2000" dirty="0" smtClean="0">
              <a:latin typeface="华文黑体"/>
              <a:ea typeface="华文黑体"/>
            </a:endParaRPr>
          </a:p>
          <a:p>
            <a:pPr indent="541338"/>
            <a:r>
              <a:rPr lang="zh-CN" altLang="en-US" sz="2000" dirty="0">
                <a:latin typeface="华文黑体"/>
                <a:ea typeface="华文黑体"/>
              </a:rPr>
              <a:t>人们在一生中不断改变他们对产品和服务的选择</a:t>
            </a:r>
            <a:r>
              <a:rPr lang="en-US" altLang="zh-CN" sz="2000" dirty="0">
                <a:latin typeface="华文黑体"/>
                <a:ea typeface="华文黑体"/>
              </a:rPr>
              <a:t>.</a:t>
            </a:r>
            <a:r>
              <a:rPr lang="zh-CN" altLang="en-US" sz="2000" dirty="0">
                <a:latin typeface="华文黑体"/>
                <a:ea typeface="华文黑体"/>
              </a:rPr>
              <a:t>人们对食品、服装、家具及娱乐的</a:t>
            </a:r>
            <a:r>
              <a:rPr lang="zh-CN" altLang="en-US" sz="2000" dirty="0" smtClean="0">
                <a:latin typeface="华文黑体"/>
                <a:ea typeface="华文黑体"/>
              </a:rPr>
              <a:t>品位常常</a:t>
            </a:r>
            <a:r>
              <a:rPr lang="zh-CN" altLang="en-US" sz="2000" dirty="0">
                <a:latin typeface="华文黑体"/>
                <a:ea typeface="华文黑体"/>
              </a:rPr>
              <a:t>和年龄有关</a:t>
            </a:r>
            <a:r>
              <a:rPr lang="en-US" altLang="zh-CN" sz="2000" dirty="0">
                <a:latin typeface="华文黑体"/>
                <a:ea typeface="华文黑体"/>
              </a:rPr>
              <a:t>.</a:t>
            </a:r>
            <a:r>
              <a:rPr lang="zh-CN" altLang="en-US" sz="2000" dirty="0">
                <a:latin typeface="华文黑体"/>
                <a:ea typeface="华文黑体"/>
              </a:rPr>
              <a:t>一个人参与营销活动是从有收入开始的</a:t>
            </a:r>
            <a:r>
              <a:rPr lang="en-US" altLang="zh-CN" sz="2000" dirty="0">
                <a:latin typeface="华文黑体"/>
                <a:ea typeface="华文黑体"/>
              </a:rPr>
              <a:t>.</a:t>
            </a:r>
            <a:r>
              <a:rPr lang="zh-CN" altLang="en-US" sz="2000" dirty="0">
                <a:latin typeface="华文黑体"/>
                <a:ea typeface="华文黑体"/>
              </a:rPr>
              <a:t>年龄因素对市场调查、营销战</a:t>
            </a:r>
            <a:r>
              <a:rPr lang="zh-CN" altLang="en-US" sz="2000" dirty="0" smtClean="0">
                <a:latin typeface="华文黑体"/>
                <a:ea typeface="华文黑体"/>
              </a:rPr>
              <a:t>略的确</a:t>
            </a:r>
            <a:r>
              <a:rPr lang="zh-CN" altLang="en-US" sz="2000" dirty="0">
                <a:latin typeface="华文黑体"/>
                <a:ea typeface="华文黑体"/>
              </a:rPr>
              <a:t>定都具有极其重要的影响</a:t>
            </a:r>
            <a:r>
              <a:rPr lang="en-US" altLang="zh-CN" sz="2000" dirty="0">
                <a:latin typeface="华文黑体"/>
                <a:ea typeface="华文黑体"/>
              </a:rPr>
              <a:t>.</a:t>
            </a:r>
            <a:endParaRPr lang="en-US" altLang="zh-CN" sz="2000" dirty="0" smtClean="0">
              <a:latin typeface="华文黑体"/>
              <a:ea typeface="华文黑体"/>
            </a:endParaRPr>
          </a:p>
          <a:p>
            <a:pPr indent="541338"/>
            <a:r>
              <a:rPr lang="en-US" altLang="zh-TW" sz="2000" dirty="0">
                <a:latin typeface="华文黑体"/>
                <a:ea typeface="华文黑体"/>
              </a:rPr>
              <a:t>(</a:t>
            </a:r>
            <a:r>
              <a:rPr lang="zh-TW" altLang="en-US" sz="2000" dirty="0">
                <a:latin typeface="华文黑体"/>
                <a:ea typeface="华文黑体"/>
              </a:rPr>
              <a:t>二</a:t>
            </a:r>
            <a:r>
              <a:rPr lang="en-US" altLang="zh-TW" sz="2000" dirty="0">
                <a:latin typeface="华文黑体"/>
                <a:ea typeface="华文黑体"/>
              </a:rPr>
              <a:t>)</a:t>
            </a:r>
            <a:r>
              <a:rPr lang="zh-TW" altLang="en-US" sz="2000" dirty="0">
                <a:latin typeface="华文黑体"/>
                <a:ea typeface="华文黑体"/>
              </a:rPr>
              <a:t>职业</a:t>
            </a:r>
          </a:p>
          <a:p>
            <a:pPr indent="541338"/>
            <a:r>
              <a:rPr lang="zh-TW" altLang="en-US" sz="2000" dirty="0">
                <a:latin typeface="华文黑体"/>
                <a:ea typeface="华文黑体"/>
              </a:rPr>
              <a:t>一个人的职业影响其对产品和服务的购买</a:t>
            </a:r>
            <a:r>
              <a:rPr lang="en-US" altLang="zh-TW" sz="2000" dirty="0">
                <a:latin typeface="华文黑体"/>
                <a:ea typeface="华文黑体"/>
              </a:rPr>
              <a:t>.</a:t>
            </a:r>
            <a:r>
              <a:rPr lang="zh-TW" altLang="en-US" sz="2000" dirty="0">
                <a:latin typeface="华文黑体"/>
                <a:ea typeface="华文黑体"/>
              </a:rPr>
              <a:t>职业因素的影响在大城市中会</a:t>
            </a:r>
            <a:r>
              <a:rPr lang="zh-TW" altLang="en-US" sz="2000" dirty="0" smtClean="0">
                <a:latin typeface="华文黑体"/>
                <a:ea typeface="华文黑体"/>
              </a:rPr>
              <a:t>更明显一些</a:t>
            </a:r>
            <a:r>
              <a:rPr lang="en-US" altLang="zh-TW"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2238988023"/>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9395</TotalTime>
  <Words>2965</Words>
  <Application>Microsoft Office PowerPoint</Application>
  <PresentationFormat>自定义</PresentationFormat>
  <Paragraphs>191</Paragraphs>
  <Slides>24</Slides>
  <Notes>24</Notes>
  <HiddenSlides>0</HiddenSlides>
  <MMClips>0</MMClips>
  <ScaleCrop>false</ScaleCrop>
  <HeadingPairs>
    <vt:vector size="4" baseType="variant">
      <vt:variant>
        <vt:lpstr>主题</vt:lpstr>
      </vt:variant>
      <vt:variant>
        <vt:i4>1</vt:i4>
      </vt:variant>
      <vt:variant>
        <vt:lpstr>幻灯片标题</vt:lpstr>
      </vt:variant>
      <vt:variant>
        <vt:i4>24</vt:i4>
      </vt:variant>
    </vt:vector>
  </HeadingPairs>
  <TitlesOfParts>
    <vt:vector size="25"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SJYY</cp:lastModifiedBy>
  <cp:revision>388</cp:revision>
  <dcterms:created xsi:type="dcterms:W3CDTF">2016-08-16T02:01:00Z</dcterms:created>
  <dcterms:modified xsi:type="dcterms:W3CDTF">2017-12-29T01:17:42Z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