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handoutMasterIdLst>
    <p:handoutMasterId r:id="rId26"/>
  </p:handoutMasterIdLst>
  <p:sldIdLst>
    <p:sldId id="256" r:id="rId2"/>
    <p:sldId id="599" r:id="rId3"/>
    <p:sldId id="600" r:id="rId4"/>
    <p:sldId id="601" r:id="rId5"/>
    <p:sldId id="603" r:id="rId6"/>
    <p:sldId id="602" r:id="rId7"/>
    <p:sldId id="604" r:id="rId8"/>
    <p:sldId id="605" r:id="rId9"/>
    <p:sldId id="606" r:id="rId10"/>
    <p:sldId id="607" r:id="rId11"/>
    <p:sldId id="608" r:id="rId12"/>
    <p:sldId id="609" r:id="rId13"/>
    <p:sldId id="610" r:id="rId14"/>
    <p:sldId id="611" r:id="rId15"/>
    <p:sldId id="612" r:id="rId16"/>
    <p:sldId id="613" r:id="rId17"/>
    <p:sldId id="614" r:id="rId18"/>
    <p:sldId id="615" r:id="rId19"/>
    <p:sldId id="617" r:id="rId20"/>
    <p:sldId id="618" r:id="rId21"/>
    <p:sldId id="616" r:id="rId22"/>
    <p:sldId id="619" r:id="rId23"/>
    <p:sldId id="285" r:id="rId24"/>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2" autoAdjust="0"/>
    <p:restoredTop sz="94660"/>
  </p:normalViewPr>
  <p:slideViewPr>
    <p:cSldViewPr snapToGrid="0" showGuides="1">
      <p:cViewPr>
        <p:scale>
          <a:sx n="90" d="100"/>
          <a:sy n="90" d="100"/>
        </p:scale>
        <p:origin x="-906"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154983"/>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、广告战略</a:t>
            </a: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选择广告</a:t>
            </a:r>
            <a:r>
              <a:rPr lang="zh-CN" altLang="en-US" sz="2000" dirty="0" smtClean="0">
                <a:latin typeface="华文黑体"/>
                <a:ea typeface="华文黑体"/>
              </a:rPr>
              <a:t>媒体</a:t>
            </a:r>
            <a:endParaRPr lang="en-US" altLang="zh-CN" sz="2000" dirty="0" smtClean="0">
              <a:latin typeface="华文黑体"/>
              <a:ea typeface="华文黑体"/>
            </a:endParaRPr>
          </a:p>
          <a:p>
            <a:pPr indent="541338"/>
            <a:r>
              <a:rPr lang="zh-CN" altLang="en-US" sz="2000" dirty="0">
                <a:latin typeface="华文黑体"/>
                <a:ea typeface="华文黑体"/>
              </a:rPr>
              <a:t>选择广告媒体的主要步骤是</a:t>
            </a:r>
            <a:r>
              <a:rPr lang="en-US" altLang="zh-CN" sz="2000" dirty="0">
                <a:latin typeface="华文黑体"/>
                <a:ea typeface="华文黑体"/>
              </a:rPr>
              <a:t>:①</a:t>
            </a:r>
            <a:r>
              <a:rPr lang="zh-CN" altLang="en-US" sz="2000" dirty="0">
                <a:latin typeface="华文黑体"/>
                <a:ea typeface="华文黑体"/>
              </a:rPr>
              <a:t>确定广告涉及的范围、出现的频率和效果</a:t>
            </a:r>
            <a:r>
              <a:rPr lang="en-US" altLang="zh-CN" sz="2000" dirty="0">
                <a:latin typeface="华文黑体"/>
                <a:ea typeface="华文黑体"/>
              </a:rPr>
              <a:t>;②</a:t>
            </a:r>
            <a:r>
              <a:rPr lang="zh-CN" altLang="en-US" sz="2000" dirty="0">
                <a:latin typeface="华文黑体"/>
                <a:ea typeface="华文黑体"/>
              </a:rPr>
              <a:t>选择</a:t>
            </a:r>
            <a:r>
              <a:rPr lang="zh-CN" altLang="en-US" sz="2000" dirty="0" smtClean="0">
                <a:latin typeface="华文黑体"/>
                <a:ea typeface="华文黑体"/>
              </a:rPr>
              <a:t>主要的</a:t>
            </a:r>
            <a:r>
              <a:rPr lang="zh-CN" altLang="en-US" sz="2000" dirty="0">
                <a:latin typeface="华文黑体"/>
                <a:ea typeface="华文黑体"/>
              </a:rPr>
              <a:t>媒体形式</a:t>
            </a:r>
            <a:r>
              <a:rPr lang="en-US" altLang="zh-CN" sz="2000" dirty="0">
                <a:latin typeface="华文黑体"/>
                <a:ea typeface="华文黑体"/>
              </a:rPr>
              <a:t>;③</a:t>
            </a:r>
            <a:r>
              <a:rPr lang="zh-CN" altLang="en-US" sz="2000" dirty="0">
                <a:latin typeface="华文黑体"/>
                <a:ea typeface="华文黑体"/>
              </a:rPr>
              <a:t>选择特定的传媒载体</a:t>
            </a:r>
            <a:r>
              <a:rPr lang="en-US" altLang="zh-CN" sz="2000" dirty="0">
                <a:latin typeface="华文黑体"/>
                <a:ea typeface="华文黑体"/>
              </a:rPr>
              <a:t>;④</a:t>
            </a:r>
            <a:r>
              <a:rPr lang="zh-CN" altLang="en-US" sz="2000" dirty="0">
                <a:latin typeface="华文黑体"/>
                <a:ea typeface="华文黑体"/>
              </a:rPr>
              <a:t>确定媒体时间安排</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确定广告涉及的范围、出现的频率和效果</a:t>
            </a:r>
            <a:r>
              <a:rPr lang="en-US" altLang="zh-CN" sz="2000" dirty="0">
                <a:latin typeface="华文黑体"/>
                <a:ea typeface="华文黑体"/>
              </a:rPr>
              <a:t>.</a:t>
            </a:r>
            <a:r>
              <a:rPr lang="zh-CN" altLang="en-US" sz="2000" dirty="0">
                <a:latin typeface="华文黑体"/>
                <a:ea typeface="华文黑体"/>
              </a:rPr>
              <a:t>选择广告媒体时</a:t>
            </a:r>
            <a:r>
              <a:rPr lang="en-US" altLang="zh-CN" sz="2000" dirty="0">
                <a:latin typeface="华文黑体"/>
                <a:ea typeface="华文黑体"/>
              </a:rPr>
              <a:t>,</a:t>
            </a:r>
            <a:r>
              <a:rPr lang="zh-CN" altLang="en-US" sz="2000" dirty="0" smtClean="0">
                <a:latin typeface="华文黑体"/>
                <a:ea typeface="华文黑体"/>
              </a:rPr>
              <a:t>广告人必须决定为达到广告</a:t>
            </a:r>
            <a:r>
              <a:rPr lang="zh-CN" altLang="en-US" sz="2000" dirty="0">
                <a:latin typeface="华文黑体"/>
                <a:ea typeface="华文黑体"/>
              </a:rPr>
              <a:t>的目的</a:t>
            </a:r>
            <a:r>
              <a:rPr lang="en-US" altLang="zh-CN" sz="2000" dirty="0">
                <a:latin typeface="华文黑体"/>
                <a:ea typeface="华文黑体"/>
              </a:rPr>
              <a:t>,</a:t>
            </a:r>
            <a:r>
              <a:rPr lang="zh-CN" altLang="en-US" sz="2000" dirty="0">
                <a:latin typeface="华文黑体"/>
                <a:ea typeface="华文黑体"/>
              </a:rPr>
              <a:t>广告应覆盖多广的面</a:t>
            </a:r>
            <a:r>
              <a:rPr lang="en-US" altLang="zh-CN" sz="2000" dirty="0">
                <a:latin typeface="华文黑体"/>
                <a:ea typeface="华文黑体"/>
              </a:rPr>
              <a:t>,</a:t>
            </a:r>
            <a:r>
              <a:rPr lang="zh-CN" altLang="en-US" sz="2000" dirty="0">
                <a:latin typeface="华文黑体"/>
                <a:ea typeface="华文黑体"/>
              </a:rPr>
              <a:t>出现的频率有多高</a:t>
            </a:r>
            <a:r>
              <a:rPr lang="en-US" altLang="zh-CN" sz="2000" dirty="0">
                <a:latin typeface="华文黑体"/>
                <a:ea typeface="华文黑体"/>
              </a:rPr>
              <a:t>.</a:t>
            </a:r>
            <a:r>
              <a:rPr lang="zh-CN" altLang="en-US" sz="2000" dirty="0">
                <a:latin typeface="华文黑体"/>
                <a:ea typeface="华文黑体"/>
              </a:rPr>
              <a:t>覆盖面是根据特定的时间内</a:t>
            </a:r>
            <a:r>
              <a:rPr lang="zh-CN" altLang="en-US" sz="2000" dirty="0" smtClean="0">
                <a:latin typeface="华文黑体"/>
                <a:ea typeface="华文黑体"/>
              </a:rPr>
              <a:t>暴露在广告宣传影响下的</a:t>
            </a:r>
            <a:r>
              <a:rPr lang="zh-CN" altLang="en-US" sz="2000" dirty="0">
                <a:latin typeface="华文黑体"/>
                <a:ea typeface="华文黑体"/>
              </a:rPr>
              <a:t>目标市场中人口的百分数来测定的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选择主要的媒体形式</a:t>
            </a:r>
            <a:r>
              <a:rPr lang="en-US" altLang="zh-CN" sz="2000" dirty="0">
                <a:latin typeface="华文黑体"/>
                <a:ea typeface="华文黑体"/>
              </a:rPr>
              <a:t>.</a:t>
            </a:r>
            <a:r>
              <a:rPr lang="zh-CN" altLang="en-US" sz="2000" dirty="0">
                <a:latin typeface="华文黑体"/>
                <a:ea typeface="华文黑体"/>
              </a:rPr>
              <a:t>媒体策划者</a:t>
            </a:r>
            <a:r>
              <a:rPr lang="en-US" altLang="zh-CN" sz="2000" dirty="0">
                <a:latin typeface="华文黑体"/>
                <a:ea typeface="华文黑体"/>
              </a:rPr>
              <a:t>(</a:t>
            </a:r>
            <a:r>
              <a:rPr lang="zh-CN" altLang="en-US" sz="2000" dirty="0">
                <a:latin typeface="华文黑体"/>
                <a:ea typeface="华文黑体"/>
              </a:rPr>
              <a:t>即广告商</a:t>
            </a:r>
            <a:r>
              <a:rPr lang="en-US" altLang="zh-CN" sz="2000" dirty="0">
                <a:latin typeface="华文黑体"/>
                <a:ea typeface="华文黑体"/>
              </a:rPr>
              <a:t>)</a:t>
            </a:r>
            <a:r>
              <a:rPr lang="zh-CN" altLang="en-US" sz="2000" dirty="0">
                <a:latin typeface="华文黑体"/>
                <a:ea typeface="华文黑体"/>
              </a:rPr>
              <a:t>必须了解每种主要媒体的覆盖面、</a:t>
            </a:r>
            <a:r>
              <a:rPr lang="zh-CN" altLang="en-US" sz="2000" dirty="0" smtClean="0">
                <a:latin typeface="华文黑体"/>
                <a:ea typeface="华文黑体"/>
              </a:rPr>
              <a:t>再现率和影响</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选择特定的传媒载体</a:t>
            </a:r>
            <a:r>
              <a:rPr lang="en-US" altLang="zh-CN" sz="2000" dirty="0">
                <a:latin typeface="华文黑体"/>
                <a:ea typeface="华文黑体"/>
              </a:rPr>
              <a:t>.</a:t>
            </a:r>
            <a:r>
              <a:rPr lang="zh-CN" altLang="en-US" sz="2000" dirty="0">
                <a:latin typeface="华文黑体"/>
                <a:ea typeface="华文黑体"/>
              </a:rPr>
              <a:t>媒体策划者现在必须选择传媒载体</a:t>
            </a:r>
            <a:r>
              <a:rPr lang="en-US" altLang="zh-CN" sz="2000" dirty="0">
                <a:latin typeface="华文黑体"/>
                <a:ea typeface="华文黑体"/>
              </a:rPr>
              <a:t>,</a:t>
            </a:r>
            <a:r>
              <a:rPr lang="zh-CN" altLang="en-US" sz="2000" dirty="0">
                <a:latin typeface="华文黑体"/>
                <a:ea typeface="华文黑体"/>
              </a:rPr>
              <a:t>即在每种</a:t>
            </a:r>
            <a:r>
              <a:rPr lang="zh-CN" altLang="en-US" sz="2000" dirty="0" smtClean="0">
                <a:latin typeface="华文黑体"/>
                <a:ea typeface="华文黑体"/>
              </a:rPr>
              <a:t>一般的传媒类型中的</a:t>
            </a:r>
            <a:r>
              <a:rPr lang="zh-CN" altLang="en-US" sz="2000" dirty="0">
                <a:latin typeface="华文黑体"/>
                <a:ea typeface="华文黑体"/>
              </a:rPr>
              <a:t>特定媒体</a:t>
            </a:r>
            <a:r>
              <a:rPr lang="en-US" altLang="zh-CN" sz="2000" dirty="0">
                <a:latin typeface="华文黑体"/>
                <a:ea typeface="华文黑体"/>
              </a:rPr>
              <a:t>.</a:t>
            </a:r>
          </a:p>
        </p:txBody>
      </p:sp>
    </p:spTree>
    <p:extLst>
      <p:ext uri="{BB962C8B-B14F-4D97-AF65-F5344CB8AC3E}">
        <p14:creationId xmlns:p14="http://schemas.microsoft.com/office/powerpoint/2010/main" val="365160470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216539"/>
          </a:xfrm>
          <a:prstGeom prst="rect">
            <a:avLst/>
          </a:prstGeom>
          <a:noFill/>
        </p:spPr>
        <p:txBody>
          <a:bodyPr wrap="square" rtlCol="0">
            <a:spAutoFit/>
          </a:bodyPr>
          <a:lstStyle/>
          <a:p>
            <a:r>
              <a:rPr lang="zh-CN" altLang="en-US" sz="2400" dirty="0">
                <a:latin typeface="华文黑体"/>
                <a:ea typeface="华文黑体"/>
              </a:rPr>
              <a:t>四、广告评估</a:t>
            </a:r>
          </a:p>
          <a:p>
            <a:pPr indent="541338"/>
            <a:r>
              <a:rPr lang="zh-CN" altLang="en-US" sz="2400" dirty="0" smtClean="0">
                <a:latin typeface="华文黑体"/>
                <a:ea typeface="华文黑体"/>
              </a:rPr>
              <a:t>广告策略</a:t>
            </a:r>
            <a:r>
              <a:rPr lang="zh-CN" altLang="en-US" sz="2400" dirty="0">
                <a:latin typeface="华文黑体"/>
                <a:ea typeface="华文黑体"/>
              </a:rPr>
              <a:t>者和商家应定期对交流效果和销售效果进行评估</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交流效果</a:t>
            </a:r>
          </a:p>
          <a:p>
            <a:pPr indent="541338"/>
            <a:r>
              <a:rPr lang="zh-CN" altLang="en-US" sz="2000" dirty="0">
                <a:latin typeface="华文黑体"/>
                <a:ea typeface="华文黑体"/>
              </a:rPr>
              <a:t>一则广告的交流效果主要靠问卷调查来了解</a:t>
            </a:r>
            <a:r>
              <a:rPr lang="en-US" altLang="zh-CN" sz="2000" dirty="0">
                <a:latin typeface="华文黑体"/>
                <a:ea typeface="华文黑体"/>
              </a:rPr>
              <a:t>,</a:t>
            </a:r>
            <a:r>
              <a:rPr lang="zh-CN" altLang="en-US" sz="2000" dirty="0">
                <a:latin typeface="华文黑体"/>
                <a:ea typeface="华文黑体"/>
              </a:rPr>
              <a:t>表明广告是否传播得好</a:t>
            </a:r>
            <a:r>
              <a:rPr lang="en-US" altLang="zh-CN" sz="2000" dirty="0">
                <a:latin typeface="华文黑体"/>
                <a:ea typeface="华文黑体"/>
              </a:rPr>
              <a:t>.</a:t>
            </a:r>
            <a:r>
              <a:rPr lang="zh-CN" altLang="en-US" sz="2000" dirty="0" smtClean="0">
                <a:latin typeface="华文黑体"/>
                <a:ea typeface="华文黑体"/>
              </a:rPr>
              <a:t>问卷调查可以放在广告被</a:t>
            </a:r>
            <a:r>
              <a:rPr lang="zh-CN" altLang="en-US" sz="2000" dirty="0">
                <a:latin typeface="华文黑体"/>
                <a:ea typeface="华文黑体"/>
              </a:rPr>
              <a:t>印刷或播出前后进行</a:t>
            </a:r>
            <a:r>
              <a:rPr lang="en-US" altLang="zh-CN" sz="2000" dirty="0">
                <a:latin typeface="华文黑体"/>
                <a:ea typeface="华文黑体"/>
              </a:rPr>
              <a:t>.</a:t>
            </a:r>
            <a:r>
              <a:rPr lang="zh-CN" altLang="en-US" sz="2000" dirty="0">
                <a:latin typeface="华文黑体"/>
                <a:ea typeface="华文黑体"/>
              </a:rPr>
              <a:t>在广告被推出前</a:t>
            </a:r>
            <a:r>
              <a:rPr lang="en-US" altLang="zh-CN" sz="2000" dirty="0">
                <a:latin typeface="华文黑体"/>
                <a:ea typeface="华文黑体"/>
              </a:rPr>
              <a:t>,</a:t>
            </a:r>
            <a:r>
              <a:rPr lang="zh-CN" altLang="en-US" sz="2000" dirty="0">
                <a:latin typeface="华文黑体"/>
                <a:ea typeface="华文黑体"/>
              </a:rPr>
              <a:t>广告商可以把它先给消费者看</a:t>
            </a:r>
            <a:r>
              <a:rPr lang="en-US" altLang="zh-CN" sz="2000" dirty="0">
                <a:latin typeface="华文黑体"/>
                <a:ea typeface="华文黑体"/>
              </a:rPr>
              <a:t>,</a:t>
            </a:r>
            <a:r>
              <a:rPr lang="zh-CN" altLang="en-US" sz="2000" dirty="0" smtClean="0">
                <a:latin typeface="华文黑体"/>
                <a:ea typeface="华文黑体"/>
              </a:rPr>
              <a:t>问他们感觉怎么样</a:t>
            </a:r>
            <a:r>
              <a:rPr lang="en-US" altLang="zh-CN" sz="2000" dirty="0">
                <a:latin typeface="华文黑体"/>
                <a:ea typeface="华文黑体"/>
              </a:rPr>
              <a:t>,</a:t>
            </a:r>
            <a:r>
              <a:rPr lang="zh-CN" altLang="en-US" sz="2000" dirty="0">
                <a:latin typeface="华文黑体"/>
                <a:ea typeface="华文黑体"/>
              </a:rPr>
              <a:t>衡量由此产生的反响和态度变化</a:t>
            </a:r>
            <a:r>
              <a:rPr lang="en-US" altLang="zh-CN" sz="2000" dirty="0">
                <a:latin typeface="华文黑体"/>
                <a:ea typeface="华文黑体"/>
              </a:rPr>
              <a:t>.</a:t>
            </a:r>
            <a:r>
              <a:rPr lang="zh-CN" altLang="en-US" sz="2000" dirty="0">
                <a:latin typeface="华文黑体"/>
                <a:ea typeface="华文黑体"/>
              </a:rPr>
              <a:t>广告做出后</a:t>
            </a:r>
            <a:r>
              <a:rPr lang="en-US" altLang="zh-CN" sz="2000" dirty="0">
                <a:latin typeface="华文黑体"/>
                <a:ea typeface="华文黑体"/>
              </a:rPr>
              <a:t>,</a:t>
            </a:r>
            <a:r>
              <a:rPr lang="zh-CN" altLang="en-US" sz="2000" dirty="0" smtClean="0">
                <a:latin typeface="华文黑体"/>
                <a:ea typeface="华文黑体"/>
              </a:rPr>
              <a:t>广告商可以衡量广告如何影响消费</a:t>
            </a:r>
            <a:r>
              <a:rPr lang="zh-CN" altLang="en-US" sz="2000" dirty="0">
                <a:latin typeface="华文黑体"/>
                <a:ea typeface="华文黑体"/>
              </a:rPr>
              <a:t>者的反响及对产品的知晓、了解和偏好</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销售效果</a:t>
            </a:r>
          </a:p>
          <a:p>
            <a:pPr indent="541338"/>
            <a:r>
              <a:rPr lang="zh-CN" altLang="en-US" sz="2000" dirty="0">
                <a:latin typeface="华文黑体"/>
                <a:ea typeface="华文黑体"/>
              </a:rPr>
              <a:t>广告的销售效果比交流效果难衡量</a:t>
            </a:r>
            <a:r>
              <a:rPr lang="en-US" altLang="zh-CN" sz="2000" dirty="0">
                <a:latin typeface="华文黑体"/>
                <a:ea typeface="华文黑体"/>
              </a:rPr>
              <a:t>,</a:t>
            </a:r>
            <a:r>
              <a:rPr lang="zh-CN" altLang="en-US" sz="2000" dirty="0">
                <a:latin typeface="华文黑体"/>
                <a:ea typeface="华文黑体"/>
              </a:rPr>
              <a:t>因为除广告之外</a:t>
            </a:r>
            <a:r>
              <a:rPr lang="en-US" altLang="zh-CN" sz="2000" dirty="0">
                <a:latin typeface="华文黑体"/>
                <a:ea typeface="华文黑体"/>
              </a:rPr>
              <a:t>,</a:t>
            </a:r>
            <a:r>
              <a:rPr lang="zh-CN" altLang="en-US" sz="2000" dirty="0">
                <a:latin typeface="华文黑体"/>
                <a:ea typeface="华文黑体"/>
              </a:rPr>
              <a:t>销售还要受到许多复杂因</a:t>
            </a:r>
            <a:r>
              <a:rPr lang="zh-CN" altLang="en-US" sz="2000" dirty="0" smtClean="0">
                <a:latin typeface="华文黑体"/>
                <a:ea typeface="华文黑体"/>
              </a:rPr>
              <a:t>素的影响</a:t>
            </a:r>
            <a:r>
              <a:rPr lang="en-US" altLang="zh-CN" sz="2000" dirty="0">
                <a:latin typeface="华文黑体"/>
                <a:ea typeface="华文黑体"/>
              </a:rPr>
              <a:t>,</a:t>
            </a:r>
            <a:r>
              <a:rPr lang="zh-CN" altLang="en-US" sz="2000" dirty="0">
                <a:latin typeface="华文黑体"/>
                <a:ea typeface="华文黑体"/>
              </a:rPr>
              <a:t>如产品形象、价格和得到的渠道</a:t>
            </a:r>
            <a:r>
              <a:rPr lang="en-US" altLang="zh-CN" sz="2000" dirty="0">
                <a:latin typeface="华文黑体"/>
                <a:ea typeface="华文黑体"/>
              </a:rPr>
              <a:t>.</a:t>
            </a:r>
          </a:p>
          <a:p>
            <a:pPr indent="541338"/>
            <a:r>
              <a:rPr lang="zh-CN" altLang="en-US" sz="2000" dirty="0">
                <a:latin typeface="华文黑体"/>
                <a:ea typeface="华文黑体"/>
              </a:rPr>
              <a:t>衡量广告销售效果的主要方法有以下两种</a:t>
            </a:r>
            <a:r>
              <a:rPr lang="en-US" altLang="zh-CN" sz="2000" dirty="0">
                <a:latin typeface="华文黑体"/>
                <a:ea typeface="华文黑体"/>
              </a:rPr>
              <a:t>.</a:t>
            </a:r>
          </a:p>
          <a:p>
            <a:pPr indent="541338"/>
            <a:r>
              <a:rPr lang="zh-CN" altLang="en-US" sz="2000" dirty="0">
                <a:latin typeface="华文黑体"/>
                <a:ea typeface="华文黑体"/>
              </a:rPr>
              <a:t>一是将过去的销售量与广告开支进行对比</a:t>
            </a:r>
            <a:r>
              <a:rPr lang="en-US" altLang="zh-CN" sz="2000" dirty="0">
                <a:latin typeface="华文黑体"/>
                <a:ea typeface="华文黑体"/>
              </a:rPr>
              <a:t>.</a:t>
            </a:r>
          </a:p>
          <a:p>
            <a:pPr indent="541338"/>
            <a:r>
              <a:rPr lang="zh-CN" altLang="en-US" sz="2000" dirty="0">
                <a:latin typeface="华文黑体"/>
                <a:ea typeface="华文黑体"/>
              </a:rPr>
              <a:t>二是通过实验</a:t>
            </a:r>
            <a:r>
              <a:rPr lang="en-US" altLang="zh-CN" sz="2000" dirty="0">
                <a:latin typeface="华文黑体"/>
                <a:ea typeface="华文黑体"/>
              </a:rPr>
              <a:t>,</a:t>
            </a:r>
            <a:r>
              <a:rPr lang="zh-CN" altLang="en-US" sz="2000" dirty="0">
                <a:latin typeface="华文黑体"/>
                <a:ea typeface="华文黑体"/>
              </a:rPr>
              <a:t>测试各种水平广告开支的销售效果</a:t>
            </a:r>
            <a:r>
              <a:rPr lang="en-US" altLang="zh-CN" sz="2000" dirty="0">
                <a:latin typeface="华文黑体"/>
                <a:ea typeface="华文黑体"/>
              </a:rPr>
              <a:t>.</a:t>
            </a:r>
          </a:p>
        </p:txBody>
      </p:sp>
    </p:spTree>
    <p:extLst>
      <p:ext uri="{BB962C8B-B14F-4D97-AF65-F5344CB8AC3E}">
        <p14:creationId xmlns:p14="http://schemas.microsoft.com/office/powerpoint/2010/main" val="129569904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539430"/>
          </a:xfrm>
          <a:prstGeom prst="rect">
            <a:avLst/>
          </a:prstGeom>
          <a:noFill/>
        </p:spPr>
        <p:txBody>
          <a:bodyPr wrap="square" rtlCol="0">
            <a:spAutoFit/>
          </a:bodyPr>
          <a:lstStyle/>
          <a:p>
            <a:r>
              <a:rPr lang="zh-CN" altLang="en-US" sz="2400" dirty="0">
                <a:latin typeface="华文黑体"/>
                <a:ea typeface="华文黑体"/>
              </a:rPr>
              <a:t>五、组织广告宣传</a:t>
            </a:r>
          </a:p>
          <a:p>
            <a:pPr indent="627063"/>
            <a:endParaRPr lang="en-US" altLang="zh-CN" sz="2000" dirty="0" smtClean="0">
              <a:latin typeface="华文黑体"/>
              <a:ea typeface="华文黑体"/>
            </a:endParaRPr>
          </a:p>
          <a:p>
            <a:pPr indent="627063"/>
            <a:r>
              <a:rPr lang="zh-CN" altLang="en-US" sz="2000" dirty="0" smtClean="0">
                <a:latin typeface="华文黑体"/>
                <a:ea typeface="华文黑体"/>
              </a:rPr>
              <a:t>不同公司以</a:t>
            </a:r>
            <a:r>
              <a:rPr lang="zh-CN" altLang="en-US" sz="2000" dirty="0">
                <a:latin typeface="华文黑体"/>
                <a:ea typeface="华文黑体"/>
              </a:rPr>
              <a:t>不同的方式组织实施广告宣传</a:t>
            </a:r>
            <a:r>
              <a:rPr lang="en-US" altLang="zh-CN" sz="2000" dirty="0">
                <a:latin typeface="华文黑体"/>
                <a:ea typeface="华文黑体"/>
              </a:rPr>
              <a:t>.</a:t>
            </a:r>
            <a:r>
              <a:rPr lang="zh-CN" altLang="en-US" sz="2000" dirty="0">
                <a:latin typeface="华文黑体"/>
                <a:ea typeface="华文黑体"/>
              </a:rPr>
              <a:t>在小公司</a:t>
            </a:r>
            <a:r>
              <a:rPr lang="en-US" altLang="zh-CN" sz="2000" dirty="0">
                <a:latin typeface="华文黑体"/>
                <a:ea typeface="华文黑体"/>
              </a:rPr>
              <a:t>,</a:t>
            </a:r>
            <a:r>
              <a:rPr lang="zh-CN" altLang="en-US" sz="2000" dirty="0">
                <a:latin typeface="华文黑体"/>
                <a:ea typeface="华文黑体"/>
              </a:rPr>
              <a:t>广告也许由销售部门处理</a:t>
            </a:r>
            <a:r>
              <a:rPr lang="en-US" altLang="zh-CN" sz="2000" dirty="0">
                <a:latin typeface="华文黑体"/>
                <a:ea typeface="华文黑体"/>
              </a:rPr>
              <a:t>,</a:t>
            </a:r>
            <a:r>
              <a:rPr lang="zh-CN" altLang="en-US" sz="2000" dirty="0" smtClean="0">
                <a:latin typeface="华文黑体"/>
                <a:ea typeface="华文黑体"/>
              </a:rPr>
              <a:t>大公司则设有广告部</a:t>
            </a:r>
            <a:r>
              <a:rPr lang="en-US" altLang="zh-CN" sz="2000" dirty="0">
                <a:latin typeface="华文黑体"/>
                <a:ea typeface="华文黑体"/>
              </a:rPr>
              <a:t>,</a:t>
            </a:r>
            <a:r>
              <a:rPr lang="zh-CN" altLang="en-US" sz="2000" dirty="0">
                <a:latin typeface="华文黑体"/>
                <a:ea typeface="华文黑体"/>
              </a:rPr>
              <a:t>其工作就是制订广告预算</a:t>
            </a:r>
            <a:r>
              <a:rPr lang="en-US" altLang="zh-CN" sz="2000" dirty="0">
                <a:latin typeface="华文黑体"/>
                <a:ea typeface="华文黑体"/>
              </a:rPr>
              <a:t>,</a:t>
            </a:r>
            <a:r>
              <a:rPr lang="zh-CN" altLang="en-US" sz="2000" dirty="0">
                <a:latin typeface="华文黑体"/>
                <a:ea typeface="华文黑体"/>
              </a:rPr>
              <a:t>同广告公司打交道</a:t>
            </a:r>
            <a:r>
              <a:rPr lang="en-US" altLang="zh-CN" sz="2000" dirty="0">
                <a:latin typeface="华文黑体"/>
                <a:ea typeface="华文黑体"/>
              </a:rPr>
              <a:t>,</a:t>
            </a:r>
            <a:r>
              <a:rPr lang="zh-CN" altLang="en-US" sz="2000" dirty="0">
                <a:latin typeface="华文黑体"/>
                <a:ea typeface="华文黑体"/>
              </a:rPr>
              <a:t>处理直邮业务、</a:t>
            </a:r>
            <a:r>
              <a:rPr lang="zh-CN" altLang="en-US" sz="2000" dirty="0" smtClean="0">
                <a:latin typeface="华文黑体"/>
                <a:ea typeface="华文黑体"/>
              </a:rPr>
              <a:t>商品展销以及</a:t>
            </a:r>
            <a:r>
              <a:rPr lang="zh-CN" altLang="en-US" sz="2000" dirty="0">
                <a:latin typeface="华文黑体"/>
                <a:ea typeface="华文黑体"/>
              </a:rPr>
              <a:t>其他广告公司不负责的广告业务</a:t>
            </a:r>
            <a:r>
              <a:rPr lang="en-US" altLang="zh-CN" sz="2000" dirty="0">
                <a:latin typeface="华文黑体"/>
                <a:ea typeface="华文黑体"/>
              </a:rPr>
              <a:t>.</a:t>
            </a:r>
            <a:r>
              <a:rPr lang="zh-CN" altLang="en-US" sz="2000" dirty="0">
                <a:latin typeface="华文黑体"/>
                <a:ea typeface="华文黑体"/>
              </a:rPr>
              <a:t>多数大公司利用外界的广告代理公司</a:t>
            </a:r>
            <a:r>
              <a:rPr lang="en-US" altLang="zh-CN" sz="2000" dirty="0">
                <a:latin typeface="华文黑体"/>
                <a:ea typeface="华文黑体"/>
              </a:rPr>
              <a:t>,</a:t>
            </a:r>
            <a:r>
              <a:rPr lang="zh-CN" altLang="en-US" sz="2000" dirty="0" smtClean="0">
                <a:latin typeface="华文黑体"/>
                <a:ea typeface="华文黑体"/>
              </a:rPr>
              <a:t>因为它们能提供多种优势</a:t>
            </a:r>
            <a:r>
              <a:rPr lang="en-US" altLang="zh-CN" sz="2000" dirty="0" smtClean="0">
                <a:latin typeface="华文黑体"/>
                <a:ea typeface="华文黑体"/>
              </a:rPr>
              <a:t>.</a:t>
            </a:r>
          </a:p>
          <a:p>
            <a:pPr indent="541338"/>
            <a:r>
              <a:rPr lang="zh-CN" altLang="en-US" sz="2000" dirty="0" smtClean="0">
                <a:latin typeface="华文黑体"/>
                <a:ea typeface="华文黑体"/>
              </a:rPr>
              <a:t>多数广告代理公司拥有专门</a:t>
            </a:r>
            <a:r>
              <a:rPr lang="zh-CN" altLang="en-US" sz="2000" dirty="0">
                <a:latin typeface="华文黑体"/>
                <a:ea typeface="华文黑体"/>
              </a:rPr>
              <a:t>的职员和渠道为客户处理广告攻势及各个阶段的事务</a:t>
            </a:r>
            <a:r>
              <a:rPr lang="en-US" altLang="zh-CN" sz="2000" dirty="0">
                <a:latin typeface="华文黑体"/>
                <a:ea typeface="华文黑体"/>
              </a:rPr>
              <a:t>,</a:t>
            </a:r>
            <a:r>
              <a:rPr lang="zh-CN" altLang="en-US" sz="2000" dirty="0" smtClean="0">
                <a:latin typeface="华文黑体"/>
                <a:ea typeface="华文黑体"/>
              </a:rPr>
              <a:t>包括从制订营销计划到筹划广告攻势</a:t>
            </a:r>
            <a:r>
              <a:rPr lang="zh-CN" altLang="en-US" sz="2000" dirty="0">
                <a:latin typeface="华文黑体"/>
                <a:ea typeface="华文黑体"/>
              </a:rPr>
              <a:t>、准备、推出和评估广告</a:t>
            </a:r>
            <a:r>
              <a:rPr lang="en-US" altLang="zh-CN" sz="2000" dirty="0">
                <a:latin typeface="华文黑体"/>
                <a:ea typeface="华文黑体"/>
              </a:rPr>
              <a:t>.</a:t>
            </a:r>
            <a:r>
              <a:rPr lang="zh-CN" altLang="en-US" sz="2000" dirty="0">
                <a:latin typeface="华文黑体"/>
                <a:ea typeface="华文黑体"/>
              </a:rPr>
              <a:t>广告代理公司</a:t>
            </a:r>
            <a:r>
              <a:rPr lang="zh-CN" altLang="en-US" sz="2000" dirty="0" smtClean="0">
                <a:latin typeface="华文黑体"/>
                <a:ea typeface="华文黑体"/>
              </a:rPr>
              <a:t>通常有四个部门</a:t>
            </a:r>
            <a:r>
              <a:rPr lang="en-US" altLang="zh-CN" sz="2000" dirty="0">
                <a:latin typeface="华文黑体"/>
                <a:ea typeface="华文黑体"/>
              </a:rPr>
              <a:t>:</a:t>
            </a:r>
            <a:r>
              <a:rPr lang="zh-CN" altLang="en-US" sz="2000" dirty="0">
                <a:latin typeface="华文黑体"/>
                <a:ea typeface="华文黑体"/>
              </a:rPr>
              <a:t>广告创意和创作部门、广告对象研究部门、商务及业务活动部门</a:t>
            </a:r>
            <a:r>
              <a:rPr lang="en-US" altLang="zh-CN" sz="2000" dirty="0">
                <a:latin typeface="华文黑体"/>
                <a:ea typeface="华文黑体"/>
              </a:rPr>
              <a:t>.</a:t>
            </a:r>
            <a:r>
              <a:rPr lang="zh-CN" altLang="en-US" sz="2000" dirty="0">
                <a:latin typeface="华文黑体"/>
                <a:ea typeface="华文黑体"/>
              </a:rPr>
              <a:t>每笔广告委托业务</a:t>
            </a:r>
            <a:r>
              <a:rPr lang="zh-CN" altLang="en-US" sz="2000" dirty="0" smtClean="0">
                <a:latin typeface="华文黑体"/>
                <a:ea typeface="华文黑体"/>
              </a:rPr>
              <a:t>都有一位业务主管负责实施</a:t>
            </a:r>
            <a:r>
              <a:rPr lang="en-US" altLang="zh-CN" sz="2000" dirty="0">
                <a:latin typeface="华文黑体"/>
                <a:ea typeface="华文黑体"/>
              </a:rPr>
              <a:t>,</a:t>
            </a:r>
            <a:r>
              <a:rPr lang="zh-CN" altLang="en-US" sz="2000" dirty="0">
                <a:latin typeface="华文黑体"/>
                <a:ea typeface="华文黑体"/>
              </a:rPr>
              <a:t>每一个部门都被分配从事一项或几项广告委托业务</a:t>
            </a:r>
            <a:r>
              <a:rPr lang="en-US" altLang="zh-CN" sz="2000" dirty="0">
                <a:latin typeface="华文黑体"/>
                <a:ea typeface="华文黑体"/>
              </a:rPr>
              <a:t>.</a:t>
            </a:r>
          </a:p>
        </p:txBody>
      </p:sp>
    </p:spTree>
    <p:extLst>
      <p:ext uri="{BB962C8B-B14F-4D97-AF65-F5344CB8AC3E}">
        <p14:creationId xmlns:p14="http://schemas.microsoft.com/office/powerpoint/2010/main" val="40848142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899968" y="1986010"/>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60372014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1938992"/>
          </a:xfrm>
          <a:prstGeom prst="rect">
            <a:avLst/>
          </a:prstGeom>
          <a:noFill/>
        </p:spPr>
        <p:txBody>
          <a:bodyPr wrap="square" rtlCol="0">
            <a:spAutoFit/>
          </a:bodyPr>
          <a:lstStyle/>
          <a:p>
            <a:pPr indent="627063"/>
            <a:r>
              <a:rPr lang="zh-CN" altLang="en-US" sz="2400" dirty="0">
                <a:latin typeface="华文黑体"/>
                <a:ea typeface="华文黑体"/>
              </a:rPr>
              <a:t>除广告之外</a:t>
            </a:r>
            <a:r>
              <a:rPr lang="en-US" altLang="zh-CN" sz="2400" dirty="0">
                <a:latin typeface="华文黑体"/>
                <a:ea typeface="华文黑体"/>
              </a:rPr>
              <a:t>,</a:t>
            </a:r>
            <a:r>
              <a:rPr lang="zh-CN" altLang="en-US" sz="2400" dirty="0">
                <a:latin typeface="华文黑体"/>
                <a:ea typeface="华文黑体"/>
              </a:rPr>
              <a:t>还有其他两种大众促销工具</a:t>
            </a:r>
            <a:r>
              <a:rPr lang="en-US" altLang="zh-CN" sz="2400" dirty="0">
                <a:latin typeface="华文黑体"/>
                <a:ea typeface="华文黑体"/>
              </a:rPr>
              <a:t>:</a:t>
            </a:r>
            <a:r>
              <a:rPr lang="zh-CN" altLang="en-US" sz="2400" dirty="0">
                <a:latin typeface="华文黑体"/>
                <a:ea typeface="华文黑体"/>
              </a:rPr>
              <a:t>促销和攻关</a:t>
            </a:r>
            <a:r>
              <a:rPr lang="en-US" altLang="zh-CN" sz="2400" dirty="0">
                <a:latin typeface="华文黑体"/>
                <a:ea typeface="华文黑体"/>
              </a:rPr>
              <a:t>.</a:t>
            </a:r>
            <a:r>
              <a:rPr lang="zh-CN" altLang="en-US" sz="2400" dirty="0">
                <a:latin typeface="华文黑体"/>
                <a:ea typeface="华文黑体"/>
              </a:rPr>
              <a:t>促销指短期的宣传行为</a:t>
            </a:r>
            <a:r>
              <a:rPr lang="en-US" altLang="zh-CN" sz="2400" dirty="0">
                <a:latin typeface="华文黑体"/>
                <a:ea typeface="华文黑体"/>
              </a:rPr>
              <a:t>,</a:t>
            </a:r>
            <a:r>
              <a:rPr lang="zh-CN" altLang="en-US" sz="2400" dirty="0" smtClean="0">
                <a:latin typeface="华文黑体"/>
                <a:ea typeface="华文黑体"/>
              </a:rPr>
              <a:t>目的是鼓励购买</a:t>
            </a:r>
            <a:r>
              <a:rPr lang="zh-CN" altLang="en-US" sz="2400" dirty="0">
                <a:latin typeface="华文黑体"/>
                <a:ea typeface="华文黑体"/>
              </a:rPr>
              <a:t>的积极性</a:t>
            </a:r>
            <a:r>
              <a:rPr lang="en-US" altLang="zh-CN" sz="2400" dirty="0">
                <a:latin typeface="华文黑体"/>
                <a:ea typeface="华文黑体"/>
              </a:rPr>
              <a:t>,</a:t>
            </a:r>
            <a:r>
              <a:rPr lang="zh-CN" altLang="en-US" sz="2400" dirty="0">
                <a:latin typeface="华文黑体"/>
                <a:ea typeface="华文黑体"/>
              </a:rPr>
              <a:t>或宣传一件产品、提供一种服务</a:t>
            </a:r>
            <a:r>
              <a:rPr lang="en-US" altLang="zh-CN" sz="2400" dirty="0">
                <a:latin typeface="华文黑体"/>
                <a:ea typeface="华文黑体"/>
              </a:rPr>
              <a:t>.</a:t>
            </a:r>
            <a:r>
              <a:rPr lang="zh-CN" altLang="en-US" sz="2400" dirty="0">
                <a:latin typeface="华文黑体"/>
                <a:ea typeface="华文黑体"/>
              </a:rPr>
              <a:t>公关为购买商品或享受服务提出</a:t>
            </a:r>
            <a:r>
              <a:rPr lang="zh-CN" altLang="en-US" sz="2400" dirty="0" smtClean="0">
                <a:latin typeface="华文黑体"/>
                <a:ea typeface="华文黑体"/>
              </a:rPr>
              <a:t>了理由</a:t>
            </a:r>
            <a:r>
              <a:rPr lang="en-US" altLang="zh-CN" sz="2400" dirty="0">
                <a:latin typeface="华文黑体"/>
                <a:ea typeface="华文黑体"/>
              </a:rPr>
              <a:t>,</a:t>
            </a:r>
            <a:r>
              <a:rPr lang="zh-CN" altLang="en-US" sz="2400" dirty="0">
                <a:latin typeface="华文黑体"/>
                <a:ea typeface="华文黑体"/>
              </a:rPr>
              <a:t>而促销则提出了现在就买的理由</a:t>
            </a:r>
            <a:r>
              <a:rPr lang="en-US" altLang="zh-CN" sz="2400" dirty="0">
                <a:latin typeface="华文黑体"/>
                <a:ea typeface="华文黑体"/>
              </a:rPr>
              <a:t>.</a:t>
            </a:r>
            <a:r>
              <a:rPr lang="zh-CN" altLang="en-US" sz="2400" dirty="0">
                <a:latin typeface="华文黑体"/>
                <a:ea typeface="华文黑体"/>
              </a:rPr>
              <a:t>这种例子随处可见</a:t>
            </a:r>
            <a:r>
              <a:rPr lang="en-US" altLang="zh-CN" sz="2400" dirty="0" smtClean="0">
                <a:latin typeface="华文黑体"/>
                <a:ea typeface="华文黑体"/>
              </a:rPr>
              <a:t>.</a:t>
            </a:r>
          </a:p>
          <a:p>
            <a:pPr indent="627063"/>
            <a:endParaRPr lang="en-US" altLang="zh-CN" sz="2400" dirty="0">
              <a:latin typeface="华文黑体"/>
              <a:ea typeface="华文黑体"/>
            </a:endParaRPr>
          </a:p>
        </p:txBody>
      </p:sp>
    </p:spTree>
    <p:extLst>
      <p:ext uri="{BB962C8B-B14F-4D97-AF65-F5344CB8AC3E}">
        <p14:creationId xmlns:p14="http://schemas.microsoft.com/office/powerpoint/2010/main" val="277724993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588874"/>
            <a:ext cx="8754532" cy="3908762"/>
          </a:xfrm>
          <a:prstGeom prst="rect">
            <a:avLst/>
          </a:prstGeom>
          <a:noFill/>
        </p:spPr>
        <p:txBody>
          <a:bodyPr wrap="square" rtlCol="0">
            <a:spAutoFit/>
          </a:bodyPr>
          <a:lstStyle/>
          <a:p>
            <a:pPr indent="627063"/>
            <a:endParaRPr lang="en-US" altLang="zh-CN" sz="2400" dirty="0">
              <a:latin typeface="华文黑体"/>
              <a:ea typeface="华文黑体"/>
            </a:endParaRPr>
          </a:p>
          <a:p>
            <a:r>
              <a:rPr lang="zh-CN" altLang="en-US" sz="2400" dirty="0">
                <a:latin typeface="华文黑体"/>
                <a:ea typeface="华文黑体"/>
              </a:rPr>
              <a:t>一、促销的迅猛增长</a:t>
            </a:r>
          </a:p>
          <a:p>
            <a:pPr indent="541338"/>
            <a:r>
              <a:rPr lang="zh-CN" altLang="en-US" sz="2000" dirty="0">
                <a:latin typeface="华文黑体"/>
                <a:ea typeface="华文黑体"/>
              </a:rPr>
              <a:t>促销手段被制造商、零售商、贸易联合会和非营利机构等诸多组织采用</a:t>
            </a:r>
            <a:r>
              <a:rPr lang="en-US" altLang="zh-CN" sz="2000" dirty="0">
                <a:latin typeface="华文黑体"/>
                <a:ea typeface="华文黑体"/>
              </a:rPr>
              <a:t>.</a:t>
            </a:r>
            <a:r>
              <a:rPr lang="zh-CN" altLang="en-US" sz="2000" dirty="0">
                <a:latin typeface="华文黑体"/>
                <a:ea typeface="华文黑体"/>
              </a:rPr>
              <a:t>它们瞄准</a:t>
            </a:r>
            <a:r>
              <a:rPr lang="zh-CN" altLang="en-US" sz="2000" dirty="0" smtClean="0">
                <a:latin typeface="华文黑体"/>
                <a:ea typeface="华文黑体"/>
              </a:rPr>
              <a:t>的促销对</a:t>
            </a:r>
            <a:r>
              <a:rPr lang="zh-CN" altLang="en-US" sz="2000" dirty="0">
                <a:latin typeface="华文黑体"/>
                <a:ea typeface="华文黑体"/>
              </a:rPr>
              <a:t>象有终极顾客</a:t>
            </a:r>
            <a:r>
              <a:rPr lang="en-US" altLang="zh-CN" sz="2000" dirty="0">
                <a:latin typeface="华文黑体"/>
                <a:ea typeface="华文黑体"/>
              </a:rPr>
              <a:t>(</a:t>
            </a:r>
            <a:r>
              <a:rPr lang="zh-CN" altLang="en-US" sz="2000" dirty="0">
                <a:latin typeface="华文黑体"/>
                <a:ea typeface="华文黑体"/>
              </a:rPr>
              <a:t>消费者促销</a:t>
            </a:r>
            <a:r>
              <a:rPr lang="en-US" altLang="zh-CN" sz="2000" dirty="0">
                <a:latin typeface="华文黑体"/>
                <a:ea typeface="华文黑体"/>
              </a:rPr>
              <a:t>)</a:t>
            </a:r>
            <a:r>
              <a:rPr lang="zh-CN" altLang="en-US" sz="2000" dirty="0">
                <a:latin typeface="华文黑体"/>
                <a:ea typeface="华文黑体"/>
              </a:rPr>
              <a:t>、商业客户</a:t>
            </a:r>
            <a:r>
              <a:rPr lang="en-US" altLang="zh-CN" sz="2000" dirty="0">
                <a:latin typeface="华文黑体"/>
                <a:ea typeface="华文黑体"/>
              </a:rPr>
              <a:t>(</a:t>
            </a:r>
            <a:r>
              <a:rPr lang="zh-CN" altLang="en-US" sz="2000" dirty="0">
                <a:latin typeface="华文黑体"/>
                <a:ea typeface="华文黑体"/>
              </a:rPr>
              <a:t>商业促销</a:t>
            </a:r>
            <a:r>
              <a:rPr lang="en-US" altLang="zh-CN" sz="2000" dirty="0">
                <a:latin typeface="华文黑体"/>
                <a:ea typeface="华文黑体"/>
              </a:rPr>
              <a:t>)</a:t>
            </a:r>
            <a:r>
              <a:rPr lang="zh-CN" altLang="en-US" sz="2000" dirty="0">
                <a:latin typeface="华文黑体"/>
                <a:ea typeface="华文黑体"/>
              </a:rPr>
              <a:t>、零售商和批发商</a:t>
            </a:r>
            <a:r>
              <a:rPr lang="en-US" altLang="zh-CN" sz="2000" dirty="0">
                <a:latin typeface="华文黑体"/>
                <a:ea typeface="华文黑体"/>
              </a:rPr>
              <a:t>(</a:t>
            </a:r>
            <a:r>
              <a:rPr lang="zh-CN" altLang="en-US" sz="2000" dirty="0">
                <a:latin typeface="华文黑体"/>
                <a:ea typeface="华文黑体"/>
              </a:rPr>
              <a:t>贸易促销</a:t>
            </a:r>
            <a:r>
              <a:rPr lang="en-US" altLang="zh-CN" sz="2000" dirty="0">
                <a:latin typeface="华文黑体"/>
                <a:ea typeface="华文黑体"/>
              </a:rPr>
              <a:t>)</a:t>
            </a:r>
            <a:r>
              <a:rPr lang="zh-CN" altLang="en-US" sz="2000" dirty="0" smtClean="0">
                <a:latin typeface="华文黑体"/>
                <a:ea typeface="华文黑体"/>
              </a:rPr>
              <a:t>和销售队伍成员</a:t>
            </a:r>
            <a:r>
              <a:rPr lang="en-US" altLang="zh-CN" sz="2000" dirty="0">
                <a:latin typeface="华文黑体"/>
                <a:ea typeface="华文黑体"/>
              </a:rPr>
              <a:t>(</a:t>
            </a:r>
            <a:r>
              <a:rPr lang="zh-CN" altLang="en-US" sz="2000" dirty="0">
                <a:latin typeface="华文黑体"/>
                <a:ea typeface="华文黑体"/>
              </a:rPr>
              <a:t>销售队伍促销</a:t>
            </a:r>
            <a:r>
              <a:rPr lang="en-US" altLang="zh-CN" sz="2000" dirty="0">
                <a:latin typeface="华文黑体"/>
                <a:ea typeface="华文黑体"/>
              </a:rPr>
              <a:t>)</a:t>
            </a:r>
            <a:r>
              <a:rPr lang="en-US" altLang="zh-CN" sz="2000" dirty="0" smtClean="0">
                <a:latin typeface="华文黑体"/>
                <a:ea typeface="华文黑体"/>
              </a:rPr>
              <a:t>.</a:t>
            </a:r>
          </a:p>
          <a:p>
            <a:r>
              <a:rPr lang="zh-CN" altLang="en-US" sz="2000" dirty="0">
                <a:latin typeface="华文黑体"/>
                <a:ea typeface="华文黑体"/>
              </a:rPr>
              <a:t>促销的迅猛增长</a:t>
            </a:r>
            <a:r>
              <a:rPr lang="en-US" altLang="zh-CN" sz="2000" dirty="0">
                <a:latin typeface="华文黑体"/>
                <a:ea typeface="华文黑体"/>
              </a:rPr>
              <a:t>,</a:t>
            </a:r>
            <a:r>
              <a:rPr lang="zh-CN" altLang="en-US" sz="2000" dirty="0">
                <a:latin typeface="华文黑体"/>
                <a:ea typeface="华文黑体"/>
              </a:rPr>
              <a:t>尤其是在消费品市场上的增长</a:t>
            </a:r>
            <a:r>
              <a:rPr lang="en-US" altLang="zh-CN" sz="2000" dirty="0">
                <a:latin typeface="华文黑体"/>
                <a:ea typeface="华文黑体"/>
              </a:rPr>
              <a:t>,</a:t>
            </a:r>
            <a:r>
              <a:rPr lang="zh-CN" altLang="en-US" sz="2000" dirty="0">
                <a:latin typeface="华文黑体"/>
                <a:ea typeface="华文黑体"/>
              </a:rPr>
              <a:t>主要是由以下几个</a:t>
            </a:r>
            <a:r>
              <a:rPr lang="zh-CN" altLang="en-US" sz="2000" dirty="0" smtClean="0">
                <a:latin typeface="华文黑体"/>
                <a:ea typeface="华文黑体"/>
              </a:rPr>
              <a:t>方面的因素导致</a:t>
            </a:r>
            <a:r>
              <a:rPr lang="zh-Hant" altLang="en-US" sz="2000" dirty="0" smtClean="0">
                <a:latin typeface="华文黑体"/>
                <a:ea typeface="华文黑体"/>
              </a:rPr>
              <a:t>的</a:t>
            </a:r>
            <a:r>
              <a:rPr lang="en-US" altLang="zh-Hant"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公司内部的压力</a:t>
            </a:r>
            <a:r>
              <a:rPr lang="en-US" altLang="zh-CN" sz="2000" dirty="0">
                <a:latin typeface="华文黑体"/>
                <a:ea typeface="华文黑体"/>
              </a:rPr>
              <a:t>.</a:t>
            </a:r>
            <a:r>
              <a:rPr lang="zh-CN" altLang="en-US" sz="2000" dirty="0">
                <a:latin typeface="华文黑体"/>
                <a:ea typeface="华文黑体"/>
              </a:rPr>
              <a:t>在公司内部</a:t>
            </a:r>
            <a:r>
              <a:rPr lang="en-US" altLang="zh-CN" sz="2000" dirty="0">
                <a:latin typeface="华文黑体"/>
                <a:ea typeface="华文黑体"/>
              </a:rPr>
              <a:t>,</a:t>
            </a:r>
            <a:r>
              <a:rPr lang="zh-CN" altLang="en-US" sz="2000" dirty="0">
                <a:latin typeface="华文黑体"/>
                <a:ea typeface="华文黑体"/>
              </a:rPr>
              <a:t>销售经理承受着巨大的压力</a:t>
            </a:r>
            <a:r>
              <a:rPr lang="en-US" altLang="zh-CN" sz="2000" dirty="0" smtClean="0">
                <a:latin typeface="华文黑体"/>
                <a:ea typeface="华文黑体"/>
              </a:rPr>
              <a:t>.</a:t>
            </a:r>
          </a:p>
          <a:p>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公司外部竞争越来越激烈</a:t>
            </a:r>
            <a:r>
              <a:rPr lang="en-US" altLang="zh-CN" sz="2000" dirty="0">
                <a:latin typeface="华文黑体"/>
                <a:ea typeface="华文黑体"/>
              </a:rPr>
              <a:t>,</a:t>
            </a:r>
            <a:r>
              <a:rPr lang="zh-CN" altLang="en-US" sz="2000" dirty="0">
                <a:latin typeface="华文黑体"/>
                <a:ea typeface="华文黑体"/>
              </a:rPr>
              <a:t>而互相竞争的品牌差别越来越小</a:t>
            </a:r>
            <a:r>
              <a:rPr lang="en-US" altLang="zh-CN" sz="2000" dirty="0">
                <a:latin typeface="华文黑体"/>
                <a:ea typeface="华文黑体"/>
              </a:rPr>
              <a:t>.</a:t>
            </a:r>
            <a:r>
              <a:rPr lang="zh-CN" altLang="en-US" sz="2000" dirty="0" smtClean="0">
                <a:latin typeface="华文黑体"/>
                <a:ea typeface="华文黑体"/>
              </a:rPr>
              <a:t>竞争对手频繁使用营业推广</a:t>
            </a:r>
            <a:r>
              <a:rPr lang="en-US" altLang="zh-CN" sz="2000" dirty="0">
                <a:latin typeface="华文黑体"/>
                <a:ea typeface="华文黑体"/>
              </a:rPr>
              <a:t>(</a:t>
            </a:r>
            <a:r>
              <a:rPr lang="zh-CN" altLang="en-US" sz="2000" dirty="0">
                <a:latin typeface="华文黑体"/>
                <a:ea typeface="华文黑体"/>
              </a:rPr>
              <a:t>促销</a:t>
            </a:r>
            <a:r>
              <a:rPr lang="en-US" altLang="zh-CN" sz="2000" dirty="0">
                <a:latin typeface="华文黑体"/>
                <a:ea typeface="华文黑体"/>
              </a:rPr>
              <a:t>)</a:t>
            </a:r>
            <a:r>
              <a:rPr lang="zh-CN" altLang="en-US" sz="2000" dirty="0">
                <a:latin typeface="华文黑体"/>
                <a:ea typeface="华文黑体"/>
              </a:rPr>
              <a:t>手段以区分它们的产品</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由于费用增加、媒体的多样化和法律的限制</a:t>
            </a:r>
            <a:r>
              <a:rPr lang="en-US" altLang="zh-CN" sz="2000" dirty="0">
                <a:latin typeface="华文黑体"/>
                <a:ea typeface="华文黑体"/>
              </a:rPr>
              <a:t>,</a:t>
            </a:r>
            <a:r>
              <a:rPr lang="zh-CN" altLang="en-US" sz="2000" dirty="0">
                <a:latin typeface="华文黑体"/>
                <a:ea typeface="华文黑体"/>
              </a:rPr>
              <a:t>公关效果降低</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消费者更容易受销售部门引导</a:t>
            </a:r>
            <a:r>
              <a:rPr lang="en-US" altLang="zh-CN" sz="2000" dirty="0">
                <a:latin typeface="华文黑体"/>
                <a:ea typeface="华文黑体"/>
              </a:rPr>
              <a:t>,</a:t>
            </a:r>
            <a:r>
              <a:rPr lang="zh-CN" altLang="en-US" sz="2000" dirty="0">
                <a:latin typeface="华文黑体"/>
                <a:ea typeface="华文黑体"/>
              </a:rPr>
              <a:t>而零售商更频繁地与制造商打交道</a:t>
            </a:r>
            <a:r>
              <a:rPr lang="en-US" altLang="zh-CN" sz="2000" dirty="0">
                <a:latin typeface="华文黑体"/>
                <a:ea typeface="华文黑体"/>
              </a:rPr>
              <a:t>.</a:t>
            </a:r>
          </a:p>
        </p:txBody>
      </p:sp>
    </p:spTree>
    <p:extLst>
      <p:ext uri="{BB962C8B-B14F-4D97-AF65-F5344CB8AC3E}">
        <p14:creationId xmlns:p14="http://schemas.microsoft.com/office/powerpoint/2010/main" val="361994688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588874"/>
            <a:ext cx="8602132" cy="2677656"/>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、制订促销目标</a:t>
            </a:r>
          </a:p>
          <a:p>
            <a:pPr indent="541338"/>
            <a:r>
              <a:rPr lang="zh-CN" altLang="en-US" sz="2400" dirty="0">
                <a:latin typeface="华文黑体"/>
                <a:ea typeface="华文黑体"/>
              </a:rPr>
              <a:t>促销目标的范围极其广泛</a:t>
            </a:r>
            <a:r>
              <a:rPr lang="en-US" altLang="zh-CN" sz="2400" dirty="0">
                <a:latin typeface="华文黑体"/>
                <a:ea typeface="华文黑体"/>
              </a:rPr>
              <a:t>,</a:t>
            </a:r>
            <a:r>
              <a:rPr lang="zh-CN" altLang="en-US" sz="2400" dirty="0">
                <a:latin typeface="华文黑体"/>
                <a:ea typeface="华文黑体"/>
              </a:rPr>
              <a:t>以下是几种目标设定</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消费者促销</a:t>
            </a:r>
            <a:r>
              <a:rPr lang="en-US" altLang="zh-CN" sz="2000" dirty="0">
                <a:latin typeface="华文黑体"/>
                <a:ea typeface="华文黑体"/>
              </a:rPr>
              <a:t>:</a:t>
            </a:r>
            <a:r>
              <a:rPr lang="zh-CN" altLang="en-US" sz="2000" dirty="0">
                <a:latin typeface="华文黑体"/>
                <a:ea typeface="华文黑体"/>
              </a:rPr>
              <a:t>增加短期销售或帮助建立起长期市场份额</a:t>
            </a:r>
            <a:r>
              <a:rPr lang="en-US" altLang="zh-CN" sz="2000" dirty="0">
                <a:latin typeface="华文黑体"/>
                <a:ea typeface="华文黑体"/>
              </a:rPr>
              <a:t>.</a:t>
            </a:r>
            <a:r>
              <a:rPr lang="zh-CN" altLang="en-US" sz="2000" dirty="0">
                <a:latin typeface="华文黑体"/>
                <a:ea typeface="华文黑体"/>
              </a:rPr>
              <a:t>消费者促销的特点是</a:t>
            </a:r>
            <a:r>
              <a:rPr lang="en-US" altLang="zh-CN" sz="2000" dirty="0">
                <a:latin typeface="华文黑体"/>
                <a:ea typeface="华文黑体"/>
              </a:rPr>
              <a:t>:</a:t>
            </a:r>
            <a:r>
              <a:rPr lang="zh-CN" altLang="en-US" sz="2000" dirty="0" smtClean="0">
                <a:latin typeface="华文黑体"/>
                <a:ea typeface="华文黑体"/>
              </a:rPr>
              <a:t>鼓</a:t>
            </a:r>
            <a:r>
              <a:rPr lang="zh-CN" altLang="en-US" sz="2000" dirty="0">
                <a:latin typeface="华文黑体"/>
                <a:ea typeface="华文黑体"/>
              </a:rPr>
              <a:t>励消费者试用一种新产品</a:t>
            </a:r>
            <a:r>
              <a:rPr lang="en-US" altLang="zh-CN" sz="2000" dirty="0">
                <a:latin typeface="华文黑体"/>
                <a:ea typeface="华文黑体"/>
              </a:rPr>
              <a:t>,</a:t>
            </a:r>
            <a:r>
              <a:rPr lang="zh-CN" altLang="en-US" sz="2000" dirty="0">
                <a:latin typeface="华文黑体"/>
                <a:ea typeface="华文黑体"/>
              </a:rPr>
              <a:t>吸引竞争对手的顾客</a:t>
            </a:r>
            <a:r>
              <a:rPr lang="en-US" altLang="zh-CN" sz="2000" dirty="0">
                <a:latin typeface="华文黑体"/>
                <a:ea typeface="华文黑体"/>
              </a:rPr>
              <a:t>,</a:t>
            </a:r>
            <a:r>
              <a:rPr lang="zh-CN" altLang="en-US" sz="2000" dirty="0">
                <a:latin typeface="华文黑体"/>
                <a:ea typeface="华文黑体"/>
              </a:rPr>
              <a:t>促使消费者购买一种已有产品</a:t>
            </a:r>
            <a:r>
              <a:rPr lang="en-US" altLang="zh-CN" sz="2000" dirty="0">
                <a:latin typeface="华文黑体"/>
                <a:ea typeface="华文黑体"/>
              </a:rPr>
              <a:t>,</a:t>
            </a:r>
            <a:r>
              <a:rPr lang="zh-CN" altLang="en-US" sz="2000" dirty="0" smtClean="0">
                <a:latin typeface="华文黑体"/>
                <a:ea typeface="华文黑体"/>
              </a:rPr>
              <a:t>保持并奖励那些忠诚</a:t>
            </a:r>
            <a:r>
              <a:rPr lang="zh-CN" altLang="en-US" sz="2000" dirty="0">
                <a:latin typeface="华文黑体"/>
                <a:ea typeface="华文黑体"/>
              </a:rPr>
              <a:t>的顾客</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贸易促销</a:t>
            </a:r>
            <a:r>
              <a:rPr lang="en-US" altLang="zh-CN" sz="2000" dirty="0">
                <a:latin typeface="华文黑体"/>
                <a:ea typeface="华文黑体"/>
              </a:rPr>
              <a:t>:</a:t>
            </a:r>
            <a:r>
              <a:rPr lang="zh-CN" altLang="en-US" sz="2000" dirty="0">
                <a:latin typeface="华文黑体"/>
                <a:ea typeface="华文黑体"/>
              </a:rPr>
              <a:t>鼓励合作商户购买新产品、增加存货、加大公关、提供货架空间</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销售队伍促销</a:t>
            </a:r>
            <a:r>
              <a:rPr lang="en-US" altLang="zh-CN" sz="2000" dirty="0">
                <a:latin typeface="华文黑体"/>
                <a:ea typeface="华文黑体"/>
              </a:rPr>
              <a:t>:</a:t>
            </a:r>
            <a:r>
              <a:rPr lang="zh-CN" altLang="en-US" sz="2000" dirty="0">
                <a:latin typeface="华文黑体"/>
                <a:ea typeface="华文黑体"/>
              </a:rPr>
              <a:t>争取商户和消费者支持新产品、签订新合同</a:t>
            </a:r>
            <a:r>
              <a:rPr lang="en-US" altLang="zh-CN" sz="2000" dirty="0">
                <a:latin typeface="华文黑体"/>
                <a:ea typeface="华文黑体"/>
              </a:rPr>
              <a:t>.</a:t>
            </a:r>
          </a:p>
        </p:txBody>
      </p:sp>
    </p:spTree>
    <p:extLst>
      <p:ext uri="{BB962C8B-B14F-4D97-AF65-F5344CB8AC3E}">
        <p14:creationId xmlns:p14="http://schemas.microsoft.com/office/powerpoint/2010/main" val="307629952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588874"/>
            <a:ext cx="8602132" cy="4585871"/>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、选择促销手段</a:t>
            </a:r>
          </a:p>
          <a:p>
            <a:pPr indent="627063"/>
            <a:r>
              <a:rPr lang="zh-CN" altLang="en-US" sz="2400" dirty="0">
                <a:latin typeface="华文黑体"/>
                <a:ea typeface="华文黑体"/>
              </a:rPr>
              <a:t>有许多手段都可以用来实现促销目的</a:t>
            </a:r>
            <a:r>
              <a:rPr lang="en-US" altLang="zh-CN" sz="2400" dirty="0">
                <a:latin typeface="华文黑体"/>
                <a:ea typeface="华文黑体"/>
              </a:rPr>
              <a:t>.</a:t>
            </a:r>
            <a:r>
              <a:rPr lang="zh-CN" altLang="en-US" sz="2400" dirty="0">
                <a:latin typeface="华文黑体"/>
                <a:ea typeface="华文黑体"/>
              </a:rPr>
              <a:t>下面主要介绍的是消费者促销手段、</a:t>
            </a:r>
            <a:r>
              <a:rPr lang="zh-CN" altLang="en-US" sz="2400" dirty="0" smtClean="0">
                <a:latin typeface="华文黑体"/>
                <a:ea typeface="华文黑体"/>
              </a:rPr>
              <a:t>贸易促销手段和业务宣传</a:t>
            </a:r>
            <a:r>
              <a:rPr lang="zh-CN" altLang="en-US" sz="2400" dirty="0">
                <a:latin typeface="华文黑体"/>
                <a:ea typeface="华文黑体"/>
              </a:rPr>
              <a:t>手段</a:t>
            </a:r>
            <a:r>
              <a:rPr lang="en-US" altLang="zh-CN" sz="24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消费者促销手段</a:t>
            </a:r>
          </a:p>
          <a:p>
            <a:pPr indent="627063"/>
            <a:r>
              <a:rPr lang="zh-CN" altLang="en-US" sz="2000" dirty="0">
                <a:latin typeface="华文黑体"/>
                <a:ea typeface="华文黑体"/>
              </a:rPr>
              <a:t>主要的消费者促销手包括赠送样品、赠券、现金折扣、一揽子折价、实物奖励和广告</a:t>
            </a:r>
            <a:r>
              <a:rPr lang="zh-CN" altLang="en-US" sz="2000" dirty="0" smtClean="0">
                <a:latin typeface="华文黑体"/>
                <a:ea typeface="华文黑体"/>
              </a:rPr>
              <a:t>特制品等</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贸易促销手段</a:t>
            </a:r>
          </a:p>
          <a:p>
            <a:pPr indent="627063"/>
            <a:r>
              <a:rPr lang="zh-CN" altLang="en-US" sz="2000" dirty="0">
                <a:latin typeface="华文黑体"/>
                <a:ea typeface="华文黑体"/>
              </a:rPr>
              <a:t>更多的促销资金被投入到零售商和批发商身上</a:t>
            </a:r>
            <a:r>
              <a:rPr lang="en-US" altLang="zh-CN" sz="2000" dirty="0">
                <a:latin typeface="华文黑体"/>
                <a:ea typeface="华文黑体"/>
              </a:rPr>
              <a:t>(</a:t>
            </a:r>
            <a:r>
              <a:rPr lang="zh-CN" altLang="en-US" sz="2000" dirty="0" smtClean="0">
                <a:latin typeface="华文黑体"/>
                <a:ea typeface="华文黑体"/>
              </a:rPr>
              <a:t>约</a:t>
            </a:r>
            <a:r>
              <a:rPr lang="en-US" altLang="zh-CN" sz="2000" dirty="0" smtClean="0">
                <a:latin typeface="华文黑体"/>
                <a:ea typeface="华文黑体"/>
              </a:rPr>
              <a:t>63</a:t>
            </a:r>
            <a:r>
              <a:rPr lang="zh-CN" altLang="en-US" sz="2000" dirty="0" smtClean="0">
                <a:latin typeface="华文黑体"/>
                <a:ea typeface="华文黑体"/>
              </a:rPr>
              <a:t>％</a:t>
            </a:r>
            <a:r>
              <a:rPr lang="en-US" altLang="zh-CN" sz="2000" dirty="0">
                <a:latin typeface="华文黑体"/>
                <a:ea typeface="华文黑体"/>
              </a:rPr>
              <a:t>),</a:t>
            </a:r>
            <a:r>
              <a:rPr lang="zh-CN" altLang="en-US" sz="2000" dirty="0">
                <a:latin typeface="华文黑体"/>
                <a:ea typeface="华文黑体"/>
              </a:rPr>
              <a:t>但这方面吸引的顾客只</a:t>
            </a:r>
            <a:r>
              <a:rPr lang="zh-CN" altLang="en-US" sz="2000" dirty="0" smtClean="0">
                <a:latin typeface="华文黑体"/>
                <a:ea typeface="华文黑体"/>
              </a:rPr>
              <a:t>占</a:t>
            </a:r>
            <a:r>
              <a:rPr lang="en-US" altLang="zh-CN" sz="2000" dirty="0" smtClean="0">
                <a:latin typeface="华文黑体"/>
                <a:ea typeface="华文黑体"/>
              </a:rPr>
              <a:t>37</a:t>
            </a:r>
            <a:r>
              <a:rPr lang="zh-CN" altLang="en-US" sz="2000" dirty="0" smtClean="0">
                <a:latin typeface="华文黑体"/>
                <a:ea typeface="华文黑体"/>
              </a:rPr>
              <a:t>％</a:t>
            </a:r>
            <a:r>
              <a:rPr lang="en-US" altLang="zh-CN" sz="2000" dirty="0">
                <a:latin typeface="华文黑体"/>
                <a:ea typeface="华文黑体"/>
              </a:rPr>
              <a:t>.</a:t>
            </a:r>
            <a:r>
              <a:rPr lang="zh-CN" altLang="en-US" sz="2000" dirty="0">
                <a:latin typeface="华文黑体"/>
                <a:ea typeface="华文黑体"/>
              </a:rPr>
              <a:t>贸易促销可以让零售商和批发商把一个品牌送上货架</a:t>
            </a:r>
            <a:r>
              <a:rPr lang="en-US" altLang="zh-CN" sz="2000" dirty="0">
                <a:latin typeface="华文黑体"/>
                <a:ea typeface="华文黑体"/>
              </a:rPr>
              <a:t>,</a:t>
            </a:r>
            <a:r>
              <a:rPr lang="zh-CN" altLang="en-US" sz="2000" dirty="0">
                <a:latin typeface="华文黑体"/>
                <a:ea typeface="华文黑体"/>
              </a:rPr>
              <a:t>进行广告宣传</a:t>
            </a:r>
            <a:r>
              <a:rPr lang="en-US" altLang="zh-CN" sz="2000" dirty="0">
                <a:latin typeface="华文黑体"/>
                <a:ea typeface="华文黑体"/>
              </a:rPr>
              <a:t>,</a:t>
            </a:r>
            <a:r>
              <a:rPr lang="zh-CN" altLang="en-US" sz="2000" dirty="0" smtClean="0">
                <a:latin typeface="华文黑体"/>
                <a:ea typeface="华文黑体"/>
              </a:rPr>
              <a:t>鼓励顾客购</a:t>
            </a:r>
            <a:r>
              <a:rPr lang="zh-TW" altLang="en-US" sz="2000" dirty="0" smtClean="0">
                <a:latin typeface="华文黑体"/>
                <a:ea typeface="华文黑体"/>
              </a:rPr>
              <a:t>买</a:t>
            </a:r>
            <a:r>
              <a:rPr lang="en-US" altLang="zh-TW"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业务宣传手段</a:t>
            </a:r>
          </a:p>
          <a:p>
            <a:pPr indent="627063"/>
            <a:r>
              <a:rPr lang="zh-CN" altLang="en-US" sz="2000" dirty="0">
                <a:latin typeface="华文黑体"/>
                <a:ea typeface="华文黑体"/>
              </a:rPr>
              <a:t>部分公司每年要花费较多费用用于对产业客户的宣传</a:t>
            </a:r>
            <a:r>
              <a:rPr lang="en-US" altLang="zh-CN" sz="2000" dirty="0">
                <a:latin typeface="华文黑体"/>
                <a:ea typeface="华文黑体"/>
              </a:rPr>
              <a:t>.</a:t>
            </a:r>
            <a:r>
              <a:rPr lang="zh-CN" altLang="en-US" sz="2000" dirty="0">
                <a:latin typeface="华文黑体"/>
                <a:ea typeface="华文黑体"/>
              </a:rPr>
              <a:t>这些业务宣传</a:t>
            </a:r>
            <a:r>
              <a:rPr lang="zh-CN" altLang="en-US" sz="2000" dirty="0" smtClean="0">
                <a:latin typeface="华文黑体"/>
                <a:ea typeface="华文黑体"/>
              </a:rPr>
              <a:t>用来保持业务上的领先</a:t>
            </a:r>
            <a:r>
              <a:rPr lang="zh-CN" altLang="en-US" sz="2000" dirty="0">
                <a:latin typeface="华文黑体"/>
                <a:ea typeface="华文黑体"/>
              </a:rPr>
              <a:t>地位、刺激购买、回报顾客、鼓励销售商</a:t>
            </a:r>
            <a:r>
              <a:rPr lang="en-US" altLang="zh-CN" sz="2000" dirty="0">
                <a:latin typeface="华文黑体"/>
                <a:ea typeface="华文黑体"/>
              </a:rPr>
              <a:t>.</a:t>
            </a:r>
            <a:r>
              <a:rPr lang="zh-CN" altLang="en-US" sz="2000" dirty="0" smtClean="0">
                <a:latin typeface="华文黑体"/>
                <a:ea typeface="华文黑体"/>
              </a:rPr>
              <a:t>很多业务宣传手段与顾客宣传和商业促销的</a:t>
            </a:r>
            <a:r>
              <a:rPr lang="zh-CN" altLang="en-US" sz="2000" dirty="0">
                <a:latin typeface="华文黑体"/>
                <a:ea typeface="华文黑体"/>
              </a:rPr>
              <a:t>手段雷同</a:t>
            </a:r>
            <a:r>
              <a:rPr lang="en-US" altLang="zh-CN" sz="2000" dirty="0">
                <a:latin typeface="华文黑体"/>
                <a:ea typeface="华文黑体"/>
              </a:rPr>
              <a:t>.</a:t>
            </a:r>
          </a:p>
        </p:txBody>
      </p:sp>
    </p:spTree>
    <p:extLst>
      <p:ext uri="{BB962C8B-B14F-4D97-AF65-F5344CB8AC3E}">
        <p14:creationId xmlns:p14="http://schemas.microsoft.com/office/powerpoint/2010/main" val="173376800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促销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588874"/>
            <a:ext cx="8602132" cy="3847207"/>
          </a:xfrm>
          <a:prstGeom prst="rect">
            <a:avLst/>
          </a:prstGeom>
          <a:noFill/>
        </p:spPr>
        <p:txBody>
          <a:bodyPr wrap="square" rtlCol="0">
            <a:spAutoFit/>
          </a:bodyPr>
          <a:lstStyle/>
          <a:p>
            <a:r>
              <a:rPr lang="zh-CN" altLang="en-US" sz="2400" dirty="0">
                <a:latin typeface="华文黑体"/>
                <a:ea typeface="华文黑体"/>
              </a:rPr>
              <a:t>四、设计促销方案</a:t>
            </a:r>
          </a:p>
          <a:p>
            <a:pPr indent="541338"/>
            <a:r>
              <a:rPr lang="zh-CN" altLang="en-US" sz="2000" dirty="0">
                <a:latin typeface="华文黑体"/>
                <a:ea typeface="华文黑体"/>
              </a:rPr>
              <a:t>营销人员必须做出其他决策以确定完整的销售宣传计划</a:t>
            </a:r>
            <a:r>
              <a:rPr lang="en-US" altLang="zh-CN" sz="2000" dirty="0">
                <a:latin typeface="华文黑体"/>
                <a:ea typeface="华文黑体"/>
              </a:rPr>
              <a:t>.</a:t>
            </a:r>
            <a:r>
              <a:rPr lang="zh-CN" altLang="en-US" sz="2000" dirty="0">
                <a:latin typeface="华文黑体"/>
                <a:ea typeface="华文黑体"/>
              </a:rPr>
              <a:t>首先</a:t>
            </a:r>
            <a:r>
              <a:rPr lang="en-US" altLang="zh-CN" sz="2000" dirty="0">
                <a:latin typeface="华文黑体"/>
                <a:ea typeface="华文黑体"/>
              </a:rPr>
              <a:t>,</a:t>
            </a:r>
            <a:r>
              <a:rPr lang="zh-CN" altLang="en-US" sz="2000" dirty="0">
                <a:latin typeface="华文黑体"/>
                <a:ea typeface="华文黑体"/>
              </a:rPr>
              <a:t>营销人员必须确</a:t>
            </a:r>
            <a:r>
              <a:rPr lang="zh-CN" altLang="en-US" sz="2000" dirty="0" smtClean="0">
                <a:latin typeface="华文黑体"/>
                <a:ea typeface="华文黑体"/>
              </a:rPr>
              <a:t>定鼓励金额度</a:t>
            </a:r>
            <a:r>
              <a:rPr lang="en-US" altLang="zh-CN" sz="2000" dirty="0">
                <a:latin typeface="华文黑体"/>
                <a:ea typeface="华文黑体"/>
              </a:rPr>
              <a:t>.</a:t>
            </a:r>
            <a:r>
              <a:rPr lang="zh-CN" altLang="en-US" sz="2000" dirty="0">
                <a:latin typeface="华文黑体"/>
                <a:ea typeface="华文黑体"/>
              </a:rPr>
              <a:t>如果想取得宣传成功</a:t>
            </a:r>
            <a:r>
              <a:rPr lang="en-US" altLang="zh-CN" sz="2000" dirty="0">
                <a:latin typeface="华文黑体"/>
                <a:ea typeface="华文黑体"/>
              </a:rPr>
              <a:t>,</a:t>
            </a:r>
            <a:r>
              <a:rPr lang="zh-CN" altLang="en-US" sz="2000" dirty="0">
                <a:latin typeface="华文黑体"/>
                <a:ea typeface="华文黑体"/>
              </a:rPr>
              <a:t>一定限额的鼓励金是必需的</a:t>
            </a:r>
            <a:r>
              <a:rPr lang="en-US" altLang="zh-CN" sz="2000" dirty="0">
                <a:latin typeface="华文黑体"/>
                <a:ea typeface="华文黑体"/>
              </a:rPr>
              <a:t>.</a:t>
            </a:r>
            <a:r>
              <a:rPr lang="zh-CN" altLang="en-US" sz="2000" dirty="0">
                <a:latin typeface="华文黑体"/>
                <a:ea typeface="华文黑体"/>
              </a:rPr>
              <a:t>更多的鼓励金会产生更</a:t>
            </a:r>
            <a:r>
              <a:rPr lang="zh-CN" altLang="en-US" sz="2000" dirty="0" smtClean="0">
                <a:latin typeface="华文黑体"/>
                <a:ea typeface="华文黑体"/>
              </a:rPr>
              <a:t>好的销售效应</a:t>
            </a:r>
            <a:r>
              <a:rPr lang="en-US" altLang="zh-CN" sz="2000" dirty="0">
                <a:latin typeface="华文黑体"/>
                <a:ea typeface="华文黑体"/>
              </a:rPr>
              <a:t>.</a:t>
            </a:r>
            <a:r>
              <a:rPr lang="zh-CN" altLang="en-US" sz="2000" dirty="0">
                <a:latin typeface="华文黑体"/>
                <a:ea typeface="华文黑体"/>
              </a:rPr>
              <a:t>营销人员还必须考虑参与促销各方的情况</a:t>
            </a:r>
            <a:r>
              <a:rPr lang="en-US" altLang="zh-CN" sz="2000" dirty="0">
                <a:latin typeface="华文黑体"/>
                <a:ea typeface="华文黑体"/>
              </a:rPr>
              <a:t>.</a:t>
            </a:r>
            <a:r>
              <a:rPr lang="zh-CN" altLang="en-US" sz="2000" dirty="0">
                <a:latin typeface="华文黑体"/>
                <a:ea typeface="华文黑体"/>
              </a:rPr>
              <a:t>鼓励金给予每个人或只给</a:t>
            </a:r>
            <a:r>
              <a:rPr lang="zh-CN" altLang="en-US" sz="2000" dirty="0" smtClean="0">
                <a:latin typeface="华文黑体"/>
                <a:ea typeface="华文黑体"/>
              </a:rPr>
              <a:t>特定的人或团体</a:t>
            </a:r>
            <a:r>
              <a:rPr lang="en-US" altLang="zh-CN" sz="2000" dirty="0">
                <a:latin typeface="华文黑体"/>
                <a:ea typeface="华文黑体"/>
              </a:rPr>
              <a:t>.</a:t>
            </a:r>
          </a:p>
          <a:p>
            <a:pPr indent="541338"/>
            <a:r>
              <a:rPr lang="zh-CN" altLang="en-US" sz="2000" dirty="0">
                <a:latin typeface="华文黑体"/>
                <a:ea typeface="华文黑体"/>
              </a:rPr>
              <a:t>营销人员必须确定如何发起和分配促销计划</a:t>
            </a:r>
            <a:r>
              <a:rPr lang="en-US" altLang="zh-CN" sz="2000" dirty="0" smtClean="0">
                <a:latin typeface="华文黑体"/>
                <a:ea typeface="华文黑体"/>
              </a:rPr>
              <a:t>.</a:t>
            </a:r>
          </a:p>
          <a:p>
            <a:pPr indent="541338"/>
            <a:r>
              <a:rPr lang="zh-CN" altLang="en-US" sz="2000" dirty="0">
                <a:latin typeface="华文黑体"/>
                <a:ea typeface="华文黑体"/>
              </a:rPr>
              <a:t>评估也十分重要</a:t>
            </a:r>
            <a:r>
              <a:rPr lang="en-US" altLang="zh-CN" sz="2000" dirty="0">
                <a:latin typeface="华文黑体"/>
                <a:ea typeface="华文黑体"/>
              </a:rPr>
              <a:t>.</a:t>
            </a:r>
            <a:r>
              <a:rPr lang="zh-CN" altLang="en-US" sz="2000" dirty="0">
                <a:latin typeface="华文黑体"/>
                <a:ea typeface="华文黑体"/>
              </a:rPr>
              <a:t>然而</a:t>
            </a:r>
            <a:r>
              <a:rPr lang="en-US" altLang="zh-CN" sz="2000" dirty="0">
                <a:latin typeface="华文黑体"/>
                <a:ea typeface="华文黑体"/>
              </a:rPr>
              <a:t>,</a:t>
            </a:r>
            <a:r>
              <a:rPr lang="zh-CN" altLang="en-US" sz="2000" dirty="0">
                <a:latin typeface="华文黑体"/>
                <a:ea typeface="华文黑体"/>
              </a:rPr>
              <a:t>许多公司没有对他们的销售宣传方案精心评估</a:t>
            </a:r>
            <a:r>
              <a:rPr lang="en-US" altLang="zh-CN" sz="2000" dirty="0">
                <a:latin typeface="华文黑体"/>
                <a:ea typeface="华文黑体"/>
              </a:rPr>
              <a:t>,</a:t>
            </a:r>
            <a:r>
              <a:rPr lang="zh-CN" altLang="en-US" sz="2000" dirty="0" smtClean="0">
                <a:latin typeface="华文黑体"/>
                <a:ea typeface="华文黑体"/>
              </a:rPr>
              <a:t>或是评估得很浅显</a:t>
            </a:r>
            <a:r>
              <a:rPr lang="en-US" altLang="zh-CN" sz="2000" dirty="0">
                <a:latin typeface="华文黑体"/>
                <a:ea typeface="华文黑体"/>
              </a:rPr>
              <a:t>.</a:t>
            </a:r>
            <a:r>
              <a:rPr lang="zh-CN" altLang="en-US" sz="2000" dirty="0">
                <a:latin typeface="华文黑体"/>
                <a:ea typeface="华文黑体"/>
              </a:rPr>
              <a:t>生产商可使用诸多评估方法中的一种</a:t>
            </a:r>
            <a:r>
              <a:rPr lang="en-US" altLang="zh-CN" sz="2000" dirty="0">
                <a:latin typeface="华文黑体"/>
                <a:ea typeface="华文黑体"/>
              </a:rPr>
              <a:t>.</a:t>
            </a:r>
            <a:r>
              <a:rPr lang="zh-CN" altLang="en-US" sz="2000" dirty="0">
                <a:latin typeface="华文黑体"/>
                <a:ea typeface="华文黑体"/>
              </a:rPr>
              <a:t>最普通的方法是对宣传前、宣传期间、宣传</a:t>
            </a:r>
            <a:r>
              <a:rPr lang="zh-CN" altLang="en-US" sz="2000" dirty="0" smtClean="0">
                <a:latin typeface="华文黑体"/>
                <a:ea typeface="华文黑体"/>
              </a:rPr>
              <a:t>后的情况进行对比</a:t>
            </a:r>
            <a:r>
              <a:rPr lang="en-US" altLang="zh-CN" sz="2000" dirty="0" smtClean="0">
                <a:latin typeface="华文黑体"/>
                <a:ea typeface="华文黑体"/>
              </a:rPr>
              <a:t>.</a:t>
            </a:r>
          </a:p>
          <a:p>
            <a:pPr indent="541338"/>
            <a:r>
              <a:rPr lang="zh-CN" altLang="en-US" sz="2000" dirty="0">
                <a:latin typeface="华文黑体"/>
                <a:ea typeface="华文黑体"/>
              </a:rPr>
              <a:t>很明显</a:t>
            </a:r>
            <a:r>
              <a:rPr lang="en-US" altLang="zh-CN" sz="2000" dirty="0">
                <a:latin typeface="华文黑体"/>
                <a:ea typeface="华文黑体"/>
              </a:rPr>
              <a:t>,</a:t>
            </a:r>
            <a:r>
              <a:rPr lang="zh-CN" altLang="en-US" sz="2000" dirty="0">
                <a:latin typeface="华文黑体"/>
                <a:ea typeface="华文黑体"/>
              </a:rPr>
              <a:t>营业推广在整个促销组合中占有很重要的地位</a:t>
            </a:r>
            <a:r>
              <a:rPr lang="en-US" altLang="zh-CN" sz="2000" dirty="0">
                <a:latin typeface="华文黑体"/>
                <a:ea typeface="华文黑体"/>
              </a:rPr>
              <a:t>.</a:t>
            </a:r>
            <a:r>
              <a:rPr lang="zh-CN" altLang="en-US" sz="2000" dirty="0">
                <a:latin typeface="华文黑体"/>
                <a:ea typeface="华文黑体"/>
              </a:rPr>
              <a:t>要想很好地实施</a:t>
            </a:r>
            <a:r>
              <a:rPr lang="en-US" altLang="zh-CN" sz="2000" dirty="0">
                <a:latin typeface="华文黑体"/>
                <a:ea typeface="华文黑体"/>
              </a:rPr>
              <a:t>,</a:t>
            </a:r>
            <a:r>
              <a:rPr lang="zh-CN" altLang="en-US" sz="2000" dirty="0" smtClean="0">
                <a:latin typeface="华文黑体"/>
                <a:ea typeface="华文黑体"/>
              </a:rPr>
              <a:t>营销人员必须确定营业推广</a:t>
            </a:r>
            <a:r>
              <a:rPr lang="zh-CN" altLang="en-US" sz="2000" dirty="0">
                <a:latin typeface="华文黑体"/>
                <a:ea typeface="华文黑体"/>
              </a:rPr>
              <a:t>目的</a:t>
            </a:r>
            <a:r>
              <a:rPr lang="en-US" altLang="zh-CN" sz="2000" dirty="0">
                <a:latin typeface="华文黑体"/>
                <a:ea typeface="华文黑体"/>
              </a:rPr>
              <a:t>,</a:t>
            </a:r>
            <a:r>
              <a:rPr lang="zh-CN" altLang="en-US" sz="2000" dirty="0">
                <a:latin typeface="华文黑体"/>
                <a:ea typeface="华文黑体"/>
              </a:rPr>
              <a:t>选择最佳工具</a:t>
            </a:r>
            <a:r>
              <a:rPr lang="en-US" altLang="zh-CN" sz="2000" dirty="0">
                <a:latin typeface="华文黑体"/>
                <a:ea typeface="华文黑体"/>
              </a:rPr>
              <a:t>,</a:t>
            </a:r>
            <a:r>
              <a:rPr lang="zh-CN" altLang="en-US" sz="2000" dirty="0">
                <a:latin typeface="华文黑体"/>
                <a:ea typeface="华文黑体"/>
              </a:rPr>
              <a:t>设计营业推广计划</a:t>
            </a:r>
            <a:r>
              <a:rPr lang="en-US" altLang="zh-CN" sz="2000" dirty="0">
                <a:latin typeface="华文黑体"/>
                <a:ea typeface="华文黑体"/>
              </a:rPr>
              <a:t>,</a:t>
            </a:r>
            <a:r>
              <a:rPr lang="zh-CN" altLang="en-US" sz="2000" dirty="0">
                <a:latin typeface="华文黑体"/>
                <a:ea typeface="华文黑体"/>
              </a:rPr>
              <a:t>实施计划</a:t>
            </a:r>
            <a:r>
              <a:rPr lang="en-US" altLang="zh-CN" sz="2000" dirty="0">
                <a:latin typeface="华文黑体"/>
                <a:ea typeface="华文黑体"/>
              </a:rPr>
              <a:t>,</a:t>
            </a:r>
            <a:r>
              <a:rPr lang="zh-CN" altLang="en-US" sz="2000" dirty="0">
                <a:latin typeface="华文黑体"/>
                <a:ea typeface="华文黑体"/>
              </a:rPr>
              <a:t>并评估结果</a:t>
            </a:r>
            <a:r>
              <a:rPr lang="en-US" altLang="zh-CN" sz="2000" dirty="0">
                <a:latin typeface="华文黑体"/>
                <a:ea typeface="华文黑体"/>
              </a:rPr>
              <a:t>.</a:t>
            </a:r>
          </a:p>
        </p:txBody>
      </p:sp>
    </p:spTree>
    <p:extLst>
      <p:ext uri="{BB962C8B-B14F-4D97-AF65-F5344CB8AC3E}">
        <p14:creationId xmlns:p14="http://schemas.microsoft.com/office/powerpoint/2010/main" val="187584624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527435" y="2036810"/>
            <a:ext cx="182614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公共关系</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71983225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840171" y="331544"/>
            <a:ext cx="4801314" cy="646331"/>
          </a:xfrm>
          <a:prstGeom prst="rect">
            <a:avLst/>
          </a:prstGeom>
        </p:spPr>
        <p:txBody>
          <a:bodyPr wrap="none">
            <a:spAutoFit/>
          </a:bodyPr>
          <a:lstStyle/>
          <a:p>
            <a:r>
              <a:rPr lang="zh-CN" altLang="en-US" sz="3600" b="1" dirty="0" smtClean="0">
                <a:solidFill>
                  <a:srgbClr val="17695D"/>
                </a:solidFill>
                <a:latin typeface="微软雅黑" pitchFamily="34" charset="-122"/>
                <a:ea typeface="微软雅黑" pitchFamily="34" charset="-122"/>
              </a:rPr>
              <a:t>广告、促销及公共关系</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300595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广告中的主要决策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979083"/>
            <a:ext cx="108234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促销</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广告</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促销</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1095172"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广告</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831828"/>
            <a:ext cx="169790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公共关系</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00279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公共关系</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4339650"/>
          </a:xfrm>
          <a:prstGeom prst="rect">
            <a:avLst/>
          </a:prstGeom>
          <a:noFill/>
        </p:spPr>
        <p:txBody>
          <a:bodyPr wrap="square" rtlCol="0">
            <a:spAutoFit/>
          </a:bodyPr>
          <a:lstStyle/>
          <a:p>
            <a:pPr indent="627063"/>
            <a:r>
              <a:rPr lang="zh-CN" altLang="en-US" sz="2400" dirty="0">
                <a:latin typeface="华文黑体"/>
                <a:ea typeface="华文黑体"/>
              </a:rPr>
              <a:t>公共关系是另一个主要的大众宣传工具</a:t>
            </a:r>
            <a:r>
              <a:rPr lang="en-US" altLang="zh-CN" sz="2400" dirty="0">
                <a:latin typeface="华文黑体"/>
                <a:ea typeface="华文黑体"/>
              </a:rPr>
              <a:t>,</a:t>
            </a:r>
            <a:r>
              <a:rPr lang="zh-CN" altLang="en-US" sz="2400" dirty="0">
                <a:latin typeface="华文黑体"/>
                <a:ea typeface="华文黑体"/>
              </a:rPr>
              <a:t>即通过获得有利的公众宣传而与公司的</a:t>
            </a:r>
            <a:r>
              <a:rPr lang="zh-CN" altLang="en-US" sz="2400" dirty="0" smtClean="0">
                <a:latin typeface="华文黑体"/>
                <a:ea typeface="华文黑体"/>
              </a:rPr>
              <a:t>不同客户</a:t>
            </a:r>
            <a:r>
              <a:rPr lang="zh-CN" altLang="en-US" sz="2400" dirty="0">
                <a:latin typeface="华文黑体"/>
                <a:ea typeface="华文黑体"/>
              </a:rPr>
              <a:t>建立良好的关系</a:t>
            </a:r>
            <a:r>
              <a:rPr lang="en-US" altLang="zh-CN" sz="2400" dirty="0">
                <a:latin typeface="华文黑体"/>
                <a:ea typeface="华文黑体"/>
              </a:rPr>
              <a:t>,</a:t>
            </a:r>
            <a:r>
              <a:rPr lang="zh-CN" altLang="en-US" sz="2400" dirty="0">
                <a:latin typeface="华文黑体"/>
                <a:ea typeface="华文黑体"/>
              </a:rPr>
              <a:t>建立良好的公司形象</a:t>
            </a:r>
            <a:r>
              <a:rPr lang="en-US" altLang="zh-CN" sz="2400" dirty="0" smtClean="0">
                <a:latin typeface="华文黑体"/>
                <a:ea typeface="华文黑体"/>
              </a:rPr>
              <a:t>,</a:t>
            </a:r>
            <a:r>
              <a:rPr lang="zh-CN" altLang="en-US" sz="2400" dirty="0" smtClean="0">
                <a:latin typeface="华文黑体"/>
                <a:ea typeface="华文黑体"/>
              </a:rPr>
              <a:t> </a:t>
            </a:r>
            <a:r>
              <a:rPr lang="en-US" altLang="zh-CN" sz="2400" dirty="0">
                <a:latin typeface="华文黑体"/>
                <a:ea typeface="华文黑体"/>
              </a:rPr>
              <a:t>,</a:t>
            </a:r>
            <a:r>
              <a:rPr lang="zh-CN" altLang="en-US" sz="2400" dirty="0">
                <a:latin typeface="华文黑体"/>
                <a:ea typeface="华文黑体"/>
              </a:rPr>
              <a:t>对付或消除不利的谣言、传闻或事件</a:t>
            </a:r>
            <a:r>
              <a:rPr lang="en-US" altLang="zh-CN" sz="2400" dirty="0">
                <a:latin typeface="华文黑体"/>
                <a:ea typeface="华文黑体"/>
              </a:rPr>
              <a:t>.</a:t>
            </a:r>
            <a:endParaRPr lang="en-US" altLang="zh-CN" sz="2400" dirty="0" smtClean="0">
              <a:latin typeface="华文黑体"/>
              <a:ea typeface="华文黑体"/>
            </a:endParaRPr>
          </a:p>
          <a:p>
            <a:pPr indent="439738"/>
            <a:r>
              <a:rPr lang="zh-CN" altLang="en-US" sz="2400" dirty="0" smtClean="0">
                <a:latin typeface="华文黑体"/>
                <a:ea typeface="华文黑体"/>
              </a:rPr>
              <a:t>一</a:t>
            </a:r>
            <a:r>
              <a:rPr lang="zh-CN" altLang="en-US" sz="2400" dirty="0">
                <a:latin typeface="华文黑体"/>
                <a:ea typeface="华文黑体"/>
              </a:rPr>
              <a:t>、公共关系的功能和</a:t>
            </a:r>
            <a:r>
              <a:rPr lang="zh-CN" altLang="en-US" sz="2400" dirty="0" smtClean="0">
                <a:latin typeface="华文黑体"/>
                <a:ea typeface="华文黑体"/>
              </a:rPr>
              <a:t>作用</a:t>
            </a:r>
            <a:endParaRPr lang="en-US" altLang="zh-CN" sz="2400" dirty="0" smtClean="0">
              <a:latin typeface="华文黑体"/>
              <a:ea typeface="华文黑体"/>
            </a:endParaRPr>
          </a:p>
          <a:p>
            <a:pPr indent="812800"/>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公共关系的功</a:t>
            </a:r>
            <a:r>
              <a:rPr lang="zh-CN" altLang="en-US" sz="2000" dirty="0" smtClean="0">
                <a:latin typeface="华文黑体"/>
                <a:ea typeface="华文黑体"/>
              </a:rPr>
              <a:t>能</a:t>
            </a:r>
            <a:endParaRPr lang="en-US" altLang="zh-CN" sz="2000" dirty="0" smtClean="0">
              <a:latin typeface="华文黑体"/>
              <a:ea typeface="华文黑体"/>
            </a:endParaRPr>
          </a:p>
          <a:p>
            <a:pPr indent="439738"/>
            <a:r>
              <a:rPr lang="zh-CN" altLang="en-US" sz="2000" dirty="0" smtClean="0">
                <a:latin typeface="华文黑体"/>
                <a:ea typeface="华文黑体"/>
              </a:rPr>
              <a:t>新闻关</a:t>
            </a:r>
            <a:r>
              <a:rPr lang="zh-CN" altLang="en-US" sz="2000" dirty="0">
                <a:latin typeface="华文黑体"/>
                <a:ea typeface="华文黑体"/>
              </a:rPr>
              <a:t>系或新闻代理</a:t>
            </a:r>
            <a:r>
              <a:rPr lang="en-US" altLang="zh-CN" sz="2000" dirty="0">
                <a:latin typeface="华文黑体"/>
                <a:ea typeface="华文黑体"/>
              </a:rPr>
              <a:t>:</a:t>
            </a:r>
            <a:r>
              <a:rPr lang="zh-CN" altLang="en-US" sz="2000" dirty="0">
                <a:latin typeface="华文黑体"/>
                <a:ea typeface="华文黑体"/>
              </a:rPr>
              <a:t>为了使公众注意力集中到某人、</a:t>
            </a:r>
            <a:r>
              <a:rPr lang="zh-CN" altLang="en-US" sz="2000" dirty="0" smtClean="0">
                <a:latin typeface="华文黑体"/>
                <a:ea typeface="华文黑体"/>
              </a:rPr>
              <a:t>某个产品或某项服务而创设有价值</a:t>
            </a:r>
            <a:r>
              <a:rPr lang="zh-CN" altLang="en-US" sz="2000" dirty="0">
                <a:latin typeface="华文黑体"/>
                <a:ea typeface="华文黑体"/>
              </a:rPr>
              <a:t>的信息并将其公布给新闻媒体</a:t>
            </a:r>
            <a:r>
              <a:rPr lang="en-US" altLang="zh-CN" sz="2000" dirty="0">
                <a:latin typeface="华文黑体"/>
                <a:ea typeface="华文黑体"/>
              </a:rPr>
              <a:t>.</a:t>
            </a:r>
          </a:p>
          <a:p>
            <a:pPr indent="439738"/>
            <a:r>
              <a:rPr lang="zh-CN" altLang="en-US" sz="2000" dirty="0">
                <a:latin typeface="华文黑体"/>
                <a:ea typeface="华文黑体"/>
              </a:rPr>
              <a:t>产品宣传</a:t>
            </a:r>
            <a:r>
              <a:rPr lang="en-US" altLang="zh-CN" sz="2000" dirty="0">
                <a:latin typeface="华文黑体"/>
                <a:ea typeface="华文黑体"/>
              </a:rPr>
              <a:t>:</a:t>
            </a:r>
            <a:r>
              <a:rPr lang="zh-CN" altLang="en-US" sz="2000" dirty="0">
                <a:latin typeface="华文黑体"/>
                <a:ea typeface="华文黑体"/>
              </a:rPr>
              <a:t>宣传特定的产品</a:t>
            </a:r>
            <a:r>
              <a:rPr lang="en-US" altLang="zh-CN" sz="2000" dirty="0">
                <a:latin typeface="华文黑体"/>
                <a:ea typeface="华文黑体"/>
              </a:rPr>
              <a:t>.</a:t>
            </a:r>
          </a:p>
          <a:p>
            <a:pPr indent="439738"/>
            <a:r>
              <a:rPr lang="zh-CN" altLang="en-US" sz="2000" dirty="0">
                <a:latin typeface="华文黑体"/>
                <a:ea typeface="华文黑体"/>
              </a:rPr>
              <a:t>游说</a:t>
            </a:r>
            <a:r>
              <a:rPr lang="en-US" altLang="zh-CN" sz="2000" dirty="0">
                <a:latin typeface="华文黑体"/>
                <a:ea typeface="华文黑体"/>
              </a:rPr>
              <a:t>:</a:t>
            </a:r>
            <a:r>
              <a:rPr lang="zh-CN" altLang="en-US" sz="2000" dirty="0">
                <a:latin typeface="华文黑体"/>
                <a:ea typeface="华文黑体"/>
              </a:rPr>
              <a:t>建立和维持与立法机关及政府官员的联系以影响法律和法规的制订</a:t>
            </a:r>
            <a:r>
              <a:rPr lang="en-US" altLang="zh-CN" sz="2000" dirty="0">
                <a:latin typeface="华文黑体"/>
                <a:ea typeface="华文黑体"/>
              </a:rPr>
              <a:t>.</a:t>
            </a:r>
          </a:p>
          <a:p>
            <a:pPr indent="439738"/>
            <a:r>
              <a:rPr lang="zh-CN" altLang="en-US" sz="2000" dirty="0">
                <a:latin typeface="华文黑体"/>
                <a:ea typeface="华文黑体"/>
              </a:rPr>
              <a:t>公共事务</a:t>
            </a:r>
            <a:r>
              <a:rPr lang="en-US" altLang="zh-CN" sz="2000" dirty="0">
                <a:latin typeface="华文黑体"/>
                <a:ea typeface="华文黑体"/>
              </a:rPr>
              <a:t>:</a:t>
            </a:r>
            <a:r>
              <a:rPr lang="zh-CN" altLang="en-US" sz="2000" dirty="0">
                <a:latin typeface="华文黑体"/>
                <a:ea typeface="华文黑体"/>
              </a:rPr>
              <a:t>建立和维持全国范围或地方范围内的团体关系</a:t>
            </a:r>
            <a:r>
              <a:rPr lang="en-US" altLang="zh-CN" sz="2000" dirty="0">
                <a:latin typeface="华文黑体"/>
                <a:ea typeface="华文黑体"/>
              </a:rPr>
              <a:t>.</a:t>
            </a:r>
          </a:p>
          <a:p>
            <a:pPr indent="439738"/>
            <a:r>
              <a:rPr lang="zh-CN" altLang="en-US" sz="2000" dirty="0">
                <a:latin typeface="华文黑体"/>
                <a:ea typeface="华文黑体"/>
              </a:rPr>
              <a:t>投资关系</a:t>
            </a:r>
            <a:r>
              <a:rPr lang="en-US" altLang="zh-CN" sz="2000" dirty="0">
                <a:latin typeface="华文黑体"/>
                <a:ea typeface="华文黑体"/>
              </a:rPr>
              <a:t>:</a:t>
            </a:r>
            <a:r>
              <a:rPr lang="zh-CN" altLang="en-US" sz="2000" dirty="0">
                <a:latin typeface="华文黑体"/>
                <a:ea typeface="华文黑体"/>
              </a:rPr>
              <a:t>维持与股东及金融团体其他有关人员的关系</a:t>
            </a:r>
            <a:r>
              <a:rPr lang="en-US" altLang="zh-CN" sz="2000" dirty="0">
                <a:latin typeface="华文黑体"/>
                <a:ea typeface="华文黑体"/>
              </a:rPr>
              <a:t>.</a:t>
            </a:r>
          </a:p>
          <a:p>
            <a:pPr indent="439738"/>
            <a:r>
              <a:rPr lang="zh-CN" altLang="en-US" sz="2000" dirty="0">
                <a:latin typeface="华文黑体"/>
                <a:ea typeface="华文黑体"/>
              </a:rPr>
              <a:t>开拓渠道</a:t>
            </a:r>
            <a:r>
              <a:rPr lang="en-US" altLang="zh-CN" sz="2000" dirty="0">
                <a:latin typeface="华文黑体"/>
                <a:ea typeface="华文黑体"/>
              </a:rPr>
              <a:t>:</a:t>
            </a:r>
            <a:r>
              <a:rPr lang="zh-CN" altLang="en-US" sz="2000" dirty="0">
                <a:latin typeface="华文黑体"/>
                <a:ea typeface="华文黑体"/>
              </a:rPr>
              <a:t>维持与股东或非营利机构的成员的联系以获得资金或志愿人员支持</a:t>
            </a:r>
            <a:r>
              <a:rPr lang="en-US" altLang="zh-CN" sz="2000" dirty="0">
                <a:latin typeface="华文黑体"/>
                <a:ea typeface="华文黑体"/>
              </a:rPr>
              <a:t>.</a:t>
            </a:r>
          </a:p>
        </p:txBody>
      </p:sp>
    </p:spTree>
    <p:extLst>
      <p:ext uri="{BB962C8B-B14F-4D97-AF65-F5344CB8AC3E}">
        <p14:creationId xmlns:p14="http://schemas.microsoft.com/office/powerpoint/2010/main" val="349565257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公共关系</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4462760"/>
          </a:xfrm>
          <a:prstGeom prst="rect">
            <a:avLst/>
          </a:prstGeom>
          <a:noFill/>
        </p:spPr>
        <p:txBody>
          <a:bodyPr wrap="square" rtlCol="0">
            <a:spAutoFit/>
          </a:bodyPr>
          <a:lstStyle/>
          <a:p>
            <a:pPr indent="84138"/>
            <a:r>
              <a:rPr lang="zh-CN" altLang="en-US" sz="2400" dirty="0" smtClean="0">
                <a:latin typeface="华文黑体"/>
                <a:ea typeface="华文黑体"/>
              </a:rPr>
              <a:t>一</a:t>
            </a:r>
            <a:r>
              <a:rPr lang="zh-CN" altLang="en-US" sz="2400" dirty="0">
                <a:latin typeface="华文黑体"/>
                <a:ea typeface="华文黑体"/>
              </a:rPr>
              <a:t>、公共关系的功能和</a:t>
            </a:r>
            <a:r>
              <a:rPr lang="zh-CN" altLang="en-US" sz="2400" dirty="0" smtClean="0">
                <a:latin typeface="华文黑体"/>
                <a:ea typeface="华文黑体"/>
              </a:rPr>
              <a:t>作用</a:t>
            </a:r>
            <a:endParaRPr lang="en-US" altLang="zh-CN" sz="2400" dirty="0" smtClean="0">
              <a:latin typeface="华文黑体"/>
              <a:ea typeface="华文黑体"/>
            </a:endParaRPr>
          </a:p>
          <a:p>
            <a:pPr indent="355600"/>
            <a:endParaRPr lang="en-US" altLang="zh-CN" sz="2000" dirty="0" smtClean="0">
              <a:latin typeface="华文黑体"/>
              <a:ea typeface="华文黑体"/>
            </a:endParaRPr>
          </a:p>
          <a:p>
            <a:pPr indent="355600"/>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公共关系的作用</a:t>
            </a:r>
          </a:p>
          <a:p>
            <a:pPr indent="355600"/>
            <a:r>
              <a:rPr lang="zh-CN" altLang="en-US" sz="2000" dirty="0">
                <a:latin typeface="华文黑体"/>
                <a:ea typeface="华文黑体"/>
              </a:rPr>
              <a:t>公共关系有以下几个作用</a:t>
            </a:r>
            <a:r>
              <a:rPr lang="en-US" altLang="zh-CN" sz="2000" dirty="0">
                <a:latin typeface="华文黑体"/>
                <a:ea typeface="华文黑体"/>
              </a:rPr>
              <a:t>.</a:t>
            </a:r>
          </a:p>
          <a:p>
            <a:pPr indent="355600"/>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公共关系可以用来宣传产品、人、地方、活动、组织</a:t>
            </a:r>
            <a:r>
              <a:rPr lang="en-US" altLang="zh-CN" sz="2000" dirty="0">
                <a:latin typeface="华文黑体"/>
                <a:ea typeface="华文黑体"/>
              </a:rPr>
              <a:t>,</a:t>
            </a:r>
            <a:r>
              <a:rPr lang="zh-CN" altLang="en-US" sz="2000" dirty="0">
                <a:latin typeface="华文黑体"/>
                <a:ea typeface="华文黑体"/>
              </a:rPr>
              <a:t>甚至是国家</a:t>
            </a:r>
            <a:r>
              <a:rPr lang="en-US" altLang="zh-CN" sz="2000" dirty="0" smtClean="0">
                <a:latin typeface="华文黑体"/>
                <a:ea typeface="华文黑体"/>
              </a:rPr>
              <a:t>.</a:t>
            </a:r>
          </a:p>
          <a:p>
            <a:pPr indent="355600"/>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公共关系可以以远远低于广告成本的代价而对公众心理产生较强的影响</a:t>
            </a:r>
            <a:r>
              <a:rPr lang="en-US" altLang="zh-CN" sz="2000" dirty="0">
                <a:latin typeface="华文黑体"/>
                <a:ea typeface="华文黑体"/>
              </a:rPr>
              <a:t>.</a:t>
            </a:r>
            <a:r>
              <a:rPr lang="zh-CN" altLang="en-US" sz="2000" dirty="0" smtClean="0">
                <a:latin typeface="华文黑体"/>
                <a:ea typeface="华文黑体"/>
              </a:rPr>
              <a:t>公司不需要为新闻</a:t>
            </a:r>
            <a:r>
              <a:rPr lang="zh-CN" altLang="en-US" sz="2000" dirty="0">
                <a:latin typeface="华文黑体"/>
                <a:ea typeface="华文黑体"/>
              </a:rPr>
              <a:t>媒体中的广告篇幅和时间付款</a:t>
            </a:r>
            <a:r>
              <a:rPr lang="en-US" altLang="zh-CN" sz="2000" dirty="0">
                <a:latin typeface="华文黑体"/>
                <a:ea typeface="华文黑体"/>
              </a:rPr>
              <a:t>,</a:t>
            </a:r>
            <a:r>
              <a:rPr lang="zh-CN" altLang="en-US" sz="2000" dirty="0">
                <a:latin typeface="华文黑体"/>
                <a:ea typeface="华文黑体"/>
              </a:rPr>
              <a:t>但</a:t>
            </a:r>
            <a:r>
              <a:rPr lang="zh-CN" altLang="en-US" sz="2000" dirty="0" smtClean="0">
                <a:latin typeface="华文黑体"/>
                <a:ea typeface="华文黑体"/>
              </a:rPr>
              <a:t>它要雇用一批专职人员创作并传播信息及应付一些情况</a:t>
            </a:r>
            <a:r>
              <a:rPr lang="en-US" altLang="zh-CN" sz="2000" dirty="0">
                <a:latin typeface="华文黑体"/>
                <a:ea typeface="华文黑体"/>
              </a:rPr>
              <a:t>.</a:t>
            </a:r>
            <a:r>
              <a:rPr lang="zh-CN" altLang="en-US" sz="2000" dirty="0">
                <a:latin typeface="华文黑体"/>
                <a:ea typeface="华文黑体"/>
              </a:rPr>
              <a:t>如果一个公司能够制造一些“有趣”的故事</a:t>
            </a:r>
            <a:r>
              <a:rPr lang="en-US" altLang="zh-CN" sz="2000" dirty="0">
                <a:latin typeface="华文黑体"/>
                <a:ea typeface="华文黑体"/>
              </a:rPr>
              <a:t>,</a:t>
            </a:r>
            <a:r>
              <a:rPr lang="zh-CN" altLang="en-US" sz="2000" dirty="0">
                <a:latin typeface="华文黑体"/>
                <a:ea typeface="华文黑体"/>
              </a:rPr>
              <a:t>可能会有好几家不同的新闻机构来“炒</a:t>
            </a:r>
            <a:r>
              <a:rPr lang="zh-CN" altLang="en-US" sz="2000" dirty="0" smtClean="0">
                <a:latin typeface="华文黑体"/>
                <a:ea typeface="华文黑体"/>
              </a:rPr>
              <a:t>”这些</a:t>
            </a:r>
            <a:r>
              <a:rPr lang="zh-CN" altLang="en-US" sz="2000" dirty="0">
                <a:latin typeface="华文黑体"/>
                <a:ea typeface="华文黑体"/>
              </a:rPr>
              <a:t>故事</a:t>
            </a:r>
            <a:r>
              <a:rPr lang="en-US" altLang="zh-CN" sz="2000" dirty="0">
                <a:latin typeface="华文黑体"/>
                <a:ea typeface="华文黑体"/>
              </a:rPr>
              <a:t>.</a:t>
            </a:r>
            <a:r>
              <a:rPr lang="zh-CN" altLang="en-US" sz="2000" dirty="0">
                <a:latin typeface="华文黑体"/>
                <a:ea typeface="华文黑体"/>
              </a:rPr>
              <a:t>有时候</a:t>
            </a:r>
            <a:r>
              <a:rPr lang="en-US" altLang="zh-CN" sz="2000" dirty="0">
                <a:latin typeface="华文黑体"/>
                <a:ea typeface="华文黑体"/>
              </a:rPr>
              <a:t>,</a:t>
            </a:r>
            <a:r>
              <a:rPr lang="zh-CN" altLang="en-US" sz="2000" dirty="0">
                <a:latin typeface="华文黑体"/>
                <a:ea typeface="华文黑体"/>
              </a:rPr>
              <a:t>这与花费巨资做广告带来的效果相同</a:t>
            </a:r>
            <a:r>
              <a:rPr lang="en-US" altLang="zh-CN" sz="2000" dirty="0">
                <a:latin typeface="华文黑体"/>
                <a:ea typeface="华文黑体"/>
              </a:rPr>
              <a:t>,</a:t>
            </a:r>
            <a:r>
              <a:rPr lang="zh-CN" altLang="en-US" sz="2000" dirty="0">
                <a:latin typeface="华文黑体"/>
                <a:ea typeface="华文黑体"/>
              </a:rPr>
              <a:t>并且它的可信度往往要比广告高</a:t>
            </a:r>
            <a:r>
              <a:rPr lang="zh-CN" altLang="en-US" sz="2000" dirty="0" smtClean="0">
                <a:latin typeface="华文黑体"/>
                <a:ea typeface="华文黑体"/>
              </a:rPr>
              <a:t>得多</a:t>
            </a:r>
            <a:r>
              <a:rPr lang="en-US" altLang="zh-CN" sz="2000" dirty="0">
                <a:latin typeface="华文黑体"/>
                <a:ea typeface="华文黑体"/>
              </a:rPr>
              <a:t>.</a:t>
            </a:r>
          </a:p>
          <a:p>
            <a:pPr indent="355600"/>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尽管公共关系有着潜在的作用</a:t>
            </a:r>
            <a:r>
              <a:rPr lang="en-US" altLang="zh-CN" sz="2000" dirty="0">
                <a:latin typeface="华文黑体"/>
                <a:ea typeface="华文黑体"/>
              </a:rPr>
              <a:t>,</a:t>
            </a:r>
            <a:r>
              <a:rPr lang="zh-CN" altLang="en-US" sz="2000" dirty="0">
                <a:latin typeface="华文黑体"/>
                <a:ea typeface="华文黑体"/>
              </a:rPr>
              <a:t>但由于它的作用范围较小</a:t>
            </a:r>
            <a:r>
              <a:rPr lang="en-US" altLang="zh-CN" sz="2000" dirty="0">
                <a:latin typeface="华文黑体"/>
                <a:ea typeface="华文黑体"/>
              </a:rPr>
              <a:t>,</a:t>
            </a:r>
            <a:r>
              <a:rPr lang="zh-CN" altLang="en-US" sz="2000" dirty="0">
                <a:latin typeface="华文黑体"/>
                <a:ea typeface="华文黑体"/>
              </a:rPr>
              <a:t>因而并未受到足够</a:t>
            </a:r>
            <a:r>
              <a:rPr lang="zh-CN" altLang="en-US" sz="2000" dirty="0" smtClean="0">
                <a:latin typeface="华文黑体"/>
                <a:ea typeface="华文黑体"/>
              </a:rPr>
              <a:t>的重视</a:t>
            </a:r>
            <a:r>
              <a:rPr lang="en-US" altLang="zh-CN" sz="2000" dirty="0">
                <a:latin typeface="华文黑体"/>
                <a:ea typeface="华文黑体"/>
              </a:rPr>
              <a:t>.</a:t>
            </a:r>
            <a:r>
              <a:rPr lang="zh-CN" altLang="en-US" sz="2000" dirty="0">
                <a:latin typeface="华文黑体"/>
                <a:ea typeface="华文黑体"/>
              </a:rPr>
              <a:t>公关部通常设在公司总部内</a:t>
            </a:r>
            <a:r>
              <a:rPr lang="en-US" altLang="zh-CN" sz="2000" dirty="0">
                <a:latin typeface="华文黑体"/>
                <a:ea typeface="华文黑体"/>
              </a:rPr>
              <a:t>,</a:t>
            </a:r>
            <a:r>
              <a:rPr lang="zh-CN" altLang="en-US" sz="2000" dirty="0">
                <a:latin typeface="华文黑体"/>
                <a:ea typeface="华文黑体"/>
              </a:rPr>
              <a:t>其成员忙于处理各种不同的公共关系</a:t>
            </a:r>
            <a:r>
              <a:rPr lang="en-US" altLang="zh-CN" sz="2000" dirty="0">
                <a:latin typeface="华文黑体"/>
                <a:ea typeface="华文黑体"/>
              </a:rPr>
              <a:t>,</a:t>
            </a:r>
            <a:r>
              <a:rPr lang="zh-CN" altLang="en-US" sz="2000" dirty="0">
                <a:latin typeface="华文黑体"/>
                <a:ea typeface="华文黑体"/>
              </a:rPr>
              <a:t>如股东、雇员、</a:t>
            </a:r>
            <a:r>
              <a:rPr lang="zh-CN" altLang="en-US" sz="2000" dirty="0" smtClean="0">
                <a:latin typeface="华文黑体"/>
                <a:ea typeface="华文黑体"/>
              </a:rPr>
              <a:t>立法者</a:t>
            </a:r>
            <a:r>
              <a:rPr lang="zh-CN" altLang="en-US" sz="2000" dirty="0">
                <a:latin typeface="华文黑体"/>
                <a:ea typeface="华文黑体"/>
              </a:rPr>
              <a:t>、市政官员</a:t>
            </a:r>
            <a:r>
              <a:rPr lang="en-US" altLang="zh-CN" sz="2000" dirty="0">
                <a:latin typeface="华文黑体"/>
                <a:ea typeface="华文黑体"/>
              </a:rPr>
              <a:t>,</a:t>
            </a:r>
            <a:r>
              <a:rPr lang="zh-CN" altLang="en-US" sz="2000" dirty="0">
                <a:latin typeface="华文黑体"/>
                <a:ea typeface="华文黑体"/>
              </a:rPr>
              <a:t>以致忽视了支持产品形式的公共关系项目</a:t>
            </a:r>
            <a:r>
              <a:rPr lang="en-US" altLang="zh-CN" sz="2000" dirty="0">
                <a:latin typeface="华文黑体"/>
                <a:ea typeface="华文黑体"/>
              </a:rPr>
              <a:t>.</a:t>
            </a:r>
          </a:p>
        </p:txBody>
      </p:sp>
    </p:spTree>
    <p:extLst>
      <p:ext uri="{BB962C8B-B14F-4D97-AF65-F5344CB8AC3E}">
        <p14:creationId xmlns:p14="http://schemas.microsoft.com/office/powerpoint/2010/main" val="309167950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73697" cy="1077218"/>
          </a:xfrm>
          <a:prstGeom prst="rect">
            <a:avLst/>
          </a:prstGeom>
        </p:spPr>
        <p:txBody>
          <a:bodyPr wrap="squar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公共关系</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6" y="588874"/>
            <a:ext cx="8754532" cy="415498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、主要的公关工具</a:t>
            </a:r>
          </a:p>
          <a:p>
            <a:pPr indent="541338"/>
            <a:r>
              <a:rPr lang="zh-CN" altLang="en-US" sz="2000" dirty="0">
                <a:latin typeface="华文黑体"/>
                <a:ea typeface="华文黑体"/>
              </a:rPr>
              <a:t>公关人员会使用多种工具来进行公共关系的维护</a:t>
            </a:r>
            <a:r>
              <a:rPr lang="en-US" altLang="zh-CN" sz="2000" dirty="0">
                <a:latin typeface="华文黑体"/>
                <a:ea typeface="华文黑体"/>
              </a:rPr>
              <a:t>,</a:t>
            </a:r>
            <a:r>
              <a:rPr lang="zh-CN" altLang="en-US" sz="2000" dirty="0">
                <a:latin typeface="华文黑体"/>
                <a:ea typeface="华文黑体"/>
              </a:rPr>
              <a:t>主要的工具是新闻</a:t>
            </a:r>
            <a:r>
              <a:rPr lang="en-US" altLang="zh-CN" sz="2000" dirty="0">
                <a:latin typeface="华文黑体"/>
                <a:ea typeface="华文黑体"/>
              </a:rPr>
              <a:t>.</a:t>
            </a:r>
            <a:r>
              <a:rPr lang="zh-CN" altLang="en-US" sz="2000" dirty="0" smtClean="0">
                <a:latin typeface="华文黑体"/>
                <a:ea typeface="华文黑体"/>
              </a:rPr>
              <a:t>公关人员找出或创作一些对公司或其产品</a:t>
            </a:r>
            <a:r>
              <a:rPr lang="zh-CN" altLang="en-US" sz="2000" dirty="0">
                <a:latin typeface="华文黑体"/>
                <a:ea typeface="华文黑体"/>
              </a:rPr>
              <a:t>有利的新闻</a:t>
            </a:r>
            <a:r>
              <a:rPr lang="en-US" altLang="zh-CN" sz="2000" dirty="0">
                <a:latin typeface="华文黑体"/>
                <a:ea typeface="华文黑体"/>
              </a:rPr>
              <a:t>.</a:t>
            </a:r>
            <a:r>
              <a:rPr lang="zh-CN" altLang="en-US" sz="2000" dirty="0">
                <a:latin typeface="华文黑体"/>
                <a:ea typeface="华文黑体"/>
              </a:rPr>
              <a:t>有时新闻故事自然而然地就形成了</a:t>
            </a:r>
            <a:r>
              <a:rPr lang="en-US" altLang="zh-CN" sz="2000" dirty="0">
                <a:latin typeface="华文黑体"/>
                <a:ea typeface="华文黑体"/>
              </a:rPr>
              <a:t>,</a:t>
            </a:r>
            <a:r>
              <a:rPr lang="zh-CN" altLang="en-US" sz="2000" dirty="0" smtClean="0">
                <a:latin typeface="华文黑体"/>
                <a:ea typeface="华文黑体"/>
              </a:rPr>
              <a:t>有时公关人员会</a:t>
            </a:r>
            <a:r>
              <a:rPr lang="zh-CN" altLang="en-US" sz="2000" dirty="0">
                <a:latin typeface="华文黑体"/>
                <a:ea typeface="华文黑体"/>
              </a:rPr>
              <a:t>提出一些事件行动来制造新闻</a:t>
            </a:r>
            <a:r>
              <a:rPr lang="en-US" altLang="zh-CN" sz="2000" dirty="0">
                <a:latin typeface="华文黑体"/>
                <a:ea typeface="华文黑体"/>
              </a:rPr>
              <a:t>.</a:t>
            </a:r>
            <a:r>
              <a:rPr lang="zh-CN" altLang="en-US" sz="2000" dirty="0">
                <a:latin typeface="华文黑体"/>
                <a:ea typeface="华文黑体"/>
              </a:rPr>
              <a:t>演说也能营造产品和公司的知名度</a:t>
            </a:r>
            <a:r>
              <a:rPr lang="en-US" altLang="zh-CN" sz="2000" dirty="0">
                <a:latin typeface="华文黑体"/>
                <a:ea typeface="华文黑体"/>
              </a:rPr>
              <a:t>.</a:t>
            </a:r>
            <a:r>
              <a:rPr lang="zh-CN" altLang="en-US" sz="2000" dirty="0">
                <a:latin typeface="华文黑体"/>
                <a:ea typeface="华文黑体"/>
              </a:rPr>
              <a:t>另外</a:t>
            </a:r>
            <a:r>
              <a:rPr lang="en-US" altLang="zh-CN" sz="2000" dirty="0">
                <a:latin typeface="华文黑体"/>
                <a:ea typeface="华文黑体"/>
              </a:rPr>
              <a:t>,</a:t>
            </a:r>
            <a:r>
              <a:rPr lang="zh-CN" altLang="en-US" sz="2000" dirty="0" smtClean="0">
                <a:latin typeface="华文黑体"/>
                <a:ea typeface="华文黑体"/>
              </a:rPr>
              <a:t>公司领导人员必须圆满地答复新闻</a:t>
            </a:r>
            <a:r>
              <a:rPr lang="zh-CN" altLang="en-US" sz="2000" dirty="0">
                <a:latin typeface="华文黑体"/>
                <a:ea typeface="华文黑体"/>
              </a:rPr>
              <a:t>媒体提出的问题</a:t>
            </a:r>
            <a:r>
              <a:rPr lang="en-US" altLang="zh-CN" sz="2000" dirty="0">
                <a:latin typeface="华文黑体"/>
                <a:ea typeface="华文黑体"/>
              </a:rPr>
              <a:t>,</a:t>
            </a:r>
            <a:r>
              <a:rPr lang="zh-CN" altLang="en-US" sz="2000" dirty="0">
                <a:latin typeface="华文黑体"/>
                <a:ea typeface="华文黑体"/>
              </a:rPr>
              <a:t>或在行业协会上做演讲</a:t>
            </a:r>
            <a:r>
              <a:rPr lang="en-US" altLang="zh-CN" sz="2000" dirty="0">
                <a:latin typeface="华文黑体"/>
                <a:ea typeface="华文黑体"/>
              </a:rPr>
              <a:t>,</a:t>
            </a:r>
            <a:r>
              <a:rPr lang="zh-CN" altLang="en-US" sz="2000" dirty="0">
                <a:latin typeface="华文黑体"/>
                <a:ea typeface="华文黑体"/>
              </a:rPr>
              <a:t>或在交易会上讲话</a:t>
            </a:r>
            <a:r>
              <a:rPr lang="en-US" altLang="zh-CN" sz="2000" dirty="0">
                <a:latin typeface="华文黑体"/>
                <a:ea typeface="华文黑体"/>
              </a:rPr>
              <a:t>.</a:t>
            </a:r>
            <a:r>
              <a:rPr lang="zh-CN" altLang="en-US" sz="2000" dirty="0" smtClean="0">
                <a:latin typeface="华文黑体"/>
                <a:ea typeface="华文黑体"/>
              </a:rPr>
              <a:t>这些</a:t>
            </a:r>
            <a:r>
              <a:rPr lang="zh-CN" altLang="en-US" sz="2000" dirty="0">
                <a:latin typeface="华文黑体"/>
                <a:ea typeface="华文黑体"/>
              </a:rPr>
              <a:t>事件会有助于确立公司形象</a:t>
            </a:r>
            <a:r>
              <a:rPr lang="en-US" altLang="zh-CN" sz="2000" dirty="0">
                <a:latin typeface="华文黑体"/>
                <a:ea typeface="华文黑体"/>
              </a:rPr>
              <a:t>,</a:t>
            </a:r>
            <a:r>
              <a:rPr lang="zh-CN" altLang="en-US" sz="2000" dirty="0">
                <a:latin typeface="华文黑体"/>
                <a:ea typeface="华文黑体"/>
              </a:rPr>
              <a:t>但如果处理不好也会破坏公司形象</a:t>
            </a:r>
            <a:r>
              <a:rPr lang="en-US" altLang="zh-CN" sz="2000" dirty="0">
                <a:latin typeface="华文黑体"/>
                <a:ea typeface="华文黑体"/>
              </a:rPr>
              <a:t>.</a:t>
            </a:r>
            <a:r>
              <a:rPr lang="zh-CN" altLang="en-US" sz="2000" dirty="0">
                <a:latin typeface="华文黑体"/>
                <a:ea typeface="华文黑体"/>
              </a:rPr>
              <a:t>另一个</a:t>
            </a:r>
            <a:r>
              <a:rPr lang="zh-CN" altLang="en-US" sz="2000" dirty="0" smtClean="0">
                <a:latin typeface="华文黑体"/>
                <a:ea typeface="华文黑体"/>
              </a:rPr>
              <a:t>普遍的公关工具是特别活动</a:t>
            </a:r>
            <a:r>
              <a:rPr lang="en-US" altLang="zh-CN" sz="2000" dirty="0">
                <a:latin typeface="华文黑体"/>
                <a:ea typeface="华文黑体"/>
              </a:rPr>
              <a:t>,</a:t>
            </a:r>
            <a:r>
              <a:rPr lang="zh-CN" altLang="en-US" sz="2000" dirty="0">
                <a:latin typeface="华文黑体"/>
                <a:ea typeface="华文黑体"/>
              </a:rPr>
              <a:t>包括新闻发布会、大型的开幕式、焰火展示、激光节目、热气球升空、</a:t>
            </a:r>
            <a:r>
              <a:rPr lang="zh-CN" altLang="en-US" sz="2000" dirty="0" smtClean="0">
                <a:latin typeface="华文黑体"/>
                <a:ea typeface="华文黑体"/>
              </a:rPr>
              <a:t>多媒体展示以及各种展览会</a:t>
            </a:r>
            <a:r>
              <a:rPr lang="en-US" altLang="zh-CN" sz="2000" dirty="0">
                <a:latin typeface="华文黑体"/>
                <a:ea typeface="华文黑体"/>
              </a:rPr>
              <a:t>.</a:t>
            </a:r>
          </a:p>
          <a:p>
            <a:pPr indent="541338"/>
            <a:r>
              <a:rPr lang="zh-CN" altLang="en-US" sz="2000" dirty="0">
                <a:latin typeface="华文黑体"/>
                <a:ea typeface="华文黑体"/>
              </a:rPr>
              <a:t>公关人员还会准备书面材料</a:t>
            </a:r>
            <a:r>
              <a:rPr lang="en-US" altLang="zh-CN" sz="2000" dirty="0">
                <a:latin typeface="华文黑体"/>
                <a:ea typeface="华文黑体"/>
              </a:rPr>
              <a:t>,</a:t>
            </a:r>
            <a:r>
              <a:rPr lang="zh-CN" altLang="en-US" sz="2000" dirty="0">
                <a:latin typeface="华文黑体"/>
                <a:ea typeface="华文黑体"/>
              </a:rPr>
              <a:t>接近并影响他们的目标市场</a:t>
            </a:r>
            <a:r>
              <a:rPr lang="en-US" altLang="zh-CN" sz="2000" dirty="0">
                <a:latin typeface="华文黑体"/>
                <a:ea typeface="华文黑体"/>
              </a:rPr>
              <a:t>.</a:t>
            </a:r>
            <a:r>
              <a:rPr lang="zh-CN" altLang="en-US" sz="2000" dirty="0">
                <a:latin typeface="华文黑体"/>
                <a:ea typeface="华文黑体"/>
              </a:rPr>
              <a:t>这些书面材料包括</a:t>
            </a:r>
            <a:r>
              <a:rPr lang="zh-CN" altLang="en-US" sz="2000" dirty="0" smtClean="0">
                <a:latin typeface="华文黑体"/>
                <a:ea typeface="华文黑体"/>
              </a:rPr>
              <a:t>年度报告</a:t>
            </a:r>
            <a:r>
              <a:rPr lang="zh-CN" altLang="en-US" sz="2000" dirty="0">
                <a:latin typeface="华文黑体"/>
                <a:ea typeface="华文黑体"/>
              </a:rPr>
              <a:t>、宣传小册子、文章以及公司的新闻小报和杂志</a:t>
            </a:r>
            <a:r>
              <a:rPr lang="en-US" altLang="zh-CN" sz="2000" dirty="0">
                <a:latin typeface="华文黑体"/>
                <a:ea typeface="华文黑体"/>
              </a:rPr>
              <a:t>.</a:t>
            </a:r>
            <a:r>
              <a:rPr lang="zh-CN" altLang="en-US" sz="2000" dirty="0">
                <a:latin typeface="华文黑体"/>
                <a:ea typeface="华文黑体"/>
              </a:rPr>
              <a:t>现在</a:t>
            </a:r>
            <a:r>
              <a:rPr lang="en-US" altLang="zh-CN" sz="2000" dirty="0">
                <a:latin typeface="华文黑体"/>
                <a:ea typeface="华文黑体"/>
              </a:rPr>
              <a:t>,</a:t>
            </a:r>
            <a:r>
              <a:rPr lang="zh-CN" altLang="en-US" sz="2000" dirty="0">
                <a:latin typeface="华文黑体"/>
                <a:ea typeface="华文黑体"/>
              </a:rPr>
              <a:t>越来越多的公司使用诸如电影、</a:t>
            </a:r>
            <a:r>
              <a:rPr lang="zh-CN" altLang="en-US" sz="2000" dirty="0" smtClean="0">
                <a:latin typeface="华文黑体"/>
                <a:ea typeface="华文黑体"/>
              </a:rPr>
              <a:t>幻灯节</a:t>
            </a:r>
            <a:r>
              <a:rPr lang="zh-CN" altLang="en-US" sz="2000" dirty="0">
                <a:latin typeface="华文黑体"/>
                <a:ea typeface="华文黑体"/>
              </a:rPr>
              <a:t>目等视听材料作为宣传工具</a:t>
            </a:r>
            <a:r>
              <a:rPr lang="en-US" altLang="zh-CN" sz="2000" dirty="0">
                <a:latin typeface="华文黑体"/>
                <a:ea typeface="华文黑体"/>
              </a:rPr>
              <a:t>.</a:t>
            </a:r>
            <a:r>
              <a:rPr lang="zh-CN" altLang="en-US" sz="2000" dirty="0">
                <a:latin typeface="华文黑体"/>
                <a:ea typeface="华文黑体"/>
              </a:rPr>
              <a:t>企业形象材料能帮助公司创立一个</a:t>
            </a:r>
            <a:r>
              <a:rPr lang="zh-CN" altLang="en-US" sz="2000" dirty="0" smtClean="0">
                <a:latin typeface="华文黑体"/>
                <a:ea typeface="华文黑体"/>
              </a:rPr>
              <a:t>良好的形象并能很快被大众</a:t>
            </a:r>
            <a:r>
              <a:rPr lang="zh-CN" altLang="en-US" sz="2000" dirty="0">
                <a:latin typeface="华文黑体"/>
                <a:ea typeface="华文黑体"/>
              </a:rPr>
              <a:t>接受</a:t>
            </a:r>
            <a:r>
              <a:rPr lang="en-US" altLang="zh-CN" sz="2000" dirty="0">
                <a:latin typeface="华文黑体"/>
                <a:ea typeface="华文黑体"/>
              </a:rPr>
              <a:t>.</a:t>
            </a:r>
          </a:p>
        </p:txBody>
      </p:sp>
    </p:spTree>
    <p:extLst>
      <p:ext uri="{BB962C8B-B14F-4D97-AF65-F5344CB8AC3E}">
        <p14:creationId xmlns:p14="http://schemas.microsoft.com/office/powerpoint/2010/main" val="336434307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832235" y="2002943"/>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广告</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27890803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广告</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416320"/>
          </a:xfrm>
          <a:prstGeom prst="rect">
            <a:avLst/>
          </a:prstGeom>
          <a:noFill/>
        </p:spPr>
        <p:txBody>
          <a:bodyPr wrap="square" rtlCol="0">
            <a:spAutoFit/>
          </a:bodyPr>
          <a:lstStyle/>
          <a:p>
            <a:pPr indent="541338"/>
            <a:r>
              <a:rPr lang="zh-CN" altLang="en-US" sz="2400" dirty="0">
                <a:latin typeface="华文黑体"/>
                <a:ea typeface="华文黑体"/>
              </a:rPr>
              <a:t>广告是指由广告主付费</a:t>
            </a:r>
            <a:r>
              <a:rPr lang="en-US" altLang="zh-CN" sz="2400" dirty="0">
                <a:latin typeface="华文黑体"/>
                <a:ea typeface="华文黑体"/>
              </a:rPr>
              <a:t>,</a:t>
            </a:r>
            <a:r>
              <a:rPr lang="zh-CN" altLang="en-US" sz="2400" dirty="0">
                <a:latin typeface="华文黑体"/>
                <a:ea typeface="华文黑体"/>
              </a:rPr>
              <a:t>以非人员方式表达和促进经营、商品或服务的一种方式</a:t>
            </a:r>
            <a:r>
              <a:rPr lang="en-US" altLang="zh-CN" sz="2400" dirty="0">
                <a:latin typeface="华文黑体"/>
                <a:ea typeface="华文黑体"/>
              </a:rPr>
              <a:t>.</a:t>
            </a:r>
            <a:r>
              <a:rPr lang="zh-CN" altLang="en-US" sz="2400" dirty="0" smtClean="0">
                <a:latin typeface="华文黑体"/>
                <a:ea typeface="华文黑体"/>
              </a:rPr>
              <a:t>广告可以追溯到人类历史刚有记载</a:t>
            </a:r>
            <a:r>
              <a:rPr lang="zh-CN" altLang="en-US" sz="2400" dirty="0">
                <a:latin typeface="华文黑体"/>
                <a:ea typeface="华文黑体"/>
              </a:rPr>
              <a:t>的时期</a:t>
            </a:r>
            <a:r>
              <a:rPr lang="en-US" altLang="zh-CN" sz="2400" dirty="0">
                <a:latin typeface="华文黑体"/>
                <a:ea typeface="华文黑体"/>
              </a:rPr>
              <a:t>.</a:t>
            </a:r>
            <a:r>
              <a:rPr lang="zh-CN" altLang="en-US" sz="2400" dirty="0">
                <a:latin typeface="华文黑体"/>
                <a:ea typeface="华文黑体"/>
              </a:rPr>
              <a:t>在地中海沿岸国家</a:t>
            </a:r>
            <a:r>
              <a:rPr lang="zh-CN" altLang="en-US" sz="2400" dirty="0" smtClean="0">
                <a:latin typeface="华文黑体"/>
                <a:ea typeface="华文黑体"/>
              </a:rPr>
              <a:t>工作的考古学家已经挖掘出一些文物</a:t>
            </a:r>
            <a:r>
              <a:rPr lang="en-US" altLang="zh-CN" sz="2400" dirty="0">
                <a:latin typeface="华文黑体"/>
                <a:ea typeface="华文黑体"/>
              </a:rPr>
              <a:t>,</a:t>
            </a:r>
            <a:r>
              <a:rPr lang="zh-CN" altLang="en-US" sz="2400" dirty="0">
                <a:latin typeface="华文黑体"/>
                <a:ea typeface="华文黑体"/>
              </a:rPr>
              <a:t>其中就有宣传各种事件、买和卖的内容</a:t>
            </a:r>
            <a:r>
              <a:rPr lang="en-US" altLang="zh-CN" sz="2400" dirty="0" smtClean="0">
                <a:latin typeface="华文黑体"/>
                <a:ea typeface="华文黑体"/>
              </a:rPr>
              <a:t>.</a:t>
            </a:r>
          </a:p>
          <a:p>
            <a:pPr indent="541338"/>
            <a:r>
              <a:rPr lang="zh-CN" altLang="en-US" sz="2400" dirty="0">
                <a:latin typeface="华文黑体"/>
                <a:ea typeface="华文黑体"/>
              </a:rPr>
              <a:t>现代广告业是一个巨大的</a:t>
            </a:r>
            <a:r>
              <a:rPr lang="zh-CN" altLang="en-US" sz="2400" dirty="0" smtClean="0">
                <a:latin typeface="华文黑体"/>
                <a:ea typeface="华文黑体"/>
              </a:rPr>
              <a:t>市场</a:t>
            </a:r>
            <a:r>
              <a:rPr lang="en-US" altLang="zh-CN" sz="2400" dirty="0">
                <a:latin typeface="华文黑体"/>
                <a:ea typeface="华文黑体"/>
              </a:rPr>
              <a:t>,</a:t>
            </a:r>
            <a:r>
              <a:rPr lang="zh-CN" altLang="en-US" sz="2400" dirty="0">
                <a:latin typeface="华文黑体"/>
                <a:ea typeface="华文黑体"/>
              </a:rPr>
              <a:t>尽管广告主要是为商业公司所用</a:t>
            </a:r>
            <a:r>
              <a:rPr lang="en-US" altLang="zh-CN" sz="2400" dirty="0">
                <a:latin typeface="华文黑体"/>
                <a:ea typeface="华文黑体"/>
              </a:rPr>
              <a:t>,</a:t>
            </a:r>
            <a:r>
              <a:rPr lang="zh-CN" altLang="en-US" sz="2400" dirty="0">
                <a:latin typeface="华文黑体"/>
                <a:ea typeface="华文黑体"/>
              </a:rPr>
              <a:t>但它同时也为许许多多的非营利组织、职业和</a:t>
            </a:r>
            <a:r>
              <a:rPr lang="zh-CN" altLang="en-US" sz="2400" dirty="0" smtClean="0">
                <a:latin typeface="华文黑体"/>
                <a:ea typeface="华文黑体"/>
              </a:rPr>
              <a:t>社会机构所采纳</a:t>
            </a:r>
            <a:r>
              <a:rPr lang="en-US" altLang="zh-CN" sz="2400" dirty="0">
                <a:latin typeface="华文黑体"/>
                <a:ea typeface="华文黑体"/>
              </a:rPr>
              <a:t>.</a:t>
            </a:r>
            <a:r>
              <a:rPr lang="zh-CN" altLang="en-US" sz="2400" dirty="0">
                <a:latin typeface="华文黑体"/>
                <a:ea typeface="华文黑体"/>
              </a:rPr>
              <a:t>它们利用广告向各种公众对象做宣传</a:t>
            </a:r>
            <a:r>
              <a:rPr lang="en-US" altLang="zh-CN" sz="2400" dirty="0">
                <a:latin typeface="华文黑体"/>
                <a:ea typeface="华文黑体"/>
              </a:rPr>
              <a:t>.</a:t>
            </a:r>
          </a:p>
          <a:p>
            <a:pPr indent="541338"/>
            <a:r>
              <a:rPr lang="zh-CN" altLang="en-US" sz="2400" dirty="0" smtClean="0">
                <a:latin typeface="华文黑体"/>
                <a:ea typeface="华文黑体"/>
              </a:rPr>
              <a:t>行业</a:t>
            </a:r>
            <a:r>
              <a:rPr lang="zh-CN" altLang="en-US" sz="2400" dirty="0">
                <a:latin typeface="华文黑体"/>
                <a:ea typeface="华文黑体"/>
              </a:rPr>
              <a:t>不同</a:t>
            </a:r>
            <a:r>
              <a:rPr lang="en-US" altLang="zh-CN" sz="2400" dirty="0">
                <a:latin typeface="华文黑体"/>
                <a:ea typeface="华文黑体"/>
              </a:rPr>
              <a:t>,</a:t>
            </a:r>
            <a:r>
              <a:rPr lang="zh-CN" altLang="en-US" sz="2400" dirty="0">
                <a:latin typeface="华文黑体"/>
                <a:ea typeface="华文黑体"/>
              </a:rPr>
              <a:t>广告在销售中所占的比重也千差万别</a:t>
            </a:r>
            <a:r>
              <a:rPr lang="en-US" altLang="zh-CN" sz="2400" dirty="0">
                <a:latin typeface="华文黑体"/>
                <a:ea typeface="华文黑体"/>
              </a:rPr>
              <a:t>,</a:t>
            </a:r>
            <a:r>
              <a:rPr lang="zh-CN" altLang="en-US" sz="2400" dirty="0">
                <a:latin typeface="华文黑体"/>
                <a:ea typeface="华文黑体"/>
              </a:rPr>
              <a:t>比如在汽车工业中份额就少</a:t>
            </a:r>
            <a:r>
              <a:rPr lang="en-US" altLang="zh-CN" sz="2400" dirty="0">
                <a:latin typeface="华文黑体"/>
                <a:ea typeface="华文黑体"/>
              </a:rPr>
              <a:t>,</a:t>
            </a:r>
            <a:r>
              <a:rPr lang="zh-CN" altLang="en-US" sz="2400" dirty="0">
                <a:latin typeface="华文黑体"/>
                <a:ea typeface="华文黑体"/>
              </a:rPr>
              <a:t>而在</a:t>
            </a:r>
            <a:r>
              <a:rPr lang="zh-CN" altLang="en-US" sz="2400" dirty="0" smtClean="0">
                <a:latin typeface="华文黑体"/>
                <a:ea typeface="华文黑体"/>
              </a:rPr>
              <a:t>食品</a:t>
            </a:r>
            <a:r>
              <a:rPr lang="zh-CN" altLang="en-US" sz="2400" dirty="0">
                <a:latin typeface="华文黑体"/>
                <a:ea typeface="华文黑体"/>
              </a:rPr>
              <a:t>、药品、洁具和化妆品上则很高</a:t>
            </a:r>
            <a:r>
              <a:rPr lang="en-US" altLang="zh-CN" sz="2400" dirty="0">
                <a:latin typeface="华文黑体"/>
                <a:ea typeface="华文黑体"/>
              </a:rPr>
              <a:t>.</a:t>
            </a:r>
          </a:p>
        </p:txBody>
      </p:sp>
    </p:spTree>
    <p:extLst>
      <p:ext uri="{BB962C8B-B14F-4D97-AF65-F5344CB8AC3E}">
        <p14:creationId xmlns:p14="http://schemas.microsoft.com/office/powerpoint/2010/main" val="400612245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816235" y="1986010"/>
            <a:ext cx="357020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广告中的主要决策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36524558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785652"/>
          </a:xfrm>
          <a:prstGeom prst="rect">
            <a:avLst/>
          </a:prstGeom>
          <a:noFill/>
        </p:spPr>
        <p:txBody>
          <a:bodyPr wrap="square" rtlCol="0">
            <a:spAutoFit/>
          </a:bodyPr>
          <a:lstStyle/>
          <a:p>
            <a:pPr indent="541338"/>
            <a:r>
              <a:rPr lang="zh-CN" altLang="en-US" sz="2400" dirty="0">
                <a:latin typeface="华文黑体"/>
                <a:ea typeface="华文黑体"/>
              </a:rPr>
              <a:t>营销管理层在制订一个广告计划时必须做出五个重要决策</a:t>
            </a:r>
            <a:r>
              <a:rPr lang="en-US" altLang="zh-CN" sz="2400" dirty="0" smtClean="0">
                <a:latin typeface="华文黑体"/>
                <a:ea typeface="华文黑体"/>
              </a:rPr>
              <a:t>:</a:t>
            </a:r>
          </a:p>
          <a:p>
            <a:r>
              <a:rPr lang="zh-CN" altLang="en-US" sz="2400" dirty="0" smtClean="0">
                <a:latin typeface="华文黑体"/>
                <a:ea typeface="华文黑体"/>
              </a:rPr>
              <a:t>确</a:t>
            </a:r>
            <a:r>
              <a:rPr lang="zh-CN" altLang="en-US" sz="2400" dirty="0">
                <a:latin typeface="华文黑体"/>
                <a:ea typeface="华文黑体"/>
              </a:rPr>
              <a:t>定目标、确定广告预算</a:t>
            </a:r>
            <a:r>
              <a:rPr lang="zh-CN" altLang="en-US" sz="2400" dirty="0" smtClean="0">
                <a:latin typeface="华文黑体"/>
                <a:ea typeface="华文黑体"/>
              </a:rPr>
              <a:t>、广告战</a:t>
            </a:r>
            <a:r>
              <a:rPr lang="zh-CN" altLang="en-US" sz="2400" dirty="0">
                <a:latin typeface="华文黑体"/>
                <a:ea typeface="华文黑体"/>
              </a:rPr>
              <a:t>略、</a:t>
            </a:r>
            <a:r>
              <a:rPr lang="zh-CN" altLang="en-US" sz="2400" dirty="0" smtClean="0">
                <a:latin typeface="华文黑体"/>
                <a:ea typeface="华文黑体"/>
              </a:rPr>
              <a:t>广告评估以及组织广告</a:t>
            </a:r>
            <a:endParaRPr lang="en-US" altLang="zh-CN" sz="2400" dirty="0" smtClean="0">
              <a:latin typeface="华文黑体"/>
              <a:ea typeface="华文黑体"/>
            </a:endParaRPr>
          </a:p>
          <a:p>
            <a:r>
              <a:rPr lang="zh-CN" altLang="en-US" sz="2400" dirty="0" smtClean="0">
                <a:latin typeface="华文黑体"/>
                <a:ea typeface="华文黑体"/>
              </a:rPr>
              <a:t>宣传</a:t>
            </a:r>
            <a:r>
              <a:rPr lang="en-US" altLang="zh-CN" sz="2400" dirty="0" smtClean="0">
                <a:latin typeface="华文黑体"/>
                <a:ea typeface="华文黑体"/>
              </a:rPr>
              <a:t>.</a:t>
            </a:r>
          </a:p>
          <a:p>
            <a:r>
              <a:rPr lang="zh-CN" altLang="en-US" sz="2400" dirty="0" smtClean="0">
                <a:latin typeface="华文黑体"/>
                <a:ea typeface="华文黑体"/>
              </a:rPr>
              <a:t>一</a:t>
            </a:r>
            <a:r>
              <a:rPr lang="zh-CN" altLang="en-US" sz="2400" dirty="0">
                <a:latin typeface="华文黑体"/>
                <a:ea typeface="华文黑体"/>
              </a:rPr>
              <a:t>、确定目标</a:t>
            </a:r>
          </a:p>
          <a:p>
            <a:pPr indent="541338"/>
            <a:r>
              <a:rPr lang="zh-CN" altLang="en-US" sz="2400" dirty="0">
                <a:latin typeface="华文黑体"/>
                <a:ea typeface="华文黑体"/>
              </a:rPr>
              <a:t>制订广告计划首先要做的是确定广告目标</a:t>
            </a:r>
            <a:r>
              <a:rPr lang="en-US" altLang="zh-CN" sz="2400" dirty="0">
                <a:latin typeface="华文黑体"/>
                <a:ea typeface="华文黑体"/>
              </a:rPr>
              <a:t>.</a:t>
            </a:r>
            <a:r>
              <a:rPr lang="zh-CN" altLang="en-US" sz="2400" dirty="0">
                <a:latin typeface="华文黑体"/>
                <a:ea typeface="华文黑体"/>
              </a:rPr>
              <a:t>广告目标是指一个特定的时期针对</a:t>
            </a:r>
            <a:r>
              <a:rPr lang="zh-CN" altLang="en-US" sz="2400" dirty="0" smtClean="0">
                <a:latin typeface="华文黑体"/>
                <a:ea typeface="华文黑体"/>
              </a:rPr>
              <a:t>特定的</a:t>
            </a:r>
            <a:r>
              <a:rPr lang="zh-CN" altLang="en-US" sz="2400" dirty="0">
                <a:latin typeface="华文黑体"/>
                <a:ea typeface="华文黑体"/>
              </a:rPr>
              <a:t>目标对象设定的一项特殊的传播任务</a:t>
            </a:r>
            <a:r>
              <a:rPr lang="en-US" altLang="zh-CN" sz="2400" dirty="0">
                <a:latin typeface="华文黑体"/>
                <a:ea typeface="华文黑体"/>
              </a:rPr>
              <a:t>.</a:t>
            </a:r>
            <a:r>
              <a:rPr lang="zh-CN" altLang="en-US" sz="2400" dirty="0">
                <a:latin typeface="华文黑体"/>
                <a:ea typeface="华文黑体"/>
              </a:rPr>
              <a:t>这些目标应当根据以往有关目标市场、</a:t>
            </a:r>
            <a:r>
              <a:rPr lang="zh-CN" altLang="en-US" sz="2400" dirty="0" smtClean="0">
                <a:latin typeface="华文黑体"/>
                <a:ea typeface="华文黑体"/>
              </a:rPr>
              <a:t>定位以及营销组合</a:t>
            </a:r>
            <a:r>
              <a:rPr lang="zh-CN" altLang="en-US" sz="2400" dirty="0">
                <a:latin typeface="华文黑体"/>
                <a:ea typeface="华文黑体"/>
              </a:rPr>
              <a:t>的决策来确定</a:t>
            </a:r>
            <a:r>
              <a:rPr lang="en-US" altLang="zh-CN" sz="2400" dirty="0">
                <a:latin typeface="华文黑体"/>
                <a:ea typeface="华文黑体"/>
              </a:rPr>
              <a:t>,</a:t>
            </a:r>
            <a:r>
              <a:rPr lang="zh-CN" altLang="en-US" sz="2400" dirty="0">
                <a:latin typeface="华文黑体"/>
                <a:ea typeface="华文黑体"/>
              </a:rPr>
              <a:t>它们规定了在整个营销计划中广告工作的地位和作用</a:t>
            </a:r>
            <a:r>
              <a:rPr lang="en-US" altLang="zh-CN" sz="2400" dirty="0">
                <a:latin typeface="华文黑体"/>
                <a:ea typeface="华文黑体"/>
              </a:rPr>
              <a:t>.</a:t>
            </a:r>
            <a:r>
              <a:rPr lang="zh-CN" altLang="en-US" sz="2400" dirty="0" smtClean="0">
                <a:latin typeface="华文黑体"/>
                <a:ea typeface="华文黑体"/>
              </a:rPr>
              <a:t>广告宣传</a:t>
            </a:r>
            <a:r>
              <a:rPr lang="zh-CN" altLang="en-US" sz="2400" dirty="0">
                <a:latin typeface="华文黑体"/>
                <a:ea typeface="华文黑体"/>
              </a:rPr>
              <a:t>的目标可以根据主要目的来划分</a:t>
            </a:r>
            <a:r>
              <a:rPr lang="en-US" altLang="zh-CN" sz="2400" dirty="0">
                <a:latin typeface="华文黑体"/>
                <a:ea typeface="华文黑体"/>
              </a:rPr>
              <a:t>,</a:t>
            </a:r>
            <a:r>
              <a:rPr lang="zh-CN" altLang="en-US" sz="2400" dirty="0">
                <a:latin typeface="华文黑体"/>
                <a:ea typeface="华文黑体"/>
              </a:rPr>
              <a:t>目的是为了宣传、劝说或提醒</a:t>
            </a:r>
            <a:r>
              <a:rPr lang="en-US" altLang="zh-CN" sz="2400" dirty="0" smtClean="0">
                <a:latin typeface="华文黑体"/>
                <a:ea typeface="华文黑体"/>
              </a:rPr>
              <a:t>.</a:t>
            </a:r>
            <a:endParaRPr lang="en-US" altLang="zh-CN" sz="2400" dirty="0">
              <a:latin typeface="华文黑体"/>
              <a:ea typeface="华文黑体"/>
            </a:endParaRPr>
          </a:p>
        </p:txBody>
      </p:sp>
    </p:spTree>
    <p:extLst>
      <p:ext uri="{BB962C8B-B14F-4D97-AF65-F5344CB8AC3E}">
        <p14:creationId xmlns:p14="http://schemas.microsoft.com/office/powerpoint/2010/main" val="33295113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585871"/>
          </a:xfrm>
          <a:prstGeom prst="rect">
            <a:avLst/>
          </a:prstGeom>
          <a:noFill/>
        </p:spPr>
        <p:txBody>
          <a:bodyPr wrap="square" rtlCol="0">
            <a:spAutoFit/>
          </a:bodyPr>
          <a:lstStyle/>
          <a:p>
            <a:r>
              <a:rPr lang="zh-CN" altLang="en-US" sz="2400" dirty="0">
                <a:latin typeface="华文黑体"/>
                <a:ea typeface="华文黑体"/>
              </a:rPr>
              <a:t>二、确定广告预算</a:t>
            </a:r>
          </a:p>
          <a:p>
            <a:pPr indent="627063"/>
            <a:r>
              <a:rPr lang="zh-CN" altLang="en-US" sz="2400" dirty="0">
                <a:latin typeface="华文黑体"/>
                <a:ea typeface="华文黑体"/>
              </a:rPr>
              <a:t>确定广告预算需考虑以下特定因素</a:t>
            </a:r>
            <a:r>
              <a:rPr lang="en-US" altLang="zh-CN" sz="2400" dirty="0">
                <a:latin typeface="华文黑体"/>
                <a:ea typeface="华文黑体"/>
              </a:rPr>
              <a:t>:</a:t>
            </a:r>
            <a:r>
              <a:rPr lang="zh-CN" altLang="en-US" sz="2400" dirty="0">
                <a:latin typeface="华文黑体"/>
                <a:ea typeface="华文黑体"/>
              </a:rPr>
              <a:t>产品生命周期、市场份额、竞争与干扰、</a:t>
            </a:r>
            <a:r>
              <a:rPr lang="zh-CN" altLang="en-US" sz="2400" dirty="0" smtClean="0">
                <a:latin typeface="华文黑体"/>
                <a:ea typeface="华文黑体"/>
              </a:rPr>
              <a:t>广告次数以及产品差异</a:t>
            </a:r>
            <a:r>
              <a:rPr lang="en-US" altLang="zh-CN" sz="24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产品生命周期</a:t>
            </a:r>
            <a:r>
              <a:rPr lang="en-US" altLang="zh-CN" sz="2000" dirty="0">
                <a:latin typeface="华文黑体"/>
                <a:ea typeface="华文黑体"/>
              </a:rPr>
              <a:t>.</a:t>
            </a:r>
            <a:r>
              <a:rPr lang="zh-CN" altLang="en-US" sz="2000" dirty="0">
                <a:latin typeface="华文黑体"/>
                <a:ea typeface="华文黑体"/>
              </a:rPr>
              <a:t>新产品需要庞大的广告预算</a:t>
            </a:r>
            <a:r>
              <a:rPr lang="en-US" altLang="zh-CN" sz="2000" dirty="0">
                <a:latin typeface="华文黑体"/>
                <a:ea typeface="华文黑体"/>
              </a:rPr>
              <a:t>,</a:t>
            </a:r>
            <a:r>
              <a:rPr lang="zh-CN" altLang="en-US" sz="2000" dirty="0">
                <a:latin typeface="华文黑体"/>
                <a:ea typeface="华文黑体"/>
              </a:rPr>
              <a:t>成熟品牌的预算则相对较低</a:t>
            </a:r>
            <a:r>
              <a:rPr lang="en-US" altLang="zh-CN" sz="2000" dirty="0">
                <a:latin typeface="华文黑体"/>
                <a:ea typeface="华文黑体"/>
              </a:rPr>
              <a:t>(</a:t>
            </a:r>
            <a:r>
              <a:rPr lang="zh-CN" altLang="en-US" sz="2000" dirty="0" smtClean="0">
                <a:latin typeface="华文黑体"/>
                <a:ea typeface="华文黑体"/>
              </a:rPr>
              <a:t>以广告占销售额</a:t>
            </a:r>
            <a:r>
              <a:rPr lang="zh-CN" altLang="en-US" sz="2000" dirty="0">
                <a:latin typeface="华文黑体"/>
                <a:ea typeface="华文黑体"/>
              </a:rPr>
              <a:t>的比率而论</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市场份额</a:t>
            </a:r>
            <a:r>
              <a:rPr lang="en-US" altLang="zh-CN" sz="2000" dirty="0">
                <a:latin typeface="华文黑体"/>
                <a:ea typeface="华文黑体"/>
              </a:rPr>
              <a:t>.</a:t>
            </a:r>
            <a:r>
              <a:rPr lang="zh-CN" altLang="en-US" sz="2000" dirty="0">
                <a:latin typeface="华文黑体"/>
                <a:ea typeface="华文黑体"/>
              </a:rPr>
              <a:t>高市场份额品牌的广告费用占销售额的比例通常要比低市场份额品</a:t>
            </a:r>
            <a:r>
              <a:rPr lang="zh-CN" altLang="en-US" sz="2000" dirty="0" smtClean="0">
                <a:latin typeface="华文黑体"/>
                <a:ea typeface="华文黑体"/>
              </a:rPr>
              <a:t>牌的</a:t>
            </a:r>
            <a:r>
              <a:rPr lang="zh-CN" altLang="en-US" sz="2000" dirty="0">
                <a:latin typeface="华文黑体"/>
                <a:ea typeface="华文黑体"/>
              </a:rPr>
              <a:t>高</a:t>
            </a:r>
            <a:r>
              <a:rPr lang="en-US" altLang="zh-CN" sz="2000" dirty="0">
                <a:latin typeface="华文黑体"/>
                <a:ea typeface="华文黑体"/>
              </a:rPr>
              <a:t>,</a:t>
            </a:r>
            <a:r>
              <a:rPr lang="zh-CN" altLang="en-US" sz="2000" dirty="0">
                <a:latin typeface="华文黑体"/>
                <a:ea typeface="华文黑体"/>
              </a:rPr>
              <a:t>建立市场份额或从竞争者夺取份额都比维持现有市场份额需要更多的广告费用</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竞争与干扰</a:t>
            </a:r>
            <a:r>
              <a:rPr lang="en-US" altLang="zh-CN" sz="2000" dirty="0">
                <a:latin typeface="华文黑体"/>
                <a:ea typeface="华文黑体"/>
              </a:rPr>
              <a:t>.</a:t>
            </a:r>
            <a:r>
              <a:rPr lang="zh-CN" altLang="en-US" sz="2000" dirty="0">
                <a:latin typeface="华文黑体"/>
                <a:ea typeface="华文黑体"/>
              </a:rPr>
              <a:t>在竞争者多而且广告费用高的市场</a:t>
            </a:r>
            <a:r>
              <a:rPr lang="en-US" altLang="zh-CN" sz="2000" dirty="0">
                <a:latin typeface="华文黑体"/>
                <a:ea typeface="华文黑体"/>
              </a:rPr>
              <a:t>,</a:t>
            </a:r>
            <a:r>
              <a:rPr lang="zh-CN" altLang="en-US" sz="2000" dirty="0" smtClean="0">
                <a:latin typeface="华文黑体"/>
                <a:ea typeface="华文黑体"/>
              </a:rPr>
              <a:t>品牌必须大量投入广告才能被消费者</a:t>
            </a:r>
            <a:r>
              <a:rPr lang="zh-CN" altLang="en-US" sz="2000" dirty="0">
                <a:latin typeface="华文黑体"/>
                <a:ea typeface="华文黑体"/>
              </a:rPr>
              <a:t>注意到</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广告次数</a:t>
            </a:r>
            <a:r>
              <a:rPr lang="en-US" altLang="zh-CN" sz="2000" dirty="0">
                <a:latin typeface="华文黑体"/>
                <a:ea typeface="华文黑体"/>
              </a:rPr>
              <a:t>.</a:t>
            </a:r>
            <a:r>
              <a:rPr lang="zh-CN" altLang="en-US" sz="2000" dirty="0">
                <a:latin typeface="华文黑体"/>
                <a:ea typeface="华文黑体"/>
              </a:rPr>
              <a:t>当需要多次反复将品牌信息传递给消费者时</a:t>
            </a:r>
            <a:r>
              <a:rPr lang="en-US" altLang="zh-CN" sz="2000" dirty="0">
                <a:latin typeface="华文黑体"/>
                <a:ea typeface="华文黑体"/>
              </a:rPr>
              <a:t>,</a:t>
            </a:r>
            <a:r>
              <a:rPr lang="zh-CN" altLang="en-US" sz="2000" dirty="0">
                <a:latin typeface="华文黑体"/>
                <a:ea typeface="华文黑体"/>
              </a:rPr>
              <a:t>广告预算必须增加</a:t>
            </a:r>
            <a:r>
              <a:rPr lang="en-US" altLang="zh-CN" sz="2000" dirty="0" smtClean="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产品差异</a:t>
            </a:r>
            <a:r>
              <a:rPr lang="en-US" altLang="zh-CN" sz="2000" dirty="0">
                <a:latin typeface="华文黑体"/>
                <a:ea typeface="华文黑体"/>
              </a:rPr>
              <a:t>.</a:t>
            </a:r>
            <a:r>
              <a:rPr lang="zh-CN" altLang="en-US" sz="2000" dirty="0">
                <a:latin typeface="华文黑体"/>
                <a:ea typeface="华文黑体"/>
              </a:rPr>
              <a:t>在产品分类中</a:t>
            </a:r>
            <a:r>
              <a:rPr lang="en-US" altLang="zh-CN" sz="2000" dirty="0">
                <a:latin typeface="华文黑体"/>
                <a:ea typeface="华文黑体"/>
              </a:rPr>
              <a:t>,</a:t>
            </a:r>
            <a:r>
              <a:rPr lang="zh-CN" altLang="en-US" sz="2000" dirty="0">
                <a:latin typeface="华文黑体"/>
                <a:ea typeface="华文黑体"/>
              </a:rPr>
              <a:t>当一种品牌与其他产品品牌极为相似时</a:t>
            </a:r>
            <a:r>
              <a:rPr lang="en-US" altLang="zh-CN" sz="2000" dirty="0">
                <a:latin typeface="华文黑体"/>
                <a:ea typeface="华文黑体"/>
              </a:rPr>
              <a:t>,</a:t>
            </a:r>
            <a:r>
              <a:rPr lang="zh-CN" altLang="en-US" sz="2000" dirty="0">
                <a:latin typeface="华文黑体"/>
                <a:ea typeface="华文黑体"/>
              </a:rPr>
              <a:t>就</a:t>
            </a:r>
            <a:r>
              <a:rPr lang="zh-CN" altLang="en-US" sz="2000" dirty="0" smtClean="0">
                <a:latin typeface="华文黑体"/>
                <a:ea typeface="华文黑体"/>
              </a:rPr>
              <a:t>需要大量广告来进</a:t>
            </a:r>
            <a:r>
              <a:rPr lang="zh-CN" altLang="en-US" sz="2000" dirty="0">
                <a:latin typeface="华文黑体"/>
                <a:ea typeface="华文黑体"/>
              </a:rPr>
              <a:t>行区分</a:t>
            </a:r>
            <a:r>
              <a:rPr lang="en-US" altLang="zh-CN" sz="2000" dirty="0">
                <a:latin typeface="华文黑体"/>
                <a:ea typeface="华文黑体"/>
              </a:rPr>
              <a:t>;</a:t>
            </a:r>
            <a:r>
              <a:rPr lang="zh-CN" altLang="en-US" sz="2000" dirty="0">
                <a:latin typeface="华文黑体"/>
                <a:ea typeface="华文黑体"/>
              </a:rPr>
              <a:t>当产品与竞争者产品有很大差异时</a:t>
            </a:r>
            <a:r>
              <a:rPr lang="en-US" altLang="zh-CN" sz="2000" dirty="0">
                <a:latin typeface="华文黑体"/>
                <a:ea typeface="华文黑体"/>
              </a:rPr>
              <a:t>,</a:t>
            </a:r>
            <a:r>
              <a:rPr lang="zh-CN" altLang="en-US" sz="2000" dirty="0">
                <a:latin typeface="华文黑体"/>
                <a:ea typeface="华文黑体"/>
              </a:rPr>
              <a:t>可利用广告向消费者指出这些差异</a:t>
            </a:r>
            <a:r>
              <a:rPr lang="en-US" altLang="zh-CN" sz="2000" dirty="0">
                <a:latin typeface="华文黑体"/>
                <a:ea typeface="华文黑体"/>
              </a:rPr>
              <a:t>.</a:t>
            </a:r>
          </a:p>
        </p:txBody>
      </p:sp>
    </p:spTree>
    <p:extLst>
      <p:ext uri="{BB962C8B-B14F-4D97-AF65-F5344CB8AC3E}">
        <p14:creationId xmlns:p14="http://schemas.microsoft.com/office/powerpoint/2010/main" val="61030532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4154983"/>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、广告战略</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广告战略包括两个</a:t>
            </a:r>
            <a:r>
              <a:rPr lang="zh-CN" altLang="en-US" sz="2000" dirty="0">
                <a:latin typeface="华文黑体"/>
                <a:ea typeface="华文黑体"/>
              </a:rPr>
              <a:t>主要因素</a:t>
            </a:r>
            <a:r>
              <a:rPr lang="en-US" altLang="zh-CN" sz="2000" dirty="0">
                <a:latin typeface="华文黑体"/>
                <a:ea typeface="华文黑体"/>
              </a:rPr>
              <a:t>:</a:t>
            </a:r>
            <a:r>
              <a:rPr lang="zh-CN" altLang="en-US" sz="2000" dirty="0">
                <a:latin typeface="华文黑体"/>
                <a:ea typeface="华文黑体"/>
              </a:rPr>
              <a:t>创设广告信息和选择广告媒体</a:t>
            </a:r>
            <a:r>
              <a:rPr lang="en-US" altLang="zh-CN" sz="2000" dirty="0">
                <a:latin typeface="华文黑体"/>
                <a:ea typeface="华文黑体"/>
              </a:rPr>
              <a:t>.</a:t>
            </a:r>
            <a:r>
              <a:rPr lang="zh-CN" altLang="en-US" sz="2000" dirty="0" smtClean="0">
                <a:latin typeface="华文黑体"/>
                <a:ea typeface="华文黑体"/>
              </a:rPr>
              <a:t>以往制作信息部门与媒体部门是分别进</a:t>
            </a:r>
            <a:r>
              <a:rPr lang="zh-CN" altLang="en-US" sz="2000" dirty="0">
                <a:latin typeface="华文黑体"/>
                <a:ea typeface="华文黑体"/>
              </a:rPr>
              <a:t>行工作的</a:t>
            </a:r>
            <a:r>
              <a:rPr lang="en-US" altLang="zh-CN" sz="2000" dirty="0">
                <a:latin typeface="华文黑体"/>
                <a:ea typeface="华文黑体"/>
              </a:rPr>
              <a:t>,</a:t>
            </a:r>
            <a:r>
              <a:rPr lang="zh-CN" altLang="en-US" sz="2000" dirty="0">
                <a:latin typeface="华文黑体"/>
                <a:ea typeface="华文黑体"/>
              </a:rPr>
              <a:t>大多数公司认为媒体的策划相对于制作信息次要一些</a:t>
            </a:r>
            <a:r>
              <a:rPr lang="en-US" altLang="zh-CN" sz="2000" dirty="0">
                <a:latin typeface="华文黑体"/>
                <a:ea typeface="华文黑体"/>
              </a:rPr>
              <a:t>.</a:t>
            </a:r>
            <a:r>
              <a:rPr lang="zh-CN" altLang="en-US" sz="2000" dirty="0">
                <a:latin typeface="华文黑体"/>
                <a:ea typeface="华文黑体"/>
              </a:rPr>
              <a:t>制作</a:t>
            </a:r>
            <a:r>
              <a:rPr lang="zh-CN" altLang="en-US" sz="2000" dirty="0" smtClean="0">
                <a:latin typeface="华文黑体"/>
                <a:ea typeface="华文黑体"/>
              </a:rPr>
              <a:t>部的编辑</a:t>
            </a:r>
            <a:r>
              <a:rPr lang="zh-CN" altLang="en-US" sz="2000" dirty="0">
                <a:latin typeface="华文黑体"/>
                <a:ea typeface="华文黑体"/>
              </a:rPr>
              <a:t>首先做出优秀的广告</a:t>
            </a:r>
            <a:r>
              <a:rPr lang="en-US" altLang="zh-CN" sz="2000" dirty="0">
                <a:latin typeface="华文黑体"/>
                <a:ea typeface="华文黑体"/>
              </a:rPr>
              <a:t>,</a:t>
            </a:r>
            <a:r>
              <a:rPr lang="zh-CN" altLang="en-US" sz="2000" dirty="0">
                <a:latin typeface="华文黑体"/>
                <a:ea typeface="华文黑体"/>
              </a:rPr>
              <a:t>而后媒体部门选择最合适的媒体来带动这些广告</a:t>
            </a:r>
            <a:r>
              <a:rPr lang="en-US" altLang="zh-CN" sz="2000" dirty="0">
                <a:latin typeface="华文黑体"/>
                <a:ea typeface="华文黑体"/>
              </a:rPr>
              <a:t>.</a:t>
            </a:r>
            <a:r>
              <a:rPr lang="zh-CN" altLang="en-US" sz="2000" dirty="0" smtClean="0">
                <a:latin typeface="华文黑体"/>
                <a:ea typeface="华文黑体"/>
              </a:rPr>
              <a:t>这往往造成创意人员和媒体策划人员间</a:t>
            </a:r>
            <a:r>
              <a:rPr lang="zh-CN" altLang="en-US" sz="2000" dirty="0">
                <a:latin typeface="华文黑体"/>
                <a:ea typeface="华文黑体"/>
              </a:rPr>
              <a:t>的摩擦</a:t>
            </a:r>
            <a:r>
              <a:rPr lang="en-US" altLang="zh-CN" sz="2000" dirty="0">
                <a:latin typeface="华文黑体"/>
                <a:ea typeface="华文黑体"/>
              </a:rPr>
              <a:t>.</a:t>
            </a:r>
            <a:r>
              <a:rPr lang="zh-CN" altLang="en-US" sz="2000" dirty="0">
                <a:latin typeface="华文黑体"/>
                <a:ea typeface="华文黑体"/>
              </a:rPr>
              <a:t>然而</a:t>
            </a:r>
            <a:r>
              <a:rPr lang="en-US" altLang="zh-CN" sz="2000" dirty="0">
                <a:latin typeface="华文黑体"/>
                <a:ea typeface="华文黑体"/>
              </a:rPr>
              <a:t>,</a:t>
            </a:r>
            <a:r>
              <a:rPr lang="zh-CN" altLang="en-US" sz="2000" dirty="0">
                <a:latin typeface="华文黑体"/>
                <a:ea typeface="华文黑体"/>
              </a:rPr>
              <a:t>现在媒体分工越来越细</a:t>
            </a:r>
            <a:r>
              <a:rPr lang="en-US" altLang="zh-CN" sz="2000" dirty="0">
                <a:latin typeface="华文黑体"/>
                <a:ea typeface="华文黑体"/>
              </a:rPr>
              <a:t>,</a:t>
            </a:r>
            <a:r>
              <a:rPr lang="zh-CN" altLang="en-US" sz="2000" dirty="0">
                <a:latin typeface="华文黑体"/>
                <a:ea typeface="华文黑体"/>
              </a:rPr>
              <a:t>花费快速上涨</a:t>
            </a:r>
            <a:r>
              <a:rPr lang="en-US" altLang="zh-CN" sz="2000" dirty="0">
                <a:latin typeface="华文黑体"/>
                <a:ea typeface="华文黑体"/>
              </a:rPr>
              <a:t>,</a:t>
            </a:r>
            <a:r>
              <a:rPr lang="zh-CN" altLang="en-US" sz="2000" dirty="0" smtClean="0">
                <a:latin typeface="华文黑体"/>
                <a:ea typeface="华文黑体"/>
              </a:rPr>
              <a:t>并且人们将</a:t>
            </a:r>
            <a:r>
              <a:rPr lang="zh-CN" altLang="en-US" sz="2000" dirty="0">
                <a:latin typeface="华文黑体"/>
                <a:ea typeface="华文黑体"/>
              </a:rPr>
              <a:t>更多的注意力集中到营销策略上</a:t>
            </a:r>
            <a:r>
              <a:rPr lang="en-US" altLang="zh-CN" sz="2000" dirty="0">
                <a:latin typeface="华文黑体"/>
                <a:ea typeface="华文黑体"/>
              </a:rPr>
              <a:t>,</a:t>
            </a:r>
            <a:r>
              <a:rPr lang="zh-CN" altLang="en-US" sz="2000" dirty="0">
                <a:latin typeface="华文黑体"/>
                <a:ea typeface="华文黑体"/>
              </a:rPr>
              <a:t>所有这些都提高了媒体策划的重要性</a:t>
            </a:r>
            <a:r>
              <a:rPr lang="en-US" altLang="zh-CN" sz="2000" dirty="0">
                <a:latin typeface="华文黑体"/>
                <a:ea typeface="华文黑体"/>
              </a:rPr>
              <a:t>,</a:t>
            </a:r>
            <a:r>
              <a:rPr lang="zh-CN" altLang="en-US" sz="2000" dirty="0" smtClean="0">
                <a:latin typeface="华文黑体"/>
                <a:ea typeface="华文黑体"/>
              </a:rPr>
              <a:t>以往的方式已不能适应形势</a:t>
            </a:r>
            <a:r>
              <a:rPr lang="zh-CN" altLang="en-US" sz="2000" dirty="0">
                <a:latin typeface="华文黑体"/>
                <a:ea typeface="华文黑体"/>
              </a:rPr>
              <a:t>的变化</a:t>
            </a:r>
            <a:r>
              <a:rPr lang="en-US" altLang="zh-CN" sz="2000" dirty="0">
                <a:latin typeface="华文黑体"/>
                <a:ea typeface="华文黑体"/>
              </a:rPr>
              <a:t>.</a:t>
            </a:r>
            <a:r>
              <a:rPr lang="zh-CN" altLang="en-US" sz="2000" dirty="0">
                <a:latin typeface="华文黑体"/>
                <a:ea typeface="华文黑体"/>
              </a:rPr>
              <a:t>在某些情况下</a:t>
            </a:r>
            <a:r>
              <a:rPr lang="en-US" altLang="zh-CN" sz="2000" dirty="0">
                <a:latin typeface="华文黑体"/>
                <a:ea typeface="华文黑体"/>
              </a:rPr>
              <a:t>,</a:t>
            </a:r>
            <a:r>
              <a:rPr lang="zh-CN" altLang="en-US" sz="2000" dirty="0">
                <a:latin typeface="华文黑体"/>
                <a:ea typeface="华文黑体"/>
              </a:rPr>
              <a:t>广告攻势也许开始的时候用的是杰出的广告构想</a:t>
            </a:r>
            <a:r>
              <a:rPr lang="en-US" altLang="zh-CN" sz="2000" dirty="0" smtClean="0">
                <a:latin typeface="华文黑体"/>
                <a:ea typeface="华文黑体"/>
              </a:rPr>
              <a:t>,</a:t>
            </a:r>
            <a:r>
              <a:rPr lang="zh-CN" altLang="en-US" sz="2000" dirty="0" smtClean="0">
                <a:latin typeface="华文黑体"/>
                <a:ea typeface="华文黑体"/>
              </a:rPr>
              <a:t>接着就该选择合适</a:t>
            </a:r>
            <a:r>
              <a:rPr lang="zh-CN" altLang="en-US" sz="2000" dirty="0">
                <a:latin typeface="华文黑体"/>
                <a:ea typeface="华文黑体"/>
              </a:rPr>
              <a:t>的媒体了</a:t>
            </a:r>
            <a:r>
              <a:rPr lang="en-US" altLang="zh-CN" sz="2000" dirty="0">
                <a:latin typeface="华文黑体"/>
                <a:ea typeface="华文黑体"/>
              </a:rPr>
              <a:t>.</a:t>
            </a:r>
            <a:r>
              <a:rPr lang="zh-CN" altLang="en-US" sz="2000" dirty="0">
                <a:latin typeface="华文黑体"/>
                <a:ea typeface="华文黑体"/>
              </a:rPr>
              <a:t>在别的情况下</a:t>
            </a:r>
            <a:r>
              <a:rPr lang="en-US" altLang="zh-CN" sz="2000" dirty="0">
                <a:latin typeface="华文黑体"/>
                <a:ea typeface="华文黑体"/>
              </a:rPr>
              <a:t>,</a:t>
            </a:r>
            <a:r>
              <a:rPr lang="zh-CN" altLang="en-US" sz="2000" dirty="0">
                <a:latin typeface="华文黑体"/>
                <a:ea typeface="华文黑体"/>
              </a:rPr>
              <a:t>广告攻势可能以某个好的媒体时机为开端</a:t>
            </a:r>
            <a:r>
              <a:rPr lang="en-US" altLang="zh-CN" sz="2000" dirty="0">
                <a:latin typeface="华文黑体"/>
                <a:ea typeface="华文黑体"/>
              </a:rPr>
              <a:t>,</a:t>
            </a:r>
            <a:r>
              <a:rPr lang="zh-CN" altLang="en-US" sz="2000" dirty="0" smtClean="0">
                <a:latin typeface="华文黑体"/>
                <a:ea typeface="华文黑体"/>
              </a:rPr>
              <a:t>接下来是利用合适</a:t>
            </a:r>
            <a:r>
              <a:rPr lang="zh-CN" altLang="en-US" sz="2000" dirty="0">
                <a:latin typeface="华文黑体"/>
                <a:ea typeface="华文黑体"/>
              </a:rPr>
              <a:t>的广告制作</a:t>
            </a:r>
            <a:r>
              <a:rPr lang="en-US" altLang="zh-CN" sz="2000" dirty="0">
                <a:latin typeface="华文黑体"/>
                <a:ea typeface="华文黑体"/>
              </a:rPr>
              <a:t>.</a:t>
            </a:r>
            <a:r>
              <a:rPr lang="zh-CN" altLang="en-US" sz="2000" dirty="0">
                <a:latin typeface="华文黑体"/>
                <a:ea typeface="华文黑体"/>
              </a:rPr>
              <a:t>企业正日益认识到同时考虑这两个要素的好处</a:t>
            </a:r>
            <a:r>
              <a:rPr lang="en-US" altLang="zh-CN" sz="2000" dirty="0">
                <a:latin typeface="华文黑体"/>
                <a:ea typeface="华文黑体"/>
              </a:rPr>
              <a:t>.</a:t>
            </a:r>
            <a:r>
              <a:rPr lang="zh-CN" altLang="en-US" sz="2000" dirty="0" smtClean="0">
                <a:latin typeface="华文黑体"/>
                <a:ea typeface="华文黑体"/>
              </a:rPr>
              <a:t>信息和媒体应该协调地结合起</a:t>
            </a:r>
            <a:r>
              <a:rPr lang="zh-CN" altLang="en-US" sz="2000" dirty="0">
                <a:latin typeface="华文黑体"/>
                <a:ea typeface="华文黑体"/>
              </a:rPr>
              <a:t>来</a:t>
            </a:r>
            <a:r>
              <a:rPr lang="en-US" altLang="zh-CN" sz="2000" dirty="0">
                <a:latin typeface="华文黑体"/>
                <a:ea typeface="华文黑体"/>
              </a:rPr>
              <a:t>,</a:t>
            </a:r>
            <a:r>
              <a:rPr lang="zh-CN" altLang="en-US" sz="2000" dirty="0">
                <a:latin typeface="华文黑体"/>
                <a:ea typeface="华文黑体"/>
              </a:rPr>
              <a:t>产生广告攻势的整体效应</a:t>
            </a:r>
            <a:r>
              <a:rPr lang="en-US" altLang="zh-CN" sz="2000" dirty="0">
                <a:latin typeface="华文黑体"/>
                <a:ea typeface="华文黑体"/>
              </a:rPr>
              <a:t>.</a:t>
            </a:r>
            <a:r>
              <a:rPr lang="zh-CN" altLang="en-US" sz="2000" dirty="0">
                <a:latin typeface="华文黑体"/>
                <a:ea typeface="华文黑体"/>
              </a:rPr>
              <a:t>意识到这一点</a:t>
            </a:r>
            <a:r>
              <a:rPr lang="en-US" altLang="zh-CN" sz="2000" dirty="0">
                <a:latin typeface="华文黑体"/>
                <a:ea typeface="华文黑体"/>
              </a:rPr>
              <a:t>,</a:t>
            </a:r>
            <a:r>
              <a:rPr lang="zh-CN" altLang="en-US" sz="2000" dirty="0" smtClean="0">
                <a:latin typeface="华文黑体"/>
                <a:ea typeface="华文黑体"/>
              </a:rPr>
              <a:t>公司就会加强制作和媒体策划之间</a:t>
            </a:r>
            <a:r>
              <a:rPr lang="zh-CN" altLang="en-US" sz="2000" dirty="0">
                <a:latin typeface="华文黑体"/>
                <a:ea typeface="华文黑体"/>
              </a:rPr>
              <a:t>的合作</a:t>
            </a:r>
            <a:r>
              <a:rPr lang="en-US" altLang="zh-CN" sz="2000" dirty="0">
                <a:latin typeface="华文黑体"/>
                <a:ea typeface="华文黑体"/>
              </a:rPr>
              <a:t>.</a:t>
            </a:r>
          </a:p>
        </p:txBody>
      </p:sp>
    </p:spTree>
    <p:extLst>
      <p:ext uri="{BB962C8B-B14F-4D97-AF65-F5344CB8AC3E}">
        <p14:creationId xmlns:p14="http://schemas.microsoft.com/office/powerpoint/2010/main" val="377316633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广告中的主要决策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54001" y="605807"/>
            <a:ext cx="8754532" cy="3539430"/>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、广告战略</a:t>
            </a: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制作广告信息</a:t>
            </a:r>
          </a:p>
          <a:p>
            <a:pPr indent="541338"/>
            <a:r>
              <a:rPr lang="zh-CN" altLang="en-US" sz="2000" dirty="0">
                <a:latin typeface="华文黑体"/>
                <a:ea typeface="华文黑体"/>
              </a:rPr>
              <a:t>巨额广告预算并不能保证广告战的成功</a:t>
            </a:r>
            <a:r>
              <a:rPr lang="en-US" altLang="zh-CN" sz="2000" dirty="0">
                <a:latin typeface="华文黑体"/>
                <a:ea typeface="华文黑体"/>
              </a:rPr>
              <a:t>.</a:t>
            </a:r>
            <a:r>
              <a:rPr lang="zh-CN" altLang="en-US" sz="2000" dirty="0">
                <a:latin typeface="华文黑体"/>
                <a:ea typeface="华文黑体"/>
              </a:rPr>
              <a:t>两家广告公司可以在广告中做同样的投入</a:t>
            </a:r>
            <a:r>
              <a:rPr lang="en-US" altLang="zh-CN" sz="2000" dirty="0" smtClean="0">
                <a:latin typeface="华文黑体"/>
                <a:ea typeface="华文黑体"/>
              </a:rPr>
              <a:t>,</a:t>
            </a:r>
            <a:r>
              <a:rPr lang="zh-CN" altLang="en-US" sz="2000" dirty="0" smtClean="0">
                <a:latin typeface="华文黑体"/>
                <a:ea typeface="华文黑体"/>
              </a:rPr>
              <a:t>但其效果却可以</a:t>
            </a:r>
            <a:r>
              <a:rPr lang="zh-CN" altLang="en-US" sz="2000" dirty="0">
                <a:latin typeface="华文黑体"/>
                <a:ea typeface="华文黑体"/>
              </a:rPr>
              <a:t>相去甚远</a:t>
            </a:r>
            <a:r>
              <a:rPr lang="en-US" altLang="zh-CN" sz="2000" dirty="0">
                <a:latin typeface="华文黑体"/>
                <a:ea typeface="华文黑体"/>
              </a:rPr>
              <a:t>.</a:t>
            </a:r>
            <a:r>
              <a:rPr lang="zh-CN" altLang="en-US" sz="2000" dirty="0">
                <a:latin typeface="华文黑体"/>
                <a:ea typeface="华文黑体"/>
              </a:rPr>
              <a:t>不论投入多大成本</a:t>
            </a:r>
            <a:r>
              <a:rPr lang="en-US" altLang="zh-CN" sz="2000" dirty="0">
                <a:latin typeface="华文黑体"/>
                <a:ea typeface="华文黑体"/>
              </a:rPr>
              <a:t>,</a:t>
            </a:r>
            <a:r>
              <a:rPr lang="zh-CN" altLang="en-US" sz="2000" dirty="0">
                <a:latin typeface="华文黑体"/>
                <a:ea typeface="华文黑体"/>
              </a:rPr>
              <a:t>广告宣传只有让顾客接受了才算大功告成</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变化的信息环境</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广告信息战略</a:t>
            </a:r>
            <a:r>
              <a:rPr lang="en-US" altLang="zh-CN" sz="2000" dirty="0">
                <a:latin typeface="华文黑体"/>
                <a:ea typeface="华文黑体"/>
              </a:rPr>
              <a:t>.</a:t>
            </a:r>
            <a:r>
              <a:rPr lang="zh-CN" altLang="en-US" sz="2000" dirty="0">
                <a:latin typeface="华文黑体"/>
                <a:ea typeface="华文黑体"/>
              </a:rPr>
              <a:t>制造有效的广告信息</a:t>
            </a:r>
            <a:r>
              <a:rPr lang="en-US" altLang="zh-CN" sz="2000" dirty="0">
                <a:latin typeface="华文黑体"/>
                <a:ea typeface="华文黑体"/>
              </a:rPr>
              <a:t>,</a:t>
            </a:r>
            <a:r>
              <a:rPr lang="zh-CN" altLang="en-US" sz="2000" dirty="0">
                <a:latin typeface="华文黑体"/>
                <a:ea typeface="华文黑体"/>
              </a:rPr>
              <a:t>第一步是决定向顾客传递什么样的一般</a:t>
            </a:r>
            <a:r>
              <a:rPr lang="zh-CN" altLang="en-US" sz="2000" dirty="0" smtClean="0">
                <a:latin typeface="华文黑体"/>
                <a:ea typeface="华文黑体"/>
              </a:rPr>
              <a:t>信息</a:t>
            </a:r>
            <a:r>
              <a:rPr lang="en-US" altLang="zh-CN" sz="2000" dirty="0">
                <a:latin typeface="华文黑体"/>
                <a:ea typeface="华文黑体"/>
              </a:rPr>
              <a:t>,</a:t>
            </a:r>
            <a:r>
              <a:rPr lang="zh-CN" altLang="en-US" sz="2000" dirty="0">
                <a:latin typeface="华文黑体"/>
                <a:ea typeface="华文黑体"/>
              </a:rPr>
              <a:t>即制订广告信息战略</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信息处理</a:t>
            </a:r>
            <a:r>
              <a:rPr lang="en-US" altLang="zh-CN" sz="2000" dirty="0">
                <a:latin typeface="华文黑体"/>
                <a:ea typeface="华文黑体"/>
              </a:rPr>
              <a:t>.</a:t>
            </a:r>
            <a:r>
              <a:rPr lang="zh-CN" altLang="en-US" sz="2000" dirty="0">
                <a:latin typeface="华文黑体"/>
                <a:ea typeface="华文黑体"/>
              </a:rPr>
              <a:t>信息的影响不仅依赖于所说的内容</a:t>
            </a:r>
            <a:r>
              <a:rPr lang="en-US" altLang="zh-CN" sz="2000" dirty="0">
                <a:latin typeface="华文黑体"/>
                <a:ea typeface="华文黑体"/>
              </a:rPr>
              <a:t>,</a:t>
            </a:r>
            <a:r>
              <a:rPr lang="zh-CN" altLang="en-US" sz="2000" dirty="0">
                <a:latin typeface="华文黑体"/>
                <a:ea typeface="华文黑体"/>
              </a:rPr>
              <a:t>还取决于表达的方式</a:t>
            </a:r>
            <a:r>
              <a:rPr lang="en-US" altLang="zh-CN" sz="2000" dirty="0">
                <a:latin typeface="华文黑体"/>
                <a:ea typeface="华文黑体"/>
              </a:rPr>
              <a:t>,</a:t>
            </a:r>
            <a:r>
              <a:rPr lang="zh-CN" altLang="en-US" sz="2000" dirty="0">
                <a:latin typeface="华文黑体"/>
                <a:ea typeface="华文黑体"/>
              </a:rPr>
              <a:t>也即确</a:t>
            </a:r>
            <a:r>
              <a:rPr lang="zh-CN" altLang="en-US" sz="2000" dirty="0" smtClean="0">
                <a:latin typeface="华文黑体"/>
                <a:ea typeface="华文黑体"/>
              </a:rPr>
              <a:t>定信息</a:t>
            </a:r>
            <a:r>
              <a:rPr lang="zh-CN" altLang="en-US" sz="2000" dirty="0">
                <a:latin typeface="华文黑体"/>
                <a:ea typeface="华文黑体"/>
              </a:rPr>
              <a:t>内容的表现形式</a:t>
            </a:r>
            <a:r>
              <a:rPr lang="en-US" altLang="zh-CN" sz="2000" dirty="0">
                <a:latin typeface="华文黑体"/>
                <a:ea typeface="华文黑体"/>
              </a:rPr>
              <a:t>.</a:t>
            </a:r>
          </a:p>
        </p:txBody>
      </p:sp>
    </p:spTree>
    <p:extLst>
      <p:ext uri="{BB962C8B-B14F-4D97-AF65-F5344CB8AC3E}">
        <p14:creationId xmlns:p14="http://schemas.microsoft.com/office/powerpoint/2010/main" val="173530297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9402</TotalTime>
  <Words>2806</Words>
  <Application>Microsoft Office PowerPoint</Application>
  <PresentationFormat>自定义</PresentationFormat>
  <Paragraphs>155</Paragraphs>
  <Slides>23</Slides>
  <Notes>23</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397</cp:revision>
  <dcterms:created xsi:type="dcterms:W3CDTF">2016-08-16T02:01:00Z</dcterms:created>
  <dcterms:modified xsi:type="dcterms:W3CDTF">2017-12-29T01:19:14Z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