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20"/>
  </p:notesMasterIdLst>
  <p:handoutMasterIdLst>
    <p:handoutMasterId r:id="rId21"/>
  </p:handoutMasterIdLst>
  <p:sldIdLst>
    <p:sldId id="256" r:id="rId2"/>
    <p:sldId id="583" r:id="rId3"/>
    <p:sldId id="584" r:id="rId4"/>
    <p:sldId id="585" r:id="rId5"/>
    <p:sldId id="586" r:id="rId6"/>
    <p:sldId id="587" r:id="rId7"/>
    <p:sldId id="588" r:id="rId8"/>
    <p:sldId id="589" r:id="rId9"/>
    <p:sldId id="590" r:id="rId10"/>
    <p:sldId id="591" r:id="rId11"/>
    <p:sldId id="592" r:id="rId12"/>
    <p:sldId id="593" r:id="rId13"/>
    <p:sldId id="594" r:id="rId14"/>
    <p:sldId id="595" r:id="rId15"/>
    <p:sldId id="596" r:id="rId16"/>
    <p:sldId id="597" r:id="rId17"/>
    <p:sldId id="598" r:id="rId18"/>
    <p:sldId id="285" r:id="rId19"/>
  </p:sldIdLst>
  <p:sldSz cx="9144000" cy="5359400"/>
  <p:notesSz cx="6858000" cy="9144000"/>
  <p:defaultTextStyle>
    <a:defPPr>
      <a:defRPr lang="zh-CN"/>
    </a:defPPr>
    <a:lvl1pPr marL="0" algn="l" defTabSz="695960" rtl="0" eaLnBrk="1" latinLnBrk="0" hangingPunct="1">
      <a:defRPr sz="1370" kern="1200">
        <a:solidFill>
          <a:schemeClr val="tx1"/>
        </a:solidFill>
        <a:latin typeface="+mn-lt"/>
        <a:ea typeface="+mn-ea"/>
        <a:cs typeface="+mn-cs"/>
      </a:defRPr>
    </a:lvl1pPr>
    <a:lvl2pPr marL="347980" algn="l" defTabSz="695960" rtl="0" eaLnBrk="1" latinLnBrk="0" hangingPunct="1">
      <a:defRPr sz="1370" kern="1200">
        <a:solidFill>
          <a:schemeClr val="tx1"/>
        </a:solidFill>
        <a:latin typeface="+mn-lt"/>
        <a:ea typeface="+mn-ea"/>
        <a:cs typeface="+mn-cs"/>
      </a:defRPr>
    </a:lvl2pPr>
    <a:lvl3pPr marL="695960" algn="l" defTabSz="695960" rtl="0" eaLnBrk="1" latinLnBrk="0" hangingPunct="1">
      <a:defRPr sz="1370" kern="1200">
        <a:solidFill>
          <a:schemeClr val="tx1"/>
        </a:solidFill>
        <a:latin typeface="+mn-lt"/>
        <a:ea typeface="+mn-ea"/>
        <a:cs typeface="+mn-cs"/>
      </a:defRPr>
    </a:lvl3pPr>
    <a:lvl4pPr marL="1043940" algn="l" defTabSz="695960" rtl="0" eaLnBrk="1" latinLnBrk="0" hangingPunct="1">
      <a:defRPr sz="1370" kern="1200">
        <a:solidFill>
          <a:schemeClr val="tx1"/>
        </a:solidFill>
        <a:latin typeface="+mn-lt"/>
        <a:ea typeface="+mn-ea"/>
        <a:cs typeface="+mn-cs"/>
      </a:defRPr>
    </a:lvl4pPr>
    <a:lvl5pPr marL="1392555" algn="l" defTabSz="695960" rtl="0" eaLnBrk="1" latinLnBrk="0" hangingPunct="1">
      <a:defRPr sz="1370" kern="1200">
        <a:solidFill>
          <a:schemeClr val="tx1"/>
        </a:solidFill>
        <a:latin typeface="+mn-lt"/>
        <a:ea typeface="+mn-ea"/>
        <a:cs typeface="+mn-cs"/>
      </a:defRPr>
    </a:lvl5pPr>
    <a:lvl6pPr marL="1740535" algn="l" defTabSz="695960" rtl="0" eaLnBrk="1" latinLnBrk="0" hangingPunct="1">
      <a:defRPr sz="1370" kern="1200">
        <a:solidFill>
          <a:schemeClr val="tx1"/>
        </a:solidFill>
        <a:latin typeface="+mn-lt"/>
        <a:ea typeface="+mn-ea"/>
        <a:cs typeface="+mn-cs"/>
      </a:defRPr>
    </a:lvl6pPr>
    <a:lvl7pPr marL="2088515" algn="l" defTabSz="695960" rtl="0" eaLnBrk="1" latinLnBrk="0" hangingPunct="1">
      <a:defRPr sz="1370" kern="1200">
        <a:solidFill>
          <a:schemeClr val="tx1"/>
        </a:solidFill>
        <a:latin typeface="+mn-lt"/>
        <a:ea typeface="+mn-ea"/>
        <a:cs typeface="+mn-cs"/>
      </a:defRPr>
    </a:lvl7pPr>
    <a:lvl8pPr marL="2436495" algn="l" defTabSz="695960" rtl="0" eaLnBrk="1" latinLnBrk="0" hangingPunct="1">
      <a:defRPr sz="1370" kern="1200">
        <a:solidFill>
          <a:schemeClr val="tx1"/>
        </a:solidFill>
        <a:latin typeface="+mn-lt"/>
        <a:ea typeface="+mn-ea"/>
        <a:cs typeface="+mn-cs"/>
      </a:defRPr>
    </a:lvl8pPr>
    <a:lvl9pPr marL="2784475" algn="l" defTabSz="695960" rtl="0" eaLnBrk="1" latinLnBrk="0" hangingPunct="1">
      <a:defRPr sz="137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7695D"/>
    <a:srgbClr val="45C1A4"/>
    <a:srgbClr val="B9D51F"/>
    <a:srgbClr val="0E7FB7"/>
    <a:srgbClr val="69B698"/>
    <a:srgbClr val="8E980F"/>
    <a:srgbClr val="EB3E0D"/>
    <a:srgbClr val="FBB81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7782" autoAdjust="0"/>
    <p:restoredTop sz="94660"/>
  </p:normalViewPr>
  <p:slideViewPr>
    <p:cSldViewPr snapToGrid="0" showGuides="1">
      <p:cViewPr>
        <p:scale>
          <a:sx n="90" d="100"/>
          <a:sy n="90" d="100"/>
        </p:scale>
        <p:origin x="-906" y="-396"/>
      </p:cViewPr>
      <p:guideLst>
        <p:guide orient="horz" pos="1688"/>
        <p:guide orient="horz" pos="441"/>
        <p:guide orient="horz" pos="10"/>
        <p:guide pos="295"/>
        <p:guide pos="2925"/>
      </p:guideLst>
    </p:cSldViewPr>
  </p:slideViewPr>
  <p:notesTextViewPr>
    <p:cViewPr>
      <p:scale>
        <a:sx n="1" d="1"/>
        <a:sy n="1" d="1"/>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F9B84EA-7D68-4D60-9CB1-D50884785D1C}" type="datetimeFigureOut">
              <a:rPr lang="zh-CN" altLang="en-US" smtClean="0"/>
              <a:t>2017/12/29/Friday</a:t>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D4E0FC9-F1F8-4FAE-9988-3BA365CFD46F}" type="slidenum">
              <a:rPr lang="zh-CN" altLang="en-US" smtClean="0"/>
              <a:t>‹#›</a:t>
            </a:fld>
            <a:endParaRPr lang="zh-CN" altLang="en-US"/>
          </a:p>
        </p:txBody>
      </p:sp>
    </p:spTree>
    <p:extLst>
      <p:ext uri="{BB962C8B-B14F-4D97-AF65-F5344CB8AC3E}">
        <p14:creationId xmlns:p14="http://schemas.microsoft.com/office/powerpoint/2010/main" val="210038500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0EBD8FD-FC08-4F55-BE5F-954596004FE4}" type="datetimeFigureOut">
              <a:rPr lang="zh-CN" altLang="en-US" smtClean="0"/>
              <a:t>2017/12/29/Friday</a:t>
            </a:fld>
            <a:endParaRPr lang="zh-CN" altLang="en-US"/>
          </a:p>
        </p:txBody>
      </p:sp>
      <p:sp>
        <p:nvSpPr>
          <p:cNvPr id="4" name="幻灯片图像占位符 3"/>
          <p:cNvSpPr>
            <a:spLocks noGrp="1" noRot="1" noChangeAspect="1"/>
          </p:cNvSpPr>
          <p:nvPr>
            <p:ph type="sldImg" idx="2"/>
          </p:nvPr>
        </p:nvSpPr>
        <p:spPr>
          <a:xfrm>
            <a:off x="796925" y="1143000"/>
            <a:ext cx="526415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960E1FC-D544-47FC-A641-E97D5C5D6108}" type="slidenum">
              <a:rPr lang="zh-CN" altLang="en-US" smtClean="0"/>
              <a:t>‹#›</a:t>
            </a:fld>
            <a:endParaRPr lang="zh-CN" altLang="en-US"/>
          </a:p>
        </p:txBody>
      </p:sp>
    </p:spTree>
    <p:extLst>
      <p:ext uri="{BB962C8B-B14F-4D97-AF65-F5344CB8AC3E}">
        <p14:creationId xmlns:p14="http://schemas.microsoft.com/office/powerpoint/2010/main" val="2869158228"/>
      </p:ext>
    </p:extLst>
  </p:cSld>
  <p:clrMap bg1="lt1" tx1="dk1" bg2="lt2" tx2="dk2" accent1="accent1" accent2="accent2" accent3="accent3" accent4="accent4" accent5="accent5" accent6="accent6" hlink="hlink" folHlink="folHlink"/>
  <p:notesStyle>
    <a:lvl1pPr marL="0" algn="l" defTabSz="695960" rtl="0" eaLnBrk="1" latinLnBrk="0" hangingPunct="1">
      <a:defRPr sz="915" kern="1200">
        <a:solidFill>
          <a:schemeClr val="tx1"/>
        </a:solidFill>
        <a:latin typeface="+mn-lt"/>
        <a:ea typeface="+mn-ea"/>
        <a:cs typeface="+mn-cs"/>
      </a:defRPr>
    </a:lvl1pPr>
    <a:lvl2pPr marL="347980" algn="l" defTabSz="695960" rtl="0" eaLnBrk="1" latinLnBrk="0" hangingPunct="1">
      <a:defRPr sz="915" kern="1200">
        <a:solidFill>
          <a:schemeClr val="tx1"/>
        </a:solidFill>
        <a:latin typeface="+mn-lt"/>
        <a:ea typeface="+mn-ea"/>
        <a:cs typeface="+mn-cs"/>
      </a:defRPr>
    </a:lvl2pPr>
    <a:lvl3pPr marL="695960" algn="l" defTabSz="695960" rtl="0" eaLnBrk="1" latinLnBrk="0" hangingPunct="1">
      <a:defRPr sz="915" kern="1200">
        <a:solidFill>
          <a:schemeClr val="tx1"/>
        </a:solidFill>
        <a:latin typeface="+mn-lt"/>
        <a:ea typeface="+mn-ea"/>
        <a:cs typeface="+mn-cs"/>
      </a:defRPr>
    </a:lvl3pPr>
    <a:lvl4pPr marL="1043940" algn="l" defTabSz="695960" rtl="0" eaLnBrk="1" latinLnBrk="0" hangingPunct="1">
      <a:defRPr sz="915" kern="1200">
        <a:solidFill>
          <a:schemeClr val="tx1"/>
        </a:solidFill>
        <a:latin typeface="+mn-lt"/>
        <a:ea typeface="+mn-ea"/>
        <a:cs typeface="+mn-cs"/>
      </a:defRPr>
    </a:lvl4pPr>
    <a:lvl5pPr marL="1392555" algn="l" defTabSz="695960" rtl="0" eaLnBrk="1" latinLnBrk="0" hangingPunct="1">
      <a:defRPr sz="915" kern="1200">
        <a:solidFill>
          <a:schemeClr val="tx1"/>
        </a:solidFill>
        <a:latin typeface="+mn-lt"/>
        <a:ea typeface="+mn-ea"/>
        <a:cs typeface="+mn-cs"/>
      </a:defRPr>
    </a:lvl5pPr>
    <a:lvl6pPr marL="1740535" algn="l" defTabSz="695960" rtl="0" eaLnBrk="1" latinLnBrk="0" hangingPunct="1">
      <a:defRPr sz="915" kern="1200">
        <a:solidFill>
          <a:schemeClr val="tx1"/>
        </a:solidFill>
        <a:latin typeface="+mn-lt"/>
        <a:ea typeface="+mn-ea"/>
        <a:cs typeface="+mn-cs"/>
      </a:defRPr>
    </a:lvl6pPr>
    <a:lvl7pPr marL="2088515" algn="l" defTabSz="695960" rtl="0" eaLnBrk="1" latinLnBrk="0" hangingPunct="1">
      <a:defRPr sz="915" kern="1200">
        <a:solidFill>
          <a:schemeClr val="tx1"/>
        </a:solidFill>
        <a:latin typeface="+mn-lt"/>
        <a:ea typeface="+mn-ea"/>
        <a:cs typeface="+mn-cs"/>
      </a:defRPr>
    </a:lvl7pPr>
    <a:lvl8pPr marL="2436495" algn="l" defTabSz="695960" rtl="0" eaLnBrk="1" latinLnBrk="0" hangingPunct="1">
      <a:defRPr sz="915" kern="1200">
        <a:solidFill>
          <a:schemeClr val="tx1"/>
        </a:solidFill>
        <a:latin typeface="+mn-lt"/>
        <a:ea typeface="+mn-ea"/>
        <a:cs typeface="+mn-cs"/>
      </a:defRPr>
    </a:lvl8pPr>
    <a:lvl9pPr marL="2784475" algn="l" defTabSz="695960" rtl="0" eaLnBrk="1" latinLnBrk="0" hangingPunct="1">
      <a:defRPr sz="915"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796925" y="1143000"/>
            <a:ext cx="526415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60E1FC-D544-47FC-A641-E97D5C5D6108}" type="slidenum">
              <a:rPr lang="zh-CN" altLang="en-US" smtClean="0"/>
              <a:t>1</a:t>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796925" y="1143000"/>
            <a:ext cx="526415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60E1FC-D544-47FC-A641-E97D5C5D6108}" type="slidenum">
              <a:rPr lang="zh-CN" altLang="en-US" smtClean="0"/>
              <a:t>10</a:t>
            </a:fld>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796925" y="1143000"/>
            <a:ext cx="5264150" cy="30861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C960E1FC-D544-47FC-A641-E97D5C5D6108}" type="slidenum">
              <a:rPr lang="zh-CN" altLang="en-US" smtClean="0"/>
              <a:t>11</a:t>
            </a:fld>
            <a:endParaRPr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796925" y="1143000"/>
            <a:ext cx="5264150" cy="30861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C960E1FC-D544-47FC-A641-E97D5C5D6108}" type="slidenum">
              <a:rPr lang="zh-CN" altLang="en-US" smtClean="0"/>
              <a:t>12</a:t>
            </a:fld>
            <a:endParaRPr lang="zh-CN"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796925" y="1143000"/>
            <a:ext cx="5264150" cy="30861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C960E1FC-D544-47FC-A641-E97D5C5D6108}" type="slidenum">
              <a:rPr lang="zh-CN" altLang="en-US" smtClean="0"/>
              <a:t>13</a:t>
            </a:fld>
            <a:endParaRPr lang="zh-CN"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796925" y="1143000"/>
            <a:ext cx="5264150" cy="30861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C960E1FC-D544-47FC-A641-E97D5C5D6108}" type="slidenum">
              <a:rPr lang="zh-CN" altLang="en-US" smtClean="0"/>
              <a:t>14</a:t>
            </a:fld>
            <a:endParaRPr lang="zh-CN"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796925" y="1143000"/>
            <a:ext cx="5264150" cy="30861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C960E1FC-D544-47FC-A641-E97D5C5D6108}" type="slidenum">
              <a:rPr lang="zh-CN" altLang="en-US" smtClean="0"/>
              <a:t>15</a:t>
            </a:fld>
            <a:endParaRPr lang="zh-CN"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796925" y="1143000"/>
            <a:ext cx="5264150" cy="30861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C960E1FC-D544-47FC-A641-E97D5C5D6108}" type="slidenum">
              <a:rPr lang="zh-CN" altLang="en-US" smtClean="0"/>
              <a:t>16</a:t>
            </a:fld>
            <a:endParaRPr lang="zh-CN"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796925" y="1143000"/>
            <a:ext cx="5264150" cy="30861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C960E1FC-D544-47FC-A641-E97D5C5D6108}" type="slidenum">
              <a:rPr lang="zh-CN" altLang="en-US" smtClean="0"/>
              <a:t>17</a:t>
            </a:fld>
            <a:endParaRPr lang="zh-CN"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796925" y="1143000"/>
            <a:ext cx="526415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FDFD4D3-9565-4F24-A24E-E63553120A49}" type="slidenum">
              <a:rPr lang="zh-CN" altLang="en-US" smtClean="0"/>
              <a:t>18</a:t>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796925" y="1143000"/>
            <a:ext cx="526415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60E1FC-D544-47FC-A641-E97D5C5D6108}" type="slidenum">
              <a:rPr lang="zh-CN" altLang="en-US" smtClean="0"/>
              <a:t>2</a:t>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796925" y="1143000"/>
            <a:ext cx="526415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60E1FC-D544-47FC-A641-E97D5C5D6108}" type="slidenum">
              <a:rPr lang="zh-CN" altLang="en-US" smtClean="0"/>
              <a:t>3</a:t>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796925" y="1143000"/>
            <a:ext cx="5264150" cy="30861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C960E1FC-D544-47FC-A641-E97D5C5D6108}" type="slidenum">
              <a:rPr lang="zh-CN" altLang="en-US" smtClean="0"/>
              <a:t>4</a:t>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796925" y="1143000"/>
            <a:ext cx="5264150" cy="30861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C960E1FC-D544-47FC-A641-E97D5C5D6108}" type="slidenum">
              <a:rPr lang="zh-CN" altLang="en-US" smtClean="0"/>
              <a:t>5</a:t>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796925" y="1143000"/>
            <a:ext cx="5264150" cy="30861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C960E1FC-D544-47FC-A641-E97D5C5D6108}" type="slidenum">
              <a:rPr lang="zh-CN" altLang="en-US" smtClean="0"/>
              <a:t>6</a:t>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796925" y="1143000"/>
            <a:ext cx="5264150" cy="30861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C960E1FC-D544-47FC-A641-E97D5C5D6108}" type="slidenum">
              <a:rPr lang="zh-CN" altLang="en-US" smtClean="0"/>
              <a:t>7</a:t>
            </a:fld>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796925" y="1143000"/>
            <a:ext cx="5264150" cy="30861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C960E1FC-D544-47FC-A641-E97D5C5D6108}" type="slidenum">
              <a:rPr lang="zh-CN" altLang="en-US" smtClean="0"/>
              <a:t>8</a:t>
            </a:fld>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796925" y="1143000"/>
            <a:ext cx="5264150" cy="30861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C960E1FC-D544-47FC-A641-E97D5C5D6108}" type="slidenum">
              <a:rPr lang="zh-CN" altLang="en-US" smtClean="0"/>
              <a:t>9</a:t>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77108"/>
            <a:ext cx="6858000" cy="1865865"/>
          </a:xfrm>
          <a:prstGeom prst="rect">
            <a:avLst/>
          </a:prstGeom>
        </p:spPr>
        <p:txBody>
          <a:bodyPr anchor="b"/>
          <a:lstStyle>
            <a:lvl1pPr algn="ctr">
              <a:defRPr sz="45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143000" y="2814928"/>
            <a:ext cx="6858000" cy="1293947"/>
          </a:xfrm>
          <a:prstGeom prst="rect">
            <a:avLst/>
          </a:prstGeo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a:xfrm>
            <a:off x="628650" y="4967370"/>
            <a:ext cx="2057400" cy="285338"/>
          </a:xfrm>
          <a:prstGeom prst="rect">
            <a:avLst/>
          </a:prstGeom>
        </p:spPr>
        <p:txBody>
          <a:bodyPr/>
          <a:lstStyle/>
          <a:p>
            <a:fld id="{5B6624F0-1823-4D02-A1E3-E26D16A56232}" type="datetimeFigureOut">
              <a:rPr lang="zh-CN" altLang="en-US" smtClean="0"/>
              <a:t>2017/12/29/Friday</a:t>
            </a:fld>
            <a:endParaRPr lang="zh-CN" altLang="en-US"/>
          </a:p>
        </p:txBody>
      </p:sp>
      <p:sp>
        <p:nvSpPr>
          <p:cNvPr id="5" name="Footer Placeholder 4"/>
          <p:cNvSpPr>
            <a:spLocks noGrp="1"/>
          </p:cNvSpPr>
          <p:nvPr>
            <p:ph type="ftr" sz="quarter" idx="11"/>
          </p:nvPr>
        </p:nvSpPr>
        <p:spPr>
          <a:xfrm>
            <a:off x="3028950" y="4967370"/>
            <a:ext cx="3086100" cy="285338"/>
          </a:xfrm>
          <a:prstGeom prst="rect">
            <a:avLst/>
          </a:prstGeom>
        </p:spPr>
        <p:txBody>
          <a:bodyPr/>
          <a:lstStyle/>
          <a:p>
            <a:endParaRPr lang="zh-CN" altLang="en-US"/>
          </a:p>
        </p:txBody>
      </p:sp>
      <p:sp>
        <p:nvSpPr>
          <p:cNvPr id="6" name="Slide Number Placeholder 5"/>
          <p:cNvSpPr>
            <a:spLocks noGrp="1"/>
          </p:cNvSpPr>
          <p:nvPr>
            <p:ph type="sldNum" sz="quarter" idx="12"/>
          </p:nvPr>
        </p:nvSpPr>
        <p:spPr>
          <a:xfrm>
            <a:off x="6457951" y="4967370"/>
            <a:ext cx="2057400" cy="285338"/>
          </a:xfrm>
          <a:prstGeom prst="rect">
            <a:avLst/>
          </a:prstGeom>
        </p:spPr>
        <p:txBody>
          <a:bodyPr/>
          <a:lstStyle/>
          <a:p>
            <a:fld id="{574D2D84-E4C3-4415-B0CB-B6A7FDBDC1E0}" type="slidenum">
              <a:rPr lang="zh-CN" altLang="en-US" smtClean="0"/>
              <a:t>‹#›</a:t>
            </a:fld>
            <a:endParaRPr lang="zh-CN" altLang="en-US"/>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a:xfrm>
            <a:off x="628650" y="285341"/>
            <a:ext cx="7886700" cy="1035903"/>
          </a:xfrm>
          <a:prstGeom prst="rect">
            <a:avLst/>
          </a:prstGeom>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628650" y="1426692"/>
            <a:ext cx="7886700" cy="3400490"/>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a:xfrm>
            <a:off x="628650" y="4967370"/>
            <a:ext cx="2057400" cy="285338"/>
          </a:xfrm>
          <a:prstGeom prst="rect">
            <a:avLst/>
          </a:prstGeom>
        </p:spPr>
        <p:txBody>
          <a:bodyPr/>
          <a:lstStyle/>
          <a:p>
            <a:fld id="{5B6624F0-1823-4D02-A1E3-E26D16A56232}" type="datetimeFigureOut">
              <a:rPr lang="zh-CN" altLang="en-US" smtClean="0"/>
              <a:t>2017/12/29/Friday</a:t>
            </a:fld>
            <a:endParaRPr lang="zh-CN" altLang="en-US"/>
          </a:p>
        </p:txBody>
      </p:sp>
      <p:sp>
        <p:nvSpPr>
          <p:cNvPr id="5" name="Footer Placeholder 4"/>
          <p:cNvSpPr>
            <a:spLocks noGrp="1"/>
          </p:cNvSpPr>
          <p:nvPr>
            <p:ph type="ftr" sz="quarter" idx="11"/>
          </p:nvPr>
        </p:nvSpPr>
        <p:spPr>
          <a:xfrm>
            <a:off x="3028950" y="4967370"/>
            <a:ext cx="3086100" cy="285338"/>
          </a:xfrm>
          <a:prstGeom prst="rect">
            <a:avLst/>
          </a:prstGeom>
        </p:spPr>
        <p:txBody>
          <a:bodyPr/>
          <a:lstStyle/>
          <a:p>
            <a:endParaRPr lang="zh-CN" altLang="en-US"/>
          </a:p>
        </p:txBody>
      </p:sp>
      <p:sp>
        <p:nvSpPr>
          <p:cNvPr id="6" name="Slide Number Placeholder 5"/>
          <p:cNvSpPr>
            <a:spLocks noGrp="1"/>
          </p:cNvSpPr>
          <p:nvPr>
            <p:ph type="sldNum" sz="quarter" idx="12"/>
          </p:nvPr>
        </p:nvSpPr>
        <p:spPr>
          <a:xfrm>
            <a:off x="6457951" y="4967370"/>
            <a:ext cx="2057400" cy="285338"/>
          </a:xfrm>
          <a:prstGeom prst="rect">
            <a:avLst/>
          </a:prstGeom>
        </p:spPr>
        <p:txBody>
          <a:bodyPr/>
          <a:lstStyle/>
          <a:p>
            <a:fld id="{574D2D84-E4C3-4415-B0CB-B6A7FDBDC1E0}" type="slidenum">
              <a:rPr lang="zh-CN" altLang="en-US" smtClean="0"/>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6" y="285338"/>
            <a:ext cx="1971675" cy="4541844"/>
          </a:xfrm>
          <a:prstGeom prst="rect">
            <a:avLst/>
          </a:prstGeo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628651" y="285338"/>
            <a:ext cx="5800725" cy="4541844"/>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a:xfrm>
            <a:off x="628650" y="4967370"/>
            <a:ext cx="2057400" cy="285338"/>
          </a:xfrm>
          <a:prstGeom prst="rect">
            <a:avLst/>
          </a:prstGeom>
        </p:spPr>
        <p:txBody>
          <a:bodyPr/>
          <a:lstStyle/>
          <a:p>
            <a:fld id="{5B6624F0-1823-4D02-A1E3-E26D16A56232}" type="datetimeFigureOut">
              <a:rPr lang="zh-CN" altLang="en-US" smtClean="0"/>
              <a:t>2017/12/29/Friday</a:t>
            </a:fld>
            <a:endParaRPr lang="zh-CN" altLang="en-US"/>
          </a:p>
        </p:txBody>
      </p:sp>
      <p:sp>
        <p:nvSpPr>
          <p:cNvPr id="5" name="Footer Placeholder 4"/>
          <p:cNvSpPr>
            <a:spLocks noGrp="1"/>
          </p:cNvSpPr>
          <p:nvPr>
            <p:ph type="ftr" sz="quarter" idx="11"/>
          </p:nvPr>
        </p:nvSpPr>
        <p:spPr>
          <a:xfrm>
            <a:off x="3028950" y="4967370"/>
            <a:ext cx="3086100" cy="285338"/>
          </a:xfrm>
          <a:prstGeom prst="rect">
            <a:avLst/>
          </a:prstGeom>
        </p:spPr>
        <p:txBody>
          <a:bodyPr/>
          <a:lstStyle/>
          <a:p>
            <a:endParaRPr lang="zh-CN" altLang="en-US"/>
          </a:p>
        </p:txBody>
      </p:sp>
      <p:sp>
        <p:nvSpPr>
          <p:cNvPr id="6" name="Slide Number Placeholder 5"/>
          <p:cNvSpPr>
            <a:spLocks noGrp="1"/>
          </p:cNvSpPr>
          <p:nvPr>
            <p:ph type="sldNum" sz="quarter" idx="12"/>
          </p:nvPr>
        </p:nvSpPr>
        <p:spPr>
          <a:xfrm>
            <a:off x="6457951" y="4967370"/>
            <a:ext cx="2057400" cy="285338"/>
          </a:xfrm>
          <a:prstGeom prst="rect">
            <a:avLst/>
          </a:prstGeom>
        </p:spPr>
        <p:txBody>
          <a:bodyPr/>
          <a:lstStyle/>
          <a:p>
            <a:fld id="{574D2D84-E4C3-4415-B0CB-B6A7FDBDC1E0}" type="slidenum">
              <a:rPr lang="zh-CN" altLang="en-US" smtClean="0"/>
              <a:t>‹#›</a:t>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a:xfrm>
            <a:off x="628650" y="285341"/>
            <a:ext cx="7886700" cy="1035903"/>
          </a:xfrm>
          <a:prstGeom prst="rect">
            <a:avLst/>
          </a:prstGeom>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a:xfrm>
            <a:off x="628650" y="1426692"/>
            <a:ext cx="7886700" cy="3400490"/>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a:xfrm>
            <a:off x="628650" y="4967370"/>
            <a:ext cx="2057400" cy="285338"/>
          </a:xfrm>
          <a:prstGeom prst="rect">
            <a:avLst/>
          </a:prstGeom>
        </p:spPr>
        <p:txBody>
          <a:bodyPr/>
          <a:lstStyle/>
          <a:p>
            <a:fld id="{5B6624F0-1823-4D02-A1E3-E26D16A56232}" type="datetimeFigureOut">
              <a:rPr lang="zh-CN" altLang="en-US" smtClean="0"/>
              <a:t>2017/12/29/Friday</a:t>
            </a:fld>
            <a:endParaRPr lang="zh-CN" altLang="en-US"/>
          </a:p>
        </p:txBody>
      </p:sp>
      <p:sp>
        <p:nvSpPr>
          <p:cNvPr id="5" name="Footer Placeholder 4"/>
          <p:cNvSpPr>
            <a:spLocks noGrp="1"/>
          </p:cNvSpPr>
          <p:nvPr>
            <p:ph type="ftr" sz="quarter" idx="11"/>
          </p:nvPr>
        </p:nvSpPr>
        <p:spPr>
          <a:xfrm>
            <a:off x="3028950" y="4967370"/>
            <a:ext cx="3086100" cy="285338"/>
          </a:xfrm>
          <a:prstGeom prst="rect">
            <a:avLst/>
          </a:prstGeom>
        </p:spPr>
        <p:txBody>
          <a:bodyPr/>
          <a:lstStyle/>
          <a:p>
            <a:endParaRPr lang="zh-CN" altLang="en-US"/>
          </a:p>
        </p:txBody>
      </p:sp>
      <p:sp>
        <p:nvSpPr>
          <p:cNvPr id="6" name="Slide Number Placeholder 5"/>
          <p:cNvSpPr>
            <a:spLocks noGrp="1"/>
          </p:cNvSpPr>
          <p:nvPr>
            <p:ph type="sldNum" sz="quarter" idx="12"/>
          </p:nvPr>
        </p:nvSpPr>
        <p:spPr>
          <a:xfrm>
            <a:off x="6457951" y="4967370"/>
            <a:ext cx="2057400" cy="285338"/>
          </a:xfrm>
          <a:prstGeom prst="rect">
            <a:avLst/>
          </a:prstGeom>
        </p:spPr>
        <p:txBody>
          <a:bodyPr/>
          <a:lstStyle/>
          <a:p>
            <a:fld id="{574D2D84-E4C3-4415-B0CB-B6A7FDBDC1E0}" type="slidenum">
              <a:rPr lang="zh-CN" altLang="en-US" smtClean="0"/>
              <a:t>‹#›</a:t>
            </a:fld>
            <a:endParaRPr lang="zh-CN" altLang="en-US"/>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623889" y="1336131"/>
            <a:ext cx="7886700" cy="2229361"/>
          </a:xfrm>
          <a:prstGeom prst="rect">
            <a:avLst/>
          </a:prstGeom>
        </p:spPr>
        <p:txBody>
          <a:bodyPr anchor="b"/>
          <a:lstStyle>
            <a:lvl1pPr>
              <a:defRPr sz="45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3889" y="3586581"/>
            <a:ext cx="7886700" cy="1172368"/>
          </a:xfrm>
          <a:prstGeom prst="rect">
            <a:avLst/>
          </a:prstGeo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a:xfrm>
            <a:off x="628650" y="4967370"/>
            <a:ext cx="2057400" cy="285338"/>
          </a:xfrm>
          <a:prstGeom prst="rect">
            <a:avLst/>
          </a:prstGeom>
        </p:spPr>
        <p:txBody>
          <a:bodyPr/>
          <a:lstStyle/>
          <a:p>
            <a:fld id="{5B6624F0-1823-4D02-A1E3-E26D16A56232}" type="datetimeFigureOut">
              <a:rPr lang="zh-CN" altLang="en-US" smtClean="0"/>
              <a:t>2017/12/29/Friday</a:t>
            </a:fld>
            <a:endParaRPr lang="zh-CN" altLang="en-US"/>
          </a:p>
        </p:txBody>
      </p:sp>
      <p:sp>
        <p:nvSpPr>
          <p:cNvPr id="5" name="Footer Placeholder 4"/>
          <p:cNvSpPr>
            <a:spLocks noGrp="1"/>
          </p:cNvSpPr>
          <p:nvPr>
            <p:ph type="ftr" sz="quarter" idx="11"/>
          </p:nvPr>
        </p:nvSpPr>
        <p:spPr>
          <a:xfrm>
            <a:off x="3028950" y="4967370"/>
            <a:ext cx="3086100" cy="285338"/>
          </a:xfrm>
          <a:prstGeom prst="rect">
            <a:avLst/>
          </a:prstGeom>
        </p:spPr>
        <p:txBody>
          <a:bodyPr/>
          <a:lstStyle/>
          <a:p>
            <a:endParaRPr lang="zh-CN" altLang="en-US"/>
          </a:p>
        </p:txBody>
      </p:sp>
      <p:sp>
        <p:nvSpPr>
          <p:cNvPr id="6" name="Slide Number Placeholder 5"/>
          <p:cNvSpPr>
            <a:spLocks noGrp="1"/>
          </p:cNvSpPr>
          <p:nvPr>
            <p:ph type="sldNum" sz="quarter" idx="12"/>
          </p:nvPr>
        </p:nvSpPr>
        <p:spPr>
          <a:xfrm>
            <a:off x="6457951" y="4967370"/>
            <a:ext cx="2057400" cy="285338"/>
          </a:xfrm>
          <a:prstGeom prst="rect">
            <a:avLst/>
          </a:prstGeom>
        </p:spPr>
        <p:txBody>
          <a:bodyPr/>
          <a:lstStyle/>
          <a:p>
            <a:fld id="{574D2D84-E4C3-4415-B0CB-B6A7FDBDC1E0}" type="slidenum">
              <a:rPr lang="zh-CN" altLang="en-US" smtClean="0"/>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a:xfrm>
            <a:off x="628650" y="285341"/>
            <a:ext cx="7886700" cy="1035903"/>
          </a:xfrm>
          <a:prstGeom prst="rect">
            <a:avLst/>
          </a:prstGeom>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628650" y="1426692"/>
            <a:ext cx="3886200" cy="3400490"/>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4629150" y="1426692"/>
            <a:ext cx="3886200" cy="3400490"/>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a:xfrm>
            <a:off x="628650" y="4967370"/>
            <a:ext cx="2057400" cy="285338"/>
          </a:xfrm>
          <a:prstGeom prst="rect">
            <a:avLst/>
          </a:prstGeom>
        </p:spPr>
        <p:txBody>
          <a:bodyPr/>
          <a:lstStyle/>
          <a:p>
            <a:fld id="{5B6624F0-1823-4D02-A1E3-E26D16A56232}" type="datetimeFigureOut">
              <a:rPr lang="zh-CN" altLang="en-US" smtClean="0"/>
              <a:t>2017/12/29/Friday</a:t>
            </a:fld>
            <a:endParaRPr lang="zh-CN" altLang="en-US"/>
          </a:p>
        </p:txBody>
      </p:sp>
      <p:sp>
        <p:nvSpPr>
          <p:cNvPr id="6" name="Footer Placeholder 5"/>
          <p:cNvSpPr>
            <a:spLocks noGrp="1"/>
          </p:cNvSpPr>
          <p:nvPr>
            <p:ph type="ftr" sz="quarter" idx="11"/>
          </p:nvPr>
        </p:nvSpPr>
        <p:spPr>
          <a:xfrm>
            <a:off x="3028950" y="4967370"/>
            <a:ext cx="3086100" cy="285338"/>
          </a:xfrm>
          <a:prstGeom prst="rect">
            <a:avLst/>
          </a:prstGeom>
        </p:spPr>
        <p:txBody>
          <a:bodyPr/>
          <a:lstStyle/>
          <a:p>
            <a:endParaRPr lang="zh-CN" altLang="en-US"/>
          </a:p>
        </p:txBody>
      </p:sp>
      <p:sp>
        <p:nvSpPr>
          <p:cNvPr id="7" name="Slide Number Placeholder 6"/>
          <p:cNvSpPr>
            <a:spLocks noGrp="1"/>
          </p:cNvSpPr>
          <p:nvPr>
            <p:ph type="sldNum" sz="quarter" idx="12"/>
          </p:nvPr>
        </p:nvSpPr>
        <p:spPr>
          <a:xfrm>
            <a:off x="6457951" y="4967370"/>
            <a:ext cx="2057400" cy="285338"/>
          </a:xfrm>
          <a:prstGeom prst="rect">
            <a:avLst/>
          </a:prstGeom>
        </p:spPr>
        <p:txBody>
          <a:bodyPr/>
          <a:lstStyle/>
          <a:p>
            <a:fld id="{574D2D84-E4C3-4415-B0CB-B6A7FDBDC1E0}" type="slidenum">
              <a:rPr lang="zh-CN" altLang="en-US" smtClean="0"/>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629841" y="285341"/>
            <a:ext cx="7886700" cy="1035903"/>
          </a:xfrm>
          <a:prstGeom prst="rect">
            <a:avLst/>
          </a:prstGeo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9842" y="1313798"/>
            <a:ext cx="3868340" cy="643872"/>
          </a:xfrm>
          <a:prstGeom prst="rect">
            <a:avLst/>
          </a:prstGeo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4" name="Content Placeholder 3"/>
          <p:cNvSpPr>
            <a:spLocks noGrp="1"/>
          </p:cNvSpPr>
          <p:nvPr>
            <p:ph sz="half" idx="2"/>
          </p:nvPr>
        </p:nvSpPr>
        <p:spPr>
          <a:xfrm>
            <a:off x="629842" y="1957672"/>
            <a:ext cx="3868340" cy="2879437"/>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4629151" y="1313798"/>
            <a:ext cx="3887391" cy="643872"/>
          </a:xfrm>
          <a:prstGeom prst="rect">
            <a:avLst/>
          </a:prstGeo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6" name="Content Placeholder 5"/>
          <p:cNvSpPr>
            <a:spLocks noGrp="1"/>
          </p:cNvSpPr>
          <p:nvPr>
            <p:ph sz="quarter" idx="4"/>
          </p:nvPr>
        </p:nvSpPr>
        <p:spPr>
          <a:xfrm>
            <a:off x="4629151" y="1957672"/>
            <a:ext cx="3887391" cy="2879437"/>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a:xfrm>
            <a:off x="628650" y="4967370"/>
            <a:ext cx="2057400" cy="285338"/>
          </a:xfrm>
          <a:prstGeom prst="rect">
            <a:avLst/>
          </a:prstGeom>
        </p:spPr>
        <p:txBody>
          <a:bodyPr/>
          <a:lstStyle/>
          <a:p>
            <a:fld id="{5B6624F0-1823-4D02-A1E3-E26D16A56232}" type="datetimeFigureOut">
              <a:rPr lang="zh-CN" altLang="en-US" smtClean="0"/>
              <a:t>2017/12/29/Friday</a:t>
            </a:fld>
            <a:endParaRPr lang="zh-CN" altLang="en-US"/>
          </a:p>
        </p:txBody>
      </p:sp>
      <p:sp>
        <p:nvSpPr>
          <p:cNvPr id="8" name="Footer Placeholder 7"/>
          <p:cNvSpPr>
            <a:spLocks noGrp="1"/>
          </p:cNvSpPr>
          <p:nvPr>
            <p:ph type="ftr" sz="quarter" idx="11"/>
          </p:nvPr>
        </p:nvSpPr>
        <p:spPr>
          <a:xfrm>
            <a:off x="3028950" y="4967370"/>
            <a:ext cx="3086100" cy="285338"/>
          </a:xfrm>
          <a:prstGeom prst="rect">
            <a:avLst/>
          </a:prstGeom>
        </p:spPr>
        <p:txBody>
          <a:bodyPr/>
          <a:lstStyle/>
          <a:p>
            <a:endParaRPr lang="zh-CN" altLang="en-US"/>
          </a:p>
        </p:txBody>
      </p:sp>
      <p:sp>
        <p:nvSpPr>
          <p:cNvPr id="9" name="Slide Number Placeholder 8"/>
          <p:cNvSpPr>
            <a:spLocks noGrp="1"/>
          </p:cNvSpPr>
          <p:nvPr>
            <p:ph type="sldNum" sz="quarter" idx="12"/>
          </p:nvPr>
        </p:nvSpPr>
        <p:spPr>
          <a:xfrm>
            <a:off x="6457951" y="4967370"/>
            <a:ext cx="2057400" cy="285338"/>
          </a:xfrm>
          <a:prstGeom prst="rect">
            <a:avLst/>
          </a:prstGeom>
        </p:spPr>
        <p:txBody>
          <a:bodyPr/>
          <a:lstStyle/>
          <a:p>
            <a:fld id="{574D2D84-E4C3-4415-B0CB-B6A7FDBDC1E0}" type="slidenum">
              <a:rPr lang="zh-CN" altLang="en-US" smtClean="0"/>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a:xfrm>
            <a:off x="628650" y="285341"/>
            <a:ext cx="7886700" cy="1035903"/>
          </a:xfrm>
          <a:prstGeom prst="rect">
            <a:avLst/>
          </a:prstGeom>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a:xfrm>
            <a:off x="628650" y="4967370"/>
            <a:ext cx="2057400" cy="285338"/>
          </a:xfrm>
          <a:prstGeom prst="rect">
            <a:avLst/>
          </a:prstGeom>
        </p:spPr>
        <p:txBody>
          <a:bodyPr/>
          <a:lstStyle/>
          <a:p>
            <a:fld id="{5B6624F0-1823-4D02-A1E3-E26D16A56232}" type="datetimeFigureOut">
              <a:rPr lang="zh-CN" altLang="en-US" smtClean="0"/>
              <a:t>2017/12/29/Friday</a:t>
            </a:fld>
            <a:endParaRPr lang="zh-CN" altLang="en-US"/>
          </a:p>
        </p:txBody>
      </p:sp>
      <p:sp>
        <p:nvSpPr>
          <p:cNvPr id="4" name="Footer Placeholder 3"/>
          <p:cNvSpPr>
            <a:spLocks noGrp="1"/>
          </p:cNvSpPr>
          <p:nvPr>
            <p:ph type="ftr" sz="quarter" idx="11"/>
          </p:nvPr>
        </p:nvSpPr>
        <p:spPr>
          <a:xfrm>
            <a:off x="3028950" y="4967370"/>
            <a:ext cx="3086100" cy="285338"/>
          </a:xfrm>
          <a:prstGeom prst="rect">
            <a:avLst/>
          </a:prstGeom>
        </p:spPr>
        <p:txBody>
          <a:bodyPr/>
          <a:lstStyle/>
          <a:p>
            <a:endParaRPr lang="zh-CN" altLang="en-US"/>
          </a:p>
        </p:txBody>
      </p:sp>
      <p:sp>
        <p:nvSpPr>
          <p:cNvPr id="5" name="Slide Number Placeholder 4"/>
          <p:cNvSpPr>
            <a:spLocks noGrp="1"/>
          </p:cNvSpPr>
          <p:nvPr>
            <p:ph type="sldNum" sz="quarter" idx="12"/>
          </p:nvPr>
        </p:nvSpPr>
        <p:spPr>
          <a:xfrm>
            <a:off x="6457951" y="4967370"/>
            <a:ext cx="2057400" cy="285338"/>
          </a:xfrm>
          <a:prstGeom prst="rect">
            <a:avLst/>
          </a:prstGeom>
        </p:spPr>
        <p:txBody>
          <a:bodyPr/>
          <a:lstStyle/>
          <a:p>
            <a:fld id="{574D2D84-E4C3-4415-B0CB-B6A7FDBDC1E0}" type="slidenum">
              <a:rPr lang="zh-CN" altLang="en-US" smtClean="0"/>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628650" y="4967370"/>
            <a:ext cx="2057400" cy="285338"/>
          </a:xfrm>
          <a:prstGeom prst="rect">
            <a:avLst/>
          </a:prstGeom>
        </p:spPr>
        <p:txBody>
          <a:bodyPr/>
          <a:lstStyle/>
          <a:p>
            <a:fld id="{5B6624F0-1823-4D02-A1E3-E26D16A56232}" type="datetimeFigureOut">
              <a:rPr lang="zh-CN" altLang="en-US" smtClean="0"/>
              <a:t>2017/12/29/Friday</a:t>
            </a:fld>
            <a:endParaRPr lang="zh-CN" altLang="en-US"/>
          </a:p>
        </p:txBody>
      </p:sp>
      <p:sp>
        <p:nvSpPr>
          <p:cNvPr id="3" name="Footer Placeholder 2"/>
          <p:cNvSpPr>
            <a:spLocks noGrp="1"/>
          </p:cNvSpPr>
          <p:nvPr>
            <p:ph type="ftr" sz="quarter" idx="11"/>
          </p:nvPr>
        </p:nvSpPr>
        <p:spPr>
          <a:xfrm>
            <a:off x="3028950" y="4967370"/>
            <a:ext cx="3086100" cy="285338"/>
          </a:xfrm>
          <a:prstGeom prst="rect">
            <a:avLst/>
          </a:prstGeom>
        </p:spPr>
        <p:txBody>
          <a:bodyPr/>
          <a:lstStyle/>
          <a:p>
            <a:endParaRPr lang="zh-CN" altLang="en-US"/>
          </a:p>
        </p:txBody>
      </p:sp>
      <p:sp>
        <p:nvSpPr>
          <p:cNvPr id="4" name="Slide Number Placeholder 3"/>
          <p:cNvSpPr>
            <a:spLocks noGrp="1"/>
          </p:cNvSpPr>
          <p:nvPr>
            <p:ph type="sldNum" sz="quarter" idx="12"/>
          </p:nvPr>
        </p:nvSpPr>
        <p:spPr>
          <a:xfrm>
            <a:off x="6457951" y="4967370"/>
            <a:ext cx="2057400" cy="285338"/>
          </a:xfrm>
          <a:prstGeom prst="rect">
            <a:avLst/>
          </a:prstGeom>
        </p:spPr>
        <p:txBody>
          <a:bodyPr/>
          <a:lstStyle/>
          <a:p>
            <a:fld id="{574D2D84-E4C3-4415-B0CB-B6A7FDBDC1E0}" type="slidenum">
              <a:rPr lang="zh-CN" altLang="en-US" smtClean="0"/>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57295"/>
            <a:ext cx="2949178" cy="1250527"/>
          </a:xfrm>
          <a:prstGeom prst="rect">
            <a:avLst/>
          </a:prstGeom>
        </p:spPr>
        <p:txBody>
          <a:bodyPr anchor="b"/>
          <a:lstStyle>
            <a:lvl1pPr>
              <a:defRPr sz="24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3887391" y="771655"/>
            <a:ext cx="4629150" cy="3808648"/>
          </a:xfrm>
          <a:prstGeom prst="rect">
            <a:avLst/>
          </a:prstGeo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629841" y="1607822"/>
            <a:ext cx="2949178" cy="2978685"/>
          </a:xfrm>
          <a:prstGeom prst="rect">
            <a:avLst/>
          </a:prstGeo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a:xfrm>
            <a:off x="628650" y="4967370"/>
            <a:ext cx="2057400" cy="285338"/>
          </a:xfrm>
          <a:prstGeom prst="rect">
            <a:avLst/>
          </a:prstGeom>
        </p:spPr>
        <p:txBody>
          <a:bodyPr/>
          <a:lstStyle/>
          <a:p>
            <a:fld id="{5B6624F0-1823-4D02-A1E3-E26D16A56232}" type="datetimeFigureOut">
              <a:rPr lang="zh-CN" altLang="en-US" smtClean="0"/>
              <a:t>2017/12/29/Friday</a:t>
            </a:fld>
            <a:endParaRPr lang="zh-CN" altLang="en-US"/>
          </a:p>
        </p:txBody>
      </p:sp>
      <p:sp>
        <p:nvSpPr>
          <p:cNvPr id="6" name="Footer Placeholder 5"/>
          <p:cNvSpPr>
            <a:spLocks noGrp="1"/>
          </p:cNvSpPr>
          <p:nvPr>
            <p:ph type="ftr" sz="quarter" idx="11"/>
          </p:nvPr>
        </p:nvSpPr>
        <p:spPr>
          <a:xfrm>
            <a:off x="3028950" y="4967370"/>
            <a:ext cx="3086100" cy="285338"/>
          </a:xfrm>
          <a:prstGeom prst="rect">
            <a:avLst/>
          </a:prstGeom>
        </p:spPr>
        <p:txBody>
          <a:bodyPr/>
          <a:lstStyle/>
          <a:p>
            <a:endParaRPr lang="zh-CN" altLang="en-US"/>
          </a:p>
        </p:txBody>
      </p:sp>
      <p:sp>
        <p:nvSpPr>
          <p:cNvPr id="7" name="Slide Number Placeholder 6"/>
          <p:cNvSpPr>
            <a:spLocks noGrp="1"/>
          </p:cNvSpPr>
          <p:nvPr>
            <p:ph type="sldNum" sz="quarter" idx="12"/>
          </p:nvPr>
        </p:nvSpPr>
        <p:spPr>
          <a:xfrm>
            <a:off x="6457951" y="4967370"/>
            <a:ext cx="2057400" cy="285338"/>
          </a:xfrm>
          <a:prstGeom prst="rect">
            <a:avLst/>
          </a:prstGeom>
        </p:spPr>
        <p:txBody>
          <a:bodyPr/>
          <a:lstStyle/>
          <a:p>
            <a:fld id="{574D2D84-E4C3-4415-B0CB-B6A7FDBDC1E0}" type="slidenum">
              <a:rPr lang="zh-CN" altLang="en-US" smtClean="0"/>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57295"/>
            <a:ext cx="2949178" cy="1250527"/>
          </a:xfrm>
          <a:prstGeom prst="rect">
            <a:avLst/>
          </a:prstGeom>
        </p:spPr>
        <p:txBody>
          <a:bodyPr anchor="b"/>
          <a:lstStyle>
            <a:lvl1pPr>
              <a:defRPr sz="24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3887391" y="771655"/>
            <a:ext cx="4629150" cy="3808648"/>
          </a:xfrm>
          <a:prstGeom prst="rect">
            <a:avLst/>
          </a:prstGeo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629841" y="1607822"/>
            <a:ext cx="2949178" cy="2978685"/>
          </a:xfrm>
          <a:prstGeom prst="rect">
            <a:avLst/>
          </a:prstGeo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a:xfrm>
            <a:off x="628650" y="4967370"/>
            <a:ext cx="2057400" cy="285338"/>
          </a:xfrm>
          <a:prstGeom prst="rect">
            <a:avLst/>
          </a:prstGeom>
        </p:spPr>
        <p:txBody>
          <a:bodyPr/>
          <a:lstStyle/>
          <a:p>
            <a:fld id="{5B6624F0-1823-4D02-A1E3-E26D16A56232}" type="datetimeFigureOut">
              <a:rPr lang="zh-CN" altLang="en-US" smtClean="0"/>
              <a:t>2017/12/29/Friday</a:t>
            </a:fld>
            <a:endParaRPr lang="zh-CN" altLang="en-US"/>
          </a:p>
        </p:txBody>
      </p:sp>
      <p:sp>
        <p:nvSpPr>
          <p:cNvPr id="6" name="Footer Placeholder 5"/>
          <p:cNvSpPr>
            <a:spLocks noGrp="1"/>
          </p:cNvSpPr>
          <p:nvPr>
            <p:ph type="ftr" sz="quarter" idx="11"/>
          </p:nvPr>
        </p:nvSpPr>
        <p:spPr>
          <a:xfrm>
            <a:off x="3028950" y="4967370"/>
            <a:ext cx="3086100" cy="285338"/>
          </a:xfrm>
          <a:prstGeom prst="rect">
            <a:avLst/>
          </a:prstGeom>
        </p:spPr>
        <p:txBody>
          <a:bodyPr/>
          <a:lstStyle/>
          <a:p>
            <a:endParaRPr lang="zh-CN" altLang="en-US"/>
          </a:p>
        </p:txBody>
      </p:sp>
      <p:sp>
        <p:nvSpPr>
          <p:cNvPr id="7" name="Slide Number Placeholder 6"/>
          <p:cNvSpPr>
            <a:spLocks noGrp="1"/>
          </p:cNvSpPr>
          <p:nvPr>
            <p:ph type="sldNum" sz="quarter" idx="12"/>
          </p:nvPr>
        </p:nvSpPr>
        <p:spPr>
          <a:xfrm>
            <a:off x="6457951" y="4967370"/>
            <a:ext cx="2057400" cy="285338"/>
          </a:xfrm>
          <a:prstGeom prst="rect">
            <a:avLst/>
          </a:prstGeom>
        </p:spPr>
        <p:txBody>
          <a:bodyPr/>
          <a:lstStyle/>
          <a:p>
            <a:fld id="{574D2D84-E4C3-4415-B0CB-B6A7FDBDC1E0}" type="slidenum">
              <a:rPr lang="zh-CN" altLang="en-US" smtClean="0"/>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8" name="图片 7"/>
          <p:cNvPicPr>
            <a:picLocks noChangeAspect="1"/>
          </p:cNvPicPr>
          <p:nvPr userDrawn="1"/>
        </p:nvPicPr>
        <p:blipFill rotWithShape="1">
          <a:blip r:embed="rId13" cstate="screen">
            <a:lum bright="70000" contrast="-70000"/>
            <a:extLst>
              <a:ext uri="{28A0092B-C50C-407E-A947-70E740481C1C}">
                <a14:useLocalDpi xmlns:a14="http://schemas.microsoft.com/office/drawing/2010/main"/>
              </a:ext>
            </a:extLst>
          </a:blip>
          <a:srcRect/>
          <a:stretch>
            <a:fillRect/>
          </a:stretch>
        </p:blipFill>
        <p:spPr>
          <a:xfrm flipV="1">
            <a:off x="-12699" y="-12700"/>
            <a:ext cx="9270999" cy="5372100"/>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iming>
    <p:tnLst>
      <p:par>
        <p:cTn id="1" dur="indefinite" restart="never" nodeType="tmRoot"/>
      </p:par>
    </p:tnLst>
  </p:timing>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4.jpeg"/><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6.jpeg"/></Relationships>
</file>

<file path=ppt/slides/_rels/slide1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8.xml"/><Relationship Id="rId1" Type="http://schemas.openxmlformats.org/officeDocument/2006/relationships/slideLayout" Target="../slideLayouts/slideLayout2.xml"/><Relationship Id="rId4" Type="http://schemas.microsoft.com/office/2007/relationships/hdphoto" Target="../media/hdphoto1.wdp"/></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6.jpeg"/></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图片 10"/>
          <p:cNvPicPr>
            <a:picLocks noChangeAspect="1"/>
          </p:cNvPicPr>
          <p:nvPr/>
        </p:nvPicPr>
        <p:blipFill>
          <a:blip r:embed="rId3"/>
          <a:stretch>
            <a:fillRect/>
          </a:stretch>
        </p:blipFill>
        <p:spPr>
          <a:xfrm rot="10800000">
            <a:off x="-524936" y="-152400"/>
            <a:ext cx="10519209" cy="6111137"/>
          </a:xfrm>
          <a:prstGeom prst="rect">
            <a:avLst/>
          </a:prstGeom>
        </p:spPr>
      </p:pic>
      <p:sp>
        <p:nvSpPr>
          <p:cNvPr id="7" name="TextBox 12"/>
          <p:cNvSpPr txBox="1"/>
          <p:nvPr/>
        </p:nvSpPr>
        <p:spPr>
          <a:xfrm>
            <a:off x="1845733" y="1660312"/>
            <a:ext cx="5274995" cy="1159952"/>
          </a:xfrm>
          <a:prstGeom prst="rect">
            <a:avLst/>
          </a:prstGeom>
          <a:noFill/>
        </p:spPr>
        <p:txBody>
          <a:bodyPr wrap="square" lIns="51453" tIns="25727" rIns="51453" bIns="25727" rtlCol="0" anchor="ctr">
            <a:spAutoFit/>
          </a:bodyPr>
          <a:lstStyle>
            <a:defPPr>
              <a:defRPr lang="zh-CN"/>
            </a:defPPr>
            <a:lvl1pPr algn="ctr">
              <a:defRPr sz="6000" b="1">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Arial" panose="020B0604020202020204" pitchFamily="34" charset="0"/>
                <a:ea typeface="微软雅黑" panose="020B0503020204020204" pitchFamily="34" charset="-122"/>
                <a:cs typeface="Arial" panose="020B0604020202020204" pitchFamily="34" charset="0"/>
              </a:defRPr>
            </a:lvl1pPr>
          </a:lstStyle>
          <a:p>
            <a:r>
              <a:rPr lang="zh-CN" altLang="en-US" sz="7200" b="0" dirty="0">
                <a:solidFill>
                  <a:schemeClr val="accent6">
                    <a:lumMod val="50000"/>
                  </a:schemeClr>
                </a:solidFill>
              </a:rPr>
              <a:t>市场营销学</a:t>
            </a:r>
            <a:endParaRPr lang="zh-CN" altLang="en-US" sz="7200" b="0" spc="300" dirty="0">
              <a:solidFill>
                <a:schemeClr val="accent6">
                  <a:lumMod val="50000"/>
                </a:schemeClr>
              </a:solidFill>
              <a:latin typeface="方正兰亭粗黑_GBK" panose="02000000000000000000" pitchFamily="2" charset="-122"/>
              <a:ea typeface="方正兰亭粗黑_GBK" panose="02000000000000000000" pitchFamily="2" charset="-122"/>
            </a:endParaRPr>
          </a:p>
        </p:txBody>
      </p:sp>
      <p:pic>
        <p:nvPicPr>
          <p:cNvPr id="15" name="图片占位符 1"/>
          <p:cNvPicPr>
            <a:picLocks noChangeAspect="1"/>
          </p:cNvPicPr>
          <p:nvPr/>
        </p:nvPicPr>
        <p:blipFill>
          <a:blip r:embed="rId4" cstate="screen">
            <a:grayscl/>
            <a:extLst>
              <a:ext uri="{28A0092B-C50C-407E-A947-70E740481C1C}">
                <a14:useLocalDpi xmlns:a14="http://schemas.microsoft.com/office/drawing/2010/main"/>
              </a:ext>
            </a:extLst>
          </a:blip>
          <a:stretch>
            <a:fillRect/>
          </a:stretch>
        </p:blipFill>
        <p:spPr>
          <a:xfrm>
            <a:off x="4127856" y="332534"/>
            <a:ext cx="1031164" cy="1031164"/>
          </a:xfrm>
          <a:prstGeom prst="ellipse">
            <a:avLst/>
          </a:prstGeom>
          <a:blipFill>
            <a:blip r:embed="rId5" cstate="screen">
              <a:grayscl/>
              <a:extLst>
                <a:ext uri="{28A0092B-C50C-407E-A947-70E740481C1C}">
                  <a14:useLocalDpi xmlns:a14="http://schemas.microsoft.com/office/drawing/2010/main"/>
                </a:ext>
              </a:extLst>
            </a:blip>
            <a:stretch>
              <a:fillRect/>
            </a:stretch>
          </a:blipFill>
          <a:ln w="57150">
            <a:gradFill>
              <a:gsLst>
                <a:gs pos="0">
                  <a:schemeClr val="bg1"/>
                </a:gs>
                <a:gs pos="100000">
                  <a:schemeClr val="bg1">
                    <a:lumMod val="85000"/>
                  </a:schemeClr>
                </a:gs>
              </a:gsLst>
              <a:lin ang="5400000" scaled="0"/>
            </a:gradFill>
          </a:ln>
          <a:effectLst>
            <a:outerShdw blurRad="228600" dist="114300" dir="6840000" sx="99000" sy="99000" algn="tl" rotWithShape="0">
              <a:prstClr val="black">
                <a:alpha val="40000"/>
              </a:prstClr>
            </a:outerShdw>
          </a:effectLst>
        </p:spPr>
      </p:pic>
    </p:spTree>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7"/>
                                        </p:tgtEl>
                                        <p:attrNameLst>
                                          <p:attrName>ppt_y</p:attrName>
                                        </p:attrNameLst>
                                      </p:cBhvr>
                                      <p:tavLst>
                                        <p:tav tm="0">
                                          <p:val>
                                            <p:strVal val="#ppt_y"/>
                                          </p:val>
                                        </p:tav>
                                        <p:tav tm="100000">
                                          <p:val>
                                            <p:strVal val="#ppt_y"/>
                                          </p:val>
                                        </p:tav>
                                      </p:tavLst>
                                    </p:anim>
                                    <p:anim calcmode="lin" valueType="num">
                                      <p:cBhvr>
                                        <p:cTn id="9" dur="500" fill="hold"/>
                                        <p:tgtEl>
                                          <p:spTgt spid="7"/>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7"/>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7"/>
                                        </p:tgtEl>
                                      </p:cBhvr>
                                    </p:animEffect>
                                  </p:childTnLst>
                                </p:cTn>
                              </p:par>
                            </p:childTnLst>
                          </p:cTn>
                        </p:par>
                        <p:par>
                          <p:cTn id="12" fill="hold">
                            <p:stCondLst>
                              <p:cond delay="700"/>
                            </p:stCondLst>
                            <p:childTnLst>
                              <p:par>
                                <p:cTn id="13" presetID="31" presetClass="entr" presetSubtype="0" fill="hold" nodeType="afterEffect">
                                  <p:stCondLst>
                                    <p:cond delay="0"/>
                                  </p:stCondLst>
                                  <p:childTnLst>
                                    <p:set>
                                      <p:cBhvr>
                                        <p:cTn id="14" dur="1" fill="hold">
                                          <p:stCondLst>
                                            <p:cond delay="0"/>
                                          </p:stCondLst>
                                        </p:cTn>
                                        <p:tgtEl>
                                          <p:spTgt spid="15"/>
                                        </p:tgtEl>
                                        <p:attrNameLst>
                                          <p:attrName>style.visibility</p:attrName>
                                        </p:attrNameLst>
                                      </p:cBhvr>
                                      <p:to>
                                        <p:strVal val="visible"/>
                                      </p:to>
                                    </p:set>
                                    <p:anim calcmode="lin" valueType="num">
                                      <p:cBhvr>
                                        <p:cTn id="15" dur="1000" fill="hold"/>
                                        <p:tgtEl>
                                          <p:spTgt spid="15"/>
                                        </p:tgtEl>
                                        <p:attrNameLst>
                                          <p:attrName>ppt_w</p:attrName>
                                        </p:attrNameLst>
                                      </p:cBhvr>
                                      <p:tavLst>
                                        <p:tav tm="0">
                                          <p:val>
                                            <p:fltVal val="0"/>
                                          </p:val>
                                        </p:tav>
                                        <p:tav tm="100000">
                                          <p:val>
                                            <p:strVal val="#ppt_w"/>
                                          </p:val>
                                        </p:tav>
                                      </p:tavLst>
                                    </p:anim>
                                    <p:anim calcmode="lin" valueType="num">
                                      <p:cBhvr>
                                        <p:cTn id="16" dur="1000" fill="hold"/>
                                        <p:tgtEl>
                                          <p:spTgt spid="15"/>
                                        </p:tgtEl>
                                        <p:attrNameLst>
                                          <p:attrName>ppt_h</p:attrName>
                                        </p:attrNameLst>
                                      </p:cBhvr>
                                      <p:tavLst>
                                        <p:tav tm="0">
                                          <p:val>
                                            <p:fltVal val="0"/>
                                          </p:val>
                                        </p:tav>
                                        <p:tav tm="100000">
                                          <p:val>
                                            <p:strVal val="#ppt_h"/>
                                          </p:val>
                                        </p:tav>
                                      </p:tavLst>
                                    </p:anim>
                                    <p:anim calcmode="lin" valueType="num">
                                      <p:cBhvr>
                                        <p:cTn id="17" dur="1000" fill="hold"/>
                                        <p:tgtEl>
                                          <p:spTgt spid="15"/>
                                        </p:tgtEl>
                                        <p:attrNameLst>
                                          <p:attrName>style.rotation</p:attrName>
                                        </p:attrNameLst>
                                      </p:cBhvr>
                                      <p:tavLst>
                                        <p:tav tm="0">
                                          <p:val>
                                            <p:fltVal val="90"/>
                                          </p:val>
                                        </p:tav>
                                        <p:tav tm="100000">
                                          <p:val>
                                            <p:fltVal val="0"/>
                                          </p:val>
                                        </p:tav>
                                      </p:tavLst>
                                    </p:anim>
                                    <p:animEffect transition="in" filter="fade">
                                      <p:cBhvr>
                                        <p:cTn id="18" dur="10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图片 17"/>
          <p:cNvPicPr>
            <a:picLocks noChangeAspect="1"/>
          </p:cNvPicPr>
          <p:nvPr/>
        </p:nvPicPr>
        <p:blipFill rotWithShape="1">
          <a:blip r:embed="rId3"/>
          <a:srcRect l="6612" r="7521"/>
          <a:stretch>
            <a:fillRect/>
          </a:stretch>
        </p:blipFill>
        <p:spPr>
          <a:xfrm flipV="1">
            <a:off x="2" y="0"/>
            <a:ext cx="9463311" cy="5359400"/>
          </a:xfrm>
          <a:prstGeom prst="rect">
            <a:avLst/>
          </a:prstGeom>
        </p:spPr>
      </p:pic>
      <p:pic>
        <p:nvPicPr>
          <p:cNvPr id="7" name="图片占位符 31"/>
          <p:cNvPicPr>
            <a:picLocks noChangeAspect="1"/>
          </p:cNvPicPr>
          <p:nvPr/>
        </p:nvPicPr>
        <p:blipFill>
          <a:blip r:embed="rId4" cstate="print">
            <a:grayscl/>
            <a:extLst>
              <a:ext uri="{28A0092B-C50C-407E-A947-70E740481C1C}">
                <a14:useLocalDpi xmlns:a14="http://schemas.microsoft.com/office/drawing/2010/main" val="0"/>
              </a:ext>
            </a:extLst>
          </a:blip>
          <a:stretch>
            <a:fillRect/>
          </a:stretch>
        </p:blipFill>
        <p:spPr>
          <a:xfrm>
            <a:off x="1682496" y="1371090"/>
            <a:ext cx="1766888" cy="1766888"/>
          </a:xfrm>
          <a:prstGeom prst="ellipse">
            <a:avLst/>
          </a:prstGeom>
          <a:solidFill>
            <a:schemeClr val="accent5"/>
          </a:solidFill>
          <a:ln w="57150">
            <a:gradFill>
              <a:gsLst>
                <a:gs pos="0">
                  <a:schemeClr val="bg1"/>
                </a:gs>
                <a:gs pos="100000">
                  <a:schemeClr val="bg1">
                    <a:lumMod val="85000"/>
                  </a:schemeClr>
                </a:gs>
              </a:gsLst>
              <a:lin ang="5400000" scaled="0"/>
            </a:gradFill>
          </a:ln>
          <a:effectLst>
            <a:outerShdw blurRad="228600" dist="114300" dir="6840000" sx="99000" sy="99000" algn="tl" rotWithShape="0">
              <a:prstClr val="black">
                <a:alpha val="40000"/>
              </a:prstClr>
            </a:outerShdw>
          </a:effectLst>
        </p:spPr>
      </p:pic>
      <p:sp>
        <p:nvSpPr>
          <p:cNvPr id="6" name="矩形 5"/>
          <p:cNvSpPr/>
          <p:nvPr/>
        </p:nvSpPr>
        <p:spPr>
          <a:xfrm>
            <a:off x="3596116" y="2104542"/>
            <a:ext cx="5519460" cy="584776"/>
          </a:xfrm>
          <a:prstGeom prst="rect">
            <a:avLst/>
          </a:prstGeom>
        </p:spPr>
        <p:txBody>
          <a:bodyPr wrap="none">
            <a:spAutoFit/>
          </a:bodyPr>
          <a:lstStyle/>
          <a:p>
            <a:r>
              <a:rPr lang="zh-CN" altLang="en-US" sz="3200" b="1" dirty="0">
                <a:solidFill>
                  <a:srgbClr val="17695D"/>
                </a:solidFill>
                <a:latin typeface="微软雅黑" panose="020B0503020204020204" pitchFamily="34" charset="-122"/>
                <a:ea typeface="微软雅黑" panose="020B0503020204020204" pitchFamily="34" charset="-122"/>
              </a:rPr>
              <a:t>制订整体促销预算和促销组合</a:t>
            </a:r>
          </a:p>
        </p:txBody>
      </p:sp>
      <p:sp>
        <p:nvSpPr>
          <p:cNvPr id="8" name="矩形 7"/>
          <p:cNvSpPr/>
          <p:nvPr/>
        </p:nvSpPr>
        <p:spPr>
          <a:xfrm>
            <a:off x="4855788" y="604464"/>
            <a:ext cx="1511076" cy="1261884"/>
          </a:xfrm>
          <a:prstGeom prst="rect">
            <a:avLst/>
          </a:prstGeom>
        </p:spPr>
        <p:txBody>
          <a:bodyPr wrap="none">
            <a:spAutoFit/>
          </a:bodyPr>
          <a:lstStyle/>
          <a:p>
            <a:pPr algn="ctr"/>
            <a:endParaRPr lang="en-US" altLang="zh-CN" sz="4400" b="1" dirty="0" smtClean="0">
              <a:solidFill>
                <a:srgbClr val="17695D"/>
              </a:solidFill>
              <a:latin typeface="华文黑体"/>
              <a:ea typeface="华文黑体"/>
            </a:endParaRPr>
          </a:p>
          <a:p>
            <a:pPr algn="ctr"/>
            <a:r>
              <a:rPr lang="zh-CN" altLang="en-US" sz="3200" b="1" spc="300" dirty="0" smtClean="0">
                <a:solidFill>
                  <a:srgbClr val="17695D"/>
                </a:solidFill>
                <a:latin typeface="华文黑体"/>
                <a:ea typeface="华文黑体"/>
                <a:cs typeface="Source Sans Pro ExtraLight"/>
              </a:rPr>
              <a:t>第二节</a:t>
            </a:r>
            <a:endParaRPr lang="en-US" altLang="zh-CN" sz="3200" b="1" spc="300" dirty="0">
              <a:solidFill>
                <a:srgbClr val="17695D"/>
              </a:solidFill>
              <a:latin typeface="华文黑体"/>
              <a:ea typeface="华文黑体"/>
              <a:cs typeface="Source Sans Pro ExtraLight"/>
            </a:endParaRPr>
          </a:p>
        </p:txBody>
      </p:sp>
    </p:spTree>
    <p:extLst>
      <p:ext uri="{BB962C8B-B14F-4D97-AF65-F5344CB8AC3E}">
        <p14:creationId xmlns:p14="http://schemas.microsoft.com/office/powerpoint/2010/main" val="3152951304"/>
      </p:ext>
    </p:extLst>
  </p:cSld>
  <p:clrMapOvr>
    <a:masterClrMapping/>
  </p:clrMapOvr>
  <mc:AlternateContent xmlns:mc="http://schemas.openxmlformats.org/markup-compatibility/2006" xmlns:p14="http://schemas.microsoft.com/office/powerpoint/2010/main">
    <mc:Choice Requires="p14">
      <p:transition spd="slow" p14:dur="4000" advClick="0" advTm="0">
        <p14:vortex dir="r"/>
      </p:transition>
    </mc:Choice>
    <mc:Fallback xmlns="">
      <p:transition spd="slow" advClick="0"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3" accel="65000" fill="hold" nodeType="withEffect" p14:presetBounceEnd="58000">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14:bounceEnd="58000">
                                          <p:cBhvr additive="base">
                                            <p:cTn id="7" dur="1500" fill="hold"/>
                                            <p:tgtEl>
                                              <p:spTgt spid="7"/>
                                            </p:tgtEl>
                                            <p:attrNameLst>
                                              <p:attrName>ppt_x</p:attrName>
                                            </p:attrNameLst>
                                          </p:cBhvr>
                                          <p:tavLst>
                                            <p:tav tm="0">
                                              <p:val>
                                                <p:strVal val="1+#ppt_w/2"/>
                                              </p:val>
                                            </p:tav>
                                            <p:tav tm="100000">
                                              <p:val>
                                                <p:strVal val="#ppt_x"/>
                                              </p:val>
                                            </p:tav>
                                          </p:tavLst>
                                        </p:anim>
                                        <p:anim calcmode="lin" valueType="num" p14:bounceEnd="58000">
                                          <p:cBhvr additive="base">
                                            <p:cTn id="8" dur="1500" fill="hold"/>
                                            <p:tgtEl>
                                              <p:spTgt spid="7"/>
                                            </p:tgtEl>
                                            <p:attrNameLst>
                                              <p:attrName>ppt_y</p:attrName>
                                            </p:attrNameLst>
                                          </p:cBhvr>
                                          <p:tavLst>
                                            <p:tav tm="0">
                                              <p:val>
                                                <p:strVal val="0-#ppt_h/2"/>
                                              </p:val>
                                            </p:tav>
                                            <p:tav tm="100000">
                                              <p:val>
                                                <p:strVal val="#ppt_y"/>
                                              </p:val>
                                            </p:tav>
                                          </p:tavLst>
                                        </p:anim>
                                      </p:childTnLst>
                                    </p:cTn>
                                  </p:par>
                                </p:childTnLst>
                              </p:cTn>
                            </p:par>
                            <p:par>
                              <p:cTn id="9" fill="hold">
                                <p:stCondLst>
                                  <p:cond delay="1500"/>
                                </p:stCondLst>
                                <p:childTnLst>
                                  <p:par>
                                    <p:cTn id="10" presetID="22" presetClass="entr" presetSubtype="8" fill="hold" grpId="0" nodeType="after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wipe(left)">
                                          <p:cBhvr>
                                            <p:cTn id="12" dur="500"/>
                                            <p:tgtEl>
                                              <p:spTgt spid="6"/>
                                            </p:tgtEl>
                                          </p:cBhvr>
                                        </p:animEffect>
                                      </p:childTnLst>
                                    </p:cTn>
                                  </p:par>
                                </p:childTnLst>
                              </p:cTn>
                            </p:par>
                            <p:par>
                              <p:cTn id="13" fill="hold">
                                <p:stCondLst>
                                  <p:cond delay="2000"/>
                                </p:stCondLst>
                                <p:childTnLst>
                                  <p:par>
                                    <p:cTn id="14" presetID="22" presetClass="entr" presetSubtype="8" fill="hold" grpId="0" nodeType="after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wipe(left)">
                                          <p:cBhvr>
                                            <p:cTn id="16"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p:bldLst>
      </p:timing>
    </mc:Choice>
    <mc:Fallback xmlns="">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3" accel="65000"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1500" fill="hold"/>
                                            <p:tgtEl>
                                              <p:spTgt spid="7"/>
                                            </p:tgtEl>
                                            <p:attrNameLst>
                                              <p:attrName>ppt_x</p:attrName>
                                            </p:attrNameLst>
                                          </p:cBhvr>
                                          <p:tavLst>
                                            <p:tav tm="0">
                                              <p:val>
                                                <p:strVal val="1+#ppt_w/2"/>
                                              </p:val>
                                            </p:tav>
                                            <p:tav tm="100000">
                                              <p:val>
                                                <p:strVal val="#ppt_x"/>
                                              </p:val>
                                            </p:tav>
                                          </p:tavLst>
                                        </p:anim>
                                        <p:anim calcmode="lin" valueType="num">
                                          <p:cBhvr additive="base">
                                            <p:cTn id="8" dur="1500" fill="hold"/>
                                            <p:tgtEl>
                                              <p:spTgt spid="7"/>
                                            </p:tgtEl>
                                            <p:attrNameLst>
                                              <p:attrName>ppt_y</p:attrName>
                                            </p:attrNameLst>
                                          </p:cBhvr>
                                          <p:tavLst>
                                            <p:tav tm="0">
                                              <p:val>
                                                <p:strVal val="0-#ppt_h/2"/>
                                              </p:val>
                                            </p:tav>
                                            <p:tav tm="100000">
                                              <p:val>
                                                <p:strVal val="#ppt_y"/>
                                              </p:val>
                                            </p:tav>
                                          </p:tavLst>
                                        </p:anim>
                                      </p:childTnLst>
                                    </p:cTn>
                                  </p:par>
                                </p:childTnLst>
                              </p:cTn>
                            </p:par>
                            <p:par>
                              <p:cTn id="9" fill="hold">
                                <p:stCondLst>
                                  <p:cond delay="1500"/>
                                </p:stCondLst>
                                <p:childTnLst>
                                  <p:par>
                                    <p:cTn id="10" presetID="22" presetClass="entr" presetSubtype="8" fill="hold" grpId="0" nodeType="after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wipe(left)">
                                          <p:cBhvr>
                                            <p:cTn id="12" dur="500"/>
                                            <p:tgtEl>
                                              <p:spTgt spid="6"/>
                                            </p:tgtEl>
                                          </p:cBhvr>
                                        </p:animEffect>
                                      </p:childTnLst>
                                    </p:cTn>
                                  </p:par>
                                </p:childTnLst>
                              </p:cTn>
                            </p:par>
                            <p:par>
                              <p:cTn id="13" fill="hold">
                                <p:stCondLst>
                                  <p:cond delay="2000"/>
                                </p:stCondLst>
                                <p:childTnLst>
                                  <p:par>
                                    <p:cTn id="14" presetID="22" presetClass="entr" presetSubtype="8" fill="hold" grpId="0" nodeType="after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wipe(left)">
                                          <p:cBhvr>
                                            <p:cTn id="16"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p:bldLst>
      </p:timing>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p:cNvSpPr/>
          <p:nvPr/>
        </p:nvSpPr>
        <p:spPr>
          <a:xfrm>
            <a:off x="418703" y="33866"/>
            <a:ext cx="5519460" cy="584776"/>
          </a:xfrm>
          <a:prstGeom prst="rect">
            <a:avLst/>
          </a:prstGeom>
        </p:spPr>
        <p:txBody>
          <a:bodyPr wrap="none">
            <a:spAutoFit/>
          </a:bodyPr>
          <a:lstStyle/>
          <a:p>
            <a:r>
              <a:rPr lang="zh-CN" altLang="en-US" sz="3200" b="1" dirty="0">
                <a:solidFill>
                  <a:srgbClr val="17695D"/>
                </a:solidFill>
                <a:latin typeface="微软雅黑" panose="020B0503020204020204" pitchFamily="34" charset="-122"/>
                <a:ea typeface="微软雅黑" panose="020B0503020204020204" pitchFamily="34" charset="-122"/>
              </a:rPr>
              <a:t>制订整体促销预算和促销组合</a:t>
            </a:r>
          </a:p>
        </p:txBody>
      </p:sp>
      <p:grpSp>
        <p:nvGrpSpPr>
          <p:cNvPr id="3" name="组合 2"/>
          <p:cNvGrpSpPr/>
          <p:nvPr/>
        </p:nvGrpSpPr>
        <p:grpSpPr>
          <a:xfrm>
            <a:off x="-10885" y="144693"/>
            <a:ext cx="283029" cy="402896"/>
            <a:chOff x="-10886" y="525690"/>
            <a:chExt cx="283029" cy="402896"/>
          </a:xfrm>
        </p:grpSpPr>
        <p:pic>
          <p:nvPicPr>
            <p:cNvPr id="4" name="图片 3"/>
            <p:cNvPicPr>
              <a:picLocks noChangeAspect="1"/>
            </p:cNvPicPr>
            <p:nvPr/>
          </p:nvPicPr>
          <p:blipFill rotWithShape="1">
            <a:blip r:embed="rId3"/>
            <a:srcRect l="7026" t="47619" r="90287" b="37566"/>
            <a:stretch>
              <a:fillRect/>
            </a:stretch>
          </p:blipFill>
          <p:spPr>
            <a:xfrm>
              <a:off x="-10886" y="525690"/>
              <a:ext cx="283029" cy="402896"/>
            </a:xfrm>
            <a:prstGeom prst="rect">
              <a:avLst/>
            </a:prstGeom>
          </p:spPr>
        </p:pic>
        <p:sp>
          <p:nvSpPr>
            <p:cNvPr id="63" name="Freeform 5"/>
            <p:cNvSpPr/>
            <p:nvPr/>
          </p:nvSpPr>
          <p:spPr bwMode="auto">
            <a:xfrm>
              <a:off x="20276" y="637025"/>
              <a:ext cx="221544" cy="222748"/>
            </a:xfrm>
            <a:custGeom>
              <a:avLst/>
              <a:gdLst>
                <a:gd name="T0" fmla="*/ 348 w 407"/>
                <a:gd name="T1" fmla="*/ 0 h 407"/>
                <a:gd name="T2" fmla="*/ 407 w 407"/>
                <a:gd name="T3" fmla="*/ 0 h 407"/>
                <a:gd name="T4" fmla="*/ 407 w 407"/>
                <a:gd name="T5" fmla="*/ 407 h 407"/>
                <a:gd name="T6" fmla="*/ 0 w 407"/>
                <a:gd name="T7" fmla="*/ 407 h 407"/>
                <a:gd name="T8" fmla="*/ 0 w 407"/>
                <a:gd name="T9" fmla="*/ 354 h 407"/>
                <a:gd name="T10" fmla="*/ 307 w 407"/>
                <a:gd name="T11" fmla="*/ 354 h 407"/>
                <a:gd name="T12" fmla="*/ 1 w 407"/>
                <a:gd name="T13" fmla="*/ 47 h 407"/>
                <a:gd name="T14" fmla="*/ 43 w 407"/>
                <a:gd name="T15" fmla="*/ 5 h 407"/>
                <a:gd name="T16" fmla="*/ 348 w 407"/>
                <a:gd name="T17" fmla="*/ 310 h 407"/>
                <a:gd name="T18" fmla="*/ 348 w 407"/>
                <a:gd name="T19" fmla="*/ 0 h 4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07" h="407">
                  <a:moveTo>
                    <a:pt x="348" y="0"/>
                  </a:moveTo>
                  <a:lnTo>
                    <a:pt x="407" y="0"/>
                  </a:lnTo>
                  <a:lnTo>
                    <a:pt x="407" y="407"/>
                  </a:lnTo>
                  <a:lnTo>
                    <a:pt x="0" y="407"/>
                  </a:lnTo>
                  <a:lnTo>
                    <a:pt x="0" y="354"/>
                  </a:lnTo>
                  <a:lnTo>
                    <a:pt x="307" y="354"/>
                  </a:lnTo>
                  <a:lnTo>
                    <a:pt x="1" y="47"/>
                  </a:lnTo>
                  <a:lnTo>
                    <a:pt x="43" y="5"/>
                  </a:lnTo>
                  <a:lnTo>
                    <a:pt x="348" y="310"/>
                  </a:lnTo>
                  <a:lnTo>
                    <a:pt x="348" y="0"/>
                  </a:lnTo>
                  <a:close/>
                </a:path>
              </a:pathLst>
            </a:custGeom>
            <a:solidFill>
              <a:schemeClr val="bg1"/>
            </a:solidFill>
            <a:ln>
              <a:noFill/>
            </a:ln>
          </p:spPr>
          <p:txBody>
            <a:bodyPr vert="horz" wrap="square" lIns="67470" tIns="33735" rIns="67470" bIns="33735" numCol="1" anchor="t" anchorCtr="0" compatLnSpc="1"/>
            <a:lstStyle/>
            <a:p>
              <a:endParaRPr lang="zh-CN" altLang="en-US"/>
            </a:p>
          </p:txBody>
        </p:sp>
      </p:grpSp>
      <p:sp>
        <p:nvSpPr>
          <p:cNvPr id="5" name="文本框 4"/>
          <p:cNvSpPr txBox="1"/>
          <p:nvPr/>
        </p:nvSpPr>
        <p:spPr>
          <a:xfrm>
            <a:off x="254001" y="605807"/>
            <a:ext cx="8754532" cy="4154983"/>
          </a:xfrm>
          <a:prstGeom prst="rect">
            <a:avLst/>
          </a:prstGeom>
          <a:noFill/>
        </p:spPr>
        <p:txBody>
          <a:bodyPr wrap="square" rtlCol="0">
            <a:spAutoFit/>
          </a:bodyPr>
          <a:lstStyle/>
          <a:p>
            <a:r>
              <a:rPr lang="zh-CN" altLang="en-US" sz="2400" dirty="0">
                <a:latin typeface="华文黑体"/>
                <a:ea typeface="华文黑体"/>
              </a:rPr>
              <a:t>一、制订总体促销预算</a:t>
            </a:r>
          </a:p>
          <a:p>
            <a:pPr indent="541338"/>
            <a:r>
              <a:rPr lang="zh-CN" altLang="en-US" sz="2400" dirty="0">
                <a:latin typeface="华文黑体"/>
                <a:ea typeface="华文黑体"/>
              </a:rPr>
              <a:t>企业面对的最难营销决策之一是花多少钱进行促销</a:t>
            </a:r>
            <a:r>
              <a:rPr lang="en-US" altLang="zh-CN" sz="2400" dirty="0">
                <a:latin typeface="华文黑体"/>
                <a:ea typeface="华文黑体"/>
              </a:rPr>
              <a:t>.“</a:t>
            </a:r>
            <a:r>
              <a:rPr lang="zh-CN" altLang="en-US" sz="2400" dirty="0">
                <a:latin typeface="华文黑体"/>
                <a:ea typeface="华文黑体"/>
              </a:rPr>
              <a:t>世界百货之父”</a:t>
            </a:r>
            <a:r>
              <a:rPr lang="zh-CN" altLang="en-US" sz="2400" dirty="0" smtClean="0">
                <a:latin typeface="华文黑体"/>
                <a:ea typeface="华文黑体"/>
              </a:rPr>
              <a:t>约翰沃纳梅克曾经说</a:t>
            </a:r>
            <a:r>
              <a:rPr lang="en-US" altLang="zh-CN" sz="2400" dirty="0">
                <a:latin typeface="华文黑体"/>
                <a:ea typeface="华文黑体"/>
              </a:rPr>
              <a:t>:“</a:t>
            </a:r>
            <a:r>
              <a:rPr lang="zh-CN" altLang="en-US" sz="2400" dirty="0">
                <a:latin typeface="华文黑体"/>
                <a:ea typeface="华文黑体"/>
              </a:rPr>
              <a:t>我知道我的广告有一半浪费了</a:t>
            </a:r>
            <a:r>
              <a:rPr lang="en-US" altLang="zh-CN" sz="2400" dirty="0">
                <a:latin typeface="华文黑体"/>
                <a:ea typeface="华文黑体"/>
              </a:rPr>
              <a:t>,</a:t>
            </a:r>
            <a:r>
              <a:rPr lang="zh-CN" altLang="en-US" sz="2400" dirty="0">
                <a:latin typeface="华文黑体"/>
                <a:ea typeface="华文黑体"/>
              </a:rPr>
              <a:t>可我不知道是哪一半</a:t>
            </a:r>
            <a:r>
              <a:rPr lang="en-US" altLang="zh-CN" sz="2400" dirty="0">
                <a:latin typeface="华文黑体"/>
                <a:ea typeface="华文黑体"/>
              </a:rPr>
              <a:t>.</a:t>
            </a:r>
            <a:r>
              <a:rPr lang="zh-CN" altLang="en-US" sz="2400" dirty="0">
                <a:latin typeface="华文黑体"/>
                <a:ea typeface="华文黑体"/>
              </a:rPr>
              <a:t>我花两百万美元做广告</a:t>
            </a:r>
            <a:r>
              <a:rPr lang="en-US" altLang="zh-CN" sz="2400" dirty="0">
                <a:latin typeface="华文黑体"/>
                <a:ea typeface="华文黑体"/>
              </a:rPr>
              <a:t>,</a:t>
            </a:r>
            <a:r>
              <a:rPr lang="zh-CN" altLang="en-US" sz="2400" dirty="0" smtClean="0">
                <a:latin typeface="华文黑体"/>
                <a:ea typeface="华文黑体"/>
              </a:rPr>
              <a:t>但是</a:t>
            </a:r>
            <a:r>
              <a:rPr lang="zh-CN" altLang="en-US" sz="2400" dirty="0">
                <a:latin typeface="华文黑体"/>
                <a:ea typeface="华文黑体"/>
              </a:rPr>
              <a:t>我不知道这刚够一半还是多了一倍</a:t>
            </a:r>
            <a:r>
              <a:rPr lang="en-US" altLang="zh-CN" sz="2400" dirty="0">
                <a:latin typeface="华文黑体"/>
                <a:ea typeface="华文黑体"/>
              </a:rPr>
              <a:t>.”</a:t>
            </a:r>
            <a:r>
              <a:rPr lang="zh-CN" altLang="en-US" sz="2400" dirty="0">
                <a:latin typeface="华文黑体"/>
                <a:ea typeface="华文黑体"/>
              </a:rPr>
              <a:t>所以</a:t>
            </a:r>
            <a:r>
              <a:rPr lang="en-US" altLang="zh-CN" sz="2400" dirty="0">
                <a:latin typeface="华文黑体"/>
                <a:ea typeface="华文黑体"/>
              </a:rPr>
              <a:t>,</a:t>
            </a:r>
            <a:r>
              <a:rPr lang="zh-CN" altLang="en-US" sz="2400" dirty="0">
                <a:latin typeface="华文黑体"/>
                <a:ea typeface="华文黑体"/>
              </a:rPr>
              <a:t>各个行业和公司花多少钱进行促销大不相同</a:t>
            </a:r>
            <a:r>
              <a:rPr lang="en-US" altLang="zh-CN" sz="2400" dirty="0" smtClean="0">
                <a:latin typeface="华文黑体"/>
                <a:ea typeface="华文黑体"/>
              </a:rPr>
              <a:t>,</a:t>
            </a:r>
            <a:r>
              <a:rPr lang="zh-CN" altLang="en-US" sz="2400" dirty="0" smtClean="0">
                <a:latin typeface="华文黑体"/>
                <a:ea typeface="华文黑体"/>
              </a:rPr>
              <a:t>这也就</a:t>
            </a:r>
            <a:r>
              <a:rPr lang="zh-CN" altLang="en-US" sz="2400" dirty="0">
                <a:latin typeface="华文黑体"/>
                <a:ea typeface="华文黑体"/>
              </a:rPr>
              <a:t>不足为奇了</a:t>
            </a:r>
            <a:r>
              <a:rPr lang="en-US" altLang="zh-CN" sz="2400" dirty="0">
                <a:latin typeface="华文黑体"/>
                <a:ea typeface="华文黑体"/>
              </a:rPr>
              <a:t>.</a:t>
            </a:r>
            <a:r>
              <a:rPr lang="zh-CN" altLang="en-US" sz="2400" dirty="0">
                <a:latin typeface="华文黑体"/>
                <a:ea typeface="华文黑体"/>
              </a:rPr>
              <a:t>对于化妆品行业来说</a:t>
            </a:r>
            <a:r>
              <a:rPr lang="en-US" altLang="zh-CN" sz="2400" dirty="0">
                <a:latin typeface="华文黑体"/>
                <a:ea typeface="华文黑体"/>
              </a:rPr>
              <a:t>,</a:t>
            </a:r>
            <a:r>
              <a:rPr lang="zh-CN" altLang="en-US" sz="2400" dirty="0">
                <a:latin typeface="华文黑体"/>
                <a:ea typeface="华文黑体"/>
              </a:rPr>
              <a:t>促销开支可能是销售额的２０％</a:t>
            </a:r>
            <a:r>
              <a:rPr lang="en-US" altLang="zh-CN" sz="2400" dirty="0">
                <a:latin typeface="华文黑体"/>
                <a:ea typeface="华文黑体"/>
              </a:rPr>
              <a:t>~</a:t>
            </a:r>
            <a:r>
              <a:rPr lang="zh-CN" altLang="en-US" sz="2400" dirty="0">
                <a:latin typeface="华文黑体"/>
                <a:ea typeface="华文黑体"/>
              </a:rPr>
              <a:t>３０％</a:t>
            </a:r>
            <a:r>
              <a:rPr lang="en-US" altLang="zh-CN" sz="2400" dirty="0">
                <a:latin typeface="华文黑体"/>
                <a:ea typeface="华文黑体"/>
              </a:rPr>
              <a:t>,</a:t>
            </a:r>
            <a:r>
              <a:rPr lang="zh-CN" altLang="en-US" sz="2400" dirty="0" smtClean="0">
                <a:latin typeface="华文黑体"/>
                <a:ea typeface="华文黑体"/>
              </a:rPr>
              <a:t>而对工业机械行业则可能仅为</a:t>
            </a:r>
            <a:r>
              <a:rPr lang="zh-CN" altLang="en-US" sz="2400" dirty="0">
                <a:latin typeface="华文黑体"/>
                <a:ea typeface="华文黑体"/>
              </a:rPr>
              <a:t>２％</a:t>
            </a:r>
            <a:r>
              <a:rPr lang="en-US" altLang="zh-CN" sz="2400" dirty="0">
                <a:latin typeface="华文黑体"/>
                <a:ea typeface="华文黑体"/>
              </a:rPr>
              <a:t>~</a:t>
            </a:r>
            <a:r>
              <a:rPr lang="zh-CN" altLang="en-US" sz="2400" dirty="0">
                <a:latin typeface="华文黑体"/>
                <a:ea typeface="华文黑体"/>
              </a:rPr>
              <a:t>３％</a:t>
            </a:r>
            <a:r>
              <a:rPr lang="en-US" altLang="zh-CN" sz="2400" dirty="0">
                <a:latin typeface="华文黑体"/>
                <a:ea typeface="华文黑体"/>
              </a:rPr>
              <a:t>.</a:t>
            </a:r>
            <a:r>
              <a:rPr lang="zh-CN" altLang="en-US" sz="2400" dirty="0">
                <a:latin typeface="华文黑体"/>
                <a:ea typeface="华文黑体"/>
              </a:rPr>
              <a:t>在某一特定行业中</a:t>
            </a:r>
            <a:r>
              <a:rPr lang="en-US" altLang="zh-CN" sz="2400" dirty="0">
                <a:latin typeface="华文黑体"/>
                <a:ea typeface="华文黑体"/>
              </a:rPr>
              <a:t>,</a:t>
            </a:r>
            <a:r>
              <a:rPr lang="zh-CN" altLang="en-US" sz="2400" dirty="0">
                <a:latin typeface="华文黑体"/>
                <a:ea typeface="华文黑体"/>
              </a:rPr>
              <a:t>有的花费多</a:t>
            </a:r>
            <a:r>
              <a:rPr lang="en-US" altLang="zh-CN" sz="2400" dirty="0">
                <a:latin typeface="华文黑体"/>
                <a:ea typeface="华文黑体"/>
              </a:rPr>
              <a:t>,</a:t>
            </a:r>
            <a:r>
              <a:rPr lang="zh-CN" altLang="en-US" sz="2400" dirty="0">
                <a:latin typeface="华文黑体"/>
                <a:ea typeface="华文黑体"/>
              </a:rPr>
              <a:t>有的则花费少</a:t>
            </a:r>
            <a:r>
              <a:rPr lang="en-US" altLang="zh-CN" sz="2400" dirty="0">
                <a:latin typeface="华文黑体"/>
                <a:ea typeface="华文黑体"/>
              </a:rPr>
              <a:t>.</a:t>
            </a:r>
            <a:r>
              <a:rPr lang="zh-CN" altLang="en-US" sz="2400" dirty="0">
                <a:latin typeface="华文黑体"/>
                <a:ea typeface="华文黑体"/>
              </a:rPr>
              <a:t>那么</a:t>
            </a:r>
            <a:r>
              <a:rPr lang="en-US" altLang="zh-CN" sz="2400" dirty="0">
                <a:latin typeface="华文黑体"/>
                <a:ea typeface="华文黑体"/>
              </a:rPr>
              <a:t>,</a:t>
            </a:r>
            <a:r>
              <a:rPr lang="zh-CN" altLang="en-US" sz="2400" dirty="0" smtClean="0">
                <a:latin typeface="华文黑体"/>
                <a:ea typeface="华文黑体"/>
              </a:rPr>
              <a:t>一个公司如何决定它</a:t>
            </a:r>
            <a:r>
              <a:rPr lang="zh-CN" altLang="en-US" sz="2400" dirty="0">
                <a:latin typeface="华文黑体"/>
                <a:ea typeface="华文黑体"/>
              </a:rPr>
              <a:t>的促销预算呢</a:t>
            </a:r>
            <a:r>
              <a:rPr lang="en-US" altLang="zh-CN" sz="2400" dirty="0">
                <a:latin typeface="华文黑体"/>
                <a:ea typeface="华文黑体"/>
              </a:rPr>
              <a:t>? </a:t>
            </a:r>
            <a:r>
              <a:rPr lang="zh-CN" altLang="en-US" sz="2400" dirty="0">
                <a:latin typeface="华文黑体"/>
                <a:ea typeface="华文黑体"/>
              </a:rPr>
              <a:t>下面我们介绍四种制订总体促销预算的常用方法</a:t>
            </a:r>
            <a:r>
              <a:rPr lang="en-US" altLang="zh-CN" sz="2400" dirty="0">
                <a:latin typeface="华文黑体"/>
                <a:ea typeface="华文黑体"/>
              </a:rPr>
              <a:t>:</a:t>
            </a:r>
            <a:r>
              <a:rPr lang="zh-CN" altLang="en-US" sz="2400" dirty="0" smtClean="0">
                <a:latin typeface="华文黑体"/>
                <a:ea typeface="华文黑体"/>
              </a:rPr>
              <a:t>财力承受法</a:t>
            </a:r>
            <a:r>
              <a:rPr lang="zh-CN" altLang="en-US" sz="2400" dirty="0">
                <a:latin typeface="华文黑体"/>
                <a:ea typeface="华文黑体"/>
              </a:rPr>
              <a:t>、销售额百分比法、竞争均势法、目标任务法</a:t>
            </a:r>
            <a:r>
              <a:rPr lang="en-US" altLang="zh-CN" sz="2400" dirty="0">
                <a:latin typeface="华文黑体"/>
                <a:ea typeface="华文黑体"/>
              </a:rPr>
              <a:t>.</a:t>
            </a:r>
            <a:endParaRPr lang="en-US" altLang="zh-CN" sz="2000" dirty="0">
              <a:latin typeface="华文黑体"/>
              <a:ea typeface="华文黑体"/>
            </a:endParaRPr>
          </a:p>
        </p:txBody>
      </p:sp>
    </p:spTree>
    <p:extLst>
      <p:ext uri="{BB962C8B-B14F-4D97-AF65-F5344CB8AC3E}">
        <p14:creationId xmlns:p14="http://schemas.microsoft.com/office/powerpoint/2010/main" val="289034694"/>
      </p:ext>
    </p:extLst>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p:cNvSpPr/>
          <p:nvPr/>
        </p:nvSpPr>
        <p:spPr>
          <a:xfrm>
            <a:off x="418703" y="33866"/>
            <a:ext cx="5519460" cy="584776"/>
          </a:xfrm>
          <a:prstGeom prst="rect">
            <a:avLst/>
          </a:prstGeom>
        </p:spPr>
        <p:txBody>
          <a:bodyPr wrap="none">
            <a:spAutoFit/>
          </a:bodyPr>
          <a:lstStyle/>
          <a:p>
            <a:r>
              <a:rPr lang="zh-CN" altLang="en-US" sz="3200" b="1" dirty="0">
                <a:solidFill>
                  <a:srgbClr val="17695D"/>
                </a:solidFill>
                <a:latin typeface="微软雅黑" panose="020B0503020204020204" pitchFamily="34" charset="-122"/>
                <a:ea typeface="微软雅黑" panose="020B0503020204020204" pitchFamily="34" charset="-122"/>
              </a:rPr>
              <a:t>制订整体促销预算和促销组合</a:t>
            </a:r>
          </a:p>
        </p:txBody>
      </p:sp>
      <p:grpSp>
        <p:nvGrpSpPr>
          <p:cNvPr id="3" name="组合 2"/>
          <p:cNvGrpSpPr/>
          <p:nvPr/>
        </p:nvGrpSpPr>
        <p:grpSpPr>
          <a:xfrm>
            <a:off x="-10885" y="144693"/>
            <a:ext cx="283029" cy="402896"/>
            <a:chOff x="-10886" y="525690"/>
            <a:chExt cx="283029" cy="402896"/>
          </a:xfrm>
        </p:grpSpPr>
        <p:pic>
          <p:nvPicPr>
            <p:cNvPr id="4" name="图片 3"/>
            <p:cNvPicPr>
              <a:picLocks noChangeAspect="1"/>
            </p:cNvPicPr>
            <p:nvPr/>
          </p:nvPicPr>
          <p:blipFill rotWithShape="1">
            <a:blip r:embed="rId3"/>
            <a:srcRect l="7026" t="47619" r="90287" b="37566"/>
            <a:stretch>
              <a:fillRect/>
            </a:stretch>
          </p:blipFill>
          <p:spPr>
            <a:xfrm>
              <a:off x="-10886" y="525690"/>
              <a:ext cx="283029" cy="402896"/>
            </a:xfrm>
            <a:prstGeom prst="rect">
              <a:avLst/>
            </a:prstGeom>
          </p:spPr>
        </p:pic>
        <p:sp>
          <p:nvSpPr>
            <p:cNvPr id="63" name="Freeform 5"/>
            <p:cNvSpPr/>
            <p:nvPr/>
          </p:nvSpPr>
          <p:spPr bwMode="auto">
            <a:xfrm>
              <a:off x="20276" y="637025"/>
              <a:ext cx="221544" cy="222748"/>
            </a:xfrm>
            <a:custGeom>
              <a:avLst/>
              <a:gdLst>
                <a:gd name="T0" fmla="*/ 348 w 407"/>
                <a:gd name="T1" fmla="*/ 0 h 407"/>
                <a:gd name="T2" fmla="*/ 407 w 407"/>
                <a:gd name="T3" fmla="*/ 0 h 407"/>
                <a:gd name="T4" fmla="*/ 407 w 407"/>
                <a:gd name="T5" fmla="*/ 407 h 407"/>
                <a:gd name="T6" fmla="*/ 0 w 407"/>
                <a:gd name="T7" fmla="*/ 407 h 407"/>
                <a:gd name="T8" fmla="*/ 0 w 407"/>
                <a:gd name="T9" fmla="*/ 354 h 407"/>
                <a:gd name="T10" fmla="*/ 307 w 407"/>
                <a:gd name="T11" fmla="*/ 354 h 407"/>
                <a:gd name="T12" fmla="*/ 1 w 407"/>
                <a:gd name="T13" fmla="*/ 47 h 407"/>
                <a:gd name="T14" fmla="*/ 43 w 407"/>
                <a:gd name="T15" fmla="*/ 5 h 407"/>
                <a:gd name="T16" fmla="*/ 348 w 407"/>
                <a:gd name="T17" fmla="*/ 310 h 407"/>
                <a:gd name="T18" fmla="*/ 348 w 407"/>
                <a:gd name="T19" fmla="*/ 0 h 4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07" h="407">
                  <a:moveTo>
                    <a:pt x="348" y="0"/>
                  </a:moveTo>
                  <a:lnTo>
                    <a:pt x="407" y="0"/>
                  </a:lnTo>
                  <a:lnTo>
                    <a:pt x="407" y="407"/>
                  </a:lnTo>
                  <a:lnTo>
                    <a:pt x="0" y="407"/>
                  </a:lnTo>
                  <a:lnTo>
                    <a:pt x="0" y="354"/>
                  </a:lnTo>
                  <a:lnTo>
                    <a:pt x="307" y="354"/>
                  </a:lnTo>
                  <a:lnTo>
                    <a:pt x="1" y="47"/>
                  </a:lnTo>
                  <a:lnTo>
                    <a:pt x="43" y="5"/>
                  </a:lnTo>
                  <a:lnTo>
                    <a:pt x="348" y="310"/>
                  </a:lnTo>
                  <a:lnTo>
                    <a:pt x="348" y="0"/>
                  </a:lnTo>
                  <a:close/>
                </a:path>
              </a:pathLst>
            </a:custGeom>
            <a:solidFill>
              <a:schemeClr val="bg1"/>
            </a:solidFill>
            <a:ln>
              <a:noFill/>
            </a:ln>
          </p:spPr>
          <p:txBody>
            <a:bodyPr vert="horz" wrap="square" lIns="67470" tIns="33735" rIns="67470" bIns="33735" numCol="1" anchor="t" anchorCtr="0" compatLnSpc="1"/>
            <a:lstStyle/>
            <a:p>
              <a:endParaRPr lang="zh-CN" altLang="en-US"/>
            </a:p>
          </p:txBody>
        </p:sp>
      </p:grpSp>
      <p:sp>
        <p:nvSpPr>
          <p:cNvPr id="5" name="文本框 4"/>
          <p:cNvSpPr txBox="1"/>
          <p:nvPr/>
        </p:nvSpPr>
        <p:spPr>
          <a:xfrm>
            <a:off x="254001" y="605807"/>
            <a:ext cx="8754532" cy="2923877"/>
          </a:xfrm>
          <a:prstGeom prst="rect">
            <a:avLst/>
          </a:prstGeom>
          <a:noFill/>
        </p:spPr>
        <p:txBody>
          <a:bodyPr wrap="square" rtlCol="0">
            <a:spAutoFit/>
          </a:bodyPr>
          <a:lstStyle/>
          <a:p>
            <a:r>
              <a:rPr lang="zh-CN" altLang="en-US" sz="2400" dirty="0">
                <a:latin typeface="华文黑体"/>
                <a:ea typeface="华文黑体"/>
              </a:rPr>
              <a:t>一、制订总体促销预算</a:t>
            </a:r>
          </a:p>
          <a:p>
            <a:pPr indent="541338"/>
            <a:r>
              <a:rPr lang="en-US" altLang="zh-CN" sz="2000" dirty="0">
                <a:latin typeface="华文黑体"/>
                <a:ea typeface="华文黑体"/>
              </a:rPr>
              <a:t>(</a:t>
            </a:r>
            <a:r>
              <a:rPr lang="zh-CN" altLang="en-US" sz="2000" dirty="0">
                <a:latin typeface="华文黑体"/>
                <a:ea typeface="华文黑体"/>
              </a:rPr>
              <a:t>一</a:t>
            </a:r>
            <a:r>
              <a:rPr lang="en-US" altLang="zh-CN" sz="2000" dirty="0">
                <a:latin typeface="华文黑体"/>
                <a:ea typeface="华文黑体"/>
              </a:rPr>
              <a:t>)</a:t>
            </a:r>
            <a:r>
              <a:rPr lang="zh-CN" altLang="en-US" sz="2000" dirty="0">
                <a:latin typeface="华文黑体"/>
                <a:ea typeface="华文黑体"/>
              </a:rPr>
              <a:t>财力承受法</a:t>
            </a:r>
          </a:p>
          <a:p>
            <a:pPr indent="541338"/>
            <a:r>
              <a:rPr lang="zh-CN" altLang="en-US" sz="2000" dirty="0">
                <a:latin typeface="华文黑体"/>
                <a:ea typeface="华文黑体"/>
              </a:rPr>
              <a:t>财力承受法是指根据公司财力承受能力制订促销预算</a:t>
            </a:r>
            <a:r>
              <a:rPr lang="en-US" altLang="zh-CN" sz="2000" dirty="0">
                <a:latin typeface="华文黑体"/>
                <a:ea typeface="华文黑体"/>
              </a:rPr>
              <a:t>.</a:t>
            </a:r>
            <a:r>
              <a:rPr lang="zh-CN" altLang="en-US" sz="2000" dirty="0">
                <a:latin typeface="华文黑体"/>
                <a:ea typeface="华文黑体"/>
              </a:rPr>
              <a:t>小企业常用这种方法</a:t>
            </a:r>
            <a:r>
              <a:rPr lang="en-US" altLang="zh-CN" sz="2000" dirty="0">
                <a:latin typeface="华文黑体"/>
                <a:ea typeface="华文黑体"/>
              </a:rPr>
              <a:t>,</a:t>
            </a:r>
            <a:r>
              <a:rPr lang="zh-CN" altLang="en-US" sz="2000" dirty="0">
                <a:latin typeface="华文黑体"/>
                <a:ea typeface="华文黑体"/>
              </a:rPr>
              <a:t>原因</a:t>
            </a:r>
            <a:r>
              <a:rPr lang="zh-CN" altLang="en-US" sz="2000" dirty="0" smtClean="0">
                <a:latin typeface="华文黑体"/>
                <a:ea typeface="华文黑体"/>
              </a:rPr>
              <a:t>是公司不可能花它承受不起</a:t>
            </a:r>
            <a:r>
              <a:rPr lang="zh-CN" altLang="en-US" sz="2000" dirty="0">
                <a:latin typeface="华文黑体"/>
                <a:ea typeface="华文黑体"/>
              </a:rPr>
              <a:t>的费用去做广告</a:t>
            </a:r>
            <a:r>
              <a:rPr lang="en-US" altLang="zh-CN" sz="2000" dirty="0">
                <a:latin typeface="华文黑体"/>
                <a:ea typeface="华文黑体"/>
              </a:rPr>
              <a:t>.</a:t>
            </a:r>
            <a:r>
              <a:rPr lang="zh-CN" altLang="en-US" sz="2000" dirty="0">
                <a:latin typeface="华文黑体"/>
                <a:ea typeface="华文黑体"/>
              </a:rPr>
              <a:t>他们首先算出总收入</a:t>
            </a:r>
            <a:r>
              <a:rPr lang="en-US" altLang="zh-CN" sz="2000" dirty="0">
                <a:latin typeface="华文黑体"/>
                <a:ea typeface="华文黑体"/>
              </a:rPr>
              <a:t>,</a:t>
            </a:r>
            <a:r>
              <a:rPr lang="zh-CN" altLang="en-US" sz="2000" dirty="0">
                <a:latin typeface="华文黑体"/>
                <a:ea typeface="华文黑体"/>
              </a:rPr>
              <a:t>减去运作费用和资本</a:t>
            </a:r>
            <a:r>
              <a:rPr lang="zh-CN" altLang="en-US" sz="2000" dirty="0" smtClean="0">
                <a:latin typeface="华文黑体"/>
                <a:ea typeface="华文黑体"/>
              </a:rPr>
              <a:t>支出</a:t>
            </a:r>
            <a:r>
              <a:rPr lang="en-US" altLang="zh-CN" sz="2000" dirty="0">
                <a:latin typeface="华文黑体"/>
                <a:ea typeface="华文黑体"/>
              </a:rPr>
              <a:t>,</a:t>
            </a:r>
            <a:r>
              <a:rPr lang="zh-CN" altLang="en-US" sz="2000" dirty="0">
                <a:latin typeface="华文黑体"/>
                <a:ea typeface="华文黑体"/>
              </a:rPr>
              <a:t>然后将剩余资金中的一部分用来做广告</a:t>
            </a:r>
            <a:r>
              <a:rPr lang="en-US" altLang="zh-CN" sz="2000" dirty="0">
                <a:latin typeface="华文黑体"/>
                <a:ea typeface="华文黑体"/>
              </a:rPr>
              <a:t>.</a:t>
            </a:r>
          </a:p>
          <a:p>
            <a:pPr indent="541338"/>
            <a:r>
              <a:rPr lang="zh-CN" altLang="en-US" sz="2000" dirty="0">
                <a:latin typeface="华文黑体"/>
                <a:ea typeface="华文黑体"/>
              </a:rPr>
              <a:t>财力承受法的缺陷是完全忽视了促销活动为销售带来的效益</a:t>
            </a:r>
            <a:r>
              <a:rPr lang="en-US" altLang="zh-CN" sz="2000" dirty="0">
                <a:latin typeface="华文黑体"/>
                <a:ea typeface="华文黑体"/>
              </a:rPr>
              <a:t>.</a:t>
            </a:r>
            <a:r>
              <a:rPr lang="zh-CN" altLang="en-US" sz="2000" dirty="0">
                <a:latin typeface="华文黑体"/>
                <a:ea typeface="华文黑体"/>
              </a:rPr>
              <a:t>这种方法往往把广告</a:t>
            </a:r>
            <a:r>
              <a:rPr lang="zh-CN" altLang="en-US" sz="2000" dirty="0" smtClean="0">
                <a:latin typeface="华文黑体"/>
                <a:ea typeface="华文黑体"/>
              </a:rPr>
              <a:t>放在花费</a:t>
            </a:r>
            <a:r>
              <a:rPr lang="zh-CN" altLang="en-US" sz="2000" dirty="0">
                <a:latin typeface="华文黑体"/>
                <a:ea typeface="华文黑体"/>
              </a:rPr>
              <a:t>重点的末位</a:t>
            </a:r>
            <a:r>
              <a:rPr lang="en-US" altLang="zh-CN" sz="2000" dirty="0">
                <a:latin typeface="华文黑体"/>
                <a:ea typeface="华文黑体"/>
              </a:rPr>
              <a:t>,</a:t>
            </a:r>
            <a:r>
              <a:rPr lang="zh-CN" altLang="en-US" sz="2000" dirty="0">
                <a:latin typeface="华文黑体"/>
                <a:ea typeface="华文黑体"/>
              </a:rPr>
              <a:t>即便在广告对于广告的产品极其关键时也不例外</a:t>
            </a:r>
            <a:r>
              <a:rPr lang="en-US" altLang="zh-CN" sz="2000" dirty="0">
                <a:latin typeface="华文黑体"/>
                <a:ea typeface="华文黑体"/>
              </a:rPr>
              <a:t>.</a:t>
            </a:r>
            <a:r>
              <a:rPr lang="zh-CN" altLang="en-US" sz="2000" dirty="0">
                <a:latin typeface="华文黑体"/>
                <a:ea typeface="华文黑体"/>
              </a:rPr>
              <a:t>结果是</a:t>
            </a:r>
            <a:r>
              <a:rPr lang="zh-CN" altLang="en-US" sz="2000" dirty="0" smtClean="0">
                <a:latin typeface="华文黑体"/>
                <a:ea typeface="华文黑体"/>
              </a:rPr>
              <a:t>年度促销预算不稳</a:t>
            </a:r>
            <a:r>
              <a:rPr lang="zh-CN" altLang="en-US" sz="2000" dirty="0">
                <a:latin typeface="华文黑体"/>
                <a:ea typeface="华文黑体"/>
              </a:rPr>
              <a:t>定</a:t>
            </a:r>
            <a:r>
              <a:rPr lang="en-US" altLang="zh-CN" sz="2000" dirty="0">
                <a:latin typeface="华文黑体"/>
                <a:ea typeface="华文黑体"/>
              </a:rPr>
              <a:t>,</a:t>
            </a:r>
            <a:r>
              <a:rPr lang="zh-CN" altLang="en-US" sz="2000" dirty="0">
                <a:latin typeface="华文黑体"/>
                <a:ea typeface="华文黑体"/>
              </a:rPr>
              <a:t>难以制订长期的市场企划</a:t>
            </a:r>
            <a:r>
              <a:rPr lang="en-US" altLang="zh-CN" sz="2000" dirty="0">
                <a:latin typeface="华文黑体"/>
                <a:ea typeface="华文黑体"/>
              </a:rPr>
              <a:t>.</a:t>
            </a:r>
            <a:r>
              <a:rPr lang="zh-CN" altLang="en-US" sz="2000" dirty="0">
                <a:latin typeface="华文黑体"/>
                <a:ea typeface="华文黑体"/>
              </a:rPr>
              <a:t>尽管财力承受法可能导致花销过大</a:t>
            </a:r>
            <a:r>
              <a:rPr lang="en-US" altLang="zh-CN" sz="2000" dirty="0">
                <a:latin typeface="华文黑体"/>
                <a:ea typeface="华文黑体"/>
              </a:rPr>
              <a:t>,</a:t>
            </a:r>
            <a:r>
              <a:rPr lang="zh-CN" altLang="en-US" sz="2000" dirty="0" smtClean="0">
                <a:latin typeface="华文黑体"/>
                <a:ea typeface="华文黑体"/>
              </a:rPr>
              <a:t>但其结果却往往是花费</a:t>
            </a:r>
            <a:r>
              <a:rPr lang="zh-CN" altLang="en-US" sz="2000" dirty="0">
                <a:latin typeface="华文黑体"/>
                <a:ea typeface="华文黑体"/>
              </a:rPr>
              <a:t>不足</a:t>
            </a:r>
            <a:r>
              <a:rPr lang="en-US" altLang="zh-CN" sz="2000" dirty="0">
                <a:latin typeface="华文黑体"/>
                <a:ea typeface="华文黑体"/>
              </a:rPr>
              <a:t>.</a:t>
            </a:r>
          </a:p>
        </p:txBody>
      </p:sp>
    </p:spTree>
    <p:extLst>
      <p:ext uri="{BB962C8B-B14F-4D97-AF65-F5344CB8AC3E}">
        <p14:creationId xmlns:p14="http://schemas.microsoft.com/office/powerpoint/2010/main" val="55607756"/>
      </p:ext>
    </p:extLst>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p:cNvSpPr/>
          <p:nvPr/>
        </p:nvSpPr>
        <p:spPr>
          <a:xfrm>
            <a:off x="418703" y="33866"/>
            <a:ext cx="5519460" cy="584776"/>
          </a:xfrm>
          <a:prstGeom prst="rect">
            <a:avLst/>
          </a:prstGeom>
        </p:spPr>
        <p:txBody>
          <a:bodyPr wrap="none">
            <a:spAutoFit/>
          </a:bodyPr>
          <a:lstStyle/>
          <a:p>
            <a:r>
              <a:rPr lang="zh-CN" altLang="en-US" sz="3200" b="1" dirty="0">
                <a:solidFill>
                  <a:srgbClr val="17695D"/>
                </a:solidFill>
                <a:latin typeface="微软雅黑" panose="020B0503020204020204" pitchFamily="34" charset="-122"/>
                <a:ea typeface="微软雅黑" panose="020B0503020204020204" pitchFamily="34" charset="-122"/>
              </a:rPr>
              <a:t>制订整体促销预算和促销组合</a:t>
            </a:r>
          </a:p>
        </p:txBody>
      </p:sp>
      <p:grpSp>
        <p:nvGrpSpPr>
          <p:cNvPr id="3" name="组合 2"/>
          <p:cNvGrpSpPr/>
          <p:nvPr/>
        </p:nvGrpSpPr>
        <p:grpSpPr>
          <a:xfrm>
            <a:off x="-10885" y="144693"/>
            <a:ext cx="283029" cy="402896"/>
            <a:chOff x="-10886" y="525690"/>
            <a:chExt cx="283029" cy="402896"/>
          </a:xfrm>
        </p:grpSpPr>
        <p:pic>
          <p:nvPicPr>
            <p:cNvPr id="4" name="图片 3"/>
            <p:cNvPicPr>
              <a:picLocks noChangeAspect="1"/>
            </p:cNvPicPr>
            <p:nvPr/>
          </p:nvPicPr>
          <p:blipFill rotWithShape="1">
            <a:blip r:embed="rId3"/>
            <a:srcRect l="7026" t="47619" r="90287" b="37566"/>
            <a:stretch>
              <a:fillRect/>
            </a:stretch>
          </p:blipFill>
          <p:spPr>
            <a:xfrm>
              <a:off x="-10886" y="525690"/>
              <a:ext cx="283029" cy="402896"/>
            </a:xfrm>
            <a:prstGeom prst="rect">
              <a:avLst/>
            </a:prstGeom>
          </p:spPr>
        </p:pic>
        <p:sp>
          <p:nvSpPr>
            <p:cNvPr id="63" name="Freeform 5"/>
            <p:cNvSpPr/>
            <p:nvPr/>
          </p:nvSpPr>
          <p:spPr bwMode="auto">
            <a:xfrm>
              <a:off x="20276" y="637025"/>
              <a:ext cx="221544" cy="222748"/>
            </a:xfrm>
            <a:custGeom>
              <a:avLst/>
              <a:gdLst>
                <a:gd name="T0" fmla="*/ 348 w 407"/>
                <a:gd name="T1" fmla="*/ 0 h 407"/>
                <a:gd name="T2" fmla="*/ 407 w 407"/>
                <a:gd name="T3" fmla="*/ 0 h 407"/>
                <a:gd name="T4" fmla="*/ 407 w 407"/>
                <a:gd name="T5" fmla="*/ 407 h 407"/>
                <a:gd name="T6" fmla="*/ 0 w 407"/>
                <a:gd name="T7" fmla="*/ 407 h 407"/>
                <a:gd name="T8" fmla="*/ 0 w 407"/>
                <a:gd name="T9" fmla="*/ 354 h 407"/>
                <a:gd name="T10" fmla="*/ 307 w 407"/>
                <a:gd name="T11" fmla="*/ 354 h 407"/>
                <a:gd name="T12" fmla="*/ 1 w 407"/>
                <a:gd name="T13" fmla="*/ 47 h 407"/>
                <a:gd name="T14" fmla="*/ 43 w 407"/>
                <a:gd name="T15" fmla="*/ 5 h 407"/>
                <a:gd name="T16" fmla="*/ 348 w 407"/>
                <a:gd name="T17" fmla="*/ 310 h 407"/>
                <a:gd name="T18" fmla="*/ 348 w 407"/>
                <a:gd name="T19" fmla="*/ 0 h 4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07" h="407">
                  <a:moveTo>
                    <a:pt x="348" y="0"/>
                  </a:moveTo>
                  <a:lnTo>
                    <a:pt x="407" y="0"/>
                  </a:lnTo>
                  <a:lnTo>
                    <a:pt x="407" y="407"/>
                  </a:lnTo>
                  <a:lnTo>
                    <a:pt x="0" y="407"/>
                  </a:lnTo>
                  <a:lnTo>
                    <a:pt x="0" y="354"/>
                  </a:lnTo>
                  <a:lnTo>
                    <a:pt x="307" y="354"/>
                  </a:lnTo>
                  <a:lnTo>
                    <a:pt x="1" y="47"/>
                  </a:lnTo>
                  <a:lnTo>
                    <a:pt x="43" y="5"/>
                  </a:lnTo>
                  <a:lnTo>
                    <a:pt x="348" y="310"/>
                  </a:lnTo>
                  <a:lnTo>
                    <a:pt x="348" y="0"/>
                  </a:lnTo>
                  <a:close/>
                </a:path>
              </a:pathLst>
            </a:custGeom>
            <a:solidFill>
              <a:schemeClr val="bg1"/>
            </a:solidFill>
            <a:ln>
              <a:noFill/>
            </a:ln>
          </p:spPr>
          <p:txBody>
            <a:bodyPr vert="horz" wrap="square" lIns="67470" tIns="33735" rIns="67470" bIns="33735" numCol="1" anchor="t" anchorCtr="0" compatLnSpc="1"/>
            <a:lstStyle/>
            <a:p>
              <a:endParaRPr lang="zh-CN" altLang="en-US"/>
            </a:p>
          </p:txBody>
        </p:sp>
      </p:grpSp>
      <p:sp>
        <p:nvSpPr>
          <p:cNvPr id="5" name="文本框 4"/>
          <p:cNvSpPr txBox="1"/>
          <p:nvPr/>
        </p:nvSpPr>
        <p:spPr>
          <a:xfrm>
            <a:off x="254001" y="605807"/>
            <a:ext cx="8754532" cy="3539430"/>
          </a:xfrm>
          <a:prstGeom prst="rect">
            <a:avLst/>
          </a:prstGeom>
          <a:noFill/>
        </p:spPr>
        <p:txBody>
          <a:bodyPr wrap="square" rtlCol="0">
            <a:spAutoFit/>
          </a:bodyPr>
          <a:lstStyle/>
          <a:p>
            <a:r>
              <a:rPr lang="zh-CN" altLang="en-US" sz="2400" dirty="0">
                <a:latin typeface="华文黑体"/>
                <a:ea typeface="华文黑体"/>
              </a:rPr>
              <a:t>一、制订总体促销预算</a:t>
            </a:r>
          </a:p>
          <a:p>
            <a:pPr indent="439738"/>
            <a:endParaRPr lang="en-US" altLang="zh-CN" sz="2000" dirty="0" smtClean="0">
              <a:latin typeface="华文黑体"/>
              <a:ea typeface="华文黑体"/>
            </a:endParaRPr>
          </a:p>
          <a:p>
            <a:pPr indent="439738"/>
            <a:r>
              <a:rPr lang="en-US" altLang="zh-CN" sz="2000" dirty="0" smtClean="0">
                <a:latin typeface="华文黑体"/>
                <a:ea typeface="华文黑体"/>
              </a:rPr>
              <a:t>(</a:t>
            </a:r>
            <a:r>
              <a:rPr lang="zh-CN" altLang="en-US" sz="2000" dirty="0">
                <a:latin typeface="华文黑体"/>
                <a:ea typeface="华文黑体"/>
              </a:rPr>
              <a:t>二</a:t>
            </a:r>
            <a:r>
              <a:rPr lang="en-US" altLang="zh-CN" sz="2000" dirty="0">
                <a:latin typeface="华文黑体"/>
                <a:ea typeface="华文黑体"/>
              </a:rPr>
              <a:t>)</a:t>
            </a:r>
            <a:r>
              <a:rPr lang="zh-CN" altLang="en-US" sz="2000" dirty="0">
                <a:latin typeface="华文黑体"/>
                <a:ea typeface="华文黑体"/>
              </a:rPr>
              <a:t>销售额百分比法</a:t>
            </a:r>
          </a:p>
          <a:p>
            <a:pPr indent="439738"/>
            <a:r>
              <a:rPr lang="zh-CN" altLang="en-US" sz="2000" dirty="0">
                <a:latin typeface="华文黑体"/>
                <a:ea typeface="华文黑体"/>
              </a:rPr>
              <a:t>销售额百分比法是以目前的或预算的销售额的一定百分比制订促销预算</a:t>
            </a:r>
            <a:r>
              <a:rPr lang="en-US" altLang="zh-CN" sz="2000" dirty="0">
                <a:latin typeface="华文黑体"/>
                <a:ea typeface="华文黑体"/>
              </a:rPr>
              <a:t>.</a:t>
            </a:r>
            <a:r>
              <a:rPr lang="zh-CN" altLang="en-US" sz="2000" dirty="0">
                <a:latin typeface="华文黑体"/>
                <a:ea typeface="华文黑体"/>
              </a:rPr>
              <a:t>或者</a:t>
            </a:r>
            <a:r>
              <a:rPr lang="en-US" altLang="zh-CN" sz="2000" dirty="0">
                <a:latin typeface="华文黑体"/>
                <a:ea typeface="华文黑体"/>
              </a:rPr>
              <a:t>,</a:t>
            </a:r>
            <a:r>
              <a:rPr lang="zh-CN" altLang="en-US" sz="2000" dirty="0" smtClean="0">
                <a:latin typeface="华文黑体"/>
                <a:ea typeface="华文黑体"/>
              </a:rPr>
              <a:t>他们按照单位售价</a:t>
            </a:r>
            <a:r>
              <a:rPr lang="zh-CN" altLang="en-US" sz="2000" dirty="0">
                <a:latin typeface="华文黑体"/>
                <a:ea typeface="华文黑体"/>
              </a:rPr>
              <a:t>的一定百分比确定预算</a:t>
            </a:r>
            <a:r>
              <a:rPr lang="en-US" altLang="zh-CN" sz="2000" dirty="0">
                <a:latin typeface="华文黑体"/>
                <a:ea typeface="华文黑体"/>
              </a:rPr>
              <a:t>.</a:t>
            </a:r>
            <a:r>
              <a:rPr lang="zh-CN" altLang="en-US" sz="2000" dirty="0">
                <a:latin typeface="华文黑体"/>
                <a:ea typeface="华文黑体"/>
              </a:rPr>
              <a:t>销售额百分比法有它的优势</a:t>
            </a:r>
            <a:r>
              <a:rPr lang="en-US" altLang="zh-CN" sz="2000" dirty="0">
                <a:latin typeface="华文黑体"/>
                <a:ea typeface="华文黑体"/>
              </a:rPr>
              <a:t>.</a:t>
            </a:r>
            <a:r>
              <a:rPr lang="zh-CN" altLang="en-US" sz="2000" dirty="0">
                <a:latin typeface="华文黑体"/>
                <a:ea typeface="华文黑体"/>
              </a:rPr>
              <a:t>它使用起来简单</a:t>
            </a:r>
            <a:r>
              <a:rPr lang="en-US" altLang="zh-CN" sz="2000" dirty="0">
                <a:latin typeface="华文黑体"/>
                <a:ea typeface="华文黑体"/>
              </a:rPr>
              <a:t>,</a:t>
            </a:r>
            <a:r>
              <a:rPr lang="zh-CN" altLang="en-US" sz="2000" dirty="0" smtClean="0">
                <a:latin typeface="华文黑体"/>
                <a:ea typeface="华文黑体"/>
              </a:rPr>
              <a:t>可以帮助管理层琢磨促销开支</a:t>
            </a:r>
            <a:r>
              <a:rPr lang="zh-CN" altLang="en-US" sz="2000" dirty="0">
                <a:latin typeface="华文黑体"/>
                <a:ea typeface="华文黑体"/>
              </a:rPr>
              <a:t>、销售价格与单位产品利润之间的关系</a:t>
            </a:r>
            <a:r>
              <a:rPr lang="en-US" altLang="zh-CN" sz="2000" dirty="0">
                <a:latin typeface="华文黑体"/>
                <a:ea typeface="华文黑体"/>
              </a:rPr>
              <a:t>.</a:t>
            </a:r>
            <a:r>
              <a:rPr lang="zh-CN" altLang="en-US" sz="2000" dirty="0">
                <a:latin typeface="华文黑体"/>
                <a:ea typeface="华文黑体"/>
              </a:rPr>
              <a:t>但它也有缺欠</a:t>
            </a:r>
            <a:r>
              <a:rPr lang="en-US" altLang="zh-CN" sz="2000" dirty="0">
                <a:latin typeface="华文黑体"/>
                <a:ea typeface="华文黑体"/>
              </a:rPr>
              <a:t>,</a:t>
            </a:r>
            <a:r>
              <a:rPr lang="zh-CN" altLang="en-US" sz="2000" dirty="0" smtClean="0">
                <a:latin typeface="华文黑体"/>
                <a:ea typeface="华文黑体"/>
              </a:rPr>
              <a:t>它错误地把促销视为销售额</a:t>
            </a:r>
            <a:r>
              <a:rPr lang="zh-CN" altLang="en-US" sz="2000" dirty="0">
                <a:latin typeface="华文黑体"/>
                <a:ea typeface="华文黑体"/>
              </a:rPr>
              <a:t>的结果而不是原因</a:t>
            </a:r>
            <a:r>
              <a:rPr lang="en-US" altLang="zh-CN" sz="2000" dirty="0">
                <a:latin typeface="华文黑体"/>
                <a:ea typeface="华文黑体"/>
              </a:rPr>
              <a:t>.</a:t>
            </a:r>
            <a:r>
              <a:rPr lang="zh-CN" altLang="en-US" sz="2000" dirty="0">
                <a:latin typeface="华文黑体"/>
                <a:ea typeface="华文黑体"/>
              </a:rPr>
              <a:t>忽视具体的营销实践和营销机会</a:t>
            </a:r>
            <a:r>
              <a:rPr lang="en-US" altLang="zh-CN" sz="2000" dirty="0">
                <a:latin typeface="华文黑体"/>
                <a:ea typeface="华文黑体"/>
              </a:rPr>
              <a:t>,</a:t>
            </a:r>
            <a:r>
              <a:rPr lang="zh-CN" altLang="en-US" sz="2000" dirty="0" smtClean="0">
                <a:latin typeface="华文黑体"/>
                <a:ea typeface="华文黑体"/>
              </a:rPr>
              <a:t>预算根据可使用资</a:t>
            </a:r>
            <a:r>
              <a:rPr lang="zh-CN" altLang="en-US" sz="2000" dirty="0">
                <a:latin typeface="华文黑体"/>
                <a:ea typeface="华文黑体"/>
              </a:rPr>
              <a:t>金的多少而不是根据机会做出</a:t>
            </a:r>
            <a:r>
              <a:rPr lang="en-US" altLang="zh-CN" sz="2000" dirty="0">
                <a:latin typeface="华文黑体"/>
                <a:ea typeface="华文黑体"/>
              </a:rPr>
              <a:t>.</a:t>
            </a:r>
            <a:r>
              <a:rPr lang="zh-CN" altLang="en-US" sz="2000" dirty="0">
                <a:latin typeface="华文黑体"/>
                <a:ea typeface="华文黑体"/>
              </a:rPr>
              <a:t>这种方法可能妨碍了有时需要增加开支来扭转销售</a:t>
            </a:r>
            <a:r>
              <a:rPr lang="zh-CN" altLang="en-US" sz="2000" dirty="0" smtClean="0">
                <a:latin typeface="华文黑体"/>
                <a:ea typeface="华文黑体"/>
              </a:rPr>
              <a:t>下降</a:t>
            </a:r>
            <a:r>
              <a:rPr lang="en-US" altLang="zh-CN" sz="2000" dirty="0">
                <a:latin typeface="华文黑体"/>
                <a:ea typeface="华文黑体"/>
              </a:rPr>
              <a:t>.</a:t>
            </a:r>
            <a:r>
              <a:rPr lang="zh-CN" altLang="en-US" sz="2000" dirty="0">
                <a:latin typeface="华文黑体"/>
                <a:ea typeface="华文黑体"/>
              </a:rPr>
              <a:t>因为预算随各年度销售额而不断改变</a:t>
            </a:r>
            <a:r>
              <a:rPr lang="en-US" altLang="zh-CN" sz="2000" dirty="0">
                <a:latin typeface="华文黑体"/>
                <a:ea typeface="华文黑体"/>
              </a:rPr>
              <a:t>,</a:t>
            </a:r>
            <a:r>
              <a:rPr lang="zh-CN" altLang="en-US" sz="2000" dirty="0">
                <a:latin typeface="华文黑体"/>
                <a:ea typeface="华文黑体"/>
              </a:rPr>
              <a:t>所以很难做出长期计划</a:t>
            </a:r>
            <a:r>
              <a:rPr lang="en-US" altLang="zh-CN" sz="2000" dirty="0">
                <a:latin typeface="华文黑体"/>
                <a:ea typeface="华文黑体"/>
              </a:rPr>
              <a:t>.</a:t>
            </a:r>
            <a:r>
              <a:rPr lang="zh-CN" altLang="en-US" sz="2000" dirty="0">
                <a:latin typeface="华文黑体"/>
                <a:ea typeface="华文黑体"/>
              </a:rPr>
              <a:t>最后</a:t>
            </a:r>
            <a:r>
              <a:rPr lang="en-US" altLang="zh-CN" sz="2000" dirty="0">
                <a:latin typeface="华文黑体"/>
                <a:ea typeface="华文黑体"/>
              </a:rPr>
              <a:t>,</a:t>
            </a:r>
            <a:r>
              <a:rPr lang="zh-CN" altLang="en-US" sz="2000" dirty="0">
                <a:latin typeface="华文黑体"/>
                <a:ea typeface="华文黑体"/>
              </a:rPr>
              <a:t>这种方法并没</a:t>
            </a:r>
            <a:r>
              <a:rPr lang="zh-CN" altLang="en-US" sz="2000" dirty="0" smtClean="0">
                <a:latin typeface="华文黑体"/>
                <a:ea typeface="华文黑体"/>
              </a:rPr>
              <a:t>有具体的百分比准则</a:t>
            </a:r>
            <a:r>
              <a:rPr lang="en-US" altLang="zh-CN" sz="2000" dirty="0">
                <a:latin typeface="华文黑体"/>
                <a:ea typeface="华文黑体"/>
              </a:rPr>
              <a:t>,</a:t>
            </a:r>
            <a:r>
              <a:rPr lang="zh-CN" altLang="en-US" sz="2000" dirty="0">
                <a:latin typeface="华文黑体"/>
                <a:ea typeface="华文黑体"/>
              </a:rPr>
              <a:t>只是依据过去的习惯或者参考竞争对手的做法</a:t>
            </a:r>
            <a:r>
              <a:rPr lang="en-US" altLang="zh-CN" sz="2000" dirty="0">
                <a:latin typeface="华文黑体"/>
                <a:ea typeface="华文黑体"/>
              </a:rPr>
              <a:t>.</a:t>
            </a:r>
          </a:p>
        </p:txBody>
      </p:sp>
    </p:spTree>
    <p:extLst>
      <p:ext uri="{BB962C8B-B14F-4D97-AF65-F5344CB8AC3E}">
        <p14:creationId xmlns:p14="http://schemas.microsoft.com/office/powerpoint/2010/main" val="968135319"/>
      </p:ext>
    </p:extLst>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p:cNvSpPr/>
          <p:nvPr/>
        </p:nvSpPr>
        <p:spPr>
          <a:xfrm>
            <a:off x="418703" y="33866"/>
            <a:ext cx="5519460" cy="584776"/>
          </a:xfrm>
          <a:prstGeom prst="rect">
            <a:avLst/>
          </a:prstGeom>
        </p:spPr>
        <p:txBody>
          <a:bodyPr wrap="none">
            <a:spAutoFit/>
          </a:bodyPr>
          <a:lstStyle/>
          <a:p>
            <a:r>
              <a:rPr lang="zh-CN" altLang="en-US" sz="3200" b="1" dirty="0">
                <a:solidFill>
                  <a:srgbClr val="17695D"/>
                </a:solidFill>
                <a:latin typeface="微软雅黑" panose="020B0503020204020204" pitchFamily="34" charset="-122"/>
                <a:ea typeface="微软雅黑" panose="020B0503020204020204" pitchFamily="34" charset="-122"/>
              </a:rPr>
              <a:t>制订整体促销预算和促销组合</a:t>
            </a:r>
          </a:p>
        </p:txBody>
      </p:sp>
      <p:grpSp>
        <p:nvGrpSpPr>
          <p:cNvPr id="3" name="组合 2"/>
          <p:cNvGrpSpPr/>
          <p:nvPr/>
        </p:nvGrpSpPr>
        <p:grpSpPr>
          <a:xfrm>
            <a:off x="-10885" y="144693"/>
            <a:ext cx="283029" cy="402896"/>
            <a:chOff x="-10886" y="525690"/>
            <a:chExt cx="283029" cy="402896"/>
          </a:xfrm>
        </p:grpSpPr>
        <p:pic>
          <p:nvPicPr>
            <p:cNvPr id="4" name="图片 3"/>
            <p:cNvPicPr>
              <a:picLocks noChangeAspect="1"/>
            </p:cNvPicPr>
            <p:nvPr/>
          </p:nvPicPr>
          <p:blipFill rotWithShape="1">
            <a:blip r:embed="rId3"/>
            <a:srcRect l="7026" t="47619" r="90287" b="37566"/>
            <a:stretch>
              <a:fillRect/>
            </a:stretch>
          </p:blipFill>
          <p:spPr>
            <a:xfrm>
              <a:off x="-10886" y="525690"/>
              <a:ext cx="283029" cy="402896"/>
            </a:xfrm>
            <a:prstGeom prst="rect">
              <a:avLst/>
            </a:prstGeom>
          </p:spPr>
        </p:pic>
        <p:sp>
          <p:nvSpPr>
            <p:cNvPr id="63" name="Freeform 5"/>
            <p:cNvSpPr/>
            <p:nvPr/>
          </p:nvSpPr>
          <p:spPr bwMode="auto">
            <a:xfrm>
              <a:off x="20276" y="637025"/>
              <a:ext cx="221544" cy="222748"/>
            </a:xfrm>
            <a:custGeom>
              <a:avLst/>
              <a:gdLst>
                <a:gd name="T0" fmla="*/ 348 w 407"/>
                <a:gd name="T1" fmla="*/ 0 h 407"/>
                <a:gd name="T2" fmla="*/ 407 w 407"/>
                <a:gd name="T3" fmla="*/ 0 h 407"/>
                <a:gd name="T4" fmla="*/ 407 w 407"/>
                <a:gd name="T5" fmla="*/ 407 h 407"/>
                <a:gd name="T6" fmla="*/ 0 w 407"/>
                <a:gd name="T7" fmla="*/ 407 h 407"/>
                <a:gd name="T8" fmla="*/ 0 w 407"/>
                <a:gd name="T9" fmla="*/ 354 h 407"/>
                <a:gd name="T10" fmla="*/ 307 w 407"/>
                <a:gd name="T11" fmla="*/ 354 h 407"/>
                <a:gd name="T12" fmla="*/ 1 w 407"/>
                <a:gd name="T13" fmla="*/ 47 h 407"/>
                <a:gd name="T14" fmla="*/ 43 w 407"/>
                <a:gd name="T15" fmla="*/ 5 h 407"/>
                <a:gd name="T16" fmla="*/ 348 w 407"/>
                <a:gd name="T17" fmla="*/ 310 h 407"/>
                <a:gd name="T18" fmla="*/ 348 w 407"/>
                <a:gd name="T19" fmla="*/ 0 h 4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07" h="407">
                  <a:moveTo>
                    <a:pt x="348" y="0"/>
                  </a:moveTo>
                  <a:lnTo>
                    <a:pt x="407" y="0"/>
                  </a:lnTo>
                  <a:lnTo>
                    <a:pt x="407" y="407"/>
                  </a:lnTo>
                  <a:lnTo>
                    <a:pt x="0" y="407"/>
                  </a:lnTo>
                  <a:lnTo>
                    <a:pt x="0" y="354"/>
                  </a:lnTo>
                  <a:lnTo>
                    <a:pt x="307" y="354"/>
                  </a:lnTo>
                  <a:lnTo>
                    <a:pt x="1" y="47"/>
                  </a:lnTo>
                  <a:lnTo>
                    <a:pt x="43" y="5"/>
                  </a:lnTo>
                  <a:lnTo>
                    <a:pt x="348" y="310"/>
                  </a:lnTo>
                  <a:lnTo>
                    <a:pt x="348" y="0"/>
                  </a:lnTo>
                  <a:close/>
                </a:path>
              </a:pathLst>
            </a:custGeom>
            <a:solidFill>
              <a:schemeClr val="bg1"/>
            </a:solidFill>
            <a:ln>
              <a:noFill/>
            </a:ln>
          </p:spPr>
          <p:txBody>
            <a:bodyPr vert="horz" wrap="square" lIns="67470" tIns="33735" rIns="67470" bIns="33735" numCol="1" anchor="t" anchorCtr="0" compatLnSpc="1"/>
            <a:lstStyle/>
            <a:p>
              <a:endParaRPr lang="zh-CN" altLang="en-US"/>
            </a:p>
          </p:txBody>
        </p:sp>
      </p:grpSp>
      <p:sp>
        <p:nvSpPr>
          <p:cNvPr id="5" name="文本框 4"/>
          <p:cNvSpPr txBox="1"/>
          <p:nvPr/>
        </p:nvSpPr>
        <p:spPr>
          <a:xfrm>
            <a:off x="254001" y="605807"/>
            <a:ext cx="8754532" cy="3539430"/>
          </a:xfrm>
          <a:prstGeom prst="rect">
            <a:avLst/>
          </a:prstGeom>
          <a:noFill/>
        </p:spPr>
        <p:txBody>
          <a:bodyPr wrap="square" rtlCol="0">
            <a:spAutoFit/>
          </a:bodyPr>
          <a:lstStyle/>
          <a:p>
            <a:r>
              <a:rPr lang="zh-CN" altLang="en-US" sz="2400" dirty="0">
                <a:latin typeface="华文黑体"/>
                <a:ea typeface="华文黑体"/>
              </a:rPr>
              <a:t>一、制订总体促销预算</a:t>
            </a:r>
          </a:p>
          <a:p>
            <a:pPr indent="439738"/>
            <a:endParaRPr lang="en-US" altLang="zh-CN" sz="2000" dirty="0" smtClean="0">
              <a:latin typeface="华文黑体"/>
              <a:ea typeface="华文黑体"/>
            </a:endParaRPr>
          </a:p>
          <a:p>
            <a:pPr indent="541338"/>
            <a:r>
              <a:rPr lang="en-US" altLang="zh-CN" sz="2000" dirty="0">
                <a:latin typeface="华文黑体"/>
                <a:ea typeface="华文黑体"/>
              </a:rPr>
              <a:t>(</a:t>
            </a:r>
            <a:r>
              <a:rPr lang="zh-CN" altLang="en-US" sz="2000" dirty="0">
                <a:latin typeface="华文黑体"/>
                <a:ea typeface="华文黑体"/>
              </a:rPr>
              <a:t>三</a:t>
            </a:r>
            <a:r>
              <a:rPr lang="en-US" altLang="zh-CN" sz="2000" dirty="0">
                <a:latin typeface="华文黑体"/>
                <a:ea typeface="华文黑体"/>
              </a:rPr>
              <a:t>)</a:t>
            </a:r>
            <a:r>
              <a:rPr lang="zh-CN" altLang="en-US" sz="2000" dirty="0">
                <a:latin typeface="华文黑体"/>
                <a:ea typeface="华文黑体"/>
              </a:rPr>
              <a:t>竞争均势法</a:t>
            </a:r>
          </a:p>
          <a:p>
            <a:pPr indent="541338"/>
            <a:r>
              <a:rPr lang="zh-CN" altLang="en-US" sz="2000" dirty="0">
                <a:latin typeface="华文黑体"/>
                <a:ea typeface="华文黑体"/>
              </a:rPr>
              <a:t>竞争均势法是根据竞争对手的促销费用水平制订本公司的促销预算</a:t>
            </a:r>
            <a:r>
              <a:rPr lang="en-US" altLang="zh-CN" sz="2000" dirty="0">
                <a:latin typeface="华文黑体"/>
                <a:ea typeface="华文黑体"/>
              </a:rPr>
              <a:t>.</a:t>
            </a:r>
            <a:r>
              <a:rPr lang="zh-CN" altLang="en-US" sz="2000" dirty="0" smtClean="0">
                <a:latin typeface="华文黑体"/>
                <a:ea typeface="华文黑体"/>
              </a:rPr>
              <a:t>他们密切注意竞争对</a:t>
            </a:r>
            <a:r>
              <a:rPr lang="zh-CN" altLang="en-US" sz="2000" dirty="0">
                <a:latin typeface="华文黑体"/>
                <a:ea typeface="华文黑体"/>
              </a:rPr>
              <a:t>手的广告</a:t>
            </a:r>
            <a:r>
              <a:rPr lang="en-US" altLang="zh-CN" sz="2000" dirty="0">
                <a:latin typeface="华文黑体"/>
                <a:ea typeface="华文黑体"/>
              </a:rPr>
              <a:t>,</a:t>
            </a:r>
            <a:r>
              <a:rPr lang="zh-CN" altLang="en-US" sz="2000" dirty="0">
                <a:latin typeface="华文黑体"/>
                <a:ea typeface="华文黑体"/>
              </a:rPr>
              <a:t>或者从出版物或行业协会那里弄到本行业的促销费用估算</a:t>
            </a:r>
            <a:r>
              <a:rPr lang="en-US" altLang="zh-CN" sz="2000" dirty="0">
                <a:latin typeface="华文黑体"/>
                <a:ea typeface="华文黑体"/>
              </a:rPr>
              <a:t>,</a:t>
            </a:r>
            <a:r>
              <a:rPr lang="zh-CN" altLang="en-US" sz="2000" dirty="0">
                <a:latin typeface="华文黑体"/>
                <a:ea typeface="华文黑体"/>
              </a:rPr>
              <a:t>然后再根据</a:t>
            </a:r>
            <a:r>
              <a:rPr lang="zh-CN" altLang="en-US" sz="2000" dirty="0" smtClean="0">
                <a:latin typeface="华文黑体"/>
                <a:ea typeface="华文黑体"/>
              </a:rPr>
              <a:t>本行业</a:t>
            </a:r>
            <a:r>
              <a:rPr lang="zh-CN" altLang="en-US" sz="2000" dirty="0">
                <a:latin typeface="华文黑体"/>
                <a:ea typeface="华文黑体"/>
              </a:rPr>
              <a:t>的平均水平制订预算</a:t>
            </a:r>
            <a:r>
              <a:rPr lang="en-US" altLang="zh-CN" sz="2000" dirty="0">
                <a:latin typeface="华文黑体"/>
                <a:ea typeface="华文黑体"/>
              </a:rPr>
              <a:t>.</a:t>
            </a:r>
          </a:p>
          <a:p>
            <a:pPr indent="541338"/>
            <a:r>
              <a:rPr lang="zh-CN" altLang="en-US" sz="2000" dirty="0">
                <a:latin typeface="华文黑体"/>
                <a:ea typeface="华文黑体"/>
              </a:rPr>
              <a:t>采用竞争均势法的理由有两个</a:t>
            </a:r>
            <a:r>
              <a:rPr lang="en-US" altLang="zh-CN" sz="2000" dirty="0">
                <a:latin typeface="华文黑体"/>
                <a:ea typeface="华文黑体"/>
              </a:rPr>
              <a:t>:</a:t>
            </a:r>
            <a:r>
              <a:rPr lang="zh-CN" altLang="en-US" sz="2000" dirty="0">
                <a:latin typeface="华文黑体"/>
                <a:ea typeface="华文黑体"/>
              </a:rPr>
              <a:t>第一</a:t>
            </a:r>
            <a:r>
              <a:rPr lang="en-US" altLang="zh-CN" sz="2000" dirty="0">
                <a:latin typeface="华文黑体"/>
                <a:ea typeface="华文黑体"/>
              </a:rPr>
              <a:t>,</a:t>
            </a:r>
            <a:r>
              <a:rPr lang="zh-CN" altLang="en-US" sz="2000" dirty="0">
                <a:latin typeface="华文黑体"/>
                <a:ea typeface="华文黑体"/>
              </a:rPr>
              <a:t>对手的预算水平代表本行业的智慧</a:t>
            </a:r>
            <a:r>
              <a:rPr lang="en-US" altLang="zh-CN" sz="2000" dirty="0">
                <a:latin typeface="华文黑体"/>
                <a:ea typeface="华文黑体"/>
              </a:rPr>
              <a:t>.</a:t>
            </a:r>
            <a:r>
              <a:rPr lang="zh-CN" altLang="en-US" sz="2000" dirty="0">
                <a:latin typeface="华文黑体"/>
                <a:ea typeface="华文黑体"/>
              </a:rPr>
              <a:t>第二</a:t>
            </a:r>
            <a:r>
              <a:rPr lang="en-US" altLang="zh-CN" sz="2000" dirty="0">
                <a:latin typeface="华文黑体"/>
                <a:ea typeface="华文黑体"/>
              </a:rPr>
              <a:t>,</a:t>
            </a:r>
            <a:r>
              <a:rPr lang="zh-CN" altLang="en-US" sz="2000" dirty="0" smtClean="0">
                <a:latin typeface="华文黑体"/>
                <a:ea typeface="华文黑体"/>
              </a:rPr>
              <a:t>一样的花销可防止促销大战</a:t>
            </a:r>
            <a:r>
              <a:rPr lang="en-US" altLang="zh-CN" sz="2000" dirty="0">
                <a:latin typeface="华文黑体"/>
                <a:ea typeface="华文黑体"/>
              </a:rPr>
              <a:t>.</a:t>
            </a:r>
            <a:r>
              <a:rPr lang="zh-CN" altLang="en-US" sz="2000" dirty="0">
                <a:latin typeface="华文黑体"/>
                <a:ea typeface="华文黑体"/>
              </a:rPr>
              <a:t>其实两个理由都是错误的</a:t>
            </a:r>
            <a:r>
              <a:rPr lang="en-US" altLang="zh-CN" sz="2000" dirty="0">
                <a:latin typeface="华文黑体"/>
                <a:ea typeface="华文黑体"/>
              </a:rPr>
              <a:t>.</a:t>
            </a:r>
            <a:r>
              <a:rPr lang="zh-CN" altLang="en-US" sz="2000" dirty="0">
                <a:latin typeface="华文黑体"/>
                <a:ea typeface="华文黑体"/>
              </a:rPr>
              <a:t>没有理由可以相信对手比</a:t>
            </a:r>
            <a:r>
              <a:rPr lang="zh-CN" altLang="en-US" sz="2000" dirty="0" smtClean="0">
                <a:latin typeface="华文黑体"/>
                <a:ea typeface="华文黑体"/>
              </a:rPr>
              <a:t>公司本身更清楚公司应花费</a:t>
            </a:r>
            <a:r>
              <a:rPr lang="zh-CN" altLang="en-US" sz="2000" dirty="0">
                <a:latin typeface="华文黑体"/>
                <a:ea typeface="华文黑体"/>
              </a:rPr>
              <a:t>多少成本用于促销</a:t>
            </a:r>
            <a:r>
              <a:rPr lang="en-US" altLang="zh-CN" sz="2000" dirty="0">
                <a:latin typeface="华文黑体"/>
                <a:ea typeface="华文黑体"/>
              </a:rPr>
              <a:t>.</a:t>
            </a:r>
            <a:r>
              <a:rPr lang="zh-CN" altLang="en-US" sz="2000" dirty="0">
                <a:latin typeface="华文黑体"/>
                <a:ea typeface="华文黑体"/>
              </a:rPr>
              <a:t>各个公司情况大不相同</a:t>
            </a:r>
            <a:r>
              <a:rPr lang="en-US" altLang="zh-CN" sz="2000" dirty="0">
                <a:latin typeface="华文黑体"/>
                <a:ea typeface="华文黑体"/>
              </a:rPr>
              <a:t>,</a:t>
            </a:r>
            <a:r>
              <a:rPr lang="zh-CN" altLang="en-US" sz="2000" dirty="0">
                <a:latin typeface="华文黑体"/>
                <a:ea typeface="华文黑体"/>
              </a:rPr>
              <a:t>都有各自不同的促销需要</a:t>
            </a:r>
            <a:r>
              <a:rPr lang="en-US" altLang="zh-CN" sz="2000" dirty="0" smtClean="0">
                <a:latin typeface="华文黑体"/>
                <a:ea typeface="华文黑体"/>
              </a:rPr>
              <a:t>.</a:t>
            </a:r>
            <a:r>
              <a:rPr lang="zh-CN" altLang="en-US" sz="2000" dirty="0" smtClean="0">
                <a:latin typeface="华文黑体"/>
                <a:ea typeface="华文黑体"/>
              </a:rPr>
              <a:t>最后</a:t>
            </a:r>
            <a:r>
              <a:rPr lang="en-US" altLang="zh-CN" sz="2000" dirty="0">
                <a:latin typeface="华文黑体"/>
                <a:ea typeface="华文黑体"/>
              </a:rPr>
              <a:t>,</a:t>
            </a:r>
            <a:r>
              <a:rPr lang="zh-CN" altLang="en-US" sz="2000" dirty="0">
                <a:latin typeface="华文黑体"/>
                <a:ea typeface="华文黑体"/>
              </a:rPr>
              <a:t>目前并没有确切的证据可以证明根据竞争对手做出的预算可以防止促销大战</a:t>
            </a:r>
            <a:r>
              <a:rPr lang="en-US" altLang="zh-CN" sz="2000" dirty="0">
                <a:latin typeface="华文黑体"/>
                <a:ea typeface="华文黑体"/>
              </a:rPr>
              <a:t>.</a:t>
            </a:r>
          </a:p>
        </p:txBody>
      </p:sp>
    </p:spTree>
    <p:extLst>
      <p:ext uri="{BB962C8B-B14F-4D97-AF65-F5344CB8AC3E}">
        <p14:creationId xmlns:p14="http://schemas.microsoft.com/office/powerpoint/2010/main" val="1327527558"/>
      </p:ext>
    </p:extLst>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p:cNvSpPr/>
          <p:nvPr/>
        </p:nvSpPr>
        <p:spPr>
          <a:xfrm>
            <a:off x="418703" y="33866"/>
            <a:ext cx="5519460" cy="584776"/>
          </a:xfrm>
          <a:prstGeom prst="rect">
            <a:avLst/>
          </a:prstGeom>
        </p:spPr>
        <p:txBody>
          <a:bodyPr wrap="none">
            <a:spAutoFit/>
          </a:bodyPr>
          <a:lstStyle/>
          <a:p>
            <a:r>
              <a:rPr lang="zh-CN" altLang="en-US" sz="3200" b="1" dirty="0">
                <a:solidFill>
                  <a:srgbClr val="17695D"/>
                </a:solidFill>
                <a:latin typeface="微软雅黑" panose="020B0503020204020204" pitchFamily="34" charset="-122"/>
                <a:ea typeface="微软雅黑" panose="020B0503020204020204" pitchFamily="34" charset="-122"/>
              </a:rPr>
              <a:t>制订整体促销预算和促销组合</a:t>
            </a:r>
          </a:p>
        </p:txBody>
      </p:sp>
      <p:grpSp>
        <p:nvGrpSpPr>
          <p:cNvPr id="3" name="组合 2"/>
          <p:cNvGrpSpPr/>
          <p:nvPr/>
        </p:nvGrpSpPr>
        <p:grpSpPr>
          <a:xfrm>
            <a:off x="-10885" y="144693"/>
            <a:ext cx="283029" cy="402896"/>
            <a:chOff x="-10886" y="525690"/>
            <a:chExt cx="283029" cy="402896"/>
          </a:xfrm>
        </p:grpSpPr>
        <p:pic>
          <p:nvPicPr>
            <p:cNvPr id="4" name="图片 3"/>
            <p:cNvPicPr>
              <a:picLocks noChangeAspect="1"/>
            </p:cNvPicPr>
            <p:nvPr/>
          </p:nvPicPr>
          <p:blipFill rotWithShape="1">
            <a:blip r:embed="rId3"/>
            <a:srcRect l="7026" t="47619" r="90287" b="37566"/>
            <a:stretch>
              <a:fillRect/>
            </a:stretch>
          </p:blipFill>
          <p:spPr>
            <a:xfrm>
              <a:off x="-10886" y="525690"/>
              <a:ext cx="283029" cy="402896"/>
            </a:xfrm>
            <a:prstGeom prst="rect">
              <a:avLst/>
            </a:prstGeom>
          </p:spPr>
        </p:pic>
        <p:sp>
          <p:nvSpPr>
            <p:cNvPr id="63" name="Freeform 5"/>
            <p:cNvSpPr/>
            <p:nvPr/>
          </p:nvSpPr>
          <p:spPr bwMode="auto">
            <a:xfrm>
              <a:off x="20276" y="637025"/>
              <a:ext cx="221544" cy="222748"/>
            </a:xfrm>
            <a:custGeom>
              <a:avLst/>
              <a:gdLst>
                <a:gd name="T0" fmla="*/ 348 w 407"/>
                <a:gd name="T1" fmla="*/ 0 h 407"/>
                <a:gd name="T2" fmla="*/ 407 w 407"/>
                <a:gd name="T3" fmla="*/ 0 h 407"/>
                <a:gd name="T4" fmla="*/ 407 w 407"/>
                <a:gd name="T5" fmla="*/ 407 h 407"/>
                <a:gd name="T6" fmla="*/ 0 w 407"/>
                <a:gd name="T7" fmla="*/ 407 h 407"/>
                <a:gd name="T8" fmla="*/ 0 w 407"/>
                <a:gd name="T9" fmla="*/ 354 h 407"/>
                <a:gd name="T10" fmla="*/ 307 w 407"/>
                <a:gd name="T11" fmla="*/ 354 h 407"/>
                <a:gd name="T12" fmla="*/ 1 w 407"/>
                <a:gd name="T13" fmla="*/ 47 h 407"/>
                <a:gd name="T14" fmla="*/ 43 w 407"/>
                <a:gd name="T15" fmla="*/ 5 h 407"/>
                <a:gd name="T16" fmla="*/ 348 w 407"/>
                <a:gd name="T17" fmla="*/ 310 h 407"/>
                <a:gd name="T18" fmla="*/ 348 w 407"/>
                <a:gd name="T19" fmla="*/ 0 h 4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07" h="407">
                  <a:moveTo>
                    <a:pt x="348" y="0"/>
                  </a:moveTo>
                  <a:lnTo>
                    <a:pt x="407" y="0"/>
                  </a:lnTo>
                  <a:lnTo>
                    <a:pt x="407" y="407"/>
                  </a:lnTo>
                  <a:lnTo>
                    <a:pt x="0" y="407"/>
                  </a:lnTo>
                  <a:lnTo>
                    <a:pt x="0" y="354"/>
                  </a:lnTo>
                  <a:lnTo>
                    <a:pt x="307" y="354"/>
                  </a:lnTo>
                  <a:lnTo>
                    <a:pt x="1" y="47"/>
                  </a:lnTo>
                  <a:lnTo>
                    <a:pt x="43" y="5"/>
                  </a:lnTo>
                  <a:lnTo>
                    <a:pt x="348" y="310"/>
                  </a:lnTo>
                  <a:lnTo>
                    <a:pt x="348" y="0"/>
                  </a:lnTo>
                  <a:close/>
                </a:path>
              </a:pathLst>
            </a:custGeom>
            <a:solidFill>
              <a:schemeClr val="bg1"/>
            </a:solidFill>
            <a:ln>
              <a:noFill/>
            </a:ln>
          </p:spPr>
          <p:txBody>
            <a:bodyPr vert="horz" wrap="square" lIns="67470" tIns="33735" rIns="67470" bIns="33735" numCol="1" anchor="t" anchorCtr="0" compatLnSpc="1"/>
            <a:lstStyle/>
            <a:p>
              <a:endParaRPr lang="zh-CN" altLang="en-US"/>
            </a:p>
          </p:txBody>
        </p:sp>
      </p:grpSp>
      <p:sp>
        <p:nvSpPr>
          <p:cNvPr id="5" name="文本框 4"/>
          <p:cNvSpPr txBox="1"/>
          <p:nvPr/>
        </p:nvSpPr>
        <p:spPr>
          <a:xfrm>
            <a:off x="254001" y="605807"/>
            <a:ext cx="8754532" cy="3847207"/>
          </a:xfrm>
          <a:prstGeom prst="rect">
            <a:avLst/>
          </a:prstGeom>
          <a:noFill/>
        </p:spPr>
        <p:txBody>
          <a:bodyPr wrap="square" rtlCol="0">
            <a:spAutoFit/>
          </a:bodyPr>
          <a:lstStyle/>
          <a:p>
            <a:r>
              <a:rPr lang="zh-CN" altLang="en-US" sz="2400" dirty="0">
                <a:latin typeface="华文黑体"/>
                <a:ea typeface="华文黑体"/>
              </a:rPr>
              <a:t>一、制订总体促销预算</a:t>
            </a:r>
          </a:p>
          <a:p>
            <a:pPr indent="439738"/>
            <a:endParaRPr lang="en-US" altLang="zh-CN" sz="2000" dirty="0" smtClean="0">
              <a:latin typeface="华文黑体"/>
              <a:ea typeface="华文黑体"/>
            </a:endParaRPr>
          </a:p>
          <a:p>
            <a:pPr indent="541338"/>
            <a:r>
              <a:rPr lang="en-US" altLang="zh-CN" sz="2000" dirty="0">
                <a:latin typeface="黑体"/>
                <a:ea typeface="黑体"/>
              </a:rPr>
              <a:t>(</a:t>
            </a:r>
            <a:r>
              <a:rPr lang="zh-CN" altLang="en-US" sz="2000" dirty="0">
                <a:latin typeface="黑体"/>
                <a:ea typeface="黑体"/>
              </a:rPr>
              <a:t>四</a:t>
            </a:r>
            <a:r>
              <a:rPr lang="en-US" altLang="zh-CN" sz="2000" dirty="0">
                <a:latin typeface="黑体"/>
                <a:ea typeface="黑体"/>
              </a:rPr>
              <a:t>)</a:t>
            </a:r>
            <a:r>
              <a:rPr lang="zh-CN" altLang="en-US" sz="2000" dirty="0">
                <a:latin typeface="黑体"/>
                <a:ea typeface="黑体"/>
              </a:rPr>
              <a:t>目标任务法</a:t>
            </a:r>
          </a:p>
          <a:p>
            <a:pPr indent="541338"/>
            <a:r>
              <a:rPr lang="zh-CN" altLang="en-US" sz="2000" dirty="0">
                <a:latin typeface="黑体"/>
                <a:ea typeface="黑体"/>
              </a:rPr>
              <a:t>最合乎逻辑的预算制订方法是目标任务法</a:t>
            </a:r>
            <a:r>
              <a:rPr lang="en-US" altLang="zh-CN" sz="2000" dirty="0">
                <a:latin typeface="黑体"/>
                <a:ea typeface="黑体"/>
              </a:rPr>
              <a:t>,</a:t>
            </a:r>
            <a:r>
              <a:rPr lang="zh-CN" altLang="en-US" sz="2000" dirty="0">
                <a:latin typeface="黑体"/>
                <a:ea typeface="黑体"/>
              </a:rPr>
              <a:t>即根据运用促销所想达到的</a:t>
            </a:r>
            <a:r>
              <a:rPr lang="zh-CN" altLang="en-US" sz="2000" dirty="0" smtClean="0">
                <a:latin typeface="黑体"/>
                <a:ea typeface="黑体"/>
              </a:rPr>
              <a:t>目标来制订促销预算</a:t>
            </a:r>
            <a:r>
              <a:rPr lang="en-US" altLang="zh-CN" sz="2000" dirty="0">
                <a:latin typeface="黑体"/>
                <a:ea typeface="黑体"/>
              </a:rPr>
              <a:t>.</a:t>
            </a:r>
            <a:r>
              <a:rPr lang="zh-CN" altLang="en-US" sz="2000" dirty="0">
                <a:latin typeface="黑体"/>
                <a:ea typeface="黑体"/>
              </a:rPr>
              <a:t>这种预算法包括明确促销目标、确定所需任务、估计完成任务的成本</a:t>
            </a:r>
            <a:r>
              <a:rPr lang="en-US" altLang="zh-CN" sz="2000" dirty="0">
                <a:latin typeface="黑体"/>
                <a:ea typeface="黑体"/>
              </a:rPr>
              <a:t>.</a:t>
            </a:r>
            <a:r>
              <a:rPr lang="zh-CN" altLang="en-US" sz="2000" dirty="0">
                <a:latin typeface="黑体"/>
                <a:ea typeface="黑体"/>
              </a:rPr>
              <a:t>这些</a:t>
            </a:r>
            <a:r>
              <a:rPr lang="zh-CN" altLang="en-US" sz="2000" dirty="0" smtClean="0">
                <a:latin typeface="黑体"/>
                <a:ea typeface="黑体"/>
              </a:rPr>
              <a:t>成本之和就</a:t>
            </a:r>
            <a:r>
              <a:rPr lang="zh-CN" altLang="en-US" sz="2000" dirty="0">
                <a:latin typeface="黑体"/>
                <a:ea typeface="黑体"/>
              </a:rPr>
              <a:t>是所得到的促销预算</a:t>
            </a:r>
            <a:r>
              <a:rPr lang="en-US" altLang="zh-CN" sz="2000" dirty="0">
                <a:latin typeface="黑体"/>
                <a:ea typeface="黑体"/>
              </a:rPr>
              <a:t>.</a:t>
            </a:r>
          </a:p>
          <a:p>
            <a:pPr indent="541338"/>
            <a:r>
              <a:rPr lang="zh-CN" altLang="en-US" sz="2000" dirty="0">
                <a:latin typeface="黑体"/>
                <a:ea typeface="黑体"/>
              </a:rPr>
              <a:t>目标任务法迫使管理人员研究出所花费成本与促销结果之间的关系的假定</a:t>
            </a:r>
            <a:r>
              <a:rPr lang="en-US" altLang="zh-CN" sz="2000" dirty="0">
                <a:latin typeface="黑体"/>
                <a:ea typeface="黑体"/>
              </a:rPr>
              <a:t>.</a:t>
            </a:r>
            <a:r>
              <a:rPr lang="zh-CN" altLang="en-US" sz="2000" dirty="0" smtClean="0">
                <a:latin typeface="黑体"/>
                <a:ea typeface="黑体"/>
              </a:rPr>
              <a:t>但是这也是最难运</a:t>
            </a:r>
            <a:r>
              <a:rPr lang="zh-CN" altLang="en-US" sz="2000" dirty="0">
                <a:latin typeface="黑体"/>
                <a:ea typeface="黑体"/>
              </a:rPr>
              <a:t>用的方法</a:t>
            </a:r>
            <a:r>
              <a:rPr lang="en-US" altLang="zh-CN" sz="2000" dirty="0">
                <a:latin typeface="黑体"/>
                <a:ea typeface="黑体"/>
              </a:rPr>
              <a:t>,</a:t>
            </a:r>
            <a:r>
              <a:rPr lang="zh-CN" altLang="en-US" sz="2000" dirty="0">
                <a:latin typeface="黑体"/>
                <a:ea typeface="黑体"/>
              </a:rPr>
              <a:t>难点在于什么具体任务可达到什么具体目的</a:t>
            </a:r>
            <a:r>
              <a:rPr lang="en-US" altLang="zh-CN" sz="2000" dirty="0">
                <a:latin typeface="黑体"/>
                <a:ea typeface="黑体"/>
              </a:rPr>
              <a:t>.</a:t>
            </a:r>
            <a:r>
              <a:rPr lang="zh-CN" altLang="en-US" sz="2000" dirty="0">
                <a:latin typeface="黑体"/>
                <a:ea typeface="黑体"/>
              </a:rPr>
              <a:t>例如</a:t>
            </a:r>
            <a:r>
              <a:rPr lang="en-US" altLang="zh-CN" sz="2000" dirty="0">
                <a:latin typeface="黑体"/>
                <a:ea typeface="黑体"/>
              </a:rPr>
              <a:t>,</a:t>
            </a:r>
            <a:r>
              <a:rPr lang="zh-CN" altLang="en-US" sz="2000" dirty="0" smtClean="0">
                <a:latin typeface="黑体"/>
                <a:ea typeface="黑体"/>
              </a:rPr>
              <a:t>假设一家电子数码产品公司要为它</a:t>
            </a:r>
            <a:r>
              <a:rPr lang="zh-CN" altLang="en-US" sz="2000" dirty="0">
                <a:latin typeface="黑体"/>
                <a:ea typeface="黑体"/>
              </a:rPr>
              <a:t>的最新型数码相机在６个月的试销期内建立９５％的知晓度</a:t>
            </a:r>
            <a:r>
              <a:rPr lang="en-US" altLang="zh-CN" sz="2000" dirty="0">
                <a:latin typeface="黑体"/>
                <a:ea typeface="黑体"/>
              </a:rPr>
              <a:t>,</a:t>
            </a:r>
            <a:r>
              <a:rPr lang="zh-CN" altLang="en-US" sz="2000" dirty="0" smtClean="0">
                <a:latin typeface="黑体"/>
                <a:ea typeface="黑体"/>
              </a:rPr>
              <a:t>它应当运用怎样</a:t>
            </a:r>
            <a:r>
              <a:rPr lang="zh-CN" altLang="en-US" sz="2000" dirty="0">
                <a:latin typeface="黑体"/>
                <a:ea typeface="黑体"/>
              </a:rPr>
              <a:t>具体的广告信息和媒体计划表才能达到这一目标呢</a:t>
            </a:r>
            <a:r>
              <a:rPr lang="en-US" altLang="zh-CN" sz="2000" dirty="0">
                <a:latin typeface="黑体"/>
                <a:ea typeface="黑体"/>
              </a:rPr>
              <a:t>? </a:t>
            </a:r>
            <a:r>
              <a:rPr lang="zh-CN" altLang="en-US" sz="2000" dirty="0" smtClean="0">
                <a:latin typeface="黑体"/>
                <a:ea typeface="黑体"/>
              </a:rPr>
              <a:t>这些信息和媒体计划表需要花多少钱</a:t>
            </a:r>
            <a:r>
              <a:rPr lang="en-US" altLang="zh-CN" sz="2000" dirty="0">
                <a:latin typeface="黑体"/>
                <a:ea typeface="黑体"/>
              </a:rPr>
              <a:t>? </a:t>
            </a:r>
            <a:r>
              <a:rPr lang="zh-CN" altLang="en-US" sz="2000" dirty="0">
                <a:latin typeface="黑体"/>
                <a:ea typeface="黑体"/>
              </a:rPr>
              <a:t>尽管这些问题很难找到答案</a:t>
            </a:r>
            <a:r>
              <a:rPr lang="en-US" altLang="zh-CN" sz="2000" dirty="0">
                <a:latin typeface="黑体"/>
                <a:ea typeface="黑体"/>
              </a:rPr>
              <a:t>,</a:t>
            </a:r>
            <a:r>
              <a:rPr lang="zh-CN" altLang="en-US" sz="2000" dirty="0">
                <a:latin typeface="黑体"/>
                <a:ea typeface="黑体"/>
              </a:rPr>
              <a:t>但电子数码产品公司的管理人员必须考虑这些问题</a:t>
            </a:r>
            <a:r>
              <a:rPr lang="en-US" altLang="zh-CN" sz="2000" dirty="0">
                <a:latin typeface="黑体"/>
                <a:ea typeface="黑体"/>
              </a:rPr>
              <a:t>.</a:t>
            </a:r>
          </a:p>
        </p:txBody>
      </p:sp>
    </p:spTree>
    <p:extLst>
      <p:ext uri="{BB962C8B-B14F-4D97-AF65-F5344CB8AC3E}">
        <p14:creationId xmlns:p14="http://schemas.microsoft.com/office/powerpoint/2010/main" val="2046061142"/>
      </p:ext>
    </p:extLst>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p:cNvSpPr/>
          <p:nvPr/>
        </p:nvSpPr>
        <p:spPr>
          <a:xfrm>
            <a:off x="418703" y="33866"/>
            <a:ext cx="5519460" cy="584776"/>
          </a:xfrm>
          <a:prstGeom prst="rect">
            <a:avLst/>
          </a:prstGeom>
        </p:spPr>
        <p:txBody>
          <a:bodyPr wrap="none">
            <a:spAutoFit/>
          </a:bodyPr>
          <a:lstStyle/>
          <a:p>
            <a:r>
              <a:rPr lang="zh-CN" altLang="en-US" sz="3200" b="1" dirty="0">
                <a:solidFill>
                  <a:srgbClr val="17695D"/>
                </a:solidFill>
                <a:latin typeface="微软雅黑" panose="020B0503020204020204" pitchFamily="34" charset="-122"/>
                <a:ea typeface="微软雅黑" panose="020B0503020204020204" pitchFamily="34" charset="-122"/>
              </a:rPr>
              <a:t>制订整体促销预算和促销组合</a:t>
            </a:r>
          </a:p>
        </p:txBody>
      </p:sp>
      <p:grpSp>
        <p:nvGrpSpPr>
          <p:cNvPr id="3" name="组合 2"/>
          <p:cNvGrpSpPr/>
          <p:nvPr/>
        </p:nvGrpSpPr>
        <p:grpSpPr>
          <a:xfrm>
            <a:off x="-10885" y="144693"/>
            <a:ext cx="283029" cy="402896"/>
            <a:chOff x="-10886" y="525690"/>
            <a:chExt cx="283029" cy="402896"/>
          </a:xfrm>
        </p:grpSpPr>
        <p:pic>
          <p:nvPicPr>
            <p:cNvPr id="4" name="图片 3"/>
            <p:cNvPicPr>
              <a:picLocks noChangeAspect="1"/>
            </p:cNvPicPr>
            <p:nvPr/>
          </p:nvPicPr>
          <p:blipFill rotWithShape="1">
            <a:blip r:embed="rId3"/>
            <a:srcRect l="7026" t="47619" r="90287" b="37566"/>
            <a:stretch>
              <a:fillRect/>
            </a:stretch>
          </p:blipFill>
          <p:spPr>
            <a:xfrm>
              <a:off x="-10886" y="525690"/>
              <a:ext cx="283029" cy="402896"/>
            </a:xfrm>
            <a:prstGeom prst="rect">
              <a:avLst/>
            </a:prstGeom>
          </p:spPr>
        </p:pic>
        <p:sp>
          <p:nvSpPr>
            <p:cNvPr id="63" name="Freeform 5"/>
            <p:cNvSpPr/>
            <p:nvPr/>
          </p:nvSpPr>
          <p:spPr bwMode="auto">
            <a:xfrm>
              <a:off x="20276" y="637025"/>
              <a:ext cx="221544" cy="222748"/>
            </a:xfrm>
            <a:custGeom>
              <a:avLst/>
              <a:gdLst>
                <a:gd name="T0" fmla="*/ 348 w 407"/>
                <a:gd name="T1" fmla="*/ 0 h 407"/>
                <a:gd name="T2" fmla="*/ 407 w 407"/>
                <a:gd name="T3" fmla="*/ 0 h 407"/>
                <a:gd name="T4" fmla="*/ 407 w 407"/>
                <a:gd name="T5" fmla="*/ 407 h 407"/>
                <a:gd name="T6" fmla="*/ 0 w 407"/>
                <a:gd name="T7" fmla="*/ 407 h 407"/>
                <a:gd name="T8" fmla="*/ 0 w 407"/>
                <a:gd name="T9" fmla="*/ 354 h 407"/>
                <a:gd name="T10" fmla="*/ 307 w 407"/>
                <a:gd name="T11" fmla="*/ 354 h 407"/>
                <a:gd name="T12" fmla="*/ 1 w 407"/>
                <a:gd name="T13" fmla="*/ 47 h 407"/>
                <a:gd name="T14" fmla="*/ 43 w 407"/>
                <a:gd name="T15" fmla="*/ 5 h 407"/>
                <a:gd name="T16" fmla="*/ 348 w 407"/>
                <a:gd name="T17" fmla="*/ 310 h 407"/>
                <a:gd name="T18" fmla="*/ 348 w 407"/>
                <a:gd name="T19" fmla="*/ 0 h 4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07" h="407">
                  <a:moveTo>
                    <a:pt x="348" y="0"/>
                  </a:moveTo>
                  <a:lnTo>
                    <a:pt x="407" y="0"/>
                  </a:lnTo>
                  <a:lnTo>
                    <a:pt x="407" y="407"/>
                  </a:lnTo>
                  <a:lnTo>
                    <a:pt x="0" y="407"/>
                  </a:lnTo>
                  <a:lnTo>
                    <a:pt x="0" y="354"/>
                  </a:lnTo>
                  <a:lnTo>
                    <a:pt x="307" y="354"/>
                  </a:lnTo>
                  <a:lnTo>
                    <a:pt x="1" y="47"/>
                  </a:lnTo>
                  <a:lnTo>
                    <a:pt x="43" y="5"/>
                  </a:lnTo>
                  <a:lnTo>
                    <a:pt x="348" y="310"/>
                  </a:lnTo>
                  <a:lnTo>
                    <a:pt x="348" y="0"/>
                  </a:lnTo>
                  <a:close/>
                </a:path>
              </a:pathLst>
            </a:custGeom>
            <a:solidFill>
              <a:schemeClr val="bg1"/>
            </a:solidFill>
            <a:ln>
              <a:noFill/>
            </a:ln>
          </p:spPr>
          <p:txBody>
            <a:bodyPr vert="horz" wrap="square" lIns="67470" tIns="33735" rIns="67470" bIns="33735" numCol="1" anchor="t" anchorCtr="0" compatLnSpc="1"/>
            <a:lstStyle/>
            <a:p>
              <a:endParaRPr lang="zh-CN" altLang="en-US"/>
            </a:p>
          </p:txBody>
        </p:sp>
      </p:grpSp>
      <p:sp>
        <p:nvSpPr>
          <p:cNvPr id="5" name="文本框 4"/>
          <p:cNvSpPr txBox="1"/>
          <p:nvPr/>
        </p:nvSpPr>
        <p:spPr>
          <a:xfrm>
            <a:off x="254001" y="605807"/>
            <a:ext cx="8754532" cy="3785652"/>
          </a:xfrm>
          <a:prstGeom prst="rect">
            <a:avLst/>
          </a:prstGeom>
          <a:noFill/>
        </p:spPr>
        <p:txBody>
          <a:bodyPr wrap="square" rtlCol="0">
            <a:spAutoFit/>
          </a:bodyPr>
          <a:lstStyle/>
          <a:p>
            <a:r>
              <a:rPr lang="zh-CN" altLang="en-US" sz="2400" dirty="0" smtClean="0">
                <a:latin typeface="华文黑体"/>
                <a:ea typeface="华文黑体"/>
              </a:rPr>
              <a:t>二</a:t>
            </a:r>
            <a:r>
              <a:rPr lang="zh-CN" altLang="en-US" sz="2400" dirty="0">
                <a:latin typeface="华文黑体"/>
                <a:ea typeface="华文黑体"/>
              </a:rPr>
              <a:t>、制订促销组合</a:t>
            </a:r>
          </a:p>
          <a:p>
            <a:pPr indent="627063"/>
            <a:endParaRPr lang="en-US" altLang="zh-CN" sz="2400" dirty="0" smtClean="0">
              <a:latin typeface="华文黑体"/>
              <a:ea typeface="华文黑体"/>
            </a:endParaRPr>
          </a:p>
          <a:p>
            <a:pPr indent="627063"/>
            <a:r>
              <a:rPr lang="zh-CN" altLang="en-US" sz="2400" dirty="0" smtClean="0">
                <a:latin typeface="华文黑体"/>
                <a:ea typeface="华文黑体"/>
              </a:rPr>
              <a:t>公司必须把总体促销预算分配给</a:t>
            </a:r>
            <a:r>
              <a:rPr lang="zh-CN" altLang="en-US" sz="2400" dirty="0">
                <a:latin typeface="华文黑体"/>
                <a:ea typeface="华文黑体"/>
              </a:rPr>
              <a:t>主要的促销工具</a:t>
            </a:r>
            <a:r>
              <a:rPr lang="en-US" altLang="zh-CN" sz="2400" dirty="0">
                <a:latin typeface="华文黑体"/>
                <a:ea typeface="华文黑体"/>
              </a:rPr>
              <a:t>,</a:t>
            </a:r>
            <a:r>
              <a:rPr lang="zh-CN" altLang="en-US" sz="2400" dirty="0">
                <a:latin typeface="华文黑体"/>
                <a:ea typeface="华文黑体"/>
              </a:rPr>
              <a:t>即广告、人员销售、</a:t>
            </a:r>
            <a:r>
              <a:rPr lang="zh-CN" altLang="en-US" sz="2400" dirty="0" smtClean="0">
                <a:latin typeface="华文黑体"/>
                <a:ea typeface="华文黑体"/>
              </a:rPr>
              <a:t>销售促进和公共关</a:t>
            </a:r>
            <a:r>
              <a:rPr lang="zh-CN" altLang="en-US" sz="2400" dirty="0">
                <a:latin typeface="华文黑体"/>
                <a:ea typeface="华文黑体"/>
              </a:rPr>
              <a:t>系</a:t>
            </a:r>
            <a:r>
              <a:rPr lang="en-US" altLang="zh-CN" sz="2400" dirty="0">
                <a:latin typeface="华文黑体"/>
                <a:ea typeface="华文黑体"/>
              </a:rPr>
              <a:t>.</a:t>
            </a:r>
            <a:r>
              <a:rPr lang="zh-CN" altLang="en-US" sz="2400" dirty="0">
                <a:latin typeface="华文黑体"/>
                <a:ea typeface="华文黑体"/>
              </a:rPr>
              <a:t>它必须把这些工具认真地糅合成一个协调好的促销组合</a:t>
            </a:r>
            <a:r>
              <a:rPr lang="en-US" altLang="zh-CN" sz="2400" dirty="0">
                <a:latin typeface="华文黑体"/>
                <a:ea typeface="华文黑体"/>
              </a:rPr>
              <a:t>.</a:t>
            </a:r>
            <a:r>
              <a:rPr lang="zh-CN" altLang="en-US" sz="2400" dirty="0">
                <a:latin typeface="华文黑体"/>
                <a:ea typeface="华文黑体"/>
              </a:rPr>
              <a:t>同一行业中的</a:t>
            </a:r>
            <a:r>
              <a:rPr lang="zh-CN" altLang="en-US" sz="2400" dirty="0" smtClean="0">
                <a:latin typeface="华文黑体"/>
                <a:ea typeface="华文黑体"/>
              </a:rPr>
              <a:t>各公司的促销组合设计</a:t>
            </a:r>
            <a:r>
              <a:rPr lang="zh-CN" altLang="en-US" sz="2400" dirty="0">
                <a:latin typeface="华文黑体"/>
                <a:ea typeface="华文黑体"/>
              </a:rPr>
              <a:t>可能截然不同</a:t>
            </a:r>
            <a:r>
              <a:rPr lang="en-US" altLang="zh-CN" sz="2400" dirty="0">
                <a:latin typeface="华文黑体"/>
                <a:ea typeface="华文黑体"/>
              </a:rPr>
              <a:t>.</a:t>
            </a:r>
            <a:r>
              <a:rPr lang="zh-CN" altLang="en-US" sz="2400" dirty="0">
                <a:latin typeface="华文黑体"/>
                <a:ea typeface="华文黑体"/>
              </a:rPr>
              <a:t>例如</a:t>
            </a:r>
            <a:r>
              <a:rPr lang="en-US" altLang="zh-CN" sz="2400" dirty="0">
                <a:latin typeface="华文黑体"/>
                <a:ea typeface="华文黑体"/>
              </a:rPr>
              <a:t>,</a:t>
            </a:r>
            <a:r>
              <a:rPr lang="zh-CN" altLang="en-US" sz="2400" dirty="0">
                <a:latin typeface="华文黑体"/>
                <a:ea typeface="华文黑体"/>
              </a:rPr>
              <a:t>雅芳公司把促销资金的大部分花费在人员销售和直销</a:t>
            </a:r>
            <a:r>
              <a:rPr lang="zh-CN" altLang="en-US" sz="2400" dirty="0" smtClean="0">
                <a:latin typeface="华文黑体"/>
                <a:ea typeface="华文黑体"/>
              </a:rPr>
              <a:t>方面</a:t>
            </a:r>
            <a:r>
              <a:rPr lang="en-US" altLang="zh-CN" sz="2400" dirty="0">
                <a:latin typeface="华文黑体"/>
                <a:ea typeface="华文黑体"/>
              </a:rPr>
              <a:t>,</a:t>
            </a:r>
            <a:r>
              <a:rPr lang="zh-CN" altLang="en-US" sz="2400" dirty="0">
                <a:latin typeface="华文黑体"/>
                <a:ea typeface="华文黑体"/>
              </a:rPr>
              <a:t>而联合利华公司则在消费者广告方面花费颇多</a:t>
            </a:r>
            <a:r>
              <a:rPr lang="en-US" altLang="zh-CN" sz="2400" dirty="0">
                <a:latin typeface="华文黑体"/>
                <a:ea typeface="华文黑体"/>
              </a:rPr>
              <a:t>.</a:t>
            </a:r>
            <a:r>
              <a:rPr lang="zh-CN" altLang="en-US" sz="2400" dirty="0">
                <a:latin typeface="华文黑体"/>
                <a:ea typeface="华文黑体"/>
              </a:rPr>
              <a:t>伊莱克斯公司挨家挨户销售它</a:t>
            </a:r>
            <a:r>
              <a:rPr lang="zh-CN" altLang="en-US" sz="2400" dirty="0" smtClean="0">
                <a:latin typeface="华文黑体"/>
                <a:ea typeface="华文黑体"/>
              </a:rPr>
              <a:t>的吸尘器</a:t>
            </a:r>
            <a:r>
              <a:rPr lang="en-US" altLang="zh-CN" sz="2400" dirty="0">
                <a:latin typeface="华文黑体"/>
                <a:ea typeface="华文黑体"/>
              </a:rPr>
              <a:t>,</a:t>
            </a:r>
            <a:r>
              <a:rPr lang="zh-CN" altLang="en-US" sz="2400" dirty="0">
                <a:latin typeface="华文黑体"/>
                <a:ea typeface="华文黑体"/>
              </a:rPr>
              <a:t>而胡佛公司则更加仰赖广告和向零售商推广</a:t>
            </a:r>
            <a:r>
              <a:rPr lang="en-US" altLang="zh-CN" sz="2400" dirty="0">
                <a:latin typeface="华文黑体"/>
                <a:ea typeface="华文黑体"/>
              </a:rPr>
              <a:t>.</a:t>
            </a:r>
            <a:r>
              <a:rPr lang="zh-CN" altLang="en-US" sz="2400" dirty="0">
                <a:latin typeface="华文黑体"/>
                <a:ea typeface="华文黑体"/>
              </a:rPr>
              <a:t>下面介绍影响营销人员选择促销</a:t>
            </a:r>
            <a:r>
              <a:rPr lang="zh-CN" altLang="en-US" sz="2400" dirty="0" smtClean="0">
                <a:latin typeface="华文黑体"/>
                <a:ea typeface="华文黑体"/>
              </a:rPr>
              <a:t>工具的各种因素</a:t>
            </a:r>
            <a:r>
              <a:rPr lang="en-US" altLang="zh-CN" sz="2400" dirty="0">
                <a:latin typeface="华文黑体"/>
                <a:ea typeface="华文黑体"/>
              </a:rPr>
              <a:t>.</a:t>
            </a:r>
            <a:endParaRPr lang="en-US" altLang="zh-CN" sz="2000" dirty="0">
              <a:latin typeface="华文黑体"/>
              <a:ea typeface="华文黑体"/>
            </a:endParaRPr>
          </a:p>
        </p:txBody>
      </p:sp>
    </p:spTree>
    <p:extLst>
      <p:ext uri="{BB962C8B-B14F-4D97-AF65-F5344CB8AC3E}">
        <p14:creationId xmlns:p14="http://schemas.microsoft.com/office/powerpoint/2010/main" val="1121194425"/>
      </p:ext>
    </p:extLst>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p:cNvSpPr/>
          <p:nvPr/>
        </p:nvSpPr>
        <p:spPr>
          <a:xfrm>
            <a:off x="418703" y="33866"/>
            <a:ext cx="5519460" cy="584776"/>
          </a:xfrm>
          <a:prstGeom prst="rect">
            <a:avLst/>
          </a:prstGeom>
        </p:spPr>
        <p:txBody>
          <a:bodyPr wrap="none">
            <a:spAutoFit/>
          </a:bodyPr>
          <a:lstStyle/>
          <a:p>
            <a:r>
              <a:rPr lang="zh-CN" altLang="en-US" sz="3200" b="1" dirty="0">
                <a:solidFill>
                  <a:srgbClr val="17695D"/>
                </a:solidFill>
                <a:latin typeface="微软雅黑" panose="020B0503020204020204" pitchFamily="34" charset="-122"/>
                <a:ea typeface="微软雅黑" panose="020B0503020204020204" pitchFamily="34" charset="-122"/>
              </a:rPr>
              <a:t>制订整体促销预算和促销组合</a:t>
            </a:r>
          </a:p>
        </p:txBody>
      </p:sp>
      <p:grpSp>
        <p:nvGrpSpPr>
          <p:cNvPr id="3" name="组合 2"/>
          <p:cNvGrpSpPr/>
          <p:nvPr/>
        </p:nvGrpSpPr>
        <p:grpSpPr>
          <a:xfrm>
            <a:off x="-10885" y="144693"/>
            <a:ext cx="283029" cy="402896"/>
            <a:chOff x="-10886" y="525690"/>
            <a:chExt cx="283029" cy="402896"/>
          </a:xfrm>
        </p:grpSpPr>
        <p:pic>
          <p:nvPicPr>
            <p:cNvPr id="4" name="图片 3"/>
            <p:cNvPicPr>
              <a:picLocks noChangeAspect="1"/>
            </p:cNvPicPr>
            <p:nvPr/>
          </p:nvPicPr>
          <p:blipFill rotWithShape="1">
            <a:blip r:embed="rId3"/>
            <a:srcRect l="7026" t="47619" r="90287" b="37566"/>
            <a:stretch>
              <a:fillRect/>
            </a:stretch>
          </p:blipFill>
          <p:spPr>
            <a:xfrm>
              <a:off x="-10886" y="525690"/>
              <a:ext cx="283029" cy="402896"/>
            </a:xfrm>
            <a:prstGeom prst="rect">
              <a:avLst/>
            </a:prstGeom>
          </p:spPr>
        </p:pic>
        <p:sp>
          <p:nvSpPr>
            <p:cNvPr id="63" name="Freeform 5"/>
            <p:cNvSpPr/>
            <p:nvPr/>
          </p:nvSpPr>
          <p:spPr bwMode="auto">
            <a:xfrm>
              <a:off x="20276" y="637025"/>
              <a:ext cx="221544" cy="222748"/>
            </a:xfrm>
            <a:custGeom>
              <a:avLst/>
              <a:gdLst>
                <a:gd name="T0" fmla="*/ 348 w 407"/>
                <a:gd name="T1" fmla="*/ 0 h 407"/>
                <a:gd name="T2" fmla="*/ 407 w 407"/>
                <a:gd name="T3" fmla="*/ 0 h 407"/>
                <a:gd name="T4" fmla="*/ 407 w 407"/>
                <a:gd name="T5" fmla="*/ 407 h 407"/>
                <a:gd name="T6" fmla="*/ 0 w 407"/>
                <a:gd name="T7" fmla="*/ 407 h 407"/>
                <a:gd name="T8" fmla="*/ 0 w 407"/>
                <a:gd name="T9" fmla="*/ 354 h 407"/>
                <a:gd name="T10" fmla="*/ 307 w 407"/>
                <a:gd name="T11" fmla="*/ 354 h 407"/>
                <a:gd name="T12" fmla="*/ 1 w 407"/>
                <a:gd name="T13" fmla="*/ 47 h 407"/>
                <a:gd name="T14" fmla="*/ 43 w 407"/>
                <a:gd name="T15" fmla="*/ 5 h 407"/>
                <a:gd name="T16" fmla="*/ 348 w 407"/>
                <a:gd name="T17" fmla="*/ 310 h 407"/>
                <a:gd name="T18" fmla="*/ 348 w 407"/>
                <a:gd name="T19" fmla="*/ 0 h 4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07" h="407">
                  <a:moveTo>
                    <a:pt x="348" y="0"/>
                  </a:moveTo>
                  <a:lnTo>
                    <a:pt x="407" y="0"/>
                  </a:lnTo>
                  <a:lnTo>
                    <a:pt x="407" y="407"/>
                  </a:lnTo>
                  <a:lnTo>
                    <a:pt x="0" y="407"/>
                  </a:lnTo>
                  <a:lnTo>
                    <a:pt x="0" y="354"/>
                  </a:lnTo>
                  <a:lnTo>
                    <a:pt x="307" y="354"/>
                  </a:lnTo>
                  <a:lnTo>
                    <a:pt x="1" y="47"/>
                  </a:lnTo>
                  <a:lnTo>
                    <a:pt x="43" y="5"/>
                  </a:lnTo>
                  <a:lnTo>
                    <a:pt x="348" y="310"/>
                  </a:lnTo>
                  <a:lnTo>
                    <a:pt x="348" y="0"/>
                  </a:lnTo>
                  <a:close/>
                </a:path>
              </a:pathLst>
            </a:custGeom>
            <a:solidFill>
              <a:schemeClr val="bg1"/>
            </a:solidFill>
            <a:ln>
              <a:noFill/>
            </a:ln>
          </p:spPr>
          <p:txBody>
            <a:bodyPr vert="horz" wrap="square" lIns="67470" tIns="33735" rIns="67470" bIns="33735" numCol="1" anchor="t" anchorCtr="0" compatLnSpc="1"/>
            <a:lstStyle/>
            <a:p>
              <a:endParaRPr lang="zh-CN" altLang="en-US"/>
            </a:p>
          </p:txBody>
        </p:sp>
      </p:grpSp>
      <p:sp>
        <p:nvSpPr>
          <p:cNvPr id="5" name="文本框 4"/>
          <p:cNvSpPr txBox="1"/>
          <p:nvPr/>
        </p:nvSpPr>
        <p:spPr>
          <a:xfrm>
            <a:off x="254001" y="605807"/>
            <a:ext cx="8754532" cy="2985433"/>
          </a:xfrm>
          <a:prstGeom prst="rect">
            <a:avLst/>
          </a:prstGeom>
          <a:noFill/>
        </p:spPr>
        <p:txBody>
          <a:bodyPr wrap="square" rtlCol="0">
            <a:spAutoFit/>
          </a:bodyPr>
          <a:lstStyle/>
          <a:p>
            <a:r>
              <a:rPr lang="zh-CN" altLang="en-US" sz="2400" dirty="0" smtClean="0">
                <a:latin typeface="华文黑体"/>
                <a:ea typeface="华文黑体"/>
              </a:rPr>
              <a:t>二</a:t>
            </a:r>
            <a:r>
              <a:rPr lang="zh-CN" altLang="en-US" sz="2400" dirty="0">
                <a:latin typeface="华文黑体"/>
                <a:ea typeface="华文黑体"/>
              </a:rPr>
              <a:t>、制订促销组合</a:t>
            </a:r>
          </a:p>
          <a:p>
            <a:pPr indent="627063"/>
            <a:endParaRPr lang="en-US" altLang="zh-CN" sz="2400" dirty="0" smtClean="0">
              <a:latin typeface="华文黑体"/>
              <a:ea typeface="华文黑体"/>
            </a:endParaRPr>
          </a:p>
          <a:p>
            <a:pPr indent="627063"/>
            <a:r>
              <a:rPr lang="en-US" altLang="zh-CN" sz="2000" dirty="0">
                <a:latin typeface="华文黑体"/>
                <a:ea typeface="华文黑体"/>
              </a:rPr>
              <a:t>(</a:t>
            </a:r>
            <a:r>
              <a:rPr lang="zh-CN" altLang="en-US" sz="2000" dirty="0">
                <a:latin typeface="华文黑体"/>
                <a:ea typeface="华文黑体"/>
              </a:rPr>
              <a:t>一</a:t>
            </a:r>
            <a:r>
              <a:rPr lang="en-US" altLang="zh-CN" sz="2000" dirty="0">
                <a:latin typeface="华文黑体"/>
                <a:ea typeface="华文黑体"/>
              </a:rPr>
              <a:t>)</a:t>
            </a:r>
            <a:r>
              <a:rPr lang="zh-CN" altLang="en-US" sz="2000" dirty="0">
                <a:latin typeface="华文黑体"/>
                <a:ea typeface="华文黑体"/>
              </a:rPr>
              <a:t>各个促销工具的性质</a:t>
            </a:r>
          </a:p>
          <a:p>
            <a:pPr indent="627063"/>
            <a:r>
              <a:rPr lang="zh-CN" altLang="en-US" sz="2000" dirty="0">
                <a:latin typeface="华文黑体"/>
                <a:ea typeface="华文黑体"/>
              </a:rPr>
              <a:t>每种促销工具</a:t>
            </a:r>
            <a:r>
              <a:rPr lang="en-US" altLang="zh-CN" sz="2000" dirty="0">
                <a:latin typeface="华文黑体"/>
                <a:ea typeface="华文黑体"/>
              </a:rPr>
              <a:t>,</a:t>
            </a:r>
            <a:r>
              <a:rPr lang="zh-CN" altLang="en-US" sz="2000" dirty="0">
                <a:latin typeface="华文黑体"/>
                <a:ea typeface="华文黑体"/>
              </a:rPr>
              <a:t>即广告、人员销售、销售促进、公共关系都有其特点和成本</a:t>
            </a:r>
            <a:r>
              <a:rPr lang="en-US" altLang="zh-CN" sz="2000" dirty="0">
                <a:latin typeface="华文黑体"/>
                <a:ea typeface="华文黑体"/>
              </a:rPr>
              <a:t>,</a:t>
            </a:r>
            <a:r>
              <a:rPr lang="zh-CN" altLang="en-US" sz="2000" dirty="0" smtClean="0">
                <a:latin typeface="华文黑体"/>
                <a:ea typeface="华文黑体"/>
              </a:rPr>
              <a:t>在选择促销工具时应该加以</a:t>
            </a:r>
            <a:r>
              <a:rPr lang="zh-CN" altLang="en-US" sz="2000" dirty="0">
                <a:latin typeface="华文黑体"/>
                <a:ea typeface="华文黑体"/>
              </a:rPr>
              <a:t>注意</a:t>
            </a:r>
            <a:r>
              <a:rPr lang="en-US" altLang="zh-CN" sz="2000" dirty="0" smtClean="0">
                <a:latin typeface="华文黑体"/>
                <a:ea typeface="华文黑体"/>
              </a:rPr>
              <a:t>.</a:t>
            </a:r>
          </a:p>
          <a:p>
            <a:pPr indent="627063"/>
            <a:endParaRPr lang="en-US" altLang="zh-CN" sz="2000" dirty="0" smtClean="0">
              <a:latin typeface="华文黑体"/>
              <a:ea typeface="华文黑体"/>
            </a:endParaRPr>
          </a:p>
          <a:p>
            <a:pPr indent="627063"/>
            <a:r>
              <a:rPr lang="en-US" altLang="zh-CN" sz="2000" dirty="0" smtClean="0">
                <a:latin typeface="华文黑体"/>
                <a:ea typeface="华文黑体"/>
              </a:rPr>
              <a:t>(</a:t>
            </a:r>
            <a:r>
              <a:rPr lang="zh-CN" altLang="en-US" sz="2000" dirty="0">
                <a:latin typeface="华文黑体"/>
                <a:ea typeface="华文黑体"/>
              </a:rPr>
              <a:t>二</a:t>
            </a:r>
            <a:r>
              <a:rPr lang="en-US" altLang="zh-CN" sz="2000" dirty="0">
                <a:latin typeface="华文黑体"/>
                <a:ea typeface="华文黑体"/>
              </a:rPr>
              <a:t>)</a:t>
            </a:r>
            <a:r>
              <a:rPr lang="zh-CN" altLang="en-US" sz="2000" dirty="0">
                <a:latin typeface="华文黑体"/>
                <a:ea typeface="华文黑体"/>
              </a:rPr>
              <a:t>促销组合战略</a:t>
            </a:r>
          </a:p>
          <a:p>
            <a:pPr indent="627063"/>
            <a:r>
              <a:rPr lang="zh-CN" altLang="en-US" sz="2000" dirty="0">
                <a:latin typeface="华文黑体"/>
                <a:ea typeface="华文黑体"/>
              </a:rPr>
              <a:t>营销传播人员可以从两种基本的促销组合策略</a:t>
            </a:r>
            <a:r>
              <a:rPr lang="en-US" altLang="zh-CN" sz="2000" dirty="0">
                <a:latin typeface="华文黑体"/>
                <a:ea typeface="华文黑体"/>
              </a:rPr>
              <a:t>———</a:t>
            </a:r>
            <a:r>
              <a:rPr lang="zh-CN" altLang="en-US" sz="2000" dirty="0">
                <a:latin typeface="华文黑体"/>
                <a:ea typeface="华文黑体"/>
              </a:rPr>
              <a:t>推式和拉式促销中做出选择</a:t>
            </a:r>
            <a:r>
              <a:rPr lang="en-US" altLang="zh-CN" sz="2000" dirty="0">
                <a:latin typeface="华文黑体"/>
                <a:ea typeface="华文黑体"/>
              </a:rPr>
              <a:t>.</a:t>
            </a:r>
          </a:p>
        </p:txBody>
      </p:sp>
    </p:spTree>
    <p:extLst>
      <p:ext uri="{BB962C8B-B14F-4D97-AF65-F5344CB8AC3E}">
        <p14:creationId xmlns:p14="http://schemas.microsoft.com/office/powerpoint/2010/main" val="711635126"/>
      </p:ext>
    </p:extLst>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4" descr="F:\360云盘\02-个人资料\！PPT图片及版面资源\06-PPT精选插图\03-人物\20120208165810751075.jpg"/>
          <p:cNvPicPr>
            <a:picLocks noChangeAspect="1" noChangeArrowheads="1"/>
          </p:cNvPicPr>
          <p:nvPr/>
        </p:nvPicPr>
        <p:blipFill>
          <a:blip r:embed="rId3">
            <a:lum bright="70000" contrast="-70000"/>
            <a:extLst>
              <a:ext uri="{BEBA8EAE-BF5A-486C-A8C5-ECC9F3942E4B}">
                <a14:imgProps xmlns:a14="http://schemas.microsoft.com/office/drawing/2010/main">
                  <a14:imgLayer r:embed="rId4">
                    <a14:imgEffect>
                      <a14:colorTemperature colorTemp="4700"/>
                    </a14:imgEffect>
                    <a14:imgEffect>
                      <a14:saturation sat="33000"/>
                    </a14:imgEffect>
                  </a14:imgLayer>
                </a14:imgProps>
              </a:ext>
              <a:ext uri="{28A0092B-C50C-407E-A947-70E740481C1C}">
                <a14:useLocalDpi xmlns:a14="http://schemas.microsoft.com/office/drawing/2010/main"/>
              </a:ext>
            </a:extLst>
          </a:blip>
          <a:srcRect/>
          <a:stretch>
            <a:fillRect/>
          </a:stretch>
        </p:blipFill>
        <p:spPr bwMode="auto">
          <a:xfrm>
            <a:off x="-1" y="-114303"/>
            <a:ext cx="8232331" cy="5480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等腰三角形 6"/>
          <p:cNvSpPr/>
          <p:nvPr/>
        </p:nvSpPr>
        <p:spPr>
          <a:xfrm rot="16200000">
            <a:off x="3893089" y="-94714"/>
            <a:ext cx="5473699" cy="5434523"/>
          </a:xfrm>
          <a:custGeom>
            <a:avLst/>
            <a:gdLst/>
            <a:ahLst/>
            <a:cxnLst/>
            <a:rect l="l" t="t" r="r" b="b"/>
            <a:pathLst>
              <a:path w="3580081" h="5237125">
                <a:moveTo>
                  <a:pt x="3580081" y="443593"/>
                </a:moveTo>
                <a:lnTo>
                  <a:pt x="3580081" y="5237125"/>
                </a:lnTo>
                <a:lnTo>
                  <a:pt x="0" y="5237125"/>
                </a:lnTo>
                <a:lnTo>
                  <a:pt x="0" y="0"/>
                </a:lnTo>
                <a:close/>
              </a:path>
            </a:pathLst>
          </a:custGeom>
          <a:solidFill>
            <a:srgbClr val="45C1A4"/>
          </a:solidFill>
          <a:ln w="2540">
            <a:noFill/>
          </a:ln>
          <a:effectLst>
            <a:outerShdw blurRad="88900" dist="50800" dir="10800000" algn="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12" name="矩形 9"/>
          <p:cNvSpPr/>
          <p:nvPr/>
        </p:nvSpPr>
        <p:spPr>
          <a:xfrm flipV="1">
            <a:off x="0" y="-114300"/>
            <a:ext cx="847728" cy="5473698"/>
          </a:xfrm>
          <a:custGeom>
            <a:avLst/>
            <a:gdLst/>
            <a:ahLst/>
            <a:cxnLst/>
            <a:rect l="l" t="t" r="r" b="b"/>
            <a:pathLst>
              <a:path w="847728" h="3580082">
                <a:moveTo>
                  <a:pt x="0" y="3580082"/>
                </a:moveTo>
                <a:lnTo>
                  <a:pt x="847728" y="3580082"/>
                </a:lnTo>
                <a:lnTo>
                  <a:pt x="404135" y="0"/>
                </a:lnTo>
                <a:lnTo>
                  <a:pt x="0" y="0"/>
                </a:lnTo>
                <a:close/>
              </a:path>
            </a:pathLst>
          </a:custGeom>
          <a:solidFill>
            <a:srgbClr val="45C1A4"/>
          </a:solidFill>
          <a:ln w="2540">
            <a:noFill/>
          </a:ln>
          <a:effectLst>
            <a:outerShdw blurRad="76200" dist="38100" algn="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13" name="标题 1"/>
          <p:cNvSpPr txBox="1"/>
          <p:nvPr/>
        </p:nvSpPr>
        <p:spPr>
          <a:xfrm>
            <a:off x="5482290" y="1517934"/>
            <a:ext cx="2510243" cy="1326866"/>
          </a:xfrm>
          <a:prstGeom prst="rect">
            <a:avLst/>
          </a:prstGeom>
        </p:spPr>
        <p:txBody>
          <a:bodyPr vert="horz" lIns="0" tIns="0" rIns="0" bIns="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defRPr/>
            </a:pPr>
            <a:r>
              <a:rPr lang="zh-CN" altLang="en-US" b="1" spc="300" dirty="0" smtClean="0">
                <a:solidFill>
                  <a:schemeClr val="bg1"/>
                </a:solidFill>
                <a:latin typeface="微软雅黑" panose="020B0503020204020204" pitchFamily="34" charset="-122"/>
                <a:ea typeface="微软雅黑" panose="020B0503020204020204" pitchFamily="34" charset="-122"/>
              </a:rPr>
              <a:t>本章结束</a:t>
            </a:r>
            <a:endParaRPr lang="zh-CN" altLang="en-US" b="1" spc="300" dirty="0">
              <a:solidFill>
                <a:schemeClr val="bg1"/>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xmlns:p14="http://schemas.microsoft.com/office/powerpoint/2010/main">
    <mc:Choice Requires="p14">
      <p:transition spd="slow" p14:dur="4000" advClick="0" advTm="0">
        <p14:vortex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500" fill="hold"/>
                                        <p:tgtEl>
                                          <p:spTgt spid="12"/>
                                        </p:tgtEl>
                                        <p:attrNameLst>
                                          <p:attrName>ppt_x</p:attrName>
                                        </p:attrNameLst>
                                      </p:cBhvr>
                                      <p:tavLst>
                                        <p:tav tm="0">
                                          <p:val>
                                            <p:strVal val="0-#ppt_w/2"/>
                                          </p:val>
                                        </p:tav>
                                        <p:tav tm="100000">
                                          <p:val>
                                            <p:strVal val="#ppt_x"/>
                                          </p:val>
                                        </p:tav>
                                      </p:tavLst>
                                    </p:anim>
                                    <p:anim calcmode="lin" valueType="num">
                                      <p:cBhvr additive="base">
                                        <p:cTn id="8" dur="500" fill="hold"/>
                                        <p:tgtEl>
                                          <p:spTgt spid="12"/>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500" fill="hold"/>
                                        <p:tgtEl>
                                          <p:spTgt spid="8"/>
                                        </p:tgtEl>
                                        <p:attrNameLst>
                                          <p:attrName>ppt_x</p:attrName>
                                        </p:attrNameLst>
                                      </p:cBhvr>
                                      <p:tavLst>
                                        <p:tav tm="0">
                                          <p:val>
                                            <p:strVal val="0-#ppt_w/2"/>
                                          </p:val>
                                        </p:tav>
                                        <p:tav tm="100000">
                                          <p:val>
                                            <p:strVal val="#ppt_x"/>
                                          </p:val>
                                        </p:tav>
                                      </p:tavLst>
                                    </p:anim>
                                    <p:anim calcmode="lin" valueType="num">
                                      <p:cBhvr additive="base">
                                        <p:cTn id="12" dur="500" fill="hold"/>
                                        <p:tgtEl>
                                          <p:spTgt spid="8"/>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22" presetClass="entr" presetSubtype="2" fill="hold" grpId="0" nodeType="afterEffect">
                                  <p:stCondLst>
                                    <p:cond delay="0"/>
                                  </p:stCondLst>
                                  <p:childTnLst>
                                    <p:set>
                                      <p:cBhvr>
                                        <p:cTn id="15" dur="1" fill="hold">
                                          <p:stCondLst>
                                            <p:cond delay="0"/>
                                          </p:stCondLst>
                                        </p:cTn>
                                        <p:tgtEl>
                                          <p:spTgt spid="10"/>
                                        </p:tgtEl>
                                        <p:attrNameLst>
                                          <p:attrName>style.visibility</p:attrName>
                                        </p:attrNameLst>
                                      </p:cBhvr>
                                      <p:to>
                                        <p:strVal val="visible"/>
                                      </p:to>
                                    </p:set>
                                    <p:animEffect transition="in" filter="wipe(right)">
                                      <p:cBhvr>
                                        <p:cTn id="16" dur="500"/>
                                        <p:tgtEl>
                                          <p:spTgt spid="10"/>
                                        </p:tgtEl>
                                      </p:cBhvr>
                                    </p:animEffect>
                                  </p:childTnLst>
                                </p:cTn>
                              </p:par>
                            </p:childTnLst>
                          </p:cTn>
                        </p:par>
                        <p:par>
                          <p:cTn id="17" fill="hold">
                            <p:stCondLst>
                              <p:cond delay="1000"/>
                            </p:stCondLst>
                            <p:childTnLst>
                              <p:par>
                                <p:cTn id="18" presetID="2" presetClass="entr" presetSubtype="8" fill="hold" grpId="0" nodeType="afterEffect">
                                  <p:stCondLst>
                                    <p:cond delay="0"/>
                                  </p:stCondLst>
                                  <p:childTnLst>
                                    <p:set>
                                      <p:cBhvr>
                                        <p:cTn id="19" dur="1" fill="hold">
                                          <p:stCondLst>
                                            <p:cond delay="0"/>
                                          </p:stCondLst>
                                        </p:cTn>
                                        <p:tgtEl>
                                          <p:spTgt spid="13"/>
                                        </p:tgtEl>
                                        <p:attrNameLst>
                                          <p:attrName>style.visibility</p:attrName>
                                        </p:attrNameLst>
                                      </p:cBhvr>
                                      <p:to>
                                        <p:strVal val="visible"/>
                                      </p:to>
                                    </p:set>
                                    <p:anim calcmode="lin" valueType="num">
                                      <p:cBhvr additive="base">
                                        <p:cTn id="20" dur="500" fill="hold"/>
                                        <p:tgtEl>
                                          <p:spTgt spid="13"/>
                                        </p:tgtEl>
                                        <p:attrNameLst>
                                          <p:attrName>ppt_x</p:attrName>
                                        </p:attrNameLst>
                                      </p:cBhvr>
                                      <p:tavLst>
                                        <p:tav tm="0">
                                          <p:val>
                                            <p:strVal val="0-#ppt_w/2"/>
                                          </p:val>
                                        </p:tav>
                                        <p:tav tm="100000">
                                          <p:val>
                                            <p:strVal val="#ppt_x"/>
                                          </p:val>
                                        </p:tav>
                                      </p:tavLst>
                                    </p:anim>
                                    <p:anim calcmode="lin" valueType="num">
                                      <p:cBhvr additive="base">
                                        <p:cTn id="21" dur="500" fill="hold"/>
                                        <p:tgtEl>
                                          <p:spTgt spid="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2" grpId="0" animBg="1"/>
      <p:bldP spid="13"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椭圆 31"/>
          <p:cNvSpPr/>
          <p:nvPr/>
        </p:nvSpPr>
        <p:spPr bwMode="auto">
          <a:xfrm>
            <a:off x="1281525" y="1959355"/>
            <a:ext cx="2179264" cy="2179264"/>
          </a:xfrm>
          <a:prstGeom prst="ellipse">
            <a:avLst/>
          </a:prstGeom>
          <a:solidFill>
            <a:srgbClr val="45C1A4"/>
          </a:solidFill>
          <a:ln w="9525" cap="flat" cmpd="sng" algn="ctr">
            <a:noFill/>
            <a:prstDash val="solid"/>
            <a:round/>
            <a:headEnd type="none" w="med" len="med"/>
            <a:tailEnd type="none" w="med" len="med"/>
          </a:ln>
          <a:effectLst/>
        </p:spPr>
        <p:txBody>
          <a:bodyPr vert="horz" wrap="square" lIns="67497" tIns="33748" rIns="67497" bIns="33748" numCol="1" rtlCol="0" anchor="t" anchorCtr="0" compatLnSpc="1"/>
          <a:lstStyle/>
          <a:p>
            <a:pPr defTabSz="675005"/>
            <a:endParaRPr lang="zh-CN" altLang="en-US" sz="1330" dirty="0">
              <a:latin typeface="微软雅黑" panose="020B0503020204020204" pitchFamily="34" charset="-122"/>
              <a:ea typeface="微软雅黑" panose="020B0503020204020204" pitchFamily="34" charset="-122"/>
            </a:endParaRPr>
          </a:p>
        </p:txBody>
      </p:sp>
      <p:sp>
        <p:nvSpPr>
          <p:cNvPr id="33" name="TextBox 3"/>
          <p:cNvSpPr txBox="1"/>
          <p:nvPr/>
        </p:nvSpPr>
        <p:spPr>
          <a:xfrm>
            <a:off x="4169869" y="2147569"/>
            <a:ext cx="3865161" cy="461665"/>
          </a:xfrm>
          <a:prstGeom prst="rect">
            <a:avLst/>
          </a:prstGeom>
          <a:noFill/>
        </p:spPr>
        <p:txBody>
          <a:bodyPr wrap="none" rtlCol="0">
            <a:spAutoFit/>
          </a:bodyPr>
          <a:lstStyle/>
          <a:p>
            <a:r>
              <a:rPr lang="en-US" altLang="zh-CN" sz="2400" b="1" dirty="0" smtClean="0">
                <a:solidFill>
                  <a:srgbClr val="17695D"/>
                </a:solidFill>
                <a:latin typeface="微软雅黑" panose="020B0503020204020204" pitchFamily="34" charset="-122"/>
                <a:ea typeface="微软雅黑" panose="020B0503020204020204" pitchFamily="34" charset="-122"/>
              </a:rPr>
              <a:t>■ </a:t>
            </a:r>
            <a:r>
              <a:rPr lang="zh-CN" altLang="en-US" sz="2400" b="1" dirty="0" smtClean="0">
                <a:solidFill>
                  <a:srgbClr val="17695D"/>
                </a:solidFill>
                <a:latin typeface="微软雅黑" panose="020B0503020204020204" pitchFamily="34" charset="-122"/>
                <a:ea typeface="微软雅黑" panose="020B0503020204020204" pitchFamily="34" charset="-122"/>
              </a:rPr>
              <a:t>进行营销有效传播的步骤</a:t>
            </a:r>
            <a:endParaRPr lang="zh-CN" altLang="en-US" sz="2400" b="1" dirty="0">
              <a:solidFill>
                <a:srgbClr val="17695D"/>
              </a:solidFill>
              <a:latin typeface="微软雅黑" panose="020B0503020204020204" pitchFamily="34" charset="-122"/>
              <a:ea typeface="微软雅黑" panose="020B0503020204020204" pitchFamily="34" charset="-122"/>
            </a:endParaRPr>
          </a:p>
        </p:txBody>
      </p:sp>
      <p:sp>
        <p:nvSpPr>
          <p:cNvPr id="35" name="TextBox 5"/>
          <p:cNvSpPr txBox="1"/>
          <p:nvPr/>
        </p:nvSpPr>
        <p:spPr>
          <a:xfrm>
            <a:off x="4169869" y="2996014"/>
            <a:ext cx="4647426" cy="461665"/>
          </a:xfrm>
          <a:prstGeom prst="rect">
            <a:avLst/>
          </a:prstGeom>
          <a:noFill/>
        </p:spPr>
        <p:txBody>
          <a:bodyPr wrap="none" rtlCol="0">
            <a:spAutoFit/>
          </a:bodyPr>
          <a:lstStyle/>
          <a:p>
            <a:r>
              <a:rPr lang="en-US" altLang="zh-CN" sz="2400" b="1" dirty="0" smtClean="0">
                <a:solidFill>
                  <a:srgbClr val="17695D"/>
                </a:solidFill>
                <a:latin typeface="微软雅黑" panose="020B0503020204020204" pitchFamily="34" charset="-122"/>
                <a:ea typeface="微软雅黑" panose="020B0503020204020204" pitchFamily="34" charset="-122"/>
              </a:rPr>
              <a:t>■ </a:t>
            </a:r>
            <a:r>
              <a:rPr lang="zh-CN" altLang="en-US" sz="2400" b="1" dirty="0" smtClean="0">
                <a:solidFill>
                  <a:srgbClr val="17695D"/>
                </a:solidFill>
                <a:latin typeface="微软雅黑" panose="020B0503020204020204" pitchFamily="34" charset="-122"/>
                <a:ea typeface="微软雅黑" panose="020B0503020204020204" pitchFamily="34" charset="-122"/>
              </a:rPr>
              <a:t>制订整体促销预算和促销组合</a:t>
            </a:r>
            <a:endParaRPr lang="zh-CN" altLang="en-US" sz="2400" b="1" dirty="0">
              <a:solidFill>
                <a:srgbClr val="17695D"/>
              </a:solidFill>
              <a:latin typeface="微软雅黑" panose="020B0503020204020204" pitchFamily="34" charset="-122"/>
              <a:ea typeface="微软雅黑" panose="020B0503020204020204" pitchFamily="34" charset="-122"/>
            </a:endParaRPr>
          </a:p>
        </p:txBody>
      </p:sp>
      <p:sp>
        <p:nvSpPr>
          <p:cNvPr id="41" name="TextBox 11"/>
          <p:cNvSpPr txBox="1"/>
          <p:nvPr/>
        </p:nvSpPr>
        <p:spPr>
          <a:xfrm>
            <a:off x="1400219" y="2383254"/>
            <a:ext cx="1766313" cy="1200329"/>
          </a:xfrm>
          <a:prstGeom prst="rect">
            <a:avLst/>
          </a:prstGeom>
          <a:noFill/>
        </p:spPr>
        <p:txBody>
          <a:bodyPr wrap="square" rtlCol="0">
            <a:spAutoFit/>
          </a:bodyPr>
          <a:lstStyle/>
          <a:p>
            <a:pPr algn="ctr"/>
            <a:r>
              <a:rPr lang="zh-CN" altLang="en-US" sz="3600" dirty="0" smtClean="0">
                <a:solidFill>
                  <a:srgbClr val="F8F8F8"/>
                </a:solidFill>
                <a:latin typeface="微软雅黑" panose="020B0503020204020204" pitchFamily="34" charset="-122"/>
                <a:ea typeface="微软雅黑" panose="020B0503020204020204" pitchFamily="34" charset="-122"/>
              </a:rPr>
              <a:t>整合</a:t>
            </a:r>
            <a:endParaRPr lang="en-US" altLang="zh-CN" sz="3600" smtClean="0">
              <a:solidFill>
                <a:srgbClr val="F8F8F8"/>
              </a:solidFill>
              <a:latin typeface="微软雅黑" panose="020B0503020204020204" pitchFamily="34" charset="-122"/>
              <a:ea typeface="微软雅黑" panose="020B0503020204020204" pitchFamily="34" charset="-122"/>
            </a:endParaRPr>
          </a:p>
          <a:p>
            <a:pPr algn="ctr"/>
            <a:r>
              <a:rPr lang="zh-CN" altLang="en-US" sz="3600" smtClean="0">
                <a:solidFill>
                  <a:srgbClr val="F8F8F8"/>
                </a:solidFill>
                <a:latin typeface="微软雅黑" panose="020B0503020204020204" pitchFamily="34" charset="-122"/>
                <a:ea typeface="微软雅黑" panose="020B0503020204020204" pitchFamily="34" charset="-122"/>
              </a:rPr>
              <a:t>营销</a:t>
            </a:r>
            <a:endParaRPr lang="zh-CN" altLang="en-US" sz="3600" dirty="0">
              <a:solidFill>
                <a:srgbClr val="F8F8F8"/>
              </a:solidFill>
              <a:latin typeface="微软雅黑" panose="020B0503020204020204" pitchFamily="34" charset="-122"/>
              <a:ea typeface="微软雅黑" panose="020B0503020204020204" pitchFamily="34" charset="-122"/>
            </a:endParaRPr>
          </a:p>
        </p:txBody>
      </p:sp>
      <p:grpSp>
        <p:nvGrpSpPr>
          <p:cNvPr id="42" name="组合 41"/>
          <p:cNvGrpSpPr/>
          <p:nvPr/>
        </p:nvGrpSpPr>
        <p:grpSpPr>
          <a:xfrm>
            <a:off x="2946892" y="2073178"/>
            <a:ext cx="637833" cy="637833"/>
            <a:chOff x="2505666" y="1765071"/>
            <a:chExt cx="864096" cy="864096"/>
          </a:xfrm>
        </p:grpSpPr>
        <p:sp>
          <p:nvSpPr>
            <p:cNvPr id="43" name="椭圆 42"/>
            <p:cNvSpPr/>
            <p:nvPr/>
          </p:nvSpPr>
          <p:spPr bwMode="auto">
            <a:xfrm>
              <a:off x="2505666" y="1765071"/>
              <a:ext cx="864096" cy="864096"/>
            </a:xfrm>
            <a:prstGeom prst="ellipse">
              <a:avLst/>
            </a:prstGeom>
            <a:solidFill>
              <a:srgbClr val="92D050"/>
            </a:solidFill>
            <a:ln w="9525" cap="flat" cmpd="sng" algn="ctr">
              <a:noFill/>
              <a:prstDash val="solid"/>
              <a:round/>
              <a:headEnd type="none" w="med" len="med"/>
              <a:tailEnd type="none" w="med" len="med"/>
            </a:ln>
            <a:effectLst/>
          </p:spPr>
          <p:txBody>
            <a:bodyPr vert="horz" wrap="square" lIns="67497" tIns="33748" rIns="67497" bIns="33748" numCol="1" rtlCol="0" anchor="t" anchorCtr="0" compatLnSpc="1"/>
            <a:lstStyle/>
            <a:p>
              <a:pPr defTabSz="675005"/>
              <a:endParaRPr lang="zh-CN" altLang="en-US" sz="1330">
                <a:latin typeface="微软雅黑" panose="020B0503020204020204" pitchFamily="34" charset="-122"/>
                <a:ea typeface="微软雅黑" panose="020B0503020204020204" pitchFamily="34" charset="-122"/>
              </a:endParaRPr>
            </a:p>
          </p:txBody>
        </p:sp>
        <p:sp>
          <p:nvSpPr>
            <p:cNvPr id="44" name="TextBox 14"/>
            <p:cNvSpPr txBox="1"/>
            <p:nvPr/>
          </p:nvSpPr>
          <p:spPr>
            <a:xfrm>
              <a:off x="2563333" y="1845204"/>
              <a:ext cx="793086" cy="679206"/>
            </a:xfrm>
            <a:prstGeom prst="rect">
              <a:avLst/>
            </a:prstGeom>
            <a:noFill/>
          </p:spPr>
          <p:txBody>
            <a:bodyPr wrap="none" rtlCol="0">
              <a:spAutoFit/>
            </a:bodyPr>
            <a:lstStyle/>
            <a:p>
              <a:r>
                <a:rPr lang="en-US" altLang="zh-CN" sz="2660" dirty="0">
                  <a:solidFill>
                    <a:srgbClr val="F8F8F8"/>
                  </a:solidFill>
                  <a:latin typeface="微软雅黑" panose="020B0503020204020204" pitchFamily="34" charset="-122"/>
                  <a:ea typeface="微软雅黑" panose="020B0503020204020204" pitchFamily="34" charset="-122"/>
                </a:rPr>
                <a:t>01</a:t>
              </a:r>
              <a:endParaRPr lang="zh-CN" altLang="en-US" sz="2660" dirty="0">
                <a:solidFill>
                  <a:srgbClr val="F8F8F8"/>
                </a:solidFill>
                <a:latin typeface="微软雅黑" panose="020B0503020204020204" pitchFamily="34" charset="-122"/>
                <a:ea typeface="微软雅黑" panose="020B0503020204020204" pitchFamily="34" charset="-122"/>
              </a:endParaRPr>
            </a:p>
          </p:txBody>
        </p:sp>
      </p:grpSp>
      <p:grpSp>
        <p:nvGrpSpPr>
          <p:cNvPr id="45" name="组合 44"/>
          <p:cNvGrpSpPr/>
          <p:nvPr/>
        </p:nvGrpSpPr>
        <p:grpSpPr>
          <a:xfrm>
            <a:off x="3187969" y="2892810"/>
            <a:ext cx="637833" cy="637833"/>
            <a:chOff x="3405766" y="2600174"/>
            <a:chExt cx="864096" cy="864096"/>
          </a:xfrm>
        </p:grpSpPr>
        <p:sp>
          <p:nvSpPr>
            <p:cNvPr id="46" name="椭圆 45"/>
            <p:cNvSpPr/>
            <p:nvPr/>
          </p:nvSpPr>
          <p:spPr bwMode="auto">
            <a:xfrm>
              <a:off x="3405766" y="2600174"/>
              <a:ext cx="864096" cy="864096"/>
            </a:xfrm>
            <a:prstGeom prst="ellipse">
              <a:avLst/>
            </a:prstGeom>
            <a:solidFill>
              <a:srgbClr val="0E7FB7"/>
            </a:solidFill>
            <a:ln w="9525" cap="flat" cmpd="sng" algn="ctr">
              <a:noFill/>
              <a:prstDash val="solid"/>
              <a:round/>
              <a:headEnd type="none" w="med" len="med"/>
              <a:tailEnd type="none" w="med" len="med"/>
            </a:ln>
            <a:effectLst/>
          </p:spPr>
          <p:txBody>
            <a:bodyPr vert="horz" wrap="square" lIns="67497" tIns="33748" rIns="67497" bIns="33748" numCol="1" rtlCol="0" anchor="t" anchorCtr="0" compatLnSpc="1"/>
            <a:lstStyle/>
            <a:p>
              <a:pPr defTabSz="675005"/>
              <a:endParaRPr lang="zh-CN" altLang="en-US" sz="1330">
                <a:latin typeface="微软雅黑" panose="020B0503020204020204" pitchFamily="34" charset="-122"/>
                <a:ea typeface="微软雅黑" panose="020B0503020204020204" pitchFamily="34" charset="-122"/>
              </a:endParaRPr>
            </a:p>
          </p:txBody>
        </p:sp>
        <p:sp>
          <p:nvSpPr>
            <p:cNvPr id="47" name="TextBox 17"/>
            <p:cNvSpPr txBox="1"/>
            <p:nvPr/>
          </p:nvSpPr>
          <p:spPr>
            <a:xfrm>
              <a:off x="3452332" y="2708804"/>
              <a:ext cx="793086" cy="679206"/>
            </a:xfrm>
            <a:prstGeom prst="rect">
              <a:avLst/>
            </a:prstGeom>
            <a:noFill/>
          </p:spPr>
          <p:txBody>
            <a:bodyPr wrap="none" rtlCol="0">
              <a:spAutoFit/>
            </a:bodyPr>
            <a:lstStyle/>
            <a:p>
              <a:r>
                <a:rPr lang="en-US" altLang="zh-CN" sz="2660" dirty="0">
                  <a:solidFill>
                    <a:srgbClr val="F8F8F8"/>
                  </a:solidFill>
                  <a:latin typeface="微软雅黑" panose="020B0503020204020204" pitchFamily="34" charset="-122"/>
                  <a:ea typeface="微软雅黑" panose="020B0503020204020204" pitchFamily="34" charset="-122"/>
                </a:rPr>
                <a:t>02</a:t>
              </a:r>
              <a:endParaRPr lang="zh-CN" altLang="en-US" sz="2660" dirty="0">
                <a:solidFill>
                  <a:srgbClr val="F8F8F8"/>
                </a:solidFill>
                <a:latin typeface="微软雅黑" panose="020B0503020204020204" pitchFamily="34" charset="-122"/>
                <a:ea typeface="微软雅黑" panose="020B0503020204020204" pitchFamily="34" charset="-122"/>
              </a:endParaRPr>
            </a:p>
          </p:txBody>
        </p:sp>
      </p:grpSp>
      <p:sp>
        <p:nvSpPr>
          <p:cNvPr id="5" name="文本框 4"/>
          <p:cNvSpPr txBox="1"/>
          <p:nvPr/>
        </p:nvSpPr>
        <p:spPr>
          <a:xfrm>
            <a:off x="2777066" y="457200"/>
            <a:ext cx="4385733" cy="707886"/>
          </a:xfrm>
          <a:prstGeom prst="rect">
            <a:avLst/>
          </a:prstGeom>
          <a:noFill/>
        </p:spPr>
        <p:txBody>
          <a:bodyPr wrap="square" rtlCol="0">
            <a:spAutoFit/>
          </a:bodyPr>
          <a:lstStyle/>
          <a:p>
            <a:r>
              <a:rPr lang="zh-CN" altLang="en-US" sz="4000" b="1" dirty="0" smtClean="0">
                <a:solidFill>
                  <a:srgbClr val="17695D"/>
                </a:solidFill>
                <a:latin typeface="微软雅黑" pitchFamily="34" charset="-122"/>
                <a:ea typeface="微软雅黑" pitchFamily="34" charset="-122"/>
              </a:rPr>
              <a:t>整合营销传播战</a:t>
            </a:r>
            <a:r>
              <a:rPr lang="zh-CN" altLang="en-US" sz="4000" b="1" dirty="0">
                <a:solidFill>
                  <a:srgbClr val="17695D"/>
                </a:solidFill>
                <a:latin typeface="微软雅黑" pitchFamily="34" charset="-122"/>
                <a:ea typeface="微软雅黑" pitchFamily="34" charset="-122"/>
              </a:rPr>
              <a:t>略</a:t>
            </a:r>
            <a:endParaRPr kumimoji="1" lang="zh-CN" altLang="en-US" sz="4000" b="1" dirty="0">
              <a:solidFill>
                <a:srgbClr val="17695D"/>
              </a:solidFill>
              <a:latin typeface="微软雅黑" pitchFamily="34" charset="-122"/>
              <a:ea typeface="微软雅黑" pitchFamily="34" charset="-122"/>
            </a:endParaRPr>
          </a:p>
        </p:txBody>
      </p:sp>
    </p:spTree>
    <p:extLst>
      <p:ext uri="{BB962C8B-B14F-4D97-AF65-F5344CB8AC3E}">
        <p14:creationId xmlns:p14="http://schemas.microsoft.com/office/powerpoint/2010/main" val="2603025262"/>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41"/>
                                        </p:tgtEl>
                                        <p:attrNameLst>
                                          <p:attrName>style.visibility</p:attrName>
                                        </p:attrNameLst>
                                      </p:cBhvr>
                                      <p:to>
                                        <p:strVal val="visible"/>
                                      </p:to>
                                    </p:set>
                                    <p:anim calcmode="lin" valueType="num">
                                      <p:cBhvr>
                                        <p:cTn id="7" dur="500" fill="hold"/>
                                        <p:tgtEl>
                                          <p:spTgt spid="41"/>
                                        </p:tgtEl>
                                        <p:attrNameLst>
                                          <p:attrName>ppt_w</p:attrName>
                                        </p:attrNameLst>
                                      </p:cBhvr>
                                      <p:tavLst>
                                        <p:tav tm="0">
                                          <p:val>
                                            <p:fltVal val="0"/>
                                          </p:val>
                                        </p:tav>
                                        <p:tav tm="100000">
                                          <p:val>
                                            <p:strVal val="#ppt_w"/>
                                          </p:val>
                                        </p:tav>
                                      </p:tavLst>
                                    </p:anim>
                                    <p:anim calcmode="lin" valueType="num">
                                      <p:cBhvr>
                                        <p:cTn id="8" dur="500" fill="hold"/>
                                        <p:tgtEl>
                                          <p:spTgt spid="41"/>
                                        </p:tgtEl>
                                        <p:attrNameLst>
                                          <p:attrName>ppt_h</p:attrName>
                                        </p:attrNameLst>
                                      </p:cBhvr>
                                      <p:tavLst>
                                        <p:tav tm="0">
                                          <p:val>
                                            <p:fltVal val="0"/>
                                          </p:val>
                                        </p:tav>
                                        <p:tav tm="100000">
                                          <p:val>
                                            <p:strVal val="#ppt_h"/>
                                          </p:val>
                                        </p:tav>
                                      </p:tavLst>
                                    </p:anim>
                                    <p:animEffect transition="in" filter="fade">
                                      <p:cBhvr>
                                        <p:cTn id="9" dur="500"/>
                                        <p:tgtEl>
                                          <p:spTgt spid="41"/>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32"/>
                                        </p:tgtEl>
                                        <p:attrNameLst>
                                          <p:attrName>style.visibility</p:attrName>
                                        </p:attrNameLst>
                                      </p:cBhvr>
                                      <p:to>
                                        <p:strVal val="visible"/>
                                      </p:to>
                                    </p:set>
                                    <p:anim calcmode="lin" valueType="num">
                                      <p:cBhvr>
                                        <p:cTn id="12" dur="500" fill="hold"/>
                                        <p:tgtEl>
                                          <p:spTgt spid="32"/>
                                        </p:tgtEl>
                                        <p:attrNameLst>
                                          <p:attrName>ppt_w</p:attrName>
                                        </p:attrNameLst>
                                      </p:cBhvr>
                                      <p:tavLst>
                                        <p:tav tm="0">
                                          <p:val>
                                            <p:fltVal val="0"/>
                                          </p:val>
                                        </p:tav>
                                        <p:tav tm="100000">
                                          <p:val>
                                            <p:strVal val="#ppt_w"/>
                                          </p:val>
                                        </p:tav>
                                      </p:tavLst>
                                    </p:anim>
                                    <p:anim calcmode="lin" valueType="num">
                                      <p:cBhvr>
                                        <p:cTn id="13" dur="500" fill="hold"/>
                                        <p:tgtEl>
                                          <p:spTgt spid="32"/>
                                        </p:tgtEl>
                                        <p:attrNameLst>
                                          <p:attrName>ppt_h</p:attrName>
                                        </p:attrNameLst>
                                      </p:cBhvr>
                                      <p:tavLst>
                                        <p:tav tm="0">
                                          <p:val>
                                            <p:fltVal val="0"/>
                                          </p:val>
                                        </p:tav>
                                        <p:tav tm="100000">
                                          <p:val>
                                            <p:strVal val="#ppt_h"/>
                                          </p:val>
                                        </p:tav>
                                      </p:tavLst>
                                    </p:anim>
                                    <p:animEffect transition="in" filter="fade">
                                      <p:cBhvr>
                                        <p:cTn id="14" dur="500"/>
                                        <p:tgtEl>
                                          <p:spTgt spid="32"/>
                                        </p:tgtEl>
                                      </p:cBhvr>
                                    </p:animEffect>
                                  </p:childTnLst>
                                </p:cTn>
                              </p:par>
                            </p:childTnLst>
                          </p:cTn>
                        </p:par>
                        <p:par>
                          <p:cTn id="15" fill="hold">
                            <p:stCondLst>
                              <p:cond delay="500"/>
                            </p:stCondLst>
                            <p:childTnLst>
                              <p:par>
                                <p:cTn id="16" presetID="52" presetClass="entr" presetSubtype="0" fill="hold" nodeType="afterEffect">
                                  <p:stCondLst>
                                    <p:cond delay="0"/>
                                  </p:stCondLst>
                                  <p:childTnLst>
                                    <p:set>
                                      <p:cBhvr>
                                        <p:cTn id="17" dur="1" fill="hold">
                                          <p:stCondLst>
                                            <p:cond delay="0"/>
                                          </p:stCondLst>
                                        </p:cTn>
                                        <p:tgtEl>
                                          <p:spTgt spid="42"/>
                                        </p:tgtEl>
                                        <p:attrNameLst>
                                          <p:attrName>style.visibility</p:attrName>
                                        </p:attrNameLst>
                                      </p:cBhvr>
                                      <p:to>
                                        <p:strVal val="visible"/>
                                      </p:to>
                                    </p:set>
                                    <p:animScale>
                                      <p:cBhvr>
                                        <p:cTn id="18" dur="1000" decel="50000" fill="hold">
                                          <p:stCondLst>
                                            <p:cond delay="0"/>
                                          </p:stCondLst>
                                        </p:cTn>
                                        <p:tgtEl>
                                          <p:spTgt spid="4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9" dur="1000" decel="50000" fill="hold">
                                          <p:stCondLst>
                                            <p:cond delay="0"/>
                                          </p:stCondLst>
                                        </p:cTn>
                                        <p:tgtEl>
                                          <p:spTgt spid="42"/>
                                        </p:tgtEl>
                                        <p:attrNameLst>
                                          <p:attrName>ppt_x</p:attrName>
                                          <p:attrName>ppt_y</p:attrName>
                                        </p:attrNameLst>
                                      </p:cBhvr>
                                    </p:animMotion>
                                    <p:animEffect transition="in" filter="fade">
                                      <p:cBhvr>
                                        <p:cTn id="20" dur="1000"/>
                                        <p:tgtEl>
                                          <p:spTgt spid="42"/>
                                        </p:tgtEl>
                                      </p:cBhvr>
                                    </p:animEffect>
                                  </p:childTnLst>
                                </p:cTn>
                              </p:par>
                              <p:par>
                                <p:cTn id="21" presetID="52" presetClass="entr" presetSubtype="0" fill="hold" nodeType="withEffect">
                                  <p:stCondLst>
                                    <p:cond delay="200"/>
                                  </p:stCondLst>
                                  <p:childTnLst>
                                    <p:set>
                                      <p:cBhvr>
                                        <p:cTn id="22" dur="1" fill="hold">
                                          <p:stCondLst>
                                            <p:cond delay="0"/>
                                          </p:stCondLst>
                                        </p:cTn>
                                        <p:tgtEl>
                                          <p:spTgt spid="45"/>
                                        </p:tgtEl>
                                        <p:attrNameLst>
                                          <p:attrName>style.visibility</p:attrName>
                                        </p:attrNameLst>
                                      </p:cBhvr>
                                      <p:to>
                                        <p:strVal val="visible"/>
                                      </p:to>
                                    </p:set>
                                    <p:animScale>
                                      <p:cBhvr>
                                        <p:cTn id="23" dur="1000" decel="50000" fill="hold">
                                          <p:stCondLst>
                                            <p:cond delay="0"/>
                                          </p:stCondLst>
                                        </p:cTn>
                                        <p:tgtEl>
                                          <p:spTgt spid="4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4" dur="1000" decel="50000" fill="hold">
                                          <p:stCondLst>
                                            <p:cond delay="0"/>
                                          </p:stCondLst>
                                        </p:cTn>
                                        <p:tgtEl>
                                          <p:spTgt spid="45"/>
                                        </p:tgtEl>
                                        <p:attrNameLst>
                                          <p:attrName>ppt_x</p:attrName>
                                          <p:attrName>ppt_y</p:attrName>
                                        </p:attrNameLst>
                                      </p:cBhvr>
                                    </p:animMotion>
                                    <p:animEffect transition="in" filter="fade">
                                      <p:cBhvr>
                                        <p:cTn id="25" dur="1000"/>
                                        <p:tgtEl>
                                          <p:spTgt spid="45"/>
                                        </p:tgtEl>
                                      </p:cBhvr>
                                    </p:animEffect>
                                  </p:childTnLst>
                                </p:cTn>
                              </p:par>
                            </p:childTnLst>
                          </p:cTn>
                        </p:par>
                        <p:par>
                          <p:cTn id="26" fill="hold">
                            <p:stCondLst>
                              <p:cond delay="1700"/>
                            </p:stCondLst>
                            <p:childTnLst>
                              <p:par>
                                <p:cTn id="27" presetID="2" presetClass="entr" presetSubtype="6" fill="hold" grpId="0" nodeType="afterEffect">
                                  <p:stCondLst>
                                    <p:cond delay="0"/>
                                  </p:stCondLst>
                                  <p:childTnLst>
                                    <p:set>
                                      <p:cBhvr>
                                        <p:cTn id="28" dur="1" fill="hold">
                                          <p:stCondLst>
                                            <p:cond delay="0"/>
                                          </p:stCondLst>
                                        </p:cTn>
                                        <p:tgtEl>
                                          <p:spTgt spid="33"/>
                                        </p:tgtEl>
                                        <p:attrNameLst>
                                          <p:attrName>style.visibility</p:attrName>
                                        </p:attrNameLst>
                                      </p:cBhvr>
                                      <p:to>
                                        <p:strVal val="visible"/>
                                      </p:to>
                                    </p:set>
                                    <p:anim calcmode="lin" valueType="num">
                                      <p:cBhvr additive="base">
                                        <p:cTn id="29" dur="500" fill="hold"/>
                                        <p:tgtEl>
                                          <p:spTgt spid="33"/>
                                        </p:tgtEl>
                                        <p:attrNameLst>
                                          <p:attrName>ppt_x</p:attrName>
                                        </p:attrNameLst>
                                      </p:cBhvr>
                                      <p:tavLst>
                                        <p:tav tm="0">
                                          <p:val>
                                            <p:strVal val="1+#ppt_w/2"/>
                                          </p:val>
                                        </p:tav>
                                        <p:tav tm="100000">
                                          <p:val>
                                            <p:strVal val="#ppt_x"/>
                                          </p:val>
                                        </p:tav>
                                      </p:tavLst>
                                    </p:anim>
                                    <p:anim calcmode="lin" valueType="num">
                                      <p:cBhvr additive="base">
                                        <p:cTn id="30" dur="500" fill="hold"/>
                                        <p:tgtEl>
                                          <p:spTgt spid="33"/>
                                        </p:tgtEl>
                                        <p:attrNameLst>
                                          <p:attrName>ppt_y</p:attrName>
                                        </p:attrNameLst>
                                      </p:cBhvr>
                                      <p:tavLst>
                                        <p:tav tm="0">
                                          <p:val>
                                            <p:strVal val="1+#ppt_h/2"/>
                                          </p:val>
                                        </p:tav>
                                        <p:tav tm="100000">
                                          <p:val>
                                            <p:strVal val="#ppt_y"/>
                                          </p:val>
                                        </p:tav>
                                      </p:tavLst>
                                    </p:anim>
                                  </p:childTnLst>
                                </p:cTn>
                              </p:par>
                            </p:childTnLst>
                          </p:cTn>
                        </p:par>
                        <p:par>
                          <p:cTn id="31" fill="hold">
                            <p:stCondLst>
                              <p:cond delay="2200"/>
                            </p:stCondLst>
                            <p:childTnLst>
                              <p:par>
                                <p:cTn id="32" presetID="2" presetClass="entr" presetSubtype="6" fill="hold" grpId="0" nodeType="afterEffect">
                                  <p:stCondLst>
                                    <p:cond delay="0"/>
                                  </p:stCondLst>
                                  <p:childTnLst>
                                    <p:set>
                                      <p:cBhvr>
                                        <p:cTn id="33" dur="1" fill="hold">
                                          <p:stCondLst>
                                            <p:cond delay="0"/>
                                          </p:stCondLst>
                                        </p:cTn>
                                        <p:tgtEl>
                                          <p:spTgt spid="35"/>
                                        </p:tgtEl>
                                        <p:attrNameLst>
                                          <p:attrName>style.visibility</p:attrName>
                                        </p:attrNameLst>
                                      </p:cBhvr>
                                      <p:to>
                                        <p:strVal val="visible"/>
                                      </p:to>
                                    </p:set>
                                    <p:anim calcmode="lin" valueType="num">
                                      <p:cBhvr additive="base">
                                        <p:cTn id="34" dur="500" fill="hold"/>
                                        <p:tgtEl>
                                          <p:spTgt spid="35"/>
                                        </p:tgtEl>
                                        <p:attrNameLst>
                                          <p:attrName>ppt_x</p:attrName>
                                        </p:attrNameLst>
                                      </p:cBhvr>
                                      <p:tavLst>
                                        <p:tav tm="0">
                                          <p:val>
                                            <p:strVal val="1+#ppt_w/2"/>
                                          </p:val>
                                        </p:tav>
                                        <p:tav tm="100000">
                                          <p:val>
                                            <p:strVal val="#ppt_x"/>
                                          </p:val>
                                        </p:tav>
                                      </p:tavLst>
                                    </p:anim>
                                    <p:anim calcmode="lin" valueType="num">
                                      <p:cBhvr additive="base">
                                        <p:cTn id="35" dur="500" fill="hold"/>
                                        <p:tgtEl>
                                          <p:spTgt spid="3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animBg="1"/>
      <p:bldP spid="33" grpId="0"/>
      <p:bldP spid="35" grpId="0"/>
      <p:bldP spid="41"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图片 17"/>
          <p:cNvPicPr>
            <a:picLocks noChangeAspect="1"/>
          </p:cNvPicPr>
          <p:nvPr/>
        </p:nvPicPr>
        <p:blipFill rotWithShape="1">
          <a:blip r:embed="rId3"/>
          <a:srcRect l="6612" r="7521"/>
          <a:stretch>
            <a:fillRect/>
          </a:stretch>
        </p:blipFill>
        <p:spPr>
          <a:xfrm flipV="1">
            <a:off x="2" y="0"/>
            <a:ext cx="9463311" cy="5359400"/>
          </a:xfrm>
          <a:prstGeom prst="rect">
            <a:avLst/>
          </a:prstGeom>
        </p:spPr>
      </p:pic>
      <p:pic>
        <p:nvPicPr>
          <p:cNvPr id="7" name="图片占位符 31"/>
          <p:cNvPicPr>
            <a:picLocks noChangeAspect="1"/>
          </p:cNvPicPr>
          <p:nvPr/>
        </p:nvPicPr>
        <p:blipFill>
          <a:blip r:embed="rId4" cstate="print">
            <a:grayscl/>
            <a:extLst>
              <a:ext uri="{28A0092B-C50C-407E-A947-70E740481C1C}">
                <a14:useLocalDpi xmlns:a14="http://schemas.microsoft.com/office/drawing/2010/main" val="0"/>
              </a:ext>
            </a:extLst>
          </a:blip>
          <a:stretch>
            <a:fillRect/>
          </a:stretch>
        </p:blipFill>
        <p:spPr>
          <a:xfrm>
            <a:off x="1682496" y="1371090"/>
            <a:ext cx="1766888" cy="1766888"/>
          </a:xfrm>
          <a:prstGeom prst="ellipse">
            <a:avLst/>
          </a:prstGeom>
          <a:solidFill>
            <a:schemeClr val="accent5"/>
          </a:solidFill>
          <a:ln w="57150">
            <a:gradFill>
              <a:gsLst>
                <a:gs pos="0">
                  <a:schemeClr val="bg1"/>
                </a:gs>
                <a:gs pos="100000">
                  <a:schemeClr val="bg1">
                    <a:lumMod val="85000"/>
                  </a:schemeClr>
                </a:gs>
              </a:gsLst>
              <a:lin ang="5400000" scaled="0"/>
            </a:gradFill>
          </a:ln>
          <a:effectLst>
            <a:outerShdw blurRad="228600" dist="114300" dir="6840000" sx="99000" sy="99000" algn="tl" rotWithShape="0">
              <a:prstClr val="black">
                <a:alpha val="40000"/>
              </a:prstClr>
            </a:outerShdw>
          </a:effectLst>
        </p:spPr>
      </p:pic>
      <p:sp>
        <p:nvSpPr>
          <p:cNvPr id="6" name="矩形 5"/>
          <p:cNvSpPr/>
          <p:nvPr/>
        </p:nvSpPr>
        <p:spPr>
          <a:xfrm>
            <a:off x="3596116" y="2104542"/>
            <a:ext cx="4711546" cy="584776"/>
          </a:xfrm>
          <a:prstGeom prst="rect">
            <a:avLst/>
          </a:prstGeom>
        </p:spPr>
        <p:txBody>
          <a:bodyPr wrap="none">
            <a:spAutoFit/>
          </a:bodyPr>
          <a:lstStyle/>
          <a:p>
            <a:r>
              <a:rPr lang="zh-CN" altLang="en-US" sz="3200" b="1" dirty="0">
                <a:solidFill>
                  <a:srgbClr val="17695D"/>
                </a:solidFill>
                <a:latin typeface="微软雅黑" panose="020B0503020204020204" pitchFamily="34" charset="-122"/>
                <a:ea typeface="微软雅黑" panose="020B0503020204020204" pitchFamily="34" charset="-122"/>
              </a:rPr>
              <a:t>进行营销有效传播的步骤</a:t>
            </a:r>
          </a:p>
        </p:txBody>
      </p:sp>
      <p:sp>
        <p:nvSpPr>
          <p:cNvPr id="8" name="矩形 7"/>
          <p:cNvSpPr/>
          <p:nvPr/>
        </p:nvSpPr>
        <p:spPr>
          <a:xfrm>
            <a:off x="4577102" y="604464"/>
            <a:ext cx="1492716" cy="1261884"/>
          </a:xfrm>
          <a:prstGeom prst="rect">
            <a:avLst/>
          </a:prstGeom>
        </p:spPr>
        <p:txBody>
          <a:bodyPr wrap="none">
            <a:spAutoFit/>
          </a:bodyPr>
          <a:lstStyle/>
          <a:p>
            <a:pPr algn="ctr"/>
            <a:endParaRPr lang="en-US" altLang="zh-CN" sz="4400" b="1" dirty="0" smtClean="0">
              <a:solidFill>
                <a:srgbClr val="17695D"/>
              </a:solidFill>
              <a:latin typeface="华文黑体"/>
              <a:ea typeface="华文黑体"/>
            </a:endParaRPr>
          </a:p>
          <a:p>
            <a:pPr algn="ctr"/>
            <a:r>
              <a:rPr lang="zh-CN" altLang="en-US" sz="3200" b="1" spc="300" dirty="0" smtClean="0">
                <a:solidFill>
                  <a:srgbClr val="17695D"/>
                </a:solidFill>
                <a:latin typeface="华文黑体"/>
                <a:ea typeface="华文黑体"/>
                <a:cs typeface="Source Sans Pro ExtraLight"/>
              </a:rPr>
              <a:t>第一节</a:t>
            </a:r>
            <a:endParaRPr lang="en-US" altLang="zh-CN" sz="3200" b="1" spc="300" dirty="0">
              <a:solidFill>
                <a:srgbClr val="17695D"/>
              </a:solidFill>
              <a:latin typeface="华文黑体"/>
              <a:ea typeface="华文黑体"/>
              <a:cs typeface="Source Sans Pro ExtraLight"/>
            </a:endParaRPr>
          </a:p>
        </p:txBody>
      </p:sp>
    </p:spTree>
    <p:extLst>
      <p:ext uri="{BB962C8B-B14F-4D97-AF65-F5344CB8AC3E}">
        <p14:creationId xmlns:p14="http://schemas.microsoft.com/office/powerpoint/2010/main" val="1501192583"/>
      </p:ext>
    </p:extLst>
  </p:cSld>
  <p:clrMapOvr>
    <a:masterClrMapping/>
  </p:clrMapOvr>
  <mc:AlternateContent xmlns:mc="http://schemas.openxmlformats.org/markup-compatibility/2006" xmlns:p14="http://schemas.microsoft.com/office/powerpoint/2010/main">
    <mc:Choice Requires="p14">
      <p:transition spd="slow" p14:dur="4000" advClick="0" advTm="0">
        <p14:vortex dir="r"/>
      </p:transition>
    </mc:Choice>
    <mc:Fallback xmlns="">
      <p:transition spd="slow" advClick="0"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3" accel="65000" fill="hold" nodeType="withEffect" p14:presetBounceEnd="58000">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14:bounceEnd="58000">
                                          <p:cBhvr additive="base">
                                            <p:cTn id="7" dur="1500" fill="hold"/>
                                            <p:tgtEl>
                                              <p:spTgt spid="7"/>
                                            </p:tgtEl>
                                            <p:attrNameLst>
                                              <p:attrName>ppt_x</p:attrName>
                                            </p:attrNameLst>
                                          </p:cBhvr>
                                          <p:tavLst>
                                            <p:tav tm="0">
                                              <p:val>
                                                <p:strVal val="1+#ppt_w/2"/>
                                              </p:val>
                                            </p:tav>
                                            <p:tav tm="100000">
                                              <p:val>
                                                <p:strVal val="#ppt_x"/>
                                              </p:val>
                                            </p:tav>
                                          </p:tavLst>
                                        </p:anim>
                                        <p:anim calcmode="lin" valueType="num" p14:bounceEnd="58000">
                                          <p:cBhvr additive="base">
                                            <p:cTn id="8" dur="1500" fill="hold"/>
                                            <p:tgtEl>
                                              <p:spTgt spid="7"/>
                                            </p:tgtEl>
                                            <p:attrNameLst>
                                              <p:attrName>ppt_y</p:attrName>
                                            </p:attrNameLst>
                                          </p:cBhvr>
                                          <p:tavLst>
                                            <p:tav tm="0">
                                              <p:val>
                                                <p:strVal val="0-#ppt_h/2"/>
                                              </p:val>
                                            </p:tav>
                                            <p:tav tm="100000">
                                              <p:val>
                                                <p:strVal val="#ppt_y"/>
                                              </p:val>
                                            </p:tav>
                                          </p:tavLst>
                                        </p:anim>
                                      </p:childTnLst>
                                    </p:cTn>
                                  </p:par>
                                </p:childTnLst>
                              </p:cTn>
                            </p:par>
                            <p:par>
                              <p:cTn id="9" fill="hold">
                                <p:stCondLst>
                                  <p:cond delay="1500"/>
                                </p:stCondLst>
                                <p:childTnLst>
                                  <p:par>
                                    <p:cTn id="10" presetID="22" presetClass="entr" presetSubtype="8" fill="hold" grpId="0" nodeType="after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wipe(left)">
                                          <p:cBhvr>
                                            <p:cTn id="12" dur="500"/>
                                            <p:tgtEl>
                                              <p:spTgt spid="6"/>
                                            </p:tgtEl>
                                          </p:cBhvr>
                                        </p:animEffect>
                                      </p:childTnLst>
                                    </p:cTn>
                                  </p:par>
                                </p:childTnLst>
                              </p:cTn>
                            </p:par>
                            <p:par>
                              <p:cTn id="13" fill="hold">
                                <p:stCondLst>
                                  <p:cond delay="2000"/>
                                </p:stCondLst>
                                <p:childTnLst>
                                  <p:par>
                                    <p:cTn id="14" presetID="22" presetClass="entr" presetSubtype="8" fill="hold" grpId="0" nodeType="after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wipe(left)">
                                          <p:cBhvr>
                                            <p:cTn id="16"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p:bldLst>
      </p:timing>
    </mc:Choice>
    <mc:Fallback xmlns="">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3" accel="65000"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1500" fill="hold"/>
                                            <p:tgtEl>
                                              <p:spTgt spid="7"/>
                                            </p:tgtEl>
                                            <p:attrNameLst>
                                              <p:attrName>ppt_x</p:attrName>
                                            </p:attrNameLst>
                                          </p:cBhvr>
                                          <p:tavLst>
                                            <p:tav tm="0">
                                              <p:val>
                                                <p:strVal val="1+#ppt_w/2"/>
                                              </p:val>
                                            </p:tav>
                                            <p:tav tm="100000">
                                              <p:val>
                                                <p:strVal val="#ppt_x"/>
                                              </p:val>
                                            </p:tav>
                                          </p:tavLst>
                                        </p:anim>
                                        <p:anim calcmode="lin" valueType="num">
                                          <p:cBhvr additive="base">
                                            <p:cTn id="8" dur="1500" fill="hold"/>
                                            <p:tgtEl>
                                              <p:spTgt spid="7"/>
                                            </p:tgtEl>
                                            <p:attrNameLst>
                                              <p:attrName>ppt_y</p:attrName>
                                            </p:attrNameLst>
                                          </p:cBhvr>
                                          <p:tavLst>
                                            <p:tav tm="0">
                                              <p:val>
                                                <p:strVal val="0-#ppt_h/2"/>
                                              </p:val>
                                            </p:tav>
                                            <p:tav tm="100000">
                                              <p:val>
                                                <p:strVal val="#ppt_y"/>
                                              </p:val>
                                            </p:tav>
                                          </p:tavLst>
                                        </p:anim>
                                      </p:childTnLst>
                                    </p:cTn>
                                  </p:par>
                                </p:childTnLst>
                              </p:cTn>
                            </p:par>
                            <p:par>
                              <p:cTn id="9" fill="hold">
                                <p:stCondLst>
                                  <p:cond delay="1500"/>
                                </p:stCondLst>
                                <p:childTnLst>
                                  <p:par>
                                    <p:cTn id="10" presetID="22" presetClass="entr" presetSubtype="8" fill="hold" grpId="0" nodeType="after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wipe(left)">
                                          <p:cBhvr>
                                            <p:cTn id="12" dur="500"/>
                                            <p:tgtEl>
                                              <p:spTgt spid="6"/>
                                            </p:tgtEl>
                                          </p:cBhvr>
                                        </p:animEffect>
                                      </p:childTnLst>
                                    </p:cTn>
                                  </p:par>
                                </p:childTnLst>
                              </p:cTn>
                            </p:par>
                            <p:par>
                              <p:cTn id="13" fill="hold">
                                <p:stCondLst>
                                  <p:cond delay="2000"/>
                                </p:stCondLst>
                                <p:childTnLst>
                                  <p:par>
                                    <p:cTn id="14" presetID="22" presetClass="entr" presetSubtype="8" fill="hold" grpId="0" nodeType="after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wipe(left)">
                                          <p:cBhvr>
                                            <p:cTn id="16"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p:bldLst>
      </p:timing>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p:cNvSpPr/>
          <p:nvPr/>
        </p:nvSpPr>
        <p:spPr>
          <a:xfrm>
            <a:off x="418703" y="33866"/>
            <a:ext cx="4711546" cy="584776"/>
          </a:xfrm>
          <a:prstGeom prst="rect">
            <a:avLst/>
          </a:prstGeom>
        </p:spPr>
        <p:txBody>
          <a:bodyPr wrap="none">
            <a:spAutoFit/>
          </a:bodyPr>
          <a:lstStyle/>
          <a:p>
            <a:r>
              <a:rPr lang="zh-CN" altLang="en-US" sz="3200" b="1" dirty="0">
                <a:solidFill>
                  <a:srgbClr val="17695D"/>
                </a:solidFill>
                <a:latin typeface="微软雅黑" panose="020B0503020204020204" pitchFamily="34" charset="-122"/>
                <a:ea typeface="微软雅黑" panose="020B0503020204020204" pitchFamily="34" charset="-122"/>
              </a:rPr>
              <a:t>进行营销有效传播的步骤</a:t>
            </a:r>
          </a:p>
        </p:txBody>
      </p:sp>
      <p:grpSp>
        <p:nvGrpSpPr>
          <p:cNvPr id="3" name="组合 2"/>
          <p:cNvGrpSpPr/>
          <p:nvPr/>
        </p:nvGrpSpPr>
        <p:grpSpPr>
          <a:xfrm>
            <a:off x="-10885" y="144693"/>
            <a:ext cx="283029" cy="402896"/>
            <a:chOff x="-10886" y="525690"/>
            <a:chExt cx="283029" cy="402896"/>
          </a:xfrm>
        </p:grpSpPr>
        <p:pic>
          <p:nvPicPr>
            <p:cNvPr id="4" name="图片 3"/>
            <p:cNvPicPr>
              <a:picLocks noChangeAspect="1"/>
            </p:cNvPicPr>
            <p:nvPr/>
          </p:nvPicPr>
          <p:blipFill rotWithShape="1">
            <a:blip r:embed="rId3"/>
            <a:srcRect l="7026" t="47619" r="90287" b="37566"/>
            <a:stretch>
              <a:fillRect/>
            </a:stretch>
          </p:blipFill>
          <p:spPr>
            <a:xfrm>
              <a:off x="-10886" y="525690"/>
              <a:ext cx="283029" cy="402896"/>
            </a:xfrm>
            <a:prstGeom prst="rect">
              <a:avLst/>
            </a:prstGeom>
          </p:spPr>
        </p:pic>
        <p:sp>
          <p:nvSpPr>
            <p:cNvPr id="63" name="Freeform 5"/>
            <p:cNvSpPr/>
            <p:nvPr/>
          </p:nvSpPr>
          <p:spPr bwMode="auto">
            <a:xfrm>
              <a:off x="20276" y="637025"/>
              <a:ext cx="221544" cy="222748"/>
            </a:xfrm>
            <a:custGeom>
              <a:avLst/>
              <a:gdLst>
                <a:gd name="T0" fmla="*/ 348 w 407"/>
                <a:gd name="T1" fmla="*/ 0 h 407"/>
                <a:gd name="T2" fmla="*/ 407 w 407"/>
                <a:gd name="T3" fmla="*/ 0 h 407"/>
                <a:gd name="T4" fmla="*/ 407 w 407"/>
                <a:gd name="T5" fmla="*/ 407 h 407"/>
                <a:gd name="T6" fmla="*/ 0 w 407"/>
                <a:gd name="T7" fmla="*/ 407 h 407"/>
                <a:gd name="T8" fmla="*/ 0 w 407"/>
                <a:gd name="T9" fmla="*/ 354 h 407"/>
                <a:gd name="T10" fmla="*/ 307 w 407"/>
                <a:gd name="T11" fmla="*/ 354 h 407"/>
                <a:gd name="T12" fmla="*/ 1 w 407"/>
                <a:gd name="T13" fmla="*/ 47 h 407"/>
                <a:gd name="T14" fmla="*/ 43 w 407"/>
                <a:gd name="T15" fmla="*/ 5 h 407"/>
                <a:gd name="T16" fmla="*/ 348 w 407"/>
                <a:gd name="T17" fmla="*/ 310 h 407"/>
                <a:gd name="T18" fmla="*/ 348 w 407"/>
                <a:gd name="T19" fmla="*/ 0 h 4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07" h="407">
                  <a:moveTo>
                    <a:pt x="348" y="0"/>
                  </a:moveTo>
                  <a:lnTo>
                    <a:pt x="407" y="0"/>
                  </a:lnTo>
                  <a:lnTo>
                    <a:pt x="407" y="407"/>
                  </a:lnTo>
                  <a:lnTo>
                    <a:pt x="0" y="407"/>
                  </a:lnTo>
                  <a:lnTo>
                    <a:pt x="0" y="354"/>
                  </a:lnTo>
                  <a:lnTo>
                    <a:pt x="307" y="354"/>
                  </a:lnTo>
                  <a:lnTo>
                    <a:pt x="1" y="47"/>
                  </a:lnTo>
                  <a:lnTo>
                    <a:pt x="43" y="5"/>
                  </a:lnTo>
                  <a:lnTo>
                    <a:pt x="348" y="310"/>
                  </a:lnTo>
                  <a:lnTo>
                    <a:pt x="348" y="0"/>
                  </a:lnTo>
                  <a:close/>
                </a:path>
              </a:pathLst>
            </a:custGeom>
            <a:solidFill>
              <a:schemeClr val="bg1"/>
            </a:solidFill>
            <a:ln>
              <a:noFill/>
            </a:ln>
          </p:spPr>
          <p:txBody>
            <a:bodyPr vert="horz" wrap="square" lIns="67470" tIns="33735" rIns="67470" bIns="33735" numCol="1" anchor="t" anchorCtr="0" compatLnSpc="1"/>
            <a:lstStyle/>
            <a:p>
              <a:endParaRPr lang="zh-CN" altLang="en-US"/>
            </a:p>
          </p:txBody>
        </p:sp>
      </p:grpSp>
      <p:sp>
        <p:nvSpPr>
          <p:cNvPr id="5" name="文本框 4"/>
          <p:cNvSpPr txBox="1"/>
          <p:nvPr/>
        </p:nvSpPr>
        <p:spPr>
          <a:xfrm>
            <a:off x="389468" y="605807"/>
            <a:ext cx="8754532" cy="1569660"/>
          </a:xfrm>
          <a:prstGeom prst="rect">
            <a:avLst/>
          </a:prstGeom>
          <a:noFill/>
        </p:spPr>
        <p:txBody>
          <a:bodyPr wrap="square" rtlCol="0">
            <a:spAutoFit/>
          </a:bodyPr>
          <a:lstStyle/>
          <a:p>
            <a:pPr indent="541338"/>
            <a:r>
              <a:rPr lang="zh-CN" altLang="en-US" sz="2400" dirty="0">
                <a:latin typeface="华文黑体"/>
                <a:ea typeface="华文黑体"/>
              </a:rPr>
              <a:t>现代营销不仅仅局限于开发一个好产品</a:t>
            </a:r>
            <a:r>
              <a:rPr lang="en-US" altLang="zh-CN" sz="2400" dirty="0">
                <a:latin typeface="华文黑体"/>
                <a:ea typeface="华文黑体"/>
              </a:rPr>
              <a:t>,</a:t>
            </a:r>
            <a:r>
              <a:rPr lang="zh-CN" altLang="en-US" sz="2400" dirty="0">
                <a:latin typeface="华文黑体"/>
                <a:ea typeface="华文黑体"/>
              </a:rPr>
              <a:t>把价格定得很吸引人</a:t>
            </a:r>
            <a:r>
              <a:rPr lang="en-US" altLang="zh-CN" sz="2400" dirty="0">
                <a:latin typeface="华文黑体"/>
                <a:ea typeface="华文黑体"/>
              </a:rPr>
              <a:t>,</a:t>
            </a:r>
            <a:r>
              <a:rPr lang="zh-CN" altLang="en-US" sz="2400" dirty="0">
                <a:latin typeface="华文黑体"/>
                <a:ea typeface="华文黑体"/>
              </a:rPr>
              <a:t>并把它推出给</a:t>
            </a:r>
            <a:r>
              <a:rPr lang="zh-CN" altLang="en-US" sz="2400" dirty="0" smtClean="0">
                <a:latin typeface="华文黑体"/>
                <a:ea typeface="华文黑体"/>
              </a:rPr>
              <a:t>目标顾客</a:t>
            </a:r>
            <a:r>
              <a:rPr lang="en-US" altLang="zh-CN" sz="2400" dirty="0">
                <a:latin typeface="华文黑体"/>
                <a:ea typeface="华文黑体"/>
              </a:rPr>
              <a:t>.</a:t>
            </a:r>
            <a:r>
              <a:rPr lang="zh-CN" altLang="en-US" sz="2400" dirty="0">
                <a:latin typeface="华文黑体"/>
                <a:ea typeface="华文黑体"/>
              </a:rPr>
              <a:t>公司还必须与它们的顾客沟通</a:t>
            </a:r>
            <a:r>
              <a:rPr lang="en-US" altLang="zh-CN" sz="2400" dirty="0">
                <a:latin typeface="华文黑体"/>
                <a:ea typeface="华文黑体"/>
              </a:rPr>
              <a:t>,</a:t>
            </a:r>
            <a:r>
              <a:rPr lang="zh-CN" altLang="en-US" sz="2400" dirty="0">
                <a:latin typeface="华文黑体"/>
                <a:ea typeface="华文黑体"/>
              </a:rPr>
              <a:t>而且应该足够重视沟通的内容</a:t>
            </a:r>
            <a:r>
              <a:rPr lang="en-US" altLang="zh-CN" sz="2400" dirty="0">
                <a:latin typeface="华文黑体"/>
                <a:ea typeface="华文黑体"/>
              </a:rPr>
              <a:t>.</a:t>
            </a:r>
            <a:r>
              <a:rPr lang="zh-CN" altLang="en-US" sz="2400" dirty="0">
                <a:latin typeface="华文黑体"/>
                <a:ea typeface="华文黑体"/>
              </a:rPr>
              <a:t>对于大多数公司而言</a:t>
            </a:r>
            <a:r>
              <a:rPr lang="en-US" altLang="zh-CN" sz="2400" dirty="0" smtClean="0">
                <a:latin typeface="华文黑体"/>
                <a:ea typeface="华文黑体"/>
              </a:rPr>
              <a:t>,</a:t>
            </a:r>
            <a:r>
              <a:rPr lang="zh-CN" altLang="en-US" sz="2400" dirty="0" smtClean="0">
                <a:latin typeface="华文黑体"/>
                <a:ea typeface="华文黑体"/>
              </a:rPr>
              <a:t>问题</a:t>
            </a:r>
            <a:r>
              <a:rPr lang="zh-CN" altLang="en-US" sz="2400" dirty="0">
                <a:latin typeface="华文黑体"/>
                <a:ea typeface="华文黑体"/>
              </a:rPr>
              <a:t>不在于是否需要沟通</a:t>
            </a:r>
            <a:r>
              <a:rPr lang="en-US" altLang="zh-CN" sz="2400" dirty="0">
                <a:latin typeface="华文黑体"/>
                <a:ea typeface="华文黑体"/>
              </a:rPr>
              <a:t>,</a:t>
            </a:r>
            <a:r>
              <a:rPr lang="zh-CN" altLang="en-US" sz="2400" dirty="0">
                <a:latin typeface="华文黑体"/>
                <a:ea typeface="华文黑体"/>
              </a:rPr>
              <a:t>而在于花多少钱和采取什么方式进行沟通</a:t>
            </a:r>
            <a:r>
              <a:rPr lang="en-US" altLang="zh-CN" sz="2400" dirty="0">
                <a:latin typeface="华文黑体"/>
                <a:ea typeface="华文黑体"/>
              </a:rPr>
              <a:t>.</a:t>
            </a:r>
          </a:p>
        </p:txBody>
      </p:sp>
      <p:pic>
        <p:nvPicPr>
          <p:cNvPr id="2" name="图片 1"/>
          <p:cNvPicPr>
            <a:picLocks noChangeAspect="1"/>
          </p:cNvPicPr>
          <p:nvPr/>
        </p:nvPicPr>
        <p:blipFill>
          <a:blip r:embed="rId4"/>
          <a:stretch>
            <a:fillRect/>
          </a:stretch>
        </p:blipFill>
        <p:spPr>
          <a:xfrm>
            <a:off x="506724" y="2133600"/>
            <a:ext cx="8349410" cy="3107267"/>
          </a:xfrm>
          <a:prstGeom prst="rect">
            <a:avLst/>
          </a:prstGeom>
        </p:spPr>
      </p:pic>
      <p:sp>
        <p:nvSpPr>
          <p:cNvPr id="6" name="文本框 5"/>
          <p:cNvSpPr txBox="1"/>
          <p:nvPr/>
        </p:nvSpPr>
        <p:spPr>
          <a:xfrm>
            <a:off x="8748507" y="2370666"/>
            <a:ext cx="395493" cy="1682512"/>
          </a:xfrm>
          <a:prstGeom prst="rect">
            <a:avLst/>
          </a:prstGeom>
          <a:noFill/>
        </p:spPr>
        <p:txBody>
          <a:bodyPr vert="eaVert" wrap="none" rtlCol="0">
            <a:spAutoFit/>
          </a:bodyPr>
          <a:lstStyle/>
          <a:p>
            <a:r>
              <a:rPr lang="zh-CN" altLang="en-US" dirty="0">
                <a:solidFill>
                  <a:srgbClr val="FF6600"/>
                </a:solidFill>
              </a:rPr>
              <a:t>一般的营销沟通系统</a:t>
            </a:r>
            <a:endParaRPr kumimoji="1" lang="zh-CN" altLang="en-US" dirty="0">
              <a:solidFill>
                <a:srgbClr val="FF6600"/>
              </a:solidFill>
            </a:endParaRPr>
          </a:p>
        </p:txBody>
      </p:sp>
    </p:spTree>
    <p:extLst>
      <p:ext uri="{BB962C8B-B14F-4D97-AF65-F5344CB8AC3E}">
        <p14:creationId xmlns:p14="http://schemas.microsoft.com/office/powerpoint/2010/main" val="774396627"/>
      </p:ext>
    </p:extLst>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p:cNvSpPr/>
          <p:nvPr/>
        </p:nvSpPr>
        <p:spPr>
          <a:xfrm>
            <a:off x="418703" y="33866"/>
            <a:ext cx="4711546" cy="584776"/>
          </a:xfrm>
          <a:prstGeom prst="rect">
            <a:avLst/>
          </a:prstGeom>
        </p:spPr>
        <p:txBody>
          <a:bodyPr wrap="none">
            <a:spAutoFit/>
          </a:bodyPr>
          <a:lstStyle/>
          <a:p>
            <a:r>
              <a:rPr lang="zh-CN" altLang="en-US" sz="3200" b="1" dirty="0">
                <a:solidFill>
                  <a:srgbClr val="17695D"/>
                </a:solidFill>
                <a:latin typeface="微软雅黑" panose="020B0503020204020204" pitchFamily="34" charset="-122"/>
                <a:ea typeface="微软雅黑" panose="020B0503020204020204" pitchFamily="34" charset="-122"/>
              </a:rPr>
              <a:t>进行营销有效传播的步骤</a:t>
            </a:r>
          </a:p>
        </p:txBody>
      </p:sp>
      <p:grpSp>
        <p:nvGrpSpPr>
          <p:cNvPr id="3" name="组合 2"/>
          <p:cNvGrpSpPr/>
          <p:nvPr/>
        </p:nvGrpSpPr>
        <p:grpSpPr>
          <a:xfrm>
            <a:off x="-10885" y="144693"/>
            <a:ext cx="283029" cy="402896"/>
            <a:chOff x="-10886" y="525690"/>
            <a:chExt cx="283029" cy="402896"/>
          </a:xfrm>
        </p:grpSpPr>
        <p:pic>
          <p:nvPicPr>
            <p:cNvPr id="4" name="图片 3"/>
            <p:cNvPicPr>
              <a:picLocks noChangeAspect="1"/>
            </p:cNvPicPr>
            <p:nvPr/>
          </p:nvPicPr>
          <p:blipFill rotWithShape="1">
            <a:blip r:embed="rId3"/>
            <a:srcRect l="7026" t="47619" r="90287" b="37566"/>
            <a:stretch>
              <a:fillRect/>
            </a:stretch>
          </p:blipFill>
          <p:spPr>
            <a:xfrm>
              <a:off x="-10886" y="525690"/>
              <a:ext cx="283029" cy="402896"/>
            </a:xfrm>
            <a:prstGeom prst="rect">
              <a:avLst/>
            </a:prstGeom>
          </p:spPr>
        </p:pic>
        <p:sp>
          <p:nvSpPr>
            <p:cNvPr id="63" name="Freeform 5"/>
            <p:cNvSpPr/>
            <p:nvPr/>
          </p:nvSpPr>
          <p:spPr bwMode="auto">
            <a:xfrm>
              <a:off x="20276" y="637025"/>
              <a:ext cx="221544" cy="222748"/>
            </a:xfrm>
            <a:custGeom>
              <a:avLst/>
              <a:gdLst>
                <a:gd name="T0" fmla="*/ 348 w 407"/>
                <a:gd name="T1" fmla="*/ 0 h 407"/>
                <a:gd name="T2" fmla="*/ 407 w 407"/>
                <a:gd name="T3" fmla="*/ 0 h 407"/>
                <a:gd name="T4" fmla="*/ 407 w 407"/>
                <a:gd name="T5" fmla="*/ 407 h 407"/>
                <a:gd name="T6" fmla="*/ 0 w 407"/>
                <a:gd name="T7" fmla="*/ 407 h 407"/>
                <a:gd name="T8" fmla="*/ 0 w 407"/>
                <a:gd name="T9" fmla="*/ 354 h 407"/>
                <a:gd name="T10" fmla="*/ 307 w 407"/>
                <a:gd name="T11" fmla="*/ 354 h 407"/>
                <a:gd name="T12" fmla="*/ 1 w 407"/>
                <a:gd name="T13" fmla="*/ 47 h 407"/>
                <a:gd name="T14" fmla="*/ 43 w 407"/>
                <a:gd name="T15" fmla="*/ 5 h 407"/>
                <a:gd name="T16" fmla="*/ 348 w 407"/>
                <a:gd name="T17" fmla="*/ 310 h 407"/>
                <a:gd name="T18" fmla="*/ 348 w 407"/>
                <a:gd name="T19" fmla="*/ 0 h 4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07" h="407">
                  <a:moveTo>
                    <a:pt x="348" y="0"/>
                  </a:moveTo>
                  <a:lnTo>
                    <a:pt x="407" y="0"/>
                  </a:lnTo>
                  <a:lnTo>
                    <a:pt x="407" y="407"/>
                  </a:lnTo>
                  <a:lnTo>
                    <a:pt x="0" y="407"/>
                  </a:lnTo>
                  <a:lnTo>
                    <a:pt x="0" y="354"/>
                  </a:lnTo>
                  <a:lnTo>
                    <a:pt x="307" y="354"/>
                  </a:lnTo>
                  <a:lnTo>
                    <a:pt x="1" y="47"/>
                  </a:lnTo>
                  <a:lnTo>
                    <a:pt x="43" y="5"/>
                  </a:lnTo>
                  <a:lnTo>
                    <a:pt x="348" y="310"/>
                  </a:lnTo>
                  <a:lnTo>
                    <a:pt x="348" y="0"/>
                  </a:lnTo>
                  <a:close/>
                </a:path>
              </a:pathLst>
            </a:custGeom>
            <a:solidFill>
              <a:schemeClr val="bg1"/>
            </a:solidFill>
            <a:ln>
              <a:noFill/>
            </a:ln>
          </p:spPr>
          <p:txBody>
            <a:bodyPr vert="horz" wrap="square" lIns="67470" tIns="33735" rIns="67470" bIns="33735" numCol="1" anchor="t" anchorCtr="0" compatLnSpc="1"/>
            <a:lstStyle/>
            <a:p>
              <a:endParaRPr lang="zh-CN" altLang="en-US"/>
            </a:p>
          </p:txBody>
        </p:sp>
      </p:grpSp>
      <p:sp>
        <p:nvSpPr>
          <p:cNvPr id="5" name="文本框 4"/>
          <p:cNvSpPr txBox="1"/>
          <p:nvPr/>
        </p:nvSpPr>
        <p:spPr>
          <a:xfrm>
            <a:off x="389468" y="605807"/>
            <a:ext cx="8754532" cy="2677656"/>
          </a:xfrm>
          <a:prstGeom prst="rect">
            <a:avLst/>
          </a:prstGeom>
          <a:noFill/>
        </p:spPr>
        <p:txBody>
          <a:bodyPr wrap="square" rtlCol="0">
            <a:spAutoFit/>
          </a:bodyPr>
          <a:lstStyle/>
          <a:p>
            <a:r>
              <a:rPr lang="zh-CN" altLang="en-US" sz="2400" dirty="0" smtClean="0">
                <a:latin typeface="华文黑体"/>
                <a:ea typeface="华文黑体"/>
              </a:rPr>
              <a:t>一</a:t>
            </a:r>
            <a:r>
              <a:rPr lang="zh-CN" altLang="en-US" sz="2400" dirty="0">
                <a:latin typeface="华文黑体"/>
                <a:ea typeface="华文黑体"/>
              </a:rPr>
              <a:t>、明确目标受众</a:t>
            </a:r>
          </a:p>
          <a:p>
            <a:pPr indent="541338"/>
            <a:r>
              <a:rPr lang="zh-CN" altLang="en-US" sz="2400" dirty="0">
                <a:latin typeface="华文黑体"/>
                <a:ea typeface="华文黑体"/>
              </a:rPr>
              <a:t>营销传播人员首先要做到对目标受众了然于胸</a:t>
            </a:r>
            <a:r>
              <a:rPr lang="en-US" altLang="zh-CN" sz="2400" dirty="0">
                <a:latin typeface="华文黑体"/>
                <a:ea typeface="华文黑体"/>
              </a:rPr>
              <a:t>.</a:t>
            </a:r>
            <a:r>
              <a:rPr lang="zh-CN" altLang="en-US" sz="2400" dirty="0">
                <a:latin typeface="华文黑体"/>
                <a:ea typeface="华文黑体"/>
              </a:rPr>
              <a:t>目标受众是指决定购买和影响购买</a:t>
            </a:r>
            <a:r>
              <a:rPr lang="zh-CN" altLang="en-US" sz="2400" dirty="0" smtClean="0">
                <a:latin typeface="华文黑体"/>
                <a:ea typeface="华文黑体"/>
              </a:rPr>
              <a:t>的个人</a:t>
            </a:r>
            <a:r>
              <a:rPr lang="zh-CN" altLang="en-US" sz="2400" dirty="0">
                <a:latin typeface="华文黑体"/>
                <a:ea typeface="华文黑体"/>
              </a:rPr>
              <a:t>、群体、特殊公众或一般公众</a:t>
            </a:r>
            <a:r>
              <a:rPr lang="en-US" altLang="zh-CN" sz="2400" dirty="0">
                <a:latin typeface="华文黑体"/>
                <a:ea typeface="华文黑体"/>
              </a:rPr>
              <a:t>,</a:t>
            </a:r>
            <a:r>
              <a:rPr lang="zh-CN" altLang="en-US" sz="2400" dirty="0">
                <a:latin typeface="华文黑体"/>
                <a:ea typeface="华文黑体"/>
              </a:rPr>
              <a:t>既可以是目前购买者</a:t>
            </a:r>
            <a:r>
              <a:rPr lang="en-US" altLang="zh-CN" sz="2400" dirty="0">
                <a:latin typeface="华文黑体"/>
                <a:ea typeface="华文黑体"/>
              </a:rPr>
              <a:t>,</a:t>
            </a:r>
            <a:r>
              <a:rPr lang="zh-CN" altLang="en-US" sz="2400" dirty="0">
                <a:latin typeface="华文黑体"/>
                <a:ea typeface="华文黑体"/>
              </a:rPr>
              <a:t>也可以是潜在购买者</a:t>
            </a:r>
            <a:r>
              <a:rPr lang="en-US" altLang="zh-CN" sz="2400" dirty="0">
                <a:latin typeface="华文黑体"/>
                <a:ea typeface="华文黑体"/>
              </a:rPr>
              <a:t>.</a:t>
            </a:r>
            <a:r>
              <a:rPr lang="zh-CN" altLang="en-US" sz="2400" dirty="0" smtClean="0">
                <a:latin typeface="华文黑体"/>
                <a:ea typeface="华文黑体"/>
              </a:rPr>
              <a:t>目标受众在以下几个方面对传播人员</a:t>
            </a:r>
            <a:r>
              <a:rPr lang="zh-CN" altLang="en-US" sz="2400" dirty="0">
                <a:latin typeface="华文黑体"/>
                <a:ea typeface="华文黑体"/>
              </a:rPr>
              <a:t>的决定有极大的影响</a:t>
            </a:r>
            <a:r>
              <a:rPr lang="en-US" altLang="zh-CN" sz="2400" dirty="0">
                <a:latin typeface="华文黑体"/>
                <a:ea typeface="华文黑体"/>
              </a:rPr>
              <a:t>:</a:t>
            </a:r>
            <a:r>
              <a:rPr lang="zh-CN" altLang="en-US" sz="2400" dirty="0">
                <a:latin typeface="华文黑体"/>
                <a:ea typeface="华文黑体"/>
              </a:rPr>
              <a:t>说什么</a:t>
            </a:r>
            <a:r>
              <a:rPr lang="en-US" altLang="zh-CN" sz="2400" dirty="0">
                <a:latin typeface="华文黑体"/>
                <a:ea typeface="华文黑体"/>
              </a:rPr>
              <a:t>,</a:t>
            </a:r>
            <a:r>
              <a:rPr lang="zh-CN" altLang="en-US" sz="2400" dirty="0">
                <a:latin typeface="华文黑体"/>
                <a:ea typeface="华文黑体"/>
              </a:rPr>
              <a:t>怎么说</a:t>
            </a:r>
            <a:r>
              <a:rPr lang="en-US" altLang="zh-CN" sz="2400" dirty="0">
                <a:latin typeface="华文黑体"/>
                <a:ea typeface="华文黑体"/>
              </a:rPr>
              <a:t>,</a:t>
            </a:r>
            <a:r>
              <a:rPr lang="zh-CN" altLang="en-US" sz="2400" dirty="0">
                <a:latin typeface="华文黑体"/>
                <a:ea typeface="华文黑体"/>
              </a:rPr>
              <a:t>何时说</a:t>
            </a:r>
            <a:r>
              <a:rPr lang="en-US" altLang="zh-CN" sz="2400" dirty="0">
                <a:latin typeface="华文黑体"/>
                <a:ea typeface="华文黑体"/>
              </a:rPr>
              <a:t>,</a:t>
            </a:r>
            <a:r>
              <a:rPr lang="zh-CN" altLang="en-US" sz="2400" dirty="0" smtClean="0">
                <a:latin typeface="华文黑体"/>
                <a:ea typeface="华文黑体"/>
              </a:rPr>
              <a:t>何地说以及由谁来</a:t>
            </a:r>
            <a:r>
              <a:rPr lang="zh-TW" altLang="en-US" sz="2400" dirty="0" smtClean="0">
                <a:latin typeface="华文黑体"/>
                <a:ea typeface="华文黑体"/>
              </a:rPr>
              <a:t>说</a:t>
            </a:r>
            <a:r>
              <a:rPr lang="en-US" altLang="zh-TW" sz="2400" dirty="0">
                <a:latin typeface="华文黑体"/>
                <a:ea typeface="华文黑体"/>
              </a:rPr>
              <a:t>.</a:t>
            </a:r>
          </a:p>
          <a:p>
            <a:r>
              <a:rPr lang="zh-CN" altLang="en-US" sz="2400" dirty="0"/>
              <a:t>　　</a:t>
            </a:r>
            <a:endParaRPr lang="en-US" altLang="zh-CN" sz="2400" dirty="0">
              <a:latin typeface="华文黑体"/>
              <a:ea typeface="华文黑体"/>
            </a:endParaRPr>
          </a:p>
        </p:txBody>
      </p:sp>
    </p:spTree>
    <p:extLst>
      <p:ext uri="{BB962C8B-B14F-4D97-AF65-F5344CB8AC3E}">
        <p14:creationId xmlns:p14="http://schemas.microsoft.com/office/powerpoint/2010/main" val="2589805246"/>
      </p:ext>
    </p:extLst>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p:cNvSpPr/>
          <p:nvPr/>
        </p:nvSpPr>
        <p:spPr>
          <a:xfrm>
            <a:off x="418703" y="33866"/>
            <a:ext cx="4711546" cy="584776"/>
          </a:xfrm>
          <a:prstGeom prst="rect">
            <a:avLst/>
          </a:prstGeom>
        </p:spPr>
        <p:txBody>
          <a:bodyPr wrap="none">
            <a:spAutoFit/>
          </a:bodyPr>
          <a:lstStyle/>
          <a:p>
            <a:r>
              <a:rPr lang="zh-CN" altLang="en-US" sz="3200" b="1" dirty="0">
                <a:solidFill>
                  <a:srgbClr val="17695D"/>
                </a:solidFill>
                <a:latin typeface="微软雅黑" panose="020B0503020204020204" pitchFamily="34" charset="-122"/>
                <a:ea typeface="微软雅黑" panose="020B0503020204020204" pitchFamily="34" charset="-122"/>
              </a:rPr>
              <a:t>进行营销有效传播的步骤</a:t>
            </a:r>
          </a:p>
        </p:txBody>
      </p:sp>
      <p:grpSp>
        <p:nvGrpSpPr>
          <p:cNvPr id="3" name="组合 2"/>
          <p:cNvGrpSpPr/>
          <p:nvPr/>
        </p:nvGrpSpPr>
        <p:grpSpPr>
          <a:xfrm>
            <a:off x="-10885" y="144693"/>
            <a:ext cx="283029" cy="402896"/>
            <a:chOff x="-10886" y="525690"/>
            <a:chExt cx="283029" cy="402896"/>
          </a:xfrm>
        </p:grpSpPr>
        <p:pic>
          <p:nvPicPr>
            <p:cNvPr id="4" name="图片 3"/>
            <p:cNvPicPr>
              <a:picLocks noChangeAspect="1"/>
            </p:cNvPicPr>
            <p:nvPr/>
          </p:nvPicPr>
          <p:blipFill rotWithShape="1">
            <a:blip r:embed="rId3"/>
            <a:srcRect l="7026" t="47619" r="90287" b="37566"/>
            <a:stretch>
              <a:fillRect/>
            </a:stretch>
          </p:blipFill>
          <p:spPr>
            <a:xfrm>
              <a:off x="-10886" y="525690"/>
              <a:ext cx="283029" cy="402896"/>
            </a:xfrm>
            <a:prstGeom prst="rect">
              <a:avLst/>
            </a:prstGeom>
          </p:spPr>
        </p:pic>
        <p:sp>
          <p:nvSpPr>
            <p:cNvPr id="63" name="Freeform 5"/>
            <p:cNvSpPr/>
            <p:nvPr/>
          </p:nvSpPr>
          <p:spPr bwMode="auto">
            <a:xfrm>
              <a:off x="20276" y="637025"/>
              <a:ext cx="221544" cy="222748"/>
            </a:xfrm>
            <a:custGeom>
              <a:avLst/>
              <a:gdLst>
                <a:gd name="T0" fmla="*/ 348 w 407"/>
                <a:gd name="T1" fmla="*/ 0 h 407"/>
                <a:gd name="T2" fmla="*/ 407 w 407"/>
                <a:gd name="T3" fmla="*/ 0 h 407"/>
                <a:gd name="T4" fmla="*/ 407 w 407"/>
                <a:gd name="T5" fmla="*/ 407 h 407"/>
                <a:gd name="T6" fmla="*/ 0 w 407"/>
                <a:gd name="T7" fmla="*/ 407 h 407"/>
                <a:gd name="T8" fmla="*/ 0 w 407"/>
                <a:gd name="T9" fmla="*/ 354 h 407"/>
                <a:gd name="T10" fmla="*/ 307 w 407"/>
                <a:gd name="T11" fmla="*/ 354 h 407"/>
                <a:gd name="T12" fmla="*/ 1 w 407"/>
                <a:gd name="T13" fmla="*/ 47 h 407"/>
                <a:gd name="T14" fmla="*/ 43 w 407"/>
                <a:gd name="T15" fmla="*/ 5 h 407"/>
                <a:gd name="T16" fmla="*/ 348 w 407"/>
                <a:gd name="T17" fmla="*/ 310 h 407"/>
                <a:gd name="T18" fmla="*/ 348 w 407"/>
                <a:gd name="T19" fmla="*/ 0 h 4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07" h="407">
                  <a:moveTo>
                    <a:pt x="348" y="0"/>
                  </a:moveTo>
                  <a:lnTo>
                    <a:pt x="407" y="0"/>
                  </a:lnTo>
                  <a:lnTo>
                    <a:pt x="407" y="407"/>
                  </a:lnTo>
                  <a:lnTo>
                    <a:pt x="0" y="407"/>
                  </a:lnTo>
                  <a:lnTo>
                    <a:pt x="0" y="354"/>
                  </a:lnTo>
                  <a:lnTo>
                    <a:pt x="307" y="354"/>
                  </a:lnTo>
                  <a:lnTo>
                    <a:pt x="1" y="47"/>
                  </a:lnTo>
                  <a:lnTo>
                    <a:pt x="43" y="5"/>
                  </a:lnTo>
                  <a:lnTo>
                    <a:pt x="348" y="310"/>
                  </a:lnTo>
                  <a:lnTo>
                    <a:pt x="348" y="0"/>
                  </a:lnTo>
                  <a:close/>
                </a:path>
              </a:pathLst>
            </a:custGeom>
            <a:solidFill>
              <a:schemeClr val="bg1"/>
            </a:solidFill>
            <a:ln>
              <a:noFill/>
            </a:ln>
          </p:spPr>
          <p:txBody>
            <a:bodyPr vert="horz" wrap="square" lIns="67470" tIns="33735" rIns="67470" bIns="33735" numCol="1" anchor="t" anchorCtr="0" compatLnSpc="1"/>
            <a:lstStyle/>
            <a:p>
              <a:endParaRPr lang="zh-CN" altLang="en-US"/>
            </a:p>
          </p:txBody>
        </p:sp>
      </p:grpSp>
      <p:sp>
        <p:nvSpPr>
          <p:cNvPr id="5" name="文本框 4"/>
          <p:cNvSpPr txBox="1"/>
          <p:nvPr/>
        </p:nvSpPr>
        <p:spPr>
          <a:xfrm>
            <a:off x="389468" y="605807"/>
            <a:ext cx="8754532" cy="1938992"/>
          </a:xfrm>
          <a:prstGeom prst="rect">
            <a:avLst/>
          </a:prstGeom>
          <a:noFill/>
        </p:spPr>
        <p:txBody>
          <a:bodyPr wrap="square" rtlCol="0">
            <a:spAutoFit/>
          </a:bodyPr>
          <a:lstStyle/>
          <a:p>
            <a:r>
              <a:rPr lang="zh-CN" altLang="en-US" sz="2400" dirty="0">
                <a:latin typeface="华文黑体"/>
                <a:ea typeface="华文黑体"/>
              </a:rPr>
              <a:t>二、确定寻求的反应</a:t>
            </a:r>
          </a:p>
          <a:p>
            <a:pPr indent="627063"/>
            <a:r>
              <a:rPr lang="zh-CN" altLang="en-US" sz="2400" dirty="0">
                <a:latin typeface="华文黑体"/>
                <a:ea typeface="华文黑体"/>
              </a:rPr>
              <a:t>一旦明确了目标受众</a:t>
            </a:r>
            <a:r>
              <a:rPr lang="en-US" altLang="zh-CN" sz="2400" dirty="0">
                <a:latin typeface="华文黑体"/>
                <a:ea typeface="华文黑体"/>
              </a:rPr>
              <a:t>,</a:t>
            </a:r>
            <a:r>
              <a:rPr lang="zh-CN" altLang="en-US" sz="2400" dirty="0">
                <a:latin typeface="华文黑体"/>
                <a:ea typeface="华文黑体"/>
              </a:rPr>
              <a:t>营销传播人员必须确定寻求他们的反应</a:t>
            </a:r>
            <a:r>
              <a:rPr lang="en-US" altLang="zh-CN" sz="2400" dirty="0">
                <a:latin typeface="华文黑体"/>
                <a:ea typeface="华文黑体"/>
              </a:rPr>
              <a:t>.</a:t>
            </a:r>
            <a:r>
              <a:rPr lang="zh-CN" altLang="en-US" sz="2400" dirty="0">
                <a:latin typeface="华文黑体"/>
                <a:ea typeface="华文黑体"/>
              </a:rPr>
              <a:t>当然</a:t>
            </a:r>
            <a:r>
              <a:rPr lang="en-US" altLang="zh-CN" sz="2400" dirty="0">
                <a:latin typeface="华文黑体"/>
                <a:ea typeface="华文黑体"/>
              </a:rPr>
              <a:t>,</a:t>
            </a:r>
            <a:r>
              <a:rPr lang="zh-CN" altLang="en-US" sz="2400" dirty="0" smtClean="0">
                <a:latin typeface="华文黑体"/>
                <a:ea typeface="华文黑体"/>
              </a:rPr>
              <a:t>在大多数情况下</a:t>
            </a:r>
            <a:r>
              <a:rPr lang="en-US" altLang="zh-CN" sz="2400" dirty="0">
                <a:latin typeface="华文黑体"/>
                <a:ea typeface="华文黑体"/>
              </a:rPr>
              <a:t>,</a:t>
            </a:r>
            <a:r>
              <a:rPr lang="zh-CN" altLang="en-US" sz="2400" dirty="0">
                <a:latin typeface="华文黑体"/>
                <a:ea typeface="华文黑体"/>
              </a:rPr>
              <a:t>最终的反应自然是购买</a:t>
            </a:r>
            <a:r>
              <a:rPr lang="en-US" altLang="zh-CN" sz="2400" dirty="0">
                <a:latin typeface="华文黑体"/>
                <a:ea typeface="华文黑体"/>
              </a:rPr>
              <a:t>.</a:t>
            </a:r>
            <a:r>
              <a:rPr lang="zh-CN" altLang="en-US" sz="2400" dirty="0">
                <a:latin typeface="华文黑体"/>
                <a:ea typeface="华文黑体"/>
              </a:rPr>
              <a:t>但是</a:t>
            </a:r>
            <a:r>
              <a:rPr lang="en-US" altLang="zh-CN" sz="2400" dirty="0">
                <a:latin typeface="华文黑体"/>
                <a:ea typeface="华文黑体"/>
              </a:rPr>
              <a:t>,</a:t>
            </a:r>
            <a:r>
              <a:rPr lang="zh-CN" altLang="en-US" sz="2400" dirty="0">
                <a:latin typeface="华文黑体"/>
                <a:ea typeface="华文黑体"/>
              </a:rPr>
              <a:t>购买是消费者经过长期考虑才能做出的决定</a:t>
            </a:r>
            <a:r>
              <a:rPr lang="en-US" altLang="zh-CN" sz="2400" dirty="0">
                <a:latin typeface="华文黑体"/>
                <a:ea typeface="华文黑体"/>
              </a:rPr>
              <a:t>.</a:t>
            </a:r>
            <a:r>
              <a:rPr lang="zh-CN" altLang="en-US" sz="2400" dirty="0" smtClean="0">
                <a:latin typeface="华文黑体"/>
                <a:ea typeface="华文黑体"/>
              </a:rPr>
              <a:t>营销传播人员</a:t>
            </a:r>
            <a:r>
              <a:rPr lang="zh-CN" altLang="en-US" sz="2400" dirty="0">
                <a:latin typeface="华文黑体"/>
                <a:ea typeface="华文黑体"/>
              </a:rPr>
              <a:t>需要了解其目标受众目前持何种态度</a:t>
            </a:r>
            <a:r>
              <a:rPr lang="en-US" altLang="zh-CN" sz="2400" dirty="0">
                <a:latin typeface="华文黑体"/>
                <a:ea typeface="华文黑体"/>
              </a:rPr>
              <a:t>,</a:t>
            </a:r>
            <a:r>
              <a:rPr lang="zh-CN" altLang="en-US" sz="2400" dirty="0">
                <a:latin typeface="华文黑体"/>
                <a:ea typeface="华文黑体"/>
              </a:rPr>
              <a:t>以及需要引导到什么阶段</a:t>
            </a:r>
            <a:r>
              <a:rPr lang="en-US" altLang="zh-CN" sz="2400" dirty="0">
                <a:latin typeface="华文黑体"/>
                <a:ea typeface="华文黑体"/>
              </a:rPr>
              <a:t>.</a:t>
            </a:r>
            <a:r>
              <a:rPr lang="zh-CN" altLang="en-US" sz="2400" dirty="0">
                <a:latin typeface="华文黑体"/>
                <a:ea typeface="华文黑体"/>
              </a:rPr>
              <a:t>　</a:t>
            </a:r>
            <a:r>
              <a:rPr lang="zh-CN" altLang="en-US" sz="2400" dirty="0"/>
              <a:t>　</a:t>
            </a:r>
            <a:endParaRPr lang="en-US" altLang="zh-CN" sz="2400" dirty="0">
              <a:latin typeface="华文黑体"/>
              <a:ea typeface="华文黑体"/>
            </a:endParaRPr>
          </a:p>
        </p:txBody>
      </p:sp>
      <p:pic>
        <p:nvPicPr>
          <p:cNvPr id="2" name="图片 1"/>
          <p:cNvPicPr>
            <a:picLocks noChangeAspect="1"/>
          </p:cNvPicPr>
          <p:nvPr/>
        </p:nvPicPr>
        <p:blipFill>
          <a:blip r:embed="rId4"/>
          <a:stretch>
            <a:fillRect/>
          </a:stretch>
        </p:blipFill>
        <p:spPr>
          <a:xfrm>
            <a:off x="2015067" y="2537523"/>
            <a:ext cx="4436534" cy="2601744"/>
          </a:xfrm>
          <a:prstGeom prst="rect">
            <a:avLst/>
          </a:prstGeom>
        </p:spPr>
      </p:pic>
    </p:spTree>
    <p:extLst>
      <p:ext uri="{BB962C8B-B14F-4D97-AF65-F5344CB8AC3E}">
        <p14:creationId xmlns:p14="http://schemas.microsoft.com/office/powerpoint/2010/main" val="1515627591"/>
      </p:ext>
    </p:extLst>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p:cNvSpPr/>
          <p:nvPr/>
        </p:nvSpPr>
        <p:spPr>
          <a:xfrm>
            <a:off x="418703" y="33866"/>
            <a:ext cx="4711546" cy="584776"/>
          </a:xfrm>
          <a:prstGeom prst="rect">
            <a:avLst/>
          </a:prstGeom>
        </p:spPr>
        <p:txBody>
          <a:bodyPr wrap="none">
            <a:spAutoFit/>
          </a:bodyPr>
          <a:lstStyle/>
          <a:p>
            <a:r>
              <a:rPr lang="zh-CN" altLang="en-US" sz="3200" b="1" dirty="0">
                <a:solidFill>
                  <a:srgbClr val="17695D"/>
                </a:solidFill>
                <a:latin typeface="微软雅黑" panose="020B0503020204020204" pitchFamily="34" charset="-122"/>
                <a:ea typeface="微软雅黑" panose="020B0503020204020204" pitchFamily="34" charset="-122"/>
              </a:rPr>
              <a:t>进行营销有效传播的步骤</a:t>
            </a:r>
          </a:p>
        </p:txBody>
      </p:sp>
      <p:grpSp>
        <p:nvGrpSpPr>
          <p:cNvPr id="3" name="组合 2"/>
          <p:cNvGrpSpPr/>
          <p:nvPr/>
        </p:nvGrpSpPr>
        <p:grpSpPr>
          <a:xfrm>
            <a:off x="-10885" y="144693"/>
            <a:ext cx="283029" cy="402896"/>
            <a:chOff x="-10886" y="525690"/>
            <a:chExt cx="283029" cy="402896"/>
          </a:xfrm>
        </p:grpSpPr>
        <p:pic>
          <p:nvPicPr>
            <p:cNvPr id="4" name="图片 3"/>
            <p:cNvPicPr>
              <a:picLocks noChangeAspect="1"/>
            </p:cNvPicPr>
            <p:nvPr/>
          </p:nvPicPr>
          <p:blipFill rotWithShape="1">
            <a:blip r:embed="rId3"/>
            <a:srcRect l="7026" t="47619" r="90287" b="37566"/>
            <a:stretch>
              <a:fillRect/>
            </a:stretch>
          </p:blipFill>
          <p:spPr>
            <a:xfrm>
              <a:off x="-10886" y="525690"/>
              <a:ext cx="283029" cy="402896"/>
            </a:xfrm>
            <a:prstGeom prst="rect">
              <a:avLst/>
            </a:prstGeom>
          </p:spPr>
        </p:pic>
        <p:sp>
          <p:nvSpPr>
            <p:cNvPr id="63" name="Freeform 5"/>
            <p:cNvSpPr/>
            <p:nvPr/>
          </p:nvSpPr>
          <p:spPr bwMode="auto">
            <a:xfrm>
              <a:off x="20276" y="637025"/>
              <a:ext cx="221544" cy="222748"/>
            </a:xfrm>
            <a:custGeom>
              <a:avLst/>
              <a:gdLst>
                <a:gd name="T0" fmla="*/ 348 w 407"/>
                <a:gd name="T1" fmla="*/ 0 h 407"/>
                <a:gd name="T2" fmla="*/ 407 w 407"/>
                <a:gd name="T3" fmla="*/ 0 h 407"/>
                <a:gd name="T4" fmla="*/ 407 w 407"/>
                <a:gd name="T5" fmla="*/ 407 h 407"/>
                <a:gd name="T6" fmla="*/ 0 w 407"/>
                <a:gd name="T7" fmla="*/ 407 h 407"/>
                <a:gd name="T8" fmla="*/ 0 w 407"/>
                <a:gd name="T9" fmla="*/ 354 h 407"/>
                <a:gd name="T10" fmla="*/ 307 w 407"/>
                <a:gd name="T11" fmla="*/ 354 h 407"/>
                <a:gd name="T12" fmla="*/ 1 w 407"/>
                <a:gd name="T13" fmla="*/ 47 h 407"/>
                <a:gd name="T14" fmla="*/ 43 w 407"/>
                <a:gd name="T15" fmla="*/ 5 h 407"/>
                <a:gd name="T16" fmla="*/ 348 w 407"/>
                <a:gd name="T17" fmla="*/ 310 h 407"/>
                <a:gd name="T18" fmla="*/ 348 w 407"/>
                <a:gd name="T19" fmla="*/ 0 h 4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07" h="407">
                  <a:moveTo>
                    <a:pt x="348" y="0"/>
                  </a:moveTo>
                  <a:lnTo>
                    <a:pt x="407" y="0"/>
                  </a:lnTo>
                  <a:lnTo>
                    <a:pt x="407" y="407"/>
                  </a:lnTo>
                  <a:lnTo>
                    <a:pt x="0" y="407"/>
                  </a:lnTo>
                  <a:lnTo>
                    <a:pt x="0" y="354"/>
                  </a:lnTo>
                  <a:lnTo>
                    <a:pt x="307" y="354"/>
                  </a:lnTo>
                  <a:lnTo>
                    <a:pt x="1" y="47"/>
                  </a:lnTo>
                  <a:lnTo>
                    <a:pt x="43" y="5"/>
                  </a:lnTo>
                  <a:lnTo>
                    <a:pt x="348" y="310"/>
                  </a:lnTo>
                  <a:lnTo>
                    <a:pt x="348" y="0"/>
                  </a:lnTo>
                  <a:close/>
                </a:path>
              </a:pathLst>
            </a:custGeom>
            <a:solidFill>
              <a:schemeClr val="bg1"/>
            </a:solidFill>
            <a:ln>
              <a:noFill/>
            </a:ln>
          </p:spPr>
          <p:txBody>
            <a:bodyPr vert="horz" wrap="square" lIns="67470" tIns="33735" rIns="67470" bIns="33735" numCol="1" anchor="t" anchorCtr="0" compatLnSpc="1"/>
            <a:lstStyle/>
            <a:p>
              <a:endParaRPr lang="zh-CN" altLang="en-US"/>
            </a:p>
          </p:txBody>
        </p:sp>
      </p:grpSp>
      <p:sp>
        <p:nvSpPr>
          <p:cNvPr id="5" name="文本框 4"/>
          <p:cNvSpPr txBox="1"/>
          <p:nvPr/>
        </p:nvSpPr>
        <p:spPr>
          <a:xfrm>
            <a:off x="254001" y="605807"/>
            <a:ext cx="8754532" cy="3847207"/>
          </a:xfrm>
          <a:prstGeom prst="rect">
            <a:avLst/>
          </a:prstGeom>
          <a:noFill/>
        </p:spPr>
        <p:txBody>
          <a:bodyPr wrap="square" rtlCol="0">
            <a:spAutoFit/>
          </a:bodyPr>
          <a:lstStyle/>
          <a:p>
            <a:r>
              <a:rPr lang="zh-CN" altLang="en-US" sz="2400" dirty="0" smtClean="0">
                <a:latin typeface="华文黑体"/>
                <a:ea typeface="华文黑体"/>
              </a:rPr>
              <a:t>三</a:t>
            </a:r>
            <a:r>
              <a:rPr lang="zh-CN" altLang="en-US" sz="2400" dirty="0">
                <a:latin typeface="华文黑体"/>
                <a:ea typeface="华文黑体"/>
              </a:rPr>
              <a:t>、选择广告信息</a:t>
            </a:r>
          </a:p>
          <a:p>
            <a:pPr indent="541338"/>
            <a:r>
              <a:rPr lang="zh-CN" altLang="en-US" sz="2000" dirty="0">
                <a:latin typeface="华文黑体"/>
                <a:ea typeface="华文黑体"/>
              </a:rPr>
              <a:t>营销传播人员在明确目标受众的反应之后</a:t>
            </a:r>
            <a:r>
              <a:rPr lang="en-US" altLang="zh-CN" sz="2000" dirty="0">
                <a:latin typeface="华文黑体"/>
                <a:ea typeface="华文黑体"/>
              </a:rPr>
              <a:t>,</a:t>
            </a:r>
            <a:r>
              <a:rPr lang="zh-CN" altLang="en-US" sz="2000" dirty="0">
                <a:latin typeface="华文黑体"/>
                <a:ea typeface="华文黑体"/>
              </a:rPr>
              <a:t>就着手发掘有效的广告信息</a:t>
            </a:r>
            <a:r>
              <a:rPr lang="en-US" altLang="zh-CN" sz="2000" dirty="0">
                <a:latin typeface="华文黑体"/>
                <a:ea typeface="华文黑体"/>
              </a:rPr>
              <a:t>.</a:t>
            </a:r>
            <a:r>
              <a:rPr lang="zh-CN" altLang="en-US" sz="2000" dirty="0" smtClean="0">
                <a:latin typeface="华文黑体"/>
                <a:ea typeface="华文黑体"/>
              </a:rPr>
              <a:t>企业或广告商在选择信息时会考虑</a:t>
            </a:r>
            <a:r>
              <a:rPr lang="zh-CN" altLang="en-US" sz="2000" dirty="0">
                <a:latin typeface="华文黑体"/>
                <a:ea typeface="华文黑体"/>
              </a:rPr>
              <a:t>以下因素</a:t>
            </a:r>
            <a:r>
              <a:rPr lang="en-US" altLang="zh-CN" sz="2000" dirty="0">
                <a:latin typeface="华文黑体"/>
                <a:ea typeface="华文黑体"/>
              </a:rPr>
              <a:t>:①</a:t>
            </a:r>
            <a:r>
              <a:rPr lang="zh-CN" altLang="en-US" sz="2000" dirty="0">
                <a:latin typeface="华文黑体"/>
                <a:ea typeface="华文黑体"/>
              </a:rPr>
              <a:t>得到注意</a:t>
            </a:r>
            <a:r>
              <a:rPr lang="en-US" altLang="zh-CN" sz="2000" dirty="0">
                <a:latin typeface="华文黑体"/>
                <a:ea typeface="华文黑体"/>
              </a:rPr>
              <a:t>;②</a:t>
            </a:r>
            <a:r>
              <a:rPr lang="zh-CN" altLang="en-US" sz="2000" dirty="0">
                <a:latin typeface="华文黑体"/>
                <a:ea typeface="华文黑体"/>
              </a:rPr>
              <a:t>保持兴趣</a:t>
            </a:r>
            <a:r>
              <a:rPr lang="en-US" altLang="zh-CN" sz="2000" dirty="0">
                <a:latin typeface="华文黑体"/>
                <a:ea typeface="华文黑体"/>
              </a:rPr>
              <a:t>;③</a:t>
            </a:r>
            <a:r>
              <a:rPr lang="zh-CN" altLang="en-US" sz="2000" dirty="0">
                <a:latin typeface="华文黑体"/>
                <a:ea typeface="华文黑体"/>
              </a:rPr>
              <a:t>引发欲望</a:t>
            </a:r>
            <a:r>
              <a:rPr lang="en-US" altLang="zh-CN" sz="2000" dirty="0">
                <a:latin typeface="华文黑体"/>
                <a:ea typeface="华文黑体"/>
              </a:rPr>
              <a:t>;④</a:t>
            </a:r>
            <a:r>
              <a:rPr lang="zh-CN" altLang="en-US" sz="2000" dirty="0">
                <a:latin typeface="华文黑体"/>
                <a:ea typeface="华文黑体"/>
              </a:rPr>
              <a:t>获得行动</a:t>
            </a:r>
            <a:r>
              <a:rPr lang="en-US" altLang="zh-CN" sz="2000" dirty="0">
                <a:latin typeface="华文黑体"/>
                <a:ea typeface="华文黑体"/>
              </a:rPr>
              <a:t>(</a:t>
            </a:r>
            <a:r>
              <a:rPr lang="zh-CN" altLang="en-US" sz="2000" dirty="0" smtClean="0">
                <a:latin typeface="华文黑体"/>
                <a:ea typeface="华文黑体"/>
              </a:rPr>
              <a:t>一个</a:t>
            </a:r>
            <a:r>
              <a:rPr lang="zh-CN" altLang="en-US" sz="2000" dirty="0">
                <a:latin typeface="华文黑体"/>
                <a:ea typeface="华文黑体"/>
              </a:rPr>
              <a:t>称作</a:t>
            </a:r>
            <a:r>
              <a:rPr lang="en-US" altLang="zh-CN" sz="2000" dirty="0">
                <a:latin typeface="华文黑体"/>
                <a:ea typeface="华文黑体"/>
              </a:rPr>
              <a:t>AIDA </a:t>
            </a:r>
            <a:r>
              <a:rPr lang="zh-CN" altLang="en-US" sz="2000" dirty="0">
                <a:latin typeface="华文黑体"/>
                <a:ea typeface="华文黑体"/>
              </a:rPr>
              <a:t>模式的体系</a:t>
            </a:r>
            <a:r>
              <a:rPr lang="en-US" altLang="zh-CN" sz="2000" dirty="0">
                <a:latin typeface="华文黑体"/>
                <a:ea typeface="华文黑体"/>
              </a:rPr>
              <a:t>).</a:t>
            </a:r>
            <a:r>
              <a:rPr lang="zh-CN" altLang="en-US" sz="2000" dirty="0">
                <a:latin typeface="华文黑体"/>
                <a:ea typeface="华文黑体"/>
              </a:rPr>
              <a:t>在实际运作中</a:t>
            </a:r>
            <a:r>
              <a:rPr lang="en-US" altLang="zh-CN" sz="2000" dirty="0">
                <a:latin typeface="华文黑体"/>
                <a:ea typeface="华文黑体"/>
              </a:rPr>
              <a:t>,</a:t>
            </a:r>
            <a:r>
              <a:rPr lang="zh-CN" altLang="en-US" sz="2000" dirty="0">
                <a:latin typeface="华文黑体"/>
                <a:ea typeface="华文黑体"/>
              </a:rPr>
              <a:t>很少能有几则广告信息就把消费</a:t>
            </a:r>
            <a:r>
              <a:rPr lang="zh-CN" altLang="en-US" sz="2000" dirty="0" smtClean="0">
                <a:latin typeface="华文黑体"/>
                <a:ea typeface="华文黑体"/>
              </a:rPr>
              <a:t>者从知晓一直引导到购买</a:t>
            </a:r>
            <a:r>
              <a:rPr lang="en-US" altLang="zh-CN" sz="2000" dirty="0">
                <a:latin typeface="华文黑体"/>
                <a:ea typeface="华文黑体"/>
              </a:rPr>
              <a:t>,</a:t>
            </a:r>
            <a:r>
              <a:rPr lang="zh-CN" altLang="en-US" sz="2000" dirty="0">
                <a:latin typeface="华文黑体"/>
                <a:ea typeface="华文黑体"/>
              </a:rPr>
              <a:t>但是这个</a:t>
            </a:r>
            <a:r>
              <a:rPr lang="en-US" altLang="zh-CN" sz="2000" dirty="0">
                <a:latin typeface="华文黑体"/>
                <a:ea typeface="华文黑体"/>
              </a:rPr>
              <a:t>AIDA </a:t>
            </a:r>
            <a:r>
              <a:rPr lang="zh-CN" altLang="en-US" sz="2000" dirty="0">
                <a:latin typeface="华文黑体"/>
                <a:ea typeface="华文黑体"/>
              </a:rPr>
              <a:t>模式提供了一则好的广告应具备的基本条件</a:t>
            </a:r>
            <a:r>
              <a:rPr lang="en-US" altLang="zh-CN" sz="2000" dirty="0">
                <a:latin typeface="华文黑体"/>
                <a:ea typeface="华文黑体"/>
              </a:rPr>
              <a:t>.</a:t>
            </a:r>
            <a:r>
              <a:rPr lang="zh-CN" altLang="en-US" sz="2000" dirty="0" smtClean="0">
                <a:latin typeface="华文黑体"/>
                <a:ea typeface="华文黑体"/>
              </a:rPr>
              <a:t>要整理出一则广告</a:t>
            </a:r>
            <a:r>
              <a:rPr lang="zh-CN" altLang="en-US" sz="2000" dirty="0">
                <a:latin typeface="华文黑体"/>
                <a:ea typeface="华文黑体"/>
              </a:rPr>
              <a:t>信息</a:t>
            </a:r>
            <a:r>
              <a:rPr lang="en-US" altLang="zh-CN" sz="2000" dirty="0">
                <a:latin typeface="华文黑体"/>
                <a:ea typeface="华文黑体"/>
              </a:rPr>
              <a:t>,</a:t>
            </a:r>
            <a:r>
              <a:rPr lang="zh-CN" altLang="en-US" sz="2000" dirty="0">
                <a:latin typeface="华文黑体"/>
                <a:ea typeface="华文黑体"/>
              </a:rPr>
              <a:t>营销传播人员必须决定说什么</a:t>
            </a:r>
            <a:r>
              <a:rPr lang="en-US" altLang="zh-CN" sz="2000" dirty="0">
                <a:latin typeface="华文黑体"/>
                <a:ea typeface="华文黑体"/>
              </a:rPr>
              <a:t>(</a:t>
            </a:r>
            <a:r>
              <a:rPr lang="zh-CN" altLang="en-US" sz="2000" dirty="0">
                <a:latin typeface="华文黑体"/>
                <a:ea typeface="华文黑体"/>
              </a:rPr>
              <a:t>信息内容</a:t>
            </a:r>
            <a:r>
              <a:rPr lang="en-US" altLang="zh-CN" sz="2000" dirty="0">
                <a:latin typeface="华文黑体"/>
                <a:ea typeface="华文黑体"/>
              </a:rPr>
              <a:t>)</a:t>
            </a:r>
            <a:r>
              <a:rPr lang="zh-CN" altLang="en-US" sz="2000" dirty="0">
                <a:latin typeface="华文黑体"/>
                <a:ea typeface="华文黑体"/>
              </a:rPr>
              <a:t>和如何说</a:t>
            </a:r>
            <a:r>
              <a:rPr lang="en-US" altLang="zh-CN" sz="2000" dirty="0">
                <a:latin typeface="华文黑体"/>
                <a:ea typeface="华文黑体"/>
              </a:rPr>
              <a:t>(</a:t>
            </a:r>
            <a:r>
              <a:rPr lang="zh-CN" altLang="en-US" sz="2000" dirty="0">
                <a:latin typeface="华文黑体"/>
                <a:ea typeface="华文黑体"/>
              </a:rPr>
              <a:t>信息结构和格式</a:t>
            </a:r>
            <a:r>
              <a:rPr lang="en-US" altLang="zh-CN" sz="2000" dirty="0">
                <a:latin typeface="华文黑体"/>
                <a:ea typeface="华文黑体"/>
              </a:rPr>
              <a:t>)</a:t>
            </a:r>
            <a:r>
              <a:rPr lang="en-US" altLang="zh-CN" sz="2000" dirty="0" smtClean="0">
                <a:latin typeface="华文黑体"/>
                <a:ea typeface="华文黑体"/>
              </a:rPr>
              <a:t>.</a:t>
            </a:r>
          </a:p>
          <a:p>
            <a:pPr indent="355600"/>
            <a:r>
              <a:rPr lang="en-US" altLang="zh-CN" sz="2000" dirty="0">
                <a:latin typeface="华文黑体"/>
                <a:ea typeface="华文黑体"/>
              </a:rPr>
              <a:t>(</a:t>
            </a:r>
            <a:r>
              <a:rPr lang="zh-CN" altLang="en-US" sz="2000" dirty="0">
                <a:latin typeface="华文黑体"/>
                <a:ea typeface="华文黑体"/>
              </a:rPr>
              <a:t>一</a:t>
            </a:r>
            <a:r>
              <a:rPr lang="en-US" altLang="zh-CN" sz="2000" dirty="0">
                <a:latin typeface="华文黑体"/>
                <a:ea typeface="华文黑体"/>
              </a:rPr>
              <a:t>)</a:t>
            </a:r>
            <a:r>
              <a:rPr lang="zh-CN" altLang="en-US" sz="2000" dirty="0">
                <a:latin typeface="华文黑体"/>
                <a:ea typeface="华文黑体"/>
              </a:rPr>
              <a:t>信息内容</a:t>
            </a:r>
          </a:p>
          <a:p>
            <a:pPr indent="355600"/>
            <a:r>
              <a:rPr lang="zh-CN" altLang="en-US" sz="2000" dirty="0">
                <a:latin typeface="华文黑体"/>
                <a:ea typeface="华文黑体"/>
              </a:rPr>
              <a:t>营销传播人员必须发掘一种可以产生预想反应的吸引力或主题</a:t>
            </a:r>
            <a:r>
              <a:rPr lang="en-US" altLang="zh-CN" sz="2000" dirty="0">
                <a:latin typeface="华文黑体"/>
                <a:ea typeface="华文黑体"/>
              </a:rPr>
              <a:t>.</a:t>
            </a:r>
            <a:r>
              <a:rPr lang="zh-CN" altLang="en-US" sz="2000" dirty="0">
                <a:latin typeface="华文黑体"/>
                <a:ea typeface="华文黑体"/>
              </a:rPr>
              <a:t>吸引力有三种类型</a:t>
            </a:r>
            <a:r>
              <a:rPr lang="en-US" altLang="zh-CN" sz="2000" dirty="0" smtClean="0">
                <a:latin typeface="华文黑体"/>
                <a:ea typeface="华文黑体"/>
              </a:rPr>
              <a:t>:</a:t>
            </a:r>
            <a:r>
              <a:rPr lang="zh-CN" altLang="en-US" sz="2000" dirty="0" smtClean="0">
                <a:latin typeface="华文黑体"/>
                <a:ea typeface="华文黑体"/>
              </a:rPr>
              <a:t>理性型</a:t>
            </a:r>
            <a:r>
              <a:rPr lang="zh-CN" altLang="en-US" sz="2000" dirty="0">
                <a:latin typeface="华文黑体"/>
                <a:ea typeface="华文黑体"/>
              </a:rPr>
              <a:t>、情绪型和道德型</a:t>
            </a:r>
            <a:r>
              <a:rPr lang="en-US" altLang="zh-CN" sz="2000" dirty="0" smtClean="0">
                <a:latin typeface="华文黑体"/>
                <a:ea typeface="华文黑体"/>
              </a:rPr>
              <a:t>.</a:t>
            </a:r>
          </a:p>
          <a:p>
            <a:pPr indent="355600"/>
            <a:r>
              <a:rPr lang="en-US" altLang="zh-CN" sz="2000" dirty="0">
                <a:latin typeface="华文黑体"/>
                <a:ea typeface="华文黑体"/>
              </a:rPr>
              <a:t>(</a:t>
            </a:r>
            <a:r>
              <a:rPr lang="zh-CN" altLang="en-US" sz="2000" dirty="0">
                <a:latin typeface="华文黑体"/>
                <a:ea typeface="华文黑体"/>
              </a:rPr>
              <a:t>二</a:t>
            </a:r>
            <a:r>
              <a:rPr lang="en-US" altLang="zh-CN" sz="2000" dirty="0">
                <a:latin typeface="华文黑体"/>
                <a:ea typeface="华文黑体"/>
              </a:rPr>
              <a:t>)</a:t>
            </a:r>
            <a:r>
              <a:rPr lang="zh-CN" altLang="en-US" sz="2000" dirty="0">
                <a:latin typeface="华文黑体"/>
                <a:ea typeface="华文黑体"/>
              </a:rPr>
              <a:t>信息结构和格式</a:t>
            </a:r>
          </a:p>
          <a:p>
            <a:pPr indent="355600"/>
            <a:r>
              <a:rPr lang="zh-CN" altLang="en-US" sz="2000" dirty="0">
                <a:latin typeface="华文黑体"/>
                <a:ea typeface="华文黑体"/>
              </a:rPr>
              <a:t>营销传播人员还需要针对不同媒体形式设计相应的健全的信息结构和格式</a:t>
            </a:r>
            <a:r>
              <a:rPr lang="en-US" altLang="zh-CN" sz="2000" dirty="0">
                <a:latin typeface="华文黑体"/>
                <a:ea typeface="华文黑体"/>
              </a:rPr>
              <a:t>.</a:t>
            </a:r>
          </a:p>
        </p:txBody>
      </p:sp>
    </p:spTree>
    <p:extLst>
      <p:ext uri="{BB962C8B-B14F-4D97-AF65-F5344CB8AC3E}">
        <p14:creationId xmlns:p14="http://schemas.microsoft.com/office/powerpoint/2010/main" val="3068608985"/>
      </p:ext>
    </p:extLst>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p:cNvSpPr/>
          <p:nvPr/>
        </p:nvSpPr>
        <p:spPr>
          <a:xfrm>
            <a:off x="418703" y="33866"/>
            <a:ext cx="4711546" cy="584776"/>
          </a:xfrm>
          <a:prstGeom prst="rect">
            <a:avLst/>
          </a:prstGeom>
        </p:spPr>
        <p:txBody>
          <a:bodyPr wrap="none">
            <a:spAutoFit/>
          </a:bodyPr>
          <a:lstStyle/>
          <a:p>
            <a:r>
              <a:rPr lang="zh-CN" altLang="en-US" sz="3200" b="1" dirty="0">
                <a:solidFill>
                  <a:srgbClr val="17695D"/>
                </a:solidFill>
                <a:latin typeface="微软雅黑" panose="020B0503020204020204" pitchFamily="34" charset="-122"/>
                <a:ea typeface="微软雅黑" panose="020B0503020204020204" pitchFamily="34" charset="-122"/>
              </a:rPr>
              <a:t>进行营销有效传播的步骤</a:t>
            </a:r>
          </a:p>
        </p:txBody>
      </p:sp>
      <p:grpSp>
        <p:nvGrpSpPr>
          <p:cNvPr id="3" name="组合 2"/>
          <p:cNvGrpSpPr/>
          <p:nvPr/>
        </p:nvGrpSpPr>
        <p:grpSpPr>
          <a:xfrm>
            <a:off x="-10885" y="144693"/>
            <a:ext cx="283029" cy="402896"/>
            <a:chOff x="-10886" y="525690"/>
            <a:chExt cx="283029" cy="402896"/>
          </a:xfrm>
        </p:grpSpPr>
        <p:pic>
          <p:nvPicPr>
            <p:cNvPr id="4" name="图片 3"/>
            <p:cNvPicPr>
              <a:picLocks noChangeAspect="1"/>
            </p:cNvPicPr>
            <p:nvPr/>
          </p:nvPicPr>
          <p:blipFill rotWithShape="1">
            <a:blip r:embed="rId3"/>
            <a:srcRect l="7026" t="47619" r="90287" b="37566"/>
            <a:stretch>
              <a:fillRect/>
            </a:stretch>
          </p:blipFill>
          <p:spPr>
            <a:xfrm>
              <a:off x="-10886" y="525690"/>
              <a:ext cx="283029" cy="402896"/>
            </a:xfrm>
            <a:prstGeom prst="rect">
              <a:avLst/>
            </a:prstGeom>
          </p:spPr>
        </p:pic>
        <p:sp>
          <p:nvSpPr>
            <p:cNvPr id="63" name="Freeform 5"/>
            <p:cNvSpPr/>
            <p:nvPr/>
          </p:nvSpPr>
          <p:spPr bwMode="auto">
            <a:xfrm>
              <a:off x="20276" y="637025"/>
              <a:ext cx="221544" cy="222748"/>
            </a:xfrm>
            <a:custGeom>
              <a:avLst/>
              <a:gdLst>
                <a:gd name="T0" fmla="*/ 348 w 407"/>
                <a:gd name="T1" fmla="*/ 0 h 407"/>
                <a:gd name="T2" fmla="*/ 407 w 407"/>
                <a:gd name="T3" fmla="*/ 0 h 407"/>
                <a:gd name="T4" fmla="*/ 407 w 407"/>
                <a:gd name="T5" fmla="*/ 407 h 407"/>
                <a:gd name="T6" fmla="*/ 0 w 407"/>
                <a:gd name="T7" fmla="*/ 407 h 407"/>
                <a:gd name="T8" fmla="*/ 0 w 407"/>
                <a:gd name="T9" fmla="*/ 354 h 407"/>
                <a:gd name="T10" fmla="*/ 307 w 407"/>
                <a:gd name="T11" fmla="*/ 354 h 407"/>
                <a:gd name="T12" fmla="*/ 1 w 407"/>
                <a:gd name="T13" fmla="*/ 47 h 407"/>
                <a:gd name="T14" fmla="*/ 43 w 407"/>
                <a:gd name="T15" fmla="*/ 5 h 407"/>
                <a:gd name="T16" fmla="*/ 348 w 407"/>
                <a:gd name="T17" fmla="*/ 310 h 407"/>
                <a:gd name="T18" fmla="*/ 348 w 407"/>
                <a:gd name="T19" fmla="*/ 0 h 4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07" h="407">
                  <a:moveTo>
                    <a:pt x="348" y="0"/>
                  </a:moveTo>
                  <a:lnTo>
                    <a:pt x="407" y="0"/>
                  </a:lnTo>
                  <a:lnTo>
                    <a:pt x="407" y="407"/>
                  </a:lnTo>
                  <a:lnTo>
                    <a:pt x="0" y="407"/>
                  </a:lnTo>
                  <a:lnTo>
                    <a:pt x="0" y="354"/>
                  </a:lnTo>
                  <a:lnTo>
                    <a:pt x="307" y="354"/>
                  </a:lnTo>
                  <a:lnTo>
                    <a:pt x="1" y="47"/>
                  </a:lnTo>
                  <a:lnTo>
                    <a:pt x="43" y="5"/>
                  </a:lnTo>
                  <a:lnTo>
                    <a:pt x="348" y="310"/>
                  </a:lnTo>
                  <a:lnTo>
                    <a:pt x="348" y="0"/>
                  </a:lnTo>
                  <a:close/>
                </a:path>
              </a:pathLst>
            </a:custGeom>
            <a:solidFill>
              <a:schemeClr val="bg1"/>
            </a:solidFill>
            <a:ln>
              <a:noFill/>
            </a:ln>
          </p:spPr>
          <p:txBody>
            <a:bodyPr vert="horz" wrap="square" lIns="67470" tIns="33735" rIns="67470" bIns="33735" numCol="1" anchor="t" anchorCtr="0" compatLnSpc="1"/>
            <a:lstStyle/>
            <a:p>
              <a:endParaRPr lang="zh-CN" altLang="en-US"/>
            </a:p>
          </p:txBody>
        </p:sp>
      </p:grpSp>
      <p:sp>
        <p:nvSpPr>
          <p:cNvPr id="5" name="文本框 4"/>
          <p:cNvSpPr txBox="1"/>
          <p:nvPr/>
        </p:nvSpPr>
        <p:spPr>
          <a:xfrm>
            <a:off x="254001" y="605807"/>
            <a:ext cx="8754532" cy="4278094"/>
          </a:xfrm>
          <a:prstGeom prst="rect">
            <a:avLst/>
          </a:prstGeom>
          <a:noFill/>
        </p:spPr>
        <p:txBody>
          <a:bodyPr wrap="square" rtlCol="0">
            <a:spAutoFit/>
          </a:bodyPr>
          <a:lstStyle/>
          <a:p>
            <a:r>
              <a:rPr lang="zh-CN" altLang="en-US" sz="2400" dirty="0">
                <a:latin typeface="华文黑体"/>
                <a:ea typeface="华文黑体"/>
              </a:rPr>
              <a:t>四、选择媒体</a:t>
            </a:r>
          </a:p>
          <a:p>
            <a:pPr indent="627063"/>
            <a:r>
              <a:rPr lang="zh-CN" altLang="en-US" sz="2400" dirty="0">
                <a:latin typeface="华文黑体"/>
                <a:ea typeface="华文黑体"/>
              </a:rPr>
              <a:t>营销传播人员必须选定宣传渠道</a:t>
            </a:r>
            <a:r>
              <a:rPr lang="en-US" altLang="zh-CN" sz="2400" dirty="0">
                <a:latin typeface="华文黑体"/>
                <a:ea typeface="华文黑体"/>
              </a:rPr>
              <a:t>.</a:t>
            </a:r>
            <a:r>
              <a:rPr lang="zh-CN" altLang="en-US" sz="2400" dirty="0">
                <a:latin typeface="华文黑体"/>
                <a:ea typeface="华文黑体"/>
              </a:rPr>
              <a:t>宣传渠道包括个人宣传渠道和非个人宣传渠道</a:t>
            </a:r>
            <a:r>
              <a:rPr lang="en-US" altLang="zh-CN" sz="2400" dirty="0" smtClean="0">
                <a:latin typeface="华文黑体"/>
                <a:ea typeface="华文黑体"/>
              </a:rPr>
              <a:t>.</a:t>
            </a:r>
          </a:p>
          <a:p>
            <a:pPr indent="541338"/>
            <a:r>
              <a:rPr lang="en-US" altLang="zh-CN" sz="2000" dirty="0">
                <a:latin typeface="华文黑体"/>
                <a:ea typeface="华文黑体"/>
              </a:rPr>
              <a:t>(</a:t>
            </a:r>
            <a:r>
              <a:rPr lang="zh-CN" altLang="en-US" sz="2000" dirty="0">
                <a:latin typeface="华文黑体"/>
                <a:ea typeface="华文黑体"/>
              </a:rPr>
              <a:t>一</a:t>
            </a:r>
            <a:r>
              <a:rPr lang="en-US" altLang="zh-CN" sz="2000" dirty="0">
                <a:latin typeface="华文黑体"/>
                <a:ea typeface="华文黑体"/>
              </a:rPr>
              <a:t>)</a:t>
            </a:r>
            <a:r>
              <a:rPr lang="zh-CN" altLang="en-US" sz="2000" dirty="0">
                <a:latin typeface="华文黑体"/>
                <a:ea typeface="华文黑体"/>
              </a:rPr>
              <a:t>个人宣传渠道</a:t>
            </a:r>
          </a:p>
          <a:p>
            <a:pPr indent="541338"/>
            <a:r>
              <a:rPr lang="zh-CN" altLang="en-US" sz="2000" dirty="0">
                <a:latin typeface="华文黑体"/>
                <a:ea typeface="华文黑体"/>
              </a:rPr>
              <a:t>个人宣传渠道的特点是直接相互交流</a:t>
            </a:r>
            <a:r>
              <a:rPr lang="en-US" altLang="zh-CN" sz="2000" dirty="0">
                <a:latin typeface="华文黑体"/>
                <a:ea typeface="华文黑体"/>
              </a:rPr>
              <a:t>.</a:t>
            </a:r>
            <a:r>
              <a:rPr lang="zh-CN" altLang="en-US" sz="2000" dirty="0">
                <a:latin typeface="华文黑体"/>
                <a:ea typeface="华文黑体"/>
              </a:rPr>
              <a:t>他们可以面对面</a:t>
            </a:r>
            <a:r>
              <a:rPr lang="en-US" altLang="zh-CN" sz="2000" dirty="0">
                <a:latin typeface="华文黑体"/>
                <a:ea typeface="华文黑体"/>
              </a:rPr>
              <a:t>,</a:t>
            </a:r>
            <a:r>
              <a:rPr lang="zh-CN" altLang="en-US" sz="2000" dirty="0">
                <a:latin typeface="华文黑体"/>
                <a:ea typeface="华文黑体"/>
              </a:rPr>
              <a:t>通过电话</a:t>
            </a:r>
            <a:r>
              <a:rPr lang="en-US" altLang="zh-CN" sz="2000" dirty="0">
                <a:latin typeface="华文黑体"/>
                <a:ea typeface="华文黑体"/>
              </a:rPr>
              <a:t>,</a:t>
            </a:r>
            <a:r>
              <a:rPr lang="zh-CN" altLang="en-US" sz="2000" dirty="0">
                <a:latin typeface="华文黑体"/>
                <a:ea typeface="华文黑体"/>
              </a:rPr>
              <a:t>甚至通过邮件</a:t>
            </a:r>
            <a:r>
              <a:rPr lang="zh-CN" altLang="en-US" sz="2000" dirty="0" smtClean="0">
                <a:latin typeface="华文黑体"/>
                <a:ea typeface="华文黑体"/>
              </a:rPr>
              <a:t>交</a:t>
            </a:r>
            <a:r>
              <a:rPr lang="zh-CN" altLang="en-US" sz="2000" dirty="0">
                <a:latin typeface="华文黑体"/>
                <a:ea typeface="华文黑体"/>
              </a:rPr>
              <a:t>流</a:t>
            </a:r>
            <a:r>
              <a:rPr lang="en-US" altLang="zh-CN" sz="2000" dirty="0">
                <a:latin typeface="华文黑体"/>
                <a:ea typeface="华文黑体"/>
              </a:rPr>
              <a:t>.</a:t>
            </a:r>
            <a:r>
              <a:rPr lang="zh-CN" altLang="en-US" sz="2000" dirty="0">
                <a:latin typeface="华文黑体"/>
                <a:ea typeface="华文黑体"/>
              </a:rPr>
              <a:t>因为个人宣传渠道考虑到了个人的演说和反馈</a:t>
            </a:r>
            <a:r>
              <a:rPr lang="en-US" altLang="zh-CN" sz="2000" dirty="0">
                <a:latin typeface="华文黑体"/>
                <a:ea typeface="华文黑体"/>
              </a:rPr>
              <a:t>,</a:t>
            </a:r>
            <a:r>
              <a:rPr lang="zh-CN" altLang="en-US" sz="2000" dirty="0">
                <a:latin typeface="华文黑体"/>
                <a:ea typeface="华文黑体"/>
              </a:rPr>
              <a:t>所以效果良好</a:t>
            </a:r>
            <a:r>
              <a:rPr lang="en-US" altLang="zh-CN" sz="2000" dirty="0" smtClean="0">
                <a:latin typeface="华文黑体"/>
                <a:ea typeface="华文黑体"/>
              </a:rPr>
              <a:t>.</a:t>
            </a:r>
          </a:p>
          <a:p>
            <a:pPr indent="541338"/>
            <a:r>
              <a:rPr lang="en-US" altLang="zh-CN" sz="2000" dirty="0">
                <a:latin typeface="华文黑体"/>
                <a:ea typeface="华文黑体"/>
              </a:rPr>
              <a:t>(</a:t>
            </a:r>
            <a:r>
              <a:rPr lang="zh-CN" altLang="en-US" sz="2000" dirty="0">
                <a:latin typeface="华文黑体"/>
                <a:ea typeface="华文黑体"/>
              </a:rPr>
              <a:t>二</a:t>
            </a:r>
            <a:r>
              <a:rPr lang="en-US" altLang="zh-CN" sz="2000" dirty="0">
                <a:latin typeface="华文黑体"/>
                <a:ea typeface="华文黑体"/>
              </a:rPr>
              <a:t>)</a:t>
            </a:r>
            <a:r>
              <a:rPr lang="zh-CN" altLang="en-US" sz="2000" dirty="0">
                <a:latin typeface="华文黑体"/>
                <a:ea typeface="华文黑体"/>
              </a:rPr>
              <a:t>非个人宣传渠道</a:t>
            </a:r>
          </a:p>
          <a:p>
            <a:pPr indent="541338"/>
            <a:r>
              <a:rPr lang="zh-CN" altLang="en-US" sz="2000" dirty="0">
                <a:latin typeface="华文黑体"/>
                <a:ea typeface="华文黑体"/>
              </a:rPr>
              <a:t>非个人宣传渠道是不通过个人联系和反馈来传播信息的媒体</a:t>
            </a:r>
            <a:r>
              <a:rPr lang="en-US" altLang="zh-CN" sz="2000" dirty="0">
                <a:latin typeface="华文黑体"/>
                <a:ea typeface="华文黑体"/>
              </a:rPr>
              <a:t>.</a:t>
            </a:r>
            <a:r>
              <a:rPr lang="zh-CN" altLang="en-US" sz="2000" dirty="0">
                <a:latin typeface="华文黑体"/>
                <a:ea typeface="华文黑体"/>
              </a:rPr>
              <a:t>这种渠道包括主要</a:t>
            </a:r>
            <a:r>
              <a:rPr lang="zh-CN" altLang="en-US" sz="2000" dirty="0" smtClean="0">
                <a:latin typeface="华文黑体"/>
                <a:ea typeface="华文黑体"/>
              </a:rPr>
              <a:t>媒体</a:t>
            </a:r>
            <a:r>
              <a:rPr lang="zh-CN" altLang="en-US" sz="2000" dirty="0">
                <a:latin typeface="华文黑体"/>
                <a:ea typeface="华文黑体"/>
              </a:rPr>
              <a:t>、氛围和活动</a:t>
            </a:r>
            <a:r>
              <a:rPr lang="en-US" altLang="zh-CN" sz="2000" dirty="0">
                <a:latin typeface="华文黑体"/>
                <a:ea typeface="华文黑体"/>
              </a:rPr>
              <a:t>.</a:t>
            </a:r>
            <a:r>
              <a:rPr lang="zh-CN" altLang="en-US" sz="2000" dirty="0">
                <a:latin typeface="华文黑体"/>
                <a:ea typeface="华文黑体"/>
              </a:rPr>
              <a:t>主要媒体包括报刊媒体</a:t>
            </a:r>
            <a:r>
              <a:rPr lang="en-US" altLang="zh-CN" sz="2000" dirty="0">
                <a:latin typeface="华文黑体"/>
                <a:ea typeface="华文黑体"/>
              </a:rPr>
              <a:t>(</a:t>
            </a:r>
            <a:r>
              <a:rPr lang="zh-CN" altLang="en-US" sz="2000" dirty="0">
                <a:latin typeface="华文黑体"/>
                <a:ea typeface="华文黑体"/>
              </a:rPr>
              <a:t>报纸、杂志和直接邮件</a:t>
            </a:r>
            <a:r>
              <a:rPr lang="en-US" altLang="zh-CN" sz="2000" dirty="0">
                <a:latin typeface="华文黑体"/>
                <a:ea typeface="华文黑体"/>
              </a:rPr>
              <a:t>)</a:t>
            </a:r>
            <a:r>
              <a:rPr lang="zh-CN" altLang="en-US" sz="2000" dirty="0">
                <a:latin typeface="华文黑体"/>
                <a:ea typeface="华文黑体"/>
              </a:rPr>
              <a:t>、广播媒体</a:t>
            </a:r>
            <a:r>
              <a:rPr lang="en-US" altLang="zh-CN" sz="2000" dirty="0">
                <a:latin typeface="华文黑体"/>
                <a:ea typeface="华文黑体"/>
              </a:rPr>
              <a:t>(</a:t>
            </a:r>
            <a:r>
              <a:rPr lang="zh-CN" altLang="en-US" sz="2000" dirty="0">
                <a:latin typeface="华文黑体"/>
                <a:ea typeface="华文黑体"/>
              </a:rPr>
              <a:t>广播、电视</a:t>
            </a:r>
            <a:r>
              <a:rPr lang="en-US" altLang="zh-CN" sz="2000" dirty="0">
                <a:latin typeface="华文黑体"/>
                <a:ea typeface="华文黑体"/>
              </a:rPr>
              <a:t>)</a:t>
            </a:r>
            <a:r>
              <a:rPr lang="zh-CN" altLang="en-US" sz="2000" dirty="0" smtClean="0">
                <a:latin typeface="华文黑体"/>
                <a:ea typeface="华文黑体"/>
              </a:rPr>
              <a:t>和展示</a:t>
            </a:r>
            <a:r>
              <a:rPr lang="zh-CN" altLang="en-US" sz="2000" dirty="0">
                <a:latin typeface="华文黑体"/>
                <a:ea typeface="华文黑体"/>
              </a:rPr>
              <a:t>媒体</a:t>
            </a:r>
            <a:r>
              <a:rPr lang="en-US" altLang="zh-CN" sz="2000" dirty="0">
                <a:latin typeface="华文黑体"/>
                <a:ea typeface="华文黑体"/>
              </a:rPr>
              <a:t>(</a:t>
            </a:r>
            <a:r>
              <a:rPr lang="zh-CN" altLang="en-US" sz="2000" dirty="0">
                <a:latin typeface="华文黑体"/>
                <a:ea typeface="华文黑体"/>
              </a:rPr>
              <a:t>广告牌、招牌和招贴画</a:t>
            </a:r>
            <a:r>
              <a:rPr lang="en-US" altLang="zh-CN" sz="2000" dirty="0">
                <a:latin typeface="华文黑体"/>
                <a:ea typeface="华文黑体"/>
              </a:rPr>
              <a:t>)</a:t>
            </a:r>
            <a:r>
              <a:rPr lang="en-US" altLang="zh-CN" sz="2000" dirty="0" smtClean="0">
                <a:latin typeface="华文黑体"/>
                <a:ea typeface="华文黑体"/>
              </a:rPr>
              <a:t>.</a:t>
            </a:r>
          </a:p>
          <a:p>
            <a:pPr indent="541338"/>
            <a:r>
              <a:rPr lang="zh-CN" altLang="en-US" sz="2000" dirty="0" smtClean="0">
                <a:latin typeface="华文黑体"/>
                <a:ea typeface="华文黑体"/>
              </a:rPr>
              <a:t>非个人宣传影响受众</a:t>
            </a:r>
            <a:r>
              <a:rPr lang="zh-CN" altLang="en-US" sz="2000" dirty="0">
                <a:latin typeface="华文黑体"/>
                <a:ea typeface="华文黑体"/>
              </a:rPr>
              <a:t>的途径包括以下两个</a:t>
            </a:r>
            <a:r>
              <a:rPr lang="en-US" altLang="zh-CN" sz="2000" dirty="0">
                <a:latin typeface="华文黑体"/>
                <a:ea typeface="华文黑体"/>
              </a:rPr>
              <a:t>.</a:t>
            </a:r>
          </a:p>
          <a:p>
            <a:pPr indent="541338"/>
            <a:r>
              <a:rPr lang="en-US" altLang="zh-CN" sz="2000" dirty="0">
                <a:latin typeface="华文黑体"/>
                <a:ea typeface="华文黑体"/>
              </a:rPr>
              <a:t>(</a:t>
            </a:r>
            <a:r>
              <a:rPr lang="zh-CN" altLang="en-US" sz="2000" dirty="0">
                <a:latin typeface="华文黑体"/>
                <a:ea typeface="华文黑体"/>
              </a:rPr>
              <a:t>１</a:t>
            </a:r>
            <a:r>
              <a:rPr lang="en-US" altLang="zh-CN" sz="2000" dirty="0">
                <a:latin typeface="华文黑体"/>
                <a:ea typeface="华文黑体"/>
              </a:rPr>
              <a:t>)</a:t>
            </a:r>
            <a:r>
              <a:rPr lang="zh-CN" altLang="en-US" sz="2000" dirty="0">
                <a:latin typeface="华文黑体"/>
                <a:ea typeface="华文黑体"/>
              </a:rPr>
              <a:t>直接影响</a:t>
            </a:r>
            <a:r>
              <a:rPr lang="en-US" altLang="zh-CN" sz="2000" dirty="0">
                <a:latin typeface="华文黑体"/>
                <a:ea typeface="华文黑体"/>
              </a:rPr>
              <a:t>.</a:t>
            </a:r>
          </a:p>
          <a:p>
            <a:pPr indent="541338"/>
            <a:r>
              <a:rPr lang="en-US" altLang="zh-CN" sz="2000" dirty="0">
                <a:latin typeface="华文黑体"/>
                <a:ea typeface="华文黑体"/>
              </a:rPr>
              <a:t>(</a:t>
            </a:r>
            <a:r>
              <a:rPr lang="zh-CN" altLang="en-US" sz="2000" dirty="0">
                <a:latin typeface="华文黑体"/>
                <a:ea typeface="华文黑体"/>
              </a:rPr>
              <a:t>２</a:t>
            </a:r>
            <a:r>
              <a:rPr lang="en-US" altLang="zh-CN" sz="2000" dirty="0">
                <a:latin typeface="华文黑体"/>
                <a:ea typeface="华文黑体"/>
              </a:rPr>
              <a:t>)</a:t>
            </a:r>
            <a:r>
              <a:rPr lang="zh-CN" altLang="en-US" sz="2000" dirty="0">
                <a:latin typeface="华文黑体"/>
                <a:ea typeface="华文黑体"/>
              </a:rPr>
              <a:t>间接影响</a:t>
            </a:r>
            <a:r>
              <a:rPr lang="en-US" altLang="zh-CN" sz="2000" dirty="0">
                <a:latin typeface="华文黑体"/>
                <a:ea typeface="华文黑体"/>
              </a:rPr>
              <a:t>:</a:t>
            </a:r>
            <a:r>
              <a:rPr lang="zh-CN" altLang="en-US" sz="2000" dirty="0" smtClean="0">
                <a:latin typeface="华文黑体"/>
                <a:ea typeface="华文黑体"/>
              </a:rPr>
              <a:t>使用大众传媒常常引起更多个人宣传</a:t>
            </a:r>
            <a:r>
              <a:rPr lang="en-US" altLang="zh-CN" sz="2000" dirty="0">
                <a:latin typeface="华文黑体"/>
                <a:ea typeface="华文黑体"/>
              </a:rPr>
              <a:t>,</a:t>
            </a:r>
            <a:r>
              <a:rPr lang="zh-CN" altLang="en-US" sz="2000" dirty="0">
                <a:latin typeface="华文黑体"/>
                <a:ea typeface="华文黑体"/>
              </a:rPr>
              <a:t>从而间接地影响买主</a:t>
            </a:r>
            <a:r>
              <a:rPr lang="en-US" altLang="zh-CN" sz="2000" dirty="0">
                <a:latin typeface="华文黑体"/>
                <a:ea typeface="华文黑体"/>
              </a:rPr>
              <a:t>.</a:t>
            </a:r>
          </a:p>
        </p:txBody>
      </p:sp>
    </p:spTree>
    <p:extLst>
      <p:ext uri="{BB962C8B-B14F-4D97-AF65-F5344CB8AC3E}">
        <p14:creationId xmlns:p14="http://schemas.microsoft.com/office/powerpoint/2010/main" val="3544961893"/>
      </p:ext>
    </p:extLst>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p:cNvSpPr/>
          <p:nvPr/>
        </p:nvSpPr>
        <p:spPr>
          <a:xfrm>
            <a:off x="418703" y="33866"/>
            <a:ext cx="4711546" cy="584776"/>
          </a:xfrm>
          <a:prstGeom prst="rect">
            <a:avLst/>
          </a:prstGeom>
        </p:spPr>
        <p:txBody>
          <a:bodyPr wrap="none">
            <a:spAutoFit/>
          </a:bodyPr>
          <a:lstStyle/>
          <a:p>
            <a:r>
              <a:rPr lang="zh-CN" altLang="en-US" sz="3200" b="1" dirty="0">
                <a:solidFill>
                  <a:srgbClr val="17695D"/>
                </a:solidFill>
                <a:latin typeface="微软雅黑" panose="020B0503020204020204" pitchFamily="34" charset="-122"/>
                <a:ea typeface="微软雅黑" panose="020B0503020204020204" pitchFamily="34" charset="-122"/>
              </a:rPr>
              <a:t>进行营销有效传播的步骤</a:t>
            </a:r>
          </a:p>
        </p:txBody>
      </p:sp>
      <p:grpSp>
        <p:nvGrpSpPr>
          <p:cNvPr id="3" name="组合 2"/>
          <p:cNvGrpSpPr/>
          <p:nvPr/>
        </p:nvGrpSpPr>
        <p:grpSpPr>
          <a:xfrm>
            <a:off x="-10885" y="144693"/>
            <a:ext cx="283029" cy="402896"/>
            <a:chOff x="-10886" y="525690"/>
            <a:chExt cx="283029" cy="402896"/>
          </a:xfrm>
        </p:grpSpPr>
        <p:pic>
          <p:nvPicPr>
            <p:cNvPr id="4" name="图片 3"/>
            <p:cNvPicPr>
              <a:picLocks noChangeAspect="1"/>
            </p:cNvPicPr>
            <p:nvPr/>
          </p:nvPicPr>
          <p:blipFill rotWithShape="1">
            <a:blip r:embed="rId3"/>
            <a:srcRect l="7026" t="47619" r="90287" b="37566"/>
            <a:stretch>
              <a:fillRect/>
            </a:stretch>
          </p:blipFill>
          <p:spPr>
            <a:xfrm>
              <a:off x="-10886" y="525690"/>
              <a:ext cx="283029" cy="402896"/>
            </a:xfrm>
            <a:prstGeom prst="rect">
              <a:avLst/>
            </a:prstGeom>
          </p:spPr>
        </p:pic>
        <p:sp>
          <p:nvSpPr>
            <p:cNvPr id="63" name="Freeform 5"/>
            <p:cNvSpPr/>
            <p:nvPr/>
          </p:nvSpPr>
          <p:spPr bwMode="auto">
            <a:xfrm>
              <a:off x="20276" y="637025"/>
              <a:ext cx="221544" cy="222748"/>
            </a:xfrm>
            <a:custGeom>
              <a:avLst/>
              <a:gdLst>
                <a:gd name="T0" fmla="*/ 348 w 407"/>
                <a:gd name="T1" fmla="*/ 0 h 407"/>
                <a:gd name="T2" fmla="*/ 407 w 407"/>
                <a:gd name="T3" fmla="*/ 0 h 407"/>
                <a:gd name="T4" fmla="*/ 407 w 407"/>
                <a:gd name="T5" fmla="*/ 407 h 407"/>
                <a:gd name="T6" fmla="*/ 0 w 407"/>
                <a:gd name="T7" fmla="*/ 407 h 407"/>
                <a:gd name="T8" fmla="*/ 0 w 407"/>
                <a:gd name="T9" fmla="*/ 354 h 407"/>
                <a:gd name="T10" fmla="*/ 307 w 407"/>
                <a:gd name="T11" fmla="*/ 354 h 407"/>
                <a:gd name="T12" fmla="*/ 1 w 407"/>
                <a:gd name="T13" fmla="*/ 47 h 407"/>
                <a:gd name="T14" fmla="*/ 43 w 407"/>
                <a:gd name="T15" fmla="*/ 5 h 407"/>
                <a:gd name="T16" fmla="*/ 348 w 407"/>
                <a:gd name="T17" fmla="*/ 310 h 407"/>
                <a:gd name="T18" fmla="*/ 348 w 407"/>
                <a:gd name="T19" fmla="*/ 0 h 4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07" h="407">
                  <a:moveTo>
                    <a:pt x="348" y="0"/>
                  </a:moveTo>
                  <a:lnTo>
                    <a:pt x="407" y="0"/>
                  </a:lnTo>
                  <a:lnTo>
                    <a:pt x="407" y="407"/>
                  </a:lnTo>
                  <a:lnTo>
                    <a:pt x="0" y="407"/>
                  </a:lnTo>
                  <a:lnTo>
                    <a:pt x="0" y="354"/>
                  </a:lnTo>
                  <a:lnTo>
                    <a:pt x="307" y="354"/>
                  </a:lnTo>
                  <a:lnTo>
                    <a:pt x="1" y="47"/>
                  </a:lnTo>
                  <a:lnTo>
                    <a:pt x="43" y="5"/>
                  </a:lnTo>
                  <a:lnTo>
                    <a:pt x="348" y="310"/>
                  </a:lnTo>
                  <a:lnTo>
                    <a:pt x="348" y="0"/>
                  </a:lnTo>
                  <a:close/>
                </a:path>
              </a:pathLst>
            </a:custGeom>
            <a:solidFill>
              <a:schemeClr val="bg1"/>
            </a:solidFill>
            <a:ln>
              <a:noFill/>
            </a:ln>
          </p:spPr>
          <p:txBody>
            <a:bodyPr vert="horz" wrap="square" lIns="67470" tIns="33735" rIns="67470" bIns="33735" numCol="1" anchor="t" anchorCtr="0" compatLnSpc="1"/>
            <a:lstStyle/>
            <a:p>
              <a:endParaRPr lang="zh-CN" altLang="en-US"/>
            </a:p>
          </p:txBody>
        </p:sp>
      </p:grpSp>
      <p:sp>
        <p:nvSpPr>
          <p:cNvPr id="5" name="文本框 4"/>
          <p:cNvSpPr txBox="1"/>
          <p:nvPr/>
        </p:nvSpPr>
        <p:spPr>
          <a:xfrm>
            <a:off x="254001" y="605807"/>
            <a:ext cx="8754532" cy="3046988"/>
          </a:xfrm>
          <a:prstGeom prst="rect">
            <a:avLst/>
          </a:prstGeom>
          <a:noFill/>
        </p:spPr>
        <p:txBody>
          <a:bodyPr wrap="square" rtlCol="0">
            <a:spAutoFit/>
          </a:bodyPr>
          <a:lstStyle/>
          <a:p>
            <a:r>
              <a:rPr lang="zh-CN" altLang="en-US" sz="2400" dirty="0">
                <a:latin typeface="华文黑体"/>
                <a:ea typeface="华文黑体"/>
              </a:rPr>
              <a:t>五、信息收集反馈</a:t>
            </a:r>
          </a:p>
          <a:p>
            <a:pPr indent="627063"/>
            <a:endParaRPr lang="en-US" altLang="zh-CN" sz="2400" dirty="0" smtClean="0">
              <a:latin typeface="华文黑体"/>
              <a:ea typeface="华文黑体"/>
            </a:endParaRPr>
          </a:p>
          <a:p>
            <a:pPr indent="627063"/>
            <a:r>
              <a:rPr lang="zh-CN" altLang="en-US" sz="2400" dirty="0" smtClean="0">
                <a:latin typeface="华文黑体"/>
                <a:ea typeface="华文黑体"/>
              </a:rPr>
              <a:t>营销传播人员在发出广告信息之</a:t>
            </a:r>
            <a:r>
              <a:rPr lang="zh-CN" altLang="en-US" sz="2400" dirty="0">
                <a:latin typeface="华文黑体"/>
                <a:ea typeface="华文黑体"/>
              </a:rPr>
              <a:t>后</a:t>
            </a:r>
            <a:r>
              <a:rPr lang="en-US" altLang="zh-CN" sz="2400" dirty="0">
                <a:latin typeface="华文黑体"/>
                <a:ea typeface="华文黑体"/>
              </a:rPr>
              <a:t>,</a:t>
            </a:r>
            <a:r>
              <a:rPr lang="zh-CN" altLang="en-US" sz="2400" dirty="0">
                <a:latin typeface="华文黑体"/>
                <a:ea typeface="华文黑体"/>
              </a:rPr>
              <a:t>必须对其目标受众的影响进行研究</a:t>
            </a:r>
            <a:r>
              <a:rPr lang="en-US" altLang="zh-CN" sz="2400" dirty="0">
                <a:latin typeface="华文黑体"/>
                <a:ea typeface="华文黑体"/>
              </a:rPr>
              <a:t>.</a:t>
            </a:r>
            <a:r>
              <a:rPr lang="zh-CN" altLang="en-US" sz="2400" dirty="0">
                <a:latin typeface="华文黑体"/>
                <a:ea typeface="华文黑体"/>
              </a:rPr>
              <a:t>这种研究</a:t>
            </a:r>
            <a:r>
              <a:rPr lang="zh-CN" altLang="en-US" sz="2400" dirty="0" smtClean="0">
                <a:latin typeface="华文黑体"/>
                <a:ea typeface="华文黑体"/>
              </a:rPr>
              <a:t>包括</a:t>
            </a:r>
            <a:r>
              <a:rPr lang="zh-CN" altLang="en-US" sz="2400" dirty="0">
                <a:latin typeface="华文黑体"/>
                <a:ea typeface="华文黑体"/>
              </a:rPr>
              <a:t>目标消费者的记忆</a:t>
            </a:r>
            <a:r>
              <a:rPr lang="en-US" altLang="zh-CN" sz="2400" dirty="0">
                <a:latin typeface="华文黑体"/>
                <a:ea typeface="华文黑体"/>
              </a:rPr>
              <a:t>(</a:t>
            </a:r>
            <a:r>
              <a:rPr lang="zh-CN" altLang="en-US" sz="2400" dirty="0">
                <a:latin typeface="华文黑体"/>
                <a:ea typeface="华文黑体"/>
              </a:rPr>
              <a:t>是否记得这一信息</a:t>
            </a:r>
            <a:r>
              <a:rPr lang="en-US" altLang="zh-CN" sz="2400" dirty="0">
                <a:latin typeface="华文黑体"/>
                <a:ea typeface="华文黑体"/>
              </a:rPr>
              <a:t>,</a:t>
            </a:r>
            <a:r>
              <a:rPr lang="zh-CN" altLang="en-US" sz="2400" dirty="0">
                <a:latin typeface="华文黑体"/>
                <a:ea typeface="华文黑体"/>
              </a:rPr>
              <a:t>记住了哪几点</a:t>
            </a:r>
            <a:r>
              <a:rPr lang="en-US" altLang="zh-CN" sz="2400" dirty="0">
                <a:latin typeface="华文黑体"/>
                <a:ea typeface="华文黑体"/>
              </a:rPr>
              <a:t>)</a:t>
            </a:r>
            <a:r>
              <a:rPr lang="zh-CN" altLang="en-US" sz="2400" dirty="0">
                <a:latin typeface="华文黑体"/>
                <a:ea typeface="华文黑体"/>
              </a:rPr>
              <a:t>、满意度、行为变化</a:t>
            </a:r>
            <a:r>
              <a:rPr lang="en-US" altLang="zh-CN" sz="2400" dirty="0">
                <a:latin typeface="华文黑体"/>
                <a:ea typeface="华文黑体"/>
              </a:rPr>
              <a:t>(</a:t>
            </a:r>
            <a:r>
              <a:rPr lang="zh-CN" altLang="en-US" sz="2400" dirty="0" smtClean="0">
                <a:latin typeface="华文黑体"/>
                <a:ea typeface="华文黑体"/>
              </a:rPr>
              <a:t>即多少人买了该产品</a:t>
            </a:r>
            <a:r>
              <a:rPr lang="en-US" altLang="zh-CN" sz="2400" dirty="0">
                <a:latin typeface="华文黑体"/>
                <a:ea typeface="华文黑体"/>
              </a:rPr>
              <a:t>,</a:t>
            </a:r>
            <a:r>
              <a:rPr lang="zh-CN" altLang="en-US" sz="2400" dirty="0">
                <a:latin typeface="华文黑体"/>
                <a:ea typeface="华文黑体"/>
              </a:rPr>
              <a:t>同别人谈起它</a:t>
            </a:r>
            <a:r>
              <a:rPr lang="en-US" altLang="zh-CN" sz="2400" dirty="0">
                <a:latin typeface="华文黑体"/>
                <a:ea typeface="华文黑体"/>
              </a:rPr>
              <a:t>,</a:t>
            </a:r>
            <a:r>
              <a:rPr lang="zh-CN" altLang="en-US" sz="2400" dirty="0">
                <a:latin typeface="华文黑体"/>
                <a:ea typeface="华文黑体"/>
              </a:rPr>
              <a:t>或者去过销售商场</a:t>
            </a:r>
            <a:r>
              <a:rPr lang="en-US" altLang="zh-CN" sz="2400" dirty="0">
                <a:latin typeface="华文黑体"/>
                <a:ea typeface="华文黑体"/>
              </a:rPr>
              <a:t>).</a:t>
            </a:r>
          </a:p>
          <a:p>
            <a:pPr indent="627063"/>
            <a:r>
              <a:rPr lang="zh-CN" altLang="en-US" sz="2400" dirty="0">
                <a:latin typeface="华文黑体"/>
                <a:ea typeface="华文黑体"/>
              </a:rPr>
              <a:t>营销宣传的反馈可能暗示促销方案的改变</a:t>
            </a:r>
            <a:r>
              <a:rPr lang="en-US" altLang="zh-CN" sz="2400" dirty="0">
                <a:latin typeface="华文黑体"/>
                <a:ea typeface="华文黑体"/>
              </a:rPr>
              <a:t>,</a:t>
            </a:r>
            <a:r>
              <a:rPr lang="zh-CN" altLang="en-US" sz="2400" dirty="0">
                <a:latin typeface="华文黑体"/>
                <a:ea typeface="华文黑体"/>
              </a:rPr>
              <a:t>或者产品本身的改进</a:t>
            </a:r>
            <a:r>
              <a:rPr lang="en-US" altLang="zh-CN" sz="2400" dirty="0">
                <a:latin typeface="华文黑体"/>
                <a:ea typeface="华文黑体"/>
              </a:rPr>
              <a:t>.</a:t>
            </a:r>
            <a:endParaRPr lang="en-US" altLang="zh-CN" sz="2000" dirty="0">
              <a:latin typeface="华文黑体"/>
              <a:ea typeface="华文黑体"/>
            </a:endParaRPr>
          </a:p>
        </p:txBody>
      </p:sp>
    </p:spTree>
    <p:extLst>
      <p:ext uri="{BB962C8B-B14F-4D97-AF65-F5344CB8AC3E}">
        <p14:creationId xmlns:p14="http://schemas.microsoft.com/office/powerpoint/2010/main" val="1911498829"/>
      </p:ext>
    </p:extLst>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主题">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9401</TotalTime>
  <Words>1847</Words>
  <Application>Microsoft Office PowerPoint</Application>
  <PresentationFormat>自定义</PresentationFormat>
  <Paragraphs>102</Paragraphs>
  <Slides>18</Slides>
  <Notes>18</Notes>
  <HiddenSlides>0</HiddenSlides>
  <MMClips>0</MMClips>
  <ScaleCrop>false</ScaleCrop>
  <HeadingPairs>
    <vt:vector size="4" baseType="variant">
      <vt:variant>
        <vt:lpstr>主题</vt:lpstr>
      </vt:variant>
      <vt:variant>
        <vt:i4>1</vt:i4>
      </vt:variant>
      <vt:variant>
        <vt:lpstr>幻灯片标题</vt:lpstr>
      </vt:variant>
      <vt:variant>
        <vt:i4>18</vt:i4>
      </vt:variant>
    </vt:vector>
  </HeadingPairs>
  <TitlesOfParts>
    <vt:vector size="19" baseType="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China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User</dc:creator>
  <cp:lastModifiedBy>SJYY</cp:lastModifiedBy>
  <cp:revision>396</cp:revision>
  <dcterms:created xsi:type="dcterms:W3CDTF">2016-08-16T02:01:00Z</dcterms:created>
  <dcterms:modified xsi:type="dcterms:W3CDTF">2017-12-29T01:19:31Z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2052-10.1.0.6135</vt:lpwstr>
  </property>
</Properties>
</file>