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handoutMasterIdLst>
    <p:handoutMasterId r:id="rId34"/>
  </p:handoutMasterIdLst>
  <p:sldIdLst>
    <p:sldId id="256" r:id="rId2"/>
    <p:sldId id="554" r:id="rId3"/>
    <p:sldId id="555" r:id="rId4"/>
    <p:sldId id="556" r:id="rId5"/>
    <p:sldId id="557" r:id="rId6"/>
    <p:sldId id="558" r:id="rId7"/>
    <p:sldId id="559" r:id="rId8"/>
    <p:sldId id="560" r:id="rId9"/>
    <p:sldId id="561" r:id="rId10"/>
    <p:sldId id="562" r:id="rId11"/>
    <p:sldId id="564" r:id="rId12"/>
    <p:sldId id="563" r:id="rId13"/>
    <p:sldId id="565" r:id="rId14"/>
    <p:sldId id="566" r:id="rId15"/>
    <p:sldId id="567" r:id="rId16"/>
    <p:sldId id="568" r:id="rId17"/>
    <p:sldId id="569" r:id="rId18"/>
    <p:sldId id="570" r:id="rId19"/>
    <p:sldId id="571" r:id="rId20"/>
    <p:sldId id="572" r:id="rId21"/>
    <p:sldId id="573" r:id="rId22"/>
    <p:sldId id="574" r:id="rId23"/>
    <p:sldId id="575" r:id="rId24"/>
    <p:sldId id="576" r:id="rId25"/>
    <p:sldId id="577" r:id="rId26"/>
    <p:sldId id="578" r:id="rId27"/>
    <p:sldId id="579" r:id="rId28"/>
    <p:sldId id="580" r:id="rId29"/>
    <p:sldId id="581" r:id="rId30"/>
    <p:sldId id="582" r:id="rId31"/>
    <p:sldId id="285" r:id="rId32"/>
  </p:sldIdLst>
  <p:sldSz cx="9144000" cy="5359400"/>
  <p:notesSz cx="6858000" cy="9144000"/>
  <p:defaultTextStyle>
    <a:defPPr>
      <a:defRPr lang="zh-CN"/>
    </a:defPPr>
    <a:lvl1pPr marL="0" algn="l" defTabSz="695960" rtl="0" eaLnBrk="1" latinLnBrk="0" hangingPunct="1">
      <a:defRPr sz="1370" kern="1200">
        <a:solidFill>
          <a:schemeClr val="tx1"/>
        </a:solidFill>
        <a:latin typeface="+mn-lt"/>
        <a:ea typeface="+mn-ea"/>
        <a:cs typeface="+mn-cs"/>
      </a:defRPr>
    </a:lvl1pPr>
    <a:lvl2pPr marL="347980" algn="l" defTabSz="695960" rtl="0" eaLnBrk="1" latinLnBrk="0" hangingPunct="1">
      <a:defRPr sz="1370" kern="1200">
        <a:solidFill>
          <a:schemeClr val="tx1"/>
        </a:solidFill>
        <a:latin typeface="+mn-lt"/>
        <a:ea typeface="+mn-ea"/>
        <a:cs typeface="+mn-cs"/>
      </a:defRPr>
    </a:lvl2pPr>
    <a:lvl3pPr marL="695960" algn="l" defTabSz="695960" rtl="0" eaLnBrk="1" latinLnBrk="0" hangingPunct="1">
      <a:defRPr sz="1370" kern="1200">
        <a:solidFill>
          <a:schemeClr val="tx1"/>
        </a:solidFill>
        <a:latin typeface="+mn-lt"/>
        <a:ea typeface="+mn-ea"/>
        <a:cs typeface="+mn-cs"/>
      </a:defRPr>
    </a:lvl3pPr>
    <a:lvl4pPr marL="1043940" algn="l" defTabSz="695960" rtl="0" eaLnBrk="1" latinLnBrk="0" hangingPunct="1">
      <a:defRPr sz="1370" kern="1200">
        <a:solidFill>
          <a:schemeClr val="tx1"/>
        </a:solidFill>
        <a:latin typeface="+mn-lt"/>
        <a:ea typeface="+mn-ea"/>
        <a:cs typeface="+mn-cs"/>
      </a:defRPr>
    </a:lvl4pPr>
    <a:lvl5pPr marL="1392555" algn="l" defTabSz="695960" rtl="0" eaLnBrk="1" latinLnBrk="0" hangingPunct="1">
      <a:defRPr sz="1370" kern="1200">
        <a:solidFill>
          <a:schemeClr val="tx1"/>
        </a:solidFill>
        <a:latin typeface="+mn-lt"/>
        <a:ea typeface="+mn-ea"/>
        <a:cs typeface="+mn-cs"/>
      </a:defRPr>
    </a:lvl5pPr>
    <a:lvl6pPr marL="1740535" algn="l" defTabSz="695960" rtl="0" eaLnBrk="1" latinLnBrk="0" hangingPunct="1">
      <a:defRPr sz="1370" kern="1200">
        <a:solidFill>
          <a:schemeClr val="tx1"/>
        </a:solidFill>
        <a:latin typeface="+mn-lt"/>
        <a:ea typeface="+mn-ea"/>
        <a:cs typeface="+mn-cs"/>
      </a:defRPr>
    </a:lvl6pPr>
    <a:lvl7pPr marL="2088515" algn="l" defTabSz="695960" rtl="0" eaLnBrk="1" latinLnBrk="0" hangingPunct="1">
      <a:defRPr sz="1370" kern="1200">
        <a:solidFill>
          <a:schemeClr val="tx1"/>
        </a:solidFill>
        <a:latin typeface="+mn-lt"/>
        <a:ea typeface="+mn-ea"/>
        <a:cs typeface="+mn-cs"/>
      </a:defRPr>
    </a:lvl7pPr>
    <a:lvl8pPr marL="2436495" algn="l" defTabSz="695960" rtl="0" eaLnBrk="1" latinLnBrk="0" hangingPunct="1">
      <a:defRPr sz="1370" kern="1200">
        <a:solidFill>
          <a:schemeClr val="tx1"/>
        </a:solidFill>
        <a:latin typeface="+mn-lt"/>
        <a:ea typeface="+mn-ea"/>
        <a:cs typeface="+mn-cs"/>
      </a:defRPr>
    </a:lvl8pPr>
    <a:lvl9pPr marL="2784475" algn="l" defTabSz="695960" rtl="0" eaLnBrk="1" latinLnBrk="0" hangingPunct="1">
      <a:defRPr sz="137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7695D"/>
    <a:srgbClr val="45C1A4"/>
    <a:srgbClr val="B9D51F"/>
    <a:srgbClr val="0E7FB7"/>
    <a:srgbClr val="69B698"/>
    <a:srgbClr val="8E980F"/>
    <a:srgbClr val="EB3E0D"/>
    <a:srgbClr val="FBB81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782" autoAdjust="0"/>
    <p:restoredTop sz="94660"/>
  </p:normalViewPr>
  <p:slideViewPr>
    <p:cSldViewPr snapToGrid="0" showGuides="1">
      <p:cViewPr>
        <p:scale>
          <a:sx n="90" d="100"/>
          <a:sy n="90" d="100"/>
        </p:scale>
        <p:origin x="-906" y="-396"/>
      </p:cViewPr>
      <p:guideLst>
        <p:guide orient="horz" pos="1688"/>
        <p:guide orient="horz" pos="441"/>
        <p:guide orient="horz" pos="10"/>
        <p:guide pos="295"/>
        <p:guide pos="2925"/>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2017/12/29/Friday</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21003850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EBD8FD-FC08-4F55-BE5F-954596004FE4}" type="datetimeFigureOut">
              <a:rPr lang="zh-CN" altLang="en-US" smtClean="0"/>
              <a:t>2017/12/29/Friday</a:t>
            </a:fld>
            <a:endParaRPr lang="zh-CN" altLang="en-US"/>
          </a:p>
        </p:txBody>
      </p:sp>
      <p:sp>
        <p:nvSpPr>
          <p:cNvPr id="4" name="幻灯片图像占位符 3"/>
          <p:cNvSpPr>
            <a:spLocks noGrp="1" noRot="1" noChangeAspect="1"/>
          </p:cNvSpPr>
          <p:nvPr>
            <p:ph type="sldImg" idx="2"/>
          </p:nvPr>
        </p:nvSpPr>
        <p:spPr>
          <a:xfrm>
            <a:off x="796925" y="1143000"/>
            <a:ext cx="526415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60E1FC-D544-47FC-A641-E97D5C5D6108}" type="slidenum">
              <a:rPr lang="zh-CN" altLang="en-US" smtClean="0"/>
              <a:t>‹#›</a:t>
            </a:fld>
            <a:endParaRPr lang="zh-CN" altLang="en-US"/>
          </a:p>
        </p:txBody>
      </p:sp>
    </p:spTree>
    <p:extLst>
      <p:ext uri="{BB962C8B-B14F-4D97-AF65-F5344CB8AC3E}">
        <p14:creationId xmlns:p14="http://schemas.microsoft.com/office/powerpoint/2010/main" val="2869158228"/>
      </p:ext>
    </p:extLst>
  </p:cSld>
  <p:clrMap bg1="lt1" tx1="dk1" bg2="lt2" tx2="dk2" accent1="accent1" accent2="accent2" accent3="accent3" accent4="accent4" accent5="accent5" accent6="accent6" hlink="hlink" folHlink="folHlink"/>
  <p:notesStyle>
    <a:lvl1pPr marL="0" algn="l" defTabSz="695960" rtl="0" eaLnBrk="1" latinLnBrk="0" hangingPunct="1">
      <a:defRPr sz="915" kern="1200">
        <a:solidFill>
          <a:schemeClr val="tx1"/>
        </a:solidFill>
        <a:latin typeface="+mn-lt"/>
        <a:ea typeface="+mn-ea"/>
        <a:cs typeface="+mn-cs"/>
      </a:defRPr>
    </a:lvl1pPr>
    <a:lvl2pPr marL="347980" algn="l" defTabSz="695960" rtl="0" eaLnBrk="1" latinLnBrk="0" hangingPunct="1">
      <a:defRPr sz="915" kern="1200">
        <a:solidFill>
          <a:schemeClr val="tx1"/>
        </a:solidFill>
        <a:latin typeface="+mn-lt"/>
        <a:ea typeface="+mn-ea"/>
        <a:cs typeface="+mn-cs"/>
      </a:defRPr>
    </a:lvl2pPr>
    <a:lvl3pPr marL="695960" algn="l" defTabSz="695960" rtl="0" eaLnBrk="1" latinLnBrk="0" hangingPunct="1">
      <a:defRPr sz="915" kern="1200">
        <a:solidFill>
          <a:schemeClr val="tx1"/>
        </a:solidFill>
        <a:latin typeface="+mn-lt"/>
        <a:ea typeface="+mn-ea"/>
        <a:cs typeface="+mn-cs"/>
      </a:defRPr>
    </a:lvl3pPr>
    <a:lvl4pPr marL="1043940" algn="l" defTabSz="695960" rtl="0" eaLnBrk="1" latinLnBrk="0" hangingPunct="1">
      <a:defRPr sz="915" kern="1200">
        <a:solidFill>
          <a:schemeClr val="tx1"/>
        </a:solidFill>
        <a:latin typeface="+mn-lt"/>
        <a:ea typeface="+mn-ea"/>
        <a:cs typeface="+mn-cs"/>
      </a:defRPr>
    </a:lvl4pPr>
    <a:lvl5pPr marL="1392555" algn="l" defTabSz="695960" rtl="0" eaLnBrk="1" latinLnBrk="0" hangingPunct="1">
      <a:defRPr sz="915" kern="1200">
        <a:solidFill>
          <a:schemeClr val="tx1"/>
        </a:solidFill>
        <a:latin typeface="+mn-lt"/>
        <a:ea typeface="+mn-ea"/>
        <a:cs typeface="+mn-cs"/>
      </a:defRPr>
    </a:lvl5pPr>
    <a:lvl6pPr marL="1740535" algn="l" defTabSz="695960" rtl="0" eaLnBrk="1" latinLnBrk="0" hangingPunct="1">
      <a:defRPr sz="915" kern="1200">
        <a:solidFill>
          <a:schemeClr val="tx1"/>
        </a:solidFill>
        <a:latin typeface="+mn-lt"/>
        <a:ea typeface="+mn-ea"/>
        <a:cs typeface="+mn-cs"/>
      </a:defRPr>
    </a:lvl6pPr>
    <a:lvl7pPr marL="2088515" algn="l" defTabSz="695960" rtl="0" eaLnBrk="1" latinLnBrk="0" hangingPunct="1">
      <a:defRPr sz="915" kern="1200">
        <a:solidFill>
          <a:schemeClr val="tx1"/>
        </a:solidFill>
        <a:latin typeface="+mn-lt"/>
        <a:ea typeface="+mn-ea"/>
        <a:cs typeface="+mn-cs"/>
      </a:defRPr>
    </a:lvl7pPr>
    <a:lvl8pPr marL="2436495" algn="l" defTabSz="695960" rtl="0" eaLnBrk="1" latinLnBrk="0" hangingPunct="1">
      <a:defRPr sz="915" kern="1200">
        <a:solidFill>
          <a:schemeClr val="tx1"/>
        </a:solidFill>
        <a:latin typeface="+mn-lt"/>
        <a:ea typeface="+mn-ea"/>
        <a:cs typeface="+mn-cs"/>
      </a:defRPr>
    </a:lvl8pPr>
    <a:lvl9pPr marL="2784475" algn="l" defTabSz="695960" rtl="0" eaLnBrk="1" latinLnBrk="0" hangingPunct="1">
      <a:defRPr sz="915"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18</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20</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21</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22</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23</a:t>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24</a:t>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960E1FC-D544-47FC-A641-E97D5C5D6108}" type="slidenum">
              <a:rPr lang="zh-CN" altLang="en-US" smtClean="0"/>
              <a:t>25</a:t>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960E1FC-D544-47FC-A641-E97D5C5D6108}" type="slidenum">
              <a:rPr lang="zh-CN" altLang="en-US" smtClean="0"/>
              <a:t>26</a:t>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960E1FC-D544-47FC-A641-E97D5C5D6108}" type="slidenum">
              <a:rPr lang="zh-CN" altLang="en-US" smtClean="0"/>
              <a:t>27</a:t>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960E1FC-D544-47FC-A641-E97D5C5D6108}" type="slidenum">
              <a:rPr lang="zh-CN" altLang="en-US" smtClean="0"/>
              <a:t>28</a:t>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960E1FC-D544-47FC-A641-E97D5C5D6108}" type="slidenum">
              <a:rPr lang="zh-CN" altLang="en-US" smtClean="0"/>
              <a:t>29</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3</a:t>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960E1FC-D544-47FC-A641-E97D5C5D6108}" type="slidenum">
              <a:rPr lang="zh-CN" altLang="en-US" smtClean="0"/>
              <a:t>30</a:t>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DFD4D3-9565-4F24-A24E-E63553120A49}" type="slidenum">
              <a:rPr lang="zh-CN" altLang="en-US" smtClean="0"/>
              <a:t>31</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77108"/>
            <a:ext cx="6858000" cy="1865865"/>
          </a:xfrm>
          <a:prstGeom prst="rect">
            <a:avLst/>
          </a:prstGeo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814928"/>
            <a:ext cx="6858000" cy="1293947"/>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5" name="Footer Placeholder 4"/>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a:xfrm>
            <a:off x="628650" y="285341"/>
            <a:ext cx="7886700" cy="1035903"/>
          </a:xfrm>
          <a:prstGeom prst="rect">
            <a:avLst/>
          </a:prstGeom>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1426692"/>
            <a:ext cx="7886700" cy="3400490"/>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5" name="Footer Placeholder 4"/>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85338"/>
            <a:ext cx="1971675" cy="4541844"/>
          </a:xfrm>
          <a:prstGeom prst="rect">
            <a:avLst/>
          </a:prstGeo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1" y="285338"/>
            <a:ext cx="5800725" cy="454184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5" name="Footer Placeholder 4"/>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85341"/>
            <a:ext cx="7886700" cy="1035903"/>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a:xfrm>
            <a:off x="628650" y="1426692"/>
            <a:ext cx="7886700" cy="340049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5" name="Footer Placeholder 4"/>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9" y="1336131"/>
            <a:ext cx="7886700" cy="2229361"/>
          </a:xfrm>
          <a:prstGeom prst="rect">
            <a:avLst/>
          </a:prstGeo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9" y="3586581"/>
            <a:ext cx="7886700" cy="1172368"/>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5" name="Footer Placeholder 4"/>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85341"/>
            <a:ext cx="7886700" cy="1035903"/>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426692"/>
            <a:ext cx="3886200" cy="340049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426692"/>
            <a:ext cx="3886200" cy="340049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6" name="Footer Placeholder 5"/>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85341"/>
            <a:ext cx="7886700" cy="1035903"/>
          </a:xfrm>
          <a:prstGeom prst="rect">
            <a:avLst/>
          </a:prstGeo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313798"/>
            <a:ext cx="3868340" cy="64387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957672"/>
            <a:ext cx="3868340" cy="2879437"/>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1" y="1313798"/>
            <a:ext cx="3887391" cy="64387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1" y="1957672"/>
            <a:ext cx="3887391" cy="2879437"/>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8" name="Footer Placeholder 7"/>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9" name="Slide Number Placeholder 8"/>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28650" y="285341"/>
            <a:ext cx="7886700" cy="1035903"/>
          </a:xfrm>
          <a:prstGeom prst="rect">
            <a:avLst/>
          </a:prstGeom>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4" name="Footer Placeholder 3"/>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5" name="Slide Number Placeholder 4"/>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3" name="Footer Placeholder 2"/>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4" name="Slide Number Placeholder 3"/>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57295"/>
            <a:ext cx="2949178" cy="1250527"/>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71655"/>
            <a:ext cx="4629150" cy="3808648"/>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607822"/>
            <a:ext cx="2949178" cy="2978685"/>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6" name="Footer Placeholder 5"/>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57295"/>
            <a:ext cx="2949178" cy="1250527"/>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71655"/>
            <a:ext cx="4629150" cy="3808648"/>
          </a:xfrm>
          <a:prstGeom prst="rect">
            <a:avLst/>
          </a:prstGeo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607822"/>
            <a:ext cx="2949178" cy="2978685"/>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6" name="Footer Placeholder 5"/>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13" cstate="screen">
            <a:lum bright="70000" contrast="-70000"/>
            <a:extLst>
              <a:ext uri="{28A0092B-C50C-407E-A947-70E740481C1C}">
                <a14:useLocalDpi xmlns:a14="http://schemas.microsoft.com/office/drawing/2010/main"/>
              </a:ext>
            </a:extLst>
          </a:blip>
          <a:srcRect/>
          <a:stretch>
            <a:fillRect/>
          </a:stretch>
        </p:blipFill>
        <p:spPr>
          <a:xfrm flipV="1">
            <a:off x="-12699" y="-12700"/>
            <a:ext cx="9270999" cy="53721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3"/>
          <a:stretch>
            <a:fillRect/>
          </a:stretch>
        </p:blipFill>
        <p:spPr>
          <a:xfrm rot="10800000">
            <a:off x="-524936" y="-152400"/>
            <a:ext cx="10519209" cy="6111137"/>
          </a:xfrm>
          <a:prstGeom prst="rect">
            <a:avLst/>
          </a:prstGeom>
        </p:spPr>
      </p:pic>
      <p:sp>
        <p:nvSpPr>
          <p:cNvPr id="7" name="TextBox 12"/>
          <p:cNvSpPr txBox="1"/>
          <p:nvPr/>
        </p:nvSpPr>
        <p:spPr>
          <a:xfrm>
            <a:off x="1845733" y="1660312"/>
            <a:ext cx="5274995" cy="1159952"/>
          </a:xfrm>
          <a:prstGeom prst="rect">
            <a:avLst/>
          </a:prstGeom>
          <a:noFill/>
        </p:spPr>
        <p:txBody>
          <a:bodyPr wrap="square" lIns="51453" tIns="25727" rIns="51453" bIns="25727" rtlCol="0" anchor="ctr">
            <a:spAutoFit/>
          </a:bodyPr>
          <a:lstStyle>
            <a:defPPr>
              <a:defRPr lang="zh-CN"/>
            </a:defPPr>
            <a:lvl1pPr algn="ctr">
              <a:defRPr sz="6000" b="1">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Arial" panose="020B0604020202020204" pitchFamily="34" charset="0"/>
                <a:ea typeface="微软雅黑" panose="020B0503020204020204" pitchFamily="34" charset="-122"/>
                <a:cs typeface="Arial" panose="020B0604020202020204" pitchFamily="34" charset="0"/>
              </a:defRPr>
            </a:lvl1pPr>
          </a:lstStyle>
          <a:p>
            <a:r>
              <a:rPr lang="zh-CN" altLang="en-US" sz="7200" b="0" dirty="0">
                <a:solidFill>
                  <a:schemeClr val="accent6">
                    <a:lumMod val="50000"/>
                  </a:schemeClr>
                </a:solidFill>
              </a:rPr>
              <a:t>市场营销学</a:t>
            </a:r>
            <a:endParaRPr lang="zh-CN" altLang="en-US" sz="7200" b="0" spc="300" dirty="0">
              <a:solidFill>
                <a:schemeClr val="accent6">
                  <a:lumMod val="50000"/>
                </a:schemeClr>
              </a:solidFill>
              <a:latin typeface="方正兰亭粗黑_GBK" panose="02000000000000000000" pitchFamily="2" charset="-122"/>
              <a:ea typeface="方正兰亭粗黑_GBK" panose="02000000000000000000" pitchFamily="2" charset="-122"/>
            </a:endParaRPr>
          </a:p>
        </p:txBody>
      </p:sp>
      <p:pic>
        <p:nvPicPr>
          <p:cNvPr id="15" name="图片占位符 1"/>
          <p:cNvPicPr>
            <a:picLocks noChangeAspect="1"/>
          </p:cNvPicPr>
          <p:nvPr/>
        </p:nvPicPr>
        <p:blipFill>
          <a:blip r:embed="rId4" cstate="screen">
            <a:grayscl/>
            <a:extLst>
              <a:ext uri="{28A0092B-C50C-407E-A947-70E740481C1C}">
                <a14:useLocalDpi xmlns:a14="http://schemas.microsoft.com/office/drawing/2010/main"/>
              </a:ext>
            </a:extLst>
          </a:blip>
          <a:stretch>
            <a:fillRect/>
          </a:stretch>
        </p:blipFill>
        <p:spPr>
          <a:xfrm>
            <a:off x="4127856" y="332534"/>
            <a:ext cx="1031164" cy="1031164"/>
          </a:xfrm>
          <a:prstGeom prst="ellipse">
            <a:avLst/>
          </a:prstGeom>
          <a:blipFill>
            <a:blip r:embed="rId5" cstate="screen">
              <a:grayscl/>
              <a:extLst>
                <a:ext uri="{28A0092B-C50C-407E-A947-70E740481C1C}">
                  <a14:useLocalDpi xmlns:a14="http://schemas.microsoft.com/office/drawing/2010/main"/>
                </a:ext>
              </a:extLst>
            </a:blip>
            <a:stretch>
              <a:fillRect/>
            </a:stretch>
          </a:blip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
                                        </p:tgtEl>
                                        <p:attrNameLst>
                                          <p:attrName>ppt_y</p:attrName>
                                        </p:attrNameLst>
                                      </p:cBhvr>
                                      <p:tavLst>
                                        <p:tav tm="0">
                                          <p:val>
                                            <p:strVal val="#ppt_y"/>
                                          </p:val>
                                        </p:tav>
                                        <p:tav tm="100000">
                                          <p:val>
                                            <p:strVal val="#ppt_y"/>
                                          </p:val>
                                        </p:tav>
                                      </p:tavLst>
                                    </p:anim>
                                    <p:anim calcmode="lin" valueType="num">
                                      <p:cBhvr>
                                        <p:cTn id="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
                                        </p:tgtEl>
                                      </p:cBhvr>
                                    </p:animEffect>
                                  </p:childTnLst>
                                </p:cTn>
                              </p:par>
                            </p:childTnLst>
                          </p:cTn>
                        </p:par>
                        <p:par>
                          <p:cTn id="12" fill="hold">
                            <p:stCondLst>
                              <p:cond delay="700"/>
                            </p:stCondLst>
                            <p:childTnLst>
                              <p:par>
                                <p:cTn id="13" presetID="31" presetClass="entr" presetSubtype="0"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p:cTn id="15" dur="1000" fill="hold"/>
                                        <p:tgtEl>
                                          <p:spTgt spid="15"/>
                                        </p:tgtEl>
                                        <p:attrNameLst>
                                          <p:attrName>ppt_w</p:attrName>
                                        </p:attrNameLst>
                                      </p:cBhvr>
                                      <p:tavLst>
                                        <p:tav tm="0">
                                          <p:val>
                                            <p:fltVal val="0"/>
                                          </p:val>
                                        </p:tav>
                                        <p:tav tm="100000">
                                          <p:val>
                                            <p:strVal val="#ppt_w"/>
                                          </p:val>
                                        </p:tav>
                                      </p:tavLst>
                                    </p:anim>
                                    <p:anim calcmode="lin" valueType="num">
                                      <p:cBhvr>
                                        <p:cTn id="16" dur="1000" fill="hold"/>
                                        <p:tgtEl>
                                          <p:spTgt spid="15"/>
                                        </p:tgtEl>
                                        <p:attrNameLst>
                                          <p:attrName>ppt_h</p:attrName>
                                        </p:attrNameLst>
                                      </p:cBhvr>
                                      <p:tavLst>
                                        <p:tav tm="0">
                                          <p:val>
                                            <p:fltVal val="0"/>
                                          </p:val>
                                        </p:tav>
                                        <p:tav tm="100000">
                                          <p:val>
                                            <p:strVal val="#ppt_h"/>
                                          </p:val>
                                        </p:tav>
                                      </p:tavLst>
                                    </p:anim>
                                    <p:anim calcmode="lin" valueType="num">
                                      <p:cBhvr>
                                        <p:cTn id="17" dur="1000" fill="hold"/>
                                        <p:tgtEl>
                                          <p:spTgt spid="15"/>
                                        </p:tgtEl>
                                        <p:attrNameLst>
                                          <p:attrName>style.rotation</p:attrName>
                                        </p:attrNameLst>
                                      </p:cBhvr>
                                      <p:tavLst>
                                        <p:tav tm="0">
                                          <p:val>
                                            <p:fltVal val="90"/>
                                          </p:val>
                                        </p:tav>
                                        <p:tav tm="100000">
                                          <p:val>
                                            <p:fltVal val="0"/>
                                          </p:val>
                                        </p:tav>
                                      </p:tavLst>
                                    </p:anim>
                                    <p:animEffect transition="in" filter="fade">
                                      <p:cBhvr>
                                        <p:cTn id="18"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1826141"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零售商店</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74135" y="487270"/>
            <a:ext cx="8466666" cy="4462760"/>
          </a:xfrm>
          <a:prstGeom prst="rect">
            <a:avLst/>
          </a:prstGeom>
          <a:noFill/>
        </p:spPr>
        <p:txBody>
          <a:bodyPr wrap="square" rtlCol="0">
            <a:spAutoFit/>
          </a:bodyPr>
          <a:lstStyle/>
          <a:p>
            <a:r>
              <a:rPr lang="zh-CN" altLang="en-US" sz="2400" dirty="0" smtClean="0">
                <a:latin typeface="华文黑体"/>
                <a:ea typeface="华文黑体"/>
              </a:rPr>
              <a:t>四</a:t>
            </a:r>
            <a:r>
              <a:rPr lang="zh-CN" altLang="en-US" sz="2400" dirty="0">
                <a:latin typeface="华文黑体"/>
                <a:ea typeface="华文黑体"/>
              </a:rPr>
              <a:t>、</a:t>
            </a:r>
            <a:r>
              <a:rPr lang="zh-CN" altLang="en-US" sz="2400" dirty="0" smtClean="0">
                <a:latin typeface="华文黑体"/>
                <a:ea typeface="华文黑体"/>
              </a:rPr>
              <a:t>按零售组织分类</a:t>
            </a:r>
            <a:endParaRPr lang="en-US" altLang="zh-CN" sz="2400" dirty="0" smtClean="0">
              <a:latin typeface="华文黑体"/>
              <a:ea typeface="华文黑体"/>
            </a:endParaRPr>
          </a:p>
          <a:p>
            <a:pPr indent="627063"/>
            <a:r>
              <a:rPr lang="zh-CN" altLang="en-US" sz="2000" dirty="0">
                <a:latin typeface="华文黑体"/>
                <a:ea typeface="华文黑体"/>
              </a:rPr>
              <a:t>许多零售商店拥有独立的所有权</a:t>
            </a:r>
            <a:r>
              <a:rPr lang="en-US" altLang="zh-CN" sz="2000" dirty="0">
                <a:latin typeface="华文黑体"/>
                <a:ea typeface="华文黑体"/>
              </a:rPr>
              <a:t>,</a:t>
            </a:r>
            <a:r>
              <a:rPr lang="zh-CN" altLang="en-US" sz="2000" dirty="0">
                <a:latin typeface="华文黑体"/>
                <a:ea typeface="华文黑体"/>
              </a:rPr>
              <a:t>但越来越多的商店正以某种形式联合起来</a:t>
            </a:r>
            <a:r>
              <a:rPr lang="en-US" altLang="zh-CN" sz="2000" dirty="0">
                <a:latin typeface="华文黑体"/>
                <a:ea typeface="华文黑体"/>
              </a:rPr>
              <a:t>,</a:t>
            </a:r>
            <a:r>
              <a:rPr lang="zh-CN" altLang="en-US" sz="2000" dirty="0" smtClean="0">
                <a:latin typeface="华文黑体"/>
                <a:ea typeface="华文黑体"/>
              </a:rPr>
              <a:t>如成立联盟或合伙企业</a:t>
            </a:r>
            <a:r>
              <a:rPr lang="en-US" altLang="zh-CN" sz="2000" dirty="0">
                <a:latin typeface="华文黑体"/>
                <a:ea typeface="华文黑体"/>
              </a:rPr>
              <a:t>.</a:t>
            </a:r>
            <a:r>
              <a:rPr lang="zh-CN" altLang="en-US" sz="2000" dirty="0">
                <a:latin typeface="华文黑体"/>
                <a:ea typeface="华文黑体"/>
              </a:rPr>
              <a:t>零售组织的主要类型有团体零售连锁店、自愿连锁店、零售合作社、</a:t>
            </a:r>
            <a:r>
              <a:rPr lang="zh-CN" altLang="en-US" sz="2000" dirty="0" smtClean="0">
                <a:latin typeface="华文黑体"/>
                <a:ea typeface="华文黑体"/>
              </a:rPr>
              <a:t>特许专卖机构和销售联合大企业</a:t>
            </a:r>
            <a:r>
              <a:rPr lang="en-US" altLang="zh-CN" sz="2000" dirty="0" smtClean="0">
                <a:latin typeface="华文黑体"/>
                <a:ea typeface="华文黑体"/>
              </a:rPr>
              <a:t>.</a:t>
            </a:r>
          </a:p>
          <a:p>
            <a:pPr indent="541338"/>
            <a:r>
              <a:rPr lang="en-US" altLang="zh-CN" sz="2000" dirty="0" smtClean="0">
                <a:latin typeface="华文黑体"/>
                <a:ea typeface="华文黑体"/>
              </a:rPr>
              <a:t>(</a:t>
            </a:r>
            <a:r>
              <a:rPr lang="zh-CN" altLang="en-US" sz="2000" dirty="0">
                <a:latin typeface="华文黑体"/>
                <a:ea typeface="华文黑体"/>
              </a:rPr>
              <a:t>四</a:t>
            </a:r>
            <a:r>
              <a:rPr lang="en-US" altLang="zh-CN" sz="2000" dirty="0">
                <a:latin typeface="华文黑体"/>
                <a:ea typeface="华文黑体"/>
              </a:rPr>
              <a:t>)</a:t>
            </a:r>
            <a:r>
              <a:rPr lang="zh-CN" altLang="en-US" sz="2000" dirty="0" smtClean="0">
                <a:latin typeface="华文黑体"/>
                <a:ea typeface="华文黑体"/>
              </a:rPr>
              <a:t>特许专卖机构</a:t>
            </a:r>
            <a:endParaRPr lang="en-US" altLang="zh-CN" sz="2000" dirty="0" smtClean="0">
              <a:latin typeface="华文黑体"/>
              <a:ea typeface="华文黑体"/>
            </a:endParaRPr>
          </a:p>
          <a:p>
            <a:pPr indent="541338"/>
            <a:r>
              <a:rPr lang="zh-CN" altLang="en-US" sz="2000" dirty="0">
                <a:latin typeface="华文黑体"/>
                <a:ea typeface="华文黑体"/>
              </a:rPr>
              <a:t>特许专卖机构是另一种契约式联合零售组织</a:t>
            </a:r>
            <a:r>
              <a:rPr lang="en-US" altLang="zh-CN" sz="2000" dirty="0">
                <a:latin typeface="华文黑体"/>
                <a:ea typeface="华文黑体"/>
              </a:rPr>
              <a:t>.</a:t>
            </a:r>
            <a:r>
              <a:rPr lang="zh-CN" altLang="en-US" sz="2000" dirty="0">
                <a:latin typeface="华文黑体"/>
                <a:ea typeface="华文黑体"/>
              </a:rPr>
              <a:t>它们与前述的契约式联合系统</a:t>
            </a:r>
            <a:r>
              <a:rPr lang="zh-CN" altLang="en-US" sz="2000" dirty="0" smtClean="0">
                <a:latin typeface="华文黑体"/>
                <a:ea typeface="华文黑体"/>
              </a:rPr>
              <a:t>的主要区别在于基础</a:t>
            </a:r>
            <a:r>
              <a:rPr lang="zh-CN" altLang="en-US" sz="2000" dirty="0">
                <a:latin typeface="华文黑体"/>
                <a:ea typeface="华文黑体"/>
              </a:rPr>
              <a:t>不同</a:t>
            </a:r>
            <a:r>
              <a:rPr lang="en-US" altLang="zh-CN" sz="2000" dirty="0">
                <a:latin typeface="华文黑体"/>
                <a:ea typeface="华文黑体"/>
              </a:rPr>
              <a:t>.</a:t>
            </a:r>
            <a:r>
              <a:rPr lang="zh-CN" altLang="en-US" sz="2000" dirty="0">
                <a:latin typeface="华文黑体"/>
                <a:ea typeface="华文黑体"/>
              </a:rPr>
              <a:t>特许专卖机构的基础一般是独特的产品、服务或经营方式、商标名、专</a:t>
            </a:r>
            <a:r>
              <a:rPr lang="zh-CN" altLang="en-US" sz="2000" dirty="0" smtClean="0">
                <a:latin typeface="华文黑体"/>
                <a:ea typeface="华文黑体"/>
              </a:rPr>
              <a:t>利等</a:t>
            </a:r>
            <a:r>
              <a:rPr lang="en-US" altLang="zh-CN" sz="2000" dirty="0">
                <a:latin typeface="华文黑体"/>
                <a:ea typeface="华文黑体"/>
              </a:rPr>
              <a:t>.</a:t>
            </a:r>
            <a:r>
              <a:rPr lang="zh-CN" altLang="en-US" sz="2000" dirty="0">
                <a:latin typeface="华文黑体"/>
                <a:ea typeface="华文黑体"/>
              </a:rPr>
              <a:t>快餐、音像店、保健中心、理发、汽车租赁、汽车旅馆、旅行社、不动产和</a:t>
            </a:r>
            <a:r>
              <a:rPr lang="zh-CN" altLang="en-US" sz="2000" dirty="0" smtClean="0">
                <a:latin typeface="华文黑体"/>
                <a:ea typeface="华文黑体"/>
              </a:rPr>
              <a:t>其他几十个产品和服务业务主要使用特许专卖这</a:t>
            </a:r>
            <a:r>
              <a:rPr lang="zh-CN" altLang="en-US" sz="2000" dirty="0">
                <a:latin typeface="华文黑体"/>
                <a:ea typeface="华文黑体"/>
              </a:rPr>
              <a:t>一方式</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五</a:t>
            </a:r>
            <a:r>
              <a:rPr lang="en-US" altLang="zh-CN" sz="2000" dirty="0">
                <a:latin typeface="华文黑体"/>
                <a:ea typeface="华文黑体"/>
              </a:rPr>
              <a:t>)</a:t>
            </a:r>
            <a:r>
              <a:rPr lang="zh-CN" altLang="en-US" sz="2000" dirty="0">
                <a:latin typeface="华文黑体"/>
                <a:ea typeface="华文黑体"/>
              </a:rPr>
              <a:t>销售联合大企业</a:t>
            </a:r>
          </a:p>
          <a:p>
            <a:pPr indent="541338"/>
            <a:r>
              <a:rPr lang="zh-CN" altLang="en-US" sz="2000" dirty="0">
                <a:latin typeface="华文黑体"/>
                <a:ea typeface="华文黑体"/>
              </a:rPr>
              <a:t>销售联合大企业是以集中所有制的形式将几种不同的零售形式组合在一起的企业</a:t>
            </a:r>
            <a:r>
              <a:rPr lang="en-US" altLang="zh-CN" sz="2000" dirty="0">
                <a:latin typeface="华文黑体"/>
                <a:ea typeface="华文黑体"/>
              </a:rPr>
              <a:t>.</a:t>
            </a:r>
            <a:r>
              <a:rPr lang="zh-CN" altLang="en-US" sz="2000" dirty="0" smtClean="0">
                <a:latin typeface="华文黑体"/>
                <a:ea typeface="华文黑体"/>
              </a:rPr>
              <a:t>多样化零售可能会被更多零售商</a:t>
            </a:r>
            <a:r>
              <a:rPr lang="zh-CN" altLang="en-US" sz="2000" dirty="0">
                <a:latin typeface="华文黑体"/>
                <a:ea typeface="华文黑体"/>
              </a:rPr>
              <a:t>采用</a:t>
            </a:r>
            <a:r>
              <a:rPr lang="en-US" altLang="zh-CN" sz="2000" dirty="0">
                <a:latin typeface="华文黑体"/>
                <a:ea typeface="华文黑体"/>
              </a:rPr>
              <a:t>,</a:t>
            </a:r>
            <a:r>
              <a:rPr lang="zh-CN" altLang="en-US" sz="2000" dirty="0">
                <a:latin typeface="华文黑体"/>
                <a:ea typeface="华文黑体"/>
              </a:rPr>
              <a:t>这种多样化的零售能产生优秀的管理系统</a:t>
            </a:r>
            <a:r>
              <a:rPr lang="en-US" altLang="zh-CN" sz="2000" dirty="0">
                <a:latin typeface="华文黑体"/>
                <a:ea typeface="华文黑体"/>
              </a:rPr>
              <a:t>,</a:t>
            </a:r>
            <a:r>
              <a:rPr lang="zh-CN" altLang="en-US" sz="2000" dirty="0">
                <a:latin typeface="华文黑体"/>
                <a:ea typeface="华文黑体"/>
              </a:rPr>
              <a:t>并使</a:t>
            </a:r>
            <a:r>
              <a:rPr lang="zh-CN" altLang="en-US" sz="2000" dirty="0" smtClean="0">
                <a:latin typeface="华文黑体"/>
                <a:ea typeface="华文黑体"/>
              </a:rPr>
              <a:t>所有独立零售商均能得到经济节约</a:t>
            </a:r>
            <a:r>
              <a:rPr lang="zh-CN" altLang="en-US" sz="2000" dirty="0">
                <a:latin typeface="华文黑体"/>
                <a:ea typeface="华文黑体"/>
              </a:rPr>
              <a:t>的好处</a:t>
            </a:r>
            <a:r>
              <a:rPr lang="en-US" altLang="zh-CN" sz="2000" dirty="0">
                <a:latin typeface="华文黑体"/>
                <a:ea typeface="华文黑体"/>
              </a:rPr>
              <a:t>.</a:t>
            </a:r>
          </a:p>
        </p:txBody>
      </p:sp>
    </p:spTree>
    <p:extLst>
      <p:ext uri="{BB962C8B-B14F-4D97-AF65-F5344CB8AC3E}">
        <p14:creationId xmlns:p14="http://schemas.microsoft.com/office/powerpoint/2010/main" val="1972994503"/>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3"/>
          <a:srcRect l="6612" r="7521"/>
          <a:stretch>
            <a:fillRect/>
          </a:stretch>
        </p:blipFill>
        <p:spPr>
          <a:xfrm flipV="1">
            <a:off x="2" y="0"/>
            <a:ext cx="9463311" cy="5359400"/>
          </a:xfrm>
          <a:prstGeom prst="rect">
            <a:avLst/>
          </a:prstGeom>
        </p:spPr>
      </p:pic>
      <p:pic>
        <p:nvPicPr>
          <p:cNvPr id="7" name="图片占位符 31"/>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1682496" y="1371090"/>
            <a:ext cx="1766888" cy="1766888"/>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
        <p:nvSpPr>
          <p:cNvPr id="6" name="矩形 5"/>
          <p:cNvSpPr/>
          <p:nvPr/>
        </p:nvSpPr>
        <p:spPr>
          <a:xfrm>
            <a:off x="4222641" y="1986009"/>
            <a:ext cx="2313454"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非商店零售</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sp>
        <p:nvSpPr>
          <p:cNvPr id="8" name="矩形 7"/>
          <p:cNvSpPr/>
          <p:nvPr/>
        </p:nvSpPr>
        <p:spPr>
          <a:xfrm>
            <a:off x="4577102" y="604464"/>
            <a:ext cx="1492716" cy="1261884"/>
          </a:xfrm>
          <a:prstGeom prst="rect">
            <a:avLst/>
          </a:prstGeom>
        </p:spPr>
        <p:txBody>
          <a:bodyPr wrap="none">
            <a:spAutoFit/>
          </a:bodyPr>
          <a:lstStyle/>
          <a:p>
            <a:pPr algn="ctr"/>
            <a:endParaRPr lang="en-US" altLang="zh-CN" sz="4400" b="1" dirty="0" smtClean="0">
              <a:solidFill>
                <a:srgbClr val="17695D"/>
              </a:solidFill>
              <a:latin typeface="华文黑体"/>
              <a:ea typeface="华文黑体"/>
            </a:endParaRPr>
          </a:p>
          <a:p>
            <a:pPr algn="ctr"/>
            <a:r>
              <a:rPr lang="zh-CN" altLang="en-US" sz="3200" b="1" spc="300" dirty="0" smtClean="0">
                <a:solidFill>
                  <a:srgbClr val="17695D"/>
                </a:solidFill>
                <a:latin typeface="华文黑体"/>
                <a:ea typeface="华文黑体"/>
                <a:cs typeface="Source Sans Pro ExtraLight"/>
              </a:rPr>
              <a:t>第一节</a:t>
            </a:r>
            <a:endParaRPr lang="en-US" altLang="zh-CN" sz="3200" b="1" spc="300" dirty="0">
              <a:solidFill>
                <a:srgbClr val="17695D"/>
              </a:solidFill>
              <a:latin typeface="华文黑体"/>
              <a:ea typeface="华文黑体"/>
              <a:cs typeface="Source Sans Pro ExtraLight"/>
            </a:endParaRPr>
          </a:p>
        </p:txBody>
      </p:sp>
    </p:spTree>
    <p:extLst>
      <p:ext uri="{BB962C8B-B14F-4D97-AF65-F5344CB8AC3E}">
        <p14:creationId xmlns:p14="http://schemas.microsoft.com/office/powerpoint/2010/main" val="3647789055"/>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14:presetBounceEnd="58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8000">
                                          <p:cBhvr additive="base">
                                            <p:cTn id="7" dur="1500" fill="hold"/>
                                            <p:tgtEl>
                                              <p:spTgt spid="7"/>
                                            </p:tgtEl>
                                            <p:attrNameLst>
                                              <p:attrName>ppt_x</p:attrName>
                                            </p:attrNameLst>
                                          </p:cBhvr>
                                          <p:tavLst>
                                            <p:tav tm="0">
                                              <p:val>
                                                <p:strVal val="1+#ppt_w/2"/>
                                              </p:val>
                                            </p:tav>
                                            <p:tav tm="100000">
                                              <p:val>
                                                <p:strVal val="#ppt_x"/>
                                              </p:val>
                                            </p:tav>
                                          </p:tavLst>
                                        </p:anim>
                                        <p:anim calcmode="lin" valueType="num" p14:bounceEnd="58000">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Choice>
    <mc:Fallback xmlns="">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500" fill="hold"/>
                                            <p:tgtEl>
                                              <p:spTgt spid="7"/>
                                            </p:tgtEl>
                                            <p:attrNameLst>
                                              <p:attrName>ppt_x</p:attrName>
                                            </p:attrNameLst>
                                          </p:cBhvr>
                                          <p:tavLst>
                                            <p:tav tm="0">
                                              <p:val>
                                                <p:strVal val="1+#ppt_w/2"/>
                                              </p:val>
                                            </p:tav>
                                            <p:tav tm="100000">
                                              <p:val>
                                                <p:strVal val="#ppt_x"/>
                                              </p:val>
                                            </p:tav>
                                          </p:tavLst>
                                        </p:anim>
                                        <p:anim calcmode="lin" valueType="num">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236510"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非商店零售</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91068" y="724337"/>
            <a:ext cx="8466666" cy="3046988"/>
          </a:xfrm>
          <a:prstGeom prst="rect">
            <a:avLst/>
          </a:prstGeom>
          <a:noFill/>
        </p:spPr>
        <p:txBody>
          <a:bodyPr wrap="square" rtlCol="0">
            <a:spAutoFit/>
          </a:bodyPr>
          <a:lstStyle/>
          <a:p>
            <a:pPr indent="627063"/>
            <a:r>
              <a:rPr lang="zh-CN" altLang="en-US" sz="2400" dirty="0">
                <a:latin typeface="华文黑体"/>
                <a:ea typeface="华文黑体"/>
              </a:rPr>
              <a:t>虽然大多数商品和服务是由商店零售的</a:t>
            </a:r>
            <a:r>
              <a:rPr lang="en-US" altLang="zh-CN" sz="2400" dirty="0">
                <a:latin typeface="华文黑体"/>
                <a:ea typeface="华文黑体"/>
              </a:rPr>
              <a:t>,</a:t>
            </a:r>
            <a:r>
              <a:rPr lang="zh-CN" altLang="en-US" sz="2400" dirty="0">
                <a:latin typeface="华文黑体"/>
                <a:ea typeface="华文黑体"/>
              </a:rPr>
              <a:t>但是非商店零售却比商店零售发展快得多</a:t>
            </a:r>
            <a:r>
              <a:rPr lang="en-US" altLang="zh-CN" sz="2400" dirty="0" smtClean="0">
                <a:latin typeface="华文黑体"/>
                <a:ea typeface="华文黑体"/>
              </a:rPr>
              <a:t>.</a:t>
            </a:r>
            <a:r>
              <a:rPr lang="zh-CN" altLang="en-US" sz="2400" dirty="0" smtClean="0">
                <a:latin typeface="华文黑体"/>
                <a:ea typeface="华文黑体"/>
              </a:rPr>
              <a:t>传统</a:t>
            </a:r>
            <a:r>
              <a:rPr lang="zh-CN" altLang="en-US" sz="2400" dirty="0">
                <a:latin typeface="华文黑体"/>
                <a:ea typeface="华文黑体"/>
              </a:rPr>
              <a:t>的商店零售商正面临来自非商店零售商的挑战</a:t>
            </a:r>
            <a:r>
              <a:rPr lang="en-US" altLang="zh-CN" sz="2400" dirty="0">
                <a:latin typeface="华文黑体"/>
                <a:ea typeface="华文黑体"/>
              </a:rPr>
              <a:t>.</a:t>
            </a:r>
            <a:r>
              <a:rPr lang="zh-CN" altLang="en-US" sz="2400" dirty="0">
                <a:latin typeface="华文黑体"/>
                <a:ea typeface="华文黑体"/>
              </a:rPr>
              <a:t>非商店零售商主要采用商品目录、</a:t>
            </a:r>
            <a:r>
              <a:rPr lang="zh-CN" altLang="en-US" sz="2400" dirty="0" smtClean="0">
                <a:latin typeface="华文黑体"/>
                <a:ea typeface="华文黑体"/>
              </a:rPr>
              <a:t>直接邮购</a:t>
            </a:r>
            <a:r>
              <a:rPr lang="zh-CN" altLang="en-US" sz="2400" dirty="0">
                <a:latin typeface="华文黑体"/>
                <a:ea typeface="华文黑体"/>
              </a:rPr>
              <a:t>、电话销售、电视销售、电子销售服务、家庭办公协会及其他直接零售方法</a:t>
            </a:r>
            <a:r>
              <a:rPr lang="en-US" altLang="zh-CN" sz="2400" dirty="0">
                <a:latin typeface="华文黑体"/>
                <a:ea typeface="华文黑体"/>
              </a:rPr>
              <a:t>.</a:t>
            </a:r>
            <a:r>
              <a:rPr lang="zh-CN" altLang="en-US" sz="2400" dirty="0">
                <a:latin typeface="华文黑体"/>
                <a:ea typeface="华文黑体"/>
              </a:rPr>
              <a:t>２０</a:t>
            </a:r>
            <a:r>
              <a:rPr lang="zh-CN" altLang="en-US" sz="2400" dirty="0" smtClean="0">
                <a:latin typeface="华文黑体"/>
                <a:ea typeface="华文黑体"/>
              </a:rPr>
              <a:t>世纪末非商店零售量</a:t>
            </a:r>
            <a:r>
              <a:rPr lang="zh-CN" altLang="en-US" sz="2400" dirty="0">
                <a:latin typeface="华文黑体"/>
                <a:ea typeface="华文黑体"/>
              </a:rPr>
              <a:t>占全部消费者购买量已达到三分之一</a:t>
            </a:r>
            <a:r>
              <a:rPr lang="en-US" altLang="zh-CN" sz="2400" dirty="0">
                <a:latin typeface="华文黑体"/>
                <a:ea typeface="华文黑体"/>
              </a:rPr>
              <a:t>,</a:t>
            </a:r>
            <a:r>
              <a:rPr lang="zh-CN" altLang="en-US" sz="2400" dirty="0">
                <a:latin typeface="华文黑体"/>
                <a:ea typeface="华文黑体"/>
              </a:rPr>
              <a:t>近年来更是加速发展</a:t>
            </a:r>
            <a:r>
              <a:rPr lang="en-US" altLang="zh-CN" sz="2400" dirty="0">
                <a:latin typeface="华文黑体"/>
                <a:ea typeface="华文黑体"/>
              </a:rPr>
              <a:t>.</a:t>
            </a:r>
            <a:r>
              <a:rPr lang="zh-CN" altLang="en-US" sz="2400" dirty="0">
                <a:latin typeface="华文黑体"/>
                <a:ea typeface="华文黑体"/>
              </a:rPr>
              <a:t>在美国和</a:t>
            </a:r>
            <a:r>
              <a:rPr lang="zh-CN" altLang="en-US" sz="2400" dirty="0" smtClean="0">
                <a:latin typeface="华文黑体"/>
                <a:ea typeface="华文黑体"/>
              </a:rPr>
              <a:t>中国</a:t>
            </a:r>
            <a:r>
              <a:rPr lang="en-US" altLang="zh-CN" sz="2400" dirty="0">
                <a:latin typeface="华文黑体"/>
                <a:ea typeface="华文黑体"/>
              </a:rPr>
              <a:t>,</a:t>
            </a:r>
            <a:r>
              <a:rPr lang="zh-CN" altLang="en-US" sz="2400" dirty="0">
                <a:latin typeface="华文黑体"/>
                <a:ea typeface="华文黑体"/>
              </a:rPr>
              <a:t>非商店零售商</a:t>
            </a:r>
            <a:r>
              <a:rPr lang="en-US" altLang="zh-CN" sz="2400" dirty="0">
                <a:latin typeface="华文黑体"/>
                <a:ea typeface="华文黑体"/>
              </a:rPr>
              <a:t>,</a:t>
            </a:r>
            <a:r>
              <a:rPr lang="zh-CN" altLang="en-US" sz="2400" dirty="0">
                <a:latin typeface="华文黑体"/>
                <a:ea typeface="华文黑体"/>
              </a:rPr>
              <a:t>特别是网络零售商</a:t>
            </a:r>
            <a:r>
              <a:rPr lang="en-US" altLang="zh-CN" sz="2400" dirty="0">
                <a:latin typeface="华文黑体"/>
                <a:ea typeface="华文黑体"/>
              </a:rPr>
              <a:t>,</a:t>
            </a:r>
            <a:r>
              <a:rPr lang="zh-CN" altLang="en-US" sz="2400" dirty="0">
                <a:latin typeface="华文黑体"/>
                <a:ea typeface="华文黑体"/>
              </a:rPr>
              <a:t>已经对传统零售商构成了威胁</a:t>
            </a:r>
            <a:r>
              <a:rPr lang="en-US" altLang="zh-CN" sz="2400" dirty="0">
                <a:latin typeface="华文黑体"/>
                <a:ea typeface="华文黑体"/>
              </a:rPr>
              <a:t>.</a:t>
            </a:r>
            <a:r>
              <a:rPr lang="zh-CN" altLang="en-US" sz="2400" dirty="0" smtClean="0">
                <a:latin typeface="华文黑体"/>
                <a:ea typeface="华文黑体"/>
              </a:rPr>
              <a:t>非商店零售包括直复营销</a:t>
            </a:r>
            <a:r>
              <a:rPr lang="zh-CN" altLang="en-US" sz="2400" dirty="0">
                <a:latin typeface="华文黑体"/>
                <a:ea typeface="华文黑体"/>
              </a:rPr>
              <a:t>、上门零售和自动售货</a:t>
            </a:r>
            <a:endParaRPr lang="en-US" altLang="zh-CN" sz="2000" dirty="0">
              <a:latin typeface="华文黑体"/>
              <a:ea typeface="华文黑体"/>
            </a:endParaRPr>
          </a:p>
        </p:txBody>
      </p:sp>
    </p:spTree>
    <p:extLst>
      <p:ext uri="{BB962C8B-B14F-4D97-AF65-F5344CB8AC3E}">
        <p14:creationId xmlns:p14="http://schemas.microsoft.com/office/powerpoint/2010/main" val="1810818466"/>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236510"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非商店零售</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91068" y="724337"/>
            <a:ext cx="8466666" cy="3539430"/>
          </a:xfrm>
          <a:prstGeom prst="rect">
            <a:avLst/>
          </a:prstGeom>
          <a:noFill/>
        </p:spPr>
        <p:txBody>
          <a:bodyPr wrap="square" rtlCol="0">
            <a:spAutoFit/>
          </a:bodyPr>
          <a:lstStyle/>
          <a:p>
            <a:r>
              <a:rPr lang="zh-CN" altLang="en-US" sz="2400" dirty="0" smtClean="0">
                <a:latin typeface="华文黑体"/>
                <a:ea typeface="华文黑体"/>
              </a:rPr>
              <a:t>一</a:t>
            </a:r>
            <a:r>
              <a:rPr lang="zh-CN" altLang="en-US" sz="2400" dirty="0">
                <a:latin typeface="华文黑体"/>
                <a:ea typeface="华文黑体"/>
              </a:rPr>
              <a:t>、直复营销</a:t>
            </a:r>
          </a:p>
          <a:p>
            <a:pPr indent="439738"/>
            <a:r>
              <a:rPr lang="zh-CN" altLang="en-US" sz="2000" dirty="0">
                <a:latin typeface="华文黑体"/>
                <a:ea typeface="华文黑体"/>
              </a:rPr>
              <a:t>直复营销使用多种广告媒体</a:t>
            </a:r>
            <a:r>
              <a:rPr lang="en-US" altLang="zh-CN" sz="2000" dirty="0">
                <a:latin typeface="华文黑体"/>
                <a:ea typeface="华文黑体"/>
              </a:rPr>
              <a:t>,</a:t>
            </a:r>
            <a:r>
              <a:rPr lang="zh-CN" altLang="en-US" sz="2000" dirty="0">
                <a:latin typeface="华文黑体"/>
                <a:ea typeface="华文黑体"/>
              </a:rPr>
              <a:t>使之相互作用于消费者</a:t>
            </a:r>
            <a:r>
              <a:rPr lang="en-US" altLang="zh-CN" sz="2000" dirty="0">
                <a:latin typeface="华文黑体"/>
                <a:ea typeface="华文黑体"/>
              </a:rPr>
              <a:t>,</a:t>
            </a:r>
            <a:r>
              <a:rPr lang="zh-CN" altLang="en-US" sz="2000" dirty="0">
                <a:latin typeface="华文黑体"/>
                <a:ea typeface="华文黑体"/>
              </a:rPr>
              <a:t>并通常需要消费</a:t>
            </a:r>
            <a:r>
              <a:rPr lang="zh-CN" altLang="en-US" sz="2000" dirty="0" smtClean="0">
                <a:latin typeface="华文黑体"/>
                <a:ea typeface="华文黑体"/>
              </a:rPr>
              <a:t>者做出直接反</a:t>
            </a:r>
            <a:r>
              <a:rPr lang="zh-CN" altLang="en-US" sz="2000" dirty="0">
                <a:latin typeface="华文黑体"/>
                <a:ea typeface="华文黑体"/>
              </a:rPr>
              <a:t>应</a:t>
            </a:r>
            <a:r>
              <a:rPr lang="en-US" altLang="zh-CN" sz="2000" dirty="0">
                <a:latin typeface="华文黑体"/>
                <a:ea typeface="华文黑体"/>
              </a:rPr>
              <a:t>.</a:t>
            </a:r>
            <a:r>
              <a:rPr lang="zh-CN" altLang="en-US" sz="2000" dirty="0">
                <a:latin typeface="华文黑体"/>
                <a:ea typeface="华文黑体"/>
              </a:rPr>
              <a:t>大众广告针对不特定人群</a:t>
            </a:r>
            <a:r>
              <a:rPr lang="en-US" altLang="zh-CN" sz="2000" dirty="0">
                <a:latin typeface="华文黑体"/>
                <a:ea typeface="华文黑体"/>
              </a:rPr>
              <a:t>,</a:t>
            </a:r>
            <a:r>
              <a:rPr lang="zh-CN" altLang="en-US" sz="2000" dirty="0">
                <a:latin typeface="华文黑体"/>
                <a:ea typeface="华文黑体"/>
              </a:rPr>
              <a:t>他们并不需要购买产品或者目前不需购买</a:t>
            </a:r>
            <a:r>
              <a:rPr lang="en-US" altLang="zh-CN" sz="2000" dirty="0">
                <a:latin typeface="华文黑体"/>
                <a:ea typeface="华文黑体"/>
              </a:rPr>
              <a:t>.</a:t>
            </a:r>
            <a:r>
              <a:rPr lang="zh-CN" altLang="en-US" sz="2000" dirty="0">
                <a:latin typeface="华文黑体"/>
                <a:ea typeface="华文黑体"/>
              </a:rPr>
              <a:t>直复营销</a:t>
            </a:r>
            <a:r>
              <a:rPr lang="zh-CN" altLang="en-US" sz="2000" dirty="0" smtClean="0">
                <a:latin typeface="华文黑体"/>
                <a:ea typeface="华文黑体"/>
              </a:rPr>
              <a:t>最初的类型主要由直接邮购</a:t>
            </a:r>
            <a:r>
              <a:rPr lang="zh-CN" altLang="en-US" sz="2000" dirty="0">
                <a:latin typeface="华文黑体"/>
                <a:ea typeface="华文黑体"/>
              </a:rPr>
              <a:t>、邮购目录方式构成</a:t>
            </a:r>
            <a:r>
              <a:rPr lang="en-US" altLang="zh-CN" sz="2000" dirty="0">
                <a:latin typeface="华文黑体"/>
                <a:ea typeface="华文黑体"/>
              </a:rPr>
              <a:t>,</a:t>
            </a:r>
            <a:r>
              <a:rPr lang="zh-CN" altLang="en-US" sz="2000" dirty="0">
                <a:latin typeface="华文黑体"/>
                <a:ea typeface="华文黑体"/>
              </a:rPr>
              <a:t>近年来还采用了其他附加方式</a:t>
            </a:r>
            <a:r>
              <a:rPr lang="en-US" altLang="zh-CN" sz="2000" dirty="0">
                <a:latin typeface="华文黑体"/>
                <a:ea typeface="华文黑体"/>
              </a:rPr>
              <a:t>,</a:t>
            </a:r>
            <a:r>
              <a:rPr lang="zh-CN" altLang="en-US" sz="2000" dirty="0">
                <a:latin typeface="华文黑体"/>
                <a:ea typeface="华文黑体"/>
              </a:rPr>
              <a:t>包括电话销售</a:t>
            </a:r>
            <a:r>
              <a:rPr lang="zh-CN" altLang="en-US" sz="2000" dirty="0" smtClean="0">
                <a:latin typeface="华文黑体"/>
                <a:ea typeface="华文黑体"/>
              </a:rPr>
              <a:t>、电视销售</a:t>
            </a:r>
            <a:r>
              <a:rPr lang="zh-CN" altLang="en-US" sz="2000" dirty="0">
                <a:latin typeface="华文黑体"/>
                <a:ea typeface="华文黑体"/>
              </a:rPr>
              <a:t>、网上购物等</a:t>
            </a:r>
            <a:r>
              <a:rPr lang="en-US" altLang="zh-CN" sz="2000" dirty="0" smtClean="0">
                <a:latin typeface="华文黑体"/>
                <a:ea typeface="华文黑体"/>
              </a:rPr>
              <a:t>.</a:t>
            </a:r>
          </a:p>
          <a:p>
            <a:pPr indent="439738"/>
            <a:r>
              <a:rPr lang="zh-CN" altLang="en-US" sz="2000" dirty="0">
                <a:latin typeface="华文黑体"/>
                <a:ea typeface="华文黑体"/>
              </a:rPr>
              <a:t>直复营销在市场营销中也发展迅速</a:t>
            </a:r>
            <a:r>
              <a:rPr lang="en-US" altLang="zh-CN" sz="2000" dirty="0">
                <a:latin typeface="华文黑体"/>
                <a:ea typeface="华文黑体"/>
              </a:rPr>
              <a:t>.</a:t>
            </a:r>
            <a:r>
              <a:rPr lang="zh-CN" altLang="en-US" sz="2000" dirty="0">
                <a:latin typeface="华文黑体"/>
                <a:ea typeface="华文黑体"/>
              </a:rPr>
              <a:t>它降低了通过销售力量进入商业市场的高额</a:t>
            </a:r>
            <a:r>
              <a:rPr lang="zh-CN" altLang="en-US" sz="2000" dirty="0" smtClean="0">
                <a:latin typeface="华文黑体"/>
                <a:ea typeface="华文黑体"/>
              </a:rPr>
              <a:t>成本</a:t>
            </a:r>
            <a:r>
              <a:rPr lang="en-US" altLang="zh-CN" sz="2000" dirty="0">
                <a:latin typeface="华文黑体"/>
                <a:ea typeface="华文黑体"/>
              </a:rPr>
              <a:t>.</a:t>
            </a:r>
            <a:r>
              <a:rPr lang="zh-CN" altLang="en-US" sz="2000" dirty="0">
                <a:latin typeface="华文黑体"/>
                <a:ea typeface="华文黑体"/>
              </a:rPr>
              <a:t>低成本传媒</a:t>
            </a:r>
            <a:r>
              <a:rPr lang="en-US" altLang="zh-CN" sz="2000" dirty="0">
                <a:latin typeface="华文黑体"/>
                <a:ea typeface="华文黑体"/>
              </a:rPr>
              <a:t>,</a:t>
            </a:r>
            <a:r>
              <a:rPr lang="zh-CN" altLang="en-US" sz="2000" dirty="0">
                <a:latin typeface="华文黑体"/>
                <a:ea typeface="华文黑体"/>
              </a:rPr>
              <a:t>如电话营销、网络营销</a:t>
            </a:r>
            <a:r>
              <a:rPr lang="en-US" altLang="zh-CN" sz="2000" dirty="0">
                <a:latin typeface="华文黑体"/>
                <a:ea typeface="华文黑体"/>
              </a:rPr>
              <a:t>,</a:t>
            </a:r>
            <a:r>
              <a:rPr lang="zh-CN" altLang="en-US" sz="2000" dirty="0">
                <a:latin typeface="华文黑体"/>
                <a:ea typeface="华文黑体"/>
              </a:rPr>
              <a:t>还可以在打出销售电话之前认定最佳潜在客户</a:t>
            </a:r>
            <a:r>
              <a:rPr lang="en-US" altLang="zh-CN" sz="2000" dirty="0" smtClean="0">
                <a:latin typeface="华文黑体"/>
                <a:ea typeface="华文黑体"/>
              </a:rPr>
              <a:t>.</a:t>
            </a:r>
            <a:endParaRPr lang="en-US" altLang="zh-CN" sz="2000" dirty="0">
              <a:latin typeface="华文黑体"/>
              <a:ea typeface="华文黑体"/>
            </a:endParaRPr>
          </a:p>
          <a:p>
            <a:pPr indent="439738"/>
            <a:r>
              <a:rPr lang="zh-CN" altLang="en-US" sz="2000" dirty="0">
                <a:latin typeface="华文黑体"/>
                <a:ea typeface="华文黑体"/>
              </a:rPr>
              <a:t>直复营销也给消费者带来了不少好处</a:t>
            </a:r>
            <a:r>
              <a:rPr lang="en-US" altLang="zh-CN" sz="2000" dirty="0">
                <a:latin typeface="华文黑体"/>
                <a:ea typeface="华文黑体"/>
              </a:rPr>
              <a:t>.</a:t>
            </a:r>
            <a:r>
              <a:rPr lang="zh-CN" altLang="en-US" sz="2000" dirty="0">
                <a:latin typeface="华文黑体"/>
                <a:ea typeface="华文黑体"/>
              </a:rPr>
              <a:t>消费者无须驾车穿越拥挤的</a:t>
            </a:r>
            <a:r>
              <a:rPr lang="zh-CN" altLang="en-US" sz="2000" dirty="0" smtClean="0">
                <a:latin typeface="华文黑体"/>
                <a:ea typeface="华文黑体"/>
              </a:rPr>
              <a:t>城市街道前往繁杂的购物街</a:t>
            </a:r>
            <a:r>
              <a:rPr lang="en-US" altLang="zh-CN" sz="2000" dirty="0">
                <a:latin typeface="华文黑体"/>
                <a:ea typeface="华文黑体"/>
              </a:rPr>
              <a:t>,</a:t>
            </a:r>
            <a:r>
              <a:rPr lang="zh-CN" altLang="en-US" sz="2000" dirty="0">
                <a:latin typeface="华文黑体"/>
                <a:ea typeface="华文黑体"/>
              </a:rPr>
              <a:t>他们只需要通过电话或网络就可以畅游信息高速公路</a:t>
            </a:r>
            <a:r>
              <a:rPr lang="en-US" altLang="zh-CN" sz="2000" dirty="0">
                <a:latin typeface="华文黑体"/>
                <a:ea typeface="华文黑体"/>
              </a:rPr>
              <a:t>.</a:t>
            </a:r>
          </a:p>
        </p:txBody>
      </p:sp>
    </p:spTree>
    <p:extLst>
      <p:ext uri="{BB962C8B-B14F-4D97-AF65-F5344CB8AC3E}">
        <p14:creationId xmlns:p14="http://schemas.microsoft.com/office/powerpoint/2010/main" val="832440883"/>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236510"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非商店零售</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91068" y="724337"/>
            <a:ext cx="8466666" cy="2616101"/>
          </a:xfrm>
          <a:prstGeom prst="rect">
            <a:avLst/>
          </a:prstGeom>
          <a:noFill/>
        </p:spPr>
        <p:txBody>
          <a:bodyPr wrap="square" rtlCol="0">
            <a:spAutoFit/>
          </a:bodyPr>
          <a:lstStyle/>
          <a:p>
            <a:r>
              <a:rPr lang="zh-CN" altLang="en-US" sz="2400" dirty="0" smtClean="0">
                <a:latin typeface="华文黑体"/>
                <a:ea typeface="华文黑体"/>
              </a:rPr>
              <a:t>二</a:t>
            </a:r>
            <a:r>
              <a:rPr lang="zh-CN" altLang="en-US" sz="2400" dirty="0">
                <a:latin typeface="华文黑体"/>
                <a:ea typeface="华文黑体"/>
              </a:rPr>
              <a:t>、上门零售</a:t>
            </a:r>
          </a:p>
          <a:p>
            <a:pPr indent="541338"/>
            <a:r>
              <a:rPr lang="zh-CN" altLang="en-US" sz="2000" dirty="0">
                <a:latin typeface="华文黑体"/>
                <a:ea typeface="华文黑体"/>
              </a:rPr>
              <a:t>上门零售是从几个世纪前的流动售货车发展而来的</a:t>
            </a:r>
            <a:r>
              <a:rPr lang="en-US" altLang="zh-CN" sz="2000" dirty="0">
                <a:latin typeface="华文黑体"/>
                <a:ea typeface="华文黑体"/>
              </a:rPr>
              <a:t>,</a:t>
            </a:r>
            <a:r>
              <a:rPr lang="zh-CN" altLang="en-US" sz="2000" dirty="0">
                <a:latin typeface="华文黑体"/>
                <a:ea typeface="华文黑体"/>
              </a:rPr>
              <a:t>现已成为一种大型行业</a:t>
            </a:r>
            <a:r>
              <a:rPr lang="en-US" altLang="zh-CN" sz="2000" dirty="0">
                <a:latin typeface="华文黑体"/>
                <a:ea typeface="华文黑体"/>
              </a:rPr>
              <a:t>.</a:t>
            </a:r>
            <a:r>
              <a:rPr lang="zh-CN" altLang="en-US" sz="2000" dirty="0" smtClean="0">
                <a:latin typeface="华文黑体"/>
                <a:ea typeface="华文黑体"/>
              </a:rPr>
              <a:t>率先实</a:t>
            </a:r>
            <a:r>
              <a:rPr lang="zh-CN" altLang="en-US" sz="2000" dirty="0">
                <a:latin typeface="华文黑体"/>
                <a:ea typeface="华文黑体"/>
              </a:rPr>
              <a:t>行直接销售的公司有福乐制刷公司、出售真空吸尘器的伊莱克斯公司、售书的世界书局和</a:t>
            </a:r>
            <a:r>
              <a:rPr lang="zh-CN" altLang="en-US" sz="2000" dirty="0" smtClean="0">
                <a:latin typeface="华文黑体"/>
                <a:ea typeface="华文黑体"/>
              </a:rPr>
              <a:t>西南</a:t>
            </a:r>
            <a:r>
              <a:rPr lang="zh-CN" altLang="en-US" sz="2000" dirty="0">
                <a:latin typeface="华文黑体"/>
                <a:ea typeface="华文黑体"/>
              </a:rPr>
              <a:t>公司</a:t>
            </a:r>
            <a:r>
              <a:rPr lang="en-US" altLang="zh-CN" sz="2000" dirty="0">
                <a:latin typeface="华文黑体"/>
                <a:ea typeface="华文黑体"/>
              </a:rPr>
              <a:t>.</a:t>
            </a:r>
            <a:r>
              <a:rPr lang="zh-CN" altLang="en-US" sz="2000" dirty="0">
                <a:latin typeface="华文黑体"/>
                <a:ea typeface="华文黑体"/>
              </a:rPr>
              <a:t>随着雅芳公司进入该行业</a:t>
            </a:r>
            <a:r>
              <a:rPr lang="en-US" altLang="zh-CN" sz="2000" dirty="0">
                <a:latin typeface="华文黑体"/>
                <a:ea typeface="华文黑体"/>
              </a:rPr>
              <a:t>,</a:t>
            </a:r>
            <a:r>
              <a:rPr lang="zh-CN" altLang="en-US" sz="2000" dirty="0">
                <a:latin typeface="华文黑体"/>
                <a:ea typeface="华文黑体"/>
              </a:rPr>
              <a:t>出现了雅芳小姐</a:t>
            </a:r>
            <a:r>
              <a:rPr lang="en-US" altLang="zh-CN" sz="2000" dirty="0">
                <a:latin typeface="华文黑体"/>
                <a:ea typeface="华文黑体"/>
              </a:rPr>
              <a:t>———</a:t>
            </a:r>
            <a:r>
              <a:rPr lang="zh-CN" altLang="en-US" sz="2000" dirty="0">
                <a:latin typeface="华文黑体"/>
                <a:ea typeface="华文黑体"/>
              </a:rPr>
              <a:t>家庭主妇的良友和美容顾问</a:t>
            </a:r>
            <a:r>
              <a:rPr lang="en-US" altLang="zh-CN" sz="2000" dirty="0">
                <a:latin typeface="华文黑体"/>
                <a:ea typeface="华文黑体"/>
              </a:rPr>
              <a:t>,</a:t>
            </a:r>
            <a:r>
              <a:rPr lang="zh-CN" altLang="en-US" sz="2000" dirty="0" smtClean="0">
                <a:latin typeface="华文黑体"/>
                <a:ea typeface="华文黑体"/>
              </a:rPr>
              <a:t>使得挨门挨户</a:t>
            </a:r>
            <a:r>
              <a:rPr lang="zh-CN" altLang="en-US" sz="2000" dirty="0">
                <a:latin typeface="华文黑体"/>
                <a:ea typeface="华文黑体"/>
              </a:rPr>
              <a:t>的直接销售方法有了长足的进步</a:t>
            </a:r>
            <a:r>
              <a:rPr lang="en-US" altLang="zh-CN" sz="2000" dirty="0">
                <a:latin typeface="华文黑体"/>
                <a:ea typeface="华文黑体"/>
              </a:rPr>
              <a:t>.</a:t>
            </a:r>
            <a:r>
              <a:rPr lang="zh-CN" altLang="en-US" sz="2000" dirty="0">
                <a:latin typeface="华文黑体"/>
                <a:ea typeface="华文黑体"/>
              </a:rPr>
              <a:t>直接销售的长处在于便利消费者</a:t>
            </a:r>
            <a:r>
              <a:rPr lang="en-US" altLang="zh-CN" sz="2000" dirty="0">
                <a:latin typeface="华文黑体"/>
                <a:ea typeface="华文黑体"/>
              </a:rPr>
              <a:t>,</a:t>
            </a:r>
            <a:r>
              <a:rPr lang="zh-CN" altLang="en-US" sz="2000" dirty="0" smtClean="0">
                <a:latin typeface="华文黑体"/>
                <a:ea typeface="华文黑体"/>
              </a:rPr>
              <a:t>并易于吸引个人注</a:t>
            </a:r>
            <a:r>
              <a:rPr lang="zh-CN" altLang="en-US" sz="2000" dirty="0">
                <a:latin typeface="华文黑体"/>
                <a:ea typeface="华文黑体"/>
              </a:rPr>
              <a:t>意力</a:t>
            </a:r>
            <a:r>
              <a:rPr lang="en-US" altLang="zh-CN" sz="2000" dirty="0">
                <a:latin typeface="华文黑体"/>
                <a:ea typeface="华文黑体"/>
              </a:rPr>
              <a:t>,</a:t>
            </a:r>
            <a:r>
              <a:rPr lang="zh-CN" altLang="en-US" sz="2000" dirty="0">
                <a:latin typeface="华文黑体"/>
                <a:ea typeface="华文黑体"/>
              </a:rPr>
              <a:t>但用于雇用、培训、支付、激励销售人员的费用成本逐渐增高</a:t>
            </a:r>
            <a:r>
              <a:rPr lang="en-US" altLang="zh-CN" sz="2000" dirty="0">
                <a:latin typeface="华文黑体"/>
                <a:ea typeface="华文黑体"/>
              </a:rPr>
              <a:t>.</a:t>
            </a:r>
            <a:r>
              <a:rPr lang="zh-CN" altLang="en-US" sz="2000" dirty="0" smtClean="0">
                <a:latin typeface="华文黑体"/>
                <a:ea typeface="华文黑体"/>
              </a:rPr>
              <a:t>尽管一些直销公司仍不断兴旺发展</a:t>
            </a:r>
            <a:r>
              <a:rPr lang="en-US" altLang="zh-CN" sz="2000" dirty="0">
                <a:latin typeface="华文黑体"/>
                <a:ea typeface="华文黑体"/>
              </a:rPr>
              <a:t>,</a:t>
            </a:r>
            <a:r>
              <a:rPr lang="zh-CN" altLang="en-US" sz="2000" dirty="0">
                <a:latin typeface="华文黑体"/>
                <a:ea typeface="华文黑体"/>
              </a:rPr>
              <a:t>但直销这一方式的前途却难以断定</a:t>
            </a:r>
            <a:r>
              <a:rPr lang="en-US" altLang="zh-CN" sz="2000" dirty="0">
                <a:latin typeface="华文黑体"/>
                <a:ea typeface="华文黑体"/>
              </a:rPr>
              <a:t>.</a:t>
            </a:r>
          </a:p>
        </p:txBody>
      </p:sp>
    </p:spTree>
    <p:extLst>
      <p:ext uri="{BB962C8B-B14F-4D97-AF65-F5344CB8AC3E}">
        <p14:creationId xmlns:p14="http://schemas.microsoft.com/office/powerpoint/2010/main" val="263559414"/>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236510"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非商店零售</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91068" y="724337"/>
            <a:ext cx="8466666" cy="3231654"/>
          </a:xfrm>
          <a:prstGeom prst="rect">
            <a:avLst/>
          </a:prstGeom>
          <a:noFill/>
        </p:spPr>
        <p:txBody>
          <a:bodyPr wrap="square" rtlCol="0">
            <a:spAutoFit/>
          </a:bodyPr>
          <a:lstStyle/>
          <a:p>
            <a:r>
              <a:rPr lang="zh-CN" altLang="en-US" sz="2400" dirty="0" smtClean="0">
                <a:latin typeface="华文黑体"/>
                <a:ea typeface="华文黑体"/>
              </a:rPr>
              <a:t>三</a:t>
            </a:r>
            <a:r>
              <a:rPr lang="zh-CN" altLang="en-US" sz="2400" dirty="0">
                <a:latin typeface="华文黑体"/>
                <a:ea typeface="华文黑体"/>
              </a:rPr>
              <a:t>、自动售货</a:t>
            </a:r>
          </a:p>
          <a:p>
            <a:pPr indent="541338"/>
            <a:r>
              <a:rPr lang="zh-CN" altLang="en-US" sz="2000" dirty="0">
                <a:latin typeface="华文黑体"/>
                <a:ea typeface="华文黑体"/>
              </a:rPr>
              <a:t>自动售货并非新生事物</a:t>
            </a:r>
            <a:r>
              <a:rPr lang="en-US" altLang="zh-CN" sz="2000" dirty="0">
                <a:latin typeface="华文黑体"/>
                <a:ea typeface="华文黑体"/>
              </a:rPr>
              <a:t>,</a:t>
            </a:r>
            <a:r>
              <a:rPr lang="zh-CN" altLang="en-US" sz="2000" dirty="0">
                <a:latin typeface="华文黑体"/>
                <a:ea typeface="华文黑体"/>
              </a:rPr>
              <a:t>早在公元２１５年</a:t>
            </a:r>
            <a:r>
              <a:rPr lang="en-US" altLang="zh-CN" sz="2000" dirty="0">
                <a:latin typeface="华文黑体"/>
                <a:ea typeface="华文黑体"/>
              </a:rPr>
              <a:t>,</a:t>
            </a:r>
            <a:r>
              <a:rPr lang="zh-CN" altLang="en-US" sz="2000" dirty="0">
                <a:latin typeface="华文黑体"/>
                <a:ea typeface="华文黑体"/>
              </a:rPr>
              <a:t>埃及居民就可以用投币售货机购买圣水</a:t>
            </a:r>
            <a:r>
              <a:rPr lang="en-US" altLang="zh-CN" sz="2000" dirty="0">
                <a:latin typeface="华文黑体"/>
                <a:ea typeface="华文黑体"/>
              </a:rPr>
              <a:t>.</a:t>
            </a:r>
            <a:r>
              <a:rPr lang="zh-CN" altLang="en-US" sz="2000" dirty="0" smtClean="0">
                <a:latin typeface="华文黑体"/>
                <a:ea typeface="华文黑体"/>
              </a:rPr>
              <a:t>不过这种销售</a:t>
            </a:r>
            <a:r>
              <a:rPr lang="zh-CN" altLang="en-US" sz="2000" dirty="0">
                <a:latin typeface="华文黑体"/>
                <a:ea typeface="华文黑体"/>
              </a:rPr>
              <a:t>方式在第二次世界大战以后才得到迅猛发展</a:t>
            </a:r>
            <a:r>
              <a:rPr lang="en-US" altLang="zh-CN" sz="2000" dirty="0">
                <a:latin typeface="华文黑体"/>
                <a:ea typeface="华文黑体"/>
              </a:rPr>
              <a:t>.</a:t>
            </a:r>
            <a:r>
              <a:rPr lang="zh-CN" altLang="en-US" sz="2000" dirty="0">
                <a:latin typeface="华文黑体"/>
                <a:ea typeface="华文黑体"/>
              </a:rPr>
              <a:t>现在美国大约有４５０万台</a:t>
            </a:r>
            <a:r>
              <a:rPr lang="zh-CN" altLang="en-US" sz="2000" dirty="0" smtClean="0">
                <a:latin typeface="华文黑体"/>
                <a:ea typeface="华文黑体"/>
              </a:rPr>
              <a:t>自动售货</a:t>
            </a:r>
            <a:r>
              <a:rPr lang="zh-CN" altLang="en-US" sz="2000" dirty="0">
                <a:latin typeface="华文黑体"/>
                <a:ea typeface="华文黑体"/>
              </a:rPr>
              <a:t>机</a:t>
            </a:r>
            <a:r>
              <a:rPr lang="en-US" altLang="zh-CN" sz="2000" dirty="0">
                <a:latin typeface="华文黑体"/>
                <a:ea typeface="华文黑体"/>
              </a:rPr>
              <a:t>,</a:t>
            </a:r>
            <a:r>
              <a:rPr lang="zh-CN" altLang="en-US" sz="2000" dirty="0">
                <a:latin typeface="华文黑体"/>
                <a:ea typeface="华文黑体"/>
              </a:rPr>
              <a:t>平均每５５人拥有一台</a:t>
            </a:r>
            <a:r>
              <a:rPr lang="en-US" altLang="zh-CN" sz="2000" dirty="0" smtClean="0">
                <a:latin typeface="华文黑体"/>
                <a:ea typeface="华文黑体"/>
              </a:rPr>
              <a:t>.</a:t>
            </a:r>
          </a:p>
          <a:p>
            <a:pPr indent="541338"/>
            <a:r>
              <a:rPr lang="zh-CN" altLang="en-US" sz="2000" dirty="0">
                <a:latin typeface="华文黑体"/>
                <a:ea typeface="华文黑体"/>
              </a:rPr>
              <a:t>自动售货机随处可见</a:t>
            </a:r>
            <a:r>
              <a:rPr lang="en-US" altLang="zh-CN" sz="2000" dirty="0">
                <a:latin typeface="华文黑体"/>
                <a:ea typeface="华文黑体"/>
              </a:rPr>
              <a:t>,</a:t>
            </a:r>
            <a:r>
              <a:rPr lang="zh-CN" altLang="en-US" sz="2000" dirty="0">
                <a:latin typeface="华文黑体"/>
                <a:ea typeface="华文黑体"/>
              </a:rPr>
              <a:t>如在工厂、办公室、会议休息室、零售商店、加油站、机场、火车站</a:t>
            </a:r>
            <a:r>
              <a:rPr lang="zh-CN" altLang="en-US" sz="2000" dirty="0" smtClean="0">
                <a:latin typeface="华文黑体"/>
                <a:ea typeface="华文黑体"/>
              </a:rPr>
              <a:t>、汽车站</a:t>
            </a:r>
            <a:r>
              <a:rPr lang="zh-CN" altLang="en-US" sz="2000" dirty="0">
                <a:latin typeface="华文黑体"/>
                <a:ea typeface="华文黑体"/>
              </a:rPr>
              <a:t>等</a:t>
            </a:r>
            <a:r>
              <a:rPr lang="en-US" altLang="zh-CN" sz="2000" dirty="0">
                <a:latin typeface="华文黑体"/>
                <a:ea typeface="华文黑体"/>
              </a:rPr>
              <a:t>.</a:t>
            </a:r>
            <a:r>
              <a:rPr lang="zh-CN" altLang="en-US" sz="2000" dirty="0">
                <a:latin typeface="华文黑体"/>
                <a:ea typeface="华文黑体"/>
              </a:rPr>
              <a:t>与商店零售相比</a:t>
            </a:r>
            <a:r>
              <a:rPr lang="en-US" altLang="zh-CN" sz="2000" dirty="0">
                <a:latin typeface="华文黑体"/>
                <a:ea typeface="华文黑体"/>
              </a:rPr>
              <a:t>,</a:t>
            </a:r>
            <a:r>
              <a:rPr lang="zh-CN" altLang="en-US" sz="2000" dirty="0">
                <a:latin typeface="华文黑体"/>
                <a:ea typeface="华文黑体"/>
              </a:rPr>
              <a:t>自动售货机为顾客提供了更为方便的服务</a:t>
            </a:r>
            <a:r>
              <a:rPr lang="en-US" altLang="zh-CN" sz="2000" dirty="0">
                <a:latin typeface="华文黑体"/>
                <a:ea typeface="华文黑体"/>
              </a:rPr>
              <a:t>(</a:t>
            </a:r>
            <a:r>
              <a:rPr lang="zh-CN" altLang="en-US" sz="2000" dirty="0">
                <a:latin typeface="华文黑体"/>
                <a:ea typeface="华文黑体"/>
              </a:rPr>
              <a:t>如２４</a:t>
            </a:r>
            <a:r>
              <a:rPr lang="zh-CN" altLang="en-US" sz="2000" dirty="0" smtClean="0">
                <a:latin typeface="华文黑体"/>
                <a:ea typeface="华文黑体"/>
              </a:rPr>
              <a:t>小时自助服务</a:t>
            </a:r>
            <a:r>
              <a:rPr lang="en-US" altLang="zh-CN" sz="2000" dirty="0">
                <a:latin typeface="华文黑体"/>
                <a:ea typeface="华文黑体"/>
              </a:rPr>
              <a:t>),</a:t>
            </a:r>
            <a:r>
              <a:rPr lang="zh-CN" altLang="en-US" sz="2000" dirty="0">
                <a:latin typeface="华文黑体"/>
                <a:ea typeface="华文黑体"/>
              </a:rPr>
              <a:t>而且少有破损的商品</a:t>
            </a:r>
            <a:r>
              <a:rPr lang="en-US" altLang="zh-CN" sz="2000" dirty="0">
                <a:latin typeface="华文黑体"/>
                <a:ea typeface="华文黑体"/>
              </a:rPr>
              <a:t>.</a:t>
            </a:r>
            <a:r>
              <a:rPr lang="zh-CN" altLang="en-US" sz="2000" dirty="0">
                <a:latin typeface="华文黑体"/>
                <a:ea typeface="华文黑体"/>
              </a:rPr>
              <a:t>但是自动售货所需的设备和劳务代价昂贵</a:t>
            </a:r>
            <a:r>
              <a:rPr lang="en-US" altLang="zh-CN" sz="2000" dirty="0">
                <a:latin typeface="华文黑体"/>
                <a:ea typeface="华文黑体"/>
              </a:rPr>
              <a:t>,</a:t>
            </a:r>
            <a:r>
              <a:rPr lang="zh-CN" altLang="en-US" sz="2000" dirty="0">
                <a:latin typeface="华文黑体"/>
                <a:ea typeface="华文黑体"/>
              </a:rPr>
              <a:t>成本相对较高</a:t>
            </a:r>
            <a:r>
              <a:rPr lang="en-US" altLang="zh-CN" sz="2000" dirty="0">
                <a:latin typeface="华文黑体"/>
                <a:ea typeface="华文黑体"/>
              </a:rPr>
              <a:t>,</a:t>
            </a:r>
            <a:r>
              <a:rPr lang="zh-CN" altLang="en-US" sz="2000" dirty="0" smtClean="0">
                <a:latin typeface="华文黑体"/>
                <a:ea typeface="华文黑体"/>
              </a:rPr>
              <a:t>也使之成为一条相当昂贵</a:t>
            </a:r>
            <a:r>
              <a:rPr lang="zh-CN" altLang="en-US" sz="2000" dirty="0">
                <a:latin typeface="华文黑体"/>
                <a:ea typeface="华文黑体"/>
              </a:rPr>
              <a:t>的渠道</a:t>
            </a:r>
            <a:r>
              <a:rPr lang="en-US" altLang="zh-CN" sz="2000" dirty="0">
                <a:latin typeface="华文黑体"/>
                <a:ea typeface="华文黑体"/>
              </a:rPr>
              <a:t>.</a:t>
            </a:r>
            <a:r>
              <a:rPr lang="zh-CN" altLang="en-US" sz="2000" dirty="0">
                <a:latin typeface="华文黑体"/>
                <a:ea typeface="华文黑体"/>
              </a:rPr>
              <a:t>自动售货机销售商品的价格往往比零售店的高１５％</a:t>
            </a:r>
            <a:r>
              <a:rPr lang="en-US" altLang="zh-CN" sz="2000" dirty="0">
                <a:latin typeface="华文黑体"/>
                <a:ea typeface="华文黑体"/>
              </a:rPr>
              <a:t>~</a:t>
            </a:r>
            <a:r>
              <a:rPr lang="zh-CN" altLang="en-US" sz="2000" dirty="0">
                <a:latin typeface="华文黑体"/>
                <a:ea typeface="华文黑体"/>
              </a:rPr>
              <a:t>２０％</a:t>
            </a:r>
            <a:r>
              <a:rPr lang="en-US" altLang="zh-CN" sz="2000" dirty="0" smtClean="0">
                <a:latin typeface="华文黑体"/>
                <a:ea typeface="华文黑体"/>
              </a:rPr>
              <a:t>.</a:t>
            </a:r>
            <a:r>
              <a:rPr lang="zh-CN" altLang="en-US" sz="2000" dirty="0" smtClean="0">
                <a:latin typeface="华文黑体"/>
                <a:ea typeface="华文黑体"/>
              </a:rPr>
              <a:t>顾客也</a:t>
            </a:r>
            <a:r>
              <a:rPr lang="zh-CN" altLang="en-US" sz="2000" dirty="0">
                <a:latin typeface="华文黑体"/>
                <a:ea typeface="华文黑体"/>
              </a:rPr>
              <a:t>不得不面对机器损坏、库存告罄、无法退货等现实问题</a:t>
            </a:r>
            <a:r>
              <a:rPr lang="en-US" altLang="zh-CN" sz="2000" dirty="0">
                <a:latin typeface="华文黑体"/>
                <a:ea typeface="华文黑体"/>
              </a:rPr>
              <a:t>.</a:t>
            </a:r>
          </a:p>
        </p:txBody>
      </p:sp>
    </p:spTree>
    <p:extLst>
      <p:ext uri="{BB962C8B-B14F-4D97-AF65-F5344CB8AC3E}">
        <p14:creationId xmlns:p14="http://schemas.microsoft.com/office/powerpoint/2010/main" val="1627790897"/>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3"/>
          <a:srcRect l="6612" r="7521"/>
          <a:stretch>
            <a:fillRect/>
          </a:stretch>
        </p:blipFill>
        <p:spPr>
          <a:xfrm flipV="1">
            <a:off x="2" y="0"/>
            <a:ext cx="9463311" cy="5359400"/>
          </a:xfrm>
          <a:prstGeom prst="rect">
            <a:avLst/>
          </a:prstGeom>
        </p:spPr>
      </p:pic>
      <p:pic>
        <p:nvPicPr>
          <p:cNvPr id="7" name="图片占位符 31"/>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1682496" y="1371090"/>
            <a:ext cx="1766888" cy="1766888"/>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
        <p:nvSpPr>
          <p:cNvPr id="6" name="矩形 5"/>
          <p:cNvSpPr/>
          <p:nvPr/>
        </p:nvSpPr>
        <p:spPr>
          <a:xfrm>
            <a:off x="3900914" y="1986009"/>
            <a:ext cx="3159839"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零售商营销决策</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sp>
        <p:nvSpPr>
          <p:cNvPr id="8" name="矩形 7"/>
          <p:cNvSpPr/>
          <p:nvPr/>
        </p:nvSpPr>
        <p:spPr>
          <a:xfrm>
            <a:off x="4577103" y="604464"/>
            <a:ext cx="1492716" cy="1261884"/>
          </a:xfrm>
          <a:prstGeom prst="rect">
            <a:avLst/>
          </a:prstGeom>
        </p:spPr>
        <p:txBody>
          <a:bodyPr wrap="none">
            <a:spAutoFit/>
          </a:bodyPr>
          <a:lstStyle/>
          <a:p>
            <a:pPr algn="ctr"/>
            <a:endParaRPr lang="en-US" altLang="zh-CN" sz="4400" b="1" dirty="0" smtClean="0">
              <a:solidFill>
                <a:srgbClr val="17695D"/>
              </a:solidFill>
              <a:latin typeface="华文黑体"/>
              <a:ea typeface="华文黑体"/>
            </a:endParaRPr>
          </a:p>
          <a:p>
            <a:pPr algn="ctr"/>
            <a:r>
              <a:rPr lang="zh-CN" altLang="en-US" sz="3200" b="1" spc="300" dirty="0" smtClean="0">
                <a:solidFill>
                  <a:srgbClr val="17695D"/>
                </a:solidFill>
                <a:latin typeface="华文黑体"/>
                <a:ea typeface="华文黑体"/>
                <a:cs typeface="Source Sans Pro ExtraLight"/>
              </a:rPr>
              <a:t>第三节</a:t>
            </a:r>
            <a:endParaRPr lang="en-US" altLang="zh-CN" sz="3200" b="1" spc="300" dirty="0">
              <a:solidFill>
                <a:srgbClr val="17695D"/>
              </a:solidFill>
              <a:latin typeface="华文黑体"/>
              <a:ea typeface="华文黑体"/>
              <a:cs typeface="Source Sans Pro ExtraLight"/>
            </a:endParaRPr>
          </a:p>
        </p:txBody>
      </p:sp>
    </p:spTree>
    <p:extLst>
      <p:ext uri="{BB962C8B-B14F-4D97-AF65-F5344CB8AC3E}">
        <p14:creationId xmlns:p14="http://schemas.microsoft.com/office/powerpoint/2010/main" val="624585939"/>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14:presetBounceEnd="58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8000">
                                          <p:cBhvr additive="base">
                                            <p:cTn id="7" dur="1500" fill="hold"/>
                                            <p:tgtEl>
                                              <p:spTgt spid="7"/>
                                            </p:tgtEl>
                                            <p:attrNameLst>
                                              <p:attrName>ppt_x</p:attrName>
                                            </p:attrNameLst>
                                          </p:cBhvr>
                                          <p:tavLst>
                                            <p:tav tm="0">
                                              <p:val>
                                                <p:strVal val="1+#ppt_w/2"/>
                                              </p:val>
                                            </p:tav>
                                            <p:tav tm="100000">
                                              <p:val>
                                                <p:strVal val="#ppt_x"/>
                                              </p:val>
                                            </p:tav>
                                          </p:tavLst>
                                        </p:anim>
                                        <p:anim calcmode="lin" valueType="num" p14:bounceEnd="58000">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Choice>
    <mc:Fallback xmlns="">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500" fill="hold"/>
                                            <p:tgtEl>
                                              <p:spTgt spid="7"/>
                                            </p:tgtEl>
                                            <p:attrNameLst>
                                              <p:attrName>ppt_x</p:attrName>
                                            </p:attrNameLst>
                                          </p:cBhvr>
                                          <p:tavLst>
                                            <p:tav tm="0">
                                              <p:val>
                                                <p:strVal val="1+#ppt_w/2"/>
                                              </p:val>
                                            </p:tav>
                                            <p:tav tm="100000">
                                              <p:val>
                                                <p:strVal val="#ppt_x"/>
                                              </p:val>
                                            </p:tav>
                                          </p:tavLst>
                                        </p:anim>
                                        <p:anim calcmode="lin" valueType="num">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3057247"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零售商营销决策</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389468" y="724337"/>
            <a:ext cx="8466666" cy="3724097"/>
          </a:xfrm>
          <a:prstGeom prst="rect">
            <a:avLst/>
          </a:prstGeom>
          <a:noFill/>
        </p:spPr>
        <p:txBody>
          <a:bodyPr wrap="square" rtlCol="0">
            <a:spAutoFit/>
          </a:bodyPr>
          <a:lstStyle/>
          <a:p>
            <a:pPr indent="541338"/>
            <a:r>
              <a:rPr lang="zh-CN" altLang="en-US" sz="2400" dirty="0" smtClean="0">
                <a:latin typeface="华文黑体"/>
                <a:ea typeface="华文黑体"/>
              </a:rPr>
              <a:t>零售商面临</a:t>
            </a:r>
            <a:r>
              <a:rPr lang="zh-CN" altLang="en-US" sz="2400" dirty="0">
                <a:latin typeface="华文黑体"/>
                <a:ea typeface="华文黑体"/>
              </a:rPr>
              <a:t>的主要营销决策问题包括</a:t>
            </a:r>
            <a:r>
              <a:rPr lang="zh-CN" altLang="en-US" sz="2400" dirty="0" smtClean="0">
                <a:latin typeface="华文黑体"/>
                <a:ea typeface="华文黑体"/>
              </a:rPr>
              <a:t>目标</a:t>
            </a:r>
            <a:r>
              <a:rPr lang="zh-CN" altLang="en-US" sz="2400" dirty="0">
                <a:latin typeface="华文黑体"/>
                <a:ea typeface="华文黑体"/>
              </a:rPr>
              <a:t>市场及定位决策、产品编排与服务决策、价格决策、促销决策以及地点决策</a:t>
            </a:r>
            <a:r>
              <a:rPr lang="en-US" altLang="zh-CN" sz="2400" dirty="0" smtClean="0">
                <a:latin typeface="华文黑体"/>
                <a:ea typeface="华文黑体"/>
              </a:rPr>
              <a:t>.</a:t>
            </a:r>
          </a:p>
          <a:p>
            <a:pPr indent="541338"/>
            <a:endParaRPr lang="en-US" altLang="zh-CN" sz="2400" dirty="0">
              <a:latin typeface="华文黑体"/>
              <a:ea typeface="华文黑体"/>
            </a:endParaRPr>
          </a:p>
          <a:p>
            <a:r>
              <a:rPr lang="zh-CN" altLang="en-US" sz="2400" dirty="0">
                <a:latin typeface="华文黑体"/>
                <a:ea typeface="华文黑体"/>
              </a:rPr>
              <a:t>一、目标市场及定位决策</a:t>
            </a:r>
          </a:p>
          <a:p>
            <a:pPr indent="541338"/>
            <a:r>
              <a:rPr lang="zh-CN" altLang="en-US" sz="2000" dirty="0">
                <a:latin typeface="华文黑体"/>
                <a:ea typeface="华文黑体"/>
              </a:rPr>
              <a:t>零售商必须首先确定目标市场并进行市场定位</a:t>
            </a:r>
            <a:r>
              <a:rPr lang="en-US" altLang="zh-CN" sz="2000" dirty="0">
                <a:latin typeface="华文黑体"/>
                <a:ea typeface="华文黑体"/>
              </a:rPr>
              <a:t>.</a:t>
            </a:r>
            <a:r>
              <a:rPr lang="zh-CN" altLang="en-US" sz="2000" dirty="0">
                <a:latin typeface="华文黑体"/>
                <a:ea typeface="华文黑体"/>
              </a:rPr>
              <a:t>如</a:t>
            </a:r>
            <a:r>
              <a:rPr lang="en-US" altLang="zh-CN" sz="2000" dirty="0">
                <a:latin typeface="华文黑体"/>
                <a:ea typeface="华文黑体"/>
              </a:rPr>
              <a:t>:</a:t>
            </a:r>
            <a:r>
              <a:rPr lang="zh-CN" altLang="en-US" sz="2000" dirty="0">
                <a:latin typeface="华文黑体"/>
                <a:ea typeface="华文黑体"/>
              </a:rPr>
              <a:t>商店应面向高档、</a:t>
            </a:r>
            <a:r>
              <a:rPr lang="zh-CN" altLang="en-US" sz="2000" dirty="0" smtClean="0">
                <a:latin typeface="华文黑体"/>
                <a:ea typeface="华文黑体"/>
              </a:rPr>
              <a:t>中档还是低档顾客</a:t>
            </a:r>
            <a:r>
              <a:rPr lang="en-US" altLang="zh-CN" sz="2000" dirty="0">
                <a:latin typeface="华文黑体"/>
                <a:ea typeface="华文黑体"/>
              </a:rPr>
              <a:t>? </a:t>
            </a:r>
            <a:r>
              <a:rPr lang="zh-CN" altLang="en-US" sz="2000" dirty="0">
                <a:latin typeface="华文黑体"/>
                <a:ea typeface="华文黑体"/>
              </a:rPr>
              <a:t>目标顾客需要的是多样化、品种编排深度、便利还是低价格</a:t>
            </a:r>
            <a:r>
              <a:rPr lang="en-US" altLang="zh-CN" sz="2000" dirty="0" smtClean="0">
                <a:latin typeface="华文黑体"/>
                <a:ea typeface="华文黑体"/>
              </a:rPr>
              <a:t>?</a:t>
            </a:r>
          </a:p>
          <a:p>
            <a:pPr indent="541338"/>
            <a:r>
              <a:rPr lang="zh-CN" altLang="en-US" sz="2000" dirty="0" smtClean="0">
                <a:latin typeface="华文黑体"/>
                <a:ea typeface="华文黑体"/>
              </a:rPr>
              <a:t>确</a:t>
            </a:r>
            <a:r>
              <a:rPr lang="zh-CN" altLang="en-US" sz="2000" dirty="0">
                <a:latin typeface="华文黑体"/>
                <a:ea typeface="华文黑体"/>
              </a:rPr>
              <a:t>定好目标市场并勾勒出轮廓后</a:t>
            </a:r>
            <a:r>
              <a:rPr lang="en-US" altLang="zh-CN" sz="2000" dirty="0">
                <a:latin typeface="华文黑体"/>
                <a:ea typeface="华文黑体"/>
              </a:rPr>
              <a:t>,</a:t>
            </a:r>
            <a:r>
              <a:rPr lang="zh-CN" altLang="en-US" sz="2000" dirty="0">
                <a:latin typeface="华文黑体"/>
                <a:ea typeface="华文黑体"/>
              </a:rPr>
              <a:t>零售商才能对产品编排、服务、定价、广告制作、</a:t>
            </a:r>
            <a:r>
              <a:rPr lang="zh-CN" altLang="en-US" sz="2000" dirty="0" smtClean="0">
                <a:latin typeface="华文黑体"/>
                <a:ea typeface="华文黑体"/>
              </a:rPr>
              <a:t>商店装潢</a:t>
            </a:r>
            <a:r>
              <a:rPr lang="zh-CN" altLang="en-US" sz="2000" dirty="0">
                <a:latin typeface="华文黑体"/>
                <a:ea typeface="华文黑体"/>
              </a:rPr>
              <a:t>或其他一些能支持商店地位的问题做出一致的决策</a:t>
            </a:r>
            <a:r>
              <a:rPr lang="en-US" altLang="zh-CN" sz="2000" dirty="0">
                <a:latin typeface="华文黑体"/>
                <a:ea typeface="华文黑体"/>
              </a:rPr>
              <a:t>.</a:t>
            </a:r>
          </a:p>
          <a:p>
            <a:pPr indent="541338"/>
            <a:r>
              <a:rPr lang="zh-CN" altLang="en-US" sz="2000" dirty="0">
                <a:latin typeface="华文黑体"/>
                <a:ea typeface="华文黑体"/>
              </a:rPr>
              <a:t>许多零售商不能明确目标市场并进行清晰定位</a:t>
            </a:r>
            <a:r>
              <a:rPr lang="en-US" altLang="zh-CN" sz="2000" dirty="0">
                <a:latin typeface="华文黑体"/>
                <a:ea typeface="华文黑体"/>
              </a:rPr>
              <a:t>.</a:t>
            </a:r>
            <a:r>
              <a:rPr lang="zh-CN" altLang="en-US" sz="2000" dirty="0">
                <a:latin typeface="华文黑体"/>
                <a:ea typeface="华文黑体"/>
              </a:rPr>
              <a:t>他们试图出售能满足所有人的商品</a:t>
            </a:r>
            <a:r>
              <a:rPr lang="en-US" altLang="zh-CN" sz="2000" dirty="0" smtClean="0">
                <a:latin typeface="华文黑体"/>
                <a:ea typeface="华文黑体"/>
              </a:rPr>
              <a:t>,</a:t>
            </a:r>
            <a:r>
              <a:rPr lang="zh-CN" altLang="en-US" sz="2000" dirty="0" smtClean="0">
                <a:latin typeface="华文黑体"/>
                <a:ea typeface="华文黑体"/>
              </a:rPr>
              <a:t>但结果却是无</a:t>
            </a:r>
            <a:r>
              <a:rPr lang="zh-CN" altLang="en-US" sz="2000" dirty="0">
                <a:latin typeface="华文黑体"/>
                <a:ea typeface="华文黑体"/>
              </a:rPr>
              <a:t>一市场得到满足</a:t>
            </a:r>
            <a:r>
              <a:rPr lang="en-US" altLang="zh-CN" sz="2000" dirty="0">
                <a:latin typeface="华文黑体"/>
                <a:ea typeface="华文黑体"/>
              </a:rPr>
              <a:t>.</a:t>
            </a:r>
          </a:p>
        </p:txBody>
      </p:sp>
    </p:spTree>
    <p:extLst>
      <p:ext uri="{BB962C8B-B14F-4D97-AF65-F5344CB8AC3E}">
        <p14:creationId xmlns:p14="http://schemas.microsoft.com/office/powerpoint/2010/main" val="3970167653"/>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3057247"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零售商营销决策</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287870" y="707404"/>
            <a:ext cx="8754532" cy="4524315"/>
          </a:xfrm>
          <a:prstGeom prst="rect">
            <a:avLst/>
          </a:prstGeom>
          <a:noFill/>
        </p:spPr>
        <p:txBody>
          <a:bodyPr wrap="square" rtlCol="0">
            <a:spAutoFit/>
          </a:bodyPr>
          <a:lstStyle/>
          <a:p>
            <a:pPr indent="541338"/>
            <a:r>
              <a:rPr lang="zh-CN" altLang="en-US" sz="2400" dirty="0" smtClean="0">
                <a:latin typeface="华文黑体"/>
                <a:ea typeface="华文黑体"/>
              </a:rPr>
              <a:t>零售商面临</a:t>
            </a:r>
            <a:r>
              <a:rPr lang="zh-CN" altLang="en-US" sz="2400" dirty="0">
                <a:latin typeface="华文黑体"/>
                <a:ea typeface="华文黑体"/>
              </a:rPr>
              <a:t>的主要营销决策问题包括</a:t>
            </a:r>
            <a:r>
              <a:rPr lang="zh-CN" altLang="en-US" sz="2400" dirty="0" smtClean="0">
                <a:latin typeface="华文黑体"/>
                <a:ea typeface="华文黑体"/>
              </a:rPr>
              <a:t>目标</a:t>
            </a:r>
            <a:r>
              <a:rPr lang="zh-CN" altLang="en-US" sz="2400" dirty="0">
                <a:latin typeface="华文黑体"/>
                <a:ea typeface="华文黑体"/>
              </a:rPr>
              <a:t>市场及定位决策、产品编排与服务决策、价格决策、促销决策以及地点决策</a:t>
            </a:r>
            <a:r>
              <a:rPr lang="en-US" altLang="zh-CN" sz="2400" dirty="0" smtClean="0">
                <a:latin typeface="华文黑体"/>
                <a:ea typeface="华文黑体"/>
              </a:rPr>
              <a:t>.</a:t>
            </a:r>
            <a:endParaRPr lang="en-US" altLang="zh-CN" sz="2400" dirty="0">
              <a:latin typeface="华文黑体"/>
              <a:ea typeface="华文黑体"/>
            </a:endParaRPr>
          </a:p>
          <a:p>
            <a:r>
              <a:rPr lang="zh-CN" altLang="en-US" sz="2000" dirty="0" smtClean="0">
                <a:latin typeface="华文黑体"/>
                <a:ea typeface="华文黑体"/>
              </a:rPr>
              <a:t>二</a:t>
            </a:r>
            <a:r>
              <a:rPr lang="zh-CN" altLang="en-US" sz="2000" dirty="0">
                <a:latin typeface="华文黑体"/>
                <a:ea typeface="华文黑体"/>
              </a:rPr>
              <a:t>、产品编排与服务决策</a:t>
            </a:r>
          </a:p>
          <a:p>
            <a:pPr indent="541338"/>
            <a:r>
              <a:rPr lang="zh-CN" altLang="en-US" sz="2000" dirty="0">
                <a:latin typeface="华文黑体"/>
                <a:ea typeface="华文黑体"/>
              </a:rPr>
              <a:t>零售商应确定三个主要的产品变数</a:t>
            </a:r>
            <a:r>
              <a:rPr lang="en-US" altLang="zh-CN" sz="2000" dirty="0">
                <a:latin typeface="华文黑体"/>
                <a:ea typeface="华文黑体"/>
              </a:rPr>
              <a:t>,</a:t>
            </a:r>
            <a:r>
              <a:rPr lang="zh-CN" altLang="en-US" sz="2000" dirty="0">
                <a:latin typeface="华文黑体"/>
                <a:ea typeface="华文黑体"/>
              </a:rPr>
              <a:t>即产品编排、服务组合和商店气氛</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a:latin typeface="华文黑体"/>
                <a:ea typeface="华文黑体"/>
              </a:rPr>
              <a:t>产品编排</a:t>
            </a:r>
          </a:p>
          <a:p>
            <a:pPr indent="541338"/>
            <a:r>
              <a:rPr lang="zh-CN" altLang="en-US" sz="2000" dirty="0">
                <a:latin typeface="华文黑体"/>
                <a:ea typeface="华文黑体"/>
              </a:rPr>
              <a:t>零售商店的产品编排必须符合市场的购物期望</a:t>
            </a:r>
            <a:r>
              <a:rPr lang="en-US" altLang="zh-CN" sz="2000" dirty="0">
                <a:latin typeface="华文黑体"/>
                <a:ea typeface="华文黑体"/>
              </a:rPr>
              <a:t>.</a:t>
            </a:r>
            <a:r>
              <a:rPr lang="zh-CN" altLang="en-US" sz="2000" dirty="0">
                <a:latin typeface="华文黑体"/>
                <a:ea typeface="华文黑体"/>
              </a:rPr>
              <a:t>零售商必须决定产品编排</a:t>
            </a:r>
            <a:r>
              <a:rPr lang="zh-CN" altLang="en-US" sz="2000" dirty="0" smtClean="0">
                <a:latin typeface="华文黑体"/>
                <a:ea typeface="华文黑体"/>
              </a:rPr>
              <a:t>的深度和宽度</a:t>
            </a:r>
            <a:r>
              <a:rPr lang="en-US" altLang="zh-CN" sz="2000" dirty="0" smtClean="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a:latin typeface="华文黑体"/>
                <a:ea typeface="华文黑体"/>
              </a:rPr>
              <a:t>服务组合</a:t>
            </a:r>
          </a:p>
          <a:p>
            <a:pPr indent="541338"/>
            <a:r>
              <a:rPr lang="zh-CN" altLang="en-US" sz="2000" dirty="0">
                <a:latin typeface="华文黑体"/>
                <a:ea typeface="华文黑体"/>
              </a:rPr>
              <a:t>零售商还应确定向顾客提供的服务组合</a:t>
            </a:r>
            <a:r>
              <a:rPr lang="en-US" altLang="zh-CN" sz="2000" dirty="0">
                <a:latin typeface="华文黑体"/>
                <a:ea typeface="华文黑体"/>
              </a:rPr>
              <a:t>,</a:t>
            </a:r>
            <a:r>
              <a:rPr lang="zh-CN" altLang="en-US" sz="2000" dirty="0">
                <a:latin typeface="华文黑体"/>
                <a:ea typeface="华文黑体"/>
              </a:rPr>
              <a:t>这包括售前服务、售后服务以及附加服务</a:t>
            </a:r>
            <a:r>
              <a:rPr lang="en-US" altLang="zh-CN" sz="2000" dirty="0" smtClean="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三</a:t>
            </a:r>
            <a:r>
              <a:rPr lang="en-US" altLang="zh-CN" sz="2000" dirty="0">
                <a:latin typeface="华文黑体"/>
                <a:ea typeface="华文黑体"/>
              </a:rPr>
              <a:t>)</a:t>
            </a:r>
            <a:r>
              <a:rPr lang="zh-CN" altLang="en-US" sz="2000" dirty="0">
                <a:latin typeface="华文黑体"/>
                <a:ea typeface="华文黑体"/>
              </a:rPr>
              <a:t>商店气氛</a:t>
            </a:r>
          </a:p>
          <a:p>
            <a:pPr indent="541338"/>
            <a:r>
              <a:rPr lang="zh-CN" altLang="en-US" sz="2000" dirty="0">
                <a:latin typeface="华文黑体"/>
                <a:ea typeface="华文黑体"/>
              </a:rPr>
              <a:t>商店气氛是产品武器库里的另一要件</a:t>
            </a:r>
            <a:r>
              <a:rPr lang="en-US" altLang="zh-CN" sz="2000" dirty="0">
                <a:latin typeface="华文黑体"/>
                <a:ea typeface="华文黑体"/>
              </a:rPr>
              <a:t>.</a:t>
            </a:r>
            <a:r>
              <a:rPr lang="zh-CN" altLang="en-US" sz="2000" dirty="0">
                <a:latin typeface="华文黑体"/>
                <a:ea typeface="华文黑体"/>
              </a:rPr>
              <a:t>商店的店堂都有各自的具体布局</a:t>
            </a:r>
            <a:r>
              <a:rPr lang="en-US" altLang="zh-CN" sz="2000" dirty="0">
                <a:latin typeface="华文黑体"/>
                <a:ea typeface="华文黑体"/>
              </a:rPr>
              <a:t>,</a:t>
            </a:r>
            <a:r>
              <a:rPr lang="zh-CN" altLang="en-US" sz="2000" dirty="0" smtClean="0">
                <a:latin typeface="华文黑体"/>
                <a:ea typeface="华文黑体"/>
              </a:rPr>
              <a:t>有的难以活动</a:t>
            </a:r>
            <a:r>
              <a:rPr lang="en-US" altLang="zh-CN" sz="2000" dirty="0">
                <a:latin typeface="华文黑体"/>
                <a:ea typeface="华文黑体"/>
              </a:rPr>
              <a:t>,</a:t>
            </a:r>
            <a:r>
              <a:rPr lang="zh-CN" altLang="en-US" sz="2000" dirty="0">
                <a:latin typeface="华文黑体"/>
                <a:ea typeface="华文黑体"/>
              </a:rPr>
              <a:t>有的易于活动</a:t>
            </a:r>
            <a:r>
              <a:rPr lang="en-US" altLang="zh-CN" sz="2000" dirty="0">
                <a:latin typeface="华文黑体"/>
                <a:ea typeface="华文黑体"/>
              </a:rPr>
              <a:t>.</a:t>
            </a:r>
            <a:r>
              <a:rPr lang="zh-CN" altLang="en-US" sz="2000" dirty="0">
                <a:latin typeface="华文黑体"/>
                <a:ea typeface="华文黑体"/>
              </a:rPr>
              <a:t>每个商店都以一个“店容”氛围以适合目标市场</a:t>
            </a:r>
            <a:r>
              <a:rPr lang="en-US" altLang="zh-CN" sz="2000" dirty="0">
                <a:latin typeface="华文黑体"/>
                <a:ea typeface="华文黑体"/>
              </a:rPr>
              <a:t>,</a:t>
            </a:r>
            <a:r>
              <a:rPr lang="zh-CN" altLang="en-US" sz="2000" dirty="0">
                <a:latin typeface="华文黑体"/>
                <a:ea typeface="华文黑体"/>
              </a:rPr>
              <a:t>并吸引顾客前来购物</a:t>
            </a:r>
            <a:r>
              <a:rPr lang="en-US" altLang="zh-CN" sz="2000" dirty="0">
                <a:latin typeface="华文黑体"/>
                <a:ea typeface="华文黑体"/>
              </a:rPr>
              <a:t>.</a:t>
            </a:r>
          </a:p>
        </p:txBody>
      </p:sp>
    </p:spTree>
    <p:extLst>
      <p:ext uri="{BB962C8B-B14F-4D97-AF65-F5344CB8AC3E}">
        <p14:creationId xmlns:p14="http://schemas.microsoft.com/office/powerpoint/2010/main" val="1826791125"/>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3057247"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零售商营销决策</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287870" y="707404"/>
            <a:ext cx="8754532" cy="4524315"/>
          </a:xfrm>
          <a:prstGeom prst="rect">
            <a:avLst/>
          </a:prstGeom>
          <a:noFill/>
        </p:spPr>
        <p:txBody>
          <a:bodyPr wrap="square" rtlCol="0">
            <a:spAutoFit/>
          </a:bodyPr>
          <a:lstStyle/>
          <a:p>
            <a:pPr indent="541338"/>
            <a:r>
              <a:rPr lang="zh-CN" altLang="en-US" sz="2400" dirty="0" smtClean="0">
                <a:latin typeface="华文黑体"/>
                <a:ea typeface="华文黑体"/>
              </a:rPr>
              <a:t>零售商面临</a:t>
            </a:r>
            <a:r>
              <a:rPr lang="zh-CN" altLang="en-US" sz="2400" dirty="0">
                <a:latin typeface="华文黑体"/>
                <a:ea typeface="华文黑体"/>
              </a:rPr>
              <a:t>的主要营销决策问题包括</a:t>
            </a:r>
            <a:r>
              <a:rPr lang="zh-CN" altLang="en-US" sz="2400" dirty="0" smtClean="0">
                <a:latin typeface="华文黑体"/>
                <a:ea typeface="华文黑体"/>
              </a:rPr>
              <a:t>目标</a:t>
            </a:r>
            <a:r>
              <a:rPr lang="zh-CN" altLang="en-US" sz="2400" dirty="0">
                <a:latin typeface="华文黑体"/>
                <a:ea typeface="华文黑体"/>
              </a:rPr>
              <a:t>市场及定位决策、产品编排与服务决策、价格决策、促销决策以及地点决策</a:t>
            </a:r>
            <a:r>
              <a:rPr lang="en-US" altLang="zh-CN" sz="2400" dirty="0" smtClean="0">
                <a:latin typeface="华文黑体"/>
                <a:ea typeface="华文黑体"/>
              </a:rPr>
              <a:t>.</a:t>
            </a:r>
            <a:endParaRPr lang="en-US" altLang="zh-CN" sz="2400" dirty="0">
              <a:latin typeface="华文黑体"/>
              <a:ea typeface="华文黑体"/>
            </a:endParaRPr>
          </a:p>
          <a:p>
            <a:endParaRPr lang="en-US" altLang="zh-CN" sz="2400" dirty="0" smtClean="0">
              <a:latin typeface="华文黑体"/>
              <a:ea typeface="华文黑体"/>
            </a:endParaRPr>
          </a:p>
          <a:p>
            <a:r>
              <a:rPr lang="zh-CN" altLang="en-US" sz="2400" dirty="0" smtClean="0">
                <a:latin typeface="华文黑体"/>
                <a:ea typeface="华文黑体"/>
              </a:rPr>
              <a:t>三</a:t>
            </a:r>
            <a:r>
              <a:rPr lang="zh-CN" altLang="en-US" sz="2400" dirty="0">
                <a:latin typeface="华文黑体"/>
                <a:ea typeface="华文黑体"/>
              </a:rPr>
              <a:t>、价格决策</a:t>
            </a:r>
          </a:p>
          <a:p>
            <a:pPr indent="541338"/>
            <a:r>
              <a:rPr lang="zh-CN" altLang="en-US" sz="2400" dirty="0">
                <a:latin typeface="华文黑体"/>
                <a:ea typeface="华文黑体"/>
              </a:rPr>
              <a:t>零售商的价格是一个关键的定位因素</a:t>
            </a:r>
            <a:r>
              <a:rPr lang="en-US" altLang="zh-CN" sz="2400" dirty="0">
                <a:latin typeface="华文黑体"/>
                <a:ea typeface="华文黑体"/>
              </a:rPr>
              <a:t>,</a:t>
            </a:r>
            <a:r>
              <a:rPr lang="zh-CN" altLang="en-US" sz="2400" dirty="0">
                <a:latin typeface="华文黑体"/>
                <a:ea typeface="华文黑体"/>
              </a:rPr>
              <a:t>必须根据目标市场、产品服务编排组合、</a:t>
            </a:r>
            <a:r>
              <a:rPr lang="zh-CN" altLang="en-US" sz="2400" dirty="0" smtClean="0">
                <a:latin typeface="华文黑体"/>
                <a:ea typeface="华文黑体"/>
              </a:rPr>
              <a:t>竞争对手的有关情况来决</a:t>
            </a:r>
            <a:r>
              <a:rPr lang="zh-CN" altLang="en-US" sz="2400" dirty="0">
                <a:latin typeface="华文黑体"/>
                <a:ea typeface="华文黑体"/>
              </a:rPr>
              <a:t>策</a:t>
            </a:r>
            <a:r>
              <a:rPr lang="en-US" altLang="zh-CN" sz="2400" dirty="0">
                <a:latin typeface="华文黑体"/>
                <a:ea typeface="华文黑体"/>
              </a:rPr>
              <a:t>.</a:t>
            </a:r>
            <a:r>
              <a:rPr lang="zh-CN" altLang="en-US" sz="2400" dirty="0">
                <a:latin typeface="华文黑体"/>
                <a:ea typeface="华文黑体"/>
              </a:rPr>
              <a:t>所有零售商都希望以高价销售</a:t>
            </a:r>
            <a:r>
              <a:rPr lang="en-US" altLang="zh-CN" sz="2400" dirty="0">
                <a:latin typeface="华文黑体"/>
                <a:ea typeface="华文黑体"/>
              </a:rPr>
              <a:t>,</a:t>
            </a:r>
            <a:r>
              <a:rPr lang="zh-CN" altLang="en-US" sz="2400" dirty="0">
                <a:latin typeface="华文黑体"/>
                <a:ea typeface="华文黑体"/>
              </a:rPr>
              <a:t>并能扩大销售量</a:t>
            </a:r>
            <a:r>
              <a:rPr lang="en-US" altLang="zh-CN" sz="2400" dirty="0">
                <a:latin typeface="华文黑体"/>
                <a:ea typeface="华文黑体"/>
              </a:rPr>
              <a:t>,</a:t>
            </a:r>
            <a:r>
              <a:rPr lang="zh-CN" altLang="en-US" sz="2400" dirty="0">
                <a:latin typeface="华文黑体"/>
                <a:ea typeface="华文黑体"/>
              </a:rPr>
              <a:t>但是往往难以两</a:t>
            </a:r>
            <a:r>
              <a:rPr lang="zh-CN" altLang="en-US" sz="2400" dirty="0" smtClean="0">
                <a:latin typeface="华文黑体"/>
                <a:ea typeface="华文黑体"/>
              </a:rPr>
              <a:t>全其</a:t>
            </a:r>
            <a:r>
              <a:rPr lang="zh-CN" altLang="en-US" sz="2400" dirty="0">
                <a:latin typeface="华文黑体"/>
                <a:ea typeface="华文黑体"/>
              </a:rPr>
              <a:t>美</a:t>
            </a:r>
            <a:r>
              <a:rPr lang="en-US" altLang="zh-CN" sz="2400" dirty="0">
                <a:latin typeface="华文黑体"/>
                <a:ea typeface="华文黑体"/>
              </a:rPr>
              <a:t>.</a:t>
            </a:r>
            <a:r>
              <a:rPr lang="zh-CN" altLang="en-US" sz="2400" dirty="0">
                <a:latin typeface="华文黑体"/>
                <a:ea typeface="华文黑体"/>
              </a:rPr>
              <a:t>大多数零售商追求高加成、低销量</a:t>
            </a:r>
            <a:r>
              <a:rPr lang="en-US" altLang="zh-CN" sz="2400" dirty="0">
                <a:latin typeface="华文黑体"/>
                <a:ea typeface="华文黑体"/>
              </a:rPr>
              <a:t>(</a:t>
            </a:r>
            <a:r>
              <a:rPr lang="zh-CN" altLang="en-US" sz="2400" dirty="0">
                <a:latin typeface="华文黑体"/>
                <a:ea typeface="华文黑体"/>
              </a:rPr>
              <a:t>如专用品商店</a:t>
            </a:r>
            <a:r>
              <a:rPr lang="en-US" altLang="zh-CN" sz="2400" dirty="0">
                <a:latin typeface="华文黑体"/>
                <a:ea typeface="华文黑体"/>
              </a:rPr>
              <a:t>),</a:t>
            </a:r>
            <a:r>
              <a:rPr lang="zh-CN" altLang="en-US" sz="2400" dirty="0">
                <a:latin typeface="华文黑体"/>
                <a:ea typeface="华文黑体"/>
              </a:rPr>
              <a:t>或低加成、高销量</a:t>
            </a:r>
            <a:r>
              <a:rPr lang="en-US" altLang="zh-CN" sz="2400" dirty="0">
                <a:latin typeface="华文黑体"/>
                <a:ea typeface="华文黑体"/>
              </a:rPr>
              <a:t>(</a:t>
            </a:r>
            <a:r>
              <a:rPr lang="zh-CN" altLang="en-US" sz="2400" dirty="0" smtClean="0">
                <a:latin typeface="华文黑体"/>
                <a:ea typeface="华文黑体"/>
              </a:rPr>
              <a:t>如大型综合商场和折扣店</a:t>
            </a:r>
            <a:r>
              <a:rPr lang="en-US" altLang="zh-CN" sz="2400" dirty="0">
                <a:latin typeface="华文黑体"/>
                <a:ea typeface="华文黑体"/>
              </a:rPr>
              <a:t>),</a:t>
            </a:r>
            <a:r>
              <a:rPr lang="zh-CN" altLang="en-US" sz="2400" dirty="0">
                <a:latin typeface="华文黑体"/>
                <a:ea typeface="华文黑体"/>
              </a:rPr>
              <a:t>价格分档次</a:t>
            </a:r>
            <a:r>
              <a:rPr lang="en-US" altLang="zh-CN" sz="2400" dirty="0" smtClean="0">
                <a:latin typeface="华文黑体"/>
                <a:ea typeface="华文黑体"/>
              </a:rPr>
              <a:t>.</a:t>
            </a:r>
          </a:p>
          <a:p>
            <a:pPr indent="541338"/>
            <a:r>
              <a:rPr lang="zh-CN" altLang="en-US" sz="2400" dirty="0">
                <a:latin typeface="华文黑体"/>
                <a:ea typeface="华文黑体"/>
              </a:rPr>
              <a:t>零售商还必须重视定价策略</a:t>
            </a:r>
            <a:r>
              <a:rPr lang="en-US" altLang="zh-CN" sz="2400" dirty="0">
                <a:latin typeface="华文黑体"/>
                <a:ea typeface="华文黑体"/>
              </a:rPr>
              <a:t>.</a:t>
            </a:r>
            <a:r>
              <a:rPr lang="zh-CN" altLang="en-US" sz="2400" dirty="0">
                <a:latin typeface="华文黑体"/>
                <a:ea typeface="华文黑体"/>
              </a:rPr>
              <a:t>大多数零售商对某些产品定价较低</a:t>
            </a:r>
            <a:r>
              <a:rPr lang="en-US" altLang="zh-CN" sz="2400" dirty="0">
                <a:latin typeface="华文黑体"/>
                <a:ea typeface="华文黑体"/>
              </a:rPr>
              <a:t>,</a:t>
            </a:r>
            <a:r>
              <a:rPr lang="zh-CN" altLang="en-US" sz="2400" dirty="0" smtClean="0">
                <a:latin typeface="华文黑体"/>
                <a:ea typeface="华文黑体"/>
              </a:rPr>
              <a:t>以此作为吸引顾客</a:t>
            </a:r>
            <a:r>
              <a:rPr lang="zh-CN" altLang="en-US" sz="2400" dirty="0">
                <a:latin typeface="华文黑体"/>
                <a:ea typeface="华文黑体"/>
              </a:rPr>
              <a:t>流量的招徕商品或牺牲品</a:t>
            </a:r>
            <a:r>
              <a:rPr lang="en-US" altLang="zh-CN" sz="2400" dirty="0">
                <a:latin typeface="华文黑体"/>
                <a:ea typeface="华文黑体"/>
              </a:rPr>
              <a:t>.</a:t>
            </a:r>
            <a:r>
              <a:rPr lang="zh-CN" altLang="en-US" sz="2400" dirty="0">
                <a:latin typeface="华文黑体"/>
                <a:ea typeface="华文黑体"/>
              </a:rPr>
              <a:t>有时还举行全部商品的大拍卖</a:t>
            </a:r>
            <a:r>
              <a:rPr lang="en-US" altLang="zh-CN" sz="2400" dirty="0">
                <a:latin typeface="华文黑体"/>
                <a:ea typeface="华文黑体"/>
              </a:rPr>
              <a:t>.</a:t>
            </a:r>
          </a:p>
        </p:txBody>
      </p:sp>
    </p:spTree>
    <p:extLst>
      <p:ext uri="{BB962C8B-B14F-4D97-AF65-F5344CB8AC3E}">
        <p14:creationId xmlns:p14="http://schemas.microsoft.com/office/powerpoint/2010/main" val="1361372767"/>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2840171" y="331544"/>
            <a:ext cx="2552536" cy="646331"/>
          </a:xfrm>
          <a:prstGeom prst="rect">
            <a:avLst/>
          </a:prstGeom>
        </p:spPr>
        <p:txBody>
          <a:bodyPr wrap="none">
            <a:spAutoFit/>
          </a:bodyPr>
          <a:lstStyle/>
          <a:p>
            <a:r>
              <a:rPr lang="zh-CN" altLang="en-US" sz="3600" b="1" dirty="0" smtClean="0">
                <a:solidFill>
                  <a:srgbClr val="17695D"/>
                </a:solidFill>
                <a:latin typeface="微软雅黑" pitchFamily="34" charset="-122"/>
                <a:ea typeface="微软雅黑" pitchFamily="34" charset="-122"/>
              </a:rPr>
              <a:t>零售与批发</a:t>
            </a:r>
            <a:endParaRPr lang="zh-CN" altLang="en-US" sz="3600" b="1" dirty="0">
              <a:solidFill>
                <a:srgbClr val="17695D"/>
              </a:solidFill>
              <a:latin typeface="微软雅黑" pitchFamily="34" charset="-122"/>
              <a:ea typeface="微软雅黑" pitchFamily="34" charset="-122"/>
            </a:endParaRPr>
          </a:p>
        </p:txBody>
      </p:sp>
      <p:sp>
        <p:nvSpPr>
          <p:cNvPr id="32" name="椭圆 31"/>
          <p:cNvSpPr/>
          <p:nvPr/>
        </p:nvSpPr>
        <p:spPr bwMode="auto">
          <a:xfrm>
            <a:off x="1281525" y="1959355"/>
            <a:ext cx="2179264" cy="2179264"/>
          </a:xfrm>
          <a:prstGeom prst="ellipse">
            <a:avLst/>
          </a:prstGeom>
          <a:solidFill>
            <a:srgbClr val="45C1A4"/>
          </a:solidFill>
          <a:ln w="9525" cap="flat" cmpd="sng" algn="ctr">
            <a:noFill/>
            <a:prstDash val="solid"/>
            <a:round/>
            <a:headEnd type="none" w="med" len="med"/>
            <a:tailEnd type="none" w="med" len="med"/>
          </a:ln>
          <a:effectLst/>
        </p:spPr>
        <p:txBody>
          <a:bodyPr vert="horz" wrap="square" lIns="67497" tIns="33748" rIns="67497" bIns="33748" numCol="1" rtlCol="0" anchor="t" anchorCtr="0" compatLnSpc="1"/>
          <a:lstStyle/>
          <a:p>
            <a:pPr defTabSz="675005"/>
            <a:endParaRPr lang="zh-CN" altLang="en-US" sz="1330" dirty="0">
              <a:latin typeface="微软雅黑" panose="020B0503020204020204" pitchFamily="34" charset="-122"/>
              <a:ea typeface="微软雅黑" panose="020B0503020204020204" pitchFamily="34" charset="-122"/>
            </a:endParaRPr>
          </a:p>
        </p:txBody>
      </p:sp>
      <p:sp>
        <p:nvSpPr>
          <p:cNvPr id="33" name="TextBox 3"/>
          <p:cNvSpPr txBox="1"/>
          <p:nvPr/>
        </p:nvSpPr>
        <p:spPr>
          <a:xfrm>
            <a:off x="4131568" y="2198372"/>
            <a:ext cx="2005677" cy="461665"/>
          </a:xfrm>
          <a:prstGeom prst="rect">
            <a:avLst/>
          </a:prstGeom>
          <a:noFill/>
        </p:spPr>
        <p:txBody>
          <a:bodyPr wrap="none" rtlCol="0">
            <a:spAutoFit/>
          </a:bodyPr>
          <a:lstStyle/>
          <a:p>
            <a:r>
              <a:rPr lang="en-US" altLang="zh-CN" sz="2400" b="1" dirty="0" smtClean="0">
                <a:solidFill>
                  <a:srgbClr val="17695D"/>
                </a:solidFill>
                <a:latin typeface="微软雅黑" panose="020B0503020204020204" pitchFamily="34" charset="-122"/>
                <a:ea typeface="微软雅黑" panose="020B0503020204020204" pitchFamily="34" charset="-122"/>
              </a:rPr>
              <a:t>■ </a:t>
            </a:r>
            <a:r>
              <a:rPr lang="zh-CN" altLang="en-US" sz="2400" b="1" dirty="0" smtClean="0">
                <a:solidFill>
                  <a:srgbClr val="17695D"/>
                </a:solidFill>
                <a:latin typeface="微软雅黑" panose="020B0503020204020204" pitchFamily="34" charset="-122"/>
                <a:ea typeface="微软雅黑" panose="020B0503020204020204" pitchFamily="34" charset="-122"/>
              </a:rPr>
              <a:t>非商店零售</a:t>
            </a:r>
            <a:endParaRPr lang="zh-CN" altLang="en-US" sz="2400" b="1" dirty="0">
              <a:solidFill>
                <a:srgbClr val="17695D"/>
              </a:solidFill>
              <a:latin typeface="微软雅黑" panose="020B0503020204020204" pitchFamily="34" charset="-122"/>
              <a:ea typeface="微软雅黑" panose="020B0503020204020204" pitchFamily="34" charset="-122"/>
            </a:endParaRPr>
          </a:p>
        </p:txBody>
      </p:sp>
      <p:sp>
        <p:nvSpPr>
          <p:cNvPr id="35" name="TextBox 5"/>
          <p:cNvSpPr txBox="1"/>
          <p:nvPr/>
        </p:nvSpPr>
        <p:spPr>
          <a:xfrm>
            <a:off x="4131568" y="2979083"/>
            <a:ext cx="2634054" cy="461665"/>
          </a:xfrm>
          <a:prstGeom prst="rect">
            <a:avLst/>
          </a:prstGeom>
          <a:noFill/>
        </p:spPr>
        <p:txBody>
          <a:bodyPr wrap="none" rtlCol="0">
            <a:spAutoFit/>
          </a:bodyPr>
          <a:lstStyle/>
          <a:p>
            <a:r>
              <a:rPr lang="en-US" altLang="zh-CN" sz="2400" b="1" dirty="0" smtClean="0">
                <a:solidFill>
                  <a:srgbClr val="17695D"/>
                </a:solidFill>
                <a:latin typeface="微软雅黑" panose="020B0503020204020204" pitchFamily="34" charset="-122"/>
                <a:ea typeface="微软雅黑" panose="020B0503020204020204" pitchFamily="34" charset="-122"/>
              </a:rPr>
              <a:t>■ </a:t>
            </a:r>
            <a:r>
              <a:rPr lang="zh-CN" altLang="en-US" sz="2400" b="1" dirty="0" smtClean="0">
                <a:solidFill>
                  <a:srgbClr val="17695D"/>
                </a:solidFill>
                <a:latin typeface="微软雅黑" panose="020B0503020204020204" pitchFamily="34" charset="-122"/>
                <a:ea typeface="微软雅黑" panose="020B0503020204020204" pitchFamily="34" charset="-122"/>
              </a:rPr>
              <a:t>零售商营销决策</a:t>
            </a:r>
            <a:endParaRPr lang="zh-CN" altLang="en-US" sz="2400" b="1" dirty="0">
              <a:solidFill>
                <a:srgbClr val="17695D"/>
              </a:solidFill>
              <a:latin typeface="微软雅黑" panose="020B0503020204020204" pitchFamily="34" charset="-122"/>
              <a:ea typeface="微软雅黑" panose="020B0503020204020204" pitchFamily="34" charset="-122"/>
            </a:endParaRPr>
          </a:p>
        </p:txBody>
      </p:sp>
      <p:sp>
        <p:nvSpPr>
          <p:cNvPr id="41" name="TextBox 11"/>
          <p:cNvSpPr txBox="1"/>
          <p:nvPr/>
        </p:nvSpPr>
        <p:spPr>
          <a:xfrm>
            <a:off x="1388534" y="2484853"/>
            <a:ext cx="1885827" cy="1077218"/>
          </a:xfrm>
          <a:prstGeom prst="rect">
            <a:avLst/>
          </a:prstGeom>
          <a:noFill/>
        </p:spPr>
        <p:txBody>
          <a:bodyPr wrap="square" rtlCol="0">
            <a:spAutoFit/>
          </a:bodyPr>
          <a:lstStyle/>
          <a:p>
            <a:pPr algn="ctr"/>
            <a:r>
              <a:rPr lang="zh-CN" altLang="en-US" sz="3200" dirty="0" smtClean="0">
                <a:solidFill>
                  <a:srgbClr val="F8F8F8"/>
                </a:solidFill>
                <a:latin typeface="微软雅黑" panose="020B0503020204020204" pitchFamily="34" charset="-122"/>
                <a:ea typeface="微软雅黑" panose="020B0503020204020204" pitchFamily="34" charset="-122"/>
              </a:rPr>
              <a:t>零售与</a:t>
            </a:r>
            <a:endParaRPr lang="en-US" altLang="zh-CN" sz="3200" dirty="0" smtClean="0">
              <a:solidFill>
                <a:srgbClr val="F8F8F8"/>
              </a:solidFill>
              <a:latin typeface="微软雅黑" panose="020B0503020204020204" pitchFamily="34" charset="-122"/>
              <a:ea typeface="微软雅黑" panose="020B0503020204020204" pitchFamily="34" charset="-122"/>
            </a:endParaRPr>
          </a:p>
          <a:p>
            <a:pPr algn="ctr"/>
            <a:r>
              <a:rPr lang="zh-CN" altLang="en-US" sz="3200" dirty="0" smtClean="0">
                <a:solidFill>
                  <a:srgbClr val="F8F8F8"/>
                </a:solidFill>
                <a:latin typeface="微软雅黑" panose="020B0503020204020204" pitchFamily="34" charset="-122"/>
                <a:ea typeface="微软雅黑" panose="020B0503020204020204" pitchFamily="34" charset="-122"/>
              </a:rPr>
              <a:t>批发</a:t>
            </a:r>
            <a:endParaRPr lang="en-US" altLang="zh-CN" sz="3200" dirty="0" smtClean="0">
              <a:solidFill>
                <a:srgbClr val="F8F8F8"/>
              </a:solidFill>
              <a:latin typeface="微软雅黑" panose="020B0503020204020204" pitchFamily="34" charset="-122"/>
              <a:ea typeface="微软雅黑" panose="020B0503020204020204" pitchFamily="34" charset="-122"/>
            </a:endParaRPr>
          </a:p>
        </p:txBody>
      </p:sp>
      <p:grpSp>
        <p:nvGrpSpPr>
          <p:cNvPr id="13" name="组合 41"/>
          <p:cNvGrpSpPr/>
          <p:nvPr/>
        </p:nvGrpSpPr>
        <p:grpSpPr>
          <a:xfrm>
            <a:off x="2371159" y="1497445"/>
            <a:ext cx="637833" cy="637833"/>
            <a:chOff x="2505666" y="1765071"/>
            <a:chExt cx="864096" cy="864096"/>
          </a:xfrm>
        </p:grpSpPr>
        <p:sp>
          <p:nvSpPr>
            <p:cNvPr id="14" name="椭圆 13"/>
            <p:cNvSpPr/>
            <p:nvPr/>
          </p:nvSpPr>
          <p:spPr bwMode="auto">
            <a:xfrm>
              <a:off x="2505666" y="1765071"/>
              <a:ext cx="864096" cy="864096"/>
            </a:xfrm>
            <a:prstGeom prst="ellipse">
              <a:avLst/>
            </a:prstGeom>
            <a:solidFill>
              <a:srgbClr val="92D050"/>
            </a:solidFill>
            <a:ln w="9525" cap="flat" cmpd="sng" algn="ctr">
              <a:noFill/>
              <a:prstDash val="solid"/>
              <a:round/>
              <a:headEnd type="none" w="med" len="med"/>
              <a:tailEnd type="none" w="med" len="med"/>
            </a:ln>
            <a:effectLst/>
          </p:spPr>
          <p:txBody>
            <a:bodyPr vert="horz" wrap="square" lIns="67497" tIns="33748" rIns="67497" bIns="33748" numCol="1" rtlCol="0" anchor="t" anchorCtr="0" compatLnSpc="1"/>
            <a:lstStyle/>
            <a:p>
              <a:pPr defTabSz="675005"/>
              <a:endParaRPr lang="zh-CN" altLang="en-US" sz="1330">
                <a:latin typeface="微软雅黑" panose="020B0503020204020204" pitchFamily="34" charset="-122"/>
                <a:ea typeface="微软雅黑" panose="020B0503020204020204" pitchFamily="34" charset="-122"/>
              </a:endParaRPr>
            </a:p>
          </p:txBody>
        </p:sp>
        <p:sp>
          <p:nvSpPr>
            <p:cNvPr id="16" name="TextBox 14"/>
            <p:cNvSpPr txBox="1"/>
            <p:nvPr/>
          </p:nvSpPr>
          <p:spPr>
            <a:xfrm>
              <a:off x="2563333" y="1845204"/>
              <a:ext cx="793086" cy="679206"/>
            </a:xfrm>
            <a:prstGeom prst="rect">
              <a:avLst/>
            </a:prstGeom>
            <a:noFill/>
          </p:spPr>
          <p:txBody>
            <a:bodyPr wrap="none" rtlCol="0">
              <a:spAutoFit/>
            </a:bodyPr>
            <a:lstStyle/>
            <a:p>
              <a:r>
                <a:rPr lang="en-US" altLang="zh-CN" sz="2660" dirty="0">
                  <a:solidFill>
                    <a:srgbClr val="F8F8F8"/>
                  </a:solidFill>
                  <a:latin typeface="微软雅黑" panose="020B0503020204020204" pitchFamily="34" charset="-122"/>
                  <a:ea typeface="微软雅黑" panose="020B0503020204020204" pitchFamily="34" charset="-122"/>
                </a:rPr>
                <a:t>01</a:t>
              </a:r>
              <a:endParaRPr lang="zh-CN" altLang="en-US" sz="2660" dirty="0">
                <a:solidFill>
                  <a:srgbClr val="F8F8F8"/>
                </a:solidFill>
                <a:latin typeface="微软雅黑" panose="020B0503020204020204" pitchFamily="34" charset="-122"/>
                <a:ea typeface="微软雅黑" panose="020B0503020204020204" pitchFamily="34" charset="-122"/>
              </a:endParaRPr>
            </a:p>
          </p:txBody>
        </p:sp>
      </p:grpSp>
      <p:grpSp>
        <p:nvGrpSpPr>
          <p:cNvPr id="17" name="组合 44"/>
          <p:cNvGrpSpPr/>
          <p:nvPr/>
        </p:nvGrpSpPr>
        <p:grpSpPr>
          <a:xfrm>
            <a:off x="3154102" y="2130810"/>
            <a:ext cx="637833" cy="637833"/>
            <a:chOff x="3405766" y="2600174"/>
            <a:chExt cx="864096" cy="864096"/>
          </a:xfrm>
        </p:grpSpPr>
        <p:sp>
          <p:nvSpPr>
            <p:cNvPr id="18" name="椭圆 17"/>
            <p:cNvSpPr/>
            <p:nvPr/>
          </p:nvSpPr>
          <p:spPr bwMode="auto">
            <a:xfrm>
              <a:off x="3405766" y="2600174"/>
              <a:ext cx="864096" cy="864096"/>
            </a:xfrm>
            <a:prstGeom prst="ellipse">
              <a:avLst/>
            </a:prstGeom>
            <a:solidFill>
              <a:srgbClr val="0E7FB7"/>
            </a:solidFill>
            <a:ln w="9525" cap="flat" cmpd="sng" algn="ctr">
              <a:noFill/>
              <a:prstDash val="solid"/>
              <a:round/>
              <a:headEnd type="none" w="med" len="med"/>
              <a:tailEnd type="none" w="med" len="med"/>
            </a:ln>
            <a:effectLst/>
          </p:spPr>
          <p:txBody>
            <a:bodyPr vert="horz" wrap="square" lIns="67497" tIns="33748" rIns="67497" bIns="33748" numCol="1" rtlCol="0" anchor="t" anchorCtr="0" compatLnSpc="1"/>
            <a:lstStyle/>
            <a:p>
              <a:pPr defTabSz="675005"/>
              <a:endParaRPr lang="zh-CN" altLang="en-US" sz="1330">
                <a:latin typeface="微软雅黑" panose="020B0503020204020204" pitchFamily="34" charset="-122"/>
                <a:ea typeface="微软雅黑" panose="020B0503020204020204" pitchFamily="34" charset="-122"/>
              </a:endParaRPr>
            </a:p>
          </p:txBody>
        </p:sp>
        <p:sp>
          <p:nvSpPr>
            <p:cNvPr id="19" name="TextBox 17"/>
            <p:cNvSpPr txBox="1"/>
            <p:nvPr/>
          </p:nvSpPr>
          <p:spPr>
            <a:xfrm>
              <a:off x="3452332" y="2708804"/>
              <a:ext cx="793086" cy="679206"/>
            </a:xfrm>
            <a:prstGeom prst="rect">
              <a:avLst/>
            </a:prstGeom>
            <a:noFill/>
          </p:spPr>
          <p:txBody>
            <a:bodyPr wrap="none" rtlCol="0">
              <a:spAutoFit/>
            </a:bodyPr>
            <a:lstStyle/>
            <a:p>
              <a:r>
                <a:rPr lang="en-US" altLang="zh-CN" sz="2660" dirty="0">
                  <a:solidFill>
                    <a:srgbClr val="F8F8F8"/>
                  </a:solidFill>
                  <a:latin typeface="微软雅黑" panose="020B0503020204020204" pitchFamily="34" charset="-122"/>
                  <a:ea typeface="微软雅黑" panose="020B0503020204020204" pitchFamily="34" charset="-122"/>
                </a:rPr>
                <a:t>02</a:t>
              </a:r>
              <a:endParaRPr lang="zh-CN" altLang="en-US" sz="2660" dirty="0">
                <a:solidFill>
                  <a:srgbClr val="F8F8F8"/>
                </a:solidFill>
                <a:latin typeface="微软雅黑" panose="020B0503020204020204" pitchFamily="34" charset="-122"/>
                <a:ea typeface="微软雅黑" panose="020B0503020204020204" pitchFamily="34" charset="-122"/>
              </a:endParaRPr>
            </a:p>
          </p:txBody>
        </p:sp>
      </p:grpSp>
      <p:grpSp>
        <p:nvGrpSpPr>
          <p:cNvPr id="20" name="组合 47"/>
          <p:cNvGrpSpPr/>
          <p:nvPr/>
        </p:nvGrpSpPr>
        <p:grpSpPr>
          <a:xfrm>
            <a:off x="3174123" y="3040733"/>
            <a:ext cx="637833" cy="637833"/>
            <a:chOff x="3593471" y="3855820"/>
            <a:chExt cx="864096" cy="864096"/>
          </a:xfrm>
        </p:grpSpPr>
        <p:sp>
          <p:nvSpPr>
            <p:cNvPr id="21" name="椭圆 20"/>
            <p:cNvSpPr/>
            <p:nvPr/>
          </p:nvSpPr>
          <p:spPr bwMode="auto">
            <a:xfrm>
              <a:off x="3593471" y="3855820"/>
              <a:ext cx="864096" cy="864096"/>
            </a:xfrm>
            <a:prstGeom prst="ellipse">
              <a:avLst/>
            </a:prstGeom>
            <a:solidFill>
              <a:srgbClr val="B9D51F"/>
            </a:solidFill>
            <a:ln w="9525" cap="flat" cmpd="sng" algn="ctr">
              <a:noFill/>
              <a:prstDash val="solid"/>
              <a:round/>
              <a:headEnd type="none" w="med" len="med"/>
              <a:tailEnd type="none" w="med" len="med"/>
            </a:ln>
            <a:effectLst/>
          </p:spPr>
          <p:txBody>
            <a:bodyPr vert="horz" wrap="square" lIns="67497" tIns="33748" rIns="67497" bIns="33748" numCol="1" rtlCol="0" anchor="t" anchorCtr="0" compatLnSpc="1"/>
            <a:lstStyle/>
            <a:p>
              <a:pPr defTabSz="675005"/>
              <a:endParaRPr lang="zh-CN" altLang="en-US" sz="1330">
                <a:latin typeface="微软雅黑" panose="020B0503020204020204" pitchFamily="34" charset="-122"/>
                <a:ea typeface="微软雅黑" panose="020B0503020204020204" pitchFamily="34" charset="-122"/>
              </a:endParaRPr>
            </a:p>
          </p:txBody>
        </p:sp>
        <p:sp>
          <p:nvSpPr>
            <p:cNvPr id="22" name="TextBox 20"/>
            <p:cNvSpPr txBox="1"/>
            <p:nvPr/>
          </p:nvSpPr>
          <p:spPr>
            <a:xfrm>
              <a:off x="3655533" y="3978804"/>
              <a:ext cx="793086" cy="679206"/>
            </a:xfrm>
            <a:prstGeom prst="rect">
              <a:avLst/>
            </a:prstGeom>
            <a:noFill/>
          </p:spPr>
          <p:txBody>
            <a:bodyPr wrap="none" rtlCol="0">
              <a:spAutoFit/>
            </a:bodyPr>
            <a:lstStyle/>
            <a:p>
              <a:r>
                <a:rPr lang="en-US" altLang="zh-CN" sz="2660" dirty="0">
                  <a:solidFill>
                    <a:srgbClr val="F8F8F8"/>
                  </a:solidFill>
                  <a:latin typeface="微软雅黑" panose="020B0503020204020204" pitchFamily="34" charset="-122"/>
                  <a:ea typeface="微软雅黑" panose="020B0503020204020204" pitchFamily="34" charset="-122"/>
                </a:rPr>
                <a:t>03</a:t>
              </a:r>
              <a:endParaRPr lang="zh-CN" altLang="en-US" sz="2660" dirty="0">
                <a:solidFill>
                  <a:srgbClr val="F8F8F8"/>
                </a:solidFill>
                <a:latin typeface="微软雅黑" panose="020B0503020204020204" pitchFamily="34" charset="-122"/>
                <a:ea typeface="微软雅黑" panose="020B0503020204020204" pitchFamily="34" charset="-122"/>
              </a:endParaRPr>
            </a:p>
          </p:txBody>
        </p:sp>
      </p:grpSp>
      <p:grpSp>
        <p:nvGrpSpPr>
          <p:cNvPr id="23" name="组合 44"/>
          <p:cNvGrpSpPr/>
          <p:nvPr/>
        </p:nvGrpSpPr>
        <p:grpSpPr>
          <a:xfrm>
            <a:off x="2483768" y="3831828"/>
            <a:ext cx="637833" cy="637833"/>
            <a:chOff x="3405766" y="2600174"/>
            <a:chExt cx="864096" cy="864096"/>
          </a:xfrm>
        </p:grpSpPr>
        <p:sp>
          <p:nvSpPr>
            <p:cNvPr id="24" name="椭圆 23"/>
            <p:cNvSpPr/>
            <p:nvPr/>
          </p:nvSpPr>
          <p:spPr bwMode="auto">
            <a:xfrm>
              <a:off x="3405766" y="2600174"/>
              <a:ext cx="864096" cy="864096"/>
            </a:xfrm>
            <a:prstGeom prst="ellipse">
              <a:avLst/>
            </a:prstGeom>
            <a:solidFill>
              <a:srgbClr val="0E7FB7"/>
            </a:solidFill>
            <a:ln w="9525" cap="flat" cmpd="sng" algn="ctr">
              <a:noFill/>
              <a:prstDash val="solid"/>
              <a:round/>
              <a:headEnd type="none" w="med" len="med"/>
              <a:tailEnd type="none" w="med" len="med"/>
            </a:ln>
            <a:effectLst/>
          </p:spPr>
          <p:txBody>
            <a:bodyPr vert="horz" wrap="square" lIns="67497" tIns="33748" rIns="67497" bIns="33748" numCol="1" rtlCol="0" anchor="t" anchorCtr="0" compatLnSpc="1"/>
            <a:lstStyle/>
            <a:p>
              <a:pPr defTabSz="675005"/>
              <a:endParaRPr lang="zh-CN" altLang="en-US" sz="1330">
                <a:latin typeface="微软雅黑" panose="020B0503020204020204" pitchFamily="34" charset="-122"/>
                <a:ea typeface="微软雅黑" panose="020B0503020204020204" pitchFamily="34" charset="-122"/>
              </a:endParaRPr>
            </a:p>
          </p:txBody>
        </p:sp>
        <p:sp>
          <p:nvSpPr>
            <p:cNvPr id="25" name="TextBox 17"/>
            <p:cNvSpPr txBox="1"/>
            <p:nvPr/>
          </p:nvSpPr>
          <p:spPr>
            <a:xfrm>
              <a:off x="3452332" y="2708804"/>
              <a:ext cx="806116" cy="679639"/>
            </a:xfrm>
            <a:prstGeom prst="rect">
              <a:avLst/>
            </a:prstGeom>
            <a:noFill/>
          </p:spPr>
          <p:txBody>
            <a:bodyPr wrap="none" rtlCol="0">
              <a:spAutoFit/>
            </a:bodyPr>
            <a:lstStyle/>
            <a:p>
              <a:r>
                <a:rPr lang="en-US" altLang="zh-CN" sz="2660" dirty="0" smtClean="0">
                  <a:solidFill>
                    <a:srgbClr val="F8F8F8"/>
                  </a:solidFill>
                  <a:latin typeface="微软雅黑" panose="020B0503020204020204" pitchFamily="34" charset="-122"/>
                  <a:ea typeface="微软雅黑" panose="020B0503020204020204" pitchFamily="34" charset="-122"/>
                </a:rPr>
                <a:t>04</a:t>
              </a:r>
              <a:endParaRPr lang="zh-CN" altLang="en-US" sz="2660" dirty="0">
                <a:solidFill>
                  <a:srgbClr val="F8F8F8"/>
                </a:solidFill>
                <a:latin typeface="微软雅黑" panose="020B0503020204020204" pitchFamily="34" charset="-122"/>
                <a:ea typeface="微软雅黑" panose="020B0503020204020204" pitchFamily="34" charset="-122"/>
              </a:endParaRPr>
            </a:p>
          </p:txBody>
        </p:sp>
      </p:grpSp>
      <p:sp>
        <p:nvSpPr>
          <p:cNvPr id="26" name="TextBox 3"/>
          <p:cNvSpPr txBox="1"/>
          <p:nvPr/>
        </p:nvSpPr>
        <p:spPr>
          <a:xfrm>
            <a:off x="4131568" y="1383556"/>
            <a:ext cx="1697901" cy="461665"/>
          </a:xfrm>
          <a:prstGeom prst="rect">
            <a:avLst/>
          </a:prstGeom>
          <a:noFill/>
        </p:spPr>
        <p:txBody>
          <a:bodyPr wrap="none" rtlCol="0">
            <a:spAutoFit/>
          </a:bodyPr>
          <a:lstStyle/>
          <a:p>
            <a:r>
              <a:rPr lang="en-US" altLang="zh-CN" sz="2400" b="1" dirty="0" smtClean="0">
                <a:solidFill>
                  <a:srgbClr val="17695D"/>
                </a:solidFill>
                <a:latin typeface="微软雅黑" panose="020B0503020204020204" pitchFamily="34" charset="-122"/>
                <a:ea typeface="微软雅黑" panose="020B0503020204020204" pitchFamily="34" charset="-122"/>
              </a:rPr>
              <a:t>■ </a:t>
            </a:r>
            <a:r>
              <a:rPr lang="zh-CN" altLang="en-US" sz="2400" b="1" dirty="0" smtClean="0">
                <a:solidFill>
                  <a:srgbClr val="17695D"/>
                </a:solidFill>
                <a:latin typeface="微软雅黑" panose="020B0503020204020204" pitchFamily="34" charset="-122"/>
                <a:ea typeface="微软雅黑" panose="020B0503020204020204" pitchFamily="34" charset="-122"/>
              </a:rPr>
              <a:t>零售商店</a:t>
            </a:r>
            <a:endParaRPr lang="zh-CN" altLang="en-US" sz="2400" b="1" dirty="0">
              <a:solidFill>
                <a:srgbClr val="17695D"/>
              </a:solidFill>
              <a:latin typeface="微软雅黑" panose="020B0503020204020204" pitchFamily="34" charset="-122"/>
              <a:ea typeface="微软雅黑" panose="020B0503020204020204" pitchFamily="34" charset="-122"/>
            </a:endParaRPr>
          </a:p>
        </p:txBody>
      </p:sp>
      <p:sp>
        <p:nvSpPr>
          <p:cNvPr id="27" name="TextBox 5"/>
          <p:cNvSpPr txBox="1"/>
          <p:nvPr/>
        </p:nvSpPr>
        <p:spPr>
          <a:xfrm>
            <a:off x="4131568" y="3831828"/>
            <a:ext cx="2326278" cy="461665"/>
          </a:xfrm>
          <a:prstGeom prst="rect">
            <a:avLst/>
          </a:prstGeom>
          <a:noFill/>
        </p:spPr>
        <p:txBody>
          <a:bodyPr wrap="none" rtlCol="0">
            <a:spAutoFit/>
          </a:bodyPr>
          <a:lstStyle/>
          <a:p>
            <a:r>
              <a:rPr lang="en-US" altLang="zh-CN" sz="2400" b="1" dirty="0" smtClean="0">
                <a:solidFill>
                  <a:srgbClr val="17695D"/>
                </a:solidFill>
                <a:latin typeface="微软雅黑" panose="020B0503020204020204" pitchFamily="34" charset="-122"/>
                <a:ea typeface="微软雅黑" panose="020B0503020204020204" pitchFamily="34" charset="-122"/>
              </a:rPr>
              <a:t>■ </a:t>
            </a:r>
            <a:r>
              <a:rPr lang="zh-CN" altLang="en-US" sz="2400" b="1" dirty="0" smtClean="0">
                <a:solidFill>
                  <a:srgbClr val="17695D"/>
                </a:solidFill>
                <a:latin typeface="微软雅黑" panose="020B0503020204020204" pitchFamily="34" charset="-122"/>
                <a:ea typeface="微软雅黑" panose="020B0503020204020204" pitchFamily="34" charset="-122"/>
              </a:rPr>
              <a:t>批发与批发商</a:t>
            </a:r>
            <a:endParaRPr lang="zh-CN" altLang="en-US" sz="2400" b="1" dirty="0">
              <a:solidFill>
                <a:srgbClr val="17695D"/>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46693798"/>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fltVal val="0"/>
                                          </p:val>
                                        </p:tav>
                                        <p:tav tm="100000">
                                          <p:val>
                                            <p:strVal val="#ppt_w"/>
                                          </p:val>
                                        </p:tav>
                                      </p:tavLst>
                                    </p:anim>
                                    <p:anim calcmode="lin" valueType="num">
                                      <p:cBhvr>
                                        <p:cTn id="8" dur="500" fill="hold"/>
                                        <p:tgtEl>
                                          <p:spTgt spid="41"/>
                                        </p:tgtEl>
                                        <p:attrNameLst>
                                          <p:attrName>ppt_h</p:attrName>
                                        </p:attrNameLst>
                                      </p:cBhvr>
                                      <p:tavLst>
                                        <p:tav tm="0">
                                          <p:val>
                                            <p:fltVal val="0"/>
                                          </p:val>
                                        </p:tav>
                                        <p:tav tm="100000">
                                          <p:val>
                                            <p:strVal val="#ppt_h"/>
                                          </p:val>
                                        </p:tav>
                                      </p:tavLst>
                                    </p:anim>
                                    <p:animEffect transition="in" filter="fade">
                                      <p:cBhvr>
                                        <p:cTn id="9" dur="500"/>
                                        <p:tgtEl>
                                          <p:spTgt spid="4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childTnLst>
                          </p:cTn>
                        </p:par>
                        <p:par>
                          <p:cTn id="15" fill="hold">
                            <p:stCondLst>
                              <p:cond delay="500"/>
                            </p:stCondLst>
                            <p:childTnLst>
                              <p:par>
                                <p:cTn id="16" presetID="2" presetClass="entr" presetSubtype="6" fill="hold" grpId="0" nodeType="afterEffect">
                                  <p:stCondLst>
                                    <p:cond delay="0"/>
                                  </p:stCondLst>
                                  <p:childTnLst>
                                    <p:set>
                                      <p:cBhvr>
                                        <p:cTn id="17" dur="1" fill="hold">
                                          <p:stCondLst>
                                            <p:cond delay="0"/>
                                          </p:stCondLst>
                                        </p:cTn>
                                        <p:tgtEl>
                                          <p:spTgt spid="33"/>
                                        </p:tgtEl>
                                        <p:attrNameLst>
                                          <p:attrName>style.visibility</p:attrName>
                                        </p:attrNameLst>
                                      </p:cBhvr>
                                      <p:to>
                                        <p:strVal val="visible"/>
                                      </p:to>
                                    </p:set>
                                    <p:anim calcmode="lin" valueType="num">
                                      <p:cBhvr additive="base">
                                        <p:cTn id="18" dur="500" fill="hold"/>
                                        <p:tgtEl>
                                          <p:spTgt spid="33"/>
                                        </p:tgtEl>
                                        <p:attrNameLst>
                                          <p:attrName>ppt_x</p:attrName>
                                        </p:attrNameLst>
                                      </p:cBhvr>
                                      <p:tavLst>
                                        <p:tav tm="0">
                                          <p:val>
                                            <p:strVal val="1+#ppt_w/2"/>
                                          </p:val>
                                        </p:tav>
                                        <p:tav tm="100000">
                                          <p:val>
                                            <p:strVal val="#ppt_x"/>
                                          </p:val>
                                        </p:tav>
                                      </p:tavLst>
                                    </p:anim>
                                    <p:anim calcmode="lin" valueType="num">
                                      <p:cBhvr additive="base">
                                        <p:cTn id="19" dur="500" fill="hold"/>
                                        <p:tgtEl>
                                          <p:spTgt spid="33"/>
                                        </p:tgtEl>
                                        <p:attrNameLst>
                                          <p:attrName>ppt_y</p:attrName>
                                        </p:attrNameLst>
                                      </p:cBhvr>
                                      <p:tavLst>
                                        <p:tav tm="0">
                                          <p:val>
                                            <p:strVal val="1+#ppt_h/2"/>
                                          </p:val>
                                        </p:tav>
                                        <p:tav tm="100000">
                                          <p:val>
                                            <p:strVal val="#ppt_y"/>
                                          </p:val>
                                        </p:tav>
                                      </p:tavLst>
                                    </p:anim>
                                  </p:childTnLst>
                                </p:cTn>
                              </p:par>
                            </p:childTnLst>
                          </p:cTn>
                        </p:par>
                        <p:par>
                          <p:cTn id="20" fill="hold">
                            <p:stCondLst>
                              <p:cond delay="1000"/>
                            </p:stCondLst>
                            <p:childTnLst>
                              <p:par>
                                <p:cTn id="21" presetID="2" presetClass="entr" presetSubtype="6" fill="hold" grpId="0" nodeType="afterEffect">
                                  <p:stCondLst>
                                    <p:cond delay="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500" fill="hold"/>
                                        <p:tgtEl>
                                          <p:spTgt spid="35"/>
                                        </p:tgtEl>
                                        <p:attrNameLst>
                                          <p:attrName>ppt_x</p:attrName>
                                        </p:attrNameLst>
                                      </p:cBhvr>
                                      <p:tavLst>
                                        <p:tav tm="0">
                                          <p:val>
                                            <p:strVal val="1+#ppt_w/2"/>
                                          </p:val>
                                        </p:tav>
                                        <p:tav tm="100000">
                                          <p:val>
                                            <p:strVal val="#ppt_x"/>
                                          </p:val>
                                        </p:tav>
                                      </p:tavLst>
                                    </p:anim>
                                    <p:anim calcmode="lin" valueType="num">
                                      <p:cBhvr additive="base">
                                        <p:cTn id="24" dur="500" fill="hold"/>
                                        <p:tgtEl>
                                          <p:spTgt spid="35"/>
                                        </p:tgtEl>
                                        <p:attrNameLst>
                                          <p:attrName>ppt_y</p:attrName>
                                        </p:attrNameLst>
                                      </p:cBhvr>
                                      <p:tavLst>
                                        <p:tav tm="0">
                                          <p:val>
                                            <p:strVal val="1+#ppt_h/2"/>
                                          </p:val>
                                        </p:tav>
                                        <p:tav tm="100000">
                                          <p:val>
                                            <p:strVal val="#ppt_y"/>
                                          </p:val>
                                        </p:tav>
                                      </p:tavLst>
                                    </p:anim>
                                  </p:childTnLst>
                                </p:cTn>
                              </p:par>
                            </p:childTnLst>
                          </p:cTn>
                        </p:par>
                        <p:par>
                          <p:cTn id="25" fill="hold">
                            <p:stCondLst>
                              <p:cond delay="1500"/>
                            </p:stCondLst>
                            <p:childTnLst>
                              <p:par>
                                <p:cTn id="26" presetID="52" presetClass="entr" presetSubtype="0" fill="hold" nodeType="afterEffect">
                                  <p:stCondLst>
                                    <p:cond delay="0"/>
                                  </p:stCondLst>
                                  <p:childTnLst>
                                    <p:set>
                                      <p:cBhvr>
                                        <p:cTn id="27" dur="1" fill="hold">
                                          <p:stCondLst>
                                            <p:cond delay="0"/>
                                          </p:stCondLst>
                                        </p:cTn>
                                        <p:tgtEl>
                                          <p:spTgt spid="13"/>
                                        </p:tgtEl>
                                        <p:attrNameLst>
                                          <p:attrName>style.visibility</p:attrName>
                                        </p:attrNameLst>
                                      </p:cBhvr>
                                      <p:to>
                                        <p:strVal val="visible"/>
                                      </p:to>
                                    </p:set>
                                    <p:animScale>
                                      <p:cBhvr>
                                        <p:cTn id="28"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13"/>
                                        </p:tgtEl>
                                        <p:attrNameLst>
                                          <p:attrName>ppt_x</p:attrName>
                                          <p:attrName>ppt_y</p:attrName>
                                        </p:attrNameLst>
                                      </p:cBhvr>
                                    </p:animMotion>
                                    <p:animEffect transition="in" filter="fade">
                                      <p:cBhvr>
                                        <p:cTn id="30" dur="1000"/>
                                        <p:tgtEl>
                                          <p:spTgt spid="13"/>
                                        </p:tgtEl>
                                      </p:cBhvr>
                                    </p:animEffect>
                                  </p:childTnLst>
                                </p:cTn>
                              </p:par>
                              <p:par>
                                <p:cTn id="31" presetID="52" presetClass="entr" presetSubtype="0" fill="hold" nodeType="withEffect">
                                  <p:stCondLst>
                                    <p:cond delay="200"/>
                                  </p:stCondLst>
                                  <p:childTnLst>
                                    <p:set>
                                      <p:cBhvr>
                                        <p:cTn id="32" dur="1" fill="hold">
                                          <p:stCondLst>
                                            <p:cond delay="0"/>
                                          </p:stCondLst>
                                        </p:cTn>
                                        <p:tgtEl>
                                          <p:spTgt spid="17"/>
                                        </p:tgtEl>
                                        <p:attrNameLst>
                                          <p:attrName>style.visibility</p:attrName>
                                        </p:attrNameLst>
                                      </p:cBhvr>
                                      <p:to>
                                        <p:strVal val="visible"/>
                                      </p:to>
                                    </p:set>
                                    <p:animScale>
                                      <p:cBhvr>
                                        <p:cTn id="33"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17"/>
                                        </p:tgtEl>
                                        <p:attrNameLst>
                                          <p:attrName>ppt_x</p:attrName>
                                          <p:attrName>ppt_y</p:attrName>
                                        </p:attrNameLst>
                                      </p:cBhvr>
                                    </p:animMotion>
                                    <p:animEffect transition="in" filter="fade">
                                      <p:cBhvr>
                                        <p:cTn id="35" dur="1000"/>
                                        <p:tgtEl>
                                          <p:spTgt spid="17"/>
                                        </p:tgtEl>
                                      </p:cBhvr>
                                    </p:animEffect>
                                  </p:childTnLst>
                                </p:cTn>
                              </p:par>
                              <p:par>
                                <p:cTn id="36" presetID="52" presetClass="entr" presetSubtype="0" fill="hold" nodeType="withEffect">
                                  <p:stCondLst>
                                    <p:cond delay="400"/>
                                  </p:stCondLst>
                                  <p:childTnLst>
                                    <p:set>
                                      <p:cBhvr>
                                        <p:cTn id="37" dur="1" fill="hold">
                                          <p:stCondLst>
                                            <p:cond delay="0"/>
                                          </p:stCondLst>
                                        </p:cTn>
                                        <p:tgtEl>
                                          <p:spTgt spid="20"/>
                                        </p:tgtEl>
                                        <p:attrNameLst>
                                          <p:attrName>style.visibility</p:attrName>
                                        </p:attrNameLst>
                                      </p:cBhvr>
                                      <p:to>
                                        <p:strVal val="visible"/>
                                      </p:to>
                                    </p:set>
                                    <p:animScale>
                                      <p:cBhvr>
                                        <p:cTn id="38"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1000" decel="50000" fill="hold">
                                          <p:stCondLst>
                                            <p:cond delay="0"/>
                                          </p:stCondLst>
                                        </p:cTn>
                                        <p:tgtEl>
                                          <p:spTgt spid="20"/>
                                        </p:tgtEl>
                                        <p:attrNameLst>
                                          <p:attrName>ppt_x</p:attrName>
                                          <p:attrName>ppt_y</p:attrName>
                                        </p:attrNameLst>
                                      </p:cBhvr>
                                    </p:animMotion>
                                    <p:animEffect transition="in" filter="fade">
                                      <p:cBhvr>
                                        <p:cTn id="40" dur="1000"/>
                                        <p:tgtEl>
                                          <p:spTgt spid="20"/>
                                        </p:tgtEl>
                                      </p:cBhvr>
                                    </p:animEffect>
                                  </p:childTnLst>
                                </p:cTn>
                              </p:par>
                              <p:par>
                                <p:cTn id="41" presetID="52" presetClass="entr" presetSubtype="0" fill="hold" nodeType="withEffect">
                                  <p:stCondLst>
                                    <p:cond delay="200"/>
                                  </p:stCondLst>
                                  <p:childTnLst>
                                    <p:set>
                                      <p:cBhvr>
                                        <p:cTn id="42" dur="1" fill="hold">
                                          <p:stCondLst>
                                            <p:cond delay="0"/>
                                          </p:stCondLst>
                                        </p:cTn>
                                        <p:tgtEl>
                                          <p:spTgt spid="23"/>
                                        </p:tgtEl>
                                        <p:attrNameLst>
                                          <p:attrName>style.visibility</p:attrName>
                                        </p:attrNameLst>
                                      </p:cBhvr>
                                      <p:to>
                                        <p:strVal val="visible"/>
                                      </p:to>
                                    </p:set>
                                    <p:animScale>
                                      <p:cBhvr>
                                        <p:cTn id="43" dur="10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1000" decel="50000" fill="hold">
                                          <p:stCondLst>
                                            <p:cond delay="0"/>
                                          </p:stCondLst>
                                        </p:cTn>
                                        <p:tgtEl>
                                          <p:spTgt spid="23"/>
                                        </p:tgtEl>
                                        <p:attrNameLst>
                                          <p:attrName>ppt_x</p:attrName>
                                          <p:attrName>ppt_y</p:attrName>
                                        </p:attrNameLst>
                                      </p:cBhvr>
                                    </p:animMotion>
                                    <p:animEffect transition="in" filter="fade">
                                      <p:cBhvr>
                                        <p:cTn id="45" dur="1000"/>
                                        <p:tgtEl>
                                          <p:spTgt spid="23"/>
                                        </p:tgtEl>
                                      </p:cBhvr>
                                    </p:animEffect>
                                  </p:childTnLst>
                                </p:cTn>
                              </p:par>
                            </p:childTnLst>
                          </p:cTn>
                        </p:par>
                        <p:par>
                          <p:cTn id="46" fill="hold">
                            <p:stCondLst>
                              <p:cond delay="2900"/>
                            </p:stCondLst>
                            <p:childTnLst>
                              <p:par>
                                <p:cTn id="47" presetID="2" presetClass="entr" presetSubtype="6" fill="hold" grpId="0" nodeType="afterEffect">
                                  <p:stCondLst>
                                    <p:cond delay="0"/>
                                  </p:stCondLst>
                                  <p:childTnLst>
                                    <p:set>
                                      <p:cBhvr>
                                        <p:cTn id="48" dur="1" fill="hold">
                                          <p:stCondLst>
                                            <p:cond delay="0"/>
                                          </p:stCondLst>
                                        </p:cTn>
                                        <p:tgtEl>
                                          <p:spTgt spid="26"/>
                                        </p:tgtEl>
                                        <p:attrNameLst>
                                          <p:attrName>style.visibility</p:attrName>
                                        </p:attrNameLst>
                                      </p:cBhvr>
                                      <p:to>
                                        <p:strVal val="visible"/>
                                      </p:to>
                                    </p:set>
                                    <p:anim calcmode="lin" valueType="num">
                                      <p:cBhvr additive="base">
                                        <p:cTn id="49" dur="500" fill="hold"/>
                                        <p:tgtEl>
                                          <p:spTgt spid="26"/>
                                        </p:tgtEl>
                                        <p:attrNameLst>
                                          <p:attrName>ppt_x</p:attrName>
                                        </p:attrNameLst>
                                      </p:cBhvr>
                                      <p:tavLst>
                                        <p:tav tm="0">
                                          <p:val>
                                            <p:strVal val="1+#ppt_w/2"/>
                                          </p:val>
                                        </p:tav>
                                        <p:tav tm="100000">
                                          <p:val>
                                            <p:strVal val="#ppt_x"/>
                                          </p:val>
                                        </p:tav>
                                      </p:tavLst>
                                    </p:anim>
                                    <p:anim calcmode="lin" valueType="num">
                                      <p:cBhvr additive="base">
                                        <p:cTn id="50" dur="500" fill="hold"/>
                                        <p:tgtEl>
                                          <p:spTgt spid="26"/>
                                        </p:tgtEl>
                                        <p:attrNameLst>
                                          <p:attrName>ppt_y</p:attrName>
                                        </p:attrNameLst>
                                      </p:cBhvr>
                                      <p:tavLst>
                                        <p:tav tm="0">
                                          <p:val>
                                            <p:strVal val="1+#ppt_h/2"/>
                                          </p:val>
                                        </p:tav>
                                        <p:tav tm="100000">
                                          <p:val>
                                            <p:strVal val="#ppt_y"/>
                                          </p:val>
                                        </p:tav>
                                      </p:tavLst>
                                    </p:anim>
                                  </p:childTnLst>
                                </p:cTn>
                              </p:par>
                            </p:childTnLst>
                          </p:cTn>
                        </p:par>
                        <p:par>
                          <p:cTn id="51" fill="hold">
                            <p:stCondLst>
                              <p:cond delay="3400"/>
                            </p:stCondLst>
                            <p:childTnLst>
                              <p:par>
                                <p:cTn id="52" presetID="2" presetClass="entr" presetSubtype="6" fill="hold" grpId="0" nodeType="afterEffect">
                                  <p:stCondLst>
                                    <p:cond delay="0"/>
                                  </p:stCondLst>
                                  <p:childTnLst>
                                    <p:set>
                                      <p:cBhvr>
                                        <p:cTn id="53" dur="1" fill="hold">
                                          <p:stCondLst>
                                            <p:cond delay="0"/>
                                          </p:stCondLst>
                                        </p:cTn>
                                        <p:tgtEl>
                                          <p:spTgt spid="27"/>
                                        </p:tgtEl>
                                        <p:attrNameLst>
                                          <p:attrName>style.visibility</p:attrName>
                                        </p:attrNameLst>
                                      </p:cBhvr>
                                      <p:to>
                                        <p:strVal val="visible"/>
                                      </p:to>
                                    </p:set>
                                    <p:anim calcmode="lin" valueType="num">
                                      <p:cBhvr additive="base">
                                        <p:cTn id="54" dur="500" fill="hold"/>
                                        <p:tgtEl>
                                          <p:spTgt spid="27"/>
                                        </p:tgtEl>
                                        <p:attrNameLst>
                                          <p:attrName>ppt_x</p:attrName>
                                        </p:attrNameLst>
                                      </p:cBhvr>
                                      <p:tavLst>
                                        <p:tav tm="0">
                                          <p:val>
                                            <p:strVal val="1+#ppt_w/2"/>
                                          </p:val>
                                        </p:tav>
                                        <p:tav tm="100000">
                                          <p:val>
                                            <p:strVal val="#ppt_x"/>
                                          </p:val>
                                        </p:tav>
                                      </p:tavLst>
                                    </p:anim>
                                    <p:anim calcmode="lin" valueType="num">
                                      <p:cBhvr additive="base">
                                        <p:cTn id="55"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p:bldP spid="35" grpId="0"/>
      <p:bldP spid="41" grpId="0"/>
      <p:bldP spid="26" grpId="0"/>
      <p:bldP spid="2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3057247"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零售商营销决策</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287870" y="707404"/>
            <a:ext cx="8754532" cy="4154983"/>
          </a:xfrm>
          <a:prstGeom prst="rect">
            <a:avLst/>
          </a:prstGeom>
          <a:noFill/>
        </p:spPr>
        <p:txBody>
          <a:bodyPr wrap="square" rtlCol="0">
            <a:spAutoFit/>
          </a:bodyPr>
          <a:lstStyle/>
          <a:p>
            <a:pPr indent="541338"/>
            <a:r>
              <a:rPr lang="zh-CN" altLang="en-US" sz="2400" dirty="0" smtClean="0">
                <a:latin typeface="华文黑体"/>
                <a:ea typeface="华文黑体"/>
              </a:rPr>
              <a:t>零售商面临</a:t>
            </a:r>
            <a:r>
              <a:rPr lang="zh-CN" altLang="en-US" sz="2400" dirty="0">
                <a:latin typeface="华文黑体"/>
                <a:ea typeface="华文黑体"/>
              </a:rPr>
              <a:t>的主要营销决策问题包括</a:t>
            </a:r>
            <a:r>
              <a:rPr lang="zh-CN" altLang="en-US" sz="2400" dirty="0" smtClean="0">
                <a:latin typeface="华文黑体"/>
                <a:ea typeface="华文黑体"/>
              </a:rPr>
              <a:t>目标</a:t>
            </a:r>
            <a:r>
              <a:rPr lang="zh-CN" altLang="en-US" sz="2400" dirty="0">
                <a:latin typeface="华文黑体"/>
                <a:ea typeface="华文黑体"/>
              </a:rPr>
              <a:t>市场及定位决策、产品编排与服务决策、价格决策、促销决策以及地点决策</a:t>
            </a:r>
            <a:r>
              <a:rPr lang="en-US" altLang="zh-CN" sz="2400" dirty="0" smtClean="0">
                <a:latin typeface="华文黑体"/>
                <a:ea typeface="华文黑体"/>
              </a:rPr>
              <a:t>.</a:t>
            </a:r>
            <a:endParaRPr lang="en-US" altLang="zh-CN" sz="2400" dirty="0">
              <a:latin typeface="华文黑体"/>
              <a:ea typeface="华文黑体"/>
            </a:endParaRPr>
          </a:p>
          <a:p>
            <a:pPr indent="541338"/>
            <a:endParaRPr lang="en-US" altLang="zh-CN" sz="2400" dirty="0" smtClean="0">
              <a:latin typeface="华文黑体"/>
              <a:ea typeface="华文黑体"/>
            </a:endParaRPr>
          </a:p>
          <a:p>
            <a:pPr indent="541338"/>
            <a:r>
              <a:rPr lang="zh-CN" altLang="en-US" sz="2400" dirty="0" smtClean="0">
                <a:latin typeface="华文黑体"/>
                <a:ea typeface="华文黑体"/>
              </a:rPr>
              <a:t>四</a:t>
            </a:r>
            <a:r>
              <a:rPr lang="zh-CN" altLang="en-US" sz="2400" dirty="0">
                <a:latin typeface="华文黑体"/>
                <a:ea typeface="华文黑体"/>
              </a:rPr>
              <a:t>、促销决策</a:t>
            </a:r>
          </a:p>
          <a:p>
            <a:pPr indent="541338"/>
            <a:r>
              <a:rPr lang="zh-CN" altLang="en-US" sz="2400" dirty="0">
                <a:latin typeface="华文黑体"/>
                <a:ea typeface="华文黑体"/>
              </a:rPr>
              <a:t>零售商用来接近顾客的普通促销手段有广告宣传、个人推销、销售促进和公共关系等</a:t>
            </a:r>
            <a:r>
              <a:rPr lang="en-US" altLang="zh-CN" sz="2400" dirty="0" smtClean="0">
                <a:latin typeface="华文黑体"/>
                <a:ea typeface="华文黑体"/>
              </a:rPr>
              <a:t>.</a:t>
            </a:r>
            <a:r>
              <a:rPr lang="zh-CN" altLang="en-US" sz="2400" dirty="0" smtClean="0">
                <a:latin typeface="华文黑体"/>
                <a:ea typeface="华文黑体"/>
              </a:rPr>
              <a:t>他们通过报纸</a:t>
            </a:r>
            <a:r>
              <a:rPr lang="zh-CN" altLang="en-US" sz="2400" dirty="0">
                <a:latin typeface="华文黑体"/>
                <a:ea typeface="华文黑体"/>
              </a:rPr>
              <a:t>、杂志、电台、电视做广告</a:t>
            </a:r>
            <a:r>
              <a:rPr lang="en-US" altLang="zh-CN" sz="2400" dirty="0">
                <a:latin typeface="华文黑体"/>
                <a:ea typeface="华文黑体"/>
              </a:rPr>
              <a:t>.</a:t>
            </a:r>
            <a:r>
              <a:rPr lang="zh-CN" altLang="en-US" sz="2400" dirty="0">
                <a:latin typeface="华文黑体"/>
                <a:ea typeface="华文黑体"/>
              </a:rPr>
              <a:t>个人推销需要受过严格培训的销售人员</a:t>
            </a:r>
            <a:r>
              <a:rPr lang="en-US" altLang="zh-CN" sz="2400" dirty="0">
                <a:latin typeface="华文黑体"/>
                <a:ea typeface="华文黑体"/>
              </a:rPr>
              <a:t>,</a:t>
            </a:r>
            <a:r>
              <a:rPr lang="zh-CN" altLang="en-US" sz="2400" dirty="0" smtClean="0">
                <a:latin typeface="华文黑体"/>
                <a:ea typeface="华文黑体"/>
              </a:rPr>
              <a:t>他们懂得如何接待顾客</a:t>
            </a:r>
            <a:r>
              <a:rPr lang="zh-CN" altLang="en-US" sz="2400" dirty="0">
                <a:latin typeface="华文黑体"/>
                <a:ea typeface="华文黑体"/>
              </a:rPr>
              <a:t>、满足顾客的需要、处理投诉等</a:t>
            </a:r>
            <a:r>
              <a:rPr lang="en-US" altLang="zh-CN" sz="2400" dirty="0">
                <a:latin typeface="华文黑体"/>
                <a:ea typeface="华文黑体"/>
              </a:rPr>
              <a:t>.</a:t>
            </a:r>
            <a:r>
              <a:rPr lang="zh-CN" altLang="en-US" sz="2400" dirty="0">
                <a:latin typeface="华文黑体"/>
                <a:ea typeface="华文黑体"/>
              </a:rPr>
              <a:t>销售促进包括店内展示、展览、竞赛、访问</a:t>
            </a:r>
            <a:r>
              <a:rPr lang="zh-CN" altLang="en-US" sz="2400" dirty="0" smtClean="0">
                <a:latin typeface="华文黑体"/>
                <a:ea typeface="华文黑体"/>
              </a:rPr>
              <a:t>著名</a:t>
            </a:r>
            <a:r>
              <a:rPr lang="zh-CN" altLang="en-US" sz="2400" dirty="0">
                <a:latin typeface="华文黑体"/>
                <a:ea typeface="华文黑体"/>
              </a:rPr>
              <a:t>人士等</a:t>
            </a:r>
            <a:r>
              <a:rPr lang="en-US" altLang="zh-CN" sz="2400" dirty="0">
                <a:latin typeface="华文黑体"/>
                <a:ea typeface="华文黑体"/>
              </a:rPr>
              <a:t>.</a:t>
            </a:r>
            <a:r>
              <a:rPr lang="zh-CN" altLang="en-US" sz="2400" dirty="0">
                <a:latin typeface="华文黑体"/>
                <a:ea typeface="华文黑体"/>
              </a:rPr>
              <a:t>公共关系活动如举行新闻发布会、演讲、新店开张仪式</a:t>
            </a:r>
            <a:r>
              <a:rPr lang="en-US" altLang="zh-CN" sz="2400" dirty="0">
                <a:latin typeface="华文黑体"/>
                <a:ea typeface="华文黑体"/>
              </a:rPr>
              <a:t>,</a:t>
            </a:r>
            <a:r>
              <a:rPr lang="zh-CN" altLang="en-US" sz="2400" dirty="0">
                <a:latin typeface="华文黑体"/>
                <a:ea typeface="华文黑体"/>
              </a:rPr>
              <a:t>开办特殊纪念日</a:t>
            </a:r>
            <a:r>
              <a:rPr lang="en-US" altLang="zh-CN" sz="2400" dirty="0">
                <a:latin typeface="华文黑体"/>
                <a:ea typeface="华文黑体"/>
              </a:rPr>
              <a:t>,</a:t>
            </a:r>
            <a:r>
              <a:rPr lang="zh-CN" altLang="en-US" sz="2400" dirty="0" smtClean="0">
                <a:latin typeface="华文黑体"/>
                <a:ea typeface="华文黑体"/>
              </a:rPr>
              <a:t>刊发业务通讯</a:t>
            </a:r>
            <a:r>
              <a:rPr lang="zh-CN" altLang="en-US" sz="2400" dirty="0">
                <a:latin typeface="华文黑体"/>
                <a:ea typeface="华文黑体"/>
              </a:rPr>
              <a:t>、杂志以及提供公众服务活动等</a:t>
            </a:r>
            <a:r>
              <a:rPr lang="en-US" altLang="zh-CN" sz="2400" dirty="0">
                <a:latin typeface="华文黑体"/>
                <a:ea typeface="华文黑体"/>
              </a:rPr>
              <a:t>.</a:t>
            </a:r>
            <a:r>
              <a:rPr lang="zh-CN" altLang="en-US" sz="2400" dirty="0">
                <a:latin typeface="华文黑体"/>
                <a:ea typeface="华文黑体"/>
              </a:rPr>
              <a:t>这些都是零售商可采取的方式</a:t>
            </a:r>
            <a:r>
              <a:rPr lang="en-US" altLang="zh-CN" sz="2400" dirty="0">
                <a:latin typeface="华文黑体"/>
                <a:ea typeface="华文黑体"/>
              </a:rPr>
              <a:t>.</a:t>
            </a:r>
          </a:p>
        </p:txBody>
      </p:sp>
    </p:spTree>
    <p:extLst>
      <p:ext uri="{BB962C8B-B14F-4D97-AF65-F5344CB8AC3E}">
        <p14:creationId xmlns:p14="http://schemas.microsoft.com/office/powerpoint/2010/main" val="1829181531"/>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3057247"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零售商营销决策</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287870" y="707404"/>
            <a:ext cx="8754532" cy="3785652"/>
          </a:xfrm>
          <a:prstGeom prst="rect">
            <a:avLst/>
          </a:prstGeom>
          <a:noFill/>
        </p:spPr>
        <p:txBody>
          <a:bodyPr wrap="square" rtlCol="0">
            <a:spAutoFit/>
          </a:bodyPr>
          <a:lstStyle/>
          <a:p>
            <a:pPr indent="541338"/>
            <a:r>
              <a:rPr lang="zh-CN" altLang="en-US" sz="2400" dirty="0" smtClean="0">
                <a:latin typeface="华文黑体"/>
                <a:ea typeface="华文黑体"/>
              </a:rPr>
              <a:t>零售商面临</a:t>
            </a:r>
            <a:r>
              <a:rPr lang="zh-CN" altLang="en-US" sz="2400" dirty="0">
                <a:latin typeface="华文黑体"/>
                <a:ea typeface="华文黑体"/>
              </a:rPr>
              <a:t>的主要营销决策问题包括</a:t>
            </a:r>
            <a:r>
              <a:rPr lang="zh-CN" altLang="en-US" sz="2400" dirty="0" smtClean="0">
                <a:latin typeface="华文黑体"/>
                <a:ea typeface="华文黑体"/>
              </a:rPr>
              <a:t>目标</a:t>
            </a:r>
            <a:r>
              <a:rPr lang="zh-CN" altLang="en-US" sz="2400" dirty="0">
                <a:latin typeface="华文黑体"/>
                <a:ea typeface="华文黑体"/>
              </a:rPr>
              <a:t>市场及定位决策、产品编排与服务决策、价格决策、促销决策以及地点决策</a:t>
            </a:r>
            <a:r>
              <a:rPr lang="en-US" altLang="zh-CN" sz="2400" dirty="0" smtClean="0">
                <a:latin typeface="华文黑体"/>
                <a:ea typeface="华文黑体"/>
              </a:rPr>
              <a:t>.</a:t>
            </a:r>
            <a:endParaRPr lang="en-US" altLang="zh-CN" sz="2400" dirty="0">
              <a:latin typeface="华文黑体"/>
              <a:ea typeface="华文黑体"/>
            </a:endParaRPr>
          </a:p>
          <a:p>
            <a:endParaRPr lang="en-US" altLang="zh-CN" sz="2400" dirty="0" smtClean="0">
              <a:latin typeface="华文黑体"/>
              <a:ea typeface="华文黑体"/>
            </a:endParaRPr>
          </a:p>
          <a:p>
            <a:r>
              <a:rPr lang="zh-CN" altLang="en-US" sz="2400" dirty="0" smtClean="0">
                <a:latin typeface="华文黑体"/>
                <a:ea typeface="华文黑体"/>
              </a:rPr>
              <a:t>五</a:t>
            </a:r>
            <a:r>
              <a:rPr lang="zh-CN" altLang="en-US" sz="2400" dirty="0">
                <a:latin typeface="华文黑体"/>
                <a:ea typeface="华文黑体"/>
              </a:rPr>
              <a:t>、地点决策</a:t>
            </a:r>
          </a:p>
          <a:p>
            <a:pPr indent="541338"/>
            <a:r>
              <a:rPr lang="zh-CN" altLang="en-US" sz="2400" dirty="0">
                <a:latin typeface="华文黑体"/>
                <a:ea typeface="华文黑体"/>
              </a:rPr>
              <a:t>地点十分重要</a:t>
            </a:r>
            <a:r>
              <a:rPr lang="en-US" altLang="zh-CN" sz="2400" dirty="0">
                <a:latin typeface="华文黑体"/>
                <a:ea typeface="华文黑体"/>
              </a:rPr>
              <a:t>,</a:t>
            </a:r>
            <a:r>
              <a:rPr lang="zh-CN" altLang="en-US" sz="2400" dirty="0">
                <a:latin typeface="华文黑体"/>
                <a:ea typeface="华文黑体"/>
              </a:rPr>
              <a:t>零售商常常强调说成功的零售商需要三个要素</a:t>
            </a:r>
            <a:r>
              <a:rPr lang="en-US" altLang="zh-CN" sz="2400" dirty="0">
                <a:latin typeface="华文黑体"/>
                <a:ea typeface="华文黑体"/>
              </a:rPr>
              <a:t>,</a:t>
            </a:r>
            <a:r>
              <a:rPr lang="zh-CN" altLang="en-US" sz="2400" dirty="0">
                <a:latin typeface="华文黑体"/>
                <a:ea typeface="华文黑体"/>
              </a:rPr>
              <a:t>即地点</a:t>
            </a:r>
            <a:r>
              <a:rPr lang="en-US" altLang="zh-CN" sz="2400" dirty="0">
                <a:latin typeface="华文黑体"/>
                <a:ea typeface="华文黑体"/>
              </a:rPr>
              <a:t>,</a:t>
            </a:r>
            <a:r>
              <a:rPr lang="zh-CN" altLang="en-US" sz="2400" dirty="0">
                <a:latin typeface="华文黑体"/>
                <a:ea typeface="华文黑体"/>
              </a:rPr>
              <a:t>地点</a:t>
            </a:r>
            <a:r>
              <a:rPr lang="en-US" altLang="zh-CN" sz="2400" dirty="0">
                <a:latin typeface="华文黑体"/>
                <a:ea typeface="华文黑体"/>
              </a:rPr>
              <a:t>,</a:t>
            </a:r>
            <a:r>
              <a:rPr lang="zh-CN" altLang="en-US" sz="2400" dirty="0">
                <a:latin typeface="华文黑体"/>
                <a:ea typeface="华文黑体"/>
              </a:rPr>
              <a:t>还是</a:t>
            </a:r>
            <a:r>
              <a:rPr lang="zh-CN" altLang="en-US" sz="2400" dirty="0" smtClean="0">
                <a:latin typeface="华文黑体"/>
                <a:ea typeface="华文黑体"/>
              </a:rPr>
              <a:t>地点</a:t>
            </a:r>
            <a:r>
              <a:rPr lang="en-US" altLang="zh-CN" sz="2400" dirty="0">
                <a:latin typeface="华文黑体"/>
                <a:ea typeface="华文黑体"/>
              </a:rPr>
              <a:t>.</a:t>
            </a:r>
            <a:r>
              <a:rPr lang="zh-CN" altLang="en-US" sz="2400" dirty="0">
                <a:latin typeface="华文黑体"/>
                <a:ea typeface="华文黑体"/>
              </a:rPr>
              <a:t>零售商的地点是吸引顾客能力的关键</a:t>
            </a:r>
            <a:r>
              <a:rPr lang="en-US" altLang="zh-CN" sz="2400" dirty="0">
                <a:latin typeface="华文黑体"/>
                <a:ea typeface="华文黑体"/>
              </a:rPr>
              <a:t>,</a:t>
            </a:r>
            <a:r>
              <a:rPr lang="zh-CN" altLang="en-US" sz="2400" dirty="0">
                <a:latin typeface="华文黑体"/>
                <a:ea typeface="华文黑体"/>
              </a:rPr>
              <a:t>而且建造或租赁设施的成本对零售</a:t>
            </a:r>
            <a:r>
              <a:rPr lang="zh-CN" altLang="en-US" sz="2400" dirty="0" smtClean="0">
                <a:latin typeface="华文黑体"/>
                <a:ea typeface="华文黑体"/>
              </a:rPr>
              <a:t>商的利润有极大影响</a:t>
            </a:r>
            <a:r>
              <a:rPr lang="en-US" altLang="zh-CN" sz="2400" dirty="0">
                <a:latin typeface="华文黑体"/>
                <a:ea typeface="华文黑体"/>
              </a:rPr>
              <a:t>.</a:t>
            </a:r>
            <a:r>
              <a:rPr lang="zh-CN" altLang="en-US" sz="2400" dirty="0">
                <a:latin typeface="华文黑体"/>
                <a:ea typeface="华文黑体"/>
              </a:rPr>
              <a:t>这样</a:t>
            </a:r>
            <a:r>
              <a:rPr lang="en-US" altLang="zh-CN" sz="2400" dirty="0">
                <a:latin typeface="华文黑体"/>
                <a:ea typeface="华文黑体"/>
              </a:rPr>
              <a:t>,</a:t>
            </a:r>
            <a:r>
              <a:rPr lang="zh-CN" altLang="en-US" sz="2400" dirty="0">
                <a:latin typeface="华文黑体"/>
                <a:ea typeface="华文黑体"/>
              </a:rPr>
              <a:t>地点决策就成为零售商最重要的决策之一</a:t>
            </a:r>
            <a:r>
              <a:rPr lang="en-US" altLang="zh-CN" sz="2400" dirty="0">
                <a:latin typeface="华文黑体"/>
                <a:ea typeface="华文黑体"/>
              </a:rPr>
              <a:t>.</a:t>
            </a:r>
            <a:r>
              <a:rPr lang="zh-CN" altLang="en-US" sz="2400" dirty="0">
                <a:latin typeface="华文黑体"/>
                <a:ea typeface="华文黑体"/>
              </a:rPr>
              <a:t>小零售商</a:t>
            </a:r>
            <a:r>
              <a:rPr lang="zh-CN" altLang="en-US" sz="2400" dirty="0" smtClean="0">
                <a:latin typeface="华文黑体"/>
                <a:ea typeface="华文黑体"/>
              </a:rPr>
              <a:t>不得不选择他们能找</a:t>
            </a:r>
            <a:r>
              <a:rPr lang="zh-CN" altLang="en-US" sz="2400" dirty="0">
                <a:latin typeface="华文黑体"/>
                <a:ea typeface="华文黑体"/>
              </a:rPr>
              <a:t>到或有支付能力的地点</a:t>
            </a:r>
            <a:r>
              <a:rPr lang="en-US" altLang="zh-CN" sz="2400" dirty="0">
                <a:latin typeface="华文黑体"/>
                <a:ea typeface="华文黑体"/>
              </a:rPr>
              <a:t>.</a:t>
            </a:r>
            <a:r>
              <a:rPr lang="zh-CN" altLang="en-US" sz="2400" dirty="0">
                <a:latin typeface="华文黑体"/>
                <a:ea typeface="华文黑体"/>
              </a:rPr>
              <a:t>大零售商聘请专家</a:t>
            </a:r>
            <a:r>
              <a:rPr lang="en-US" altLang="zh-CN" sz="2400" dirty="0">
                <a:latin typeface="华文黑体"/>
                <a:ea typeface="华文黑体"/>
              </a:rPr>
              <a:t>,</a:t>
            </a:r>
            <a:r>
              <a:rPr lang="zh-CN" altLang="en-US" sz="2400" dirty="0">
                <a:latin typeface="华文黑体"/>
                <a:ea typeface="华文黑体"/>
              </a:rPr>
              <a:t>采用先进方法选择营业地点</a:t>
            </a:r>
            <a:r>
              <a:rPr lang="en-US" altLang="zh-CN" sz="2400" dirty="0">
                <a:latin typeface="华文黑体"/>
                <a:ea typeface="华文黑体"/>
              </a:rPr>
              <a:t>.</a:t>
            </a:r>
          </a:p>
        </p:txBody>
      </p:sp>
    </p:spTree>
    <p:extLst>
      <p:ext uri="{BB962C8B-B14F-4D97-AF65-F5344CB8AC3E}">
        <p14:creationId xmlns:p14="http://schemas.microsoft.com/office/powerpoint/2010/main" val="2141175071"/>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3"/>
          <a:srcRect l="6612" r="7521"/>
          <a:stretch>
            <a:fillRect/>
          </a:stretch>
        </p:blipFill>
        <p:spPr>
          <a:xfrm flipV="1">
            <a:off x="2" y="0"/>
            <a:ext cx="9463311" cy="5359400"/>
          </a:xfrm>
          <a:prstGeom prst="rect">
            <a:avLst/>
          </a:prstGeom>
        </p:spPr>
      </p:pic>
      <p:pic>
        <p:nvPicPr>
          <p:cNvPr id="7" name="图片占位符 31"/>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1682496" y="1371090"/>
            <a:ext cx="1766888" cy="1766888"/>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
        <p:nvSpPr>
          <p:cNvPr id="6" name="矩形 5"/>
          <p:cNvSpPr/>
          <p:nvPr/>
        </p:nvSpPr>
        <p:spPr>
          <a:xfrm>
            <a:off x="3900914" y="1986009"/>
            <a:ext cx="2659702"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批发与批发商</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sp>
        <p:nvSpPr>
          <p:cNvPr id="8" name="矩形 7"/>
          <p:cNvSpPr/>
          <p:nvPr/>
        </p:nvSpPr>
        <p:spPr>
          <a:xfrm>
            <a:off x="4577103" y="604464"/>
            <a:ext cx="1492716" cy="1261884"/>
          </a:xfrm>
          <a:prstGeom prst="rect">
            <a:avLst/>
          </a:prstGeom>
        </p:spPr>
        <p:txBody>
          <a:bodyPr wrap="none">
            <a:spAutoFit/>
          </a:bodyPr>
          <a:lstStyle/>
          <a:p>
            <a:pPr algn="ctr"/>
            <a:endParaRPr lang="en-US" altLang="zh-CN" sz="4400" b="1" dirty="0" smtClean="0">
              <a:solidFill>
                <a:srgbClr val="17695D"/>
              </a:solidFill>
              <a:latin typeface="华文黑体"/>
              <a:ea typeface="华文黑体"/>
            </a:endParaRPr>
          </a:p>
          <a:p>
            <a:pPr algn="ctr"/>
            <a:r>
              <a:rPr lang="zh-CN" altLang="en-US" sz="3200" b="1" spc="300" dirty="0" smtClean="0">
                <a:solidFill>
                  <a:srgbClr val="17695D"/>
                </a:solidFill>
                <a:latin typeface="华文黑体"/>
                <a:ea typeface="华文黑体"/>
                <a:cs typeface="Source Sans Pro ExtraLight"/>
              </a:rPr>
              <a:t>第四节</a:t>
            </a:r>
            <a:endParaRPr lang="en-US" altLang="zh-CN" sz="3200" b="1" spc="300" dirty="0">
              <a:solidFill>
                <a:srgbClr val="17695D"/>
              </a:solidFill>
              <a:latin typeface="华文黑体"/>
              <a:ea typeface="华文黑体"/>
              <a:cs typeface="Source Sans Pro ExtraLight"/>
            </a:endParaRPr>
          </a:p>
        </p:txBody>
      </p:sp>
    </p:spTree>
    <p:extLst>
      <p:ext uri="{BB962C8B-B14F-4D97-AF65-F5344CB8AC3E}">
        <p14:creationId xmlns:p14="http://schemas.microsoft.com/office/powerpoint/2010/main" val="4166968292"/>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14:presetBounceEnd="58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8000">
                                          <p:cBhvr additive="base">
                                            <p:cTn id="7" dur="1500" fill="hold"/>
                                            <p:tgtEl>
                                              <p:spTgt spid="7"/>
                                            </p:tgtEl>
                                            <p:attrNameLst>
                                              <p:attrName>ppt_x</p:attrName>
                                            </p:attrNameLst>
                                          </p:cBhvr>
                                          <p:tavLst>
                                            <p:tav tm="0">
                                              <p:val>
                                                <p:strVal val="1+#ppt_w/2"/>
                                              </p:val>
                                            </p:tav>
                                            <p:tav tm="100000">
                                              <p:val>
                                                <p:strVal val="#ppt_x"/>
                                              </p:val>
                                            </p:tav>
                                          </p:tavLst>
                                        </p:anim>
                                        <p:anim calcmode="lin" valueType="num" p14:bounceEnd="58000">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Choice>
    <mc:Fallback xmlns="">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500" fill="hold"/>
                                            <p:tgtEl>
                                              <p:spTgt spid="7"/>
                                            </p:tgtEl>
                                            <p:attrNameLst>
                                              <p:attrName>ppt_x</p:attrName>
                                            </p:attrNameLst>
                                          </p:cBhvr>
                                          <p:tavLst>
                                            <p:tav tm="0">
                                              <p:val>
                                                <p:strVal val="1+#ppt_w/2"/>
                                              </p:val>
                                            </p:tav>
                                            <p:tav tm="100000">
                                              <p:val>
                                                <p:strVal val="#ppt_x"/>
                                              </p:val>
                                            </p:tav>
                                          </p:tavLst>
                                        </p:anim>
                                        <p:anim calcmode="lin" valueType="num">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59702"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批发与批发商</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287870" y="707404"/>
            <a:ext cx="8754532" cy="3970318"/>
          </a:xfrm>
          <a:prstGeom prst="rect">
            <a:avLst/>
          </a:prstGeom>
          <a:noFill/>
        </p:spPr>
        <p:txBody>
          <a:bodyPr wrap="square" rtlCol="0">
            <a:spAutoFit/>
          </a:bodyPr>
          <a:lstStyle/>
          <a:p>
            <a:r>
              <a:rPr lang="zh-CN" altLang="en-US" sz="2400" dirty="0">
                <a:latin typeface="华文黑体"/>
                <a:ea typeface="华文黑体"/>
              </a:rPr>
              <a:t>一、批发商的作用</a:t>
            </a:r>
          </a:p>
          <a:p>
            <a:pPr indent="541338"/>
            <a:r>
              <a:rPr lang="zh-CN" altLang="en-US" sz="2400" dirty="0">
                <a:latin typeface="华文黑体"/>
                <a:ea typeface="华文黑体"/>
              </a:rPr>
              <a:t>批发包含将货物或服务销售给为了转卖或为实现商业用途而购买产品的人的活动</a:t>
            </a:r>
            <a:r>
              <a:rPr lang="en-US" altLang="zh-CN" sz="2400" dirty="0">
                <a:latin typeface="华文黑体"/>
                <a:ea typeface="华文黑体"/>
              </a:rPr>
              <a:t>.</a:t>
            </a:r>
            <a:r>
              <a:rPr lang="zh-CN" altLang="en-US" sz="2400" dirty="0" smtClean="0">
                <a:latin typeface="华文黑体"/>
                <a:ea typeface="华文黑体"/>
              </a:rPr>
              <a:t>零售面包店将点心售给</a:t>
            </a:r>
            <a:r>
              <a:rPr lang="zh-CN" altLang="en-US" sz="2400" dirty="0">
                <a:latin typeface="华文黑体"/>
                <a:ea typeface="华文黑体"/>
              </a:rPr>
              <a:t>当地的旅馆时</a:t>
            </a:r>
            <a:r>
              <a:rPr lang="en-US" altLang="zh-CN" sz="2400" dirty="0">
                <a:latin typeface="华文黑体"/>
                <a:ea typeface="华文黑体"/>
              </a:rPr>
              <a:t>,</a:t>
            </a:r>
            <a:r>
              <a:rPr lang="zh-CN" altLang="en-US" sz="2400" dirty="0">
                <a:latin typeface="华文黑体"/>
                <a:ea typeface="华文黑体"/>
              </a:rPr>
              <a:t>就是在进行此种批发活动</a:t>
            </a:r>
            <a:r>
              <a:rPr lang="en-US" altLang="zh-CN" sz="2400" dirty="0">
                <a:latin typeface="华文黑体"/>
                <a:ea typeface="华文黑体"/>
              </a:rPr>
              <a:t>.</a:t>
            </a:r>
            <a:r>
              <a:rPr lang="zh-CN" altLang="en-US" sz="2400" dirty="0" smtClean="0">
                <a:latin typeface="华文黑体"/>
                <a:ea typeface="华文黑体"/>
              </a:rPr>
              <a:t>批发商专指从事批发业务的</a:t>
            </a:r>
            <a:r>
              <a:rPr lang="zh-CN" altLang="en-US" sz="2400" dirty="0">
                <a:latin typeface="华文黑体"/>
                <a:ea typeface="华文黑体"/>
              </a:rPr>
              <a:t>公司</a:t>
            </a:r>
            <a:r>
              <a:rPr lang="en-US" altLang="zh-CN" sz="2400" dirty="0">
                <a:latin typeface="华文黑体"/>
                <a:ea typeface="华文黑体"/>
              </a:rPr>
              <a:t>.</a:t>
            </a:r>
          </a:p>
          <a:p>
            <a:pPr indent="541338"/>
            <a:r>
              <a:rPr lang="zh-CN" altLang="en-US" sz="2400" dirty="0">
                <a:latin typeface="华文黑体"/>
                <a:ea typeface="华文黑体"/>
              </a:rPr>
              <a:t>批发商主要直接向生产商进货</a:t>
            </a:r>
            <a:r>
              <a:rPr lang="en-US" altLang="zh-CN" sz="2400" dirty="0">
                <a:latin typeface="华文黑体"/>
                <a:ea typeface="华文黑体"/>
              </a:rPr>
              <a:t>,</a:t>
            </a:r>
            <a:r>
              <a:rPr lang="zh-CN" altLang="en-US" sz="2400" dirty="0">
                <a:latin typeface="华文黑体"/>
                <a:ea typeface="华文黑体"/>
              </a:rPr>
              <a:t>并卖给零售商、工业消费者和其他批发商</a:t>
            </a:r>
            <a:r>
              <a:rPr lang="en-US" altLang="zh-CN" sz="2400" dirty="0">
                <a:latin typeface="华文黑体"/>
                <a:ea typeface="华文黑体"/>
              </a:rPr>
              <a:t>.</a:t>
            </a:r>
            <a:r>
              <a:rPr lang="zh-CN" altLang="en-US" sz="2400" dirty="0">
                <a:latin typeface="华文黑体"/>
                <a:ea typeface="华文黑体"/>
              </a:rPr>
              <a:t>批发商</a:t>
            </a:r>
            <a:r>
              <a:rPr lang="zh-CN" altLang="en-US" sz="2400" dirty="0" smtClean="0">
                <a:latin typeface="华文黑体"/>
                <a:ea typeface="华文黑体"/>
              </a:rPr>
              <a:t>存在的原因是什么呢</a:t>
            </a:r>
            <a:r>
              <a:rPr lang="en-US" altLang="zh-CN" sz="2400" dirty="0">
                <a:latin typeface="华文黑体"/>
                <a:ea typeface="华文黑体"/>
              </a:rPr>
              <a:t>? </a:t>
            </a:r>
            <a:r>
              <a:rPr lang="zh-CN" altLang="en-US" sz="2400" dirty="0">
                <a:latin typeface="华文黑体"/>
                <a:ea typeface="华文黑体"/>
              </a:rPr>
              <a:t>比如</a:t>
            </a:r>
            <a:r>
              <a:rPr lang="en-US" altLang="zh-CN" sz="2400" dirty="0">
                <a:latin typeface="华文黑体"/>
                <a:ea typeface="华文黑体"/>
              </a:rPr>
              <a:t>,</a:t>
            </a:r>
            <a:r>
              <a:rPr lang="zh-CN" altLang="en-US" sz="2400" dirty="0">
                <a:latin typeface="华文黑体"/>
                <a:ea typeface="华文黑体"/>
              </a:rPr>
              <a:t>一家生产商为什么将产品卖给批发商</a:t>
            </a:r>
            <a:r>
              <a:rPr lang="en-US" altLang="zh-CN" sz="2400" dirty="0">
                <a:latin typeface="华文黑体"/>
                <a:ea typeface="华文黑体"/>
              </a:rPr>
              <a:t>,</a:t>
            </a:r>
            <a:r>
              <a:rPr lang="zh-CN" altLang="en-US" sz="2400" dirty="0" smtClean="0">
                <a:latin typeface="华文黑体"/>
                <a:ea typeface="华文黑体"/>
              </a:rPr>
              <a:t>而不直接销售给零售商或消费者</a:t>
            </a:r>
            <a:r>
              <a:rPr lang="en-US" altLang="zh-CN" sz="2400" dirty="0">
                <a:latin typeface="华文黑体"/>
                <a:ea typeface="华文黑体"/>
              </a:rPr>
              <a:t>? </a:t>
            </a:r>
            <a:r>
              <a:rPr lang="zh-CN" altLang="en-US" sz="2400" dirty="0">
                <a:latin typeface="华文黑体"/>
                <a:ea typeface="华文黑体"/>
              </a:rPr>
              <a:t>道理很简单</a:t>
            </a:r>
            <a:r>
              <a:rPr lang="en-US" altLang="zh-CN" sz="2400" dirty="0">
                <a:latin typeface="华文黑体"/>
                <a:ea typeface="华文黑体"/>
              </a:rPr>
              <a:t>,</a:t>
            </a:r>
            <a:r>
              <a:rPr lang="zh-CN" altLang="en-US" sz="2400" dirty="0">
                <a:latin typeface="华文黑体"/>
                <a:ea typeface="华文黑体"/>
              </a:rPr>
              <a:t>因为批发商能在以下几个方面发挥作用</a:t>
            </a:r>
            <a:r>
              <a:rPr lang="en-US" altLang="zh-CN" sz="2400" dirty="0" smtClean="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smtClean="0">
                <a:latin typeface="华文黑体"/>
                <a:ea typeface="华文黑体"/>
              </a:rPr>
              <a:t>销售与促销</a:t>
            </a:r>
            <a:r>
              <a:rPr lang="en-US" altLang="zh-CN" sz="2000" dirty="0" smtClean="0">
                <a:latin typeface="华文黑体"/>
                <a:ea typeface="华文黑体"/>
              </a:rPr>
              <a:t>       (</a:t>
            </a:r>
            <a:r>
              <a:rPr lang="zh-CN" altLang="en-US" sz="2000" dirty="0">
                <a:latin typeface="华文黑体"/>
                <a:ea typeface="华文黑体"/>
              </a:rPr>
              <a:t>二</a:t>
            </a:r>
            <a:r>
              <a:rPr lang="en-US" altLang="zh-CN" sz="2000" dirty="0">
                <a:latin typeface="华文黑体"/>
                <a:ea typeface="华文黑体"/>
              </a:rPr>
              <a:t>)</a:t>
            </a:r>
            <a:r>
              <a:rPr lang="zh-CN" altLang="en-US" sz="2000" dirty="0">
                <a:latin typeface="华文黑体"/>
                <a:ea typeface="华文黑体"/>
              </a:rPr>
              <a:t>购买或编排</a:t>
            </a:r>
            <a:r>
              <a:rPr lang="zh-CN" altLang="en-US" sz="2000" dirty="0" smtClean="0">
                <a:latin typeface="华文黑体"/>
                <a:ea typeface="华文黑体"/>
              </a:rPr>
              <a:t>商品</a:t>
            </a:r>
            <a:r>
              <a:rPr lang="en-US" altLang="zh-CN" sz="2000" dirty="0" smtClean="0">
                <a:latin typeface="华文黑体"/>
                <a:ea typeface="华文黑体"/>
              </a:rPr>
              <a:t>        </a:t>
            </a:r>
            <a:r>
              <a:rPr lang="en-US" altLang="ja-JP" sz="2000" dirty="0" smtClean="0">
                <a:latin typeface="华文黑体"/>
                <a:ea typeface="华文黑体"/>
              </a:rPr>
              <a:t>(</a:t>
            </a:r>
            <a:r>
              <a:rPr lang="ja-JP" altLang="en-US" sz="2000" dirty="0">
                <a:latin typeface="华文黑体"/>
                <a:ea typeface="华文黑体"/>
              </a:rPr>
              <a:t>三</a:t>
            </a:r>
            <a:r>
              <a:rPr lang="en-US" altLang="ja-JP" sz="2000" dirty="0">
                <a:latin typeface="华文黑体"/>
                <a:ea typeface="华文黑体"/>
              </a:rPr>
              <a:t>)</a:t>
            </a:r>
            <a:r>
              <a:rPr lang="ja-JP" altLang="en-US" sz="2000" dirty="0" smtClean="0">
                <a:latin typeface="华文黑体"/>
                <a:ea typeface="华文黑体"/>
              </a:rPr>
              <a:t>分装</a:t>
            </a:r>
            <a:endParaRPr lang="en-US" altLang="ja-JP" sz="2000" dirty="0" smtClean="0">
              <a:latin typeface="华文黑体"/>
              <a:ea typeface="华文黑体"/>
            </a:endParaRPr>
          </a:p>
          <a:p>
            <a:pPr indent="541338"/>
            <a:r>
              <a:rPr lang="en-US" altLang="zh-TW" sz="2000" dirty="0" smtClean="0">
                <a:latin typeface="华文黑体"/>
                <a:ea typeface="华文黑体"/>
              </a:rPr>
              <a:t>(</a:t>
            </a:r>
            <a:r>
              <a:rPr lang="zh-TW" altLang="en-US" sz="2000" dirty="0">
                <a:latin typeface="华文黑体"/>
                <a:ea typeface="华文黑体"/>
              </a:rPr>
              <a:t>四</a:t>
            </a:r>
            <a:r>
              <a:rPr lang="en-US" altLang="zh-TW" sz="2000" dirty="0">
                <a:latin typeface="华文黑体"/>
                <a:ea typeface="华文黑体"/>
              </a:rPr>
              <a:t>)</a:t>
            </a:r>
            <a:r>
              <a:rPr lang="zh-TW" altLang="en-US" sz="2000" dirty="0" smtClean="0">
                <a:latin typeface="华文黑体"/>
                <a:ea typeface="华文黑体"/>
              </a:rPr>
              <a:t>仓储</a:t>
            </a:r>
            <a:r>
              <a:rPr lang="en-US" altLang="zh-TW" sz="2000" dirty="0" smtClean="0">
                <a:latin typeface="华文黑体"/>
                <a:ea typeface="华文黑体"/>
              </a:rPr>
              <a:t>                   (</a:t>
            </a:r>
            <a:r>
              <a:rPr lang="zh-TW" altLang="en-US" sz="2000" dirty="0">
                <a:latin typeface="华文黑体"/>
                <a:ea typeface="华文黑体"/>
              </a:rPr>
              <a:t>五</a:t>
            </a:r>
            <a:r>
              <a:rPr lang="en-US" altLang="zh-TW" sz="2000" dirty="0">
                <a:latin typeface="华文黑体"/>
                <a:ea typeface="华文黑体"/>
              </a:rPr>
              <a:t>)</a:t>
            </a:r>
            <a:r>
              <a:rPr lang="zh-TW" altLang="en-US" sz="2000" dirty="0" smtClean="0">
                <a:latin typeface="华文黑体"/>
                <a:ea typeface="华文黑体"/>
              </a:rPr>
              <a:t>运输</a:t>
            </a:r>
            <a:r>
              <a:rPr lang="en-US" altLang="zh-TW" sz="2000" dirty="0">
                <a:latin typeface="华文黑体"/>
                <a:ea typeface="华文黑体"/>
              </a:rPr>
              <a:t> </a:t>
            </a:r>
            <a:r>
              <a:rPr lang="en-US" altLang="zh-TW" sz="2000" dirty="0" smtClean="0">
                <a:latin typeface="华文黑体"/>
                <a:ea typeface="华文黑体"/>
              </a:rPr>
              <a:t>                           (</a:t>
            </a:r>
            <a:r>
              <a:rPr lang="zh-TW" altLang="en-US" sz="2000" dirty="0">
                <a:latin typeface="华文黑体"/>
                <a:ea typeface="华文黑体"/>
              </a:rPr>
              <a:t>六</a:t>
            </a:r>
            <a:r>
              <a:rPr lang="en-US" altLang="zh-TW" sz="2000" dirty="0">
                <a:latin typeface="华文黑体"/>
                <a:ea typeface="华文黑体"/>
              </a:rPr>
              <a:t>)</a:t>
            </a:r>
            <a:r>
              <a:rPr lang="zh-TW" altLang="en-US" sz="2000" dirty="0" smtClean="0">
                <a:latin typeface="华文黑体"/>
                <a:ea typeface="华文黑体"/>
              </a:rPr>
              <a:t>融资</a:t>
            </a:r>
            <a:endParaRPr lang="en-US" altLang="zh-TW" sz="2000" dirty="0" smtClean="0">
              <a:latin typeface="华文黑体"/>
              <a:ea typeface="华文黑体"/>
            </a:endParaRPr>
          </a:p>
          <a:p>
            <a:pPr indent="541338"/>
            <a:r>
              <a:rPr lang="en-US" altLang="zh-CN" sz="2000" dirty="0" smtClean="0">
                <a:latin typeface="华文黑体"/>
                <a:ea typeface="华文黑体"/>
              </a:rPr>
              <a:t>(</a:t>
            </a:r>
            <a:r>
              <a:rPr lang="zh-CN" altLang="en-US" sz="2000" dirty="0">
                <a:latin typeface="华文黑体"/>
                <a:ea typeface="华文黑体"/>
              </a:rPr>
              <a:t>七</a:t>
            </a:r>
            <a:r>
              <a:rPr lang="en-US" altLang="zh-CN" sz="2000" dirty="0">
                <a:latin typeface="华文黑体"/>
                <a:ea typeface="华文黑体"/>
              </a:rPr>
              <a:t>)</a:t>
            </a:r>
            <a:r>
              <a:rPr lang="zh-CN" altLang="en-US" sz="2000" dirty="0" smtClean="0">
                <a:latin typeface="华文黑体"/>
                <a:ea typeface="华文黑体"/>
              </a:rPr>
              <a:t>承担风险</a:t>
            </a:r>
            <a:r>
              <a:rPr lang="en-US" altLang="zh-CN" sz="2000" dirty="0" smtClean="0">
                <a:latin typeface="华文黑体"/>
                <a:ea typeface="华文黑体"/>
              </a:rPr>
              <a:t>           (</a:t>
            </a:r>
            <a:r>
              <a:rPr lang="zh-CN" altLang="en-US" sz="2000" dirty="0">
                <a:latin typeface="华文黑体"/>
                <a:ea typeface="华文黑体"/>
              </a:rPr>
              <a:t>八</a:t>
            </a:r>
            <a:r>
              <a:rPr lang="en-US" altLang="zh-CN" sz="2000" dirty="0">
                <a:latin typeface="华文黑体"/>
                <a:ea typeface="华文黑体"/>
              </a:rPr>
              <a:t>)</a:t>
            </a:r>
            <a:r>
              <a:rPr lang="zh-CN" altLang="en-US" sz="2000" dirty="0">
                <a:latin typeface="华文黑体"/>
                <a:ea typeface="华文黑体"/>
              </a:rPr>
              <a:t>市场信</a:t>
            </a:r>
            <a:r>
              <a:rPr lang="zh-CN" altLang="en-US" sz="2000" dirty="0" smtClean="0">
                <a:latin typeface="华文黑体"/>
                <a:ea typeface="华文黑体"/>
              </a:rPr>
              <a:t>息</a:t>
            </a:r>
            <a:r>
              <a:rPr lang="en-US" altLang="zh-CN" sz="2000" dirty="0" smtClean="0">
                <a:latin typeface="华文黑体"/>
                <a:ea typeface="华文黑体"/>
              </a:rPr>
              <a:t>                    (</a:t>
            </a:r>
            <a:r>
              <a:rPr lang="zh-CN" altLang="en-US" sz="2000" dirty="0">
                <a:latin typeface="华文黑体"/>
                <a:ea typeface="华文黑体"/>
              </a:rPr>
              <a:t>九</a:t>
            </a:r>
            <a:r>
              <a:rPr lang="en-US" altLang="zh-CN" sz="2000" dirty="0">
                <a:latin typeface="华文黑体"/>
                <a:ea typeface="华文黑体"/>
              </a:rPr>
              <a:t>)</a:t>
            </a:r>
            <a:r>
              <a:rPr lang="zh-CN" altLang="en-US" sz="2000" dirty="0">
                <a:latin typeface="华文黑体"/>
                <a:ea typeface="华文黑体"/>
              </a:rPr>
              <a:t>管理服务和咨询</a:t>
            </a:r>
            <a:endParaRPr lang="en-US" altLang="zh-CN" sz="2000" dirty="0">
              <a:latin typeface="华文黑体"/>
              <a:ea typeface="华文黑体"/>
            </a:endParaRPr>
          </a:p>
        </p:txBody>
      </p:sp>
    </p:spTree>
    <p:extLst>
      <p:ext uri="{BB962C8B-B14F-4D97-AF65-F5344CB8AC3E}">
        <p14:creationId xmlns:p14="http://schemas.microsoft.com/office/powerpoint/2010/main" val="3959632591"/>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59702"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批发与批发商</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287870" y="707404"/>
            <a:ext cx="8754532" cy="1200328"/>
          </a:xfrm>
          <a:prstGeom prst="rect">
            <a:avLst/>
          </a:prstGeom>
          <a:noFill/>
        </p:spPr>
        <p:txBody>
          <a:bodyPr wrap="square" rtlCol="0">
            <a:spAutoFit/>
          </a:bodyPr>
          <a:lstStyle/>
          <a:p>
            <a:r>
              <a:rPr lang="zh-CN" altLang="en-US" sz="2400" dirty="0">
                <a:latin typeface="华文黑体"/>
                <a:ea typeface="华文黑体"/>
              </a:rPr>
              <a:t>二、批发商类型</a:t>
            </a:r>
          </a:p>
          <a:p>
            <a:pPr indent="541338"/>
            <a:r>
              <a:rPr lang="zh-CN" altLang="en-US" sz="2400" dirty="0">
                <a:latin typeface="华文黑体"/>
                <a:ea typeface="华文黑体"/>
              </a:rPr>
              <a:t>批发商可分为三大类</a:t>
            </a:r>
            <a:r>
              <a:rPr lang="en-US" altLang="zh-CN" sz="2400" dirty="0">
                <a:latin typeface="华文黑体"/>
                <a:ea typeface="华文黑体"/>
              </a:rPr>
              <a:t>:</a:t>
            </a:r>
            <a:r>
              <a:rPr lang="zh-CN" altLang="en-US" sz="2400" dirty="0">
                <a:latin typeface="华文黑体"/>
                <a:ea typeface="华文黑体"/>
              </a:rPr>
              <a:t>商业批发商、</a:t>
            </a:r>
            <a:r>
              <a:rPr lang="zh-CN" altLang="en-US" sz="2400" dirty="0" smtClean="0">
                <a:latin typeface="华文黑体"/>
                <a:ea typeface="华文黑体"/>
              </a:rPr>
              <a:t>经纪人与代理商以及制造商销售分店与销售办事</a:t>
            </a:r>
            <a:r>
              <a:rPr lang="zh-TW" altLang="en-US" sz="2400" dirty="0" smtClean="0">
                <a:latin typeface="华文黑体"/>
                <a:ea typeface="华文黑体"/>
              </a:rPr>
              <a:t>处</a:t>
            </a:r>
            <a:r>
              <a:rPr lang="en-US" altLang="zh-TW" sz="2400" dirty="0" smtClean="0">
                <a:latin typeface="华文黑体"/>
                <a:ea typeface="华文黑体"/>
              </a:rPr>
              <a:t>.</a:t>
            </a:r>
            <a:endParaRPr lang="en-US" altLang="zh-CN" sz="2000" dirty="0">
              <a:latin typeface="华文黑体"/>
              <a:ea typeface="华文黑体"/>
            </a:endParaRPr>
          </a:p>
        </p:txBody>
      </p:sp>
      <p:pic>
        <p:nvPicPr>
          <p:cNvPr id="2" name="图片 1" descr="屏幕快照 2017-12-18 下午12.29.00.png"/>
          <p:cNvPicPr>
            <a:picLocks noChangeAspect="1"/>
          </p:cNvPicPr>
          <p:nvPr/>
        </p:nvPicPr>
        <p:blipFill rotWithShape="1">
          <a:blip r:embed="rId4">
            <a:extLst>
              <a:ext uri="{28A0092B-C50C-407E-A947-70E740481C1C}">
                <a14:useLocalDpi xmlns:a14="http://schemas.microsoft.com/office/drawing/2010/main" val="0"/>
              </a:ext>
            </a:extLst>
          </a:blip>
          <a:srcRect l="22018" t="39494" r="28219" b="23539"/>
          <a:stretch/>
        </p:blipFill>
        <p:spPr>
          <a:xfrm>
            <a:off x="1371599" y="1964266"/>
            <a:ext cx="6011333" cy="2790977"/>
          </a:xfrm>
          <a:prstGeom prst="rect">
            <a:avLst/>
          </a:prstGeom>
        </p:spPr>
      </p:pic>
    </p:spTree>
    <p:extLst>
      <p:ext uri="{BB962C8B-B14F-4D97-AF65-F5344CB8AC3E}">
        <p14:creationId xmlns:p14="http://schemas.microsoft.com/office/powerpoint/2010/main" val="2665404022"/>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59702"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批发与批发商</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287870" y="707404"/>
            <a:ext cx="8754532" cy="1200328"/>
          </a:xfrm>
          <a:prstGeom prst="rect">
            <a:avLst/>
          </a:prstGeom>
          <a:noFill/>
        </p:spPr>
        <p:txBody>
          <a:bodyPr wrap="square" rtlCol="0">
            <a:spAutoFit/>
          </a:bodyPr>
          <a:lstStyle/>
          <a:p>
            <a:r>
              <a:rPr lang="zh-CN" altLang="en-US" sz="2400" dirty="0" smtClean="0">
                <a:latin typeface="华文黑体"/>
                <a:ea typeface="华文黑体"/>
              </a:rPr>
              <a:t>二、批发商的类型</a:t>
            </a:r>
            <a:endParaRPr lang="en-US" altLang="zh-CN" sz="2400" dirty="0" smtClean="0">
              <a:latin typeface="华文黑体"/>
              <a:ea typeface="华文黑体"/>
            </a:endParaRPr>
          </a:p>
          <a:p>
            <a:pPr indent="541338"/>
            <a:r>
              <a:rPr lang="zh-CN" altLang="en-US" sz="2400" dirty="0">
                <a:latin typeface="华文黑体"/>
                <a:ea typeface="华文黑体"/>
              </a:rPr>
              <a:t>批发商可分为三大类</a:t>
            </a:r>
            <a:r>
              <a:rPr lang="en-US" altLang="zh-CN" sz="2400" dirty="0">
                <a:latin typeface="华文黑体"/>
                <a:ea typeface="华文黑体"/>
              </a:rPr>
              <a:t>:</a:t>
            </a:r>
            <a:r>
              <a:rPr lang="zh-CN" altLang="en-US" sz="2400" dirty="0">
                <a:latin typeface="华文黑体"/>
                <a:ea typeface="华文黑体"/>
              </a:rPr>
              <a:t>商业批发商、</a:t>
            </a:r>
            <a:r>
              <a:rPr lang="zh-CN" altLang="en-US" sz="2400" dirty="0" smtClean="0">
                <a:latin typeface="华文黑体"/>
                <a:ea typeface="华文黑体"/>
              </a:rPr>
              <a:t>经纪人与代理商以及制造商销售分店与销售办事</a:t>
            </a:r>
            <a:r>
              <a:rPr lang="zh-TW" altLang="en-US" sz="2400" dirty="0" smtClean="0">
                <a:latin typeface="华文黑体"/>
                <a:ea typeface="华文黑体"/>
              </a:rPr>
              <a:t>处</a:t>
            </a:r>
            <a:r>
              <a:rPr lang="en-US" altLang="zh-TW" sz="2400" dirty="0">
                <a:latin typeface="华文黑体"/>
                <a:ea typeface="华文黑体"/>
              </a:rPr>
              <a:t>.</a:t>
            </a:r>
            <a:endParaRPr lang="en-US" altLang="zh-CN" sz="2400" dirty="0">
              <a:latin typeface="华文黑体"/>
              <a:ea typeface="华文黑体"/>
            </a:endParaRPr>
          </a:p>
        </p:txBody>
      </p:sp>
      <p:pic>
        <p:nvPicPr>
          <p:cNvPr id="2" name="图片 1" descr="屏幕快照 2017-12-18 下午8.13.39.png"/>
          <p:cNvPicPr>
            <a:picLocks noChangeAspect="1"/>
          </p:cNvPicPr>
          <p:nvPr/>
        </p:nvPicPr>
        <p:blipFill rotWithShape="1">
          <a:blip r:embed="rId4">
            <a:extLst>
              <a:ext uri="{28A0092B-C50C-407E-A947-70E740481C1C}">
                <a14:useLocalDpi xmlns:a14="http://schemas.microsoft.com/office/drawing/2010/main" val="0"/>
              </a:ext>
            </a:extLst>
          </a:blip>
          <a:srcRect l="12540" t="45181" r="37895" b="17688"/>
          <a:stretch/>
        </p:blipFill>
        <p:spPr>
          <a:xfrm>
            <a:off x="1422399" y="2015066"/>
            <a:ext cx="5858934" cy="2743201"/>
          </a:xfrm>
          <a:prstGeom prst="rect">
            <a:avLst/>
          </a:prstGeom>
        </p:spPr>
      </p:pic>
    </p:spTree>
    <p:extLst>
      <p:ext uri="{BB962C8B-B14F-4D97-AF65-F5344CB8AC3E}">
        <p14:creationId xmlns:p14="http://schemas.microsoft.com/office/powerpoint/2010/main" val="1108686977"/>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59702"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批发与批发商</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287870" y="707404"/>
            <a:ext cx="8754532" cy="3108543"/>
          </a:xfrm>
          <a:prstGeom prst="rect">
            <a:avLst/>
          </a:prstGeom>
          <a:noFill/>
        </p:spPr>
        <p:txBody>
          <a:bodyPr wrap="square" rtlCol="0">
            <a:spAutoFit/>
          </a:bodyPr>
          <a:lstStyle/>
          <a:p>
            <a:r>
              <a:rPr lang="zh-CN" altLang="en-US" sz="2400" dirty="0" smtClean="0">
                <a:latin typeface="华文黑体"/>
                <a:ea typeface="华文黑体"/>
              </a:rPr>
              <a:t>二、批发商的类型</a:t>
            </a:r>
            <a:endParaRPr lang="en-US" altLang="zh-CN" sz="2400" dirty="0" smtClean="0">
              <a:latin typeface="华文黑体"/>
              <a:ea typeface="华文黑体"/>
            </a:endParaRPr>
          </a:p>
          <a:p>
            <a:pPr indent="541338"/>
            <a:r>
              <a:rPr lang="zh-CN" altLang="en-US" sz="2400" dirty="0">
                <a:latin typeface="华文黑体"/>
                <a:ea typeface="华文黑体"/>
              </a:rPr>
              <a:t>批发商可分为三大类</a:t>
            </a:r>
            <a:r>
              <a:rPr lang="en-US" altLang="zh-CN" sz="2400" dirty="0">
                <a:latin typeface="华文黑体"/>
                <a:ea typeface="华文黑体"/>
              </a:rPr>
              <a:t>:</a:t>
            </a:r>
            <a:r>
              <a:rPr lang="zh-CN" altLang="en-US" sz="2400" dirty="0">
                <a:latin typeface="华文黑体"/>
                <a:ea typeface="华文黑体"/>
              </a:rPr>
              <a:t>商业批发商、</a:t>
            </a:r>
            <a:r>
              <a:rPr lang="zh-CN" altLang="en-US" sz="2400" dirty="0" smtClean="0">
                <a:latin typeface="华文黑体"/>
                <a:ea typeface="华文黑体"/>
              </a:rPr>
              <a:t>经纪人与代理商以及制造商销售分店与销售办事</a:t>
            </a:r>
            <a:r>
              <a:rPr lang="zh-TW" altLang="en-US" sz="2400" dirty="0" smtClean="0">
                <a:latin typeface="华文黑体"/>
                <a:ea typeface="华文黑体"/>
              </a:rPr>
              <a:t>处</a:t>
            </a:r>
            <a:r>
              <a:rPr lang="en-US" altLang="zh-TW" sz="2400" dirty="0" smtClean="0">
                <a:latin typeface="华文黑体"/>
                <a:ea typeface="华文黑体"/>
              </a:rPr>
              <a:t>.</a:t>
            </a:r>
          </a:p>
          <a:p>
            <a:pPr indent="541338"/>
            <a:endParaRPr lang="en-US" altLang="zh-CN" sz="2400" dirty="0">
              <a:latin typeface="华文黑体"/>
              <a:ea typeface="华文黑体"/>
            </a:endParaRPr>
          </a:p>
          <a:p>
            <a:pPr indent="439738"/>
            <a:r>
              <a:rPr lang="en-US" altLang="zh-CN" sz="2000" dirty="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a:latin typeface="华文黑体"/>
                <a:ea typeface="华文黑体"/>
              </a:rPr>
              <a:t>商业批发商</a:t>
            </a:r>
          </a:p>
          <a:p>
            <a:pPr indent="439738"/>
            <a:r>
              <a:rPr lang="zh-CN" altLang="en-US" sz="2000" dirty="0">
                <a:latin typeface="华文黑体"/>
                <a:ea typeface="华文黑体"/>
              </a:rPr>
              <a:t>商业批发商是最大的批发商</a:t>
            </a:r>
            <a:r>
              <a:rPr lang="en-US" altLang="zh-CN" sz="2000" dirty="0">
                <a:latin typeface="华文黑体"/>
                <a:ea typeface="华文黑体"/>
              </a:rPr>
              <a:t>,</a:t>
            </a:r>
            <a:r>
              <a:rPr lang="zh-CN" altLang="en-US" sz="2000" dirty="0">
                <a:latin typeface="华文黑体"/>
                <a:ea typeface="华文黑体"/>
              </a:rPr>
              <a:t>约占整个批发业</a:t>
            </a:r>
            <a:r>
              <a:rPr lang="zh-CN" altLang="en-US" sz="2000" dirty="0" smtClean="0">
                <a:latin typeface="华文黑体"/>
                <a:ea typeface="华文黑体"/>
              </a:rPr>
              <a:t>的</a:t>
            </a:r>
            <a:r>
              <a:rPr lang="en-US" altLang="zh-CN" sz="2000" dirty="0" smtClean="0">
                <a:latin typeface="华文黑体"/>
                <a:ea typeface="华文黑体"/>
              </a:rPr>
              <a:t>50</a:t>
            </a:r>
            <a:r>
              <a:rPr lang="zh-CN" altLang="en-US" sz="2000" dirty="0" smtClean="0">
                <a:latin typeface="华文黑体"/>
                <a:ea typeface="华文黑体"/>
              </a:rPr>
              <a:t>％</a:t>
            </a:r>
            <a:r>
              <a:rPr lang="en-US" altLang="zh-CN" sz="2000" dirty="0">
                <a:latin typeface="华文黑体"/>
                <a:ea typeface="华文黑体"/>
              </a:rPr>
              <a:t>.</a:t>
            </a:r>
            <a:r>
              <a:rPr lang="zh-CN" altLang="en-US" sz="2000" dirty="0">
                <a:latin typeface="华文黑体"/>
                <a:ea typeface="华文黑体"/>
              </a:rPr>
              <a:t>商业批发商又分为两类</a:t>
            </a:r>
            <a:r>
              <a:rPr lang="en-US" altLang="zh-CN" sz="2000" dirty="0">
                <a:latin typeface="华文黑体"/>
                <a:ea typeface="华文黑体"/>
              </a:rPr>
              <a:t>:</a:t>
            </a:r>
            <a:r>
              <a:rPr lang="zh-CN" altLang="en-US" sz="2000" dirty="0" smtClean="0">
                <a:latin typeface="华文黑体"/>
                <a:ea typeface="华文黑体"/>
              </a:rPr>
              <a:t>完全服务批发商</a:t>
            </a:r>
            <a:r>
              <a:rPr lang="zh-CN" altLang="en-US" sz="2000" dirty="0">
                <a:latin typeface="华文黑体"/>
                <a:ea typeface="华文黑体"/>
              </a:rPr>
              <a:t>和有限服务批发商</a:t>
            </a:r>
            <a:r>
              <a:rPr lang="en-US" altLang="zh-CN" sz="2000" dirty="0">
                <a:latin typeface="华文黑体"/>
                <a:ea typeface="华文黑体"/>
              </a:rPr>
              <a:t>.</a:t>
            </a:r>
            <a:r>
              <a:rPr lang="zh-CN" altLang="en-US" sz="2000" dirty="0">
                <a:latin typeface="华文黑体"/>
                <a:ea typeface="华文黑体"/>
              </a:rPr>
              <a:t>完全服务批发商向他们的供应商和顾客提供全套服务</a:t>
            </a:r>
            <a:r>
              <a:rPr lang="en-US" altLang="zh-CN" sz="2000" dirty="0">
                <a:latin typeface="华文黑体"/>
                <a:ea typeface="华文黑体"/>
              </a:rPr>
              <a:t>,</a:t>
            </a:r>
            <a:r>
              <a:rPr lang="zh-CN" altLang="en-US" sz="2000" dirty="0" smtClean="0">
                <a:latin typeface="华文黑体"/>
                <a:ea typeface="华文黑体"/>
              </a:rPr>
              <a:t>而有限服务批发</a:t>
            </a:r>
            <a:r>
              <a:rPr lang="zh-CN" altLang="en-US" sz="2000" dirty="0">
                <a:latin typeface="华文黑体"/>
                <a:ea typeface="华文黑体"/>
              </a:rPr>
              <a:t>商的服务项目则较少</a:t>
            </a:r>
            <a:r>
              <a:rPr lang="en-US" altLang="zh-CN" sz="2000" dirty="0">
                <a:latin typeface="华文黑体"/>
                <a:ea typeface="华文黑体"/>
              </a:rPr>
              <a:t>,</a:t>
            </a:r>
            <a:r>
              <a:rPr lang="zh-CN" altLang="en-US" sz="2000" dirty="0">
                <a:latin typeface="华文黑体"/>
                <a:ea typeface="华文黑体"/>
              </a:rPr>
              <a:t>只提供有限服务</a:t>
            </a:r>
            <a:r>
              <a:rPr lang="en-US" altLang="zh-CN" sz="2000" dirty="0">
                <a:latin typeface="华文黑体"/>
                <a:ea typeface="华文黑体"/>
              </a:rPr>
              <a:t>.</a:t>
            </a:r>
            <a:r>
              <a:rPr lang="zh-CN" altLang="en-US" sz="2000" dirty="0">
                <a:latin typeface="华文黑体"/>
                <a:ea typeface="华文黑体"/>
              </a:rPr>
              <a:t>数种不同类型的有限服务批发</a:t>
            </a:r>
            <a:r>
              <a:rPr lang="zh-CN" altLang="en-US" sz="2000" dirty="0" smtClean="0">
                <a:latin typeface="华文黑体"/>
                <a:ea typeface="华文黑体"/>
              </a:rPr>
              <a:t>商在销售渠</a:t>
            </a:r>
            <a:r>
              <a:rPr lang="zh-CN" altLang="en-US" sz="2000" dirty="0">
                <a:latin typeface="华文黑体"/>
                <a:ea typeface="华文黑体"/>
              </a:rPr>
              <a:t>道中有着各自不同的专门功能</a:t>
            </a:r>
            <a:r>
              <a:rPr lang="en-US" altLang="zh-CN" sz="2000" dirty="0">
                <a:latin typeface="华文黑体"/>
                <a:ea typeface="华文黑体"/>
              </a:rPr>
              <a:t>.</a:t>
            </a:r>
          </a:p>
        </p:txBody>
      </p:sp>
    </p:spTree>
    <p:extLst>
      <p:ext uri="{BB962C8B-B14F-4D97-AF65-F5344CB8AC3E}">
        <p14:creationId xmlns:p14="http://schemas.microsoft.com/office/powerpoint/2010/main" val="1938222089"/>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59702"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批发与批发商</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287870" y="707404"/>
            <a:ext cx="8754532" cy="4339650"/>
          </a:xfrm>
          <a:prstGeom prst="rect">
            <a:avLst/>
          </a:prstGeom>
          <a:noFill/>
        </p:spPr>
        <p:txBody>
          <a:bodyPr wrap="square" rtlCol="0">
            <a:spAutoFit/>
          </a:bodyPr>
          <a:lstStyle/>
          <a:p>
            <a:r>
              <a:rPr lang="zh-CN" altLang="en-US" sz="2400" dirty="0" smtClean="0">
                <a:latin typeface="华文黑体"/>
                <a:ea typeface="华文黑体"/>
              </a:rPr>
              <a:t>二、批发商的类型</a:t>
            </a:r>
            <a:endParaRPr lang="en-US" altLang="zh-CN" sz="2400" dirty="0" smtClean="0">
              <a:latin typeface="华文黑体"/>
              <a:ea typeface="华文黑体"/>
            </a:endParaRPr>
          </a:p>
          <a:p>
            <a:pPr indent="541338"/>
            <a:r>
              <a:rPr lang="zh-CN" altLang="en-US" sz="2400" dirty="0">
                <a:latin typeface="华文黑体"/>
                <a:ea typeface="华文黑体"/>
              </a:rPr>
              <a:t>批发商可分为三大类</a:t>
            </a:r>
            <a:r>
              <a:rPr lang="en-US" altLang="zh-CN" sz="2400" dirty="0">
                <a:latin typeface="华文黑体"/>
                <a:ea typeface="华文黑体"/>
              </a:rPr>
              <a:t>:</a:t>
            </a:r>
            <a:r>
              <a:rPr lang="zh-CN" altLang="en-US" sz="2400" dirty="0">
                <a:latin typeface="华文黑体"/>
                <a:ea typeface="华文黑体"/>
              </a:rPr>
              <a:t>商业批发商、</a:t>
            </a:r>
            <a:r>
              <a:rPr lang="zh-CN" altLang="en-US" sz="2400" dirty="0" smtClean="0">
                <a:latin typeface="华文黑体"/>
                <a:ea typeface="华文黑体"/>
              </a:rPr>
              <a:t>经纪人与代理商以及制造商销售分店与销售办事</a:t>
            </a:r>
            <a:r>
              <a:rPr lang="zh-TW" altLang="en-US" sz="2400" dirty="0" smtClean="0">
                <a:latin typeface="华文黑体"/>
                <a:ea typeface="华文黑体"/>
              </a:rPr>
              <a:t>处</a:t>
            </a:r>
            <a:r>
              <a:rPr lang="en-US" altLang="zh-TW" sz="2400" dirty="0" smtClean="0">
                <a:latin typeface="华文黑体"/>
                <a:ea typeface="华文黑体"/>
              </a:rPr>
              <a:t>.</a:t>
            </a:r>
          </a:p>
          <a:p>
            <a:pPr indent="541338"/>
            <a:endParaRPr lang="en-US" altLang="zh-CN" sz="2400" dirty="0">
              <a:latin typeface="华文黑体"/>
              <a:ea typeface="华文黑体"/>
            </a:endParaRPr>
          </a:p>
          <a:p>
            <a:pPr indent="541338"/>
            <a:r>
              <a:rPr lang="en-US" altLang="zh-CN" sz="2000" dirty="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a:latin typeface="华文黑体"/>
                <a:ea typeface="华文黑体"/>
              </a:rPr>
              <a:t>经纪人与代理商</a:t>
            </a:r>
          </a:p>
          <a:p>
            <a:pPr indent="541338"/>
            <a:r>
              <a:rPr lang="zh-CN" altLang="en-US" sz="2000" dirty="0">
                <a:latin typeface="华文黑体"/>
                <a:ea typeface="华文黑体"/>
              </a:rPr>
              <a:t>经纪人与代理商同商业批发商一样</a:t>
            </a:r>
            <a:r>
              <a:rPr lang="en-US" altLang="zh-CN" sz="2000" dirty="0">
                <a:latin typeface="华文黑体"/>
                <a:ea typeface="华文黑体"/>
              </a:rPr>
              <a:t>,</a:t>
            </a:r>
            <a:r>
              <a:rPr lang="zh-CN" altLang="en-US" sz="2000" dirty="0">
                <a:latin typeface="华文黑体"/>
                <a:ea typeface="华文黑体"/>
              </a:rPr>
              <a:t>一般根据产品系列或顾客类型划分经营范围</a:t>
            </a:r>
            <a:r>
              <a:rPr lang="en-US" altLang="zh-CN" sz="2000" dirty="0">
                <a:latin typeface="华文黑体"/>
                <a:ea typeface="华文黑体"/>
              </a:rPr>
              <a:t>.</a:t>
            </a:r>
            <a:r>
              <a:rPr lang="zh-CN" altLang="en-US" sz="2000" dirty="0" smtClean="0">
                <a:latin typeface="华文黑体"/>
                <a:ea typeface="华文黑体"/>
              </a:rPr>
              <a:t>经纪人为买卖双方牵线搭桥</a:t>
            </a:r>
            <a:r>
              <a:rPr lang="en-US" altLang="zh-CN" sz="2000" dirty="0">
                <a:latin typeface="华文黑体"/>
                <a:ea typeface="华文黑体"/>
              </a:rPr>
              <a:t>,</a:t>
            </a:r>
            <a:r>
              <a:rPr lang="zh-CN" altLang="en-US" sz="2000" dirty="0">
                <a:latin typeface="华文黑体"/>
                <a:ea typeface="华文黑体"/>
              </a:rPr>
              <a:t>协助他们进行谈判</a:t>
            </a:r>
            <a:r>
              <a:rPr lang="en-US" altLang="zh-CN" sz="2000" dirty="0">
                <a:latin typeface="华文黑体"/>
                <a:ea typeface="华文黑体"/>
              </a:rPr>
              <a:t>.</a:t>
            </a:r>
            <a:r>
              <a:rPr lang="zh-CN" altLang="en-US" sz="2000" dirty="0">
                <a:latin typeface="华文黑体"/>
                <a:ea typeface="华文黑体"/>
              </a:rPr>
              <a:t>代理商则在较长时期内代表买方或卖方</a:t>
            </a:r>
            <a:r>
              <a:rPr lang="en-US" altLang="zh-CN" sz="2000" dirty="0" smtClean="0">
                <a:latin typeface="华文黑体"/>
                <a:ea typeface="华文黑体"/>
              </a:rPr>
              <a:t>.</a:t>
            </a:r>
            <a:r>
              <a:rPr lang="zh-CN" altLang="en-US" sz="2000" dirty="0" smtClean="0">
                <a:latin typeface="华文黑体"/>
                <a:ea typeface="华文黑体"/>
              </a:rPr>
              <a:t>制造</a:t>
            </a:r>
            <a:r>
              <a:rPr lang="zh-CN" altLang="en-US" sz="2000" dirty="0">
                <a:latin typeface="华文黑体"/>
                <a:ea typeface="华文黑体"/>
              </a:rPr>
              <a:t>代理商</a:t>
            </a:r>
            <a:r>
              <a:rPr lang="en-US" altLang="zh-CN" sz="2000" dirty="0">
                <a:latin typeface="华文黑体"/>
                <a:ea typeface="华文黑体"/>
              </a:rPr>
              <a:t>(</a:t>
            </a:r>
            <a:r>
              <a:rPr lang="zh-CN" altLang="en-US" sz="2000" dirty="0">
                <a:latin typeface="华文黑体"/>
                <a:ea typeface="华文黑体"/>
              </a:rPr>
              <a:t>也称制造商代表</a:t>
            </a:r>
            <a:r>
              <a:rPr lang="en-US" altLang="zh-CN" sz="2000" dirty="0">
                <a:latin typeface="华文黑体"/>
                <a:ea typeface="华文黑体"/>
              </a:rPr>
              <a:t>)</a:t>
            </a:r>
            <a:r>
              <a:rPr lang="zh-CN" altLang="en-US" sz="2000" dirty="0">
                <a:latin typeface="华文黑体"/>
                <a:ea typeface="华文黑体"/>
              </a:rPr>
              <a:t>是批发代理商最常见的类型</a:t>
            </a:r>
            <a:r>
              <a:rPr lang="en-US" altLang="zh-CN" sz="2000" dirty="0">
                <a:latin typeface="华文黑体"/>
                <a:ea typeface="华文黑体"/>
              </a:rPr>
              <a:t>.</a:t>
            </a:r>
            <a:r>
              <a:rPr lang="zh-CN" altLang="en-US" sz="2000" dirty="0">
                <a:latin typeface="华文黑体"/>
                <a:ea typeface="华文黑体"/>
              </a:rPr>
              <a:t>经纪人与代理</a:t>
            </a:r>
            <a:r>
              <a:rPr lang="zh-CN" altLang="en-US" sz="2000" dirty="0" smtClean="0">
                <a:latin typeface="华文黑体"/>
                <a:ea typeface="华文黑体"/>
              </a:rPr>
              <a:t>商的销售额一起约占整个批发额</a:t>
            </a:r>
            <a:r>
              <a:rPr lang="zh-CN" altLang="en-US" sz="2000" dirty="0">
                <a:latin typeface="华文黑体"/>
                <a:ea typeface="华文黑体"/>
              </a:rPr>
              <a:t>的１１％</a:t>
            </a:r>
            <a:r>
              <a:rPr lang="en-US" altLang="zh-CN" sz="2000" dirty="0">
                <a:latin typeface="华文黑体"/>
                <a:ea typeface="华文黑体"/>
              </a:rPr>
              <a:t>.</a:t>
            </a:r>
            <a:r>
              <a:rPr lang="zh-CN" altLang="en-US" sz="2000" dirty="0">
                <a:latin typeface="华文黑体"/>
                <a:ea typeface="华文黑体"/>
              </a:rPr>
              <a:t>经纪人与代理商有几点与商业批发商不同</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他们对商品没有所有权</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他们只执行少数几个职能</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３</a:t>
            </a:r>
            <a:r>
              <a:rPr lang="en-US" altLang="zh-CN" sz="2000" dirty="0">
                <a:latin typeface="华文黑体"/>
                <a:ea typeface="华文黑体"/>
              </a:rPr>
              <a:t>)</a:t>
            </a:r>
            <a:r>
              <a:rPr lang="zh-CN" altLang="en-US" sz="2000" dirty="0">
                <a:latin typeface="华文黑体"/>
                <a:ea typeface="华文黑体"/>
              </a:rPr>
              <a:t>他们赚取的是佣金而不是利润</a:t>
            </a:r>
            <a:r>
              <a:rPr lang="en-US" altLang="zh-CN" sz="2000" dirty="0">
                <a:latin typeface="华文黑体"/>
                <a:ea typeface="华文黑体"/>
              </a:rPr>
              <a:t>.</a:t>
            </a:r>
          </a:p>
        </p:txBody>
      </p:sp>
    </p:spTree>
    <p:extLst>
      <p:ext uri="{BB962C8B-B14F-4D97-AF65-F5344CB8AC3E}">
        <p14:creationId xmlns:p14="http://schemas.microsoft.com/office/powerpoint/2010/main" val="4093525591"/>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59702"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批发与批发商</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287870" y="707404"/>
            <a:ext cx="8754532" cy="2800767"/>
          </a:xfrm>
          <a:prstGeom prst="rect">
            <a:avLst/>
          </a:prstGeom>
          <a:noFill/>
        </p:spPr>
        <p:txBody>
          <a:bodyPr wrap="square" rtlCol="0">
            <a:spAutoFit/>
          </a:bodyPr>
          <a:lstStyle/>
          <a:p>
            <a:r>
              <a:rPr lang="zh-CN" altLang="en-US" sz="2400" dirty="0" smtClean="0">
                <a:latin typeface="华文黑体"/>
                <a:ea typeface="华文黑体"/>
              </a:rPr>
              <a:t>二、批发商的类型</a:t>
            </a:r>
            <a:endParaRPr lang="en-US" altLang="zh-CN" sz="2400" dirty="0" smtClean="0">
              <a:latin typeface="华文黑体"/>
              <a:ea typeface="华文黑体"/>
            </a:endParaRPr>
          </a:p>
          <a:p>
            <a:pPr indent="541338"/>
            <a:r>
              <a:rPr lang="zh-CN" altLang="en-US" sz="2400" dirty="0">
                <a:latin typeface="华文黑体"/>
                <a:ea typeface="华文黑体"/>
              </a:rPr>
              <a:t>批发商可分为三大类</a:t>
            </a:r>
            <a:r>
              <a:rPr lang="en-US" altLang="zh-CN" sz="2400" dirty="0">
                <a:latin typeface="华文黑体"/>
                <a:ea typeface="华文黑体"/>
              </a:rPr>
              <a:t>:</a:t>
            </a:r>
            <a:r>
              <a:rPr lang="zh-CN" altLang="en-US" sz="2400" dirty="0">
                <a:latin typeface="华文黑体"/>
                <a:ea typeface="华文黑体"/>
              </a:rPr>
              <a:t>商业批发商、</a:t>
            </a:r>
            <a:r>
              <a:rPr lang="zh-CN" altLang="en-US" sz="2400" dirty="0" smtClean="0">
                <a:latin typeface="华文黑体"/>
                <a:ea typeface="华文黑体"/>
              </a:rPr>
              <a:t>经纪人与代理商以及制造商销售分店与销售办事</a:t>
            </a:r>
            <a:r>
              <a:rPr lang="zh-TW" altLang="en-US" sz="2400" dirty="0" smtClean="0">
                <a:latin typeface="华文黑体"/>
                <a:ea typeface="华文黑体"/>
              </a:rPr>
              <a:t>处</a:t>
            </a:r>
            <a:r>
              <a:rPr lang="en-US" altLang="zh-TW" sz="2400" dirty="0" smtClean="0">
                <a:latin typeface="华文黑体"/>
                <a:ea typeface="华文黑体"/>
              </a:rPr>
              <a:t>.</a:t>
            </a:r>
          </a:p>
          <a:p>
            <a:pPr indent="541338"/>
            <a:endParaRPr lang="en-US" altLang="zh-CN" sz="2400" dirty="0">
              <a:latin typeface="华文黑体"/>
              <a:ea typeface="华文黑体"/>
            </a:endParaRPr>
          </a:p>
          <a:p>
            <a:pPr indent="541338"/>
            <a:r>
              <a:rPr lang="en-US" altLang="zh-CN" sz="2000" dirty="0">
                <a:latin typeface="华文黑体"/>
                <a:ea typeface="华文黑体"/>
              </a:rPr>
              <a:t>(</a:t>
            </a:r>
            <a:r>
              <a:rPr lang="zh-CN" altLang="en-US" sz="2000" dirty="0">
                <a:latin typeface="华文黑体"/>
                <a:ea typeface="华文黑体"/>
              </a:rPr>
              <a:t>三</a:t>
            </a:r>
            <a:r>
              <a:rPr lang="en-US" altLang="zh-CN" sz="2000" dirty="0">
                <a:latin typeface="华文黑体"/>
                <a:ea typeface="华文黑体"/>
              </a:rPr>
              <a:t>)</a:t>
            </a:r>
            <a:r>
              <a:rPr lang="zh-CN" altLang="en-US" sz="2000" dirty="0">
                <a:latin typeface="华文黑体"/>
                <a:ea typeface="华文黑体"/>
              </a:rPr>
              <a:t>制造商分店和销售办事处</a:t>
            </a:r>
          </a:p>
          <a:p>
            <a:pPr indent="541338"/>
            <a:r>
              <a:rPr lang="zh-CN" altLang="en-US" sz="2000" dirty="0">
                <a:latin typeface="华文黑体"/>
                <a:ea typeface="华文黑体"/>
              </a:rPr>
              <a:t>批发业的第三种主要类型是制造商分店和销售办事处</a:t>
            </a:r>
            <a:r>
              <a:rPr lang="en-US" altLang="zh-CN" sz="2000" dirty="0">
                <a:latin typeface="华文黑体"/>
                <a:ea typeface="华文黑体"/>
              </a:rPr>
              <a:t>,</a:t>
            </a:r>
            <a:r>
              <a:rPr lang="zh-CN" altLang="en-US" sz="2000" dirty="0" smtClean="0">
                <a:latin typeface="华文黑体"/>
                <a:ea typeface="华文黑体"/>
              </a:rPr>
              <a:t>是由买方或卖方</a:t>
            </a:r>
            <a:endParaRPr lang="en-US" altLang="zh-CN" sz="2000" dirty="0" smtClean="0">
              <a:latin typeface="华文黑体"/>
              <a:ea typeface="华文黑体"/>
            </a:endParaRPr>
          </a:p>
          <a:p>
            <a:pPr indent="541338"/>
            <a:r>
              <a:rPr lang="zh-CN" altLang="en-US" sz="2000" dirty="0" smtClean="0">
                <a:latin typeface="华文黑体"/>
                <a:ea typeface="华文黑体"/>
              </a:rPr>
              <a:t>自行经营批发业务</a:t>
            </a:r>
            <a:r>
              <a:rPr lang="en-US" altLang="zh-CN" sz="2000" dirty="0">
                <a:latin typeface="华文黑体"/>
                <a:ea typeface="华文黑体"/>
              </a:rPr>
              <a:t>,</a:t>
            </a:r>
            <a:r>
              <a:rPr lang="zh-CN" altLang="en-US" sz="2000" dirty="0">
                <a:latin typeface="华文黑体"/>
                <a:ea typeface="华文黑体"/>
              </a:rPr>
              <a:t>而不通过独立的批发商进行</a:t>
            </a:r>
            <a:r>
              <a:rPr lang="en-US" altLang="zh-CN" sz="2000" dirty="0">
                <a:latin typeface="华文黑体"/>
                <a:ea typeface="华文黑体"/>
              </a:rPr>
              <a:t>,</a:t>
            </a:r>
            <a:r>
              <a:rPr lang="zh-CN" altLang="en-US" sz="2000" dirty="0">
                <a:latin typeface="华文黑体"/>
                <a:ea typeface="华文黑体"/>
              </a:rPr>
              <a:t>其销售额占整个</a:t>
            </a:r>
            <a:r>
              <a:rPr lang="zh-CN" altLang="en-US" sz="2000" dirty="0" smtClean="0">
                <a:latin typeface="华文黑体"/>
                <a:ea typeface="华文黑体"/>
              </a:rPr>
              <a:t>市场</a:t>
            </a:r>
            <a:endParaRPr lang="en-US" altLang="zh-CN" sz="2000" dirty="0" smtClean="0">
              <a:latin typeface="华文黑体"/>
              <a:ea typeface="华文黑体"/>
            </a:endParaRPr>
          </a:p>
          <a:p>
            <a:pPr indent="541338"/>
            <a:r>
              <a:rPr lang="zh-CN" altLang="en-US" sz="2000" dirty="0" smtClean="0">
                <a:latin typeface="华文黑体"/>
                <a:ea typeface="华文黑体"/>
              </a:rPr>
              <a:t>批发额</a:t>
            </a:r>
            <a:r>
              <a:rPr lang="zh-CN" altLang="en-US" sz="2000" dirty="0">
                <a:latin typeface="华文黑体"/>
                <a:ea typeface="华文黑体"/>
              </a:rPr>
              <a:t>的３１％左右</a:t>
            </a:r>
            <a:r>
              <a:rPr lang="en-US" altLang="zh-CN" sz="2000" dirty="0">
                <a:latin typeface="华文黑体"/>
                <a:ea typeface="华文黑体"/>
              </a:rPr>
              <a:t>.</a:t>
            </a:r>
          </a:p>
        </p:txBody>
      </p:sp>
    </p:spTree>
    <p:extLst>
      <p:ext uri="{BB962C8B-B14F-4D97-AF65-F5344CB8AC3E}">
        <p14:creationId xmlns:p14="http://schemas.microsoft.com/office/powerpoint/2010/main" val="809173164"/>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59702"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批发与批发商</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287870" y="707404"/>
            <a:ext cx="8754532" cy="4462760"/>
          </a:xfrm>
          <a:prstGeom prst="rect">
            <a:avLst/>
          </a:prstGeom>
          <a:noFill/>
        </p:spPr>
        <p:txBody>
          <a:bodyPr wrap="square" rtlCol="0">
            <a:spAutoFit/>
          </a:bodyPr>
          <a:lstStyle/>
          <a:p>
            <a:r>
              <a:rPr lang="zh-CN" altLang="en-US" sz="2400" dirty="0" smtClean="0">
                <a:latin typeface="华文黑体"/>
                <a:ea typeface="华文黑体"/>
              </a:rPr>
              <a:t>三、批发商营销决策</a:t>
            </a:r>
            <a:endParaRPr lang="en-US" altLang="zh-CN" sz="2400" dirty="0" smtClean="0">
              <a:latin typeface="华文黑体"/>
              <a:ea typeface="华文黑体"/>
            </a:endParaRPr>
          </a:p>
          <a:p>
            <a:pPr indent="541338"/>
            <a:r>
              <a:rPr lang="zh-CN" altLang="en-US" sz="2000" dirty="0">
                <a:latin typeface="华文黑体"/>
                <a:ea typeface="华文黑体"/>
              </a:rPr>
              <a:t>近年来批发商正经受着不断加大的竞争压力</a:t>
            </a:r>
            <a:r>
              <a:rPr lang="en-US" altLang="zh-CN" sz="2000" dirty="0">
                <a:latin typeface="华文黑体"/>
                <a:ea typeface="华文黑体"/>
              </a:rPr>
              <a:t>.</a:t>
            </a:r>
            <a:r>
              <a:rPr lang="zh-CN" altLang="en-US" sz="2000" dirty="0">
                <a:latin typeface="华文黑体"/>
                <a:ea typeface="华文黑体"/>
              </a:rPr>
              <a:t>他们面临着新竞争对手的出现</a:t>
            </a:r>
            <a:r>
              <a:rPr lang="en-US" altLang="zh-CN" sz="2000" dirty="0">
                <a:latin typeface="华文黑体"/>
                <a:ea typeface="华文黑体"/>
              </a:rPr>
              <a:t>,</a:t>
            </a:r>
            <a:r>
              <a:rPr lang="zh-CN" altLang="en-US" sz="2000" dirty="0" smtClean="0">
                <a:latin typeface="华文黑体"/>
                <a:ea typeface="华文黑体"/>
              </a:rPr>
              <a:t>消费者更</a:t>
            </a:r>
            <a:r>
              <a:rPr lang="zh-CN" altLang="en-US" sz="2000" dirty="0">
                <a:latin typeface="华文黑体"/>
                <a:ea typeface="华文黑体"/>
              </a:rPr>
              <a:t>高的需求</a:t>
            </a:r>
            <a:r>
              <a:rPr lang="en-US" altLang="zh-CN" sz="2000" dirty="0">
                <a:latin typeface="华文黑体"/>
                <a:ea typeface="华文黑体"/>
              </a:rPr>
              <a:t>,</a:t>
            </a:r>
            <a:r>
              <a:rPr lang="zh-CN" altLang="en-US" sz="2000" dirty="0">
                <a:latin typeface="华文黑体"/>
                <a:ea typeface="华文黑体"/>
              </a:rPr>
              <a:t>新技术的发展以及大企业、社团组织和零售业顾客采用更为</a:t>
            </a:r>
            <a:r>
              <a:rPr lang="zh-CN" altLang="en-US" sz="2000" dirty="0" smtClean="0">
                <a:latin typeface="华文黑体"/>
                <a:ea typeface="华文黑体"/>
              </a:rPr>
              <a:t>直接的购物程序等问题</a:t>
            </a:r>
            <a:r>
              <a:rPr lang="en-US" altLang="zh-CN" sz="2000" dirty="0">
                <a:latin typeface="华文黑体"/>
                <a:ea typeface="华文黑体"/>
              </a:rPr>
              <a:t>.</a:t>
            </a:r>
            <a:r>
              <a:rPr lang="zh-CN" altLang="en-US" sz="2000" dirty="0">
                <a:latin typeface="华文黑体"/>
                <a:ea typeface="华文黑体"/>
              </a:rPr>
              <a:t>所以</a:t>
            </a:r>
            <a:r>
              <a:rPr lang="en-US" altLang="zh-CN" sz="2000" dirty="0">
                <a:latin typeface="华文黑体"/>
                <a:ea typeface="华文黑体"/>
              </a:rPr>
              <a:t>,</a:t>
            </a:r>
            <a:r>
              <a:rPr lang="zh-CN" altLang="en-US" sz="2000" dirty="0">
                <a:latin typeface="华文黑体"/>
                <a:ea typeface="华文黑体"/>
              </a:rPr>
              <a:t>他们不得不改进有关目标市场、市场定位及营销组合等方面的战略决策</a:t>
            </a:r>
            <a:r>
              <a:rPr lang="en-US" altLang="zh-CN" sz="2000" dirty="0">
                <a:latin typeface="华文黑体"/>
                <a:ea typeface="华文黑体"/>
              </a:rPr>
              <a:t>(</a:t>
            </a:r>
            <a:r>
              <a:rPr lang="zh-CN" altLang="en-US" sz="2000" dirty="0" smtClean="0">
                <a:latin typeface="华文黑体"/>
                <a:ea typeface="华文黑体"/>
              </a:rPr>
              <a:t>营销组合即指产品编排和服务</a:t>
            </a:r>
            <a:r>
              <a:rPr lang="zh-CN" altLang="en-US" sz="2000" dirty="0">
                <a:latin typeface="华文黑体"/>
                <a:ea typeface="华文黑体"/>
              </a:rPr>
              <a:t>、价格、促销与地点的组合</a:t>
            </a:r>
            <a:r>
              <a:rPr lang="en-US" altLang="zh-CN" sz="2000" dirty="0">
                <a:latin typeface="华文黑体"/>
                <a:ea typeface="华文黑体"/>
              </a:rPr>
              <a:t>)</a:t>
            </a:r>
            <a:r>
              <a:rPr lang="en-US" altLang="zh-CN" sz="2000" dirty="0" smtClean="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a:latin typeface="华文黑体"/>
                <a:ea typeface="华文黑体"/>
              </a:rPr>
              <a:t>目标市场及市场定位决策</a:t>
            </a:r>
          </a:p>
          <a:p>
            <a:pPr indent="541338"/>
            <a:r>
              <a:rPr lang="zh-CN" altLang="en-US" sz="2000" dirty="0">
                <a:latin typeface="华文黑体"/>
                <a:ea typeface="华文黑体"/>
              </a:rPr>
              <a:t>和零售商一样</a:t>
            </a:r>
            <a:r>
              <a:rPr lang="en-US" altLang="zh-CN" sz="2000" dirty="0">
                <a:latin typeface="华文黑体"/>
                <a:ea typeface="华文黑体"/>
              </a:rPr>
              <a:t>,</a:t>
            </a:r>
            <a:r>
              <a:rPr lang="zh-CN" altLang="en-US" sz="2000" dirty="0">
                <a:latin typeface="华文黑体"/>
                <a:ea typeface="华文黑体"/>
              </a:rPr>
              <a:t>批发商应明确目标市场并进行有效的市场定位</a:t>
            </a:r>
            <a:r>
              <a:rPr lang="en-US" altLang="zh-CN" sz="2000" dirty="0">
                <a:latin typeface="华文黑体"/>
                <a:ea typeface="华文黑体"/>
              </a:rPr>
              <a:t>,</a:t>
            </a:r>
            <a:r>
              <a:rPr lang="zh-CN" altLang="en-US" sz="2000" dirty="0">
                <a:latin typeface="华文黑体"/>
                <a:ea typeface="华文黑体"/>
              </a:rPr>
              <a:t>他们不能为</a:t>
            </a:r>
            <a:r>
              <a:rPr lang="zh-CN" altLang="en-US" sz="2000" dirty="0" smtClean="0">
                <a:latin typeface="华文黑体"/>
                <a:ea typeface="华文黑体"/>
              </a:rPr>
              <a:t>所有人服务</a:t>
            </a:r>
            <a:r>
              <a:rPr lang="en-US" altLang="zh-CN" sz="2000" dirty="0">
                <a:latin typeface="华文黑体"/>
                <a:ea typeface="华文黑体"/>
              </a:rPr>
              <a:t>.</a:t>
            </a:r>
            <a:r>
              <a:rPr lang="zh-CN" altLang="en-US" sz="2000" dirty="0">
                <a:latin typeface="华文黑体"/>
                <a:ea typeface="华文黑体"/>
              </a:rPr>
              <a:t>目标顾客的选择可根据客户规模</a:t>
            </a:r>
            <a:r>
              <a:rPr lang="en-US" altLang="zh-CN" sz="2000" dirty="0">
                <a:latin typeface="华文黑体"/>
                <a:ea typeface="华文黑体"/>
              </a:rPr>
              <a:t>(</a:t>
            </a:r>
            <a:r>
              <a:rPr lang="zh-CN" altLang="en-US" sz="2000" dirty="0">
                <a:latin typeface="华文黑体"/>
                <a:ea typeface="华文黑体"/>
              </a:rPr>
              <a:t>如为大型零售商服务</a:t>
            </a:r>
            <a:r>
              <a:rPr lang="en-US" altLang="zh-CN" sz="2000" dirty="0">
                <a:latin typeface="华文黑体"/>
                <a:ea typeface="华文黑体"/>
              </a:rPr>
              <a:t>)</a:t>
            </a:r>
            <a:r>
              <a:rPr lang="zh-CN" altLang="en-US" sz="2000" dirty="0">
                <a:latin typeface="华文黑体"/>
                <a:ea typeface="华文黑体"/>
              </a:rPr>
              <a:t>、客户种类</a:t>
            </a:r>
            <a:r>
              <a:rPr lang="en-US" altLang="zh-CN" sz="2000" dirty="0">
                <a:latin typeface="华文黑体"/>
                <a:ea typeface="华文黑体"/>
              </a:rPr>
              <a:t>(</a:t>
            </a:r>
            <a:r>
              <a:rPr lang="zh-CN" altLang="en-US" sz="2000" dirty="0" smtClean="0">
                <a:latin typeface="华文黑体"/>
                <a:ea typeface="华文黑体"/>
              </a:rPr>
              <a:t>如只为方便食品店服务</a:t>
            </a:r>
            <a:r>
              <a:rPr lang="en-US" altLang="zh-CN" sz="2000" dirty="0">
                <a:latin typeface="华文黑体"/>
                <a:ea typeface="华文黑体"/>
              </a:rPr>
              <a:t>)</a:t>
            </a:r>
            <a:r>
              <a:rPr lang="zh-CN" altLang="en-US" sz="2000" dirty="0">
                <a:latin typeface="华文黑体"/>
                <a:ea typeface="华文黑体"/>
              </a:rPr>
              <a:t>、服务需求</a:t>
            </a:r>
            <a:r>
              <a:rPr lang="en-US" altLang="zh-CN" sz="2000" dirty="0">
                <a:latin typeface="华文黑体"/>
                <a:ea typeface="华文黑体"/>
              </a:rPr>
              <a:t>(</a:t>
            </a:r>
            <a:r>
              <a:rPr lang="zh-CN" altLang="en-US" sz="2000" dirty="0">
                <a:latin typeface="华文黑体"/>
                <a:ea typeface="华文黑体"/>
              </a:rPr>
              <a:t>如需赊购的顾客</a:t>
            </a:r>
            <a:r>
              <a:rPr lang="en-US" altLang="zh-CN" sz="2000" dirty="0">
                <a:latin typeface="华文黑体"/>
                <a:ea typeface="华文黑体"/>
              </a:rPr>
              <a:t>)</a:t>
            </a:r>
            <a:r>
              <a:rPr lang="zh-CN" altLang="en-US" sz="2000" dirty="0">
                <a:latin typeface="华文黑体"/>
                <a:ea typeface="华文黑体"/>
              </a:rPr>
              <a:t>或其他标准等进行选择</a:t>
            </a:r>
            <a:r>
              <a:rPr lang="en-US" altLang="zh-CN" sz="2000" dirty="0">
                <a:latin typeface="华文黑体"/>
                <a:ea typeface="华文黑体"/>
              </a:rPr>
              <a:t>.</a:t>
            </a:r>
            <a:r>
              <a:rPr lang="zh-CN" altLang="en-US" sz="2000" dirty="0">
                <a:latin typeface="华文黑体"/>
                <a:ea typeface="华文黑体"/>
              </a:rPr>
              <a:t>在客户群内</a:t>
            </a:r>
            <a:r>
              <a:rPr lang="en-US" altLang="zh-CN" sz="2000" dirty="0">
                <a:latin typeface="华文黑体"/>
                <a:ea typeface="华文黑体"/>
              </a:rPr>
              <a:t>,</a:t>
            </a:r>
            <a:r>
              <a:rPr lang="zh-CN" altLang="en-US" sz="2000" dirty="0">
                <a:latin typeface="华文黑体"/>
                <a:ea typeface="华文黑体"/>
              </a:rPr>
              <a:t>他们可以找</a:t>
            </a:r>
            <a:r>
              <a:rPr lang="zh-CN" altLang="en-US" sz="2000" dirty="0" smtClean="0">
                <a:latin typeface="华文黑体"/>
                <a:ea typeface="华文黑体"/>
              </a:rPr>
              <a:t>出有利可图</a:t>
            </a:r>
            <a:r>
              <a:rPr lang="zh-CN" altLang="en-US" sz="2000" dirty="0">
                <a:latin typeface="华文黑体"/>
                <a:ea typeface="华文黑体"/>
              </a:rPr>
              <a:t>的客户</a:t>
            </a:r>
            <a:r>
              <a:rPr lang="en-US" altLang="zh-CN" sz="2000" dirty="0">
                <a:latin typeface="华文黑体"/>
                <a:ea typeface="华文黑体"/>
              </a:rPr>
              <a:t>,</a:t>
            </a:r>
            <a:r>
              <a:rPr lang="zh-CN" altLang="en-US" sz="2000" dirty="0">
                <a:latin typeface="华文黑体"/>
                <a:ea typeface="华文黑体"/>
              </a:rPr>
              <a:t>设计更好的商品并与他们建立更好的关系</a:t>
            </a:r>
            <a:r>
              <a:rPr lang="en-US" altLang="zh-CN" sz="2000" dirty="0">
                <a:latin typeface="华文黑体"/>
                <a:ea typeface="华文黑体"/>
              </a:rPr>
              <a:t>.</a:t>
            </a:r>
            <a:r>
              <a:rPr lang="zh-CN" altLang="en-US" sz="2000" dirty="0">
                <a:latin typeface="华文黑体"/>
                <a:ea typeface="华文黑体"/>
              </a:rPr>
              <a:t>他们可建立自动再订货系统</a:t>
            </a:r>
            <a:r>
              <a:rPr lang="en-US" altLang="zh-CN" sz="2000" dirty="0">
                <a:latin typeface="华文黑体"/>
                <a:ea typeface="华文黑体"/>
              </a:rPr>
              <a:t>,</a:t>
            </a:r>
            <a:r>
              <a:rPr lang="zh-CN" altLang="en-US" sz="2000" dirty="0" smtClean="0">
                <a:latin typeface="华文黑体"/>
                <a:ea typeface="华文黑体"/>
              </a:rPr>
              <a:t>建立管理培训和咨询系统</a:t>
            </a:r>
            <a:r>
              <a:rPr lang="en-US" altLang="zh-CN" sz="2000" dirty="0">
                <a:latin typeface="华文黑体"/>
                <a:ea typeface="华文黑体"/>
              </a:rPr>
              <a:t>,</a:t>
            </a:r>
            <a:r>
              <a:rPr lang="zh-CN" altLang="en-US" sz="2000" dirty="0">
                <a:latin typeface="华文黑体"/>
                <a:ea typeface="华文黑体"/>
              </a:rPr>
              <a:t>可以成立自愿连锁店</a:t>
            </a:r>
            <a:r>
              <a:rPr lang="en-US" altLang="zh-CN" sz="2000" dirty="0">
                <a:latin typeface="华文黑体"/>
                <a:ea typeface="华文黑体"/>
              </a:rPr>
              <a:t>,</a:t>
            </a:r>
            <a:r>
              <a:rPr lang="zh-CN" altLang="en-US" sz="2000" dirty="0">
                <a:latin typeface="华文黑体"/>
                <a:ea typeface="华文黑体"/>
              </a:rPr>
              <a:t>还可通过要求扩大订货、</a:t>
            </a:r>
            <a:r>
              <a:rPr lang="zh-CN" altLang="en-US" sz="2000" dirty="0" smtClean="0">
                <a:latin typeface="华文黑体"/>
                <a:ea typeface="华文黑体"/>
              </a:rPr>
              <a:t>对小笔订货增收服务费等留难那些无利可图</a:t>
            </a:r>
            <a:r>
              <a:rPr lang="zh-CN" altLang="en-US" sz="2000" dirty="0">
                <a:latin typeface="华文黑体"/>
                <a:ea typeface="华文黑体"/>
              </a:rPr>
              <a:t>的客户</a:t>
            </a:r>
            <a:r>
              <a:rPr lang="en-US" altLang="zh-CN" sz="2000" dirty="0">
                <a:latin typeface="华文黑体"/>
                <a:ea typeface="华文黑体"/>
              </a:rPr>
              <a:t>.</a:t>
            </a:r>
          </a:p>
        </p:txBody>
      </p:sp>
    </p:spTree>
    <p:extLst>
      <p:ext uri="{BB962C8B-B14F-4D97-AF65-F5344CB8AC3E}">
        <p14:creationId xmlns:p14="http://schemas.microsoft.com/office/powerpoint/2010/main" val="1529121242"/>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3"/>
          <a:srcRect l="6612" r="7521"/>
          <a:stretch>
            <a:fillRect/>
          </a:stretch>
        </p:blipFill>
        <p:spPr>
          <a:xfrm flipV="1">
            <a:off x="2" y="0"/>
            <a:ext cx="9463311" cy="5359400"/>
          </a:xfrm>
          <a:prstGeom prst="rect">
            <a:avLst/>
          </a:prstGeom>
        </p:spPr>
      </p:pic>
      <p:pic>
        <p:nvPicPr>
          <p:cNvPr id="7" name="图片占位符 31"/>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1682496" y="1371090"/>
            <a:ext cx="1766888" cy="1766888"/>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
        <p:nvSpPr>
          <p:cNvPr id="6" name="矩形 5"/>
          <p:cNvSpPr/>
          <p:nvPr/>
        </p:nvSpPr>
        <p:spPr>
          <a:xfrm>
            <a:off x="4493569" y="1986009"/>
            <a:ext cx="1826141"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零售商店</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sp>
        <p:nvSpPr>
          <p:cNvPr id="8" name="矩形 7"/>
          <p:cNvSpPr/>
          <p:nvPr/>
        </p:nvSpPr>
        <p:spPr>
          <a:xfrm>
            <a:off x="4577102" y="604464"/>
            <a:ext cx="1492716" cy="1261884"/>
          </a:xfrm>
          <a:prstGeom prst="rect">
            <a:avLst/>
          </a:prstGeom>
        </p:spPr>
        <p:txBody>
          <a:bodyPr wrap="none">
            <a:spAutoFit/>
          </a:bodyPr>
          <a:lstStyle/>
          <a:p>
            <a:pPr algn="ctr"/>
            <a:endParaRPr lang="en-US" altLang="zh-CN" sz="4400" b="1" dirty="0" smtClean="0">
              <a:solidFill>
                <a:srgbClr val="17695D"/>
              </a:solidFill>
              <a:latin typeface="华文黑体"/>
              <a:ea typeface="华文黑体"/>
            </a:endParaRPr>
          </a:p>
          <a:p>
            <a:pPr algn="ctr"/>
            <a:r>
              <a:rPr lang="zh-CN" altLang="en-US" sz="3200" b="1" spc="300" dirty="0" smtClean="0">
                <a:solidFill>
                  <a:srgbClr val="17695D"/>
                </a:solidFill>
                <a:latin typeface="华文黑体"/>
                <a:ea typeface="华文黑体"/>
                <a:cs typeface="Source Sans Pro ExtraLight"/>
              </a:rPr>
              <a:t>第一节</a:t>
            </a:r>
            <a:endParaRPr lang="en-US" altLang="zh-CN" sz="3200" b="1" spc="300" dirty="0">
              <a:solidFill>
                <a:srgbClr val="17695D"/>
              </a:solidFill>
              <a:latin typeface="华文黑体"/>
              <a:ea typeface="华文黑体"/>
              <a:cs typeface="Source Sans Pro ExtraLight"/>
            </a:endParaRPr>
          </a:p>
        </p:txBody>
      </p:sp>
    </p:spTree>
    <p:extLst>
      <p:ext uri="{BB962C8B-B14F-4D97-AF65-F5344CB8AC3E}">
        <p14:creationId xmlns:p14="http://schemas.microsoft.com/office/powerpoint/2010/main" val="1718730889"/>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14:presetBounceEnd="58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8000">
                                          <p:cBhvr additive="base">
                                            <p:cTn id="7" dur="1500" fill="hold"/>
                                            <p:tgtEl>
                                              <p:spTgt spid="7"/>
                                            </p:tgtEl>
                                            <p:attrNameLst>
                                              <p:attrName>ppt_x</p:attrName>
                                            </p:attrNameLst>
                                          </p:cBhvr>
                                          <p:tavLst>
                                            <p:tav tm="0">
                                              <p:val>
                                                <p:strVal val="1+#ppt_w/2"/>
                                              </p:val>
                                            </p:tav>
                                            <p:tav tm="100000">
                                              <p:val>
                                                <p:strVal val="#ppt_x"/>
                                              </p:val>
                                            </p:tav>
                                          </p:tavLst>
                                        </p:anim>
                                        <p:anim calcmode="lin" valueType="num" p14:bounceEnd="58000">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Choice>
    <mc:Fallback xmlns="">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500" fill="hold"/>
                                            <p:tgtEl>
                                              <p:spTgt spid="7"/>
                                            </p:tgtEl>
                                            <p:attrNameLst>
                                              <p:attrName>ppt_x</p:attrName>
                                            </p:attrNameLst>
                                          </p:cBhvr>
                                          <p:tavLst>
                                            <p:tav tm="0">
                                              <p:val>
                                                <p:strVal val="1+#ppt_w/2"/>
                                              </p:val>
                                            </p:tav>
                                            <p:tav tm="100000">
                                              <p:val>
                                                <p:strVal val="#ppt_x"/>
                                              </p:val>
                                            </p:tav>
                                          </p:tavLst>
                                        </p:anim>
                                        <p:anim calcmode="lin" valueType="num">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59702"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批发与批发商</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287870" y="571940"/>
            <a:ext cx="8754532" cy="4770537"/>
          </a:xfrm>
          <a:prstGeom prst="rect">
            <a:avLst/>
          </a:prstGeom>
          <a:noFill/>
        </p:spPr>
        <p:txBody>
          <a:bodyPr wrap="square" rtlCol="0">
            <a:spAutoFit/>
          </a:bodyPr>
          <a:lstStyle/>
          <a:p>
            <a:r>
              <a:rPr lang="zh-CN" altLang="en-US" sz="2400" dirty="0" smtClean="0">
                <a:latin typeface="华文黑体"/>
                <a:ea typeface="华文黑体"/>
              </a:rPr>
              <a:t>三、批发商营销决策</a:t>
            </a:r>
            <a:endParaRPr lang="en-US" altLang="zh-CN" sz="2400" dirty="0" smtClean="0">
              <a:latin typeface="华文黑体"/>
              <a:ea typeface="华文黑体"/>
            </a:endParaRPr>
          </a:p>
          <a:p>
            <a:pPr indent="541338"/>
            <a:r>
              <a:rPr lang="zh-CN" altLang="en-US" sz="2000" dirty="0">
                <a:latin typeface="华文黑体"/>
                <a:ea typeface="华文黑体"/>
              </a:rPr>
              <a:t>近年来批发商正经受着不断加大的竞争压力</a:t>
            </a:r>
            <a:r>
              <a:rPr lang="en-US" altLang="zh-CN" sz="2000" dirty="0">
                <a:latin typeface="华文黑体"/>
                <a:ea typeface="华文黑体"/>
              </a:rPr>
              <a:t>.</a:t>
            </a:r>
            <a:r>
              <a:rPr lang="zh-CN" altLang="en-US" sz="2000" dirty="0">
                <a:latin typeface="华文黑体"/>
                <a:ea typeface="华文黑体"/>
              </a:rPr>
              <a:t>他们面临着新竞争对手的出现</a:t>
            </a:r>
            <a:r>
              <a:rPr lang="en-US" altLang="zh-CN" sz="2000" dirty="0">
                <a:latin typeface="华文黑体"/>
                <a:ea typeface="华文黑体"/>
              </a:rPr>
              <a:t>,</a:t>
            </a:r>
            <a:r>
              <a:rPr lang="zh-CN" altLang="en-US" sz="2000" dirty="0" smtClean="0">
                <a:latin typeface="华文黑体"/>
                <a:ea typeface="华文黑体"/>
              </a:rPr>
              <a:t>消费者更</a:t>
            </a:r>
            <a:r>
              <a:rPr lang="zh-CN" altLang="en-US" sz="2000" dirty="0">
                <a:latin typeface="华文黑体"/>
                <a:ea typeface="华文黑体"/>
              </a:rPr>
              <a:t>高的需求</a:t>
            </a:r>
            <a:r>
              <a:rPr lang="en-US" altLang="zh-CN" sz="2000" dirty="0">
                <a:latin typeface="华文黑体"/>
                <a:ea typeface="华文黑体"/>
              </a:rPr>
              <a:t>,</a:t>
            </a:r>
            <a:r>
              <a:rPr lang="zh-CN" altLang="en-US" sz="2000" dirty="0">
                <a:latin typeface="华文黑体"/>
                <a:ea typeface="华文黑体"/>
              </a:rPr>
              <a:t>新技术的发展以及大企业、社团组织和零售业顾客采用更为</a:t>
            </a:r>
            <a:r>
              <a:rPr lang="zh-CN" altLang="en-US" sz="2000" dirty="0" smtClean="0">
                <a:latin typeface="华文黑体"/>
                <a:ea typeface="华文黑体"/>
              </a:rPr>
              <a:t>直接的购物程序等问题</a:t>
            </a:r>
            <a:r>
              <a:rPr lang="en-US" altLang="zh-CN" sz="2000" dirty="0">
                <a:latin typeface="华文黑体"/>
                <a:ea typeface="华文黑体"/>
              </a:rPr>
              <a:t>.</a:t>
            </a:r>
            <a:r>
              <a:rPr lang="zh-CN" altLang="en-US" sz="2000" dirty="0">
                <a:latin typeface="华文黑体"/>
                <a:ea typeface="华文黑体"/>
              </a:rPr>
              <a:t>所以</a:t>
            </a:r>
            <a:r>
              <a:rPr lang="en-US" altLang="zh-CN" sz="2000" dirty="0">
                <a:latin typeface="华文黑体"/>
                <a:ea typeface="华文黑体"/>
              </a:rPr>
              <a:t>,</a:t>
            </a:r>
            <a:r>
              <a:rPr lang="zh-CN" altLang="en-US" sz="2000" dirty="0">
                <a:latin typeface="华文黑体"/>
                <a:ea typeface="华文黑体"/>
              </a:rPr>
              <a:t>他们不得不改进有关目标市场、市场定位及营销组合等方面的战略决策</a:t>
            </a:r>
            <a:r>
              <a:rPr lang="en-US" altLang="zh-CN" sz="2000" dirty="0">
                <a:latin typeface="华文黑体"/>
                <a:ea typeface="华文黑体"/>
              </a:rPr>
              <a:t>(</a:t>
            </a:r>
            <a:r>
              <a:rPr lang="zh-CN" altLang="en-US" sz="2000" dirty="0" smtClean="0">
                <a:latin typeface="华文黑体"/>
                <a:ea typeface="华文黑体"/>
              </a:rPr>
              <a:t>营销组合即指产品编排和服务</a:t>
            </a:r>
            <a:r>
              <a:rPr lang="zh-CN" altLang="en-US" sz="2000" dirty="0">
                <a:latin typeface="华文黑体"/>
                <a:ea typeface="华文黑体"/>
              </a:rPr>
              <a:t>、价格、促销与地点的组合</a:t>
            </a:r>
            <a:r>
              <a:rPr lang="en-US" altLang="zh-CN" sz="2000" dirty="0">
                <a:latin typeface="华文黑体"/>
                <a:ea typeface="华文黑体"/>
              </a:rPr>
              <a:t>)</a:t>
            </a:r>
            <a:r>
              <a:rPr lang="en-US" altLang="zh-CN" sz="2000" dirty="0" smtClean="0">
                <a:latin typeface="华文黑体"/>
                <a:ea typeface="华文黑体"/>
              </a:rPr>
              <a:t>.</a:t>
            </a:r>
          </a:p>
          <a:p>
            <a:pPr indent="439738"/>
            <a:r>
              <a:rPr lang="en-US" altLang="zh-CN" sz="2000" dirty="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a:latin typeface="华文黑体"/>
                <a:ea typeface="华文黑体"/>
              </a:rPr>
              <a:t>批发商营销组合决策</a:t>
            </a:r>
          </a:p>
          <a:p>
            <a:pPr indent="439738"/>
            <a:r>
              <a:rPr lang="zh-CN" altLang="en-US" sz="2000" dirty="0">
                <a:latin typeface="华文黑体"/>
                <a:ea typeface="华文黑体"/>
              </a:rPr>
              <a:t>和零售商一样</a:t>
            </a:r>
            <a:r>
              <a:rPr lang="en-US" altLang="zh-CN" sz="2000" dirty="0">
                <a:latin typeface="华文黑体"/>
                <a:ea typeface="华文黑体"/>
              </a:rPr>
              <a:t>,</a:t>
            </a:r>
            <a:r>
              <a:rPr lang="zh-CN" altLang="en-US" sz="2000" dirty="0">
                <a:latin typeface="华文黑体"/>
                <a:ea typeface="华文黑体"/>
              </a:rPr>
              <a:t>批发商也要对产品编排与服务、价格、促销和地点等进行决策</a:t>
            </a:r>
            <a:r>
              <a:rPr lang="en-US" altLang="zh-CN" sz="2000" dirty="0" smtClean="0">
                <a:latin typeface="华文黑体"/>
                <a:ea typeface="华文黑体"/>
              </a:rPr>
              <a:t>.</a:t>
            </a:r>
          </a:p>
          <a:p>
            <a:pPr indent="439738"/>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产品编排与服务</a:t>
            </a:r>
            <a:r>
              <a:rPr lang="en-US" altLang="zh-CN" sz="2000" dirty="0">
                <a:latin typeface="华文黑体"/>
                <a:ea typeface="华文黑体"/>
              </a:rPr>
              <a:t>.</a:t>
            </a:r>
            <a:r>
              <a:rPr lang="zh-CN" altLang="en-US" sz="2000" dirty="0">
                <a:latin typeface="华文黑体"/>
                <a:ea typeface="华文黑体"/>
              </a:rPr>
              <a:t>批发商的“产品”是指他们提供的产品与服务的编排</a:t>
            </a:r>
            <a:r>
              <a:rPr lang="en-US" altLang="zh-CN" sz="2000" dirty="0">
                <a:latin typeface="华文黑体"/>
                <a:ea typeface="华文黑体"/>
              </a:rPr>
              <a:t>.</a:t>
            </a:r>
            <a:r>
              <a:rPr lang="zh-CN" altLang="en-US" sz="2000" dirty="0" smtClean="0">
                <a:latin typeface="华文黑体"/>
                <a:ea typeface="华文黑体"/>
              </a:rPr>
              <a:t>批发商必须经销品种齐</a:t>
            </a:r>
            <a:r>
              <a:rPr lang="zh-CN" altLang="en-US" sz="2000" dirty="0">
                <a:latin typeface="华文黑体"/>
                <a:ea typeface="华文黑体"/>
              </a:rPr>
              <a:t>全的产品线</a:t>
            </a:r>
            <a:r>
              <a:rPr lang="en-US" altLang="zh-CN" sz="2000" dirty="0">
                <a:latin typeface="华文黑体"/>
                <a:ea typeface="华文黑体"/>
              </a:rPr>
              <a:t>,</a:t>
            </a:r>
            <a:r>
              <a:rPr lang="zh-CN" altLang="en-US" sz="2000" dirty="0">
                <a:latin typeface="华文黑体"/>
                <a:ea typeface="华文黑体"/>
              </a:rPr>
              <a:t>并备有足够的存货以便及时交货</a:t>
            </a:r>
            <a:r>
              <a:rPr lang="en-US" altLang="zh-CN" sz="2000" dirty="0" smtClean="0">
                <a:latin typeface="华文黑体"/>
                <a:ea typeface="华文黑体"/>
              </a:rPr>
              <a:t>.</a:t>
            </a:r>
          </a:p>
          <a:p>
            <a:pPr indent="439738"/>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价格</a:t>
            </a:r>
            <a:r>
              <a:rPr lang="en-US" altLang="zh-CN" sz="2000" dirty="0">
                <a:latin typeface="华文黑体"/>
                <a:ea typeface="华文黑体"/>
              </a:rPr>
              <a:t>.</a:t>
            </a:r>
            <a:r>
              <a:rPr lang="zh-CN" altLang="en-US" sz="2000" dirty="0">
                <a:latin typeface="华文黑体"/>
                <a:ea typeface="华文黑体"/>
              </a:rPr>
              <a:t>价格是批发商做出的重要决策</a:t>
            </a:r>
            <a:r>
              <a:rPr lang="en-US" altLang="zh-CN" sz="2000" dirty="0">
                <a:latin typeface="华文黑体"/>
                <a:ea typeface="华文黑体"/>
              </a:rPr>
              <a:t>.</a:t>
            </a:r>
            <a:r>
              <a:rPr lang="zh-CN" altLang="en-US" sz="2000" dirty="0">
                <a:latin typeface="华文黑体"/>
                <a:ea typeface="华文黑体"/>
              </a:rPr>
              <a:t>成本加成是通常的方法</a:t>
            </a:r>
            <a:r>
              <a:rPr lang="en-US" altLang="zh-CN" sz="2000" dirty="0" smtClean="0">
                <a:latin typeface="华文黑体"/>
                <a:ea typeface="华文黑体"/>
              </a:rPr>
              <a:t>.</a:t>
            </a:r>
          </a:p>
          <a:p>
            <a:pPr indent="439738"/>
            <a:r>
              <a:rPr lang="en-US" altLang="zh-CN" sz="2000" dirty="0">
                <a:latin typeface="华文黑体"/>
                <a:ea typeface="华文黑体"/>
              </a:rPr>
              <a:t>(</a:t>
            </a:r>
            <a:r>
              <a:rPr lang="zh-CN" altLang="en-US" sz="2000" dirty="0">
                <a:latin typeface="华文黑体"/>
                <a:ea typeface="华文黑体"/>
              </a:rPr>
              <a:t>３</a:t>
            </a:r>
            <a:r>
              <a:rPr lang="en-US" altLang="zh-CN" sz="2000" dirty="0">
                <a:latin typeface="华文黑体"/>
                <a:ea typeface="华文黑体"/>
              </a:rPr>
              <a:t>)</a:t>
            </a:r>
            <a:r>
              <a:rPr lang="zh-CN" altLang="en-US" sz="2000" dirty="0">
                <a:latin typeface="华文黑体"/>
                <a:ea typeface="华文黑体"/>
              </a:rPr>
              <a:t>促销</a:t>
            </a:r>
            <a:r>
              <a:rPr lang="en-US" altLang="zh-CN" sz="2000" dirty="0">
                <a:latin typeface="华文黑体"/>
                <a:ea typeface="华文黑体"/>
              </a:rPr>
              <a:t>.</a:t>
            </a:r>
            <a:r>
              <a:rPr lang="zh-CN" altLang="en-US" sz="2000" dirty="0">
                <a:latin typeface="华文黑体"/>
                <a:ea typeface="华文黑体"/>
              </a:rPr>
              <a:t>尽管促销对批发商取得成功至关重要</a:t>
            </a:r>
            <a:r>
              <a:rPr lang="en-US" altLang="zh-CN" sz="2000" dirty="0">
                <a:latin typeface="华文黑体"/>
                <a:ea typeface="华文黑体"/>
              </a:rPr>
              <a:t>,</a:t>
            </a:r>
            <a:r>
              <a:rPr lang="zh-CN" altLang="en-US" sz="2000" dirty="0">
                <a:latin typeface="华文黑体"/>
                <a:ea typeface="华文黑体"/>
              </a:rPr>
              <a:t>但大多数批发商仍不重视促销工作</a:t>
            </a:r>
            <a:r>
              <a:rPr lang="en-US" altLang="zh-CN" sz="2000" dirty="0" smtClean="0">
                <a:latin typeface="华文黑体"/>
                <a:ea typeface="华文黑体"/>
              </a:rPr>
              <a:t>.</a:t>
            </a:r>
          </a:p>
          <a:p>
            <a:pPr indent="439738"/>
            <a:r>
              <a:rPr lang="en-US" altLang="zh-CN" sz="2000" dirty="0">
                <a:latin typeface="华文黑体"/>
                <a:ea typeface="华文黑体"/>
              </a:rPr>
              <a:t>(</a:t>
            </a:r>
            <a:r>
              <a:rPr lang="zh-CN" altLang="en-US" sz="2000" dirty="0">
                <a:latin typeface="华文黑体"/>
                <a:ea typeface="华文黑体"/>
              </a:rPr>
              <a:t>４</a:t>
            </a:r>
            <a:r>
              <a:rPr lang="en-US" altLang="zh-CN" sz="2000" dirty="0">
                <a:latin typeface="华文黑体"/>
                <a:ea typeface="华文黑体"/>
              </a:rPr>
              <a:t>)</a:t>
            </a:r>
            <a:r>
              <a:rPr lang="zh-CN" altLang="en-US" sz="2000" dirty="0">
                <a:latin typeface="华文黑体"/>
                <a:ea typeface="华文黑体"/>
              </a:rPr>
              <a:t>地点</a:t>
            </a:r>
            <a:r>
              <a:rPr lang="en-US" altLang="zh-CN" sz="2000" dirty="0">
                <a:latin typeface="华文黑体"/>
                <a:ea typeface="华文黑体"/>
              </a:rPr>
              <a:t>.</a:t>
            </a:r>
            <a:r>
              <a:rPr lang="zh-CN" altLang="en-US" sz="2000" dirty="0">
                <a:latin typeface="华文黑体"/>
                <a:ea typeface="华文黑体"/>
              </a:rPr>
              <a:t>地点也很重要</a:t>
            </a:r>
            <a:r>
              <a:rPr lang="en-US" altLang="zh-CN" sz="2000" dirty="0">
                <a:latin typeface="华文黑体"/>
                <a:ea typeface="华文黑体"/>
              </a:rPr>
              <a:t>,</a:t>
            </a:r>
            <a:r>
              <a:rPr lang="zh-CN" altLang="en-US" sz="2000" dirty="0">
                <a:latin typeface="华文黑体"/>
                <a:ea typeface="华文黑体"/>
              </a:rPr>
              <a:t>批发商必须慎重选择销售地点和设施</a:t>
            </a:r>
            <a:r>
              <a:rPr lang="en-US" altLang="zh-CN" sz="2000" dirty="0">
                <a:latin typeface="华文黑体"/>
                <a:ea typeface="华文黑体"/>
              </a:rPr>
              <a:t>.</a:t>
            </a:r>
          </a:p>
        </p:txBody>
      </p:sp>
    </p:spTree>
    <p:extLst>
      <p:ext uri="{BB962C8B-B14F-4D97-AF65-F5344CB8AC3E}">
        <p14:creationId xmlns:p14="http://schemas.microsoft.com/office/powerpoint/2010/main" val="1777546870"/>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4" descr="F:\360云盘\02-个人资料\！PPT图片及版面资源\06-PPT精选插图\03-人物\20120208165810751075.jpg"/>
          <p:cNvPicPr>
            <a:picLocks noChangeAspect="1" noChangeArrowheads="1"/>
          </p:cNvPicPr>
          <p:nvPr/>
        </p:nvPicPr>
        <p:blipFill>
          <a:blip r:embed="rId3">
            <a:lum bright="70000" contrast="-70000"/>
            <a:extLst>
              <a:ext uri="{BEBA8EAE-BF5A-486C-A8C5-ECC9F3942E4B}">
                <a14:imgProps xmlns:a14="http://schemas.microsoft.com/office/drawing/2010/main">
                  <a14:imgLayer r:embed="rId4">
                    <a14:imgEffect>
                      <a14:colorTemperature colorTemp="4700"/>
                    </a14:imgEffect>
                    <a14:imgEffect>
                      <a14:saturation sat="33000"/>
                    </a14:imgEffect>
                  </a14:imgLayer>
                </a14:imgProps>
              </a:ext>
              <a:ext uri="{28A0092B-C50C-407E-A947-70E740481C1C}">
                <a14:useLocalDpi xmlns:a14="http://schemas.microsoft.com/office/drawing/2010/main"/>
              </a:ext>
            </a:extLst>
          </a:blip>
          <a:srcRect/>
          <a:stretch>
            <a:fillRect/>
          </a:stretch>
        </p:blipFill>
        <p:spPr bwMode="auto">
          <a:xfrm>
            <a:off x="-1" y="-114303"/>
            <a:ext cx="8232331" cy="5480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等腰三角形 6"/>
          <p:cNvSpPr/>
          <p:nvPr/>
        </p:nvSpPr>
        <p:spPr>
          <a:xfrm rot="16200000">
            <a:off x="3893089" y="-94714"/>
            <a:ext cx="5473699" cy="5434523"/>
          </a:xfrm>
          <a:custGeom>
            <a:avLst/>
            <a:gdLst/>
            <a:ahLst/>
            <a:cxnLst/>
            <a:rect l="l" t="t" r="r" b="b"/>
            <a:pathLst>
              <a:path w="3580081" h="5237125">
                <a:moveTo>
                  <a:pt x="3580081" y="443593"/>
                </a:moveTo>
                <a:lnTo>
                  <a:pt x="3580081" y="5237125"/>
                </a:lnTo>
                <a:lnTo>
                  <a:pt x="0" y="5237125"/>
                </a:lnTo>
                <a:lnTo>
                  <a:pt x="0" y="0"/>
                </a:lnTo>
                <a:close/>
              </a:path>
            </a:pathLst>
          </a:custGeom>
          <a:solidFill>
            <a:srgbClr val="45C1A4"/>
          </a:solidFill>
          <a:ln w="2540">
            <a:noFill/>
          </a:ln>
          <a:effectLst>
            <a:outerShdw blurRad="88900" dist="50800" dir="10800000" algn="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2" name="矩形 9"/>
          <p:cNvSpPr/>
          <p:nvPr/>
        </p:nvSpPr>
        <p:spPr>
          <a:xfrm flipV="1">
            <a:off x="0" y="-114300"/>
            <a:ext cx="847728" cy="5473698"/>
          </a:xfrm>
          <a:custGeom>
            <a:avLst/>
            <a:gdLst/>
            <a:ahLst/>
            <a:cxnLst/>
            <a:rect l="l" t="t" r="r" b="b"/>
            <a:pathLst>
              <a:path w="847728" h="3580082">
                <a:moveTo>
                  <a:pt x="0" y="3580082"/>
                </a:moveTo>
                <a:lnTo>
                  <a:pt x="847728" y="3580082"/>
                </a:lnTo>
                <a:lnTo>
                  <a:pt x="404135" y="0"/>
                </a:lnTo>
                <a:lnTo>
                  <a:pt x="0" y="0"/>
                </a:lnTo>
                <a:close/>
              </a:path>
            </a:pathLst>
          </a:custGeom>
          <a:solidFill>
            <a:srgbClr val="45C1A4"/>
          </a:solidFill>
          <a:ln w="2540">
            <a:noFill/>
          </a:ln>
          <a:effectLst>
            <a:outerShdw blurRad="76200" dist="381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 name="标题 1"/>
          <p:cNvSpPr txBox="1"/>
          <p:nvPr/>
        </p:nvSpPr>
        <p:spPr>
          <a:xfrm>
            <a:off x="5482290" y="1517934"/>
            <a:ext cx="2510243" cy="1326866"/>
          </a:xfrm>
          <a:prstGeom prst="rect">
            <a:avLst/>
          </a:prstGeom>
        </p:spPr>
        <p:txBody>
          <a:bodyPr vert="horz" lIns="0" tIns="0" rIns="0" bIns="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zh-CN" altLang="en-US" b="1" spc="300" dirty="0" smtClean="0">
                <a:solidFill>
                  <a:schemeClr val="bg1"/>
                </a:solidFill>
                <a:latin typeface="微软雅黑" panose="020B0503020204020204" pitchFamily="34" charset="-122"/>
                <a:ea typeface="微软雅黑" panose="020B0503020204020204" pitchFamily="34" charset="-122"/>
              </a:rPr>
              <a:t>本章结束</a:t>
            </a:r>
            <a:endParaRPr lang="zh-CN" altLang="en-US" b="1" spc="3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2"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right)">
                                      <p:cBhvr>
                                        <p:cTn id="16" dur="500"/>
                                        <p:tgtEl>
                                          <p:spTgt spid="10"/>
                                        </p:tgtEl>
                                      </p:cBhvr>
                                    </p:animEffect>
                                  </p:childTnLst>
                                </p:cTn>
                              </p:par>
                            </p:childTnLst>
                          </p:cTn>
                        </p:par>
                        <p:par>
                          <p:cTn id="17" fill="hold">
                            <p:stCondLst>
                              <p:cond delay="1000"/>
                            </p:stCondLst>
                            <p:childTnLst>
                              <p:par>
                                <p:cTn id="18" presetID="2" presetClass="entr" presetSubtype="8"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500" fill="hold"/>
                                        <p:tgtEl>
                                          <p:spTgt spid="13"/>
                                        </p:tgtEl>
                                        <p:attrNameLst>
                                          <p:attrName>ppt_x</p:attrName>
                                        </p:attrNameLst>
                                      </p:cBhvr>
                                      <p:tavLst>
                                        <p:tav tm="0">
                                          <p:val>
                                            <p:strVal val="0-#ppt_w/2"/>
                                          </p:val>
                                        </p:tav>
                                        <p:tav tm="100000">
                                          <p:val>
                                            <p:strVal val="#ppt_x"/>
                                          </p:val>
                                        </p:tav>
                                      </p:tavLst>
                                    </p:anim>
                                    <p:anim calcmode="lin" valueType="num">
                                      <p:cBhvr additive="base">
                                        <p:cTn id="21"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1826141"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零售商店</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74135" y="775133"/>
            <a:ext cx="8466666" cy="3477875"/>
          </a:xfrm>
          <a:prstGeom prst="rect">
            <a:avLst/>
          </a:prstGeom>
          <a:noFill/>
        </p:spPr>
        <p:txBody>
          <a:bodyPr wrap="square" rtlCol="0">
            <a:spAutoFit/>
          </a:bodyPr>
          <a:lstStyle/>
          <a:p>
            <a:pPr indent="439738"/>
            <a:r>
              <a:rPr lang="zh-CN" altLang="en-US" sz="2000" dirty="0">
                <a:latin typeface="华文黑体"/>
                <a:ea typeface="华文黑体"/>
              </a:rPr>
              <a:t>什么是零售</a:t>
            </a:r>
            <a:r>
              <a:rPr lang="en-US" altLang="zh-CN" sz="2000" dirty="0">
                <a:latin typeface="华文黑体"/>
                <a:ea typeface="华文黑体"/>
              </a:rPr>
              <a:t>? </a:t>
            </a:r>
            <a:r>
              <a:rPr lang="zh-CN" altLang="en-US" sz="2000" dirty="0">
                <a:latin typeface="华文黑体"/>
                <a:ea typeface="华文黑体"/>
              </a:rPr>
              <a:t>零售是指向最终消费者直接销售商品和服务</a:t>
            </a:r>
            <a:r>
              <a:rPr lang="en-US" altLang="zh-CN" sz="2000" dirty="0">
                <a:latin typeface="华文黑体"/>
                <a:ea typeface="华文黑体"/>
              </a:rPr>
              <a:t>,</a:t>
            </a:r>
            <a:r>
              <a:rPr lang="zh-CN" altLang="en-US" sz="2000" dirty="0">
                <a:latin typeface="华文黑体"/>
                <a:ea typeface="华文黑体"/>
              </a:rPr>
              <a:t>以供其作个人及非商业</a:t>
            </a:r>
            <a:r>
              <a:rPr lang="zh-CN" altLang="en-US" sz="2000" dirty="0" smtClean="0">
                <a:latin typeface="华文黑体"/>
                <a:ea typeface="华文黑体"/>
              </a:rPr>
              <a:t>性用途的全部活动</a:t>
            </a:r>
            <a:r>
              <a:rPr lang="en-US" altLang="zh-CN" sz="2000" dirty="0">
                <a:latin typeface="华文黑体"/>
                <a:ea typeface="华文黑体"/>
              </a:rPr>
              <a:t>.</a:t>
            </a:r>
            <a:r>
              <a:rPr lang="zh-CN" altLang="en-US" sz="2000" dirty="0">
                <a:latin typeface="华文黑体"/>
                <a:ea typeface="华文黑体"/>
              </a:rPr>
              <a:t>许多机构</a:t>
            </a:r>
            <a:r>
              <a:rPr lang="en-US" altLang="zh-CN" sz="2000" dirty="0">
                <a:latin typeface="华文黑体"/>
                <a:ea typeface="华文黑体"/>
              </a:rPr>
              <a:t>,</a:t>
            </a:r>
            <a:r>
              <a:rPr lang="zh-CN" altLang="en-US" sz="2000" dirty="0">
                <a:latin typeface="华文黑体"/>
                <a:ea typeface="华文黑体"/>
              </a:rPr>
              <a:t>诸如生产商、批发商和零售商都从事零售业务</a:t>
            </a:r>
            <a:r>
              <a:rPr lang="en-US" altLang="zh-CN" sz="2000" dirty="0">
                <a:latin typeface="华文黑体"/>
                <a:ea typeface="华文黑体"/>
              </a:rPr>
              <a:t>,</a:t>
            </a:r>
            <a:r>
              <a:rPr lang="zh-CN" altLang="en-US" sz="2000" dirty="0" smtClean="0">
                <a:latin typeface="华文黑体"/>
                <a:ea typeface="华文黑体"/>
              </a:rPr>
              <a:t>而大部分零售业务是由零售商从事的</a:t>
            </a:r>
            <a:r>
              <a:rPr lang="en-US" altLang="zh-CN" sz="2000" dirty="0">
                <a:latin typeface="华文黑体"/>
                <a:ea typeface="华文黑体"/>
              </a:rPr>
              <a:t>.</a:t>
            </a:r>
            <a:r>
              <a:rPr lang="zh-CN" altLang="en-US" sz="2000" dirty="0">
                <a:latin typeface="华文黑体"/>
                <a:ea typeface="华文黑体"/>
              </a:rPr>
              <a:t>零售商指那些销售量主要来自零售的商业企业</a:t>
            </a:r>
            <a:r>
              <a:rPr lang="en-US" altLang="zh-CN" sz="2000" dirty="0">
                <a:latin typeface="华文黑体"/>
                <a:ea typeface="华文黑体"/>
              </a:rPr>
              <a:t>.</a:t>
            </a:r>
            <a:r>
              <a:rPr lang="zh-CN" altLang="en-US" sz="2000" dirty="0">
                <a:latin typeface="华文黑体"/>
                <a:ea typeface="华文黑体"/>
              </a:rPr>
              <a:t>近年来</a:t>
            </a:r>
            <a:r>
              <a:rPr lang="zh-CN" altLang="en-US" sz="2000" dirty="0" smtClean="0">
                <a:latin typeface="华文黑体"/>
                <a:ea typeface="华文黑体"/>
              </a:rPr>
              <a:t>主要的非商店零售</a:t>
            </a:r>
            <a:r>
              <a:rPr lang="en-US" altLang="zh-CN" sz="2000" dirty="0">
                <a:latin typeface="华文黑体"/>
                <a:ea typeface="华文黑体"/>
              </a:rPr>
              <a:t>,</a:t>
            </a:r>
            <a:r>
              <a:rPr lang="zh-CN" altLang="en-US" sz="2000" dirty="0">
                <a:latin typeface="华文黑体"/>
                <a:ea typeface="华文黑体"/>
              </a:rPr>
              <a:t>包括网购、邮购、电话销售、上门销售、自动销售及大量电子商务</a:t>
            </a:r>
            <a:r>
              <a:rPr lang="en-US" altLang="zh-CN" sz="2000" dirty="0">
                <a:latin typeface="华文黑体"/>
                <a:ea typeface="华文黑体"/>
              </a:rPr>
              <a:t>,</a:t>
            </a:r>
            <a:r>
              <a:rPr lang="zh-CN" altLang="en-US" sz="2000" dirty="0">
                <a:latin typeface="华文黑体"/>
                <a:ea typeface="华文黑体"/>
              </a:rPr>
              <a:t>发展迅速</a:t>
            </a:r>
            <a:r>
              <a:rPr lang="en-US" altLang="zh-CN" sz="2000" dirty="0">
                <a:latin typeface="华文黑体"/>
                <a:ea typeface="华文黑体"/>
              </a:rPr>
              <a:t>,</a:t>
            </a:r>
            <a:r>
              <a:rPr lang="zh-CN" altLang="en-US" sz="2000" dirty="0" smtClean="0">
                <a:latin typeface="华文黑体"/>
                <a:ea typeface="华文黑体"/>
              </a:rPr>
              <a:t>但大部分零售业务仍</a:t>
            </a:r>
            <a:r>
              <a:rPr lang="zh-CN" altLang="en-US" sz="2000" dirty="0">
                <a:latin typeface="华文黑体"/>
                <a:ea typeface="华文黑体"/>
              </a:rPr>
              <a:t>是在零售商店完成</a:t>
            </a:r>
            <a:r>
              <a:rPr lang="en-US" altLang="zh-CN" sz="2000" dirty="0">
                <a:latin typeface="华文黑体"/>
                <a:ea typeface="华文黑体"/>
              </a:rPr>
              <a:t>.</a:t>
            </a:r>
            <a:r>
              <a:rPr lang="zh-CN" altLang="en-US" sz="2000" dirty="0">
                <a:latin typeface="华文黑体"/>
                <a:ea typeface="华文黑体"/>
              </a:rPr>
              <a:t>尽管许多零售商店是各自独立所有的</a:t>
            </a:r>
            <a:r>
              <a:rPr lang="en-US" altLang="zh-CN" sz="2000" dirty="0">
                <a:latin typeface="华文黑体"/>
                <a:ea typeface="华文黑体"/>
              </a:rPr>
              <a:t>,</a:t>
            </a:r>
            <a:r>
              <a:rPr lang="zh-CN" altLang="en-US" sz="2000" dirty="0" smtClean="0">
                <a:latin typeface="华文黑体"/>
                <a:ea typeface="华文黑体"/>
              </a:rPr>
              <a:t>但是现在以公司或合伙形式联合起</a:t>
            </a:r>
            <a:r>
              <a:rPr lang="zh-CN" altLang="en-US" sz="2000" dirty="0">
                <a:latin typeface="华文黑体"/>
                <a:ea typeface="华文黑体"/>
              </a:rPr>
              <a:t>来的零售商店不断增多</a:t>
            </a:r>
            <a:r>
              <a:rPr lang="en-US" altLang="zh-CN" sz="2000" dirty="0">
                <a:latin typeface="华文黑体"/>
                <a:ea typeface="华文黑体"/>
              </a:rPr>
              <a:t>.</a:t>
            </a:r>
            <a:r>
              <a:rPr lang="zh-CN" altLang="en-US" sz="2000" dirty="0">
                <a:latin typeface="华文黑体"/>
                <a:ea typeface="华文黑体"/>
              </a:rPr>
              <a:t>因为商店零售占零售行业</a:t>
            </a:r>
            <a:r>
              <a:rPr lang="zh-CN" altLang="en-US" sz="2000" dirty="0" smtClean="0">
                <a:latin typeface="华文黑体"/>
                <a:ea typeface="华文黑体"/>
              </a:rPr>
              <a:t>的绝大部分</a:t>
            </a:r>
            <a:r>
              <a:rPr lang="en-US" altLang="zh-CN" sz="2000" dirty="0">
                <a:latin typeface="华文黑体"/>
                <a:ea typeface="华文黑体"/>
              </a:rPr>
              <a:t>,</a:t>
            </a:r>
            <a:r>
              <a:rPr lang="zh-CN" altLang="en-US" sz="2000" dirty="0" smtClean="0">
                <a:latin typeface="华文黑体"/>
                <a:ea typeface="华文黑体"/>
              </a:rPr>
              <a:t>所以我们将</a:t>
            </a:r>
            <a:r>
              <a:rPr lang="zh-CN" altLang="en-US" sz="2000" dirty="0">
                <a:latin typeface="华文黑体"/>
                <a:ea typeface="华文黑体"/>
              </a:rPr>
              <a:t>首先对此进行讨论</a:t>
            </a:r>
            <a:r>
              <a:rPr lang="en-US" altLang="zh-CN" sz="2000" dirty="0" smtClean="0">
                <a:latin typeface="华文黑体"/>
                <a:ea typeface="华文黑体"/>
              </a:rPr>
              <a:t>.</a:t>
            </a:r>
          </a:p>
          <a:p>
            <a:pPr indent="439738"/>
            <a:r>
              <a:rPr lang="zh-CN" altLang="en-US" sz="2000" dirty="0">
                <a:latin typeface="华文黑体"/>
                <a:ea typeface="华文黑体"/>
              </a:rPr>
              <a:t>零售商店千变万化</a:t>
            </a:r>
            <a:r>
              <a:rPr lang="en-US" altLang="zh-CN" sz="2000" dirty="0">
                <a:latin typeface="华文黑体"/>
                <a:ea typeface="华文黑体"/>
              </a:rPr>
              <a:t>,</a:t>
            </a:r>
            <a:r>
              <a:rPr lang="zh-CN" altLang="en-US" sz="2000" dirty="0">
                <a:latin typeface="华文黑体"/>
                <a:ea typeface="华文黑体"/>
              </a:rPr>
              <a:t>新组织形式层出不穷</a:t>
            </a:r>
            <a:r>
              <a:rPr lang="en-US" altLang="zh-CN" sz="2000" dirty="0">
                <a:latin typeface="华文黑体"/>
                <a:ea typeface="华文黑体"/>
              </a:rPr>
              <a:t>.</a:t>
            </a:r>
            <a:r>
              <a:rPr lang="zh-CN" altLang="en-US" sz="2000" dirty="0">
                <a:latin typeface="华文黑体"/>
                <a:ea typeface="华文黑体"/>
              </a:rPr>
              <a:t>在以后的几部分中</a:t>
            </a:r>
            <a:r>
              <a:rPr lang="en-US" altLang="zh-CN" sz="2000" dirty="0">
                <a:latin typeface="华文黑体"/>
                <a:ea typeface="华文黑体"/>
              </a:rPr>
              <a:t>,</a:t>
            </a:r>
            <a:r>
              <a:rPr lang="zh-CN" altLang="en-US" sz="2000" dirty="0">
                <a:latin typeface="华文黑体"/>
                <a:ea typeface="华文黑体"/>
              </a:rPr>
              <a:t>我们将对</a:t>
            </a:r>
            <a:r>
              <a:rPr lang="zh-CN" altLang="en-US" sz="2000" dirty="0" smtClean="0">
                <a:latin typeface="华文黑体"/>
                <a:ea typeface="华文黑体"/>
              </a:rPr>
              <a:t>最主要的零售商店类型予以讨论</a:t>
            </a:r>
            <a:r>
              <a:rPr lang="en-US" altLang="zh-CN" sz="2000" dirty="0">
                <a:latin typeface="华文黑体"/>
                <a:ea typeface="华文黑体"/>
              </a:rPr>
              <a:t>.</a:t>
            </a:r>
            <a:r>
              <a:rPr lang="zh-CN" altLang="en-US" sz="2000" dirty="0">
                <a:latin typeface="华文黑体"/>
                <a:ea typeface="华文黑体"/>
              </a:rPr>
              <a:t>这里可以通过几个特征将它们分类</a:t>
            </a:r>
            <a:r>
              <a:rPr lang="en-US" altLang="zh-CN" sz="2000" dirty="0">
                <a:latin typeface="华文黑体"/>
                <a:ea typeface="华文黑体"/>
              </a:rPr>
              <a:t>,</a:t>
            </a:r>
            <a:r>
              <a:rPr lang="zh-CN" altLang="en-US" sz="2000" dirty="0">
                <a:latin typeface="华文黑体"/>
                <a:ea typeface="华文黑体"/>
              </a:rPr>
              <a:t>包括提供服务的水平、产品线</a:t>
            </a:r>
            <a:r>
              <a:rPr lang="zh-CN" altLang="en-US" sz="2000" dirty="0" smtClean="0">
                <a:latin typeface="华文黑体"/>
                <a:ea typeface="华文黑体"/>
              </a:rPr>
              <a:t>的宽度</a:t>
            </a:r>
            <a:r>
              <a:rPr lang="zh-CN" altLang="en-US" sz="2000" dirty="0">
                <a:latin typeface="华文黑体"/>
                <a:ea typeface="华文黑体"/>
              </a:rPr>
              <a:t>与深度</a:t>
            </a:r>
            <a:r>
              <a:rPr lang="en-US" altLang="zh-CN" sz="2000" dirty="0">
                <a:latin typeface="华文黑体"/>
                <a:ea typeface="华文黑体"/>
              </a:rPr>
              <a:t>,</a:t>
            </a:r>
            <a:r>
              <a:rPr lang="zh-CN" altLang="en-US" sz="2000" dirty="0">
                <a:latin typeface="华文黑体"/>
                <a:ea typeface="华文黑体"/>
              </a:rPr>
              <a:t>以及收取的相关价格</a:t>
            </a:r>
            <a:r>
              <a:rPr lang="en-US" altLang="zh-CN" sz="2000" dirty="0">
                <a:latin typeface="华文黑体"/>
                <a:ea typeface="华文黑体"/>
              </a:rPr>
              <a:t>.</a:t>
            </a:r>
          </a:p>
        </p:txBody>
      </p:sp>
    </p:spTree>
    <p:extLst>
      <p:ext uri="{BB962C8B-B14F-4D97-AF65-F5344CB8AC3E}">
        <p14:creationId xmlns:p14="http://schemas.microsoft.com/office/powerpoint/2010/main" val="1224683858"/>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1826141"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零售商店</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06401" y="1198466"/>
            <a:ext cx="8466666" cy="338554"/>
          </a:xfrm>
          <a:prstGeom prst="rect">
            <a:avLst/>
          </a:prstGeom>
          <a:noFill/>
        </p:spPr>
        <p:txBody>
          <a:bodyPr wrap="square" rtlCol="0">
            <a:spAutoFit/>
          </a:bodyPr>
          <a:lstStyle/>
          <a:p>
            <a:pPr indent="439738" algn="ctr"/>
            <a:r>
              <a:rPr lang="zh-CN" altLang="en-US" sz="1600" dirty="0">
                <a:solidFill>
                  <a:srgbClr val="FF0000"/>
                </a:solidFill>
              </a:rPr>
              <a:t>零售商分类的不同方法</a:t>
            </a:r>
            <a:endParaRPr lang="en-US" altLang="zh-CN" sz="1600" dirty="0">
              <a:solidFill>
                <a:srgbClr val="FF0000"/>
              </a:solidFill>
              <a:latin typeface="华文黑体"/>
              <a:ea typeface="华文黑体"/>
            </a:endParaRPr>
          </a:p>
        </p:txBody>
      </p:sp>
      <p:pic>
        <p:nvPicPr>
          <p:cNvPr id="2" name="图片 1" descr="屏幕快照 2017-12-18 上午10.51.47.png"/>
          <p:cNvPicPr>
            <a:picLocks noChangeAspect="1"/>
          </p:cNvPicPr>
          <p:nvPr/>
        </p:nvPicPr>
        <p:blipFill rotWithShape="1">
          <a:blip r:embed="rId4">
            <a:extLst>
              <a:ext uri="{28A0092B-C50C-407E-A947-70E740481C1C}">
                <a14:useLocalDpi xmlns:a14="http://schemas.microsoft.com/office/drawing/2010/main" val="0"/>
              </a:ext>
            </a:extLst>
          </a:blip>
          <a:srcRect l="22018" t="48025" r="28417" b="35861"/>
          <a:stretch/>
        </p:blipFill>
        <p:spPr>
          <a:xfrm>
            <a:off x="575731" y="1659468"/>
            <a:ext cx="8250509" cy="1676400"/>
          </a:xfrm>
          <a:prstGeom prst="rect">
            <a:avLst/>
          </a:prstGeom>
        </p:spPr>
      </p:pic>
    </p:spTree>
    <p:extLst>
      <p:ext uri="{BB962C8B-B14F-4D97-AF65-F5344CB8AC3E}">
        <p14:creationId xmlns:p14="http://schemas.microsoft.com/office/powerpoint/2010/main" val="4124666406"/>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1826141"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零售商店</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74135" y="639667"/>
            <a:ext cx="8466666" cy="4185762"/>
          </a:xfrm>
          <a:prstGeom prst="rect">
            <a:avLst/>
          </a:prstGeom>
          <a:noFill/>
        </p:spPr>
        <p:txBody>
          <a:bodyPr wrap="square" rtlCol="0">
            <a:spAutoFit/>
          </a:bodyPr>
          <a:lstStyle/>
          <a:p>
            <a:r>
              <a:rPr lang="zh-CN" altLang="en-US" sz="2400" dirty="0" smtClean="0">
                <a:latin typeface="华文黑体"/>
                <a:ea typeface="华文黑体"/>
              </a:rPr>
              <a:t>一</a:t>
            </a:r>
            <a:r>
              <a:rPr lang="zh-CN" altLang="en-US" sz="2400" dirty="0">
                <a:latin typeface="华文黑体"/>
                <a:ea typeface="华文黑体"/>
              </a:rPr>
              <a:t>、按服务水平分类</a:t>
            </a:r>
          </a:p>
          <a:p>
            <a:pPr indent="541338"/>
            <a:r>
              <a:rPr lang="zh-CN" altLang="en-US" sz="2000" dirty="0">
                <a:latin typeface="华文黑体"/>
                <a:ea typeface="华文黑体"/>
              </a:rPr>
              <a:t>不同的产品要求不同的服务水平</a:t>
            </a:r>
            <a:r>
              <a:rPr lang="en-US" altLang="zh-CN" sz="2000" dirty="0">
                <a:latin typeface="华文黑体"/>
                <a:ea typeface="华文黑体"/>
              </a:rPr>
              <a:t>,</a:t>
            </a:r>
            <a:r>
              <a:rPr lang="zh-CN" altLang="en-US" sz="2000" dirty="0">
                <a:latin typeface="华文黑体"/>
                <a:ea typeface="华文黑体"/>
              </a:rPr>
              <a:t>而且不同顾客服务偏好不同</a:t>
            </a:r>
            <a:r>
              <a:rPr lang="en-US" altLang="zh-CN" sz="2000" dirty="0">
                <a:latin typeface="华文黑体"/>
                <a:ea typeface="华文黑体"/>
              </a:rPr>
              <a:t>.</a:t>
            </a:r>
            <a:r>
              <a:rPr lang="zh-CN" altLang="en-US" sz="2000" dirty="0" smtClean="0">
                <a:latin typeface="华文黑体"/>
                <a:ea typeface="华文黑体"/>
              </a:rPr>
              <a:t>零售商可以主要提供三种</a:t>
            </a:r>
            <a:r>
              <a:rPr lang="zh-CN" altLang="en-US" sz="2000" dirty="0">
                <a:latin typeface="华文黑体"/>
                <a:ea typeface="华文黑体"/>
              </a:rPr>
              <a:t>水平的服务</a:t>
            </a:r>
            <a:r>
              <a:rPr lang="en-US" altLang="zh-CN" sz="2000" dirty="0">
                <a:latin typeface="华文黑体"/>
                <a:ea typeface="华文黑体"/>
              </a:rPr>
              <a:t>:</a:t>
            </a:r>
            <a:r>
              <a:rPr lang="zh-CN" altLang="en-US" sz="2000" dirty="0">
                <a:latin typeface="华文黑体"/>
                <a:ea typeface="华文黑体"/>
              </a:rPr>
              <a:t>自我服务、有限服务及完全服务</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a:latin typeface="华文黑体"/>
                <a:ea typeface="华文黑体"/>
              </a:rPr>
              <a:t>自我服务的零售商</a:t>
            </a:r>
          </a:p>
          <a:p>
            <a:pPr indent="541338"/>
            <a:r>
              <a:rPr lang="zh-CN" altLang="en-US" sz="1800" dirty="0">
                <a:latin typeface="华文黑体"/>
                <a:ea typeface="华文黑体"/>
              </a:rPr>
              <a:t>自我服务</a:t>
            </a:r>
            <a:r>
              <a:rPr lang="zh-CN" altLang="en-US" sz="1800" dirty="0" smtClean="0">
                <a:latin typeface="华文黑体"/>
                <a:ea typeface="华文黑体"/>
              </a:rPr>
              <a:t>的零售商是经济大萧条时期迅速发展起</a:t>
            </a:r>
            <a:r>
              <a:rPr lang="zh-CN" altLang="en-US" sz="1800" dirty="0">
                <a:latin typeface="华文黑体"/>
                <a:ea typeface="华文黑体"/>
              </a:rPr>
              <a:t>来的</a:t>
            </a:r>
            <a:r>
              <a:rPr lang="en-US" altLang="zh-CN" sz="1800" dirty="0">
                <a:latin typeface="华文黑体"/>
                <a:ea typeface="华文黑体"/>
              </a:rPr>
              <a:t>.</a:t>
            </a:r>
            <a:r>
              <a:rPr lang="zh-CN" altLang="en-US" sz="1800" dirty="0">
                <a:latin typeface="华文黑体"/>
                <a:ea typeface="华文黑体"/>
              </a:rPr>
              <a:t>当时</a:t>
            </a:r>
            <a:r>
              <a:rPr lang="en-US" altLang="zh-CN" sz="1800" dirty="0" smtClean="0">
                <a:latin typeface="华文黑体"/>
                <a:ea typeface="华文黑体"/>
              </a:rPr>
              <a:t>,</a:t>
            </a:r>
            <a:r>
              <a:rPr lang="zh-CN" altLang="en-US" sz="1800" dirty="0" smtClean="0">
                <a:latin typeface="华文黑体"/>
                <a:ea typeface="华文黑体"/>
              </a:rPr>
              <a:t>许多顾客为了省钱都愿</a:t>
            </a:r>
            <a:r>
              <a:rPr lang="zh-CN" altLang="en-US" sz="1800" dirty="0">
                <a:latin typeface="华文黑体"/>
                <a:ea typeface="华文黑体"/>
              </a:rPr>
              <a:t>意自己来完成“寻找</a:t>
            </a:r>
            <a:r>
              <a:rPr lang="en-US" altLang="zh-CN" sz="1800" dirty="0">
                <a:latin typeface="华文黑体"/>
                <a:ea typeface="华文黑体"/>
              </a:rPr>
              <a:t>→</a:t>
            </a:r>
            <a:r>
              <a:rPr lang="zh-CN" altLang="en-US" sz="1800" dirty="0">
                <a:latin typeface="华文黑体"/>
                <a:ea typeface="华文黑体"/>
              </a:rPr>
              <a:t>比较</a:t>
            </a:r>
            <a:r>
              <a:rPr lang="en-US" altLang="zh-CN" sz="1800" dirty="0">
                <a:latin typeface="华文黑体"/>
                <a:ea typeface="华文黑体"/>
              </a:rPr>
              <a:t>→</a:t>
            </a:r>
            <a:r>
              <a:rPr lang="zh-CN" altLang="en-US" sz="1800" dirty="0">
                <a:latin typeface="华文黑体"/>
                <a:ea typeface="华文黑体"/>
              </a:rPr>
              <a:t>挑选”的购物程序</a:t>
            </a:r>
            <a:r>
              <a:rPr lang="en-US" altLang="zh-CN" sz="1800" dirty="0">
                <a:latin typeface="华文黑体"/>
                <a:ea typeface="华文黑体"/>
              </a:rPr>
              <a:t>.</a:t>
            </a:r>
            <a:r>
              <a:rPr lang="zh-CN" altLang="en-US" sz="1800" dirty="0">
                <a:latin typeface="华文黑体"/>
                <a:ea typeface="华文黑体"/>
              </a:rPr>
              <a:t>今天</a:t>
            </a:r>
            <a:r>
              <a:rPr lang="en-US" altLang="zh-CN" sz="1800" dirty="0">
                <a:latin typeface="华文黑体"/>
                <a:ea typeface="华文黑体"/>
              </a:rPr>
              <a:t>,</a:t>
            </a:r>
            <a:r>
              <a:rPr lang="zh-CN" altLang="en-US" sz="1800" dirty="0">
                <a:latin typeface="华文黑体"/>
                <a:ea typeface="华文黑体"/>
              </a:rPr>
              <a:t>自我服务</a:t>
            </a:r>
            <a:r>
              <a:rPr lang="zh-CN" altLang="en-US" sz="1800" dirty="0" smtClean="0">
                <a:latin typeface="华文黑体"/>
                <a:ea typeface="华文黑体"/>
              </a:rPr>
              <a:t>是所有折扣</a:t>
            </a:r>
            <a:r>
              <a:rPr lang="zh-CN" altLang="en-US" sz="1800" dirty="0">
                <a:latin typeface="华文黑体"/>
                <a:ea typeface="华文黑体"/>
              </a:rPr>
              <a:t>商店的基石</a:t>
            </a:r>
            <a:r>
              <a:rPr lang="en-US" altLang="zh-CN" sz="1800" dirty="0">
                <a:latin typeface="华文黑体"/>
                <a:ea typeface="华文黑体"/>
              </a:rPr>
              <a:t>,</a:t>
            </a:r>
            <a:r>
              <a:rPr lang="zh-CN" altLang="en-US" sz="1800" dirty="0">
                <a:latin typeface="华文黑体"/>
                <a:ea typeface="华文黑体"/>
              </a:rPr>
              <a:t>尤其用于销售方便产品以及全国知名的品牌、周转快的产品</a:t>
            </a:r>
            <a:r>
              <a:rPr lang="en-US" altLang="zh-CN" sz="18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a:latin typeface="华文黑体"/>
                <a:ea typeface="华文黑体"/>
              </a:rPr>
              <a:t>有限服务的零售商</a:t>
            </a:r>
          </a:p>
          <a:p>
            <a:pPr indent="541338"/>
            <a:r>
              <a:rPr lang="zh-CN" altLang="en-US" sz="1800" dirty="0">
                <a:latin typeface="华文黑体"/>
                <a:ea typeface="华文黑体"/>
              </a:rPr>
              <a:t>有限服务的零售商</a:t>
            </a:r>
            <a:r>
              <a:rPr lang="en-US" altLang="zh-CN" sz="1800" dirty="0" smtClean="0">
                <a:latin typeface="华文黑体"/>
                <a:ea typeface="华文黑体"/>
              </a:rPr>
              <a:t>,</a:t>
            </a:r>
            <a:r>
              <a:rPr lang="zh-CN" altLang="en-US" sz="1800" dirty="0" smtClean="0">
                <a:latin typeface="华文黑体"/>
                <a:ea typeface="华文黑体"/>
              </a:rPr>
              <a:t> 这种方式的零售可提供较多的销售服务</a:t>
            </a:r>
            <a:r>
              <a:rPr lang="en-US" altLang="zh-CN" sz="1800" dirty="0">
                <a:latin typeface="华文黑体"/>
                <a:ea typeface="华文黑体"/>
              </a:rPr>
              <a:t>.</a:t>
            </a:r>
            <a:r>
              <a:rPr lang="zh-CN" altLang="en-US" sz="1800" dirty="0">
                <a:latin typeface="华文黑体"/>
                <a:ea typeface="华文黑体"/>
              </a:rPr>
              <a:t>因为这些商店销售的选购商品比重大</a:t>
            </a:r>
            <a:r>
              <a:rPr lang="en-US" altLang="zh-CN" sz="1800" dirty="0">
                <a:latin typeface="华文黑体"/>
                <a:ea typeface="华文黑体"/>
              </a:rPr>
              <a:t>,</a:t>
            </a:r>
            <a:r>
              <a:rPr lang="zh-CN" altLang="en-US" sz="1800" dirty="0">
                <a:latin typeface="华文黑体"/>
                <a:ea typeface="华文黑体"/>
              </a:rPr>
              <a:t>顾客需要更多的信息</a:t>
            </a:r>
            <a:r>
              <a:rPr lang="en-US" altLang="zh-CN" sz="1800" dirty="0">
                <a:latin typeface="华文黑体"/>
                <a:ea typeface="华文黑体"/>
              </a:rPr>
              <a:t>.</a:t>
            </a:r>
            <a:r>
              <a:rPr lang="zh-CN" altLang="en-US" sz="1800" dirty="0">
                <a:latin typeface="华文黑体"/>
                <a:ea typeface="华文黑体"/>
              </a:rPr>
              <a:t>它们增</a:t>
            </a:r>
            <a:r>
              <a:rPr lang="zh-CN" altLang="en-US" sz="1800" dirty="0" smtClean="0">
                <a:latin typeface="华文黑体"/>
                <a:ea typeface="华文黑体"/>
              </a:rPr>
              <a:t>加的</a:t>
            </a:r>
            <a:r>
              <a:rPr lang="zh-CN" altLang="en-US" sz="1800" dirty="0">
                <a:latin typeface="华文黑体"/>
                <a:ea typeface="华文黑体"/>
              </a:rPr>
              <a:t>经营成本导致了较高的价格</a:t>
            </a:r>
            <a:r>
              <a:rPr lang="en-US" altLang="zh-CN" sz="1800" dirty="0" smtClean="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三</a:t>
            </a:r>
            <a:r>
              <a:rPr lang="en-US" altLang="zh-CN" sz="2000" dirty="0">
                <a:latin typeface="华文黑体"/>
                <a:ea typeface="华文黑体"/>
              </a:rPr>
              <a:t>)</a:t>
            </a:r>
            <a:r>
              <a:rPr lang="zh-CN" altLang="en-US" sz="2000" dirty="0">
                <a:latin typeface="华文黑体"/>
                <a:ea typeface="华文黑体"/>
              </a:rPr>
              <a:t>完全服务的零售商</a:t>
            </a:r>
          </a:p>
          <a:p>
            <a:pPr indent="541338"/>
            <a:r>
              <a:rPr lang="zh-CN" altLang="en-US" sz="1800" dirty="0">
                <a:latin typeface="华文黑体"/>
                <a:ea typeface="华文黑体"/>
              </a:rPr>
              <a:t>完全服务的零售商</a:t>
            </a:r>
            <a:r>
              <a:rPr lang="en-US" altLang="zh-CN" sz="1800" dirty="0">
                <a:latin typeface="华文黑体"/>
                <a:ea typeface="华文黑体"/>
              </a:rPr>
              <a:t>,</a:t>
            </a:r>
            <a:r>
              <a:rPr lang="zh-CN" altLang="en-US" sz="1800" dirty="0">
                <a:latin typeface="华文黑体"/>
                <a:ea typeface="华文黑体"/>
              </a:rPr>
              <a:t>如专用品商店和一些一流的百货商店</a:t>
            </a:r>
            <a:r>
              <a:rPr lang="en-US" altLang="zh-CN" sz="1800" dirty="0">
                <a:latin typeface="华文黑体"/>
                <a:ea typeface="华文黑体"/>
              </a:rPr>
              <a:t>,</a:t>
            </a:r>
            <a:r>
              <a:rPr lang="zh-CN" altLang="en-US" sz="1800" dirty="0">
                <a:latin typeface="华文黑体"/>
                <a:ea typeface="华文黑体"/>
              </a:rPr>
              <a:t>销售人员在顾客购货过</a:t>
            </a:r>
            <a:r>
              <a:rPr lang="zh-CN" altLang="en-US" sz="1800" dirty="0" smtClean="0">
                <a:latin typeface="华文黑体"/>
                <a:ea typeface="华文黑体"/>
              </a:rPr>
              <a:t>程的每一阶段都给予帮</a:t>
            </a:r>
            <a:r>
              <a:rPr lang="zh-CN" altLang="en-US" sz="1800" dirty="0">
                <a:latin typeface="华文黑体"/>
                <a:ea typeface="华文黑体"/>
              </a:rPr>
              <a:t>助</a:t>
            </a:r>
            <a:r>
              <a:rPr lang="en-US" altLang="zh-CN" sz="1800" dirty="0">
                <a:latin typeface="华文黑体"/>
                <a:ea typeface="华文黑体"/>
              </a:rPr>
              <a:t>.</a:t>
            </a:r>
            <a:r>
              <a:rPr lang="zh-CN" altLang="en-US" sz="1800" dirty="0">
                <a:latin typeface="华文黑体"/>
                <a:ea typeface="华文黑体"/>
              </a:rPr>
              <a:t>完全服务的商店通常经营顾客愿意“等待”的专门商品</a:t>
            </a:r>
            <a:r>
              <a:rPr lang="en-US" altLang="zh-CN" sz="1800" dirty="0">
                <a:latin typeface="华文黑体"/>
                <a:ea typeface="华文黑体"/>
              </a:rPr>
              <a:t>.</a:t>
            </a:r>
          </a:p>
        </p:txBody>
      </p:sp>
    </p:spTree>
    <p:extLst>
      <p:ext uri="{BB962C8B-B14F-4D97-AF65-F5344CB8AC3E}">
        <p14:creationId xmlns:p14="http://schemas.microsoft.com/office/powerpoint/2010/main" val="2372223906"/>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1826141"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零售商店</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74135" y="487270"/>
            <a:ext cx="8466666" cy="4924426"/>
          </a:xfrm>
          <a:prstGeom prst="rect">
            <a:avLst/>
          </a:prstGeom>
          <a:noFill/>
        </p:spPr>
        <p:txBody>
          <a:bodyPr wrap="square" rtlCol="0">
            <a:spAutoFit/>
          </a:bodyPr>
          <a:lstStyle/>
          <a:p>
            <a:r>
              <a:rPr lang="zh-CN" altLang="en-US" sz="2400" dirty="0">
                <a:latin typeface="华文黑体"/>
                <a:ea typeface="华文黑体"/>
              </a:rPr>
              <a:t>二、按产品线分类</a:t>
            </a:r>
          </a:p>
          <a:p>
            <a:r>
              <a:rPr lang="en-US" altLang="zh-CN" sz="2000" dirty="0" smtClean="0">
                <a:latin typeface="华文黑体"/>
                <a:ea typeface="华文黑体"/>
              </a:rPr>
              <a:t>      </a:t>
            </a:r>
            <a:r>
              <a:rPr lang="zh-CN" altLang="en-US" sz="2000" dirty="0" smtClean="0">
                <a:latin typeface="华文黑体"/>
                <a:ea typeface="华文黑体"/>
              </a:rPr>
              <a:t>我们还可以根据产品种类和产品线</a:t>
            </a:r>
            <a:r>
              <a:rPr lang="zh-CN" altLang="en-US" sz="2000" dirty="0">
                <a:latin typeface="华文黑体"/>
                <a:ea typeface="华文黑体"/>
              </a:rPr>
              <a:t>的宽度与长度对零售商进行细分</a:t>
            </a:r>
            <a:r>
              <a:rPr lang="en-US" altLang="zh-CN" sz="2000" dirty="0">
                <a:latin typeface="华文黑体"/>
                <a:ea typeface="华文黑体"/>
              </a:rPr>
              <a:t>.</a:t>
            </a:r>
          </a:p>
          <a:p>
            <a:r>
              <a:rPr lang="en-US" altLang="zh-CN" sz="1800" dirty="0">
                <a:latin typeface="华文黑体"/>
                <a:ea typeface="华文黑体"/>
              </a:rPr>
              <a:t>(</a:t>
            </a:r>
            <a:r>
              <a:rPr lang="zh-CN" altLang="en-US" sz="1800" dirty="0">
                <a:latin typeface="华文黑体"/>
                <a:ea typeface="华文黑体"/>
              </a:rPr>
              <a:t>一</a:t>
            </a:r>
            <a:r>
              <a:rPr lang="en-US" altLang="zh-CN" sz="1800" dirty="0">
                <a:latin typeface="华文黑体"/>
                <a:ea typeface="华文黑体"/>
              </a:rPr>
              <a:t>)</a:t>
            </a:r>
            <a:r>
              <a:rPr lang="zh-CN" altLang="en-US" sz="1800" dirty="0">
                <a:latin typeface="华文黑体"/>
                <a:ea typeface="华文黑体"/>
              </a:rPr>
              <a:t>专用商品店</a:t>
            </a:r>
          </a:p>
          <a:p>
            <a:r>
              <a:rPr lang="zh-CN" altLang="en-US" sz="1800" dirty="0">
                <a:latin typeface="华文黑体"/>
                <a:ea typeface="华文黑体"/>
              </a:rPr>
              <a:t>专用商品店经营的产品线较窄</a:t>
            </a:r>
            <a:r>
              <a:rPr lang="en-US" altLang="zh-CN" sz="1800" dirty="0">
                <a:latin typeface="华文黑体"/>
                <a:ea typeface="华文黑体"/>
              </a:rPr>
              <a:t>,</a:t>
            </a:r>
            <a:r>
              <a:rPr lang="zh-CN" altLang="en-US" sz="1800" dirty="0">
                <a:latin typeface="华文黑体"/>
                <a:ea typeface="华文黑体"/>
              </a:rPr>
              <a:t>但花色品种较齐</a:t>
            </a:r>
            <a:r>
              <a:rPr lang="en-US" altLang="zh-CN" sz="1800" dirty="0" smtClean="0">
                <a:latin typeface="华文黑体"/>
                <a:ea typeface="华文黑体"/>
              </a:rPr>
              <a:t>.</a:t>
            </a:r>
            <a:r>
              <a:rPr lang="zh-CN" altLang="en-US" sz="1800" dirty="0" smtClean="0">
                <a:latin typeface="华文黑体"/>
                <a:ea typeface="华文黑体"/>
              </a:rPr>
              <a:t> 专用商品店正繁荣发展</a:t>
            </a:r>
            <a:r>
              <a:rPr lang="en-US" altLang="zh-CN" sz="1800" dirty="0">
                <a:latin typeface="华文黑体"/>
                <a:ea typeface="华文黑体"/>
              </a:rPr>
              <a:t>.</a:t>
            </a:r>
            <a:r>
              <a:rPr lang="zh-CN" altLang="en-US" sz="1800" dirty="0">
                <a:latin typeface="华文黑体"/>
                <a:ea typeface="华文黑体"/>
              </a:rPr>
              <a:t>对</a:t>
            </a:r>
            <a:r>
              <a:rPr lang="zh-CN" altLang="en-US" sz="1800" dirty="0" smtClean="0">
                <a:latin typeface="华文黑体"/>
                <a:ea typeface="华文黑体"/>
              </a:rPr>
              <a:t>市场细分</a:t>
            </a:r>
            <a:r>
              <a:rPr lang="zh-CN" altLang="en-US" sz="1800" dirty="0">
                <a:latin typeface="华文黑体"/>
                <a:ea typeface="华文黑体"/>
              </a:rPr>
              <a:t>、市场目标和产品专门化的较多应用</a:t>
            </a:r>
            <a:r>
              <a:rPr lang="en-US" altLang="zh-CN" sz="1800" dirty="0">
                <a:latin typeface="华文黑体"/>
                <a:ea typeface="华文黑体"/>
              </a:rPr>
              <a:t>,</a:t>
            </a:r>
            <a:r>
              <a:rPr lang="zh-CN" altLang="en-US" sz="1800" dirty="0">
                <a:latin typeface="华文黑体"/>
                <a:ea typeface="华文黑体"/>
              </a:rPr>
              <a:t>使店家更需要关注具体的产品及</a:t>
            </a:r>
            <a:r>
              <a:rPr lang="zh-CN" altLang="en-US" sz="1800" dirty="0" smtClean="0">
                <a:latin typeface="华文黑体"/>
                <a:ea typeface="华文黑体"/>
              </a:rPr>
              <a:t>市场细分情</a:t>
            </a:r>
            <a:r>
              <a:rPr lang="zh-TW" altLang="en-US" sz="1800" dirty="0" smtClean="0">
                <a:latin typeface="华文黑体"/>
                <a:ea typeface="华文黑体"/>
              </a:rPr>
              <a:t>况</a:t>
            </a:r>
            <a:r>
              <a:rPr lang="en-US" altLang="zh-TW" sz="1800" dirty="0">
                <a:latin typeface="华文黑体"/>
                <a:ea typeface="华文黑体"/>
              </a:rPr>
              <a:t>.</a:t>
            </a:r>
          </a:p>
          <a:p>
            <a:r>
              <a:rPr lang="en-US" altLang="zh-CN" sz="1800" dirty="0">
                <a:latin typeface="华文黑体"/>
                <a:ea typeface="华文黑体"/>
              </a:rPr>
              <a:t>(</a:t>
            </a:r>
            <a:r>
              <a:rPr lang="zh-CN" altLang="en-US" sz="1800" dirty="0">
                <a:latin typeface="华文黑体"/>
                <a:ea typeface="华文黑体"/>
              </a:rPr>
              <a:t>二</a:t>
            </a:r>
            <a:r>
              <a:rPr lang="en-US" altLang="zh-CN" sz="1800" dirty="0">
                <a:latin typeface="华文黑体"/>
                <a:ea typeface="华文黑体"/>
              </a:rPr>
              <a:t>)</a:t>
            </a:r>
            <a:r>
              <a:rPr lang="zh-CN" altLang="en-US" sz="1800" dirty="0">
                <a:latin typeface="华文黑体"/>
                <a:ea typeface="华文黑体"/>
              </a:rPr>
              <a:t>百货商店</a:t>
            </a:r>
          </a:p>
          <a:p>
            <a:r>
              <a:rPr lang="zh-CN" altLang="en-US" sz="1800" dirty="0">
                <a:latin typeface="华文黑体"/>
                <a:ea typeface="华文黑体"/>
              </a:rPr>
              <a:t>与专用商品店相反</a:t>
            </a:r>
            <a:r>
              <a:rPr lang="en-US" altLang="zh-CN" sz="1800" dirty="0">
                <a:latin typeface="华文黑体"/>
                <a:ea typeface="华文黑体"/>
              </a:rPr>
              <a:t>,</a:t>
            </a:r>
            <a:r>
              <a:rPr lang="zh-CN" altLang="en-US" sz="1800" dirty="0">
                <a:latin typeface="华文黑体"/>
                <a:ea typeface="华文黑体"/>
              </a:rPr>
              <a:t>百货商店产品线较宽</a:t>
            </a:r>
            <a:r>
              <a:rPr lang="en-US" altLang="zh-CN" sz="1800" dirty="0" smtClean="0">
                <a:latin typeface="华文黑体"/>
                <a:ea typeface="华文黑体"/>
              </a:rPr>
              <a:t>.</a:t>
            </a:r>
          </a:p>
          <a:p>
            <a:r>
              <a:rPr lang="en-US" altLang="zh-CN" sz="1800" dirty="0">
                <a:latin typeface="华文黑体"/>
                <a:ea typeface="华文黑体"/>
              </a:rPr>
              <a:t>(</a:t>
            </a:r>
            <a:r>
              <a:rPr lang="zh-CN" altLang="en-US" sz="1800" dirty="0">
                <a:latin typeface="华文黑体"/>
                <a:ea typeface="华文黑体"/>
              </a:rPr>
              <a:t>三</a:t>
            </a:r>
            <a:r>
              <a:rPr lang="en-US" altLang="zh-CN" sz="1800" dirty="0">
                <a:latin typeface="华文黑体"/>
                <a:ea typeface="华文黑体"/>
              </a:rPr>
              <a:t>)</a:t>
            </a:r>
            <a:r>
              <a:rPr lang="zh-CN" altLang="en-US" sz="1800" dirty="0">
                <a:latin typeface="华文黑体"/>
                <a:ea typeface="华文黑体"/>
              </a:rPr>
              <a:t>超级市场</a:t>
            </a:r>
          </a:p>
          <a:p>
            <a:r>
              <a:rPr lang="zh-CN" altLang="en-US" sz="1800" dirty="0">
                <a:latin typeface="华文黑体"/>
                <a:ea typeface="华文黑体"/>
              </a:rPr>
              <a:t>超级市场以经营日常生活用品为主</a:t>
            </a:r>
            <a:r>
              <a:rPr lang="en-US" altLang="zh-CN" sz="1800" dirty="0">
                <a:latin typeface="华文黑体"/>
                <a:ea typeface="华文黑体"/>
              </a:rPr>
              <a:t>,</a:t>
            </a:r>
            <a:r>
              <a:rPr lang="zh-CN" altLang="en-US" sz="1800" dirty="0">
                <a:latin typeface="华文黑体"/>
                <a:ea typeface="华文黑体"/>
              </a:rPr>
              <a:t>是顾客光顾最频繁的零售店形式</a:t>
            </a:r>
            <a:r>
              <a:rPr lang="en-US" altLang="zh-CN" sz="1800" dirty="0" smtClean="0">
                <a:latin typeface="华文黑体"/>
                <a:ea typeface="华文黑体"/>
              </a:rPr>
              <a:t>.</a:t>
            </a:r>
          </a:p>
          <a:p>
            <a:r>
              <a:rPr lang="en-US" altLang="zh-CN" sz="1800" dirty="0">
                <a:latin typeface="华文黑体"/>
                <a:ea typeface="华文黑体"/>
              </a:rPr>
              <a:t>(</a:t>
            </a:r>
            <a:r>
              <a:rPr lang="zh-CN" altLang="en-US" sz="1800" dirty="0">
                <a:latin typeface="华文黑体"/>
                <a:ea typeface="华文黑体"/>
              </a:rPr>
              <a:t>四</a:t>
            </a:r>
            <a:r>
              <a:rPr lang="en-US" altLang="zh-CN" sz="1800" dirty="0">
                <a:latin typeface="华文黑体"/>
                <a:ea typeface="华文黑体"/>
              </a:rPr>
              <a:t>)</a:t>
            </a:r>
            <a:r>
              <a:rPr lang="zh-CN" altLang="en-US" sz="1800" dirty="0">
                <a:latin typeface="华文黑体"/>
                <a:ea typeface="华文黑体"/>
              </a:rPr>
              <a:t>便利店</a:t>
            </a:r>
          </a:p>
          <a:p>
            <a:r>
              <a:rPr lang="zh-CN" altLang="en-US" sz="1800" dirty="0">
                <a:latin typeface="华文黑体"/>
                <a:ea typeface="华文黑体"/>
              </a:rPr>
              <a:t>便利店是拥有品种有限、周转率高的方便产品线的小型商店</a:t>
            </a:r>
            <a:r>
              <a:rPr lang="en-US" altLang="zh-CN" sz="1800" dirty="0">
                <a:latin typeface="华文黑体"/>
                <a:ea typeface="华文黑体"/>
              </a:rPr>
              <a:t>,</a:t>
            </a:r>
            <a:r>
              <a:rPr lang="zh-CN" altLang="en-US" sz="1800" dirty="0">
                <a:latin typeface="华文黑体"/>
                <a:ea typeface="华文黑体"/>
              </a:rPr>
              <a:t>它的主要市场由</a:t>
            </a:r>
            <a:r>
              <a:rPr lang="zh-CN" altLang="en-US" sz="1800" dirty="0" smtClean="0">
                <a:latin typeface="华文黑体"/>
                <a:ea typeface="华文黑体"/>
              </a:rPr>
              <a:t>青年人和蓝领工人构</a:t>
            </a:r>
            <a:r>
              <a:rPr lang="zh-CN" altLang="en-US" sz="1800" dirty="0">
                <a:latin typeface="华文黑体"/>
                <a:ea typeface="华文黑体"/>
              </a:rPr>
              <a:t>成</a:t>
            </a:r>
            <a:r>
              <a:rPr lang="en-US" altLang="zh-CN" sz="1800" dirty="0" smtClean="0">
                <a:latin typeface="华文黑体"/>
                <a:ea typeface="华文黑体"/>
              </a:rPr>
              <a:t>.</a:t>
            </a:r>
          </a:p>
          <a:p>
            <a:r>
              <a:rPr lang="en-US" altLang="zh-CN" sz="1800" dirty="0">
                <a:latin typeface="华文黑体"/>
                <a:ea typeface="华文黑体"/>
              </a:rPr>
              <a:t>(</a:t>
            </a:r>
            <a:r>
              <a:rPr lang="zh-CN" altLang="en-US" sz="1800" dirty="0">
                <a:latin typeface="华文黑体"/>
                <a:ea typeface="华文黑体"/>
              </a:rPr>
              <a:t>五</a:t>
            </a:r>
            <a:r>
              <a:rPr lang="en-US" altLang="zh-CN" sz="1800" dirty="0">
                <a:latin typeface="华文黑体"/>
                <a:ea typeface="华文黑体"/>
              </a:rPr>
              <a:t>)</a:t>
            </a:r>
            <a:r>
              <a:rPr lang="zh-CN" altLang="en-US" sz="1800" dirty="0">
                <a:latin typeface="华文黑体"/>
                <a:ea typeface="华文黑体"/>
              </a:rPr>
              <a:t>超级商店</a:t>
            </a:r>
          </a:p>
          <a:p>
            <a:r>
              <a:rPr lang="zh-CN" altLang="en-US" sz="1800" dirty="0">
                <a:latin typeface="华文黑体"/>
                <a:ea typeface="华文黑体"/>
              </a:rPr>
              <a:t>超级商店比通常的超级市场规模大得多</a:t>
            </a:r>
            <a:r>
              <a:rPr lang="en-US" altLang="zh-CN" sz="1800" dirty="0">
                <a:latin typeface="华文黑体"/>
                <a:ea typeface="华文黑体"/>
              </a:rPr>
              <a:t>.</a:t>
            </a:r>
            <a:r>
              <a:rPr lang="zh-CN" altLang="en-US" sz="1800" dirty="0">
                <a:latin typeface="华文黑体"/>
                <a:ea typeface="华文黑体"/>
              </a:rPr>
              <a:t>它们经营种类繁多的实物商品、非实物</a:t>
            </a:r>
            <a:r>
              <a:rPr lang="zh-CN" altLang="en-US" sz="1800" dirty="0" smtClean="0">
                <a:latin typeface="华文黑体"/>
                <a:ea typeface="华文黑体"/>
              </a:rPr>
              <a:t>商品等</a:t>
            </a:r>
            <a:r>
              <a:rPr lang="zh-CN" altLang="en-US" sz="1800" dirty="0">
                <a:latin typeface="华文黑体"/>
                <a:ea typeface="华文黑体"/>
              </a:rPr>
              <a:t>日用品</a:t>
            </a:r>
            <a:r>
              <a:rPr lang="en-US" altLang="zh-CN" sz="1800" dirty="0">
                <a:latin typeface="华文黑体"/>
                <a:ea typeface="华文黑体"/>
              </a:rPr>
              <a:t>,</a:t>
            </a:r>
            <a:r>
              <a:rPr lang="zh-CN" altLang="en-US" sz="1800" dirty="0">
                <a:latin typeface="华文黑体"/>
                <a:ea typeface="华文黑体"/>
              </a:rPr>
              <a:t>并提供服务</a:t>
            </a:r>
            <a:r>
              <a:rPr lang="en-US" altLang="zh-CN" sz="1800" dirty="0" smtClean="0">
                <a:latin typeface="华文黑体"/>
                <a:ea typeface="华文黑体"/>
              </a:rPr>
              <a:t>.</a:t>
            </a:r>
          </a:p>
          <a:p>
            <a:r>
              <a:rPr lang="en-US" altLang="zh-CN" sz="1800" dirty="0">
                <a:latin typeface="华文黑体"/>
                <a:ea typeface="华文黑体"/>
              </a:rPr>
              <a:t>(</a:t>
            </a:r>
            <a:r>
              <a:rPr lang="zh-CN" altLang="en-US" sz="1800" dirty="0">
                <a:latin typeface="华文黑体"/>
                <a:ea typeface="华文黑体"/>
              </a:rPr>
              <a:t>六</a:t>
            </a:r>
            <a:r>
              <a:rPr lang="en-US" altLang="zh-CN" sz="1800" dirty="0">
                <a:latin typeface="华文黑体"/>
                <a:ea typeface="华文黑体"/>
              </a:rPr>
              <a:t>)</a:t>
            </a:r>
            <a:r>
              <a:rPr lang="zh-CN" altLang="en-US" sz="1800" dirty="0">
                <a:latin typeface="华文黑体"/>
                <a:ea typeface="华文黑体"/>
              </a:rPr>
              <a:t>特级商店</a:t>
            </a:r>
          </a:p>
          <a:p>
            <a:r>
              <a:rPr lang="zh-CN" altLang="en-US" sz="1800" dirty="0">
                <a:latin typeface="华文黑体"/>
                <a:ea typeface="华文黑体"/>
              </a:rPr>
              <a:t>特级商店具有特大规模</a:t>
            </a:r>
            <a:r>
              <a:rPr lang="en-US" altLang="zh-CN" sz="1800" dirty="0">
                <a:latin typeface="华文黑体"/>
                <a:ea typeface="华文黑体"/>
              </a:rPr>
              <a:t>,</a:t>
            </a:r>
            <a:r>
              <a:rPr lang="zh-CN" altLang="en-US" sz="1800" dirty="0">
                <a:latin typeface="华文黑体"/>
                <a:ea typeface="华文黑体"/>
              </a:rPr>
              <a:t>它们是大型的超级商店</a:t>
            </a:r>
            <a:r>
              <a:rPr lang="en-US" altLang="zh-CN" sz="1800" dirty="0">
                <a:latin typeface="华文黑体"/>
                <a:ea typeface="华文黑体"/>
              </a:rPr>
              <a:t>,</a:t>
            </a:r>
            <a:r>
              <a:rPr lang="zh-CN" altLang="en-US" sz="1800" dirty="0">
                <a:latin typeface="华文黑体"/>
                <a:ea typeface="华文黑体"/>
              </a:rPr>
              <a:t>占地可能有６个足球场大小</a:t>
            </a:r>
            <a:r>
              <a:rPr lang="en-US" altLang="zh-CN" sz="1800" dirty="0">
                <a:latin typeface="华文黑体"/>
                <a:ea typeface="华文黑体"/>
              </a:rPr>
              <a:t>.</a:t>
            </a:r>
          </a:p>
        </p:txBody>
      </p:sp>
    </p:spTree>
    <p:extLst>
      <p:ext uri="{BB962C8B-B14F-4D97-AF65-F5344CB8AC3E}">
        <p14:creationId xmlns:p14="http://schemas.microsoft.com/office/powerpoint/2010/main" val="790195107"/>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1826141"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零售商店</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74135" y="487270"/>
            <a:ext cx="8466666" cy="4431983"/>
          </a:xfrm>
          <a:prstGeom prst="rect">
            <a:avLst/>
          </a:prstGeom>
          <a:noFill/>
        </p:spPr>
        <p:txBody>
          <a:bodyPr wrap="square" rtlCol="0">
            <a:spAutoFit/>
          </a:bodyPr>
          <a:lstStyle/>
          <a:p>
            <a:r>
              <a:rPr lang="zh-CN" altLang="en-US" sz="2400" dirty="0">
                <a:latin typeface="华文黑体"/>
                <a:ea typeface="华文黑体"/>
              </a:rPr>
              <a:t>三、</a:t>
            </a:r>
            <a:r>
              <a:rPr lang="zh-CN" altLang="en-US" sz="2400" dirty="0" smtClean="0">
                <a:latin typeface="华文黑体"/>
                <a:ea typeface="华文黑体"/>
              </a:rPr>
              <a:t>按相关价格分类</a:t>
            </a:r>
            <a:endParaRPr lang="en-US" altLang="zh-CN" sz="2400" dirty="0" smtClean="0">
              <a:latin typeface="华文黑体"/>
              <a:ea typeface="华文黑体"/>
            </a:endParaRPr>
          </a:p>
          <a:p>
            <a:pPr indent="541338"/>
            <a:r>
              <a:rPr lang="zh-CN" altLang="en-US" sz="2000" dirty="0" smtClean="0">
                <a:latin typeface="华文黑体"/>
                <a:ea typeface="华文黑体"/>
              </a:rPr>
              <a:t>大多数零售商提供普通标准质量的商品和服务</a:t>
            </a:r>
            <a:r>
              <a:rPr lang="en-US" altLang="zh-CN" sz="2000" dirty="0">
                <a:latin typeface="华文黑体"/>
                <a:ea typeface="华文黑体"/>
              </a:rPr>
              <a:t>,</a:t>
            </a:r>
            <a:r>
              <a:rPr lang="zh-CN" altLang="en-US" sz="2000" dirty="0">
                <a:latin typeface="华文黑体"/>
                <a:ea typeface="华文黑体"/>
              </a:rPr>
              <a:t>并收取通常的费用</a:t>
            </a:r>
            <a:r>
              <a:rPr lang="en-US" altLang="zh-CN" sz="2000" dirty="0">
                <a:latin typeface="华文黑体"/>
                <a:ea typeface="华文黑体"/>
              </a:rPr>
              <a:t>.</a:t>
            </a:r>
            <a:r>
              <a:rPr lang="zh-CN" altLang="en-US" sz="2000" dirty="0">
                <a:latin typeface="华文黑体"/>
                <a:ea typeface="华文黑体"/>
              </a:rPr>
              <a:t>少数零售商提供高质商品和服务</a:t>
            </a:r>
            <a:r>
              <a:rPr lang="en-US" altLang="zh-CN" sz="2000" dirty="0">
                <a:latin typeface="华文黑体"/>
                <a:ea typeface="华文黑体"/>
              </a:rPr>
              <a:t>,</a:t>
            </a:r>
            <a:r>
              <a:rPr lang="zh-CN" altLang="en-US" sz="2000" dirty="0">
                <a:latin typeface="华文黑体"/>
                <a:ea typeface="华文黑体"/>
              </a:rPr>
              <a:t>相应地收取的费用较高</a:t>
            </a:r>
            <a:r>
              <a:rPr lang="en-US" altLang="zh-CN" sz="2000" dirty="0">
                <a:latin typeface="华文黑体"/>
                <a:ea typeface="华文黑体"/>
              </a:rPr>
              <a:t>.</a:t>
            </a:r>
            <a:r>
              <a:rPr lang="zh-CN" altLang="en-US" sz="2000" dirty="0" smtClean="0">
                <a:latin typeface="华文黑体"/>
                <a:ea typeface="华文黑体"/>
              </a:rPr>
              <a:t>收取较低费</a:t>
            </a:r>
            <a:r>
              <a:rPr lang="zh-CN" altLang="en-US" sz="2000" dirty="0">
                <a:latin typeface="华文黑体"/>
                <a:ea typeface="华文黑体"/>
              </a:rPr>
              <a:t>用的零售商有折扣商店、减价商店及目录陈列室</a:t>
            </a:r>
            <a:r>
              <a:rPr lang="en-US" altLang="zh-CN" sz="2000" dirty="0" smtClean="0">
                <a:latin typeface="华文黑体"/>
                <a:ea typeface="华文黑体"/>
              </a:rPr>
              <a:t>.</a:t>
            </a:r>
            <a:r>
              <a:rPr lang="en-US" altLang="zh-CN" sz="1800" dirty="0">
                <a:latin typeface="华文黑体"/>
                <a:ea typeface="华文黑体"/>
              </a:rPr>
              <a:t> </a:t>
            </a:r>
            <a:endParaRPr lang="en-US" altLang="zh-CN" sz="1800" dirty="0" smtClean="0">
              <a:latin typeface="华文黑体"/>
              <a:ea typeface="华文黑体"/>
            </a:endParaRPr>
          </a:p>
          <a:p>
            <a:pPr indent="355600"/>
            <a:r>
              <a:rPr lang="en-US" altLang="zh-CN" sz="1800" dirty="0" smtClean="0">
                <a:latin typeface="华文黑体"/>
                <a:ea typeface="华文黑体"/>
              </a:rPr>
              <a:t>(</a:t>
            </a:r>
            <a:r>
              <a:rPr lang="zh-CN" altLang="en-US" sz="1800" dirty="0">
                <a:latin typeface="华文黑体"/>
                <a:ea typeface="华文黑体"/>
              </a:rPr>
              <a:t>一</a:t>
            </a:r>
            <a:r>
              <a:rPr lang="en-US" altLang="zh-CN" sz="1800" dirty="0">
                <a:latin typeface="华文黑体"/>
                <a:ea typeface="华文黑体"/>
              </a:rPr>
              <a:t>)</a:t>
            </a:r>
            <a:r>
              <a:rPr lang="zh-CN" altLang="en-US" sz="1800" dirty="0">
                <a:latin typeface="华文黑体"/>
                <a:ea typeface="华文黑体"/>
              </a:rPr>
              <a:t>折扣商店</a:t>
            </a:r>
          </a:p>
          <a:p>
            <a:pPr indent="355600"/>
            <a:r>
              <a:rPr lang="zh-CN" altLang="en-US" sz="1800" dirty="0">
                <a:latin typeface="华文黑体"/>
                <a:ea typeface="华文黑体"/>
              </a:rPr>
              <a:t>折扣商店价格低、服务少、毛利低、销量大</a:t>
            </a:r>
            <a:r>
              <a:rPr lang="en-US" altLang="zh-CN" sz="1800" dirty="0">
                <a:latin typeface="华文黑体"/>
                <a:ea typeface="华文黑体"/>
              </a:rPr>
              <a:t>,</a:t>
            </a:r>
            <a:r>
              <a:rPr lang="zh-CN" altLang="en-US" sz="1800" dirty="0">
                <a:latin typeface="华文黑体"/>
                <a:ea typeface="华文黑体"/>
              </a:rPr>
              <a:t>以正常批发价购进货物</a:t>
            </a:r>
            <a:r>
              <a:rPr lang="en-US" altLang="zh-CN" sz="1800" dirty="0">
                <a:latin typeface="华文黑体"/>
                <a:ea typeface="华文黑体"/>
              </a:rPr>
              <a:t>,</a:t>
            </a:r>
            <a:r>
              <a:rPr lang="zh-CN" altLang="en-US" sz="1800" dirty="0">
                <a:latin typeface="华文黑体"/>
                <a:ea typeface="华文黑体"/>
              </a:rPr>
              <a:t>以较</a:t>
            </a:r>
            <a:r>
              <a:rPr lang="zh-CN" altLang="en-US" sz="1800" dirty="0" smtClean="0">
                <a:latin typeface="华文黑体"/>
                <a:ea typeface="华文黑体"/>
              </a:rPr>
              <a:t>低的价格出售标准</a:t>
            </a:r>
            <a:r>
              <a:rPr lang="zh-CN" altLang="en-US" sz="1800" dirty="0">
                <a:latin typeface="华文黑体"/>
                <a:ea typeface="华文黑体"/>
              </a:rPr>
              <a:t>日杂品</a:t>
            </a:r>
            <a:r>
              <a:rPr lang="en-US" altLang="zh-CN" sz="1800" dirty="0" smtClean="0">
                <a:latin typeface="华文黑体"/>
                <a:ea typeface="华文黑体"/>
              </a:rPr>
              <a:t>.</a:t>
            </a:r>
          </a:p>
          <a:p>
            <a:pPr indent="355600"/>
            <a:r>
              <a:rPr lang="en-US" altLang="zh-CN" sz="1800" dirty="0">
                <a:latin typeface="华文黑体"/>
                <a:ea typeface="华文黑体"/>
              </a:rPr>
              <a:t>(</a:t>
            </a:r>
            <a:r>
              <a:rPr lang="zh-CN" altLang="en-US" sz="1800" dirty="0">
                <a:latin typeface="华文黑体"/>
                <a:ea typeface="华文黑体"/>
              </a:rPr>
              <a:t>二</a:t>
            </a:r>
            <a:r>
              <a:rPr lang="en-US" altLang="zh-CN" sz="1800" dirty="0">
                <a:latin typeface="华文黑体"/>
                <a:ea typeface="华文黑体"/>
              </a:rPr>
              <a:t>)</a:t>
            </a:r>
            <a:r>
              <a:rPr lang="zh-CN" altLang="en-US" sz="1800" dirty="0">
                <a:latin typeface="华文黑体"/>
                <a:ea typeface="华文黑体"/>
              </a:rPr>
              <a:t>减价商店</a:t>
            </a:r>
          </a:p>
          <a:p>
            <a:pPr indent="355600"/>
            <a:r>
              <a:rPr lang="zh-CN" altLang="en-US" sz="1800" dirty="0">
                <a:latin typeface="华文黑体"/>
                <a:ea typeface="华文黑体"/>
              </a:rPr>
              <a:t>当大型折扣商店开始提高价格</a:t>
            </a:r>
            <a:r>
              <a:rPr lang="en-US" altLang="zh-CN" sz="1800" dirty="0">
                <a:latin typeface="华文黑体"/>
                <a:ea typeface="华文黑体"/>
              </a:rPr>
              <a:t>,</a:t>
            </a:r>
            <a:r>
              <a:rPr lang="zh-CN" altLang="en-US" sz="1800" dirty="0">
                <a:latin typeface="华文黑体"/>
                <a:ea typeface="华文黑体"/>
              </a:rPr>
              <a:t>新的减价零售商就涌现出来填补低售价高销售量的</a:t>
            </a:r>
            <a:r>
              <a:rPr lang="zh-CN" altLang="en-US" sz="1800" dirty="0" smtClean="0">
                <a:latin typeface="华文黑体"/>
                <a:ea typeface="华文黑体"/>
              </a:rPr>
              <a:t>空白</a:t>
            </a:r>
            <a:r>
              <a:rPr lang="en-US" altLang="zh-CN" sz="1800" dirty="0">
                <a:latin typeface="华文黑体"/>
                <a:ea typeface="华文黑体"/>
              </a:rPr>
              <a:t>.</a:t>
            </a:r>
            <a:r>
              <a:rPr lang="zh-CN" altLang="en-US" sz="1800" dirty="0">
                <a:latin typeface="华文黑体"/>
                <a:ea typeface="华文黑体"/>
              </a:rPr>
              <a:t>普通折扣商店以正常批发价购进货物</a:t>
            </a:r>
            <a:r>
              <a:rPr lang="en-US" altLang="zh-CN" sz="1800" dirty="0">
                <a:latin typeface="华文黑体"/>
                <a:ea typeface="华文黑体"/>
              </a:rPr>
              <a:t>,</a:t>
            </a:r>
            <a:r>
              <a:rPr lang="zh-CN" altLang="en-US" sz="1800" dirty="0">
                <a:latin typeface="华文黑体"/>
                <a:ea typeface="华文黑体"/>
              </a:rPr>
              <a:t>以低毛利保持较低的价格</a:t>
            </a:r>
            <a:r>
              <a:rPr lang="en-US" altLang="zh-CN" sz="1800" dirty="0" smtClean="0">
                <a:latin typeface="华文黑体"/>
                <a:ea typeface="华文黑体"/>
              </a:rPr>
              <a:t>.</a:t>
            </a:r>
            <a:r>
              <a:rPr lang="en-US" altLang="zh-CN" sz="1800" dirty="0">
                <a:latin typeface="华文黑体"/>
                <a:ea typeface="华文黑体"/>
              </a:rPr>
              <a:t> </a:t>
            </a:r>
            <a:endParaRPr lang="en-US" altLang="zh-CN" sz="1800" dirty="0" smtClean="0">
              <a:latin typeface="华文黑体"/>
              <a:ea typeface="华文黑体"/>
            </a:endParaRPr>
          </a:p>
          <a:p>
            <a:pPr indent="355600"/>
            <a:r>
              <a:rPr lang="en-US" altLang="zh-CN" sz="1800" dirty="0" smtClean="0">
                <a:latin typeface="华文黑体"/>
                <a:ea typeface="华文黑体"/>
              </a:rPr>
              <a:t>(</a:t>
            </a:r>
            <a:r>
              <a:rPr lang="zh-CN" altLang="en-US" sz="1800" dirty="0">
                <a:latin typeface="华文黑体"/>
                <a:ea typeface="华文黑体"/>
              </a:rPr>
              <a:t>三</a:t>
            </a:r>
            <a:r>
              <a:rPr lang="en-US" altLang="zh-CN" sz="1800" dirty="0">
                <a:latin typeface="华文黑体"/>
                <a:ea typeface="华文黑体"/>
              </a:rPr>
              <a:t>)</a:t>
            </a:r>
            <a:r>
              <a:rPr lang="zh-CN" altLang="en-US" sz="1800" dirty="0" smtClean="0">
                <a:latin typeface="华文黑体"/>
                <a:ea typeface="华文黑体"/>
              </a:rPr>
              <a:t>目录陈列室目录陈列室以折扣价格出售品种</a:t>
            </a:r>
            <a:r>
              <a:rPr lang="zh-CN" altLang="en-US" sz="1800" dirty="0">
                <a:latin typeface="华文黑体"/>
                <a:ea typeface="华文黑体"/>
              </a:rPr>
              <a:t>繁多、加成高、周转快、有品牌的商品</a:t>
            </a:r>
            <a:r>
              <a:rPr lang="en-US" altLang="zh-CN" sz="1800" dirty="0">
                <a:latin typeface="华文黑体"/>
                <a:ea typeface="华文黑体"/>
              </a:rPr>
              <a:t>,</a:t>
            </a:r>
            <a:r>
              <a:rPr lang="zh-CN" altLang="en-US" sz="1800" dirty="0">
                <a:latin typeface="华文黑体"/>
                <a:ea typeface="华文黑体"/>
              </a:rPr>
              <a:t>包括珠宝首饰</a:t>
            </a:r>
            <a:r>
              <a:rPr lang="zh-CN" altLang="en-US" sz="1800" dirty="0" smtClean="0">
                <a:latin typeface="华文黑体"/>
                <a:ea typeface="华文黑体"/>
              </a:rPr>
              <a:t>、动力</a:t>
            </a:r>
            <a:r>
              <a:rPr lang="zh-CN" altLang="en-US" sz="1800" dirty="0">
                <a:latin typeface="华文黑体"/>
                <a:ea typeface="华文黑体"/>
              </a:rPr>
              <a:t>工具、照相机、提包、小型机械、玩具和体育用品等</a:t>
            </a:r>
            <a:r>
              <a:rPr lang="en-US" altLang="zh-CN" sz="1800" dirty="0">
                <a:latin typeface="华文黑体"/>
                <a:ea typeface="华文黑体"/>
              </a:rPr>
              <a:t>.</a:t>
            </a:r>
            <a:r>
              <a:rPr lang="zh-CN" altLang="en-US" sz="1800" dirty="0">
                <a:latin typeface="华文黑体"/>
                <a:ea typeface="华文黑体"/>
              </a:rPr>
              <a:t>通过降低成本和毛利</a:t>
            </a:r>
            <a:r>
              <a:rPr lang="en-US" altLang="zh-CN" sz="1800" dirty="0">
                <a:latin typeface="华文黑体"/>
                <a:ea typeface="华文黑体"/>
              </a:rPr>
              <a:t>,</a:t>
            </a:r>
            <a:r>
              <a:rPr lang="zh-CN" altLang="en-US" sz="1800" dirty="0" smtClean="0">
                <a:latin typeface="华文黑体"/>
                <a:ea typeface="华文黑体"/>
              </a:rPr>
              <a:t>目录陈列室采用低价以获</a:t>
            </a:r>
            <a:r>
              <a:rPr lang="zh-CN" altLang="en-US" sz="1800" dirty="0">
                <a:latin typeface="华文黑体"/>
                <a:ea typeface="华文黑体"/>
              </a:rPr>
              <a:t>得更大销售量</a:t>
            </a:r>
            <a:r>
              <a:rPr lang="en-US" altLang="zh-CN" sz="1800" dirty="0">
                <a:latin typeface="华文黑体"/>
                <a:ea typeface="华文黑体"/>
              </a:rPr>
              <a:t>,</a:t>
            </a:r>
            <a:r>
              <a:rPr lang="zh-CN" altLang="en-US" sz="1800" dirty="0">
                <a:latin typeface="华文黑体"/>
                <a:ea typeface="华文黑体"/>
              </a:rPr>
              <a:t>从而盈利</a:t>
            </a:r>
            <a:r>
              <a:rPr lang="en-US" altLang="zh-CN" sz="1800" dirty="0">
                <a:latin typeface="华文黑体"/>
                <a:ea typeface="华文黑体"/>
              </a:rPr>
              <a:t>.</a:t>
            </a:r>
            <a:r>
              <a:rPr lang="zh-CN" altLang="en-US" sz="1800" dirty="0">
                <a:latin typeface="华文黑体"/>
                <a:ea typeface="华文黑体"/>
              </a:rPr>
              <a:t>目录陈列室业的领导性公司有佳品公司、服务</a:t>
            </a:r>
            <a:r>
              <a:rPr lang="zh-CN" altLang="en-US" sz="1800" dirty="0" smtClean="0">
                <a:latin typeface="华文黑体"/>
                <a:ea typeface="华文黑体"/>
              </a:rPr>
              <a:t>商品公司</a:t>
            </a:r>
            <a:r>
              <a:rPr lang="zh-CN" altLang="en-US" sz="1800" dirty="0">
                <a:latin typeface="华文黑体"/>
                <a:ea typeface="华文黑体"/>
              </a:rPr>
              <a:t>等</a:t>
            </a:r>
            <a:r>
              <a:rPr lang="en-US" altLang="zh-CN" sz="1800" dirty="0">
                <a:latin typeface="华文黑体"/>
                <a:ea typeface="华文黑体"/>
              </a:rPr>
              <a:t>.</a:t>
            </a:r>
          </a:p>
          <a:p>
            <a:pPr indent="355600"/>
            <a:r>
              <a:rPr lang="zh-CN" altLang="en-US" sz="1800" dirty="0">
                <a:latin typeface="华文黑体"/>
                <a:ea typeface="华文黑体"/>
              </a:rPr>
              <a:t>目录陈列室从２０世纪６０年代末出现以来</a:t>
            </a:r>
            <a:r>
              <a:rPr lang="en-US" altLang="zh-CN" sz="1800" dirty="0">
                <a:latin typeface="华文黑体"/>
                <a:ea typeface="华文黑体"/>
              </a:rPr>
              <a:t>,</a:t>
            </a:r>
            <a:r>
              <a:rPr lang="zh-CN" altLang="en-US" sz="1800" dirty="0">
                <a:latin typeface="华文黑体"/>
                <a:ea typeface="华文黑体"/>
              </a:rPr>
              <a:t>已成为零售业最热门的新类型之一</a:t>
            </a:r>
            <a:r>
              <a:rPr lang="en-US" altLang="zh-CN" sz="1800" dirty="0">
                <a:latin typeface="华文黑体"/>
                <a:ea typeface="华文黑体"/>
              </a:rPr>
              <a:t>.</a:t>
            </a:r>
          </a:p>
        </p:txBody>
      </p:sp>
    </p:spTree>
    <p:extLst>
      <p:ext uri="{BB962C8B-B14F-4D97-AF65-F5344CB8AC3E}">
        <p14:creationId xmlns:p14="http://schemas.microsoft.com/office/powerpoint/2010/main" val="4087480074"/>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1826141"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零售商店</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74135" y="487270"/>
            <a:ext cx="8466666" cy="8032968"/>
          </a:xfrm>
          <a:prstGeom prst="rect">
            <a:avLst/>
          </a:prstGeom>
          <a:noFill/>
        </p:spPr>
        <p:txBody>
          <a:bodyPr wrap="square" rtlCol="0">
            <a:spAutoFit/>
          </a:bodyPr>
          <a:lstStyle/>
          <a:p>
            <a:r>
              <a:rPr lang="zh-CN" altLang="en-US" sz="2400" dirty="0" smtClean="0">
                <a:latin typeface="华文黑体"/>
                <a:ea typeface="华文黑体"/>
              </a:rPr>
              <a:t>四</a:t>
            </a:r>
            <a:r>
              <a:rPr lang="zh-CN" altLang="en-US" sz="2400" dirty="0">
                <a:latin typeface="华文黑体"/>
                <a:ea typeface="华文黑体"/>
              </a:rPr>
              <a:t>、</a:t>
            </a:r>
            <a:r>
              <a:rPr lang="zh-CN" altLang="en-US" sz="2400" dirty="0" smtClean="0">
                <a:latin typeface="华文黑体"/>
                <a:ea typeface="华文黑体"/>
              </a:rPr>
              <a:t>按零售组织分类</a:t>
            </a:r>
            <a:endParaRPr lang="en-US" altLang="zh-CN" sz="2400" dirty="0" smtClean="0">
              <a:latin typeface="华文黑体"/>
              <a:ea typeface="华文黑体"/>
            </a:endParaRPr>
          </a:p>
          <a:p>
            <a:pPr indent="627063"/>
            <a:r>
              <a:rPr lang="zh-CN" altLang="en-US" sz="2000" dirty="0">
                <a:latin typeface="华文黑体"/>
                <a:ea typeface="华文黑体"/>
              </a:rPr>
              <a:t>许多零售商店拥有独立的所有权</a:t>
            </a:r>
            <a:r>
              <a:rPr lang="en-US" altLang="zh-CN" sz="2000" dirty="0">
                <a:latin typeface="华文黑体"/>
                <a:ea typeface="华文黑体"/>
              </a:rPr>
              <a:t>,</a:t>
            </a:r>
            <a:r>
              <a:rPr lang="zh-CN" altLang="en-US" sz="2000" dirty="0">
                <a:latin typeface="华文黑体"/>
                <a:ea typeface="华文黑体"/>
              </a:rPr>
              <a:t>但越来越多的商店正以某种形式联合起来</a:t>
            </a:r>
            <a:r>
              <a:rPr lang="en-US" altLang="zh-CN" sz="2000" dirty="0">
                <a:latin typeface="华文黑体"/>
                <a:ea typeface="华文黑体"/>
              </a:rPr>
              <a:t>,</a:t>
            </a:r>
            <a:r>
              <a:rPr lang="zh-CN" altLang="en-US" sz="2000" dirty="0" smtClean="0">
                <a:latin typeface="华文黑体"/>
                <a:ea typeface="华文黑体"/>
              </a:rPr>
              <a:t>如成立联盟或合伙企业</a:t>
            </a:r>
            <a:r>
              <a:rPr lang="en-US" altLang="zh-CN" sz="2000" dirty="0">
                <a:latin typeface="华文黑体"/>
                <a:ea typeface="华文黑体"/>
              </a:rPr>
              <a:t>.</a:t>
            </a:r>
            <a:r>
              <a:rPr lang="zh-CN" altLang="en-US" sz="2000" dirty="0">
                <a:latin typeface="华文黑体"/>
                <a:ea typeface="华文黑体"/>
              </a:rPr>
              <a:t>零售组织的主要类型有团体零售连锁店、自愿连锁店、零售合作社、</a:t>
            </a:r>
            <a:r>
              <a:rPr lang="zh-CN" altLang="en-US" sz="2000" dirty="0" smtClean="0">
                <a:latin typeface="华文黑体"/>
                <a:ea typeface="华文黑体"/>
              </a:rPr>
              <a:t>特许专卖机构和销售联合大企业</a:t>
            </a:r>
            <a:r>
              <a:rPr lang="en-US" altLang="zh-CN" sz="2000" dirty="0" smtClean="0">
                <a:latin typeface="华文黑体"/>
                <a:ea typeface="华文黑体"/>
              </a:rPr>
              <a:t>.</a:t>
            </a:r>
          </a:p>
          <a:p>
            <a:pPr indent="541338"/>
            <a:r>
              <a:rPr lang="en-US" altLang="zh-CN" sz="1800" dirty="0">
                <a:latin typeface="华文黑体"/>
                <a:ea typeface="华文黑体"/>
              </a:rPr>
              <a:t>(</a:t>
            </a:r>
            <a:r>
              <a:rPr lang="zh-CN" altLang="en-US" sz="1800" dirty="0">
                <a:latin typeface="华文黑体"/>
                <a:ea typeface="华文黑体"/>
              </a:rPr>
              <a:t>一</a:t>
            </a:r>
            <a:r>
              <a:rPr lang="en-US" altLang="zh-CN" sz="1800" dirty="0">
                <a:latin typeface="华文黑体"/>
                <a:ea typeface="华文黑体"/>
              </a:rPr>
              <a:t>)</a:t>
            </a:r>
            <a:r>
              <a:rPr lang="zh-CN" altLang="en-US" sz="1800" dirty="0">
                <a:latin typeface="华文黑体"/>
                <a:ea typeface="华文黑体"/>
              </a:rPr>
              <a:t>团体零售连锁店</a:t>
            </a:r>
          </a:p>
          <a:p>
            <a:pPr indent="541338"/>
            <a:r>
              <a:rPr lang="zh-CN" altLang="en-US" sz="1800" dirty="0">
                <a:latin typeface="华文黑体"/>
                <a:ea typeface="华文黑体"/>
              </a:rPr>
              <a:t>团体零售连锁店是２０世纪零售业最重大的发展成果之一</a:t>
            </a:r>
            <a:r>
              <a:rPr lang="en-US" altLang="zh-CN" sz="1800" dirty="0">
                <a:latin typeface="华文黑体"/>
                <a:ea typeface="华文黑体"/>
              </a:rPr>
              <a:t>.</a:t>
            </a:r>
            <a:r>
              <a:rPr lang="zh-CN" altLang="en-US" sz="1800" dirty="0">
                <a:latin typeface="华文黑体"/>
                <a:ea typeface="华文黑体"/>
              </a:rPr>
              <a:t>连锁店包括两个或两个</a:t>
            </a:r>
            <a:r>
              <a:rPr lang="zh-CN" altLang="en-US" sz="1800" dirty="0" smtClean="0">
                <a:latin typeface="华文黑体"/>
                <a:ea typeface="华文黑体"/>
              </a:rPr>
              <a:t>以上</a:t>
            </a:r>
            <a:r>
              <a:rPr lang="zh-CN" altLang="en-US" sz="1800" dirty="0">
                <a:latin typeface="华文黑体"/>
                <a:ea typeface="华文黑体"/>
              </a:rPr>
              <a:t>共同所有、共同管理的商店</a:t>
            </a:r>
            <a:r>
              <a:rPr lang="en-US" altLang="zh-CN" sz="1800" dirty="0" smtClean="0">
                <a:latin typeface="华文黑体"/>
                <a:ea typeface="华文黑体"/>
              </a:rPr>
              <a:t>.</a:t>
            </a:r>
          </a:p>
          <a:p>
            <a:pPr indent="541338"/>
            <a:r>
              <a:rPr lang="en-US" altLang="zh-CN" sz="1800" dirty="0">
                <a:latin typeface="华文黑体"/>
                <a:ea typeface="华文黑体"/>
              </a:rPr>
              <a:t>(</a:t>
            </a:r>
            <a:r>
              <a:rPr lang="zh-CN" altLang="en-US" sz="1800" dirty="0">
                <a:latin typeface="华文黑体"/>
                <a:ea typeface="华文黑体"/>
              </a:rPr>
              <a:t>二</a:t>
            </a:r>
            <a:r>
              <a:rPr lang="en-US" altLang="zh-CN" sz="1800" dirty="0">
                <a:latin typeface="华文黑体"/>
                <a:ea typeface="华文黑体"/>
              </a:rPr>
              <a:t>)</a:t>
            </a:r>
            <a:r>
              <a:rPr lang="zh-CN" altLang="en-US" sz="1800" dirty="0">
                <a:latin typeface="华文黑体"/>
                <a:ea typeface="华文黑体"/>
              </a:rPr>
              <a:t>自愿连锁店</a:t>
            </a:r>
          </a:p>
          <a:p>
            <a:pPr indent="541338"/>
            <a:r>
              <a:rPr lang="zh-CN" altLang="en-US" sz="1800" dirty="0">
                <a:latin typeface="华文黑体"/>
                <a:ea typeface="华文黑体"/>
              </a:rPr>
              <a:t>团体零售连锁店获得的巨大成功使独立商店也开始组成两种契约式联盟</a:t>
            </a:r>
            <a:r>
              <a:rPr lang="en-US" altLang="zh-CN" sz="1800" dirty="0">
                <a:latin typeface="华文黑体"/>
                <a:ea typeface="华文黑体"/>
              </a:rPr>
              <a:t>.</a:t>
            </a:r>
            <a:r>
              <a:rPr lang="zh-CN" altLang="en-US" sz="1800" dirty="0" smtClean="0">
                <a:latin typeface="华文黑体"/>
                <a:ea typeface="华文黑体"/>
              </a:rPr>
              <a:t>其中之一就是自愿连锁店</a:t>
            </a:r>
            <a:r>
              <a:rPr lang="en-US" altLang="zh-CN" sz="1800" dirty="0">
                <a:latin typeface="华文黑体"/>
                <a:ea typeface="华文黑体"/>
              </a:rPr>
              <a:t>,</a:t>
            </a:r>
            <a:r>
              <a:rPr lang="zh-CN" altLang="en-US" sz="1800" dirty="0">
                <a:latin typeface="华文黑体"/>
                <a:ea typeface="华文黑体"/>
              </a:rPr>
              <a:t>这是由批发商牵头组成的独立零售商店联盟</a:t>
            </a:r>
            <a:r>
              <a:rPr lang="en-US" altLang="zh-CN" sz="1800" dirty="0">
                <a:latin typeface="华文黑体"/>
                <a:ea typeface="华文黑体"/>
              </a:rPr>
              <a:t>,</a:t>
            </a:r>
            <a:r>
              <a:rPr lang="zh-CN" altLang="en-US" sz="1800" dirty="0">
                <a:latin typeface="华文黑体"/>
                <a:ea typeface="华文黑体"/>
              </a:rPr>
              <a:t>主要从</a:t>
            </a:r>
            <a:r>
              <a:rPr lang="zh-CN" altLang="en-US" sz="1800" dirty="0" smtClean="0">
                <a:latin typeface="华文黑体"/>
                <a:ea typeface="华文黑体"/>
              </a:rPr>
              <a:t>事大量采购和共同销售</a:t>
            </a:r>
            <a:r>
              <a:rPr lang="zh-TW" altLang="en-US" sz="1800" dirty="0" smtClean="0">
                <a:latin typeface="华文黑体"/>
                <a:ea typeface="华文黑体"/>
              </a:rPr>
              <a:t>业务</a:t>
            </a:r>
            <a:r>
              <a:rPr lang="en-US" altLang="zh-TW" sz="1800" dirty="0">
                <a:latin typeface="华文黑体"/>
                <a:ea typeface="华文黑体"/>
              </a:rPr>
              <a:t>.</a:t>
            </a:r>
          </a:p>
          <a:p>
            <a:pPr indent="541338"/>
            <a:r>
              <a:rPr lang="en-US" altLang="zh-CN" sz="1800" dirty="0">
                <a:latin typeface="华文黑体"/>
                <a:ea typeface="华文黑体"/>
              </a:rPr>
              <a:t>(</a:t>
            </a:r>
            <a:r>
              <a:rPr lang="zh-CN" altLang="en-US" sz="1800" dirty="0">
                <a:latin typeface="华文黑体"/>
                <a:ea typeface="华文黑体"/>
              </a:rPr>
              <a:t>三</a:t>
            </a:r>
            <a:r>
              <a:rPr lang="en-US" altLang="zh-CN" sz="1800" dirty="0">
                <a:latin typeface="华文黑体"/>
                <a:ea typeface="华文黑体"/>
              </a:rPr>
              <a:t>)</a:t>
            </a:r>
            <a:r>
              <a:rPr lang="zh-CN" altLang="en-US" sz="1800" dirty="0">
                <a:latin typeface="华文黑体"/>
                <a:ea typeface="华文黑体"/>
              </a:rPr>
              <a:t>零售合作社</a:t>
            </a:r>
          </a:p>
          <a:p>
            <a:pPr indent="541338"/>
            <a:r>
              <a:rPr lang="zh-CN" altLang="en-US" sz="1800" dirty="0">
                <a:latin typeface="华文黑体"/>
                <a:ea typeface="华文黑体"/>
              </a:rPr>
              <a:t>零售合作社是由一群独立的零售商店组成的一个集中采购组织</a:t>
            </a:r>
            <a:r>
              <a:rPr lang="en-US" altLang="zh-CN" sz="1800" dirty="0">
                <a:latin typeface="华文黑体"/>
                <a:ea typeface="华文黑体"/>
              </a:rPr>
              <a:t>,</a:t>
            </a:r>
            <a:r>
              <a:rPr lang="zh-CN" altLang="en-US" sz="1800" dirty="0">
                <a:latin typeface="华文黑体"/>
                <a:ea typeface="华文黑体"/>
              </a:rPr>
              <a:t>采取联合促销行动</a:t>
            </a:r>
            <a:r>
              <a:rPr lang="en-US" altLang="zh-CN" sz="1800" dirty="0">
                <a:latin typeface="华文黑体"/>
                <a:ea typeface="华文黑体"/>
              </a:rPr>
              <a:t>.</a:t>
            </a:r>
          </a:p>
          <a:p>
            <a:pPr indent="541338"/>
            <a:r>
              <a:rPr lang="zh-CN" altLang="en-US" sz="1800" dirty="0">
                <a:latin typeface="华文黑体"/>
                <a:ea typeface="华文黑体"/>
              </a:rPr>
              <a:t>这些组织在销售商品方面可达到一定的经济节约要求</a:t>
            </a:r>
            <a:r>
              <a:rPr lang="en-US" altLang="zh-CN" sz="1800" dirty="0">
                <a:latin typeface="华文黑体"/>
                <a:ea typeface="华文黑体"/>
              </a:rPr>
              <a:t>,</a:t>
            </a:r>
            <a:r>
              <a:rPr lang="zh-CN" altLang="en-US" sz="1800" dirty="0">
                <a:latin typeface="华文黑体"/>
                <a:ea typeface="华文黑体"/>
              </a:rPr>
              <a:t>以有效地迎接团体零售连锁</a:t>
            </a:r>
            <a:r>
              <a:rPr lang="zh-CN" altLang="en-US" sz="1800" dirty="0" smtClean="0">
                <a:latin typeface="华文黑体"/>
                <a:ea typeface="华文黑体"/>
              </a:rPr>
              <a:t>店的价格挑战</a:t>
            </a:r>
            <a:r>
              <a:rPr lang="en-US" altLang="zh-CN" sz="1800" dirty="0">
                <a:latin typeface="华文黑体"/>
                <a:ea typeface="华文黑体"/>
              </a:rPr>
              <a:t>.</a:t>
            </a:r>
          </a:p>
          <a:p>
            <a:r>
              <a:rPr lang="en-US" altLang="zh-CN" sz="1800" dirty="0">
                <a:latin typeface="华文黑体"/>
                <a:ea typeface="华文黑体"/>
              </a:rPr>
              <a:t>(</a:t>
            </a:r>
            <a:r>
              <a:rPr lang="zh-CN" altLang="en-US" sz="1800" dirty="0">
                <a:latin typeface="华文黑体"/>
                <a:ea typeface="华文黑体"/>
              </a:rPr>
              <a:t>四</a:t>
            </a:r>
            <a:r>
              <a:rPr lang="en-US" altLang="zh-CN" sz="1800" dirty="0">
                <a:latin typeface="华文黑体"/>
                <a:ea typeface="华文黑体"/>
              </a:rPr>
              <a:t>)</a:t>
            </a:r>
            <a:r>
              <a:rPr lang="zh-CN" altLang="en-US" sz="1800" dirty="0" smtClean="0">
                <a:latin typeface="华文黑体"/>
                <a:ea typeface="华文黑体"/>
              </a:rPr>
              <a:t>特许专卖机构</a:t>
            </a:r>
            <a:endParaRPr lang="en-US" altLang="zh-CN" sz="1800" dirty="0" smtClean="0">
              <a:latin typeface="华文黑体"/>
              <a:ea typeface="华文黑体"/>
            </a:endParaRPr>
          </a:p>
          <a:p>
            <a:r>
              <a:rPr lang="zh-CN" altLang="en-US" sz="1800" dirty="0">
                <a:latin typeface="华文黑体"/>
                <a:ea typeface="华文黑体"/>
              </a:rPr>
              <a:t>特许专卖机构是另一种契约式联合零售组织</a:t>
            </a:r>
            <a:r>
              <a:rPr lang="en-US" altLang="zh-CN" sz="1800" dirty="0">
                <a:latin typeface="华文黑体"/>
                <a:ea typeface="华文黑体"/>
              </a:rPr>
              <a:t>.</a:t>
            </a:r>
            <a:r>
              <a:rPr lang="zh-CN" altLang="en-US" sz="1800" dirty="0">
                <a:latin typeface="华文黑体"/>
                <a:ea typeface="华文黑体"/>
              </a:rPr>
              <a:t>它们与前述的契约式联合系统的主要区</a:t>
            </a:r>
          </a:p>
          <a:p>
            <a:r>
              <a:rPr lang="zh-CN" altLang="en-US" sz="1800" dirty="0">
                <a:latin typeface="华文黑体"/>
                <a:ea typeface="华文黑体"/>
              </a:rPr>
              <a:t>别在于基础不同</a:t>
            </a:r>
            <a:r>
              <a:rPr lang="en-US" altLang="zh-CN" sz="1800" dirty="0">
                <a:latin typeface="华文黑体"/>
                <a:ea typeface="华文黑体"/>
              </a:rPr>
              <a:t>.</a:t>
            </a:r>
            <a:r>
              <a:rPr lang="zh-CN" altLang="en-US" sz="1800" dirty="0">
                <a:latin typeface="华文黑体"/>
                <a:ea typeface="华文黑体"/>
              </a:rPr>
              <a:t>特许专卖机构的基础一般是独特的产品、服务或经营方式、商标名、专</a:t>
            </a:r>
            <a:r>
              <a:rPr lang="zh-CN" altLang="en-US" sz="1800" dirty="0" smtClean="0">
                <a:latin typeface="华文黑体"/>
                <a:ea typeface="华文黑体"/>
              </a:rPr>
              <a:t>利等</a:t>
            </a:r>
            <a:r>
              <a:rPr lang="en-US" altLang="zh-CN" sz="1800" dirty="0">
                <a:latin typeface="华文黑体"/>
                <a:ea typeface="华文黑体"/>
              </a:rPr>
              <a:t>.</a:t>
            </a:r>
            <a:r>
              <a:rPr lang="zh-CN" altLang="en-US" sz="1800" dirty="0">
                <a:latin typeface="华文黑体"/>
                <a:ea typeface="华文黑体"/>
              </a:rPr>
              <a:t>快餐、音像店、保健中心、理发、汽车租赁、汽车旅馆、旅行社、不动产和</a:t>
            </a:r>
            <a:r>
              <a:rPr lang="zh-CN" altLang="en-US" sz="1800" dirty="0" smtClean="0">
                <a:latin typeface="华文黑体"/>
                <a:ea typeface="华文黑体"/>
              </a:rPr>
              <a:t>其他几十个产品和服务业务主要使用特许专卖这</a:t>
            </a:r>
            <a:r>
              <a:rPr lang="zh-CN" altLang="en-US" sz="1800" dirty="0">
                <a:latin typeface="华文黑体"/>
                <a:ea typeface="华文黑体"/>
              </a:rPr>
              <a:t>一方式</a:t>
            </a:r>
            <a:r>
              <a:rPr lang="en-US" altLang="zh-CN" sz="1800" dirty="0">
                <a:latin typeface="华文黑体"/>
                <a:ea typeface="华文黑体"/>
              </a:rPr>
              <a:t>.</a:t>
            </a:r>
          </a:p>
          <a:p>
            <a:r>
              <a:rPr lang="en-US" altLang="zh-CN" sz="1800" dirty="0">
                <a:latin typeface="华文黑体"/>
                <a:ea typeface="华文黑体"/>
              </a:rPr>
              <a:t>(</a:t>
            </a:r>
            <a:r>
              <a:rPr lang="zh-CN" altLang="en-US" sz="1800" dirty="0">
                <a:latin typeface="华文黑体"/>
                <a:ea typeface="华文黑体"/>
              </a:rPr>
              <a:t>五</a:t>
            </a:r>
            <a:r>
              <a:rPr lang="en-US" altLang="zh-CN" sz="1800" dirty="0">
                <a:latin typeface="华文黑体"/>
                <a:ea typeface="华文黑体"/>
              </a:rPr>
              <a:t>)</a:t>
            </a:r>
            <a:r>
              <a:rPr lang="zh-CN" altLang="en-US" sz="1800" dirty="0">
                <a:latin typeface="华文黑体"/>
                <a:ea typeface="华文黑体"/>
              </a:rPr>
              <a:t>销售联合大企业</a:t>
            </a:r>
          </a:p>
          <a:p>
            <a:r>
              <a:rPr lang="zh-CN" altLang="en-US" sz="1800" dirty="0">
                <a:latin typeface="华文黑体"/>
                <a:ea typeface="华文黑体"/>
              </a:rPr>
              <a:t>销售联合大企业是以集中所有制的形式将几种不同的零售形式组合在一起的企业</a:t>
            </a:r>
            <a:r>
              <a:rPr lang="en-US" altLang="zh-CN" sz="1800" dirty="0">
                <a:latin typeface="华文黑体"/>
                <a:ea typeface="华文黑体"/>
              </a:rPr>
              <a:t>.</a:t>
            </a:r>
            <a:r>
              <a:rPr lang="zh-CN" altLang="en-US" sz="1800" dirty="0">
                <a:latin typeface="华文黑体"/>
                <a:ea typeface="华文黑体"/>
              </a:rPr>
              <a:t>多</a:t>
            </a:r>
          </a:p>
          <a:p>
            <a:r>
              <a:rPr lang="zh-CN" altLang="en-US" sz="1800" dirty="0">
                <a:latin typeface="华文黑体"/>
                <a:ea typeface="华文黑体"/>
              </a:rPr>
              <a:t>样化零售可能会被更多零售商采用</a:t>
            </a:r>
            <a:r>
              <a:rPr lang="en-US" altLang="zh-CN" sz="1800" dirty="0">
                <a:latin typeface="华文黑体"/>
                <a:ea typeface="华文黑体"/>
              </a:rPr>
              <a:t>,</a:t>
            </a:r>
            <a:r>
              <a:rPr lang="zh-CN" altLang="en-US" sz="1800" dirty="0">
                <a:latin typeface="华文黑体"/>
                <a:ea typeface="华文黑体"/>
              </a:rPr>
              <a:t>这种多样化的零售能产生优秀的管理系统</a:t>
            </a:r>
            <a:r>
              <a:rPr lang="en-US" altLang="zh-CN" sz="1800" dirty="0">
                <a:latin typeface="华文黑体"/>
                <a:ea typeface="华文黑体"/>
              </a:rPr>
              <a:t>,</a:t>
            </a:r>
            <a:r>
              <a:rPr lang="zh-CN" altLang="en-US" sz="1800" dirty="0">
                <a:latin typeface="华文黑体"/>
                <a:ea typeface="华文黑体"/>
              </a:rPr>
              <a:t>并使所有独</a:t>
            </a:r>
          </a:p>
          <a:p>
            <a:r>
              <a:rPr lang="zh-CN" altLang="en-US" sz="1800" dirty="0">
                <a:latin typeface="华文黑体"/>
                <a:ea typeface="华文黑体"/>
              </a:rPr>
              <a:t>立零售商均能得到经济节约的好处</a:t>
            </a:r>
            <a:r>
              <a:rPr lang="en-US" altLang="zh-CN" sz="1800" dirty="0">
                <a:latin typeface="华文黑体"/>
                <a:ea typeface="华文黑体"/>
              </a:rPr>
              <a:t>.</a:t>
            </a:r>
          </a:p>
        </p:txBody>
      </p:sp>
    </p:spTree>
    <p:extLst>
      <p:ext uri="{BB962C8B-B14F-4D97-AF65-F5344CB8AC3E}">
        <p14:creationId xmlns:p14="http://schemas.microsoft.com/office/powerpoint/2010/main" val="2628156836"/>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9400</TotalTime>
  <Words>3824</Words>
  <Application>Microsoft Office PowerPoint</Application>
  <PresentationFormat>自定义</PresentationFormat>
  <Paragraphs>215</Paragraphs>
  <Slides>31</Slides>
  <Notes>31</Notes>
  <HiddenSlides>0</HiddenSlides>
  <MMClips>0</MMClips>
  <ScaleCrop>false</ScaleCrop>
  <HeadingPairs>
    <vt:vector size="4" baseType="variant">
      <vt:variant>
        <vt:lpstr>主题</vt:lpstr>
      </vt:variant>
      <vt:variant>
        <vt:i4>1</vt:i4>
      </vt:variant>
      <vt:variant>
        <vt:lpstr>幻灯片标题</vt:lpstr>
      </vt:variant>
      <vt:variant>
        <vt:i4>31</vt:i4>
      </vt:variant>
    </vt:vector>
  </HeadingPairs>
  <TitlesOfParts>
    <vt:vector size="32"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SJYY</cp:lastModifiedBy>
  <cp:revision>395</cp:revision>
  <dcterms:created xsi:type="dcterms:W3CDTF">2016-08-16T02:01:00Z</dcterms:created>
  <dcterms:modified xsi:type="dcterms:W3CDTF">2017-12-29T01:18:30Z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2052-10.1.0.6135</vt:lpwstr>
  </property>
</Properties>
</file>