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handoutMasterIdLst>
    <p:handoutMasterId r:id="rId33"/>
  </p:handoutMasterIdLst>
  <p:sldIdLst>
    <p:sldId id="256" r:id="rId2"/>
    <p:sldId id="311" r:id="rId3"/>
    <p:sldId id="260" r:id="rId4"/>
    <p:sldId id="261" r:id="rId5"/>
    <p:sldId id="286"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65" r:id="rId19"/>
    <p:sldId id="299" r:id="rId20"/>
    <p:sldId id="300" r:id="rId21"/>
    <p:sldId id="301" r:id="rId22"/>
    <p:sldId id="302" r:id="rId23"/>
    <p:sldId id="303" r:id="rId24"/>
    <p:sldId id="305" r:id="rId25"/>
    <p:sldId id="304" r:id="rId26"/>
    <p:sldId id="306" r:id="rId27"/>
    <p:sldId id="307" r:id="rId28"/>
    <p:sldId id="308" r:id="rId29"/>
    <p:sldId id="309" r:id="rId30"/>
    <p:sldId id="285" r:id="rId31"/>
  </p:sldIdLst>
  <p:sldSz cx="9144000" cy="5359400"/>
  <p:notesSz cx="6858000" cy="9144000"/>
  <p:defaultTextStyle>
    <a:defPPr>
      <a:defRPr lang="zh-CN"/>
    </a:defPPr>
    <a:lvl1pPr marL="0" algn="l" defTabSz="695960" rtl="0" eaLnBrk="1" latinLnBrk="0" hangingPunct="1">
      <a:defRPr sz="1370" kern="1200">
        <a:solidFill>
          <a:schemeClr val="tx1"/>
        </a:solidFill>
        <a:latin typeface="+mn-lt"/>
        <a:ea typeface="+mn-ea"/>
        <a:cs typeface="+mn-cs"/>
      </a:defRPr>
    </a:lvl1pPr>
    <a:lvl2pPr marL="347980" algn="l" defTabSz="695960" rtl="0" eaLnBrk="1" latinLnBrk="0" hangingPunct="1">
      <a:defRPr sz="1370" kern="1200">
        <a:solidFill>
          <a:schemeClr val="tx1"/>
        </a:solidFill>
        <a:latin typeface="+mn-lt"/>
        <a:ea typeface="+mn-ea"/>
        <a:cs typeface="+mn-cs"/>
      </a:defRPr>
    </a:lvl2pPr>
    <a:lvl3pPr marL="695960" algn="l" defTabSz="695960" rtl="0" eaLnBrk="1" latinLnBrk="0" hangingPunct="1">
      <a:defRPr sz="1370" kern="1200">
        <a:solidFill>
          <a:schemeClr val="tx1"/>
        </a:solidFill>
        <a:latin typeface="+mn-lt"/>
        <a:ea typeface="+mn-ea"/>
        <a:cs typeface="+mn-cs"/>
      </a:defRPr>
    </a:lvl3pPr>
    <a:lvl4pPr marL="1043940" algn="l" defTabSz="695960" rtl="0" eaLnBrk="1" latinLnBrk="0" hangingPunct="1">
      <a:defRPr sz="1370" kern="1200">
        <a:solidFill>
          <a:schemeClr val="tx1"/>
        </a:solidFill>
        <a:latin typeface="+mn-lt"/>
        <a:ea typeface="+mn-ea"/>
        <a:cs typeface="+mn-cs"/>
      </a:defRPr>
    </a:lvl4pPr>
    <a:lvl5pPr marL="1392555" algn="l" defTabSz="695960" rtl="0" eaLnBrk="1" latinLnBrk="0" hangingPunct="1">
      <a:defRPr sz="1370" kern="1200">
        <a:solidFill>
          <a:schemeClr val="tx1"/>
        </a:solidFill>
        <a:latin typeface="+mn-lt"/>
        <a:ea typeface="+mn-ea"/>
        <a:cs typeface="+mn-cs"/>
      </a:defRPr>
    </a:lvl5pPr>
    <a:lvl6pPr marL="1740535" algn="l" defTabSz="695960" rtl="0" eaLnBrk="1" latinLnBrk="0" hangingPunct="1">
      <a:defRPr sz="1370" kern="1200">
        <a:solidFill>
          <a:schemeClr val="tx1"/>
        </a:solidFill>
        <a:latin typeface="+mn-lt"/>
        <a:ea typeface="+mn-ea"/>
        <a:cs typeface="+mn-cs"/>
      </a:defRPr>
    </a:lvl6pPr>
    <a:lvl7pPr marL="2088515" algn="l" defTabSz="695960" rtl="0" eaLnBrk="1" latinLnBrk="0" hangingPunct="1">
      <a:defRPr sz="1370" kern="1200">
        <a:solidFill>
          <a:schemeClr val="tx1"/>
        </a:solidFill>
        <a:latin typeface="+mn-lt"/>
        <a:ea typeface="+mn-ea"/>
        <a:cs typeface="+mn-cs"/>
      </a:defRPr>
    </a:lvl7pPr>
    <a:lvl8pPr marL="2436495" algn="l" defTabSz="695960" rtl="0" eaLnBrk="1" latinLnBrk="0" hangingPunct="1">
      <a:defRPr sz="1370" kern="1200">
        <a:solidFill>
          <a:schemeClr val="tx1"/>
        </a:solidFill>
        <a:latin typeface="+mn-lt"/>
        <a:ea typeface="+mn-ea"/>
        <a:cs typeface="+mn-cs"/>
      </a:defRPr>
    </a:lvl8pPr>
    <a:lvl9pPr marL="2784475" algn="l" defTabSz="695960" rtl="0" eaLnBrk="1" latinLnBrk="0" hangingPunct="1">
      <a:defRPr sz="137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695D"/>
    <a:srgbClr val="45C1A4"/>
    <a:srgbClr val="B9D51F"/>
    <a:srgbClr val="0E7FB7"/>
    <a:srgbClr val="69B698"/>
    <a:srgbClr val="8E980F"/>
    <a:srgbClr val="EB3E0D"/>
    <a:srgbClr val="FBB8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03" autoAdjust="0"/>
    <p:restoredTop sz="97926" autoAdjust="0"/>
  </p:normalViewPr>
  <p:slideViewPr>
    <p:cSldViewPr snapToGrid="0" showGuides="1">
      <p:cViewPr>
        <p:scale>
          <a:sx n="90" d="100"/>
          <a:sy n="90" d="100"/>
        </p:scale>
        <p:origin x="-900" y="-468"/>
      </p:cViewPr>
      <p:guideLst>
        <p:guide orient="horz" pos="1688"/>
        <p:guide orient="horz" pos="441"/>
        <p:guide orient="horz" pos="10"/>
        <p:guide pos="295"/>
        <p:guide pos="2925"/>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2017/12/29/Friday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100385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EBD8FD-FC08-4F55-BE5F-954596004FE4}" type="datetimeFigureOut">
              <a:rPr lang="zh-CN" altLang="en-US" smtClean="0"/>
              <a:t>2017/12/29/Friday</a:t>
            </a:fld>
            <a:endParaRPr lang="zh-CN" altLang="en-US"/>
          </a:p>
        </p:txBody>
      </p:sp>
      <p:sp>
        <p:nvSpPr>
          <p:cNvPr id="4" name="幻灯片图像占位符 3"/>
          <p:cNvSpPr>
            <a:spLocks noGrp="1" noRot="1" noChangeAspect="1"/>
          </p:cNvSpPr>
          <p:nvPr>
            <p:ph type="sldImg" idx="2"/>
          </p:nvPr>
        </p:nvSpPr>
        <p:spPr>
          <a:xfrm>
            <a:off x="796925" y="1143000"/>
            <a:ext cx="526415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60E1FC-D544-47FC-A641-E97D5C5D6108}" type="slidenum">
              <a:rPr lang="zh-CN" altLang="en-US" smtClean="0"/>
              <a:t>‹#›</a:t>
            </a:fld>
            <a:endParaRPr lang="zh-CN" altLang="en-US"/>
          </a:p>
        </p:txBody>
      </p:sp>
    </p:spTree>
    <p:extLst>
      <p:ext uri="{BB962C8B-B14F-4D97-AF65-F5344CB8AC3E}">
        <p14:creationId xmlns:p14="http://schemas.microsoft.com/office/powerpoint/2010/main" val="2869158228"/>
      </p:ext>
    </p:extLst>
  </p:cSld>
  <p:clrMap bg1="lt1" tx1="dk1" bg2="lt2" tx2="dk2" accent1="accent1" accent2="accent2" accent3="accent3" accent4="accent4" accent5="accent5" accent6="accent6" hlink="hlink" folHlink="folHlink"/>
  <p:notesStyle>
    <a:lvl1pPr marL="0" algn="l" defTabSz="695960" rtl="0" eaLnBrk="1" latinLnBrk="0" hangingPunct="1">
      <a:defRPr sz="915" kern="1200">
        <a:solidFill>
          <a:schemeClr val="tx1"/>
        </a:solidFill>
        <a:latin typeface="+mn-lt"/>
        <a:ea typeface="+mn-ea"/>
        <a:cs typeface="+mn-cs"/>
      </a:defRPr>
    </a:lvl1pPr>
    <a:lvl2pPr marL="347980" algn="l" defTabSz="695960" rtl="0" eaLnBrk="1" latinLnBrk="0" hangingPunct="1">
      <a:defRPr sz="915" kern="1200">
        <a:solidFill>
          <a:schemeClr val="tx1"/>
        </a:solidFill>
        <a:latin typeface="+mn-lt"/>
        <a:ea typeface="+mn-ea"/>
        <a:cs typeface="+mn-cs"/>
      </a:defRPr>
    </a:lvl2pPr>
    <a:lvl3pPr marL="695960" algn="l" defTabSz="695960" rtl="0" eaLnBrk="1" latinLnBrk="0" hangingPunct="1">
      <a:defRPr sz="915" kern="1200">
        <a:solidFill>
          <a:schemeClr val="tx1"/>
        </a:solidFill>
        <a:latin typeface="+mn-lt"/>
        <a:ea typeface="+mn-ea"/>
        <a:cs typeface="+mn-cs"/>
      </a:defRPr>
    </a:lvl3pPr>
    <a:lvl4pPr marL="1043940" algn="l" defTabSz="695960" rtl="0" eaLnBrk="1" latinLnBrk="0" hangingPunct="1">
      <a:defRPr sz="915" kern="1200">
        <a:solidFill>
          <a:schemeClr val="tx1"/>
        </a:solidFill>
        <a:latin typeface="+mn-lt"/>
        <a:ea typeface="+mn-ea"/>
        <a:cs typeface="+mn-cs"/>
      </a:defRPr>
    </a:lvl4pPr>
    <a:lvl5pPr marL="1392555" algn="l" defTabSz="695960" rtl="0" eaLnBrk="1" latinLnBrk="0" hangingPunct="1">
      <a:defRPr sz="915" kern="1200">
        <a:solidFill>
          <a:schemeClr val="tx1"/>
        </a:solidFill>
        <a:latin typeface="+mn-lt"/>
        <a:ea typeface="+mn-ea"/>
        <a:cs typeface="+mn-cs"/>
      </a:defRPr>
    </a:lvl5pPr>
    <a:lvl6pPr marL="1740535" algn="l" defTabSz="695960" rtl="0" eaLnBrk="1" latinLnBrk="0" hangingPunct="1">
      <a:defRPr sz="915" kern="1200">
        <a:solidFill>
          <a:schemeClr val="tx1"/>
        </a:solidFill>
        <a:latin typeface="+mn-lt"/>
        <a:ea typeface="+mn-ea"/>
        <a:cs typeface="+mn-cs"/>
      </a:defRPr>
    </a:lvl6pPr>
    <a:lvl7pPr marL="2088515" algn="l" defTabSz="695960" rtl="0" eaLnBrk="1" latinLnBrk="0" hangingPunct="1">
      <a:defRPr sz="915" kern="1200">
        <a:solidFill>
          <a:schemeClr val="tx1"/>
        </a:solidFill>
        <a:latin typeface="+mn-lt"/>
        <a:ea typeface="+mn-ea"/>
        <a:cs typeface="+mn-cs"/>
      </a:defRPr>
    </a:lvl7pPr>
    <a:lvl8pPr marL="2436495" algn="l" defTabSz="695960" rtl="0" eaLnBrk="1" latinLnBrk="0" hangingPunct="1">
      <a:defRPr sz="915" kern="1200">
        <a:solidFill>
          <a:schemeClr val="tx1"/>
        </a:solidFill>
        <a:latin typeface="+mn-lt"/>
        <a:ea typeface="+mn-ea"/>
        <a:cs typeface="+mn-cs"/>
      </a:defRPr>
    </a:lvl8pPr>
    <a:lvl9pPr marL="2784475" algn="l" defTabSz="695960" rtl="0" eaLnBrk="1" latinLnBrk="0" hangingPunct="1">
      <a:defRPr sz="91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29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FD4D3-9565-4F24-A24E-E63553120A49}" type="slidenum">
              <a:rPr lang="zh-CN" altLang="en-US" smtClean="0"/>
              <a:t>30</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96925" y="1143000"/>
            <a:ext cx="52641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60E1FC-D544-47FC-A641-E97D5C5D6108}"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77108"/>
            <a:ext cx="6858000" cy="1865865"/>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814928"/>
            <a:ext cx="6858000" cy="1293947"/>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426692"/>
            <a:ext cx="7886700" cy="340049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85338"/>
            <a:ext cx="1971675" cy="4541844"/>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1" y="285338"/>
            <a:ext cx="5800725" cy="45418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426692"/>
            <a:ext cx="78867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9" y="1336131"/>
            <a:ext cx="7886700" cy="2229361"/>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9" y="3586581"/>
            <a:ext cx="7886700" cy="1172368"/>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5" name="Footer Placeholder 4"/>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426692"/>
            <a:ext cx="3886200" cy="340049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85341"/>
            <a:ext cx="7886700" cy="1035903"/>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313798"/>
            <a:ext cx="3868340"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957672"/>
            <a:ext cx="3868340"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1" y="1313798"/>
            <a:ext cx="3887391" cy="64387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1" y="1957672"/>
            <a:ext cx="3887391" cy="287943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8" name="Footer Placeholder 7"/>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85341"/>
            <a:ext cx="7886700" cy="1035903"/>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4" name="Footer Placeholder 3"/>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3" name="Footer Placeholder 2"/>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71655"/>
            <a:ext cx="4629150" cy="3808648"/>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57295"/>
            <a:ext cx="2949178" cy="1250527"/>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71655"/>
            <a:ext cx="4629150" cy="3808648"/>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607822"/>
            <a:ext cx="2949178" cy="2978685"/>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967370"/>
            <a:ext cx="2057400" cy="285338"/>
          </a:xfrm>
          <a:prstGeom prst="rect">
            <a:avLst/>
          </a:prstGeom>
        </p:spPr>
        <p:txBody>
          <a:bodyPr/>
          <a:lstStyle/>
          <a:p>
            <a:fld id="{5B6624F0-1823-4D02-A1E3-E26D16A56232}" type="datetimeFigureOut">
              <a:rPr lang="zh-CN" altLang="en-US" smtClean="0"/>
              <a:t>2017/12/29/Friday</a:t>
            </a:fld>
            <a:endParaRPr lang="zh-CN" altLang="en-US"/>
          </a:p>
        </p:txBody>
      </p:sp>
      <p:sp>
        <p:nvSpPr>
          <p:cNvPr id="6" name="Footer Placeholder 5"/>
          <p:cNvSpPr>
            <a:spLocks noGrp="1"/>
          </p:cNvSpPr>
          <p:nvPr>
            <p:ph type="ftr" sz="quarter" idx="11"/>
          </p:nvPr>
        </p:nvSpPr>
        <p:spPr>
          <a:xfrm>
            <a:off x="3028950" y="4967370"/>
            <a:ext cx="3086100" cy="28533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1" y="4967370"/>
            <a:ext cx="2057400" cy="285338"/>
          </a:xfrm>
          <a:prstGeom prst="rect">
            <a:avLst/>
          </a:prstGeom>
        </p:spPr>
        <p:txBody>
          <a:bodyPr/>
          <a:lstStyle/>
          <a:p>
            <a:fld id="{574D2D84-E4C3-4415-B0CB-B6A7FDBDC1E0}"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13" cstate="screen">
            <a:lum bright="70000" contrast="-70000"/>
            <a:extLst>
              <a:ext uri="{28A0092B-C50C-407E-A947-70E740481C1C}">
                <a14:useLocalDpi xmlns:a14="http://schemas.microsoft.com/office/drawing/2010/main"/>
              </a:ext>
            </a:extLst>
          </a:blip>
          <a:srcRect/>
          <a:stretch>
            <a:fillRect/>
          </a:stretch>
        </p:blipFill>
        <p:spPr>
          <a:xfrm flipV="1">
            <a:off x="-12699" y="-12700"/>
            <a:ext cx="9270999" cy="53721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a:stretch>
            <a:fillRect/>
          </a:stretch>
        </p:blipFill>
        <p:spPr>
          <a:xfrm rot="10800000">
            <a:off x="-524936" y="-152400"/>
            <a:ext cx="10519209" cy="6111137"/>
          </a:xfrm>
          <a:prstGeom prst="rect">
            <a:avLst/>
          </a:prstGeom>
        </p:spPr>
      </p:pic>
      <p:sp>
        <p:nvSpPr>
          <p:cNvPr id="7" name="TextBox 12"/>
          <p:cNvSpPr txBox="1"/>
          <p:nvPr/>
        </p:nvSpPr>
        <p:spPr>
          <a:xfrm>
            <a:off x="1845733" y="1660312"/>
            <a:ext cx="5274995" cy="1159952"/>
          </a:xfrm>
          <a:prstGeom prst="rect">
            <a:avLst/>
          </a:prstGeom>
          <a:noFill/>
        </p:spPr>
        <p:txBody>
          <a:bodyPr wrap="square" lIns="51453" tIns="25727" rIns="51453" bIns="25727" rtlCol="0" anchor="ctr">
            <a:spAutoFit/>
          </a:bodyPr>
          <a:lstStyle>
            <a:defPPr>
              <a:defRPr lang="zh-CN"/>
            </a:defPPr>
            <a:lvl1pPr algn="ctr">
              <a:defRPr sz="6000" b="1">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Arial" panose="020B0604020202020204" pitchFamily="34" charset="0"/>
                <a:ea typeface="微软雅黑" panose="020B0503020204020204" pitchFamily="34" charset="-122"/>
                <a:cs typeface="Arial" panose="020B0604020202020204" pitchFamily="34" charset="0"/>
              </a:defRPr>
            </a:lvl1pPr>
          </a:lstStyle>
          <a:p>
            <a:r>
              <a:rPr lang="zh-CN" altLang="en-US" sz="7200" b="0" dirty="0">
                <a:solidFill>
                  <a:schemeClr val="accent6">
                    <a:lumMod val="50000"/>
                  </a:schemeClr>
                </a:solidFill>
              </a:rPr>
              <a:t>市场营销学</a:t>
            </a:r>
            <a:endParaRPr lang="zh-CN" altLang="en-US" sz="7200" b="0" spc="300" dirty="0">
              <a:solidFill>
                <a:schemeClr val="accent6">
                  <a:lumMod val="50000"/>
                </a:schemeClr>
              </a:solidFill>
              <a:latin typeface="方正兰亭粗黑_GBK" panose="02000000000000000000" pitchFamily="2" charset="-122"/>
              <a:ea typeface="方正兰亭粗黑_GBK" panose="02000000000000000000" pitchFamily="2" charset="-122"/>
            </a:endParaRPr>
          </a:p>
        </p:txBody>
      </p:sp>
      <p:pic>
        <p:nvPicPr>
          <p:cNvPr id="15" name="图片占位符 1"/>
          <p:cNvPicPr>
            <a:picLocks noChangeAspect="1"/>
          </p:cNvPicPr>
          <p:nvPr/>
        </p:nvPicPr>
        <p:blipFill>
          <a:blip r:embed="rId4" cstate="screen">
            <a:grayscl/>
            <a:extLst>
              <a:ext uri="{28A0092B-C50C-407E-A947-70E740481C1C}">
                <a14:useLocalDpi xmlns:a14="http://schemas.microsoft.com/office/drawing/2010/main"/>
              </a:ext>
            </a:extLst>
          </a:blip>
          <a:stretch>
            <a:fillRect/>
          </a:stretch>
        </p:blipFill>
        <p:spPr>
          <a:xfrm>
            <a:off x="4127856" y="332534"/>
            <a:ext cx="1031164" cy="1031164"/>
          </a:xfrm>
          <a:prstGeom prst="ellipse">
            <a:avLst/>
          </a:prstGeom>
          <a:blipFill>
            <a:blip r:embed="rId5" cstate="screen">
              <a:grayscl/>
              <a:extLst>
                <a:ext uri="{28A0092B-C50C-407E-A947-70E740481C1C}">
                  <a14:useLocalDpi xmlns:a14="http://schemas.microsoft.com/office/drawing/2010/main"/>
                </a:ext>
              </a:extLst>
            </a:blip>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700"/>
                            </p:stCondLst>
                            <p:childTnLst>
                              <p:par>
                                <p:cTn id="13" presetID="31"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1000" fill="hold"/>
                                        <p:tgtEl>
                                          <p:spTgt spid="15"/>
                                        </p:tgtEl>
                                        <p:attrNameLst>
                                          <p:attrName>ppt_w</p:attrName>
                                        </p:attrNameLst>
                                      </p:cBhvr>
                                      <p:tavLst>
                                        <p:tav tm="0">
                                          <p:val>
                                            <p:fltVal val="0"/>
                                          </p:val>
                                        </p:tav>
                                        <p:tav tm="100000">
                                          <p:val>
                                            <p:strVal val="#ppt_w"/>
                                          </p:val>
                                        </p:tav>
                                      </p:tavLst>
                                    </p:anim>
                                    <p:anim calcmode="lin" valueType="num">
                                      <p:cBhvr>
                                        <p:cTn id="16" dur="1000" fill="hold"/>
                                        <p:tgtEl>
                                          <p:spTgt spid="15"/>
                                        </p:tgtEl>
                                        <p:attrNameLst>
                                          <p:attrName>ppt_h</p:attrName>
                                        </p:attrNameLst>
                                      </p:cBhvr>
                                      <p:tavLst>
                                        <p:tav tm="0">
                                          <p:val>
                                            <p:fltVal val="0"/>
                                          </p:val>
                                        </p:tav>
                                        <p:tav tm="100000">
                                          <p:val>
                                            <p:strVal val="#ppt_h"/>
                                          </p:val>
                                        </p:tav>
                                      </p:tavLst>
                                    </p:anim>
                                    <p:anim calcmode="lin" valueType="num">
                                      <p:cBhvr>
                                        <p:cTn id="17" dur="1000" fill="hold"/>
                                        <p:tgtEl>
                                          <p:spTgt spid="15"/>
                                        </p:tgtEl>
                                        <p:attrNameLst>
                                          <p:attrName>style.rotation</p:attrName>
                                        </p:attrNameLst>
                                      </p:cBhvr>
                                      <p:tavLst>
                                        <p:tav tm="0">
                                          <p:val>
                                            <p:fltVal val="90"/>
                                          </p:val>
                                        </p:tav>
                                        <p:tav tm="100000">
                                          <p:val>
                                            <p:fltVal val="0"/>
                                          </p:val>
                                        </p:tav>
                                      </p:tavLst>
                                    </p:anim>
                                    <p:animEffect transition="in" filter="fade">
                                      <p:cBhvr>
                                        <p:cTn id="1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35637" y="149512"/>
            <a:ext cx="2646878" cy="584776"/>
          </a:xfrm>
          <a:prstGeom prst="rect">
            <a:avLst/>
          </a:prstGeom>
        </p:spPr>
        <p:txBody>
          <a:bodyPr wrap="none">
            <a:spAutoFit/>
          </a:bodyPr>
          <a:lstStyle/>
          <a:p>
            <a:r>
              <a:rPr lang="zh-CN" altLang="en-US" sz="3200" dirty="0">
                <a:solidFill>
                  <a:srgbClr val="17695D"/>
                </a:solidFill>
                <a:latin typeface="华文黑体"/>
                <a:ea typeface="华文黑体"/>
              </a:rPr>
              <a:t>市场营销概述</a:t>
            </a:r>
          </a:p>
        </p:txBody>
      </p:sp>
      <p:grpSp>
        <p:nvGrpSpPr>
          <p:cNvPr id="3" name="组合 2"/>
          <p:cNvGrpSpPr/>
          <p:nvPr/>
        </p:nvGrpSpPr>
        <p:grpSpPr>
          <a:xfrm>
            <a:off x="-10885" y="297090"/>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41866" y="745067"/>
            <a:ext cx="8246534" cy="3775393"/>
          </a:xfrm>
          <a:prstGeom prst="rect">
            <a:avLst/>
          </a:prstGeom>
          <a:noFill/>
        </p:spPr>
        <p:txBody>
          <a:bodyPr wrap="square" rtlCol="0">
            <a:spAutoFit/>
          </a:bodyPr>
          <a:lstStyle/>
          <a:p>
            <a:r>
              <a:rPr lang="zh-CN" altLang="en-US" sz="2400" dirty="0">
                <a:latin typeface="华文黑体"/>
                <a:ea typeface="华文黑体"/>
              </a:rPr>
              <a:t>三、价值、</a:t>
            </a:r>
            <a:r>
              <a:rPr lang="zh-CN" altLang="en-US" sz="2400" dirty="0" smtClean="0">
                <a:latin typeface="华文黑体"/>
                <a:ea typeface="华文黑体"/>
              </a:rPr>
              <a:t>满意和质量</a:t>
            </a:r>
            <a:endParaRPr lang="en-US" altLang="zh-TW" sz="2000" dirty="0" smtClean="0">
              <a:latin typeface="华文黑体"/>
              <a:ea typeface="华文黑体"/>
            </a:endParaRPr>
          </a:p>
          <a:p>
            <a:pPr indent="540000">
              <a:lnSpc>
                <a:spcPct val="120000"/>
              </a:lnSpc>
            </a:pPr>
            <a:r>
              <a:rPr lang="en-US" altLang="zh-TW" sz="2000" dirty="0" smtClean="0">
                <a:latin typeface="华文黑体"/>
                <a:ea typeface="华文黑体"/>
              </a:rPr>
              <a:t>(</a:t>
            </a:r>
            <a:r>
              <a:rPr lang="zh-TW" altLang="en-US" sz="2000" dirty="0">
                <a:latin typeface="华文黑体"/>
                <a:ea typeface="华文黑体"/>
              </a:rPr>
              <a:t>一</a:t>
            </a:r>
            <a:r>
              <a:rPr lang="en-US" altLang="zh-TW" sz="2000" dirty="0">
                <a:latin typeface="华文黑体"/>
                <a:ea typeface="华文黑体"/>
              </a:rPr>
              <a:t>)</a:t>
            </a:r>
            <a:r>
              <a:rPr lang="zh-TW" altLang="en-US" sz="2000" dirty="0" smtClean="0">
                <a:latin typeface="华文黑体"/>
                <a:ea typeface="华文黑体"/>
              </a:rPr>
              <a:t>价值</a:t>
            </a:r>
            <a:endParaRPr lang="en-US" altLang="zh-TW" sz="2000" dirty="0" smtClean="0">
              <a:latin typeface="华文黑体"/>
              <a:ea typeface="华文黑体"/>
            </a:endParaRPr>
          </a:p>
          <a:p>
            <a:pPr indent="540000">
              <a:lnSpc>
                <a:spcPct val="120000"/>
              </a:lnSpc>
            </a:pPr>
            <a:r>
              <a:rPr lang="zh-CN" altLang="en-US" sz="2000" dirty="0">
                <a:latin typeface="华文黑体"/>
                <a:ea typeface="华文黑体"/>
              </a:rPr>
              <a:t>顾客价值的决定因素包括整体顾客价值和整体顾客成本两个方面</a:t>
            </a:r>
            <a:r>
              <a:rPr lang="en-US" altLang="zh-CN" sz="2000" dirty="0">
                <a:latin typeface="华文黑体"/>
                <a:ea typeface="华文黑体"/>
              </a:rPr>
              <a:t>,</a:t>
            </a:r>
            <a:r>
              <a:rPr lang="zh-CN" altLang="en-US" sz="2000" dirty="0" smtClean="0">
                <a:latin typeface="华文黑体"/>
                <a:ea typeface="华文黑体"/>
              </a:rPr>
              <a:t>整体顾客价值涉及产品价值</a:t>
            </a:r>
            <a:r>
              <a:rPr lang="zh-CN" altLang="en-US" sz="2000" dirty="0">
                <a:latin typeface="华文黑体"/>
                <a:ea typeface="华文黑体"/>
              </a:rPr>
              <a:t>、服务价值、人员价值、形象价值</a:t>
            </a:r>
            <a:r>
              <a:rPr lang="en-US" altLang="zh-CN" sz="2000" dirty="0">
                <a:latin typeface="华文黑体"/>
                <a:ea typeface="华文黑体"/>
              </a:rPr>
              <a:t>,</a:t>
            </a:r>
            <a:r>
              <a:rPr lang="zh-CN" altLang="en-US" sz="2000" dirty="0">
                <a:latin typeface="华文黑体"/>
                <a:ea typeface="华文黑体"/>
              </a:rPr>
              <a:t>它指的是消费者在购买前所期望得到的价值</a:t>
            </a:r>
            <a:r>
              <a:rPr lang="en-US" altLang="zh-CN" sz="2000" dirty="0" smtClean="0">
                <a:latin typeface="华文黑体"/>
                <a:ea typeface="华文黑体"/>
              </a:rPr>
              <a:t>.</a:t>
            </a:r>
            <a:r>
              <a:rPr lang="zh-CN" altLang="en-US" sz="2000" dirty="0" smtClean="0">
                <a:latin typeface="华文黑体"/>
                <a:ea typeface="华文黑体"/>
              </a:rPr>
              <a:t>整体顾客</a:t>
            </a:r>
            <a:r>
              <a:rPr lang="zh-CN" altLang="en-US" sz="2000" dirty="0">
                <a:latin typeface="华文黑体"/>
                <a:ea typeface="华文黑体"/>
              </a:rPr>
              <a:t>成本涉及货币价格、时间成本、体力成本、精神成本</a:t>
            </a:r>
            <a:r>
              <a:rPr lang="en-US" altLang="zh-CN" sz="2000" dirty="0">
                <a:latin typeface="华文黑体"/>
                <a:ea typeface="华文黑体"/>
              </a:rPr>
              <a:t>,</a:t>
            </a:r>
            <a:r>
              <a:rPr lang="zh-CN" altLang="en-US" sz="2000" dirty="0">
                <a:latin typeface="华文黑体"/>
                <a:ea typeface="华文黑体"/>
              </a:rPr>
              <a:t>投资额度越大</a:t>
            </a:r>
            <a:r>
              <a:rPr lang="en-US" altLang="zh-CN" sz="2000" dirty="0">
                <a:latin typeface="华文黑体"/>
                <a:ea typeface="华文黑体"/>
              </a:rPr>
              <a:t>,</a:t>
            </a:r>
            <a:r>
              <a:rPr lang="zh-CN" altLang="en-US" sz="2000" dirty="0">
                <a:latin typeface="华文黑体"/>
                <a:ea typeface="华文黑体"/>
              </a:rPr>
              <a:t>精神成本越高</a:t>
            </a:r>
            <a:r>
              <a:rPr lang="en-US" altLang="zh-CN" sz="2000" dirty="0">
                <a:latin typeface="华文黑体"/>
                <a:ea typeface="华文黑体"/>
              </a:rPr>
              <a:t>.</a:t>
            </a:r>
          </a:p>
          <a:p>
            <a:pPr indent="540000">
              <a:lnSpc>
                <a:spcPct val="120000"/>
              </a:lnSpc>
            </a:pPr>
            <a:r>
              <a:rPr lang="zh-CN" altLang="en-US" sz="2000" dirty="0">
                <a:latin typeface="华文黑体"/>
                <a:ea typeface="华文黑体"/>
              </a:rPr>
              <a:t>整体顾客价值与整体顾客成本之差构成了企业对顾客的让渡价值</a:t>
            </a:r>
            <a:r>
              <a:rPr lang="en-US" altLang="zh-CN" sz="2000" dirty="0" smtClean="0">
                <a:latin typeface="华文黑体"/>
                <a:ea typeface="华文黑体"/>
              </a:rPr>
              <a:t>.</a:t>
            </a:r>
          </a:p>
          <a:p>
            <a:pPr indent="540000">
              <a:lnSpc>
                <a:spcPct val="120000"/>
              </a:lnSpc>
            </a:pPr>
            <a:r>
              <a:rPr lang="zh-CN" altLang="en-US" sz="2000" dirty="0">
                <a:latin typeface="华文黑体"/>
                <a:ea typeface="华文黑体"/>
              </a:rPr>
              <a:t>需要强调的是</a:t>
            </a:r>
            <a:r>
              <a:rPr lang="en-US" altLang="zh-CN" sz="2000" dirty="0">
                <a:latin typeface="华文黑体"/>
                <a:ea typeface="华文黑体"/>
              </a:rPr>
              <a:t>,</a:t>
            </a:r>
            <a:r>
              <a:rPr lang="zh-CN" altLang="en-US" sz="2000" dirty="0">
                <a:latin typeface="华文黑体"/>
                <a:ea typeface="华文黑体"/>
              </a:rPr>
              <a:t>顾客价值是主观性的概念</a:t>
            </a:r>
            <a:r>
              <a:rPr lang="en-US" altLang="zh-CN" sz="2000" dirty="0">
                <a:latin typeface="华文黑体"/>
                <a:ea typeface="华文黑体"/>
              </a:rPr>
              <a:t>,</a:t>
            </a:r>
            <a:r>
              <a:rPr lang="zh-CN" altLang="en-US" sz="2000" dirty="0">
                <a:latin typeface="华文黑体"/>
                <a:ea typeface="华文黑体"/>
              </a:rPr>
              <a:t>因人而异</a:t>
            </a:r>
            <a:r>
              <a:rPr lang="en-US" altLang="zh-CN" sz="2000" dirty="0">
                <a:latin typeface="华文黑体"/>
                <a:ea typeface="华文黑体"/>
              </a:rPr>
              <a:t>.</a:t>
            </a:r>
            <a:r>
              <a:rPr lang="zh-CN" altLang="en-US" sz="2000" dirty="0" smtClean="0">
                <a:latin typeface="华文黑体"/>
                <a:ea typeface="华文黑体"/>
              </a:rPr>
              <a:t>顾客并非能经常准确和客观地判断产</a:t>
            </a:r>
            <a:r>
              <a:rPr lang="zh-CN" altLang="en-US" sz="2000" dirty="0">
                <a:latin typeface="华文黑体"/>
                <a:ea typeface="华文黑体"/>
              </a:rPr>
              <a:t>品的价值</a:t>
            </a:r>
            <a:r>
              <a:rPr lang="en-US" altLang="zh-CN" sz="2000" dirty="0">
                <a:latin typeface="华文黑体"/>
                <a:ea typeface="华文黑体"/>
              </a:rPr>
              <a:t>,</a:t>
            </a:r>
            <a:r>
              <a:rPr lang="zh-CN" altLang="en-US" sz="2000" dirty="0">
                <a:latin typeface="华文黑体"/>
                <a:ea typeface="华文黑体"/>
              </a:rPr>
              <a:t>这与个人的需要有关</a:t>
            </a:r>
            <a:r>
              <a:rPr lang="en-US" altLang="zh-CN" sz="2000" dirty="0">
                <a:latin typeface="华文黑体"/>
                <a:ea typeface="华文黑体"/>
              </a:rPr>
              <a:t>,</a:t>
            </a:r>
            <a:r>
              <a:rPr lang="zh-CN" altLang="en-US" sz="2000" dirty="0">
                <a:latin typeface="华文黑体"/>
                <a:ea typeface="华文黑体"/>
              </a:rPr>
              <a:t>他们是根据自己所理解的价值来行事的</a:t>
            </a:r>
            <a:r>
              <a:rPr lang="en-US" altLang="zh-CN" sz="2000" dirty="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2041911535"/>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35637" y="149512"/>
            <a:ext cx="2646878" cy="584776"/>
          </a:xfrm>
          <a:prstGeom prst="rect">
            <a:avLst/>
          </a:prstGeom>
        </p:spPr>
        <p:txBody>
          <a:bodyPr wrap="none">
            <a:spAutoFit/>
          </a:bodyPr>
          <a:lstStyle/>
          <a:p>
            <a:r>
              <a:rPr lang="zh-CN" altLang="en-US" sz="3200" dirty="0">
                <a:solidFill>
                  <a:srgbClr val="17695D"/>
                </a:solidFill>
                <a:latin typeface="华文黑体"/>
                <a:ea typeface="华文黑体"/>
              </a:rPr>
              <a:t>市场营销概述</a:t>
            </a:r>
          </a:p>
        </p:txBody>
      </p:sp>
      <p:grpSp>
        <p:nvGrpSpPr>
          <p:cNvPr id="3" name="组合 2"/>
          <p:cNvGrpSpPr/>
          <p:nvPr/>
        </p:nvGrpSpPr>
        <p:grpSpPr>
          <a:xfrm>
            <a:off x="-10885" y="297090"/>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41866" y="745067"/>
            <a:ext cx="8246534" cy="3231654"/>
          </a:xfrm>
          <a:prstGeom prst="rect">
            <a:avLst/>
          </a:prstGeom>
          <a:noFill/>
        </p:spPr>
        <p:txBody>
          <a:bodyPr wrap="square" rtlCol="0">
            <a:spAutoFit/>
          </a:bodyPr>
          <a:lstStyle/>
          <a:p>
            <a:r>
              <a:rPr lang="zh-CN" altLang="en-US" sz="2400" dirty="0">
                <a:latin typeface="华文黑体"/>
                <a:ea typeface="华文黑体"/>
              </a:rPr>
              <a:t>三、价值、</a:t>
            </a:r>
            <a:r>
              <a:rPr lang="zh-CN" altLang="en-US" sz="2400" dirty="0" smtClean="0">
                <a:latin typeface="华文黑体"/>
                <a:ea typeface="华文黑体"/>
              </a:rPr>
              <a:t>满意和质量</a:t>
            </a:r>
            <a:endParaRPr lang="en-US" altLang="zh-TW" sz="2000" dirty="0" smtClean="0">
              <a:latin typeface="华文黑体"/>
              <a:ea typeface="华文黑体"/>
            </a:endParaRPr>
          </a:p>
          <a:p>
            <a:pPr indent="541338"/>
            <a:r>
              <a:rPr lang="en-US" altLang="zh-TW" sz="2000" dirty="0">
                <a:latin typeface="华文黑体"/>
                <a:ea typeface="华文黑体"/>
              </a:rPr>
              <a:t>(</a:t>
            </a:r>
            <a:r>
              <a:rPr lang="zh-TW" altLang="en-US" sz="2000" dirty="0">
                <a:latin typeface="华文黑体"/>
                <a:ea typeface="华文黑体"/>
              </a:rPr>
              <a:t>二</a:t>
            </a:r>
            <a:r>
              <a:rPr lang="en-US" altLang="zh-TW" sz="2000" dirty="0">
                <a:latin typeface="华文黑体"/>
                <a:ea typeface="华文黑体"/>
              </a:rPr>
              <a:t>)</a:t>
            </a:r>
            <a:r>
              <a:rPr lang="zh-TW" altLang="en-US" sz="2000" dirty="0">
                <a:latin typeface="华文黑体"/>
                <a:ea typeface="华文黑体"/>
              </a:rPr>
              <a:t>满意</a:t>
            </a:r>
          </a:p>
          <a:p>
            <a:pPr indent="541338"/>
            <a:r>
              <a:rPr lang="zh-TW" altLang="en-US" sz="2000" dirty="0">
                <a:latin typeface="华文黑体"/>
                <a:ea typeface="华文黑体"/>
              </a:rPr>
              <a:t>顾客满意取决于顾客所理解的一件产品的效能与期望值进行的比较</a:t>
            </a:r>
            <a:r>
              <a:rPr lang="en-US" altLang="zh-TW" sz="2000" dirty="0">
                <a:latin typeface="华文黑体"/>
                <a:ea typeface="华文黑体"/>
              </a:rPr>
              <a:t>.</a:t>
            </a:r>
            <a:r>
              <a:rPr lang="zh-TW" altLang="en-US" sz="2000" dirty="0">
                <a:latin typeface="华文黑体"/>
                <a:ea typeface="华文黑体"/>
              </a:rPr>
              <a:t>效能是指顾</a:t>
            </a:r>
            <a:r>
              <a:rPr lang="zh-TW" altLang="en-US" sz="2000" dirty="0" smtClean="0">
                <a:latin typeface="华文黑体"/>
                <a:ea typeface="华文黑体"/>
              </a:rPr>
              <a:t>客在使用产品之后对产</a:t>
            </a:r>
            <a:r>
              <a:rPr lang="zh-TW" altLang="en-US" sz="2000" dirty="0">
                <a:latin typeface="华文黑体"/>
                <a:ea typeface="华文黑体"/>
              </a:rPr>
              <a:t>品的评价</a:t>
            </a:r>
            <a:r>
              <a:rPr lang="en-US" altLang="zh-TW" sz="2000" dirty="0">
                <a:latin typeface="华文黑体"/>
                <a:ea typeface="华文黑体"/>
              </a:rPr>
              <a:t>,</a:t>
            </a:r>
            <a:r>
              <a:rPr lang="zh-TW" altLang="en-US" sz="2000" dirty="0">
                <a:latin typeface="华文黑体"/>
                <a:ea typeface="华文黑体"/>
              </a:rPr>
              <a:t>或者说产品能够给他们带来什么样的利益</a:t>
            </a:r>
            <a:r>
              <a:rPr lang="en-US" altLang="zh-TW" sz="2000" dirty="0">
                <a:latin typeface="华文黑体"/>
                <a:ea typeface="华文黑体"/>
              </a:rPr>
              <a:t>.</a:t>
            </a:r>
            <a:r>
              <a:rPr lang="zh-TW" altLang="en-US" sz="2000" dirty="0">
                <a:latin typeface="华文黑体"/>
                <a:ea typeface="华文黑体"/>
              </a:rPr>
              <a:t>期望值</a:t>
            </a:r>
            <a:r>
              <a:rPr lang="zh-TW" altLang="en-US" sz="2000" dirty="0" smtClean="0">
                <a:latin typeface="华文黑体"/>
                <a:ea typeface="华文黑体"/>
              </a:rPr>
              <a:t>指的是顾客在购买前对产</a:t>
            </a:r>
            <a:r>
              <a:rPr lang="zh-TW" altLang="en-US" sz="2000" dirty="0">
                <a:latin typeface="华文黑体"/>
                <a:ea typeface="华文黑体"/>
              </a:rPr>
              <a:t>品的一种想象</a:t>
            </a:r>
            <a:r>
              <a:rPr lang="en-US" altLang="zh-TW" sz="2000" dirty="0">
                <a:latin typeface="华文黑体"/>
                <a:ea typeface="华文黑体"/>
              </a:rPr>
              <a:t>.</a:t>
            </a:r>
            <a:r>
              <a:rPr lang="zh-TW" altLang="en-US" sz="2000" dirty="0">
                <a:latin typeface="华文黑体"/>
                <a:ea typeface="华文黑体"/>
              </a:rPr>
              <a:t>如果产品的效能低于顾客的期望</a:t>
            </a:r>
            <a:r>
              <a:rPr lang="en-US" altLang="zh-TW" sz="2000" dirty="0">
                <a:latin typeface="华文黑体"/>
                <a:ea typeface="华文黑体"/>
              </a:rPr>
              <a:t>,</a:t>
            </a:r>
            <a:r>
              <a:rPr lang="zh-TW" altLang="en-US" sz="2000" dirty="0">
                <a:latin typeface="华文黑体"/>
                <a:ea typeface="华文黑体"/>
              </a:rPr>
              <a:t>顾客便不会感到满意</a:t>
            </a:r>
            <a:r>
              <a:rPr lang="en-US" altLang="zh-TW" sz="2000" dirty="0">
                <a:latin typeface="华文黑体"/>
                <a:ea typeface="华文黑体"/>
              </a:rPr>
              <a:t>;</a:t>
            </a:r>
            <a:r>
              <a:rPr lang="zh-TW" altLang="en-US" sz="2000" dirty="0" smtClean="0">
                <a:latin typeface="华文黑体"/>
                <a:ea typeface="华文黑体"/>
              </a:rPr>
              <a:t>如果效</a:t>
            </a:r>
            <a:r>
              <a:rPr lang="zh-TW" altLang="en-US" sz="2000" dirty="0">
                <a:latin typeface="华文黑体"/>
                <a:ea typeface="华文黑体"/>
              </a:rPr>
              <a:t>能符合期望</a:t>
            </a:r>
            <a:r>
              <a:rPr lang="en-US" altLang="zh-TW" sz="2000" dirty="0">
                <a:latin typeface="华文黑体"/>
                <a:ea typeface="华文黑体"/>
              </a:rPr>
              <a:t>,</a:t>
            </a:r>
            <a:r>
              <a:rPr lang="zh-TW" altLang="en-US" sz="2000" dirty="0">
                <a:latin typeface="华文黑体"/>
                <a:ea typeface="华文黑体"/>
              </a:rPr>
              <a:t>顾客便会感到满意</a:t>
            </a:r>
            <a:r>
              <a:rPr lang="en-US" altLang="zh-TW" sz="2000" dirty="0">
                <a:latin typeface="华文黑体"/>
                <a:ea typeface="华文黑体"/>
              </a:rPr>
              <a:t>;</a:t>
            </a:r>
            <a:r>
              <a:rPr lang="zh-TW" altLang="en-US" sz="2000" dirty="0">
                <a:latin typeface="华文黑体"/>
                <a:ea typeface="华文黑体"/>
              </a:rPr>
              <a:t>如果效能超过期望</a:t>
            </a:r>
            <a:r>
              <a:rPr lang="en-US" altLang="zh-TW" sz="2000" dirty="0">
                <a:latin typeface="华文黑体"/>
                <a:ea typeface="华文黑体"/>
              </a:rPr>
              <a:t>,</a:t>
            </a:r>
            <a:r>
              <a:rPr lang="zh-TW" altLang="en-US" sz="2000" dirty="0">
                <a:latin typeface="华文黑体"/>
                <a:ea typeface="华文黑体"/>
              </a:rPr>
              <a:t>顾客便会感到十分惊喜</a:t>
            </a:r>
            <a:r>
              <a:rPr lang="en-US" altLang="zh-TW" sz="2000" dirty="0">
                <a:latin typeface="华文黑体"/>
                <a:ea typeface="华文黑体"/>
              </a:rPr>
              <a:t>.</a:t>
            </a:r>
            <a:r>
              <a:rPr lang="zh-TW" altLang="en-US" sz="2000" dirty="0" smtClean="0">
                <a:latin typeface="华文黑体"/>
                <a:ea typeface="华文黑体"/>
              </a:rPr>
              <a:t>企业为了取悦顾客</a:t>
            </a:r>
            <a:r>
              <a:rPr lang="en-US" altLang="zh-TW" sz="2000" dirty="0">
                <a:latin typeface="华文黑体"/>
                <a:ea typeface="华文黑体"/>
              </a:rPr>
              <a:t>,</a:t>
            </a:r>
            <a:r>
              <a:rPr lang="zh-TW" altLang="en-US" sz="2000" dirty="0">
                <a:latin typeface="华文黑体"/>
                <a:ea typeface="华文黑体"/>
              </a:rPr>
              <a:t>先对能提供的效能做出承诺</a:t>
            </a:r>
            <a:r>
              <a:rPr lang="en-US" altLang="zh-TW" sz="2000" dirty="0">
                <a:latin typeface="华文黑体"/>
                <a:ea typeface="华文黑体"/>
              </a:rPr>
              <a:t>,</a:t>
            </a:r>
            <a:r>
              <a:rPr lang="zh-TW" altLang="en-US" sz="2000" dirty="0">
                <a:latin typeface="华文黑体"/>
                <a:ea typeface="华文黑体"/>
              </a:rPr>
              <a:t>然后提供多于其承诺的效能</a:t>
            </a:r>
            <a:r>
              <a:rPr lang="en-US" altLang="zh-TW" sz="2000" dirty="0" smtClean="0">
                <a:latin typeface="华文黑体"/>
                <a:ea typeface="华文黑体"/>
              </a:rPr>
              <a:t>.</a:t>
            </a:r>
          </a:p>
          <a:p>
            <a:pPr indent="541338"/>
            <a:r>
              <a:rPr lang="zh-CN" altLang="en-US" sz="2000" dirty="0">
                <a:latin typeface="华文黑体"/>
                <a:ea typeface="华文黑体"/>
              </a:rPr>
              <a:t>顾客的期望来自以往的购买经验、朋友的意见以及营销者和竞争对手的信息与承诺</a:t>
            </a:r>
            <a:r>
              <a:rPr lang="en-US" altLang="zh-CN" sz="2000" dirty="0" smtClean="0">
                <a:latin typeface="华文黑体"/>
                <a:ea typeface="华文黑体"/>
              </a:rPr>
              <a:t>.</a:t>
            </a:r>
            <a:r>
              <a:rPr lang="zh-CN" altLang="en-US" sz="2000" dirty="0" smtClean="0">
                <a:latin typeface="华文黑体"/>
                <a:ea typeface="华文黑体"/>
              </a:rPr>
              <a:t>营销</a:t>
            </a:r>
            <a:r>
              <a:rPr lang="zh-CN" altLang="en-US" sz="2000" dirty="0">
                <a:latin typeface="华文黑体"/>
                <a:ea typeface="华文黑体"/>
              </a:rPr>
              <a:t>者必须仔细地设定正确的期望标准</a:t>
            </a:r>
            <a:r>
              <a:rPr lang="en-US" altLang="zh-CN" sz="2000" dirty="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370600685"/>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35637" y="149512"/>
            <a:ext cx="2646878" cy="584776"/>
          </a:xfrm>
          <a:prstGeom prst="rect">
            <a:avLst/>
          </a:prstGeom>
        </p:spPr>
        <p:txBody>
          <a:bodyPr wrap="none">
            <a:spAutoFit/>
          </a:bodyPr>
          <a:lstStyle/>
          <a:p>
            <a:r>
              <a:rPr lang="zh-CN" altLang="en-US" sz="3200" dirty="0">
                <a:solidFill>
                  <a:srgbClr val="17695D"/>
                </a:solidFill>
                <a:latin typeface="华文黑体"/>
                <a:ea typeface="华文黑体"/>
              </a:rPr>
              <a:t>市场营销概述</a:t>
            </a:r>
          </a:p>
        </p:txBody>
      </p:sp>
      <p:grpSp>
        <p:nvGrpSpPr>
          <p:cNvPr id="3" name="组合 2"/>
          <p:cNvGrpSpPr/>
          <p:nvPr/>
        </p:nvGrpSpPr>
        <p:grpSpPr>
          <a:xfrm>
            <a:off x="-10885" y="297090"/>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41866" y="745067"/>
            <a:ext cx="8246534" cy="3539430"/>
          </a:xfrm>
          <a:prstGeom prst="rect">
            <a:avLst/>
          </a:prstGeom>
          <a:noFill/>
        </p:spPr>
        <p:txBody>
          <a:bodyPr wrap="square" rtlCol="0">
            <a:spAutoFit/>
          </a:bodyPr>
          <a:lstStyle/>
          <a:p>
            <a:r>
              <a:rPr lang="zh-CN" altLang="en-US" sz="2400" dirty="0">
                <a:latin typeface="华文黑体"/>
                <a:ea typeface="华文黑体"/>
              </a:rPr>
              <a:t>三、价值、</a:t>
            </a:r>
            <a:r>
              <a:rPr lang="zh-CN" altLang="en-US" sz="2400" dirty="0" smtClean="0">
                <a:latin typeface="华文黑体"/>
                <a:ea typeface="华文黑体"/>
              </a:rPr>
              <a:t>满意和质量</a:t>
            </a:r>
            <a:endParaRPr lang="en-US" altLang="zh-TW" sz="2000" dirty="0" smtClean="0">
              <a:latin typeface="华文黑体"/>
              <a:ea typeface="华文黑体"/>
            </a:endParaRPr>
          </a:p>
          <a:p>
            <a:pPr indent="439738"/>
            <a:r>
              <a:rPr lang="en-US" altLang="zh-TW" sz="2000" dirty="0">
                <a:latin typeface="华文黑体"/>
                <a:ea typeface="华文黑体"/>
              </a:rPr>
              <a:t>(</a:t>
            </a:r>
            <a:r>
              <a:rPr lang="zh-TW" altLang="en-US" sz="2000" dirty="0">
                <a:latin typeface="华文黑体"/>
                <a:ea typeface="华文黑体"/>
              </a:rPr>
              <a:t>三</a:t>
            </a:r>
            <a:r>
              <a:rPr lang="en-US" altLang="zh-TW" sz="2000" dirty="0">
                <a:latin typeface="华文黑体"/>
                <a:ea typeface="华文黑体"/>
              </a:rPr>
              <a:t>)</a:t>
            </a:r>
            <a:r>
              <a:rPr lang="zh-TW" altLang="en-US" sz="2000" dirty="0">
                <a:latin typeface="华文黑体"/>
                <a:ea typeface="华文黑体"/>
              </a:rPr>
              <a:t>质量</a:t>
            </a:r>
          </a:p>
          <a:p>
            <a:pPr indent="439738"/>
            <a:r>
              <a:rPr lang="zh-TW" altLang="en-US" sz="2000" dirty="0">
                <a:latin typeface="华文黑体"/>
                <a:ea typeface="华文黑体"/>
              </a:rPr>
              <a:t>质量对产品或服务的效能具有直接影响</a:t>
            </a:r>
            <a:r>
              <a:rPr lang="en-US" altLang="zh-TW" sz="2000" dirty="0">
                <a:latin typeface="华文黑体"/>
                <a:ea typeface="华文黑体"/>
              </a:rPr>
              <a:t>,</a:t>
            </a:r>
            <a:r>
              <a:rPr lang="zh-TW" altLang="en-US" sz="2000" dirty="0">
                <a:latin typeface="华文黑体"/>
                <a:ea typeface="华文黑体"/>
              </a:rPr>
              <a:t>因此它与顾客价值和满意密切相关</a:t>
            </a:r>
            <a:r>
              <a:rPr lang="en-US" altLang="zh-TW" sz="2000" dirty="0">
                <a:latin typeface="华文黑体"/>
                <a:ea typeface="华文黑体"/>
              </a:rPr>
              <a:t>.</a:t>
            </a:r>
            <a:r>
              <a:rPr lang="zh-TW" altLang="en-US" sz="2000" dirty="0">
                <a:latin typeface="华文黑体"/>
                <a:ea typeface="华文黑体"/>
              </a:rPr>
              <a:t>质量</a:t>
            </a:r>
            <a:r>
              <a:rPr lang="zh-TW" altLang="en-US" sz="2000" dirty="0" smtClean="0">
                <a:latin typeface="华文黑体"/>
                <a:ea typeface="华文黑体"/>
              </a:rPr>
              <a:t>指的是与一种产品或服务满足顾客</a:t>
            </a:r>
            <a:r>
              <a:rPr lang="zh-TW" altLang="en-US" sz="2000" dirty="0">
                <a:latin typeface="华文黑体"/>
                <a:ea typeface="华文黑体"/>
              </a:rPr>
              <a:t>需要的能力有关的各种特色和特征的总和</a:t>
            </a:r>
            <a:r>
              <a:rPr lang="en-US" altLang="zh-TW" sz="2000" dirty="0">
                <a:latin typeface="华文黑体"/>
                <a:ea typeface="华文黑体"/>
              </a:rPr>
              <a:t>.</a:t>
            </a:r>
            <a:r>
              <a:rPr lang="zh-TW" altLang="en-US" sz="2000" dirty="0">
                <a:latin typeface="华文黑体"/>
                <a:ea typeface="华文黑体"/>
              </a:rPr>
              <a:t>质量是</a:t>
            </a:r>
            <a:r>
              <a:rPr lang="zh-TW" altLang="en-US" sz="2000" dirty="0" smtClean="0">
                <a:latin typeface="华文黑体"/>
                <a:ea typeface="华文黑体"/>
              </a:rPr>
              <a:t>多方面的</a:t>
            </a:r>
            <a:r>
              <a:rPr lang="en-US" altLang="zh-TW" sz="2000" dirty="0">
                <a:latin typeface="华文黑体"/>
                <a:ea typeface="华文黑体"/>
              </a:rPr>
              <a:t>,</a:t>
            </a:r>
            <a:r>
              <a:rPr lang="zh-TW" altLang="en-US" sz="2000" dirty="0">
                <a:latin typeface="华文黑体"/>
                <a:ea typeface="华文黑体"/>
              </a:rPr>
              <a:t>它直接关系到企业的效益和生存</a:t>
            </a:r>
            <a:r>
              <a:rPr lang="en-US" altLang="zh-TW" sz="2000" dirty="0">
                <a:latin typeface="华文黑体"/>
                <a:ea typeface="华文黑体"/>
              </a:rPr>
              <a:t>.</a:t>
            </a:r>
          </a:p>
          <a:p>
            <a:pPr indent="439738"/>
            <a:r>
              <a:rPr lang="zh-CN" altLang="en-US" sz="2000" dirty="0">
                <a:latin typeface="华文黑体"/>
                <a:ea typeface="华文黑体"/>
              </a:rPr>
              <a:t>在一个以质量为中心的企业里</a:t>
            </a:r>
            <a:r>
              <a:rPr lang="en-US" altLang="zh-CN" sz="2000" dirty="0">
                <a:latin typeface="华文黑体"/>
                <a:ea typeface="华文黑体"/>
              </a:rPr>
              <a:t>,</a:t>
            </a:r>
            <a:r>
              <a:rPr lang="zh-CN" altLang="en-US" sz="2000" dirty="0">
                <a:latin typeface="华文黑体"/>
                <a:ea typeface="华文黑体"/>
              </a:rPr>
              <a:t>营销人员有两个主要职责</a:t>
            </a:r>
            <a:r>
              <a:rPr lang="en-US" altLang="zh-CN" sz="2000" dirty="0">
                <a:latin typeface="华文黑体"/>
                <a:ea typeface="华文黑体"/>
              </a:rPr>
              <a:t>:</a:t>
            </a:r>
            <a:r>
              <a:rPr lang="zh-CN" altLang="en-US" sz="2000" dirty="0">
                <a:latin typeface="华文黑体"/>
                <a:ea typeface="华文黑体"/>
              </a:rPr>
              <a:t>其一</a:t>
            </a:r>
            <a:r>
              <a:rPr lang="en-US" altLang="zh-CN" sz="2000" dirty="0">
                <a:latin typeface="华文黑体"/>
                <a:ea typeface="华文黑体"/>
              </a:rPr>
              <a:t>,</a:t>
            </a:r>
            <a:r>
              <a:rPr lang="zh-CN" altLang="en-US" sz="2000" dirty="0">
                <a:latin typeface="华文黑体"/>
                <a:ea typeface="华文黑体"/>
              </a:rPr>
              <a:t>他们必须</a:t>
            </a:r>
            <a:r>
              <a:rPr lang="zh-CN" altLang="en-US" sz="2000" dirty="0" smtClean="0">
                <a:latin typeface="华文黑体"/>
                <a:ea typeface="华文黑体"/>
              </a:rPr>
              <a:t>参加有关战略的制订</a:t>
            </a:r>
            <a:r>
              <a:rPr lang="zh-CN" altLang="en-US" sz="2000" dirty="0">
                <a:latin typeface="华文黑体"/>
                <a:ea typeface="华文黑体"/>
              </a:rPr>
              <a:t>工作</a:t>
            </a:r>
            <a:r>
              <a:rPr lang="en-US" altLang="zh-CN" sz="2000" dirty="0">
                <a:latin typeface="华文黑体"/>
                <a:ea typeface="华文黑体"/>
              </a:rPr>
              <a:t>,</a:t>
            </a:r>
            <a:r>
              <a:rPr lang="zh-CN" altLang="en-US" sz="2000" dirty="0">
                <a:latin typeface="华文黑体"/>
                <a:ea typeface="华文黑体"/>
              </a:rPr>
              <a:t>这些战略将有助于企业通过全优的质量来赢得竞争</a:t>
            </a:r>
            <a:r>
              <a:rPr lang="en-US" altLang="zh-CN" sz="2000" dirty="0">
                <a:latin typeface="华文黑体"/>
                <a:ea typeface="华文黑体"/>
              </a:rPr>
              <a:t>.</a:t>
            </a:r>
            <a:r>
              <a:rPr lang="zh-CN" altLang="en-US" sz="2000" dirty="0">
                <a:latin typeface="华文黑体"/>
                <a:ea typeface="华文黑体"/>
              </a:rPr>
              <a:t>他们必须担当顾</a:t>
            </a:r>
            <a:r>
              <a:rPr lang="zh-CN" altLang="en-US" sz="2000" dirty="0" smtClean="0">
                <a:latin typeface="华文黑体"/>
                <a:ea typeface="华文黑体"/>
              </a:rPr>
              <a:t>客的监察人或保护人</a:t>
            </a:r>
            <a:r>
              <a:rPr lang="en-US" altLang="zh-CN" sz="2000" dirty="0">
                <a:latin typeface="华文黑体"/>
                <a:ea typeface="华文黑体"/>
              </a:rPr>
              <a:t>,</a:t>
            </a:r>
            <a:r>
              <a:rPr lang="zh-CN" altLang="en-US" sz="2000" dirty="0">
                <a:latin typeface="华文黑体"/>
                <a:ea typeface="华文黑体"/>
              </a:rPr>
              <a:t>在产品或服务有误时</a:t>
            </a:r>
            <a:r>
              <a:rPr lang="en-US" altLang="zh-CN" sz="2000" dirty="0">
                <a:latin typeface="华文黑体"/>
                <a:ea typeface="华文黑体"/>
              </a:rPr>
              <a:t>,</a:t>
            </a:r>
            <a:r>
              <a:rPr lang="zh-CN" altLang="en-US" sz="2000" dirty="0">
                <a:latin typeface="华文黑体"/>
                <a:ea typeface="华文黑体"/>
              </a:rPr>
              <a:t>奋力为顾客申诉</a:t>
            </a:r>
            <a:r>
              <a:rPr lang="en-US" altLang="zh-CN" sz="2000" dirty="0">
                <a:latin typeface="华文黑体"/>
                <a:ea typeface="华文黑体"/>
              </a:rPr>
              <a:t>.</a:t>
            </a:r>
            <a:r>
              <a:rPr lang="zh-CN" altLang="en-US" sz="2000" dirty="0">
                <a:latin typeface="华文黑体"/>
                <a:ea typeface="华文黑体"/>
              </a:rPr>
              <a:t>其二</a:t>
            </a:r>
            <a:r>
              <a:rPr lang="en-US" altLang="zh-CN" sz="2000" dirty="0">
                <a:latin typeface="华文黑体"/>
                <a:ea typeface="华文黑体"/>
              </a:rPr>
              <a:t>,</a:t>
            </a:r>
            <a:r>
              <a:rPr lang="zh-CN" altLang="en-US" sz="2000" dirty="0" smtClean="0">
                <a:latin typeface="华文黑体"/>
                <a:ea typeface="华文黑体"/>
              </a:rPr>
              <a:t>营销人员除了提供生产质量</a:t>
            </a:r>
            <a:r>
              <a:rPr lang="zh-CN" altLang="en-US" sz="2000" dirty="0">
                <a:latin typeface="华文黑体"/>
                <a:ea typeface="华文黑体"/>
              </a:rPr>
              <a:t>以外</a:t>
            </a:r>
            <a:r>
              <a:rPr lang="en-US" altLang="zh-CN" sz="2000" dirty="0">
                <a:latin typeface="华文黑体"/>
                <a:ea typeface="华文黑体"/>
              </a:rPr>
              <a:t>,</a:t>
            </a:r>
            <a:r>
              <a:rPr lang="zh-CN" altLang="en-US" sz="2000" dirty="0">
                <a:latin typeface="华文黑体"/>
                <a:ea typeface="华文黑体"/>
              </a:rPr>
              <a:t>还必须提供市场营销质量</a:t>
            </a:r>
            <a:r>
              <a:rPr lang="en-US" altLang="zh-CN" sz="2000" dirty="0">
                <a:latin typeface="华文黑体"/>
                <a:ea typeface="华文黑体"/>
              </a:rPr>
              <a:t>.</a:t>
            </a:r>
            <a:r>
              <a:rPr lang="zh-CN" altLang="en-US" sz="2000" dirty="0">
                <a:latin typeface="华文黑体"/>
                <a:ea typeface="华文黑体"/>
              </a:rPr>
              <a:t>他们必须以较高的标准来执行各个营销步骤</a:t>
            </a:r>
            <a:r>
              <a:rPr lang="en-US" altLang="zh-CN" sz="2000" dirty="0">
                <a:latin typeface="华文黑体"/>
                <a:ea typeface="华文黑体"/>
              </a:rPr>
              <a:t>,</a:t>
            </a:r>
            <a:r>
              <a:rPr lang="zh-CN" altLang="en-US" sz="2000" dirty="0" smtClean="0">
                <a:latin typeface="华文黑体"/>
                <a:ea typeface="华文黑体"/>
              </a:rPr>
              <a:t>包括营销调</a:t>
            </a:r>
            <a:r>
              <a:rPr lang="zh-CN" altLang="en-US" sz="2000" dirty="0">
                <a:latin typeface="华文黑体"/>
                <a:ea typeface="华文黑体"/>
              </a:rPr>
              <a:t>研、销售培训、广告、顾客服务及其他</a:t>
            </a:r>
            <a:r>
              <a:rPr lang="en-US" altLang="zh-CN" sz="2000" dirty="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3843343749"/>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0"/>
            <a:ext cx="2646878" cy="584776"/>
          </a:xfrm>
          <a:prstGeom prst="rect">
            <a:avLst/>
          </a:prstGeom>
        </p:spPr>
        <p:txBody>
          <a:bodyPr wrap="none">
            <a:spAutoFit/>
          </a:bodyPr>
          <a:lstStyle/>
          <a:p>
            <a:r>
              <a:rPr lang="zh-CN" altLang="en-US" sz="3200" dirty="0">
                <a:solidFill>
                  <a:srgbClr val="17695D"/>
                </a:solidFill>
                <a:latin typeface="华文黑体"/>
                <a:ea typeface="华文黑体"/>
              </a:rPr>
              <a:t>市场营销概述</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24932" y="590351"/>
            <a:ext cx="8246534" cy="4616649"/>
          </a:xfrm>
          <a:prstGeom prst="rect">
            <a:avLst/>
          </a:prstGeom>
          <a:noFill/>
        </p:spPr>
        <p:txBody>
          <a:bodyPr wrap="square" rtlCol="0">
            <a:spAutoFit/>
          </a:bodyPr>
          <a:lstStyle/>
          <a:p>
            <a:r>
              <a:rPr lang="zh-CN" altLang="en-US" sz="2400" dirty="0">
                <a:latin typeface="华文黑体"/>
                <a:ea typeface="华文黑体"/>
              </a:rPr>
              <a:t>四、交换、</a:t>
            </a:r>
            <a:r>
              <a:rPr lang="zh-CN" altLang="en-US" sz="2400" dirty="0" smtClean="0">
                <a:latin typeface="华文黑体"/>
                <a:ea typeface="华文黑体"/>
              </a:rPr>
              <a:t>交易和关系营销</a:t>
            </a:r>
            <a:endParaRPr lang="en-US" altLang="zh-CN" sz="2400" dirty="0" smtClean="0">
              <a:latin typeface="华文黑体"/>
              <a:ea typeface="华文黑体"/>
            </a:endParaRPr>
          </a:p>
          <a:p>
            <a:pPr indent="439738"/>
            <a:r>
              <a:rPr lang="en-US" altLang="zh-TW" sz="1800" dirty="0" smtClean="0">
                <a:latin typeface="华文黑体"/>
                <a:ea typeface="华文黑体"/>
              </a:rPr>
              <a:t>(</a:t>
            </a:r>
            <a:r>
              <a:rPr lang="zh-CN" altLang="en-US" sz="1800" dirty="0" smtClean="0">
                <a:latin typeface="华文黑体"/>
                <a:ea typeface="华文黑体"/>
              </a:rPr>
              <a:t>一</a:t>
            </a:r>
            <a:r>
              <a:rPr lang="en-US" altLang="zh-TW" sz="1800" dirty="0" smtClean="0">
                <a:latin typeface="华文黑体"/>
                <a:ea typeface="华文黑体"/>
              </a:rPr>
              <a:t>)</a:t>
            </a:r>
            <a:r>
              <a:rPr lang="zh-CN" altLang="en-US" sz="1800" dirty="0" smtClean="0">
                <a:latin typeface="华文黑体"/>
                <a:ea typeface="华文黑体"/>
              </a:rPr>
              <a:t>交换</a:t>
            </a:r>
            <a:endParaRPr lang="en-US" altLang="zh-CN" sz="1800" dirty="0" smtClean="0">
              <a:latin typeface="华文黑体"/>
              <a:ea typeface="华文黑体"/>
            </a:endParaRPr>
          </a:p>
          <a:p>
            <a:pPr indent="439738"/>
            <a:r>
              <a:rPr lang="zh-CN" altLang="en-US" sz="1800" dirty="0">
                <a:latin typeface="华文黑体"/>
                <a:ea typeface="华文黑体"/>
              </a:rPr>
              <a:t>当人们决定通过交换来满足需要和欲望时</a:t>
            </a:r>
            <a:r>
              <a:rPr lang="en-US" altLang="zh-CN" sz="1800" dirty="0">
                <a:latin typeface="华文黑体"/>
                <a:ea typeface="华文黑体"/>
              </a:rPr>
              <a:t>,</a:t>
            </a:r>
            <a:r>
              <a:rPr lang="zh-CN" altLang="en-US" sz="1800" dirty="0">
                <a:latin typeface="华文黑体"/>
                <a:ea typeface="华文黑体"/>
              </a:rPr>
              <a:t>就产生了市场营销</a:t>
            </a:r>
            <a:r>
              <a:rPr lang="en-US" altLang="zh-CN" sz="1800" dirty="0">
                <a:latin typeface="华文黑体"/>
                <a:ea typeface="华文黑体"/>
              </a:rPr>
              <a:t>.</a:t>
            </a:r>
            <a:r>
              <a:rPr lang="zh-CN" altLang="en-US" sz="1800" dirty="0" smtClean="0">
                <a:latin typeface="华文黑体"/>
                <a:ea typeface="华文黑体"/>
              </a:rPr>
              <a:t>交换是指通过提供某种东西作回报</a:t>
            </a:r>
            <a:r>
              <a:rPr lang="en-US" altLang="zh-CN" sz="1800" dirty="0">
                <a:latin typeface="华文黑体"/>
                <a:ea typeface="华文黑体"/>
              </a:rPr>
              <a:t>,</a:t>
            </a:r>
            <a:r>
              <a:rPr lang="zh-CN" altLang="en-US" sz="1800" dirty="0">
                <a:latin typeface="华文黑体"/>
                <a:ea typeface="华文黑体"/>
              </a:rPr>
              <a:t>从别人那里取得所需物品的行为</a:t>
            </a:r>
            <a:r>
              <a:rPr lang="en-US" altLang="zh-CN" sz="1800" dirty="0">
                <a:latin typeface="华文黑体"/>
                <a:ea typeface="华文黑体"/>
              </a:rPr>
              <a:t>.</a:t>
            </a:r>
            <a:r>
              <a:rPr lang="zh-CN" altLang="en-US" sz="1800" dirty="0">
                <a:latin typeface="华文黑体"/>
                <a:ea typeface="华文黑体"/>
              </a:rPr>
              <a:t>作为满足需要的一种方式</a:t>
            </a:r>
            <a:r>
              <a:rPr lang="en-US" altLang="zh-CN" sz="1800" dirty="0">
                <a:latin typeface="华文黑体"/>
                <a:ea typeface="华文黑体"/>
              </a:rPr>
              <a:t>,</a:t>
            </a:r>
            <a:r>
              <a:rPr lang="zh-CN" altLang="en-US" sz="1800" dirty="0">
                <a:latin typeface="华文黑体"/>
                <a:ea typeface="华文黑体"/>
              </a:rPr>
              <a:t>交换有很</a:t>
            </a:r>
            <a:r>
              <a:rPr lang="zh-CN" altLang="en-US" sz="1800" dirty="0" smtClean="0">
                <a:latin typeface="华文黑体"/>
                <a:ea typeface="华文黑体"/>
              </a:rPr>
              <a:t>多自身的优点</a:t>
            </a:r>
            <a:r>
              <a:rPr lang="en-US" altLang="zh-CN" sz="1800" dirty="0">
                <a:latin typeface="华文黑体"/>
                <a:ea typeface="华文黑体"/>
              </a:rPr>
              <a:t>.</a:t>
            </a:r>
            <a:r>
              <a:rPr lang="zh-CN" altLang="en-US" sz="1800" dirty="0">
                <a:latin typeface="华文黑体"/>
                <a:ea typeface="华文黑体"/>
              </a:rPr>
              <a:t>人们既没有必要再去掠夺他人或者依赖捐赠</a:t>
            </a:r>
            <a:r>
              <a:rPr lang="en-US" altLang="zh-CN" sz="1800" dirty="0">
                <a:latin typeface="华文黑体"/>
                <a:ea typeface="华文黑体"/>
              </a:rPr>
              <a:t>,</a:t>
            </a:r>
            <a:r>
              <a:rPr lang="zh-CN" altLang="en-US" sz="1800" dirty="0" smtClean="0">
                <a:latin typeface="华文黑体"/>
                <a:ea typeface="华文黑体"/>
              </a:rPr>
              <a:t>也没有必要掌握为自己生产每样必</a:t>
            </a:r>
            <a:r>
              <a:rPr lang="zh-CN" altLang="en-US" sz="1800" dirty="0">
                <a:latin typeface="华文黑体"/>
                <a:ea typeface="华文黑体"/>
              </a:rPr>
              <a:t>需品所需要的技能</a:t>
            </a:r>
            <a:r>
              <a:rPr lang="en-US" altLang="zh-CN" sz="1800" dirty="0">
                <a:latin typeface="华文黑体"/>
                <a:ea typeface="华文黑体"/>
              </a:rPr>
              <a:t>,</a:t>
            </a:r>
            <a:r>
              <a:rPr lang="zh-CN" altLang="en-US" sz="1800" dirty="0">
                <a:latin typeface="华文黑体"/>
                <a:ea typeface="华文黑体"/>
              </a:rPr>
              <a:t>而是可以集中精力生产他们善于生产的东西</a:t>
            </a:r>
            <a:r>
              <a:rPr lang="en-US" altLang="zh-CN" sz="1800" dirty="0">
                <a:latin typeface="华文黑体"/>
                <a:ea typeface="华文黑体"/>
              </a:rPr>
              <a:t>,</a:t>
            </a:r>
            <a:r>
              <a:rPr lang="zh-CN" altLang="en-US" sz="1800" dirty="0" smtClean="0">
                <a:latin typeface="华文黑体"/>
                <a:ea typeface="华文黑体"/>
              </a:rPr>
              <a:t>然后用它们来交换别人生产</a:t>
            </a:r>
            <a:r>
              <a:rPr lang="zh-CN" altLang="en-US" sz="1800" dirty="0">
                <a:latin typeface="华文黑体"/>
                <a:ea typeface="华文黑体"/>
              </a:rPr>
              <a:t>的自己所需要的产品</a:t>
            </a:r>
            <a:r>
              <a:rPr lang="en-US" altLang="zh-CN" sz="1800" dirty="0">
                <a:latin typeface="华文黑体"/>
                <a:ea typeface="华文黑体"/>
              </a:rPr>
              <a:t>.</a:t>
            </a:r>
            <a:r>
              <a:rPr lang="zh-CN" altLang="en-US" sz="1800" dirty="0">
                <a:latin typeface="华文黑体"/>
                <a:ea typeface="华文黑体"/>
              </a:rPr>
              <a:t>因此</a:t>
            </a:r>
            <a:r>
              <a:rPr lang="en-US" altLang="zh-CN" sz="1800" dirty="0">
                <a:latin typeface="华文黑体"/>
                <a:ea typeface="华文黑体"/>
              </a:rPr>
              <a:t>,</a:t>
            </a:r>
            <a:r>
              <a:rPr lang="zh-CN" altLang="en-US" sz="1800" dirty="0">
                <a:latin typeface="华文黑体"/>
                <a:ea typeface="华文黑体"/>
              </a:rPr>
              <a:t>交换使整个社会能够生产出比其他任何一种方式都</a:t>
            </a:r>
            <a:r>
              <a:rPr lang="zh-CN" altLang="en-US" sz="1800" dirty="0" smtClean="0">
                <a:latin typeface="华文黑体"/>
                <a:ea typeface="华文黑体"/>
              </a:rPr>
              <a:t>要多得</a:t>
            </a:r>
            <a:r>
              <a:rPr lang="zh-CN" altLang="en-US" sz="1800" dirty="0">
                <a:latin typeface="华文黑体"/>
                <a:ea typeface="华文黑体"/>
              </a:rPr>
              <a:t>多的产品</a:t>
            </a:r>
            <a:r>
              <a:rPr lang="en-US" altLang="zh-CN" sz="1800" dirty="0">
                <a:latin typeface="华文黑体"/>
                <a:ea typeface="华文黑体"/>
              </a:rPr>
              <a:t>.</a:t>
            </a:r>
          </a:p>
          <a:p>
            <a:pPr indent="439738"/>
            <a:r>
              <a:rPr lang="zh-CN" altLang="en-US" sz="1600" dirty="0">
                <a:latin typeface="华文黑体"/>
                <a:ea typeface="华文黑体"/>
              </a:rPr>
              <a:t>交换的发生需满足以下五个条件</a:t>
            </a:r>
            <a:r>
              <a:rPr lang="en-US" altLang="zh-CN" sz="1600" dirty="0">
                <a:latin typeface="华文黑体"/>
                <a:ea typeface="华文黑体"/>
              </a:rPr>
              <a:t>.</a:t>
            </a:r>
          </a:p>
          <a:p>
            <a:pPr indent="439738"/>
            <a:r>
              <a:rPr lang="en-US" altLang="zh-CN" sz="1600" dirty="0">
                <a:latin typeface="华文黑体"/>
                <a:ea typeface="华文黑体"/>
              </a:rPr>
              <a:t>(</a:t>
            </a:r>
            <a:r>
              <a:rPr lang="zh-CN" altLang="en-US" sz="1600" dirty="0">
                <a:latin typeface="华文黑体"/>
                <a:ea typeface="华文黑体"/>
              </a:rPr>
              <a:t>１</a:t>
            </a:r>
            <a:r>
              <a:rPr lang="en-US" altLang="zh-CN" sz="1600" dirty="0">
                <a:latin typeface="华文黑体"/>
                <a:ea typeface="华文黑体"/>
              </a:rPr>
              <a:t>)</a:t>
            </a:r>
            <a:r>
              <a:rPr lang="zh-CN" altLang="en-US" sz="1600" dirty="0">
                <a:latin typeface="华文黑体"/>
                <a:ea typeface="华文黑体"/>
              </a:rPr>
              <a:t>至少有两方存在</a:t>
            </a:r>
            <a:r>
              <a:rPr lang="en-US" altLang="zh-CN" sz="1600" dirty="0">
                <a:latin typeface="华文黑体"/>
                <a:ea typeface="华文黑体"/>
              </a:rPr>
              <a:t>,</a:t>
            </a:r>
            <a:r>
              <a:rPr lang="zh-CN" altLang="en-US" sz="1600" dirty="0">
                <a:latin typeface="华文黑体"/>
                <a:ea typeface="华文黑体"/>
              </a:rPr>
              <a:t>必须有交换的主体</a:t>
            </a:r>
            <a:r>
              <a:rPr lang="en-US" altLang="zh-CN" sz="1600" dirty="0">
                <a:latin typeface="华文黑体"/>
                <a:ea typeface="华文黑体"/>
              </a:rPr>
              <a:t>.</a:t>
            </a:r>
          </a:p>
          <a:p>
            <a:pPr indent="439738"/>
            <a:r>
              <a:rPr lang="en-US" altLang="zh-CN" sz="1600" dirty="0">
                <a:latin typeface="华文黑体"/>
                <a:ea typeface="华文黑体"/>
              </a:rPr>
              <a:t>(</a:t>
            </a:r>
            <a:r>
              <a:rPr lang="zh-CN" altLang="en-US" sz="1600" dirty="0">
                <a:latin typeface="华文黑体"/>
                <a:ea typeface="华文黑体"/>
              </a:rPr>
              <a:t>２</a:t>
            </a:r>
            <a:r>
              <a:rPr lang="en-US" altLang="zh-CN" sz="1600" dirty="0">
                <a:latin typeface="华文黑体"/>
                <a:ea typeface="华文黑体"/>
              </a:rPr>
              <a:t>)</a:t>
            </a:r>
            <a:r>
              <a:rPr lang="zh-CN" altLang="en-US" sz="1600" dirty="0">
                <a:latin typeface="华文黑体"/>
                <a:ea typeface="华文黑体"/>
              </a:rPr>
              <a:t>每方都有可能提供对另一方来说有价值的东西</a:t>
            </a:r>
            <a:r>
              <a:rPr lang="en-US" altLang="zh-CN" sz="1600" dirty="0">
                <a:latin typeface="华文黑体"/>
                <a:ea typeface="华文黑体"/>
              </a:rPr>
              <a:t>,</a:t>
            </a:r>
            <a:r>
              <a:rPr lang="zh-CN" altLang="en-US" sz="1600" dirty="0">
                <a:latin typeface="华文黑体"/>
                <a:ea typeface="华文黑体"/>
              </a:rPr>
              <a:t>有价值不仅仅指货币价值</a:t>
            </a:r>
            <a:r>
              <a:rPr lang="en-US" altLang="zh-CN" sz="1600" dirty="0">
                <a:latin typeface="华文黑体"/>
                <a:ea typeface="华文黑体"/>
              </a:rPr>
              <a:t>,</a:t>
            </a:r>
            <a:r>
              <a:rPr lang="zh-CN" altLang="en-US" sz="1600" dirty="0" smtClean="0">
                <a:latin typeface="华文黑体"/>
                <a:ea typeface="华文黑体"/>
              </a:rPr>
              <a:t>只要对对</a:t>
            </a:r>
            <a:r>
              <a:rPr lang="zh-CN" altLang="en-US" sz="1600" dirty="0">
                <a:latin typeface="华文黑体"/>
                <a:ea typeface="华文黑体"/>
              </a:rPr>
              <a:t>方有用就叫作有价值</a:t>
            </a:r>
            <a:r>
              <a:rPr lang="en-US" altLang="zh-CN" sz="1600" dirty="0">
                <a:latin typeface="华文黑体"/>
                <a:ea typeface="华文黑体"/>
              </a:rPr>
              <a:t>.</a:t>
            </a:r>
          </a:p>
          <a:p>
            <a:pPr indent="439738"/>
            <a:r>
              <a:rPr lang="en-US" altLang="zh-CN" sz="1600" dirty="0">
                <a:latin typeface="华文黑体"/>
                <a:ea typeface="华文黑体"/>
              </a:rPr>
              <a:t>(</a:t>
            </a:r>
            <a:r>
              <a:rPr lang="zh-CN" altLang="en-US" sz="1600" dirty="0">
                <a:latin typeface="华文黑体"/>
                <a:ea typeface="华文黑体"/>
              </a:rPr>
              <a:t>３</a:t>
            </a:r>
            <a:r>
              <a:rPr lang="en-US" altLang="zh-CN" sz="1600" dirty="0">
                <a:latin typeface="华文黑体"/>
                <a:ea typeface="华文黑体"/>
              </a:rPr>
              <a:t>)</a:t>
            </a:r>
            <a:r>
              <a:rPr lang="zh-CN" altLang="en-US" sz="1600" dirty="0">
                <a:latin typeface="华文黑体"/>
                <a:ea typeface="华文黑体"/>
              </a:rPr>
              <a:t>每方都有沟通与送货的能力</a:t>
            </a:r>
            <a:r>
              <a:rPr lang="en-US" altLang="zh-CN" sz="1600" dirty="0">
                <a:latin typeface="华文黑体"/>
                <a:ea typeface="华文黑体"/>
              </a:rPr>
              <a:t>.</a:t>
            </a:r>
          </a:p>
          <a:p>
            <a:pPr indent="439738"/>
            <a:r>
              <a:rPr lang="en-US" altLang="zh-CN" sz="1600" dirty="0">
                <a:latin typeface="华文黑体"/>
                <a:ea typeface="华文黑体"/>
              </a:rPr>
              <a:t>(</a:t>
            </a:r>
            <a:r>
              <a:rPr lang="zh-CN" altLang="en-US" sz="1600" dirty="0">
                <a:latin typeface="华文黑体"/>
                <a:ea typeface="华文黑体"/>
              </a:rPr>
              <a:t>４</a:t>
            </a:r>
            <a:r>
              <a:rPr lang="en-US" altLang="zh-CN" sz="1600" dirty="0">
                <a:latin typeface="华文黑体"/>
                <a:ea typeface="华文黑体"/>
              </a:rPr>
              <a:t>)</a:t>
            </a:r>
            <a:r>
              <a:rPr lang="zh-CN" altLang="en-US" sz="1600" dirty="0">
                <a:latin typeface="华文黑体"/>
                <a:ea typeface="华文黑体"/>
              </a:rPr>
              <a:t>每方都可以自由地接受或拒绝</a:t>
            </a:r>
            <a:r>
              <a:rPr lang="en-US" altLang="zh-CN" sz="1600" dirty="0">
                <a:latin typeface="华文黑体"/>
                <a:ea typeface="华文黑体"/>
              </a:rPr>
              <a:t>,</a:t>
            </a:r>
            <a:r>
              <a:rPr lang="zh-CN" altLang="en-US" sz="1600" dirty="0">
                <a:latin typeface="华文黑体"/>
                <a:ea typeface="华文黑体"/>
              </a:rPr>
              <a:t>这一点对于市场经济而言是非常重要的</a:t>
            </a:r>
            <a:r>
              <a:rPr lang="en-US" altLang="zh-CN" sz="1600" dirty="0">
                <a:latin typeface="华文黑体"/>
                <a:ea typeface="华文黑体"/>
              </a:rPr>
              <a:t>.</a:t>
            </a:r>
          </a:p>
          <a:p>
            <a:pPr indent="439738"/>
            <a:r>
              <a:rPr lang="en-US" altLang="zh-CN" sz="1600" dirty="0">
                <a:latin typeface="华文黑体"/>
                <a:ea typeface="华文黑体"/>
              </a:rPr>
              <a:t>(</a:t>
            </a:r>
            <a:r>
              <a:rPr lang="zh-CN" altLang="en-US" sz="1600" dirty="0">
                <a:latin typeface="华文黑体"/>
                <a:ea typeface="华文黑体"/>
              </a:rPr>
              <a:t>５</a:t>
            </a:r>
            <a:r>
              <a:rPr lang="en-US" altLang="zh-CN" sz="1600" dirty="0">
                <a:latin typeface="华文黑体"/>
                <a:ea typeface="华文黑体"/>
              </a:rPr>
              <a:t>)</a:t>
            </a:r>
            <a:r>
              <a:rPr lang="zh-CN" altLang="en-US" sz="1600" dirty="0">
                <a:latin typeface="华文黑体"/>
                <a:ea typeface="华文黑体"/>
              </a:rPr>
              <a:t>每方都认为与另一方打交道是适宜或称心的</a:t>
            </a:r>
            <a:r>
              <a:rPr lang="en-US" altLang="zh-CN" sz="1600" dirty="0">
                <a:latin typeface="华文黑体"/>
                <a:ea typeface="华文黑体"/>
              </a:rPr>
              <a:t>.</a:t>
            </a:r>
            <a:r>
              <a:rPr lang="zh-CN" altLang="en-US" sz="1600" dirty="0">
                <a:latin typeface="华文黑体"/>
                <a:ea typeface="华文黑体"/>
              </a:rPr>
              <a:t>交换的过程也就是价值产生的过程</a:t>
            </a:r>
            <a:r>
              <a:rPr lang="en-US" altLang="zh-CN" sz="1600" dirty="0" smtClean="0">
                <a:latin typeface="华文黑体"/>
                <a:ea typeface="华文黑体"/>
              </a:rPr>
              <a:t>,</a:t>
            </a:r>
            <a:r>
              <a:rPr lang="zh-CN" altLang="en-US" sz="1600" dirty="0" smtClean="0">
                <a:latin typeface="华文黑体"/>
                <a:ea typeface="华文黑体"/>
              </a:rPr>
              <a:t>双方通过交换都能获得自己满</a:t>
            </a:r>
            <a:r>
              <a:rPr lang="zh-CN" altLang="en-US" sz="1600" dirty="0">
                <a:latin typeface="华文黑体"/>
                <a:ea typeface="华文黑体"/>
              </a:rPr>
              <a:t>意的价值</a:t>
            </a:r>
            <a:r>
              <a:rPr lang="en-US" altLang="zh-CN" sz="1600" dirty="0">
                <a:latin typeface="华文黑体"/>
                <a:ea typeface="华文黑体"/>
              </a:rPr>
              <a:t>.</a:t>
            </a:r>
          </a:p>
          <a:p>
            <a:pPr indent="439738"/>
            <a:r>
              <a:rPr lang="zh-CN" altLang="en-US" sz="1600" dirty="0">
                <a:latin typeface="华文黑体"/>
                <a:ea typeface="华文黑体"/>
              </a:rPr>
              <a:t>交换必须是一个过程</a:t>
            </a:r>
            <a:r>
              <a:rPr lang="en-US" altLang="zh-CN" sz="1600" dirty="0">
                <a:latin typeface="华文黑体"/>
                <a:ea typeface="华文黑体"/>
              </a:rPr>
              <a:t>,</a:t>
            </a:r>
            <a:r>
              <a:rPr lang="zh-CN" altLang="en-US" sz="1600" dirty="0">
                <a:latin typeface="华文黑体"/>
                <a:ea typeface="华文黑体"/>
              </a:rPr>
              <a:t>而不是一个事件</a:t>
            </a:r>
            <a:r>
              <a:rPr lang="en-US" altLang="zh-CN" sz="1600" dirty="0">
                <a:latin typeface="华文黑体"/>
                <a:ea typeface="华文黑体"/>
              </a:rPr>
              <a:t>.</a:t>
            </a:r>
            <a:r>
              <a:rPr lang="zh-CN" altLang="en-US" sz="1600" dirty="0">
                <a:latin typeface="华文黑体"/>
                <a:ea typeface="华文黑体"/>
              </a:rPr>
              <a:t>交换重在过程而不是结果</a:t>
            </a:r>
            <a:r>
              <a:rPr lang="en-US" altLang="zh-CN" sz="1600" dirty="0">
                <a:latin typeface="华文黑体"/>
                <a:ea typeface="华文黑体"/>
              </a:rPr>
              <a:t>.</a:t>
            </a:r>
            <a:endParaRPr kumimoji="1" lang="zh-CN" altLang="en-US" sz="1600" dirty="0">
              <a:latin typeface="华文黑体"/>
              <a:ea typeface="华文黑体"/>
            </a:endParaRPr>
          </a:p>
        </p:txBody>
      </p:sp>
    </p:spTree>
    <p:extLst>
      <p:ext uri="{BB962C8B-B14F-4D97-AF65-F5344CB8AC3E}">
        <p14:creationId xmlns:p14="http://schemas.microsoft.com/office/powerpoint/2010/main" val="1862838619"/>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0"/>
            <a:ext cx="2646878" cy="584776"/>
          </a:xfrm>
          <a:prstGeom prst="rect">
            <a:avLst/>
          </a:prstGeom>
        </p:spPr>
        <p:txBody>
          <a:bodyPr wrap="none">
            <a:spAutoFit/>
          </a:bodyPr>
          <a:lstStyle/>
          <a:p>
            <a:r>
              <a:rPr lang="zh-CN" altLang="en-US" sz="3200" dirty="0">
                <a:solidFill>
                  <a:srgbClr val="17695D"/>
                </a:solidFill>
                <a:latin typeface="华文黑体"/>
                <a:ea typeface="华文黑体"/>
              </a:rPr>
              <a:t>市场营销概述</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24932" y="590351"/>
            <a:ext cx="8246534" cy="4154983"/>
          </a:xfrm>
          <a:prstGeom prst="rect">
            <a:avLst/>
          </a:prstGeom>
          <a:noFill/>
        </p:spPr>
        <p:txBody>
          <a:bodyPr wrap="square" rtlCol="0">
            <a:spAutoFit/>
          </a:bodyPr>
          <a:lstStyle/>
          <a:p>
            <a:r>
              <a:rPr lang="zh-CN" altLang="en-US" sz="2400" dirty="0">
                <a:latin typeface="华文黑体"/>
                <a:ea typeface="华文黑体"/>
              </a:rPr>
              <a:t>四、交换、</a:t>
            </a:r>
            <a:r>
              <a:rPr lang="zh-CN" altLang="en-US" sz="2400" dirty="0" smtClean="0">
                <a:latin typeface="华文黑体"/>
                <a:ea typeface="华文黑体"/>
              </a:rPr>
              <a:t>交易和关系营销</a:t>
            </a:r>
            <a:endParaRPr lang="en-US" altLang="zh-CN" sz="2400" dirty="0" smtClean="0">
              <a:latin typeface="华文黑体"/>
              <a:ea typeface="华文黑体"/>
            </a:endParaRPr>
          </a:p>
          <a:p>
            <a:pPr indent="541338"/>
            <a:r>
              <a:rPr lang="en-US" altLang="zh-CN" sz="2000" dirty="0">
                <a:latin typeface="华文黑体"/>
                <a:ea typeface="华文黑体"/>
              </a:rPr>
              <a:t>(</a:t>
            </a:r>
            <a:r>
              <a:rPr lang="zh-CN" altLang="en-US" sz="2000" dirty="0">
                <a:latin typeface="华文黑体"/>
                <a:ea typeface="华文黑体"/>
              </a:rPr>
              <a:t>二</a:t>
            </a:r>
            <a:r>
              <a:rPr lang="en-US" altLang="zh-CN" sz="2000" dirty="0">
                <a:latin typeface="华文黑体"/>
                <a:ea typeface="华文黑体"/>
              </a:rPr>
              <a:t>)</a:t>
            </a:r>
            <a:r>
              <a:rPr lang="zh-CN" altLang="en-US" sz="2000" dirty="0">
                <a:latin typeface="华文黑体"/>
                <a:ea typeface="华文黑体"/>
              </a:rPr>
              <a:t>交易</a:t>
            </a:r>
          </a:p>
          <a:p>
            <a:pPr indent="541338"/>
            <a:r>
              <a:rPr lang="zh-CN" altLang="en-US" sz="2000" dirty="0">
                <a:latin typeface="华文黑体"/>
                <a:ea typeface="华文黑体"/>
              </a:rPr>
              <a:t>交换是市场营销的核心概念</a:t>
            </a:r>
            <a:r>
              <a:rPr lang="en-US" altLang="zh-CN" sz="2000" dirty="0">
                <a:latin typeface="华文黑体"/>
                <a:ea typeface="华文黑体"/>
              </a:rPr>
              <a:t>,</a:t>
            </a:r>
            <a:r>
              <a:rPr lang="zh-CN" altLang="en-US" sz="2000" dirty="0">
                <a:latin typeface="华文黑体"/>
                <a:ea typeface="华文黑体"/>
              </a:rPr>
              <a:t>交易是市场营销的量度单位</a:t>
            </a:r>
            <a:r>
              <a:rPr lang="en-US" altLang="zh-CN" sz="2000" dirty="0">
                <a:latin typeface="华文黑体"/>
                <a:ea typeface="华文黑体"/>
              </a:rPr>
              <a:t>.</a:t>
            </a:r>
            <a:r>
              <a:rPr lang="zh-CN" altLang="en-US" sz="2000" dirty="0">
                <a:latin typeface="华文黑体"/>
                <a:ea typeface="华文黑体"/>
              </a:rPr>
              <a:t>简单来说</a:t>
            </a:r>
            <a:r>
              <a:rPr lang="en-US" altLang="zh-CN" sz="2000" dirty="0">
                <a:latin typeface="华文黑体"/>
                <a:ea typeface="华文黑体"/>
              </a:rPr>
              <a:t>,</a:t>
            </a:r>
            <a:r>
              <a:rPr lang="zh-CN" altLang="en-US" sz="2000" dirty="0">
                <a:latin typeface="华文黑体"/>
                <a:ea typeface="华文黑体"/>
              </a:rPr>
              <a:t>交换是否成功</a:t>
            </a:r>
            <a:r>
              <a:rPr lang="en-US" altLang="zh-CN" sz="2000" dirty="0">
                <a:latin typeface="华文黑体"/>
                <a:ea typeface="华文黑体"/>
              </a:rPr>
              <a:t>,</a:t>
            </a:r>
          </a:p>
          <a:p>
            <a:pPr indent="541338"/>
            <a:r>
              <a:rPr lang="zh-CN" altLang="en-US" sz="2000" dirty="0">
                <a:latin typeface="华文黑体"/>
                <a:ea typeface="华文黑体"/>
              </a:rPr>
              <a:t>要看双方是否达成交易</a:t>
            </a:r>
            <a:r>
              <a:rPr lang="en-US" altLang="zh-CN" sz="2000" dirty="0">
                <a:latin typeface="华文黑体"/>
                <a:ea typeface="华文黑体"/>
              </a:rPr>
              <a:t>.</a:t>
            </a:r>
            <a:r>
              <a:rPr lang="zh-CN" altLang="en-US" sz="2000" dirty="0">
                <a:latin typeface="华文黑体"/>
                <a:ea typeface="华文黑体"/>
              </a:rPr>
              <a:t>交易一般分为两种</a:t>
            </a:r>
            <a:r>
              <a:rPr lang="en-US" altLang="zh-CN" sz="2000" dirty="0">
                <a:latin typeface="华文黑体"/>
                <a:ea typeface="华文黑体"/>
              </a:rPr>
              <a:t>,</a:t>
            </a:r>
            <a:r>
              <a:rPr lang="zh-CN" altLang="en-US" sz="2000" dirty="0">
                <a:latin typeface="华文黑体"/>
                <a:ea typeface="华文黑体"/>
              </a:rPr>
              <a:t>常见的是货币交易</a:t>
            </a:r>
            <a:r>
              <a:rPr lang="en-US" altLang="zh-CN" sz="2000" dirty="0">
                <a:latin typeface="华文黑体"/>
                <a:ea typeface="华文黑体"/>
              </a:rPr>
              <a:t>,</a:t>
            </a:r>
            <a:r>
              <a:rPr lang="zh-CN" altLang="en-US" sz="2000" dirty="0">
                <a:latin typeface="华文黑体"/>
                <a:ea typeface="华文黑体"/>
              </a:rPr>
              <a:t>也就是用钱买东西</a:t>
            </a:r>
            <a:r>
              <a:rPr lang="en-US" altLang="zh-CN" sz="2000" dirty="0">
                <a:latin typeface="华文黑体"/>
                <a:ea typeface="华文黑体"/>
              </a:rPr>
              <a:t>.</a:t>
            </a:r>
            <a:r>
              <a:rPr lang="zh-CN" altLang="en-US" sz="2000" dirty="0" smtClean="0">
                <a:latin typeface="华文黑体"/>
                <a:ea typeface="华文黑体"/>
              </a:rPr>
              <a:t>另外还有非货币</a:t>
            </a:r>
            <a:r>
              <a:rPr lang="zh-CN" altLang="en-US" sz="2000" dirty="0">
                <a:latin typeface="华文黑体"/>
                <a:ea typeface="华文黑体"/>
              </a:rPr>
              <a:t>交易</a:t>
            </a:r>
            <a:r>
              <a:rPr lang="en-US" altLang="zh-CN" sz="2000" dirty="0">
                <a:latin typeface="华文黑体"/>
                <a:ea typeface="华文黑体"/>
              </a:rPr>
              <a:t>.</a:t>
            </a:r>
            <a:r>
              <a:rPr lang="zh-CN" altLang="en-US" sz="2000" dirty="0">
                <a:latin typeface="华文黑体"/>
                <a:ea typeface="华文黑体"/>
              </a:rPr>
              <a:t>例如</a:t>
            </a:r>
            <a:r>
              <a:rPr lang="en-US" altLang="zh-CN" sz="2000" dirty="0">
                <a:latin typeface="华文黑体"/>
                <a:ea typeface="华文黑体"/>
              </a:rPr>
              <a:t>,</a:t>
            </a:r>
            <a:r>
              <a:rPr lang="zh-CN" altLang="en-US" sz="2000" dirty="0">
                <a:latin typeface="华文黑体"/>
                <a:ea typeface="华文黑体"/>
              </a:rPr>
              <a:t>你送给别人一本书</a:t>
            </a:r>
            <a:r>
              <a:rPr lang="en-US" altLang="zh-CN" sz="2000" dirty="0">
                <a:latin typeface="华文黑体"/>
                <a:ea typeface="华文黑体"/>
              </a:rPr>
              <a:t>,</a:t>
            </a:r>
            <a:r>
              <a:rPr lang="zh-CN" altLang="en-US" sz="2000" dirty="0">
                <a:latin typeface="华文黑体"/>
                <a:ea typeface="华文黑体"/>
              </a:rPr>
              <a:t>对方也送给你一样东西作为回报</a:t>
            </a:r>
            <a:r>
              <a:rPr lang="en-US" altLang="zh-CN" sz="2000" dirty="0">
                <a:latin typeface="华文黑体"/>
                <a:ea typeface="华文黑体"/>
              </a:rPr>
              <a:t>.</a:t>
            </a:r>
          </a:p>
          <a:p>
            <a:pPr indent="541338"/>
            <a:r>
              <a:rPr lang="zh-CN" altLang="en-US" sz="2000" dirty="0">
                <a:latin typeface="华文黑体"/>
                <a:ea typeface="华文黑体"/>
              </a:rPr>
              <a:t>交易可以表述为</a:t>
            </a:r>
            <a:r>
              <a:rPr lang="en-US" altLang="zh-CN" sz="2000" dirty="0">
                <a:latin typeface="华文黑体"/>
                <a:ea typeface="华文黑体"/>
              </a:rPr>
              <a:t>A </a:t>
            </a:r>
            <a:r>
              <a:rPr lang="zh-CN" altLang="en-US" sz="2000" dirty="0">
                <a:latin typeface="华文黑体"/>
                <a:ea typeface="华文黑体"/>
              </a:rPr>
              <a:t>把</a:t>
            </a:r>
            <a:r>
              <a:rPr lang="en-US" altLang="zh-CN" sz="2000" dirty="0">
                <a:latin typeface="华文黑体"/>
                <a:ea typeface="华文黑体"/>
              </a:rPr>
              <a:t>X</a:t>
            </a:r>
            <a:r>
              <a:rPr lang="zh-CN" altLang="en-US" sz="2000" dirty="0">
                <a:latin typeface="华文黑体"/>
                <a:ea typeface="华文黑体"/>
              </a:rPr>
              <a:t>给</a:t>
            </a:r>
            <a:r>
              <a:rPr lang="en-US" altLang="zh-CN" sz="2000" dirty="0">
                <a:latin typeface="华文黑体"/>
                <a:ea typeface="华文黑体"/>
              </a:rPr>
              <a:t>B</a:t>
            </a:r>
            <a:r>
              <a:rPr lang="zh-CN" altLang="en-US" sz="2000" dirty="0">
                <a:latin typeface="华文黑体"/>
                <a:ea typeface="华文黑体"/>
              </a:rPr>
              <a:t>的同时获取了</a:t>
            </a:r>
            <a:r>
              <a:rPr lang="en-US" altLang="zh-CN" sz="2000" dirty="0">
                <a:latin typeface="华文黑体"/>
                <a:ea typeface="华文黑体"/>
              </a:rPr>
              <a:t>Y,</a:t>
            </a:r>
            <a:r>
              <a:rPr lang="zh-CN" altLang="en-US" sz="2000" dirty="0">
                <a:latin typeface="华文黑体"/>
                <a:ea typeface="华文黑体"/>
              </a:rPr>
              <a:t>这里强调的是结果</a:t>
            </a:r>
            <a:r>
              <a:rPr lang="en-US" altLang="zh-CN" sz="2000" dirty="0">
                <a:latin typeface="华文黑体"/>
                <a:ea typeface="华文黑体"/>
              </a:rPr>
              <a:t>.</a:t>
            </a:r>
            <a:r>
              <a:rPr lang="zh-CN" altLang="en-US" sz="2000" dirty="0" smtClean="0">
                <a:latin typeface="华文黑体"/>
                <a:ea typeface="华文黑体"/>
              </a:rPr>
              <a:t>交易需要满足以下两个</a:t>
            </a:r>
            <a:r>
              <a:rPr lang="zh-CN" altLang="en-US" sz="2000" dirty="0">
                <a:latin typeface="华文黑体"/>
                <a:ea typeface="华文黑体"/>
              </a:rPr>
              <a:t>条件</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至少有两件有价值的物品</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有双方同意的交易条件、时间和地点</a:t>
            </a:r>
            <a:r>
              <a:rPr lang="en-US" altLang="zh-CN" sz="2000" dirty="0">
                <a:latin typeface="华文黑体"/>
                <a:ea typeface="华文黑体"/>
              </a:rPr>
              <a:t>.</a:t>
            </a:r>
          </a:p>
          <a:p>
            <a:pPr indent="541338"/>
            <a:r>
              <a:rPr lang="zh-CN" altLang="en-US" sz="2000" dirty="0">
                <a:latin typeface="华文黑体"/>
                <a:ea typeface="华文黑体"/>
              </a:rPr>
              <a:t>交换与交易的关系应该从过程的角度来理解</a:t>
            </a:r>
            <a:r>
              <a:rPr lang="en-US" altLang="zh-CN" sz="2000" dirty="0">
                <a:latin typeface="华文黑体"/>
                <a:ea typeface="华文黑体"/>
              </a:rPr>
              <a:t>,</a:t>
            </a:r>
            <a:r>
              <a:rPr lang="zh-CN" altLang="en-US" sz="2000" dirty="0">
                <a:latin typeface="华文黑体"/>
                <a:ea typeface="华文黑体"/>
              </a:rPr>
              <a:t>交换着重于过程</a:t>
            </a:r>
            <a:r>
              <a:rPr lang="en-US" altLang="zh-CN" sz="2000" dirty="0">
                <a:latin typeface="华文黑体"/>
                <a:ea typeface="华文黑体"/>
              </a:rPr>
              <a:t>,</a:t>
            </a:r>
            <a:r>
              <a:rPr lang="zh-CN" altLang="en-US" sz="2000" dirty="0">
                <a:latin typeface="华文黑体"/>
                <a:ea typeface="华文黑体"/>
              </a:rPr>
              <a:t>交易则为交换过</a:t>
            </a:r>
            <a:r>
              <a:rPr lang="zh-CN" altLang="en-US" sz="2000" dirty="0" smtClean="0">
                <a:latin typeface="华文黑体"/>
                <a:ea typeface="华文黑体"/>
              </a:rPr>
              <a:t>程的</a:t>
            </a:r>
            <a:r>
              <a:rPr lang="zh-TW" altLang="en-US" sz="2000" dirty="0" smtClean="0">
                <a:latin typeface="华文黑体"/>
                <a:ea typeface="华文黑体"/>
              </a:rPr>
              <a:t>终点</a:t>
            </a:r>
            <a:r>
              <a:rPr lang="en-US" altLang="zh-TW" sz="2000" dirty="0" smtClean="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3037011199"/>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0"/>
            <a:ext cx="2646878" cy="584776"/>
          </a:xfrm>
          <a:prstGeom prst="rect">
            <a:avLst/>
          </a:prstGeom>
        </p:spPr>
        <p:txBody>
          <a:bodyPr wrap="none">
            <a:spAutoFit/>
          </a:bodyPr>
          <a:lstStyle/>
          <a:p>
            <a:r>
              <a:rPr lang="zh-CN" altLang="en-US" sz="3200" dirty="0">
                <a:solidFill>
                  <a:srgbClr val="17695D"/>
                </a:solidFill>
                <a:latin typeface="华文黑体"/>
                <a:ea typeface="华文黑体"/>
              </a:rPr>
              <a:t>市场营销概述</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24932" y="590351"/>
            <a:ext cx="8246534" cy="4154983"/>
          </a:xfrm>
          <a:prstGeom prst="rect">
            <a:avLst/>
          </a:prstGeom>
          <a:noFill/>
        </p:spPr>
        <p:txBody>
          <a:bodyPr wrap="square" rtlCol="0">
            <a:spAutoFit/>
          </a:bodyPr>
          <a:lstStyle/>
          <a:p>
            <a:r>
              <a:rPr lang="zh-CN" altLang="en-US" sz="2400" dirty="0">
                <a:latin typeface="华文黑体"/>
                <a:ea typeface="华文黑体"/>
              </a:rPr>
              <a:t>四、交换、</a:t>
            </a:r>
            <a:r>
              <a:rPr lang="zh-CN" altLang="en-US" sz="2400" dirty="0" smtClean="0">
                <a:latin typeface="华文黑体"/>
                <a:ea typeface="华文黑体"/>
              </a:rPr>
              <a:t>交易和关系营销</a:t>
            </a:r>
            <a:endParaRPr lang="en-US" altLang="zh-CN" sz="2400" dirty="0" smtClean="0">
              <a:latin typeface="华文黑体"/>
              <a:ea typeface="华文黑体"/>
            </a:endParaRPr>
          </a:p>
          <a:p>
            <a:r>
              <a:rPr lang="en-US" altLang="zh-CN" sz="2000" dirty="0">
                <a:latin typeface="华文黑体"/>
                <a:ea typeface="华文黑体"/>
              </a:rPr>
              <a:t>(</a:t>
            </a:r>
            <a:r>
              <a:rPr lang="zh-CN" altLang="en-US" sz="2000" dirty="0">
                <a:latin typeface="华文黑体"/>
                <a:ea typeface="华文黑体"/>
              </a:rPr>
              <a:t>三</a:t>
            </a:r>
            <a:r>
              <a:rPr lang="en-US" altLang="zh-CN" sz="2000" dirty="0">
                <a:latin typeface="华文黑体"/>
                <a:ea typeface="华文黑体"/>
              </a:rPr>
              <a:t>)</a:t>
            </a:r>
            <a:r>
              <a:rPr lang="zh-CN" altLang="en-US" sz="2000" dirty="0">
                <a:latin typeface="华文黑体"/>
                <a:ea typeface="华文黑体"/>
              </a:rPr>
              <a:t>关系营销</a:t>
            </a:r>
          </a:p>
          <a:p>
            <a:r>
              <a:rPr lang="zh-CN" altLang="en-US" sz="2000" dirty="0">
                <a:latin typeface="华文黑体"/>
                <a:ea typeface="华文黑体"/>
              </a:rPr>
              <a:t>关系营销是一个大概念</a:t>
            </a:r>
            <a:r>
              <a:rPr lang="en-US" altLang="zh-CN" sz="2000" dirty="0">
                <a:latin typeface="华文黑体"/>
                <a:ea typeface="华文黑体"/>
              </a:rPr>
              <a:t>,</a:t>
            </a:r>
            <a:r>
              <a:rPr lang="zh-CN" altLang="en-US" sz="2000" dirty="0">
                <a:latin typeface="华文黑体"/>
                <a:ea typeface="华文黑体"/>
              </a:rPr>
              <a:t>交易营销是关系营销大概念中的一个组成部分</a:t>
            </a:r>
            <a:r>
              <a:rPr lang="en-US" altLang="zh-CN" sz="2000" dirty="0">
                <a:latin typeface="华文黑体"/>
                <a:ea typeface="华文黑体"/>
              </a:rPr>
              <a:t>.</a:t>
            </a:r>
            <a:r>
              <a:rPr lang="zh-CN" altLang="en-US" sz="2000" dirty="0" smtClean="0">
                <a:latin typeface="华文黑体"/>
                <a:ea typeface="华文黑体"/>
              </a:rPr>
              <a:t>交易营销主要针对消费</a:t>
            </a:r>
            <a:r>
              <a:rPr lang="zh-CN" altLang="en-US" sz="2000" dirty="0">
                <a:latin typeface="华文黑体"/>
                <a:ea typeface="华文黑体"/>
              </a:rPr>
              <a:t>者或客户</a:t>
            </a:r>
            <a:r>
              <a:rPr lang="en-US" altLang="zh-CN" sz="2000" dirty="0">
                <a:latin typeface="华文黑体"/>
                <a:ea typeface="华文黑体"/>
              </a:rPr>
              <a:t>,</a:t>
            </a:r>
            <a:r>
              <a:rPr lang="zh-CN" altLang="en-US" sz="2000" dirty="0">
                <a:latin typeface="华文黑体"/>
                <a:ea typeface="华文黑体"/>
              </a:rPr>
              <a:t>而关系营销则涉及企业营销或经营活动的诸多关系</a:t>
            </a:r>
            <a:r>
              <a:rPr lang="en-US" altLang="zh-CN" sz="2000" dirty="0" smtClean="0">
                <a:latin typeface="华文黑体"/>
                <a:ea typeface="华文黑体"/>
              </a:rPr>
              <a:t>.</a:t>
            </a:r>
            <a:r>
              <a:rPr lang="zh-CN" altLang="en-US" sz="2000" dirty="0">
                <a:latin typeface="华文黑体"/>
                <a:ea typeface="华文黑体"/>
              </a:rPr>
              <a:t>所谓关系营销</a:t>
            </a:r>
            <a:r>
              <a:rPr lang="en-US" altLang="zh-CN" sz="2000" dirty="0">
                <a:latin typeface="华文黑体"/>
                <a:ea typeface="华文黑体"/>
              </a:rPr>
              <a:t>,</a:t>
            </a:r>
            <a:r>
              <a:rPr lang="zh-CN" altLang="en-US" sz="2000" dirty="0">
                <a:latin typeface="华文黑体"/>
                <a:ea typeface="华文黑体"/>
              </a:rPr>
              <a:t>就是指以营销的方式来经营各种关系</a:t>
            </a:r>
            <a:r>
              <a:rPr lang="en-US" altLang="zh-CN" sz="2000" dirty="0">
                <a:latin typeface="华文黑体"/>
                <a:ea typeface="华文黑体"/>
              </a:rPr>
              <a:t>,</a:t>
            </a:r>
            <a:r>
              <a:rPr lang="zh-CN" altLang="en-US" sz="2000" dirty="0">
                <a:latin typeface="华文黑体"/>
                <a:ea typeface="华文黑体"/>
              </a:rPr>
              <a:t>它强调的是一个长周期</a:t>
            </a:r>
            <a:r>
              <a:rPr lang="en-US" altLang="zh-CN" sz="2000" dirty="0">
                <a:latin typeface="华文黑体"/>
                <a:ea typeface="华文黑体"/>
              </a:rPr>
              <a:t>,</a:t>
            </a:r>
            <a:r>
              <a:rPr lang="zh-CN" altLang="en-US" sz="2000" dirty="0">
                <a:latin typeface="华文黑体"/>
                <a:ea typeface="华文黑体"/>
              </a:rPr>
              <a:t>其</a:t>
            </a:r>
            <a:r>
              <a:rPr lang="zh-CN" altLang="en-US" sz="2000" dirty="0" smtClean="0">
                <a:latin typeface="华文黑体"/>
                <a:ea typeface="华文黑体"/>
              </a:rPr>
              <a:t>目标是为顾客提供长期价值</a:t>
            </a:r>
            <a:r>
              <a:rPr lang="en-US" altLang="zh-CN" sz="2000" dirty="0">
                <a:latin typeface="华文黑体"/>
                <a:ea typeface="华文黑体"/>
              </a:rPr>
              <a:t>,</a:t>
            </a:r>
            <a:r>
              <a:rPr lang="zh-CN" altLang="en-US" sz="2000" dirty="0">
                <a:latin typeface="华文黑体"/>
                <a:ea typeface="华文黑体"/>
              </a:rPr>
              <a:t>其成功尺度是顾客长期和持续的满意</a:t>
            </a:r>
            <a:r>
              <a:rPr lang="en-US" altLang="zh-CN" sz="2000" dirty="0">
                <a:latin typeface="华文黑体"/>
                <a:ea typeface="华文黑体"/>
              </a:rPr>
              <a:t>.</a:t>
            </a:r>
            <a:r>
              <a:rPr lang="zh-CN" altLang="en-US" sz="2000" dirty="0">
                <a:latin typeface="华文黑体"/>
                <a:ea typeface="华文黑体"/>
              </a:rPr>
              <a:t>构筑关系营销</a:t>
            </a:r>
            <a:r>
              <a:rPr lang="zh-CN" altLang="en-US" sz="2000" dirty="0" smtClean="0">
                <a:latin typeface="华文黑体"/>
                <a:ea typeface="华文黑体"/>
              </a:rPr>
              <a:t>的方法主要是从财务</a:t>
            </a:r>
            <a:r>
              <a:rPr lang="zh-CN" altLang="en-US" sz="2000" dirty="0">
                <a:latin typeface="华文黑体"/>
                <a:ea typeface="华文黑体"/>
              </a:rPr>
              <a:t>利益、社会利益、结构联系等方面入手</a:t>
            </a:r>
            <a:r>
              <a:rPr lang="en-US" altLang="zh-CN" sz="2000" dirty="0">
                <a:latin typeface="华文黑体"/>
                <a:ea typeface="华文黑体"/>
              </a:rPr>
              <a:t>.</a:t>
            </a:r>
          </a:p>
          <a:p>
            <a:r>
              <a:rPr lang="zh-CN" altLang="en-US" sz="2000" dirty="0">
                <a:latin typeface="华文黑体"/>
                <a:ea typeface="华文黑体"/>
              </a:rPr>
              <a:t>关系营销意味着营销者必须在管理好产品的同时处理好与顾客的关系</a:t>
            </a:r>
            <a:r>
              <a:rPr lang="en-US" altLang="zh-CN" sz="2000" dirty="0">
                <a:latin typeface="华文黑体"/>
                <a:ea typeface="华文黑体"/>
              </a:rPr>
              <a:t>.</a:t>
            </a:r>
            <a:r>
              <a:rPr lang="zh-CN" altLang="en-US" sz="2000" dirty="0">
                <a:latin typeface="华文黑体"/>
                <a:ea typeface="华文黑体"/>
              </a:rPr>
              <a:t>但与此同时</a:t>
            </a:r>
            <a:r>
              <a:rPr lang="en-US" altLang="zh-CN" sz="2000" dirty="0" smtClean="0">
                <a:latin typeface="华文黑体"/>
                <a:ea typeface="华文黑体"/>
              </a:rPr>
              <a:t>,</a:t>
            </a:r>
            <a:r>
              <a:rPr lang="zh-CN" altLang="en-US" sz="2000" dirty="0" smtClean="0">
                <a:latin typeface="华文黑体"/>
                <a:ea typeface="华文黑体"/>
              </a:rPr>
              <a:t>营销</a:t>
            </a:r>
            <a:r>
              <a:rPr lang="zh-CN" altLang="en-US" sz="2000" dirty="0">
                <a:latin typeface="华文黑体"/>
                <a:ea typeface="华文黑体"/>
              </a:rPr>
              <a:t>者也不希望与每一个顾客建立关系</a:t>
            </a:r>
            <a:r>
              <a:rPr lang="en-US" altLang="zh-CN" sz="2000" dirty="0">
                <a:latin typeface="华文黑体"/>
                <a:ea typeface="华文黑体"/>
              </a:rPr>
              <a:t>,</a:t>
            </a:r>
            <a:r>
              <a:rPr lang="zh-CN" altLang="en-US" sz="2000" dirty="0">
                <a:latin typeface="华文黑体"/>
                <a:ea typeface="华文黑体"/>
              </a:rPr>
              <a:t>因为事实上每一个企业都有一些不受欢迎的顾客</a:t>
            </a:r>
            <a:r>
              <a:rPr lang="en-US" altLang="zh-CN" sz="2000" dirty="0" smtClean="0">
                <a:latin typeface="华文黑体"/>
                <a:ea typeface="华文黑体"/>
              </a:rPr>
              <a:t>.</a:t>
            </a:r>
            <a:r>
              <a:rPr lang="zh-CN" altLang="en-US" sz="2000" dirty="0">
                <a:latin typeface="华文黑体"/>
                <a:ea typeface="华文黑体"/>
              </a:rPr>
              <a:t>所以</a:t>
            </a:r>
            <a:r>
              <a:rPr lang="en-US" altLang="zh-CN" sz="2000" dirty="0">
                <a:latin typeface="华文黑体"/>
                <a:ea typeface="华文黑体"/>
              </a:rPr>
              <a:t>,</a:t>
            </a:r>
            <a:r>
              <a:rPr lang="zh-CN" altLang="en-US" sz="2000" dirty="0">
                <a:latin typeface="华文黑体"/>
                <a:ea typeface="华文黑体"/>
              </a:rPr>
              <a:t>市场营销的目标应是企业能够为哪些顾客提供最有效的服务</a:t>
            </a:r>
            <a:r>
              <a:rPr lang="en-US" altLang="zh-CN" sz="2000" dirty="0">
                <a:latin typeface="华文黑体"/>
                <a:ea typeface="华文黑体"/>
              </a:rPr>
              <a:t>,</a:t>
            </a:r>
            <a:r>
              <a:rPr lang="zh-CN" altLang="en-US" sz="2000" dirty="0">
                <a:latin typeface="华文黑体"/>
                <a:ea typeface="华文黑体"/>
              </a:rPr>
              <a:t>以击败竞争对手</a:t>
            </a:r>
            <a:r>
              <a:rPr lang="en-US" altLang="zh-CN" sz="2000" dirty="0">
                <a:latin typeface="华文黑体"/>
                <a:ea typeface="华文黑体"/>
              </a:rPr>
              <a:t>.</a:t>
            </a:r>
            <a:r>
              <a:rPr lang="zh-CN" altLang="en-US" sz="2000" dirty="0" smtClean="0">
                <a:latin typeface="华文黑体"/>
                <a:ea typeface="华文黑体"/>
              </a:rPr>
              <a:t>总之</a:t>
            </a:r>
            <a:r>
              <a:rPr lang="en-US" altLang="zh-CN" sz="2000" dirty="0">
                <a:latin typeface="华文黑体"/>
                <a:ea typeface="华文黑体"/>
              </a:rPr>
              <a:t>,</a:t>
            </a:r>
            <a:r>
              <a:rPr lang="zh-CN" altLang="en-US" sz="2000" dirty="0">
                <a:latin typeface="华文黑体"/>
                <a:ea typeface="华文黑体"/>
              </a:rPr>
              <a:t>市场营销是一门招徕和保持可使营销者获利的顾客的艺术</a:t>
            </a:r>
            <a:r>
              <a:rPr lang="en-US" altLang="zh-CN" sz="2000" dirty="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4272089340"/>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0"/>
            <a:ext cx="2646878" cy="584776"/>
          </a:xfrm>
          <a:prstGeom prst="rect">
            <a:avLst/>
          </a:prstGeom>
        </p:spPr>
        <p:txBody>
          <a:bodyPr wrap="none">
            <a:spAutoFit/>
          </a:bodyPr>
          <a:lstStyle/>
          <a:p>
            <a:r>
              <a:rPr lang="zh-CN" altLang="en-US" sz="3200" dirty="0">
                <a:solidFill>
                  <a:srgbClr val="17695D"/>
                </a:solidFill>
                <a:latin typeface="华文黑体"/>
                <a:ea typeface="华文黑体"/>
              </a:rPr>
              <a:t>市场营销概述</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24932" y="590351"/>
            <a:ext cx="8246534" cy="3539430"/>
          </a:xfrm>
          <a:prstGeom prst="rect">
            <a:avLst/>
          </a:prstGeom>
          <a:noFill/>
        </p:spPr>
        <p:txBody>
          <a:bodyPr wrap="square" rtlCol="0">
            <a:spAutoFit/>
          </a:bodyPr>
          <a:lstStyle/>
          <a:p>
            <a:r>
              <a:rPr lang="zh-CN" altLang="en-US" sz="2400" dirty="0" smtClean="0">
                <a:latin typeface="华文黑体"/>
                <a:ea typeface="华文黑体"/>
              </a:rPr>
              <a:t>五</a:t>
            </a:r>
            <a:r>
              <a:rPr lang="zh-CN" altLang="en-US" sz="2400" dirty="0">
                <a:latin typeface="华文黑体"/>
                <a:ea typeface="华文黑体"/>
              </a:rPr>
              <a:t>、</a:t>
            </a:r>
            <a:r>
              <a:rPr lang="zh-CN" altLang="en-US" sz="2400" dirty="0" smtClean="0">
                <a:latin typeface="华文黑体"/>
                <a:ea typeface="华文黑体"/>
              </a:rPr>
              <a:t>市场</a:t>
            </a:r>
            <a:endParaRPr lang="en-US" altLang="zh-CN" sz="2400" dirty="0" smtClean="0">
              <a:latin typeface="华文黑体"/>
              <a:ea typeface="华文黑体"/>
            </a:endParaRPr>
          </a:p>
          <a:p>
            <a:pPr indent="541338"/>
            <a:r>
              <a:rPr lang="zh-CN" altLang="en-US" sz="2000" dirty="0" smtClean="0">
                <a:latin typeface="华文黑体"/>
                <a:ea typeface="华文黑体"/>
              </a:rPr>
              <a:t>市场是一个</a:t>
            </a:r>
            <a:r>
              <a:rPr lang="zh-CN" altLang="en-US" sz="2000" dirty="0">
                <a:latin typeface="华文黑体"/>
                <a:ea typeface="华文黑体"/>
              </a:rPr>
              <a:t>古老的概念</a:t>
            </a:r>
            <a:r>
              <a:rPr lang="en-US" altLang="zh-CN" sz="2000" dirty="0">
                <a:latin typeface="华文黑体"/>
                <a:ea typeface="华文黑体"/>
              </a:rPr>
              <a:t>,</a:t>
            </a:r>
            <a:r>
              <a:rPr lang="zh-CN" altLang="en-US" sz="2000" dirty="0">
                <a:latin typeface="华文黑体"/>
                <a:ea typeface="华文黑体"/>
              </a:rPr>
              <a:t>最初是指买方和卖方聚集在一起交换货物的场所</a:t>
            </a:r>
            <a:r>
              <a:rPr lang="en-US" altLang="zh-CN" sz="2000" dirty="0">
                <a:latin typeface="华文黑体"/>
                <a:ea typeface="华文黑体"/>
              </a:rPr>
              <a:t>.</a:t>
            </a:r>
            <a:r>
              <a:rPr lang="zh-CN" altLang="en-US" sz="2000" dirty="0" smtClean="0">
                <a:latin typeface="华文黑体"/>
                <a:ea typeface="华文黑体"/>
              </a:rPr>
              <a:t>在市场营销中</a:t>
            </a:r>
            <a:r>
              <a:rPr lang="en-US" altLang="zh-CN" sz="2000" dirty="0">
                <a:latin typeface="华文黑体"/>
                <a:ea typeface="华文黑体"/>
              </a:rPr>
              <a:t>,</a:t>
            </a:r>
            <a:r>
              <a:rPr lang="zh-CN" altLang="en-US" sz="2000" dirty="0">
                <a:latin typeface="华文黑体"/>
                <a:ea typeface="华文黑体"/>
              </a:rPr>
              <a:t>市场是指产品和潜在的购买者</a:t>
            </a:r>
            <a:r>
              <a:rPr lang="en-US" altLang="zh-CN" sz="2000" dirty="0">
                <a:latin typeface="华文黑体"/>
                <a:ea typeface="华文黑体"/>
              </a:rPr>
              <a:t>.</a:t>
            </a:r>
            <a:r>
              <a:rPr lang="zh-CN" altLang="en-US" sz="2000" dirty="0">
                <a:latin typeface="华文黑体"/>
                <a:ea typeface="华文黑体"/>
              </a:rPr>
              <a:t>市场强调的是购买者</a:t>
            </a:r>
            <a:r>
              <a:rPr lang="en-US" altLang="zh-CN" sz="2000" dirty="0">
                <a:latin typeface="华文黑体"/>
                <a:ea typeface="华文黑体"/>
              </a:rPr>
              <a:t>,</a:t>
            </a:r>
            <a:r>
              <a:rPr lang="zh-CN" altLang="en-US" sz="2000" dirty="0">
                <a:latin typeface="华文黑体"/>
                <a:ea typeface="华文黑体"/>
              </a:rPr>
              <a:t>针对某种产品而言</a:t>
            </a:r>
            <a:r>
              <a:rPr lang="en-US" altLang="zh-CN" sz="2000" dirty="0">
                <a:latin typeface="华文黑体"/>
                <a:ea typeface="华文黑体"/>
              </a:rPr>
              <a:t>,</a:t>
            </a:r>
            <a:r>
              <a:rPr lang="zh-CN" altLang="en-US" sz="2000" dirty="0" smtClean="0">
                <a:latin typeface="华文黑体"/>
                <a:ea typeface="华文黑体"/>
              </a:rPr>
              <a:t>没有抽象意义上的</a:t>
            </a:r>
            <a:r>
              <a:rPr lang="zh-CN" altLang="en-US" sz="2000" dirty="0">
                <a:latin typeface="华文黑体"/>
                <a:ea typeface="华文黑体"/>
              </a:rPr>
              <a:t>市场</a:t>
            </a:r>
            <a:r>
              <a:rPr lang="en-US" altLang="zh-CN" sz="2000" dirty="0">
                <a:latin typeface="华文黑体"/>
                <a:ea typeface="华文黑体"/>
              </a:rPr>
              <a:t>.</a:t>
            </a:r>
            <a:r>
              <a:rPr lang="zh-CN" altLang="en-US" sz="2000" dirty="0">
                <a:latin typeface="华文黑体"/>
                <a:ea typeface="华文黑体"/>
              </a:rPr>
              <a:t>这些购买者的特点是共同具有某一特定的、能通过交换和关系得到满</a:t>
            </a:r>
            <a:r>
              <a:rPr lang="zh-CN" altLang="en-US" sz="2000" dirty="0" smtClean="0">
                <a:latin typeface="华文黑体"/>
                <a:ea typeface="华文黑体"/>
              </a:rPr>
              <a:t>足的需要和</a:t>
            </a:r>
            <a:r>
              <a:rPr lang="zh-CN" altLang="en-US" sz="2000" dirty="0">
                <a:latin typeface="华文黑体"/>
                <a:ea typeface="华文黑体"/>
              </a:rPr>
              <a:t>欲望</a:t>
            </a:r>
            <a:r>
              <a:rPr lang="en-US" altLang="zh-CN" sz="2000" dirty="0">
                <a:latin typeface="华文黑体"/>
                <a:ea typeface="华文黑体"/>
              </a:rPr>
              <a:t>.</a:t>
            </a:r>
            <a:r>
              <a:rPr lang="zh-CN" altLang="en-US" sz="2000" dirty="0">
                <a:latin typeface="华文黑体"/>
                <a:ea typeface="华文黑体"/>
              </a:rPr>
              <a:t>市场规模的大小取决于需要交换并拥有交换的资源</a:t>
            </a:r>
            <a:r>
              <a:rPr lang="en-US" altLang="zh-CN" sz="2000" dirty="0">
                <a:latin typeface="华文黑体"/>
                <a:ea typeface="华文黑体"/>
              </a:rPr>
              <a:t>,</a:t>
            </a:r>
            <a:r>
              <a:rPr lang="zh-CN" altLang="en-US" sz="2000" dirty="0" smtClean="0">
                <a:latin typeface="华文黑体"/>
                <a:ea typeface="华文黑体"/>
              </a:rPr>
              <a:t>而且愿意用这些资源进行交换来满</a:t>
            </a:r>
            <a:r>
              <a:rPr lang="zh-CN" altLang="en-US" sz="2000" dirty="0">
                <a:latin typeface="华文黑体"/>
                <a:ea typeface="华文黑体"/>
              </a:rPr>
              <a:t>足欲望的人的数量</a:t>
            </a:r>
            <a:r>
              <a:rPr lang="en-US" altLang="zh-CN" sz="2000" dirty="0">
                <a:latin typeface="华文黑体"/>
                <a:ea typeface="华文黑体"/>
              </a:rPr>
              <a:t>.</a:t>
            </a:r>
          </a:p>
          <a:p>
            <a:pPr indent="541338"/>
            <a:r>
              <a:rPr lang="zh-CN" altLang="en-US" sz="2000" dirty="0">
                <a:latin typeface="华文黑体"/>
                <a:ea typeface="华文黑体"/>
              </a:rPr>
              <a:t>营销人员对市场感兴趣</a:t>
            </a:r>
            <a:r>
              <a:rPr lang="en-US" altLang="zh-CN" sz="2000" dirty="0">
                <a:latin typeface="华文黑体"/>
                <a:ea typeface="华文黑体"/>
              </a:rPr>
              <a:t>,</a:t>
            </a:r>
            <a:r>
              <a:rPr lang="zh-CN" altLang="en-US" sz="2000" dirty="0">
                <a:latin typeface="华文黑体"/>
                <a:ea typeface="华文黑体"/>
              </a:rPr>
              <a:t>他们的目标是认识特定市场的需要和欲望</a:t>
            </a:r>
            <a:r>
              <a:rPr lang="en-US" altLang="zh-CN" sz="2000" dirty="0">
                <a:latin typeface="华文黑体"/>
                <a:ea typeface="华文黑体"/>
              </a:rPr>
              <a:t>,</a:t>
            </a:r>
            <a:r>
              <a:rPr lang="zh-CN" altLang="en-US" sz="2000" dirty="0">
                <a:latin typeface="华文黑体"/>
                <a:ea typeface="华文黑体"/>
              </a:rPr>
              <a:t>并挑选出他们能</a:t>
            </a:r>
            <a:r>
              <a:rPr lang="zh-CN" altLang="en-US" sz="2000" dirty="0" smtClean="0">
                <a:latin typeface="华文黑体"/>
                <a:ea typeface="华文黑体"/>
              </a:rPr>
              <a:t>提供最佳服务</a:t>
            </a:r>
            <a:r>
              <a:rPr lang="zh-CN" altLang="en-US" sz="2000" dirty="0">
                <a:latin typeface="华文黑体"/>
                <a:ea typeface="华文黑体"/>
              </a:rPr>
              <a:t>的市场</a:t>
            </a:r>
            <a:r>
              <a:rPr lang="en-US" altLang="zh-CN" sz="2000" dirty="0">
                <a:latin typeface="华文黑体"/>
                <a:ea typeface="华文黑体"/>
              </a:rPr>
              <a:t>.</a:t>
            </a:r>
            <a:r>
              <a:rPr lang="zh-CN" altLang="en-US" sz="2000" dirty="0">
                <a:latin typeface="华文黑体"/>
                <a:ea typeface="华文黑体"/>
              </a:rPr>
              <a:t>接着他们设计产品和服务</a:t>
            </a:r>
            <a:r>
              <a:rPr lang="en-US" altLang="zh-CN" sz="2000" dirty="0">
                <a:latin typeface="华文黑体"/>
                <a:ea typeface="华文黑体"/>
              </a:rPr>
              <a:t>,</a:t>
            </a:r>
            <a:r>
              <a:rPr lang="zh-CN" altLang="en-US" sz="2000" dirty="0">
                <a:latin typeface="华文黑体"/>
                <a:ea typeface="华文黑体"/>
              </a:rPr>
              <a:t>这些产品和服务能为这些市场</a:t>
            </a:r>
            <a:r>
              <a:rPr lang="zh-CN" altLang="en-US" sz="2000" dirty="0" smtClean="0">
                <a:latin typeface="华文黑体"/>
                <a:ea typeface="华文黑体"/>
              </a:rPr>
              <a:t>里的顾客带来价值和满</a:t>
            </a:r>
            <a:r>
              <a:rPr lang="zh-CN" altLang="en-US" sz="2000" dirty="0">
                <a:latin typeface="华文黑体"/>
                <a:ea typeface="华文黑体"/>
              </a:rPr>
              <a:t>意</a:t>
            </a:r>
            <a:r>
              <a:rPr lang="en-US" altLang="zh-CN" sz="2000" dirty="0">
                <a:latin typeface="华文黑体"/>
                <a:ea typeface="华文黑体"/>
              </a:rPr>
              <a:t>,</a:t>
            </a:r>
            <a:r>
              <a:rPr lang="zh-CN" altLang="en-US" sz="2000" dirty="0">
                <a:latin typeface="华文黑体"/>
                <a:ea typeface="华文黑体"/>
              </a:rPr>
              <a:t>公司的销售额和利润也就随之而来</a:t>
            </a:r>
            <a:r>
              <a:rPr lang="en-US" altLang="zh-CN" sz="2000" dirty="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365662703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0"/>
            <a:ext cx="2646878" cy="584776"/>
          </a:xfrm>
          <a:prstGeom prst="rect">
            <a:avLst/>
          </a:prstGeom>
        </p:spPr>
        <p:txBody>
          <a:bodyPr wrap="none">
            <a:spAutoFit/>
          </a:bodyPr>
          <a:lstStyle/>
          <a:p>
            <a:r>
              <a:rPr lang="zh-CN" altLang="en-US" sz="3200" dirty="0">
                <a:solidFill>
                  <a:srgbClr val="17695D"/>
                </a:solidFill>
                <a:latin typeface="华文黑体"/>
                <a:ea typeface="华文黑体"/>
              </a:rPr>
              <a:t>市场营销概述</a:t>
            </a: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24932" y="691951"/>
            <a:ext cx="8246534" cy="4154983"/>
          </a:xfrm>
          <a:prstGeom prst="rect">
            <a:avLst/>
          </a:prstGeom>
          <a:noFill/>
        </p:spPr>
        <p:txBody>
          <a:bodyPr wrap="square" rtlCol="0">
            <a:spAutoFit/>
          </a:bodyPr>
          <a:lstStyle/>
          <a:p>
            <a:r>
              <a:rPr lang="zh-CN" altLang="en-US" sz="2400" dirty="0" smtClean="0">
                <a:latin typeface="华文黑体"/>
                <a:ea typeface="华文黑体"/>
              </a:rPr>
              <a:t>六</a:t>
            </a:r>
            <a:r>
              <a:rPr lang="zh-CN" altLang="en-US" sz="2400" dirty="0">
                <a:latin typeface="华文黑体"/>
                <a:ea typeface="华文黑体"/>
              </a:rPr>
              <a:t>、市场营销</a:t>
            </a:r>
          </a:p>
          <a:p>
            <a:pPr indent="439738"/>
            <a:endParaRPr lang="en-US" altLang="zh-CN" sz="2000" dirty="0" smtClean="0">
              <a:latin typeface="华文黑体"/>
              <a:ea typeface="华文黑体"/>
            </a:endParaRPr>
          </a:p>
          <a:p>
            <a:pPr indent="439738"/>
            <a:r>
              <a:rPr lang="zh-CN" altLang="en-US" sz="2000" dirty="0" smtClean="0">
                <a:latin typeface="华文黑体"/>
                <a:ea typeface="华文黑体"/>
              </a:rPr>
              <a:t>市场营销是指为创造价值及满</a:t>
            </a:r>
            <a:r>
              <a:rPr lang="zh-CN" altLang="en-US" sz="2000" dirty="0">
                <a:latin typeface="华文黑体"/>
                <a:ea typeface="华文黑体"/>
              </a:rPr>
              <a:t>足需要和欲望来管理市场</a:t>
            </a:r>
            <a:r>
              <a:rPr lang="en-US" altLang="zh-CN" sz="2000" dirty="0">
                <a:latin typeface="华文黑体"/>
                <a:ea typeface="华文黑体"/>
              </a:rPr>
              <a:t>,</a:t>
            </a:r>
            <a:r>
              <a:rPr lang="zh-CN" altLang="en-US" sz="2000" dirty="0">
                <a:latin typeface="华文黑体"/>
                <a:ea typeface="华文黑体"/>
              </a:rPr>
              <a:t>从而实现交换和建立关系</a:t>
            </a:r>
            <a:r>
              <a:rPr lang="en-US" altLang="zh-CN" sz="2000" dirty="0" smtClean="0">
                <a:latin typeface="华文黑体"/>
                <a:ea typeface="华文黑体"/>
              </a:rPr>
              <a:t>.</a:t>
            </a:r>
            <a:r>
              <a:rPr lang="zh-CN" altLang="en-US" sz="2000" dirty="0" smtClean="0">
                <a:latin typeface="华文黑体"/>
                <a:ea typeface="华文黑体"/>
              </a:rPr>
              <a:t>管理的</a:t>
            </a:r>
            <a:r>
              <a:rPr lang="zh-CN" altLang="en-US" sz="2000" dirty="0">
                <a:latin typeface="华文黑体"/>
                <a:ea typeface="华文黑体"/>
              </a:rPr>
              <a:t>目的一方面要满足消费者的需要</a:t>
            </a:r>
            <a:r>
              <a:rPr lang="en-US" altLang="zh-CN" sz="2000" dirty="0">
                <a:latin typeface="华文黑体"/>
                <a:ea typeface="华文黑体"/>
              </a:rPr>
              <a:t>,</a:t>
            </a:r>
            <a:r>
              <a:rPr lang="zh-CN" altLang="en-US" sz="2000" dirty="0">
                <a:latin typeface="华文黑体"/>
                <a:ea typeface="华文黑体"/>
              </a:rPr>
              <a:t>创造价值</a:t>
            </a:r>
            <a:r>
              <a:rPr lang="en-US" altLang="zh-CN" sz="2000" dirty="0">
                <a:latin typeface="华文黑体"/>
                <a:ea typeface="华文黑体"/>
              </a:rPr>
              <a:t>;</a:t>
            </a:r>
            <a:r>
              <a:rPr lang="zh-CN" altLang="en-US" sz="2000" dirty="0">
                <a:latin typeface="华文黑体"/>
                <a:ea typeface="华文黑体"/>
              </a:rPr>
              <a:t>另一方面要实现交换</a:t>
            </a:r>
            <a:r>
              <a:rPr lang="en-US" altLang="zh-CN" sz="2000" dirty="0">
                <a:latin typeface="华文黑体"/>
                <a:ea typeface="华文黑体"/>
              </a:rPr>
              <a:t>,</a:t>
            </a:r>
            <a:r>
              <a:rPr lang="zh-CN" altLang="en-US" sz="2000" dirty="0" smtClean="0">
                <a:latin typeface="华文黑体"/>
                <a:ea typeface="华文黑体"/>
              </a:rPr>
              <a:t>获得厂商或企业自己</a:t>
            </a:r>
            <a:r>
              <a:rPr lang="zh-CN" altLang="en-US" sz="2000" dirty="0">
                <a:latin typeface="华文黑体"/>
                <a:ea typeface="华文黑体"/>
              </a:rPr>
              <a:t>需要的利益</a:t>
            </a:r>
            <a:r>
              <a:rPr lang="en-US" altLang="zh-CN" sz="2000" dirty="0">
                <a:latin typeface="华文黑体"/>
                <a:ea typeface="华文黑体"/>
              </a:rPr>
              <a:t>,</a:t>
            </a:r>
            <a:r>
              <a:rPr lang="zh-CN" altLang="en-US" sz="2000" dirty="0">
                <a:latin typeface="华文黑体"/>
                <a:ea typeface="华文黑体"/>
              </a:rPr>
              <a:t>同时要建立与消费者之间良好的关系</a:t>
            </a:r>
            <a:r>
              <a:rPr lang="en-US" altLang="zh-CN" sz="2000" dirty="0">
                <a:latin typeface="华文黑体"/>
                <a:ea typeface="华文黑体"/>
              </a:rPr>
              <a:t>.</a:t>
            </a:r>
          </a:p>
          <a:p>
            <a:pPr indent="439738"/>
            <a:r>
              <a:rPr lang="zh-CN" altLang="en-US" sz="2000" dirty="0">
                <a:latin typeface="华文黑体"/>
                <a:ea typeface="华文黑体"/>
              </a:rPr>
              <a:t>交换过程涉及大量的因素</a:t>
            </a:r>
            <a:r>
              <a:rPr lang="en-US" altLang="zh-CN" sz="2000" dirty="0">
                <a:latin typeface="华文黑体"/>
                <a:ea typeface="华文黑体"/>
              </a:rPr>
              <a:t>.</a:t>
            </a:r>
            <a:r>
              <a:rPr lang="zh-CN" altLang="en-US" sz="2000" dirty="0">
                <a:latin typeface="华文黑体"/>
                <a:ea typeface="华文黑体"/>
              </a:rPr>
              <a:t>卖方必须搜寻买方</a:t>
            </a:r>
            <a:r>
              <a:rPr lang="en-US" altLang="zh-CN" sz="2000" dirty="0">
                <a:latin typeface="华文黑体"/>
                <a:ea typeface="华文黑体"/>
              </a:rPr>
              <a:t>,</a:t>
            </a:r>
            <a:r>
              <a:rPr lang="zh-CN" altLang="en-US" sz="2000" dirty="0">
                <a:latin typeface="华文黑体"/>
                <a:ea typeface="华文黑体"/>
              </a:rPr>
              <a:t>找到他们的需要</a:t>
            </a:r>
            <a:r>
              <a:rPr lang="en-US" altLang="zh-CN" sz="2000" dirty="0">
                <a:latin typeface="华文黑体"/>
                <a:ea typeface="华文黑体"/>
              </a:rPr>
              <a:t>,</a:t>
            </a:r>
            <a:r>
              <a:rPr lang="zh-CN" altLang="en-US" sz="2000" dirty="0">
                <a:latin typeface="华文黑体"/>
                <a:ea typeface="华文黑体"/>
              </a:rPr>
              <a:t>设计</a:t>
            </a:r>
            <a:r>
              <a:rPr lang="zh-CN" altLang="en-US" sz="2000" dirty="0" smtClean="0">
                <a:latin typeface="华文黑体"/>
                <a:ea typeface="华文黑体"/>
              </a:rPr>
              <a:t>良好的产品和服务</a:t>
            </a:r>
            <a:r>
              <a:rPr lang="en-US" altLang="zh-CN" sz="2000" dirty="0">
                <a:latin typeface="华文黑体"/>
                <a:ea typeface="华文黑体"/>
              </a:rPr>
              <a:t>,</a:t>
            </a:r>
            <a:r>
              <a:rPr lang="zh-CN" altLang="en-US" sz="2000" dirty="0">
                <a:latin typeface="华文黑体"/>
                <a:ea typeface="华文黑体"/>
              </a:rPr>
              <a:t>设定合理的价格</a:t>
            </a:r>
            <a:r>
              <a:rPr lang="en-US" altLang="zh-CN" sz="2000" dirty="0">
                <a:latin typeface="华文黑体"/>
                <a:ea typeface="华文黑体"/>
              </a:rPr>
              <a:t>,</a:t>
            </a:r>
            <a:r>
              <a:rPr lang="zh-CN" altLang="en-US" sz="2000" dirty="0">
                <a:latin typeface="华文黑体"/>
                <a:ea typeface="华文黑体"/>
              </a:rPr>
              <a:t>有效地开展促销活动</a:t>
            </a:r>
            <a:r>
              <a:rPr lang="en-US" altLang="zh-CN" sz="2000" dirty="0">
                <a:latin typeface="华文黑体"/>
                <a:ea typeface="华文黑体"/>
              </a:rPr>
              <a:t>,</a:t>
            </a:r>
            <a:r>
              <a:rPr lang="zh-CN" altLang="en-US" sz="2000" dirty="0">
                <a:latin typeface="华文黑体"/>
                <a:ea typeface="华文黑体"/>
              </a:rPr>
              <a:t>并高效率地进行存储和运输</a:t>
            </a:r>
            <a:r>
              <a:rPr lang="en-US" altLang="zh-CN" sz="2000" dirty="0">
                <a:latin typeface="华文黑体"/>
                <a:ea typeface="华文黑体"/>
              </a:rPr>
              <a:t>.</a:t>
            </a:r>
            <a:r>
              <a:rPr lang="zh-CN" altLang="en-US" sz="2000" dirty="0">
                <a:latin typeface="华文黑体"/>
                <a:ea typeface="华文黑体"/>
              </a:rPr>
              <a:t>产品开发、调研</a:t>
            </a:r>
            <a:r>
              <a:rPr lang="zh-CN" altLang="en-US" sz="2000" dirty="0" smtClean="0">
                <a:latin typeface="华文黑体"/>
                <a:ea typeface="华文黑体"/>
              </a:rPr>
              <a:t>、联络</a:t>
            </a:r>
            <a:r>
              <a:rPr lang="zh-CN" altLang="en-US" sz="2000" dirty="0">
                <a:latin typeface="华文黑体"/>
                <a:ea typeface="华文黑体"/>
              </a:rPr>
              <a:t>、销售、定价和服务等都是核心营销活动</a:t>
            </a:r>
            <a:r>
              <a:rPr lang="en-US" altLang="zh-CN" sz="2000" dirty="0">
                <a:latin typeface="华文黑体"/>
                <a:ea typeface="华文黑体"/>
              </a:rPr>
              <a:t>.</a:t>
            </a:r>
            <a:r>
              <a:rPr lang="zh-CN" altLang="en-US" sz="2000" dirty="0">
                <a:latin typeface="华文黑体"/>
                <a:ea typeface="华文黑体"/>
              </a:rPr>
              <a:t>尽管我们通常认为</a:t>
            </a:r>
            <a:r>
              <a:rPr lang="zh-CN" altLang="en-US" sz="2000" dirty="0" smtClean="0">
                <a:latin typeface="华文黑体"/>
                <a:ea typeface="华文黑体"/>
              </a:rPr>
              <a:t>市场营销是由卖方负责的</a:t>
            </a:r>
            <a:r>
              <a:rPr lang="en-US" altLang="zh-CN" sz="2000" dirty="0">
                <a:latin typeface="华文黑体"/>
                <a:ea typeface="华文黑体"/>
              </a:rPr>
              <a:t>,</a:t>
            </a:r>
            <a:r>
              <a:rPr lang="zh-CN" altLang="en-US" sz="2000" dirty="0">
                <a:latin typeface="华文黑体"/>
                <a:ea typeface="华文黑体"/>
              </a:rPr>
              <a:t>但实际上买方也在进行营销活动</a:t>
            </a:r>
            <a:r>
              <a:rPr lang="en-US" altLang="zh-CN" sz="2000" dirty="0">
                <a:latin typeface="华文黑体"/>
                <a:ea typeface="华文黑体"/>
              </a:rPr>
              <a:t>.</a:t>
            </a:r>
            <a:r>
              <a:rPr lang="zh-CN" altLang="en-US" sz="2000" dirty="0">
                <a:latin typeface="华文黑体"/>
                <a:ea typeface="华文黑体"/>
              </a:rPr>
              <a:t>当消费者寻找所需要并买得起的商品时</a:t>
            </a:r>
            <a:r>
              <a:rPr lang="en-US" altLang="zh-CN" sz="2000" dirty="0">
                <a:latin typeface="华文黑体"/>
                <a:ea typeface="华文黑体"/>
              </a:rPr>
              <a:t>,</a:t>
            </a:r>
            <a:r>
              <a:rPr lang="zh-CN" altLang="en-US" sz="2000" dirty="0">
                <a:latin typeface="华文黑体"/>
                <a:ea typeface="华文黑体"/>
              </a:rPr>
              <a:t>他们就</a:t>
            </a:r>
            <a:r>
              <a:rPr lang="zh-CN" altLang="en-US" sz="2000" dirty="0" smtClean="0">
                <a:latin typeface="华文黑体"/>
                <a:ea typeface="华文黑体"/>
              </a:rPr>
              <a:t>是在进</a:t>
            </a:r>
            <a:r>
              <a:rPr lang="zh-CN" altLang="en-US" sz="2000" dirty="0">
                <a:latin typeface="华文黑体"/>
                <a:ea typeface="华文黑体"/>
              </a:rPr>
              <a:t>行“市场营销”</a:t>
            </a:r>
            <a:r>
              <a:rPr lang="en-US" altLang="zh-CN" sz="2000" dirty="0">
                <a:latin typeface="华文黑体"/>
                <a:ea typeface="华文黑体"/>
              </a:rPr>
              <a:t>,</a:t>
            </a:r>
            <a:r>
              <a:rPr lang="zh-CN" altLang="en-US" sz="2000" dirty="0">
                <a:latin typeface="华文黑体"/>
                <a:ea typeface="华文黑体"/>
              </a:rPr>
              <a:t>而当企业采购人员需要设法找到销售商并争取较好的交易条件时</a:t>
            </a:r>
            <a:r>
              <a:rPr lang="en-US" altLang="zh-CN" sz="2000" dirty="0">
                <a:latin typeface="华文黑体"/>
                <a:ea typeface="华文黑体"/>
              </a:rPr>
              <a:t>,</a:t>
            </a:r>
            <a:r>
              <a:rPr lang="zh-CN" altLang="en-US" sz="2000" dirty="0" smtClean="0">
                <a:latin typeface="华文黑体"/>
                <a:ea typeface="华文黑体"/>
              </a:rPr>
              <a:t>他们就是在做</a:t>
            </a:r>
            <a:r>
              <a:rPr lang="zh-CN" altLang="en-US" sz="2000" dirty="0">
                <a:latin typeface="华文黑体"/>
                <a:ea typeface="华文黑体"/>
              </a:rPr>
              <a:t>“市场营销”</a:t>
            </a:r>
            <a:r>
              <a:rPr lang="en-US" altLang="zh-CN" sz="2000" dirty="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1744252189"/>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flipV="1">
            <a:off x="2" y="16933"/>
            <a:ext cx="9463311" cy="5359400"/>
          </a:xfrm>
          <a:prstGeom prst="rect">
            <a:avLst/>
          </a:prstGeom>
        </p:spPr>
      </p:pic>
      <p:pic>
        <p:nvPicPr>
          <p:cNvPr id="6" name="图片占位符 2"/>
          <p:cNvPicPr>
            <a:picLocks noChangeAspect="1"/>
          </p:cNvPicPr>
          <p:nvPr/>
        </p:nvPicPr>
        <p:blipFill>
          <a:blip r:embed="rId4" cstate="screen">
            <a:grayscl/>
            <a:extLst>
              <a:ext uri="{28A0092B-C50C-407E-A947-70E740481C1C}">
                <a14:useLocalDpi xmlns:a14="http://schemas.microsoft.com/office/drawing/2010/main"/>
              </a:ext>
            </a:extLst>
          </a:blip>
          <a:stretch>
            <a:fillRect/>
          </a:stretch>
        </p:blipFill>
        <p:spPr>
          <a:xfrm>
            <a:off x="1763157" y="1379557"/>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7" name="矩形 6"/>
          <p:cNvSpPr/>
          <p:nvPr/>
        </p:nvSpPr>
        <p:spPr>
          <a:xfrm>
            <a:off x="4408903" y="2358535"/>
            <a:ext cx="1941557" cy="584776"/>
          </a:xfrm>
          <a:prstGeom prst="rect">
            <a:avLst/>
          </a:prstGeom>
        </p:spPr>
        <p:txBody>
          <a:bodyPr wrap="none">
            <a:spAutoFit/>
          </a:bodyPr>
          <a:lstStyle/>
          <a:p>
            <a:r>
              <a:rPr lang="zh-CN" altLang="en-US" sz="3200" b="1" spc="300" dirty="0" smtClean="0">
                <a:solidFill>
                  <a:srgbClr val="17695D"/>
                </a:solidFill>
                <a:latin typeface="华文黑体"/>
                <a:ea typeface="华文黑体"/>
                <a:cs typeface="Source Sans Pro ExtraLight"/>
              </a:rPr>
              <a:t>营销管理</a:t>
            </a:r>
            <a:endParaRPr lang="en-US" altLang="zh-CN" sz="3200" b="1" spc="300" dirty="0">
              <a:solidFill>
                <a:srgbClr val="17695D"/>
              </a:solidFill>
              <a:latin typeface="华文黑体"/>
              <a:ea typeface="华文黑体"/>
              <a:cs typeface="Source Sans Pro ExtraLight"/>
            </a:endParaRPr>
          </a:p>
        </p:txBody>
      </p:sp>
      <p:sp>
        <p:nvSpPr>
          <p:cNvPr id="8" name="矩形 7"/>
          <p:cNvSpPr/>
          <p:nvPr/>
        </p:nvSpPr>
        <p:spPr>
          <a:xfrm>
            <a:off x="4587942" y="1654323"/>
            <a:ext cx="1415772" cy="584776"/>
          </a:xfrm>
          <a:prstGeom prst="rect">
            <a:avLst/>
          </a:prstGeom>
        </p:spPr>
        <p:txBody>
          <a:bodyPr wrap="none">
            <a:spAutoFit/>
          </a:bodyPr>
          <a:lstStyle/>
          <a:p>
            <a:r>
              <a:rPr lang="zh-CN" altLang="en-US" sz="3200" b="1" dirty="0" smtClean="0">
                <a:solidFill>
                  <a:srgbClr val="17695D"/>
                </a:solidFill>
                <a:latin typeface="华文黑体"/>
                <a:ea typeface="华文黑体"/>
              </a:rPr>
              <a:t>第二节</a:t>
            </a:r>
            <a:endParaRPr lang="en-US" altLang="zh-CN" sz="3200" b="1" spc="300" dirty="0">
              <a:solidFill>
                <a:srgbClr val="17695D"/>
              </a:solidFill>
              <a:latin typeface="华文黑体"/>
              <a:ea typeface="华文黑体"/>
              <a:cs typeface="Source Sans Pro ExtraLight"/>
            </a:endParaRPr>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65000" fill="hold" nodeType="withEffect" p14:presetBounceEnd="58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8000">
                                          <p:cBhvr additive="base">
                                            <p:cTn id="7" dur="1500" fill="hold"/>
                                            <p:tgtEl>
                                              <p:spTgt spid="6"/>
                                            </p:tgtEl>
                                            <p:attrNameLst>
                                              <p:attrName>ppt_x</p:attrName>
                                            </p:attrNameLst>
                                          </p:cBhvr>
                                          <p:tavLst>
                                            <p:tav tm="0">
                                              <p:val>
                                                <p:strVal val="#ppt_x"/>
                                              </p:val>
                                            </p:tav>
                                            <p:tav tm="100000">
                                              <p:val>
                                                <p:strVal val="#ppt_x"/>
                                              </p:val>
                                            </p:tav>
                                          </p:tavLst>
                                        </p:anim>
                                        <p:anim calcmode="lin" valueType="num" p14:bounceEnd="58000">
                                          <p:cBhvr additive="base">
                                            <p:cTn id="8" dur="1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65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ppt_x"/>
                                              </p:val>
                                            </p:tav>
                                            <p:tav tm="100000">
                                              <p:val>
                                                <p:strVal val="#ppt_x"/>
                                              </p:val>
                                            </p:tav>
                                          </p:tavLst>
                                        </p:anim>
                                        <p:anim calcmode="lin" valueType="num">
                                          <p:cBhvr additive="base">
                                            <p:cTn id="8" dur="1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0"/>
            <a:ext cx="1826141" cy="584776"/>
          </a:xfrm>
          <a:prstGeom prst="rect">
            <a:avLst/>
          </a:prstGeom>
        </p:spPr>
        <p:txBody>
          <a:bodyPr wrap="none">
            <a:spAutoFit/>
          </a:bodyPr>
          <a:lstStyle/>
          <a:p>
            <a:r>
              <a:rPr lang="zh-CN" altLang="en-US" sz="3200" dirty="0" smtClean="0">
                <a:solidFill>
                  <a:srgbClr val="17695D"/>
                </a:solidFill>
                <a:latin typeface="华文黑体"/>
                <a:ea typeface="华文黑体"/>
              </a:rPr>
              <a:t>营销管理</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24932" y="691951"/>
            <a:ext cx="8246534" cy="1569660"/>
          </a:xfrm>
          <a:prstGeom prst="rect">
            <a:avLst/>
          </a:prstGeom>
          <a:noFill/>
        </p:spPr>
        <p:txBody>
          <a:bodyPr wrap="square" rtlCol="0">
            <a:spAutoFit/>
          </a:bodyPr>
          <a:lstStyle/>
          <a:p>
            <a:pPr indent="627063"/>
            <a:r>
              <a:rPr lang="zh-CN" altLang="en-US" sz="2400" dirty="0">
                <a:latin typeface="华文黑体"/>
                <a:ea typeface="华文黑体"/>
              </a:rPr>
              <a:t>营销管理的定义是为实现组织目标对旨在建立、加深和维持与目标购买者之间有益的</a:t>
            </a:r>
          </a:p>
          <a:p>
            <a:pPr indent="627063"/>
            <a:r>
              <a:rPr lang="zh-CN" altLang="en-US" sz="2400" dirty="0">
                <a:latin typeface="华文黑体"/>
                <a:ea typeface="华文黑体"/>
              </a:rPr>
              <a:t>交换关系的设计方案所做的分析、计划、实施及控制</a:t>
            </a:r>
            <a:r>
              <a:rPr lang="en-US" altLang="zh-CN" sz="2400" dirty="0">
                <a:latin typeface="华文黑体"/>
                <a:ea typeface="华文黑体"/>
              </a:rPr>
              <a:t>.</a:t>
            </a:r>
            <a:r>
              <a:rPr lang="zh-CN" altLang="en-US" sz="2400" dirty="0">
                <a:latin typeface="华文黑体"/>
                <a:ea typeface="华文黑体"/>
              </a:rPr>
              <a:t>因此</a:t>
            </a:r>
            <a:r>
              <a:rPr lang="en-US" altLang="zh-CN" sz="2400" dirty="0">
                <a:latin typeface="华文黑体"/>
                <a:ea typeface="华文黑体"/>
              </a:rPr>
              <a:t>,</a:t>
            </a:r>
            <a:r>
              <a:rPr lang="zh-CN" altLang="en-US" sz="2400" dirty="0">
                <a:latin typeface="华文黑体"/>
                <a:ea typeface="华文黑体"/>
              </a:rPr>
              <a:t>营销管理涉及管理需求</a:t>
            </a:r>
            <a:r>
              <a:rPr lang="en-US" altLang="zh-CN" sz="2400" dirty="0">
                <a:latin typeface="华文黑体"/>
                <a:ea typeface="华文黑体"/>
              </a:rPr>
              <a:t>,</a:t>
            </a:r>
            <a:r>
              <a:rPr lang="zh-CN" altLang="en-US" sz="2400" dirty="0" smtClean="0">
                <a:latin typeface="华文黑体"/>
                <a:ea typeface="华文黑体"/>
              </a:rPr>
              <a:t>管理需求又会涉及管理顾客关</a:t>
            </a:r>
            <a:r>
              <a:rPr lang="zh-CN" altLang="en-US" sz="2400" dirty="0">
                <a:latin typeface="华文黑体"/>
                <a:ea typeface="华文黑体"/>
              </a:rPr>
              <a:t>系</a:t>
            </a:r>
            <a:r>
              <a:rPr lang="en-US" altLang="zh-CN" sz="2400" dirty="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95858248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791239" y="314611"/>
            <a:ext cx="7520007" cy="769441"/>
          </a:xfrm>
          <a:prstGeom prst="rect">
            <a:avLst/>
          </a:prstGeom>
        </p:spPr>
        <p:txBody>
          <a:bodyPr wrap="none">
            <a:spAutoFit/>
          </a:bodyPr>
          <a:lstStyle/>
          <a:p>
            <a:r>
              <a:rPr lang="zh-CN" altLang="en-US" sz="4400" b="1" dirty="0" smtClean="0">
                <a:solidFill>
                  <a:srgbClr val="17695D"/>
                </a:solidFill>
                <a:latin typeface="微软雅黑" pitchFamily="34" charset="-122"/>
                <a:ea typeface="微软雅黑" pitchFamily="34" charset="-122"/>
              </a:rPr>
              <a:t>市场营销在组织</a:t>
            </a:r>
            <a:r>
              <a:rPr lang="zh-CN" altLang="en-US" sz="4400" b="1" dirty="0">
                <a:solidFill>
                  <a:srgbClr val="17695D"/>
                </a:solidFill>
                <a:latin typeface="微软雅黑" pitchFamily="34" charset="-122"/>
                <a:ea typeface="微软雅黑" pitchFamily="34" charset="-122"/>
              </a:rPr>
              <a:t>社会中的作用</a:t>
            </a:r>
          </a:p>
        </p:txBody>
      </p:sp>
      <p:sp>
        <p:nvSpPr>
          <p:cNvPr id="32" name="椭圆 31"/>
          <p:cNvSpPr/>
          <p:nvPr/>
        </p:nvSpPr>
        <p:spPr bwMode="auto">
          <a:xfrm>
            <a:off x="1281525" y="1959355"/>
            <a:ext cx="2179264" cy="2179264"/>
          </a:xfrm>
          <a:prstGeom prst="ellipse">
            <a:avLst/>
          </a:prstGeom>
          <a:solidFill>
            <a:srgbClr val="45C1A4"/>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dirty="0">
              <a:latin typeface="微软雅黑" panose="020B0503020204020204" pitchFamily="34" charset="-122"/>
              <a:ea typeface="微软雅黑" panose="020B0503020204020204" pitchFamily="34" charset="-122"/>
            </a:endParaRPr>
          </a:p>
        </p:txBody>
      </p:sp>
      <p:sp>
        <p:nvSpPr>
          <p:cNvPr id="33" name="TextBox 3"/>
          <p:cNvSpPr txBox="1"/>
          <p:nvPr/>
        </p:nvSpPr>
        <p:spPr>
          <a:xfrm>
            <a:off x="4288398" y="1453305"/>
            <a:ext cx="2326278"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市场营销概述</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35" name="TextBox 5"/>
          <p:cNvSpPr txBox="1"/>
          <p:nvPr/>
        </p:nvSpPr>
        <p:spPr>
          <a:xfrm>
            <a:off x="4288398" y="2301750"/>
            <a:ext cx="1710725"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营销管理</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37" name="TextBox 7"/>
          <p:cNvSpPr txBox="1"/>
          <p:nvPr/>
        </p:nvSpPr>
        <p:spPr>
          <a:xfrm>
            <a:off x="4288398" y="3185630"/>
            <a:ext cx="2326278" cy="461665"/>
          </a:xfrm>
          <a:prstGeom prst="rect">
            <a:avLst/>
          </a:prstGeom>
          <a:noFill/>
        </p:spPr>
        <p:txBody>
          <a:bodyPr wrap="none" rtlCol="0">
            <a:spAutoFit/>
          </a:bodyPr>
          <a:lstStyle/>
          <a:p>
            <a:r>
              <a:rPr lang="en-US" altLang="zh-CN" sz="2400" b="1" dirty="0" smtClean="0">
                <a:solidFill>
                  <a:srgbClr val="17695D"/>
                </a:solidFill>
                <a:latin typeface="微软雅黑" panose="020B0503020204020204" pitchFamily="34" charset="-122"/>
                <a:ea typeface="微软雅黑" panose="020B0503020204020204" pitchFamily="34" charset="-122"/>
              </a:rPr>
              <a:t>■ </a:t>
            </a:r>
            <a:r>
              <a:rPr lang="zh-CN" altLang="en-US" sz="2400" b="1" dirty="0" smtClean="0">
                <a:solidFill>
                  <a:srgbClr val="17695D"/>
                </a:solidFill>
                <a:latin typeface="微软雅黑" panose="020B0503020204020204" pitchFamily="34" charset="-122"/>
                <a:ea typeface="微软雅黑" panose="020B0503020204020204" pitchFamily="34" charset="-122"/>
              </a:rPr>
              <a:t>营销管理观念</a:t>
            </a:r>
            <a:endParaRPr lang="zh-CN" altLang="en-US" sz="2400" b="1" dirty="0">
              <a:solidFill>
                <a:srgbClr val="17695D"/>
              </a:solidFill>
              <a:latin typeface="微软雅黑" panose="020B0503020204020204" pitchFamily="34" charset="-122"/>
              <a:ea typeface="微软雅黑" panose="020B0503020204020204" pitchFamily="34" charset="-122"/>
            </a:endParaRPr>
          </a:p>
        </p:txBody>
      </p:sp>
      <p:sp>
        <p:nvSpPr>
          <p:cNvPr id="41" name="TextBox 11"/>
          <p:cNvSpPr txBox="1"/>
          <p:nvPr/>
        </p:nvSpPr>
        <p:spPr>
          <a:xfrm>
            <a:off x="1388534" y="2484853"/>
            <a:ext cx="1885827" cy="1077218"/>
          </a:xfrm>
          <a:prstGeom prst="rect">
            <a:avLst/>
          </a:prstGeom>
          <a:noFill/>
        </p:spPr>
        <p:txBody>
          <a:bodyPr wrap="square" rtlCol="0">
            <a:spAutoFit/>
          </a:bodyPr>
          <a:lstStyle/>
          <a:p>
            <a:pPr algn="ctr"/>
            <a:r>
              <a:rPr lang="zh-CN" altLang="en-US" sz="3200" dirty="0" smtClean="0">
                <a:solidFill>
                  <a:srgbClr val="F8F8F8"/>
                </a:solidFill>
                <a:latin typeface="微软雅黑" panose="020B0503020204020204" pitchFamily="34" charset="-122"/>
                <a:ea typeface="微软雅黑" panose="020B0503020204020204" pitchFamily="34" charset="-122"/>
              </a:rPr>
              <a:t>市场营销的作用</a:t>
            </a:r>
            <a:endParaRPr lang="zh-CN" altLang="en-US" sz="3200" dirty="0">
              <a:solidFill>
                <a:srgbClr val="F8F8F8"/>
              </a:solidFill>
              <a:latin typeface="微软雅黑" panose="020B0503020204020204" pitchFamily="34" charset="-122"/>
              <a:ea typeface="微软雅黑" panose="020B0503020204020204" pitchFamily="34" charset="-122"/>
            </a:endParaRPr>
          </a:p>
        </p:txBody>
      </p:sp>
      <p:grpSp>
        <p:nvGrpSpPr>
          <p:cNvPr id="42" name="组合 41"/>
          <p:cNvGrpSpPr/>
          <p:nvPr/>
        </p:nvGrpSpPr>
        <p:grpSpPr>
          <a:xfrm>
            <a:off x="2371159" y="1497445"/>
            <a:ext cx="637833" cy="637833"/>
            <a:chOff x="2505666" y="1765071"/>
            <a:chExt cx="864096" cy="864096"/>
          </a:xfrm>
        </p:grpSpPr>
        <p:sp>
          <p:nvSpPr>
            <p:cNvPr id="43" name="椭圆 42"/>
            <p:cNvSpPr/>
            <p:nvPr/>
          </p:nvSpPr>
          <p:spPr bwMode="auto">
            <a:xfrm>
              <a:off x="2505666" y="1765071"/>
              <a:ext cx="864096" cy="864096"/>
            </a:xfrm>
            <a:prstGeom prst="ellipse">
              <a:avLst/>
            </a:prstGeom>
            <a:solidFill>
              <a:srgbClr val="92D050"/>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44" name="TextBox 14"/>
            <p:cNvSpPr txBox="1"/>
            <p:nvPr/>
          </p:nvSpPr>
          <p:spPr>
            <a:xfrm>
              <a:off x="2563333" y="18452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01</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3154102" y="2130810"/>
            <a:ext cx="637833" cy="637833"/>
            <a:chOff x="3405766" y="2600174"/>
            <a:chExt cx="864096" cy="864096"/>
          </a:xfrm>
        </p:grpSpPr>
        <p:sp>
          <p:nvSpPr>
            <p:cNvPr id="46" name="椭圆 45"/>
            <p:cNvSpPr/>
            <p:nvPr/>
          </p:nvSpPr>
          <p:spPr bwMode="auto">
            <a:xfrm>
              <a:off x="3405766" y="2600174"/>
              <a:ext cx="864096" cy="864096"/>
            </a:xfrm>
            <a:prstGeom prst="ellipse">
              <a:avLst/>
            </a:prstGeom>
            <a:solidFill>
              <a:srgbClr val="0E7FB7"/>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47" name="TextBox 17"/>
            <p:cNvSpPr txBox="1"/>
            <p:nvPr/>
          </p:nvSpPr>
          <p:spPr>
            <a:xfrm>
              <a:off x="3452332" y="270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02</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3174123" y="3040733"/>
            <a:ext cx="637833" cy="637833"/>
            <a:chOff x="3593471" y="3855820"/>
            <a:chExt cx="864096" cy="864096"/>
          </a:xfrm>
        </p:grpSpPr>
        <p:sp>
          <p:nvSpPr>
            <p:cNvPr id="49" name="椭圆 48"/>
            <p:cNvSpPr/>
            <p:nvPr/>
          </p:nvSpPr>
          <p:spPr bwMode="auto">
            <a:xfrm>
              <a:off x="3593471" y="3855820"/>
              <a:ext cx="864096" cy="864096"/>
            </a:xfrm>
            <a:prstGeom prst="ellipse">
              <a:avLst/>
            </a:prstGeom>
            <a:solidFill>
              <a:srgbClr val="B9D51F"/>
            </a:solidFill>
            <a:ln w="9525" cap="flat" cmpd="sng" algn="ctr">
              <a:noFill/>
              <a:prstDash val="solid"/>
              <a:round/>
              <a:headEnd type="none" w="med" len="med"/>
              <a:tailEnd type="none" w="med" len="med"/>
            </a:ln>
            <a:effectLst/>
          </p:spPr>
          <p:txBody>
            <a:bodyPr vert="horz" wrap="square" lIns="67497" tIns="33748" rIns="67497" bIns="33748" numCol="1" rtlCol="0" anchor="t" anchorCtr="0" compatLnSpc="1"/>
            <a:lstStyle/>
            <a:p>
              <a:pPr defTabSz="675005"/>
              <a:endParaRPr lang="zh-CN" altLang="en-US" sz="1330">
                <a:latin typeface="微软雅黑" panose="020B0503020204020204" pitchFamily="34" charset="-122"/>
                <a:ea typeface="微软雅黑" panose="020B0503020204020204" pitchFamily="34" charset="-122"/>
              </a:endParaRPr>
            </a:p>
          </p:txBody>
        </p:sp>
        <p:sp>
          <p:nvSpPr>
            <p:cNvPr id="50" name="TextBox 20"/>
            <p:cNvSpPr txBox="1"/>
            <p:nvPr/>
          </p:nvSpPr>
          <p:spPr>
            <a:xfrm>
              <a:off x="3655533" y="3978804"/>
              <a:ext cx="793086" cy="679206"/>
            </a:xfrm>
            <a:prstGeom prst="rect">
              <a:avLst/>
            </a:prstGeom>
            <a:noFill/>
          </p:spPr>
          <p:txBody>
            <a:bodyPr wrap="none" rtlCol="0">
              <a:spAutoFit/>
            </a:bodyPr>
            <a:lstStyle/>
            <a:p>
              <a:r>
                <a:rPr lang="en-US" altLang="zh-CN" sz="2660" dirty="0">
                  <a:solidFill>
                    <a:srgbClr val="F8F8F8"/>
                  </a:solidFill>
                  <a:latin typeface="微软雅黑" panose="020B0503020204020204" pitchFamily="34" charset="-122"/>
                  <a:ea typeface="微软雅黑" panose="020B0503020204020204" pitchFamily="34" charset="-122"/>
                </a:rPr>
                <a:t>03</a:t>
              </a:r>
              <a:endParaRPr lang="zh-CN" altLang="en-US" sz="2660" dirty="0">
                <a:solidFill>
                  <a:srgbClr val="F8F8F8"/>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8982793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childTnLst>
                          </p:cTn>
                        </p:par>
                        <p:par>
                          <p:cTn id="15" fill="hold">
                            <p:stCondLst>
                              <p:cond delay="500"/>
                            </p:stCondLst>
                            <p:childTnLst>
                              <p:par>
                                <p:cTn id="16" presetID="52" presetClass="entr" presetSubtype="0" fill="hold" nodeType="afterEffect">
                                  <p:stCondLst>
                                    <p:cond delay="0"/>
                                  </p:stCondLst>
                                  <p:childTnLst>
                                    <p:set>
                                      <p:cBhvr>
                                        <p:cTn id="17" dur="1" fill="hold">
                                          <p:stCondLst>
                                            <p:cond delay="0"/>
                                          </p:stCondLst>
                                        </p:cTn>
                                        <p:tgtEl>
                                          <p:spTgt spid="42"/>
                                        </p:tgtEl>
                                        <p:attrNameLst>
                                          <p:attrName>style.visibility</p:attrName>
                                        </p:attrNameLst>
                                      </p:cBhvr>
                                      <p:to>
                                        <p:strVal val="visible"/>
                                      </p:to>
                                    </p:set>
                                    <p:animScale>
                                      <p:cBhvr>
                                        <p:cTn id="18"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2"/>
                                        </p:tgtEl>
                                        <p:attrNameLst>
                                          <p:attrName>ppt_x</p:attrName>
                                          <p:attrName>ppt_y</p:attrName>
                                        </p:attrNameLst>
                                      </p:cBhvr>
                                    </p:animMotion>
                                    <p:animEffect transition="in" filter="fade">
                                      <p:cBhvr>
                                        <p:cTn id="20" dur="1000"/>
                                        <p:tgtEl>
                                          <p:spTgt spid="42"/>
                                        </p:tgtEl>
                                      </p:cBhvr>
                                    </p:animEffect>
                                  </p:childTnLst>
                                </p:cTn>
                              </p:par>
                              <p:par>
                                <p:cTn id="21" presetID="52" presetClass="entr" presetSubtype="0" fill="hold" nodeType="withEffect">
                                  <p:stCondLst>
                                    <p:cond delay="200"/>
                                  </p:stCondLst>
                                  <p:childTnLst>
                                    <p:set>
                                      <p:cBhvr>
                                        <p:cTn id="22" dur="1" fill="hold">
                                          <p:stCondLst>
                                            <p:cond delay="0"/>
                                          </p:stCondLst>
                                        </p:cTn>
                                        <p:tgtEl>
                                          <p:spTgt spid="45"/>
                                        </p:tgtEl>
                                        <p:attrNameLst>
                                          <p:attrName>style.visibility</p:attrName>
                                        </p:attrNameLst>
                                      </p:cBhvr>
                                      <p:to>
                                        <p:strVal val="visible"/>
                                      </p:to>
                                    </p:set>
                                    <p:animScale>
                                      <p:cBhvr>
                                        <p:cTn id="23"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45"/>
                                        </p:tgtEl>
                                        <p:attrNameLst>
                                          <p:attrName>ppt_x</p:attrName>
                                          <p:attrName>ppt_y</p:attrName>
                                        </p:attrNameLst>
                                      </p:cBhvr>
                                    </p:animMotion>
                                    <p:animEffect transition="in" filter="fade">
                                      <p:cBhvr>
                                        <p:cTn id="25" dur="1000"/>
                                        <p:tgtEl>
                                          <p:spTgt spid="45"/>
                                        </p:tgtEl>
                                      </p:cBhvr>
                                    </p:animEffect>
                                  </p:childTnLst>
                                </p:cTn>
                              </p:par>
                              <p:par>
                                <p:cTn id="26" presetID="52" presetClass="entr" presetSubtype="0" fill="hold" nodeType="withEffect">
                                  <p:stCondLst>
                                    <p:cond delay="400"/>
                                  </p:stCondLst>
                                  <p:childTnLst>
                                    <p:set>
                                      <p:cBhvr>
                                        <p:cTn id="27" dur="1" fill="hold">
                                          <p:stCondLst>
                                            <p:cond delay="0"/>
                                          </p:stCondLst>
                                        </p:cTn>
                                        <p:tgtEl>
                                          <p:spTgt spid="48"/>
                                        </p:tgtEl>
                                        <p:attrNameLst>
                                          <p:attrName>style.visibility</p:attrName>
                                        </p:attrNameLst>
                                      </p:cBhvr>
                                      <p:to>
                                        <p:strVal val="visible"/>
                                      </p:to>
                                    </p:set>
                                    <p:animScale>
                                      <p:cBhvr>
                                        <p:cTn id="28" dur="1000" decel="50000" fill="hold">
                                          <p:stCondLst>
                                            <p:cond delay="0"/>
                                          </p:stCondLst>
                                        </p:cTn>
                                        <p:tgtEl>
                                          <p:spTgt spid="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48"/>
                                        </p:tgtEl>
                                        <p:attrNameLst>
                                          <p:attrName>ppt_x</p:attrName>
                                          <p:attrName>ppt_y</p:attrName>
                                        </p:attrNameLst>
                                      </p:cBhvr>
                                    </p:animMotion>
                                    <p:animEffect transition="in" filter="fade">
                                      <p:cBhvr>
                                        <p:cTn id="30" dur="1000"/>
                                        <p:tgtEl>
                                          <p:spTgt spid="48"/>
                                        </p:tgtEl>
                                      </p:cBhvr>
                                    </p:animEffect>
                                  </p:childTnLst>
                                </p:cTn>
                              </p:par>
                            </p:childTnLst>
                          </p:cTn>
                        </p:par>
                        <p:par>
                          <p:cTn id="31" fill="hold">
                            <p:stCondLst>
                              <p:cond delay="1900"/>
                            </p:stCondLst>
                            <p:childTnLst>
                              <p:par>
                                <p:cTn id="32" presetID="2" presetClass="entr" presetSubtype="6"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additive="base">
                                        <p:cTn id="34" dur="500" fill="hold"/>
                                        <p:tgtEl>
                                          <p:spTgt spid="33"/>
                                        </p:tgtEl>
                                        <p:attrNameLst>
                                          <p:attrName>ppt_x</p:attrName>
                                        </p:attrNameLst>
                                      </p:cBhvr>
                                      <p:tavLst>
                                        <p:tav tm="0">
                                          <p:val>
                                            <p:strVal val="1+#ppt_w/2"/>
                                          </p:val>
                                        </p:tav>
                                        <p:tav tm="100000">
                                          <p:val>
                                            <p:strVal val="#ppt_x"/>
                                          </p:val>
                                        </p:tav>
                                      </p:tavLst>
                                    </p:anim>
                                    <p:anim calcmode="lin" valueType="num">
                                      <p:cBhvr additive="base">
                                        <p:cTn id="35" dur="500" fill="hold"/>
                                        <p:tgtEl>
                                          <p:spTgt spid="33"/>
                                        </p:tgtEl>
                                        <p:attrNameLst>
                                          <p:attrName>ppt_y</p:attrName>
                                        </p:attrNameLst>
                                      </p:cBhvr>
                                      <p:tavLst>
                                        <p:tav tm="0">
                                          <p:val>
                                            <p:strVal val="1+#ppt_h/2"/>
                                          </p:val>
                                        </p:tav>
                                        <p:tav tm="100000">
                                          <p:val>
                                            <p:strVal val="#ppt_y"/>
                                          </p:val>
                                        </p:tav>
                                      </p:tavLst>
                                    </p:anim>
                                  </p:childTnLst>
                                </p:cTn>
                              </p:par>
                            </p:childTnLst>
                          </p:cTn>
                        </p:par>
                        <p:par>
                          <p:cTn id="36" fill="hold">
                            <p:stCondLst>
                              <p:cond delay="2400"/>
                            </p:stCondLst>
                            <p:childTnLst>
                              <p:par>
                                <p:cTn id="37" presetID="2" presetClass="entr" presetSubtype="6"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500" fill="hold"/>
                                        <p:tgtEl>
                                          <p:spTgt spid="35"/>
                                        </p:tgtEl>
                                        <p:attrNameLst>
                                          <p:attrName>ppt_x</p:attrName>
                                        </p:attrNameLst>
                                      </p:cBhvr>
                                      <p:tavLst>
                                        <p:tav tm="0">
                                          <p:val>
                                            <p:strVal val="1+#ppt_w/2"/>
                                          </p:val>
                                        </p:tav>
                                        <p:tav tm="100000">
                                          <p:val>
                                            <p:strVal val="#ppt_x"/>
                                          </p:val>
                                        </p:tav>
                                      </p:tavLst>
                                    </p:anim>
                                    <p:anim calcmode="lin" valueType="num">
                                      <p:cBhvr additive="base">
                                        <p:cTn id="40" dur="500" fill="hold"/>
                                        <p:tgtEl>
                                          <p:spTgt spid="35"/>
                                        </p:tgtEl>
                                        <p:attrNameLst>
                                          <p:attrName>ppt_y</p:attrName>
                                        </p:attrNameLst>
                                      </p:cBhvr>
                                      <p:tavLst>
                                        <p:tav tm="0">
                                          <p:val>
                                            <p:strVal val="1+#ppt_h/2"/>
                                          </p:val>
                                        </p:tav>
                                        <p:tav tm="100000">
                                          <p:val>
                                            <p:strVal val="#ppt_y"/>
                                          </p:val>
                                        </p:tav>
                                      </p:tavLst>
                                    </p:anim>
                                  </p:childTnLst>
                                </p:cTn>
                              </p:par>
                            </p:childTnLst>
                          </p:cTn>
                        </p:par>
                        <p:par>
                          <p:cTn id="41" fill="hold">
                            <p:stCondLst>
                              <p:cond delay="2900"/>
                            </p:stCondLst>
                            <p:childTnLst>
                              <p:par>
                                <p:cTn id="42" presetID="2" presetClass="entr" presetSubtype="6"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fill="hold"/>
                                        <p:tgtEl>
                                          <p:spTgt spid="37"/>
                                        </p:tgtEl>
                                        <p:attrNameLst>
                                          <p:attrName>ppt_x</p:attrName>
                                        </p:attrNameLst>
                                      </p:cBhvr>
                                      <p:tavLst>
                                        <p:tav tm="0">
                                          <p:val>
                                            <p:strVal val="1+#ppt_w/2"/>
                                          </p:val>
                                        </p:tav>
                                        <p:tav tm="100000">
                                          <p:val>
                                            <p:strVal val="#ppt_x"/>
                                          </p:val>
                                        </p:tav>
                                      </p:tavLst>
                                    </p:anim>
                                    <p:anim calcmode="lin" valueType="num">
                                      <p:cBhvr additive="base">
                                        <p:cTn id="45"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5" grpId="0"/>
      <p:bldP spid="37" grpId="0"/>
      <p:bldP spid="4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0"/>
            <a:ext cx="1826141" cy="584776"/>
          </a:xfrm>
          <a:prstGeom prst="rect">
            <a:avLst/>
          </a:prstGeom>
        </p:spPr>
        <p:txBody>
          <a:bodyPr wrap="none">
            <a:spAutoFit/>
          </a:bodyPr>
          <a:lstStyle/>
          <a:p>
            <a:r>
              <a:rPr lang="zh-CN" altLang="en-US" sz="3200" dirty="0" smtClean="0">
                <a:solidFill>
                  <a:srgbClr val="17695D"/>
                </a:solidFill>
                <a:latin typeface="华文黑体"/>
                <a:ea typeface="华文黑体"/>
              </a:rPr>
              <a:t>营销管理</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24932" y="607286"/>
            <a:ext cx="8246534" cy="4462760"/>
          </a:xfrm>
          <a:prstGeom prst="rect">
            <a:avLst/>
          </a:prstGeom>
          <a:noFill/>
        </p:spPr>
        <p:txBody>
          <a:bodyPr wrap="square" rtlCol="0">
            <a:spAutoFit/>
          </a:bodyPr>
          <a:lstStyle/>
          <a:p>
            <a:r>
              <a:rPr lang="zh-CN" altLang="en-US" sz="2400" dirty="0" smtClean="0">
                <a:latin typeface="华文黑体"/>
                <a:ea typeface="华文黑体"/>
              </a:rPr>
              <a:t>一</a:t>
            </a:r>
            <a:r>
              <a:rPr lang="zh-CN" altLang="en-US" sz="2400" dirty="0">
                <a:latin typeface="华文黑体"/>
                <a:ea typeface="华文黑体"/>
              </a:rPr>
              <a:t>、管理需求</a:t>
            </a:r>
          </a:p>
          <a:p>
            <a:pPr indent="439738"/>
            <a:r>
              <a:rPr lang="zh-CN" altLang="en-US" sz="2000" dirty="0">
                <a:latin typeface="华文黑体"/>
                <a:ea typeface="华文黑体"/>
              </a:rPr>
              <a:t>需求具有多样性</a:t>
            </a:r>
            <a:r>
              <a:rPr lang="en-US" altLang="zh-CN" sz="2000" dirty="0">
                <a:latin typeface="华文黑体"/>
                <a:ea typeface="华文黑体"/>
              </a:rPr>
              <a:t>,</a:t>
            </a:r>
            <a:r>
              <a:rPr lang="zh-CN" altLang="en-US" sz="2000" dirty="0">
                <a:latin typeface="华文黑体"/>
                <a:ea typeface="华文黑体"/>
              </a:rPr>
              <a:t>主要包括以下几种</a:t>
            </a:r>
            <a:r>
              <a:rPr lang="en-US" altLang="zh-CN" sz="2000" dirty="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负需求</a:t>
            </a:r>
            <a:r>
              <a:rPr lang="en-US" altLang="zh-CN" sz="2000" dirty="0">
                <a:latin typeface="华文黑体"/>
                <a:ea typeface="华文黑体"/>
              </a:rPr>
              <a:t>:</a:t>
            </a:r>
            <a:r>
              <a:rPr lang="zh-CN" altLang="en-US" sz="2000" dirty="0">
                <a:latin typeface="华文黑体"/>
                <a:ea typeface="华文黑体"/>
              </a:rPr>
              <a:t>大部分顾客不喜欢该产品</a:t>
            </a:r>
            <a:r>
              <a:rPr lang="en-US" altLang="zh-CN" sz="2000" dirty="0">
                <a:latin typeface="华文黑体"/>
                <a:ea typeface="华文黑体"/>
              </a:rPr>
              <a:t>.</a:t>
            </a:r>
            <a:r>
              <a:rPr lang="zh-CN" altLang="en-US" sz="2000" dirty="0">
                <a:latin typeface="华文黑体"/>
                <a:ea typeface="华文黑体"/>
              </a:rPr>
              <a:t>对于这种负需求的营销对策就是要分析原因</a:t>
            </a:r>
            <a:r>
              <a:rPr lang="en-US" altLang="zh-CN" sz="2000" dirty="0" smtClean="0">
                <a:latin typeface="华文黑体"/>
                <a:ea typeface="华文黑体"/>
              </a:rPr>
              <a:t>,</a:t>
            </a:r>
            <a:r>
              <a:rPr lang="zh-CN" altLang="en-US" sz="2000" dirty="0" smtClean="0">
                <a:latin typeface="华文黑体"/>
                <a:ea typeface="华文黑体"/>
              </a:rPr>
              <a:t>采</a:t>
            </a:r>
            <a:r>
              <a:rPr lang="zh-CN" altLang="en-US" sz="2000" dirty="0">
                <a:latin typeface="华文黑体"/>
                <a:ea typeface="华文黑体"/>
              </a:rPr>
              <a:t>取重新设计、降价或者是促销等方式</a:t>
            </a:r>
            <a:r>
              <a:rPr lang="en-US" altLang="zh-CN" sz="2000" dirty="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无需求</a:t>
            </a:r>
            <a:r>
              <a:rPr lang="en-US" altLang="zh-CN" sz="2000" dirty="0">
                <a:latin typeface="华文黑体"/>
                <a:ea typeface="华文黑体"/>
              </a:rPr>
              <a:t>:</a:t>
            </a:r>
            <a:r>
              <a:rPr lang="zh-CN" altLang="en-US" sz="2000" dirty="0">
                <a:latin typeface="华文黑体"/>
                <a:ea typeface="华文黑体"/>
              </a:rPr>
              <a:t>顾客对产品根本不感兴趣</a:t>
            </a:r>
            <a:r>
              <a:rPr lang="en-US" altLang="zh-CN" sz="2000" dirty="0">
                <a:latin typeface="华文黑体"/>
                <a:ea typeface="华文黑体"/>
              </a:rPr>
              <a:t>.</a:t>
            </a:r>
            <a:r>
              <a:rPr lang="zh-CN" altLang="en-US" sz="2000" dirty="0">
                <a:latin typeface="华文黑体"/>
                <a:ea typeface="华文黑体"/>
              </a:rPr>
              <a:t>对于这种无需</a:t>
            </a:r>
            <a:r>
              <a:rPr lang="zh-CN" altLang="en-US" sz="2000" dirty="0" smtClean="0">
                <a:latin typeface="华文黑体"/>
                <a:ea typeface="华文黑体"/>
              </a:rPr>
              <a:t>求的营销对策就是要想办法把产品的功效同人们</a:t>
            </a:r>
            <a:r>
              <a:rPr lang="zh-CN" altLang="en-US" sz="2000" dirty="0">
                <a:latin typeface="华文黑体"/>
                <a:ea typeface="华文黑体"/>
              </a:rPr>
              <a:t>的需求结合起来</a:t>
            </a:r>
            <a:r>
              <a:rPr lang="en-US" altLang="zh-CN" sz="2000" dirty="0">
                <a:latin typeface="华文黑体"/>
                <a:ea typeface="华文黑体"/>
              </a:rPr>
              <a:t>,</a:t>
            </a:r>
            <a:r>
              <a:rPr lang="zh-CN" altLang="en-US" sz="2000" dirty="0">
                <a:latin typeface="华文黑体"/>
                <a:ea typeface="华文黑体"/>
              </a:rPr>
              <a:t>使这种无需求的产品对大家产生吸引力</a:t>
            </a:r>
            <a:r>
              <a:rPr lang="en-US" altLang="zh-CN" sz="2000" dirty="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潜在需求</a:t>
            </a:r>
            <a:r>
              <a:rPr lang="en-US" altLang="zh-CN" sz="2000" dirty="0">
                <a:latin typeface="华文黑体"/>
                <a:ea typeface="华文黑体"/>
              </a:rPr>
              <a:t>:</a:t>
            </a:r>
            <a:r>
              <a:rPr lang="zh-CN" altLang="en-US" sz="2000" dirty="0">
                <a:latin typeface="华文黑体"/>
                <a:ea typeface="华文黑体"/>
              </a:rPr>
              <a:t>消费者需求不能由现在的产品来满足</a:t>
            </a:r>
            <a:r>
              <a:rPr lang="en-US" altLang="zh-CN" sz="2000" dirty="0">
                <a:latin typeface="华文黑体"/>
                <a:ea typeface="华文黑体"/>
              </a:rPr>
              <a:t>.</a:t>
            </a:r>
            <a:r>
              <a:rPr lang="zh-CN" altLang="en-US" sz="2000" dirty="0">
                <a:latin typeface="华文黑体"/>
                <a:ea typeface="华文黑体"/>
              </a:rPr>
              <a:t>没有能满足消费者需求的产品</a:t>
            </a:r>
            <a:r>
              <a:rPr lang="zh-CN" altLang="en-US" sz="2000" dirty="0" smtClean="0">
                <a:latin typeface="华文黑体"/>
                <a:ea typeface="华文黑体"/>
              </a:rPr>
              <a:t>存在</a:t>
            </a:r>
            <a:r>
              <a:rPr lang="en-US" altLang="zh-CN" sz="2000" dirty="0">
                <a:latin typeface="华文黑体"/>
                <a:ea typeface="华文黑体"/>
              </a:rPr>
              <a:t>,</a:t>
            </a:r>
            <a:r>
              <a:rPr lang="zh-CN" altLang="en-US" sz="2000" dirty="0">
                <a:latin typeface="华文黑体"/>
                <a:ea typeface="华文黑体"/>
              </a:rPr>
              <a:t>这种情况下就要对潜在的需求进行评估</a:t>
            </a:r>
            <a:r>
              <a:rPr lang="en-US" altLang="zh-CN" sz="2000" dirty="0">
                <a:latin typeface="华文黑体"/>
                <a:ea typeface="华文黑体"/>
              </a:rPr>
              <a:t>,</a:t>
            </a:r>
            <a:r>
              <a:rPr lang="zh-CN" altLang="en-US" sz="2000" dirty="0">
                <a:latin typeface="华文黑体"/>
                <a:ea typeface="华文黑体"/>
              </a:rPr>
              <a:t>如它的市场规模有多大</a:t>
            </a:r>
            <a:r>
              <a:rPr lang="en-US" altLang="zh-CN" sz="2000" dirty="0">
                <a:latin typeface="华文黑体"/>
                <a:ea typeface="华文黑体"/>
              </a:rPr>
              <a:t>,</a:t>
            </a:r>
            <a:r>
              <a:rPr lang="zh-CN" altLang="en-US" sz="2000" dirty="0">
                <a:latin typeface="华文黑体"/>
                <a:ea typeface="华文黑体"/>
              </a:rPr>
              <a:t>开发什么样</a:t>
            </a:r>
            <a:r>
              <a:rPr lang="zh-CN" altLang="en-US" sz="2000" dirty="0" smtClean="0">
                <a:latin typeface="华文黑体"/>
                <a:ea typeface="华文黑体"/>
              </a:rPr>
              <a:t>的产品和服务来满足这种需</a:t>
            </a:r>
            <a:r>
              <a:rPr lang="zh-CN" altLang="en-US" sz="2000" dirty="0">
                <a:latin typeface="华文黑体"/>
                <a:ea typeface="华文黑体"/>
              </a:rPr>
              <a:t>求</a:t>
            </a:r>
            <a:r>
              <a:rPr lang="en-US" altLang="zh-CN" sz="2000" dirty="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下降需求</a:t>
            </a:r>
            <a:r>
              <a:rPr lang="en-US" altLang="zh-CN" sz="2000" dirty="0">
                <a:latin typeface="华文黑体"/>
                <a:ea typeface="华文黑体"/>
              </a:rPr>
              <a:t>:</a:t>
            </a:r>
            <a:r>
              <a:rPr lang="zh-CN" altLang="en-US" sz="2000" dirty="0">
                <a:latin typeface="华文黑体"/>
                <a:ea typeface="华文黑体"/>
              </a:rPr>
              <a:t>需求下降</a:t>
            </a:r>
            <a:r>
              <a:rPr lang="en-US" altLang="zh-CN" sz="2000" dirty="0">
                <a:latin typeface="华文黑体"/>
                <a:ea typeface="华文黑体"/>
              </a:rPr>
              <a:t>.</a:t>
            </a:r>
            <a:r>
              <a:rPr lang="zh-CN" altLang="en-US" sz="2000" dirty="0">
                <a:latin typeface="华文黑体"/>
                <a:ea typeface="华文黑体"/>
              </a:rPr>
              <a:t>对于这种状况首先要分析原因</a:t>
            </a:r>
            <a:r>
              <a:rPr lang="en-US" altLang="zh-CN" sz="2000" dirty="0">
                <a:latin typeface="华文黑体"/>
                <a:ea typeface="华文黑体"/>
              </a:rPr>
              <a:t>,</a:t>
            </a:r>
            <a:r>
              <a:rPr lang="zh-CN" altLang="en-US" sz="2000" dirty="0">
                <a:latin typeface="华文黑体"/>
                <a:ea typeface="华文黑体"/>
              </a:rPr>
              <a:t>改变目标特性</a:t>
            </a:r>
            <a:r>
              <a:rPr lang="en-US" altLang="zh-CN" sz="2000" dirty="0">
                <a:latin typeface="华文黑体"/>
                <a:ea typeface="华文黑体"/>
              </a:rPr>
              <a:t>,</a:t>
            </a:r>
            <a:r>
              <a:rPr lang="zh-CN" altLang="en-US" sz="2000" dirty="0">
                <a:latin typeface="华文黑体"/>
                <a:ea typeface="华文黑体"/>
              </a:rPr>
              <a:t>寻找新的</a:t>
            </a:r>
            <a:r>
              <a:rPr lang="zh-CN" altLang="en-US" sz="2000" dirty="0" smtClean="0">
                <a:latin typeface="华文黑体"/>
                <a:ea typeface="华文黑体"/>
              </a:rPr>
              <a:t>目标市场</a:t>
            </a:r>
            <a:r>
              <a:rPr lang="en-US" altLang="zh-CN" sz="2000" dirty="0">
                <a:latin typeface="华文黑体"/>
                <a:ea typeface="华文黑体"/>
              </a:rPr>
              <a:t>,</a:t>
            </a:r>
            <a:r>
              <a:rPr lang="zh-CN" altLang="en-US" sz="2000" dirty="0">
                <a:latin typeface="华文黑体"/>
                <a:ea typeface="华文黑体"/>
              </a:rPr>
              <a:t>加强与消费者的沟通</a:t>
            </a:r>
            <a:r>
              <a:rPr lang="en-US" altLang="zh-CN" sz="2000" dirty="0">
                <a:latin typeface="华文黑体"/>
                <a:ea typeface="华文黑体"/>
              </a:rPr>
              <a:t>,</a:t>
            </a:r>
            <a:r>
              <a:rPr lang="zh-CN" altLang="en-US" sz="2000" dirty="0">
                <a:latin typeface="华文黑体"/>
                <a:ea typeface="华文黑体"/>
              </a:rPr>
              <a:t>争取重新刺激需求</a:t>
            </a:r>
            <a:r>
              <a:rPr lang="en-US" altLang="zh-CN" sz="2000" dirty="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５</a:t>
            </a:r>
            <a:r>
              <a:rPr lang="en-US" altLang="zh-CN" sz="2000" dirty="0">
                <a:latin typeface="华文黑体"/>
                <a:ea typeface="华文黑体"/>
              </a:rPr>
              <a:t>)</a:t>
            </a:r>
            <a:r>
              <a:rPr lang="zh-CN" altLang="en-US" sz="2000" dirty="0">
                <a:latin typeface="华文黑体"/>
                <a:ea typeface="华文黑体"/>
              </a:rPr>
              <a:t>不规则需求</a:t>
            </a:r>
            <a:r>
              <a:rPr lang="en-US" altLang="zh-CN" sz="2000" dirty="0">
                <a:latin typeface="华文黑体"/>
                <a:ea typeface="华文黑体"/>
              </a:rPr>
              <a:t>:</a:t>
            </a:r>
            <a:r>
              <a:rPr lang="zh-CN" altLang="en-US" sz="2000" dirty="0">
                <a:latin typeface="华文黑体"/>
                <a:ea typeface="华文黑体"/>
              </a:rPr>
              <a:t>需求易变化、不稳定</a:t>
            </a:r>
            <a:r>
              <a:rPr lang="en-US" altLang="zh-CN" sz="2000" dirty="0">
                <a:latin typeface="华文黑体"/>
                <a:ea typeface="华文黑体"/>
              </a:rPr>
              <a:t>.</a:t>
            </a:r>
            <a:r>
              <a:rPr lang="zh-CN" altLang="en-US" sz="2000" dirty="0">
                <a:latin typeface="华文黑体"/>
                <a:ea typeface="华文黑体"/>
              </a:rPr>
              <a:t>在这种情况下应采取的营销对策是同步营销</a:t>
            </a:r>
            <a:r>
              <a:rPr lang="zh-CN" altLang="en-US" sz="2000" dirty="0" smtClean="0">
                <a:latin typeface="华文黑体"/>
                <a:ea typeface="华文黑体"/>
              </a:rPr>
              <a:t>的方法</a:t>
            </a:r>
            <a:r>
              <a:rPr lang="en-US" altLang="zh-CN" sz="2000" dirty="0">
                <a:latin typeface="华文黑体"/>
                <a:ea typeface="华文黑体"/>
              </a:rPr>
              <a:t>,</a:t>
            </a:r>
            <a:r>
              <a:rPr lang="zh-CN" altLang="en-US" sz="2000" dirty="0">
                <a:latin typeface="华文黑体"/>
                <a:ea typeface="华文黑体"/>
              </a:rPr>
              <a:t>使这种需求平均化</a:t>
            </a:r>
            <a:r>
              <a:rPr lang="en-US" altLang="zh-CN" sz="2000" dirty="0" smtClean="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415645168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0"/>
            <a:ext cx="1826141" cy="584776"/>
          </a:xfrm>
          <a:prstGeom prst="rect">
            <a:avLst/>
          </a:prstGeom>
        </p:spPr>
        <p:txBody>
          <a:bodyPr wrap="none">
            <a:spAutoFit/>
          </a:bodyPr>
          <a:lstStyle/>
          <a:p>
            <a:r>
              <a:rPr lang="zh-CN" altLang="en-US" sz="3200" dirty="0" smtClean="0">
                <a:solidFill>
                  <a:srgbClr val="17695D"/>
                </a:solidFill>
                <a:latin typeface="华文黑体"/>
                <a:ea typeface="华文黑体"/>
              </a:rPr>
              <a:t>营销管理</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24932" y="691951"/>
            <a:ext cx="8246534" cy="3539430"/>
          </a:xfrm>
          <a:prstGeom prst="rect">
            <a:avLst/>
          </a:prstGeom>
          <a:noFill/>
        </p:spPr>
        <p:txBody>
          <a:bodyPr wrap="square" rtlCol="0">
            <a:spAutoFit/>
          </a:bodyPr>
          <a:lstStyle/>
          <a:p>
            <a:r>
              <a:rPr lang="zh-CN" altLang="en-US" sz="2400" dirty="0" smtClean="0">
                <a:latin typeface="华文黑体"/>
                <a:ea typeface="华文黑体"/>
              </a:rPr>
              <a:t>一</a:t>
            </a:r>
            <a:r>
              <a:rPr lang="zh-CN" altLang="en-US" sz="2400" dirty="0">
                <a:latin typeface="华文黑体"/>
                <a:ea typeface="华文黑体"/>
              </a:rPr>
              <a:t>、管理需求</a:t>
            </a:r>
          </a:p>
          <a:p>
            <a:pPr indent="541338"/>
            <a:r>
              <a:rPr lang="zh-CN" altLang="en-US" sz="2000" dirty="0">
                <a:latin typeface="华文黑体"/>
                <a:ea typeface="华文黑体"/>
              </a:rPr>
              <a:t>需求具有多样性</a:t>
            </a:r>
            <a:r>
              <a:rPr lang="en-US" altLang="zh-CN" sz="2000" dirty="0">
                <a:latin typeface="华文黑体"/>
                <a:ea typeface="华文黑体"/>
              </a:rPr>
              <a:t>,</a:t>
            </a:r>
            <a:r>
              <a:rPr lang="zh-CN" altLang="en-US" sz="2000" dirty="0">
                <a:latin typeface="华文黑体"/>
                <a:ea typeface="华文黑体"/>
              </a:rPr>
              <a:t>主要包括以下几种</a:t>
            </a:r>
            <a:r>
              <a:rPr lang="en-US" altLang="zh-CN" sz="2000" dirty="0">
                <a:latin typeface="华文黑体"/>
                <a:ea typeface="华文黑体"/>
              </a:rPr>
              <a:t>.</a:t>
            </a:r>
          </a:p>
          <a:p>
            <a:pPr indent="541338"/>
            <a:r>
              <a:rPr lang="en-US" altLang="zh-CN" sz="2000" dirty="0" smtClean="0">
                <a:latin typeface="华文黑体"/>
                <a:ea typeface="华文黑体"/>
              </a:rPr>
              <a:t>(</a:t>
            </a:r>
            <a:r>
              <a:rPr lang="zh-CN" altLang="en-US" sz="2000" dirty="0">
                <a:latin typeface="华文黑体"/>
                <a:ea typeface="华文黑体"/>
              </a:rPr>
              <a:t>６</a:t>
            </a:r>
            <a:r>
              <a:rPr lang="en-US" altLang="zh-CN" sz="2000" dirty="0">
                <a:latin typeface="华文黑体"/>
                <a:ea typeface="华文黑体"/>
              </a:rPr>
              <a:t>)</a:t>
            </a:r>
            <a:r>
              <a:rPr lang="zh-CN" altLang="en-US" sz="2000" dirty="0">
                <a:latin typeface="华文黑体"/>
                <a:ea typeface="华文黑体"/>
              </a:rPr>
              <a:t>充分需求</a:t>
            </a:r>
            <a:r>
              <a:rPr lang="en-US" altLang="zh-CN" sz="2000" dirty="0">
                <a:latin typeface="华文黑体"/>
                <a:ea typeface="华文黑体"/>
              </a:rPr>
              <a:t>:</a:t>
            </a:r>
            <a:r>
              <a:rPr lang="zh-CN" altLang="en-US" sz="2000" dirty="0">
                <a:latin typeface="华文黑体"/>
                <a:ea typeface="华文黑体"/>
              </a:rPr>
              <a:t>公司的业务量达到满意程度</a:t>
            </a:r>
            <a:r>
              <a:rPr lang="en-US" altLang="zh-CN" sz="2000" dirty="0">
                <a:latin typeface="华文黑体"/>
                <a:ea typeface="华文黑体"/>
              </a:rPr>
              <a:t>.</a:t>
            </a:r>
            <a:r>
              <a:rPr lang="zh-CN" altLang="en-US" sz="2000" dirty="0">
                <a:latin typeface="华文黑体"/>
                <a:ea typeface="华文黑体"/>
              </a:rPr>
              <a:t>针对这种充分需求要考虑保持现有的需</a:t>
            </a:r>
            <a:r>
              <a:rPr lang="zh-CN" altLang="en-US" sz="2000" dirty="0" smtClean="0">
                <a:latin typeface="华文黑体"/>
                <a:ea typeface="华文黑体"/>
              </a:rPr>
              <a:t>求</a:t>
            </a:r>
            <a:r>
              <a:rPr lang="zh-TW" altLang="en-US" sz="2000" dirty="0" smtClean="0">
                <a:latin typeface="华文黑体"/>
                <a:ea typeface="华文黑体"/>
              </a:rPr>
              <a:t>水平</a:t>
            </a:r>
            <a:r>
              <a:rPr lang="en-US" altLang="zh-TW"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７</a:t>
            </a:r>
            <a:r>
              <a:rPr lang="en-US" altLang="zh-CN" sz="2000" dirty="0">
                <a:latin typeface="华文黑体"/>
                <a:ea typeface="华文黑体"/>
              </a:rPr>
              <a:t>)</a:t>
            </a:r>
            <a:r>
              <a:rPr lang="zh-CN" altLang="en-US" sz="2000" dirty="0">
                <a:latin typeface="华文黑体"/>
                <a:ea typeface="华文黑体"/>
              </a:rPr>
              <a:t>过量需求</a:t>
            </a:r>
            <a:r>
              <a:rPr lang="en-US" altLang="zh-CN" sz="2000" dirty="0">
                <a:latin typeface="华文黑体"/>
                <a:ea typeface="华文黑体"/>
              </a:rPr>
              <a:t>:</a:t>
            </a:r>
            <a:r>
              <a:rPr lang="zh-CN" altLang="en-US" sz="2000" dirty="0">
                <a:latin typeface="华文黑体"/>
                <a:ea typeface="华文黑体"/>
              </a:rPr>
              <a:t>需求超出了企业预期水平</a:t>
            </a:r>
            <a:r>
              <a:rPr lang="en-US" altLang="zh-CN" sz="2000" dirty="0">
                <a:latin typeface="华文黑体"/>
                <a:ea typeface="华文黑体"/>
              </a:rPr>
              <a:t>.</a:t>
            </a:r>
            <a:r>
              <a:rPr lang="zh-CN" altLang="en-US" sz="2000" dirty="0">
                <a:latin typeface="华文黑体"/>
                <a:ea typeface="华文黑体"/>
              </a:rPr>
              <a:t>这种情况下应该采取一种低营销办法</a:t>
            </a:r>
            <a:r>
              <a:rPr lang="en-US" altLang="zh-CN" sz="2000" dirty="0">
                <a:latin typeface="华文黑体"/>
                <a:ea typeface="华文黑体"/>
              </a:rPr>
              <a:t>,</a:t>
            </a:r>
            <a:r>
              <a:rPr lang="zh-CN" altLang="en-US" sz="2000" dirty="0" smtClean="0">
                <a:latin typeface="华文黑体"/>
                <a:ea typeface="华文黑体"/>
              </a:rPr>
              <a:t>暂时或</a:t>
            </a:r>
            <a:r>
              <a:rPr lang="zh-CN" altLang="en-US" sz="2000" dirty="0">
                <a:latin typeface="华文黑体"/>
                <a:ea typeface="华文黑体"/>
              </a:rPr>
              <a:t>者永久地减少不必要的需求</a:t>
            </a:r>
            <a:r>
              <a:rPr lang="en-US" altLang="zh-CN" sz="2000" dirty="0">
                <a:latin typeface="华文黑体"/>
                <a:ea typeface="华文黑体"/>
              </a:rPr>
              <a:t>.</a:t>
            </a:r>
            <a:r>
              <a:rPr lang="zh-CN" altLang="en-US" sz="2000" dirty="0">
                <a:latin typeface="华文黑体"/>
                <a:ea typeface="华文黑体"/>
              </a:rPr>
              <a:t>当然减少需求并不意味着破坏需求</a:t>
            </a:r>
            <a:r>
              <a:rPr lang="en-US" altLang="zh-CN" sz="2000" dirty="0">
                <a:latin typeface="华文黑体"/>
                <a:ea typeface="华文黑体"/>
              </a:rPr>
              <a:t>,</a:t>
            </a:r>
            <a:r>
              <a:rPr lang="zh-CN" altLang="en-US" sz="2000" dirty="0">
                <a:latin typeface="华文黑体"/>
                <a:ea typeface="华文黑体"/>
              </a:rPr>
              <a:t>消费</a:t>
            </a:r>
            <a:r>
              <a:rPr lang="zh-CN" altLang="en-US" sz="2000" dirty="0" smtClean="0">
                <a:latin typeface="华文黑体"/>
                <a:ea typeface="华文黑体"/>
              </a:rPr>
              <a:t>者的需求对企业来说</a:t>
            </a:r>
            <a:r>
              <a:rPr lang="zh-CN" altLang="en-US" sz="2000" dirty="0">
                <a:latin typeface="华文黑体"/>
                <a:ea typeface="华文黑体"/>
              </a:rPr>
              <a:t>是非常重要的</a:t>
            </a:r>
            <a:r>
              <a:rPr lang="en-US" altLang="zh-CN" sz="2000" dirty="0">
                <a:latin typeface="华文黑体"/>
                <a:ea typeface="华文黑体"/>
              </a:rPr>
              <a:t>,</a:t>
            </a:r>
            <a:r>
              <a:rPr lang="zh-CN" altLang="en-US" sz="2000" dirty="0">
                <a:latin typeface="华文黑体"/>
                <a:ea typeface="华文黑体"/>
              </a:rPr>
              <a:t>减少需求只是为了控制需求</a:t>
            </a:r>
            <a:r>
              <a:rPr lang="en-US" altLang="zh-CN" sz="2000" dirty="0">
                <a:latin typeface="华文黑体"/>
                <a:ea typeface="华文黑体"/>
              </a:rPr>
              <a:t>,</a:t>
            </a:r>
            <a:r>
              <a:rPr lang="zh-CN" altLang="en-US" sz="2000" dirty="0">
                <a:latin typeface="华文黑体"/>
                <a:ea typeface="华文黑体"/>
              </a:rPr>
              <a:t>使它比较有序</a:t>
            </a:r>
            <a:r>
              <a:rPr lang="en-US" altLang="zh-CN" sz="2000" dirty="0">
                <a:latin typeface="华文黑体"/>
                <a:ea typeface="华文黑体"/>
              </a:rPr>
              <a:t>,</a:t>
            </a:r>
            <a:r>
              <a:rPr lang="zh-CN" altLang="en-US" sz="2000" dirty="0">
                <a:latin typeface="华文黑体"/>
                <a:ea typeface="华文黑体"/>
              </a:rPr>
              <a:t>不至于产生一种破坏</a:t>
            </a:r>
            <a:r>
              <a:rPr lang="zh-CN" altLang="en-US" sz="2000" dirty="0" smtClean="0">
                <a:latin typeface="华文黑体"/>
                <a:ea typeface="华文黑体"/>
              </a:rPr>
              <a:t>性的结果</a:t>
            </a:r>
            <a:r>
              <a:rPr lang="en-US" altLang="zh-CN" sz="2000" dirty="0">
                <a:latin typeface="华文黑体"/>
                <a:ea typeface="华文黑体"/>
              </a:rPr>
              <a:t>.</a:t>
            </a:r>
            <a:r>
              <a:rPr lang="zh-CN" altLang="en-US" sz="2000" dirty="0">
                <a:latin typeface="华文黑体"/>
                <a:ea typeface="华文黑体"/>
              </a:rPr>
              <a:t>但是怎么来保护这种需求</a:t>
            </a:r>
            <a:r>
              <a:rPr lang="en-US" altLang="zh-CN" sz="2000" dirty="0">
                <a:latin typeface="华文黑体"/>
                <a:ea typeface="华文黑体"/>
              </a:rPr>
              <a:t>,</a:t>
            </a:r>
            <a:r>
              <a:rPr lang="zh-CN" altLang="en-US" sz="2000" dirty="0">
                <a:latin typeface="华文黑体"/>
                <a:ea typeface="华文黑体"/>
              </a:rPr>
              <a:t>使它长期不断地存在</a:t>
            </a:r>
            <a:r>
              <a:rPr lang="en-US" altLang="zh-CN" sz="2000" dirty="0">
                <a:latin typeface="华文黑体"/>
                <a:ea typeface="华文黑体"/>
              </a:rPr>
              <a:t>,</a:t>
            </a:r>
            <a:r>
              <a:rPr lang="zh-CN" altLang="en-US" sz="2000" dirty="0">
                <a:latin typeface="华文黑体"/>
                <a:ea typeface="华文黑体"/>
              </a:rPr>
              <a:t>这是企业需要考虑的一个问题</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８</a:t>
            </a:r>
            <a:r>
              <a:rPr lang="en-US" altLang="zh-CN" sz="2000" dirty="0">
                <a:latin typeface="华文黑体"/>
                <a:ea typeface="华文黑体"/>
              </a:rPr>
              <a:t>)</a:t>
            </a:r>
            <a:r>
              <a:rPr lang="zh-CN" altLang="en-US" sz="2000" dirty="0">
                <a:latin typeface="华文黑体"/>
                <a:ea typeface="华文黑体"/>
              </a:rPr>
              <a:t>有害需求</a:t>
            </a:r>
            <a:r>
              <a:rPr lang="en-US" altLang="zh-CN" sz="2000" dirty="0">
                <a:latin typeface="华文黑体"/>
                <a:ea typeface="华文黑体"/>
              </a:rPr>
              <a:t>:</a:t>
            </a:r>
            <a:r>
              <a:rPr lang="zh-CN" altLang="en-US" sz="2000" dirty="0">
                <a:latin typeface="华文黑体"/>
                <a:ea typeface="华文黑体"/>
              </a:rPr>
              <a:t>对社会有害的需求</a:t>
            </a:r>
            <a:r>
              <a:rPr lang="en-US" altLang="zh-CN" sz="2000" dirty="0">
                <a:latin typeface="华文黑体"/>
                <a:ea typeface="华文黑体"/>
              </a:rPr>
              <a:t>.</a:t>
            </a:r>
            <a:r>
              <a:rPr lang="zh-CN" altLang="en-US" sz="2000" dirty="0">
                <a:latin typeface="华文黑体"/>
                <a:ea typeface="华文黑体"/>
              </a:rPr>
              <a:t>对于这种有害需求要通过宣传它的有害性、</a:t>
            </a:r>
            <a:r>
              <a:rPr lang="zh-CN" altLang="en-US" sz="2000" dirty="0" smtClean="0">
                <a:latin typeface="华文黑体"/>
                <a:ea typeface="华文黑体"/>
              </a:rPr>
              <a:t>提价等方式减少它</a:t>
            </a:r>
            <a:r>
              <a:rPr lang="zh-CN" altLang="en-US" sz="2000" dirty="0">
                <a:latin typeface="华文黑体"/>
                <a:ea typeface="华文黑体"/>
              </a:rPr>
              <a:t>的购买机会</a:t>
            </a:r>
            <a:r>
              <a:rPr lang="en-US" altLang="zh-CN" sz="2000" dirty="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376719416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0"/>
            <a:ext cx="1826141" cy="584776"/>
          </a:xfrm>
          <a:prstGeom prst="rect">
            <a:avLst/>
          </a:prstGeom>
        </p:spPr>
        <p:txBody>
          <a:bodyPr wrap="none">
            <a:spAutoFit/>
          </a:bodyPr>
          <a:lstStyle/>
          <a:p>
            <a:r>
              <a:rPr lang="zh-CN" altLang="en-US" sz="3200" dirty="0" smtClean="0">
                <a:solidFill>
                  <a:srgbClr val="17695D"/>
                </a:solidFill>
                <a:latin typeface="华文黑体"/>
                <a:ea typeface="华文黑体"/>
              </a:rPr>
              <a:t>营销管理</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24932" y="691951"/>
            <a:ext cx="8246534" cy="3631763"/>
          </a:xfrm>
          <a:prstGeom prst="rect">
            <a:avLst/>
          </a:prstGeom>
          <a:noFill/>
        </p:spPr>
        <p:txBody>
          <a:bodyPr wrap="square" rtlCol="0">
            <a:spAutoFit/>
          </a:bodyPr>
          <a:lstStyle/>
          <a:p>
            <a:r>
              <a:rPr lang="zh-CN" altLang="en-US" sz="2400" dirty="0" smtClean="0">
                <a:latin typeface="华文黑体"/>
                <a:ea typeface="华文黑体"/>
              </a:rPr>
              <a:t>一</a:t>
            </a:r>
            <a:r>
              <a:rPr lang="zh-CN" altLang="en-US" sz="2400" dirty="0">
                <a:latin typeface="华文黑体"/>
                <a:ea typeface="华文黑体"/>
              </a:rPr>
              <a:t>、管理需求</a:t>
            </a:r>
          </a:p>
          <a:p>
            <a:endParaRPr lang="en-US" altLang="zh-CN" sz="2000" dirty="0" smtClean="0">
              <a:latin typeface="华文黑体"/>
              <a:ea typeface="华文黑体"/>
            </a:endParaRPr>
          </a:p>
          <a:p>
            <a:pPr indent="541338">
              <a:lnSpc>
                <a:spcPct val="130000"/>
              </a:lnSpc>
            </a:pPr>
            <a:r>
              <a:rPr lang="zh-TW" altLang="en-US" sz="2000" dirty="0" smtClean="0">
                <a:latin typeface="华文黑体"/>
                <a:ea typeface="华文黑体"/>
              </a:rPr>
              <a:t>企业对其产</a:t>
            </a:r>
            <a:r>
              <a:rPr lang="zh-TW" altLang="en-US" sz="2000" dirty="0">
                <a:latin typeface="华文黑体"/>
                <a:ea typeface="华文黑体"/>
              </a:rPr>
              <a:t>品有某种理想的需求水平</a:t>
            </a:r>
            <a:r>
              <a:rPr lang="en-US" altLang="zh-TW" sz="2000" dirty="0">
                <a:latin typeface="华文黑体"/>
                <a:ea typeface="华文黑体"/>
              </a:rPr>
              <a:t>,</a:t>
            </a:r>
            <a:r>
              <a:rPr lang="zh-TW" altLang="en-US" sz="2000" dirty="0">
                <a:latin typeface="华文黑体"/>
                <a:ea typeface="华文黑体"/>
              </a:rPr>
              <a:t>但是随时都有可能出现无需求、不规则需求、</a:t>
            </a:r>
            <a:r>
              <a:rPr lang="zh-TW" altLang="en-US" sz="2000" dirty="0" smtClean="0">
                <a:latin typeface="华文黑体"/>
                <a:ea typeface="华文黑体"/>
              </a:rPr>
              <a:t>充分需求或过量需</a:t>
            </a:r>
            <a:r>
              <a:rPr lang="zh-TW" altLang="en-US" sz="2000" dirty="0">
                <a:latin typeface="华文黑体"/>
                <a:ea typeface="华文黑体"/>
              </a:rPr>
              <a:t>求的情况</a:t>
            </a:r>
            <a:r>
              <a:rPr lang="en-US" altLang="zh-TW" sz="2000" dirty="0">
                <a:latin typeface="华文黑体"/>
                <a:ea typeface="华文黑体"/>
              </a:rPr>
              <a:t>,</a:t>
            </a:r>
            <a:r>
              <a:rPr lang="zh-TW" altLang="en-US" sz="2000" dirty="0">
                <a:latin typeface="华文黑体"/>
                <a:ea typeface="华文黑体"/>
              </a:rPr>
              <a:t>因此营销管理部门必须找到解决这些不同需求状况的方法</a:t>
            </a:r>
            <a:r>
              <a:rPr lang="en-US" altLang="zh-TW" sz="2000" dirty="0">
                <a:latin typeface="华文黑体"/>
                <a:ea typeface="华文黑体"/>
              </a:rPr>
              <a:t>.</a:t>
            </a:r>
            <a:r>
              <a:rPr lang="zh-TW" altLang="en-US" sz="2000" dirty="0" smtClean="0">
                <a:latin typeface="华文黑体"/>
                <a:ea typeface="华文黑体"/>
              </a:rPr>
              <a:t>营销管理部门不但要负责寻找和增加需</a:t>
            </a:r>
            <a:r>
              <a:rPr lang="zh-TW" altLang="en-US" sz="2000" dirty="0">
                <a:latin typeface="华文黑体"/>
                <a:ea typeface="华文黑体"/>
              </a:rPr>
              <a:t>求</a:t>
            </a:r>
            <a:r>
              <a:rPr lang="en-US" altLang="zh-TW" sz="2000" dirty="0">
                <a:latin typeface="华文黑体"/>
                <a:ea typeface="华文黑体"/>
              </a:rPr>
              <a:t>,</a:t>
            </a:r>
            <a:r>
              <a:rPr lang="zh-TW" altLang="en-US" sz="2000" dirty="0">
                <a:latin typeface="华文黑体"/>
                <a:ea typeface="华文黑体"/>
              </a:rPr>
              <a:t>而且还要负责改变甚至减少需求</a:t>
            </a:r>
            <a:r>
              <a:rPr lang="en-US" altLang="zh-TW" sz="2000" dirty="0" smtClean="0">
                <a:latin typeface="华文黑体"/>
                <a:ea typeface="华文黑体"/>
              </a:rPr>
              <a:t>.</a:t>
            </a:r>
            <a:r>
              <a:rPr lang="zh-TW" altLang="en-US" sz="2000" dirty="0" smtClean="0">
                <a:latin typeface="华文黑体"/>
                <a:ea typeface="华文黑体"/>
              </a:rPr>
              <a:t> </a:t>
            </a:r>
            <a:r>
              <a:rPr lang="zh-CN" altLang="en-US" sz="2000" dirty="0" smtClean="0">
                <a:latin typeface="华文黑体"/>
                <a:ea typeface="华文黑体"/>
              </a:rPr>
              <a:t>市场营销的任务是暂时或永久地减少需</a:t>
            </a:r>
            <a:r>
              <a:rPr lang="zh-CN" altLang="en-US" sz="2000" dirty="0">
                <a:latin typeface="华文黑体"/>
                <a:ea typeface="华文黑体"/>
              </a:rPr>
              <a:t>求</a:t>
            </a:r>
            <a:r>
              <a:rPr lang="en-US" altLang="zh-CN" sz="2000" dirty="0">
                <a:latin typeface="华文黑体"/>
                <a:ea typeface="华文黑体"/>
              </a:rPr>
              <a:t>,</a:t>
            </a:r>
            <a:r>
              <a:rPr lang="zh-CN" altLang="en-US" sz="2000" dirty="0">
                <a:latin typeface="华文黑体"/>
                <a:ea typeface="华文黑体"/>
              </a:rPr>
              <a:t>这被称为缓适营销</a:t>
            </a:r>
            <a:r>
              <a:rPr lang="en-US" altLang="zh-CN" sz="2000" dirty="0">
                <a:latin typeface="华文黑体"/>
                <a:ea typeface="华文黑体"/>
              </a:rPr>
              <a:t>.</a:t>
            </a:r>
            <a:r>
              <a:rPr lang="zh-CN" altLang="en-US" sz="2000" dirty="0">
                <a:latin typeface="华文黑体"/>
                <a:ea typeface="华文黑体"/>
              </a:rPr>
              <a:t>缓适营销的目的不是破坏需求</a:t>
            </a:r>
            <a:r>
              <a:rPr lang="en-US" altLang="zh-CN" sz="2000" dirty="0">
                <a:latin typeface="华文黑体"/>
                <a:ea typeface="华文黑体"/>
              </a:rPr>
              <a:t>,</a:t>
            </a:r>
            <a:r>
              <a:rPr lang="zh-CN" altLang="en-US" sz="2000" dirty="0" smtClean="0">
                <a:latin typeface="华文黑体"/>
                <a:ea typeface="华文黑体"/>
              </a:rPr>
              <a:t>营销管理部门以帮助企业达到</a:t>
            </a:r>
            <a:r>
              <a:rPr lang="zh-CN" altLang="en-US" sz="2000" dirty="0">
                <a:latin typeface="华文黑体"/>
                <a:ea typeface="华文黑体"/>
              </a:rPr>
              <a:t>自己目标的方式来寻找办法去影响需求水平、需求实际和需求构成</a:t>
            </a:r>
            <a:r>
              <a:rPr lang="en-US" altLang="zh-CN" sz="2000" dirty="0">
                <a:latin typeface="华文黑体"/>
                <a:ea typeface="华文黑体"/>
              </a:rPr>
              <a:t>.</a:t>
            </a:r>
            <a:r>
              <a:rPr lang="zh-CN" altLang="en-US" sz="2000" dirty="0">
                <a:latin typeface="华文黑体"/>
                <a:ea typeface="华文黑体"/>
              </a:rPr>
              <a:t>简单地说</a:t>
            </a:r>
            <a:r>
              <a:rPr lang="en-US" altLang="zh-CN" sz="2000" dirty="0">
                <a:latin typeface="华文黑体"/>
                <a:ea typeface="华文黑体"/>
              </a:rPr>
              <a:t>,</a:t>
            </a:r>
            <a:r>
              <a:rPr lang="zh-CN" altLang="en-US" sz="2400" dirty="0" smtClean="0">
                <a:latin typeface="华文黑体"/>
                <a:ea typeface="华文黑体"/>
              </a:rPr>
              <a:t>营销管理就是管理需</a:t>
            </a:r>
            <a:r>
              <a:rPr lang="zh-CN" altLang="en-US" sz="2400" dirty="0">
                <a:latin typeface="华文黑体"/>
                <a:ea typeface="华文黑体"/>
              </a:rPr>
              <a:t>求</a:t>
            </a:r>
            <a:r>
              <a:rPr lang="en-US" altLang="zh-CN" sz="2400" dirty="0">
                <a:latin typeface="华文黑体"/>
                <a:ea typeface="华文黑体"/>
              </a:rPr>
              <a:t>.</a:t>
            </a:r>
            <a:endParaRPr kumimoji="1" lang="zh-CN" altLang="en-US" sz="2400" dirty="0">
              <a:latin typeface="华文黑体"/>
              <a:ea typeface="华文黑体"/>
            </a:endParaRPr>
          </a:p>
        </p:txBody>
      </p:sp>
    </p:spTree>
    <p:extLst>
      <p:ext uri="{BB962C8B-B14F-4D97-AF65-F5344CB8AC3E}">
        <p14:creationId xmlns:p14="http://schemas.microsoft.com/office/powerpoint/2010/main" val="815213340"/>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0"/>
            <a:ext cx="1826141" cy="584776"/>
          </a:xfrm>
          <a:prstGeom prst="rect">
            <a:avLst/>
          </a:prstGeom>
        </p:spPr>
        <p:txBody>
          <a:bodyPr wrap="none">
            <a:spAutoFit/>
          </a:bodyPr>
          <a:lstStyle/>
          <a:p>
            <a:r>
              <a:rPr lang="zh-CN" altLang="en-US" sz="3200" dirty="0" smtClean="0">
                <a:solidFill>
                  <a:srgbClr val="17695D"/>
                </a:solidFill>
                <a:latin typeface="华文黑体"/>
                <a:ea typeface="华文黑体"/>
              </a:rPr>
              <a:t>营销管理</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24932" y="691951"/>
            <a:ext cx="8246534" cy="3539430"/>
          </a:xfrm>
          <a:prstGeom prst="rect">
            <a:avLst/>
          </a:prstGeom>
          <a:noFill/>
        </p:spPr>
        <p:txBody>
          <a:bodyPr wrap="square" rtlCol="0">
            <a:spAutoFit/>
          </a:bodyPr>
          <a:lstStyle/>
          <a:p>
            <a:r>
              <a:rPr lang="zh-CN" altLang="en-US" sz="2400" dirty="0">
                <a:latin typeface="华文黑体"/>
                <a:ea typeface="华文黑体"/>
              </a:rPr>
              <a:t>二、建立可获利的顾客关系</a:t>
            </a:r>
            <a:endParaRPr lang="en-US" altLang="zh-CN" sz="2000" dirty="0" smtClean="0">
              <a:latin typeface="华文黑体"/>
              <a:ea typeface="华文黑体"/>
            </a:endParaRPr>
          </a:p>
          <a:p>
            <a:pPr indent="541338"/>
            <a:r>
              <a:rPr lang="zh-CN" altLang="en-US" sz="2000" dirty="0">
                <a:latin typeface="华文黑体"/>
                <a:ea typeface="华文黑体"/>
              </a:rPr>
              <a:t>管理需求从本质上讲就是管理顾客</a:t>
            </a:r>
            <a:r>
              <a:rPr lang="en-US" altLang="zh-CN" sz="2000" dirty="0">
                <a:latin typeface="华文黑体"/>
                <a:ea typeface="华文黑体"/>
              </a:rPr>
              <a:t>,</a:t>
            </a:r>
            <a:r>
              <a:rPr lang="zh-CN" altLang="en-US" sz="2000" dirty="0">
                <a:latin typeface="华文黑体"/>
                <a:ea typeface="华文黑体"/>
              </a:rPr>
              <a:t>因为需求就是顾客的需求</a:t>
            </a:r>
            <a:r>
              <a:rPr lang="en-US" altLang="zh-CN" sz="2000" dirty="0">
                <a:latin typeface="华文黑体"/>
                <a:ea typeface="华文黑体"/>
              </a:rPr>
              <a:t>.</a:t>
            </a:r>
            <a:r>
              <a:rPr lang="zh-CN" altLang="en-US" sz="2000" dirty="0">
                <a:latin typeface="华文黑体"/>
                <a:ea typeface="华文黑体"/>
              </a:rPr>
              <a:t>企业的</a:t>
            </a:r>
            <a:r>
              <a:rPr lang="zh-CN" altLang="en-US" sz="2000" dirty="0" smtClean="0">
                <a:latin typeface="华文黑体"/>
                <a:ea typeface="华文黑体"/>
              </a:rPr>
              <a:t>需要来自两组</a:t>
            </a:r>
            <a:r>
              <a:rPr lang="zh-TW" altLang="en-US" sz="2000" dirty="0" smtClean="0">
                <a:latin typeface="华文黑体"/>
                <a:ea typeface="华文黑体"/>
              </a:rPr>
              <a:t>顾客</a:t>
            </a:r>
            <a:r>
              <a:rPr lang="en-US" altLang="zh-TW"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新顾客</a:t>
            </a:r>
            <a:r>
              <a:rPr lang="en-US" altLang="zh-CN" sz="2000" dirty="0">
                <a:latin typeface="华文黑体"/>
                <a:ea typeface="华文黑体"/>
              </a:rPr>
              <a:t>:</a:t>
            </a:r>
            <a:r>
              <a:rPr lang="zh-CN" altLang="en-US" sz="2000" dirty="0">
                <a:latin typeface="华文黑体"/>
                <a:ea typeface="华文黑体"/>
              </a:rPr>
              <a:t>不断加入这个市场当中的顾客</a:t>
            </a:r>
            <a:r>
              <a:rPr lang="en-US" altLang="zh-CN" sz="2000" dirty="0">
                <a:latin typeface="华文黑体"/>
                <a:ea typeface="华文黑体"/>
              </a:rPr>
              <a:t>.</a:t>
            </a:r>
            <a:r>
              <a:rPr lang="zh-CN" altLang="en-US" sz="2000" dirty="0">
                <a:latin typeface="华文黑体"/>
                <a:ea typeface="华文黑体"/>
              </a:rPr>
              <a:t>对新顾客要采取开拓市场的办法</a:t>
            </a:r>
            <a:r>
              <a:rPr lang="en-US" altLang="zh-CN" sz="2000" dirty="0">
                <a:latin typeface="华文黑体"/>
                <a:ea typeface="华文黑体"/>
              </a:rPr>
              <a:t>,</a:t>
            </a:r>
            <a:r>
              <a:rPr lang="zh-CN" altLang="en-US" sz="2000" dirty="0" smtClean="0">
                <a:latin typeface="华文黑体"/>
                <a:ea typeface="华文黑体"/>
              </a:rPr>
              <a:t>吸引顾客来购买</a:t>
            </a:r>
            <a:r>
              <a:rPr lang="zh-CN" altLang="en-US" sz="2000" dirty="0">
                <a:latin typeface="华文黑体"/>
                <a:ea typeface="华文黑体"/>
              </a:rPr>
              <a:t>商品</a:t>
            </a:r>
            <a:r>
              <a:rPr lang="en-US" altLang="zh-CN" sz="2000" dirty="0">
                <a:latin typeface="华文黑体"/>
                <a:ea typeface="华文黑体"/>
              </a:rPr>
              <a:t>.</a:t>
            </a:r>
          </a:p>
          <a:p>
            <a:pPr indent="5413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老顾客</a:t>
            </a:r>
            <a:r>
              <a:rPr lang="en-US" altLang="zh-CN" sz="2000" dirty="0">
                <a:latin typeface="华文黑体"/>
                <a:ea typeface="华文黑体"/>
              </a:rPr>
              <a:t>:</a:t>
            </a:r>
            <a:r>
              <a:rPr lang="zh-CN" altLang="en-US" sz="2000" dirty="0">
                <a:latin typeface="华文黑体"/>
                <a:ea typeface="华文黑体"/>
              </a:rPr>
              <a:t>已经持有这种产品的顾客</a:t>
            </a:r>
            <a:r>
              <a:rPr lang="en-US" altLang="zh-CN" sz="2000" dirty="0">
                <a:latin typeface="华文黑体"/>
                <a:ea typeface="华文黑体"/>
              </a:rPr>
              <a:t>.</a:t>
            </a:r>
            <a:r>
              <a:rPr lang="zh-CN" altLang="en-US" sz="2000" dirty="0">
                <a:latin typeface="华文黑体"/>
                <a:ea typeface="华文黑体"/>
              </a:rPr>
              <a:t>对于老顾客而言更主要的是如何保持他们</a:t>
            </a:r>
            <a:r>
              <a:rPr lang="zh-CN" altLang="en-US" sz="2000" dirty="0" smtClean="0">
                <a:latin typeface="华文黑体"/>
                <a:ea typeface="华文黑体"/>
              </a:rPr>
              <a:t>的这种需</a:t>
            </a:r>
            <a:r>
              <a:rPr lang="zh-CN" altLang="en-US" sz="2000" dirty="0">
                <a:latin typeface="华文黑体"/>
                <a:ea typeface="华文黑体"/>
              </a:rPr>
              <a:t>求</a:t>
            </a:r>
            <a:r>
              <a:rPr lang="en-US" altLang="zh-CN" sz="2000" dirty="0">
                <a:latin typeface="华文黑体"/>
                <a:ea typeface="华文黑体"/>
              </a:rPr>
              <a:t>,</a:t>
            </a:r>
            <a:r>
              <a:rPr lang="zh-CN" altLang="en-US" sz="2000" dirty="0">
                <a:latin typeface="华文黑体"/>
                <a:ea typeface="华文黑体"/>
              </a:rPr>
              <a:t>如何稳住这些老顾客</a:t>
            </a:r>
            <a:r>
              <a:rPr lang="en-US" altLang="zh-CN" sz="2000" dirty="0">
                <a:latin typeface="华文黑体"/>
                <a:ea typeface="华文黑体"/>
              </a:rPr>
              <a:t>,</a:t>
            </a:r>
            <a:r>
              <a:rPr lang="zh-CN" altLang="en-US" sz="2000" dirty="0">
                <a:latin typeface="华文黑体"/>
                <a:ea typeface="华文黑体"/>
              </a:rPr>
              <a:t>如搞好售后服务</a:t>
            </a:r>
            <a:r>
              <a:rPr lang="en-US" altLang="zh-CN" sz="2000" dirty="0">
                <a:latin typeface="华文黑体"/>
                <a:ea typeface="华文黑体"/>
              </a:rPr>
              <a:t>.</a:t>
            </a:r>
            <a:r>
              <a:rPr lang="zh-CN" altLang="en-US" sz="2000" dirty="0">
                <a:latin typeface="华文黑体"/>
                <a:ea typeface="华文黑体"/>
              </a:rPr>
              <a:t>企业应该与顾客建立一种长期的可盈</a:t>
            </a:r>
            <a:r>
              <a:rPr lang="zh-CN" altLang="en-US" sz="2000" dirty="0" smtClean="0">
                <a:latin typeface="华文黑体"/>
                <a:ea typeface="华文黑体"/>
              </a:rPr>
              <a:t>利的顾客关</a:t>
            </a:r>
            <a:r>
              <a:rPr lang="zh-CN" altLang="en-US" sz="2000" dirty="0">
                <a:latin typeface="华文黑体"/>
                <a:ea typeface="华文黑体"/>
              </a:rPr>
              <a:t>系</a:t>
            </a:r>
            <a:r>
              <a:rPr lang="en-US" altLang="zh-CN" sz="2000" dirty="0">
                <a:latin typeface="华文黑体"/>
                <a:ea typeface="华文黑体"/>
              </a:rPr>
              <a:t>,</a:t>
            </a:r>
            <a:r>
              <a:rPr lang="zh-CN" altLang="en-US" sz="2000" dirty="0">
                <a:latin typeface="华文黑体"/>
                <a:ea typeface="华文黑体"/>
              </a:rPr>
              <a:t>能够反复地进行交换和交易</a:t>
            </a:r>
            <a:r>
              <a:rPr lang="en-US" altLang="zh-CN" sz="2000" dirty="0" smtClean="0">
                <a:latin typeface="华文黑体"/>
                <a:ea typeface="华文黑体"/>
              </a:rPr>
              <a:t>.</a:t>
            </a:r>
          </a:p>
          <a:p>
            <a:pPr indent="541338"/>
            <a:r>
              <a:rPr lang="zh-CN" altLang="en-US" sz="2000" dirty="0">
                <a:latin typeface="华文黑体"/>
                <a:ea typeface="华文黑体"/>
              </a:rPr>
              <a:t>传统的营销理论和实践强调招徕新顾客和创造销售业绩</a:t>
            </a:r>
            <a:r>
              <a:rPr lang="en-US" altLang="zh-CN" sz="2000" dirty="0">
                <a:latin typeface="华文黑体"/>
                <a:ea typeface="华文黑体"/>
              </a:rPr>
              <a:t>.</a:t>
            </a:r>
            <a:r>
              <a:rPr lang="zh-CN" altLang="en-US" sz="2000" dirty="0">
                <a:latin typeface="华文黑体"/>
                <a:ea typeface="华文黑体"/>
              </a:rPr>
              <a:t>但是</a:t>
            </a:r>
            <a:r>
              <a:rPr lang="en-US" altLang="zh-CN" sz="2000" dirty="0">
                <a:latin typeface="华文黑体"/>
                <a:ea typeface="华文黑体"/>
              </a:rPr>
              <a:t>,</a:t>
            </a:r>
            <a:r>
              <a:rPr lang="zh-CN" altLang="en-US" sz="2000" dirty="0">
                <a:latin typeface="华文黑体"/>
                <a:ea typeface="华文黑体"/>
              </a:rPr>
              <a:t>今天市场营销的</a:t>
            </a:r>
            <a:r>
              <a:rPr lang="zh-CN" altLang="en-US" sz="2000" dirty="0" smtClean="0">
                <a:latin typeface="华文黑体"/>
                <a:ea typeface="华文黑体"/>
              </a:rPr>
              <a:t>中心正在转</a:t>
            </a:r>
            <a:r>
              <a:rPr lang="zh-CN" altLang="en-US" sz="2000" dirty="0">
                <a:latin typeface="华文黑体"/>
                <a:ea typeface="华文黑体"/>
              </a:rPr>
              <a:t>移</a:t>
            </a:r>
            <a:r>
              <a:rPr lang="en-US" altLang="zh-CN" sz="2000" dirty="0">
                <a:latin typeface="华文黑体"/>
                <a:ea typeface="华文黑体"/>
              </a:rPr>
              <a:t>.</a:t>
            </a:r>
            <a:r>
              <a:rPr lang="zh-CN" altLang="en-US" sz="2000" dirty="0">
                <a:latin typeface="华文黑体"/>
                <a:ea typeface="华文黑体"/>
              </a:rPr>
              <a:t>除了设计战略来招徕新顾客和创造与新顾客的交易以外</a:t>
            </a:r>
            <a:r>
              <a:rPr lang="en-US" altLang="zh-CN" sz="2000" dirty="0">
                <a:latin typeface="华文黑体"/>
                <a:ea typeface="华文黑体"/>
              </a:rPr>
              <a:t>,</a:t>
            </a:r>
            <a:r>
              <a:rPr lang="zh-CN" altLang="en-US" sz="2000" dirty="0">
                <a:latin typeface="华文黑体"/>
                <a:ea typeface="华文黑体"/>
              </a:rPr>
              <a:t>企业现在</a:t>
            </a:r>
            <a:r>
              <a:rPr lang="zh-CN" altLang="en-US" sz="2000" dirty="0" smtClean="0">
                <a:latin typeface="华文黑体"/>
                <a:ea typeface="华文黑体"/>
              </a:rPr>
              <a:t>正在全力以赴地保住现有顾客和</a:t>
            </a:r>
            <a:r>
              <a:rPr lang="zh-CN" altLang="en-US" sz="2000" dirty="0">
                <a:latin typeface="华文黑体"/>
                <a:ea typeface="华文黑体"/>
              </a:rPr>
              <a:t>建立持久的顾客关系</a:t>
            </a:r>
            <a:r>
              <a:rPr lang="en-US" altLang="zh-CN" sz="2000" dirty="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3751588505"/>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flipV="1">
            <a:off x="2" y="16933"/>
            <a:ext cx="9463311" cy="5359400"/>
          </a:xfrm>
          <a:prstGeom prst="rect">
            <a:avLst/>
          </a:prstGeom>
        </p:spPr>
      </p:pic>
      <p:pic>
        <p:nvPicPr>
          <p:cNvPr id="6" name="图片占位符 2"/>
          <p:cNvPicPr>
            <a:picLocks noChangeAspect="1"/>
          </p:cNvPicPr>
          <p:nvPr/>
        </p:nvPicPr>
        <p:blipFill>
          <a:blip r:embed="rId4" cstate="screen">
            <a:grayscl/>
            <a:extLst>
              <a:ext uri="{28A0092B-C50C-407E-A947-70E740481C1C}">
                <a14:useLocalDpi xmlns:a14="http://schemas.microsoft.com/office/drawing/2010/main"/>
              </a:ext>
            </a:extLst>
          </a:blip>
          <a:stretch>
            <a:fillRect/>
          </a:stretch>
        </p:blipFill>
        <p:spPr>
          <a:xfrm>
            <a:off x="1763157" y="1379557"/>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7" name="矩形 6"/>
          <p:cNvSpPr/>
          <p:nvPr/>
        </p:nvSpPr>
        <p:spPr>
          <a:xfrm>
            <a:off x="3951712" y="2358535"/>
            <a:ext cx="2839239" cy="584776"/>
          </a:xfrm>
          <a:prstGeom prst="rect">
            <a:avLst/>
          </a:prstGeom>
        </p:spPr>
        <p:txBody>
          <a:bodyPr wrap="none">
            <a:spAutoFit/>
          </a:bodyPr>
          <a:lstStyle/>
          <a:p>
            <a:r>
              <a:rPr lang="zh-CN" altLang="en-US" sz="3200" b="1" spc="300" dirty="0" smtClean="0">
                <a:solidFill>
                  <a:srgbClr val="17695D"/>
                </a:solidFill>
                <a:latin typeface="华文黑体"/>
                <a:ea typeface="华文黑体"/>
                <a:cs typeface="Source Sans Pro ExtraLight"/>
              </a:rPr>
              <a:t>营销管理观念</a:t>
            </a:r>
            <a:endParaRPr lang="en-US" altLang="zh-CN" sz="3200" b="1" spc="300" dirty="0">
              <a:solidFill>
                <a:srgbClr val="17695D"/>
              </a:solidFill>
              <a:latin typeface="华文黑体"/>
              <a:ea typeface="华文黑体"/>
              <a:cs typeface="Source Sans Pro ExtraLight"/>
            </a:endParaRPr>
          </a:p>
        </p:txBody>
      </p:sp>
      <p:sp>
        <p:nvSpPr>
          <p:cNvPr id="8" name="矩形 7"/>
          <p:cNvSpPr/>
          <p:nvPr/>
        </p:nvSpPr>
        <p:spPr>
          <a:xfrm>
            <a:off x="4587942" y="1654323"/>
            <a:ext cx="1415772" cy="584776"/>
          </a:xfrm>
          <a:prstGeom prst="rect">
            <a:avLst/>
          </a:prstGeom>
        </p:spPr>
        <p:txBody>
          <a:bodyPr wrap="none">
            <a:spAutoFit/>
          </a:bodyPr>
          <a:lstStyle/>
          <a:p>
            <a:r>
              <a:rPr lang="zh-CN" altLang="en-US" sz="3200" b="1" dirty="0" smtClean="0">
                <a:solidFill>
                  <a:srgbClr val="17695D"/>
                </a:solidFill>
                <a:latin typeface="华文黑体"/>
                <a:ea typeface="华文黑体"/>
              </a:rPr>
              <a:t>第三节</a:t>
            </a:r>
            <a:endParaRPr lang="en-US" altLang="zh-CN" sz="3200" b="1" spc="300" dirty="0">
              <a:solidFill>
                <a:srgbClr val="17695D"/>
              </a:solidFill>
              <a:latin typeface="华文黑体"/>
              <a:ea typeface="华文黑体"/>
              <a:cs typeface="Source Sans Pro ExtraLight"/>
            </a:endParaRPr>
          </a:p>
        </p:txBody>
      </p:sp>
      <p:pic>
        <p:nvPicPr>
          <p:cNvPr id="9" name="图片占位符 31"/>
          <p:cNvPicPr>
            <a:picLocks noChangeAspect="1"/>
          </p:cNvPicPr>
          <p:nvPr/>
        </p:nvPicPr>
        <p:blipFill>
          <a:blip r:embed="rId5" cstate="screen">
            <a:grayscl/>
            <a:extLst>
              <a:ext uri="{28A0092B-C50C-407E-A947-70E740481C1C}">
                <a14:useLocalDpi xmlns:a14="http://schemas.microsoft.com/office/drawing/2010/main"/>
              </a:ext>
            </a:extLst>
          </a:blip>
          <a:stretch>
            <a:fillRect/>
          </a:stretch>
        </p:blipFill>
        <p:spPr>
          <a:xfrm>
            <a:off x="1767161" y="137109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Tree>
    <p:extLst>
      <p:ext uri="{BB962C8B-B14F-4D97-AF65-F5344CB8AC3E}">
        <p14:creationId xmlns:p14="http://schemas.microsoft.com/office/powerpoint/2010/main" val="2140167451"/>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65000" fill="hold" nodeType="withEffect" p14:presetBounceEnd="58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8000">
                                          <p:cBhvr additive="base">
                                            <p:cTn id="7" dur="1500" fill="hold"/>
                                            <p:tgtEl>
                                              <p:spTgt spid="6"/>
                                            </p:tgtEl>
                                            <p:attrNameLst>
                                              <p:attrName>ppt_x</p:attrName>
                                            </p:attrNameLst>
                                          </p:cBhvr>
                                          <p:tavLst>
                                            <p:tav tm="0">
                                              <p:val>
                                                <p:strVal val="#ppt_x"/>
                                              </p:val>
                                            </p:tav>
                                            <p:tav tm="100000">
                                              <p:val>
                                                <p:strVal val="#ppt_x"/>
                                              </p:val>
                                            </p:tav>
                                          </p:tavLst>
                                        </p:anim>
                                        <p:anim calcmode="lin" valueType="num" p14:bounceEnd="58000">
                                          <p:cBhvr additive="base">
                                            <p:cTn id="8" dur="1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 presetClass="entr" presetSubtype="3" accel="65000" fill="hold" nodeType="withEffect" p14:presetBounceEnd="58000">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14:bounceEnd="58000">
                                          <p:cBhvr additive="base">
                                            <p:cTn id="19" dur="1500" fill="hold"/>
                                            <p:tgtEl>
                                              <p:spTgt spid="9"/>
                                            </p:tgtEl>
                                            <p:attrNameLst>
                                              <p:attrName>ppt_x</p:attrName>
                                            </p:attrNameLst>
                                          </p:cBhvr>
                                          <p:tavLst>
                                            <p:tav tm="0">
                                              <p:val>
                                                <p:strVal val="1+#ppt_w/2"/>
                                              </p:val>
                                            </p:tav>
                                            <p:tav tm="100000">
                                              <p:val>
                                                <p:strVal val="#ppt_x"/>
                                              </p:val>
                                            </p:tav>
                                          </p:tavLst>
                                        </p:anim>
                                        <p:anim calcmode="lin" valueType="num" p14:bounceEnd="58000">
                                          <p:cBhvr additive="base">
                                            <p:cTn id="20" dur="15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mc:Choice>
    <mc:Fallback xmlns="">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65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ppt_x"/>
                                              </p:val>
                                            </p:tav>
                                            <p:tav tm="100000">
                                              <p:val>
                                                <p:strVal val="#ppt_x"/>
                                              </p:val>
                                            </p:tav>
                                          </p:tavLst>
                                        </p:anim>
                                        <p:anim calcmode="lin" valueType="num">
                                          <p:cBhvr additive="base">
                                            <p:cTn id="8" dur="1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 presetClass="entr" presetSubtype="3" accel="65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500" fill="hold"/>
                                            <p:tgtEl>
                                              <p:spTgt spid="9"/>
                                            </p:tgtEl>
                                            <p:attrNameLst>
                                              <p:attrName>ppt_x</p:attrName>
                                            </p:attrNameLst>
                                          </p:cBhvr>
                                          <p:tavLst>
                                            <p:tav tm="0">
                                              <p:val>
                                                <p:strVal val="1+#ppt_w/2"/>
                                              </p:val>
                                            </p:tav>
                                            <p:tav tm="100000">
                                              <p:val>
                                                <p:strVal val="#ppt_x"/>
                                              </p:val>
                                            </p:tav>
                                          </p:tavLst>
                                        </p:anim>
                                        <p:anim calcmode="lin" valueType="num">
                                          <p:cBhvr additive="base">
                                            <p:cTn id="20" dur="15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0"/>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营销管理观念</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24932" y="691951"/>
            <a:ext cx="8246534" cy="3182410"/>
          </a:xfrm>
          <a:prstGeom prst="rect">
            <a:avLst/>
          </a:prstGeom>
          <a:noFill/>
        </p:spPr>
        <p:txBody>
          <a:bodyPr wrap="square" rtlCol="0">
            <a:spAutoFit/>
          </a:bodyPr>
          <a:lstStyle/>
          <a:p>
            <a:pPr indent="627063">
              <a:lnSpc>
                <a:spcPct val="120000"/>
              </a:lnSpc>
            </a:pPr>
            <a:r>
              <a:rPr lang="zh-CN" altLang="en-US" sz="2400" dirty="0">
                <a:latin typeface="华文黑体"/>
                <a:ea typeface="华文黑体"/>
              </a:rPr>
              <a:t>营销管理观念也叫营销管理哲学</a:t>
            </a:r>
            <a:r>
              <a:rPr lang="en-US" altLang="zh-CN" sz="2400" dirty="0">
                <a:latin typeface="华文黑体"/>
                <a:ea typeface="华文黑体"/>
              </a:rPr>
              <a:t>,</a:t>
            </a:r>
            <a:r>
              <a:rPr lang="zh-CN" altLang="en-US" sz="2400" dirty="0">
                <a:latin typeface="华文黑体"/>
                <a:ea typeface="华文黑体"/>
              </a:rPr>
              <a:t>对市场营销活动具有指导作用</a:t>
            </a:r>
            <a:r>
              <a:rPr lang="en-US" altLang="zh-CN" sz="2400" dirty="0">
                <a:latin typeface="华文黑体"/>
                <a:ea typeface="华文黑体"/>
              </a:rPr>
              <a:t>,</a:t>
            </a:r>
            <a:r>
              <a:rPr lang="zh-CN" altLang="en-US" sz="2400" dirty="0" smtClean="0">
                <a:latin typeface="华文黑体"/>
                <a:ea typeface="华文黑体"/>
              </a:rPr>
              <a:t>对企业如何处理组织</a:t>
            </a:r>
            <a:r>
              <a:rPr lang="zh-CN" altLang="en-US" sz="2400" dirty="0">
                <a:latin typeface="华文黑体"/>
                <a:ea typeface="华文黑体"/>
              </a:rPr>
              <a:t>、顾客和社会利益的关系有着深刻的影响</a:t>
            </a:r>
            <a:r>
              <a:rPr lang="en-US" altLang="zh-CN" sz="2400" dirty="0">
                <a:latin typeface="华文黑体"/>
                <a:ea typeface="华文黑体"/>
              </a:rPr>
              <a:t>,</a:t>
            </a:r>
            <a:r>
              <a:rPr lang="zh-CN" altLang="en-US" sz="2400" dirty="0">
                <a:latin typeface="华文黑体"/>
                <a:ea typeface="华文黑体"/>
              </a:rPr>
              <a:t>即通常所说的有什么样</a:t>
            </a:r>
            <a:r>
              <a:rPr lang="zh-CN" altLang="en-US" sz="2400" dirty="0" smtClean="0">
                <a:latin typeface="华文黑体"/>
                <a:ea typeface="华文黑体"/>
              </a:rPr>
              <a:t>的指导思想就有什么样的行动</a:t>
            </a:r>
            <a:r>
              <a:rPr lang="en-US" altLang="zh-CN" sz="2400" dirty="0">
                <a:latin typeface="华文黑体"/>
                <a:ea typeface="华文黑体"/>
              </a:rPr>
              <a:t>.</a:t>
            </a:r>
          </a:p>
          <a:p>
            <a:pPr indent="627063">
              <a:lnSpc>
                <a:spcPct val="120000"/>
              </a:lnSpc>
            </a:pPr>
            <a:r>
              <a:rPr lang="zh-CN" altLang="en-US" sz="2400" dirty="0">
                <a:latin typeface="华文黑体"/>
                <a:ea typeface="华文黑体"/>
              </a:rPr>
              <a:t>主要有五种可供选择的观念指导企业进行市场营销活动</a:t>
            </a:r>
            <a:r>
              <a:rPr lang="en-US" altLang="zh-CN" sz="2400" dirty="0">
                <a:latin typeface="华文黑体"/>
                <a:ea typeface="华文黑体"/>
              </a:rPr>
              <a:t>,</a:t>
            </a:r>
            <a:r>
              <a:rPr lang="zh-CN" altLang="en-US" sz="2400" dirty="0" smtClean="0">
                <a:latin typeface="华文黑体"/>
                <a:ea typeface="华文黑体"/>
              </a:rPr>
              <a:t>这五种营销观念分别是生产观</a:t>
            </a:r>
            <a:r>
              <a:rPr lang="zh-CN" altLang="en-US" sz="2400" dirty="0">
                <a:latin typeface="华文黑体"/>
                <a:ea typeface="华文黑体"/>
              </a:rPr>
              <a:t>念、产品观念、推销观念、市场营销观念和社会市场营销观念</a:t>
            </a:r>
            <a:r>
              <a:rPr lang="en-US" altLang="zh-CN" sz="2400" dirty="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315389563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营销管理观念</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24932" y="691951"/>
            <a:ext cx="8246534" cy="2923877"/>
          </a:xfrm>
          <a:prstGeom prst="rect">
            <a:avLst/>
          </a:prstGeom>
          <a:noFill/>
        </p:spPr>
        <p:txBody>
          <a:bodyPr wrap="square" rtlCol="0">
            <a:spAutoFit/>
          </a:bodyPr>
          <a:lstStyle/>
          <a:p>
            <a:r>
              <a:rPr lang="zh-CN" altLang="en-US" sz="2400" dirty="0">
                <a:latin typeface="华文黑体"/>
                <a:ea typeface="华文黑体"/>
              </a:rPr>
              <a:t>一、生产观念</a:t>
            </a:r>
          </a:p>
          <a:p>
            <a:pPr indent="541338"/>
            <a:endParaRPr lang="en-US" altLang="zh-CN" sz="2000" dirty="0" smtClean="0">
              <a:latin typeface="华文黑体"/>
              <a:ea typeface="华文黑体"/>
            </a:endParaRPr>
          </a:p>
          <a:p>
            <a:pPr indent="541338"/>
            <a:r>
              <a:rPr lang="zh-CN" altLang="en-US" sz="2000" dirty="0" smtClean="0">
                <a:latin typeface="华文黑体"/>
                <a:ea typeface="华文黑体"/>
              </a:rPr>
              <a:t>生产观</a:t>
            </a:r>
            <a:r>
              <a:rPr lang="zh-CN" altLang="en-US" sz="2000" dirty="0">
                <a:latin typeface="华文黑体"/>
                <a:ea typeface="华文黑体"/>
              </a:rPr>
              <a:t>念的前提是产品供不应求</a:t>
            </a:r>
            <a:r>
              <a:rPr lang="en-US" altLang="zh-CN" sz="2000" dirty="0">
                <a:latin typeface="华文黑体"/>
                <a:ea typeface="华文黑体"/>
              </a:rPr>
              <a:t>,</a:t>
            </a:r>
            <a:r>
              <a:rPr lang="zh-CN" altLang="en-US" sz="2000" dirty="0">
                <a:latin typeface="华文黑体"/>
                <a:ea typeface="华文黑体"/>
              </a:rPr>
              <a:t>消费者选择机会少</a:t>
            </a:r>
            <a:r>
              <a:rPr lang="en-US" altLang="zh-CN" sz="2000" dirty="0">
                <a:latin typeface="华文黑体"/>
                <a:ea typeface="华文黑体"/>
              </a:rPr>
              <a:t>.</a:t>
            </a:r>
            <a:r>
              <a:rPr lang="zh-CN" altLang="en-US" sz="2000" dirty="0">
                <a:latin typeface="华文黑体"/>
                <a:ea typeface="华文黑体"/>
              </a:rPr>
              <a:t>企业采取大批量生产</a:t>
            </a:r>
            <a:r>
              <a:rPr lang="en-US" altLang="zh-CN" sz="2000" dirty="0">
                <a:latin typeface="华文黑体"/>
                <a:ea typeface="华文黑体"/>
              </a:rPr>
              <a:t>,</a:t>
            </a:r>
            <a:r>
              <a:rPr lang="zh-CN" altLang="en-US" sz="2000" dirty="0">
                <a:latin typeface="华文黑体"/>
                <a:ea typeface="华文黑体"/>
              </a:rPr>
              <a:t>尽量降</a:t>
            </a:r>
            <a:r>
              <a:rPr lang="zh-CN" altLang="en-US" sz="2000" dirty="0" smtClean="0">
                <a:latin typeface="华文黑体"/>
                <a:ea typeface="华文黑体"/>
              </a:rPr>
              <a:t>低成本</a:t>
            </a:r>
            <a:r>
              <a:rPr lang="en-US" altLang="zh-CN" sz="2000" dirty="0">
                <a:latin typeface="华文黑体"/>
                <a:ea typeface="华文黑体"/>
              </a:rPr>
              <a:t>;</a:t>
            </a:r>
            <a:r>
              <a:rPr lang="zh-CN" altLang="en-US" sz="2000" dirty="0">
                <a:latin typeface="华文黑体"/>
                <a:ea typeface="华文黑体"/>
              </a:rPr>
              <a:t>消费者喜欢廉价商品</a:t>
            </a:r>
            <a:r>
              <a:rPr lang="en-US" altLang="zh-CN" sz="2000" dirty="0">
                <a:latin typeface="华文黑体"/>
                <a:ea typeface="华文黑体"/>
              </a:rPr>
              <a:t>,</a:t>
            </a:r>
            <a:r>
              <a:rPr lang="zh-CN" altLang="en-US" sz="2000" dirty="0">
                <a:latin typeface="华文黑体"/>
                <a:ea typeface="华文黑体"/>
              </a:rPr>
              <a:t>大量消费</a:t>
            </a:r>
            <a:r>
              <a:rPr lang="en-US" altLang="zh-CN" sz="2000" dirty="0">
                <a:latin typeface="华文黑体"/>
                <a:ea typeface="华文黑体"/>
              </a:rPr>
              <a:t>.</a:t>
            </a:r>
            <a:r>
              <a:rPr lang="zh-CN" altLang="en-US" sz="2000" dirty="0">
                <a:latin typeface="华文黑体"/>
                <a:ea typeface="华文黑体"/>
              </a:rPr>
              <a:t>生产导向型组织的管理部门总是把注意力</a:t>
            </a:r>
            <a:r>
              <a:rPr lang="zh-CN" altLang="en-US" sz="2000" dirty="0" smtClean="0">
                <a:latin typeface="华文黑体"/>
                <a:ea typeface="华文黑体"/>
              </a:rPr>
              <a:t>集中在改进生产和销售效率</a:t>
            </a:r>
            <a:r>
              <a:rPr lang="zh-CN" altLang="en-US" sz="2000" dirty="0">
                <a:latin typeface="华文黑体"/>
                <a:ea typeface="华文黑体"/>
              </a:rPr>
              <a:t>方面</a:t>
            </a:r>
            <a:r>
              <a:rPr lang="en-US" altLang="zh-CN" sz="2000" dirty="0">
                <a:latin typeface="华文黑体"/>
                <a:ea typeface="华文黑体"/>
              </a:rPr>
              <a:t>,</a:t>
            </a:r>
            <a:r>
              <a:rPr lang="zh-CN" altLang="en-US" sz="2000" dirty="0">
                <a:latin typeface="华文黑体"/>
                <a:ea typeface="华文黑体"/>
              </a:rPr>
              <a:t>不注意市场</a:t>
            </a:r>
            <a:r>
              <a:rPr lang="en-US" altLang="zh-CN" sz="2000" dirty="0">
                <a:latin typeface="华文黑体"/>
                <a:ea typeface="华文黑体"/>
              </a:rPr>
              <a:t>.</a:t>
            </a:r>
            <a:r>
              <a:rPr lang="zh-CN" altLang="en-US" sz="2000" dirty="0">
                <a:latin typeface="华文黑体"/>
                <a:ea typeface="华文黑体"/>
              </a:rPr>
              <a:t>这一观念是指导销售者的古老的理念之一</a:t>
            </a:r>
            <a:r>
              <a:rPr lang="en-US" altLang="zh-CN" sz="2000" dirty="0">
                <a:latin typeface="华文黑体"/>
                <a:ea typeface="华文黑体"/>
              </a:rPr>
              <a:t>.</a:t>
            </a:r>
          </a:p>
          <a:p>
            <a:pPr indent="541338"/>
            <a:r>
              <a:rPr lang="zh-CN" altLang="en-US" sz="2000" dirty="0">
                <a:latin typeface="华文黑体"/>
                <a:ea typeface="华文黑体"/>
              </a:rPr>
              <a:t>生产观念在两种情况下不失为有效的指导思想</a:t>
            </a:r>
            <a:r>
              <a:rPr lang="en-US" altLang="zh-CN" sz="2000" dirty="0">
                <a:latin typeface="华文黑体"/>
                <a:ea typeface="华文黑体"/>
              </a:rPr>
              <a:t>.</a:t>
            </a:r>
            <a:r>
              <a:rPr lang="zh-CN" altLang="en-US" sz="2000" dirty="0">
                <a:latin typeface="华文黑体"/>
                <a:ea typeface="华文黑体"/>
              </a:rPr>
              <a:t>第一种情况是产品的需求超过供给</a:t>
            </a:r>
            <a:r>
              <a:rPr lang="en-US" altLang="zh-CN" sz="2000" dirty="0">
                <a:latin typeface="华文黑体"/>
                <a:ea typeface="华文黑体"/>
              </a:rPr>
              <a:t>.</a:t>
            </a:r>
            <a:r>
              <a:rPr lang="zh-CN" altLang="en-US" sz="2000" dirty="0" smtClean="0">
                <a:latin typeface="华文黑体"/>
                <a:ea typeface="华文黑体"/>
              </a:rPr>
              <a:t>此时</a:t>
            </a:r>
            <a:r>
              <a:rPr lang="en-US" altLang="zh-CN" sz="2000" dirty="0">
                <a:latin typeface="华文黑体"/>
                <a:ea typeface="华文黑体"/>
              </a:rPr>
              <a:t>,</a:t>
            </a:r>
            <a:r>
              <a:rPr lang="zh-CN" altLang="en-US" sz="2000" dirty="0">
                <a:latin typeface="华文黑体"/>
                <a:ea typeface="华文黑体"/>
              </a:rPr>
              <a:t>管理部门应致力于增加产量</a:t>
            </a:r>
            <a:r>
              <a:rPr lang="en-US" altLang="zh-CN" sz="2000" dirty="0">
                <a:latin typeface="华文黑体"/>
                <a:ea typeface="华文黑体"/>
              </a:rPr>
              <a:t>.</a:t>
            </a:r>
            <a:r>
              <a:rPr lang="zh-CN" altLang="en-US" sz="2000" dirty="0">
                <a:latin typeface="华文黑体"/>
                <a:ea typeface="华文黑体"/>
              </a:rPr>
              <a:t>第二种情况是产品的成本太高</a:t>
            </a:r>
            <a:r>
              <a:rPr lang="en-US" altLang="zh-CN" sz="2000" dirty="0">
                <a:latin typeface="华文黑体"/>
                <a:ea typeface="华文黑体"/>
              </a:rPr>
              <a:t>,</a:t>
            </a:r>
            <a:r>
              <a:rPr lang="zh-CN" altLang="en-US" sz="2000" dirty="0">
                <a:latin typeface="华文黑体"/>
                <a:ea typeface="华文黑体"/>
              </a:rPr>
              <a:t>必须靠提高生产率来降</a:t>
            </a:r>
            <a:r>
              <a:rPr lang="zh-CN" altLang="en-US" sz="2000" dirty="0" smtClean="0">
                <a:latin typeface="华文黑体"/>
                <a:ea typeface="华文黑体"/>
              </a:rPr>
              <a:t>低成本</a:t>
            </a:r>
            <a:r>
              <a:rPr lang="en-US" altLang="zh-CN" sz="2000" dirty="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84801888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营销管理观念</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24931" y="691951"/>
            <a:ext cx="8348135" cy="3231654"/>
          </a:xfrm>
          <a:prstGeom prst="rect">
            <a:avLst/>
          </a:prstGeom>
          <a:noFill/>
        </p:spPr>
        <p:txBody>
          <a:bodyPr wrap="square" rtlCol="0">
            <a:spAutoFit/>
          </a:bodyPr>
          <a:lstStyle/>
          <a:p>
            <a:r>
              <a:rPr lang="zh-CN" altLang="en-US" sz="2400" dirty="0">
                <a:latin typeface="华文黑体"/>
                <a:ea typeface="华文黑体"/>
              </a:rPr>
              <a:t>二、产品观念</a:t>
            </a:r>
          </a:p>
          <a:p>
            <a:pPr indent="439738"/>
            <a:endParaRPr lang="en-US" altLang="zh-CN" sz="2000" dirty="0" smtClean="0">
              <a:latin typeface="华文黑体"/>
              <a:ea typeface="华文黑体"/>
            </a:endParaRPr>
          </a:p>
          <a:p>
            <a:pPr indent="439738"/>
            <a:r>
              <a:rPr lang="zh-CN" altLang="en-US" sz="2000" dirty="0" smtClean="0">
                <a:latin typeface="华文黑体"/>
                <a:ea typeface="华文黑体"/>
              </a:rPr>
              <a:t>产品观念与生产观</a:t>
            </a:r>
            <a:r>
              <a:rPr lang="zh-CN" altLang="en-US" sz="2000" dirty="0">
                <a:latin typeface="华文黑体"/>
                <a:ea typeface="华文黑体"/>
              </a:rPr>
              <a:t>念不同的是强调质量</a:t>
            </a:r>
            <a:r>
              <a:rPr lang="en-US" altLang="zh-CN" sz="2000" dirty="0">
                <a:latin typeface="华文黑体"/>
                <a:ea typeface="华文黑体"/>
              </a:rPr>
              <a:t>,</a:t>
            </a:r>
            <a:r>
              <a:rPr lang="zh-CN" altLang="en-US" sz="2000" dirty="0">
                <a:latin typeface="华文黑体"/>
                <a:ea typeface="华文黑体"/>
              </a:rPr>
              <a:t>企业认为只要提供品质、性能、特性</a:t>
            </a:r>
            <a:r>
              <a:rPr lang="zh-CN" altLang="en-US" sz="2000" dirty="0" smtClean="0">
                <a:latin typeface="华文黑体"/>
                <a:ea typeface="华文黑体"/>
              </a:rPr>
              <a:t>最好的产品</a:t>
            </a:r>
            <a:r>
              <a:rPr lang="en-US" altLang="zh-CN" sz="2000" dirty="0">
                <a:latin typeface="华文黑体"/>
                <a:ea typeface="华文黑体"/>
              </a:rPr>
              <a:t>,</a:t>
            </a:r>
            <a:r>
              <a:rPr lang="zh-CN" altLang="en-US" sz="2000" dirty="0">
                <a:latin typeface="华文黑体"/>
                <a:ea typeface="华文黑体"/>
              </a:rPr>
              <a:t>消费者才会满足</a:t>
            </a:r>
            <a:r>
              <a:rPr lang="en-US" altLang="zh-CN" sz="2000" dirty="0">
                <a:latin typeface="华文黑体"/>
                <a:ea typeface="华文黑体"/>
              </a:rPr>
              <a:t>,</a:t>
            </a:r>
            <a:r>
              <a:rPr lang="zh-CN" altLang="en-US" sz="2000" dirty="0">
                <a:latin typeface="华文黑体"/>
                <a:ea typeface="华文黑体"/>
              </a:rPr>
              <a:t>也就是所谓的“酒香不怕巷子深”</a:t>
            </a:r>
            <a:r>
              <a:rPr lang="en-US" altLang="zh-CN" sz="2000" dirty="0">
                <a:latin typeface="华文黑体"/>
                <a:ea typeface="华文黑体"/>
              </a:rPr>
              <a:t>.</a:t>
            </a:r>
            <a:r>
              <a:rPr lang="zh-CN" altLang="en-US" sz="2000" dirty="0">
                <a:latin typeface="华文黑体"/>
                <a:ea typeface="华文黑体"/>
              </a:rPr>
              <a:t>因此</a:t>
            </a:r>
            <a:r>
              <a:rPr lang="en-US" altLang="zh-CN" sz="2000" dirty="0">
                <a:latin typeface="华文黑体"/>
                <a:ea typeface="华文黑体"/>
              </a:rPr>
              <a:t>,</a:t>
            </a:r>
            <a:r>
              <a:rPr lang="zh-CN" altLang="en-US" sz="2000" dirty="0">
                <a:latin typeface="华文黑体"/>
                <a:ea typeface="华文黑体"/>
              </a:rPr>
              <a:t>企业应该致力于对产</a:t>
            </a:r>
            <a:r>
              <a:rPr lang="zh-CN" altLang="en-US" sz="2000" dirty="0" smtClean="0">
                <a:latin typeface="华文黑体"/>
                <a:ea typeface="华文黑体"/>
              </a:rPr>
              <a:t>品不断地进行改进</a:t>
            </a:r>
            <a:r>
              <a:rPr lang="en-US" altLang="zh-CN" sz="2000" dirty="0">
                <a:latin typeface="华文黑体"/>
                <a:ea typeface="华文黑体"/>
              </a:rPr>
              <a:t>.</a:t>
            </a:r>
          </a:p>
          <a:p>
            <a:pPr indent="439738"/>
            <a:r>
              <a:rPr lang="zh-CN" altLang="en-US" sz="2000" dirty="0">
                <a:latin typeface="华文黑体"/>
                <a:ea typeface="华文黑体"/>
              </a:rPr>
              <a:t>产品观念的缺点在于两个方面</a:t>
            </a:r>
            <a:r>
              <a:rPr lang="en-US" altLang="zh-CN" sz="2000" dirty="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缺乏对推销的认识</a:t>
            </a:r>
            <a:r>
              <a:rPr lang="en-US" altLang="zh-CN" sz="2000" dirty="0">
                <a:latin typeface="华文黑体"/>
                <a:ea typeface="华文黑体"/>
              </a:rPr>
              <a:t>.</a:t>
            </a:r>
            <a:r>
              <a:rPr lang="zh-CN" altLang="en-US" sz="2000" dirty="0">
                <a:latin typeface="华文黑体"/>
                <a:ea typeface="华文黑体"/>
              </a:rPr>
              <a:t>在产品极大丰富的条件下</a:t>
            </a:r>
            <a:r>
              <a:rPr lang="en-US" altLang="zh-CN" sz="2000" dirty="0">
                <a:latin typeface="华文黑体"/>
                <a:ea typeface="华文黑体"/>
              </a:rPr>
              <a:t>,</a:t>
            </a:r>
            <a:r>
              <a:rPr lang="zh-CN" altLang="en-US" sz="2000" dirty="0">
                <a:latin typeface="华文黑体"/>
                <a:ea typeface="华文黑体"/>
              </a:rPr>
              <a:t>推销的作用是不容忽视的</a:t>
            </a:r>
            <a:r>
              <a:rPr lang="en-US" altLang="zh-CN" sz="2000" dirty="0" smtClean="0">
                <a:latin typeface="华文黑体"/>
                <a:ea typeface="华文黑体"/>
              </a:rPr>
              <a:t>.</a:t>
            </a:r>
          </a:p>
          <a:p>
            <a:pPr indent="439738"/>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过于追求质量导致成本上升</a:t>
            </a:r>
            <a:r>
              <a:rPr lang="en-US" altLang="zh-CN" sz="2000" dirty="0">
                <a:latin typeface="华文黑体"/>
                <a:ea typeface="华文黑体"/>
              </a:rPr>
              <a:t>,</a:t>
            </a:r>
            <a:r>
              <a:rPr lang="zh-CN" altLang="en-US" sz="2000" dirty="0">
                <a:latin typeface="华文黑体"/>
                <a:ea typeface="华文黑体"/>
              </a:rPr>
              <a:t>企业利润降低</a:t>
            </a:r>
            <a:r>
              <a:rPr lang="en-US" altLang="zh-CN" sz="2000" dirty="0">
                <a:latin typeface="华文黑体"/>
                <a:ea typeface="华文黑体"/>
              </a:rPr>
              <a:t>,</a:t>
            </a:r>
            <a:r>
              <a:rPr lang="zh-CN" altLang="en-US" sz="2000" dirty="0">
                <a:latin typeface="华文黑体"/>
                <a:ea typeface="华文黑体"/>
              </a:rPr>
              <a:t>对企业的发展造成不良影响</a:t>
            </a:r>
            <a:r>
              <a:rPr lang="en-US" altLang="zh-CN" sz="2000" dirty="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1392343851"/>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营销管理观念</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24931" y="691951"/>
            <a:ext cx="8348135" cy="4149853"/>
          </a:xfrm>
          <a:prstGeom prst="rect">
            <a:avLst/>
          </a:prstGeom>
          <a:noFill/>
        </p:spPr>
        <p:txBody>
          <a:bodyPr wrap="square" rtlCol="0">
            <a:spAutoFit/>
          </a:bodyPr>
          <a:lstStyle/>
          <a:p>
            <a:r>
              <a:rPr lang="zh-CN" altLang="en-US" sz="2400" dirty="0" smtClean="0">
                <a:latin typeface="华文黑体"/>
                <a:ea typeface="华文黑体"/>
              </a:rPr>
              <a:t>三、推销观</a:t>
            </a:r>
            <a:r>
              <a:rPr lang="zh-CN" altLang="en-US" sz="2400" dirty="0">
                <a:latin typeface="华文黑体"/>
                <a:ea typeface="华文黑体"/>
              </a:rPr>
              <a:t>念</a:t>
            </a:r>
          </a:p>
          <a:p>
            <a:pPr indent="439738"/>
            <a:endParaRPr lang="en-US" altLang="zh-CN" sz="2000" dirty="0" smtClean="0">
              <a:latin typeface="华文黑体"/>
              <a:ea typeface="华文黑体"/>
            </a:endParaRPr>
          </a:p>
          <a:p>
            <a:pPr indent="541338">
              <a:lnSpc>
                <a:spcPct val="110000"/>
              </a:lnSpc>
            </a:pPr>
            <a:r>
              <a:rPr lang="zh-CN" altLang="en-US" sz="2000" dirty="0">
                <a:latin typeface="华文黑体"/>
                <a:ea typeface="华文黑体"/>
              </a:rPr>
              <a:t>推销观念也称销售观念</a:t>
            </a:r>
            <a:r>
              <a:rPr lang="en-US" altLang="zh-CN" sz="2000" dirty="0">
                <a:latin typeface="华文黑体"/>
                <a:ea typeface="华文黑体"/>
              </a:rPr>
              <a:t>,</a:t>
            </a:r>
            <a:r>
              <a:rPr lang="zh-CN" altLang="en-US" sz="2000" dirty="0">
                <a:latin typeface="华文黑体"/>
                <a:ea typeface="华文黑体"/>
              </a:rPr>
              <a:t>这种观念主要认为若不采取大规模推销的方式</a:t>
            </a:r>
            <a:r>
              <a:rPr lang="en-US" altLang="zh-CN" sz="2000" dirty="0">
                <a:latin typeface="华文黑体"/>
                <a:ea typeface="华文黑体"/>
              </a:rPr>
              <a:t>,</a:t>
            </a:r>
            <a:r>
              <a:rPr lang="zh-CN" altLang="en-US" sz="2000" dirty="0">
                <a:latin typeface="华文黑体"/>
                <a:ea typeface="华文黑体"/>
              </a:rPr>
              <a:t>消费</a:t>
            </a:r>
            <a:r>
              <a:rPr lang="zh-CN" altLang="en-US" sz="2000" dirty="0" smtClean="0">
                <a:latin typeface="华文黑体"/>
                <a:ea typeface="华文黑体"/>
              </a:rPr>
              <a:t>者就不会购买产品</a:t>
            </a:r>
            <a:r>
              <a:rPr lang="en-US" altLang="zh-CN" sz="2000" dirty="0">
                <a:latin typeface="华文黑体"/>
                <a:ea typeface="华文黑体"/>
              </a:rPr>
              <a:t>.</a:t>
            </a:r>
            <a:r>
              <a:rPr lang="zh-CN" altLang="en-US" sz="2000" dirty="0">
                <a:latin typeface="华文黑体"/>
                <a:ea typeface="华文黑体"/>
              </a:rPr>
              <a:t>它的前提是产品逐渐丰富和多样化</a:t>
            </a:r>
            <a:r>
              <a:rPr lang="en-US" altLang="zh-CN" sz="2000" dirty="0">
                <a:latin typeface="华文黑体"/>
                <a:ea typeface="华文黑体"/>
              </a:rPr>
              <a:t>.</a:t>
            </a:r>
            <a:r>
              <a:rPr lang="zh-CN" altLang="en-US" sz="2000" dirty="0">
                <a:latin typeface="华文黑体"/>
                <a:ea typeface="华文黑体"/>
              </a:rPr>
              <a:t>推销观念典型地被用于滞销商品</a:t>
            </a:r>
            <a:r>
              <a:rPr lang="en-US" altLang="zh-CN" sz="2000" dirty="0">
                <a:latin typeface="华文黑体"/>
                <a:ea typeface="华文黑体"/>
              </a:rPr>
              <a:t>,</a:t>
            </a:r>
            <a:r>
              <a:rPr lang="zh-CN" altLang="en-US" sz="2000" dirty="0" smtClean="0">
                <a:latin typeface="华文黑体"/>
                <a:ea typeface="华文黑体"/>
              </a:rPr>
              <a:t>即购买者</a:t>
            </a:r>
            <a:r>
              <a:rPr lang="zh-CN" altLang="en-US" sz="2000" dirty="0">
                <a:latin typeface="华文黑体"/>
                <a:ea typeface="华文黑体"/>
              </a:rPr>
              <a:t>通常不会考虑购买的产品</a:t>
            </a:r>
            <a:r>
              <a:rPr lang="en-US" altLang="zh-CN" sz="2000" dirty="0">
                <a:latin typeface="华文黑体"/>
                <a:ea typeface="华文黑体"/>
              </a:rPr>
              <a:t>,</a:t>
            </a:r>
            <a:r>
              <a:rPr lang="zh-CN" altLang="en-US" sz="2000" dirty="0">
                <a:latin typeface="华文黑体"/>
                <a:ea typeface="华文黑体"/>
              </a:rPr>
              <a:t>如大百科全书</a:t>
            </a:r>
            <a:r>
              <a:rPr lang="en-US" altLang="zh-CN" sz="2000" dirty="0">
                <a:latin typeface="华文黑体"/>
                <a:ea typeface="华文黑体"/>
              </a:rPr>
              <a:t>.</a:t>
            </a:r>
            <a:r>
              <a:rPr lang="zh-CN" altLang="en-US" sz="2000" dirty="0">
                <a:latin typeface="华文黑体"/>
                <a:ea typeface="华文黑体"/>
              </a:rPr>
              <a:t>这些行业必须善于追踪潜在的购买者</a:t>
            </a:r>
            <a:r>
              <a:rPr lang="en-US" altLang="zh-CN" sz="2000" dirty="0">
                <a:latin typeface="华文黑体"/>
                <a:ea typeface="华文黑体"/>
              </a:rPr>
              <a:t>,</a:t>
            </a:r>
            <a:r>
              <a:rPr lang="zh-CN" altLang="en-US" sz="2000" dirty="0" smtClean="0">
                <a:latin typeface="华文黑体"/>
                <a:ea typeface="华文黑体"/>
              </a:rPr>
              <a:t>并突出产</a:t>
            </a:r>
            <a:r>
              <a:rPr lang="zh-CN" altLang="en-US" sz="2000" dirty="0">
                <a:latin typeface="华文黑体"/>
                <a:ea typeface="华文黑体"/>
              </a:rPr>
              <a:t>品的好处进行推销</a:t>
            </a:r>
            <a:r>
              <a:rPr lang="en-US" altLang="zh-CN" sz="2000" dirty="0">
                <a:latin typeface="华文黑体"/>
                <a:ea typeface="华文黑体"/>
              </a:rPr>
              <a:t>.</a:t>
            </a:r>
          </a:p>
          <a:p>
            <a:pPr indent="541338">
              <a:lnSpc>
                <a:spcPct val="110000"/>
              </a:lnSpc>
            </a:pPr>
            <a:r>
              <a:rPr lang="zh-CN" altLang="en-US" sz="2000" dirty="0">
                <a:latin typeface="华文黑体"/>
                <a:ea typeface="华文黑体"/>
              </a:rPr>
              <a:t>绝大多数企业都是在生产能力过剩时采用推销观念</a:t>
            </a:r>
            <a:r>
              <a:rPr lang="en-US" altLang="zh-CN" sz="2000" dirty="0">
                <a:latin typeface="华文黑体"/>
                <a:ea typeface="华文黑体"/>
              </a:rPr>
              <a:t>,</a:t>
            </a:r>
            <a:r>
              <a:rPr lang="zh-CN" altLang="en-US" sz="2000" dirty="0">
                <a:latin typeface="华文黑体"/>
                <a:ea typeface="华文黑体"/>
              </a:rPr>
              <a:t>目的是推销它们生产的产品</a:t>
            </a:r>
            <a:r>
              <a:rPr lang="en-US" altLang="zh-CN" sz="2000" dirty="0">
                <a:latin typeface="华文黑体"/>
                <a:ea typeface="华文黑体"/>
              </a:rPr>
              <a:t>,</a:t>
            </a:r>
            <a:r>
              <a:rPr lang="zh-CN" altLang="en-US" sz="2000" dirty="0" smtClean="0">
                <a:latin typeface="华文黑体"/>
                <a:ea typeface="华文黑体"/>
              </a:rPr>
              <a:t>而不是生产</a:t>
            </a:r>
            <a:r>
              <a:rPr lang="zh-CN" altLang="en-US" sz="2000" dirty="0">
                <a:latin typeface="华文黑体"/>
                <a:ea typeface="华文黑体"/>
              </a:rPr>
              <a:t>市场需要的产品</a:t>
            </a:r>
            <a:r>
              <a:rPr lang="en-US" altLang="zh-CN" sz="2000" dirty="0">
                <a:latin typeface="华文黑体"/>
                <a:ea typeface="华文黑体"/>
              </a:rPr>
              <a:t>.</a:t>
            </a:r>
            <a:r>
              <a:rPr lang="zh-CN" altLang="en-US" sz="2000" dirty="0">
                <a:latin typeface="华文黑体"/>
                <a:ea typeface="华文黑体"/>
              </a:rPr>
              <a:t>这种营销的风险很高</a:t>
            </a:r>
            <a:r>
              <a:rPr lang="en-US" altLang="zh-CN" sz="2000" dirty="0">
                <a:latin typeface="华文黑体"/>
                <a:ea typeface="华文黑体"/>
              </a:rPr>
              <a:t>,</a:t>
            </a:r>
            <a:r>
              <a:rPr lang="zh-CN" altLang="en-US" sz="2000" dirty="0">
                <a:latin typeface="华文黑体"/>
                <a:ea typeface="华文黑体"/>
              </a:rPr>
              <a:t>它只重销售</a:t>
            </a:r>
            <a:r>
              <a:rPr lang="en-US" altLang="zh-CN" sz="2000" dirty="0">
                <a:latin typeface="华文黑体"/>
                <a:ea typeface="华文黑体"/>
              </a:rPr>
              <a:t>,</a:t>
            </a:r>
            <a:r>
              <a:rPr lang="zh-CN" altLang="en-US" sz="2000" dirty="0">
                <a:latin typeface="华文黑体"/>
                <a:ea typeface="华文黑体"/>
              </a:rPr>
              <a:t>注重的是做成买卖</a:t>
            </a:r>
            <a:r>
              <a:rPr lang="en-US" altLang="zh-CN" sz="2000" dirty="0">
                <a:latin typeface="华文黑体"/>
                <a:ea typeface="华文黑体"/>
              </a:rPr>
              <a:t>,</a:t>
            </a:r>
            <a:r>
              <a:rPr lang="zh-CN" altLang="en-US" sz="2000" dirty="0" smtClean="0">
                <a:latin typeface="华文黑体"/>
                <a:ea typeface="华文黑体"/>
              </a:rPr>
              <a:t>而不是与顾客建立长</a:t>
            </a:r>
            <a:r>
              <a:rPr lang="zh-CN" altLang="en-US" sz="2000" dirty="0">
                <a:latin typeface="华文黑体"/>
                <a:ea typeface="华文黑体"/>
              </a:rPr>
              <a:t>期的可获利的关系</a:t>
            </a:r>
            <a:r>
              <a:rPr lang="en-US" altLang="zh-CN" sz="2000" dirty="0">
                <a:latin typeface="华文黑体"/>
                <a:ea typeface="华文黑体"/>
              </a:rPr>
              <a:t>,</a:t>
            </a:r>
            <a:r>
              <a:rPr lang="zh-CN" altLang="en-US" sz="2000" dirty="0">
                <a:latin typeface="华文黑体"/>
                <a:ea typeface="华文黑体"/>
              </a:rPr>
              <a:t>忽视产品是否真正符合顾客的需要和利益</a:t>
            </a:r>
            <a:r>
              <a:rPr lang="en-US" altLang="zh-CN" sz="2000" dirty="0">
                <a:latin typeface="华文黑体"/>
                <a:ea typeface="华文黑体"/>
              </a:rPr>
              <a:t>.</a:t>
            </a:r>
            <a:r>
              <a:rPr lang="zh-CN" altLang="en-US" sz="2000" dirty="0" smtClean="0">
                <a:latin typeface="华文黑体"/>
                <a:ea typeface="华文黑体"/>
              </a:rPr>
              <a:t>推销观念会作出假</a:t>
            </a:r>
            <a:r>
              <a:rPr lang="zh-CN" altLang="en-US" sz="2000" dirty="0">
                <a:latin typeface="华文黑体"/>
                <a:ea typeface="华文黑体"/>
              </a:rPr>
              <a:t>定</a:t>
            </a:r>
            <a:r>
              <a:rPr lang="en-US" altLang="zh-CN" sz="2000" dirty="0">
                <a:latin typeface="华文黑体"/>
                <a:ea typeface="华文黑体"/>
              </a:rPr>
              <a:t>,</a:t>
            </a:r>
            <a:r>
              <a:rPr lang="zh-CN" altLang="en-US" sz="2000" dirty="0">
                <a:latin typeface="华文黑体"/>
                <a:ea typeface="华文黑体"/>
              </a:rPr>
              <a:t>被哄骗购买了某产品的顾客会喜欢该产品</a:t>
            </a:r>
            <a:r>
              <a:rPr lang="en-US" altLang="zh-CN" sz="2000" dirty="0">
                <a:latin typeface="华文黑体"/>
                <a:ea typeface="华文黑体"/>
              </a:rPr>
              <a:t>;</a:t>
            </a:r>
            <a:r>
              <a:rPr lang="zh-CN" altLang="en-US" sz="2000" dirty="0">
                <a:latin typeface="华文黑体"/>
                <a:ea typeface="华文黑体"/>
              </a:rPr>
              <a:t>或者</a:t>
            </a:r>
            <a:r>
              <a:rPr lang="en-US" altLang="zh-CN" sz="2000" dirty="0">
                <a:latin typeface="华文黑体"/>
                <a:ea typeface="华文黑体"/>
              </a:rPr>
              <a:t>,</a:t>
            </a:r>
            <a:r>
              <a:rPr lang="zh-CN" altLang="en-US" sz="2000" dirty="0">
                <a:latin typeface="华文黑体"/>
                <a:ea typeface="华文黑体"/>
              </a:rPr>
              <a:t>如果他们不喜欢该产品</a:t>
            </a:r>
            <a:r>
              <a:rPr lang="en-US" altLang="zh-CN" sz="2000" dirty="0">
                <a:latin typeface="华文黑体"/>
                <a:ea typeface="华文黑体"/>
              </a:rPr>
              <a:t>,</a:t>
            </a:r>
            <a:r>
              <a:rPr lang="zh-CN" altLang="en-US" sz="2000" dirty="0" smtClean="0">
                <a:latin typeface="华文黑体"/>
                <a:ea typeface="华文黑体"/>
              </a:rPr>
              <a:t>他们也有可能会忘记</a:t>
            </a:r>
            <a:r>
              <a:rPr lang="zh-CN" altLang="en-US" sz="2000" dirty="0">
                <a:latin typeface="华文黑体"/>
                <a:ea typeface="华文黑体"/>
              </a:rPr>
              <a:t>自己的失望</a:t>
            </a:r>
            <a:r>
              <a:rPr lang="en-US" altLang="zh-CN" sz="2000" dirty="0">
                <a:latin typeface="华文黑体"/>
                <a:ea typeface="华文黑体"/>
              </a:rPr>
              <a:t>,</a:t>
            </a:r>
            <a:r>
              <a:rPr lang="zh-CN" altLang="en-US" sz="2000" dirty="0">
                <a:latin typeface="华文黑体"/>
                <a:ea typeface="华文黑体"/>
              </a:rPr>
              <a:t>以后会再次购买</a:t>
            </a:r>
            <a:r>
              <a:rPr lang="en-US" altLang="zh-CN" sz="2000" dirty="0">
                <a:latin typeface="华文黑体"/>
                <a:ea typeface="华文黑体"/>
              </a:rPr>
              <a:t>.</a:t>
            </a:r>
            <a:r>
              <a:rPr lang="zh-CN" altLang="en-US" sz="2000" dirty="0">
                <a:latin typeface="华文黑体"/>
                <a:ea typeface="华文黑体"/>
              </a:rPr>
              <a:t>这些通常都是对购买者做出的错误估计</a:t>
            </a:r>
            <a:r>
              <a:rPr lang="en-US" altLang="zh-CN" sz="2000" dirty="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3985989228"/>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18703" y="33866"/>
            <a:ext cx="2646878" cy="584776"/>
          </a:xfrm>
          <a:prstGeom prst="rect">
            <a:avLst/>
          </a:prstGeom>
        </p:spPr>
        <p:txBody>
          <a:bodyPr wrap="none">
            <a:spAutoFit/>
          </a:bodyPr>
          <a:lstStyle/>
          <a:p>
            <a:r>
              <a:rPr lang="zh-CN" altLang="en-US" sz="3200" dirty="0" smtClean="0">
                <a:solidFill>
                  <a:srgbClr val="17695D"/>
                </a:solidFill>
                <a:latin typeface="华文黑体"/>
                <a:ea typeface="华文黑体"/>
              </a:rPr>
              <a:t>营销管理观念</a:t>
            </a:r>
            <a:endParaRPr lang="zh-CN" altLang="en-US" sz="3200" dirty="0">
              <a:solidFill>
                <a:srgbClr val="17695D"/>
              </a:solidFill>
              <a:latin typeface="华文黑体"/>
              <a:ea typeface="华文黑体"/>
            </a:endParaRPr>
          </a:p>
        </p:txBody>
      </p:sp>
      <p:grpSp>
        <p:nvGrpSpPr>
          <p:cNvPr id="3" name="组合 2"/>
          <p:cNvGrpSpPr/>
          <p:nvPr/>
        </p:nvGrpSpPr>
        <p:grpSpPr>
          <a:xfrm>
            <a:off x="-10885" y="144693"/>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24931" y="691951"/>
            <a:ext cx="8348135" cy="3539430"/>
          </a:xfrm>
          <a:prstGeom prst="rect">
            <a:avLst/>
          </a:prstGeom>
          <a:noFill/>
        </p:spPr>
        <p:txBody>
          <a:bodyPr wrap="square" rtlCol="0">
            <a:spAutoFit/>
          </a:bodyPr>
          <a:lstStyle/>
          <a:p>
            <a:r>
              <a:rPr lang="zh-CN" altLang="en-US" sz="2400" dirty="0">
                <a:latin typeface="华文黑体"/>
                <a:ea typeface="华文黑体"/>
              </a:rPr>
              <a:t>　四、市场营销观念</a:t>
            </a:r>
          </a:p>
          <a:p>
            <a:pPr indent="627063"/>
            <a:endParaRPr lang="en-US" altLang="zh-CN" sz="2000" dirty="0" smtClean="0">
              <a:latin typeface="华文黑体"/>
              <a:ea typeface="华文黑体"/>
            </a:endParaRPr>
          </a:p>
          <a:p>
            <a:pPr indent="627063"/>
            <a:r>
              <a:rPr lang="zh-CN" altLang="en-US" sz="2000" dirty="0" smtClean="0">
                <a:latin typeface="华文黑体"/>
                <a:ea typeface="华文黑体"/>
              </a:rPr>
              <a:t>市场营销观</a:t>
            </a:r>
            <a:r>
              <a:rPr lang="zh-CN" altLang="en-US" sz="2000" dirty="0">
                <a:latin typeface="华文黑体"/>
                <a:ea typeface="华文黑体"/>
              </a:rPr>
              <a:t>念是目前较流行的</a:t>
            </a:r>
            <a:r>
              <a:rPr lang="en-US" altLang="zh-CN" sz="2000" dirty="0">
                <a:latin typeface="华文黑体"/>
                <a:ea typeface="华文黑体"/>
              </a:rPr>
              <a:t>,</a:t>
            </a:r>
            <a:r>
              <a:rPr lang="zh-CN" altLang="en-US" sz="2000" dirty="0">
                <a:latin typeface="华文黑体"/>
                <a:ea typeface="华文黑体"/>
              </a:rPr>
              <a:t>世界上许多的大厂商都在采用这种方式进行营销经营</a:t>
            </a:r>
            <a:r>
              <a:rPr lang="en-US" altLang="zh-CN" sz="2000" dirty="0" smtClean="0">
                <a:latin typeface="华文黑体"/>
                <a:ea typeface="华文黑体"/>
              </a:rPr>
              <a:t>.</a:t>
            </a:r>
            <a:r>
              <a:rPr lang="zh-CN" altLang="en-US" sz="2000" dirty="0" smtClean="0">
                <a:latin typeface="华文黑体"/>
                <a:ea typeface="华文黑体"/>
              </a:rPr>
              <a:t>市场营销观</a:t>
            </a:r>
            <a:r>
              <a:rPr lang="zh-CN" altLang="en-US" sz="2000" dirty="0">
                <a:latin typeface="华文黑体"/>
                <a:ea typeface="华文黑体"/>
              </a:rPr>
              <a:t>念的核心思想是</a:t>
            </a:r>
            <a:r>
              <a:rPr lang="en-US" altLang="zh-CN" sz="2000" dirty="0">
                <a:latin typeface="华文黑体"/>
                <a:ea typeface="华文黑体"/>
              </a:rPr>
              <a:t>:</a:t>
            </a:r>
            <a:r>
              <a:rPr lang="zh-CN" altLang="en-US" sz="2000" dirty="0">
                <a:latin typeface="华文黑体"/>
                <a:ea typeface="华文黑体"/>
              </a:rPr>
              <a:t>达成组织目标的关键是要明确目标市场消费者的需要和欲望</a:t>
            </a:r>
            <a:r>
              <a:rPr lang="en-US" altLang="zh-CN" sz="2000" dirty="0">
                <a:latin typeface="华文黑体"/>
                <a:ea typeface="华文黑体"/>
              </a:rPr>
              <a:t>,</a:t>
            </a:r>
            <a:r>
              <a:rPr lang="zh-CN" altLang="en-US" sz="2000" dirty="0" smtClean="0">
                <a:latin typeface="华文黑体"/>
                <a:ea typeface="华文黑体"/>
              </a:rPr>
              <a:t>并且能够</a:t>
            </a:r>
            <a:r>
              <a:rPr lang="zh-CN" altLang="en-US" sz="2000" dirty="0">
                <a:latin typeface="华文黑体"/>
                <a:ea typeface="华文黑体"/>
              </a:rPr>
              <a:t>提供比其他竞争者更好的产品来满足消费者的需要</a:t>
            </a:r>
            <a:r>
              <a:rPr lang="en-US" altLang="zh-CN" sz="2000" dirty="0">
                <a:latin typeface="华文黑体"/>
                <a:ea typeface="华文黑体"/>
              </a:rPr>
              <a:t>.</a:t>
            </a:r>
            <a:r>
              <a:rPr lang="zh-CN" altLang="en-US" sz="2000" dirty="0">
                <a:latin typeface="华文黑体"/>
                <a:ea typeface="华文黑体"/>
              </a:rPr>
              <a:t>这一定义可以归纳为以下几点</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１</a:t>
            </a:r>
            <a:r>
              <a:rPr lang="en-US" altLang="zh-CN" sz="2000" dirty="0">
                <a:latin typeface="华文黑体"/>
                <a:ea typeface="华文黑体"/>
              </a:rPr>
              <a:t>)</a:t>
            </a:r>
            <a:r>
              <a:rPr lang="zh-CN" altLang="en-US" sz="2000" dirty="0">
                <a:latin typeface="华文黑体"/>
                <a:ea typeface="华文黑体"/>
              </a:rPr>
              <a:t>认清消费者的需要</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２</a:t>
            </a:r>
            <a:r>
              <a:rPr lang="en-US" altLang="zh-CN" sz="2000" dirty="0">
                <a:latin typeface="华文黑体"/>
                <a:ea typeface="华文黑体"/>
              </a:rPr>
              <a:t>)</a:t>
            </a:r>
            <a:r>
              <a:rPr lang="zh-CN" altLang="en-US" sz="2000" dirty="0">
                <a:latin typeface="华文黑体"/>
                <a:ea typeface="华文黑体"/>
              </a:rPr>
              <a:t>激起和满足消费者的欲望</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３</a:t>
            </a:r>
            <a:r>
              <a:rPr lang="en-US" altLang="zh-CN" sz="2000" dirty="0">
                <a:latin typeface="华文黑体"/>
                <a:ea typeface="华文黑体"/>
              </a:rPr>
              <a:t>)</a:t>
            </a:r>
            <a:r>
              <a:rPr lang="zh-CN" altLang="en-US" sz="2000" dirty="0">
                <a:latin typeface="华文黑体"/>
                <a:ea typeface="华文黑体"/>
              </a:rPr>
              <a:t>制造能销售的东西</a:t>
            </a:r>
            <a:r>
              <a:rPr lang="en-US" altLang="zh-CN" sz="2000" dirty="0">
                <a:latin typeface="华文黑体"/>
                <a:ea typeface="华文黑体"/>
              </a:rPr>
              <a:t>.</a:t>
            </a:r>
          </a:p>
          <a:p>
            <a:pPr indent="627063"/>
            <a:r>
              <a:rPr lang="en-US" altLang="zh-CN" sz="2000" dirty="0">
                <a:latin typeface="华文黑体"/>
                <a:ea typeface="华文黑体"/>
              </a:rPr>
              <a:t>(</a:t>
            </a:r>
            <a:r>
              <a:rPr lang="zh-CN" altLang="en-US" sz="2000" dirty="0">
                <a:latin typeface="华文黑体"/>
                <a:ea typeface="华文黑体"/>
              </a:rPr>
              <a:t>４</a:t>
            </a:r>
            <a:r>
              <a:rPr lang="en-US" altLang="zh-CN" sz="2000" dirty="0">
                <a:latin typeface="华文黑体"/>
                <a:ea typeface="华文黑体"/>
              </a:rPr>
              <a:t>)</a:t>
            </a:r>
            <a:r>
              <a:rPr lang="zh-CN" altLang="en-US" sz="2000" dirty="0">
                <a:latin typeface="华文黑体"/>
                <a:ea typeface="华文黑体"/>
              </a:rPr>
              <a:t>以顾客为主体</a:t>
            </a:r>
            <a:r>
              <a:rPr lang="en-US" altLang="zh-CN" sz="2000" dirty="0">
                <a:latin typeface="华文黑体"/>
                <a:ea typeface="华文黑体"/>
              </a:rPr>
              <a:t>.</a:t>
            </a:r>
            <a:r>
              <a:rPr lang="zh-CN" altLang="en-US" sz="2000" dirty="0">
                <a:latin typeface="华文黑体"/>
                <a:ea typeface="华文黑体"/>
              </a:rPr>
              <a:t>顾客是营销活动中最重要的主体</a:t>
            </a:r>
            <a:r>
              <a:rPr lang="en-US" altLang="zh-CN" sz="2000" dirty="0">
                <a:latin typeface="华文黑体"/>
                <a:ea typeface="华文黑体"/>
              </a:rPr>
              <a:t>,</a:t>
            </a:r>
            <a:r>
              <a:rPr lang="zh-CN" altLang="en-US" sz="2000" dirty="0">
                <a:latin typeface="华文黑体"/>
                <a:ea typeface="华文黑体"/>
              </a:rPr>
              <a:t>市场营销观念是以顾客为</a:t>
            </a:r>
            <a:r>
              <a:rPr lang="zh-CN" altLang="en-US" sz="2000" dirty="0" smtClean="0">
                <a:latin typeface="华文黑体"/>
                <a:ea typeface="华文黑体"/>
              </a:rPr>
              <a:t>中心的营销观</a:t>
            </a:r>
            <a:r>
              <a:rPr lang="zh-CN" altLang="en-US" sz="2000" dirty="0">
                <a:latin typeface="华文黑体"/>
                <a:ea typeface="华文黑体"/>
              </a:rPr>
              <a:t>念</a:t>
            </a:r>
            <a:r>
              <a:rPr lang="en-US" altLang="zh-CN" sz="2000" dirty="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909480660"/>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cstate="screen">
            <a:alphaModFix amt="72000"/>
            <a:extLst>
              <a:ext uri="{28A0092B-C50C-407E-A947-70E740481C1C}">
                <a14:useLocalDpi xmlns:a14="http://schemas.microsoft.com/office/drawing/2010/main"/>
              </a:ext>
            </a:extLst>
          </a:blip>
          <a:srcRect/>
          <a:stretch>
            <a:fillRect/>
          </a:stretch>
        </p:blipFill>
        <p:spPr>
          <a:xfrm flipV="1">
            <a:off x="-152398" y="-152403"/>
            <a:ext cx="10447865" cy="5916987"/>
          </a:xfrm>
          <a:prstGeom prst="rect">
            <a:avLst/>
          </a:prstGeom>
        </p:spPr>
      </p:pic>
      <p:sp>
        <p:nvSpPr>
          <p:cNvPr id="19" name="矩形 18"/>
          <p:cNvSpPr/>
          <p:nvPr/>
        </p:nvSpPr>
        <p:spPr>
          <a:xfrm>
            <a:off x="2851036" y="1952142"/>
            <a:ext cx="5638082" cy="584776"/>
          </a:xfrm>
          <a:prstGeom prst="rect">
            <a:avLst/>
          </a:prstGeom>
        </p:spPr>
        <p:txBody>
          <a:bodyPr wrap="none">
            <a:spAutoFit/>
          </a:bodyPr>
          <a:lstStyle/>
          <a:p>
            <a:r>
              <a:rPr lang="zh-CN" altLang="en-US" sz="3200" b="1" dirty="0">
                <a:solidFill>
                  <a:srgbClr val="17695D"/>
                </a:solidFill>
                <a:latin typeface="华文黑体"/>
                <a:ea typeface="华文黑体"/>
              </a:rPr>
              <a:t>市场营销在组织社会中的作用</a:t>
            </a:r>
            <a:endParaRPr lang="en-US" altLang="zh-CN" sz="3200" b="1" spc="300" dirty="0">
              <a:solidFill>
                <a:srgbClr val="17695D"/>
              </a:solidFill>
              <a:latin typeface="华文黑体"/>
              <a:ea typeface="华文黑体"/>
              <a:cs typeface="Source Sans Pro ExtraLight"/>
            </a:endParaRPr>
          </a:p>
        </p:txBody>
      </p:sp>
      <p:pic>
        <p:nvPicPr>
          <p:cNvPr id="22" name="图片占位符 1"/>
          <p:cNvPicPr>
            <a:picLocks noChangeAspect="1"/>
          </p:cNvPicPr>
          <p:nvPr/>
        </p:nvPicPr>
        <p:blipFill>
          <a:blip r:embed="rId4" cstate="screen">
            <a:grayscl/>
            <a:extLst>
              <a:ext uri="{28A0092B-C50C-407E-A947-70E740481C1C}">
                <a14:useLocalDpi xmlns:a14="http://schemas.microsoft.com/office/drawing/2010/main"/>
              </a:ext>
            </a:extLst>
          </a:blip>
          <a:stretch>
            <a:fillRect/>
          </a:stretch>
        </p:blipFill>
        <p:spPr>
          <a:xfrm>
            <a:off x="896318" y="1178652"/>
            <a:ext cx="1766888" cy="1766888"/>
          </a:xfrm>
          <a:prstGeom prst="ellipse">
            <a:avLst/>
          </a:prstGeom>
          <a:blipFill>
            <a:blip r:embed="rId5" cstate="screen">
              <a:grayscl/>
              <a:extLst>
                <a:ext uri="{28A0092B-C50C-407E-A947-70E740481C1C}">
                  <a14:useLocalDpi xmlns:a14="http://schemas.microsoft.com/office/drawing/2010/main"/>
                </a:ext>
              </a:extLst>
            </a:blip>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 name="矩形 5"/>
          <p:cNvSpPr/>
          <p:nvPr/>
        </p:nvSpPr>
        <p:spPr>
          <a:xfrm>
            <a:off x="4577102" y="604464"/>
            <a:ext cx="1492716" cy="1261884"/>
          </a:xfrm>
          <a:prstGeom prst="rect">
            <a:avLst/>
          </a:prstGeom>
        </p:spPr>
        <p:txBody>
          <a:bodyPr wrap="none">
            <a:spAutoFit/>
          </a:bodyPr>
          <a:lstStyle/>
          <a:p>
            <a:pPr algn="ctr"/>
            <a:endParaRPr lang="en-US" altLang="zh-CN" sz="4400" b="1" dirty="0" smtClean="0">
              <a:solidFill>
                <a:srgbClr val="17695D"/>
              </a:solidFill>
              <a:latin typeface="华文黑体"/>
              <a:ea typeface="华文黑体"/>
            </a:endParaRPr>
          </a:p>
          <a:p>
            <a:pPr algn="ctr"/>
            <a:r>
              <a:rPr lang="zh-CN" altLang="en-US" sz="3200" b="1" spc="300" dirty="0" smtClean="0">
                <a:solidFill>
                  <a:srgbClr val="17695D"/>
                </a:solidFill>
                <a:latin typeface="华文黑体"/>
                <a:ea typeface="华文黑体"/>
                <a:cs typeface="Source Sans Pro ExtraLight"/>
              </a:rPr>
              <a:t>第一节</a:t>
            </a:r>
            <a:endParaRPr lang="en-US" altLang="zh-CN" sz="3200" b="1" spc="300" dirty="0">
              <a:solidFill>
                <a:srgbClr val="17695D"/>
              </a:solidFill>
              <a:latin typeface="华文黑体"/>
              <a:ea typeface="华文黑体"/>
              <a:cs typeface="Source Sans Pro ExtraLight"/>
            </a:endParaRPr>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style.rotation</p:attrName>
                                        </p:attrNameLst>
                                      </p:cBhvr>
                                      <p:tavLst>
                                        <p:tav tm="0">
                                          <p:val>
                                            <p:fltVal val="90"/>
                                          </p:val>
                                        </p:tav>
                                        <p:tav tm="100000">
                                          <p:val>
                                            <p:fltVal val="0"/>
                                          </p:val>
                                        </p:tav>
                                      </p:tavLst>
                                    </p:anim>
                                    <p:animEffect transition="in" filter="fade">
                                      <p:cBhvr>
                                        <p:cTn id="10" dur="1000"/>
                                        <p:tgtEl>
                                          <p:spTgt spid="22"/>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left)">
                                      <p:cBhvr>
                                        <p:cTn id="14" dur="500"/>
                                        <p:tgtEl>
                                          <p:spTgt spid="19"/>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F:\360云盘\02-个人资料\！PPT图片及版面资源\06-PPT精选插图\03-人物\20120208165810751075.jpg"/>
          <p:cNvPicPr>
            <a:picLocks noChangeAspect="1" noChangeArrowheads="1"/>
          </p:cNvPicPr>
          <p:nvPr/>
        </p:nvPicPr>
        <p:blipFill>
          <a:blip r:embed="rId3">
            <a:lum bright="70000" contrast="-70000"/>
            <a:extLst>
              <a:ext uri="{BEBA8EAE-BF5A-486C-A8C5-ECC9F3942E4B}">
                <a14:imgProps xmlns:a14="http://schemas.microsoft.com/office/drawing/2010/main">
                  <a14:imgLayer r:embed="rId4">
                    <a14:imgEffect>
                      <a14:colorTemperature colorTemp="4700"/>
                    </a14:imgEffect>
                    <a14:imgEffect>
                      <a14:saturation sat="33000"/>
                    </a14:imgEffect>
                  </a14:imgLayer>
                </a14:imgProps>
              </a:ext>
              <a:ext uri="{28A0092B-C50C-407E-A947-70E740481C1C}">
                <a14:useLocalDpi xmlns:a14="http://schemas.microsoft.com/office/drawing/2010/main"/>
              </a:ext>
            </a:extLst>
          </a:blip>
          <a:srcRect/>
          <a:stretch>
            <a:fillRect/>
          </a:stretch>
        </p:blipFill>
        <p:spPr bwMode="auto">
          <a:xfrm>
            <a:off x="-1" y="-114303"/>
            <a:ext cx="8232331" cy="548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等腰三角形 6"/>
          <p:cNvSpPr/>
          <p:nvPr/>
        </p:nvSpPr>
        <p:spPr>
          <a:xfrm rot="16200000">
            <a:off x="3893089" y="-94714"/>
            <a:ext cx="5473699" cy="5434523"/>
          </a:xfrm>
          <a:custGeom>
            <a:avLst/>
            <a:gdLst/>
            <a:ahLst/>
            <a:cxnLst/>
            <a:rect l="l" t="t" r="r" b="b"/>
            <a:pathLst>
              <a:path w="3580081" h="5237125">
                <a:moveTo>
                  <a:pt x="3580081" y="443593"/>
                </a:moveTo>
                <a:lnTo>
                  <a:pt x="3580081" y="5237125"/>
                </a:lnTo>
                <a:lnTo>
                  <a:pt x="0" y="5237125"/>
                </a:lnTo>
                <a:lnTo>
                  <a:pt x="0" y="0"/>
                </a:lnTo>
                <a:close/>
              </a:path>
            </a:pathLst>
          </a:custGeom>
          <a:solidFill>
            <a:srgbClr val="45C1A4"/>
          </a:solidFill>
          <a:ln w="2540">
            <a:noFill/>
          </a:ln>
          <a:effectLst>
            <a:outerShdw blurRad="88900" dist="50800" dir="10800000" algn="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矩形 9"/>
          <p:cNvSpPr/>
          <p:nvPr/>
        </p:nvSpPr>
        <p:spPr>
          <a:xfrm flipV="1">
            <a:off x="0" y="-114300"/>
            <a:ext cx="847728" cy="5473698"/>
          </a:xfrm>
          <a:custGeom>
            <a:avLst/>
            <a:gdLst/>
            <a:ahLst/>
            <a:cxnLst/>
            <a:rect l="l" t="t" r="r" b="b"/>
            <a:pathLst>
              <a:path w="847728" h="3580082">
                <a:moveTo>
                  <a:pt x="0" y="3580082"/>
                </a:moveTo>
                <a:lnTo>
                  <a:pt x="847728" y="3580082"/>
                </a:lnTo>
                <a:lnTo>
                  <a:pt x="404135" y="0"/>
                </a:lnTo>
                <a:lnTo>
                  <a:pt x="0" y="0"/>
                </a:lnTo>
                <a:close/>
              </a:path>
            </a:pathLst>
          </a:custGeom>
          <a:solidFill>
            <a:srgbClr val="45C1A4"/>
          </a:solidFill>
          <a:ln w="2540">
            <a:noFill/>
          </a:ln>
          <a:effectLst>
            <a:outerShdw blurRad="76200" dist="381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标题 1"/>
          <p:cNvSpPr txBox="1"/>
          <p:nvPr/>
        </p:nvSpPr>
        <p:spPr>
          <a:xfrm>
            <a:off x="5482290" y="1517934"/>
            <a:ext cx="2510243" cy="1326866"/>
          </a:xfrm>
          <a:prstGeom prst="rect">
            <a:avLst/>
          </a:prstGeom>
        </p:spPr>
        <p:txBody>
          <a:bodyPr vert="horz" lIns="0" tIns="0" rIns="0" bIns="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zh-CN" altLang="en-US" b="1" spc="300" dirty="0" smtClean="0">
                <a:solidFill>
                  <a:schemeClr val="bg1"/>
                </a:solidFill>
                <a:latin typeface="微软雅黑" panose="020B0503020204020204" pitchFamily="34" charset="-122"/>
                <a:ea typeface="微软雅黑" panose="020B0503020204020204" pitchFamily="34" charset="-122"/>
              </a:rPr>
              <a:t>本章结束</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right)">
                                      <p:cBhvr>
                                        <p:cTn id="16" dur="500"/>
                                        <p:tgtEl>
                                          <p:spTgt spid="10"/>
                                        </p:tgtEl>
                                      </p:cBhvr>
                                    </p:animEffect>
                                  </p:childTnLst>
                                </p:cTn>
                              </p:par>
                            </p:childTnLst>
                          </p:cTn>
                        </p:par>
                        <p:par>
                          <p:cTn id="17" fill="hold">
                            <p:stCondLst>
                              <p:cond delay="1000"/>
                            </p:stCondLst>
                            <p:childTnLst>
                              <p:par>
                                <p:cTn id="18" presetID="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35637" y="149512"/>
            <a:ext cx="2646878" cy="584776"/>
          </a:xfrm>
          <a:prstGeom prst="rect">
            <a:avLst/>
          </a:prstGeom>
        </p:spPr>
        <p:txBody>
          <a:bodyPr wrap="none">
            <a:spAutoFit/>
          </a:bodyPr>
          <a:lstStyle/>
          <a:p>
            <a:r>
              <a:rPr lang="zh-CN" altLang="en-US" sz="3200" dirty="0">
                <a:solidFill>
                  <a:srgbClr val="17695D"/>
                </a:solidFill>
                <a:latin typeface="华文黑体"/>
                <a:ea typeface="华文黑体"/>
              </a:rPr>
              <a:t>市场营销概述</a:t>
            </a:r>
          </a:p>
        </p:txBody>
      </p:sp>
      <p:grpSp>
        <p:nvGrpSpPr>
          <p:cNvPr id="3" name="组合 2"/>
          <p:cNvGrpSpPr/>
          <p:nvPr/>
        </p:nvGrpSpPr>
        <p:grpSpPr>
          <a:xfrm>
            <a:off x="-10885" y="297090"/>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75733" y="914400"/>
            <a:ext cx="8009467" cy="2862322"/>
          </a:xfrm>
          <a:prstGeom prst="rect">
            <a:avLst/>
          </a:prstGeom>
          <a:noFill/>
        </p:spPr>
        <p:txBody>
          <a:bodyPr wrap="square" rtlCol="0">
            <a:spAutoFit/>
          </a:bodyPr>
          <a:lstStyle/>
          <a:p>
            <a:r>
              <a:rPr lang="en-US" altLang="zh-CN" sz="2000" dirty="0" smtClean="0">
                <a:latin typeface="华文黑体"/>
                <a:ea typeface="华文黑体"/>
              </a:rPr>
              <a:t>      </a:t>
            </a:r>
            <a:r>
              <a:rPr lang="zh-CN" altLang="en-US" sz="2000" dirty="0" smtClean="0">
                <a:latin typeface="华文黑体"/>
                <a:ea typeface="华文黑体"/>
              </a:rPr>
              <a:t>市场营销是个人和</a:t>
            </a:r>
            <a:r>
              <a:rPr lang="zh-CN" altLang="en-US" sz="2000" dirty="0">
                <a:latin typeface="华文黑体"/>
                <a:ea typeface="华文黑体"/>
              </a:rPr>
              <a:t>群体通过创造产品和价值</a:t>
            </a:r>
            <a:r>
              <a:rPr lang="en-US" altLang="zh-CN" sz="2000" dirty="0">
                <a:latin typeface="华文黑体"/>
                <a:ea typeface="华文黑体"/>
              </a:rPr>
              <a:t>,</a:t>
            </a:r>
            <a:r>
              <a:rPr lang="zh-CN" altLang="en-US" sz="2000" dirty="0">
                <a:latin typeface="华文黑体"/>
                <a:ea typeface="华文黑体"/>
              </a:rPr>
              <a:t>并同他人进行交换以获得所需所</a:t>
            </a:r>
            <a:r>
              <a:rPr lang="zh-CN" altLang="en-US" sz="2000" dirty="0" smtClean="0">
                <a:latin typeface="华文黑体"/>
                <a:ea typeface="华文黑体"/>
              </a:rPr>
              <a:t>欲的一种</a:t>
            </a:r>
            <a:r>
              <a:rPr lang="zh-CN" altLang="en-US" sz="2000" dirty="0">
                <a:latin typeface="华文黑体"/>
                <a:ea typeface="华文黑体"/>
              </a:rPr>
              <a:t>社会及管理过程</a:t>
            </a:r>
            <a:r>
              <a:rPr lang="en-US" altLang="zh-CN" sz="2000" dirty="0">
                <a:latin typeface="华文黑体"/>
                <a:ea typeface="华文黑体"/>
              </a:rPr>
              <a:t>.</a:t>
            </a:r>
            <a:r>
              <a:rPr lang="zh-CN" altLang="en-US" sz="2000" dirty="0">
                <a:latin typeface="华文黑体"/>
                <a:ea typeface="华文黑体"/>
              </a:rPr>
              <a:t>上述定义涉及几个关键性概念</a:t>
            </a:r>
            <a:r>
              <a:rPr lang="en-US" altLang="zh-CN" sz="2000" dirty="0">
                <a:latin typeface="华文黑体"/>
                <a:ea typeface="华文黑体"/>
              </a:rPr>
              <a:t>:</a:t>
            </a:r>
            <a:r>
              <a:rPr lang="zh-CN" altLang="en-US" sz="2000" dirty="0">
                <a:latin typeface="华文黑体"/>
                <a:ea typeface="华文黑体"/>
              </a:rPr>
              <a:t>产品、价值、所需所欲、交换、</a:t>
            </a:r>
            <a:r>
              <a:rPr lang="zh-CN" altLang="en-US" sz="2000" dirty="0" smtClean="0">
                <a:latin typeface="华文黑体"/>
                <a:ea typeface="华文黑体"/>
              </a:rPr>
              <a:t>社会管理过</a:t>
            </a:r>
            <a:r>
              <a:rPr lang="zh-CN" altLang="en-US" sz="2000" dirty="0">
                <a:latin typeface="华文黑体"/>
                <a:ea typeface="华文黑体"/>
              </a:rPr>
              <a:t>程</a:t>
            </a:r>
            <a:r>
              <a:rPr lang="en-US" altLang="zh-CN" sz="2000" dirty="0">
                <a:latin typeface="华文黑体"/>
                <a:ea typeface="华文黑体"/>
              </a:rPr>
              <a:t>.</a:t>
            </a:r>
            <a:r>
              <a:rPr lang="zh-CN" altLang="en-US" sz="2000" dirty="0">
                <a:latin typeface="华文黑体"/>
                <a:ea typeface="华文黑体"/>
              </a:rPr>
              <a:t>要想真正理解市场营销的定义必须对市场营销的核心概念有所把握</a:t>
            </a:r>
            <a:r>
              <a:rPr lang="en-US" altLang="zh-CN" sz="2000" dirty="0">
                <a:latin typeface="华文黑体"/>
                <a:ea typeface="华文黑体"/>
              </a:rPr>
              <a:t>,</a:t>
            </a:r>
            <a:r>
              <a:rPr lang="zh-CN" altLang="en-US" sz="2000" dirty="0">
                <a:latin typeface="华文黑体"/>
                <a:ea typeface="华文黑体"/>
              </a:rPr>
              <a:t>这些概念就</a:t>
            </a:r>
            <a:r>
              <a:rPr lang="zh-CN" altLang="en-US" sz="2000" dirty="0" smtClean="0">
                <a:latin typeface="华文黑体"/>
                <a:ea typeface="华文黑体"/>
              </a:rPr>
              <a:t>是需要</a:t>
            </a:r>
            <a:r>
              <a:rPr lang="zh-CN" altLang="en-US" sz="2000" dirty="0">
                <a:latin typeface="华文黑体"/>
                <a:ea typeface="华文黑体"/>
              </a:rPr>
              <a:t>、欲望和需求</a:t>
            </a:r>
            <a:r>
              <a:rPr lang="en-US" altLang="zh-CN" sz="2000" dirty="0">
                <a:latin typeface="华文黑体"/>
                <a:ea typeface="华文黑体"/>
              </a:rPr>
              <a:t>,</a:t>
            </a:r>
            <a:r>
              <a:rPr lang="zh-CN" altLang="en-US" sz="2000" dirty="0">
                <a:latin typeface="华文黑体"/>
                <a:ea typeface="华文黑体"/>
              </a:rPr>
              <a:t>产品</a:t>
            </a:r>
            <a:r>
              <a:rPr lang="en-US" altLang="zh-CN" sz="2000" dirty="0">
                <a:latin typeface="华文黑体"/>
                <a:ea typeface="华文黑体"/>
              </a:rPr>
              <a:t>,</a:t>
            </a:r>
            <a:r>
              <a:rPr lang="zh-CN" altLang="en-US" sz="2000" dirty="0">
                <a:latin typeface="华文黑体"/>
                <a:ea typeface="华文黑体"/>
              </a:rPr>
              <a:t>价值、满意和质量</a:t>
            </a:r>
            <a:r>
              <a:rPr lang="en-US" altLang="zh-CN" sz="2000" dirty="0">
                <a:latin typeface="华文黑体"/>
                <a:ea typeface="华文黑体"/>
              </a:rPr>
              <a:t>,</a:t>
            </a:r>
            <a:r>
              <a:rPr lang="zh-CN" altLang="en-US" sz="2000" dirty="0">
                <a:latin typeface="华文黑体"/>
                <a:ea typeface="华文黑体"/>
              </a:rPr>
              <a:t>交换、交易和关系营销</a:t>
            </a:r>
            <a:r>
              <a:rPr lang="en-US" altLang="zh-CN" sz="2000" dirty="0">
                <a:latin typeface="华文黑体"/>
                <a:ea typeface="华文黑体"/>
              </a:rPr>
              <a:t>,</a:t>
            </a:r>
            <a:r>
              <a:rPr lang="zh-CN" altLang="en-US" sz="2000" dirty="0">
                <a:latin typeface="华文黑体"/>
                <a:ea typeface="华文黑体"/>
              </a:rPr>
              <a:t>市场以及市场营销</a:t>
            </a:r>
            <a:r>
              <a:rPr lang="en-US" altLang="zh-CN" sz="2000" dirty="0">
                <a:latin typeface="华文黑体"/>
                <a:ea typeface="华文黑体"/>
              </a:rPr>
              <a:t>.</a:t>
            </a:r>
          </a:p>
          <a:p>
            <a:r>
              <a:rPr lang="en-US" altLang="zh-CN" sz="2000" dirty="0" smtClean="0">
                <a:latin typeface="华文黑体"/>
                <a:ea typeface="华文黑体"/>
              </a:rPr>
              <a:t>      </a:t>
            </a:r>
            <a:r>
              <a:rPr lang="zh-CN" altLang="en-US" sz="2000" dirty="0" smtClean="0">
                <a:latin typeface="华文黑体"/>
                <a:ea typeface="华文黑体"/>
              </a:rPr>
              <a:t>这些</a:t>
            </a:r>
            <a:r>
              <a:rPr lang="zh-CN" altLang="en-US" sz="2000" dirty="0">
                <a:latin typeface="华文黑体"/>
                <a:ea typeface="华文黑体"/>
              </a:rPr>
              <a:t>概念是市场营销学所特有的</a:t>
            </a:r>
            <a:r>
              <a:rPr lang="en-US" altLang="zh-CN" sz="2000" dirty="0">
                <a:latin typeface="华文黑体"/>
                <a:ea typeface="华文黑体"/>
              </a:rPr>
              <a:t>,</a:t>
            </a:r>
            <a:r>
              <a:rPr lang="zh-CN" altLang="en-US" sz="2000" dirty="0">
                <a:latin typeface="华文黑体"/>
                <a:ea typeface="华文黑体"/>
              </a:rPr>
              <a:t>与我们通常所理解的含义不同</a:t>
            </a:r>
            <a:r>
              <a:rPr lang="en-US" altLang="zh-CN" sz="2000" dirty="0">
                <a:latin typeface="华文黑体"/>
                <a:ea typeface="华文黑体"/>
              </a:rPr>
              <a:t>,</a:t>
            </a:r>
            <a:r>
              <a:rPr lang="zh-CN" altLang="en-US" sz="2000" dirty="0">
                <a:latin typeface="华文黑体"/>
                <a:ea typeface="华文黑体"/>
              </a:rPr>
              <a:t>我们后续</a:t>
            </a:r>
            <a:r>
              <a:rPr lang="zh-CN" altLang="en-US" sz="2000" dirty="0" smtClean="0">
                <a:latin typeface="华文黑体"/>
                <a:ea typeface="华文黑体"/>
              </a:rPr>
              <a:t>的学习都要以掌握这些核心概念为基础</a:t>
            </a:r>
            <a:r>
              <a:rPr lang="en-US" altLang="zh-CN" sz="2000" dirty="0" smtClean="0">
                <a:latin typeface="华文黑体"/>
                <a:ea typeface="华文黑体"/>
              </a:rPr>
              <a:t>.</a:t>
            </a:r>
            <a:r>
              <a:rPr lang="zh-CN" altLang="en-US" sz="2000" dirty="0" smtClean="0">
                <a:latin typeface="华文黑体"/>
                <a:ea typeface="华文黑体"/>
              </a:rPr>
              <a:t> 从中可以看出这些概念之间是一个相互循环</a:t>
            </a:r>
            <a:r>
              <a:rPr lang="zh-CN" altLang="en-US" sz="2000" dirty="0">
                <a:latin typeface="华文黑体"/>
                <a:ea typeface="华文黑体"/>
              </a:rPr>
              <a:t>的过程</a:t>
            </a:r>
            <a:r>
              <a:rPr lang="en-US" altLang="zh-CN" sz="2000" dirty="0">
                <a:latin typeface="华文黑体"/>
                <a:ea typeface="华文黑体"/>
              </a:rPr>
              <a:t>,</a:t>
            </a:r>
            <a:r>
              <a:rPr lang="zh-CN" altLang="en-US" sz="2000" dirty="0">
                <a:latin typeface="华文黑体"/>
                <a:ea typeface="华文黑体"/>
              </a:rPr>
              <a:t>如</a:t>
            </a:r>
            <a:r>
              <a:rPr lang="en-US" altLang="zh-CN" sz="2000" dirty="0">
                <a:latin typeface="华文黑体"/>
                <a:ea typeface="华文黑体"/>
              </a:rPr>
              <a:t>:</a:t>
            </a:r>
            <a:r>
              <a:rPr lang="zh-CN" altLang="en-US" sz="2000" dirty="0">
                <a:latin typeface="华文黑体"/>
                <a:ea typeface="华文黑体"/>
              </a:rPr>
              <a:t>需要、欲望和需求与产品之间的关系</a:t>
            </a:r>
            <a:r>
              <a:rPr lang="en-US" altLang="zh-CN" sz="2000" dirty="0">
                <a:latin typeface="华文黑体"/>
                <a:ea typeface="华文黑体"/>
              </a:rPr>
              <a:t>,</a:t>
            </a:r>
            <a:r>
              <a:rPr lang="zh-CN" altLang="en-US" sz="2000" dirty="0">
                <a:latin typeface="华文黑体"/>
                <a:ea typeface="华文黑体"/>
              </a:rPr>
              <a:t>产品与价值、</a:t>
            </a:r>
            <a:r>
              <a:rPr lang="zh-CN" altLang="en-US" sz="2000" dirty="0" smtClean="0">
                <a:latin typeface="华文黑体"/>
                <a:ea typeface="华文黑体"/>
              </a:rPr>
              <a:t>满足和质量之间</a:t>
            </a:r>
            <a:r>
              <a:rPr lang="zh-CN" altLang="en-US" sz="2000" dirty="0">
                <a:latin typeface="华文黑体"/>
                <a:ea typeface="华文黑体"/>
              </a:rPr>
              <a:t>的关系</a:t>
            </a:r>
            <a:r>
              <a:rPr lang="en-US" altLang="zh-CN" sz="2000" dirty="0">
                <a:latin typeface="华文黑体"/>
                <a:ea typeface="华文黑体"/>
              </a:rPr>
              <a:t>.</a:t>
            </a:r>
            <a:endParaRPr kumimoji="1" lang="zh-CN" altLang="en-US" sz="2000" dirty="0">
              <a:latin typeface="华文黑体"/>
              <a:ea typeface="华文黑体"/>
            </a:endParaRPr>
          </a:p>
        </p:txBody>
      </p:sp>
    </p:spTree>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35637" y="149512"/>
            <a:ext cx="2646878" cy="584776"/>
          </a:xfrm>
          <a:prstGeom prst="rect">
            <a:avLst/>
          </a:prstGeom>
        </p:spPr>
        <p:txBody>
          <a:bodyPr wrap="none">
            <a:spAutoFit/>
          </a:bodyPr>
          <a:lstStyle/>
          <a:p>
            <a:r>
              <a:rPr lang="zh-CN" altLang="en-US" sz="3200" dirty="0">
                <a:solidFill>
                  <a:srgbClr val="17695D"/>
                </a:solidFill>
                <a:latin typeface="华文黑体"/>
                <a:ea typeface="华文黑体"/>
              </a:rPr>
              <a:t>市场营销概述</a:t>
            </a:r>
          </a:p>
        </p:txBody>
      </p:sp>
      <p:grpSp>
        <p:nvGrpSpPr>
          <p:cNvPr id="3" name="组合 2"/>
          <p:cNvGrpSpPr/>
          <p:nvPr/>
        </p:nvGrpSpPr>
        <p:grpSpPr>
          <a:xfrm>
            <a:off x="-10885" y="297090"/>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75733" y="914400"/>
            <a:ext cx="8009467" cy="2923877"/>
          </a:xfrm>
          <a:prstGeom prst="rect">
            <a:avLst/>
          </a:prstGeom>
          <a:noFill/>
        </p:spPr>
        <p:txBody>
          <a:bodyPr wrap="square" rtlCol="0">
            <a:spAutoFit/>
          </a:bodyPr>
          <a:lstStyle/>
          <a:p>
            <a:r>
              <a:rPr lang="zh-CN" altLang="en-US" sz="2400" dirty="0" smtClean="0">
                <a:latin typeface="华文黑体"/>
                <a:ea typeface="华文黑体"/>
              </a:rPr>
              <a:t>一</a:t>
            </a:r>
            <a:r>
              <a:rPr lang="zh-CN" altLang="en-US" sz="2400" dirty="0">
                <a:latin typeface="华文黑体"/>
                <a:ea typeface="华文黑体"/>
              </a:rPr>
              <a:t>、需要、欲望和需求</a:t>
            </a:r>
          </a:p>
          <a:p>
            <a:pPr indent="439738"/>
            <a:r>
              <a:rPr lang="en-US" altLang="zh-TW" sz="2000" dirty="0">
                <a:latin typeface="华文黑体"/>
                <a:ea typeface="华文黑体"/>
              </a:rPr>
              <a:t>(</a:t>
            </a:r>
            <a:r>
              <a:rPr lang="zh-TW" altLang="en-US" sz="2000" dirty="0">
                <a:latin typeface="华文黑体"/>
                <a:ea typeface="华文黑体"/>
              </a:rPr>
              <a:t>一</a:t>
            </a:r>
            <a:r>
              <a:rPr lang="en-US" altLang="zh-TW" sz="2000" dirty="0">
                <a:latin typeface="华文黑体"/>
                <a:ea typeface="华文黑体"/>
              </a:rPr>
              <a:t>)</a:t>
            </a:r>
            <a:r>
              <a:rPr lang="zh-TW" altLang="en-US" sz="2000" dirty="0">
                <a:latin typeface="华文黑体"/>
                <a:ea typeface="华文黑体"/>
              </a:rPr>
              <a:t>需要</a:t>
            </a:r>
          </a:p>
          <a:p>
            <a:pPr indent="439738"/>
            <a:r>
              <a:rPr lang="zh-TW" altLang="en-US" sz="2000" dirty="0">
                <a:latin typeface="华文黑体"/>
                <a:ea typeface="华文黑体"/>
              </a:rPr>
              <a:t>构成营销学基础的基本的概念就是人类需要</a:t>
            </a:r>
            <a:r>
              <a:rPr lang="en-US" altLang="zh-TW" sz="2000" dirty="0">
                <a:latin typeface="华文黑体"/>
                <a:ea typeface="华文黑体"/>
              </a:rPr>
              <a:t>,</a:t>
            </a:r>
            <a:r>
              <a:rPr lang="zh-TW" altLang="en-US" sz="2000" dirty="0">
                <a:latin typeface="华文黑体"/>
                <a:ea typeface="华文黑体"/>
              </a:rPr>
              <a:t>它是指人们所感受到的匮乏状态</a:t>
            </a:r>
            <a:r>
              <a:rPr lang="en-US" altLang="zh-TW" sz="2000" dirty="0">
                <a:latin typeface="华文黑体"/>
                <a:ea typeface="华文黑体"/>
              </a:rPr>
              <a:t>.</a:t>
            </a:r>
            <a:r>
              <a:rPr lang="zh-TW" altLang="en-US" sz="2000" dirty="0" smtClean="0">
                <a:latin typeface="华文黑体"/>
                <a:ea typeface="华文黑体"/>
              </a:rPr>
              <a:t>通俗地讲</a:t>
            </a:r>
            <a:r>
              <a:rPr lang="en-US" altLang="zh-TW" sz="2000" dirty="0">
                <a:latin typeface="华文黑体"/>
                <a:ea typeface="华文黑体"/>
              </a:rPr>
              <a:t>,</a:t>
            </a:r>
            <a:r>
              <a:rPr lang="zh-TW" altLang="en-US" sz="2000" dirty="0">
                <a:latin typeface="华文黑体"/>
                <a:ea typeface="华文黑体"/>
              </a:rPr>
              <a:t>市场营销学讲的需要是指人类共同所有的对外界、对自我的感受</a:t>
            </a:r>
            <a:r>
              <a:rPr lang="en-US" altLang="zh-TW" sz="2000" dirty="0">
                <a:latin typeface="华文黑体"/>
                <a:ea typeface="华文黑体"/>
              </a:rPr>
              <a:t>,</a:t>
            </a:r>
            <a:r>
              <a:rPr lang="zh-TW" altLang="en-US" sz="2000" dirty="0">
                <a:latin typeface="华文黑体"/>
                <a:ea typeface="华文黑体"/>
              </a:rPr>
              <a:t>是任何人都具有的</a:t>
            </a:r>
            <a:r>
              <a:rPr lang="en-US" altLang="zh-TW" sz="2000" dirty="0" smtClean="0">
                <a:latin typeface="华文黑体"/>
                <a:ea typeface="华文黑体"/>
              </a:rPr>
              <a:t>.</a:t>
            </a:r>
            <a:r>
              <a:rPr lang="zh-CN" altLang="en-US" sz="2000" dirty="0" smtClean="0">
                <a:latin typeface="华文黑体"/>
                <a:ea typeface="华文黑体"/>
              </a:rPr>
              <a:t>例如</a:t>
            </a:r>
            <a:r>
              <a:rPr lang="en-US" altLang="zh-CN" sz="2000" dirty="0">
                <a:latin typeface="华文黑体"/>
                <a:ea typeface="华文黑体"/>
              </a:rPr>
              <a:t>,</a:t>
            </a:r>
            <a:r>
              <a:rPr lang="zh-CN" altLang="en-US" sz="2000" dirty="0">
                <a:latin typeface="华文黑体"/>
                <a:ea typeface="华文黑体"/>
              </a:rPr>
              <a:t>所有的人口渴的时候都想喝水</a:t>
            </a:r>
            <a:r>
              <a:rPr lang="en-US" altLang="zh-CN" sz="2000" dirty="0">
                <a:latin typeface="华文黑体"/>
                <a:ea typeface="华文黑体"/>
              </a:rPr>
              <a:t>,</a:t>
            </a:r>
            <a:r>
              <a:rPr lang="zh-CN" altLang="en-US" sz="2000" dirty="0">
                <a:latin typeface="华文黑体"/>
                <a:ea typeface="华文黑体"/>
              </a:rPr>
              <a:t>所有的人饥饿的时候都想吃饭</a:t>
            </a:r>
            <a:r>
              <a:rPr lang="en-US" altLang="zh-CN" sz="2000" dirty="0">
                <a:latin typeface="华文黑体"/>
                <a:ea typeface="华文黑体"/>
              </a:rPr>
              <a:t>,</a:t>
            </a:r>
            <a:r>
              <a:rPr lang="zh-CN" altLang="en-US" sz="2000" dirty="0">
                <a:latin typeface="华文黑体"/>
                <a:ea typeface="华文黑体"/>
              </a:rPr>
              <a:t>不论他是哪个种族</a:t>
            </a:r>
            <a:r>
              <a:rPr lang="en-US" altLang="zh-CN" sz="2000" dirty="0">
                <a:latin typeface="华文黑体"/>
                <a:ea typeface="华文黑体"/>
              </a:rPr>
              <a:t>,</a:t>
            </a:r>
            <a:r>
              <a:rPr lang="zh-CN" altLang="en-US" sz="2000" dirty="0" smtClean="0">
                <a:latin typeface="华文黑体"/>
                <a:ea typeface="华文黑体"/>
              </a:rPr>
              <a:t>不论</a:t>
            </a:r>
            <a:r>
              <a:rPr lang="zh-CN" altLang="en-US" sz="2000" dirty="0">
                <a:latin typeface="华文黑体"/>
                <a:ea typeface="华文黑体"/>
              </a:rPr>
              <a:t>他来自哪个国家</a:t>
            </a:r>
            <a:r>
              <a:rPr lang="en-US" altLang="zh-CN" sz="2000" dirty="0">
                <a:latin typeface="华文黑体"/>
                <a:ea typeface="华文黑体"/>
              </a:rPr>
              <a:t>,</a:t>
            </a:r>
            <a:r>
              <a:rPr lang="zh-CN" altLang="en-US" sz="2000" dirty="0">
                <a:latin typeface="华文黑体"/>
                <a:ea typeface="华文黑体"/>
              </a:rPr>
              <a:t>这种感受都是人们必不可少的</a:t>
            </a:r>
            <a:r>
              <a:rPr lang="en-US" altLang="zh-CN" sz="2000" dirty="0">
                <a:latin typeface="华文黑体"/>
                <a:ea typeface="华文黑体"/>
              </a:rPr>
              <a:t>.</a:t>
            </a:r>
          </a:p>
          <a:p>
            <a:pPr indent="439738"/>
            <a:r>
              <a:rPr lang="zh-CN" altLang="en-US" sz="2000" dirty="0">
                <a:latin typeface="华文黑体"/>
                <a:ea typeface="华文黑体"/>
              </a:rPr>
              <a:t>美国著名心理学家马斯洛把人的基本感受或需要分成五个方面</a:t>
            </a:r>
            <a:r>
              <a:rPr lang="en-US" altLang="zh-CN" sz="2000" dirty="0">
                <a:latin typeface="华文黑体"/>
                <a:ea typeface="华文黑体"/>
              </a:rPr>
              <a:t>:</a:t>
            </a:r>
            <a:r>
              <a:rPr lang="zh-CN" altLang="en-US" sz="2000" dirty="0">
                <a:latin typeface="华文黑体"/>
                <a:ea typeface="华文黑体"/>
              </a:rPr>
              <a:t>生理的、安全的、</a:t>
            </a:r>
            <a:r>
              <a:rPr lang="zh-CN" altLang="en-US" sz="2000" dirty="0" smtClean="0">
                <a:latin typeface="华文黑体"/>
                <a:ea typeface="华文黑体"/>
              </a:rPr>
              <a:t>归属的</a:t>
            </a:r>
            <a:r>
              <a:rPr lang="zh-CN" altLang="en-US" sz="2000" dirty="0">
                <a:latin typeface="华文黑体"/>
                <a:ea typeface="华文黑体"/>
              </a:rPr>
              <a:t>、尊重的、自我实现的</a:t>
            </a:r>
            <a:r>
              <a:rPr lang="en-US" altLang="zh-CN" sz="2000" dirty="0">
                <a:latin typeface="华文黑体"/>
                <a:ea typeface="华文黑体"/>
              </a:rPr>
              <a:t>.</a:t>
            </a:r>
            <a:r>
              <a:rPr lang="zh-CN" altLang="en-US" sz="2000" dirty="0">
                <a:latin typeface="华文黑体"/>
                <a:ea typeface="华文黑体"/>
              </a:rPr>
              <a:t>任何人都有这些特点</a:t>
            </a:r>
            <a:r>
              <a:rPr lang="en-US" altLang="zh-CN" sz="2000" dirty="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3383343753"/>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35637" y="149512"/>
            <a:ext cx="2646878" cy="584776"/>
          </a:xfrm>
          <a:prstGeom prst="rect">
            <a:avLst/>
          </a:prstGeom>
        </p:spPr>
        <p:txBody>
          <a:bodyPr wrap="none">
            <a:spAutoFit/>
          </a:bodyPr>
          <a:lstStyle/>
          <a:p>
            <a:r>
              <a:rPr lang="zh-CN" altLang="en-US" sz="3200" dirty="0">
                <a:solidFill>
                  <a:srgbClr val="17695D"/>
                </a:solidFill>
                <a:latin typeface="华文黑体"/>
                <a:ea typeface="华文黑体"/>
              </a:rPr>
              <a:t>市场营销概述</a:t>
            </a:r>
          </a:p>
        </p:txBody>
      </p:sp>
      <p:grpSp>
        <p:nvGrpSpPr>
          <p:cNvPr id="3" name="组合 2"/>
          <p:cNvGrpSpPr/>
          <p:nvPr/>
        </p:nvGrpSpPr>
        <p:grpSpPr>
          <a:xfrm>
            <a:off x="-10885" y="297090"/>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41866" y="745067"/>
            <a:ext cx="8246534" cy="4216400"/>
          </a:xfrm>
          <a:prstGeom prst="rect">
            <a:avLst/>
          </a:prstGeom>
          <a:noFill/>
        </p:spPr>
        <p:txBody>
          <a:bodyPr wrap="square" rtlCol="0">
            <a:spAutoFit/>
          </a:bodyPr>
          <a:lstStyle/>
          <a:p>
            <a:r>
              <a:rPr lang="en-US" altLang="zh-CN" sz="2400" dirty="0">
                <a:latin typeface="华文黑体"/>
                <a:ea typeface="华文黑体"/>
              </a:rPr>
              <a:t>(</a:t>
            </a:r>
            <a:r>
              <a:rPr lang="zh-CN" altLang="en-US" sz="2400" dirty="0">
                <a:latin typeface="华文黑体"/>
                <a:ea typeface="华文黑体"/>
              </a:rPr>
              <a:t>二</a:t>
            </a:r>
            <a:r>
              <a:rPr lang="en-US" altLang="zh-CN" sz="2400" dirty="0">
                <a:latin typeface="华文黑体"/>
                <a:ea typeface="华文黑体"/>
              </a:rPr>
              <a:t>)</a:t>
            </a:r>
            <a:r>
              <a:rPr lang="zh-CN" altLang="en-US" sz="2400" dirty="0">
                <a:latin typeface="华文黑体"/>
                <a:ea typeface="华文黑体"/>
              </a:rPr>
              <a:t>欲望</a:t>
            </a:r>
          </a:p>
          <a:p>
            <a:pPr indent="541338"/>
            <a:r>
              <a:rPr lang="zh-CN" altLang="en-US" sz="2000" dirty="0">
                <a:latin typeface="华文黑体"/>
                <a:ea typeface="华文黑体"/>
              </a:rPr>
              <a:t>在市场营销学里</a:t>
            </a:r>
            <a:r>
              <a:rPr lang="en-US" altLang="zh-CN" sz="2000" dirty="0">
                <a:latin typeface="华文黑体"/>
                <a:ea typeface="华文黑体"/>
              </a:rPr>
              <a:t>,</a:t>
            </a:r>
            <a:r>
              <a:rPr lang="zh-CN" altLang="en-US" sz="2000" dirty="0">
                <a:latin typeface="华文黑体"/>
                <a:ea typeface="华文黑体"/>
              </a:rPr>
              <a:t>欲望是指一定的文化、社会条件下人们需要的一种表现形式</a:t>
            </a:r>
            <a:r>
              <a:rPr lang="en-US" altLang="zh-CN" sz="2000" dirty="0">
                <a:latin typeface="华文黑体"/>
                <a:ea typeface="华文黑体"/>
              </a:rPr>
              <a:t>,</a:t>
            </a:r>
            <a:r>
              <a:rPr lang="zh-CN" altLang="en-US" sz="2000" dirty="0" smtClean="0">
                <a:latin typeface="华文黑体"/>
                <a:ea typeface="华文黑体"/>
              </a:rPr>
              <a:t>欲望可以用满</a:t>
            </a:r>
            <a:r>
              <a:rPr lang="zh-CN" altLang="en-US" sz="2000" dirty="0">
                <a:latin typeface="华文黑体"/>
                <a:ea typeface="华文黑体"/>
              </a:rPr>
              <a:t>足需要的实物或者非实物来描述</a:t>
            </a:r>
            <a:r>
              <a:rPr lang="en-US" altLang="zh-CN" sz="2000" dirty="0">
                <a:latin typeface="华文黑体"/>
                <a:ea typeface="华文黑体"/>
              </a:rPr>
              <a:t>.</a:t>
            </a:r>
            <a:r>
              <a:rPr lang="zh-CN" altLang="en-US" sz="2000" dirty="0">
                <a:latin typeface="华文黑体"/>
                <a:ea typeface="华文黑体"/>
              </a:rPr>
              <a:t>例如</a:t>
            </a:r>
            <a:r>
              <a:rPr lang="en-US" altLang="zh-CN" sz="2000" dirty="0">
                <a:latin typeface="华文黑体"/>
                <a:ea typeface="华文黑体"/>
              </a:rPr>
              <a:t>,</a:t>
            </a:r>
            <a:r>
              <a:rPr lang="zh-CN" altLang="en-US" sz="2000" dirty="0">
                <a:latin typeface="华文黑体"/>
                <a:ea typeface="华文黑体"/>
              </a:rPr>
              <a:t>同样是口渴</a:t>
            </a:r>
            <a:r>
              <a:rPr lang="en-US" altLang="zh-CN" sz="2000" dirty="0">
                <a:latin typeface="华文黑体"/>
                <a:ea typeface="华文黑体"/>
              </a:rPr>
              <a:t>,</a:t>
            </a:r>
            <a:r>
              <a:rPr lang="zh-CN" altLang="en-US" sz="2000" dirty="0">
                <a:latin typeface="华文黑体"/>
                <a:ea typeface="华文黑体"/>
              </a:rPr>
              <a:t>对于处在贫困缺水地区的人</a:t>
            </a:r>
            <a:r>
              <a:rPr lang="en-US" altLang="zh-CN" sz="2000" dirty="0">
                <a:latin typeface="华文黑体"/>
                <a:ea typeface="华文黑体"/>
              </a:rPr>
              <a:t>,</a:t>
            </a:r>
            <a:r>
              <a:rPr lang="zh-CN" altLang="en-US" sz="2000" dirty="0" smtClean="0">
                <a:latin typeface="华文黑体"/>
                <a:ea typeface="华文黑体"/>
              </a:rPr>
              <a:t>口渴的时候</a:t>
            </a:r>
            <a:r>
              <a:rPr lang="zh-CN" altLang="en-US" sz="2000" dirty="0">
                <a:latin typeface="华文黑体"/>
                <a:ea typeface="华文黑体"/>
              </a:rPr>
              <a:t>想到的对象可能就是水</a:t>
            </a:r>
            <a:r>
              <a:rPr lang="en-US" altLang="zh-CN" sz="2000" dirty="0">
                <a:latin typeface="华文黑体"/>
                <a:ea typeface="华文黑体"/>
              </a:rPr>
              <a:t>,</a:t>
            </a:r>
            <a:r>
              <a:rPr lang="zh-CN" altLang="en-US" sz="2000" dirty="0">
                <a:latin typeface="华文黑体"/>
                <a:ea typeface="华文黑体"/>
              </a:rPr>
              <a:t>一碗清水</a:t>
            </a:r>
            <a:r>
              <a:rPr lang="en-US" altLang="zh-CN" sz="2000" dirty="0">
                <a:latin typeface="华文黑体"/>
                <a:ea typeface="华文黑体"/>
              </a:rPr>
              <a:t>,</a:t>
            </a:r>
            <a:r>
              <a:rPr lang="zh-CN" altLang="en-US" sz="2000" dirty="0">
                <a:latin typeface="华文黑体"/>
                <a:ea typeface="华文黑体"/>
              </a:rPr>
              <a:t>他们的欲望可以用清水来描述</a:t>
            </a:r>
            <a:r>
              <a:rPr lang="en-US" altLang="zh-CN" sz="2000" dirty="0">
                <a:latin typeface="华文黑体"/>
                <a:ea typeface="华文黑体"/>
              </a:rPr>
              <a:t>.</a:t>
            </a:r>
            <a:r>
              <a:rPr lang="zh-CN" altLang="en-US" sz="2000" dirty="0">
                <a:latin typeface="华文黑体"/>
                <a:ea typeface="华文黑体"/>
              </a:rPr>
              <a:t>但如果是现代化</a:t>
            </a:r>
            <a:r>
              <a:rPr lang="zh-CN" altLang="en-US" sz="2000" dirty="0" smtClean="0">
                <a:latin typeface="华文黑体"/>
                <a:ea typeface="华文黑体"/>
              </a:rPr>
              <a:t>大都市的</a:t>
            </a:r>
            <a:r>
              <a:rPr lang="zh-CN" altLang="en-US" sz="2000" dirty="0">
                <a:latin typeface="华文黑体"/>
                <a:ea typeface="华文黑体"/>
              </a:rPr>
              <a:t>小朋友</a:t>
            </a:r>
            <a:r>
              <a:rPr lang="en-US" altLang="zh-CN" sz="2000" dirty="0">
                <a:latin typeface="华文黑体"/>
                <a:ea typeface="华文黑体"/>
              </a:rPr>
              <a:t>,</a:t>
            </a:r>
            <a:r>
              <a:rPr lang="zh-CN" altLang="en-US" sz="2000" dirty="0">
                <a:latin typeface="华文黑体"/>
                <a:ea typeface="华文黑体"/>
              </a:rPr>
              <a:t>他们口渴的时候想到的对象可能是饮料等</a:t>
            </a:r>
            <a:r>
              <a:rPr lang="en-US" altLang="zh-CN" sz="2000" dirty="0">
                <a:latin typeface="华文黑体"/>
                <a:ea typeface="华文黑体"/>
              </a:rPr>
              <a:t>,</a:t>
            </a:r>
            <a:r>
              <a:rPr lang="zh-CN" altLang="en-US" sz="2000" dirty="0">
                <a:latin typeface="华文黑体"/>
                <a:ea typeface="华文黑体"/>
              </a:rPr>
              <a:t>他们的欲望用实物来描述时就会</a:t>
            </a:r>
            <a:r>
              <a:rPr lang="zh-CN" altLang="en-US" sz="2000" dirty="0" smtClean="0">
                <a:latin typeface="华文黑体"/>
                <a:ea typeface="华文黑体"/>
              </a:rPr>
              <a:t>有不同的表现</a:t>
            </a:r>
            <a:r>
              <a:rPr lang="en-US" altLang="zh-CN" sz="2000" dirty="0">
                <a:latin typeface="华文黑体"/>
                <a:ea typeface="华文黑体"/>
              </a:rPr>
              <a:t>.</a:t>
            </a:r>
          </a:p>
          <a:p>
            <a:pPr indent="541338"/>
            <a:r>
              <a:rPr lang="zh-CN" altLang="en-US" sz="2000" dirty="0">
                <a:latin typeface="华文黑体"/>
                <a:ea typeface="华文黑体"/>
              </a:rPr>
              <a:t>我们可以这样理解</a:t>
            </a:r>
            <a:r>
              <a:rPr lang="en-US" altLang="zh-CN" sz="2000" dirty="0">
                <a:latin typeface="华文黑体"/>
                <a:ea typeface="华文黑体"/>
              </a:rPr>
              <a:t>,</a:t>
            </a:r>
            <a:r>
              <a:rPr lang="zh-CN" altLang="en-US" sz="2000" dirty="0">
                <a:latin typeface="华文黑体"/>
                <a:ea typeface="华文黑体"/>
              </a:rPr>
              <a:t>需要加上文化或者加上社会条件就构成了欲望</a:t>
            </a:r>
            <a:r>
              <a:rPr lang="en-US" altLang="zh-CN" sz="2000" dirty="0">
                <a:latin typeface="华文黑体"/>
                <a:ea typeface="华文黑体"/>
              </a:rPr>
              <a:t>,</a:t>
            </a:r>
            <a:r>
              <a:rPr lang="zh-CN" altLang="en-US" sz="2000" dirty="0">
                <a:latin typeface="华文黑体"/>
                <a:ea typeface="华文黑体"/>
              </a:rPr>
              <a:t>也可以说欲望</a:t>
            </a:r>
            <a:r>
              <a:rPr lang="zh-CN" altLang="en-US" sz="2000" dirty="0" smtClean="0">
                <a:latin typeface="华文黑体"/>
                <a:ea typeface="华文黑体"/>
              </a:rPr>
              <a:t>具有文化的</a:t>
            </a:r>
            <a:r>
              <a:rPr lang="zh-CN" altLang="en-US" sz="2000" dirty="0">
                <a:latin typeface="华文黑体"/>
                <a:ea typeface="华文黑体"/>
              </a:rPr>
              <a:t>特性</a:t>
            </a:r>
            <a:r>
              <a:rPr lang="en-US" altLang="zh-CN" sz="2000" dirty="0">
                <a:latin typeface="华文黑体"/>
                <a:ea typeface="华文黑体"/>
              </a:rPr>
              <a:t>.</a:t>
            </a:r>
            <a:r>
              <a:rPr lang="zh-CN" altLang="en-US" sz="2000" dirty="0">
                <a:latin typeface="华文黑体"/>
                <a:ea typeface="华文黑体"/>
              </a:rPr>
              <a:t>欲望是与一定社会条件下的实物或文化符号相联系的</a:t>
            </a:r>
            <a:r>
              <a:rPr lang="en-US" altLang="zh-CN" sz="2000" dirty="0">
                <a:latin typeface="华文黑体"/>
                <a:ea typeface="华文黑体"/>
              </a:rPr>
              <a:t>,</a:t>
            </a:r>
            <a:r>
              <a:rPr lang="zh-CN" altLang="en-US" sz="2000" dirty="0">
                <a:latin typeface="华文黑体"/>
                <a:ea typeface="华文黑体"/>
              </a:rPr>
              <a:t>就像审美</a:t>
            </a:r>
            <a:r>
              <a:rPr lang="en-US" altLang="zh-CN" sz="2000" dirty="0">
                <a:latin typeface="华文黑体"/>
                <a:ea typeface="华文黑体"/>
              </a:rPr>
              <a:t>,</a:t>
            </a:r>
            <a:r>
              <a:rPr lang="zh-CN" altLang="en-US" sz="2000" dirty="0" smtClean="0">
                <a:latin typeface="华文黑体"/>
                <a:ea typeface="华文黑体"/>
              </a:rPr>
              <a:t>可以理解成对一种</a:t>
            </a:r>
            <a:r>
              <a:rPr lang="zh-CN" altLang="en-US" sz="2000" dirty="0">
                <a:latin typeface="华文黑体"/>
                <a:ea typeface="华文黑体"/>
              </a:rPr>
              <a:t>文化符号的理解或需要</a:t>
            </a:r>
            <a:r>
              <a:rPr lang="en-US" altLang="zh-CN" sz="2000" dirty="0">
                <a:latin typeface="华文黑体"/>
                <a:ea typeface="华文黑体"/>
              </a:rPr>
              <a:t>,</a:t>
            </a:r>
            <a:r>
              <a:rPr lang="zh-CN" altLang="en-US" sz="2000" dirty="0">
                <a:latin typeface="华文黑体"/>
                <a:ea typeface="华文黑体"/>
              </a:rPr>
              <a:t>不同国家是不一样的</a:t>
            </a:r>
            <a:r>
              <a:rPr lang="en-US" altLang="zh-CN" sz="2000" dirty="0">
                <a:latin typeface="华文黑体"/>
                <a:ea typeface="华文黑体"/>
              </a:rPr>
              <a:t>.</a:t>
            </a:r>
          </a:p>
          <a:p>
            <a:pPr indent="541338"/>
            <a:r>
              <a:rPr lang="zh-CN" altLang="en-US" sz="2000" dirty="0">
                <a:latin typeface="华文黑体"/>
                <a:ea typeface="华文黑体"/>
              </a:rPr>
              <a:t>欲望在营销中是非常重要的一个概念</a:t>
            </a:r>
            <a:r>
              <a:rPr lang="en-US" altLang="zh-CN" sz="2000" dirty="0">
                <a:latin typeface="华文黑体"/>
                <a:ea typeface="华文黑体"/>
              </a:rPr>
              <a:t>,</a:t>
            </a:r>
            <a:r>
              <a:rPr lang="zh-CN" altLang="en-US" sz="2000" dirty="0">
                <a:latin typeface="华文黑体"/>
                <a:ea typeface="华文黑体"/>
              </a:rPr>
              <a:t>我们在任何文化条件下进行</a:t>
            </a:r>
            <a:r>
              <a:rPr lang="zh-CN" altLang="en-US" sz="2000" dirty="0" smtClean="0">
                <a:latin typeface="华文黑体"/>
                <a:ea typeface="华文黑体"/>
              </a:rPr>
              <a:t>市场营销活动必须考虑</a:t>
            </a:r>
            <a:r>
              <a:rPr lang="zh-CN" altLang="en-US" sz="2000" dirty="0">
                <a:latin typeface="华文黑体"/>
                <a:ea typeface="华文黑体"/>
              </a:rPr>
              <a:t>需要和文化背景的结合</a:t>
            </a:r>
            <a:r>
              <a:rPr lang="en-US" altLang="zh-CN" sz="2000" dirty="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1836750825"/>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35637" y="149512"/>
            <a:ext cx="2646878" cy="584776"/>
          </a:xfrm>
          <a:prstGeom prst="rect">
            <a:avLst/>
          </a:prstGeom>
        </p:spPr>
        <p:txBody>
          <a:bodyPr wrap="none">
            <a:spAutoFit/>
          </a:bodyPr>
          <a:lstStyle/>
          <a:p>
            <a:r>
              <a:rPr lang="zh-CN" altLang="en-US" sz="3200" dirty="0">
                <a:solidFill>
                  <a:srgbClr val="17695D"/>
                </a:solidFill>
                <a:latin typeface="华文黑体"/>
                <a:ea typeface="华文黑体"/>
              </a:rPr>
              <a:t>市场营销概述</a:t>
            </a:r>
          </a:p>
        </p:txBody>
      </p:sp>
      <p:grpSp>
        <p:nvGrpSpPr>
          <p:cNvPr id="3" name="组合 2"/>
          <p:cNvGrpSpPr/>
          <p:nvPr/>
        </p:nvGrpSpPr>
        <p:grpSpPr>
          <a:xfrm>
            <a:off x="-10885" y="297090"/>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41866" y="745067"/>
            <a:ext cx="8246534" cy="1692771"/>
          </a:xfrm>
          <a:prstGeom prst="rect">
            <a:avLst/>
          </a:prstGeom>
          <a:noFill/>
        </p:spPr>
        <p:txBody>
          <a:bodyPr wrap="square" rtlCol="0">
            <a:spAutoFit/>
          </a:bodyPr>
          <a:lstStyle/>
          <a:p>
            <a:r>
              <a:rPr lang="en-US" altLang="zh-TW" sz="2400" dirty="0">
                <a:latin typeface="华文黑体"/>
                <a:ea typeface="华文黑体"/>
              </a:rPr>
              <a:t>(</a:t>
            </a:r>
            <a:r>
              <a:rPr lang="zh-TW" altLang="en-US" sz="2400" dirty="0">
                <a:latin typeface="华文黑体"/>
                <a:ea typeface="华文黑体"/>
              </a:rPr>
              <a:t>三</a:t>
            </a:r>
            <a:r>
              <a:rPr lang="en-US" altLang="zh-TW" sz="2400" dirty="0">
                <a:latin typeface="华文黑体"/>
                <a:ea typeface="华文黑体"/>
              </a:rPr>
              <a:t>)</a:t>
            </a:r>
            <a:r>
              <a:rPr lang="zh-TW" altLang="en-US" sz="2400" dirty="0">
                <a:latin typeface="华文黑体"/>
                <a:ea typeface="华文黑体"/>
              </a:rPr>
              <a:t>需求</a:t>
            </a:r>
          </a:p>
          <a:p>
            <a:pPr indent="541338"/>
            <a:r>
              <a:rPr lang="zh-TW" altLang="en-US" sz="2000" dirty="0">
                <a:latin typeface="华文黑体"/>
                <a:ea typeface="华文黑体"/>
              </a:rPr>
              <a:t>所谓的市场需求是指一定的顾客在一定的地区、一定的时间、一定的</a:t>
            </a:r>
            <a:r>
              <a:rPr lang="zh-TW" altLang="en-US" sz="2000" dirty="0" smtClean="0">
                <a:latin typeface="华文黑体"/>
                <a:ea typeface="华文黑体"/>
              </a:rPr>
              <a:t>市场营销环境和一定的市场营销计划下对某种商品或服务愿意而且能够购买的数量</a:t>
            </a:r>
            <a:r>
              <a:rPr lang="en-US" altLang="zh-TW" sz="2000" dirty="0" smtClean="0">
                <a:latin typeface="华文黑体"/>
                <a:ea typeface="华文黑体"/>
              </a:rPr>
              <a:t>.</a:t>
            </a:r>
            <a:r>
              <a:rPr lang="zh-TW" altLang="en-US" sz="2000" dirty="0" smtClean="0">
                <a:latin typeface="华文黑体"/>
                <a:ea typeface="华文黑体"/>
              </a:rPr>
              <a:t>我们在理解市场的大小</a:t>
            </a:r>
            <a:r>
              <a:rPr lang="zh-TW" altLang="en-US" sz="2000" dirty="0">
                <a:latin typeface="华文黑体"/>
                <a:ea typeface="华文黑体"/>
              </a:rPr>
              <a:t>、需求时</a:t>
            </a:r>
            <a:r>
              <a:rPr lang="en-US" altLang="zh-TW" sz="2000" dirty="0">
                <a:latin typeface="华文黑体"/>
                <a:ea typeface="华文黑体"/>
              </a:rPr>
              <a:t>,</a:t>
            </a:r>
            <a:r>
              <a:rPr lang="zh-TW" altLang="en-US" sz="2000" dirty="0">
                <a:latin typeface="华文黑体"/>
                <a:ea typeface="华文黑体"/>
              </a:rPr>
              <a:t>必须考虑到购买力的问题</a:t>
            </a:r>
            <a:r>
              <a:rPr lang="en-US" altLang="zh-TW" sz="2000" dirty="0">
                <a:latin typeface="华文黑体"/>
                <a:ea typeface="华文黑体"/>
              </a:rPr>
              <a:t>.</a:t>
            </a:r>
            <a:endParaRPr kumimoji="1" lang="zh-CN" altLang="en-US" sz="2000" dirty="0">
              <a:latin typeface="华文黑体"/>
              <a:ea typeface="华文黑体"/>
            </a:endParaRPr>
          </a:p>
        </p:txBody>
      </p: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28799" y="2286000"/>
            <a:ext cx="5510893" cy="2600646"/>
          </a:xfrm>
          <a:prstGeom prst="rect">
            <a:avLst/>
          </a:prstGeom>
        </p:spPr>
      </p:pic>
      <p:sp>
        <p:nvSpPr>
          <p:cNvPr id="6" name="文本框 5"/>
          <p:cNvSpPr txBox="1"/>
          <p:nvPr/>
        </p:nvSpPr>
        <p:spPr>
          <a:xfrm>
            <a:off x="3674532" y="4876799"/>
            <a:ext cx="3081867" cy="307777"/>
          </a:xfrm>
          <a:prstGeom prst="rect">
            <a:avLst/>
          </a:prstGeom>
          <a:noFill/>
        </p:spPr>
        <p:txBody>
          <a:bodyPr wrap="square" rtlCol="0">
            <a:spAutoFit/>
          </a:bodyPr>
          <a:lstStyle/>
          <a:p>
            <a:r>
              <a:rPr lang="zh-CN" altLang="en-US" sz="1400" dirty="0">
                <a:solidFill>
                  <a:srgbClr val="EB3E0D"/>
                </a:solidFill>
              </a:rPr>
              <a:t>需要、欲望、需求的关系</a:t>
            </a:r>
            <a:endParaRPr kumimoji="1" lang="zh-CN" altLang="en-US" sz="1400" dirty="0">
              <a:solidFill>
                <a:srgbClr val="EB3E0D"/>
              </a:solidFill>
            </a:endParaRPr>
          </a:p>
        </p:txBody>
      </p:sp>
    </p:spTree>
    <p:extLst>
      <p:ext uri="{BB962C8B-B14F-4D97-AF65-F5344CB8AC3E}">
        <p14:creationId xmlns:p14="http://schemas.microsoft.com/office/powerpoint/2010/main" val="407148709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35637" y="149512"/>
            <a:ext cx="2646878" cy="584776"/>
          </a:xfrm>
          <a:prstGeom prst="rect">
            <a:avLst/>
          </a:prstGeom>
        </p:spPr>
        <p:txBody>
          <a:bodyPr wrap="none">
            <a:spAutoFit/>
          </a:bodyPr>
          <a:lstStyle/>
          <a:p>
            <a:r>
              <a:rPr lang="zh-CN" altLang="en-US" sz="3200" dirty="0">
                <a:solidFill>
                  <a:srgbClr val="17695D"/>
                </a:solidFill>
                <a:latin typeface="华文黑体"/>
                <a:ea typeface="华文黑体"/>
              </a:rPr>
              <a:t>市场营销概述</a:t>
            </a:r>
          </a:p>
        </p:txBody>
      </p:sp>
      <p:grpSp>
        <p:nvGrpSpPr>
          <p:cNvPr id="3" name="组合 2"/>
          <p:cNvGrpSpPr/>
          <p:nvPr/>
        </p:nvGrpSpPr>
        <p:grpSpPr>
          <a:xfrm>
            <a:off x="-10885" y="297090"/>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41866" y="745067"/>
            <a:ext cx="8246534" cy="4154983"/>
          </a:xfrm>
          <a:prstGeom prst="rect">
            <a:avLst/>
          </a:prstGeom>
          <a:noFill/>
        </p:spPr>
        <p:txBody>
          <a:bodyPr wrap="square" rtlCol="0">
            <a:spAutoFit/>
          </a:bodyPr>
          <a:lstStyle/>
          <a:p>
            <a:r>
              <a:rPr lang="zh-CN" altLang="en-US" sz="2400" dirty="0" smtClean="0">
                <a:latin typeface="华文黑体"/>
                <a:ea typeface="华文黑体"/>
              </a:rPr>
              <a:t>二</a:t>
            </a:r>
            <a:r>
              <a:rPr lang="zh-CN" altLang="en-US" sz="2400" dirty="0">
                <a:latin typeface="华文黑体"/>
                <a:ea typeface="华文黑体"/>
              </a:rPr>
              <a:t>、产品</a:t>
            </a:r>
          </a:p>
          <a:p>
            <a:pPr indent="439738"/>
            <a:r>
              <a:rPr lang="zh-CN" altLang="en-US" sz="2000" dirty="0">
                <a:latin typeface="华文黑体"/>
                <a:ea typeface="华文黑体"/>
              </a:rPr>
              <a:t>产品是什么</a:t>
            </a:r>
            <a:r>
              <a:rPr lang="en-US" altLang="zh-CN" sz="2000" dirty="0">
                <a:latin typeface="华文黑体"/>
                <a:ea typeface="华文黑体"/>
              </a:rPr>
              <a:t>? </a:t>
            </a:r>
            <a:r>
              <a:rPr lang="zh-CN" altLang="en-US" sz="2000" dirty="0">
                <a:latin typeface="华文黑体"/>
                <a:ea typeface="华文黑体"/>
              </a:rPr>
              <a:t>在我们的理解中</a:t>
            </a:r>
            <a:r>
              <a:rPr lang="en-US" altLang="zh-CN" sz="2000" dirty="0">
                <a:latin typeface="华文黑体"/>
                <a:ea typeface="华文黑体"/>
              </a:rPr>
              <a:t>,</a:t>
            </a:r>
            <a:r>
              <a:rPr lang="zh-CN" altLang="en-US" sz="2000" dirty="0">
                <a:latin typeface="华文黑体"/>
                <a:ea typeface="华文黑体"/>
              </a:rPr>
              <a:t>产品往往是一种物品</a:t>
            </a:r>
            <a:r>
              <a:rPr lang="en-US" altLang="zh-CN" sz="2000" dirty="0">
                <a:latin typeface="华文黑体"/>
                <a:ea typeface="华文黑体"/>
              </a:rPr>
              <a:t>,</a:t>
            </a:r>
            <a:r>
              <a:rPr lang="zh-CN" altLang="en-US" sz="2000" dirty="0">
                <a:latin typeface="华文黑体"/>
                <a:ea typeface="华文黑体"/>
              </a:rPr>
              <a:t>如洗衣机、电视机、衣服、汽车、</a:t>
            </a:r>
            <a:r>
              <a:rPr lang="zh-CN" altLang="en-US" sz="2000" dirty="0" smtClean="0">
                <a:latin typeface="华文黑体"/>
                <a:ea typeface="华文黑体"/>
              </a:rPr>
              <a:t>火车</a:t>
            </a:r>
            <a:r>
              <a:rPr lang="zh-CN" altLang="en-US" sz="2000" dirty="0">
                <a:latin typeface="华文黑体"/>
                <a:ea typeface="华文黑体"/>
              </a:rPr>
              <a:t>、轮船等都可以作为产品</a:t>
            </a:r>
            <a:r>
              <a:rPr lang="en-US" altLang="zh-CN" sz="2000" dirty="0">
                <a:latin typeface="华文黑体"/>
                <a:ea typeface="华文黑体"/>
              </a:rPr>
              <a:t>.</a:t>
            </a:r>
            <a:r>
              <a:rPr lang="zh-CN" altLang="en-US" sz="2000" dirty="0">
                <a:latin typeface="华文黑体"/>
                <a:ea typeface="华文黑体"/>
              </a:rPr>
              <a:t>营销学中的产品是指任何提供给市场并能满足人们某种</a:t>
            </a:r>
            <a:r>
              <a:rPr lang="zh-CN" altLang="en-US" sz="2000" dirty="0" smtClean="0">
                <a:latin typeface="华文黑体"/>
                <a:ea typeface="华文黑体"/>
              </a:rPr>
              <a:t>需要和</a:t>
            </a:r>
            <a:r>
              <a:rPr lang="zh-CN" altLang="en-US" sz="2000" dirty="0">
                <a:latin typeface="华文黑体"/>
                <a:ea typeface="华文黑体"/>
              </a:rPr>
              <a:t>欲望的东西</a:t>
            </a:r>
            <a:r>
              <a:rPr lang="en-US" altLang="zh-CN" sz="2000" dirty="0">
                <a:latin typeface="华文黑体"/>
                <a:ea typeface="华文黑体"/>
              </a:rPr>
              <a:t>.</a:t>
            </a:r>
            <a:r>
              <a:rPr lang="zh-CN" altLang="en-US" sz="2000" dirty="0">
                <a:latin typeface="华文黑体"/>
                <a:ea typeface="华文黑体"/>
              </a:rPr>
              <a:t>产品的概念是非常宽泛的</a:t>
            </a:r>
            <a:r>
              <a:rPr lang="en-US" altLang="zh-CN" sz="2000" dirty="0">
                <a:latin typeface="华文黑体"/>
                <a:ea typeface="华文黑体"/>
              </a:rPr>
              <a:t>,</a:t>
            </a:r>
            <a:r>
              <a:rPr lang="zh-CN" altLang="en-US" sz="2000" dirty="0">
                <a:latin typeface="华文黑体"/>
                <a:ea typeface="华文黑体"/>
              </a:rPr>
              <a:t>一般来说包括实物与服务两个方面</a:t>
            </a:r>
            <a:r>
              <a:rPr lang="en-US" altLang="zh-CN" sz="2000" dirty="0">
                <a:latin typeface="华文黑体"/>
                <a:ea typeface="华文黑体"/>
              </a:rPr>
              <a:t>.</a:t>
            </a:r>
          </a:p>
          <a:p>
            <a:pPr indent="439738"/>
            <a:r>
              <a:rPr lang="zh-CN" altLang="en-US" sz="2000" dirty="0">
                <a:latin typeface="华文黑体"/>
                <a:ea typeface="华文黑体"/>
              </a:rPr>
              <a:t>产品并不局限于实物</a:t>
            </a:r>
            <a:r>
              <a:rPr lang="en-US" altLang="zh-CN" sz="2000" dirty="0">
                <a:latin typeface="华文黑体"/>
                <a:ea typeface="华文黑体"/>
              </a:rPr>
              <a:t>,</a:t>
            </a:r>
            <a:r>
              <a:rPr lang="zh-CN" altLang="en-US" sz="2000" dirty="0">
                <a:latin typeface="华文黑体"/>
                <a:ea typeface="华文黑体"/>
              </a:rPr>
              <a:t>凡是市场上提供给消费者的任何东西都可能成为产品</a:t>
            </a:r>
            <a:r>
              <a:rPr lang="en-US" altLang="zh-CN" sz="2000" dirty="0">
                <a:latin typeface="华文黑体"/>
                <a:ea typeface="华文黑体"/>
              </a:rPr>
              <a:t>.</a:t>
            </a:r>
            <a:r>
              <a:rPr lang="zh-CN" altLang="en-US" sz="2000" dirty="0" smtClean="0">
                <a:latin typeface="华文黑体"/>
                <a:ea typeface="华文黑体"/>
              </a:rPr>
              <a:t>明星也是一种产品</a:t>
            </a:r>
            <a:r>
              <a:rPr lang="en-US" altLang="zh-CN" sz="2000" dirty="0">
                <a:latin typeface="华文黑体"/>
                <a:ea typeface="华文黑体"/>
              </a:rPr>
              <a:t>,</a:t>
            </a:r>
            <a:r>
              <a:rPr lang="zh-CN" altLang="en-US" sz="2000" dirty="0">
                <a:latin typeface="华文黑体"/>
                <a:ea typeface="华文黑体"/>
              </a:rPr>
              <a:t>只不过他们是影视界、音乐界提供给人们欣赏、为娱乐服务一种产品</a:t>
            </a:r>
            <a:r>
              <a:rPr lang="en-US" altLang="zh-CN" sz="2000" dirty="0">
                <a:latin typeface="华文黑体"/>
                <a:ea typeface="华文黑体"/>
              </a:rPr>
              <a:t>,</a:t>
            </a:r>
            <a:r>
              <a:rPr lang="zh-CN" altLang="en-US" sz="2000" dirty="0">
                <a:latin typeface="华文黑体"/>
                <a:ea typeface="华文黑体"/>
              </a:rPr>
              <a:t>所以</a:t>
            </a:r>
            <a:r>
              <a:rPr lang="zh-CN" altLang="en-US" sz="2000" dirty="0" smtClean="0">
                <a:latin typeface="华文黑体"/>
                <a:ea typeface="华文黑体"/>
              </a:rPr>
              <a:t>我们在影视界经常听到包装这个词</a:t>
            </a:r>
            <a:r>
              <a:rPr lang="en-US" altLang="zh-CN" sz="2000" dirty="0">
                <a:latin typeface="华文黑体"/>
                <a:ea typeface="华文黑体"/>
              </a:rPr>
              <a:t>.</a:t>
            </a:r>
            <a:r>
              <a:rPr lang="zh-CN" altLang="en-US" sz="2000" dirty="0">
                <a:latin typeface="华文黑体"/>
                <a:ea typeface="华文黑体"/>
              </a:rPr>
              <a:t>包装就是产品包装</a:t>
            </a:r>
            <a:r>
              <a:rPr lang="en-US" altLang="zh-CN" sz="2000" dirty="0">
                <a:latin typeface="华文黑体"/>
                <a:ea typeface="华文黑体"/>
              </a:rPr>
              <a:t>,</a:t>
            </a:r>
            <a:r>
              <a:rPr lang="zh-CN" altLang="en-US" sz="2000" dirty="0">
                <a:latin typeface="华文黑体"/>
                <a:ea typeface="华文黑体"/>
              </a:rPr>
              <a:t>只不过包装的对象是人而不是物</a:t>
            </a:r>
            <a:r>
              <a:rPr lang="en-US" altLang="zh-CN" sz="2000" dirty="0">
                <a:latin typeface="华文黑体"/>
                <a:ea typeface="华文黑体"/>
              </a:rPr>
              <a:t>.</a:t>
            </a:r>
            <a:r>
              <a:rPr lang="zh-CN" altLang="en-US" sz="2000" dirty="0" smtClean="0">
                <a:latin typeface="华文黑体"/>
                <a:ea typeface="华文黑体"/>
              </a:rPr>
              <a:t>从企业</a:t>
            </a:r>
            <a:r>
              <a:rPr lang="zh-CN" altLang="en-US" sz="2000" dirty="0">
                <a:latin typeface="华文黑体"/>
                <a:ea typeface="华文黑体"/>
              </a:rPr>
              <a:t>的角度讲</a:t>
            </a:r>
            <a:r>
              <a:rPr lang="en-US" altLang="zh-CN" sz="2000" dirty="0">
                <a:latin typeface="华文黑体"/>
                <a:ea typeface="华文黑体"/>
              </a:rPr>
              <a:t>,</a:t>
            </a:r>
            <a:r>
              <a:rPr lang="zh-CN" altLang="en-US" sz="2000" dirty="0">
                <a:latin typeface="华文黑体"/>
                <a:ea typeface="华文黑体"/>
              </a:rPr>
              <a:t>洗衣机是一个产品</a:t>
            </a:r>
            <a:r>
              <a:rPr lang="en-US" altLang="zh-CN" sz="2000" dirty="0">
                <a:latin typeface="华文黑体"/>
                <a:ea typeface="华文黑体"/>
              </a:rPr>
              <a:t>,</a:t>
            </a:r>
            <a:r>
              <a:rPr lang="zh-CN" altLang="en-US" sz="2000" dirty="0">
                <a:latin typeface="华文黑体"/>
                <a:ea typeface="华文黑体"/>
              </a:rPr>
              <a:t>同时洗衣机所附带的服务也是产品</a:t>
            </a:r>
            <a:r>
              <a:rPr lang="en-US" altLang="zh-CN" sz="2000" dirty="0">
                <a:latin typeface="华文黑体"/>
                <a:ea typeface="华文黑体"/>
              </a:rPr>
              <a:t>,</a:t>
            </a:r>
            <a:r>
              <a:rPr lang="zh-CN" altLang="en-US" sz="2000" dirty="0">
                <a:latin typeface="华文黑体"/>
                <a:ea typeface="华文黑体"/>
              </a:rPr>
              <a:t>更深一层次</a:t>
            </a:r>
            <a:r>
              <a:rPr lang="en-US" altLang="zh-CN" sz="2000" dirty="0">
                <a:latin typeface="华文黑体"/>
                <a:ea typeface="华文黑体"/>
              </a:rPr>
              <a:t>,</a:t>
            </a:r>
            <a:r>
              <a:rPr lang="zh-CN" altLang="en-US" sz="2000" dirty="0" smtClean="0">
                <a:latin typeface="华文黑体"/>
                <a:ea typeface="华文黑体"/>
              </a:rPr>
              <a:t>产品所提供的审</a:t>
            </a:r>
            <a:r>
              <a:rPr lang="zh-CN" altLang="en-US" sz="2000" dirty="0">
                <a:latin typeface="华文黑体"/>
                <a:ea typeface="华文黑体"/>
              </a:rPr>
              <a:t>美、设计的格调、颜色都是产品中的部分</a:t>
            </a:r>
            <a:r>
              <a:rPr lang="en-US" altLang="zh-CN" sz="2000" dirty="0">
                <a:latin typeface="华文黑体"/>
                <a:ea typeface="华文黑体"/>
              </a:rPr>
              <a:t>.</a:t>
            </a:r>
          </a:p>
          <a:p>
            <a:pPr indent="439738"/>
            <a:r>
              <a:rPr lang="zh-CN" altLang="en-US" sz="2000" dirty="0">
                <a:latin typeface="华文黑体"/>
                <a:ea typeface="华文黑体"/>
              </a:rPr>
              <a:t>产品是解决消费者问题的一个工具</a:t>
            </a:r>
            <a:r>
              <a:rPr lang="en-US" altLang="zh-CN" sz="2000" dirty="0">
                <a:latin typeface="华文黑体"/>
                <a:ea typeface="华文黑体"/>
              </a:rPr>
              <a:t>.</a:t>
            </a:r>
            <a:r>
              <a:rPr lang="zh-CN" altLang="en-US" sz="2000" dirty="0">
                <a:latin typeface="华文黑体"/>
                <a:ea typeface="华文黑体"/>
              </a:rPr>
              <a:t>它与产品的定义是直接相关的</a:t>
            </a:r>
            <a:r>
              <a:rPr lang="en-US" altLang="zh-CN" sz="2000" dirty="0">
                <a:latin typeface="华文黑体"/>
                <a:ea typeface="华文黑体"/>
              </a:rPr>
              <a:t>.</a:t>
            </a:r>
            <a:r>
              <a:rPr lang="zh-CN" altLang="en-US" sz="2000" dirty="0">
                <a:latin typeface="华文黑体"/>
                <a:ea typeface="华文黑体"/>
              </a:rPr>
              <a:t>消费</a:t>
            </a:r>
            <a:r>
              <a:rPr lang="zh-CN" altLang="en-US" sz="2000" dirty="0" smtClean="0">
                <a:latin typeface="华文黑体"/>
                <a:ea typeface="华文黑体"/>
              </a:rPr>
              <a:t>者实际上通过购买产</a:t>
            </a:r>
            <a:r>
              <a:rPr lang="zh-CN" altLang="en-US" sz="2000" dirty="0">
                <a:latin typeface="华文黑体"/>
                <a:ea typeface="华文黑体"/>
              </a:rPr>
              <a:t>品来满足自己的需求</a:t>
            </a:r>
            <a:r>
              <a:rPr lang="en-US" altLang="zh-CN" sz="2000" dirty="0">
                <a:latin typeface="华文黑体"/>
                <a:ea typeface="华文黑体"/>
              </a:rPr>
              <a:t>,</a:t>
            </a:r>
            <a:r>
              <a:rPr lang="zh-CN" altLang="en-US" sz="2000" dirty="0">
                <a:latin typeface="华文黑体"/>
                <a:ea typeface="华文黑体"/>
              </a:rPr>
              <a:t>这也是对产品最本质的理解</a:t>
            </a:r>
            <a:r>
              <a:rPr lang="en-US" altLang="zh-CN" sz="2000" dirty="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100001422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35637" y="149512"/>
            <a:ext cx="2646878" cy="584776"/>
          </a:xfrm>
          <a:prstGeom prst="rect">
            <a:avLst/>
          </a:prstGeom>
        </p:spPr>
        <p:txBody>
          <a:bodyPr wrap="none">
            <a:spAutoFit/>
          </a:bodyPr>
          <a:lstStyle/>
          <a:p>
            <a:r>
              <a:rPr lang="zh-CN" altLang="en-US" sz="3200" dirty="0">
                <a:solidFill>
                  <a:srgbClr val="17695D"/>
                </a:solidFill>
                <a:latin typeface="华文黑体"/>
                <a:ea typeface="华文黑体"/>
              </a:rPr>
              <a:t>市场营销概述</a:t>
            </a:r>
          </a:p>
        </p:txBody>
      </p:sp>
      <p:grpSp>
        <p:nvGrpSpPr>
          <p:cNvPr id="3" name="组合 2"/>
          <p:cNvGrpSpPr/>
          <p:nvPr/>
        </p:nvGrpSpPr>
        <p:grpSpPr>
          <a:xfrm>
            <a:off x="-10885" y="297090"/>
            <a:ext cx="283029" cy="402896"/>
            <a:chOff x="-10886" y="525690"/>
            <a:chExt cx="283029" cy="402896"/>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0886" y="525690"/>
              <a:ext cx="283029" cy="402896"/>
            </a:xfrm>
            <a:prstGeom prst="rect">
              <a:avLst/>
            </a:prstGeom>
          </p:spPr>
        </p:pic>
        <p:sp>
          <p:nvSpPr>
            <p:cNvPr id="63" name="Freeform 5"/>
            <p:cNvSpPr/>
            <p:nvPr/>
          </p:nvSpPr>
          <p:spPr bwMode="auto">
            <a:xfrm>
              <a:off x="20276" y="637025"/>
              <a:ext cx="221544" cy="22274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bg1"/>
            </a:solidFill>
            <a:ln>
              <a:noFill/>
            </a:ln>
          </p:spPr>
          <p:txBody>
            <a:bodyPr vert="horz" wrap="square" lIns="67470" tIns="33735" rIns="67470" bIns="33735" numCol="1" anchor="t" anchorCtr="0" compatLnSpc="1"/>
            <a:lstStyle/>
            <a:p>
              <a:endParaRPr lang="zh-CN" altLang="en-US"/>
            </a:p>
          </p:txBody>
        </p:sp>
      </p:grpSp>
      <p:sp>
        <p:nvSpPr>
          <p:cNvPr id="5" name="文本框 4"/>
          <p:cNvSpPr txBox="1"/>
          <p:nvPr/>
        </p:nvSpPr>
        <p:spPr>
          <a:xfrm>
            <a:off x="541866" y="745067"/>
            <a:ext cx="8246534" cy="3539430"/>
          </a:xfrm>
          <a:prstGeom prst="rect">
            <a:avLst/>
          </a:prstGeom>
          <a:noFill/>
        </p:spPr>
        <p:txBody>
          <a:bodyPr wrap="square" rtlCol="0">
            <a:spAutoFit/>
          </a:bodyPr>
          <a:lstStyle/>
          <a:p>
            <a:r>
              <a:rPr lang="zh-CN" altLang="en-US" sz="2400" dirty="0">
                <a:latin typeface="华文黑体"/>
                <a:ea typeface="华文黑体"/>
              </a:rPr>
              <a:t>三、价值、满意和质量</a:t>
            </a:r>
          </a:p>
          <a:p>
            <a:pPr indent="541338"/>
            <a:endParaRPr lang="en-US" altLang="zh-TW" sz="2000" dirty="0" smtClean="0">
              <a:latin typeface="华文黑体"/>
              <a:ea typeface="华文黑体"/>
            </a:endParaRPr>
          </a:p>
          <a:p>
            <a:pPr indent="541338"/>
            <a:r>
              <a:rPr lang="en-US" altLang="zh-TW" sz="2000" dirty="0" smtClean="0">
                <a:latin typeface="华文黑体"/>
                <a:ea typeface="华文黑体"/>
              </a:rPr>
              <a:t>(</a:t>
            </a:r>
            <a:r>
              <a:rPr lang="zh-TW" altLang="en-US" sz="2000" dirty="0">
                <a:latin typeface="华文黑体"/>
                <a:ea typeface="华文黑体"/>
              </a:rPr>
              <a:t>一</a:t>
            </a:r>
            <a:r>
              <a:rPr lang="en-US" altLang="zh-TW" sz="2000" dirty="0">
                <a:latin typeface="华文黑体"/>
                <a:ea typeface="华文黑体"/>
              </a:rPr>
              <a:t>)</a:t>
            </a:r>
            <a:r>
              <a:rPr lang="zh-TW" altLang="en-US" sz="2000" dirty="0">
                <a:latin typeface="华文黑体"/>
                <a:ea typeface="华文黑体"/>
              </a:rPr>
              <a:t>价值</a:t>
            </a:r>
          </a:p>
          <a:p>
            <a:pPr indent="541338"/>
            <a:endParaRPr lang="en-US" altLang="zh-TW" sz="2000" dirty="0" smtClean="0">
              <a:latin typeface="华文黑体"/>
              <a:ea typeface="华文黑体"/>
            </a:endParaRPr>
          </a:p>
          <a:p>
            <a:pPr indent="541338"/>
            <a:r>
              <a:rPr lang="zh-TW" altLang="en-US" sz="2000" dirty="0" smtClean="0">
                <a:latin typeface="华文黑体"/>
                <a:ea typeface="华文黑体"/>
              </a:rPr>
              <a:t>价值是对</a:t>
            </a:r>
            <a:r>
              <a:rPr lang="zh-TW" altLang="en-US" sz="2000" dirty="0">
                <a:latin typeface="华文黑体"/>
                <a:ea typeface="华文黑体"/>
              </a:rPr>
              <a:t>主体的有用性</a:t>
            </a:r>
            <a:r>
              <a:rPr lang="en-US" altLang="zh-TW" sz="2000" dirty="0">
                <a:latin typeface="华文黑体"/>
                <a:ea typeface="华文黑体"/>
              </a:rPr>
              <a:t>.</a:t>
            </a:r>
            <a:r>
              <a:rPr lang="zh-TW" altLang="en-US" sz="2000" dirty="0">
                <a:latin typeface="华文黑体"/>
                <a:ea typeface="华文黑体"/>
              </a:rPr>
              <a:t>凡是对主体有用的均称为价值</a:t>
            </a:r>
            <a:r>
              <a:rPr lang="en-US" altLang="zh-TW" sz="2000" dirty="0">
                <a:latin typeface="华文黑体"/>
                <a:ea typeface="华文黑体"/>
              </a:rPr>
              <a:t>.</a:t>
            </a:r>
            <a:r>
              <a:rPr lang="zh-TW" altLang="en-US" sz="2000" dirty="0">
                <a:latin typeface="华文黑体"/>
                <a:ea typeface="华文黑体"/>
              </a:rPr>
              <a:t>例如</a:t>
            </a:r>
            <a:r>
              <a:rPr lang="en-US" altLang="zh-TW" sz="2000" dirty="0">
                <a:latin typeface="华文黑体"/>
                <a:ea typeface="华文黑体"/>
              </a:rPr>
              <a:t>,</a:t>
            </a:r>
            <a:r>
              <a:rPr lang="zh-TW" altLang="en-US" sz="2000" dirty="0">
                <a:latin typeface="华文黑体"/>
                <a:ea typeface="华文黑体"/>
              </a:rPr>
              <a:t>一张旧报纸</a:t>
            </a:r>
            <a:r>
              <a:rPr lang="en-US" altLang="zh-TW" sz="2000" dirty="0">
                <a:latin typeface="华文黑体"/>
                <a:ea typeface="华文黑体"/>
              </a:rPr>
              <a:t>,</a:t>
            </a:r>
            <a:r>
              <a:rPr lang="zh-TW" altLang="en-US" sz="2000" dirty="0">
                <a:latin typeface="华文黑体"/>
                <a:ea typeface="华文黑体"/>
              </a:rPr>
              <a:t>对于很</a:t>
            </a:r>
            <a:r>
              <a:rPr lang="zh-TW" altLang="en-US" sz="2000" dirty="0" smtClean="0">
                <a:latin typeface="华文黑体"/>
                <a:ea typeface="华文黑体"/>
              </a:rPr>
              <a:t>多人来说都是无</a:t>
            </a:r>
            <a:r>
              <a:rPr lang="zh-TW" altLang="en-US" sz="2000" dirty="0">
                <a:latin typeface="华文黑体"/>
                <a:ea typeface="华文黑体"/>
              </a:rPr>
              <a:t>用的东西</a:t>
            </a:r>
            <a:r>
              <a:rPr lang="en-US" altLang="zh-TW" sz="2000" dirty="0">
                <a:latin typeface="华文黑体"/>
                <a:ea typeface="华文黑体"/>
              </a:rPr>
              <a:t>,</a:t>
            </a:r>
            <a:r>
              <a:rPr lang="zh-TW" altLang="en-US" sz="2000" dirty="0">
                <a:latin typeface="华文黑体"/>
                <a:ea typeface="华文黑体"/>
              </a:rPr>
              <a:t>但是如果这份报纸正好记载了与某人相关联的事情</a:t>
            </a:r>
            <a:r>
              <a:rPr lang="en-US" altLang="zh-TW" sz="2000" dirty="0">
                <a:latin typeface="华文黑体"/>
                <a:ea typeface="华文黑体"/>
              </a:rPr>
              <a:t>,</a:t>
            </a:r>
            <a:r>
              <a:rPr lang="zh-TW" altLang="en-US" sz="2000" dirty="0" smtClean="0">
                <a:latin typeface="华文黑体"/>
                <a:ea typeface="华文黑体"/>
              </a:rPr>
              <a:t>那么它对这个人就</a:t>
            </a:r>
            <a:r>
              <a:rPr lang="zh-TW" altLang="en-US" sz="2000" dirty="0">
                <a:latin typeface="华文黑体"/>
                <a:ea typeface="华文黑体"/>
              </a:rPr>
              <a:t>是有价值的</a:t>
            </a:r>
            <a:r>
              <a:rPr lang="en-US" altLang="zh-TW" sz="2000" dirty="0">
                <a:latin typeface="华文黑体"/>
                <a:ea typeface="华文黑体"/>
              </a:rPr>
              <a:t>.</a:t>
            </a:r>
            <a:r>
              <a:rPr lang="zh-TW" altLang="en-US" sz="2000" dirty="0">
                <a:latin typeface="华文黑体"/>
                <a:ea typeface="华文黑体"/>
              </a:rPr>
              <a:t>只要它对主体有用就是有价值的</a:t>
            </a:r>
            <a:r>
              <a:rPr lang="en-US" altLang="zh-TW" sz="2000" dirty="0">
                <a:latin typeface="华文黑体"/>
                <a:ea typeface="华文黑体"/>
              </a:rPr>
              <a:t>,</a:t>
            </a:r>
            <a:r>
              <a:rPr lang="zh-TW" altLang="en-US" sz="2000" dirty="0">
                <a:latin typeface="华文黑体"/>
                <a:ea typeface="华文黑体"/>
              </a:rPr>
              <a:t>无论它是实物的</a:t>
            </a:r>
            <a:r>
              <a:rPr lang="en-US" altLang="zh-TW" sz="2000" dirty="0">
                <a:latin typeface="华文黑体"/>
                <a:ea typeface="华文黑体"/>
              </a:rPr>
              <a:t>,</a:t>
            </a:r>
            <a:r>
              <a:rPr lang="zh-TW" altLang="en-US" sz="2000" dirty="0">
                <a:latin typeface="华文黑体"/>
                <a:ea typeface="华文黑体"/>
              </a:rPr>
              <a:t>还是非实物的</a:t>
            </a:r>
            <a:r>
              <a:rPr lang="en-US" altLang="zh-TW" sz="2000" dirty="0">
                <a:latin typeface="华文黑体"/>
                <a:ea typeface="华文黑体"/>
              </a:rPr>
              <a:t>,</a:t>
            </a:r>
            <a:r>
              <a:rPr lang="zh-TW" altLang="en-US" sz="2000" dirty="0">
                <a:latin typeface="华文黑体"/>
                <a:ea typeface="华文黑体"/>
              </a:rPr>
              <a:t>甚</a:t>
            </a:r>
            <a:r>
              <a:rPr lang="zh-TW" altLang="en-US" sz="2000" dirty="0" smtClean="0">
                <a:latin typeface="华文黑体"/>
                <a:ea typeface="华文黑体"/>
              </a:rPr>
              <a:t>至概念</a:t>
            </a:r>
            <a:r>
              <a:rPr lang="zh-TW" altLang="en-US" sz="2000" dirty="0">
                <a:latin typeface="华文黑体"/>
                <a:ea typeface="华文黑体"/>
              </a:rPr>
              <a:t>或思想</a:t>
            </a:r>
            <a:r>
              <a:rPr lang="en-US" altLang="zh-TW" sz="2000" dirty="0">
                <a:latin typeface="华文黑体"/>
                <a:ea typeface="华文黑体"/>
              </a:rPr>
              <a:t>.</a:t>
            </a:r>
          </a:p>
          <a:p>
            <a:pPr indent="541338"/>
            <a:r>
              <a:rPr lang="zh-CN" altLang="en-US" sz="2000" dirty="0">
                <a:latin typeface="华文黑体"/>
                <a:ea typeface="华文黑体"/>
              </a:rPr>
              <a:t>营销学里讲的价值主要是顾客价值</a:t>
            </a:r>
            <a:r>
              <a:rPr lang="en-US" altLang="zh-CN" sz="2000" dirty="0">
                <a:latin typeface="华文黑体"/>
                <a:ea typeface="华文黑体"/>
              </a:rPr>
              <a:t>,</a:t>
            </a:r>
            <a:r>
              <a:rPr lang="zh-CN" altLang="en-US" sz="2000" dirty="0">
                <a:latin typeface="华文黑体"/>
                <a:ea typeface="华文黑体"/>
              </a:rPr>
              <a:t>就是对顾客而言的价值</a:t>
            </a:r>
            <a:r>
              <a:rPr lang="en-US" altLang="zh-CN" sz="2000" dirty="0">
                <a:latin typeface="华文黑体"/>
                <a:ea typeface="华文黑体"/>
              </a:rPr>
              <a:t>.</a:t>
            </a:r>
            <a:r>
              <a:rPr lang="zh-CN" altLang="en-US" sz="2000" dirty="0" smtClean="0">
                <a:latin typeface="华文黑体"/>
                <a:ea typeface="华文黑体"/>
              </a:rPr>
              <a:t>顾客价值也叫作顾客让渡价值</a:t>
            </a:r>
            <a:r>
              <a:rPr lang="en-US" altLang="zh-CN" sz="2000" dirty="0">
                <a:latin typeface="华文黑体"/>
                <a:ea typeface="华文黑体"/>
              </a:rPr>
              <a:t>,</a:t>
            </a:r>
            <a:r>
              <a:rPr lang="zh-CN" altLang="en-US" sz="2000" dirty="0">
                <a:latin typeface="华文黑体"/>
                <a:ea typeface="华文黑体"/>
              </a:rPr>
              <a:t>是指整体顾客价值与整体顾客成本之间的差额部分</a:t>
            </a:r>
            <a:r>
              <a:rPr lang="en-US" altLang="zh-CN" sz="2000" dirty="0">
                <a:latin typeface="华文黑体"/>
                <a:ea typeface="华文黑体"/>
              </a:rPr>
              <a:t>,</a:t>
            </a:r>
            <a:r>
              <a:rPr lang="zh-CN" altLang="en-US" sz="2000" dirty="0" smtClean="0">
                <a:latin typeface="华文黑体"/>
                <a:ea typeface="华文黑体"/>
              </a:rPr>
              <a:t>而整体顾客价值是指顾客从给定产品和服务中</a:t>
            </a:r>
            <a:r>
              <a:rPr lang="zh-CN" altLang="en-US" sz="2000" dirty="0">
                <a:latin typeface="华文黑体"/>
                <a:ea typeface="华文黑体"/>
              </a:rPr>
              <a:t>所期望得到的所有</a:t>
            </a:r>
            <a:r>
              <a:rPr lang="zh-CN" altLang="en-US" sz="2000" dirty="0" smtClean="0">
                <a:latin typeface="华文黑体"/>
                <a:ea typeface="华文黑体"/>
              </a:rPr>
              <a:t>利益</a:t>
            </a:r>
            <a:r>
              <a:rPr lang="en-US" altLang="zh-CN" sz="2000" dirty="0" smtClean="0">
                <a:latin typeface="华文黑体"/>
                <a:ea typeface="华文黑体"/>
              </a:rPr>
              <a:t>.</a:t>
            </a:r>
            <a:endParaRPr kumimoji="1" lang="zh-CN" altLang="en-US" sz="2000" dirty="0">
              <a:latin typeface="华文黑体"/>
              <a:ea typeface="华文黑体"/>
            </a:endParaRPr>
          </a:p>
        </p:txBody>
      </p:sp>
    </p:spTree>
    <p:extLst>
      <p:ext uri="{BB962C8B-B14F-4D97-AF65-F5344CB8AC3E}">
        <p14:creationId xmlns:p14="http://schemas.microsoft.com/office/powerpoint/2010/main" val="2174184080"/>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9393</TotalTime>
  <Words>3903</Words>
  <Application>Microsoft Office PowerPoint</Application>
  <PresentationFormat>自定义</PresentationFormat>
  <Paragraphs>181</Paragraphs>
  <Slides>30</Slides>
  <Notes>30</Notes>
  <HiddenSlides>0</HiddenSlides>
  <MMClips>0</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SJYY</cp:lastModifiedBy>
  <cp:revision>385</cp:revision>
  <dcterms:created xsi:type="dcterms:W3CDTF">2016-08-16T02:01:00Z</dcterms:created>
  <dcterms:modified xsi:type="dcterms:W3CDTF">2017-12-29T01:16:01Z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