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56" r:id="rId2"/>
    <p:sldId id="373" r:id="rId3"/>
    <p:sldId id="374" r:id="rId4"/>
    <p:sldId id="375" r:id="rId5"/>
    <p:sldId id="376" r:id="rId6"/>
    <p:sldId id="377" r:id="rId7"/>
    <p:sldId id="378" r:id="rId8"/>
    <p:sldId id="379" r:id="rId9"/>
    <p:sldId id="381" r:id="rId10"/>
    <p:sldId id="380" r:id="rId11"/>
    <p:sldId id="382" r:id="rId12"/>
    <p:sldId id="383" r:id="rId13"/>
    <p:sldId id="384" r:id="rId14"/>
    <p:sldId id="385" r:id="rId15"/>
    <p:sldId id="386" r:id="rId16"/>
    <p:sldId id="387" r:id="rId17"/>
    <p:sldId id="388" r:id="rId18"/>
    <p:sldId id="389" r:id="rId19"/>
    <p:sldId id="390" r:id="rId20"/>
    <p:sldId id="391" r:id="rId21"/>
    <p:sldId id="392" r:id="rId22"/>
    <p:sldId id="285" r:id="rId23"/>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22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30511"/>
            <a:ext cx="8534401" cy="4154983"/>
          </a:xfrm>
          <a:prstGeom prst="rect">
            <a:avLst/>
          </a:prstGeom>
          <a:noFill/>
        </p:spPr>
        <p:txBody>
          <a:bodyPr wrap="square" rtlCol="0">
            <a:spAutoFit/>
          </a:bodyPr>
          <a:lstStyle/>
          <a:p>
            <a:r>
              <a:rPr lang="zh-CN" altLang="en-US" sz="2400" dirty="0">
                <a:latin typeface="华文黑体"/>
                <a:ea typeface="华文黑体"/>
              </a:rPr>
              <a:t>一、购买情</a:t>
            </a:r>
            <a:r>
              <a:rPr lang="zh-CN" altLang="en-US" sz="2400" dirty="0" smtClean="0">
                <a:latin typeface="华文黑体"/>
                <a:ea typeface="华文黑体"/>
              </a:rPr>
              <a:t>形的主要类别</a:t>
            </a:r>
            <a:endParaRPr lang="en-US" altLang="zh-CN" sz="24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直接重复购买</a:t>
            </a:r>
          </a:p>
          <a:p>
            <a:pPr indent="541338"/>
            <a:r>
              <a:rPr lang="zh-CN" altLang="en-US" sz="2000" dirty="0">
                <a:latin typeface="华文黑体"/>
                <a:ea typeface="华文黑体"/>
              </a:rPr>
              <a:t>购买者不加任何改动地重复订购</a:t>
            </a:r>
            <a:r>
              <a:rPr lang="en-US" altLang="zh-CN" sz="2000" dirty="0">
                <a:latin typeface="华文黑体"/>
                <a:ea typeface="华文黑体"/>
              </a:rPr>
              <a:t>,</a:t>
            </a:r>
            <a:r>
              <a:rPr lang="zh-CN" altLang="en-US" sz="2000" dirty="0">
                <a:latin typeface="华文黑体"/>
                <a:ea typeface="华文黑体"/>
              </a:rPr>
              <a:t>这一般由购买部门作为日常业务处理</a:t>
            </a:r>
            <a:r>
              <a:rPr lang="en-US" altLang="zh-CN" sz="2000" dirty="0">
                <a:latin typeface="华文黑体"/>
                <a:ea typeface="华文黑体"/>
              </a:rPr>
              <a:t>.</a:t>
            </a:r>
            <a:r>
              <a:rPr lang="zh-CN" altLang="en-US" sz="2000" dirty="0">
                <a:latin typeface="华文黑体"/>
                <a:ea typeface="华文黑体"/>
              </a:rPr>
              <a:t>购买</a:t>
            </a:r>
            <a:r>
              <a:rPr lang="zh-CN" altLang="en-US" sz="2000" dirty="0" smtClean="0">
                <a:latin typeface="华文黑体"/>
                <a:ea typeface="华文黑体"/>
              </a:rPr>
              <a:t>者只是根据</a:t>
            </a:r>
            <a:r>
              <a:rPr lang="zh-CN" altLang="en-US" sz="2000" dirty="0">
                <a:latin typeface="华文黑体"/>
                <a:ea typeface="华文黑体"/>
              </a:rPr>
              <a:t>以往的购买经验</a:t>
            </a:r>
            <a:r>
              <a:rPr lang="en-US" altLang="zh-CN" sz="2000" dirty="0">
                <a:latin typeface="华文黑体"/>
                <a:ea typeface="华文黑体"/>
              </a:rPr>
              <a:t>,</a:t>
            </a:r>
            <a:r>
              <a:rPr lang="zh-CN" altLang="en-US" sz="2000" dirty="0">
                <a:latin typeface="华文黑体"/>
                <a:ea typeface="华文黑体"/>
              </a:rPr>
              <a:t>从其名单上的各供应商中进行挑选</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调整后再购买</a:t>
            </a:r>
          </a:p>
          <a:p>
            <a:pPr indent="541338"/>
            <a:r>
              <a:rPr lang="zh-CN" altLang="en-US" sz="2000" dirty="0">
                <a:latin typeface="华文黑体"/>
                <a:ea typeface="华文黑体"/>
              </a:rPr>
              <a:t>购买者希望调整产品的规格、价格、条件或供应商</a:t>
            </a:r>
            <a:r>
              <a:rPr lang="en-US" altLang="zh-CN" sz="2000" dirty="0">
                <a:latin typeface="华文黑体"/>
                <a:ea typeface="华文黑体"/>
              </a:rPr>
              <a:t>.</a:t>
            </a:r>
            <a:r>
              <a:rPr lang="zh-CN" altLang="en-US" sz="2000" dirty="0">
                <a:latin typeface="华文黑体"/>
                <a:ea typeface="华文黑体"/>
              </a:rPr>
              <a:t>调整的重复购买比</a:t>
            </a:r>
            <a:r>
              <a:rPr lang="zh-CN" altLang="en-US" sz="2000" dirty="0" smtClean="0">
                <a:latin typeface="华文黑体"/>
                <a:ea typeface="华文黑体"/>
              </a:rPr>
              <a:t>直接的重复购买涉及</a:t>
            </a:r>
            <a:r>
              <a:rPr lang="zh-CN" altLang="en-US" sz="2000" dirty="0">
                <a:latin typeface="华文黑体"/>
                <a:ea typeface="华文黑体"/>
              </a:rPr>
              <a:t>更多的决策参与者</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新任务</a:t>
            </a:r>
          </a:p>
          <a:p>
            <a:pPr indent="541338"/>
            <a:r>
              <a:rPr lang="zh-CN" altLang="en-US" sz="2000" dirty="0">
                <a:latin typeface="华文黑体"/>
                <a:ea typeface="华文黑体"/>
              </a:rPr>
              <a:t>第一次购买某种产品、服务或更换供货商的公司面临一个新任务</a:t>
            </a:r>
            <a:r>
              <a:rPr lang="en-US" altLang="zh-CN" sz="2000" dirty="0">
                <a:latin typeface="华文黑体"/>
                <a:ea typeface="华文黑体"/>
              </a:rPr>
              <a:t>.</a:t>
            </a:r>
            <a:r>
              <a:rPr lang="zh-CN" altLang="en-US" sz="2000" dirty="0">
                <a:latin typeface="华文黑体"/>
                <a:ea typeface="华文黑体"/>
              </a:rPr>
              <a:t>这时</a:t>
            </a:r>
            <a:r>
              <a:rPr lang="en-US" altLang="zh-CN" sz="2000" dirty="0">
                <a:latin typeface="华文黑体"/>
                <a:ea typeface="华文黑体"/>
              </a:rPr>
              <a:t>,</a:t>
            </a:r>
            <a:r>
              <a:rPr lang="zh-CN" altLang="en-US" sz="2000" dirty="0">
                <a:latin typeface="华文黑体"/>
                <a:ea typeface="华文黑体"/>
              </a:rPr>
              <a:t>购买的</a:t>
            </a:r>
            <a:r>
              <a:rPr lang="zh-CN" altLang="en-US" sz="2000" dirty="0" smtClean="0">
                <a:latin typeface="华文黑体"/>
                <a:ea typeface="华文黑体"/>
              </a:rPr>
              <a:t>成本或风险</a:t>
            </a:r>
            <a:r>
              <a:rPr lang="zh-CN" altLang="en-US" sz="2000" dirty="0">
                <a:latin typeface="华文黑体"/>
                <a:ea typeface="华文黑体"/>
              </a:rPr>
              <a:t>越大</a:t>
            </a:r>
            <a:r>
              <a:rPr lang="en-US" altLang="zh-CN" sz="2000" dirty="0">
                <a:latin typeface="华文黑体"/>
                <a:ea typeface="华文黑体"/>
              </a:rPr>
              <a:t>,</a:t>
            </a:r>
            <a:r>
              <a:rPr lang="zh-CN" altLang="en-US" sz="2000" dirty="0">
                <a:latin typeface="华文黑体"/>
                <a:ea typeface="华文黑体"/>
              </a:rPr>
              <a:t>参与决策的人就会越多</a:t>
            </a:r>
            <a:r>
              <a:rPr lang="en-US" altLang="zh-CN" sz="2000" dirty="0">
                <a:latin typeface="华文黑体"/>
                <a:ea typeface="华文黑体"/>
              </a:rPr>
              <a:t>,</a:t>
            </a:r>
            <a:r>
              <a:rPr lang="zh-CN" altLang="en-US" sz="2000" dirty="0">
                <a:latin typeface="华文黑体"/>
                <a:ea typeface="华文黑体"/>
              </a:rPr>
              <a:t>收集信息的工作量也越大</a:t>
            </a:r>
            <a:r>
              <a:rPr lang="en-US" altLang="zh-CN" sz="2000" dirty="0">
                <a:latin typeface="华文黑体"/>
                <a:ea typeface="华文黑体"/>
              </a:rPr>
              <a:t>.</a:t>
            </a:r>
            <a:r>
              <a:rPr lang="zh-CN" altLang="en-US" sz="2000" dirty="0">
                <a:latin typeface="华文黑体"/>
                <a:ea typeface="华文黑体"/>
              </a:rPr>
              <a:t>新任务局面是营销者面临</a:t>
            </a:r>
            <a:r>
              <a:rPr lang="zh-CN" altLang="en-US" sz="2000" dirty="0" smtClean="0">
                <a:latin typeface="华文黑体"/>
                <a:ea typeface="华文黑体"/>
              </a:rPr>
              <a:t>的最大机会和挑战</a:t>
            </a:r>
            <a:r>
              <a:rPr lang="en-US" altLang="zh-CN" sz="2000" dirty="0">
                <a:latin typeface="华文黑体"/>
                <a:ea typeface="华文黑体"/>
              </a:rPr>
              <a:t>.</a:t>
            </a:r>
            <a:r>
              <a:rPr lang="zh-CN" altLang="en-US" sz="2000" dirty="0">
                <a:latin typeface="华文黑体"/>
                <a:ea typeface="华文黑体"/>
              </a:rPr>
              <a:t>营销者不仅要尽力接近对购买产生影响的主要人员</a:t>
            </a:r>
            <a:r>
              <a:rPr lang="en-US" altLang="zh-CN" sz="2000" dirty="0">
                <a:latin typeface="华文黑体"/>
                <a:ea typeface="华文黑体"/>
              </a:rPr>
              <a:t>,</a:t>
            </a:r>
            <a:r>
              <a:rPr lang="zh-CN" altLang="en-US" sz="2000" dirty="0">
                <a:latin typeface="华文黑体"/>
                <a:ea typeface="华文黑体"/>
              </a:rPr>
              <a:t>而且要向购买</a:t>
            </a:r>
            <a:r>
              <a:rPr lang="zh-CN" altLang="en-US" sz="2000" dirty="0" smtClean="0">
                <a:latin typeface="华文黑体"/>
                <a:ea typeface="华文黑体"/>
              </a:rPr>
              <a:t>者提供帮</a:t>
            </a:r>
            <a:r>
              <a:rPr lang="zh-CN" altLang="en-US" sz="2000" dirty="0">
                <a:latin typeface="华文黑体"/>
                <a:ea typeface="华文黑体"/>
              </a:rPr>
              <a:t>助和信息</a:t>
            </a:r>
            <a:r>
              <a:rPr lang="en-US" altLang="zh-CN" sz="2000" dirty="0" smtClean="0">
                <a:latin typeface="华文黑体"/>
                <a:ea typeface="华文黑体"/>
              </a:rPr>
              <a:t>.</a:t>
            </a:r>
          </a:p>
          <a:p>
            <a:pPr indent="541338"/>
            <a:r>
              <a:rPr lang="zh-CN" altLang="en-US" sz="2000" dirty="0">
                <a:latin typeface="华文黑体"/>
                <a:ea typeface="华文黑体"/>
              </a:rPr>
              <a:t>购买者在直接重复购买中所做决策最少</a:t>
            </a:r>
            <a:r>
              <a:rPr lang="en-US" altLang="zh-CN" sz="2000" dirty="0">
                <a:latin typeface="华文黑体"/>
                <a:ea typeface="华文黑体"/>
              </a:rPr>
              <a:t>,</a:t>
            </a:r>
            <a:r>
              <a:rPr lang="zh-CN" altLang="en-US" sz="2000" dirty="0">
                <a:latin typeface="华文黑体"/>
                <a:ea typeface="华文黑体"/>
              </a:rPr>
              <a:t>而在新任务中所做决策最多</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5778450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30511"/>
            <a:ext cx="8534401" cy="3539430"/>
          </a:xfrm>
          <a:prstGeom prst="rect">
            <a:avLst/>
          </a:prstGeom>
          <a:noFill/>
        </p:spPr>
        <p:txBody>
          <a:bodyPr wrap="square" rtlCol="0">
            <a:spAutoFit/>
          </a:bodyPr>
          <a:lstStyle/>
          <a:p>
            <a:r>
              <a:rPr lang="zh-CN" altLang="en-US" sz="2400" dirty="0">
                <a:latin typeface="华文黑体"/>
                <a:ea typeface="华文黑体"/>
              </a:rPr>
              <a:t>二、商业购买过程中的</a:t>
            </a:r>
            <a:r>
              <a:rPr lang="zh-CN" altLang="en-US" sz="2400" dirty="0" smtClean="0">
                <a:latin typeface="华文黑体"/>
                <a:ea typeface="华文黑体"/>
              </a:rPr>
              <a:t>参与者</a:t>
            </a:r>
            <a:endParaRPr lang="en-US" altLang="zh-CN" sz="2400" dirty="0" smtClean="0">
              <a:latin typeface="华文黑体"/>
              <a:ea typeface="华文黑体"/>
            </a:endParaRPr>
          </a:p>
          <a:p>
            <a:pPr indent="541338"/>
            <a:r>
              <a:rPr lang="zh-CN" altLang="en-US" sz="2000" dirty="0">
                <a:latin typeface="华文黑体"/>
                <a:ea typeface="华文黑体"/>
              </a:rPr>
              <a:t>从事购买的组织中的决策制订单位成为购买中心</a:t>
            </a:r>
            <a:r>
              <a:rPr lang="en-US" altLang="zh-CN" sz="2000" dirty="0">
                <a:latin typeface="华文黑体"/>
                <a:ea typeface="华文黑体"/>
              </a:rPr>
              <a:t>.</a:t>
            </a:r>
            <a:r>
              <a:rPr lang="zh-CN" altLang="en-US" sz="2000" dirty="0">
                <a:latin typeface="华文黑体"/>
                <a:ea typeface="华文黑体"/>
              </a:rPr>
              <a:t>购买中心有三个特点</a:t>
            </a:r>
            <a:r>
              <a:rPr lang="en-US" altLang="zh-CN" sz="2000" dirty="0">
                <a:latin typeface="华文黑体"/>
                <a:ea typeface="华文黑体"/>
              </a:rPr>
              <a:t>:</a:t>
            </a:r>
            <a:r>
              <a:rPr lang="zh-CN" altLang="en-US" sz="2000" dirty="0">
                <a:latin typeface="华文黑体"/>
                <a:ea typeface="华文黑体"/>
              </a:rPr>
              <a:t>第一</a:t>
            </a:r>
            <a:r>
              <a:rPr lang="en-US" altLang="zh-CN" sz="2000" dirty="0">
                <a:latin typeface="华文黑体"/>
                <a:ea typeface="华文黑体"/>
              </a:rPr>
              <a:t>,</a:t>
            </a:r>
            <a:r>
              <a:rPr lang="zh-CN" altLang="en-US" sz="2000" dirty="0" smtClean="0">
                <a:latin typeface="华文黑体"/>
                <a:ea typeface="华文黑体"/>
              </a:rPr>
              <a:t>它包括参与商业决策制订过</a:t>
            </a:r>
            <a:r>
              <a:rPr lang="zh-CN" altLang="en-US" sz="2000" dirty="0">
                <a:latin typeface="华文黑体"/>
                <a:ea typeface="华文黑体"/>
              </a:rPr>
              <a:t>程的所有个人和单位</a:t>
            </a:r>
            <a:r>
              <a:rPr lang="en-US" altLang="zh-CN" sz="2000" dirty="0">
                <a:latin typeface="华文黑体"/>
                <a:ea typeface="华文黑体"/>
              </a:rPr>
              <a:t>,</a:t>
            </a:r>
            <a:r>
              <a:rPr lang="zh-CN" altLang="en-US" sz="2000" dirty="0">
                <a:latin typeface="华文黑体"/>
                <a:ea typeface="华文黑体"/>
              </a:rPr>
              <a:t>如产品或服务的实际使用者、决策制订者、决</a:t>
            </a:r>
            <a:r>
              <a:rPr lang="zh-CN" altLang="en-US" sz="2000" dirty="0" smtClean="0">
                <a:latin typeface="华文黑体"/>
                <a:ea typeface="华文黑体"/>
              </a:rPr>
              <a:t>策的影响者</a:t>
            </a:r>
            <a:r>
              <a:rPr lang="zh-CN" altLang="en-US" sz="2000" dirty="0">
                <a:latin typeface="华文黑体"/>
                <a:ea typeface="华文黑体"/>
              </a:rPr>
              <a:t>、购买的实际操作者</a:t>
            </a:r>
            <a:r>
              <a:rPr lang="en-US" altLang="zh-CN" sz="2000" dirty="0">
                <a:latin typeface="华文黑体"/>
                <a:ea typeface="华文黑体"/>
              </a:rPr>
              <a:t>(</a:t>
            </a:r>
            <a:r>
              <a:rPr lang="zh-CN" altLang="en-US" sz="2000" dirty="0">
                <a:latin typeface="华文黑体"/>
                <a:ea typeface="华文黑体"/>
              </a:rPr>
              <a:t>采购部门</a:t>
            </a:r>
            <a:r>
              <a:rPr lang="en-US" altLang="zh-CN" sz="2000" dirty="0">
                <a:latin typeface="华文黑体"/>
                <a:ea typeface="华文黑体"/>
              </a:rPr>
              <a:t>)</a:t>
            </a:r>
            <a:r>
              <a:rPr lang="zh-CN" altLang="en-US" sz="2000" dirty="0">
                <a:latin typeface="华文黑体"/>
                <a:ea typeface="华文黑体"/>
              </a:rPr>
              <a:t>以及控制购买信息的人</a:t>
            </a:r>
            <a:r>
              <a:rPr lang="en-US" altLang="zh-CN" sz="2000" dirty="0">
                <a:latin typeface="华文黑体"/>
                <a:ea typeface="华文黑体"/>
              </a:rPr>
              <a:t>;</a:t>
            </a:r>
            <a:r>
              <a:rPr lang="zh-CN" altLang="en-US" sz="2000" dirty="0">
                <a:latin typeface="华文黑体"/>
                <a:ea typeface="华文黑体"/>
              </a:rPr>
              <a:t>第二</a:t>
            </a:r>
            <a:r>
              <a:rPr lang="en-US" altLang="zh-CN" sz="2000" dirty="0">
                <a:latin typeface="华文黑体"/>
                <a:ea typeface="华文黑体"/>
              </a:rPr>
              <a:t>,</a:t>
            </a:r>
            <a:r>
              <a:rPr lang="zh-CN" altLang="en-US" sz="2000" dirty="0" smtClean="0">
                <a:latin typeface="华文黑体"/>
                <a:ea typeface="华文黑体"/>
              </a:rPr>
              <a:t>它不是购买机构内部一个固定和正式划</a:t>
            </a:r>
            <a:r>
              <a:rPr lang="zh-CN" altLang="en-US" sz="2000" dirty="0">
                <a:latin typeface="华文黑体"/>
                <a:ea typeface="华文黑体"/>
              </a:rPr>
              <a:t>分的单位</a:t>
            </a:r>
            <a:r>
              <a:rPr lang="en-US" altLang="zh-CN" sz="2000" dirty="0">
                <a:latin typeface="华文黑体"/>
                <a:ea typeface="华文黑体"/>
              </a:rPr>
              <a:t>;</a:t>
            </a:r>
            <a:r>
              <a:rPr lang="zh-CN" altLang="en-US" sz="2000" dirty="0">
                <a:latin typeface="华文黑体"/>
                <a:ea typeface="华文黑体"/>
              </a:rPr>
              <a:t>第三</a:t>
            </a:r>
            <a:r>
              <a:rPr lang="en-US" altLang="zh-CN" sz="2000" dirty="0">
                <a:latin typeface="华文黑体"/>
                <a:ea typeface="华文黑体"/>
              </a:rPr>
              <a:t>,</a:t>
            </a:r>
            <a:r>
              <a:rPr lang="zh-CN" altLang="en-US" sz="2000" dirty="0">
                <a:latin typeface="华文黑体"/>
                <a:ea typeface="华文黑体"/>
              </a:rPr>
              <a:t>它是在一系列不同的购买中由不同人承担的购买</a:t>
            </a:r>
            <a:r>
              <a:rPr lang="zh-CN" altLang="en-US" sz="2000" dirty="0" smtClean="0">
                <a:latin typeface="华文黑体"/>
                <a:ea typeface="华文黑体"/>
              </a:rPr>
              <a:t>角色</a:t>
            </a:r>
            <a:r>
              <a:rPr lang="en-US" altLang="zh-CN" sz="2000" dirty="0" smtClean="0">
                <a:latin typeface="华文黑体"/>
                <a:ea typeface="华文黑体"/>
              </a:rPr>
              <a:t>.</a:t>
            </a:r>
          </a:p>
          <a:p>
            <a:pPr indent="541338"/>
            <a:r>
              <a:rPr lang="zh-CN" altLang="en-US" sz="2000" dirty="0">
                <a:latin typeface="华文黑体"/>
                <a:ea typeface="华文黑体"/>
              </a:rPr>
              <a:t>在机构内部</a:t>
            </a:r>
            <a:r>
              <a:rPr lang="en-US" altLang="zh-CN" sz="2000" dirty="0">
                <a:latin typeface="华文黑体"/>
                <a:ea typeface="华文黑体"/>
              </a:rPr>
              <a:t>,</a:t>
            </a:r>
            <a:r>
              <a:rPr lang="zh-CN" altLang="en-US" sz="2000" dirty="0">
                <a:latin typeface="华文黑体"/>
                <a:ea typeface="华文黑体"/>
              </a:rPr>
              <a:t>购买中心的规模和人员组成会随不同的产品和</a:t>
            </a:r>
            <a:r>
              <a:rPr lang="zh-CN" altLang="en-US" sz="2000" dirty="0" smtClean="0">
                <a:latin typeface="华文黑体"/>
                <a:ea typeface="华文黑体"/>
              </a:rPr>
              <a:t>不同的购买情况而发生变化</a:t>
            </a:r>
            <a:r>
              <a:rPr lang="en-US" altLang="zh-CN" sz="2000" dirty="0" smtClean="0">
                <a:latin typeface="华文黑体"/>
                <a:ea typeface="华文黑体"/>
              </a:rPr>
              <a:t>.</a:t>
            </a:r>
          </a:p>
          <a:p>
            <a:pPr indent="541338"/>
            <a:r>
              <a:rPr lang="zh-CN" altLang="en-US" sz="2000" dirty="0">
                <a:latin typeface="华文黑体"/>
                <a:ea typeface="华文黑体"/>
              </a:rPr>
              <a:t>购买中心是营销者</a:t>
            </a:r>
            <a:r>
              <a:rPr lang="en-US" altLang="zh-CN" sz="2000" dirty="0">
                <a:latin typeface="华文黑体"/>
                <a:ea typeface="华文黑体"/>
              </a:rPr>
              <a:t>(</a:t>
            </a:r>
            <a:r>
              <a:rPr lang="zh-CN" altLang="en-US" sz="2000" dirty="0">
                <a:latin typeface="华文黑体"/>
                <a:ea typeface="华文黑体"/>
              </a:rPr>
              <a:t>供应商</a:t>
            </a:r>
            <a:r>
              <a:rPr lang="en-US" altLang="zh-CN" sz="2000" dirty="0">
                <a:latin typeface="华文黑体"/>
                <a:ea typeface="华文黑体"/>
              </a:rPr>
              <a:t>)</a:t>
            </a:r>
            <a:r>
              <a:rPr lang="zh-CN" altLang="en-US" sz="2000" dirty="0">
                <a:latin typeface="华文黑体"/>
                <a:ea typeface="华文黑体"/>
              </a:rPr>
              <a:t>面临的主要问题</a:t>
            </a:r>
            <a:r>
              <a:rPr lang="en-US" altLang="zh-CN" sz="2000" dirty="0">
                <a:latin typeface="华文黑体"/>
                <a:ea typeface="华文黑体"/>
              </a:rPr>
              <a:t>.</a:t>
            </a:r>
            <a:r>
              <a:rPr lang="zh-CN" altLang="en-US" sz="2000" dirty="0">
                <a:latin typeface="华文黑体"/>
                <a:ea typeface="华文黑体"/>
              </a:rPr>
              <a:t>商业营销</a:t>
            </a:r>
            <a:r>
              <a:rPr lang="zh-CN" altLang="en-US" sz="2000" dirty="0" smtClean="0">
                <a:latin typeface="华文黑体"/>
                <a:ea typeface="华文黑体"/>
              </a:rPr>
              <a:t>者必须了解谁参与了购买决策</a:t>
            </a:r>
            <a:r>
              <a:rPr lang="zh-CN" altLang="en-US" sz="2000" dirty="0">
                <a:latin typeface="华文黑体"/>
                <a:ea typeface="华文黑体"/>
              </a:rPr>
              <a:t>、每个参与者的相对影响力以及每个决策者使用什么样的评价标准</a:t>
            </a:r>
            <a:r>
              <a:rPr lang="en-US" altLang="zh-CN" sz="2000" dirty="0">
                <a:latin typeface="华文黑体"/>
                <a:ea typeface="华文黑体"/>
              </a:rPr>
              <a:t>.</a:t>
            </a:r>
            <a:r>
              <a:rPr lang="zh-CN" altLang="en-US" sz="2000" dirty="0" smtClean="0">
                <a:latin typeface="华文黑体"/>
                <a:ea typeface="华文黑体"/>
              </a:rPr>
              <a:t>购买中心通常包括一些正式参与决</a:t>
            </a:r>
            <a:r>
              <a:rPr lang="zh-CN" altLang="en-US" sz="2000" dirty="0">
                <a:latin typeface="华文黑体"/>
                <a:ea typeface="华文黑体"/>
              </a:rPr>
              <a:t>策的明显参与者</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26017401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30511"/>
            <a:ext cx="8534401" cy="3847207"/>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、影响商业购买者的主</a:t>
            </a:r>
            <a:r>
              <a:rPr lang="zh-CN" altLang="en-US" sz="2400" dirty="0" smtClean="0">
                <a:latin typeface="华文黑体"/>
                <a:ea typeface="华文黑体"/>
              </a:rPr>
              <a:t>要因素</a:t>
            </a:r>
            <a:endParaRPr lang="en-US" altLang="zh-CN" sz="24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环境因素</a:t>
            </a:r>
          </a:p>
          <a:p>
            <a:pPr indent="627063"/>
            <a:r>
              <a:rPr lang="zh-CN" altLang="en-US" sz="2000" dirty="0">
                <a:latin typeface="华文黑体"/>
                <a:ea typeface="华文黑体"/>
              </a:rPr>
              <a:t>环境因素主要包括一些宏观的因素</a:t>
            </a:r>
            <a:r>
              <a:rPr lang="en-US" altLang="zh-CN" sz="2000" dirty="0">
                <a:latin typeface="华文黑体"/>
                <a:ea typeface="华文黑体"/>
              </a:rPr>
              <a:t>:</a:t>
            </a:r>
            <a:r>
              <a:rPr lang="zh-CN" altLang="en-US" sz="2000" dirty="0">
                <a:latin typeface="华文黑体"/>
                <a:ea typeface="华文黑体"/>
              </a:rPr>
              <a:t>主要需求水平、经济形势、资金成本、供应条件、</a:t>
            </a:r>
            <a:r>
              <a:rPr lang="zh-CN" altLang="en-US" sz="2000" dirty="0" smtClean="0">
                <a:latin typeface="华文黑体"/>
                <a:ea typeface="华文黑体"/>
              </a:rPr>
              <a:t>技术进步</a:t>
            </a:r>
            <a:r>
              <a:rPr lang="zh-CN" altLang="en-US" sz="2000" dirty="0">
                <a:latin typeface="华文黑体"/>
                <a:ea typeface="华文黑体"/>
              </a:rPr>
              <a:t>的速度、政治及法规发展和竞争性情况</a:t>
            </a:r>
            <a:r>
              <a:rPr lang="en-US" altLang="zh-CN" sz="2000" dirty="0">
                <a:latin typeface="华文黑体"/>
                <a:ea typeface="华文黑体"/>
              </a:rPr>
              <a:t>.</a:t>
            </a:r>
            <a:r>
              <a:rPr lang="zh-CN" altLang="en-US" sz="2000" dirty="0">
                <a:latin typeface="华文黑体"/>
                <a:ea typeface="华文黑体"/>
              </a:rPr>
              <a:t>商业购买者在很大程度上受到现</a:t>
            </a:r>
            <a:r>
              <a:rPr lang="zh-CN" altLang="en-US" sz="2000" dirty="0" smtClean="0">
                <a:latin typeface="华文黑体"/>
                <a:ea typeface="华文黑体"/>
              </a:rPr>
              <a:t>在的和预期的经济环</a:t>
            </a:r>
            <a:r>
              <a:rPr lang="zh-CN" altLang="en-US" sz="2000" dirty="0">
                <a:latin typeface="华文黑体"/>
                <a:ea typeface="华文黑体"/>
              </a:rPr>
              <a:t>境的影响</a:t>
            </a:r>
            <a:r>
              <a:rPr lang="en-US" altLang="zh-CN" sz="2000" dirty="0">
                <a:latin typeface="华文黑体"/>
                <a:ea typeface="华文黑体"/>
              </a:rPr>
              <a:t>,</a:t>
            </a:r>
            <a:r>
              <a:rPr lang="zh-CN" altLang="en-US" sz="2000" dirty="0">
                <a:latin typeface="华文黑体"/>
                <a:ea typeface="华文黑体"/>
              </a:rPr>
              <a:t>例如主要需求水平、经济形势及资金成本</a:t>
            </a:r>
            <a:r>
              <a:rPr lang="en-US" altLang="zh-CN" sz="2000" dirty="0">
                <a:latin typeface="华文黑体"/>
                <a:ea typeface="华文黑体"/>
              </a:rPr>
              <a:t>.</a:t>
            </a:r>
            <a:r>
              <a:rPr lang="zh-CN" altLang="en-US" sz="2000" dirty="0">
                <a:latin typeface="华文黑体"/>
                <a:ea typeface="华文黑体"/>
              </a:rPr>
              <a:t>当经济不稳定性增加时</a:t>
            </a:r>
            <a:r>
              <a:rPr lang="en-US" altLang="zh-CN" sz="2000" dirty="0" smtClean="0">
                <a:latin typeface="华文黑体"/>
                <a:ea typeface="华文黑体"/>
              </a:rPr>
              <a:t>,</a:t>
            </a:r>
            <a:r>
              <a:rPr lang="zh-CN" altLang="en-US" sz="2000" dirty="0" smtClean="0">
                <a:latin typeface="华文黑体"/>
                <a:ea typeface="华文黑体"/>
              </a:rPr>
              <a:t>商业购买</a:t>
            </a:r>
            <a:r>
              <a:rPr lang="zh-CN" altLang="en-US" sz="2000" dirty="0">
                <a:latin typeface="华文黑体"/>
                <a:ea typeface="华文黑体"/>
              </a:rPr>
              <a:t>者会停止进行新的投资</a:t>
            </a:r>
            <a:r>
              <a:rPr lang="en-US" altLang="zh-CN" sz="2000" dirty="0">
                <a:latin typeface="华文黑体"/>
                <a:ea typeface="华文黑体"/>
              </a:rPr>
              <a:t>,</a:t>
            </a:r>
            <a:r>
              <a:rPr lang="zh-CN" altLang="en-US" sz="2000" dirty="0">
                <a:latin typeface="华文黑体"/>
                <a:ea typeface="华文黑体"/>
              </a:rPr>
              <a:t>并力图减少库存</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组织因素</a:t>
            </a:r>
          </a:p>
          <a:p>
            <a:pPr indent="627063"/>
            <a:r>
              <a:rPr lang="zh-CN" altLang="en-US" sz="2000" dirty="0">
                <a:latin typeface="华文黑体"/>
                <a:ea typeface="华文黑体"/>
              </a:rPr>
              <a:t>从事购买的每个机构都有自己的目标、政策、程序以及系统</a:t>
            </a:r>
            <a:r>
              <a:rPr lang="en-US" altLang="zh-CN" sz="2000" dirty="0">
                <a:latin typeface="华文黑体"/>
                <a:ea typeface="华文黑体"/>
              </a:rPr>
              <a:t>.</a:t>
            </a:r>
            <a:r>
              <a:rPr lang="zh-CN" altLang="en-US" sz="2000" dirty="0">
                <a:latin typeface="华文黑体"/>
                <a:ea typeface="华文黑体"/>
              </a:rPr>
              <a:t>商业营销</a:t>
            </a:r>
            <a:r>
              <a:rPr lang="zh-CN" altLang="en-US" sz="2000" dirty="0" smtClean="0">
                <a:latin typeface="华文黑体"/>
                <a:ea typeface="华文黑体"/>
              </a:rPr>
              <a:t>者应尽可能地彻底了解组织因素</a:t>
            </a:r>
            <a:r>
              <a:rPr lang="en-US" altLang="zh-CN" sz="2000" dirty="0">
                <a:latin typeface="华文黑体"/>
                <a:ea typeface="华文黑体"/>
              </a:rPr>
              <a:t>.</a:t>
            </a:r>
            <a:r>
              <a:rPr lang="zh-CN" altLang="en-US" sz="2000" dirty="0">
                <a:latin typeface="华文黑体"/>
                <a:ea typeface="华文黑体"/>
              </a:rPr>
              <a:t>下面是组织因素方面的一些问题</a:t>
            </a:r>
            <a:r>
              <a:rPr lang="en-US" altLang="zh-CN" sz="2000" dirty="0">
                <a:latin typeface="华文黑体"/>
                <a:ea typeface="华文黑体"/>
              </a:rPr>
              <a:t>:</a:t>
            </a:r>
            <a:r>
              <a:rPr lang="zh-CN" altLang="en-US" sz="2000" dirty="0">
                <a:latin typeface="华文黑体"/>
                <a:ea typeface="华文黑体"/>
              </a:rPr>
              <a:t>购买决策涉及多少人</a:t>
            </a:r>
            <a:r>
              <a:rPr lang="en-US" altLang="zh-CN" sz="2000" dirty="0">
                <a:latin typeface="华文黑体"/>
                <a:ea typeface="华文黑体"/>
              </a:rPr>
              <a:t>? </a:t>
            </a:r>
            <a:r>
              <a:rPr lang="zh-CN" altLang="en-US" sz="2000" dirty="0">
                <a:latin typeface="华文黑体"/>
                <a:ea typeface="华文黑体"/>
              </a:rPr>
              <a:t>他们是谁</a:t>
            </a:r>
            <a:r>
              <a:rPr lang="en-US" altLang="zh-CN" sz="2000" dirty="0">
                <a:latin typeface="华文黑体"/>
                <a:ea typeface="华文黑体"/>
              </a:rPr>
              <a:t>? </a:t>
            </a:r>
            <a:r>
              <a:rPr lang="zh-CN" altLang="en-US" sz="2000" dirty="0" smtClean="0">
                <a:latin typeface="华文黑体"/>
                <a:ea typeface="华文黑体"/>
              </a:rPr>
              <a:t>他们</a:t>
            </a:r>
            <a:r>
              <a:rPr lang="zh-CN" altLang="en-US" sz="2000" dirty="0">
                <a:latin typeface="华文黑体"/>
                <a:ea typeface="华文黑体"/>
              </a:rPr>
              <a:t>的评价标准是什么</a:t>
            </a:r>
            <a:r>
              <a:rPr lang="en-US" altLang="zh-CN" sz="2000" dirty="0">
                <a:latin typeface="华文黑体"/>
                <a:ea typeface="华文黑体"/>
              </a:rPr>
              <a:t>? </a:t>
            </a:r>
            <a:r>
              <a:rPr lang="zh-CN" altLang="en-US" sz="2000" dirty="0">
                <a:latin typeface="华文黑体"/>
                <a:ea typeface="华文黑体"/>
              </a:rPr>
              <a:t>公司对其购买者的决策是什么</a:t>
            </a:r>
            <a:r>
              <a:rPr lang="en-US" altLang="zh-CN" sz="2000" dirty="0">
                <a:latin typeface="华文黑体"/>
                <a:ea typeface="华文黑体"/>
              </a:rPr>
              <a:t>? </a:t>
            </a:r>
            <a:r>
              <a:rPr lang="zh-CN" altLang="en-US" sz="2000" dirty="0">
                <a:latin typeface="华文黑体"/>
                <a:ea typeface="华文黑体"/>
              </a:rPr>
              <a:t>有何限制</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79342535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30511"/>
            <a:ext cx="8534401" cy="2923877"/>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、影响商业购买者的主</a:t>
            </a:r>
            <a:r>
              <a:rPr lang="zh-CN" altLang="en-US" sz="2400" dirty="0" smtClean="0">
                <a:latin typeface="华文黑体"/>
                <a:ea typeface="华文黑体"/>
              </a:rPr>
              <a:t>要因素</a:t>
            </a:r>
            <a:endParaRPr lang="en-US" altLang="zh-CN" sz="24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人际因素</a:t>
            </a:r>
          </a:p>
          <a:p>
            <a:pPr indent="627063"/>
            <a:r>
              <a:rPr lang="zh-CN" altLang="en-US" sz="2000" dirty="0">
                <a:latin typeface="华文黑体"/>
                <a:ea typeface="华文黑体"/>
              </a:rPr>
              <a:t>购买中心常包括许多互相影响的参与者</a:t>
            </a:r>
            <a:r>
              <a:rPr lang="en-US" altLang="zh-CN" sz="2000" dirty="0">
                <a:latin typeface="华文黑体"/>
                <a:ea typeface="华文黑体"/>
              </a:rPr>
              <a:t>.</a:t>
            </a:r>
            <a:r>
              <a:rPr lang="zh-CN" altLang="en-US" sz="2000" dirty="0">
                <a:latin typeface="华文黑体"/>
                <a:ea typeface="华文黑体"/>
              </a:rPr>
              <a:t>商业营销人员常发现很难确定购买过程</a:t>
            </a:r>
            <a:r>
              <a:rPr lang="zh-CN" altLang="en-US" sz="2000" dirty="0" smtClean="0">
                <a:latin typeface="华文黑体"/>
                <a:ea typeface="华文黑体"/>
              </a:rPr>
              <a:t>中有哪些人际关</a:t>
            </a:r>
            <a:r>
              <a:rPr lang="zh-CN" altLang="en-US" sz="2000" dirty="0">
                <a:latin typeface="华文黑体"/>
                <a:ea typeface="华文黑体"/>
              </a:rPr>
              <a:t>系因素和群体动态因素</a:t>
            </a:r>
            <a:r>
              <a:rPr lang="en-US" altLang="zh-CN" sz="2000" dirty="0">
                <a:latin typeface="华文黑体"/>
                <a:ea typeface="华文黑体"/>
              </a:rPr>
              <a:t>.</a:t>
            </a:r>
            <a:r>
              <a:rPr lang="zh-CN" altLang="en-US" sz="2000" dirty="0">
                <a:latin typeface="华文黑体"/>
                <a:ea typeface="华文黑体"/>
              </a:rPr>
              <a:t>有影响力的人常常在幕后</a:t>
            </a:r>
            <a:r>
              <a:rPr lang="en-US" altLang="zh-CN" sz="2000" dirty="0">
                <a:latin typeface="华文黑体"/>
                <a:ea typeface="华文黑体"/>
              </a:rPr>
              <a:t>,</a:t>
            </a:r>
            <a:r>
              <a:rPr lang="zh-CN" altLang="en-US" sz="2000" dirty="0">
                <a:latin typeface="华文黑体"/>
                <a:ea typeface="华文黑体"/>
              </a:rPr>
              <a:t>而且购买中心中职位</a:t>
            </a:r>
            <a:r>
              <a:rPr lang="zh-CN" altLang="en-US" sz="2000" dirty="0" smtClean="0">
                <a:latin typeface="华文黑体"/>
                <a:ea typeface="华文黑体"/>
              </a:rPr>
              <a:t>最高的人也不一定就</a:t>
            </a:r>
            <a:r>
              <a:rPr lang="zh-CN" altLang="en-US" sz="2000" dirty="0">
                <a:latin typeface="华文黑体"/>
                <a:ea typeface="华文黑体"/>
              </a:rPr>
              <a:t>是最有影响力的人</a:t>
            </a:r>
            <a:r>
              <a:rPr lang="en-US" altLang="zh-CN" sz="2000" dirty="0">
                <a:latin typeface="华文黑体"/>
                <a:ea typeface="华文黑体"/>
              </a:rPr>
              <a:t>,</a:t>
            </a:r>
            <a:r>
              <a:rPr lang="zh-CN" altLang="en-US" sz="2000" dirty="0">
                <a:latin typeface="华文黑体"/>
                <a:ea typeface="华文黑体"/>
              </a:rPr>
              <a:t>参与者对购买决</a:t>
            </a:r>
            <a:r>
              <a:rPr lang="zh-CN" altLang="en-US" sz="2000" dirty="0" smtClean="0">
                <a:latin typeface="华文黑体"/>
                <a:ea typeface="华文黑体"/>
              </a:rPr>
              <a:t>策有影响可能是因为他们控制着奖励和惩罚</a:t>
            </a:r>
            <a:r>
              <a:rPr lang="en-US" altLang="zh-CN" sz="2000" dirty="0">
                <a:latin typeface="华文黑体"/>
                <a:ea typeface="华文黑体"/>
              </a:rPr>
              <a:t>,</a:t>
            </a:r>
            <a:r>
              <a:rPr lang="zh-CN" altLang="en-US" sz="2000" dirty="0">
                <a:latin typeface="华文黑体"/>
                <a:ea typeface="华文黑体"/>
              </a:rPr>
              <a:t>也可能是因为有特殊专长</a:t>
            </a:r>
            <a:r>
              <a:rPr lang="en-US" altLang="zh-CN" sz="2000" dirty="0">
                <a:latin typeface="华文黑体"/>
                <a:ea typeface="华文黑体"/>
              </a:rPr>
              <a:t>,</a:t>
            </a:r>
            <a:r>
              <a:rPr lang="zh-CN" altLang="en-US" sz="2000" dirty="0">
                <a:latin typeface="华文黑体"/>
                <a:ea typeface="华文黑体"/>
              </a:rPr>
              <a:t>或与其他的重要参与者有特殊的关系</a:t>
            </a:r>
            <a:r>
              <a:rPr lang="en-US" altLang="zh-CN" sz="2000" dirty="0">
                <a:latin typeface="华文黑体"/>
                <a:ea typeface="华文黑体"/>
              </a:rPr>
              <a:t>.</a:t>
            </a:r>
            <a:r>
              <a:rPr lang="zh-CN" altLang="en-US" sz="2000" dirty="0">
                <a:latin typeface="华文黑体"/>
                <a:ea typeface="华文黑体"/>
              </a:rPr>
              <a:t>只要有可能</a:t>
            </a:r>
            <a:r>
              <a:rPr lang="en-US" altLang="zh-CN" sz="2000" dirty="0">
                <a:latin typeface="华文黑体"/>
                <a:ea typeface="华文黑体"/>
              </a:rPr>
              <a:t>,</a:t>
            </a:r>
            <a:r>
              <a:rPr lang="zh-CN" altLang="en-US" sz="2000" dirty="0" smtClean="0">
                <a:latin typeface="华文黑体"/>
                <a:ea typeface="华文黑体"/>
              </a:rPr>
              <a:t>商业营销人员就应尽力理解这些因素</a:t>
            </a:r>
            <a:r>
              <a:rPr lang="en-US" altLang="zh-CN" sz="2000" dirty="0">
                <a:latin typeface="华文黑体"/>
                <a:ea typeface="华文黑体"/>
              </a:rPr>
              <a:t>,</a:t>
            </a:r>
            <a:r>
              <a:rPr lang="zh-CN" altLang="en-US" sz="2000" dirty="0">
                <a:latin typeface="华文黑体"/>
                <a:ea typeface="华文黑体"/>
              </a:rPr>
              <a:t>并在制订决策时把它们考虑进去</a:t>
            </a:r>
            <a:r>
              <a:rPr lang="en-US" altLang="zh-CN" sz="2000" dirty="0">
                <a:latin typeface="华文黑体"/>
                <a:ea typeface="华文黑体"/>
              </a:rPr>
              <a:t>.</a:t>
            </a:r>
            <a:r>
              <a:rPr lang="zh-CN" altLang="en-US" sz="2000" dirty="0">
                <a:latin typeface="华文黑体"/>
                <a:ea typeface="华文黑体"/>
              </a:rPr>
              <a:t>同时应该注意的是</a:t>
            </a:r>
            <a:r>
              <a:rPr lang="en-US" altLang="zh-CN" sz="2000" dirty="0" smtClean="0">
                <a:latin typeface="华文黑体"/>
                <a:ea typeface="华文黑体"/>
              </a:rPr>
              <a:t>,</a:t>
            </a:r>
            <a:r>
              <a:rPr lang="zh-CN" altLang="en-US" sz="2000" dirty="0" smtClean="0">
                <a:latin typeface="华文黑体"/>
                <a:ea typeface="华文黑体"/>
              </a:rPr>
              <a:t>人际因素</a:t>
            </a:r>
            <a:r>
              <a:rPr lang="zh-CN" altLang="en-US" sz="2000" dirty="0">
                <a:latin typeface="华文黑体"/>
                <a:ea typeface="华文黑体"/>
              </a:rPr>
              <a:t>是最容易产生腐败的根源</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08961056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30511"/>
            <a:ext cx="8534401" cy="2308324"/>
          </a:xfrm>
          <a:prstGeom prst="rect">
            <a:avLst/>
          </a:prstGeom>
          <a:noFill/>
        </p:spPr>
        <p:txBody>
          <a:bodyPr wrap="square" rtlCol="0">
            <a:spAutoFit/>
          </a:bodyPr>
          <a:lstStyle/>
          <a:p>
            <a:r>
              <a:rPr lang="zh-CN" altLang="en-US" sz="2400" dirty="0" smtClean="0">
                <a:latin typeface="华文黑体"/>
                <a:ea typeface="华文黑体"/>
              </a:rPr>
              <a:t>三</a:t>
            </a:r>
            <a:r>
              <a:rPr lang="zh-CN" altLang="en-US" sz="2400" dirty="0">
                <a:latin typeface="华文黑体"/>
                <a:ea typeface="华文黑体"/>
              </a:rPr>
              <a:t>、影响商业购买者的主</a:t>
            </a:r>
            <a:r>
              <a:rPr lang="zh-CN" altLang="en-US" sz="2400" dirty="0" smtClean="0">
                <a:latin typeface="华文黑体"/>
                <a:ea typeface="华文黑体"/>
              </a:rPr>
              <a:t>要因素</a:t>
            </a:r>
            <a:endParaRPr lang="en-US" altLang="zh-CN" sz="24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个人因素</a:t>
            </a:r>
          </a:p>
          <a:p>
            <a:pPr indent="541338"/>
            <a:r>
              <a:rPr lang="zh-CN" altLang="en-US" sz="2000" dirty="0">
                <a:latin typeface="华文黑体"/>
                <a:ea typeface="华文黑体"/>
              </a:rPr>
              <a:t>在商业购买决策中的每个参与者都会把个人的动机、理解和偏好带进来</a:t>
            </a:r>
            <a:r>
              <a:rPr lang="en-US" altLang="zh-CN" sz="2000" dirty="0">
                <a:latin typeface="华文黑体"/>
                <a:ea typeface="华文黑体"/>
              </a:rPr>
              <a:t>.</a:t>
            </a:r>
            <a:r>
              <a:rPr lang="zh-CN" altLang="en-US" sz="2000" dirty="0" smtClean="0">
                <a:latin typeface="华文黑体"/>
                <a:ea typeface="华文黑体"/>
              </a:rPr>
              <a:t>这些个人因</a:t>
            </a:r>
            <a:r>
              <a:rPr lang="zh-CN" altLang="en-US" sz="2000" dirty="0">
                <a:latin typeface="华文黑体"/>
                <a:ea typeface="华文黑体"/>
              </a:rPr>
              <a:t>素受个人特征的影响</a:t>
            </a:r>
            <a:r>
              <a:rPr lang="en-US" altLang="zh-CN" sz="2000" dirty="0">
                <a:latin typeface="华文黑体"/>
                <a:ea typeface="华文黑体"/>
              </a:rPr>
              <a:t>,</a:t>
            </a:r>
            <a:r>
              <a:rPr lang="zh-CN" altLang="en-US" sz="2000" dirty="0">
                <a:latin typeface="华文黑体"/>
                <a:ea typeface="华文黑体"/>
              </a:rPr>
              <a:t>如年龄、收入、教育、职业、个性以及对风险的态度</a:t>
            </a:r>
            <a:r>
              <a:rPr lang="en-US" altLang="zh-CN" sz="2000" dirty="0">
                <a:latin typeface="华文黑体"/>
                <a:ea typeface="华文黑体"/>
              </a:rPr>
              <a:t>.</a:t>
            </a:r>
            <a:r>
              <a:rPr lang="zh-CN" altLang="en-US" sz="2000" dirty="0">
                <a:latin typeface="华文黑体"/>
                <a:ea typeface="华文黑体"/>
              </a:rPr>
              <a:t>另外</a:t>
            </a:r>
            <a:r>
              <a:rPr lang="en-US" altLang="zh-CN" sz="2000" dirty="0">
                <a:latin typeface="华文黑体"/>
                <a:ea typeface="华文黑体"/>
              </a:rPr>
              <a:t>,</a:t>
            </a:r>
            <a:r>
              <a:rPr lang="zh-CN" altLang="en-US" sz="2000" dirty="0">
                <a:latin typeface="华文黑体"/>
                <a:ea typeface="华文黑体"/>
              </a:rPr>
              <a:t>购买者有</a:t>
            </a:r>
            <a:r>
              <a:rPr lang="zh-CN" altLang="en-US" sz="2000" dirty="0" smtClean="0">
                <a:latin typeface="华文黑体"/>
                <a:ea typeface="华文黑体"/>
              </a:rPr>
              <a:t>不同的购买风</a:t>
            </a:r>
            <a:r>
              <a:rPr lang="zh-CN" altLang="en-US" sz="2000" dirty="0">
                <a:latin typeface="华文黑体"/>
                <a:ea typeface="华文黑体"/>
              </a:rPr>
              <a:t>格</a:t>
            </a:r>
            <a:r>
              <a:rPr lang="en-US" altLang="zh-CN" sz="2000" dirty="0">
                <a:latin typeface="华文黑体"/>
                <a:ea typeface="华文黑体"/>
              </a:rPr>
              <a:t>.</a:t>
            </a:r>
            <a:r>
              <a:rPr lang="zh-CN" altLang="en-US" sz="2000" dirty="0">
                <a:latin typeface="华文黑体"/>
                <a:ea typeface="华文黑体"/>
              </a:rPr>
              <a:t>有些人是技术型的</a:t>
            </a:r>
            <a:r>
              <a:rPr lang="en-US" altLang="zh-CN" sz="2000" dirty="0">
                <a:latin typeface="华文黑体"/>
                <a:ea typeface="华文黑体"/>
              </a:rPr>
              <a:t>,</a:t>
            </a:r>
            <a:r>
              <a:rPr lang="zh-CN" altLang="en-US" sz="2000" dirty="0">
                <a:latin typeface="华文黑体"/>
                <a:ea typeface="华文黑体"/>
              </a:rPr>
              <a:t>在选定一个供应商之前要把所有竞争产品都进行</a:t>
            </a:r>
            <a:r>
              <a:rPr lang="zh-CN" altLang="en-US" sz="2000" dirty="0" smtClean="0">
                <a:latin typeface="华文黑体"/>
                <a:ea typeface="华文黑体"/>
              </a:rPr>
              <a:t>深入分析</a:t>
            </a:r>
            <a:r>
              <a:rPr lang="en-US" altLang="zh-CN" sz="2000" dirty="0">
                <a:latin typeface="华文黑体"/>
                <a:ea typeface="华文黑体"/>
              </a:rPr>
              <a:t>.</a:t>
            </a:r>
            <a:r>
              <a:rPr lang="zh-CN" altLang="en-US" sz="2000" dirty="0">
                <a:latin typeface="华文黑体"/>
                <a:ea typeface="华文黑体"/>
              </a:rPr>
              <a:t>有些人是凭直觉的谈判者</a:t>
            </a:r>
            <a:r>
              <a:rPr lang="en-US" altLang="zh-CN" sz="2000" dirty="0">
                <a:latin typeface="华文黑体"/>
                <a:ea typeface="华文黑体"/>
              </a:rPr>
              <a:t>,</a:t>
            </a:r>
            <a:r>
              <a:rPr lang="zh-CN" altLang="en-US" sz="2000" dirty="0">
                <a:latin typeface="华文黑体"/>
                <a:ea typeface="华文黑体"/>
              </a:rPr>
              <a:t>善于在诸卖方之间耍手腕以得到最优交易条件</a:t>
            </a:r>
            <a:r>
              <a:rPr lang="en-US" altLang="zh-CN" sz="2000" dirty="0">
                <a:latin typeface="华文黑体"/>
                <a:ea typeface="华文黑体"/>
              </a:rPr>
              <a:t>.</a:t>
            </a:r>
            <a:endParaRPr lang="zh-CN" altLang="en-US" sz="2000" dirty="0">
              <a:latin typeface="华文黑体"/>
              <a:ea typeface="华文黑体"/>
            </a:endParaRPr>
          </a:p>
        </p:txBody>
      </p:sp>
      <p:pic>
        <p:nvPicPr>
          <p:cNvPr id="2" name="图片 1"/>
          <p:cNvPicPr>
            <a:picLocks noChangeAspect="1"/>
          </p:cNvPicPr>
          <p:nvPr/>
        </p:nvPicPr>
        <p:blipFill>
          <a:blip r:embed="rId4"/>
          <a:stretch>
            <a:fillRect/>
          </a:stretch>
        </p:blipFill>
        <p:spPr>
          <a:xfrm>
            <a:off x="2133600" y="2980267"/>
            <a:ext cx="4927600" cy="2171548"/>
          </a:xfrm>
          <a:prstGeom prst="rect">
            <a:avLst/>
          </a:prstGeom>
        </p:spPr>
      </p:pic>
    </p:spTree>
    <p:extLst>
      <p:ext uri="{BB962C8B-B14F-4D97-AF65-F5344CB8AC3E}">
        <p14:creationId xmlns:p14="http://schemas.microsoft.com/office/powerpoint/2010/main" val="92327620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4462760"/>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问题确认</a:t>
            </a:r>
          </a:p>
          <a:p>
            <a:pPr indent="541338"/>
            <a:r>
              <a:rPr lang="zh-CN" altLang="en-US" sz="2000" dirty="0">
                <a:latin typeface="华文黑体"/>
                <a:ea typeface="华文黑体"/>
              </a:rPr>
              <a:t>购买过程的起因是公司内的某人意识到</a:t>
            </a:r>
            <a:r>
              <a:rPr lang="en-US" altLang="zh-CN" sz="2000" dirty="0">
                <a:latin typeface="华文黑体"/>
                <a:ea typeface="华文黑体"/>
              </a:rPr>
              <a:t>,</a:t>
            </a:r>
            <a:r>
              <a:rPr lang="zh-CN" altLang="en-US" sz="2000" dirty="0">
                <a:latin typeface="华文黑体"/>
                <a:ea typeface="华文黑体"/>
              </a:rPr>
              <a:t>可以通过获得某种特定的产品或服务来满</a:t>
            </a:r>
            <a:r>
              <a:rPr lang="zh-CN" altLang="en-US" sz="2000" dirty="0" smtClean="0">
                <a:latin typeface="华文黑体"/>
                <a:ea typeface="华文黑体"/>
              </a:rPr>
              <a:t>足公司的需</a:t>
            </a:r>
            <a:r>
              <a:rPr lang="zh-CN" altLang="en-US" sz="2000" dirty="0">
                <a:latin typeface="华文黑体"/>
                <a:ea typeface="华文黑体"/>
              </a:rPr>
              <a:t>求</a:t>
            </a:r>
            <a:r>
              <a:rPr lang="en-US" altLang="zh-CN" sz="2000" dirty="0">
                <a:latin typeface="华文黑体"/>
                <a:ea typeface="华文黑体"/>
              </a:rPr>
              <a:t>,</a:t>
            </a:r>
            <a:r>
              <a:rPr lang="zh-CN" altLang="en-US" sz="2000" dirty="0">
                <a:latin typeface="华文黑体"/>
                <a:ea typeface="华文黑体"/>
              </a:rPr>
              <a:t>或解决某个问题</a:t>
            </a:r>
            <a:r>
              <a:rPr lang="en-US" altLang="zh-CN" sz="2000" dirty="0">
                <a:latin typeface="华文黑体"/>
                <a:ea typeface="华文黑体"/>
              </a:rPr>
              <a:t>.</a:t>
            </a:r>
            <a:r>
              <a:rPr lang="zh-CN" altLang="en-US" sz="2000" dirty="0">
                <a:latin typeface="华文黑体"/>
                <a:ea typeface="华文黑体"/>
              </a:rPr>
              <a:t>问题确认可能起因于内部或外部刺激</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概略需求说明</a:t>
            </a:r>
          </a:p>
          <a:p>
            <a:pPr indent="541338"/>
            <a:r>
              <a:rPr lang="zh-CN" altLang="en-US" sz="2000" dirty="0">
                <a:latin typeface="华文黑体"/>
                <a:ea typeface="华文黑体"/>
              </a:rPr>
              <a:t>认识到某一需求后</a:t>
            </a:r>
            <a:r>
              <a:rPr lang="en-US" altLang="zh-CN" sz="2000" dirty="0">
                <a:latin typeface="华文黑体"/>
                <a:ea typeface="华文黑体"/>
              </a:rPr>
              <a:t>,</a:t>
            </a:r>
            <a:r>
              <a:rPr lang="zh-CN" altLang="en-US" sz="2000" dirty="0">
                <a:latin typeface="华文黑体"/>
                <a:ea typeface="华文黑体"/>
              </a:rPr>
              <a:t>购买者的下一步就是准备一个概略需求说明</a:t>
            </a:r>
            <a:r>
              <a:rPr lang="en-US" altLang="zh-CN" sz="2000" dirty="0">
                <a:latin typeface="华文黑体"/>
                <a:ea typeface="华文黑体"/>
              </a:rPr>
              <a:t>,</a:t>
            </a:r>
            <a:r>
              <a:rPr lang="zh-CN" altLang="en-US" sz="2000" dirty="0" smtClean="0">
                <a:latin typeface="华文黑体"/>
                <a:ea typeface="华文黑体"/>
              </a:rPr>
              <a:t>列出所需物品应具备的特征及</a:t>
            </a:r>
            <a:r>
              <a:rPr lang="zh-CN" altLang="en-US" sz="2000" dirty="0">
                <a:latin typeface="华文黑体"/>
                <a:ea typeface="华文黑体"/>
              </a:rPr>
              <a:t>数量</a:t>
            </a:r>
            <a:r>
              <a:rPr lang="en-US" altLang="zh-CN" sz="2000" dirty="0">
                <a:latin typeface="华文黑体"/>
                <a:ea typeface="华文黑体"/>
              </a:rPr>
              <a:t>.</a:t>
            </a:r>
            <a:r>
              <a:rPr lang="zh-CN" altLang="en-US" sz="2000" dirty="0">
                <a:latin typeface="华文黑体"/>
                <a:ea typeface="华文黑体"/>
              </a:rPr>
              <a:t>对于一般产品来说</a:t>
            </a:r>
            <a:r>
              <a:rPr lang="en-US" altLang="zh-CN" sz="2000" dirty="0">
                <a:latin typeface="华文黑体"/>
                <a:ea typeface="华文黑体"/>
              </a:rPr>
              <a:t>,</a:t>
            </a:r>
            <a:r>
              <a:rPr lang="zh-CN" altLang="en-US" sz="2000" dirty="0">
                <a:latin typeface="华文黑体"/>
                <a:ea typeface="华文黑体"/>
              </a:rPr>
              <a:t>这一步没多大困难</a:t>
            </a:r>
            <a:r>
              <a:rPr lang="en-US" altLang="zh-CN" sz="2000" dirty="0">
                <a:latin typeface="华文黑体"/>
                <a:ea typeface="华文黑体"/>
              </a:rPr>
              <a:t>.</a:t>
            </a:r>
            <a:r>
              <a:rPr lang="zh-CN" altLang="en-US" sz="2000" dirty="0">
                <a:latin typeface="华文黑体"/>
                <a:ea typeface="华文黑体"/>
              </a:rPr>
              <a:t>但对于较复杂的物品</a:t>
            </a:r>
            <a:r>
              <a:rPr lang="en-US" altLang="zh-CN" sz="2000" dirty="0">
                <a:latin typeface="华文黑体"/>
                <a:ea typeface="华文黑体"/>
              </a:rPr>
              <a:t>,</a:t>
            </a:r>
            <a:r>
              <a:rPr lang="zh-CN" altLang="en-US" sz="2000" dirty="0">
                <a:latin typeface="华文黑体"/>
                <a:ea typeface="华文黑体"/>
              </a:rPr>
              <a:t>购买者</a:t>
            </a:r>
            <a:r>
              <a:rPr lang="zh-CN" altLang="en-US" sz="2000" dirty="0" smtClean="0">
                <a:latin typeface="华文黑体"/>
                <a:ea typeface="华文黑体"/>
              </a:rPr>
              <a:t>往往需要和</a:t>
            </a:r>
            <a:r>
              <a:rPr lang="zh-CN" altLang="en-US" sz="2000" dirty="0">
                <a:latin typeface="华文黑体"/>
                <a:ea typeface="华文黑体"/>
              </a:rPr>
              <a:t>他人</a:t>
            </a:r>
            <a:r>
              <a:rPr lang="en-US" altLang="zh-CN" sz="2000" dirty="0">
                <a:latin typeface="华文黑体"/>
                <a:ea typeface="华文黑体"/>
              </a:rPr>
              <a:t>—</a:t>
            </a:r>
            <a:r>
              <a:rPr lang="en-US" altLang="zh-CN" sz="2000" dirty="0" smtClean="0">
                <a:latin typeface="华文黑体"/>
                <a:ea typeface="华文黑体"/>
              </a:rPr>
              <a:t>—</a:t>
            </a:r>
            <a:r>
              <a:rPr lang="zh-CN" altLang="en-US" sz="2000" dirty="0" smtClean="0">
                <a:latin typeface="华文黑体"/>
                <a:ea typeface="华文黑体"/>
              </a:rPr>
              <a:t>工程师</a:t>
            </a:r>
            <a:r>
              <a:rPr lang="zh-CN" altLang="en-US" sz="2000" dirty="0">
                <a:latin typeface="华文黑体"/>
                <a:ea typeface="华文黑体"/>
              </a:rPr>
              <a:t>、使用者、咨询者合作来确定事项</a:t>
            </a:r>
            <a:r>
              <a:rPr lang="en-US" altLang="zh-CN" sz="2000" dirty="0">
                <a:latin typeface="华文黑体"/>
                <a:ea typeface="华文黑体"/>
              </a:rPr>
              <a:t>.</a:t>
            </a:r>
            <a:r>
              <a:rPr lang="zh-CN" altLang="en-US" sz="2000" dirty="0">
                <a:latin typeface="华文黑体"/>
                <a:ea typeface="华文黑体"/>
              </a:rPr>
              <a:t>这些人可能想把物品应具备</a:t>
            </a:r>
            <a:r>
              <a:rPr lang="zh-CN" altLang="en-US" sz="2000" dirty="0" smtClean="0">
                <a:latin typeface="华文黑体"/>
                <a:ea typeface="华文黑体"/>
              </a:rPr>
              <a:t>的可靠</a:t>
            </a:r>
            <a:r>
              <a:rPr lang="zh-CN" altLang="en-US" sz="2000" dirty="0">
                <a:latin typeface="华文黑体"/>
                <a:ea typeface="华文黑体"/>
              </a:rPr>
              <a:t>性、实用性、价格以及其他特点按重要性进行排序</a:t>
            </a:r>
            <a:r>
              <a:rPr lang="en-US" altLang="zh-CN" sz="2000" dirty="0" smtClean="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87846870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3539430"/>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产品规格说明</a:t>
            </a:r>
          </a:p>
          <a:p>
            <a:pPr indent="541338"/>
            <a:r>
              <a:rPr lang="zh-CN" altLang="en-US" sz="2000" dirty="0">
                <a:latin typeface="华文黑体"/>
                <a:ea typeface="华文黑体"/>
              </a:rPr>
              <a:t>采购部门下一步就是要制订产品的技术规格</a:t>
            </a:r>
            <a:r>
              <a:rPr lang="en-US" altLang="zh-CN" sz="2000" dirty="0">
                <a:latin typeface="华文黑体"/>
                <a:ea typeface="华文黑体"/>
              </a:rPr>
              <a:t>,</a:t>
            </a:r>
            <a:r>
              <a:rPr lang="zh-CN" altLang="en-US" sz="2000" dirty="0">
                <a:latin typeface="华文黑体"/>
                <a:ea typeface="华文黑体"/>
              </a:rPr>
              <a:t>这往往需要工程技术人员进行价值分析</a:t>
            </a:r>
            <a:r>
              <a:rPr lang="en-US" altLang="zh-CN" sz="2000" dirty="0" smtClean="0">
                <a:latin typeface="华文黑体"/>
                <a:ea typeface="华文黑体"/>
              </a:rPr>
              <a:t>.</a:t>
            </a:r>
            <a:r>
              <a:rPr lang="zh-CN" altLang="en-US" sz="2000" dirty="0" smtClean="0">
                <a:latin typeface="华文黑体"/>
                <a:ea typeface="华文黑体"/>
              </a:rPr>
              <a:t>价值分析是一种减</a:t>
            </a:r>
            <a:r>
              <a:rPr lang="zh-CN" altLang="en-US" sz="2000" dirty="0">
                <a:latin typeface="华文黑体"/>
                <a:ea typeface="华文黑体"/>
              </a:rPr>
              <a:t>少成本的方法</a:t>
            </a:r>
            <a:r>
              <a:rPr lang="en-US" altLang="zh-CN" sz="2000" dirty="0">
                <a:latin typeface="华文黑体"/>
                <a:ea typeface="华文黑体"/>
              </a:rPr>
              <a:t>,</a:t>
            </a:r>
            <a:r>
              <a:rPr lang="zh-CN" altLang="en-US" sz="2000" dirty="0">
                <a:latin typeface="华文黑体"/>
                <a:ea typeface="华文黑体"/>
              </a:rPr>
              <a:t>通过对产品每一组成部分的分析研究来决定是否可以</a:t>
            </a:r>
            <a:r>
              <a:rPr lang="zh-CN" altLang="en-US" sz="2000" dirty="0" smtClean="0">
                <a:latin typeface="华文黑体"/>
                <a:ea typeface="华文黑体"/>
              </a:rPr>
              <a:t>重新设计</a:t>
            </a:r>
            <a:r>
              <a:rPr lang="zh-CN" altLang="en-US" sz="2000" dirty="0">
                <a:latin typeface="华文黑体"/>
                <a:ea typeface="华文黑体"/>
              </a:rPr>
              <a:t>、标准化</a:t>
            </a:r>
            <a:r>
              <a:rPr lang="en-US" altLang="zh-CN" sz="2000" dirty="0">
                <a:latin typeface="华文黑体"/>
                <a:ea typeface="华文黑体"/>
              </a:rPr>
              <a:t>,</a:t>
            </a:r>
            <a:r>
              <a:rPr lang="zh-CN" altLang="en-US" sz="2000" dirty="0">
                <a:latin typeface="华文黑体"/>
                <a:ea typeface="华文黑体"/>
              </a:rPr>
              <a:t>或用成本更低的方法进行生产</a:t>
            </a:r>
            <a:r>
              <a:rPr lang="en-US" altLang="zh-CN" sz="2000" dirty="0">
                <a:latin typeface="华文黑体"/>
                <a:ea typeface="华文黑体"/>
              </a:rPr>
              <a:t>.</a:t>
            </a:r>
            <a:r>
              <a:rPr lang="zh-CN" altLang="en-US" sz="2000" dirty="0">
                <a:latin typeface="华文黑体"/>
                <a:ea typeface="华文黑体"/>
              </a:rPr>
              <a:t>这些人决定哪些是最好的产品特征</a:t>
            </a:r>
            <a:r>
              <a:rPr lang="en-US" altLang="zh-CN" sz="2000" dirty="0">
                <a:latin typeface="华文黑体"/>
                <a:ea typeface="华文黑体"/>
              </a:rPr>
              <a:t>,</a:t>
            </a:r>
            <a:r>
              <a:rPr lang="zh-CN" altLang="en-US" sz="2000" dirty="0">
                <a:latin typeface="华文黑体"/>
                <a:ea typeface="华文黑体"/>
              </a:rPr>
              <a:t>然</a:t>
            </a:r>
            <a:r>
              <a:rPr lang="zh-CN" altLang="en-US" sz="2000" dirty="0" smtClean="0">
                <a:latin typeface="华文黑体"/>
                <a:ea typeface="华文黑体"/>
              </a:rPr>
              <a:t>后再相应地将它</a:t>
            </a:r>
            <a:r>
              <a:rPr lang="zh-CN" altLang="en-US" sz="2000" dirty="0">
                <a:latin typeface="华文黑体"/>
                <a:ea typeface="华文黑体"/>
              </a:rPr>
              <a:t>们列出来</a:t>
            </a:r>
            <a:r>
              <a:rPr lang="en-US" altLang="zh-CN" sz="2000" dirty="0">
                <a:latin typeface="华文黑体"/>
                <a:ea typeface="华文黑体"/>
              </a:rPr>
              <a:t>.</a:t>
            </a:r>
            <a:r>
              <a:rPr lang="zh-CN" altLang="en-US" sz="2000" dirty="0">
                <a:latin typeface="华文黑体"/>
                <a:ea typeface="华文黑体"/>
              </a:rPr>
              <a:t>销售者也可以用价值分析法来获得订单</a:t>
            </a:r>
            <a:r>
              <a:rPr lang="en-US" altLang="zh-CN" sz="2000" dirty="0">
                <a:latin typeface="华文黑体"/>
                <a:ea typeface="华文黑体"/>
              </a:rPr>
              <a:t>.</a:t>
            </a:r>
            <a:r>
              <a:rPr lang="zh-CN" altLang="en-US" sz="2000" dirty="0">
                <a:latin typeface="华文黑体"/>
                <a:ea typeface="华文黑体"/>
              </a:rPr>
              <a:t>销售者可以向购买</a:t>
            </a:r>
            <a:r>
              <a:rPr lang="zh-CN" altLang="en-US" sz="2000" dirty="0" smtClean="0">
                <a:latin typeface="华文黑体"/>
                <a:ea typeface="华文黑体"/>
              </a:rPr>
              <a:t>者展示生产某产品的</a:t>
            </a:r>
            <a:r>
              <a:rPr lang="zh-CN" altLang="en-US" sz="2000" dirty="0">
                <a:latin typeface="华文黑体"/>
                <a:ea typeface="华文黑体"/>
              </a:rPr>
              <a:t>更好方法</a:t>
            </a:r>
            <a:r>
              <a:rPr lang="en-US" altLang="zh-CN" sz="2000" dirty="0">
                <a:latin typeface="华文黑体"/>
                <a:ea typeface="华文黑体"/>
              </a:rPr>
              <a:t>,</a:t>
            </a:r>
            <a:r>
              <a:rPr lang="zh-CN" altLang="en-US" sz="2000" dirty="0">
                <a:latin typeface="华文黑体"/>
                <a:ea typeface="华文黑体"/>
              </a:rPr>
              <a:t>这样就能把直接重复购买转变成新任务</a:t>
            </a:r>
            <a:r>
              <a:rPr lang="en-US" altLang="zh-CN" sz="2000" dirty="0">
                <a:latin typeface="华文黑体"/>
                <a:ea typeface="华文黑体"/>
              </a:rPr>
              <a:t>,</a:t>
            </a:r>
            <a:r>
              <a:rPr lang="zh-CN" altLang="en-US" sz="2000" dirty="0">
                <a:latin typeface="华文黑体"/>
                <a:ea typeface="华文黑体"/>
              </a:rPr>
              <a:t>使自己取得达成</a:t>
            </a:r>
            <a:r>
              <a:rPr lang="zh-CN" altLang="en-US" sz="2000" dirty="0" smtClean="0">
                <a:latin typeface="华文黑体"/>
                <a:ea typeface="华文黑体"/>
              </a:rPr>
              <a:t>新交易的</a:t>
            </a:r>
            <a:r>
              <a:rPr lang="zh-CN" altLang="en-US" sz="2000" dirty="0">
                <a:latin typeface="华文黑体"/>
                <a:ea typeface="华文黑体"/>
              </a:rPr>
              <a:t>机会</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7204591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3539430"/>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寻找供应商</a:t>
            </a:r>
          </a:p>
          <a:p>
            <a:pPr indent="541338"/>
            <a:r>
              <a:rPr lang="zh-CN" altLang="en-US" sz="2000" dirty="0">
                <a:latin typeface="华文黑体"/>
                <a:ea typeface="华文黑体"/>
              </a:rPr>
              <a:t>在这一阶段</a:t>
            </a:r>
            <a:r>
              <a:rPr lang="en-US" altLang="zh-CN" sz="2000" dirty="0">
                <a:latin typeface="华文黑体"/>
                <a:ea typeface="华文黑体"/>
              </a:rPr>
              <a:t>,</a:t>
            </a:r>
            <a:r>
              <a:rPr lang="zh-CN" altLang="en-US" sz="2000" dirty="0">
                <a:latin typeface="华文黑体"/>
                <a:ea typeface="华文黑体"/>
              </a:rPr>
              <a:t>购买者开始寻找供应商</a:t>
            </a:r>
            <a:r>
              <a:rPr lang="en-US" altLang="zh-CN" sz="2000" dirty="0">
                <a:latin typeface="华文黑体"/>
                <a:ea typeface="华文黑体"/>
              </a:rPr>
              <a:t>,</a:t>
            </a:r>
            <a:r>
              <a:rPr lang="zh-CN" altLang="en-US" sz="2000" dirty="0">
                <a:latin typeface="华文黑体"/>
                <a:ea typeface="华文黑体"/>
              </a:rPr>
              <a:t>以找到最佳卖方</a:t>
            </a:r>
            <a:r>
              <a:rPr lang="en-US" altLang="zh-CN" sz="2000" dirty="0">
                <a:latin typeface="华文黑体"/>
                <a:ea typeface="华文黑体"/>
              </a:rPr>
              <a:t>.</a:t>
            </a:r>
            <a:r>
              <a:rPr lang="zh-CN" altLang="en-US" sz="2000" dirty="0">
                <a:latin typeface="华文黑体"/>
                <a:ea typeface="华文黑体"/>
              </a:rPr>
              <a:t>购买者可以通过查找贸易</a:t>
            </a:r>
            <a:r>
              <a:rPr lang="zh-CN" altLang="en-US" sz="2000" dirty="0" smtClean="0">
                <a:latin typeface="华文黑体"/>
                <a:ea typeface="华文黑体"/>
              </a:rPr>
              <a:t>指南</a:t>
            </a:r>
            <a:r>
              <a:rPr lang="zh-CN" altLang="en-US" sz="2000" dirty="0">
                <a:latin typeface="华文黑体"/>
                <a:ea typeface="华文黑体"/>
              </a:rPr>
              <a:t>、利用计算机搜寻</a:t>
            </a:r>
            <a:r>
              <a:rPr lang="en-US" altLang="zh-CN" sz="2000" dirty="0">
                <a:latin typeface="华文黑体"/>
                <a:ea typeface="华文黑体"/>
              </a:rPr>
              <a:t>,</a:t>
            </a:r>
            <a:r>
              <a:rPr lang="zh-CN" altLang="en-US" sz="2000" dirty="0">
                <a:latin typeface="华文黑体"/>
                <a:ea typeface="华文黑体"/>
              </a:rPr>
              <a:t>或给其他公司打电话征求建议等方式来列出少量的合格供应商</a:t>
            </a:r>
            <a:r>
              <a:rPr lang="en-US" altLang="zh-CN" sz="2000" dirty="0">
                <a:latin typeface="华文黑体"/>
                <a:ea typeface="华文黑体"/>
              </a:rPr>
              <a:t>.</a:t>
            </a:r>
            <a:r>
              <a:rPr lang="zh-CN" altLang="en-US" sz="2000" dirty="0" smtClean="0">
                <a:latin typeface="华文黑体"/>
                <a:ea typeface="华文黑体"/>
              </a:rPr>
              <a:t>购买的任务越陌生</a:t>
            </a:r>
            <a:r>
              <a:rPr lang="zh-CN" altLang="en-US" sz="2000" dirty="0">
                <a:latin typeface="华文黑体"/>
                <a:ea typeface="华文黑体"/>
              </a:rPr>
              <a:t>、产品越复杂或越昂贵</a:t>
            </a:r>
            <a:r>
              <a:rPr lang="en-US" altLang="zh-CN" sz="2000" dirty="0">
                <a:latin typeface="华文黑体"/>
                <a:ea typeface="华文黑体"/>
              </a:rPr>
              <a:t>,</a:t>
            </a:r>
            <a:r>
              <a:rPr lang="zh-CN" altLang="en-US" sz="2000" dirty="0">
                <a:latin typeface="华文黑体"/>
                <a:ea typeface="华文黑体"/>
              </a:rPr>
              <a:t>购买者花在寻找供应商上的时间就越多</a:t>
            </a:r>
            <a:r>
              <a:rPr lang="en-US" altLang="zh-CN" sz="2000" dirty="0">
                <a:latin typeface="华文黑体"/>
                <a:ea typeface="华文黑体"/>
              </a:rPr>
              <a:t>.</a:t>
            </a:r>
            <a:r>
              <a:rPr lang="zh-CN" altLang="en-US" sz="2000" dirty="0">
                <a:latin typeface="华文黑体"/>
                <a:ea typeface="华文黑体"/>
              </a:rPr>
              <a:t>供应</a:t>
            </a:r>
            <a:r>
              <a:rPr lang="zh-CN" altLang="en-US" sz="2000" dirty="0" smtClean="0">
                <a:latin typeface="华文黑体"/>
                <a:ea typeface="华文黑体"/>
              </a:rPr>
              <a:t>商的任务</a:t>
            </a:r>
            <a:r>
              <a:rPr lang="zh-CN" altLang="en-US" sz="2000" dirty="0">
                <a:latin typeface="华文黑体"/>
                <a:ea typeface="华文黑体"/>
              </a:rPr>
              <a:t>是使自己列在主要的贸易指南中</a:t>
            </a:r>
            <a:r>
              <a:rPr lang="en-US" altLang="zh-CN" sz="2000" dirty="0">
                <a:latin typeface="华文黑体"/>
                <a:ea typeface="华文黑体"/>
              </a:rPr>
              <a:t>,</a:t>
            </a:r>
            <a:r>
              <a:rPr lang="zh-CN" altLang="en-US" sz="2000" dirty="0">
                <a:latin typeface="华文黑体"/>
                <a:ea typeface="华文黑体"/>
              </a:rPr>
              <a:t>并在市场上建立良好的信誉</a:t>
            </a:r>
            <a:r>
              <a:rPr lang="en-US" altLang="zh-CN" sz="2000" dirty="0">
                <a:latin typeface="华文黑体"/>
                <a:ea typeface="华文黑体"/>
              </a:rPr>
              <a:t>.</a:t>
            </a:r>
            <a:r>
              <a:rPr lang="zh-CN" altLang="en-US" sz="2000" dirty="0" smtClean="0">
                <a:latin typeface="华文黑体"/>
                <a:ea typeface="华文黑体"/>
              </a:rPr>
              <a:t>销售人员应关注公司寻找供应</a:t>
            </a:r>
            <a:r>
              <a:rPr lang="zh-CN" altLang="en-US" sz="2000" dirty="0">
                <a:latin typeface="华文黑体"/>
                <a:ea typeface="华文黑体"/>
              </a:rPr>
              <a:t>商的过程</a:t>
            </a:r>
            <a:r>
              <a:rPr lang="en-US" altLang="zh-CN" sz="2000" dirty="0">
                <a:latin typeface="华文黑体"/>
                <a:ea typeface="华文黑体"/>
              </a:rPr>
              <a:t>,</a:t>
            </a:r>
            <a:r>
              <a:rPr lang="zh-CN" altLang="en-US" sz="2000" dirty="0">
                <a:latin typeface="华文黑体"/>
                <a:ea typeface="华文黑体"/>
              </a:rPr>
              <a:t>并确保自己的公司得到考虑</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06581563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3847207"/>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要求报价</a:t>
            </a:r>
          </a:p>
          <a:p>
            <a:pPr indent="541338"/>
            <a:r>
              <a:rPr lang="zh-CN" altLang="en-US" sz="2000" dirty="0">
                <a:latin typeface="华文黑体"/>
                <a:ea typeface="华文黑体"/>
              </a:rPr>
              <a:t>在商业购买过程中的要求报价阶段</a:t>
            </a:r>
            <a:r>
              <a:rPr lang="en-US" altLang="zh-CN" sz="2000" dirty="0">
                <a:latin typeface="华文黑体"/>
                <a:ea typeface="华文黑体"/>
              </a:rPr>
              <a:t>,</a:t>
            </a:r>
            <a:r>
              <a:rPr lang="zh-CN" altLang="en-US" sz="2000" dirty="0">
                <a:latin typeface="华文黑体"/>
                <a:ea typeface="华文黑体"/>
              </a:rPr>
              <a:t>购买者请求合格的供应商提出报价</a:t>
            </a:r>
            <a:r>
              <a:rPr lang="en-US" altLang="zh-CN" sz="2000" dirty="0">
                <a:latin typeface="华文黑体"/>
                <a:ea typeface="华文黑体"/>
              </a:rPr>
              <a:t>.</a:t>
            </a:r>
            <a:r>
              <a:rPr lang="zh-CN" altLang="en-US" sz="2000" dirty="0">
                <a:latin typeface="华文黑体"/>
                <a:ea typeface="华文黑体"/>
              </a:rPr>
              <a:t>作为回应</a:t>
            </a:r>
            <a:r>
              <a:rPr lang="en-US" altLang="zh-CN" sz="2000" dirty="0">
                <a:latin typeface="华文黑体"/>
                <a:ea typeface="华文黑体"/>
              </a:rPr>
              <a:t>,</a:t>
            </a:r>
            <a:r>
              <a:rPr lang="zh-CN" altLang="en-US" sz="2000" dirty="0" smtClean="0">
                <a:latin typeface="华文黑体"/>
                <a:ea typeface="华文黑体"/>
              </a:rPr>
              <a:t>有些供应商仅仅是发一个</a:t>
            </a:r>
            <a:r>
              <a:rPr lang="zh-CN" altLang="en-US" sz="2000" dirty="0">
                <a:latin typeface="华文黑体"/>
                <a:ea typeface="华文黑体"/>
              </a:rPr>
              <a:t>目录表或派一个销售人员</a:t>
            </a:r>
            <a:r>
              <a:rPr lang="en-US" altLang="zh-CN" sz="2000" dirty="0">
                <a:latin typeface="华文黑体"/>
                <a:ea typeface="华文黑体"/>
              </a:rPr>
              <a:t>.</a:t>
            </a:r>
            <a:r>
              <a:rPr lang="zh-CN" altLang="en-US" sz="2000" dirty="0">
                <a:latin typeface="华文黑体"/>
                <a:ea typeface="华文黑体"/>
              </a:rPr>
              <a:t>不过</a:t>
            </a:r>
            <a:r>
              <a:rPr lang="en-US" altLang="zh-CN" sz="2000" dirty="0">
                <a:latin typeface="华文黑体"/>
                <a:ea typeface="华文黑体"/>
              </a:rPr>
              <a:t>,</a:t>
            </a:r>
            <a:r>
              <a:rPr lang="zh-CN" altLang="en-US" sz="2000" dirty="0">
                <a:latin typeface="华文黑体"/>
                <a:ea typeface="华文黑体"/>
              </a:rPr>
              <a:t>当所购物品很复杂或昂贵时</a:t>
            </a:r>
            <a:r>
              <a:rPr lang="en-US" altLang="zh-CN" sz="2000" dirty="0">
                <a:latin typeface="华文黑体"/>
                <a:ea typeface="华文黑体"/>
              </a:rPr>
              <a:t>,</a:t>
            </a:r>
            <a:r>
              <a:rPr lang="zh-CN" altLang="en-US" sz="2000" dirty="0" smtClean="0">
                <a:latin typeface="华文黑体"/>
                <a:ea typeface="华文黑体"/>
              </a:rPr>
              <a:t>购买者通常会要求每个</a:t>
            </a:r>
            <a:r>
              <a:rPr lang="zh-CN" altLang="en-US" sz="2000" dirty="0">
                <a:latin typeface="华文黑体"/>
                <a:ea typeface="华文黑体"/>
              </a:rPr>
              <a:t>潜在的供应商提供一份详细的书面报价或正式的口头陈述</a:t>
            </a:r>
            <a:r>
              <a:rPr lang="en-US" altLang="zh-CN" sz="2000" dirty="0">
                <a:latin typeface="华文黑体"/>
                <a:ea typeface="华文黑体"/>
              </a:rPr>
              <a:t>.</a:t>
            </a:r>
          </a:p>
          <a:p>
            <a:pPr indent="541338"/>
            <a:r>
              <a:rPr lang="zh-CN" altLang="en-US" sz="2000" dirty="0">
                <a:latin typeface="华文黑体"/>
                <a:ea typeface="华文黑体"/>
              </a:rPr>
              <a:t>在提出购买者寻求的报价时</a:t>
            </a:r>
            <a:r>
              <a:rPr lang="en-US" altLang="zh-CN" sz="2000" dirty="0">
                <a:latin typeface="华文黑体"/>
                <a:ea typeface="华文黑体"/>
              </a:rPr>
              <a:t>,</a:t>
            </a:r>
            <a:r>
              <a:rPr lang="zh-CN" altLang="en-US" sz="2000" dirty="0">
                <a:latin typeface="华文黑体"/>
                <a:ea typeface="华文黑体"/>
              </a:rPr>
              <a:t>商业营销者必须拥有研究、书写及提交报价方面的技巧</a:t>
            </a:r>
            <a:r>
              <a:rPr lang="en-US" altLang="zh-CN" sz="2000" dirty="0" smtClean="0">
                <a:latin typeface="华文黑体"/>
                <a:ea typeface="华文黑体"/>
              </a:rPr>
              <a:t>.</a:t>
            </a:r>
            <a:r>
              <a:rPr lang="zh-CN" altLang="en-US" sz="2000" dirty="0" smtClean="0">
                <a:latin typeface="华文黑体"/>
                <a:ea typeface="华文黑体"/>
              </a:rPr>
              <a:t>报价不仅是技术</a:t>
            </a:r>
            <a:r>
              <a:rPr lang="zh-CN" altLang="en-US" sz="2000" dirty="0">
                <a:latin typeface="华文黑体"/>
                <a:ea typeface="华文黑体"/>
              </a:rPr>
              <a:t>文件</a:t>
            </a:r>
            <a:r>
              <a:rPr lang="en-US" altLang="zh-CN" sz="2000" dirty="0">
                <a:latin typeface="华文黑体"/>
                <a:ea typeface="华文黑体"/>
              </a:rPr>
              <a:t>,</a:t>
            </a:r>
            <a:r>
              <a:rPr lang="zh-CN" altLang="en-US" sz="2000" dirty="0">
                <a:latin typeface="华文黑体"/>
                <a:ea typeface="华文黑体"/>
              </a:rPr>
              <a:t>同时也应是营销文件</a:t>
            </a:r>
            <a:r>
              <a:rPr lang="en-US" altLang="zh-CN" sz="2000" dirty="0">
                <a:latin typeface="华文黑体"/>
                <a:ea typeface="华文黑体"/>
              </a:rPr>
              <a:t>.</a:t>
            </a:r>
            <a:r>
              <a:rPr lang="zh-CN" altLang="en-US" sz="2000" dirty="0">
                <a:latin typeface="华文黑体"/>
                <a:ea typeface="华文黑体"/>
              </a:rPr>
              <a:t>口头陈述应能激发信任</a:t>
            </a:r>
            <a:r>
              <a:rPr lang="en-US" altLang="zh-CN" sz="2000" dirty="0">
                <a:latin typeface="华文黑体"/>
                <a:ea typeface="华文黑体"/>
              </a:rPr>
              <a:t>,</a:t>
            </a:r>
            <a:r>
              <a:rPr lang="zh-CN" altLang="en-US" sz="2000" dirty="0">
                <a:latin typeface="华文黑体"/>
                <a:ea typeface="华文黑体"/>
              </a:rPr>
              <a:t>并能使营销</a:t>
            </a:r>
            <a:r>
              <a:rPr lang="zh-CN" altLang="en-US" sz="2000" dirty="0" smtClean="0">
                <a:latin typeface="华文黑体"/>
                <a:ea typeface="华文黑体"/>
              </a:rPr>
              <a:t>者的公司从竞争对</a:t>
            </a:r>
            <a:r>
              <a:rPr lang="zh-CN" altLang="en-US" sz="2000" dirty="0">
                <a:latin typeface="华文黑体"/>
                <a:ea typeface="华文黑体"/>
              </a:rPr>
              <a:t>手中脱颖而出</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05961200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4462760"/>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六</a:t>
            </a:r>
            <a:r>
              <a:rPr lang="en-US" altLang="zh-CN" sz="2000" dirty="0">
                <a:latin typeface="华文黑体"/>
                <a:ea typeface="华文黑体"/>
              </a:rPr>
              <a:t>)</a:t>
            </a:r>
            <a:r>
              <a:rPr lang="zh-CN" altLang="en-US" sz="2000" dirty="0">
                <a:latin typeface="华文黑体"/>
                <a:ea typeface="华文黑体"/>
              </a:rPr>
              <a:t>选择供应商</a:t>
            </a:r>
          </a:p>
          <a:p>
            <a:pPr indent="541338"/>
            <a:r>
              <a:rPr lang="zh-CN" altLang="en-US" sz="2000" dirty="0">
                <a:latin typeface="华文黑体"/>
                <a:ea typeface="华文黑体"/>
              </a:rPr>
              <a:t>购买中心的成员现在研究所有的报价并选出一个或几个供应商</a:t>
            </a:r>
            <a:r>
              <a:rPr lang="en-US" altLang="zh-CN" sz="2000" dirty="0">
                <a:latin typeface="华文黑体"/>
                <a:ea typeface="华文黑体"/>
              </a:rPr>
              <a:t>.</a:t>
            </a:r>
            <a:r>
              <a:rPr lang="zh-CN" altLang="en-US" sz="2000" dirty="0">
                <a:latin typeface="华文黑体"/>
                <a:ea typeface="华文黑体"/>
              </a:rPr>
              <a:t>在选择供应商时</a:t>
            </a:r>
            <a:r>
              <a:rPr lang="en-US" altLang="zh-CN" sz="2000" dirty="0">
                <a:latin typeface="华文黑体"/>
                <a:ea typeface="华文黑体"/>
              </a:rPr>
              <a:t>,</a:t>
            </a:r>
            <a:r>
              <a:rPr lang="zh-CN" altLang="en-US" sz="2000" dirty="0" smtClean="0">
                <a:latin typeface="华文黑体"/>
                <a:ea typeface="华文黑体"/>
              </a:rPr>
              <a:t>购买</a:t>
            </a:r>
            <a:r>
              <a:rPr lang="zh-CN" altLang="en-US" sz="2000" dirty="0">
                <a:latin typeface="华文黑体"/>
                <a:ea typeface="华文黑体"/>
              </a:rPr>
              <a:t>中心常会列出需要的供应商素质及相对重要性</a:t>
            </a:r>
            <a:r>
              <a:rPr lang="en-US" altLang="zh-CN" sz="2000" dirty="0">
                <a:latin typeface="华文黑体"/>
                <a:ea typeface="华文黑体"/>
              </a:rPr>
              <a:t>.</a:t>
            </a:r>
            <a:r>
              <a:rPr lang="zh-CN" altLang="en-US" sz="2000" dirty="0">
                <a:latin typeface="华文黑体"/>
                <a:ea typeface="华文黑体"/>
              </a:rPr>
              <a:t>在一项调查中</a:t>
            </a:r>
            <a:r>
              <a:rPr lang="en-US" altLang="zh-CN" sz="2000" dirty="0">
                <a:latin typeface="华文黑体"/>
                <a:ea typeface="华文黑体"/>
              </a:rPr>
              <a:t>,</a:t>
            </a:r>
            <a:r>
              <a:rPr lang="zh-CN" altLang="en-US" sz="2000" dirty="0" smtClean="0">
                <a:latin typeface="华文黑体"/>
                <a:ea typeface="华文黑体"/>
              </a:rPr>
              <a:t>采购经理普遍认为下列要素是影响供应商和客户关</a:t>
            </a:r>
            <a:r>
              <a:rPr lang="zh-CN" altLang="en-US" sz="2000" dirty="0">
                <a:latin typeface="华文黑体"/>
                <a:ea typeface="华文黑体"/>
              </a:rPr>
              <a:t>系的最重要因素</a:t>
            </a:r>
            <a:r>
              <a:rPr lang="en-US" altLang="zh-CN" sz="2000" dirty="0">
                <a:latin typeface="华文黑体"/>
                <a:ea typeface="华文黑体"/>
              </a:rPr>
              <a:t>:</a:t>
            </a:r>
            <a:r>
              <a:rPr lang="zh-CN" altLang="en-US" sz="2000" dirty="0">
                <a:latin typeface="华文黑体"/>
                <a:ea typeface="华文黑体"/>
              </a:rPr>
              <a:t>优质的产品和服务</a:t>
            </a:r>
            <a:r>
              <a:rPr lang="en-US" altLang="zh-CN" sz="2000" dirty="0">
                <a:latin typeface="华文黑体"/>
                <a:ea typeface="华文黑体"/>
              </a:rPr>
              <a:t>,</a:t>
            </a:r>
            <a:r>
              <a:rPr lang="zh-CN" altLang="en-US" sz="2000" dirty="0">
                <a:latin typeface="华文黑体"/>
                <a:ea typeface="华文黑体"/>
              </a:rPr>
              <a:t>及时的交货</a:t>
            </a:r>
            <a:r>
              <a:rPr lang="en-US" altLang="zh-CN" sz="2000" dirty="0">
                <a:latin typeface="华文黑体"/>
                <a:ea typeface="华文黑体"/>
              </a:rPr>
              <a:t>,</a:t>
            </a:r>
            <a:r>
              <a:rPr lang="zh-CN" altLang="en-US" sz="2000" dirty="0">
                <a:latin typeface="华文黑体"/>
                <a:ea typeface="华文黑体"/>
              </a:rPr>
              <a:t>有道德的</a:t>
            </a:r>
            <a:r>
              <a:rPr lang="zh-CN" altLang="en-US" sz="2000" dirty="0" smtClean="0">
                <a:latin typeface="华文黑体"/>
                <a:ea typeface="华文黑体"/>
              </a:rPr>
              <a:t>公司行为</a:t>
            </a:r>
            <a:r>
              <a:rPr lang="en-US" altLang="zh-CN" sz="2000" dirty="0">
                <a:latin typeface="华文黑体"/>
                <a:ea typeface="华文黑体"/>
              </a:rPr>
              <a:t>,</a:t>
            </a:r>
            <a:r>
              <a:rPr lang="zh-CN" altLang="en-US" sz="2000" dirty="0">
                <a:latin typeface="华文黑体"/>
                <a:ea typeface="华文黑体"/>
              </a:rPr>
              <a:t>诚实的沟通以及具有竞争力的价格</a:t>
            </a:r>
            <a:r>
              <a:rPr lang="en-US" altLang="zh-CN" sz="2000" dirty="0">
                <a:latin typeface="华文黑体"/>
                <a:ea typeface="华文黑体"/>
              </a:rPr>
              <a:t>.</a:t>
            </a:r>
            <a:r>
              <a:rPr lang="zh-CN" altLang="en-US" sz="2000" dirty="0">
                <a:latin typeface="华文黑体"/>
                <a:ea typeface="华文黑体"/>
              </a:rPr>
              <a:t>其他重要因素还包括维修和服务能力、</a:t>
            </a:r>
            <a:r>
              <a:rPr lang="zh-CN" altLang="en-US" sz="2000" dirty="0" smtClean="0">
                <a:latin typeface="华文黑体"/>
                <a:ea typeface="华文黑体"/>
              </a:rPr>
              <a:t>技术帮助和咨询</a:t>
            </a:r>
            <a:r>
              <a:rPr lang="zh-CN" altLang="en-US" sz="2000" dirty="0">
                <a:latin typeface="华文黑体"/>
                <a:ea typeface="华文黑体"/>
              </a:rPr>
              <a:t>、地理位置、过去的业绩以及声誉</a:t>
            </a:r>
            <a:r>
              <a:rPr lang="en-US" altLang="zh-CN" sz="2000" dirty="0">
                <a:latin typeface="华文黑体"/>
                <a:ea typeface="华文黑体"/>
              </a:rPr>
              <a:t>.</a:t>
            </a:r>
            <a:r>
              <a:rPr lang="zh-CN" altLang="en-US" sz="2000" dirty="0">
                <a:latin typeface="华文黑体"/>
                <a:ea typeface="华文黑体"/>
              </a:rPr>
              <a:t>购买中心的成员将根据这些特</a:t>
            </a:r>
            <a:r>
              <a:rPr lang="zh-CN" altLang="en-US" sz="2000" dirty="0" smtClean="0">
                <a:latin typeface="华文黑体"/>
                <a:ea typeface="华文黑体"/>
              </a:rPr>
              <a:t>点来对供应商进行排序</a:t>
            </a:r>
            <a:r>
              <a:rPr lang="en-US" altLang="zh-CN" sz="2000" dirty="0">
                <a:latin typeface="华文黑体"/>
                <a:ea typeface="华文黑体"/>
              </a:rPr>
              <a:t>,</a:t>
            </a:r>
            <a:r>
              <a:rPr lang="zh-CN" altLang="en-US" sz="2000" dirty="0">
                <a:latin typeface="华文黑体"/>
                <a:ea typeface="华文黑体"/>
              </a:rPr>
              <a:t>并找出最好的供应商</a:t>
            </a:r>
            <a:r>
              <a:rPr lang="en-US" altLang="zh-CN" sz="2000" dirty="0">
                <a:latin typeface="华文黑体"/>
                <a:ea typeface="华文黑体"/>
              </a:rPr>
              <a:t>.</a:t>
            </a:r>
          </a:p>
          <a:p>
            <a:pPr indent="541338"/>
            <a:r>
              <a:rPr lang="zh-CN" altLang="en-US" sz="2000" dirty="0">
                <a:latin typeface="华文黑体"/>
                <a:ea typeface="华文黑体"/>
              </a:rPr>
              <a:t>在做出最终的选择之前</a:t>
            </a:r>
            <a:r>
              <a:rPr lang="en-US" altLang="zh-CN" sz="2000" dirty="0">
                <a:latin typeface="华文黑体"/>
                <a:ea typeface="华文黑体"/>
              </a:rPr>
              <a:t>,</a:t>
            </a:r>
            <a:r>
              <a:rPr lang="zh-CN" altLang="en-US" sz="2000" dirty="0">
                <a:latin typeface="华文黑体"/>
                <a:ea typeface="华文黑体"/>
              </a:rPr>
              <a:t>购买者会试图与其偏好的供应商进行谈判</a:t>
            </a:r>
            <a:r>
              <a:rPr lang="en-US" altLang="zh-CN" sz="2000" dirty="0">
                <a:latin typeface="华文黑体"/>
                <a:ea typeface="华文黑体"/>
              </a:rPr>
              <a:t>,</a:t>
            </a:r>
            <a:r>
              <a:rPr lang="zh-CN" altLang="en-US" sz="2000" dirty="0">
                <a:latin typeface="华文黑体"/>
                <a:ea typeface="华文黑体"/>
              </a:rPr>
              <a:t>以争取更</a:t>
            </a:r>
            <a:r>
              <a:rPr lang="zh-CN" altLang="en-US" sz="2000" dirty="0" smtClean="0">
                <a:latin typeface="华文黑体"/>
                <a:ea typeface="华文黑体"/>
              </a:rPr>
              <a:t>有利的价格和</a:t>
            </a:r>
            <a:r>
              <a:rPr lang="zh-CN" altLang="en-US" sz="2000" dirty="0">
                <a:latin typeface="华文黑体"/>
                <a:ea typeface="华文黑体"/>
              </a:rPr>
              <a:t>条件</a:t>
            </a:r>
            <a:r>
              <a:rPr lang="en-US" altLang="zh-CN" sz="2000" dirty="0">
                <a:latin typeface="华文黑体"/>
                <a:ea typeface="华文黑体"/>
              </a:rPr>
              <a:t>.</a:t>
            </a:r>
            <a:r>
              <a:rPr lang="zh-CN" altLang="en-US" sz="2000" dirty="0">
                <a:latin typeface="华文黑体"/>
                <a:ea typeface="华文黑体"/>
              </a:rPr>
              <a:t>最后</a:t>
            </a:r>
            <a:r>
              <a:rPr lang="en-US" altLang="zh-CN" sz="2000" dirty="0">
                <a:latin typeface="华文黑体"/>
                <a:ea typeface="华文黑体"/>
              </a:rPr>
              <a:t>,</a:t>
            </a:r>
            <a:r>
              <a:rPr lang="zh-CN" altLang="en-US" sz="2000" dirty="0" smtClean="0">
                <a:latin typeface="华文黑体"/>
                <a:ea typeface="华文黑体"/>
              </a:rPr>
              <a:t>他们会选定一个或几个供应商</a:t>
            </a:r>
            <a:endParaRPr lang="zh-CN" altLang="en-US" sz="2000" dirty="0">
              <a:latin typeface="华文黑体"/>
              <a:ea typeface="华文黑体"/>
            </a:endParaRPr>
          </a:p>
        </p:txBody>
      </p:sp>
    </p:spTree>
    <p:extLst>
      <p:ext uri="{BB962C8B-B14F-4D97-AF65-F5344CB8AC3E}">
        <p14:creationId xmlns:p14="http://schemas.microsoft.com/office/powerpoint/2010/main" val="52054912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096039" y="399277"/>
            <a:ext cx="6955750" cy="769441"/>
          </a:xfrm>
          <a:prstGeom prst="rect">
            <a:avLst/>
          </a:prstGeom>
        </p:spPr>
        <p:txBody>
          <a:bodyPr wrap="none">
            <a:spAutoFit/>
          </a:bodyPr>
          <a:lstStyle/>
          <a:p>
            <a:r>
              <a:rPr lang="zh-CN" altLang="en-US" sz="4400" b="1" dirty="0" smtClean="0">
                <a:solidFill>
                  <a:srgbClr val="17695D"/>
                </a:solidFill>
                <a:latin typeface="微软雅黑" pitchFamily="34" charset="-122"/>
                <a:ea typeface="微软雅黑" pitchFamily="34" charset="-122"/>
              </a:rPr>
              <a:t>商业市场及商业购买者行为</a:t>
            </a:r>
            <a:endParaRPr lang="zh-CN" altLang="en-US" sz="44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98372"/>
            <a:ext cx="1736473"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商业市场</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99302" y="3199217"/>
            <a:ext cx="261607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商业购买者行为</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商业</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市场</a:t>
            </a:r>
            <a:endParaRPr lang="zh-CN" altLang="en-US" sz="3200" dirty="0">
              <a:solidFill>
                <a:srgbClr val="F8F8F8"/>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980759" y="2022378"/>
            <a:ext cx="637833" cy="637833"/>
            <a:chOff x="2505666" y="1765071"/>
            <a:chExt cx="864096" cy="864096"/>
          </a:xfrm>
        </p:grpSpPr>
        <p:sp>
          <p:nvSpPr>
            <p:cNvPr id="43" name="椭圆 42"/>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4"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103302" y="3112943"/>
            <a:ext cx="637833" cy="637833"/>
            <a:chOff x="3405766" y="2600174"/>
            <a:chExt cx="864096" cy="864096"/>
          </a:xfrm>
        </p:grpSpPr>
        <p:sp>
          <p:nvSpPr>
            <p:cNvPr id="46" name="椭圆 45"/>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7"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6792314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Scale>
                                      <p:cBhvr>
                                        <p:cTn id="18"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2"/>
                                        </p:tgtEl>
                                        <p:attrNameLst>
                                          <p:attrName>ppt_x</p:attrName>
                                          <p:attrName>ppt_y</p:attrName>
                                        </p:attrNameLst>
                                      </p:cBhvr>
                                    </p:animMotion>
                                    <p:animEffect transition="in" filter="fade">
                                      <p:cBhvr>
                                        <p:cTn id="20" dur="1000"/>
                                        <p:tgtEl>
                                          <p:spTgt spid="42"/>
                                        </p:tgtEl>
                                      </p:cBhvr>
                                    </p:animEffect>
                                  </p:childTnLst>
                                </p:cTn>
                              </p:par>
                              <p:par>
                                <p:cTn id="21" presetID="52" presetClass="entr" presetSubtype="0" fill="hold" nodeType="withEffect">
                                  <p:stCondLst>
                                    <p:cond delay="200"/>
                                  </p:stCondLst>
                                  <p:childTnLst>
                                    <p:set>
                                      <p:cBhvr>
                                        <p:cTn id="22" dur="1" fill="hold">
                                          <p:stCondLst>
                                            <p:cond delay="0"/>
                                          </p:stCondLst>
                                        </p:cTn>
                                        <p:tgtEl>
                                          <p:spTgt spid="45"/>
                                        </p:tgtEl>
                                        <p:attrNameLst>
                                          <p:attrName>style.visibility</p:attrName>
                                        </p:attrNameLst>
                                      </p:cBhvr>
                                      <p:to>
                                        <p:strVal val="visible"/>
                                      </p:to>
                                    </p:set>
                                    <p:animScale>
                                      <p:cBhvr>
                                        <p:cTn id="23"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5"/>
                                        </p:tgtEl>
                                        <p:attrNameLst>
                                          <p:attrName>ppt_x</p:attrName>
                                          <p:attrName>ppt_y</p:attrName>
                                        </p:attrNameLst>
                                      </p:cBhvr>
                                    </p:animMotion>
                                    <p:animEffect transition="in" filter="fade">
                                      <p:cBhvr>
                                        <p:cTn id="25" dur="1000"/>
                                        <p:tgtEl>
                                          <p:spTgt spid="45"/>
                                        </p:tgtEl>
                                      </p:cBhvr>
                                    </p:animEffect>
                                  </p:childTnLst>
                                </p:cTn>
                              </p:par>
                            </p:childTnLst>
                          </p:cTn>
                        </p:par>
                        <p:par>
                          <p:cTn id="26" fill="hold">
                            <p:stCondLst>
                              <p:cond delay="1700"/>
                            </p:stCondLst>
                            <p:childTnLst>
                              <p:par>
                                <p:cTn id="27" presetID="2" presetClass="entr" presetSubtype="6"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childTnLst>
                          </p:cTn>
                        </p:par>
                        <p:par>
                          <p:cTn id="31" fill="hold">
                            <p:stCondLst>
                              <p:cond delay="2200"/>
                            </p:stCondLst>
                            <p:childTnLst>
                              <p:par>
                                <p:cTn id="32" presetID="2"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1+#ppt_w/2"/>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4154983"/>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七</a:t>
            </a:r>
            <a:r>
              <a:rPr lang="en-US" altLang="zh-CN" sz="2000" dirty="0">
                <a:latin typeface="华文黑体"/>
                <a:ea typeface="华文黑体"/>
              </a:rPr>
              <a:t>)</a:t>
            </a:r>
            <a:r>
              <a:rPr lang="zh-CN" altLang="en-US" sz="2000" dirty="0">
                <a:latin typeface="华文黑体"/>
                <a:ea typeface="华文黑体"/>
              </a:rPr>
              <a:t>订货常规细则</a:t>
            </a:r>
          </a:p>
          <a:p>
            <a:pPr indent="541338"/>
            <a:r>
              <a:rPr lang="zh-CN" altLang="en-US" sz="2000" dirty="0">
                <a:latin typeface="华文黑体"/>
                <a:ea typeface="华文黑体"/>
              </a:rPr>
              <a:t>购买者在这一阶段需要准备一份订货常规细则</a:t>
            </a:r>
            <a:r>
              <a:rPr lang="en-US" altLang="zh-CN" sz="2000" dirty="0">
                <a:latin typeface="华文黑体"/>
                <a:ea typeface="华文黑体"/>
              </a:rPr>
              <a:t>.</a:t>
            </a:r>
            <a:r>
              <a:rPr lang="zh-CN" altLang="en-US" sz="2000" dirty="0">
                <a:latin typeface="华文黑体"/>
                <a:ea typeface="华文黑体"/>
              </a:rPr>
              <a:t>它包括与选定的一个或几个供应</a:t>
            </a:r>
            <a:r>
              <a:rPr lang="zh-CN" altLang="en-US" sz="2000" dirty="0" smtClean="0">
                <a:latin typeface="华文黑体"/>
                <a:ea typeface="华文黑体"/>
              </a:rPr>
              <a:t>商的</a:t>
            </a:r>
            <a:r>
              <a:rPr lang="zh-CN" altLang="en-US" sz="2000" dirty="0">
                <a:latin typeface="华文黑体"/>
                <a:ea typeface="华文黑体"/>
              </a:rPr>
              <a:t>订单</a:t>
            </a:r>
            <a:r>
              <a:rPr lang="en-US" altLang="zh-CN" sz="2000" dirty="0">
                <a:latin typeface="华文黑体"/>
                <a:ea typeface="华文黑体"/>
              </a:rPr>
              <a:t>,</a:t>
            </a:r>
            <a:r>
              <a:rPr lang="zh-CN" altLang="en-US" sz="2000" dirty="0">
                <a:latin typeface="华文黑体"/>
                <a:ea typeface="华文黑体"/>
              </a:rPr>
              <a:t>以及列明有关事项和技术规格、所需数量、期望交货时间、退货条件以及担保等</a:t>
            </a:r>
            <a:r>
              <a:rPr lang="en-US" altLang="zh-CN" sz="2000" dirty="0">
                <a:latin typeface="华文黑体"/>
                <a:ea typeface="华文黑体"/>
              </a:rPr>
              <a:t>.</a:t>
            </a:r>
            <a:r>
              <a:rPr lang="zh-CN" altLang="en-US" sz="2000" dirty="0" smtClean="0">
                <a:latin typeface="华文黑体"/>
                <a:ea typeface="华文黑体"/>
              </a:rPr>
              <a:t>如果是购买用于维护</a:t>
            </a:r>
            <a:r>
              <a:rPr lang="zh-CN" altLang="en-US" sz="2000" dirty="0">
                <a:latin typeface="华文黑体"/>
                <a:ea typeface="华文黑体"/>
              </a:rPr>
              <a:t>、修理及运营的产品</a:t>
            </a:r>
            <a:r>
              <a:rPr lang="en-US" altLang="zh-CN" sz="2000" dirty="0">
                <a:latin typeface="华文黑体"/>
                <a:ea typeface="华文黑体"/>
              </a:rPr>
              <a:t>,</a:t>
            </a:r>
            <a:r>
              <a:rPr lang="zh-CN" altLang="en-US" sz="2000" dirty="0">
                <a:latin typeface="华文黑体"/>
                <a:ea typeface="华文黑体"/>
              </a:rPr>
              <a:t>购买者最好使用一揽子合同而不是每次临时订货</a:t>
            </a:r>
            <a:r>
              <a:rPr lang="en-US" altLang="zh-CN" sz="2000" dirty="0">
                <a:latin typeface="华文黑体"/>
                <a:ea typeface="华文黑体"/>
              </a:rPr>
              <a:t>.</a:t>
            </a:r>
            <a:r>
              <a:rPr lang="zh-CN" altLang="en-US" sz="2000" dirty="0" smtClean="0">
                <a:latin typeface="华文黑体"/>
                <a:ea typeface="华文黑体"/>
              </a:rPr>
              <a:t>一揽子合同是一种长期的</a:t>
            </a:r>
            <a:r>
              <a:rPr lang="zh-CN" altLang="en-US" sz="2000" dirty="0">
                <a:latin typeface="华文黑体"/>
                <a:ea typeface="华文黑体"/>
              </a:rPr>
              <a:t>合作</a:t>
            </a:r>
            <a:r>
              <a:rPr lang="en-US" altLang="zh-CN" sz="2000" dirty="0">
                <a:latin typeface="华文黑体"/>
                <a:ea typeface="华文黑体"/>
              </a:rPr>
              <a:t>,</a:t>
            </a:r>
            <a:r>
              <a:rPr lang="zh-CN" altLang="en-US" sz="2000" dirty="0">
                <a:latin typeface="华文黑体"/>
                <a:ea typeface="华文黑体"/>
              </a:rPr>
              <a:t>供应商允诺在一段时间内以固定的价格向购买</a:t>
            </a:r>
            <a:r>
              <a:rPr lang="zh-CN" altLang="en-US" sz="2000" dirty="0" smtClean="0">
                <a:latin typeface="华文黑体"/>
                <a:ea typeface="华文黑体"/>
              </a:rPr>
              <a:t>者不断提供其所需</a:t>
            </a:r>
            <a:r>
              <a:rPr lang="zh-CN" altLang="en-US" sz="2000" dirty="0">
                <a:latin typeface="华文黑体"/>
                <a:ea typeface="华文黑体"/>
              </a:rPr>
              <a:t>的产品</a:t>
            </a:r>
            <a:r>
              <a:rPr lang="en-US" altLang="zh-CN" sz="2000" dirty="0">
                <a:latin typeface="华文黑体"/>
                <a:ea typeface="华文黑体"/>
              </a:rPr>
              <a:t>.</a:t>
            </a:r>
            <a:r>
              <a:rPr lang="zh-CN" altLang="en-US" sz="2000" dirty="0">
                <a:latin typeface="华文黑体"/>
                <a:ea typeface="华文黑体"/>
              </a:rPr>
              <a:t>卖方持有货物</a:t>
            </a:r>
            <a:r>
              <a:rPr lang="en-US" altLang="zh-CN" sz="2000" dirty="0">
                <a:latin typeface="华文黑体"/>
                <a:ea typeface="华文黑体"/>
              </a:rPr>
              <a:t>,</a:t>
            </a:r>
            <a:r>
              <a:rPr lang="zh-CN" altLang="en-US" sz="2000" dirty="0">
                <a:latin typeface="华文黑体"/>
                <a:ea typeface="华文黑体"/>
              </a:rPr>
              <a:t>当购买者需要货物时</a:t>
            </a:r>
            <a:r>
              <a:rPr lang="zh-CN" altLang="en-US" sz="2000" dirty="0" smtClean="0">
                <a:latin typeface="华文黑体"/>
                <a:ea typeface="华文黑体"/>
              </a:rPr>
              <a:t>他的计算机就会自动地打一份订单给卖方</a:t>
            </a:r>
            <a:r>
              <a:rPr lang="en-US" altLang="zh-CN" sz="2000" dirty="0">
                <a:latin typeface="华文黑体"/>
                <a:ea typeface="华文黑体"/>
              </a:rPr>
              <a:t>.</a:t>
            </a:r>
            <a:r>
              <a:rPr lang="zh-CN" altLang="en-US" sz="2000" dirty="0">
                <a:latin typeface="华文黑体"/>
                <a:ea typeface="华文黑体"/>
              </a:rPr>
              <a:t>一揽子合同节省了重复购买时的大笔谈判费用</a:t>
            </a:r>
            <a:r>
              <a:rPr lang="en-US" altLang="zh-CN" sz="2000" dirty="0">
                <a:latin typeface="华文黑体"/>
                <a:ea typeface="华文黑体"/>
              </a:rPr>
              <a:t>.</a:t>
            </a:r>
            <a:r>
              <a:rPr lang="zh-CN" altLang="en-US" sz="2000" dirty="0">
                <a:latin typeface="华文黑体"/>
                <a:ea typeface="华文黑体"/>
              </a:rPr>
              <a:t>它还使购买</a:t>
            </a:r>
            <a:r>
              <a:rPr lang="zh-CN" altLang="en-US" sz="2000" dirty="0" smtClean="0">
                <a:latin typeface="华文黑体"/>
                <a:ea typeface="华文黑体"/>
              </a:rPr>
              <a:t>者可以经常小批量地订货</a:t>
            </a:r>
            <a:r>
              <a:rPr lang="en-US" altLang="zh-CN" sz="2000" dirty="0">
                <a:latin typeface="华文黑体"/>
                <a:ea typeface="华文黑体"/>
              </a:rPr>
              <a:t>,</a:t>
            </a:r>
            <a:r>
              <a:rPr lang="zh-CN" altLang="en-US" sz="2000" dirty="0">
                <a:latin typeface="华文黑体"/>
                <a:ea typeface="华文黑体"/>
              </a:rPr>
              <a:t>降低存货水平</a:t>
            </a:r>
            <a:r>
              <a:rPr lang="en-US" altLang="zh-CN" sz="2000" dirty="0">
                <a:latin typeface="华文黑体"/>
                <a:ea typeface="华文黑体"/>
              </a:rPr>
              <a:t>,</a:t>
            </a:r>
            <a:r>
              <a:rPr lang="zh-CN" altLang="en-US" sz="2000" dirty="0">
                <a:latin typeface="华文黑体"/>
                <a:ea typeface="华文黑体"/>
              </a:rPr>
              <a:t>节省存储费用</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16421165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2" y="628911"/>
            <a:ext cx="8534401" cy="2616101"/>
          </a:xfrm>
          <a:prstGeom prst="rect">
            <a:avLst/>
          </a:prstGeom>
          <a:noFill/>
        </p:spPr>
        <p:txBody>
          <a:bodyPr wrap="square" rtlCol="0">
            <a:spAutoFit/>
          </a:bodyPr>
          <a:lstStyle/>
          <a:p>
            <a:r>
              <a:rPr lang="zh-CN" altLang="en-US" sz="2400" dirty="0" smtClean="0">
                <a:latin typeface="华文黑体"/>
                <a:ea typeface="华文黑体"/>
              </a:rPr>
              <a:t>四、商业购买过程</a:t>
            </a:r>
            <a:endParaRPr lang="en-US" altLang="zh-CN" sz="2400" dirty="0" smtClean="0">
              <a:latin typeface="华文黑体"/>
              <a:ea typeface="华文黑体"/>
            </a:endParaRPr>
          </a:p>
          <a:p>
            <a:pPr indent="541338"/>
            <a:r>
              <a:rPr lang="zh-CN" altLang="en-US" sz="2000" dirty="0">
                <a:latin typeface="华文黑体"/>
                <a:ea typeface="华文黑体"/>
              </a:rPr>
              <a:t>商业购买过程可分为八个阶段</a:t>
            </a:r>
            <a:r>
              <a:rPr lang="en-US" altLang="zh-CN" sz="2000" dirty="0">
                <a:latin typeface="华文黑体"/>
                <a:ea typeface="华文黑体"/>
              </a:rPr>
              <a:t>,</a:t>
            </a:r>
            <a:r>
              <a:rPr lang="zh-CN" altLang="en-US" sz="2000" dirty="0">
                <a:latin typeface="华文黑体"/>
                <a:ea typeface="华文黑体"/>
              </a:rPr>
              <a:t>面临新任务的购买者往往需要经历购买过</a:t>
            </a:r>
            <a:r>
              <a:rPr lang="zh-CN" altLang="en-US" sz="2000" dirty="0" smtClean="0">
                <a:latin typeface="华文黑体"/>
                <a:ea typeface="华文黑体"/>
              </a:rPr>
              <a:t>程的全部阶段</a:t>
            </a:r>
            <a:r>
              <a:rPr lang="en-US" altLang="zh-CN" sz="2000" dirty="0">
                <a:latin typeface="华文黑体"/>
                <a:ea typeface="华文黑体"/>
              </a:rPr>
              <a:t>.</a:t>
            </a:r>
            <a:r>
              <a:rPr lang="zh-CN" altLang="en-US" sz="2000" dirty="0">
                <a:latin typeface="华文黑体"/>
                <a:ea typeface="华文黑体"/>
              </a:rPr>
              <a:t>进行调整后或直接重复购买的购买者可能会省略其中几个阶段</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八</a:t>
            </a:r>
            <a:r>
              <a:rPr lang="en-US" altLang="zh-CN" sz="2000" dirty="0">
                <a:latin typeface="华文黑体"/>
                <a:ea typeface="华文黑体"/>
              </a:rPr>
              <a:t>)</a:t>
            </a:r>
            <a:r>
              <a:rPr lang="zh-CN" altLang="en-US" sz="2000" dirty="0">
                <a:latin typeface="华文黑体"/>
                <a:ea typeface="华文黑体"/>
              </a:rPr>
              <a:t>表现回顾</a:t>
            </a:r>
          </a:p>
          <a:p>
            <a:pPr indent="541338"/>
            <a:r>
              <a:rPr lang="zh-CN" altLang="en-US" sz="2000" dirty="0">
                <a:latin typeface="华文黑体"/>
                <a:ea typeface="华文黑体"/>
              </a:rPr>
              <a:t>在这一阶段</a:t>
            </a:r>
            <a:r>
              <a:rPr lang="en-US" altLang="zh-CN" sz="2000" dirty="0">
                <a:latin typeface="华文黑体"/>
                <a:ea typeface="华文黑体"/>
              </a:rPr>
              <a:t>,</a:t>
            </a:r>
            <a:r>
              <a:rPr lang="zh-CN" altLang="en-US" sz="2000" dirty="0">
                <a:latin typeface="华文黑体"/>
                <a:ea typeface="华文黑体"/>
              </a:rPr>
              <a:t>购买者回顾供应商的表现</a:t>
            </a:r>
            <a:r>
              <a:rPr lang="en-US" altLang="zh-CN" sz="2000" dirty="0">
                <a:latin typeface="华文黑体"/>
                <a:ea typeface="华文黑体"/>
              </a:rPr>
              <a:t>.</a:t>
            </a:r>
            <a:r>
              <a:rPr lang="zh-CN" altLang="en-US" sz="2000" dirty="0">
                <a:latin typeface="华文黑体"/>
                <a:ea typeface="华文黑体"/>
              </a:rPr>
              <a:t>购买者可能会与用户联系并让他们评价满</a:t>
            </a:r>
            <a:r>
              <a:rPr lang="zh-CN" altLang="en-US" sz="2000" dirty="0" smtClean="0">
                <a:latin typeface="华文黑体"/>
                <a:ea typeface="华文黑体"/>
              </a:rPr>
              <a:t>意程度</a:t>
            </a:r>
            <a:r>
              <a:rPr lang="en-US" altLang="zh-CN" sz="2000" dirty="0">
                <a:latin typeface="华文黑体"/>
                <a:ea typeface="华文黑体"/>
              </a:rPr>
              <a:t>.</a:t>
            </a:r>
            <a:r>
              <a:rPr lang="zh-CN" altLang="en-US" sz="2000" dirty="0">
                <a:latin typeface="华文黑体"/>
                <a:ea typeface="华文黑体"/>
              </a:rPr>
              <a:t>表现回顾会使购买者继续、调整或取消现在的合同</a:t>
            </a:r>
            <a:r>
              <a:rPr lang="en-US" altLang="zh-CN" sz="2000" dirty="0">
                <a:latin typeface="华文黑体"/>
                <a:ea typeface="华文黑体"/>
              </a:rPr>
              <a:t>.</a:t>
            </a:r>
            <a:r>
              <a:rPr lang="zh-CN" altLang="en-US" sz="2000" dirty="0">
                <a:latin typeface="华文黑体"/>
                <a:ea typeface="华文黑体"/>
              </a:rPr>
              <a:t>销售者应该对购买者监</a:t>
            </a:r>
            <a:r>
              <a:rPr lang="zh-CN" altLang="en-US" sz="2000" dirty="0" smtClean="0">
                <a:latin typeface="华文黑体"/>
                <a:ea typeface="华文黑体"/>
              </a:rPr>
              <a:t>控的因素进行监</a:t>
            </a:r>
            <a:r>
              <a:rPr lang="zh-CN" altLang="en-US" sz="2000" dirty="0">
                <a:latin typeface="华文黑体"/>
                <a:ea typeface="华文黑体"/>
              </a:rPr>
              <a:t>控</a:t>
            </a:r>
            <a:r>
              <a:rPr lang="en-US" altLang="zh-CN" sz="2000" dirty="0">
                <a:latin typeface="华文黑体"/>
                <a:ea typeface="华文黑体"/>
              </a:rPr>
              <a:t>,</a:t>
            </a:r>
            <a:r>
              <a:rPr lang="zh-CN" altLang="en-US" sz="2000" dirty="0">
                <a:latin typeface="华文黑体"/>
                <a:ea typeface="华文黑体"/>
              </a:rPr>
              <a:t>以保证自己能让别人满意</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30296458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25836" y="1986009"/>
            <a:ext cx="1941557"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商业市场</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292035298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89467" y="628911"/>
            <a:ext cx="8348133" cy="4524315"/>
          </a:xfrm>
          <a:prstGeom prst="rect">
            <a:avLst/>
          </a:prstGeom>
          <a:noFill/>
        </p:spPr>
        <p:txBody>
          <a:bodyPr wrap="square" rtlCol="0">
            <a:spAutoFit/>
          </a:bodyPr>
          <a:lstStyle/>
          <a:p>
            <a:pPr indent="711200"/>
            <a:r>
              <a:rPr lang="zh-CN" altLang="en-US" sz="2400" dirty="0">
                <a:latin typeface="华文黑体"/>
                <a:ea typeface="华文黑体"/>
              </a:rPr>
              <a:t>商业市场包括为生产出售、转租或提供给他人的别的产品和服务而购买产品和服务</a:t>
            </a:r>
            <a:r>
              <a:rPr lang="zh-CN" altLang="en-US" sz="2400" dirty="0" smtClean="0">
                <a:latin typeface="华文黑体"/>
                <a:ea typeface="华文黑体"/>
              </a:rPr>
              <a:t>的所有机构</a:t>
            </a:r>
            <a:r>
              <a:rPr lang="en-US" altLang="zh-CN" sz="2400" dirty="0">
                <a:latin typeface="华文黑体"/>
                <a:ea typeface="华文黑体"/>
              </a:rPr>
              <a:t>,</a:t>
            </a:r>
            <a:r>
              <a:rPr lang="zh-CN" altLang="en-US" sz="2400" dirty="0">
                <a:latin typeface="华文黑体"/>
                <a:ea typeface="华文黑体"/>
              </a:rPr>
              <a:t>还包括以盈利为目的购买货物以供再出售或租赁的零售和批发企业</a:t>
            </a:r>
            <a:r>
              <a:rPr lang="en-US" altLang="zh-CN" sz="2400" dirty="0">
                <a:latin typeface="华文黑体"/>
                <a:ea typeface="华文黑体"/>
              </a:rPr>
              <a:t>.</a:t>
            </a:r>
            <a:r>
              <a:rPr lang="zh-CN" altLang="en-US" sz="2400" dirty="0">
                <a:latin typeface="华文黑体"/>
                <a:ea typeface="华文黑体"/>
              </a:rPr>
              <a:t>同时</a:t>
            </a:r>
            <a:r>
              <a:rPr lang="en-US" altLang="zh-CN" sz="2400" dirty="0">
                <a:latin typeface="华文黑体"/>
                <a:ea typeface="华文黑体"/>
              </a:rPr>
              <a:t>,</a:t>
            </a:r>
            <a:r>
              <a:rPr lang="zh-CN" altLang="en-US" sz="2400" dirty="0" smtClean="0">
                <a:latin typeface="华文黑体"/>
                <a:ea typeface="华文黑体"/>
              </a:rPr>
              <a:t>从更宽泛</a:t>
            </a:r>
            <a:r>
              <a:rPr lang="zh-CN" altLang="en-US" sz="2400" dirty="0">
                <a:latin typeface="华文黑体"/>
                <a:ea typeface="华文黑体"/>
              </a:rPr>
              <a:t>的角度来讲</a:t>
            </a:r>
            <a:r>
              <a:rPr lang="en-US" altLang="zh-CN" sz="2400" dirty="0">
                <a:latin typeface="华文黑体"/>
                <a:ea typeface="华文黑体"/>
              </a:rPr>
              <a:t>,</a:t>
            </a:r>
            <a:r>
              <a:rPr lang="zh-CN" altLang="en-US" sz="2400" dirty="0">
                <a:latin typeface="华文黑体"/>
                <a:ea typeface="华文黑体"/>
              </a:rPr>
              <a:t>商业市场也包括事业单位和政府机构的购买</a:t>
            </a:r>
            <a:r>
              <a:rPr lang="en-US" altLang="zh-CN" sz="2400" dirty="0">
                <a:latin typeface="华文黑体"/>
                <a:ea typeface="华文黑体"/>
              </a:rPr>
              <a:t>.</a:t>
            </a:r>
            <a:r>
              <a:rPr lang="zh-CN" altLang="en-US" sz="2400" dirty="0">
                <a:latin typeface="华文黑体"/>
                <a:ea typeface="华文黑体"/>
              </a:rPr>
              <a:t>简而言之</a:t>
            </a:r>
            <a:r>
              <a:rPr lang="en-US" altLang="zh-CN" sz="2400" dirty="0">
                <a:latin typeface="华文黑体"/>
                <a:ea typeface="华文黑体"/>
              </a:rPr>
              <a:t>,</a:t>
            </a:r>
            <a:r>
              <a:rPr lang="zh-CN" altLang="en-US" sz="2400" dirty="0">
                <a:latin typeface="华文黑体"/>
                <a:ea typeface="华文黑体"/>
              </a:rPr>
              <a:t>公司、单位、</a:t>
            </a:r>
            <a:r>
              <a:rPr lang="zh-CN" altLang="en-US" sz="2400" dirty="0" smtClean="0">
                <a:latin typeface="华文黑体"/>
                <a:ea typeface="华文黑体"/>
              </a:rPr>
              <a:t>政府的</a:t>
            </a:r>
            <a:r>
              <a:rPr lang="en-US" altLang="zh-CN" sz="2400" dirty="0">
                <a:latin typeface="华文黑体"/>
                <a:ea typeface="华文黑体"/>
              </a:rPr>
              <a:t>(</a:t>
            </a:r>
            <a:r>
              <a:rPr lang="zh-CN" altLang="en-US" sz="2400" dirty="0">
                <a:latin typeface="华文黑体"/>
                <a:ea typeface="华文黑体"/>
              </a:rPr>
              <a:t>非个人、非家庭的</a:t>
            </a:r>
            <a:r>
              <a:rPr lang="en-US" altLang="zh-CN" sz="2400" dirty="0">
                <a:latin typeface="华文黑体"/>
                <a:ea typeface="华文黑体"/>
              </a:rPr>
              <a:t>)</a:t>
            </a:r>
            <a:r>
              <a:rPr lang="zh-CN" altLang="en-US" sz="2400" dirty="0">
                <a:latin typeface="华文黑体"/>
                <a:ea typeface="华文黑体"/>
              </a:rPr>
              <a:t>购买行为就叫作商业市场</a:t>
            </a:r>
            <a:r>
              <a:rPr lang="en-US" altLang="zh-CN" sz="2400" dirty="0">
                <a:latin typeface="华文黑体"/>
                <a:ea typeface="华文黑体"/>
              </a:rPr>
              <a:t>.</a:t>
            </a:r>
            <a:r>
              <a:rPr lang="zh-CN" altLang="en-US" sz="2400" dirty="0">
                <a:latin typeface="华文黑体"/>
                <a:ea typeface="华文黑体"/>
              </a:rPr>
              <a:t>在商业购买过程中</a:t>
            </a:r>
            <a:r>
              <a:rPr lang="en-US" altLang="zh-CN" sz="2400" dirty="0">
                <a:latin typeface="华文黑体"/>
                <a:ea typeface="华文黑体"/>
              </a:rPr>
              <a:t>,</a:t>
            </a:r>
            <a:r>
              <a:rPr lang="zh-CN" altLang="en-US" sz="2400" dirty="0">
                <a:latin typeface="华文黑体"/>
                <a:ea typeface="华文黑体"/>
              </a:rPr>
              <a:t>商业购买者决</a:t>
            </a:r>
            <a:r>
              <a:rPr lang="zh-CN" altLang="en-US" sz="2400" dirty="0" smtClean="0">
                <a:latin typeface="华文黑体"/>
                <a:ea typeface="华文黑体"/>
              </a:rPr>
              <a:t>定本机构需要购买哪些产品和服务</a:t>
            </a:r>
            <a:r>
              <a:rPr lang="en-US" altLang="zh-CN" sz="2400" dirty="0">
                <a:latin typeface="华文黑体"/>
                <a:ea typeface="华文黑体"/>
              </a:rPr>
              <a:t>,</a:t>
            </a:r>
            <a:r>
              <a:rPr lang="zh-CN" altLang="en-US" sz="2400" dirty="0">
                <a:latin typeface="华文黑体"/>
                <a:ea typeface="华文黑体"/>
              </a:rPr>
              <a:t>然后再从可供选择的供应商及品牌中寻找、评估和选择所</a:t>
            </a:r>
            <a:r>
              <a:rPr lang="zh-CN" altLang="en-US" sz="2400" dirty="0" smtClean="0">
                <a:latin typeface="华文黑体"/>
                <a:ea typeface="华文黑体"/>
              </a:rPr>
              <a:t>需要的产品和服务</a:t>
            </a:r>
            <a:r>
              <a:rPr lang="en-US" altLang="zh-CN" sz="2400" dirty="0">
                <a:latin typeface="华文黑体"/>
                <a:ea typeface="华文黑体"/>
              </a:rPr>
              <a:t>.</a:t>
            </a:r>
            <a:r>
              <a:rPr lang="zh-CN" altLang="en-US" sz="2400" dirty="0">
                <a:latin typeface="华文黑体"/>
                <a:ea typeface="华文黑体"/>
              </a:rPr>
              <a:t>与其他机构做生意的公司必须尽力去理解商业市场和商业购买者行为</a:t>
            </a:r>
            <a:r>
              <a:rPr lang="en-US" altLang="zh-CN" sz="2400" dirty="0" smtClean="0">
                <a:latin typeface="华文黑体"/>
                <a:ea typeface="华文黑体"/>
              </a:rPr>
              <a:t>.</a:t>
            </a:r>
          </a:p>
          <a:p>
            <a:pPr indent="711200"/>
            <a:r>
              <a:rPr lang="zh-CN" altLang="en-US" sz="2400" dirty="0" smtClean="0">
                <a:latin typeface="华文黑体"/>
                <a:ea typeface="华文黑体"/>
              </a:rPr>
              <a:t>商业</a:t>
            </a:r>
            <a:r>
              <a:rPr lang="zh-CN" altLang="en-US" sz="2400" dirty="0">
                <a:latin typeface="华文黑体"/>
                <a:ea typeface="华文黑体"/>
              </a:rPr>
              <a:t>市场有它自己的特征</a:t>
            </a:r>
            <a:r>
              <a:rPr lang="en-US" altLang="zh-CN" sz="2400" dirty="0">
                <a:latin typeface="华文黑体"/>
                <a:ea typeface="华文黑体"/>
              </a:rPr>
              <a:t>.</a:t>
            </a:r>
            <a:r>
              <a:rPr lang="zh-CN" altLang="en-US" sz="2400" dirty="0">
                <a:latin typeface="华文黑体"/>
                <a:ea typeface="华文黑体"/>
              </a:rPr>
              <a:t>在某些方面</a:t>
            </a:r>
            <a:r>
              <a:rPr lang="en-US" altLang="zh-CN" sz="2400" dirty="0">
                <a:latin typeface="华文黑体"/>
                <a:ea typeface="华文黑体"/>
              </a:rPr>
              <a:t>,</a:t>
            </a:r>
            <a:r>
              <a:rPr lang="zh-CN" altLang="en-US" sz="2400" dirty="0">
                <a:latin typeface="华文黑体"/>
                <a:ea typeface="华文黑体"/>
              </a:rPr>
              <a:t>商业市场与消费市场相类似</a:t>
            </a:r>
            <a:r>
              <a:rPr lang="en-US" altLang="zh-CN" sz="2400" dirty="0">
                <a:latin typeface="华文黑体"/>
                <a:ea typeface="华文黑体"/>
              </a:rPr>
              <a:t>,</a:t>
            </a:r>
            <a:r>
              <a:rPr lang="zh-CN" altLang="en-US" sz="2400" dirty="0">
                <a:latin typeface="华文黑体"/>
                <a:ea typeface="华文黑体"/>
              </a:rPr>
              <a:t>两个市场</a:t>
            </a:r>
            <a:r>
              <a:rPr lang="zh-CN" altLang="en-US" sz="2400" dirty="0" smtClean="0">
                <a:latin typeface="华文黑体"/>
                <a:ea typeface="华文黑体"/>
              </a:rPr>
              <a:t>都有承担购买</a:t>
            </a:r>
            <a:r>
              <a:rPr lang="zh-CN" altLang="en-US" sz="2400" dirty="0">
                <a:latin typeface="华文黑体"/>
                <a:ea typeface="华文黑体"/>
              </a:rPr>
              <a:t>角色的人</a:t>
            </a:r>
            <a:r>
              <a:rPr lang="en-US" altLang="zh-CN" sz="2400" dirty="0">
                <a:latin typeface="华文黑体"/>
                <a:ea typeface="华文黑体"/>
              </a:rPr>
              <a:t>,</a:t>
            </a:r>
            <a:r>
              <a:rPr lang="zh-CN" altLang="en-US" sz="2400" dirty="0">
                <a:latin typeface="华文黑体"/>
                <a:ea typeface="华文黑体"/>
              </a:rPr>
              <a:t>并制订购买决策以满足需要</a:t>
            </a:r>
            <a:r>
              <a:rPr lang="en-US" altLang="zh-CN" sz="2400" dirty="0">
                <a:latin typeface="华文黑体"/>
                <a:ea typeface="华文黑体"/>
              </a:rPr>
              <a:t>.</a:t>
            </a:r>
            <a:endParaRPr lang="zh-CN" altLang="en-US" sz="2400" dirty="0">
              <a:latin typeface="华文黑体"/>
              <a:ea typeface="华文黑体"/>
            </a:endParaRPr>
          </a:p>
        </p:txBody>
      </p:sp>
    </p:spTree>
    <p:extLst>
      <p:ext uri="{BB962C8B-B14F-4D97-AF65-F5344CB8AC3E}">
        <p14:creationId xmlns:p14="http://schemas.microsoft.com/office/powerpoint/2010/main" val="339633123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pic>
        <p:nvPicPr>
          <p:cNvPr id="2" name="图片 1" descr="屏幕快照 2017-12-13 下午3.32.35.png"/>
          <p:cNvPicPr>
            <a:picLocks noChangeAspect="1"/>
          </p:cNvPicPr>
          <p:nvPr/>
        </p:nvPicPr>
        <p:blipFill rotWithShape="1">
          <a:blip r:embed="rId4">
            <a:extLst>
              <a:ext uri="{28A0092B-C50C-407E-A947-70E740481C1C}">
                <a14:useLocalDpi xmlns:a14="http://schemas.microsoft.com/office/drawing/2010/main" val="0"/>
              </a:ext>
            </a:extLst>
          </a:blip>
          <a:srcRect l="27942" t="37092" r="22492" b="14682"/>
          <a:stretch/>
        </p:blipFill>
        <p:spPr>
          <a:xfrm>
            <a:off x="1557867" y="1354668"/>
            <a:ext cx="6265333" cy="3810000"/>
          </a:xfrm>
          <a:prstGeom prst="rect">
            <a:avLst/>
          </a:prstGeom>
        </p:spPr>
      </p:pic>
      <p:sp>
        <p:nvSpPr>
          <p:cNvPr id="5" name="文本框 4"/>
          <p:cNvSpPr txBox="1"/>
          <p:nvPr/>
        </p:nvSpPr>
        <p:spPr>
          <a:xfrm>
            <a:off x="524934" y="628911"/>
            <a:ext cx="8348133" cy="830997"/>
          </a:xfrm>
          <a:prstGeom prst="rect">
            <a:avLst/>
          </a:prstGeom>
          <a:noFill/>
        </p:spPr>
        <p:txBody>
          <a:bodyPr wrap="square" rtlCol="0">
            <a:spAutoFit/>
          </a:bodyPr>
          <a:lstStyle/>
          <a:p>
            <a:r>
              <a:rPr lang="zh-CN" altLang="en-US" sz="2400" dirty="0" smtClean="0">
                <a:latin typeface="华文黑体"/>
                <a:ea typeface="华文黑体"/>
              </a:rPr>
              <a:t>商业</a:t>
            </a:r>
            <a:r>
              <a:rPr lang="zh-CN" altLang="en-US" sz="2400" dirty="0">
                <a:latin typeface="华文黑体"/>
                <a:ea typeface="华文黑体"/>
              </a:rPr>
              <a:t>市场在许多方面又和消费</a:t>
            </a:r>
            <a:r>
              <a:rPr lang="zh-CN" altLang="en-US" sz="2400" dirty="0" smtClean="0">
                <a:latin typeface="华文黑体"/>
                <a:ea typeface="华文黑体"/>
              </a:rPr>
              <a:t>市场有区别</a:t>
            </a:r>
            <a:r>
              <a:rPr lang="en-US" altLang="zh-CN" sz="2400" dirty="0" smtClean="0">
                <a:latin typeface="华文黑体"/>
                <a:ea typeface="华文黑体"/>
              </a:rPr>
              <a:t>,</a:t>
            </a:r>
          </a:p>
          <a:p>
            <a:r>
              <a:rPr lang="zh-CN" altLang="en-US" sz="2400" dirty="0" smtClean="0">
                <a:latin typeface="华文黑体"/>
                <a:ea typeface="华文黑体"/>
              </a:rPr>
              <a:t>主要</a:t>
            </a:r>
            <a:r>
              <a:rPr lang="zh-CN" altLang="en-US" sz="2400" dirty="0">
                <a:latin typeface="华文黑体"/>
                <a:ea typeface="华文黑体"/>
              </a:rPr>
              <a:t>包括</a:t>
            </a:r>
            <a:r>
              <a:rPr lang="en-US" altLang="zh-CN" sz="2400" dirty="0">
                <a:latin typeface="华文黑体"/>
                <a:ea typeface="华文黑体"/>
              </a:rPr>
              <a:t>:</a:t>
            </a:r>
            <a:r>
              <a:rPr lang="zh-CN" altLang="en-US" sz="2400" dirty="0">
                <a:latin typeface="华文黑体"/>
                <a:ea typeface="华文黑体"/>
              </a:rPr>
              <a:t>市场结构和需求</a:t>
            </a:r>
          </a:p>
        </p:txBody>
      </p:sp>
    </p:spTree>
    <p:extLst>
      <p:ext uri="{BB962C8B-B14F-4D97-AF65-F5344CB8AC3E}">
        <p14:creationId xmlns:p14="http://schemas.microsoft.com/office/powerpoint/2010/main" val="164177709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730511"/>
            <a:ext cx="8415866" cy="3847207"/>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、市场结构和需求的特点</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包括较少但规模较大的买主</a:t>
            </a:r>
          </a:p>
          <a:p>
            <a:pPr indent="627063"/>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客户在地理位置上趋于集中</a:t>
            </a:r>
          </a:p>
          <a:p>
            <a:pPr indent="627063"/>
            <a:r>
              <a:rPr lang="zh-CN" altLang="en-US" sz="2000" dirty="0">
                <a:latin typeface="华文黑体"/>
                <a:ea typeface="华文黑体"/>
              </a:rPr>
              <a:t>商业购买客户会集中在一些产业比较集中的地方</a:t>
            </a:r>
            <a:r>
              <a:rPr lang="en-US" altLang="zh-CN" sz="2000" dirty="0" smtClean="0">
                <a:latin typeface="华文黑体"/>
                <a:ea typeface="华文黑体"/>
              </a:rPr>
              <a:t>.</a:t>
            </a:r>
          </a:p>
          <a:p>
            <a:pPr indent="627063"/>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商业买主的需求来自于最终消费者的需求</a:t>
            </a:r>
          </a:p>
          <a:p>
            <a:pPr indent="627063"/>
            <a:r>
              <a:rPr lang="en-US" altLang="zh-CN" sz="2000" dirty="0" smtClean="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需求缺乏弹性</a:t>
            </a:r>
          </a:p>
          <a:p>
            <a:pPr indent="627063"/>
            <a:r>
              <a:rPr lang="zh-CN" altLang="en-US" sz="2000" dirty="0">
                <a:latin typeface="华文黑体"/>
                <a:ea typeface="华文黑体"/>
              </a:rPr>
              <a:t>需求缺乏弹性即许多商业产品的总需求受价格变化的影响不大</a:t>
            </a:r>
            <a:r>
              <a:rPr lang="en-US" altLang="zh-CN" sz="2000" dirty="0">
                <a:latin typeface="华文黑体"/>
                <a:ea typeface="华文黑体"/>
              </a:rPr>
              <a:t>,</a:t>
            </a:r>
            <a:r>
              <a:rPr lang="zh-CN" altLang="en-US" sz="2000" dirty="0" smtClean="0">
                <a:latin typeface="华文黑体"/>
                <a:ea typeface="华文黑体"/>
              </a:rPr>
              <a:t>特别</a:t>
            </a:r>
            <a:endParaRPr lang="en-US" altLang="zh-CN" sz="2000" dirty="0" smtClean="0">
              <a:latin typeface="华文黑体"/>
              <a:ea typeface="华文黑体"/>
            </a:endParaRPr>
          </a:p>
          <a:p>
            <a:pPr indent="627063"/>
            <a:r>
              <a:rPr lang="zh-CN" altLang="en-US" sz="2000" dirty="0" smtClean="0">
                <a:latin typeface="华文黑体"/>
                <a:ea typeface="华文黑体"/>
              </a:rPr>
              <a:t>是</a:t>
            </a:r>
            <a:r>
              <a:rPr lang="zh-CN" altLang="en-US" sz="2000" dirty="0">
                <a:latin typeface="华文黑体"/>
                <a:ea typeface="华文黑体"/>
              </a:rPr>
              <a:t>在短期内</a:t>
            </a:r>
            <a:r>
              <a:rPr lang="en-US" altLang="zh-CN" sz="2000" dirty="0" smtClean="0">
                <a:latin typeface="华文黑体"/>
                <a:ea typeface="华文黑体"/>
              </a:rPr>
              <a:t>.</a:t>
            </a:r>
          </a:p>
          <a:p>
            <a:pPr indent="627063"/>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smtClean="0">
                <a:latin typeface="华文黑体"/>
                <a:ea typeface="华文黑体"/>
              </a:rPr>
              <a:t>五</a:t>
            </a:r>
            <a:r>
              <a:rPr lang="en-US" altLang="zh-CN" sz="2000" dirty="0" smtClean="0">
                <a:latin typeface="华文黑体"/>
                <a:ea typeface="华文黑体"/>
              </a:rPr>
              <a:t>)</a:t>
            </a:r>
            <a:r>
              <a:rPr lang="zh-CN" altLang="en-US" sz="2000" dirty="0" smtClean="0">
                <a:latin typeface="华文黑体"/>
                <a:ea typeface="华文黑体"/>
              </a:rPr>
              <a:t>需求变更剧烈、波动频繁</a:t>
            </a:r>
          </a:p>
          <a:p>
            <a:pPr indent="627063"/>
            <a:r>
              <a:rPr lang="zh-CN" altLang="en-US" sz="2000" dirty="0" smtClean="0">
                <a:latin typeface="华文黑体"/>
                <a:ea typeface="华文黑体"/>
              </a:rPr>
              <a:t>市场上</a:t>
            </a:r>
            <a:r>
              <a:rPr lang="en-US" altLang="zh-CN" sz="2000" dirty="0">
                <a:latin typeface="华文黑体"/>
                <a:ea typeface="华文黑体"/>
              </a:rPr>
              <a:t>,</a:t>
            </a:r>
            <a:r>
              <a:rPr lang="zh-CN" altLang="en-US" sz="2000" dirty="0">
                <a:latin typeface="华文黑体"/>
                <a:ea typeface="华文黑体"/>
              </a:rPr>
              <a:t>对许多商业产品和服务的需求与对消费品和服务的需求相比</a:t>
            </a:r>
            <a:r>
              <a:rPr lang="en-US" altLang="zh-CN" sz="2000" dirty="0" smtClean="0">
                <a:latin typeface="华文黑体"/>
                <a:ea typeface="华文黑体"/>
              </a:rPr>
              <a:t>,</a:t>
            </a:r>
          </a:p>
          <a:p>
            <a:pPr indent="627063"/>
            <a:r>
              <a:rPr lang="zh-CN" altLang="en-US" sz="2000" dirty="0" smtClean="0">
                <a:latin typeface="华文黑体"/>
                <a:ea typeface="华文黑体"/>
              </a:rPr>
              <a:t>前者变动</a:t>
            </a:r>
            <a:r>
              <a:rPr lang="zh-CN" altLang="en-US" sz="2000" dirty="0">
                <a:latin typeface="华文黑体"/>
                <a:ea typeface="华文黑体"/>
              </a:rPr>
              <a:t>更大</a:t>
            </a:r>
            <a:r>
              <a:rPr lang="en-US" altLang="zh-CN" sz="2000" dirty="0" smtClean="0">
                <a:latin typeface="华文黑体"/>
                <a:ea typeface="华文黑体"/>
              </a:rPr>
              <a:t>,</a:t>
            </a:r>
            <a:r>
              <a:rPr lang="zh-CN" altLang="en-US" sz="2000" dirty="0" smtClean="0">
                <a:latin typeface="华文黑体"/>
                <a:ea typeface="华文黑体"/>
              </a:rPr>
              <a:t>也</a:t>
            </a:r>
            <a:r>
              <a:rPr lang="zh-CN" altLang="en-US" sz="2000" dirty="0">
                <a:latin typeface="华文黑体"/>
                <a:ea typeface="华文黑体"/>
              </a:rPr>
              <a:t>更迅速</a:t>
            </a:r>
            <a:r>
              <a:rPr lang="en-US" altLang="zh-CN" sz="2000" dirty="0">
                <a:latin typeface="华文黑体"/>
                <a:ea typeface="华文黑体"/>
              </a:rPr>
              <a:t>.</a:t>
            </a:r>
            <a:r>
              <a:rPr lang="zh-CN" altLang="en-US" sz="2000" dirty="0">
                <a:latin typeface="华文黑体"/>
                <a:ea typeface="华文黑体"/>
              </a:rPr>
              <a:t>消费需求的微小变动可能会引起商业需</a:t>
            </a:r>
            <a:r>
              <a:rPr lang="zh-CN" altLang="en-US" sz="2000" dirty="0" smtClean="0">
                <a:latin typeface="华文黑体"/>
                <a:ea typeface="华文黑体"/>
              </a:rPr>
              <a:t>求的</a:t>
            </a:r>
            <a:endParaRPr lang="en-US" altLang="zh-CN" sz="2000" dirty="0" smtClean="0">
              <a:latin typeface="华文黑体"/>
              <a:ea typeface="华文黑体"/>
            </a:endParaRPr>
          </a:p>
          <a:p>
            <a:pPr indent="627063"/>
            <a:r>
              <a:rPr lang="zh-CN" altLang="en-US" sz="2000" dirty="0" smtClean="0">
                <a:latin typeface="华文黑体"/>
                <a:ea typeface="华文黑体"/>
              </a:rPr>
              <a:t>较大变动</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82417785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3" y="730511"/>
            <a:ext cx="8415866" cy="2308324"/>
          </a:xfrm>
          <a:prstGeom prst="rect">
            <a:avLst/>
          </a:prstGeom>
          <a:noFill/>
        </p:spPr>
        <p:txBody>
          <a:bodyPr wrap="square" rtlCol="0">
            <a:spAutoFit/>
          </a:bodyPr>
          <a:lstStyle/>
          <a:p>
            <a:r>
              <a:rPr lang="zh-CN" altLang="en-US" sz="2400" dirty="0">
                <a:latin typeface="华文黑体"/>
                <a:ea typeface="华文黑体"/>
              </a:rPr>
              <a:t>二、购买单位性质</a:t>
            </a:r>
          </a:p>
          <a:p>
            <a:pPr indent="627063"/>
            <a:r>
              <a:rPr lang="zh-CN" altLang="en-US" sz="2000" dirty="0">
                <a:latin typeface="华文黑体"/>
                <a:ea typeface="华文黑体"/>
              </a:rPr>
              <a:t>第一</a:t>
            </a:r>
            <a:r>
              <a:rPr lang="en-US" altLang="zh-CN" sz="2000" dirty="0">
                <a:latin typeface="华文黑体"/>
                <a:ea typeface="华文黑体"/>
              </a:rPr>
              <a:t>,</a:t>
            </a:r>
            <a:r>
              <a:rPr lang="zh-CN" altLang="en-US" sz="2000" dirty="0">
                <a:latin typeface="华文黑体"/>
                <a:ea typeface="华文黑体"/>
              </a:rPr>
              <a:t>涉及更多购买者</a:t>
            </a:r>
            <a:r>
              <a:rPr lang="en-US" altLang="zh-CN" sz="2000" dirty="0">
                <a:latin typeface="华文黑体"/>
                <a:ea typeface="华文黑体"/>
              </a:rPr>
              <a:t>.</a:t>
            </a:r>
          </a:p>
          <a:p>
            <a:pPr indent="627063"/>
            <a:r>
              <a:rPr lang="zh-CN" altLang="en-US" sz="2000" dirty="0">
                <a:latin typeface="华文黑体"/>
                <a:ea typeface="华文黑体"/>
              </a:rPr>
              <a:t>第二</a:t>
            </a:r>
            <a:r>
              <a:rPr lang="en-US" altLang="zh-CN" sz="2000" dirty="0">
                <a:latin typeface="华文黑体"/>
                <a:ea typeface="华文黑体"/>
              </a:rPr>
              <a:t>,</a:t>
            </a:r>
            <a:r>
              <a:rPr lang="zh-CN" altLang="en-US" sz="2000" dirty="0">
                <a:latin typeface="华文黑体"/>
                <a:ea typeface="华文黑体"/>
              </a:rPr>
              <a:t>涉及更专业化的购买活动</a:t>
            </a:r>
            <a:r>
              <a:rPr lang="en-US" altLang="zh-CN" sz="2000" dirty="0">
                <a:latin typeface="华文黑体"/>
                <a:ea typeface="华文黑体"/>
              </a:rPr>
              <a:t>.</a:t>
            </a:r>
          </a:p>
          <a:p>
            <a:pPr indent="627063"/>
            <a:r>
              <a:rPr lang="zh-CN" altLang="en-US" sz="2000" dirty="0">
                <a:latin typeface="华文黑体"/>
                <a:ea typeface="华文黑体"/>
              </a:rPr>
              <a:t>商业购买常由受过培训的购买人员进行</a:t>
            </a:r>
            <a:r>
              <a:rPr lang="en-US" altLang="zh-CN" sz="2000" dirty="0">
                <a:latin typeface="华文黑体"/>
                <a:ea typeface="华文黑体"/>
              </a:rPr>
              <a:t>,</a:t>
            </a:r>
            <a:r>
              <a:rPr lang="zh-CN" altLang="en-US" sz="2000" dirty="0">
                <a:latin typeface="华文黑体"/>
                <a:ea typeface="华文黑体"/>
              </a:rPr>
              <a:t>他们的工作就是不断学习如何更好地购买</a:t>
            </a:r>
            <a:r>
              <a:rPr lang="en-US" altLang="zh-CN" sz="2000" dirty="0" smtClean="0">
                <a:latin typeface="华文黑体"/>
                <a:ea typeface="华文黑体"/>
              </a:rPr>
              <a:t>.</a:t>
            </a:r>
            <a:r>
              <a:rPr lang="zh-CN" altLang="en-US" sz="2000" dirty="0" smtClean="0">
                <a:latin typeface="华文黑体"/>
                <a:ea typeface="华文黑体"/>
              </a:rPr>
              <a:t>购买越复杂</a:t>
            </a:r>
            <a:r>
              <a:rPr lang="en-US" altLang="zh-CN" sz="2000" dirty="0">
                <a:latin typeface="华文黑体"/>
                <a:ea typeface="华文黑体"/>
              </a:rPr>
              <a:t>,</a:t>
            </a:r>
            <a:r>
              <a:rPr lang="zh-CN" altLang="en-US" sz="2000" dirty="0">
                <a:latin typeface="华文黑体"/>
                <a:ea typeface="华文黑体"/>
              </a:rPr>
              <a:t>就越有可能是由多人共同参与购买决策过程</a:t>
            </a:r>
            <a:r>
              <a:rPr lang="en-US" altLang="zh-CN" sz="2000" dirty="0">
                <a:latin typeface="华文黑体"/>
                <a:ea typeface="华文黑体"/>
              </a:rPr>
              <a:t>.</a:t>
            </a:r>
            <a:r>
              <a:rPr lang="zh-CN" altLang="en-US" sz="2000" dirty="0">
                <a:latin typeface="华文黑体"/>
                <a:ea typeface="华文黑体"/>
              </a:rPr>
              <a:t>在购买大宗货品时</a:t>
            </a:r>
            <a:r>
              <a:rPr lang="en-US" altLang="zh-CN" sz="2000" dirty="0">
                <a:latin typeface="华文黑体"/>
                <a:ea typeface="华文黑体"/>
              </a:rPr>
              <a:t>,</a:t>
            </a:r>
            <a:r>
              <a:rPr lang="zh-CN" altLang="en-US" sz="2000" dirty="0" smtClean="0">
                <a:latin typeface="华文黑体"/>
                <a:ea typeface="华文黑体"/>
              </a:rPr>
              <a:t>有技术专家及高层管理人员</a:t>
            </a:r>
            <a:r>
              <a:rPr lang="zh-CN" altLang="en-US" sz="2000" dirty="0">
                <a:latin typeface="华文黑体"/>
                <a:ea typeface="华文黑体"/>
              </a:rPr>
              <a:t>的参与是很常见的</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商业市场上销售人员要经过培训才能与训练</a:t>
            </a:r>
            <a:r>
              <a:rPr lang="zh-CN" altLang="en-US" sz="2000" dirty="0" smtClean="0">
                <a:latin typeface="华文黑体"/>
                <a:ea typeface="华文黑体"/>
              </a:rPr>
              <a:t>有素的购买</a:t>
            </a:r>
            <a:r>
              <a:rPr lang="zh-CN" altLang="en-US" sz="2000" dirty="0">
                <a:latin typeface="华文黑体"/>
                <a:ea typeface="华文黑体"/>
              </a:rPr>
              <a:t>者打交道</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79782789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65108" cy="584776"/>
          </a:xfrm>
          <a:prstGeom prst="rect">
            <a:avLst/>
          </a:prstGeom>
        </p:spPr>
        <p:txBody>
          <a:bodyPr wrap="none">
            <a:spAutoFit/>
          </a:bodyPr>
          <a:lstStyle/>
          <a:p>
            <a:r>
              <a:rPr lang="zh-CN" altLang="en-US" sz="3200" dirty="0" smtClean="0">
                <a:solidFill>
                  <a:srgbClr val="17695D"/>
                </a:solidFill>
                <a:latin typeface="华文黑体"/>
                <a:ea typeface="华文黑体"/>
              </a:rPr>
              <a:t>商业市场</a:t>
            </a:r>
            <a:endParaRPr lang="zh-CN" altLang="en-US" sz="3200" b="1"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30511"/>
            <a:ext cx="8534401" cy="3875356"/>
          </a:xfrm>
          <a:prstGeom prst="rect">
            <a:avLst/>
          </a:prstGeom>
          <a:noFill/>
        </p:spPr>
        <p:txBody>
          <a:bodyPr wrap="square" rtlCol="0">
            <a:spAutoFit/>
          </a:bodyPr>
          <a:lstStyle/>
          <a:p>
            <a:r>
              <a:rPr lang="zh-CN" altLang="en-US" sz="2400" dirty="0">
                <a:latin typeface="华文黑体"/>
                <a:ea typeface="华文黑体"/>
              </a:rPr>
              <a:t>　三、决策及决策过程的类型</a:t>
            </a:r>
          </a:p>
          <a:p>
            <a:pPr indent="355600"/>
            <a:r>
              <a:rPr lang="en-US" altLang="zh-CN" sz="1800" dirty="0">
                <a:latin typeface="华文黑体"/>
                <a:ea typeface="华文黑体"/>
              </a:rPr>
              <a:t>(</a:t>
            </a:r>
            <a:r>
              <a:rPr lang="zh-CN" altLang="en-US" sz="1800" dirty="0">
                <a:latin typeface="华文黑体"/>
                <a:ea typeface="华文黑体"/>
              </a:rPr>
              <a:t>一</a:t>
            </a:r>
            <a:r>
              <a:rPr lang="en-US" altLang="zh-CN" sz="1800" dirty="0">
                <a:latin typeface="华文黑体"/>
                <a:ea typeface="华文黑体"/>
              </a:rPr>
              <a:t>)</a:t>
            </a:r>
            <a:r>
              <a:rPr lang="zh-CN" altLang="en-US" sz="1800" dirty="0">
                <a:latin typeface="华文黑体"/>
                <a:ea typeface="华文黑体"/>
              </a:rPr>
              <a:t>常面临更复杂的购买决策</a:t>
            </a:r>
          </a:p>
          <a:p>
            <a:pPr indent="355600"/>
            <a:r>
              <a:rPr lang="zh-CN" altLang="en-US" sz="1800" dirty="0">
                <a:latin typeface="华文黑体"/>
                <a:ea typeface="华文黑体"/>
              </a:rPr>
              <a:t>交易常会涉及大笔资金、复杂的技术和经济因素以及购买单位内部众多人员</a:t>
            </a:r>
            <a:r>
              <a:rPr lang="zh-CN" altLang="en-US" sz="1800" dirty="0" smtClean="0">
                <a:latin typeface="华文黑体"/>
                <a:ea typeface="华文黑体"/>
              </a:rPr>
              <a:t>的相互影响</a:t>
            </a:r>
            <a:r>
              <a:rPr lang="en-US" altLang="zh-CN" sz="1800" dirty="0">
                <a:latin typeface="华文黑体"/>
                <a:ea typeface="华文黑体"/>
              </a:rPr>
              <a:t>.</a:t>
            </a:r>
            <a:r>
              <a:rPr lang="zh-CN" altLang="en-US" sz="1800" dirty="0">
                <a:latin typeface="华文黑体"/>
                <a:ea typeface="华文黑体"/>
              </a:rPr>
              <a:t>由于购买更复杂</a:t>
            </a:r>
            <a:r>
              <a:rPr lang="en-US" altLang="zh-CN" sz="1800" dirty="0">
                <a:latin typeface="华文黑体"/>
                <a:ea typeface="华文黑体"/>
              </a:rPr>
              <a:t>,</a:t>
            </a:r>
            <a:r>
              <a:rPr lang="zh-CN" altLang="en-US" sz="1800" dirty="0">
                <a:latin typeface="华文黑体"/>
                <a:ea typeface="华文黑体"/>
              </a:rPr>
              <a:t>所以商业购买者会花更多的时间来制订购买决策</a:t>
            </a:r>
            <a:r>
              <a:rPr lang="en-US" altLang="zh-CN" sz="1800" dirty="0" smtClean="0">
                <a:latin typeface="华文黑体"/>
                <a:ea typeface="华文黑体"/>
              </a:rPr>
              <a:t>.</a:t>
            </a:r>
            <a:r>
              <a:rPr lang="en-US" altLang="zh-CN" sz="1800" dirty="0">
                <a:latin typeface="华文黑体"/>
                <a:ea typeface="华文黑体"/>
              </a:rPr>
              <a:t> </a:t>
            </a:r>
            <a:endParaRPr lang="en-US" altLang="zh-CN" sz="1800" dirty="0" smtClean="0">
              <a:latin typeface="华文黑体"/>
              <a:ea typeface="华文黑体"/>
            </a:endParaRPr>
          </a:p>
          <a:p>
            <a:pPr indent="355600"/>
            <a:r>
              <a:rPr lang="en-US" altLang="zh-CN" sz="1800" dirty="0" smtClean="0">
                <a:latin typeface="华文黑体"/>
                <a:ea typeface="华文黑体"/>
              </a:rPr>
              <a:t>(</a:t>
            </a:r>
            <a:r>
              <a:rPr lang="zh-CN" altLang="en-US" sz="1800" dirty="0">
                <a:latin typeface="华文黑体"/>
                <a:ea typeface="华文黑体"/>
              </a:rPr>
              <a:t>二</a:t>
            </a:r>
            <a:r>
              <a:rPr lang="en-US" altLang="zh-CN" sz="1800" dirty="0">
                <a:latin typeface="华文黑体"/>
                <a:ea typeface="华文黑体"/>
              </a:rPr>
              <a:t>)</a:t>
            </a:r>
            <a:r>
              <a:rPr lang="zh-CN" altLang="en-US" sz="1800" dirty="0">
                <a:latin typeface="华文黑体"/>
                <a:ea typeface="华文黑体"/>
              </a:rPr>
              <a:t>购买过程更正式化</a:t>
            </a:r>
          </a:p>
          <a:p>
            <a:pPr indent="355600"/>
            <a:r>
              <a:rPr lang="zh-CN" altLang="en-US" sz="1800" dirty="0">
                <a:latin typeface="华文黑体"/>
                <a:ea typeface="华文黑体"/>
              </a:rPr>
              <a:t>大笔商业购买通常需要详细的产品说明、书面的购买订单、细致的供应商调查以及</a:t>
            </a:r>
            <a:r>
              <a:rPr lang="zh-CN" altLang="en-US" sz="1800" dirty="0" smtClean="0">
                <a:latin typeface="华文黑体"/>
                <a:ea typeface="华文黑体"/>
              </a:rPr>
              <a:t>正式的</a:t>
            </a:r>
            <a:r>
              <a:rPr lang="zh-CN" altLang="en-US" sz="1800" dirty="0">
                <a:latin typeface="华文黑体"/>
                <a:ea typeface="华文黑体"/>
              </a:rPr>
              <a:t>合同</a:t>
            </a:r>
            <a:r>
              <a:rPr lang="en-US" altLang="zh-CN" sz="1800" dirty="0">
                <a:latin typeface="华文黑体"/>
                <a:ea typeface="华文黑体"/>
              </a:rPr>
              <a:t>.</a:t>
            </a:r>
            <a:r>
              <a:rPr lang="zh-CN" altLang="en-US" sz="1800" dirty="0">
                <a:latin typeface="华文黑体"/>
                <a:ea typeface="华文黑体"/>
              </a:rPr>
              <a:t>有些从事购买的公司甚至会准备一份详细说明购买过程的指导手册</a:t>
            </a:r>
            <a:r>
              <a:rPr lang="en-US" altLang="zh-CN" sz="1800" dirty="0">
                <a:latin typeface="华文黑体"/>
                <a:ea typeface="华文黑体"/>
              </a:rPr>
              <a:t>.</a:t>
            </a:r>
          </a:p>
          <a:p>
            <a:pPr indent="355600"/>
            <a:r>
              <a:rPr lang="en-US" altLang="zh-CN" sz="1800" dirty="0">
                <a:latin typeface="华文黑体"/>
                <a:ea typeface="华文黑体"/>
              </a:rPr>
              <a:t>(</a:t>
            </a:r>
            <a:r>
              <a:rPr lang="zh-CN" altLang="en-US" sz="1800" dirty="0">
                <a:latin typeface="华文黑体"/>
                <a:ea typeface="华文黑体"/>
              </a:rPr>
              <a:t>三</a:t>
            </a:r>
            <a:r>
              <a:rPr lang="en-US" altLang="zh-CN" sz="1800" dirty="0">
                <a:latin typeface="华文黑体"/>
                <a:ea typeface="华文黑体"/>
              </a:rPr>
              <a:t>)</a:t>
            </a:r>
            <a:r>
              <a:rPr lang="zh-CN" altLang="en-US" sz="1800" dirty="0">
                <a:latin typeface="华文黑体"/>
                <a:ea typeface="华文黑体"/>
              </a:rPr>
              <a:t>买卖双方合作更密切</a:t>
            </a:r>
            <a:r>
              <a:rPr lang="en-US" altLang="zh-CN" sz="1800" dirty="0">
                <a:latin typeface="华文黑体"/>
                <a:ea typeface="华文黑体"/>
              </a:rPr>
              <a:t>,</a:t>
            </a:r>
            <a:r>
              <a:rPr lang="zh-CN" altLang="en-US" sz="1800" dirty="0">
                <a:latin typeface="华文黑体"/>
                <a:ea typeface="华文黑体"/>
              </a:rPr>
              <a:t>建立长期合作关系</a:t>
            </a:r>
          </a:p>
          <a:p>
            <a:pPr indent="355600"/>
            <a:r>
              <a:rPr lang="zh-CN" altLang="en-US" sz="1800" dirty="0">
                <a:latin typeface="华文黑体"/>
                <a:ea typeface="华文黑体"/>
              </a:rPr>
              <a:t>消费品营销者与顾客并无直接接触</a:t>
            </a:r>
            <a:r>
              <a:rPr lang="en-US" altLang="zh-CN" sz="1800" dirty="0">
                <a:latin typeface="华文黑体"/>
                <a:ea typeface="华文黑体"/>
              </a:rPr>
              <a:t>.</a:t>
            </a:r>
            <a:r>
              <a:rPr lang="zh-CN" altLang="en-US" sz="1800" dirty="0">
                <a:latin typeface="华文黑体"/>
                <a:ea typeface="华文黑体"/>
              </a:rPr>
              <a:t>相反</a:t>
            </a:r>
            <a:r>
              <a:rPr lang="en-US" altLang="zh-CN" sz="1800" dirty="0">
                <a:latin typeface="华文黑体"/>
                <a:ea typeface="华文黑体"/>
              </a:rPr>
              <a:t>,</a:t>
            </a:r>
            <a:r>
              <a:rPr lang="zh-CN" altLang="en-US" sz="1800" dirty="0">
                <a:latin typeface="华文黑体"/>
                <a:ea typeface="华文黑体"/>
              </a:rPr>
              <a:t>在购买过程的全部阶段</a:t>
            </a:r>
            <a:r>
              <a:rPr lang="en-US" altLang="zh-CN" sz="1800" dirty="0">
                <a:latin typeface="华文黑体"/>
                <a:ea typeface="华文黑体"/>
              </a:rPr>
              <a:t>—</a:t>
            </a:r>
            <a:r>
              <a:rPr lang="en-US" altLang="zh-CN" sz="1800" dirty="0" smtClean="0">
                <a:latin typeface="华文黑体"/>
                <a:ea typeface="华文黑体"/>
              </a:rPr>
              <a:t>—</a:t>
            </a:r>
            <a:r>
              <a:rPr lang="zh-CN" altLang="en-US" sz="1800" dirty="0" smtClean="0">
                <a:latin typeface="华文黑体"/>
                <a:ea typeface="华文黑体"/>
              </a:rPr>
              <a:t>从帮助客户确定问题</a:t>
            </a:r>
            <a:r>
              <a:rPr lang="zh-CN" altLang="en-US" sz="1800" dirty="0">
                <a:latin typeface="华文黑体"/>
                <a:ea typeface="华文黑体"/>
              </a:rPr>
              <a:t>所在</a:t>
            </a:r>
            <a:r>
              <a:rPr lang="en-US" altLang="zh-CN" sz="1800" dirty="0">
                <a:latin typeface="华文黑体"/>
                <a:ea typeface="华文黑体"/>
              </a:rPr>
              <a:t>,</a:t>
            </a:r>
            <a:r>
              <a:rPr lang="zh-CN" altLang="en-US" sz="1800" dirty="0">
                <a:latin typeface="华文黑体"/>
                <a:ea typeface="华文黑体"/>
              </a:rPr>
              <a:t>到找出解决办法</a:t>
            </a:r>
            <a:r>
              <a:rPr lang="en-US" altLang="zh-CN" sz="1800" dirty="0">
                <a:latin typeface="华文黑体"/>
                <a:ea typeface="华文黑体"/>
              </a:rPr>
              <a:t>,</a:t>
            </a:r>
            <a:r>
              <a:rPr lang="zh-CN" altLang="en-US" sz="1800" dirty="0">
                <a:latin typeface="华文黑体"/>
                <a:ea typeface="华文黑体"/>
              </a:rPr>
              <a:t>一直到提供售后服务</a:t>
            </a:r>
            <a:r>
              <a:rPr lang="en-US" altLang="zh-CN" sz="1800" dirty="0">
                <a:latin typeface="华文黑体"/>
                <a:ea typeface="华文黑体"/>
              </a:rPr>
              <a:t>,</a:t>
            </a:r>
            <a:r>
              <a:rPr lang="zh-CN" altLang="en-US" sz="1800" dirty="0">
                <a:latin typeface="华文黑体"/>
                <a:ea typeface="华文黑体"/>
              </a:rPr>
              <a:t>都需要商业营销者和他们的客户密</a:t>
            </a:r>
            <a:r>
              <a:rPr lang="zh-CN" altLang="en-US" sz="1800" dirty="0" smtClean="0">
                <a:latin typeface="华文黑体"/>
                <a:ea typeface="华文黑体"/>
              </a:rPr>
              <a:t>切合作</a:t>
            </a:r>
            <a:r>
              <a:rPr lang="en-US" altLang="zh-CN" sz="1800" dirty="0">
                <a:latin typeface="华文黑体"/>
                <a:ea typeface="华文黑体"/>
              </a:rPr>
              <a:t>.</a:t>
            </a:r>
            <a:r>
              <a:rPr lang="zh-CN" altLang="en-US" sz="1800" dirty="0">
                <a:latin typeface="华文黑体"/>
                <a:ea typeface="华文黑体"/>
              </a:rPr>
              <a:t>他们常根据每个客户的需要而提供产品</a:t>
            </a:r>
            <a:r>
              <a:rPr lang="en-US" altLang="zh-CN" sz="1800" dirty="0">
                <a:latin typeface="华文黑体"/>
                <a:ea typeface="华文黑体"/>
              </a:rPr>
              <a:t>.</a:t>
            </a:r>
            <a:r>
              <a:rPr lang="zh-CN" altLang="en-US" sz="1800" dirty="0">
                <a:latin typeface="华文黑体"/>
                <a:ea typeface="华文黑体"/>
              </a:rPr>
              <a:t>商业营销者应与客户建立长期合作关系</a:t>
            </a:r>
            <a:r>
              <a:rPr lang="en-US" altLang="zh-CN" sz="1800" dirty="0" smtClean="0">
                <a:latin typeface="华文黑体"/>
                <a:ea typeface="华文黑体"/>
              </a:rPr>
              <a:t>.</a:t>
            </a:r>
            <a:r>
              <a:rPr lang="zh-CN" altLang="en-US" sz="1800" dirty="0" smtClean="0">
                <a:latin typeface="华文黑体"/>
                <a:ea typeface="华文黑体"/>
              </a:rPr>
              <a:t>从长期</a:t>
            </a:r>
            <a:r>
              <a:rPr lang="zh-CN" altLang="en-US" sz="1800" dirty="0">
                <a:latin typeface="华文黑体"/>
                <a:ea typeface="华文黑体"/>
              </a:rPr>
              <a:t>角度来说</a:t>
            </a:r>
            <a:r>
              <a:rPr lang="en-US" altLang="zh-CN" sz="1800" dirty="0">
                <a:latin typeface="华文黑体"/>
                <a:ea typeface="华文黑体"/>
              </a:rPr>
              <a:t>,</a:t>
            </a:r>
            <a:r>
              <a:rPr lang="zh-CN" altLang="en-US" sz="1800" dirty="0">
                <a:latin typeface="华文黑体"/>
                <a:ea typeface="华文黑体"/>
              </a:rPr>
              <a:t>商业营销者要保住客户的订单</a:t>
            </a:r>
            <a:r>
              <a:rPr lang="en-US" altLang="zh-CN" sz="1800" dirty="0">
                <a:latin typeface="华文黑体"/>
                <a:ea typeface="华文黑体"/>
              </a:rPr>
              <a:t>,</a:t>
            </a:r>
            <a:r>
              <a:rPr lang="zh-CN" altLang="en-US" sz="1800" dirty="0">
                <a:latin typeface="华文黑体"/>
                <a:ea typeface="华文黑体"/>
              </a:rPr>
              <a:t>就必须满足客户目前的需求</a:t>
            </a:r>
            <a:r>
              <a:rPr lang="en-US" altLang="zh-CN" sz="1800" dirty="0">
                <a:latin typeface="华文黑体"/>
                <a:ea typeface="华文黑体"/>
              </a:rPr>
              <a:t>,</a:t>
            </a:r>
            <a:r>
              <a:rPr lang="zh-CN" altLang="en-US" sz="1800" dirty="0" smtClean="0">
                <a:latin typeface="华文黑体"/>
                <a:ea typeface="华文黑体"/>
              </a:rPr>
              <a:t>并且与客户合作</a:t>
            </a:r>
            <a:r>
              <a:rPr lang="en-US" altLang="zh-CN" sz="1800" dirty="0">
                <a:latin typeface="华文黑体"/>
                <a:ea typeface="华文黑体"/>
              </a:rPr>
              <a:t>,</a:t>
            </a:r>
            <a:r>
              <a:rPr lang="zh-CN" altLang="en-US" sz="1800" dirty="0">
                <a:latin typeface="华文黑体"/>
                <a:ea typeface="华文黑体"/>
              </a:rPr>
              <a:t>帮助客户成功地满足他们自己的顾客</a:t>
            </a:r>
            <a:r>
              <a:rPr lang="en-US" altLang="zh-CN" sz="1800" dirty="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207276251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782370" y="2002943"/>
            <a:ext cx="3288080"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商业购买者行为</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36116465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9396</TotalTime>
  <Words>2580</Words>
  <Application>Microsoft Office PowerPoint</Application>
  <PresentationFormat>自定义</PresentationFormat>
  <Paragraphs>136</Paragraphs>
  <Slides>22</Slides>
  <Notes>22</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389</cp:revision>
  <dcterms:created xsi:type="dcterms:W3CDTF">2016-08-16T02:01:00Z</dcterms:created>
  <dcterms:modified xsi:type="dcterms:W3CDTF">2017-12-29T01:17:18Z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