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handoutMasterIdLst>
    <p:handoutMasterId r:id="rId45"/>
  </p:handoutMasterIdLst>
  <p:sldIdLst>
    <p:sldId id="256" r:id="rId2"/>
    <p:sldId id="393" r:id="rId3"/>
    <p:sldId id="394" r:id="rId4"/>
    <p:sldId id="395" r:id="rId5"/>
    <p:sldId id="396" r:id="rId6"/>
    <p:sldId id="397" r:id="rId7"/>
    <p:sldId id="398" r:id="rId8"/>
    <p:sldId id="399" r:id="rId9"/>
    <p:sldId id="400" r:id="rId10"/>
    <p:sldId id="401" r:id="rId11"/>
    <p:sldId id="402" r:id="rId12"/>
    <p:sldId id="403" r:id="rId13"/>
    <p:sldId id="404" r:id="rId14"/>
    <p:sldId id="405" r:id="rId15"/>
    <p:sldId id="406" r:id="rId16"/>
    <p:sldId id="407" r:id="rId17"/>
    <p:sldId id="408" r:id="rId18"/>
    <p:sldId id="409" r:id="rId19"/>
    <p:sldId id="410" r:id="rId20"/>
    <p:sldId id="411" r:id="rId21"/>
    <p:sldId id="412" r:id="rId22"/>
    <p:sldId id="413" r:id="rId23"/>
    <p:sldId id="415" r:id="rId24"/>
    <p:sldId id="414" r:id="rId25"/>
    <p:sldId id="416" r:id="rId26"/>
    <p:sldId id="417" r:id="rId27"/>
    <p:sldId id="418" r:id="rId28"/>
    <p:sldId id="419" r:id="rId29"/>
    <p:sldId id="420" r:id="rId30"/>
    <p:sldId id="421" r:id="rId31"/>
    <p:sldId id="422" r:id="rId32"/>
    <p:sldId id="423" r:id="rId33"/>
    <p:sldId id="425" r:id="rId34"/>
    <p:sldId id="426" r:id="rId35"/>
    <p:sldId id="427" r:id="rId36"/>
    <p:sldId id="428" r:id="rId37"/>
    <p:sldId id="429" r:id="rId38"/>
    <p:sldId id="430" r:id="rId39"/>
    <p:sldId id="424" r:id="rId40"/>
    <p:sldId id="431" r:id="rId41"/>
    <p:sldId id="432" r:id="rId42"/>
    <p:sldId id="285" r:id="rId43"/>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40</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41</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42</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527436" y="1969076"/>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市场细分</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09922330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849041"/>
            <a:ext cx="8534401" cy="1938992"/>
          </a:xfrm>
          <a:prstGeom prst="rect">
            <a:avLst/>
          </a:prstGeom>
          <a:noFill/>
        </p:spPr>
        <p:txBody>
          <a:bodyPr wrap="square" rtlCol="0">
            <a:spAutoFit/>
          </a:bodyPr>
          <a:lstStyle/>
          <a:p>
            <a:pPr indent="627063"/>
            <a:r>
              <a:rPr lang="zh-CN" altLang="en-US" sz="2400" dirty="0">
                <a:latin typeface="华文黑体"/>
                <a:ea typeface="华文黑体"/>
              </a:rPr>
              <a:t>市场由购买者组成</a:t>
            </a:r>
            <a:r>
              <a:rPr lang="en-US" altLang="zh-CN" sz="2400" dirty="0">
                <a:latin typeface="华文黑体"/>
                <a:ea typeface="华文黑体"/>
              </a:rPr>
              <a:t>,</a:t>
            </a:r>
            <a:r>
              <a:rPr lang="zh-CN" altLang="en-US" sz="2400" dirty="0">
                <a:latin typeface="华文黑体"/>
                <a:ea typeface="华文黑体"/>
              </a:rPr>
              <a:t>而购买者之间总有或多或少的差别</a:t>
            </a:r>
            <a:r>
              <a:rPr lang="en-US" altLang="zh-CN" sz="2400" dirty="0">
                <a:latin typeface="华文黑体"/>
                <a:ea typeface="华文黑体"/>
              </a:rPr>
              <a:t>.</a:t>
            </a:r>
            <a:r>
              <a:rPr lang="zh-CN" altLang="en-US" sz="2400" dirty="0">
                <a:latin typeface="华文黑体"/>
                <a:ea typeface="华文黑体"/>
              </a:rPr>
              <a:t>他们会有不同的欲望、</a:t>
            </a:r>
            <a:r>
              <a:rPr lang="zh-CN" altLang="en-US" sz="2400" dirty="0" smtClean="0">
                <a:latin typeface="华文黑体"/>
                <a:ea typeface="华文黑体"/>
              </a:rPr>
              <a:t>不同的资源</a:t>
            </a:r>
            <a:r>
              <a:rPr lang="zh-CN" altLang="en-US" sz="2400" dirty="0">
                <a:latin typeface="华文黑体"/>
                <a:ea typeface="华文黑体"/>
              </a:rPr>
              <a:t>、不同的地理位置、不同的购买态度以及购买习惯等</a:t>
            </a:r>
            <a:r>
              <a:rPr lang="en-US" altLang="zh-CN" sz="2400" dirty="0">
                <a:latin typeface="华文黑体"/>
                <a:ea typeface="华文黑体"/>
              </a:rPr>
              <a:t>.</a:t>
            </a:r>
            <a:r>
              <a:rPr lang="zh-CN" altLang="en-US" sz="2400" dirty="0">
                <a:latin typeface="华文黑体"/>
                <a:ea typeface="华文黑体"/>
              </a:rPr>
              <a:t>因为购买者有各自不同的</a:t>
            </a:r>
            <a:r>
              <a:rPr lang="zh-CN" altLang="en-US" sz="2400" dirty="0" smtClean="0">
                <a:latin typeface="华文黑体"/>
                <a:ea typeface="华文黑体"/>
              </a:rPr>
              <a:t>需要和欲望</a:t>
            </a:r>
            <a:r>
              <a:rPr lang="en-US" altLang="zh-CN" sz="2400" dirty="0">
                <a:latin typeface="华文黑体"/>
                <a:ea typeface="华文黑体"/>
              </a:rPr>
              <a:t>,</a:t>
            </a:r>
            <a:r>
              <a:rPr lang="zh-CN" altLang="en-US" sz="2400" dirty="0">
                <a:latin typeface="华文黑体"/>
                <a:ea typeface="华文黑体"/>
              </a:rPr>
              <a:t>因此每个购买者实际上形成一个单独的市场</a:t>
            </a:r>
            <a:r>
              <a:rPr lang="en-US" altLang="zh-CN" sz="2400" dirty="0">
                <a:latin typeface="华文黑体"/>
                <a:ea typeface="华文黑体"/>
              </a:rPr>
              <a:t>.</a:t>
            </a:r>
            <a:r>
              <a:rPr lang="zh-CN" altLang="en-US" sz="2400" dirty="0">
                <a:latin typeface="华文黑体"/>
                <a:ea typeface="华文黑体"/>
              </a:rPr>
              <a:t>所以</a:t>
            </a:r>
            <a:r>
              <a:rPr lang="en-US" altLang="zh-CN" sz="2400" dirty="0">
                <a:latin typeface="华文黑体"/>
                <a:ea typeface="华文黑体"/>
              </a:rPr>
              <a:t>,</a:t>
            </a:r>
            <a:r>
              <a:rPr lang="zh-CN" altLang="en-US" sz="2400" dirty="0">
                <a:latin typeface="华文黑体"/>
                <a:ea typeface="华文黑体"/>
              </a:rPr>
              <a:t>按照情理</a:t>
            </a:r>
            <a:r>
              <a:rPr lang="en-US" altLang="zh-CN" sz="2400" dirty="0">
                <a:latin typeface="华文黑体"/>
                <a:ea typeface="华文黑体"/>
              </a:rPr>
              <a:t>,</a:t>
            </a:r>
            <a:r>
              <a:rPr lang="zh-CN" altLang="en-US" sz="2400" dirty="0">
                <a:latin typeface="华文黑体"/>
                <a:ea typeface="华文黑体"/>
              </a:rPr>
              <a:t>销售</a:t>
            </a:r>
            <a:r>
              <a:rPr lang="zh-CN" altLang="en-US" sz="2400" dirty="0" smtClean="0">
                <a:latin typeface="华文黑体"/>
                <a:ea typeface="华文黑体"/>
              </a:rPr>
              <a:t>者应为每一个购买</a:t>
            </a:r>
            <a:r>
              <a:rPr lang="zh-CN" altLang="en-US" sz="2400" dirty="0">
                <a:latin typeface="华文黑体"/>
                <a:ea typeface="华文黑体"/>
              </a:rPr>
              <a:t>者设计一个单独的市场营销方案</a:t>
            </a:r>
            <a:r>
              <a:rPr lang="en-US" altLang="zh-CN" sz="24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5140753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760591" y="2514881"/>
            <a:ext cx="4842475" cy="2725985"/>
          </a:xfrm>
          <a:prstGeom prst="rect">
            <a:avLst/>
          </a:prstGeom>
        </p:spPr>
      </p:pic>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4"/>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611975"/>
            <a:ext cx="8534401" cy="2000548"/>
          </a:xfrm>
          <a:prstGeom prst="rect">
            <a:avLst/>
          </a:prstGeom>
          <a:noFill/>
        </p:spPr>
        <p:txBody>
          <a:bodyPr wrap="square" rtlCol="0">
            <a:spAutoFit/>
          </a:bodyPr>
          <a:lstStyle/>
          <a:p>
            <a:r>
              <a:rPr lang="zh-CN" altLang="en-US" sz="2400" dirty="0">
                <a:latin typeface="华文黑体"/>
                <a:ea typeface="华文黑体"/>
              </a:rPr>
              <a:t>一、市场细分的一般方法</a:t>
            </a:r>
          </a:p>
          <a:p>
            <a:pPr indent="627063"/>
            <a:r>
              <a:rPr lang="zh-CN" altLang="en-US" sz="2000" dirty="0">
                <a:latin typeface="华文黑体"/>
                <a:ea typeface="华文黑体"/>
              </a:rPr>
              <a:t>市场细分的一般方法包括三个方面</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无细分</a:t>
            </a:r>
            <a:r>
              <a:rPr lang="en-US" altLang="zh-CN" sz="2000" dirty="0">
                <a:latin typeface="华文黑体"/>
                <a:ea typeface="华文黑体"/>
              </a:rPr>
              <a:t>:</a:t>
            </a:r>
            <a:r>
              <a:rPr lang="zh-CN" altLang="en-US" sz="2000" dirty="0">
                <a:latin typeface="华文黑体"/>
                <a:ea typeface="华文黑体"/>
              </a:rPr>
              <a:t>也就是不对市场进行细分</a:t>
            </a:r>
            <a:r>
              <a:rPr lang="en-US" altLang="zh-CN" sz="2000" dirty="0">
                <a:latin typeface="华文黑体"/>
                <a:ea typeface="华文黑体"/>
              </a:rPr>
              <a:t>,</a:t>
            </a:r>
            <a:r>
              <a:rPr lang="zh-CN" altLang="en-US" sz="2000" dirty="0">
                <a:latin typeface="华文黑体"/>
                <a:ea typeface="华文黑体"/>
              </a:rPr>
              <a:t>采取大规模营销的方式</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完全细分</a:t>
            </a:r>
            <a:r>
              <a:rPr lang="en-US" altLang="zh-CN" sz="2000" dirty="0">
                <a:latin typeface="华文黑体"/>
                <a:ea typeface="华文黑体"/>
              </a:rPr>
              <a:t>:</a:t>
            </a:r>
            <a:r>
              <a:rPr lang="zh-CN" altLang="en-US" sz="2000" dirty="0">
                <a:latin typeface="华文黑体"/>
                <a:ea typeface="华文黑体"/>
              </a:rPr>
              <a:t>对每一个消费者、小的市场都进行区分</a:t>
            </a:r>
            <a:r>
              <a:rPr lang="en-US" altLang="zh-CN" sz="2000" dirty="0">
                <a:latin typeface="华文黑体"/>
                <a:ea typeface="华文黑体"/>
              </a:rPr>
              <a:t>,</a:t>
            </a:r>
            <a:r>
              <a:rPr lang="zh-CN" altLang="en-US" sz="2000" dirty="0">
                <a:latin typeface="华文黑体"/>
                <a:ea typeface="华文黑体"/>
              </a:rPr>
              <a:t>类似于大规模</a:t>
            </a:r>
            <a:r>
              <a:rPr lang="zh-CN" altLang="en-US" sz="2000" dirty="0" smtClean="0">
                <a:latin typeface="华文黑体"/>
                <a:ea typeface="华文黑体"/>
              </a:rPr>
              <a:t>定</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制的</a:t>
            </a:r>
            <a:r>
              <a:rPr lang="zh-CN" altLang="en-US" sz="2000" dirty="0">
                <a:latin typeface="华文黑体"/>
                <a:ea typeface="华文黑体"/>
              </a:rPr>
              <a:t>方式</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依据不同细分标准的细分</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59587854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628908"/>
            <a:ext cx="8534401" cy="3847207"/>
          </a:xfrm>
          <a:prstGeom prst="rect">
            <a:avLst/>
          </a:prstGeom>
          <a:noFill/>
        </p:spPr>
        <p:txBody>
          <a:bodyPr wrap="square" rtlCol="0">
            <a:spAutoFit/>
          </a:bodyPr>
          <a:lstStyle/>
          <a:p>
            <a:r>
              <a:rPr lang="zh-CN" altLang="en-US" sz="2400" dirty="0">
                <a:latin typeface="华文黑体"/>
                <a:ea typeface="华文黑体"/>
              </a:rPr>
              <a:t>二、市场细分的程序</a:t>
            </a:r>
          </a:p>
          <a:p>
            <a:pPr indent="541338"/>
            <a:r>
              <a:rPr lang="zh-CN" altLang="en-US" sz="2000" dirty="0">
                <a:latin typeface="华文黑体"/>
                <a:ea typeface="华文黑体"/>
              </a:rPr>
              <a:t>市场细分的程序一般包括三个阶段</a:t>
            </a:r>
            <a:r>
              <a:rPr lang="en-US" altLang="zh-CN" sz="2000" dirty="0">
                <a:latin typeface="华文黑体"/>
                <a:ea typeface="华文黑体"/>
              </a:rPr>
              <a:t>,</a:t>
            </a:r>
            <a:r>
              <a:rPr lang="zh-CN" altLang="en-US" sz="2000" dirty="0">
                <a:latin typeface="华文黑体"/>
                <a:ea typeface="华文黑体"/>
              </a:rPr>
              <a:t>即调查阶段</a:t>
            </a:r>
            <a:r>
              <a:rPr lang="en-US" altLang="zh-CN" sz="2000" dirty="0">
                <a:latin typeface="华文黑体"/>
                <a:ea typeface="华文黑体"/>
              </a:rPr>
              <a:t>(</a:t>
            </a:r>
            <a:r>
              <a:rPr lang="zh-CN" altLang="en-US" sz="2000" dirty="0">
                <a:latin typeface="华文黑体"/>
                <a:ea typeface="华文黑体"/>
              </a:rPr>
              <a:t>根据我们组合起来的不同标准对</a:t>
            </a:r>
            <a:r>
              <a:rPr lang="zh-CN" altLang="en-US" sz="2000" dirty="0" smtClean="0">
                <a:latin typeface="华文黑体"/>
                <a:ea typeface="华文黑体"/>
              </a:rPr>
              <a:t>市场进行调查</a:t>
            </a:r>
            <a:r>
              <a:rPr lang="zh-CN" altLang="en-US" sz="2000" dirty="0">
                <a:latin typeface="华文黑体"/>
                <a:ea typeface="华文黑体"/>
              </a:rPr>
              <a:t>、收集资料</a:t>
            </a:r>
            <a:r>
              <a:rPr lang="en-US" altLang="zh-CN" sz="2000" dirty="0">
                <a:latin typeface="华文黑体"/>
                <a:ea typeface="华文黑体"/>
              </a:rPr>
              <a:t>)</a:t>
            </a:r>
            <a:r>
              <a:rPr lang="zh-CN" altLang="en-US" sz="2000" dirty="0">
                <a:latin typeface="华文黑体"/>
                <a:ea typeface="华文黑体"/>
              </a:rPr>
              <a:t>、分析阶段</a:t>
            </a:r>
            <a:r>
              <a:rPr lang="en-US" altLang="zh-CN" sz="2000" dirty="0">
                <a:latin typeface="华文黑体"/>
                <a:ea typeface="华文黑体"/>
              </a:rPr>
              <a:t>(</a:t>
            </a:r>
            <a:r>
              <a:rPr lang="zh-CN" altLang="en-US" sz="2000" dirty="0">
                <a:latin typeface="华文黑体"/>
                <a:ea typeface="华文黑体"/>
              </a:rPr>
              <a:t>理论与数据相结合</a:t>
            </a:r>
            <a:r>
              <a:rPr lang="en-US" altLang="zh-CN" sz="2000" dirty="0">
                <a:latin typeface="华文黑体"/>
                <a:ea typeface="华文黑体"/>
              </a:rPr>
              <a:t>)</a:t>
            </a:r>
            <a:r>
              <a:rPr lang="zh-CN" altLang="en-US" sz="2000" dirty="0">
                <a:latin typeface="华文黑体"/>
                <a:ea typeface="华文黑体"/>
              </a:rPr>
              <a:t>以及描绘阶段</a:t>
            </a:r>
            <a:r>
              <a:rPr lang="en-US" altLang="zh-CN" sz="2000" dirty="0">
                <a:latin typeface="华文黑体"/>
                <a:ea typeface="华文黑体"/>
              </a:rPr>
              <a:t>(</a:t>
            </a:r>
            <a:r>
              <a:rPr lang="zh-CN" altLang="en-US" sz="2000" dirty="0">
                <a:latin typeface="华文黑体"/>
                <a:ea typeface="华文黑体"/>
              </a:rPr>
              <a:t>对区分出来的市场进</a:t>
            </a:r>
            <a:r>
              <a:rPr lang="zh-CN" altLang="en-US" sz="2000" dirty="0" smtClean="0">
                <a:latin typeface="华文黑体"/>
                <a:ea typeface="华文黑体"/>
              </a:rPr>
              <a:t>行定性</a:t>
            </a:r>
            <a:r>
              <a:rPr lang="zh-CN" altLang="en-US" sz="2000" dirty="0">
                <a:latin typeface="华文黑体"/>
                <a:ea typeface="华文黑体"/>
              </a:rPr>
              <a:t>、描述</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调查阶段</a:t>
            </a:r>
          </a:p>
          <a:p>
            <a:pPr marL="982663" indent="-85725"/>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产品属性及重要程度</a:t>
            </a:r>
            <a:r>
              <a:rPr lang="en-US" altLang="zh-CN" sz="2000" dirty="0" smtClean="0">
                <a:latin typeface="华文黑体"/>
                <a:ea typeface="华文黑体"/>
              </a:rPr>
              <a:t>.</a:t>
            </a:r>
          </a:p>
          <a:p>
            <a:pPr marL="982663" indent="-85725"/>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品牌的知名度及受欢迎的程度</a:t>
            </a:r>
            <a:r>
              <a:rPr lang="en-US" altLang="zh-CN" sz="2000" dirty="0">
                <a:latin typeface="华文黑体"/>
                <a:ea typeface="华文黑体"/>
              </a:rPr>
              <a:t>.</a:t>
            </a:r>
          </a:p>
          <a:p>
            <a:pPr marL="982663" indent="-85725"/>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产品的使用方式</a:t>
            </a:r>
            <a:r>
              <a:rPr lang="en-US" altLang="zh-CN" sz="2000" dirty="0">
                <a:latin typeface="华文黑体"/>
                <a:ea typeface="华文黑体"/>
              </a:rPr>
              <a:t>.</a:t>
            </a:r>
          </a:p>
          <a:p>
            <a:pPr marL="982663" indent="-85725"/>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调查对象对产品类别的态度</a:t>
            </a:r>
            <a:r>
              <a:rPr lang="en-US" altLang="zh-CN" sz="2000" dirty="0">
                <a:latin typeface="华文黑体"/>
                <a:ea typeface="华文黑体"/>
              </a:rPr>
              <a:t>.</a:t>
            </a:r>
          </a:p>
          <a:p>
            <a:pPr marL="982663" indent="-85725"/>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调查对象的人口统计、心理统计、媒体统计</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分析阶段</a:t>
            </a:r>
          </a:p>
          <a:p>
            <a:pPr indent="541338"/>
            <a:r>
              <a:rPr lang="en-US" altLang="zh-CN" sz="2000" dirty="0" smtClean="0">
                <a:latin typeface="华文黑体"/>
                <a:ea typeface="华文黑体"/>
              </a:rPr>
              <a:t>      </a:t>
            </a:r>
            <a:r>
              <a:rPr lang="zh-CN" altLang="en-US" sz="2000" dirty="0" smtClean="0">
                <a:latin typeface="华文黑体"/>
                <a:ea typeface="华文黑体"/>
              </a:rPr>
              <a:t>分析阶段主要是利用统计</a:t>
            </a:r>
            <a:r>
              <a:rPr lang="zh-CN" altLang="en-US" sz="2000" dirty="0">
                <a:latin typeface="华文黑体"/>
                <a:ea typeface="华文黑体"/>
              </a:rPr>
              <a:t>的手段和方法对数据进行分析</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7665900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628908"/>
            <a:ext cx="8534401" cy="3539430"/>
          </a:xfrm>
          <a:prstGeom prst="rect">
            <a:avLst/>
          </a:prstGeom>
          <a:noFill/>
        </p:spPr>
        <p:txBody>
          <a:bodyPr wrap="square" rtlCol="0">
            <a:spAutoFit/>
          </a:bodyPr>
          <a:lstStyle/>
          <a:p>
            <a:r>
              <a:rPr lang="zh-CN" altLang="en-US" sz="2400" dirty="0">
                <a:latin typeface="华文黑体"/>
                <a:ea typeface="华文黑体"/>
              </a:rPr>
              <a:t>二、市场细分的程序</a:t>
            </a:r>
          </a:p>
          <a:p>
            <a:pPr indent="541338"/>
            <a:r>
              <a:rPr lang="zh-CN" altLang="en-US" sz="2000" dirty="0">
                <a:latin typeface="华文黑体"/>
                <a:ea typeface="华文黑体"/>
              </a:rPr>
              <a:t>市场细分的程序一般包括三个阶段</a:t>
            </a:r>
            <a:r>
              <a:rPr lang="en-US" altLang="zh-CN" sz="2000" dirty="0">
                <a:latin typeface="华文黑体"/>
                <a:ea typeface="华文黑体"/>
              </a:rPr>
              <a:t>,</a:t>
            </a:r>
            <a:r>
              <a:rPr lang="zh-CN" altLang="en-US" sz="2000" dirty="0">
                <a:latin typeface="华文黑体"/>
                <a:ea typeface="华文黑体"/>
              </a:rPr>
              <a:t>即调查阶段</a:t>
            </a:r>
            <a:r>
              <a:rPr lang="en-US" altLang="zh-CN" sz="2000" dirty="0">
                <a:latin typeface="华文黑体"/>
                <a:ea typeface="华文黑体"/>
              </a:rPr>
              <a:t>(</a:t>
            </a:r>
            <a:r>
              <a:rPr lang="zh-CN" altLang="en-US" sz="2000" dirty="0">
                <a:latin typeface="华文黑体"/>
                <a:ea typeface="华文黑体"/>
              </a:rPr>
              <a:t>根据我们组合起来的不同标准对</a:t>
            </a:r>
            <a:r>
              <a:rPr lang="zh-CN" altLang="en-US" sz="2000" dirty="0" smtClean="0">
                <a:latin typeface="华文黑体"/>
                <a:ea typeface="华文黑体"/>
              </a:rPr>
              <a:t>市场进行调查</a:t>
            </a:r>
            <a:r>
              <a:rPr lang="zh-CN" altLang="en-US" sz="2000" dirty="0">
                <a:latin typeface="华文黑体"/>
                <a:ea typeface="华文黑体"/>
              </a:rPr>
              <a:t>、收集资料</a:t>
            </a:r>
            <a:r>
              <a:rPr lang="en-US" altLang="zh-CN" sz="2000" dirty="0">
                <a:latin typeface="华文黑体"/>
                <a:ea typeface="华文黑体"/>
              </a:rPr>
              <a:t>)</a:t>
            </a:r>
            <a:r>
              <a:rPr lang="zh-CN" altLang="en-US" sz="2000" dirty="0">
                <a:latin typeface="华文黑体"/>
                <a:ea typeface="华文黑体"/>
              </a:rPr>
              <a:t>、分析阶段</a:t>
            </a:r>
            <a:r>
              <a:rPr lang="en-US" altLang="zh-CN" sz="2000" dirty="0">
                <a:latin typeface="华文黑体"/>
                <a:ea typeface="华文黑体"/>
              </a:rPr>
              <a:t>(</a:t>
            </a:r>
            <a:r>
              <a:rPr lang="zh-CN" altLang="en-US" sz="2000" dirty="0">
                <a:latin typeface="华文黑体"/>
                <a:ea typeface="华文黑体"/>
              </a:rPr>
              <a:t>理论与数据相结合</a:t>
            </a:r>
            <a:r>
              <a:rPr lang="en-US" altLang="zh-CN" sz="2000" dirty="0">
                <a:latin typeface="华文黑体"/>
                <a:ea typeface="华文黑体"/>
              </a:rPr>
              <a:t>)</a:t>
            </a:r>
            <a:r>
              <a:rPr lang="zh-CN" altLang="en-US" sz="2000" dirty="0">
                <a:latin typeface="华文黑体"/>
                <a:ea typeface="华文黑体"/>
              </a:rPr>
              <a:t>以及描绘阶段</a:t>
            </a:r>
            <a:r>
              <a:rPr lang="en-US" altLang="zh-CN" sz="2000" dirty="0">
                <a:latin typeface="华文黑体"/>
                <a:ea typeface="华文黑体"/>
              </a:rPr>
              <a:t>(</a:t>
            </a:r>
            <a:r>
              <a:rPr lang="zh-CN" altLang="en-US" sz="2000" dirty="0">
                <a:latin typeface="华文黑体"/>
                <a:ea typeface="华文黑体"/>
              </a:rPr>
              <a:t>对区分出来的市场进</a:t>
            </a:r>
            <a:r>
              <a:rPr lang="zh-CN" altLang="en-US" sz="2000" dirty="0" smtClean="0">
                <a:latin typeface="华文黑体"/>
                <a:ea typeface="华文黑体"/>
              </a:rPr>
              <a:t>行定性</a:t>
            </a:r>
            <a:r>
              <a:rPr lang="zh-CN" altLang="en-US" sz="2000" dirty="0">
                <a:latin typeface="华文黑体"/>
                <a:ea typeface="华文黑体"/>
              </a:rPr>
              <a:t>、描述</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描绘阶段</a:t>
            </a:r>
          </a:p>
          <a:p>
            <a:pPr indent="541338"/>
            <a:r>
              <a:rPr lang="en-US" altLang="zh-CN" sz="2000" dirty="0" smtClean="0">
                <a:latin typeface="华文黑体"/>
                <a:ea typeface="华文黑体"/>
              </a:rPr>
              <a:t>       </a:t>
            </a:r>
            <a:r>
              <a:rPr lang="zh-CN" altLang="en-US" sz="2000" dirty="0" smtClean="0">
                <a:latin typeface="华文黑体"/>
                <a:ea typeface="华文黑体"/>
              </a:rPr>
              <a:t>消费</a:t>
            </a:r>
            <a:r>
              <a:rPr lang="zh-CN" altLang="en-US" sz="2000" dirty="0">
                <a:latin typeface="华文黑体"/>
                <a:ea typeface="华文黑体"/>
              </a:rPr>
              <a:t>者选择品牌产品属性时的先后顺序</a:t>
            </a:r>
            <a:r>
              <a:rPr lang="en-US" altLang="zh-CN" sz="2000" dirty="0">
                <a:latin typeface="华文黑体"/>
                <a:ea typeface="华文黑体"/>
              </a:rPr>
              <a:t>,</a:t>
            </a:r>
            <a:r>
              <a:rPr lang="zh-CN" altLang="en-US" sz="2000" dirty="0">
                <a:latin typeface="华文黑体"/>
                <a:ea typeface="华文黑体"/>
              </a:rPr>
              <a:t>可识别新的细分市场</a:t>
            </a:r>
            <a:r>
              <a:rPr lang="en-US" altLang="zh-CN" sz="2000" dirty="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品牌支配顺序</a:t>
            </a:r>
            <a:r>
              <a:rPr lang="en-US" altLang="zh-CN" sz="2000" dirty="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国家支配顺序</a:t>
            </a:r>
            <a:r>
              <a:rPr lang="en-US" altLang="zh-CN" sz="2000" dirty="0">
                <a:latin typeface="华文黑体"/>
                <a:ea typeface="华文黑体"/>
              </a:rPr>
              <a:t>.</a:t>
            </a:r>
          </a:p>
          <a:p>
            <a:pPr marL="982663" indent="-441325"/>
            <a:r>
              <a:rPr lang="en-US" altLang="zh-CN" sz="2000" dirty="0" smtClean="0">
                <a:latin typeface="华文黑体"/>
                <a:ea typeface="华文黑体"/>
              </a:rPr>
              <a:t>       </a:t>
            </a:r>
            <a:r>
              <a:rPr lang="zh-CN" altLang="en-US" sz="2000" dirty="0" smtClean="0">
                <a:latin typeface="华文黑体"/>
                <a:ea typeface="华文黑体"/>
              </a:rPr>
              <a:t>消费者</a:t>
            </a:r>
            <a:r>
              <a:rPr lang="zh-CN" altLang="en-US" sz="2000" dirty="0">
                <a:latin typeface="华文黑体"/>
                <a:ea typeface="华文黑体"/>
              </a:rPr>
              <a:t>既有可能按照品牌支配顺序来选购汽车</a:t>
            </a:r>
            <a:r>
              <a:rPr lang="en-US" altLang="zh-CN" sz="2000" dirty="0">
                <a:latin typeface="华文黑体"/>
                <a:ea typeface="华文黑体"/>
              </a:rPr>
              <a:t>,</a:t>
            </a:r>
            <a:r>
              <a:rPr lang="zh-CN" altLang="en-US" sz="2000" dirty="0" smtClean="0">
                <a:latin typeface="华文黑体"/>
                <a:ea typeface="华文黑体"/>
              </a:rPr>
              <a:t>也有可能按照国家支配顺序来决定购买</a:t>
            </a:r>
            <a:r>
              <a:rPr lang="en-US" altLang="zh-CN" sz="2000" dirty="0">
                <a:latin typeface="华文黑体"/>
                <a:ea typeface="华文黑体"/>
              </a:rPr>
              <a:t>,</a:t>
            </a:r>
            <a:r>
              <a:rPr lang="zh-CN" altLang="en-US" sz="2000" dirty="0">
                <a:latin typeface="华文黑体"/>
                <a:ea typeface="华文黑体"/>
              </a:rPr>
              <a:t>这主要取决于消费者的消费偏好是品牌优先还是国家优先</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9383775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628908"/>
            <a:ext cx="8534401" cy="4154983"/>
          </a:xfrm>
          <a:prstGeom prst="rect">
            <a:avLst/>
          </a:prstGeom>
          <a:noFill/>
        </p:spPr>
        <p:txBody>
          <a:bodyPr wrap="square" rtlCol="0">
            <a:spAutoFit/>
          </a:bodyPr>
          <a:lstStyle/>
          <a:p>
            <a:r>
              <a:rPr lang="zh-CN" altLang="en-US" sz="2400" dirty="0">
                <a:latin typeface="华文黑体"/>
                <a:ea typeface="华文黑体"/>
              </a:rPr>
              <a:t>　三、细分消费者市场的依据</a:t>
            </a:r>
          </a:p>
          <a:p>
            <a:pPr indent="541338"/>
            <a:r>
              <a:rPr lang="zh-CN" altLang="en-US" sz="2000" dirty="0">
                <a:latin typeface="华文黑体"/>
                <a:ea typeface="华文黑体"/>
              </a:rPr>
              <a:t>细分市场不能仅靠一种方式</a:t>
            </a:r>
            <a:r>
              <a:rPr lang="en-US" altLang="zh-CN" sz="2000" dirty="0">
                <a:latin typeface="华文黑体"/>
                <a:ea typeface="华文黑体"/>
              </a:rPr>
              <a:t>.</a:t>
            </a:r>
            <a:r>
              <a:rPr lang="zh-CN" altLang="en-US" sz="2000" dirty="0">
                <a:latin typeface="华文黑体"/>
                <a:ea typeface="华文黑体"/>
              </a:rPr>
              <a:t>营销人员必须尝试各种不同的细分变量或变量组合</a:t>
            </a:r>
            <a:r>
              <a:rPr lang="en-US" altLang="zh-CN" sz="2000" dirty="0">
                <a:latin typeface="华文黑体"/>
                <a:ea typeface="华文黑体"/>
              </a:rPr>
              <a:t>,</a:t>
            </a:r>
            <a:r>
              <a:rPr lang="zh-CN" altLang="en-US" sz="2000" dirty="0" smtClean="0">
                <a:latin typeface="华文黑体"/>
                <a:ea typeface="华文黑体"/>
              </a:rPr>
              <a:t>以便找</a:t>
            </a:r>
            <a:r>
              <a:rPr lang="zh-CN" altLang="en-US" sz="2000" dirty="0">
                <a:latin typeface="华文黑体"/>
                <a:ea typeface="华文黑体"/>
              </a:rPr>
              <a:t>到分析市场结构的最佳方法</a:t>
            </a:r>
            <a:r>
              <a:rPr lang="en-US" altLang="zh-CN" sz="2000" dirty="0">
                <a:latin typeface="华文黑体"/>
                <a:ea typeface="华文黑体"/>
              </a:rPr>
              <a:t>.</a:t>
            </a:r>
            <a:r>
              <a:rPr lang="zh-CN" altLang="en-US" sz="2000" dirty="0">
                <a:latin typeface="华文黑体"/>
                <a:ea typeface="华文黑体"/>
              </a:rPr>
              <a:t>我们在此主要讨论地理、人口、心理和行为变量</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地理细分</a:t>
            </a:r>
          </a:p>
          <a:p>
            <a:pPr indent="541338"/>
            <a:r>
              <a:rPr lang="zh-CN" altLang="en-US" sz="2000" dirty="0">
                <a:latin typeface="华文黑体"/>
                <a:ea typeface="华文黑体"/>
              </a:rPr>
              <a:t>地理细分要求把市场细分为不同的地理单位</a:t>
            </a:r>
            <a:r>
              <a:rPr lang="en-US" altLang="zh-CN" sz="2000" dirty="0">
                <a:latin typeface="华文黑体"/>
                <a:ea typeface="华文黑体"/>
              </a:rPr>
              <a:t>,</a:t>
            </a:r>
            <a:r>
              <a:rPr lang="zh-CN" altLang="en-US" sz="2000" dirty="0">
                <a:latin typeface="华文黑体"/>
                <a:ea typeface="华文黑体"/>
              </a:rPr>
              <a:t>例如国家、地区、州、县、城市或地段</a:t>
            </a:r>
            <a:r>
              <a:rPr lang="en-US" altLang="zh-CN" sz="2000" dirty="0">
                <a:latin typeface="华文黑体"/>
                <a:ea typeface="华文黑体"/>
              </a:rPr>
              <a:t>.</a:t>
            </a:r>
            <a:r>
              <a:rPr lang="zh-CN" altLang="en-US" sz="2000" dirty="0" smtClean="0">
                <a:latin typeface="华文黑体"/>
                <a:ea typeface="华文黑体"/>
              </a:rPr>
              <a:t>公司可选择在一个或几个地区经营</a:t>
            </a:r>
            <a:r>
              <a:rPr lang="en-US" altLang="zh-CN" sz="2000" dirty="0">
                <a:latin typeface="华文黑体"/>
                <a:ea typeface="华文黑体"/>
              </a:rPr>
              <a:t>,</a:t>
            </a:r>
            <a:r>
              <a:rPr lang="zh-CN" altLang="en-US" sz="2000" dirty="0">
                <a:latin typeface="华文黑体"/>
                <a:ea typeface="华文黑体"/>
              </a:rPr>
              <a:t>也可在整个地区经营</a:t>
            </a:r>
            <a:r>
              <a:rPr lang="en-US" altLang="zh-CN" sz="2000" dirty="0">
                <a:latin typeface="华文黑体"/>
                <a:ea typeface="华文黑体"/>
              </a:rPr>
              <a:t>,</a:t>
            </a:r>
            <a:r>
              <a:rPr lang="zh-CN" altLang="en-US" sz="2000" dirty="0">
                <a:latin typeface="华文黑体"/>
                <a:ea typeface="华文黑体"/>
              </a:rPr>
              <a:t>但要注意到需要和</a:t>
            </a:r>
            <a:r>
              <a:rPr lang="zh-CN" altLang="en-US" sz="2000" dirty="0" smtClean="0">
                <a:latin typeface="华文黑体"/>
                <a:ea typeface="华文黑体"/>
              </a:rPr>
              <a:t>欲望的地区差</a:t>
            </a:r>
            <a:r>
              <a:rPr lang="zh-TW" altLang="en-US" sz="2000" dirty="0" smtClean="0">
                <a:latin typeface="华文黑体"/>
                <a:ea typeface="华文黑体"/>
              </a:rPr>
              <a:t>异</a:t>
            </a:r>
            <a:r>
              <a:rPr lang="en-US" altLang="zh-TW" sz="2000" dirty="0">
                <a:latin typeface="华文黑体"/>
                <a:ea typeface="华文黑体"/>
              </a:rPr>
              <a:t>.</a:t>
            </a:r>
          </a:p>
          <a:p>
            <a:pPr indent="541338"/>
            <a:r>
              <a:rPr lang="zh-CN" altLang="en-US" sz="2000" dirty="0">
                <a:latin typeface="华文黑体"/>
                <a:ea typeface="华文黑体"/>
              </a:rPr>
              <a:t>现在许多公司正使自己的产品、广告、促销和销售活动当地化</a:t>
            </a:r>
            <a:r>
              <a:rPr lang="en-US" altLang="zh-CN" sz="2000" dirty="0">
                <a:latin typeface="华文黑体"/>
                <a:ea typeface="华文黑体"/>
              </a:rPr>
              <a:t>,</a:t>
            </a:r>
            <a:r>
              <a:rPr lang="zh-CN" altLang="en-US" sz="2000" dirty="0">
                <a:latin typeface="华文黑体"/>
                <a:ea typeface="华文黑体"/>
              </a:rPr>
              <a:t>用以适应个别地区、</a:t>
            </a:r>
            <a:r>
              <a:rPr lang="zh-CN" altLang="en-US" sz="2000" dirty="0" smtClean="0">
                <a:latin typeface="华文黑体"/>
                <a:ea typeface="华文黑体"/>
              </a:rPr>
              <a:t>城市甚</a:t>
            </a:r>
            <a:r>
              <a:rPr lang="zh-CN" altLang="en-US" sz="2000" dirty="0">
                <a:latin typeface="华文黑体"/>
                <a:ea typeface="华文黑体"/>
              </a:rPr>
              <a:t>至居民区的需要</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人口细分</a:t>
            </a:r>
          </a:p>
          <a:p>
            <a:pPr indent="541338"/>
            <a:r>
              <a:rPr lang="zh-CN" altLang="en-US" sz="2000" dirty="0">
                <a:latin typeface="华文黑体"/>
                <a:ea typeface="华文黑体"/>
              </a:rPr>
              <a:t>人口细分是指根据各种变量</a:t>
            </a:r>
            <a:r>
              <a:rPr lang="en-US" altLang="zh-CN" sz="2000" dirty="0">
                <a:latin typeface="华文黑体"/>
                <a:ea typeface="华文黑体"/>
              </a:rPr>
              <a:t>,</a:t>
            </a:r>
            <a:r>
              <a:rPr lang="zh-CN" altLang="en-US" sz="2000" dirty="0">
                <a:latin typeface="华文黑体"/>
                <a:ea typeface="华文黑体"/>
              </a:rPr>
              <a:t>如年龄、性别、家庭人口、家庭生命周期、收入、职业、教育</a:t>
            </a:r>
            <a:r>
              <a:rPr lang="zh-CN" altLang="en-US" sz="2000" dirty="0" smtClean="0">
                <a:latin typeface="华文黑体"/>
                <a:ea typeface="华文黑体"/>
              </a:rPr>
              <a:t>、宗教</a:t>
            </a:r>
            <a:r>
              <a:rPr lang="zh-CN" altLang="en-US" sz="2000" dirty="0">
                <a:latin typeface="华文黑体"/>
                <a:ea typeface="华文黑体"/>
              </a:rPr>
              <a:t>、种族、国籍等</a:t>
            </a:r>
            <a:r>
              <a:rPr lang="en-US" altLang="zh-CN" sz="2000" dirty="0">
                <a:latin typeface="华文黑体"/>
                <a:ea typeface="华文黑体"/>
              </a:rPr>
              <a:t>,</a:t>
            </a:r>
            <a:r>
              <a:rPr lang="zh-CN" altLang="en-US" sz="2000" dirty="0">
                <a:latin typeface="华文黑体"/>
                <a:ea typeface="华文黑体"/>
              </a:rPr>
              <a:t>把市场分割成不同群体</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9304585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628908"/>
            <a:ext cx="8534401" cy="4154983"/>
          </a:xfrm>
          <a:prstGeom prst="rect">
            <a:avLst/>
          </a:prstGeom>
          <a:noFill/>
        </p:spPr>
        <p:txBody>
          <a:bodyPr wrap="square" rtlCol="0">
            <a:spAutoFit/>
          </a:bodyPr>
          <a:lstStyle/>
          <a:p>
            <a:r>
              <a:rPr lang="zh-CN" altLang="en-US" sz="2400" dirty="0">
                <a:latin typeface="华文黑体"/>
                <a:ea typeface="华文黑体"/>
              </a:rPr>
              <a:t>　三、细分消费者市场的依据</a:t>
            </a:r>
          </a:p>
          <a:p>
            <a:pPr indent="541338"/>
            <a:r>
              <a:rPr lang="zh-CN" altLang="en-US" sz="2000" dirty="0">
                <a:latin typeface="华文黑体"/>
                <a:ea typeface="华文黑体"/>
              </a:rPr>
              <a:t>细分市场不能仅靠一种方式</a:t>
            </a:r>
            <a:r>
              <a:rPr lang="en-US" altLang="zh-CN" sz="2000" dirty="0">
                <a:latin typeface="华文黑体"/>
                <a:ea typeface="华文黑体"/>
              </a:rPr>
              <a:t>.</a:t>
            </a:r>
            <a:r>
              <a:rPr lang="zh-CN" altLang="en-US" sz="2000" dirty="0">
                <a:latin typeface="华文黑体"/>
                <a:ea typeface="华文黑体"/>
              </a:rPr>
              <a:t>营销人员必须尝试各种不同的细分变量或变量组合</a:t>
            </a:r>
            <a:r>
              <a:rPr lang="en-US" altLang="zh-CN" sz="2000" dirty="0">
                <a:latin typeface="华文黑体"/>
                <a:ea typeface="华文黑体"/>
              </a:rPr>
              <a:t>,</a:t>
            </a:r>
            <a:r>
              <a:rPr lang="zh-CN" altLang="en-US" sz="2000" dirty="0" smtClean="0">
                <a:latin typeface="华文黑体"/>
                <a:ea typeface="华文黑体"/>
              </a:rPr>
              <a:t>以便找</a:t>
            </a:r>
            <a:r>
              <a:rPr lang="zh-CN" altLang="en-US" sz="2000" dirty="0">
                <a:latin typeface="华文黑体"/>
                <a:ea typeface="华文黑体"/>
              </a:rPr>
              <a:t>到分析市场结构的最佳方法</a:t>
            </a:r>
            <a:r>
              <a:rPr lang="en-US" altLang="zh-CN" sz="2000" dirty="0">
                <a:latin typeface="华文黑体"/>
                <a:ea typeface="华文黑体"/>
              </a:rPr>
              <a:t>.</a:t>
            </a:r>
            <a:r>
              <a:rPr lang="zh-CN" altLang="en-US" sz="2000" dirty="0">
                <a:latin typeface="华文黑体"/>
                <a:ea typeface="华文黑体"/>
              </a:rPr>
              <a:t>我们在此主要讨论地理、人口、心理和行为变量</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心理细分</a:t>
            </a:r>
          </a:p>
          <a:p>
            <a:pPr indent="541338"/>
            <a:r>
              <a:rPr lang="zh-CN" altLang="en-US" sz="2000" dirty="0">
                <a:latin typeface="华文黑体"/>
                <a:ea typeface="华文黑体"/>
              </a:rPr>
              <a:t>心理细分是指按社会阶层、生活方式或个性特征等</a:t>
            </a:r>
            <a:r>
              <a:rPr lang="en-US" altLang="zh-CN" sz="2000" dirty="0">
                <a:latin typeface="华文黑体"/>
                <a:ea typeface="华文黑体"/>
              </a:rPr>
              <a:t>,</a:t>
            </a:r>
            <a:r>
              <a:rPr lang="zh-CN" altLang="en-US" sz="2000" dirty="0">
                <a:latin typeface="华文黑体"/>
                <a:ea typeface="华文黑体"/>
              </a:rPr>
              <a:t>把消费者分成不同的群体</a:t>
            </a:r>
            <a:r>
              <a:rPr lang="en-US" altLang="zh-CN" sz="2000" dirty="0">
                <a:latin typeface="华文黑体"/>
                <a:ea typeface="华文黑体"/>
              </a:rPr>
              <a:t>.</a:t>
            </a:r>
            <a:r>
              <a:rPr lang="zh-CN" altLang="en-US" sz="2000" dirty="0">
                <a:latin typeface="华文黑体"/>
                <a:ea typeface="华文黑体"/>
              </a:rPr>
              <a:t>处在</a:t>
            </a:r>
            <a:r>
              <a:rPr lang="zh-CN" altLang="en-US" sz="2000" dirty="0" smtClean="0">
                <a:latin typeface="华文黑体"/>
                <a:ea typeface="华文黑体"/>
              </a:rPr>
              <a:t>同一</a:t>
            </a:r>
            <a:r>
              <a:rPr lang="zh-CN" altLang="en-US" sz="2000" dirty="0">
                <a:latin typeface="华文黑体"/>
                <a:ea typeface="华文黑体"/>
              </a:rPr>
              <a:t>人口因素群体中的人可能会有不同的心理构成</a:t>
            </a:r>
            <a:r>
              <a:rPr lang="en-US" altLang="zh-CN" sz="2000" dirty="0">
                <a:latin typeface="华文黑体"/>
                <a:ea typeface="华文黑体"/>
              </a:rPr>
              <a:t>.</a:t>
            </a:r>
          </a:p>
          <a:p>
            <a:pPr indent="541338"/>
            <a:r>
              <a:rPr lang="zh-CN" altLang="en-US" sz="2000" dirty="0">
                <a:latin typeface="华文黑体"/>
                <a:ea typeface="华文黑体"/>
              </a:rPr>
              <a:t>心理细分可以考察以下的一些变量</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社会阶层</a:t>
            </a:r>
            <a:r>
              <a:rPr lang="en-US" altLang="zh-CN" sz="2000" dirty="0">
                <a:latin typeface="华文黑体"/>
                <a:ea typeface="华文黑体"/>
              </a:rPr>
              <a:t>:</a:t>
            </a:r>
            <a:r>
              <a:rPr lang="zh-CN" altLang="en-US" sz="2000" dirty="0">
                <a:latin typeface="华文黑体"/>
                <a:ea typeface="华文黑体"/>
              </a:rPr>
              <a:t>国家与社会管理阶层</a:t>
            </a:r>
            <a:r>
              <a:rPr lang="en-US" altLang="zh-CN" sz="2000" dirty="0">
                <a:latin typeface="华文黑体"/>
                <a:ea typeface="华文黑体"/>
              </a:rPr>
              <a:t>,</a:t>
            </a:r>
            <a:r>
              <a:rPr lang="zh-CN" altLang="en-US" sz="2000" dirty="0">
                <a:latin typeface="华文黑体"/>
                <a:ea typeface="华文黑体"/>
              </a:rPr>
              <a:t>经理人员阶层</a:t>
            </a:r>
            <a:r>
              <a:rPr lang="en-US" altLang="zh-CN" sz="2000" dirty="0">
                <a:latin typeface="华文黑体"/>
                <a:ea typeface="华文黑体"/>
              </a:rPr>
              <a:t>,</a:t>
            </a:r>
            <a:r>
              <a:rPr lang="zh-CN" altLang="en-US" sz="2000" dirty="0">
                <a:latin typeface="华文黑体"/>
                <a:ea typeface="华文黑体"/>
              </a:rPr>
              <a:t>私营企业主阶层</a:t>
            </a:r>
            <a:r>
              <a:rPr lang="en-US" altLang="zh-CN" sz="2000" dirty="0">
                <a:latin typeface="华文黑体"/>
                <a:ea typeface="华文黑体"/>
              </a:rPr>
              <a:t>,</a:t>
            </a:r>
            <a:r>
              <a:rPr lang="zh-CN" altLang="en-US" sz="2000" dirty="0" smtClean="0">
                <a:latin typeface="华文黑体"/>
                <a:ea typeface="华文黑体"/>
              </a:rPr>
              <a:t>专业技术人员阶层</a:t>
            </a:r>
            <a:r>
              <a:rPr lang="en-US" altLang="zh-CN" sz="2000" dirty="0">
                <a:latin typeface="华文黑体"/>
                <a:ea typeface="华文黑体"/>
              </a:rPr>
              <a:t>,</a:t>
            </a:r>
            <a:r>
              <a:rPr lang="zh-CN" altLang="en-US" sz="2000" dirty="0">
                <a:latin typeface="华文黑体"/>
                <a:ea typeface="华文黑体"/>
              </a:rPr>
              <a:t>办事人员阶层</a:t>
            </a:r>
            <a:r>
              <a:rPr lang="en-US" altLang="zh-CN" sz="2000" dirty="0">
                <a:latin typeface="华文黑体"/>
                <a:ea typeface="华文黑体"/>
              </a:rPr>
              <a:t>,</a:t>
            </a:r>
            <a:r>
              <a:rPr lang="zh-CN" altLang="en-US" sz="2000" dirty="0">
                <a:latin typeface="华文黑体"/>
                <a:ea typeface="华文黑体"/>
              </a:rPr>
              <a:t>个体工商户阶层</a:t>
            </a:r>
            <a:r>
              <a:rPr lang="en-US" altLang="zh-CN" sz="2000" dirty="0">
                <a:latin typeface="华文黑体"/>
                <a:ea typeface="华文黑体"/>
              </a:rPr>
              <a:t>,</a:t>
            </a:r>
            <a:r>
              <a:rPr lang="zh-CN" altLang="en-US" sz="2000" dirty="0">
                <a:latin typeface="华文黑体"/>
                <a:ea typeface="华文黑体"/>
              </a:rPr>
              <a:t>商业服务业员工阶层</a:t>
            </a:r>
            <a:r>
              <a:rPr lang="en-US" altLang="zh-CN" sz="2000" dirty="0">
                <a:latin typeface="华文黑体"/>
                <a:ea typeface="华文黑体"/>
              </a:rPr>
              <a:t>,</a:t>
            </a:r>
            <a:r>
              <a:rPr lang="zh-CN" altLang="en-US" sz="2000" dirty="0">
                <a:latin typeface="华文黑体"/>
                <a:ea typeface="华文黑体"/>
              </a:rPr>
              <a:t>产业工人阶层</a:t>
            </a:r>
            <a:r>
              <a:rPr lang="en-US" altLang="zh-CN" sz="2000" dirty="0">
                <a:latin typeface="华文黑体"/>
                <a:ea typeface="华文黑体"/>
              </a:rPr>
              <a:t>,</a:t>
            </a:r>
            <a:r>
              <a:rPr lang="zh-CN" altLang="en-US" sz="2000" dirty="0">
                <a:latin typeface="华文黑体"/>
                <a:ea typeface="华文黑体"/>
              </a:rPr>
              <a:t>农业劳动者阶层</a:t>
            </a:r>
            <a:r>
              <a:rPr lang="en-US" altLang="zh-CN" sz="2000" dirty="0" smtClean="0">
                <a:latin typeface="华文黑体"/>
                <a:ea typeface="华文黑体"/>
              </a:rPr>
              <a:t>,</a:t>
            </a:r>
            <a:r>
              <a:rPr lang="zh-CN" altLang="en-US" sz="2000" dirty="0" smtClean="0">
                <a:latin typeface="华文黑体"/>
                <a:ea typeface="华文黑体"/>
              </a:rPr>
              <a:t>城乡无业</a:t>
            </a:r>
            <a:r>
              <a:rPr lang="zh-CN" altLang="en-US" sz="2000" dirty="0">
                <a:latin typeface="华文黑体"/>
                <a:ea typeface="华文黑体"/>
              </a:rPr>
              <a:t>、失业、半失业者阶层</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生活方式</a:t>
            </a:r>
            <a:r>
              <a:rPr lang="en-US" altLang="zh-CN" sz="2000" dirty="0">
                <a:latin typeface="华文黑体"/>
                <a:ea typeface="华文黑体"/>
              </a:rPr>
              <a:t>:</a:t>
            </a:r>
            <a:r>
              <a:rPr lang="zh-CN" altLang="en-US" sz="2000" dirty="0">
                <a:latin typeface="华文黑体"/>
                <a:ea typeface="华文黑体"/>
              </a:rPr>
              <a:t>变化型</a:t>
            </a:r>
            <a:r>
              <a:rPr lang="en-US" altLang="zh-CN" sz="2000" dirty="0">
                <a:latin typeface="华文黑体"/>
                <a:ea typeface="华文黑体"/>
              </a:rPr>
              <a:t>,</a:t>
            </a:r>
            <a:r>
              <a:rPr lang="zh-CN" altLang="en-US" sz="2000" dirty="0">
                <a:latin typeface="华文黑体"/>
                <a:ea typeface="华文黑体"/>
              </a:rPr>
              <a:t>参与型</a:t>
            </a:r>
            <a:r>
              <a:rPr lang="en-US" altLang="zh-CN" sz="2000" dirty="0">
                <a:latin typeface="华文黑体"/>
                <a:ea typeface="华文黑体"/>
              </a:rPr>
              <a:t>,</a:t>
            </a:r>
            <a:r>
              <a:rPr lang="zh-CN" altLang="en-US" sz="2000" dirty="0">
                <a:latin typeface="华文黑体"/>
                <a:ea typeface="华文黑体"/>
              </a:rPr>
              <a:t>自由型</a:t>
            </a:r>
            <a:r>
              <a:rPr lang="en-US" altLang="zh-CN" sz="2000" dirty="0">
                <a:latin typeface="华文黑体"/>
                <a:ea typeface="华文黑体"/>
              </a:rPr>
              <a:t>,</a:t>
            </a:r>
            <a:r>
              <a:rPr lang="zh-CN" altLang="en-US" sz="2000" dirty="0">
                <a:latin typeface="华文黑体"/>
                <a:ea typeface="华文黑体"/>
              </a:rPr>
              <a:t>稳定型</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个性</a:t>
            </a:r>
            <a:r>
              <a:rPr lang="en-US" altLang="zh-CN" sz="2000" dirty="0">
                <a:latin typeface="华文黑体"/>
                <a:ea typeface="华文黑体"/>
              </a:rPr>
              <a:t>:</a:t>
            </a:r>
            <a:r>
              <a:rPr lang="zh-CN" altLang="en-US" sz="2000" dirty="0">
                <a:latin typeface="华文黑体"/>
                <a:ea typeface="华文黑体"/>
              </a:rPr>
              <a:t>冲动型</a:t>
            </a:r>
            <a:r>
              <a:rPr lang="en-US" altLang="zh-CN" sz="2000" dirty="0">
                <a:latin typeface="华文黑体"/>
                <a:ea typeface="华文黑体"/>
              </a:rPr>
              <a:t>,</a:t>
            </a:r>
            <a:r>
              <a:rPr lang="zh-CN" altLang="en-US" sz="2000" dirty="0">
                <a:latin typeface="华文黑体"/>
                <a:ea typeface="华文黑体"/>
              </a:rPr>
              <a:t>进攻型</a:t>
            </a:r>
            <a:r>
              <a:rPr lang="en-US" altLang="zh-CN" sz="2000" dirty="0">
                <a:latin typeface="华文黑体"/>
                <a:ea typeface="华文黑体"/>
              </a:rPr>
              <a:t>,</a:t>
            </a:r>
            <a:r>
              <a:rPr lang="zh-CN" altLang="en-US" sz="2000" dirty="0">
                <a:latin typeface="华文黑体"/>
                <a:ea typeface="华文黑体"/>
              </a:rPr>
              <a:t>交际型</a:t>
            </a:r>
            <a:r>
              <a:rPr lang="en-US" altLang="zh-CN" sz="2000" dirty="0">
                <a:latin typeface="华文黑体"/>
                <a:ea typeface="华文黑体"/>
              </a:rPr>
              <a:t>,</a:t>
            </a:r>
            <a:r>
              <a:rPr lang="zh-CN" altLang="en-US" sz="2000" dirty="0">
                <a:latin typeface="华文黑体"/>
                <a:ea typeface="华文黑体"/>
              </a:rPr>
              <a:t>权力主义型</a:t>
            </a:r>
            <a:r>
              <a:rPr lang="en-US" altLang="zh-CN" sz="2000" dirty="0">
                <a:latin typeface="华文黑体"/>
                <a:ea typeface="华文黑体"/>
              </a:rPr>
              <a:t>,</a:t>
            </a:r>
            <a:r>
              <a:rPr lang="zh-CN" altLang="en-US" sz="2000" dirty="0">
                <a:latin typeface="华文黑体"/>
                <a:ea typeface="华文黑体"/>
              </a:rPr>
              <a:t>自负型</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058536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770537"/>
          </a:xfrm>
          <a:prstGeom prst="rect">
            <a:avLst/>
          </a:prstGeom>
          <a:noFill/>
        </p:spPr>
        <p:txBody>
          <a:bodyPr wrap="square" rtlCol="0">
            <a:spAutoFit/>
          </a:bodyPr>
          <a:lstStyle/>
          <a:p>
            <a:r>
              <a:rPr lang="zh-CN" altLang="en-US" sz="2400" dirty="0">
                <a:latin typeface="华文黑体"/>
                <a:ea typeface="华文黑体"/>
              </a:rPr>
              <a:t>　三、细分消费者市场的依据</a:t>
            </a:r>
          </a:p>
          <a:p>
            <a:pPr indent="541338"/>
            <a:r>
              <a:rPr lang="zh-CN" altLang="en-US" sz="2000" dirty="0">
                <a:latin typeface="华文黑体"/>
                <a:ea typeface="华文黑体"/>
              </a:rPr>
              <a:t>细分市场不能仅靠一种方式</a:t>
            </a:r>
            <a:r>
              <a:rPr lang="en-US" altLang="zh-CN" sz="2000" dirty="0">
                <a:latin typeface="华文黑体"/>
                <a:ea typeface="华文黑体"/>
              </a:rPr>
              <a:t>.</a:t>
            </a:r>
            <a:r>
              <a:rPr lang="zh-CN" altLang="en-US" sz="2000" dirty="0">
                <a:latin typeface="华文黑体"/>
                <a:ea typeface="华文黑体"/>
              </a:rPr>
              <a:t>营销人员必须尝试各种不同的细分变量或变量组合</a:t>
            </a:r>
            <a:r>
              <a:rPr lang="en-US" altLang="zh-CN" sz="2000" dirty="0">
                <a:latin typeface="华文黑体"/>
                <a:ea typeface="华文黑体"/>
              </a:rPr>
              <a:t>,</a:t>
            </a:r>
            <a:r>
              <a:rPr lang="zh-CN" altLang="en-US" sz="2000" dirty="0" smtClean="0">
                <a:latin typeface="华文黑体"/>
                <a:ea typeface="华文黑体"/>
              </a:rPr>
              <a:t>以便找</a:t>
            </a:r>
            <a:r>
              <a:rPr lang="zh-CN" altLang="en-US" sz="2000" dirty="0">
                <a:latin typeface="华文黑体"/>
                <a:ea typeface="华文黑体"/>
              </a:rPr>
              <a:t>到分析市场结构的最佳方法</a:t>
            </a:r>
            <a:r>
              <a:rPr lang="en-US" altLang="zh-CN" sz="2000" dirty="0">
                <a:latin typeface="华文黑体"/>
                <a:ea typeface="华文黑体"/>
              </a:rPr>
              <a:t>.</a:t>
            </a:r>
            <a:r>
              <a:rPr lang="zh-CN" altLang="en-US" sz="2000" dirty="0">
                <a:latin typeface="华文黑体"/>
                <a:ea typeface="华文黑体"/>
              </a:rPr>
              <a:t>我们在此主要讨论地理、人口、心理和行为变量</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行为细分</a:t>
            </a:r>
          </a:p>
          <a:p>
            <a:pPr indent="541338"/>
            <a:r>
              <a:rPr lang="zh-CN" altLang="en-US" sz="2000" dirty="0">
                <a:latin typeface="华文黑体"/>
                <a:ea typeface="华文黑体"/>
              </a:rPr>
              <a:t>行为细分是指按照购买者对产品的了解程度、态度、使用以及反应</a:t>
            </a:r>
            <a:r>
              <a:rPr lang="en-US" altLang="zh-CN" sz="2000" dirty="0">
                <a:latin typeface="华文黑体"/>
                <a:ea typeface="华文黑体"/>
              </a:rPr>
              <a:t>,</a:t>
            </a:r>
            <a:r>
              <a:rPr lang="zh-CN" altLang="en-US" sz="2000" dirty="0">
                <a:latin typeface="华文黑体"/>
                <a:ea typeface="华文黑体"/>
              </a:rPr>
              <a:t>把购买者分割成</a:t>
            </a:r>
            <a:r>
              <a:rPr lang="zh-CN" altLang="en-US" sz="2000" dirty="0" smtClean="0">
                <a:latin typeface="华文黑体"/>
                <a:ea typeface="华文黑体"/>
              </a:rPr>
              <a:t>不同的群体</a:t>
            </a:r>
            <a:r>
              <a:rPr lang="en-US" altLang="zh-CN" sz="2000" dirty="0" smtClean="0">
                <a:latin typeface="华文黑体"/>
                <a:ea typeface="华文黑体"/>
              </a:rPr>
              <a:t>.</a:t>
            </a:r>
          </a:p>
          <a:p>
            <a:pPr indent="541338"/>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时机</a:t>
            </a:r>
            <a:r>
              <a:rPr lang="en-US" altLang="zh-CN" sz="2000" dirty="0">
                <a:latin typeface="华文黑体"/>
                <a:ea typeface="华文黑体"/>
              </a:rPr>
              <a:t>:</a:t>
            </a:r>
            <a:r>
              <a:rPr lang="zh-CN" altLang="en-US" sz="2000" dirty="0">
                <a:latin typeface="华文黑体"/>
                <a:ea typeface="华文黑体"/>
              </a:rPr>
              <a:t>一般时机</a:t>
            </a:r>
            <a:r>
              <a:rPr lang="en-US" altLang="zh-CN" sz="2000" dirty="0">
                <a:latin typeface="华文黑体"/>
                <a:ea typeface="华文黑体"/>
              </a:rPr>
              <a:t>,</a:t>
            </a:r>
            <a:r>
              <a:rPr lang="zh-CN" altLang="en-US" sz="2000" dirty="0">
                <a:latin typeface="华文黑体"/>
                <a:ea typeface="华文黑体"/>
              </a:rPr>
              <a:t>特殊时机</a:t>
            </a:r>
            <a:r>
              <a:rPr lang="en-US" altLang="zh-CN" sz="2000" dirty="0" smtClean="0">
                <a:latin typeface="华文黑体"/>
                <a:ea typeface="华文黑体"/>
              </a:rPr>
              <a:t>.</a:t>
            </a:r>
          </a:p>
          <a:p>
            <a:pPr indent="541338"/>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追求的利益</a:t>
            </a:r>
            <a:r>
              <a:rPr lang="en-US" altLang="zh-CN" sz="2000" dirty="0">
                <a:latin typeface="华文黑体"/>
                <a:ea typeface="华文黑体"/>
              </a:rPr>
              <a:t>:</a:t>
            </a:r>
            <a:r>
              <a:rPr lang="zh-CN" altLang="en-US" sz="2000" dirty="0">
                <a:latin typeface="华文黑体"/>
                <a:ea typeface="华文黑体"/>
              </a:rPr>
              <a:t>便利</a:t>
            </a:r>
            <a:r>
              <a:rPr lang="en-US" altLang="zh-CN" sz="2000" dirty="0">
                <a:latin typeface="华文黑体"/>
                <a:ea typeface="华文黑体"/>
              </a:rPr>
              <a:t>,</a:t>
            </a:r>
            <a:r>
              <a:rPr lang="zh-CN" altLang="en-US" sz="2000" dirty="0">
                <a:latin typeface="华文黑体"/>
                <a:ea typeface="华文黑体"/>
              </a:rPr>
              <a:t>经济</a:t>
            </a:r>
            <a:r>
              <a:rPr lang="en-US" altLang="zh-CN" sz="2000" dirty="0">
                <a:latin typeface="华文黑体"/>
                <a:ea typeface="华文黑体"/>
              </a:rPr>
              <a:t>,</a:t>
            </a:r>
            <a:r>
              <a:rPr lang="zh-CN" altLang="en-US" sz="2000" dirty="0">
                <a:latin typeface="华文黑体"/>
                <a:ea typeface="华文黑体"/>
              </a:rPr>
              <a:t>易于购买</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使用者分类</a:t>
            </a:r>
            <a:r>
              <a:rPr lang="en-US" altLang="zh-CN" sz="2000" dirty="0">
                <a:latin typeface="华文黑体"/>
                <a:ea typeface="华文黑体"/>
              </a:rPr>
              <a:t>:</a:t>
            </a:r>
            <a:r>
              <a:rPr lang="zh-CN" altLang="en-US" sz="2000" dirty="0">
                <a:latin typeface="华文黑体"/>
                <a:ea typeface="华文黑体"/>
              </a:rPr>
              <a:t>未曾使用者</a:t>
            </a:r>
            <a:r>
              <a:rPr lang="en-US" altLang="zh-CN" sz="2000" dirty="0">
                <a:latin typeface="华文黑体"/>
                <a:ea typeface="华文黑体"/>
              </a:rPr>
              <a:t>,</a:t>
            </a:r>
            <a:r>
              <a:rPr lang="zh-CN" altLang="en-US" sz="2000" dirty="0">
                <a:latin typeface="华文黑体"/>
                <a:ea typeface="华文黑体"/>
              </a:rPr>
              <a:t>曾经使用者</a:t>
            </a:r>
            <a:r>
              <a:rPr lang="en-US" altLang="zh-CN" sz="2000" dirty="0">
                <a:latin typeface="华文黑体"/>
                <a:ea typeface="华文黑体"/>
              </a:rPr>
              <a:t>,</a:t>
            </a:r>
            <a:r>
              <a:rPr lang="zh-CN" altLang="en-US" sz="2000" dirty="0">
                <a:latin typeface="华文黑体"/>
                <a:ea typeface="华文黑体"/>
              </a:rPr>
              <a:t>潜在使用者</a:t>
            </a:r>
            <a:r>
              <a:rPr lang="en-US" altLang="zh-CN" sz="2000" dirty="0">
                <a:latin typeface="华文黑体"/>
                <a:ea typeface="华文黑体"/>
              </a:rPr>
              <a:t>,</a:t>
            </a:r>
            <a:r>
              <a:rPr lang="zh-CN" altLang="en-US" sz="2000" dirty="0">
                <a:latin typeface="华文黑体"/>
                <a:ea typeface="华文黑体"/>
              </a:rPr>
              <a:t>首次使用者</a:t>
            </a:r>
            <a:r>
              <a:rPr lang="en-US" altLang="zh-CN" sz="2000" dirty="0">
                <a:latin typeface="华文黑体"/>
                <a:ea typeface="华文黑体"/>
              </a:rPr>
              <a:t>,</a:t>
            </a:r>
            <a:r>
              <a:rPr lang="zh-CN" altLang="en-US" sz="2000" dirty="0">
                <a:latin typeface="华文黑体"/>
                <a:ea typeface="华文黑体"/>
              </a:rPr>
              <a:t>经常使用者</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使用率</a:t>
            </a:r>
            <a:r>
              <a:rPr lang="en-US" altLang="zh-CN" sz="2000" dirty="0">
                <a:latin typeface="华文黑体"/>
                <a:ea typeface="华文黑体"/>
              </a:rPr>
              <a:t>:</a:t>
            </a:r>
            <a:r>
              <a:rPr lang="zh-CN" altLang="en-US" sz="2000" dirty="0">
                <a:latin typeface="华文黑体"/>
                <a:ea typeface="华文黑体"/>
              </a:rPr>
              <a:t>不使用</a:t>
            </a:r>
            <a:r>
              <a:rPr lang="en-US" altLang="zh-CN" sz="2000" dirty="0">
                <a:latin typeface="华文黑体"/>
                <a:ea typeface="华文黑体"/>
              </a:rPr>
              <a:t>,</a:t>
            </a:r>
            <a:r>
              <a:rPr lang="zh-CN" altLang="en-US" sz="2000" dirty="0">
                <a:latin typeface="华文黑体"/>
                <a:ea typeface="华文黑体"/>
              </a:rPr>
              <a:t>少量使用者</a:t>
            </a:r>
            <a:r>
              <a:rPr lang="en-US" altLang="zh-CN" sz="2000" dirty="0">
                <a:latin typeface="华文黑体"/>
                <a:ea typeface="华文黑体"/>
              </a:rPr>
              <a:t>,</a:t>
            </a:r>
            <a:r>
              <a:rPr lang="zh-CN" altLang="en-US" sz="2000" dirty="0">
                <a:latin typeface="华文黑体"/>
                <a:ea typeface="华文黑体"/>
              </a:rPr>
              <a:t>中量使用者</a:t>
            </a:r>
            <a:r>
              <a:rPr lang="en-US" altLang="zh-CN" sz="2000" dirty="0">
                <a:latin typeface="华文黑体"/>
                <a:ea typeface="华文黑体"/>
              </a:rPr>
              <a:t>,</a:t>
            </a:r>
            <a:r>
              <a:rPr lang="zh-CN" altLang="en-US" sz="2000" dirty="0">
                <a:latin typeface="华文黑体"/>
                <a:ea typeface="华文黑体"/>
              </a:rPr>
              <a:t>大量使用者</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忠诚度</a:t>
            </a:r>
            <a:r>
              <a:rPr lang="en-US" altLang="zh-CN" sz="2000" dirty="0">
                <a:latin typeface="华文黑体"/>
                <a:ea typeface="华文黑体"/>
              </a:rPr>
              <a:t>:</a:t>
            </a:r>
            <a:r>
              <a:rPr lang="zh-CN" altLang="en-US" sz="2000" dirty="0">
                <a:latin typeface="华文黑体"/>
                <a:ea typeface="华文黑体"/>
              </a:rPr>
              <a:t>无</a:t>
            </a:r>
            <a:r>
              <a:rPr lang="en-US" altLang="zh-CN" sz="2000" dirty="0">
                <a:latin typeface="华文黑体"/>
                <a:ea typeface="华文黑体"/>
              </a:rPr>
              <a:t>,</a:t>
            </a:r>
            <a:r>
              <a:rPr lang="zh-CN" altLang="en-US" sz="2000" dirty="0">
                <a:latin typeface="华文黑体"/>
                <a:ea typeface="华文黑体"/>
              </a:rPr>
              <a:t>中等</a:t>
            </a:r>
            <a:r>
              <a:rPr lang="en-US" altLang="zh-CN" sz="2000" dirty="0">
                <a:latin typeface="华文黑体"/>
                <a:ea typeface="华文黑体"/>
              </a:rPr>
              <a:t>,</a:t>
            </a:r>
            <a:r>
              <a:rPr lang="zh-CN" altLang="en-US" sz="2000" dirty="0">
                <a:latin typeface="华文黑体"/>
                <a:ea typeface="华文黑体"/>
              </a:rPr>
              <a:t>强烈</a:t>
            </a:r>
            <a:r>
              <a:rPr lang="en-US" altLang="zh-CN" sz="2000" dirty="0">
                <a:latin typeface="华文黑体"/>
                <a:ea typeface="华文黑体"/>
              </a:rPr>
              <a:t>,</a:t>
            </a:r>
            <a:r>
              <a:rPr lang="zh-CN" altLang="en-US" sz="2000" dirty="0">
                <a:latin typeface="华文黑体"/>
                <a:ea typeface="华文黑体"/>
              </a:rPr>
              <a:t>绝对</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６</a:t>
            </a:r>
            <a:r>
              <a:rPr lang="en-US" altLang="zh-CN" sz="2000" dirty="0">
                <a:latin typeface="华文黑体"/>
                <a:ea typeface="华文黑体"/>
              </a:rPr>
              <a:t>)</a:t>
            </a:r>
            <a:r>
              <a:rPr lang="zh-CN" altLang="en-US" sz="2000" dirty="0">
                <a:latin typeface="华文黑体"/>
                <a:ea typeface="华文黑体"/>
              </a:rPr>
              <a:t>准备阶段</a:t>
            </a:r>
            <a:r>
              <a:rPr lang="en-US" altLang="zh-CN" sz="2000" dirty="0">
                <a:latin typeface="华文黑体"/>
                <a:ea typeface="华文黑体"/>
              </a:rPr>
              <a:t>:</a:t>
            </a:r>
            <a:r>
              <a:rPr lang="zh-CN" altLang="en-US" sz="2000" dirty="0">
                <a:latin typeface="华文黑体"/>
                <a:ea typeface="华文黑体"/>
              </a:rPr>
              <a:t>不了解</a:t>
            </a:r>
            <a:r>
              <a:rPr lang="en-US" altLang="zh-CN" sz="2000" dirty="0">
                <a:latin typeface="华文黑体"/>
                <a:ea typeface="华文黑体"/>
              </a:rPr>
              <a:t>,</a:t>
            </a:r>
            <a:r>
              <a:rPr lang="zh-CN" altLang="en-US" sz="2000" dirty="0">
                <a:latin typeface="华文黑体"/>
                <a:ea typeface="华文黑体"/>
              </a:rPr>
              <a:t>了解</a:t>
            </a:r>
            <a:r>
              <a:rPr lang="en-US" altLang="zh-CN" sz="2000" dirty="0">
                <a:latin typeface="华文黑体"/>
                <a:ea typeface="华文黑体"/>
              </a:rPr>
              <a:t>,</a:t>
            </a:r>
            <a:r>
              <a:rPr lang="zh-CN" altLang="en-US" sz="2000" dirty="0">
                <a:latin typeface="华文黑体"/>
                <a:ea typeface="华文黑体"/>
              </a:rPr>
              <a:t>熟悉</a:t>
            </a:r>
            <a:r>
              <a:rPr lang="en-US" altLang="zh-CN" sz="2000" dirty="0">
                <a:latin typeface="华文黑体"/>
                <a:ea typeface="华文黑体"/>
              </a:rPr>
              <a:t>,</a:t>
            </a:r>
            <a:r>
              <a:rPr lang="zh-CN" altLang="en-US" sz="2000" dirty="0">
                <a:latin typeface="华文黑体"/>
                <a:ea typeface="华文黑体"/>
              </a:rPr>
              <a:t>感兴趣</a:t>
            </a:r>
            <a:r>
              <a:rPr lang="en-US" altLang="zh-CN" sz="2000" dirty="0">
                <a:latin typeface="华文黑体"/>
                <a:ea typeface="华文黑体"/>
              </a:rPr>
              <a:t>,</a:t>
            </a:r>
            <a:r>
              <a:rPr lang="zh-CN" altLang="en-US" sz="2000" dirty="0">
                <a:latin typeface="华文黑体"/>
                <a:ea typeface="华文黑体"/>
              </a:rPr>
              <a:t>想买</a:t>
            </a:r>
            <a:r>
              <a:rPr lang="en-US" altLang="zh-CN" sz="2000" dirty="0">
                <a:latin typeface="华文黑体"/>
                <a:ea typeface="华文黑体"/>
              </a:rPr>
              <a:t>,</a:t>
            </a:r>
            <a:r>
              <a:rPr lang="zh-CN" altLang="en-US" sz="2000" dirty="0">
                <a:latin typeface="华文黑体"/>
                <a:ea typeface="华文黑体"/>
              </a:rPr>
              <a:t>打算购买</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７</a:t>
            </a:r>
            <a:r>
              <a:rPr lang="en-US" altLang="zh-CN" sz="2000" dirty="0">
                <a:latin typeface="华文黑体"/>
                <a:ea typeface="华文黑体"/>
              </a:rPr>
              <a:t>)</a:t>
            </a:r>
            <a:r>
              <a:rPr lang="zh-CN" altLang="en-US" sz="2000" dirty="0">
                <a:latin typeface="华文黑体"/>
                <a:ea typeface="华文黑体"/>
              </a:rPr>
              <a:t>对产品的态度</a:t>
            </a:r>
            <a:r>
              <a:rPr lang="en-US" altLang="zh-CN" sz="2000" dirty="0">
                <a:latin typeface="华文黑体"/>
                <a:ea typeface="华文黑体"/>
              </a:rPr>
              <a:t>:</a:t>
            </a:r>
            <a:r>
              <a:rPr lang="zh-CN" altLang="en-US" sz="2000" dirty="0">
                <a:latin typeface="华文黑体"/>
                <a:ea typeface="华文黑体"/>
              </a:rPr>
              <a:t>热情</a:t>
            </a:r>
            <a:r>
              <a:rPr lang="en-US" altLang="zh-CN" sz="2000" dirty="0">
                <a:latin typeface="华文黑体"/>
                <a:ea typeface="华文黑体"/>
              </a:rPr>
              <a:t>,</a:t>
            </a:r>
            <a:r>
              <a:rPr lang="zh-CN" altLang="en-US" sz="2000" dirty="0">
                <a:latin typeface="华文黑体"/>
                <a:ea typeface="华文黑体"/>
              </a:rPr>
              <a:t>肯定</a:t>
            </a:r>
            <a:r>
              <a:rPr lang="en-US" altLang="zh-CN" sz="2000" dirty="0">
                <a:latin typeface="华文黑体"/>
                <a:ea typeface="华文黑体"/>
              </a:rPr>
              <a:t>,</a:t>
            </a:r>
            <a:r>
              <a:rPr lang="zh-CN" altLang="en-US" sz="2000" dirty="0">
                <a:latin typeface="华文黑体"/>
                <a:ea typeface="华文黑体"/>
              </a:rPr>
              <a:t>不关心</a:t>
            </a:r>
            <a:r>
              <a:rPr lang="en-US" altLang="zh-CN" sz="2000" dirty="0">
                <a:latin typeface="华文黑体"/>
                <a:ea typeface="华文黑体"/>
              </a:rPr>
              <a:t>,</a:t>
            </a:r>
            <a:r>
              <a:rPr lang="zh-CN" altLang="en-US" sz="2000" dirty="0">
                <a:latin typeface="华文黑体"/>
                <a:ea typeface="华文黑体"/>
              </a:rPr>
              <a:t>否定</a:t>
            </a:r>
            <a:r>
              <a:rPr lang="en-US" altLang="zh-CN" sz="2000" dirty="0">
                <a:latin typeface="华文黑体"/>
                <a:ea typeface="华文黑体"/>
              </a:rPr>
              <a:t>,</a:t>
            </a:r>
            <a:r>
              <a:rPr lang="zh-CN" altLang="en-US" sz="2000" dirty="0">
                <a:latin typeface="华文黑体"/>
                <a:ea typeface="华文黑体"/>
              </a:rPr>
              <a:t>敌视</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0668109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616101"/>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、细分消费者市场的依据</a:t>
            </a:r>
          </a:p>
          <a:p>
            <a:pPr indent="541338"/>
            <a:r>
              <a:rPr lang="zh-CN" altLang="en-US" sz="2000" dirty="0">
                <a:latin typeface="华文黑体"/>
                <a:ea typeface="华文黑体"/>
              </a:rPr>
              <a:t>细分市场不能仅靠一种方式</a:t>
            </a:r>
            <a:r>
              <a:rPr lang="en-US" altLang="zh-CN" sz="2000" dirty="0">
                <a:latin typeface="华文黑体"/>
                <a:ea typeface="华文黑体"/>
              </a:rPr>
              <a:t>.</a:t>
            </a:r>
            <a:r>
              <a:rPr lang="zh-CN" altLang="en-US" sz="2000" dirty="0">
                <a:latin typeface="华文黑体"/>
                <a:ea typeface="华文黑体"/>
              </a:rPr>
              <a:t>营销人员必须尝试各种不同的细分变量或变量组合</a:t>
            </a:r>
            <a:r>
              <a:rPr lang="en-US" altLang="zh-CN" sz="2000" dirty="0">
                <a:latin typeface="华文黑体"/>
                <a:ea typeface="华文黑体"/>
              </a:rPr>
              <a:t>,</a:t>
            </a:r>
            <a:r>
              <a:rPr lang="zh-CN" altLang="en-US" sz="2000" dirty="0" smtClean="0">
                <a:latin typeface="华文黑体"/>
                <a:ea typeface="华文黑体"/>
              </a:rPr>
              <a:t>以便找</a:t>
            </a:r>
            <a:r>
              <a:rPr lang="zh-CN" altLang="en-US" sz="2000" dirty="0">
                <a:latin typeface="华文黑体"/>
                <a:ea typeface="华文黑体"/>
              </a:rPr>
              <a:t>到分析市场结构的最佳方法</a:t>
            </a:r>
            <a:r>
              <a:rPr lang="en-US" altLang="zh-CN" sz="2000" dirty="0">
                <a:latin typeface="华文黑体"/>
                <a:ea typeface="华文黑体"/>
              </a:rPr>
              <a:t>.</a:t>
            </a:r>
            <a:r>
              <a:rPr lang="zh-CN" altLang="en-US" sz="2000" dirty="0">
                <a:latin typeface="华文黑体"/>
                <a:ea typeface="华文黑体"/>
              </a:rPr>
              <a:t>我们在此主要讨论地理、人口、心理和行为变量</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多个细分市场的目标化</a:t>
            </a:r>
          </a:p>
          <a:p>
            <a:pPr indent="627063"/>
            <a:r>
              <a:rPr lang="zh-CN" altLang="en-US" sz="2000" dirty="0">
                <a:latin typeface="华文黑体"/>
                <a:ea typeface="华文黑体"/>
              </a:rPr>
              <a:t>企业经常先在一个目标市场进行市场营销</a:t>
            </a:r>
            <a:r>
              <a:rPr lang="en-US" altLang="zh-CN" sz="2000" dirty="0">
                <a:latin typeface="华文黑体"/>
                <a:ea typeface="华文黑体"/>
              </a:rPr>
              <a:t>,</a:t>
            </a:r>
            <a:r>
              <a:rPr lang="zh-CN" altLang="en-US" sz="2000" dirty="0">
                <a:latin typeface="华文黑体"/>
                <a:ea typeface="华文黑体"/>
              </a:rPr>
              <a:t>在这个市场获得成功后</a:t>
            </a:r>
            <a:r>
              <a:rPr lang="en-US" altLang="zh-CN" sz="2000" dirty="0">
                <a:latin typeface="华文黑体"/>
                <a:ea typeface="华文黑体"/>
              </a:rPr>
              <a:t>,</a:t>
            </a:r>
            <a:r>
              <a:rPr lang="zh-CN" altLang="en-US" sz="2000" dirty="0">
                <a:latin typeface="华文黑体"/>
                <a:ea typeface="华文黑体"/>
              </a:rPr>
              <a:t>再扩展到其他的</a:t>
            </a:r>
            <a:r>
              <a:rPr lang="zh-CN" altLang="en-US" sz="2000" dirty="0" smtClean="0">
                <a:latin typeface="华文黑体"/>
                <a:ea typeface="华文黑体"/>
              </a:rPr>
              <a:t>目标</a:t>
            </a:r>
            <a:r>
              <a:rPr lang="zh-CN" altLang="en-US" sz="2000" dirty="0">
                <a:latin typeface="华文黑体"/>
                <a:ea typeface="华文黑体"/>
              </a:rPr>
              <a:t>市场中</a:t>
            </a:r>
            <a:r>
              <a:rPr lang="en-US" altLang="zh-CN" sz="2000" dirty="0">
                <a:latin typeface="华文黑体"/>
                <a:ea typeface="华文黑体"/>
              </a:rPr>
              <a:t>.</a:t>
            </a:r>
            <a:r>
              <a:rPr lang="zh-CN" altLang="en-US" sz="2000" dirty="0">
                <a:latin typeface="华文黑体"/>
                <a:ea typeface="华文黑体"/>
              </a:rPr>
              <a:t>这种方式尤其适合那些经验不足、资源不够丰富的中小企业</a:t>
            </a:r>
            <a:r>
              <a:rPr lang="en-US" altLang="zh-CN" sz="2000" dirty="0">
                <a:latin typeface="华文黑体"/>
                <a:ea typeface="华文黑体"/>
              </a:rPr>
              <a:t>,</a:t>
            </a:r>
            <a:r>
              <a:rPr lang="zh-CN" altLang="en-US" sz="2000" dirty="0">
                <a:latin typeface="华文黑体"/>
                <a:ea typeface="华文黑体"/>
              </a:rPr>
              <a:t>当然扩展的结果</a:t>
            </a:r>
            <a:r>
              <a:rPr lang="zh-CN" altLang="en-US" sz="2000" dirty="0" smtClean="0">
                <a:latin typeface="华文黑体"/>
                <a:ea typeface="华文黑体"/>
              </a:rPr>
              <a:t>有好有坏</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825632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154983"/>
          </a:xfrm>
          <a:prstGeom prst="rect">
            <a:avLst/>
          </a:prstGeom>
          <a:noFill/>
        </p:spPr>
        <p:txBody>
          <a:bodyPr wrap="square" rtlCol="0">
            <a:spAutoFit/>
          </a:bodyPr>
          <a:lstStyle/>
          <a:p>
            <a:r>
              <a:rPr lang="zh-CN" altLang="en-US" sz="2400" dirty="0">
                <a:latin typeface="华文黑体"/>
                <a:ea typeface="华文黑体"/>
              </a:rPr>
              <a:t>四、商业市场细分</a:t>
            </a:r>
          </a:p>
          <a:p>
            <a:pPr indent="541338"/>
            <a:r>
              <a:rPr lang="zh-CN" altLang="en-US" sz="2000" dirty="0">
                <a:latin typeface="华文黑体"/>
                <a:ea typeface="华文黑体"/>
              </a:rPr>
              <a:t>商业市场细分与消费者市场细分所应用的原则和手段基本上是相同的</a:t>
            </a:r>
            <a:r>
              <a:rPr lang="en-US" altLang="zh-CN" sz="2000" dirty="0">
                <a:latin typeface="华文黑体"/>
                <a:ea typeface="华文黑体"/>
              </a:rPr>
              <a:t>,</a:t>
            </a:r>
            <a:r>
              <a:rPr lang="zh-CN" altLang="en-US" sz="2000" dirty="0">
                <a:latin typeface="华文黑体"/>
                <a:ea typeface="华文黑体"/>
              </a:rPr>
              <a:t>不同的</a:t>
            </a:r>
            <a:r>
              <a:rPr lang="zh-CN" altLang="en-US" sz="2000" dirty="0" smtClean="0">
                <a:latin typeface="华文黑体"/>
                <a:ea typeface="华文黑体"/>
              </a:rPr>
              <a:t>方面在于下</a:t>
            </a:r>
            <a:r>
              <a:rPr lang="zh-CN" altLang="en-US" sz="2000" dirty="0">
                <a:latin typeface="华文黑体"/>
                <a:ea typeface="华文黑体"/>
              </a:rPr>
              <a:t>面的这些因素</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人口变量</a:t>
            </a:r>
          </a:p>
          <a:p>
            <a:pPr indent="541338"/>
            <a:r>
              <a:rPr lang="zh-CN" altLang="en-US" sz="2000" dirty="0">
                <a:latin typeface="华文黑体"/>
                <a:ea typeface="华文黑体"/>
              </a:rPr>
              <a:t>人口变量主要指单位的特征而不是个人的特征</a:t>
            </a:r>
            <a:r>
              <a:rPr lang="en-US" altLang="zh-CN" sz="2000" dirty="0">
                <a:latin typeface="华文黑体"/>
                <a:ea typeface="华文黑体"/>
              </a:rPr>
              <a:t>,</a:t>
            </a:r>
            <a:r>
              <a:rPr lang="zh-CN" altLang="en-US" sz="2000" dirty="0">
                <a:latin typeface="华文黑体"/>
                <a:ea typeface="华文黑体"/>
              </a:rPr>
              <a:t>人口变量大致涉及以下几个要素</a:t>
            </a:r>
            <a:r>
              <a:rPr lang="en-US" altLang="zh-CN" sz="2000" dirty="0">
                <a:latin typeface="华文黑体"/>
                <a:ea typeface="华文黑体"/>
              </a:rPr>
              <a:t>.</a:t>
            </a:r>
          </a:p>
          <a:p>
            <a:pPr indent="541338"/>
            <a:r>
              <a:rPr lang="en-US" altLang="zh-CN" sz="2000" dirty="0">
                <a:latin typeface="华文黑体"/>
                <a:ea typeface="华文黑体"/>
              </a:rPr>
              <a:t>①</a:t>
            </a:r>
            <a:r>
              <a:rPr lang="zh-CN" altLang="en-US" sz="2000" dirty="0">
                <a:latin typeface="华文黑体"/>
                <a:ea typeface="华文黑体"/>
              </a:rPr>
              <a:t>行业</a:t>
            </a:r>
            <a:r>
              <a:rPr lang="en-US" altLang="zh-CN" sz="2000" dirty="0">
                <a:latin typeface="华文黑体"/>
                <a:ea typeface="华文黑体"/>
              </a:rPr>
              <a:t>:</a:t>
            </a:r>
            <a:r>
              <a:rPr lang="zh-CN" altLang="en-US" sz="2000" dirty="0">
                <a:latin typeface="华文黑体"/>
                <a:ea typeface="华文黑体"/>
              </a:rPr>
              <a:t>我们应将重点放在哪些行业</a:t>
            </a:r>
            <a:r>
              <a:rPr lang="en-US" altLang="zh-CN" sz="2000" dirty="0">
                <a:latin typeface="华文黑体"/>
                <a:ea typeface="华文黑体"/>
              </a:rPr>
              <a:t>? ②</a:t>
            </a:r>
            <a:r>
              <a:rPr lang="zh-CN" altLang="en-US" sz="2000" dirty="0">
                <a:latin typeface="华文黑体"/>
                <a:ea typeface="华文黑体"/>
              </a:rPr>
              <a:t>公司规模</a:t>
            </a:r>
            <a:r>
              <a:rPr lang="en-US" altLang="zh-CN" sz="2000" dirty="0">
                <a:latin typeface="华文黑体"/>
                <a:ea typeface="华文黑体"/>
              </a:rPr>
              <a:t>:</a:t>
            </a:r>
            <a:r>
              <a:rPr lang="zh-CN" altLang="en-US" sz="2000" dirty="0">
                <a:latin typeface="华文黑体"/>
                <a:ea typeface="华文黑体"/>
              </a:rPr>
              <a:t>我们的重点应放在多大规模的公司</a:t>
            </a:r>
            <a:r>
              <a:rPr lang="en-US" altLang="zh-CN" sz="2000" dirty="0" smtClean="0">
                <a:latin typeface="华文黑体"/>
                <a:ea typeface="华文黑体"/>
              </a:rPr>
              <a:t>?③</a:t>
            </a:r>
            <a:r>
              <a:rPr lang="zh-CN" altLang="en-US" sz="2000" dirty="0">
                <a:latin typeface="华文黑体"/>
                <a:ea typeface="华文黑体"/>
              </a:rPr>
              <a:t>地址</a:t>
            </a:r>
            <a:r>
              <a:rPr lang="en-US" altLang="zh-CN" sz="2000" dirty="0">
                <a:latin typeface="华文黑体"/>
                <a:ea typeface="华文黑体"/>
              </a:rPr>
              <a:t>:</a:t>
            </a:r>
            <a:r>
              <a:rPr lang="zh-CN" altLang="en-US" sz="2000" dirty="0">
                <a:latin typeface="华文黑体"/>
                <a:ea typeface="华文黑体"/>
              </a:rPr>
              <a:t>我们应将重点放在哪些地理区域</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经营变量</a:t>
            </a:r>
          </a:p>
          <a:p>
            <a:pPr indent="541338"/>
            <a:r>
              <a:rPr lang="zh-CN" altLang="en-US" sz="2000" dirty="0">
                <a:latin typeface="华文黑体"/>
                <a:ea typeface="华文黑体"/>
              </a:rPr>
              <a:t>经营变量涉及以下几个因素</a:t>
            </a:r>
            <a:r>
              <a:rPr lang="en-US" altLang="zh-CN" sz="2000" dirty="0">
                <a:latin typeface="华文黑体"/>
                <a:ea typeface="华文黑体"/>
              </a:rPr>
              <a:t>.①</a:t>
            </a:r>
            <a:r>
              <a:rPr lang="zh-CN" altLang="en-US" sz="2000" dirty="0">
                <a:latin typeface="华文黑体"/>
                <a:ea typeface="华文黑体"/>
              </a:rPr>
              <a:t>技术</a:t>
            </a:r>
            <a:r>
              <a:rPr lang="en-US" altLang="zh-CN" sz="2000" dirty="0">
                <a:latin typeface="华文黑体"/>
                <a:ea typeface="华文黑体"/>
              </a:rPr>
              <a:t>:</a:t>
            </a:r>
            <a:r>
              <a:rPr lang="zh-CN" altLang="en-US" sz="2000" dirty="0">
                <a:latin typeface="华文黑体"/>
                <a:ea typeface="华文黑体"/>
              </a:rPr>
              <a:t>我们的重点应放在哪些顾客关心的技术上</a:t>
            </a:r>
            <a:r>
              <a:rPr lang="en-US" altLang="zh-CN" sz="2000" dirty="0">
                <a:latin typeface="华文黑体"/>
                <a:ea typeface="华文黑体"/>
              </a:rPr>
              <a:t>? </a:t>
            </a:r>
            <a:r>
              <a:rPr lang="en-US" altLang="zh-CN" sz="2000" dirty="0" smtClean="0">
                <a:latin typeface="华文黑体"/>
                <a:ea typeface="华文黑体"/>
              </a:rPr>
              <a:t>②</a:t>
            </a:r>
            <a:r>
              <a:rPr lang="zh-CN" altLang="en-US" sz="2000" dirty="0" smtClean="0">
                <a:latin typeface="华文黑体"/>
                <a:ea typeface="华文黑体"/>
              </a:rPr>
              <a:t>使用者</a:t>
            </a:r>
            <a:r>
              <a:rPr lang="zh-CN" altLang="en-US" sz="2000" dirty="0">
                <a:latin typeface="华文黑体"/>
                <a:ea typeface="华文黑体"/>
              </a:rPr>
              <a:t>与非使用者地位</a:t>
            </a:r>
            <a:r>
              <a:rPr lang="en-US" altLang="zh-CN" sz="2000" dirty="0">
                <a:latin typeface="华文黑体"/>
                <a:ea typeface="华文黑体"/>
              </a:rPr>
              <a:t>:</a:t>
            </a:r>
            <a:r>
              <a:rPr lang="zh-CN" altLang="en-US" sz="2000" dirty="0">
                <a:latin typeface="华文黑体"/>
                <a:ea typeface="华文黑体"/>
              </a:rPr>
              <a:t>重点是大量用户、少量用户、中等用户</a:t>
            </a:r>
            <a:r>
              <a:rPr lang="en-US" altLang="zh-CN" sz="2000" dirty="0">
                <a:latin typeface="华文黑体"/>
                <a:ea typeface="华文黑体"/>
              </a:rPr>
              <a:t>,</a:t>
            </a:r>
            <a:r>
              <a:rPr lang="zh-CN" altLang="en-US" sz="2000" dirty="0">
                <a:latin typeface="华文黑体"/>
                <a:ea typeface="华文黑体"/>
              </a:rPr>
              <a:t>还是非使用者</a:t>
            </a:r>
            <a:r>
              <a:rPr lang="en-US" altLang="zh-CN" sz="2000" dirty="0">
                <a:latin typeface="华文黑体"/>
                <a:ea typeface="华文黑体"/>
              </a:rPr>
              <a:t>? ③</a:t>
            </a:r>
            <a:r>
              <a:rPr lang="zh-CN" altLang="en-US" sz="2000" dirty="0">
                <a:latin typeface="华文黑体"/>
                <a:ea typeface="华文黑体"/>
              </a:rPr>
              <a:t>顾客</a:t>
            </a:r>
            <a:r>
              <a:rPr lang="zh-CN" altLang="en-US" sz="2000" dirty="0" smtClean="0">
                <a:latin typeface="华文黑体"/>
                <a:ea typeface="华文黑体"/>
              </a:rPr>
              <a:t>能力</a:t>
            </a:r>
            <a:r>
              <a:rPr lang="en-US" altLang="zh-CN" sz="2000" dirty="0">
                <a:latin typeface="华文黑体"/>
                <a:ea typeface="华文黑体"/>
              </a:rPr>
              <a:t>:</a:t>
            </a:r>
            <a:r>
              <a:rPr lang="zh-CN" altLang="en-US" sz="2000" dirty="0">
                <a:latin typeface="华文黑体"/>
                <a:ea typeface="华文黑体"/>
              </a:rPr>
              <a:t>重点放在需要很多服务的顾客身上还是无需多少服务的顾客身上</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6354741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8" y="348477"/>
            <a:ext cx="8494633" cy="646331"/>
          </a:xfrm>
          <a:prstGeom prst="rect">
            <a:avLst/>
          </a:prstGeom>
        </p:spPr>
        <p:txBody>
          <a:bodyPr wrap="none">
            <a:spAutoFit/>
          </a:bodyPr>
          <a:lstStyle/>
          <a:p>
            <a:r>
              <a:rPr lang="zh-CN" altLang="en-US" sz="3600" b="1" dirty="0" smtClean="0">
                <a:solidFill>
                  <a:srgbClr val="17695D"/>
                </a:solidFill>
                <a:latin typeface="微软雅黑" pitchFamily="34" charset="-122"/>
                <a:ea typeface="微软雅黑" pitchFamily="34" charset="-122"/>
              </a:rPr>
              <a:t>市场细分、目标市场选择及进行市场定位</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1710725"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市场细分</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979083"/>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目标市场选择</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584776"/>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市场</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1120920"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市场</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831828"/>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进行市场定位</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54544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462760"/>
          </a:xfrm>
          <a:prstGeom prst="rect">
            <a:avLst/>
          </a:prstGeom>
          <a:noFill/>
        </p:spPr>
        <p:txBody>
          <a:bodyPr wrap="square" rtlCol="0">
            <a:spAutoFit/>
          </a:bodyPr>
          <a:lstStyle/>
          <a:p>
            <a:r>
              <a:rPr lang="zh-CN" altLang="en-US" sz="2400" dirty="0">
                <a:latin typeface="华文黑体"/>
                <a:ea typeface="华文黑体"/>
              </a:rPr>
              <a:t>四、商业市场细分</a:t>
            </a:r>
          </a:p>
          <a:p>
            <a:pPr indent="541338"/>
            <a:r>
              <a:rPr lang="zh-CN" altLang="en-US" sz="2000" dirty="0">
                <a:latin typeface="华文黑体"/>
                <a:ea typeface="华文黑体"/>
              </a:rPr>
              <a:t>商业市场细分与消费者市场细分所应用的原则和手段基本上是相同的</a:t>
            </a:r>
            <a:r>
              <a:rPr lang="en-US" altLang="zh-CN" sz="2000" dirty="0">
                <a:latin typeface="华文黑体"/>
                <a:ea typeface="华文黑体"/>
              </a:rPr>
              <a:t>,</a:t>
            </a:r>
            <a:r>
              <a:rPr lang="zh-CN" altLang="en-US" sz="2000" dirty="0">
                <a:latin typeface="华文黑体"/>
                <a:ea typeface="华文黑体"/>
              </a:rPr>
              <a:t>不同的</a:t>
            </a:r>
            <a:r>
              <a:rPr lang="zh-CN" altLang="en-US" sz="2000" dirty="0" smtClean="0">
                <a:latin typeface="华文黑体"/>
                <a:ea typeface="华文黑体"/>
              </a:rPr>
              <a:t>方面在于下</a:t>
            </a:r>
            <a:r>
              <a:rPr lang="zh-CN" altLang="en-US" sz="2000" dirty="0">
                <a:latin typeface="华文黑体"/>
                <a:ea typeface="华文黑体"/>
              </a:rPr>
              <a:t>面的这些因素</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采购方法</a:t>
            </a:r>
          </a:p>
          <a:p>
            <a:pPr indent="541338"/>
            <a:r>
              <a:rPr lang="en-US" altLang="zh-CN" sz="2000" dirty="0" smtClean="0">
                <a:latin typeface="华文黑体"/>
                <a:ea typeface="华文黑体"/>
              </a:rPr>
              <a:t>①</a:t>
            </a:r>
            <a:r>
              <a:rPr lang="zh-CN" altLang="en-US" sz="2000" dirty="0">
                <a:latin typeface="华文黑体"/>
                <a:ea typeface="华文黑体"/>
              </a:rPr>
              <a:t>采购职能组织</a:t>
            </a:r>
            <a:r>
              <a:rPr lang="en-US" altLang="zh-CN" sz="2000" dirty="0">
                <a:latin typeface="华文黑体"/>
                <a:ea typeface="华文黑体"/>
              </a:rPr>
              <a:t>:</a:t>
            </a:r>
            <a:r>
              <a:rPr lang="zh-CN" altLang="en-US" sz="2000" dirty="0">
                <a:latin typeface="华文黑体"/>
                <a:ea typeface="华文黑体"/>
              </a:rPr>
              <a:t>重点选择采购组织高度</a:t>
            </a:r>
            <a:r>
              <a:rPr lang="zh-CN" altLang="en-US" sz="2000" dirty="0" smtClean="0">
                <a:latin typeface="华文黑体"/>
                <a:ea typeface="华文黑体"/>
              </a:rPr>
              <a:t>集中化的公司还是采购组织</a:t>
            </a:r>
            <a:r>
              <a:rPr lang="zh-CN" altLang="en-US" sz="2000" dirty="0">
                <a:latin typeface="华文黑体"/>
                <a:ea typeface="华文黑体"/>
              </a:rPr>
              <a:t>高度分散化的公司</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②</a:t>
            </a:r>
            <a:r>
              <a:rPr lang="zh-CN" altLang="en-US" sz="2000" dirty="0">
                <a:latin typeface="华文黑体"/>
                <a:ea typeface="华文黑体"/>
              </a:rPr>
              <a:t>权力结构</a:t>
            </a:r>
            <a:r>
              <a:rPr lang="en-US" altLang="zh-CN" sz="2000" dirty="0">
                <a:latin typeface="华文黑体"/>
                <a:ea typeface="华文黑体"/>
              </a:rPr>
              <a:t>:</a:t>
            </a:r>
            <a:r>
              <a:rPr lang="zh-CN" altLang="en-US" sz="2000" dirty="0">
                <a:latin typeface="华文黑体"/>
                <a:ea typeface="华文黑体"/>
              </a:rPr>
              <a:t>重点应放在技术人员占主导地位的公司</a:t>
            </a:r>
            <a:r>
              <a:rPr lang="en-US" altLang="zh-CN" sz="2000" dirty="0">
                <a:latin typeface="华文黑体"/>
                <a:ea typeface="华文黑体"/>
              </a:rPr>
              <a:t>,</a:t>
            </a:r>
            <a:r>
              <a:rPr lang="zh-CN" altLang="en-US" sz="2000" dirty="0" smtClean="0">
                <a:latin typeface="华文黑体"/>
                <a:ea typeface="华文黑体"/>
              </a:rPr>
              <a:t>还是</a:t>
            </a:r>
            <a:r>
              <a:rPr lang="zh-CN" altLang="en-US" sz="2000" dirty="0">
                <a:latin typeface="华文黑体"/>
                <a:ea typeface="华文黑体"/>
              </a:rPr>
              <a:t>放在财务人员占主导地位的公司</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③</a:t>
            </a:r>
            <a:r>
              <a:rPr lang="zh-CN" altLang="en-US" sz="2000" dirty="0">
                <a:latin typeface="华文黑体"/>
                <a:ea typeface="华文黑体"/>
              </a:rPr>
              <a:t>现存关系的性质</a:t>
            </a:r>
            <a:r>
              <a:rPr lang="en-US" altLang="zh-CN" sz="2000" dirty="0">
                <a:latin typeface="华文黑体"/>
                <a:ea typeface="华文黑体"/>
              </a:rPr>
              <a:t>:</a:t>
            </a:r>
            <a:r>
              <a:rPr lang="zh-CN" altLang="en-US" sz="2000" dirty="0">
                <a:latin typeface="华文黑体"/>
                <a:ea typeface="华文黑体"/>
              </a:rPr>
              <a:t>是重点服务已建立可靠关系的</a:t>
            </a:r>
            <a:r>
              <a:rPr lang="zh-CN" altLang="en-US" sz="2000" dirty="0" smtClean="0">
                <a:latin typeface="华文黑体"/>
                <a:ea typeface="华文黑体"/>
              </a:rPr>
              <a:t>公司</a:t>
            </a:r>
            <a:r>
              <a:rPr lang="en-US" altLang="zh-CN" sz="2000" dirty="0">
                <a:latin typeface="华文黑体"/>
                <a:ea typeface="华文黑体"/>
              </a:rPr>
              <a:t>,</a:t>
            </a:r>
            <a:r>
              <a:rPr lang="zh-CN" altLang="en-US" sz="2000" dirty="0">
                <a:latin typeface="华文黑体"/>
                <a:ea typeface="华文黑体"/>
              </a:rPr>
              <a:t>还是寻求理想公司</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④</a:t>
            </a:r>
            <a:r>
              <a:rPr lang="zh-CN" altLang="en-US" sz="2000" dirty="0">
                <a:latin typeface="华文黑体"/>
                <a:ea typeface="华文黑体"/>
              </a:rPr>
              <a:t>总的采购政策</a:t>
            </a:r>
            <a:r>
              <a:rPr lang="en-US" altLang="zh-CN" sz="2000" dirty="0">
                <a:latin typeface="华文黑体"/>
                <a:ea typeface="华文黑体"/>
              </a:rPr>
              <a:t>:</a:t>
            </a:r>
            <a:r>
              <a:rPr lang="zh-CN" altLang="en-US" sz="2000" dirty="0">
                <a:latin typeface="华文黑体"/>
                <a:ea typeface="华文黑体"/>
              </a:rPr>
              <a:t>重点放在乐于采用租赁的公司、重视服务</a:t>
            </a:r>
            <a:r>
              <a:rPr lang="zh-CN" altLang="en-US" sz="2000" dirty="0" smtClean="0">
                <a:latin typeface="华文黑体"/>
                <a:ea typeface="华文黑体"/>
              </a:rPr>
              <a:t>合同的公司或系统采购</a:t>
            </a:r>
            <a:r>
              <a:rPr lang="zh-CN" altLang="en-US" sz="2000" dirty="0">
                <a:latin typeface="华文黑体"/>
                <a:ea typeface="华文黑体"/>
              </a:rPr>
              <a:t>的公司</a:t>
            </a:r>
            <a:r>
              <a:rPr lang="en-US" altLang="zh-CN" sz="2000" dirty="0">
                <a:latin typeface="华文黑体"/>
                <a:ea typeface="华文黑体"/>
              </a:rPr>
              <a:t>,</a:t>
            </a:r>
            <a:r>
              <a:rPr lang="zh-CN" altLang="en-US" sz="2000" dirty="0">
                <a:latin typeface="华文黑体"/>
                <a:ea typeface="华文黑体"/>
              </a:rPr>
              <a:t>还是秘密投标的公司</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⑤</a:t>
            </a:r>
            <a:r>
              <a:rPr lang="zh-CN" altLang="en-US" sz="2000" dirty="0">
                <a:latin typeface="华文黑体"/>
                <a:ea typeface="华文黑体"/>
              </a:rPr>
              <a:t>采购标准</a:t>
            </a:r>
            <a:r>
              <a:rPr lang="en-US" altLang="zh-CN" sz="2000" dirty="0">
                <a:latin typeface="华文黑体"/>
                <a:ea typeface="华文黑体"/>
              </a:rPr>
              <a:t>:</a:t>
            </a:r>
            <a:r>
              <a:rPr lang="zh-CN" altLang="en-US" sz="2000" dirty="0">
                <a:latin typeface="华文黑体"/>
                <a:ea typeface="华文黑体"/>
              </a:rPr>
              <a:t>重点应放在追求质量的公司</a:t>
            </a:r>
            <a:r>
              <a:rPr lang="en-US" altLang="zh-CN" sz="2000" dirty="0" smtClean="0">
                <a:latin typeface="华文黑体"/>
                <a:ea typeface="华文黑体"/>
              </a:rPr>
              <a:t>,</a:t>
            </a:r>
            <a:r>
              <a:rPr lang="zh-CN" altLang="en-US" sz="2000" dirty="0" smtClean="0">
                <a:latin typeface="华文黑体"/>
                <a:ea typeface="华文黑体"/>
              </a:rPr>
              <a:t>或</a:t>
            </a:r>
            <a:r>
              <a:rPr lang="zh-CN" altLang="en-US" sz="2000" dirty="0">
                <a:latin typeface="华文黑体"/>
                <a:ea typeface="华文黑体"/>
              </a:rPr>
              <a:t>者是追求服务的公司</a:t>
            </a:r>
            <a:r>
              <a:rPr lang="en-US" altLang="zh-CN" sz="2000" dirty="0">
                <a:latin typeface="华文黑体"/>
                <a:ea typeface="华文黑体"/>
              </a:rPr>
              <a:t>,</a:t>
            </a:r>
            <a:r>
              <a:rPr lang="zh-CN" altLang="en-US" sz="2000" dirty="0">
                <a:latin typeface="华文黑体"/>
                <a:ea typeface="华文黑体"/>
              </a:rPr>
              <a:t>还是重视价格的公司</a:t>
            </a:r>
            <a:r>
              <a:rPr lang="en-US" altLang="zh-CN" sz="2000" dirty="0">
                <a:latin typeface="华文黑体"/>
                <a:ea typeface="华文黑体"/>
              </a:rPr>
              <a:t>?</a:t>
            </a:r>
          </a:p>
        </p:txBody>
      </p:sp>
    </p:spTree>
    <p:extLst>
      <p:ext uri="{BB962C8B-B14F-4D97-AF65-F5344CB8AC3E}">
        <p14:creationId xmlns:p14="http://schemas.microsoft.com/office/powerpoint/2010/main" val="339080538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154983"/>
          </a:xfrm>
          <a:prstGeom prst="rect">
            <a:avLst/>
          </a:prstGeom>
          <a:noFill/>
        </p:spPr>
        <p:txBody>
          <a:bodyPr wrap="square" rtlCol="0">
            <a:spAutoFit/>
          </a:bodyPr>
          <a:lstStyle/>
          <a:p>
            <a:r>
              <a:rPr lang="zh-CN" altLang="en-US" sz="2400" dirty="0">
                <a:latin typeface="华文黑体"/>
                <a:ea typeface="华文黑体"/>
              </a:rPr>
              <a:t>四、商业市场细分</a:t>
            </a:r>
          </a:p>
          <a:p>
            <a:pPr indent="541338"/>
            <a:r>
              <a:rPr lang="zh-CN" altLang="en-US" sz="2000" dirty="0">
                <a:latin typeface="华文黑体"/>
                <a:ea typeface="华文黑体"/>
              </a:rPr>
              <a:t>商业市场细分与消费者市场细分所应用的原则和手段基本上是相同的</a:t>
            </a:r>
            <a:r>
              <a:rPr lang="en-US" altLang="zh-CN" sz="2000" dirty="0">
                <a:latin typeface="华文黑体"/>
                <a:ea typeface="华文黑体"/>
              </a:rPr>
              <a:t>,</a:t>
            </a:r>
            <a:r>
              <a:rPr lang="zh-CN" altLang="en-US" sz="2000" dirty="0">
                <a:latin typeface="华文黑体"/>
                <a:ea typeface="华文黑体"/>
              </a:rPr>
              <a:t>不同的</a:t>
            </a:r>
            <a:r>
              <a:rPr lang="zh-CN" altLang="en-US" sz="2000" dirty="0" smtClean="0">
                <a:latin typeface="华文黑体"/>
                <a:ea typeface="华文黑体"/>
              </a:rPr>
              <a:t>方面在于下</a:t>
            </a:r>
            <a:r>
              <a:rPr lang="zh-CN" altLang="en-US" sz="2000" dirty="0">
                <a:latin typeface="华文黑体"/>
                <a:ea typeface="华文黑体"/>
              </a:rPr>
              <a:t>面的这些因素</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形势因素</a:t>
            </a:r>
          </a:p>
          <a:p>
            <a:pPr indent="541338"/>
            <a:r>
              <a:rPr lang="zh-CN" altLang="en-US" sz="2000" dirty="0">
                <a:latin typeface="华文黑体"/>
                <a:ea typeface="华文黑体"/>
              </a:rPr>
              <a:t>形势因素涉及以下几个因素</a:t>
            </a:r>
            <a:r>
              <a:rPr lang="en-US" altLang="zh-CN" sz="2000" dirty="0">
                <a:latin typeface="华文黑体"/>
                <a:ea typeface="华文黑体"/>
              </a:rPr>
              <a:t>.①</a:t>
            </a:r>
            <a:r>
              <a:rPr lang="zh-CN" altLang="en-US" sz="2000" dirty="0">
                <a:latin typeface="华文黑体"/>
                <a:ea typeface="华文黑体"/>
              </a:rPr>
              <a:t>紧迫性</a:t>
            </a:r>
            <a:r>
              <a:rPr lang="en-US" altLang="zh-CN" sz="2000" dirty="0">
                <a:latin typeface="华文黑体"/>
                <a:ea typeface="华文黑体"/>
              </a:rPr>
              <a:t>:</a:t>
            </a:r>
            <a:r>
              <a:rPr lang="zh-CN" altLang="en-US" sz="2000" dirty="0">
                <a:latin typeface="华文黑体"/>
                <a:ea typeface="华文黑体"/>
              </a:rPr>
              <a:t>是否将重点放在要求迅速交货和突然要货</a:t>
            </a:r>
            <a:r>
              <a:rPr lang="en-US" altLang="zh-CN" sz="2000" dirty="0">
                <a:latin typeface="华文黑体"/>
                <a:ea typeface="华文黑体"/>
              </a:rPr>
              <a:t>(</a:t>
            </a:r>
            <a:r>
              <a:rPr lang="zh-CN" altLang="en-US" sz="2000" dirty="0" smtClean="0">
                <a:latin typeface="华文黑体"/>
                <a:ea typeface="华文黑体"/>
              </a:rPr>
              <a:t>或服务</a:t>
            </a:r>
            <a:r>
              <a:rPr lang="en-US" altLang="zh-CN" sz="2000" dirty="0">
                <a:latin typeface="华文黑体"/>
                <a:ea typeface="华文黑体"/>
              </a:rPr>
              <a:t>)</a:t>
            </a:r>
            <a:r>
              <a:rPr lang="zh-CN" altLang="en-US" sz="2000" dirty="0">
                <a:latin typeface="华文黑体"/>
                <a:ea typeface="华文黑体"/>
              </a:rPr>
              <a:t>的公司</a:t>
            </a:r>
            <a:r>
              <a:rPr lang="en-US" altLang="zh-CN" sz="2000" dirty="0">
                <a:latin typeface="华文黑体"/>
                <a:ea typeface="华文黑体"/>
              </a:rPr>
              <a:t>? ②</a:t>
            </a:r>
            <a:r>
              <a:rPr lang="zh-CN" altLang="en-US" sz="2000" dirty="0">
                <a:latin typeface="华文黑体"/>
                <a:ea typeface="华文黑体"/>
              </a:rPr>
              <a:t>特别用途</a:t>
            </a:r>
            <a:r>
              <a:rPr lang="en-US" altLang="zh-CN" sz="2000" dirty="0">
                <a:latin typeface="华文黑体"/>
                <a:ea typeface="华文黑体"/>
              </a:rPr>
              <a:t>:</a:t>
            </a:r>
            <a:r>
              <a:rPr lang="zh-CN" altLang="en-US" sz="2000" dirty="0">
                <a:latin typeface="华文黑体"/>
                <a:ea typeface="华文黑体"/>
              </a:rPr>
              <a:t>是否将重点放在产品的某些用途上</a:t>
            </a:r>
            <a:r>
              <a:rPr lang="en-US" altLang="zh-CN" sz="2000" dirty="0">
                <a:latin typeface="华文黑体"/>
                <a:ea typeface="华文黑体"/>
              </a:rPr>
              <a:t>,</a:t>
            </a:r>
            <a:r>
              <a:rPr lang="zh-CN" altLang="en-US" sz="2000" dirty="0">
                <a:latin typeface="华文黑体"/>
                <a:ea typeface="华文黑体"/>
              </a:rPr>
              <a:t>而不是重视它的全部用途</a:t>
            </a:r>
            <a:r>
              <a:rPr lang="en-US" altLang="zh-CN" sz="2000" dirty="0">
                <a:latin typeface="华文黑体"/>
                <a:ea typeface="华文黑体"/>
              </a:rPr>
              <a:t>?</a:t>
            </a:r>
          </a:p>
          <a:p>
            <a:pPr indent="541338"/>
            <a:r>
              <a:rPr lang="en-US" altLang="zh-CN" sz="2000" dirty="0">
                <a:latin typeface="华文黑体"/>
                <a:ea typeface="华文黑体"/>
              </a:rPr>
              <a:t>③</a:t>
            </a:r>
            <a:r>
              <a:rPr lang="zh-CN" altLang="en-US" sz="2000" dirty="0">
                <a:latin typeface="华文黑体"/>
                <a:ea typeface="华文黑体"/>
              </a:rPr>
              <a:t>订货量</a:t>
            </a:r>
            <a:r>
              <a:rPr lang="en-US" altLang="zh-CN" sz="2000" dirty="0">
                <a:latin typeface="华文黑体"/>
                <a:ea typeface="华文黑体"/>
              </a:rPr>
              <a:t>:</a:t>
            </a:r>
            <a:r>
              <a:rPr lang="zh-CN" altLang="en-US" sz="2000" dirty="0">
                <a:latin typeface="华文黑体"/>
                <a:ea typeface="华文黑体"/>
              </a:rPr>
              <a:t>是将重点放在大宗订货上还是少量订货上</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个性特征</a:t>
            </a:r>
          </a:p>
          <a:p>
            <a:pPr indent="541338"/>
            <a:r>
              <a:rPr lang="zh-CN" altLang="en-US" sz="2000" dirty="0">
                <a:latin typeface="华文黑体"/>
                <a:ea typeface="华文黑体"/>
              </a:rPr>
              <a:t>个性特征涉及以下几个因素</a:t>
            </a:r>
            <a:r>
              <a:rPr lang="en-US" altLang="zh-CN" sz="2000" dirty="0">
                <a:latin typeface="华文黑体"/>
                <a:ea typeface="华文黑体"/>
              </a:rPr>
              <a:t>.①</a:t>
            </a:r>
            <a:r>
              <a:rPr lang="zh-CN" altLang="en-US" sz="2000" dirty="0">
                <a:latin typeface="华文黑体"/>
                <a:ea typeface="华文黑体"/>
              </a:rPr>
              <a:t>买卖双方的相似性</a:t>
            </a:r>
            <a:r>
              <a:rPr lang="en-US" altLang="zh-CN" sz="2000" dirty="0">
                <a:latin typeface="华文黑体"/>
                <a:ea typeface="华文黑体"/>
              </a:rPr>
              <a:t>:</a:t>
            </a:r>
            <a:r>
              <a:rPr lang="zh-CN" altLang="en-US" sz="2000" dirty="0">
                <a:latin typeface="华文黑体"/>
                <a:ea typeface="华文黑体"/>
              </a:rPr>
              <a:t>是否应将重点放</a:t>
            </a:r>
            <a:r>
              <a:rPr lang="zh-CN" altLang="en-US" sz="2000" dirty="0" smtClean="0">
                <a:latin typeface="华文黑体"/>
                <a:ea typeface="华文黑体"/>
              </a:rPr>
              <a:t>在与本公司人员组成和价值观</a:t>
            </a:r>
            <a:r>
              <a:rPr lang="zh-CN" altLang="en-US" sz="2000" dirty="0">
                <a:latin typeface="华文黑体"/>
                <a:ea typeface="华文黑体"/>
              </a:rPr>
              <a:t>相似的公司上</a:t>
            </a:r>
            <a:r>
              <a:rPr lang="en-US" altLang="zh-CN" sz="2000" dirty="0">
                <a:latin typeface="华文黑体"/>
                <a:ea typeface="华文黑体"/>
              </a:rPr>
              <a:t>? ②</a:t>
            </a:r>
            <a:r>
              <a:rPr lang="zh-CN" altLang="en-US" sz="2000" dirty="0">
                <a:latin typeface="华文黑体"/>
                <a:ea typeface="华文黑体"/>
              </a:rPr>
              <a:t>对待风险的态度</a:t>
            </a:r>
            <a:r>
              <a:rPr lang="en-US" altLang="zh-CN" sz="2000" dirty="0">
                <a:latin typeface="华文黑体"/>
                <a:ea typeface="华文黑体"/>
              </a:rPr>
              <a:t>:</a:t>
            </a:r>
            <a:r>
              <a:rPr lang="zh-CN" altLang="en-US" sz="2000" dirty="0">
                <a:latin typeface="华文黑体"/>
                <a:ea typeface="华文黑体"/>
              </a:rPr>
              <a:t>重点放在敢于冒险的顾客</a:t>
            </a:r>
            <a:r>
              <a:rPr lang="zh-CN" altLang="en-US" sz="2000" dirty="0" smtClean="0">
                <a:latin typeface="华文黑体"/>
                <a:ea typeface="华文黑体"/>
              </a:rPr>
              <a:t>身上还是避免冒险</a:t>
            </a:r>
            <a:r>
              <a:rPr lang="zh-CN" altLang="en-US" sz="2000" dirty="0">
                <a:latin typeface="华文黑体"/>
                <a:ea typeface="华文黑体"/>
              </a:rPr>
              <a:t>的顾客身上</a:t>
            </a:r>
            <a:r>
              <a:rPr lang="en-US" altLang="zh-CN" sz="2000" dirty="0">
                <a:latin typeface="华文黑体"/>
                <a:ea typeface="华文黑体"/>
              </a:rPr>
              <a:t>? ③</a:t>
            </a:r>
            <a:r>
              <a:rPr lang="zh-CN" altLang="en-US" sz="2000" dirty="0">
                <a:latin typeface="华文黑体"/>
                <a:ea typeface="华文黑体"/>
              </a:rPr>
              <a:t>忠诚度</a:t>
            </a:r>
            <a:r>
              <a:rPr lang="en-US" altLang="zh-CN" sz="2000" dirty="0">
                <a:latin typeface="华文黑体"/>
                <a:ea typeface="华文黑体"/>
              </a:rPr>
              <a:t>:</a:t>
            </a:r>
            <a:r>
              <a:rPr lang="zh-CN" altLang="en-US" sz="2000" dirty="0">
                <a:latin typeface="华文黑体"/>
                <a:ea typeface="华文黑体"/>
              </a:rPr>
              <a:t>是否将重点放在对供应商忠诚的公司上</a:t>
            </a:r>
            <a:r>
              <a:rPr lang="en-US" altLang="zh-CN" sz="2000" dirty="0">
                <a:latin typeface="华文黑体"/>
                <a:ea typeface="华文黑体"/>
              </a:rPr>
              <a:t>?</a:t>
            </a:r>
          </a:p>
        </p:txBody>
      </p:sp>
    </p:spTree>
    <p:extLst>
      <p:ext uri="{BB962C8B-B14F-4D97-AF65-F5344CB8AC3E}">
        <p14:creationId xmlns:p14="http://schemas.microsoft.com/office/powerpoint/2010/main" val="96706452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市场细分</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154983"/>
          </a:xfrm>
          <a:prstGeom prst="rect">
            <a:avLst/>
          </a:prstGeom>
          <a:noFill/>
        </p:spPr>
        <p:txBody>
          <a:bodyPr wrap="square" rtlCol="0">
            <a:spAutoFit/>
          </a:bodyPr>
          <a:lstStyle/>
          <a:p>
            <a:r>
              <a:rPr lang="zh-CN" altLang="en-US" sz="2400" dirty="0" smtClean="0">
                <a:latin typeface="华文黑体"/>
                <a:ea typeface="华文黑体"/>
              </a:rPr>
              <a:t>五</a:t>
            </a:r>
            <a:r>
              <a:rPr lang="zh-CN" altLang="en-US" sz="2400" dirty="0">
                <a:latin typeface="华文黑体"/>
                <a:ea typeface="华文黑体"/>
              </a:rPr>
              <a:t>、有效市场细分的条件</a:t>
            </a:r>
          </a:p>
          <a:p>
            <a:pPr indent="439738"/>
            <a:r>
              <a:rPr lang="zh-CN" altLang="en-US" sz="2000" dirty="0">
                <a:latin typeface="华文黑体"/>
                <a:ea typeface="华文黑体"/>
              </a:rPr>
              <a:t>显然细分市场有许多方法</a:t>
            </a:r>
            <a:r>
              <a:rPr lang="en-US" altLang="zh-CN" sz="2000" dirty="0">
                <a:latin typeface="华文黑体"/>
                <a:ea typeface="华文黑体"/>
              </a:rPr>
              <a:t>,</a:t>
            </a:r>
            <a:r>
              <a:rPr lang="zh-CN" altLang="en-US" sz="2000" dirty="0">
                <a:latin typeface="华文黑体"/>
                <a:ea typeface="华文黑体"/>
              </a:rPr>
              <a:t>但是并非所有细分方法都能行之有效</a:t>
            </a:r>
            <a:r>
              <a:rPr lang="en-US" altLang="zh-CN" sz="2000" dirty="0" smtClean="0">
                <a:latin typeface="华文黑体"/>
                <a:ea typeface="华文黑体"/>
              </a:rPr>
              <a:t>.</a:t>
            </a:r>
            <a:r>
              <a:rPr lang="zh-CN" altLang="en-US" sz="2000" dirty="0">
                <a:latin typeface="华文黑体"/>
                <a:ea typeface="华文黑体"/>
              </a:rPr>
              <a:t>要想使细分市场充分发挥作用</a:t>
            </a:r>
            <a:r>
              <a:rPr lang="en-US" altLang="zh-CN" sz="2000" dirty="0">
                <a:latin typeface="华文黑体"/>
                <a:ea typeface="华文黑体"/>
              </a:rPr>
              <a:t>,</a:t>
            </a:r>
            <a:r>
              <a:rPr lang="zh-CN" altLang="en-US" sz="2000" dirty="0">
                <a:latin typeface="华文黑体"/>
                <a:ea typeface="华文黑体"/>
              </a:rPr>
              <a:t>必须具备如下特点</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可衡量性</a:t>
            </a:r>
          </a:p>
          <a:p>
            <a:pPr indent="439738"/>
            <a:r>
              <a:rPr lang="zh-CN" altLang="en-US" sz="2000" dirty="0">
                <a:latin typeface="华文黑体"/>
                <a:ea typeface="华文黑体"/>
              </a:rPr>
              <a:t>可衡量性是指细分市场的规模、购买力和特征是可以被衡量的</a:t>
            </a:r>
            <a:r>
              <a:rPr lang="en-US" altLang="zh-CN" sz="2000" dirty="0">
                <a:latin typeface="华文黑体"/>
                <a:ea typeface="华文黑体"/>
              </a:rPr>
              <a:t>.</a:t>
            </a:r>
            <a:r>
              <a:rPr lang="zh-CN" altLang="en-US" sz="2000" dirty="0" smtClean="0">
                <a:latin typeface="华文黑体"/>
                <a:ea typeface="华文黑体"/>
              </a:rPr>
              <a:t>某些细分变量很难衡量</a:t>
            </a:r>
            <a:r>
              <a:rPr lang="en-US" altLang="zh-CN" sz="2000" dirty="0" smtClean="0">
                <a:latin typeface="华文黑体"/>
                <a:ea typeface="华文黑体"/>
              </a:rPr>
              <a:t>.</a:t>
            </a:r>
            <a:endParaRPr lang="en-US" altLang="zh-CN" sz="2000" dirty="0">
              <a:latin typeface="华文黑体"/>
              <a:ea typeface="华文黑体"/>
            </a:endParaRPr>
          </a:p>
          <a:p>
            <a:pPr indent="4397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可获得性</a:t>
            </a:r>
          </a:p>
          <a:p>
            <a:pPr indent="439738"/>
            <a:r>
              <a:rPr lang="zh-CN" altLang="en-US" sz="2000" dirty="0">
                <a:latin typeface="华文黑体"/>
                <a:ea typeface="华文黑体"/>
              </a:rPr>
              <a:t>可获得性是指能有效地进入和满足细分市场</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可获益性</a:t>
            </a:r>
          </a:p>
          <a:p>
            <a:pPr indent="439738"/>
            <a:r>
              <a:rPr lang="zh-CN" altLang="en-US" sz="2000" dirty="0">
                <a:latin typeface="华文黑体"/>
                <a:ea typeface="华文黑体"/>
              </a:rPr>
              <a:t>可获益性是指细分市场足够大、足够有利可图</a:t>
            </a:r>
            <a:r>
              <a:rPr lang="en-US" altLang="zh-CN" sz="2000" dirty="0">
                <a:latin typeface="华文黑体"/>
                <a:ea typeface="华文黑体"/>
              </a:rPr>
              <a:t>.</a:t>
            </a:r>
            <a:r>
              <a:rPr lang="zh-CN" altLang="en-US" sz="2000" dirty="0">
                <a:latin typeface="华文黑体"/>
                <a:ea typeface="华文黑体"/>
              </a:rPr>
              <a:t>细分市场</a:t>
            </a:r>
            <a:r>
              <a:rPr lang="zh-CN" altLang="en-US" sz="2000" dirty="0" smtClean="0">
                <a:latin typeface="华文黑体"/>
                <a:ea typeface="华文黑体"/>
              </a:rPr>
              <a:t>指的应是专门制订营销计划去</a:t>
            </a:r>
            <a:r>
              <a:rPr lang="zh-CN" altLang="en-US" sz="2000" dirty="0">
                <a:latin typeface="华文黑体"/>
                <a:ea typeface="华文黑体"/>
              </a:rPr>
              <a:t>追求的最大同类顾客群体</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可行动性</a:t>
            </a:r>
          </a:p>
          <a:p>
            <a:pPr indent="439738"/>
            <a:r>
              <a:rPr lang="zh-CN" altLang="en-US" sz="2000" dirty="0">
                <a:latin typeface="华文黑体"/>
                <a:ea typeface="华文黑体"/>
              </a:rPr>
              <a:t>可行动性是指能够设计出吸引和满足细分市场的有效方案</a:t>
            </a:r>
            <a:r>
              <a:rPr lang="en-US" altLang="zh-CN" sz="2000" dirty="0">
                <a:latin typeface="华文黑体"/>
                <a:ea typeface="华文黑体"/>
              </a:rPr>
              <a:t>.</a:t>
            </a:r>
          </a:p>
        </p:txBody>
      </p:sp>
    </p:spTree>
    <p:extLst>
      <p:ext uri="{BB962C8B-B14F-4D97-AF65-F5344CB8AC3E}">
        <p14:creationId xmlns:p14="http://schemas.microsoft.com/office/powerpoint/2010/main" val="160723882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36" y="1952143"/>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目标市场选择</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60831114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923877"/>
          </a:xfrm>
          <a:prstGeom prst="rect">
            <a:avLst/>
          </a:prstGeom>
          <a:noFill/>
        </p:spPr>
        <p:txBody>
          <a:bodyPr wrap="square" rtlCol="0">
            <a:spAutoFit/>
          </a:bodyPr>
          <a:lstStyle/>
          <a:p>
            <a:r>
              <a:rPr lang="zh-CN" altLang="en-US" sz="2400" dirty="0">
                <a:latin typeface="华文黑体"/>
                <a:ea typeface="华文黑体"/>
              </a:rPr>
              <a:t>一、评估细分市场</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细分市场的规模和增长程度</a:t>
            </a:r>
          </a:p>
          <a:p>
            <a:pPr indent="541338"/>
            <a:r>
              <a:rPr lang="zh-CN" altLang="en-US" sz="2000" dirty="0">
                <a:latin typeface="华文黑体"/>
                <a:ea typeface="华文黑体"/>
              </a:rPr>
              <a:t>企业必须首先收集并分析各类细分市场的现行销售量、增长率和预期利润率</a:t>
            </a:r>
            <a:r>
              <a:rPr lang="en-US" altLang="zh-CN" sz="2000" dirty="0">
                <a:latin typeface="华文黑体"/>
                <a:ea typeface="华文黑体"/>
              </a:rPr>
              <a:t>.</a:t>
            </a:r>
            <a:r>
              <a:rPr lang="zh-CN" altLang="en-US" sz="2000" dirty="0" smtClean="0">
                <a:latin typeface="华文黑体"/>
                <a:ea typeface="华文黑体"/>
              </a:rPr>
              <a:t>企业只对有适当规模和增长</a:t>
            </a:r>
            <a:r>
              <a:rPr lang="zh-CN" altLang="en-US" sz="2000" dirty="0">
                <a:latin typeface="华文黑体"/>
                <a:ea typeface="华文黑体"/>
              </a:rPr>
              <a:t>特征的市场感兴趣</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适当规模和增长程度是一个相对量</a:t>
            </a:r>
            <a:r>
              <a:rPr lang="en-US" altLang="zh-CN" sz="2000" dirty="0">
                <a:latin typeface="华文黑体"/>
                <a:ea typeface="华文黑体"/>
              </a:rPr>
              <a:t>.</a:t>
            </a:r>
            <a:r>
              <a:rPr lang="zh-CN" altLang="en-US" sz="2000" dirty="0" smtClean="0">
                <a:latin typeface="华文黑体"/>
                <a:ea typeface="华文黑体"/>
              </a:rPr>
              <a:t>一些企业想把销售量</a:t>
            </a:r>
            <a:r>
              <a:rPr lang="zh-CN" altLang="en-US" sz="2000" dirty="0">
                <a:latin typeface="华文黑体"/>
                <a:ea typeface="华文黑体"/>
              </a:rPr>
              <a:t>大、增长率和利润额高的市场作为目标市场</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smtClean="0">
                <a:latin typeface="华文黑体"/>
                <a:ea typeface="华文黑体"/>
              </a:rPr>
              <a:t>并不是对每一个企业来说</a:t>
            </a:r>
            <a:r>
              <a:rPr lang="en-US" altLang="zh-CN" sz="2000" dirty="0">
                <a:latin typeface="华文黑体"/>
                <a:ea typeface="华文黑体"/>
              </a:rPr>
              <a:t>,</a:t>
            </a:r>
            <a:r>
              <a:rPr lang="zh-CN" altLang="en-US" sz="2000" dirty="0">
                <a:latin typeface="华文黑体"/>
                <a:ea typeface="华文黑体"/>
              </a:rPr>
              <a:t>最大和增长最快的细分市场就最具有吸引力</a:t>
            </a:r>
            <a:r>
              <a:rPr lang="en-US" altLang="zh-CN" sz="2000" dirty="0">
                <a:latin typeface="华文黑体"/>
                <a:ea typeface="华文黑体"/>
              </a:rPr>
              <a:t>.</a:t>
            </a:r>
            <a:r>
              <a:rPr lang="zh-CN" altLang="en-US" sz="2000" dirty="0">
                <a:latin typeface="华文黑体"/>
                <a:ea typeface="华文黑体"/>
              </a:rPr>
              <a:t>一些较小的企业会发现它们缺乏</a:t>
            </a:r>
            <a:r>
              <a:rPr lang="zh-CN" altLang="en-US" sz="2000" dirty="0" smtClean="0">
                <a:latin typeface="华文黑体"/>
                <a:ea typeface="华文黑体"/>
              </a:rPr>
              <a:t>必要的技能和资</a:t>
            </a:r>
            <a:r>
              <a:rPr lang="zh-CN" altLang="en-US" sz="2000" dirty="0">
                <a:latin typeface="华文黑体"/>
                <a:ea typeface="华文黑体"/>
              </a:rPr>
              <a:t>源来满足较大细分市场的需要</a:t>
            </a:r>
            <a:r>
              <a:rPr lang="en-US" altLang="zh-CN" sz="2000" dirty="0">
                <a:latin typeface="华文黑体"/>
                <a:ea typeface="华文黑体"/>
              </a:rPr>
              <a:t>,</a:t>
            </a:r>
            <a:r>
              <a:rPr lang="zh-CN" altLang="en-US" sz="2000" dirty="0">
                <a:latin typeface="华文黑体"/>
                <a:ea typeface="华文黑体"/>
              </a:rPr>
              <a:t>或者这些市场里竞争太激烈</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这些企业务必要选择那些较小和较逊</a:t>
            </a:r>
            <a:r>
              <a:rPr lang="zh-CN" altLang="en-US" sz="2000" dirty="0">
                <a:latin typeface="华文黑体"/>
                <a:ea typeface="华文黑体"/>
              </a:rPr>
              <a:t>色的细分市场</a:t>
            </a:r>
            <a:r>
              <a:rPr lang="en-US" altLang="zh-CN" sz="2000" dirty="0">
                <a:latin typeface="华文黑体"/>
                <a:ea typeface="华文黑体"/>
              </a:rPr>
              <a:t>,</a:t>
            </a:r>
            <a:r>
              <a:rPr lang="zh-CN" altLang="en-US" sz="2000" dirty="0">
                <a:latin typeface="华文黑体"/>
                <a:ea typeface="华文黑体"/>
              </a:rPr>
              <a:t>其实这对它们更加有利</a:t>
            </a:r>
            <a:r>
              <a:rPr lang="en-US" altLang="zh-CN" sz="2000" dirty="0">
                <a:latin typeface="华文黑体"/>
                <a:ea typeface="华文黑体"/>
              </a:rPr>
              <a:t>.</a:t>
            </a:r>
          </a:p>
        </p:txBody>
      </p:sp>
    </p:spTree>
    <p:extLst>
      <p:ext uri="{BB962C8B-B14F-4D97-AF65-F5344CB8AC3E}">
        <p14:creationId xmlns:p14="http://schemas.microsoft.com/office/powerpoint/2010/main" val="325345872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770537"/>
          </a:xfrm>
          <a:prstGeom prst="rect">
            <a:avLst/>
          </a:prstGeom>
          <a:noFill/>
        </p:spPr>
        <p:txBody>
          <a:bodyPr wrap="square" rtlCol="0">
            <a:spAutoFit/>
          </a:bodyPr>
          <a:lstStyle/>
          <a:p>
            <a:r>
              <a:rPr lang="zh-CN" altLang="en-US" sz="2400" dirty="0">
                <a:latin typeface="华文黑体"/>
                <a:ea typeface="华文黑体"/>
              </a:rPr>
              <a:t>一、评估细分市场</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细分市场结构的吸引力</a:t>
            </a:r>
          </a:p>
          <a:p>
            <a:pPr indent="541338"/>
            <a:r>
              <a:rPr lang="zh-CN" altLang="en-US" sz="2000" dirty="0">
                <a:latin typeface="华文黑体"/>
                <a:ea typeface="华文黑体"/>
              </a:rPr>
              <a:t>细分市场可能具备理想的规模和增长速度</a:t>
            </a:r>
            <a:r>
              <a:rPr lang="en-US" altLang="zh-CN" sz="2000" dirty="0">
                <a:latin typeface="华文黑体"/>
                <a:ea typeface="华文黑体"/>
              </a:rPr>
              <a:t>,</a:t>
            </a:r>
            <a:r>
              <a:rPr lang="zh-CN" altLang="en-US" sz="2000" dirty="0">
                <a:latin typeface="华文黑体"/>
                <a:ea typeface="华文黑体"/>
              </a:rPr>
              <a:t>但是在利润方面还缺乏吸引力</a:t>
            </a:r>
            <a:r>
              <a:rPr lang="en-US" altLang="zh-CN" sz="2000" dirty="0">
                <a:latin typeface="华文黑体"/>
                <a:ea typeface="华文黑体"/>
              </a:rPr>
              <a:t>.</a:t>
            </a:r>
            <a:r>
              <a:rPr lang="zh-CN" altLang="en-US" sz="2000" dirty="0" smtClean="0">
                <a:latin typeface="华文黑体"/>
                <a:ea typeface="华文黑体"/>
              </a:rPr>
              <a:t>企业必须查明几个影响细分</a:t>
            </a:r>
            <a:r>
              <a:rPr lang="zh-CN" altLang="en-US" sz="2000" dirty="0">
                <a:latin typeface="华文黑体"/>
                <a:ea typeface="华文黑体"/>
              </a:rPr>
              <a:t>市场长期吸引力的重要结构因素</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竞争对手</a:t>
            </a:r>
            <a:r>
              <a:rPr lang="en-US" altLang="zh-CN" sz="2000" dirty="0">
                <a:latin typeface="华文黑体"/>
                <a:ea typeface="华文黑体"/>
              </a:rPr>
              <a:t>.</a:t>
            </a:r>
            <a:r>
              <a:rPr lang="zh-CN" altLang="en-US" sz="2000" dirty="0">
                <a:latin typeface="华文黑体"/>
                <a:ea typeface="华文黑体"/>
              </a:rPr>
              <a:t>一个细分市场中如果对手强且多</a:t>
            </a:r>
            <a:r>
              <a:rPr lang="en-US" altLang="zh-CN" sz="2000" dirty="0">
                <a:latin typeface="华文黑体"/>
                <a:ea typeface="华文黑体"/>
              </a:rPr>
              <a:t>,</a:t>
            </a:r>
            <a:r>
              <a:rPr lang="zh-CN" altLang="en-US" sz="2000" dirty="0">
                <a:latin typeface="华文黑体"/>
                <a:ea typeface="华文黑体"/>
              </a:rPr>
              <a:t>那么其吸引力就会下降</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存在替代产品</a:t>
            </a:r>
            <a:r>
              <a:rPr lang="en-US" altLang="zh-CN" sz="2000" dirty="0">
                <a:latin typeface="华文黑体"/>
                <a:ea typeface="华文黑体"/>
              </a:rPr>
              <a:t>,</a:t>
            </a:r>
            <a:r>
              <a:rPr lang="zh-CN" altLang="en-US" sz="2000" dirty="0">
                <a:latin typeface="华文黑体"/>
                <a:ea typeface="华文黑体"/>
              </a:rPr>
              <a:t>吸引力下降</a:t>
            </a:r>
            <a:r>
              <a:rPr lang="en-US" altLang="zh-CN" sz="2000" dirty="0">
                <a:latin typeface="华文黑体"/>
                <a:ea typeface="华文黑体"/>
              </a:rPr>
              <a:t>.</a:t>
            </a:r>
            <a:r>
              <a:rPr lang="zh-CN" altLang="en-US" sz="2000" dirty="0">
                <a:latin typeface="华文黑体"/>
                <a:ea typeface="华文黑体"/>
              </a:rPr>
              <a:t>许多实际或潜在的替代产品会限制细分市场</a:t>
            </a:r>
            <a:r>
              <a:rPr lang="zh-CN" altLang="en-US" sz="2000" dirty="0" smtClean="0">
                <a:latin typeface="华文黑体"/>
                <a:ea typeface="华文黑体"/>
              </a:rPr>
              <a:t>中的价格和可赚</a:t>
            </a:r>
            <a:r>
              <a:rPr lang="zh-CN" altLang="en-US" sz="2000" dirty="0">
                <a:latin typeface="华文黑体"/>
                <a:ea typeface="华文黑体"/>
              </a:rPr>
              <a:t>取的利润</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消费者的相对购买力</a:t>
            </a:r>
            <a:r>
              <a:rPr lang="en-US" altLang="zh-CN" sz="2000" dirty="0">
                <a:latin typeface="华文黑体"/>
                <a:ea typeface="华文黑体"/>
              </a:rPr>
              <a:t>.</a:t>
            </a:r>
            <a:r>
              <a:rPr lang="zh-CN" altLang="en-US" sz="2000" dirty="0">
                <a:latin typeface="华文黑体"/>
                <a:ea typeface="华文黑体"/>
              </a:rPr>
              <a:t>消费者的相对购买力会影响细分市场的吸引程度</a:t>
            </a:r>
            <a:r>
              <a:rPr lang="en-US" altLang="zh-CN" sz="2000" dirty="0">
                <a:latin typeface="华文黑体"/>
                <a:ea typeface="华文黑体"/>
              </a:rPr>
              <a:t>.</a:t>
            </a:r>
            <a:r>
              <a:rPr lang="zh-CN" altLang="en-US" sz="2000" dirty="0" smtClean="0">
                <a:latin typeface="华文黑体"/>
                <a:ea typeface="华文黑体"/>
              </a:rPr>
              <a:t>如果细分</a:t>
            </a:r>
            <a:r>
              <a:rPr lang="zh-CN" altLang="en-US" sz="2000" dirty="0">
                <a:latin typeface="华文黑体"/>
                <a:ea typeface="华文黑体"/>
              </a:rPr>
              <a:t>市场中的买方比卖方更能讨价还价</a:t>
            </a:r>
            <a:r>
              <a:rPr lang="en-US" altLang="zh-CN" sz="2000" dirty="0">
                <a:latin typeface="华文黑体"/>
                <a:ea typeface="华文黑体"/>
              </a:rPr>
              <a:t>,</a:t>
            </a:r>
            <a:r>
              <a:rPr lang="zh-CN" altLang="en-US" sz="2000" dirty="0">
                <a:latin typeface="华文黑体"/>
                <a:ea typeface="华文黑体"/>
              </a:rPr>
              <a:t>那么买方便会努力压低价格</a:t>
            </a:r>
            <a:r>
              <a:rPr lang="en-US" altLang="zh-CN" sz="2000" dirty="0">
                <a:latin typeface="华文黑体"/>
                <a:ea typeface="华文黑体"/>
              </a:rPr>
              <a:t>,</a:t>
            </a:r>
            <a:r>
              <a:rPr lang="zh-CN" altLang="en-US" sz="2000" dirty="0">
                <a:latin typeface="华文黑体"/>
                <a:ea typeface="华文黑体"/>
              </a:rPr>
              <a:t>提出对产品更</a:t>
            </a:r>
            <a:r>
              <a:rPr lang="zh-CN" altLang="en-US" sz="2000" dirty="0" smtClean="0">
                <a:latin typeface="华文黑体"/>
                <a:ea typeface="华文黑体"/>
              </a:rPr>
              <a:t>高的质量或服务</a:t>
            </a:r>
            <a:r>
              <a:rPr lang="zh-CN" altLang="en-US" sz="2000" dirty="0">
                <a:latin typeface="华文黑体"/>
                <a:ea typeface="华文黑体"/>
              </a:rPr>
              <a:t>要求</a:t>
            </a:r>
            <a:r>
              <a:rPr lang="en-US" altLang="zh-CN" sz="2000" dirty="0">
                <a:latin typeface="华文黑体"/>
                <a:ea typeface="华文黑体"/>
              </a:rPr>
              <a:t>,</a:t>
            </a:r>
            <a:r>
              <a:rPr lang="zh-CN" altLang="en-US" sz="2000" dirty="0">
                <a:latin typeface="华文黑体"/>
                <a:ea typeface="华文黑体"/>
              </a:rPr>
              <a:t>制造厂商之间的相互竞争</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存在强供应商</a:t>
            </a:r>
            <a:r>
              <a:rPr lang="en-US" altLang="zh-CN" sz="2000" dirty="0">
                <a:latin typeface="华文黑体"/>
                <a:ea typeface="华文黑体"/>
              </a:rPr>
              <a:t>,</a:t>
            </a:r>
            <a:r>
              <a:rPr lang="zh-CN" altLang="en-US" sz="2000" dirty="0">
                <a:latin typeface="华文黑体"/>
                <a:ea typeface="华文黑体"/>
              </a:rPr>
              <a:t>吸引力下降</a:t>
            </a:r>
            <a:r>
              <a:rPr lang="en-US" altLang="zh-CN" sz="2000" dirty="0">
                <a:latin typeface="华文黑体"/>
                <a:ea typeface="华文黑体"/>
              </a:rPr>
              <a:t>.</a:t>
            </a:r>
            <a:r>
              <a:rPr lang="zh-CN" altLang="en-US" sz="2000" dirty="0">
                <a:latin typeface="华文黑体"/>
                <a:ea typeface="华文黑体"/>
              </a:rPr>
              <a:t>如果细分市场中存在实力很强的供应商</a:t>
            </a:r>
            <a:r>
              <a:rPr lang="en-US" altLang="zh-CN" sz="2000" dirty="0">
                <a:latin typeface="华文黑体"/>
                <a:ea typeface="华文黑体"/>
              </a:rPr>
              <a:t>,</a:t>
            </a:r>
            <a:r>
              <a:rPr lang="zh-CN" altLang="en-US" sz="2000" dirty="0" smtClean="0">
                <a:latin typeface="华文黑体"/>
                <a:ea typeface="华文黑体"/>
              </a:rPr>
              <a:t>如能够控制价</a:t>
            </a:r>
            <a:r>
              <a:rPr lang="zh-CN" altLang="en-US" sz="2000" dirty="0">
                <a:latin typeface="华文黑体"/>
                <a:ea typeface="华文黑体"/>
              </a:rPr>
              <a:t>格</a:t>
            </a:r>
            <a:r>
              <a:rPr lang="en-US" altLang="zh-CN" sz="2000" dirty="0">
                <a:latin typeface="华文黑体"/>
                <a:ea typeface="华文黑体"/>
              </a:rPr>
              <a:t>,</a:t>
            </a:r>
            <a:r>
              <a:rPr lang="zh-CN" altLang="en-US" sz="2000" dirty="0">
                <a:latin typeface="华文黑体"/>
                <a:ea typeface="华文黑体"/>
              </a:rPr>
              <a:t>或者能够降低产品和服务的质量或减少其数量</a:t>
            </a:r>
            <a:r>
              <a:rPr lang="en-US" altLang="zh-CN" sz="2000" dirty="0">
                <a:latin typeface="华文黑体"/>
                <a:ea typeface="华文黑体"/>
              </a:rPr>
              <a:t>,</a:t>
            </a:r>
            <a:r>
              <a:rPr lang="zh-CN" altLang="en-US" sz="2000" dirty="0">
                <a:latin typeface="华文黑体"/>
                <a:ea typeface="华文黑体"/>
              </a:rPr>
              <a:t>则该市场的吸引程度也会降低</a:t>
            </a:r>
            <a:r>
              <a:rPr lang="en-US" altLang="zh-CN" sz="2000" dirty="0">
                <a:latin typeface="华文黑体"/>
                <a:ea typeface="华文黑体"/>
              </a:rPr>
              <a:t>.</a:t>
            </a:r>
            <a:r>
              <a:rPr lang="zh-CN" altLang="en-US" sz="2000" dirty="0" smtClean="0">
                <a:latin typeface="华文黑体"/>
                <a:ea typeface="华文黑体"/>
              </a:rPr>
              <a:t>如果供应商规模很</a:t>
            </a:r>
            <a:r>
              <a:rPr lang="zh-CN" altLang="en-US" sz="2000" dirty="0">
                <a:latin typeface="华文黑体"/>
                <a:ea typeface="华文黑体"/>
              </a:rPr>
              <a:t>大、很集中</a:t>
            </a:r>
            <a:r>
              <a:rPr lang="en-US" altLang="zh-CN" sz="2000" dirty="0">
                <a:latin typeface="华文黑体"/>
                <a:ea typeface="华文黑体"/>
              </a:rPr>
              <a:t>,</a:t>
            </a:r>
            <a:r>
              <a:rPr lang="zh-CN" altLang="en-US" sz="2000" dirty="0">
                <a:latin typeface="华文黑体"/>
                <a:ea typeface="华文黑体"/>
              </a:rPr>
              <a:t>市场中很少有替代产品</a:t>
            </a:r>
            <a:r>
              <a:rPr lang="en-US" altLang="zh-CN" sz="2000" dirty="0">
                <a:latin typeface="华文黑体"/>
                <a:ea typeface="华文黑体"/>
              </a:rPr>
              <a:t>,</a:t>
            </a:r>
            <a:r>
              <a:rPr lang="zh-CN" altLang="en-US" sz="2000" dirty="0">
                <a:latin typeface="华文黑体"/>
                <a:ea typeface="华文黑体"/>
              </a:rPr>
              <a:t>或者该企业投入市场的产品非常重要</a:t>
            </a:r>
            <a:r>
              <a:rPr lang="en-US" altLang="zh-CN" sz="2000" dirty="0">
                <a:latin typeface="华文黑体"/>
                <a:ea typeface="华文黑体"/>
              </a:rPr>
              <a:t>,</a:t>
            </a:r>
            <a:r>
              <a:rPr lang="zh-CN" altLang="en-US" sz="2000" dirty="0" smtClean="0">
                <a:latin typeface="华文黑体"/>
                <a:ea typeface="华文黑体"/>
              </a:rPr>
              <a:t>供应商便会变</a:t>
            </a:r>
            <a:r>
              <a:rPr lang="zh-CN" altLang="en-US" sz="2000" dirty="0">
                <a:latin typeface="华文黑体"/>
                <a:ea typeface="华文黑体"/>
              </a:rPr>
              <a:t>得有话语权</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细分市场吸引力的大小还随进入和退出壁垒的高低而变化</a:t>
            </a:r>
            <a:r>
              <a:rPr lang="en-US" altLang="zh-CN" sz="2000" dirty="0">
                <a:latin typeface="华文黑体"/>
                <a:ea typeface="华文黑体"/>
              </a:rPr>
              <a:t>.</a:t>
            </a:r>
          </a:p>
        </p:txBody>
      </p:sp>
    </p:spTree>
    <p:extLst>
      <p:ext uri="{BB962C8B-B14F-4D97-AF65-F5344CB8AC3E}">
        <p14:creationId xmlns:p14="http://schemas.microsoft.com/office/powerpoint/2010/main" val="177181991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308324"/>
          </a:xfrm>
          <a:prstGeom prst="rect">
            <a:avLst/>
          </a:prstGeom>
          <a:noFill/>
        </p:spPr>
        <p:txBody>
          <a:bodyPr wrap="square" rtlCol="0">
            <a:spAutoFit/>
          </a:bodyPr>
          <a:lstStyle/>
          <a:p>
            <a:r>
              <a:rPr lang="zh-CN" altLang="en-US" sz="2400" dirty="0">
                <a:latin typeface="华文黑体"/>
                <a:ea typeface="华文黑体"/>
              </a:rPr>
              <a:t>二、选择细分市场</a:t>
            </a:r>
          </a:p>
          <a:p>
            <a:pPr indent="439738"/>
            <a:r>
              <a:rPr lang="zh-CN" altLang="en-US" sz="2000" dirty="0">
                <a:latin typeface="华文黑体"/>
                <a:ea typeface="华文黑体"/>
              </a:rPr>
              <a:t>在评估不同的细分市场之后</a:t>
            </a:r>
            <a:r>
              <a:rPr lang="en-US" altLang="zh-CN" sz="2000" dirty="0">
                <a:latin typeface="华文黑体"/>
                <a:ea typeface="华文黑体"/>
              </a:rPr>
              <a:t>,</a:t>
            </a:r>
            <a:r>
              <a:rPr lang="zh-CN" altLang="en-US" sz="2000" dirty="0">
                <a:latin typeface="华文黑体"/>
                <a:ea typeface="华文黑体"/>
              </a:rPr>
              <a:t>企业就需要决定选择哪些和选择多少细分市场</a:t>
            </a:r>
            <a:r>
              <a:rPr lang="en-US" altLang="zh-CN" sz="2000" dirty="0">
                <a:latin typeface="华文黑体"/>
                <a:ea typeface="华文黑体"/>
              </a:rPr>
              <a:t>.</a:t>
            </a:r>
            <a:r>
              <a:rPr lang="zh-CN" altLang="en-US" sz="2000" dirty="0">
                <a:latin typeface="华文黑体"/>
                <a:ea typeface="华文黑体"/>
              </a:rPr>
              <a:t>细分</a:t>
            </a:r>
            <a:r>
              <a:rPr lang="zh-CN" altLang="en-US" sz="2000" dirty="0" smtClean="0">
                <a:latin typeface="华文黑体"/>
                <a:ea typeface="华文黑体"/>
              </a:rPr>
              <a:t>市场</a:t>
            </a:r>
            <a:r>
              <a:rPr lang="zh-CN" altLang="en-US" sz="2000" dirty="0">
                <a:latin typeface="华文黑体"/>
                <a:ea typeface="华文黑体"/>
              </a:rPr>
              <a:t>的选择应符合企业目标</a:t>
            </a:r>
            <a:r>
              <a:rPr lang="en-US" altLang="zh-CN" sz="2000" dirty="0">
                <a:latin typeface="华文黑体"/>
                <a:ea typeface="华文黑体"/>
              </a:rPr>
              <a:t>.</a:t>
            </a:r>
            <a:r>
              <a:rPr lang="zh-CN" altLang="en-US" sz="2000" dirty="0">
                <a:latin typeface="华文黑体"/>
                <a:ea typeface="华文黑体"/>
              </a:rPr>
              <a:t>只有在企业提供的价值具有竞争优势时</a:t>
            </a:r>
            <a:r>
              <a:rPr lang="en-US" altLang="zh-CN" sz="2000" dirty="0">
                <a:latin typeface="华文黑体"/>
                <a:ea typeface="华文黑体"/>
              </a:rPr>
              <a:t>,</a:t>
            </a:r>
            <a:r>
              <a:rPr lang="zh-CN" altLang="en-US" sz="2000" dirty="0">
                <a:latin typeface="华文黑体"/>
                <a:ea typeface="华文黑体"/>
              </a:rPr>
              <a:t>才</a:t>
            </a:r>
            <a:r>
              <a:rPr lang="zh-CN" altLang="en-US" sz="2000" dirty="0" smtClean="0">
                <a:latin typeface="华文黑体"/>
                <a:ea typeface="华文黑体"/>
              </a:rPr>
              <a:t>可能有效地进入细分</a:t>
            </a:r>
            <a:r>
              <a:rPr lang="zh-CN" altLang="en-US" sz="2000" dirty="0">
                <a:latin typeface="华文黑体"/>
                <a:ea typeface="华文黑体"/>
              </a:rPr>
              <a:t>市场</a:t>
            </a:r>
            <a:r>
              <a:rPr lang="en-US" altLang="zh-CN" sz="2000" dirty="0">
                <a:latin typeface="华文黑体"/>
                <a:ea typeface="华文黑体"/>
              </a:rPr>
              <a:t>.</a:t>
            </a:r>
            <a:r>
              <a:rPr lang="zh-CN" altLang="en-US" sz="2000" dirty="0">
                <a:latin typeface="华文黑体"/>
                <a:ea typeface="华文黑体"/>
              </a:rPr>
              <a:t>这一部分包括消费者市场偏好类型、无差异营销、差异性营销、</a:t>
            </a:r>
            <a:r>
              <a:rPr lang="zh-CN" altLang="en-US" sz="2000" dirty="0" smtClean="0">
                <a:latin typeface="华文黑体"/>
                <a:ea typeface="华文黑体"/>
              </a:rPr>
              <a:t>集中性营销以及选择</a:t>
            </a:r>
            <a:r>
              <a:rPr lang="zh-CN" altLang="en-US" sz="2000" dirty="0">
                <a:latin typeface="华文黑体"/>
                <a:ea typeface="华文黑体"/>
              </a:rPr>
              <a:t>市场覆盖战略等几方面内容</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消费者</a:t>
            </a:r>
            <a:r>
              <a:rPr lang="zh-CN" altLang="en-US" sz="2000" dirty="0" smtClean="0">
                <a:latin typeface="华文黑体"/>
                <a:ea typeface="华文黑体"/>
              </a:rPr>
              <a:t>市场偏好类型</a:t>
            </a:r>
            <a:endParaRPr lang="en-US" altLang="zh-CN" sz="2000" dirty="0" smtClean="0">
              <a:latin typeface="华文黑体"/>
              <a:ea typeface="华文黑体"/>
            </a:endParaRPr>
          </a:p>
          <a:p>
            <a:r>
              <a:rPr lang="en-US" altLang="zh-CN" sz="2000" dirty="0" smtClean="0">
                <a:latin typeface="华文黑体"/>
                <a:ea typeface="华文黑体"/>
              </a:rPr>
              <a:t>             (</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同质性偏好</a:t>
            </a:r>
            <a:r>
              <a:rPr lang="en-US" altLang="zh-CN" sz="2000" dirty="0" smtClean="0">
                <a:latin typeface="华文黑体"/>
                <a:ea typeface="华文黑体"/>
              </a:rPr>
              <a:t>.</a:t>
            </a:r>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分散性偏好</a:t>
            </a:r>
            <a:r>
              <a:rPr lang="en-US" altLang="zh-CN" sz="2000" dirty="0" smtClean="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群集性偏好</a:t>
            </a:r>
            <a:r>
              <a:rPr lang="en-US" altLang="zh-CN" sz="2000" dirty="0">
                <a:latin typeface="华文黑体"/>
                <a:ea typeface="华文黑体"/>
              </a:rPr>
              <a:t>.</a:t>
            </a:r>
          </a:p>
        </p:txBody>
      </p:sp>
      <p:pic>
        <p:nvPicPr>
          <p:cNvPr id="2" name="图片 1"/>
          <p:cNvPicPr>
            <a:picLocks noChangeAspect="1"/>
          </p:cNvPicPr>
          <p:nvPr/>
        </p:nvPicPr>
        <p:blipFill>
          <a:blip r:embed="rId4"/>
          <a:stretch>
            <a:fillRect/>
          </a:stretch>
        </p:blipFill>
        <p:spPr>
          <a:xfrm>
            <a:off x="1524001" y="2910336"/>
            <a:ext cx="6248400" cy="2260760"/>
          </a:xfrm>
          <a:prstGeom prst="rect">
            <a:avLst/>
          </a:prstGeom>
        </p:spPr>
      </p:pic>
    </p:spTree>
    <p:extLst>
      <p:ext uri="{BB962C8B-B14F-4D97-AF65-F5344CB8AC3E}">
        <p14:creationId xmlns:p14="http://schemas.microsoft.com/office/powerpoint/2010/main" val="6947629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923877"/>
          </a:xfrm>
          <a:prstGeom prst="rect">
            <a:avLst/>
          </a:prstGeom>
          <a:noFill/>
        </p:spPr>
        <p:txBody>
          <a:bodyPr wrap="square" rtlCol="0">
            <a:spAutoFit/>
          </a:bodyPr>
          <a:lstStyle/>
          <a:p>
            <a:r>
              <a:rPr lang="zh-CN" altLang="en-US" sz="2400" dirty="0" smtClean="0">
                <a:latin typeface="华文黑体"/>
                <a:ea typeface="华文黑体"/>
              </a:rPr>
              <a:t>二、选择细分市场</a:t>
            </a:r>
          </a:p>
          <a:p>
            <a:pPr indent="4397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无差异营销</a:t>
            </a:r>
          </a:p>
          <a:p>
            <a:pPr indent="439738"/>
            <a:r>
              <a:rPr lang="zh-CN" altLang="en-US" sz="2000" dirty="0">
                <a:latin typeface="华文黑体"/>
                <a:ea typeface="华文黑体"/>
              </a:rPr>
              <a:t>无差异营销是指企业不考虑细分市场的差异性</a:t>
            </a:r>
            <a:r>
              <a:rPr lang="en-US" altLang="zh-CN" sz="2000" dirty="0">
                <a:latin typeface="华文黑体"/>
                <a:ea typeface="华文黑体"/>
              </a:rPr>
              <a:t>,</a:t>
            </a:r>
            <a:r>
              <a:rPr lang="zh-CN" altLang="en-US" sz="2000" dirty="0">
                <a:latin typeface="华文黑体"/>
                <a:ea typeface="华文黑体"/>
              </a:rPr>
              <a:t>对整个市场只提供一种产品</a:t>
            </a:r>
            <a:r>
              <a:rPr lang="en-US" altLang="zh-CN" sz="2000" dirty="0">
                <a:latin typeface="华文黑体"/>
                <a:ea typeface="华文黑体"/>
              </a:rPr>
              <a:t>.</a:t>
            </a:r>
            <a:r>
              <a:rPr lang="zh-CN" altLang="en-US" sz="2000" dirty="0">
                <a:latin typeface="华文黑体"/>
                <a:ea typeface="华文黑体"/>
              </a:rPr>
              <a:t>企业</a:t>
            </a:r>
            <a:r>
              <a:rPr lang="zh-CN" altLang="en-US" sz="2000" dirty="0" smtClean="0">
                <a:latin typeface="华文黑体"/>
                <a:ea typeface="华文黑体"/>
              </a:rPr>
              <a:t>的产品针对</a:t>
            </a:r>
            <a:r>
              <a:rPr lang="zh-CN" altLang="en-US" sz="2000" dirty="0">
                <a:latin typeface="华文黑体"/>
                <a:ea typeface="华文黑体"/>
              </a:rPr>
              <a:t>的是消费者的共同需求而不是不同需求</a:t>
            </a:r>
            <a:r>
              <a:rPr lang="en-US" altLang="zh-CN" sz="2000" dirty="0">
                <a:latin typeface="华文黑体"/>
                <a:ea typeface="华文黑体"/>
              </a:rPr>
              <a:t>.</a:t>
            </a:r>
            <a:r>
              <a:rPr lang="zh-CN" altLang="en-US" sz="2000" dirty="0">
                <a:latin typeface="华文黑体"/>
                <a:ea typeface="华文黑体"/>
              </a:rPr>
              <a:t>企业设计出能在最大程度上吸引购买</a:t>
            </a:r>
            <a:r>
              <a:rPr lang="zh-CN" altLang="en-US" sz="2000" dirty="0" smtClean="0">
                <a:latin typeface="华文黑体"/>
                <a:ea typeface="华文黑体"/>
              </a:rPr>
              <a:t>者的产品及营销方</a:t>
            </a:r>
            <a:r>
              <a:rPr lang="zh-CN" altLang="en-US" sz="2000" dirty="0">
                <a:latin typeface="华文黑体"/>
                <a:ea typeface="华文黑体"/>
              </a:rPr>
              <a:t>案</a:t>
            </a:r>
            <a:r>
              <a:rPr lang="en-US" altLang="zh-CN" sz="2000" dirty="0">
                <a:latin typeface="华文黑体"/>
                <a:ea typeface="华文黑体"/>
              </a:rPr>
              <a:t>.</a:t>
            </a:r>
            <a:r>
              <a:rPr lang="zh-CN" altLang="en-US" sz="2000" dirty="0">
                <a:latin typeface="华文黑体"/>
                <a:ea typeface="华文黑体"/>
              </a:rPr>
              <a:t>企业依靠大规模分销和大众化的广告</a:t>
            </a:r>
            <a:r>
              <a:rPr lang="en-US" altLang="zh-CN" sz="2000" dirty="0">
                <a:latin typeface="华文黑体"/>
                <a:ea typeface="华文黑体"/>
              </a:rPr>
              <a:t>,</a:t>
            </a:r>
            <a:r>
              <a:rPr lang="zh-CN" altLang="en-US" sz="2000" dirty="0">
                <a:latin typeface="华文黑体"/>
                <a:ea typeface="华文黑体"/>
              </a:rPr>
              <a:t>目的是在人们</a:t>
            </a:r>
            <a:r>
              <a:rPr lang="zh-CN" altLang="en-US" sz="2000" dirty="0" smtClean="0">
                <a:latin typeface="华文黑体"/>
                <a:ea typeface="华文黑体"/>
              </a:rPr>
              <a:t>的头脑中树立起优</a:t>
            </a:r>
            <a:r>
              <a:rPr lang="zh-CN" altLang="en-US" sz="2000" dirty="0">
                <a:latin typeface="华文黑体"/>
                <a:ea typeface="华文黑体"/>
              </a:rPr>
              <a:t>秀的产品形象</a:t>
            </a:r>
            <a:r>
              <a:rPr lang="en-US" altLang="zh-CN" sz="2000" dirty="0" smtClean="0">
                <a:latin typeface="华文黑体"/>
                <a:ea typeface="华文黑体"/>
              </a:rPr>
              <a:t>.</a:t>
            </a:r>
          </a:p>
          <a:p>
            <a:pPr indent="439738"/>
            <a:r>
              <a:rPr lang="zh-CN" altLang="en-US" sz="2000" dirty="0">
                <a:latin typeface="华文黑体"/>
                <a:ea typeface="华文黑体"/>
              </a:rPr>
              <a:t>无差异营销的优、缺点有</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优点</a:t>
            </a:r>
            <a:r>
              <a:rPr lang="en-US" altLang="zh-CN" sz="2000" dirty="0">
                <a:latin typeface="华文黑体"/>
                <a:ea typeface="华文黑体"/>
              </a:rPr>
              <a:t>———</a:t>
            </a:r>
            <a:r>
              <a:rPr lang="zh-CN" altLang="en-US" sz="2000" dirty="0">
                <a:latin typeface="华文黑体"/>
                <a:ea typeface="华文黑体"/>
              </a:rPr>
              <a:t>无差异营销能够节约成本</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缺点</a:t>
            </a:r>
            <a:r>
              <a:rPr lang="en-US" altLang="zh-CN" sz="2000" dirty="0">
                <a:latin typeface="华文黑体"/>
                <a:ea typeface="华文黑体"/>
              </a:rPr>
              <a:t>———</a:t>
            </a:r>
            <a:r>
              <a:rPr lang="zh-CN" altLang="en-US" sz="2000" dirty="0">
                <a:latin typeface="华文黑体"/>
                <a:ea typeface="华文黑体"/>
              </a:rPr>
              <a:t>无差异营销容易引起竞争</a:t>
            </a:r>
            <a:r>
              <a:rPr lang="en-US" altLang="zh-CN" sz="2000" dirty="0">
                <a:latin typeface="华文黑体"/>
                <a:ea typeface="华文黑体"/>
              </a:rPr>
              <a:t>,</a:t>
            </a:r>
            <a:r>
              <a:rPr lang="zh-CN" altLang="en-US" sz="2000" dirty="0">
                <a:latin typeface="华文黑体"/>
                <a:ea typeface="华文黑体"/>
              </a:rPr>
              <a:t>导致利润减少</a:t>
            </a:r>
            <a:r>
              <a:rPr lang="en-US" altLang="zh-CN" sz="2000" dirty="0">
                <a:latin typeface="华文黑体"/>
                <a:ea typeface="华文黑体"/>
              </a:rPr>
              <a:t>.</a:t>
            </a:r>
          </a:p>
        </p:txBody>
      </p:sp>
      <p:pic>
        <p:nvPicPr>
          <p:cNvPr id="6" name="图片 5"/>
          <p:cNvPicPr>
            <a:picLocks noChangeAspect="1"/>
          </p:cNvPicPr>
          <p:nvPr/>
        </p:nvPicPr>
        <p:blipFill>
          <a:blip r:embed="rId4"/>
          <a:stretch>
            <a:fillRect/>
          </a:stretch>
        </p:blipFill>
        <p:spPr>
          <a:xfrm>
            <a:off x="999066" y="3597569"/>
            <a:ext cx="7010400" cy="1423164"/>
          </a:xfrm>
          <a:prstGeom prst="rect">
            <a:avLst/>
          </a:prstGeom>
        </p:spPr>
      </p:pic>
    </p:spTree>
    <p:extLst>
      <p:ext uri="{BB962C8B-B14F-4D97-AF65-F5344CB8AC3E}">
        <p14:creationId xmlns:p14="http://schemas.microsoft.com/office/powerpoint/2010/main" val="364746811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308324"/>
          </a:xfrm>
          <a:prstGeom prst="rect">
            <a:avLst/>
          </a:prstGeom>
          <a:noFill/>
        </p:spPr>
        <p:txBody>
          <a:bodyPr wrap="square" rtlCol="0">
            <a:spAutoFit/>
          </a:bodyPr>
          <a:lstStyle/>
          <a:p>
            <a:r>
              <a:rPr lang="zh-CN" altLang="en-US" sz="2400" dirty="0" smtClean="0">
                <a:latin typeface="华文黑体"/>
                <a:ea typeface="华文黑体"/>
              </a:rPr>
              <a:t>二、选择细分市场</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差异性营销</a:t>
            </a:r>
          </a:p>
          <a:p>
            <a:pPr indent="541338"/>
            <a:r>
              <a:rPr lang="zh-CN" altLang="en-US" sz="2000" dirty="0">
                <a:latin typeface="华文黑体"/>
                <a:ea typeface="华文黑体"/>
              </a:rPr>
              <a:t>差异性营销是指企业决定以几个细分市场为目标</a:t>
            </a:r>
            <a:r>
              <a:rPr lang="en-US" altLang="zh-CN" sz="2000" dirty="0">
                <a:latin typeface="华文黑体"/>
                <a:ea typeface="华文黑体"/>
              </a:rPr>
              <a:t>,</a:t>
            </a:r>
            <a:r>
              <a:rPr lang="zh-CN" altLang="en-US" sz="2000" dirty="0">
                <a:latin typeface="华文黑体"/>
                <a:ea typeface="华文黑体"/>
              </a:rPr>
              <a:t>为每个目标</a:t>
            </a:r>
            <a:r>
              <a:rPr lang="zh-CN" altLang="en-US" sz="2000" dirty="0" smtClean="0">
                <a:latin typeface="华文黑体"/>
                <a:ea typeface="华文黑体"/>
              </a:rPr>
              <a:t>市场分别设计产品及营销方</a:t>
            </a:r>
            <a:r>
              <a:rPr lang="zh-CN" altLang="en-US" sz="2000" dirty="0">
                <a:latin typeface="华文黑体"/>
                <a:ea typeface="华文黑体"/>
              </a:rPr>
              <a:t>案</a:t>
            </a:r>
            <a:r>
              <a:rPr lang="en-US" altLang="zh-CN" sz="2000" dirty="0" smtClean="0">
                <a:latin typeface="华文黑体"/>
                <a:ea typeface="华文黑体"/>
              </a:rPr>
              <a:t>.</a:t>
            </a:r>
          </a:p>
          <a:p>
            <a:pPr indent="541338"/>
            <a:r>
              <a:rPr lang="zh-CN" altLang="en-US" sz="2000" dirty="0">
                <a:latin typeface="华文黑体"/>
                <a:ea typeface="华文黑体"/>
              </a:rPr>
              <a:t>差异性营销的优、缺点有</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优点</a:t>
            </a:r>
            <a:r>
              <a:rPr lang="en-US" altLang="zh-CN" sz="2000" dirty="0">
                <a:latin typeface="华文黑体"/>
                <a:ea typeface="华文黑体"/>
              </a:rPr>
              <a:t>———</a:t>
            </a:r>
            <a:r>
              <a:rPr lang="zh-CN" altLang="en-US" sz="2000" dirty="0">
                <a:latin typeface="华文黑体"/>
                <a:ea typeface="华文黑体"/>
              </a:rPr>
              <a:t>差异性营销能带来比无差异营销更大的销售额</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缺点</a:t>
            </a:r>
            <a:r>
              <a:rPr lang="en-US" altLang="zh-CN" sz="2000" dirty="0">
                <a:latin typeface="华文黑体"/>
                <a:ea typeface="华文黑体"/>
              </a:rPr>
              <a:t>———</a:t>
            </a:r>
            <a:r>
              <a:rPr lang="zh-CN" altLang="en-US" sz="2000" dirty="0">
                <a:latin typeface="华文黑体"/>
                <a:ea typeface="华文黑体"/>
              </a:rPr>
              <a:t>差异性营销会增加贸易成本</a:t>
            </a:r>
            <a:r>
              <a:rPr lang="en-US" altLang="zh-CN" sz="2000" dirty="0">
                <a:latin typeface="华文黑体"/>
                <a:ea typeface="华文黑体"/>
              </a:rPr>
              <a:t>.</a:t>
            </a:r>
          </a:p>
        </p:txBody>
      </p:sp>
      <p:pic>
        <p:nvPicPr>
          <p:cNvPr id="2" name="图片 1"/>
          <p:cNvPicPr>
            <a:picLocks noChangeAspect="1"/>
          </p:cNvPicPr>
          <p:nvPr/>
        </p:nvPicPr>
        <p:blipFill>
          <a:blip r:embed="rId4"/>
          <a:stretch>
            <a:fillRect/>
          </a:stretch>
        </p:blipFill>
        <p:spPr>
          <a:xfrm>
            <a:off x="1219198" y="3190588"/>
            <a:ext cx="7044267" cy="1486713"/>
          </a:xfrm>
          <a:prstGeom prst="rect">
            <a:avLst/>
          </a:prstGeom>
        </p:spPr>
      </p:pic>
    </p:spTree>
    <p:extLst>
      <p:ext uri="{BB962C8B-B14F-4D97-AF65-F5344CB8AC3E}">
        <p14:creationId xmlns:p14="http://schemas.microsoft.com/office/powerpoint/2010/main" val="22237628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2923877"/>
          </a:xfrm>
          <a:prstGeom prst="rect">
            <a:avLst/>
          </a:prstGeom>
          <a:noFill/>
        </p:spPr>
        <p:txBody>
          <a:bodyPr wrap="square" rtlCol="0">
            <a:spAutoFit/>
          </a:bodyPr>
          <a:lstStyle/>
          <a:p>
            <a:r>
              <a:rPr lang="zh-CN" altLang="en-US" sz="2400" dirty="0" smtClean="0">
                <a:latin typeface="华文黑体"/>
                <a:ea typeface="华文黑体"/>
              </a:rPr>
              <a:t>二、选择细分市场</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集中性营销</a:t>
            </a:r>
          </a:p>
          <a:p>
            <a:pPr indent="541338"/>
            <a:r>
              <a:rPr lang="zh-CN" altLang="en-US" sz="2000" dirty="0">
                <a:latin typeface="华文黑体"/>
                <a:ea typeface="华文黑体"/>
              </a:rPr>
              <a:t>这种战略特别适合于企业资源有限的情况</a:t>
            </a:r>
            <a:r>
              <a:rPr lang="en-US" altLang="zh-CN" sz="2000" dirty="0">
                <a:latin typeface="华文黑体"/>
                <a:ea typeface="华文黑体"/>
              </a:rPr>
              <a:t>.</a:t>
            </a:r>
            <a:r>
              <a:rPr lang="zh-CN" altLang="en-US" sz="2000" dirty="0">
                <a:latin typeface="华文黑体"/>
                <a:ea typeface="华文黑体"/>
              </a:rPr>
              <a:t>根据这种战略</a:t>
            </a:r>
            <a:r>
              <a:rPr lang="en-US" altLang="zh-CN" sz="2000" dirty="0">
                <a:latin typeface="华文黑体"/>
                <a:ea typeface="华文黑体"/>
              </a:rPr>
              <a:t>,</a:t>
            </a:r>
            <a:r>
              <a:rPr lang="zh-CN" altLang="en-US" sz="2000" dirty="0">
                <a:latin typeface="华文黑体"/>
                <a:ea typeface="华文黑体"/>
              </a:rPr>
              <a:t>企业将放弃一个大市场</a:t>
            </a:r>
            <a:r>
              <a:rPr lang="zh-CN" altLang="en-US" sz="2000" dirty="0" smtClean="0">
                <a:latin typeface="华文黑体"/>
                <a:ea typeface="华文黑体"/>
              </a:rPr>
              <a:t>中的小份额</a:t>
            </a:r>
            <a:r>
              <a:rPr lang="en-US" altLang="zh-CN" sz="2000" dirty="0">
                <a:latin typeface="华文黑体"/>
                <a:ea typeface="华文黑体"/>
              </a:rPr>
              <a:t>,</a:t>
            </a:r>
            <a:r>
              <a:rPr lang="zh-CN" altLang="en-US" sz="2000" dirty="0">
                <a:latin typeface="华文黑体"/>
                <a:ea typeface="华文黑体"/>
              </a:rPr>
              <a:t>而去争取一个或几个亚市场中的大份额</a:t>
            </a:r>
            <a:r>
              <a:rPr lang="en-US" altLang="zh-CN" sz="2000" dirty="0" smtClean="0">
                <a:latin typeface="华文黑体"/>
                <a:ea typeface="华文黑体"/>
              </a:rPr>
              <a:t>.</a:t>
            </a:r>
          </a:p>
          <a:p>
            <a:pPr indent="541338"/>
            <a:r>
              <a:rPr lang="zh-CN" altLang="en-US" sz="2000" dirty="0">
                <a:latin typeface="华文黑体"/>
                <a:ea typeface="华文黑体"/>
              </a:rPr>
              <a:t>集中性营销的优、缺点有</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优点</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集中性营销可以节约大量经营资源</a:t>
            </a:r>
            <a:r>
              <a:rPr lang="en-US" altLang="zh-CN" sz="2000" dirty="0">
                <a:latin typeface="华文黑体"/>
                <a:ea typeface="华文黑体"/>
              </a:rPr>
              <a:t>,</a:t>
            </a:r>
            <a:r>
              <a:rPr lang="zh-CN" altLang="en-US" sz="2000" dirty="0">
                <a:latin typeface="华文黑体"/>
                <a:ea typeface="华文黑体"/>
              </a:rPr>
              <a:t>是小型的新兴企业与大企业竞争时</a:t>
            </a:r>
            <a:r>
              <a:rPr lang="zh-CN" altLang="en-US" sz="2000" dirty="0" smtClean="0">
                <a:latin typeface="华文黑体"/>
                <a:ea typeface="华文黑体"/>
              </a:rPr>
              <a:t>取得</a:t>
            </a:r>
            <a:r>
              <a:rPr lang="zh-CN" altLang="en-US" sz="2000" dirty="0">
                <a:latin typeface="华文黑体"/>
                <a:ea typeface="华文黑体"/>
              </a:rPr>
              <a:t>立足点的极好办法</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缺点</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集中性营销一般风险</a:t>
            </a:r>
            <a:r>
              <a:rPr lang="zh-CN" altLang="en-US" sz="2000" dirty="0">
                <a:latin typeface="华文黑体"/>
                <a:ea typeface="华文黑体"/>
              </a:rPr>
              <a:t>性较高</a:t>
            </a:r>
            <a:r>
              <a:rPr lang="en-US" altLang="zh-CN" sz="2000" dirty="0">
                <a:latin typeface="华文黑体"/>
                <a:ea typeface="华文黑体"/>
              </a:rPr>
              <a:t>.</a:t>
            </a:r>
            <a:r>
              <a:rPr lang="zh-CN" altLang="en-US" sz="2000" dirty="0">
                <a:latin typeface="华文黑体"/>
                <a:ea typeface="华文黑体"/>
              </a:rPr>
              <a:t>被选中的细分市场可能会变得疲软不振</a:t>
            </a:r>
            <a:r>
              <a:rPr lang="en-US" altLang="zh-CN" sz="2000" dirty="0" smtClean="0">
                <a:latin typeface="华文黑体"/>
                <a:ea typeface="华文黑体"/>
              </a:rPr>
              <a:t>.</a:t>
            </a:r>
            <a:r>
              <a:rPr lang="zh-CN" altLang="en-US" sz="2000" dirty="0" smtClean="0">
                <a:latin typeface="华文黑体"/>
                <a:ea typeface="华文黑体"/>
              </a:rPr>
              <a:t>或者</a:t>
            </a:r>
            <a:r>
              <a:rPr lang="en-US" altLang="zh-CN" sz="2000" dirty="0">
                <a:latin typeface="华文黑体"/>
                <a:ea typeface="华文黑体"/>
              </a:rPr>
              <a:t>,</a:t>
            </a:r>
            <a:r>
              <a:rPr lang="zh-CN" altLang="en-US" sz="2000" dirty="0">
                <a:latin typeface="华文黑体"/>
                <a:ea typeface="华文黑体"/>
              </a:rPr>
              <a:t>更大的竞争对手会决定插足同一细分市场</a:t>
            </a:r>
            <a:endParaRPr lang="en-US" altLang="zh-CN" sz="2000" dirty="0">
              <a:latin typeface="华文黑体"/>
              <a:ea typeface="华文黑体"/>
            </a:endParaRPr>
          </a:p>
        </p:txBody>
      </p:sp>
      <p:pic>
        <p:nvPicPr>
          <p:cNvPr id="6" name="图片 5"/>
          <p:cNvPicPr>
            <a:picLocks noChangeAspect="1"/>
          </p:cNvPicPr>
          <p:nvPr/>
        </p:nvPicPr>
        <p:blipFill>
          <a:blip r:embed="rId4"/>
          <a:stretch>
            <a:fillRect/>
          </a:stretch>
        </p:blipFill>
        <p:spPr>
          <a:xfrm>
            <a:off x="1066798" y="3593677"/>
            <a:ext cx="7196667" cy="1469061"/>
          </a:xfrm>
          <a:prstGeom prst="rect">
            <a:avLst/>
          </a:prstGeom>
        </p:spPr>
      </p:pic>
    </p:spTree>
    <p:extLst>
      <p:ext uri="{BB962C8B-B14F-4D97-AF65-F5344CB8AC3E}">
        <p14:creationId xmlns:p14="http://schemas.microsoft.com/office/powerpoint/2010/main" val="316863637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832236" y="1986009"/>
            <a:ext cx="1005403"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市场</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34526797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目标市场选择</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4770537"/>
          </a:xfrm>
          <a:prstGeom prst="rect">
            <a:avLst/>
          </a:prstGeom>
          <a:noFill/>
        </p:spPr>
        <p:txBody>
          <a:bodyPr wrap="square" rtlCol="0">
            <a:spAutoFit/>
          </a:bodyPr>
          <a:lstStyle/>
          <a:p>
            <a:r>
              <a:rPr lang="zh-CN" altLang="en-US" sz="2400" dirty="0" smtClean="0">
                <a:latin typeface="华文黑体"/>
                <a:ea typeface="华文黑体"/>
              </a:rPr>
              <a:t>二、选择细分市场</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选择市场覆盖战略</a:t>
            </a:r>
          </a:p>
          <a:p>
            <a:pPr indent="541338"/>
            <a:r>
              <a:rPr lang="zh-CN" altLang="en-US" sz="2000" dirty="0">
                <a:latin typeface="华文黑体"/>
                <a:ea typeface="华文黑体"/>
              </a:rPr>
              <a:t>在选择市场覆盖战略时</a:t>
            </a:r>
            <a:r>
              <a:rPr lang="en-US" altLang="zh-CN" sz="2000" dirty="0">
                <a:latin typeface="华文黑体"/>
                <a:ea typeface="华文黑体"/>
              </a:rPr>
              <a:t>,</a:t>
            </a:r>
            <a:r>
              <a:rPr lang="zh-CN" altLang="en-US" sz="2000" dirty="0">
                <a:latin typeface="华文黑体"/>
                <a:ea typeface="华文黑体"/>
              </a:rPr>
              <a:t>需要考虑到许多因素</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企业资源</a:t>
            </a:r>
            <a:r>
              <a:rPr lang="en-US" altLang="zh-CN" sz="2000" dirty="0">
                <a:latin typeface="华文黑体"/>
                <a:ea typeface="华文黑体"/>
              </a:rPr>
              <a:t>.</a:t>
            </a:r>
            <a:r>
              <a:rPr lang="zh-CN" altLang="en-US" sz="2000" dirty="0">
                <a:latin typeface="华文黑体"/>
                <a:ea typeface="华文黑体"/>
              </a:rPr>
              <a:t>哪项战略最好取决于企业资源</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产品差异程度</a:t>
            </a:r>
            <a:r>
              <a:rPr lang="en-US" altLang="zh-CN" sz="2000" dirty="0">
                <a:latin typeface="华文黑体"/>
                <a:ea typeface="华文黑体"/>
              </a:rPr>
              <a:t>.</a:t>
            </a:r>
            <a:r>
              <a:rPr lang="zh-CN" altLang="en-US" sz="2000" dirty="0">
                <a:latin typeface="华文黑体"/>
                <a:ea typeface="华文黑体"/>
              </a:rPr>
              <a:t>当企业资源有限时</a:t>
            </a:r>
            <a:r>
              <a:rPr lang="en-US" altLang="zh-CN" sz="2000" dirty="0">
                <a:latin typeface="华文黑体"/>
                <a:ea typeface="华文黑体"/>
              </a:rPr>
              <a:t>,</a:t>
            </a:r>
            <a:r>
              <a:rPr lang="zh-CN" altLang="en-US" sz="2000" dirty="0">
                <a:latin typeface="华文黑体"/>
                <a:ea typeface="华文黑体"/>
              </a:rPr>
              <a:t>集中性营销最合理</a:t>
            </a:r>
            <a:r>
              <a:rPr lang="en-US" altLang="zh-CN" sz="2000" dirty="0">
                <a:latin typeface="华文黑体"/>
                <a:ea typeface="华文黑体"/>
              </a:rPr>
              <a:t>.</a:t>
            </a:r>
            <a:r>
              <a:rPr lang="zh-CN" altLang="en-US" sz="2000" dirty="0" smtClean="0">
                <a:latin typeface="华文黑体"/>
                <a:ea typeface="华文黑体"/>
              </a:rPr>
              <a:t>最好的战略还取决于产品差异</a:t>
            </a:r>
            <a:r>
              <a:rPr lang="zh-CN" altLang="en-US" sz="2000" dirty="0">
                <a:latin typeface="华文黑体"/>
                <a:ea typeface="华文黑体"/>
              </a:rPr>
              <a:t>程度</a:t>
            </a:r>
            <a:r>
              <a:rPr lang="en-US" altLang="zh-CN" sz="2000" dirty="0">
                <a:latin typeface="华文黑体"/>
                <a:ea typeface="华文黑体"/>
              </a:rPr>
              <a:t>.</a:t>
            </a:r>
            <a:r>
              <a:rPr lang="zh-CN" altLang="en-US" sz="2000" dirty="0">
                <a:latin typeface="华文黑体"/>
                <a:ea typeface="华文黑体"/>
              </a:rPr>
              <a:t>无差异营销最适合于一些同质的产品</a:t>
            </a:r>
            <a:r>
              <a:rPr lang="en-US" altLang="zh-CN" sz="2000" dirty="0">
                <a:latin typeface="华文黑体"/>
                <a:ea typeface="华文黑体"/>
              </a:rPr>
              <a:t>,</a:t>
            </a:r>
            <a:r>
              <a:rPr lang="zh-CN" altLang="en-US" sz="2000" dirty="0">
                <a:latin typeface="华文黑体"/>
                <a:ea typeface="华文黑体"/>
              </a:rPr>
              <a:t>设计上不同的产品</a:t>
            </a:r>
            <a:r>
              <a:rPr lang="en-US" altLang="zh-CN" sz="2000" dirty="0">
                <a:latin typeface="华文黑体"/>
                <a:ea typeface="华文黑体"/>
              </a:rPr>
              <a:t>,</a:t>
            </a:r>
            <a:r>
              <a:rPr lang="zh-CN" altLang="en-US" sz="2000" dirty="0" smtClean="0">
                <a:latin typeface="华文黑体"/>
                <a:ea typeface="华文黑体"/>
              </a:rPr>
              <a:t>则更适合于采用差异性</a:t>
            </a:r>
            <a:r>
              <a:rPr lang="zh-CN" altLang="en-US" sz="2000" dirty="0">
                <a:latin typeface="华文黑体"/>
                <a:ea typeface="华文黑体"/>
              </a:rPr>
              <a:t>或集中性营销战略</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产品生命周期</a:t>
            </a:r>
            <a:r>
              <a:rPr lang="en-US" altLang="zh-CN" sz="2000" dirty="0">
                <a:latin typeface="华文黑体"/>
                <a:ea typeface="华文黑体"/>
              </a:rPr>
              <a:t>.</a:t>
            </a:r>
            <a:r>
              <a:rPr lang="zh-CN" altLang="en-US" sz="2000" dirty="0">
                <a:latin typeface="华文黑体"/>
                <a:ea typeface="华文黑体"/>
              </a:rPr>
              <a:t>当企业介绍一种新产品时</a:t>
            </a:r>
            <a:r>
              <a:rPr lang="en-US" altLang="zh-CN" sz="2000" dirty="0">
                <a:latin typeface="华文黑体"/>
                <a:ea typeface="华文黑体"/>
              </a:rPr>
              <a:t>,</a:t>
            </a:r>
            <a:r>
              <a:rPr lang="zh-CN" altLang="en-US" sz="2000" dirty="0">
                <a:latin typeface="华文黑体"/>
                <a:ea typeface="华文黑体"/>
              </a:rPr>
              <a:t>比较可行的是只推出一种型号</a:t>
            </a:r>
            <a:r>
              <a:rPr lang="en-US" altLang="zh-CN" sz="2000" dirty="0">
                <a:latin typeface="华文黑体"/>
                <a:ea typeface="华文黑体"/>
              </a:rPr>
              <a:t>,</a:t>
            </a:r>
            <a:r>
              <a:rPr lang="zh-CN" altLang="en-US" sz="2000" dirty="0">
                <a:latin typeface="华文黑体"/>
                <a:ea typeface="华文黑体"/>
              </a:rPr>
              <a:t>此时</a:t>
            </a:r>
            <a:r>
              <a:rPr lang="zh-CN" altLang="en-US" sz="2000" dirty="0" smtClean="0">
                <a:latin typeface="华文黑体"/>
                <a:ea typeface="华文黑体"/>
              </a:rPr>
              <a:t>最合理的是采用无差异营销</a:t>
            </a:r>
            <a:r>
              <a:rPr lang="zh-CN" altLang="en-US" sz="2000" dirty="0">
                <a:latin typeface="华文黑体"/>
                <a:ea typeface="华文黑体"/>
              </a:rPr>
              <a:t>或集中性营销</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在产品生命周期的成熟阶段</a:t>
            </a:r>
            <a:r>
              <a:rPr lang="en-US" altLang="zh-CN" sz="2000" dirty="0">
                <a:latin typeface="华文黑体"/>
                <a:ea typeface="华文黑体"/>
              </a:rPr>
              <a:t>,</a:t>
            </a:r>
            <a:r>
              <a:rPr lang="zh-CN" altLang="en-US" sz="2000" dirty="0">
                <a:latin typeface="华文黑体"/>
                <a:ea typeface="华文黑体"/>
              </a:rPr>
              <a:t>差异</a:t>
            </a:r>
            <a:r>
              <a:rPr lang="zh-CN" altLang="en-US" sz="2000" dirty="0" smtClean="0">
                <a:latin typeface="华文黑体"/>
                <a:ea typeface="华文黑体"/>
              </a:rPr>
              <a:t>性营销变得更合理一些</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市场差异程度</a:t>
            </a:r>
            <a:r>
              <a:rPr lang="en-US" altLang="zh-CN" sz="2000" dirty="0">
                <a:latin typeface="华文黑体"/>
                <a:ea typeface="华文黑体"/>
              </a:rPr>
              <a:t>.</a:t>
            </a:r>
            <a:r>
              <a:rPr lang="zh-CN" altLang="en-US" sz="2000" dirty="0">
                <a:latin typeface="华文黑体"/>
                <a:ea typeface="华文黑体"/>
              </a:rPr>
              <a:t>如果大多数购买者有相同的品位</a:t>
            </a:r>
            <a:r>
              <a:rPr lang="en-US" altLang="zh-CN" sz="2000" dirty="0">
                <a:latin typeface="华文黑体"/>
                <a:ea typeface="华文黑体"/>
              </a:rPr>
              <a:t>,</a:t>
            </a:r>
            <a:r>
              <a:rPr lang="zh-CN" altLang="en-US" sz="2000" dirty="0">
                <a:latin typeface="华文黑体"/>
                <a:ea typeface="华文黑体"/>
              </a:rPr>
              <a:t>购买相同数量的产品和对</a:t>
            </a:r>
            <a:r>
              <a:rPr lang="zh-CN" altLang="en-US" sz="2000" dirty="0" smtClean="0">
                <a:latin typeface="华文黑体"/>
                <a:ea typeface="华文黑体"/>
              </a:rPr>
              <a:t>市场营销活动反应</a:t>
            </a:r>
            <a:r>
              <a:rPr lang="zh-CN" altLang="en-US" sz="2000" dirty="0">
                <a:latin typeface="华文黑体"/>
                <a:ea typeface="华文黑体"/>
              </a:rPr>
              <a:t>相同</a:t>
            </a:r>
            <a:r>
              <a:rPr lang="en-US" altLang="zh-CN" sz="2000" dirty="0">
                <a:latin typeface="华文黑体"/>
                <a:ea typeface="华文黑体"/>
              </a:rPr>
              <a:t>,</a:t>
            </a:r>
            <a:r>
              <a:rPr lang="zh-CN" altLang="en-US" sz="2000" dirty="0">
                <a:latin typeface="华文黑体"/>
                <a:ea typeface="华文黑体"/>
              </a:rPr>
              <a:t>那么无差异性营销是最合适的</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竞争对手的市场营销战略</a:t>
            </a:r>
            <a:r>
              <a:rPr lang="en-US" altLang="zh-CN" sz="2000" dirty="0">
                <a:latin typeface="华文黑体"/>
                <a:ea typeface="华文黑体"/>
              </a:rPr>
              <a:t>.</a:t>
            </a:r>
            <a:r>
              <a:rPr lang="zh-CN" altLang="en-US" sz="2000" dirty="0">
                <a:latin typeface="华文黑体"/>
                <a:ea typeface="华文黑体"/>
              </a:rPr>
              <a:t>若对手采取了市场细分法</a:t>
            </a:r>
            <a:r>
              <a:rPr lang="en-US" altLang="zh-CN" sz="2000" dirty="0">
                <a:latin typeface="华文黑体"/>
                <a:ea typeface="华文黑体"/>
              </a:rPr>
              <a:t>,</a:t>
            </a:r>
            <a:r>
              <a:rPr lang="zh-CN" altLang="en-US" sz="2000" dirty="0">
                <a:latin typeface="华文黑体"/>
                <a:ea typeface="华文黑体"/>
              </a:rPr>
              <a:t>则此时再用无差异</a:t>
            </a:r>
            <a:r>
              <a:rPr lang="zh-CN" altLang="en-US" sz="2000" dirty="0" smtClean="0">
                <a:latin typeface="华文黑体"/>
                <a:ea typeface="华文黑体"/>
              </a:rPr>
              <a:t>性营销将彻底丧失竞争优势</a:t>
            </a:r>
            <a:r>
              <a:rPr lang="en-US" altLang="zh-CN" sz="2000" dirty="0">
                <a:latin typeface="华文黑体"/>
                <a:ea typeface="华文黑体"/>
              </a:rPr>
              <a:t>.</a:t>
            </a:r>
            <a:r>
              <a:rPr lang="zh-CN" altLang="en-US" sz="2000" dirty="0">
                <a:latin typeface="华文黑体"/>
                <a:ea typeface="华文黑体"/>
              </a:rPr>
              <a:t>相反</a:t>
            </a:r>
            <a:r>
              <a:rPr lang="en-US" altLang="zh-CN" sz="2000" dirty="0">
                <a:latin typeface="华文黑体"/>
                <a:ea typeface="华文黑体"/>
              </a:rPr>
              <a:t>,</a:t>
            </a:r>
            <a:r>
              <a:rPr lang="zh-CN" altLang="en-US" sz="2000" dirty="0">
                <a:latin typeface="华文黑体"/>
                <a:ea typeface="华文黑体"/>
              </a:rPr>
              <a:t>若对手采取了无差异性市场营销</a:t>
            </a:r>
            <a:r>
              <a:rPr lang="en-US" altLang="zh-CN" sz="2000" dirty="0">
                <a:latin typeface="华文黑体"/>
                <a:ea typeface="华文黑体"/>
              </a:rPr>
              <a:t>,</a:t>
            </a:r>
            <a:r>
              <a:rPr lang="zh-CN" altLang="en-US" sz="2000" dirty="0">
                <a:latin typeface="华文黑体"/>
                <a:ea typeface="华文黑体"/>
              </a:rPr>
              <a:t>那么企业就可以通过差异性</a:t>
            </a:r>
            <a:r>
              <a:rPr lang="zh-CN" altLang="en-US" sz="2000" dirty="0" smtClean="0">
                <a:latin typeface="华文黑体"/>
                <a:ea typeface="华文黑体"/>
              </a:rPr>
              <a:t>或集中性营销取得优势</a:t>
            </a:r>
            <a:r>
              <a:rPr lang="en-US" altLang="zh-CN" sz="2000" dirty="0">
                <a:latin typeface="华文黑体"/>
                <a:ea typeface="华文黑体"/>
              </a:rPr>
              <a:t>.</a:t>
            </a:r>
          </a:p>
        </p:txBody>
      </p:sp>
    </p:spTree>
    <p:extLst>
      <p:ext uri="{BB962C8B-B14F-4D97-AF65-F5344CB8AC3E}">
        <p14:creationId xmlns:p14="http://schemas.microsoft.com/office/powerpoint/2010/main" val="30463558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36" y="1952143"/>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进行市场定位</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94413489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3" y="713576"/>
            <a:ext cx="8822267" cy="2923877"/>
          </a:xfrm>
          <a:prstGeom prst="rect">
            <a:avLst/>
          </a:prstGeom>
          <a:noFill/>
        </p:spPr>
        <p:txBody>
          <a:bodyPr wrap="square" rtlCol="0">
            <a:spAutoFit/>
          </a:bodyPr>
          <a:lstStyle/>
          <a:p>
            <a:r>
              <a:rPr lang="zh-CN" altLang="en-US" sz="2400" dirty="0">
                <a:latin typeface="华文黑体"/>
                <a:ea typeface="华文黑体"/>
              </a:rPr>
              <a:t>一、产品的市场定位</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产品定位与知觉定位</a:t>
            </a:r>
          </a:p>
          <a:p>
            <a:pPr indent="541338"/>
            <a:r>
              <a:rPr lang="zh-CN" altLang="en-US" sz="2000" dirty="0">
                <a:latin typeface="华文黑体"/>
                <a:ea typeface="华文黑体"/>
              </a:rPr>
              <a:t>产品定位是指一个公司</a:t>
            </a:r>
            <a:r>
              <a:rPr lang="en-US" altLang="zh-CN" sz="2000" dirty="0">
                <a:latin typeface="华文黑体"/>
                <a:ea typeface="华文黑体"/>
              </a:rPr>
              <a:t>(</a:t>
            </a:r>
            <a:r>
              <a:rPr lang="zh-CN" altLang="en-US" sz="2000" dirty="0">
                <a:latin typeface="华文黑体"/>
                <a:ea typeface="华文黑体"/>
              </a:rPr>
              <a:t>企业</a:t>
            </a:r>
            <a:r>
              <a:rPr lang="en-US" altLang="zh-CN" sz="2000" dirty="0">
                <a:latin typeface="华文黑体"/>
                <a:ea typeface="华文黑体"/>
              </a:rPr>
              <a:t>)</a:t>
            </a:r>
            <a:r>
              <a:rPr lang="zh-CN" altLang="en-US" sz="2000" dirty="0">
                <a:latin typeface="华文黑体"/>
                <a:ea typeface="华文黑体"/>
              </a:rPr>
              <a:t>的产品在营销组合策略的指导下</a:t>
            </a:r>
            <a:r>
              <a:rPr lang="en-US" altLang="zh-CN" sz="2000" dirty="0">
                <a:latin typeface="华文黑体"/>
                <a:ea typeface="华文黑体"/>
              </a:rPr>
              <a:t>,</a:t>
            </a:r>
            <a:r>
              <a:rPr lang="zh-CN" altLang="en-US" sz="2000" dirty="0">
                <a:latin typeface="华文黑体"/>
                <a:ea typeface="华文黑体"/>
              </a:rPr>
              <a:t>希望在消费者</a:t>
            </a:r>
            <a:r>
              <a:rPr lang="zh-CN" altLang="en-US" sz="2000" dirty="0" smtClean="0">
                <a:latin typeface="华文黑体"/>
                <a:ea typeface="华文黑体"/>
              </a:rPr>
              <a:t>心目中所</a:t>
            </a:r>
            <a:r>
              <a:rPr lang="zh-CN" altLang="en-US" sz="2000" dirty="0">
                <a:latin typeface="华文黑体"/>
                <a:ea typeface="华文黑体"/>
              </a:rPr>
              <a:t>占的特定位置</a:t>
            </a:r>
            <a:r>
              <a:rPr lang="en-US" altLang="zh-CN" sz="2000" dirty="0">
                <a:latin typeface="华文黑体"/>
                <a:ea typeface="华文黑体"/>
              </a:rPr>
              <a:t>.</a:t>
            </a:r>
            <a:r>
              <a:rPr lang="zh-CN" altLang="en-US" sz="2000" dirty="0">
                <a:latin typeface="华文黑体"/>
                <a:ea typeface="华文黑体"/>
              </a:rPr>
              <a:t>产品定位可以从以下四个方面进行理解</a:t>
            </a:r>
            <a:r>
              <a:rPr lang="en-US" altLang="zh-CN" sz="2000" dirty="0" smtClean="0">
                <a:latin typeface="华文黑体"/>
                <a:ea typeface="华文黑体"/>
              </a:rPr>
              <a:t>.</a:t>
            </a:r>
          </a:p>
          <a:p>
            <a:pPr indent="541338"/>
            <a:r>
              <a:rPr lang="en-US" altLang="zh-CN" sz="2000" dirty="0" smtClean="0">
                <a:latin typeface="华文黑体"/>
                <a:ea typeface="华文黑体"/>
              </a:rPr>
              <a:t>(1)</a:t>
            </a:r>
            <a:r>
              <a:rPr lang="zh-CN" altLang="en-US" sz="2000" dirty="0" smtClean="0">
                <a:latin typeface="华文黑体"/>
                <a:ea typeface="华文黑体"/>
              </a:rPr>
              <a:t>产品定位是企业</a:t>
            </a:r>
            <a:r>
              <a:rPr lang="zh-CN" altLang="en-US" sz="2000" dirty="0">
                <a:latin typeface="华文黑体"/>
                <a:ea typeface="华文黑体"/>
              </a:rPr>
              <a:t>所期望的位置</a:t>
            </a:r>
            <a:r>
              <a:rPr lang="en-US" altLang="zh-CN" sz="2000" dirty="0">
                <a:latin typeface="华文黑体"/>
                <a:ea typeface="华文黑体"/>
              </a:rPr>
              <a:t>,</a:t>
            </a:r>
            <a:r>
              <a:rPr lang="zh-CN" altLang="en-US" sz="2000" dirty="0">
                <a:latin typeface="华文黑体"/>
                <a:ea typeface="华文黑体"/>
              </a:rPr>
              <a:t>从企业的角度来看</a:t>
            </a:r>
            <a:r>
              <a:rPr lang="en-US" altLang="zh-CN" sz="2000" dirty="0">
                <a:latin typeface="华文黑体"/>
                <a:ea typeface="华文黑体"/>
              </a:rPr>
              <a:t>,</a:t>
            </a:r>
            <a:r>
              <a:rPr lang="zh-CN" altLang="en-US" sz="2000" dirty="0">
                <a:latin typeface="华文黑体"/>
                <a:ea typeface="华文黑体"/>
              </a:rPr>
              <a:t>它是主观的</a:t>
            </a:r>
            <a:r>
              <a:rPr lang="en-US" altLang="zh-CN" sz="2000" dirty="0">
                <a:latin typeface="华文黑体"/>
                <a:ea typeface="华文黑体"/>
              </a:rPr>
              <a:t>.</a:t>
            </a:r>
          </a:p>
          <a:p>
            <a:pPr indent="541338"/>
            <a:r>
              <a:rPr lang="en-US" altLang="zh-CN" sz="2000" dirty="0" smtClean="0">
                <a:latin typeface="华文黑体"/>
                <a:ea typeface="华文黑体"/>
              </a:rPr>
              <a:t>(2)</a:t>
            </a:r>
            <a:r>
              <a:rPr lang="zh-CN" altLang="en-US" sz="2000" dirty="0" smtClean="0">
                <a:latin typeface="华文黑体"/>
                <a:ea typeface="华文黑体"/>
              </a:rPr>
              <a:t>在市场中</a:t>
            </a:r>
            <a:r>
              <a:rPr lang="zh-CN" altLang="en-US" sz="2000" dirty="0">
                <a:latin typeface="华文黑体"/>
                <a:ea typeface="华文黑体"/>
              </a:rPr>
              <a:t>真正的产品位置是消费者的知觉定位</a:t>
            </a:r>
            <a:r>
              <a:rPr lang="en-US" altLang="zh-CN" sz="2000" dirty="0">
                <a:latin typeface="华文黑体"/>
                <a:ea typeface="华文黑体"/>
              </a:rPr>
              <a:t>,</a:t>
            </a:r>
            <a:r>
              <a:rPr lang="zh-CN" altLang="en-US" sz="2000" dirty="0">
                <a:latin typeface="华文黑体"/>
                <a:ea typeface="华文黑体"/>
              </a:rPr>
              <a:t>即消费者认可的价值</a:t>
            </a:r>
            <a:r>
              <a:rPr lang="en-US" altLang="zh-CN" sz="2000" dirty="0">
                <a:latin typeface="华文黑体"/>
                <a:ea typeface="华文黑体"/>
              </a:rPr>
              <a:t>.</a:t>
            </a:r>
            <a:r>
              <a:rPr lang="zh-CN" altLang="en-US" sz="2000" dirty="0" smtClean="0">
                <a:latin typeface="华文黑体"/>
                <a:ea typeface="华文黑体"/>
              </a:rPr>
              <a:t>这一点相对于企业</a:t>
            </a:r>
            <a:r>
              <a:rPr lang="zh-CN" altLang="en-US" sz="2000" dirty="0">
                <a:latin typeface="华文黑体"/>
                <a:ea typeface="华文黑体"/>
              </a:rPr>
              <a:t>的主观定位而言</a:t>
            </a:r>
            <a:r>
              <a:rPr lang="en-US" altLang="zh-CN" sz="2000" dirty="0">
                <a:latin typeface="华文黑体"/>
                <a:ea typeface="华文黑体"/>
              </a:rPr>
              <a:t>,</a:t>
            </a:r>
            <a:r>
              <a:rPr lang="zh-CN" altLang="en-US" sz="2000" dirty="0">
                <a:latin typeface="华文黑体"/>
                <a:ea typeface="华文黑体"/>
              </a:rPr>
              <a:t>它是客观的</a:t>
            </a:r>
            <a:r>
              <a:rPr lang="en-US" altLang="zh-CN" sz="2000" dirty="0">
                <a:latin typeface="华文黑体"/>
                <a:ea typeface="华文黑体"/>
              </a:rPr>
              <a:t>.</a:t>
            </a:r>
          </a:p>
          <a:p>
            <a:pPr indent="541338"/>
            <a:r>
              <a:rPr lang="en-US" altLang="zh-CN" sz="2000" dirty="0" smtClean="0">
                <a:latin typeface="华文黑体"/>
                <a:ea typeface="华文黑体"/>
              </a:rPr>
              <a:t>(3)</a:t>
            </a:r>
            <a:r>
              <a:rPr lang="zh-CN" altLang="en-US" sz="2000" dirty="0" smtClean="0">
                <a:latin typeface="华文黑体"/>
                <a:ea typeface="华文黑体"/>
              </a:rPr>
              <a:t>知觉</a:t>
            </a:r>
            <a:r>
              <a:rPr lang="zh-CN" altLang="en-US" sz="2000" dirty="0">
                <a:latin typeface="华文黑体"/>
                <a:ea typeface="华文黑体"/>
              </a:rPr>
              <a:t>定位不仅与产品营销策略有关</a:t>
            </a:r>
            <a:r>
              <a:rPr lang="en-US" altLang="zh-CN" sz="2000" dirty="0">
                <a:latin typeface="华文黑体"/>
                <a:ea typeface="华文黑体"/>
              </a:rPr>
              <a:t>,</a:t>
            </a:r>
            <a:r>
              <a:rPr lang="zh-CN" altLang="en-US" sz="2000" dirty="0">
                <a:latin typeface="华文黑体"/>
                <a:ea typeface="华文黑体"/>
              </a:rPr>
              <a:t>而且还受其他竞争者产品的影响</a:t>
            </a:r>
            <a:r>
              <a:rPr lang="en-US" altLang="zh-CN" sz="2000" dirty="0">
                <a:latin typeface="华文黑体"/>
                <a:ea typeface="华文黑体"/>
              </a:rPr>
              <a:t>.</a:t>
            </a:r>
          </a:p>
          <a:p>
            <a:pPr indent="541338"/>
            <a:r>
              <a:rPr lang="en-US" altLang="zh-CN" sz="2000" dirty="0" smtClean="0">
                <a:latin typeface="华文黑体"/>
                <a:ea typeface="华文黑体"/>
              </a:rPr>
              <a:t>(4)</a:t>
            </a:r>
            <a:r>
              <a:rPr lang="zh-CN" altLang="en-US" sz="2000" dirty="0" smtClean="0">
                <a:latin typeface="华文黑体"/>
                <a:ea typeface="华文黑体"/>
              </a:rPr>
              <a:t>产品定位与知觉定位之间差距</a:t>
            </a:r>
            <a:r>
              <a:rPr lang="zh-CN" altLang="en-US" sz="2000" dirty="0">
                <a:latin typeface="华文黑体"/>
                <a:ea typeface="华文黑体"/>
              </a:rPr>
              <a:t>的大小是衡量产品定位是否成功的指标</a:t>
            </a:r>
            <a:r>
              <a:rPr lang="en-US" altLang="zh-CN" sz="2000" dirty="0">
                <a:latin typeface="华文黑体"/>
                <a:ea typeface="华文黑体"/>
              </a:rPr>
              <a:t>.</a:t>
            </a:r>
          </a:p>
        </p:txBody>
      </p:sp>
    </p:spTree>
    <p:extLst>
      <p:ext uri="{BB962C8B-B14F-4D97-AF65-F5344CB8AC3E}">
        <p14:creationId xmlns:p14="http://schemas.microsoft.com/office/powerpoint/2010/main" val="66113984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3" y="713576"/>
            <a:ext cx="8822267" cy="1692771"/>
          </a:xfrm>
          <a:prstGeom prst="rect">
            <a:avLst/>
          </a:prstGeom>
          <a:noFill/>
        </p:spPr>
        <p:txBody>
          <a:bodyPr wrap="square" rtlCol="0">
            <a:spAutoFit/>
          </a:bodyPr>
          <a:lstStyle/>
          <a:p>
            <a:r>
              <a:rPr lang="zh-CN" altLang="en-US" sz="2400" dirty="0">
                <a:latin typeface="华文黑体"/>
                <a:ea typeface="华文黑体"/>
              </a:rPr>
              <a:t>一、产品的市场定位</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产品定位与竞争定位</a:t>
            </a:r>
          </a:p>
          <a:p>
            <a:pPr indent="627063"/>
            <a:r>
              <a:rPr lang="zh-CN" altLang="en-US" sz="2000" dirty="0">
                <a:latin typeface="华文黑体"/>
                <a:ea typeface="华文黑体"/>
              </a:rPr>
              <a:t>产品定位与竞争定位是“一枚铜板的两面”</a:t>
            </a:r>
            <a:r>
              <a:rPr lang="en-US" altLang="zh-CN" sz="2000" dirty="0">
                <a:latin typeface="华文黑体"/>
                <a:ea typeface="华文黑体"/>
              </a:rPr>
              <a:t>,</a:t>
            </a:r>
            <a:r>
              <a:rPr lang="zh-CN" altLang="en-US" sz="2000" dirty="0">
                <a:latin typeface="华文黑体"/>
                <a:ea typeface="华文黑体"/>
              </a:rPr>
              <a:t>营销组合的目的除了</a:t>
            </a:r>
            <a:r>
              <a:rPr lang="zh-CN" altLang="en-US" sz="2000" dirty="0" smtClean="0">
                <a:latin typeface="华文黑体"/>
                <a:ea typeface="华文黑体"/>
              </a:rPr>
              <a:t>最大限度地满足消费者的需求之外</a:t>
            </a:r>
            <a:r>
              <a:rPr lang="en-US" altLang="zh-CN" sz="2000" dirty="0">
                <a:latin typeface="华文黑体"/>
                <a:ea typeface="华文黑体"/>
              </a:rPr>
              <a:t>,</a:t>
            </a:r>
            <a:r>
              <a:rPr lang="zh-CN" altLang="en-US" sz="2000" dirty="0">
                <a:latin typeface="华文黑体"/>
                <a:ea typeface="华文黑体"/>
              </a:rPr>
              <a:t>还包括将自己的产品放在最有市场竞争力的位置上</a:t>
            </a:r>
            <a:r>
              <a:rPr lang="en-US" altLang="zh-CN" sz="2000" dirty="0">
                <a:latin typeface="华文黑体"/>
                <a:ea typeface="华文黑体"/>
              </a:rPr>
              <a:t>,</a:t>
            </a:r>
            <a:r>
              <a:rPr lang="zh-CN" altLang="en-US" sz="2000" dirty="0">
                <a:latin typeface="华文黑体"/>
                <a:ea typeface="华文黑体"/>
              </a:rPr>
              <a:t>要在与其他产</a:t>
            </a:r>
            <a:r>
              <a:rPr lang="zh-CN" altLang="en-US" sz="2000" dirty="0" smtClean="0">
                <a:latin typeface="华文黑体"/>
                <a:ea typeface="华文黑体"/>
              </a:rPr>
              <a:t>品的竞争中取胜</a:t>
            </a:r>
            <a:r>
              <a:rPr lang="en-US" altLang="zh-CN" sz="2000" dirty="0">
                <a:latin typeface="华文黑体"/>
                <a:ea typeface="华文黑体"/>
              </a:rPr>
              <a:t>.</a:t>
            </a:r>
          </a:p>
        </p:txBody>
      </p:sp>
      <p:pic>
        <p:nvPicPr>
          <p:cNvPr id="2" name="图片 1"/>
          <p:cNvPicPr>
            <a:picLocks noChangeAspect="1"/>
          </p:cNvPicPr>
          <p:nvPr/>
        </p:nvPicPr>
        <p:blipFill>
          <a:blip r:embed="rId4"/>
          <a:stretch>
            <a:fillRect/>
          </a:stretch>
        </p:blipFill>
        <p:spPr>
          <a:xfrm>
            <a:off x="2455333" y="2404534"/>
            <a:ext cx="3897304" cy="2836332"/>
          </a:xfrm>
          <a:prstGeom prst="rect">
            <a:avLst/>
          </a:prstGeom>
        </p:spPr>
      </p:pic>
    </p:spTree>
    <p:extLst>
      <p:ext uri="{BB962C8B-B14F-4D97-AF65-F5344CB8AC3E}">
        <p14:creationId xmlns:p14="http://schemas.microsoft.com/office/powerpoint/2010/main" val="394151499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3" y="713576"/>
            <a:ext cx="8822267" cy="3847207"/>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、市场定位战略</a:t>
            </a:r>
          </a:p>
          <a:p>
            <a:pPr indent="711200"/>
            <a:r>
              <a:rPr lang="zh-CN" altLang="en-US" sz="2000" dirty="0">
                <a:latin typeface="华文黑体"/>
                <a:ea typeface="华文黑体"/>
              </a:rPr>
              <a:t>营销者可以遵循以下几个定位战略</a:t>
            </a:r>
            <a:r>
              <a:rPr lang="en-US" altLang="zh-CN" sz="2000" dirty="0">
                <a:latin typeface="华文黑体"/>
                <a:ea typeface="华文黑体"/>
              </a:rPr>
              <a:t>:</a:t>
            </a:r>
            <a:r>
              <a:rPr lang="zh-CN" altLang="en-US" sz="2000" dirty="0">
                <a:latin typeface="华文黑体"/>
                <a:ea typeface="华文黑体"/>
              </a:rPr>
              <a:t>产品特点定位、使用场合定位、针对竞争对手定位</a:t>
            </a:r>
            <a:r>
              <a:rPr lang="zh-CN" altLang="en-US" sz="2000" dirty="0" smtClean="0">
                <a:latin typeface="华文黑体"/>
                <a:ea typeface="华文黑体"/>
              </a:rPr>
              <a:t>、避开竞争对手定位以及产品种类</a:t>
            </a:r>
            <a:r>
              <a:rPr lang="zh-CN" altLang="en-US" sz="2000" dirty="0">
                <a:latin typeface="华文黑体"/>
                <a:ea typeface="华文黑体"/>
              </a:rPr>
              <a:t>定位</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产品特点定位</a:t>
            </a:r>
          </a:p>
          <a:p>
            <a:pPr indent="711200"/>
            <a:r>
              <a:rPr lang="zh-CN" altLang="en-US" sz="2000" dirty="0">
                <a:latin typeface="华文黑体"/>
                <a:ea typeface="华文黑体"/>
              </a:rPr>
              <a:t>产品特点定位往往是根据产品本身所拥有的技术、质量</a:t>
            </a:r>
            <a:r>
              <a:rPr lang="en-US" altLang="zh-CN" sz="2000" dirty="0">
                <a:latin typeface="华文黑体"/>
                <a:ea typeface="华文黑体"/>
              </a:rPr>
              <a:t>,</a:t>
            </a:r>
            <a:r>
              <a:rPr lang="zh-CN" altLang="en-US" sz="2000" dirty="0">
                <a:latin typeface="华文黑体"/>
                <a:ea typeface="华文黑体"/>
              </a:rPr>
              <a:t>即产品的属性进行的</a:t>
            </a:r>
            <a:r>
              <a:rPr lang="en-US" altLang="zh-CN" sz="2000" dirty="0">
                <a:latin typeface="华文黑体"/>
                <a:ea typeface="华文黑体"/>
              </a:rPr>
              <a:t>.</a:t>
            </a:r>
            <a:r>
              <a:rPr lang="zh-CN" altLang="en-US" sz="2000" dirty="0">
                <a:latin typeface="华文黑体"/>
                <a:ea typeface="华文黑体"/>
              </a:rPr>
              <a:t>这种</a:t>
            </a:r>
            <a:r>
              <a:rPr lang="zh-CN" altLang="en-US" sz="2000" dirty="0" smtClean="0">
                <a:latin typeface="华文黑体"/>
                <a:ea typeface="华文黑体"/>
              </a:rPr>
              <a:t>定位</a:t>
            </a:r>
            <a:r>
              <a:rPr lang="zh-CN" altLang="en-US" sz="2000" dirty="0">
                <a:latin typeface="华文黑体"/>
                <a:ea typeface="华文黑体"/>
              </a:rPr>
              <a:t>方法在现实中非常常见</a:t>
            </a:r>
            <a:r>
              <a:rPr lang="en-US" altLang="zh-CN" sz="2000" dirty="0" smtClean="0">
                <a:latin typeface="华文黑体"/>
                <a:ea typeface="华文黑体"/>
              </a:rPr>
              <a:t>.</a:t>
            </a:r>
          </a:p>
          <a:p>
            <a:pPr indent="711200"/>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使用场合定位</a:t>
            </a:r>
          </a:p>
          <a:p>
            <a:pPr indent="711200"/>
            <a:r>
              <a:rPr lang="zh-CN" altLang="en-US" sz="2000" dirty="0">
                <a:latin typeface="华文黑体"/>
                <a:ea typeface="华文黑体"/>
              </a:rPr>
              <a:t>使用场合定位是根据使用者的场合和特点进行的</a:t>
            </a:r>
            <a:r>
              <a:rPr lang="en-US" altLang="zh-CN" sz="2000" dirty="0">
                <a:latin typeface="华文黑体"/>
                <a:ea typeface="华文黑体"/>
              </a:rPr>
              <a:t>.</a:t>
            </a:r>
            <a:r>
              <a:rPr lang="zh-CN" altLang="en-US" sz="2000" dirty="0">
                <a:latin typeface="华文黑体"/>
                <a:ea typeface="华文黑体"/>
              </a:rPr>
              <a:t>这种方法非常强调是什么人来</a:t>
            </a:r>
            <a:r>
              <a:rPr lang="zh-CN" altLang="en-US" sz="2000" dirty="0" smtClean="0">
                <a:latin typeface="华文黑体"/>
                <a:ea typeface="华文黑体"/>
              </a:rPr>
              <a:t>使用</a:t>
            </a:r>
            <a:r>
              <a:rPr lang="en-US" altLang="zh-CN" sz="2000" dirty="0" smtClean="0">
                <a:latin typeface="华文黑体"/>
                <a:ea typeface="华文黑体"/>
              </a:rPr>
              <a:t>.</a:t>
            </a:r>
          </a:p>
          <a:p>
            <a:pPr indent="711200"/>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针对竞争对手定位</a:t>
            </a:r>
          </a:p>
          <a:p>
            <a:pPr indent="711200"/>
            <a:r>
              <a:rPr lang="zh-CN" altLang="en-US" sz="2000" dirty="0">
                <a:latin typeface="华文黑体"/>
                <a:ea typeface="华文黑体"/>
              </a:rPr>
              <a:t>针对竞争对手定位是一种迎头而上的战略</a:t>
            </a:r>
            <a:r>
              <a:rPr lang="en-US" altLang="zh-CN" sz="2000" dirty="0">
                <a:latin typeface="华文黑体"/>
                <a:ea typeface="华文黑体"/>
              </a:rPr>
              <a:t>.</a:t>
            </a:r>
            <a:r>
              <a:rPr lang="zh-CN" altLang="en-US" sz="2000" dirty="0">
                <a:latin typeface="华文黑体"/>
                <a:ea typeface="华文黑体"/>
              </a:rPr>
              <a:t>通常是厂商认为自己的实力足够强大</a:t>
            </a:r>
            <a:r>
              <a:rPr lang="en-US" altLang="zh-CN" sz="2000" dirty="0">
                <a:latin typeface="华文黑体"/>
                <a:ea typeface="华文黑体"/>
              </a:rPr>
              <a:t>,</a:t>
            </a:r>
            <a:r>
              <a:rPr lang="zh-CN" altLang="en-US" sz="2000" dirty="0" smtClean="0">
                <a:latin typeface="华文黑体"/>
                <a:ea typeface="华文黑体"/>
              </a:rPr>
              <a:t>可以与竞争对手在</a:t>
            </a:r>
            <a:r>
              <a:rPr lang="zh-CN" altLang="en-US" sz="2000" dirty="0">
                <a:latin typeface="华文黑体"/>
                <a:ea typeface="华文黑体"/>
              </a:rPr>
              <a:t>市场上一比高低的方法</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2882003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21733" y="713576"/>
            <a:ext cx="8822267" cy="2616101"/>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、市场定位战略</a:t>
            </a:r>
          </a:p>
          <a:p>
            <a:pPr indent="711200"/>
            <a:r>
              <a:rPr lang="zh-CN" altLang="en-US" sz="2000" dirty="0">
                <a:latin typeface="华文黑体"/>
                <a:ea typeface="华文黑体"/>
              </a:rPr>
              <a:t>营销者可以遵循以下几个定位战略</a:t>
            </a:r>
            <a:r>
              <a:rPr lang="en-US" altLang="zh-CN" sz="2000" dirty="0">
                <a:latin typeface="华文黑体"/>
                <a:ea typeface="华文黑体"/>
              </a:rPr>
              <a:t>:</a:t>
            </a:r>
            <a:r>
              <a:rPr lang="zh-CN" altLang="en-US" sz="2000" dirty="0">
                <a:latin typeface="华文黑体"/>
                <a:ea typeface="华文黑体"/>
              </a:rPr>
              <a:t>产品特点定位、使用场合定位、针对竞争对手定位</a:t>
            </a:r>
            <a:r>
              <a:rPr lang="zh-CN" altLang="en-US" sz="2000" dirty="0" smtClean="0">
                <a:latin typeface="华文黑体"/>
                <a:ea typeface="华文黑体"/>
              </a:rPr>
              <a:t>、避开竞争对手定位以及产品种类</a:t>
            </a:r>
            <a:r>
              <a:rPr lang="zh-CN" altLang="en-US" sz="2000" dirty="0">
                <a:latin typeface="华文黑体"/>
                <a:ea typeface="华文黑体"/>
              </a:rPr>
              <a:t>定位</a:t>
            </a:r>
            <a:r>
              <a:rPr lang="en-US" altLang="zh-CN" sz="2000" dirty="0">
                <a:latin typeface="华文黑体"/>
                <a:ea typeface="华文黑体"/>
              </a:rPr>
              <a:t>.</a:t>
            </a:r>
          </a:p>
          <a:p>
            <a:pPr indent="711200"/>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避开竞争对手定位</a:t>
            </a:r>
          </a:p>
          <a:p>
            <a:pPr indent="711200"/>
            <a:r>
              <a:rPr lang="zh-CN" altLang="en-US" sz="2000" dirty="0">
                <a:latin typeface="华文黑体"/>
                <a:ea typeface="华文黑体"/>
              </a:rPr>
              <a:t>避开竞争对手定位是在进行产品定位时扬长避短</a:t>
            </a:r>
            <a:r>
              <a:rPr lang="en-US" altLang="zh-CN" sz="2000" dirty="0">
                <a:latin typeface="华文黑体"/>
                <a:ea typeface="华文黑体"/>
              </a:rPr>
              <a:t>,</a:t>
            </a:r>
            <a:r>
              <a:rPr lang="zh-CN" altLang="en-US" sz="2000" dirty="0">
                <a:latin typeface="华文黑体"/>
                <a:ea typeface="华文黑体"/>
              </a:rPr>
              <a:t>不与竞争对手的优势进行比较</a:t>
            </a:r>
            <a:r>
              <a:rPr lang="en-US" altLang="zh-CN" sz="2000" dirty="0">
                <a:latin typeface="华文黑体"/>
                <a:ea typeface="华文黑体"/>
              </a:rPr>
              <a:t>,</a:t>
            </a:r>
            <a:r>
              <a:rPr lang="zh-CN" altLang="en-US" sz="2000" dirty="0" smtClean="0">
                <a:latin typeface="华文黑体"/>
                <a:ea typeface="华文黑体"/>
              </a:rPr>
              <a:t>另辟市场</a:t>
            </a:r>
            <a:r>
              <a:rPr lang="en-US" altLang="zh-CN" sz="2000" dirty="0" smtClean="0">
                <a:latin typeface="华文黑体"/>
                <a:ea typeface="华文黑体"/>
              </a:rPr>
              <a:t>.</a:t>
            </a:r>
            <a:endParaRPr lang="en-US" altLang="zh-CN" sz="2000" dirty="0">
              <a:latin typeface="华文黑体"/>
              <a:ea typeface="华文黑体"/>
            </a:endParaRPr>
          </a:p>
          <a:p>
            <a:pPr indent="711200"/>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产品种类定位</a:t>
            </a:r>
          </a:p>
          <a:p>
            <a:pPr indent="711200"/>
            <a:r>
              <a:rPr lang="zh-CN" altLang="en-US" sz="2000" dirty="0">
                <a:latin typeface="华文黑体"/>
                <a:ea typeface="华文黑体"/>
              </a:rPr>
              <a:t>产品种类定位是把自己的产品定位到某一类中</a:t>
            </a:r>
            <a:r>
              <a:rPr lang="en-US" altLang="zh-CN" sz="2000" dirty="0">
                <a:latin typeface="华文黑体"/>
                <a:ea typeface="华文黑体"/>
              </a:rPr>
              <a:t>.</a:t>
            </a:r>
          </a:p>
        </p:txBody>
      </p:sp>
    </p:spTree>
    <p:extLst>
      <p:ext uri="{BB962C8B-B14F-4D97-AF65-F5344CB8AC3E}">
        <p14:creationId xmlns:p14="http://schemas.microsoft.com/office/powerpoint/2010/main" val="48169191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0" y="713576"/>
            <a:ext cx="8432800" cy="3539430"/>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、选择并实施市场定位战略</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一些企业在实际操作时会发现选择</a:t>
            </a:r>
            <a:r>
              <a:rPr lang="zh-CN" altLang="en-US" sz="2000" dirty="0">
                <a:latin typeface="华文黑体"/>
                <a:ea typeface="华文黑体"/>
              </a:rPr>
              <a:t>市场定位战略是比较容易的</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在几个细分</a:t>
            </a:r>
            <a:r>
              <a:rPr lang="zh-CN" altLang="en-US" sz="2000" dirty="0" smtClean="0">
                <a:latin typeface="华文黑体"/>
                <a:ea typeface="华文黑体"/>
              </a:rPr>
              <a:t>市场中以质量闻</a:t>
            </a:r>
            <a:r>
              <a:rPr lang="zh-CN" altLang="en-US" sz="2000" dirty="0">
                <a:latin typeface="华文黑体"/>
                <a:ea typeface="华文黑体"/>
              </a:rPr>
              <a:t>名的某企业若想进入一个新的细分市场</a:t>
            </a:r>
            <a:r>
              <a:rPr lang="en-US" altLang="zh-CN" sz="2000" dirty="0">
                <a:latin typeface="华文黑体"/>
                <a:ea typeface="华文黑体"/>
              </a:rPr>
              <a:t>,</a:t>
            </a:r>
            <a:r>
              <a:rPr lang="zh-CN" altLang="en-US" sz="2000" dirty="0">
                <a:latin typeface="华文黑体"/>
                <a:ea typeface="华文黑体"/>
              </a:rPr>
              <a:t>而这一新市场中有足够</a:t>
            </a:r>
            <a:r>
              <a:rPr lang="zh-CN" altLang="en-US" sz="2000" dirty="0" smtClean="0">
                <a:latin typeface="华文黑体"/>
                <a:ea typeface="华文黑体"/>
              </a:rPr>
              <a:t>多的购买者注重质量</a:t>
            </a:r>
            <a:r>
              <a:rPr lang="en-US" altLang="zh-CN" sz="2000" dirty="0">
                <a:latin typeface="华文黑体"/>
                <a:ea typeface="华文黑体"/>
              </a:rPr>
              <a:t>,</a:t>
            </a:r>
            <a:r>
              <a:rPr lang="zh-CN" altLang="en-US" sz="2000" dirty="0">
                <a:latin typeface="华文黑体"/>
                <a:ea typeface="华文黑体"/>
              </a:rPr>
              <a:t>则该企业在此新市场中会采取与前几个市场一样的市场定位</a:t>
            </a:r>
            <a:r>
              <a:rPr lang="en-US" altLang="zh-CN" sz="2000" dirty="0">
                <a:latin typeface="华文黑体"/>
                <a:ea typeface="华文黑体"/>
              </a:rPr>
              <a:t>.</a:t>
            </a:r>
            <a:r>
              <a:rPr lang="zh-CN" altLang="en-US" sz="2000" dirty="0">
                <a:latin typeface="华文黑体"/>
                <a:ea typeface="华文黑体"/>
              </a:rPr>
              <a:t>但</a:t>
            </a:r>
            <a:r>
              <a:rPr lang="zh-CN" altLang="en-US" sz="2000" dirty="0" smtClean="0">
                <a:latin typeface="华文黑体"/>
                <a:ea typeface="华文黑体"/>
              </a:rPr>
              <a:t>是在许多情况下</a:t>
            </a:r>
            <a:r>
              <a:rPr lang="en-US" altLang="zh-CN" sz="2000" dirty="0">
                <a:latin typeface="华文黑体"/>
                <a:ea typeface="华文黑体"/>
              </a:rPr>
              <a:t>,</a:t>
            </a:r>
            <a:r>
              <a:rPr lang="zh-CN" altLang="en-US" sz="2000" dirty="0">
                <a:latin typeface="华文黑体"/>
                <a:ea typeface="华文黑体"/>
              </a:rPr>
              <a:t>两个或更多的企业会采用同一种市场定位</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每一个企业将不得不找到其他办</a:t>
            </a:r>
            <a:r>
              <a:rPr lang="zh-CN" altLang="en-US" sz="2000" dirty="0" smtClean="0">
                <a:latin typeface="华文黑体"/>
                <a:ea typeface="华文黑体"/>
              </a:rPr>
              <a:t>法来使自己独树一帜</a:t>
            </a:r>
            <a:r>
              <a:rPr lang="en-US" altLang="zh-CN" sz="2000" dirty="0">
                <a:latin typeface="华文黑体"/>
                <a:ea typeface="华文黑体"/>
              </a:rPr>
              <a:t>,</a:t>
            </a:r>
            <a:r>
              <a:rPr lang="zh-CN" altLang="en-US" sz="2000" dirty="0">
                <a:latin typeface="华文黑体"/>
                <a:ea typeface="华文黑体"/>
              </a:rPr>
              <a:t>如允诺“高质量</a:t>
            </a:r>
            <a:r>
              <a:rPr lang="en-US" altLang="zh-CN" sz="2000" dirty="0">
                <a:latin typeface="华文黑体"/>
                <a:ea typeface="华文黑体"/>
              </a:rPr>
              <a:t>,</a:t>
            </a:r>
            <a:r>
              <a:rPr lang="zh-CN" altLang="en-US" sz="2000" dirty="0">
                <a:latin typeface="华文黑体"/>
                <a:ea typeface="华文黑体"/>
              </a:rPr>
              <a:t>更低的价格”或“高质量</a:t>
            </a:r>
            <a:r>
              <a:rPr lang="en-US" altLang="zh-CN" sz="2000" dirty="0">
                <a:latin typeface="华文黑体"/>
                <a:ea typeface="华文黑体"/>
              </a:rPr>
              <a:t>,</a:t>
            </a:r>
            <a:r>
              <a:rPr lang="zh-CN" altLang="en-US" sz="2000" dirty="0">
                <a:latin typeface="华文黑体"/>
                <a:ea typeface="华文黑体"/>
              </a:rPr>
              <a:t>更多的技术服务”等</a:t>
            </a:r>
            <a:r>
              <a:rPr lang="en-US" altLang="zh-CN" sz="2000" dirty="0">
                <a:latin typeface="华文黑体"/>
                <a:ea typeface="华文黑体"/>
              </a:rPr>
              <a:t>.</a:t>
            </a:r>
            <a:r>
              <a:rPr lang="zh-CN" altLang="en-US" sz="2000" dirty="0" smtClean="0">
                <a:latin typeface="华文黑体"/>
                <a:ea typeface="华文黑体"/>
              </a:rPr>
              <a:t>每个企业都必须通过建立一整套独一无</a:t>
            </a:r>
            <a:r>
              <a:rPr lang="zh-CN" altLang="en-US" sz="2000" dirty="0">
                <a:latin typeface="华文黑体"/>
                <a:ea typeface="华文黑体"/>
              </a:rPr>
              <a:t>二的竞争优势来使自己不同于其他企业</a:t>
            </a:r>
            <a:r>
              <a:rPr lang="en-US" altLang="zh-CN" sz="2000" dirty="0">
                <a:latin typeface="华文黑体"/>
                <a:ea typeface="华文黑体"/>
              </a:rPr>
              <a:t>,</a:t>
            </a:r>
            <a:r>
              <a:rPr lang="zh-CN" altLang="en-US" sz="2000" dirty="0" smtClean="0">
                <a:latin typeface="华文黑体"/>
                <a:ea typeface="华文黑体"/>
              </a:rPr>
              <a:t>从而充分吸引细分市场</a:t>
            </a:r>
            <a:r>
              <a:rPr lang="zh-CN" altLang="en-US" sz="2000" dirty="0">
                <a:latin typeface="华文黑体"/>
                <a:ea typeface="华文黑体"/>
              </a:rPr>
              <a:t>中的消费者</a:t>
            </a:r>
            <a:r>
              <a:rPr lang="en-US" altLang="zh-CN" sz="2000" dirty="0">
                <a:latin typeface="华文黑体"/>
                <a:ea typeface="华文黑体"/>
              </a:rPr>
              <a:t>.</a:t>
            </a:r>
            <a:r>
              <a:rPr lang="zh-CN" altLang="en-US" sz="2000" dirty="0">
                <a:latin typeface="华文黑体"/>
                <a:ea typeface="华文黑体"/>
              </a:rPr>
              <a:t>市场定位包括三个步骤</a:t>
            </a:r>
            <a:r>
              <a:rPr lang="en-US" altLang="zh-CN" sz="2000" dirty="0">
                <a:latin typeface="华文黑体"/>
                <a:ea typeface="华文黑体"/>
              </a:rPr>
              <a:t>:</a:t>
            </a:r>
            <a:r>
              <a:rPr lang="zh-CN" altLang="en-US" sz="2000" dirty="0">
                <a:latin typeface="华文黑体"/>
                <a:ea typeface="华文黑体"/>
              </a:rPr>
              <a:t>识别可能的竞争优势、选择合适</a:t>
            </a:r>
            <a:r>
              <a:rPr lang="zh-CN" altLang="en-US" sz="2000" dirty="0" smtClean="0">
                <a:latin typeface="华文黑体"/>
                <a:ea typeface="华文黑体"/>
              </a:rPr>
              <a:t>的竞争优势以及传达并送达选</a:t>
            </a:r>
            <a:r>
              <a:rPr lang="zh-CN" altLang="en-US" sz="2000" dirty="0">
                <a:latin typeface="华文黑体"/>
                <a:ea typeface="华文黑体"/>
              </a:rPr>
              <a:t>定的市场定位</a:t>
            </a:r>
            <a:r>
              <a:rPr lang="en-US" altLang="zh-CN" sz="2000" dirty="0">
                <a:latin typeface="华文黑体"/>
                <a:ea typeface="华文黑体"/>
              </a:rPr>
              <a:t>.</a:t>
            </a:r>
          </a:p>
        </p:txBody>
      </p:sp>
    </p:spTree>
    <p:extLst>
      <p:ext uri="{BB962C8B-B14F-4D97-AF65-F5344CB8AC3E}">
        <p14:creationId xmlns:p14="http://schemas.microsoft.com/office/powerpoint/2010/main" val="371485308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0" y="713576"/>
            <a:ext cx="8432800" cy="3847207"/>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、选择并实施市场定位战</a:t>
            </a:r>
            <a:r>
              <a:rPr lang="zh-CN" altLang="en-US" sz="2400" dirty="0" smtClean="0">
                <a:latin typeface="华文黑体"/>
                <a:ea typeface="华文黑体"/>
              </a:rPr>
              <a:t>略</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识别可能的竞争优势</a:t>
            </a:r>
          </a:p>
          <a:p>
            <a:pPr indent="541338"/>
            <a:r>
              <a:rPr lang="zh-CN" altLang="en-US" sz="2000" dirty="0">
                <a:latin typeface="华文黑体"/>
                <a:ea typeface="华文黑体"/>
              </a:rPr>
              <a:t>消费者一般都会选择那些给他们带来最大价值的产品和服务</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赢得和保持消费</a:t>
            </a:r>
            <a:r>
              <a:rPr lang="zh-CN" altLang="en-US" sz="2000" dirty="0">
                <a:latin typeface="华文黑体"/>
                <a:ea typeface="华文黑体"/>
              </a:rPr>
              <a:t>者的关键是比竞争对手更好地理解消费者的需要和购买过程以及向他们提供更多的价值</a:t>
            </a:r>
            <a:r>
              <a:rPr lang="en-US" altLang="zh-CN" sz="2000" dirty="0" smtClean="0">
                <a:latin typeface="华文黑体"/>
                <a:ea typeface="华文黑体"/>
              </a:rPr>
              <a:t>.</a:t>
            </a:r>
            <a:r>
              <a:rPr lang="zh-CN" altLang="en-US" sz="2000" dirty="0" smtClean="0">
                <a:latin typeface="华文黑体"/>
                <a:ea typeface="华文黑体"/>
              </a:rPr>
              <a:t>通过提供比竞争对手更</a:t>
            </a:r>
            <a:r>
              <a:rPr lang="zh-CN" altLang="en-US" sz="2000" dirty="0">
                <a:latin typeface="华文黑体"/>
                <a:ea typeface="华文黑体"/>
              </a:rPr>
              <a:t>低的价格</a:t>
            </a:r>
            <a:r>
              <a:rPr lang="en-US" altLang="zh-CN" sz="2000" dirty="0">
                <a:latin typeface="华文黑体"/>
                <a:ea typeface="华文黑体"/>
              </a:rPr>
              <a:t>,</a:t>
            </a:r>
            <a:r>
              <a:rPr lang="zh-CN" altLang="en-US" sz="2000" dirty="0">
                <a:latin typeface="华文黑体"/>
                <a:ea typeface="华文黑体"/>
              </a:rPr>
              <a:t>或者是提供更多的产品价值</a:t>
            </a:r>
            <a:r>
              <a:rPr lang="en-US" altLang="zh-CN" sz="2000" dirty="0">
                <a:latin typeface="华文黑体"/>
                <a:ea typeface="华文黑体"/>
              </a:rPr>
              <a:t>,</a:t>
            </a:r>
            <a:r>
              <a:rPr lang="zh-CN" altLang="en-US" sz="2000" dirty="0">
                <a:latin typeface="华文黑体"/>
                <a:ea typeface="华文黑体"/>
              </a:rPr>
              <a:t>可以使较高的价格显得</a:t>
            </a:r>
            <a:r>
              <a:rPr lang="zh-CN" altLang="en-US" sz="2000" dirty="0" smtClean="0">
                <a:latin typeface="华文黑体"/>
                <a:ea typeface="华文黑体"/>
              </a:rPr>
              <a:t>合理</a:t>
            </a:r>
            <a:r>
              <a:rPr lang="en-US" altLang="zh-CN" sz="2000" dirty="0">
                <a:latin typeface="华文黑体"/>
                <a:ea typeface="华文黑体"/>
              </a:rPr>
              <a:t>.</a:t>
            </a:r>
            <a:r>
              <a:rPr lang="zh-CN" altLang="en-US" sz="2000" dirty="0">
                <a:latin typeface="华文黑体"/>
                <a:ea typeface="华文黑体"/>
              </a:rPr>
              <a:t>这时企业可以把自己的市场定位确定为</a:t>
            </a:r>
            <a:r>
              <a:rPr lang="en-US" altLang="zh-CN" sz="2000" dirty="0">
                <a:latin typeface="华文黑体"/>
                <a:ea typeface="华文黑体"/>
              </a:rPr>
              <a:t>:</a:t>
            </a:r>
            <a:r>
              <a:rPr lang="zh-CN" altLang="en-US" sz="2000" dirty="0">
                <a:latin typeface="华文黑体"/>
                <a:ea typeface="华文黑体"/>
              </a:rPr>
              <a:t>向目标市场提供优越的价值</a:t>
            </a:r>
            <a:r>
              <a:rPr lang="en-US" altLang="zh-CN" sz="2000" dirty="0">
                <a:latin typeface="华文黑体"/>
                <a:ea typeface="华文黑体"/>
              </a:rPr>
              <a:t>,</a:t>
            </a:r>
            <a:r>
              <a:rPr lang="zh-CN" altLang="en-US" sz="2000" dirty="0" smtClean="0">
                <a:latin typeface="华文黑体"/>
                <a:ea typeface="华文黑体"/>
              </a:rPr>
              <a:t>从而赢得竞争优势</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空洞的诺言并不能建立起巩固的市场定位</a:t>
            </a:r>
            <a:r>
              <a:rPr lang="en-US" altLang="zh-CN" sz="2000" dirty="0">
                <a:latin typeface="华文黑体"/>
                <a:ea typeface="华文黑体"/>
              </a:rPr>
              <a:t>.</a:t>
            </a:r>
            <a:r>
              <a:rPr lang="zh-CN" altLang="en-US" sz="2000" dirty="0">
                <a:latin typeface="华文黑体"/>
                <a:ea typeface="华文黑体"/>
              </a:rPr>
              <a:t>如果企业的产品定位是具有</a:t>
            </a:r>
            <a:r>
              <a:rPr lang="zh-CN" altLang="en-US" sz="2000" dirty="0" smtClean="0">
                <a:latin typeface="华文黑体"/>
                <a:ea typeface="华文黑体"/>
              </a:rPr>
              <a:t>最好的质量和服务</a:t>
            </a:r>
            <a:r>
              <a:rPr lang="en-US" altLang="zh-CN" sz="2000" dirty="0">
                <a:latin typeface="华文黑体"/>
                <a:ea typeface="华文黑体"/>
              </a:rPr>
              <a:t>,</a:t>
            </a:r>
            <a:r>
              <a:rPr lang="zh-CN" altLang="en-US" sz="2000" dirty="0">
                <a:latin typeface="华文黑体"/>
                <a:ea typeface="华文黑体"/>
              </a:rPr>
              <a:t>那么就必须提供所承诺的质量和服务</a:t>
            </a:r>
            <a:r>
              <a:rPr lang="en-US" altLang="zh-CN" sz="2000" dirty="0">
                <a:latin typeface="华文黑体"/>
                <a:ea typeface="华文黑体"/>
              </a:rPr>
              <a:t>.</a:t>
            </a:r>
            <a:r>
              <a:rPr lang="zh-CN" altLang="en-US" sz="2000" dirty="0">
                <a:latin typeface="华文黑体"/>
                <a:ea typeface="华文黑体"/>
              </a:rPr>
              <a:t>所以</a:t>
            </a:r>
            <a:r>
              <a:rPr lang="en-US" altLang="zh-CN" sz="2000" dirty="0">
                <a:latin typeface="华文黑体"/>
                <a:ea typeface="华文黑体"/>
              </a:rPr>
              <a:t>,</a:t>
            </a:r>
            <a:r>
              <a:rPr lang="zh-CN" altLang="en-US" sz="2000" dirty="0">
                <a:latin typeface="华文黑体"/>
                <a:ea typeface="华文黑体"/>
              </a:rPr>
              <a:t>市场定位开始于使企业</a:t>
            </a:r>
            <a:r>
              <a:rPr lang="zh-CN" altLang="en-US" sz="2000" dirty="0" smtClean="0">
                <a:latin typeface="华文黑体"/>
                <a:ea typeface="华文黑体"/>
              </a:rPr>
              <a:t>的营销供给切实</a:t>
            </a:r>
            <a:r>
              <a:rPr lang="zh-CN" altLang="en-US" sz="2000" dirty="0">
                <a:latin typeface="华文黑体"/>
                <a:ea typeface="华文黑体"/>
              </a:rPr>
              <a:t>地有别于竞争对手</a:t>
            </a:r>
            <a:r>
              <a:rPr lang="en-US" altLang="zh-CN" sz="2000" dirty="0">
                <a:latin typeface="华文黑体"/>
                <a:ea typeface="华文黑体"/>
              </a:rPr>
              <a:t>,</a:t>
            </a:r>
            <a:r>
              <a:rPr lang="zh-CN" altLang="en-US" sz="2000" dirty="0">
                <a:latin typeface="华文黑体"/>
                <a:ea typeface="华文黑体"/>
              </a:rPr>
              <a:t>从而给予消费者更多的利益</a:t>
            </a:r>
            <a:r>
              <a:rPr lang="en-US" altLang="zh-CN" sz="2000" dirty="0">
                <a:latin typeface="华文黑体"/>
                <a:ea typeface="华文黑体"/>
              </a:rPr>
              <a:t>.</a:t>
            </a:r>
          </a:p>
          <a:p>
            <a:pPr indent="541338"/>
            <a:r>
              <a:rPr lang="zh-CN" altLang="en-US" sz="2000" dirty="0">
                <a:latin typeface="华文黑体"/>
                <a:ea typeface="华文黑体"/>
              </a:rPr>
              <a:t>企业或市场供给可按以下四个方面进行区别</a:t>
            </a:r>
            <a:r>
              <a:rPr lang="en-US" altLang="zh-CN" sz="2000" dirty="0">
                <a:latin typeface="华文黑体"/>
                <a:ea typeface="华文黑体"/>
              </a:rPr>
              <a:t>:</a:t>
            </a:r>
            <a:r>
              <a:rPr lang="zh-CN" altLang="en-US" sz="2000" dirty="0">
                <a:latin typeface="华文黑体"/>
                <a:ea typeface="华文黑体"/>
              </a:rPr>
              <a:t>产品、服务、人员和形象</a:t>
            </a:r>
            <a:r>
              <a:rPr lang="en-US" altLang="zh-CN" sz="2000" dirty="0">
                <a:latin typeface="华文黑体"/>
                <a:ea typeface="华文黑体"/>
              </a:rPr>
              <a:t>.</a:t>
            </a:r>
            <a:r>
              <a:rPr lang="zh-CN" altLang="en-US" sz="2000" dirty="0">
                <a:latin typeface="华文黑体"/>
                <a:ea typeface="华文黑体"/>
              </a:rPr>
              <a:t>企业或</a:t>
            </a:r>
            <a:r>
              <a:rPr lang="zh-CN" altLang="en-US" sz="2000" dirty="0" smtClean="0">
                <a:latin typeface="华文黑体"/>
                <a:ea typeface="华文黑体"/>
              </a:rPr>
              <a:t>市场供给</a:t>
            </a:r>
            <a:r>
              <a:rPr lang="zh-CN" altLang="en-US" sz="2000" dirty="0">
                <a:latin typeface="华文黑体"/>
                <a:ea typeface="华文黑体"/>
              </a:rPr>
              <a:t>的差别化变量见</a:t>
            </a:r>
            <a:endParaRPr lang="en-US" altLang="zh-CN" sz="2000" dirty="0">
              <a:latin typeface="华文黑体"/>
              <a:ea typeface="华文黑体"/>
            </a:endParaRPr>
          </a:p>
        </p:txBody>
      </p:sp>
    </p:spTree>
    <p:extLst>
      <p:ext uri="{BB962C8B-B14F-4D97-AF65-F5344CB8AC3E}">
        <p14:creationId xmlns:p14="http://schemas.microsoft.com/office/powerpoint/2010/main" val="33685371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200" y="713576"/>
            <a:ext cx="8432800" cy="3662541"/>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、选择并实施市场定位战</a:t>
            </a:r>
            <a:r>
              <a:rPr lang="zh-CN" altLang="en-US" sz="2400" dirty="0" smtClean="0">
                <a:latin typeface="华文黑体"/>
                <a:ea typeface="华文黑体"/>
              </a:rPr>
              <a:t>略</a:t>
            </a:r>
            <a:endParaRPr lang="en-US" altLang="zh-CN" sz="2000" dirty="0" smtClean="0">
              <a:latin typeface="华文黑体"/>
              <a:ea typeface="华文黑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endParaRPr lang="en-US" altLang="zh-CN" sz="1600" dirty="0" smtClean="0">
              <a:solidFill>
                <a:srgbClr val="FF0000"/>
              </a:solidFill>
              <a:latin typeface="宋体"/>
              <a:ea typeface="宋体"/>
            </a:endParaRPr>
          </a:p>
          <a:p>
            <a:pPr indent="541338"/>
            <a:endParaRPr lang="en-US" altLang="zh-CN" sz="1600" dirty="0">
              <a:solidFill>
                <a:srgbClr val="FF0000"/>
              </a:solidFill>
              <a:latin typeface="宋体"/>
              <a:ea typeface="宋体"/>
            </a:endParaRPr>
          </a:p>
          <a:p>
            <a:pPr indent="541338" algn="ctr"/>
            <a:r>
              <a:rPr lang="zh-CN" altLang="en-US" sz="1600" dirty="0" smtClean="0">
                <a:solidFill>
                  <a:srgbClr val="FF0000"/>
                </a:solidFill>
                <a:latin typeface="宋体"/>
                <a:ea typeface="宋体"/>
              </a:rPr>
              <a:t>企业</a:t>
            </a:r>
            <a:r>
              <a:rPr lang="zh-CN" altLang="en-US" sz="1600" dirty="0">
                <a:solidFill>
                  <a:srgbClr val="FF0000"/>
                </a:solidFill>
                <a:latin typeface="宋体"/>
                <a:ea typeface="宋体"/>
              </a:rPr>
              <a:t>或市场供给</a:t>
            </a:r>
            <a:r>
              <a:rPr lang="zh-CN" altLang="en-US" sz="1600" dirty="0" smtClean="0">
                <a:solidFill>
                  <a:srgbClr val="FF0000"/>
                </a:solidFill>
                <a:latin typeface="宋体"/>
                <a:ea typeface="宋体"/>
              </a:rPr>
              <a:t>的差别化变量图</a:t>
            </a:r>
            <a:endParaRPr lang="en-US" altLang="zh-CN" sz="1600" dirty="0">
              <a:solidFill>
                <a:srgbClr val="FF0000"/>
              </a:solidFill>
              <a:latin typeface="宋体"/>
              <a:ea typeface="宋体"/>
            </a:endParaRPr>
          </a:p>
        </p:txBody>
      </p:sp>
      <p:pic>
        <p:nvPicPr>
          <p:cNvPr id="2" name="图片 1" descr="屏幕快照 2017-12-13 下午6.23.35.png"/>
          <p:cNvPicPr>
            <a:picLocks noChangeAspect="1"/>
          </p:cNvPicPr>
          <p:nvPr/>
        </p:nvPicPr>
        <p:blipFill rotWithShape="1">
          <a:blip r:embed="rId4">
            <a:extLst>
              <a:ext uri="{28A0092B-C50C-407E-A947-70E740481C1C}">
                <a14:useLocalDpi xmlns:a14="http://schemas.microsoft.com/office/drawing/2010/main" val="0"/>
              </a:ext>
            </a:extLst>
          </a:blip>
          <a:srcRect l="28384" t="43286" r="10249" b="25750"/>
          <a:stretch/>
        </p:blipFill>
        <p:spPr>
          <a:xfrm>
            <a:off x="609599" y="1320801"/>
            <a:ext cx="8161867" cy="2573866"/>
          </a:xfrm>
          <a:prstGeom prst="rect">
            <a:avLst/>
          </a:prstGeom>
        </p:spPr>
      </p:pic>
    </p:spTree>
    <p:extLst>
      <p:ext uri="{BB962C8B-B14F-4D97-AF65-F5344CB8AC3E}">
        <p14:creationId xmlns:p14="http://schemas.microsoft.com/office/powerpoint/2010/main" val="426646703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78109"/>
            <a:ext cx="8534401" cy="3600986"/>
          </a:xfrm>
          <a:prstGeom prst="rect">
            <a:avLst/>
          </a:prstGeom>
          <a:noFill/>
        </p:spPr>
        <p:txBody>
          <a:bodyPr wrap="square" rtlCol="0">
            <a:spAutoFit/>
          </a:bodyPr>
          <a:lstStyle/>
          <a:p>
            <a:r>
              <a:rPr lang="zh-CN" altLang="en-US" sz="2800" dirty="0">
                <a:latin typeface="华文黑体"/>
                <a:ea typeface="华文黑体"/>
              </a:rPr>
              <a:t>三、选择并实施市场定位战略</a:t>
            </a:r>
            <a:endParaRPr lang="en-US" altLang="zh-CN" sz="2400" dirty="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选择合适的竞争优势</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选择优势</a:t>
            </a:r>
            <a:r>
              <a:rPr lang="en-US" altLang="zh-CN" sz="2000" dirty="0">
                <a:latin typeface="华文黑体"/>
                <a:ea typeface="华文黑体"/>
              </a:rPr>
              <a:t>.</a:t>
            </a:r>
            <a:r>
              <a:rPr lang="zh-CN" altLang="en-US" sz="2000" dirty="0">
                <a:latin typeface="华文黑体"/>
                <a:ea typeface="华文黑体"/>
              </a:rPr>
              <a:t>选择优势可以是一种也可以是多种</a:t>
            </a:r>
            <a:r>
              <a:rPr lang="en-US" altLang="zh-CN" sz="2000" dirty="0">
                <a:latin typeface="华文黑体"/>
                <a:ea typeface="华文黑体"/>
              </a:rPr>
              <a:t>,</a:t>
            </a:r>
            <a:r>
              <a:rPr lang="zh-CN" altLang="en-US" sz="2000" dirty="0">
                <a:latin typeface="华文黑体"/>
                <a:ea typeface="华文黑体"/>
              </a:rPr>
              <a:t>要根据企业的实际情况进</a:t>
            </a:r>
            <a:r>
              <a:rPr lang="zh-CN" altLang="en-US" sz="2000" dirty="0" smtClean="0">
                <a:latin typeface="华文黑体"/>
                <a:ea typeface="华文黑体"/>
              </a:rPr>
              <a:t>行最优化</a:t>
            </a:r>
            <a:r>
              <a:rPr lang="zh-TW" altLang="en-US" sz="2000" dirty="0" smtClean="0">
                <a:latin typeface="华文黑体"/>
                <a:ea typeface="华文黑体"/>
              </a:rPr>
              <a:t>组合</a:t>
            </a:r>
            <a:r>
              <a:rPr lang="en-US" altLang="zh-TW"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避免市场定位错误</a:t>
            </a:r>
            <a:r>
              <a:rPr lang="en-US" altLang="zh-CN" sz="2000" dirty="0">
                <a:latin typeface="华文黑体"/>
                <a:ea typeface="华文黑体"/>
              </a:rPr>
              <a:t>.</a:t>
            </a:r>
            <a:r>
              <a:rPr lang="zh-CN" altLang="en-US" sz="2000" dirty="0">
                <a:latin typeface="华文黑体"/>
                <a:ea typeface="华文黑体"/>
              </a:rPr>
              <a:t>企业需要避免三种可能出现的市场定位错误</a:t>
            </a:r>
            <a:r>
              <a:rPr lang="en-US" altLang="zh-CN"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①</a:t>
            </a:r>
            <a:r>
              <a:rPr lang="zh-CN" altLang="en-US" sz="2000" dirty="0">
                <a:latin typeface="华文黑体"/>
                <a:ea typeface="华文黑体"/>
              </a:rPr>
              <a:t>过低定位</a:t>
            </a:r>
            <a:r>
              <a:rPr lang="en-US" altLang="zh-CN" sz="2000" dirty="0">
                <a:latin typeface="华文黑体"/>
                <a:ea typeface="华文黑体"/>
              </a:rPr>
              <a:t>,</a:t>
            </a:r>
            <a:r>
              <a:rPr lang="zh-CN" altLang="en-US" sz="2000" dirty="0">
                <a:latin typeface="华文黑体"/>
                <a:ea typeface="华文黑体"/>
              </a:rPr>
              <a:t>即根本没有真正为企业定好位</a:t>
            </a:r>
            <a:r>
              <a:rPr lang="en-US" altLang="zh-CN"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②</a:t>
            </a:r>
            <a:r>
              <a:rPr lang="zh-CN" altLang="en-US" sz="2000" dirty="0">
                <a:latin typeface="华文黑体"/>
                <a:ea typeface="华文黑体"/>
              </a:rPr>
              <a:t>过高定位</a:t>
            </a:r>
            <a:r>
              <a:rPr lang="en-US" altLang="zh-CN" sz="2000" dirty="0">
                <a:latin typeface="华文黑体"/>
                <a:ea typeface="华文黑体"/>
              </a:rPr>
              <a:t>,</a:t>
            </a:r>
            <a:r>
              <a:rPr lang="zh-CN" altLang="en-US" sz="2000" dirty="0">
                <a:latin typeface="华文黑体"/>
                <a:ea typeface="华文黑体"/>
              </a:rPr>
              <a:t>即传达给购买者的公司形象过于狭窄</a:t>
            </a:r>
            <a:r>
              <a:rPr lang="en-US" altLang="zh-CN"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indent="541338"/>
            <a:r>
              <a:rPr lang="en-US" altLang="zh-CN" sz="2000" dirty="0" smtClean="0">
                <a:latin typeface="华文黑体"/>
                <a:ea typeface="华文黑体"/>
              </a:rPr>
              <a:t>③</a:t>
            </a:r>
            <a:r>
              <a:rPr lang="zh-CN" altLang="en-US" sz="2000" dirty="0">
                <a:latin typeface="华文黑体"/>
                <a:ea typeface="华文黑体"/>
              </a:rPr>
              <a:t>混乱定位</a:t>
            </a:r>
            <a:r>
              <a:rPr lang="en-US" altLang="zh-CN" sz="2000" dirty="0">
                <a:latin typeface="华文黑体"/>
                <a:ea typeface="华文黑体"/>
              </a:rPr>
              <a:t>,</a:t>
            </a:r>
            <a:r>
              <a:rPr lang="zh-CN" altLang="en-US" sz="2000" dirty="0">
                <a:latin typeface="华文黑体"/>
                <a:ea typeface="华文黑体"/>
              </a:rPr>
              <a:t>即给购买者一个令人感到混乱的企业形象</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差别化竞争的要素</a:t>
            </a:r>
            <a:r>
              <a:rPr lang="en-US" altLang="zh-CN" sz="2000" dirty="0">
                <a:latin typeface="华文黑体"/>
                <a:ea typeface="华文黑体"/>
              </a:rPr>
              <a:t>.</a:t>
            </a:r>
            <a:r>
              <a:rPr lang="zh-CN" altLang="en-US" sz="2000" dirty="0">
                <a:latin typeface="华文黑体"/>
                <a:ea typeface="华文黑体"/>
              </a:rPr>
              <a:t>并不是所有的品牌差异都有意义或有价值</a:t>
            </a:r>
            <a:r>
              <a:rPr lang="en-US" altLang="zh-CN" sz="2000" dirty="0">
                <a:latin typeface="华文黑体"/>
                <a:ea typeface="华文黑体"/>
              </a:rPr>
              <a:t>,</a:t>
            </a:r>
            <a:r>
              <a:rPr lang="zh-CN" altLang="en-US" sz="2000" dirty="0" smtClean="0">
                <a:latin typeface="华文黑体"/>
                <a:ea typeface="华文黑体"/>
              </a:rPr>
              <a:t>也不是每一种差异都能成为很</a:t>
            </a:r>
            <a:r>
              <a:rPr lang="zh-CN" altLang="en-US" sz="2000" dirty="0">
                <a:latin typeface="华文黑体"/>
                <a:ea typeface="华文黑体"/>
              </a:rPr>
              <a:t>好的区别因素</a:t>
            </a:r>
            <a:r>
              <a:rPr lang="en-US" altLang="zh-CN" sz="2000" dirty="0">
                <a:latin typeface="华文黑体"/>
                <a:ea typeface="华文黑体"/>
              </a:rPr>
              <a:t>.</a:t>
            </a:r>
            <a:r>
              <a:rPr lang="zh-CN" altLang="en-US" sz="2000" dirty="0">
                <a:latin typeface="华文黑体"/>
                <a:ea typeface="华文黑体"/>
              </a:rPr>
              <a:t>每一种差异都有可能在给顾客带去利益的同时增加企业的</a:t>
            </a:r>
            <a:r>
              <a:rPr lang="zh-CN" altLang="en-US" sz="2000" dirty="0" smtClean="0">
                <a:latin typeface="华文黑体"/>
                <a:ea typeface="华文黑体"/>
              </a:rPr>
              <a:t>成本</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3016003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3539430"/>
          </a:xfrm>
          <a:prstGeom prst="rect">
            <a:avLst/>
          </a:prstGeom>
          <a:noFill/>
        </p:spPr>
        <p:txBody>
          <a:bodyPr wrap="square" rtlCol="0">
            <a:spAutoFit/>
          </a:bodyPr>
          <a:lstStyle/>
          <a:p>
            <a:r>
              <a:rPr lang="zh-CN" altLang="en-US" sz="2400" dirty="0">
                <a:latin typeface="华文黑体"/>
                <a:ea typeface="华文黑体"/>
              </a:rPr>
              <a:t>一、市场的含义</a:t>
            </a:r>
          </a:p>
          <a:p>
            <a:r>
              <a:rPr lang="zh-CN" altLang="en-US" sz="2000" dirty="0">
                <a:latin typeface="华文黑体"/>
                <a:ea typeface="华文黑体"/>
              </a:rPr>
              <a:t>我们日常生活中所说的“市场”包括三方面的含义</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按照它的本意</a:t>
            </a:r>
            <a:r>
              <a:rPr lang="en-US" altLang="zh-CN" sz="2000" dirty="0">
                <a:latin typeface="华文黑体"/>
                <a:ea typeface="华文黑体"/>
              </a:rPr>
              <a:t>,</a:t>
            </a:r>
            <a:r>
              <a:rPr lang="zh-CN" altLang="en-US" sz="2000" dirty="0">
                <a:latin typeface="华文黑体"/>
                <a:ea typeface="华文黑体"/>
              </a:rPr>
              <a:t>市场最原始的含义是指买卖双方用以聚集和交换商品与劳务的具体</a:t>
            </a:r>
          </a:p>
          <a:p>
            <a:r>
              <a:rPr lang="zh-CN" altLang="en-US" sz="2000" dirty="0">
                <a:latin typeface="华文黑体"/>
                <a:ea typeface="华文黑体"/>
              </a:rPr>
              <a:t>场所</a:t>
            </a:r>
            <a:r>
              <a:rPr lang="en-US" altLang="zh-CN" sz="2000" dirty="0">
                <a:latin typeface="华文黑体"/>
                <a:ea typeface="华文黑体"/>
              </a:rPr>
              <a:t>.</a:t>
            </a:r>
            <a:r>
              <a:rPr lang="zh-CN" altLang="en-US" sz="2000" dirty="0">
                <a:latin typeface="华文黑体"/>
                <a:ea typeface="华文黑体"/>
              </a:rPr>
              <a:t>欧洲中世纪的小镇有一些用作市场的广场</a:t>
            </a:r>
            <a:r>
              <a:rPr lang="en-US" altLang="zh-CN" sz="2000" dirty="0">
                <a:latin typeface="华文黑体"/>
                <a:ea typeface="华文黑体"/>
              </a:rPr>
              <a:t>.</a:t>
            </a:r>
            <a:r>
              <a:rPr lang="zh-CN" altLang="en-US" sz="2000" dirty="0">
                <a:latin typeface="华文黑体"/>
                <a:ea typeface="华文黑体"/>
              </a:rPr>
              <a:t>在那里</a:t>
            </a:r>
            <a:r>
              <a:rPr lang="en-US" altLang="zh-CN" sz="2000" dirty="0">
                <a:latin typeface="华文黑体"/>
                <a:ea typeface="华文黑体"/>
              </a:rPr>
              <a:t>,</a:t>
            </a:r>
            <a:r>
              <a:rPr lang="zh-CN" altLang="en-US" sz="2000" dirty="0">
                <a:latin typeface="华文黑体"/>
                <a:ea typeface="华文黑体"/>
              </a:rPr>
              <a:t>卖方带来货物</a:t>
            </a:r>
            <a:r>
              <a:rPr lang="en-US" altLang="zh-CN" sz="2000" dirty="0">
                <a:latin typeface="华文黑体"/>
                <a:ea typeface="华文黑体"/>
              </a:rPr>
              <a:t>,</a:t>
            </a:r>
            <a:r>
              <a:rPr lang="zh-CN" altLang="en-US" sz="2000" dirty="0">
                <a:latin typeface="华文黑体"/>
                <a:ea typeface="华文黑体"/>
              </a:rPr>
              <a:t>买方买走货物</a:t>
            </a:r>
            <a:r>
              <a:rPr lang="en-US" altLang="zh-CN" sz="2000" dirty="0">
                <a:latin typeface="华文黑体"/>
                <a:ea typeface="华文黑体"/>
              </a:rPr>
              <a:t>.</a:t>
            </a:r>
          </a:p>
          <a:p>
            <a:r>
              <a:rPr lang="zh-CN" altLang="en-US" sz="2000" dirty="0">
                <a:latin typeface="华文黑体"/>
                <a:ea typeface="华文黑体"/>
              </a:rPr>
              <a:t>我国农村的集市也是按此模式发展起来的</a:t>
            </a:r>
            <a:r>
              <a:rPr lang="en-US" altLang="zh-CN" sz="2000" dirty="0">
                <a:latin typeface="华文黑体"/>
                <a:ea typeface="华文黑体"/>
              </a:rPr>
              <a:t>,</a:t>
            </a:r>
            <a:r>
              <a:rPr lang="zh-CN" altLang="en-US" sz="2000" dirty="0">
                <a:latin typeface="华文黑体"/>
                <a:ea typeface="华文黑体"/>
              </a:rPr>
              <a:t>但是在如今的城市里</a:t>
            </a:r>
            <a:r>
              <a:rPr lang="en-US" altLang="zh-CN" sz="2000" dirty="0">
                <a:latin typeface="华文黑体"/>
                <a:ea typeface="华文黑体"/>
              </a:rPr>
              <a:t>,</a:t>
            </a:r>
            <a:r>
              <a:rPr lang="zh-CN" altLang="en-US" sz="2000" dirty="0">
                <a:latin typeface="华文黑体"/>
                <a:ea typeface="华文黑体"/>
              </a:rPr>
              <a:t>买和卖发生在购买场所</a:t>
            </a:r>
            <a:r>
              <a:rPr lang="en-US" altLang="zh-CN" sz="2000" dirty="0">
                <a:latin typeface="华文黑体"/>
                <a:ea typeface="华文黑体"/>
              </a:rPr>
              <a:t>,</a:t>
            </a:r>
          </a:p>
          <a:p>
            <a:r>
              <a:rPr lang="zh-CN" altLang="en-US" sz="2000" dirty="0">
                <a:latin typeface="华文黑体"/>
                <a:ea typeface="华文黑体"/>
              </a:rPr>
              <a:t>而不是在市场上</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对经济学家来说</a:t>
            </a:r>
            <a:r>
              <a:rPr lang="en-US" altLang="zh-CN" sz="2000" dirty="0">
                <a:latin typeface="华文黑体"/>
                <a:ea typeface="华文黑体"/>
              </a:rPr>
              <a:t>,</a:t>
            </a:r>
            <a:r>
              <a:rPr lang="zh-CN" altLang="en-US" sz="2000" dirty="0">
                <a:latin typeface="华文黑体"/>
                <a:ea typeface="华文黑体"/>
              </a:rPr>
              <a:t>市场是指所有从事商品和服务交易的买卖双方</a:t>
            </a:r>
            <a:r>
              <a:rPr lang="en-US" altLang="zh-CN" sz="2000" dirty="0">
                <a:latin typeface="华文黑体"/>
                <a:ea typeface="华文黑体"/>
              </a:rPr>
              <a:t>.</a:t>
            </a:r>
          </a:p>
          <a:p>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对市场营销人员来说</a:t>
            </a:r>
            <a:r>
              <a:rPr lang="en-US" altLang="zh-CN" sz="2000" dirty="0">
                <a:latin typeface="华文黑体"/>
                <a:ea typeface="华文黑体"/>
              </a:rPr>
              <a:t>,</a:t>
            </a:r>
            <a:r>
              <a:rPr lang="zh-CN" altLang="en-US" sz="2000" dirty="0">
                <a:latin typeface="华文黑体"/>
                <a:ea typeface="华文黑体"/>
              </a:rPr>
              <a:t>市场是指产品或服务的实际的和潜在的购买者</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53219963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27308"/>
            <a:ext cx="8534401" cy="4832092"/>
          </a:xfrm>
          <a:prstGeom prst="rect">
            <a:avLst/>
          </a:prstGeom>
          <a:noFill/>
        </p:spPr>
        <p:txBody>
          <a:bodyPr wrap="square" rtlCol="0">
            <a:spAutoFit/>
          </a:bodyPr>
          <a:lstStyle/>
          <a:p>
            <a:r>
              <a:rPr lang="zh-CN" altLang="en-US" sz="2800" dirty="0">
                <a:latin typeface="华文黑体"/>
                <a:ea typeface="华文黑体"/>
              </a:rPr>
              <a:t>三、选择并实施市场定位战略</a:t>
            </a:r>
            <a:endParaRPr lang="en-US" altLang="zh-CN" sz="2400" dirty="0">
              <a:latin typeface="华文黑体"/>
              <a:ea typeface="华文黑体"/>
            </a:endParaRPr>
          </a:p>
          <a:p>
            <a:pPr indent="541338"/>
            <a:r>
              <a:rPr lang="en-US" altLang="zh-CN" sz="2000" dirty="0" smtClean="0">
                <a:latin typeface="华文黑体"/>
                <a:ea typeface="华文黑体"/>
              </a:rPr>
              <a:t>(</a:t>
            </a:r>
            <a:r>
              <a:rPr lang="zh-CN" altLang="en-US" sz="2000" dirty="0" smtClean="0">
                <a:latin typeface="华文黑体"/>
                <a:ea typeface="华文黑体"/>
              </a:rPr>
              <a:t>二</a:t>
            </a:r>
            <a:r>
              <a:rPr lang="en-US" altLang="zh-CN" sz="2000" dirty="0" smtClean="0">
                <a:latin typeface="华文黑体"/>
                <a:ea typeface="华文黑体"/>
              </a:rPr>
              <a:t>)</a:t>
            </a:r>
            <a:r>
              <a:rPr lang="zh-CN" altLang="en-US" sz="2000" dirty="0" smtClean="0">
                <a:latin typeface="华文黑体"/>
                <a:ea typeface="华文黑体"/>
              </a:rPr>
              <a:t>选择合适的竞争优势</a:t>
            </a:r>
          </a:p>
          <a:p>
            <a:pPr indent="541338"/>
            <a:r>
              <a:rPr lang="en-US" altLang="zh-CN" sz="2000" dirty="0" smtClean="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差别化竞争的要素</a:t>
            </a:r>
            <a:r>
              <a:rPr lang="en-US" altLang="zh-CN" sz="2000" dirty="0">
                <a:latin typeface="华文黑体"/>
                <a:ea typeface="华文黑体"/>
              </a:rPr>
              <a:t>.</a:t>
            </a:r>
            <a:r>
              <a:rPr lang="zh-CN" altLang="en-US" sz="2000" dirty="0">
                <a:latin typeface="华文黑体"/>
                <a:ea typeface="华文黑体"/>
              </a:rPr>
              <a:t>并不是所有的品牌差异都有意义或有价值</a:t>
            </a:r>
            <a:r>
              <a:rPr lang="en-US" altLang="zh-CN" sz="2000" dirty="0">
                <a:latin typeface="华文黑体"/>
                <a:ea typeface="华文黑体"/>
              </a:rPr>
              <a:t>,</a:t>
            </a:r>
            <a:r>
              <a:rPr lang="zh-CN" altLang="en-US" sz="2000" dirty="0" smtClean="0">
                <a:latin typeface="华文黑体"/>
                <a:ea typeface="华文黑体"/>
              </a:rPr>
              <a:t>也不是每一种差异都能成为很</a:t>
            </a:r>
            <a:r>
              <a:rPr lang="zh-CN" altLang="en-US" sz="2000" dirty="0">
                <a:latin typeface="华文黑体"/>
                <a:ea typeface="华文黑体"/>
              </a:rPr>
              <a:t>好的区别因素</a:t>
            </a:r>
            <a:r>
              <a:rPr lang="en-US" altLang="zh-CN" sz="2000" dirty="0">
                <a:latin typeface="华文黑体"/>
                <a:ea typeface="华文黑体"/>
              </a:rPr>
              <a:t>.</a:t>
            </a:r>
            <a:r>
              <a:rPr lang="zh-CN" altLang="en-US" sz="2000" dirty="0">
                <a:latin typeface="华文黑体"/>
                <a:ea typeface="华文黑体"/>
              </a:rPr>
              <a:t>每一种差异都有可能在给顾客带去利益的同时增加企业的</a:t>
            </a:r>
            <a:r>
              <a:rPr lang="zh-CN" altLang="en-US" sz="2000" dirty="0" smtClean="0">
                <a:latin typeface="华文黑体"/>
                <a:ea typeface="华文黑体"/>
              </a:rPr>
              <a:t>成本</a:t>
            </a:r>
            <a:r>
              <a:rPr lang="en-US" altLang="zh-CN" sz="2000" dirty="0" smtClean="0">
                <a:latin typeface="华文黑体"/>
                <a:ea typeface="华文黑体"/>
              </a:rPr>
              <a:t>.</a:t>
            </a:r>
            <a:r>
              <a:rPr lang="zh-CN" altLang="en-US" sz="2000" dirty="0" smtClean="0">
                <a:latin typeface="华文黑体"/>
                <a:ea typeface="华文黑体"/>
              </a:rPr>
              <a:t>一个差异是否值得建立应看它是否能够满足以下几个</a:t>
            </a:r>
            <a:r>
              <a:rPr lang="zh-CN" altLang="en-US" sz="2000" dirty="0">
                <a:latin typeface="华文黑体"/>
                <a:ea typeface="华文黑体"/>
              </a:rPr>
              <a:t>条件</a:t>
            </a:r>
            <a:r>
              <a:rPr lang="en-US" altLang="zh-CN" sz="2000" dirty="0">
                <a:latin typeface="华文黑体"/>
                <a:ea typeface="华文黑体"/>
              </a:rPr>
              <a:t>.</a:t>
            </a:r>
          </a:p>
          <a:p>
            <a:pPr indent="627063"/>
            <a:r>
              <a:rPr lang="en-US" altLang="zh-CN" sz="2000" dirty="0">
                <a:latin typeface="华文黑体"/>
                <a:ea typeface="华文黑体"/>
              </a:rPr>
              <a:t>①</a:t>
            </a:r>
            <a:r>
              <a:rPr lang="zh-CN" altLang="en-US" sz="2000" dirty="0">
                <a:latin typeface="华文黑体"/>
                <a:ea typeface="华文黑体"/>
              </a:rPr>
              <a:t>重要性</a:t>
            </a:r>
            <a:r>
              <a:rPr lang="en-US" altLang="zh-CN" sz="2000" dirty="0">
                <a:latin typeface="华文黑体"/>
                <a:ea typeface="华文黑体"/>
              </a:rPr>
              <a:t>:</a:t>
            </a:r>
            <a:r>
              <a:rPr lang="zh-CN" altLang="en-US" sz="2000" dirty="0">
                <a:latin typeface="华文黑体"/>
                <a:ea typeface="华文黑体"/>
              </a:rPr>
              <a:t>该差异能给目标消费者带来高价值的利益</a:t>
            </a:r>
            <a:r>
              <a:rPr lang="en-US" altLang="zh-CN" sz="2000" dirty="0">
                <a:latin typeface="华文黑体"/>
                <a:ea typeface="华文黑体"/>
              </a:rPr>
              <a:t>.</a:t>
            </a:r>
          </a:p>
          <a:p>
            <a:pPr indent="627063"/>
            <a:r>
              <a:rPr lang="en-US" altLang="zh-CN" sz="2000" dirty="0">
                <a:latin typeface="华文黑体"/>
                <a:ea typeface="华文黑体"/>
              </a:rPr>
              <a:t>②</a:t>
            </a:r>
            <a:r>
              <a:rPr lang="zh-CN" altLang="en-US" sz="2000" dirty="0">
                <a:latin typeface="华文黑体"/>
                <a:ea typeface="华文黑体"/>
              </a:rPr>
              <a:t>专有性</a:t>
            </a:r>
            <a:r>
              <a:rPr lang="en-US" altLang="zh-CN" sz="2000" dirty="0">
                <a:latin typeface="华文黑体"/>
                <a:ea typeface="华文黑体"/>
              </a:rPr>
              <a:t>:</a:t>
            </a:r>
            <a:r>
              <a:rPr lang="zh-CN" altLang="en-US" sz="2000" dirty="0">
                <a:latin typeface="华文黑体"/>
                <a:ea typeface="华文黑体"/>
              </a:rPr>
              <a:t>指“我有敌无”</a:t>
            </a:r>
            <a:r>
              <a:rPr lang="en-US" altLang="zh-CN" sz="2000" dirty="0">
                <a:latin typeface="华文黑体"/>
                <a:ea typeface="华文黑体"/>
              </a:rPr>
              <a:t>,</a:t>
            </a:r>
            <a:r>
              <a:rPr lang="zh-CN" altLang="en-US" sz="2000" dirty="0">
                <a:latin typeface="华文黑体"/>
                <a:ea typeface="华文黑体"/>
              </a:rPr>
              <a:t>竞争对手无法提供这一差异</a:t>
            </a:r>
            <a:r>
              <a:rPr lang="en-US" altLang="zh-CN" sz="2000" dirty="0">
                <a:latin typeface="华文黑体"/>
                <a:ea typeface="华文黑体"/>
              </a:rPr>
              <a:t>,</a:t>
            </a:r>
            <a:r>
              <a:rPr lang="zh-CN" altLang="en-US" sz="2000" dirty="0">
                <a:latin typeface="华文黑体"/>
                <a:ea typeface="华文黑体"/>
              </a:rPr>
              <a:t>或者</a:t>
            </a:r>
            <a:r>
              <a:rPr lang="zh-CN" altLang="en-US" sz="2000" dirty="0" smtClean="0">
                <a:latin typeface="华文黑体"/>
                <a:ea typeface="华文黑体"/>
              </a:rPr>
              <a:t>其他企业不能以一种更加与众</a:t>
            </a:r>
            <a:r>
              <a:rPr lang="zh-CN" altLang="en-US" sz="2000" dirty="0">
                <a:latin typeface="华文黑体"/>
                <a:ea typeface="华文黑体"/>
              </a:rPr>
              <a:t>不同的方法来提供该差异</a:t>
            </a:r>
            <a:r>
              <a:rPr lang="en-US" altLang="zh-CN" sz="2000" dirty="0">
                <a:latin typeface="华文黑体"/>
                <a:ea typeface="华文黑体"/>
              </a:rPr>
              <a:t>.</a:t>
            </a:r>
          </a:p>
          <a:p>
            <a:pPr indent="627063"/>
            <a:r>
              <a:rPr lang="en-US" altLang="zh-CN" sz="2000" dirty="0">
                <a:latin typeface="华文黑体"/>
                <a:ea typeface="华文黑体"/>
              </a:rPr>
              <a:t>③</a:t>
            </a:r>
            <a:r>
              <a:rPr lang="zh-CN" altLang="en-US" sz="2000" dirty="0">
                <a:latin typeface="华文黑体"/>
                <a:ea typeface="华文黑体"/>
              </a:rPr>
              <a:t>优越性</a:t>
            </a:r>
            <a:r>
              <a:rPr lang="en-US" altLang="zh-CN" sz="2000" dirty="0">
                <a:latin typeface="华文黑体"/>
                <a:ea typeface="华文黑体"/>
              </a:rPr>
              <a:t>:</a:t>
            </a:r>
            <a:r>
              <a:rPr lang="zh-CN" altLang="en-US" sz="2000" dirty="0">
                <a:latin typeface="华文黑体"/>
                <a:ea typeface="华文黑体"/>
              </a:rPr>
              <a:t>该差异优越于其他可使顾客获得同样利益的办法</a:t>
            </a:r>
            <a:r>
              <a:rPr lang="en-US" altLang="zh-CN" sz="2000" dirty="0">
                <a:latin typeface="华文黑体"/>
                <a:ea typeface="华文黑体"/>
              </a:rPr>
              <a:t>,</a:t>
            </a:r>
            <a:r>
              <a:rPr lang="zh-CN" altLang="en-US" sz="2000" dirty="0">
                <a:latin typeface="华文黑体"/>
                <a:ea typeface="华文黑体"/>
              </a:rPr>
              <a:t>即顾客利益相对最优</a:t>
            </a:r>
            <a:r>
              <a:rPr lang="en-US" altLang="zh-CN" sz="2000" dirty="0">
                <a:latin typeface="华文黑体"/>
                <a:ea typeface="华文黑体"/>
              </a:rPr>
              <a:t>.</a:t>
            </a:r>
          </a:p>
          <a:p>
            <a:pPr indent="627063"/>
            <a:r>
              <a:rPr lang="en-US" altLang="zh-CN" sz="2000" dirty="0">
                <a:latin typeface="华文黑体"/>
                <a:ea typeface="华文黑体"/>
              </a:rPr>
              <a:t>④</a:t>
            </a:r>
            <a:r>
              <a:rPr lang="zh-CN" altLang="en-US" sz="2000" dirty="0">
                <a:latin typeface="华文黑体"/>
                <a:ea typeface="华文黑体"/>
              </a:rPr>
              <a:t>感知性</a:t>
            </a:r>
            <a:r>
              <a:rPr lang="en-US" altLang="zh-CN" sz="2000" dirty="0">
                <a:latin typeface="华文黑体"/>
                <a:ea typeface="华文黑体"/>
              </a:rPr>
              <a:t>:</a:t>
            </a:r>
            <a:r>
              <a:rPr lang="zh-CN" altLang="en-US" sz="2000" dirty="0">
                <a:latin typeface="华文黑体"/>
                <a:ea typeface="华文黑体"/>
              </a:rPr>
              <a:t>该差异实实在在</a:t>
            </a:r>
            <a:r>
              <a:rPr lang="en-US" altLang="zh-CN" sz="2000" dirty="0">
                <a:latin typeface="华文黑体"/>
                <a:ea typeface="华文黑体"/>
              </a:rPr>
              <a:t>,</a:t>
            </a:r>
            <a:r>
              <a:rPr lang="zh-CN" altLang="en-US" sz="2000" dirty="0">
                <a:latin typeface="华文黑体"/>
                <a:ea typeface="华文黑体"/>
              </a:rPr>
              <a:t>可为顾客所感知</a:t>
            </a:r>
            <a:r>
              <a:rPr lang="en-US" altLang="zh-CN" sz="2000" dirty="0">
                <a:latin typeface="华文黑体"/>
                <a:ea typeface="华文黑体"/>
              </a:rPr>
              <a:t>.</a:t>
            </a:r>
          </a:p>
          <a:p>
            <a:pPr indent="627063"/>
            <a:r>
              <a:rPr lang="en-US" altLang="zh-CN" sz="2000" dirty="0">
                <a:latin typeface="华文黑体"/>
                <a:ea typeface="华文黑体"/>
              </a:rPr>
              <a:t>⑤</a:t>
            </a:r>
            <a:r>
              <a:rPr lang="zh-CN" altLang="en-US" sz="2000" dirty="0">
                <a:latin typeface="华文黑体"/>
                <a:ea typeface="华文黑体"/>
              </a:rPr>
              <a:t>先占性</a:t>
            </a:r>
            <a:r>
              <a:rPr lang="en-US" altLang="zh-CN" sz="2000" dirty="0">
                <a:latin typeface="华文黑体"/>
                <a:ea typeface="华文黑体"/>
              </a:rPr>
              <a:t>:</a:t>
            </a:r>
            <a:r>
              <a:rPr lang="zh-CN" altLang="en-US" sz="2000" dirty="0">
                <a:latin typeface="华文黑体"/>
                <a:ea typeface="华文黑体"/>
              </a:rPr>
              <a:t>竞争对手不能轻易地复制此差异</a:t>
            </a:r>
            <a:r>
              <a:rPr lang="en-US" altLang="zh-CN" sz="2000" dirty="0">
                <a:latin typeface="华文黑体"/>
                <a:ea typeface="华文黑体"/>
              </a:rPr>
              <a:t>,</a:t>
            </a:r>
            <a:r>
              <a:rPr lang="zh-CN" altLang="en-US" sz="2000" dirty="0">
                <a:latin typeface="华文黑体"/>
                <a:ea typeface="华文黑体"/>
              </a:rPr>
              <a:t>即难以轻易模仿</a:t>
            </a:r>
            <a:r>
              <a:rPr lang="en-US" altLang="zh-CN" sz="2000" dirty="0">
                <a:latin typeface="华文黑体"/>
                <a:ea typeface="华文黑体"/>
              </a:rPr>
              <a:t>.</a:t>
            </a:r>
          </a:p>
          <a:p>
            <a:pPr indent="627063"/>
            <a:r>
              <a:rPr lang="en-US" altLang="zh-CN" sz="2000" dirty="0">
                <a:latin typeface="华文黑体"/>
                <a:ea typeface="华文黑体"/>
              </a:rPr>
              <a:t>⑥</a:t>
            </a:r>
            <a:r>
              <a:rPr lang="zh-CN" altLang="en-US" sz="2000" dirty="0">
                <a:latin typeface="华文黑体"/>
                <a:ea typeface="华文黑体"/>
              </a:rPr>
              <a:t>可支付性</a:t>
            </a:r>
            <a:r>
              <a:rPr lang="en-US" altLang="zh-CN" sz="2000" dirty="0">
                <a:latin typeface="华文黑体"/>
                <a:ea typeface="华文黑体"/>
              </a:rPr>
              <a:t>:</a:t>
            </a:r>
            <a:r>
              <a:rPr lang="zh-CN" altLang="en-US" sz="2000" dirty="0">
                <a:latin typeface="华文黑体"/>
                <a:ea typeface="华文黑体"/>
              </a:rPr>
              <a:t>购买者有能力支付这一差异</a:t>
            </a:r>
            <a:r>
              <a:rPr lang="en-US" altLang="zh-CN" sz="2000" dirty="0">
                <a:latin typeface="华文黑体"/>
                <a:ea typeface="华文黑体"/>
              </a:rPr>
              <a:t>.</a:t>
            </a:r>
          </a:p>
          <a:p>
            <a:pPr indent="627063"/>
            <a:r>
              <a:rPr lang="en-US" altLang="zh-CN" sz="2000" dirty="0">
                <a:latin typeface="华文黑体"/>
                <a:ea typeface="华文黑体"/>
              </a:rPr>
              <a:t>⑦</a:t>
            </a:r>
            <a:r>
              <a:rPr lang="zh-CN" altLang="en-US" sz="2000" dirty="0">
                <a:latin typeface="华文黑体"/>
                <a:ea typeface="华文黑体"/>
              </a:rPr>
              <a:t>可盈利性</a:t>
            </a:r>
            <a:r>
              <a:rPr lang="en-US" altLang="zh-CN" sz="2000" dirty="0">
                <a:latin typeface="华文黑体"/>
                <a:ea typeface="华文黑体"/>
              </a:rPr>
              <a:t>:</a:t>
            </a:r>
            <a:r>
              <a:rPr lang="zh-CN" altLang="en-US" sz="2000" dirty="0">
                <a:latin typeface="华文黑体"/>
                <a:ea typeface="华文黑体"/>
              </a:rPr>
              <a:t>企业能从此差异中获利</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36583468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进行市场定位</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527308"/>
            <a:ext cx="8534401" cy="3600986"/>
          </a:xfrm>
          <a:prstGeom prst="rect">
            <a:avLst/>
          </a:prstGeom>
          <a:noFill/>
        </p:spPr>
        <p:txBody>
          <a:bodyPr wrap="square" rtlCol="0">
            <a:spAutoFit/>
          </a:bodyPr>
          <a:lstStyle/>
          <a:p>
            <a:r>
              <a:rPr lang="zh-CN" altLang="en-US" sz="2800" dirty="0">
                <a:latin typeface="华文黑体"/>
                <a:ea typeface="华文黑体"/>
              </a:rPr>
              <a:t>三、选择并实施市场定位战略</a:t>
            </a:r>
            <a:endParaRPr lang="en-US" altLang="zh-CN" sz="2400" dirty="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传达并送达选定的市场定位</a:t>
            </a:r>
          </a:p>
          <a:p>
            <a:pPr indent="627063"/>
            <a:r>
              <a:rPr lang="zh-CN" altLang="en-US" sz="2000" dirty="0">
                <a:latin typeface="华文黑体"/>
                <a:ea typeface="华文黑体"/>
              </a:rPr>
              <a:t>一旦选择好市场定位</a:t>
            </a:r>
            <a:r>
              <a:rPr lang="en-US" altLang="zh-CN" sz="2000" dirty="0">
                <a:latin typeface="华文黑体"/>
                <a:ea typeface="华文黑体"/>
              </a:rPr>
              <a:t>,</a:t>
            </a:r>
            <a:r>
              <a:rPr lang="zh-CN" altLang="en-US" sz="2000" dirty="0">
                <a:latin typeface="华文黑体"/>
                <a:ea typeface="华文黑体"/>
              </a:rPr>
              <a:t>企业就必须采取切实步骤把理想的市场定位传达给</a:t>
            </a:r>
            <a:r>
              <a:rPr lang="zh-CN" altLang="en-US" sz="2000" dirty="0" smtClean="0">
                <a:latin typeface="华文黑体"/>
                <a:ea typeface="华文黑体"/>
              </a:rPr>
              <a:t>目标消费者</a:t>
            </a:r>
            <a:r>
              <a:rPr lang="en-US" altLang="zh-CN" sz="2000" dirty="0">
                <a:latin typeface="华文黑体"/>
                <a:ea typeface="华文黑体"/>
              </a:rPr>
              <a:t>.</a:t>
            </a:r>
            <a:r>
              <a:rPr lang="zh-CN" altLang="en-US" sz="2000" dirty="0">
                <a:latin typeface="华文黑体"/>
                <a:ea typeface="华文黑体"/>
              </a:rPr>
              <a:t>企业所有的市场营销组合必须支持这一市场定位战略</a:t>
            </a:r>
            <a:r>
              <a:rPr lang="en-US" altLang="zh-CN" sz="2000" dirty="0">
                <a:latin typeface="华文黑体"/>
                <a:ea typeface="华文黑体"/>
              </a:rPr>
              <a:t>.</a:t>
            </a:r>
            <a:r>
              <a:rPr lang="zh-CN" altLang="en-US" sz="2000" dirty="0">
                <a:latin typeface="华文黑体"/>
                <a:ea typeface="华文黑体"/>
              </a:rPr>
              <a:t>给企业定位要求有</a:t>
            </a:r>
            <a:r>
              <a:rPr lang="zh-CN" altLang="en-US" sz="2000" dirty="0" smtClean="0">
                <a:latin typeface="华文黑体"/>
                <a:ea typeface="华文黑体"/>
              </a:rPr>
              <a:t>具体的行动而不是空谈</a:t>
            </a:r>
            <a:r>
              <a:rPr lang="en-US" altLang="zh-CN" sz="2000" dirty="0">
                <a:latin typeface="华文黑体"/>
                <a:ea typeface="华文黑体"/>
              </a:rPr>
              <a:t>.</a:t>
            </a:r>
            <a:r>
              <a:rPr lang="zh-CN" altLang="en-US" sz="2000" dirty="0">
                <a:latin typeface="华文黑体"/>
                <a:ea typeface="华文黑体"/>
              </a:rPr>
              <a:t>如果企业决定的市场定位是更高的质量和服务</a:t>
            </a:r>
            <a:r>
              <a:rPr lang="en-US" altLang="zh-CN" sz="2000" dirty="0">
                <a:latin typeface="华文黑体"/>
                <a:ea typeface="华文黑体"/>
              </a:rPr>
              <a:t>,</a:t>
            </a:r>
            <a:r>
              <a:rPr lang="zh-CN" altLang="en-US" sz="2000" dirty="0">
                <a:latin typeface="华文黑体"/>
                <a:ea typeface="华文黑体"/>
              </a:rPr>
              <a:t>那么它</a:t>
            </a:r>
            <a:r>
              <a:rPr lang="zh-CN" altLang="en-US" sz="2000" dirty="0" smtClean="0">
                <a:latin typeface="华文黑体"/>
                <a:ea typeface="华文黑体"/>
              </a:rPr>
              <a:t>首先必须送达这个</a:t>
            </a:r>
            <a:r>
              <a:rPr lang="zh-CN" altLang="en-US" sz="2000" dirty="0">
                <a:latin typeface="华文黑体"/>
                <a:ea typeface="华文黑体"/>
              </a:rPr>
              <a:t>定位</a:t>
            </a:r>
            <a:r>
              <a:rPr lang="en-US" altLang="zh-CN" sz="2000" dirty="0">
                <a:latin typeface="华文黑体"/>
                <a:ea typeface="华文黑体"/>
              </a:rPr>
              <a:t>,</a:t>
            </a:r>
            <a:r>
              <a:rPr lang="zh-CN" altLang="en-US" sz="2000" dirty="0">
                <a:latin typeface="华文黑体"/>
                <a:ea typeface="华文黑体"/>
              </a:rPr>
              <a:t>然后设计市场营销组合</a:t>
            </a:r>
            <a:r>
              <a:rPr lang="en-US" altLang="zh-CN" sz="2000" dirty="0">
                <a:latin typeface="华文黑体"/>
                <a:ea typeface="华文黑体"/>
              </a:rPr>
              <a:t>,</a:t>
            </a:r>
            <a:r>
              <a:rPr lang="zh-CN" altLang="en-US" sz="2000" dirty="0">
                <a:latin typeface="华文黑体"/>
                <a:ea typeface="华文黑体"/>
              </a:rPr>
              <a:t>即产品、价格、分销和促销手段</a:t>
            </a:r>
            <a:r>
              <a:rPr lang="en-US" altLang="zh-CN" sz="2000" dirty="0">
                <a:latin typeface="华文黑体"/>
                <a:ea typeface="华文黑体"/>
              </a:rPr>
              <a:t>,</a:t>
            </a:r>
            <a:r>
              <a:rPr lang="zh-CN" altLang="en-US" sz="2000" dirty="0">
                <a:latin typeface="华文黑体"/>
                <a:ea typeface="华文黑体"/>
              </a:rPr>
              <a:t>必须包括设计出</a:t>
            </a:r>
            <a:r>
              <a:rPr lang="zh-CN" altLang="en-US" sz="2000" dirty="0" smtClean="0">
                <a:latin typeface="华文黑体"/>
                <a:ea typeface="华文黑体"/>
              </a:rPr>
              <a:t>市场定位战略的</a:t>
            </a:r>
            <a:r>
              <a:rPr lang="zh-CN" altLang="en-US" sz="2000" dirty="0">
                <a:latin typeface="华文黑体"/>
                <a:ea typeface="华文黑体"/>
              </a:rPr>
              <a:t>策略性细节</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一个采取“高质量定位”的企业知道它必须制造高质</a:t>
            </a:r>
            <a:r>
              <a:rPr lang="zh-CN" altLang="en-US" sz="2000" dirty="0" smtClean="0">
                <a:latin typeface="华文黑体"/>
                <a:ea typeface="华文黑体"/>
              </a:rPr>
              <a:t>量的产品</a:t>
            </a:r>
            <a:r>
              <a:rPr lang="en-US" altLang="zh-CN" sz="2000" dirty="0">
                <a:latin typeface="华文黑体"/>
                <a:ea typeface="华文黑体"/>
              </a:rPr>
              <a:t>,</a:t>
            </a:r>
            <a:r>
              <a:rPr lang="zh-CN" altLang="en-US" sz="2000" dirty="0">
                <a:latin typeface="华文黑体"/>
                <a:ea typeface="华文黑体"/>
              </a:rPr>
              <a:t>定较高的价格</a:t>
            </a:r>
            <a:r>
              <a:rPr lang="en-US" altLang="zh-CN" sz="2000" dirty="0">
                <a:latin typeface="华文黑体"/>
                <a:ea typeface="华文黑体"/>
              </a:rPr>
              <a:t>,</a:t>
            </a:r>
            <a:r>
              <a:rPr lang="zh-CN" altLang="en-US" sz="2000" dirty="0">
                <a:latin typeface="华文黑体"/>
                <a:ea typeface="华文黑体"/>
              </a:rPr>
              <a:t>通过高素质的经销商分销产品</a:t>
            </a:r>
            <a:r>
              <a:rPr lang="en-US" altLang="zh-CN" sz="2000" dirty="0">
                <a:latin typeface="华文黑体"/>
                <a:ea typeface="华文黑体"/>
              </a:rPr>
              <a:t>,</a:t>
            </a:r>
            <a:r>
              <a:rPr lang="zh-CN" altLang="en-US" sz="2000" dirty="0">
                <a:latin typeface="华文黑体"/>
                <a:ea typeface="华文黑体"/>
              </a:rPr>
              <a:t>在高质量的媒体里做广告</a:t>
            </a:r>
            <a:r>
              <a:rPr lang="en-US" altLang="zh-CN" sz="2000" dirty="0">
                <a:latin typeface="华文黑体"/>
                <a:ea typeface="华文黑体"/>
              </a:rPr>
              <a:t>.</a:t>
            </a:r>
            <a:r>
              <a:rPr lang="zh-CN" altLang="en-US" sz="2000" dirty="0" smtClean="0">
                <a:latin typeface="华文黑体"/>
                <a:ea typeface="华文黑体"/>
              </a:rPr>
              <a:t>它必须雇用和训练</a:t>
            </a:r>
            <a:r>
              <a:rPr lang="zh-CN" altLang="en-US" sz="2000" dirty="0">
                <a:latin typeface="华文黑体"/>
                <a:ea typeface="华文黑体"/>
              </a:rPr>
              <a:t>更多的服务人员</a:t>
            </a:r>
            <a:r>
              <a:rPr lang="en-US" altLang="zh-CN" sz="2000" dirty="0">
                <a:latin typeface="华文黑体"/>
                <a:ea typeface="华文黑体"/>
              </a:rPr>
              <a:t>,</a:t>
            </a:r>
            <a:r>
              <a:rPr lang="zh-CN" altLang="en-US" sz="2000" dirty="0">
                <a:latin typeface="华文黑体"/>
                <a:ea typeface="华文黑体"/>
              </a:rPr>
              <a:t>找到有良好服务信誉的零售商</a:t>
            </a:r>
            <a:r>
              <a:rPr lang="en-US" altLang="zh-CN" sz="2000" dirty="0">
                <a:latin typeface="华文黑体"/>
                <a:ea typeface="华文黑体"/>
              </a:rPr>
              <a:t>,</a:t>
            </a:r>
            <a:r>
              <a:rPr lang="zh-CN" altLang="en-US" sz="2000" dirty="0" smtClean="0">
                <a:latin typeface="华文黑体"/>
                <a:ea typeface="华文黑体"/>
              </a:rPr>
              <a:t>设计出能传达其优质销售服务的广告</a:t>
            </a:r>
            <a:r>
              <a:rPr lang="zh-CN" altLang="en-US" sz="2000" dirty="0">
                <a:latin typeface="华文黑体"/>
                <a:ea typeface="华文黑体"/>
              </a:rPr>
              <a:t>信息</a:t>
            </a:r>
            <a:r>
              <a:rPr lang="en-US" altLang="zh-CN" sz="2000" dirty="0">
                <a:latin typeface="华文黑体"/>
                <a:ea typeface="华文黑体"/>
              </a:rPr>
              <a:t>.</a:t>
            </a:r>
            <a:r>
              <a:rPr lang="zh-CN" altLang="en-US" sz="2000" dirty="0">
                <a:latin typeface="华文黑体"/>
                <a:ea typeface="华文黑体"/>
              </a:rPr>
              <a:t>这是建立起持续、可信的高质量、高服务水平市场定位的唯一途径</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28948633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5" y="527307"/>
            <a:ext cx="8534401" cy="483209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、市场营销的三个阶段</a:t>
            </a:r>
          </a:p>
          <a:p>
            <a:pPr indent="541338"/>
            <a:r>
              <a:rPr lang="zh-CN" altLang="en-US" sz="2000" dirty="0">
                <a:latin typeface="华文黑体"/>
                <a:ea typeface="华文黑体"/>
              </a:rPr>
              <a:t>消费者市场和商业市场中的企业认识到</a:t>
            </a:r>
            <a:r>
              <a:rPr lang="en-US" altLang="zh-CN" sz="2000" dirty="0">
                <a:latin typeface="华文黑体"/>
                <a:ea typeface="华文黑体"/>
              </a:rPr>
              <a:t>,</a:t>
            </a:r>
            <a:r>
              <a:rPr lang="zh-CN" altLang="en-US" sz="2000" dirty="0">
                <a:latin typeface="华文黑体"/>
                <a:ea typeface="华文黑体"/>
              </a:rPr>
              <a:t>它们根本不可能获得整个市场</a:t>
            </a:r>
            <a:r>
              <a:rPr lang="en-US" altLang="zh-CN" sz="2000" dirty="0">
                <a:latin typeface="华文黑体"/>
                <a:ea typeface="华文黑体"/>
              </a:rPr>
              <a:t>,</a:t>
            </a:r>
            <a:r>
              <a:rPr lang="zh-CN" altLang="en-US" sz="2000" dirty="0">
                <a:latin typeface="华文黑体"/>
                <a:ea typeface="华文黑体"/>
              </a:rPr>
              <a:t>或者至</a:t>
            </a:r>
            <a:r>
              <a:rPr lang="zh-CN" altLang="en-US" sz="2000" dirty="0" smtClean="0">
                <a:latin typeface="华文黑体"/>
                <a:ea typeface="华文黑体"/>
              </a:rPr>
              <a:t>少不能以同一种</a:t>
            </a:r>
            <a:r>
              <a:rPr lang="zh-CN" altLang="en-US" sz="2000" dirty="0">
                <a:latin typeface="华文黑体"/>
                <a:ea typeface="华文黑体"/>
              </a:rPr>
              <a:t>方式吸引住所有的购买者</a:t>
            </a:r>
            <a:r>
              <a:rPr lang="en-US" altLang="zh-CN" sz="2000" dirty="0">
                <a:latin typeface="华文黑体"/>
                <a:ea typeface="华文黑体"/>
              </a:rPr>
              <a:t>,</a:t>
            </a:r>
            <a:r>
              <a:rPr lang="zh-CN" altLang="en-US" sz="2000" dirty="0">
                <a:latin typeface="华文黑体"/>
                <a:ea typeface="华文黑体"/>
              </a:rPr>
              <a:t>因为购买者实在太多、太分散</a:t>
            </a:r>
            <a:r>
              <a:rPr lang="en-US" altLang="zh-CN" sz="2000" dirty="0">
                <a:latin typeface="华文黑体"/>
                <a:ea typeface="华文黑体"/>
              </a:rPr>
              <a:t>,</a:t>
            </a:r>
            <a:r>
              <a:rPr lang="zh-CN" altLang="en-US" sz="2000" dirty="0">
                <a:latin typeface="华文黑体"/>
                <a:ea typeface="华文黑体"/>
              </a:rPr>
              <a:t>而且他们</a:t>
            </a:r>
            <a:r>
              <a:rPr lang="zh-CN" altLang="en-US" sz="2000" dirty="0" smtClean="0">
                <a:latin typeface="华文黑体"/>
                <a:ea typeface="华文黑体"/>
              </a:rPr>
              <a:t>的需要和购买习惯也</a:t>
            </a:r>
            <a:r>
              <a:rPr lang="zh-CN" altLang="en-US" sz="2000" dirty="0">
                <a:latin typeface="华文黑体"/>
                <a:ea typeface="华文黑体"/>
              </a:rPr>
              <a:t>各不相同</a:t>
            </a:r>
            <a:r>
              <a:rPr lang="en-US" altLang="zh-CN" sz="2000" dirty="0">
                <a:latin typeface="华文黑体"/>
                <a:ea typeface="华文黑体"/>
              </a:rPr>
              <a:t>.</a:t>
            </a:r>
            <a:r>
              <a:rPr lang="zh-CN" altLang="en-US" sz="2000" dirty="0">
                <a:latin typeface="华文黑体"/>
                <a:ea typeface="华文黑体"/>
              </a:rPr>
              <a:t>此外</a:t>
            </a:r>
            <a:r>
              <a:rPr lang="en-US" altLang="zh-CN" sz="2000" dirty="0">
                <a:latin typeface="华文黑体"/>
                <a:ea typeface="华文黑体"/>
              </a:rPr>
              <a:t>,</a:t>
            </a:r>
            <a:r>
              <a:rPr lang="zh-CN" altLang="en-US" sz="2000" dirty="0">
                <a:latin typeface="华文黑体"/>
                <a:ea typeface="华文黑体"/>
              </a:rPr>
              <a:t>企业在满足不同市场部分的能力方面也有巨大差异</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每个企业都必须找到它</a:t>
            </a:r>
            <a:r>
              <a:rPr lang="zh-CN" altLang="en-US" sz="2000" dirty="0">
                <a:latin typeface="华文黑体"/>
                <a:ea typeface="华文黑体"/>
              </a:rPr>
              <a:t>能最好满足的市场部分</a:t>
            </a:r>
            <a:r>
              <a:rPr lang="en-US" altLang="zh-CN" sz="2000" dirty="0">
                <a:latin typeface="华文黑体"/>
                <a:ea typeface="华文黑体"/>
              </a:rPr>
              <a:t>,</a:t>
            </a:r>
            <a:r>
              <a:rPr lang="zh-CN" altLang="en-US" sz="2000" dirty="0">
                <a:latin typeface="华文黑体"/>
                <a:ea typeface="华文黑体"/>
              </a:rPr>
              <a:t>而不是试图在整个市场内竞争</a:t>
            </a:r>
            <a:r>
              <a:rPr lang="en-US" altLang="zh-CN" sz="2000" dirty="0">
                <a:latin typeface="华文黑体"/>
                <a:ea typeface="华文黑体"/>
              </a:rPr>
              <a:t>,</a:t>
            </a:r>
            <a:r>
              <a:rPr lang="zh-CN" altLang="en-US" sz="2000" dirty="0">
                <a:latin typeface="华文黑体"/>
                <a:ea typeface="华文黑体"/>
              </a:rPr>
              <a:t>有时甚至只和优</a:t>
            </a:r>
            <a:r>
              <a:rPr lang="zh-CN" altLang="en-US" sz="2000" dirty="0" smtClean="0">
                <a:latin typeface="华文黑体"/>
                <a:ea typeface="华文黑体"/>
              </a:rPr>
              <a:t>越的对手竞争</a:t>
            </a:r>
            <a:r>
              <a:rPr lang="en-US" altLang="zh-CN" sz="2000" dirty="0">
                <a:latin typeface="华文黑体"/>
                <a:ea typeface="华文黑体"/>
              </a:rPr>
              <a:t>.</a:t>
            </a:r>
            <a:r>
              <a:rPr lang="zh-CN" altLang="en-US" sz="2000" dirty="0">
                <a:latin typeface="华文黑体"/>
                <a:ea typeface="华文黑体"/>
              </a:rPr>
              <a:t>但是销售人员并不总是遵循这条规则的</a:t>
            </a:r>
            <a:r>
              <a:rPr lang="en-US" altLang="zh-CN" sz="2000" dirty="0">
                <a:latin typeface="华文黑体"/>
                <a:ea typeface="华文黑体"/>
              </a:rPr>
              <a:t>.</a:t>
            </a:r>
            <a:r>
              <a:rPr lang="zh-CN" altLang="en-US" sz="2000" dirty="0">
                <a:latin typeface="华文黑体"/>
                <a:ea typeface="华文黑体"/>
              </a:rPr>
              <a:t>他们的想法经历了以下三个阶段</a:t>
            </a:r>
            <a:r>
              <a:rPr lang="en-US" altLang="zh-CN" sz="2000" dirty="0">
                <a:latin typeface="华文黑体"/>
                <a:ea typeface="华文黑体"/>
              </a:rPr>
              <a:t>:</a:t>
            </a:r>
          </a:p>
          <a:p>
            <a:pPr indent="541338"/>
            <a:r>
              <a:rPr lang="zh-CN" altLang="en-US" sz="2000" dirty="0">
                <a:latin typeface="华文黑体"/>
                <a:ea typeface="华文黑体"/>
              </a:rPr>
              <a:t>大规模营销、产品多样化营销和目标市场营销</a:t>
            </a:r>
            <a:r>
              <a:rPr lang="en-US" altLang="zh-CN" sz="20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１</a:t>
            </a:r>
            <a:r>
              <a:rPr lang="en-US" altLang="zh-CN" sz="1800" dirty="0">
                <a:latin typeface="华文黑体"/>
                <a:ea typeface="华文黑体"/>
              </a:rPr>
              <a:t>)</a:t>
            </a:r>
            <a:r>
              <a:rPr lang="zh-CN" altLang="en-US" sz="1800" dirty="0">
                <a:latin typeface="华文黑体"/>
                <a:ea typeface="华文黑体"/>
              </a:rPr>
              <a:t>大规模营销</a:t>
            </a:r>
            <a:r>
              <a:rPr lang="en-US" altLang="zh-CN" sz="1800" dirty="0">
                <a:latin typeface="华文黑体"/>
                <a:ea typeface="华文黑体"/>
              </a:rPr>
              <a:t>.</a:t>
            </a:r>
            <a:r>
              <a:rPr lang="zh-CN" altLang="en-US" sz="1800" dirty="0">
                <a:latin typeface="华文黑体"/>
                <a:ea typeface="华文黑体"/>
              </a:rPr>
              <a:t>在大规模营销阶段</a:t>
            </a:r>
            <a:r>
              <a:rPr lang="en-US" altLang="zh-CN" sz="1800" dirty="0">
                <a:latin typeface="华文黑体"/>
                <a:ea typeface="华文黑体"/>
              </a:rPr>
              <a:t>,</a:t>
            </a:r>
            <a:r>
              <a:rPr lang="zh-CN" altLang="en-US" sz="1800" dirty="0">
                <a:latin typeface="华文黑体"/>
                <a:ea typeface="华文黑体"/>
              </a:rPr>
              <a:t>销售者大量生产、大量分销</a:t>
            </a:r>
            <a:r>
              <a:rPr lang="zh-CN" altLang="en-US" sz="1800" dirty="0" smtClean="0">
                <a:latin typeface="华文黑体"/>
                <a:ea typeface="华文黑体"/>
              </a:rPr>
              <a:t>和大量促销一种产品给</a:t>
            </a:r>
            <a:r>
              <a:rPr lang="zh-CN" altLang="en-US" sz="1800" dirty="0">
                <a:latin typeface="华文黑体"/>
                <a:ea typeface="华文黑体"/>
              </a:rPr>
              <a:t>所有的购买者</a:t>
            </a:r>
            <a:r>
              <a:rPr lang="en-US" altLang="zh-CN" sz="1800" dirty="0">
                <a:latin typeface="华文黑体"/>
                <a:ea typeface="华文黑体"/>
              </a:rPr>
              <a:t>.</a:t>
            </a:r>
            <a:r>
              <a:rPr lang="zh-CN" altLang="en-US" sz="1800" dirty="0">
                <a:latin typeface="华文黑体"/>
                <a:ea typeface="华文黑体"/>
              </a:rPr>
              <a:t>大规模营销的依据是它能最大限度地降低成本和价格</a:t>
            </a:r>
            <a:r>
              <a:rPr lang="en-US" altLang="zh-CN" sz="1800" dirty="0">
                <a:latin typeface="华文黑体"/>
                <a:ea typeface="华文黑体"/>
              </a:rPr>
              <a:t>,</a:t>
            </a:r>
            <a:r>
              <a:rPr lang="zh-CN" altLang="en-US" sz="1800" dirty="0">
                <a:latin typeface="华文黑体"/>
                <a:ea typeface="华文黑体"/>
              </a:rPr>
              <a:t>创造最大的</a:t>
            </a:r>
            <a:r>
              <a:rPr lang="zh-CN" altLang="en-US" sz="1800" dirty="0" smtClean="0">
                <a:latin typeface="华文黑体"/>
                <a:ea typeface="华文黑体"/>
              </a:rPr>
              <a:t>潜在</a:t>
            </a:r>
            <a:r>
              <a:rPr lang="zh-TW" altLang="en-US" sz="1800" dirty="0" smtClean="0">
                <a:latin typeface="华文黑体"/>
                <a:ea typeface="华文黑体"/>
              </a:rPr>
              <a:t>市场</a:t>
            </a:r>
            <a:r>
              <a:rPr lang="en-US" altLang="zh-TW"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２</a:t>
            </a:r>
            <a:r>
              <a:rPr lang="en-US" altLang="zh-CN" sz="1800" dirty="0">
                <a:latin typeface="华文黑体"/>
                <a:ea typeface="华文黑体"/>
              </a:rPr>
              <a:t>)</a:t>
            </a:r>
            <a:r>
              <a:rPr lang="zh-CN" altLang="en-US" sz="1800" dirty="0">
                <a:latin typeface="华文黑体"/>
                <a:ea typeface="华文黑体"/>
              </a:rPr>
              <a:t>产品多样化营销</a:t>
            </a:r>
            <a:r>
              <a:rPr lang="en-US" altLang="zh-CN" sz="1800" dirty="0">
                <a:latin typeface="华文黑体"/>
                <a:ea typeface="华文黑体"/>
              </a:rPr>
              <a:t>.</a:t>
            </a:r>
            <a:r>
              <a:rPr lang="zh-CN" altLang="en-US" sz="1800" dirty="0">
                <a:latin typeface="华文黑体"/>
                <a:ea typeface="华文黑体"/>
              </a:rPr>
              <a:t>在产品多样化营销阶段</a:t>
            </a:r>
            <a:r>
              <a:rPr lang="en-US" altLang="zh-CN" sz="1800" dirty="0">
                <a:latin typeface="华文黑体"/>
                <a:ea typeface="华文黑体"/>
              </a:rPr>
              <a:t>,</a:t>
            </a:r>
            <a:r>
              <a:rPr lang="zh-CN" altLang="en-US" sz="1800" dirty="0">
                <a:latin typeface="华文黑体"/>
                <a:ea typeface="华文黑体"/>
              </a:rPr>
              <a:t>销售者生产两种或两种以上具有不同</a:t>
            </a:r>
            <a:r>
              <a:rPr lang="zh-CN" altLang="en-US" sz="1800" dirty="0" smtClean="0">
                <a:latin typeface="华文黑体"/>
                <a:ea typeface="华文黑体"/>
              </a:rPr>
              <a:t>特色</a:t>
            </a:r>
            <a:r>
              <a:rPr lang="zh-CN" altLang="en-US" sz="1800" dirty="0">
                <a:latin typeface="华文黑体"/>
                <a:ea typeface="华文黑体"/>
              </a:rPr>
              <a:t>、式样、质量、型号等的产品</a:t>
            </a:r>
            <a:r>
              <a:rPr lang="en-US" altLang="zh-CN" sz="1800" dirty="0">
                <a:latin typeface="华文黑体"/>
                <a:ea typeface="华文黑体"/>
              </a:rPr>
              <a:t>.</a:t>
            </a:r>
            <a:r>
              <a:rPr lang="zh-CN" altLang="en-US" sz="1800" dirty="0">
                <a:latin typeface="华文黑体"/>
                <a:ea typeface="华文黑体"/>
              </a:rPr>
              <a:t>产品多样化营销的依据是消费者的品位不同</a:t>
            </a:r>
            <a:r>
              <a:rPr lang="en-US" altLang="zh-CN" sz="1800" dirty="0">
                <a:latin typeface="华文黑体"/>
                <a:ea typeface="华文黑体"/>
              </a:rPr>
              <a:t>,</a:t>
            </a:r>
            <a:r>
              <a:rPr lang="zh-CN" altLang="en-US" sz="1800" dirty="0" smtClean="0">
                <a:latin typeface="华文黑体"/>
                <a:ea typeface="华文黑体"/>
              </a:rPr>
              <a:t>而且随着时间发生变化</a:t>
            </a:r>
            <a:r>
              <a:rPr lang="en-US" altLang="zh-CN" sz="1800" dirty="0">
                <a:latin typeface="华文黑体"/>
                <a:ea typeface="华文黑体"/>
              </a:rPr>
              <a:t>.</a:t>
            </a:r>
            <a:r>
              <a:rPr lang="zh-CN" altLang="en-US" sz="1800" dirty="0">
                <a:latin typeface="华文黑体"/>
                <a:ea typeface="华文黑体"/>
              </a:rPr>
              <a:t>消费者总在寻找不同与变化</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３</a:t>
            </a:r>
            <a:r>
              <a:rPr lang="en-US" altLang="zh-CN" sz="1800" dirty="0">
                <a:latin typeface="华文黑体"/>
                <a:ea typeface="华文黑体"/>
              </a:rPr>
              <a:t>)</a:t>
            </a:r>
            <a:r>
              <a:rPr lang="zh-CN" altLang="en-US" sz="1800" dirty="0">
                <a:latin typeface="华文黑体"/>
                <a:ea typeface="华文黑体"/>
              </a:rPr>
              <a:t>目标市场营销</a:t>
            </a:r>
            <a:r>
              <a:rPr lang="en-US" altLang="zh-CN" sz="1800" dirty="0">
                <a:latin typeface="华文黑体"/>
                <a:ea typeface="华文黑体"/>
              </a:rPr>
              <a:t>.</a:t>
            </a:r>
            <a:r>
              <a:rPr lang="zh-CN" altLang="en-US" sz="1800" dirty="0">
                <a:latin typeface="华文黑体"/>
                <a:ea typeface="华文黑体"/>
              </a:rPr>
              <a:t>在目标市场营销阶段</a:t>
            </a:r>
            <a:r>
              <a:rPr lang="en-US" altLang="zh-CN" sz="1800" dirty="0">
                <a:latin typeface="华文黑体"/>
                <a:ea typeface="华文黑体"/>
              </a:rPr>
              <a:t>,</a:t>
            </a:r>
            <a:r>
              <a:rPr lang="zh-CN" altLang="en-US" sz="1800" dirty="0">
                <a:latin typeface="华文黑体"/>
                <a:ea typeface="华文黑体"/>
              </a:rPr>
              <a:t>销售者首先找到细分市场</a:t>
            </a:r>
            <a:r>
              <a:rPr lang="en-US" altLang="zh-CN" sz="1800" dirty="0">
                <a:latin typeface="华文黑体"/>
                <a:ea typeface="华文黑体"/>
              </a:rPr>
              <a:t>,</a:t>
            </a:r>
            <a:r>
              <a:rPr lang="zh-CN" altLang="en-US" sz="1800" dirty="0" smtClean="0">
                <a:latin typeface="华文黑体"/>
                <a:ea typeface="华文黑体"/>
              </a:rPr>
              <a:t>在其中选择一个或若干个</a:t>
            </a:r>
            <a:r>
              <a:rPr lang="en-US" altLang="zh-CN" sz="1800" dirty="0">
                <a:latin typeface="华文黑体"/>
                <a:ea typeface="华文黑体"/>
              </a:rPr>
              <a:t>,</a:t>
            </a:r>
            <a:r>
              <a:rPr lang="zh-CN" altLang="en-US" sz="1800" dirty="0">
                <a:latin typeface="华文黑体"/>
                <a:ea typeface="华文黑体"/>
              </a:rPr>
              <a:t>然后针对每个细分市场</a:t>
            </a:r>
            <a:r>
              <a:rPr lang="en-US" altLang="zh-CN" sz="1800" dirty="0">
                <a:latin typeface="华文黑体"/>
                <a:ea typeface="华文黑体"/>
              </a:rPr>
              <a:t>,</a:t>
            </a:r>
            <a:r>
              <a:rPr lang="zh-CN" altLang="en-US" sz="1800" dirty="0">
                <a:latin typeface="华文黑体"/>
                <a:ea typeface="华文黑体"/>
              </a:rPr>
              <a:t>开发适销对路的产品并制订市场营销组合</a:t>
            </a:r>
            <a:r>
              <a:rPr lang="en-US" altLang="zh-CN" sz="18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972047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06398" y="527308"/>
            <a:ext cx="8534401" cy="3847207"/>
          </a:xfrm>
          <a:prstGeom prst="rect">
            <a:avLst/>
          </a:prstGeom>
          <a:noFill/>
        </p:spPr>
        <p:txBody>
          <a:bodyPr wrap="square" rtlCol="0">
            <a:spAutoFit/>
          </a:bodyPr>
          <a:lstStyle/>
          <a:p>
            <a:r>
              <a:rPr lang="zh-CN" altLang="en-US" sz="2400" dirty="0">
                <a:latin typeface="华文黑体"/>
                <a:ea typeface="华文黑体"/>
              </a:rPr>
              <a:t>三、微观市场营销</a:t>
            </a:r>
          </a:p>
          <a:p>
            <a:pPr indent="627063"/>
            <a:r>
              <a:rPr lang="en-US" altLang="zh-CN" sz="2000" dirty="0" smtClean="0">
                <a:latin typeface="华文黑体"/>
                <a:ea typeface="华文黑体"/>
              </a:rPr>
              <a:t>20</a:t>
            </a:r>
            <a:r>
              <a:rPr lang="zh-CN" altLang="en-US" sz="2000" dirty="0" smtClean="0">
                <a:latin typeface="华文黑体"/>
                <a:ea typeface="华文黑体"/>
              </a:rPr>
              <a:t>世纪</a:t>
            </a:r>
            <a:r>
              <a:rPr lang="zh-CN" altLang="en-US" sz="2000" dirty="0">
                <a:latin typeface="华文黑体"/>
                <a:ea typeface="华文黑体"/>
              </a:rPr>
              <a:t>的绝大部分时期</a:t>
            </a:r>
            <a:r>
              <a:rPr lang="en-US" altLang="zh-CN" sz="2000" dirty="0">
                <a:latin typeface="华文黑体"/>
                <a:ea typeface="华文黑体"/>
              </a:rPr>
              <a:t>,</a:t>
            </a:r>
            <a:r>
              <a:rPr lang="zh-CN" altLang="en-US" sz="2000" dirty="0">
                <a:latin typeface="华文黑体"/>
                <a:ea typeface="华文黑体"/>
              </a:rPr>
              <a:t>大型消费品企业始终采用大市场营销战略</a:t>
            </a:r>
            <a:r>
              <a:rPr lang="en-US" altLang="zh-CN" sz="2000" dirty="0">
                <a:latin typeface="华文黑体"/>
                <a:ea typeface="华文黑体"/>
              </a:rPr>
              <a:t>,</a:t>
            </a:r>
            <a:r>
              <a:rPr lang="zh-CN" altLang="en-US" sz="2000" dirty="0">
                <a:latin typeface="华文黑体"/>
                <a:ea typeface="华文黑体"/>
              </a:rPr>
              <a:t>即对同一种产</a:t>
            </a:r>
            <a:r>
              <a:rPr lang="zh-CN" altLang="en-US" sz="2000" dirty="0" smtClean="0">
                <a:latin typeface="华文黑体"/>
                <a:ea typeface="华文黑体"/>
              </a:rPr>
              <a:t>品用同一种方式进</a:t>
            </a:r>
            <a:r>
              <a:rPr lang="zh-CN" altLang="en-US" sz="2000" dirty="0">
                <a:latin typeface="华文黑体"/>
                <a:ea typeface="华文黑体"/>
              </a:rPr>
              <a:t>行市场营销并卖给所有的消费者</a:t>
            </a:r>
            <a:r>
              <a:rPr lang="en-US" altLang="zh-CN" sz="2000" dirty="0">
                <a:latin typeface="华文黑体"/>
                <a:ea typeface="华文黑体"/>
              </a:rPr>
              <a:t>.</a:t>
            </a:r>
            <a:r>
              <a:rPr lang="zh-CN" altLang="en-US" sz="2000" dirty="0" smtClean="0">
                <a:latin typeface="华文黑体"/>
                <a:ea typeface="华文黑体"/>
              </a:rPr>
              <a:t>进入</a:t>
            </a:r>
            <a:r>
              <a:rPr lang="en-US" altLang="zh-CN" sz="2000" dirty="0" smtClean="0">
                <a:latin typeface="华文黑体"/>
                <a:ea typeface="华文黑体"/>
              </a:rPr>
              <a:t>21</a:t>
            </a:r>
            <a:r>
              <a:rPr lang="zh-CN" altLang="en-US" sz="2000" dirty="0" smtClean="0">
                <a:latin typeface="华文黑体"/>
                <a:ea typeface="华文黑体"/>
              </a:rPr>
              <a:t>世纪以</a:t>
            </a:r>
            <a:r>
              <a:rPr lang="zh-CN" altLang="en-US" sz="2000" dirty="0">
                <a:latin typeface="华文黑体"/>
                <a:ea typeface="华文黑体"/>
              </a:rPr>
              <a:t>后</a:t>
            </a:r>
            <a:r>
              <a:rPr lang="en-US" altLang="zh-CN" sz="2000" dirty="0">
                <a:latin typeface="华文黑体"/>
                <a:ea typeface="华文黑体"/>
              </a:rPr>
              <a:t>,</a:t>
            </a:r>
            <a:r>
              <a:rPr lang="zh-CN" altLang="en-US" sz="2000" dirty="0">
                <a:latin typeface="华文黑体"/>
                <a:ea typeface="华文黑体"/>
              </a:rPr>
              <a:t>随着信息技术和互联网</a:t>
            </a:r>
            <a:r>
              <a:rPr lang="zh-CN" altLang="en-US" sz="2000" dirty="0" smtClean="0">
                <a:latin typeface="华文黑体"/>
                <a:ea typeface="华文黑体"/>
              </a:rPr>
              <a:t>的发展</a:t>
            </a:r>
            <a:r>
              <a:rPr lang="en-US" altLang="zh-CN" sz="2000" dirty="0">
                <a:latin typeface="华文黑体"/>
                <a:ea typeface="华文黑体"/>
              </a:rPr>
              <a:t>,</a:t>
            </a:r>
            <a:r>
              <a:rPr lang="zh-CN" altLang="en-US" sz="2000" dirty="0">
                <a:latin typeface="华文黑体"/>
                <a:ea typeface="华文黑体"/>
              </a:rPr>
              <a:t>越来越多的企业现正采用一种新的办法</a:t>
            </a:r>
            <a:r>
              <a:rPr lang="en-US" altLang="zh-CN" sz="2000" dirty="0">
                <a:latin typeface="华文黑体"/>
                <a:ea typeface="华文黑体"/>
              </a:rPr>
              <a:t>,</a:t>
            </a:r>
            <a:r>
              <a:rPr lang="zh-CN" altLang="en-US" sz="2000" dirty="0">
                <a:latin typeface="华文黑体"/>
                <a:ea typeface="华文黑体"/>
              </a:rPr>
              <a:t>即微观市场营销</a:t>
            </a:r>
            <a:r>
              <a:rPr lang="en-US" altLang="zh-CN" sz="2000" dirty="0">
                <a:latin typeface="华文黑体"/>
                <a:ea typeface="华文黑体"/>
              </a:rPr>
              <a:t>.</a:t>
            </a:r>
            <a:r>
              <a:rPr lang="zh-CN" altLang="en-US" sz="2000" dirty="0">
                <a:latin typeface="华文黑体"/>
                <a:ea typeface="华文黑体"/>
              </a:rPr>
              <a:t>这些企业使</a:t>
            </a:r>
            <a:r>
              <a:rPr lang="zh-CN" altLang="en-US" sz="2000" dirty="0" smtClean="0">
                <a:latin typeface="华文黑体"/>
                <a:ea typeface="华文黑体"/>
              </a:rPr>
              <a:t>自己的产品和营销方</a:t>
            </a:r>
            <a:r>
              <a:rPr lang="zh-CN" altLang="en-US" sz="2000" dirty="0">
                <a:latin typeface="华文黑体"/>
                <a:ea typeface="华文黑体"/>
              </a:rPr>
              <a:t>案与地理、人口、心理和行为因素相适应</a:t>
            </a:r>
            <a:r>
              <a:rPr lang="en-US" altLang="zh-CN" sz="2000" dirty="0">
                <a:latin typeface="华文黑体"/>
                <a:ea typeface="华文黑体"/>
              </a:rPr>
              <a:t>,</a:t>
            </a:r>
            <a:r>
              <a:rPr lang="zh-CN" altLang="en-US" sz="2000" dirty="0">
                <a:latin typeface="华文黑体"/>
                <a:ea typeface="华文黑体"/>
              </a:rPr>
              <a:t>取代了原先的标准化营销模式</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微观市场的形成原因</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大市场分裂为小市场</a:t>
            </a:r>
            <a:r>
              <a:rPr lang="en-US" altLang="zh-CN" sz="2000" dirty="0">
                <a:latin typeface="华文黑体"/>
                <a:ea typeface="华文黑体"/>
              </a:rPr>
              <a:t>.</a:t>
            </a:r>
            <a:r>
              <a:rPr lang="zh-CN" altLang="en-US" sz="2000" dirty="0">
                <a:latin typeface="华文黑体"/>
                <a:ea typeface="华文黑体"/>
              </a:rPr>
              <a:t>一种产品随着它的成长成熟</a:t>
            </a:r>
            <a:r>
              <a:rPr lang="en-US" altLang="zh-CN" sz="2000" dirty="0">
                <a:latin typeface="华文黑体"/>
                <a:ea typeface="华文黑体"/>
              </a:rPr>
              <a:t>,</a:t>
            </a:r>
            <a:r>
              <a:rPr lang="zh-CN" altLang="en-US" sz="2000" dirty="0">
                <a:latin typeface="华文黑体"/>
                <a:ea typeface="华文黑体"/>
              </a:rPr>
              <a:t>消费者的需</a:t>
            </a:r>
            <a:r>
              <a:rPr lang="zh-CN" altLang="en-US" sz="2000" dirty="0" smtClean="0">
                <a:latin typeface="华文黑体"/>
                <a:ea typeface="华文黑体"/>
              </a:rPr>
              <a:t>求会</a:t>
            </a:r>
            <a:endParaRPr lang="en-US" altLang="zh-CN" sz="2000" dirty="0" smtClean="0">
              <a:latin typeface="华文黑体"/>
              <a:ea typeface="华文黑体"/>
            </a:endParaRPr>
          </a:p>
          <a:p>
            <a:pPr indent="627063"/>
            <a:r>
              <a:rPr lang="zh-CN" altLang="en-US" sz="2000" dirty="0" smtClean="0">
                <a:latin typeface="华文黑体"/>
                <a:ea typeface="华文黑体"/>
              </a:rPr>
              <a:t>逐渐</a:t>
            </a:r>
            <a:r>
              <a:rPr lang="zh-CN" altLang="en-US" sz="2000" dirty="0">
                <a:latin typeface="华文黑体"/>
                <a:ea typeface="华文黑体"/>
              </a:rPr>
              <a:t>分化</a:t>
            </a:r>
            <a:r>
              <a:rPr lang="en-US" altLang="zh-CN" sz="2000" dirty="0">
                <a:latin typeface="华文黑体"/>
                <a:ea typeface="华文黑体"/>
              </a:rPr>
              <a:t>,</a:t>
            </a:r>
            <a:r>
              <a:rPr lang="zh-CN" altLang="en-US" sz="2000" dirty="0" smtClean="0">
                <a:latin typeface="华文黑体"/>
                <a:ea typeface="华文黑体"/>
              </a:rPr>
              <a:t>市场越分越细</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信息和市场调研技术的发展</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零售店的发展</a:t>
            </a:r>
            <a:r>
              <a:rPr lang="en-US" altLang="zh-CN" sz="2000" dirty="0">
                <a:latin typeface="华文黑体"/>
                <a:ea typeface="华文黑体"/>
              </a:rPr>
              <a:t>.</a:t>
            </a:r>
            <a:r>
              <a:rPr lang="zh-CN" altLang="en-US" sz="2000" dirty="0">
                <a:latin typeface="华文黑体"/>
                <a:ea typeface="华文黑体"/>
              </a:rPr>
              <a:t>一般情况下</a:t>
            </a:r>
            <a:r>
              <a:rPr lang="en-US" altLang="zh-CN" sz="2000" dirty="0">
                <a:latin typeface="华文黑体"/>
                <a:ea typeface="华文黑体"/>
              </a:rPr>
              <a:t>,</a:t>
            </a:r>
            <a:r>
              <a:rPr lang="zh-CN" altLang="en-US" sz="2000" dirty="0" smtClean="0">
                <a:latin typeface="华文黑体"/>
                <a:ea typeface="华文黑体"/>
              </a:rPr>
              <a:t>零售商偏向于针对本城或邻近地区消费</a:t>
            </a:r>
            <a:endParaRPr lang="en-US" altLang="zh-CN" sz="2000" dirty="0" smtClean="0">
              <a:latin typeface="华文黑体"/>
              <a:ea typeface="华文黑体"/>
            </a:endParaRPr>
          </a:p>
          <a:p>
            <a:pPr indent="627063"/>
            <a:r>
              <a:rPr lang="zh-CN" altLang="en-US" sz="2000" dirty="0" smtClean="0">
                <a:latin typeface="华文黑体"/>
                <a:ea typeface="华文黑体"/>
              </a:rPr>
              <a:t>者的当地化促销活动</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1778739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06398" y="527308"/>
            <a:ext cx="8534401" cy="4770537"/>
          </a:xfrm>
          <a:prstGeom prst="rect">
            <a:avLst/>
          </a:prstGeom>
          <a:noFill/>
        </p:spPr>
        <p:txBody>
          <a:bodyPr wrap="square" rtlCol="0">
            <a:spAutoFit/>
          </a:bodyPr>
          <a:lstStyle/>
          <a:p>
            <a:r>
              <a:rPr lang="zh-CN" altLang="en-US" sz="2400" dirty="0">
                <a:latin typeface="华文黑体"/>
                <a:ea typeface="华文黑体"/>
              </a:rPr>
              <a:t>三、微观市场营销</a:t>
            </a:r>
          </a:p>
          <a:p>
            <a:pPr indent="627063"/>
            <a:r>
              <a:rPr lang="en-US" altLang="zh-CN" sz="2000" dirty="0" smtClean="0">
                <a:latin typeface="华文黑体"/>
                <a:ea typeface="华文黑体"/>
              </a:rPr>
              <a:t>20</a:t>
            </a:r>
            <a:r>
              <a:rPr lang="zh-CN" altLang="en-US" sz="2000" dirty="0" smtClean="0">
                <a:latin typeface="华文黑体"/>
                <a:ea typeface="华文黑体"/>
              </a:rPr>
              <a:t>世纪</a:t>
            </a:r>
            <a:r>
              <a:rPr lang="zh-CN" altLang="en-US" sz="2000" dirty="0">
                <a:latin typeface="华文黑体"/>
                <a:ea typeface="华文黑体"/>
              </a:rPr>
              <a:t>的绝大部分时期</a:t>
            </a:r>
            <a:r>
              <a:rPr lang="en-US" altLang="zh-CN" sz="2000" dirty="0">
                <a:latin typeface="华文黑体"/>
                <a:ea typeface="华文黑体"/>
              </a:rPr>
              <a:t>,</a:t>
            </a:r>
            <a:r>
              <a:rPr lang="zh-CN" altLang="en-US" sz="2000" dirty="0">
                <a:latin typeface="华文黑体"/>
                <a:ea typeface="华文黑体"/>
              </a:rPr>
              <a:t>大型消费品企业始终采用大市场营销战略</a:t>
            </a:r>
            <a:r>
              <a:rPr lang="en-US" altLang="zh-CN" sz="2000" dirty="0">
                <a:latin typeface="华文黑体"/>
                <a:ea typeface="华文黑体"/>
              </a:rPr>
              <a:t>,</a:t>
            </a:r>
            <a:r>
              <a:rPr lang="zh-CN" altLang="en-US" sz="2000" dirty="0">
                <a:latin typeface="华文黑体"/>
                <a:ea typeface="华文黑体"/>
              </a:rPr>
              <a:t>即对同一种产</a:t>
            </a:r>
            <a:r>
              <a:rPr lang="zh-CN" altLang="en-US" sz="2000" dirty="0" smtClean="0">
                <a:latin typeface="华文黑体"/>
                <a:ea typeface="华文黑体"/>
              </a:rPr>
              <a:t>品用同一种方式进</a:t>
            </a:r>
            <a:r>
              <a:rPr lang="zh-CN" altLang="en-US" sz="2000" dirty="0">
                <a:latin typeface="华文黑体"/>
                <a:ea typeface="华文黑体"/>
              </a:rPr>
              <a:t>行市场营销并卖给所有的消费者</a:t>
            </a:r>
            <a:r>
              <a:rPr lang="en-US" altLang="zh-CN" sz="2000" dirty="0">
                <a:latin typeface="华文黑体"/>
                <a:ea typeface="华文黑体"/>
              </a:rPr>
              <a:t>.</a:t>
            </a:r>
            <a:r>
              <a:rPr lang="zh-CN" altLang="en-US" sz="2000" dirty="0" smtClean="0">
                <a:latin typeface="华文黑体"/>
                <a:ea typeface="华文黑体"/>
              </a:rPr>
              <a:t>进入</a:t>
            </a:r>
            <a:r>
              <a:rPr lang="en-US" altLang="zh-CN" sz="2000" dirty="0" smtClean="0">
                <a:latin typeface="华文黑体"/>
                <a:ea typeface="华文黑体"/>
              </a:rPr>
              <a:t>21</a:t>
            </a:r>
            <a:r>
              <a:rPr lang="zh-CN" altLang="en-US" sz="2000" dirty="0" smtClean="0">
                <a:latin typeface="华文黑体"/>
                <a:ea typeface="华文黑体"/>
              </a:rPr>
              <a:t>世纪以</a:t>
            </a:r>
            <a:r>
              <a:rPr lang="zh-CN" altLang="en-US" sz="2000" dirty="0">
                <a:latin typeface="华文黑体"/>
                <a:ea typeface="华文黑体"/>
              </a:rPr>
              <a:t>后</a:t>
            </a:r>
            <a:r>
              <a:rPr lang="en-US" altLang="zh-CN" sz="2000" dirty="0">
                <a:latin typeface="华文黑体"/>
                <a:ea typeface="华文黑体"/>
              </a:rPr>
              <a:t>,</a:t>
            </a:r>
            <a:r>
              <a:rPr lang="zh-CN" altLang="en-US" sz="2000" dirty="0">
                <a:latin typeface="华文黑体"/>
                <a:ea typeface="华文黑体"/>
              </a:rPr>
              <a:t>随着信息技术和互联网</a:t>
            </a:r>
            <a:r>
              <a:rPr lang="zh-CN" altLang="en-US" sz="2000" dirty="0" smtClean="0">
                <a:latin typeface="华文黑体"/>
                <a:ea typeface="华文黑体"/>
              </a:rPr>
              <a:t>的发展</a:t>
            </a:r>
            <a:r>
              <a:rPr lang="en-US" altLang="zh-CN" sz="2000" dirty="0">
                <a:latin typeface="华文黑体"/>
                <a:ea typeface="华文黑体"/>
              </a:rPr>
              <a:t>,</a:t>
            </a:r>
            <a:r>
              <a:rPr lang="zh-CN" altLang="en-US" sz="2000" dirty="0">
                <a:latin typeface="华文黑体"/>
                <a:ea typeface="华文黑体"/>
              </a:rPr>
              <a:t>越来越多的企业现正采用一种新的办法</a:t>
            </a:r>
            <a:r>
              <a:rPr lang="en-US" altLang="zh-CN" sz="2000" dirty="0">
                <a:latin typeface="华文黑体"/>
                <a:ea typeface="华文黑体"/>
              </a:rPr>
              <a:t>,</a:t>
            </a:r>
            <a:r>
              <a:rPr lang="zh-CN" altLang="en-US" sz="2000" dirty="0">
                <a:latin typeface="华文黑体"/>
                <a:ea typeface="华文黑体"/>
              </a:rPr>
              <a:t>即微观市场营销</a:t>
            </a:r>
            <a:r>
              <a:rPr lang="en-US" altLang="zh-CN" sz="2000" dirty="0">
                <a:latin typeface="华文黑体"/>
                <a:ea typeface="华文黑体"/>
              </a:rPr>
              <a:t>.</a:t>
            </a:r>
            <a:r>
              <a:rPr lang="zh-CN" altLang="en-US" sz="2000" dirty="0">
                <a:latin typeface="华文黑体"/>
                <a:ea typeface="华文黑体"/>
              </a:rPr>
              <a:t>这些企业使</a:t>
            </a:r>
            <a:r>
              <a:rPr lang="zh-CN" altLang="en-US" sz="2000" dirty="0" smtClean="0">
                <a:latin typeface="华文黑体"/>
                <a:ea typeface="华文黑体"/>
              </a:rPr>
              <a:t>自己的产品和营销方</a:t>
            </a:r>
            <a:r>
              <a:rPr lang="zh-CN" altLang="en-US" sz="2000" dirty="0">
                <a:latin typeface="华文黑体"/>
                <a:ea typeface="华文黑体"/>
              </a:rPr>
              <a:t>案与地理、人口、心理和行为因素相适应</a:t>
            </a:r>
            <a:r>
              <a:rPr lang="en-US" altLang="zh-CN" sz="2000" dirty="0">
                <a:latin typeface="华文黑体"/>
                <a:ea typeface="华文黑体"/>
              </a:rPr>
              <a:t>,</a:t>
            </a:r>
            <a:r>
              <a:rPr lang="zh-CN" altLang="en-US" sz="2000" dirty="0">
                <a:latin typeface="华文黑体"/>
                <a:ea typeface="华文黑体"/>
              </a:rPr>
              <a:t>取代了原先的标准化营销模式</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大规模定制</a:t>
            </a:r>
          </a:p>
          <a:p>
            <a:pPr indent="627063"/>
            <a:r>
              <a:rPr lang="zh-CN" altLang="en-US" sz="2000" dirty="0">
                <a:latin typeface="华文黑体"/>
                <a:ea typeface="华文黑体"/>
              </a:rPr>
              <a:t>微观市场营销的极端形式称为大规模定制</a:t>
            </a:r>
            <a:r>
              <a:rPr lang="en-US" altLang="zh-CN" sz="2000" dirty="0">
                <a:latin typeface="华文黑体"/>
                <a:ea typeface="华文黑体"/>
              </a:rPr>
              <a:t>.</a:t>
            </a:r>
            <a:r>
              <a:rPr lang="zh-CN" altLang="en-US" sz="2000" dirty="0">
                <a:latin typeface="华文黑体"/>
                <a:ea typeface="华文黑体"/>
              </a:rPr>
              <a:t>传统的手工业化是小规模的定制</a:t>
            </a:r>
            <a:r>
              <a:rPr lang="en-US" altLang="zh-CN" sz="2000" dirty="0">
                <a:latin typeface="华文黑体"/>
                <a:ea typeface="华文黑体"/>
              </a:rPr>
              <a:t>,</a:t>
            </a:r>
            <a:r>
              <a:rPr lang="zh-CN" altLang="en-US" sz="2000" dirty="0" smtClean="0">
                <a:latin typeface="华文黑体"/>
                <a:ea typeface="华文黑体"/>
              </a:rPr>
              <a:t>大规模定制</a:t>
            </a:r>
            <a:r>
              <a:rPr lang="zh-CN" altLang="en-US" sz="2000" dirty="0">
                <a:latin typeface="华文黑体"/>
                <a:ea typeface="华文黑体"/>
              </a:rPr>
              <a:t>是指在大规模生产的基础上</a:t>
            </a:r>
            <a:r>
              <a:rPr lang="en-US" altLang="zh-CN" sz="2000" dirty="0">
                <a:latin typeface="华文黑体"/>
                <a:ea typeface="华文黑体"/>
              </a:rPr>
              <a:t>,</a:t>
            </a:r>
            <a:r>
              <a:rPr lang="zh-CN" altLang="en-US" sz="2000" dirty="0">
                <a:latin typeface="华文黑体"/>
                <a:ea typeface="华文黑体"/>
              </a:rPr>
              <a:t>满足每个特殊顾客或购买组织的需要</a:t>
            </a:r>
            <a:r>
              <a:rPr lang="en-US" altLang="zh-CN" sz="2000" dirty="0">
                <a:latin typeface="华文黑体"/>
                <a:ea typeface="华文黑体"/>
              </a:rPr>
              <a:t>.</a:t>
            </a:r>
            <a:r>
              <a:rPr lang="zh-CN" altLang="en-US" sz="2000" dirty="0">
                <a:latin typeface="华文黑体"/>
                <a:ea typeface="华文黑体"/>
              </a:rPr>
              <a:t>现在</a:t>
            </a:r>
            <a:r>
              <a:rPr lang="en-US" altLang="zh-CN" sz="2000" dirty="0">
                <a:latin typeface="华文黑体"/>
                <a:ea typeface="华文黑体"/>
              </a:rPr>
              <a:t>,</a:t>
            </a:r>
            <a:r>
              <a:rPr lang="zh-CN" altLang="en-US" sz="2000" dirty="0">
                <a:latin typeface="华文黑体"/>
                <a:ea typeface="华文黑体"/>
              </a:rPr>
              <a:t>营销人员</a:t>
            </a:r>
            <a:r>
              <a:rPr lang="zh-CN" altLang="en-US" sz="2000" dirty="0" smtClean="0">
                <a:latin typeface="华文黑体"/>
                <a:ea typeface="华文黑体"/>
              </a:rPr>
              <a:t>正在实行一项</a:t>
            </a:r>
            <a:r>
              <a:rPr lang="zh-CN" altLang="en-US" sz="2000" dirty="0">
                <a:latin typeface="华文黑体"/>
                <a:ea typeface="华文黑体"/>
              </a:rPr>
              <a:t>新的制度</a:t>
            </a:r>
            <a:r>
              <a:rPr lang="en-US" altLang="zh-CN" sz="2000" dirty="0">
                <a:latin typeface="华文黑体"/>
                <a:ea typeface="华文黑体"/>
              </a:rPr>
              <a:t>,</a:t>
            </a:r>
            <a:r>
              <a:rPr lang="zh-CN" altLang="en-US" sz="2000" dirty="0">
                <a:latin typeface="华文黑体"/>
                <a:ea typeface="华文黑体"/>
              </a:rPr>
              <a:t>以期提供定制的产品和服务</a:t>
            </a:r>
            <a:r>
              <a:rPr lang="en-US" altLang="zh-CN" sz="2000" dirty="0" smtClean="0">
                <a:latin typeface="华文黑体"/>
                <a:ea typeface="华文黑体"/>
              </a:rPr>
              <a:t>.</a:t>
            </a:r>
          </a:p>
          <a:p>
            <a:pPr indent="627063"/>
            <a:r>
              <a:rPr lang="zh-CN" altLang="en-US" sz="2000" dirty="0" smtClean="0">
                <a:latin typeface="华文黑体"/>
                <a:ea typeface="华文黑体"/>
              </a:rPr>
              <a:t>大规模定制取决于以下几个因素</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消费者需求个性化</a:t>
            </a:r>
            <a:r>
              <a:rPr lang="en-US" altLang="zh-CN" sz="2000" dirty="0">
                <a:latin typeface="华文黑体"/>
                <a:ea typeface="华文黑体"/>
              </a:rPr>
              <a:t>,</a:t>
            </a:r>
            <a:r>
              <a:rPr lang="zh-CN" altLang="en-US" sz="2000" dirty="0">
                <a:latin typeface="华文黑体"/>
                <a:ea typeface="华文黑体"/>
              </a:rPr>
              <a:t>越来越细化</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技术条件有所支持</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互联网在某些方面可以提供满足不同顾客具体需求的条件</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厂商生产流程和销售流程要能够适应满足不同需求</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7826612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06398" y="527308"/>
            <a:ext cx="8534401" cy="2308324"/>
          </a:xfrm>
          <a:prstGeom prst="rect">
            <a:avLst/>
          </a:prstGeom>
          <a:noFill/>
        </p:spPr>
        <p:txBody>
          <a:bodyPr wrap="square" rtlCol="0">
            <a:spAutoFit/>
          </a:bodyPr>
          <a:lstStyle/>
          <a:p>
            <a:r>
              <a:rPr lang="zh-CN" altLang="en-US" sz="2400" dirty="0">
                <a:latin typeface="华文黑体"/>
                <a:ea typeface="华文黑体"/>
              </a:rPr>
              <a:t>四、目标市场营销的</a:t>
            </a:r>
            <a:r>
              <a:rPr lang="zh-CN" altLang="en-US" sz="2400" dirty="0" smtClean="0">
                <a:latin typeface="华文黑体"/>
                <a:ea typeface="华文黑体"/>
              </a:rPr>
              <a:t>基本步骤</a:t>
            </a:r>
            <a:endParaRPr lang="en-US" altLang="zh-CN" sz="2400" dirty="0" smtClean="0">
              <a:latin typeface="华文黑体"/>
              <a:ea typeface="华文黑体"/>
            </a:endParaRPr>
          </a:p>
          <a:p>
            <a:pPr indent="541338"/>
            <a:r>
              <a:rPr lang="zh-CN" altLang="en-US" sz="2000" dirty="0">
                <a:latin typeface="华文黑体"/>
                <a:ea typeface="华文黑体"/>
              </a:rPr>
              <a:t>目标市场营销中包括三个主要阶段</a:t>
            </a:r>
            <a:r>
              <a:rPr lang="en-US" altLang="zh-CN" sz="2000" dirty="0">
                <a:latin typeface="华文黑体"/>
                <a:ea typeface="华文黑体"/>
              </a:rPr>
              <a:t>.</a:t>
            </a:r>
            <a:r>
              <a:rPr lang="zh-CN" altLang="en-US" sz="2000" dirty="0">
                <a:latin typeface="华文黑体"/>
                <a:ea typeface="华文黑体"/>
              </a:rPr>
              <a:t>第一阶段是市场细分</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把</a:t>
            </a:r>
            <a:r>
              <a:rPr lang="zh-CN" altLang="en-US" sz="2000" dirty="0">
                <a:latin typeface="华文黑体"/>
                <a:ea typeface="华文黑体"/>
              </a:rPr>
              <a:t>市场分割为具有</a:t>
            </a:r>
            <a:r>
              <a:rPr lang="zh-CN" altLang="en-US" sz="2000" dirty="0" smtClean="0">
                <a:latin typeface="华文黑体"/>
                <a:ea typeface="华文黑体"/>
              </a:rPr>
              <a:t>不同需要</a:t>
            </a:r>
            <a:r>
              <a:rPr lang="zh-CN" altLang="en-US" sz="2000" dirty="0">
                <a:latin typeface="华文黑体"/>
                <a:ea typeface="华文黑体"/>
              </a:rPr>
              <a:t>、性格或行为的购买者群体</a:t>
            </a:r>
            <a:r>
              <a:rPr lang="en-US" altLang="zh-CN" sz="2000" dirty="0">
                <a:latin typeface="华文黑体"/>
                <a:ea typeface="华文黑体"/>
              </a:rPr>
              <a:t>,</a:t>
            </a:r>
            <a:r>
              <a:rPr lang="zh-CN" altLang="en-US" sz="2000" dirty="0">
                <a:latin typeface="华文黑体"/>
                <a:ea typeface="华文黑体"/>
              </a:rPr>
              <a:t>并针对每个购买者群体采取单独的产品或</a:t>
            </a:r>
            <a:r>
              <a:rPr lang="zh-CN" altLang="en-US" sz="2000" dirty="0" smtClean="0">
                <a:latin typeface="华文黑体"/>
                <a:ea typeface="华文黑体"/>
              </a:rPr>
              <a:t>市场营销组合战略</a:t>
            </a:r>
            <a:r>
              <a:rPr lang="en-US" altLang="zh-CN" sz="2000" dirty="0">
                <a:latin typeface="华文黑体"/>
                <a:ea typeface="华文黑体"/>
              </a:rPr>
              <a:t>.</a:t>
            </a:r>
            <a:r>
              <a:rPr lang="zh-CN" altLang="en-US" sz="2000" dirty="0">
                <a:latin typeface="华文黑体"/>
                <a:ea typeface="华文黑体"/>
              </a:rPr>
              <a:t>企业选择不同的方式细分市场和勾勒细分市场的轮廓</a:t>
            </a:r>
            <a:r>
              <a:rPr lang="en-US" altLang="zh-CN" sz="2000" dirty="0">
                <a:latin typeface="华文黑体"/>
                <a:ea typeface="华文黑体"/>
              </a:rPr>
              <a:t>.</a:t>
            </a:r>
            <a:r>
              <a:rPr lang="zh-CN" altLang="en-US" sz="2000" dirty="0">
                <a:latin typeface="华文黑体"/>
                <a:ea typeface="华文黑体"/>
              </a:rPr>
              <a:t>第二阶段是选择目标市场</a:t>
            </a:r>
            <a:r>
              <a:rPr lang="en-US" altLang="zh-CN" sz="2000" dirty="0">
                <a:latin typeface="华文黑体"/>
                <a:ea typeface="华文黑体"/>
              </a:rPr>
              <a:t>(</a:t>
            </a:r>
            <a:r>
              <a:rPr lang="zh-CN" altLang="en-US" sz="2000" dirty="0" smtClean="0">
                <a:latin typeface="华文黑体"/>
                <a:ea typeface="华文黑体"/>
              </a:rPr>
              <a:t>市场</a:t>
            </a:r>
            <a:r>
              <a:rPr lang="zh-CN" altLang="en-US" sz="2000" dirty="0">
                <a:latin typeface="华文黑体"/>
                <a:ea typeface="华文黑体"/>
              </a:rPr>
              <a:t>目标化</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估计每个细分</a:t>
            </a:r>
            <a:r>
              <a:rPr lang="zh-CN" altLang="en-US" sz="2000" dirty="0">
                <a:latin typeface="华文黑体"/>
                <a:ea typeface="华文黑体"/>
              </a:rPr>
              <a:t>市场的吸引程度</a:t>
            </a:r>
            <a:r>
              <a:rPr lang="en-US" altLang="zh-CN" sz="2000" dirty="0">
                <a:latin typeface="华文黑体"/>
                <a:ea typeface="华文黑体"/>
              </a:rPr>
              <a:t>,</a:t>
            </a:r>
            <a:r>
              <a:rPr lang="zh-CN" altLang="en-US" sz="2000" dirty="0">
                <a:latin typeface="华文黑体"/>
                <a:ea typeface="华文黑体"/>
              </a:rPr>
              <a:t>选择进入一个或若干个细分市场</a:t>
            </a:r>
            <a:r>
              <a:rPr lang="en-US" altLang="zh-CN" sz="2000" dirty="0">
                <a:latin typeface="华文黑体"/>
                <a:ea typeface="华文黑体"/>
              </a:rPr>
              <a:t>.</a:t>
            </a:r>
            <a:r>
              <a:rPr lang="zh-CN" altLang="en-US" sz="2000" dirty="0" smtClean="0">
                <a:latin typeface="华文黑体"/>
                <a:ea typeface="华文黑体"/>
              </a:rPr>
              <a:t>第三阶段是市场位</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对产品进行竞争</a:t>
            </a:r>
            <a:r>
              <a:rPr lang="zh-CN" altLang="en-US" sz="2000" dirty="0">
                <a:latin typeface="华文黑体"/>
                <a:ea typeface="华文黑体"/>
              </a:rPr>
              <a:t>性定位并制订详细的营销组合战略</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43044407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005403" cy="584776"/>
          </a:xfrm>
          <a:prstGeom prst="rect">
            <a:avLst/>
          </a:prstGeom>
        </p:spPr>
        <p:txBody>
          <a:bodyPr wrap="none">
            <a:spAutoFit/>
          </a:bodyPr>
          <a:lstStyle/>
          <a:p>
            <a:r>
              <a:rPr lang="zh-CN" altLang="en-US" sz="3200" dirty="0" smtClean="0">
                <a:solidFill>
                  <a:srgbClr val="17695D"/>
                </a:solidFill>
                <a:latin typeface="华文黑体"/>
                <a:ea typeface="华文黑体"/>
              </a:rPr>
              <a:t>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06398" y="527308"/>
            <a:ext cx="8534401" cy="1077218"/>
          </a:xfrm>
          <a:prstGeom prst="rect">
            <a:avLst/>
          </a:prstGeom>
          <a:noFill/>
        </p:spPr>
        <p:txBody>
          <a:bodyPr wrap="square" rtlCol="0">
            <a:spAutoFit/>
          </a:bodyPr>
          <a:lstStyle/>
          <a:p>
            <a:r>
              <a:rPr lang="zh-CN" altLang="en-US" sz="2400" dirty="0">
                <a:latin typeface="华文黑体"/>
                <a:ea typeface="华文黑体"/>
              </a:rPr>
              <a:t>四、目标市场营销的</a:t>
            </a:r>
            <a:r>
              <a:rPr lang="zh-CN" altLang="en-US" sz="2400" dirty="0" smtClean="0">
                <a:latin typeface="华文黑体"/>
                <a:ea typeface="华文黑体"/>
              </a:rPr>
              <a:t>基本步骤</a:t>
            </a:r>
            <a:endParaRPr lang="en-US" altLang="zh-CN" sz="2400" dirty="0" smtClean="0">
              <a:latin typeface="华文黑体"/>
              <a:ea typeface="华文黑体"/>
            </a:endParaRPr>
          </a:p>
          <a:p>
            <a:pPr indent="541338"/>
            <a:r>
              <a:rPr lang="en-US" altLang="zh-CN" sz="2000" dirty="0" smtClean="0">
                <a:latin typeface="华文黑体"/>
                <a:ea typeface="华文黑体"/>
              </a:rPr>
              <a:t>  </a:t>
            </a:r>
          </a:p>
          <a:p>
            <a:pPr indent="541338"/>
            <a:r>
              <a:rPr lang="en-US" altLang="zh-CN" sz="2000" dirty="0">
                <a:latin typeface="华文黑体"/>
                <a:ea typeface="华文黑体"/>
              </a:rPr>
              <a:t> </a:t>
            </a:r>
            <a:r>
              <a:rPr lang="zh-CN" altLang="en-US" sz="2000" dirty="0" smtClean="0">
                <a:latin typeface="华文黑体"/>
                <a:ea typeface="华文黑体"/>
              </a:rPr>
              <a:t>市场细分</a:t>
            </a:r>
            <a:r>
              <a:rPr lang="zh-CN" altLang="en-US" sz="2000" dirty="0">
                <a:latin typeface="华文黑体"/>
                <a:ea typeface="华文黑体"/>
              </a:rPr>
              <a:t>、目标化和</a:t>
            </a:r>
            <a:r>
              <a:rPr lang="zh-CN" altLang="en-US" sz="2000" dirty="0" smtClean="0">
                <a:latin typeface="华文黑体"/>
                <a:ea typeface="华文黑体"/>
              </a:rPr>
              <a:t>定位的步骤</a:t>
            </a:r>
            <a:endParaRPr lang="zh-CN" altLang="en-US" sz="2000" dirty="0">
              <a:latin typeface="华文黑体"/>
              <a:ea typeface="华文黑体"/>
            </a:endParaRPr>
          </a:p>
        </p:txBody>
      </p:sp>
      <p:pic>
        <p:nvPicPr>
          <p:cNvPr id="2" name="图片 1"/>
          <p:cNvPicPr>
            <a:picLocks noChangeAspect="1"/>
          </p:cNvPicPr>
          <p:nvPr/>
        </p:nvPicPr>
        <p:blipFill>
          <a:blip r:embed="rId4"/>
          <a:stretch>
            <a:fillRect/>
          </a:stretch>
        </p:blipFill>
        <p:spPr>
          <a:xfrm>
            <a:off x="1167187" y="1727200"/>
            <a:ext cx="7197879" cy="3006204"/>
          </a:xfrm>
          <a:prstGeom prst="rect">
            <a:avLst/>
          </a:prstGeom>
        </p:spPr>
      </p:pic>
    </p:spTree>
    <p:extLst>
      <p:ext uri="{BB962C8B-B14F-4D97-AF65-F5344CB8AC3E}">
        <p14:creationId xmlns:p14="http://schemas.microsoft.com/office/powerpoint/2010/main" val="26645263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9397</TotalTime>
  <Words>4896</Words>
  <Application>Microsoft Office PowerPoint</Application>
  <PresentationFormat>自定义</PresentationFormat>
  <Paragraphs>329</Paragraphs>
  <Slides>42</Slides>
  <Notes>42</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390</cp:revision>
  <dcterms:created xsi:type="dcterms:W3CDTF">2016-08-16T02:01:00Z</dcterms:created>
  <dcterms:modified xsi:type="dcterms:W3CDTF">2017-12-29T01:20:38Z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