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31"/>
  </p:notesMasterIdLst>
  <p:handoutMasterIdLst>
    <p:handoutMasterId r:id="rId32"/>
  </p:handoutMasterIdLst>
  <p:sldIdLst>
    <p:sldId id="256" r:id="rId2"/>
    <p:sldId id="312" r:id="rId3"/>
    <p:sldId id="270" r:id="rId4"/>
    <p:sldId id="310" r:id="rId5"/>
    <p:sldId id="314" r:id="rId6"/>
    <p:sldId id="315" r:id="rId7"/>
    <p:sldId id="275" r:id="rId8"/>
    <p:sldId id="313" r:id="rId9"/>
    <p:sldId id="317" r:id="rId10"/>
    <p:sldId id="316" r:id="rId11"/>
    <p:sldId id="318" r:id="rId12"/>
    <p:sldId id="280" r:id="rId13"/>
    <p:sldId id="319" r:id="rId14"/>
    <p:sldId id="320" r:id="rId15"/>
    <p:sldId id="321" r:id="rId16"/>
    <p:sldId id="323" r:id="rId17"/>
    <p:sldId id="322" r:id="rId18"/>
    <p:sldId id="324" r:id="rId19"/>
    <p:sldId id="326" r:id="rId20"/>
    <p:sldId id="325" r:id="rId21"/>
    <p:sldId id="327" r:id="rId22"/>
    <p:sldId id="328" r:id="rId23"/>
    <p:sldId id="329" r:id="rId24"/>
    <p:sldId id="330" r:id="rId25"/>
    <p:sldId id="331" r:id="rId26"/>
    <p:sldId id="332" r:id="rId27"/>
    <p:sldId id="333" r:id="rId28"/>
    <p:sldId id="334" r:id="rId29"/>
    <p:sldId id="285" r:id="rId30"/>
  </p:sldIdLst>
  <p:sldSz cx="9144000" cy="5359400"/>
  <p:notesSz cx="6858000" cy="9144000"/>
  <p:defaultTextStyle>
    <a:defPPr>
      <a:defRPr lang="zh-CN"/>
    </a:defPPr>
    <a:lvl1pPr marL="0" algn="l" defTabSz="695960" rtl="0" eaLnBrk="1" latinLnBrk="0" hangingPunct="1">
      <a:defRPr sz="1370" kern="1200">
        <a:solidFill>
          <a:schemeClr val="tx1"/>
        </a:solidFill>
        <a:latin typeface="+mn-lt"/>
        <a:ea typeface="+mn-ea"/>
        <a:cs typeface="+mn-cs"/>
      </a:defRPr>
    </a:lvl1pPr>
    <a:lvl2pPr marL="347980" algn="l" defTabSz="695960" rtl="0" eaLnBrk="1" latinLnBrk="0" hangingPunct="1">
      <a:defRPr sz="1370" kern="1200">
        <a:solidFill>
          <a:schemeClr val="tx1"/>
        </a:solidFill>
        <a:latin typeface="+mn-lt"/>
        <a:ea typeface="+mn-ea"/>
        <a:cs typeface="+mn-cs"/>
      </a:defRPr>
    </a:lvl2pPr>
    <a:lvl3pPr marL="695960" algn="l" defTabSz="695960" rtl="0" eaLnBrk="1" latinLnBrk="0" hangingPunct="1">
      <a:defRPr sz="1370" kern="1200">
        <a:solidFill>
          <a:schemeClr val="tx1"/>
        </a:solidFill>
        <a:latin typeface="+mn-lt"/>
        <a:ea typeface="+mn-ea"/>
        <a:cs typeface="+mn-cs"/>
      </a:defRPr>
    </a:lvl3pPr>
    <a:lvl4pPr marL="1043940" algn="l" defTabSz="695960" rtl="0" eaLnBrk="1" latinLnBrk="0" hangingPunct="1">
      <a:defRPr sz="1370" kern="1200">
        <a:solidFill>
          <a:schemeClr val="tx1"/>
        </a:solidFill>
        <a:latin typeface="+mn-lt"/>
        <a:ea typeface="+mn-ea"/>
        <a:cs typeface="+mn-cs"/>
      </a:defRPr>
    </a:lvl4pPr>
    <a:lvl5pPr marL="1392555" algn="l" defTabSz="695960" rtl="0" eaLnBrk="1" latinLnBrk="0" hangingPunct="1">
      <a:defRPr sz="1370" kern="1200">
        <a:solidFill>
          <a:schemeClr val="tx1"/>
        </a:solidFill>
        <a:latin typeface="+mn-lt"/>
        <a:ea typeface="+mn-ea"/>
        <a:cs typeface="+mn-cs"/>
      </a:defRPr>
    </a:lvl5pPr>
    <a:lvl6pPr marL="1740535" algn="l" defTabSz="695960" rtl="0" eaLnBrk="1" latinLnBrk="0" hangingPunct="1">
      <a:defRPr sz="1370" kern="1200">
        <a:solidFill>
          <a:schemeClr val="tx1"/>
        </a:solidFill>
        <a:latin typeface="+mn-lt"/>
        <a:ea typeface="+mn-ea"/>
        <a:cs typeface="+mn-cs"/>
      </a:defRPr>
    </a:lvl6pPr>
    <a:lvl7pPr marL="2088515" algn="l" defTabSz="695960" rtl="0" eaLnBrk="1" latinLnBrk="0" hangingPunct="1">
      <a:defRPr sz="1370" kern="1200">
        <a:solidFill>
          <a:schemeClr val="tx1"/>
        </a:solidFill>
        <a:latin typeface="+mn-lt"/>
        <a:ea typeface="+mn-ea"/>
        <a:cs typeface="+mn-cs"/>
      </a:defRPr>
    </a:lvl7pPr>
    <a:lvl8pPr marL="2436495" algn="l" defTabSz="695960" rtl="0" eaLnBrk="1" latinLnBrk="0" hangingPunct="1">
      <a:defRPr sz="1370" kern="1200">
        <a:solidFill>
          <a:schemeClr val="tx1"/>
        </a:solidFill>
        <a:latin typeface="+mn-lt"/>
        <a:ea typeface="+mn-ea"/>
        <a:cs typeface="+mn-cs"/>
      </a:defRPr>
    </a:lvl8pPr>
    <a:lvl9pPr marL="2784475" algn="l" defTabSz="695960" rtl="0" eaLnBrk="1" latinLnBrk="0" hangingPunct="1">
      <a:defRPr sz="137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7695D"/>
    <a:srgbClr val="45C1A4"/>
    <a:srgbClr val="B9D51F"/>
    <a:srgbClr val="0E7FB7"/>
    <a:srgbClr val="69B698"/>
    <a:srgbClr val="8E980F"/>
    <a:srgbClr val="EB3E0D"/>
    <a:srgbClr val="FBB81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8003" autoAdjust="0"/>
    <p:restoredTop sz="94660"/>
  </p:normalViewPr>
  <p:slideViewPr>
    <p:cSldViewPr snapToGrid="0" showGuides="1">
      <p:cViewPr>
        <p:scale>
          <a:sx n="90" d="100"/>
          <a:sy n="90" d="100"/>
        </p:scale>
        <p:origin x="-900" y="-396"/>
      </p:cViewPr>
      <p:guideLst>
        <p:guide orient="horz" pos="1688"/>
        <p:guide orient="horz" pos="441"/>
        <p:guide orient="horz" pos="10"/>
        <p:guide pos="295"/>
        <p:guide pos="2925"/>
      </p:guideLst>
    </p:cSldViewPr>
  </p:slideViewPr>
  <p:notesTextViewPr>
    <p:cViewPr>
      <p:scale>
        <a:sx n="1" d="1"/>
        <a:sy n="1" d="1"/>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F9B84EA-7D68-4D60-9CB1-D50884785D1C}" type="datetimeFigureOut">
              <a:rPr lang="zh-CN" altLang="en-US" smtClean="0"/>
              <a:t>2017/12/29/Friday</a:t>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D4E0FC9-F1F8-4FAE-9988-3BA365CFD46F}" type="slidenum">
              <a:rPr lang="zh-CN" altLang="en-US" smtClean="0"/>
              <a:t>‹#›</a:t>
            </a:fld>
            <a:endParaRPr lang="zh-CN" altLang="en-US"/>
          </a:p>
        </p:txBody>
      </p:sp>
    </p:spTree>
    <p:extLst>
      <p:ext uri="{BB962C8B-B14F-4D97-AF65-F5344CB8AC3E}">
        <p14:creationId xmlns:p14="http://schemas.microsoft.com/office/powerpoint/2010/main" val="210038500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0EBD8FD-FC08-4F55-BE5F-954596004FE4}" type="datetimeFigureOut">
              <a:rPr lang="zh-CN" altLang="en-US" smtClean="0"/>
              <a:t>2017/12/29/Friday</a:t>
            </a:fld>
            <a:endParaRPr lang="zh-CN" altLang="en-US"/>
          </a:p>
        </p:txBody>
      </p:sp>
      <p:sp>
        <p:nvSpPr>
          <p:cNvPr id="4" name="幻灯片图像占位符 3"/>
          <p:cNvSpPr>
            <a:spLocks noGrp="1" noRot="1" noChangeAspect="1"/>
          </p:cNvSpPr>
          <p:nvPr>
            <p:ph type="sldImg" idx="2"/>
          </p:nvPr>
        </p:nvSpPr>
        <p:spPr>
          <a:xfrm>
            <a:off x="796925" y="1143000"/>
            <a:ext cx="526415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960E1FC-D544-47FC-A641-E97D5C5D6108}" type="slidenum">
              <a:rPr lang="zh-CN" altLang="en-US" smtClean="0"/>
              <a:t>‹#›</a:t>
            </a:fld>
            <a:endParaRPr lang="zh-CN" altLang="en-US"/>
          </a:p>
        </p:txBody>
      </p:sp>
    </p:spTree>
    <p:extLst>
      <p:ext uri="{BB962C8B-B14F-4D97-AF65-F5344CB8AC3E}">
        <p14:creationId xmlns:p14="http://schemas.microsoft.com/office/powerpoint/2010/main" val="2869158228"/>
      </p:ext>
    </p:extLst>
  </p:cSld>
  <p:clrMap bg1="lt1" tx1="dk1" bg2="lt2" tx2="dk2" accent1="accent1" accent2="accent2" accent3="accent3" accent4="accent4" accent5="accent5" accent6="accent6" hlink="hlink" folHlink="folHlink"/>
  <p:notesStyle>
    <a:lvl1pPr marL="0" algn="l" defTabSz="695960" rtl="0" eaLnBrk="1" latinLnBrk="0" hangingPunct="1">
      <a:defRPr sz="915" kern="1200">
        <a:solidFill>
          <a:schemeClr val="tx1"/>
        </a:solidFill>
        <a:latin typeface="+mn-lt"/>
        <a:ea typeface="+mn-ea"/>
        <a:cs typeface="+mn-cs"/>
      </a:defRPr>
    </a:lvl1pPr>
    <a:lvl2pPr marL="347980" algn="l" defTabSz="695960" rtl="0" eaLnBrk="1" latinLnBrk="0" hangingPunct="1">
      <a:defRPr sz="915" kern="1200">
        <a:solidFill>
          <a:schemeClr val="tx1"/>
        </a:solidFill>
        <a:latin typeface="+mn-lt"/>
        <a:ea typeface="+mn-ea"/>
        <a:cs typeface="+mn-cs"/>
      </a:defRPr>
    </a:lvl2pPr>
    <a:lvl3pPr marL="695960" algn="l" defTabSz="695960" rtl="0" eaLnBrk="1" latinLnBrk="0" hangingPunct="1">
      <a:defRPr sz="915" kern="1200">
        <a:solidFill>
          <a:schemeClr val="tx1"/>
        </a:solidFill>
        <a:latin typeface="+mn-lt"/>
        <a:ea typeface="+mn-ea"/>
        <a:cs typeface="+mn-cs"/>
      </a:defRPr>
    </a:lvl3pPr>
    <a:lvl4pPr marL="1043940" algn="l" defTabSz="695960" rtl="0" eaLnBrk="1" latinLnBrk="0" hangingPunct="1">
      <a:defRPr sz="915" kern="1200">
        <a:solidFill>
          <a:schemeClr val="tx1"/>
        </a:solidFill>
        <a:latin typeface="+mn-lt"/>
        <a:ea typeface="+mn-ea"/>
        <a:cs typeface="+mn-cs"/>
      </a:defRPr>
    </a:lvl4pPr>
    <a:lvl5pPr marL="1392555" algn="l" defTabSz="695960" rtl="0" eaLnBrk="1" latinLnBrk="0" hangingPunct="1">
      <a:defRPr sz="915" kern="1200">
        <a:solidFill>
          <a:schemeClr val="tx1"/>
        </a:solidFill>
        <a:latin typeface="+mn-lt"/>
        <a:ea typeface="+mn-ea"/>
        <a:cs typeface="+mn-cs"/>
      </a:defRPr>
    </a:lvl5pPr>
    <a:lvl6pPr marL="1740535" algn="l" defTabSz="695960" rtl="0" eaLnBrk="1" latinLnBrk="0" hangingPunct="1">
      <a:defRPr sz="915" kern="1200">
        <a:solidFill>
          <a:schemeClr val="tx1"/>
        </a:solidFill>
        <a:latin typeface="+mn-lt"/>
        <a:ea typeface="+mn-ea"/>
        <a:cs typeface="+mn-cs"/>
      </a:defRPr>
    </a:lvl6pPr>
    <a:lvl7pPr marL="2088515" algn="l" defTabSz="695960" rtl="0" eaLnBrk="1" latinLnBrk="0" hangingPunct="1">
      <a:defRPr sz="915" kern="1200">
        <a:solidFill>
          <a:schemeClr val="tx1"/>
        </a:solidFill>
        <a:latin typeface="+mn-lt"/>
        <a:ea typeface="+mn-ea"/>
        <a:cs typeface="+mn-cs"/>
      </a:defRPr>
    </a:lvl7pPr>
    <a:lvl8pPr marL="2436495" algn="l" defTabSz="695960" rtl="0" eaLnBrk="1" latinLnBrk="0" hangingPunct="1">
      <a:defRPr sz="915" kern="1200">
        <a:solidFill>
          <a:schemeClr val="tx1"/>
        </a:solidFill>
        <a:latin typeface="+mn-lt"/>
        <a:ea typeface="+mn-ea"/>
        <a:cs typeface="+mn-cs"/>
      </a:defRPr>
    </a:lvl8pPr>
    <a:lvl9pPr marL="2784475" algn="l" defTabSz="695960" rtl="0" eaLnBrk="1" latinLnBrk="0" hangingPunct="1">
      <a:defRPr sz="915"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796925" y="1143000"/>
            <a:ext cx="526415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60E1FC-D544-47FC-A641-E97D5C5D6108}" type="slidenum">
              <a:rPr lang="zh-CN" altLang="en-US" smtClean="0"/>
              <a:t>1</a:t>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796925" y="1143000"/>
            <a:ext cx="526415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60E1FC-D544-47FC-A641-E97D5C5D6108}" type="slidenum">
              <a:rPr lang="zh-CN" altLang="en-US" smtClean="0"/>
              <a:t>10</a:t>
            </a:fld>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796925" y="1143000"/>
            <a:ext cx="526415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60E1FC-D544-47FC-A641-E97D5C5D6108}" type="slidenum">
              <a:rPr lang="zh-CN" altLang="en-US" smtClean="0"/>
              <a:t>11</a:t>
            </a:fld>
            <a:endParaRPr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796925" y="1143000"/>
            <a:ext cx="526415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60E1FC-D544-47FC-A641-E97D5C5D6108}" type="slidenum">
              <a:rPr lang="zh-CN" altLang="en-US" smtClean="0"/>
              <a:t>12</a:t>
            </a:fld>
            <a:endParaRPr lang="zh-CN"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796925" y="1143000"/>
            <a:ext cx="526415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60E1FC-D544-47FC-A641-E97D5C5D6108}" type="slidenum">
              <a:rPr lang="zh-CN" altLang="en-US" smtClean="0"/>
              <a:t>13</a:t>
            </a:fld>
            <a:endParaRPr lang="zh-CN"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796925" y="1143000"/>
            <a:ext cx="526415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60E1FC-D544-47FC-A641-E97D5C5D6108}" type="slidenum">
              <a:rPr lang="zh-CN" altLang="en-US" smtClean="0"/>
              <a:t>14</a:t>
            </a:fld>
            <a:endParaRPr lang="zh-CN"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796925" y="1143000"/>
            <a:ext cx="526415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60E1FC-D544-47FC-A641-E97D5C5D6108}" type="slidenum">
              <a:rPr lang="zh-CN" altLang="en-US" smtClean="0"/>
              <a:t>15</a:t>
            </a:fld>
            <a:endParaRPr lang="zh-CN"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796925" y="1143000"/>
            <a:ext cx="526415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60E1FC-D544-47FC-A641-E97D5C5D6108}" type="slidenum">
              <a:rPr lang="zh-CN" altLang="en-US" smtClean="0"/>
              <a:t>16</a:t>
            </a:fld>
            <a:endParaRPr lang="zh-CN"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796925" y="1143000"/>
            <a:ext cx="526415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60E1FC-D544-47FC-A641-E97D5C5D6108}" type="slidenum">
              <a:rPr lang="zh-CN" altLang="en-US" smtClean="0"/>
              <a:t>17</a:t>
            </a:fld>
            <a:endParaRPr lang="zh-CN"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796925" y="1143000"/>
            <a:ext cx="526415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60E1FC-D544-47FC-A641-E97D5C5D6108}" type="slidenum">
              <a:rPr lang="zh-CN" altLang="en-US" smtClean="0"/>
              <a:t>18</a:t>
            </a:fld>
            <a:endParaRPr lang="zh-CN" alt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796925" y="1143000"/>
            <a:ext cx="526415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60E1FC-D544-47FC-A641-E97D5C5D6108}" type="slidenum">
              <a:rPr lang="zh-CN" altLang="en-US" smtClean="0"/>
              <a:t>19</a:t>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796925" y="1143000"/>
            <a:ext cx="526415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60E1FC-D544-47FC-A641-E97D5C5D6108}" type="slidenum">
              <a:rPr lang="zh-CN" altLang="en-US" smtClean="0"/>
              <a:t>2</a:t>
            </a:fld>
            <a:endParaRPr lang="zh-CN" alt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796925" y="1143000"/>
            <a:ext cx="526415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60E1FC-D544-47FC-A641-E97D5C5D6108}" type="slidenum">
              <a:rPr lang="zh-CN" altLang="en-US" smtClean="0"/>
              <a:t>20</a:t>
            </a:fld>
            <a:endParaRPr lang="zh-CN" alt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796925" y="1143000"/>
            <a:ext cx="526415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60E1FC-D544-47FC-A641-E97D5C5D6108}" type="slidenum">
              <a:rPr lang="zh-CN" altLang="en-US" smtClean="0"/>
              <a:t>21</a:t>
            </a:fld>
            <a:endParaRPr lang="zh-CN" alt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796925" y="1143000"/>
            <a:ext cx="526415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60E1FC-D544-47FC-A641-E97D5C5D6108}" type="slidenum">
              <a:rPr lang="zh-CN" altLang="en-US" smtClean="0"/>
              <a:t>22</a:t>
            </a:fld>
            <a:endParaRPr lang="zh-CN" alt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796925" y="1143000"/>
            <a:ext cx="526415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60E1FC-D544-47FC-A641-E97D5C5D6108}" type="slidenum">
              <a:rPr lang="zh-CN" altLang="en-US" smtClean="0"/>
              <a:t>23</a:t>
            </a:fld>
            <a:endParaRPr lang="zh-CN" alt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796925" y="1143000"/>
            <a:ext cx="526415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60E1FC-D544-47FC-A641-E97D5C5D6108}" type="slidenum">
              <a:rPr lang="zh-CN" altLang="en-US" smtClean="0"/>
              <a:t>24</a:t>
            </a:fld>
            <a:endParaRPr lang="zh-CN" alt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796925" y="1143000"/>
            <a:ext cx="526415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60E1FC-D544-47FC-A641-E97D5C5D6108}" type="slidenum">
              <a:rPr lang="zh-CN" altLang="en-US" smtClean="0"/>
              <a:t>25</a:t>
            </a:fld>
            <a:endParaRPr lang="zh-CN" alt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796925" y="1143000"/>
            <a:ext cx="526415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60E1FC-D544-47FC-A641-E97D5C5D6108}" type="slidenum">
              <a:rPr lang="zh-CN" altLang="en-US" smtClean="0"/>
              <a:t>26</a:t>
            </a:fld>
            <a:endParaRPr lang="zh-CN" alt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796925" y="1143000"/>
            <a:ext cx="526415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60E1FC-D544-47FC-A641-E97D5C5D6108}" type="slidenum">
              <a:rPr lang="zh-CN" altLang="en-US" smtClean="0"/>
              <a:t>27</a:t>
            </a:fld>
            <a:endParaRPr lang="zh-CN" alt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796925" y="1143000"/>
            <a:ext cx="526415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60E1FC-D544-47FC-A641-E97D5C5D6108}" type="slidenum">
              <a:rPr lang="zh-CN" altLang="en-US" smtClean="0"/>
              <a:t>28</a:t>
            </a:fld>
            <a:endParaRPr lang="zh-CN" alt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796925" y="1143000"/>
            <a:ext cx="526415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FDFD4D3-9565-4F24-A24E-E63553120A49}" type="slidenum">
              <a:rPr lang="zh-CN" altLang="en-US" smtClean="0"/>
              <a:t>29</a:t>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796925" y="1143000"/>
            <a:ext cx="526415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60E1FC-D544-47FC-A641-E97D5C5D6108}" type="slidenum">
              <a:rPr lang="zh-CN" altLang="en-US" smtClean="0"/>
              <a:t>3</a:t>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796925" y="1143000"/>
            <a:ext cx="526415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60E1FC-D544-47FC-A641-E97D5C5D6108}" type="slidenum">
              <a:rPr lang="zh-CN" altLang="en-US" smtClean="0"/>
              <a:t>4</a:t>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796925" y="1143000"/>
            <a:ext cx="526415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60E1FC-D544-47FC-A641-E97D5C5D6108}" type="slidenum">
              <a:rPr lang="zh-CN" altLang="en-US" smtClean="0"/>
              <a:t>5</a:t>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796925" y="1143000"/>
            <a:ext cx="526415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60E1FC-D544-47FC-A641-E97D5C5D6108}" type="slidenum">
              <a:rPr lang="zh-CN" altLang="en-US" smtClean="0"/>
              <a:t>6</a:t>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796925" y="1143000"/>
            <a:ext cx="526415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60E1FC-D544-47FC-A641-E97D5C5D6108}" type="slidenum">
              <a:rPr lang="zh-CN" altLang="en-US" smtClean="0"/>
              <a:t>7</a:t>
            </a:fld>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796925" y="1143000"/>
            <a:ext cx="526415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60E1FC-D544-47FC-A641-E97D5C5D6108}" type="slidenum">
              <a:rPr lang="zh-CN" altLang="en-US" smtClean="0"/>
              <a:t>8</a:t>
            </a:fld>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796925" y="1143000"/>
            <a:ext cx="526415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60E1FC-D544-47FC-A641-E97D5C5D6108}" type="slidenum">
              <a:rPr lang="zh-CN" altLang="en-US" smtClean="0"/>
              <a:t>9</a:t>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77108"/>
            <a:ext cx="6858000" cy="1865865"/>
          </a:xfrm>
          <a:prstGeom prst="rect">
            <a:avLst/>
          </a:prstGeom>
        </p:spPr>
        <p:txBody>
          <a:bodyPr anchor="b"/>
          <a:lstStyle>
            <a:lvl1pPr algn="ctr">
              <a:defRPr sz="45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143000" y="2814928"/>
            <a:ext cx="6858000" cy="1293947"/>
          </a:xfrm>
          <a:prstGeom prst="rect">
            <a:avLst/>
          </a:prstGeo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a:xfrm>
            <a:off x="628650" y="4967370"/>
            <a:ext cx="2057400" cy="285338"/>
          </a:xfrm>
          <a:prstGeom prst="rect">
            <a:avLst/>
          </a:prstGeom>
        </p:spPr>
        <p:txBody>
          <a:bodyPr/>
          <a:lstStyle/>
          <a:p>
            <a:fld id="{5B6624F0-1823-4D02-A1E3-E26D16A56232}" type="datetimeFigureOut">
              <a:rPr lang="zh-CN" altLang="en-US" smtClean="0"/>
              <a:t>2017/12/29/Friday</a:t>
            </a:fld>
            <a:endParaRPr lang="zh-CN" altLang="en-US"/>
          </a:p>
        </p:txBody>
      </p:sp>
      <p:sp>
        <p:nvSpPr>
          <p:cNvPr id="5" name="Footer Placeholder 4"/>
          <p:cNvSpPr>
            <a:spLocks noGrp="1"/>
          </p:cNvSpPr>
          <p:nvPr>
            <p:ph type="ftr" sz="quarter" idx="11"/>
          </p:nvPr>
        </p:nvSpPr>
        <p:spPr>
          <a:xfrm>
            <a:off x="3028950" y="4967370"/>
            <a:ext cx="3086100" cy="285338"/>
          </a:xfrm>
          <a:prstGeom prst="rect">
            <a:avLst/>
          </a:prstGeom>
        </p:spPr>
        <p:txBody>
          <a:bodyPr/>
          <a:lstStyle/>
          <a:p>
            <a:endParaRPr lang="zh-CN" altLang="en-US"/>
          </a:p>
        </p:txBody>
      </p:sp>
      <p:sp>
        <p:nvSpPr>
          <p:cNvPr id="6" name="Slide Number Placeholder 5"/>
          <p:cNvSpPr>
            <a:spLocks noGrp="1"/>
          </p:cNvSpPr>
          <p:nvPr>
            <p:ph type="sldNum" sz="quarter" idx="12"/>
          </p:nvPr>
        </p:nvSpPr>
        <p:spPr>
          <a:xfrm>
            <a:off x="6457951" y="4967370"/>
            <a:ext cx="2057400" cy="285338"/>
          </a:xfrm>
          <a:prstGeom prst="rect">
            <a:avLst/>
          </a:prstGeom>
        </p:spPr>
        <p:txBody>
          <a:bodyPr/>
          <a:lstStyle/>
          <a:p>
            <a:fld id="{574D2D84-E4C3-4415-B0CB-B6A7FDBDC1E0}" type="slidenum">
              <a:rPr lang="zh-CN" altLang="en-US" smtClean="0"/>
              <a:t>‹#›</a:t>
            </a:fld>
            <a:endParaRPr lang="zh-CN" altLang="en-US"/>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a:xfrm>
            <a:off x="628650" y="285341"/>
            <a:ext cx="7886700" cy="1035903"/>
          </a:xfrm>
          <a:prstGeom prst="rect">
            <a:avLst/>
          </a:prstGeom>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628650" y="1426692"/>
            <a:ext cx="7886700" cy="3400490"/>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a:xfrm>
            <a:off x="628650" y="4967370"/>
            <a:ext cx="2057400" cy="285338"/>
          </a:xfrm>
          <a:prstGeom prst="rect">
            <a:avLst/>
          </a:prstGeom>
        </p:spPr>
        <p:txBody>
          <a:bodyPr/>
          <a:lstStyle/>
          <a:p>
            <a:fld id="{5B6624F0-1823-4D02-A1E3-E26D16A56232}" type="datetimeFigureOut">
              <a:rPr lang="zh-CN" altLang="en-US" smtClean="0"/>
              <a:t>2017/12/29/Friday</a:t>
            </a:fld>
            <a:endParaRPr lang="zh-CN" altLang="en-US"/>
          </a:p>
        </p:txBody>
      </p:sp>
      <p:sp>
        <p:nvSpPr>
          <p:cNvPr id="5" name="Footer Placeholder 4"/>
          <p:cNvSpPr>
            <a:spLocks noGrp="1"/>
          </p:cNvSpPr>
          <p:nvPr>
            <p:ph type="ftr" sz="quarter" idx="11"/>
          </p:nvPr>
        </p:nvSpPr>
        <p:spPr>
          <a:xfrm>
            <a:off x="3028950" y="4967370"/>
            <a:ext cx="3086100" cy="285338"/>
          </a:xfrm>
          <a:prstGeom prst="rect">
            <a:avLst/>
          </a:prstGeom>
        </p:spPr>
        <p:txBody>
          <a:bodyPr/>
          <a:lstStyle/>
          <a:p>
            <a:endParaRPr lang="zh-CN" altLang="en-US"/>
          </a:p>
        </p:txBody>
      </p:sp>
      <p:sp>
        <p:nvSpPr>
          <p:cNvPr id="6" name="Slide Number Placeholder 5"/>
          <p:cNvSpPr>
            <a:spLocks noGrp="1"/>
          </p:cNvSpPr>
          <p:nvPr>
            <p:ph type="sldNum" sz="quarter" idx="12"/>
          </p:nvPr>
        </p:nvSpPr>
        <p:spPr>
          <a:xfrm>
            <a:off x="6457951" y="4967370"/>
            <a:ext cx="2057400" cy="285338"/>
          </a:xfrm>
          <a:prstGeom prst="rect">
            <a:avLst/>
          </a:prstGeom>
        </p:spPr>
        <p:txBody>
          <a:bodyPr/>
          <a:lstStyle/>
          <a:p>
            <a:fld id="{574D2D84-E4C3-4415-B0CB-B6A7FDBDC1E0}" type="slidenum">
              <a:rPr lang="zh-CN" altLang="en-US" smtClean="0"/>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6" y="285338"/>
            <a:ext cx="1971675" cy="4541844"/>
          </a:xfrm>
          <a:prstGeom prst="rect">
            <a:avLst/>
          </a:prstGeo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628651" y="285338"/>
            <a:ext cx="5800725" cy="4541844"/>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a:xfrm>
            <a:off x="628650" y="4967370"/>
            <a:ext cx="2057400" cy="285338"/>
          </a:xfrm>
          <a:prstGeom prst="rect">
            <a:avLst/>
          </a:prstGeom>
        </p:spPr>
        <p:txBody>
          <a:bodyPr/>
          <a:lstStyle/>
          <a:p>
            <a:fld id="{5B6624F0-1823-4D02-A1E3-E26D16A56232}" type="datetimeFigureOut">
              <a:rPr lang="zh-CN" altLang="en-US" smtClean="0"/>
              <a:t>2017/12/29/Friday</a:t>
            </a:fld>
            <a:endParaRPr lang="zh-CN" altLang="en-US"/>
          </a:p>
        </p:txBody>
      </p:sp>
      <p:sp>
        <p:nvSpPr>
          <p:cNvPr id="5" name="Footer Placeholder 4"/>
          <p:cNvSpPr>
            <a:spLocks noGrp="1"/>
          </p:cNvSpPr>
          <p:nvPr>
            <p:ph type="ftr" sz="quarter" idx="11"/>
          </p:nvPr>
        </p:nvSpPr>
        <p:spPr>
          <a:xfrm>
            <a:off x="3028950" y="4967370"/>
            <a:ext cx="3086100" cy="285338"/>
          </a:xfrm>
          <a:prstGeom prst="rect">
            <a:avLst/>
          </a:prstGeom>
        </p:spPr>
        <p:txBody>
          <a:bodyPr/>
          <a:lstStyle/>
          <a:p>
            <a:endParaRPr lang="zh-CN" altLang="en-US"/>
          </a:p>
        </p:txBody>
      </p:sp>
      <p:sp>
        <p:nvSpPr>
          <p:cNvPr id="6" name="Slide Number Placeholder 5"/>
          <p:cNvSpPr>
            <a:spLocks noGrp="1"/>
          </p:cNvSpPr>
          <p:nvPr>
            <p:ph type="sldNum" sz="quarter" idx="12"/>
          </p:nvPr>
        </p:nvSpPr>
        <p:spPr>
          <a:xfrm>
            <a:off x="6457951" y="4967370"/>
            <a:ext cx="2057400" cy="285338"/>
          </a:xfrm>
          <a:prstGeom prst="rect">
            <a:avLst/>
          </a:prstGeom>
        </p:spPr>
        <p:txBody>
          <a:bodyPr/>
          <a:lstStyle/>
          <a:p>
            <a:fld id="{574D2D84-E4C3-4415-B0CB-B6A7FDBDC1E0}" type="slidenum">
              <a:rPr lang="zh-CN" altLang="en-US" smtClean="0"/>
              <a:t>‹#›</a:t>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a:xfrm>
            <a:off x="628650" y="285341"/>
            <a:ext cx="7886700" cy="1035903"/>
          </a:xfrm>
          <a:prstGeom prst="rect">
            <a:avLst/>
          </a:prstGeom>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a:xfrm>
            <a:off x="628650" y="1426692"/>
            <a:ext cx="7886700" cy="3400490"/>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a:xfrm>
            <a:off x="628650" y="4967370"/>
            <a:ext cx="2057400" cy="285338"/>
          </a:xfrm>
          <a:prstGeom prst="rect">
            <a:avLst/>
          </a:prstGeom>
        </p:spPr>
        <p:txBody>
          <a:bodyPr/>
          <a:lstStyle/>
          <a:p>
            <a:fld id="{5B6624F0-1823-4D02-A1E3-E26D16A56232}" type="datetimeFigureOut">
              <a:rPr lang="zh-CN" altLang="en-US" smtClean="0"/>
              <a:t>2017/12/29/Friday</a:t>
            </a:fld>
            <a:endParaRPr lang="zh-CN" altLang="en-US"/>
          </a:p>
        </p:txBody>
      </p:sp>
      <p:sp>
        <p:nvSpPr>
          <p:cNvPr id="5" name="Footer Placeholder 4"/>
          <p:cNvSpPr>
            <a:spLocks noGrp="1"/>
          </p:cNvSpPr>
          <p:nvPr>
            <p:ph type="ftr" sz="quarter" idx="11"/>
          </p:nvPr>
        </p:nvSpPr>
        <p:spPr>
          <a:xfrm>
            <a:off x="3028950" y="4967370"/>
            <a:ext cx="3086100" cy="285338"/>
          </a:xfrm>
          <a:prstGeom prst="rect">
            <a:avLst/>
          </a:prstGeom>
        </p:spPr>
        <p:txBody>
          <a:bodyPr/>
          <a:lstStyle/>
          <a:p>
            <a:endParaRPr lang="zh-CN" altLang="en-US"/>
          </a:p>
        </p:txBody>
      </p:sp>
      <p:sp>
        <p:nvSpPr>
          <p:cNvPr id="6" name="Slide Number Placeholder 5"/>
          <p:cNvSpPr>
            <a:spLocks noGrp="1"/>
          </p:cNvSpPr>
          <p:nvPr>
            <p:ph type="sldNum" sz="quarter" idx="12"/>
          </p:nvPr>
        </p:nvSpPr>
        <p:spPr>
          <a:xfrm>
            <a:off x="6457951" y="4967370"/>
            <a:ext cx="2057400" cy="285338"/>
          </a:xfrm>
          <a:prstGeom prst="rect">
            <a:avLst/>
          </a:prstGeom>
        </p:spPr>
        <p:txBody>
          <a:bodyPr/>
          <a:lstStyle/>
          <a:p>
            <a:fld id="{574D2D84-E4C3-4415-B0CB-B6A7FDBDC1E0}" type="slidenum">
              <a:rPr lang="zh-CN" altLang="en-US" smtClean="0"/>
              <a:t>‹#›</a:t>
            </a:fld>
            <a:endParaRPr lang="zh-CN" altLang="en-US"/>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623889" y="1336131"/>
            <a:ext cx="7886700" cy="2229361"/>
          </a:xfrm>
          <a:prstGeom prst="rect">
            <a:avLst/>
          </a:prstGeom>
        </p:spPr>
        <p:txBody>
          <a:bodyPr anchor="b"/>
          <a:lstStyle>
            <a:lvl1pPr>
              <a:defRPr sz="45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3889" y="3586581"/>
            <a:ext cx="7886700" cy="1172368"/>
          </a:xfrm>
          <a:prstGeom prst="rect">
            <a:avLst/>
          </a:prstGeo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a:xfrm>
            <a:off x="628650" y="4967370"/>
            <a:ext cx="2057400" cy="285338"/>
          </a:xfrm>
          <a:prstGeom prst="rect">
            <a:avLst/>
          </a:prstGeom>
        </p:spPr>
        <p:txBody>
          <a:bodyPr/>
          <a:lstStyle/>
          <a:p>
            <a:fld id="{5B6624F0-1823-4D02-A1E3-E26D16A56232}" type="datetimeFigureOut">
              <a:rPr lang="zh-CN" altLang="en-US" smtClean="0"/>
              <a:t>2017/12/29/Friday</a:t>
            </a:fld>
            <a:endParaRPr lang="zh-CN" altLang="en-US"/>
          </a:p>
        </p:txBody>
      </p:sp>
      <p:sp>
        <p:nvSpPr>
          <p:cNvPr id="5" name="Footer Placeholder 4"/>
          <p:cNvSpPr>
            <a:spLocks noGrp="1"/>
          </p:cNvSpPr>
          <p:nvPr>
            <p:ph type="ftr" sz="quarter" idx="11"/>
          </p:nvPr>
        </p:nvSpPr>
        <p:spPr>
          <a:xfrm>
            <a:off x="3028950" y="4967370"/>
            <a:ext cx="3086100" cy="285338"/>
          </a:xfrm>
          <a:prstGeom prst="rect">
            <a:avLst/>
          </a:prstGeom>
        </p:spPr>
        <p:txBody>
          <a:bodyPr/>
          <a:lstStyle/>
          <a:p>
            <a:endParaRPr lang="zh-CN" altLang="en-US"/>
          </a:p>
        </p:txBody>
      </p:sp>
      <p:sp>
        <p:nvSpPr>
          <p:cNvPr id="6" name="Slide Number Placeholder 5"/>
          <p:cNvSpPr>
            <a:spLocks noGrp="1"/>
          </p:cNvSpPr>
          <p:nvPr>
            <p:ph type="sldNum" sz="quarter" idx="12"/>
          </p:nvPr>
        </p:nvSpPr>
        <p:spPr>
          <a:xfrm>
            <a:off x="6457951" y="4967370"/>
            <a:ext cx="2057400" cy="285338"/>
          </a:xfrm>
          <a:prstGeom prst="rect">
            <a:avLst/>
          </a:prstGeom>
        </p:spPr>
        <p:txBody>
          <a:bodyPr/>
          <a:lstStyle/>
          <a:p>
            <a:fld id="{574D2D84-E4C3-4415-B0CB-B6A7FDBDC1E0}" type="slidenum">
              <a:rPr lang="zh-CN" altLang="en-US" smtClean="0"/>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a:xfrm>
            <a:off x="628650" y="285341"/>
            <a:ext cx="7886700" cy="1035903"/>
          </a:xfrm>
          <a:prstGeom prst="rect">
            <a:avLst/>
          </a:prstGeom>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628650" y="1426692"/>
            <a:ext cx="3886200" cy="3400490"/>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4629150" y="1426692"/>
            <a:ext cx="3886200" cy="3400490"/>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a:xfrm>
            <a:off x="628650" y="4967370"/>
            <a:ext cx="2057400" cy="285338"/>
          </a:xfrm>
          <a:prstGeom prst="rect">
            <a:avLst/>
          </a:prstGeom>
        </p:spPr>
        <p:txBody>
          <a:bodyPr/>
          <a:lstStyle/>
          <a:p>
            <a:fld id="{5B6624F0-1823-4D02-A1E3-E26D16A56232}" type="datetimeFigureOut">
              <a:rPr lang="zh-CN" altLang="en-US" smtClean="0"/>
              <a:t>2017/12/29/Friday</a:t>
            </a:fld>
            <a:endParaRPr lang="zh-CN" altLang="en-US"/>
          </a:p>
        </p:txBody>
      </p:sp>
      <p:sp>
        <p:nvSpPr>
          <p:cNvPr id="6" name="Footer Placeholder 5"/>
          <p:cNvSpPr>
            <a:spLocks noGrp="1"/>
          </p:cNvSpPr>
          <p:nvPr>
            <p:ph type="ftr" sz="quarter" idx="11"/>
          </p:nvPr>
        </p:nvSpPr>
        <p:spPr>
          <a:xfrm>
            <a:off x="3028950" y="4967370"/>
            <a:ext cx="3086100" cy="285338"/>
          </a:xfrm>
          <a:prstGeom prst="rect">
            <a:avLst/>
          </a:prstGeom>
        </p:spPr>
        <p:txBody>
          <a:bodyPr/>
          <a:lstStyle/>
          <a:p>
            <a:endParaRPr lang="zh-CN" altLang="en-US"/>
          </a:p>
        </p:txBody>
      </p:sp>
      <p:sp>
        <p:nvSpPr>
          <p:cNvPr id="7" name="Slide Number Placeholder 6"/>
          <p:cNvSpPr>
            <a:spLocks noGrp="1"/>
          </p:cNvSpPr>
          <p:nvPr>
            <p:ph type="sldNum" sz="quarter" idx="12"/>
          </p:nvPr>
        </p:nvSpPr>
        <p:spPr>
          <a:xfrm>
            <a:off x="6457951" y="4967370"/>
            <a:ext cx="2057400" cy="285338"/>
          </a:xfrm>
          <a:prstGeom prst="rect">
            <a:avLst/>
          </a:prstGeom>
        </p:spPr>
        <p:txBody>
          <a:bodyPr/>
          <a:lstStyle/>
          <a:p>
            <a:fld id="{574D2D84-E4C3-4415-B0CB-B6A7FDBDC1E0}" type="slidenum">
              <a:rPr lang="zh-CN" altLang="en-US" smtClean="0"/>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629841" y="285341"/>
            <a:ext cx="7886700" cy="1035903"/>
          </a:xfrm>
          <a:prstGeom prst="rect">
            <a:avLst/>
          </a:prstGeo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9842" y="1313798"/>
            <a:ext cx="3868340" cy="643872"/>
          </a:xfrm>
          <a:prstGeom prst="rect">
            <a:avLst/>
          </a:prstGeo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4" name="Content Placeholder 3"/>
          <p:cNvSpPr>
            <a:spLocks noGrp="1"/>
          </p:cNvSpPr>
          <p:nvPr>
            <p:ph sz="half" idx="2"/>
          </p:nvPr>
        </p:nvSpPr>
        <p:spPr>
          <a:xfrm>
            <a:off x="629842" y="1957672"/>
            <a:ext cx="3868340" cy="2879437"/>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4629151" y="1313798"/>
            <a:ext cx="3887391" cy="643872"/>
          </a:xfrm>
          <a:prstGeom prst="rect">
            <a:avLst/>
          </a:prstGeo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6" name="Content Placeholder 5"/>
          <p:cNvSpPr>
            <a:spLocks noGrp="1"/>
          </p:cNvSpPr>
          <p:nvPr>
            <p:ph sz="quarter" idx="4"/>
          </p:nvPr>
        </p:nvSpPr>
        <p:spPr>
          <a:xfrm>
            <a:off x="4629151" y="1957672"/>
            <a:ext cx="3887391" cy="2879437"/>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a:xfrm>
            <a:off x="628650" y="4967370"/>
            <a:ext cx="2057400" cy="285338"/>
          </a:xfrm>
          <a:prstGeom prst="rect">
            <a:avLst/>
          </a:prstGeom>
        </p:spPr>
        <p:txBody>
          <a:bodyPr/>
          <a:lstStyle/>
          <a:p>
            <a:fld id="{5B6624F0-1823-4D02-A1E3-E26D16A56232}" type="datetimeFigureOut">
              <a:rPr lang="zh-CN" altLang="en-US" smtClean="0"/>
              <a:t>2017/12/29/Friday</a:t>
            </a:fld>
            <a:endParaRPr lang="zh-CN" altLang="en-US"/>
          </a:p>
        </p:txBody>
      </p:sp>
      <p:sp>
        <p:nvSpPr>
          <p:cNvPr id="8" name="Footer Placeholder 7"/>
          <p:cNvSpPr>
            <a:spLocks noGrp="1"/>
          </p:cNvSpPr>
          <p:nvPr>
            <p:ph type="ftr" sz="quarter" idx="11"/>
          </p:nvPr>
        </p:nvSpPr>
        <p:spPr>
          <a:xfrm>
            <a:off x="3028950" y="4967370"/>
            <a:ext cx="3086100" cy="285338"/>
          </a:xfrm>
          <a:prstGeom prst="rect">
            <a:avLst/>
          </a:prstGeom>
        </p:spPr>
        <p:txBody>
          <a:bodyPr/>
          <a:lstStyle/>
          <a:p>
            <a:endParaRPr lang="zh-CN" altLang="en-US"/>
          </a:p>
        </p:txBody>
      </p:sp>
      <p:sp>
        <p:nvSpPr>
          <p:cNvPr id="9" name="Slide Number Placeholder 8"/>
          <p:cNvSpPr>
            <a:spLocks noGrp="1"/>
          </p:cNvSpPr>
          <p:nvPr>
            <p:ph type="sldNum" sz="quarter" idx="12"/>
          </p:nvPr>
        </p:nvSpPr>
        <p:spPr>
          <a:xfrm>
            <a:off x="6457951" y="4967370"/>
            <a:ext cx="2057400" cy="285338"/>
          </a:xfrm>
          <a:prstGeom prst="rect">
            <a:avLst/>
          </a:prstGeom>
        </p:spPr>
        <p:txBody>
          <a:bodyPr/>
          <a:lstStyle/>
          <a:p>
            <a:fld id="{574D2D84-E4C3-4415-B0CB-B6A7FDBDC1E0}" type="slidenum">
              <a:rPr lang="zh-CN" altLang="en-US" smtClean="0"/>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a:xfrm>
            <a:off x="628650" y="285341"/>
            <a:ext cx="7886700" cy="1035903"/>
          </a:xfrm>
          <a:prstGeom prst="rect">
            <a:avLst/>
          </a:prstGeom>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a:xfrm>
            <a:off x="628650" y="4967370"/>
            <a:ext cx="2057400" cy="285338"/>
          </a:xfrm>
          <a:prstGeom prst="rect">
            <a:avLst/>
          </a:prstGeom>
        </p:spPr>
        <p:txBody>
          <a:bodyPr/>
          <a:lstStyle/>
          <a:p>
            <a:fld id="{5B6624F0-1823-4D02-A1E3-E26D16A56232}" type="datetimeFigureOut">
              <a:rPr lang="zh-CN" altLang="en-US" smtClean="0"/>
              <a:t>2017/12/29/Friday</a:t>
            </a:fld>
            <a:endParaRPr lang="zh-CN" altLang="en-US"/>
          </a:p>
        </p:txBody>
      </p:sp>
      <p:sp>
        <p:nvSpPr>
          <p:cNvPr id="4" name="Footer Placeholder 3"/>
          <p:cNvSpPr>
            <a:spLocks noGrp="1"/>
          </p:cNvSpPr>
          <p:nvPr>
            <p:ph type="ftr" sz="quarter" idx="11"/>
          </p:nvPr>
        </p:nvSpPr>
        <p:spPr>
          <a:xfrm>
            <a:off x="3028950" y="4967370"/>
            <a:ext cx="3086100" cy="285338"/>
          </a:xfrm>
          <a:prstGeom prst="rect">
            <a:avLst/>
          </a:prstGeom>
        </p:spPr>
        <p:txBody>
          <a:bodyPr/>
          <a:lstStyle/>
          <a:p>
            <a:endParaRPr lang="zh-CN" altLang="en-US"/>
          </a:p>
        </p:txBody>
      </p:sp>
      <p:sp>
        <p:nvSpPr>
          <p:cNvPr id="5" name="Slide Number Placeholder 4"/>
          <p:cNvSpPr>
            <a:spLocks noGrp="1"/>
          </p:cNvSpPr>
          <p:nvPr>
            <p:ph type="sldNum" sz="quarter" idx="12"/>
          </p:nvPr>
        </p:nvSpPr>
        <p:spPr>
          <a:xfrm>
            <a:off x="6457951" y="4967370"/>
            <a:ext cx="2057400" cy="285338"/>
          </a:xfrm>
          <a:prstGeom prst="rect">
            <a:avLst/>
          </a:prstGeom>
        </p:spPr>
        <p:txBody>
          <a:bodyPr/>
          <a:lstStyle/>
          <a:p>
            <a:fld id="{574D2D84-E4C3-4415-B0CB-B6A7FDBDC1E0}" type="slidenum">
              <a:rPr lang="zh-CN" altLang="en-US" smtClean="0"/>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628650" y="4967370"/>
            <a:ext cx="2057400" cy="285338"/>
          </a:xfrm>
          <a:prstGeom prst="rect">
            <a:avLst/>
          </a:prstGeom>
        </p:spPr>
        <p:txBody>
          <a:bodyPr/>
          <a:lstStyle/>
          <a:p>
            <a:fld id="{5B6624F0-1823-4D02-A1E3-E26D16A56232}" type="datetimeFigureOut">
              <a:rPr lang="zh-CN" altLang="en-US" smtClean="0"/>
              <a:t>2017/12/29/Friday</a:t>
            </a:fld>
            <a:endParaRPr lang="zh-CN" altLang="en-US"/>
          </a:p>
        </p:txBody>
      </p:sp>
      <p:sp>
        <p:nvSpPr>
          <p:cNvPr id="3" name="Footer Placeholder 2"/>
          <p:cNvSpPr>
            <a:spLocks noGrp="1"/>
          </p:cNvSpPr>
          <p:nvPr>
            <p:ph type="ftr" sz="quarter" idx="11"/>
          </p:nvPr>
        </p:nvSpPr>
        <p:spPr>
          <a:xfrm>
            <a:off x="3028950" y="4967370"/>
            <a:ext cx="3086100" cy="285338"/>
          </a:xfrm>
          <a:prstGeom prst="rect">
            <a:avLst/>
          </a:prstGeom>
        </p:spPr>
        <p:txBody>
          <a:bodyPr/>
          <a:lstStyle/>
          <a:p>
            <a:endParaRPr lang="zh-CN" altLang="en-US"/>
          </a:p>
        </p:txBody>
      </p:sp>
      <p:sp>
        <p:nvSpPr>
          <p:cNvPr id="4" name="Slide Number Placeholder 3"/>
          <p:cNvSpPr>
            <a:spLocks noGrp="1"/>
          </p:cNvSpPr>
          <p:nvPr>
            <p:ph type="sldNum" sz="quarter" idx="12"/>
          </p:nvPr>
        </p:nvSpPr>
        <p:spPr>
          <a:xfrm>
            <a:off x="6457951" y="4967370"/>
            <a:ext cx="2057400" cy="285338"/>
          </a:xfrm>
          <a:prstGeom prst="rect">
            <a:avLst/>
          </a:prstGeom>
        </p:spPr>
        <p:txBody>
          <a:bodyPr/>
          <a:lstStyle/>
          <a:p>
            <a:fld id="{574D2D84-E4C3-4415-B0CB-B6A7FDBDC1E0}" type="slidenum">
              <a:rPr lang="zh-CN" altLang="en-US" smtClean="0"/>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57295"/>
            <a:ext cx="2949178" cy="1250527"/>
          </a:xfrm>
          <a:prstGeom prst="rect">
            <a:avLst/>
          </a:prstGeom>
        </p:spPr>
        <p:txBody>
          <a:bodyPr anchor="b"/>
          <a:lstStyle>
            <a:lvl1pPr>
              <a:defRPr sz="24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3887391" y="771655"/>
            <a:ext cx="4629150" cy="3808648"/>
          </a:xfrm>
          <a:prstGeom prst="rect">
            <a:avLst/>
          </a:prstGeo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629841" y="1607822"/>
            <a:ext cx="2949178" cy="2978685"/>
          </a:xfrm>
          <a:prstGeom prst="rect">
            <a:avLst/>
          </a:prstGeo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a:xfrm>
            <a:off x="628650" y="4967370"/>
            <a:ext cx="2057400" cy="285338"/>
          </a:xfrm>
          <a:prstGeom prst="rect">
            <a:avLst/>
          </a:prstGeom>
        </p:spPr>
        <p:txBody>
          <a:bodyPr/>
          <a:lstStyle/>
          <a:p>
            <a:fld id="{5B6624F0-1823-4D02-A1E3-E26D16A56232}" type="datetimeFigureOut">
              <a:rPr lang="zh-CN" altLang="en-US" smtClean="0"/>
              <a:t>2017/12/29/Friday</a:t>
            </a:fld>
            <a:endParaRPr lang="zh-CN" altLang="en-US"/>
          </a:p>
        </p:txBody>
      </p:sp>
      <p:sp>
        <p:nvSpPr>
          <p:cNvPr id="6" name="Footer Placeholder 5"/>
          <p:cNvSpPr>
            <a:spLocks noGrp="1"/>
          </p:cNvSpPr>
          <p:nvPr>
            <p:ph type="ftr" sz="quarter" idx="11"/>
          </p:nvPr>
        </p:nvSpPr>
        <p:spPr>
          <a:xfrm>
            <a:off x="3028950" y="4967370"/>
            <a:ext cx="3086100" cy="285338"/>
          </a:xfrm>
          <a:prstGeom prst="rect">
            <a:avLst/>
          </a:prstGeom>
        </p:spPr>
        <p:txBody>
          <a:bodyPr/>
          <a:lstStyle/>
          <a:p>
            <a:endParaRPr lang="zh-CN" altLang="en-US"/>
          </a:p>
        </p:txBody>
      </p:sp>
      <p:sp>
        <p:nvSpPr>
          <p:cNvPr id="7" name="Slide Number Placeholder 6"/>
          <p:cNvSpPr>
            <a:spLocks noGrp="1"/>
          </p:cNvSpPr>
          <p:nvPr>
            <p:ph type="sldNum" sz="quarter" idx="12"/>
          </p:nvPr>
        </p:nvSpPr>
        <p:spPr>
          <a:xfrm>
            <a:off x="6457951" y="4967370"/>
            <a:ext cx="2057400" cy="285338"/>
          </a:xfrm>
          <a:prstGeom prst="rect">
            <a:avLst/>
          </a:prstGeom>
        </p:spPr>
        <p:txBody>
          <a:bodyPr/>
          <a:lstStyle/>
          <a:p>
            <a:fld id="{574D2D84-E4C3-4415-B0CB-B6A7FDBDC1E0}" type="slidenum">
              <a:rPr lang="zh-CN" altLang="en-US" smtClean="0"/>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57295"/>
            <a:ext cx="2949178" cy="1250527"/>
          </a:xfrm>
          <a:prstGeom prst="rect">
            <a:avLst/>
          </a:prstGeom>
        </p:spPr>
        <p:txBody>
          <a:bodyPr anchor="b"/>
          <a:lstStyle>
            <a:lvl1pPr>
              <a:defRPr sz="24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3887391" y="771655"/>
            <a:ext cx="4629150" cy="3808648"/>
          </a:xfrm>
          <a:prstGeom prst="rect">
            <a:avLst/>
          </a:prstGeo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629841" y="1607822"/>
            <a:ext cx="2949178" cy="2978685"/>
          </a:xfrm>
          <a:prstGeom prst="rect">
            <a:avLst/>
          </a:prstGeo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a:xfrm>
            <a:off x="628650" y="4967370"/>
            <a:ext cx="2057400" cy="285338"/>
          </a:xfrm>
          <a:prstGeom prst="rect">
            <a:avLst/>
          </a:prstGeom>
        </p:spPr>
        <p:txBody>
          <a:bodyPr/>
          <a:lstStyle/>
          <a:p>
            <a:fld id="{5B6624F0-1823-4D02-A1E3-E26D16A56232}" type="datetimeFigureOut">
              <a:rPr lang="zh-CN" altLang="en-US" smtClean="0"/>
              <a:t>2017/12/29/Friday</a:t>
            </a:fld>
            <a:endParaRPr lang="zh-CN" altLang="en-US"/>
          </a:p>
        </p:txBody>
      </p:sp>
      <p:sp>
        <p:nvSpPr>
          <p:cNvPr id="6" name="Footer Placeholder 5"/>
          <p:cNvSpPr>
            <a:spLocks noGrp="1"/>
          </p:cNvSpPr>
          <p:nvPr>
            <p:ph type="ftr" sz="quarter" idx="11"/>
          </p:nvPr>
        </p:nvSpPr>
        <p:spPr>
          <a:xfrm>
            <a:off x="3028950" y="4967370"/>
            <a:ext cx="3086100" cy="285338"/>
          </a:xfrm>
          <a:prstGeom prst="rect">
            <a:avLst/>
          </a:prstGeom>
        </p:spPr>
        <p:txBody>
          <a:bodyPr/>
          <a:lstStyle/>
          <a:p>
            <a:endParaRPr lang="zh-CN" altLang="en-US"/>
          </a:p>
        </p:txBody>
      </p:sp>
      <p:sp>
        <p:nvSpPr>
          <p:cNvPr id="7" name="Slide Number Placeholder 6"/>
          <p:cNvSpPr>
            <a:spLocks noGrp="1"/>
          </p:cNvSpPr>
          <p:nvPr>
            <p:ph type="sldNum" sz="quarter" idx="12"/>
          </p:nvPr>
        </p:nvSpPr>
        <p:spPr>
          <a:xfrm>
            <a:off x="6457951" y="4967370"/>
            <a:ext cx="2057400" cy="285338"/>
          </a:xfrm>
          <a:prstGeom prst="rect">
            <a:avLst/>
          </a:prstGeom>
        </p:spPr>
        <p:txBody>
          <a:bodyPr/>
          <a:lstStyle/>
          <a:p>
            <a:fld id="{574D2D84-E4C3-4415-B0CB-B6A7FDBDC1E0}" type="slidenum">
              <a:rPr lang="zh-CN" altLang="en-US" smtClean="0"/>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8" name="图片 7"/>
          <p:cNvPicPr>
            <a:picLocks noChangeAspect="1"/>
          </p:cNvPicPr>
          <p:nvPr userDrawn="1"/>
        </p:nvPicPr>
        <p:blipFill rotWithShape="1">
          <a:blip r:embed="rId13" cstate="screen">
            <a:lum bright="70000" contrast="-70000"/>
            <a:extLst>
              <a:ext uri="{28A0092B-C50C-407E-A947-70E740481C1C}">
                <a14:useLocalDpi xmlns:a14="http://schemas.microsoft.com/office/drawing/2010/main"/>
              </a:ext>
            </a:extLst>
          </a:blip>
          <a:srcRect/>
          <a:stretch>
            <a:fillRect/>
          </a:stretch>
        </p:blipFill>
        <p:spPr>
          <a:xfrm flipV="1">
            <a:off x="-12699" y="-12700"/>
            <a:ext cx="9270999" cy="5372100"/>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iming>
    <p:tnLst>
      <p:par>
        <p:cTn id="1" dur="indefinite" restart="never" nodeType="tmRoot"/>
      </p:par>
    </p:tnLst>
  </p:timing>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4.jpeg"/><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8.jpeg"/></Relationships>
</file>

<file path=ppt/slides/_rels/slide1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1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image" Target="../media/image8.jpeg"/></Relationships>
</file>

<file path=ppt/slides/_rels/slide1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9.xml"/><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29.xml"/><Relationship Id="rId1" Type="http://schemas.openxmlformats.org/officeDocument/2006/relationships/slideLayout" Target="../slideLayouts/slideLayout2.xml"/><Relationship Id="rId4" Type="http://schemas.microsoft.com/office/2007/relationships/hdphoto" Target="../media/hdphoto1.wdp"/></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6.jpeg"/></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7.jpeg"/></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图片 10"/>
          <p:cNvPicPr>
            <a:picLocks noChangeAspect="1"/>
          </p:cNvPicPr>
          <p:nvPr/>
        </p:nvPicPr>
        <p:blipFill>
          <a:blip r:embed="rId3"/>
          <a:stretch>
            <a:fillRect/>
          </a:stretch>
        </p:blipFill>
        <p:spPr>
          <a:xfrm rot="10800000">
            <a:off x="-524936" y="-152400"/>
            <a:ext cx="10519209" cy="6111137"/>
          </a:xfrm>
          <a:prstGeom prst="rect">
            <a:avLst/>
          </a:prstGeom>
        </p:spPr>
      </p:pic>
      <p:sp>
        <p:nvSpPr>
          <p:cNvPr id="7" name="TextBox 12"/>
          <p:cNvSpPr txBox="1"/>
          <p:nvPr/>
        </p:nvSpPr>
        <p:spPr>
          <a:xfrm>
            <a:off x="1845733" y="1660312"/>
            <a:ext cx="5274995" cy="1159952"/>
          </a:xfrm>
          <a:prstGeom prst="rect">
            <a:avLst/>
          </a:prstGeom>
          <a:noFill/>
        </p:spPr>
        <p:txBody>
          <a:bodyPr wrap="square" lIns="51453" tIns="25727" rIns="51453" bIns="25727" rtlCol="0" anchor="ctr">
            <a:spAutoFit/>
          </a:bodyPr>
          <a:lstStyle>
            <a:defPPr>
              <a:defRPr lang="zh-CN"/>
            </a:defPPr>
            <a:lvl1pPr algn="ctr">
              <a:defRPr sz="6000" b="1">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Arial" panose="020B0604020202020204" pitchFamily="34" charset="0"/>
                <a:ea typeface="微软雅黑" panose="020B0503020204020204" pitchFamily="34" charset="-122"/>
                <a:cs typeface="Arial" panose="020B0604020202020204" pitchFamily="34" charset="0"/>
              </a:defRPr>
            </a:lvl1pPr>
          </a:lstStyle>
          <a:p>
            <a:r>
              <a:rPr lang="zh-CN" altLang="en-US" sz="7200" b="0" dirty="0">
                <a:solidFill>
                  <a:schemeClr val="accent6">
                    <a:lumMod val="50000"/>
                  </a:schemeClr>
                </a:solidFill>
              </a:rPr>
              <a:t>市场营销学</a:t>
            </a:r>
            <a:endParaRPr lang="zh-CN" altLang="en-US" sz="7200" b="0" spc="300" dirty="0">
              <a:solidFill>
                <a:schemeClr val="accent6">
                  <a:lumMod val="50000"/>
                </a:schemeClr>
              </a:solidFill>
              <a:latin typeface="方正兰亭粗黑_GBK" panose="02000000000000000000" pitchFamily="2" charset="-122"/>
              <a:ea typeface="方正兰亭粗黑_GBK" panose="02000000000000000000" pitchFamily="2" charset="-122"/>
            </a:endParaRPr>
          </a:p>
        </p:txBody>
      </p:sp>
      <p:pic>
        <p:nvPicPr>
          <p:cNvPr id="15" name="图片占位符 1"/>
          <p:cNvPicPr>
            <a:picLocks noChangeAspect="1"/>
          </p:cNvPicPr>
          <p:nvPr/>
        </p:nvPicPr>
        <p:blipFill>
          <a:blip r:embed="rId4" cstate="screen">
            <a:grayscl/>
            <a:extLst>
              <a:ext uri="{28A0092B-C50C-407E-A947-70E740481C1C}">
                <a14:useLocalDpi xmlns:a14="http://schemas.microsoft.com/office/drawing/2010/main"/>
              </a:ext>
            </a:extLst>
          </a:blip>
          <a:stretch>
            <a:fillRect/>
          </a:stretch>
        </p:blipFill>
        <p:spPr>
          <a:xfrm>
            <a:off x="4127856" y="332534"/>
            <a:ext cx="1031164" cy="1031164"/>
          </a:xfrm>
          <a:prstGeom prst="ellipse">
            <a:avLst/>
          </a:prstGeom>
          <a:blipFill>
            <a:blip r:embed="rId5" cstate="screen">
              <a:grayscl/>
              <a:extLst>
                <a:ext uri="{28A0092B-C50C-407E-A947-70E740481C1C}">
                  <a14:useLocalDpi xmlns:a14="http://schemas.microsoft.com/office/drawing/2010/main"/>
                </a:ext>
              </a:extLst>
            </a:blip>
            <a:stretch>
              <a:fillRect/>
            </a:stretch>
          </a:blipFill>
          <a:ln w="57150">
            <a:gradFill>
              <a:gsLst>
                <a:gs pos="0">
                  <a:schemeClr val="bg1"/>
                </a:gs>
                <a:gs pos="100000">
                  <a:schemeClr val="bg1">
                    <a:lumMod val="85000"/>
                  </a:schemeClr>
                </a:gs>
              </a:gsLst>
              <a:lin ang="5400000" scaled="0"/>
            </a:gradFill>
          </a:ln>
          <a:effectLst>
            <a:outerShdw blurRad="228600" dist="114300" dir="6840000" sx="99000" sy="99000" algn="tl" rotWithShape="0">
              <a:prstClr val="black">
                <a:alpha val="40000"/>
              </a:prstClr>
            </a:outerShdw>
          </a:effectLst>
        </p:spPr>
      </p:pic>
    </p:spTree>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7"/>
                                        </p:tgtEl>
                                        <p:attrNameLst>
                                          <p:attrName>ppt_y</p:attrName>
                                        </p:attrNameLst>
                                      </p:cBhvr>
                                      <p:tavLst>
                                        <p:tav tm="0">
                                          <p:val>
                                            <p:strVal val="#ppt_y"/>
                                          </p:val>
                                        </p:tav>
                                        <p:tav tm="100000">
                                          <p:val>
                                            <p:strVal val="#ppt_y"/>
                                          </p:val>
                                        </p:tav>
                                      </p:tavLst>
                                    </p:anim>
                                    <p:anim calcmode="lin" valueType="num">
                                      <p:cBhvr>
                                        <p:cTn id="9" dur="500" fill="hold"/>
                                        <p:tgtEl>
                                          <p:spTgt spid="7"/>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7"/>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7"/>
                                        </p:tgtEl>
                                      </p:cBhvr>
                                    </p:animEffect>
                                  </p:childTnLst>
                                </p:cTn>
                              </p:par>
                            </p:childTnLst>
                          </p:cTn>
                        </p:par>
                        <p:par>
                          <p:cTn id="12" fill="hold">
                            <p:stCondLst>
                              <p:cond delay="700"/>
                            </p:stCondLst>
                            <p:childTnLst>
                              <p:par>
                                <p:cTn id="13" presetID="31" presetClass="entr" presetSubtype="0" fill="hold" nodeType="afterEffect">
                                  <p:stCondLst>
                                    <p:cond delay="0"/>
                                  </p:stCondLst>
                                  <p:childTnLst>
                                    <p:set>
                                      <p:cBhvr>
                                        <p:cTn id="14" dur="1" fill="hold">
                                          <p:stCondLst>
                                            <p:cond delay="0"/>
                                          </p:stCondLst>
                                        </p:cTn>
                                        <p:tgtEl>
                                          <p:spTgt spid="15"/>
                                        </p:tgtEl>
                                        <p:attrNameLst>
                                          <p:attrName>style.visibility</p:attrName>
                                        </p:attrNameLst>
                                      </p:cBhvr>
                                      <p:to>
                                        <p:strVal val="visible"/>
                                      </p:to>
                                    </p:set>
                                    <p:anim calcmode="lin" valueType="num">
                                      <p:cBhvr>
                                        <p:cTn id="15" dur="1000" fill="hold"/>
                                        <p:tgtEl>
                                          <p:spTgt spid="15"/>
                                        </p:tgtEl>
                                        <p:attrNameLst>
                                          <p:attrName>ppt_w</p:attrName>
                                        </p:attrNameLst>
                                      </p:cBhvr>
                                      <p:tavLst>
                                        <p:tav tm="0">
                                          <p:val>
                                            <p:fltVal val="0"/>
                                          </p:val>
                                        </p:tav>
                                        <p:tav tm="100000">
                                          <p:val>
                                            <p:strVal val="#ppt_w"/>
                                          </p:val>
                                        </p:tav>
                                      </p:tavLst>
                                    </p:anim>
                                    <p:anim calcmode="lin" valueType="num">
                                      <p:cBhvr>
                                        <p:cTn id="16" dur="1000" fill="hold"/>
                                        <p:tgtEl>
                                          <p:spTgt spid="15"/>
                                        </p:tgtEl>
                                        <p:attrNameLst>
                                          <p:attrName>ppt_h</p:attrName>
                                        </p:attrNameLst>
                                      </p:cBhvr>
                                      <p:tavLst>
                                        <p:tav tm="0">
                                          <p:val>
                                            <p:fltVal val="0"/>
                                          </p:val>
                                        </p:tav>
                                        <p:tav tm="100000">
                                          <p:val>
                                            <p:strVal val="#ppt_h"/>
                                          </p:val>
                                        </p:tav>
                                      </p:tavLst>
                                    </p:anim>
                                    <p:anim calcmode="lin" valueType="num">
                                      <p:cBhvr>
                                        <p:cTn id="17" dur="1000" fill="hold"/>
                                        <p:tgtEl>
                                          <p:spTgt spid="15"/>
                                        </p:tgtEl>
                                        <p:attrNameLst>
                                          <p:attrName>style.rotation</p:attrName>
                                        </p:attrNameLst>
                                      </p:cBhvr>
                                      <p:tavLst>
                                        <p:tav tm="0">
                                          <p:val>
                                            <p:fltVal val="90"/>
                                          </p:val>
                                        </p:tav>
                                        <p:tav tm="100000">
                                          <p:val>
                                            <p:fltVal val="0"/>
                                          </p:val>
                                        </p:tav>
                                      </p:tavLst>
                                    </p:anim>
                                    <p:animEffect transition="in" filter="fade">
                                      <p:cBhvr>
                                        <p:cTn id="18" dur="10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p:cNvSpPr/>
          <p:nvPr/>
        </p:nvSpPr>
        <p:spPr>
          <a:xfrm>
            <a:off x="418703" y="33866"/>
            <a:ext cx="2646878" cy="584776"/>
          </a:xfrm>
          <a:prstGeom prst="rect">
            <a:avLst/>
          </a:prstGeom>
        </p:spPr>
        <p:txBody>
          <a:bodyPr wrap="none">
            <a:spAutoFit/>
          </a:bodyPr>
          <a:lstStyle/>
          <a:p>
            <a:r>
              <a:rPr lang="zh-CN" altLang="en-US" sz="3200" dirty="0" smtClean="0">
                <a:solidFill>
                  <a:srgbClr val="17695D"/>
                </a:solidFill>
                <a:latin typeface="华文黑体"/>
                <a:ea typeface="华文黑体"/>
              </a:rPr>
              <a:t>设计业务组合</a:t>
            </a:r>
            <a:endParaRPr lang="zh-CN" altLang="en-US" sz="3200" dirty="0">
              <a:solidFill>
                <a:srgbClr val="17695D"/>
              </a:solidFill>
              <a:latin typeface="华文黑体"/>
              <a:ea typeface="华文黑体"/>
            </a:endParaRPr>
          </a:p>
        </p:txBody>
      </p:sp>
      <p:grpSp>
        <p:nvGrpSpPr>
          <p:cNvPr id="3" name="组合 2"/>
          <p:cNvGrpSpPr/>
          <p:nvPr/>
        </p:nvGrpSpPr>
        <p:grpSpPr>
          <a:xfrm>
            <a:off x="-10885" y="144693"/>
            <a:ext cx="283029" cy="402896"/>
            <a:chOff x="-10886" y="525690"/>
            <a:chExt cx="283029" cy="402896"/>
          </a:xfrm>
        </p:grpSpPr>
        <p:pic>
          <p:nvPicPr>
            <p:cNvPr id="4" name="图片 3"/>
            <p:cNvPicPr>
              <a:picLocks noChangeAspect="1"/>
            </p:cNvPicPr>
            <p:nvPr/>
          </p:nvPicPr>
          <p:blipFill rotWithShape="1">
            <a:blip r:embed="rId3"/>
            <a:srcRect l="7026" t="47619" r="90287" b="37566"/>
            <a:stretch>
              <a:fillRect/>
            </a:stretch>
          </p:blipFill>
          <p:spPr>
            <a:xfrm>
              <a:off x="-10886" y="525690"/>
              <a:ext cx="283029" cy="402896"/>
            </a:xfrm>
            <a:prstGeom prst="rect">
              <a:avLst/>
            </a:prstGeom>
          </p:spPr>
        </p:pic>
        <p:sp>
          <p:nvSpPr>
            <p:cNvPr id="63" name="Freeform 5"/>
            <p:cNvSpPr/>
            <p:nvPr/>
          </p:nvSpPr>
          <p:spPr bwMode="auto">
            <a:xfrm>
              <a:off x="20276" y="637025"/>
              <a:ext cx="221544" cy="222748"/>
            </a:xfrm>
            <a:custGeom>
              <a:avLst/>
              <a:gdLst>
                <a:gd name="T0" fmla="*/ 348 w 407"/>
                <a:gd name="T1" fmla="*/ 0 h 407"/>
                <a:gd name="T2" fmla="*/ 407 w 407"/>
                <a:gd name="T3" fmla="*/ 0 h 407"/>
                <a:gd name="T4" fmla="*/ 407 w 407"/>
                <a:gd name="T5" fmla="*/ 407 h 407"/>
                <a:gd name="T6" fmla="*/ 0 w 407"/>
                <a:gd name="T7" fmla="*/ 407 h 407"/>
                <a:gd name="T8" fmla="*/ 0 w 407"/>
                <a:gd name="T9" fmla="*/ 354 h 407"/>
                <a:gd name="T10" fmla="*/ 307 w 407"/>
                <a:gd name="T11" fmla="*/ 354 h 407"/>
                <a:gd name="T12" fmla="*/ 1 w 407"/>
                <a:gd name="T13" fmla="*/ 47 h 407"/>
                <a:gd name="T14" fmla="*/ 43 w 407"/>
                <a:gd name="T15" fmla="*/ 5 h 407"/>
                <a:gd name="T16" fmla="*/ 348 w 407"/>
                <a:gd name="T17" fmla="*/ 310 h 407"/>
                <a:gd name="T18" fmla="*/ 348 w 407"/>
                <a:gd name="T19" fmla="*/ 0 h 4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07" h="407">
                  <a:moveTo>
                    <a:pt x="348" y="0"/>
                  </a:moveTo>
                  <a:lnTo>
                    <a:pt x="407" y="0"/>
                  </a:lnTo>
                  <a:lnTo>
                    <a:pt x="407" y="407"/>
                  </a:lnTo>
                  <a:lnTo>
                    <a:pt x="0" y="407"/>
                  </a:lnTo>
                  <a:lnTo>
                    <a:pt x="0" y="354"/>
                  </a:lnTo>
                  <a:lnTo>
                    <a:pt x="307" y="354"/>
                  </a:lnTo>
                  <a:lnTo>
                    <a:pt x="1" y="47"/>
                  </a:lnTo>
                  <a:lnTo>
                    <a:pt x="43" y="5"/>
                  </a:lnTo>
                  <a:lnTo>
                    <a:pt x="348" y="310"/>
                  </a:lnTo>
                  <a:lnTo>
                    <a:pt x="348" y="0"/>
                  </a:lnTo>
                  <a:close/>
                </a:path>
              </a:pathLst>
            </a:custGeom>
            <a:solidFill>
              <a:schemeClr val="bg1"/>
            </a:solidFill>
            <a:ln>
              <a:noFill/>
            </a:ln>
          </p:spPr>
          <p:txBody>
            <a:bodyPr vert="horz" wrap="square" lIns="67470" tIns="33735" rIns="67470" bIns="33735" numCol="1" anchor="t" anchorCtr="0" compatLnSpc="1"/>
            <a:lstStyle/>
            <a:p>
              <a:endParaRPr lang="zh-CN" altLang="en-US"/>
            </a:p>
          </p:txBody>
        </p:sp>
      </p:grpSp>
      <p:sp>
        <p:nvSpPr>
          <p:cNvPr id="5" name="文本框 4"/>
          <p:cNvSpPr txBox="1"/>
          <p:nvPr/>
        </p:nvSpPr>
        <p:spPr>
          <a:xfrm>
            <a:off x="423331" y="707397"/>
            <a:ext cx="8568269" cy="3539430"/>
          </a:xfrm>
          <a:prstGeom prst="rect">
            <a:avLst/>
          </a:prstGeom>
          <a:noFill/>
        </p:spPr>
        <p:txBody>
          <a:bodyPr wrap="square" rtlCol="0">
            <a:spAutoFit/>
          </a:bodyPr>
          <a:lstStyle/>
          <a:p>
            <a:r>
              <a:rPr lang="zh-CN" altLang="en-US" sz="2400" dirty="0">
                <a:latin typeface="华文黑体"/>
                <a:ea typeface="华文黑体"/>
              </a:rPr>
              <a:t>三、制订增长战</a:t>
            </a:r>
            <a:r>
              <a:rPr lang="zh-CN" altLang="en-US" sz="2400" dirty="0" smtClean="0">
                <a:latin typeface="华文黑体"/>
                <a:ea typeface="华文黑体"/>
              </a:rPr>
              <a:t>略</a:t>
            </a:r>
            <a:endParaRPr lang="en-US" altLang="zh-CN" sz="2400" dirty="0" smtClean="0">
              <a:latin typeface="华文黑体"/>
              <a:ea typeface="华文黑体"/>
            </a:endParaRPr>
          </a:p>
          <a:p>
            <a:pPr indent="541338"/>
            <a:endParaRPr lang="en-US" altLang="zh-CN" sz="2000" dirty="0" smtClean="0">
              <a:latin typeface="华文黑体"/>
              <a:ea typeface="华文黑体"/>
            </a:endParaRPr>
          </a:p>
          <a:p>
            <a:pPr indent="541338"/>
            <a:r>
              <a:rPr lang="zh-CN" altLang="en-US" sz="2000" dirty="0" smtClean="0">
                <a:latin typeface="华文黑体"/>
                <a:ea typeface="华文黑体"/>
              </a:rPr>
              <a:t>第一种是密集增长</a:t>
            </a:r>
            <a:r>
              <a:rPr lang="en-US" altLang="zh-CN" sz="2000" dirty="0">
                <a:latin typeface="华文黑体"/>
                <a:ea typeface="华文黑体"/>
              </a:rPr>
              <a:t>,</a:t>
            </a:r>
            <a:r>
              <a:rPr lang="zh-CN" altLang="en-US" sz="2000" dirty="0">
                <a:latin typeface="华文黑体"/>
                <a:ea typeface="华文黑体"/>
              </a:rPr>
              <a:t>指的是在现有的业务中去寻找发展机会</a:t>
            </a:r>
            <a:r>
              <a:rPr lang="en-US" altLang="zh-CN" sz="2000" dirty="0">
                <a:latin typeface="华文黑体"/>
                <a:ea typeface="华文黑体"/>
              </a:rPr>
              <a:t>,</a:t>
            </a:r>
            <a:r>
              <a:rPr lang="zh-CN" altLang="en-US" sz="2000" dirty="0">
                <a:latin typeface="华文黑体"/>
                <a:ea typeface="华文黑体"/>
              </a:rPr>
              <a:t>而不是新开发业务</a:t>
            </a:r>
            <a:r>
              <a:rPr lang="en-US" altLang="zh-CN" sz="2000" dirty="0" smtClean="0">
                <a:latin typeface="华文黑体"/>
                <a:ea typeface="华文黑体"/>
              </a:rPr>
              <a:t>.</a:t>
            </a:r>
          </a:p>
          <a:p>
            <a:pPr indent="541338"/>
            <a:r>
              <a:rPr lang="zh-CN" altLang="en-US" sz="2000" dirty="0" smtClean="0">
                <a:latin typeface="华文黑体"/>
                <a:ea typeface="华文黑体"/>
              </a:rPr>
              <a:t>第二种是一体化增长</a:t>
            </a:r>
            <a:r>
              <a:rPr lang="en-US" altLang="zh-CN" sz="2000" dirty="0">
                <a:latin typeface="华文黑体"/>
                <a:ea typeface="华文黑体"/>
              </a:rPr>
              <a:t>,</a:t>
            </a:r>
            <a:r>
              <a:rPr lang="zh-CN" altLang="en-US" sz="2000" dirty="0">
                <a:latin typeface="华文黑体"/>
                <a:ea typeface="华文黑体"/>
              </a:rPr>
              <a:t>这种方式主要是寻找机会找到与现有业务相关的新业务来作为发展的</a:t>
            </a:r>
            <a:r>
              <a:rPr lang="zh-CN" altLang="en-US" sz="2000" dirty="0" smtClean="0">
                <a:latin typeface="华文黑体"/>
                <a:ea typeface="华文黑体"/>
              </a:rPr>
              <a:t>方向</a:t>
            </a:r>
            <a:r>
              <a:rPr lang="en-US" altLang="zh-CN" sz="2000" dirty="0" smtClean="0">
                <a:latin typeface="华文黑体"/>
                <a:ea typeface="华文黑体"/>
              </a:rPr>
              <a:t>.</a:t>
            </a:r>
          </a:p>
          <a:p>
            <a:pPr indent="541338"/>
            <a:r>
              <a:rPr lang="zh-CN" altLang="en-US" sz="2000" dirty="0" smtClean="0">
                <a:latin typeface="华文黑体"/>
                <a:ea typeface="华文黑体"/>
              </a:rPr>
              <a:t>第三种</a:t>
            </a:r>
            <a:r>
              <a:rPr lang="zh-CN" altLang="en-US" sz="2000" dirty="0">
                <a:latin typeface="华文黑体"/>
                <a:ea typeface="华文黑体"/>
              </a:rPr>
              <a:t>是多元化增长</a:t>
            </a:r>
            <a:r>
              <a:rPr lang="en-US" altLang="zh-CN" sz="2000" dirty="0">
                <a:latin typeface="华文黑体"/>
                <a:ea typeface="华文黑体"/>
              </a:rPr>
              <a:t>,</a:t>
            </a:r>
            <a:r>
              <a:rPr lang="zh-CN" altLang="en-US" sz="2000" dirty="0">
                <a:latin typeface="华文黑体"/>
                <a:ea typeface="华文黑体"/>
              </a:rPr>
              <a:t>指的是在现有业务当中没有的业务</a:t>
            </a:r>
            <a:r>
              <a:rPr lang="en-US" altLang="zh-CN" sz="2000" dirty="0">
                <a:latin typeface="华文黑体"/>
                <a:ea typeface="华文黑体"/>
              </a:rPr>
              <a:t>,</a:t>
            </a:r>
            <a:r>
              <a:rPr lang="zh-CN" altLang="en-US" sz="2000" dirty="0">
                <a:latin typeface="华文黑体"/>
                <a:ea typeface="华文黑体"/>
              </a:rPr>
              <a:t>即与现有业务无关</a:t>
            </a:r>
            <a:r>
              <a:rPr lang="zh-CN" altLang="en-US" sz="2000" dirty="0" smtClean="0">
                <a:latin typeface="华文黑体"/>
                <a:ea typeface="华文黑体"/>
              </a:rPr>
              <a:t>的新业务</a:t>
            </a:r>
            <a:r>
              <a:rPr lang="en-US" altLang="zh-CN" sz="2000" dirty="0">
                <a:latin typeface="华文黑体"/>
                <a:ea typeface="华文黑体"/>
              </a:rPr>
              <a:t>,</a:t>
            </a:r>
            <a:r>
              <a:rPr lang="zh-CN" altLang="en-US" sz="2000" dirty="0">
                <a:latin typeface="华文黑体"/>
                <a:ea typeface="华文黑体"/>
              </a:rPr>
              <a:t>业务之间没有关联</a:t>
            </a:r>
            <a:r>
              <a:rPr lang="en-US" altLang="zh-CN" sz="2000" dirty="0">
                <a:latin typeface="华文黑体"/>
                <a:ea typeface="华文黑体"/>
              </a:rPr>
              <a:t>,</a:t>
            </a:r>
            <a:r>
              <a:rPr lang="zh-CN" altLang="en-US" sz="2000" dirty="0">
                <a:latin typeface="华文黑体"/>
                <a:ea typeface="华文黑体"/>
              </a:rPr>
              <a:t>需要不同的核心业务来解决问题</a:t>
            </a:r>
            <a:r>
              <a:rPr lang="en-US" altLang="zh-CN" sz="2000" dirty="0">
                <a:latin typeface="华文黑体"/>
                <a:ea typeface="华文黑体"/>
              </a:rPr>
              <a:t>.</a:t>
            </a:r>
            <a:r>
              <a:rPr lang="zh-CN" altLang="en-US" sz="2000" dirty="0">
                <a:latin typeface="华文黑体"/>
                <a:ea typeface="华文黑体"/>
              </a:rPr>
              <a:t>密集增长主要包括市场渗透、</a:t>
            </a:r>
            <a:r>
              <a:rPr lang="zh-CN" altLang="en-US" sz="2000" dirty="0" smtClean="0">
                <a:latin typeface="华文黑体"/>
                <a:ea typeface="华文黑体"/>
              </a:rPr>
              <a:t>市场开发</a:t>
            </a:r>
            <a:r>
              <a:rPr lang="zh-CN" altLang="en-US" sz="2000" dirty="0">
                <a:latin typeface="华文黑体"/>
                <a:ea typeface="华文黑体"/>
              </a:rPr>
              <a:t>、产品开发</a:t>
            </a:r>
            <a:r>
              <a:rPr lang="en-US" altLang="zh-CN" sz="2000" dirty="0">
                <a:latin typeface="华文黑体"/>
                <a:ea typeface="华文黑体"/>
              </a:rPr>
              <a:t>.</a:t>
            </a:r>
            <a:r>
              <a:rPr lang="zh-CN" altLang="en-US" sz="2000" dirty="0">
                <a:latin typeface="华文黑体"/>
                <a:ea typeface="华文黑体"/>
              </a:rPr>
              <a:t>一体化增长主要包括后向一体化、前向一体化、横向一体化</a:t>
            </a:r>
            <a:r>
              <a:rPr lang="en-US" altLang="zh-CN" sz="2000" dirty="0">
                <a:latin typeface="华文黑体"/>
                <a:ea typeface="华文黑体"/>
              </a:rPr>
              <a:t>.</a:t>
            </a:r>
            <a:r>
              <a:rPr lang="zh-CN" altLang="en-US" sz="2000" dirty="0" smtClean="0">
                <a:latin typeface="华文黑体"/>
                <a:ea typeface="华文黑体"/>
              </a:rPr>
              <a:t>多元化增长主要包括同心多元化、水平多元化、集团多元化</a:t>
            </a:r>
            <a:r>
              <a:rPr lang="en-US" altLang="zh-CN" sz="2000" dirty="0" smtClean="0">
                <a:latin typeface="华文黑体"/>
                <a:ea typeface="华文黑体"/>
              </a:rPr>
              <a:t>.</a:t>
            </a:r>
            <a:endParaRPr lang="en-US" altLang="zh-CN" sz="2000" dirty="0">
              <a:latin typeface="华文黑体"/>
              <a:ea typeface="华文黑体"/>
            </a:endParaRPr>
          </a:p>
        </p:txBody>
      </p:sp>
    </p:spTree>
    <p:extLst>
      <p:ext uri="{BB962C8B-B14F-4D97-AF65-F5344CB8AC3E}">
        <p14:creationId xmlns:p14="http://schemas.microsoft.com/office/powerpoint/2010/main" val="1241046853"/>
      </p:ext>
    </p:extLst>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p:cNvSpPr/>
          <p:nvPr/>
        </p:nvSpPr>
        <p:spPr>
          <a:xfrm>
            <a:off x="418703" y="33866"/>
            <a:ext cx="2646878" cy="584776"/>
          </a:xfrm>
          <a:prstGeom prst="rect">
            <a:avLst/>
          </a:prstGeom>
        </p:spPr>
        <p:txBody>
          <a:bodyPr wrap="none">
            <a:spAutoFit/>
          </a:bodyPr>
          <a:lstStyle/>
          <a:p>
            <a:r>
              <a:rPr lang="zh-CN" altLang="en-US" sz="3200" dirty="0" smtClean="0">
                <a:solidFill>
                  <a:srgbClr val="17695D"/>
                </a:solidFill>
                <a:latin typeface="华文黑体"/>
                <a:ea typeface="华文黑体"/>
              </a:rPr>
              <a:t>设计业务组合</a:t>
            </a:r>
            <a:endParaRPr lang="zh-CN" altLang="en-US" sz="3200" dirty="0">
              <a:solidFill>
                <a:srgbClr val="17695D"/>
              </a:solidFill>
              <a:latin typeface="华文黑体"/>
              <a:ea typeface="华文黑体"/>
            </a:endParaRPr>
          </a:p>
        </p:txBody>
      </p:sp>
      <p:grpSp>
        <p:nvGrpSpPr>
          <p:cNvPr id="3" name="组合 2"/>
          <p:cNvGrpSpPr/>
          <p:nvPr/>
        </p:nvGrpSpPr>
        <p:grpSpPr>
          <a:xfrm>
            <a:off x="-10885" y="144693"/>
            <a:ext cx="283029" cy="402896"/>
            <a:chOff x="-10886" y="525690"/>
            <a:chExt cx="283029" cy="402896"/>
          </a:xfrm>
        </p:grpSpPr>
        <p:pic>
          <p:nvPicPr>
            <p:cNvPr id="4" name="图片 3"/>
            <p:cNvPicPr>
              <a:picLocks noChangeAspect="1"/>
            </p:cNvPicPr>
            <p:nvPr/>
          </p:nvPicPr>
          <p:blipFill rotWithShape="1">
            <a:blip r:embed="rId3"/>
            <a:srcRect l="7026" t="47619" r="90287" b="37566"/>
            <a:stretch>
              <a:fillRect/>
            </a:stretch>
          </p:blipFill>
          <p:spPr>
            <a:xfrm>
              <a:off x="-10886" y="525690"/>
              <a:ext cx="283029" cy="402896"/>
            </a:xfrm>
            <a:prstGeom prst="rect">
              <a:avLst/>
            </a:prstGeom>
          </p:spPr>
        </p:pic>
        <p:sp>
          <p:nvSpPr>
            <p:cNvPr id="63" name="Freeform 5"/>
            <p:cNvSpPr/>
            <p:nvPr/>
          </p:nvSpPr>
          <p:spPr bwMode="auto">
            <a:xfrm>
              <a:off x="20276" y="637025"/>
              <a:ext cx="221544" cy="222748"/>
            </a:xfrm>
            <a:custGeom>
              <a:avLst/>
              <a:gdLst>
                <a:gd name="T0" fmla="*/ 348 w 407"/>
                <a:gd name="T1" fmla="*/ 0 h 407"/>
                <a:gd name="T2" fmla="*/ 407 w 407"/>
                <a:gd name="T3" fmla="*/ 0 h 407"/>
                <a:gd name="T4" fmla="*/ 407 w 407"/>
                <a:gd name="T5" fmla="*/ 407 h 407"/>
                <a:gd name="T6" fmla="*/ 0 w 407"/>
                <a:gd name="T7" fmla="*/ 407 h 407"/>
                <a:gd name="T8" fmla="*/ 0 w 407"/>
                <a:gd name="T9" fmla="*/ 354 h 407"/>
                <a:gd name="T10" fmla="*/ 307 w 407"/>
                <a:gd name="T11" fmla="*/ 354 h 407"/>
                <a:gd name="T12" fmla="*/ 1 w 407"/>
                <a:gd name="T13" fmla="*/ 47 h 407"/>
                <a:gd name="T14" fmla="*/ 43 w 407"/>
                <a:gd name="T15" fmla="*/ 5 h 407"/>
                <a:gd name="T16" fmla="*/ 348 w 407"/>
                <a:gd name="T17" fmla="*/ 310 h 407"/>
                <a:gd name="T18" fmla="*/ 348 w 407"/>
                <a:gd name="T19" fmla="*/ 0 h 4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07" h="407">
                  <a:moveTo>
                    <a:pt x="348" y="0"/>
                  </a:moveTo>
                  <a:lnTo>
                    <a:pt x="407" y="0"/>
                  </a:lnTo>
                  <a:lnTo>
                    <a:pt x="407" y="407"/>
                  </a:lnTo>
                  <a:lnTo>
                    <a:pt x="0" y="407"/>
                  </a:lnTo>
                  <a:lnTo>
                    <a:pt x="0" y="354"/>
                  </a:lnTo>
                  <a:lnTo>
                    <a:pt x="307" y="354"/>
                  </a:lnTo>
                  <a:lnTo>
                    <a:pt x="1" y="47"/>
                  </a:lnTo>
                  <a:lnTo>
                    <a:pt x="43" y="5"/>
                  </a:lnTo>
                  <a:lnTo>
                    <a:pt x="348" y="310"/>
                  </a:lnTo>
                  <a:lnTo>
                    <a:pt x="348" y="0"/>
                  </a:lnTo>
                  <a:close/>
                </a:path>
              </a:pathLst>
            </a:custGeom>
            <a:solidFill>
              <a:schemeClr val="bg1"/>
            </a:solidFill>
            <a:ln>
              <a:noFill/>
            </a:ln>
          </p:spPr>
          <p:txBody>
            <a:bodyPr vert="horz" wrap="square" lIns="67470" tIns="33735" rIns="67470" bIns="33735" numCol="1" anchor="t" anchorCtr="0" compatLnSpc="1"/>
            <a:lstStyle/>
            <a:p>
              <a:endParaRPr lang="zh-CN" altLang="en-US"/>
            </a:p>
          </p:txBody>
        </p:sp>
      </p:grpSp>
      <p:sp>
        <p:nvSpPr>
          <p:cNvPr id="5" name="文本框 4"/>
          <p:cNvSpPr txBox="1"/>
          <p:nvPr/>
        </p:nvSpPr>
        <p:spPr>
          <a:xfrm>
            <a:off x="423331" y="707397"/>
            <a:ext cx="8568269" cy="4154983"/>
          </a:xfrm>
          <a:prstGeom prst="rect">
            <a:avLst/>
          </a:prstGeom>
          <a:noFill/>
        </p:spPr>
        <p:txBody>
          <a:bodyPr wrap="square" rtlCol="0">
            <a:spAutoFit/>
          </a:bodyPr>
          <a:lstStyle/>
          <a:p>
            <a:r>
              <a:rPr lang="zh-CN" altLang="en-US" sz="2400" dirty="0" smtClean="0">
                <a:latin typeface="华文黑体"/>
                <a:ea typeface="华文黑体"/>
              </a:rPr>
              <a:t>四</a:t>
            </a:r>
            <a:r>
              <a:rPr lang="zh-CN" altLang="en-US" sz="2400" dirty="0">
                <a:latin typeface="华文黑体"/>
                <a:ea typeface="华文黑体"/>
              </a:rPr>
              <a:t>、计划职能战略</a:t>
            </a:r>
          </a:p>
          <a:p>
            <a:pPr indent="541338"/>
            <a:r>
              <a:rPr lang="zh-CN" altLang="en-US" sz="2000" dirty="0">
                <a:latin typeface="华文黑体"/>
                <a:ea typeface="华文黑体"/>
              </a:rPr>
              <a:t>企业的战略规划决定了企业将要经营的业务种类以及每类业务的目标</a:t>
            </a:r>
            <a:r>
              <a:rPr lang="en-US" altLang="zh-CN" sz="2000" dirty="0">
                <a:latin typeface="华文黑体"/>
                <a:ea typeface="华文黑体"/>
              </a:rPr>
              <a:t>.</a:t>
            </a:r>
            <a:r>
              <a:rPr lang="zh-CN" altLang="en-US" sz="2000" dirty="0">
                <a:latin typeface="华文黑体"/>
                <a:ea typeface="华文黑体"/>
              </a:rPr>
              <a:t>接着</a:t>
            </a:r>
            <a:r>
              <a:rPr lang="en-US" altLang="zh-CN" sz="2000" dirty="0">
                <a:latin typeface="华文黑体"/>
                <a:ea typeface="华文黑体"/>
              </a:rPr>
              <a:t>,</a:t>
            </a:r>
            <a:r>
              <a:rPr lang="zh-CN" altLang="en-US" sz="2000" dirty="0" smtClean="0">
                <a:latin typeface="华文黑体"/>
                <a:ea typeface="华文黑体"/>
              </a:rPr>
              <a:t>对每一业务单位都要制订更详细</a:t>
            </a:r>
            <a:r>
              <a:rPr lang="zh-CN" altLang="en-US" sz="2000" dirty="0">
                <a:latin typeface="华文黑体"/>
                <a:ea typeface="华文黑体"/>
              </a:rPr>
              <a:t>的计划</a:t>
            </a:r>
            <a:r>
              <a:rPr lang="en-US" altLang="zh-CN" sz="2000" dirty="0">
                <a:latin typeface="华文黑体"/>
                <a:ea typeface="华文黑体"/>
              </a:rPr>
              <a:t>.</a:t>
            </a:r>
            <a:r>
              <a:rPr lang="zh-CN" altLang="en-US" sz="2000" dirty="0">
                <a:latin typeface="华文黑体"/>
                <a:ea typeface="华文黑体"/>
              </a:rPr>
              <a:t>每个单位内的主要职能部门</a:t>
            </a:r>
            <a:r>
              <a:rPr lang="en-US" altLang="zh-CN" sz="2000" dirty="0">
                <a:latin typeface="华文黑体"/>
                <a:ea typeface="华文黑体"/>
              </a:rPr>
              <a:t>,</a:t>
            </a:r>
            <a:r>
              <a:rPr lang="zh-CN" altLang="en-US" sz="2000" dirty="0" smtClean="0">
                <a:latin typeface="华文黑体"/>
                <a:ea typeface="华文黑体"/>
              </a:rPr>
              <a:t>都必须通力合作以实现战略</a:t>
            </a:r>
            <a:r>
              <a:rPr lang="zh-CN" altLang="en-US" sz="2000" dirty="0">
                <a:latin typeface="华文黑体"/>
                <a:ea typeface="华文黑体"/>
              </a:rPr>
              <a:t>目标</a:t>
            </a:r>
            <a:r>
              <a:rPr lang="en-US" altLang="zh-CN" sz="2000" dirty="0">
                <a:latin typeface="华文黑体"/>
                <a:ea typeface="华文黑体"/>
              </a:rPr>
              <a:t>.</a:t>
            </a:r>
          </a:p>
          <a:p>
            <a:pPr indent="541338"/>
            <a:r>
              <a:rPr lang="en-US" altLang="zh-CN" sz="2000" dirty="0">
                <a:latin typeface="华文黑体"/>
                <a:ea typeface="华文黑体"/>
              </a:rPr>
              <a:t>(</a:t>
            </a:r>
            <a:r>
              <a:rPr lang="zh-CN" altLang="en-US" sz="2000" dirty="0">
                <a:latin typeface="华文黑体"/>
                <a:ea typeface="华文黑体"/>
              </a:rPr>
              <a:t>一</a:t>
            </a:r>
            <a:r>
              <a:rPr lang="en-US" altLang="zh-CN" sz="2000" dirty="0">
                <a:latin typeface="华文黑体"/>
                <a:ea typeface="华文黑体"/>
              </a:rPr>
              <a:t>)</a:t>
            </a:r>
            <a:r>
              <a:rPr lang="zh-CN" altLang="en-US" sz="2000" dirty="0">
                <a:latin typeface="华文黑体"/>
                <a:ea typeface="华文黑体"/>
              </a:rPr>
              <a:t>市场营销在战略规划制订中的作用</a:t>
            </a:r>
          </a:p>
          <a:p>
            <a:pPr indent="541338"/>
            <a:r>
              <a:rPr lang="zh-CN" altLang="en-US" sz="2000" dirty="0">
                <a:latin typeface="华文黑体"/>
                <a:ea typeface="华文黑体"/>
              </a:rPr>
              <a:t>企业总体战略和市场营销战略之间有许多重叠部分</a:t>
            </a:r>
            <a:r>
              <a:rPr lang="en-US" altLang="zh-CN" sz="2000" dirty="0">
                <a:latin typeface="华文黑体"/>
                <a:ea typeface="华文黑体"/>
              </a:rPr>
              <a:t>.</a:t>
            </a:r>
            <a:r>
              <a:rPr lang="zh-CN" altLang="en-US" sz="2000" dirty="0">
                <a:latin typeface="华文黑体"/>
                <a:ea typeface="华文黑体"/>
              </a:rPr>
              <a:t>市场营销参照的是消费</a:t>
            </a:r>
            <a:r>
              <a:rPr lang="zh-CN" altLang="en-US" sz="2000" dirty="0" smtClean="0">
                <a:latin typeface="华文黑体"/>
                <a:ea typeface="华文黑体"/>
              </a:rPr>
              <a:t>者需要及企业满足这些</a:t>
            </a:r>
            <a:r>
              <a:rPr lang="zh-CN" altLang="en-US" sz="2000" dirty="0">
                <a:latin typeface="华文黑体"/>
                <a:ea typeface="华文黑体"/>
              </a:rPr>
              <a:t>需要的能力</a:t>
            </a:r>
            <a:r>
              <a:rPr lang="en-US" altLang="zh-CN" sz="2000" dirty="0">
                <a:latin typeface="华文黑体"/>
                <a:ea typeface="华文黑体"/>
              </a:rPr>
              <a:t>.</a:t>
            </a:r>
            <a:r>
              <a:rPr lang="zh-CN" altLang="en-US" sz="2000" dirty="0">
                <a:latin typeface="华文黑体"/>
                <a:ea typeface="华文黑体"/>
              </a:rPr>
              <a:t>这些因素同样也指导着企业的总任务和总目标</a:t>
            </a:r>
            <a:r>
              <a:rPr lang="en-US" altLang="zh-CN" sz="2000" dirty="0" smtClean="0">
                <a:latin typeface="华文黑体"/>
                <a:ea typeface="华文黑体"/>
              </a:rPr>
              <a:t>.</a:t>
            </a:r>
          </a:p>
          <a:p>
            <a:pPr indent="541338"/>
            <a:r>
              <a:rPr lang="en-US" altLang="zh-CN" sz="2000" dirty="0">
                <a:latin typeface="华文黑体"/>
                <a:ea typeface="华文黑体"/>
              </a:rPr>
              <a:t>(</a:t>
            </a:r>
            <a:r>
              <a:rPr lang="zh-CN" altLang="en-US" sz="2000" dirty="0">
                <a:latin typeface="华文黑体"/>
                <a:ea typeface="华文黑体"/>
              </a:rPr>
              <a:t>二</a:t>
            </a:r>
            <a:r>
              <a:rPr lang="en-US" altLang="zh-CN" sz="2000" dirty="0">
                <a:latin typeface="华文黑体"/>
                <a:ea typeface="华文黑体"/>
              </a:rPr>
              <a:t>)</a:t>
            </a:r>
            <a:r>
              <a:rPr lang="zh-CN" altLang="en-US" sz="2000" dirty="0">
                <a:latin typeface="华文黑体"/>
                <a:ea typeface="华文黑体"/>
              </a:rPr>
              <a:t>市场营销与其他业务职能</a:t>
            </a:r>
          </a:p>
          <a:p>
            <a:pPr indent="541338"/>
            <a:r>
              <a:rPr lang="zh-CN" altLang="en-US" sz="2000" dirty="0">
                <a:latin typeface="华文黑体"/>
                <a:ea typeface="华文黑体"/>
              </a:rPr>
              <a:t>顾客价值和满意是营销中取得成功的模式中的要素</a:t>
            </a:r>
            <a:r>
              <a:rPr lang="en-US" altLang="zh-CN" sz="2000" dirty="0" smtClean="0">
                <a:latin typeface="华文黑体"/>
                <a:ea typeface="华文黑体"/>
              </a:rPr>
              <a:t>.</a:t>
            </a:r>
          </a:p>
          <a:p>
            <a:pPr indent="541338"/>
            <a:r>
              <a:rPr lang="en-US" altLang="zh-CN" sz="2000" dirty="0">
                <a:latin typeface="华文黑体"/>
                <a:ea typeface="华文黑体"/>
              </a:rPr>
              <a:t>(</a:t>
            </a:r>
            <a:r>
              <a:rPr lang="zh-CN" altLang="en-US" sz="2000" dirty="0">
                <a:latin typeface="华文黑体"/>
                <a:ea typeface="华文黑体"/>
              </a:rPr>
              <a:t>三</a:t>
            </a:r>
            <a:r>
              <a:rPr lang="en-US" altLang="zh-CN" sz="2000" dirty="0">
                <a:latin typeface="华文黑体"/>
                <a:ea typeface="华文黑体"/>
              </a:rPr>
              <a:t>)</a:t>
            </a:r>
            <a:r>
              <a:rPr lang="zh-CN" altLang="en-US" sz="2000" dirty="0">
                <a:latin typeface="华文黑体"/>
                <a:ea typeface="华文黑体"/>
              </a:rPr>
              <a:t>市场营销及营销系统中的合作伙伴</a:t>
            </a:r>
          </a:p>
          <a:p>
            <a:pPr indent="541338"/>
            <a:r>
              <a:rPr lang="zh-CN" altLang="en-US" sz="2000" dirty="0">
                <a:latin typeface="华文黑体"/>
                <a:ea typeface="华文黑体"/>
              </a:rPr>
              <a:t>在追求竞争优势的过程中</a:t>
            </a:r>
            <a:r>
              <a:rPr lang="en-US" altLang="zh-CN" sz="2000" dirty="0">
                <a:latin typeface="华文黑体"/>
                <a:ea typeface="华文黑体"/>
              </a:rPr>
              <a:t>,</a:t>
            </a:r>
            <a:r>
              <a:rPr lang="zh-CN" altLang="en-US" sz="2000" dirty="0">
                <a:latin typeface="华文黑体"/>
                <a:ea typeface="华文黑体"/>
              </a:rPr>
              <a:t>企业需要超越自身的价值链</a:t>
            </a:r>
            <a:r>
              <a:rPr lang="en-US" altLang="zh-CN" sz="2000" dirty="0">
                <a:latin typeface="华文黑体"/>
                <a:ea typeface="华文黑体"/>
              </a:rPr>
              <a:t>,</a:t>
            </a:r>
            <a:r>
              <a:rPr lang="zh-CN" altLang="en-US" sz="2000" dirty="0">
                <a:latin typeface="华文黑体"/>
                <a:ea typeface="华文黑体"/>
              </a:rPr>
              <a:t>去观察供应商、销售商</a:t>
            </a:r>
            <a:r>
              <a:rPr lang="zh-CN" altLang="en-US" sz="2000" dirty="0" smtClean="0">
                <a:latin typeface="华文黑体"/>
                <a:ea typeface="华文黑体"/>
              </a:rPr>
              <a:t>乃至最</a:t>
            </a:r>
            <a:r>
              <a:rPr lang="zh-CN" altLang="en-US" sz="2000" dirty="0">
                <a:latin typeface="华文黑体"/>
                <a:ea typeface="华文黑体"/>
              </a:rPr>
              <a:t>终顾客的价值链</a:t>
            </a:r>
            <a:r>
              <a:rPr lang="en-US" altLang="zh-CN" sz="2000" dirty="0">
                <a:latin typeface="华文黑体"/>
                <a:ea typeface="华文黑体"/>
              </a:rPr>
              <a:t>.</a:t>
            </a:r>
          </a:p>
        </p:txBody>
      </p:sp>
    </p:spTree>
    <p:extLst>
      <p:ext uri="{BB962C8B-B14F-4D97-AF65-F5344CB8AC3E}">
        <p14:creationId xmlns:p14="http://schemas.microsoft.com/office/powerpoint/2010/main" val="2115224671"/>
      </p:ext>
    </p:extLst>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图片 17"/>
          <p:cNvPicPr>
            <a:picLocks noChangeAspect="1"/>
          </p:cNvPicPr>
          <p:nvPr/>
        </p:nvPicPr>
        <p:blipFill rotWithShape="1">
          <a:blip r:embed="rId3"/>
          <a:srcRect l="6612" r="7521"/>
          <a:stretch>
            <a:fillRect/>
          </a:stretch>
        </p:blipFill>
        <p:spPr>
          <a:xfrm flipV="1">
            <a:off x="2" y="0"/>
            <a:ext cx="9463311" cy="5359400"/>
          </a:xfrm>
          <a:prstGeom prst="rect">
            <a:avLst/>
          </a:prstGeom>
        </p:spPr>
      </p:pic>
      <p:pic>
        <p:nvPicPr>
          <p:cNvPr id="7" name="图片占位符 29"/>
          <p:cNvPicPr>
            <a:picLocks noChangeAspect="1"/>
          </p:cNvPicPr>
          <p:nvPr/>
        </p:nvPicPr>
        <p:blipFill>
          <a:blip r:embed="rId4" cstate="print">
            <a:grayscl/>
            <a:extLst>
              <a:ext uri="{28A0092B-C50C-407E-A947-70E740481C1C}">
                <a14:useLocalDpi xmlns:a14="http://schemas.microsoft.com/office/drawing/2010/main" val="0"/>
              </a:ext>
            </a:extLst>
          </a:blip>
          <a:stretch>
            <a:fillRect/>
          </a:stretch>
        </p:blipFill>
        <p:spPr>
          <a:xfrm>
            <a:off x="1545545" y="1362623"/>
            <a:ext cx="1766888" cy="1766888"/>
          </a:xfrm>
          <a:prstGeom prst="ellipse">
            <a:avLst/>
          </a:prstGeom>
          <a:solidFill>
            <a:schemeClr val="accent5"/>
          </a:solidFill>
          <a:ln w="57150">
            <a:gradFill>
              <a:gsLst>
                <a:gs pos="0">
                  <a:schemeClr val="bg1"/>
                </a:gs>
                <a:gs pos="100000">
                  <a:schemeClr val="bg1">
                    <a:lumMod val="85000"/>
                  </a:schemeClr>
                </a:gs>
              </a:gsLst>
              <a:lin ang="5400000" scaled="0"/>
            </a:gradFill>
          </a:ln>
          <a:effectLst>
            <a:outerShdw blurRad="228600" dist="114300" dir="6840000" sx="99000" sy="99000" algn="tl" rotWithShape="0">
              <a:prstClr val="black">
                <a:alpha val="40000"/>
              </a:prstClr>
            </a:outerShdw>
          </a:effectLst>
        </p:spPr>
      </p:pic>
      <p:sp>
        <p:nvSpPr>
          <p:cNvPr id="6" name="矩形 5"/>
          <p:cNvSpPr/>
          <p:nvPr/>
        </p:nvSpPr>
        <p:spPr>
          <a:xfrm>
            <a:off x="3985569" y="2324676"/>
            <a:ext cx="2839239" cy="584776"/>
          </a:xfrm>
          <a:prstGeom prst="rect">
            <a:avLst/>
          </a:prstGeom>
        </p:spPr>
        <p:txBody>
          <a:bodyPr wrap="none">
            <a:spAutoFit/>
          </a:bodyPr>
          <a:lstStyle/>
          <a:p>
            <a:r>
              <a:rPr lang="zh-CN" altLang="en-US" sz="3200" b="1" spc="300" dirty="0" smtClean="0">
                <a:solidFill>
                  <a:srgbClr val="17695D"/>
                </a:solidFill>
                <a:latin typeface="华文黑体"/>
                <a:ea typeface="华文黑体"/>
                <a:cs typeface="Source Sans Pro ExtraLight"/>
              </a:rPr>
              <a:t>市场营销过程</a:t>
            </a:r>
            <a:endParaRPr lang="en-US" altLang="zh-CN" sz="3200" b="1" spc="300" dirty="0">
              <a:solidFill>
                <a:srgbClr val="17695D"/>
              </a:solidFill>
              <a:latin typeface="华文黑体"/>
              <a:ea typeface="华文黑体"/>
              <a:cs typeface="Source Sans Pro ExtraLight"/>
            </a:endParaRPr>
          </a:p>
        </p:txBody>
      </p:sp>
      <p:sp>
        <p:nvSpPr>
          <p:cNvPr id="8" name="矩形 7"/>
          <p:cNvSpPr/>
          <p:nvPr/>
        </p:nvSpPr>
        <p:spPr>
          <a:xfrm>
            <a:off x="4492435" y="943131"/>
            <a:ext cx="1492716" cy="1261884"/>
          </a:xfrm>
          <a:prstGeom prst="rect">
            <a:avLst/>
          </a:prstGeom>
        </p:spPr>
        <p:txBody>
          <a:bodyPr wrap="none">
            <a:spAutoFit/>
          </a:bodyPr>
          <a:lstStyle/>
          <a:p>
            <a:pPr algn="ctr"/>
            <a:endParaRPr lang="en-US" altLang="zh-CN" sz="4400" b="1" dirty="0" smtClean="0">
              <a:solidFill>
                <a:srgbClr val="17695D"/>
              </a:solidFill>
              <a:latin typeface="华文黑体"/>
              <a:ea typeface="华文黑体"/>
            </a:endParaRPr>
          </a:p>
          <a:p>
            <a:pPr algn="ctr"/>
            <a:r>
              <a:rPr lang="zh-CN" altLang="en-US" sz="3200" b="1" spc="300" dirty="0" smtClean="0">
                <a:solidFill>
                  <a:srgbClr val="17695D"/>
                </a:solidFill>
                <a:latin typeface="华文黑体"/>
                <a:ea typeface="华文黑体"/>
                <a:cs typeface="Source Sans Pro ExtraLight"/>
              </a:rPr>
              <a:t>第三节</a:t>
            </a:r>
            <a:endParaRPr lang="en-US" altLang="zh-CN" sz="3200" b="1" spc="300" dirty="0">
              <a:solidFill>
                <a:srgbClr val="17695D"/>
              </a:solidFill>
              <a:latin typeface="华文黑体"/>
              <a:ea typeface="华文黑体"/>
              <a:cs typeface="Source Sans Pro ExtraLight"/>
            </a:endParaRPr>
          </a:p>
        </p:txBody>
      </p:sp>
    </p:spTree>
  </p:cSld>
  <p:clrMapOvr>
    <a:masterClrMapping/>
  </p:clrMapOvr>
  <mc:AlternateContent xmlns:mc="http://schemas.openxmlformats.org/markup-compatibility/2006" xmlns:p14="http://schemas.microsoft.com/office/powerpoint/2010/main">
    <mc:Choice Requires="p14">
      <p:transition spd="slow" p14:dur="4000" advClick="0" advTm="0">
        <p14:vortex dir="r"/>
      </p:transition>
    </mc:Choice>
    <mc:Fallback xmlns="">
      <p:transition spd="slow" advClick="0"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6" accel="65000" fill="hold" nodeType="withEffect" p14:presetBounceEnd="58000">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14:bounceEnd="58000">
                                          <p:cBhvr additive="base">
                                            <p:cTn id="7" dur="1500" fill="hold"/>
                                            <p:tgtEl>
                                              <p:spTgt spid="7"/>
                                            </p:tgtEl>
                                            <p:attrNameLst>
                                              <p:attrName>ppt_x</p:attrName>
                                            </p:attrNameLst>
                                          </p:cBhvr>
                                          <p:tavLst>
                                            <p:tav tm="0">
                                              <p:val>
                                                <p:strVal val="1+#ppt_w/2"/>
                                              </p:val>
                                            </p:tav>
                                            <p:tav tm="100000">
                                              <p:val>
                                                <p:strVal val="#ppt_x"/>
                                              </p:val>
                                            </p:tav>
                                          </p:tavLst>
                                        </p:anim>
                                        <p:anim calcmode="lin" valueType="num" p14:bounceEnd="58000">
                                          <p:cBhvr additive="base">
                                            <p:cTn id="8" dur="1500" fill="hold"/>
                                            <p:tgtEl>
                                              <p:spTgt spid="7"/>
                                            </p:tgtEl>
                                            <p:attrNameLst>
                                              <p:attrName>ppt_y</p:attrName>
                                            </p:attrNameLst>
                                          </p:cBhvr>
                                          <p:tavLst>
                                            <p:tav tm="0">
                                              <p:val>
                                                <p:strVal val="1+#ppt_h/2"/>
                                              </p:val>
                                            </p:tav>
                                            <p:tav tm="100000">
                                              <p:val>
                                                <p:strVal val="#ppt_y"/>
                                              </p:val>
                                            </p:tav>
                                          </p:tavLst>
                                        </p:anim>
                                      </p:childTnLst>
                                    </p:cTn>
                                  </p:par>
                                </p:childTnLst>
                              </p:cTn>
                            </p:par>
                            <p:par>
                              <p:cTn id="9" fill="hold">
                                <p:stCondLst>
                                  <p:cond delay="1500"/>
                                </p:stCondLst>
                                <p:childTnLst>
                                  <p:par>
                                    <p:cTn id="10" presetID="22" presetClass="entr" presetSubtype="8" fill="hold" grpId="0" nodeType="after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wipe(left)">
                                          <p:cBhvr>
                                            <p:cTn id="12" dur="500"/>
                                            <p:tgtEl>
                                              <p:spTgt spid="6"/>
                                            </p:tgtEl>
                                          </p:cBhvr>
                                        </p:animEffect>
                                      </p:childTnLst>
                                    </p:cTn>
                                  </p:par>
                                </p:childTnLst>
                              </p:cTn>
                            </p:par>
                            <p:par>
                              <p:cTn id="13" fill="hold">
                                <p:stCondLst>
                                  <p:cond delay="2000"/>
                                </p:stCondLst>
                                <p:childTnLst>
                                  <p:par>
                                    <p:cTn id="14" presetID="22" presetClass="entr" presetSubtype="8" fill="hold" grpId="0" nodeType="after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wipe(left)">
                                          <p:cBhvr>
                                            <p:cTn id="16"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p:bldLst>
      </p:timing>
    </mc:Choice>
    <mc:Fallback xmlns="">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6" accel="65000"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1500" fill="hold"/>
                                            <p:tgtEl>
                                              <p:spTgt spid="7"/>
                                            </p:tgtEl>
                                            <p:attrNameLst>
                                              <p:attrName>ppt_x</p:attrName>
                                            </p:attrNameLst>
                                          </p:cBhvr>
                                          <p:tavLst>
                                            <p:tav tm="0">
                                              <p:val>
                                                <p:strVal val="1+#ppt_w/2"/>
                                              </p:val>
                                            </p:tav>
                                            <p:tav tm="100000">
                                              <p:val>
                                                <p:strVal val="#ppt_x"/>
                                              </p:val>
                                            </p:tav>
                                          </p:tavLst>
                                        </p:anim>
                                        <p:anim calcmode="lin" valueType="num">
                                          <p:cBhvr additive="base">
                                            <p:cTn id="8" dur="1500" fill="hold"/>
                                            <p:tgtEl>
                                              <p:spTgt spid="7"/>
                                            </p:tgtEl>
                                            <p:attrNameLst>
                                              <p:attrName>ppt_y</p:attrName>
                                            </p:attrNameLst>
                                          </p:cBhvr>
                                          <p:tavLst>
                                            <p:tav tm="0">
                                              <p:val>
                                                <p:strVal val="1+#ppt_h/2"/>
                                              </p:val>
                                            </p:tav>
                                            <p:tav tm="100000">
                                              <p:val>
                                                <p:strVal val="#ppt_y"/>
                                              </p:val>
                                            </p:tav>
                                          </p:tavLst>
                                        </p:anim>
                                      </p:childTnLst>
                                    </p:cTn>
                                  </p:par>
                                </p:childTnLst>
                              </p:cTn>
                            </p:par>
                            <p:par>
                              <p:cTn id="9" fill="hold">
                                <p:stCondLst>
                                  <p:cond delay="1500"/>
                                </p:stCondLst>
                                <p:childTnLst>
                                  <p:par>
                                    <p:cTn id="10" presetID="22" presetClass="entr" presetSubtype="8" fill="hold" grpId="0" nodeType="after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wipe(left)">
                                          <p:cBhvr>
                                            <p:cTn id="12" dur="500"/>
                                            <p:tgtEl>
                                              <p:spTgt spid="6"/>
                                            </p:tgtEl>
                                          </p:cBhvr>
                                        </p:animEffect>
                                      </p:childTnLst>
                                    </p:cTn>
                                  </p:par>
                                </p:childTnLst>
                              </p:cTn>
                            </p:par>
                            <p:par>
                              <p:cTn id="13" fill="hold">
                                <p:stCondLst>
                                  <p:cond delay="2000"/>
                                </p:stCondLst>
                                <p:childTnLst>
                                  <p:par>
                                    <p:cTn id="14" presetID="22" presetClass="entr" presetSubtype="8" fill="hold" grpId="0" nodeType="after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wipe(left)">
                                          <p:cBhvr>
                                            <p:cTn id="16"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p:bldLst>
      </p:timing>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p:cNvSpPr/>
          <p:nvPr/>
        </p:nvSpPr>
        <p:spPr>
          <a:xfrm>
            <a:off x="418703" y="33866"/>
            <a:ext cx="2646878" cy="584776"/>
          </a:xfrm>
          <a:prstGeom prst="rect">
            <a:avLst/>
          </a:prstGeom>
        </p:spPr>
        <p:txBody>
          <a:bodyPr wrap="none">
            <a:spAutoFit/>
          </a:bodyPr>
          <a:lstStyle/>
          <a:p>
            <a:r>
              <a:rPr lang="zh-CN" altLang="en-US" sz="3200" dirty="0" smtClean="0">
                <a:solidFill>
                  <a:srgbClr val="17695D"/>
                </a:solidFill>
                <a:latin typeface="华文黑体"/>
                <a:ea typeface="华文黑体"/>
              </a:rPr>
              <a:t>市场营销过程</a:t>
            </a:r>
            <a:endParaRPr lang="zh-CN" altLang="en-US" sz="3200" dirty="0">
              <a:solidFill>
                <a:srgbClr val="17695D"/>
              </a:solidFill>
              <a:latin typeface="华文黑体"/>
              <a:ea typeface="华文黑体"/>
            </a:endParaRPr>
          </a:p>
        </p:txBody>
      </p:sp>
      <p:grpSp>
        <p:nvGrpSpPr>
          <p:cNvPr id="3" name="组合 2"/>
          <p:cNvGrpSpPr/>
          <p:nvPr/>
        </p:nvGrpSpPr>
        <p:grpSpPr>
          <a:xfrm>
            <a:off x="-10885" y="144693"/>
            <a:ext cx="283029" cy="402896"/>
            <a:chOff x="-10886" y="525690"/>
            <a:chExt cx="283029" cy="402896"/>
          </a:xfrm>
        </p:grpSpPr>
        <p:pic>
          <p:nvPicPr>
            <p:cNvPr id="4" name="图片 3"/>
            <p:cNvPicPr>
              <a:picLocks noChangeAspect="1"/>
            </p:cNvPicPr>
            <p:nvPr/>
          </p:nvPicPr>
          <p:blipFill rotWithShape="1">
            <a:blip r:embed="rId3"/>
            <a:srcRect l="7026" t="47619" r="90287" b="37566"/>
            <a:stretch>
              <a:fillRect/>
            </a:stretch>
          </p:blipFill>
          <p:spPr>
            <a:xfrm>
              <a:off x="-10886" y="525690"/>
              <a:ext cx="283029" cy="402896"/>
            </a:xfrm>
            <a:prstGeom prst="rect">
              <a:avLst/>
            </a:prstGeom>
          </p:spPr>
        </p:pic>
        <p:sp>
          <p:nvSpPr>
            <p:cNvPr id="63" name="Freeform 5"/>
            <p:cNvSpPr/>
            <p:nvPr/>
          </p:nvSpPr>
          <p:spPr bwMode="auto">
            <a:xfrm>
              <a:off x="20276" y="637025"/>
              <a:ext cx="221544" cy="222748"/>
            </a:xfrm>
            <a:custGeom>
              <a:avLst/>
              <a:gdLst>
                <a:gd name="T0" fmla="*/ 348 w 407"/>
                <a:gd name="T1" fmla="*/ 0 h 407"/>
                <a:gd name="T2" fmla="*/ 407 w 407"/>
                <a:gd name="T3" fmla="*/ 0 h 407"/>
                <a:gd name="T4" fmla="*/ 407 w 407"/>
                <a:gd name="T5" fmla="*/ 407 h 407"/>
                <a:gd name="T6" fmla="*/ 0 w 407"/>
                <a:gd name="T7" fmla="*/ 407 h 407"/>
                <a:gd name="T8" fmla="*/ 0 w 407"/>
                <a:gd name="T9" fmla="*/ 354 h 407"/>
                <a:gd name="T10" fmla="*/ 307 w 407"/>
                <a:gd name="T11" fmla="*/ 354 h 407"/>
                <a:gd name="T12" fmla="*/ 1 w 407"/>
                <a:gd name="T13" fmla="*/ 47 h 407"/>
                <a:gd name="T14" fmla="*/ 43 w 407"/>
                <a:gd name="T15" fmla="*/ 5 h 407"/>
                <a:gd name="T16" fmla="*/ 348 w 407"/>
                <a:gd name="T17" fmla="*/ 310 h 407"/>
                <a:gd name="T18" fmla="*/ 348 w 407"/>
                <a:gd name="T19" fmla="*/ 0 h 4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07" h="407">
                  <a:moveTo>
                    <a:pt x="348" y="0"/>
                  </a:moveTo>
                  <a:lnTo>
                    <a:pt x="407" y="0"/>
                  </a:lnTo>
                  <a:lnTo>
                    <a:pt x="407" y="407"/>
                  </a:lnTo>
                  <a:lnTo>
                    <a:pt x="0" y="407"/>
                  </a:lnTo>
                  <a:lnTo>
                    <a:pt x="0" y="354"/>
                  </a:lnTo>
                  <a:lnTo>
                    <a:pt x="307" y="354"/>
                  </a:lnTo>
                  <a:lnTo>
                    <a:pt x="1" y="47"/>
                  </a:lnTo>
                  <a:lnTo>
                    <a:pt x="43" y="5"/>
                  </a:lnTo>
                  <a:lnTo>
                    <a:pt x="348" y="310"/>
                  </a:lnTo>
                  <a:lnTo>
                    <a:pt x="348" y="0"/>
                  </a:lnTo>
                  <a:close/>
                </a:path>
              </a:pathLst>
            </a:custGeom>
            <a:solidFill>
              <a:schemeClr val="bg1"/>
            </a:solidFill>
            <a:ln>
              <a:noFill/>
            </a:ln>
          </p:spPr>
          <p:txBody>
            <a:bodyPr vert="horz" wrap="square" lIns="67470" tIns="33735" rIns="67470" bIns="33735" numCol="1" anchor="t" anchorCtr="0" compatLnSpc="1"/>
            <a:lstStyle/>
            <a:p>
              <a:endParaRPr lang="zh-CN" altLang="en-US"/>
            </a:p>
          </p:txBody>
        </p:sp>
      </p:grpSp>
      <p:pic>
        <p:nvPicPr>
          <p:cNvPr id="2" name="图片 1"/>
          <p:cNvPicPr>
            <a:picLocks noChangeAspect="1"/>
          </p:cNvPicPr>
          <p:nvPr/>
        </p:nvPicPr>
        <p:blipFill rotWithShape="1">
          <a:blip r:embed="rId4"/>
          <a:srcRect r="5123"/>
          <a:stretch/>
        </p:blipFill>
        <p:spPr>
          <a:xfrm>
            <a:off x="5067300" y="662793"/>
            <a:ext cx="4076700" cy="4357940"/>
          </a:xfrm>
          <a:prstGeom prst="rect">
            <a:avLst/>
          </a:prstGeom>
        </p:spPr>
      </p:pic>
      <p:sp>
        <p:nvSpPr>
          <p:cNvPr id="5" name="文本框 4"/>
          <p:cNvSpPr txBox="1"/>
          <p:nvPr/>
        </p:nvSpPr>
        <p:spPr>
          <a:xfrm>
            <a:off x="423332" y="707398"/>
            <a:ext cx="4588935" cy="4154983"/>
          </a:xfrm>
          <a:prstGeom prst="rect">
            <a:avLst/>
          </a:prstGeom>
          <a:noFill/>
        </p:spPr>
        <p:txBody>
          <a:bodyPr wrap="square" rtlCol="0">
            <a:spAutoFit/>
          </a:bodyPr>
          <a:lstStyle/>
          <a:p>
            <a:r>
              <a:rPr lang="zh-CN" altLang="en-US" sz="2400" dirty="0" smtClean="0">
                <a:latin typeface="华文黑体"/>
                <a:ea typeface="华文黑体"/>
              </a:rPr>
              <a:t>影响公司营销战略的因素</a:t>
            </a:r>
            <a:endParaRPr lang="en-US" altLang="zh-CN" sz="2400" dirty="0" smtClean="0">
              <a:latin typeface="华文黑体"/>
              <a:ea typeface="华文黑体"/>
            </a:endParaRPr>
          </a:p>
          <a:p>
            <a:pPr indent="439738"/>
            <a:r>
              <a:rPr lang="zh-CN" altLang="en-US" sz="2000" dirty="0">
                <a:latin typeface="华文黑体"/>
                <a:ea typeface="华文黑体"/>
              </a:rPr>
              <a:t>菱形图的周边是四个方面的环境</a:t>
            </a:r>
            <a:r>
              <a:rPr lang="en-US" altLang="zh-CN" sz="2000" dirty="0">
                <a:latin typeface="华文黑体"/>
                <a:ea typeface="华文黑体"/>
              </a:rPr>
              <a:t>,</a:t>
            </a:r>
            <a:r>
              <a:rPr lang="zh-CN" altLang="en-US" sz="2000" dirty="0">
                <a:latin typeface="华文黑体"/>
                <a:ea typeface="华文黑体"/>
              </a:rPr>
              <a:t>分别是人口－经济环境、技术－自然环境、政治－</a:t>
            </a:r>
            <a:r>
              <a:rPr lang="zh-CN" altLang="en-US" sz="2000" dirty="0" smtClean="0">
                <a:latin typeface="华文黑体"/>
                <a:ea typeface="华文黑体"/>
              </a:rPr>
              <a:t>法</a:t>
            </a:r>
            <a:r>
              <a:rPr lang="zh-CN" altLang="en-US" sz="2000" dirty="0">
                <a:latin typeface="华文黑体"/>
                <a:ea typeface="华文黑体"/>
              </a:rPr>
              <a:t>律环境和社会－文化环境</a:t>
            </a:r>
            <a:r>
              <a:rPr lang="en-US" altLang="zh-CN" sz="2000" dirty="0">
                <a:latin typeface="华文黑体"/>
                <a:ea typeface="华文黑体"/>
              </a:rPr>
              <a:t>.</a:t>
            </a:r>
            <a:r>
              <a:rPr lang="zh-CN" altLang="en-US" sz="2000" dirty="0">
                <a:latin typeface="华文黑体"/>
                <a:ea typeface="华文黑体"/>
              </a:rPr>
              <a:t>这些是市场营销所处的基本的外部环境</a:t>
            </a:r>
            <a:r>
              <a:rPr lang="en-US" altLang="zh-CN" sz="2000" dirty="0">
                <a:latin typeface="华文黑体"/>
                <a:ea typeface="华文黑体"/>
              </a:rPr>
              <a:t>.</a:t>
            </a:r>
            <a:r>
              <a:rPr lang="zh-CN" altLang="en-US" sz="2000" dirty="0">
                <a:latin typeface="华文黑体"/>
                <a:ea typeface="华文黑体"/>
              </a:rPr>
              <a:t>目标消费者位居</a:t>
            </a:r>
            <a:r>
              <a:rPr lang="zh-CN" altLang="en-US" sz="2000" dirty="0" smtClean="0">
                <a:latin typeface="华文黑体"/>
                <a:ea typeface="华文黑体"/>
              </a:rPr>
              <a:t>中心</a:t>
            </a:r>
            <a:r>
              <a:rPr lang="en-US" altLang="zh-CN" sz="2000" dirty="0">
                <a:latin typeface="华文黑体"/>
                <a:ea typeface="华文黑体"/>
              </a:rPr>
              <a:t>.</a:t>
            </a:r>
            <a:r>
              <a:rPr lang="zh-CN" altLang="en-US" sz="2000" dirty="0">
                <a:latin typeface="华文黑体"/>
                <a:ea typeface="华文黑体"/>
              </a:rPr>
              <a:t>企业识别总体市场</a:t>
            </a:r>
            <a:r>
              <a:rPr lang="en-US" altLang="zh-CN" sz="2000" dirty="0">
                <a:latin typeface="华文黑体"/>
                <a:ea typeface="华文黑体"/>
              </a:rPr>
              <a:t>,</a:t>
            </a:r>
            <a:r>
              <a:rPr lang="zh-CN" altLang="en-US" sz="2000" dirty="0">
                <a:latin typeface="华文黑体"/>
                <a:ea typeface="华文黑体"/>
              </a:rPr>
              <a:t>将其划分为较小的细分市场</a:t>
            </a:r>
            <a:r>
              <a:rPr lang="en-US" altLang="zh-CN" sz="2000" dirty="0">
                <a:latin typeface="华文黑体"/>
                <a:ea typeface="华文黑体"/>
              </a:rPr>
              <a:t>,</a:t>
            </a:r>
            <a:r>
              <a:rPr lang="zh-CN" altLang="en-US" sz="2000" dirty="0">
                <a:latin typeface="华文黑体"/>
                <a:ea typeface="华文黑体"/>
              </a:rPr>
              <a:t>选择最有开发价值的细分市场</a:t>
            </a:r>
            <a:r>
              <a:rPr lang="en-US" altLang="zh-CN" sz="2000" dirty="0">
                <a:latin typeface="华文黑体"/>
                <a:ea typeface="华文黑体"/>
              </a:rPr>
              <a:t>,</a:t>
            </a:r>
            <a:r>
              <a:rPr lang="zh-CN" altLang="en-US" sz="2000" dirty="0">
                <a:latin typeface="华文黑体"/>
                <a:ea typeface="华文黑体"/>
              </a:rPr>
              <a:t>并</a:t>
            </a:r>
            <a:r>
              <a:rPr lang="zh-CN" altLang="en-US" sz="2000" dirty="0" smtClean="0">
                <a:latin typeface="华文黑体"/>
                <a:ea typeface="华文黑体"/>
              </a:rPr>
              <a:t>集中力量满足和服务于这些细分</a:t>
            </a:r>
            <a:r>
              <a:rPr lang="zh-CN" altLang="en-US" sz="2000" dirty="0">
                <a:latin typeface="华文黑体"/>
                <a:ea typeface="华文黑体"/>
              </a:rPr>
              <a:t>市场</a:t>
            </a:r>
            <a:r>
              <a:rPr lang="en-US" altLang="zh-CN" sz="2000" dirty="0">
                <a:latin typeface="华文黑体"/>
                <a:ea typeface="华文黑体"/>
              </a:rPr>
              <a:t>.</a:t>
            </a:r>
            <a:r>
              <a:rPr lang="zh-CN" altLang="en-US" sz="2000" dirty="0">
                <a:latin typeface="华文黑体"/>
                <a:ea typeface="华文黑体"/>
              </a:rPr>
              <a:t>企业设计由其控制的四大因素</a:t>
            </a:r>
            <a:r>
              <a:rPr lang="en-US" altLang="zh-CN" sz="2000" dirty="0">
                <a:latin typeface="华文黑体"/>
                <a:ea typeface="华文黑体"/>
              </a:rPr>
              <a:t>(</a:t>
            </a:r>
            <a:r>
              <a:rPr lang="zh-CN" altLang="en-US" sz="2000" dirty="0">
                <a:latin typeface="华文黑体"/>
                <a:ea typeface="华文黑体"/>
              </a:rPr>
              <a:t>产品、价格、</a:t>
            </a:r>
            <a:r>
              <a:rPr lang="zh-CN" altLang="en-US" sz="2000" dirty="0" smtClean="0">
                <a:latin typeface="华文黑体"/>
                <a:ea typeface="华文黑体"/>
              </a:rPr>
              <a:t>分销和促销</a:t>
            </a:r>
            <a:r>
              <a:rPr lang="en-US" altLang="zh-CN" sz="2000" dirty="0">
                <a:latin typeface="华文黑体"/>
                <a:ea typeface="华文黑体"/>
              </a:rPr>
              <a:t>)</a:t>
            </a:r>
            <a:r>
              <a:rPr lang="zh-CN" altLang="en-US" sz="2000" dirty="0">
                <a:latin typeface="华文黑体"/>
                <a:ea typeface="华文黑体"/>
              </a:rPr>
              <a:t>所组成的营销组合</a:t>
            </a:r>
            <a:r>
              <a:rPr lang="en-US" altLang="zh-CN" sz="2000" dirty="0">
                <a:latin typeface="华文黑体"/>
                <a:ea typeface="华文黑体"/>
              </a:rPr>
              <a:t>.</a:t>
            </a:r>
            <a:r>
              <a:rPr lang="zh-CN" altLang="en-US" sz="2000" dirty="0">
                <a:latin typeface="华文黑体"/>
                <a:ea typeface="华文黑体"/>
              </a:rPr>
              <a:t>为找到和实施最好的营销组合</a:t>
            </a:r>
            <a:r>
              <a:rPr lang="en-US" altLang="zh-CN" sz="2000" dirty="0">
                <a:latin typeface="华文黑体"/>
                <a:ea typeface="华文黑体"/>
              </a:rPr>
              <a:t>,</a:t>
            </a:r>
            <a:r>
              <a:rPr lang="zh-CN" altLang="en-US" sz="2000" dirty="0">
                <a:latin typeface="华文黑体"/>
                <a:ea typeface="华文黑体"/>
              </a:rPr>
              <a:t>企业要进行市场营销分析、企划、</a:t>
            </a:r>
            <a:r>
              <a:rPr lang="zh-CN" altLang="en-US" sz="2000" dirty="0" smtClean="0">
                <a:latin typeface="华文黑体"/>
                <a:ea typeface="华文黑体"/>
              </a:rPr>
              <a:t>实施和</a:t>
            </a:r>
            <a:r>
              <a:rPr lang="zh-CN" altLang="en-US" sz="2000" dirty="0">
                <a:latin typeface="华文黑体"/>
                <a:ea typeface="华文黑体"/>
              </a:rPr>
              <a:t>控制</a:t>
            </a:r>
            <a:r>
              <a:rPr lang="en-US" altLang="zh-CN" sz="2000" dirty="0">
                <a:latin typeface="华文黑体"/>
                <a:ea typeface="华文黑体"/>
              </a:rPr>
              <a:t>.</a:t>
            </a:r>
          </a:p>
        </p:txBody>
      </p:sp>
    </p:spTree>
    <p:extLst>
      <p:ext uri="{BB962C8B-B14F-4D97-AF65-F5344CB8AC3E}">
        <p14:creationId xmlns:p14="http://schemas.microsoft.com/office/powerpoint/2010/main" val="3791408482"/>
      </p:ext>
    </p:extLst>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p:cNvSpPr/>
          <p:nvPr/>
        </p:nvSpPr>
        <p:spPr>
          <a:xfrm>
            <a:off x="418703" y="33866"/>
            <a:ext cx="2646878" cy="584776"/>
          </a:xfrm>
          <a:prstGeom prst="rect">
            <a:avLst/>
          </a:prstGeom>
        </p:spPr>
        <p:txBody>
          <a:bodyPr wrap="none">
            <a:spAutoFit/>
          </a:bodyPr>
          <a:lstStyle/>
          <a:p>
            <a:r>
              <a:rPr lang="zh-CN" altLang="en-US" sz="3200" dirty="0">
                <a:solidFill>
                  <a:srgbClr val="17695D"/>
                </a:solidFill>
                <a:latin typeface="华文黑体"/>
                <a:ea typeface="华文黑体"/>
              </a:rPr>
              <a:t>市场营销过程</a:t>
            </a:r>
          </a:p>
        </p:txBody>
      </p:sp>
      <p:grpSp>
        <p:nvGrpSpPr>
          <p:cNvPr id="3" name="组合 2"/>
          <p:cNvGrpSpPr/>
          <p:nvPr/>
        </p:nvGrpSpPr>
        <p:grpSpPr>
          <a:xfrm>
            <a:off x="-10885" y="144693"/>
            <a:ext cx="283029" cy="402896"/>
            <a:chOff x="-10886" y="525690"/>
            <a:chExt cx="283029" cy="402896"/>
          </a:xfrm>
        </p:grpSpPr>
        <p:pic>
          <p:nvPicPr>
            <p:cNvPr id="4" name="图片 3"/>
            <p:cNvPicPr>
              <a:picLocks noChangeAspect="1"/>
            </p:cNvPicPr>
            <p:nvPr/>
          </p:nvPicPr>
          <p:blipFill rotWithShape="1">
            <a:blip r:embed="rId3"/>
            <a:srcRect l="7026" t="47619" r="90287" b="37566"/>
            <a:stretch>
              <a:fillRect/>
            </a:stretch>
          </p:blipFill>
          <p:spPr>
            <a:xfrm>
              <a:off x="-10886" y="525690"/>
              <a:ext cx="283029" cy="402896"/>
            </a:xfrm>
            <a:prstGeom prst="rect">
              <a:avLst/>
            </a:prstGeom>
          </p:spPr>
        </p:pic>
        <p:sp>
          <p:nvSpPr>
            <p:cNvPr id="63" name="Freeform 5"/>
            <p:cNvSpPr/>
            <p:nvPr/>
          </p:nvSpPr>
          <p:spPr bwMode="auto">
            <a:xfrm>
              <a:off x="20276" y="637025"/>
              <a:ext cx="221544" cy="222748"/>
            </a:xfrm>
            <a:custGeom>
              <a:avLst/>
              <a:gdLst>
                <a:gd name="T0" fmla="*/ 348 w 407"/>
                <a:gd name="T1" fmla="*/ 0 h 407"/>
                <a:gd name="T2" fmla="*/ 407 w 407"/>
                <a:gd name="T3" fmla="*/ 0 h 407"/>
                <a:gd name="T4" fmla="*/ 407 w 407"/>
                <a:gd name="T5" fmla="*/ 407 h 407"/>
                <a:gd name="T6" fmla="*/ 0 w 407"/>
                <a:gd name="T7" fmla="*/ 407 h 407"/>
                <a:gd name="T8" fmla="*/ 0 w 407"/>
                <a:gd name="T9" fmla="*/ 354 h 407"/>
                <a:gd name="T10" fmla="*/ 307 w 407"/>
                <a:gd name="T11" fmla="*/ 354 h 407"/>
                <a:gd name="T12" fmla="*/ 1 w 407"/>
                <a:gd name="T13" fmla="*/ 47 h 407"/>
                <a:gd name="T14" fmla="*/ 43 w 407"/>
                <a:gd name="T15" fmla="*/ 5 h 407"/>
                <a:gd name="T16" fmla="*/ 348 w 407"/>
                <a:gd name="T17" fmla="*/ 310 h 407"/>
                <a:gd name="T18" fmla="*/ 348 w 407"/>
                <a:gd name="T19" fmla="*/ 0 h 4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07" h="407">
                  <a:moveTo>
                    <a:pt x="348" y="0"/>
                  </a:moveTo>
                  <a:lnTo>
                    <a:pt x="407" y="0"/>
                  </a:lnTo>
                  <a:lnTo>
                    <a:pt x="407" y="407"/>
                  </a:lnTo>
                  <a:lnTo>
                    <a:pt x="0" y="407"/>
                  </a:lnTo>
                  <a:lnTo>
                    <a:pt x="0" y="354"/>
                  </a:lnTo>
                  <a:lnTo>
                    <a:pt x="307" y="354"/>
                  </a:lnTo>
                  <a:lnTo>
                    <a:pt x="1" y="47"/>
                  </a:lnTo>
                  <a:lnTo>
                    <a:pt x="43" y="5"/>
                  </a:lnTo>
                  <a:lnTo>
                    <a:pt x="348" y="310"/>
                  </a:lnTo>
                  <a:lnTo>
                    <a:pt x="348" y="0"/>
                  </a:lnTo>
                  <a:close/>
                </a:path>
              </a:pathLst>
            </a:custGeom>
            <a:solidFill>
              <a:schemeClr val="bg1"/>
            </a:solidFill>
            <a:ln>
              <a:noFill/>
            </a:ln>
          </p:spPr>
          <p:txBody>
            <a:bodyPr vert="horz" wrap="square" lIns="67470" tIns="33735" rIns="67470" bIns="33735" numCol="1" anchor="t" anchorCtr="0" compatLnSpc="1"/>
            <a:lstStyle/>
            <a:p>
              <a:endParaRPr lang="zh-CN" altLang="en-US"/>
            </a:p>
          </p:txBody>
        </p:sp>
      </p:grpSp>
      <p:sp>
        <p:nvSpPr>
          <p:cNvPr id="5" name="文本框 4"/>
          <p:cNvSpPr txBox="1"/>
          <p:nvPr/>
        </p:nvSpPr>
        <p:spPr>
          <a:xfrm>
            <a:off x="423332" y="707398"/>
            <a:ext cx="8348135" cy="3231654"/>
          </a:xfrm>
          <a:prstGeom prst="rect">
            <a:avLst/>
          </a:prstGeom>
          <a:noFill/>
        </p:spPr>
        <p:txBody>
          <a:bodyPr wrap="square" rtlCol="0">
            <a:spAutoFit/>
          </a:bodyPr>
          <a:lstStyle/>
          <a:p>
            <a:r>
              <a:rPr lang="zh-CN" altLang="en-US" sz="2400" dirty="0">
                <a:latin typeface="华文黑体"/>
                <a:ea typeface="华文黑体"/>
              </a:rPr>
              <a:t>一、目标消费者</a:t>
            </a:r>
          </a:p>
          <a:p>
            <a:pPr indent="541338"/>
            <a:r>
              <a:rPr lang="zh-CN" altLang="en-US" sz="2000" dirty="0">
                <a:latin typeface="华文黑体"/>
                <a:ea typeface="华文黑体"/>
              </a:rPr>
              <a:t>为了在竞争激烈的市场中取胜</a:t>
            </a:r>
            <a:r>
              <a:rPr lang="en-US" altLang="zh-CN" sz="2000" dirty="0">
                <a:latin typeface="华文黑体"/>
                <a:ea typeface="华文黑体"/>
              </a:rPr>
              <a:t>,</a:t>
            </a:r>
            <a:r>
              <a:rPr lang="zh-CN" altLang="en-US" sz="2000" dirty="0">
                <a:latin typeface="华文黑体"/>
                <a:ea typeface="华文黑体"/>
              </a:rPr>
              <a:t>企业必须以消费者为中心</a:t>
            </a:r>
            <a:r>
              <a:rPr lang="en-US" altLang="zh-CN" sz="2000" dirty="0">
                <a:latin typeface="华文黑体"/>
                <a:ea typeface="华文黑体"/>
              </a:rPr>
              <a:t>,</a:t>
            </a:r>
            <a:r>
              <a:rPr lang="zh-CN" altLang="en-US" sz="2000" dirty="0">
                <a:latin typeface="华文黑体"/>
                <a:ea typeface="华文黑体"/>
              </a:rPr>
              <a:t>从竞争对手处赢得消费者</a:t>
            </a:r>
            <a:r>
              <a:rPr lang="en-US" altLang="zh-CN" sz="2000" dirty="0" smtClean="0">
                <a:latin typeface="华文黑体"/>
                <a:ea typeface="华文黑体"/>
              </a:rPr>
              <a:t>,</a:t>
            </a:r>
            <a:r>
              <a:rPr lang="zh-CN" altLang="en-US" sz="2000" dirty="0" smtClean="0">
                <a:latin typeface="华文黑体"/>
                <a:ea typeface="华文黑体"/>
              </a:rPr>
              <a:t>并通过</a:t>
            </a:r>
            <a:r>
              <a:rPr lang="zh-CN" altLang="en-US" sz="2000" dirty="0">
                <a:latin typeface="华文黑体"/>
                <a:ea typeface="华文黑体"/>
              </a:rPr>
              <a:t>提供更大的价值来保住消费者</a:t>
            </a:r>
            <a:r>
              <a:rPr lang="en-US" altLang="zh-CN" sz="2000" dirty="0">
                <a:latin typeface="华文黑体"/>
                <a:ea typeface="华文黑体"/>
              </a:rPr>
              <a:t>.</a:t>
            </a:r>
            <a:r>
              <a:rPr lang="zh-CN" altLang="en-US" sz="2000" dirty="0">
                <a:latin typeface="华文黑体"/>
                <a:ea typeface="华文黑体"/>
              </a:rPr>
              <a:t>但是</a:t>
            </a:r>
            <a:r>
              <a:rPr lang="en-US" altLang="zh-CN" sz="2000" dirty="0">
                <a:latin typeface="华文黑体"/>
                <a:ea typeface="华文黑体"/>
              </a:rPr>
              <a:t>,</a:t>
            </a:r>
            <a:r>
              <a:rPr lang="zh-CN" altLang="en-US" sz="2000" dirty="0">
                <a:latin typeface="华文黑体"/>
                <a:ea typeface="华文黑体"/>
              </a:rPr>
              <a:t>在满足消费者的需求之前</a:t>
            </a:r>
            <a:r>
              <a:rPr lang="en-US" altLang="zh-CN" sz="2000" dirty="0">
                <a:latin typeface="华文黑体"/>
                <a:ea typeface="华文黑体"/>
              </a:rPr>
              <a:t>,</a:t>
            </a:r>
            <a:r>
              <a:rPr lang="zh-CN" altLang="en-US" sz="2000" dirty="0" smtClean="0">
                <a:latin typeface="华文黑体"/>
                <a:ea typeface="华文黑体"/>
              </a:rPr>
              <a:t>企业必须先了解消费者的</a:t>
            </a:r>
            <a:r>
              <a:rPr lang="zh-CN" altLang="en-US" sz="2000" dirty="0">
                <a:latin typeface="华文黑体"/>
                <a:ea typeface="华文黑体"/>
              </a:rPr>
              <a:t>需要和欲望</a:t>
            </a:r>
            <a:r>
              <a:rPr lang="en-US" altLang="zh-CN" sz="2000" dirty="0">
                <a:latin typeface="华文黑体"/>
                <a:ea typeface="华文黑体"/>
              </a:rPr>
              <a:t>.</a:t>
            </a:r>
            <a:r>
              <a:rPr lang="zh-CN" altLang="en-US" sz="2000" dirty="0">
                <a:latin typeface="华文黑体"/>
                <a:ea typeface="华文黑体"/>
              </a:rPr>
              <a:t>因此</a:t>
            </a:r>
            <a:r>
              <a:rPr lang="en-US" altLang="zh-CN" sz="2000" dirty="0">
                <a:latin typeface="华文黑体"/>
                <a:ea typeface="华文黑体"/>
              </a:rPr>
              <a:t>,</a:t>
            </a:r>
            <a:r>
              <a:rPr lang="zh-CN" altLang="en-US" sz="2000" dirty="0">
                <a:latin typeface="华文黑体"/>
                <a:ea typeface="华文黑体"/>
              </a:rPr>
              <a:t>健全的营销要求仔细地分析消费者的需求</a:t>
            </a:r>
            <a:r>
              <a:rPr lang="en-US" altLang="zh-CN" sz="2000" dirty="0">
                <a:latin typeface="华文黑体"/>
                <a:ea typeface="华文黑体"/>
              </a:rPr>
              <a:t>.</a:t>
            </a:r>
            <a:r>
              <a:rPr lang="zh-CN" altLang="en-US" sz="2000" dirty="0">
                <a:latin typeface="华文黑体"/>
                <a:ea typeface="华文黑体"/>
              </a:rPr>
              <a:t>企业明白</a:t>
            </a:r>
            <a:r>
              <a:rPr lang="en-US" altLang="zh-CN" sz="2000" dirty="0">
                <a:latin typeface="华文黑体"/>
                <a:ea typeface="华文黑体"/>
              </a:rPr>
              <a:t>,</a:t>
            </a:r>
            <a:r>
              <a:rPr lang="zh-CN" altLang="en-US" sz="2000" dirty="0" smtClean="0">
                <a:latin typeface="华文黑体"/>
                <a:ea typeface="华文黑体"/>
              </a:rPr>
              <a:t>它们无法满</a:t>
            </a:r>
            <a:r>
              <a:rPr lang="zh-CN" altLang="en-US" sz="2000" dirty="0">
                <a:latin typeface="华文黑体"/>
                <a:ea typeface="华文黑体"/>
              </a:rPr>
              <a:t>足既定市场内的所有消费者的需求</a:t>
            </a:r>
            <a:r>
              <a:rPr lang="en-US" altLang="zh-CN" sz="2000" dirty="0">
                <a:latin typeface="华文黑体"/>
                <a:ea typeface="华文黑体"/>
              </a:rPr>
              <a:t>,</a:t>
            </a:r>
            <a:r>
              <a:rPr lang="zh-CN" altLang="en-US" sz="2000" dirty="0">
                <a:latin typeface="华文黑体"/>
                <a:ea typeface="华文黑体"/>
              </a:rPr>
              <a:t>至少不能以同一种方式来满足所有的消费者的需求</a:t>
            </a:r>
            <a:r>
              <a:rPr lang="en-US" altLang="zh-CN" sz="2000" dirty="0" smtClean="0">
                <a:latin typeface="华文黑体"/>
                <a:ea typeface="华文黑体"/>
              </a:rPr>
              <a:t>.</a:t>
            </a:r>
            <a:r>
              <a:rPr lang="zh-CN" altLang="en-US" sz="2000" dirty="0" smtClean="0">
                <a:latin typeface="华文黑体"/>
                <a:ea typeface="华文黑体"/>
              </a:rPr>
              <a:t>消费</a:t>
            </a:r>
            <a:r>
              <a:rPr lang="zh-CN" altLang="en-US" sz="2000" dirty="0">
                <a:latin typeface="华文黑体"/>
                <a:ea typeface="华文黑体"/>
              </a:rPr>
              <a:t>者的类型太多</a:t>
            </a:r>
            <a:r>
              <a:rPr lang="en-US" altLang="zh-CN" sz="2000" dirty="0">
                <a:latin typeface="华文黑体"/>
                <a:ea typeface="华文黑体"/>
              </a:rPr>
              <a:t>,</a:t>
            </a:r>
            <a:r>
              <a:rPr lang="zh-CN" altLang="en-US" sz="2000" dirty="0">
                <a:latin typeface="华文黑体"/>
                <a:ea typeface="华文黑体"/>
              </a:rPr>
              <a:t>他们的需求种类也太多</a:t>
            </a:r>
            <a:r>
              <a:rPr lang="en-US" altLang="zh-CN" sz="2000" dirty="0">
                <a:latin typeface="华文黑体"/>
                <a:ea typeface="华文黑体"/>
              </a:rPr>
              <a:t>.</a:t>
            </a:r>
            <a:r>
              <a:rPr lang="zh-CN" altLang="en-US" sz="2000" dirty="0">
                <a:latin typeface="华文黑体"/>
                <a:ea typeface="华文黑体"/>
              </a:rPr>
              <a:t>而且</a:t>
            </a:r>
            <a:r>
              <a:rPr lang="en-US" altLang="zh-CN" sz="2000" dirty="0">
                <a:latin typeface="华文黑体"/>
                <a:ea typeface="华文黑体"/>
              </a:rPr>
              <a:t>,</a:t>
            </a:r>
            <a:r>
              <a:rPr lang="zh-CN" altLang="en-US" sz="2000" dirty="0">
                <a:latin typeface="华文黑体"/>
                <a:ea typeface="华文黑体"/>
              </a:rPr>
              <a:t>一些企业在为某些细分</a:t>
            </a:r>
            <a:r>
              <a:rPr lang="zh-CN" altLang="en-US" sz="2000" dirty="0" smtClean="0">
                <a:latin typeface="华文黑体"/>
                <a:ea typeface="华文黑体"/>
              </a:rPr>
              <a:t>市场服务方面处于优势</a:t>
            </a:r>
            <a:r>
              <a:rPr lang="en-US" altLang="zh-CN" sz="2000" dirty="0">
                <a:latin typeface="华文黑体"/>
                <a:ea typeface="华文黑体"/>
              </a:rPr>
              <a:t>.</a:t>
            </a:r>
            <a:r>
              <a:rPr lang="zh-CN" altLang="en-US" sz="2000" dirty="0">
                <a:latin typeface="华文黑体"/>
                <a:ea typeface="华文黑体"/>
              </a:rPr>
              <a:t>因此</a:t>
            </a:r>
            <a:r>
              <a:rPr lang="en-US" altLang="zh-CN" sz="2000" dirty="0">
                <a:latin typeface="华文黑体"/>
                <a:ea typeface="华文黑体"/>
              </a:rPr>
              <a:t>,</a:t>
            </a:r>
            <a:r>
              <a:rPr lang="zh-CN" altLang="en-US" sz="2000" dirty="0">
                <a:latin typeface="华文黑体"/>
                <a:ea typeface="华文黑体"/>
              </a:rPr>
              <a:t>每个企业都必须分割总体市场</a:t>
            </a:r>
            <a:r>
              <a:rPr lang="en-US" altLang="zh-CN" sz="2000" dirty="0">
                <a:latin typeface="华文黑体"/>
                <a:ea typeface="华文黑体"/>
              </a:rPr>
              <a:t>,</a:t>
            </a:r>
            <a:r>
              <a:rPr lang="zh-CN" altLang="en-US" sz="2000" dirty="0">
                <a:latin typeface="华文黑体"/>
                <a:ea typeface="华文黑体"/>
              </a:rPr>
              <a:t>选择最好的细分市场</a:t>
            </a:r>
            <a:r>
              <a:rPr lang="en-US" altLang="zh-CN" sz="2000" dirty="0">
                <a:latin typeface="华文黑体"/>
                <a:ea typeface="华文黑体"/>
              </a:rPr>
              <a:t>,</a:t>
            </a:r>
            <a:r>
              <a:rPr lang="zh-CN" altLang="en-US" sz="2000" dirty="0" smtClean="0">
                <a:latin typeface="华文黑体"/>
                <a:ea typeface="华文黑体"/>
              </a:rPr>
              <a:t>并制订战略以优于竞争对</a:t>
            </a:r>
            <a:r>
              <a:rPr lang="zh-CN" altLang="en-US" sz="2000" dirty="0">
                <a:latin typeface="华文黑体"/>
                <a:ea typeface="华文黑体"/>
              </a:rPr>
              <a:t>手的方式服务于选定的细分市场</a:t>
            </a:r>
            <a:r>
              <a:rPr lang="en-US" altLang="zh-CN" sz="2000" dirty="0">
                <a:latin typeface="华文黑体"/>
                <a:ea typeface="华文黑体"/>
              </a:rPr>
              <a:t>,</a:t>
            </a:r>
            <a:r>
              <a:rPr lang="zh-CN" altLang="en-US" sz="2000" dirty="0">
                <a:latin typeface="华文黑体"/>
                <a:ea typeface="华文黑体"/>
              </a:rPr>
              <a:t>赚得利润</a:t>
            </a:r>
            <a:r>
              <a:rPr lang="en-US" altLang="zh-CN" sz="2000" dirty="0" smtClean="0">
                <a:latin typeface="华文黑体"/>
                <a:ea typeface="华文黑体"/>
              </a:rPr>
              <a:t>.</a:t>
            </a:r>
          </a:p>
          <a:p>
            <a:pPr indent="541338"/>
            <a:r>
              <a:rPr lang="zh-CN" altLang="en-US" sz="2000" dirty="0" smtClean="0">
                <a:latin typeface="华文黑体"/>
                <a:ea typeface="华文黑体"/>
              </a:rPr>
              <a:t>这一过程包括三个步骤</a:t>
            </a:r>
            <a:r>
              <a:rPr lang="en-US" altLang="zh-CN" sz="2000" dirty="0">
                <a:latin typeface="华文黑体"/>
                <a:ea typeface="华文黑体"/>
              </a:rPr>
              <a:t>:</a:t>
            </a:r>
            <a:r>
              <a:rPr lang="zh-CN" altLang="en-US" sz="2000" dirty="0">
                <a:latin typeface="华文黑体"/>
                <a:ea typeface="华文黑体"/>
              </a:rPr>
              <a:t>市场细分、</a:t>
            </a:r>
            <a:r>
              <a:rPr lang="zh-CN" altLang="en-US" sz="2000" dirty="0" smtClean="0">
                <a:latin typeface="华文黑体"/>
                <a:ea typeface="华文黑体"/>
              </a:rPr>
              <a:t>目标市场选择以及</a:t>
            </a:r>
            <a:r>
              <a:rPr lang="zh-CN" altLang="en-US" sz="2000" dirty="0">
                <a:latin typeface="华文黑体"/>
                <a:ea typeface="华文黑体"/>
              </a:rPr>
              <a:t>市场定位</a:t>
            </a:r>
            <a:r>
              <a:rPr lang="en-US" altLang="zh-CN" sz="2000" dirty="0">
                <a:latin typeface="华文黑体"/>
                <a:ea typeface="华文黑体"/>
              </a:rPr>
              <a:t>.</a:t>
            </a:r>
          </a:p>
        </p:txBody>
      </p:sp>
    </p:spTree>
    <p:extLst>
      <p:ext uri="{BB962C8B-B14F-4D97-AF65-F5344CB8AC3E}">
        <p14:creationId xmlns:p14="http://schemas.microsoft.com/office/powerpoint/2010/main" val="2246694909"/>
      </p:ext>
    </p:extLst>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p:cNvSpPr/>
          <p:nvPr/>
        </p:nvSpPr>
        <p:spPr>
          <a:xfrm>
            <a:off x="418703" y="33866"/>
            <a:ext cx="2646878" cy="584776"/>
          </a:xfrm>
          <a:prstGeom prst="rect">
            <a:avLst/>
          </a:prstGeom>
        </p:spPr>
        <p:txBody>
          <a:bodyPr wrap="none">
            <a:spAutoFit/>
          </a:bodyPr>
          <a:lstStyle/>
          <a:p>
            <a:r>
              <a:rPr lang="zh-CN" altLang="en-US" sz="3200" dirty="0">
                <a:solidFill>
                  <a:srgbClr val="17695D"/>
                </a:solidFill>
                <a:latin typeface="华文黑体"/>
                <a:ea typeface="华文黑体"/>
              </a:rPr>
              <a:t>市场营销过程</a:t>
            </a:r>
          </a:p>
        </p:txBody>
      </p:sp>
      <p:grpSp>
        <p:nvGrpSpPr>
          <p:cNvPr id="3" name="组合 2"/>
          <p:cNvGrpSpPr/>
          <p:nvPr/>
        </p:nvGrpSpPr>
        <p:grpSpPr>
          <a:xfrm>
            <a:off x="-10885" y="144693"/>
            <a:ext cx="283029" cy="402896"/>
            <a:chOff x="-10886" y="525690"/>
            <a:chExt cx="283029" cy="402896"/>
          </a:xfrm>
        </p:grpSpPr>
        <p:pic>
          <p:nvPicPr>
            <p:cNvPr id="4" name="图片 3"/>
            <p:cNvPicPr>
              <a:picLocks noChangeAspect="1"/>
            </p:cNvPicPr>
            <p:nvPr/>
          </p:nvPicPr>
          <p:blipFill rotWithShape="1">
            <a:blip r:embed="rId3"/>
            <a:srcRect l="7026" t="47619" r="90287" b="37566"/>
            <a:stretch>
              <a:fillRect/>
            </a:stretch>
          </p:blipFill>
          <p:spPr>
            <a:xfrm>
              <a:off x="-10886" y="525690"/>
              <a:ext cx="283029" cy="402896"/>
            </a:xfrm>
            <a:prstGeom prst="rect">
              <a:avLst/>
            </a:prstGeom>
          </p:spPr>
        </p:pic>
        <p:sp>
          <p:nvSpPr>
            <p:cNvPr id="63" name="Freeform 5"/>
            <p:cNvSpPr/>
            <p:nvPr/>
          </p:nvSpPr>
          <p:spPr bwMode="auto">
            <a:xfrm>
              <a:off x="20276" y="637025"/>
              <a:ext cx="221544" cy="222748"/>
            </a:xfrm>
            <a:custGeom>
              <a:avLst/>
              <a:gdLst>
                <a:gd name="T0" fmla="*/ 348 w 407"/>
                <a:gd name="T1" fmla="*/ 0 h 407"/>
                <a:gd name="T2" fmla="*/ 407 w 407"/>
                <a:gd name="T3" fmla="*/ 0 h 407"/>
                <a:gd name="T4" fmla="*/ 407 w 407"/>
                <a:gd name="T5" fmla="*/ 407 h 407"/>
                <a:gd name="T6" fmla="*/ 0 w 407"/>
                <a:gd name="T7" fmla="*/ 407 h 407"/>
                <a:gd name="T8" fmla="*/ 0 w 407"/>
                <a:gd name="T9" fmla="*/ 354 h 407"/>
                <a:gd name="T10" fmla="*/ 307 w 407"/>
                <a:gd name="T11" fmla="*/ 354 h 407"/>
                <a:gd name="T12" fmla="*/ 1 w 407"/>
                <a:gd name="T13" fmla="*/ 47 h 407"/>
                <a:gd name="T14" fmla="*/ 43 w 407"/>
                <a:gd name="T15" fmla="*/ 5 h 407"/>
                <a:gd name="T16" fmla="*/ 348 w 407"/>
                <a:gd name="T17" fmla="*/ 310 h 407"/>
                <a:gd name="T18" fmla="*/ 348 w 407"/>
                <a:gd name="T19" fmla="*/ 0 h 4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07" h="407">
                  <a:moveTo>
                    <a:pt x="348" y="0"/>
                  </a:moveTo>
                  <a:lnTo>
                    <a:pt x="407" y="0"/>
                  </a:lnTo>
                  <a:lnTo>
                    <a:pt x="407" y="407"/>
                  </a:lnTo>
                  <a:lnTo>
                    <a:pt x="0" y="407"/>
                  </a:lnTo>
                  <a:lnTo>
                    <a:pt x="0" y="354"/>
                  </a:lnTo>
                  <a:lnTo>
                    <a:pt x="307" y="354"/>
                  </a:lnTo>
                  <a:lnTo>
                    <a:pt x="1" y="47"/>
                  </a:lnTo>
                  <a:lnTo>
                    <a:pt x="43" y="5"/>
                  </a:lnTo>
                  <a:lnTo>
                    <a:pt x="348" y="310"/>
                  </a:lnTo>
                  <a:lnTo>
                    <a:pt x="348" y="0"/>
                  </a:lnTo>
                  <a:close/>
                </a:path>
              </a:pathLst>
            </a:custGeom>
            <a:solidFill>
              <a:schemeClr val="bg1"/>
            </a:solidFill>
            <a:ln>
              <a:noFill/>
            </a:ln>
          </p:spPr>
          <p:txBody>
            <a:bodyPr vert="horz" wrap="square" lIns="67470" tIns="33735" rIns="67470" bIns="33735" numCol="1" anchor="t" anchorCtr="0" compatLnSpc="1"/>
            <a:lstStyle/>
            <a:p>
              <a:endParaRPr lang="zh-CN" altLang="en-US"/>
            </a:p>
          </p:txBody>
        </p:sp>
      </p:grpSp>
      <p:sp>
        <p:nvSpPr>
          <p:cNvPr id="5" name="文本框 4"/>
          <p:cNvSpPr txBox="1"/>
          <p:nvPr/>
        </p:nvSpPr>
        <p:spPr>
          <a:xfrm>
            <a:off x="423332" y="707398"/>
            <a:ext cx="8348135" cy="4154983"/>
          </a:xfrm>
          <a:prstGeom prst="rect">
            <a:avLst/>
          </a:prstGeom>
          <a:noFill/>
        </p:spPr>
        <p:txBody>
          <a:bodyPr wrap="square" rtlCol="0">
            <a:spAutoFit/>
          </a:bodyPr>
          <a:lstStyle/>
          <a:p>
            <a:r>
              <a:rPr lang="zh-CN" altLang="en-US" sz="2400" dirty="0">
                <a:latin typeface="华文黑体"/>
                <a:ea typeface="华文黑体"/>
              </a:rPr>
              <a:t>二、设计营销组合</a:t>
            </a:r>
          </a:p>
          <a:p>
            <a:pPr indent="541338"/>
            <a:r>
              <a:rPr lang="zh-CN" altLang="en-US" sz="2000" dirty="0">
                <a:latin typeface="华文黑体"/>
                <a:ea typeface="华文黑体"/>
              </a:rPr>
              <a:t>企业一旦对其竞争性营销总战略做出决策</a:t>
            </a:r>
            <a:r>
              <a:rPr lang="en-US" altLang="zh-CN" sz="2000" dirty="0">
                <a:latin typeface="华文黑体"/>
                <a:ea typeface="华文黑体"/>
              </a:rPr>
              <a:t>,</a:t>
            </a:r>
            <a:r>
              <a:rPr lang="zh-CN" altLang="en-US" sz="2000" dirty="0">
                <a:latin typeface="华文黑体"/>
                <a:ea typeface="华文黑体"/>
              </a:rPr>
              <a:t>就要开始准备计划营销组合的详细内容</a:t>
            </a:r>
            <a:r>
              <a:rPr lang="en-US" altLang="zh-CN" sz="2000" dirty="0" smtClean="0">
                <a:latin typeface="华文黑体"/>
                <a:ea typeface="华文黑体"/>
              </a:rPr>
              <a:t>.</a:t>
            </a:r>
            <a:r>
              <a:rPr lang="zh-CN" altLang="en-US" sz="2000" dirty="0" smtClean="0">
                <a:latin typeface="华文黑体"/>
                <a:ea typeface="华文黑体"/>
              </a:rPr>
              <a:t>营销组合是现代营销</a:t>
            </a:r>
            <a:r>
              <a:rPr lang="zh-CN" altLang="en-US" sz="2000" dirty="0">
                <a:latin typeface="华文黑体"/>
                <a:ea typeface="华文黑体"/>
              </a:rPr>
              <a:t>的主要概念之一</a:t>
            </a:r>
            <a:r>
              <a:rPr lang="en-US" altLang="zh-CN" sz="2000" dirty="0">
                <a:latin typeface="华文黑体"/>
                <a:ea typeface="华文黑体"/>
              </a:rPr>
              <a:t>.</a:t>
            </a:r>
            <a:r>
              <a:rPr lang="zh-CN" altLang="en-US" sz="2000" dirty="0">
                <a:latin typeface="华文黑体"/>
                <a:ea typeface="华文黑体"/>
              </a:rPr>
              <a:t>所谓营销组合</a:t>
            </a:r>
            <a:r>
              <a:rPr lang="en-US" altLang="zh-CN" sz="2000" dirty="0">
                <a:latin typeface="华文黑体"/>
                <a:ea typeface="华文黑体"/>
              </a:rPr>
              <a:t>,</a:t>
            </a:r>
            <a:r>
              <a:rPr lang="zh-CN" altLang="en-US" sz="2000" dirty="0">
                <a:latin typeface="华文黑体"/>
                <a:ea typeface="华文黑体"/>
              </a:rPr>
              <a:t>就是指企业为了在目标</a:t>
            </a:r>
            <a:r>
              <a:rPr lang="zh-CN" altLang="en-US" sz="2000" dirty="0" smtClean="0">
                <a:latin typeface="华文黑体"/>
                <a:ea typeface="华文黑体"/>
              </a:rPr>
              <a:t>市场制造它想</a:t>
            </a:r>
            <a:r>
              <a:rPr lang="zh-CN" altLang="en-US" sz="2000" dirty="0">
                <a:latin typeface="华文黑体"/>
                <a:ea typeface="华文黑体"/>
              </a:rPr>
              <a:t>要的反应而混合采用的一组可控制的战术营销手段</a:t>
            </a:r>
            <a:r>
              <a:rPr lang="en-US" altLang="zh-CN" sz="2000" dirty="0">
                <a:latin typeface="华文黑体"/>
                <a:ea typeface="华文黑体"/>
              </a:rPr>
              <a:t>.</a:t>
            </a:r>
            <a:r>
              <a:rPr lang="zh-CN" altLang="en-US" sz="2000" dirty="0">
                <a:latin typeface="华文黑体"/>
                <a:ea typeface="华文黑体"/>
              </a:rPr>
              <a:t>营销组合包括企业为影响对其产</a:t>
            </a:r>
            <a:r>
              <a:rPr lang="zh-CN" altLang="en-US" sz="2000" dirty="0" smtClean="0">
                <a:latin typeface="华文黑体"/>
                <a:ea typeface="华文黑体"/>
              </a:rPr>
              <a:t>品的需求而做</a:t>
            </a:r>
            <a:r>
              <a:rPr lang="zh-CN" altLang="en-US" sz="2000" dirty="0">
                <a:latin typeface="华文黑体"/>
                <a:ea typeface="华文黑体"/>
              </a:rPr>
              <a:t>的任何事情</a:t>
            </a:r>
            <a:r>
              <a:rPr lang="en-US" altLang="zh-CN" sz="2000" dirty="0">
                <a:latin typeface="华文黑体"/>
                <a:ea typeface="华文黑体"/>
              </a:rPr>
              <a:t>,</a:t>
            </a:r>
            <a:r>
              <a:rPr lang="zh-CN" altLang="en-US" sz="2000" dirty="0" smtClean="0">
                <a:latin typeface="华文黑体"/>
                <a:ea typeface="华文黑体"/>
              </a:rPr>
              <a:t>大致可分为四组变量被称为</a:t>
            </a:r>
            <a:r>
              <a:rPr lang="zh-CN" altLang="en-US" sz="2000" dirty="0">
                <a:latin typeface="华文黑体"/>
                <a:ea typeface="华文黑体"/>
              </a:rPr>
              <a:t>“四个</a:t>
            </a:r>
            <a:r>
              <a:rPr lang="en-US" altLang="zh-CN" sz="2000" dirty="0">
                <a:latin typeface="华文黑体"/>
                <a:ea typeface="华文黑体"/>
              </a:rPr>
              <a:t>P”,</a:t>
            </a:r>
            <a:r>
              <a:rPr lang="zh-CN" altLang="en-US" sz="2000" dirty="0">
                <a:latin typeface="华文黑体"/>
                <a:ea typeface="华文黑体"/>
              </a:rPr>
              <a:t>即产品</a:t>
            </a:r>
            <a:r>
              <a:rPr lang="en-US" altLang="zh-CN" sz="2000" dirty="0">
                <a:latin typeface="华文黑体"/>
                <a:ea typeface="华文黑体"/>
              </a:rPr>
              <a:t>(Prod</a:t>
            </a:r>
            <a:r>
              <a:rPr lang="zh-CN" altLang="en-US" sz="2000" dirty="0" smtClean="0">
                <a:latin typeface="华文黑体"/>
                <a:ea typeface="华文黑体"/>
              </a:rPr>
              <a:t>Ｇ</a:t>
            </a:r>
            <a:r>
              <a:rPr lang="en-US" altLang="zh-TW" sz="2000" dirty="0" err="1" smtClean="0">
                <a:latin typeface="华文黑体"/>
                <a:ea typeface="华文黑体"/>
              </a:rPr>
              <a:t>uct</a:t>
            </a:r>
            <a:r>
              <a:rPr lang="en-US" altLang="zh-TW" sz="2000" dirty="0">
                <a:latin typeface="华文黑体"/>
                <a:ea typeface="华文黑体"/>
              </a:rPr>
              <a:t>)</a:t>
            </a:r>
            <a:r>
              <a:rPr lang="zh-TW" altLang="en-US" sz="2000" dirty="0">
                <a:latin typeface="华文黑体"/>
                <a:ea typeface="华文黑体"/>
              </a:rPr>
              <a:t>、价格</a:t>
            </a:r>
            <a:r>
              <a:rPr lang="en-US" altLang="zh-TW" sz="2000" dirty="0">
                <a:latin typeface="华文黑体"/>
                <a:ea typeface="华文黑体"/>
              </a:rPr>
              <a:t>(Price)</a:t>
            </a:r>
            <a:r>
              <a:rPr lang="zh-TW" altLang="en-US" sz="2000" dirty="0">
                <a:latin typeface="华文黑体"/>
                <a:ea typeface="华文黑体"/>
              </a:rPr>
              <a:t>、</a:t>
            </a:r>
            <a:r>
              <a:rPr lang="zh-TW" altLang="en-US" sz="2000" dirty="0" smtClean="0">
                <a:latin typeface="华文黑体"/>
                <a:ea typeface="华文黑体"/>
              </a:rPr>
              <a:t>渠</a:t>
            </a:r>
            <a:r>
              <a:rPr lang="zh-CN" altLang="en-US" sz="2000" dirty="0" smtClean="0">
                <a:latin typeface="华文黑体"/>
                <a:ea typeface="华文黑体"/>
              </a:rPr>
              <a:t>道</a:t>
            </a:r>
            <a:r>
              <a:rPr lang="en-US" altLang="zh-TW" sz="2000" dirty="0" smtClean="0">
                <a:latin typeface="华文黑体"/>
                <a:ea typeface="华文黑体"/>
              </a:rPr>
              <a:t>(</a:t>
            </a:r>
            <a:r>
              <a:rPr lang="en-US" altLang="zh-TW" sz="2000" dirty="0">
                <a:latin typeface="华文黑体"/>
                <a:ea typeface="华文黑体"/>
              </a:rPr>
              <a:t>Place)</a:t>
            </a:r>
            <a:r>
              <a:rPr lang="zh-TW" altLang="en-US" sz="2000" dirty="0">
                <a:latin typeface="华文黑体"/>
                <a:ea typeface="华文黑体"/>
              </a:rPr>
              <a:t>和促销</a:t>
            </a:r>
            <a:r>
              <a:rPr lang="en-US" altLang="zh-TW" sz="2000" dirty="0">
                <a:latin typeface="华文黑体"/>
                <a:ea typeface="华文黑体"/>
              </a:rPr>
              <a:t>(Promotion</a:t>
            </a:r>
            <a:r>
              <a:rPr lang="en-US" altLang="zh-TW" sz="2000" dirty="0" smtClean="0">
                <a:latin typeface="华文黑体"/>
                <a:ea typeface="华文黑体"/>
              </a:rPr>
              <a:t>)</a:t>
            </a:r>
          </a:p>
          <a:p>
            <a:pPr marL="541338"/>
            <a:r>
              <a:rPr lang="en-US" altLang="zh-CN" sz="2000" dirty="0">
                <a:latin typeface="华文黑体"/>
                <a:ea typeface="华文黑体"/>
              </a:rPr>
              <a:t>(</a:t>
            </a:r>
            <a:r>
              <a:rPr lang="zh-CN" altLang="en-US" sz="2000" dirty="0">
                <a:latin typeface="华文黑体"/>
                <a:ea typeface="华文黑体"/>
              </a:rPr>
              <a:t>１</a:t>
            </a:r>
            <a:r>
              <a:rPr lang="en-US" altLang="zh-CN" sz="2000" dirty="0">
                <a:latin typeface="华文黑体"/>
                <a:ea typeface="华文黑体"/>
              </a:rPr>
              <a:t>)</a:t>
            </a:r>
            <a:r>
              <a:rPr lang="zh-CN" altLang="en-US" sz="2000" dirty="0">
                <a:latin typeface="华文黑体"/>
                <a:ea typeface="华文黑体"/>
              </a:rPr>
              <a:t>产品</a:t>
            </a:r>
            <a:r>
              <a:rPr lang="en-US" altLang="zh-CN" sz="2000" dirty="0">
                <a:latin typeface="华文黑体"/>
                <a:ea typeface="华文黑体"/>
              </a:rPr>
              <a:t>.</a:t>
            </a:r>
            <a:r>
              <a:rPr lang="zh-CN" altLang="en-US" sz="2000" dirty="0">
                <a:latin typeface="华文黑体"/>
                <a:ea typeface="华文黑体"/>
              </a:rPr>
              <a:t>产品是指企业向目标市场提供的“商品和服务”的结合体</a:t>
            </a:r>
            <a:r>
              <a:rPr lang="en-US" altLang="zh-CN" sz="2000" dirty="0" smtClean="0">
                <a:latin typeface="华文黑体"/>
                <a:ea typeface="华文黑体"/>
              </a:rPr>
              <a:t>.</a:t>
            </a:r>
          </a:p>
          <a:p>
            <a:pPr marL="541338"/>
            <a:r>
              <a:rPr lang="en-US" altLang="zh-CN" sz="2000" dirty="0">
                <a:latin typeface="华文黑体"/>
                <a:ea typeface="华文黑体"/>
              </a:rPr>
              <a:t>(</a:t>
            </a:r>
            <a:r>
              <a:rPr lang="zh-CN" altLang="en-US" sz="2000" dirty="0">
                <a:latin typeface="华文黑体"/>
                <a:ea typeface="华文黑体"/>
              </a:rPr>
              <a:t>２</a:t>
            </a:r>
            <a:r>
              <a:rPr lang="en-US" altLang="zh-CN" sz="2000" dirty="0">
                <a:latin typeface="华文黑体"/>
                <a:ea typeface="华文黑体"/>
              </a:rPr>
              <a:t>)</a:t>
            </a:r>
            <a:r>
              <a:rPr lang="zh-CN" altLang="en-US" sz="2000" dirty="0">
                <a:latin typeface="华文黑体"/>
                <a:ea typeface="华文黑体"/>
              </a:rPr>
              <a:t>价格</a:t>
            </a:r>
            <a:r>
              <a:rPr lang="en-US" altLang="zh-CN" sz="2000" dirty="0">
                <a:latin typeface="华文黑体"/>
                <a:ea typeface="华文黑体"/>
              </a:rPr>
              <a:t>.</a:t>
            </a:r>
            <a:r>
              <a:rPr lang="zh-CN" altLang="en-US" sz="2000" dirty="0">
                <a:latin typeface="华文黑体"/>
                <a:ea typeface="华文黑体"/>
              </a:rPr>
              <a:t>价格是指顾客为获得产品而必须支付的金额</a:t>
            </a:r>
            <a:r>
              <a:rPr lang="en-US" altLang="zh-CN" sz="2000" dirty="0" smtClean="0">
                <a:latin typeface="华文黑体"/>
                <a:ea typeface="华文黑体"/>
              </a:rPr>
              <a:t>.</a:t>
            </a:r>
          </a:p>
          <a:p>
            <a:pPr marL="982663" indent="-441325"/>
            <a:r>
              <a:rPr lang="en-US" altLang="zh-CN" sz="2000" dirty="0">
                <a:latin typeface="华文黑体"/>
                <a:ea typeface="华文黑体"/>
              </a:rPr>
              <a:t>(</a:t>
            </a:r>
            <a:r>
              <a:rPr lang="zh-CN" altLang="en-US" sz="2000" dirty="0">
                <a:latin typeface="华文黑体"/>
                <a:ea typeface="华文黑体"/>
              </a:rPr>
              <a:t>３</a:t>
            </a:r>
            <a:r>
              <a:rPr lang="en-US" altLang="zh-CN" sz="2000" dirty="0">
                <a:latin typeface="华文黑体"/>
                <a:ea typeface="华文黑体"/>
              </a:rPr>
              <a:t>)</a:t>
            </a:r>
            <a:r>
              <a:rPr lang="zh-CN" altLang="en-US" sz="2000" dirty="0">
                <a:latin typeface="华文黑体"/>
                <a:ea typeface="华文黑体"/>
              </a:rPr>
              <a:t>渠道</a:t>
            </a:r>
            <a:r>
              <a:rPr lang="en-US" altLang="zh-CN" sz="2000" dirty="0">
                <a:latin typeface="华文黑体"/>
                <a:ea typeface="华文黑体"/>
              </a:rPr>
              <a:t>.</a:t>
            </a:r>
            <a:r>
              <a:rPr lang="zh-CN" altLang="en-US" sz="2000" dirty="0">
                <a:latin typeface="华文黑体"/>
                <a:ea typeface="华文黑体"/>
              </a:rPr>
              <a:t>渠道是关于销售的通路问题</a:t>
            </a:r>
            <a:r>
              <a:rPr lang="en-US" altLang="zh-CN" sz="2000" dirty="0">
                <a:latin typeface="华文黑体"/>
                <a:ea typeface="华文黑体"/>
              </a:rPr>
              <a:t>.</a:t>
            </a:r>
            <a:r>
              <a:rPr lang="zh-CN" altLang="en-US" sz="2000" dirty="0">
                <a:latin typeface="华文黑体"/>
                <a:ea typeface="华文黑体"/>
              </a:rPr>
              <a:t>企业根据商品分类位置、存货、运输、物流等</a:t>
            </a:r>
            <a:r>
              <a:rPr lang="en-US" altLang="zh-CN" sz="2000" dirty="0" smtClean="0">
                <a:latin typeface="华文黑体"/>
                <a:ea typeface="华文黑体"/>
              </a:rPr>
              <a:t>,</a:t>
            </a:r>
            <a:r>
              <a:rPr lang="zh-CN" altLang="en-US" sz="2000" dirty="0" smtClean="0">
                <a:latin typeface="华文黑体"/>
                <a:ea typeface="华文黑体"/>
              </a:rPr>
              <a:t>通过批发</a:t>
            </a:r>
            <a:r>
              <a:rPr lang="zh-CN" altLang="en-US" sz="2000" dirty="0">
                <a:latin typeface="华文黑体"/>
                <a:ea typeface="华文黑体"/>
              </a:rPr>
              <a:t>市场、代理商、超市、商场或者网络选择渠道</a:t>
            </a:r>
            <a:r>
              <a:rPr lang="en-US" altLang="zh-CN" sz="2000" dirty="0">
                <a:latin typeface="华文黑体"/>
                <a:ea typeface="华文黑体"/>
              </a:rPr>
              <a:t>.</a:t>
            </a:r>
            <a:endParaRPr lang="en-US" altLang="zh-CN" sz="2000" dirty="0" smtClean="0">
              <a:latin typeface="华文黑体"/>
              <a:ea typeface="华文黑体"/>
            </a:endParaRPr>
          </a:p>
          <a:p>
            <a:pPr marL="541338"/>
            <a:r>
              <a:rPr lang="en-US" altLang="zh-CN" sz="2000" dirty="0">
                <a:latin typeface="华文黑体"/>
                <a:ea typeface="华文黑体"/>
              </a:rPr>
              <a:t>(</a:t>
            </a:r>
            <a:r>
              <a:rPr lang="zh-CN" altLang="en-US" sz="2000" dirty="0">
                <a:latin typeface="华文黑体"/>
                <a:ea typeface="华文黑体"/>
              </a:rPr>
              <a:t>４</a:t>
            </a:r>
            <a:r>
              <a:rPr lang="en-US" altLang="zh-CN" sz="2000" dirty="0">
                <a:latin typeface="华文黑体"/>
                <a:ea typeface="华文黑体"/>
              </a:rPr>
              <a:t>)</a:t>
            </a:r>
            <a:r>
              <a:rPr lang="zh-CN" altLang="en-US" sz="2000" dirty="0">
                <a:latin typeface="华文黑体"/>
                <a:ea typeface="华文黑体"/>
              </a:rPr>
              <a:t>促销</a:t>
            </a:r>
            <a:r>
              <a:rPr lang="en-US" altLang="zh-CN" sz="2000" dirty="0">
                <a:latin typeface="华文黑体"/>
                <a:ea typeface="华文黑体"/>
              </a:rPr>
              <a:t>.</a:t>
            </a:r>
            <a:r>
              <a:rPr lang="zh-CN" altLang="en-US" sz="2000" dirty="0">
                <a:latin typeface="华文黑体"/>
                <a:ea typeface="华文黑体"/>
              </a:rPr>
              <a:t>促销是指传递产品优点并说服目标顾客购买产品的活动</a:t>
            </a:r>
            <a:r>
              <a:rPr lang="en-US" altLang="zh-CN" sz="2000" dirty="0">
                <a:latin typeface="华文黑体"/>
                <a:ea typeface="华文黑体"/>
              </a:rPr>
              <a:t>.</a:t>
            </a:r>
          </a:p>
        </p:txBody>
      </p:sp>
    </p:spTree>
    <p:extLst>
      <p:ext uri="{BB962C8B-B14F-4D97-AF65-F5344CB8AC3E}">
        <p14:creationId xmlns:p14="http://schemas.microsoft.com/office/powerpoint/2010/main" val="697778838"/>
      </p:ext>
    </p:extLst>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图片 17"/>
          <p:cNvPicPr>
            <a:picLocks noChangeAspect="1"/>
          </p:cNvPicPr>
          <p:nvPr/>
        </p:nvPicPr>
        <p:blipFill rotWithShape="1">
          <a:blip r:embed="rId3"/>
          <a:srcRect l="6612" r="7521"/>
          <a:stretch>
            <a:fillRect/>
          </a:stretch>
        </p:blipFill>
        <p:spPr>
          <a:xfrm flipV="1">
            <a:off x="2" y="0"/>
            <a:ext cx="9463311" cy="5359400"/>
          </a:xfrm>
          <a:prstGeom prst="rect">
            <a:avLst/>
          </a:prstGeom>
        </p:spPr>
      </p:pic>
      <p:pic>
        <p:nvPicPr>
          <p:cNvPr id="7" name="图片占位符 29"/>
          <p:cNvPicPr>
            <a:picLocks noChangeAspect="1"/>
          </p:cNvPicPr>
          <p:nvPr/>
        </p:nvPicPr>
        <p:blipFill>
          <a:blip r:embed="rId4" cstate="print">
            <a:grayscl/>
            <a:extLst>
              <a:ext uri="{28A0092B-C50C-407E-A947-70E740481C1C}">
                <a14:useLocalDpi xmlns:a14="http://schemas.microsoft.com/office/drawing/2010/main" val="0"/>
              </a:ext>
            </a:extLst>
          </a:blip>
          <a:stretch>
            <a:fillRect/>
          </a:stretch>
        </p:blipFill>
        <p:spPr>
          <a:xfrm>
            <a:off x="1545545" y="1362623"/>
            <a:ext cx="1766888" cy="1766888"/>
          </a:xfrm>
          <a:prstGeom prst="ellipse">
            <a:avLst/>
          </a:prstGeom>
          <a:solidFill>
            <a:schemeClr val="accent5"/>
          </a:solidFill>
          <a:ln w="57150">
            <a:gradFill>
              <a:gsLst>
                <a:gs pos="0">
                  <a:schemeClr val="bg1"/>
                </a:gs>
                <a:gs pos="100000">
                  <a:schemeClr val="bg1">
                    <a:lumMod val="85000"/>
                  </a:schemeClr>
                </a:gs>
              </a:gsLst>
              <a:lin ang="5400000" scaled="0"/>
            </a:gradFill>
          </a:ln>
          <a:effectLst>
            <a:outerShdw blurRad="228600" dist="114300" dir="6840000" sx="99000" sy="99000" algn="tl" rotWithShape="0">
              <a:prstClr val="black">
                <a:alpha val="40000"/>
              </a:prstClr>
            </a:outerShdw>
          </a:effectLst>
        </p:spPr>
      </p:pic>
      <p:sp>
        <p:nvSpPr>
          <p:cNvPr id="6" name="矩形 5"/>
          <p:cNvSpPr/>
          <p:nvPr/>
        </p:nvSpPr>
        <p:spPr>
          <a:xfrm>
            <a:off x="3985569" y="2324676"/>
            <a:ext cx="2839239" cy="584776"/>
          </a:xfrm>
          <a:prstGeom prst="rect">
            <a:avLst/>
          </a:prstGeom>
        </p:spPr>
        <p:txBody>
          <a:bodyPr wrap="none">
            <a:spAutoFit/>
          </a:bodyPr>
          <a:lstStyle/>
          <a:p>
            <a:r>
              <a:rPr lang="zh-CN" altLang="en-US" sz="3200" b="1" spc="300" dirty="0" smtClean="0">
                <a:solidFill>
                  <a:srgbClr val="17695D"/>
                </a:solidFill>
                <a:latin typeface="华文黑体"/>
                <a:ea typeface="华文黑体"/>
                <a:cs typeface="Source Sans Pro ExtraLight"/>
              </a:rPr>
              <a:t>管理营销活动</a:t>
            </a:r>
            <a:endParaRPr lang="en-US" altLang="zh-CN" sz="3200" b="1" spc="300" dirty="0">
              <a:solidFill>
                <a:srgbClr val="17695D"/>
              </a:solidFill>
              <a:latin typeface="华文黑体"/>
              <a:ea typeface="华文黑体"/>
              <a:cs typeface="Source Sans Pro ExtraLight"/>
            </a:endParaRPr>
          </a:p>
        </p:txBody>
      </p:sp>
      <p:sp>
        <p:nvSpPr>
          <p:cNvPr id="8" name="矩形 7"/>
          <p:cNvSpPr/>
          <p:nvPr/>
        </p:nvSpPr>
        <p:spPr>
          <a:xfrm>
            <a:off x="4492435" y="943131"/>
            <a:ext cx="1492716" cy="1261884"/>
          </a:xfrm>
          <a:prstGeom prst="rect">
            <a:avLst/>
          </a:prstGeom>
        </p:spPr>
        <p:txBody>
          <a:bodyPr wrap="none">
            <a:spAutoFit/>
          </a:bodyPr>
          <a:lstStyle/>
          <a:p>
            <a:pPr algn="ctr"/>
            <a:endParaRPr lang="en-US" altLang="zh-CN" sz="4400" b="1" dirty="0" smtClean="0">
              <a:solidFill>
                <a:srgbClr val="17695D"/>
              </a:solidFill>
              <a:latin typeface="华文黑体"/>
              <a:ea typeface="华文黑体"/>
            </a:endParaRPr>
          </a:p>
          <a:p>
            <a:pPr algn="ctr"/>
            <a:r>
              <a:rPr lang="zh-CN" altLang="en-US" sz="3200" b="1" spc="300" dirty="0" smtClean="0">
                <a:solidFill>
                  <a:srgbClr val="17695D"/>
                </a:solidFill>
                <a:latin typeface="华文黑体"/>
                <a:ea typeface="华文黑体"/>
                <a:cs typeface="Source Sans Pro ExtraLight"/>
              </a:rPr>
              <a:t>第四节</a:t>
            </a:r>
            <a:endParaRPr lang="en-US" altLang="zh-CN" sz="3200" b="1" spc="300" dirty="0">
              <a:solidFill>
                <a:srgbClr val="17695D"/>
              </a:solidFill>
              <a:latin typeface="华文黑体"/>
              <a:ea typeface="华文黑体"/>
              <a:cs typeface="Source Sans Pro ExtraLight"/>
            </a:endParaRPr>
          </a:p>
        </p:txBody>
      </p:sp>
    </p:spTree>
    <p:extLst>
      <p:ext uri="{BB962C8B-B14F-4D97-AF65-F5344CB8AC3E}">
        <p14:creationId xmlns:p14="http://schemas.microsoft.com/office/powerpoint/2010/main" val="1364916709"/>
      </p:ext>
    </p:extLst>
  </p:cSld>
  <p:clrMapOvr>
    <a:masterClrMapping/>
  </p:clrMapOvr>
  <mc:AlternateContent xmlns:mc="http://schemas.openxmlformats.org/markup-compatibility/2006" xmlns:p14="http://schemas.microsoft.com/office/powerpoint/2010/main">
    <mc:Choice Requires="p14">
      <p:transition spd="slow" p14:dur="4000" advClick="0" advTm="0">
        <p14:vortex dir="r"/>
      </p:transition>
    </mc:Choice>
    <mc:Fallback xmlns="">
      <p:transition spd="slow" advClick="0"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6" accel="65000" fill="hold" nodeType="withEffect" p14:presetBounceEnd="58000">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14:bounceEnd="58000">
                                          <p:cBhvr additive="base">
                                            <p:cTn id="7" dur="1500" fill="hold"/>
                                            <p:tgtEl>
                                              <p:spTgt spid="7"/>
                                            </p:tgtEl>
                                            <p:attrNameLst>
                                              <p:attrName>ppt_x</p:attrName>
                                            </p:attrNameLst>
                                          </p:cBhvr>
                                          <p:tavLst>
                                            <p:tav tm="0">
                                              <p:val>
                                                <p:strVal val="1+#ppt_w/2"/>
                                              </p:val>
                                            </p:tav>
                                            <p:tav tm="100000">
                                              <p:val>
                                                <p:strVal val="#ppt_x"/>
                                              </p:val>
                                            </p:tav>
                                          </p:tavLst>
                                        </p:anim>
                                        <p:anim calcmode="lin" valueType="num" p14:bounceEnd="58000">
                                          <p:cBhvr additive="base">
                                            <p:cTn id="8" dur="1500" fill="hold"/>
                                            <p:tgtEl>
                                              <p:spTgt spid="7"/>
                                            </p:tgtEl>
                                            <p:attrNameLst>
                                              <p:attrName>ppt_y</p:attrName>
                                            </p:attrNameLst>
                                          </p:cBhvr>
                                          <p:tavLst>
                                            <p:tav tm="0">
                                              <p:val>
                                                <p:strVal val="1+#ppt_h/2"/>
                                              </p:val>
                                            </p:tav>
                                            <p:tav tm="100000">
                                              <p:val>
                                                <p:strVal val="#ppt_y"/>
                                              </p:val>
                                            </p:tav>
                                          </p:tavLst>
                                        </p:anim>
                                      </p:childTnLst>
                                    </p:cTn>
                                  </p:par>
                                </p:childTnLst>
                              </p:cTn>
                            </p:par>
                            <p:par>
                              <p:cTn id="9" fill="hold">
                                <p:stCondLst>
                                  <p:cond delay="1500"/>
                                </p:stCondLst>
                                <p:childTnLst>
                                  <p:par>
                                    <p:cTn id="10" presetID="22" presetClass="entr" presetSubtype="8" fill="hold" grpId="0" nodeType="after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wipe(left)">
                                          <p:cBhvr>
                                            <p:cTn id="12" dur="500"/>
                                            <p:tgtEl>
                                              <p:spTgt spid="6"/>
                                            </p:tgtEl>
                                          </p:cBhvr>
                                        </p:animEffect>
                                      </p:childTnLst>
                                    </p:cTn>
                                  </p:par>
                                </p:childTnLst>
                              </p:cTn>
                            </p:par>
                            <p:par>
                              <p:cTn id="13" fill="hold">
                                <p:stCondLst>
                                  <p:cond delay="2000"/>
                                </p:stCondLst>
                                <p:childTnLst>
                                  <p:par>
                                    <p:cTn id="14" presetID="22" presetClass="entr" presetSubtype="8" fill="hold" grpId="0" nodeType="after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wipe(left)">
                                          <p:cBhvr>
                                            <p:cTn id="16"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p:bldLst>
      </p:timing>
    </mc:Choice>
    <mc:Fallback xmlns="">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6" accel="65000"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1500" fill="hold"/>
                                            <p:tgtEl>
                                              <p:spTgt spid="7"/>
                                            </p:tgtEl>
                                            <p:attrNameLst>
                                              <p:attrName>ppt_x</p:attrName>
                                            </p:attrNameLst>
                                          </p:cBhvr>
                                          <p:tavLst>
                                            <p:tav tm="0">
                                              <p:val>
                                                <p:strVal val="1+#ppt_w/2"/>
                                              </p:val>
                                            </p:tav>
                                            <p:tav tm="100000">
                                              <p:val>
                                                <p:strVal val="#ppt_x"/>
                                              </p:val>
                                            </p:tav>
                                          </p:tavLst>
                                        </p:anim>
                                        <p:anim calcmode="lin" valueType="num">
                                          <p:cBhvr additive="base">
                                            <p:cTn id="8" dur="1500" fill="hold"/>
                                            <p:tgtEl>
                                              <p:spTgt spid="7"/>
                                            </p:tgtEl>
                                            <p:attrNameLst>
                                              <p:attrName>ppt_y</p:attrName>
                                            </p:attrNameLst>
                                          </p:cBhvr>
                                          <p:tavLst>
                                            <p:tav tm="0">
                                              <p:val>
                                                <p:strVal val="1+#ppt_h/2"/>
                                              </p:val>
                                            </p:tav>
                                            <p:tav tm="100000">
                                              <p:val>
                                                <p:strVal val="#ppt_y"/>
                                              </p:val>
                                            </p:tav>
                                          </p:tavLst>
                                        </p:anim>
                                      </p:childTnLst>
                                    </p:cTn>
                                  </p:par>
                                </p:childTnLst>
                              </p:cTn>
                            </p:par>
                            <p:par>
                              <p:cTn id="9" fill="hold">
                                <p:stCondLst>
                                  <p:cond delay="1500"/>
                                </p:stCondLst>
                                <p:childTnLst>
                                  <p:par>
                                    <p:cTn id="10" presetID="22" presetClass="entr" presetSubtype="8" fill="hold" grpId="0" nodeType="after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wipe(left)">
                                          <p:cBhvr>
                                            <p:cTn id="12" dur="500"/>
                                            <p:tgtEl>
                                              <p:spTgt spid="6"/>
                                            </p:tgtEl>
                                          </p:cBhvr>
                                        </p:animEffect>
                                      </p:childTnLst>
                                    </p:cTn>
                                  </p:par>
                                </p:childTnLst>
                              </p:cTn>
                            </p:par>
                            <p:par>
                              <p:cTn id="13" fill="hold">
                                <p:stCondLst>
                                  <p:cond delay="2000"/>
                                </p:stCondLst>
                                <p:childTnLst>
                                  <p:par>
                                    <p:cTn id="14" presetID="22" presetClass="entr" presetSubtype="8" fill="hold" grpId="0" nodeType="after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wipe(left)">
                                          <p:cBhvr>
                                            <p:cTn id="16"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p:bldLst>
      </p:timing>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p:cNvSpPr/>
          <p:nvPr/>
        </p:nvSpPr>
        <p:spPr>
          <a:xfrm>
            <a:off x="418703" y="33866"/>
            <a:ext cx="2646878" cy="584776"/>
          </a:xfrm>
          <a:prstGeom prst="rect">
            <a:avLst/>
          </a:prstGeom>
        </p:spPr>
        <p:txBody>
          <a:bodyPr wrap="none">
            <a:spAutoFit/>
          </a:bodyPr>
          <a:lstStyle/>
          <a:p>
            <a:r>
              <a:rPr lang="zh-CN" altLang="en-US" sz="3200" dirty="0" smtClean="0">
                <a:solidFill>
                  <a:srgbClr val="17695D"/>
                </a:solidFill>
                <a:latin typeface="华文黑体"/>
                <a:ea typeface="华文黑体"/>
              </a:rPr>
              <a:t>管理营销活动</a:t>
            </a:r>
            <a:endParaRPr lang="zh-CN" altLang="en-US" sz="3200" dirty="0">
              <a:solidFill>
                <a:srgbClr val="17695D"/>
              </a:solidFill>
              <a:latin typeface="华文黑体"/>
              <a:ea typeface="华文黑体"/>
            </a:endParaRPr>
          </a:p>
        </p:txBody>
      </p:sp>
      <p:grpSp>
        <p:nvGrpSpPr>
          <p:cNvPr id="3" name="组合 2"/>
          <p:cNvGrpSpPr/>
          <p:nvPr/>
        </p:nvGrpSpPr>
        <p:grpSpPr>
          <a:xfrm>
            <a:off x="-10885" y="144693"/>
            <a:ext cx="283029" cy="402896"/>
            <a:chOff x="-10886" y="525690"/>
            <a:chExt cx="283029" cy="402896"/>
          </a:xfrm>
        </p:grpSpPr>
        <p:pic>
          <p:nvPicPr>
            <p:cNvPr id="4" name="图片 3"/>
            <p:cNvPicPr>
              <a:picLocks noChangeAspect="1"/>
            </p:cNvPicPr>
            <p:nvPr/>
          </p:nvPicPr>
          <p:blipFill rotWithShape="1">
            <a:blip r:embed="rId3"/>
            <a:srcRect l="7026" t="47619" r="90287" b="37566"/>
            <a:stretch>
              <a:fillRect/>
            </a:stretch>
          </p:blipFill>
          <p:spPr>
            <a:xfrm>
              <a:off x="-10886" y="525690"/>
              <a:ext cx="283029" cy="402896"/>
            </a:xfrm>
            <a:prstGeom prst="rect">
              <a:avLst/>
            </a:prstGeom>
          </p:spPr>
        </p:pic>
        <p:sp>
          <p:nvSpPr>
            <p:cNvPr id="63" name="Freeform 5"/>
            <p:cNvSpPr/>
            <p:nvPr/>
          </p:nvSpPr>
          <p:spPr bwMode="auto">
            <a:xfrm>
              <a:off x="20276" y="637025"/>
              <a:ext cx="221544" cy="222748"/>
            </a:xfrm>
            <a:custGeom>
              <a:avLst/>
              <a:gdLst>
                <a:gd name="T0" fmla="*/ 348 w 407"/>
                <a:gd name="T1" fmla="*/ 0 h 407"/>
                <a:gd name="T2" fmla="*/ 407 w 407"/>
                <a:gd name="T3" fmla="*/ 0 h 407"/>
                <a:gd name="T4" fmla="*/ 407 w 407"/>
                <a:gd name="T5" fmla="*/ 407 h 407"/>
                <a:gd name="T6" fmla="*/ 0 w 407"/>
                <a:gd name="T7" fmla="*/ 407 h 407"/>
                <a:gd name="T8" fmla="*/ 0 w 407"/>
                <a:gd name="T9" fmla="*/ 354 h 407"/>
                <a:gd name="T10" fmla="*/ 307 w 407"/>
                <a:gd name="T11" fmla="*/ 354 h 407"/>
                <a:gd name="T12" fmla="*/ 1 w 407"/>
                <a:gd name="T13" fmla="*/ 47 h 407"/>
                <a:gd name="T14" fmla="*/ 43 w 407"/>
                <a:gd name="T15" fmla="*/ 5 h 407"/>
                <a:gd name="T16" fmla="*/ 348 w 407"/>
                <a:gd name="T17" fmla="*/ 310 h 407"/>
                <a:gd name="T18" fmla="*/ 348 w 407"/>
                <a:gd name="T19" fmla="*/ 0 h 4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07" h="407">
                  <a:moveTo>
                    <a:pt x="348" y="0"/>
                  </a:moveTo>
                  <a:lnTo>
                    <a:pt x="407" y="0"/>
                  </a:lnTo>
                  <a:lnTo>
                    <a:pt x="407" y="407"/>
                  </a:lnTo>
                  <a:lnTo>
                    <a:pt x="0" y="407"/>
                  </a:lnTo>
                  <a:lnTo>
                    <a:pt x="0" y="354"/>
                  </a:lnTo>
                  <a:lnTo>
                    <a:pt x="307" y="354"/>
                  </a:lnTo>
                  <a:lnTo>
                    <a:pt x="1" y="47"/>
                  </a:lnTo>
                  <a:lnTo>
                    <a:pt x="43" y="5"/>
                  </a:lnTo>
                  <a:lnTo>
                    <a:pt x="348" y="310"/>
                  </a:lnTo>
                  <a:lnTo>
                    <a:pt x="348" y="0"/>
                  </a:lnTo>
                  <a:close/>
                </a:path>
              </a:pathLst>
            </a:custGeom>
            <a:solidFill>
              <a:schemeClr val="bg1"/>
            </a:solidFill>
            <a:ln>
              <a:noFill/>
            </a:ln>
          </p:spPr>
          <p:txBody>
            <a:bodyPr vert="horz" wrap="square" lIns="67470" tIns="33735" rIns="67470" bIns="33735" numCol="1" anchor="t" anchorCtr="0" compatLnSpc="1"/>
            <a:lstStyle/>
            <a:p>
              <a:endParaRPr lang="zh-CN" altLang="en-US"/>
            </a:p>
          </p:txBody>
        </p:sp>
      </p:grpSp>
      <p:sp>
        <p:nvSpPr>
          <p:cNvPr id="5" name="文本框 4"/>
          <p:cNvSpPr txBox="1"/>
          <p:nvPr/>
        </p:nvSpPr>
        <p:spPr>
          <a:xfrm>
            <a:off x="423332" y="707398"/>
            <a:ext cx="8348135" cy="3785652"/>
          </a:xfrm>
          <a:prstGeom prst="rect">
            <a:avLst/>
          </a:prstGeom>
          <a:noFill/>
        </p:spPr>
        <p:txBody>
          <a:bodyPr wrap="square" rtlCol="0">
            <a:spAutoFit/>
          </a:bodyPr>
          <a:lstStyle/>
          <a:p>
            <a:pPr indent="541338"/>
            <a:r>
              <a:rPr lang="zh-CN" altLang="en-US" sz="2000" dirty="0">
                <a:latin typeface="华文黑体"/>
                <a:ea typeface="华文黑体"/>
              </a:rPr>
              <a:t>传统的物质流程及价值创造和配送流程是两种创造价值的观念</a:t>
            </a:r>
            <a:r>
              <a:rPr lang="en-US" altLang="zh-CN" sz="2000" dirty="0">
                <a:latin typeface="华文黑体"/>
                <a:ea typeface="华文黑体"/>
              </a:rPr>
              <a:t>.</a:t>
            </a:r>
            <a:r>
              <a:rPr lang="zh-CN" altLang="en-US" sz="2000" dirty="0">
                <a:latin typeface="华文黑体"/>
                <a:ea typeface="华文黑体"/>
              </a:rPr>
              <a:t>我们先来看传统</a:t>
            </a:r>
            <a:r>
              <a:rPr lang="zh-CN" altLang="en-US" sz="2000" dirty="0" smtClean="0">
                <a:latin typeface="华文黑体"/>
                <a:ea typeface="华文黑体"/>
              </a:rPr>
              <a:t>的物质流</a:t>
            </a:r>
            <a:r>
              <a:rPr lang="zh-CN" altLang="en-US" sz="2000" dirty="0">
                <a:latin typeface="华文黑体"/>
                <a:ea typeface="华文黑体"/>
              </a:rPr>
              <a:t>程</a:t>
            </a:r>
            <a:r>
              <a:rPr lang="en-US" altLang="zh-CN" sz="2000" dirty="0">
                <a:latin typeface="华文黑体"/>
                <a:ea typeface="华文黑体"/>
              </a:rPr>
              <a:t>.</a:t>
            </a:r>
            <a:r>
              <a:rPr lang="zh-CN" altLang="en-US" sz="2000" dirty="0">
                <a:latin typeface="华文黑体"/>
                <a:ea typeface="华文黑体"/>
              </a:rPr>
              <a:t>其分为两大部分</a:t>
            </a:r>
            <a:r>
              <a:rPr lang="en-US" altLang="zh-CN" sz="2000" dirty="0">
                <a:latin typeface="华文黑体"/>
                <a:ea typeface="华文黑体"/>
              </a:rPr>
              <a:t>,</a:t>
            </a:r>
            <a:r>
              <a:rPr lang="zh-CN" altLang="en-US" sz="2000" dirty="0">
                <a:latin typeface="华文黑体"/>
                <a:ea typeface="华文黑体"/>
              </a:rPr>
              <a:t>一个叫作制造产品</a:t>
            </a:r>
            <a:r>
              <a:rPr lang="en-US" altLang="zh-CN" sz="2000" dirty="0">
                <a:latin typeface="华文黑体"/>
                <a:ea typeface="华文黑体"/>
              </a:rPr>
              <a:t>,</a:t>
            </a:r>
            <a:r>
              <a:rPr lang="zh-CN" altLang="en-US" sz="2000" dirty="0">
                <a:latin typeface="华文黑体"/>
                <a:ea typeface="华文黑体"/>
              </a:rPr>
              <a:t>另一个叫作销售产品</a:t>
            </a:r>
            <a:r>
              <a:rPr lang="en-US" altLang="zh-CN" sz="2000" dirty="0">
                <a:latin typeface="华文黑体"/>
                <a:ea typeface="华文黑体"/>
              </a:rPr>
              <a:t>.</a:t>
            </a:r>
            <a:r>
              <a:rPr lang="zh-CN" altLang="en-US" sz="2000" dirty="0" smtClean="0">
                <a:latin typeface="华文黑体"/>
                <a:ea typeface="华文黑体"/>
              </a:rPr>
              <a:t>基本上这个流程是从生产和销售产品的</a:t>
            </a:r>
            <a:r>
              <a:rPr lang="zh-CN" altLang="en-US" sz="2000" dirty="0">
                <a:latin typeface="华文黑体"/>
                <a:ea typeface="华文黑体"/>
              </a:rPr>
              <a:t>角度来考虑问题的</a:t>
            </a:r>
            <a:r>
              <a:rPr lang="en-US" altLang="zh-CN" sz="2000" dirty="0">
                <a:latin typeface="华文黑体"/>
                <a:ea typeface="华文黑体"/>
              </a:rPr>
              <a:t>.</a:t>
            </a:r>
            <a:r>
              <a:rPr lang="zh-CN" altLang="en-US" sz="2000" dirty="0">
                <a:latin typeface="华文黑体"/>
                <a:ea typeface="华文黑体"/>
              </a:rPr>
              <a:t>那么在制造产品的整个流程中</a:t>
            </a:r>
            <a:r>
              <a:rPr lang="en-US" altLang="zh-CN" sz="2000" dirty="0">
                <a:latin typeface="华文黑体"/>
                <a:ea typeface="华文黑体"/>
              </a:rPr>
              <a:t>,</a:t>
            </a:r>
            <a:r>
              <a:rPr lang="zh-CN" altLang="en-US" sz="2000" dirty="0">
                <a:latin typeface="华文黑体"/>
                <a:ea typeface="华文黑体"/>
              </a:rPr>
              <a:t>大致涉及三个阶段</a:t>
            </a:r>
            <a:r>
              <a:rPr lang="en-US" altLang="zh-CN" sz="2000" dirty="0" smtClean="0">
                <a:latin typeface="华文黑体"/>
                <a:ea typeface="华文黑体"/>
              </a:rPr>
              <a:t>,</a:t>
            </a:r>
            <a:r>
              <a:rPr lang="zh-CN" altLang="en-US" sz="2000" dirty="0" smtClean="0">
                <a:latin typeface="华文黑体"/>
                <a:ea typeface="华文黑体"/>
              </a:rPr>
              <a:t>即产品设计</a:t>
            </a:r>
            <a:r>
              <a:rPr lang="en-US" altLang="zh-CN" sz="2000" dirty="0">
                <a:latin typeface="华文黑体"/>
                <a:ea typeface="华文黑体"/>
              </a:rPr>
              <a:t>(</a:t>
            </a:r>
            <a:r>
              <a:rPr lang="zh-CN" altLang="en-US" sz="2000" dirty="0">
                <a:latin typeface="华文黑体"/>
                <a:ea typeface="华文黑体"/>
              </a:rPr>
              <a:t>产品的结构、外观、功能、样式等</a:t>
            </a:r>
            <a:r>
              <a:rPr lang="en-US" altLang="zh-CN" sz="2000" dirty="0">
                <a:latin typeface="华文黑体"/>
                <a:ea typeface="华文黑体"/>
              </a:rPr>
              <a:t>)</a:t>
            </a:r>
            <a:r>
              <a:rPr lang="zh-CN" altLang="en-US" sz="2000" dirty="0">
                <a:latin typeface="华文黑体"/>
                <a:ea typeface="华文黑体"/>
              </a:rPr>
              <a:t>、采购</a:t>
            </a:r>
            <a:r>
              <a:rPr lang="en-US" altLang="zh-CN" sz="2000" dirty="0">
                <a:latin typeface="华文黑体"/>
                <a:ea typeface="华文黑体"/>
              </a:rPr>
              <a:t>(</a:t>
            </a:r>
            <a:r>
              <a:rPr lang="zh-CN" altLang="en-US" sz="2000" dirty="0">
                <a:latin typeface="华文黑体"/>
                <a:ea typeface="华文黑体"/>
              </a:rPr>
              <a:t>零配件、原材料等</a:t>
            </a:r>
            <a:r>
              <a:rPr lang="en-US" altLang="zh-CN" sz="2000" dirty="0">
                <a:latin typeface="华文黑体"/>
                <a:ea typeface="华文黑体"/>
              </a:rPr>
              <a:t>)</a:t>
            </a:r>
            <a:r>
              <a:rPr lang="zh-CN" altLang="en-US" sz="2000" dirty="0">
                <a:latin typeface="华文黑体"/>
                <a:ea typeface="华文黑体"/>
              </a:rPr>
              <a:t>和制造</a:t>
            </a:r>
            <a:r>
              <a:rPr lang="en-US" altLang="zh-CN" sz="2000" dirty="0">
                <a:latin typeface="华文黑体"/>
                <a:ea typeface="华文黑体"/>
              </a:rPr>
              <a:t>.</a:t>
            </a:r>
            <a:r>
              <a:rPr lang="zh-CN" altLang="en-US" sz="2000" dirty="0">
                <a:latin typeface="华文黑体"/>
                <a:ea typeface="华文黑体"/>
              </a:rPr>
              <a:t>销售产</a:t>
            </a:r>
            <a:r>
              <a:rPr lang="zh-CN" altLang="en-US" sz="2000" dirty="0" smtClean="0">
                <a:latin typeface="华文黑体"/>
                <a:ea typeface="华文黑体"/>
              </a:rPr>
              <a:t>品第一是确定价</a:t>
            </a:r>
            <a:r>
              <a:rPr lang="zh-CN" altLang="en-US" sz="2000" dirty="0">
                <a:latin typeface="华文黑体"/>
                <a:ea typeface="华文黑体"/>
              </a:rPr>
              <a:t>格</a:t>
            </a:r>
            <a:r>
              <a:rPr lang="en-US" altLang="zh-CN" sz="2000" dirty="0">
                <a:latin typeface="华文黑体"/>
                <a:ea typeface="华文黑体"/>
              </a:rPr>
              <a:t>,</a:t>
            </a:r>
            <a:r>
              <a:rPr lang="zh-CN" altLang="en-US" sz="2000" dirty="0">
                <a:latin typeface="华文黑体"/>
                <a:ea typeface="华文黑体"/>
              </a:rPr>
              <a:t>第二是销售</a:t>
            </a:r>
            <a:r>
              <a:rPr lang="en-US" altLang="zh-CN" sz="2000" dirty="0">
                <a:latin typeface="华文黑体"/>
                <a:ea typeface="华文黑体"/>
              </a:rPr>
              <a:t>,</a:t>
            </a:r>
            <a:r>
              <a:rPr lang="zh-CN" altLang="en-US" sz="2000" dirty="0">
                <a:latin typeface="华文黑体"/>
                <a:ea typeface="华文黑体"/>
              </a:rPr>
              <a:t>第三是广告促销</a:t>
            </a:r>
            <a:r>
              <a:rPr lang="en-US" altLang="zh-CN" sz="2000" dirty="0">
                <a:latin typeface="华文黑体"/>
                <a:ea typeface="华文黑体"/>
              </a:rPr>
              <a:t>,</a:t>
            </a:r>
            <a:r>
              <a:rPr lang="zh-CN" altLang="en-US" sz="2000" dirty="0">
                <a:latin typeface="华文黑体"/>
                <a:ea typeface="华文黑体"/>
              </a:rPr>
              <a:t>第四是分销</a:t>
            </a:r>
            <a:r>
              <a:rPr lang="en-US" altLang="zh-CN" sz="2000" dirty="0">
                <a:latin typeface="华文黑体"/>
                <a:ea typeface="华文黑体"/>
              </a:rPr>
              <a:t>,</a:t>
            </a:r>
            <a:r>
              <a:rPr lang="zh-CN" altLang="en-US" sz="2000" dirty="0">
                <a:latin typeface="华文黑体"/>
                <a:ea typeface="华文黑体"/>
              </a:rPr>
              <a:t>最后是服务</a:t>
            </a:r>
            <a:r>
              <a:rPr lang="en-US" altLang="zh-CN" sz="2000" dirty="0">
                <a:latin typeface="华文黑体"/>
                <a:ea typeface="华文黑体"/>
              </a:rPr>
              <a:t>.</a:t>
            </a:r>
            <a:r>
              <a:rPr lang="zh-CN" altLang="en-US" sz="2000" dirty="0">
                <a:latin typeface="华文黑体"/>
                <a:ea typeface="华文黑体"/>
              </a:rPr>
              <a:t>传统的物质流程</a:t>
            </a:r>
          </a:p>
          <a:p>
            <a:r>
              <a:rPr lang="zh-CN" altLang="en-US" sz="2000" dirty="0">
                <a:latin typeface="华文黑体"/>
                <a:ea typeface="华文黑体"/>
              </a:rPr>
              <a:t>是从商品本身、物体的流转过程来考虑问题的</a:t>
            </a:r>
            <a:r>
              <a:rPr lang="en-US" altLang="zh-CN" sz="2000" dirty="0">
                <a:latin typeface="华文黑体"/>
                <a:ea typeface="华文黑体"/>
              </a:rPr>
              <a:t>.</a:t>
            </a:r>
            <a:r>
              <a:rPr lang="zh-CN" altLang="en-US" sz="2000" dirty="0">
                <a:latin typeface="华文黑体"/>
                <a:ea typeface="华文黑体"/>
              </a:rPr>
              <a:t>价值创造和配送流程分成三大部分</a:t>
            </a:r>
            <a:r>
              <a:rPr lang="en-US" altLang="zh-CN" sz="2000" dirty="0">
                <a:latin typeface="华文黑体"/>
                <a:ea typeface="华文黑体"/>
              </a:rPr>
              <a:t>,</a:t>
            </a:r>
            <a:r>
              <a:rPr lang="zh-CN" altLang="en-US" sz="2000" dirty="0" smtClean="0">
                <a:latin typeface="华文黑体"/>
                <a:ea typeface="华文黑体"/>
              </a:rPr>
              <a:t>第一个是选择价值</a:t>
            </a:r>
            <a:r>
              <a:rPr lang="en-US" altLang="zh-CN" sz="2000" dirty="0">
                <a:latin typeface="华文黑体"/>
                <a:ea typeface="华文黑体"/>
              </a:rPr>
              <a:t>,</a:t>
            </a:r>
            <a:r>
              <a:rPr lang="zh-CN" altLang="en-US" sz="2000" dirty="0">
                <a:latin typeface="华文黑体"/>
                <a:ea typeface="华文黑体"/>
              </a:rPr>
              <a:t>第二个是提供价值</a:t>
            </a:r>
            <a:r>
              <a:rPr lang="en-US" altLang="zh-CN" sz="2000" dirty="0">
                <a:latin typeface="华文黑体"/>
                <a:ea typeface="华文黑体"/>
              </a:rPr>
              <a:t>,</a:t>
            </a:r>
            <a:r>
              <a:rPr lang="zh-CN" altLang="en-US" sz="2000" dirty="0">
                <a:latin typeface="华文黑体"/>
                <a:ea typeface="华文黑体"/>
              </a:rPr>
              <a:t>第三个是沟通价值</a:t>
            </a:r>
            <a:r>
              <a:rPr lang="en-US" altLang="zh-CN" sz="2000" dirty="0">
                <a:latin typeface="华文黑体"/>
                <a:ea typeface="华文黑体"/>
              </a:rPr>
              <a:t>.</a:t>
            </a:r>
            <a:r>
              <a:rPr lang="zh-CN" altLang="en-US" sz="2000" dirty="0">
                <a:latin typeface="华文黑体"/>
                <a:ea typeface="华文黑体"/>
              </a:rPr>
              <a:t>选择价值包括三个方面</a:t>
            </a:r>
            <a:r>
              <a:rPr lang="en-US" altLang="zh-CN" sz="2000" dirty="0">
                <a:latin typeface="华文黑体"/>
                <a:ea typeface="华文黑体"/>
              </a:rPr>
              <a:t>,</a:t>
            </a:r>
            <a:r>
              <a:rPr lang="zh-CN" altLang="en-US" sz="2000" dirty="0">
                <a:latin typeface="华文黑体"/>
                <a:ea typeface="华文黑体"/>
              </a:rPr>
              <a:t>即顾客划分</a:t>
            </a:r>
            <a:r>
              <a:rPr lang="zh-CN" altLang="en-US" sz="2000" dirty="0" smtClean="0">
                <a:latin typeface="华文黑体"/>
                <a:ea typeface="华文黑体"/>
              </a:rPr>
              <a:t>、市场选择确定和价值</a:t>
            </a:r>
            <a:r>
              <a:rPr lang="zh-CN" altLang="en-US" sz="2000" dirty="0">
                <a:latin typeface="华文黑体"/>
                <a:ea typeface="华文黑体"/>
              </a:rPr>
              <a:t>定位</a:t>
            </a:r>
            <a:r>
              <a:rPr lang="en-US" altLang="zh-CN" sz="2000" dirty="0">
                <a:latin typeface="华文黑体"/>
                <a:ea typeface="华文黑体"/>
              </a:rPr>
              <a:t>.</a:t>
            </a:r>
            <a:r>
              <a:rPr lang="zh-CN" altLang="en-US" sz="2000" dirty="0">
                <a:latin typeface="华文黑体"/>
                <a:ea typeface="华文黑体"/>
              </a:rPr>
              <a:t>提供价值包括五个方面</a:t>
            </a:r>
            <a:r>
              <a:rPr lang="en-US" altLang="zh-CN" sz="2000" dirty="0">
                <a:latin typeface="华文黑体"/>
                <a:ea typeface="华文黑体"/>
              </a:rPr>
              <a:t>,</a:t>
            </a:r>
            <a:r>
              <a:rPr lang="zh-CN" altLang="en-US" sz="2000" dirty="0">
                <a:latin typeface="华文黑体"/>
                <a:ea typeface="华文黑体"/>
              </a:rPr>
              <a:t>即产品开发</a:t>
            </a:r>
            <a:r>
              <a:rPr lang="en-US" altLang="zh-CN" sz="2000" dirty="0">
                <a:latin typeface="华文黑体"/>
                <a:ea typeface="华文黑体"/>
              </a:rPr>
              <a:t>(</a:t>
            </a:r>
            <a:r>
              <a:rPr lang="zh-CN" altLang="en-US" sz="2000" dirty="0">
                <a:latin typeface="华文黑体"/>
                <a:ea typeface="华文黑体"/>
              </a:rPr>
              <a:t>不同于传统的物质流程</a:t>
            </a:r>
            <a:r>
              <a:rPr lang="zh-CN" altLang="en-US" sz="2000" dirty="0" smtClean="0">
                <a:latin typeface="华文黑体"/>
                <a:ea typeface="华文黑体"/>
              </a:rPr>
              <a:t>中的产品设计</a:t>
            </a:r>
            <a:r>
              <a:rPr lang="en-US" altLang="zh-CN" sz="2000" dirty="0">
                <a:latin typeface="华文黑体"/>
                <a:ea typeface="华文黑体"/>
              </a:rPr>
              <a:t>,</a:t>
            </a:r>
            <a:r>
              <a:rPr lang="zh-CN" altLang="en-US" sz="2000" dirty="0">
                <a:latin typeface="华文黑体"/>
                <a:ea typeface="华文黑体"/>
              </a:rPr>
              <a:t>产品开发涉及的面更宽</a:t>
            </a:r>
            <a:r>
              <a:rPr lang="en-US" altLang="zh-CN" sz="2000" dirty="0">
                <a:latin typeface="华文黑体"/>
                <a:ea typeface="华文黑体"/>
              </a:rPr>
              <a:t>,</a:t>
            </a:r>
            <a:r>
              <a:rPr lang="zh-CN" altLang="en-US" sz="2000" dirty="0">
                <a:latin typeface="华文黑体"/>
                <a:ea typeface="华文黑体"/>
              </a:rPr>
              <a:t>创新的力度更强</a:t>
            </a:r>
            <a:r>
              <a:rPr lang="en-US" altLang="zh-CN" sz="2000" dirty="0">
                <a:latin typeface="华文黑体"/>
                <a:ea typeface="华文黑体"/>
              </a:rPr>
              <a:t>)</a:t>
            </a:r>
            <a:r>
              <a:rPr lang="zh-CN" altLang="en-US" sz="2000" dirty="0">
                <a:latin typeface="华文黑体"/>
                <a:ea typeface="华文黑体"/>
              </a:rPr>
              <a:t>、服务开发、定价、准备资源</a:t>
            </a:r>
            <a:r>
              <a:rPr lang="en-US" altLang="zh-CN" sz="2000" dirty="0">
                <a:latin typeface="华文黑体"/>
                <a:ea typeface="华文黑体"/>
              </a:rPr>
              <a:t>(</a:t>
            </a:r>
            <a:r>
              <a:rPr lang="zh-CN" altLang="en-US" sz="2000" dirty="0" smtClean="0">
                <a:latin typeface="华文黑体"/>
                <a:ea typeface="华文黑体"/>
              </a:rPr>
              <a:t>比采购的涵盖面宽</a:t>
            </a:r>
            <a:r>
              <a:rPr lang="en-US" altLang="zh-CN" sz="2000" dirty="0">
                <a:latin typeface="华文黑体"/>
                <a:ea typeface="华文黑体"/>
              </a:rPr>
              <a:t>)</a:t>
            </a:r>
            <a:r>
              <a:rPr lang="zh-CN" altLang="en-US" sz="2000" dirty="0">
                <a:latin typeface="华文黑体"/>
                <a:ea typeface="华文黑体"/>
              </a:rPr>
              <a:t>和服务</a:t>
            </a:r>
            <a:r>
              <a:rPr lang="en-US" altLang="zh-CN" sz="2000" dirty="0">
                <a:latin typeface="华文黑体"/>
                <a:ea typeface="华文黑体"/>
              </a:rPr>
              <a:t>.</a:t>
            </a:r>
            <a:r>
              <a:rPr lang="zh-CN" altLang="en-US" sz="2000" dirty="0">
                <a:latin typeface="华文黑体"/>
                <a:ea typeface="华文黑体"/>
              </a:rPr>
              <a:t>沟通价值涉及三个方面</a:t>
            </a:r>
            <a:r>
              <a:rPr lang="en-US" altLang="zh-CN" sz="2000" dirty="0">
                <a:latin typeface="华文黑体"/>
                <a:ea typeface="华文黑体"/>
              </a:rPr>
              <a:t>,</a:t>
            </a:r>
            <a:r>
              <a:rPr lang="zh-CN" altLang="en-US" sz="2000" dirty="0">
                <a:latin typeface="华文黑体"/>
                <a:ea typeface="华文黑体"/>
              </a:rPr>
              <a:t>即销售人员、销售促进和广告</a:t>
            </a:r>
            <a:r>
              <a:rPr lang="en-US" altLang="zh-CN" sz="2000" dirty="0">
                <a:latin typeface="华文黑体"/>
                <a:ea typeface="华文黑体"/>
              </a:rPr>
              <a:t>.</a:t>
            </a:r>
          </a:p>
        </p:txBody>
      </p:sp>
    </p:spTree>
    <p:extLst>
      <p:ext uri="{BB962C8B-B14F-4D97-AF65-F5344CB8AC3E}">
        <p14:creationId xmlns:p14="http://schemas.microsoft.com/office/powerpoint/2010/main" val="2226604020"/>
      </p:ext>
    </p:extLst>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p:cNvSpPr/>
          <p:nvPr/>
        </p:nvSpPr>
        <p:spPr>
          <a:xfrm>
            <a:off x="418703" y="33866"/>
            <a:ext cx="2646878" cy="584776"/>
          </a:xfrm>
          <a:prstGeom prst="rect">
            <a:avLst/>
          </a:prstGeom>
        </p:spPr>
        <p:txBody>
          <a:bodyPr wrap="none">
            <a:spAutoFit/>
          </a:bodyPr>
          <a:lstStyle/>
          <a:p>
            <a:r>
              <a:rPr lang="zh-CN" altLang="en-US" sz="3200" dirty="0" smtClean="0">
                <a:solidFill>
                  <a:srgbClr val="17695D"/>
                </a:solidFill>
                <a:latin typeface="华文黑体"/>
                <a:ea typeface="华文黑体"/>
              </a:rPr>
              <a:t>管理营销活动</a:t>
            </a:r>
            <a:endParaRPr lang="zh-CN" altLang="en-US" sz="3200" dirty="0">
              <a:solidFill>
                <a:srgbClr val="17695D"/>
              </a:solidFill>
              <a:latin typeface="华文黑体"/>
              <a:ea typeface="华文黑体"/>
            </a:endParaRPr>
          </a:p>
        </p:txBody>
      </p:sp>
      <p:grpSp>
        <p:nvGrpSpPr>
          <p:cNvPr id="3" name="组合 2"/>
          <p:cNvGrpSpPr/>
          <p:nvPr/>
        </p:nvGrpSpPr>
        <p:grpSpPr>
          <a:xfrm>
            <a:off x="-10885" y="144693"/>
            <a:ext cx="283029" cy="402896"/>
            <a:chOff x="-10886" y="525690"/>
            <a:chExt cx="283029" cy="402896"/>
          </a:xfrm>
        </p:grpSpPr>
        <p:pic>
          <p:nvPicPr>
            <p:cNvPr id="4" name="图片 3"/>
            <p:cNvPicPr>
              <a:picLocks noChangeAspect="1"/>
            </p:cNvPicPr>
            <p:nvPr/>
          </p:nvPicPr>
          <p:blipFill rotWithShape="1">
            <a:blip r:embed="rId3"/>
            <a:srcRect l="7026" t="47619" r="90287" b="37566"/>
            <a:stretch>
              <a:fillRect/>
            </a:stretch>
          </p:blipFill>
          <p:spPr>
            <a:xfrm>
              <a:off x="-10886" y="525690"/>
              <a:ext cx="283029" cy="402896"/>
            </a:xfrm>
            <a:prstGeom prst="rect">
              <a:avLst/>
            </a:prstGeom>
          </p:spPr>
        </p:pic>
        <p:sp>
          <p:nvSpPr>
            <p:cNvPr id="63" name="Freeform 5"/>
            <p:cNvSpPr/>
            <p:nvPr/>
          </p:nvSpPr>
          <p:spPr bwMode="auto">
            <a:xfrm>
              <a:off x="20276" y="637025"/>
              <a:ext cx="221544" cy="222748"/>
            </a:xfrm>
            <a:custGeom>
              <a:avLst/>
              <a:gdLst>
                <a:gd name="T0" fmla="*/ 348 w 407"/>
                <a:gd name="T1" fmla="*/ 0 h 407"/>
                <a:gd name="T2" fmla="*/ 407 w 407"/>
                <a:gd name="T3" fmla="*/ 0 h 407"/>
                <a:gd name="T4" fmla="*/ 407 w 407"/>
                <a:gd name="T5" fmla="*/ 407 h 407"/>
                <a:gd name="T6" fmla="*/ 0 w 407"/>
                <a:gd name="T7" fmla="*/ 407 h 407"/>
                <a:gd name="T8" fmla="*/ 0 w 407"/>
                <a:gd name="T9" fmla="*/ 354 h 407"/>
                <a:gd name="T10" fmla="*/ 307 w 407"/>
                <a:gd name="T11" fmla="*/ 354 h 407"/>
                <a:gd name="T12" fmla="*/ 1 w 407"/>
                <a:gd name="T13" fmla="*/ 47 h 407"/>
                <a:gd name="T14" fmla="*/ 43 w 407"/>
                <a:gd name="T15" fmla="*/ 5 h 407"/>
                <a:gd name="T16" fmla="*/ 348 w 407"/>
                <a:gd name="T17" fmla="*/ 310 h 407"/>
                <a:gd name="T18" fmla="*/ 348 w 407"/>
                <a:gd name="T19" fmla="*/ 0 h 4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07" h="407">
                  <a:moveTo>
                    <a:pt x="348" y="0"/>
                  </a:moveTo>
                  <a:lnTo>
                    <a:pt x="407" y="0"/>
                  </a:lnTo>
                  <a:lnTo>
                    <a:pt x="407" y="407"/>
                  </a:lnTo>
                  <a:lnTo>
                    <a:pt x="0" y="407"/>
                  </a:lnTo>
                  <a:lnTo>
                    <a:pt x="0" y="354"/>
                  </a:lnTo>
                  <a:lnTo>
                    <a:pt x="307" y="354"/>
                  </a:lnTo>
                  <a:lnTo>
                    <a:pt x="1" y="47"/>
                  </a:lnTo>
                  <a:lnTo>
                    <a:pt x="43" y="5"/>
                  </a:lnTo>
                  <a:lnTo>
                    <a:pt x="348" y="310"/>
                  </a:lnTo>
                  <a:lnTo>
                    <a:pt x="348" y="0"/>
                  </a:lnTo>
                  <a:close/>
                </a:path>
              </a:pathLst>
            </a:custGeom>
            <a:solidFill>
              <a:schemeClr val="bg1"/>
            </a:solidFill>
            <a:ln>
              <a:noFill/>
            </a:ln>
          </p:spPr>
          <p:txBody>
            <a:bodyPr vert="horz" wrap="square" lIns="67470" tIns="33735" rIns="67470" bIns="33735" numCol="1" anchor="t" anchorCtr="0" compatLnSpc="1"/>
            <a:lstStyle/>
            <a:p>
              <a:endParaRPr lang="zh-CN" altLang="en-US"/>
            </a:p>
          </p:txBody>
        </p:sp>
      </p:grpSp>
      <p:sp>
        <p:nvSpPr>
          <p:cNvPr id="5" name="文本框 4"/>
          <p:cNvSpPr txBox="1"/>
          <p:nvPr/>
        </p:nvSpPr>
        <p:spPr>
          <a:xfrm>
            <a:off x="423332" y="707398"/>
            <a:ext cx="8517468" cy="4154983"/>
          </a:xfrm>
          <a:prstGeom prst="rect">
            <a:avLst/>
          </a:prstGeom>
          <a:noFill/>
        </p:spPr>
        <p:txBody>
          <a:bodyPr wrap="square" rtlCol="0">
            <a:spAutoFit/>
          </a:bodyPr>
          <a:lstStyle/>
          <a:p>
            <a:r>
              <a:rPr lang="zh-CN" altLang="en-US" sz="2400" dirty="0">
                <a:latin typeface="华文黑体"/>
                <a:ea typeface="华文黑体"/>
              </a:rPr>
              <a:t>一、市场营销分析</a:t>
            </a:r>
          </a:p>
          <a:p>
            <a:pPr indent="541338"/>
            <a:endParaRPr lang="en-US" altLang="zh-CN" sz="2000" dirty="0" smtClean="0">
              <a:latin typeface="华文黑体"/>
              <a:ea typeface="华文黑体"/>
            </a:endParaRPr>
          </a:p>
          <a:p>
            <a:pPr indent="541338"/>
            <a:r>
              <a:rPr lang="zh-CN" altLang="en-US" sz="2000" dirty="0" smtClean="0">
                <a:latin typeface="华文黑体"/>
                <a:ea typeface="华文黑体"/>
              </a:rPr>
              <a:t>通过实施</a:t>
            </a:r>
            <a:r>
              <a:rPr lang="en-US" altLang="zh-CN" sz="2000" dirty="0">
                <a:latin typeface="华文黑体"/>
                <a:ea typeface="华文黑体"/>
              </a:rPr>
              <a:t>,</a:t>
            </a:r>
            <a:r>
              <a:rPr lang="zh-CN" altLang="en-US" sz="2000" dirty="0">
                <a:latin typeface="华文黑体"/>
                <a:ea typeface="华文黑体"/>
              </a:rPr>
              <a:t>企业将战略及营销计划转变为能够实现企业战略目标的行动</a:t>
            </a:r>
            <a:r>
              <a:rPr lang="en-US" altLang="zh-CN" sz="2000" dirty="0">
                <a:latin typeface="华文黑体"/>
                <a:ea typeface="华文黑体"/>
              </a:rPr>
              <a:t>.</a:t>
            </a:r>
            <a:r>
              <a:rPr lang="zh-CN" altLang="en-US" sz="2000" dirty="0" smtClean="0">
                <a:latin typeface="华文黑体"/>
                <a:ea typeface="华文黑体"/>
              </a:rPr>
              <a:t>营销计划由营销部门</a:t>
            </a:r>
            <a:r>
              <a:rPr lang="zh-CN" altLang="en-US" sz="2000" dirty="0">
                <a:latin typeface="华文黑体"/>
                <a:ea typeface="华文黑体"/>
              </a:rPr>
              <a:t>的人员来实施</a:t>
            </a:r>
            <a:r>
              <a:rPr lang="en-US" altLang="zh-CN" sz="2000" dirty="0">
                <a:latin typeface="华文黑体"/>
                <a:ea typeface="华文黑体"/>
              </a:rPr>
              <a:t>,</a:t>
            </a:r>
            <a:r>
              <a:rPr lang="zh-CN" altLang="en-US" sz="2000" dirty="0">
                <a:latin typeface="华文黑体"/>
                <a:ea typeface="华文黑体"/>
              </a:rPr>
              <a:t>他们要与公司内外的其他人进行合作</a:t>
            </a:r>
            <a:r>
              <a:rPr lang="en-US" altLang="zh-CN" sz="2000" dirty="0">
                <a:latin typeface="华文黑体"/>
                <a:ea typeface="华文黑体"/>
              </a:rPr>
              <a:t>.</a:t>
            </a:r>
            <a:r>
              <a:rPr lang="zh-CN" altLang="en-US" sz="2000" dirty="0">
                <a:latin typeface="华文黑体"/>
                <a:ea typeface="华文黑体"/>
              </a:rPr>
              <a:t>控制包括度量和估计</a:t>
            </a:r>
            <a:r>
              <a:rPr lang="zh-CN" altLang="en-US" sz="2000" dirty="0" smtClean="0">
                <a:latin typeface="华文黑体"/>
                <a:ea typeface="华文黑体"/>
              </a:rPr>
              <a:t>市场营销计划和活动</a:t>
            </a:r>
            <a:r>
              <a:rPr lang="zh-CN" altLang="en-US" sz="2000" dirty="0">
                <a:latin typeface="华文黑体"/>
                <a:ea typeface="华文黑体"/>
              </a:rPr>
              <a:t>的成果</a:t>
            </a:r>
            <a:r>
              <a:rPr lang="en-US" altLang="zh-CN" sz="2000" dirty="0">
                <a:latin typeface="华文黑体"/>
                <a:ea typeface="华文黑体"/>
              </a:rPr>
              <a:t>,</a:t>
            </a:r>
            <a:r>
              <a:rPr lang="zh-CN" altLang="en-US" sz="2000" dirty="0">
                <a:latin typeface="华文黑体"/>
                <a:ea typeface="华文黑体"/>
              </a:rPr>
              <a:t>以及采取正确的行动来保证实现企业的目标</a:t>
            </a:r>
            <a:r>
              <a:rPr lang="en-US" altLang="zh-CN" sz="2000" dirty="0">
                <a:latin typeface="华文黑体"/>
                <a:ea typeface="华文黑体"/>
              </a:rPr>
              <a:t>.</a:t>
            </a:r>
            <a:r>
              <a:rPr lang="zh-CN" altLang="en-US" sz="2000" dirty="0">
                <a:latin typeface="华文黑体"/>
                <a:ea typeface="华文黑体"/>
              </a:rPr>
              <a:t>营销分析为所有</a:t>
            </a:r>
            <a:r>
              <a:rPr lang="zh-CN" altLang="en-US" sz="2000" dirty="0" smtClean="0">
                <a:latin typeface="华文黑体"/>
                <a:ea typeface="华文黑体"/>
              </a:rPr>
              <a:t>其他营销活动</a:t>
            </a:r>
            <a:r>
              <a:rPr lang="zh-CN" altLang="en-US" sz="2000" dirty="0">
                <a:latin typeface="华文黑体"/>
                <a:ea typeface="华文黑体"/>
              </a:rPr>
              <a:t>提供所需要的情报和评估</a:t>
            </a:r>
            <a:r>
              <a:rPr lang="en-US" altLang="zh-CN" sz="2000" dirty="0" smtClean="0">
                <a:latin typeface="华文黑体"/>
                <a:ea typeface="华文黑体"/>
              </a:rPr>
              <a:t>.</a:t>
            </a:r>
          </a:p>
          <a:p>
            <a:pPr indent="541338"/>
            <a:r>
              <a:rPr lang="en-US" altLang="zh-CN" sz="2000" dirty="0" smtClean="0">
                <a:latin typeface="华文黑体"/>
                <a:ea typeface="华文黑体"/>
              </a:rPr>
              <a:t>(</a:t>
            </a:r>
            <a:r>
              <a:rPr lang="zh-CN" altLang="en-US" sz="2000" dirty="0">
                <a:latin typeface="华文黑体"/>
                <a:ea typeface="华文黑体"/>
              </a:rPr>
              <a:t>１</a:t>
            </a:r>
            <a:r>
              <a:rPr lang="en-US" altLang="zh-CN" sz="2000" dirty="0">
                <a:latin typeface="华文黑体"/>
                <a:ea typeface="华文黑体"/>
              </a:rPr>
              <a:t>)</a:t>
            </a:r>
            <a:r>
              <a:rPr lang="zh-CN" altLang="en-US" sz="2000" dirty="0">
                <a:latin typeface="华文黑体"/>
                <a:ea typeface="华文黑体"/>
              </a:rPr>
              <a:t>外部分析</a:t>
            </a:r>
            <a:r>
              <a:rPr lang="en-US" altLang="zh-CN" sz="2000" dirty="0">
                <a:latin typeface="华文黑体"/>
                <a:ea typeface="华文黑体"/>
              </a:rPr>
              <a:t>:</a:t>
            </a:r>
            <a:r>
              <a:rPr lang="zh-CN" altLang="en-US" sz="2000" dirty="0">
                <a:latin typeface="华文黑体"/>
                <a:ea typeface="华文黑体"/>
              </a:rPr>
              <a:t>分析市场和市场环境</a:t>
            </a:r>
            <a:r>
              <a:rPr lang="en-US" altLang="zh-CN" sz="2000" dirty="0">
                <a:latin typeface="华文黑体"/>
                <a:ea typeface="华文黑体"/>
              </a:rPr>
              <a:t>,</a:t>
            </a:r>
            <a:r>
              <a:rPr lang="zh-CN" altLang="en-US" sz="2000" dirty="0">
                <a:latin typeface="华文黑体"/>
                <a:ea typeface="华文黑体"/>
              </a:rPr>
              <a:t>对市场进行分析就是对需要某种产品的消费</a:t>
            </a:r>
            <a:r>
              <a:rPr lang="zh-CN" altLang="en-US" sz="2000" dirty="0" smtClean="0">
                <a:latin typeface="华文黑体"/>
                <a:ea typeface="华文黑体"/>
              </a:rPr>
              <a:t>者进行</a:t>
            </a:r>
            <a:r>
              <a:rPr lang="zh-CN" altLang="en-US" sz="2000" dirty="0">
                <a:latin typeface="华文黑体"/>
                <a:ea typeface="华文黑体"/>
              </a:rPr>
              <a:t>分析</a:t>
            </a:r>
            <a:r>
              <a:rPr lang="en-US" altLang="zh-CN" sz="2000" dirty="0">
                <a:latin typeface="华文黑体"/>
                <a:ea typeface="华文黑体"/>
              </a:rPr>
              <a:t>,</a:t>
            </a:r>
            <a:r>
              <a:rPr lang="zh-CN" altLang="en-US" sz="2000" dirty="0">
                <a:latin typeface="华文黑体"/>
                <a:ea typeface="华文黑体"/>
              </a:rPr>
              <a:t>市场环境更宽泛</a:t>
            </a:r>
            <a:r>
              <a:rPr lang="en-US" altLang="zh-CN" sz="2000" dirty="0">
                <a:latin typeface="华文黑体"/>
                <a:ea typeface="华文黑体"/>
              </a:rPr>
              <a:t>.</a:t>
            </a:r>
            <a:r>
              <a:rPr lang="zh-CN" altLang="en-US" sz="2000" dirty="0">
                <a:latin typeface="华文黑体"/>
                <a:ea typeface="华文黑体"/>
              </a:rPr>
              <a:t>外部分析主要的目的是寻找机会</a:t>
            </a:r>
            <a:r>
              <a:rPr lang="en-US" altLang="zh-CN" sz="2000" dirty="0">
                <a:latin typeface="华文黑体"/>
                <a:ea typeface="华文黑体"/>
              </a:rPr>
              <a:t>,</a:t>
            </a:r>
            <a:r>
              <a:rPr lang="zh-CN" altLang="en-US" sz="2000" dirty="0">
                <a:latin typeface="华文黑体"/>
                <a:ea typeface="华文黑体"/>
              </a:rPr>
              <a:t>避开威胁</a:t>
            </a:r>
            <a:r>
              <a:rPr lang="en-US" altLang="zh-CN" sz="2000" dirty="0">
                <a:latin typeface="华文黑体"/>
                <a:ea typeface="华文黑体"/>
              </a:rPr>
              <a:t>,</a:t>
            </a:r>
            <a:r>
              <a:rPr lang="zh-CN" altLang="en-US" sz="2000" dirty="0">
                <a:latin typeface="华文黑体"/>
                <a:ea typeface="华文黑体"/>
              </a:rPr>
              <a:t>或者叫趋利避害</a:t>
            </a:r>
            <a:r>
              <a:rPr lang="en-US" altLang="zh-CN" sz="2000" dirty="0" smtClean="0">
                <a:latin typeface="华文黑体"/>
                <a:ea typeface="华文黑体"/>
              </a:rPr>
              <a:t>.</a:t>
            </a:r>
          </a:p>
          <a:p>
            <a:pPr indent="541338"/>
            <a:r>
              <a:rPr lang="en-US" altLang="zh-CN" sz="2000" dirty="0" smtClean="0">
                <a:latin typeface="华文黑体"/>
                <a:ea typeface="华文黑体"/>
              </a:rPr>
              <a:t>(</a:t>
            </a:r>
            <a:r>
              <a:rPr lang="zh-CN" altLang="en-US" sz="2000" dirty="0">
                <a:latin typeface="华文黑体"/>
                <a:ea typeface="华文黑体"/>
              </a:rPr>
              <a:t>２</a:t>
            </a:r>
            <a:r>
              <a:rPr lang="en-US" altLang="zh-CN" sz="2000" dirty="0">
                <a:latin typeface="华文黑体"/>
                <a:ea typeface="华文黑体"/>
              </a:rPr>
              <a:t>)</a:t>
            </a:r>
            <a:r>
              <a:rPr lang="zh-CN" altLang="en-US" sz="2000" dirty="0">
                <a:latin typeface="华文黑体"/>
                <a:ea typeface="华文黑体"/>
              </a:rPr>
              <a:t>内部分析</a:t>
            </a:r>
            <a:r>
              <a:rPr lang="en-US" altLang="zh-CN" sz="2000" dirty="0">
                <a:latin typeface="华文黑体"/>
                <a:ea typeface="华文黑体"/>
              </a:rPr>
              <a:t>:</a:t>
            </a:r>
            <a:r>
              <a:rPr lang="zh-CN" altLang="en-US" sz="2000" dirty="0">
                <a:latin typeface="华文黑体"/>
                <a:ea typeface="华文黑体"/>
              </a:rPr>
              <a:t>分析自身的强项和弱项、具有的资源能力</a:t>
            </a:r>
            <a:r>
              <a:rPr lang="en-US" altLang="zh-CN" sz="2000" dirty="0">
                <a:latin typeface="华文黑体"/>
                <a:ea typeface="华文黑体"/>
              </a:rPr>
              <a:t>,</a:t>
            </a:r>
            <a:r>
              <a:rPr lang="zh-CN" altLang="en-US" sz="2000" dirty="0">
                <a:latin typeface="华文黑体"/>
                <a:ea typeface="华文黑体"/>
              </a:rPr>
              <a:t>以便能选择最适合于企业的</a:t>
            </a:r>
            <a:r>
              <a:rPr lang="zh-CN" altLang="en-US" sz="2000" dirty="0" smtClean="0">
                <a:latin typeface="华文黑体"/>
                <a:ea typeface="华文黑体"/>
              </a:rPr>
              <a:t>机</a:t>
            </a:r>
            <a:r>
              <a:rPr lang="zh-TW" altLang="en-US" sz="2000" dirty="0" smtClean="0">
                <a:latin typeface="华文黑体"/>
                <a:ea typeface="华文黑体"/>
              </a:rPr>
              <a:t>会</a:t>
            </a:r>
            <a:r>
              <a:rPr lang="en-US" altLang="zh-TW" sz="2000" dirty="0" smtClean="0">
                <a:latin typeface="华文黑体"/>
                <a:ea typeface="华文黑体"/>
              </a:rPr>
              <a:t>.</a:t>
            </a:r>
          </a:p>
          <a:p>
            <a:pPr indent="541338"/>
            <a:r>
              <a:rPr lang="zh-CN" altLang="en-US" sz="2000" dirty="0" smtClean="0">
                <a:latin typeface="华文黑体"/>
                <a:ea typeface="华文黑体"/>
              </a:rPr>
              <a:t>外部</a:t>
            </a:r>
            <a:r>
              <a:rPr lang="zh-CN" altLang="en-US" sz="2000" dirty="0">
                <a:latin typeface="华文黑体"/>
                <a:ea typeface="华文黑体"/>
              </a:rPr>
              <a:t>分析和内部分析应该结合起来</a:t>
            </a:r>
            <a:r>
              <a:rPr lang="en-US" altLang="zh-CN" sz="2000" dirty="0">
                <a:latin typeface="华文黑体"/>
                <a:ea typeface="华文黑体"/>
              </a:rPr>
              <a:t>,</a:t>
            </a:r>
            <a:r>
              <a:rPr lang="zh-CN" altLang="en-US" sz="2000" dirty="0">
                <a:latin typeface="华文黑体"/>
                <a:ea typeface="华文黑体"/>
              </a:rPr>
              <a:t>这样才能对市场有一个总体的、充分的把握</a:t>
            </a:r>
            <a:r>
              <a:rPr lang="en-US" altLang="zh-CN" sz="2000" dirty="0">
                <a:latin typeface="华文黑体"/>
                <a:ea typeface="华文黑体"/>
              </a:rPr>
              <a:t>.</a:t>
            </a:r>
          </a:p>
        </p:txBody>
      </p:sp>
    </p:spTree>
    <p:extLst>
      <p:ext uri="{BB962C8B-B14F-4D97-AF65-F5344CB8AC3E}">
        <p14:creationId xmlns:p14="http://schemas.microsoft.com/office/powerpoint/2010/main" val="3542921160"/>
      </p:ext>
    </p:extLst>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p:cNvSpPr/>
          <p:nvPr/>
        </p:nvSpPr>
        <p:spPr>
          <a:xfrm>
            <a:off x="418703" y="33866"/>
            <a:ext cx="2646878" cy="584776"/>
          </a:xfrm>
          <a:prstGeom prst="rect">
            <a:avLst/>
          </a:prstGeom>
        </p:spPr>
        <p:txBody>
          <a:bodyPr wrap="none">
            <a:spAutoFit/>
          </a:bodyPr>
          <a:lstStyle/>
          <a:p>
            <a:r>
              <a:rPr lang="zh-CN" altLang="en-US" sz="3200" dirty="0" smtClean="0">
                <a:solidFill>
                  <a:srgbClr val="17695D"/>
                </a:solidFill>
                <a:latin typeface="华文黑体"/>
                <a:ea typeface="华文黑体"/>
              </a:rPr>
              <a:t>管理营销活动</a:t>
            </a:r>
            <a:endParaRPr lang="zh-CN" altLang="en-US" sz="3200" dirty="0">
              <a:solidFill>
                <a:srgbClr val="17695D"/>
              </a:solidFill>
              <a:latin typeface="华文黑体"/>
              <a:ea typeface="华文黑体"/>
            </a:endParaRPr>
          </a:p>
        </p:txBody>
      </p:sp>
      <p:grpSp>
        <p:nvGrpSpPr>
          <p:cNvPr id="3" name="组合 2"/>
          <p:cNvGrpSpPr/>
          <p:nvPr/>
        </p:nvGrpSpPr>
        <p:grpSpPr>
          <a:xfrm>
            <a:off x="-10885" y="144693"/>
            <a:ext cx="283029" cy="402896"/>
            <a:chOff x="-10886" y="525690"/>
            <a:chExt cx="283029" cy="402896"/>
          </a:xfrm>
        </p:grpSpPr>
        <p:pic>
          <p:nvPicPr>
            <p:cNvPr id="4" name="图片 3"/>
            <p:cNvPicPr>
              <a:picLocks noChangeAspect="1"/>
            </p:cNvPicPr>
            <p:nvPr/>
          </p:nvPicPr>
          <p:blipFill rotWithShape="1">
            <a:blip r:embed="rId3"/>
            <a:srcRect l="7026" t="47619" r="90287" b="37566"/>
            <a:stretch>
              <a:fillRect/>
            </a:stretch>
          </p:blipFill>
          <p:spPr>
            <a:xfrm>
              <a:off x="-10886" y="525690"/>
              <a:ext cx="283029" cy="402896"/>
            </a:xfrm>
            <a:prstGeom prst="rect">
              <a:avLst/>
            </a:prstGeom>
          </p:spPr>
        </p:pic>
        <p:sp>
          <p:nvSpPr>
            <p:cNvPr id="63" name="Freeform 5"/>
            <p:cNvSpPr/>
            <p:nvPr/>
          </p:nvSpPr>
          <p:spPr bwMode="auto">
            <a:xfrm>
              <a:off x="20276" y="637025"/>
              <a:ext cx="221544" cy="222748"/>
            </a:xfrm>
            <a:custGeom>
              <a:avLst/>
              <a:gdLst>
                <a:gd name="T0" fmla="*/ 348 w 407"/>
                <a:gd name="T1" fmla="*/ 0 h 407"/>
                <a:gd name="T2" fmla="*/ 407 w 407"/>
                <a:gd name="T3" fmla="*/ 0 h 407"/>
                <a:gd name="T4" fmla="*/ 407 w 407"/>
                <a:gd name="T5" fmla="*/ 407 h 407"/>
                <a:gd name="T6" fmla="*/ 0 w 407"/>
                <a:gd name="T7" fmla="*/ 407 h 407"/>
                <a:gd name="T8" fmla="*/ 0 w 407"/>
                <a:gd name="T9" fmla="*/ 354 h 407"/>
                <a:gd name="T10" fmla="*/ 307 w 407"/>
                <a:gd name="T11" fmla="*/ 354 h 407"/>
                <a:gd name="T12" fmla="*/ 1 w 407"/>
                <a:gd name="T13" fmla="*/ 47 h 407"/>
                <a:gd name="T14" fmla="*/ 43 w 407"/>
                <a:gd name="T15" fmla="*/ 5 h 407"/>
                <a:gd name="T16" fmla="*/ 348 w 407"/>
                <a:gd name="T17" fmla="*/ 310 h 407"/>
                <a:gd name="T18" fmla="*/ 348 w 407"/>
                <a:gd name="T19" fmla="*/ 0 h 4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07" h="407">
                  <a:moveTo>
                    <a:pt x="348" y="0"/>
                  </a:moveTo>
                  <a:lnTo>
                    <a:pt x="407" y="0"/>
                  </a:lnTo>
                  <a:lnTo>
                    <a:pt x="407" y="407"/>
                  </a:lnTo>
                  <a:lnTo>
                    <a:pt x="0" y="407"/>
                  </a:lnTo>
                  <a:lnTo>
                    <a:pt x="0" y="354"/>
                  </a:lnTo>
                  <a:lnTo>
                    <a:pt x="307" y="354"/>
                  </a:lnTo>
                  <a:lnTo>
                    <a:pt x="1" y="47"/>
                  </a:lnTo>
                  <a:lnTo>
                    <a:pt x="43" y="5"/>
                  </a:lnTo>
                  <a:lnTo>
                    <a:pt x="348" y="310"/>
                  </a:lnTo>
                  <a:lnTo>
                    <a:pt x="348" y="0"/>
                  </a:lnTo>
                  <a:close/>
                </a:path>
              </a:pathLst>
            </a:custGeom>
            <a:solidFill>
              <a:schemeClr val="bg1"/>
            </a:solidFill>
            <a:ln>
              <a:noFill/>
            </a:ln>
          </p:spPr>
          <p:txBody>
            <a:bodyPr vert="horz" wrap="square" lIns="67470" tIns="33735" rIns="67470" bIns="33735" numCol="1" anchor="t" anchorCtr="0" compatLnSpc="1"/>
            <a:lstStyle/>
            <a:p>
              <a:endParaRPr lang="zh-CN" altLang="en-US"/>
            </a:p>
          </p:txBody>
        </p:sp>
      </p:grpSp>
      <p:sp>
        <p:nvSpPr>
          <p:cNvPr id="5" name="文本框 4"/>
          <p:cNvSpPr txBox="1"/>
          <p:nvPr/>
        </p:nvSpPr>
        <p:spPr>
          <a:xfrm>
            <a:off x="423332" y="707398"/>
            <a:ext cx="8517468" cy="4462760"/>
          </a:xfrm>
          <a:prstGeom prst="rect">
            <a:avLst/>
          </a:prstGeom>
          <a:noFill/>
        </p:spPr>
        <p:txBody>
          <a:bodyPr wrap="square" rtlCol="0">
            <a:spAutoFit/>
          </a:bodyPr>
          <a:lstStyle/>
          <a:p>
            <a:r>
              <a:rPr lang="zh-CN" altLang="en-US" sz="2400" dirty="0" smtClean="0">
                <a:latin typeface="华文黑体"/>
                <a:ea typeface="华文黑体"/>
              </a:rPr>
              <a:t>二、市场营销企划</a:t>
            </a:r>
            <a:endParaRPr lang="zh-CN" altLang="en-US" sz="2400" dirty="0">
              <a:latin typeface="华文黑体"/>
              <a:ea typeface="华文黑体"/>
            </a:endParaRPr>
          </a:p>
          <a:p>
            <a:pPr indent="541338"/>
            <a:r>
              <a:rPr lang="en-US" altLang="zh-CN" sz="2000" dirty="0" smtClean="0">
                <a:latin typeface="华文黑体"/>
                <a:ea typeface="华文黑体"/>
              </a:rPr>
              <a:t> </a:t>
            </a:r>
            <a:r>
              <a:rPr lang="zh-CN" altLang="en-US" sz="2000" dirty="0" smtClean="0">
                <a:latin typeface="华文黑体"/>
                <a:ea typeface="华文黑体"/>
              </a:rPr>
              <a:t>市场营销企划</a:t>
            </a:r>
            <a:r>
              <a:rPr lang="zh-CN" altLang="en-US" sz="2000" dirty="0">
                <a:latin typeface="华文黑体"/>
                <a:ea typeface="华文黑体"/>
              </a:rPr>
              <a:t>的内容和</a:t>
            </a:r>
            <a:r>
              <a:rPr lang="zh-CN" altLang="en-US" sz="2000" dirty="0" smtClean="0">
                <a:latin typeface="华文黑体"/>
                <a:ea typeface="华文黑体"/>
              </a:rPr>
              <a:t>作用</a:t>
            </a:r>
            <a:endParaRPr lang="en-US" altLang="zh-CN" sz="2000" dirty="0" smtClean="0">
              <a:latin typeface="华文黑体"/>
              <a:ea typeface="华文黑体"/>
            </a:endParaRPr>
          </a:p>
          <a:p>
            <a:pPr indent="541338"/>
            <a:endParaRPr lang="en-US" altLang="zh-CN" sz="2000" dirty="0">
              <a:latin typeface="华文黑体"/>
              <a:ea typeface="华文黑体"/>
            </a:endParaRPr>
          </a:p>
          <a:p>
            <a:pPr indent="541338"/>
            <a:endParaRPr lang="en-US" altLang="zh-CN" sz="2000" dirty="0" smtClean="0">
              <a:latin typeface="华文黑体"/>
              <a:ea typeface="华文黑体"/>
            </a:endParaRPr>
          </a:p>
          <a:p>
            <a:pPr indent="541338"/>
            <a:endParaRPr lang="en-US" altLang="zh-CN" sz="2000" dirty="0">
              <a:latin typeface="华文黑体"/>
              <a:ea typeface="华文黑体"/>
            </a:endParaRPr>
          </a:p>
          <a:p>
            <a:pPr indent="541338"/>
            <a:endParaRPr lang="en-US" altLang="zh-CN" sz="2000" dirty="0" smtClean="0">
              <a:latin typeface="华文黑体"/>
              <a:ea typeface="华文黑体"/>
            </a:endParaRPr>
          </a:p>
          <a:p>
            <a:pPr indent="541338"/>
            <a:endParaRPr lang="en-US" altLang="zh-CN" sz="2000" dirty="0">
              <a:latin typeface="华文黑体"/>
              <a:ea typeface="华文黑体"/>
            </a:endParaRPr>
          </a:p>
          <a:p>
            <a:pPr indent="541338"/>
            <a:endParaRPr lang="en-US" altLang="zh-CN" sz="2000" dirty="0" smtClean="0">
              <a:latin typeface="华文黑体"/>
              <a:ea typeface="华文黑体"/>
            </a:endParaRPr>
          </a:p>
          <a:p>
            <a:pPr indent="541338"/>
            <a:endParaRPr lang="en-US" altLang="zh-CN" sz="2000" dirty="0">
              <a:latin typeface="华文黑体"/>
              <a:ea typeface="华文黑体"/>
            </a:endParaRPr>
          </a:p>
          <a:p>
            <a:pPr indent="541338"/>
            <a:endParaRPr lang="en-US" altLang="zh-CN" sz="2000" dirty="0" smtClean="0">
              <a:latin typeface="华文黑体"/>
              <a:ea typeface="华文黑体"/>
            </a:endParaRPr>
          </a:p>
          <a:p>
            <a:pPr indent="541338"/>
            <a:endParaRPr lang="en-US" altLang="zh-CN" sz="2000" dirty="0">
              <a:latin typeface="华文黑体"/>
              <a:ea typeface="华文黑体"/>
            </a:endParaRPr>
          </a:p>
          <a:p>
            <a:pPr indent="541338"/>
            <a:endParaRPr lang="en-US" altLang="zh-CN" sz="2000" dirty="0" smtClean="0">
              <a:latin typeface="华文黑体"/>
              <a:ea typeface="华文黑体"/>
            </a:endParaRPr>
          </a:p>
          <a:p>
            <a:pPr indent="541338"/>
            <a:endParaRPr lang="en-US" altLang="zh-CN" sz="2000" dirty="0">
              <a:latin typeface="华文黑体"/>
              <a:ea typeface="华文黑体"/>
            </a:endParaRPr>
          </a:p>
          <a:p>
            <a:r>
              <a:rPr lang="en-US" altLang="zh-CN" sz="2000" dirty="0" smtClean="0">
                <a:latin typeface="华文黑体"/>
                <a:ea typeface="华文黑体"/>
              </a:rPr>
              <a:t>     </a:t>
            </a:r>
            <a:r>
              <a:rPr lang="zh-CN" altLang="en-US" sz="2000" dirty="0" smtClean="0">
                <a:latin typeface="华文黑体"/>
                <a:ea typeface="华文黑体"/>
              </a:rPr>
              <a:t>营销计划制订是指对有助于企业实现战略总</a:t>
            </a:r>
            <a:r>
              <a:rPr lang="zh-CN" altLang="en-US" sz="2000" dirty="0">
                <a:latin typeface="华文黑体"/>
                <a:ea typeface="华文黑体"/>
              </a:rPr>
              <a:t>目标的营销战略做出决策</a:t>
            </a:r>
            <a:r>
              <a:rPr lang="en-US" altLang="zh-CN" sz="2000" dirty="0">
                <a:latin typeface="华文黑体"/>
                <a:ea typeface="华文黑体"/>
              </a:rPr>
              <a:t>.</a:t>
            </a:r>
          </a:p>
        </p:txBody>
      </p:sp>
      <p:pic>
        <p:nvPicPr>
          <p:cNvPr id="2" name="图片 1" descr="屏幕快照 2017-12-12 下午3.05.49.png"/>
          <p:cNvPicPr>
            <a:picLocks noChangeAspect="1"/>
          </p:cNvPicPr>
          <p:nvPr/>
        </p:nvPicPr>
        <p:blipFill rotWithShape="1">
          <a:blip r:embed="rId4">
            <a:extLst>
              <a:ext uri="{28A0092B-C50C-407E-A947-70E740481C1C}">
                <a14:useLocalDpi xmlns:a14="http://schemas.microsoft.com/office/drawing/2010/main" val="0"/>
              </a:ext>
            </a:extLst>
          </a:blip>
          <a:srcRect l="28571" t="48354" r="21898" b="19916"/>
          <a:stretch/>
        </p:blipFill>
        <p:spPr>
          <a:xfrm>
            <a:off x="778933" y="1523999"/>
            <a:ext cx="8006414" cy="3205667"/>
          </a:xfrm>
          <a:prstGeom prst="rect">
            <a:avLst/>
          </a:prstGeom>
        </p:spPr>
      </p:pic>
    </p:spTree>
    <p:extLst>
      <p:ext uri="{BB962C8B-B14F-4D97-AF65-F5344CB8AC3E}">
        <p14:creationId xmlns:p14="http://schemas.microsoft.com/office/powerpoint/2010/main" val="218619689"/>
      </p:ext>
    </p:extLst>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p:cNvSpPr/>
          <p:nvPr/>
        </p:nvSpPr>
        <p:spPr>
          <a:xfrm>
            <a:off x="1197639" y="331544"/>
            <a:ext cx="6391493" cy="769441"/>
          </a:xfrm>
          <a:prstGeom prst="rect">
            <a:avLst/>
          </a:prstGeom>
        </p:spPr>
        <p:txBody>
          <a:bodyPr wrap="none">
            <a:spAutoFit/>
          </a:bodyPr>
          <a:lstStyle/>
          <a:p>
            <a:r>
              <a:rPr lang="zh-CN" altLang="en-US" sz="4400" b="1" dirty="0" smtClean="0">
                <a:solidFill>
                  <a:srgbClr val="17695D"/>
                </a:solidFill>
                <a:latin typeface="微软雅黑" pitchFamily="34" charset="-122"/>
                <a:ea typeface="微软雅黑" pitchFamily="34" charset="-122"/>
              </a:rPr>
              <a:t>战略规划及市场营销过程</a:t>
            </a:r>
            <a:endParaRPr lang="zh-CN" altLang="en-US" sz="4400" b="1" dirty="0">
              <a:solidFill>
                <a:srgbClr val="17695D"/>
              </a:solidFill>
              <a:latin typeface="微软雅黑" pitchFamily="34" charset="-122"/>
              <a:ea typeface="微软雅黑" pitchFamily="34" charset="-122"/>
            </a:endParaRPr>
          </a:p>
        </p:txBody>
      </p:sp>
      <p:sp>
        <p:nvSpPr>
          <p:cNvPr id="32" name="椭圆 31"/>
          <p:cNvSpPr/>
          <p:nvPr/>
        </p:nvSpPr>
        <p:spPr bwMode="auto">
          <a:xfrm>
            <a:off x="1281525" y="1959355"/>
            <a:ext cx="2179264" cy="2179264"/>
          </a:xfrm>
          <a:prstGeom prst="ellipse">
            <a:avLst/>
          </a:prstGeom>
          <a:solidFill>
            <a:srgbClr val="45C1A4"/>
          </a:solidFill>
          <a:ln w="9525" cap="flat" cmpd="sng" algn="ctr">
            <a:noFill/>
            <a:prstDash val="solid"/>
            <a:round/>
            <a:headEnd type="none" w="med" len="med"/>
            <a:tailEnd type="none" w="med" len="med"/>
          </a:ln>
          <a:effectLst/>
        </p:spPr>
        <p:txBody>
          <a:bodyPr vert="horz" wrap="square" lIns="67497" tIns="33748" rIns="67497" bIns="33748" numCol="1" rtlCol="0" anchor="t" anchorCtr="0" compatLnSpc="1"/>
          <a:lstStyle/>
          <a:p>
            <a:pPr defTabSz="675005"/>
            <a:endParaRPr lang="zh-CN" altLang="en-US" sz="1330" dirty="0">
              <a:latin typeface="微软雅黑" panose="020B0503020204020204" pitchFamily="34" charset="-122"/>
              <a:ea typeface="微软雅黑" panose="020B0503020204020204" pitchFamily="34" charset="-122"/>
            </a:endParaRPr>
          </a:p>
        </p:txBody>
      </p:sp>
      <p:sp>
        <p:nvSpPr>
          <p:cNvPr id="33" name="TextBox 3"/>
          <p:cNvSpPr txBox="1"/>
          <p:nvPr/>
        </p:nvSpPr>
        <p:spPr>
          <a:xfrm>
            <a:off x="4283968" y="1453305"/>
            <a:ext cx="1692741" cy="461665"/>
          </a:xfrm>
          <a:prstGeom prst="rect">
            <a:avLst/>
          </a:prstGeom>
          <a:noFill/>
        </p:spPr>
        <p:txBody>
          <a:bodyPr wrap="none" rtlCol="0">
            <a:spAutoFit/>
          </a:bodyPr>
          <a:lstStyle/>
          <a:p>
            <a:r>
              <a:rPr lang="en-US" altLang="zh-CN" sz="2400" b="1" dirty="0" smtClean="0">
                <a:solidFill>
                  <a:srgbClr val="17695D"/>
                </a:solidFill>
                <a:latin typeface="微软雅黑" panose="020B0503020204020204" pitchFamily="34" charset="-122"/>
                <a:ea typeface="微软雅黑" panose="020B0503020204020204" pitchFamily="34" charset="-122"/>
              </a:rPr>
              <a:t>■ </a:t>
            </a:r>
            <a:r>
              <a:rPr lang="zh-CN" altLang="en-US" sz="2400" b="1" dirty="0" smtClean="0">
                <a:solidFill>
                  <a:srgbClr val="17695D"/>
                </a:solidFill>
                <a:latin typeface="微软雅黑" panose="020B0503020204020204" pitchFamily="34" charset="-122"/>
                <a:ea typeface="微软雅黑" panose="020B0503020204020204" pitchFamily="34" charset="-122"/>
              </a:rPr>
              <a:t>战略规划</a:t>
            </a:r>
            <a:endParaRPr lang="zh-CN" altLang="en-US" sz="2400" b="1" dirty="0">
              <a:solidFill>
                <a:srgbClr val="17695D"/>
              </a:solidFill>
              <a:latin typeface="微软雅黑" panose="020B0503020204020204" pitchFamily="34" charset="-122"/>
              <a:ea typeface="微软雅黑" panose="020B0503020204020204" pitchFamily="34" charset="-122"/>
            </a:endParaRPr>
          </a:p>
        </p:txBody>
      </p:sp>
      <p:sp>
        <p:nvSpPr>
          <p:cNvPr id="35" name="TextBox 5"/>
          <p:cNvSpPr txBox="1"/>
          <p:nvPr/>
        </p:nvSpPr>
        <p:spPr>
          <a:xfrm>
            <a:off x="4283968" y="2301750"/>
            <a:ext cx="2326278" cy="461665"/>
          </a:xfrm>
          <a:prstGeom prst="rect">
            <a:avLst/>
          </a:prstGeom>
          <a:noFill/>
        </p:spPr>
        <p:txBody>
          <a:bodyPr wrap="none" rtlCol="0">
            <a:spAutoFit/>
          </a:bodyPr>
          <a:lstStyle/>
          <a:p>
            <a:r>
              <a:rPr lang="en-US" altLang="zh-CN" sz="2400" b="1" dirty="0" smtClean="0">
                <a:solidFill>
                  <a:srgbClr val="17695D"/>
                </a:solidFill>
                <a:latin typeface="微软雅黑" panose="020B0503020204020204" pitchFamily="34" charset="-122"/>
                <a:ea typeface="微软雅黑" panose="020B0503020204020204" pitchFamily="34" charset="-122"/>
              </a:rPr>
              <a:t>■ </a:t>
            </a:r>
            <a:r>
              <a:rPr lang="zh-CN" altLang="en-US" sz="2400" b="1" dirty="0" smtClean="0">
                <a:solidFill>
                  <a:srgbClr val="17695D"/>
                </a:solidFill>
                <a:latin typeface="微软雅黑" panose="020B0503020204020204" pitchFamily="34" charset="-122"/>
                <a:ea typeface="微软雅黑" panose="020B0503020204020204" pitchFamily="34" charset="-122"/>
              </a:rPr>
              <a:t>设计业务组合</a:t>
            </a:r>
            <a:endParaRPr lang="zh-CN" altLang="en-US" sz="2400" b="1" dirty="0">
              <a:solidFill>
                <a:srgbClr val="17695D"/>
              </a:solidFill>
              <a:latin typeface="微软雅黑" panose="020B0503020204020204" pitchFamily="34" charset="-122"/>
              <a:ea typeface="微软雅黑" panose="020B0503020204020204" pitchFamily="34" charset="-122"/>
            </a:endParaRPr>
          </a:p>
        </p:txBody>
      </p:sp>
      <p:sp>
        <p:nvSpPr>
          <p:cNvPr id="37" name="TextBox 7"/>
          <p:cNvSpPr txBox="1"/>
          <p:nvPr/>
        </p:nvSpPr>
        <p:spPr>
          <a:xfrm>
            <a:off x="4283968" y="3185630"/>
            <a:ext cx="2326278" cy="461665"/>
          </a:xfrm>
          <a:prstGeom prst="rect">
            <a:avLst/>
          </a:prstGeom>
          <a:noFill/>
        </p:spPr>
        <p:txBody>
          <a:bodyPr wrap="none" rtlCol="0">
            <a:spAutoFit/>
          </a:bodyPr>
          <a:lstStyle/>
          <a:p>
            <a:r>
              <a:rPr lang="en-US" altLang="zh-CN" sz="2400" b="1" dirty="0" smtClean="0">
                <a:solidFill>
                  <a:srgbClr val="17695D"/>
                </a:solidFill>
                <a:latin typeface="微软雅黑" panose="020B0503020204020204" pitchFamily="34" charset="-122"/>
                <a:ea typeface="微软雅黑" panose="020B0503020204020204" pitchFamily="34" charset="-122"/>
              </a:rPr>
              <a:t>■ </a:t>
            </a:r>
            <a:r>
              <a:rPr lang="zh-CN" altLang="en-US" sz="2400" b="1" dirty="0" smtClean="0">
                <a:solidFill>
                  <a:srgbClr val="17695D"/>
                </a:solidFill>
                <a:latin typeface="微软雅黑" panose="020B0503020204020204" pitchFamily="34" charset="-122"/>
                <a:ea typeface="微软雅黑" panose="020B0503020204020204" pitchFamily="34" charset="-122"/>
              </a:rPr>
              <a:t>市场营销过程</a:t>
            </a:r>
            <a:endParaRPr lang="zh-CN" altLang="en-US" sz="2400" b="1" dirty="0">
              <a:solidFill>
                <a:srgbClr val="17695D"/>
              </a:solidFill>
              <a:latin typeface="微软雅黑" panose="020B0503020204020204" pitchFamily="34" charset="-122"/>
              <a:ea typeface="微软雅黑" panose="020B0503020204020204" pitchFamily="34" charset="-122"/>
            </a:endParaRPr>
          </a:p>
        </p:txBody>
      </p:sp>
      <p:sp>
        <p:nvSpPr>
          <p:cNvPr id="41" name="TextBox 11"/>
          <p:cNvSpPr txBox="1"/>
          <p:nvPr/>
        </p:nvSpPr>
        <p:spPr>
          <a:xfrm>
            <a:off x="1388534" y="2484853"/>
            <a:ext cx="1885827" cy="1077218"/>
          </a:xfrm>
          <a:prstGeom prst="rect">
            <a:avLst/>
          </a:prstGeom>
          <a:noFill/>
        </p:spPr>
        <p:txBody>
          <a:bodyPr wrap="square" rtlCol="0">
            <a:spAutoFit/>
          </a:bodyPr>
          <a:lstStyle/>
          <a:p>
            <a:pPr algn="ctr"/>
            <a:r>
              <a:rPr lang="zh-CN" altLang="en-US" sz="3200" dirty="0" smtClean="0">
                <a:solidFill>
                  <a:srgbClr val="F8F8F8"/>
                </a:solidFill>
                <a:latin typeface="微软雅黑" panose="020B0503020204020204" pitchFamily="34" charset="-122"/>
                <a:ea typeface="微软雅黑" panose="020B0503020204020204" pitchFamily="34" charset="-122"/>
              </a:rPr>
              <a:t>市场营销过程</a:t>
            </a:r>
            <a:endParaRPr lang="zh-CN" altLang="en-US" sz="3200" dirty="0">
              <a:solidFill>
                <a:srgbClr val="F8F8F8"/>
              </a:solidFill>
              <a:latin typeface="微软雅黑" panose="020B0503020204020204" pitchFamily="34" charset="-122"/>
              <a:ea typeface="微软雅黑" panose="020B0503020204020204" pitchFamily="34" charset="-122"/>
            </a:endParaRPr>
          </a:p>
        </p:txBody>
      </p:sp>
      <p:grpSp>
        <p:nvGrpSpPr>
          <p:cNvPr id="42" name="组合 41"/>
          <p:cNvGrpSpPr/>
          <p:nvPr/>
        </p:nvGrpSpPr>
        <p:grpSpPr>
          <a:xfrm>
            <a:off x="2371159" y="1497445"/>
            <a:ext cx="637833" cy="637833"/>
            <a:chOff x="2505666" y="1765071"/>
            <a:chExt cx="864096" cy="864096"/>
          </a:xfrm>
        </p:grpSpPr>
        <p:sp>
          <p:nvSpPr>
            <p:cNvPr id="43" name="椭圆 42"/>
            <p:cNvSpPr/>
            <p:nvPr/>
          </p:nvSpPr>
          <p:spPr bwMode="auto">
            <a:xfrm>
              <a:off x="2505666" y="1765071"/>
              <a:ext cx="864096" cy="864096"/>
            </a:xfrm>
            <a:prstGeom prst="ellipse">
              <a:avLst/>
            </a:prstGeom>
            <a:solidFill>
              <a:srgbClr val="92D050"/>
            </a:solidFill>
            <a:ln w="9525" cap="flat" cmpd="sng" algn="ctr">
              <a:noFill/>
              <a:prstDash val="solid"/>
              <a:round/>
              <a:headEnd type="none" w="med" len="med"/>
              <a:tailEnd type="none" w="med" len="med"/>
            </a:ln>
            <a:effectLst/>
          </p:spPr>
          <p:txBody>
            <a:bodyPr vert="horz" wrap="square" lIns="67497" tIns="33748" rIns="67497" bIns="33748" numCol="1" rtlCol="0" anchor="t" anchorCtr="0" compatLnSpc="1"/>
            <a:lstStyle/>
            <a:p>
              <a:pPr defTabSz="675005"/>
              <a:endParaRPr lang="zh-CN" altLang="en-US" sz="1330">
                <a:latin typeface="微软雅黑" panose="020B0503020204020204" pitchFamily="34" charset="-122"/>
                <a:ea typeface="微软雅黑" panose="020B0503020204020204" pitchFamily="34" charset="-122"/>
              </a:endParaRPr>
            </a:p>
          </p:txBody>
        </p:sp>
        <p:sp>
          <p:nvSpPr>
            <p:cNvPr id="44" name="TextBox 14"/>
            <p:cNvSpPr txBox="1"/>
            <p:nvPr/>
          </p:nvSpPr>
          <p:spPr>
            <a:xfrm>
              <a:off x="2563333" y="1845204"/>
              <a:ext cx="793086" cy="679206"/>
            </a:xfrm>
            <a:prstGeom prst="rect">
              <a:avLst/>
            </a:prstGeom>
            <a:noFill/>
          </p:spPr>
          <p:txBody>
            <a:bodyPr wrap="none" rtlCol="0">
              <a:spAutoFit/>
            </a:bodyPr>
            <a:lstStyle/>
            <a:p>
              <a:r>
                <a:rPr lang="en-US" altLang="zh-CN" sz="2660" dirty="0">
                  <a:solidFill>
                    <a:srgbClr val="F8F8F8"/>
                  </a:solidFill>
                  <a:latin typeface="微软雅黑" panose="020B0503020204020204" pitchFamily="34" charset="-122"/>
                  <a:ea typeface="微软雅黑" panose="020B0503020204020204" pitchFamily="34" charset="-122"/>
                </a:rPr>
                <a:t>01</a:t>
              </a:r>
              <a:endParaRPr lang="zh-CN" altLang="en-US" sz="2660" dirty="0">
                <a:solidFill>
                  <a:srgbClr val="F8F8F8"/>
                </a:solidFill>
                <a:latin typeface="微软雅黑" panose="020B0503020204020204" pitchFamily="34" charset="-122"/>
                <a:ea typeface="微软雅黑" panose="020B0503020204020204" pitchFamily="34" charset="-122"/>
              </a:endParaRPr>
            </a:p>
          </p:txBody>
        </p:sp>
      </p:grpSp>
      <p:grpSp>
        <p:nvGrpSpPr>
          <p:cNvPr id="45" name="组合 44"/>
          <p:cNvGrpSpPr/>
          <p:nvPr/>
        </p:nvGrpSpPr>
        <p:grpSpPr>
          <a:xfrm>
            <a:off x="3154102" y="2130810"/>
            <a:ext cx="637833" cy="637833"/>
            <a:chOff x="3405766" y="2600174"/>
            <a:chExt cx="864096" cy="864096"/>
          </a:xfrm>
        </p:grpSpPr>
        <p:sp>
          <p:nvSpPr>
            <p:cNvPr id="46" name="椭圆 45"/>
            <p:cNvSpPr/>
            <p:nvPr/>
          </p:nvSpPr>
          <p:spPr bwMode="auto">
            <a:xfrm>
              <a:off x="3405766" y="2600174"/>
              <a:ext cx="864096" cy="864096"/>
            </a:xfrm>
            <a:prstGeom prst="ellipse">
              <a:avLst/>
            </a:prstGeom>
            <a:solidFill>
              <a:srgbClr val="0E7FB7"/>
            </a:solidFill>
            <a:ln w="9525" cap="flat" cmpd="sng" algn="ctr">
              <a:noFill/>
              <a:prstDash val="solid"/>
              <a:round/>
              <a:headEnd type="none" w="med" len="med"/>
              <a:tailEnd type="none" w="med" len="med"/>
            </a:ln>
            <a:effectLst/>
          </p:spPr>
          <p:txBody>
            <a:bodyPr vert="horz" wrap="square" lIns="67497" tIns="33748" rIns="67497" bIns="33748" numCol="1" rtlCol="0" anchor="t" anchorCtr="0" compatLnSpc="1"/>
            <a:lstStyle/>
            <a:p>
              <a:pPr defTabSz="675005"/>
              <a:endParaRPr lang="zh-CN" altLang="en-US" sz="1330">
                <a:latin typeface="微软雅黑" panose="020B0503020204020204" pitchFamily="34" charset="-122"/>
                <a:ea typeface="微软雅黑" panose="020B0503020204020204" pitchFamily="34" charset="-122"/>
              </a:endParaRPr>
            </a:p>
          </p:txBody>
        </p:sp>
        <p:sp>
          <p:nvSpPr>
            <p:cNvPr id="47" name="TextBox 17"/>
            <p:cNvSpPr txBox="1"/>
            <p:nvPr/>
          </p:nvSpPr>
          <p:spPr>
            <a:xfrm>
              <a:off x="3452332" y="2708804"/>
              <a:ext cx="793086" cy="679206"/>
            </a:xfrm>
            <a:prstGeom prst="rect">
              <a:avLst/>
            </a:prstGeom>
            <a:noFill/>
          </p:spPr>
          <p:txBody>
            <a:bodyPr wrap="none" rtlCol="0">
              <a:spAutoFit/>
            </a:bodyPr>
            <a:lstStyle/>
            <a:p>
              <a:r>
                <a:rPr lang="en-US" altLang="zh-CN" sz="2660" dirty="0">
                  <a:solidFill>
                    <a:srgbClr val="F8F8F8"/>
                  </a:solidFill>
                  <a:latin typeface="微软雅黑" panose="020B0503020204020204" pitchFamily="34" charset="-122"/>
                  <a:ea typeface="微软雅黑" panose="020B0503020204020204" pitchFamily="34" charset="-122"/>
                </a:rPr>
                <a:t>02</a:t>
              </a:r>
              <a:endParaRPr lang="zh-CN" altLang="en-US" sz="2660" dirty="0">
                <a:solidFill>
                  <a:srgbClr val="F8F8F8"/>
                </a:solidFill>
                <a:latin typeface="微软雅黑" panose="020B0503020204020204" pitchFamily="34" charset="-122"/>
                <a:ea typeface="微软雅黑" panose="020B0503020204020204" pitchFamily="34" charset="-122"/>
              </a:endParaRPr>
            </a:p>
          </p:txBody>
        </p:sp>
      </p:grpSp>
      <p:grpSp>
        <p:nvGrpSpPr>
          <p:cNvPr id="48" name="组合 47"/>
          <p:cNvGrpSpPr/>
          <p:nvPr/>
        </p:nvGrpSpPr>
        <p:grpSpPr>
          <a:xfrm>
            <a:off x="3174123" y="3040733"/>
            <a:ext cx="637833" cy="637833"/>
            <a:chOff x="3593471" y="3855820"/>
            <a:chExt cx="864096" cy="864096"/>
          </a:xfrm>
        </p:grpSpPr>
        <p:sp>
          <p:nvSpPr>
            <p:cNvPr id="49" name="椭圆 48"/>
            <p:cNvSpPr/>
            <p:nvPr/>
          </p:nvSpPr>
          <p:spPr bwMode="auto">
            <a:xfrm>
              <a:off x="3593471" y="3855820"/>
              <a:ext cx="864096" cy="864096"/>
            </a:xfrm>
            <a:prstGeom prst="ellipse">
              <a:avLst/>
            </a:prstGeom>
            <a:solidFill>
              <a:srgbClr val="B9D51F"/>
            </a:solidFill>
            <a:ln w="9525" cap="flat" cmpd="sng" algn="ctr">
              <a:noFill/>
              <a:prstDash val="solid"/>
              <a:round/>
              <a:headEnd type="none" w="med" len="med"/>
              <a:tailEnd type="none" w="med" len="med"/>
            </a:ln>
            <a:effectLst/>
          </p:spPr>
          <p:txBody>
            <a:bodyPr vert="horz" wrap="square" lIns="67497" tIns="33748" rIns="67497" bIns="33748" numCol="1" rtlCol="0" anchor="t" anchorCtr="0" compatLnSpc="1"/>
            <a:lstStyle/>
            <a:p>
              <a:pPr defTabSz="675005"/>
              <a:endParaRPr lang="zh-CN" altLang="en-US" sz="1330">
                <a:latin typeface="微软雅黑" panose="020B0503020204020204" pitchFamily="34" charset="-122"/>
                <a:ea typeface="微软雅黑" panose="020B0503020204020204" pitchFamily="34" charset="-122"/>
              </a:endParaRPr>
            </a:p>
          </p:txBody>
        </p:sp>
        <p:sp>
          <p:nvSpPr>
            <p:cNvPr id="50" name="TextBox 20"/>
            <p:cNvSpPr txBox="1"/>
            <p:nvPr/>
          </p:nvSpPr>
          <p:spPr>
            <a:xfrm>
              <a:off x="3655533" y="3978804"/>
              <a:ext cx="793086" cy="679206"/>
            </a:xfrm>
            <a:prstGeom prst="rect">
              <a:avLst/>
            </a:prstGeom>
            <a:noFill/>
          </p:spPr>
          <p:txBody>
            <a:bodyPr wrap="none" rtlCol="0">
              <a:spAutoFit/>
            </a:bodyPr>
            <a:lstStyle/>
            <a:p>
              <a:r>
                <a:rPr lang="en-US" altLang="zh-CN" sz="2660" dirty="0">
                  <a:solidFill>
                    <a:srgbClr val="F8F8F8"/>
                  </a:solidFill>
                  <a:latin typeface="微软雅黑" panose="020B0503020204020204" pitchFamily="34" charset="-122"/>
                  <a:ea typeface="微软雅黑" panose="020B0503020204020204" pitchFamily="34" charset="-122"/>
                </a:rPr>
                <a:t>03</a:t>
              </a:r>
              <a:endParaRPr lang="zh-CN" altLang="en-US" sz="2660" dirty="0">
                <a:solidFill>
                  <a:srgbClr val="F8F8F8"/>
                </a:solidFill>
                <a:latin typeface="微软雅黑" panose="020B0503020204020204" pitchFamily="34" charset="-122"/>
                <a:ea typeface="微软雅黑" panose="020B0503020204020204" pitchFamily="34" charset="-122"/>
              </a:endParaRPr>
            </a:p>
          </p:txBody>
        </p:sp>
      </p:grpSp>
      <p:sp>
        <p:nvSpPr>
          <p:cNvPr id="17" name="TextBox 7"/>
          <p:cNvSpPr txBox="1"/>
          <p:nvPr/>
        </p:nvSpPr>
        <p:spPr>
          <a:xfrm>
            <a:off x="4283968" y="4119860"/>
            <a:ext cx="2313454" cy="461665"/>
          </a:xfrm>
          <a:prstGeom prst="rect">
            <a:avLst/>
          </a:prstGeom>
          <a:noFill/>
        </p:spPr>
        <p:txBody>
          <a:bodyPr wrap="none" rtlCol="0">
            <a:spAutoFit/>
          </a:bodyPr>
          <a:lstStyle/>
          <a:p>
            <a:r>
              <a:rPr lang="en-US" altLang="zh-CN" sz="2400" b="1" dirty="0" smtClean="0">
                <a:solidFill>
                  <a:srgbClr val="17695D"/>
                </a:solidFill>
                <a:latin typeface="微软雅黑" panose="020B0503020204020204" pitchFamily="34" charset="-122"/>
                <a:ea typeface="微软雅黑" panose="020B0503020204020204" pitchFamily="34" charset="-122"/>
              </a:rPr>
              <a:t>■ </a:t>
            </a:r>
            <a:r>
              <a:rPr lang="zh-CN" altLang="en-US" sz="2400" b="1" dirty="0" smtClean="0">
                <a:solidFill>
                  <a:srgbClr val="17695D"/>
                </a:solidFill>
                <a:latin typeface="微软雅黑" panose="020B0503020204020204" pitchFamily="34" charset="-122"/>
                <a:ea typeface="微软雅黑" panose="020B0503020204020204" pitchFamily="34" charset="-122"/>
              </a:rPr>
              <a:t>管理营销活动</a:t>
            </a:r>
            <a:endParaRPr lang="zh-CN" altLang="en-US" sz="2400" b="1" dirty="0">
              <a:solidFill>
                <a:srgbClr val="17695D"/>
              </a:solidFill>
              <a:latin typeface="微软雅黑" panose="020B0503020204020204" pitchFamily="34" charset="-122"/>
              <a:ea typeface="微软雅黑" panose="020B0503020204020204" pitchFamily="34" charset="-122"/>
            </a:endParaRPr>
          </a:p>
        </p:txBody>
      </p:sp>
      <p:grpSp>
        <p:nvGrpSpPr>
          <p:cNvPr id="18" name="组合 44"/>
          <p:cNvGrpSpPr/>
          <p:nvPr/>
        </p:nvGrpSpPr>
        <p:grpSpPr>
          <a:xfrm>
            <a:off x="2483768" y="3831828"/>
            <a:ext cx="637833" cy="637833"/>
            <a:chOff x="3405766" y="2600174"/>
            <a:chExt cx="864096" cy="864096"/>
          </a:xfrm>
        </p:grpSpPr>
        <p:sp>
          <p:nvSpPr>
            <p:cNvPr id="19" name="椭圆 18"/>
            <p:cNvSpPr/>
            <p:nvPr/>
          </p:nvSpPr>
          <p:spPr bwMode="auto">
            <a:xfrm>
              <a:off x="3405766" y="2600174"/>
              <a:ext cx="864096" cy="864096"/>
            </a:xfrm>
            <a:prstGeom prst="ellipse">
              <a:avLst/>
            </a:prstGeom>
            <a:solidFill>
              <a:srgbClr val="0E7FB7"/>
            </a:solidFill>
            <a:ln w="9525" cap="flat" cmpd="sng" algn="ctr">
              <a:noFill/>
              <a:prstDash val="solid"/>
              <a:round/>
              <a:headEnd type="none" w="med" len="med"/>
              <a:tailEnd type="none" w="med" len="med"/>
            </a:ln>
            <a:effectLst/>
          </p:spPr>
          <p:txBody>
            <a:bodyPr vert="horz" wrap="square" lIns="67497" tIns="33748" rIns="67497" bIns="33748" numCol="1" rtlCol="0" anchor="t" anchorCtr="0" compatLnSpc="1"/>
            <a:lstStyle/>
            <a:p>
              <a:pPr defTabSz="675005"/>
              <a:endParaRPr lang="zh-CN" altLang="en-US" sz="1330">
                <a:latin typeface="微软雅黑" panose="020B0503020204020204" pitchFamily="34" charset="-122"/>
                <a:ea typeface="微软雅黑" panose="020B0503020204020204" pitchFamily="34" charset="-122"/>
              </a:endParaRPr>
            </a:p>
          </p:txBody>
        </p:sp>
        <p:sp>
          <p:nvSpPr>
            <p:cNvPr id="20" name="TextBox 17"/>
            <p:cNvSpPr txBox="1"/>
            <p:nvPr/>
          </p:nvSpPr>
          <p:spPr>
            <a:xfrm>
              <a:off x="3452332" y="2708804"/>
              <a:ext cx="806116" cy="679639"/>
            </a:xfrm>
            <a:prstGeom prst="rect">
              <a:avLst/>
            </a:prstGeom>
            <a:noFill/>
          </p:spPr>
          <p:txBody>
            <a:bodyPr wrap="none" rtlCol="0">
              <a:spAutoFit/>
            </a:bodyPr>
            <a:lstStyle/>
            <a:p>
              <a:r>
                <a:rPr lang="en-US" altLang="zh-CN" sz="2660" dirty="0" smtClean="0">
                  <a:solidFill>
                    <a:srgbClr val="F8F8F8"/>
                  </a:solidFill>
                  <a:latin typeface="微软雅黑" panose="020B0503020204020204" pitchFamily="34" charset="-122"/>
                  <a:ea typeface="微软雅黑" panose="020B0503020204020204" pitchFamily="34" charset="-122"/>
                </a:rPr>
                <a:t>04</a:t>
              </a:r>
              <a:endParaRPr lang="zh-CN" altLang="en-US" sz="2660" dirty="0">
                <a:solidFill>
                  <a:srgbClr val="F8F8F8"/>
                </a:solidFill>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978186795"/>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41"/>
                                        </p:tgtEl>
                                        <p:attrNameLst>
                                          <p:attrName>style.visibility</p:attrName>
                                        </p:attrNameLst>
                                      </p:cBhvr>
                                      <p:to>
                                        <p:strVal val="visible"/>
                                      </p:to>
                                    </p:set>
                                    <p:anim calcmode="lin" valueType="num">
                                      <p:cBhvr>
                                        <p:cTn id="7" dur="500" fill="hold"/>
                                        <p:tgtEl>
                                          <p:spTgt spid="41"/>
                                        </p:tgtEl>
                                        <p:attrNameLst>
                                          <p:attrName>ppt_w</p:attrName>
                                        </p:attrNameLst>
                                      </p:cBhvr>
                                      <p:tavLst>
                                        <p:tav tm="0">
                                          <p:val>
                                            <p:fltVal val="0"/>
                                          </p:val>
                                        </p:tav>
                                        <p:tav tm="100000">
                                          <p:val>
                                            <p:strVal val="#ppt_w"/>
                                          </p:val>
                                        </p:tav>
                                      </p:tavLst>
                                    </p:anim>
                                    <p:anim calcmode="lin" valueType="num">
                                      <p:cBhvr>
                                        <p:cTn id="8" dur="500" fill="hold"/>
                                        <p:tgtEl>
                                          <p:spTgt spid="41"/>
                                        </p:tgtEl>
                                        <p:attrNameLst>
                                          <p:attrName>ppt_h</p:attrName>
                                        </p:attrNameLst>
                                      </p:cBhvr>
                                      <p:tavLst>
                                        <p:tav tm="0">
                                          <p:val>
                                            <p:fltVal val="0"/>
                                          </p:val>
                                        </p:tav>
                                        <p:tav tm="100000">
                                          <p:val>
                                            <p:strVal val="#ppt_h"/>
                                          </p:val>
                                        </p:tav>
                                      </p:tavLst>
                                    </p:anim>
                                    <p:animEffect transition="in" filter="fade">
                                      <p:cBhvr>
                                        <p:cTn id="9" dur="500"/>
                                        <p:tgtEl>
                                          <p:spTgt spid="41"/>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32"/>
                                        </p:tgtEl>
                                        <p:attrNameLst>
                                          <p:attrName>style.visibility</p:attrName>
                                        </p:attrNameLst>
                                      </p:cBhvr>
                                      <p:to>
                                        <p:strVal val="visible"/>
                                      </p:to>
                                    </p:set>
                                    <p:anim calcmode="lin" valueType="num">
                                      <p:cBhvr>
                                        <p:cTn id="12" dur="500" fill="hold"/>
                                        <p:tgtEl>
                                          <p:spTgt spid="32"/>
                                        </p:tgtEl>
                                        <p:attrNameLst>
                                          <p:attrName>ppt_w</p:attrName>
                                        </p:attrNameLst>
                                      </p:cBhvr>
                                      <p:tavLst>
                                        <p:tav tm="0">
                                          <p:val>
                                            <p:fltVal val="0"/>
                                          </p:val>
                                        </p:tav>
                                        <p:tav tm="100000">
                                          <p:val>
                                            <p:strVal val="#ppt_w"/>
                                          </p:val>
                                        </p:tav>
                                      </p:tavLst>
                                    </p:anim>
                                    <p:anim calcmode="lin" valueType="num">
                                      <p:cBhvr>
                                        <p:cTn id="13" dur="500" fill="hold"/>
                                        <p:tgtEl>
                                          <p:spTgt spid="32"/>
                                        </p:tgtEl>
                                        <p:attrNameLst>
                                          <p:attrName>ppt_h</p:attrName>
                                        </p:attrNameLst>
                                      </p:cBhvr>
                                      <p:tavLst>
                                        <p:tav tm="0">
                                          <p:val>
                                            <p:fltVal val="0"/>
                                          </p:val>
                                        </p:tav>
                                        <p:tav tm="100000">
                                          <p:val>
                                            <p:strVal val="#ppt_h"/>
                                          </p:val>
                                        </p:tav>
                                      </p:tavLst>
                                    </p:anim>
                                    <p:animEffect transition="in" filter="fade">
                                      <p:cBhvr>
                                        <p:cTn id="14" dur="500"/>
                                        <p:tgtEl>
                                          <p:spTgt spid="32"/>
                                        </p:tgtEl>
                                      </p:cBhvr>
                                    </p:animEffect>
                                  </p:childTnLst>
                                </p:cTn>
                              </p:par>
                            </p:childTnLst>
                          </p:cTn>
                        </p:par>
                        <p:par>
                          <p:cTn id="15" fill="hold">
                            <p:stCondLst>
                              <p:cond delay="500"/>
                            </p:stCondLst>
                            <p:childTnLst>
                              <p:par>
                                <p:cTn id="16" presetID="52" presetClass="entr" presetSubtype="0" fill="hold" nodeType="afterEffect">
                                  <p:stCondLst>
                                    <p:cond delay="0"/>
                                  </p:stCondLst>
                                  <p:childTnLst>
                                    <p:set>
                                      <p:cBhvr>
                                        <p:cTn id="17" dur="1" fill="hold">
                                          <p:stCondLst>
                                            <p:cond delay="0"/>
                                          </p:stCondLst>
                                        </p:cTn>
                                        <p:tgtEl>
                                          <p:spTgt spid="42"/>
                                        </p:tgtEl>
                                        <p:attrNameLst>
                                          <p:attrName>style.visibility</p:attrName>
                                        </p:attrNameLst>
                                      </p:cBhvr>
                                      <p:to>
                                        <p:strVal val="visible"/>
                                      </p:to>
                                    </p:set>
                                    <p:animScale>
                                      <p:cBhvr>
                                        <p:cTn id="18" dur="1000" decel="50000" fill="hold">
                                          <p:stCondLst>
                                            <p:cond delay="0"/>
                                          </p:stCondLst>
                                        </p:cTn>
                                        <p:tgtEl>
                                          <p:spTgt spid="4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9" dur="1000" decel="50000" fill="hold">
                                          <p:stCondLst>
                                            <p:cond delay="0"/>
                                          </p:stCondLst>
                                        </p:cTn>
                                        <p:tgtEl>
                                          <p:spTgt spid="42"/>
                                        </p:tgtEl>
                                        <p:attrNameLst>
                                          <p:attrName>ppt_x</p:attrName>
                                          <p:attrName>ppt_y</p:attrName>
                                        </p:attrNameLst>
                                      </p:cBhvr>
                                    </p:animMotion>
                                    <p:animEffect transition="in" filter="fade">
                                      <p:cBhvr>
                                        <p:cTn id="20" dur="1000"/>
                                        <p:tgtEl>
                                          <p:spTgt spid="42"/>
                                        </p:tgtEl>
                                      </p:cBhvr>
                                    </p:animEffect>
                                  </p:childTnLst>
                                </p:cTn>
                              </p:par>
                              <p:par>
                                <p:cTn id="21" presetID="52" presetClass="entr" presetSubtype="0" fill="hold" nodeType="withEffect">
                                  <p:stCondLst>
                                    <p:cond delay="200"/>
                                  </p:stCondLst>
                                  <p:childTnLst>
                                    <p:set>
                                      <p:cBhvr>
                                        <p:cTn id="22" dur="1" fill="hold">
                                          <p:stCondLst>
                                            <p:cond delay="0"/>
                                          </p:stCondLst>
                                        </p:cTn>
                                        <p:tgtEl>
                                          <p:spTgt spid="45"/>
                                        </p:tgtEl>
                                        <p:attrNameLst>
                                          <p:attrName>style.visibility</p:attrName>
                                        </p:attrNameLst>
                                      </p:cBhvr>
                                      <p:to>
                                        <p:strVal val="visible"/>
                                      </p:to>
                                    </p:set>
                                    <p:animScale>
                                      <p:cBhvr>
                                        <p:cTn id="23" dur="1000" decel="50000" fill="hold">
                                          <p:stCondLst>
                                            <p:cond delay="0"/>
                                          </p:stCondLst>
                                        </p:cTn>
                                        <p:tgtEl>
                                          <p:spTgt spid="4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4" dur="1000" decel="50000" fill="hold">
                                          <p:stCondLst>
                                            <p:cond delay="0"/>
                                          </p:stCondLst>
                                        </p:cTn>
                                        <p:tgtEl>
                                          <p:spTgt spid="45"/>
                                        </p:tgtEl>
                                        <p:attrNameLst>
                                          <p:attrName>ppt_x</p:attrName>
                                          <p:attrName>ppt_y</p:attrName>
                                        </p:attrNameLst>
                                      </p:cBhvr>
                                    </p:animMotion>
                                    <p:animEffect transition="in" filter="fade">
                                      <p:cBhvr>
                                        <p:cTn id="25" dur="1000"/>
                                        <p:tgtEl>
                                          <p:spTgt spid="45"/>
                                        </p:tgtEl>
                                      </p:cBhvr>
                                    </p:animEffect>
                                  </p:childTnLst>
                                </p:cTn>
                              </p:par>
                              <p:par>
                                <p:cTn id="26" presetID="52" presetClass="entr" presetSubtype="0" fill="hold" nodeType="withEffect">
                                  <p:stCondLst>
                                    <p:cond delay="400"/>
                                  </p:stCondLst>
                                  <p:childTnLst>
                                    <p:set>
                                      <p:cBhvr>
                                        <p:cTn id="27" dur="1" fill="hold">
                                          <p:stCondLst>
                                            <p:cond delay="0"/>
                                          </p:stCondLst>
                                        </p:cTn>
                                        <p:tgtEl>
                                          <p:spTgt spid="48"/>
                                        </p:tgtEl>
                                        <p:attrNameLst>
                                          <p:attrName>style.visibility</p:attrName>
                                        </p:attrNameLst>
                                      </p:cBhvr>
                                      <p:to>
                                        <p:strVal val="visible"/>
                                      </p:to>
                                    </p:set>
                                    <p:animScale>
                                      <p:cBhvr>
                                        <p:cTn id="28" dur="1000" decel="50000" fill="hold">
                                          <p:stCondLst>
                                            <p:cond delay="0"/>
                                          </p:stCondLst>
                                        </p:cTn>
                                        <p:tgtEl>
                                          <p:spTgt spid="4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9" dur="1000" decel="50000" fill="hold">
                                          <p:stCondLst>
                                            <p:cond delay="0"/>
                                          </p:stCondLst>
                                        </p:cTn>
                                        <p:tgtEl>
                                          <p:spTgt spid="48"/>
                                        </p:tgtEl>
                                        <p:attrNameLst>
                                          <p:attrName>ppt_x</p:attrName>
                                          <p:attrName>ppt_y</p:attrName>
                                        </p:attrNameLst>
                                      </p:cBhvr>
                                    </p:animMotion>
                                    <p:animEffect transition="in" filter="fade">
                                      <p:cBhvr>
                                        <p:cTn id="30" dur="1000"/>
                                        <p:tgtEl>
                                          <p:spTgt spid="48"/>
                                        </p:tgtEl>
                                      </p:cBhvr>
                                    </p:animEffect>
                                  </p:childTnLst>
                                </p:cTn>
                              </p:par>
                            </p:childTnLst>
                          </p:cTn>
                        </p:par>
                        <p:par>
                          <p:cTn id="31" fill="hold">
                            <p:stCondLst>
                              <p:cond delay="1900"/>
                            </p:stCondLst>
                            <p:childTnLst>
                              <p:par>
                                <p:cTn id="32" presetID="2" presetClass="entr" presetSubtype="6" fill="hold" grpId="0" nodeType="afterEffect">
                                  <p:stCondLst>
                                    <p:cond delay="0"/>
                                  </p:stCondLst>
                                  <p:childTnLst>
                                    <p:set>
                                      <p:cBhvr>
                                        <p:cTn id="33" dur="1" fill="hold">
                                          <p:stCondLst>
                                            <p:cond delay="0"/>
                                          </p:stCondLst>
                                        </p:cTn>
                                        <p:tgtEl>
                                          <p:spTgt spid="33"/>
                                        </p:tgtEl>
                                        <p:attrNameLst>
                                          <p:attrName>style.visibility</p:attrName>
                                        </p:attrNameLst>
                                      </p:cBhvr>
                                      <p:to>
                                        <p:strVal val="visible"/>
                                      </p:to>
                                    </p:set>
                                    <p:anim calcmode="lin" valueType="num">
                                      <p:cBhvr additive="base">
                                        <p:cTn id="34" dur="500" fill="hold"/>
                                        <p:tgtEl>
                                          <p:spTgt spid="33"/>
                                        </p:tgtEl>
                                        <p:attrNameLst>
                                          <p:attrName>ppt_x</p:attrName>
                                        </p:attrNameLst>
                                      </p:cBhvr>
                                      <p:tavLst>
                                        <p:tav tm="0">
                                          <p:val>
                                            <p:strVal val="1+#ppt_w/2"/>
                                          </p:val>
                                        </p:tav>
                                        <p:tav tm="100000">
                                          <p:val>
                                            <p:strVal val="#ppt_x"/>
                                          </p:val>
                                        </p:tav>
                                      </p:tavLst>
                                    </p:anim>
                                    <p:anim calcmode="lin" valueType="num">
                                      <p:cBhvr additive="base">
                                        <p:cTn id="35" dur="500" fill="hold"/>
                                        <p:tgtEl>
                                          <p:spTgt spid="33"/>
                                        </p:tgtEl>
                                        <p:attrNameLst>
                                          <p:attrName>ppt_y</p:attrName>
                                        </p:attrNameLst>
                                      </p:cBhvr>
                                      <p:tavLst>
                                        <p:tav tm="0">
                                          <p:val>
                                            <p:strVal val="1+#ppt_h/2"/>
                                          </p:val>
                                        </p:tav>
                                        <p:tav tm="100000">
                                          <p:val>
                                            <p:strVal val="#ppt_y"/>
                                          </p:val>
                                        </p:tav>
                                      </p:tavLst>
                                    </p:anim>
                                  </p:childTnLst>
                                </p:cTn>
                              </p:par>
                            </p:childTnLst>
                          </p:cTn>
                        </p:par>
                        <p:par>
                          <p:cTn id="36" fill="hold">
                            <p:stCondLst>
                              <p:cond delay="2400"/>
                            </p:stCondLst>
                            <p:childTnLst>
                              <p:par>
                                <p:cTn id="37" presetID="2" presetClass="entr" presetSubtype="6" fill="hold" grpId="0" nodeType="afterEffect">
                                  <p:stCondLst>
                                    <p:cond delay="0"/>
                                  </p:stCondLst>
                                  <p:childTnLst>
                                    <p:set>
                                      <p:cBhvr>
                                        <p:cTn id="38" dur="1" fill="hold">
                                          <p:stCondLst>
                                            <p:cond delay="0"/>
                                          </p:stCondLst>
                                        </p:cTn>
                                        <p:tgtEl>
                                          <p:spTgt spid="35"/>
                                        </p:tgtEl>
                                        <p:attrNameLst>
                                          <p:attrName>style.visibility</p:attrName>
                                        </p:attrNameLst>
                                      </p:cBhvr>
                                      <p:to>
                                        <p:strVal val="visible"/>
                                      </p:to>
                                    </p:set>
                                    <p:anim calcmode="lin" valueType="num">
                                      <p:cBhvr additive="base">
                                        <p:cTn id="39" dur="500" fill="hold"/>
                                        <p:tgtEl>
                                          <p:spTgt spid="35"/>
                                        </p:tgtEl>
                                        <p:attrNameLst>
                                          <p:attrName>ppt_x</p:attrName>
                                        </p:attrNameLst>
                                      </p:cBhvr>
                                      <p:tavLst>
                                        <p:tav tm="0">
                                          <p:val>
                                            <p:strVal val="1+#ppt_w/2"/>
                                          </p:val>
                                        </p:tav>
                                        <p:tav tm="100000">
                                          <p:val>
                                            <p:strVal val="#ppt_x"/>
                                          </p:val>
                                        </p:tav>
                                      </p:tavLst>
                                    </p:anim>
                                    <p:anim calcmode="lin" valueType="num">
                                      <p:cBhvr additive="base">
                                        <p:cTn id="40" dur="500" fill="hold"/>
                                        <p:tgtEl>
                                          <p:spTgt spid="35"/>
                                        </p:tgtEl>
                                        <p:attrNameLst>
                                          <p:attrName>ppt_y</p:attrName>
                                        </p:attrNameLst>
                                      </p:cBhvr>
                                      <p:tavLst>
                                        <p:tav tm="0">
                                          <p:val>
                                            <p:strVal val="1+#ppt_h/2"/>
                                          </p:val>
                                        </p:tav>
                                        <p:tav tm="100000">
                                          <p:val>
                                            <p:strVal val="#ppt_y"/>
                                          </p:val>
                                        </p:tav>
                                      </p:tavLst>
                                    </p:anim>
                                  </p:childTnLst>
                                </p:cTn>
                              </p:par>
                            </p:childTnLst>
                          </p:cTn>
                        </p:par>
                        <p:par>
                          <p:cTn id="41" fill="hold">
                            <p:stCondLst>
                              <p:cond delay="2900"/>
                            </p:stCondLst>
                            <p:childTnLst>
                              <p:par>
                                <p:cTn id="42" presetID="2" presetClass="entr" presetSubtype="6" fill="hold" grpId="0" nodeType="afterEffect">
                                  <p:stCondLst>
                                    <p:cond delay="0"/>
                                  </p:stCondLst>
                                  <p:childTnLst>
                                    <p:set>
                                      <p:cBhvr>
                                        <p:cTn id="43" dur="1" fill="hold">
                                          <p:stCondLst>
                                            <p:cond delay="0"/>
                                          </p:stCondLst>
                                        </p:cTn>
                                        <p:tgtEl>
                                          <p:spTgt spid="37"/>
                                        </p:tgtEl>
                                        <p:attrNameLst>
                                          <p:attrName>style.visibility</p:attrName>
                                        </p:attrNameLst>
                                      </p:cBhvr>
                                      <p:to>
                                        <p:strVal val="visible"/>
                                      </p:to>
                                    </p:set>
                                    <p:anim calcmode="lin" valueType="num">
                                      <p:cBhvr additive="base">
                                        <p:cTn id="44" dur="500" fill="hold"/>
                                        <p:tgtEl>
                                          <p:spTgt spid="37"/>
                                        </p:tgtEl>
                                        <p:attrNameLst>
                                          <p:attrName>ppt_x</p:attrName>
                                        </p:attrNameLst>
                                      </p:cBhvr>
                                      <p:tavLst>
                                        <p:tav tm="0">
                                          <p:val>
                                            <p:strVal val="1+#ppt_w/2"/>
                                          </p:val>
                                        </p:tav>
                                        <p:tav tm="100000">
                                          <p:val>
                                            <p:strVal val="#ppt_x"/>
                                          </p:val>
                                        </p:tav>
                                      </p:tavLst>
                                    </p:anim>
                                    <p:anim calcmode="lin" valueType="num">
                                      <p:cBhvr additive="base">
                                        <p:cTn id="45" dur="500" fill="hold"/>
                                        <p:tgtEl>
                                          <p:spTgt spid="37"/>
                                        </p:tgtEl>
                                        <p:attrNameLst>
                                          <p:attrName>ppt_y</p:attrName>
                                        </p:attrNameLst>
                                      </p:cBhvr>
                                      <p:tavLst>
                                        <p:tav tm="0">
                                          <p:val>
                                            <p:strVal val="1+#ppt_h/2"/>
                                          </p:val>
                                        </p:tav>
                                        <p:tav tm="100000">
                                          <p:val>
                                            <p:strVal val="#ppt_y"/>
                                          </p:val>
                                        </p:tav>
                                      </p:tavLst>
                                    </p:anim>
                                  </p:childTnLst>
                                </p:cTn>
                              </p:par>
                            </p:childTnLst>
                          </p:cTn>
                        </p:par>
                        <p:par>
                          <p:cTn id="46" fill="hold">
                            <p:stCondLst>
                              <p:cond delay="3400"/>
                            </p:stCondLst>
                            <p:childTnLst>
                              <p:par>
                                <p:cTn id="47" presetID="2" presetClass="entr" presetSubtype="6" fill="hold" grpId="0" nodeType="afterEffect">
                                  <p:stCondLst>
                                    <p:cond delay="0"/>
                                  </p:stCondLst>
                                  <p:childTnLst>
                                    <p:set>
                                      <p:cBhvr>
                                        <p:cTn id="48" dur="1" fill="hold">
                                          <p:stCondLst>
                                            <p:cond delay="0"/>
                                          </p:stCondLst>
                                        </p:cTn>
                                        <p:tgtEl>
                                          <p:spTgt spid="17"/>
                                        </p:tgtEl>
                                        <p:attrNameLst>
                                          <p:attrName>style.visibility</p:attrName>
                                        </p:attrNameLst>
                                      </p:cBhvr>
                                      <p:to>
                                        <p:strVal val="visible"/>
                                      </p:to>
                                    </p:set>
                                    <p:anim calcmode="lin" valueType="num">
                                      <p:cBhvr additive="base">
                                        <p:cTn id="49" dur="500" fill="hold"/>
                                        <p:tgtEl>
                                          <p:spTgt spid="17"/>
                                        </p:tgtEl>
                                        <p:attrNameLst>
                                          <p:attrName>ppt_x</p:attrName>
                                        </p:attrNameLst>
                                      </p:cBhvr>
                                      <p:tavLst>
                                        <p:tav tm="0">
                                          <p:val>
                                            <p:strVal val="1+#ppt_w/2"/>
                                          </p:val>
                                        </p:tav>
                                        <p:tav tm="100000">
                                          <p:val>
                                            <p:strVal val="#ppt_x"/>
                                          </p:val>
                                        </p:tav>
                                      </p:tavLst>
                                    </p:anim>
                                    <p:anim calcmode="lin" valueType="num">
                                      <p:cBhvr additive="base">
                                        <p:cTn id="50" dur="500" fill="hold"/>
                                        <p:tgtEl>
                                          <p:spTgt spid="17"/>
                                        </p:tgtEl>
                                        <p:attrNameLst>
                                          <p:attrName>ppt_y</p:attrName>
                                        </p:attrNameLst>
                                      </p:cBhvr>
                                      <p:tavLst>
                                        <p:tav tm="0">
                                          <p:val>
                                            <p:strVal val="1+#ppt_h/2"/>
                                          </p:val>
                                        </p:tav>
                                        <p:tav tm="100000">
                                          <p:val>
                                            <p:strVal val="#ppt_y"/>
                                          </p:val>
                                        </p:tav>
                                      </p:tavLst>
                                    </p:anim>
                                  </p:childTnLst>
                                </p:cTn>
                              </p:par>
                              <p:par>
                                <p:cTn id="51" presetID="52" presetClass="entr" presetSubtype="0" fill="hold" nodeType="withEffect">
                                  <p:stCondLst>
                                    <p:cond delay="200"/>
                                  </p:stCondLst>
                                  <p:childTnLst>
                                    <p:set>
                                      <p:cBhvr>
                                        <p:cTn id="52" dur="1" fill="hold">
                                          <p:stCondLst>
                                            <p:cond delay="0"/>
                                          </p:stCondLst>
                                        </p:cTn>
                                        <p:tgtEl>
                                          <p:spTgt spid="18"/>
                                        </p:tgtEl>
                                        <p:attrNameLst>
                                          <p:attrName>style.visibility</p:attrName>
                                        </p:attrNameLst>
                                      </p:cBhvr>
                                      <p:to>
                                        <p:strVal val="visible"/>
                                      </p:to>
                                    </p:set>
                                    <p:animScale>
                                      <p:cBhvr>
                                        <p:cTn id="53" dur="1000" decel="50000" fill="hold">
                                          <p:stCondLst>
                                            <p:cond delay="0"/>
                                          </p:stCondLst>
                                        </p:cTn>
                                        <p:tgtEl>
                                          <p:spTgt spid="1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54" dur="1000" decel="50000" fill="hold">
                                          <p:stCondLst>
                                            <p:cond delay="0"/>
                                          </p:stCondLst>
                                        </p:cTn>
                                        <p:tgtEl>
                                          <p:spTgt spid="18"/>
                                        </p:tgtEl>
                                        <p:attrNameLst>
                                          <p:attrName>ppt_x</p:attrName>
                                          <p:attrName>ppt_y</p:attrName>
                                        </p:attrNameLst>
                                      </p:cBhvr>
                                    </p:animMotion>
                                    <p:animEffect transition="in" filter="fade">
                                      <p:cBhvr>
                                        <p:cTn id="55" dur="10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animBg="1"/>
      <p:bldP spid="33" grpId="0"/>
      <p:bldP spid="35" grpId="0"/>
      <p:bldP spid="37" grpId="0"/>
      <p:bldP spid="41" grpId="0"/>
      <p:bldP spid="17"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p:cNvSpPr/>
          <p:nvPr/>
        </p:nvSpPr>
        <p:spPr>
          <a:xfrm>
            <a:off x="418703" y="33866"/>
            <a:ext cx="2646878" cy="584776"/>
          </a:xfrm>
          <a:prstGeom prst="rect">
            <a:avLst/>
          </a:prstGeom>
        </p:spPr>
        <p:txBody>
          <a:bodyPr wrap="none">
            <a:spAutoFit/>
          </a:bodyPr>
          <a:lstStyle/>
          <a:p>
            <a:r>
              <a:rPr lang="zh-CN" altLang="en-US" sz="3200" dirty="0" smtClean="0">
                <a:solidFill>
                  <a:srgbClr val="17695D"/>
                </a:solidFill>
                <a:latin typeface="华文黑体"/>
                <a:ea typeface="华文黑体"/>
              </a:rPr>
              <a:t>管理营销活动</a:t>
            </a:r>
            <a:endParaRPr lang="zh-CN" altLang="en-US" sz="3200" dirty="0">
              <a:solidFill>
                <a:srgbClr val="17695D"/>
              </a:solidFill>
              <a:latin typeface="华文黑体"/>
              <a:ea typeface="华文黑体"/>
            </a:endParaRPr>
          </a:p>
        </p:txBody>
      </p:sp>
      <p:grpSp>
        <p:nvGrpSpPr>
          <p:cNvPr id="3" name="组合 2"/>
          <p:cNvGrpSpPr/>
          <p:nvPr/>
        </p:nvGrpSpPr>
        <p:grpSpPr>
          <a:xfrm>
            <a:off x="-10885" y="144693"/>
            <a:ext cx="283029" cy="402896"/>
            <a:chOff x="-10886" y="525690"/>
            <a:chExt cx="283029" cy="402896"/>
          </a:xfrm>
        </p:grpSpPr>
        <p:pic>
          <p:nvPicPr>
            <p:cNvPr id="4" name="图片 3"/>
            <p:cNvPicPr>
              <a:picLocks noChangeAspect="1"/>
            </p:cNvPicPr>
            <p:nvPr/>
          </p:nvPicPr>
          <p:blipFill rotWithShape="1">
            <a:blip r:embed="rId3"/>
            <a:srcRect l="7026" t="47619" r="90287" b="37566"/>
            <a:stretch>
              <a:fillRect/>
            </a:stretch>
          </p:blipFill>
          <p:spPr>
            <a:xfrm>
              <a:off x="-10886" y="525690"/>
              <a:ext cx="283029" cy="402896"/>
            </a:xfrm>
            <a:prstGeom prst="rect">
              <a:avLst/>
            </a:prstGeom>
          </p:spPr>
        </p:pic>
        <p:sp>
          <p:nvSpPr>
            <p:cNvPr id="63" name="Freeform 5"/>
            <p:cNvSpPr/>
            <p:nvPr/>
          </p:nvSpPr>
          <p:spPr bwMode="auto">
            <a:xfrm>
              <a:off x="20276" y="637025"/>
              <a:ext cx="221544" cy="222748"/>
            </a:xfrm>
            <a:custGeom>
              <a:avLst/>
              <a:gdLst>
                <a:gd name="T0" fmla="*/ 348 w 407"/>
                <a:gd name="T1" fmla="*/ 0 h 407"/>
                <a:gd name="T2" fmla="*/ 407 w 407"/>
                <a:gd name="T3" fmla="*/ 0 h 407"/>
                <a:gd name="T4" fmla="*/ 407 w 407"/>
                <a:gd name="T5" fmla="*/ 407 h 407"/>
                <a:gd name="T6" fmla="*/ 0 w 407"/>
                <a:gd name="T7" fmla="*/ 407 h 407"/>
                <a:gd name="T8" fmla="*/ 0 w 407"/>
                <a:gd name="T9" fmla="*/ 354 h 407"/>
                <a:gd name="T10" fmla="*/ 307 w 407"/>
                <a:gd name="T11" fmla="*/ 354 h 407"/>
                <a:gd name="T12" fmla="*/ 1 w 407"/>
                <a:gd name="T13" fmla="*/ 47 h 407"/>
                <a:gd name="T14" fmla="*/ 43 w 407"/>
                <a:gd name="T15" fmla="*/ 5 h 407"/>
                <a:gd name="T16" fmla="*/ 348 w 407"/>
                <a:gd name="T17" fmla="*/ 310 h 407"/>
                <a:gd name="T18" fmla="*/ 348 w 407"/>
                <a:gd name="T19" fmla="*/ 0 h 4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07" h="407">
                  <a:moveTo>
                    <a:pt x="348" y="0"/>
                  </a:moveTo>
                  <a:lnTo>
                    <a:pt x="407" y="0"/>
                  </a:lnTo>
                  <a:lnTo>
                    <a:pt x="407" y="407"/>
                  </a:lnTo>
                  <a:lnTo>
                    <a:pt x="0" y="407"/>
                  </a:lnTo>
                  <a:lnTo>
                    <a:pt x="0" y="354"/>
                  </a:lnTo>
                  <a:lnTo>
                    <a:pt x="307" y="354"/>
                  </a:lnTo>
                  <a:lnTo>
                    <a:pt x="1" y="47"/>
                  </a:lnTo>
                  <a:lnTo>
                    <a:pt x="43" y="5"/>
                  </a:lnTo>
                  <a:lnTo>
                    <a:pt x="348" y="310"/>
                  </a:lnTo>
                  <a:lnTo>
                    <a:pt x="348" y="0"/>
                  </a:lnTo>
                  <a:close/>
                </a:path>
              </a:pathLst>
            </a:custGeom>
            <a:solidFill>
              <a:schemeClr val="bg1"/>
            </a:solidFill>
            <a:ln>
              <a:noFill/>
            </a:ln>
          </p:spPr>
          <p:txBody>
            <a:bodyPr vert="horz" wrap="square" lIns="67470" tIns="33735" rIns="67470" bIns="33735" numCol="1" anchor="t" anchorCtr="0" compatLnSpc="1"/>
            <a:lstStyle/>
            <a:p>
              <a:endParaRPr lang="zh-CN" altLang="en-US"/>
            </a:p>
          </p:txBody>
        </p:sp>
      </p:grpSp>
      <p:sp>
        <p:nvSpPr>
          <p:cNvPr id="5" name="文本框 4"/>
          <p:cNvSpPr txBox="1"/>
          <p:nvPr/>
        </p:nvSpPr>
        <p:spPr>
          <a:xfrm>
            <a:off x="423332" y="707398"/>
            <a:ext cx="8517468" cy="3231654"/>
          </a:xfrm>
          <a:prstGeom prst="rect">
            <a:avLst/>
          </a:prstGeom>
          <a:noFill/>
        </p:spPr>
        <p:txBody>
          <a:bodyPr wrap="square" rtlCol="0">
            <a:spAutoFit/>
          </a:bodyPr>
          <a:lstStyle/>
          <a:p>
            <a:r>
              <a:rPr lang="zh-CN" altLang="en-US" sz="2400" dirty="0" smtClean="0">
                <a:latin typeface="华文黑体"/>
                <a:ea typeface="华文黑体"/>
              </a:rPr>
              <a:t>二、市场营销企划</a:t>
            </a:r>
            <a:endParaRPr lang="zh-CN" altLang="en-US" sz="2400" dirty="0">
              <a:latin typeface="华文黑体"/>
              <a:ea typeface="华文黑体"/>
            </a:endParaRPr>
          </a:p>
          <a:p>
            <a:pPr indent="541338"/>
            <a:r>
              <a:rPr lang="zh-CN" altLang="en-US" sz="2000" dirty="0">
                <a:latin typeface="华文黑体"/>
                <a:ea typeface="华文黑体"/>
              </a:rPr>
              <a:t>每一类业务、</a:t>
            </a:r>
            <a:r>
              <a:rPr lang="zh-CN" altLang="en-US" sz="2000" dirty="0" smtClean="0">
                <a:latin typeface="华文黑体"/>
                <a:ea typeface="华文黑体"/>
              </a:rPr>
              <a:t>产品或品牌都需要一个详细</a:t>
            </a:r>
            <a:r>
              <a:rPr lang="zh-CN" altLang="en-US" sz="2000" dirty="0">
                <a:latin typeface="华文黑体"/>
                <a:ea typeface="华文黑体"/>
              </a:rPr>
              <a:t>的营销计划</a:t>
            </a:r>
            <a:r>
              <a:rPr lang="en-US" altLang="zh-CN" sz="2000" dirty="0">
                <a:latin typeface="华文黑体"/>
                <a:ea typeface="华文黑体"/>
              </a:rPr>
              <a:t>,</a:t>
            </a:r>
            <a:r>
              <a:rPr lang="zh-CN" altLang="en-US" sz="2000" dirty="0">
                <a:latin typeface="华文黑体"/>
                <a:ea typeface="华文黑体"/>
              </a:rPr>
              <a:t>一般包括以下几个部分</a:t>
            </a:r>
            <a:r>
              <a:rPr lang="en-US" altLang="zh-CN" sz="2000" dirty="0">
                <a:latin typeface="华文黑体"/>
                <a:ea typeface="华文黑体"/>
              </a:rPr>
              <a:t>:</a:t>
            </a:r>
            <a:r>
              <a:rPr lang="zh-CN" altLang="en-US" sz="2000" dirty="0">
                <a:latin typeface="华文黑体"/>
                <a:ea typeface="华文黑体"/>
              </a:rPr>
              <a:t>计划实施概要、当前市场状况、威胁和机遇</a:t>
            </a:r>
            <a:r>
              <a:rPr lang="zh-CN" altLang="en-US" sz="2000" dirty="0" smtClean="0">
                <a:latin typeface="华文黑体"/>
                <a:ea typeface="华文黑体"/>
              </a:rPr>
              <a:t>分析</a:t>
            </a:r>
            <a:r>
              <a:rPr lang="zh-CN" altLang="en-US" sz="2000" dirty="0">
                <a:latin typeface="华文黑体"/>
                <a:ea typeface="华文黑体"/>
              </a:rPr>
              <a:t>、目标和问题、营销策略、行动计划以及预算和控制</a:t>
            </a:r>
            <a:r>
              <a:rPr lang="en-US" altLang="zh-CN" sz="2000" dirty="0" smtClean="0">
                <a:latin typeface="华文黑体"/>
                <a:ea typeface="华文黑体"/>
              </a:rPr>
              <a:t>.</a:t>
            </a:r>
          </a:p>
          <a:p>
            <a:pPr indent="541338"/>
            <a:endParaRPr lang="en-US" altLang="zh-CN" sz="2000" dirty="0" smtClean="0">
              <a:latin typeface="华文黑体"/>
              <a:ea typeface="华文黑体"/>
            </a:endParaRPr>
          </a:p>
          <a:p>
            <a:pPr indent="541338"/>
            <a:r>
              <a:rPr lang="en-US" altLang="zh-CN" sz="2000" dirty="0" smtClean="0">
                <a:latin typeface="华文黑体"/>
                <a:ea typeface="华文黑体"/>
              </a:rPr>
              <a:t>(</a:t>
            </a:r>
            <a:r>
              <a:rPr lang="zh-CN" altLang="en-US" sz="2000" dirty="0">
                <a:latin typeface="华文黑体"/>
                <a:ea typeface="华文黑体"/>
              </a:rPr>
              <a:t>一</a:t>
            </a:r>
            <a:r>
              <a:rPr lang="en-US" altLang="zh-CN" sz="2000" dirty="0">
                <a:latin typeface="华文黑体"/>
                <a:ea typeface="华文黑体"/>
              </a:rPr>
              <a:t>)</a:t>
            </a:r>
            <a:r>
              <a:rPr lang="zh-CN" altLang="en-US" sz="2000" dirty="0">
                <a:latin typeface="华文黑体"/>
                <a:ea typeface="华文黑体"/>
              </a:rPr>
              <a:t>计划实施概要</a:t>
            </a:r>
          </a:p>
          <a:p>
            <a:pPr indent="541338"/>
            <a:r>
              <a:rPr lang="zh-CN" altLang="en-US" sz="2000" dirty="0">
                <a:latin typeface="华文黑体"/>
                <a:ea typeface="华文黑体"/>
              </a:rPr>
              <a:t>市场营销计划书开头应有一个计划实施概要</a:t>
            </a:r>
            <a:r>
              <a:rPr lang="en-US" altLang="zh-CN" sz="2000" dirty="0">
                <a:latin typeface="华文黑体"/>
                <a:ea typeface="华文黑体"/>
              </a:rPr>
              <a:t>,</a:t>
            </a:r>
            <a:r>
              <a:rPr lang="zh-CN" altLang="en-US" sz="2000" dirty="0">
                <a:latin typeface="华文黑体"/>
                <a:ea typeface="华文黑体"/>
              </a:rPr>
              <a:t>它是为迅速检查管理效果而</a:t>
            </a:r>
            <a:r>
              <a:rPr lang="zh-CN" altLang="en-US" sz="2000" dirty="0" smtClean="0">
                <a:latin typeface="华文黑体"/>
                <a:ea typeface="华文黑体"/>
              </a:rPr>
              <a:t>提供的计划概览</a:t>
            </a:r>
            <a:r>
              <a:rPr lang="en-US" altLang="zh-CN" sz="2000" dirty="0">
                <a:latin typeface="华文黑体"/>
                <a:ea typeface="华文黑体"/>
              </a:rPr>
              <a:t>,</a:t>
            </a:r>
            <a:r>
              <a:rPr lang="zh-CN" altLang="en-US" sz="2000" dirty="0">
                <a:latin typeface="华文黑体"/>
                <a:ea typeface="华文黑体"/>
              </a:rPr>
              <a:t>对计划中的主要目标和建议进行简短的概述</a:t>
            </a:r>
            <a:r>
              <a:rPr lang="en-US" altLang="zh-CN" sz="2000" dirty="0">
                <a:latin typeface="华文黑体"/>
                <a:ea typeface="华文黑体"/>
              </a:rPr>
              <a:t>,</a:t>
            </a:r>
            <a:r>
              <a:rPr lang="zh-CN" altLang="en-US" sz="2000" dirty="0" smtClean="0">
                <a:latin typeface="华文黑体"/>
                <a:ea typeface="华文黑体"/>
              </a:rPr>
              <a:t>使企业管理部门能快速地浏览整个计划的</a:t>
            </a:r>
            <a:r>
              <a:rPr lang="zh-CN" altLang="en-US" sz="2000" dirty="0">
                <a:latin typeface="华文黑体"/>
                <a:ea typeface="华文黑体"/>
              </a:rPr>
              <a:t>内容</a:t>
            </a:r>
            <a:r>
              <a:rPr lang="en-US" altLang="zh-CN" sz="2000" dirty="0">
                <a:latin typeface="华文黑体"/>
                <a:ea typeface="华文黑体"/>
              </a:rPr>
              <a:t>.</a:t>
            </a:r>
            <a:r>
              <a:rPr lang="zh-CN" altLang="en-US" sz="2000" dirty="0">
                <a:latin typeface="华文黑体"/>
                <a:ea typeface="华文黑体"/>
              </a:rPr>
              <a:t>计划实施概要能帮助最高管理层迅速找到计划的要点</a:t>
            </a:r>
            <a:r>
              <a:rPr lang="en-US" altLang="zh-CN" sz="2000" dirty="0">
                <a:latin typeface="华文黑体"/>
                <a:ea typeface="华文黑体"/>
              </a:rPr>
              <a:t>.</a:t>
            </a:r>
            <a:r>
              <a:rPr lang="zh-CN" altLang="en-US" sz="2000" dirty="0">
                <a:latin typeface="华文黑体"/>
                <a:ea typeface="华文黑体"/>
              </a:rPr>
              <a:t>内容</a:t>
            </a:r>
            <a:r>
              <a:rPr lang="zh-CN" altLang="en-US" sz="2000" dirty="0" smtClean="0">
                <a:latin typeface="华文黑体"/>
                <a:ea typeface="华文黑体"/>
              </a:rPr>
              <a:t>目录应附在计划实施概要之</a:t>
            </a:r>
            <a:r>
              <a:rPr lang="zh-CN" altLang="en-US" sz="2000" dirty="0">
                <a:latin typeface="华文黑体"/>
                <a:ea typeface="华文黑体"/>
              </a:rPr>
              <a:t>后</a:t>
            </a:r>
            <a:r>
              <a:rPr lang="en-US" altLang="zh-CN" sz="2000" dirty="0" smtClean="0">
                <a:latin typeface="华文黑体"/>
                <a:ea typeface="华文黑体"/>
              </a:rPr>
              <a:t>.</a:t>
            </a:r>
            <a:endParaRPr lang="en-US" altLang="zh-CN" sz="2000" dirty="0">
              <a:latin typeface="华文黑体"/>
              <a:ea typeface="华文黑体"/>
            </a:endParaRPr>
          </a:p>
        </p:txBody>
      </p:sp>
    </p:spTree>
    <p:extLst>
      <p:ext uri="{BB962C8B-B14F-4D97-AF65-F5344CB8AC3E}">
        <p14:creationId xmlns:p14="http://schemas.microsoft.com/office/powerpoint/2010/main" val="2235289518"/>
      </p:ext>
    </p:extLst>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p:cNvSpPr/>
          <p:nvPr/>
        </p:nvSpPr>
        <p:spPr>
          <a:xfrm>
            <a:off x="418703" y="33866"/>
            <a:ext cx="2646878" cy="584776"/>
          </a:xfrm>
          <a:prstGeom prst="rect">
            <a:avLst/>
          </a:prstGeom>
        </p:spPr>
        <p:txBody>
          <a:bodyPr wrap="none">
            <a:spAutoFit/>
          </a:bodyPr>
          <a:lstStyle/>
          <a:p>
            <a:r>
              <a:rPr lang="zh-CN" altLang="en-US" sz="3200" dirty="0" smtClean="0">
                <a:solidFill>
                  <a:srgbClr val="17695D"/>
                </a:solidFill>
                <a:latin typeface="华文黑体"/>
                <a:ea typeface="华文黑体"/>
              </a:rPr>
              <a:t>管理营销活动</a:t>
            </a:r>
            <a:endParaRPr lang="zh-CN" altLang="en-US" sz="3200" dirty="0">
              <a:solidFill>
                <a:srgbClr val="17695D"/>
              </a:solidFill>
              <a:latin typeface="华文黑体"/>
              <a:ea typeface="华文黑体"/>
            </a:endParaRPr>
          </a:p>
        </p:txBody>
      </p:sp>
      <p:grpSp>
        <p:nvGrpSpPr>
          <p:cNvPr id="3" name="组合 2"/>
          <p:cNvGrpSpPr/>
          <p:nvPr/>
        </p:nvGrpSpPr>
        <p:grpSpPr>
          <a:xfrm>
            <a:off x="-10885" y="144693"/>
            <a:ext cx="283029" cy="402896"/>
            <a:chOff x="-10886" y="525690"/>
            <a:chExt cx="283029" cy="402896"/>
          </a:xfrm>
        </p:grpSpPr>
        <p:pic>
          <p:nvPicPr>
            <p:cNvPr id="4" name="图片 3"/>
            <p:cNvPicPr>
              <a:picLocks noChangeAspect="1"/>
            </p:cNvPicPr>
            <p:nvPr/>
          </p:nvPicPr>
          <p:blipFill rotWithShape="1">
            <a:blip r:embed="rId3"/>
            <a:srcRect l="7026" t="47619" r="90287" b="37566"/>
            <a:stretch>
              <a:fillRect/>
            </a:stretch>
          </p:blipFill>
          <p:spPr>
            <a:xfrm>
              <a:off x="-10886" y="525690"/>
              <a:ext cx="283029" cy="402896"/>
            </a:xfrm>
            <a:prstGeom prst="rect">
              <a:avLst/>
            </a:prstGeom>
          </p:spPr>
        </p:pic>
        <p:sp>
          <p:nvSpPr>
            <p:cNvPr id="63" name="Freeform 5"/>
            <p:cNvSpPr/>
            <p:nvPr/>
          </p:nvSpPr>
          <p:spPr bwMode="auto">
            <a:xfrm>
              <a:off x="20276" y="637025"/>
              <a:ext cx="221544" cy="222748"/>
            </a:xfrm>
            <a:custGeom>
              <a:avLst/>
              <a:gdLst>
                <a:gd name="T0" fmla="*/ 348 w 407"/>
                <a:gd name="T1" fmla="*/ 0 h 407"/>
                <a:gd name="T2" fmla="*/ 407 w 407"/>
                <a:gd name="T3" fmla="*/ 0 h 407"/>
                <a:gd name="T4" fmla="*/ 407 w 407"/>
                <a:gd name="T5" fmla="*/ 407 h 407"/>
                <a:gd name="T6" fmla="*/ 0 w 407"/>
                <a:gd name="T7" fmla="*/ 407 h 407"/>
                <a:gd name="T8" fmla="*/ 0 w 407"/>
                <a:gd name="T9" fmla="*/ 354 h 407"/>
                <a:gd name="T10" fmla="*/ 307 w 407"/>
                <a:gd name="T11" fmla="*/ 354 h 407"/>
                <a:gd name="T12" fmla="*/ 1 w 407"/>
                <a:gd name="T13" fmla="*/ 47 h 407"/>
                <a:gd name="T14" fmla="*/ 43 w 407"/>
                <a:gd name="T15" fmla="*/ 5 h 407"/>
                <a:gd name="T16" fmla="*/ 348 w 407"/>
                <a:gd name="T17" fmla="*/ 310 h 407"/>
                <a:gd name="T18" fmla="*/ 348 w 407"/>
                <a:gd name="T19" fmla="*/ 0 h 4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07" h="407">
                  <a:moveTo>
                    <a:pt x="348" y="0"/>
                  </a:moveTo>
                  <a:lnTo>
                    <a:pt x="407" y="0"/>
                  </a:lnTo>
                  <a:lnTo>
                    <a:pt x="407" y="407"/>
                  </a:lnTo>
                  <a:lnTo>
                    <a:pt x="0" y="407"/>
                  </a:lnTo>
                  <a:lnTo>
                    <a:pt x="0" y="354"/>
                  </a:lnTo>
                  <a:lnTo>
                    <a:pt x="307" y="354"/>
                  </a:lnTo>
                  <a:lnTo>
                    <a:pt x="1" y="47"/>
                  </a:lnTo>
                  <a:lnTo>
                    <a:pt x="43" y="5"/>
                  </a:lnTo>
                  <a:lnTo>
                    <a:pt x="348" y="310"/>
                  </a:lnTo>
                  <a:lnTo>
                    <a:pt x="348" y="0"/>
                  </a:lnTo>
                  <a:close/>
                </a:path>
              </a:pathLst>
            </a:custGeom>
            <a:solidFill>
              <a:schemeClr val="bg1"/>
            </a:solidFill>
            <a:ln>
              <a:noFill/>
            </a:ln>
          </p:spPr>
          <p:txBody>
            <a:bodyPr vert="horz" wrap="square" lIns="67470" tIns="33735" rIns="67470" bIns="33735" numCol="1" anchor="t" anchorCtr="0" compatLnSpc="1"/>
            <a:lstStyle/>
            <a:p>
              <a:endParaRPr lang="zh-CN" altLang="en-US"/>
            </a:p>
          </p:txBody>
        </p:sp>
      </p:grpSp>
      <p:sp>
        <p:nvSpPr>
          <p:cNvPr id="5" name="文本框 4"/>
          <p:cNvSpPr txBox="1"/>
          <p:nvPr/>
        </p:nvSpPr>
        <p:spPr>
          <a:xfrm>
            <a:off x="440266" y="605798"/>
            <a:ext cx="8517468" cy="4462760"/>
          </a:xfrm>
          <a:prstGeom prst="rect">
            <a:avLst/>
          </a:prstGeom>
          <a:noFill/>
        </p:spPr>
        <p:txBody>
          <a:bodyPr wrap="square" rtlCol="0">
            <a:spAutoFit/>
          </a:bodyPr>
          <a:lstStyle/>
          <a:p>
            <a:r>
              <a:rPr lang="zh-CN" altLang="en-US" sz="2400" dirty="0" smtClean="0">
                <a:latin typeface="华文黑体"/>
                <a:ea typeface="华文黑体"/>
              </a:rPr>
              <a:t>二、市场营销企划</a:t>
            </a:r>
            <a:endParaRPr lang="zh-CN" altLang="en-US" sz="2400" dirty="0">
              <a:latin typeface="华文黑体"/>
              <a:ea typeface="华文黑体"/>
            </a:endParaRPr>
          </a:p>
          <a:p>
            <a:pPr indent="541338"/>
            <a:r>
              <a:rPr lang="zh-CN" altLang="en-US" sz="2000" dirty="0">
                <a:latin typeface="华文黑体"/>
                <a:ea typeface="华文黑体"/>
              </a:rPr>
              <a:t>每一类业务、</a:t>
            </a:r>
            <a:r>
              <a:rPr lang="zh-CN" altLang="en-US" sz="2000" dirty="0" smtClean="0">
                <a:latin typeface="华文黑体"/>
                <a:ea typeface="华文黑体"/>
              </a:rPr>
              <a:t>产品或品牌都需要一个详细</a:t>
            </a:r>
            <a:r>
              <a:rPr lang="zh-CN" altLang="en-US" sz="2000" dirty="0">
                <a:latin typeface="华文黑体"/>
                <a:ea typeface="华文黑体"/>
              </a:rPr>
              <a:t>的营销计划</a:t>
            </a:r>
            <a:r>
              <a:rPr lang="en-US" altLang="zh-CN" sz="2000" dirty="0">
                <a:latin typeface="华文黑体"/>
                <a:ea typeface="华文黑体"/>
              </a:rPr>
              <a:t>,</a:t>
            </a:r>
            <a:r>
              <a:rPr lang="zh-CN" altLang="en-US" sz="2000" dirty="0">
                <a:latin typeface="华文黑体"/>
                <a:ea typeface="华文黑体"/>
              </a:rPr>
              <a:t>一般包括以下几个部分</a:t>
            </a:r>
            <a:r>
              <a:rPr lang="en-US" altLang="zh-CN" sz="2000" dirty="0">
                <a:latin typeface="华文黑体"/>
                <a:ea typeface="华文黑体"/>
              </a:rPr>
              <a:t>:</a:t>
            </a:r>
            <a:r>
              <a:rPr lang="zh-CN" altLang="en-US" sz="2000" dirty="0">
                <a:latin typeface="华文黑体"/>
                <a:ea typeface="华文黑体"/>
              </a:rPr>
              <a:t>计划实施概要、当前市场状况、威胁和机遇</a:t>
            </a:r>
            <a:r>
              <a:rPr lang="zh-CN" altLang="en-US" sz="2000" dirty="0" smtClean="0">
                <a:latin typeface="华文黑体"/>
                <a:ea typeface="华文黑体"/>
              </a:rPr>
              <a:t>分析</a:t>
            </a:r>
            <a:r>
              <a:rPr lang="zh-CN" altLang="en-US" sz="2000" dirty="0">
                <a:latin typeface="华文黑体"/>
                <a:ea typeface="华文黑体"/>
              </a:rPr>
              <a:t>、目标和问题、营销策略、行动计划以及预算和控制</a:t>
            </a:r>
            <a:r>
              <a:rPr lang="en-US" altLang="zh-CN" sz="2000" dirty="0" smtClean="0">
                <a:latin typeface="华文黑体"/>
                <a:ea typeface="华文黑体"/>
              </a:rPr>
              <a:t>.</a:t>
            </a:r>
          </a:p>
          <a:p>
            <a:pPr indent="541338"/>
            <a:endParaRPr lang="en-US" altLang="zh-CN" sz="2000" dirty="0" smtClean="0">
              <a:latin typeface="华文黑体"/>
              <a:ea typeface="华文黑体"/>
            </a:endParaRPr>
          </a:p>
          <a:p>
            <a:pPr indent="541338"/>
            <a:r>
              <a:rPr lang="en-US" altLang="zh-CN" sz="2000" dirty="0">
                <a:latin typeface="华文黑体"/>
                <a:ea typeface="华文黑体"/>
              </a:rPr>
              <a:t>(</a:t>
            </a:r>
            <a:r>
              <a:rPr lang="zh-CN" altLang="en-US" sz="2000" dirty="0">
                <a:latin typeface="华文黑体"/>
                <a:ea typeface="华文黑体"/>
              </a:rPr>
              <a:t>二</a:t>
            </a:r>
            <a:r>
              <a:rPr lang="en-US" altLang="zh-CN" sz="2000" dirty="0">
                <a:latin typeface="华文黑体"/>
                <a:ea typeface="华文黑体"/>
              </a:rPr>
              <a:t>)</a:t>
            </a:r>
            <a:r>
              <a:rPr lang="zh-CN" altLang="en-US" sz="2000" dirty="0">
                <a:latin typeface="华文黑体"/>
                <a:ea typeface="华文黑体"/>
              </a:rPr>
              <a:t>当前市场状况</a:t>
            </a:r>
          </a:p>
          <a:p>
            <a:pPr indent="541338"/>
            <a:r>
              <a:rPr lang="zh-CN" altLang="en-US" sz="2000" dirty="0">
                <a:latin typeface="华文黑体"/>
                <a:ea typeface="华文黑体"/>
              </a:rPr>
              <a:t>计划的第一大部分是描述目标市场和企业在市场中的地位</a:t>
            </a:r>
            <a:r>
              <a:rPr lang="en-US" altLang="zh-CN" sz="2000" dirty="0">
                <a:latin typeface="华文黑体"/>
                <a:ea typeface="华文黑体"/>
              </a:rPr>
              <a:t>.</a:t>
            </a:r>
            <a:r>
              <a:rPr lang="zh-CN" altLang="en-US" sz="2000" dirty="0">
                <a:latin typeface="华文黑体"/>
                <a:ea typeface="华文黑体"/>
              </a:rPr>
              <a:t>在这部分中</a:t>
            </a:r>
            <a:r>
              <a:rPr lang="en-US" altLang="zh-CN" sz="2000" dirty="0">
                <a:latin typeface="华文黑体"/>
                <a:ea typeface="华文黑体"/>
              </a:rPr>
              <a:t>,</a:t>
            </a:r>
            <a:r>
              <a:rPr lang="zh-CN" altLang="en-US" sz="2000" dirty="0">
                <a:latin typeface="华文黑体"/>
                <a:ea typeface="华文黑体"/>
              </a:rPr>
              <a:t>计划制订</a:t>
            </a:r>
            <a:r>
              <a:rPr lang="zh-CN" altLang="en-US" sz="2000" dirty="0" smtClean="0">
                <a:latin typeface="华文黑体"/>
                <a:ea typeface="华文黑体"/>
              </a:rPr>
              <a:t>者提供关于</a:t>
            </a:r>
            <a:r>
              <a:rPr lang="zh-CN" altLang="en-US" sz="2000" dirty="0">
                <a:latin typeface="华文黑体"/>
                <a:ea typeface="华文黑体"/>
              </a:rPr>
              <a:t>市场、产品、竞争和分销的相关背景数据</a:t>
            </a:r>
            <a:r>
              <a:rPr lang="en-US" altLang="zh-CN" sz="2000" dirty="0">
                <a:latin typeface="华文黑体"/>
                <a:ea typeface="华文黑体"/>
              </a:rPr>
              <a:t>.</a:t>
            </a:r>
            <a:r>
              <a:rPr lang="zh-CN" altLang="en-US" sz="2000" dirty="0">
                <a:latin typeface="华文黑体"/>
                <a:ea typeface="华文黑体"/>
              </a:rPr>
              <a:t>这一部分包括用来界定市场</a:t>
            </a:r>
            <a:r>
              <a:rPr lang="en-US" altLang="zh-CN" sz="2000" dirty="0">
                <a:latin typeface="华文黑体"/>
                <a:ea typeface="华文黑体"/>
              </a:rPr>
              <a:t>(</a:t>
            </a:r>
            <a:r>
              <a:rPr lang="zh-CN" altLang="en-US" sz="2000" dirty="0">
                <a:latin typeface="华文黑体"/>
                <a:ea typeface="华文黑体"/>
              </a:rPr>
              <a:t>包括</a:t>
            </a:r>
            <a:r>
              <a:rPr lang="zh-CN" altLang="en-US" sz="2000" dirty="0" smtClean="0">
                <a:latin typeface="华文黑体"/>
                <a:ea typeface="华文黑体"/>
              </a:rPr>
              <a:t>主要的细分</a:t>
            </a:r>
            <a:r>
              <a:rPr lang="zh-CN" altLang="en-US" sz="2000" dirty="0">
                <a:latin typeface="华文黑体"/>
                <a:ea typeface="华文黑体"/>
              </a:rPr>
              <a:t>市场</a:t>
            </a:r>
            <a:r>
              <a:rPr lang="en-US" altLang="zh-CN" sz="2000" dirty="0">
                <a:latin typeface="华文黑体"/>
                <a:ea typeface="华文黑体"/>
              </a:rPr>
              <a:t>)</a:t>
            </a:r>
            <a:r>
              <a:rPr lang="zh-CN" altLang="en-US" sz="2000" dirty="0">
                <a:latin typeface="华文黑体"/>
                <a:ea typeface="华文黑体"/>
              </a:rPr>
              <a:t>的市场说明</a:t>
            </a:r>
            <a:r>
              <a:rPr lang="en-US" altLang="zh-CN" sz="2000" dirty="0">
                <a:latin typeface="华文黑体"/>
                <a:ea typeface="华文黑体"/>
              </a:rPr>
              <a:t>.</a:t>
            </a:r>
            <a:r>
              <a:rPr lang="zh-CN" altLang="en-US" sz="2000" dirty="0">
                <a:latin typeface="华文黑体"/>
                <a:ea typeface="华文黑体"/>
              </a:rPr>
              <a:t>计划制订者要指明过去几年中的市场大小</a:t>
            </a:r>
            <a:r>
              <a:rPr lang="en-US" altLang="zh-CN" sz="2000" dirty="0">
                <a:latin typeface="华文黑体"/>
                <a:ea typeface="华文黑体"/>
              </a:rPr>
              <a:t>(</a:t>
            </a:r>
            <a:r>
              <a:rPr lang="zh-CN" altLang="en-US" sz="2000" dirty="0">
                <a:latin typeface="华文黑体"/>
                <a:ea typeface="华文黑体"/>
              </a:rPr>
              <a:t>包括整个</a:t>
            </a:r>
            <a:r>
              <a:rPr lang="zh-CN" altLang="en-US" sz="2000" dirty="0" smtClean="0">
                <a:latin typeface="华文黑体"/>
                <a:ea typeface="华文黑体"/>
              </a:rPr>
              <a:t>市场和细分市场</a:t>
            </a:r>
            <a:r>
              <a:rPr lang="en-US" altLang="zh-CN" sz="2000" dirty="0">
                <a:latin typeface="华文黑体"/>
                <a:ea typeface="华文黑体"/>
              </a:rPr>
              <a:t>),</a:t>
            </a:r>
            <a:r>
              <a:rPr lang="zh-CN" altLang="en-US" sz="2000" dirty="0">
                <a:latin typeface="华文黑体"/>
                <a:ea typeface="华文黑体"/>
              </a:rPr>
              <a:t>然后分析顾客需要及营销环境中会影响顾客购买行为的因素</a:t>
            </a:r>
            <a:r>
              <a:rPr lang="en-US" altLang="zh-CN" sz="2000" dirty="0">
                <a:latin typeface="华文黑体"/>
                <a:ea typeface="华文黑体"/>
              </a:rPr>
              <a:t>.</a:t>
            </a:r>
            <a:r>
              <a:rPr lang="zh-CN" altLang="en-US" sz="2000" dirty="0">
                <a:latin typeface="华文黑体"/>
                <a:ea typeface="华文黑体"/>
              </a:rPr>
              <a:t>接着</a:t>
            </a:r>
            <a:r>
              <a:rPr lang="en-US" altLang="zh-CN" sz="2000" dirty="0">
                <a:latin typeface="华文黑体"/>
                <a:ea typeface="华文黑体"/>
              </a:rPr>
              <a:t>,</a:t>
            </a:r>
            <a:r>
              <a:rPr lang="zh-CN" altLang="en-US" sz="2000" dirty="0" smtClean="0">
                <a:latin typeface="华文黑体"/>
                <a:ea typeface="华文黑体"/>
              </a:rPr>
              <a:t>在产品评述中说明产品</a:t>
            </a:r>
            <a:r>
              <a:rPr lang="zh-CN" altLang="en-US" sz="2000" dirty="0">
                <a:latin typeface="华文黑体"/>
                <a:ea typeface="华文黑体"/>
              </a:rPr>
              <a:t>系列中主要产品的销售量、价格和毛利</a:t>
            </a:r>
            <a:r>
              <a:rPr lang="en-US" altLang="zh-CN" sz="2000" dirty="0">
                <a:latin typeface="华文黑体"/>
                <a:ea typeface="华文黑体"/>
              </a:rPr>
              <a:t>.</a:t>
            </a:r>
            <a:r>
              <a:rPr lang="zh-CN" altLang="en-US" sz="2000" dirty="0">
                <a:latin typeface="华文黑体"/>
                <a:ea typeface="华文黑体"/>
              </a:rPr>
              <a:t>竞争这一部分中谈</a:t>
            </a:r>
            <a:r>
              <a:rPr lang="zh-CN" altLang="en-US" sz="2000" dirty="0" smtClean="0">
                <a:latin typeface="华文黑体"/>
                <a:ea typeface="华文黑体"/>
              </a:rPr>
              <a:t>的是主要竞争对手以及它们</a:t>
            </a:r>
            <a:r>
              <a:rPr lang="zh-CN" altLang="en-US" sz="2000" dirty="0">
                <a:latin typeface="华文黑体"/>
                <a:ea typeface="华文黑体"/>
              </a:rPr>
              <a:t>的产品质量、定价、销售和促销战略</a:t>
            </a:r>
            <a:r>
              <a:rPr lang="en-US" altLang="zh-CN" sz="2000" dirty="0">
                <a:latin typeface="华文黑体"/>
                <a:ea typeface="华文黑体"/>
              </a:rPr>
              <a:t>,</a:t>
            </a:r>
            <a:r>
              <a:rPr lang="zh-CN" altLang="en-US" sz="2000" dirty="0">
                <a:latin typeface="华文黑体"/>
                <a:ea typeface="华文黑体"/>
              </a:rPr>
              <a:t>还列出企业及每个竞争对手所占的市场份额</a:t>
            </a:r>
            <a:r>
              <a:rPr lang="en-US" altLang="zh-CN" sz="2000" dirty="0" smtClean="0">
                <a:latin typeface="华文黑体"/>
                <a:ea typeface="华文黑体"/>
              </a:rPr>
              <a:t>.</a:t>
            </a:r>
            <a:r>
              <a:rPr lang="zh-CN" altLang="en-US" sz="2000" dirty="0" smtClean="0">
                <a:latin typeface="华文黑体"/>
                <a:ea typeface="华文黑体"/>
              </a:rPr>
              <a:t>最后</a:t>
            </a:r>
            <a:r>
              <a:rPr lang="en-US" altLang="zh-CN" sz="2000" dirty="0">
                <a:latin typeface="华文黑体"/>
                <a:ea typeface="华文黑体"/>
              </a:rPr>
              <a:t>,</a:t>
            </a:r>
            <a:r>
              <a:rPr lang="zh-CN" altLang="en-US" sz="2000" dirty="0">
                <a:latin typeface="华文黑体"/>
                <a:ea typeface="华文黑体"/>
              </a:rPr>
              <a:t>经销这一部分阐述在主要销售渠道中的最近销售趋势和发展</a:t>
            </a:r>
            <a:r>
              <a:rPr lang="en-US" altLang="zh-CN" sz="2000" dirty="0">
                <a:latin typeface="华文黑体"/>
                <a:ea typeface="华文黑体"/>
              </a:rPr>
              <a:t>.</a:t>
            </a:r>
          </a:p>
        </p:txBody>
      </p:sp>
    </p:spTree>
    <p:extLst>
      <p:ext uri="{BB962C8B-B14F-4D97-AF65-F5344CB8AC3E}">
        <p14:creationId xmlns:p14="http://schemas.microsoft.com/office/powerpoint/2010/main" val="4196331308"/>
      </p:ext>
    </p:extLst>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p:cNvSpPr/>
          <p:nvPr/>
        </p:nvSpPr>
        <p:spPr>
          <a:xfrm>
            <a:off x="418703" y="33866"/>
            <a:ext cx="2646878" cy="584776"/>
          </a:xfrm>
          <a:prstGeom prst="rect">
            <a:avLst/>
          </a:prstGeom>
        </p:spPr>
        <p:txBody>
          <a:bodyPr wrap="none">
            <a:spAutoFit/>
          </a:bodyPr>
          <a:lstStyle/>
          <a:p>
            <a:r>
              <a:rPr lang="zh-CN" altLang="en-US" sz="3200" dirty="0" smtClean="0">
                <a:solidFill>
                  <a:srgbClr val="17695D"/>
                </a:solidFill>
                <a:latin typeface="华文黑体"/>
                <a:ea typeface="华文黑体"/>
              </a:rPr>
              <a:t>管理营销活动</a:t>
            </a:r>
            <a:endParaRPr lang="zh-CN" altLang="en-US" sz="3200" dirty="0">
              <a:solidFill>
                <a:srgbClr val="17695D"/>
              </a:solidFill>
              <a:latin typeface="华文黑体"/>
              <a:ea typeface="华文黑体"/>
            </a:endParaRPr>
          </a:p>
        </p:txBody>
      </p:sp>
      <p:grpSp>
        <p:nvGrpSpPr>
          <p:cNvPr id="3" name="组合 2"/>
          <p:cNvGrpSpPr/>
          <p:nvPr/>
        </p:nvGrpSpPr>
        <p:grpSpPr>
          <a:xfrm>
            <a:off x="-10885" y="144693"/>
            <a:ext cx="283029" cy="402896"/>
            <a:chOff x="-10886" y="525690"/>
            <a:chExt cx="283029" cy="402896"/>
          </a:xfrm>
        </p:grpSpPr>
        <p:pic>
          <p:nvPicPr>
            <p:cNvPr id="4" name="图片 3"/>
            <p:cNvPicPr>
              <a:picLocks noChangeAspect="1"/>
            </p:cNvPicPr>
            <p:nvPr/>
          </p:nvPicPr>
          <p:blipFill rotWithShape="1">
            <a:blip r:embed="rId3"/>
            <a:srcRect l="7026" t="47619" r="90287" b="37566"/>
            <a:stretch>
              <a:fillRect/>
            </a:stretch>
          </p:blipFill>
          <p:spPr>
            <a:xfrm>
              <a:off x="-10886" y="525690"/>
              <a:ext cx="283029" cy="402896"/>
            </a:xfrm>
            <a:prstGeom prst="rect">
              <a:avLst/>
            </a:prstGeom>
          </p:spPr>
        </p:pic>
        <p:sp>
          <p:nvSpPr>
            <p:cNvPr id="63" name="Freeform 5"/>
            <p:cNvSpPr/>
            <p:nvPr/>
          </p:nvSpPr>
          <p:spPr bwMode="auto">
            <a:xfrm>
              <a:off x="20276" y="637025"/>
              <a:ext cx="221544" cy="222748"/>
            </a:xfrm>
            <a:custGeom>
              <a:avLst/>
              <a:gdLst>
                <a:gd name="T0" fmla="*/ 348 w 407"/>
                <a:gd name="T1" fmla="*/ 0 h 407"/>
                <a:gd name="T2" fmla="*/ 407 w 407"/>
                <a:gd name="T3" fmla="*/ 0 h 407"/>
                <a:gd name="T4" fmla="*/ 407 w 407"/>
                <a:gd name="T5" fmla="*/ 407 h 407"/>
                <a:gd name="T6" fmla="*/ 0 w 407"/>
                <a:gd name="T7" fmla="*/ 407 h 407"/>
                <a:gd name="T8" fmla="*/ 0 w 407"/>
                <a:gd name="T9" fmla="*/ 354 h 407"/>
                <a:gd name="T10" fmla="*/ 307 w 407"/>
                <a:gd name="T11" fmla="*/ 354 h 407"/>
                <a:gd name="T12" fmla="*/ 1 w 407"/>
                <a:gd name="T13" fmla="*/ 47 h 407"/>
                <a:gd name="T14" fmla="*/ 43 w 407"/>
                <a:gd name="T15" fmla="*/ 5 h 407"/>
                <a:gd name="T16" fmla="*/ 348 w 407"/>
                <a:gd name="T17" fmla="*/ 310 h 407"/>
                <a:gd name="T18" fmla="*/ 348 w 407"/>
                <a:gd name="T19" fmla="*/ 0 h 4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07" h="407">
                  <a:moveTo>
                    <a:pt x="348" y="0"/>
                  </a:moveTo>
                  <a:lnTo>
                    <a:pt x="407" y="0"/>
                  </a:lnTo>
                  <a:lnTo>
                    <a:pt x="407" y="407"/>
                  </a:lnTo>
                  <a:lnTo>
                    <a:pt x="0" y="407"/>
                  </a:lnTo>
                  <a:lnTo>
                    <a:pt x="0" y="354"/>
                  </a:lnTo>
                  <a:lnTo>
                    <a:pt x="307" y="354"/>
                  </a:lnTo>
                  <a:lnTo>
                    <a:pt x="1" y="47"/>
                  </a:lnTo>
                  <a:lnTo>
                    <a:pt x="43" y="5"/>
                  </a:lnTo>
                  <a:lnTo>
                    <a:pt x="348" y="310"/>
                  </a:lnTo>
                  <a:lnTo>
                    <a:pt x="348" y="0"/>
                  </a:lnTo>
                  <a:close/>
                </a:path>
              </a:pathLst>
            </a:custGeom>
            <a:solidFill>
              <a:schemeClr val="bg1"/>
            </a:solidFill>
            <a:ln>
              <a:noFill/>
            </a:ln>
          </p:spPr>
          <p:txBody>
            <a:bodyPr vert="horz" wrap="square" lIns="67470" tIns="33735" rIns="67470" bIns="33735" numCol="1" anchor="t" anchorCtr="0" compatLnSpc="1"/>
            <a:lstStyle/>
            <a:p>
              <a:endParaRPr lang="zh-CN" altLang="en-US"/>
            </a:p>
          </p:txBody>
        </p:sp>
      </p:grpSp>
      <p:sp>
        <p:nvSpPr>
          <p:cNvPr id="5" name="文本框 4"/>
          <p:cNvSpPr txBox="1"/>
          <p:nvPr/>
        </p:nvSpPr>
        <p:spPr>
          <a:xfrm>
            <a:off x="440266" y="605798"/>
            <a:ext cx="8517468" cy="3847207"/>
          </a:xfrm>
          <a:prstGeom prst="rect">
            <a:avLst/>
          </a:prstGeom>
          <a:noFill/>
        </p:spPr>
        <p:txBody>
          <a:bodyPr wrap="square" rtlCol="0">
            <a:spAutoFit/>
          </a:bodyPr>
          <a:lstStyle/>
          <a:p>
            <a:r>
              <a:rPr lang="zh-CN" altLang="en-US" sz="2400" dirty="0" smtClean="0">
                <a:latin typeface="华文黑体"/>
                <a:ea typeface="华文黑体"/>
              </a:rPr>
              <a:t>二、市场营销企划</a:t>
            </a:r>
            <a:endParaRPr lang="zh-CN" altLang="en-US" sz="2400" dirty="0">
              <a:latin typeface="华文黑体"/>
              <a:ea typeface="华文黑体"/>
            </a:endParaRPr>
          </a:p>
          <a:p>
            <a:pPr indent="541338"/>
            <a:r>
              <a:rPr lang="zh-CN" altLang="en-US" sz="2000" dirty="0">
                <a:latin typeface="华文黑体"/>
                <a:ea typeface="华文黑体"/>
              </a:rPr>
              <a:t>每一类业务、</a:t>
            </a:r>
            <a:r>
              <a:rPr lang="zh-CN" altLang="en-US" sz="2000" dirty="0" smtClean="0">
                <a:latin typeface="华文黑体"/>
                <a:ea typeface="华文黑体"/>
              </a:rPr>
              <a:t>产品或品牌都需要一个详细</a:t>
            </a:r>
            <a:r>
              <a:rPr lang="zh-CN" altLang="en-US" sz="2000" dirty="0">
                <a:latin typeface="华文黑体"/>
                <a:ea typeface="华文黑体"/>
              </a:rPr>
              <a:t>的营销计划</a:t>
            </a:r>
            <a:r>
              <a:rPr lang="en-US" altLang="zh-CN" sz="2000" dirty="0">
                <a:latin typeface="华文黑体"/>
                <a:ea typeface="华文黑体"/>
              </a:rPr>
              <a:t>,</a:t>
            </a:r>
            <a:r>
              <a:rPr lang="zh-CN" altLang="en-US" sz="2000" dirty="0">
                <a:latin typeface="华文黑体"/>
                <a:ea typeface="华文黑体"/>
              </a:rPr>
              <a:t>一般包括以下几个部分</a:t>
            </a:r>
            <a:r>
              <a:rPr lang="en-US" altLang="zh-CN" sz="2000" dirty="0">
                <a:latin typeface="华文黑体"/>
                <a:ea typeface="华文黑体"/>
              </a:rPr>
              <a:t>:</a:t>
            </a:r>
            <a:r>
              <a:rPr lang="zh-CN" altLang="en-US" sz="2000" dirty="0">
                <a:latin typeface="华文黑体"/>
                <a:ea typeface="华文黑体"/>
              </a:rPr>
              <a:t>计划实施概要、当前市场状况、威胁和机遇</a:t>
            </a:r>
            <a:r>
              <a:rPr lang="zh-CN" altLang="en-US" sz="2000" dirty="0" smtClean="0">
                <a:latin typeface="华文黑体"/>
                <a:ea typeface="华文黑体"/>
              </a:rPr>
              <a:t>分析</a:t>
            </a:r>
            <a:r>
              <a:rPr lang="zh-CN" altLang="en-US" sz="2000" dirty="0">
                <a:latin typeface="华文黑体"/>
                <a:ea typeface="华文黑体"/>
              </a:rPr>
              <a:t>、目标和问题、营销策略、行动计划以及预算和控制</a:t>
            </a:r>
            <a:r>
              <a:rPr lang="en-US" altLang="zh-CN" sz="2000" dirty="0" smtClean="0">
                <a:latin typeface="华文黑体"/>
                <a:ea typeface="华文黑体"/>
              </a:rPr>
              <a:t>.</a:t>
            </a:r>
          </a:p>
          <a:p>
            <a:pPr indent="627063"/>
            <a:endParaRPr lang="en-US" altLang="zh-CN" sz="2000" dirty="0" smtClean="0">
              <a:latin typeface="华文黑体"/>
              <a:ea typeface="华文黑体"/>
            </a:endParaRPr>
          </a:p>
          <a:p>
            <a:pPr indent="627063"/>
            <a:r>
              <a:rPr lang="en-US" altLang="zh-CN" sz="2000" dirty="0">
                <a:latin typeface="华文黑体"/>
                <a:ea typeface="华文黑体"/>
              </a:rPr>
              <a:t>(</a:t>
            </a:r>
            <a:r>
              <a:rPr lang="zh-CN" altLang="en-US" sz="2000" dirty="0">
                <a:latin typeface="华文黑体"/>
                <a:ea typeface="华文黑体"/>
              </a:rPr>
              <a:t>三</a:t>
            </a:r>
            <a:r>
              <a:rPr lang="en-US" altLang="zh-CN" sz="2000" dirty="0">
                <a:latin typeface="华文黑体"/>
                <a:ea typeface="华文黑体"/>
              </a:rPr>
              <a:t>)</a:t>
            </a:r>
            <a:r>
              <a:rPr lang="zh-CN" altLang="en-US" sz="2000" dirty="0">
                <a:latin typeface="华文黑体"/>
                <a:ea typeface="华文黑体"/>
              </a:rPr>
              <a:t>威胁和机遇分析</a:t>
            </a:r>
          </a:p>
          <a:p>
            <a:pPr indent="627063"/>
            <a:r>
              <a:rPr lang="zh-CN" altLang="en-US" sz="2000" dirty="0">
                <a:latin typeface="华文黑体"/>
                <a:ea typeface="华文黑体"/>
              </a:rPr>
              <a:t>经理人员在这部分中确定可能影响产品的主要威胁和机遇</a:t>
            </a:r>
            <a:r>
              <a:rPr lang="en-US" altLang="zh-CN" sz="2000" dirty="0">
                <a:latin typeface="华文黑体"/>
                <a:ea typeface="华文黑体"/>
              </a:rPr>
              <a:t>,</a:t>
            </a:r>
            <a:r>
              <a:rPr lang="zh-CN" altLang="en-US" sz="2000" dirty="0" smtClean="0">
                <a:latin typeface="华文黑体"/>
                <a:ea typeface="华文黑体"/>
              </a:rPr>
              <a:t>目的是使经理预计会对公司产生影响</a:t>
            </a:r>
            <a:r>
              <a:rPr lang="zh-CN" altLang="en-US" sz="2000" dirty="0">
                <a:latin typeface="华文黑体"/>
                <a:ea typeface="华文黑体"/>
              </a:rPr>
              <a:t>的重要发展趋势</a:t>
            </a:r>
            <a:r>
              <a:rPr lang="en-US" altLang="zh-CN" sz="2000" dirty="0">
                <a:latin typeface="华文黑体"/>
                <a:ea typeface="华文黑体"/>
              </a:rPr>
              <a:t>.</a:t>
            </a:r>
            <a:r>
              <a:rPr lang="zh-CN" altLang="en-US" sz="2000" dirty="0">
                <a:latin typeface="华文黑体"/>
                <a:ea typeface="华文黑体"/>
              </a:rPr>
              <a:t>经理人员应该列出能想象到的所有威胁和机遇</a:t>
            </a:r>
            <a:r>
              <a:rPr lang="en-US" altLang="zh-CN" sz="2000" dirty="0">
                <a:latin typeface="华文黑体"/>
                <a:ea typeface="华文黑体"/>
              </a:rPr>
              <a:t>.</a:t>
            </a:r>
            <a:r>
              <a:rPr lang="zh-CN" altLang="en-US" sz="2000" dirty="0" smtClean="0">
                <a:latin typeface="华文黑体"/>
                <a:ea typeface="华文黑体"/>
              </a:rPr>
              <a:t>企业没有必要对</a:t>
            </a:r>
            <a:r>
              <a:rPr lang="zh-CN" altLang="en-US" sz="2000" dirty="0">
                <a:latin typeface="华文黑体"/>
                <a:ea typeface="华文黑体"/>
              </a:rPr>
              <a:t>所有的威胁都表示相同的注意或关切</a:t>
            </a:r>
            <a:r>
              <a:rPr lang="en-US" altLang="zh-CN" sz="2000" dirty="0">
                <a:latin typeface="华文黑体"/>
                <a:ea typeface="华文黑体"/>
              </a:rPr>
              <a:t>.</a:t>
            </a:r>
            <a:r>
              <a:rPr lang="zh-CN" altLang="en-US" sz="2000" dirty="0">
                <a:latin typeface="华文黑体"/>
                <a:ea typeface="华文黑体"/>
              </a:rPr>
              <a:t>经理人员应该估计每个威胁可能造成的潜在</a:t>
            </a:r>
            <a:r>
              <a:rPr lang="zh-CN" altLang="en-US" sz="2000" dirty="0" smtClean="0">
                <a:latin typeface="华文黑体"/>
                <a:ea typeface="华文黑体"/>
              </a:rPr>
              <a:t>危害</a:t>
            </a:r>
            <a:r>
              <a:rPr lang="en-US" altLang="zh-CN" sz="2000" dirty="0">
                <a:latin typeface="华文黑体"/>
                <a:ea typeface="华文黑体"/>
              </a:rPr>
              <a:t>,</a:t>
            </a:r>
            <a:r>
              <a:rPr lang="zh-CN" altLang="en-US" sz="2000" dirty="0">
                <a:latin typeface="华文黑体"/>
                <a:ea typeface="华文黑体"/>
              </a:rPr>
              <a:t>并提前制订解决这些威胁的计划</a:t>
            </a:r>
            <a:r>
              <a:rPr lang="en-US" altLang="zh-CN" sz="2000" dirty="0">
                <a:latin typeface="华文黑体"/>
                <a:ea typeface="华文黑体"/>
              </a:rPr>
              <a:t>.</a:t>
            </a:r>
            <a:r>
              <a:rPr lang="zh-CN" altLang="en-US" sz="2000" dirty="0">
                <a:latin typeface="华文黑体"/>
                <a:ea typeface="华文黑体"/>
              </a:rPr>
              <a:t>机遇的利用通常包含着风险</a:t>
            </a:r>
            <a:r>
              <a:rPr lang="en-US" altLang="zh-CN" sz="2000" dirty="0">
                <a:latin typeface="华文黑体"/>
                <a:ea typeface="华文黑体"/>
              </a:rPr>
              <a:t>,</a:t>
            </a:r>
            <a:r>
              <a:rPr lang="zh-CN" altLang="en-US" sz="2000" dirty="0">
                <a:latin typeface="华文黑体"/>
                <a:ea typeface="华文黑体"/>
              </a:rPr>
              <a:t>经理人员应根据机遇</a:t>
            </a:r>
            <a:r>
              <a:rPr lang="zh-CN" altLang="en-US" sz="2000" dirty="0" smtClean="0">
                <a:latin typeface="华文黑体"/>
                <a:ea typeface="华文黑体"/>
              </a:rPr>
              <a:t>的潜在吸引力和企业</a:t>
            </a:r>
            <a:r>
              <a:rPr lang="zh-CN" altLang="en-US" sz="2000" dirty="0">
                <a:latin typeface="华文黑体"/>
                <a:ea typeface="华文黑体"/>
              </a:rPr>
              <a:t>的成功可能性来分析每一个机会</a:t>
            </a:r>
            <a:r>
              <a:rPr lang="en-US" altLang="zh-CN" sz="2000" dirty="0">
                <a:latin typeface="华文黑体"/>
                <a:ea typeface="华文黑体"/>
              </a:rPr>
              <a:t>,</a:t>
            </a:r>
            <a:r>
              <a:rPr lang="zh-CN" altLang="en-US" sz="2000" dirty="0" smtClean="0">
                <a:latin typeface="华文黑体"/>
                <a:ea typeface="华文黑体"/>
              </a:rPr>
              <a:t>然后可以确定预期回报是否能抵补风</a:t>
            </a:r>
            <a:r>
              <a:rPr lang="zh-TW" altLang="en-US" sz="2000" dirty="0" smtClean="0">
                <a:latin typeface="华文黑体"/>
                <a:ea typeface="华文黑体"/>
              </a:rPr>
              <a:t>险</a:t>
            </a:r>
            <a:r>
              <a:rPr lang="en-US" altLang="zh-TW" sz="2000" dirty="0">
                <a:latin typeface="华文黑体"/>
                <a:ea typeface="华文黑体"/>
              </a:rPr>
              <a:t>.</a:t>
            </a:r>
            <a:endParaRPr lang="en-US" altLang="zh-CN" sz="2000" dirty="0">
              <a:latin typeface="华文黑体"/>
              <a:ea typeface="华文黑体"/>
            </a:endParaRPr>
          </a:p>
        </p:txBody>
      </p:sp>
    </p:spTree>
    <p:extLst>
      <p:ext uri="{BB962C8B-B14F-4D97-AF65-F5344CB8AC3E}">
        <p14:creationId xmlns:p14="http://schemas.microsoft.com/office/powerpoint/2010/main" val="1891837019"/>
      </p:ext>
    </p:extLst>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p:cNvSpPr/>
          <p:nvPr/>
        </p:nvSpPr>
        <p:spPr>
          <a:xfrm>
            <a:off x="418703" y="33866"/>
            <a:ext cx="2646878" cy="584776"/>
          </a:xfrm>
          <a:prstGeom prst="rect">
            <a:avLst/>
          </a:prstGeom>
        </p:spPr>
        <p:txBody>
          <a:bodyPr wrap="none">
            <a:spAutoFit/>
          </a:bodyPr>
          <a:lstStyle/>
          <a:p>
            <a:r>
              <a:rPr lang="zh-CN" altLang="en-US" sz="3200" dirty="0" smtClean="0">
                <a:solidFill>
                  <a:srgbClr val="17695D"/>
                </a:solidFill>
                <a:latin typeface="华文黑体"/>
                <a:ea typeface="华文黑体"/>
              </a:rPr>
              <a:t>管理营销活动</a:t>
            </a:r>
            <a:endParaRPr lang="zh-CN" altLang="en-US" sz="3200" dirty="0">
              <a:solidFill>
                <a:srgbClr val="17695D"/>
              </a:solidFill>
              <a:latin typeface="华文黑体"/>
              <a:ea typeface="华文黑体"/>
            </a:endParaRPr>
          </a:p>
        </p:txBody>
      </p:sp>
      <p:grpSp>
        <p:nvGrpSpPr>
          <p:cNvPr id="3" name="组合 2"/>
          <p:cNvGrpSpPr/>
          <p:nvPr/>
        </p:nvGrpSpPr>
        <p:grpSpPr>
          <a:xfrm>
            <a:off x="-10885" y="144693"/>
            <a:ext cx="283029" cy="402896"/>
            <a:chOff x="-10886" y="525690"/>
            <a:chExt cx="283029" cy="402896"/>
          </a:xfrm>
        </p:grpSpPr>
        <p:pic>
          <p:nvPicPr>
            <p:cNvPr id="4" name="图片 3"/>
            <p:cNvPicPr>
              <a:picLocks noChangeAspect="1"/>
            </p:cNvPicPr>
            <p:nvPr/>
          </p:nvPicPr>
          <p:blipFill rotWithShape="1">
            <a:blip r:embed="rId3"/>
            <a:srcRect l="7026" t="47619" r="90287" b="37566"/>
            <a:stretch>
              <a:fillRect/>
            </a:stretch>
          </p:blipFill>
          <p:spPr>
            <a:xfrm>
              <a:off x="-10886" y="525690"/>
              <a:ext cx="283029" cy="402896"/>
            </a:xfrm>
            <a:prstGeom prst="rect">
              <a:avLst/>
            </a:prstGeom>
          </p:spPr>
        </p:pic>
        <p:sp>
          <p:nvSpPr>
            <p:cNvPr id="63" name="Freeform 5"/>
            <p:cNvSpPr/>
            <p:nvPr/>
          </p:nvSpPr>
          <p:spPr bwMode="auto">
            <a:xfrm>
              <a:off x="20276" y="637025"/>
              <a:ext cx="221544" cy="222748"/>
            </a:xfrm>
            <a:custGeom>
              <a:avLst/>
              <a:gdLst>
                <a:gd name="T0" fmla="*/ 348 w 407"/>
                <a:gd name="T1" fmla="*/ 0 h 407"/>
                <a:gd name="T2" fmla="*/ 407 w 407"/>
                <a:gd name="T3" fmla="*/ 0 h 407"/>
                <a:gd name="T4" fmla="*/ 407 w 407"/>
                <a:gd name="T5" fmla="*/ 407 h 407"/>
                <a:gd name="T6" fmla="*/ 0 w 407"/>
                <a:gd name="T7" fmla="*/ 407 h 407"/>
                <a:gd name="T8" fmla="*/ 0 w 407"/>
                <a:gd name="T9" fmla="*/ 354 h 407"/>
                <a:gd name="T10" fmla="*/ 307 w 407"/>
                <a:gd name="T11" fmla="*/ 354 h 407"/>
                <a:gd name="T12" fmla="*/ 1 w 407"/>
                <a:gd name="T13" fmla="*/ 47 h 407"/>
                <a:gd name="T14" fmla="*/ 43 w 407"/>
                <a:gd name="T15" fmla="*/ 5 h 407"/>
                <a:gd name="T16" fmla="*/ 348 w 407"/>
                <a:gd name="T17" fmla="*/ 310 h 407"/>
                <a:gd name="T18" fmla="*/ 348 w 407"/>
                <a:gd name="T19" fmla="*/ 0 h 4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07" h="407">
                  <a:moveTo>
                    <a:pt x="348" y="0"/>
                  </a:moveTo>
                  <a:lnTo>
                    <a:pt x="407" y="0"/>
                  </a:lnTo>
                  <a:lnTo>
                    <a:pt x="407" y="407"/>
                  </a:lnTo>
                  <a:lnTo>
                    <a:pt x="0" y="407"/>
                  </a:lnTo>
                  <a:lnTo>
                    <a:pt x="0" y="354"/>
                  </a:lnTo>
                  <a:lnTo>
                    <a:pt x="307" y="354"/>
                  </a:lnTo>
                  <a:lnTo>
                    <a:pt x="1" y="47"/>
                  </a:lnTo>
                  <a:lnTo>
                    <a:pt x="43" y="5"/>
                  </a:lnTo>
                  <a:lnTo>
                    <a:pt x="348" y="310"/>
                  </a:lnTo>
                  <a:lnTo>
                    <a:pt x="348" y="0"/>
                  </a:lnTo>
                  <a:close/>
                </a:path>
              </a:pathLst>
            </a:custGeom>
            <a:solidFill>
              <a:schemeClr val="bg1"/>
            </a:solidFill>
            <a:ln>
              <a:noFill/>
            </a:ln>
          </p:spPr>
          <p:txBody>
            <a:bodyPr vert="horz" wrap="square" lIns="67470" tIns="33735" rIns="67470" bIns="33735" numCol="1" anchor="t" anchorCtr="0" compatLnSpc="1"/>
            <a:lstStyle/>
            <a:p>
              <a:endParaRPr lang="zh-CN" altLang="en-US"/>
            </a:p>
          </p:txBody>
        </p:sp>
      </p:grpSp>
      <p:sp>
        <p:nvSpPr>
          <p:cNvPr id="5" name="文本框 4"/>
          <p:cNvSpPr txBox="1"/>
          <p:nvPr/>
        </p:nvSpPr>
        <p:spPr>
          <a:xfrm>
            <a:off x="440266" y="605798"/>
            <a:ext cx="8517468" cy="2923877"/>
          </a:xfrm>
          <a:prstGeom prst="rect">
            <a:avLst/>
          </a:prstGeom>
          <a:noFill/>
        </p:spPr>
        <p:txBody>
          <a:bodyPr wrap="square" rtlCol="0">
            <a:spAutoFit/>
          </a:bodyPr>
          <a:lstStyle/>
          <a:p>
            <a:r>
              <a:rPr lang="zh-CN" altLang="en-US" sz="2400" dirty="0" smtClean="0">
                <a:latin typeface="华文黑体"/>
                <a:ea typeface="华文黑体"/>
              </a:rPr>
              <a:t>二、市场营销企划</a:t>
            </a:r>
            <a:endParaRPr lang="zh-CN" altLang="en-US" sz="2400" dirty="0">
              <a:latin typeface="华文黑体"/>
              <a:ea typeface="华文黑体"/>
            </a:endParaRPr>
          </a:p>
          <a:p>
            <a:pPr indent="541338"/>
            <a:r>
              <a:rPr lang="zh-CN" altLang="en-US" sz="2000" dirty="0">
                <a:latin typeface="华文黑体"/>
                <a:ea typeface="华文黑体"/>
              </a:rPr>
              <a:t>每一类业务、</a:t>
            </a:r>
            <a:r>
              <a:rPr lang="zh-CN" altLang="en-US" sz="2000" dirty="0" smtClean="0">
                <a:latin typeface="华文黑体"/>
                <a:ea typeface="华文黑体"/>
              </a:rPr>
              <a:t>产品或品牌都需要一个详细</a:t>
            </a:r>
            <a:r>
              <a:rPr lang="zh-CN" altLang="en-US" sz="2000" dirty="0">
                <a:latin typeface="华文黑体"/>
                <a:ea typeface="华文黑体"/>
              </a:rPr>
              <a:t>的营销计划</a:t>
            </a:r>
            <a:r>
              <a:rPr lang="en-US" altLang="zh-CN" sz="2000" dirty="0">
                <a:latin typeface="华文黑体"/>
                <a:ea typeface="华文黑体"/>
              </a:rPr>
              <a:t>,</a:t>
            </a:r>
            <a:r>
              <a:rPr lang="zh-CN" altLang="en-US" sz="2000" dirty="0">
                <a:latin typeface="华文黑体"/>
                <a:ea typeface="华文黑体"/>
              </a:rPr>
              <a:t>一般包括以下几个部分</a:t>
            </a:r>
            <a:r>
              <a:rPr lang="en-US" altLang="zh-CN" sz="2000" dirty="0">
                <a:latin typeface="华文黑体"/>
                <a:ea typeface="华文黑体"/>
              </a:rPr>
              <a:t>:</a:t>
            </a:r>
            <a:r>
              <a:rPr lang="zh-CN" altLang="en-US" sz="2000" dirty="0">
                <a:latin typeface="华文黑体"/>
                <a:ea typeface="华文黑体"/>
              </a:rPr>
              <a:t>计划实施概要、当前市场状况、威胁和机遇</a:t>
            </a:r>
            <a:r>
              <a:rPr lang="zh-CN" altLang="en-US" sz="2000" dirty="0" smtClean="0">
                <a:latin typeface="华文黑体"/>
                <a:ea typeface="华文黑体"/>
              </a:rPr>
              <a:t>分析</a:t>
            </a:r>
            <a:r>
              <a:rPr lang="zh-CN" altLang="en-US" sz="2000" dirty="0">
                <a:latin typeface="华文黑体"/>
                <a:ea typeface="华文黑体"/>
              </a:rPr>
              <a:t>、目标和问题、营销策略、行动计划以及预算和控制</a:t>
            </a:r>
            <a:r>
              <a:rPr lang="en-US" altLang="zh-CN" sz="2000" dirty="0" smtClean="0">
                <a:latin typeface="华文黑体"/>
                <a:ea typeface="华文黑体"/>
              </a:rPr>
              <a:t>.</a:t>
            </a:r>
          </a:p>
          <a:p>
            <a:pPr indent="627063"/>
            <a:endParaRPr lang="en-US" altLang="zh-CN" sz="2000" dirty="0" smtClean="0">
              <a:latin typeface="华文黑体"/>
              <a:ea typeface="华文黑体"/>
            </a:endParaRPr>
          </a:p>
          <a:p>
            <a:pPr indent="541338"/>
            <a:r>
              <a:rPr lang="en-US" altLang="zh-CN" sz="2000" dirty="0">
                <a:latin typeface="华文黑体"/>
                <a:ea typeface="华文黑体"/>
              </a:rPr>
              <a:t>(</a:t>
            </a:r>
            <a:r>
              <a:rPr lang="zh-CN" altLang="en-US" sz="2000" dirty="0">
                <a:latin typeface="华文黑体"/>
                <a:ea typeface="华文黑体"/>
              </a:rPr>
              <a:t>四</a:t>
            </a:r>
            <a:r>
              <a:rPr lang="en-US" altLang="zh-CN" sz="2000" dirty="0">
                <a:latin typeface="华文黑体"/>
                <a:ea typeface="华文黑体"/>
              </a:rPr>
              <a:t>)</a:t>
            </a:r>
            <a:r>
              <a:rPr lang="zh-CN" altLang="en-US" sz="2000" dirty="0">
                <a:latin typeface="华文黑体"/>
                <a:ea typeface="华文黑体"/>
              </a:rPr>
              <a:t>目标和问题</a:t>
            </a:r>
          </a:p>
          <a:p>
            <a:pPr indent="541338"/>
            <a:r>
              <a:rPr lang="zh-CN" altLang="en-US" sz="2000" dirty="0">
                <a:latin typeface="华文黑体"/>
                <a:ea typeface="华文黑体"/>
              </a:rPr>
              <a:t>在研究了产品的威胁和机遇之后</a:t>
            </a:r>
            <a:r>
              <a:rPr lang="en-US" altLang="zh-CN" sz="2000" dirty="0">
                <a:latin typeface="华文黑体"/>
                <a:ea typeface="华文黑体"/>
              </a:rPr>
              <a:t>,</a:t>
            </a:r>
            <a:r>
              <a:rPr lang="zh-CN" altLang="en-US" sz="2000" dirty="0">
                <a:latin typeface="华文黑体"/>
                <a:ea typeface="华文黑体"/>
              </a:rPr>
              <a:t>经理人员就可以确定产品在销售范围、市场份额、</a:t>
            </a:r>
            <a:r>
              <a:rPr lang="zh-CN" altLang="en-US" sz="2000" dirty="0" smtClean="0">
                <a:latin typeface="华文黑体"/>
                <a:ea typeface="华文黑体"/>
              </a:rPr>
              <a:t>利润</a:t>
            </a:r>
            <a:r>
              <a:rPr lang="zh-CN" altLang="en-US" sz="2000" dirty="0">
                <a:latin typeface="华文黑体"/>
                <a:ea typeface="华文黑体"/>
              </a:rPr>
              <a:t>方面的公司目标以及影响这些目标的问题</a:t>
            </a:r>
            <a:r>
              <a:rPr lang="en-US" altLang="zh-CN" sz="2000" dirty="0">
                <a:latin typeface="华文黑体"/>
                <a:ea typeface="华文黑体"/>
              </a:rPr>
              <a:t>.</a:t>
            </a:r>
            <a:r>
              <a:rPr lang="zh-CN" altLang="en-US" sz="2000" dirty="0">
                <a:latin typeface="华文黑体"/>
                <a:ea typeface="华文黑体"/>
              </a:rPr>
              <a:t>目标应被称为企业在计划期间愿意实现的</a:t>
            </a:r>
            <a:r>
              <a:rPr lang="zh-CN" altLang="en-US" sz="2000" dirty="0" smtClean="0">
                <a:latin typeface="华文黑体"/>
                <a:ea typeface="华文黑体"/>
              </a:rPr>
              <a:t>目</a:t>
            </a:r>
            <a:r>
              <a:rPr lang="zh-Hant" altLang="en-US" sz="2000" dirty="0" smtClean="0">
                <a:latin typeface="华文黑体"/>
                <a:ea typeface="华文黑体"/>
              </a:rPr>
              <a:t>的</a:t>
            </a:r>
            <a:r>
              <a:rPr lang="en-US" altLang="zh-Hant" sz="2000" dirty="0">
                <a:latin typeface="华文黑体"/>
                <a:ea typeface="华文黑体"/>
              </a:rPr>
              <a:t>.</a:t>
            </a:r>
            <a:endParaRPr lang="en-US" altLang="zh-CN" sz="2000" dirty="0">
              <a:latin typeface="华文黑体"/>
              <a:ea typeface="华文黑体"/>
            </a:endParaRPr>
          </a:p>
        </p:txBody>
      </p:sp>
    </p:spTree>
    <p:extLst>
      <p:ext uri="{BB962C8B-B14F-4D97-AF65-F5344CB8AC3E}">
        <p14:creationId xmlns:p14="http://schemas.microsoft.com/office/powerpoint/2010/main" val="2120831471"/>
      </p:ext>
    </p:extLst>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p:cNvSpPr/>
          <p:nvPr/>
        </p:nvSpPr>
        <p:spPr>
          <a:xfrm>
            <a:off x="418703" y="33866"/>
            <a:ext cx="2646878" cy="584776"/>
          </a:xfrm>
          <a:prstGeom prst="rect">
            <a:avLst/>
          </a:prstGeom>
        </p:spPr>
        <p:txBody>
          <a:bodyPr wrap="none">
            <a:spAutoFit/>
          </a:bodyPr>
          <a:lstStyle/>
          <a:p>
            <a:r>
              <a:rPr lang="zh-CN" altLang="en-US" sz="3200" dirty="0" smtClean="0">
                <a:solidFill>
                  <a:srgbClr val="17695D"/>
                </a:solidFill>
                <a:latin typeface="华文黑体"/>
                <a:ea typeface="华文黑体"/>
              </a:rPr>
              <a:t>管理营销活动</a:t>
            </a:r>
            <a:endParaRPr lang="zh-CN" altLang="en-US" sz="3200" dirty="0">
              <a:solidFill>
                <a:srgbClr val="17695D"/>
              </a:solidFill>
              <a:latin typeface="华文黑体"/>
              <a:ea typeface="华文黑体"/>
            </a:endParaRPr>
          </a:p>
        </p:txBody>
      </p:sp>
      <p:grpSp>
        <p:nvGrpSpPr>
          <p:cNvPr id="3" name="组合 2"/>
          <p:cNvGrpSpPr/>
          <p:nvPr/>
        </p:nvGrpSpPr>
        <p:grpSpPr>
          <a:xfrm>
            <a:off x="-10885" y="144693"/>
            <a:ext cx="283029" cy="402896"/>
            <a:chOff x="-10886" y="525690"/>
            <a:chExt cx="283029" cy="402896"/>
          </a:xfrm>
        </p:grpSpPr>
        <p:pic>
          <p:nvPicPr>
            <p:cNvPr id="4" name="图片 3"/>
            <p:cNvPicPr>
              <a:picLocks noChangeAspect="1"/>
            </p:cNvPicPr>
            <p:nvPr/>
          </p:nvPicPr>
          <p:blipFill rotWithShape="1">
            <a:blip r:embed="rId3"/>
            <a:srcRect l="7026" t="47619" r="90287" b="37566"/>
            <a:stretch>
              <a:fillRect/>
            </a:stretch>
          </p:blipFill>
          <p:spPr>
            <a:xfrm>
              <a:off x="-10886" y="525690"/>
              <a:ext cx="283029" cy="402896"/>
            </a:xfrm>
            <a:prstGeom prst="rect">
              <a:avLst/>
            </a:prstGeom>
          </p:spPr>
        </p:pic>
        <p:sp>
          <p:nvSpPr>
            <p:cNvPr id="63" name="Freeform 5"/>
            <p:cNvSpPr/>
            <p:nvPr/>
          </p:nvSpPr>
          <p:spPr bwMode="auto">
            <a:xfrm>
              <a:off x="20276" y="637025"/>
              <a:ext cx="221544" cy="222748"/>
            </a:xfrm>
            <a:custGeom>
              <a:avLst/>
              <a:gdLst>
                <a:gd name="T0" fmla="*/ 348 w 407"/>
                <a:gd name="T1" fmla="*/ 0 h 407"/>
                <a:gd name="T2" fmla="*/ 407 w 407"/>
                <a:gd name="T3" fmla="*/ 0 h 407"/>
                <a:gd name="T4" fmla="*/ 407 w 407"/>
                <a:gd name="T5" fmla="*/ 407 h 407"/>
                <a:gd name="T6" fmla="*/ 0 w 407"/>
                <a:gd name="T7" fmla="*/ 407 h 407"/>
                <a:gd name="T8" fmla="*/ 0 w 407"/>
                <a:gd name="T9" fmla="*/ 354 h 407"/>
                <a:gd name="T10" fmla="*/ 307 w 407"/>
                <a:gd name="T11" fmla="*/ 354 h 407"/>
                <a:gd name="T12" fmla="*/ 1 w 407"/>
                <a:gd name="T13" fmla="*/ 47 h 407"/>
                <a:gd name="T14" fmla="*/ 43 w 407"/>
                <a:gd name="T15" fmla="*/ 5 h 407"/>
                <a:gd name="T16" fmla="*/ 348 w 407"/>
                <a:gd name="T17" fmla="*/ 310 h 407"/>
                <a:gd name="T18" fmla="*/ 348 w 407"/>
                <a:gd name="T19" fmla="*/ 0 h 4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07" h="407">
                  <a:moveTo>
                    <a:pt x="348" y="0"/>
                  </a:moveTo>
                  <a:lnTo>
                    <a:pt x="407" y="0"/>
                  </a:lnTo>
                  <a:lnTo>
                    <a:pt x="407" y="407"/>
                  </a:lnTo>
                  <a:lnTo>
                    <a:pt x="0" y="407"/>
                  </a:lnTo>
                  <a:lnTo>
                    <a:pt x="0" y="354"/>
                  </a:lnTo>
                  <a:lnTo>
                    <a:pt x="307" y="354"/>
                  </a:lnTo>
                  <a:lnTo>
                    <a:pt x="1" y="47"/>
                  </a:lnTo>
                  <a:lnTo>
                    <a:pt x="43" y="5"/>
                  </a:lnTo>
                  <a:lnTo>
                    <a:pt x="348" y="310"/>
                  </a:lnTo>
                  <a:lnTo>
                    <a:pt x="348" y="0"/>
                  </a:lnTo>
                  <a:close/>
                </a:path>
              </a:pathLst>
            </a:custGeom>
            <a:solidFill>
              <a:schemeClr val="bg1"/>
            </a:solidFill>
            <a:ln>
              <a:noFill/>
            </a:ln>
          </p:spPr>
          <p:txBody>
            <a:bodyPr vert="horz" wrap="square" lIns="67470" tIns="33735" rIns="67470" bIns="33735" numCol="1" anchor="t" anchorCtr="0" compatLnSpc="1"/>
            <a:lstStyle/>
            <a:p>
              <a:endParaRPr lang="zh-CN" altLang="en-US"/>
            </a:p>
          </p:txBody>
        </p:sp>
      </p:grpSp>
      <p:sp>
        <p:nvSpPr>
          <p:cNvPr id="5" name="文本框 4"/>
          <p:cNvSpPr txBox="1"/>
          <p:nvPr/>
        </p:nvSpPr>
        <p:spPr>
          <a:xfrm>
            <a:off x="440266" y="605798"/>
            <a:ext cx="8517468" cy="3847207"/>
          </a:xfrm>
          <a:prstGeom prst="rect">
            <a:avLst/>
          </a:prstGeom>
          <a:noFill/>
        </p:spPr>
        <p:txBody>
          <a:bodyPr wrap="square" rtlCol="0">
            <a:spAutoFit/>
          </a:bodyPr>
          <a:lstStyle/>
          <a:p>
            <a:r>
              <a:rPr lang="zh-CN" altLang="en-US" sz="2400" dirty="0" smtClean="0">
                <a:latin typeface="华文黑体"/>
                <a:ea typeface="华文黑体"/>
              </a:rPr>
              <a:t>二、市场营销企划</a:t>
            </a:r>
            <a:endParaRPr lang="zh-CN" altLang="en-US" sz="2400" dirty="0">
              <a:latin typeface="华文黑体"/>
              <a:ea typeface="华文黑体"/>
            </a:endParaRPr>
          </a:p>
          <a:p>
            <a:pPr indent="541338"/>
            <a:r>
              <a:rPr lang="zh-CN" altLang="en-US" sz="2000" dirty="0">
                <a:latin typeface="华文黑体"/>
                <a:ea typeface="华文黑体"/>
              </a:rPr>
              <a:t>每一类业务、</a:t>
            </a:r>
            <a:r>
              <a:rPr lang="zh-CN" altLang="en-US" sz="2000" dirty="0" smtClean="0">
                <a:latin typeface="华文黑体"/>
                <a:ea typeface="华文黑体"/>
              </a:rPr>
              <a:t>产品或品牌都需要一个详细</a:t>
            </a:r>
            <a:r>
              <a:rPr lang="zh-CN" altLang="en-US" sz="2000" dirty="0">
                <a:latin typeface="华文黑体"/>
                <a:ea typeface="华文黑体"/>
              </a:rPr>
              <a:t>的营销计划</a:t>
            </a:r>
            <a:r>
              <a:rPr lang="en-US" altLang="zh-CN" sz="2000" dirty="0">
                <a:latin typeface="华文黑体"/>
                <a:ea typeface="华文黑体"/>
              </a:rPr>
              <a:t>,</a:t>
            </a:r>
            <a:r>
              <a:rPr lang="zh-CN" altLang="en-US" sz="2000" dirty="0">
                <a:latin typeface="华文黑体"/>
                <a:ea typeface="华文黑体"/>
              </a:rPr>
              <a:t>一般包括以下几个部分</a:t>
            </a:r>
            <a:r>
              <a:rPr lang="en-US" altLang="zh-CN" sz="2000" dirty="0">
                <a:latin typeface="华文黑体"/>
                <a:ea typeface="华文黑体"/>
              </a:rPr>
              <a:t>:</a:t>
            </a:r>
            <a:r>
              <a:rPr lang="zh-CN" altLang="en-US" sz="2000" dirty="0">
                <a:latin typeface="华文黑体"/>
                <a:ea typeface="华文黑体"/>
              </a:rPr>
              <a:t>计划实施概要、当前市场状况、威胁和机遇</a:t>
            </a:r>
            <a:r>
              <a:rPr lang="zh-CN" altLang="en-US" sz="2000" dirty="0" smtClean="0">
                <a:latin typeface="华文黑体"/>
                <a:ea typeface="华文黑体"/>
              </a:rPr>
              <a:t>分析</a:t>
            </a:r>
            <a:r>
              <a:rPr lang="zh-CN" altLang="en-US" sz="2000" dirty="0">
                <a:latin typeface="华文黑体"/>
                <a:ea typeface="华文黑体"/>
              </a:rPr>
              <a:t>、目标和问题、营销策略、行动计划以及预算和控制</a:t>
            </a:r>
            <a:r>
              <a:rPr lang="en-US" altLang="zh-CN" sz="2000" dirty="0" smtClean="0">
                <a:latin typeface="华文黑体"/>
                <a:ea typeface="华文黑体"/>
              </a:rPr>
              <a:t>.</a:t>
            </a:r>
          </a:p>
          <a:p>
            <a:pPr indent="627063"/>
            <a:endParaRPr lang="en-US" altLang="zh-CN" sz="2000" dirty="0" smtClean="0">
              <a:latin typeface="华文黑体"/>
              <a:ea typeface="华文黑体"/>
            </a:endParaRPr>
          </a:p>
          <a:p>
            <a:pPr indent="541338"/>
            <a:r>
              <a:rPr lang="en-US" altLang="zh-CN" sz="2000" dirty="0">
                <a:latin typeface="华文黑体"/>
                <a:ea typeface="华文黑体"/>
              </a:rPr>
              <a:t>(</a:t>
            </a:r>
            <a:r>
              <a:rPr lang="zh-CN" altLang="en-US" sz="2000" dirty="0">
                <a:latin typeface="华文黑体"/>
                <a:ea typeface="华文黑体"/>
              </a:rPr>
              <a:t>五</a:t>
            </a:r>
            <a:r>
              <a:rPr lang="en-US" altLang="zh-CN" sz="2000" dirty="0">
                <a:latin typeface="华文黑体"/>
                <a:ea typeface="华文黑体"/>
              </a:rPr>
              <a:t>)</a:t>
            </a:r>
            <a:r>
              <a:rPr lang="zh-CN" altLang="en-US" sz="2000" dirty="0">
                <a:latin typeface="华文黑体"/>
                <a:ea typeface="华文黑体"/>
              </a:rPr>
              <a:t>营销策略</a:t>
            </a:r>
          </a:p>
          <a:p>
            <a:pPr indent="541338"/>
            <a:r>
              <a:rPr lang="zh-CN" altLang="en-US" sz="2000" dirty="0">
                <a:latin typeface="华文黑体"/>
                <a:ea typeface="华文黑体"/>
              </a:rPr>
              <a:t>营销策略提供用于实现计划目标的广泛营销方法</a:t>
            </a:r>
            <a:r>
              <a:rPr lang="en-US" altLang="zh-CN" sz="2000" dirty="0">
                <a:latin typeface="华文黑体"/>
                <a:ea typeface="华文黑体"/>
              </a:rPr>
              <a:t>,</a:t>
            </a:r>
            <a:r>
              <a:rPr lang="zh-CN" altLang="en-US" sz="2000" dirty="0">
                <a:latin typeface="华文黑体"/>
                <a:ea typeface="华文黑体"/>
              </a:rPr>
              <a:t>它是指业务单位借以实现其</a:t>
            </a:r>
            <a:r>
              <a:rPr lang="zh-CN" altLang="en-US" sz="2000" dirty="0" smtClean="0">
                <a:latin typeface="华文黑体"/>
                <a:ea typeface="华文黑体"/>
              </a:rPr>
              <a:t>市场营销</a:t>
            </a:r>
            <a:r>
              <a:rPr lang="zh-CN" altLang="en-US" sz="2000" dirty="0">
                <a:latin typeface="华文黑体"/>
                <a:ea typeface="华文黑体"/>
              </a:rPr>
              <a:t>目标的营销逻辑</a:t>
            </a:r>
            <a:r>
              <a:rPr lang="en-US" altLang="zh-CN" sz="2000" dirty="0">
                <a:latin typeface="华文黑体"/>
                <a:ea typeface="华文黑体"/>
              </a:rPr>
              <a:t>,</a:t>
            </a:r>
            <a:r>
              <a:rPr lang="zh-CN" altLang="en-US" sz="2000" dirty="0">
                <a:latin typeface="华文黑体"/>
                <a:ea typeface="华文黑体"/>
              </a:rPr>
              <a:t>具体包括目标市场战略、定位战略、营销组合战略及营销费用水平战略</a:t>
            </a:r>
            <a:r>
              <a:rPr lang="en-US" altLang="zh-CN" sz="2000" dirty="0" smtClean="0">
                <a:latin typeface="华文黑体"/>
                <a:ea typeface="华文黑体"/>
              </a:rPr>
              <a:t>.</a:t>
            </a:r>
            <a:r>
              <a:rPr lang="zh-CN" altLang="en-US" sz="2000" dirty="0" smtClean="0">
                <a:latin typeface="华文黑体"/>
                <a:ea typeface="华文黑体"/>
              </a:rPr>
              <a:t>营销策略应强调企业以哪些细分</a:t>
            </a:r>
            <a:r>
              <a:rPr lang="zh-CN" altLang="en-US" sz="2000" dirty="0">
                <a:latin typeface="华文黑体"/>
                <a:ea typeface="华文黑体"/>
              </a:rPr>
              <a:t>市场为目标市场</a:t>
            </a:r>
            <a:r>
              <a:rPr lang="en-US" altLang="zh-CN" sz="2000" dirty="0">
                <a:latin typeface="华文黑体"/>
                <a:ea typeface="华文黑体"/>
              </a:rPr>
              <a:t>.</a:t>
            </a:r>
            <a:r>
              <a:rPr lang="zh-CN" altLang="en-US" sz="2000" dirty="0">
                <a:latin typeface="华文黑体"/>
                <a:ea typeface="华文黑体"/>
              </a:rPr>
              <a:t>这些细分市场在需要和欲望以及对</a:t>
            </a:r>
            <a:r>
              <a:rPr lang="zh-CN" altLang="en-US" sz="2000" dirty="0" smtClean="0">
                <a:latin typeface="华文黑体"/>
                <a:ea typeface="华文黑体"/>
              </a:rPr>
              <a:t>市场营销</a:t>
            </a:r>
            <a:r>
              <a:rPr lang="zh-CN" altLang="en-US" sz="2000" dirty="0">
                <a:latin typeface="华文黑体"/>
                <a:ea typeface="华文黑体"/>
              </a:rPr>
              <a:t>的反应和盈利能力方面各不相同</a:t>
            </a:r>
            <a:r>
              <a:rPr lang="en-US" altLang="zh-CN" sz="2000" dirty="0">
                <a:latin typeface="华文黑体"/>
                <a:ea typeface="华文黑体"/>
              </a:rPr>
              <a:t>.</a:t>
            </a:r>
            <a:r>
              <a:rPr lang="zh-CN" altLang="en-US" sz="2000" dirty="0">
                <a:latin typeface="华文黑体"/>
                <a:ea typeface="华文黑体"/>
              </a:rPr>
              <a:t>企业应从竞争的角度把精力投入最合适的细分</a:t>
            </a:r>
            <a:r>
              <a:rPr lang="zh-CN" altLang="en-US" sz="2000" dirty="0" smtClean="0">
                <a:latin typeface="华文黑体"/>
                <a:ea typeface="华文黑体"/>
              </a:rPr>
              <a:t>市场中</a:t>
            </a:r>
            <a:r>
              <a:rPr lang="en-US" altLang="zh-CN" sz="2000" dirty="0">
                <a:latin typeface="华文黑体"/>
                <a:ea typeface="华文黑体"/>
              </a:rPr>
              <a:t>,</a:t>
            </a:r>
            <a:r>
              <a:rPr lang="zh-CN" altLang="en-US" sz="2000" dirty="0">
                <a:latin typeface="华文黑体"/>
                <a:ea typeface="华文黑体"/>
              </a:rPr>
              <a:t>然后为每一个目标市场制订营销战略</a:t>
            </a:r>
            <a:r>
              <a:rPr lang="en-US" altLang="zh-CN" sz="2000" dirty="0">
                <a:latin typeface="华文黑体"/>
                <a:ea typeface="华文黑体"/>
              </a:rPr>
              <a:t>.</a:t>
            </a:r>
          </a:p>
        </p:txBody>
      </p:sp>
    </p:spTree>
    <p:extLst>
      <p:ext uri="{BB962C8B-B14F-4D97-AF65-F5344CB8AC3E}">
        <p14:creationId xmlns:p14="http://schemas.microsoft.com/office/powerpoint/2010/main" val="2460641738"/>
      </p:ext>
    </p:extLst>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p:cNvSpPr/>
          <p:nvPr/>
        </p:nvSpPr>
        <p:spPr>
          <a:xfrm>
            <a:off x="418703" y="33866"/>
            <a:ext cx="2646878" cy="584776"/>
          </a:xfrm>
          <a:prstGeom prst="rect">
            <a:avLst/>
          </a:prstGeom>
        </p:spPr>
        <p:txBody>
          <a:bodyPr wrap="none">
            <a:spAutoFit/>
          </a:bodyPr>
          <a:lstStyle/>
          <a:p>
            <a:r>
              <a:rPr lang="zh-CN" altLang="en-US" sz="3200" dirty="0" smtClean="0">
                <a:solidFill>
                  <a:srgbClr val="17695D"/>
                </a:solidFill>
                <a:latin typeface="华文黑体"/>
                <a:ea typeface="华文黑体"/>
              </a:rPr>
              <a:t>管理营销活动</a:t>
            </a:r>
            <a:endParaRPr lang="zh-CN" altLang="en-US" sz="3200" dirty="0">
              <a:solidFill>
                <a:srgbClr val="17695D"/>
              </a:solidFill>
              <a:latin typeface="华文黑体"/>
              <a:ea typeface="华文黑体"/>
            </a:endParaRPr>
          </a:p>
        </p:txBody>
      </p:sp>
      <p:grpSp>
        <p:nvGrpSpPr>
          <p:cNvPr id="3" name="组合 2"/>
          <p:cNvGrpSpPr/>
          <p:nvPr/>
        </p:nvGrpSpPr>
        <p:grpSpPr>
          <a:xfrm>
            <a:off x="-10885" y="144693"/>
            <a:ext cx="283029" cy="402896"/>
            <a:chOff x="-10886" y="525690"/>
            <a:chExt cx="283029" cy="402896"/>
          </a:xfrm>
        </p:grpSpPr>
        <p:pic>
          <p:nvPicPr>
            <p:cNvPr id="4" name="图片 3"/>
            <p:cNvPicPr>
              <a:picLocks noChangeAspect="1"/>
            </p:cNvPicPr>
            <p:nvPr/>
          </p:nvPicPr>
          <p:blipFill rotWithShape="1">
            <a:blip r:embed="rId3"/>
            <a:srcRect l="7026" t="47619" r="90287" b="37566"/>
            <a:stretch>
              <a:fillRect/>
            </a:stretch>
          </p:blipFill>
          <p:spPr>
            <a:xfrm>
              <a:off x="-10886" y="525690"/>
              <a:ext cx="283029" cy="402896"/>
            </a:xfrm>
            <a:prstGeom prst="rect">
              <a:avLst/>
            </a:prstGeom>
          </p:spPr>
        </p:pic>
        <p:sp>
          <p:nvSpPr>
            <p:cNvPr id="63" name="Freeform 5"/>
            <p:cNvSpPr/>
            <p:nvPr/>
          </p:nvSpPr>
          <p:spPr bwMode="auto">
            <a:xfrm>
              <a:off x="20276" y="637025"/>
              <a:ext cx="221544" cy="222748"/>
            </a:xfrm>
            <a:custGeom>
              <a:avLst/>
              <a:gdLst>
                <a:gd name="T0" fmla="*/ 348 w 407"/>
                <a:gd name="T1" fmla="*/ 0 h 407"/>
                <a:gd name="T2" fmla="*/ 407 w 407"/>
                <a:gd name="T3" fmla="*/ 0 h 407"/>
                <a:gd name="T4" fmla="*/ 407 w 407"/>
                <a:gd name="T5" fmla="*/ 407 h 407"/>
                <a:gd name="T6" fmla="*/ 0 w 407"/>
                <a:gd name="T7" fmla="*/ 407 h 407"/>
                <a:gd name="T8" fmla="*/ 0 w 407"/>
                <a:gd name="T9" fmla="*/ 354 h 407"/>
                <a:gd name="T10" fmla="*/ 307 w 407"/>
                <a:gd name="T11" fmla="*/ 354 h 407"/>
                <a:gd name="T12" fmla="*/ 1 w 407"/>
                <a:gd name="T13" fmla="*/ 47 h 407"/>
                <a:gd name="T14" fmla="*/ 43 w 407"/>
                <a:gd name="T15" fmla="*/ 5 h 407"/>
                <a:gd name="T16" fmla="*/ 348 w 407"/>
                <a:gd name="T17" fmla="*/ 310 h 407"/>
                <a:gd name="T18" fmla="*/ 348 w 407"/>
                <a:gd name="T19" fmla="*/ 0 h 4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07" h="407">
                  <a:moveTo>
                    <a:pt x="348" y="0"/>
                  </a:moveTo>
                  <a:lnTo>
                    <a:pt x="407" y="0"/>
                  </a:lnTo>
                  <a:lnTo>
                    <a:pt x="407" y="407"/>
                  </a:lnTo>
                  <a:lnTo>
                    <a:pt x="0" y="407"/>
                  </a:lnTo>
                  <a:lnTo>
                    <a:pt x="0" y="354"/>
                  </a:lnTo>
                  <a:lnTo>
                    <a:pt x="307" y="354"/>
                  </a:lnTo>
                  <a:lnTo>
                    <a:pt x="1" y="47"/>
                  </a:lnTo>
                  <a:lnTo>
                    <a:pt x="43" y="5"/>
                  </a:lnTo>
                  <a:lnTo>
                    <a:pt x="348" y="310"/>
                  </a:lnTo>
                  <a:lnTo>
                    <a:pt x="348" y="0"/>
                  </a:lnTo>
                  <a:close/>
                </a:path>
              </a:pathLst>
            </a:custGeom>
            <a:solidFill>
              <a:schemeClr val="bg1"/>
            </a:solidFill>
            <a:ln>
              <a:noFill/>
            </a:ln>
          </p:spPr>
          <p:txBody>
            <a:bodyPr vert="horz" wrap="square" lIns="67470" tIns="33735" rIns="67470" bIns="33735" numCol="1" anchor="t" anchorCtr="0" compatLnSpc="1"/>
            <a:lstStyle/>
            <a:p>
              <a:endParaRPr lang="zh-CN" altLang="en-US"/>
            </a:p>
          </p:txBody>
        </p:sp>
      </p:grpSp>
      <p:sp>
        <p:nvSpPr>
          <p:cNvPr id="5" name="文本框 4"/>
          <p:cNvSpPr txBox="1"/>
          <p:nvPr/>
        </p:nvSpPr>
        <p:spPr>
          <a:xfrm>
            <a:off x="440266" y="605798"/>
            <a:ext cx="8517468" cy="4462760"/>
          </a:xfrm>
          <a:prstGeom prst="rect">
            <a:avLst/>
          </a:prstGeom>
          <a:noFill/>
        </p:spPr>
        <p:txBody>
          <a:bodyPr wrap="square" rtlCol="0">
            <a:spAutoFit/>
          </a:bodyPr>
          <a:lstStyle/>
          <a:p>
            <a:r>
              <a:rPr lang="zh-CN" altLang="en-US" sz="2400" dirty="0" smtClean="0">
                <a:latin typeface="华文黑体"/>
                <a:ea typeface="华文黑体"/>
              </a:rPr>
              <a:t>二、市场营销企划</a:t>
            </a:r>
            <a:endParaRPr lang="zh-CN" altLang="en-US" sz="2400" dirty="0">
              <a:latin typeface="华文黑体"/>
              <a:ea typeface="华文黑体"/>
            </a:endParaRPr>
          </a:p>
          <a:p>
            <a:pPr indent="541338"/>
            <a:r>
              <a:rPr lang="zh-CN" altLang="en-US" sz="2000" dirty="0">
                <a:latin typeface="华文黑体"/>
                <a:ea typeface="华文黑体"/>
              </a:rPr>
              <a:t>每一类业务、</a:t>
            </a:r>
            <a:r>
              <a:rPr lang="zh-CN" altLang="en-US" sz="2000" dirty="0" smtClean="0">
                <a:latin typeface="华文黑体"/>
                <a:ea typeface="华文黑体"/>
              </a:rPr>
              <a:t>产品或品牌都需要一个详细</a:t>
            </a:r>
            <a:r>
              <a:rPr lang="zh-CN" altLang="en-US" sz="2000" dirty="0">
                <a:latin typeface="华文黑体"/>
                <a:ea typeface="华文黑体"/>
              </a:rPr>
              <a:t>的营销计划</a:t>
            </a:r>
            <a:r>
              <a:rPr lang="en-US" altLang="zh-CN" sz="2000" dirty="0">
                <a:latin typeface="华文黑体"/>
                <a:ea typeface="华文黑体"/>
              </a:rPr>
              <a:t>,</a:t>
            </a:r>
            <a:r>
              <a:rPr lang="zh-CN" altLang="en-US" sz="2000" dirty="0">
                <a:latin typeface="华文黑体"/>
                <a:ea typeface="华文黑体"/>
              </a:rPr>
              <a:t>一般包括以下几个部分</a:t>
            </a:r>
            <a:r>
              <a:rPr lang="en-US" altLang="zh-CN" sz="2000" dirty="0">
                <a:latin typeface="华文黑体"/>
                <a:ea typeface="华文黑体"/>
              </a:rPr>
              <a:t>:</a:t>
            </a:r>
            <a:r>
              <a:rPr lang="zh-CN" altLang="en-US" sz="2000" dirty="0">
                <a:latin typeface="华文黑体"/>
                <a:ea typeface="华文黑体"/>
              </a:rPr>
              <a:t>计划实施概要、当前市场状况、威胁和机遇</a:t>
            </a:r>
            <a:r>
              <a:rPr lang="zh-CN" altLang="en-US" sz="2000" dirty="0" smtClean="0">
                <a:latin typeface="华文黑体"/>
                <a:ea typeface="华文黑体"/>
              </a:rPr>
              <a:t>分析</a:t>
            </a:r>
            <a:r>
              <a:rPr lang="zh-CN" altLang="en-US" sz="2000" dirty="0">
                <a:latin typeface="华文黑体"/>
                <a:ea typeface="华文黑体"/>
              </a:rPr>
              <a:t>、目标和问题、营销策略、行动计划以及预算和控制</a:t>
            </a:r>
            <a:r>
              <a:rPr lang="en-US" altLang="zh-CN" sz="2000" dirty="0" smtClean="0">
                <a:latin typeface="华文黑体"/>
                <a:ea typeface="华文黑体"/>
              </a:rPr>
              <a:t>.</a:t>
            </a:r>
          </a:p>
          <a:p>
            <a:pPr indent="627063"/>
            <a:endParaRPr lang="en-US" altLang="zh-CN" sz="2000" dirty="0" smtClean="0">
              <a:latin typeface="华文黑体"/>
              <a:ea typeface="华文黑体"/>
            </a:endParaRPr>
          </a:p>
          <a:p>
            <a:pPr indent="541338"/>
            <a:r>
              <a:rPr lang="en-US" altLang="zh-CN" sz="2000" dirty="0">
                <a:latin typeface="华文黑体"/>
                <a:ea typeface="华文黑体"/>
              </a:rPr>
              <a:t>(</a:t>
            </a:r>
            <a:r>
              <a:rPr lang="zh-CN" altLang="en-US" sz="2000" dirty="0">
                <a:latin typeface="华文黑体"/>
                <a:ea typeface="华文黑体"/>
              </a:rPr>
              <a:t>六</a:t>
            </a:r>
            <a:r>
              <a:rPr lang="en-US" altLang="zh-CN" sz="2000" dirty="0">
                <a:latin typeface="华文黑体"/>
                <a:ea typeface="华文黑体"/>
              </a:rPr>
              <a:t>)</a:t>
            </a:r>
            <a:r>
              <a:rPr lang="zh-CN" altLang="en-US" sz="2000" dirty="0">
                <a:latin typeface="华文黑体"/>
                <a:ea typeface="华文黑体"/>
              </a:rPr>
              <a:t>行动计划</a:t>
            </a:r>
          </a:p>
          <a:p>
            <a:pPr indent="541338"/>
            <a:r>
              <a:rPr lang="zh-CN" altLang="en-US" sz="2000" dirty="0">
                <a:latin typeface="华文黑体"/>
                <a:ea typeface="华文黑体"/>
              </a:rPr>
              <a:t>行动计划确定做什么</a:t>
            </a:r>
            <a:r>
              <a:rPr lang="en-US" altLang="zh-CN" sz="2000" dirty="0">
                <a:latin typeface="华文黑体"/>
                <a:ea typeface="华文黑体"/>
              </a:rPr>
              <a:t>,</a:t>
            </a:r>
            <a:r>
              <a:rPr lang="zh-CN" altLang="en-US" sz="2000" dirty="0">
                <a:latin typeface="华文黑体"/>
                <a:ea typeface="华文黑体"/>
              </a:rPr>
              <a:t>谁来做</a:t>
            </a:r>
            <a:r>
              <a:rPr lang="en-US" altLang="zh-CN" sz="2000" dirty="0">
                <a:latin typeface="华文黑体"/>
                <a:ea typeface="华文黑体"/>
              </a:rPr>
              <a:t>,</a:t>
            </a:r>
            <a:r>
              <a:rPr lang="zh-CN" altLang="en-US" sz="2000" dirty="0">
                <a:latin typeface="华文黑体"/>
                <a:ea typeface="华文黑体"/>
              </a:rPr>
              <a:t>什么时候做</a:t>
            </a:r>
            <a:r>
              <a:rPr lang="en-US" altLang="zh-CN" sz="2000" dirty="0">
                <a:latin typeface="华文黑体"/>
                <a:ea typeface="华文黑体"/>
              </a:rPr>
              <a:t>,</a:t>
            </a:r>
            <a:r>
              <a:rPr lang="zh-CN" altLang="en-US" sz="2000" dirty="0">
                <a:latin typeface="华文黑体"/>
                <a:ea typeface="华文黑体"/>
              </a:rPr>
              <a:t>以及成本是多少</a:t>
            </a:r>
            <a:r>
              <a:rPr lang="en-US" altLang="zh-CN" sz="2000" dirty="0" smtClean="0">
                <a:latin typeface="华文黑体"/>
                <a:ea typeface="华文黑体"/>
              </a:rPr>
              <a:t>.</a:t>
            </a:r>
          </a:p>
          <a:p>
            <a:pPr indent="541338"/>
            <a:endParaRPr lang="en-US" altLang="zh-TW" sz="2000" dirty="0" smtClean="0">
              <a:latin typeface="华文黑体"/>
              <a:ea typeface="华文黑体"/>
            </a:endParaRPr>
          </a:p>
          <a:p>
            <a:pPr indent="541338"/>
            <a:r>
              <a:rPr lang="en-US" altLang="zh-TW" sz="2000" dirty="0" smtClean="0">
                <a:latin typeface="华文黑体"/>
                <a:ea typeface="华文黑体"/>
              </a:rPr>
              <a:t>(</a:t>
            </a:r>
            <a:r>
              <a:rPr lang="zh-TW" altLang="en-US" sz="2000" dirty="0">
                <a:latin typeface="华文黑体"/>
                <a:ea typeface="华文黑体"/>
              </a:rPr>
              <a:t>七</a:t>
            </a:r>
            <a:r>
              <a:rPr lang="en-US" altLang="zh-TW" sz="2000" dirty="0">
                <a:latin typeface="华文黑体"/>
                <a:ea typeface="华文黑体"/>
              </a:rPr>
              <a:t>)</a:t>
            </a:r>
            <a:r>
              <a:rPr lang="zh-TW" altLang="en-US" sz="2000" dirty="0">
                <a:latin typeface="华文黑体"/>
                <a:ea typeface="华文黑体"/>
              </a:rPr>
              <a:t>预算</a:t>
            </a:r>
          </a:p>
          <a:p>
            <a:pPr indent="541338"/>
            <a:r>
              <a:rPr lang="zh-TW" altLang="en-US" sz="2000" dirty="0">
                <a:latin typeface="华文黑体"/>
                <a:ea typeface="华文黑体"/>
              </a:rPr>
              <a:t>预算指根据计划预测财务支出、利润或亏损</a:t>
            </a:r>
            <a:r>
              <a:rPr lang="en-US" altLang="zh-TW" sz="2000" dirty="0">
                <a:latin typeface="华文黑体"/>
                <a:ea typeface="华文黑体"/>
              </a:rPr>
              <a:t>.</a:t>
            </a:r>
            <a:r>
              <a:rPr lang="zh-TW" altLang="en-US" sz="2000" dirty="0">
                <a:latin typeface="华文黑体"/>
                <a:ea typeface="华文黑体"/>
              </a:rPr>
              <a:t>行动计划使经理人员能够制订可</a:t>
            </a:r>
            <a:r>
              <a:rPr lang="zh-TW" altLang="en-US" sz="2000" dirty="0" smtClean="0">
                <a:latin typeface="华文黑体"/>
                <a:ea typeface="华文黑体"/>
              </a:rPr>
              <a:t>行的营销预算</a:t>
            </a:r>
            <a:r>
              <a:rPr lang="en-US" altLang="zh-TW" sz="2000" dirty="0">
                <a:latin typeface="华文黑体"/>
                <a:ea typeface="华文黑体"/>
              </a:rPr>
              <a:t>,</a:t>
            </a:r>
            <a:r>
              <a:rPr lang="zh-TW" altLang="en-US" sz="2000" dirty="0">
                <a:latin typeface="华文黑体"/>
                <a:ea typeface="华文黑体"/>
              </a:rPr>
              <a:t>它实际上是一个计划盈亏报表</a:t>
            </a:r>
            <a:r>
              <a:rPr lang="en-US" altLang="zh-TW" sz="2000" dirty="0" smtClean="0">
                <a:latin typeface="华文黑体"/>
                <a:ea typeface="华文黑体"/>
              </a:rPr>
              <a:t>.</a:t>
            </a:r>
          </a:p>
          <a:p>
            <a:pPr indent="541338"/>
            <a:endParaRPr lang="en-US" altLang="zh-TW" sz="2000" dirty="0" smtClean="0">
              <a:latin typeface="华文黑体"/>
              <a:ea typeface="华文黑体"/>
            </a:endParaRPr>
          </a:p>
          <a:p>
            <a:pPr indent="541338"/>
            <a:r>
              <a:rPr lang="en-US" altLang="zh-TW" sz="2000" dirty="0" smtClean="0">
                <a:latin typeface="华文黑体"/>
                <a:ea typeface="华文黑体"/>
              </a:rPr>
              <a:t>(</a:t>
            </a:r>
            <a:r>
              <a:rPr lang="zh-TW" altLang="en-US" sz="2000" dirty="0">
                <a:latin typeface="华文黑体"/>
                <a:ea typeface="华文黑体"/>
              </a:rPr>
              <a:t>八</a:t>
            </a:r>
            <a:r>
              <a:rPr lang="en-US" altLang="zh-TW" sz="2000" dirty="0">
                <a:latin typeface="华文黑体"/>
                <a:ea typeface="华文黑体"/>
              </a:rPr>
              <a:t>)</a:t>
            </a:r>
            <a:r>
              <a:rPr lang="zh-TW" altLang="en-US" sz="2000" dirty="0">
                <a:latin typeface="华文黑体"/>
                <a:ea typeface="华文黑体"/>
              </a:rPr>
              <a:t>控制</a:t>
            </a:r>
          </a:p>
          <a:p>
            <a:pPr indent="541338"/>
            <a:r>
              <a:rPr lang="zh-TW" altLang="en-US" sz="2000" dirty="0">
                <a:latin typeface="华文黑体"/>
                <a:ea typeface="华文黑体"/>
              </a:rPr>
              <a:t>计划的最后一个部分是控制</a:t>
            </a:r>
            <a:r>
              <a:rPr lang="en-US" altLang="zh-TW" sz="2000" dirty="0">
                <a:latin typeface="华文黑体"/>
                <a:ea typeface="华文黑体"/>
              </a:rPr>
              <a:t>,</a:t>
            </a:r>
            <a:r>
              <a:rPr lang="zh-TW" altLang="en-US" sz="2000" dirty="0">
                <a:latin typeface="华文黑体"/>
                <a:ea typeface="华文黑体"/>
              </a:rPr>
              <a:t>控制指出如何监控计划进展</a:t>
            </a:r>
            <a:r>
              <a:rPr lang="en-US" altLang="zh-TW" sz="2000" dirty="0">
                <a:latin typeface="华文黑体"/>
                <a:ea typeface="华文黑体"/>
              </a:rPr>
              <a:t>.</a:t>
            </a:r>
            <a:endParaRPr lang="en-US" altLang="zh-CN" sz="2000" dirty="0">
              <a:latin typeface="华文黑体"/>
              <a:ea typeface="华文黑体"/>
            </a:endParaRPr>
          </a:p>
        </p:txBody>
      </p:sp>
    </p:spTree>
    <p:extLst>
      <p:ext uri="{BB962C8B-B14F-4D97-AF65-F5344CB8AC3E}">
        <p14:creationId xmlns:p14="http://schemas.microsoft.com/office/powerpoint/2010/main" val="1174809635"/>
      </p:ext>
    </p:extLst>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p:cNvSpPr/>
          <p:nvPr/>
        </p:nvSpPr>
        <p:spPr>
          <a:xfrm>
            <a:off x="418703" y="33866"/>
            <a:ext cx="2646878" cy="584776"/>
          </a:xfrm>
          <a:prstGeom prst="rect">
            <a:avLst/>
          </a:prstGeom>
        </p:spPr>
        <p:txBody>
          <a:bodyPr wrap="none">
            <a:spAutoFit/>
          </a:bodyPr>
          <a:lstStyle/>
          <a:p>
            <a:r>
              <a:rPr lang="zh-CN" altLang="en-US" sz="3200" dirty="0" smtClean="0">
                <a:solidFill>
                  <a:srgbClr val="17695D"/>
                </a:solidFill>
                <a:latin typeface="华文黑体"/>
                <a:ea typeface="华文黑体"/>
              </a:rPr>
              <a:t>管理营销活动</a:t>
            </a:r>
            <a:endParaRPr lang="zh-CN" altLang="en-US" sz="3200" dirty="0">
              <a:solidFill>
                <a:srgbClr val="17695D"/>
              </a:solidFill>
              <a:latin typeface="华文黑体"/>
              <a:ea typeface="华文黑体"/>
            </a:endParaRPr>
          </a:p>
        </p:txBody>
      </p:sp>
      <p:grpSp>
        <p:nvGrpSpPr>
          <p:cNvPr id="3" name="组合 2"/>
          <p:cNvGrpSpPr/>
          <p:nvPr/>
        </p:nvGrpSpPr>
        <p:grpSpPr>
          <a:xfrm>
            <a:off x="-10885" y="144693"/>
            <a:ext cx="283029" cy="402896"/>
            <a:chOff x="-10886" y="525690"/>
            <a:chExt cx="283029" cy="402896"/>
          </a:xfrm>
        </p:grpSpPr>
        <p:pic>
          <p:nvPicPr>
            <p:cNvPr id="4" name="图片 3"/>
            <p:cNvPicPr>
              <a:picLocks noChangeAspect="1"/>
            </p:cNvPicPr>
            <p:nvPr/>
          </p:nvPicPr>
          <p:blipFill rotWithShape="1">
            <a:blip r:embed="rId3"/>
            <a:srcRect l="7026" t="47619" r="90287" b="37566"/>
            <a:stretch>
              <a:fillRect/>
            </a:stretch>
          </p:blipFill>
          <p:spPr>
            <a:xfrm>
              <a:off x="-10886" y="525690"/>
              <a:ext cx="283029" cy="402896"/>
            </a:xfrm>
            <a:prstGeom prst="rect">
              <a:avLst/>
            </a:prstGeom>
          </p:spPr>
        </p:pic>
        <p:sp>
          <p:nvSpPr>
            <p:cNvPr id="63" name="Freeform 5"/>
            <p:cNvSpPr/>
            <p:nvPr/>
          </p:nvSpPr>
          <p:spPr bwMode="auto">
            <a:xfrm>
              <a:off x="20276" y="637025"/>
              <a:ext cx="221544" cy="222748"/>
            </a:xfrm>
            <a:custGeom>
              <a:avLst/>
              <a:gdLst>
                <a:gd name="T0" fmla="*/ 348 w 407"/>
                <a:gd name="T1" fmla="*/ 0 h 407"/>
                <a:gd name="T2" fmla="*/ 407 w 407"/>
                <a:gd name="T3" fmla="*/ 0 h 407"/>
                <a:gd name="T4" fmla="*/ 407 w 407"/>
                <a:gd name="T5" fmla="*/ 407 h 407"/>
                <a:gd name="T6" fmla="*/ 0 w 407"/>
                <a:gd name="T7" fmla="*/ 407 h 407"/>
                <a:gd name="T8" fmla="*/ 0 w 407"/>
                <a:gd name="T9" fmla="*/ 354 h 407"/>
                <a:gd name="T10" fmla="*/ 307 w 407"/>
                <a:gd name="T11" fmla="*/ 354 h 407"/>
                <a:gd name="T12" fmla="*/ 1 w 407"/>
                <a:gd name="T13" fmla="*/ 47 h 407"/>
                <a:gd name="T14" fmla="*/ 43 w 407"/>
                <a:gd name="T15" fmla="*/ 5 h 407"/>
                <a:gd name="T16" fmla="*/ 348 w 407"/>
                <a:gd name="T17" fmla="*/ 310 h 407"/>
                <a:gd name="T18" fmla="*/ 348 w 407"/>
                <a:gd name="T19" fmla="*/ 0 h 4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07" h="407">
                  <a:moveTo>
                    <a:pt x="348" y="0"/>
                  </a:moveTo>
                  <a:lnTo>
                    <a:pt x="407" y="0"/>
                  </a:lnTo>
                  <a:lnTo>
                    <a:pt x="407" y="407"/>
                  </a:lnTo>
                  <a:lnTo>
                    <a:pt x="0" y="407"/>
                  </a:lnTo>
                  <a:lnTo>
                    <a:pt x="0" y="354"/>
                  </a:lnTo>
                  <a:lnTo>
                    <a:pt x="307" y="354"/>
                  </a:lnTo>
                  <a:lnTo>
                    <a:pt x="1" y="47"/>
                  </a:lnTo>
                  <a:lnTo>
                    <a:pt x="43" y="5"/>
                  </a:lnTo>
                  <a:lnTo>
                    <a:pt x="348" y="310"/>
                  </a:lnTo>
                  <a:lnTo>
                    <a:pt x="348" y="0"/>
                  </a:lnTo>
                  <a:close/>
                </a:path>
              </a:pathLst>
            </a:custGeom>
            <a:solidFill>
              <a:schemeClr val="bg1"/>
            </a:solidFill>
            <a:ln>
              <a:noFill/>
            </a:ln>
          </p:spPr>
          <p:txBody>
            <a:bodyPr vert="horz" wrap="square" lIns="67470" tIns="33735" rIns="67470" bIns="33735" numCol="1" anchor="t" anchorCtr="0" compatLnSpc="1"/>
            <a:lstStyle/>
            <a:p>
              <a:endParaRPr lang="zh-CN" altLang="en-US"/>
            </a:p>
          </p:txBody>
        </p:sp>
      </p:grpSp>
      <p:sp>
        <p:nvSpPr>
          <p:cNvPr id="5" name="文本框 4"/>
          <p:cNvSpPr txBox="1"/>
          <p:nvPr/>
        </p:nvSpPr>
        <p:spPr>
          <a:xfrm>
            <a:off x="440266" y="605798"/>
            <a:ext cx="8517468" cy="4616649"/>
          </a:xfrm>
          <a:prstGeom prst="rect">
            <a:avLst/>
          </a:prstGeom>
          <a:noFill/>
        </p:spPr>
        <p:txBody>
          <a:bodyPr wrap="square" rtlCol="0">
            <a:spAutoFit/>
          </a:bodyPr>
          <a:lstStyle/>
          <a:p>
            <a:r>
              <a:rPr lang="zh-CN" altLang="en-US" sz="2400" dirty="0">
                <a:latin typeface="黑体"/>
                <a:ea typeface="黑体"/>
              </a:rPr>
              <a:t>三、</a:t>
            </a:r>
            <a:r>
              <a:rPr lang="zh-CN" altLang="en-US" sz="2400" dirty="0" smtClean="0">
                <a:latin typeface="黑体"/>
                <a:ea typeface="黑体"/>
              </a:rPr>
              <a:t>市场营销实施</a:t>
            </a:r>
            <a:endParaRPr lang="en-US" altLang="zh-CN" sz="2400" dirty="0" smtClean="0">
              <a:latin typeface="黑体"/>
              <a:ea typeface="黑体"/>
            </a:endParaRPr>
          </a:p>
          <a:p>
            <a:pPr indent="541338"/>
            <a:r>
              <a:rPr lang="zh-CN" altLang="en-US" sz="1800" dirty="0">
                <a:latin typeface="华文黑体"/>
                <a:ea typeface="华文黑体"/>
              </a:rPr>
              <a:t>计划好战略只是市场营销成功的开始</a:t>
            </a:r>
            <a:r>
              <a:rPr lang="en-US" altLang="zh-CN" sz="1800" dirty="0">
                <a:latin typeface="华文黑体"/>
                <a:ea typeface="华文黑体"/>
              </a:rPr>
              <a:t>.</a:t>
            </a:r>
            <a:r>
              <a:rPr lang="zh-CN" altLang="en-US" sz="1800" dirty="0">
                <a:latin typeface="华文黑体"/>
                <a:ea typeface="华文黑体"/>
              </a:rPr>
              <a:t>优秀的营销战略如果得不到正确的实施</a:t>
            </a:r>
            <a:r>
              <a:rPr lang="en-US" altLang="zh-CN" sz="1800" dirty="0">
                <a:latin typeface="华文黑体"/>
                <a:ea typeface="华文黑体"/>
              </a:rPr>
              <a:t>,</a:t>
            </a:r>
            <a:r>
              <a:rPr lang="zh-CN" altLang="en-US" sz="1800" dirty="0" smtClean="0">
                <a:latin typeface="华文黑体"/>
                <a:ea typeface="华文黑体"/>
              </a:rPr>
              <a:t>就无法起</a:t>
            </a:r>
            <a:r>
              <a:rPr lang="zh-CN" altLang="en-US" sz="1800" dirty="0">
                <a:latin typeface="华文黑体"/>
                <a:ea typeface="华文黑体"/>
              </a:rPr>
              <a:t>到作用</a:t>
            </a:r>
            <a:r>
              <a:rPr lang="en-US" altLang="zh-CN" sz="1800" dirty="0">
                <a:latin typeface="华文黑体"/>
                <a:ea typeface="华文黑体"/>
              </a:rPr>
              <a:t>.</a:t>
            </a:r>
            <a:r>
              <a:rPr lang="zh-CN" altLang="en-US" sz="1800" dirty="0">
                <a:latin typeface="华文黑体"/>
                <a:ea typeface="华文黑体"/>
              </a:rPr>
              <a:t>市场营销实施是指为实现战略营销目标而把营销计划转变为营销行动</a:t>
            </a:r>
            <a:r>
              <a:rPr lang="zh-CN" altLang="en-US" sz="1800" dirty="0" smtClean="0">
                <a:latin typeface="华文黑体"/>
                <a:ea typeface="华文黑体"/>
              </a:rPr>
              <a:t>的过程</a:t>
            </a:r>
            <a:r>
              <a:rPr lang="en-US" altLang="zh-CN" sz="1800" dirty="0">
                <a:latin typeface="华文黑体"/>
                <a:ea typeface="华文黑体"/>
              </a:rPr>
              <a:t>.</a:t>
            </a:r>
            <a:endParaRPr lang="en-US" altLang="zh-CN" sz="1800" dirty="0" smtClean="0">
              <a:latin typeface="华文黑体"/>
              <a:ea typeface="华文黑体"/>
            </a:endParaRPr>
          </a:p>
          <a:p>
            <a:pPr indent="541338"/>
            <a:r>
              <a:rPr lang="zh-CN" altLang="en-US" sz="1800" dirty="0">
                <a:latin typeface="华文黑体"/>
                <a:ea typeface="华文黑体"/>
              </a:rPr>
              <a:t>成</a:t>
            </a:r>
            <a:r>
              <a:rPr lang="zh-CN" altLang="en-US" sz="1800" dirty="0" smtClean="0">
                <a:latin typeface="华文黑体"/>
                <a:ea typeface="华文黑体"/>
              </a:rPr>
              <a:t>功的</a:t>
            </a:r>
            <a:r>
              <a:rPr lang="zh-CN" altLang="en-US" sz="1800" dirty="0">
                <a:latin typeface="华文黑体"/>
                <a:ea typeface="华文黑体"/>
              </a:rPr>
              <a:t>市场营销是五大要素的有效组合</a:t>
            </a:r>
            <a:r>
              <a:rPr lang="en-US" altLang="zh-CN" sz="1800" dirty="0">
                <a:latin typeface="华文黑体"/>
                <a:ea typeface="华文黑体"/>
              </a:rPr>
              <a:t>.</a:t>
            </a:r>
          </a:p>
          <a:p>
            <a:pPr indent="541338"/>
            <a:r>
              <a:rPr lang="en-US" altLang="zh-CN" sz="1800" dirty="0">
                <a:latin typeface="华文黑体"/>
                <a:ea typeface="华文黑体"/>
              </a:rPr>
              <a:t>(</a:t>
            </a:r>
            <a:r>
              <a:rPr lang="zh-CN" altLang="en-US" sz="1800" dirty="0">
                <a:latin typeface="华文黑体"/>
                <a:ea typeface="华文黑体"/>
              </a:rPr>
              <a:t>１</a:t>
            </a:r>
            <a:r>
              <a:rPr lang="en-US" altLang="zh-CN" sz="1800" dirty="0">
                <a:latin typeface="华文黑体"/>
                <a:ea typeface="华文黑体"/>
              </a:rPr>
              <a:t>)</a:t>
            </a:r>
            <a:r>
              <a:rPr lang="zh-CN" altLang="en-US" sz="1800" dirty="0">
                <a:latin typeface="华文黑体"/>
                <a:ea typeface="华文黑体"/>
              </a:rPr>
              <a:t>成功的实施需要一个详细的、把所有的人和活动聚集到一起的行动方案</a:t>
            </a:r>
            <a:r>
              <a:rPr lang="en-US" altLang="zh-CN" sz="1800" dirty="0">
                <a:latin typeface="华文黑体"/>
                <a:ea typeface="华文黑体"/>
              </a:rPr>
              <a:t>.</a:t>
            </a:r>
          </a:p>
          <a:p>
            <a:pPr indent="541338"/>
            <a:r>
              <a:rPr lang="en-US" altLang="zh-CN" sz="1800" dirty="0">
                <a:latin typeface="华文黑体"/>
                <a:ea typeface="华文黑体"/>
              </a:rPr>
              <a:t>(</a:t>
            </a:r>
            <a:r>
              <a:rPr lang="zh-CN" altLang="en-US" sz="1800" dirty="0">
                <a:latin typeface="华文黑体"/>
                <a:ea typeface="华文黑体"/>
              </a:rPr>
              <a:t>２</a:t>
            </a:r>
            <a:r>
              <a:rPr lang="en-US" altLang="zh-CN" sz="1800" dirty="0">
                <a:latin typeface="华文黑体"/>
                <a:ea typeface="华文黑体"/>
              </a:rPr>
              <a:t>)</a:t>
            </a:r>
            <a:r>
              <a:rPr lang="zh-CN" altLang="en-US" sz="1800" dirty="0">
                <a:latin typeface="华文黑体"/>
                <a:ea typeface="华文黑体"/>
              </a:rPr>
              <a:t>企业的正式组织结构在执行市场营销战略中发挥着巨大作用</a:t>
            </a:r>
            <a:r>
              <a:rPr lang="en-US" altLang="zh-CN" sz="1800" dirty="0">
                <a:latin typeface="华文黑体"/>
                <a:ea typeface="华文黑体"/>
              </a:rPr>
              <a:t>.</a:t>
            </a:r>
            <a:r>
              <a:rPr lang="zh-CN" altLang="en-US" sz="1800" dirty="0">
                <a:latin typeface="华文黑体"/>
                <a:ea typeface="华文黑体"/>
              </a:rPr>
              <a:t>一项</a:t>
            </a:r>
            <a:r>
              <a:rPr lang="zh-CN" altLang="en-US" sz="1800" dirty="0" smtClean="0">
                <a:latin typeface="华文黑体"/>
                <a:ea typeface="华文黑体"/>
              </a:rPr>
              <a:t>重要的研究发现</a:t>
            </a:r>
            <a:r>
              <a:rPr lang="en-US" altLang="zh-CN" sz="1800" dirty="0">
                <a:latin typeface="华文黑体"/>
                <a:ea typeface="华文黑体"/>
              </a:rPr>
              <a:t>,</a:t>
            </a:r>
            <a:r>
              <a:rPr lang="zh-CN" altLang="en-US" sz="1800" dirty="0">
                <a:latin typeface="华文黑体"/>
                <a:ea typeface="华文黑体"/>
              </a:rPr>
              <a:t>成功的企业喜欢采用简单、灵活的结构</a:t>
            </a:r>
            <a:r>
              <a:rPr lang="en-US" altLang="zh-CN" sz="1800" dirty="0">
                <a:latin typeface="华文黑体"/>
                <a:ea typeface="华文黑体"/>
              </a:rPr>
              <a:t>,</a:t>
            </a:r>
            <a:r>
              <a:rPr lang="zh-CN" altLang="en-US" sz="1800" dirty="0">
                <a:latin typeface="华文黑体"/>
                <a:ea typeface="华文黑体"/>
              </a:rPr>
              <a:t>使它们能够迅速地适应不断变化的条件</a:t>
            </a:r>
            <a:r>
              <a:rPr lang="en-US" altLang="zh-CN" sz="1800" dirty="0">
                <a:latin typeface="华文黑体"/>
                <a:ea typeface="华文黑体"/>
              </a:rPr>
              <a:t>.</a:t>
            </a:r>
          </a:p>
          <a:p>
            <a:pPr indent="541338"/>
            <a:r>
              <a:rPr lang="en-US" altLang="zh-CN" sz="1800" dirty="0">
                <a:latin typeface="华文黑体"/>
                <a:ea typeface="华文黑体"/>
              </a:rPr>
              <a:t>(</a:t>
            </a:r>
            <a:r>
              <a:rPr lang="zh-CN" altLang="en-US" sz="1800" dirty="0">
                <a:latin typeface="华文黑体"/>
                <a:ea typeface="华文黑体"/>
              </a:rPr>
              <a:t>３</a:t>
            </a:r>
            <a:r>
              <a:rPr lang="en-US" altLang="zh-CN" sz="1800" dirty="0">
                <a:latin typeface="华文黑体"/>
                <a:ea typeface="华文黑体"/>
              </a:rPr>
              <a:t>)</a:t>
            </a:r>
            <a:r>
              <a:rPr lang="zh-CN" altLang="en-US" sz="1800" dirty="0">
                <a:latin typeface="华文黑体"/>
                <a:ea typeface="华文黑体"/>
              </a:rPr>
              <a:t>企业的决策和奖励制度</a:t>
            </a:r>
            <a:r>
              <a:rPr lang="en-US" altLang="zh-CN" sz="1800" dirty="0">
                <a:latin typeface="华文黑体"/>
                <a:ea typeface="华文黑体"/>
              </a:rPr>
              <a:t>,</a:t>
            </a:r>
            <a:r>
              <a:rPr lang="zh-CN" altLang="en-US" sz="1800" dirty="0">
                <a:latin typeface="华文黑体"/>
                <a:ea typeface="华文黑体"/>
              </a:rPr>
              <a:t>即指导计划、预算、补偿等其他活动的操作程序</a:t>
            </a:r>
            <a:r>
              <a:rPr lang="en-US" altLang="zh-CN" sz="1800" dirty="0">
                <a:latin typeface="华文黑体"/>
                <a:ea typeface="华文黑体"/>
              </a:rPr>
              <a:t>,</a:t>
            </a:r>
            <a:r>
              <a:rPr lang="zh-CN" altLang="en-US" sz="1800" dirty="0">
                <a:latin typeface="华文黑体"/>
                <a:ea typeface="华文黑体"/>
              </a:rPr>
              <a:t>也影响</a:t>
            </a:r>
            <a:r>
              <a:rPr lang="zh-CN" altLang="en-US" sz="1800" dirty="0" smtClean="0">
                <a:latin typeface="华文黑体"/>
                <a:ea typeface="华文黑体"/>
              </a:rPr>
              <a:t>着市场营销</a:t>
            </a:r>
            <a:r>
              <a:rPr lang="zh-CN" altLang="en-US" sz="1800" dirty="0">
                <a:latin typeface="华文黑体"/>
                <a:ea typeface="华文黑体"/>
              </a:rPr>
              <a:t>的实施</a:t>
            </a:r>
            <a:r>
              <a:rPr lang="en-US" altLang="zh-CN" sz="1800" dirty="0">
                <a:latin typeface="华文黑体"/>
                <a:ea typeface="华文黑体"/>
              </a:rPr>
              <a:t>.</a:t>
            </a:r>
            <a:r>
              <a:rPr lang="zh-CN" altLang="en-US" sz="1800" dirty="0">
                <a:latin typeface="华文黑体"/>
                <a:ea typeface="华文黑体"/>
              </a:rPr>
              <a:t>例如</a:t>
            </a:r>
            <a:r>
              <a:rPr lang="en-US" altLang="zh-CN" sz="1800" dirty="0">
                <a:latin typeface="华文黑体"/>
                <a:ea typeface="华文黑体"/>
              </a:rPr>
              <a:t>,</a:t>
            </a:r>
            <a:r>
              <a:rPr lang="zh-CN" altLang="en-US" sz="1800" dirty="0">
                <a:latin typeface="华文黑体"/>
                <a:ea typeface="华文黑体"/>
              </a:rPr>
              <a:t>如果企业以短期利润成果奖励经理</a:t>
            </a:r>
            <a:r>
              <a:rPr lang="en-US" altLang="zh-CN" sz="1800" dirty="0">
                <a:latin typeface="华文黑体"/>
                <a:ea typeface="华文黑体"/>
              </a:rPr>
              <a:t>,</a:t>
            </a:r>
            <a:r>
              <a:rPr lang="zh-CN" altLang="en-US" sz="1800" dirty="0">
                <a:latin typeface="华文黑体"/>
                <a:ea typeface="华文黑体"/>
              </a:rPr>
              <a:t>他们就不会有积极</a:t>
            </a:r>
            <a:r>
              <a:rPr lang="zh-CN" altLang="en-US" sz="1800" dirty="0" smtClean="0">
                <a:latin typeface="华文黑体"/>
                <a:ea typeface="华文黑体"/>
              </a:rPr>
              <a:t>性去实现长期</a:t>
            </a:r>
            <a:r>
              <a:rPr lang="zh-CN" altLang="en-US" sz="1800" dirty="0">
                <a:latin typeface="华文黑体"/>
                <a:ea typeface="华文黑体"/>
              </a:rPr>
              <a:t>市场建设目标</a:t>
            </a:r>
            <a:r>
              <a:rPr lang="en-US" altLang="zh-CN" sz="1800" dirty="0">
                <a:latin typeface="华文黑体"/>
                <a:ea typeface="华文黑体"/>
              </a:rPr>
              <a:t>.</a:t>
            </a:r>
          </a:p>
          <a:p>
            <a:pPr indent="541338"/>
            <a:r>
              <a:rPr lang="en-US" altLang="zh-CN" sz="1800" dirty="0">
                <a:latin typeface="华文黑体"/>
                <a:ea typeface="华文黑体"/>
              </a:rPr>
              <a:t>(</a:t>
            </a:r>
            <a:r>
              <a:rPr lang="zh-CN" altLang="en-US" sz="1800" dirty="0">
                <a:latin typeface="华文黑体"/>
                <a:ea typeface="华文黑体"/>
              </a:rPr>
              <a:t>４</a:t>
            </a:r>
            <a:r>
              <a:rPr lang="en-US" altLang="zh-CN" sz="1800" dirty="0">
                <a:latin typeface="华文黑体"/>
                <a:ea typeface="华文黑体"/>
              </a:rPr>
              <a:t>)</a:t>
            </a:r>
            <a:r>
              <a:rPr lang="zh-CN" altLang="en-US" sz="1800" dirty="0">
                <a:latin typeface="华文黑体"/>
                <a:ea typeface="华文黑体"/>
              </a:rPr>
              <a:t>有效的实施还需要仔细制订人力资源计划</a:t>
            </a:r>
            <a:r>
              <a:rPr lang="en-US" altLang="zh-CN" sz="1800" dirty="0">
                <a:latin typeface="华文黑体"/>
                <a:ea typeface="华文黑体"/>
              </a:rPr>
              <a:t>.</a:t>
            </a:r>
            <a:r>
              <a:rPr lang="zh-CN" altLang="en-US" sz="1800" dirty="0">
                <a:latin typeface="华文黑体"/>
                <a:ea typeface="华文黑体"/>
              </a:rPr>
              <a:t>在企业的各个层次</a:t>
            </a:r>
            <a:r>
              <a:rPr lang="en-US" altLang="zh-CN" sz="1800" dirty="0">
                <a:latin typeface="华文黑体"/>
                <a:ea typeface="华文黑体"/>
              </a:rPr>
              <a:t>,</a:t>
            </a:r>
            <a:r>
              <a:rPr lang="zh-CN" altLang="en-US" sz="1800" dirty="0">
                <a:latin typeface="华文黑体"/>
                <a:ea typeface="华文黑体"/>
              </a:rPr>
              <a:t>都必须配备</a:t>
            </a:r>
            <a:r>
              <a:rPr lang="zh-CN" altLang="en-US" sz="1800" dirty="0" smtClean="0">
                <a:latin typeface="华文黑体"/>
                <a:ea typeface="华文黑体"/>
              </a:rPr>
              <a:t>具有所需</a:t>
            </a:r>
            <a:r>
              <a:rPr lang="zh-CN" altLang="en-US" sz="1800" dirty="0">
                <a:latin typeface="华文黑体"/>
                <a:ea typeface="华文黑体"/>
              </a:rPr>
              <a:t>技能、动力和个人魅力的人员</a:t>
            </a:r>
            <a:r>
              <a:rPr lang="en-US" altLang="zh-CN" sz="1800" dirty="0">
                <a:latin typeface="华文黑体"/>
                <a:ea typeface="华文黑体"/>
              </a:rPr>
              <a:t>.</a:t>
            </a:r>
          </a:p>
          <a:p>
            <a:pPr indent="541338"/>
            <a:r>
              <a:rPr lang="en-US" altLang="zh-CN" sz="1800" dirty="0">
                <a:latin typeface="华文黑体"/>
                <a:ea typeface="华文黑体"/>
              </a:rPr>
              <a:t>(</a:t>
            </a:r>
            <a:r>
              <a:rPr lang="zh-CN" altLang="en-US" sz="1800" dirty="0">
                <a:latin typeface="华文黑体"/>
                <a:ea typeface="华文黑体"/>
              </a:rPr>
              <a:t>５</a:t>
            </a:r>
            <a:r>
              <a:rPr lang="en-US" altLang="zh-CN" sz="1800" dirty="0">
                <a:latin typeface="华文黑体"/>
                <a:ea typeface="华文黑体"/>
              </a:rPr>
              <a:t>)</a:t>
            </a:r>
            <a:r>
              <a:rPr lang="zh-CN" altLang="en-US" sz="1800" dirty="0">
                <a:latin typeface="华文黑体"/>
                <a:ea typeface="华文黑体"/>
              </a:rPr>
              <a:t>要想实施取得成功</a:t>
            </a:r>
            <a:r>
              <a:rPr lang="en-US" altLang="zh-CN" sz="1800" dirty="0">
                <a:latin typeface="华文黑体"/>
                <a:ea typeface="华文黑体"/>
              </a:rPr>
              <a:t>,</a:t>
            </a:r>
            <a:r>
              <a:rPr lang="zh-CN" altLang="en-US" sz="1800" dirty="0">
                <a:latin typeface="华文黑体"/>
                <a:ea typeface="华文黑体"/>
              </a:rPr>
              <a:t>企业的营销战略还必须和企业文化相适合</a:t>
            </a:r>
            <a:r>
              <a:rPr lang="en-US" altLang="zh-CN" sz="1800" dirty="0">
                <a:latin typeface="华文黑体"/>
                <a:ea typeface="华文黑体"/>
              </a:rPr>
              <a:t>.</a:t>
            </a:r>
            <a:r>
              <a:rPr lang="zh-CN" altLang="en-US" sz="1800" dirty="0" smtClean="0">
                <a:latin typeface="华文黑体"/>
                <a:ea typeface="华文黑体"/>
              </a:rPr>
              <a:t>企业文化是指企业人员共</a:t>
            </a:r>
            <a:r>
              <a:rPr lang="zh-CN" altLang="en-US" sz="1800" dirty="0">
                <a:latin typeface="华文黑体"/>
                <a:ea typeface="华文黑体"/>
              </a:rPr>
              <a:t>享的价值和信仰体系</a:t>
            </a:r>
            <a:r>
              <a:rPr lang="en-US" altLang="zh-CN" sz="1800" dirty="0">
                <a:latin typeface="华文黑体"/>
                <a:ea typeface="华文黑体"/>
              </a:rPr>
              <a:t>,</a:t>
            </a:r>
            <a:r>
              <a:rPr lang="zh-CN" altLang="en-US" sz="1800" dirty="0">
                <a:latin typeface="华文黑体"/>
                <a:ea typeface="华文黑体"/>
              </a:rPr>
              <a:t>也即企业的集体特性和意义</a:t>
            </a:r>
            <a:r>
              <a:rPr lang="en-US" altLang="zh-CN" sz="1800" dirty="0">
                <a:latin typeface="华文黑体"/>
                <a:ea typeface="华文黑体"/>
              </a:rPr>
              <a:t>.</a:t>
            </a:r>
          </a:p>
        </p:txBody>
      </p:sp>
    </p:spTree>
    <p:extLst>
      <p:ext uri="{BB962C8B-B14F-4D97-AF65-F5344CB8AC3E}">
        <p14:creationId xmlns:p14="http://schemas.microsoft.com/office/powerpoint/2010/main" val="408758863"/>
      </p:ext>
    </p:extLst>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p:cNvSpPr/>
          <p:nvPr/>
        </p:nvSpPr>
        <p:spPr>
          <a:xfrm>
            <a:off x="418703" y="33866"/>
            <a:ext cx="2646878" cy="584776"/>
          </a:xfrm>
          <a:prstGeom prst="rect">
            <a:avLst/>
          </a:prstGeom>
        </p:spPr>
        <p:txBody>
          <a:bodyPr wrap="none">
            <a:spAutoFit/>
          </a:bodyPr>
          <a:lstStyle/>
          <a:p>
            <a:r>
              <a:rPr lang="zh-CN" altLang="en-US" sz="3200" dirty="0" smtClean="0">
                <a:solidFill>
                  <a:srgbClr val="17695D"/>
                </a:solidFill>
                <a:latin typeface="华文黑体"/>
                <a:ea typeface="华文黑体"/>
              </a:rPr>
              <a:t>管理营销活动</a:t>
            </a:r>
            <a:endParaRPr lang="zh-CN" altLang="en-US" sz="3200" dirty="0">
              <a:solidFill>
                <a:srgbClr val="17695D"/>
              </a:solidFill>
              <a:latin typeface="华文黑体"/>
              <a:ea typeface="华文黑体"/>
            </a:endParaRPr>
          </a:p>
        </p:txBody>
      </p:sp>
      <p:grpSp>
        <p:nvGrpSpPr>
          <p:cNvPr id="3" name="组合 2"/>
          <p:cNvGrpSpPr/>
          <p:nvPr/>
        </p:nvGrpSpPr>
        <p:grpSpPr>
          <a:xfrm>
            <a:off x="-10885" y="144693"/>
            <a:ext cx="283029" cy="402896"/>
            <a:chOff x="-10886" y="525690"/>
            <a:chExt cx="283029" cy="402896"/>
          </a:xfrm>
        </p:grpSpPr>
        <p:pic>
          <p:nvPicPr>
            <p:cNvPr id="4" name="图片 3"/>
            <p:cNvPicPr>
              <a:picLocks noChangeAspect="1"/>
            </p:cNvPicPr>
            <p:nvPr/>
          </p:nvPicPr>
          <p:blipFill rotWithShape="1">
            <a:blip r:embed="rId3"/>
            <a:srcRect l="7026" t="47619" r="90287" b="37566"/>
            <a:stretch>
              <a:fillRect/>
            </a:stretch>
          </p:blipFill>
          <p:spPr>
            <a:xfrm>
              <a:off x="-10886" y="525690"/>
              <a:ext cx="283029" cy="402896"/>
            </a:xfrm>
            <a:prstGeom prst="rect">
              <a:avLst/>
            </a:prstGeom>
          </p:spPr>
        </p:pic>
        <p:sp>
          <p:nvSpPr>
            <p:cNvPr id="63" name="Freeform 5"/>
            <p:cNvSpPr/>
            <p:nvPr/>
          </p:nvSpPr>
          <p:spPr bwMode="auto">
            <a:xfrm>
              <a:off x="20276" y="637025"/>
              <a:ext cx="221544" cy="222748"/>
            </a:xfrm>
            <a:custGeom>
              <a:avLst/>
              <a:gdLst>
                <a:gd name="T0" fmla="*/ 348 w 407"/>
                <a:gd name="T1" fmla="*/ 0 h 407"/>
                <a:gd name="T2" fmla="*/ 407 w 407"/>
                <a:gd name="T3" fmla="*/ 0 h 407"/>
                <a:gd name="T4" fmla="*/ 407 w 407"/>
                <a:gd name="T5" fmla="*/ 407 h 407"/>
                <a:gd name="T6" fmla="*/ 0 w 407"/>
                <a:gd name="T7" fmla="*/ 407 h 407"/>
                <a:gd name="T8" fmla="*/ 0 w 407"/>
                <a:gd name="T9" fmla="*/ 354 h 407"/>
                <a:gd name="T10" fmla="*/ 307 w 407"/>
                <a:gd name="T11" fmla="*/ 354 h 407"/>
                <a:gd name="T12" fmla="*/ 1 w 407"/>
                <a:gd name="T13" fmla="*/ 47 h 407"/>
                <a:gd name="T14" fmla="*/ 43 w 407"/>
                <a:gd name="T15" fmla="*/ 5 h 407"/>
                <a:gd name="T16" fmla="*/ 348 w 407"/>
                <a:gd name="T17" fmla="*/ 310 h 407"/>
                <a:gd name="T18" fmla="*/ 348 w 407"/>
                <a:gd name="T19" fmla="*/ 0 h 4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07" h="407">
                  <a:moveTo>
                    <a:pt x="348" y="0"/>
                  </a:moveTo>
                  <a:lnTo>
                    <a:pt x="407" y="0"/>
                  </a:lnTo>
                  <a:lnTo>
                    <a:pt x="407" y="407"/>
                  </a:lnTo>
                  <a:lnTo>
                    <a:pt x="0" y="407"/>
                  </a:lnTo>
                  <a:lnTo>
                    <a:pt x="0" y="354"/>
                  </a:lnTo>
                  <a:lnTo>
                    <a:pt x="307" y="354"/>
                  </a:lnTo>
                  <a:lnTo>
                    <a:pt x="1" y="47"/>
                  </a:lnTo>
                  <a:lnTo>
                    <a:pt x="43" y="5"/>
                  </a:lnTo>
                  <a:lnTo>
                    <a:pt x="348" y="310"/>
                  </a:lnTo>
                  <a:lnTo>
                    <a:pt x="348" y="0"/>
                  </a:lnTo>
                  <a:close/>
                </a:path>
              </a:pathLst>
            </a:custGeom>
            <a:solidFill>
              <a:schemeClr val="bg1"/>
            </a:solidFill>
            <a:ln>
              <a:noFill/>
            </a:ln>
          </p:spPr>
          <p:txBody>
            <a:bodyPr vert="horz" wrap="square" lIns="67470" tIns="33735" rIns="67470" bIns="33735" numCol="1" anchor="t" anchorCtr="0" compatLnSpc="1"/>
            <a:lstStyle/>
            <a:p>
              <a:endParaRPr lang="zh-CN" altLang="en-US"/>
            </a:p>
          </p:txBody>
        </p:sp>
      </p:grpSp>
      <p:sp>
        <p:nvSpPr>
          <p:cNvPr id="5" name="文本框 4"/>
          <p:cNvSpPr txBox="1"/>
          <p:nvPr/>
        </p:nvSpPr>
        <p:spPr>
          <a:xfrm>
            <a:off x="440266" y="605798"/>
            <a:ext cx="8517468" cy="4339650"/>
          </a:xfrm>
          <a:prstGeom prst="rect">
            <a:avLst/>
          </a:prstGeom>
          <a:noFill/>
        </p:spPr>
        <p:txBody>
          <a:bodyPr wrap="square" rtlCol="0">
            <a:spAutoFit/>
          </a:bodyPr>
          <a:lstStyle/>
          <a:p>
            <a:r>
              <a:rPr lang="zh-CN" altLang="en-US" sz="2400" dirty="0">
                <a:latin typeface="华文黑体"/>
                <a:ea typeface="华文黑体"/>
              </a:rPr>
              <a:t>四、营销部门</a:t>
            </a:r>
            <a:r>
              <a:rPr lang="zh-CN" altLang="en-US" sz="2400" dirty="0" smtClean="0">
                <a:latin typeface="华文黑体"/>
                <a:ea typeface="华文黑体"/>
              </a:rPr>
              <a:t>的组织</a:t>
            </a:r>
            <a:endParaRPr lang="en-US" altLang="zh-CN" sz="2400" dirty="0" smtClean="0">
              <a:latin typeface="华文黑体"/>
              <a:ea typeface="华文黑体"/>
            </a:endParaRPr>
          </a:p>
          <a:p>
            <a:pPr indent="541338"/>
            <a:r>
              <a:rPr lang="zh-CN" altLang="en-US" sz="1800" dirty="0">
                <a:latin typeface="华文黑体"/>
                <a:ea typeface="华文黑体"/>
              </a:rPr>
              <a:t>企业必须设计一个市场营销部门来实施营销战略和计划</a:t>
            </a:r>
            <a:r>
              <a:rPr lang="en-US" altLang="zh-CN" sz="1800" dirty="0">
                <a:latin typeface="华文黑体"/>
                <a:ea typeface="华文黑体"/>
              </a:rPr>
              <a:t>.</a:t>
            </a:r>
            <a:r>
              <a:rPr lang="zh-CN" altLang="en-US" sz="1800" dirty="0">
                <a:latin typeface="华文黑体"/>
                <a:ea typeface="华文黑体"/>
              </a:rPr>
              <a:t>如果企业规模非常小</a:t>
            </a:r>
            <a:r>
              <a:rPr lang="en-US" altLang="zh-CN" sz="1800" dirty="0">
                <a:latin typeface="华文黑体"/>
                <a:ea typeface="华文黑体"/>
              </a:rPr>
              <a:t>,</a:t>
            </a:r>
            <a:r>
              <a:rPr lang="zh-CN" altLang="en-US" sz="1800" dirty="0" smtClean="0">
                <a:latin typeface="华文黑体"/>
                <a:ea typeface="华文黑体"/>
              </a:rPr>
              <a:t>或许只要一个人就可以</a:t>
            </a:r>
            <a:r>
              <a:rPr lang="zh-CN" altLang="en-US" sz="1800" dirty="0">
                <a:latin typeface="华文黑体"/>
                <a:ea typeface="华文黑体"/>
              </a:rPr>
              <a:t>干完所有市场营销工作</a:t>
            </a:r>
            <a:r>
              <a:rPr lang="en-US" altLang="zh-CN" sz="1800" dirty="0">
                <a:latin typeface="华文黑体"/>
                <a:ea typeface="华文黑体"/>
              </a:rPr>
              <a:t>;</a:t>
            </a:r>
            <a:r>
              <a:rPr lang="zh-CN" altLang="en-US" sz="1800" dirty="0">
                <a:latin typeface="华文黑体"/>
                <a:ea typeface="华文黑体"/>
              </a:rPr>
              <a:t>当企业扩张时</a:t>
            </a:r>
            <a:r>
              <a:rPr lang="en-US" altLang="zh-CN" sz="1800" dirty="0">
                <a:latin typeface="华文黑体"/>
                <a:ea typeface="华文黑体"/>
              </a:rPr>
              <a:t>,</a:t>
            </a:r>
            <a:r>
              <a:rPr lang="zh-CN" altLang="en-US" sz="1800" dirty="0" smtClean="0">
                <a:latin typeface="华文黑体"/>
                <a:ea typeface="华文黑体"/>
              </a:rPr>
              <a:t>就需要设立营销部门来策划和实施</a:t>
            </a:r>
            <a:r>
              <a:rPr lang="zh-CN" altLang="en-US" sz="1800" dirty="0">
                <a:latin typeface="华文黑体"/>
                <a:ea typeface="华文黑体"/>
              </a:rPr>
              <a:t>市场营销活动</a:t>
            </a:r>
            <a:r>
              <a:rPr lang="en-US" altLang="zh-CN" sz="1800" dirty="0" smtClean="0">
                <a:latin typeface="华文黑体"/>
                <a:ea typeface="华文黑体"/>
              </a:rPr>
              <a:t>.</a:t>
            </a:r>
          </a:p>
          <a:p>
            <a:pPr indent="541338"/>
            <a:r>
              <a:rPr lang="zh-CN" altLang="en-US" sz="1800" dirty="0">
                <a:latin typeface="华文黑体"/>
                <a:ea typeface="华文黑体"/>
              </a:rPr>
              <a:t>现代营销部门主要可以用以下几种方式来组织</a:t>
            </a:r>
            <a:r>
              <a:rPr lang="en-US" altLang="zh-CN" sz="1800" dirty="0">
                <a:latin typeface="华文黑体"/>
                <a:ea typeface="华文黑体"/>
              </a:rPr>
              <a:t>.</a:t>
            </a:r>
          </a:p>
          <a:p>
            <a:pPr indent="541338"/>
            <a:r>
              <a:rPr lang="en-US" altLang="zh-CN" sz="1800" dirty="0">
                <a:latin typeface="华文黑体"/>
                <a:ea typeface="华文黑体"/>
              </a:rPr>
              <a:t>(</a:t>
            </a:r>
            <a:r>
              <a:rPr lang="zh-CN" altLang="en-US" sz="1800" dirty="0">
                <a:latin typeface="华文黑体"/>
                <a:ea typeface="华文黑体"/>
              </a:rPr>
              <a:t>１</a:t>
            </a:r>
            <a:r>
              <a:rPr lang="en-US" altLang="zh-CN" sz="1800" dirty="0">
                <a:latin typeface="华文黑体"/>
                <a:ea typeface="华文黑体"/>
              </a:rPr>
              <a:t>)</a:t>
            </a:r>
            <a:r>
              <a:rPr lang="zh-CN" altLang="en-US" sz="1800" dirty="0">
                <a:latin typeface="华文黑体"/>
                <a:ea typeface="华文黑体"/>
              </a:rPr>
              <a:t>职能组织</a:t>
            </a:r>
            <a:r>
              <a:rPr lang="en-US" altLang="zh-CN" sz="1800" dirty="0">
                <a:latin typeface="华文黑体"/>
                <a:ea typeface="华文黑体"/>
              </a:rPr>
              <a:t>:</a:t>
            </a:r>
            <a:r>
              <a:rPr lang="zh-CN" altLang="en-US" sz="1800" dirty="0">
                <a:latin typeface="华文黑体"/>
                <a:ea typeface="华文黑体"/>
              </a:rPr>
              <a:t>这是常见的一种组织形式</a:t>
            </a:r>
            <a:r>
              <a:rPr lang="en-US" altLang="zh-CN" sz="1800" dirty="0">
                <a:latin typeface="华文黑体"/>
                <a:ea typeface="华文黑体"/>
              </a:rPr>
              <a:t>,</a:t>
            </a:r>
            <a:r>
              <a:rPr lang="zh-CN" altLang="en-US" sz="1800" dirty="0">
                <a:latin typeface="华文黑体"/>
                <a:ea typeface="华文黑体"/>
              </a:rPr>
              <a:t>其特点是不同的营销组织都有一名职能专</a:t>
            </a:r>
            <a:r>
              <a:rPr lang="zh-CN" altLang="en-US" sz="1800" dirty="0" smtClean="0">
                <a:latin typeface="华文黑体"/>
                <a:ea typeface="华文黑体"/>
              </a:rPr>
              <a:t>家来领导</a:t>
            </a:r>
            <a:r>
              <a:rPr lang="en-US" altLang="zh-CN" sz="1800" dirty="0">
                <a:latin typeface="华文黑体"/>
                <a:ea typeface="华文黑体"/>
              </a:rPr>
              <a:t>.</a:t>
            </a:r>
          </a:p>
          <a:p>
            <a:pPr indent="541338"/>
            <a:r>
              <a:rPr lang="en-US" altLang="zh-CN" sz="1800" dirty="0">
                <a:latin typeface="华文黑体"/>
                <a:ea typeface="华文黑体"/>
              </a:rPr>
              <a:t>(</a:t>
            </a:r>
            <a:r>
              <a:rPr lang="zh-CN" altLang="en-US" sz="1800" dirty="0">
                <a:latin typeface="华文黑体"/>
                <a:ea typeface="华文黑体"/>
              </a:rPr>
              <a:t>２</a:t>
            </a:r>
            <a:r>
              <a:rPr lang="en-US" altLang="zh-CN" sz="1800" dirty="0">
                <a:latin typeface="华文黑体"/>
                <a:ea typeface="华文黑体"/>
              </a:rPr>
              <a:t>)</a:t>
            </a:r>
            <a:r>
              <a:rPr lang="zh-CN" altLang="en-US" sz="1800" dirty="0">
                <a:latin typeface="华文黑体"/>
                <a:ea typeface="华文黑体"/>
              </a:rPr>
              <a:t>地理组织</a:t>
            </a:r>
            <a:r>
              <a:rPr lang="en-US" altLang="zh-CN" sz="1800" dirty="0">
                <a:latin typeface="华文黑体"/>
                <a:ea typeface="华文黑体"/>
              </a:rPr>
              <a:t>:</a:t>
            </a:r>
            <a:r>
              <a:rPr lang="zh-CN" altLang="en-US" sz="1800" dirty="0">
                <a:latin typeface="华文黑体"/>
                <a:ea typeface="华文黑体"/>
              </a:rPr>
              <a:t>这种形式在全国或全球销售的企业经常采用</a:t>
            </a:r>
            <a:r>
              <a:rPr lang="en-US" altLang="zh-CN" sz="1800" dirty="0">
                <a:latin typeface="华文黑体"/>
                <a:ea typeface="华文黑体"/>
              </a:rPr>
              <a:t>,</a:t>
            </a:r>
            <a:r>
              <a:rPr lang="zh-CN" altLang="en-US" sz="1800" dirty="0">
                <a:latin typeface="华文黑体"/>
                <a:ea typeface="华文黑体"/>
              </a:rPr>
              <a:t>按国家、地区组织营销</a:t>
            </a:r>
            <a:r>
              <a:rPr lang="en-US" altLang="zh-CN" sz="1800" dirty="0">
                <a:latin typeface="华文黑体"/>
                <a:ea typeface="华文黑体"/>
              </a:rPr>
              <a:t>.</a:t>
            </a:r>
            <a:r>
              <a:rPr lang="zh-CN" altLang="en-US" sz="1800" dirty="0" smtClean="0">
                <a:latin typeface="华文黑体"/>
                <a:ea typeface="华文黑体"/>
              </a:rPr>
              <a:t>地理组织使销售人员进驻某个</a:t>
            </a:r>
            <a:r>
              <a:rPr lang="zh-CN" altLang="en-US" sz="1800" dirty="0">
                <a:latin typeface="华文黑体"/>
                <a:ea typeface="华文黑体"/>
              </a:rPr>
              <a:t>地区</a:t>
            </a:r>
            <a:r>
              <a:rPr lang="en-US" altLang="zh-CN" sz="1800" dirty="0">
                <a:latin typeface="华文黑体"/>
                <a:ea typeface="华文黑体"/>
              </a:rPr>
              <a:t>,</a:t>
            </a:r>
            <a:r>
              <a:rPr lang="zh-CN" altLang="en-US" sz="1800" dirty="0">
                <a:latin typeface="华文黑体"/>
                <a:ea typeface="华文黑体"/>
              </a:rPr>
              <a:t>认识他们的顾客</a:t>
            </a:r>
            <a:r>
              <a:rPr lang="en-US" altLang="zh-CN" sz="1800" dirty="0">
                <a:latin typeface="华文黑体"/>
                <a:ea typeface="华文黑体"/>
              </a:rPr>
              <a:t>,</a:t>
            </a:r>
            <a:r>
              <a:rPr lang="zh-CN" altLang="en-US" sz="1800" dirty="0">
                <a:latin typeface="华文黑体"/>
                <a:ea typeface="华文黑体"/>
              </a:rPr>
              <a:t>并以最小的旅行时间和费用进行工作</a:t>
            </a:r>
            <a:r>
              <a:rPr lang="en-US" altLang="zh-CN" sz="1800" dirty="0">
                <a:latin typeface="华文黑体"/>
                <a:ea typeface="华文黑体"/>
              </a:rPr>
              <a:t>.</a:t>
            </a:r>
          </a:p>
          <a:p>
            <a:pPr indent="541338"/>
            <a:r>
              <a:rPr lang="en-US" altLang="zh-CN" sz="1800" dirty="0">
                <a:latin typeface="华文黑体"/>
                <a:ea typeface="华文黑体"/>
              </a:rPr>
              <a:t>(</a:t>
            </a:r>
            <a:r>
              <a:rPr lang="zh-CN" altLang="en-US" sz="1800" dirty="0">
                <a:latin typeface="华文黑体"/>
                <a:ea typeface="华文黑体"/>
              </a:rPr>
              <a:t>３</a:t>
            </a:r>
            <a:r>
              <a:rPr lang="en-US" altLang="zh-CN" sz="1800" dirty="0">
                <a:latin typeface="华文黑体"/>
                <a:ea typeface="华文黑体"/>
              </a:rPr>
              <a:t>)</a:t>
            </a:r>
            <a:r>
              <a:rPr lang="zh-CN" altLang="en-US" sz="1800" dirty="0">
                <a:latin typeface="华文黑体"/>
                <a:ea typeface="华文黑体"/>
              </a:rPr>
              <a:t>产品管理组织</a:t>
            </a:r>
            <a:r>
              <a:rPr lang="en-US" altLang="zh-CN" sz="1800" dirty="0">
                <a:latin typeface="华文黑体"/>
                <a:ea typeface="华文黑体"/>
              </a:rPr>
              <a:t>:</a:t>
            </a:r>
            <a:r>
              <a:rPr lang="zh-CN" altLang="en-US" sz="1800" dirty="0">
                <a:latin typeface="华文黑体"/>
                <a:ea typeface="华文黑体"/>
              </a:rPr>
              <a:t>适用于产品、品牌多且差别大的企业</a:t>
            </a:r>
            <a:r>
              <a:rPr lang="en-US" altLang="zh-CN" sz="1800" dirty="0">
                <a:latin typeface="华文黑体"/>
                <a:ea typeface="华文黑体"/>
              </a:rPr>
              <a:t>.</a:t>
            </a:r>
            <a:r>
              <a:rPr lang="zh-CN" altLang="en-US" sz="1800" dirty="0">
                <a:latin typeface="华文黑体"/>
                <a:ea typeface="华文黑体"/>
              </a:rPr>
              <a:t>使用这种方法</a:t>
            </a:r>
            <a:r>
              <a:rPr lang="en-US" altLang="zh-CN" sz="1800" dirty="0">
                <a:latin typeface="华文黑体"/>
                <a:ea typeface="华文黑体"/>
              </a:rPr>
              <a:t>,</a:t>
            </a:r>
            <a:r>
              <a:rPr lang="zh-CN" altLang="en-US" sz="1800" dirty="0" smtClean="0">
                <a:latin typeface="华文黑体"/>
                <a:ea typeface="华文黑体"/>
              </a:rPr>
              <a:t>产品经理要为某种产品或品牌制订并实施一个</a:t>
            </a:r>
            <a:r>
              <a:rPr lang="zh-CN" altLang="en-US" sz="1800" dirty="0">
                <a:latin typeface="华文黑体"/>
                <a:ea typeface="华文黑体"/>
              </a:rPr>
              <a:t>完整的战略和营销方案</a:t>
            </a:r>
            <a:r>
              <a:rPr lang="en-US" altLang="zh-CN" sz="1800" dirty="0">
                <a:latin typeface="华文黑体"/>
                <a:ea typeface="华文黑体"/>
              </a:rPr>
              <a:t>.</a:t>
            </a:r>
            <a:r>
              <a:rPr lang="zh-CN" altLang="en-US" sz="1800" dirty="0">
                <a:latin typeface="华文黑体"/>
                <a:ea typeface="华文黑体"/>
              </a:rPr>
              <a:t>对那些只销售一种产品给许</a:t>
            </a:r>
            <a:r>
              <a:rPr lang="zh-CN" altLang="en-US" sz="1800" dirty="0" smtClean="0">
                <a:latin typeface="华文黑体"/>
                <a:ea typeface="华文黑体"/>
              </a:rPr>
              <a:t>多不同种类</a:t>
            </a:r>
            <a:r>
              <a:rPr lang="zh-CN" altLang="en-US" sz="1800" dirty="0">
                <a:latin typeface="华文黑体"/>
                <a:ea typeface="华文黑体"/>
              </a:rPr>
              <a:t>的、具有不同需要和偏好的市场的企业来说</a:t>
            </a:r>
            <a:r>
              <a:rPr lang="en-US" altLang="zh-CN" sz="1800" dirty="0">
                <a:latin typeface="华文黑体"/>
                <a:ea typeface="华文黑体"/>
              </a:rPr>
              <a:t>,</a:t>
            </a:r>
            <a:r>
              <a:rPr lang="zh-CN" altLang="en-US" sz="1800" dirty="0">
                <a:latin typeface="华文黑体"/>
                <a:ea typeface="华文黑体"/>
              </a:rPr>
              <a:t>产品管理组织也许是最好的选择</a:t>
            </a:r>
            <a:r>
              <a:rPr lang="en-US" altLang="zh-CN" sz="1800" dirty="0">
                <a:latin typeface="华文黑体"/>
                <a:ea typeface="华文黑体"/>
              </a:rPr>
              <a:t>.</a:t>
            </a:r>
            <a:r>
              <a:rPr lang="zh-CN" altLang="en-US" sz="1800" dirty="0" smtClean="0">
                <a:latin typeface="华文黑体"/>
                <a:ea typeface="华文黑体"/>
              </a:rPr>
              <a:t>市场管理组织类似于产品管理组织</a:t>
            </a:r>
            <a:r>
              <a:rPr lang="en-US" altLang="zh-CN" sz="1800" dirty="0">
                <a:latin typeface="华文黑体"/>
                <a:ea typeface="华文黑体"/>
              </a:rPr>
              <a:t>.</a:t>
            </a:r>
            <a:r>
              <a:rPr lang="zh-CN" altLang="en-US" sz="1800" dirty="0">
                <a:latin typeface="华文黑体"/>
                <a:ea typeface="华文黑体"/>
              </a:rPr>
              <a:t>市场经理负责为具体市场制订营销战略和计划</a:t>
            </a:r>
            <a:r>
              <a:rPr lang="en-US" altLang="zh-CN" sz="1800" dirty="0">
                <a:latin typeface="华文黑体"/>
                <a:ea typeface="华文黑体"/>
              </a:rPr>
              <a:t>.</a:t>
            </a:r>
            <a:r>
              <a:rPr lang="zh-CN" altLang="en-US" sz="1800" dirty="0">
                <a:latin typeface="华文黑体"/>
                <a:ea typeface="华文黑体"/>
              </a:rPr>
              <a:t>该</a:t>
            </a:r>
            <a:r>
              <a:rPr lang="zh-CN" altLang="en-US" sz="1800" dirty="0" smtClean="0">
                <a:latin typeface="华文黑体"/>
                <a:ea typeface="华文黑体"/>
              </a:rPr>
              <a:t>体制的主要优势在于围绕具体顾客细分</a:t>
            </a:r>
            <a:r>
              <a:rPr lang="zh-CN" altLang="en-US" sz="1800" dirty="0">
                <a:latin typeface="华文黑体"/>
                <a:ea typeface="华文黑体"/>
              </a:rPr>
              <a:t>市场的需要来组织企业</a:t>
            </a:r>
            <a:r>
              <a:rPr lang="en-US" altLang="zh-CN" sz="1800" dirty="0">
                <a:latin typeface="华文黑体"/>
                <a:ea typeface="华文黑体"/>
              </a:rPr>
              <a:t>.</a:t>
            </a:r>
          </a:p>
        </p:txBody>
      </p:sp>
    </p:spTree>
    <p:extLst>
      <p:ext uri="{BB962C8B-B14F-4D97-AF65-F5344CB8AC3E}">
        <p14:creationId xmlns:p14="http://schemas.microsoft.com/office/powerpoint/2010/main" val="980419578"/>
      </p:ext>
    </p:extLst>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p:cNvSpPr/>
          <p:nvPr/>
        </p:nvSpPr>
        <p:spPr>
          <a:xfrm>
            <a:off x="418703" y="33866"/>
            <a:ext cx="2646878" cy="584776"/>
          </a:xfrm>
          <a:prstGeom prst="rect">
            <a:avLst/>
          </a:prstGeom>
        </p:spPr>
        <p:txBody>
          <a:bodyPr wrap="none">
            <a:spAutoFit/>
          </a:bodyPr>
          <a:lstStyle/>
          <a:p>
            <a:r>
              <a:rPr lang="zh-CN" altLang="en-US" sz="3200" dirty="0" smtClean="0">
                <a:solidFill>
                  <a:srgbClr val="17695D"/>
                </a:solidFill>
                <a:latin typeface="华文黑体"/>
                <a:ea typeface="华文黑体"/>
              </a:rPr>
              <a:t>管理营销活动</a:t>
            </a:r>
            <a:endParaRPr lang="zh-CN" altLang="en-US" sz="3200" dirty="0">
              <a:solidFill>
                <a:srgbClr val="17695D"/>
              </a:solidFill>
              <a:latin typeface="华文黑体"/>
              <a:ea typeface="华文黑体"/>
            </a:endParaRPr>
          </a:p>
        </p:txBody>
      </p:sp>
      <p:grpSp>
        <p:nvGrpSpPr>
          <p:cNvPr id="3" name="组合 2"/>
          <p:cNvGrpSpPr/>
          <p:nvPr/>
        </p:nvGrpSpPr>
        <p:grpSpPr>
          <a:xfrm>
            <a:off x="-10885" y="144693"/>
            <a:ext cx="283029" cy="402896"/>
            <a:chOff x="-10886" y="525690"/>
            <a:chExt cx="283029" cy="402896"/>
          </a:xfrm>
        </p:grpSpPr>
        <p:pic>
          <p:nvPicPr>
            <p:cNvPr id="4" name="图片 3"/>
            <p:cNvPicPr>
              <a:picLocks noChangeAspect="1"/>
            </p:cNvPicPr>
            <p:nvPr/>
          </p:nvPicPr>
          <p:blipFill rotWithShape="1">
            <a:blip r:embed="rId3"/>
            <a:srcRect l="7026" t="47619" r="90287" b="37566"/>
            <a:stretch>
              <a:fillRect/>
            </a:stretch>
          </p:blipFill>
          <p:spPr>
            <a:xfrm>
              <a:off x="-10886" y="525690"/>
              <a:ext cx="283029" cy="402896"/>
            </a:xfrm>
            <a:prstGeom prst="rect">
              <a:avLst/>
            </a:prstGeom>
          </p:spPr>
        </p:pic>
        <p:sp>
          <p:nvSpPr>
            <p:cNvPr id="63" name="Freeform 5"/>
            <p:cNvSpPr/>
            <p:nvPr/>
          </p:nvSpPr>
          <p:spPr bwMode="auto">
            <a:xfrm>
              <a:off x="20276" y="637025"/>
              <a:ext cx="221544" cy="222748"/>
            </a:xfrm>
            <a:custGeom>
              <a:avLst/>
              <a:gdLst>
                <a:gd name="T0" fmla="*/ 348 w 407"/>
                <a:gd name="T1" fmla="*/ 0 h 407"/>
                <a:gd name="T2" fmla="*/ 407 w 407"/>
                <a:gd name="T3" fmla="*/ 0 h 407"/>
                <a:gd name="T4" fmla="*/ 407 w 407"/>
                <a:gd name="T5" fmla="*/ 407 h 407"/>
                <a:gd name="T6" fmla="*/ 0 w 407"/>
                <a:gd name="T7" fmla="*/ 407 h 407"/>
                <a:gd name="T8" fmla="*/ 0 w 407"/>
                <a:gd name="T9" fmla="*/ 354 h 407"/>
                <a:gd name="T10" fmla="*/ 307 w 407"/>
                <a:gd name="T11" fmla="*/ 354 h 407"/>
                <a:gd name="T12" fmla="*/ 1 w 407"/>
                <a:gd name="T13" fmla="*/ 47 h 407"/>
                <a:gd name="T14" fmla="*/ 43 w 407"/>
                <a:gd name="T15" fmla="*/ 5 h 407"/>
                <a:gd name="T16" fmla="*/ 348 w 407"/>
                <a:gd name="T17" fmla="*/ 310 h 407"/>
                <a:gd name="T18" fmla="*/ 348 w 407"/>
                <a:gd name="T19" fmla="*/ 0 h 4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07" h="407">
                  <a:moveTo>
                    <a:pt x="348" y="0"/>
                  </a:moveTo>
                  <a:lnTo>
                    <a:pt x="407" y="0"/>
                  </a:lnTo>
                  <a:lnTo>
                    <a:pt x="407" y="407"/>
                  </a:lnTo>
                  <a:lnTo>
                    <a:pt x="0" y="407"/>
                  </a:lnTo>
                  <a:lnTo>
                    <a:pt x="0" y="354"/>
                  </a:lnTo>
                  <a:lnTo>
                    <a:pt x="307" y="354"/>
                  </a:lnTo>
                  <a:lnTo>
                    <a:pt x="1" y="47"/>
                  </a:lnTo>
                  <a:lnTo>
                    <a:pt x="43" y="5"/>
                  </a:lnTo>
                  <a:lnTo>
                    <a:pt x="348" y="310"/>
                  </a:lnTo>
                  <a:lnTo>
                    <a:pt x="348" y="0"/>
                  </a:lnTo>
                  <a:close/>
                </a:path>
              </a:pathLst>
            </a:custGeom>
            <a:solidFill>
              <a:schemeClr val="bg1"/>
            </a:solidFill>
            <a:ln>
              <a:noFill/>
            </a:ln>
          </p:spPr>
          <p:txBody>
            <a:bodyPr vert="horz" wrap="square" lIns="67470" tIns="33735" rIns="67470" bIns="33735" numCol="1" anchor="t" anchorCtr="0" compatLnSpc="1"/>
            <a:lstStyle/>
            <a:p>
              <a:endParaRPr lang="zh-CN" altLang="en-US"/>
            </a:p>
          </p:txBody>
        </p:sp>
      </p:grpSp>
      <p:sp>
        <p:nvSpPr>
          <p:cNvPr id="5" name="文本框 4"/>
          <p:cNvSpPr txBox="1"/>
          <p:nvPr/>
        </p:nvSpPr>
        <p:spPr>
          <a:xfrm>
            <a:off x="440266" y="605798"/>
            <a:ext cx="8517468" cy="3847207"/>
          </a:xfrm>
          <a:prstGeom prst="rect">
            <a:avLst/>
          </a:prstGeom>
          <a:noFill/>
        </p:spPr>
        <p:txBody>
          <a:bodyPr wrap="square" rtlCol="0">
            <a:spAutoFit/>
          </a:bodyPr>
          <a:lstStyle/>
          <a:p>
            <a:r>
              <a:rPr lang="zh-CN" altLang="en-US" sz="2400" dirty="0">
                <a:latin typeface="华文黑体"/>
                <a:ea typeface="华文黑体"/>
              </a:rPr>
              <a:t>五、市场营销控制</a:t>
            </a:r>
          </a:p>
          <a:p>
            <a:pPr indent="541338"/>
            <a:endParaRPr lang="en-US" altLang="zh-CN" sz="2000" dirty="0" smtClean="0">
              <a:latin typeface="华文黑体"/>
              <a:ea typeface="华文黑体"/>
            </a:endParaRPr>
          </a:p>
          <a:p>
            <a:pPr indent="541338"/>
            <a:r>
              <a:rPr lang="zh-CN" altLang="en-US" sz="2000" dirty="0" smtClean="0">
                <a:latin typeface="华文黑体"/>
                <a:ea typeface="华文黑体"/>
              </a:rPr>
              <a:t>由于在实施营销计划</a:t>
            </a:r>
            <a:r>
              <a:rPr lang="zh-CN" altLang="en-US" sz="2000" dirty="0">
                <a:latin typeface="华文黑体"/>
                <a:ea typeface="华文黑体"/>
              </a:rPr>
              <a:t>的过程中会有许多意外情况发生</a:t>
            </a:r>
            <a:r>
              <a:rPr lang="en-US" altLang="zh-CN" sz="2000" dirty="0">
                <a:latin typeface="华文黑体"/>
                <a:ea typeface="华文黑体"/>
              </a:rPr>
              <a:t>,</a:t>
            </a:r>
            <a:r>
              <a:rPr lang="zh-CN" altLang="en-US" sz="2000" dirty="0" smtClean="0">
                <a:latin typeface="华文黑体"/>
                <a:ea typeface="华文黑体"/>
              </a:rPr>
              <a:t>因此营销部门必须持续地进行营销控制</a:t>
            </a:r>
            <a:r>
              <a:rPr lang="en-US" altLang="zh-CN" sz="2000" dirty="0">
                <a:latin typeface="华文黑体"/>
                <a:ea typeface="华文黑体"/>
              </a:rPr>
              <a:t>.</a:t>
            </a:r>
            <a:r>
              <a:rPr lang="zh-CN" altLang="en-US" sz="2000" dirty="0">
                <a:latin typeface="华文黑体"/>
                <a:ea typeface="华文黑体"/>
              </a:rPr>
              <a:t>营销控制包括估计市场营销战略和计划的成果</a:t>
            </a:r>
            <a:r>
              <a:rPr lang="en-US" altLang="zh-CN" sz="2000" dirty="0">
                <a:latin typeface="华文黑体"/>
                <a:ea typeface="华文黑体"/>
              </a:rPr>
              <a:t>,</a:t>
            </a:r>
            <a:r>
              <a:rPr lang="zh-CN" altLang="en-US" sz="2000" dirty="0">
                <a:latin typeface="华文黑体"/>
                <a:ea typeface="华文黑体"/>
              </a:rPr>
              <a:t>并采取正确的行动以保证实现目标</a:t>
            </a:r>
            <a:r>
              <a:rPr lang="en-US" altLang="zh-CN" sz="2000" dirty="0">
                <a:latin typeface="华文黑体"/>
                <a:ea typeface="华文黑体"/>
              </a:rPr>
              <a:t>.</a:t>
            </a:r>
          </a:p>
          <a:p>
            <a:pPr indent="541338"/>
            <a:r>
              <a:rPr lang="en-US" altLang="zh-CN" sz="2000" dirty="0">
                <a:latin typeface="华文黑体"/>
                <a:ea typeface="华文黑体"/>
              </a:rPr>
              <a:t>(</a:t>
            </a:r>
            <a:r>
              <a:rPr lang="zh-CN" altLang="en-US" sz="2000" dirty="0">
                <a:latin typeface="华文黑体"/>
                <a:ea typeface="华文黑体"/>
              </a:rPr>
              <a:t>１</a:t>
            </a:r>
            <a:r>
              <a:rPr lang="en-US" altLang="zh-CN" sz="2000" dirty="0">
                <a:latin typeface="华文黑体"/>
                <a:ea typeface="华文黑体"/>
              </a:rPr>
              <a:t>)</a:t>
            </a:r>
            <a:r>
              <a:rPr lang="zh-CN" altLang="en-US" sz="2000" dirty="0">
                <a:latin typeface="华文黑体"/>
                <a:ea typeface="华文黑体"/>
              </a:rPr>
              <a:t>控制过程包括四个步骤</a:t>
            </a:r>
            <a:r>
              <a:rPr lang="en-US" altLang="zh-CN" sz="2000" dirty="0">
                <a:latin typeface="华文黑体"/>
                <a:ea typeface="华文黑体"/>
              </a:rPr>
              <a:t>:</a:t>
            </a:r>
            <a:r>
              <a:rPr lang="zh-CN" altLang="en-US" sz="2000" dirty="0">
                <a:latin typeface="华文黑体"/>
                <a:ea typeface="华文黑体"/>
              </a:rPr>
              <a:t>制订目标、衡量业绩、评价业绩和采取纠正措施</a:t>
            </a:r>
            <a:r>
              <a:rPr lang="en-US" altLang="zh-CN" sz="2000" dirty="0">
                <a:latin typeface="华文黑体"/>
                <a:ea typeface="华文黑体"/>
              </a:rPr>
              <a:t>.</a:t>
            </a:r>
          </a:p>
          <a:p>
            <a:pPr indent="541338"/>
            <a:r>
              <a:rPr lang="en-US" altLang="zh-CN" sz="2000" dirty="0">
                <a:latin typeface="华文黑体"/>
                <a:ea typeface="华文黑体"/>
              </a:rPr>
              <a:t>(</a:t>
            </a:r>
            <a:r>
              <a:rPr lang="zh-CN" altLang="en-US" sz="2000" dirty="0">
                <a:latin typeface="华文黑体"/>
                <a:ea typeface="华文黑体"/>
              </a:rPr>
              <a:t>２</a:t>
            </a:r>
            <a:r>
              <a:rPr lang="en-US" altLang="zh-CN" sz="2000" dirty="0">
                <a:latin typeface="华文黑体"/>
                <a:ea typeface="华文黑体"/>
              </a:rPr>
              <a:t>)</a:t>
            </a:r>
            <a:r>
              <a:rPr lang="zh-CN" altLang="en-US" sz="2000" dirty="0">
                <a:latin typeface="华文黑体"/>
                <a:ea typeface="华文黑体"/>
              </a:rPr>
              <a:t>经营控制和战略控制</a:t>
            </a:r>
            <a:r>
              <a:rPr lang="en-US" altLang="zh-CN" sz="2000" dirty="0">
                <a:latin typeface="华文黑体"/>
                <a:ea typeface="华文黑体"/>
              </a:rPr>
              <a:t>.</a:t>
            </a:r>
          </a:p>
          <a:p>
            <a:pPr indent="541338"/>
            <a:r>
              <a:rPr lang="zh-CN" altLang="en-US" sz="2000" dirty="0">
                <a:latin typeface="华文黑体"/>
                <a:ea typeface="华文黑体"/>
              </a:rPr>
              <a:t>经营控制是指根据年度计划检查当前业绩</a:t>
            </a:r>
            <a:r>
              <a:rPr lang="en-US" altLang="zh-CN" sz="2000" dirty="0">
                <a:latin typeface="华文黑体"/>
                <a:ea typeface="华文黑体"/>
              </a:rPr>
              <a:t>,</a:t>
            </a:r>
            <a:r>
              <a:rPr lang="zh-CN" altLang="en-US" sz="2000" dirty="0">
                <a:latin typeface="华文黑体"/>
                <a:ea typeface="华文黑体"/>
              </a:rPr>
              <a:t>并在必要时采取正确行动</a:t>
            </a:r>
            <a:r>
              <a:rPr lang="en-US" altLang="zh-CN" sz="2000" dirty="0">
                <a:latin typeface="华文黑体"/>
                <a:ea typeface="华文黑体"/>
              </a:rPr>
              <a:t>.</a:t>
            </a:r>
            <a:r>
              <a:rPr lang="zh-CN" altLang="en-US" sz="2000" dirty="0" smtClean="0">
                <a:latin typeface="华文黑体"/>
                <a:ea typeface="华文黑体"/>
              </a:rPr>
              <a:t>目的是保证企业实现在</a:t>
            </a:r>
            <a:r>
              <a:rPr lang="zh-CN" altLang="en-US" sz="2000" dirty="0">
                <a:latin typeface="华文黑体"/>
                <a:ea typeface="华文黑体"/>
              </a:rPr>
              <a:t>年度计划中制订的销售、利润及其他目标</a:t>
            </a:r>
            <a:r>
              <a:rPr lang="en-US" altLang="zh-CN" sz="2000" dirty="0">
                <a:latin typeface="华文黑体"/>
                <a:ea typeface="华文黑体"/>
              </a:rPr>
              <a:t>.</a:t>
            </a:r>
            <a:r>
              <a:rPr lang="zh-CN" altLang="en-US" sz="2000" dirty="0">
                <a:latin typeface="华文黑体"/>
                <a:ea typeface="华文黑体"/>
              </a:rPr>
              <a:t>它还指确定不同产品、地区、</a:t>
            </a:r>
            <a:r>
              <a:rPr lang="zh-CN" altLang="en-US" sz="2000" dirty="0" smtClean="0">
                <a:latin typeface="华文黑体"/>
                <a:ea typeface="华文黑体"/>
              </a:rPr>
              <a:t>市场和渠道的获</a:t>
            </a:r>
            <a:r>
              <a:rPr lang="zh-CN" altLang="en-US" sz="2000" dirty="0">
                <a:latin typeface="华文黑体"/>
                <a:ea typeface="华文黑体"/>
              </a:rPr>
              <a:t>利能力</a:t>
            </a:r>
            <a:r>
              <a:rPr lang="en-US" altLang="zh-CN" sz="2000" dirty="0">
                <a:latin typeface="华文黑体"/>
                <a:ea typeface="华文黑体"/>
              </a:rPr>
              <a:t>.</a:t>
            </a:r>
          </a:p>
          <a:p>
            <a:pPr indent="541338"/>
            <a:r>
              <a:rPr lang="zh-CN" altLang="en-US" sz="2000" dirty="0">
                <a:latin typeface="华文黑体"/>
                <a:ea typeface="华文黑体"/>
              </a:rPr>
              <a:t>战略控制是指查看企业的基本战略是否很好地与机会相匹配</a:t>
            </a:r>
            <a:r>
              <a:rPr lang="en-US" altLang="zh-CN" sz="2000" dirty="0">
                <a:latin typeface="华文黑体"/>
                <a:ea typeface="华文黑体"/>
              </a:rPr>
              <a:t>.</a:t>
            </a:r>
          </a:p>
        </p:txBody>
      </p:sp>
    </p:spTree>
    <p:extLst>
      <p:ext uri="{BB962C8B-B14F-4D97-AF65-F5344CB8AC3E}">
        <p14:creationId xmlns:p14="http://schemas.microsoft.com/office/powerpoint/2010/main" val="1044058869"/>
      </p:ext>
    </p:extLst>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4" descr="F:\360云盘\02-个人资料\！PPT图片及版面资源\06-PPT精选插图\03-人物\20120208165810751075.jpg"/>
          <p:cNvPicPr>
            <a:picLocks noChangeAspect="1" noChangeArrowheads="1"/>
          </p:cNvPicPr>
          <p:nvPr/>
        </p:nvPicPr>
        <p:blipFill>
          <a:blip r:embed="rId3">
            <a:lum bright="70000" contrast="-70000"/>
            <a:extLst>
              <a:ext uri="{BEBA8EAE-BF5A-486C-A8C5-ECC9F3942E4B}">
                <a14:imgProps xmlns:a14="http://schemas.microsoft.com/office/drawing/2010/main">
                  <a14:imgLayer r:embed="rId4">
                    <a14:imgEffect>
                      <a14:colorTemperature colorTemp="4700"/>
                    </a14:imgEffect>
                    <a14:imgEffect>
                      <a14:saturation sat="33000"/>
                    </a14:imgEffect>
                  </a14:imgLayer>
                </a14:imgProps>
              </a:ext>
              <a:ext uri="{28A0092B-C50C-407E-A947-70E740481C1C}">
                <a14:useLocalDpi xmlns:a14="http://schemas.microsoft.com/office/drawing/2010/main"/>
              </a:ext>
            </a:extLst>
          </a:blip>
          <a:srcRect/>
          <a:stretch>
            <a:fillRect/>
          </a:stretch>
        </p:blipFill>
        <p:spPr bwMode="auto">
          <a:xfrm>
            <a:off x="-1" y="-114303"/>
            <a:ext cx="8232331" cy="5480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等腰三角形 6"/>
          <p:cNvSpPr/>
          <p:nvPr/>
        </p:nvSpPr>
        <p:spPr>
          <a:xfrm rot="16200000">
            <a:off x="3893089" y="-94714"/>
            <a:ext cx="5473699" cy="5434523"/>
          </a:xfrm>
          <a:custGeom>
            <a:avLst/>
            <a:gdLst/>
            <a:ahLst/>
            <a:cxnLst/>
            <a:rect l="l" t="t" r="r" b="b"/>
            <a:pathLst>
              <a:path w="3580081" h="5237125">
                <a:moveTo>
                  <a:pt x="3580081" y="443593"/>
                </a:moveTo>
                <a:lnTo>
                  <a:pt x="3580081" y="5237125"/>
                </a:lnTo>
                <a:lnTo>
                  <a:pt x="0" y="5237125"/>
                </a:lnTo>
                <a:lnTo>
                  <a:pt x="0" y="0"/>
                </a:lnTo>
                <a:close/>
              </a:path>
            </a:pathLst>
          </a:custGeom>
          <a:solidFill>
            <a:srgbClr val="45C1A4"/>
          </a:solidFill>
          <a:ln w="2540">
            <a:noFill/>
          </a:ln>
          <a:effectLst>
            <a:outerShdw blurRad="88900" dist="50800" dir="10800000" algn="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12" name="矩形 9"/>
          <p:cNvSpPr/>
          <p:nvPr/>
        </p:nvSpPr>
        <p:spPr>
          <a:xfrm flipV="1">
            <a:off x="0" y="-114300"/>
            <a:ext cx="847728" cy="5473698"/>
          </a:xfrm>
          <a:custGeom>
            <a:avLst/>
            <a:gdLst/>
            <a:ahLst/>
            <a:cxnLst/>
            <a:rect l="l" t="t" r="r" b="b"/>
            <a:pathLst>
              <a:path w="847728" h="3580082">
                <a:moveTo>
                  <a:pt x="0" y="3580082"/>
                </a:moveTo>
                <a:lnTo>
                  <a:pt x="847728" y="3580082"/>
                </a:lnTo>
                <a:lnTo>
                  <a:pt x="404135" y="0"/>
                </a:lnTo>
                <a:lnTo>
                  <a:pt x="0" y="0"/>
                </a:lnTo>
                <a:close/>
              </a:path>
            </a:pathLst>
          </a:custGeom>
          <a:solidFill>
            <a:srgbClr val="45C1A4"/>
          </a:solidFill>
          <a:ln w="2540">
            <a:noFill/>
          </a:ln>
          <a:effectLst>
            <a:outerShdw blurRad="76200" dist="38100" algn="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13" name="标题 1"/>
          <p:cNvSpPr txBox="1"/>
          <p:nvPr/>
        </p:nvSpPr>
        <p:spPr>
          <a:xfrm>
            <a:off x="5482290" y="1517934"/>
            <a:ext cx="2510243" cy="1326866"/>
          </a:xfrm>
          <a:prstGeom prst="rect">
            <a:avLst/>
          </a:prstGeom>
        </p:spPr>
        <p:txBody>
          <a:bodyPr vert="horz" lIns="0" tIns="0" rIns="0" bIns="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defRPr/>
            </a:pPr>
            <a:r>
              <a:rPr lang="zh-CN" altLang="en-US" b="1" spc="300" dirty="0" smtClean="0">
                <a:solidFill>
                  <a:schemeClr val="bg1"/>
                </a:solidFill>
                <a:latin typeface="微软雅黑" panose="020B0503020204020204" pitchFamily="34" charset="-122"/>
                <a:ea typeface="微软雅黑" panose="020B0503020204020204" pitchFamily="34" charset="-122"/>
              </a:rPr>
              <a:t>本章结束</a:t>
            </a:r>
            <a:endParaRPr lang="zh-CN" altLang="en-US" b="1" spc="300" dirty="0">
              <a:solidFill>
                <a:schemeClr val="bg1"/>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xmlns:p14="http://schemas.microsoft.com/office/powerpoint/2010/main">
    <mc:Choice Requires="p14">
      <p:transition spd="slow" p14:dur="4000" advClick="0" advTm="0">
        <p14:vortex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500" fill="hold"/>
                                        <p:tgtEl>
                                          <p:spTgt spid="12"/>
                                        </p:tgtEl>
                                        <p:attrNameLst>
                                          <p:attrName>ppt_x</p:attrName>
                                        </p:attrNameLst>
                                      </p:cBhvr>
                                      <p:tavLst>
                                        <p:tav tm="0">
                                          <p:val>
                                            <p:strVal val="0-#ppt_w/2"/>
                                          </p:val>
                                        </p:tav>
                                        <p:tav tm="100000">
                                          <p:val>
                                            <p:strVal val="#ppt_x"/>
                                          </p:val>
                                        </p:tav>
                                      </p:tavLst>
                                    </p:anim>
                                    <p:anim calcmode="lin" valueType="num">
                                      <p:cBhvr additive="base">
                                        <p:cTn id="8" dur="500" fill="hold"/>
                                        <p:tgtEl>
                                          <p:spTgt spid="12"/>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500" fill="hold"/>
                                        <p:tgtEl>
                                          <p:spTgt spid="8"/>
                                        </p:tgtEl>
                                        <p:attrNameLst>
                                          <p:attrName>ppt_x</p:attrName>
                                        </p:attrNameLst>
                                      </p:cBhvr>
                                      <p:tavLst>
                                        <p:tav tm="0">
                                          <p:val>
                                            <p:strVal val="0-#ppt_w/2"/>
                                          </p:val>
                                        </p:tav>
                                        <p:tav tm="100000">
                                          <p:val>
                                            <p:strVal val="#ppt_x"/>
                                          </p:val>
                                        </p:tav>
                                      </p:tavLst>
                                    </p:anim>
                                    <p:anim calcmode="lin" valueType="num">
                                      <p:cBhvr additive="base">
                                        <p:cTn id="12" dur="500" fill="hold"/>
                                        <p:tgtEl>
                                          <p:spTgt spid="8"/>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22" presetClass="entr" presetSubtype="2" fill="hold" grpId="0" nodeType="afterEffect">
                                  <p:stCondLst>
                                    <p:cond delay="0"/>
                                  </p:stCondLst>
                                  <p:childTnLst>
                                    <p:set>
                                      <p:cBhvr>
                                        <p:cTn id="15" dur="1" fill="hold">
                                          <p:stCondLst>
                                            <p:cond delay="0"/>
                                          </p:stCondLst>
                                        </p:cTn>
                                        <p:tgtEl>
                                          <p:spTgt spid="10"/>
                                        </p:tgtEl>
                                        <p:attrNameLst>
                                          <p:attrName>style.visibility</p:attrName>
                                        </p:attrNameLst>
                                      </p:cBhvr>
                                      <p:to>
                                        <p:strVal val="visible"/>
                                      </p:to>
                                    </p:set>
                                    <p:animEffect transition="in" filter="wipe(right)">
                                      <p:cBhvr>
                                        <p:cTn id="16" dur="500"/>
                                        <p:tgtEl>
                                          <p:spTgt spid="10"/>
                                        </p:tgtEl>
                                      </p:cBhvr>
                                    </p:animEffect>
                                  </p:childTnLst>
                                </p:cTn>
                              </p:par>
                            </p:childTnLst>
                          </p:cTn>
                        </p:par>
                        <p:par>
                          <p:cTn id="17" fill="hold">
                            <p:stCondLst>
                              <p:cond delay="1000"/>
                            </p:stCondLst>
                            <p:childTnLst>
                              <p:par>
                                <p:cTn id="18" presetID="2" presetClass="entr" presetSubtype="8" fill="hold" grpId="0" nodeType="afterEffect">
                                  <p:stCondLst>
                                    <p:cond delay="0"/>
                                  </p:stCondLst>
                                  <p:childTnLst>
                                    <p:set>
                                      <p:cBhvr>
                                        <p:cTn id="19" dur="1" fill="hold">
                                          <p:stCondLst>
                                            <p:cond delay="0"/>
                                          </p:stCondLst>
                                        </p:cTn>
                                        <p:tgtEl>
                                          <p:spTgt spid="13"/>
                                        </p:tgtEl>
                                        <p:attrNameLst>
                                          <p:attrName>style.visibility</p:attrName>
                                        </p:attrNameLst>
                                      </p:cBhvr>
                                      <p:to>
                                        <p:strVal val="visible"/>
                                      </p:to>
                                    </p:set>
                                    <p:anim calcmode="lin" valueType="num">
                                      <p:cBhvr additive="base">
                                        <p:cTn id="20" dur="500" fill="hold"/>
                                        <p:tgtEl>
                                          <p:spTgt spid="13"/>
                                        </p:tgtEl>
                                        <p:attrNameLst>
                                          <p:attrName>ppt_x</p:attrName>
                                        </p:attrNameLst>
                                      </p:cBhvr>
                                      <p:tavLst>
                                        <p:tav tm="0">
                                          <p:val>
                                            <p:strVal val="0-#ppt_w/2"/>
                                          </p:val>
                                        </p:tav>
                                        <p:tav tm="100000">
                                          <p:val>
                                            <p:strVal val="#ppt_x"/>
                                          </p:val>
                                        </p:tav>
                                      </p:tavLst>
                                    </p:anim>
                                    <p:anim calcmode="lin" valueType="num">
                                      <p:cBhvr additive="base">
                                        <p:cTn id="21" dur="500" fill="hold"/>
                                        <p:tgtEl>
                                          <p:spTgt spid="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2" grpId="0" animBg="1"/>
      <p:bldP spid="13"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图片 17"/>
          <p:cNvPicPr>
            <a:picLocks noChangeAspect="1"/>
          </p:cNvPicPr>
          <p:nvPr/>
        </p:nvPicPr>
        <p:blipFill rotWithShape="1">
          <a:blip r:embed="rId3"/>
          <a:srcRect l="6612" r="7521"/>
          <a:stretch>
            <a:fillRect/>
          </a:stretch>
        </p:blipFill>
        <p:spPr>
          <a:xfrm flipV="1">
            <a:off x="2" y="0"/>
            <a:ext cx="9463311" cy="5359400"/>
          </a:xfrm>
          <a:prstGeom prst="rect">
            <a:avLst/>
          </a:prstGeom>
        </p:spPr>
      </p:pic>
      <p:pic>
        <p:nvPicPr>
          <p:cNvPr id="7" name="图片占位符 31"/>
          <p:cNvPicPr>
            <a:picLocks noChangeAspect="1"/>
          </p:cNvPicPr>
          <p:nvPr/>
        </p:nvPicPr>
        <p:blipFill>
          <a:blip r:embed="rId4" cstate="print">
            <a:grayscl/>
            <a:extLst>
              <a:ext uri="{28A0092B-C50C-407E-A947-70E740481C1C}">
                <a14:useLocalDpi xmlns:a14="http://schemas.microsoft.com/office/drawing/2010/main" val="0"/>
              </a:ext>
            </a:extLst>
          </a:blip>
          <a:stretch>
            <a:fillRect/>
          </a:stretch>
        </p:blipFill>
        <p:spPr>
          <a:xfrm>
            <a:off x="1682496" y="1371090"/>
            <a:ext cx="1766888" cy="1766888"/>
          </a:xfrm>
          <a:prstGeom prst="ellipse">
            <a:avLst/>
          </a:prstGeom>
          <a:solidFill>
            <a:schemeClr val="accent5"/>
          </a:solidFill>
          <a:ln w="57150">
            <a:gradFill>
              <a:gsLst>
                <a:gs pos="0">
                  <a:schemeClr val="bg1"/>
                </a:gs>
                <a:gs pos="100000">
                  <a:schemeClr val="bg1">
                    <a:lumMod val="85000"/>
                  </a:schemeClr>
                </a:gs>
              </a:gsLst>
              <a:lin ang="5400000" scaled="0"/>
            </a:gradFill>
          </a:ln>
          <a:effectLst>
            <a:outerShdw blurRad="228600" dist="114300" dir="6840000" sx="99000" sy="99000" algn="tl" rotWithShape="0">
              <a:prstClr val="black">
                <a:alpha val="40000"/>
              </a:prstClr>
            </a:outerShdw>
          </a:effectLst>
        </p:spPr>
      </p:pic>
      <p:sp>
        <p:nvSpPr>
          <p:cNvPr id="6" name="矩形 5"/>
          <p:cNvSpPr/>
          <p:nvPr/>
        </p:nvSpPr>
        <p:spPr>
          <a:xfrm>
            <a:off x="4391969" y="1952142"/>
            <a:ext cx="1941557" cy="584776"/>
          </a:xfrm>
          <a:prstGeom prst="rect">
            <a:avLst/>
          </a:prstGeom>
        </p:spPr>
        <p:txBody>
          <a:bodyPr wrap="none">
            <a:spAutoFit/>
          </a:bodyPr>
          <a:lstStyle/>
          <a:p>
            <a:r>
              <a:rPr lang="zh-CN" altLang="en-US" sz="3200" b="1" spc="300" dirty="0" smtClean="0">
                <a:solidFill>
                  <a:srgbClr val="17695D"/>
                </a:solidFill>
                <a:latin typeface="华文黑体"/>
                <a:ea typeface="华文黑体"/>
                <a:cs typeface="Source Sans Pro ExtraLight"/>
              </a:rPr>
              <a:t>战略规划</a:t>
            </a:r>
            <a:endParaRPr lang="en-US" altLang="zh-CN" sz="3200" b="1" spc="300" dirty="0">
              <a:solidFill>
                <a:srgbClr val="17695D"/>
              </a:solidFill>
              <a:latin typeface="华文黑体"/>
              <a:ea typeface="华文黑体"/>
              <a:cs typeface="Source Sans Pro ExtraLight"/>
            </a:endParaRPr>
          </a:p>
        </p:txBody>
      </p:sp>
      <p:sp>
        <p:nvSpPr>
          <p:cNvPr id="8" name="矩形 7"/>
          <p:cNvSpPr/>
          <p:nvPr/>
        </p:nvSpPr>
        <p:spPr>
          <a:xfrm>
            <a:off x="4577102" y="604464"/>
            <a:ext cx="1492716" cy="1261884"/>
          </a:xfrm>
          <a:prstGeom prst="rect">
            <a:avLst/>
          </a:prstGeom>
        </p:spPr>
        <p:txBody>
          <a:bodyPr wrap="none">
            <a:spAutoFit/>
          </a:bodyPr>
          <a:lstStyle/>
          <a:p>
            <a:pPr algn="ctr"/>
            <a:endParaRPr lang="en-US" altLang="zh-CN" sz="4400" b="1" dirty="0" smtClean="0">
              <a:solidFill>
                <a:srgbClr val="17695D"/>
              </a:solidFill>
              <a:latin typeface="华文黑体"/>
              <a:ea typeface="华文黑体"/>
            </a:endParaRPr>
          </a:p>
          <a:p>
            <a:pPr algn="ctr"/>
            <a:r>
              <a:rPr lang="zh-CN" altLang="en-US" sz="3200" b="1" spc="300" dirty="0" smtClean="0">
                <a:solidFill>
                  <a:srgbClr val="17695D"/>
                </a:solidFill>
                <a:latin typeface="华文黑体"/>
                <a:ea typeface="华文黑体"/>
                <a:cs typeface="Source Sans Pro ExtraLight"/>
              </a:rPr>
              <a:t>第一节</a:t>
            </a:r>
            <a:endParaRPr lang="en-US" altLang="zh-CN" sz="3200" b="1" spc="300" dirty="0">
              <a:solidFill>
                <a:srgbClr val="17695D"/>
              </a:solidFill>
              <a:latin typeface="华文黑体"/>
              <a:ea typeface="华文黑体"/>
              <a:cs typeface="Source Sans Pro ExtraLight"/>
            </a:endParaRPr>
          </a:p>
        </p:txBody>
      </p:sp>
    </p:spTree>
  </p:cSld>
  <p:clrMapOvr>
    <a:masterClrMapping/>
  </p:clrMapOvr>
  <mc:AlternateContent xmlns:mc="http://schemas.openxmlformats.org/markup-compatibility/2006" xmlns:p14="http://schemas.microsoft.com/office/powerpoint/2010/main">
    <mc:Choice Requires="p14">
      <p:transition spd="slow" p14:dur="4000" advClick="0" advTm="0">
        <p14:vortex dir="r"/>
      </p:transition>
    </mc:Choice>
    <mc:Fallback xmlns="">
      <p:transition spd="slow" advClick="0"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3" accel="65000" fill="hold" nodeType="withEffect" p14:presetBounceEnd="58000">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14:bounceEnd="58000">
                                          <p:cBhvr additive="base">
                                            <p:cTn id="7" dur="1500" fill="hold"/>
                                            <p:tgtEl>
                                              <p:spTgt spid="7"/>
                                            </p:tgtEl>
                                            <p:attrNameLst>
                                              <p:attrName>ppt_x</p:attrName>
                                            </p:attrNameLst>
                                          </p:cBhvr>
                                          <p:tavLst>
                                            <p:tav tm="0">
                                              <p:val>
                                                <p:strVal val="1+#ppt_w/2"/>
                                              </p:val>
                                            </p:tav>
                                            <p:tav tm="100000">
                                              <p:val>
                                                <p:strVal val="#ppt_x"/>
                                              </p:val>
                                            </p:tav>
                                          </p:tavLst>
                                        </p:anim>
                                        <p:anim calcmode="lin" valueType="num" p14:bounceEnd="58000">
                                          <p:cBhvr additive="base">
                                            <p:cTn id="8" dur="1500" fill="hold"/>
                                            <p:tgtEl>
                                              <p:spTgt spid="7"/>
                                            </p:tgtEl>
                                            <p:attrNameLst>
                                              <p:attrName>ppt_y</p:attrName>
                                            </p:attrNameLst>
                                          </p:cBhvr>
                                          <p:tavLst>
                                            <p:tav tm="0">
                                              <p:val>
                                                <p:strVal val="0-#ppt_h/2"/>
                                              </p:val>
                                            </p:tav>
                                            <p:tav tm="100000">
                                              <p:val>
                                                <p:strVal val="#ppt_y"/>
                                              </p:val>
                                            </p:tav>
                                          </p:tavLst>
                                        </p:anim>
                                      </p:childTnLst>
                                    </p:cTn>
                                  </p:par>
                                </p:childTnLst>
                              </p:cTn>
                            </p:par>
                            <p:par>
                              <p:cTn id="9" fill="hold">
                                <p:stCondLst>
                                  <p:cond delay="1500"/>
                                </p:stCondLst>
                                <p:childTnLst>
                                  <p:par>
                                    <p:cTn id="10" presetID="22" presetClass="entr" presetSubtype="8" fill="hold" grpId="0" nodeType="after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wipe(left)">
                                          <p:cBhvr>
                                            <p:cTn id="12" dur="500"/>
                                            <p:tgtEl>
                                              <p:spTgt spid="6"/>
                                            </p:tgtEl>
                                          </p:cBhvr>
                                        </p:animEffect>
                                      </p:childTnLst>
                                    </p:cTn>
                                  </p:par>
                                </p:childTnLst>
                              </p:cTn>
                            </p:par>
                            <p:par>
                              <p:cTn id="13" fill="hold">
                                <p:stCondLst>
                                  <p:cond delay="2000"/>
                                </p:stCondLst>
                                <p:childTnLst>
                                  <p:par>
                                    <p:cTn id="14" presetID="22" presetClass="entr" presetSubtype="8" fill="hold" grpId="0" nodeType="after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wipe(left)">
                                          <p:cBhvr>
                                            <p:cTn id="16"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p:bldLst>
      </p:timing>
    </mc:Choice>
    <mc:Fallback xmlns="">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3" accel="65000"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1500" fill="hold"/>
                                            <p:tgtEl>
                                              <p:spTgt spid="7"/>
                                            </p:tgtEl>
                                            <p:attrNameLst>
                                              <p:attrName>ppt_x</p:attrName>
                                            </p:attrNameLst>
                                          </p:cBhvr>
                                          <p:tavLst>
                                            <p:tav tm="0">
                                              <p:val>
                                                <p:strVal val="1+#ppt_w/2"/>
                                              </p:val>
                                            </p:tav>
                                            <p:tav tm="100000">
                                              <p:val>
                                                <p:strVal val="#ppt_x"/>
                                              </p:val>
                                            </p:tav>
                                          </p:tavLst>
                                        </p:anim>
                                        <p:anim calcmode="lin" valueType="num">
                                          <p:cBhvr additive="base">
                                            <p:cTn id="8" dur="1500" fill="hold"/>
                                            <p:tgtEl>
                                              <p:spTgt spid="7"/>
                                            </p:tgtEl>
                                            <p:attrNameLst>
                                              <p:attrName>ppt_y</p:attrName>
                                            </p:attrNameLst>
                                          </p:cBhvr>
                                          <p:tavLst>
                                            <p:tav tm="0">
                                              <p:val>
                                                <p:strVal val="0-#ppt_h/2"/>
                                              </p:val>
                                            </p:tav>
                                            <p:tav tm="100000">
                                              <p:val>
                                                <p:strVal val="#ppt_y"/>
                                              </p:val>
                                            </p:tav>
                                          </p:tavLst>
                                        </p:anim>
                                      </p:childTnLst>
                                    </p:cTn>
                                  </p:par>
                                </p:childTnLst>
                              </p:cTn>
                            </p:par>
                            <p:par>
                              <p:cTn id="9" fill="hold">
                                <p:stCondLst>
                                  <p:cond delay="1500"/>
                                </p:stCondLst>
                                <p:childTnLst>
                                  <p:par>
                                    <p:cTn id="10" presetID="22" presetClass="entr" presetSubtype="8" fill="hold" grpId="0" nodeType="after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wipe(left)">
                                          <p:cBhvr>
                                            <p:cTn id="12" dur="500"/>
                                            <p:tgtEl>
                                              <p:spTgt spid="6"/>
                                            </p:tgtEl>
                                          </p:cBhvr>
                                        </p:animEffect>
                                      </p:childTnLst>
                                    </p:cTn>
                                  </p:par>
                                </p:childTnLst>
                              </p:cTn>
                            </p:par>
                            <p:par>
                              <p:cTn id="13" fill="hold">
                                <p:stCondLst>
                                  <p:cond delay="2000"/>
                                </p:stCondLst>
                                <p:childTnLst>
                                  <p:par>
                                    <p:cTn id="14" presetID="22" presetClass="entr" presetSubtype="8" fill="hold" grpId="0" nodeType="after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wipe(left)">
                                          <p:cBhvr>
                                            <p:cTn id="16"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p:bldLst>
      </p:timing>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p:cNvSpPr/>
          <p:nvPr/>
        </p:nvSpPr>
        <p:spPr>
          <a:xfrm>
            <a:off x="418703" y="33866"/>
            <a:ext cx="1826141" cy="584776"/>
          </a:xfrm>
          <a:prstGeom prst="rect">
            <a:avLst/>
          </a:prstGeom>
        </p:spPr>
        <p:txBody>
          <a:bodyPr wrap="none">
            <a:spAutoFit/>
          </a:bodyPr>
          <a:lstStyle/>
          <a:p>
            <a:r>
              <a:rPr lang="zh-CN" altLang="en-US" sz="3200" dirty="0" smtClean="0">
                <a:solidFill>
                  <a:srgbClr val="17695D"/>
                </a:solidFill>
                <a:latin typeface="华文黑体"/>
                <a:ea typeface="华文黑体"/>
              </a:rPr>
              <a:t>战略规划</a:t>
            </a:r>
            <a:endParaRPr lang="zh-CN" altLang="en-US" sz="3200" dirty="0">
              <a:solidFill>
                <a:srgbClr val="17695D"/>
              </a:solidFill>
              <a:latin typeface="华文黑体"/>
              <a:ea typeface="华文黑体"/>
            </a:endParaRPr>
          </a:p>
        </p:txBody>
      </p:sp>
      <p:grpSp>
        <p:nvGrpSpPr>
          <p:cNvPr id="3" name="组合 2"/>
          <p:cNvGrpSpPr/>
          <p:nvPr/>
        </p:nvGrpSpPr>
        <p:grpSpPr>
          <a:xfrm>
            <a:off x="-10885" y="144693"/>
            <a:ext cx="283029" cy="402896"/>
            <a:chOff x="-10886" y="525690"/>
            <a:chExt cx="283029" cy="402896"/>
          </a:xfrm>
        </p:grpSpPr>
        <p:pic>
          <p:nvPicPr>
            <p:cNvPr id="4" name="图片 3"/>
            <p:cNvPicPr>
              <a:picLocks noChangeAspect="1"/>
            </p:cNvPicPr>
            <p:nvPr/>
          </p:nvPicPr>
          <p:blipFill rotWithShape="1">
            <a:blip r:embed="rId3"/>
            <a:srcRect l="7026" t="47619" r="90287" b="37566"/>
            <a:stretch>
              <a:fillRect/>
            </a:stretch>
          </p:blipFill>
          <p:spPr>
            <a:xfrm>
              <a:off x="-10886" y="525690"/>
              <a:ext cx="283029" cy="402896"/>
            </a:xfrm>
            <a:prstGeom prst="rect">
              <a:avLst/>
            </a:prstGeom>
          </p:spPr>
        </p:pic>
        <p:sp>
          <p:nvSpPr>
            <p:cNvPr id="63" name="Freeform 5"/>
            <p:cNvSpPr/>
            <p:nvPr/>
          </p:nvSpPr>
          <p:spPr bwMode="auto">
            <a:xfrm>
              <a:off x="20276" y="637025"/>
              <a:ext cx="221544" cy="222748"/>
            </a:xfrm>
            <a:custGeom>
              <a:avLst/>
              <a:gdLst>
                <a:gd name="T0" fmla="*/ 348 w 407"/>
                <a:gd name="T1" fmla="*/ 0 h 407"/>
                <a:gd name="T2" fmla="*/ 407 w 407"/>
                <a:gd name="T3" fmla="*/ 0 h 407"/>
                <a:gd name="T4" fmla="*/ 407 w 407"/>
                <a:gd name="T5" fmla="*/ 407 h 407"/>
                <a:gd name="T6" fmla="*/ 0 w 407"/>
                <a:gd name="T7" fmla="*/ 407 h 407"/>
                <a:gd name="T8" fmla="*/ 0 w 407"/>
                <a:gd name="T9" fmla="*/ 354 h 407"/>
                <a:gd name="T10" fmla="*/ 307 w 407"/>
                <a:gd name="T11" fmla="*/ 354 h 407"/>
                <a:gd name="T12" fmla="*/ 1 w 407"/>
                <a:gd name="T13" fmla="*/ 47 h 407"/>
                <a:gd name="T14" fmla="*/ 43 w 407"/>
                <a:gd name="T15" fmla="*/ 5 h 407"/>
                <a:gd name="T16" fmla="*/ 348 w 407"/>
                <a:gd name="T17" fmla="*/ 310 h 407"/>
                <a:gd name="T18" fmla="*/ 348 w 407"/>
                <a:gd name="T19" fmla="*/ 0 h 4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07" h="407">
                  <a:moveTo>
                    <a:pt x="348" y="0"/>
                  </a:moveTo>
                  <a:lnTo>
                    <a:pt x="407" y="0"/>
                  </a:lnTo>
                  <a:lnTo>
                    <a:pt x="407" y="407"/>
                  </a:lnTo>
                  <a:lnTo>
                    <a:pt x="0" y="407"/>
                  </a:lnTo>
                  <a:lnTo>
                    <a:pt x="0" y="354"/>
                  </a:lnTo>
                  <a:lnTo>
                    <a:pt x="307" y="354"/>
                  </a:lnTo>
                  <a:lnTo>
                    <a:pt x="1" y="47"/>
                  </a:lnTo>
                  <a:lnTo>
                    <a:pt x="43" y="5"/>
                  </a:lnTo>
                  <a:lnTo>
                    <a:pt x="348" y="310"/>
                  </a:lnTo>
                  <a:lnTo>
                    <a:pt x="348" y="0"/>
                  </a:lnTo>
                  <a:close/>
                </a:path>
              </a:pathLst>
            </a:custGeom>
            <a:solidFill>
              <a:schemeClr val="bg1"/>
            </a:solidFill>
            <a:ln>
              <a:noFill/>
            </a:ln>
          </p:spPr>
          <p:txBody>
            <a:bodyPr vert="horz" wrap="square" lIns="67470" tIns="33735" rIns="67470" bIns="33735" numCol="1" anchor="t" anchorCtr="0" compatLnSpc="1"/>
            <a:lstStyle/>
            <a:p>
              <a:endParaRPr lang="zh-CN" altLang="en-US"/>
            </a:p>
          </p:txBody>
        </p:sp>
      </p:grpSp>
      <p:sp>
        <p:nvSpPr>
          <p:cNvPr id="5" name="文本框 4"/>
          <p:cNvSpPr txBox="1"/>
          <p:nvPr/>
        </p:nvSpPr>
        <p:spPr>
          <a:xfrm>
            <a:off x="524931" y="691951"/>
            <a:ext cx="8348135" cy="4093428"/>
          </a:xfrm>
          <a:prstGeom prst="rect">
            <a:avLst/>
          </a:prstGeom>
          <a:noFill/>
        </p:spPr>
        <p:txBody>
          <a:bodyPr wrap="square" rtlCol="0">
            <a:spAutoFit/>
          </a:bodyPr>
          <a:lstStyle/>
          <a:p>
            <a:pPr indent="541338"/>
            <a:r>
              <a:rPr lang="zh-CN" altLang="en-US" sz="2000" dirty="0">
                <a:latin typeface="华文黑体"/>
                <a:ea typeface="华文黑体"/>
              </a:rPr>
              <a:t>所有企业都必须向前看并且制订一个长期战略</a:t>
            </a:r>
            <a:r>
              <a:rPr lang="en-US" altLang="zh-CN" sz="2000" dirty="0">
                <a:latin typeface="华文黑体"/>
                <a:ea typeface="华文黑体"/>
              </a:rPr>
              <a:t>,</a:t>
            </a:r>
            <a:r>
              <a:rPr lang="zh-CN" altLang="en-US" sz="2000" dirty="0">
                <a:latin typeface="华文黑体"/>
                <a:ea typeface="华文黑体"/>
              </a:rPr>
              <a:t>以适应本行业中不断变化的各种条件</a:t>
            </a:r>
            <a:r>
              <a:rPr lang="en-US" altLang="zh-CN" sz="2000" dirty="0" smtClean="0">
                <a:latin typeface="华文黑体"/>
                <a:ea typeface="华文黑体"/>
              </a:rPr>
              <a:t>.</a:t>
            </a:r>
            <a:r>
              <a:rPr lang="zh-CN" altLang="en-US" sz="2000" dirty="0" smtClean="0">
                <a:latin typeface="华文黑体"/>
                <a:ea typeface="华文黑体"/>
              </a:rPr>
              <a:t>在形势</a:t>
            </a:r>
            <a:r>
              <a:rPr lang="zh-CN" altLang="en-US" sz="2000" dirty="0">
                <a:latin typeface="华文黑体"/>
                <a:ea typeface="华文黑体"/>
              </a:rPr>
              <a:t>、机遇、目标和资源一定时</a:t>
            </a:r>
            <a:r>
              <a:rPr lang="en-US" altLang="zh-CN" sz="2000" dirty="0">
                <a:latin typeface="华文黑体"/>
                <a:ea typeface="华文黑体"/>
              </a:rPr>
              <a:t>,</a:t>
            </a:r>
            <a:r>
              <a:rPr lang="zh-CN" altLang="en-US" sz="2000" dirty="0">
                <a:latin typeface="华文黑体"/>
                <a:ea typeface="华文黑体"/>
              </a:rPr>
              <a:t>每个企业都必须找到最合理的战略</a:t>
            </a:r>
            <a:r>
              <a:rPr lang="en-US" altLang="zh-CN" sz="2000" dirty="0">
                <a:latin typeface="华文黑体"/>
                <a:ea typeface="华文黑体"/>
              </a:rPr>
              <a:t>.</a:t>
            </a:r>
            <a:r>
              <a:rPr lang="zh-CN" altLang="en-US" sz="2000" dirty="0" smtClean="0">
                <a:latin typeface="华文黑体"/>
                <a:ea typeface="华文黑体"/>
              </a:rPr>
              <a:t>为长期生存和成长而选定企业总战</a:t>
            </a:r>
            <a:r>
              <a:rPr lang="zh-CN" altLang="en-US" sz="2000" dirty="0">
                <a:latin typeface="华文黑体"/>
                <a:ea typeface="华文黑体"/>
              </a:rPr>
              <a:t>略的艰巨任务被称为战略规划</a:t>
            </a:r>
            <a:r>
              <a:rPr lang="en-US" altLang="zh-CN" sz="2000" dirty="0">
                <a:latin typeface="华文黑体"/>
                <a:ea typeface="华文黑体"/>
              </a:rPr>
              <a:t>.</a:t>
            </a:r>
            <a:r>
              <a:rPr lang="zh-CN" altLang="en-US" sz="2000" dirty="0">
                <a:latin typeface="华文黑体"/>
                <a:ea typeface="华文黑体"/>
              </a:rPr>
              <a:t>战略规划是指在企业的目标、能力</a:t>
            </a:r>
            <a:r>
              <a:rPr lang="zh-CN" altLang="en-US" sz="2000" dirty="0" smtClean="0">
                <a:latin typeface="华文黑体"/>
                <a:ea typeface="华文黑体"/>
              </a:rPr>
              <a:t>和不断变化</a:t>
            </a:r>
            <a:r>
              <a:rPr lang="zh-CN" altLang="en-US" sz="2000" dirty="0">
                <a:latin typeface="华文黑体"/>
                <a:ea typeface="华文黑体"/>
              </a:rPr>
              <a:t>的市场营销机会之间</a:t>
            </a:r>
            <a:r>
              <a:rPr lang="en-US" altLang="zh-CN" sz="2000" dirty="0">
                <a:latin typeface="华文黑体"/>
                <a:ea typeface="华文黑体"/>
              </a:rPr>
              <a:t>,</a:t>
            </a:r>
            <a:r>
              <a:rPr lang="zh-CN" altLang="en-US" sz="2000" dirty="0">
                <a:latin typeface="华文黑体"/>
                <a:ea typeface="华文黑体"/>
              </a:rPr>
              <a:t>发展和保持某种战略适应性的过程</a:t>
            </a:r>
            <a:r>
              <a:rPr lang="en-US" altLang="zh-CN" sz="2000" dirty="0">
                <a:latin typeface="华文黑体"/>
                <a:ea typeface="华文黑体"/>
              </a:rPr>
              <a:t>.</a:t>
            </a:r>
          </a:p>
          <a:p>
            <a:pPr indent="541338"/>
            <a:r>
              <a:rPr lang="zh-CN" altLang="en-US" sz="2000" dirty="0">
                <a:latin typeface="华文黑体"/>
                <a:ea typeface="华文黑体"/>
              </a:rPr>
              <a:t>规划主要包含三项内容</a:t>
            </a:r>
            <a:r>
              <a:rPr lang="en-US" altLang="zh-CN" sz="2000" dirty="0">
                <a:latin typeface="华文黑体"/>
                <a:ea typeface="华文黑体"/>
              </a:rPr>
              <a:t>.</a:t>
            </a:r>
          </a:p>
          <a:p>
            <a:pPr indent="541338"/>
            <a:r>
              <a:rPr lang="en-US" altLang="zh-CN" sz="2000" dirty="0">
                <a:latin typeface="华文黑体"/>
                <a:ea typeface="华文黑体"/>
              </a:rPr>
              <a:t>(</a:t>
            </a:r>
            <a:r>
              <a:rPr lang="zh-CN" altLang="en-US" sz="2000" dirty="0">
                <a:latin typeface="华文黑体"/>
                <a:ea typeface="华文黑体"/>
              </a:rPr>
              <a:t>１</a:t>
            </a:r>
            <a:r>
              <a:rPr lang="en-US" altLang="zh-CN" sz="2000" dirty="0">
                <a:latin typeface="华文黑体"/>
                <a:ea typeface="华文黑体"/>
              </a:rPr>
              <a:t>)</a:t>
            </a:r>
            <a:r>
              <a:rPr lang="zh-CN" altLang="en-US" sz="2000" dirty="0">
                <a:latin typeface="华文黑体"/>
                <a:ea typeface="华文黑体"/>
              </a:rPr>
              <a:t>把投资业务当作一项投资组合来管理</a:t>
            </a:r>
            <a:r>
              <a:rPr lang="en-US" altLang="zh-CN" sz="2000" dirty="0">
                <a:latin typeface="华文黑体"/>
                <a:ea typeface="华文黑体"/>
              </a:rPr>
              <a:t>.</a:t>
            </a:r>
          </a:p>
          <a:p>
            <a:pPr indent="541338"/>
            <a:r>
              <a:rPr lang="en-US" altLang="zh-CN" sz="2000" dirty="0">
                <a:latin typeface="华文黑体"/>
                <a:ea typeface="华文黑体"/>
              </a:rPr>
              <a:t>(</a:t>
            </a:r>
            <a:r>
              <a:rPr lang="zh-CN" altLang="en-US" sz="2000" dirty="0">
                <a:latin typeface="华文黑体"/>
                <a:ea typeface="华文黑体"/>
              </a:rPr>
              <a:t>２</a:t>
            </a:r>
            <a:r>
              <a:rPr lang="en-US" altLang="zh-CN" sz="2000" dirty="0">
                <a:latin typeface="华文黑体"/>
                <a:ea typeface="华文黑体"/>
              </a:rPr>
              <a:t>)</a:t>
            </a:r>
            <a:r>
              <a:rPr lang="zh-CN" altLang="en-US" sz="2000" dirty="0">
                <a:latin typeface="华文黑体"/>
                <a:ea typeface="华文黑体"/>
              </a:rPr>
              <a:t>估量每项业务的未来利润潜量</a:t>
            </a:r>
            <a:r>
              <a:rPr lang="en-US" altLang="zh-CN" sz="2000" dirty="0">
                <a:latin typeface="华文黑体"/>
                <a:ea typeface="华文黑体"/>
              </a:rPr>
              <a:t>.</a:t>
            </a:r>
            <a:r>
              <a:rPr lang="zh-CN" altLang="en-US" sz="2000" dirty="0">
                <a:latin typeface="华文黑体"/>
                <a:ea typeface="华文黑体"/>
              </a:rPr>
              <a:t>对这一点需要进行认真的评估</a:t>
            </a:r>
            <a:r>
              <a:rPr lang="en-US" altLang="zh-CN" sz="2000" dirty="0">
                <a:latin typeface="华文黑体"/>
                <a:ea typeface="华文黑体"/>
              </a:rPr>
              <a:t>,</a:t>
            </a:r>
            <a:r>
              <a:rPr lang="zh-CN" altLang="en-US" sz="2000" dirty="0" smtClean="0">
                <a:latin typeface="华文黑体"/>
                <a:ea typeface="华文黑体"/>
              </a:rPr>
              <a:t>而且要结合企业本身的特点以及行业和整个经济环</a:t>
            </a:r>
            <a:r>
              <a:rPr lang="zh-CN" altLang="en-US" sz="2000" dirty="0">
                <a:latin typeface="华文黑体"/>
                <a:ea typeface="华文黑体"/>
              </a:rPr>
              <a:t>境的变化</a:t>
            </a:r>
            <a:r>
              <a:rPr lang="en-US" altLang="zh-CN" sz="2000" dirty="0">
                <a:latin typeface="华文黑体"/>
                <a:ea typeface="华文黑体"/>
              </a:rPr>
              <a:t>.</a:t>
            </a:r>
          </a:p>
          <a:p>
            <a:pPr indent="541338"/>
            <a:r>
              <a:rPr lang="en-US" altLang="zh-CN" sz="2000" dirty="0">
                <a:latin typeface="华文黑体"/>
                <a:ea typeface="华文黑体"/>
              </a:rPr>
              <a:t>(</a:t>
            </a:r>
            <a:r>
              <a:rPr lang="zh-CN" altLang="en-US" sz="2000" dirty="0">
                <a:latin typeface="华文黑体"/>
                <a:ea typeface="华文黑体"/>
              </a:rPr>
              <a:t>３</a:t>
            </a:r>
            <a:r>
              <a:rPr lang="en-US" altLang="zh-CN" sz="2000" dirty="0">
                <a:latin typeface="华文黑体"/>
                <a:ea typeface="华文黑体"/>
              </a:rPr>
              <a:t>)</a:t>
            </a:r>
            <a:r>
              <a:rPr lang="zh-CN" altLang="en-US" sz="2000" dirty="0">
                <a:latin typeface="华文黑体"/>
                <a:ea typeface="华文黑体"/>
              </a:rPr>
              <a:t>明确其行业地位、目标、机会和资源中的哪些因素是举足轻重的</a:t>
            </a:r>
            <a:r>
              <a:rPr lang="en-US" altLang="zh-CN" sz="2000" dirty="0" smtClean="0">
                <a:latin typeface="华文黑体"/>
                <a:ea typeface="华文黑体"/>
              </a:rPr>
              <a:t>.</a:t>
            </a:r>
            <a:r>
              <a:rPr lang="zh-CN" altLang="en-US" sz="2000" dirty="0" smtClean="0">
                <a:latin typeface="华文黑体"/>
                <a:ea typeface="华文黑体"/>
              </a:rPr>
              <a:t>战略规划制订为企业</a:t>
            </a:r>
            <a:r>
              <a:rPr lang="zh-CN" altLang="en-US" sz="2000" dirty="0">
                <a:latin typeface="华文黑体"/>
                <a:ea typeface="华文黑体"/>
              </a:rPr>
              <a:t>其他计划的制订做了必要的准备</a:t>
            </a:r>
            <a:r>
              <a:rPr lang="en-US" altLang="zh-CN" sz="2000" dirty="0">
                <a:latin typeface="华文黑体"/>
                <a:ea typeface="华文黑体"/>
              </a:rPr>
              <a:t>,</a:t>
            </a:r>
            <a:r>
              <a:rPr lang="zh-CN" altLang="en-US" sz="2000" dirty="0">
                <a:latin typeface="华文黑体"/>
                <a:ea typeface="华文黑体"/>
              </a:rPr>
              <a:t>其制订步骤包括确定企业使命</a:t>
            </a:r>
            <a:r>
              <a:rPr lang="zh-CN" altLang="en-US" sz="2000" dirty="0" smtClean="0">
                <a:latin typeface="华文黑体"/>
                <a:ea typeface="华文黑体"/>
              </a:rPr>
              <a:t>、明确相应</a:t>
            </a:r>
            <a:r>
              <a:rPr lang="zh-CN" altLang="en-US" sz="2000" dirty="0">
                <a:latin typeface="华文黑体"/>
                <a:ea typeface="华文黑体"/>
              </a:rPr>
              <a:t>的企业目标、设计最佳业务组合</a:t>
            </a:r>
            <a:r>
              <a:rPr lang="en-US" altLang="zh-CN" sz="2000" dirty="0">
                <a:latin typeface="华文黑体"/>
                <a:ea typeface="华文黑体"/>
              </a:rPr>
              <a:t>,</a:t>
            </a:r>
            <a:r>
              <a:rPr lang="zh-CN" altLang="en-US" sz="2000" dirty="0">
                <a:latin typeface="华文黑体"/>
                <a:ea typeface="华文黑体"/>
              </a:rPr>
              <a:t>以及协调各职能战略</a:t>
            </a:r>
            <a:r>
              <a:rPr lang="en-US" altLang="zh-CN" sz="2000" dirty="0">
                <a:latin typeface="华文黑体"/>
                <a:ea typeface="华文黑体"/>
              </a:rPr>
              <a:t>.</a:t>
            </a:r>
            <a:endParaRPr kumimoji="1" lang="zh-CN" altLang="en-US" sz="2000" dirty="0">
              <a:latin typeface="华文黑体"/>
              <a:ea typeface="华文黑体"/>
            </a:endParaRPr>
          </a:p>
        </p:txBody>
      </p:sp>
    </p:spTree>
    <p:extLst>
      <p:ext uri="{BB962C8B-B14F-4D97-AF65-F5344CB8AC3E}">
        <p14:creationId xmlns:p14="http://schemas.microsoft.com/office/powerpoint/2010/main" val="2702812094"/>
      </p:ext>
    </p:extLst>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p:cNvSpPr/>
          <p:nvPr/>
        </p:nvSpPr>
        <p:spPr>
          <a:xfrm>
            <a:off x="418703" y="33866"/>
            <a:ext cx="1826141" cy="584776"/>
          </a:xfrm>
          <a:prstGeom prst="rect">
            <a:avLst/>
          </a:prstGeom>
        </p:spPr>
        <p:txBody>
          <a:bodyPr wrap="none">
            <a:spAutoFit/>
          </a:bodyPr>
          <a:lstStyle/>
          <a:p>
            <a:r>
              <a:rPr lang="zh-CN" altLang="en-US" sz="3200" dirty="0" smtClean="0">
                <a:solidFill>
                  <a:srgbClr val="17695D"/>
                </a:solidFill>
                <a:latin typeface="华文黑体"/>
                <a:ea typeface="华文黑体"/>
              </a:rPr>
              <a:t>战略规划</a:t>
            </a:r>
            <a:endParaRPr lang="zh-CN" altLang="en-US" sz="3200" dirty="0">
              <a:solidFill>
                <a:srgbClr val="17695D"/>
              </a:solidFill>
              <a:latin typeface="华文黑体"/>
              <a:ea typeface="华文黑体"/>
            </a:endParaRPr>
          </a:p>
        </p:txBody>
      </p:sp>
      <p:grpSp>
        <p:nvGrpSpPr>
          <p:cNvPr id="3" name="组合 2"/>
          <p:cNvGrpSpPr/>
          <p:nvPr/>
        </p:nvGrpSpPr>
        <p:grpSpPr>
          <a:xfrm>
            <a:off x="-10885" y="144693"/>
            <a:ext cx="283029" cy="402896"/>
            <a:chOff x="-10886" y="525690"/>
            <a:chExt cx="283029" cy="402896"/>
          </a:xfrm>
        </p:grpSpPr>
        <p:pic>
          <p:nvPicPr>
            <p:cNvPr id="4" name="图片 3"/>
            <p:cNvPicPr>
              <a:picLocks noChangeAspect="1"/>
            </p:cNvPicPr>
            <p:nvPr/>
          </p:nvPicPr>
          <p:blipFill rotWithShape="1">
            <a:blip r:embed="rId3"/>
            <a:srcRect l="7026" t="47619" r="90287" b="37566"/>
            <a:stretch>
              <a:fillRect/>
            </a:stretch>
          </p:blipFill>
          <p:spPr>
            <a:xfrm>
              <a:off x="-10886" y="525690"/>
              <a:ext cx="283029" cy="402896"/>
            </a:xfrm>
            <a:prstGeom prst="rect">
              <a:avLst/>
            </a:prstGeom>
          </p:spPr>
        </p:pic>
        <p:sp>
          <p:nvSpPr>
            <p:cNvPr id="63" name="Freeform 5"/>
            <p:cNvSpPr/>
            <p:nvPr/>
          </p:nvSpPr>
          <p:spPr bwMode="auto">
            <a:xfrm>
              <a:off x="20276" y="637025"/>
              <a:ext cx="221544" cy="222748"/>
            </a:xfrm>
            <a:custGeom>
              <a:avLst/>
              <a:gdLst>
                <a:gd name="T0" fmla="*/ 348 w 407"/>
                <a:gd name="T1" fmla="*/ 0 h 407"/>
                <a:gd name="T2" fmla="*/ 407 w 407"/>
                <a:gd name="T3" fmla="*/ 0 h 407"/>
                <a:gd name="T4" fmla="*/ 407 w 407"/>
                <a:gd name="T5" fmla="*/ 407 h 407"/>
                <a:gd name="T6" fmla="*/ 0 w 407"/>
                <a:gd name="T7" fmla="*/ 407 h 407"/>
                <a:gd name="T8" fmla="*/ 0 w 407"/>
                <a:gd name="T9" fmla="*/ 354 h 407"/>
                <a:gd name="T10" fmla="*/ 307 w 407"/>
                <a:gd name="T11" fmla="*/ 354 h 407"/>
                <a:gd name="T12" fmla="*/ 1 w 407"/>
                <a:gd name="T13" fmla="*/ 47 h 407"/>
                <a:gd name="T14" fmla="*/ 43 w 407"/>
                <a:gd name="T15" fmla="*/ 5 h 407"/>
                <a:gd name="T16" fmla="*/ 348 w 407"/>
                <a:gd name="T17" fmla="*/ 310 h 407"/>
                <a:gd name="T18" fmla="*/ 348 w 407"/>
                <a:gd name="T19" fmla="*/ 0 h 4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07" h="407">
                  <a:moveTo>
                    <a:pt x="348" y="0"/>
                  </a:moveTo>
                  <a:lnTo>
                    <a:pt x="407" y="0"/>
                  </a:lnTo>
                  <a:lnTo>
                    <a:pt x="407" y="407"/>
                  </a:lnTo>
                  <a:lnTo>
                    <a:pt x="0" y="407"/>
                  </a:lnTo>
                  <a:lnTo>
                    <a:pt x="0" y="354"/>
                  </a:lnTo>
                  <a:lnTo>
                    <a:pt x="307" y="354"/>
                  </a:lnTo>
                  <a:lnTo>
                    <a:pt x="1" y="47"/>
                  </a:lnTo>
                  <a:lnTo>
                    <a:pt x="43" y="5"/>
                  </a:lnTo>
                  <a:lnTo>
                    <a:pt x="348" y="310"/>
                  </a:lnTo>
                  <a:lnTo>
                    <a:pt x="348" y="0"/>
                  </a:lnTo>
                  <a:close/>
                </a:path>
              </a:pathLst>
            </a:custGeom>
            <a:solidFill>
              <a:schemeClr val="bg1"/>
            </a:solidFill>
            <a:ln>
              <a:noFill/>
            </a:ln>
          </p:spPr>
          <p:txBody>
            <a:bodyPr vert="horz" wrap="square" lIns="67470" tIns="33735" rIns="67470" bIns="33735" numCol="1" anchor="t" anchorCtr="0" compatLnSpc="1"/>
            <a:lstStyle/>
            <a:p>
              <a:endParaRPr lang="zh-CN" altLang="en-US"/>
            </a:p>
          </p:txBody>
        </p:sp>
      </p:grpSp>
      <p:sp>
        <p:nvSpPr>
          <p:cNvPr id="5" name="文本框 4"/>
          <p:cNvSpPr txBox="1"/>
          <p:nvPr/>
        </p:nvSpPr>
        <p:spPr>
          <a:xfrm>
            <a:off x="524931" y="573418"/>
            <a:ext cx="8348135" cy="4462760"/>
          </a:xfrm>
          <a:prstGeom prst="rect">
            <a:avLst/>
          </a:prstGeom>
          <a:noFill/>
        </p:spPr>
        <p:txBody>
          <a:bodyPr wrap="square" rtlCol="0">
            <a:spAutoFit/>
          </a:bodyPr>
          <a:lstStyle/>
          <a:p>
            <a:r>
              <a:rPr lang="zh-CN" altLang="en-US" sz="2400" dirty="0">
                <a:latin typeface="华文黑体"/>
                <a:ea typeface="华文黑体"/>
              </a:rPr>
              <a:t>一、确定企业使命</a:t>
            </a:r>
          </a:p>
          <a:p>
            <a:pPr indent="541338"/>
            <a:endParaRPr lang="en-US" altLang="zh-CN" sz="2000" dirty="0" smtClean="0">
              <a:latin typeface="华文黑体"/>
              <a:ea typeface="华文黑体"/>
            </a:endParaRPr>
          </a:p>
          <a:p>
            <a:pPr indent="541338"/>
            <a:r>
              <a:rPr lang="zh-CN" altLang="en-US" sz="2000" dirty="0" smtClean="0">
                <a:latin typeface="华文黑体"/>
                <a:ea typeface="华文黑体"/>
              </a:rPr>
              <a:t>一个机构总是为实现某一使命而出现</a:t>
            </a:r>
            <a:r>
              <a:rPr lang="zh-CN" altLang="en-US" sz="2000" dirty="0">
                <a:latin typeface="华文黑体"/>
                <a:ea typeface="华文黑体"/>
              </a:rPr>
              <a:t>的</a:t>
            </a:r>
            <a:r>
              <a:rPr lang="en-US" altLang="zh-CN" sz="2000" dirty="0">
                <a:latin typeface="华文黑体"/>
                <a:ea typeface="华文黑体"/>
              </a:rPr>
              <a:t>.</a:t>
            </a:r>
            <a:r>
              <a:rPr lang="zh-CN" altLang="en-US" sz="2000" dirty="0">
                <a:latin typeface="华文黑体"/>
                <a:ea typeface="华文黑体"/>
              </a:rPr>
              <a:t>开始时</a:t>
            </a:r>
            <a:r>
              <a:rPr lang="en-US" altLang="zh-CN" sz="2000" dirty="0">
                <a:latin typeface="华文黑体"/>
                <a:ea typeface="华文黑体"/>
              </a:rPr>
              <a:t>,</a:t>
            </a:r>
            <a:r>
              <a:rPr lang="zh-CN" altLang="en-US" sz="2000" dirty="0">
                <a:latin typeface="华文黑体"/>
                <a:ea typeface="华文黑体"/>
              </a:rPr>
              <a:t>它的使命或目的是明确的</a:t>
            </a:r>
            <a:r>
              <a:rPr lang="en-US" altLang="zh-CN" sz="2000" dirty="0">
                <a:latin typeface="华文黑体"/>
                <a:ea typeface="华文黑体"/>
              </a:rPr>
              <a:t>.</a:t>
            </a:r>
            <a:r>
              <a:rPr lang="zh-CN" altLang="en-US" sz="2000" dirty="0" smtClean="0">
                <a:latin typeface="华文黑体"/>
                <a:ea typeface="华文黑体"/>
              </a:rPr>
              <a:t>但随着时间的推移</a:t>
            </a:r>
            <a:r>
              <a:rPr lang="en-US" altLang="zh-CN" sz="2000" dirty="0" smtClean="0">
                <a:latin typeface="华文黑体"/>
                <a:ea typeface="华文黑体"/>
              </a:rPr>
              <a:t>,</a:t>
            </a:r>
            <a:r>
              <a:rPr lang="zh-CN" altLang="en-US" sz="2000" dirty="0" smtClean="0">
                <a:latin typeface="华文黑体"/>
                <a:ea typeface="华文黑体"/>
              </a:rPr>
              <a:t>由于机构的发展、新产品和新市场的开发或者环境中出现的一些新情况</a:t>
            </a:r>
            <a:r>
              <a:rPr lang="en-US" altLang="zh-CN" sz="2000" dirty="0" smtClean="0">
                <a:latin typeface="华文黑体"/>
                <a:ea typeface="华文黑体"/>
              </a:rPr>
              <a:t>,</a:t>
            </a:r>
            <a:r>
              <a:rPr lang="zh-CN" altLang="en-US" sz="2000" dirty="0" smtClean="0">
                <a:latin typeface="华文黑体"/>
                <a:ea typeface="华文黑体"/>
              </a:rPr>
              <a:t>其使命会变</a:t>
            </a:r>
            <a:r>
              <a:rPr lang="zh-CN" altLang="en-US" sz="2000" dirty="0">
                <a:latin typeface="华文黑体"/>
                <a:ea typeface="华文黑体"/>
              </a:rPr>
              <a:t>得模糊</a:t>
            </a:r>
            <a:r>
              <a:rPr lang="en-US" altLang="zh-CN" sz="2000" dirty="0">
                <a:latin typeface="华文黑体"/>
                <a:ea typeface="华文黑体"/>
              </a:rPr>
              <a:t>.</a:t>
            </a:r>
            <a:r>
              <a:rPr lang="zh-CN" altLang="en-US" sz="2000" dirty="0">
                <a:latin typeface="华文黑体"/>
                <a:ea typeface="华文黑体"/>
              </a:rPr>
              <a:t>当管理部门意识到自身正在盲目前进时</a:t>
            </a:r>
            <a:r>
              <a:rPr lang="en-US" altLang="zh-CN" sz="2000" dirty="0">
                <a:latin typeface="华文黑体"/>
                <a:ea typeface="华文黑体"/>
              </a:rPr>
              <a:t>,</a:t>
            </a:r>
            <a:r>
              <a:rPr lang="zh-CN" altLang="en-US" sz="2000" dirty="0">
                <a:latin typeface="华文黑体"/>
                <a:ea typeface="华文黑体"/>
              </a:rPr>
              <a:t>就必须重新搜寻其目标</a:t>
            </a:r>
            <a:r>
              <a:rPr lang="en-US" altLang="zh-CN" sz="2000" dirty="0">
                <a:latin typeface="华文黑体"/>
                <a:ea typeface="华文黑体"/>
              </a:rPr>
              <a:t>.</a:t>
            </a:r>
            <a:r>
              <a:rPr lang="zh-CN" altLang="en-US" sz="2000" dirty="0" smtClean="0">
                <a:latin typeface="华文黑体"/>
                <a:ea typeface="华文黑体"/>
              </a:rPr>
              <a:t>这时就该提问</a:t>
            </a:r>
            <a:r>
              <a:rPr lang="en-US" altLang="zh-CN" sz="2000" dirty="0">
                <a:latin typeface="华文黑体"/>
                <a:ea typeface="华文黑体"/>
              </a:rPr>
              <a:t>:</a:t>
            </a:r>
            <a:r>
              <a:rPr lang="zh-CN" altLang="en-US" sz="2000" dirty="0">
                <a:latin typeface="华文黑体"/>
                <a:ea typeface="华文黑体"/>
              </a:rPr>
              <a:t>我们的业务是什么</a:t>
            </a:r>
            <a:r>
              <a:rPr lang="en-US" altLang="zh-CN" sz="2000" dirty="0">
                <a:latin typeface="华文黑体"/>
                <a:ea typeface="华文黑体"/>
              </a:rPr>
              <a:t>? </a:t>
            </a:r>
            <a:r>
              <a:rPr lang="zh-CN" altLang="en-US" sz="2000" dirty="0">
                <a:latin typeface="华文黑体"/>
                <a:ea typeface="华文黑体"/>
              </a:rPr>
              <a:t>我们的顾客是谁</a:t>
            </a:r>
            <a:r>
              <a:rPr lang="en-US" altLang="zh-CN" sz="2000" dirty="0">
                <a:latin typeface="华文黑体"/>
                <a:ea typeface="华文黑体"/>
              </a:rPr>
              <a:t>? </a:t>
            </a:r>
            <a:r>
              <a:rPr lang="zh-CN" altLang="en-US" sz="2000" dirty="0">
                <a:latin typeface="华文黑体"/>
                <a:ea typeface="华文黑体"/>
              </a:rPr>
              <a:t>顾客价值是什么</a:t>
            </a:r>
            <a:r>
              <a:rPr lang="en-US" altLang="zh-CN" sz="2000" dirty="0">
                <a:latin typeface="华文黑体"/>
                <a:ea typeface="华文黑体"/>
              </a:rPr>
              <a:t>? </a:t>
            </a:r>
            <a:r>
              <a:rPr lang="zh-CN" altLang="en-US" sz="2000" dirty="0">
                <a:latin typeface="华文黑体"/>
                <a:ea typeface="华文黑体"/>
              </a:rPr>
              <a:t>我们的业务应该是什么</a:t>
            </a:r>
            <a:r>
              <a:rPr lang="en-US" altLang="zh-CN" sz="2000" dirty="0">
                <a:latin typeface="华文黑体"/>
                <a:ea typeface="华文黑体"/>
              </a:rPr>
              <a:t>?</a:t>
            </a:r>
          </a:p>
          <a:p>
            <a:pPr indent="541338"/>
            <a:r>
              <a:rPr lang="zh-CN" altLang="en-US" sz="2000" dirty="0">
                <a:latin typeface="华文黑体"/>
                <a:ea typeface="华文黑体"/>
              </a:rPr>
              <a:t>这些问题听起来很简单</a:t>
            </a:r>
            <a:r>
              <a:rPr lang="en-US" altLang="zh-CN" sz="2000" dirty="0">
                <a:latin typeface="华文黑体"/>
                <a:ea typeface="华文黑体"/>
              </a:rPr>
              <a:t>,</a:t>
            </a:r>
            <a:r>
              <a:rPr lang="zh-CN" altLang="en-US" sz="2000" dirty="0">
                <a:latin typeface="华文黑体"/>
                <a:ea typeface="华文黑体"/>
              </a:rPr>
              <a:t>但却属于企业无法回避的难题</a:t>
            </a:r>
            <a:r>
              <a:rPr lang="en-US" altLang="zh-CN" sz="2000" dirty="0">
                <a:latin typeface="华文黑体"/>
                <a:ea typeface="华文黑体"/>
              </a:rPr>
              <a:t>.</a:t>
            </a:r>
            <a:r>
              <a:rPr lang="zh-CN" altLang="en-US" sz="2000" dirty="0">
                <a:latin typeface="华文黑体"/>
                <a:ea typeface="华文黑体"/>
              </a:rPr>
              <a:t>而善于经营的企业总</a:t>
            </a:r>
            <a:r>
              <a:rPr lang="zh-CN" altLang="en-US" sz="2000" dirty="0" smtClean="0">
                <a:latin typeface="华文黑体"/>
                <a:ea typeface="华文黑体"/>
              </a:rPr>
              <a:t>是不断地向自己提出这些问题</a:t>
            </a:r>
            <a:r>
              <a:rPr lang="en-US" altLang="zh-CN" sz="2000" dirty="0">
                <a:latin typeface="华文黑体"/>
                <a:ea typeface="华文黑体"/>
              </a:rPr>
              <a:t>,</a:t>
            </a:r>
            <a:r>
              <a:rPr lang="zh-CN" altLang="en-US" sz="2000" dirty="0">
                <a:latin typeface="华文黑体"/>
                <a:ea typeface="华文黑体"/>
              </a:rPr>
              <a:t>并慎重而又透彻地给予答复</a:t>
            </a:r>
            <a:r>
              <a:rPr lang="en-US" altLang="zh-CN" sz="2000" dirty="0" smtClean="0">
                <a:latin typeface="华文黑体"/>
                <a:ea typeface="华文黑体"/>
              </a:rPr>
              <a:t>.</a:t>
            </a:r>
          </a:p>
          <a:p>
            <a:pPr indent="541338"/>
            <a:r>
              <a:rPr lang="en-US" altLang="zh-CN" sz="2000" dirty="0">
                <a:latin typeface="华文黑体"/>
                <a:ea typeface="华文黑体"/>
              </a:rPr>
              <a:t>(</a:t>
            </a:r>
            <a:r>
              <a:rPr lang="zh-CN" altLang="en-US" sz="2000" dirty="0">
                <a:latin typeface="华文黑体"/>
                <a:ea typeface="华文黑体"/>
              </a:rPr>
              <a:t>一</a:t>
            </a:r>
            <a:r>
              <a:rPr lang="en-US" altLang="zh-CN" sz="2000" dirty="0">
                <a:latin typeface="华文黑体"/>
                <a:ea typeface="华文黑体"/>
              </a:rPr>
              <a:t>)</a:t>
            </a:r>
            <a:r>
              <a:rPr lang="zh-CN" altLang="en-US" sz="2000" dirty="0">
                <a:latin typeface="华文黑体"/>
                <a:ea typeface="华文黑体"/>
              </a:rPr>
              <a:t>确立企业</a:t>
            </a:r>
            <a:r>
              <a:rPr lang="zh-CN" altLang="en-US" sz="2000" dirty="0" smtClean="0">
                <a:latin typeface="华文黑体"/>
                <a:ea typeface="华文黑体"/>
              </a:rPr>
              <a:t>的任务</a:t>
            </a:r>
            <a:endParaRPr lang="en-US" altLang="zh-CN" sz="2000" dirty="0" smtClean="0">
              <a:latin typeface="华文黑体"/>
              <a:ea typeface="华文黑体"/>
            </a:endParaRPr>
          </a:p>
          <a:p>
            <a:pPr indent="982663"/>
            <a:r>
              <a:rPr lang="zh-CN" altLang="en-US" sz="2000" dirty="0">
                <a:latin typeface="华文黑体"/>
                <a:ea typeface="华文黑体"/>
              </a:rPr>
              <a:t>公司的任务由五个关键性要素组成</a:t>
            </a:r>
            <a:r>
              <a:rPr lang="en-US" altLang="zh-CN" sz="2000" dirty="0">
                <a:latin typeface="华文黑体"/>
                <a:ea typeface="华文黑体"/>
              </a:rPr>
              <a:t>.</a:t>
            </a:r>
          </a:p>
          <a:p>
            <a:pPr indent="541338"/>
            <a:r>
              <a:rPr lang="en-US" altLang="zh-CN" sz="2000" dirty="0" smtClean="0">
                <a:latin typeface="华文黑体"/>
                <a:ea typeface="华文黑体"/>
              </a:rPr>
              <a:t>(</a:t>
            </a:r>
            <a:r>
              <a:rPr lang="zh-CN" altLang="en-US" sz="2000" dirty="0">
                <a:latin typeface="华文黑体"/>
                <a:ea typeface="华文黑体"/>
              </a:rPr>
              <a:t>二</a:t>
            </a:r>
            <a:r>
              <a:rPr lang="en-US" altLang="zh-CN" sz="2000" dirty="0">
                <a:latin typeface="华文黑体"/>
                <a:ea typeface="华文黑体"/>
              </a:rPr>
              <a:t>)</a:t>
            </a:r>
            <a:r>
              <a:rPr lang="zh-CN" altLang="en-US" sz="2000" dirty="0" smtClean="0">
                <a:latin typeface="华文黑体"/>
                <a:ea typeface="华文黑体"/>
              </a:rPr>
              <a:t>使命书</a:t>
            </a:r>
            <a:endParaRPr lang="en-US" altLang="zh-CN" sz="2000" dirty="0" smtClean="0">
              <a:latin typeface="华文黑体"/>
              <a:ea typeface="华文黑体"/>
            </a:endParaRPr>
          </a:p>
          <a:p>
            <a:pPr marL="541338" indent="441325"/>
            <a:r>
              <a:rPr lang="zh-CN" altLang="en-US" sz="2000" dirty="0">
                <a:latin typeface="华文黑体"/>
                <a:ea typeface="华文黑体"/>
              </a:rPr>
              <a:t>使命书也可以叫作任务书</a:t>
            </a:r>
            <a:r>
              <a:rPr lang="en-US" altLang="zh-CN" sz="2000" dirty="0">
                <a:latin typeface="华文黑体"/>
                <a:ea typeface="华文黑体"/>
              </a:rPr>
              <a:t>,</a:t>
            </a:r>
            <a:r>
              <a:rPr lang="zh-CN" altLang="en-US" sz="2000" dirty="0">
                <a:latin typeface="华文黑体"/>
                <a:ea typeface="华文黑体"/>
              </a:rPr>
              <a:t>是指机构目的</a:t>
            </a:r>
            <a:r>
              <a:rPr lang="en-US" altLang="zh-CN" sz="2000" dirty="0">
                <a:latin typeface="华文黑体"/>
                <a:ea typeface="华文黑体"/>
              </a:rPr>
              <a:t>,</a:t>
            </a:r>
            <a:r>
              <a:rPr lang="zh-CN" altLang="en-US" sz="2000" dirty="0">
                <a:latin typeface="华文黑体"/>
                <a:ea typeface="华文黑体"/>
              </a:rPr>
              <a:t>即机构在更大范围的环境中为实现</a:t>
            </a:r>
            <a:r>
              <a:rPr lang="zh-CN" altLang="en-US" sz="2000" dirty="0" smtClean="0">
                <a:latin typeface="华文黑体"/>
                <a:ea typeface="华文黑体"/>
              </a:rPr>
              <a:t>目标所做的陈述</a:t>
            </a:r>
            <a:r>
              <a:rPr lang="en-US" altLang="zh-CN" sz="2000" dirty="0">
                <a:latin typeface="华文黑体"/>
                <a:ea typeface="华文黑体"/>
              </a:rPr>
              <a:t>.</a:t>
            </a:r>
            <a:endParaRPr kumimoji="1" lang="zh-CN" altLang="en-US" sz="2000" dirty="0">
              <a:latin typeface="华文黑体"/>
              <a:ea typeface="华文黑体"/>
            </a:endParaRPr>
          </a:p>
        </p:txBody>
      </p:sp>
    </p:spTree>
    <p:extLst>
      <p:ext uri="{BB962C8B-B14F-4D97-AF65-F5344CB8AC3E}">
        <p14:creationId xmlns:p14="http://schemas.microsoft.com/office/powerpoint/2010/main" val="3941151473"/>
      </p:ext>
    </p:extLst>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p:cNvSpPr/>
          <p:nvPr/>
        </p:nvSpPr>
        <p:spPr>
          <a:xfrm>
            <a:off x="418703" y="33866"/>
            <a:ext cx="1826141" cy="584776"/>
          </a:xfrm>
          <a:prstGeom prst="rect">
            <a:avLst/>
          </a:prstGeom>
        </p:spPr>
        <p:txBody>
          <a:bodyPr wrap="none">
            <a:spAutoFit/>
          </a:bodyPr>
          <a:lstStyle/>
          <a:p>
            <a:r>
              <a:rPr lang="zh-CN" altLang="en-US" sz="3200" dirty="0" smtClean="0">
                <a:solidFill>
                  <a:srgbClr val="17695D"/>
                </a:solidFill>
                <a:latin typeface="华文黑体"/>
                <a:ea typeface="华文黑体"/>
              </a:rPr>
              <a:t>战略规划</a:t>
            </a:r>
            <a:endParaRPr lang="zh-CN" altLang="en-US" sz="3200" dirty="0">
              <a:solidFill>
                <a:srgbClr val="17695D"/>
              </a:solidFill>
              <a:latin typeface="华文黑体"/>
              <a:ea typeface="华文黑体"/>
            </a:endParaRPr>
          </a:p>
        </p:txBody>
      </p:sp>
      <p:grpSp>
        <p:nvGrpSpPr>
          <p:cNvPr id="3" name="组合 2"/>
          <p:cNvGrpSpPr/>
          <p:nvPr/>
        </p:nvGrpSpPr>
        <p:grpSpPr>
          <a:xfrm>
            <a:off x="-10885" y="144693"/>
            <a:ext cx="283029" cy="402896"/>
            <a:chOff x="-10886" y="525690"/>
            <a:chExt cx="283029" cy="402896"/>
          </a:xfrm>
        </p:grpSpPr>
        <p:pic>
          <p:nvPicPr>
            <p:cNvPr id="4" name="图片 3"/>
            <p:cNvPicPr>
              <a:picLocks noChangeAspect="1"/>
            </p:cNvPicPr>
            <p:nvPr/>
          </p:nvPicPr>
          <p:blipFill rotWithShape="1">
            <a:blip r:embed="rId3"/>
            <a:srcRect l="7026" t="47619" r="90287" b="37566"/>
            <a:stretch>
              <a:fillRect/>
            </a:stretch>
          </p:blipFill>
          <p:spPr>
            <a:xfrm>
              <a:off x="-10886" y="525690"/>
              <a:ext cx="283029" cy="402896"/>
            </a:xfrm>
            <a:prstGeom prst="rect">
              <a:avLst/>
            </a:prstGeom>
          </p:spPr>
        </p:pic>
        <p:sp>
          <p:nvSpPr>
            <p:cNvPr id="63" name="Freeform 5"/>
            <p:cNvSpPr/>
            <p:nvPr/>
          </p:nvSpPr>
          <p:spPr bwMode="auto">
            <a:xfrm>
              <a:off x="20276" y="637025"/>
              <a:ext cx="221544" cy="222748"/>
            </a:xfrm>
            <a:custGeom>
              <a:avLst/>
              <a:gdLst>
                <a:gd name="T0" fmla="*/ 348 w 407"/>
                <a:gd name="T1" fmla="*/ 0 h 407"/>
                <a:gd name="T2" fmla="*/ 407 w 407"/>
                <a:gd name="T3" fmla="*/ 0 h 407"/>
                <a:gd name="T4" fmla="*/ 407 w 407"/>
                <a:gd name="T5" fmla="*/ 407 h 407"/>
                <a:gd name="T6" fmla="*/ 0 w 407"/>
                <a:gd name="T7" fmla="*/ 407 h 407"/>
                <a:gd name="T8" fmla="*/ 0 w 407"/>
                <a:gd name="T9" fmla="*/ 354 h 407"/>
                <a:gd name="T10" fmla="*/ 307 w 407"/>
                <a:gd name="T11" fmla="*/ 354 h 407"/>
                <a:gd name="T12" fmla="*/ 1 w 407"/>
                <a:gd name="T13" fmla="*/ 47 h 407"/>
                <a:gd name="T14" fmla="*/ 43 w 407"/>
                <a:gd name="T15" fmla="*/ 5 h 407"/>
                <a:gd name="T16" fmla="*/ 348 w 407"/>
                <a:gd name="T17" fmla="*/ 310 h 407"/>
                <a:gd name="T18" fmla="*/ 348 w 407"/>
                <a:gd name="T19" fmla="*/ 0 h 4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07" h="407">
                  <a:moveTo>
                    <a:pt x="348" y="0"/>
                  </a:moveTo>
                  <a:lnTo>
                    <a:pt x="407" y="0"/>
                  </a:lnTo>
                  <a:lnTo>
                    <a:pt x="407" y="407"/>
                  </a:lnTo>
                  <a:lnTo>
                    <a:pt x="0" y="407"/>
                  </a:lnTo>
                  <a:lnTo>
                    <a:pt x="0" y="354"/>
                  </a:lnTo>
                  <a:lnTo>
                    <a:pt x="307" y="354"/>
                  </a:lnTo>
                  <a:lnTo>
                    <a:pt x="1" y="47"/>
                  </a:lnTo>
                  <a:lnTo>
                    <a:pt x="43" y="5"/>
                  </a:lnTo>
                  <a:lnTo>
                    <a:pt x="348" y="310"/>
                  </a:lnTo>
                  <a:lnTo>
                    <a:pt x="348" y="0"/>
                  </a:lnTo>
                  <a:close/>
                </a:path>
              </a:pathLst>
            </a:custGeom>
            <a:solidFill>
              <a:schemeClr val="bg1"/>
            </a:solidFill>
            <a:ln>
              <a:noFill/>
            </a:ln>
          </p:spPr>
          <p:txBody>
            <a:bodyPr vert="horz" wrap="square" lIns="67470" tIns="33735" rIns="67470" bIns="33735" numCol="1" anchor="t" anchorCtr="0" compatLnSpc="1"/>
            <a:lstStyle/>
            <a:p>
              <a:endParaRPr lang="zh-CN" altLang="en-US"/>
            </a:p>
          </p:txBody>
        </p:sp>
      </p:grpSp>
      <p:sp>
        <p:nvSpPr>
          <p:cNvPr id="5" name="文本框 4"/>
          <p:cNvSpPr txBox="1"/>
          <p:nvPr/>
        </p:nvSpPr>
        <p:spPr>
          <a:xfrm>
            <a:off x="524931" y="573418"/>
            <a:ext cx="8348135" cy="3539430"/>
          </a:xfrm>
          <a:prstGeom prst="rect">
            <a:avLst/>
          </a:prstGeom>
          <a:noFill/>
        </p:spPr>
        <p:txBody>
          <a:bodyPr wrap="square" rtlCol="0">
            <a:spAutoFit/>
          </a:bodyPr>
          <a:lstStyle/>
          <a:p>
            <a:r>
              <a:rPr lang="zh-CN" altLang="en-US" sz="2400" dirty="0">
                <a:latin typeface="华文黑体"/>
                <a:ea typeface="华文黑体"/>
              </a:rPr>
              <a:t>二、确定企业目标和目的</a:t>
            </a:r>
          </a:p>
          <a:p>
            <a:pPr indent="541338"/>
            <a:r>
              <a:rPr lang="zh-CN" altLang="en-US" sz="2000" dirty="0">
                <a:latin typeface="华文黑体"/>
                <a:ea typeface="华文黑体"/>
              </a:rPr>
              <a:t>企业的使命需要转化为企业各管理层的具体目标</a:t>
            </a:r>
            <a:r>
              <a:rPr lang="en-US" altLang="zh-CN" sz="2000" dirty="0">
                <a:latin typeface="华文黑体"/>
                <a:ea typeface="华文黑体"/>
              </a:rPr>
              <a:t>.</a:t>
            </a:r>
            <a:r>
              <a:rPr lang="zh-CN" altLang="en-US" sz="2000" dirty="0">
                <a:latin typeface="华文黑体"/>
                <a:ea typeface="华文黑体"/>
              </a:rPr>
              <a:t>每个管理人员都应该有明确的</a:t>
            </a:r>
            <a:r>
              <a:rPr lang="zh-CN" altLang="en-US" sz="2000" dirty="0" smtClean="0">
                <a:latin typeface="华文黑体"/>
                <a:ea typeface="华文黑体"/>
              </a:rPr>
              <a:t>目标</a:t>
            </a:r>
            <a:r>
              <a:rPr lang="en-US" altLang="zh-CN" sz="2000" dirty="0">
                <a:latin typeface="华文黑体"/>
                <a:ea typeface="华文黑体"/>
              </a:rPr>
              <a:t>,</a:t>
            </a:r>
            <a:r>
              <a:rPr lang="zh-CN" altLang="en-US" sz="2000" dirty="0">
                <a:latin typeface="华文黑体"/>
                <a:ea typeface="华文黑体"/>
              </a:rPr>
              <a:t>并负责实现这些目标</a:t>
            </a:r>
            <a:r>
              <a:rPr lang="en-US" altLang="zh-CN" sz="2000" dirty="0">
                <a:latin typeface="华文黑体"/>
                <a:ea typeface="华文黑体"/>
              </a:rPr>
              <a:t>.</a:t>
            </a:r>
            <a:r>
              <a:rPr lang="zh-CN" altLang="en-US" sz="2000" dirty="0">
                <a:latin typeface="华文黑体"/>
                <a:ea typeface="华文黑体"/>
              </a:rPr>
              <a:t>也就是说</a:t>
            </a:r>
            <a:r>
              <a:rPr lang="en-US" altLang="zh-CN" sz="2000" dirty="0">
                <a:latin typeface="华文黑体"/>
                <a:ea typeface="华文黑体"/>
              </a:rPr>
              <a:t>,</a:t>
            </a:r>
            <a:r>
              <a:rPr lang="zh-CN" altLang="en-US" sz="2000" dirty="0">
                <a:latin typeface="华文黑体"/>
                <a:ea typeface="华文黑体"/>
              </a:rPr>
              <a:t>确定企业目标和目的是在企业</a:t>
            </a:r>
            <a:r>
              <a:rPr lang="zh-CN" altLang="en-US" sz="2000" dirty="0" smtClean="0">
                <a:latin typeface="华文黑体"/>
                <a:ea typeface="华文黑体"/>
              </a:rPr>
              <a:t>的使命或任务确定之后</a:t>
            </a:r>
            <a:r>
              <a:rPr lang="en-US" altLang="zh-CN" sz="2000" dirty="0">
                <a:latin typeface="华文黑体"/>
                <a:ea typeface="华文黑体"/>
              </a:rPr>
              <a:t>,</a:t>
            </a:r>
            <a:r>
              <a:rPr lang="zh-CN" altLang="en-US" sz="2000" dirty="0">
                <a:latin typeface="华文黑体"/>
                <a:ea typeface="华文黑体"/>
              </a:rPr>
              <a:t>使之向目标和目的转化</a:t>
            </a:r>
            <a:r>
              <a:rPr lang="en-US" altLang="zh-CN" sz="2000" dirty="0" smtClean="0">
                <a:latin typeface="华文黑体"/>
                <a:ea typeface="华文黑体"/>
              </a:rPr>
              <a:t>.</a:t>
            </a:r>
          </a:p>
          <a:p>
            <a:r>
              <a:rPr lang="zh-CN" altLang="en-US" sz="2000" dirty="0">
                <a:latin typeface="华文黑体"/>
                <a:ea typeface="华文黑体"/>
              </a:rPr>
              <a:t>企业的根本</a:t>
            </a:r>
            <a:r>
              <a:rPr lang="zh-CN" altLang="en-US" sz="2000" dirty="0" smtClean="0">
                <a:latin typeface="华文黑体"/>
                <a:ea typeface="华文黑体"/>
              </a:rPr>
              <a:t>目标是提高生产力</a:t>
            </a:r>
            <a:r>
              <a:rPr lang="en-US" altLang="zh-CN" sz="2000" dirty="0">
                <a:latin typeface="华文黑体"/>
                <a:ea typeface="华文黑体"/>
              </a:rPr>
              <a:t>,</a:t>
            </a:r>
            <a:r>
              <a:rPr lang="zh-CN" altLang="en-US" sz="2000" dirty="0">
                <a:latin typeface="华文黑体"/>
                <a:ea typeface="华文黑体"/>
              </a:rPr>
              <a:t>在这个大目标下有两种选择</a:t>
            </a:r>
            <a:r>
              <a:rPr lang="en-US" altLang="zh-CN" sz="2000" dirty="0">
                <a:latin typeface="华文黑体"/>
                <a:ea typeface="华文黑体"/>
              </a:rPr>
              <a:t>:</a:t>
            </a:r>
            <a:r>
              <a:rPr lang="zh-CN" altLang="en-US" sz="2000" dirty="0">
                <a:latin typeface="华文黑体"/>
                <a:ea typeface="华文黑体"/>
              </a:rPr>
              <a:t>一是业务目标是生产新产品</a:t>
            </a:r>
            <a:r>
              <a:rPr lang="en-US" altLang="zh-CN" sz="2000" dirty="0">
                <a:latin typeface="华文黑体"/>
                <a:ea typeface="华文黑体"/>
              </a:rPr>
              <a:t>;</a:t>
            </a:r>
            <a:r>
              <a:rPr lang="zh-CN" altLang="en-US" sz="2000" dirty="0">
                <a:latin typeface="华文黑体"/>
                <a:ea typeface="华文黑体"/>
              </a:rPr>
              <a:t>二是业务目标是增加利润</a:t>
            </a:r>
            <a:r>
              <a:rPr lang="en-US" altLang="zh-CN" sz="2000" dirty="0">
                <a:latin typeface="华文黑体"/>
                <a:ea typeface="华文黑体"/>
              </a:rPr>
              <a:t>,</a:t>
            </a:r>
            <a:r>
              <a:rPr lang="zh-CN" altLang="en-US" sz="2000" dirty="0" smtClean="0">
                <a:latin typeface="华文黑体"/>
                <a:ea typeface="华文黑体"/>
              </a:rPr>
              <a:t>不是开发新产品</a:t>
            </a:r>
            <a:r>
              <a:rPr lang="en-US" altLang="zh-CN" sz="2000" dirty="0">
                <a:latin typeface="华文黑体"/>
                <a:ea typeface="华文黑体"/>
              </a:rPr>
              <a:t>,</a:t>
            </a:r>
            <a:r>
              <a:rPr lang="zh-CN" altLang="en-US" sz="2000" dirty="0">
                <a:latin typeface="华文黑体"/>
                <a:ea typeface="华文黑体"/>
              </a:rPr>
              <a:t>而是在现有产品的基础上增加利润、收益</a:t>
            </a:r>
            <a:r>
              <a:rPr lang="en-US" altLang="zh-CN" sz="2000" dirty="0">
                <a:latin typeface="华文黑体"/>
                <a:ea typeface="华文黑体"/>
              </a:rPr>
              <a:t>.</a:t>
            </a:r>
            <a:r>
              <a:rPr lang="zh-CN" altLang="en-US" sz="2000" dirty="0">
                <a:latin typeface="华文黑体"/>
                <a:ea typeface="华文黑体"/>
              </a:rPr>
              <a:t>如果我们不选择开发新产品</a:t>
            </a:r>
            <a:r>
              <a:rPr lang="en-US" altLang="zh-CN" sz="2000" dirty="0">
                <a:latin typeface="华文黑体"/>
                <a:ea typeface="华文黑体"/>
              </a:rPr>
              <a:t>,</a:t>
            </a:r>
            <a:r>
              <a:rPr lang="zh-CN" altLang="en-US" sz="2000" dirty="0" smtClean="0">
                <a:latin typeface="华文黑体"/>
                <a:ea typeface="华文黑体"/>
              </a:rPr>
              <a:t>而是选择增加利润这个业务</a:t>
            </a:r>
            <a:r>
              <a:rPr lang="zh-CN" altLang="en-US" sz="2000" dirty="0">
                <a:latin typeface="华文黑体"/>
                <a:ea typeface="华文黑体"/>
              </a:rPr>
              <a:t>目标</a:t>
            </a:r>
            <a:r>
              <a:rPr lang="en-US" altLang="zh-CN" sz="2000" dirty="0">
                <a:latin typeface="华文黑体"/>
                <a:ea typeface="华文黑体"/>
              </a:rPr>
              <a:t>,</a:t>
            </a:r>
            <a:r>
              <a:rPr lang="zh-CN" altLang="en-US" sz="2000" dirty="0">
                <a:latin typeface="华文黑体"/>
                <a:ea typeface="华文黑体"/>
              </a:rPr>
              <a:t>那么增加利润也有两种方式</a:t>
            </a:r>
            <a:r>
              <a:rPr lang="en-US" altLang="zh-CN" sz="2000" dirty="0">
                <a:latin typeface="华文黑体"/>
                <a:ea typeface="华文黑体"/>
              </a:rPr>
              <a:t>:</a:t>
            </a:r>
            <a:r>
              <a:rPr lang="zh-CN" altLang="en-US" sz="2000" dirty="0">
                <a:latin typeface="华文黑体"/>
                <a:ea typeface="华文黑体"/>
              </a:rPr>
              <a:t>一种是通过增加销售额度</a:t>
            </a:r>
            <a:r>
              <a:rPr lang="en-US" altLang="zh-CN" sz="2000" dirty="0">
                <a:latin typeface="华文黑体"/>
                <a:ea typeface="华文黑体"/>
              </a:rPr>
              <a:t>,</a:t>
            </a:r>
            <a:r>
              <a:rPr lang="zh-CN" altLang="en-US" sz="2000" dirty="0" smtClean="0">
                <a:latin typeface="华文黑体"/>
                <a:ea typeface="华文黑体"/>
              </a:rPr>
              <a:t>产品卖</a:t>
            </a:r>
            <a:r>
              <a:rPr lang="zh-CN" altLang="en-US" sz="2000" dirty="0">
                <a:latin typeface="华文黑体"/>
                <a:ea typeface="华文黑体"/>
              </a:rPr>
              <a:t>得多</a:t>
            </a:r>
            <a:r>
              <a:rPr lang="en-US" altLang="zh-CN" sz="2000" dirty="0">
                <a:latin typeface="华文黑体"/>
                <a:ea typeface="华文黑体"/>
              </a:rPr>
              <a:t>,</a:t>
            </a:r>
            <a:r>
              <a:rPr lang="zh-CN" altLang="en-US" sz="2000" dirty="0">
                <a:latin typeface="华文黑体"/>
                <a:ea typeface="华文黑体"/>
              </a:rPr>
              <a:t>利润自然也就高</a:t>
            </a:r>
            <a:r>
              <a:rPr lang="en-US" altLang="zh-CN" sz="2000" dirty="0">
                <a:latin typeface="华文黑体"/>
                <a:ea typeface="华文黑体"/>
              </a:rPr>
              <a:t>;</a:t>
            </a:r>
            <a:r>
              <a:rPr lang="zh-CN" altLang="en-US" sz="2000" dirty="0">
                <a:latin typeface="华文黑体"/>
                <a:ea typeface="华文黑体"/>
              </a:rPr>
              <a:t>另一种是在生产中和销售中降低成本</a:t>
            </a:r>
            <a:r>
              <a:rPr lang="en-US" altLang="zh-CN" sz="2000" dirty="0">
                <a:latin typeface="华文黑体"/>
                <a:ea typeface="华文黑体"/>
              </a:rPr>
              <a:t>,</a:t>
            </a:r>
            <a:r>
              <a:rPr lang="zh-CN" altLang="en-US" sz="2000" dirty="0">
                <a:latin typeface="华文黑体"/>
                <a:ea typeface="华文黑体"/>
              </a:rPr>
              <a:t>但是这种方式比较麻烦</a:t>
            </a:r>
            <a:r>
              <a:rPr lang="en-US" altLang="zh-CN" sz="2000" dirty="0" smtClean="0">
                <a:latin typeface="华文黑体"/>
                <a:ea typeface="华文黑体"/>
              </a:rPr>
              <a:t>,</a:t>
            </a:r>
            <a:r>
              <a:rPr lang="zh-CN" altLang="en-US" sz="2000" dirty="0" smtClean="0">
                <a:latin typeface="华文黑体"/>
                <a:ea typeface="华文黑体"/>
              </a:rPr>
              <a:t>涉及很多技术因素</a:t>
            </a:r>
            <a:r>
              <a:rPr lang="en-US" altLang="zh-CN" sz="2000" dirty="0" smtClean="0">
                <a:latin typeface="华文黑体"/>
                <a:ea typeface="华文黑体"/>
              </a:rPr>
              <a:t>.</a:t>
            </a:r>
            <a:r>
              <a:rPr lang="zh-CN" altLang="en-US" sz="2000" dirty="0">
                <a:latin typeface="华文黑体"/>
                <a:ea typeface="华文黑体"/>
              </a:rPr>
              <a:t>企业目标和目的的确定正是通过这样一层一层地筛选、决策</a:t>
            </a:r>
            <a:r>
              <a:rPr lang="en-US" altLang="zh-CN" sz="2000" dirty="0">
                <a:latin typeface="华文黑体"/>
                <a:ea typeface="华文黑体"/>
              </a:rPr>
              <a:t>,</a:t>
            </a:r>
            <a:r>
              <a:rPr lang="zh-CN" altLang="en-US" sz="2000" dirty="0">
                <a:latin typeface="华文黑体"/>
                <a:ea typeface="华文黑体"/>
              </a:rPr>
              <a:t>最终实现</a:t>
            </a:r>
            <a:r>
              <a:rPr lang="zh-CN" altLang="en-US" sz="2000" dirty="0" smtClean="0">
                <a:latin typeface="华文黑体"/>
                <a:ea typeface="华文黑体"/>
              </a:rPr>
              <a:t>具体化</a:t>
            </a:r>
            <a:r>
              <a:rPr lang="zh-CN" altLang="en-US" sz="2000" dirty="0">
                <a:latin typeface="华文黑体"/>
                <a:ea typeface="华文黑体"/>
              </a:rPr>
              <a:t>、可操作化</a:t>
            </a:r>
            <a:r>
              <a:rPr lang="en-US" altLang="zh-CN" sz="2000" dirty="0">
                <a:latin typeface="华文黑体"/>
                <a:ea typeface="华文黑体"/>
              </a:rPr>
              <a:t>.</a:t>
            </a:r>
            <a:endParaRPr kumimoji="1" lang="zh-CN" altLang="en-US" sz="2000" dirty="0">
              <a:latin typeface="华文黑体"/>
              <a:ea typeface="华文黑体"/>
            </a:endParaRPr>
          </a:p>
        </p:txBody>
      </p:sp>
    </p:spTree>
    <p:extLst>
      <p:ext uri="{BB962C8B-B14F-4D97-AF65-F5344CB8AC3E}">
        <p14:creationId xmlns:p14="http://schemas.microsoft.com/office/powerpoint/2010/main" val="674394061"/>
      </p:ext>
    </p:extLst>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图片 17"/>
          <p:cNvPicPr>
            <a:picLocks noChangeAspect="1"/>
          </p:cNvPicPr>
          <p:nvPr/>
        </p:nvPicPr>
        <p:blipFill rotWithShape="1">
          <a:blip r:embed="rId3"/>
          <a:srcRect l="6612" r="7521"/>
          <a:stretch>
            <a:fillRect/>
          </a:stretch>
        </p:blipFill>
        <p:spPr>
          <a:xfrm flipV="1">
            <a:off x="2" y="0"/>
            <a:ext cx="9463311" cy="5359400"/>
          </a:xfrm>
          <a:prstGeom prst="rect">
            <a:avLst/>
          </a:prstGeom>
        </p:spPr>
      </p:pic>
      <p:pic>
        <p:nvPicPr>
          <p:cNvPr id="6" name="图片占位符 26"/>
          <p:cNvPicPr>
            <a:picLocks noChangeAspect="1"/>
          </p:cNvPicPr>
          <p:nvPr/>
        </p:nvPicPr>
        <p:blipFill>
          <a:blip r:embed="rId4">
            <a:grayscl/>
            <a:extLst>
              <a:ext uri="{28A0092B-C50C-407E-A947-70E740481C1C}">
                <a14:useLocalDpi xmlns:a14="http://schemas.microsoft.com/office/drawing/2010/main" val="0"/>
              </a:ext>
            </a:extLst>
          </a:blip>
          <a:srcRect l="18699" r="18699"/>
          <a:stretch>
            <a:fillRect/>
          </a:stretch>
        </p:blipFill>
        <p:spPr>
          <a:xfrm>
            <a:off x="1622149" y="1366857"/>
            <a:ext cx="1768475" cy="1766888"/>
          </a:xfrm>
          <a:prstGeom prst="ellipse">
            <a:avLst/>
          </a:prstGeom>
          <a:solidFill>
            <a:schemeClr val="accent5"/>
          </a:solidFill>
          <a:ln w="57150">
            <a:gradFill>
              <a:gsLst>
                <a:gs pos="0">
                  <a:schemeClr val="bg1"/>
                </a:gs>
                <a:gs pos="100000">
                  <a:schemeClr val="bg1">
                    <a:lumMod val="85000"/>
                  </a:schemeClr>
                </a:gs>
              </a:gsLst>
              <a:lin ang="5400000" scaled="0"/>
            </a:gradFill>
          </a:ln>
          <a:effectLst>
            <a:outerShdw blurRad="228600" dist="114300" dir="6840000" sx="99000" sy="99000" algn="tl" rotWithShape="0">
              <a:prstClr val="black">
                <a:alpha val="40000"/>
              </a:prstClr>
            </a:outerShdw>
          </a:effectLst>
        </p:spPr>
      </p:pic>
      <p:sp>
        <p:nvSpPr>
          <p:cNvPr id="7" name="矩形 6"/>
          <p:cNvSpPr/>
          <p:nvPr/>
        </p:nvSpPr>
        <p:spPr>
          <a:xfrm>
            <a:off x="3985569" y="2324676"/>
            <a:ext cx="2646878" cy="584776"/>
          </a:xfrm>
          <a:prstGeom prst="rect">
            <a:avLst/>
          </a:prstGeom>
        </p:spPr>
        <p:txBody>
          <a:bodyPr wrap="none">
            <a:spAutoFit/>
          </a:bodyPr>
          <a:lstStyle/>
          <a:p>
            <a:r>
              <a:rPr lang="zh-CN" altLang="en-US" sz="3200" dirty="0">
                <a:solidFill>
                  <a:srgbClr val="17695D"/>
                </a:solidFill>
                <a:latin typeface="华文黑体"/>
                <a:ea typeface="华文黑体"/>
              </a:rPr>
              <a:t>设计业务组合</a:t>
            </a:r>
            <a:endParaRPr lang="en-US" altLang="zh-CN" sz="3200" b="1" spc="300" dirty="0">
              <a:solidFill>
                <a:srgbClr val="17695D"/>
              </a:solidFill>
              <a:latin typeface="华文黑体"/>
              <a:ea typeface="华文黑体"/>
              <a:cs typeface="Source Sans Pro ExtraLight"/>
            </a:endParaRPr>
          </a:p>
        </p:txBody>
      </p:sp>
      <p:sp>
        <p:nvSpPr>
          <p:cNvPr id="8" name="矩形 7"/>
          <p:cNvSpPr/>
          <p:nvPr/>
        </p:nvSpPr>
        <p:spPr>
          <a:xfrm>
            <a:off x="4483255" y="943131"/>
            <a:ext cx="1511076" cy="1261884"/>
          </a:xfrm>
          <a:prstGeom prst="rect">
            <a:avLst/>
          </a:prstGeom>
        </p:spPr>
        <p:txBody>
          <a:bodyPr wrap="none">
            <a:spAutoFit/>
          </a:bodyPr>
          <a:lstStyle/>
          <a:p>
            <a:pPr algn="ctr"/>
            <a:endParaRPr lang="en-US" altLang="zh-CN" sz="4400" b="1" dirty="0" smtClean="0">
              <a:solidFill>
                <a:srgbClr val="17695D"/>
              </a:solidFill>
              <a:latin typeface="华文黑体"/>
              <a:ea typeface="华文黑体"/>
            </a:endParaRPr>
          </a:p>
          <a:p>
            <a:pPr algn="ctr"/>
            <a:r>
              <a:rPr lang="zh-CN" altLang="en-US" sz="3200" b="1" spc="300" dirty="0" smtClean="0">
                <a:solidFill>
                  <a:srgbClr val="17695D"/>
                </a:solidFill>
                <a:latin typeface="华文黑体"/>
                <a:ea typeface="华文黑体"/>
                <a:cs typeface="Source Sans Pro ExtraLight"/>
              </a:rPr>
              <a:t>第二节</a:t>
            </a:r>
            <a:endParaRPr lang="en-US" altLang="zh-CN" sz="3200" b="1" spc="300" dirty="0">
              <a:solidFill>
                <a:srgbClr val="17695D"/>
              </a:solidFill>
              <a:latin typeface="华文黑体"/>
              <a:ea typeface="华文黑体"/>
              <a:cs typeface="Source Sans Pro ExtraLight"/>
            </a:endParaRPr>
          </a:p>
        </p:txBody>
      </p:sp>
    </p:spTree>
  </p:cSld>
  <p:clrMapOvr>
    <a:masterClrMapping/>
  </p:clrMapOvr>
  <mc:AlternateContent xmlns:mc="http://schemas.openxmlformats.org/markup-compatibility/2006" xmlns:p14="http://schemas.microsoft.com/office/powerpoint/2010/main">
    <mc:Choice Requires="p14">
      <p:transition spd="slow" p14:dur="4000" advClick="0" advTm="0">
        <p14:vortex dir="r"/>
      </p:transition>
    </mc:Choice>
    <mc:Fallback xmlns="">
      <p:transition spd="slow" advClick="0"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2" accel="65000" fill="hold" nodeType="withEffect" p14:presetBounceEnd="58000">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14:bounceEnd="58000">
                                          <p:cBhvr additive="base">
                                            <p:cTn id="7" dur="1500" fill="hold"/>
                                            <p:tgtEl>
                                              <p:spTgt spid="6"/>
                                            </p:tgtEl>
                                            <p:attrNameLst>
                                              <p:attrName>ppt_x</p:attrName>
                                            </p:attrNameLst>
                                          </p:cBhvr>
                                          <p:tavLst>
                                            <p:tav tm="0">
                                              <p:val>
                                                <p:strVal val="0-#ppt_w/2"/>
                                              </p:val>
                                            </p:tav>
                                            <p:tav tm="100000">
                                              <p:val>
                                                <p:strVal val="#ppt_x"/>
                                              </p:val>
                                            </p:tav>
                                          </p:tavLst>
                                        </p:anim>
                                        <p:anim calcmode="lin" valueType="num" p14:bounceEnd="58000">
                                          <p:cBhvr additive="base">
                                            <p:cTn id="8" dur="1500" fill="hold"/>
                                            <p:tgtEl>
                                              <p:spTgt spid="6"/>
                                            </p:tgtEl>
                                            <p:attrNameLst>
                                              <p:attrName>ppt_y</p:attrName>
                                            </p:attrNameLst>
                                          </p:cBhvr>
                                          <p:tavLst>
                                            <p:tav tm="0">
                                              <p:val>
                                                <p:strVal val="1+#ppt_h/2"/>
                                              </p:val>
                                            </p:tav>
                                            <p:tav tm="100000">
                                              <p:val>
                                                <p:strVal val="#ppt_y"/>
                                              </p:val>
                                            </p:tav>
                                          </p:tavLst>
                                        </p:anim>
                                      </p:childTnLst>
                                    </p:cTn>
                                  </p:par>
                                </p:childTnLst>
                              </p:cTn>
                            </p:par>
                            <p:par>
                              <p:cTn id="9" fill="hold">
                                <p:stCondLst>
                                  <p:cond delay="1500"/>
                                </p:stCondLst>
                                <p:childTnLst>
                                  <p:par>
                                    <p:cTn id="10" presetID="22" presetClass="entr" presetSubtype="8" fill="hold" grpId="0" nodeType="after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wipe(left)">
                                          <p:cBhvr>
                                            <p:cTn id="12" dur="500"/>
                                            <p:tgtEl>
                                              <p:spTgt spid="7"/>
                                            </p:tgtEl>
                                          </p:cBhvr>
                                        </p:animEffect>
                                      </p:childTnLst>
                                    </p:cTn>
                                  </p:par>
                                </p:childTnLst>
                              </p:cTn>
                            </p:par>
                            <p:par>
                              <p:cTn id="13" fill="hold">
                                <p:stCondLst>
                                  <p:cond delay="2000"/>
                                </p:stCondLst>
                                <p:childTnLst>
                                  <p:par>
                                    <p:cTn id="14" presetID="22" presetClass="entr" presetSubtype="8" fill="hold" grpId="0" nodeType="after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wipe(left)">
                                          <p:cBhvr>
                                            <p:cTn id="16"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Lst>
      </p:timing>
    </mc:Choice>
    <mc:Fallback xmlns="">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2" accel="65000"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1500" fill="hold"/>
                                            <p:tgtEl>
                                              <p:spTgt spid="6"/>
                                            </p:tgtEl>
                                            <p:attrNameLst>
                                              <p:attrName>ppt_x</p:attrName>
                                            </p:attrNameLst>
                                          </p:cBhvr>
                                          <p:tavLst>
                                            <p:tav tm="0">
                                              <p:val>
                                                <p:strVal val="0-#ppt_w/2"/>
                                              </p:val>
                                            </p:tav>
                                            <p:tav tm="100000">
                                              <p:val>
                                                <p:strVal val="#ppt_x"/>
                                              </p:val>
                                            </p:tav>
                                          </p:tavLst>
                                        </p:anim>
                                        <p:anim calcmode="lin" valueType="num">
                                          <p:cBhvr additive="base">
                                            <p:cTn id="8" dur="1500" fill="hold"/>
                                            <p:tgtEl>
                                              <p:spTgt spid="6"/>
                                            </p:tgtEl>
                                            <p:attrNameLst>
                                              <p:attrName>ppt_y</p:attrName>
                                            </p:attrNameLst>
                                          </p:cBhvr>
                                          <p:tavLst>
                                            <p:tav tm="0">
                                              <p:val>
                                                <p:strVal val="1+#ppt_h/2"/>
                                              </p:val>
                                            </p:tav>
                                            <p:tav tm="100000">
                                              <p:val>
                                                <p:strVal val="#ppt_y"/>
                                              </p:val>
                                            </p:tav>
                                          </p:tavLst>
                                        </p:anim>
                                      </p:childTnLst>
                                    </p:cTn>
                                  </p:par>
                                </p:childTnLst>
                              </p:cTn>
                            </p:par>
                            <p:par>
                              <p:cTn id="9" fill="hold">
                                <p:stCondLst>
                                  <p:cond delay="1500"/>
                                </p:stCondLst>
                                <p:childTnLst>
                                  <p:par>
                                    <p:cTn id="10" presetID="22" presetClass="entr" presetSubtype="8" fill="hold" grpId="0" nodeType="after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wipe(left)">
                                          <p:cBhvr>
                                            <p:cTn id="12" dur="500"/>
                                            <p:tgtEl>
                                              <p:spTgt spid="7"/>
                                            </p:tgtEl>
                                          </p:cBhvr>
                                        </p:animEffect>
                                      </p:childTnLst>
                                    </p:cTn>
                                  </p:par>
                                </p:childTnLst>
                              </p:cTn>
                            </p:par>
                            <p:par>
                              <p:cTn id="13" fill="hold">
                                <p:stCondLst>
                                  <p:cond delay="2000"/>
                                </p:stCondLst>
                                <p:childTnLst>
                                  <p:par>
                                    <p:cTn id="14" presetID="22" presetClass="entr" presetSubtype="8" fill="hold" grpId="0" nodeType="after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wipe(left)">
                                          <p:cBhvr>
                                            <p:cTn id="16"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Lst>
      </p:timing>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p:cNvSpPr/>
          <p:nvPr/>
        </p:nvSpPr>
        <p:spPr>
          <a:xfrm>
            <a:off x="418703" y="33866"/>
            <a:ext cx="2646878" cy="584776"/>
          </a:xfrm>
          <a:prstGeom prst="rect">
            <a:avLst/>
          </a:prstGeom>
        </p:spPr>
        <p:txBody>
          <a:bodyPr wrap="none">
            <a:spAutoFit/>
          </a:bodyPr>
          <a:lstStyle/>
          <a:p>
            <a:r>
              <a:rPr lang="zh-CN" altLang="en-US" sz="3200" dirty="0" smtClean="0">
                <a:solidFill>
                  <a:srgbClr val="17695D"/>
                </a:solidFill>
                <a:latin typeface="华文黑体"/>
                <a:ea typeface="华文黑体"/>
              </a:rPr>
              <a:t>设计业务组合</a:t>
            </a:r>
            <a:endParaRPr lang="zh-CN" altLang="en-US" sz="3200" dirty="0">
              <a:solidFill>
                <a:srgbClr val="17695D"/>
              </a:solidFill>
              <a:latin typeface="华文黑体"/>
              <a:ea typeface="华文黑体"/>
            </a:endParaRPr>
          </a:p>
        </p:txBody>
      </p:sp>
      <p:grpSp>
        <p:nvGrpSpPr>
          <p:cNvPr id="3" name="组合 2"/>
          <p:cNvGrpSpPr/>
          <p:nvPr/>
        </p:nvGrpSpPr>
        <p:grpSpPr>
          <a:xfrm>
            <a:off x="-10885" y="144693"/>
            <a:ext cx="283029" cy="402896"/>
            <a:chOff x="-10886" y="525690"/>
            <a:chExt cx="283029" cy="402896"/>
          </a:xfrm>
        </p:grpSpPr>
        <p:pic>
          <p:nvPicPr>
            <p:cNvPr id="4" name="图片 3"/>
            <p:cNvPicPr>
              <a:picLocks noChangeAspect="1"/>
            </p:cNvPicPr>
            <p:nvPr/>
          </p:nvPicPr>
          <p:blipFill rotWithShape="1">
            <a:blip r:embed="rId3"/>
            <a:srcRect l="7026" t="47619" r="90287" b="37566"/>
            <a:stretch>
              <a:fillRect/>
            </a:stretch>
          </p:blipFill>
          <p:spPr>
            <a:xfrm>
              <a:off x="-10886" y="525690"/>
              <a:ext cx="283029" cy="402896"/>
            </a:xfrm>
            <a:prstGeom prst="rect">
              <a:avLst/>
            </a:prstGeom>
          </p:spPr>
        </p:pic>
        <p:sp>
          <p:nvSpPr>
            <p:cNvPr id="63" name="Freeform 5"/>
            <p:cNvSpPr/>
            <p:nvPr/>
          </p:nvSpPr>
          <p:spPr bwMode="auto">
            <a:xfrm>
              <a:off x="20276" y="637025"/>
              <a:ext cx="221544" cy="222748"/>
            </a:xfrm>
            <a:custGeom>
              <a:avLst/>
              <a:gdLst>
                <a:gd name="T0" fmla="*/ 348 w 407"/>
                <a:gd name="T1" fmla="*/ 0 h 407"/>
                <a:gd name="T2" fmla="*/ 407 w 407"/>
                <a:gd name="T3" fmla="*/ 0 h 407"/>
                <a:gd name="T4" fmla="*/ 407 w 407"/>
                <a:gd name="T5" fmla="*/ 407 h 407"/>
                <a:gd name="T6" fmla="*/ 0 w 407"/>
                <a:gd name="T7" fmla="*/ 407 h 407"/>
                <a:gd name="T8" fmla="*/ 0 w 407"/>
                <a:gd name="T9" fmla="*/ 354 h 407"/>
                <a:gd name="T10" fmla="*/ 307 w 407"/>
                <a:gd name="T11" fmla="*/ 354 h 407"/>
                <a:gd name="T12" fmla="*/ 1 w 407"/>
                <a:gd name="T13" fmla="*/ 47 h 407"/>
                <a:gd name="T14" fmla="*/ 43 w 407"/>
                <a:gd name="T15" fmla="*/ 5 h 407"/>
                <a:gd name="T16" fmla="*/ 348 w 407"/>
                <a:gd name="T17" fmla="*/ 310 h 407"/>
                <a:gd name="T18" fmla="*/ 348 w 407"/>
                <a:gd name="T19" fmla="*/ 0 h 4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07" h="407">
                  <a:moveTo>
                    <a:pt x="348" y="0"/>
                  </a:moveTo>
                  <a:lnTo>
                    <a:pt x="407" y="0"/>
                  </a:lnTo>
                  <a:lnTo>
                    <a:pt x="407" y="407"/>
                  </a:lnTo>
                  <a:lnTo>
                    <a:pt x="0" y="407"/>
                  </a:lnTo>
                  <a:lnTo>
                    <a:pt x="0" y="354"/>
                  </a:lnTo>
                  <a:lnTo>
                    <a:pt x="307" y="354"/>
                  </a:lnTo>
                  <a:lnTo>
                    <a:pt x="1" y="47"/>
                  </a:lnTo>
                  <a:lnTo>
                    <a:pt x="43" y="5"/>
                  </a:lnTo>
                  <a:lnTo>
                    <a:pt x="348" y="310"/>
                  </a:lnTo>
                  <a:lnTo>
                    <a:pt x="348" y="0"/>
                  </a:lnTo>
                  <a:close/>
                </a:path>
              </a:pathLst>
            </a:custGeom>
            <a:solidFill>
              <a:schemeClr val="bg1"/>
            </a:solidFill>
            <a:ln>
              <a:noFill/>
            </a:ln>
          </p:spPr>
          <p:txBody>
            <a:bodyPr vert="horz" wrap="square" lIns="67470" tIns="33735" rIns="67470" bIns="33735" numCol="1" anchor="t" anchorCtr="0" compatLnSpc="1"/>
            <a:lstStyle/>
            <a:p>
              <a:endParaRPr lang="zh-CN" altLang="en-US"/>
            </a:p>
          </p:txBody>
        </p:sp>
      </p:grpSp>
      <p:sp>
        <p:nvSpPr>
          <p:cNvPr id="5" name="文本框 4"/>
          <p:cNvSpPr txBox="1"/>
          <p:nvPr/>
        </p:nvSpPr>
        <p:spPr>
          <a:xfrm>
            <a:off x="524931" y="691951"/>
            <a:ext cx="8348135" cy="4154983"/>
          </a:xfrm>
          <a:prstGeom prst="rect">
            <a:avLst/>
          </a:prstGeom>
          <a:noFill/>
        </p:spPr>
        <p:txBody>
          <a:bodyPr wrap="square" rtlCol="0">
            <a:spAutoFit/>
          </a:bodyPr>
          <a:lstStyle/>
          <a:p>
            <a:r>
              <a:rPr lang="zh-CN" altLang="en-US" sz="2400" dirty="0" smtClean="0">
                <a:latin typeface="华文黑体"/>
                <a:ea typeface="华文黑体"/>
              </a:rPr>
              <a:t>一</a:t>
            </a:r>
            <a:r>
              <a:rPr lang="zh-CN" altLang="en-US" sz="2400" dirty="0">
                <a:latin typeface="华文黑体"/>
                <a:ea typeface="华文黑体"/>
              </a:rPr>
              <a:t>、确定战略业务单位</a:t>
            </a:r>
            <a:endParaRPr lang="en-US" altLang="zh-CN" sz="2000" dirty="0" smtClean="0">
              <a:latin typeface="华文黑体"/>
              <a:ea typeface="华文黑体"/>
            </a:endParaRPr>
          </a:p>
          <a:p>
            <a:pPr indent="541338"/>
            <a:r>
              <a:rPr lang="en-US" altLang="zh-CN" sz="2000" dirty="0">
                <a:latin typeface="华文黑体"/>
                <a:ea typeface="华文黑体"/>
              </a:rPr>
              <a:t>(</a:t>
            </a:r>
            <a:r>
              <a:rPr lang="zh-CN" altLang="en-US" sz="2000" dirty="0">
                <a:latin typeface="华文黑体"/>
                <a:ea typeface="华文黑体"/>
              </a:rPr>
              <a:t>一</a:t>
            </a:r>
            <a:r>
              <a:rPr lang="en-US" altLang="zh-CN" sz="2000" dirty="0">
                <a:latin typeface="华文黑体"/>
                <a:ea typeface="华文黑体"/>
              </a:rPr>
              <a:t>)</a:t>
            </a:r>
            <a:r>
              <a:rPr lang="zh-CN" altLang="en-US" sz="2000" dirty="0">
                <a:latin typeface="华文黑体"/>
                <a:ea typeface="华文黑体"/>
              </a:rPr>
              <a:t>业务界定的市场导向</a:t>
            </a:r>
          </a:p>
          <a:p>
            <a:pPr indent="541338"/>
            <a:r>
              <a:rPr lang="zh-CN" altLang="en-US" sz="2000" dirty="0">
                <a:latin typeface="华文黑体"/>
                <a:ea typeface="华文黑体"/>
              </a:rPr>
              <a:t>所谓业务组合</a:t>
            </a:r>
            <a:r>
              <a:rPr lang="en-US" altLang="zh-CN" sz="2000" dirty="0">
                <a:latin typeface="华文黑体"/>
                <a:ea typeface="华文黑体"/>
              </a:rPr>
              <a:t>,</a:t>
            </a:r>
            <a:r>
              <a:rPr lang="zh-CN" altLang="en-US" sz="2000" dirty="0">
                <a:latin typeface="华文黑体"/>
                <a:ea typeface="华文黑体"/>
              </a:rPr>
              <a:t>就是指组成企业的业务和产品的集合</a:t>
            </a:r>
            <a:r>
              <a:rPr lang="en-US" altLang="zh-CN" sz="2000" dirty="0">
                <a:latin typeface="华文黑体"/>
                <a:ea typeface="华文黑体"/>
              </a:rPr>
              <a:t>.</a:t>
            </a:r>
            <a:r>
              <a:rPr lang="zh-CN" altLang="en-US" sz="2000" dirty="0">
                <a:latin typeface="华文黑体"/>
                <a:ea typeface="华文黑体"/>
              </a:rPr>
              <a:t>最佳业务组合是指能使企业</a:t>
            </a:r>
            <a:r>
              <a:rPr lang="zh-CN" altLang="en-US" sz="2000" dirty="0" smtClean="0">
                <a:latin typeface="华文黑体"/>
                <a:ea typeface="华文黑体"/>
              </a:rPr>
              <a:t>的强项和弱项最好地适应环境所</a:t>
            </a:r>
            <a:r>
              <a:rPr lang="zh-CN" altLang="en-US" sz="2000" dirty="0">
                <a:latin typeface="华文黑体"/>
                <a:ea typeface="华文黑体"/>
              </a:rPr>
              <a:t>提供的机会的业务组合</a:t>
            </a:r>
            <a:r>
              <a:rPr lang="en-US" altLang="zh-CN" sz="2000" dirty="0">
                <a:latin typeface="华文黑体"/>
                <a:ea typeface="华文黑体"/>
              </a:rPr>
              <a:t>.</a:t>
            </a:r>
            <a:r>
              <a:rPr lang="zh-CN" altLang="en-US" sz="2000" dirty="0">
                <a:latin typeface="华文黑体"/>
                <a:ea typeface="华文黑体"/>
              </a:rPr>
              <a:t>确定业务应以市场为导向</a:t>
            </a:r>
            <a:r>
              <a:rPr lang="en-US" altLang="zh-CN" sz="2000" dirty="0">
                <a:latin typeface="华文黑体"/>
                <a:ea typeface="华文黑体"/>
              </a:rPr>
              <a:t>,</a:t>
            </a:r>
            <a:r>
              <a:rPr lang="zh-CN" altLang="en-US" sz="2000" dirty="0" smtClean="0">
                <a:latin typeface="华文黑体"/>
                <a:ea typeface="华文黑体"/>
              </a:rPr>
              <a:t>而不是以产品为依据</a:t>
            </a:r>
            <a:r>
              <a:rPr lang="en-US" altLang="zh-CN" sz="2000" dirty="0" smtClean="0">
                <a:latin typeface="华文黑体"/>
                <a:ea typeface="华文黑体"/>
              </a:rPr>
              <a:t>.</a:t>
            </a:r>
          </a:p>
          <a:p>
            <a:pPr indent="541338"/>
            <a:r>
              <a:rPr lang="zh-CN" altLang="en-US" sz="2000" dirty="0" smtClean="0">
                <a:latin typeface="华文黑体"/>
                <a:ea typeface="华文黑体"/>
              </a:rPr>
              <a:t>所谓</a:t>
            </a:r>
            <a:r>
              <a:rPr lang="zh-CN" altLang="en-US" sz="2000" dirty="0">
                <a:latin typeface="华文黑体"/>
                <a:ea typeface="华文黑体"/>
              </a:rPr>
              <a:t>市场导向是直指消费者的</a:t>
            </a:r>
            <a:r>
              <a:rPr lang="en-US" altLang="zh-CN" sz="2000" dirty="0">
                <a:latin typeface="华文黑体"/>
                <a:ea typeface="华文黑体"/>
              </a:rPr>
              <a:t>,</a:t>
            </a:r>
            <a:r>
              <a:rPr lang="zh-CN" altLang="en-US" sz="2000" dirty="0">
                <a:latin typeface="华文黑体"/>
                <a:ea typeface="华文黑体"/>
              </a:rPr>
              <a:t>产品导向指的是产品本身</a:t>
            </a:r>
            <a:r>
              <a:rPr lang="en-US" altLang="zh-CN" sz="2000" dirty="0">
                <a:latin typeface="华文黑体"/>
                <a:ea typeface="华文黑体"/>
              </a:rPr>
              <a:t>.</a:t>
            </a:r>
            <a:r>
              <a:rPr lang="zh-CN" altLang="en-US" sz="2000" dirty="0">
                <a:latin typeface="华文黑体"/>
                <a:ea typeface="华文黑体"/>
              </a:rPr>
              <a:t>产品导向是一种销售观</a:t>
            </a:r>
            <a:r>
              <a:rPr lang="zh-CN" altLang="en-US" sz="2000" dirty="0" smtClean="0">
                <a:latin typeface="华文黑体"/>
                <a:ea typeface="华文黑体"/>
              </a:rPr>
              <a:t>念的体现</a:t>
            </a:r>
            <a:r>
              <a:rPr lang="en-US" altLang="zh-CN" sz="2000" dirty="0">
                <a:latin typeface="华文黑体"/>
                <a:ea typeface="华文黑体"/>
              </a:rPr>
              <a:t>,</a:t>
            </a:r>
            <a:r>
              <a:rPr lang="zh-CN" altLang="en-US" sz="2000" dirty="0">
                <a:latin typeface="华文黑体"/>
                <a:ea typeface="华文黑体"/>
              </a:rPr>
              <a:t>市场导向是市场营销观念的体现</a:t>
            </a:r>
            <a:r>
              <a:rPr lang="en-US" altLang="zh-CN" sz="2000" dirty="0" smtClean="0">
                <a:latin typeface="华文黑体"/>
                <a:ea typeface="华文黑体"/>
              </a:rPr>
              <a:t>.</a:t>
            </a:r>
          </a:p>
          <a:p>
            <a:pPr indent="541338"/>
            <a:r>
              <a:rPr lang="en-US" altLang="zh-CN" sz="2000" dirty="0">
                <a:latin typeface="华文黑体"/>
                <a:ea typeface="华文黑体"/>
              </a:rPr>
              <a:t>(</a:t>
            </a:r>
            <a:r>
              <a:rPr lang="zh-CN" altLang="en-US" sz="2000" dirty="0">
                <a:latin typeface="华文黑体"/>
                <a:ea typeface="华文黑体"/>
              </a:rPr>
              <a:t>二</a:t>
            </a:r>
            <a:r>
              <a:rPr lang="en-US" altLang="zh-CN" sz="2000" dirty="0">
                <a:latin typeface="华文黑体"/>
                <a:ea typeface="华文黑体"/>
              </a:rPr>
              <a:t>)</a:t>
            </a:r>
            <a:r>
              <a:rPr lang="zh-CN" altLang="en-US" sz="2000" dirty="0">
                <a:latin typeface="华文黑体"/>
                <a:ea typeface="华文黑体"/>
              </a:rPr>
              <a:t>战略业务单位的纬度和特征</a:t>
            </a:r>
          </a:p>
          <a:p>
            <a:pPr indent="541338"/>
            <a:r>
              <a:rPr lang="zh-CN" altLang="en-US" sz="2000" dirty="0">
                <a:latin typeface="华文黑体"/>
                <a:ea typeface="华文黑体"/>
              </a:rPr>
              <a:t>战略业务单位的三个纬度包括以下内容</a:t>
            </a:r>
            <a:r>
              <a:rPr lang="en-US" altLang="zh-CN" sz="2000" dirty="0">
                <a:latin typeface="华文黑体"/>
                <a:ea typeface="华文黑体"/>
              </a:rPr>
              <a:t>:</a:t>
            </a:r>
          </a:p>
          <a:p>
            <a:pPr indent="982663"/>
            <a:r>
              <a:rPr lang="en-US" altLang="zh-TW" sz="2000" dirty="0">
                <a:latin typeface="华文黑体"/>
                <a:ea typeface="华文黑体"/>
              </a:rPr>
              <a:t>(</a:t>
            </a:r>
            <a:r>
              <a:rPr lang="zh-TW" altLang="en-US" sz="2000" dirty="0">
                <a:latin typeface="华文黑体"/>
                <a:ea typeface="华文黑体"/>
              </a:rPr>
              <a:t>１</a:t>
            </a:r>
            <a:r>
              <a:rPr lang="en-US" altLang="zh-TW" sz="2000" dirty="0">
                <a:latin typeface="华文黑体"/>
                <a:ea typeface="华文黑体"/>
              </a:rPr>
              <a:t>)</a:t>
            </a:r>
            <a:r>
              <a:rPr lang="zh-TW" altLang="en-US" sz="2000" dirty="0">
                <a:latin typeface="华文黑体"/>
                <a:ea typeface="华文黑体"/>
              </a:rPr>
              <a:t>顾客群</a:t>
            </a:r>
            <a:r>
              <a:rPr lang="en-US" altLang="zh-TW" sz="2000" dirty="0" smtClean="0">
                <a:latin typeface="华文黑体"/>
                <a:ea typeface="华文黑体"/>
              </a:rPr>
              <a:t>.      </a:t>
            </a:r>
            <a:r>
              <a:rPr lang="en-US" altLang="zh-CN" sz="2000" dirty="0" smtClean="0">
                <a:latin typeface="华文黑体"/>
                <a:ea typeface="华文黑体"/>
              </a:rPr>
              <a:t>(</a:t>
            </a:r>
            <a:r>
              <a:rPr lang="zh-CN" altLang="en-US" sz="2000" dirty="0">
                <a:latin typeface="华文黑体"/>
                <a:ea typeface="华文黑体"/>
              </a:rPr>
              <a:t>２</a:t>
            </a:r>
            <a:r>
              <a:rPr lang="en-US" altLang="zh-CN" sz="2000" dirty="0">
                <a:latin typeface="华文黑体"/>
                <a:ea typeface="华文黑体"/>
              </a:rPr>
              <a:t>)</a:t>
            </a:r>
            <a:r>
              <a:rPr lang="zh-CN" altLang="en-US" sz="2000" dirty="0">
                <a:latin typeface="华文黑体"/>
                <a:ea typeface="华文黑体"/>
              </a:rPr>
              <a:t>顾客需</a:t>
            </a:r>
            <a:r>
              <a:rPr lang="zh-CN" altLang="en-US" sz="2000" dirty="0" smtClean="0">
                <a:latin typeface="华文黑体"/>
                <a:ea typeface="华文黑体"/>
              </a:rPr>
              <a:t>求</a:t>
            </a:r>
            <a:r>
              <a:rPr lang="en-US" altLang="zh-CN" sz="2000" dirty="0" smtClean="0">
                <a:latin typeface="华文黑体"/>
                <a:ea typeface="华文黑体"/>
              </a:rPr>
              <a:t>.      (</a:t>
            </a:r>
            <a:r>
              <a:rPr lang="zh-CN" altLang="en-US" sz="2000" dirty="0">
                <a:latin typeface="华文黑体"/>
                <a:ea typeface="华文黑体"/>
              </a:rPr>
              <a:t>３</a:t>
            </a:r>
            <a:r>
              <a:rPr lang="en-US" altLang="zh-CN" sz="2000" dirty="0">
                <a:latin typeface="华文黑体"/>
                <a:ea typeface="华文黑体"/>
              </a:rPr>
              <a:t>)</a:t>
            </a:r>
            <a:r>
              <a:rPr lang="zh-CN" altLang="en-US" sz="2000" dirty="0">
                <a:latin typeface="华文黑体"/>
                <a:ea typeface="华文黑体"/>
              </a:rPr>
              <a:t>满足顾客需求的技术</a:t>
            </a:r>
            <a:r>
              <a:rPr lang="en-US" altLang="zh-CN" sz="2000" dirty="0" smtClean="0">
                <a:latin typeface="华文黑体"/>
                <a:ea typeface="华文黑体"/>
              </a:rPr>
              <a:t>.</a:t>
            </a:r>
          </a:p>
          <a:p>
            <a:pPr indent="541338"/>
            <a:r>
              <a:rPr lang="en-US" altLang="zh-CN" sz="2000" dirty="0">
                <a:latin typeface="华文黑体"/>
                <a:ea typeface="华文黑体"/>
              </a:rPr>
              <a:t>(</a:t>
            </a:r>
            <a:r>
              <a:rPr lang="zh-CN" altLang="en-US" sz="2000" dirty="0">
                <a:latin typeface="华文黑体"/>
                <a:ea typeface="华文黑体"/>
              </a:rPr>
              <a:t>三</a:t>
            </a:r>
            <a:r>
              <a:rPr lang="en-US" altLang="zh-CN" sz="2000" dirty="0">
                <a:latin typeface="华文黑体"/>
                <a:ea typeface="华文黑体"/>
              </a:rPr>
              <a:t>)</a:t>
            </a:r>
            <a:r>
              <a:rPr lang="zh-CN" altLang="en-US" sz="2000" dirty="0">
                <a:latin typeface="华文黑体"/>
                <a:ea typeface="华文黑体"/>
              </a:rPr>
              <a:t>分析业务组合</a:t>
            </a:r>
          </a:p>
          <a:p>
            <a:pPr indent="982663"/>
            <a:r>
              <a:rPr lang="zh-CN" altLang="en-US" sz="2000" dirty="0">
                <a:latin typeface="华文黑体"/>
                <a:ea typeface="华文黑体"/>
              </a:rPr>
              <a:t>分析业务组合应从以下两方面着手</a:t>
            </a:r>
            <a:r>
              <a:rPr lang="en-US" altLang="zh-CN" sz="2000" dirty="0">
                <a:latin typeface="华文黑体"/>
                <a:ea typeface="华文黑体"/>
              </a:rPr>
              <a:t>.</a:t>
            </a:r>
          </a:p>
          <a:p>
            <a:pPr indent="982663"/>
            <a:r>
              <a:rPr lang="en-US" altLang="zh-CN" sz="2000" dirty="0">
                <a:latin typeface="华文黑体"/>
                <a:ea typeface="华文黑体"/>
              </a:rPr>
              <a:t>(</a:t>
            </a:r>
            <a:r>
              <a:rPr lang="zh-CN" altLang="en-US" sz="2000" dirty="0">
                <a:latin typeface="华文黑体"/>
                <a:ea typeface="华文黑体"/>
              </a:rPr>
              <a:t>１</a:t>
            </a:r>
            <a:r>
              <a:rPr lang="en-US" altLang="zh-CN" sz="2000" dirty="0">
                <a:latin typeface="华文黑体"/>
                <a:ea typeface="华文黑体"/>
              </a:rPr>
              <a:t>)</a:t>
            </a:r>
            <a:r>
              <a:rPr lang="zh-CN" altLang="en-US" sz="2000" dirty="0">
                <a:latin typeface="华文黑体"/>
                <a:ea typeface="华文黑体"/>
              </a:rPr>
              <a:t>分析现有组合</a:t>
            </a:r>
            <a:r>
              <a:rPr lang="en-US" altLang="zh-CN" sz="2000" dirty="0" smtClean="0">
                <a:latin typeface="华文黑体"/>
                <a:ea typeface="华文黑体"/>
              </a:rPr>
              <a:t>.	    (</a:t>
            </a:r>
            <a:r>
              <a:rPr lang="zh-CN" altLang="en-US" sz="2000" dirty="0">
                <a:latin typeface="华文黑体"/>
                <a:ea typeface="华文黑体"/>
              </a:rPr>
              <a:t>２</a:t>
            </a:r>
            <a:r>
              <a:rPr lang="en-US" altLang="zh-CN" sz="2000" dirty="0">
                <a:latin typeface="华文黑体"/>
                <a:ea typeface="华文黑体"/>
              </a:rPr>
              <a:t>)</a:t>
            </a:r>
            <a:r>
              <a:rPr lang="zh-CN" altLang="en-US" sz="2000" dirty="0">
                <a:latin typeface="华文黑体"/>
                <a:ea typeface="华文黑体"/>
              </a:rPr>
              <a:t>增添新产品</a:t>
            </a:r>
            <a:r>
              <a:rPr lang="en-US" altLang="zh-CN" sz="2000" dirty="0">
                <a:latin typeface="华文黑体"/>
                <a:ea typeface="华文黑体"/>
              </a:rPr>
              <a:t>,</a:t>
            </a:r>
            <a:r>
              <a:rPr lang="zh-CN" altLang="en-US" sz="2000" dirty="0">
                <a:latin typeface="华文黑体"/>
                <a:ea typeface="华文黑体"/>
              </a:rPr>
              <a:t>制订增长战略</a:t>
            </a:r>
            <a:r>
              <a:rPr lang="en-US" altLang="zh-CN" sz="2000" dirty="0">
                <a:latin typeface="华文黑体"/>
                <a:ea typeface="华文黑体"/>
              </a:rPr>
              <a:t>.</a:t>
            </a:r>
            <a:endParaRPr kumimoji="1" lang="zh-CN" altLang="en-US" sz="2000" dirty="0">
              <a:latin typeface="华文黑体"/>
              <a:ea typeface="华文黑体"/>
            </a:endParaRPr>
          </a:p>
        </p:txBody>
      </p:sp>
    </p:spTree>
    <p:extLst>
      <p:ext uri="{BB962C8B-B14F-4D97-AF65-F5344CB8AC3E}">
        <p14:creationId xmlns:p14="http://schemas.microsoft.com/office/powerpoint/2010/main" val="2371087111"/>
      </p:ext>
    </p:extLst>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p:cNvSpPr/>
          <p:nvPr/>
        </p:nvSpPr>
        <p:spPr>
          <a:xfrm>
            <a:off x="418703" y="33866"/>
            <a:ext cx="2646878" cy="584776"/>
          </a:xfrm>
          <a:prstGeom prst="rect">
            <a:avLst/>
          </a:prstGeom>
        </p:spPr>
        <p:txBody>
          <a:bodyPr wrap="none">
            <a:spAutoFit/>
          </a:bodyPr>
          <a:lstStyle/>
          <a:p>
            <a:r>
              <a:rPr lang="zh-CN" altLang="en-US" sz="3200" dirty="0" smtClean="0">
                <a:solidFill>
                  <a:srgbClr val="17695D"/>
                </a:solidFill>
                <a:latin typeface="华文黑体"/>
                <a:ea typeface="华文黑体"/>
              </a:rPr>
              <a:t>设计业务组合</a:t>
            </a:r>
            <a:endParaRPr lang="zh-CN" altLang="en-US" sz="3200" dirty="0">
              <a:solidFill>
                <a:srgbClr val="17695D"/>
              </a:solidFill>
              <a:latin typeface="华文黑体"/>
              <a:ea typeface="华文黑体"/>
            </a:endParaRPr>
          </a:p>
        </p:txBody>
      </p:sp>
      <p:grpSp>
        <p:nvGrpSpPr>
          <p:cNvPr id="3" name="组合 2"/>
          <p:cNvGrpSpPr/>
          <p:nvPr/>
        </p:nvGrpSpPr>
        <p:grpSpPr>
          <a:xfrm>
            <a:off x="-10885" y="144693"/>
            <a:ext cx="283029" cy="402896"/>
            <a:chOff x="-10886" y="525690"/>
            <a:chExt cx="283029" cy="402896"/>
          </a:xfrm>
        </p:grpSpPr>
        <p:pic>
          <p:nvPicPr>
            <p:cNvPr id="4" name="图片 3"/>
            <p:cNvPicPr>
              <a:picLocks noChangeAspect="1"/>
            </p:cNvPicPr>
            <p:nvPr/>
          </p:nvPicPr>
          <p:blipFill rotWithShape="1">
            <a:blip r:embed="rId3"/>
            <a:srcRect l="7026" t="47619" r="90287" b="37566"/>
            <a:stretch>
              <a:fillRect/>
            </a:stretch>
          </p:blipFill>
          <p:spPr>
            <a:xfrm>
              <a:off x="-10886" y="525690"/>
              <a:ext cx="283029" cy="402896"/>
            </a:xfrm>
            <a:prstGeom prst="rect">
              <a:avLst/>
            </a:prstGeom>
          </p:spPr>
        </p:pic>
        <p:sp>
          <p:nvSpPr>
            <p:cNvPr id="63" name="Freeform 5"/>
            <p:cNvSpPr/>
            <p:nvPr/>
          </p:nvSpPr>
          <p:spPr bwMode="auto">
            <a:xfrm>
              <a:off x="20276" y="637025"/>
              <a:ext cx="221544" cy="222748"/>
            </a:xfrm>
            <a:custGeom>
              <a:avLst/>
              <a:gdLst>
                <a:gd name="T0" fmla="*/ 348 w 407"/>
                <a:gd name="T1" fmla="*/ 0 h 407"/>
                <a:gd name="T2" fmla="*/ 407 w 407"/>
                <a:gd name="T3" fmla="*/ 0 h 407"/>
                <a:gd name="T4" fmla="*/ 407 w 407"/>
                <a:gd name="T5" fmla="*/ 407 h 407"/>
                <a:gd name="T6" fmla="*/ 0 w 407"/>
                <a:gd name="T7" fmla="*/ 407 h 407"/>
                <a:gd name="T8" fmla="*/ 0 w 407"/>
                <a:gd name="T9" fmla="*/ 354 h 407"/>
                <a:gd name="T10" fmla="*/ 307 w 407"/>
                <a:gd name="T11" fmla="*/ 354 h 407"/>
                <a:gd name="T12" fmla="*/ 1 w 407"/>
                <a:gd name="T13" fmla="*/ 47 h 407"/>
                <a:gd name="T14" fmla="*/ 43 w 407"/>
                <a:gd name="T15" fmla="*/ 5 h 407"/>
                <a:gd name="T16" fmla="*/ 348 w 407"/>
                <a:gd name="T17" fmla="*/ 310 h 407"/>
                <a:gd name="T18" fmla="*/ 348 w 407"/>
                <a:gd name="T19" fmla="*/ 0 h 4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07" h="407">
                  <a:moveTo>
                    <a:pt x="348" y="0"/>
                  </a:moveTo>
                  <a:lnTo>
                    <a:pt x="407" y="0"/>
                  </a:lnTo>
                  <a:lnTo>
                    <a:pt x="407" y="407"/>
                  </a:lnTo>
                  <a:lnTo>
                    <a:pt x="0" y="407"/>
                  </a:lnTo>
                  <a:lnTo>
                    <a:pt x="0" y="354"/>
                  </a:lnTo>
                  <a:lnTo>
                    <a:pt x="307" y="354"/>
                  </a:lnTo>
                  <a:lnTo>
                    <a:pt x="1" y="47"/>
                  </a:lnTo>
                  <a:lnTo>
                    <a:pt x="43" y="5"/>
                  </a:lnTo>
                  <a:lnTo>
                    <a:pt x="348" y="310"/>
                  </a:lnTo>
                  <a:lnTo>
                    <a:pt x="348" y="0"/>
                  </a:lnTo>
                  <a:close/>
                </a:path>
              </a:pathLst>
            </a:custGeom>
            <a:solidFill>
              <a:schemeClr val="bg1"/>
            </a:solidFill>
            <a:ln>
              <a:noFill/>
            </a:ln>
          </p:spPr>
          <p:txBody>
            <a:bodyPr vert="horz" wrap="square" lIns="67470" tIns="33735" rIns="67470" bIns="33735" numCol="1" anchor="t" anchorCtr="0" compatLnSpc="1"/>
            <a:lstStyle/>
            <a:p>
              <a:endParaRPr lang="zh-CN" altLang="en-US"/>
            </a:p>
          </p:txBody>
        </p:sp>
      </p:grpSp>
      <p:sp>
        <p:nvSpPr>
          <p:cNvPr id="5" name="文本框 4"/>
          <p:cNvSpPr txBox="1"/>
          <p:nvPr/>
        </p:nvSpPr>
        <p:spPr>
          <a:xfrm>
            <a:off x="423331" y="707397"/>
            <a:ext cx="8568269" cy="4154983"/>
          </a:xfrm>
          <a:prstGeom prst="rect">
            <a:avLst/>
          </a:prstGeom>
          <a:noFill/>
        </p:spPr>
        <p:txBody>
          <a:bodyPr wrap="square" rtlCol="0">
            <a:spAutoFit/>
          </a:bodyPr>
          <a:lstStyle/>
          <a:p>
            <a:r>
              <a:rPr lang="zh-CN" altLang="en-US" sz="2400" dirty="0" smtClean="0">
                <a:latin typeface="华文黑体"/>
                <a:ea typeface="华文黑体"/>
              </a:rPr>
              <a:t>二</a:t>
            </a:r>
            <a:r>
              <a:rPr lang="zh-CN" altLang="en-US" sz="2400" dirty="0">
                <a:latin typeface="华文黑体"/>
                <a:ea typeface="华文黑体"/>
              </a:rPr>
              <a:t>、分析现有组合</a:t>
            </a:r>
          </a:p>
          <a:p>
            <a:pPr indent="627063"/>
            <a:r>
              <a:rPr lang="en-US" altLang="zh-CN" sz="2000" dirty="0">
                <a:latin typeface="华文黑体"/>
                <a:ea typeface="华文黑体"/>
              </a:rPr>
              <a:t>(</a:t>
            </a:r>
            <a:r>
              <a:rPr lang="zh-CN" altLang="en-US" sz="2000" dirty="0">
                <a:latin typeface="华文黑体"/>
                <a:ea typeface="华文黑体"/>
              </a:rPr>
              <a:t>１</a:t>
            </a:r>
            <a:r>
              <a:rPr lang="en-US" altLang="zh-CN" sz="2000" dirty="0">
                <a:latin typeface="华文黑体"/>
                <a:ea typeface="华文黑体"/>
              </a:rPr>
              <a:t>)</a:t>
            </a:r>
            <a:r>
              <a:rPr lang="zh-CN" altLang="en-US" sz="2000" dirty="0">
                <a:latin typeface="华文黑体"/>
                <a:ea typeface="华文黑体"/>
              </a:rPr>
              <a:t>鉴定关键业务或核心业务</a:t>
            </a:r>
            <a:r>
              <a:rPr lang="en-US" altLang="zh-CN" sz="2000" dirty="0">
                <a:latin typeface="华文黑体"/>
                <a:ea typeface="华文黑体"/>
              </a:rPr>
              <a:t>,</a:t>
            </a:r>
            <a:r>
              <a:rPr lang="zh-CN" altLang="en-US" sz="2000" dirty="0">
                <a:latin typeface="华文黑体"/>
                <a:ea typeface="华文黑体"/>
              </a:rPr>
              <a:t>企业具有核心能力的业务叫作核心业务</a:t>
            </a:r>
            <a:r>
              <a:rPr lang="en-US" altLang="zh-CN" sz="2000" dirty="0">
                <a:latin typeface="华文黑体"/>
                <a:ea typeface="华文黑体"/>
              </a:rPr>
              <a:t>.</a:t>
            </a:r>
          </a:p>
          <a:p>
            <a:pPr indent="627063"/>
            <a:r>
              <a:rPr lang="en-US" altLang="zh-CN" sz="2000" dirty="0">
                <a:latin typeface="华文黑体"/>
                <a:ea typeface="华文黑体"/>
              </a:rPr>
              <a:t>(</a:t>
            </a:r>
            <a:r>
              <a:rPr lang="zh-CN" altLang="en-US" sz="2000" dirty="0">
                <a:latin typeface="华文黑体"/>
                <a:ea typeface="华文黑体"/>
              </a:rPr>
              <a:t>２</a:t>
            </a:r>
            <a:r>
              <a:rPr lang="en-US" altLang="zh-CN" sz="2000" dirty="0">
                <a:latin typeface="华文黑体"/>
                <a:ea typeface="华文黑体"/>
              </a:rPr>
              <a:t>)</a:t>
            </a:r>
            <a:r>
              <a:rPr lang="zh-CN" altLang="en-US" sz="2000" dirty="0">
                <a:latin typeface="华文黑体"/>
                <a:ea typeface="华文黑体"/>
              </a:rPr>
              <a:t>评估战略业务单位的经营效果</a:t>
            </a:r>
            <a:r>
              <a:rPr lang="en-US" altLang="zh-CN" sz="2000" dirty="0">
                <a:latin typeface="华文黑体"/>
                <a:ea typeface="华文黑体"/>
              </a:rPr>
              <a:t>,</a:t>
            </a:r>
            <a:r>
              <a:rPr lang="zh-CN" altLang="en-US" sz="2000" dirty="0">
                <a:latin typeface="华文黑体"/>
                <a:ea typeface="华文黑体"/>
              </a:rPr>
              <a:t>对过去的经营历史、经营业绩</a:t>
            </a:r>
            <a:r>
              <a:rPr lang="en-US" altLang="zh-CN" sz="2000" dirty="0">
                <a:latin typeface="华文黑体"/>
                <a:ea typeface="华文黑体"/>
              </a:rPr>
              <a:t>,</a:t>
            </a:r>
            <a:r>
              <a:rPr lang="zh-CN" altLang="en-US" sz="2000" dirty="0">
                <a:latin typeface="华文黑体"/>
                <a:ea typeface="华文黑体"/>
              </a:rPr>
              <a:t>或者是经营过</a:t>
            </a:r>
            <a:r>
              <a:rPr lang="zh-CN" altLang="en-US" sz="2000" dirty="0" smtClean="0">
                <a:latin typeface="华文黑体"/>
                <a:ea typeface="华文黑体"/>
              </a:rPr>
              <a:t>程中出现</a:t>
            </a:r>
            <a:r>
              <a:rPr lang="zh-CN" altLang="en-US" sz="2000" dirty="0">
                <a:latin typeface="华文黑体"/>
                <a:ea typeface="华文黑体"/>
              </a:rPr>
              <a:t>的问题进行评估</a:t>
            </a:r>
            <a:r>
              <a:rPr lang="en-US" altLang="zh-CN" sz="2000" dirty="0">
                <a:latin typeface="华文黑体"/>
                <a:ea typeface="华文黑体"/>
              </a:rPr>
              <a:t>,</a:t>
            </a:r>
            <a:r>
              <a:rPr lang="zh-CN" altLang="en-US" sz="2000" dirty="0">
                <a:latin typeface="华文黑体"/>
                <a:ea typeface="华文黑体"/>
              </a:rPr>
              <a:t>观察效果如何</a:t>
            </a:r>
            <a:r>
              <a:rPr lang="en-US" altLang="zh-CN" sz="2000" dirty="0">
                <a:latin typeface="华文黑体"/>
                <a:ea typeface="华文黑体"/>
              </a:rPr>
              <a:t>,</a:t>
            </a:r>
            <a:r>
              <a:rPr lang="zh-CN" altLang="en-US" sz="2000" dirty="0">
                <a:latin typeface="华文黑体"/>
                <a:ea typeface="华文黑体"/>
              </a:rPr>
              <a:t>是盈利还是亏损</a:t>
            </a:r>
            <a:r>
              <a:rPr lang="en-US" altLang="zh-CN" sz="2000" dirty="0">
                <a:latin typeface="华文黑体"/>
                <a:ea typeface="华文黑体"/>
              </a:rPr>
              <a:t>,</a:t>
            </a:r>
            <a:r>
              <a:rPr lang="zh-CN" altLang="en-US" sz="2000" dirty="0">
                <a:latin typeface="华文黑体"/>
                <a:ea typeface="华文黑体"/>
              </a:rPr>
              <a:t>市场占有率是多少等</a:t>
            </a:r>
            <a:r>
              <a:rPr lang="en-US" altLang="zh-CN" sz="2000" dirty="0">
                <a:latin typeface="华文黑体"/>
                <a:ea typeface="华文黑体"/>
              </a:rPr>
              <a:t>.</a:t>
            </a:r>
          </a:p>
          <a:p>
            <a:pPr indent="627063"/>
            <a:r>
              <a:rPr lang="en-US" altLang="zh-CN" sz="2000" dirty="0">
                <a:latin typeface="华文黑体"/>
                <a:ea typeface="华文黑体"/>
              </a:rPr>
              <a:t>(</a:t>
            </a:r>
            <a:r>
              <a:rPr lang="zh-CN" altLang="en-US" sz="2000" dirty="0">
                <a:latin typeface="华文黑体"/>
                <a:ea typeface="华文黑体"/>
              </a:rPr>
              <a:t>３</a:t>
            </a:r>
            <a:r>
              <a:rPr lang="en-US" altLang="zh-CN" sz="2000" dirty="0">
                <a:latin typeface="华文黑体"/>
                <a:ea typeface="华文黑体"/>
              </a:rPr>
              <a:t>)</a:t>
            </a:r>
            <a:r>
              <a:rPr lang="zh-CN" altLang="en-US" sz="2000" dirty="0">
                <a:latin typeface="华文黑体"/>
                <a:ea typeface="华文黑体"/>
              </a:rPr>
              <a:t>两种分析纬度</a:t>
            </a:r>
            <a:r>
              <a:rPr lang="en-US" altLang="zh-CN" sz="2000" dirty="0">
                <a:latin typeface="华文黑体"/>
                <a:ea typeface="华文黑体"/>
              </a:rPr>
              <a:t>.</a:t>
            </a:r>
          </a:p>
          <a:p>
            <a:pPr indent="627063"/>
            <a:r>
              <a:rPr lang="en-US" altLang="zh-CN" sz="2000" dirty="0">
                <a:latin typeface="华文黑体"/>
                <a:ea typeface="华文黑体"/>
              </a:rPr>
              <a:t>①</a:t>
            </a:r>
            <a:r>
              <a:rPr lang="zh-CN" altLang="en-US" sz="2000" dirty="0">
                <a:latin typeface="华文黑体"/>
                <a:ea typeface="华文黑体"/>
              </a:rPr>
              <a:t>市场增长率</a:t>
            </a:r>
            <a:r>
              <a:rPr lang="en-US" altLang="zh-CN" sz="2000" dirty="0">
                <a:latin typeface="华文黑体"/>
                <a:ea typeface="华文黑体"/>
              </a:rPr>
              <a:t>———</a:t>
            </a:r>
            <a:r>
              <a:rPr lang="zh-CN" altLang="en-US" sz="2000" dirty="0">
                <a:latin typeface="华文黑体"/>
                <a:ea typeface="华文黑体"/>
              </a:rPr>
              <a:t>相对市场份额占有率</a:t>
            </a:r>
            <a:r>
              <a:rPr lang="en-US" altLang="zh-CN" sz="2000" dirty="0">
                <a:latin typeface="华文黑体"/>
                <a:ea typeface="华文黑体"/>
              </a:rPr>
              <a:t>(</a:t>
            </a:r>
            <a:r>
              <a:rPr lang="zh-CN" altLang="en-US" sz="2000" dirty="0">
                <a:latin typeface="华文黑体"/>
                <a:ea typeface="华文黑体"/>
              </a:rPr>
              <a:t>波士顿咨询集团方法</a:t>
            </a:r>
            <a:r>
              <a:rPr lang="en-US" altLang="zh-CN" sz="2000" dirty="0">
                <a:latin typeface="华文黑体"/>
                <a:ea typeface="华文黑体"/>
              </a:rPr>
              <a:t>).</a:t>
            </a:r>
          </a:p>
          <a:p>
            <a:pPr indent="627063"/>
            <a:r>
              <a:rPr lang="en-US" altLang="zh-CN" sz="2000" dirty="0">
                <a:latin typeface="华文黑体"/>
                <a:ea typeface="华文黑体"/>
              </a:rPr>
              <a:t>②</a:t>
            </a:r>
            <a:r>
              <a:rPr lang="zh-CN" altLang="en-US" sz="2000" dirty="0">
                <a:latin typeface="华文黑体"/>
                <a:ea typeface="华文黑体"/>
              </a:rPr>
              <a:t>市场吸引力</a:t>
            </a:r>
            <a:r>
              <a:rPr lang="en-US" altLang="zh-CN" sz="2000" dirty="0">
                <a:latin typeface="华文黑体"/>
                <a:ea typeface="华文黑体"/>
              </a:rPr>
              <a:t>———</a:t>
            </a:r>
            <a:r>
              <a:rPr lang="zh-CN" altLang="en-US" sz="2000" dirty="0">
                <a:latin typeface="华文黑体"/>
                <a:ea typeface="华文黑体"/>
              </a:rPr>
              <a:t>竞争能力</a:t>
            </a:r>
            <a:r>
              <a:rPr lang="en-US" altLang="zh-CN" sz="2000" dirty="0">
                <a:latin typeface="华文黑体"/>
                <a:ea typeface="华文黑体"/>
              </a:rPr>
              <a:t>(</a:t>
            </a:r>
            <a:r>
              <a:rPr lang="zh-CN" altLang="en-US" sz="2000" dirty="0">
                <a:latin typeface="华文黑体"/>
                <a:ea typeface="华文黑体"/>
              </a:rPr>
              <a:t>通用电气公司方法</a:t>
            </a:r>
            <a:r>
              <a:rPr lang="en-US" altLang="zh-CN" sz="2000" dirty="0">
                <a:latin typeface="华文黑体"/>
                <a:ea typeface="华文黑体"/>
              </a:rPr>
              <a:t>).</a:t>
            </a:r>
          </a:p>
          <a:p>
            <a:pPr indent="627063"/>
            <a:r>
              <a:rPr lang="en-US" altLang="zh-CN" sz="2000" dirty="0">
                <a:latin typeface="华文黑体"/>
                <a:ea typeface="华文黑体"/>
              </a:rPr>
              <a:t>(</a:t>
            </a:r>
            <a:r>
              <a:rPr lang="zh-CN" altLang="en-US" sz="2000" dirty="0">
                <a:latin typeface="华文黑体"/>
                <a:ea typeface="华文黑体"/>
              </a:rPr>
              <a:t>４</a:t>
            </a:r>
            <a:r>
              <a:rPr lang="en-US" altLang="zh-CN" sz="2000" dirty="0">
                <a:latin typeface="华文黑体"/>
                <a:ea typeface="华文黑体"/>
              </a:rPr>
              <a:t>)</a:t>
            </a:r>
            <a:r>
              <a:rPr lang="zh-CN" altLang="en-US" sz="2000" dirty="0">
                <a:latin typeface="华文黑体"/>
                <a:ea typeface="华文黑体"/>
              </a:rPr>
              <a:t>波士顿咨询集团方法</a:t>
            </a:r>
            <a:r>
              <a:rPr lang="en-US" altLang="zh-CN" sz="2000" dirty="0">
                <a:latin typeface="华文黑体"/>
                <a:ea typeface="华文黑体"/>
              </a:rPr>
              <a:t>.</a:t>
            </a:r>
          </a:p>
          <a:p>
            <a:pPr indent="627063"/>
            <a:r>
              <a:rPr lang="zh-CN" altLang="en-US" sz="2000" dirty="0">
                <a:latin typeface="华文黑体"/>
                <a:ea typeface="华文黑体"/>
              </a:rPr>
              <a:t>波士顿咨询集团方法简称波士顿矩阵法</a:t>
            </a:r>
            <a:r>
              <a:rPr lang="en-US" altLang="zh-CN" sz="2000" dirty="0">
                <a:latin typeface="华文黑体"/>
                <a:ea typeface="华文黑体"/>
              </a:rPr>
              <a:t>,</a:t>
            </a:r>
            <a:r>
              <a:rPr lang="zh-CN" altLang="en-US" sz="2000" dirty="0">
                <a:latin typeface="华文黑体"/>
                <a:ea typeface="华文黑体"/>
              </a:rPr>
              <a:t>其关键概念是从两个变量入手来进行分析</a:t>
            </a:r>
            <a:r>
              <a:rPr lang="en-US" altLang="zh-CN" sz="2000" dirty="0">
                <a:latin typeface="华文黑体"/>
                <a:ea typeface="华文黑体"/>
              </a:rPr>
              <a:t>,</a:t>
            </a:r>
            <a:r>
              <a:rPr lang="zh-CN" altLang="en-US" sz="2000" dirty="0" smtClean="0">
                <a:latin typeface="华文黑体"/>
                <a:ea typeface="华文黑体"/>
              </a:rPr>
              <a:t>这两个变量分别</a:t>
            </a:r>
            <a:r>
              <a:rPr lang="zh-CN" altLang="en-US" sz="2000" dirty="0">
                <a:latin typeface="华文黑体"/>
                <a:ea typeface="华文黑体"/>
              </a:rPr>
              <a:t>是市场增长率和相对市场份额占有率</a:t>
            </a:r>
            <a:r>
              <a:rPr lang="en-US" altLang="zh-CN" sz="2000" dirty="0" smtClean="0">
                <a:latin typeface="华文黑体"/>
                <a:ea typeface="华文黑体"/>
              </a:rPr>
              <a:t>.</a:t>
            </a:r>
          </a:p>
          <a:p>
            <a:pPr indent="627063"/>
            <a:r>
              <a:rPr lang="en-US" altLang="zh-CN" sz="2000" dirty="0">
                <a:latin typeface="华文黑体"/>
                <a:ea typeface="华文黑体"/>
              </a:rPr>
              <a:t>(</a:t>
            </a:r>
            <a:r>
              <a:rPr lang="zh-CN" altLang="en-US" sz="2000" dirty="0">
                <a:latin typeface="华文黑体"/>
                <a:ea typeface="华文黑体"/>
              </a:rPr>
              <a:t>５</a:t>
            </a:r>
            <a:r>
              <a:rPr lang="en-US" altLang="zh-CN" sz="2000" dirty="0">
                <a:latin typeface="华文黑体"/>
                <a:ea typeface="华文黑体"/>
              </a:rPr>
              <a:t>)</a:t>
            </a:r>
            <a:r>
              <a:rPr lang="zh-CN" altLang="en-US" sz="2000" dirty="0">
                <a:latin typeface="华文黑体"/>
                <a:ea typeface="华文黑体"/>
              </a:rPr>
              <a:t>通用电气公司方法</a:t>
            </a:r>
            <a:r>
              <a:rPr lang="en-US" altLang="zh-CN" sz="2000" dirty="0">
                <a:latin typeface="华文黑体"/>
                <a:ea typeface="华文黑体"/>
              </a:rPr>
              <a:t>.</a:t>
            </a:r>
          </a:p>
          <a:p>
            <a:pPr indent="627063"/>
            <a:r>
              <a:rPr lang="zh-CN" altLang="en-US" sz="2000" dirty="0">
                <a:latin typeface="华文黑体"/>
                <a:ea typeface="华文黑体"/>
              </a:rPr>
              <a:t>这种分析方法比波士顿矩阵法更精细、更科学</a:t>
            </a:r>
            <a:r>
              <a:rPr lang="en-US" altLang="zh-CN" sz="2000" dirty="0">
                <a:latin typeface="华文黑体"/>
                <a:ea typeface="华文黑体"/>
              </a:rPr>
              <a:t>.</a:t>
            </a:r>
          </a:p>
        </p:txBody>
      </p:sp>
    </p:spTree>
    <p:extLst>
      <p:ext uri="{BB962C8B-B14F-4D97-AF65-F5344CB8AC3E}">
        <p14:creationId xmlns:p14="http://schemas.microsoft.com/office/powerpoint/2010/main" val="4160052448"/>
      </p:ext>
    </p:extLst>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主题">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9393</TotalTime>
  <Words>3997</Words>
  <Application>Microsoft Office PowerPoint</Application>
  <PresentationFormat>自定义</PresentationFormat>
  <Paragraphs>214</Paragraphs>
  <Slides>29</Slides>
  <Notes>29</Notes>
  <HiddenSlides>0</HiddenSlides>
  <MMClips>0</MMClips>
  <ScaleCrop>false</ScaleCrop>
  <HeadingPairs>
    <vt:vector size="4" baseType="variant">
      <vt:variant>
        <vt:lpstr>主题</vt:lpstr>
      </vt:variant>
      <vt:variant>
        <vt:i4>1</vt:i4>
      </vt:variant>
      <vt:variant>
        <vt:lpstr>幻灯片标题</vt:lpstr>
      </vt:variant>
      <vt:variant>
        <vt:i4>29</vt:i4>
      </vt:variant>
    </vt:vector>
  </HeadingPairs>
  <TitlesOfParts>
    <vt:vector size="30" baseType="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China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User</dc:creator>
  <cp:lastModifiedBy>SJYY</cp:lastModifiedBy>
  <cp:revision>386</cp:revision>
  <dcterms:created xsi:type="dcterms:W3CDTF">2016-08-16T02:01:00Z</dcterms:created>
  <dcterms:modified xsi:type="dcterms:W3CDTF">2017-12-29T01:21:22Z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2052-10.1.0.6135</vt:lpwstr>
  </property>
</Properties>
</file>