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handoutMasterIdLst>
    <p:handoutMasterId r:id="rId46"/>
  </p:handoutMasterIdLst>
  <p:sldIdLst>
    <p:sldId id="256" r:id="rId2"/>
    <p:sldId id="433" r:id="rId3"/>
    <p:sldId id="434" r:id="rId4"/>
    <p:sldId id="435" r:id="rId5"/>
    <p:sldId id="436" r:id="rId6"/>
    <p:sldId id="437" r:id="rId7"/>
    <p:sldId id="438" r:id="rId8"/>
    <p:sldId id="439" r:id="rId9"/>
    <p:sldId id="440" r:id="rId10"/>
    <p:sldId id="441" r:id="rId11"/>
    <p:sldId id="442" r:id="rId12"/>
    <p:sldId id="443" r:id="rId13"/>
    <p:sldId id="444" r:id="rId14"/>
    <p:sldId id="445" r:id="rId15"/>
    <p:sldId id="446" r:id="rId16"/>
    <p:sldId id="447" r:id="rId17"/>
    <p:sldId id="448" r:id="rId18"/>
    <p:sldId id="449" r:id="rId19"/>
    <p:sldId id="450" r:id="rId20"/>
    <p:sldId id="451" r:id="rId21"/>
    <p:sldId id="452" r:id="rId22"/>
    <p:sldId id="453" r:id="rId23"/>
    <p:sldId id="454" r:id="rId24"/>
    <p:sldId id="455" r:id="rId25"/>
    <p:sldId id="456" r:id="rId26"/>
    <p:sldId id="457" r:id="rId27"/>
    <p:sldId id="458" r:id="rId28"/>
    <p:sldId id="459" r:id="rId29"/>
    <p:sldId id="460" r:id="rId30"/>
    <p:sldId id="462" r:id="rId31"/>
    <p:sldId id="461" r:id="rId32"/>
    <p:sldId id="463" r:id="rId33"/>
    <p:sldId id="464" r:id="rId34"/>
    <p:sldId id="465" r:id="rId35"/>
    <p:sldId id="466" r:id="rId36"/>
    <p:sldId id="467" r:id="rId37"/>
    <p:sldId id="468" r:id="rId38"/>
    <p:sldId id="469" r:id="rId39"/>
    <p:sldId id="471" r:id="rId40"/>
    <p:sldId id="472" r:id="rId41"/>
    <p:sldId id="473" r:id="rId42"/>
    <p:sldId id="474" r:id="rId43"/>
    <p:sldId id="285" r:id="rId44"/>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4660"/>
  </p:normalViewPr>
  <p:slideViewPr>
    <p:cSldViewPr snapToGrid="0" showGuides="1">
      <p:cViewPr>
        <p:scale>
          <a:sx n="90" d="100"/>
          <a:sy n="90" d="100"/>
        </p:scale>
        <p:origin x="-900" y="-396"/>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40</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41</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42</a:t>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43</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产品分类</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28908"/>
            <a:ext cx="8805333" cy="4154983"/>
          </a:xfrm>
          <a:prstGeom prst="rect">
            <a:avLst/>
          </a:prstGeom>
          <a:noFill/>
        </p:spPr>
        <p:txBody>
          <a:bodyPr wrap="square" rtlCol="0">
            <a:spAutoFit/>
          </a:bodyPr>
          <a:lstStyle/>
          <a:p>
            <a:pPr indent="627063"/>
            <a:r>
              <a:rPr lang="zh-CN" altLang="en-US" sz="2400" dirty="0" smtClean="0">
                <a:latin typeface="华文黑体"/>
                <a:ea typeface="华文黑体"/>
              </a:rPr>
              <a:t>一</a:t>
            </a:r>
            <a:r>
              <a:rPr lang="zh-CN" altLang="en-US" sz="2400" dirty="0">
                <a:latin typeface="华文黑体"/>
                <a:ea typeface="华文黑体"/>
              </a:rPr>
              <a:t>、消费品</a:t>
            </a:r>
          </a:p>
          <a:p>
            <a:pPr indent="541338"/>
            <a:r>
              <a:rPr lang="zh-CN" altLang="en-US" sz="2000" dirty="0">
                <a:latin typeface="华文黑体"/>
                <a:ea typeface="华文黑体"/>
              </a:rPr>
              <a:t>消费品是指那些最终由消费者购买并用于个人消费的产品</a:t>
            </a:r>
            <a:r>
              <a:rPr lang="en-US" altLang="zh-CN" sz="2000" dirty="0">
                <a:latin typeface="华文黑体"/>
                <a:ea typeface="华文黑体"/>
              </a:rPr>
              <a:t>.</a:t>
            </a:r>
            <a:r>
              <a:rPr lang="zh-CN" altLang="en-US" sz="2000" dirty="0">
                <a:latin typeface="华文黑体"/>
                <a:ea typeface="华文黑体"/>
              </a:rPr>
              <a:t>营销人员还根据消费者</a:t>
            </a:r>
            <a:r>
              <a:rPr lang="zh-CN" altLang="en-US" sz="2000" dirty="0" smtClean="0">
                <a:latin typeface="华文黑体"/>
                <a:ea typeface="华文黑体"/>
              </a:rPr>
              <a:t>如何去购买消费品</a:t>
            </a:r>
            <a:r>
              <a:rPr lang="en-US" altLang="zh-CN" sz="2000" dirty="0">
                <a:latin typeface="华文黑体"/>
                <a:ea typeface="华文黑体"/>
              </a:rPr>
              <a:t>,</a:t>
            </a:r>
            <a:r>
              <a:rPr lang="zh-CN" altLang="en-US" sz="2000" dirty="0">
                <a:latin typeface="华文黑体"/>
                <a:ea typeface="华文黑体"/>
              </a:rPr>
              <a:t>将消费品进一步细分为日用品、选购品、特殊品和非寻求品</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者购买这些产品的</a:t>
            </a:r>
            <a:r>
              <a:rPr lang="zh-CN" altLang="en-US" sz="2000" dirty="0">
                <a:latin typeface="华文黑体"/>
                <a:ea typeface="华文黑体"/>
              </a:rPr>
              <a:t>方式不同</a:t>
            </a:r>
            <a:r>
              <a:rPr lang="en-US" altLang="zh-CN" sz="2000" dirty="0">
                <a:latin typeface="华文黑体"/>
                <a:ea typeface="华文黑体"/>
              </a:rPr>
              <a:t>,</a:t>
            </a:r>
            <a:r>
              <a:rPr lang="zh-CN" altLang="en-US" sz="2000" dirty="0">
                <a:latin typeface="华文黑体"/>
                <a:ea typeface="华文黑体"/>
              </a:rPr>
              <a:t>因此对它们进行营销的方法也应有所不同</a:t>
            </a:r>
            <a:r>
              <a:rPr lang="en-US" altLang="zh-CN" sz="2000" dirty="0" smtClean="0">
                <a:latin typeface="华文黑体"/>
                <a:ea typeface="华文黑体"/>
              </a:rPr>
              <a:t>.</a:t>
            </a:r>
          </a:p>
          <a:p>
            <a:pPr indent="627063"/>
            <a:endParaRPr lang="en-US" altLang="zh-CN" sz="2000" dirty="0" smtClean="0">
              <a:latin typeface="华文黑体"/>
              <a:ea typeface="华文黑体"/>
            </a:endParaRPr>
          </a:p>
          <a:p>
            <a:pPr indent="627063"/>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价格</a:t>
            </a:r>
          </a:p>
          <a:p>
            <a:pPr indent="627063"/>
            <a:r>
              <a:rPr lang="zh-TW" altLang="en-US" sz="2000" dirty="0">
                <a:latin typeface="华文黑体"/>
                <a:ea typeface="华文黑体"/>
              </a:rPr>
              <a:t>日用品</a:t>
            </a:r>
            <a:r>
              <a:rPr lang="en-US" altLang="zh-TW" sz="2000" dirty="0">
                <a:latin typeface="华文黑体"/>
                <a:ea typeface="华文黑体"/>
              </a:rPr>
              <a:t>:</a:t>
            </a:r>
            <a:r>
              <a:rPr lang="zh-TW" altLang="en-US" sz="2000" dirty="0">
                <a:latin typeface="华文黑体"/>
                <a:ea typeface="华文黑体"/>
              </a:rPr>
              <a:t>价格低</a:t>
            </a:r>
            <a:r>
              <a:rPr lang="en-US" altLang="zh-TW" sz="2000" dirty="0" smtClean="0">
                <a:latin typeface="华文黑体"/>
                <a:ea typeface="华文黑体"/>
              </a:rPr>
              <a:t>.	</a:t>
            </a:r>
            <a:r>
              <a:rPr lang="zh-CN" altLang="en-US" sz="2000" dirty="0" smtClean="0">
                <a:latin typeface="华文黑体"/>
                <a:ea typeface="华文黑体"/>
              </a:rPr>
              <a:t>选购品</a:t>
            </a:r>
            <a:r>
              <a:rPr lang="en-US" altLang="zh-CN" sz="2000" dirty="0">
                <a:latin typeface="华文黑体"/>
                <a:ea typeface="华文黑体"/>
              </a:rPr>
              <a:t>:</a:t>
            </a:r>
            <a:r>
              <a:rPr lang="zh-CN" altLang="en-US" sz="2000" dirty="0">
                <a:latin typeface="华文黑体"/>
                <a:ea typeface="华文黑体"/>
              </a:rPr>
              <a:t>价格高</a:t>
            </a:r>
            <a:r>
              <a:rPr lang="en-US" altLang="zh-CN" sz="2000" dirty="0" smtClean="0">
                <a:latin typeface="华文黑体"/>
                <a:ea typeface="华文黑体"/>
              </a:rPr>
              <a:t>.     </a:t>
            </a:r>
            <a:r>
              <a:rPr lang="zh-CN" altLang="en-US" sz="2000" dirty="0" smtClean="0">
                <a:latin typeface="华文黑体"/>
                <a:ea typeface="华文黑体"/>
              </a:rPr>
              <a:t>特购品</a:t>
            </a:r>
            <a:r>
              <a:rPr lang="en-US" altLang="zh-CN" sz="2000" dirty="0">
                <a:latin typeface="华文黑体"/>
                <a:ea typeface="华文黑体"/>
              </a:rPr>
              <a:t>:</a:t>
            </a:r>
            <a:r>
              <a:rPr lang="zh-CN" altLang="en-US" sz="2000" dirty="0">
                <a:latin typeface="华文黑体"/>
                <a:ea typeface="华文黑体"/>
              </a:rPr>
              <a:t>价格高</a:t>
            </a:r>
            <a:r>
              <a:rPr lang="en-US" altLang="zh-CN" sz="2000" dirty="0" smtClean="0">
                <a:latin typeface="华文黑体"/>
                <a:ea typeface="华文黑体"/>
              </a:rPr>
              <a:t>.       </a:t>
            </a:r>
            <a:r>
              <a:rPr lang="zh-CN" altLang="en-US" sz="2000" dirty="0" smtClean="0">
                <a:latin typeface="华文黑体"/>
                <a:ea typeface="华文黑体"/>
              </a:rPr>
              <a:t>非需</a:t>
            </a:r>
            <a:r>
              <a:rPr lang="zh-CN" altLang="en-US" sz="2000" dirty="0">
                <a:latin typeface="华文黑体"/>
                <a:ea typeface="华文黑体"/>
              </a:rPr>
              <a:t>求品</a:t>
            </a:r>
            <a:r>
              <a:rPr lang="en-US" altLang="zh-CN" sz="2000" dirty="0">
                <a:latin typeface="华文黑体"/>
                <a:ea typeface="华文黑体"/>
              </a:rPr>
              <a:t>:</a:t>
            </a:r>
            <a:r>
              <a:rPr lang="zh-CN" altLang="en-US" sz="2000" dirty="0">
                <a:latin typeface="华文黑体"/>
                <a:ea typeface="华文黑体"/>
              </a:rPr>
              <a:t>时价</a:t>
            </a:r>
            <a:r>
              <a:rPr lang="en-US" altLang="zh-CN" sz="2000" dirty="0">
                <a:latin typeface="华文黑体"/>
                <a:ea typeface="华文黑体"/>
              </a:rPr>
              <a:t>.</a:t>
            </a:r>
          </a:p>
          <a:p>
            <a:pPr indent="627063"/>
            <a:endParaRPr lang="en-US" altLang="zh-CN" sz="2000" dirty="0" smtClean="0">
              <a:latin typeface="华文黑体"/>
              <a:ea typeface="华文黑体"/>
            </a:endParaRPr>
          </a:p>
          <a:p>
            <a:pPr indent="627063"/>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分销渠道</a:t>
            </a:r>
          </a:p>
          <a:p>
            <a:pPr indent="627063"/>
            <a:r>
              <a:rPr lang="zh-CN" altLang="en-US" sz="2000" dirty="0">
                <a:latin typeface="华文黑体"/>
                <a:ea typeface="华文黑体"/>
              </a:rPr>
              <a:t>日用品</a:t>
            </a:r>
            <a:r>
              <a:rPr lang="en-US" altLang="zh-CN" sz="2000" dirty="0">
                <a:latin typeface="华文黑体"/>
                <a:ea typeface="华文黑体"/>
              </a:rPr>
              <a:t>:</a:t>
            </a:r>
            <a:r>
              <a:rPr lang="zh-CN" altLang="en-US" sz="2000" dirty="0">
                <a:latin typeface="华文黑体"/>
                <a:ea typeface="华文黑体"/>
              </a:rPr>
              <a:t>渠道广泛</a:t>
            </a:r>
            <a:r>
              <a:rPr lang="en-US" altLang="zh-CN" sz="2000" dirty="0">
                <a:latin typeface="华文黑体"/>
                <a:ea typeface="华文黑体"/>
              </a:rPr>
              <a:t>,</a:t>
            </a:r>
            <a:r>
              <a:rPr lang="zh-CN" altLang="en-US" sz="2000" dirty="0">
                <a:latin typeface="华文黑体"/>
                <a:ea typeface="华文黑体"/>
              </a:rPr>
              <a:t>网点方便</a:t>
            </a:r>
            <a:r>
              <a:rPr lang="en-US" altLang="zh-CN" sz="2000" dirty="0" smtClean="0">
                <a:latin typeface="华文黑体"/>
                <a:ea typeface="华文黑体"/>
              </a:rPr>
              <a:t>.         </a:t>
            </a:r>
            <a:r>
              <a:rPr lang="zh-CN" altLang="en-US" sz="2000" dirty="0" smtClean="0">
                <a:latin typeface="华文黑体"/>
                <a:ea typeface="华文黑体"/>
              </a:rPr>
              <a:t>选购品</a:t>
            </a:r>
            <a:r>
              <a:rPr lang="en-US" altLang="zh-CN" sz="2000" dirty="0">
                <a:latin typeface="华文黑体"/>
                <a:ea typeface="华文黑体"/>
              </a:rPr>
              <a:t>:</a:t>
            </a:r>
            <a:r>
              <a:rPr lang="zh-CN" altLang="en-US" sz="2000" dirty="0">
                <a:latin typeface="华文黑体"/>
                <a:ea typeface="华文黑体"/>
              </a:rPr>
              <a:t>有选择的渠道</a:t>
            </a:r>
            <a:r>
              <a:rPr lang="en-US" altLang="zh-CN" sz="2000" dirty="0">
                <a:latin typeface="华文黑体"/>
                <a:ea typeface="华文黑体"/>
              </a:rPr>
              <a:t>,</a:t>
            </a:r>
            <a:r>
              <a:rPr lang="zh-CN" altLang="en-US" sz="2000" dirty="0">
                <a:latin typeface="华文黑体"/>
                <a:ea typeface="华文黑体"/>
              </a:rPr>
              <a:t>少一些的销售点</a:t>
            </a:r>
            <a:r>
              <a:rPr lang="en-US" altLang="zh-CN" sz="2000" dirty="0">
                <a:latin typeface="华文黑体"/>
                <a:ea typeface="华文黑体"/>
              </a:rPr>
              <a:t>.</a:t>
            </a:r>
          </a:p>
          <a:p>
            <a:pPr indent="627063"/>
            <a:r>
              <a:rPr lang="zh-CN" altLang="en-US" sz="2000" dirty="0">
                <a:latin typeface="华文黑体"/>
                <a:ea typeface="华文黑体"/>
              </a:rPr>
              <a:t>特购品</a:t>
            </a:r>
            <a:r>
              <a:rPr lang="en-US" altLang="zh-CN" sz="2000" dirty="0">
                <a:latin typeface="华文黑体"/>
                <a:ea typeface="华文黑体"/>
              </a:rPr>
              <a:t>:</a:t>
            </a:r>
            <a:r>
              <a:rPr lang="zh-CN" altLang="en-US" sz="2000" dirty="0">
                <a:latin typeface="华文黑体"/>
                <a:ea typeface="华文黑体"/>
              </a:rPr>
              <a:t>一个市场区域内只有少数几个专门的销售商</a:t>
            </a:r>
            <a:r>
              <a:rPr lang="en-US" altLang="zh-CN" sz="2000" dirty="0">
                <a:latin typeface="华文黑体"/>
                <a:ea typeface="华文黑体"/>
              </a:rPr>
              <a:t>.</a:t>
            </a:r>
          </a:p>
          <a:p>
            <a:pPr indent="627063"/>
            <a:r>
              <a:rPr lang="zh-CN" altLang="en-US" sz="2000" dirty="0">
                <a:latin typeface="华文黑体"/>
                <a:ea typeface="华文黑体"/>
              </a:rPr>
              <a:t>非需求品</a:t>
            </a:r>
            <a:r>
              <a:rPr lang="en-US" altLang="zh-CN" sz="2000" dirty="0">
                <a:latin typeface="华文黑体"/>
                <a:ea typeface="华文黑体"/>
              </a:rPr>
              <a:t>:</a:t>
            </a:r>
            <a:r>
              <a:rPr lang="zh-CN" altLang="en-US" sz="2000" dirty="0">
                <a:latin typeface="华文黑体"/>
                <a:ea typeface="华文黑体"/>
              </a:rPr>
              <a:t>不确定</a:t>
            </a:r>
            <a:r>
              <a:rPr lang="en-US" altLang="zh-CN" sz="2000" dirty="0" smtClean="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123132483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产品分类</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805333" cy="4462760"/>
          </a:xfrm>
          <a:prstGeom prst="rect">
            <a:avLst/>
          </a:prstGeom>
          <a:noFill/>
        </p:spPr>
        <p:txBody>
          <a:bodyPr wrap="square" rtlCol="0">
            <a:spAutoFit/>
          </a:bodyPr>
          <a:lstStyle/>
          <a:p>
            <a:pPr indent="627063"/>
            <a:r>
              <a:rPr lang="zh-CN" altLang="en-US" sz="2400" dirty="0" smtClean="0">
                <a:latin typeface="华文黑体"/>
                <a:ea typeface="华文黑体"/>
              </a:rPr>
              <a:t>一</a:t>
            </a:r>
            <a:r>
              <a:rPr lang="zh-CN" altLang="en-US" sz="2400" dirty="0">
                <a:latin typeface="华文黑体"/>
                <a:ea typeface="华文黑体"/>
              </a:rPr>
              <a:t>、消费品</a:t>
            </a:r>
          </a:p>
          <a:p>
            <a:pPr indent="541338"/>
            <a:r>
              <a:rPr lang="zh-CN" altLang="en-US" sz="2000" dirty="0">
                <a:latin typeface="华文黑体"/>
                <a:ea typeface="华文黑体"/>
              </a:rPr>
              <a:t>消费品是指那些最终由消费者购买并用于个人消费的产品</a:t>
            </a:r>
            <a:r>
              <a:rPr lang="en-US" altLang="zh-CN" sz="2000" dirty="0">
                <a:latin typeface="华文黑体"/>
                <a:ea typeface="华文黑体"/>
              </a:rPr>
              <a:t>.</a:t>
            </a:r>
            <a:r>
              <a:rPr lang="zh-CN" altLang="en-US" sz="2000" dirty="0">
                <a:latin typeface="华文黑体"/>
                <a:ea typeface="华文黑体"/>
              </a:rPr>
              <a:t>营销人员还根据消费者</a:t>
            </a:r>
            <a:r>
              <a:rPr lang="zh-CN" altLang="en-US" sz="2000" dirty="0" smtClean="0">
                <a:latin typeface="华文黑体"/>
                <a:ea typeface="华文黑体"/>
              </a:rPr>
              <a:t>如何去购买消费品</a:t>
            </a:r>
            <a:r>
              <a:rPr lang="en-US" altLang="zh-CN" sz="2000" dirty="0">
                <a:latin typeface="华文黑体"/>
                <a:ea typeface="华文黑体"/>
              </a:rPr>
              <a:t>,</a:t>
            </a:r>
            <a:r>
              <a:rPr lang="zh-CN" altLang="en-US" sz="2000" dirty="0">
                <a:latin typeface="华文黑体"/>
                <a:ea typeface="华文黑体"/>
              </a:rPr>
              <a:t>将消费品进一步细分为日用品、选购品、特殊品和非寻求品</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者购买这些产品的</a:t>
            </a:r>
            <a:r>
              <a:rPr lang="zh-CN" altLang="en-US" sz="2000" dirty="0">
                <a:latin typeface="华文黑体"/>
                <a:ea typeface="华文黑体"/>
              </a:rPr>
              <a:t>方式不同</a:t>
            </a:r>
            <a:r>
              <a:rPr lang="en-US" altLang="zh-CN" sz="2000" dirty="0">
                <a:latin typeface="华文黑体"/>
                <a:ea typeface="华文黑体"/>
              </a:rPr>
              <a:t>,</a:t>
            </a:r>
            <a:r>
              <a:rPr lang="zh-CN" altLang="en-US" sz="2000" dirty="0">
                <a:latin typeface="华文黑体"/>
                <a:ea typeface="华文黑体"/>
              </a:rPr>
              <a:t>因此对它们进行营销的方法也应有所不同</a:t>
            </a:r>
            <a:r>
              <a:rPr lang="en-US" altLang="zh-CN" sz="2000" dirty="0" smtClean="0">
                <a:latin typeface="华文黑体"/>
                <a:ea typeface="华文黑体"/>
              </a:rPr>
              <a:t>.</a:t>
            </a:r>
          </a:p>
          <a:p>
            <a:pPr indent="627063"/>
            <a:r>
              <a:rPr lang="en-US" altLang="zh-CN" sz="2000" dirty="0" smtClean="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促销方法</a:t>
            </a:r>
          </a:p>
          <a:p>
            <a:pPr indent="627063"/>
            <a:r>
              <a:rPr lang="zh-CN" altLang="en-US" sz="2000" dirty="0">
                <a:latin typeface="华文黑体"/>
                <a:ea typeface="华文黑体"/>
              </a:rPr>
              <a:t>日用品</a:t>
            </a:r>
            <a:r>
              <a:rPr lang="en-US" altLang="zh-CN" sz="2000" dirty="0">
                <a:latin typeface="华文黑体"/>
                <a:ea typeface="华文黑体"/>
              </a:rPr>
              <a:t>:</a:t>
            </a:r>
            <a:r>
              <a:rPr lang="zh-CN" altLang="en-US" sz="2000" dirty="0">
                <a:latin typeface="华文黑体"/>
                <a:ea typeface="华文黑体"/>
              </a:rPr>
              <a:t>制造商广泛促销</a:t>
            </a:r>
            <a:r>
              <a:rPr lang="en-US" altLang="zh-CN" sz="2000" dirty="0">
                <a:latin typeface="华文黑体"/>
                <a:ea typeface="华文黑体"/>
              </a:rPr>
              <a:t>.</a:t>
            </a:r>
          </a:p>
          <a:p>
            <a:pPr indent="627063"/>
            <a:r>
              <a:rPr lang="zh-CN" altLang="en-US" sz="2000" dirty="0">
                <a:latin typeface="华文黑体"/>
                <a:ea typeface="华文黑体"/>
              </a:rPr>
              <a:t>选购品</a:t>
            </a:r>
            <a:r>
              <a:rPr lang="en-US" altLang="zh-CN" sz="2000" dirty="0">
                <a:latin typeface="华文黑体"/>
                <a:ea typeface="华文黑体"/>
              </a:rPr>
              <a:t>:</a:t>
            </a:r>
            <a:r>
              <a:rPr lang="zh-CN" altLang="en-US" sz="2000" dirty="0">
                <a:latin typeface="华文黑体"/>
                <a:ea typeface="华文黑体"/>
              </a:rPr>
              <a:t>制造商和销售商的广告与人员推销</a:t>
            </a:r>
            <a:r>
              <a:rPr lang="en-US" altLang="zh-CN" sz="2000" dirty="0">
                <a:latin typeface="华文黑体"/>
                <a:ea typeface="华文黑体"/>
              </a:rPr>
              <a:t>.</a:t>
            </a:r>
          </a:p>
          <a:p>
            <a:pPr indent="627063"/>
            <a:r>
              <a:rPr lang="zh-CN" altLang="en-US" sz="2000" dirty="0">
                <a:latin typeface="华文黑体"/>
                <a:ea typeface="华文黑体"/>
              </a:rPr>
              <a:t>特购品</a:t>
            </a:r>
            <a:r>
              <a:rPr lang="en-US" altLang="zh-CN" sz="2000" dirty="0">
                <a:latin typeface="华文黑体"/>
                <a:ea typeface="华文黑体"/>
              </a:rPr>
              <a:t>:</a:t>
            </a:r>
            <a:r>
              <a:rPr lang="zh-CN" altLang="en-US" sz="2000" dirty="0">
                <a:latin typeface="华文黑体"/>
                <a:ea typeface="华文黑体"/>
              </a:rPr>
              <a:t>制造商和销售商针对准确目标的促销方法</a:t>
            </a:r>
            <a:r>
              <a:rPr lang="en-US" altLang="zh-CN" sz="2000" dirty="0">
                <a:latin typeface="华文黑体"/>
                <a:ea typeface="华文黑体"/>
              </a:rPr>
              <a:t>.</a:t>
            </a:r>
          </a:p>
          <a:p>
            <a:pPr indent="627063"/>
            <a:r>
              <a:rPr lang="zh-CN" altLang="en-US" sz="2000" dirty="0">
                <a:latin typeface="华文黑体"/>
                <a:ea typeface="华文黑体"/>
              </a:rPr>
              <a:t>非需求品</a:t>
            </a:r>
            <a:r>
              <a:rPr lang="en-US" altLang="zh-CN" sz="2000" dirty="0">
                <a:latin typeface="华文黑体"/>
                <a:ea typeface="华文黑体"/>
              </a:rPr>
              <a:t>:</a:t>
            </a:r>
            <a:r>
              <a:rPr lang="zh-CN" altLang="en-US" sz="2000" dirty="0">
                <a:latin typeface="华文黑体"/>
                <a:ea typeface="华文黑体"/>
              </a:rPr>
              <a:t>制造商和销售商的大量广告与人员推销</a:t>
            </a:r>
            <a:r>
              <a:rPr lang="en-US" altLang="zh-CN" sz="2000" dirty="0">
                <a:latin typeface="华文黑体"/>
                <a:ea typeface="华文黑体"/>
              </a:rPr>
              <a:t>.</a:t>
            </a:r>
          </a:p>
          <a:p>
            <a:pPr indent="627063"/>
            <a:r>
              <a:rPr lang="en-US" altLang="zh-TW" sz="2000" dirty="0">
                <a:latin typeface="华文黑体"/>
                <a:ea typeface="华文黑体"/>
              </a:rPr>
              <a:t>(</a:t>
            </a:r>
            <a:r>
              <a:rPr lang="zh-TW" altLang="en-US" sz="2000" dirty="0">
                <a:latin typeface="华文黑体"/>
                <a:ea typeface="华文黑体"/>
              </a:rPr>
              <a:t>五</a:t>
            </a:r>
            <a:r>
              <a:rPr lang="en-US" altLang="zh-TW" sz="2000" dirty="0">
                <a:latin typeface="华文黑体"/>
                <a:ea typeface="华文黑体"/>
              </a:rPr>
              <a:t>)</a:t>
            </a:r>
            <a:r>
              <a:rPr lang="zh-TW" altLang="en-US" sz="2000" dirty="0">
                <a:latin typeface="华文黑体"/>
                <a:ea typeface="华文黑体"/>
              </a:rPr>
              <a:t>实例</a:t>
            </a:r>
          </a:p>
          <a:p>
            <a:pPr indent="627063"/>
            <a:r>
              <a:rPr lang="zh-TW" altLang="en-US" sz="2000" dirty="0">
                <a:latin typeface="华文黑体"/>
                <a:ea typeface="华文黑体"/>
              </a:rPr>
              <a:t>日用品</a:t>
            </a:r>
            <a:r>
              <a:rPr lang="en-US" altLang="zh-TW" sz="2000" dirty="0">
                <a:latin typeface="华文黑体"/>
                <a:ea typeface="华文黑体"/>
              </a:rPr>
              <a:t>:</a:t>
            </a:r>
            <a:r>
              <a:rPr lang="zh-TW" altLang="en-US" sz="2000" dirty="0">
                <a:latin typeface="华文黑体"/>
                <a:ea typeface="华文黑体"/>
              </a:rPr>
              <a:t>牙膏、杂志、洗衣粉等</a:t>
            </a:r>
            <a:r>
              <a:rPr lang="en-US" altLang="zh-TW" sz="2000" dirty="0">
                <a:latin typeface="华文黑体"/>
                <a:ea typeface="华文黑体"/>
              </a:rPr>
              <a:t>.</a:t>
            </a:r>
          </a:p>
          <a:p>
            <a:pPr indent="627063"/>
            <a:r>
              <a:rPr lang="zh-CN" altLang="en-US" sz="2000" dirty="0">
                <a:latin typeface="华文黑体"/>
                <a:ea typeface="华文黑体"/>
              </a:rPr>
              <a:t>选购品</a:t>
            </a:r>
            <a:r>
              <a:rPr lang="en-US" altLang="zh-CN" sz="2000" dirty="0">
                <a:latin typeface="华文黑体"/>
                <a:ea typeface="华文黑体"/>
              </a:rPr>
              <a:t>:</a:t>
            </a:r>
            <a:r>
              <a:rPr lang="zh-CN" altLang="en-US" sz="2000" dirty="0">
                <a:latin typeface="华文黑体"/>
                <a:ea typeface="华文黑体"/>
              </a:rPr>
              <a:t>主要家用电器、电视、家具、服装等</a:t>
            </a:r>
            <a:r>
              <a:rPr lang="en-US" altLang="zh-CN" sz="2000" dirty="0">
                <a:latin typeface="华文黑体"/>
                <a:ea typeface="华文黑体"/>
              </a:rPr>
              <a:t>.</a:t>
            </a:r>
          </a:p>
          <a:p>
            <a:pPr indent="627063"/>
            <a:r>
              <a:rPr lang="zh-CN" altLang="en-US" sz="2000" dirty="0">
                <a:latin typeface="华文黑体"/>
                <a:ea typeface="华文黑体"/>
              </a:rPr>
              <a:t>特购品</a:t>
            </a:r>
            <a:r>
              <a:rPr lang="en-US" altLang="zh-CN" sz="2000" dirty="0">
                <a:latin typeface="华文黑体"/>
                <a:ea typeface="华文黑体"/>
              </a:rPr>
              <a:t>:</a:t>
            </a:r>
            <a:r>
              <a:rPr lang="zh-CN" altLang="en-US" sz="2000" dirty="0">
                <a:latin typeface="华文黑体"/>
                <a:ea typeface="华文黑体"/>
              </a:rPr>
              <a:t>豪华用品等</a:t>
            </a:r>
            <a:r>
              <a:rPr lang="en-US" altLang="zh-CN" sz="2000" dirty="0" smtClean="0">
                <a:latin typeface="华文黑体"/>
                <a:ea typeface="华文黑体"/>
              </a:rPr>
              <a:t>.      </a:t>
            </a:r>
            <a:r>
              <a:rPr lang="zh-CN" altLang="en-US" sz="2000" dirty="0" smtClean="0">
                <a:latin typeface="华文黑体"/>
                <a:ea typeface="华文黑体"/>
              </a:rPr>
              <a:t>非需</a:t>
            </a:r>
            <a:r>
              <a:rPr lang="zh-CN" altLang="en-US" sz="2000" dirty="0">
                <a:latin typeface="华文黑体"/>
                <a:ea typeface="华文黑体"/>
              </a:rPr>
              <a:t>求品</a:t>
            </a:r>
            <a:r>
              <a:rPr lang="en-US" altLang="zh-CN" sz="2000" dirty="0">
                <a:latin typeface="华文黑体"/>
                <a:ea typeface="华文黑体"/>
              </a:rPr>
              <a:t>:</a:t>
            </a:r>
            <a:r>
              <a:rPr lang="zh-CN" altLang="en-US" sz="2000" dirty="0">
                <a:latin typeface="华文黑体"/>
                <a:ea typeface="华文黑体"/>
              </a:rPr>
              <a:t>一些寿险产品等等</a:t>
            </a:r>
            <a:r>
              <a:rPr lang="en-US" altLang="zh-CN" sz="20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30558352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产品分类</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686799" cy="4462760"/>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、工业品</a:t>
            </a:r>
          </a:p>
          <a:p>
            <a:pPr indent="541338"/>
            <a:r>
              <a:rPr lang="zh-CN" altLang="en-US" sz="2000" dirty="0">
                <a:latin typeface="华文黑体"/>
                <a:ea typeface="华文黑体"/>
              </a:rPr>
              <a:t>工业品是指那些为进一步用于行业生产而购买的产品</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消费品和工业品的</a:t>
            </a:r>
            <a:r>
              <a:rPr lang="zh-CN" altLang="en-US" sz="2000" dirty="0" smtClean="0">
                <a:latin typeface="华文黑体"/>
                <a:ea typeface="华文黑体"/>
              </a:rPr>
              <a:t>不同之处在于购买产品的</a:t>
            </a:r>
            <a:r>
              <a:rPr lang="zh-CN" altLang="en-US" sz="2000" dirty="0">
                <a:latin typeface="华文黑体"/>
                <a:ea typeface="华文黑体"/>
              </a:rPr>
              <a:t>目的不同</a:t>
            </a:r>
            <a:r>
              <a:rPr lang="en-US" altLang="zh-CN" sz="2000" dirty="0">
                <a:latin typeface="华文黑体"/>
                <a:ea typeface="华文黑体"/>
              </a:rPr>
              <a:t>.</a:t>
            </a:r>
            <a:r>
              <a:rPr lang="zh-CN" altLang="en-US" sz="2000" dirty="0">
                <a:latin typeface="华文黑体"/>
                <a:ea typeface="华文黑体"/>
              </a:rPr>
              <a:t>如果某个消费者购买一台电冰箱是为了在自家使用</a:t>
            </a:r>
            <a:r>
              <a:rPr lang="en-US" altLang="zh-CN" sz="2000" dirty="0">
                <a:latin typeface="华文黑体"/>
                <a:ea typeface="华文黑体"/>
              </a:rPr>
              <a:t>,</a:t>
            </a:r>
            <a:r>
              <a:rPr lang="zh-CN" altLang="en-US" sz="2000" dirty="0" smtClean="0">
                <a:latin typeface="华文黑体"/>
                <a:ea typeface="华文黑体"/>
              </a:rPr>
              <a:t>那么电冰箱就是件消费品</a:t>
            </a:r>
            <a:r>
              <a:rPr lang="en-US" altLang="zh-CN" sz="2000" dirty="0">
                <a:latin typeface="华文黑体"/>
                <a:ea typeface="华文黑体"/>
              </a:rPr>
              <a:t>.</a:t>
            </a:r>
            <a:r>
              <a:rPr lang="zh-CN" altLang="en-US" sz="2000" dirty="0">
                <a:latin typeface="华文黑体"/>
                <a:ea typeface="华文黑体"/>
              </a:rPr>
              <a:t>如果同一个消费者购买同一台电冰箱是为了公司员工服务</a:t>
            </a:r>
            <a:r>
              <a:rPr lang="en-US" altLang="zh-CN" sz="2000" dirty="0">
                <a:latin typeface="华文黑体"/>
                <a:ea typeface="华文黑体"/>
              </a:rPr>
              <a:t>,</a:t>
            </a:r>
            <a:r>
              <a:rPr lang="zh-CN" altLang="en-US" sz="2000" dirty="0" smtClean="0">
                <a:latin typeface="华文黑体"/>
                <a:ea typeface="华文黑体"/>
              </a:rPr>
              <a:t>那么该电冰箱就是件工业品</a:t>
            </a:r>
            <a:r>
              <a:rPr lang="en-US" altLang="zh-CN" sz="2000" dirty="0">
                <a:latin typeface="华文黑体"/>
                <a:ea typeface="华文黑体"/>
              </a:rPr>
              <a:t>.</a:t>
            </a:r>
            <a:r>
              <a:rPr lang="zh-CN" altLang="en-US" sz="2000" dirty="0">
                <a:latin typeface="华文黑体"/>
                <a:ea typeface="华文黑体"/>
              </a:rPr>
              <a:t>消费品的促销往往通过广告</a:t>
            </a:r>
            <a:r>
              <a:rPr lang="en-US" altLang="zh-CN" sz="2000" dirty="0">
                <a:latin typeface="华文黑体"/>
                <a:ea typeface="华文黑体"/>
              </a:rPr>
              <a:t>,</a:t>
            </a:r>
            <a:r>
              <a:rPr lang="zh-CN" altLang="en-US" sz="2000" dirty="0">
                <a:latin typeface="华文黑体"/>
                <a:ea typeface="华文黑体"/>
              </a:rPr>
              <a:t>而工业</a:t>
            </a:r>
            <a:r>
              <a:rPr lang="zh-CN" altLang="en-US" sz="2000" dirty="0" smtClean="0">
                <a:latin typeface="华文黑体"/>
                <a:ea typeface="华文黑体"/>
              </a:rPr>
              <a:t>品的分销渠道是以人员促销为主</a:t>
            </a:r>
            <a:r>
              <a:rPr lang="en-US" altLang="zh-CN" sz="2000" dirty="0">
                <a:latin typeface="华文黑体"/>
                <a:ea typeface="华文黑体"/>
              </a:rPr>
              <a:t>,</a:t>
            </a:r>
            <a:r>
              <a:rPr lang="zh-CN" altLang="en-US" sz="2000" dirty="0">
                <a:latin typeface="华文黑体"/>
                <a:ea typeface="华文黑体"/>
              </a:rPr>
              <a:t>且这种促销与长期的人员关系有关</a:t>
            </a:r>
            <a:r>
              <a:rPr lang="en-US" altLang="zh-CN" sz="2000" dirty="0">
                <a:latin typeface="华文黑体"/>
                <a:ea typeface="华文黑体"/>
              </a:rPr>
              <a:t>.</a:t>
            </a:r>
          </a:p>
          <a:p>
            <a:pPr indent="541338"/>
            <a:r>
              <a:rPr lang="zh-CN" altLang="en-US" sz="2000" dirty="0">
                <a:latin typeface="华文黑体"/>
                <a:ea typeface="华文黑体"/>
              </a:rPr>
              <a:t>工业品分为三种类型</a:t>
            </a:r>
            <a:r>
              <a:rPr lang="en-US" altLang="zh-CN" sz="2000" dirty="0">
                <a:latin typeface="华文黑体"/>
                <a:ea typeface="华文黑体"/>
              </a:rPr>
              <a:t>:</a:t>
            </a:r>
            <a:r>
              <a:rPr lang="zh-CN" altLang="en-US" sz="2000" dirty="0">
                <a:latin typeface="华文黑体"/>
                <a:ea typeface="华文黑体"/>
              </a:rPr>
              <a:t>材料和零件</a:t>
            </a:r>
            <a:r>
              <a:rPr lang="en-US" altLang="zh-CN" sz="2000" dirty="0">
                <a:latin typeface="华文黑体"/>
                <a:ea typeface="华文黑体"/>
              </a:rPr>
              <a:t>,</a:t>
            </a:r>
            <a:r>
              <a:rPr lang="zh-CN" altLang="en-US" sz="2000" dirty="0">
                <a:latin typeface="华文黑体"/>
                <a:ea typeface="华文黑体"/>
              </a:rPr>
              <a:t>设备</a:t>
            </a:r>
            <a:r>
              <a:rPr lang="en-US" altLang="zh-CN" sz="2000" dirty="0">
                <a:latin typeface="华文黑体"/>
                <a:ea typeface="华文黑体"/>
              </a:rPr>
              <a:t>,</a:t>
            </a:r>
            <a:r>
              <a:rPr lang="zh-CN" altLang="en-US" sz="2000" dirty="0">
                <a:latin typeface="华文黑体"/>
                <a:ea typeface="华文黑体"/>
              </a:rPr>
              <a:t>辅助用品和服务</a:t>
            </a:r>
            <a:r>
              <a:rPr lang="en-US" altLang="zh-CN" sz="2000" dirty="0">
                <a:latin typeface="华文黑体"/>
                <a:ea typeface="华文黑体"/>
              </a:rPr>
              <a:t>.</a:t>
            </a:r>
            <a:r>
              <a:rPr lang="zh-CN" altLang="en-US" sz="2000" dirty="0">
                <a:latin typeface="华文黑体"/>
                <a:ea typeface="华文黑体"/>
              </a:rPr>
              <a:t>材料和零件包括原材料、</a:t>
            </a:r>
            <a:r>
              <a:rPr lang="zh-CN" altLang="en-US" sz="2000" dirty="0" smtClean="0">
                <a:latin typeface="华文黑体"/>
                <a:ea typeface="华文黑体"/>
              </a:rPr>
              <a:t>加工</a:t>
            </a:r>
            <a:r>
              <a:rPr lang="zh-CN" altLang="en-US" sz="2000" dirty="0">
                <a:latin typeface="华文黑体"/>
                <a:ea typeface="华文黑体"/>
              </a:rPr>
              <a:t>材料和零部件</a:t>
            </a:r>
            <a:r>
              <a:rPr lang="en-US" altLang="zh-CN" sz="2000" dirty="0">
                <a:latin typeface="华文黑体"/>
                <a:ea typeface="华文黑体"/>
              </a:rPr>
              <a:t>.</a:t>
            </a:r>
            <a:r>
              <a:rPr lang="zh-CN" altLang="en-US" sz="2000" dirty="0">
                <a:latin typeface="华文黑体"/>
                <a:ea typeface="华文黑体"/>
              </a:rPr>
              <a:t>原材料指农业品和自然资源</a:t>
            </a:r>
            <a:r>
              <a:rPr lang="en-US" altLang="zh-CN" sz="2000" dirty="0">
                <a:latin typeface="华文黑体"/>
                <a:ea typeface="华文黑体"/>
              </a:rPr>
              <a:t>.</a:t>
            </a:r>
            <a:r>
              <a:rPr lang="zh-CN" altLang="en-US" sz="2000" dirty="0">
                <a:latin typeface="华文黑体"/>
                <a:ea typeface="华文黑体"/>
              </a:rPr>
              <a:t>加工材料和零部件包括合成材料和合成</a:t>
            </a:r>
            <a:r>
              <a:rPr lang="zh-CN" altLang="en-US" sz="2000" dirty="0" smtClean="0">
                <a:latin typeface="华文黑体"/>
                <a:ea typeface="华文黑体"/>
              </a:rPr>
              <a:t>零部</a:t>
            </a:r>
            <a:r>
              <a:rPr lang="zh-CN" altLang="en-US" sz="2000" dirty="0">
                <a:latin typeface="华文黑体"/>
                <a:ea typeface="华文黑体"/>
              </a:rPr>
              <a:t>件</a:t>
            </a:r>
            <a:r>
              <a:rPr lang="en-US" altLang="zh-CN" sz="2000" dirty="0">
                <a:latin typeface="华文黑体"/>
                <a:ea typeface="华文黑体"/>
              </a:rPr>
              <a:t>.</a:t>
            </a:r>
            <a:r>
              <a:rPr lang="zh-CN" altLang="en-US" sz="2000" dirty="0">
                <a:latin typeface="华文黑体"/>
                <a:ea typeface="华文黑体"/>
              </a:rPr>
              <a:t>绝大多数加工材料和零部件是直接卖给工业使用者的</a:t>
            </a:r>
            <a:r>
              <a:rPr lang="en-US" altLang="zh-CN" sz="2000" dirty="0">
                <a:latin typeface="华文黑体"/>
                <a:ea typeface="华文黑体"/>
              </a:rPr>
              <a:t>.</a:t>
            </a:r>
            <a:r>
              <a:rPr lang="zh-CN" altLang="en-US" sz="2000" dirty="0">
                <a:latin typeface="华文黑体"/>
                <a:ea typeface="华文黑体"/>
              </a:rPr>
              <a:t>价格和服务是主要的</a:t>
            </a:r>
            <a:r>
              <a:rPr lang="zh-CN" altLang="en-US" sz="2000" dirty="0" smtClean="0">
                <a:latin typeface="华文黑体"/>
                <a:ea typeface="华文黑体"/>
              </a:rPr>
              <a:t>市场营销</a:t>
            </a:r>
            <a:r>
              <a:rPr lang="zh-CN" altLang="en-US" sz="2000" dirty="0">
                <a:latin typeface="华文黑体"/>
                <a:ea typeface="华文黑体"/>
              </a:rPr>
              <a:t>手段</a:t>
            </a:r>
            <a:r>
              <a:rPr lang="en-US" altLang="zh-CN" sz="2000" dirty="0">
                <a:latin typeface="华文黑体"/>
                <a:ea typeface="华文黑体"/>
              </a:rPr>
              <a:t>,</a:t>
            </a:r>
            <a:r>
              <a:rPr lang="zh-CN" altLang="en-US" sz="2000" dirty="0">
                <a:latin typeface="华文黑体"/>
                <a:ea typeface="华文黑体"/>
              </a:rPr>
              <a:t>建立品牌和广告则变得相对次要</a:t>
            </a:r>
            <a:r>
              <a:rPr lang="en-US" altLang="zh-CN" sz="2000" dirty="0">
                <a:latin typeface="华文黑体"/>
                <a:ea typeface="华文黑体"/>
              </a:rPr>
              <a:t>.</a:t>
            </a:r>
            <a:r>
              <a:rPr lang="zh-CN" altLang="en-US" sz="2000" dirty="0">
                <a:latin typeface="华文黑体"/>
                <a:ea typeface="华文黑体"/>
              </a:rPr>
              <a:t>材料和零件还分为通用的材料和零件以及</a:t>
            </a:r>
            <a:r>
              <a:rPr lang="zh-CN" altLang="en-US" sz="2000" dirty="0" smtClean="0">
                <a:latin typeface="华文黑体"/>
                <a:ea typeface="华文黑体"/>
              </a:rPr>
              <a:t>特殊的</a:t>
            </a:r>
            <a:r>
              <a:rPr lang="zh-CN" altLang="en-US" sz="2000" dirty="0">
                <a:latin typeface="华文黑体"/>
                <a:ea typeface="华文黑体"/>
              </a:rPr>
              <a:t>材料和零件</a:t>
            </a:r>
            <a:r>
              <a:rPr lang="en-US" altLang="zh-CN" sz="2000" dirty="0">
                <a:latin typeface="华文黑体"/>
                <a:ea typeface="华文黑体"/>
              </a:rPr>
              <a:t>,</a:t>
            </a:r>
            <a:r>
              <a:rPr lang="zh-CN" altLang="en-US" sz="2000" dirty="0">
                <a:latin typeface="华文黑体"/>
                <a:ea typeface="华文黑体"/>
              </a:rPr>
              <a:t>特殊的材料和零件是为满足特别需求而生产的</a:t>
            </a:r>
            <a:r>
              <a:rPr lang="en-US" altLang="zh-CN" sz="2000" dirty="0">
                <a:latin typeface="华文黑体"/>
                <a:ea typeface="华文黑体"/>
              </a:rPr>
              <a:t>,</a:t>
            </a:r>
            <a:r>
              <a:rPr lang="zh-CN" altLang="en-US" sz="2000" dirty="0">
                <a:latin typeface="华文黑体"/>
                <a:ea typeface="华文黑体"/>
              </a:rPr>
              <a:t>需要特别的供应商来提供</a:t>
            </a:r>
            <a:r>
              <a:rPr lang="en-US" altLang="zh-CN" sz="2000" dirty="0" smtClean="0">
                <a:latin typeface="华文黑体"/>
                <a:ea typeface="华文黑体"/>
              </a:rPr>
              <a:t>.</a:t>
            </a:r>
            <a:r>
              <a:rPr lang="zh-CN" altLang="en-US" sz="2000" dirty="0" smtClean="0">
                <a:latin typeface="华文黑体"/>
                <a:ea typeface="华文黑体"/>
              </a:rPr>
              <a:t>设备是指购买</a:t>
            </a:r>
            <a:r>
              <a:rPr lang="zh-CN" altLang="en-US" sz="2000" dirty="0">
                <a:latin typeface="华文黑体"/>
                <a:ea typeface="华文黑体"/>
              </a:rPr>
              <a:t>者用于帮助生产或管理的工业产品</a:t>
            </a:r>
            <a:r>
              <a:rPr lang="en-US" altLang="zh-CN" sz="2000" dirty="0">
                <a:latin typeface="华文黑体"/>
                <a:ea typeface="华文黑体"/>
              </a:rPr>
              <a:t>,</a:t>
            </a:r>
            <a:r>
              <a:rPr lang="zh-CN" altLang="en-US" sz="2000" dirty="0">
                <a:latin typeface="华文黑体"/>
                <a:ea typeface="华文黑体"/>
              </a:rPr>
              <a:t>包括安装设备和附属设备</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5336071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产品分类</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686799" cy="4462760"/>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、工业品</a:t>
            </a:r>
          </a:p>
          <a:p>
            <a:pPr indent="541338"/>
            <a:r>
              <a:rPr lang="zh-CN" altLang="en-US" sz="2000" dirty="0">
                <a:latin typeface="华文黑体"/>
                <a:ea typeface="华文黑体"/>
              </a:rPr>
              <a:t>工业品是指那些为进一步用于行业生产而购买的产品</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消费品和工业品的</a:t>
            </a:r>
            <a:r>
              <a:rPr lang="zh-CN" altLang="en-US" sz="2000" dirty="0" smtClean="0">
                <a:latin typeface="华文黑体"/>
                <a:ea typeface="华文黑体"/>
              </a:rPr>
              <a:t>不同之处在于购买产品的</a:t>
            </a:r>
            <a:r>
              <a:rPr lang="zh-CN" altLang="en-US" sz="2000" dirty="0">
                <a:latin typeface="华文黑体"/>
                <a:ea typeface="华文黑体"/>
              </a:rPr>
              <a:t>目的不同</a:t>
            </a:r>
            <a:r>
              <a:rPr lang="en-US" altLang="zh-CN" sz="2000" dirty="0">
                <a:latin typeface="华文黑体"/>
                <a:ea typeface="华文黑体"/>
              </a:rPr>
              <a:t>.</a:t>
            </a:r>
            <a:r>
              <a:rPr lang="zh-CN" altLang="en-US" sz="2000" dirty="0">
                <a:latin typeface="华文黑体"/>
                <a:ea typeface="华文黑体"/>
              </a:rPr>
              <a:t>如果某个消费者购买一台电冰箱是为了在自家使用</a:t>
            </a:r>
            <a:r>
              <a:rPr lang="en-US" altLang="zh-CN" sz="2000" dirty="0">
                <a:latin typeface="华文黑体"/>
                <a:ea typeface="华文黑体"/>
              </a:rPr>
              <a:t>,</a:t>
            </a:r>
            <a:r>
              <a:rPr lang="zh-CN" altLang="en-US" sz="2000" dirty="0" smtClean="0">
                <a:latin typeface="华文黑体"/>
                <a:ea typeface="华文黑体"/>
              </a:rPr>
              <a:t>那么电冰箱就是件消费品</a:t>
            </a:r>
            <a:r>
              <a:rPr lang="en-US" altLang="zh-CN" sz="2000" dirty="0">
                <a:latin typeface="华文黑体"/>
                <a:ea typeface="华文黑体"/>
              </a:rPr>
              <a:t>.</a:t>
            </a:r>
            <a:r>
              <a:rPr lang="zh-CN" altLang="en-US" sz="2000" dirty="0">
                <a:latin typeface="华文黑体"/>
                <a:ea typeface="华文黑体"/>
              </a:rPr>
              <a:t>如果同一个消费者购买同一台电冰箱是为了公司员工服务</a:t>
            </a:r>
            <a:r>
              <a:rPr lang="en-US" altLang="zh-CN" sz="2000" dirty="0">
                <a:latin typeface="华文黑体"/>
                <a:ea typeface="华文黑体"/>
              </a:rPr>
              <a:t>,</a:t>
            </a:r>
            <a:r>
              <a:rPr lang="zh-CN" altLang="en-US" sz="2000" dirty="0" smtClean="0">
                <a:latin typeface="华文黑体"/>
                <a:ea typeface="华文黑体"/>
              </a:rPr>
              <a:t>那么该电冰箱就是件工业品</a:t>
            </a:r>
            <a:r>
              <a:rPr lang="en-US" altLang="zh-CN" sz="2000" dirty="0">
                <a:latin typeface="华文黑体"/>
                <a:ea typeface="华文黑体"/>
              </a:rPr>
              <a:t>.</a:t>
            </a:r>
            <a:r>
              <a:rPr lang="zh-CN" altLang="en-US" sz="2000" dirty="0">
                <a:latin typeface="华文黑体"/>
                <a:ea typeface="华文黑体"/>
              </a:rPr>
              <a:t>消费品的促销往往通过广告</a:t>
            </a:r>
            <a:r>
              <a:rPr lang="en-US" altLang="zh-CN" sz="2000" dirty="0">
                <a:latin typeface="华文黑体"/>
                <a:ea typeface="华文黑体"/>
              </a:rPr>
              <a:t>,</a:t>
            </a:r>
            <a:r>
              <a:rPr lang="zh-CN" altLang="en-US" sz="2000" dirty="0">
                <a:latin typeface="华文黑体"/>
                <a:ea typeface="华文黑体"/>
              </a:rPr>
              <a:t>而工业</a:t>
            </a:r>
            <a:r>
              <a:rPr lang="zh-CN" altLang="en-US" sz="2000" dirty="0" smtClean="0">
                <a:latin typeface="华文黑体"/>
                <a:ea typeface="华文黑体"/>
              </a:rPr>
              <a:t>品的分销渠道是以人员促销为主</a:t>
            </a:r>
            <a:r>
              <a:rPr lang="en-US" altLang="zh-CN" sz="2000" dirty="0">
                <a:latin typeface="华文黑体"/>
                <a:ea typeface="华文黑体"/>
              </a:rPr>
              <a:t>,</a:t>
            </a:r>
            <a:r>
              <a:rPr lang="zh-CN" altLang="en-US" sz="2000" dirty="0">
                <a:latin typeface="华文黑体"/>
                <a:ea typeface="华文黑体"/>
              </a:rPr>
              <a:t>且这种促销与长期的人员关系有关</a:t>
            </a:r>
            <a:r>
              <a:rPr lang="en-US" altLang="zh-CN" sz="2000" dirty="0">
                <a:latin typeface="华文黑体"/>
                <a:ea typeface="华文黑体"/>
              </a:rPr>
              <a:t>.</a:t>
            </a:r>
          </a:p>
          <a:p>
            <a:pPr indent="541338"/>
            <a:r>
              <a:rPr lang="zh-CN" altLang="en-US" sz="2000" dirty="0">
                <a:latin typeface="华文黑体"/>
                <a:ea typeface="华文黑体"/>
              </a:rPr>
              <a:t>工业品分为三种类型</a:t>
            </a:r>
            <a:r>
              <a:rPr lang="en-US" altLang="zh-CN" sz="2000" dirty="0">
                <a:latin typeface="华文黑体"/>
                <a:ea typeface="华文黑体"/>
              </a:rPr>
              <a:t>:</a:t>
            </a:r>
            <a:r>
              <a:rPr lang="zh-CN" altLang="en-US" sz="2000" dirty="0">
                <a:latin typeface="华文黑体"/>
                <a:ea typeface="华文黑体"/>
              </a:rPr>
              <a:t>材料和零件</a:t>
            </a:r>
            <a:r>
              <a:rPr lang="en-US" altLang="zh-CN" sz="2000" dirty="0">
                <a:latin typeface="华文黑体"/>
                <a:ea typeface="华文黑体"/>
              </a:rPr>
              <a:t>,</a:t>
            </a:r>
            <a:r>
              <a:rPr lang="zh-CN" altLang="en-US" sz="2000" dirty="0">
                <a:latin typeface="华文黑体"/>
                <a:ea typeface="华文黑体"/>
              </a:rPr>
              <a:t>设备</a:t>
            </a:r>
            <a:r>
              <a:rPr lang="en-US" altLang="zh-CN" sz="2000" dirty="0">
                <a:latin typeface="华文黑体"/>
                <a:ea typeface="华文黑体"/>
              </a:rPr>
              <a:t>,</a:t>
            </a:r>
            <a:r>
              <a:rPr lang="zh-CN" altLang="en-US" sz="2000" dirty="0">
                <a:latin typeface="华文黑体"/>
                <a:ea typeface="华文黑体"/>
              </a:rPr>
              <a:t>辅助用品和服务</a:t>
            </a:r>
            <a:r>
              <a:rPr lang="en-US" altLang="zh-CN" sz="2000" dirty="0">
                <a:latin typeface="华文黑体"/>
                <a:ea typeface="华文黑体"/>
              </a:rPr>
              <a:t>.</a:t>
            </a:r>
            <a:r>
              <a:rPr lang="zh-CN" altLang="en-US" sz="2000" dirty="0">
                <a:latin typeface="华文黑体"/>
                <a:ea typeface="华文黑体"/>
              </a:rPr>
              <a:t>材料和零件包括原材料、</a:t>
            </a:r>
            <a:r>
              <a:rPr lang="zh-CN" altLang="en-US" sz="2000" dirty="0" smtClean="0">
                <a:latin typeface="华文黑体"/>
                <a:ea typeface="华文黑体"/>
              </a:rPr>
              <a:t>加工</a:t>
            </a:r>
            <a:r>
              <a:rPr lang="zh-CN" altLang="en-US" sz="2000" dirty="0">
                <a:latin typeface="华文黑体"/>
                <a:ea typeface="华文黑体"/>
              </a:rPr>
              <a:t>材料和零部件</a:t>
            </a:r>
            <a:r>
              <a:rPr lang="en-US" altLang="zh-CN" sz="2000" dirty="0">
                <a:latin typeface="华文黑体"/>
                <a:ea typeface="华文黑体"/>
              </a:rPr>
              <a:t>.</a:t>
            </a:r>
            <a:r>
              <a:rPr lang="zh-CN" altLang="en-US" sz="2000" dirty="0">
                <a:latin typeface="华文黑体"/>
                <a:ea typeface="华文黑体"/>
              </a:rPr>
              <a:t>原材料指农业品和自然资源</a:t>
            </a:r>
            <a:r>
              <a:rPr lang="en-US" altLang="zh-CN" sz="2000" dirty="0">
                <a:latin typeface="华文黑体"/>
                <a:ea typeface="华文黑体"/>
              </a:rPr>
              <a:t>.</a:t>
            </a:r>
            <a:r>
              <a:rPr lang="zh-CN" altLang="en-US" sz="2000" dirty="0">
                <a:latin typeface="华文黑体"/>
                <a:ea typeface="华文黑体"/>
              </a:rPr>
              <a:t>加工材料和零部件包括合成材料和合成</a:t>
            </a:r>
            <a:r>
              <a:rPr lang="zh-CN" altLang="en-US" sz="2000" dirty="0" smtClean="0">
                <a:latin typeface="华文黑体"/>
                <a:ea typeface="华文黑体"/>
              </a:rPr>
              <a:t>零部</a:t>
            </a:r>
            <a:r>
              <a:rPr lang="zh-CN" altLang="en-US" sz="2000" dirty="0">
                <a:latin typeface="华文黑体"/>
                <a:ea typeface="华文黑体"/>
              </a:rPr>
              <a:t>件</a:t>
            </a:r>
            <a:r>
              <a:rPr lang="en-US" altLang="zh-CN" sz="2000" dirty="0">
                <a:latin typeface="华文黑体"/>
                <a:ea typeface="华文黑体"/>
              </a:rPr>
              <a:t>.</a:t>
            </a:r>
            <a:r>
              <a:rPr lang="zh-CN" altLang="en-US" sz="2000" dirty="0">
                <a:latin typeface="华文黑体"/>
                <a:ea typeface="华文黑体"/>
              </a:rPr>
              <a:t>绝大多数加工材料和零部件是直接卖给工业使用者的</a:t>
            </a:r>
            <a:r>
              <a:rPr lang="en-US" altLang="zh-CN" sz="2000" dirty="0">
                <a:latin typeface="华文黑体"/>
                <a:ea typeface="华文黑体"/>
              </a:rPr>
              <a:t>.</a:t>
            </a:r>
            <a:r>
              <a:rPr lang="zh-CN" altLang="en-US" sz="2000" dirty="0">
                <a:latin typeface="华文黑体"/>
                <a:ea typeface="华文黑体"/>
              </a:rPr>
              <a:t>价格和服务是主要的</a:t>
            </a:r>
            <a:r>
              <a:rPr lang="zh-CN" altLang="en-US" sz="2000" dirty="0" smtClean="0">
                <a:latin typeface="华文黑体"/>
                <a:ea typeface="华文黑体"/>
              </a:rPr>
              <a:t>市场营销</a:t>
            </a:r>
            <a:r>
              <a:rPr lang="zh-CN" altLang="en-US" sz="2000" dirty="0">
                <a:latin typeface="华文黑体"/>
                <a:ea typeface="华文黑体"/>
              </a:rPr>
              <a:t>手段</a:t>
            </a:r>
            <a:r>
              <a:rPr lang="en-US" altLang="zh-CN" sz="2000" dirty="0">
                <a:latin typeface="华文黑体"/>
                <a:ea typeface="华文黑体"/>
              </a:rPr>
              <a:t>,</a:t>
            </a:r>
            <a:r>
              <a:rPr lang="zh-CN" altLang="en-US" sz="2000" dirty="0">
                <a:latin typeface="华文黑体"/>
                <a:ea typeface="华文黑体"/>
              </a:rPr>
              <a:t>建立品牌和广告则变得相对次要</a:t>
            </a:r>
            <a:r>
              <a:rPr lang="en-US" altLang="zh-CN" sz="2000" dirty="0">
                <a:latin typeface="华文黑体"/>
                <a:ea typeface="华文黑体"/>
              </a:rPr>
              <a:t>.</a:t>
            </a:r>
            <a:r>
              <a:rPr lang="zh-CN" altLang="en-US" sz="2000" dirty="0">
                <a:latin typeface="华文黑体"/>
                <a:ea typeface="华文黑体"/>
              </a:rPr>
              <a:t>材料和零件还分为通用的材料和零件以及</a:t>
            </a:r>
            <a:r>
              <a:rPr lang="zh-CN" altLang="en-US" sz="2000" dirty="0" smtClean="0">
                <a:latin typeface="华文黑体"/>
                <a:ea typeface="华文黑体"/>
              </a:rPr>
              <a:t>特殊的</a:t>
            </a:r>
            <a:r>
              <a:rPr lang="zh-CN" altLang="en-US" sz="2000" dirty="0">
                <a:latin typeface="华文黑体"/>
                <a:ea typeface="华文黑体"/>
              </a:rPr>
              <a:t>材料和零件</a:t>
            </a:r>
            <a:r>
              <a:rPr lang="en-US" altLang="zh-CN" sz="2000" dirty="0">
                <a:latin typeface="华文黑体"/>
                <a:ea typeface="华文黑体"/>
              </a:rPr>
              <a:t>,</a:t>
            </a:r>
            <a:r>
              <a:rPr lang="zh-CN" altLang="en-US" sz="2000" dirty="0">
                <a:latin typeface="华文黑体"/>
                <a:ea typeface="华文黑体"/>
              </a:rPr>
              <a:t>特殊的材料和零件是为满足特别需求而生产的</a:t>
            </a:r>
            <a:r>
              <a:rPr lang="en-US" altLang="zh-CN" sz="2000" dirty="0">
                <a:latin typeface="华文黑体"/>
                <a:ea typeface="华文黑体"/>
              </a:rPr>
              <a:t>,</a:t>
            </a:r>
            <a:r>
              <a:rPr lang="zh-CN" altLang="en-US" sz="2000" dirty="0">
                <a:latin typeface="华文黑体"/>
                <a:ea typeface="华文黑体"/>
              </a:rPr>
              <a:t>需要特别的供应商来提供</a:t>
            </a:r>
            <a:r>
              <a:rPr lang="en-US" altLang="zh-CN" sz="2000" dirty="0" smtClean="0">
                <a:latin typeface="华文黑体"/>
                <a:ea typeface="华文黑体"/>
              </a:rPr>
              <a:t>.</a:t>
            </a:r>
            <a:r>
              <a:rPr lang="zh-CN" altLang="en-US" sz="2000" dirty="0" smtClean="0">
                <a:latin typeface="华文黑体"/>
                <a:ea typeface="华文黑体"/>
              </a:rPr>
              <a:t>设备是指购买</a:t>
            </a:r>
            <a:r>
              <a:rPr lang="zh-CN" altLang="en-US" sz="2000" dirty="0">
                <a:latin typeface="华文黑体"/>
                <a:ea typeface="华文黑体"/>
              </a:rPr>
              <a:t>者用于帮助生产或管理的工业产品</a:t>
            </a:r>
            <a:r>
              <a:rPr lang="en-US" altLang="zh-CN" sz="2000" dirty="0">
                <a:latin typeface="华文黑体"/>
                <a:ea typeface="华文黑体"/>
              </a:rPr>
              <a:t>,</a:t>
            </a:r>
            <a:r>
              <a:rPr lang="zh-CN" altLang="en-US" sz="2000" dirty="0">
                <a:latin typeface="华文黑体"/>
                <a:ea typeface="华文黑体"/>
              </a:rPr>
              <a:t>包括安装设备和附属设备</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0091498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50" y="1986009"/>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第三节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03174802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686799" cy="830997"/>
          </a:xfrm>
          <a:prstGeom prst="rect">
            <a:avLst/>
          </a:prstGeom>
          <a:noFill/>
        </p:spPr>
        <p:txBody>
          <a:bodyPr wrap="square" rtlCol="0">
            <a:spAutoFit/>
          </a:bodyPr>
          <a:lstStyle/>
          <a:p>
            <a:pPr indent="627063"/>
            <a:r>
              <a:rPr lang="zh-CN" altLang="en-US" sz="2400" dirty="0">
                <a:latin typeface="华文黑体"/>
                <a:ea typeface="华文黑体"/>
              </a:rPr>
              <a:t>产品的决策过程包括产品属性、品牌策略、包装策略、标签策略以及服务策略</a:t>
            </a:r>
            <a:r>
              <a:rPr lang="en-US" altLang="zh-CN" sz="2400" dirty="0">
                <a:latin typeface="华文黑体"/>
                <a:ea typeface="华文黑体"/>
              </a:rPr>
              <a:t>.</a:t>
            </a:r>
            <a:endParaRPr lang="zh-CN" altLang="en-US" sz="2000" dirty="0">
              <a:latin typeface="华文黑体"/>
              <a:ea typeface="华文黑体"/>
            </a:endParaRPr>
          </a:p>
        </p:txBody>
      </p:sp>
      <p:pic>
        <p:nvPicPr>
          <p:cNvPr id="2" name="图片 1"/>
          <p:cNvPicPr>
            <a:picLocks noChangeAspect="1"/>
          </p:cNvPicPr>
          <p:nvPr/>
        </p:nvPicPr>
        <p:blipFill>
          <a:blip r:embed="rId4"/>
          <a:stretch>
            <a:fillRect/>
          </a:stretch>
        </p:blipFill>
        <p:spPr>
          <a:xfrm>
            <a:off x="487743" y="1642532"/>
            <a:ext cx="8419190" cy="1376847"/>
          </a:xfrm>
          <a:prstGeom prst="rect">
            <a:avLst/>
          </a:prstGeom>
        </p:spPr>
      </p:pic>
      <p:sp>
        <p:nvSpPr>
          <p:cNvPr id="6" name="文本框 5"/>
          <p:cNvSpPr txBox="1"/>
          <p:nvPr/>
        </p:nvSpPr>
        <p:spPr>
          <a:xfrm>
            <a:off x="3894667" y="3302000"/>
            <a:ext cx="2404534" cy="369332"/>
          </a:xfrm>
          <a:prstGeom prst="rect">
            <a:avLst/>
          </a:prstGeom>
          <a:noFill/>
        </p:spPr>
        <p:txBody>
          <a:bodyPr wrap="square" rtlCol="0">
            <a:spAutoFit/>
          </a:bodyPr>
          <a:lstStyle/>
          <a:p>
            <a:r>
              <a:rPr lang="zh-CN" altLang="en-US" sz="1800" dirty="0">
                <a:solidFill>
                  <a:srgbClr val="FF0000"/>
                </a:solidFill>
              </a:rPr>
              <a:t>产品决策过程</a:t>
            </a:r>
            <a:endParaRPr kumimoji="1" lang="zh-CN" altLang="en-US" sz="1800" dirty="0">
              <a:solidFill>
                <a:srgbClr val="FF0000"/>
              </a:solidFill>
            </a:endParaRPr>
          </a:p>
        </p:txBody>
      </p:sp>
    </p:spTree>
    <p:extLst>
      <p:ext uri="{BB962C8B-B14F-4D97-AF65-F5344CB8AC3E}">
        <p14:creationId xmlns:p14="http://schemas.microsoft.com/office/powerpoint/2010/main" val="310466052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686799" cy="4154983"/>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、产品属性</a:t>
            </a:r>
          </a:p>
          <a:p>
            <a:pPr indent="541338"/>
            <a:r>
              <a:rPr lang="zh-CN" altLang="en-US" sz="2000" dirty="0">
                <a:latin typeface="华文黑体"/>
                <a:ea typeface="华文黑体"/>
              </a:rPr>
              <a:t>开发产品或服务需要规定其所能提供的利益</a:t>
            </a:r>
            <a:r>
              <a:rPr lang="en-US" altLang="zh-CN" sz="2000" dirty="0">
                <a:latin typeface="华文黑体"/>
                <a:ea typeface="华文黑体"/>
              </a:rPr>
              <a:t>,</a:t>
            </a:r>
            <a:r>
              <a:rPr lang="zh-CN" altLang="en-US" sz="2000" dirty="0">
                <a:latin typeface="华文黑体"/>
                <a:ea typeface="华文黑体"/>
              </a:rPr>
              <a:t>这些利益是通过三大产品属性</a:t>
            </a:r>
            <a:r>
              <a:rPr lang="en-US" altLang="zh-CN" sz="2000" dirty="0">
                <a:latin typeface="华文黑体"/>
                <a:ea typeface="华文黑体"/>
              </a:rPr>
              <a:t>,</a:t>
            </a:r>
            <a:r>
              <a:rPr lang="zh-CN" altLang="en-US" sz="2000" dirty="0" smtClean="0">
                <a:latin typeface="华文黑体"/>
                <a:ea typeface="华文黑体"/>
              </a:rPr>
              <a:t>即产品质量</a:t>
            </a:r>
            <a:r>
              <a:rPr lang="zh-CN" altLang="en-US" sz="2000" dirty="0">
                <a:latin typeface="华文黑体"/>
                <a:ea typeface="华文黑体"/>
              </a:rPr>
              <a:t>、产品特色和产品设计来提供给消费者的</a:t>
            </a:r>
            <a:r>
              <a:rPr lang="en-US" altLang="zh-CN" sz="2000" dirty="0">
                <a:latin typeface="华文黑体"/>
                <a:ea typeface="华文黑体"/>
              </a:rPr>
              <a:t>.</a:t>
            </a: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产品质量</a:t>
            </a:r>
          </a:p>
          <a:p>
            <a:pPr indent="541338"/>
            <a:r>
              <a:rPr lang="zh-CN" altLang="en-US" sz="2000" dirty="0">
                <a:latin typeface="华文黑体"/>
                <a:ea typeface="华文黑体"/>
              </a:rPr>
              <a:t>质量是营销人员的主要产品定位工具之一</a:t>
            </a:r>
            <a:r>
              <a:rPr lang="en-US" altLang="zh-CN" sz="2000" dirty="0">
                <a:latin typeface="华文黑体"/>
                <a:ea typeface="华文黑体"/>
              </a:rPr>
              <a:t>.</a:t>
            </a:r>
            <a:r>
              <a:rPr lang="zh-CN" altLang="en-US" sz="2000" dirty="0">
                <a:latin typeface="华文黑体"/>
                <a:ea typeface="华文黑体"/>
              </a:rPr>
              <a:t>产品质量有两个尺度</a:t>
            </a:r>
            <a:r>
              <a:rPr lang="en-US" altLang="zh-CN" sz="2000" dirty="0">
                <a:latin typeface="华文黑体"/>
                <a:ea typeface="华文黑体"/>
              </a:rPr>
              <a:t>:</a:t>
            </a:r>
            <a:r>
              <a:rPr lang="zh-CN" altLang="en-US" sz="2000" dirty="0">
                <a:latin typeface="华文黑体"/>
                <a:ea typeface="华文黑体"/>
              </a:rPr>
              <a:t>级别和一致性</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质量级别</a:t>
            </a:r>
            <a:r>
              <a:rPr lang="en-US" altLang="zh-CN" sz="2000" dirty="0">
                <a:latin typeface="华文黑体"/>
                <a:ea typeface="华文黑体"/>
              </a:rPr>
              <a:t>.</a:t>
            </a:r>
            <a:r>
              <a:rPr lang="zh-CN" altLang="en-US" sz="2000" dirty="0">
                <a:latin typeface="华文黑体"/>
                <a:ea typeface="华文黑体"/>
              </a:rPr>
              <a:t>在开发产品时</a:t>
            </a:r>
            <a:r>
              <a:rPr lang="en-US" altLang="zh-CN" sz="2000" dirty="0">
                <a:latin typeface="华文黑体"/>
                <a:ea typeface="华文黑体"/>
              </a:rPr>
              <a:t>,</a:t>
            </a:r>
            <a:r>
              <a:rPr lang="zh-CN" altLang="en-US" sz="2000" dirty="0">
                <a:latin typeface="华文黑体"/>
                <a:ea typeface="华文黑体"/>
              </a:rPr>
              <a:t>营销人员必须选择一个质量级别</a:t>
            </a:r>
            <a:r>
              <a:rPr lang="en-US" altLang="zh-CN" sz="2000" dirty="0">
                <a:latin typeface="华文黑体"/>
                <a:ea typeface="华文黑体"/>
              </a:rPr>
              <a:t>.</a:t>
            </a:r>
            <a:r>
              <a:rPr lang="zh-CN" altLang="en-US" sz="2000" dirty="0">
                <a:latin typeface="华文黑体"/>
                <a:ea typeface="华文黑体"/>
              </a:rPr>
              <a:t>这里</a:t>
            </a:r>
            <a:r>
              <a:rPr lang="en-US" altLang="zh-CN" sz="2000" dirty="0">
                <a:latin typeface="华文黑体"/>
                <a:ea typeface="华文黑体"/>
              </a:rPr>
              <a:t>,</a:t>
            </a:r>
            <a:r>
              <a:rPr lang="zh-CN" altLang="en-US" sz="2000" dirty="0">
                <a:latin typeface="华文黑体"/>
                <a:ea typeface="华文黑体"/>
              </a:rPr>
              <a:t>产品质量</a:t>
            </a:r>
            <a:r>
              <a:rPr lang="zh-CN" altLang="en-US" sz="2000" dirty="0" smtClean="0">
                <a:latin typeface="华文黑体"/>
                <a:ea typeface="华文黑体"/>
              </a:rPr>
              <a:t>指性能质量</a:t>
            </a:r>
            <a:r>
              <a:rPr lang="en-US" altLang="zh-CN" sz="2000" dirty="0">
                <a:latin typeface="华文黑体"/>
                <a:ea typeface="华文黑体"/>
              </a:rPr>
              <a:t>,</a:t>
            </a:r>
            <a:r>
              <a:rPr lang="zh-CN" altLang="en-US" sz="2000" dirty="0">
                <a:latin typeface="华文黑体"/>
                <a:ea typeface="华文黑体"/>
              </a:rPr>
              <a:t>即产品发挥作用的能力</a:t>
            </a:r>
            <a:r>
              <a:rPr lang="en-US" altLang="zh-CN" sz="2000" dirty="0">
                <a:latin typeface="华文黑体"/>
                <a:ea typeface="华文黑体"/>
              </a:rPr>
              <a:t>.</a:t>
            </a:r>
            <a:r>
              <a:rPr lang="zh-CN" altLang="en-US" sz="2000" dirty="0">
                <a:latin typeface="华文黑体"/>
                <a:ea typeface="华文黑体"/>
              </a:rPr>
              <a:t>它包括产品的耐用性、可靠性、精密度、使用及</a:t>
            </a:r>
            <a:r>
              <a:rPr lang="zh-CN" altLang="en-US" sz="2000" dirty="0" smtClean="0">
                <a:latin typeface="华文黑体"/>
                <a:ea typeface="华文黑体"/>
              </a:rPr>
              <a:t>修理的简便程度以及</a:t>
            </a:r>
            <a:r>
              <a:rPr lang="zh-CN" altLang="en-US" sz="2000" dirty="0">
                <a:latin typeface="华文黑体"/>
                <a:ea typeface="华文黑体"/>
              </a:rPr>
              <a:t>其他有价值的属性</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质量一致性</a:t>
            </a:r>
            <a:r>
              <a:rPr lang="en-US" altLang="zh-CN" sz="2000" dirty="0">
                <a:latin typeface="华文黑体"/>
                <a:ea typeface="华文黑体"/>
              </a:rPr>
              <a:t>.</a:t>
            </a:r>
            <a:r>
              <a:rPr lang="zh-CN" altLang="en-US" sz="2000" dirty="0">
                <a:latin typeface="华文黑体"/>
                <a:ea typeface="华文黑体"/>
              </a:rPr>
              <a:t>除了质量级别以外</a:t>
            </a:r>
            <a:r>
              <a:rPr lang="en-US" altLang="zh-CN" sz="2000" dirty="0">
                <a:latin typeface="华文黑体"/>
                <a:ea typeface="华文黑体"/>
              </a:rPr>
              <a:t>,</a:t>
            </a:r>
            <a:r>
              <a:rPr lang="zh-CN" altLang="en-US" sz="2000" dirty="0">
                <a:latin typeface="华文黑体"/>
                <a:ea typeface="华文黑体"/>
              </a:rPr>
              <a:t>高质量还指高水平的质量一致性</a:t>
            </a:r>
            <a:r>
              <a:rPr lang="en-US" altLang="zh-CN" sz="2000" dirty="0">
                <a:latin typeface="华文黑体"/>
                <a:ea typeface="华文黑体"/>
              </a:rPr>
              <a:t>.</a:t>
            </a:r>
            <a:r>
              <a:rPr lang="zh-CN" altLang="en-US" sz="2000" dirty="0">
                <a:latin typeface="华文黑体"/>
                <a:ea typeface="华文黑体"/>
              </a:rPr>
              <a:t>在这里</a:t>
            </a:r>
            <a:r>
              <a:rPr lang="en-US" altLang="zh-CN" sz="2000" dirty="0">
                <a:latin typeface="华文黑体"/>
                <a:ea typeface="华文黑体"/>
              </a:rPr>
              <a:t>,</a:t>
            </a:r>
            <a:r>
              <a:rPr lang="zh-CN" altLang="en-US" sz="2000" dirty="0" smtClean="0">
                <a:latin typeface="华文黑体"/>
                <a:ea typeface="华文黑体"/>
              </a:rPr>
              <a:t>产品质量是指符合标准质量</a:t>
            </a:r>
            <a:r>
              <a:rPr lang="en-US" altLang="zh-CN" sz="2000" dirty="0">
                <a:latin typeface="华文黑体"/>
                <a:ea typeface="华文黑体"/>
              </a:rPr>
              <a:t>,</a:t>
            </a:r>
            <a:r>
              <a:rPr lang="zh-CN" altLang="en-US" sz="2000" dirty="0">
                <a:latin typeface="华文黑体"/>
                <a:ea typeface="华文黑体"/>
              </a:rPr>
              <a:t>即没有产品缺陷</a:t>
            </a:r>
            <a:r>
              <a:rPr lang="en-US" altLang="zh-CN" sz="2000" dirty="0">
                <a:latin typeface="华文黑体"/>
                <a:ea typeface="华文黑体"/>
              </a:rPr>
              <a:t>,</a:t>
            </a:r>
            <a:r>
              <a:rPr lang="zh-CN" altLang="en-US" sz="2000" dirty="0">
                <a:latin typeface="华文黑体"/>
                <a:ea typeface="华文黑体"/>
              </a:rPr>
              <a:t>以及目标性能质量标准的前后一致性</a:t>
            </a:r>
            <a:r>
              <a:rPr lang="en-US" altLang="zh-CN" sz="2000" dirty="0">
                <a:latin typeface="华文黑体"/>
                <a:ea typeface="华文黑体"/>
              </a:rPr>
              <a:t>.</a:t>
            </a:r>
            <a:r>
              <a:rPr lang="zh-CN" altLang="en-US" sz="2000" dirty="0" smtClean="0">
                <a:latin typeface="华文黑体"/>
                <a:ea typeface="华文黑体"/>
              </a:rPr>
              <a:t>所有企业应</a:t>
            </a:r>
            <a:r>
              <a:rPr lang="zh-CN" altLang="en-US" sz="2000" dirty="0">
                <a:latin typeface="华文黑体"/>
                <a:ea typeface="华文黑体"/>
              </a:rPr>
              <a:t>努力追求高层次的符合标准的质量</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94912330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11975"/>
            <a:ext cx="8686799" cy="3231654"/>
          </a:xfrm>
          <a:prstGeom prst="rect">
            <a:avLst/>
          </a:prstGeom>
          <a:noFill/>
        </p:spPr>
        <p:txBody>
          <a:bodyPr wrap="square" rtlCol="0">
            <a:spAutoFit/>
          </a:bodyPr>
          <a:lstStyle/>
          <a:p>
            <a:pPr indent="541338"/>
            <a:r>
              <a:rPr lang="zh-CN" altLang="en-US" sz="2400" dirty="0" smtClean="0">
                <a:latin typeface="华文黑体"/>
                <a:ea typeface="华文黑体"/>
              </a:rPr>
              <a:t>一</a:t>
            </a:r>
            <a:r>
              <a:rPr lang="zh-CN" altLang="en-US" sz="2400" dirty="0">
                <a:latin typeface="华文黑体"/>
                <a:ea typeface="华文黑体"/>
              </a:rPr>
              <a:t>、产品属性</a:t>
            </a:r>
          </a:p>
          <a:p>
            <a:pPr indent="541338"/>
            <a:r>
              <a:rPr lang="zh-CN" altLang="en-US" sz="2000" dirty="0">
                <a:latin typeface="华文黑体"/>
                <a:ea typeface="华文黑体"/>
              </a:rPr>
              <a:t>开发产品或服务需要规定其所能提供的利益</a:t>
            </a:r>
            <a:r>
              <a:rPr lang="en-US" altLang="zh-CN" sz="2000" dirty="0">
                <a:latin typeface="华文黑体"/>
                <a:ea typeface="华文黑体"/>
              </a:rPr>
              <a:t>,</a:t>
            </a:r>
            <a:r>
              <a:rPr lang="zh-CN" altLang="en-US" sz="2000" dirty="0">
                <a:latin typeface="华文黑体"/>
                <a:ea typeface="华文黑体"/>
              </a:rPr>
              <a:t>这些利益是通过三大产品属性</a:t>
            </a:r>
            <a:r>
              <a:rPr lang="en-US" altLang="zh-CN" sz="2000" dirty="0">
                <a:latin typeface="华文黑体"/>
                <a:ea typeface="华文黑体"/>
              </a:rPr>
              <a:t>,</a:t>
            </a:r>
            <a:r>
              <a:rPr lang="zh-CN" altLang="en-US" sz="2000" dirty="0" smtClean="0">
                <a:latin typeface="华文黑体"/>
                <a:ea typeface="华文黑体"/>
              </a:rPr>
              <a:t>即产品质量</a:t>
            </a:r>
            <a:r>
              <a:rPr lang="zh-CN" altLang="en-US" sz="2000" dirty="0">
                <a:latin typeface="华文黑体"/>
                <a:ea typeface="华文黑体"/>
              </a:rPr>
              <a:t>、产品特色和产品设计来提供给消费者的</a:t>
            </a:r>
            <a:r>
              <a:rPr lang="en-US" altLang="zh-CN" sz="2000" dirty="0">
                <a:latin typeface="华文黑体"/>
                <a:ea typeface="华文黑体"/>
              </a:rPr>
              <a:t>.</a:t>
            </a:r>
          </a:p>
          <a:p>
            <a:pPr indent="541338"/>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产品特色</a:t>
            </a:r>
          </a:p>
          <a:p>
            <a:pPr indent="541338"/>
            <a:r>
              <a:rPr lang="zh-CN" altLang="en-US" sz="2000" dirty="0">
                <a:latin typeface="华文黑体"/>
                <a:ea typeface="华文黑体"/>
              </a:rPr>
              <a:t>一种产品可具有多种不同的特色</a:t>
            </a:r>
            <a:r>
              <a:rPr lang="en-US" altLang="zh-CN" sz="2000" dirty="0">
                <a:latin typeface="华文黑体"/>
                <a:ea typeface="华文黑体"/>
              </a:rPr>
              <a:t>.</a:t>
            </a:r>
            <a:r>
              <a:rPr lang="zh-CN" altLang="en-US" sz="2000" dirty="0">
                <a:latin typeface="华文黑体"/>
                <a:ea typeface="华文黑体"/>
              </a:rPr>
              <a:t>一个“剥白”的模型没有任何特点</a:t>
            </a:r>
            <a:r>
              <a:rPr lang="en-US" altLang="zh-CN" sz="2000" dirty="0">
                <a:latin typeface="华文黑体"/>
                <a:ea typeface="华文黑体"/>
              </a:rPr>
              <a:t>,</a:t>
            </a:r>
            <a:r>
              <a:rPr lang="zh-CN" altLang="en-US" sz="2000" dirty="0" smtClean="0">
                <a:latin typeface="华文黑体"/>
                <a:ea typeface="华文黑体"/>
              </a:rPr>
              <a:t>只是一个起点而已</a:t>
            </a:r>
            <a:r>
              <a:rPr lang="en-US" altLang="zh-CN" sz="2000" dirty="0">
                <a:latin typeface="华文黑体"/>
                <a:ea typeface="华文黑体"/>
              </a:rPr>
              <a:t>.</a:t>
            </a:r>
            <a:r>
              <a:rPr lang="zh-CN" altLang="en-US" sz="2000" dirty="0">
                <a:latin typeface="华文黑体"/>
                <a:ea typeface="华文黑体"/>
              </a:rPr>
              <a:t>企业可通过添加特色来制造出高水平的模型</a:t>
            </a:r>
            <a:r>
              <a:rPr lang="en-US" altLang="zh-CN" sz="2000" dirty="0">
                <a:latin typeface="华文黑体"/>
                <a:ea typeface="华文黑体"/>
              </a:rPr>
              <a:t>.</a:t>
            </a:r>
            <a:r>
              <a:rPr lang="zh-CN" altLang="en-US" sz="2000" dirty="0" smtClean="0">
                <a:latin typeface="华文黑体"/>
                <a:ea typeface="华文黑体"/>
              </a:rPr>
              <a:t>产品特色是指使企业产品区别于竞争对手产</a:t>
            </a:r>
            <a:r>
              <a:rPr lang="zh-CN" altLang="en-US" sz="2000" dirty="0">
                <a:latin typeface="华文黑体"/>
                <a:ea typeface="华文黑体"/>
              </a:rPr>
              <a:t>品的竞争性工具</a:t>
            </a:r>
            <a:r>
              <a:rPr lang="en-US" altLang="zh-CN" sz="2000" dirty="0">
                <a:latin typeface="华文黑体"/>
                <a:ea typeface="华文黑体"/>
              </a:rPr>
              <a:t>.</a:t>
            </a:r>
            <a:r>
              <a:rPr lang="zh-CN" altLang="en-US" sz="2000" dirty="0">
                <a:latin typeface="华文黑体"/>
                <a:ea typeface="华文黑体"/>
              </a:rPr>
              <a:t>抢先推出一种有用并有价值的新特色给顾客是最有效</a:t>
            </a:r>
            <a:r>
              <a:rPr lang="zh-CN" altLang="en-US" sz="2000" dirty="0" smtClean="0">
                <a:latin typeface="华文黑体"/>
                <a:ea typeface="华文黑体"/>
              </a:rPr>
              <a:t>的竞争方法之一</a:t>
            </a:r>
            <a:r>
              <a:rPr lang="en-US" altLang="zh-CN" sz="2000" dirty="0">
                <a:latin typeface="华文黑体"/>
                <a:ea typeface="华文黑体"/>
              </a:rPr>
              <a:t>.</a:t>
            </a:r>
            <a:r>
              <a:rPr lang="zh-CN" altLang="en-US" sz="2000" dirty="0">
                <a:latin typeface="华文黑体"/>
                <a:ea typeface="华文黑体"/>
              </a:rPr>
              <a:t>产品特色往往与企业的核心能力有关</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8953671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4770537"/>
          </a:xfrm>
          <a:prstGeom prst="rect">
            <a:avLst/>
          </a:prstGeom>
          <a:noFill/>
        </p:spPr>
        <p:txBody>
          <a:bodyPr wrap="square" rtlCol="0">
            <a:spAutoFit/>
          </a:bodyPr>
          <a:lstStyle/>
          <a:p>
            <a:pPr indent="541338"/>
            <a:r>
              <a:rPr lang="zh-CN" altLang="en-US" sz="2400" dirty="0" smtClean="0">
                <a:latin typeface="华文黑体"/>
                <a:ea typeface="华文黑体"/>
              </a:rPr>
              <a:t>一</a:t>
            </a:r>
            <a:r>
              <a:rPr lang="zh-CN" altLang="en-US" sz="2400" dirty="0">
                <a:latin typeface="华文黑体"/>
                <a:ea typeface="华文黑体"/>
              </a:rPr>
              <a:t>、产品属性</a:t>
            </a:r>
          </a:p>
          <a:p>
            <a:pPr indent="541338"/>
            <a:r>
              <a:rPr lang="zh-CN" altLang="en-US" sz="2000" dirty="0">
                <a:latin typeface="华文黑体"/>
                <a:ea typeface="华文黑体"/>
              </a:rPr>
              <a:t>开发产品或服务需要规定其所能提供的利益</a:t>
            </a:r>
            <a:r>
              <a:rPr lang="en-US" altLang="zh-CN" sz="2000" dirty="0">
                <a:latin typeface="华文黑体"/>
                <a:ea typeface="华文黑体"/>
              </a:rPr>
              <a:t>,</a:t>
            </a:r>
            <a:r>
              <a:rPr lang="zh-CN" altLang="en-US" sz="2000" dirty="0">
                <a:latin typeface="华文黑体"/>
                <a:ea typeface="华文黑体"/>
              </a:rPr>
              <a:t>这些利益是通过三大产品属性</a:t>
            </a:r>
            <a:r>
              <a:rPr lang="en-US" altLang="zh-CN" sz="2000" dirty="0">
                <a:latin typeface="华文黑体"/>
                <a:ea typeface="华文黑体"/>
              </a:rPr>
              <a:t>,</a:t>
            </a:r>
            <a:r>
              <a:rPr lang="zh-CN" altLang="en-US" sz="2000" dirty="0" smtClean="0">
                <a:latin typeface="华文黑体"/>
                <a:ea typeface="华文黑体"/>
              </a:rPr>
              <a:t>即产品质量</a:t>
            </a:r>
            <a:r>
              <a:rPr lang="zh-CN" altLang="en-US" sz="2000" dirty="0">
                <a:latin typeface="华文黑体"/>
                <a:ea typeface="华文黑体"/>
              </a:rPr>
              <a:t>、产品特色和产品设计来提供给消费者的</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产品设计</a:t>
            </a:r>
          </a:p>
          <a:p>
            <a:pPr indent="541338"/>
            <a:r>
              <a:rPr lang="zh-CN" altLang="en-US" sz="2000" dirty="0">
                <a:latin typeface="华文黑体"/>
                <a:ea typeface="华文黑体"/>
              </a:rPr>
              <a:t>另一条增加顾客价值的方法是运用与众不同的产品设计</a:t>
            </a:r>
            <a:r>
              <a:rPr lang="en-US" altLang="zh-CN" sz="2000" dirty="0">
                <a:latin typeface="华文黑体"/>
                <a:ea typeface="华文黑体"/>
              </a:rPr>
              <a:t>.</a:t>
            </a:r>
            <a:r>
              <a:rPr lang="zh-CN" altLang="en-US" sz="2000" dirty="0">
                <a:latin typeface="华文黑体"/>
                <a:ea typeface="华文黑体"/>
              </a:rPr>
              <a:t>一些企业因出众</a:t>
            </a:r>
            <a:r>
              <a:rPr lang="zh-CN" altLang="en-US" sz="2000" dirty="0" smtClean="0">
                <a:latin typeface="华文黑体"/>
                <a:ea typeface="华文黑体"/>
              </a:rPr>
              <a:t>的设计而闻名</a:t>
            </a:r>
            <a:r>
              <a:rPr lang="en-US" altLang="zh-CN" sz="2000" dirty="0" smtClean="0">
                <a:latin typeface="华文黑体"/>
                <a:ea typeface="华文黑体"/>
              </a:rPr>
              <a:t>.</a:t>
            </a:r>
          </a:p>
          <a:p>
            <a:pPr indent="541338"/>
            <a:r>
              <a:rPr lang="zh-CN" altLang="en-US" sz="2000" dirty="0">
                <a:latin typeface="华文黑体"/>
                <a:ea typeface="华文黑体"/>
              </a:rPr>
              <a:t>设计与式样是不同的</a:t>
            </a:r>
            <a:r>
              <a:rPr lang="en-US" altLang="zh-CN" sz="2000" dirty="0">
                <a:latin typeface="华文黑体"/>
                <a:ea typeface="华文黑体"/>
              </a:rPr>
              <a:t>,</a:t>
            </a:r>
            <a:r>
              <a:rPr lang="zh-CN" altLang="en-US" sz="2000" dirty="0">
                <a:latin typeface="华文黑体"/>
                <a:ea typeface="华文黑体"/>
              </a:rPr>
              <a:t>它们的区别在于以下两点</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式样仅指产品的外观</a:t>
            </a:r>
            <a:r>
              <a:rPr lang="en-US" altLang="zh-CN" sz="2000" dirty="0">
                <a:latin typeface="华文黑体"/>
                <a:ea typeface="华文黑体"/>
              </a:rPr>
              <a:t>.</a:t>
            </a:r>
            <a:r>
              <a:rPr lang="zh-CN" altLang="en-US" sz="2000" dirty="0">
                <a:latin typeface="华文黑体"/>
                <a:ea typeface="华文黑体"/>
              </a:rPr>
              <a:t>式样新颖别致</a:t>
            </a:r>
            <a:r>
              <a:rPr lang="en-US" altLang="zh-CN" sz="2000" dirty="0">
                <a:latin typeface="华文黑体"/>
                <a:ea typeface="华文黑体"/>
              </a:rPr>
              <a:t>,</a:t>
            </a:r>
            <a:r>
              <a:rPr lang="zh-CN" altLang="en-US" sz="2000" dirty="0">
                <a:latin typeface="华文黑体"/>
                <a:ea typeface="华文黑体"/>
              </a:rPr>
              <a:t>往往能让人眼前一亮</a:t>
            </a:r>
            <a:r>
              <a:rPr lang="en-US" altLang="zh-CN" sz="2000" dirty="0">
                <a:latin typeface="华文黑体"/>
                <a:ea typeface="华文黑体"/>
              </a:rPr>
              <a:t>;</a:t>
            </a:r>
            <a:r>
              <a:rPr lang="zh-CN" altLang="en-US" sz="2000" dirty="0">
                <a:latin typeface="华文黑体"/>
                <a:ea typeface="华文黑体"/>
              </a:rPr>
              <a:t>式样陈旧呆板</a:t>
            </a:r>
            <a:r>
              <a:rPr lang="en-US" altLang="zh-CN" sz="2000" dirty="0">
                <a:latin typeface="华文黑体"/>
                <a:ea typeface="华文黑体"/>
              </a:rPr>
              <a:t>,</a:t>
            </a:r>
            <a:r>
              <a:rPr lang="zh-CN" altLang="en-US" sz="2000" dirty="0" smtClean="0">
                <a:latin typeface="华文黑体"/>
                <a:ea typeface="华文黑体"/>
              </a:rPr>
              <a:t>只能让人打哈欠</a:t>
            </a:r>
            <a:r>
              <a:rPr lang="en-US" altLang="zh-CN" sz="2000" dirty="0">
                <a:latin typeface="华文黑体"/>
                <a:ea typeface="华文黑体"/>
              </a:rPr>
              <a:t>.</a:t>
            </a:r>
            <a:r>
              <a:rPr lang="zh-CN" altLang="en-US" sz="2000" dirty="0">
                <a:latin typeface="华文黑体"/>
                <a:ea typeface="华文黑体"/>
              </a:rPr>
              <a:t>一种轰动的式样能引起人们的注意</a:t>
            </a:r>
            <a:r>
              <a:rPr lang="en-US" altLang="zh-CN" sz="2000" dirty="0">
                <a:latin typeface="华文黑体"/>
                <a:ea typeface="华文黑体"/>
              </a:rPr>
              <a:t>,</a:t>
            </a:r>
            <a:r>
              <a:rPr lang="zh-CN" altLang="en-US" sz="2000" dirty="0">
                <a:latin typeface="华文黑体"/>
                <a:ea typeface="华文黑体"/>
              </a:rPr>
              <a:t>但是却未必能够改进产品的性能</a:t>
            </a:r>
            <a:r>
              <a:rPr lang="en-US" altLang="zh-CN" sz="2000" dirty="0">
                <a:latin typeface="华文黑体"/>
                <a:ea typeface="华文黑体"/>
              </a:rPr>
              <a:t>.</a:t>
            </a:r>
            <a:r>
              <a:rPr lang="zh-CN" altLang="en-US" sz="2000" dirty="0" smtClean="0">
                <a:latin typeface="华文黑体"/>
                <a:ea typeface="华文黑体"/>
              </a:rPr>
              <a:t>在有些情况下</a:t>
            </a:r>
            <a:r>
              <a:rPr lang="en-US" altLang="zh-CN" sz="2000" dirty="0">
                <a:latin typeface="华文黑体"/>
                <a:ea typeface="华文黑体"/>
              </a:rPr>
              <a:t>,</a:t>
            </a:r>
            <a:r>
              <a:rPr lang="zh-CN" altLang="en-US" sz="2000" dirty="0">
                <a:latin typeface="华文黑体"/>
                <a:ea typeface="华文黑体"/>
              </a:rPr>
              <a:t>甚至会适得其反</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设计的概念范围比式样大</a:t>
            </a:r>
            <a:r>
              <a:rPr lang="en-US" altLang="zh-CN" sz="2000" dirty="0">
                <a:latin typeface="华文黑体"/>
                <a:ea typeface="华文黑体"/>
              </a:rPr>
              <a:t>.</a:t>
            </a:r>
            <a:r>
              <a:rPr lang="zh-CN" altLang="en-US" sz="2000" dirty="0">
                <a:latin typeface="华文黑体"/>
                <a:ea typeface="华文黑体"/>
              </a:rPr>
              <a:t>设计不仅涉及外观</a:t>
            </a:r>
            <a:r>
              <a:rPr lang="en-US" altLang="zh-CN" sz="2000" dirty="0">
                <a:latin typeface="华文黑体"/>
                <a:ea typeface="华文黑体"/>
              </a:rPr>
              <a:t>,</a:t>
            </a:r>
            <a:r>
              <a:rPr lang="zh-CN" altLang="en-US" sz="2000" dirty="0">
                <a:latin typeface="华文黑体"/>
                <a:ea typeface="华文黑体"/>
              </a:rPr>
              <a:t>重要的是它与产品核心相联系</a:t>
            </a:r>
            <a:r>
              <a:rPr lang="en-US" altLang="zh-CN" sz="2000" dirty="0">
                <a:latin typeface="华文黑体"/>
                <a:ea typeface="华文黑体"/>
              </a:rPr>
              <a:t>.</a:t>
            </a:r>
            <a:r>
              <a:rPr lang="zh-CN" altLang="en-US" sz="2000" dirty="0" smtClean="0">
                <a:latin typeface="华文黑体"/>
                <a:ea typeface="华文黑体"/>
              </a:rPr>
              <a:t>一项</a:t>
            </a:r>
            <a:r>
              <a:rPr lang="zh-CN" altLang="en-US" sz="2000" dirty="0">
                <a:latin typeface="华文黑体"/>
                <a:ea typeface="华文黑体"/>
              </a:rPr>
              <a:t>好的设计应该不仅能够改善产品的外观</a:t>
            </a:r>
            <a:r>
              <a:rPr lang="en-US" altLang="zh-CN" sz="2000" dirty="0">
                <a:latin typeface="华文黑体"/>
                <a:ea typeface="华文黑体"/>
              </a:rPr>
              <a:t>,</a:t>
            </a:r>
            <a:r>
              <a:rPr lang="zh-CN" altLang="en-US" sz="2000" dirty="0">
                <a:latin typeface="华文黑体"/>
                <a:ea typeface="华文黑体"/>
              </a:rPr>
              <a:t>而且能够提高产品的使用性能</a:t>
            </a:r>
            <a:r>
              <a:rPr lang="en-US" altLang="zh-CN" sz="2000" dirty="0">
                <a:latin typeface="华文黑体"/>
                <a:ea typeface="华文黑体"/>
              </a:rPr>
              <a:t>.</a:t>
            </a:r>
            <a:r>
              <a:rPr lang="zh-CN" altLang="en-US" sz="2000" dirty="0" smtClean="0">
                <a:latin typeface="华文黑体"/>
                <a:ea typeface="华文黑体"/>
              </a:rPr>
              <a:t>设计是对产品和服务进</a:t>
            </a:r>
            <a:r>
              <a:rPr lang="zh-CN" altLang="en-US" sz="2000" dirty="0">
                <a:latin typeface="华文黑体"/>
                <a:ea typeface="华文黑体"/>
              </a:rPr>
              <a:t>行市场定位及差异化的最重要工具之一</a:t>
            </a:r>
            <a:r>
              <a:rPr lang="en-US" altLang="zh-CN" sz="2000" dirty="0">
                <a:latin typeface="华文黑体"/>
                <a:ea typeface="华文黑体"/>
              </a:rPr>
              <a:t>.</a:t>
            </a:r>
            <a:r>
              <a:rPr lang="zh-CN" altLang="en-US" sz="2000" dirty="0">
                <a:latin typeface="华文黑体"/>
                <a:ea typeface="华文黑体"/>
              </a:rPr>
              <a:t>良好的设计能够吸引顾客的注意力</a:t>
            </a:r>
            <a:r>
              <a:rPr lang="en-US" altLang="zh-CN" sz="2000" dirty="0">
                <a:latin typeface="华文黑体"/>
                <a:ea typeface="华文黑体"/>
              </a:rPr>
              <a:t>,</a:t>
            </a:r>
            <a:r>
              <a:rPr lang="zh-CN" altLang="en-US" sz="2000" dirty="0" smtClean="0">
                <a:latin typeface="华文黑体"/>
                <a:ea typeface="华文黑体"/>
              </a:rPr>
              <a:t>提高产品的</a:t>
            </a:r>
            <a:r>
              <a:rPr lang="zh-CN" altLang="en-US" sz="2000" dirty="0">
                <a:latin typeface="华文黑体"/>
                <a:ea typeface="华文黑体"/>
              </a:rPr>
              <a:t>性能</a:t>
            </a:r>
            <a:r>
              <a:rPr lang="en-US" altLang="zh-CN" sz="2000" dirty="0">
                <a:latin typeface="华文黑体"/>
                <a:ea typeface="华文黑体"/>
              </a:rPr>
              <a:t>,</a:t>
            </a:r>
            <a:r>
              <a:rPr lang="zh-CN" altLang="en-US" sz="2000" dirty="0">
                <a:latin typeface="华文黑体"/>
                <a:ea typeface="华文黑体"/>
              </a:rPr>
              <a:t>降低产品成本</a:t>
            </a:r>
            <a:r>
              <a:rPr lang="en-US" altLang="zh-CN" sz="2000" dirty="0">
                <a:latin typeface="华文黑体"/>
                <a:ea typeface="华文黑体"/>
              </a:rPr>
              <a:t>,</a:t>
            </a:r>
            <a:r>
              <a:rPr lang="zh-CN" altLang="en-US" sz="2000" dirty="0">
                <a:latin typeface="华文黑体"/>
                <a:ea typeface="华文黑体"/>
              </a:rPr>
              <a:t>并为该产品在目标市场上创造一个强有力的竞争优势</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64219276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415498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541338"/>
            <a:r>
              <a:rPr lang="zh-CN" altLang="en-US" sz="2000" dirty="0">
                <a:latin typeface="华文黑体"/>
                <a:ea typeface="华文黑体"/>
              </a:rPr>
              <a:t>品牌是一个名称、术语、标记、符号、图案</a:t>
            </a:r>
            <a:r>
              <a:rPr lang="en-US" altLang="zh-CN" sz="2000" dirty="0">
                <a:latin typeface="华文黑体"/>
                <a:ea typeface="华文黑体"/>
              </a:rPr>
              <a:t>,</a:t>
            </a:r>
            <a:r>
              <a:rPr lang="zh-CN" altLang="en-US" sz="2000" dirty="0">
                <a:latin typeface="华文黑体"/>
                <a:ea typeface="华文黑体"/>
              </a:rPr>
              <a:t>或者是这些因素的组合</a:t>
            </a:r>
            <a:r>
              <a:rPr lang="en-US" altLang="zh-CN" sz="2000" dirty="0">
                <a:latin typeface="华文黑体"/>
                <a:ea typeface="华文黑体"/>
              </a:rPr>
              <a:t>,</a:t>
            </a:r>
            <a:r>
              <a:rPr lang="zh-CN" altLang="en-US" sz="2000" dirty="0">
                <a:latin typeface="华文黑体"/>
                <a:ea typeface="华文黑体"/>
              </a:rPr>
              <a:t>用来识别产</a:t>
            </a:r>
            <a:r>
              <a:rPr lang="zh-CN" altLang="en-US" sz="2000" dirty="0" smtClean="0">
                <a:latin typeface="华文黑体"/>
                <a:ea typeface="华文黑体"/>
              </a:rPr>
              <a:t>品的制造商和销售商</a:t>
            </a:r>
            <a:r>
              <a:rPr lang="en-US" altLang="zh-CN" sz="2000" dirty="0">
                <a:latin typeface="华文黑体"/>
                <a:ea typeface="华文黑体"/>
              </a:rPr>
              <a:t>.</a:t>
            </a:r>
            <a:r>
              <a:rPr lang="zh-CN" altLang="en-US" sz="2000" dirty="0">
                <a:latin typeface="华文黑体"/>
                <a:ea typeface="华文黑体"/>
              </a:rPr>
              <a:t>它是卖方做出的不断为买方提供一系列产品的特点、利益和服务的允诺</a:t>
            </a:r>
            <a:r>
              <a:rPr lang="en-US" altLang="zh-CN" sz="2000" dirty="0">
                <a:latin typeface="华文黑体"/>
                <a:ea typeface="华文黑体"/>
              </a:rPr>
              <a:t>.</a:t>
            </a:r>
            <a:r>
              <a:rPr lang="zh-CN" altLang="en-US" sz="2000" dirty="0" smtClean="0">
                <a:latin typeface="华文黑体"/>
                <a:ea typeface="华文黑体"/>
              </a:rPr>
              <a:t>由于消费</a:t>
            </a:r>
            <a:r>
              <a:rPr lang="zh-CN" altLang="en-US" sz="2000" dirty="0">
                <a:latin typeface="华文黑体"/>
                <a:ea typeface="华文黑体"/>
              </a:rPr>
              <a:t>者视品牌为产品的一个重要组成部分</a:t>
            </a:r>
            <a:r>
              <a:rPr lang="en-US" altLang="zh-CN" sz="2000" dirty="0">
                <a:latin typeface="华文黑体"/>
                <a:ea typeface="华文黑体"/>
              </a:rPr>
              <a:t>,</a:t>
            </a:r>
            <a:r>
              <a:rPr lang="zh-CN" altLang="en-US" sz="2000" dirty="0">
                <a:latin typeface="华文黑体"/>
                <a:ea typeface="华文黑体"/>
              </a:rPr>
              <a:t>因此建立品牌能够增加产品的价值</a:t>
            </a:r>
            <a:r>
              <a:rPr lang="en-US" altLang="zh-CN" sz="2000" dirty="0">
                <a:latin typeface="华文黑体"/>
                <a:ea typeface="华文黑体"/>
              </a:rPr>
              <a:t>.</a:t>
            </a:r>
          </a:p>
          <a:p>
            <a:pPr indent="439738"/>
            <a:r>
              <a:rPr lang="zh-CN" altLang="en-US" sz="2000" dirty="0">
                <a:latin typeface="华文黑体"/>
                <a:ea typeface="华文黑体"/>
              </a:rPr>
              <a:t>对于品牌概念的理解</a:t>
            </a:r>
            <a:r>
              <a:rPr lang="en-US" altLang="zh-CN" sz="2000" dirty="0">
                <a:latin typeface="华文黑体"/>
                <a:ea typeface="华文黑体"/>
              </a:rPr>
              <a:t>,</a:t>
            </a:r>
            <a:r>
              <a:rPr lang="zh-CN" altLang="en-US" sz="2000" dirty="0">
                <a:latin typeface="华文黑体"/>
                <a:ea typeface="华文黑体"/>
              </a:rPr>
              <a:t>需注意以下几个问题</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品牌和商标的区别与联系</a:t>
            </a:r>
            <a:r>
              <a:rPr lang="en-US" altLang="zh-CN" sz="2000" dirty="0" smtClean="0">
                <a:latin typeface="华文黑体"/>
                <a:ea typeface="华文黑体"/>
              </a:rPr>
              <a:t>.</a:t>
            </a:r>
            <a:r>
              <a:rPr lang="zh-CN" altLang="en-US" sz="2000" dirty="0">
                <a:latin typeface="华文黑体"/>
                <a:ea typeface="华文黑体"/>
              </a:rPr>
              <a:t>商标是品牌的一个部分</a:t>
            </a:r>
            <a:r>
              <a:rPr lang="en-US" altLang="zh-CN" sz="2000" dirty="0">
                <a:latin typeface="华文黑体"/>
                <a:ea typeface="华文黑体"/>
              </a:rPr>
              <a:t>,</a:t>
            </a:r>
            <a:r>
              <a:rPr lang="zh-CN" altLang="en-US" sz="2000" dirty="0">
                <a:latin typeface="华文黑体"/>
                <a:ea typeface="华文黑体"/>
              </a:rPr>
              <a:t>这是毫无疑问的</a:t>
            </a:r>
            <a:r>
              <a:rPr lang="en-US" altLang="zh-CN" sz="2000" dirty="0">
                <a:latin typeface="华文黑体"/>
                <a:ea typeface="华文黑体"/>
              </a:rPr>
              <a:t>.</a:t>
            </a:r>
            <a:r>
              <a:rPr lang="zh-CN" altLang="en-US" sz="2000" dirty="0">
                <a:latin typeface="华文黑体"/>
                <a:ea typeface="华文黑体"/>
              </a:rPr>
              <a:t>但是商标</a:t>
            </a:r>
            <a:r>
              <a:rPr lang="zh-CN" altLang="en-US" sz="2000" dirty="0" smtClean="0">
                <a:latin typeface="华文黑体"/>
                <a:ea typeface="华文黑体"/>
              </a:rPr>
              <a:t>与品</a:t>
            </a:r>
            <a:r>
              <a:rPr lang="zh-CN" altLang="en-US" sz="2000" dirty="0">
                <a:latin typeface="华文黑体"/>
                <a:ea typeface="华文黑体"/>
              </a:rPr>
              <a:t>牌最大的不同在于</a:t>
            </a:r>
            <a:r>
              <a:rPr lang="en-US" altLang="zh-CN" sz="2000" dirty="0">
                <a:latin typeface="华文黑体"/>
                <a:ea typeface="华文黑体"/>
              </a:rPr>
              <a:t>,</a:t>
            </a:r>
            <a:r>
              <a:rPr lang="zh-CN" altLang="en-US" sz="2000" dirty="0">
                <a:latin typeface="华文黑体"/>
                <a:ea typeface="华文黑体"/>
              </a:rPr>
              <a:t>商标是品牌通过注册在法律上认可的部分</a:t>
            </a:r>
            <a:r>
              <a:rPr lang="en-US" altLang="zh-CN" sz="2000" dirty="0">
                <a:latin typeface="华文黑体"/>
                <a:ea typeface="华文黑体"/>
              </a:rPr>
              <a:t>,</a:t>
            </a:r>
            <a:r>
              <a:rPr lang="zh-CN" altLang="en-US" sz="2000" dirty="0">
                <a:latin typeface="华文黑体"/>
                <a:ea typeface="华文黑体"/>
              </a:rPr>
              <a:t>是受法律保护的</a:t>
            </a:r>
            <a:r>
              <a:rPr lang="en-US" altLang="zh-CN" sz="2000" dirty="0">
                <a:latin typeface="华文黑体"/>
                <a:ea typeface="华文黑体"/>
              </a:rPr>
              <a:t>.</a:t>
            </a:r>
            <a:r>
              <a:rPr lang="zh-CN" altLang="en-US" sz="2000" dirty="0" smtClean="0">
                <a:latin typeface="华文黑体"/>
                <a:ea typeface="华文黑体"/>
              </a:rPr>
              <a:t>品牌注册为商标</a:t>
            </a:r>
            <a:r>
              <a:rPr lang="zh-CN" altLang="en-US" sz="2000" dirty="0">
                <a:latin typeface="华文黑体"/>
                <a:ea typeface="华文黑体"/>
              </a:rPr>
              <a:t>主要的作用是通过法律保障厂商对品牌独享的权利</a:t>
            </a:r>
            <a:r>
              <a:rPr lang="en-US" altLang="zh-CN" sz="2000" dirty="0">
                <a:latin typeface="华文黑体"/>
                <a:ea typeface="华文黑体"/>
              </a:rPr>
              <a:t>.</a:t>
            </a:r>
            <a:endParaRPr lang="en-US" altLang="zh-CN" sz="2000" dirty="0" smtClean="0">
              <a:latin typeface="华文黑体"/>
              <a:ea typeface="华文黑体"/>
            </a:endParaRP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品牌对消费者的利益</a:t>
            </a:r>
            <a:r>
              <a:rPr lang="en-US" altLang="zh-CN" sz="2000" dirty="0">
                <a:latin typeface="华文黑体"/>
                <a:ea typeface="华文黑体"/>
              </a:rPr>
              <a:t>.</a:t>
            </a:r>
            <a:r>
              <a:rPr lang="zh-CN" altLang="en-US" sz="2000" dirty="0">
                <a:latin typeface="华文黑体"/>
                <a:ea typeface="华文黑体"/>
              </a:rPr>
              <a:t>建立品牌在许</a:t>
            </a:r>
            <a:r>
              <a:rPr lang="zh-CN" altLang="en-US" sz="2000" dirty="0" smtClean="0">
                <a:latin typeface="华文黑体"/>
                <a:ea typeface="华文黑体"/>
              </a:rPr>
              <a:t>多方面有利于消费者</a:t>
            </a:r>
            <a:endParaRPr lang="en-US" altLang="zh-CN" sz="2000" dirty="0" smtClean="0">
              <a:latin typeface="华文黑体"/>
              <a:ea typeface="华文黑体"/>
            </a:endParaRPr>
          </a:p>
          <a:p>
            <a:pPr indent="4397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品牌对销售者的利益</a:t>
            </a:r>
            <a:r>
              <a:rPr lang="en-US" altLang="zh-CN" sz="2000" dirty="0">
                <a:latin typeface="华文黑体"/>
                <a:ea typeface="华文黑体"/>
              </a:rPr>
              <a:t>.</a:t>
            </a:r>
            <a:r>
              <a:rPr lang="zh-CN" altLang="en-US" sz="2000" dirty="0">
                <a:latin typeface="华文黑体"/>
                <a:ea typeface="华文黑体"/>
              </a:rPr>
              <a:t>建立品牌也给销售者带来许多优势</a:t>
            </a:r>
            <a:r>
              <a:rPr lang="en-US" altLang="zh-CN" sz="2000" dirty="0">
                <a:latin typeface="华文黑体"/>
                <a:ea typeface="华文黑体"/>
              </a:rPr>
              <a:t>.</a:t>
            </a:r>
            <a:r>
              <a:rPr lang="zh-CN" altLang="en-US" sz="2000" dirty="0">
                <a:latin typeface="华文黑体"/>
                <a:ea typeface="华文黑体"/>
              </a:rPr>
              <a:t>有了品牌</a:t>
            </a:r>
            <a:r>
              <a:rPr lang="en-US" altLang="zh-CN" sz="2000" dirty="0">
                <a:latin typeface="华文黑体"/>
                <a:ea typeface="华文黑体"/>
              </a:rPr>
              <a:t>,</a:t>
            </a:r>
            <a:r>
              <a:rPr lang="zh-CN" altLang="en-US" sz="2000" dirty="0">
                <a:latin typeface="华文黑体"/>
                <a:ea typeface="华文黑体"/>
              </a:rPr>
              <a:t>销售</a:t>
            </a:r>
            <a:r>
              <a:rPr lang="zh-CN" altLang="en-US" sz="2000" dirty="0" smtClean="0">
                <a:latin typeface="华文黑体"/>
                <a:ea typeface="华文黑体"/>
              </a:rPr>
              <a:t>者就能够比较容易地处理订单和追查问题</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41216559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874038" y="348477"/>
            <a:ext cx="3416320" cy="646331"/>
          </a:xfrm>
          <a:prstGeom prst="rect">
            <a:avLst/>
          </a:prstGeom>
        </p:spPr>
        <p:txBody>
          <a:bodyPr wrap="none">
            <a:spAutoFit/>
          </a:bodyPr>
          <a:lstStyle/>
          <a:p>
            <a:pPr algn="ctr"/>
            <a:r>
              <a:rPr lang="zh-CN" altLang="en-US" sz="3600" b="1" dirty="0" smtClean="0">
                <a:solidFill>
                  <a:srgbClr val="17695D"/>
                </a:solidFill>
                <a:latin typeface="微软雅黑" pitchFamily="34" charset="-122"/>
                <a:ea typeface="微软雅黑" pitchFamily="34" charset="-122"/>
              </a:rPr>
              <a:t>产品及服务战略</a:t>
            </a:r>
            <a:endParaRPr lang="zh-CN" altLang="en-US" sz="3600" b="1" dirty="0">
              <a:solidFill>
                <a:srgbClr val="17695D"/>
              </a:solidFill>
              <a:latin typeface="微软雅黑" pitchFamily="34" charset="-122"/>
              <a:ea typeface="微软雅黑" pitchFamily="34" charset="-122"/>
            </a:endParaRP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131568" y="2139557"/>
            <a:ext cx="1723549"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产品分类</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131568" y="2895558"/>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产品及</a:t>
            </a:r>
            <a:endParaRPr lang="en-US" altLang="zh-CN" sz="32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3200" dirty="0" smtClean="0">
                <a:solidFill>
                  <a:srgbClr val="F8F8F8"/>
                </a:solidFill>
                <a:latin typeface="微软雅黑" panose="020B0503020204020204" pitchFamily="34" charset="-122"/>
                <a:ea typeface="微软雅黑" panose="020B0503020204020204" pitchFamily="34" charset="-122"/>
              </a:rPr>
              <a:t>服务战略</a:t>
            </a:r>
            <a:endParaRPr lang="en-US" altLang="zh-CN" sz="3200" dirty="0" smtClean="0">
              <a:solidFill>
                <a:srgbClr val="F8F8F8"/>
              </a:solidFill>
              <a:latin typeface="微软雅黑" panose="020B0503020204020204" pitchFamily="34" charset="-122"/>
              <a:ea typeface="微软雅黑" panose="020B0503020204020204" pitchFamily="34" charset="-122"/>
            </a:endParaRPr>
          </a:p>
        </p:txBody>
      </p:sp>
      <p:grpSp>
        <p:nvGrpSpPr>
          <p:cNvPr id="13" name="组合 41"/>
          <p:cNvGrpSpPr/>
          <p:nvPr/>
        </p:nvGrpSpPr>
        <p:grpSpPr>
          <a:xfrm>
            <a:off x="2371159" y="1497445"/>
            <a:ext cx="637833" cy="637833"/>
            <a:chOff x="2505666" y="1765071"/>
            <a:chExt cx="864096" cy="864096"/>
          </a:xfrm>
        </p:grpSpPr>
        <p:sp>
          <p:nvSpPr>
            <p:cNvPr id="14" name="椭圆 13"/>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6"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17" name="组合 44"/>
          <p:cNvGrpSpPr/>
          <p:nvPr/>
        </p:nvGrpSpPr>
        <p:grpSpPr>
          <a:xfrm>
            <a:off x="3154102" y="2130810"/>
            <a:ext cx="637833" cy="637833"/>
            <a:chOff x="3405766" y="2600174"/>
            <a:chExt cx="864096" cy="864096"/>
          </a:xfrm>
        </p:grpSpPr>
        <p:sp>
          <p:nvSpPr>
            <p:cNvPr id="18" name="椭圆 17"/>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19"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0" name="组合 47"/>
          <p:cNvGrpSpPr/>
          <p:nvPr/>
        </p:nvGrpSpPr>
        <p:grpSpPr>
          <a:xfrm>
            <a:off x="3174123" y="3040733"/>
            <a:ext cx="637833" cy="637833"/>
            <a:chOff x="3593471" y="3855820"/>
            <a:chExt cx="864096" cy="864096"/>
          </a:xfrm>
        </p:grpSpPr>
        <p:sp>
          <p:nvSpPr>
            <p:cNvPr id="21" name="椭圆 20"/>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2"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23" name="组合 44"/>
          <p:cNvGrpSpPr/>
          <p:nvPr/>
        </p:nvGrpSpPr>
        <p:grpSpPr>
          <a:xfrm>
            <a:off x="2483768" y="3831828"/>
            <a:ext cx="637833" cy="637833"/>
            <a:chOff x="3405766" y="2600174"/>
            <a:chExt cx="864096" cy="864096"/>
          </a:xfrm>
        </p:grpSpPr>
        <p:sp>
          <p:nvSpPr>
            <p:cNvPr id="24" name="椭圆 23"/>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25" name="TextBox 17"/>
            <p:cNvSpPr txBox="1"/>
            <p:nvPr/>
          </p:nvSpPr>
          <p:spPr>
            <a:xfrm>
              <a:off x="3452332" y="2708804"/>
              <a:ext cx="806116"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04</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
        <p:nvSpPr>
          <p:cNvPr id="26" name="TextBox 3"/>
          <p:cNvSpPr txBox="1"/>
          <p:nvPr/>
        </p:nvSpPr>
        <p:spPr>
          <a:xfrm>
            <a:off x="4131568" y="1383556"/>
            <a:ext cx="1762021"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7" name="TextBox 5"/>
          <p:cNvSpPr txBox="1"/>
          <p:nvPr/>
        </p:nvSpPr>
        <p:spPr>
          <a:xfrm>
            <a:off x="4131568" y="3651559"/>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产品系列决策</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28" name="TextBox 5"/>
          <p:cNvSpPr txBox="1"/>
          <p:nvPr/>
        </p:nvSpPr>
        <p:spPr>
          <a:xfrm>
            <a:off x="4131568" y="4407561"/>
            <a:ext cx="2313454"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grpSp>
        <p:nvGrpSpPr>
          <p:cNvPr id="29" name="组合 44"/>
          <p:cNvGrpSpPr/>
          <p:nvPr/>
        </p:nvGrpSpPr>
        <p:grpSpPr>
          <a:xfrm>
            <a:off x="1450834" y="3730229"/>
            <a:ext cx="637833" cy="637833"/>
            <a:chOff x="3405766" y="2600174"/>
            <a:chExt cx="864096" cy="864096"/>
          </a:xfrm>
        </p:grpSpPr>
        <p:sp>
          <p:nvSpPr>
            <p:cNvPr id="30" name="椭圆 29"/>
            <p:cNvSpPr/>
            <p:nvPr/>
          </p:nvSpPr>
          <p:spPr bwMode="auto">
            <a:xfrm>
              <a:off x="3405766" y="2600174"/>
              <a:ext cx="864096" cy="864096"/>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31" name="TextBox 17"/>
            <p:cNvSpPr txBox="1"/>
            <p:nvPr/>
          </p:nvSpPr>
          <p:spPr>
            <a:xfrm>
              <a:off x="3452332" y="2708804"/>
              <a:ext cx="792178" cy="679639"/>
            </a:xfrm>
            <a:prstGeom prst="rect">
              <a:avLst/>
            </a:prstGeom>
            <a:noFill/>
          </p:spPr>
          <p:txBody>
            <a:bodyPr wrap="none" rtlCol="0">
              <a:spAutoFit/>
            </a:bodyPr>
            <a:lstStyle/>
            <a:p>
              <a:r>
                <a:rPr lang="en-US" altLang="zh-CN" sz="2660" dirty="0" smtClean="0">
                  <a:solidFill>
                    <a:srgbClr val="F8F8F8"/>
                  </a:solidFill>
                  <a:latin typeface="微软雅黑" panose="020B0503020204020204" pitchFamily="34" charset="-122"/>
                  <a:ea typeface="微软雅黑" panose="020B0503020204020204" pitchFamily="34" charset="-122"/>
                </a:rPr>
                <a:t>0</a:t>
              </a:r>
              <a:r>
                <a:rPr lang="zh-CN" altLang="zh-CN" sz="2660" dirty="0">
                  <a:solidFill>
                    <a:srgbClr val="F8F8F8"/>
                  </a:solidFill>
                  <a:latin typeface="微软雅黑" panose="020B0503020204020204" pitchFamily="34" charset="-122"/>
                  <a:ea typeface="微软雅黑" panose="020B0503020204020204" pitchFamily="34" charset="-122"/>
                </a:rPr>
                <a:t>5</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3156557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2" presetClass="entr" presetSubtype="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par>
                                <p:cTn id="31" presetID="52" presetClass="entr" presetSubtype="0"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par>
                                <p:cTn id="36" presetID="52" presetClass="entr" presetSubtype="0" fill="hold" nodeType="withEffect">
                                  <p:stCondLst>
                                    <p:cond delay="400"/>
                                  </p:stCondLst>
                                  <p:childTnLst>
                                    <p:set>
                                      <p:cBhvr>
                                        <p:cTn id="37" dur="1" fill="hold">
                                          <p:stCondLst>
                                            <p:cond delay="0"/>
                                          </p:stCondLst>
                                        </p:cTn>
                                        <p:tgtEl>
                                          <p:spTgt spid="20"/>
                                        </p:tgtEl>
                                        <p:attrNameLst>
                                          <p:attrName>style.visibility</p:attrName>
                                        </p:attrNameLst>
                                      </p:cBhvr>
                                      <p:to>
                                        <p:strVal val="visible"/>
                                      </p:to>
                                    </p:set>
                                    <p:animScale>
                                      <p:cBhvr>
                                        <p:cTn id="3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
                                        </p:tgtEl>
                                        <p:attrNameLst>
                                          <p:attrName>ppt_x</p:attrName>
                                          <p:attrName>ppt_y</p:attrName>
                                        </p:attrNameLst>
                                      </p:cBhvr>
                                    </p:animMotion>
                                    <p:animEffect transition="in" filter="fade">
                                      <p:cBhvr>
                                        <p:cTn id="40" dur="1000"/>
                                        <p:tgtEl>
                                          <p:spTgt spid="20"/>
                                        </p:tgtEl>
                                      </p:cBhvr>
                                    </p:animEffect>
                                  </p:childTnLst>
                                </p:cTn>
                              </p:par>
                              <p:par>
                                <p:cTn id="41" presetID="52" presetClass="entr" presetSubtype="0" fill="hold" nodeType="withEffect">
                                  <p:stCondLst>
                                    <p:cond delay="200"/>
                                  </p:stCondLst>
                                  <p:childTnLst>
                                    <p:set>
                                      <p:cBhvr>
                                        <p:cTn id="42" dur="1" fill="hold">
                                          <p:stCondLst>
                                            <p:cond delay="0"/>
                                          </p:stCondLst>
                                        </p:cTn>
                                        <p:tgtEl>
                                          <p:spTgt spid="23"/>
                                        </p:tgtEl>
                                        <p:attrNameLst>
                                          <p:attrName>style.visibility</p:attrName>
                                        </p:attrNameLst>
                                      </p:cBhvr>
                                      <p:to>
                                        <p:strVal val="visible"/>
                                      </p:to>
                                    </p:set>
                                    <p:animScale>
                                      <p:cBhvr>
                                        <p:cTn id="4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3"/>
                                        </p:tgtEl>
                                        <p:attrNameLst>
                                          <p:attrName>ppt_x</p:attrName>
                                          <p:attrName>ppt_y</p:attrName>
                                        </p:attrNameLst>
                                      </p:cBhvr>
                                    </p:animMotion>
                                    <p:animEffect transition="in" filter="fade">
                                      <p:cBhvr>
                                        <p:cTn id="45" dur="1000"/>
                                        <p:tgtEl>
                                          <p:spTgt spid="23"/>
                                        </p:tgtEl>
                                      </p:cBhvr>
                                    </p:animEffect>
                                  </p:childTnLst>
                                </p:cTn>
                              </p:par>
                            </p:childTnLst>
                          </p:cTn>
                        </p:par>
                        <p:par>
                          <p:cTn id="46" fill="hold">
                            <p:stCondLst>
                              <p:cond delay="2900"/>
                            </p:stCondLst>
                            <p:childTnLst>
                              <p:par>
                                <p:cTn id="47" presetID="2" presetClass="entr" presetSubtype="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2" presetClass="entr" presetSubtype="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childTnLst>
                          </p:cTn>
                        </p:par>
                        <p:par>
                          <p:cTn id="56" fill="hold">
                            <p:stCondLst>
                              <p:cond delay="3900"/>
                            </p:stCondLst>
                            <p:childTnLst>
                              <p:par>
                                <p:cTn id="57" presetID="2" presetClass="entr" presetSubtype="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52" presetClass="entr" presetSubtype="0" fill="hold" nodeType="withEffect">
                                  <p:stCondLst>
                                    <p:cond delay="200"/>
                                  </p:stCondLst>
                                  <p:childTnLst>
                                    <p:set>
                                      <p:cBhvr>
                                        <p:cTn id="62" dur="1" fill="hold">
                                          <p:stCondLst>
                                            <p:cond delay="0"/>
                                          </p:stCondLst>
                                        </p:cTn>
                                        <p:tgtEl>
                                          <p:spTgt spid="29"/>
                                        </p:tgtEl>
                                        <p:attrNameLst>
                                          <p:attrName>style.visibility</p:attrName>
                                        </p:attrNameLst>
                                      </p:cBhvr>
                                      <p:to>
                                        <p:strVal val="visible"/>
                                      </p:to>
                                    </p:set>
                                    <p:animScale>
                                      <p:cBhvr>
                                        <p:cTn id="6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9"/>
                                        </p:tgtEl>
                                        <p:attrNameLst>
                                          <p:attrName>ppt_x</p:attrName>
                                          <p:attrName>ppt_y</p:attrName>
                                        </p:attrNameLst>
                                      </p:cBhvr>
                                    </p:animMotion>
                                    <p:animEffect transition="in" filter="fade">
                                      <p:cBhvr>
                                        <p:cTn id="6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41"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3539430"/>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品牌价值</a:t>
            </a:r>
          </a:p>
          <a:p>
            <a:pPr indent="627063"/>
            <a:r>
              <a:rPr lang="zh-CN" altLang="en-US" sz="2000" dirty="0">
                <a:latin typeface="华文黑体"/>
                <a:ea typeface="华文黑体"/>
              </a:rPr>
              <a:t>有魅力的品牌名称能引起强烈的消费者偏好</a:t>
            </a:r>
            <a:r>
              <a:rPr lang="en-US" altLang="zh-CN" sz="2000" dirty="0">
                <a:latin typeface="华文黑体"/>
                <a:ea typeface="华文黑体"/>
              </a:rPr>
              <a:t>.</a:t>
            </a:r>
            <a:r>
              <a:rPr lang="zh-CN" altLang="en-US" sz="2000" dirty="0">
                <a:latin typeface="华文黑体"/>
                <a:ea typeface="华文黑体"/>
              </a:rPr>
              <a:t>世界各地的企业为了使他们的品牌获</a:t>
            </a:r>
            <a:r>
              <a:rPr lang="zh-CN" altLang="en-US" sz="2000" dirty="0" smtClean="0">
                <a:latin typeface="华文黑体"/>
                <a:ea typeface="华文黑体"/>
              </a:rPr>
              <a:t>得全国</a:t>
            </a:r>
            <a:r>
              <a:rPr lang="zh-CN" altLang="en-US" sz="2000" dirty="0">
                <a:latin typeface="华文黑体"/>
                <a:ea typeface="华文黑体"/>
              </a:rPr>
              <a:t>乃至全球的承认和青睐</a:t>
            </a:r>
            <a:r>
              <a:rPr lang="en-US" altLang="zh-CN" sz="2000" dirty="0">
                <a:latin typeface="华文黑体"/>
                <a:ea typeface="华文黑体"/>
              </a:rPr>
              <a:t>,</a:t>
            </a:r>
            <a:r>
              <a:rPr lang="zh-CN" altLang="en-US" sz="2000" dirty="0">
                <a:latin typeface="华文黑体"/>
                <a:ea typeface="华文黑体"/>
              </a:rPr>
              <a:t>不惜重金</a:t>
            </a:r>
            <a:r>
              <a:rPr lang="en-US" altLang="zh-CN" sz="2000" dirty="0">
                <a:latin typeface="华文黑体"/>
                <a:ea typeface="华文黑体"/>
              </a:rPr>
              <a:t>.</a:t>
            </a:r>
            <a:r>
              <a:rPr lang="zh-CN" altLang="en-US" sz="2000" dirty="0">
                <a:latin typeface="华文黑体"/>
                <a:ea typeface="华文黑体"/>
              </a:rPr>
              <a:t>或许</a:t>
            </a:r>
            <a:r>
              <a:rPr lang="en-US" altLang="zh-CN" sz="2000" dirty="0">
                <a:latin typeface="华文黑体"/>
                <a:ea typeface="华文黑体"/>
              </a:rPr>
              <a:t>,</a:t>
            </a:r>
            <a:r>
              <a:rPr lang="zh-CN" altLang="en-US" sz="2000" dirty="0">
                <a:latin typeface="华文黑体"/>
                <a:ea typeface="华文黑体"/>
              </a:rPr>
              <a:t>职业营销人员最与众不同的技能便</a:t>
            </a:r>
            <a:r>
              <a:rPr lang="zh-CN" altLang="en-US" sz="2000" dirty="0" smtClean="0">
                <a:latin typeface="华文黑体"/>
                <a:ea typeface="华文黑体"/>
              </a:rPr>
              <a:t>是他们创造</a:t>
            </a:r>
            <a:r>
              <a:rPr lang="zh-CN" altLang="en-US" sz="2000" dirty="0">
                <a:latin typeface="华文黑体"/>
                <a:ea typeface="华文黑体"/>
              </a:rPr>
              <a:t>、维持、保护并增强品牌的能力</a:t>
            </a:r>
            <a:r>
              <a:rPr lang="en-US" altLang="zh-CN" sz="2000" dirty="0">
                <a:latin typeface="华文黑体"/>
                <a:ea typeface="华文黑体"/>
              </a:rPr>
              <a:t>.</a:t>
            </a:r>
            <a:r>
              <a:rPr lang="zh-CN" altLang="en-US" sz="2000" dirty="0">
                <a:latin typeface="华文黑体"/>
                <a:ea typeface="华文黑体"/>
              </a:rPr>
              <a:t>品牌因其在市场中的影响力和价值量的不同而各有千秋</a:t>
            </a:r>
            <a:r>
              <a:rPr lang="en-US" altLang="zh-CN" sz="2000" dirty="0" smtClean="0">
                <a:latin typeface="华文黑体"/>
                <a:ea typeface="华文黑体"/>
              </a:rPr>
              <a:t>.</a:t>
            </a:r>
            <a:r>
              <a:rPr lang="zh-CN" altLang="en-US" sz="2000" dirty="0" smtClean="0">
                <a:latin typeface="华文黑体"/>
                <a:ea typeface="华文黑体"/>
              </a:rPr>
              <a:t>一个有影响力的品</a:t>
            </a:r>
            <a:r>
              <a:rPr lang="zh-CN" altLang="en-US" sz="2000" dirty="0">
                <a:latin typeface="华文黑体"/>
                <a:ea typeface="华文黑体"/>
              </a:rPr>
              <a:t>牌往往有很高的品牌价值</a:t>
            </a:r>
            <a:r>
              <a:rPr lang="en-US" altLang="zh-CN" sz="2000" dirty="0">
                <a:latin typeface="华文黑体"/>
                <a:ea typeface="华文黑体"/>
              </a:rPr>
              <a:t>.</a:t>
            </a:r>
            <a:r>
              <a:rPr lang="zh-CN" altLang="en-US" sz="2000" dirty="0">
                <a:latin typeface="华文黑体"/>
                <a:ea typeface="华文黑体"/>
              </a:rPr>
              <a:t>品牌价值的高低取决于以下几个因素</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消费者对品牌的忠诚度</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品牌知名度</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品牌所代表的质量</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品牌辐射力的强弱和其他资产</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306269061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2000548"/>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品牌价值</a:t>
            </a:r>
          </a:p>
          <a:p>
            <a:pPr indent="627063"/>
            <a:r>
              <a:rPr lang="zh-CN" altLang="en-US" sz="2000" dirty="0" smtClean="0">
                <a:latin typeface="华文黑体"/>
                <a:ea typeface="华文黑体"/>
              </a:rPr>
              <a:t>有影响</a:t>
            </a:r>
            <a:r>
              <a:rPr lang="zh-CN" altLang="en-US" sz="2000" dirty="0">
                <a:latin typeface="华文黑体"/>
                <a:ea typeface="华文黑体"/>
              </a:rPr>
              <a:t>力的品牌可以使企业在激烈的价格竞争中增强防御能力</a:t>
            </a:r>
            <a:r>
              <a:rPr lang="en-US" altLang="zh-CN" sz="2000" dirty="0">
                <a:latin typeface="华文黑体"/>
                <a:ea typeface="华文黑体"/>
              </a:rPr>
              <a:t>.</a:t>
            </a:r>
            <a:r>
              <a:rPr lang="zh-CN" altLang="en-US" sz="2000" dirty="0">
                <a:latin typeface="华文黑体"/>
                <a:ea typeface="华文黑体"/>
              </a:rPr>
              <a:t>一些分析专家认为</a:t>
            </a:r>
            <a:r>
              <a:rPr lang="en-US" altLang="zh-CN" sz="2000" dirty="0">
                <a:latin typeface="华文黑体"/>
                <a:ea typeface="华文黑体"/>
              </a:rPr>
              <a:t>,</a:t>
            </a:r>
            <a:r>
              <a:rPr lang="zh-CN" altLang="en-US" sz="2000" dirty="0" smtClean="0">
                <a:latin typeface="华文黑体"/>
                <a:ea typeface="华文黑体"/>
              </a:rPr>
              <a:t>品牌是企业主要的持久资产</a:t>
            </a:r>
            <a:r>
              <a:rPr lang="en-US" altLang="zh-CN" sz="2000" dirty="0" smtClean="0">
                <a:latin typeface="华文黑体"/>
                <a:ea typeface="华文黑体"/>
              </a:rPr>
              <a:t>,</a:t>
            </a:r>
            <a:r>
              <a:rPr lang="zh-CN" altLang="en-US" sz="2000" dirty="0" smtClean="0">
                <a:latin typeface="华文黑体"/>
                <a:ea typeface="华文黑体"/>
              </a:rPr>
              <a:t>有时甚至比企业的产品和设备都要意义深远</a:t>
            </a:r>
            <a:r>
              <a:rPr lang="en-US" altLang="zh-CN" sz="2000" dirty="0" smtClean="0">
                <a:latin typeface="华文黑体"/>
                <a:ea typeface="华文黑体"/>
              </a:rPr>
              <a:t>.</a:t>
            </a:r>
            <a:r>
              <a:rPr lang="zh-CN" altLang="en-US" sz="2000" dirty="0" smtClean="0">
                <a:latin typeface="华文黑体"/>
                <a:ea typeface="华文黑体"/>
              </a:rPr>
              <a:t>因此</a:t>
            </a:r>
            <a:r>
              <a:rPr lang="en-US" altLang="zh-CN" sz="2000" dirty="0" smtClean="0">
                <a:latin typeface="华文黑体"/>
                <a:ea typeface="华文黑体"/>
              </a:rPr>
              <a:t>,</a:t>
            </a:r>
            <a:r>
              <a:rPr lang="zh-CN" altLang="en-US" sz="2000" dirty="0" smtClean="0">
                <a:latin typeface="华文黑体"/>
                <a:ea typeface="华文黑体"/>
              </a:rPr>
              <a:t>就要考虑是不是使</a:t>
            </a:r>
            <a:r>
              <a:rPr lang="zh-CN" altLang="en-US" sz="2000" dirty="0">
                <a:latin typeface="华文黑体"/>
                <a:ea typeface="华文黑体"/>
              </a:rPr>
              <a:t>用品牌</a:t>
            </a:r>
            <a:r>
              <a:rPr lang="en-US" altLang="zh-CN" sz="2000" dirty="0">
                <a:latin typeface="华文黑体"/>
                <a:ea typeface="华文黑体"/>
              </a:rPr>
              <a:t>,</a:t>
            </a:r>
            <a:r>
              <a:rPr lang="zh-CN" altLang="en-US" sz="2000" dirty="0">
                <a:latin typeface="华文黑体"/>
                <a:ea typeface="华文黑体"/>
              </a:rPr>
              <a:t>这实际上就涉及品牌决策的问题</a:t>
            </a:r>
            <a:r>
              <a:rPr lang="en-US" altLang="zh-CN" sz="2000" dirty="0">
                <a:latin typeface="华文黑体"/>
                <a:ea typeface="华文黑体"/>
              </a:rPr>
              <a:t>.</a:t>
            </a:r>
          </a:p>
          <a:p>
            <a:pPr indent="627063"/>
            <a:r>
              <a:rPr lang="zh-CN" altLang="en-US" sz="2000" dirty="0">
                <a:latin typeface="华文黑体"/>
                <a:ea typeface="华文黑体"/>
              </a:rPr>
              <a:t>主要的品牌决策如图</a:t>
            </a:r>
          </a:p>
        </p:txBody>
      </p:sp>
      <p:pic>
        <p:nvPicPr>
          <p:cNvPr id="2" name="图片 1"/>
          <p:cNvPicPr>
            <a:picLocks noChangeAspect="1"/>
          </p:cNvPicPr>
          <p:nvPr/>
        </p:nvPicPr>
        <p:blipFill>
          <a:blip r:embed="rId4"/>
          <a:stretch>
            <a:fillRect/>
          </a:stretch>
        </p:blipFill>
        <p:spPr>
          <a:xfrm>
            <a:off x="694265" y="2658533"/>
            <a:ext cx="7799254" cy="2283379"/>
          </a:xfrm>
          <a:prstGeom prst="rect">
            <a:avLst/>
          </a:prstGeom>
        </p:spPr>
      </p:pic>
    </p:spTree>
    <p:extLst>
      <p:ext uri="{BB962C8B-B14F-4D97-AF65-F5344CB8AC3E}">
        <p14:creationId xmlns:p14="http://schemas.microsoft.com/office/powerpoint/2010/main" val="344012791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1877437"/>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品牌价值</a:t>
            </a:r>
          </a:p>
          <a:p>
            <a:pPr indent="541338"/>
            <a:r>
              <a:rPr lang="zh-CN" altLang="en-US" sz="1800" dirty="0">
                <a:latin typeface="华文黑体"/>
                <a:ea typeface="华文黑体"/>
              </a:rPr>
              <a:t>品牌决策主要包括五个方面的内容</a:t>
            </a:r>
            <a:r>
              <a:rPr lang="en-US" altLang="zh-CN" sz="1800" dirty="0">
                <a:latin typeface="华文黑体"/>
                <a:ea typeface="华文黑体"/>
              </a:rPr>
              <a:t>:</a:t>
            </a:r>
            <a:r>
              <a:rPr lang="zh-CN" altLang="en-US" sz="1800" dirty="0">
                <a:latin typeface="华文黑体"/>
                <a:ea typeface="华文黑体"/>
              </a:rPr>
              <a:t>是否要品牌</a:t>
            </a:r>
            <a:r>
              <a:rPr lang="en-US" altLang="zh-CN" sz="1800" dirty="0">
                <a:latin typeface="华文黑体"/>
                <a:ea typeface="华文黑体"/>
              </a:rPr>
              <a:t>(</a:t>
            </a:r>
            <a:r>
              <a:rPr lang="zh-CN" altLang="en-US" sz="1800" dirty="0">
                <a:latin typeface="华文黑体"/>
                <a:ea typeface="华文黑体"/>
              </a:rPr>
              <a:t>要品牌或不要品牌</a:t>
            </a:r>
            <a:r>
              <a:rPr lang="en-US" altLang="zh-CN" sz="1800" dirty="0">
                <a:latin typeface="华文黑体"/>
                <a:ea typeface="华文黑体"/>
              </a:rPr>
              <a:t>),</a:t>
            </a:r>
            <a:r>
              <a:rPr lang="zh-CN" altLang="en-US" sz="1800" dirty="0" smtClean="0">
                <a:latin typeface="华文黑体"/>
                <a:ea typeface="华文黑体"/>
              </a:rPr>
              <a:t>品牌名称选择</a:t>
            </a:r>
            <a:r>
              <a:rPr lang="en-US" altLang="zh-CN" sz="1800" dirty="0" smtClean="0">
                <a:latin typeface="华文黑体"/>
                <a:ea typeface="华文黑体"/>
              </a:rPr>
              <a:t>(</a:t>
            </a:r>
            <a:r>
              <a:rPr lang="zh-CN" altLang="en-US" sz="1800" dirty="0">
                <a:latin typeface="华文黑体"/>
                <a:ea typeface="华文黑体"/>
              </a:rPr>
              <a:t>选择、保护</a:t>
            </a:r>
            <a:r>
              <a:rPr lang="en-US" altLang="zh-CN" sz="1800" dirty="0">
                <a:latin typeface="华文黑体"/>
                <a:ea typeface="华文黑体"/>
              </a:rPr>
              <a:t>),</a:t>
            </a:r>
            <a:r>
              <a:rPr lang="zh-CN" altLang="en-US" sz="1800" dirty="0">
                <a:latin typeface="华文黑体"/>
                <a:ea typeface="华文黑体"/>
              </a:rPr>
              <a:t>品牌所有者</a:t>
            </a:r>
            <a:r>
              <a:rPr lang="en-US" altLang="zh-CN" sz="1800" dirty="0">
                <a:latin typeface="华文黑体"/>
                <a:ea typeface="华文黑体"/>
              </a:rPr>
              <a:t>(</a:t>
            </a:r>
            <a:r>
              <a:rPr lang="zh-CN" altLang="en-US" sz="1800" dirty="0">
                <a:latin typeface="华文黑体"/>
                <a:ea typeface="华文黑体"/>
              </a:rPr>
              <a:t>制造商品牌、自有品牌、许可证品牌、混合品牌</a:t>
            </a:r>
            <a:r>
              <a:rPr lang="en-US" altLang="zh-CN" sz="1800" dirty="0">
                <a:latin typeface="华文黑体"/>
                <a:ea typeface="华文黑体"/>
              </a:rPr>
              <a:t>),</a:t>
            </a:r>
            <a:r>
              <a:rPr lang="zh-CN" altLang="en-US" sz="1800" dirty="0">
                <a:latin typeface="华文黑体"/>
                <a:ea typeface="华文黑体"/>
              </a:rPr>
              <a:t>品牌策略</a:t>
            </a:r>
            <a:r>
              <a:rPr lang="en-US" altLang="zh-CN" sz="1800" dirty="0">
                <a:latin typeface="华文黑体"/>
                <a:ea typeface="华文黑体"/>
              </a:rPr>
              <a:t>(</a:t>
            </a:r>
            <a:r>
              <a:rPr lang="zh-CN" altLang="en-US" sz="1800" dirty="0" smtClean="0">
                <a:latin typeface="华文黑体"/>
                <a:ea typeface="华文黑体"/>
              </a:rPr>
              <a:t>新品牌</a:t>
            </a:r>
            <a:r>
              <a:rPr lang="zh-CN" altLang="en-US" sz="1800" dirty="0">
                <a:latin typeface="华文黑体"/>
                <a:ea typeface="华文黑体"/>
              </a:rPr>
              <a:t>、系列延伸、品牌延伸、多品牌</a:t>
            </a:r>
            <a:r>
              <a:rPr lang="en-US" altLang="zh-CN" sz="1800" dirty="0">
                <a:latin typeface="华文黑体"/>
                <a:ea typeface="华文黑体"/>
              </a:rPr>
              <a:t>)</a:t>
            </a:r>
            <a:r>
              <a:rPr lang="zh-CN" altLang="en-US" sz="1800" dirty="0">
                <a:latin typeface="华文黑体"/>
                <a:ea typeface="华文黑体"/>
              </a:rPr>
              <a:t>以及品牌重新定位</a:t>
            </a:r>
            <a:r>
              <a:rPr lang="en-US" altLang="zh-CN" sz="1800" dirty="0">
                <a:latin typeface="华文黑体"/>
                <a:ea typeface="华文黑体"/>
              </a:rPr>
              <a:t>(</a:t>
            </a:r>
            <a:r>
              <a:rPr lang="zh-CN" altLang="en-US" sz="1800" dirty="0">
                <a:latin typeface="华文黑体"/>
                <a:ea typeface="华文黑体"/>
              </a:rPr>
              <a:t>品牌重新定位、无品牌重新定位</a:t>
            </a:r>
            <a:r>
              <a:rPr lang="en-US" altLang="zh-CN" sz="1800" dirty="0">
                <a:latin typeface="华文黑体"/>
                <a:ea typeface="华文黑体"/>
              </a:rPr>
              <a:t>)</a:t>
            </a:r>
            <a:r>
              <a:rPr lang="en-US" altLang="zh-CN" sz="1800" dirty="0" smtClean="0">
                <a:latin typeface="华文黑体"/>
                <a:ea typeface="华文黑体"/>
              </a:rPr>
              <a:t>.</a:t>
            </a:r>
            <a:endParaRPr lang="en-US" altLang="zh-CN" sz="1800" dirty="0">
              <a:latin typeface="华文黑体"/>
              <a:ea typeface="华文黑体"/>
            </a:endParaRPr>
          </a:p>
        </p:txBody>
      </p:sp>
      <p:pic>
        <p:nvPicPr>
          <p:cNvPr id="6" name="图片 5"/>
          <p:cNvPicPr>
            <a:picLocks noChangeAspect="1"/>
          </p:cNvPicPr>
          <p:nvPr/>
        </p:nvPicPr>
        <p:blipFill>
          <a:blip r:embed="rId4"/>
          <a:stretch>
            <a:fillRect/>
          </a:stretch>
        </p:blipFill>
        <p:spPr>
          <a:xfrm>
            <a:off x="2015067" y="2156124"/>
            <a:ext cx="5096933" cy="3135544"/>
          </a:xfrm>
          <a:prstGeom prst="rect">
            <a:avLst/>
          </a:prstGeom>
        </p:spPr>
      </p:pic>
    </p:spTree>
    <p:extLst>
      <p:ext uri="{BB962C8B-B14F-4D97-AF65-F5344CB8AC3E}">
        <p14:creationId xmlns:p14="http://schemas.microsoft.com/office/powerpoint/2010/main" val="10674421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686799" cy="3847207"/>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品牌名称的挑选</a:t>
            </a:r>
          </a:p>
          <a:p>
            <a:pPr indent="627063"/>
            <a:r>
              <a:rPr lang="zh-CN" altLang="en-US" sz="2000" dirty="0">
                <a:latin typeface="华文黑体"/>
                <a:ea typeface="华文黑体"/>
              </a:rPr>
              <a:t>一个好的名称能极大地促成一个产品的成功</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要找到一个好的品牌名称却并</a:t>
            </a:r>
            <a:r>
              <a:rPr lang="zh-CN" altLang="en-US" sz="2000" dirty="0" smtClean="0">
                <a:latin typeface="华文黑体"/>
                <a:ea typeface="华文黑体"/>
              </a:rPr>
              <a:t>不是</a:t>
            </a:r>
            <a:r>
              <a:rPr lang="zh-CN" altLang="en-US" sz="2000" dirty="0">
                <a:latin typeface="华文黑体"/>
                <a:ea typeface="华文黑体"/>
              </a:rPr>
              <a:t>一件容易的事</a:t>
            </a:r>
            <a:r>
              <a:rPr lang="en-US" altLang="zh-CN" sz="2000" dirty="0">
                <a:latin typeface="华文黑体"/>
                <a:ea typeface="华文黑体"/>
              </a:rPr>
              <a:t>.</a:t>
            </a:r>
            <a:r>
              <a:rPr lang="zh-CN" altLang="en-US" sz="2000" dirty="0">
                <a:latin typeface="华文黑体"/>
                <a:ea typeface="华文黑体"/>
              </a:rPr>
              <a:t>首先要仔细地研究产品及其利益、目标市场以及拟定的营销战略</a:t>
            </a:r>
            <a:r>
              <a:rPr lang="en-US" altLang="zh-CN" sz="2000" dirty="0">
                <a:latin typeface="华文黑体"/>
                <a:ea typeface="华文黑体"/>
              </a:rPr>
              <a:t>.</a:t>
            </a:r>
            <a:r>
              <a:rPr lang="zh-CN" altLang="en-US" sz="2000" dirty="0" smtClean="0">
                <a:latin typeface="华文黑体"/>
                <a:ea typeface="华文黑体"/>
              </a:rPr>
              <a:t>一个品</a:t>
            </a:r>
            <a:r>
              <a:rPr lang="zh-CN" altLang="en-US" sz="2000" dirty="0">
                <a:latin typeface="华文黑体"/>
                <a:ea typeface="华文黑体"/>
              </a:rPr>
              <a:t>牌名称的理想要素包括以下几个方面</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能使人联想到产品质量和利益</a:t>
            </a:r>
            <a:r>
              <a:rPr lang="en-US" altLang="zh-CN" sz="2000" dirty="0">
                <a:latin typeface="华文黑体"/>
                <a:ea typeface="华文黑体"/>
              </a:rPr>
              <a:t>.</a:t>
            </a:r>
            <a:r>
              <a:rPr lang="zh-CN" altLang="en-US" sz="2000" dirty="0">
                <a:latin typeface="华文黑体"/>
                <a:ea typeface="华文黑体"/>
              </a:rPr>
              <a:t>品牌的名称应使人能联想到好的产品质量</a:t>
            </a:r>
            <a:r>
              <a:rPr lang="en-US" altLang="zh-CN" sz="2000" dirty="0">
                <a:latin typeface="华文黑体"/>
                <a:ea typeface="华文黑体"/>
              </a:rPr>
              <a:t>,</a:t>
            </a:r>
            <a:r>
              <a:rPr lang="zh-CN" altLang="en-US" sz="2000" dirty="0" smtClean="0">
                <a:latin typeface="华文黑体"/>
                <a:ea typeface="华文黑体"/>
              </a:rPr>
              <a:t>会给消费</a:t>
            </a:r>
            <a:r>
              <a:rPr lang="zh-CN" altLang="en-US" sz="2000" dirty="0">
                <a:latin typeface="华文黑体"/>
                <a:ea typeface="华文黑体"/>
              </a:rPr>
              <a:t>者带来一些利益</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易读、易认、易记</a:t>
            </a:r>
            <a:r>
              <a:rPr lang="en-US" altLang="zh-CN" sz="2000" dirty="0" smtClean="0">
                <a:latin typeface="华文黑体"/>
                <a:ea typeface="华文黑体"/>
              </a:rPr>
              <a:t>.</a:t>
            </a:r>
          </a:p>
          <a:p>
            <a:pPr indent="627063"/>
            <a:r>
              <a:rPr lang="en-US" altLang="zh-CN" sz="2000" dirty="0" smtClean="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鲜明独特</a:t>
            </a:r>
            <a:r>
              <a:rPr lang="en-US" altLang="zh-CN" sz="2000" dirty="0" smtClean="0">
                <a:latin typeface="华文黑体"/>
                <a:ea typeface="华文黑体"/>
              </a:rPr>
              <a:t>.</a:t>
            </a:r>
            <a:r>
              <a:rPr lang="en-US" altLang="zh-TW" sz="2000" dirty="0">
                <a:latin typeface="华文黑体"/>
                <a:ea typeface="华文黑体"/>
              </a:rPr>
              <a:t> </a:t>
            </a:r>
            <a:endParaRPr lang="en-US" altLang="zh-TW" sz="2000" dirty="0" smtClean="0">
              <a:latin typeface="华文黑体"/>
              <a:ea typeface="华文黑体"/>
            </a:endParaRPr>
          </a:p>
          <a:p>
            <a:pPr indent="627063"/>
            <a:r>
              <a:rPr lang="en-US" altLang="zh-TW" sz="2000" dirty="0" smtClean="0">
                <a:latin typeface="华文黑体"/>
                <a:ea typeface="华文黑体"/>
              </a:rPr>
              <a:t>(</a:t>
            </a:r>
            <a:r>
              <a:rPr lang="zh-TW" altLang="en-US" sz="2000" dirty="0">
                <a:latin typeface="华文黑体"/>
                <a:ea typeface="华文黑体"/>
              </a:rPr>
              <a:t>４</a:t>
            </a:r>
            <a:r>
              <a:rPr lang="en-US" altLang="zh-TW" sz="2000" dirty="0">
                <a:latin typeface="华文黑体"/>
                <a:ea typeface="华文黑体"/>
              </a:rPr>
              <a:t>)</a:t>
            </a:r>
            <a:r>
              <a:rPr lang="zh-TW" altLang="en-US" sz="2000" dirty="0">
                <a:latin typeface="华文黑体"/>
                <a:ea typeface="华文黑体"/>
              </a:rPr>
              <a:t>易翻译</a:t>
            </a:r>
            <a:r>
              <a:rPr lang="en-US" altLang="zh-TW" sz="2000" dirty="0" smtClean="0">
                <a:latin typeface="华文黑体"/>
                <a:ea typeface="华文黑体"/>
              </a:rPr>
              <a:t>.</a:t>
            </a:r>
            <a:r>
              <a:rPr lang="en-US" altLang="zh-CN" sz="2000" dirty="0">
                <a:latin typeface="华文黑体"/>
                <a:ea typeface="华文黑体"/>
              </a:rPr>
              <a:t> </a:t>
            </a:r>
            <a:endParaRPr lang="en-US" altLang="zh-CN" sz="2000" dirty="0" smtClean="0">
              <a:latin typeface="华文黑体"/>
              <a:ea typeface="华文黑体"/>
            </a:endParaRPr>
          </a:p>
          <a:p>
            <a:pPr indent="627063"/>
            <a:r>
              <a:rPr lang="en-US" altLang="zh-CN" sz="2000" dirty="0" smtClean="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应有资格注册并取得法律保护</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６</a:t>
            </a:r>
            <a:r>
              <a:rPr lang="en-US" altLang="zh-CN" sz="2000" dirty="0">
                <a:latin typeface="华文黑体"/>
                <a:ea typeface="华文黑体"/>
              </a:rPr>
              <a:t>)</a:t>
            </a:r>
            <a:r>
              <a:rPr lang="zh-CN" altLang="en-US" sz="2000" dirty="0">
                <a:latin typeface="华文黑体"/>
                <a:ea typeface="华文黑体"/>
              </a:rPr>
              <a:t>配合产品定位</a:t>
            </a:r>
            <a:r>
              <a:rPr lang="en-US" altLang="zh-CN" sz="2000" dirty="0">
                <a:latin typeface="华文黑体"/>
                <a:ea typeface="华文黑体"/>
              </a:rPr>
              <a:t>.</a:t>
            </a:r>
          </a:p>
        </p:txBody>
      </p:sp>
    </p:spTree>
    <p:extLst>
      <p:ext uri="{BB962C8B-B14F-4D97-AF65-F5344CB8AC3E}">
        <p14:creationId xmlns:p14="http://schemas.microsoft.com/office/powerpoint/2010/main" val="15749600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8" y="578109"/>
            <a:ext cx="8212666" cy="2923877"/>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品牌发起人</a:t>
            </a:r>
          </a:p>
          <a:p>
            <a:pPr indent="627063"/>
            <a:r>
              <a:rPr lang="zh-CN" altLang="en-US" sz="2000" dirty="0">
                <a:latin typeface="华文黑体"/>
                <a:ea typeface="华文黑体"/>
              </a:rPr>
              <a:t>制造商主要可采用以下四种品牌发起选择权</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制造商品牌</a:t>
            </a:r>
            <a:r>
              <a:rPr lang="en-US" altLang="zh-CN" sz="2000" dirty="0">
                <a:latin typeface="华文黑体"/>
                <a:ea typeface="华文黑体"/>
              </a:rPr>
              <a:t>.</a:t>
            </a:r>
            <a:r>
              <a:rPr lang="zh-CN" altLang="en-US" sz="2000" dirty="0">
                <a:latin typeface="华文黑体"/>
                <a:ea typeface="华文黑体"/>
              </a:rPr>
              <a:t>制造商品牌在生活中最常见</a:t>
            </a:r>
            <a:r>
              <a:rPr lang="en-US" altLang="zh-CN" sz="2000" dirty="0">
                <a:latin typeface="华文黑体"/>
                <a:ea typeface="华文黑体"/>
              </a:rPr>
              <a:t>,</a:t>
            </a:r>
            <a:r>
              <a:rPr lang="zh-CN" altLang="en-US" sz="2000" dirty="0">
                <a:latin typeface="华文黑体"/>
                <a:ea typeface="华文黑体"/>
              </a:rPr>
              <a:t>数量最多</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私人品牌</a:t>
            </a:r>
            <a:r>
              <a:rPr lang="en-US" altLang="zh-CN" sz="2000" dirty="0">
                <a:latin typeface="华文黑体"/>
                <a:ea typeface="华文黑体"/>
              </a:rPr>
              <a:t>(</a:t>
            </a:r>
            <a:r>
              <a:rPr lang="zh-CN" altLang="en-US" sz="2000" dirty="0">
                <a:latin typeface="华文黑体"/>
                <a:ea typeface="华文黑体"/>
              </a:rPr>
              <a:t>商店品牌、销售商品牌</a:t>
            </a:r>
            <a:r>
              <a:rPr lang="en-US" altLang="zh-CN" sz="2000" dirty="0">
                <a:latin typeface="华文黑体"/>
                <a:ea typeface="华文黑体"/>
              </a:rPr>
              <a:t>)</a:t>
            </a:r>
            <a:r>
              <a:rPr lang="en-US" altLang="zh-CN" sz="2000" dirty="0" smtClean="0">
                <a:latin typeface="华文黑体"/>
                <a:ea typeface="华文黑体"/>
              </a:rPr>
              <a:t>.</a:t>
            </a:r>
          </a:p>
          <a:p>
            <a:pPr marL="1084263" indent="-457200"/>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特许品牌</a:t>
            </a:r>
            <a:r>
              <a:rPr lang="en-US" altLang="zh-CN" sz="2000" dirty="0">
                <a:latin typeface="华文黑体"/>
                <a:ea typeface="华文黑体"/>
              </a:rPr>
              <a:t>.</a:t>
            </a:r>
            <a:r>
              <a:rPr lang="zh-CN" altLang="en-US" sz="2000" dirty="0">
                <a:latin typeface="华文黑体"/>
                <a:ea typeface="华文黑体"/>
              </a:rPr>
              <a:t>绝大多数制造商耗费了大量的时间和金钱来创建他们自己的品牌</a:t>
            </a:r>
            <a:r>
              <a:rPr lang="en-US" altLang="zh-CN" sz="2000" dirty="0" smtClean="0">
                <a:latin typeface="华文黑体"/>
                <a:ea typeface="华文黑体"/>
              </a:rPr>
              <a:t>.</a:t>
            </a:r>
          </a:p>
          <a:p>
            <a:pPr marL="1084263" indent="-457200"/>
            <a:r>
              <a:rPr lang="en-US" altLang="zh-CN" sz="2000" dirty="0" smtClean="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共同品牌</a:t>
            </a:r>
            <a:r>
              <a:rPr lang="en-US" altLang="zh-CN" sz="2000" dirty="0">
                <a:latin typeface="华文黑体"/>
                <a:ea typeface="华文黑体"/>
              </a:rPr>
              <a:t>.</a:t>
            </a:r>
            <a:r>
              <a:rPr lang="zh-CN" altLang="en-US" sz="2000" dirty="0">
                <a:latin typeface="华文黑体"/>
                <a:ea typeface="华文黑体"/>
              </a:rPr>
              <a:t>共同品牌是指将两个已经创立的不同企业品牌名称用</a:t>
            </a:r>
            <a:r>
              <a:rPr lang="zh-CN" altLang="en-US" sz="2000" dirty="0" smtClean="0">
                <a:latin typeface="华文黑体"/>
                <a:ea typeface="华文黑体"/>
              </a:rPr>
              <a:t>在同一个产品之</a:t>
            </a:r>
            <a:r>
              <a:rPr lang="zh-TW" altLang="en-US" sz="2000" dirty="0" smtClean="0">
                <a:latin typeface="华文黑体"/>
                <a:ea typeface="华文黑体"/>
              </a:rPr>
              <a:t>上</a:t>
            </a:r>
            <a:r>
              <a:rPr lang="en-US" altLang="zh-TW"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23167691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610822" y="1710266"/>
            <a:ext cx="5759809" cy="3445933"/>
          </a:xfrm>
          <a:prstGeom prst="rect">
            <a:avLst/>
          </a:prstGeom>
        </p:spPr>
      </p:pic>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4"/>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578109"/>
            <a:ext cx="8415865" cy="1077218"/>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、品牌策略</a:t>
            </a:r>
          </a:p>
          <a:p>
            <a:pPr indent="627063"/>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品牌战</a:t>
            </a:r>
            <a:r>
              <a:rPr lang="zh-CN" altLang="en-US" sz="2000" dirty="0" smtClean="0">
                <a:latin typeface="华文黑体"/>
                <a:ea typeface="华文黑体"/>
              </a:rPr>
              <a:t>略</a:t>
            </a:r>
            <a:endParaRPr lang="en-US" altLang="zh-CN" sz="2000" dirty="0" smtClean="0">
              <a:latin typeface="华文黑体"/>
              <a:ea typeface="华文黑体"/>
            </a:endParaRPr>
          </a:p>
          <a:p>
            <a:pPr indent="627063"/>
            <a:r>
              <a:rPr lang="zh-CN" altLang="en-US" sz="2000" dirty="0">
                <a:latin typeface="华文黑体"/>
                <a:ea typeface="华文黑体"/>
              </a:rPr>
              <a:t>四种品牌战略分别是</a:t>
            </a:r>
            <a:r>
              <a:rPr lang="en-US" altLang="zh-CN" sz="2000" dirty="0">
                <a:latin typeface="华文黑体"/>
                <a:ea typeface="华文黑体"/>
              </a:rPr>
              <a:t>:</a:t>
            </a:r>
            <a:r>
              <a:rPr lang="zh-CN" altLang="en-US" sz="2000" dirty="0">
                <a:latin typeface="华文黑体"/>
                <a:ea typeface="华文黑体"/>
              </a:rPr>
              <a:t>产品系列扩展、品牌扩展、多种品牌和新品牌</a:t>
            </a:r>
            <a:r>
              <a:rPr lang="en-US" altLang="zh-CN" sz="2000" dirty="0" smtClean="0">
                <a:latin typeface="华文黑体"/>
                <a:ea typeface="华文黑体"/>
              </a:rPr>
              <a:t>.</a:t>
            </a:r>
            <a:endParaRPr lang="en-US" altLang="zh-CN" sz="2000" dirty="0">
              <a:latin typeface="华文黑体"/>
              <a:ea typeface="华文黑体"/>
            </a:endParaRPr>
          </a:p>
        </p:txBody>
      </p:sp>
    </p:spTree>
    <p:extLst>
      <p:ext uri="{BB962C8B-B14F-4D97-AF65-F5344CB8AC3E}">
        <p14:creationId xmlns:p14="http://schemas.microsoft.com/office/powerpoint/2010/main" val="38024663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645841"/>
            <a:ext cx="8415865" cy="3539430"/>
          </a:xfrm>
          <a:prstGeom prst="rect">
            <a:avLst/>
          </a:prstGeom>
          <a:noFill/>
        </p:spPr>
        <p:txBody>
          <a:bodyPr wrap="square" rtlCol="0">
            <a:spAutoFit/>
          </a:bodyPr>
          <a:lstStyle/>
          <a:p>
            <a:r>
              <a:rPr lang="zh-CN" altLang="en-US" sz="2400" dirty="0">
                <a:latin typeface="华文黑体"/>
                <a:ea typeface="华文黑体"/>
              </a:rPr>
              <a:t>三、包装策略</a:t>
            </a:r>
          </a:p>
          <a:p>
            <a:pPr indent="627063"/>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a:latin typeface="华文黑体"/>
                <a:ea typeface="华文黑体"/>
              </a:rPr>
              <a:t>包装</a:t>
            </a:r>
          </a:p>
          <a:p>
            <a:pPr indent="627063"/>
            <a:r>
              <a:rPr lang="zh-TW" altLang="en-US" sz="2000" dirty="0">
                <a:latin typeface="华文黑体"/>
                <a:ea typeface="华文黑体"/>
              </a:rPr>
              <a:t>许多进入市场的产品必须包装</a:t>
            </a:r>
            <a:r>
              <a:rPr lang="en-US" altLang="zh-TW" sz="2000" dirty="0">
                <a:latin typeface="华文黑体"/>
                <a:ea typeface="华文黑体"/>
              </a:rPr>
              <a:t>.</a:t>
            </a:r>
            <a:r>
              <a:rPr lang="zh-TW" altLang="en-US" sz="2000" dirty="0">
                <a:latin typeface="华文黑体"/>
                <a:ea typeface="华文黑体"/>
              </a:rPr>
              <a:t>包装指为产品设计和生产容器或包裹物的行为</a:t>
            </a:r>
            <a:r>
              <a:rPr lang="en-US" altLang="zh-TW" sz="2000" dirty="0">
                <a:latin typeface="华文黑体"/>
                <a:ea typeface="华文黑体"/>
              </a:rPr>
              <a:t>.</a:t>
            </a:r>
            <a:r>
              <a:rPr lang="zh-TW" altLang="en-US" sz="2000" dirty="0" smtClean="0">
                <a:latin typeface="华文黑体"/>
                <a:ea typeface="华文黑体"/>
              </a:rPr>
              <a:t>包装包括四个</a:t>
            </a:r>
            <a:r>
              <a:rPr lang="zh-TW" altLang="en-US" sz="2000" dirty="0">
                <a:latin typeface="华文黑体"/>
                <a:ea typeface="华文黑体"/>
              </a:rPr>
              <a:t>方面</a:t>
            </a:r>
            <a:r>
              <a:rPr lang="en-US" altLang="zh-TW" sz="2000" dirty="0">
                <a:latin typeface="华文黑体"/>
                <a:ea typeface="华文黑体"/>
              </a:rPr>
              <a:t>.</a:t>
            </a:r>
          </a:p>
          <a:p>
            <a:pPr marL="1524000"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基本容器</a:t>
            </a:r>
            <a:r>
              <a:rPr lang="en-US" altLang="zh-CN" sz="2000" dirty="0">
                <a:latin typeface="华文黑体"/>
                <a:ea typeface="华文黑体"/>
              </a:rPr>
              <a:t>.</a:t>
            </a:r>
            <a:r>
              <a:rPr lang="zh-CN" altLang="en-US" sz="2000" dirty="0">
                <a:latin typeface="华文黑体"/>
                <a:ea typeface="华文黑体"/>
              </a:rPr>
              <a:t>基本容器对于有些商品而言非常重要</a:t>
            </a:r>
            <a:r>
              <a:rPr lang="en-US" altLang="zh-CN" sz="2000" dirty="0">
                <a:latin typeface="华文黑体"/>
                <a:ea typeface="华文黑体"/>
              </a:rPr>
              <a:t>,</a:t>
            </a:r>
            <a:r>
              <a:rPr lang="zh-CN" altLang="en-US" sz="2000" dirty="0">
                <a:latin typeface="华文黑体"/>
                <a:ea typeface="华文黑体"/>
              </a:rPr>
              <a:t>如香水、酒</a:t>
            </a:r>
            <a:r>
              <a:rPr lang="en-US" altLang="zh-CN" sz="2000" dirty="0">
                <a:latin typeface="华文黑体"/>
                <a:ea typeface="华文黑体"/>
              </a:rPr>
              <a:t>.</a:t>
            </a:r>
          </a:p>
          <a:p>
            <a:pPr marL="1524000"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第二层包装</a:t>
            </a:r>
            <a:r>
              <a:rPr lang="en-US" altLang="zh-CN" sz="2000" dirty="0">
                <a:latin typeface="华文黑体"/>
                <a:ea typeface="华文黑体"/>
              </a:rPr>
              <a:t>(</a:t>
            </a:r>
            <a:r>
              <a:rPr lang="zh-CN" altLang="en-US" sz="2000" dirty="0">
                <a:latin typeface="华文黑体"/>
                <a:ea typeface="华文黑体"/>
              </a:rPr>
              <a:t>使用时丢弃</a:t>
            </a:r>
            <a:r>
              <a:rPr lang="en-US" altLang="zh-CN" sz="2000" dirty="0">
                <a:latin typeface="华文黑体"/>
                <a:ea typeface="华文黑体"/>
              </a:rPr>
              <a:t>).</a:t>
            </a:r>
            <a:r>
              <a:rPr lang="zh-CN" altLang="en-US" sz="2000" dirty="0">
                <a:latin typeface="华文黑体"/>
                <a:ea typeface="华文黑体"/>
              </a:rPr>
              <a:t>第二层包装是随商品的销售而销售的</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者接触一个</a:t>
            </a:r>
            <a:r>
              <a:rPr lang="zh-CN" altLang="en-US" sz="2000" dirty="0">
                <a:latin typeface="华文黑体"/>
                <a:ea typeface="华文黑体"/>
              </a:rPr>
              <a:t>商品往往先涉及第二层包装</a:t>
            </a:r>
            <a:r>
              <a:rPr lang="en-US" altLang="zh-CN" sz="2000" dirty="0">
                <a:latin typeface="华文黑体"/>
                <a:ea typeface="华文黑体"/>
              </a:rPr>
              <a:t>.</a:t>
            </a:r>
          </a:p>
          <a:p>
            <a:pPr marL="1524000" indent="-4397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装运包装</a:t>
            </a:r>
            <a:r>
              <a:rPr lang="en-US" altLang="zh-CN" sz="2000" dirty="0">
                <a:latin typeface="华文黑体"/>
                <a:ea typeface="华文黑体"/>
              </a:rPr>
              <a:t>.</a:t>
            </a:r>
            <a:r>
              <a:rPr lang="zh-CN" altLang="en-US" sz="2000" dirty="0">
                <a:latin typeface="华文黑体"/>
                <a:ea typeface="华文黑体"/>
              </a:rPr>
              <a:t>主要考虑商品运输过程中的问题</a:t>
            </a:r>
            <a:r>
              <a:rPr lang="en-US" altLang="zh-CN" sz="2000" dirty="0">
                <a:latin typeface="华文黑体"/>
                <a:ea typeface="华文黑体"/>
              </a:rPr>
              <a:t>.</a:t>
            </a:r>
            <a:r>
              <a:rPr lang="zh-CN" altLang="en-US" sz="2000" dirty="0">
                <a:latin typeface="华文黑体"/>
                <a:ea typeface="华文黑体"/>
              </a:rPr>
              <a:t>装运包装设计得好</a:t>
            </a:r>
            <a:r>
              <a:rPr lang="en-US" altLang="zh-CN" sz="2000" dirty="0">
                <a:latin typeface="华文黑体"/>
                <a:ea typeface="华文黑体"/>
              </a:rPr>
              <a:t>,</a:t>
            </a:r>
            <a:r>
              <a:rPr lang="zh-CN" altLang="en-US" sz="2000" dirty="0">
                <a:latin typeface="华文黑体"/>
                <a:ea typeface="华文黑体"/>
              </a:rPr>
              <a:t>可以减</a:t>
            </a:r>
            <a:r>
              <a:rPr lang="zh-CN" altLang="en-US" sz="2000" dirty="0" smtClean="0">
                <a:latin typeface="华文黑体"/>
                <a:ea typeface="华文黑体"/>
              </a:rPr>
              <a:t>少商品所占的体积</a:t>
            </a:r>
            <a:r>
              <a:rPr lang="en-US" altLang="zh-CN" sz="2000" dirty="0">
                <a:latin typeface="华文黑体"/>
                <a:ea typeface="华文黑体"/>
              </a:rPr>
              <a:t>,</a:t>
            </a:r>
            <a:r>
              <a:rPr lang="zh-CN" altLang="en-US" sz="2000" dirty="0">
                <a:latin typeface="华文黑体"/>
                <a:ea typeface="华文黑体"/>
              </a:rPr>
              <a:t>而且可以防止商品破碎</a:t>
            </a:r>
            <a:r>
              <a:rPr lang="en-US" altLang="zh-CN" sz="2000" dirty="0">
                <a:latin typeface="华文黑体"/>
                <a:ea typeface="华文黑体"/>
              </a:rPr>
              <a:t>.</a:t>
            </a:r>
          </a:p>
          <a:p>
            <a:pPr marL="1524000" indent="-4397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标签</a:t>
            </a:r>
            <a:r>
              <a:rPr lang="en-US" altLang="zh-CN" sz="2000" dirty="0">
                <a:latin typeface="华文黑体"/>
                <a:ea typeface="华文黑体"/>
              </a:rPr>
              <a:t>.</a:t>
            </a:r>
            <a:r>
              <a:rPr lang="zh-CN" altLang="en-US" sz="2000" dirty="0">
                <a:latin typeface="华文黑体"/>
                <a:ea typeface="华文黑体"/>
              </a:rPr>
              <a:t>标签也是包装的一部分</a:t>
            </a:r>
            <a:r>
              <a:rPr lang="en-US" altLang="zh-CN" sz="2000" dirty="0">
                <a:latin typeface="华文黑体"/>
                <a:ea typeface="华文黑体"/>
              </a:rPr>
              <a:t>,</a:t>
            </a:r>
            <a:r>
              <a:rPr lang="zh-CN" altLang="en-US" sz="2000" dirty="0">
                <a:latin typeface="华文黑体"/>
                <a:ea typeface="华文黑体"/>
              </a:rPr>
              <a:t>指打印在包装上或随包装一起出现的信息</a:t>
            </a:r>
            <a:r>
              <a:rPr lang="en-US" altLang="zh-CN" sz="2000" dirty="0">
                <a:latin typeface="华文黑体"/>
                <a:ea typeface="华文黑体"/>
              </a:rPr>
              <a:t>.</a:t>
            </a:r>
          </a:p>
        </p:txBody>
      </p:sp>
    </p:spTree>
    <p:extLst>
      <p:ext uri="{BB962C8B-B14F-4D97-AF65-F5344CB8AC3E}">
        <p14:creationId xmlns:p14="http://schemas.microsoft.com/office/powerpoint/2010/main" val="79631094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8" y="578109"/>
            <a:ext cx="8212666" cy="3231654"/>
          </a:xfrm>
          <a:prstGeom prst="rect">
            <a:avLst/>
          </a:prstGeom>
          <a:noFill/>
        </p:spPr>
        <p:txBody>
          <a:bodyPr wrap="square" rtlCol="0">
            <a:spAutoFit/>
          </a:bodyPr>
          <a:lstStyle/>
          <a:p>
            <a:r>
              <a:rPr lang="zh-CN" altLang="en-US" sz="2400" dirty="0">
                <a:latin typeface="华文黑体"/>
                <a:ea typeface="华文黑体"/>
              </a:rPr>
              <a:t>三、包装策略</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包装决策</a:t>
            </a:r>
          </a:p>
          <a:p>
            <a:pPr marL="1439863" indent="-457200"/>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包装概念</a:t>
            </a:r>
            <a:r>
              <a:rPr lang="en-US" altLang="zh-CN" sz="2000" dirty="0">
                <a:latin typeface="华文黑体"/>
                <a:ea typeface="华文黑体"/>
              </a:rPr>
              <a:t>.</a:t>
            </a:r>
            <a:r>
              <a:rPr lang="zh-CN" altLang="en-US" sz="2000" dirty="0">
                <a:latin typeface="华文黑体"/>
                <a:ea typeface="华文黑体"/>
              </a:rPr>
              <a:t>包装概念是指什么是包装</a:t>
            </a:r>
            <a:r>
              <a:rPr lang="en-US" altLang="zh-CN" sz="2000" dirty="0">
                <a:latin typeface="华文黑体"/>
                <a:ea typeface="华文黑体"/>
              </a:rPr>
              <a:t>,</a:t>
            </a:r>
            <a:r>
              <a:rPr lang="zh-CN" altLang="en-US" sz="2000" dirty="0">
                <a:latin typeface="华文黑体"/>
                <a:ea typeface="华文黑体"/>
              </a:rPr>
              <a:t>或者包装应为产品做些什么</a:t>
            </a:r>
            <a:r>
              <a:rPr lang="en-US" altLang="zh-CN" sz="2000" dirty="0">
                <a:latin typeface="华文黑体"/>
                <a:ea typeface="华文黑体"/>
              </a:rPr>
              <a:t>.</a:t>
            </a:r>
            <a:r>
              <a:rPr lang="zh-CN" altLang="en-US" sz="2000" dirty="0" smtClean="0">
                <a:latin typeface="华文黑体"/>
                <a:ea typeface="华文黑体"/>
              </a:rPr>
              <a:t>包装的主要作用是提供产品保护</a:t>
            </a:r>
            <a:r>
              <a:rPr lang="en-US" altLang="zh-CN" sz="2000" dirty="0">
                <a:latin typeface="华文黑体"/>
                <a:ea typeface="华文黑体"/>
              </a:rPr>
              <a:t>,</a:t>
            </a:r>
            <a:r>
              <a:rPr lang="zh-CN" altLang="en-US" sz="2000" dirty="0">
                <a:latin typeface="华文黑体"/>
                <a:ea typeface="华文黑体"/>
              </a:rPr>
              <a:t>介绍一种新的使用方式</a:t>
            </a:r>
            <a:r>
              <a:rPr lang="en-US" altLang="zh-CN" sz="2000" dirty="0">
                <a:latin typeface="华文黑体"/>
                <a:ea typeface="华文黑体"/>
              </a:rPr>
              <a:t>,</a:t>
            </a:r>
            <a:r>
              <a:rPr lang="zh-CN" altLang="en-US" sz="2000" dirty="0">
                <a:latin typeface="华文黑体"/>
                <a:ea typeface="华文黑体"/>
              </a:rPr>
              <a:t>还有说明产品或企业的质量标准</a:t>
            </a:r>
            <a:r>
              <a:rPr lang="en-US" altLang="zh-CN" sz="2000" dirty="0">
                <a:latin typeface="华文黑体"/>
                <a:ea typeface="华文黑体"/>
              </a:rPr>
              <a:t>,</a:t>
            </a:r>
            <a:r>
              <a:rPr lang="zh-CN" altLang="en-US" sz="2000" dirty="0">
                <a:latin typeface="华文黑体"/>
                <a:ea typeface="华文黑体"/>
              </a:rPr>
              <a:t>或者其他</a:t>
            </a:r>
            <a:r>
              <a:rPr lang="en-US" altLang="zh-CN" sz="2000" dirty="0">
                <a:latin typeface="华文黑体"/>
                <a:ea typeface="华文黑体"/>
              </a:rPr>
              <a:t>.</a:t>
            </a:r>
          </a:p>
          <a:p>
            <a:pPr marL="1439863" indent="-457200"/>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包装具体要素</a:t>
            </a:r>
            <a:r>
              <a:rPr lang="en-US" altLang="zh-CN" sz="2000" dirty="0">
                <a:latin typeface="华文黑体"/>
                <a:ea typeface="华文黑体"/>
              </a:rPr>
              <a:t>.</a:t>
            </a:r>
            <a:r>
              <a:rPr lang="zh-CN" altLang="en-US" sz="2000" dirty="0">
                <a:latin typeface="华文黑体"/>
                <a:ea typeface="华文黑体"/>
              </a:rPr>
              <a:t>要做包装决策必须依据包装的一些具体要素</a:t>
            </a:r>
            <a:r>
              <a:rPr lang="en-US" altLang="zh-CN" sz="2000" dirty="0">
                <a:latin typeface="华文黑体"/>
                <a:ea typeface="华文黑体"/>
              </a:rPr>
              <a:t>,</a:t>
            </a:r>
            <a:r>
              <a:rPr lang="zh-CN" altLang="en-US" sz="2000" dirty="0">
                <a:latin typeface="华文黑体"/>
                <a:ea typeface="华文黑体"/>
              </a:rPr>
              <a:t>如大小、形状、材料</a:t>
            </a:r>
            <a:r>
              <a:rPr lang="zh-CN" altLang="en-US" sz="2000" dirty="0" smtClean="0">
                <a:latin typeface="华文黑体"/>
                <a:ea typeface="华文黑体"/>
              </a:rPr>
              <a:t>、颜色和品牌标记</a:t>
            </a:r>
            <a:r>
              <a:rPr lang="zh-CN" altLang="en-US" sz="2000" dirty="0">
                <a:latin typeface="华文黑体"/>
                <a:ea typeface="华文黑体"/>
              </a:rPr>
              <a:t>等</a:t>
            </a:r>
            <a:r>
              <a:rPr lang="en-US" altLang="zh-CN" sz="2000" dirty="0">
                <a:latin typeface="华文黑体"/>
                <a:ea typeface="华文黑体"/>
              </a:rPr>
              <a:t>.</a:t>
            </a:r>
            <a:r>
              <a:rPr lang="zh-CN" altLang="en-US" sz="2000" dirty="0">
                <a:latin typeface="华文黑体"/>
                <a:ea typeface="华文黑体"/>
              </a:rPr>
              <a:t>这些不同要素共同作用</a:t>
            </a:r>
            <a:r>
              <a:rPr lang="en-US" altLang="zh-CN" sz="2000" dirty="0">
                <a:latin typeface="华文黑体"/>
                <a:ea typeface="华文黑体"/>
              </a:rPr>
              <a:t>,</a:t>
            </a:r>
            <a:r>
              <a:rPr lang="zh-CN" altLang="en-US" sz="2000" dirty="0">
                <a:latin typeface="华文黑体"/>
                <a:ea typeface="华文黑体"/>
              </a:rPr>
              <a:t>支持了产品的定位及营销战略</a:t>
            </a:r>
            <a:r>
              <a:rPr lang="en-US" altLang="zh-CN" sz="2000" dirty="0">
                <a:latin typeface="华文黑体"/>
                <a:ea typeface="华文黑体"/>
              </a:rPr>
              <a:t>.</a:t>
            </a:r>
          </a:p>
          <a:p>
            <a:pPr marL="1439863" indent="-457200"/>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包装必须与产品广告、定价和销售保持一致</a:t>
            </a:r>
            <a:r>
              <a:rPr lang="en-US" altLang="zh-CN" sz="2000" dirty="0">
                <a:latin typeface="华文黑体"/>
                <a:ea typeface="华文黑体"/>
              </a:rPr>
              <a:t>.</a:t>
            </a:r>
          </a:p>
          <a:p>
            <a:pPr marL="1439863" indent="-457200"/>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包装与环保问题</a:t>
            </a:r>
            <a:r>
              <a:rPr lang="en-US" altLang="zh-CN" sz="2000" dirty="0">
                <a:latin typeface="华文黑体"/>
                <a:ea typeface="华文黑体"/>
              </a:rPr>
              <a:t>.</a:t>
            </a:r>
          </a:p>
        </p:txBody>
      </p:sp>
    </p:spTree>
    <p:extLst>
      <p:ext uri="{BB962C8B-B14F-4D97-AF65-F5344CB8AC3E}">
        <p14:creationId xmlns:p14="http://schemas.microsoft.com/office/powerpoint/2010/main" val="427398569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8" y="578109"/>
            <a:ext cx="8212666" cy="2923877"/>
          </a:xfrm>
          <a:prstGeom prst="rect">
            <a:avLst/>
          </a:prstGeom>
          <a:noFill/>
        </p:spPr>
        <p:txBody>
          <a:bodyPr wrap="square" rtlCol="0">
            <a:spAutoFit/>
          </a:bodyPr>
          <a:lstStyle/>
          <a:p>
            <a:r>
              <a:rPr lang="zh-CN" altLang="en-US" sz="2400" dirty="0">
                <a:latin typeface="华文黑体"/>
                <a:ea typeface="华文黑体"/>
              </a:rPr>
              <a:t>四、标签策略</a:t>
            </a:r>
          </a:p>
          <a:p>
            <a:pPr indent="541338"/>
            <a:r>
              <a:rPr lang="zh-CN" altLang="en-US" sz="2000" dirty="0">
                <a:latin typeface="华文黑体"/>
                <a:ea typeface="华文黑体"/>
              </a:rPr>
              <a:t>标签一般是附着在包装上的</a:t>
            </a:r>
            <a:r>
              <a:rPr lang="en-US" altLang="zh-CN" sz="2000" dirty="0">
                <a:latin typeface="华文黑体"/>
                <a:ea typeface="华文黑体"/>
              </a:rPr>
              <a:t>,</a:t>
            </a:r>
            <a:r>
              <a:rPr lang="zh-CN" altLang="en-US" sz="2000" dirty="0">
                <a:latin typeface="华文黑体"/>
                <a:ea typeface="华文黑体"/>
              </a:rPr>
              <a:t>可以是贴在产品上的简单签条</a:t>
            </a:r>
            <a:r>
              <a:rPr lang="en-US" altLang="zh-CN" sz="2000" dirty="0">
                <a:latin typeface="华文黑体"/>
                <a:ea typeface="华文黑体"/>
              </a:rPr>
              <a:t>,</a:t>
            </a:r>
            <a:r>
              <a:rPr lang="zh-CN" altLang="en-US" sz="2000" dirty="0">
                <a:latin typeface="华文黑体"/>
                <a:ea typeface="华文黑体"/>
              </a:rPr>
              <a:t>也可以是作为产品</a:t>
            </a:r>
            <a:r>
              <a:rPr lang="zh-CN" altLang="en-US" sz="2000" dirty="0" smtClean="0">
                <a:latin typeface="华文黑体"/>
                <a:ea typeface="华文黑体"/>
              </a:rPr>
              <a:t>一部分的复杂图</a:t>
            </a:r>
            <a:r>
              <a:rPr lang="zh-CN" altLang="en-US" sz="2000" dirty="0">
                <a:latin typeface="华文黑体"/>
                <a:ea typeface="华文黑体"/>
              </a:rPr>
              <a:t>案</a:t>
            </a:r>
            <a:r>
              <a:rPr lang="en-US" altLang="zh-CN" sz="2000" dirty="0">
                <a:latin typeface="华文黑体"/>
                <a:ea typeface="华文黑体"/>
              </a:rPr>
              <a:t>.</a:t>
            </a:r>
            <a:r>
              <a:rPr lang="zh-CN" altLang="en-US" sz="2000" dirty="0">
                <a:latin typeface="华文黑体"/>
                <a:ea typeface="华文黑体"/>
              </a:rPr>
              <a:t>标签的作用主要有以下几种</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用来识别产品或品牌</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为产品分等级</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标签可说明产品信息</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以有吸引力的图案来促进销售</a:t>
            </a:r>
            <a:r>
              <a:rPr lang="en-US" altLang="zh-CN" sz="2000" dirty="0">
                <a:latin typeface="华文黑体"/>
                <a:ea typeface="华文黑体"/>
              </a:rPr>
              <a:t>.</a:t>
            </a:r>
          </a:p>
          <a:p>
            <a:pPr indent="541338"/>
            <a:r>
              <a:rPr lang="zh-CN" altLang="en-US" sz="2000" dirty="0">
                <a:latin typeface="华文黑体"/>
                <a:ea typeface="华文黑体"/>
              </a:rPr>
              <a:t>标签的三大要素是单价</a:t>
            </a:r>
            <a:r>
              <a:rPr lang="en-US" altLang="zh-CN" sz="2000" dirty="0">
                <a:latin typeface="华文黑体"/>
                <a:ea typeface="华文黑体"/>
              </a:rPr>
              <a:t>(</a:t>
            </a:r>
            <a:r>
              <a:rPr lang="zh-CN" altLang="en-US" sz="2000" dirty="0">
                <a:latin typeface="华文黑体"/>
                <a:ea typeface="华文黑体"/>
              </a:rPr>
              <a:t>说明每标准单位的价格</a:t>
            </a:r>
            <a:r>
              <a:rPr lang="en-US" altLang="zh-CN" sz="2000" dirty="0">
                <a:latin typeface="华文黑体"/>
                <a:ea typeface="华文黑体"/>
              </a:rPr>
              <a:t>)</a:t>
            </a:r>
            <a:r>
              <a:rPr lang="zh-CN" altLang="en-US" sz="2000" dirty="0">
                <a:latin typeface="华文黑体"/>
                <a:ea typeface="华文黑体"/>
              </a:rPr>
              <a:t>、保质期</a:t>
            </a:r>
            <a:r>
              <a:rPr lang="en-US" altLang="zh-CN" sz="2000" dirty="0">
                <a:latin typeface="华文黑体"/>
                <a:ea typeface="华文黑体"/>
              </a:rPr>
              <a:t>(</a:t>
            </a:r>
            <a:r>
              <a:rPr lang="zh-CN" altLang="en-US" sz="2000" dirty="0">
                <a:latin typeface="华文黑体"/>
                <a:ea typeface="华文黑体"/>
              </a:rPr>
              <a:t>说明产品在货架上的寿命</a:t>
            </a:r>
            <a:r>
              <a:rPr lang="en-US" altLang="zh-CN" sz="2000" dirty="0" smtClean="0">
                <a:latin typeface="华文黑体"/>
                <a:ea typeface="华文黑体"/>
              </a:rPr>
              <a:t>)</a:t>
            </a:r>
            <a:r>
              <a:rPr lang="zh-CN" altLang="en-US" sz="2000" dirty="0" smtClean="0">
                <a:latin typeface="华文黑体"/>
                <a:ea typeface="华文黑体"/>
              </a:rPr>
              <a:t>以及营养标签</a:t>
            </a:r>
            <a:r>
              <a:rPr lang="en-US" altLang="zh-CN" sz="2000" dirty="0">
                <a:latin typeface="华文黑体"/>
                <a:ea typeface="华文黑体"/>
              </a:rPr>
              <a:t>(</a:t>
            </a:r>
            <a:r>
              <a:rPr lang="zh-CN" altLang="en-US" sz="2000" dirty="0">
                <a:latin typeface="华文黑体"/>
                <a:ea typeface="华文黑体"/>
              </a:rPr>
              <a:t>说明产品的营养价值</a:t>
            </a:r>
            <a:r>
              <a:rPr lang="en-US" altLang="zh-CN" sz="2000" dirty="0">
                <a:latin typeface="华文黑体"/>
                <a:ea typeface="华文黑体"/>
              </a:rPr>
              <a:t>).</a:t>
            </a:r>
          </a:p>
        </p:txBody>
      </p:sp>
    </p:spTree>
    <p:extLst>
      <p:ext uri="{BB962C8B-B14F-4D97-AF65-F5344CB8AC3E}">
        <p14:creationId xmlns:p14="http://schemas.microsoft.com/office/powerpoint/2010/main" val="3688488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个别产品决策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79710"/>
            <a:ext cx="8449732" cy="4339650"/>
          </a:xfrm>
          <a:prstGeom prst="rect">
            <a:avLst/>
          </a:prstGeom>
          <a:noFill/>
        </p:spPr>
        <p:txBody>
          <a:bodyPr wrap="square" rtlCol="0">
            <a:spAutoFit/>
          </a:bodyPr>
          <a:lstStyle/>
          <a:p>
            <a:r>
              <a:rPr lang="zh-CN" altLang="en-US" sz="2400" dirty="0">
                <a:latin typeface="华文黑体"/>
                <a:ea typeface="华文黑体"/>
              </a:rPr>
              <a:t>五、服务策略</a:t>
            </a:r>
          </a:p>
          <a:p>
            <a:pPr indent="541338"/>
            <a:r>
              <a:rPr lang="zh-CN" altLang="en-US" sz="1800" dirty="0">
                <a:latin typeface="华文黑体"/>
                <a:ea typeface="华文黑体"/>
              </a:rPr>
              <a:t>顾客服务是产品服务的另一大要素</a:t>
            </a:r>
            <a:r>
              <a:rPr lang="en-US" altLang="zh-CN" sz="1800" dirty="0">
                <a:latin typeface="华文黑体"/>
                <a:ea typeface="华文黑体"/>
              </a:rPr>
              <a:t>.</a:t>
            </a:r>
            <a:r>
              <a:rPr lang="zh-CN" altLang="en-US" sz="1800" dirty="0">
                <a:latin typeface="华文黑体"/>
                <a:ea typeface="华文黑体"/>
              </a:rPr>
              <a:t>企业对市场的供给通常还包括一些服务</a:t>
            </a:r>
            <a:r>
              <a:rPr lang="en-US" altLang="zh-CN" sz="1800" dirty="0">
                <a:latin typeface="华文黑体"/>
                <a:ea typeface="华文黑体"/>
              </a:rPr>
              <a:t>,</a:t>
            </a:r>
            <a:r>
              <a:rPr lang="zh-CN" altLang="en-US" sz="1800" dirty="0" smtClean="0">
                <a:latin typeface="华文黑体"/>
                <a:ea typeface="华文黑体"/>
              </a:rPr>
              <a:t>这些服务可以</a:t>
            </a:r>
            <a:r>
              <a:rPr lang="zh-CN" altLang="en-US" sz="1800" dirty="0">
                <a:latin typeface="华文黑体"/>
                <a:ea typeface="华文黑体"/>
              </a:rPr>
              <a:t>是全部供给的较小部分</a:t>
            </a:r>
            <a:r>
              <a:rPr lang="en-US" altLang="zh-CN" sz="1800" dirty="0">
                <a:latin typeface="华文黑体"/>
                <a:ea typeface="华文黑体"/>
              </a:rPr>
              <a:t>,</a:t>
            </a:r>
            <a:r>
              <a:rPr lang="zh-CN" altLang="en-US" sz="1800" dirty="0">
                <a:latin typeface="华文黑体"/>
                <a:ea typeface="华文黑体"/>
              </a:rPr>
              <a:t>也可以是较大部分</a:t>
            </a:r>
            <a:r>
              <a:rPr lang="en-US" altLang="zh-CN" sz="1800" dirty="0">
                <a:latin typeface="华文黑体"/>
                <a:ea typeface="华文黑体"/>
              </a:rPr>
              <a:t>.</a:t>
            </a:r>
            <a:r>
              <a:rPr lang="zh-CN" altLang="en-US" sz="1800" dirty="0">
                <a:latin typeface="华文黑体"/>
                <a:ea typeface="华文黑体"/>
              </a:rPr>
              <a:t>在这里</a:t>
            </a:r>
            <a:r>
              <a:rPr lang="en-US" altLang="zh-CN" sz="1800" dirty="0">
                <a:latin typeface="华文黑体"/>
                <a:ea typeface="华文黑体"/>
              </a:rPr>
              <a:t>,</a:t>
            </a:r>
            <a:r>
              <a:rPr lang="zh-CN" altLang="en-US" sz="1800" dirty="0">
                <a:latin typeface="华文黑体"/>
                <a:ea typeface="华文黑体"/>
              </a:rPr>
              <a:t>我们只讨论扶持产品的服务</a:t>
            </a:r>
            <a:r>
              <a:rPr lang="en-US" altLang="zh-CN" sz="1800" dirty="0" smtClean="0">
                <a:latin typeface="华文黑体"/>
                <a:ea typeface="华文黑体"/>
              </a:rPr>
              <a:t>,</a:t>
            </a:r>
            <a:r>
              <a:rPr lang="zh-CN" altLang="en-US" sz="1800" dirty="0" smtClean="0">
                <a:latin typeface="华文黑体"/>
                <a:ea typeface="华文黑体"/>
              </a:rPr>
              <a:t>即用以扩大实际产品</a:t>
            </a:r>
            <a:r>
              <a:rPr lang="zh-CN" altLang="en-US" sz="1800" dirty="0">
                <a:latin typeface="华文黑体"/>
                <a:ea typeface="华文黑体"/>
              </a:rPr>
              <a:t>外延的服务</a:t>
            </a:r>
            <a:r>
              <a:rPr lang="en-US" altLang="zh-CN" sz="1800" dirty="0">
                <a:latin typeface="华文黑体"/>
                <a:ea typeface="华文黑体"/>
              </a:rPr>
              <a:t>.</a:t>
            </a:r>
            <a:r>
              <a:rPr lang="zh-CN" altLang="en-US" sz="1800" dirty="0">
                <a:latin typeface="华文黑体"/>
                <a:ea typeface="华文黑体"/>
              </a:rPr>
              <a:t>越来越多的企业正在运用扶持产品的服务策略</a:t>
            </a:r>
            <a:r>
              <a:rPr lang="en-US" altLang="zh-CN" sz="1800" dirty="0">
                <a:latin typeface="华文黑体"/>
                <a:ea typeface="华文黑体"/>
              </a:rPr>
              <a:t>,</a:t>
            </a:r>
            <a:r>
              <a:rPr lang="zh-CN" altLang="en-US" sz="1800" dirty="0" smtClean="0">
                <a:latin typeface="华文黑体"/>
                <a:ea typeface="华文黑体"/>
              </a:rPr>
              <a:t>把它当作取得竞争优势</a:t>
            </a:r>
            <a:r>
              <a:rPr lang="zh-CN" altLang="en-US" sz="1800" dirty="0">
                <a:latin typeface="华文黑体"/>
                <a:ea typeface="华文黑体"/>
              </a:rPr>
              <a:t>的主要手段</a:t>
            </a:r>
            <a:r>
              <a:rPr lang="en-US" altLang="zh-CN" sz="1800" dirty="0">
                <a:latin typeface="华文黑体"/>
                <a:ea typeface="华文黑体"/>
              </a:rPr>
              <a:t>.</a:t>
            </a:r>
          </a:p>
          <a:p>
            <a:pPr indent="541338"/>
            <a:r>
              <a:rPr lang="zh-CN" altLang="en-US" sz="1800" dirty="0">
                <a:latin typeface="华文黑体"/>
                <a:ea typeface="华文黑体"/>
              </a:rPr>
              <a:t>企业设计的产品和扶持性服务应该能够满足目标市场的需要</a:t>
            </a:r>
            <a:r>
              <a:rPr lang="en-US" altLang="zh-CN" sz="1800" dirty="0">
                <a:latin typeface="华文黑体"/>
                <a:ea typeface="华文黑体"/>
              </a:rPr>
              <a:t>,</a:t>
            </a:r>
            <a:r>
              <a:rPr lang="zh-CN" altLang="en-US" sz="1800" dirty="0">
                <a:latin typeface="华文黑体"/>
                <a:ea typeface="华文黑体"/>
              </a:rPr>
              <a:t>并获得盈利</a:t>
            </a:r>
            <a:r>
              <a:rPr lang="en-US" altLang="zh-CN" sz="1800" dirty="0">
                <a:latin typeface="华文黑体"/>
                <a:ea typeface="华文黑体"/>
              </a:rPr>
              <a:t>,</a:t>
            </a:r>
            <a:r>
              <a:rPr lang="zh-CN" altLang="en-US" sz="1800" dirty="0" smtClean="0">
                <a:latin typeface="华文黑体"/>
                <a:ea typeface="华文黑体"/>
              </a:rPr>
              <a:t>在决定顾客服务需要以及</a:t>
            </a:r>
            <a:r>
              <a:rPr lang="zh-CN" altLang="en-US" sz="1800" dirty="0">
                <a:latin typeface="华文黑体"/>
                <a:ea typeface="华文黑体"/>
              </a:rPr>
              <a:t>不同服务的顾客价值时</a:t>
            </a:r>
            <a:r>
              <a:rPr lang="en-US" altLang="zh-CN" sz="1800" dirty="0">
                <a:latin typeface="华文黑体"/>
                <a:ea typeface="华文黑体"/>
              </a:rPr>
              <a:t>,</a:t>
            </a:r>
            <a:r>
              <a:rPr lang="zh-CN" altLang="en-US" sz="1800" dirty="0">
                <a:latin typeface="华文黑体"/>
                <a:ea typeface="华文黑体"/>
              </a:rPr>
              <a:t>并不能简单地查询电话或意见卡里的顾客投诉</a:t>
            </a:r>
            <a:r>
              <a:rPr lang="en-US" altLang="zh-CN" sz="1800" dirty="0">
                <a:latin typeface="华文黑体"/>
                <a:ea typeface="华文黑体"/>
              </a:rPr>
              <a:t>.</a:t>
            </a:r>
            <a:r>
              <a:rPr lang="zh-CN" altLang="en-US" sz="1800" dirty="0" smtClean="0">
                <a:latin typeface="华文黑体"/>
                <a:ea typeface="华文黑体"/>
              </a:rPr>
              <a:t>企业应该定期调查顾客</a:t>
            </a:r>
            <a:r>
              <a:rPr lang="en-US" altLang="zh-CN" sz="1800" dirty="0">
                <a:latin typeface="华文黑体"/>
                <a:ea typeface="华文黑体"/>
              </a:rPr>
              <a:t>,</a:t>
            </a:r>
            <a:r>
              <a:rPr lang="zh-CN" altLang="en-US" sz="1800" dirty="0">
                <a:latin typeface="华文黑体"/>
                <a:ea typeface="华文黑体"/>
              </a:rPr>
              <a:t>以便估计现有服务的价值和研究新的服务策略</a:t>
            </a:r>
            <a:r>
              <a:rPr lang="en-US" altLang="zh-CN" sz="1800" dirty="0">
                <a:latin typeface="华文黑体"/>
                <a:ea typeface="华文黑体"/>
              </a:rPr>
              <a:t>.</a:t>
            </a:r>
          </a:p>
          <a:p>
            <a:pPr indent="541338"/>
            <a:r>
              <a:rPr lang="zh-CN" altLang="en-US" sz="1800" dirty="0">
                <a:latin typeface="华文黑体"/>
                <a:ea typeface="华文黑体"/>
              </a:rPr>
              <a:t>一旦企业已估算出各类扶持性服务对顾客的价值</a:t>
            </a:r>
            <a:r>
              <a:rPr lang="en-US" altLang="zh-CN" sz="1800" dirty="0">
                <a:latin typeface="华文黑体"/>
                <a:ea typeface="华文黑体"/>
              </a:rPr>
              <a:t>,</a:t>
            </a:r>
            <a:r>
              <a:rPr lang="zh-CN" altLang="en-US" sz="1800" dirty="0">
                <a:latin typeface="华文黑体"/>
                <a:ea typeface="华文黑体"/>
              </a:rPr>
              <a:t>它就必须同时估算提供这些服务</a:t>
            </a:r>
            <a:r>
              <a:rPr lang="zh-CN" altLang="en-US" sz="1800" dirty="0" smtClean="0">
                <a:latin typeface="华文黑体"/>
                <a:ea typeface="华文黑体"/>
              </a:rPr>
              <a:t>的成本</a:t>
            </a:r>
            <a:r>
              <a:rPr lang="zh-CN" altLang="en-US" sz="1800" dirty="0">
                <a:latin typeface="华文黑体"/>
                <a:ea typeface="华文黑体"/>
              </a:rPr>
              <a:t>是多少</a:t>
            </a:r>
            <a:r>
              <a:rPr lang="en-US" altLang="zh-CN" sz="1800" dirty="0">
                <a:latin typeface="华文黑体"/>
                <a:ea typeface="华文黑体"/>
              </a:rPr>
              <a:t>.</a:t>
            </a:r>
            <a:r>
              <a:rPr lang="zh-CN" altLang="en-US" sz="1800" dirty="0">
                <a:latin typeface="华文黑体"/>
                <a:ea typeface="华文黑体"/>
              </a:rPr>
              <a:t>然后</a:t>
            </a:r>
            <a:r>
              <a:rPr lang="en-US" altLang="zh-CN" sz="1800" dirty="0">
                <a:latin typeface="华文黑体"/>
                <a:ea typeface="华文黑体"/>
              </a:rPr>
              <a:t>,</a:t>
            </a:r>
            <a:r>
              <a:rPr lang="zh-CN" altLang="en-US" sz="1800" dirty="0">
                <a:latin typeface="华文黑体"/>
                <a:ea typeface="华文黑体"/>
              </a:rPr>
              <a:t>企业才能采取既能取悦于顾客又能为公司创造利润的服务行动</a:t>
            </a:r>
            <a:r>
              <a:rPr lang="en-US" altLang="zh-CN" sz="1800" dirty="0">
                <a:latin typeface="华文黑体"/>
                <a:ea typeface="华文黑体"/>
              </a:rPr>
              <a:t>.</a:t>
            </a:r>
          </a:p>
          <a:p>
            <a:pPr indent="541338"/>
            <a:r>
              <a:rPr lang="zh-CN" altLang="en-US" sz="1800" dirty="0">
                <a:latin typeface="华文黑体"/>
                <a:ea typeface="华文黑体"/>
              </a:rPr>
              <a:t>许多企业由于认识到了顾客服务作为市场营销工具的重要性</a:t>
            </a:r>
            <a:r>
              <a:rPr lang="en-US" altLang="zh-CN" sz="1800" dirty="0">
                <a:latin typeface="华文黑体"/>
                <a:ea typeface="华文黑体"/>
              </a:rPr>
              <a:t>,</a:t>
            </a:r>
            <a:r>
              <a:rPr lang="zh-CN" altLang="en-US" sz="1800" dirty="0">
                <a:latin typeface="华文黑体"/>
                <a:ea typeface="华文黑体"/>
              </a:rPr>
              <a:t>因此纷纷建立了强</a:t>
            </a:r>
            <a:r>
              <a:rPr lang="zh-CN" altLang="en-US" sz="1800" dirty="0" smtClean="0">
                <a:latin typeface="华文黑体"/>
                <a:ea typeface="华文黑体"/>
              </a:rPr>
              <a:t>大的顾客服务管理系统</a:t>
            </a:r>
            <a:r>
              <a:rPr lang="en-US" altLang="zh-CN" sz="1800" dirty="0">
                <a:latin typeface="华文黑体"/>
                <a:ea typeface="华文黑体"/>
              </a:rPr>
              <a:t>,</a:t>
            </a:r>
            <a:r>
              <a:rPr lang="zh-CN" altLang="en-US" sz="1800" dirty="0">
                <a:latin typeface="华文黑体"/>
                <a:ea typeface="华文黑体"/>
              </a:rPr>
              <a:t>以便处理投诉和调整信用服务、技术服务和消费者服务</a:t>
            </a:r>
            <a:r>
              <a:rPr lang="en-US" altLang="zh-CN" sz="1800" dirty="0">
                <a:latin typeface="华文黑体"/>
                <a:ea typeface="华文黑体"/>
              </a:rPr>
              <a:t>.</a:t>
            </a:r>
            <a:r>
              <a:rPr lang="zh-CN" altLang="en-US" sz="1800" dirty="0">
                <a:latin typeface="华文黑体"/>
                <a:ea typeface="华文黑体"/>
              </a:rPr>
              <a:t>一个活跃</a:t>
            </a:r>
            <a:r>
              <a:rPr lang="zh-CN" altLang="en-US" sz="1800" dirty="0" smtClean="0">
                <a:latin typeface="华文黑体"/>
                <a:ea typeface="华文黑体"/>
              </a:rPr>
              <a:t>的顾客服务管理系统应该协调企业</a:t>
            </a:r>
            <a:r>
              <a:rPr lang="zh-CN" altLang="en-US" sz="1800" dirty="0">
                <a:latin typeface="华文黑体"/>
                <a:ea typeface="华文黑体"/>
              </a:rPr>
              <a:t>的各类服务</a:t>
            </a:r>
            <a:r>
              <a:rPr lang="en-US" altLang="zh-CN" sz="1800" dirty="0">
                <a:latin typeface="华文黑体"/>
                <a:ea typeface="华文黑体"/>
              </a:rPr>
              <a:t>,</a:t>
            </a:r>
            <a:r>
              <a:rPr lang="zh-CN" altLang="en-US" sz="1800" dirty="0">
                <a:latin typeface="华文黑体"/>
                <a:ea typeface="华文黑体"/>
              </a:rPr>
              <a:t>提高消费者对产品的满意度和忠诚度</a:t>
            </a:r>
            <a:r>
              <a:rPr lang="en-US" altLang="zh-CN" sz="1800" dirty="0">
                <a:latin typeface="华文黑体"/>
                <a:ea typeface="华文黑体"/>
              </a:rPr>
              <a:t>,</a:t>
            </a:r>
            <a:r>
              <a:rPr lang="zh-CN" altLang="en-US" sz="1800" dirty="0" smtClean="0">
                <a:latin typeface="华文黑体"/>
                <a:ea typeface="华文黑体"/>
              </a:rPr>
              <a:t>并帮助企业有别于</a:t>
            </a:r>
            <a:r>
              <a:rPr lang="zh-CN" altLang="en-US" sz="1800" dirty="0">
                <a:latin typeface="华文黑体"/>
                <a:ea typeface="华文黑体"/>
              </a:rPr>
              <a:t>其他竞争对手</a:t>
            </a:r>
            <a:r>
              <a:rPr lang="en-US" altLang="zh-CN" sz="1800" dirty="0">
                <a:latin typeface="华文黑体"/>
                <a:ea typeface="华文黑体"/>
              </a:rPr>
              <a:t>.</a:t>
            </a:r>
          </a:p>
        </p:txBody>
      </p:sp>
    </p:spTree>
    <p:extLst>
      <p:ext uri="{BB962C8B-B14F-4D97-AF65-F5344CB8AC3E}">
        <p14:creationId xmlns:p14="http://schemas.microsoft.com/office/powerpoint/2010/main" val="37771997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93576" y="1986009"/>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19461083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50" y="1986009"/>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产品系列决策</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第四节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85372988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产品系列决策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79710"/>
            <a:ext cx="8449732" cy="1938992"/>
          </a:xfrm>
          <a:prstGeom prst="rect">
            <a:avLst/>
          </a:prstGeom>
          <a:noFill/>
        </p:spPr>
        <p:txBody>
          <a:bodyPr wrap="square" rtlCol="0">
            <a:spAutoFit/>
          </a:bodyPr>
          <a:lstStyle/>
          <a:p>
            <a:r>
              <a:rPr lang="zh-CN" altLang="en-US" sz="2400" dirty="0">
                <a:latin typeface="华文黑体"/>
                <a:ea typeface="华文黑体"/>
              </a:rPr>
              <a:t>一、产品项目与产品系列</a:t>
            </a:r>
            <a:r>
              <a:rPr lang="en-US" altLang="zh-CN" sz="2400" dirty="0">
                <a:latin typeface="华文黑体"/>
                <a:ea typeface="华文黑体"/>
              </a:rPr>
              <a:t>(</a:t>
            </a:r>
            <a:r>
              <a:rPr lang="zh-CN" altLang="en-US" sz="2400" dirty="0">
                <a:latin typeface="华文黑体"/>
                <a:ea typeface="华文黑体"/>
              </a:rPr>
              <a:t>产品线</a:t>
            </a:r>
            <a:r>
              <a:rPr lang="en-US" altLang="zh-CN" sz="2400" dirty="0">
                <a:latin typeface="华文黑体"/>
                <a:ea typeface="华文黑体"/>
              </a:rPr>
              <a:t>)</a:t>
            </a:r>
          </a:p>
          <a:p>
            <a:pPr indent="627063"/>
            <a:r>
              <a:rPr lang="zh-CN" altLang="en-US" sz="2400" dirty="0">
                <a:latin typeface="华文黑体"/>
                <a:ea typeface="华文黑体"/>
              </a:rPr>
              <a:t>产品系列对称产品线</a:t>
            </a:r>
            <a:r>
              <a:rPr lang="en-US" altLang="zh-CN" sz="2400" dirty="0">
                <a:latin typeface="华文黑体"/>
                <a:ea typeface="华文黑体"/>
              </a:rPr>
              <a:t>,</a:t>
            </a:r>
            <a:r>
              <a:rPr lang="zh-CN" altLang="en-US" sz="2400" dirty="0">
                <a:latin typeface="华文黑体"/>
                <a:ea typeface="华文黑体"/>
              </a:rPr>
              <a:t>是指密切相关的一组产品</a:t>
            </a:r>
            <a:r>
              <a:rPr lang="en-US" altLang="zh-CN" sz="2400" dirty="0">
                <a:latin typeface="华文黑体"/>
                <a:ea typeface="华文黑体"/>
              </a:rPr>
              <a:t>,</a:t>
            </a:r>
            <a:r>
              <a:rPr lang="zh-CN" altLang="en-US" sz="2400" dirty="0">
                <a:latin typeface="华文黑体"/>
                <a:ea typeface="华文黑体"/>
              </a:rPr>
              <a:t>因为它们以类似的方式发挥作用</a:t>
            </a:r>
            <a:r>
              <a:rPr lang="en-US" altLang="zh-CN" sz="2400" dirty="0">
                <a:latin typeface="华文黑体"/>
                <a:ea typeface="华文黑体"/>
              </a:rPr>
              <a:t>,</a:t>
            </a:r>
            <a:r>
              <a:rPr lang="zh-CN" altLang="en-US" sz="2400" dirty="0" smtClean="0">
                <a:latin typeface="华文黑体"/>
                <a:ea typeface="华文黑体"/>
              </a:rPr>
              <a:t>售给同类顾客</a:t>
            </a:r>
            <a:r>
              <a:rPr lang="en-US" altLang="zh-CN" sz="2400" dirty="0">
                <a:latin typeface="华文黑体"/>
                <a:ea typeface="华文黑体"/>
              </a:rPr>
              <a:t>,</a:t>
            </a:r>
            <a:r>
              <a:rPr lang="zh-CN" altLang="en-US" sz="2400" dirty="0">
                <a:latin typeface="华文黑体"/>
                <a:ea typeface="华文黑体"/>
              </a:rPr>
              <a:t>通过统一的渠道销售出去</a:t>
            </a:r>
            <a:r>
              <a:rPr lang="en-US" altLang="zh-CN" sz="2400" dirty="0">
                <a:latin typeface="华文黑体"/>
                <a:ea typeface="华文黑体"/>
              </a:rPr>
              <a:t>,</a:t>
            </a:r>
            <a:r>
              <a:rPr lang="zh-CN" altLang="en-US" sz="2400" dirty="0">
                <a:latin typeface="华文黑体"/>
                <a:ea typeface="华文黑体"/>
              </a:rPr>
              <a:t>或者售价在一定的幅度内变动</a:t>
            </a:r>
            <a:r>
              <a:rPr lang="en-US" altLang="zh-CN" sz="2400" dirty="0">
                <a:latin typeface="华文黑体"/>
                <a:ea typeface="华文黑体"/>
              </a:rPr>
              <a:t>.</a:t>
            </a:r>
            <a:r>
              <a:rPr lang="zh-CN" altLang="en-US" sz="2400" dirty="0">
                <a:latin typeface="华文黑体"/>
                <a:ea typeface="华文黑体"/>
              </a:rPr>
              <a:t>产品项</a:t>
            </a:r>
            <a:r>
              <a:rPr lang="zh-CN" altLang="en-US" sz="2400" dirty="0" smtClean="0">
                <a:latin typeface="华文黑体"/>
                <a:ea typeface="华文黑体"/>
              </a:rPr>
              <a:t>目是指一个产品</a:t>
            </a:r>
            <a:r>
              <a:rPr lang="zh-CN" altLang="en-US" sz="2400" dirty="0">
                <a:latin typeface="华文黑体"/>
                <a:ea typeface="华文黑体"/>
              </a:rPr>
              <a:t>系列内的单项产品</a:t>
            </a:r>
            <a:r>
              <a:rPr lang="en-US" altLang="zh-CN" sz="2400" dirty="0">
                <a:latin typeface="华文黑体"/>
                <a:ea typeface="华文黑体"/>
              </a:rPr>
              <a:t>.</a:t>
            </a:r>
            <a:endParaRPr lang="en-US" altLang="zh-CN" sz="1800" dirty="0">
              <a:latin typeface="华文黑体"/>
              <a:ea typeface="华文黑体"/>
            </a:endParaRPr>
          </a:p>
        </p:txBody>
      </p:sp>
    </p:spTree>
    <p:extLst>
      <p:ext uri="{BB962C8B-B14F-4D97-AF65-F5344CB8AC3E}">
        <p14:creationId xmlns:p14="http://schemas.microsoft.com/office/powerpoint/2010/main" val="376417551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产品系列决策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4" y="679710"/>
            <a:ext cx="8449732" cy="461665"/>
          </a:xfrm>
          <a:prstGeom prst="rect">
            <a:avLst/>
          </a:prstGeom>
          <a:noFill/>
        </p:spPr>
        <p:txBody>
          <a:bodyPr wrap="square" rtlCol="0">
            <a:spAutoFit/>
          </a:bodyPr>
          <a:lstStyle/>
          <a:p>
            <a:r>
              <a:rPr lang="zh-CN" altLang="en-US" sz="2400" dirty="0">
                <a:latin typeface="华文黑体"/>
                <a:ea typeface="华文黑体"/>
              </a:rPr>
              <a:t>二、产品决策的</a:t>
            </a:r>
            <a:r>
              <a:rPr lang="zh-CN" altLang="en-US" sz="2400" dirty="0" smtClean="0">
                <a:latin typeface="华文黑体"/>
                <a:ea typeface="华文黑体"/>
              </a:rPr>
              <a:t>基本框架</a:t>
            </a:r>
            <a:endParaRPr lang="en-US" altLang="zh-CN" sz="2400" dirty="0" smtClean="0">
              <a:latin typeface="华文黑体"/>
              <a:ea typeface="华文黑体"/>
            </a:endParaRPr>
          </a:p>
        </p:txBody>
      </p:sp>
      <p:pic>
        <p:nvPicPr>
          <p:cNvPr id="2" name="图片 1"/>
          <p:cNvPicPr>
            <a:picLocks noChangeAspect="1"/>
          </p:cNvPicPr>
          <p:nvPr/>
        </p:nvPicPr>
        <p:blipFill>
          <a:blip r:embed="rId4"/>
          <a:stretch>
            <a:fillRect/>
          </a:stretch>
        </p:blipFill>
        <p:spPr>
          <a:xfrm>
            <a:off x="1401234" y="1168399"/>
            <a:ext cx="5868643" cy="3987800"/>
          </a:xfrm>
          <a:prstGeom prst="rect">
            <a:avLst/>
          </a:prstGeom>
        </p:spPr>
      </p:pic>
      <p:sp>
        <p:nvSpPr>
          <p:cNvPr id="6" name="文本框 5"/>
          <p:cNvSpPr txBox="1"/>
          <p:nvPr/>
        </p:nvSpPr>
        <p:spPr>
          <a:xfrm>
            <a:off x="8154313" y="2150534"/>
            <a:ext cx="430887" cy="1913466"/>
          </a:xfrm>
          <a:prstGeom prst="rect">
            <a:avLst/>
          </a:prstGeom>
          <a:noFill/>
        </p:spPr>
        <p:txBody>
          <a:bodyPr vert="eaVert" wrap="square" rtlCol="0">
            <a:spAutoFit/>
          </a:bodyPr>
          <a:lstStyle/>
          <a:p>
            <a:r>
              <a:rPr lang="zh-CN" altLang="en-US" sz="1600" dirty="0" smtClean="0">
                <a:solidFill>
                  <a:srgbClr val="FF0000"/>
                </a:solidFill>
              </a:rPr>
              <a:t>产品决策阶层如图</a:t>
            </a:r>
            <a:endParaRPr kumimoji="1" lang="zh-CN" altLang="en-US" sz="1600" dirty="0">
              <a:solidFill>
                <a:srgbClr val="FF0000"/>
              </a:solidFill>
            </a:endParaRPr>
          </a:p>
        </p:txBody>
      </p:sp>
    </p:spTree>
    <p:extLst>
      <p:ext uri="{BB962C8B-B14F-4D97-AF65-F5344CB8AC3E}">
        <p14:creationId xmlns:p14="http://schemas.microsoft.com/office/powerpoint/2010/main" val="116396630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749471"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产品系列决策</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04800" y="696644"/>
            <a:ext cx="8720666" cy="3847207"/>
          </a:xfrm>
          <a:prstGeom prst="rect">
            <a:avLst/>
          </a:prstGeom>
          <a:noFill/>
        </p:spPr>
        <p:txBody>
          <a:bodyPr wrap="square" rtlCol="0">
            <a:spAutoFit/>
          </a:bodyPr>
          <a:lstStyle/>
          <a:p>
            <a:r>
              <a:rPr lang="zh-CN" altLang="en-US" sz="2400" dirty="0">
                <a:latin typeface="华文黑体"/>
                <a:ea typeface="华文黑体"/>
              </a:rPr>
              <a:t>二、产品决策的</a:t>
            </a:r>
            <a:r>
              <a:rPr lang="zh-CN" altLang="en-US" sz="2400" dirty="0" smtClean="0">
                <a:latin typeface="华文黑体"/>
                <a:ea typeface="华文黑体"/>
              </a:rPr>
              <a:t>基本框架</a:t>
            </a:r>
            <a:endParaRPr lang="en-US" altLang="zh-CN" sz="2400" dirty="0">
              <a:latin typeface="华文黑体"/>
              <a:ea typeface="华文黑体"/>
            </a:endParaRPr>
          </a:p>
          <a:p>
            <a:pPr indent="541338"/>
            <a:r>
              <a:rPr lang="zh-CN" altLang="en-US" sz="2000" dirty="0">
                <a:latin typeface="华文黑体"/>
                <a:ea typeface="华文黑体"/>
              </a:rPr>
              <a:t>产品决策涉及三个方面</a:t>
            </a:r>
            <a:r>
              <a:rPr lang="en-US" altLang="zh-CN" sz="2000" dirty="0">
                <a:latin typeface="华文黑体"/>
                <a:ea typeface="华文黑体"/>
              </a:rPr>
              <a:t>:</a:t>
            </a:r>
            <a:r>
              <a:rPr lang="zh-CN" altLang="en-US" sz="2000" dirty="0">
                <a:latin typeface="华文黑体"/>
                <a:ea typeface="华文黑体"/>
              </a:rPr>
              <a:t>产品组合决策、产品系列决策和产品项目决策</a:t>
            </a:r>
            <a:r>
              <a:rPr lang="en-US" altLang="zh-CN" sz="2000" dirty="0">
                <a:latin typeface="华文黑体"/>
                <a:ea typeface="华文黑体"/>
              </a:rPr>
              <a:t>.</a:t>
            </a:r>
            <a:r>
              <a:rPr lang="zh-CN" altLang="en-US" sz="2000" dirty="0" smtClean="0">
                <a:latin typeface="华文黑体"/>
                <a:ea typeface="华文黑体"/>
              </a:rPr>
              <a:t>产品组合决策涉及四个</a:t>
            </a:r>
            <a:r>
              <a:rPr lang="zh-CN" altLang="en-US" sz="2000" dirty="0">
                <a:latin typeface="华文黑体"/>
                <a:ea typeface="华文黑体"/>
              </a:rPr>
              <a:t>方面</a:t>
            </a:r>
            <a:r>
              <a:rPr lang="en-US" altLang="zh-CN" sz="2000" dirty="0">
                <a:latin typeface="华文黑体"/>
                <a:ea typeface="华文黑体"/>
              </a:rPr>
              <a:t>:</a:t>
            </a:r>
            <a:r>
              <a:rPr lang="zh-CN" altLang="en-US" sz="2000" dirty="0">
                <a:latin typeface="华文黑体"/>
                <a:ea typeface="华文黑体"/>
              </a:rPr>
              <a:t>深度、广度、宽度和一致性</a:t>
            </a:r>
            <a:r>
              <a:rPr lang="en-US" altLang="zh-CN" sz="2000" dirty="0">
                <a:latin typeface="华文黑体"/>
                <a:ea typeface="华文黑体"/>
              </a:rPr>
              <a:t>.</a:t>
            </a:r>
            <a:r>
              <a:rPr lang="zh-CN" altLang="en-US" sz="2000" dirty="0">
                <a:latin typeface="华文黑体"/>
                <a:ea typeface="华文黑体"/>
              </a:rPr>
              <a:t>产品系列决策涉及五个方面</a:t>
            </a:r>
            <a:r>
              <a:rPr lang="en-US" altLang="zh-CN" sz="2000" dirty="0">
                <a:latin typeface="华文黑体"/>
                <a:ea typeface="华文黑体"/>
              </a:rPr>
              <a:t>:</a:t>
            </a:r>
            <a:r>
              <a:rPr lang="zh-CN" altLang="en-US" sz="2000" dirty="0">
                <a:latin typeface="华文黑体"/>
                <a:ea typeface="华文黑体"/>
              </a:rPr>
              <a:t>产品系列的延伸</a:t>
            </a:r>
            <a:r>
              <a:rPr lang="zh-CN" altLang="en-US" sz="2000" dirty="0" smtClean="0">
                <a:latin typeface="华文黑体"/>
                <a:ea typeface="华文黑体"/>
              </a:rPr>
              <a:t>、产品</a:t>
            </a:r>
            <a:r>
              <a:rPr lang="zh-CN" altLang="en-US" sz="2000" dirty="0">
                <a:latin typeface="华文黑体"/>
                <a:ea typeface="华文黑体"/>
              </a:rPr>
              <a:t>系列的补充、产品系列的现代化、产品系列的号召性以及删除产品系列</a:t>
            </a:r>
            <a:r>
              <a:rPr lang="en-US" altLang="zh-CN" sz="2000" dirty="0">
                <a:latin typeface="华文黑体"/>
                <a:ea typeface="华文黑体"/>
              </a:rPr>
              <a:t>.</a:t>
            </a:r>
            <a:r>
              <a:rPr lang="zh-CN" altLang="en-US" sz="2000" dirty="0">
                <a:latin typeface="华文黑体"/>
                <a:ea typeface="华文黑体"/>
              </a:rPr>
              <a:t>产品项</a:t>
            </a:r>
            <a:r>
              <a:rPr lang="zh-CN" altLang="en-US" sz="2000" dirty="0" smtClean="0">
                <a:latin typeface="华文黑体"/>
                <a:ea typeface="华文黑体"/>
              </a:rPr>
              <a:t>目决策也涉及五个</a:t>
            </a:r>
            <a:r>
              <a:rPr lang="zh-CN" altLang="en-US" sz="2000" dirty="0">
                <a:latin typeface="华文黑体"/>
                <a:ea typeface="华文黑体"/>
              </a:rPr>
              <a:t>方面</a:t>
            </a:r>
            <a:r>
              <a:rPr lang="en-US" altLang="zh-CN" sz="2000" dirty="0">
                <a:latin typeface="华文黑体"/>
                <a:ea typeface="华文黑体"/>
              </a:rPr>
              <a:t>:</a:t>
            </a:r>
            <a:r>
              <a:rPr lang="zh-CN" altLang="en-US" sz="2000" dirty="0">
                <a:latin typeface="华文黑体"/>
                <a:ea typeface="华文黑体"/>
              </a:rPr>
              <a:t>属性、品牌、包装、标签和产品服务</a:t>
            </a:r>
            <a:r>
              <a:rPr lang="en-US" altLang="zh-CN" sz="2000" dirty="0">
                <a:latin typeface="华文黑体"/>
                <a:ea typeface="华文黑体"/>
              </a:rPr>
              <a:t>.</a:t>
            </a:r>
          </a:p>
          <a:p>
            <a:pPr indent="541338"/>
            <a:r>
              <a:rPr lang="zh-CN" altLang="en-US" sz="2000" dirty="0">
                <a:latin typeface="华文黑体"/>
                <a:ea typeface="华文黑体"/>
              </a:rPr>
              <a:t>产品系列决策主要指产品系列长度决策</a:t>
            </a:r>
            <a:r>
              <a:rPr lang="en-US" altLang="zh-CN" sz="2000" dirty="0">
                <a:latin typeface="华文黑体"/>
                <a:ea typeface="华文黑体"/>
              </a:rPr>
              <a:t>,</a:t>
            </a:r>
            <a:r>
              <a:rPr lang="zh-CN" altLang="en-US" sz="2000" dirty="0">
                <a:latin typeface="华文黑体"/>
                <a:ea typeface="华文黑体"/>
              </a:rPr>
              <a:t>即产品系列中产品项目的总和</a:t>
            </a:r>
            <a:r>
              <a:rPr lang="en-US" altLang="zh-CN" sz="2000" dirty="0" smtClean="0">
                <a:latin typeface="华文黑体"/>
                <a:ea typeface="华文黑体"/>
              </a:rPr>
              <a:t>.</a:t>
            </a:r>
          </a:p>
          <a:p>
            <a:pPr indent="541338"/>
            <a:r>
              <a:rPr lang="zh-CN" altLang="en-US" sz="2000" dirty="0">
                <a:latin typeface="华文黑体"/>
                <a:ea typeface="华文黑体"/>
              </a:rPr>
              <a:t>产品系列有不断扩展的趋势</a:t>
            </a:r>
            <a:r>
              <a:rPr lang="en-US" altLang="zh-CN" sz="2000" dirty="0">
                <a:latin typeface="华文黑体"/>
                <a:ea typeface="华文黑体"/>
              </a:rPr>
              <a:t>.</a:t>
            </a:r>
            <a:r>
              <a:rPr lang="zh-CN" altLang="en-US" sz="2000" dirty="0">
                <a:latin typeface="华文黑体"/>
                <a:ea typeface="华文黑体"/>
              </a:rPr>
              <a:t>生产能力过剩会促使产品系列经理增加新产品</a:t>
            </a:r>
            <a:r>
              <a:rPr lang="en-US" altLang="zh-CN" sz="2000" dirty="0" smtClean="0">
                <a:latin typeface="华文黑体"/>
                <a:ea typeface="华文黑体"/>
              </a:rPr>
              <a:t>.</a:t>
            </a:r>
          </a:p>
          <a:p>
            <a:pPr indent="541338"/>
            <a:r>
              <a:rPr lang="zh-CN" altLang="en-US" sz="2000" dirty="0">
                <a:latin typeface="华文黑体"/>
                <a:ea typeface="华文黑体"/>
              </a:rPr>
              <a:t>企业必须仔细地管理产品系列</a:t>
            </a:r>
            <a:r>
              <a:rPr lang="en-US" altLang="zh-CN" sz="2000" dirty="0">
                <a:latin typeface="华文黑体"/>
                <a:ea typeface="华文黑体"/>
              </a:rPr>
              <a:t>.</a:t>
            </a:r>
            <a:r>
              <a:rPr lang="zh-CN" altLang="en-US" sz="2000" dirty="0">
                <a:latin typeface="华文黑体"/>
                <a:ea typeface="华文黑体"/>
              </a:rPr>
              <a:t>有两种方法可以用来系统地增加企业产品</a:t>
            </a:r>
            <a:r>
              <a:rPr lang="zh-CN" altLang="en-US" sz="2000" dirty="0" smtClean="0">
                <a:latin typeface="华文黑体"/>
                <a:ea typeface="华文黑体"/>
              </a:rPr>
              <a:t>系列的长度</a:t>
            </a:r>
            <a:r>
              <a:rPr lang="en-US" altLang="zh-CN" sz="2000" dirty="0">
                <a:latin typeface="华文黑体"/>
                <a:ea typeface="华文黑体"/>
              </a:rPr>
              <a:t>:</a:t>
            </a:r>
            <a:r>
              <a:rPr lang="zh-CN" altLang="en-US" sz="2000" dirty="0">
                <a:latin typeface="华文黑体"/>
                <a:ea typeface="华文黑体"/>
              </a:rPr>
              <a:t>产品系列延伸和产品系列补充</a:t>
            </a:r>
            <a:r>
              <a:rPr lang="en-US" altLang="zh-CN" sz="2000" dirty="0">
                <a:latin typeface="华文黑体"/>
                <a:ea typeface="华文黑体"/>
              </a:rPr>
              <a:t>.</a:t>
            </a:r>
            <a:r>
              <a:rPr lang="zh-CN" altLang="en-US" sz="2000" dirty="0">
                <a:latin typeface="华文黑体"/>
                <a:ea typeface="华文黑体"/>
              </a:rPr>
              <a:t>产品系列延伸也就是增加产品系列超过现有的范围</a:t>
            </a:r>
            <a:r>
              <a:rPr lang="en-US" altLang="zh-CN" sz="2000" dirty="0">
                <a:latin typeface="华文黑体"/>
                <a:ea typeface="华文黑体"/>
              </a:rPr>
              <a:t>,</a:t>
            </a:r>
            <a:r>
              <a:rPr lang="zh-CN" altLang="en-US" sz="2000" dirty="0" smtClean="0">
                <a:latin typeface="华文黑体"/>
                <a:ea typeface="华文黑体"/>
              </a:rPr>
              <a:t>具体的有三种</a:t>
            </a:r>
            <a:r>
              <a:rPr lang="zh-CN" altLang="en-US" sz="2000" dirty="0">
                <a:latin typeface="华文黑体"/>
                <a:ea typeface="华文黑体"/>
              </a:rPr>
              <a:t>方法</a:t>
            </a:r>
            <a:r>
              <a:rPr lang="en-US" altLang="zh-CN" sz="2000" dirty="0">
                <a:latin typeface="华文黑体"/>
                <a:ea typeface="华文黑体"/>
              </a:rPr>
              <a:t>:</a:t>
            </a:r>
            <a:r>
              <a:rPr lang="zh-CN" altLang="en-US" sz="2000" dirty="0">
                <a:latin typeface="华文黑体"/>
                <a:ea typeface="华文黑体"/>
              </a:rPr>
              <a:t>下行延伸法、上行延伸法和双向延伸法</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2634533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121050" y="1986009"/>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第五节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1642923712"/>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197" y="696644"/>
            <a:ext cx="8398936" cy="4278094"/>
          </a:xfrm>
          <a:prstGeom prst="rect">
            <a:avLst/>
          </a:prstGeom>
          <a:noFill/>
        </p:spPr>
        <p:txBody>
          <a:bodyPr wrap="square" rtlCol="0">
            <a:spAutoFit/>
          </a:bodyPr>
          <a:lstStyle/>
          <a:p>
            <a:pPr indent="627063"/>
            <a:r>
              <a:rPr lang="zh-CN" altLang="en-US" sz="2400" dirty="0">
                <a:latin typeface="华文黑体"/>
                <a:ea typeface="华文黑体"/>
              </a:rPr>
              <a:t>服务市场营销涉及的内容有</a:t>
            </a:r>
            <a:r>
              <a:rPr lang="en-US" altLang="zh-CN" sz="2400" dirty="0">
                <a:latin typeface="华文黑体"/>
                <a:ea typeface="华文黑体"/>
              </a:rPr>
              <a:t>:</a:t>
            </a:r>
            <a:r>
              <a:rPr lang="zh-CN" altLang="en-US" sz="2400" dirty="0">
                <a:latin typeface="华文黑体"/>
                <a:ea typeface="华文黑体"/>
              </a:rPr>
              <a:t>服务的性质和特征、服务的种类、服务</a:t>
            </a:r>
            <a:r>
              <a:rPr lang="zh-CN" altLang="en-US" sz="2400" dirty="0" smtClean="0">
                <a:latin typeface="华文黑体"/>
                <a:ea typeface="华文黑体"/>
              </a:rPr>
              <a:t>的购买和评估以及服务</a:t>
            </a:r>
            <a:r>
              <a:rPr lang="zh-CN" altLang="en-US" sz="2400" dirty="0">
                <a:latin typeface="华文黑体"/>
                <a:ea typeface="华文黑体"/>
              </a:rPr>
              <a:t>公司的营销战略</a:t>
            </a:r>
            <a:r>
              <a:rPr lang="en-US" altLang="zh-CN" sz="2400" dirty="0" smtClean="0">
                <a:latin typeface="华文黑体"/>
                <a:ea typeface="华文黑体"/>
              </a:rPr>
              <a:t>.</a:t>
            </a:r>
          </a:p>
          <a:p>
            <a:r>
              <a:rPr lang="zh-CN" altLang="en-US" sz="2400" dirty="0" smtClean="0">
                <a:latin typeface="华文黑体"/>
                <a:ea typeface="华文黑体"/>
              </a:rPr>
              <a:t>一</a:t>
            </a:r>
            <a:r>
              <a:rPr lang="zh-CN" altLang="en-US" sz="2400" dirty="0">
                <a:latin typeface="华文黑体"/>
                <a:ea typeface="华文黑体"/>
              </a:rPr>
              <a:t>、服务的性质和特征</a:t>
            </a:r>
          </a:p>
          <a:p>
            <a:pPr indent="627063"/>
            <a:r>
              <a:rPr lang="zh-CN" altLang="en-US" sz="2000" dirty="0">
                <a:latin typeface="华文黑体"/>
                <a:ea typeface="华文黑体"/>
              </a:rPr>
              <a:t>服务是一方能够向另一方提供的基本上是无形的任何活动或利益</a:t>
            </a:r>
            <a:r>
              <a:rPr lang="en-US" altLang="zh-CN" sz="2000" dirty="0">
                <a:latin typeface="华文黑体"/>
                <a:ea typeface="华文黑体"/>
              </a:rPr>
              <a:t>,</a:t>
            </a:r>
            <a:r>
              <a:rPr lang="zh-CN" altLang="en-US" sz="2000" dirty="0">
                <a:latin typeface="华文黑体"/>
                <a:ea typeface="华文黑体"/>
              </a:rPr>
              <a:t>服务并不导致任</a:t>
            </a:r>
            <a:r>
              <a:rPr lang="zh-CN" altLang="en-US" sz="2000" dirty="0" smtClean="0">
                <a:latin typeface="华文黑体"/>
                <a:ea typeface="华文黑体"/>
              </a:rPr>
              <a:t>何所有权</a:t>
            </a:r>
            <a:r>
              <a:rPr lang="zh-CN" altLang="en-US" sz="2000" dirty="0">
                <a:latin typeface="华文黑体"/>
                <a:ea typeface="华文黑体"/>
              </a:rPr>
              <a:t>的产生</a:t>
            </a:r>
            <a:r>
              <a:rPr lang="en-US" altLang="zh-CN" sz="2000" dirty="0">
                <a:latin typeface="华文黑体"/>
                <a:ea typeface="华文黑体"/>
              </a:rPr>
              <a:t>.</a:t>
            </a:r>
            <a:r>
              <a:rPr lang="zh-CN" altLang="en-US" sz="2000" dirty="0">
                <a:latin typeface="华文黑体"/>
                <a:ea typeface="华文黑体"/>
              </a:rPr>
              <a:t>服务的产生可能与某种有形产品密切联系在一起</a:t>
            </a:r>
            <a:r>
              <a:rPr lang="en-US" altLang="zh-CN" sz="2000" dirty="0">
                <a:latin typeface="华文黑体"/>
                <a:ea typeface="华文黑体"/>
              </a:rPr>
              <a:t>,</a:t>
            </a:r>
            <a:r>
              <a:rPr lang="zh-CN" altLang="en-US" sz="2000" dirty="0">
                <a:latin typeface="华文黑体"/>
                <a:ea typeface="华文黑体"/>
              </a:rPr>
              <a:t>也可能毫无联系</a:t>
            </a:r>
            <a:r>
              <a:rPr lang="en-US" altLang="zh-CN" sz="2000" dirty="0">
                <a:latin typeface="华文黑体"/>
                <a:ea typeface="华文黑体"/>
              </a:rPr>
              <a:t>.</a:t>
            </a:r>
            <a:r>
              <a:rPr lang="zh-CN" altLang="en-US" sz="2000" dirty="0" smtClean="0">
                <a:latin typeface="华文黑体"/>
                <a:ea typeface="华文黑体"/>
              </a:rPr>
              <a:t>企业在设计营销方案时</a:t>
            </a:r>
            <a:r>
              <a:rPr lang="en-US" altLang="zh-CN" sz="2000" dirty="0">
                <a:latin typeface="华文黑体"/>
                <a:ea typeface="华文黑体"/>
              </a:rPr>
              <a:t>,</a:t>
            </a:r>
            <a:r>
              <a:rPr lang="zh-CN" altLang="en-US" sz="2000" dirty="0">
                <a:latin typeface="华文黑体"/>
                <a:ea typeface="华文黑体"/>
              </a:rPr>
              <a:t>必须考虑四项特殊的服务特征</a:t>
            </a:r>
            <a:r>
              <a:rPr lang="en-US" altLang="zh-CN" sz="2000" dirty="0">
                <a:latin typeface="华文黑体"/>
                <a:ea typeface="华文黑体"/>
              </a:rPr>
              <a:t>:</a:t>
            </a:r>
            <a:r>
              <a:rPr lang="zh-CN" altLang="en-US" sz="2000" dirty="0">
                <a:latin typeface="华文黑体"/>
                <a:ea typeface="华文黑体"/>
              </a:rPr>
              <a:t>无形性、不可分性、可变性和易消失性</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无形性服务</a:t>
            </a:r>
          </a:p>
          <a:p>
            <a:pPr indent="627063"/>
            <a:r>
              <a:rPr lang="zh-CN" altLang="en-US" sz="2000" dirty="0">
                <a:latin typeface="华文黑体"/>
                <a:ea typeface="华文黑体"/>
              </a:rPr>
              <a:t>无形性服务指其在被购买之前是看不见、尝不到、摸不着、听不见也闻不出的</a:t>
            </a:r>
            <a:r>
              <a:rPr lang="en-US" altLang="zh-CN" sz="2000" dirty="0">
                <a:latin typeface="华文黑体"/>
                <a:ea typeface="华文黑体"/>
              </a:rPr>
              <a:t>.</a:t>
            </a:r>
            <a:endParaRPr lang="en-US" altLang="zh-CN" sz="2000" dirty="0" smtClean="0">
              <a:latin typeface="华文黑体"/>
              <a:ea typeface="华文黑体"/>
            </a:endParaRPr>
          </a:p>
          <a:p>
            <a:pPr indent="627063"/>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不可分性服务</a:t>
            </a:r>
          </a:p>
          <a:p>
            <a:pPr indent="627063"/>
            <a:r>
              <a:rPr lang="zh-CN" altLang="en-US" sz="2000" dirty="0">
                <a:latin typeface="华文黑体"/>
                <a:ea typeface="华文黑体"/>
              </a:rPr>
              <a:t>有形产品通过生产</a:t>
            </a:r>
            <a:r>
              <a:rPr lang="en-US" altLang="zh-CN" sz="2000" dirty="0">
                <a:latin typeface="华文黑体"/>
                <a:ea typeface="华文黑体"/>
              </a:rPr>
              <a:t>,</a:t>
            </a:r>
            <a:r>
              <a:rPr lang="zh-CN" altLang="en-US" sz="2000" dirty="0">
                <a:latin typeface="华文黑体"/>
                <a:ea typeface="华文黑体"/>
              </a:rPr>
              <a:t>然后存储、销售</a:t>
            </a:r>
            <a:r>
              <a:rPr lang="en-US" altLang="zh-CN" sz="2000" dirty="0">
                <a:latin typeface="华文黑体"/>
                <a:ea typeface="华文黑体"/>
              </a:rPr>
              <a:t>,</a:t>
            </a:r>
            <a:r>
              <a:rPr lang="zh-CN" altLang="en-US" sz="2000" dirty="0">
                <a:latin typeface="华文黑体"/>
                <a:ea typeface="华文黑体"/>
              </a:rPr>
              <a:t>最终被消费掉</a:t>
            </a:r>
            <a:r>
              <a:rPr lang="en-US" altLang="zh-CN" sz="2000" dirty="0">
                <a:latin typeface="华文黑体"/>
                <a:ea typeface="华文黑体"/>
              </a:rPr>
              <a:t>.</a:t>
            </a:r>
            <a:r>
              <a:rPr lang="zh-CN" altLang="en-US" sz="2000" dirty="0">
                <a:latin typeface="华文黑体"/>
                <a:ea typeface="华文黑体"/>
              </a:rPr>
              <a:t>与此形成对比的是</a:t>
            </a:r>
            <a:r>
              <a:rPr lang="en-US" altLang="zh-CN" sz="2000" dirty="0">
                <a:latin typeface="华文黑体"/>
                <a:ea typeface="华文黑体"/>
              </a:rPr>
              <a:t>,</a:t>
            </a:r>
            <a:r>
              <a:rPr lang="zh-CN" altLang="en-US" sz="2000" dirty="0">
                <a:latin typeface="华文黑体"/>
                <a:ea typeface="华文黑体"/>
              </a:rPr>
              <a:t>服务</a:t>
            </a:r>
            <a:r>
              <a:rPr lang="zh-CN" altLang="en-US" sz="2000" dirty="0" smtClean="0">
                <a:latin typeface="华文黑体"/>
                <a:ea typeface="华文黑体"/>
              </a:rPr>
              <a:t>是先被销售</a:t>
            </a:r>
            <a:r>
              <a:rPr lang="en-US" altLang="zh-CN" sz="2000" dirty="0">
                <a:latin typeface="华文黑体"/>
                <a:ea typeface="华文黑体"/>
              </a:rPr>
              <a:t>,</a:t>
            </a:r>
            <a:r>
              <a:rPr lang="zh-CN" altLang="en-US" sz="2000" dirty="0">
                <a:latin typeface="华文黑体"/>
                <a:ea typeface="华文黑体"/>
              </a:rPr>
              <a:t>然后同时被生产和消费</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7980350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197" y="696644"/>
            <a:ext cx="8398936" cy="3662541"/>
          </a:xfrm>
          <a:prstGeom prst="rect">
            <a:avLst/>
          </a:prstGeom>
          <a:noFill/>
        </p:spPr>
        <p:txBody>
          <a:bodyPr wrap="square" rtlCol="0">
            <a:spAutoFit/>
          </a:bodyPr>
          <a:lstStyle/>
          <a:p>
            <a:pPr indent="627063"/>
            <a:r>
              <a:rPr lang="zh-CN" altLang="en-US" sz="2400" dirty="0">
                <a:latin typeface="华文黑体"/>
                <a:ea typeface="华文黑体"/>
              </a:rPr>
              <a:t>服务市场营销涉及的内容有</a:t>
            </a:r>
            <a:r>
              <a:rPr lang="en-US" altLang="zh-CN" sz="2400" dirty="0">
                <a:latin typeface="华文黑体"/>
                <a:ea typeface="华文黑体"/>
              </a:rPr>
              <a:t>:</a:t>
            </a:r>
            <a:r>
              <a:rPr lang="zh-CN" altLang="en-US" sz="2400" dirty="0">
                <a:latin typeface="华文黑体"/>
                <a:ea typeface="华文黑体"/>
              </a:rPr>
              <a:t>服务的性质和特征、服务的种类、服务</a:t>
            </a:r>
            <a:r>
              <a:rPr lang="zh-CN" altLang="en-US" sz="2400" dirty="0" smtClean="0">
                <a:latin typeface="华文黑体"/>
                <a:ea typeface="华文黑体"/>
              </a:rPr>
              <a:t>的购买和评估以及服务</a:t>
            </a:r>
            <a:r>
              <a:rPr lang="zh-CN" altLang="en-US" sz="2400" dirty="0">
                <a:latin typeface="华文黑体"/>
                <a:ea typeface="华文黑体"/>
              </a:rPr>
              <a:t>公司的营销战略</a:t>
            </a:r>
            <a:r>
              <a:rPr lang="en-US" altLang="zh-CN" sz="2400" dirty="0" smtClean="0">
                <a:latin typeface="华文黑体"/>
                <a:ea typeface="华文黑体"/>
              </a:rPr>
              <a:t>.</a:t>
            </a:r>
          </a:p>
          <a:p>
            <a:r>
              <a:rPr lang="zh-CN" altLang="en-US" sz="2400" dirty="0" smtClean="0">
                <a:latin typeface="华文黑体"/>
                <a:ea typeface="华文黑体"/>
              </a:rPr>
              <a:t>一</a:t>
            </a:r>
            <a:r>
              <a:rPr lang="zh-CN" altLang="en-US" sz="2400" dirty="0">
                <a:latin typeface="华文黑体"/>
                <a:ea typeface="华文黑体"/>
              </a:rPr>
              <a:t>、服务的性质和特征</a:t>
            </a:r>
          </a:p>
          <a:p>
            <a:pPr indent="627063"/>
            <a:r>
              <a:rPr lang="zh-CN" altLang="en-US" sz="2000" dirty="0">
                <a:latin typeface="华文黑体"/>
                <a:ea typeface="华文黑体"/>
              </a:rPr>
              <a:t>服务是一方能够向另一方提供的基本上是无形的任何活动或利益</a:t>
            </a:r>
            <a:r>
              <a:rPr lang="en-US" altLang="zh-CN" sz="2000" dirty="0">
                <a:latin typeface="华文黑体"/>
                <a:ea typeface="华文黑体"/>
              </a:rPr>
              <a:t>,</a:t>
            </a:r>
            <a:r>
              <a:rPr lang="zh-CN" altLang="en-US" sz="2000" dirty="0">
                <a:latin typeface="华文黑体"/>
                <a:ea typeface="华文黑体"/>
              </a:rPr>
              <a:t>服务并不导致任</a:t>
            </a:r>
            <a:r>
              <a:rPr lang="zh-CN" altLang="en-US" sz="2000" dirty="0" smtClean="0">
                <a:latin typeface="华文黑体"/>
                <a:ea typeface="华文黑体"/>
              </a:rPr>
              <a:t>何所有权</a:t>
            </a:r>
            <a:r>
              <a:rPr lang="zh-CN" altLang="en-US" sz="2000" dirty="0">
                <a:latin typeface="华文黑体"/>
                <a:ea typeface="华文黑体"/>
              </a:rPr>
              <a:t>的产生</a:t>
            </a:r>
            <a:r>
              <a:rPr lang="en-US" altLang="zh-CN" sz="2000" dirty="0">
                <a:latin typeface="华文黑体"/>
                <a:ea typeface="华文黑体"/>
              </a:rPr>
              <a:t>.</a:t>
            </a:r>
            <a:r>
              <a:rPr lang="zh-CN" altLang="en-US" sz="2000" dirty="0">
                <a:latin typeface="华文黑体"/>
                <a:ea typeface="华文黑体"/>
              </a:rPr>
              <a:t>服务的产生可能与某种有形产品密切联系在一起</a:t>
            </a:r>
            <a:r>
              <a:rPr lang="en-US" altLang="zh-CN" sz="2000" dirty="0">
                <a:latin typeface="华文黑体"/>
                <a:ea typeface="华文黑体"/>
              </a:rPr>
              <a:t>,</a:t>
            </a:r>
            <a:r>
              <a:rPr lang="zh-CN" altLang="en-US" sz="2000" dirty="0">
                <a:latin typeface="华文黑体"/>
                <a:ea typeface="华文黑体"/>
              </a:rPr>
              <a:t>也可能毫无联系</a:t>
            </a:r>
            <a:r>
              <a:rPr lang="en-US" altLang="zh-CN" sz="2000" dirty="0">
                <a:latin typeface="华文黑体"/>
                <a:ea typeface="华文黑体"/>
              </a:rPr>
              <a:t>.</a:t>
            </a:r>
            <a:r>
              <a:rPr lang="zh-CN" altLang="en-US" sz="2000" dirty="0" smtClean="0">
                <a:latin typeface="华文黑体"/>
                <a:ea typeface="华文黑体"/>
              </a:rPr>
              <a:t>企业在设计营销方案时</a:t>
            </a:r>
            <a:r>
              <a:rPr lang="en-US" altLang="zh-CN" sz="2000" dirty="0">
                <a:latin typeface="华文黑体"/>
                <a:ea typeface="华文黑体"/>
              </a:rPr>
              <a:t>,</a:t>
            </a:r>
            <a:r>
              <a:rPr lang="zh-CN" altLang="en-US" sz="2000" dirty="0">
                <a:latin typeface="华文黑体"/>
                <a:ea typeface="华文黑体"/>
              </a:rPr>
              <a:t>必须考虑四项特殊的服务特征</a:t>
            </a:r>
            <a:r>
              <a:rPr lang="en-US" altLang="zh-CN" sz="2000" dirty="0">
                <a:latin typeface="华文黑体"/>
                <a:ea typeface="华文黑体"/>
              </a:rPr>
              <a:t>:</a:t>
            </a:r>
            <a:r>
              <a:rPr lang="zh-CN" altLang="en-US" sz="2000" dirty="0">
                <a:latin typeface="华文黑体"/>
                <a:ea typeface="华文黑体"/>
              </a:rPr>
              <a:t>无形性、不可分性、可变性和易消失性</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可变性服务</a:t>
            </a:r>
          </a:p>
          <a:p>
            <a:pPr indent="627063"/>
            <a:r>
              <a:rPr lang="zh-CN" altLang="en-US" sz="2000" dirty="0">
                <a:latin typeface="华文黑体"/>
                <a:ea typeface="华文黑体"/>
              </a:rPr>
              <a:t>可变性指服务的质量因不同的服务人员、时间、地点和方式而变化</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易消失性服务</a:t>
            </a:r>
          </a:p>
          <a:p>
            <a:pPr indent="627063"/>
            <a:r>
              <a:rPr lang="zh-CN" altLang="en-US" sz="2000" dirty="0">
                <a:latin typeface="华文黑体"/>
                <a:ea typeface="华文黑体"/>
              </a:rPr>
              <a:t>易消失性也称为无存货性</a:t>
            </a:r>
            <a:r>
              <a:rPr lang="en-US" altLang="zh-CN" sz="2000" dirty="0">
                <a:latin typeface="华文黑体"/>
                <a:ea typeface="华文黑体"/>
              </a:rPr>
              <a:t>,</a:t>
            </a:r>
            <a:r>
              <a:rPr lang="zh-CN" altLang="en-US" sz="2000" dirty="0">
                <a:latin typeface="华文黑体"/>
                <a:ea typeface="华文黑体"/>
              </a:rPr>
              <a:t>指服务不能被存储以供今后销售和使用</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44374325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794932" y="2252861"/>
            <a:ext cx="6002821" cy="3106539"/>
          </a:xfrm>
          <a:prstGeom prst="rect">
            <a:avLst/>
          </a:prstGeom>
        </p:spPr>
      </p:pic>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4"/>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197" y="578111"/>
            <a:ext cx="8398936" cy="1692771"/>
          </a:xfrm>
          <a:prstGeom prst="rect">
            <a:avLst/>
          </a:prstGeom>
          <a:noFill/>
        </p:spPr>
        <p:txBody>
          <a:bodyPr wrap="square" rtlCol="0">
            <a:spAutoFit/>
          </a:bodyPr>
          <a:lstStyle/>
          <a:p>
            <a:r>
              <a:rPr lang="zh-CN" altLang="en-US" sz="2400" dirty="0">
                <a:latin typeface="华文黑体"/>
                <a:ea typeface="华文黑体"/>
              </a:rPr>
              <a:t>二、服务的种类</a:t>
            </a:r>
          </a:p>
          <a:p>
            <a:pPr indent="627063"/>
            <a:r>
              <a:rPr lang="zh-CN" altLang="en-US" sz="2000" dirty="0">
                <a:latin typeface="华文黑体"/>
                <a:ea typeface="华文黑体"/>
              </a:rPr>
              <a:t>服务的种类包括以设备为基础和以人为基础的服务以及以人为对象和以物为对</a:t>
            </a:r>
            <a:r>
              <a:rPr lang="zh-CN" altLang="en-US" sz="2000" dirty="0" smtClean="0">
                <a:latin typeface="华文黑体"/>
                <a:ea typeface="华文黑体"/>
              </a:rPr>
              <a:t>象的服务</a:t>
            </a:r>
            <a:r>
              <a:rPr lang="en-US" altLang="zh-CN" sz="2000" dirty="0">
                <a:latin typeface="华文黑体"/>
                <a:ea typeface="华文黑体"/>
              </a:rPr>
              <a:t>,</a:t>
            </a:r>
            <a:r>
              <a:rPr lang="zh-CN" altLang="en-US" sz="2000" dirty="0">
                <a:latin typeface="华文黑体"/>
                <a:ea typeface="华文黑体"/>
              </a:rPr>
              <a:t>另外还有以营利为目的和以非营利为目的的服务</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以设备为基础和以人为基础的服务</a:t>
            </a:r>
          </a:p>
          <a:p>
            <a:pPr indent="627063"/>
            <a:r>
              <a:rPr lang="zh-CN" altLang="en-US" sz="2000" dirty="0">
                <a:latin typeface="华文黑体"/>
                <a:ea typeface="华文黑体"/>
              </a:rPr>
              <a:t>服务业分为两个方面</a:t>
            </a:r>
            <a:r>
              <a:rPr lang="en-US" altLang="zh-CN" sz="2000" dirty="0">
                <a:latin typeface="华文黑体"/>
                <a:ea typeface="华文黑体"/>
              </a:rPr>
              <a:t>:</a:t>
            </a:r>
            <a:r>
              <a:rPr lang="zh-CN" altLang="en-US" sz="2000" dirty="0">
                <a:latin typeface="华文黑体"/>
                <a:ea typeface="华文黑体"/>
              </a:rPr>
              <a:t>以设备为基础的服务业和以人为基础的服务业</a:t>
            </a:r>
            <a:r>
              <a:rPr lang="en-US" altLang="zh-CN" sz="2000" dirty="0" smtClean="0">
                <a:latin typeface="华文黑体"/>
                <a:ea typeface="华文黑体"/>
              </a:rPr>
              <a:t>.</a:t>
            </a:r>
          </a:p>
        </p:txBody>
      </p:sp>
    </p:spTree>
    <p:extLst>
      <p:ext uri="{BB962C8B-B14F-4D97-AF65-F5344CB8AC3E}">
        <p14:creationId xmlns:p14="http://schemas.microsoft.com/office/powerpoint/2010/main" val="5931826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57197" y="696644"/>
            <a:ext cx="8398936" cy="3908762"/>
          </a:xfrm>
          <a:prstGeom prst="rect">
            <a:avLst/>
          </a:prstGeom>
          <a:noFill/>
        </p:spPr>
        <p:txBody>
          <a:bodyPr wrap="square" rtlCol="0">
            <a:spAutoFit/>
          </a:bodyPr>
          <a:lstStyle/>
          <a:p>
            <a:r>
              <a:rPr lang="zh-CN" altLang="en-US" sz="2400" dirty="0">
                <a:latin typeface="华文黑体"/>
                <a:ea typeface="华文黑体"/>
              </a:rPr>
              <a:t>三、服务的购买和评估</a:t>
            </a:r>
          </a:p>
          <a:p>
            <a:pPr indent="541338"/>
            <a:r>
              <a:rPr lang="zh-CN" altLang="en-US" sz="2400" dirty="0">
                <a:latin typeface="华文黑体"/>
                <a:ea typeface="华文黑体"/>
              </a:rPr>
              <a:t>服务的购买和评估涉及评估标准和评估过程</a:t>
            </a:r>
            <a:r>
              <a:rPr lang="en-US" altLang="zh-CN" sz="24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评估标准</a:t>
            </a:r>
          </a:p>
          <a:p>
            <a:pPr indent="541338"/>
            <a:r>
              <a:rPr lang="zh-CN" altLang="en-US" sz="2000" dirty="0">
                <a:latin typeface="华文黑体"/>
                <a:ea typeface="华文黑体"/>
              </a:rPr>
              <a:t>服务的评估标准主要与实物购买相比较</a:t>
            </a:r>
            <a:r>
              <a:rPr lang="en-US" altLang="zh-CN" sz="2000" dirty="0">
                <a:latin typeface="华文黑体"/>
                <a:ea typeface="华文黑体"/>
              </a:rPr>
              <a:t>:</a:t>
            </a:r>
            <a:r>
              <a:rPr lang="zh-CN" altLang="en-US" sz="2000" dirty="0">
                <a:latin typeface="华文黑体"/>
                <a:ea typeface="华文黑体"/>
              </a:rPr>
              <a:t>实物购买具有探索属性</a:t>
            </a:r>
            <a:r>
              <a:rPr lang="en-US" altLang="zh-CN" sz="2000" dirty="0">
                <a:latin typeface="华文黑体"/>
                <a:ea typeface="华文黑体"/>
              </a:rPr>
              <a:t>;</a:t>
            </a:r>
            <a:r>
              <a:rPr lang="zh-CN" altLang="en-US" sz="2000" dirty="0">
                <a:latin typeface="华文黑体"/>
                <a:ea typeface="华文黑体"/>
              </a:rPr>
              <a:t>服务正好相反</a:t>
            </a:r>
            <a:r>
              <a:rPr lang="en-US" altLang="zh-CN" sz="2000" dirty="0">
                <a:latin typeface="华文黑体"/>
                <a:ea typeface="华文黑体"/>
              </a:rPr>
              <a:t>,</a:t>
            </a:r>
            <a:r>
              <a:rPr lang="zh-CN" altLang="en-US" sz="2000" dirty="0" smtClean="0">
                <a:latin typeface="华文黑体"/>
                <a:ea typeface="华文黑体"/>
              </a:rPr>
              <a:t>它无探索</a:t>
            </a:r>
            <a:r>
              <a:rPr lang="zh-CN" altLang="en-US" sz="2000" dirty="0">
                <a:latin typeface="华文黑体"/>
                <a:ea typeface="华文黑体"/>
              </a:rPr>
              <a:t>属性</a:t>
            </a:r>
            <a:r>
              <a:rPr lang="en-US" altLang="zh-CN" sz="2000" dirty="0">
                <a:latin typeface="华文黑体"/>
                <a:ea typeface="华文黑体"/>
              </a:rPr>
              <a:t>,</a:t>
            </a:r>
            <a:r>
              <a:rPr lang="zh-CN" altLang="en-US" sz="2000" dirty="0">
                <a:latin typeface="华文黑体"/>
                <a:ea typeface="华文黑体"/>
              </a:rPr>
              <a:t>不可能在购买前了解它的特点</a:t>
            </a:r>
            <a:r>
              <a:rPr lang="en-US" altLang="zh-CN" sz="2000" dirty="0">
                <a:latin typeface="华文黑体"/>
                <a:ea typeface="华文黑体"/>
              </a:rPr>
              <a:t>.</a:t>
            </a:r>
          </a:p>
          <a:p>
            <a:pPr indent="541338"/>
            <a:r>
              <a:rPr lang="zh-CN" altLang="en-US" sz="2000" dirty="0">
                <a:latin typeface="华文黑体"/>
                <a:ea typeface="华文黑体"/>
              </a:rPr>
              <a:t>服务的评估标准的主要依据是</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经验属性</a:t>
            </a:r>
            <a:r>
              <a:rPr lang="en-US" altLang="zh-CN" sz="2000" dirty="0">
                <a:latin typeface="华文黑体"/>
                <a:ea typeface="华文黑体"/>
              </a:rPr>
              <a:t>.</a:t>
            </a:r>
            <a:r>
              <a:rPr lang="zh-CN" altLang="en-US" sz="2000" dirty="0">
                <a:latin typeface="华文黑体"/>
                <a:ea typeface="华文黑体"/>
              </a:rPr>
              <a:t>经验属性包括个人的经验和他人的经验</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信任属性</a:t>
            </a:r>
            <a:r>
              <a:rPr lang="en-US" altLang="zh-CN" sz="2000" dirty="0">
                <a:latin typeface="华文黑体"/>
                <a:ea typeface="华文黑体"/>
              </a:rPr>
              <a:t>.</a:t>
            </a:r>
            <a:r>
              <a:rPr lang="zh-CN" altLang="en-US" sz="2000" dirty="0">
                <a:latin typeface="华文黑体"/>
                <a:ea typeface="华文黑体"/>
              </a:rPr>
              <a:t>信任属性主要是消费者对服务提供者的信任程度</a:t>
            </a:r>
            <a:r>
              <a:rPr lang="en-US" altLang="zh-CN" sz="2000" dirty="0">
                <a:latin typeface="华文黑体"/>
                <a:ea typeface="华文黑体"/>
              </a:rPr>
              <a:t>,</a:t>
            </a:r>
            <a:r>
              <a:rPr lang="zh-CN" altLang="en-US" sz="2000" dirty="0">
                <a:latin typeface="华文黑体"/>
                <a:ea typeface="华文黑体"/>
              </a:rPr>
              <a:t>往往依赖综合评估</a:t>
            </a:r>
            <a:r>
              <a:rPr lang="en-US" altLang="zh-CN" sz="2000" dirty="0" smtClean="0">
                <a:latin typeface="华文黑体"/>
                <a:ea typeface="华文黑体"/>
              </a:rPr>
              <a:t>,</a:t>
            </a:r>
            <a:r>
              <a:rPr lang="zh-CN" altLang="en-US" sz="2000" dirty="0" smtClean="0">
                <a:latin typeface="华文黑体"/>
                <a:ea typeface="华文黑体"/>
              </a:rPr>
              <a:t>即</a:t>
            </a:r>
            <a:r>
              <a:rPr lang="zh-CN" altLang="en-US" sz="2000" dirty="0">
                <a:latin typeface="华文黑体"/>
                <a:ea typeface="华文黑体"/>
              </a:rPr>
              <a:t>其他消费者对某一种服务的综合评价</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评估过程</a:t>
            </a:r>
          </a:p>
          <a:p>
            <a:pPr indent="541338"/>
            <a:r>
              <a:rPr lang="zh-CN" altLang="en-US" sz="2000" dirty="0">
                <a:latin typeface="华文黑体"/>
                <a:ea typeface="华文黑体"/>
              </a:rPr>
              <a:t>消费者对服务的评估主要是经验</a:t>
            </a:r>
            <a:r>
              <a:rPr lang="en-US" altLang="zh-CN" sz="2000" dirty="0">
                <a:latin typeface="华文黑体"/>
                <a:ea typeface="华文黑体"/>
              </a:rPr>
              <a:t>(</a:t>
            </a:r>
            <a:r>
              <a:rPr lang="zh-CN" altLang="en-US" sz="2000" dirty="0">
                <a:latin typeface="华文黑体"/>
                <a:ea typeface="华文黑体"/>
              </a:rPr>
              <a:t>服务过程中的体验</a:t>
            </a:r>
            <a:r>
              <a:rPr lang="en-US" altLang="zh-CN" sz="2000" dirty="0">
                <a:latin typeface="华文黑体"/>
                <a:ea typeface="华文黑体"/>
              </a:rPr>
              <a:t>)</a:t>
            </a:r>
            <a:r>
              <a:rPr lang="zh-CN" altLang="en-US" sz="2000" dirty="0">
                <a:latin typeface="华文黑体"/>
                <a:ea typeface="华文黑体"/>
              </a:rPr>
              <a:t>与自己期望值的比较过程</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159732619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5" y="578113"/>
            <a:ext cx="8686803" cy="4462760"/>
          </a:xfrm>
          <a:prstGeom prst="rect">
            <a:avLst/>
          </a:prstGeom>
          <a:noFill/>
        </p:spPr>
        <p:txBody>
          <a:bodyPr wrap="square" rtlCol="0">
            <a:spAutoFit/>
          </a:bodyPr>
          <a:lstStyle/>
          <a:p>
            <a:r>
              <a:rPr lang="zh-CN" altLang="en-US" sz="2400" dirty="0">
                <a:latin typeface="华文黑体"/>
                <a:ea typeface="华文黑体"/>
              </a:rPr>
              <a:t>　四、服务公司的营销战略</a:t>
            </a:r>
          </a:p>
          <a:p>
            <a:pPr indent="541338"/>
            <a:r>
              <a:rPr lang="zh-CN" altLang="en-US" sz="2000" dirty="0" smtClean="0">
                <a:latin typeface="华文黑体"/>
                <a:ea typeface="华文黑体"/>
              </a:rPr>
              <a:t>服务</a:t>
            </a:r>
            <a:r>
              <a:rPr lang="zh-CN" altLang="en-US" sz="2000" dirty="0">
                <a:latin typeface="华文黑体"/>
                <a:ea typeface="华文黑体"/>
              </a:rPr>
              <a:t>公司的营销战略涉及服务价值链、服务差异管理、服务质量管理以及服务生产力</a:t>
            </a:r>
            <a:r>
              <a:rPr lang="zh-CN" altLang="en-US" sz="2000" dirty="0" smtClean="0">
                <a:latin typeface="华文黑体"/>
                <a:ea typeface="华文黑体"/>
              </a:rPr>
              <a:t>管理</a:t>
            </a:r>
            <a:r>
              <a:rPr lang="en-US" altLang="zh-CN" sz="2000" dirty="0" smtClean="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服务价值链成功的服务公司</a:t>
            </a:r>
          </a:p>
          <a:p>
            <a:pPr indent="541338"/>
            <a:r>
              <a:rPr lang="zh-CN" altLang="en-US" sz="2000" dirty="0">
                <a:latin typeface="华文黑体"/>
                <a:ea typeface="华文黑体"/>
              </a:rPr>
              <a:t>服务价值链成功的服务公司把注意力既集中在顾客身上</a:t>
            </a:r>
            <a:r>
              <a:rPr lang="en-US" altLang="zh-CN" sz="2000" dirty="0">
                <a:latin typeface="华文黑体"/>
                <a:ea typeface="华文黑体"/>
              </a:rPr>
              <a:t>,</a:t>
            </a:r>
            <a:r>
              <a:rPr lang="zh-CN" altLang="en-US" sz="2000" dirty="0">
                <a:latin typeface="华文黑体"/>
                <a:ea typeface="华文黑体"/>
              </a:rPr>
              <a:t>也集中在职员身上</a:t>
            </a:r>
            <a:r>
              <a:rPr lang="en-US" altLang="zh-CN" sz="2000" dirty="0">
                <a:latin typeface="华文黑体"/>
                <a:ea typeface="华文黑体"/>
              </a:rPr>
              <a:t>.</a:t>
            </a:r>
            <a:r>
              <a:rPr lang="zh-CN" altLang="en-US" sz="2000" dirty="0" smtClean="0">
                <a:latin typeface="华文黑体"/>
                <a:ea typeface="华文黑体"/>
              </a:rPr>
              <a:t>他们懂得服务价值链</a:t>
            </a:r>
            <a:r>
              <a:rPr lang="en-US" altLang="zh-CN" sz="2000" dirty="0">
                <a:latin typeface="华文黑体"/>
                <a:ea typeface="华文黑体"/>
              </a:rPr>
              <a:t>,</a:t>
            </a:r>
            <a:r>
              <a:rPr lang="zh-CN" altLang="en-US" sz="2000" dirty="0">
                <a:latin typeface="华文黑体"/>
                <a:ea typeface="华文黑体"/>
              </a:rPr>
              <a:t>把公司的利润与雇员和顾客的满意连在一起</a:t>
            </a:r>
            <a:r>
              <a:rPr lang="en-US" altLang="zh-CN" sz="2000" dirty="0">
                <a:latin typeface="华文黑体"/>
                <a:ea typeface="华文黑体"/>
              </a:rPr>
              <a:t>.</a:t>
            </a:r>
            <a:r>
              <a:rPr lang="zh-CN" altLang="en-US" sz="2000" dirty="0" smtClean="0">
                <a:latin typeface="华文黑体"/>
                <a:ea typeface="华文黑体"/>
              </a:rPr>
              <a:t>这条价值链有五个关键</a:t>
            </a:r>
            <a:r>
              <a:rPr lang="ja-JP" altLang="en-US" sz="2000" dirty="0" smtClean="0">
                <a:latin typeface="华文黑体"/>
                <a:ea typeface="华文黑体"/>
              </a:rPr>
              <a:t>点</a:t>
            </a:r>
            <a:r>
              <a:rPr lang="en-US" altLang="ja-JP"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内部服务质量</a:t>
            </a:r>
            <a:r>
              <a:rPr lang="en-US" altLang="zh-CN" sz="2000" dirty="0">
                <a:latin typeface="华文黑体"/>
                <a:ea typeface="华文黑体"/>
              </a:rPr>
              <a:t>:</a:t>
            </a:r>
            <a:r>
              <a:rPr lang="zh-CN" altLang="en-US" sz="2000" dirty="0">
                <a:latin typeface="华文黑体"/>
                <a:ea typeface="华文黑体"/>
              </a:rPr>
              <a:t>高级职员的挑选和培训</a:t>
            </a:r>
            <a:r>
              <a:rPr lang="en-US" altLang="zh-CN" sz="2000" dirty="0">
                <a:latin typeface="华文黑体"/>
                <a:ea typeface="华文黑体"/>
              </a:rPr>
              <a:t>,</a:t>
            </a:r>
            <a:r>
              <a:rPr lang="zh-CN" altLang="en-US" sz="2000" dirty="0">
                <a:latin typeface="华文黑体"/>
                <a:ea typeface="华文黑体"/>
              </a:rPr>
              <a:t>高质量的工作环境</a:t>
            </a:r>
            <a:r>
              <a:rPr lang="en-US" altLang="zh-CN" sz="2000" dirty="0">
                <a:latin typeface="华文黑体"/>
                <a:ea typeface="华文黑体"/>
              </a:rPr>
              <a:t>,</a:t>
            </a:r>
            <a:r>
              <a:rPr lang="zh-CN" altLang="en-US" sz="2000" dirty="0">
                <a:latin typeface="华文黑体"/>
                <a:ea typeface="华文黑体"/>
              </a:rPr>
              <a:t>对前线服务人员的</a:t>
            </a:r>
            <a:r>
              <a:rPr lang="zh-CN" altLang="en-US" sz="2000" dirty="0" smtClean="0">
                <a:latin typeface="华文黑体"/>
                <a:ea typeface="华文黑体"/>
              </a:rPr>
              <a:t>大力</a:t>
            </a:r>
            <a:r>
              <a:rPr lang="zh-TW" altLang="en-US" sz="2000" dirty="0" smtClean="0">
                <a:latin typeface="华文黑体"/>
                <a:ea typeface="华文黑体"/>
              </a:rPr>
              <a:t>支持</a:t>
            </a:r>
            <a:r>
              <a:rPr lang="en-US" altLang="zh-TW"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满意和干劲十足的服务人员</a:t>
            </a:r>
            <a:r>
              <a:rPr lang="en-US" altLang="zh-CN" sz="2000" dirty="0">
                <a:latin typeface="华文黑体"/>
                <a:ea typeface="华文黑体"/>
              </a:rPr>
              <a:t>:</a:t>
            </a:r>
            <a:r>
              <a:rPr lang="zh-CN" altLang="en-US" sz="2000" dirty="0">
                <a:latin typeface="华文黑体"/>
                <a:ea typeface="华文黑体"/>
              </a:rPr>
              <a:t>更加满意、忠诚和刻苦工作的雇员</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更大的服务价值</a:t>
            </a:r>
            <a:r>
              <a:rPr lang="en-US" altLang="zh-CN" sz="2000" dirty="0">
                <a:latin typeface="华文黑体"/>
                <a:ea typeface="华文黑体"/>
              </a:rPr>
              <a:t>:</a:t>
            </a:r>
            <a:r>
              <a:rPr lang="zh-CN" altLang="en-US" sz="2000" dirty="0">
                <a:latin typeface="华文黑体"/>
                <a:ea typeface="华文黑体"/>
              </a:rPr>
              <a:t>效力更大和效率更高的顾客价值创造和服务提供</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满意和忠诚的顾客</a:t>
            </a:r>
            <a:r>
              <a:rPr lang="en-US" altLang="zh-CN" sz="2000" dirty="0">
                <a:latin typeface="华文黑体"/>
                <a:ea typeface="华文黑体"/>
              </a:rPr>
              <a:t>:</a:t>
            </a:r>
            <a:r>
              <a:rPr lang="zh-CN" altLang="en-US" sz="2000" dirty="0">
                <a:latin typeface="华文黑体"/>
                <a:ea typeface="华文黑体"/>
              </a:rPr>
              <a:t>感到满意的顾客</a:t>
            </a:r>
            <a:r>
              <a:rPr lang="en-US" altLang="zh-CN" sz="2000" dirty="0">
                <a:latin typeface="华文黑体"/>
                <a:ea typeface="华文黑体"/>
              </a:rPr>
              <a:t>,</a:t>
            </a:r>
            <a:r>
              <a:rPr lang="zh-CN" altLang="en-US" sz="2000" dirty="0">
                <a:latin typeface="华文黑体"/>
                <a:ea typeface="华文黑体"/>
              </a:rPr>
              <a:t>他们保持忠诚</a:t>
            </a:r>
            <a:r>
              <a:rPr lang="en-US" altLang="zh-CN" sz="2000" dirty="0">
                <a:latin typeface="华文黑体"/>
                <a:ea typeface="华文黑体"/>
              </a:rPr>
              <a:t>,</a:t>
            </a:r>
            <a:r>
              <a:rPr lang="zh-CN" altLang="en-US" sz="2000" dirty="0">
                <a:latin typeface="华文黑体"/>
                <a:ea typeface="华文黑体"/>
              </a:rPr>
              <a:t>继续购买</a:t>
            </a:r>
            <a:r>
              <a:rPr lang="en-US" altLang="zh-CN" sz="2000" dirty="0">
                <a:latin typeface="华文黑体"/>
                <a:ea typeface="华文黑体"/>
              </a:rPr>
              <a:t>,</a:t>
            </a:r>
            <a:r>
              <a:rPr lang="zh-CN" altLang="en-US" sz="2000" dirty="0">
                <a:latin typeface="华文黑体"/>
                <a:ea typeface="华文黑体"/>
              </a:rPr>
              <a:t>并介绍来其</a:t>
            </a:r>
            <a:r>
              <a:rPr lang="zh-CN" altLang="en-US" sz="2000" dirty="0" smtClean="0">
                <a:latin typeface="华文黑体"/>
                <a:ea typeface="华文黑体"/>
              </a:rPr>
              <a:t>他的顾客</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强盛的服务利润和增长</a:t>
            </a:r>
            <a:r>
              <a:rPr lang="en-US" altLang="zh-CN" sz="2000" dirty="0">
                <a:latin typeface="华文黑体"/>
                <a:ea typeface="华文黑体"/>
              </a:rPr>
              <a:t>:</a:t>
            </a:r>
            <a:r>
              <a:rPr lang="zh-CN" altLang="en-US" sz="2000" dirty="0">
                <a:latin typeface="华文黑体"/>
                <a:ea typeface="华文黑体"/>
              </a:rPr>
              <a:t>优秀服务公司的表现</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8442902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40265" y="832108"/>
            <a:ext cx="8534401" cy="2923877"/>
          </a:xfrm>
          <a:prstGeom prst="rect">
            <a:avLst/>
          </a:prstGeom>
          <a:noFill/>
        </p:spPr>
        <p:txBody>
          <a:bodyPr wrap="square" rtlCol="0">
            <a:spAutoFit/>
          </a:bodyPr>
          <a:lstStyle/>
          <a:p>
            <a:r>
              <a:rPr lang="zh-CN" altLang="en-US" sz="2400" dirty="0">
                <a:latin typeface="华文黑体"/>
                <a:ea typeface="华文黑体"/>
              </a:rPr>
              <a:t>一、产品</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苹果</a:t>
            </a:r>
            <a:r>
              <a:rPr lang="en-US" altLang="zh-CN" sz="2000" dirty="0">
                <a:latin typeface="华文黑体"/>
                <a:ea typeface="华文黑体"/>
              </a:rPr>
              <a:t>iPhone</a:t>
            </a:r>
            <a:r>
              <a:rPr lang="zh-CN" altLang="en-US" sz="2000" dirty="0">
                <a:latin typeface="华文黑体"/>
                <a:ea typeface="华文黑体"/>
              </a:rPr>
              <a:t>手机</a:t>
            </a:r>
            <a:r>
              <a:rPr lang="en-US" altLang="zh-CN" sz="2000" dirty="0">
                <a:latin typeface="华文黑体"/>
                <a:ea typeface="华文黑体"/>
              </a:rPr>
              <a:t>,</a:t>
            </a:r>
            <a:r>
              <a:rPr lang="zh-CN" altLang="en-US" sz="2000" dirty="0">
                <a:latin typeface="华文黑体"/>
                <a:ea typeface="华文黑体"/>
              </a:rPr>
              <a:t>格莱美音乐会</a:t>
            </a:r>
            <a:r>
              <a:rPr lang="en-US" altLang="zh-CN" sz="2000" dirty="0">
                <a:latin typeface="华文黑体"/>
                <a:ea typeface="华文黑体"/>
              </a:rPr>
              <a:t>,</a:t>
            </a:r>
            <a:r>
              <a:rPr lang="zh-CN" altLang="en-US" sz="2000" dirty="0">
                <a:latin typeface="华文黑体"/>
                <a:ea typeface="华文黑体"/>
              </a:rPr>
              <a:t>海南岛度假</a:t>
            </a:r>
            <a:r>
              <a:rPr lang="en-US" altLang="zh-CN" sz="2000" dirty="0">
                <a:latin typeface="华文黑体"/>
                <a:ea typeface="华文黑体"/>
              </a:rPr>
              <a:t>,</a:t>
            </a:r>
            <a:r>
              <a:rPr lang="zh-CN" altLang="en-US" sz="2000" dirty="0">
                <a:latin typeface="华文黑体"/>
                <a:ea typeface="华文黑体"/>
              </a:rPr>
              <a:t>通用汽车公司的卡车</a:t>
            </a:r>
            <a:r>
              <a:rPr lang="en-US" altLang="zh-CN" sz="2000" dirty="0">
                <a:latin typeface="华文黑体"/>
                <a:ea typeface="华文黑体"/>
              </a:rPr>
              <a:t>,</a:t>
            </a:r>
            <a:r>
              <a:rPr lang="zh-CN" altLang="en-US" sz="2000" dirty="0" smtClean="0">
                <a:latin typeface="华文黑体"/>
                <a:ea typeface="华文黑体"/>
              </a:rPr>
              <a:t>还有律师咨询意见</a:t>
            </a:r>
            <a:r>
              <a:rPr lang="en-US" altLang="zh-CN" sz="2000" dirty="0">
                <a:latin typeface="华文黑体"/>
                <a:ea typeface="华文黑体"/>
              </a:rPr>
              <a:t>,</a:t>
            </a:r>
            <a:r>
              <a:rPr lang="zh-CN" altLang="en-US" sz="2000" dirty="0">
                <a:latin typeface="华文黑体"/>
                <a:ea typeface="华文黑体"/>
              </a:rPr>
              <a:t>所有这些都是产品</a:t>
            </a:r>
            <a:r>
              <a:rPr lang="en-US" altLang="zh-CN" sz="2000" dirty="0">
                <a:latin typeface="华文黑体"/>
                <a:ea typeface="华文黑体"/>
              </a:rPr>
              <a:t>.</a:t>
            </a:r>
            <a:r>
              <a:rPr lang="zh-CN" altLang="en-US" sz="2000" dirty="0">
                <a:latin typeface="华文黑体"/>
                <a:ea typeface="华文黑体"/>
              </a:rPr>
              <a:t>产品是指能够提供给市场从而引起人们的注意</a:t>
            </a:r>
            <a:r>
              <a:rPr lang="en-US" altLang="zh-CN" sz="2000" dirty="0">
                <a:latin typeface="华文黑体"/>
                <a:ea typeface="华文黑体"/>
              </a:rPr>
              <a:t>,</a:t>
            </a:r>
            <a:r>
              <a:rPr lang="zh-CN" altLang="en-US" sz="2000" dirty="0" smtClean="0">
                <a:latin typeface="华文黑体"/>
                <a:ea typeface="华文黑体"/>
              </a:rPr>
              <a:t>供人取得使用或消费</a:t>
            </a:r>
            <a:r>
              <a:rPr lang="en-US" altLang="zh-CN" sz="2000" dirty="0">
                <a:latin typeface="华文黑体"/>
                <a:ea typeface="华文黑体"/>
              </a:rPr>
              <a:t>,</a:t>
            </a:r>
            <a:r>
              <a:rPr lang="zh-CN" altLang="en-US" sz="2000" dirty="0">
                <a:latin typeface="华文黑体"/>
                <a:ea typeface="华文黑体"/>
              </a:rPr>
              <a:t>并能够满足某种欲望或需要的任何东西</a:t>
            </a:r>
            <a:r>
              <a:rPr lang="en-US" altLang="zh-CN" sz="2000" dirty="0">
                <a:latin typeface="华文黑体"/>
                <a:ea typeface="华文黑体"/>
              </a:rPr>
              <a:t>.</a:t>
            </a:r>
            <a:r>
              <a:rPr lang="zh-CN" altLang="en-US" sz="2000" dirty="0">
                <a:latin typeface="华文黑体"/>
                <a:ea typeface="华文黑体"/>
              </a:rPr>
              <a:t>产品不仅仅是指有形商品</a:t>
            </a:r>
            <a:r>
              <a:rPr lang="en-US" altLang="zh-CN" sz="2000" dirty="0">
                <a:latin typeface="华文黑体"/>
                <a:ea typeface="华文黑体"/>
              </a:rPr>
              <a:t>.</a:t>
            </a:r>
            <a:r>
              <a:rPr lang="zh-CN" altLang="en-US" sz="2000" dirty="0">
                <a:latin typeface="华文黑体"/>
                <a:ea typeface="华文黑体"/>
              </a:rPr>
              <a:t>从广义上说</a:t>
            </a:r>
            <a:r>
              <a:rPr lang="en-US" altLang="zh-CN" sz="2000" dirty="0">
                <a:latin typeface="华文黑体"/>
                <a:ea typeface="华文黑体"/>
              </a:rPr>
              <a:t>,</a:t>
            </a:r>
            <a:r>
              <a:rPr lang="zh-CN" altLang="en-US" sz="2000" dirty="0" smtClean="0">
                <a:latin typeface="华文黑体"/>
                <a:ea typeface="华文黑体"/>
              </a:rPr>
              <a:t>产品包括</a:t>
            </a:r>
            <a:r>
              <a:rPr lang="zh-CN" altLang="en-US" sz="2000" dirty="0">
                <a:latin typeface="华文黑体"/>
                <a:ea typeface="华文黑体"/>
              </a:rPr>
              <a:t>有形物品、服务、人员、地方、组织、构思</a:t>
            </a:r>
            <a:r>
              <a:rPr lang="en-US" altLang="zh-CN" sz="2000" dirty="0">
                <a:latin typeface="华文黑体"/>
                <a:ea typeface="华文黑体"/>
              </a:rPr>
              <a:t>,</a:t>
            </a:r>
            <a:r>
              <a:rPr lang="zh-CN" altLang="en-US" sz="2000" dirty="0">
                <a:latin typeface="华文黑体"/>
                <a:ea typeface="华文黑体"/>
              </a:rPr>
              <a:t>或者这些实体的组合</a:t>
            </a:r>
            <a:r>
              <a:rPr lang="en-US" altLang="zh-CN" sz="2000" dirty="0">
                <a:latin typeface="华文黑体"/>
                <a:ea typeface="华文黑体"/>
              </a:rPr>
              <a:t>.</a:t>
            </a:r>
            <a:r>
              <a:rPr lang="zh-CN" altLang="en-US" sz="2000" dirty="0" smtClean="0">
                <a:latin typeface="华文黑体"/>
                <a:ea typeface="华文黑体"/>
              </a:rPr>
              <a:t>服务产品包括可供出售的行为</a:t>
            </a:r>
            <a:r>
              <a:rPr lang="zh-CN" altLang="en-US" sz="2000" dirty="0">
                <a:latin typeface="华文黑体"/>
                <a:ea typeface="华文黑体"/>
              </a:rPr>
              <a:t>、利益和满足</a:t>
            </a:r>
            <a:r>
              <a:rPr lang="en-US" altLang="zh-CN" sz="2000" dirty="0">
                <a:latin typeface="华文黑体"/>
                <a:ea typeface="华文黑体"/>
              </a:rPr>
              <a:t>,</a:t>
            </a:r>
            <a:r>
              <a:rPr lang="zh-CN" altLang="en-US" sz="2000" dirty="0">
                <a:latin typeface="华文黑体"/>
                <a:ea typeface="华文黑体"/>
              </a:rPr>
              <a:t>如银行、宾馆、税收预备及家居装修服务等</a:t>
            </a:r>
            <a:r>
              <a:rPr lang="en-US" altLang="zh-CN" sz="2000" dirty="0">
                <a:latin typeface="华文黑体"/>
                <a:ea typeface="华文黑体"/>
              </a:rPr>
              <a:t>.</a:t>
            </a:r>
            <a:r>
              <a:rPr lang="zh-CN" altLang="en-US" sz="2000" dirty="0">
                <a:latin typeface="华文黑体"/>
                <a:ea typeface="华文黑体"/>
              </a:rPr>
              <a:t>服务都是无形的</a:t>
            </a:r>
            <a:r>
              <a:rPr lang="en-US" altLang="zh-CN" sz="2000" dirty="0">
                <a:latin typeface="华文黑体"/>
                <a:ea typeface="华文黑体"/>
              </a:rPr>
              <a:t>,</a:t>
            </a:r>
            <a:r>
              <a:rPr lang="zh-CN" altLang="en-US" sz="2000" dirty="0">
                <a:latin typeface="华文黑体"/>
                <a:ea typeface="华文黑体"/>
              </a:rPr>
              <a:t>而</a:t>
            </a:r>
            <a:r>
              <a:rPr lang="zh-CN" altLang="en-US" sz="2000" dirty="0" smtClean="0">
                <a:latin typeface="华文黑体"/>
                <a:ea typeface="华文黑体"/>
              </a:rPr>
              <a:t>且不涉及</a:t>
            </a:r>
            <a:r>
              <a:rPr lang="zh-CN" altLang="en-US" sz="2000" dirty="0">
                <a:latin typeface="华文黑体"/>
                <a:ea typeface="华文黑体"/>
              </a:rPr>
              <a:t>所有权问题</a:t>
            </a:r>
            <a:r>
              <a:rPr lang="en-US" altLang="zh-CN" sz="2000" dirty="0">
                <a:latin typeface="华文黑体"/>
                <a:ea typeface="华文黑体"/>
              </a:rPr>
              <a:t>,</a:t>
            </a:r>
            <a:r>
              <a:rPr lang="zh-CN" altLang="en-US" sz="2000" dirty="0">
                <a:latin typeface="华文黑体"/>
                <a:ea typeface="华文黑体"/>
              </a:rPr>
              <a:t>服务在经济世界中十分重要</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4842295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5" y="578113"/>
            <a:ext cx="8686803" cy="2923877"/>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、服务公司的营销战略</a:t>
            </a:r>
          </a:p>
          <a:p>
            <a:pPr indent="711200"/>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服务差异管理</a:t>
            </a:r>
          </a:p>
          <a:p>
            <a:pPr indent="711200"/>
            <a:r>
              <a:rPr lang="zh-CN" altLang="en-US" sz="2000" dirty="0">
                <a:latin typeface="华文黑体"/>
                <a:ea typeface="华文黑体"/>
              </a:rPr>
              <a:t>在如今激烈的价格竞争中</a:t>
            </a:r>
            <a:r>
              <a:rPr lang="en-US" altLang="zh-CN" sz="2000" dirty="0">
                <a:latin typeface="华文黑体"/>
                <a:ea typeface="华文黑体"/>
              </a:rPr>
              <a:t>,</a:t>
            </a:r>
            <a:r>
              <a:rPr lang="zh-CN" altLang="en-US" sz="2000" dirty="0">
                <a:latin typeface="华文黑体"/>
                <a:ea typeface="华文黑体"/>
              </a:rPr>
              <a:t>服务营销人员老是抱怨把他们的服务和竞争对</a:t>
            </a:r>
            <a:r>
              <a:rPr lang="zh-CN" altLang="en-US" sz="2000" dirty="0" smtClean="0">
                <a:latin typeface="华文黑体"/>
                <a:ea typeface="华文黑体"/>
              </a:rPr>
              <a:t>手的服务区分开实在很困难</a:t>
            </a:r>
            <a:r>
              <a:rPr lang="en-US" altLang="zh-CN" sz="2000" dirty="0">
                <a:latin typeface="华文黑体"/>
                <a:ea typeface="华文黑体"/>
              </a:rPr>
              <a:t>.</a:t>
            </a:r>
            <a:r>
              <a:rPr lang="zh-CN" altLang="en-US" sz="2000" dirty="0">
                <a:latin typeface="华文黑体"/>
                <a:ea typeface="华文黑体"/>
              </a:rPr>
              <a:t>如果顾客认为服务的差别不大</a:t>
            </a:r>
            <a:r>
              <a:rPr lang="en-US" altLang="zh-CN" sz="2000" dirty="0">
                <a:latin typeface="华文黑体"/>
                <a:ea typeface="华文黑体"/>
              </a:rPr>
              <a:t>,</a:t>
            </a:r>
            <a:r>
              <a:rPr lang="zh-CN" altLang="en-US" sz="2000" dirty="0">
                <a:latin typeface="华文黑体"/>
                <a:ea typeface="华文黑体"/>
              </a:rPr>
              <a:t>他们对提供</a:t>
            </a:r>
            <a:r>
              <a:rPr lang="zh-CN" altLang="en-US" sz="2000" dirty="0" smtClean="0">
                <a:latin typeface="华文黑体"/>
                <a:ea typeface="华文黑体"/>
              </a:rPr>
              <a:t>者的关心程度便会小于对价格的关</a:t>
            </a:r>
            <a:r>
              <a:rPr lang="zh-CN" altLang="en-US" sz="2000" dirty="0">
                <a:latin typeface="华文黑体"/>
                <a:ea typeface="华文黑体"/>
              </a:rPr>
              <a:t>心</a:t>
            </a:r>
            <a:r>
              <a:rPr lang="en-US" altLang="zh-CN" sz="2000" dirty="0">
                <a:latin typeface="华文黑体"/>
                <a:ea typeface="华文黑体"/>
              </a:rPr>
              <a:t>.</a:t>
            </a:r>
            <a:r>
              <a:rPr lang="zh-CN" altLang="en-US" sz="2000" dirty="0">
                <a:latin typeface="华文黑体"/>
                <a:ea typeface="华文黑体"/>
              </a:rPr>
              <a:t>解决价格竞争的办法是发展差别供应、差别交付和差别形象</a:t>
            </a:r>
            <a:r>
              <a:rPr lang="en-US" altLang="zh-CN" sz="2000" dirty="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差别供应</a:t>
            </a:r>
            <a:r>
              <a:rPr lang="en-US" altLang="zh-CN" sz="2000" dirty="0">
                <a:latin typeface="华文黑体"/>
                <a:ea typeface="华文黑体"/>
              </a:rPr>
              <a:t>.</a:t>
            </a:r>
            <a:r>
              <a:rPr lang="zh-CN" altLang="en-US" sz="2000" dirty="0">
                <a:latin typeface="华文黑体"/>
                <a:ea typeface="华文黑体"/>
              </a:rPr>
              <a:t>差别供应就是要给顾客提供别人没有的服务</a:t>
            </a:r>
            <a:r>
              <a:rPr lang="en-US" altLang="zh-CN" sz="2000" dirty="0" smtClean="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差别交付</a:t>
            </a:r>
            <a:r>
              <a:rPr lang="en-US" altLang="zh-CN" sz="2000" dirty="0" smtClean="0">
                <a:latin typeface="华文黑体"/>
                <a:ea typeface="华文黑体"/>
              </a:rPr>
              <a:t>.</a:t>
            </a:r>
          </a:p>
          <a:p>
            <a:pPr indent="711200"/>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差别形象</a:t>
            </a:r>
            <a:r>
              <a:rPr lang="en-US" altLang="zh-CN" sz="2000" dirty="0">
                <a:latin typeface="华文黑体"/>
                <a:ea typeface="华文黑体"/>
              </a:rPr>
              <a:t>.</a:t>
            </a:r>
            <a:r>
              <a:rPr lang="zh-CN" altLang="en-US" sz="2000" dirty="0">
                <a:latin typeface="华文黑体"/>
                <a:ea typeface="华文黑体"/>
              </a:rPr>
              <a:t>服务公司可通过标志和品牌来建立差别形象</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35911251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5" y="578113"/>
            <a:ext cx="8686803" cy="4154983"/>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、服务公司的营销战略</a:t>
            </a:r>
          </a:p>
          <a:p>
            <a:pPr indent="627063"/>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服务质量管理</a:t>
            </a:r>
          </a:p>
          <a:p>
            <a:pPr indent="627063"/>
            <a:r>
              <a:rPr lang="zh-CN" altLang="en-US" sz="2000" dirty="0">
                <a:latin typeface="华文黑体"/>
                <a:ea typeface="华文黑体"/>
              </a:rPr>
              <a:t>服务公司使自己区别于其他公司的主要方法之一</a:t>
            </a:r>
            <a:r>
              <a:rPr lang="en-US" altLang="zh-CN" sz="2000" dirty="0">
                <a:latin typeface="华文黑体"/>
                <a:ea typeface="华文黑体"/>
              </a:rPr>
              <a:t>,</a:t>
            </a:r>
            <a:r>
              <a:rPr lang="zh-CN" altLang="en-US" sz="2000" dirty="0">
                <a:latin typeface="华文黑体"/>
                <a:ea typeface="华文黑体"/>
              </a:rPr>
              <a:t>是持续提供高于竞争对</a:t>
            </a:r>
            <a:r>
              <a:rPr lang="zh-CN" altLang="en-US" sz="2000" dirty="0" smtClean="0">
                <a:latin typeface="华文黑体"/>
                <a:ea typeface="华文黑体"/>
              </a:rPr>
              <a:t>手的服务质量</a:t>
            </a:r>
            <a:r>
              <a:rPr lang="en-US" altLang="zh-CN" sz="2000" dirty="0">
                <a:latin typeface="华文黑体"/>
                <a:ea typeface="华文黑体"/>
              </a:rPr>
              <a:t>.</a:t>
            </a:r>
            <a:r>
              <a:rPr lang="zh-CN" altLang="en-US" sz="2000" dirty="0">
                <a:latin typeface="华文黑体"/>
                <a:ea typeface="华文黑体"/>
              </a:rPr>
              <a:t>跟制造商一样</a:t>
            </a:r>
            <a:r>
              <a:rPr lang="en-US" altLang="zh-CN" sz="2000" dirty="0">
                <a:latin typeface="华文黑体"/>
                <a:ea typeface="华文黑体"/>
              </a:rPr>
              <a:t>,</a:t>
            </a:r>
            <a:r>
              <a:rPr lang="zh-CN" altLang="en-US" sz="2000" dirty="0">
                <a:latin typeface="华文黑体"/>
                <a:ea typeface="华文黑体"/>
              </a:rPr>
              <a:t>许多服务行业现在也已采取了全面质量行动</a:t>
            </a:r>
            <a:r>
              <a:rPr lang="en-US" altLang="zh-CN" sz="2000" dirty="0">
                <a:latin typeface="华文黑体"/>
                <a:ea typeface="华文黑体"/>
              </a:rPr>
              <a:t>.</a:t>
            </a:r>
            <a:r>
              <a:rPr lang="zh-CN" altLang="en-US" sz="2000" dirty="0">
                <a:latin typeface="华文黑体"/>
                <a:ea typeface="华文黑体"/>
              </a:rPr>
              <a:t>顾客保持力或许</a:t>
            </a:r>
            <a:r>
              <a:rPr lang="zh-CN" altLang="en-US" sz="2000" dirty="0" smtClean="0">
                <a:latin typeface="华文黑体"/>
                <a:ea typeface="华文黑体"/>
              </a:rPr>
              <a:t>是最好的质量衡量</a:t>
            </a:r>
            <a:r>
              <a:rPr lang="zh-CN" altLang="en-US" sz="2000" dirty="0">
                <a:latin typeface="华文黑体"/>
                <a:ea typeface="华文黑体"/>
              </a:rPr>
              <a:t>尺度</a:t>
            </a:r>
            <a:r>
              <a:rPr lang="en-US" altLang="zh-CN" sz="2000" dirty="0">
                <a:latin typeface="华文黑体"/>
                <a:ea typeface="华文黑体"/>
              </a:rPr>
              <a:t>.</a:t>
            </a:r>
            <a:r>
              <a:rPr lang="zh-CN" altLang="en-US" sz="2000" dirty="0">
                <a:latin typeface="华文黑体"/>
                <a:ea typeface="华文黑体"/>
              </a:rPr>
              <a:t>服务公司和其顾客的保持力取决于公司传递价值给顾客的持久</a:t>
            </a:r>
            <a:r>
              <a:rPr lang="zh-CN" altLang="en-US" sz="2000" dirty="0" smtClean="0">
                <a:latin typeface="华文黑体"/>
                <a:ea typeface="华文黑体"/>
              </a:rPr>
              <a:t>程度</a:t>
            </a:r>
            <a:r>
              <a:rPr lang="en-US" altLang="zh-CN" sz="2000" dirty="0" smtClean="0">
                <a:latin typeface="华文黑体"/>
                <a:ea typeface="华文黑体"/>
              </a:rPr>
              <a:t>.</a:t>
            </a:r>
          </a:p>
          <a:p>
            <a:pPr indent="627063"/>
            <a:r>
              <a:rPr lang="zh-CN" altLang="en-US" sz="2000" dirty="0" smtClean="0">
                <a:latin typeface="华文黑体"/>
                <a:ea typeface="华文黑体"/>
              </a:rPr>
              <a:t>服务质量</a:t>
            </a:r>
            <a:r>
              <a:rPr lang="zh-CN" altLang="en-US" sz="2000" dirty="0">
                <a:latin typeface="华文黑体"/>
                <a:ea typeface="华文黑体"/>
              </a:rPr>
              <a:t>主要反映在以下几个方面</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实物质量</a:t>
            </a:r>
            <a:r>
              <a:rPr lang="en-US" altLang="zh-CN" sz="2000" dirty="0">
                <a:latin typeface="华文黑体"/>
                <a:ea typeface="华文黑体"/>
              </a:rPr>
              <a:t>:</a:t>
            </a:r>
            <a:r>
              <a:rPr lang="zh-CN" altLang="en-US" sz="2000" dirty="0">
                <a:latin typeface="华文黑体"/>
                <a:ea typeface="华文黑体"/>
              </a:rPr>
              <a:t>服务设施</a:t>
            </a:r>
            <a:r>
              <a:rPr lang="en-US" altLang="zh-CN" sz="2000" dirty="0">
                <a:latin typeface="华文黑体"/>
                <a:ea typeface="华文黑体"/>
              </a:rPr>
              <a:t>,</a:t>
            </a:r>
            <a:r>
              <a:rPr lang="zh-CN" altLang="en-US" sz="2000" dirty="0">
                <a:latin typeface="华文黑体"/>
                <a:ea typeface="华文黑体"/>
              </a:rPr>
              <a:t>仪器设备的质量和外观</a:t>
            </a:r>
            <a:r>
              <a:rPr lang="en-US" altLang="zh-CN" sz="2000" dirty="0">
                <a:latin typeface="华文黑体"/>
                <a:ea typeface="华文黑体"/>
              </a:rPr>
              <a:t>,</a:t>
            </a:r>
            <a:r>
              <a:rPr lang="zh-CN" altLang="en-US" sz="2000" dirty="0">
                <a:latin typeface="华文黑体"/>
                <a:ea typeface="华文黑体"/>
              </a:rPr>
              <a:t>服务人员的精神面貌</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可靠性</a:t>
            </a:r>
            <a:r>
              <a:rPr lang="en-US" altLang="zh-CN" sz="2000" dirty="0">
                <a:latin typeface="华文黑体"/>
                <a:ea typeface="华文黑体"/>
              </a:rPr>
              <a:t>:</a:t>
            </a:r>
            <a:r>
              <a:rPr lang="zh-CN" altLang="en-US" sz="2000" dirty="0">
                <a:latin typeface="华文黑体"/>
                <a:ea typeface="华文黑体"/>
              </a:rPr>
              <a:t>能够按要求提供准确和可靠的服务</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反应能力</a:t>
            </a:r>
            <a:r>
              <a:rPr lang="en-US" altLang="zh-CN" sz="2000" dirty="0">
                <a:latin typeface="华文黑体"/>
                <a:ea typeface="华文黑体"/>
              </a:rPr>
              <a:t>:</a:t>
            </a:r>
            <a:r>
              <a:rPr lang="zh-CN" altLang="en-US" sz="2000" dirty="0">
                <a:latin typeface="华文黑体"/>
                <a:ea typeface="华文黑体"/>
              </a:rPr>
              <a:t>根据顾客需要能随叫随到、热心周到地提供服务</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信任性</a:t>
            </a:r>
            <a:r>
              <a:rPr lang="en-US" altLang="zh-CN" sz="2000" dirty="0">
                <a:latin typeface="华文黑体"/>
                <a:ea typeface="华文黑体"/>
              </a:rPr>
              <a:t>:</a:t>
            </a:r>
            <a:r>
              <a:rPr lang="zh-CN" altLang="en-US" sz="2000" dirty="0">
                <a:latin typeface="华文黑体"/>
                <a:ea typeface="华文黑体"/>
              </a:rPr>
              <a:t>服务人员通过礼貌待客和真诚服务</a:t>
            </a:r>
            <a:r>
              <a:rPr lang="en-US" altLang="zh-CN" sz="2000" dirty="0">
                <a:latin typeface="华文黑体"/>
                <a:ea typeface="华文黑体"/>
              </a:rPr>
              <a:t>,</a:t>
            </a:r>
            <a:r>
              <a:rPr lang="zh-CN" altLang="en-US" sz="2000" dirty="0">
                <a:latin typeface="华文黑体"/>
                <a:ea typeface="华文黑体"/>
              </a:rPr>
              <a:t>使顾客建立起对此服务的信任感</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同情心</a:t>
            </a:r>
            <a:r>
              <a:rPr lang="en-US" altLang="zh-CN" sz="2000" dirty="0">
                <a:latin typeface="华文黑体"/>
                <a:ea typeface="华文黑体"/>
              </a:rPr>
              <a:t>:</a:t>
            </a:r>
            <a:r>
              <a:rPr lang="zh-CN" altLang="en-US" sz="2000" dirty="0">
                <a:latin typeface="华文黑体"/>
                <a:ea typeface="华文黑体"/>
              </a:rPr>
              <a:t>能给予顾客充分关心和相应的体贴</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211184737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服务市场营销</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5" y="578113"/>
            <a:ext cx="8686803" cy="4154983"/>
          </a:xfrm>
          <a:prstGeom prst="rect">
            <a:avLst/>
          </a:prstGeom>
          <a:noFill/>
        </p:spPr>
        <p:txBody>
          <a:bodyPr wrap="square" rtlCol="0">
            <a:spAutoFit/>
          </a:bodyPr>
          <a:lstStyle/>
          <a:p>
            <a:r>
              <a:rPr lang="zh-CN" altLang="en-US" sz="2400" dirty="0" smtClean="0">
                <a:latin typeface="华文黑体"/>
                <a:ea typeface="华文黑体"/>
              </a:rPr>
              <a:t>四</a:t>
            </a:r>
            <a:r>
              <a:rPr lang="zh-CN" altLang="en-US" sz="2400" dirty="0">
                <a:latin typeface="华文黑体"/>
                <a:ea typeface="华文黑体"/>
              </a:rPr>
              <a:t>、服务公司的营销战略</a:t>
            </a:r>
          </a:p>
          <a:p>
            <a:pPr indent="627063"/>
            <a:r>
              <a:rPr lang="en-US" altLang="zh-CN" sz="2000" dirty="0">
                <a:latin typeface="华文黑体"/>
                <a:ea typeface="华文黑体"/>
              </a:rPr>
              <a:t>(</a:t>
            </a:r>
            <a:r>
              <a:rPr lang="zh-CN" altLang="en-US" sz="2000" dirty="0">
                <a:latin typeface="华文黑体"/>
                <a:ea typeface="华文黑体"/>
              </a:rPr>
              <a:t>四</a:t>
            </a:r>
            <a:r>
              <a:rPr lang="en-US" altLang="zh-CN" sz="2000" dirty="0">
                <a:latin typeface="华文黑体"/>
                <a:ea typeface="华文黑体"/>
              </a:rPr>
              <a:t>)</a:t>
            </a:r>
            <a:r>
              <a:rPr lang="zh-CN" altLang="en-US" sz="2000" dirty="0">
                <a:latin typeface="华文黑体"/>
                <a:ea typeface="华文黑体"/>
              </a:rPr>
              <a:t>服务生产力管理成本的飞速增长</a:t>
            </a:r>
          </a:p>
          <a:p>
            <a:pPr indent="627063"/>
            <a:r>
              <a:rPr lang="zh-CN" altLang="en-US" sz="2000" dirty="0">
                <a:latin typeface="华文黑体"/>
                <a:ea typeface="华文黑体"/>
              </a:rPr>
              <a:t>服务公司的巨大竞争压力要求它们必须提高服务生产率</a:t>
            </a:r>
            <a:r>
              <a:rPr lang="en-US" altLang="zh-CN" sz="2000" dirty="0">
                <a:latin typeface="华文黑体"/>
                <a:ea typeface="华文黑体"/>
              </a:rPr>
              <a:t>.</a:t>
            </a:r>
            <a:r>
              <a:rPr lang="zh-CN" altLang="en-US" sz="2000" dirty="0">
                <a:latin typeface="华文黑体"/>
                <a:ea typeface="华文黑体"/>
              </a:rPr>
              <a:t>提高服务生产率</a:t>
            </a:r>
            <a:r>
              <a:rPr lang="zh-CN" altLang="en-US" sz="2000" dirty="0" smtClean="0">
                <a:latin typeface="华文黑体"/>
                <a:ea typeface="华文黑体"/>
              </a:rPr>
              <a:t>主要有以下</a:t>
            </a:r>
            <a:r>
              <a:rPr lang="zh-TW" altLang="en-US" sz="2000" dirty="0" smtClean="0">
                <a:latin typeface="华文黑体"/>
                <a:ea typeface="华文黑体"/>
              </a:rPr>
              <a:t>途径</a:t>
            </a:r>
            <a:r>
              <a:rPr lang="en-US" altLang="zh-TW"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培训新人</a:t>
            </a:r>
            <a:r>
              <a:rPr lang="en-US" altLang="zh-CN" sz="2000" dirty="0">
                <a:latin typeface="华文黑体"/>
                <a:ea typeface="华文黑体"/>
              </a:rPr>
              <a:t>.</a:t>
            </a:r>
            <a:r>
              <a:rPr lang="zh-CN" altLang="en-US" sz="2000" dirty="0">
                <a:latin typeface="华文黑体"/>
                <a:ea typeface="华文黑体"/>
              </a:rPr>
              <a:t>服务提供者可以更好地培训其现有职员</a:t>
            </a:r>
            <a:r>
              <a:rPr lang="en-US" altLang="zh-CN" sz="2000" dirty="0">
                <a:latin typeface="华文黑体"/>
                <a:ea typeface="华文黑体"/>
              </a:rPr>
              <a:t>,</a:t>
            </a:r>
            <a:r>
              <a:rPr lang="zh-CN" altLang="en-US" sz="2000" dirty="0">
                <a:latin typeface="华文黑体"/>
                <a:ea typeface="华文黑体"/>
              </a:rPr>
              <a:t>或者雇用工作更努力、技术</a:t>
            </a:r>
            <a:r>
              <a:rPr lang="zh-CN" altLang="en-US" sz="2000" dirty="0" smtClean="0">
                <a:latin typeface="华文黑体"/>
                <a:ea typeface="华文黑体"/>
              </a:rPr>
              <a:t>水平</a:t>
            </a:r>
            <a:r>
              <a:rPr lang="zh-CN" altLang="en-US" sz="2000" dirty="0">
                <a:latin typeface="华文黑体"/>
                <a:ea typeface="华文黑体"/>
              </a:rPr>
              <a:t>更高、报酬却相同的新人</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放弃部分质量来增加服务的数量</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增加设备</a:t>
            </a:r>
            <a:r>
              <a:rPr lang="en-US" altLang="zh-CN" sz="2000" dirty="0">
                <a:latin typeface="华文黑体"/>
                <a:ea typeface="华文黑体"/>
              </a:rPr>
              <a:t>,</a:t>
            </a:r>
            <a:r>
              <a:rPr lang="zh-CN" altLang="en-US" sz="2000" dirty="0">
                <a:latin typeface="华文黑体"/>
                <a:ea typeface="华文黑体"/>
              </a:rPr>
              <a:t>服务标准化</a:t>
            </a:r>
            <a:r>
              <a:rPr lang="en-US" altLang="zh-CN" sz="2000" dirty="0">
                <a:latin typeface="华文黑体"/>
                <a:ea typeface="华文黑体"/>
              </a:rPr>
              <a:t>.</a:t>
            </a:r>
            <a:r>
              <a:rPr lang="zh-CN" altLang="en-US" sz="2000" dirty="0">
                <a:latin typeface="华文黑体"/>
                <a:ea typeface="华文黑体"/>
              </a:rPr>
              <a:t>服务提供</a:t>
            </a:r>
            <a:r>
              <a:rPr lang="zh-CN" altLang="en-US" sz="2000" dirty="0" smtClean="0">
                <a:latin typeface="华文黑体"/>
                <a:ea typeface="华文黑体"/>
              </a:rPr>
              <a:t>者可以通过增加设备和使生产标准化来节约服务</a:t>
            </a:r>
            <a:r>
              <a:rPr lang="en-US" altLang="zh-CN" sz="2000" dirty="0" smtClean="0">
                <a:latin typeface="华文黑体"/>
                <a:ea typeface="华文黑体"/>
              </a:rPr>
              <a:t>.</a:t>
            </a:r>
          </a:p>
          <a:p>
            <a:pPr indent="627063"/>
            <a:r>
              <a:rPr lang="zh-CN" altLang="en-US" sz="2000" dirty="0" smtClean="0">
                <a:latin typeface="华文黑体"/>
                <a:ea typeface="华文黑体"/>
              </a:rPr>
              <a:t> </a:t>
            </a:r>
            <a:r>
              <a:rPr lang="en-US" altLang="zh-CN" sz="2000" dirty="0" smtClean="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增加先进技术</a:t>
            </a:r>
            <a:r>
              <a:rPr lang="en-US" altLang="zh-CN" sz="2000" dirty="0">
                <a:latin typeface="华文黑体"/>
                <a:ea typeface="华文黑体"/>
              </a:rPr>
              <a:t>.</a:t>
            </a:r>
            <a:r>
              <a:rPr lang="zh-CN" altLang="en-US" sz="2000" dirty="0">
                <a:latin typeface="华文黑体"/>
                <a:ea typeface="华文黑体"/>
              </a:rPr>
              <a:t>技术能帮助制造企业节约时间和资金</a:t>
            </a:r>
            <a:r>
              <a:rPr lang="en-US" altLang="zh-CN" sz="2000" dirty="0">
                <a:latin typeface="华文黑体"/>
                <a:ea typeface="华文黑体"/>
              </a:rPr>
              <a:t>,</a:t>
            </a:r>
            <a:r>
              <a:rPr lang="zh-CN" altLang="en-US" sz="2000" dirty="0">
                <a:latin typeface="华文黑体"/>
                <a:ea typeface="华文黑体"/>
              </a:rPr>
              <a:t>它还具有巨大的</a:t>
            </a:r>
            <a:r>
              <a:rPr lang="en-US" altLang="zh-CN" sz="2000" dirty="0">
                <a:latin typeface="华文黑体"/>
                <a:ea typeface="华文黑体"/>
              </a:rPr>
              <a:t>,</a:t>
            </a:r>
            <a:r>
              <a:rPr lang="zh-CN" altLang="en-US" sz="2000" dirty="0" smtClean="0">
                <a:latin typeface="华文黑体"/>
                <a:ea typeface="华文黑体"/>
              </a:rPr>
              <a:t>并且经常未被</a:t>
            </a:r>
            <a:r>
              <a:rPr lang="zh-CN" altLang="en-US" sz="2000" dirty="0">
                <a:latin typeface="华文黑体"/>
                <a:ea typeface="华文黑体"/>
              </a:rPr>
              <a:t>利用的潜在力量来使服务人员效率和积极性更高</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设计更为有效的服务</a:t>
            </a:r>
            <a:r>
              <a:rPr lang="en-US" altLang="zh-CN" sz="2000" dirty="0" smtClean="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６</a:t>
            </a:r>
            <a:r>
              <a:rPr lang="en-US" altLang="zh-CN" sz="2000" dirty="0">
                <a:latin typeface="华文黑体"/>
                <a:ea typeface="华文黑体"/>
              </a:rPr>
              <a:t>)</a:t>
            </a:r>
            <a:r>
              <a:rPr lang="zh-CN" altLang="en-US" sz="2000" dirty="0">
                <a:latin typeface="华文黑体"/>
                <a:ea typeface="华文黑体"/>
              </a:rPr>
              <a:t>必须防止过分强调生产率而降低质量</a:t>
            </a:r>
            <a:r>
              <a:rPr lang="en-US" altLang="zh-CN" sz="2000" dirty="0">
                <a:latin typeface="华文黑体"/>
                <a:ea typeface="华文黑体"/>
              </a:rPr>
              <a:t>.</a:t>
            </a:r>
            <a:endParaRPr lang="en-US" altLang="zh-CN" sz="2000" dirty="0" smtClean="0">
              <a:latin typeface="华文黑体"/>
              <a:ea typeface="华文黑体"/>
            </a:endParaRPr>
          </a:p>
        </p:txBody>
      </p:sp>
    </p:spTree>
    <p:extLst>
      <p:ext uri="{BB962C8B-B14F-4D97-AF65-F5344CB8AC3E}">
        <p14:creationId xmlns:p14="http://schemas.microsoft.com/office/powerpoint/2010/main" val="44122549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082870" y="1507067"/>
            <a:ext cx="4840996" cy="3632200"/>
          </a:xfrm>
          <a:prstGeom prst="rect">
            <a:avLst/>
          </a:prstGeom>
        </p:spPr>
      </p:pic>
      <p:sp>
        <p:nvSpPr>
          <p:cNvPr id="15" name="矩形 14"/>
          <p:cNvSpPr/>
          <p:nvPr/>
        </p:nvSpPr>
        <p:spPr>
          <a:xfrm>
            <a:off x="418703" y="33866"/>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4"/>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628908"/>
            <a:ext cx="8534401" cy="2923877"/>
          </a:xfrm>
          <a:prstGeom prst="rect">
            <a:avLst/>
          </a:prstGeom>
          <a:noFill/>
        </p:spPr>
        <p:txBody>
          <a:bodyPr wrap="square" rtlCol="0">
            <a:spAutoFit/>
          </a:bodyPr>
          <a:lstStyle/>
          <a:p>
            <a:r>
              <a:rPr lang="zh-CN" altLang="en-US" sz="2400" dirty="0">
                <a:latin typeface="华文黑体"/>
                <a:ea typeface="华文黑体"/>
              </a:rPr>
              <a:t>二、产品层次</a:t>
            </a:r>
          </a:p>
          <a:p>
            <a:pPr indent="541338"/>
            <a:r>
              <a:rPr lang="zh-CN" altLang="en-US" sz="2000" dirty="0">
                <a:latin typeface="华文黑体"/>
                <a:ea typeface="华文黑体"/>
              </a:rPr>
              <a:t>产品开发者需要从三个层次来研究产品和服务</a:t>
            </a:r>
            <a:r>
              <a:rPr lang="en-US" altLang="zh-CN" sz="2000" dirty="0">
                <a:latin typeface="华文黑体"/>
                <a:ea typeface="华文黑体"/>
              </a:rPr>
              <a:t>,</a:t>
            </a:r>
            <a:r>
              <a:rPr lang="zh-CN" altLang="en-US" sz="2000" dirty="0">
                <a:latin typeface="华文黑体"/>
                <a:ea typeface="华文黑体"/>
              </a:rPr>
              <a:t>即</a:t>
            </a:r>
            <a:r>
              <a:rPr lang="en-US" altLang="zh-CN" sz="2000" dirty="0">
                <a:latin typeface="华文黑体"/>
                <a:ea typeface="华文黑体"/>
              </a:rPr>
              <a:t>:</a:t>
            </a:r>
            <a:r>
              <a:rPr lang="zh-CN" altLang="en-US" sz="2000" dirty="0">
                <a:latin typeface="华文黑体"/>
                <a:ea typeface="华文黑体"/>
              </a:rPr>
              <a:t>核心产品、实际产品以及外延产品</a:t>
            </a:r>
            <a:r>
              <a:rPr lang="en-US" altLang="zh-CN" sz="2000" dirty="0" smtClean="0">
                <a:latin typeface="华文黑体"/>
                <a:ea typeface="华文黑体"/>
              </a:rPr>
              <a:t>.</a:t>
            </a:r>
            <a:r>
              <a:rPr lang="zh-CN" altLang="en-US" sz="2000" dirty="0" smtClean="0">
                <a:latin typeface="华文黑体"/>
                <a:ea typeface="华文黑体"/>
              </a:rPr>
              <a:t>产</a:t>
            </a:r>
            <a:r>
              <a:rPr lang="zh-CN" altLang="en-US" sz="2000" dirty="0">
                <a:latin typeface="华文黑体"/>
                <a:ea typeface="华文黑体"/>
              </a:rPr>
              <a:t>品的三大层</a:t>
            </a:r>
            <a:r>
              <a:rPr lang="zh-CN" altLang="en-US" sz="2000" dirty="0" smtClean="0">
                <a:latin typeface="华文黑体"/>
                <a:ea typeface="华文黑体"/>
              </a:rPr>
              <a:t>次</a:t>
            </a:r>
            <a:endParaRPr lang="en-US" altLang="zh-CN" sz="20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核心产品</a:t>
            </a:r>
          </a:p>
          <a:p>
            <a:pPr indent="541338"/>
            <a:r>
              <a:rPr lang="zh-CN" altLang="en-US" sz="2000" dirty="0">
                <a:latin typeface="华文黑体"/>
                <a:ea typeface="华文黑体"/>
              </a:rPr>
              <a:t>核心产品是最基础的一个层次</a:t>
            </a:r>
            <a:r>
              <a:rPr lang="en-US" altLang="zh-CN" sz="2000" dirty="0" smtClean="0">
                <a:latin typeface="华文黑体"/>
                <a:ea typeface="华文黑体"/>
              </a:rPr>
              <a:t>,</a:t>
            </a:r>
          </a:p>
          <a:p>
            <a:pPr indent="541338"/>
            <a:r>
              <a:rPr lang="zh-CN" altLang="en-US" sz="2000" dirty="0" smtClean="0">
                <a:latin typeface="华文黑体"/>
                <a:ea typeface="华文黑体"/>
              </a:rPr>
              <a:t>它是指消费者在购买一样产品</a:t>
            </a:r>
            <a:endParaRPr lang="en-US" altLang="zh-CN" sz="2000" dirty="0" smtClean="0">
              <a:latin typeface="华文黑体"/>
              <a:ea typeface="华文黑体"/>
            </a:endParaRPr>
          </a:p>
          <a:p>
            <a:pPr indent="541338"/>
            <a:r>
              <a:rPr lang="zh-CN" altLang="en-US" sz="2000" dirty="0" smtClean="0">
                <a:latin typeface="华文黑体"/>
                <a:ea typeface="华文黑体"/>
              </a:rPr>
              <a:t>或服务时所寻找的能够解决</a:t>
            </a:r>
            <a:endParaRPr lang="en-US" altLang="zh-CN" sz="2000" dirty="0" smtClean="0">
              <a:latin typeface="华文黑体"/>
              <a:ea typeface="华文黑体"/>
            </a:endParaRPr>
          </a:p>
          <a:p>
            <a:pPr indent="541338"/>
            <a:r>
              <a:rPr lang="zh-CN" altLang="en-US" sz="2000" dirty="0" smtClean="0">
                <a:latin typeface="华文黑体"/>
                <a:ea typeface="华文黑体"/>
              </a:rPr>
              <a:t>问题</a:t>
            </a:r>
            <a:r>
              <a:rPr lang="zh-CN" altLang="en-US" sz="2000" dirty="0">
                <a:latin typeface="华文黑体"/>
                <a:ea typeface="华文黑体"/>
              </a:rPr>
              <a:t>的核心利益</a:t>
            </a:r>
            <a:r>
              <a:rPr lang="en-US" altLang="zh-CN" sz="2000" dirty="0">
                <a:latin typeface="华文黑体"/>
                <a:ea typeface="华文黑体"/>
              </a:rPr>
              <a:t>.</a:t>
            </a:r>
            <a:r>
              <a:rPr lang="zh-CN" altLang="en-US" sz="2000" dirty="0" smtClean="0">
                <a:latin typeface="华文黑体"/>
                <a:ea typeface="华文黑体"/>
              </a:rPr>
              <a:t>核心产品</a:t>
            </a:r>
            <a:endParaRPr lang="en-US" altLang="zh-CN" sz="2000" dirty="0" smtClean="0">
              <a:latin typeface="华文黑体"/>
              <a:ea typeface="华文黑体"/>
            </a:endParaRPr>
          </a:p>
          <a:p>
            <a:pPr indent="541338"/>
            <a:r>
              <a:rPr lang="zh-CN" altLang="en-US" sz="2000" dirty="0" smtClean="0">
                <a:latin typeface="华文黑体"/>
                <a:ea typeface="华文黑体"/>
              </a:rPr>
              <a:t>对应于消费者的</a:t>
            </a:r>
            <a:r>
              <a:rPr lang="zh-CN" altLang="en-US" sz="2000" dirty="0">
                <a:latin typeface="华文黑体"/>
                <a:ea typeface="华文黑体"/>
              </a:rPr>
              <a:t>核心利益</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26303547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628908"/>
            <a:ext cx="8534401" cy="3539430"/>
          </a:xfrm>
          <a:prstGeom prst="rect">
            <a:avLst/>
          </a:prstGeom>
          <a:noFill/>
        </p:spPr>
        <p:txBody>
          <a:bodyPr wrap="square" rtlCol="0">
            <a:spAutoFit/>
          </a:bodyPr>
          <a:lstStyle/>
          <a:p>
            <a:r>
              <a:rPr lang="zh-CN" altLang="en-US" sz="2400" dirty="0">
                <a:latin typeface="华文黑体"/>
                <a:ea typeface="华文黑体"/>
              </a:rPr>
              <a:t>二、产品层次</a:t>
            </a:r>
          </a:p>
          <a:p>
            <a:pPr indent="541338"/>
            <a:r>
              <a:rPr lang="zh-CN" altLang="en-US" sz="2000" dirty="0">
                <a:latin typeface="华文黑体"/>
                <a:ea typeface="华文黑体"/>
              </a:rPr>
              <a:t>产品开发者需要从三个层次来研究产品和服务</a:t>
            </a:r>
            <a:r>
              <a:rPr lang="en-US" altLang="zh-CN" sz="2000" dirty="0">
                <a:latin typeface="华文黑体"/>
                <a:ea typeface="华文黑体"/>
              </a:rPr>
              <a:t>,</a:t>
            </a:r>
            <a:r>
              <a:rPr lang="zh-CN" altLang="en-US" sz="2000" dirty="0">
                <a:latin typeface="华文黑体"/>
                <a:ea typeface="华文黑体"/>
              </a:rPr>
              <a:t>即</a:t>
            </a:r>
            <a:r>
              <a:rPr lang="en-US" altLang="zh-CN" sz="2000" dirty="0">
                <a:latin typeface="华文黑体"/>
                <a:ea typeface="华文黑体"/>
              </a:rPr>
              <a:t>:</a:t>
            </a:r>
            <a:r>
              <a:rPr lang="zh-CN" altLang="en-US" sz="2000" dirty="0">
                <a:latin typeface="华文黑体"/>
                <a:ea typeface="华文黑体"/>
              </a:rPr>
              <a:t>核心产品、实际产品以及外延产品</a:t>
            </a:r>
            <a:r>
              <a:rPr lang="en-US" altLang="zh-CN" sz="2000" dirty="0" smtClean="0">
                <a:latin typeface="华文黑体"/>
                <a:ea typeface="华文黑体"/>
              </a:rPr>
              <a:t>.</a:t>
            </a:r>
            <a:r>
              <a:rPr lang="zh-CN" altLang="en-US" sz="2000" dirty="0" smtClean="0">
                <a:latin typeface="华文黑体"/>
                <a:ea typeface="华文黑体"/>
              </a:rPr>
              <a:t>产</a:t>
            </a:r>
            <a:r>
              <a:rPr lang="zh-CN" altLang="en-US" sz="2000" dirty="0">
                <a:latin typeface="华文黑体"/>
                <a:ea typeface="华文黑体"/>
              </a:rPr>
              <a:t>品的三大层</a:t>
            </a:r>
            <a:r>
              <a:rPr lang="zh-CN" altLang="en-US" sz="2000" dirty="0" smtClean="0">
                <a:latin typeface="华文黑体"/>
                <a:ea typeface="华文黑体"/>
              </a:rPr>
              <a:t>次</a:t>
            </a:r>
            <a:endParaRPr lang="en-US" altLang="zh-CN" sz="20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实际产品</a:t>
            </a:r>
          </a:p>
          <a:p>
            <a:pPr indent="541338"/>
            <a:r>
              <a:rPr lang="zh-CN" altLang="en-US" sz="2000" dirty="0">
                <a:latin typeface="华文黑体"/>
                <a:ea typeface="华文黑体"/>
              </a:rPr>
              <a:t>产品设计者接下来要做的是围绕核心产品制造出实际产品</a:t>
            </a:r>
            <a:r>
              <a:rPr lang="en-US" altLang="zh-CN" sz="2000" dirty="0">
                <a:latin typeface="华文黑体"/>
                <a:ea typeface="华文黑体"/>
              </a:rPr>
              <a:t>.</a:t>
            </a:r>
            <a:r>
              <a:rPr lang="zh-CN" altLang="en-US" sz="2000" dirty="0">
                <a:latin typeface="华文黑体"/>
                <a:ea typeface="华文黑体"/>
              </a:rPr>
              <a:t>实际产品的特征有五大</a:t>
            </a:r>
            <a:r>
              <a:rPr lang="zh-CN" altLang="en-US" sz="2000" dirty="0" smtClean="0">
                <a:latin typeface="华文黑体"/>
                <a:ea typeface="华文黑体"/>
              </a:rPr>
              <a:t>方面</a:t>
            </a:r>
            <a:r>
              <a:rPr lang="en-US" altLang="zh-CN" sz="2000" dirty="0">
                <a:latin typeface="华文黑体"/>
                <a:ea typeface="华文黑体"/>
              </a:rPr>
              <a:t>:</a:t>
            </a:r>
            <a:r>
              <a:rPr lang="zh-CN" altLang="en-US" sz="2000" dirty="0">
                <a:latin typeface="华文黑体"/>
                <a:ea typeface="华文黑体"/>
              </a:rPr>
              <a:t>质量水平</a:t>
            </a:r>
            <a:r>
              <a:rPr lang="en-US" altLang="zh-CN" sz="2000" dirty="0">
                <a:latin typeface="华文黑体"/>
                <a:ea typeface="华文黑体"/>
              </a:rPr>
              <a:t>,</a:t>
            </a:r>
            <a:r>
              <a:rPr lang="zh-CN" altLang="en-US" sz="2000" dirty="0">
                <a:latin typeface="华文黑体"/>
                <a:ea typeface="华文黑体"/>
              </a:rPr>
              <a:t>特色</a:t>
            </a:r>
            <a:r>
              <a:rPr lang="en-US" altLang="zh-CN" sz="2000" dirty="0">
                <a:latin typeface="华文黑体"/>
                <a:ea typeface="华文黑体"/>
              </a:rPr>
              <a:t>,</a:t>
            </a:r>
            <a:r>
              <a:rPr lang="zh-CN" altLang="en-US" sz="2000" dirty="0">
                <a:latin typeface="华文黑体"/>
                <a:ea typeface="华文黑体"/>
              </a:rPr>
              <a:t>设计</a:t>
            </a:r>
            <a:r>
              <a:rPr lang="en-US" altLang="zh-CN" sz="2000" dirty="0">
                <a:latin typeface="华文黑体"/>
                <a:ea typeface="华文黑体"/>
              </a:rPr>
              <a:t>,</a:t>
            </a:r>
            <a:r>
              <a:rPr lang="zh-CN" altLang="en-US" sz="2000" dirty="0">
                <a:latin typeface="华文黑体"/>
                <a:ea typeface="华文黑体"/>
              </a:rPr>
              <a:t>品牌名称以及包装</a:t>
            </a:r>
            <a:r>
              <a:rPr lang="en-US" altLang="zh-CN" sz="2000" dirty="0" smtClean="0">
                <a:latin typeface="华文黑体"/>
                <a:ea typeface="华文黑体"/>
              </a:rPr>
              <a:t>.</a:t>
            </a: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外延产品</a:t>
            </a:r>
          </a:p>
          <a:p>
            <a:pPr indent="541338"/>
            <a:r>
              <a:rPr lang="zh-CN" altLang="en-US" sz="2000" dirty="0">
                <a:latin typeface="华文黑体"/>
                <a:ea typeface="华文黑体"/>
              </a:rPr>
              <a:t>产品设计者必须围绕核心和实际产品</a:t>
            </a:r>
            <a:r>
              <a:rPr lang="en-US" altLang="zh-CN" sz="2000" dirty="0">
                <a:latin typeface="华文黑体"/>
                <a:ea typeface="华文黑体"/>
              </a:rPr>
              <a:t>,</a:t>
            </a:r>
            <a:r>
              <a:rPr lang="zh-CN" altLang="en-US" sz="2000" dirty="0">
                <a:latin typeface="华文黑体"/>
                <a:ea typeface="华文黑体"/>
              </a:rPr>
              <a:t>通过附加的消费者服务和利益</a:t>
            </a:r>
            <a:r>
              <a:rPr lang="en-US" altLang="zh-CN" sz="2000" dirty="0">
                <a:latin typeface="华文黑体"/>
                <a:ea typeface="华文黑体"/>
              </a:rPr>
              <a:t>,</a:t>
            </a:r>
            <a:r>
              <a:rPr lang="zh-CN" altLang="en-US" sz="2000" dirty="0">
                <a:latin typeface="华文黑体"/>
                <a:ea typeface="华文黑体"/>
              </a:rPr>
              <a:t>建立起</a:t>
            </a:r>
            <a:r>
              <a:rPr lang="zh-CN" altLang="en-US" sz="2000" dirty="0" smtClean="0">
                <a:latin typeface="华文黑体"/>
                <a:ea typeface="华文黑体"/>
              </a:rPr>
              <a:t>外延产品</a:t>
            </a:r>
            <a:r>
              <a:rPr lang="en-US" altLang="zh-CN" sz="2000" dirty="0">
                <a:latin typeface="华文黑体"/>
                <a:ea typeface="华文黑体"/>
              </a:rPr>
              <a:t>.</a:t>
            </a:r>
            <a:r>
              <a:rPr lang="zh-CN" altLang="en-US" sz="2000" dirty="0">
                <a:latin typeface="华文黑体"/>
                <a:ea typeface="华文黑体"/>
              </a:rPr>
              <a:t>外延产品的特征是附加的消费者服务和利益</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5236136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产品概述</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423332" y="628908"/>
            <a:ext cx="8534401" cy="4462760"/>
          </a:xfrm>
          <a:prstGeom prst="rect">
            <a:avLst/>
          </a:prstGeom>
          <a:noFill/>
        </p:spPr>
        <p:txBody>
          <a:bodyPr wrap="square" rtlCol="0">
            <a:spAutoFit/>
          </a:bodyPr>
          <a:lstStyle/>
          <a:p>
            <a:r>
              <a:rPr lang="zh-CN" altLang="en-US" sz="2400" dirty="0">
                <a:latin typeface="华文黑体"/>
                <a:ea typeface="华文黑体"/>
              </a:rPr>
              <a:t>二、产品层次</a:t>
            </a:r>
          </a:p>
          <a:p>
            <a:pPr indent="541338"/>
            <a:r>
              <a:rPr lang="zh-CN" altLang="en-US" sz="2000" dirty="0">
                <a:latin typeface="华文黑体"/>
                <a:ea typeface="华文黑体"/>
              </a:rPr>
              <a:t>产品开发者需要从三个层次来研究产品和服务</a:t>
            </a:r>
            <a:r>
              <a:rPr lang="en-US" altLang="zh-CN" sz="2000" dirty="0">
                <a:latin typeface="华文黑体"/>
                <a:ea typeface="华文黑体"/>
              </a:rPr>
              <a:t>,</a:t>
            </a:r>
            <a:r>
              <a:rPr lang="zh-CN" altLang="en-US" sz="2000" dirty="0">
                <a:latin typeface="华文黑体"/>
                <a:ea typeface="华文黑体"/>
              </a:rPr>
              <a:t>即</a:t>
            </a:r>
            <a:r>
              <a:rPr lang="en-US" altLang="zh-CN" sz="2000" dirty="0">
                <a:latin typeface="华文黑体"/>
                <a:ea typeface="华文黑体"/>
              </a:rPr>
              <a:t>:</a:t>
            </a:r>
            <a:r>
              <a:rPr lang="zh-CN" altLang="en-US" sz="2000" dirty="0">
                <a:latin typeface="华文黑体"/>
                <a:ea typeface="华文黑体"/>
              </a:rPr>
              <a:t>核心产品、实际产品以及外延产品</a:t>
            </a:r>
            <a:r>
              <a:rPr lang="en-US" altLang="zh-CN" sz="2000" dirty="0" smtClean="0">
                <a:latin typeface="华文黑体"/>
                <a:ea typeface="华文黑体"/>
              </a:rPr>
              <a:t>.</a:t>
            </a:r>
            <a:r>
              <a:rPr lang="zh-CN" altLang="en-US" sz="2000" dirty="0" smtClean="0">
                <a:latin typeface="华文黑体"/>
                <a:ea typeface="华文黑体"/>
              </a:rPr>
              <a:t>产</a:t>
            </a:r>
            <a:r>
              <a:rPr lang="zh-CN" altLang="en-US" sz="2000" dirty="0">
                <a:latin typeface="华文黑体"/>
                <a:ea typeface="华文黑体"/>
              </a:rPr>
              <a:t>品的三大层</a:t>
            </a:r>
            <a:r>
              <a:rPr lang="zh-CN" altLang="en-US" sz="2000" dirty="0" smtClean="0">
                <a:latin typeface="华文黑体"/>
                <a:ea typeface="华文黑体"/>
              </a:rPr>
              <a:t>次</a:t>
            </a:r>
            <a:endParaRPr lang="en-US" altLang="zh-CN" sz="2000" dirty="0" smtClean="0">
              <a:latin typeface="华文黑体"/>
              <a:ea typeface="华文黑体"/>
            </a:endParaRPr>
          </a:p>
          <a:p>
            <a:pPr indent="541338"/>
            <a:endParaRPr lang="en-US" altLang="zh-CN" sz="2000" dirty="0" smtClean="0">
              <a:latin typeface="华文黑体"/>
              <a:ea typeface="华文黑体"/>
            </a:endParaRPr>
          </a:p>
          <a:p>
            <a:pPr indent="541338"/>
            <a:r>
              <a:rPr lang="en-US" altLang="zh-CN" sz="2000" dirty="0" smtClean="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实际产品</a:t>
            </a:r>
          </a:p>
          <a:p>
            <a:pPr indent="541338"/>
            <a:r>
              <a:rPr lang="zh-CN" altLang="en-US" sz="2000" dirty="0">
                <a:latin typeface="华文黑体"/>
                <a:ea typeface="华文黑体"/>
              </a:rPr>
              <a:t>产品设计者接下来要做的是围绕核心产品制造出实际产品</a:t>
            </a:r>
            <a:r>
              <a:rPr lang="en-US" altLang="zh-CN" sz="2000" dirty="0">
                <a:latin typeface="华文黑体"/>
                <a:ea typeface="华文黑体"/>
              </a:rPr>
              <a:t>.</a:t>
            </a:r>
            <a:r>
              <a:rPr lang="zh-CN" altLang="en-US" sz="2000" dirty="0">
                <a:latin typeface="华文黑体"/>
                <a:ea typeface="华文黑体"/>
              </a:rPr>
              <a:t>实际产品的特征有五大</a:t>
            </a:r>
            <a:r>
              <a:rPr lang="zh-CN" altLang="en-US" sz="2000" dirty="0" smtClean="0">
                <a:latin typeface="华文黑体"/>
                <a:ea typeface="华文黑体"/>
              </a:rPr>
              <a:t>方面</a:t>
            </a:r>
            <a:r>
              <a:rPr lang="en-US" altLang="zh-CN" sz="2000" dirty="0">
                <a:latin typeface="华文黑体"/>
                <a:ea typeface="华文黑体"/>
              </a:rPr>
              <a:t>:</a:t>
            </a:r>
            <a:r>
              <a:rPr lang="zh-CN" altLang="en-US" sz="2000" dirty="0">
                <a:latin typeface="华文黑体"/>
                <a:ea typeface="华文黑体"/>
              </a:rPr>
              <a:t>质量水平</a:t>
            </a:r>
            <a:r>
              <a:rPr lang="en-US" altLang="zh-CN" sz="2000" dirty="0">
                <a:latin typeface="华文黑体"/>
                <a:ea typeface="华文黑体"/>
              </a:rPr>
              <a:t>,</a:t>
            </a:r>
            <a:r>
              <a:rPr lang="zh-CN" altLang="en-US" sz="2000" dirty="0">
                <a:latin typeface="华文黑体"/>
                <a:ea typeface="华文黑体"/>
              </a:rPr>
              <a:t>特色</a:t>
            </a:r>
            <a:r>
              <a:rPr lang="en-US" altLang="zh-CN" sz="2000" dirty="0">
                <a:latin typeface="华文黑体"/>
                <a:ea typeface="华文黑体"/>
              </a:rPr>
              <a:t>,</a:t>
            </a:r>
            <a:r>
              <a:rPr lang="zh-CN" altLang="en-US" sz="2000" dirty="0">
                <a:latin typeface="华文黑体"/>
                <a:ea typeface="华文黑体"/>
              </a:rPr>
              <a:t>设计</a:t>
            </a:r>
            <a:r>
              <a:rPr lang="en-US" altLang="zh-CN" sz="2000" dirty="0">
                <a:latin typeface="华文黑体"/>
                <a:ea typeface="华文黑体"/>
              </a:rPr>
              <a:t>,</a:t>
            </a:r>
            <a:r>
              <a:rPr lang="zh-CN" altLang="en-US" sz="2000" dirty="0">
                <a:latin typeface="华文黑体"/>
                <a:ea typeface="华文黑体"/>
              </a:rPr>
              <a:t>品牌名称以及包装</a:t>
            </a:r>
            <a:r>
              <a:rPr lang="en-US" altLang="zh-CN" sz="2000" dirty="0" smtClean="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外延产品</a:t>
            </a:r>
          </a:p>
          <a:p>
            <a:pPr indent="541338"/>
            <a:r>
              <a:rPr lang="zh-CN" altLang="en-US" sz="2000" dirty="0">
                <a:latin typeface="华文黑体"/>
                <a:ea typeface="华文黑体"/>
              </a:rPr>
              <a:t>产品设计者必须围绕核心和实际产品</a:t>
            </a:r>
            <a:r>
              <a:rPr lang="en-US" altLang="zh-CN" sz="2000" dirty="0">
                <a:latin typeface="华文黑体"/>
                <a:ea typeface="华文黑体"/>
              </a:rPr>
              <a:t>,</a:t>
            </a:r>
            <a:r>
              <a:rPr lang="zh-CN" altLang="en-US" sz="2000" dirty="0">
                <a:latin typeface="华文黑体"/>
                <a:ea typeface="华文黑体"/>
              </a:rPr>
              <a:t>通过附加的消费者服务和利益</a:t>
            </a:r>
            <a:r>
              <a:rPr lang="en-US" altLang="zh-CN" sz="2000" dirty="0">
                <a:latin typeface="华文黑体"/>
                <a:ea typeface="华文黑体"/>
              </a:rPr>
              <a:t>,</a:t>
            </a:r>
            <a:r>
              <a:rPr lang="zh-CN" altLang="en-US" sz="2000" dirty="0">
                <a:latin typeface="华文黑体"/>
                <a:ea typeface="华文黑体"/>
              </a:rPr>
              <a:t>建立起</a:t>
            </a:r>
            <a:r>
              <a:rPr lang="zh-CN" altLang="en-US" sz="2000" dirty="0" smtClean="0">
                <a:latin typeface="华文黑体"/>
                <a:ea typeface="华文黑体"/>
              </a:rPr>
              <a:t>外延产品</a:t>
            </a:r>
            <a:r>
              <a:rPr lang="en-US" altLang="zh-CN" sz="2000" dirty="0">
                <a:latin typeface="华文黑体"/>
                <a:ea typeface="华文黑体"/>
              </a:rPr>
              <a:t>.</a:t>
            </a:r>
            <a:r>
              <a:rPr lang="zh-CN" altLang="en-US" sz="2000" dirty="0">
                <a:latin typeface="华文黑体"/>
                <a:ea typeface="华文黑体"/>
              </a:rPr>
              <a:t>外延产品的特征是附加的消费者服务和利益</a:t>
            </a:r>
            <a:r>
              <a:rPr lang="en-US" altLang="zh-CN" sz="2000" dirty="0" smtClean="0">
                <a:latin typeface="华文黑体"/>
                <a:ea typeface="华文黑体"/>
              </a:rPr>
              <a:t>.</a:t>
            </a:r>
          </a:p>
          <a:p>
            <a:pPr indent="541338"/>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产品不单单是指一组有形的实物</a:t>
            </a:r>
            <a:r>
              <a:rPr lang="en-US" altLang="zh-CN" sz="2000" dirty="0">
                <a:latin typeface="华文黑体"/>
                <a:ea typeface="华文黑体"/>
              </a:rPr>
              <a:t>.</a:t>
            </a:r>
            <a:r>
              <a:rPr lang="zh-CN" altLang="en-US" sz="2000" dirty="0">
                <a:latin typeface="华文黑体"/>
                <a:ea typeface="华文黑体"/>
              </a:rPr>
              <a:t>消费者倾向于把产品看作满足他们</a:t>
            </a:r>
            <a:r>
              <a:rPr lang="zh-CN" altLang="en-US" sz="2000" dirty="0" smtClean="0">
                <a:latin typeface="华文黑体"/>
                <a:ea typeface="华文黑体"/>
              </a:rPr>
              <a:t>需要的复杂</a:t>
            </a:r>
            <a:r>
              <a:rPr lang="zh-CN" altLang="en-US" sz="2000" dirty="0">
                <a:latin typeface="华文黑体"/>
                <a:ea typeface="华文黑体"/>
              </a:rPr>
              <a:t>利益集合</a:t>
            </a:r>
            <a:r>
              <a:rPr lang="en-US" altLang="zh-CN" sz="2000" dirty="0">
                <a:latin typeface="华文黑体"/>
                <a:ea typeface="华文黑体"/>
              </a:rPr>
              <a:t>.</a:t>
            </a:r>
            <a:r>
              <a:rPr lang="zh-CN" altLang="en-US" sz="2000" dirty="0">
                <a:latin typeface="华文黑体"/>
                <a:ea typeface="华文黑体"/>
              </a:rPr>
              <a:t>在开发产品时</a:t>
            </a:r>
            <a:r>
              <a:rPr lang="en-US" altLang="zh-CN" sz="2000" dirty="0">
                <a:latin typeface="华文黑体"/>
                <a:ea typeface="华文黑体"/>
              </a:rPr>
              <a:t>,</a:t>
            </a:r>
            <a:r>
              <a:rPr lang="zh-CN" altLang="en-US" sz="2000" dirty="0">
                <a:latin typeface="华文黑体"/>
                <a:ea typeface="华文黑体"/>
              </a:rPr>
              <a:t>营销人员首先必须找出产品将要满足的核心消费者需要</a:t>
            </a:r>
            <a:r>
              <a:rPr lang="en-US" altLang="zh-CN" sz="2000" dirty="0">
                <a:latin typeface="华文黑体"/>
                <a:ea typeface="华文黑体"/>
              </a:rPr>
              <a:t>,</a:t>
            </a:r>
            <a:r>
              <a:rPr lang="zh-CN" altLang="en-US" sz="2000" dirty="0" smtClean="0">
                <a:latin typeface="华文黑体"/>
                <a:ea typeface="华文黑体"/>
              </a:rPr>
              <a:t>然后设计出实际产品并找到扩大产品</a:t>
            </a:r>
            <a:r>
              <a:rPr lang="zh-CN" altLang="en-US" sz="2000" dirty="0">
                <a:latin typeface="华文黑体"/>
                <a:ea typeface="华文黑体"/>
              </a:rPr>
              <a:t>外延的方法</a:t>
            </a:r>
            <a:r>
              <a:rPr lang="en-US" altLang="zh-CN" sz="2000" dirty="0">
                <a:latin typeface="华文黑体"/>
                <a:ea typeface="华文黑体"/>
              </a:rPr>
              <a:t>,</a:t>
            </a:r>
            <a:r>
              <a:rPr lang="zh-CN" altLang="en-US" sz="2000" dirty="0">
                <a:latin typeface="华文黑体"/>
                <a:ea typeface="华文黑体"/>
              </a:rPr>
              <a:t>以便创造出能最大满足消费者</a:t>
            </a:r>
            <a:r>
              <a:rPr lang="zh-CN" altLang="en-US" sz="2000" dirty="0" smtClean="0">
                <a:latin typeface="华文黑体"/>
                <a:ea typeface="华文黑体"/>
              </a:rPr>
              <a:t>要求的一系列利益组合</a:t>
            </a:r>
            <a:r>
              <a:rPr lang="en-US" altLang="zh-CN" sz="2000" dirty="0">
                <a:latin typeface="华文黑体"/>
                <a:ea typeface="华文黑体"/>
              </a:rPr>
              <a:t>.</a:t>
            </a:r>
            <a:endParaRPr lang="zh-CN" altLang="en-US" sz="2000" dirty="0">
              <a:latin typeface="华文黑体"/>
              <a:ea typeface="华文黑体"/>
            </a:endParaRPr>
          </a:p>
        </p:txBody>
      </p:sp>
    </p:spTree>
    <p:extLst>
      <p:ext uri="{BB962C8B-B14F-4D97-AF65-F5344CB8AC3E}">
        <p14:creationId xmlns:p14="http://schemas.microsoft.com/office/powerpoint/2010/main" val="189523812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srcRect l="6612" r="7521"/>
          <a:stretch>
            <a:fillRect/>
          </a:stretch>
        </p:blipFill>
        <p:spPr>
          <a:xfrm flipV="1">
            <a:off x="2" y="0"/>
            <a:ext cx="9463311" cy="5359400"/>
          </a:xfrm>
          <a:prstGeom prst="rect">
            <a:avLst/>
          </a:prstGeom>
        </p:spPr>
      </p:pic>
      <p:pic>
        <p:nvPicPr>
          <p:cNvPr id="7" name="图片占位符 3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682496"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493576" y="1986009"/>
            <a:ext cx="1864012" cy="584776"/>
          </a:xfrm>
          <a:prstGeom prst="rect">
            <a:avLst/>
          </a:prstGeom>
        </p:spPr>
        <p:txBody>
          <a:bodyPr wrap="none">
            <a:spAutoFit/>
          </a:bodyPr>
          <a:lstStyle/>
          <a:p>
            <a:r>
              <a:rPr lang="zh-CN" altLang="en-US" sz="3200" b="1" dirty="0" smtClean="0">
                <a:solidFill>
                  <a:srgbClr val="17695D"/>
                </a:solidFill>
                <a:latin typeface="微软雅黑" panose="020B0503020204020204" pitchFamily="34" charset="-122"/>
                <a:ea typeface="微软雅黑" panose="020B0503020204020204" pitchFamily="34" charset="-122"/>
              </a:rPr>
              <a:t>产品分类</a:t>
            </a:r>
            <a:endParaRPr lang="zh-CN" altLang="en-US" sz="3200" b="1" dirty="0">
              <a:solidFill>
                <a:srgbClr val="17695D"/>
              </a:solidFill>
              <a:latin typeface="微软雅黑" panose="020B0503020204020204" pitchFamily="34" charset="-122"/>
              <a:ea typeface="微软雅黑" panose="020B0503020204020204" pitchFamily="34" charset="-122"/>
            </a:endParaRPr>
          </a:p>
        </p:txBody>
      </p:sp>
      <p:sp>
        <p:nvSpPr>
          <p:cNvPr id="8" name="矩形 7"/>
          <p:cNvSpPr/>
          <p:nvPr/>
        </p:nvSpPr>
        <p:spPr>
          <a:xfrm>
            <a:off x="4567922" y="604464"/>
            <a:ext cx="151107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第二节</a:t>
            </a:r>
            <a:endParaRPr lang="en-US" altLang="zh-CN" sz="3200" b="1" spc="300" dirty="0">
              <a:solidFill>
                <a:srgbClr val="17695D"/>
              </a:solidFill>
              <a:latin typeface="华文黑体"/>
              <a:ea typeface="华文黑体"/>
              <a:cs typeface="Source Sans Pro ExtraLight"/>
            </a:endParaRPr>
          </a:p>
        </p:txBody>
      </p:sp>
    </p:spTree>
    <p:extLst>
      <p:ext uri="{BB962C8B-B14F-4D97-AF65-F5344CB8AC3E}">
        <p14:creationId xmlns:p14="http://schemas.microsoft.com/office/powerpoint/2010/main" val="329976411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6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1838965" cy="584776"/>
          </a:xfrm>
          <a:prstGeom prst="rect">
            <a:avLst/>
          </a:prstGeom>
        </p:spPr>
        <p:txBody>
          <a:bodyPr wrap="none">
            <a:spAutoFit/>
          </a:bodyPr>
          <a:lstStyle/>
          <a:p>
            <a:r>
              <a:rPr lang="zh-CN" altLang="en-US" sz="3200" b="1" dirty="0">
                <a:solidFill>
                  <a:srgbClr val="17695D"/>
                </a:solidFill>
                <a:latin typeface="微软雅黑" panose="020B0503020204020204" pitchFamily="34" charset="-122"/>
                <a:ea typeface="微软雅黑" panose="020B0503020204020204" pitchFamily="34" charset="-122"/>
              </a:rPr>
              <a:t>产品分类</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a:srcRect l="7026" t="47619" r="90287" b="37566"/>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338667" y="628908"/>
            <a:ext cx="8805333" cy="4524316"/>
          </a:xfrm>
          <a:prstGeom prst="rect">
            <a:avLst/>
          </a:prstGeom>
          <a:noFill/>
        </p:spPr>
        <p:txBody>
          <a:bodyPr wrap="square" rtlCol="0">
            <a:spAutoFit/>
          </a:bodyPr>
          <a:lstStyle/>
          <a:p>
            <a:pPr indent="627063"/>
            <a:r>
              <a:rPr lang="zh-CN" altLang="en-US" sz="2400" dirty="0">
                <a:latin typeface="华文黑体"/>
                <a:ea typeface="华文黑体"/>
              </a:rPr>
              <a:t>在研究产品和服务营销战略时</a:t>
            </a:r>
            <a:r>
              <a:rPr lang="en-US" altLang="zh-CN" sz="2400" dirty="0">
                <a:latin typeface="华文黑体"/>
                <a:ea typeface="华文黑体"/>
              </a:rPr>
              <a:t>,</a:t>
            </a:r>
            <a:r>
              <a:rPr lang="zh-CN" altLang="en-US" sz="2400" dirty="0">
                <a:latin typeface="华文黑体"/>
                <a:ea typeface="华文黑体"/>
              </a:rPr>
              <a:t>营销人员建立了几种产品分类标准</a:t>
            </a:r>
            <a:r>
              <a:rPr lang="en-US" altLang="zh-CN" sz="2400" dirty="0">
                <a:latin typeface="华文黑体"/>
                <a:ea typeface="华文黑体"/>
              </a:rPr>
              <a:t>.</a:t>
            </a:r>
            <a:r>
              <a:rPr lang="zh-CN" altLang="en-US" sz="2400" dirty="0">
                <a:latin typeface="华文黑体"/>
                <a:ea typeface="华文黑体"/>
              </a:rPr>
              <a:t>首先</a:t>
            </a:r>
            <a:r>
              <a:rPr lang="en-US" altLang="zh-CN" sz="2400" dirty="0">
                <a:latin typeface="华文黑体"/>
                <a:ea typeface="华文黑体"/>
              </a:rPr>
              <a:t>,</a:t>
            </a:r>
            <a:r>
              <a:rPr lang="zh-CN" altLang="en-US" sz="2400" dirty="0">
                <a:latin typeface="华文黑体"/>
                <a:ea typeface="华文黑体"/>
              </a:rPr>
              <a:t>根据消费</a:t>
            </a:r>
            <a:r>
              <a:rPr lang="zh-CN" altLang="en-US" sz="2400" dirty="0" smtClean="0">
                <a:latin typeface="华文黑体"/>
                <a:ea typeface="华文黑体"/>
              </a:rPr>
              <a:t>者类型把产品和服务分成两大类</a:t>
            </a:r>
            <a:r>
              <a:rPr lang="en-US" altLang="zh-CN" sz="2400" dirty="0">
                <a:latin typeface="华文黑体"/>
                <a:ea typeface="华文黑体"/>
              </a:rPr>
              <a:t>,</a:t>
            </a:r>
            <a:r>
              <a:rPr lang="zh-CN" altLang="en-US" sz="2400" dirty="0">
                <a:latin typeface="华文黑体"/>
                <a:ea typeface="华文黑体"/>
              </a:rPr>
              <a:t>即消费品和工业品</a:t>
            </a:r>
            <a:r>
              <a:rPr lang="en-US" altLang="zh-CN" sz="2400" dirty="0" smtClean="0">
                <a:latin typeface="华文黑体"/>
                <a:ea typeface="华文黑体"/>
              </a:rPr>
              <a:t>.</a:t>
            </a:r>
          </a:p>
          <a:p>
            <a:r>
              <a:rPr lang="en-US" altLang="zh-CN" sz="2400" dirty="0" smtClean="0">
                <a:latin typeface="华文黑体"/>
                <a:ea typeface="华文黑体"/>
              </a:rPr>
              <a:t>       </a:t>
            </a:r>
            <a:r>
              <a:rPr lang="zh-CN" altLang="en-US" sz="2400" dirty="0" smtClean="0">
                <a:latin typeface="华文黑体"/>
                <a:ea typeface="华文黑体"/>
              </a:rPr>
              <a:t>一</a:t>
            </a:r>
            <a:r>
              <a:rPr lang="zh-CN" altLang="en-US" sz="2400" dirty="0">
                <a:latin typeface="华文黑体"/>
                <a:ea typeface="华文黑体"/>
              </a:rPr>
              <a:t>、消费品</a:t>
            </a:r>
          </a:p>
          <a:p>
            <a:pPr indent="541338"/>
            <a:r>
              <a:rPr lang="zh-CN" altLang="en-US" sz="2000" dirty="0">
                <a:latin typeface="华文黑体"/>
                <a:ea typeface="华文黑体"/>
              </a:rPr>
              <a:t>消费品是指那些最终由消费者购买并用于个人消费的产品</a:t>
            </a:r>
            <a:r>
              <a:rPr lang="en-US" altLang="zh-CN" sz="2000" dirty="0">
                <a:latin typeface="华文黑体"/>
                <a:ea typeface="华文黑体"/>
              </a:rPr>
              <a:t>.</a:t>
            </a:r>
            <a:r>
              <a:rPr lang="zh-CN" altLang="en-US" sz="2000" dirty="0">
                <a:latin typeface="华文黑体"/>
                <a:ea typeface="华文黑体"/>
              </a:rPr>
              <a:t>营销人员还根据消费者</a:t>
            </a:r>
            <a:r>
              <a:rPr lang="zh-CN" altLang="en-US" sz="2000" dirty="0" smtClean="0">
                <a:latin typeface="华文黑体"/>
                <a:ea typeface="华文黑体"/>
              </a:rPr>
              <a:t>如何去购买消费品</a:t>
            </a:r>
            <a:r>
              <a:rPr lang="en-US" altLang="zh-CN" sz="2000" dirty="0">
                <a:latin typeface="华文黑体"/>
                <a:ea typeface="华文黑体"/>
              </a:rPr>
              <a:t>,</a:t>
            </a:r>
            <a:r>
              <a:rPr lang="zh-CN" altLang="en-US" sz="2000" dirty="0">
                <a:latin typeface="华文黑体"/>
                <a:ea typeface="华文黑体"/>
              </a:rPr>
              <a:t>将消费品进一步细分为日用品、选购品、特殊品和非寻求品</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者购买这些产品的</a:t>
            </a:r>
            <a:r>
              <a:rPr lang="zh-CN" altLang="en-US" sz="2000" dirty="0">
                <a:latin typeface="华文黑体"/>
                <a:ea typeface="华文黑体"/>
              </a:rPr>
              <a:t>方式不同</a:t>
            </a:r>
            <a:r>
              <a:rPr lang="en-US" altLang="zh-CN" sz="2000" dirty="0">
                <a:latin typeface="华文黑体"/>
                <a:ea typeface="华文黑体"/>
              </a:rPr>
              <a:t>,</a:t>
            </a:r>
            <a:r>
              <a:rPr lang="zh-CN" altLang="en-US" sz="2000" dirty="0">
                <a:latin typeface="华文黑体"/>
                <a:ea typeface="华文黑体"/>
              </a:rPr>
              <a:t>因此对它们进行营销的方法也应有所不同</a:t>
            </a:r>
            <a:r>
              <a:rPr lang="en-US" altLang="zh-CN" sz="2000" dirty="0" smtClean="0">
                <a:latin typeface="华文黑体"/>
                <a:ea typeface="华文黑体"/>
              </a:rPr>
              <a:t>.</a:t>
            </a:r>
          </a:p>
          <a:p>
            <a:pPr indent="439738"/>
            <a:endParaRPr lang="en-US" altLang="zh-CN" sz="2000" dirty="0" smtClean="0">
              <a:latin typeface="华文黑体"/>
              <a:ea typeface="华文黑体"/>
            </a:endParaRPr>
          </a:p>
          <a:p>
            <a:pPr indent="439738"/>
            <a:r>
              <a:rPr lang="en-US" altLang="zh-CN" sz="2000" dirty="0" smtClean="0">
                <a:latin typeface="华文黑体"/>
                <a:ea typeface="华文黑体"/>
              </a:rPr>
              <a:t>(</a:t>
            </a:r>
            <a:r>
              <a:rPr lang="zh-CN" altLang="en-US" sz="2000" dirty="0">
                <a:latin typeface="华文黑体"/>
                <a:ea typeface="华文黑体"/>
              </a:rPr>
              <a:t>一</a:t>
            </a:r>
            <a:r>
              <a:rPr lang="en-US" altLang="zh-CN" sz="2000" dirty="0">
                <a:latin typeface="华文黑体"/>
                <a:ea typeface="华文黑体"/>
              </a:rPr>
              <a:t>)</a:t>
            </a:r>
            <a:r>
              <a:rPr lang="zh-CN" altLang="en-US" sz="2000" dirty="0">
                <a:latin typeface="华文黑体"/>
                <a:ea typeface="华文黑体"/>
              </a:rPr>
              <a:t>消费者购买行为</a:t>
            </a:r>
          </a:p>
          <a:p>
            <a:pPr indent="812800"/>
            <a:r>
              <a:rPr lang="zh-CN" altLang="en-US" sz="1800" dirty="0">
                <a:latin typeface="华文黑体"/>
                <a:ea typeface="华文黑体"/>
              </a:rPr>
              <a:t>日用品</a:t>
            </a:r>
            <a:r>
              <a:rPr lang="en-US" altLang="zh-CN" sz="1800" dirty="0">
                <a:latin typeface="华文黑体"/>
                <a:ea typeface="华文黑体"/>
              </a:rPr>
              <a:t>:</a:t>
            </a:r>
            <a:r>
              <a:rPr lang="zh-CN" altLang="en-US" sz="1800" dirty="0">
                <a:latin typeface="华文黑体"/>
                <a:ea typeface="华文黑体"/>
              </a:rPr>
              <a:t>频繁购买</a:t>
            </a:r>
            <a:r>
              <a:rPr lang="en-US" altLang="zh-CN" sz="1800" dirty="0">
                <a:latin typeface="华文黑体"/>
                <a:ea typeface="华文黑体"/>
              </a:rPr>
              <a:t>,</a:t>
            </a:r>
            <a:r>
              <a:rPr lang="zh-CN" altLang="en-US" sz="1800" dirty="0">
                <a:latin typeface="华文黑体"/>
                <a:ea typeface="华文黑体"/>
              </a:rPr>
              <a:t>无需多少计划</a:t>
            </a:r>
            <a:r>
              <a:rPr lang="en-US" altLang="zh-CN" sz="1800" dirty="0">
                <a:latin typeface="华文黑体"/>
                <a:ea typeface="华文黑体"/>
              </a:rPr>
              <a:t>,</a:t>
            </a:r>
            <a:r>
              <a:rPr lang="zh-CN" altLang="en-US" sz="1800" dirty="0">
                <a:latin typeface="华文黑体"/>
                <a:ea typeface="华文黑体"/>
              </a:rPr>
              <a:t>很少需要比较后才能购买</a:t>
            </a:r>
            <a:r>
              <a:rPr lang="en-US" altLang="zh-CN" sz="1800" dirty="0">
                <a:latin typeface="华文黑体"/>
                <a:ea typeface="华文黑体"/>
              </a:rPr>
              <a:t>,</a:t>
            </a:r>
            <a:r>
              <a:rPr lang="zh-CN" altLang="en-US" sz="1800" dirty="0">
                <a:latin typeface="华文黑体"/>
                <a:ea typeface="华文黑体"/>
              </a:rPr>
              <a:t>消费者不很在意</a:t>
            </a:r>
            <a:r>
              <a:rPr lang="en-US" altLang="zh-CN" sz="1800" dirty="0">
                <a:latin typeface="华文黑体"/>
                <a:ea typeface="华文黑体"/>
              </a:rPr>
              <a:t>.</a:t>
            </a:r>
          </a:p>
          <a:p>
            <a:pPr indent="812800"/>
            <a:r>
              <a:rPr lang="zh-CN" altLang="en-US" sz="1800" dirty="0">
                <a:latin typeface="华文黑体"/>
                <a:ea typeface="华文黑体"/>
              </a:rPr>
              <a:t>选购品</a:t>
            </a:r>
            <a:r>
              <a:rPr lang="en-US" altLang="zh-CN" sz="1800" dirty="0">
                <a:latin typeface="华文黑体"/>
                <a:ea typeface="华文黑体"/>
              </a:rPr>
              <a:t>:</a:t>
            </a:r>
            <a:r>
              <a:rPr lang="zh-CN" altLang="en-US" sz="1800" dirty="0">
                <a:latin typeface="华文黑体"/>
                <a:ea typeface="华文黑体"/>
              </a:rPr>
              <a:t>不常购买</a:t>
            </a:r>
            <a:r>
              <a:rPr lang="en-US" altLang="zh-CN" sz="1800" dirty="0">
                <a:latin typeface="华文黑体"/>
                <a:ea typeface="华文黑体"/>
              </a:rPr>
              <a:t>,</a:t>
            </a:r>
            <a:r>
              <a:rPr lang="zh-CN" altLang="en-US" sz="1800" dirty="0">
                <a:latin typeface="华文黑体"/>
                <a:ea typeface="华文黑体"/>
              </a:rPr>
              <a:t>需要计划</a:t>
            </a:r>
            <a:r>
              <a:rPr lang="en-US" altLang="zh-CN" sz="1800" dirty="0">
                <a:latin typeface="华文黑体"/>
                <a:ea typeface="华文黑体"/>
              </a:rPr>
              <a:t>,</a:t>
            </a:r>
            <a:r>
              <a:rPr lang="zh-CN" altLang="en-US" sz="1800" dirty="0">
                <a:latin typeface="华文黑体"/>
                <a:ea typeface="华文黑体"/>
              </a:rPr>
              <a:t>比较品牌、价格、质量、样式等</a:t>
            </a:r>
            <a:r>
              <a:rPr lang="en-US" altLang="zh-CN" sz="1800" dirty="0">
                <a:latin typeface="华文黑体"/>
                <a:ea typeface="华文黑体"/>
              </a:rPr>
              <a:t>.</a:t>
            </a:r>
          </a:p>
          <a:p>
            <a:pPr indent="812800"/>
            <a:r>
              <a:rPr lang="zh-CN" altLang="en-US" sz="1800" dirty="0">
                <a:latin typeface="华文黑体"/>
                <a:ea typeface="华文黑体"/>
              </a:rPr>
              <a:t>特购品</a:t>
            </a:r>
            <a:r>
              <a:rPr lang="en-US" altLang="zh-CN" sz="1800" dirty="0">
                <a:latin typeface="华文黑体"/>
                <a:ea typeface="华文黑体"/>
              </a:rPr>
              <a:t>:</a:t>
            </a:r>
            <a:r>
              <a:rPr lang="zh-CN" altLang="en-US" sz="1800" dirty="0">
                <a:latin typeface="华文黑体"/>
                <a:ea typeface="华文黑体"/>
              </a:rPr>
              <a:t>强品牌偏好及忠诚度</a:t>
            </a:r>
            <a:r>
              <a:rPr lang="en-US" altLang="zh-CN" sz="1800" dirty="0">
                <a:latin typeface="华文黑体"/>
                <a:ea typeface="华文黑体"/>
              </a:rPr>
              <a:t>,</a:t>
            </a:r>
            <a:r>
              <a:rPr lang="zh-CN" altLang="en-US" sz="1800" dirty="0">
                <a:latin typeface="华文黑体"/>
                <a:ea typeface="华文黑体"/>
              </a:rPr>
              <a:t>很少比较品牌</a:t>
            </a:r>
            <a:r>
              <a:rPr lang="en-US" altLang="zh-CN" sz="1800" dirty="0">
                <a:latin typeface="华文黑体"/>
                <a:ea typeface="华文黑体"/>
              </a:rPr>
              <a:t>,</a:t>
            </a:r>
            <a:r>
              <a:rPr lang="zh-CN" altLang="en-US" sz="1800" dirty="0">
                <a:latin typeface="华文黑体"/>
                <a:ea typeface="华文黑体"/>
              </a:rPr>
              <a:t>不考虑价格</a:t>
            </a:r>
            <a:r>
              <a:rPr lang="en-US" altLang="zh-CN" sz="1800" dirty="0">
                <a:latin typeface="华文黑体"/>
                <a:ea typeface="华文黑体"/>
              </a:rPr>
              <a:t>.</a:t>
            </a:r>
          </a:p>
          <a:p>
            <a:pPr indent="812800"/>
            <a:r>
              <a:rPr lang="zh-CN" altLang="en-US" sz="1800" dirty="0">
                <a:latin typeface="华文黑体"/>
                <a:ea typeface="华文黑体"/>
              </a:rPr>
              <a:t>非寻求品</a:t>
            </a:r>
            <a:r>
              <a:rPr lang="en-US" altLang="zh-CN" sz="1800" dirty="0">
                <a:latin typeface="华文黑体"/>
                <a:ea typeface="华文黑体"/>
              </a:rPr>
              <a:t>:</a:t>
            </a:r>
            <a:r>
              <a:rPr lang="zh-CN" altLang="en-US" sz="1800" dirty="0">
                <a:latin typeface="华文黑体"/>
                <a:ea typeface="华文黑体"/>
              </a:rPr>
              <a:t>人们很少了解</a:t>
            </a:r>
            <a:r>
              <a:rPr lang="en-US" altLang="zh-CN" sz="1800" dirty="0">
                <a:latin typeface="华文黑体"/>
                <a:ea typeface="华文黑体"/>
              </a:rPr>
              <a:t>(</a:t>
            </a:r>
            <a:r>
              <a:rPr lang="zh-CN" altLang="en-US" sz="1800" dirty="0">
                <a:latin typeface="华文黑体"/>
                <a:ea typeface="华文黑体"/>
              </a:rPr>
              <a:t>或了解后兴趣更少以至无兴趣</a:t>
            </a:r>
            <a:r>
              <a:rPr lang="en-US" altLang="zh-CN" sz="1800" dirty="0">
                <a:latin typeface="华文黑体"/>
                <a:ea typeface="华文黑体"/>
              </a:rPr>
              <a:t>).</a:t>
            </a:r>
            <a:endParaRPr lang="zh-CN" altLang="en-US" sz="1800" dirty="0">
              <a:latin typeface="华文黑体"/>
              <a:ea typeface="华文黑体"/>
            </a:endParaRPr>
          </a:p>
        </p:txBody>
      </p:sp>
    </p:spTree>
    <p:extLst>
      <p:ext uri="{BB962C8B-B14F-4D97-AF65-F5344CB8AC3E}">
        <p14:creationId xmlns:p14="http://schemas.microsoft.com/office/powerpoint/2010/main" val="18213839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9398</TotalTime>
  <Words>4936</Words>
  <Application>Microsoft Office PowerPoint</Application>
  <PresentationFormat>自定义</PresentationFormat>
  <Paragraphs>325</Paragraphs>
  <Slides>43</Slides>
  <Notes>43</Notes>
  <HiddenSlides>0</HiddenSlides>
  <MMClips>0</MMClips>
  <ScaleCrop>false</ScaleCrop>
  <HeadingPairs>
    <vt:vector size="4" baseType="variant">
      <vt:variant>
        <vt:lpstr>主题</vt:lpstr>
      </vt:variant>
      <vt:variant>
        <vt:i4>1</vt:i4>
      </vt:variant>
      <vt:variant>
        <vt:lpstr>幻灯片标题</vt:lpstr>
      </vt:variant>
      <vt:variant>
        <vt:i4>43</vt:i4>
      </vt:variant>
    </vt:vector>
  </HeadingPairs>
  <TitlesOfParts>
    <vt:vector size="4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391</cp:revision>
  <dcterms:created xsi:type="dcterms:W3CDTF">2016-08-16T02:01:00Z</dcterms:created>
  <dcterms:modified xsi:type="dcterms:W3CDTF">2017-12-29T01:20:13Z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